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792" y="6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mailto:zhangsan@qq.com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0970B08-5468-48A7-B835-C00E0D0F8E1E}"/>
              </a:ext>
            </a:extLst>
          </p:cNvPr>
          <p:cNvSpPr/>
          <p:nvPr/>
        </p:nvSpPr>
        <p:spPr>
          <a:xfrm>
            <a:off x="2895600" y="3048000"/>
            <a:ext cx="1143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User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1B723CB-84E6-4FF6-90A5-3ACECE20B507}"/>
              </a:ext>
            </a:extLst>
          </p:cNvPr>
          <p:cNvSpPr/>
          <p:nvPr/>
        </p:nvSpPr>
        <p:spPr>
          <a:xfrm>
            <a:off x="8305800" y="3036849"/>
            <a:ext cx="1143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Movie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B4F6A82-EBBC-490C-9227-93D44966C54A}"/>
              </a:ext>
            </a:extLst>
          </p:cNvPr>
          <p:cNvSpPr/>
          <p:nvPr/>
        </p:nvSpPr>
        <p:spPr>
          <a:xfrm>
            <a:off x="5410200" y="685800"/>
            <a:ext cx="16764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注册中心</a:t>
            </a:r>
            <a:r>
              <a:rPr lang="en-US" altLang="zh-CN" dirty="0"/>
              <a:t>:2181</a:t>
            </a:r>
            <a:endParaRPr lang="zh-CN" altLang="en-US" dirty="0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B91334B7-049D-42ED-B710-EA2D675F8075}"/>
              </a:ext>
            </a:extLst>
          </p:cNvPr>
          <p:cNvCxnSpPr>
            <a:cxnSpLocks/>
            <a:stCxn id="5" idx="0"/>
            <a:endCxn id="6" idx="2"/>
          </p:cNvCxnSpPr>
          <p:nvPr/>
        </p:nvCxnSpPr>
        <p:spPr>
          <a:xfrm flipH="1" flipV="1">
            <a:off x="6248400" y="1371601"/>
            <a:ext cx="2628900" cy="16652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243F507F-1FE9-4E9F-9C81-5CCD8D700862}"/>
              </a:ext>
            </a:extLst>
          </p:cNvPr>
          <p:cNvCxnSpPr>
            <a:stCxn id="6" idx="2"/>
            <a:endCxn id="4" idx="0"/>
          </p:cNvCxnSpPr>
          <p:nvPr/>
        </p:nvCxnSpPr>
        <p:spPr>
          <a:xfrm flipH="1">
            <a:off x="3467100" y="1371600"/>
            <a:ext cx="2781300" cy="1676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222C4947-1788-42AA-9EA1-827621CC078E}"/>
              </a:ext>
            </a:extLst>
          </p:cNvPr>
          <p:cNvSpPr/>
          <p:nvPr/>
        </p:nvSpPr>
        <p:spPr>
          <a:xfrm>
            <a:off x="8305800" y="3581400"/>
            <a:ext cx="1143000" cy="129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3306</a:t>
            </a:r>
          </a:p>
          <a:p>
            <a:pPr algn="ctr"/>
            <a:r>
              <a:rPr lang="en-US" altLang="zh-CN" dirty="0"/>
              <a:t>2181</a:t>
            </a:r>
          </a:p>
          <a:p>
            <a:pPr algn="ctr"/>
            <a:r>
              <a:rPr lang="en-US" altLang="zh-CN" dirty="0"/>
              <a:t>Xxx</a:t>
            </a:r>
          </a:p>
          <a:p>
            <a:pPr algn="ctr"/>
            <a:r>
              <a:rPr lang="en-US" altLang="zh-CN" dirty="0"/>
              <a:t>20880</a:t>
            </a:r>
            <a:endParaRPr lang="zh-CN" altLang="en-US" dirty="0"/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7C3155B0-AA1F-4668-8630-A57D940DAF4E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4038601" y="3314701"/>
            <a:ext cx="4265341" cy="1379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78CD009F-68BF-49CA-B14B-CF3DF3A76731}"/>
              </a:ext>
            </a:extLst>
          </p:cNvPr>
          <p:cNvSpPr txBox="1"/>
          <p:nvPr/>
        </p:nvSpPr>
        <p:spPr>
          <a:xfrm>
            <a:off x="2667000" y="3733800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MovieServiceProxy</a:t>
            </a:r>
            <a:endParaRPr lang="zh-CN" altLang="en-US" dirty="0"/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9528DA97-960B-41AA-8905-2209D4A95FC6}"/>
              </a:ext>
            </a:extLst>
          </p:cNvPr>
          <p:cNvCxnSpPr>
            <a:cxnSpLocks/>
            <a:stCxn id="17" idx="3"/>
          </p:cNvCxnSpPr>
          <p:nvPr/>
        </p:nvCxnSpPr>
        <p:spPr>
          <a:xfrm>
            <a:off x="4800601" y="3918467"/>
            <a:ext cx="3503341" cy="776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01917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6C58122-B9DF-4EC3-9E59-71363A1706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019469" cy="29718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D237F3AB-5633-4135-A334-5A07E0E615B8}"/>
              </a:ext>
            </a:extLst>
          </p:cNvPr>
          <p:cNvSpPr txBox="1"/>
          <p:nvPr/>
        </p:nvSpPr>
        <p:spPr>
          <a:xfrm>
            <a:off x="0" y="2999678"/>
            <a:ext cx="541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/>
              <a:t>productCategoryService.listCatelogWithChilder</a:t>
            </a:r>
            <a:r>
              <a:rPr lang="en-US" altLang="zh-CN" b="1" dirty="0"/>
              <a:t>(0);</a:t>
            </a:r>
            <a:endParaRPr lang="zh-CN" altLang="en-US" b="1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313B790-B972-4CB7-B337-A049587742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3581400"/>
            <a:ext cx="3962400" cy="1988250"/>
          </a:xfrm>
          <a:prstGeom prst="rect">
            <a:avLst/>
          </a:prstGeom>
        </p:spPr>
      </p:pic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A35DA677-8231-40DA-A7E3-878E9E2C1CF8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>
            <a:off x="2705100" y="3369010"/>
            <a:ext cx="38100" cy="212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38162880-6ED7-44EB-9CE2-13ABB4A46DF8}"/>
              </a:ext>
            </a:extLst>
          </p:cNvPr>
          <p:cNvCxnSpPr>
            <a:stCxn id="7" idx="3"/>
          </p:cNvCxnSpPr>
          <p:nvPr/>
        </p:nvCxnSpPr>
        <p:spPr>
          <a:xfrm flipV="1">
            <a:off x="4724400" y="4572000"/>
            <a:ext cx="1676400" cy="3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126E16DC-9B17-4AA4-9E97-0AEC94561E2E}"/>
              </a:ext>
            </a:extLst>
          </p:cNvPr>
          <p:cNvSpPr txBox="1"/>
          <p:nvPr/>
        </p:nvSpPr>
        <p:spPr>
          <a:xfrm>
            <a:off x="4876800" y="3990278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封装结果集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0A10CA2-8CB0-4911-9234-82ABE2654721}"/>
              </a:ext>
            </a:extLst>
          </p:cNvPr>
          <p:cNvSpPr/>
          <p:nvPr/>
        </p:nvSpPr>
        <p:spPr>
          <a:xfrm>
            <a:off x="6400800" y="4280592"/>
            <a:ext cx="1828800" cy="5828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ExtendResultMap</a:t>
            </a:r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802019B1-F6B8-46A1-8E88-4CF60700975A}"/>
              </a:ext>
            </a:extLst>
          </p:cNvPr>
          <p:cNvSpPr/>
          <p:nvPr/>
        </p:nvSpPr>
        <p:spPr>
          <a:xfrm>
            <a:off x="7391400" y="4863407"/>
            <a:ext cx="1676400" cy="39439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children</a:t>
            </a:r>
            <a:endParaRPr lang="zh-CN" altLang="en-US" dirty="0"/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A175B20F-3F82-4B72-A031-7D3A357A8043}"/>
              </a:ext>
            </a:extLst>
          </p:cNvPr>
          <p:cNvCxnSpPr>
            <a:endCxn id="14" idx="1"/>
          </p:cNvCxnSpPr>
          <p:nvPr/>
        </p:nvCxnSpPr>
        <p:spPr>
          <a:xfrm flipV="1">
            <a:off x="1752600" y="4174944"/>
            <a:ext cx="3124200" cy="16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图片 18">
            <a:extLst>
              <a:ext uri="{FF2B5EF4-FFF2-40B4-BE49-F238E27FC236}">
                <a16:creationId xmlns:a16="http://schemas.microsoft.com/office/drawing/2014/main" id="{F961927D-8371-4F52-B58B-D3F4C05637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5200" y="5273749"/>
            <a:ext cx="2388952" cy="1489469"/>
          </a:xfrm>
          <a:prstGeom prst="rect">
            <a:avLst/>
          </a:prstGeom>
        </p:spPr>
      </p:pic>
      <p:cxnSp>
        <p:nvCxnSpPr>
          <p:cNvPr id="21" name="连接符: 肘形 20">
            <a:extLst>
              <a:ext uri="{FF2B5EF4-FFF2-40B4-BE49-F238E27FC236}">
                <a16:creationId xmlns:a16="http://schemas.microsoft.com/office/drawing/2014/main" id="{66B7854C-2648-49C8-BBF3-BB0002D497F2}"/>
              </a:ext>
            </a:extLst>
          </p:cNvPr>
          <p:cNvCxnSpPr>
            <a:stCxn id="7" idx="3"/>
            <a:endCxn id="19" idx="1"/>
          </p:cNvCxnSpPr>
          <p:nvPr/>
        </p:nvCxnSpPr>
        <p:spPr>
          <a:xfrm>
            <a:off x="4724400" y="4575525"/>
            <a:ext cx="2590800" cy="144295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0160D991-BFD6-451D-A81D-EF987B0AC925}"/>
              </a:ext>
            </a:extLst>
          </p:cNvPr>
          <p:cNvSpPr txBox="1"/>
          <p:nvPr/>
        </p:nvSpPr>
        <p:spPr>
          <a:xfrm>
            <a:off x="4795650" y="5483736"/>
            <a:ext cx="2448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封装</a:t>
            </a:r>
            <a:r>
              <a:rPr lang="en-US" altLang="zh-CN" dirty="0"/>
              <a:t>1</a:t>
            </a:r>
            <a:r>
              <a:rPr lang="zh-CN" altLang="en-US" dirty="0"/>
              <a:t>号菜单的</a:t>
            </a:r>
            <a:r>
              <a:rPr lang="en-US" altLang="zh-CN" dirty="0"/>
              <a:t>children</a:t>
            </a:r>
            <a:endParaRPr lang="zh-CN" altLang="en-US" dirty="0"/>
          </a:p>
        </p:txBody>
      </p:sp>
      <p:cxnSp>
        <p:nvCxnSpPr>
          <p:cNvPr id="24" name="连接符: 肘形 23">
            <a:extLst>
              <a:ext uri="{FF2B5EF4-FFF2-40B4-BE49-F238E27FC236}">
                <a16:creationId xmlns:a16="http://schemas.microsoft.com/office/drawing/2014/main" id="{E489A59D-1E7A-4BCE-8C5C-4FA119E44B7E}"/>
              </a:ext>
            </a:extLst>
          </p:cNvPr>
          <p:cNvCxnSpPr>
            <a:stCxn id="19" idx="3"/>
            <a:endCxn id="15" idx="0"/>
          </p:cNvCxnSpPr>
          <p:nvPr/>
        </p:nvCxnSpPr>
        <p:spPr>
          <a:xfrm flipH="1" flipV="1">
            <a:off x="7315200" y="4280592"/>
            <a:ext cx="2388952" cy="1737892"/>
          </a:xfrm>
          <a:prstGeom prst="bentConnector4">
            <a:avLst>
              <a:gd name="adj1" fmla="val -9569"/>
              <a:gd name="adj2" fmla="val 11315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图片 24">
            <a:extLst>
              <a:ext uri="{FF2B5EF4-FFF2-40B4-BE49-F238E27FC236}">
                <a16:creationId xmlns:a16="http://schemas.microsoft.com/office/drawing/2014/main" id="{6C564E70-80D0-49CE-80F7-7958C3DE03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72400" y="2250769"/>
            <a:ext cx="5482846" cy="1552023"/>
          </a:xfrm>
          <a:prstGeom prst="rect">
            <a:avLst/>
          </a:prstGeom>
        </p:spPr>
      </p:pic>
      <p:cxnSp>
        <p:nvCxnSpPr>
          <p:cNvPr id="27" name="连接符: 肘形 26">
            <a:extLst>
              <a:ext uri="{FF2B5EF4-FFF2-40B4-BE49-F238E27FC236}">
                <a16:creationId xmlns:a16="http://schemas.microsoft.com/office/drawing/2014/main" id="{035BF8B4-CA21-46F7-8D8C-BBC48C647E2C}"/>
              </a:ext>
            </a:extLst>
          </p:cNvPr>
          <p:cNvCxnSpPr>
            <a:stCxn id="19" idx="2"/>
            <a:endCxn id="25" idx="2"/>
          </p:cNvCxnSpPr>
          <p:nvPr/>
        </p:nvCxnSpPr>
        <p:spPr>
          <a:xfrm rot="5400000" flipH="1" flipV="1">
            <a:off x="8031536" y="4280931"/>
            <a:ext cx="2960426" cy="2004147"/>
          </a:xfrm>
          <a:prstGeom prst="bentConnector3">
            <a:avLst>
              <a:gd name="adj1" fmla="val -772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连接符: 肘形 29">
            <a:extLst>
              <a:ext uri="{FF2B5EF4-FFF2-40B4-BE49-F238E27FC236}">
                <a16:creationId xmlns:a16="http://schemas.microsoft.com/office/drawing/2014/main" id="{6C7B62E8-1C8F-4B92-BFD8-65098F0FFDFB}"/>
              </a:ext>
            </a:extLst>
          </p:cNvPr>
          <p:cNvCxnSpPr>
            <a:stCxn id="25" idx="1"/>
            <a:endCxn id="15" idx="0"/>
          </p:cNvCxnSpPr>
          <p:nvPr/>
        </p:nvCxnSpPr>
        <p:spPr>
          <a:xfrm rot="10800000" flipV="1">
            <a:off x="7315200" y="3026780"/>
            <a:ext cx="457200" cy="125381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19325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E0E1A00F-AFCF-479E-A382-04C87386AB4B}"/>
              </a:ext>
            </a:extLst>
          </p:cNvPr>
          <p:cNvSpPr/>
          <p:nvPr/>
        </p:nvSpPr>
        <p:spPr>
          <a:xfrm>
            <a:off x="4724400" y="205740"/>
            <a:ext cx="2590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Gmall</a:t>
            </a:r>
            <a:r>
              <a:rPr lang="en-US" altLang="zh-CN" dirty="0"/>
              <a:t>-admin-web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F332C84-53CD-4AA8-B759-C18557058B55}"/>
              </a:ext>
            </a:extLst>
          </p:cNvPr>
          <p:cNvSpPr/>
          <p:nvPr/>
        </p:nvSpPr>
        <p:spPr>
          <a:xfrm>
            <a:off x="2590800" y="1371600"/>
            <a:ext cx="1371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pms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25C3C6A-1629-42E7-9B5A-7475F224EB64}"/>
              </a:ext>
            </a:extLst>
          </p:cNvPr>
          <p:cNvSpPr/>
          <p:nvPr/>
        </p:nvSpPr>
        <p:spPr>
          <a:xfrm>
            <a:off x="8534400" y="1512570"/>
            <a:ext cx="1371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ums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B0D1DB5-B7C5-46F4-9972-DCC7032E8F41}"/>
              </a:ext>
            </a:extLst>
          </p:cNvPr>
          <p:cNvSpPr/>
          <p:nvPr/>
        </p:nvSpPr>
        <p:spPr>
          <a:xfrm>
            <a:off x="2590800" y="1828800"/>
            <a:ext cx="1371600" cy="4572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E0281312-A35E-40C6-B1A1-192E552DCABF}"/>
              </a:ext>
            </a:extLst>
          </p:cNvPr>
          <p:cNvCxnSpPr>
            <a:stCxn id="4" idx="2"/>
            <a:endCxn id="7" idx="3"/>
          </p:cNvCxnSpPr>
          <p:nvPr/>
        </p:nvCxnSpPr>
        <p:spPr>
          <a:xfrm flipH="1">
            <a:off x="3962400" y="586740"/>
            <a:ext cx="2057400" cy="1470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椭圆 9">
            <a:extLst>
              <a:ext uri="{FF2B5EF4-FFF2-40B4-BE49-F238E27FC236}">
                <a16:creationId xmlns:a16="http://schemas.microsoft.com/office/drawing/2014/main" id="{8C9BDE87-DC5D-45E2-B024-0FA977725AFC}"/>
              </a:ext>
            </a:extLst>
          </p:cNvPr>
          <p:cNvSpPr/>
          <p:nvPr/>
        </p:nvSpPr>
        <p:spPr>
          <a:xfrm>
            <a:off x="3505200" y="2091690"/>
            <a:ext cx="914399" cy="304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map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763BAF7-E8DF-4BE5-BD65-B89692F54B1F}"/>
              </a:ext>
            </a:extLst>
          </p:cNvPr>
          <p:cNvSpPr/>
          <p:nvPr/>
        </p:nvSpPr>
        <p:spPr>
          <a:xfrm>
            <a:off x="5067301" y="1375410"/>
            <a:ext cx="1371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pms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869E73C-1CAE-48B1-8AD8-816A4E03F6D3}"/>
              </a:ext>
            </a:extLst>
          </p:cNvPr>
          <p:cNvSpPr/>
          <p:nvPr/>
        </p:nvSpPr>
        <p:spPr>
          <a:xfrm>
            <a:off x="5067301" y="1832610"/>
            <a:ext cx="1371600" cy="4572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018E17D2-B23A-416B-8200-88DFE5137A25}"/>
              </a:ext>
            </a:extLst>
          </p:cNvPr>
          <p:cNvSpPr/>
          <p:nvPr/>
        </p:nvSpPr>
        <p:spPr>
          <a:xfrm>
            <a:off x="5981701" y="2095500"/>
            <a:ext cx="914399" cy="304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map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B508AAA-CD4B-4705-A607-C7C719AEE173}"/>
              </a:ext>
            </a:extLst>
          </p:cNvPr>
          <p:cNvSpPr/>
          <p:nvPr/>
        </p:nvSpPr>
        <p:spPr>
          <a:xfrm>
            <a:off x="2590800" y="2855595"/>
            <a:ext cx="1371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pms</a:t>
            </a:r>
            <a:endParaRPr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A896DA8A-02FA-41D2-8576-D138E58AF370}"/>
              </a:ext>
            </a:extLst>
          </p:cNvPr>
          <p:cNvSpPr/>
          <p:nvPr/>
        </p:nvSpPr>
        <p:spPr>
          <a:xfrm>
            <a:off x="2590800" y="3312795"/>
            <a:ext cx="1371600" cy="4572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F88C9552-E55B-4F9B-8765-804F44B1F24B}"/>
              </a:ext>
            </a:extLst>
          </p:cNvPr>
          <p:cNvSpPr/>
          <p:nvPr/>
        </p:nvSpPr>
        <p:spPr>
          <a:xfrm>
            <a:off x="3505200" y="3575685"/>
            <a:ext cx="914399" cy="304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map</a:t>
            </a:r>
            <a:endParaRPr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889E152E-EA98-4457-9CCE-D1C68081B9A1}"/>
              </a:ext>
            </a:extLst>
          </p:cNvPr>
          <p:cNvSpPr/>
          <p:nvPr/>
        </p:nvSpPr>
        <p:spPr>
          <a:xfrm>
            <a:off x="5067301" y="2840355"/>
            <a:ext cx="1371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pms</a:t>
            </a:r>
            <a:endParaRPr lang="zh-CN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71453AB3-73CC-44EA-AB7C-172D1CFC9322}"/>
              </a:ext>
            </a:extLst>
          </p:cNvPr>
          <p:cNvSpPr/>
          <p:nvPr/>
        </p:nvSpPr>
        <p:spPr>
          <a:xfrm>
            <a:off x="5067301" y="3297555"/>
            <a:ext cx="1371600" cy="4572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51FB1B75-B599-44BB-8869-CBBED0995A8E}"/>
              </a:ext>
            </a:extLst>
          </p:cNvPr>
          <p:cNvSpPr/>
          <p:nvPr/>
        </p:nvSpPr>
        <p:spPr>
          <a:xfrm>
            <a:off x="5981701" y="3560445"/>
            <a:ext cx="914399" cy="304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map</a:t>
            </a:r>
            <a:endParaRPr lang="zh-CN" altLang="en-US" dirty="0"/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955A483E-DB95-47CF-B889-77C3373CBA15}"/>
              </a:ext>
            </a:extLst>
          </p:cNvPr>
          <p:cNvCxnSpPr>
            <a:stCxn id="4" idx="2"/>
            <a:endCxn id="11" idx="0"/>
          </p:cNvCxnSpPr>
          <p:nvPr/>
        </p:nvCxnSpPr>
        <p:spPr>
          <a:xfrm flipH="1">
            <a:off x="5753101" y="586740"/>
            <a:ext cx="266699" cy="7886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96945E74-6FFD-4CF6-AFFD-4594DE3AC138}"/>
              </a:ext>
            </a:extLst>
          </p:cNvPr>
          <p:cNvSpPr/>
          <p:nvPr/>
        </p:nvSpPr>
        <p:spPr>
          <a:xfrm>
            <a:off x="1638300" y="5067300"/>
            <a:ext cx="5181600" cy="1017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Redis</a:t>
            </a:r>
            <a:r>
              <a:rPr lang="zh-CN" altLang="en-US" dirty="0"/>
              <a:t>（公共缓存组件）</a:t>
            </a:r>
            <a:endParaRPr lang="en-US" altLang="zh-CN" dirty="0"/>
          </a:p>
          <a:p>
            <a:pPr algn="ctr"/>
            <a:r>
              <a:rPr lang="zh-CN" altLang="en-US" dirty="0"/>
              <a:t>分布式系统下，</a:t>
            </a:r>
            <a:r>
              <a:rPr lang="en-US" altLang="zh-CN" dirty="0"/>
              <a:t>A</a:t>
            </a:r>
            <a:r>
              <a:rPr lang="zh-CN" altLang="en-US" dirty="0"/>
              <a:t>系统放的数据别的系统需要使用就放在</a:t>
            </a:r>
            <a:r>
              <a:rPr lang="en-US" altLang="zh-CN" dirty="0" err="1"/>
              <a:t>redis</a:t>
            </a:r>
            <a:r>
              <a:rPr lang="zh-CN" altLang="en-US" dirty="0"/>
              <a:t>；</a:t>
            </a:r>
            <a:endParaRPr lang="en-US" altLang="zh-CN" dirty="0"/>
          </a:p>
          <a:p>
            <a:pPr algn="ctr"/>
            <a:r>
              <a:rPr lang="en-US" altLang="zh-CN" dirty="0" err="1"/>
              <a:t>memcache</a:t>
            </a:r>
            <a:r>
              <a:rPr lang="en-US" altLang="zh-CN" dirty="0"/>
              <a:t>….</a:t>
            </a:r>
            <a:endParaRPr lang="zh-CN" altLang="en-US" dirty="0"/>
          </a:p>
        </p:txBody>
      </p:sp>
      <p:cxnSp>
        <p:nvCxnSpPr>
          <p:cNvPr id="25" name="连接符: 肘形 24">
            <a:extLst>
              <a:ext uri="{FF2B5EF4-FFF2-40B4-BE49-F238E27FC236}">
                <a16:creationId xmlns:a16="http://schemas.microsoft.com/office/drawing/2014/main" id="{6B5F72F0-C677-4A1E-8685-21F08805E833}"/>
              </a:ext>
            </a:extLst>
          </p:cNvPr>
          <p:cNvCxnSpPr>
            <a:cxnSpLocks/>
            <a:stCxn id="5" idx="1"/>
            <a:endCxn id="23" idx="1"/>
          </p:cNvCxnSpPr>
          <p:nvPr/>
        </p:nvCxnSpPr>
        <p:spPr>
          <a:xfrm rot="10800000" flipV="1">
            <a:off x="1638300" y="1600199"/>
            <a:ext cx="952500" cy="3975735"/>
          </a:xfrm>
          <a:prstGeom prst="bentConnector3">
            <a:avLst>
              <a:gd name="adj1" fmla="val 124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连接符: 肘形 26">
            <a:extLst>
              <a:ext uri="{FF2B5EF4-FFF2-40B4-BE49-F238E27FC236}">
                <a16:creationId xmlns:a16="http://schemas.microsoft.com/office/drawing/2014/main" id="{04C71ED0-66B3-412C-9547-1ED17C6EE128}"/>
              </a:ext>
            </a:extLst>
          </p:cNvPr>
          <p:cNvCxnSpPr>
            <a:cxnSpLocks/>
            <a:stCxn id="11" idx="3"/>
            <a:endCxn id="23" idx="3"/>
          </p:cNvCxnSpPr>
          <p:nvPr/>
        </p:nvCxnSpPr>
        <p:spPr>
          <a:xfrm>
            <a:off x="6438901" y="1604010"/>
            <a:ext cx="380999" cy="3971925"/>
          </a:xfrm>
          <a:prstGeom prst="bentConnector3">
            <a:avLst>
              <a:gd name="adj1" fmla="val 16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39A57BF7-8C5F-43ED-91DA-84424552A366}"/>
              </a:ext>
            </a:extLst>
          </p:cNvPr>
          <p:cNvCxnSpPr>
            <a:cxnSpLocks/>
            <a:stCxn id="15" idx="2"/>
            <a:endCxn id="23" idx="0"/>
          </p:cNvCxnSpPr>
          <p:nvPr/>
        </p:nvCxnSpPr>
        <p:spPr>
          <a:xfrm>
            <a:off x="3276600" y="3769995"/>
            <a:ext cx="952500" cy="1297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A3D016A0-22DC-4A71-916D-AAABED72C0DC}"/>
              </a:ext>
            </a:extLst>
          </p:cNvPr>
          <p:cNvCxnSpPr>
            <a:cxnSpLocks/>
            <a:stCxn id="18" idx="2"/>
            <a:endCxn id="23" idx="0"/>
          </p:cNvCxnSpPr>
          <p:nvPr/>
        </p:nvCxnSpPr>
        <p:spPr>
          <a:xfrm flipH="1">
            <a:off x="4229100" y="3754755"/>
            <a:ext cx="1524001" cy="1312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78879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EF8552A1-821D-4225-A003-BC53A92BB527}"/>
              </a:ext>
            </a:extLst>
          </p:cNvPr>
          <p:cNvSpPr/>
          <p:nvPr/>
        </p:nvSpPr>
        <p:spPr>
          <a:xfrm>
            <a:off x="838200" y="1143000"/>
            <a:ext cx="20574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Brand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EF36ADE-B0E5-44A4-B4D5-C809E370BED4}"/>
              </a:ext>
            </a:extLst>
          </p:cNvPr>
          <p:cNvSpPr/>
          <p:nvPr/>
        </p:nvSpPr>
        <p:spPr>
          <a:xfrm>
            <a:off x="3962400" y="3124200"/>
            <a:ext cx="22860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Redis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D1F3D14-0299-464E-AE3D-1DC6E0709E6E}"/>
              </a:ext>
            </a:extLst>
          </p:cNvPr>
          <p:cNvSpPr/>
          <p:nvPr/>
        </p:nvSpPr>
        <p:spPr>
          <a:xfrm>
            <a:off x="609600" y="304800"/>
            <a:ext cx="2286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05CA2CAC-C901-4123-8D19-E529E15F24CE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1866900" y="1905000"/>
            <a:ext cx="3238500" cy="1219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3B9CF5DB-469F-4933-B631-25A1AB2492E1}"/>
              </a:ext>
            </a:extLst>
          </p:cNvPr>
          <p:cNvSpPr txBox="1"/>
          <p:nvPr/>
        </p:nvSpPr>
        <p:spPr>
          <a:xfrm>
            <a:off x="2438400" y="2133600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Java</a:t>
            </a:r>
            <a:r>
              <a:rPr lang="zh-CN" altLang="en-US" dirty="0"/>
              <a:t>序列化（不能跨语言）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17CA998-3FB4-4A92-8350-E69CC0E1DD5F}"/>
              </a:ext>
            </a:extLst>
          </p:cNvPr>
          <p:cNvSpPr/>
          <p:nvPr/>
        </p:nvSpPr>
        <p:spPr>
          <a:xfrm>
            <a:off x="8458200" y="304800"/>
            <a:ext cx="20574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CCDAD27B-F579-46EA-A7B5-D1B09518AE01}"/>
              </a:ext>
            </a:extLst>
          </p:cNvPr>
          <p:cNvCxnSpPr>
            <a:stCxn id="10" idx="2"/>
            <a:endCxn id="5" idx="0"/>
          </p:cNvCxnSpPr>
          <p:nvPr/>
        </p:nvCxnSpPr>
        <p:spPr>
          <a:xfrm flipH="1">
            <a:off x="5105400" y="1066800"/>
            <a:ext cx="4381500" cy="2057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382DB467-58B7-4843-8169-06143C1A5F26}"/>
              </a:ext>
            </a:extLst>
          </p:cNvPr>
          <p:cNvSpPr txBox="1"/>
          <p:nvPr/>
        </p:nvSpPr>
        <p:spPr>
          <a:xfrm>
            <a:off x="4191000" y="4290536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Json</a:t>
            </a:r>
            <a:r>
              <a:rPr lang="zh-CN" altLang="en-US" dirty="0"/>
              <a:t>、</a:t>
            </a:r>
            <a:r>
              <a:rPr lang="en-US" altLang="zh-CN" dirty="0"/>
              <a:t>xml</a:t>
            </a:r>
            <a:r>
              <a:rPr lang="zh-CN" altLang="en-US" dirty="0"/>
              <a:t>：跨语言</a:t>
            </a:r>
          </a:p>
        </p:txBody>
      </p:sp>
    </p:spTree>
    <p:extLst>
      <p:ext uri="{BB962C8B-B14F-4D97-AF65-F5344CB8AC3E}">
        <p14:creationId xmlns:p14="http://schemas.microsoft.com/office/powerpoint/2010/main" val="36188993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BD46DC02-78ED-446C-AB4E-7DF2B207800B}"/>
              </a:ext>
            </a:extLst>
          </p:cNvPr>
          <p:cNvSpPr/>
          <p:nvPr/>
        </p:nvSpPr>
        <p:spPr>
          <a:xfrm>
            <a:off x="3352800" y="304800"/>
            <a:ext cx="44196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前端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755F4E0-2FE7-4309-9254-2B94D5FC438E}"/>
              </a:ext>
            </a:extLst>
          </p:cNvPr>
          <p:cNvSpPr/>
          <p:nvPr/>
        </p:nvSpPr>
        <p:spPr>
          <a:xfrm>
            <a:off x="1847850" y="2743200"/>
            <a:ext cx="43434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后台</a:t>
            </a: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478B0779-823B-4D06-A6AE-DFEF4365D2FC}"/>
              </a:ext>
            </a:extLst>
          </p:cNvPr>
          <p:cNvSpPr/>
          <p:nvPr/>
        </p:nvSpPr>
        <p:spPr>
          <a:xfrm>
            <a:off x="8153400" y="4876800"/>
            <a:ext cx="3581400" cy="1295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阿里云</a:t>
            </a: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0C6E4058-DF5A-4DB9-84CD-F8B18BC1BCC8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4019550" y="1143000"/>
            <a:ext cx="1543050" cy="1600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89AB6160-9806-41E8-9B3F-57120B6CE3B8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4019550" y="3581400"/>
            <a:ext cx="5924550" cy="1295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EBE1351A-BDD2-43A6-9472-63F9A11BABF1}"/>
              </a:ext>
            </a:extLst>
          </p:cNvPr>
          <p:cNvCxnSpPr>
            <a:stCxn id="4" idx="2"/>
            <a:endCxn id="6" idx="0"/>
          </p:cNvCxnSpPr>
          <p:nvPr/>
        </p:nvCxnSpPr>
        <p:spPr>
          <a:xfrm>
            <a:off x="5562600" y="1143000"/>
            <a:ext cx="4381500" cy="3733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4C825EFF-D80D-489B-901B-915DB06FB855}"/>
              </a:ext>
            </a:extLst>
          </p:cNvPr>
          <p:cNvSpPr txBox="1"/>
          <p:nvPr/>
        </p:nvSpPr>
        <p:spPr>
          <a:xfrm>
            <a:off x="7772400" y="723901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前端不能存储一些账号密码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6CC5AF89-9750-417E-80B0-2C3553773D3C}"/>
              </a:ext>
            </a:extLst>
          </p:cNvPr>
          <p:cNvSpPr/>
          <p:nvPr/>
        </p:nvSpPr>
        <p:spPr>
          <a:xfrm>
            <a:off x="6591300" y="3013617"/>
            <a:ext cx="2590800" cy="762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给前端生成一个阿里云授权令牌</a:t>
            </a: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C3169ABC-68C8-4493-B6D7-1F372736BCB2}"/>
              </a:ext>
            </a:extLst>
          </p:cNvPr>
          <p:cNvCxnSpPr/>
          <p:nvPr/>
        </p:nvCxnSpPr>
        <p:spPr>
          <a:xfrm flipH="1" flipV="1">
            <a:off x="6934200" y="1192767"/>
            <a:ext cx="1219200" cy="18552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连接符: 肘形 20">
            <a:extLst>
              <a:ext uri="{FF2B5EF4-FFF2-40B4-BE49-F238E27FC236}">
                <a16:creationId xmlns:a16="http://schemas.microsoft.com/office/drawing/2014/main" id="{0F4317F2-7A09-448C-8257-1ECC4428A143}"/>
              </a:ext>
            </a:extLst>
          </p:cNvPr>
          <p:cNvCxnSpPr>
            <a:endCxn id="6" idx="0"/>
          </p:cNvCxnSpPr>
          <p:nvPr/>
        </p:nvCxnSpPr>
        <p:spPr>
          <a:xfrm rot="16200000" flipH="1">
            <a:off x="6762750" y="1695450"/>
            <a:ext cx="4191000" cy="2171700"/>
          </a:xfrm>
          <a:prstGeom prst="bentConnector3">
            <a:avLst>
              <a:gd name="adj1" fmla="val -294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C07C26F4-0179-4580-AEC4-3A0742226B7C}"/>
              </a:ext>
            </a:extLst>
          </p:cNvPr>
          <p:cNvSpPr txBox="1"/>
          <p:nvPr/>
        </p:nvSpPr>
        <p:spPr>
          <a:xfrm>
            <a:off x="1219200" y="4724400"/>
            <a:ext cx="49720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跨域可以安全限制某些服务器能跨</a:t>
            </a:r>
            <a:endParaRPr lang="en-US" altLang="zh-CN" dirty="0"/>
          </a:p>
          <a:p>
            <a:r>
              <a:rPr lang="en-US" altLang="zh-CN" dirty="0"/>
              <a:t>	@</a:t>
            </a:r>
            <a:r>
              <a:rPr lang="en-US" altLang="zh-CN" dirty="0" err="1"/>
              <a:t>AliasFor</a:t>
            </a:r>
            <a:r>
              <a:rPr lang="en-US" altLang="zh-CN" dirty="0"/>
              <a:t>("value")</a:t>
            </a:r>
          </a:p>
          <a:p>
            <a:r>
              <a:rPr lang="en-US" altLang="zh-CN" dirty="0"/>
              <a:t>	String[] origins() default {};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023401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1E151CE1-B163-493D-A419-2A59B2E9378D}"/>
              </a:ext>
            </a:extLst>
          </p:cNvPr>
          <p:cNvSpPr/>
          <p:nvPr/>
        </p:nvSpPr>
        <p:spPr>
          <a:xfrm>
            <a:off x="4800600" y="3352800"/>
            <a:ext cx="4114800" cy="2667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1B9BA4A-5757-47AD-B60E-F19B058077EE}"/>
              </a:ext>
            </a:extLst>
          </p:cNvPr>
          <p:cNvSpPr/>
          <p:nvPr/>
        </p:nvSpPr>
        <p:spPr>
          <a:xfrm>
            <a:off x="381000" y="1295400"/>
            <a:ext cx="3124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ProductService</a:t>
            </a:r>
            <a:endParaRPr lang="en-US" altLang="zh-CN" dirty="0"/>
          </a:p>
          <a:p>
            <a:pPr algn="ctr"/>
            <a:r>
              <a:rPr lang="zh-CN" altLang="en-US" dirty="0"/>
              <a:t>容器中默认是单例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B196B78E-8C6F-4FA6-B19C-A72318879D2E}"/>
              </a:ext>
            </a:extLst>
          </p:cNvPr>
          <p:cNvSpPr/>
          <p:nvPr/>
        </p:nvSpPr>
        <p:spPr>
          <a:xfrm>
            <a:off x="1905000" y="2209800"/>
            <a:ext cx="2286000" cy="1524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Id=1;</a:t>
            </a:r>
            <a:endParaRPr lang="zh-CN" altLang="en-US" dirty="0"/>
          </a:p>
        </p:txBody>
      </p:sp>
      <p:cxnSp>
        <p:nvCxnSpPr>
          <p:cNvPr id="7" name="连接符: 肘形 6">
            <a:extLst>
              <a:ext uri="{FF2B5EF4-FFF2-40B4-BE49-F238E27FC236}">
                <a16:creationId xmlns:a16="http://schemas.microsoft.com/office/drawing/2014/main" id="{2C17BD8E-6C25-4B43-BA84-929946ED8318}"/>
              </a:ext>
            </a:extLst>
          </p:cNvPr>
          <p:cNvCxnSpPr>
            <a:stCxn id="4" idx="2"/>
            <a:endCxn id="5" idx="2"/>
          </p:cNvCxnSpPr>
          <p:nvPr/>
        </p:nvCxnSpPr>
        <p:spPr>
          <a:xfrm rot="5400000">
            <a:off x="1390650" y="2419350"/>
            <a:ext cx="1066800" cy="38100"/>
          </a:xfrm>
          <a:prstGeom prst="bentConnector4">
            <a:avLst>
              <a:gd name="adj1" fmla="val 14286"/>
              <a:gd name="adj2" fmla="val 7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4D80CEAD-7FB2-44EF-9E51-270850DF28F3}"/>
              </a:ext>
            </a:extLst>
          </p:cNvPr>
          <p:cNvSpPr/>
          <p:nvPr/>
        </p:nvSpPr>
        <p:spPr>
          <a:xfrm>
            <a:off x="5524500" y="4114800"/>
            <a:ext cx="2667000" cy="762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保存商品基本信息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EB1E7CB-A22D-480F-96EA-1757B8A9C95B}"/>
              </a:ext>
            </a:extLst>
          </p:cNvPr>
          <p:cNvSpPr/>
          <p:nvPr/>
        </p:nvSpPr>
        <p:spPr>
          <a:xfrm>
            <a:off x="3886200" y="228600"/>
            <a:ext cx="2971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controller</a:t>
            </a:r>
            <a:endParaRPr lang="zh-CN" altLang="en-US" dirty="0"/>
          </a:p>
        </p:txBody>
      </p:sp>
      <p:cxnSp>
        <p:nvCxnSpPr>
          <p:cNvPr id="11" name="连接符: 肘形 10">
            <a:extLst>
              <a:ext uri="{FF2B5EF4-FFF2-40B4-BE49-F238E27FC236}">
                <a16:creationId xmlns:a16="http://schemas.microsoft.com/office/drawing/2014/main" id="{439F55EB-F25B-45F9-8448-1AE92AD8AD95}"/>
              </a:ext>
            </a:extLst>
          </p:cNvPr>
          <p:cNvCxnSpPr>
            <a:stCxn id="9" idx="1"/>
            <a:endCxn id="4" idx="0"/>
          </p:cNvCxnSpPr>
          <p:nvPr/>
        </p:nvCxnSpPr>
        <p:spPr>
          <a:xfrm rot="10800000" flipV="1">
            <a:off x="1943100" y="495300"/>
            <a:ext cx="1943100" cy="8001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7DF28F0A-B023-41BA-B177-9F78E6FC1DBE}"/>
              </a:ext>
            </a:extLst>
          </p:cNvPr>
          <p:cNvSpPr/>
          <p:nvPr/>
        </p:nvSpPr>
        <p:spPr>
          <a:xfrm>
            <a:off x="5524500" y="5029201"/>
            <a:ext cx="2667000" cy="762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保存商品属性信息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F30DA70-7D4C-4800-826F-F251556A992E}"/>
              </a:ext>
            </a:extLst>
          </p:cNvPr>
          <p:cNvSpPr/>
          <p:nvPr/>
        </p:nvSpPr>
        <p:spPr>
          <a:xfrm>
            <a:off x="4953000" y="3429000"/>
            <a:ext cx="1905000" cy="4572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保存商品</a:t>
            </a:r>
          </a:p>
        </p:txBody>
      </p:sp>
      <p:cxnSp>
        <p:nvCxnSpPr>
          <p:cNvPr id="16" name="连接符: 肘形 15">
            <a:extLst>
              <a:ext uri="{FF2B5EF4-FFF2-40B4-BE49-F238E27FC236}">
                <a16:creationId xmlns:a16="http://schemas.microsoft.com/office/drawing/2014/main" id="{8696DE7D-037F-4882-9732-0A683D266BC9}"/>
              </a:ext>
            </a:extLst>
          </p:cNvPr>
          <p:cNvCxnSpPr>
            <a:stCxn id="5" idx="4"/>
            <a:endCxn id="13" idx="1"/>
          </p:cNvCxnSpPr>
          <p:nvPr/>
        </p:nvCxnSpPr>
        <p:spPr>
          <a:xfrm rot="16200000" flipH="1">
            <a:off x="3448050" y="3333750"/>
            <a:ext cx="952500" cy="17526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D318E997-E187-4AA9-AC25-366D240EC1B9}"/>
              </a:ext>
            </a:extLst>
          </p:cNvPr>
          <p:cNvSpPr txBox="1"/>
          <p:nvPr/>
        </p:nvSpPr>
        <p:spPr>
          <a:xfrm>
            <a:off x="7315200" y="228599"/>
            <a:ext cx="25527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100</a:t>
            </a:r>
            <a:r>
              <a:rPr lang="zh-CN" altLang="en-US" dirty="0"/>
              <a:t>个人同时进来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7E3A20D3-D97E-4170-BED7-43A9F8EF4C95}"/>
              </a:ext>
            </a:extLst>
          </p:cNvPr>
          <p:cNvSpPr/>
          <p:nvPr/>
        </p:nvSpPr>
        <p:spPr>
          <a:xfrm>
            <a:off x="5813967" y="2338039"/>
            <a:ext cx="685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CDBE5AB5-25AE-4995-85CE-E2328F4D2073}"/>
              </a:ext>
            </a:extLst>
          </p:cNvPr>
          <p:cNvSpPr/>
          <p:nvPr/>
        </p:nvSpPr>
        <p:spPr>
          <a:xfrm>
            <a:off x="6859393" y="2259980"/>
            <a:ext cx="685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924E2E98-806B-469D-A9FA-A40B447E163D}"/>
              </a:ext>
            </a:extLst>
          </p:cNvPr>
          <p:cNvSpPr/>
          <p:nvPr/>
        </p:nvSpPr>
        <p:spPr>
          <a:xfrm>
            <a:off x="8125523" y="2247900"/>
            <a:ext cx="685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EDA0A262-3387-4E62-8DD5-448246120D30}"/>
              </a:ext>
            </a:extLst>
          </p:cNvPr>
          <p:cNvSpPr/>
          <p:nvPr/>
        </p:nvSpPr>
        <p:spPr>
          <a:xfrm>
            <a:off x="9182100" y="2247900"/>
            <a:ext cx="685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B87DC83-173D-4A48-99CA-9B00E7BE32AC}"/>
              </a:ext>
            </a:extLst>
          </p:cNvPr>
          <p:cNvSpPr/>
          <p:nvPr/>
        </p:nvSpPr>
        <p:spPr>
          <a:xfrm>
            <a:off x="10287000" y="2247900"/>
            <a:ext cx="685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3DE9E6FF-2E06-4714-B97F-EAE406D61134}"/>
              </a:ext>
            </a:extLst>
          </p:cNvPr>
          <p:cNvCxnSpPr/>
          <p:nvPr/>
        </p:nvCxnSpPr>
        <p:spPr>
          <a:xfrm flipH="1">
            <a:off x="4057650" y="2438400"/>
            <a:ext cx="1847850" cy="190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87062B49-931D-40E2-BE88-DBE1D9AD2526}"/>
              </a:ext>
            </a:extLst>
          </p:cNvPr>
          <p:cNvSpPr txBox="1"/>
          <p:nvPr/>
        </p:nvSpPr>
        <p:spPr>
          <a:xfrm>
            <a:off x="7315200" y="944912"/>
            <a:ext cx="3657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Web</a:t>
            </a:r>
            <a:r>
              <a:rPr lang="zh-CN" altLang="en-US" dirty="0"/>
              <a:t>项目是天然多线程；</a:t>
            </a:r>
            <a:endParaRPr lang="en-US" altLang="zh-CN" dirty="0"/>
          </a:p>
          <a:p>
            <a:r>
              <a:rPr lang="zh-CN" altLang="en-US" dirty="0"/>
              <a:t>线程安全问题？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多个线程只要操作同样的变量又读又写。</a:t>
            </a:r>
          </a:p>
        </p:txBody>
      </p:sp>
    </p:spTree>
    <p:extLst>
      <p:ext uri="{BB962C8B-B14F-4D97-AF65-F5344CB8AC3E}">
        <p14:creationId xmlns:p14="http://schemas.microsoft.com/office/powerpoint/2010/main" val="32626158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5B1BEEF-D37A-41D0-B571-EC4633B463BA}"/>
              </a:ext>
            </a:extLst>
          </p:cNvPr>
          <p:cNvSpPr/>
          <p:nvPr/>
        </p:nvSpPr>
        <p:spPr>
          <a:xfrm>
            <a:off x="2133600" y="914400"/>
            <a:ext cx="2514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Tomcat</a:t>
            </a:r>
            <a:endParaRPr lang="zh-CN" altLang="en-US" dirty="0"/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67900BAE-A1E3-4913-94E6-4AC12DF9B6DC}"/>
              </a:ext>
            </a:extLst>
          </p:cNvPr>
          <p:cNvCxnSpPr>
            <a:endCxn id="4" idx="1"/>
          </p:cNvCxnSpPr>
          <p:nvPr/>
        </p:nvCxnSpPr>
        <p:spPr>
          <a:xfrm flipV="1">
            <a:off x="457200" y="1181100"/>
            <a:ext cx="1676400" cy="38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6945DB4A-0C40-412E-AE07-494BE61FF27E}"/>
              </a:ext>
            </a:extLst>
          </p:cNvPr>
          <p:cNvSpPr txBox="1"/>
          <p:nvPr/>
        </p:nvSpPr>
        <p:spPr>
          <a:xfrm>
            <a:off x="3886200" y="304800"/>
            <a:ext cx="403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每个请求进来</a:t>
            </a:r>
            <a:r>
              <a:rPr lang="en-US" altLang="zh-CN" dirty="0"/>
              <a:t>Tomcat</a:t>
            </a:r>
            <a:r>
              <a:rPr lang="zh-CN" altLang="en-US" dirty="0"/>
              <a:t>分配一个线程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C4932F9-E961-40B7-8482-607A4E4DAE10}"/>
              </a:ext>
            </a:extLst>
          </p:cNvPr>
          <p:cNvSpPr/>
          <p:nvPr/>
        </p:nvSpPr>
        <p:spPr>
          <a:xfrm>
            <a:off x="3733800" y="2133600"/>
            <a:ext cx="2362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Controller</a:t>
            </a:r>
            <a:r>
              <a:rPr lang="zh-CN" altLang="en-US" dirty="0"/>
              <a:t>（单实例）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92A99B7-6E87-416F-A546-9D76FC51EE83}"/>
              </a:ext>
            </a:extLst>
          </p:cNvPr>
          <p:cNvSpPr/>
          <p:nvPr/>
        </p:nvSpPr>
        <p:spPr>
          <a:xfrm>
            <a:off x="4343400" y="3059668"/>
            <a:ext cx="2362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Service</a:t>
            </a:r>
            <a:r>
              <a:rPr lang="zh-CN" altLang="en-US" dirty="0"/>
              <a:t> （单实例）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7E4AE82-285C-40E4-A434-BBFE86244FB2}"/>
              </a:ext>
            </a:extLst>
          </p:cNvPr>
          <p:cNvSpPr/>
          <p:nvPr/>
        </p:nvSpPr>
        <p:spPr>
          <a:xfrm>
            <a:off x="5181600" y="4050268"/>
            <a:ext cx="2362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Mapper</a:t>
            </a:r>
            <a:r>
              <a:rPr lang="zh-CN" altLang="en-US" dirty="0"/>
              <a:t> （单实例）</a:t>
            </a: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F9DB8629-70F9-471F-8BF5-C45EC2B37519}"/>
              </a:ext>
            </a:extLst>
          </p:cNvPr>
          <p:cNvCxnSpPr>
            <a:stCxn id="4" idx="2"/>
            <a:endCxn id="8" idx="0"/>
          </p:cNvCxnSpPr>
          <p:nvPr/>
        </p:nvCxnSpPr>
        <p:spPr>
          <a:xfrm>
            <a:off x="3390900" y="1447800"/>
            <a:ext cx="1524000" cy="685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020E4149-443E-4B51-A141-2DD4AF85076D}"/>
              </a:ext>
            </a:extLst>
          </p:cNvPr>
          <p:cNvCxnSpPr>
            <a:stCxn id="8" idx="2"/>
          </p:cNvCxnSpPr>
          <p:nvPr/>
        </p:nvCxnSpPr>
        <p:spPr>
          <a:xfrm>
            <a:off x="4914900" y="2590800"/>
            <a:ext cx="609600" cy="381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C0AF92F9-1665-44C5-8D63-73A95D4D8E0F}"/>
              </a:ext>
            </a:extLst>
          </p:cNvPr>
          <p:cNvCxnSpPr>
            <a:stCxn id="9" idx="2"/>
            <a:endCxn id="10" idx="0"/>
          </p:cNvCxnSpPr>
          <p:nvPr/>
        </p:nvCxnSpPr>
        <p:spPr>
          <a:xfrm>
            <a:off x="5524500" y="3516868"/>
            <a:ext cx="838200" cy="533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862260E8-A149-48F6-9043-CF5C901694F3}"/>
              </a:ext>
            </a:extLst>
          </p:cNvPr>
          <p:cNvCxnSpPr/>
          <p:nvPr/>
        </p:nvCxnSpPr>
        <p:spPr>
          <a:xfrm flipH="1" flipV="1">
            <a:off x="6477000" y="3516868"/>
            <a:ext cx="381000" cy="468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D70B85B9-2790-42DE-B5E8-46B4EDA2B924}"/>
              </a:ext>
            </a:extLst>
          </p:cNvPr>
          <p:cNvCxnSpPr/>
          <p:nvPr/>
        </p:nvCxnSpPr>
        <p:spPr>
          <a:xfrm flipH="1" flipV="1">
            <a:off x="5905500" y="2590800"/>
            <a:ext cx="38100" cy="381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AC377E31-5884-48EC-9F7A-D0B24069C3C2}"/>
              </a:ext>
            </a:extLst>
          </p:cNvPr>
          <p:cNvCxnSpPr>
            <a:endCxn id="4" idx="3"/>
          </p:cNvCxnSpPr>
          <p:nvPr/>
        </p:nvCxnSpPr>
        <p:spPr>
          <a:xfrm flipH="1" flipV="1">
            <a:off x="4648200" y="1181100"/>
            <a:ext cx="762000" cy="990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E9D58489-74AD-4300-863F-C51DB272052E}"/>
              </a:ext>
            </a:extLst>
          </p:cNvPr>
          <p:cNvCxnSpPr/>
          <p:nvPr/>
        </p:nvCxnSpPr>
        <p:spPr>
          <a:xfrm flipH="1">
            <a:off x="685800" y="1371600"/>
            <a:ext cx="144780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C860AE1C-2090-4925-AF37-C07B26C0F9E5}"/>
              </a:ext>
            </a:extLst>
          </p:cNvPr>
          <p:cNvSpPr txBox="1"/>
          <p:nvPr/>
        </p:nvSpPr>
        <p:spPr>
          <a:xfrm>
            <a:off x="914400" y="95250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请求进来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E0C7B7A8-492D-452E-81D8-203B19204E57}"/>
              </a:ext>
            </a:extLst>
          </p:cNvPr>
          <p:cNvSpPr txBox="1"/>
          <p:nvPr/>
        </p:nvSpPr>
        <p:spPr>
          <a:xfrm>
            <a:off x="814506" y="167640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收到数据</a:t>
            </a:r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2A4249EC-22F6-47D6-B285-B71D7B0613DD}"/>
              </a:ext>
            </a:extLst>
          </p:cNvPr>
          <p:cNvCxnSpPr>
            <a:cxnSpLocks/>
          </p:cNvCxnSpPr>
          <p:nvPr/>
        </p:nvCxnSpPr>
        <p:spPr>
          <a:xfrm>
            <a:off x="1143000" y="5257800"/>
            <a:ext cx="1828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40E35988-2AC3-4F28-95E7-097D55224571}"/>
              </a:ext>
            </a:extLst>
          </p:cNvPr>
          <p:cNvSpPr txBox="1"/>
          <p:nvPr/>
        </p:nvSpPr>
        <p:spPr>
          <a:xfrm>
            <a:off x="1368504" y="489523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请求进来</a:t>
            </a:r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50E3E429-97E2-42AB-814E-DC1184009253}"/>
              </a:ext>
            </a:extLst>
          </p:cNvPr>
          <p:cNvCxnSpPr/>
          <p:nvPr/>
        </p:nvCxnSpPr>
        <p:spPr>
          <a:xfrm flipV="1">
            <a:off x="2971800" y="2520434"/>
            <a:ext cx="685800" cy="2737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1F247C0D-79D0-4FF0-BB0C-78FC88FED508}"/>
              </a:ext>
            </a:extLst>
          </p:cNvPr>
          <p:cNvCxnSpPr>
            <a:cxnSpLocks/>
          </p:cNvCxnSpPr>
          <p:nvPr/>
        </p:nvCxnSpPr>
        <p:spPr>
          <a:xfrm flipH="1">
            <a:off x="2971800" y="2590800"/>
            <a:ext cx="1009650" cy="2667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D76C6C83-85DA-4FEC-B508-D749E9A6251B}"/>
              </a:ext>
            </a:extLst>
          </p:cNvPr>
          <p:cNvSpPr txBox="1"/>
          <p:nvPr/>
        </p:nvSpPr>
        <p:spPr>
          <a:xfrm>
            <a:off x="1368504" y="585573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请求进来</a:t>
            </a:r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E5CD3F16-ED73-44F6-B876-941BE448644A}"/>
              </a:ext>
            </a:extLst>
          </p:cNvPr>
          <p:cNvCxnSpPr>
            <a:cxnSpLocks/>
          </p:cNvCxnSpPr>
          <p:nvPr/>
        </p:nvCxnSpPr>
        <p:spPr>
          <a:xfrm>
            <a:off x="1008102" y="6225064"/>
            <a:ext cx="1828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C90A70A4-A332-4473-BE1A-64DE24F26090}"/>
              </a:ext>
            </a:extLst>
          </p:cNvPr>
          <p:cNvCxnSpPr/>
          <p:nvPr/>
        </p:nvCxnSpPr>
        <p:spPr>
          <a:xfrm flipV="1">
            <a:off x="2971800" y="2590800"/>
            <a:ext cx="1600200" cy="3634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86AEDC72-6578-4845-8456-E21C9188DE16}"/>
              </a:ext>
            </a:extLst>
          </p:cNvPr>
          <p:cNvSpPr txBox="1"/>
          <p:nvPr/>
        </p:nvSpPr>
        <p:spPr>
          <a:xfrm>
            <a:off x="7543800" y="1861066"/>
            <a:ext cx="335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同一次调用，只要上面方法的数据，下面要用。我们就可以用</a:t>
            </a:r>
            <a:r>
              <a:rPr lang="en-US" altLang="zh-CN" dirty="0" err="1"/>
              <a:t>ThreadLocal</a:t>
            </a:r>
            <a:r>
              <a:rPr lang="zh-CN" altLang="en-US" dirty="0"/>
              <a:t>共享数据</a:t>
            </a:r>
          </a:p>
        </p:txBody>
      </p:sp>
    </p:spTree>
    <p:extLst>
      <p:ext uri="{BB962C8B-B14F-4D97-AF65-F5344CB8AC3E}">
        <p14:creationId xmlns:p14="http://schemas.microsoft.com/office/powerpoint/2010/main" val="13479121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B53DB869-43E0-4E6C-B24D-E66F2C412EC2}"/>
              </a:ext>
            </a:extLst>
          </p:cNvPr>
          <p:cNvSpPr/>
          <p:nvPr/>
        </p:nvSpPr>
        <p:spPr>
          <a:xfrm>
            <a:off x="1719611" y="990600"/>
            <a:ext cx="1143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Es1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636E3B3-C016-4D78-8655-F8F4FC46E63E}"/>
              </a:ext>
            </a:extLst>
          </p:cNvPr>
          <p:cNvSpPr/>
          <p:nvPr/>
        </p:nvSpPr>
        <p:spPr>
          <a:xfrm>
            <a:off x="4053004" y="990600"/>
            <a:ext cx="1143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Es2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5DE274E-23C5-4204-97DA-4A836540E649}"/>
              </a:ext>
            </a:extLst>
          </p:cNvPr>
          <p:cNvSpPr/>
          <p:nvPr/>
        </p:nvSpPr>
        <p:spPr>
          <a:xfrm>
            <a:off x="6367811" y="992459"/>
            <a:ext cx="1143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Es3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03C8FD5-BF4D-433C-A16D-5E7B16121B66}"/>
              </a:ext>
            </a:extLst>
          </p:cNvPr>
          <p:cNvSpPr/>
          <p:nvPr/>
        </p:nvSpPr>
        <p:spPr>
          <a:xfrm>
            <a:off x="1600200" y="152400"/>
            <a:ext cx="6048607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1T</a:t>
            </a:r>
          </a:p>
          <a:p>
            <a:pPr algn="ctr"/>
            <a:r>
              <a:rPr lang="zh-CN" altLang="en-US" dirty="0"/>
              <a:t>落盘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CFBC20D-275E-4C34-A42D-12F63132EFDB}"/>
              </a:ext>
            </a:extLst>
          </p:cNvPr>
          <p:cNvSpPr/>
          <p:nvPr/>
        </p:nvSpPr>
        <p:spPr>
          <a:xfrm>
            <a:off x="1295400" y="2895600"/>
            <a:ext cx="1371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index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F738FAC-C887-4B7A-BB88-6799462857F5}"/>
              </a:ext>
            </a:extLst>
          </p:cNvPr>
          <p:cNvSpPr/>
          <p:nvPr/>
        </p:nvSpPr>
        <p:spPr>
          <a:xfrm>
            <a:off x="1265663" y="4075771"/>
            <a:ext cx="1371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type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991AD5F-34B8-4C09-AC0F-088F151E6DA7}"/>
              </a:ext>
            </a:extLst>
          </p:cNvPr>
          <p:cNvSpPr/>
          <p:nvPr/>
        </p:nvSpPr>
        <p:spPr>
          <a:xfrm>
            <a:off x="1222917" y="5219700"/>
            <a:ext cx="1371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document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815461B-F2FD-446D-BC81-93768E72F5A8}"/>
              </a:ext>
            </a:extLst>
          </p:cNvPr>
          <p:cNvSpPr txBox="1"/>
          <p:nvPr/>
        </p:nvSpPr>
        <p:spPr>
          <a:xfrm>
            <a:off x="2667000" y="2895600"/>
            <a:ext cx="1066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索引？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CD8FE67-4758-45B3-A7D4-AD149C289A14}"/>
              </a:ext>
            </a:extLst>
          </p:cNvPr>
          <p:cNvSpPr/>
          <p:nvPr/>
        </p:nvSpPr>
        <p:spPr>
          <a:xfrm>
            <a:off x="6792020" y="2861217"/>
            <a:ext cx="1518891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database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8C5FED1-2C8A-48FB-9504-41FCE82E7FEF}"/>
              </a:ext>
            </a:extLst>
          </p:cNvPr>
          <p:cNvSpPr/>
          <p:nvPr/>
        </p:nvSpPr>
        <p:spPr>
          <a:xfrm>
            <a:off x="6792020" y="4075771"/>
            <a:ext cx="1518891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table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E1A4B44-54FB-45E2-BF60-69B824BF1E1D}"/>
              </a:ext>
            </a:extLst>
          </p:cNvPr>
          <p:cNvSpPr/>
          <p:nvPr/>
        </p:nvSpPr>
        <p:spPr>
          <a:xfrm>
            <a:off x="6792020" y="5290325"/>
            <a:ext cx="1518891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记录</a:t>
            </a: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BCEFFCF3-C10A-4565-908C-7176DDD4C2A2}"/>
              </a:ext>
            </a:extLst>
          </p:cNvPr>
          <p:cNvCxnSpPr>
            <a:stCxn id="11" idx="1"/>
            <a:endCxn id="12" idx="1"/>
          </p:cNvCxnSpPr>
          <p:nvPr/>
        </p:nvCxnSpPr>
        <p:spPr>
          <a:xfrm>
            <a:off x="2667000" y="3086100"/>
            <a:ext cx="4125020" cy="41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F8F31D34-77FC-4E6C-99A8-913BA1A68506}"/>
              </a:ext>
            </a:extLst>
          </p:cNvPr>
          <p:cNvSpPr txBox="1"/>
          <p:nvPr/>
        </p:nvSpPr>
        <p:spPr>
          <a:xfrm>
            <a:off x="2667000" y="4114542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类型？</a:t>
            </a: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70AA8358-6B55-4421-A470-6DFF43A0FCF5}"/>
              </a:ext>
            </a:extLst>
          </p:cNvPr>
          <p:cNvCxnSpPr>
            <a:stCxn id="17" idx="1"/>
            <a:endCxn id="13" idx="1"/>
          </p:cNvCxnSpPr>
          <p:nvPr/>
        </p:nvCxnSpPr>
        <p:spPr>
          <a:xfrm>
            <a:off x="2667000" y="4299208"/>
            <a:ext cx="4125020" cy="432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97092AA1-8C55-43DF-9546-08199CFECDBF}"/>
              </a:ext>
            </a:extLst>
          </p:cNvPr>
          <p:cNvCxnSpPr>
            <a:stCxn id="10" idx="3"/>
            <a:endCxn id="14" idx="1"/>
          </p:cNvCxnSpPr>
          <p:nvPr/>
        </p:nvCxnSpPr>
        <p:spPr>
          <a:xfrm>
            <a:off x="2594517" y="5486400"/>
            <a:ext cx="4197503" cy="70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35FF56D9-C427-495F-A390-82CE8E32D20C}"/>
              </a:ext>
            </a:extLst>
          </p:cNvPr>
          <p:cNvSpPr txBox="1"/>
          <p:nvPr/>
        </p:nvSpPr>
        <p:spPr>
          <a:xfrm>
            <a:off x="2705100" y="5203799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文档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8B63199B-C055-4A01-87F4-8344CB35DC26}"/>
              </a:ext>
            </a:extLst>
          </p:cNvPr>
          <p:cNvSpPr/>
          <p:nvPr/>
        </p:nvSpPr>
        <p:spPr>
          <a:xfrm>
            <a:off x="1295400" y="5753100"/>
            <a:ext cx="1676400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JSON</a:t>
            </a:r>
            <a:endParaRPr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2738D511-010B-43D6-B684-8600B40E3F85}"/>
              </a:ext>
            </a:extLst>
          </p:cNvPr>
          <p:cNvSpPr txBox="1"/>
          <p:nvPr/>
        </p:nvSpPr>
        <p:spPr>
          <a:xfrm>
            <a:off x="7924800" y="1135645"/>
            <a:ext cx="3276600" cy="92333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dirty="0"/>
              <a:t>我们给某个索引（库）下，保存一个某个类型</a:t>
            </a:r>
            <a:r>
              <a:rPr lang="en-US" altLang="zh-CN" dirty="0"/>
              <a:t>type</a:t>
            </a:r>
            <a:r>
              <a:rPr lang="zh-CN" altLang="en-US" dirty="0"/>
              <a:t>（表）的一条数据</a:t>
            </a:r>
            <a:r>
              <a:rPr lang="en-US" altLang="zh-CN" dirty="0"/>
              <a:t>document(json)</a:t>
            </a:r>
            <a:r>
              <a:rPr lang="zh-CN" altLang="en-US" dirty="0"/>
              <a:t>（记录）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9814981F-F8C2-4BA9-BC88-9C222C0606D9}"/>
              </a:ext>
            </a:extLst>
          </p:cNvPr>
          <p:cNvSpPr/>
          <p:nvPr/>
        </p:nvSpPr>
        <p:spPr>
          <a:xfrm>
            <a:off x="9067800" y="3962401"/>
            <a:ext cx="685800" cy="15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增</a:t>
            </a:r>
            <a:endParaRPr lang="en-US" altLang="zh-CN" dirty="0"/>
          </a:p>
          <a:p>
            <a:pPr algn="ctr"/>
            <a:r>
              <a:rPr lang="zh-CN" altLang="en-US" dirty="0"/>
              <a:t>删</a:t>
            </a:r>
            <a:endParaRPr lang="en-US" altLang="zh-CN" dirty="0"/>
          </a:p>
          <a:p>
            <a:pPr algn="ctr"/>
            <a:r>
              <a:rPr lang="zh-CN" altLang="en-US" dirty="0"/>
              <a:t>改</a:t>
            </a:r>
            <a:endParaRPr lang="en-US" altLang="zh-CN" dirty="0"/>
          </a:p>
          <a:p>
            <a:pPr algn="ctr"/>
            <a:r>
              <a:rPr lang="zh-CN" altLang="en-US" dirty="0"/>
              <a:t>查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B328FEAE-A864-4F8D-9C8A-78119740FA9D}"/>
              </a:ext>
            </a:extLst>
          </p:cNvPr>
          <p:cNvSpPr/>
          <p:nvPr/>
        </p:nvSpPr>
        <p:spPr>
          <a:xfrm>
            <a:off x="10583437" y="3945958"/>
            <a:ext cx="685800" cy="15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增</a:t>
            </a:r>
            <a:endParaRPr lang="en-US" altLang="zh-CN" dirty="0"/>
          </a:p>
          <a:p>
            <a:pPr algn="ctr"/>
            <a:r>
              <a:rPr lang="zh-CN" altLang="en-US" dirty="0"/>
              <a:t>删</a:t>
            </a:r>
            <a:endParaRPr lang="en-US" altLang="zh-CN" dirty="0"/>
          </a:p>
          <a:p>
            <a:pPr algn="ctr"/>
            <a:r>
              <a:rPr lang="zh-CN" altLang="en-US" dirty="0"/>
              <a:t>改</a:t>
            </a:r>
            <a:endParaRPr lang="en-US" altLang="zh-CN" dirty="0"/>
          </a:p>
          <a:p>
            <a:pPr algn="ctr"/>
            <a:r>
              <a:rPr lang="zh-CN" altLang="en-US" dirty="0"/>
              <a:t>查</a:t>
            </a:r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86E70477-63ED-438C-856A-52E9A7173FB2}"/>
              </a:ext>
            </a:extLst>
          </p:cNvPr>
          <p:cNvCxnSpPr>
            <a:stCxn id="25" idx="2"/>
            <a:endCxn id="11" idx="0"/>
          </p:cNvCxnSpPr>
          <p:nvPr/>
        </p:nvCxnSpPr>
        <p:spPr>
          <a:xfrm flipH="1">
            <a:off x="3200400" y="2058975"/>
            <a:ext cx="6362700" cy="836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ADA85B99-D177-4D10-B96D-4B29DEA9B6DC}"/>
              </a:ext>
            </a:extLst>
          </p:cNvPr>
          <p:cNvSpPr txBox="1"/>
          <p:nvPr/>
        </p:nvSpPr>
        <p:spPr>
          <a:xfrm>
            <a:off x="5039420" y="2153154"/>
            <a:ext cx="350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索引一条数据进去；</a:t>
            </a:r>
            <a:endParaRPr lang="en-US" altLang="zh-CN" dirty="0"/>
          </a:p>
          <a:p>
            <a:r>
              <a:rPr lang="zh-CN" altLang="en-US" dirty="0"/>
              <a:t>索引代表动词保存的意思</a:t>
            </a:r>
          </a:p>
        </p:txBody>
      </p:sp>
    </p:spTree>
    <p:extLst>
      <p:ext uri="{BB962C8B-B14F-4D97-AF65-F5344CB8AC3E}">
        <p14:creationId xmlns:p14="http://schemas.microsoft.com/office/powerpoint/2010/main" val="18695069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353FE87-1D77-46B6-861C-8DE91DB29FC6}"/>
              </a:ext>
            </a:extLst>
          </p:cNvPr>
          <p:cNvSpPr txBox="1"/>
          <p:nvPr/>
        </p:nvSpPr>
        <p:spPr>
          <a:xfrm>
            <a:off x="533400" y="228600"/>
            <a:ext cx="563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倒排索引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）、按照数据的内容锁定到数据的索引</a:t>
            </a:r>
            <a:endParaRPr lang="en-US" altLang="zh-CN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57D7DC1-85F3-48D3-89C3-512992B8B78E}"/>
              </a:ext>
            </a:extLst>
          </p:cNvPr>
          <p:cNvSpPr txBox="1"/>
          <p:nvPr/>
        </p:nvSpPr>
        <p:spPr>
          <a:xfrm>
            <a:off x="6934200" y="228600"/>
            <a:ext cx="579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正排索引</a:t>
            </a:r>
          </a:p>
          <a:p>
            <a:r>
              <a:rPr lang="en-US" altLang="zh-CN" dirty="0"/>
              <a:t>1</a:t>
            </a:r>
            <a:r>
              <a:rPr lang="zh-CN" altLang="en-US" dirty="0"/>
              <a:t>）按照数据的</a:t>
            </a:r>
            <a:r>
              <a:rPr lang="en-US" altLang="zh-CN" dirty="0"/>
              <a:t>id</a:t>
            </a:r>
            <a:r>
              <a:rPr lang="zh-CN" altLang="en-US" dirty="0"/>
              <a:t>（索引），查出数据的内容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CB02CFC-187E-4C1F-807A-BB0E559F33C5}"/>
              </a:ext>
            </a:extLst>
          </p:cNvPr>
          <p:cNvSpPr txBox="1"/>
          <p:nvPr/>
        </p:nvSpPr>
        <p:spPr>
          <a:xfrm>
            <a:off x="838200" y="1277034"/>
            <a:ext cx="419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/>
              <a:t>红海行动</a:t>
            </a:r>
          </a:p>
          <a:p>
            <a:r>
              <a:rPr lang="zh-CN" altLang="zh-CN" dirty="0"/>
              <a:t>红海事件</a:t>
            </a:r>
            <a:endParaRPr lang="zh-CN" altLang="en-US" dirty="0"/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C49B921B-7E92-4D67-A220-8D44FBAE9E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5052776"/>
              </p:ext>
            </p:extLst>
          </p:nvPr>
        </p:nvGraphicFramePr>
        <p:xfrm>
          <a:off x="544551" y="2590800"/>
          <a:ext cx="2808249" cy="2343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937">
                  <a:extLst>
                    <a:ext uri="{9D8B030D-6E8A-4147-A177-3AD203B41FA5}">
                      <a16:colId xmlns:a16="http://schemas.microsoft.com/office/drawing/2014/main" val="174053012"/>
                    </a:ext>
                  </a:extLst>
                </a:gridCol>
                <a:gridCol w="2171312">
                  <a:extLst>
                    <a:ext uri="{9D8B030D-6E8A-4147-A177-3AD203B41FA5}">
                      <a16:colId xmlns:a16="http://schemas.microsoft.com/office/drawing/2014/main" val="2611127923"/>
                    </a:ext>
                  </a:extLst>
                </a:gridCol>
              </a:tblGrid>
              <a:tr h="380222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红海特别行动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8672755"/>
                  </a:ext>
                </a:extLst>
              </a:tr>
              <a:tr h="380222"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行动去红海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0104419"/>
                  </a:ext>
                </a:extLst>
              </a:tr>
              <a:tr h="380222"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红海行动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9903784"/>
                  </a:ext>
                </a:extLst>
              </a:tr>
              <a:tr h="380222"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特别事件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0466129"/>
                  </a:ext>
                </a:extLst>
              </a:tr>
              <a:tr h="380222"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红海行动事件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997849"/>
                  </a:ext>
                </a:extLst>
              </a:tr>
              <a:tr h="442725"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特别行动事件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7992746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8ED39783-98DE-4124-9BE6-E62B1BFF3C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5131682"/>
              </p:ext>
            </p:extLst>
          </p:nvPr>
        </p:nvGraphicFramePr>
        <p:xfrm>
          <a:off x="5308600" y="2872740"/>
          <a:ext cx="32512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55126982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8303532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红海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1,2,3,5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6965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特别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1,4,6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15835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行动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1,2,3,5,6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0363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94421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事件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4,5,6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9312992"/>
                  </a:ext>
                </a:extLst>
              </a:tr>
            </a:tbl>
          </a:graphicData>
        </a:graphic>
      </p:graphicFrame>
      <p:sp>
        <p:nvSpPr>
          <p:cNvPr id="10" name="矩形 9">
            <a:extLst>
              <a:ext uri="{FF2B5EF4-FFF2-40B4-BE49-F238E27FC236}">
                <a16:creationId xmlns:a16="http://schemas.microsoft.com/office/drawing/2014/main" id="{E2A5AFCB-33BC-465E-916B-DD480433F7EA}"/>
              </a:ext>
            </a:extLst>
          </p:cNvPr>
          <p:cNvSpPr/>
          <p:nvPr/>
        </p:nvSpPr>
        <p:spPr>
          <a:xfrm>
            <a:off x="576146" y="5257800"/>
            <a:ext cx="2624254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特别事件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F605ECD-2178-4FD8-B0CE-CC17917450E1}"/>
              </a:ext>
            </a:extLst>
          </p:cNvPr>
          <p:cNvSpPr txBox="1"/>
          <p:nvPr/>
        </p:nvSpPr>
        <p:spPr>
          <a:xfrm>
            <a:off x="4152900" y="5024735"/>
            <a:ext cx="4038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1,4,5,6</a:t>
            </a:r>
            <a:r>
              <a:rPr lang="zh-CN" altLang="en-US" dirty="0"/>
              <a:t>；</a:t>
            </a:r>
            <a:endParaRPr lang="en-US" altLang="zh-CN" dirty="0"/>
          </a:p>
          <a:p>
            <a:r>
              <a:rPr lang="en-US" altLang="zh-CN" dirty="0"/>
              <a:t>4,6</a:t>
            </a:r>
            <a:r>
              <a:rPr lang="zh-CN" altLang="en-US" dirty="0"/>
              <a:t>的得分高（相关性得分）</a:t>
            </a:r>
            <a:endParaRPr lang="en-US" altLang="zh-CN" dirty="0"/>
          </a:p>
          <a:p>
            <a:r>
              <a:rPr lang="zh-CN" altLang="en-US" dirty="0"/>
              <a:t>词的数量、顺序、匹配率。。。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61ACB28-1A45-4D57-944F-DAF110551B5A}"/>
              </a:ext>
            </a:extLst>
          </p:cNvPr>
          <p:cNvSpPr/>
          <p:nvPr/>
        </p:nvSpPr>
        <p:spPr>
          <a:xfrm>
            <a:off x="5308600" y="2491740"/>
            <a:ext cx="3251200" cy="381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倒排索引表内容</a:t>
            </a:r>
          </a:p>
        </p:txBody>
      </p:sp>
    </p:spTree>
    <p:extLst>
      <p:ext uri="{BB962C8B-B14F-4D97-AF65-F5344CB8AC3E}">
        <p14:creationId xmlns:p14="http://schemas.microsoft.com/office/powerpoint/2010/main" val="33770154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68DD89BB-E6FB-44D6-9AE2-78D7E134B429}"/>
              </a:ext>
            </a:extLst>
          </p:cNvPr>
          <p:cNvSpPr/>
          <p:nvPr/>
        </p:nvSpPr>
        <p:spPr>
          <a:xfrm>
            <a:off x="4303441" y="152400"/>
            <a:ext cx="1905000" cy="762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F551FFA-F563-45C9-AB8A-574E819C6C5E}"/>
              </a:ext>
            </a:extLst>
          </p:cNvPr>
          <p:cNvSpPr/>
          <p:nvPr/>
        </p:nvSpPr>
        <p:spPr>
          <a:xfrm>
            <a:off x="1371600" y="2895600"/>
            <a:ext cx="1905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53D0A5A-5967-4401-AC4F-9FB3A66A60A8}"/>
              </a:ext>
            </a:extLst>
          </p:cNvPr>
          <p:cNvSpPr/>
          <p:nvPr/>
        </p:nvSpPr>
        <p:spPr>
          <a:xfrm>
            <a:off x="5255941" y="2895600"/>
            <a:ext cx="1905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ECD1DF5-E065-4193-B229-A8E3ED3E44BC}"/>
              </a:ext>
            </a:extLst>
          </p:cNvPr>
          <p:cNvSpPr txBox="1"/>
          <p:nvPr/>
        </p:nvSpPr>
        <p:spPr>
          <a:xfrm>
            <a:off x="228600" y="164068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Min_master_nodes:2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A1C48BE-6B93-4D74-8BCE-B586A6F4B61C}"/>
              </a:ext>
            </a:extLst>
          </p:cNvPr>
          <p:cNvSpPr/>
          <p:nvPr/>
        </p:nvSpPr>
        <p:spPr>
          <a:xfrm>
            <a:off x="2438400" y="3352800"/>
            <a:ext cx="838200" cy="304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主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943BA10-53BF-4E70-B95F-E472396228CC}"/>
              </a:ext>
            </a:extLst>
          </p:cNvPr>
          <p:cNvSpPr/>
          <p:nvPr/>
        </p:nvSpPr>
        <p:spPr>
          <a:xfrm>
            <a:off x="6313448" y="3429000"/>
            <a:ext cx="838200" cy="304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主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DAD3782-97AA-4C26-808E-973D8AAEFDFC}"/>
              </a:ext>
            </a:extLst>
          </p:cNvPr>
          <p:cNvSpPr txBox="1"/>
          <p:nvPr/>
        </p:nvSpPr>
        <p:spPr>
          <a:xfrm>
            <a:off x="3505200" y="866001"/>
            <a:ext cx="381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只要集群中的主节点，没有满足要求的数量就不去选主。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9A4022E-A2E4-4B11-BFDD-8D6F1E552BDB}"/>
              </a:ext>
            </a:extLst>
          </p:cNvPr>
          <p:cNvSpPr txBox="1"/>
          <p:nvPr/>
        </p:nvSpPr>
        <p:spPr>
          <a:xfrm>
            <a:off x="3048000" y="5334000"/>
            <a:ext cx="594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(N/2)+1</a:t>
            </a:r>
            <a:r>
              <a:rPr lang="zh-CN" altLang="en-US" dirty="0"/>
              <a:t>；</a:t>
            </a:r>
            <a:r>
              <a:rPr lang="en-US" altLang="zh-CN" dirty="0"/>
              <a:t>N</a:t>
            </a:r>
            <a:r>
              <a:rPr lang="zh-CN" altLang="en-US" dirty="0"/>
              <a:t>：具有主节点资格的数量</a:t>
            </a:r>
          </a:p>
        </p:txBody>
      </p:sp>
    </p:spTree>
    <p:extLst>
      <p:ext uri="{BB962C8B-B14F-4D97-AF65-F5344CB8AC3E}">
        <p14:creationId xmlns:p14="http://schemas.microsoft.com/office/powerpoint/2010/main" val="10358191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4D9E10D0-9981-4E86-A7C5-5D430153D95B}"/>
              </a:ext>
            </a:extLst>
          </p:cNvPr>
          <p:cNvSpPr/>
          <p:nvPr/>
        </p:nvSpPr>
        <p:spPr>
          <a:xfrm>
            <a:off x="838200" y="457200"/>
            <a:ext cx="8534400" cy="5943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E47F180-4D4C-48B2-A229-256FCF1D47E9}"/>
              </a:ext>
            </a:extLst>
          </p:cNvPr>
          <p:cNvSpPr/>
          <p:nvPr/>
        </p:nvSpPr>
        <p:spPr>
          <a:xfrm>
            <a:off x="838200" y="457200"/>
            <a:ext cx="2362200" cy="6096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商品数据在</a:t>
            </a:r>
            <a:r>
              <a:rPr lang="en-US" altLang="zh-CN" dirty="0"/>
              <a:t>es</a:t>
            </a:r>
            <a:r>
              <a:rPr lang="zh-CN" altLang="en-US" dirty="0"/>
              <a:t>中模型</a:t>
            </a:r>
            <a:endParaRPr lang="en-US" altLang="zh-CN" dirty="0"/>
          </a:p>
          <a:p>
            <a:pPr algn="ctr"/>
            <a:r>
              <a:rPr lang="en-US" altLang="zh-CN" dirty="0" err="1"/>
              <a:t>EsProduct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47902E9-36B2-4707-8FF6-E8453E969F28}"/>
              </a:ext>
            </a:extLst>
          </p:cNvPr>
          <p:cNvSpPr/>
          <p:nvPr/>
        </p:nvSpPr>
        <p:spPr>
          <a:xfrm>
            <a:off x="1371600" y="1295400"/>
            <a:ext cx="7391400" cy="9906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基本信息</a:t>
            </a:r>
            <a:endParaRPr lang="en-US" altLang="zh-CN" dirty="0"/>
          </a:p>
          <a:p>
            <a:pPr algn="ctr"/>
            <a:r>
              <a:rPr lang="zh-CN" altLang="en-US" dirty="0"/>
              <a:t>商品名字、品牌、详情页图片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D28B31D-15D4-4C28-8BC9-E31A908F8B60}"/>
              </a:ext>
            </a:extLst>
          </p:cNvPr>
          <p:cNvSpPr/>
          <p:nvPr/>
        </p:nvSpPr>
        <p:spPr>
          <a:xfrm>
            <a:off x="1371600" y="2819400"/>
            <a:ext cx="7391400" cy="12192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商品的属性信息（</a:t>
            </a:r>
            <a:r>
              <a:rPr lang="en-US" altLang="zh-CN" dirty="0" err="1"/>
              <a:t>spu</a:t>
            </a:r>
            <a:r>
              <a:rPr lang="zh-CN" altLang="en-US" dirty="0"/>
              <a:t>属性）</a:t>
            </a:r>
            <a:endParaRPr lang="en-US" altLang="zh-CN" dirty="0"/>
          </a:p>
          <a:p>
            <a:pPr algn="ctr"/>
            <a:r>
              <a:rPr lang="zh-CN" altLang="en-US" dirty="0"/>
              <a:t>产地、季节</a:t>
            </a: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3A16ACC1-5C01-404B-A2F9-646B2624DA72}"/>
              </a:ext>
            </a:extLst>
          </p:cNvPr>
          <p:cNvGrpSpPr/>
          <p:nvPr/>
        </p:nvGrpSpPr>
        <p:grpSpPr>
          <a:xfrm>
            <a:off x="5334000" y="4542729"/>
            <a:ext cx="4038600" cy="1676400"/>
            <a:chOff x="1371600" y="4419600"/>
            <a:chExt cx="4038600" cy="1676400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D1FCFCB8-62F8-4CC8-8676-853F93B10001}"/>
                </a:ext>
              </a:extLst>
            </p:cNvPr>
            <p:cNvSpPr/>
            <p:nvPr/>
          </p:nvSpPr>
          <p:spPr>
            <a:xfrm>
              <a:off x="1371600" y="4419600"/>
              <a:ext cx="4038600" cy="16764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AA0B2095-1880-4C00-B461-CD6EF4AC57F5}"/>
                </a:ext>
              </a:extLst>
            </p:cNvPr>
            <p:cNvSpPr/>
            <p:nvPr/>
          </p:nvSpPr>
          <p:spPr>
            <a:xfrm>
              <a:off x="1371600" y="4419600"/>
              <a:ext cx="1066800" cy="3810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/>
                <a:t>Sku</a:t>
              </a:r>
              <a:r>
                <a:rPr lang="zh-CN" altLang="en-US" dirty="0"/>
                <a:t>信息</a:t>
              </a: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696AED34-4D5E-47CD-AF0B-2DB43B0E3CE1}"/>
                </a:ext>
              </a:extLst>
            </p:cNvPr>
            <p:cNvSpPr/>
            <p:nvPr/>
          </p:nvSpPr>
          <p:spPr>
            <a:xfrm>
              <a:off x="1505415" y="4891204"/>
              <a:ext cx="3352800" cy="3810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/>
                <a:t>Sku</a:t>
              </a:r>
              <a:r>
                <a:rPr lang="zh-CN" altLang="en-US" dirty="0"/>
                <a:t>的基本信息：库存、售价</a:t>
              </a: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61DAA7C6-B36C-4671-8F65-29616BC2F0DF}"/>
                </a:ext>
              </a:extLst>
            </p:cNvPr>
            <p:cNvSpPr/>
            <p:nvPr/>
          </p:nvSpPr>
          <p:spPr>
            <a:xfrm>
              <a:off x="1676400" y="5292184"/>
              <a:ext cx="2819400" cy="30480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颜色：黑色</a:t>
              </a: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8059AAD4-8E1F-4B4D-A75A-062086216B95}"/>
                </a:ext>
              </a:extLst>
            </p:cNvPr>
            <p:cNvSpPr/>
            <p:nvPr/>
          </p:nvSpPr>
          <p:spPr>
            <a:xfrm>
              <a:off x="1676400" y="5616964"/>
              <a:ext cx="2819400" cy="30480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尺寸：</a:t>
              </a:r>
              <a:r>
                <a:rPr lang="en-US" altLang="zh-CN" dirty="0"/>
                <a:t>X</a:t>
              </a:r>
              <a:endParaRPr lang="zh-CN" altLang="en-US" dirty="0"/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97DEC41F-0B96-48B0-9B8D-CB402EA4B187}"/>
              </a:ext>
            </a:extLst>
          </p:cNvPr>
          <p:cNvGrpSpPr/>
          <p:nvPr/>
        </p:nvGrpSpPr>
        <p:grpSpPr>
          <a:xfrm>
            <a:off x="562208" y="4547375"/>
            <a:ext cx="4552485" cy="1676400"/>
            <a:chOff x="905108" y="4419600"/>
            <a:chExt cx="4552485" cy="1676400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6B87D027-5BA8-4E73-AAD4-22CC3A3454B0}"/>
                </a:ext>
              </a:extLst>
            </p:cNvPr>
            <p:cNvSpPr/>
            <p:nvPr/>
          </p:nvSpPr>
          <p:spPr>
            <a:xfrm>
              <a:off x="1371600" y="4419600"/>
              <a:ext cx="4038600" cy="16764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EF330C2F-E0AA-49DF-8037-50784DC75192}"/>
                </a:ext>
              </a:extLst>
            </p:cNvPr>
            <p:cNvSpPr/>
            <p:nvPr/>
          </p:nvSpPr>
          <p:spPr>
            <a:xfrm>
              <a:off x="1371600" y="4419600"/>
              <a:ext cx="1943100" cy="466958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/>
                <a:t>Sku</a:t>
              </a:r>
              <a:r>
                <a:rPr lang="zh-CN" altLang="en-US" dirty="0"/>
                <a:t>信息</a:t>
              </a:r>
              <a:endParaRPr lang="en-US" altLang="zh-CN" dirty="0"/>
            </a:p>
            <a:p>
              <a:pPr algn="ctr"/>
              <a:r>
                <a:rPr lang="en-US" altLang="zh-CN" dirty="0" err="1"/>
                <a:t>EsSkuProductInfo</a:t>
              </a:r>
              <a:endParaRPr lang="zh-CN" altLang="en-US" dirty="0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2CB777D3-F54F-4E44-B061-24872C6AB3D1}"/>
                </a:ext>
              </a:extLst>
            </p:cNvPr>
            <p:cNvSpPr/>
            <p:nvPr/>
          </p:nvSpPr>
          <p:spPr>
            <a:xfrm>
              <a:off x="905108" y="4926519"/>
              <a:ext cx="4552485" cy="39633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/>
                <a:t>Sku</a:t>
              </a:r>
              <a:r>
                <a:rPr lang="zh-CN" altLang="en-US" dirty="0"/>
                <a:t>的基本信息：库存、售价复制与数据库</a:t>
              </a: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82F15C5D-1A93-480A-BD2F-4236F457073B}"/>
                </a:ext>
              </a:extLst>
            </p:cNvPr>
            <p:cNvSpPr/>
            <p:nvPr/>
          </p:nvSpPr>
          <p:spPr>
            <a:xfrm>
              <a:off x="1600200" y="5393477"/>
              <a:ext cx="2819400" cy="30480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颜色：黑色</a:t>
              </a: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2D5132BB-2932-4528-8D77-1EB473732142}"/>
                </a:ext>
              </a:extLst>
            </p:cNvPr>
            <p:cNvSpPr/>
            <p:nvPr/>
          </p:nvSpPr>
          <p:spPr>
            <a:xfrm>
              <a:off x="1596483" y="5741955"/>
              <a:ext cx="2819400" cy="30480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尺寸：</a:t>
              </a:r>
              <a:r>
                <a:rPr lang="en-US" altLang="zh-CN" dirty="0"/>
                <a:t>X</a:t>
              </a:r>
              <a:endParaRPr lang="zh-CN" altLang="en-US" dirty="0"/>
            </a:p>
          </p:txBody>
        </p:sp>
      </p:grpSp>
      <p:sp>
        <p:nvSpPr>
          <p:cNvPr id="22" name="矩形 21">
            <a:extLst>
              <a:ext uri="{FF2B5EF4-FFF2-40B4-BE49-F238E27FC236}">
                <a16:creationId xmlns:a16="http://schemas.microsoft.com/office/drawing/2014/main" id="{613157FE-14D4-4C0B-B23C-1A6B194B3EAE}"/>
              </a:ext>
            </a:extLst>
          </p:cNvPr>
          <p:cNvSpPr/>
          <p:nvPr/>
        </p:nvSpPr>
        <p:spPr>
          <a:xfrm>
            <a:off x="1392044" y="3656439"/>
            <a:ext cx="2171700" cy="3048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属性名：属性值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2748095B-0058-4BFE-B324-3C6E2D313494}"/>
              </a:ext>
            </a:extLst>
          </p:cNvPr>
          <p:cNvSpPr/>
          <p:nvPr/>
        </p:nvSpPr>
        <p:spPr>
          <a:xfrm>
            <a:off x="3724507" y="3668518"/>
            <a:ext cx="2171700" cy="3048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属性名：属性值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92DAA1B1-778D-4F1F-BC3A-8ACA9075A9C2}"/>
              </a:ext>
            </a:extLst>
          </p:cNvPr>
          <p:cNvSpPr/>
          <p:nvPr/>
        </p:nvSpPr>
        <p:spPr>
          <a:xfrm>
            <a:off x="6195432" y="3606723"/>
            <a:ext cx="2171700" cy="3048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属性名：属性值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32D26E6E-E3FA-414C-9EC1-DDCCEC9FA5CA}"/>
              </a:ext>
            </a:extLst>
          </p:cNvPr>
          <p:cNvSpPr txBox="1"/>
          <p:nvPr/>
        </p:nvSpPr>
        <p:spPr>
          <a:xfrm>
            <a:off x="9372600" y="762000"/>
            <a:ext cx="4343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private List&lt;</a:t>
            </a:r>
            <a:r>
              <a:rPr lang="en-US" altLang="zh-CN" dirty="0" err="1"/>
              <a:t>EsProductAttributeValue</a:t>
            </a:r>
            <a:r>
              <a:rPr lang="en-US" altLang="zh-CN" dirty="0"/>
              <a:t>&gt; </a:t>
            </a:r>
            <a:r>
              <a:rPr lang="en-US" altLang="zh-CN" dirty="0" err="1"/>
              <a:t>attrValueList</a:t>
            </a:r>
            <a:r>
              <a:rPr lang="en-US" altLang="zh-CN" dirty="0"/>
              <a:t>;//</a:t>
            </a:r>
            <a:r>
              <a:rPr lang="zh-CN" altLang="en-US" dirty="0"/>
              <a:t>商品的筛选属性</a:t>
            </a:r>
            <a:r>
              <a:rPr lang="en-US" altLang="zh-CN" dirty="0"/>
              <a:t>(SPU</a:t>
            </a:r>
            <a:r>
              <a:rPr lang="zh-CN" altLang="en-US" dirty="0"/>
              <a:t>的属性</a:t>
            </a:r>
            <a:r>
              <a:rPr lang="en-US" altLang="zh-CN" dirty="0"/>
              <a:t>);</a:t>
            </a:r>
          </a:p>
          <a:p>
            <a:endParaRPr lang="en-US" altLang="zh-CN" dirty="0"/>
          </a:p>
          <a:p>
            <a:r>
              <a:rPr lang="en-US" altLang="zh-CN" dirty="0"/>
              <a:t>    //</a:t>
            </a:r>
            <a:r>
              <a:rPr lang="en-US" altLang="zh-CN" dirty="0" err="1"/>
              <a:t>sku</a:t>
            </a:r>
            <a:r>
              <a:rPr lang="zh-CN" altLang="en-US" dirty="0"/>
              <a:t>也要供搜索</a:t>
            </a:r>
          </a:p>
          <a:p>
            <a:r>
              <a:rPr lang="zh-CN" altLang="en-US" dirty="0"/>
              <a:t>    </a:t>
            </a:r>
            <a:r>
              <a:rPr lang="en-US" altLang="zh-CN" dirty="0"/>
              <a:t>private List&lt;</a:t>
            </a:r>
            <a:r>
              <a:rPr lang="en-US" altLang="zh-CN" dirty="0" err="1"/>
              <a:t>EsSkuProductInfo</a:t>
            </a:r>
            <a:r>
              <a:rPr lang="en-US" altLang="zh-CN" dirty="0"/>
              <a:t>&gt; </a:t>
            </a:r>
            <a:r>
              <a:rPr lang="en-US" altLang="zh-CN" dirty="0" err="1"/>
              <a:t>skuProductInfos</a:t>
            </a:r>
            <a:r>
              <a:rPr lang="en-US" altLang="zh-CN" dirty="0"/>
              <a:t>;//</a:t>
            </a:r>
            <a:r>
              <a:rPr lang="zh-CN" altLang="en-US" dirty="0"/>
              <a:t>商品的</a:t>
            </a:r>
            <a:r>
              <a:rPr lang="en-US" altLang="zh-CN" dirty="0" err="1"/>
              <a:t>sku</a:t>
            </a:r>
            <a:r>
              <a:rPr lang="zh-CN" altLang="en-US" dirty="0"/>
              <a:t>信息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List&lt;</a:t>
            </a:r>
            <a:r>
              <a:rPr lang="en-US" altLang="zh-CN" dirty="0" err="1"/>
              <a:t>EsProductAttributeValue</a:t>
            </a:r>
            <a:r>
              <a:rPr lang="en-US" altLang="zh-CN" dirty="0"/>
              <a:t>&gt; </a:t>
            </a:r>
            <a:r>
              <a:rPr lang="en-US" altLang="zh-CN" dirty="0" err="1"/>
              <a:t>attributeValues</a:t>
            </a:r>
            <a:r>
              <a:rPr lang="en-US" altLang="zh-CN" dirty="0"/>
              <a:t>;</a:t>
            </a:r>
            <a:endParaRPr lang="zh-CN" altLang="en-US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8D4B31EA-4E3D-436C-9853-0CE044062234}"/>
              </a:ext>
            </a:extLst>
          </p:cNvPr>
          <p:cNvSpPr/>
          <p:nvPr/>
        </p:nvSpPr>
        <p:spPr>
          <a:xfrm>
            <a:off x="1345580" y="2793325"/>
            <a:ext cx="1808356" cy="4357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attrValueList</a:t>
            </a:r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DFD41590-629A-4EB6-B67A-6DC92EF4A30E}"/>
              </a:ext>
            </a:extLst>
          </p:cNvPr>
          <p:cNvSpPr/>
          <p:nvPr/>
        </p:nvSpPr>
        <p:spPr>
          <a:xfrm>
            <a:off x="1181100" y="6197116"/>
            <a:ext cx="2895600" cy="4872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attributeValues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4683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724E75B-0C48-4734-B4FA-EEC6CAA665DB}"/>
              </a:ext>
            </a:extLst>
          </p:cNvPr>
          <p:cNvSpPr/>
          <p:nvPr/>
        </p:nvSpPr>
        <p:spPr>
          <a:xfrm>
            <a:off x="1524000" y="0"/>
            <a:ext cx="35814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/>
              <a:t>主从同步集群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0C0DE4B-23CD-4991-8CD9-76D41DAC895B}"/>
              </a:ext>
            </a:extLst>
          </p:cNvPr>
          <p:cNvSpPr txBox="1"/>
          <p:nvPr/>
        </p:nvSpPr>
        <p:spPr>
          <a:xfrm>
            <a:off x="5410200" y="35314"/>
            <a:ext cx="480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、读写分离？</a:t>
            </a:r>
            <a:endParaRPr lang="en-US" altLang="zh-CN" dirty="0"/>
          </a:p>
          <a:p>
            <a:r>
              <a:rPr lang="zh-CN" altLang="en-US" dirty="0"/>
              <a:t>分担</a:t>
            </a:r>
            <a:r>
              <a:rPr lang="en-US" altLang="zh-CN" dirty="0"/>
              <a:t>MySQL</a:t>
            </a:r>
            <a:r>
              <a:rPr lang="zh-CN" altLang="en-US" dirty="0"/>
              <a:t>的压力；提升系统的性能与吞吐量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DD61249-27C2-4823-AD28-6376DE7031ED}"/>
              </a:ext>
            </a:extLst>
          </p:cNvPr>
          <p:cNvSpPr/>
          <p:nvPr/>
        </p:nvSpPr>
        <p:spPr>
          <a:xfrm>
            <a:off x="2476500" y="1600200"/>
            <a:ext cx="1676400" cy="2514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MySQL</a:t>
            </a:r>
            <a:r>
              <a:rPr lang="zh-CN" altLang="en-US" dirty="0"/>
              <a:t>主服务器</a:t>
            </a:r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r>
              <a:rPr lang="en-US" altLang="zh-CN" dirty="0" err="1"/>
              <a:t>Serverid</a:t>
            </a:r>
            <a:r>
              <a:rPr lang="en-US" altLang="zh-CN" dirty="0"/>
              <a:t>=1</a:t>
            </a:r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0AACCEA-7694-4C3F-A52D-94CF3DB79830}"/>
              </a:ext>
            </a:extLst>
          </p:cNvPr>
          <p:cNvSpPr/>
          <p:nvPr/>
        </p:nvSpPr>
        <p:spPr>
          <a:xfrm>
            <a:off x="6553200" y="1566747"/>
            <a:ext cx="2514600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MySQL</a:t>
            </a:r>
            <a:r>
              <a:rPr lang="zh-CN" altLang="en-US" dirty="0"/>
              <a:t>从服务器</a:t>
            </a:r>
            <a:endParaRPr lang="en-US" altLang="zh-CN" dirty="0"/>
          </a:p>
          <a:p>
            <a:pPr algn="ctr"/>
            <a:r>
              <a:rPr lang="en-US" altLang="zh-CN" dirty="0" err="1"/>
              <a:t>Serverid</a:t>
            </a:r>
            <a:r>
              <a:rPr lang="en-US" altLang="zh-CN" dirty="0"/>
              <a:t>=2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D5A1D24-11B0-4340-B792-D7BA61F815D8}"/>
              </a:ext>
            </a:extLst>
          </p:cNvPr>
          <p:cNvSpPr/>
          <p:nvPr/>
        </p:nvSpPr>
        <p:spPr>
          <a:xfrm>
            <a:off x="6575502" y="3468470"/>
            <a:ext cx="2514600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MySQL</a:t>
            </a:r>
            <a:r>
              <a:rPr lang="zh-CN" altLang="en-US" dirty="0"/>
              <a:t>从服务器</a:t>
            </a:r>
            <a:endParaRPr lang="en-US" altLang="zh-CN" dirty="0"/>
          </a:p>
          <a:p>
            <a:pPr algn="ctr"/>
            <a:r>
              <a:rPr lang="en-US" altLang="zh-CN" dirty="0" err="1"/>
              <a:t>Serverid</a:t>
            </a:r>
            <a:r>
              <a:rPr lang="en-US" altLang="zh-CN" dirty="0"/>
              <a:t>=3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5F7F0A3-FDBF-4049-A23E-6325F5BDAC38}"/>
              </a:ext>
            </a:extLst>
          </p:cNvPr>
          <p:cNvSpPr/>
          <p:nvPr/>
        </p:nvSpPr>
        <p:spPr>
          <a:xfrm>
            <a:off x="2476500" y="1100254"/>
            <a:ext cx="1676400" cy="49994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/>
              <a:t>所有写操作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66657DE-D845-4D59-9CE7-27D6C40958AC}"/>
              </a:ext>
            </a:extLst>
          </p:cNvPr>
          <p:cNvSpPr/>
          <p:nvPr/>
        </p:nvSpPr>
        <p:spPr>
          <a:xfrm>
            <a:off x="5867400" y="1566746"/>
            <a:ext cx="685800" cy="25480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/>
              <a:t>读操作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1F9F73F-4310-469A-810B-1ECAD0792673}"/>
              </a:ext>
            </a:extLst>
          </p:cNvPr>
          <p:cNvSpPr txBox="1"/>
          <p:nvPr/>
        </p:nvSpPr>
        <p:spPr>
          <a:xfrm>
            <a:off x="1676400" y="4614747"/>
            <a:ext cx="3924300" cy="203132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dirty="0" err="1"/>
              <a:t>Binlog</a:t>
            </a:r>
            <a:r>
              <a:rPr lang="zh-CN" altLang="en-US" dirty="0"/>
              <a:t>：二进制日志</a:t>
            </a:r>
            <a:endParaRPr lang="en-US" altLang="zh-CN" dirty="0"/>
          </a:p>
          <a:p>
            <a:r>
              <a:rPr lang="en-US" altLang="zh-CN" dirty="0" err="1"/>
              <a:t>Mysql</a:t>
            </a:r>
            <a:r>
              <a:rPr lang="zh-CN" altLang="en-US" dirty="0"/>
              <a:t>对他所有的更改都写在日志中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Insert 1</a:t>
            </a:r>
          </a:p>
          <a:p>
            <a:r>
              <a:rPr lang="en-US" altLang="zh-CN" dirty="0"/>
              <a:t>Update 2</a:t>
            </a:r>
          </a:p>
          <a:p>
            <a:r>
              <a:rPr lang="en-US" altLang="zh-CN" dirty="0"/>
              <a:t>Delete 3 </a:t>
            </a:r>
          </a:p>
          <a:p>
            <a:r>
              <a:rPr lang="en-US" altLang="zh-CN" dirty="0"/>
              <a:t>Update 1</a:t>
            </a:r>
            <a:endParaRPr lang="zh-CN" altLang="en-US" dirty="0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A3690D0E-AED8-4F5D-8EF4-38B4A50486CA}"/>
              </a:ext>
            </a:extLst>
          </p:cNvPr>
          <p:cNvCxnSpPr>
            <a:stCxn id="6" idx="2"/>
            <a:endCxn id="11" idx="0"/>
          </p:cNvCxnSpPr>
          <p:nvPr/>
        </p:nvCxnSpPr>
        <p:spPr>
          <a:xfrm>
            <a:off x="3314700" y="4114800"/>
            <a:ext cx="323850" cy="499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连接符: 肘形 17">
            <a:extLst>
              <a:ext uri="{FF2B5EF4-FFF2-40B4-BE49-F238E27FC236}">
                <a16:creationId xmlns:a16="http://schemas.microsoft.com/office/drawing/2014/main" id="{FA912CF2-7B67-443C-89B0-B15588F326E2}"/>
              </a:ext>
            </a:extLst>
          </p:cNvPr>
          <p:cNvCxnSpPr>
            <a:cxnSpLocks/>
          </p:cNvCxnSpPr>
          <p:nvPr/>
        </p:nvCxnSpPr>
        <p:spPr>
          <a:xfrm rot="5400000">
            <a:off x="5506865" y="1843049"/>
            <a:ext cx="12700" cy="4518102"/>
          </a:xfrm>
          <a:prstGeom prst="bentConnector3">
            <a:avLst>
              <a:gd name="adj1" fmla="val 311707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3FECE879-31C2-431D-818A-5C41DED033A7}"/>
              </a:ext>
            </a:extLst>
          </p:cNvPr>
          <p:cNvSpPr txBox="1"/>
          <p:nvPr/>
        </p:nvSpPr>
        <p:spPr>
          <a:xfrm>
            <a:off x="4930565" y="4063870"/>
            <a:ext cx="5150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读取</a:t>
            </a:r>
            <a:r>
              <a:rPr lang="en-US" altLang="zh-CN" dirty="0" err="1"/>
              <a:t>binlog</a:t>
            </a:r>
            <a:r>
              <a:rPr lang="zh-CN" altLang="en-US" dirty="0"/>
              <a:t>日志，把主服务所有的操作都重演一遍</a:t>
            </a: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C1912814-E273-4B8D-AAB4-D3172B5554D7}"/>
              </a:ext>
            </a:extLst>
          </p:cNvPr>
          <p:cNvCxnSpPr>
            <a:stCxn id="6" idx="3"/>
            <a:endCxn id="10" idx="1"/>
          </p:cNvCxnSpPr>
          <p:nvPr/>
        </p:nvCxnSpPr>
        <p:spPr>
          <a:xfrm flipV="1">
            <a:off x="4152900" y="2840774"/>
            <a:ext cx="1714500" cy="167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0BB9D275-812B-454A-879D-CC6C8B2BAC62}"/>
              </a:ext>
            </a:extLst>
          </p:cNvPr>
          <p:cNvSpPr txBox="1"/>
          <p:nvPr/>
        </p:nvSpPr>
        <p:spPr>
          <a:xfrm>
            <a:off x="4190998" y="2532437"/>
            <a:ext cx="1905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有一定的延迟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AD730C58-67FF-4960-91CD-593FB95D5BEB}"/>
              </a:ext>
            </a:extLst>
          </p:cNvPr>
          <p:cNvSpPr txBox="1"/>
          <p:nvPr/>
        </p:nvSpPr>
        <p:spPr>
          <a:xfrm>
            <a:off x="6705600" y="5083667"/>
            <a:ext cx="3177964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/>
              <a:t>如果刚保存的数据，一定要读取出，看数据库的最终结果。可以将这次特定的查询强制让其去主库查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50D2948E-3D6A-4396-86F3-97C13A5EB2CA}"/>
              </a:ext>
            </a:extLst>
          </p:cNvPr>
          <p:cNvSpPr/>
          <p:nvPr/>
        </p:nvSpPr>
        <p:spPr>
          <a:xfrm>
            <a:off x="1647825" y="3190647"/>
            <a:ext cx="3657600" cy="76816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/>
              <a:t>开启</a:t>
            </a:r>
            <a:r>
              <a:rPr lang="en-US" altLang="zh-CN" dirty="0" err="1"/>
              <a:t>binlog</a:t>
            </a:r>
            <a:endParaRPr lang="en-US" altLang="zh-CN" dirty="0"/>
          </a:p>
          <a:p>
            <a:pPr algn="ctr"/>
            <a:r>
              <a:rPr lang="zh-CN" altLang="en-US" dirty="0"/>
              <a:t>设置需要别人同步和忽略的库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4E0447A0-B1CD-442C-A477-85915C0A2586}"/>
              </a:ext>
            </a:extLst>
          </p:cNvPr>
          <p:cNvSpPr/>
          <p:nvPr/>
        </p:nvSpPr>
        <p:spPr>
          <a:xfrm>
            <a:off x="6997623" y="2194007"/>
            <a:ext cx="3657600" cy="76816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/>
              <a:t>开启</a:t>
            </a:r>
            <a:r>
              <a:rPr lang="en-US" altLang="zh-CN" dirty="0" err="1"/>
              <a:t>binlog</a:t>
            </a:r>
            <a:endParaRPr lang="en-US" altLang="zh-CN" dirty="0"/>
          </a:p>
          <a:p>
            <a:pPr algn="ctr"/>
            <a:r>
              <a:rPr lang="zh-CN" altLang="en-US" dirty="0"/>
              <a:t>设置需要同步别人和忽略的库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B62A5231-3AA9-4E09-B534-7E0D075B2080}"/>
              </a:ext>
            </a:extLst>
          </p:cNvPr>
          <p:cNvSpPr txBox="1"/>
          <p:nvPr/>
        </p:nvSpPr>
        <p:spPr>
          <a:xfrm>
            <a:off x="5478651" y="676870"/>
            <a:ext cx="5159164" cy="92333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dirty="0"/>
              <a:t>主从核心步骤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、写配置文件，配置需要同步和忽略的库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、从库连接主库同步数据即可</a:t>
            </a:r>
          </a:p>
        </p:txBody>
      </p:sp>
    </p:spTree>
    <p:extLst>
      <p:ext uri="{BB962C8B-B14F-4D97-AF65-F5344CB8AC3E}">
        <p14:creationId xmlns:p14="http://schemas.microsoft.com/office/powerpoint/2010/main" val="14858165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A99CEDF3-32AA-4650-9CFC-6DFFD4D8ACBC}"/>
              </a:ext>
            </a:extLst>
          </p:cNvPr>
          <p:cNvSpPr/>
          <p:nvPr/>
        </p:nvSpPr>
        <p:spPr>
          <a:xfrm>
            <a:off x="3962400" y="3048000"/>
            <a:ext cx="31242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redis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DDB0314-B9C1-425E-9B2D-E2F8A4728A86}"/>
              </a:ext>
            </a:extLst>
          </p:cNvPr>
          <p:cNvSpPr/>
          <p:nvPr/>
        </p:nvSpPr>
        <p:spPr>
          <a:xfrm>
            <a:off x="5199771" y="5327580"/>
            <a:ext cx="32766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数据库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32BC065-1EAF-451B-B94C-E5FB08F4BFB8}"/>
              </a:ext>
            </a:extLst>
          </p:cNvPr>
          <p:cNvSpPr/>
          <p:nvPr/>
        </p:nvSpPr>
        <p:spPr>
          <a:xfrm>
            <a:off x="3505200" y="457200"/>
            <a:ext cx="4038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web</a:t>
            </a:r>
            <a:endParaRPr lang="zh-CN" altLang="en-US" dirty="0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5E5A1E0F-A2EA-4661-9891-682612168B7A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1371600" y="723900"/>
            <a:ext cx="2133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CDABB171-85BF-4FDF-A267-DA6EB597013A}"/>
              </a:ext>
            </a:extLst>
          </p:cNvPr>
          <p:cNvSpPr txBox="1"/>
          <p:nvPr/>
        </p:nvSpPr>
        <p:spPr>
          <a:xfrm>
            <a:off x="2240281" y="457200"/>
            <a:ext cx="960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请求</a:t>
            </a: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D010538C-FA10-4237-9AE5-4FD5F723F6E6}"/>
              </a:ext>
            </a:extLst>
          </p:cNvPr>
          <p:cNvCxnSpPr>
            <a:stCxn id="6" idx="2"/>
            <a:endCxn id="4" idx="0"/>
          </p:cNvCxnSpPr>
          <p:nvPr/>
        </p:nvCxnSpPr>
        <p:spPr>
          <a:xfrm>
            <a:off x="5524500" y="990600"/>
            <a:ext cx="0" cy="2057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DACCA678-0CA2-482E-8299-DAAE61C951A6}"/>
              </a:ext>
            </a:extLst>
          </p:cNvPr>
          <p:cNvSpPr txBox="1"/>
          <p:nvPr/>
        </p:nvSpPr>
        <p:spPr>
          <a:xfrm>
            <a:off x="5524500" y="156793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优先去缓存</a:t>
            </a: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ACAA0D63-23B3-4903-9207-90B7D2C8FCE8}"/>
              </a:ext>
            </a:extLst>
          </p:cNvPr>
          <p:cNvCxnSpPr>
            <a:stCxn id="4" idx="4"/>
            <a:endCxn id="5" idx="0"/>
          </p:cNvCxnSpPr>
          <p:nvPr/>
        </p:nvCxnSpPr>
        <p:spPr>
          <a:xfrm>
            <a:off x="5524500" y="3810000"/>
            <a:ext cx="1313571" cy="1517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AC08DE3A-0EBD-4CEB-8973-309C21FF1107}"/>
              </a:ext>
            </a:extLst>
          </p:cNvPr>
          <p:cNvSpPr txBox="1"/>
          <p:nvPr/>
        </p:nvSpPr>
        <p:spPr>
          <a:xfrm>
            <a:off x="5791200" y="4686300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缓存没有去查数据库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BE0A2A7-8BE0-4DE1-BC1F-825858E1F9DF}"/>
              </a:ext>
            </a:extLst>
          </p:cNvPr>
          <p:cNvSpPr/>
          <p:nvPr/>
        </p:nvSpPr>
        <p:spPr>
          <a:xfrm>
            <a:off x="9372600" y="304800"/>
            <a:ext cx="2285994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高并发情况下。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216B135B-691F-452E-BE3C-62CB65DB6A1D}"/>
              </a:ext>
            </a:extLst>
          </p:cNvPr>
          <p:cNvSpPr txBox="1"/>
          <p:nvPr/>
        </p:nvSpPr>
        <p:spPr>
          <a:xfrm>
            <a:off x="228600" y="1679083"/>
            <a:ext cx="4190998" cy="175432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、查询一个一定没有的数据。</a:t>
            </a:r>
            <a:endParaRPr lang="en-US" altLang="zh-CN" dirty="0"/>
          </a:p>
          <a:p>
            <a:r>
              <a:rPr lang="en-US" altLang="zh-CN" dirty="0"/>
              <a:t>    </a:t>
            </a:r>
            <a:r>
              <a:rPr lang="zh-CN" altLang="en-US" dirty="0"/>
              <a:t>由于缓存没有，全部去数据库查询，数据库瞬间大量流量压进来。。</a:t>
            </a:r>
            <a:endParaRPr lang="en-US" altLang="zh-CN" dirty="0"/>
          </a:p>
          <a:p>
            <a:r>
              <a:rPr lang="zh-CN" altLang="en-US" dirty="0"/>
              <a:t>容易导致宕机。</a:t>
            </a:r>
            <a:endParaRPr lang="en-US" altLang="zh-CN" dirty="0"/>
          </a:p>
          <a:p>
            <a:r>
              <a:rPr lang="zh-CN" altLang="en-US" dirty="0"/>
              <a:t>解决：即使没有就给</a:t>
            </a:r>
            <a:r>
              <a:rPr lang="en-US" altLang="zh-CN" dirty="0" err="1"/>
              <a:t>redis</a:t>
            </a:r>
            <a:r>
              <a:rPr lang="zh-CN" altLang="en-US" dirty="0"/>
              <a:t>放一个</a:t>
            </a:r>
            <a:r>
              <a:rPr lang="en-US" altLang="zh-CN" dirty="0"/>
              <a:t>null</a:t>
            </a:r>
            <a:r>
              <a:rPr lang="zh-CN" altLang="en-US" dirty="0"/>
              <a:t>。如果我给</a:t>
            </a:r>
            <a:r>
              <a:rPr lang="en-US" altLang="zh-CN" dirty="0"/>
              <a:t>key</a:t>
            </a:r>
            <a:r>
              <a:rPr lang="zh-CN" altLang="en-US" dirty="0"/>
              <a:t>给了一个过期时间。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ACBC1060-3F11-4704-AABE-D4C39831E85F}"/>
              </a:ext>
            </a:extLst>
          </p:cNvPr>
          <p:cNvSpPr txBox="1"/>
          <p:nvPr/>
        </p:nvSpPr>
        <p:spPr>
          <a:xfrm>
            <a:off x="228600" y="1333500"/>
            <a:ext cx="2667000" cy="36929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dirty="0"/>
              <a:t>缓存穿透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0D32CCC3-E298-40FA-9714-EF12C96B1CC6}"/>
              </a:ext>
            </a:extLst>
          </p:cNvPr>
          <p:cNvSpPr/>
          <p:nvPr/>
        </p:nvSpPr>
        <p:spPr>
          <a:xfrm>
            <a:off x="7924800" y="1345699"/>
            <a:ext cx="1143000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缓存雪崩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6D10D30C-2507-4591-B951-D9313CF0AAB9}"/>
              </a:ext>
            </a:extLst>
          </p:cNvPr>
          <p:cNvSpPr/>
          <p:nvPr/>
        </p:nvSpPr>
        <p:spPr>
          <a:xfrm>
            <a:off x="7924799" y="1702796"/>
            <a:ext cx="5029197" cy="172620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r>
              <a:rPr lang="zh-CN" altLang="en-US" dirty="0"/>
              <a:t>、缓存</a:t>
            </a:r>
            <a:r>
              <a:rPr lang="en-US" altLang="zh-CN" dirty="0"/>
              <a:t>5</a:t>
            </a:r>
            <a:r>
              <a:rPr lang="zh-CN" altLang="en-US" dirty="0"/>
              <a:t>分钟前放了</a:t>
            </a:r>
            <a:r>
              <a:rPr lang="en-US" altLang="zh-CN" dirty="0"/>
              <a:t>100</a:t>
            </a:r>
            <a:r>
              <a:rPr lang="zh-CN" altLang="en-US" dirty="0"/>
              <a:t>万的数据，各不一样，</a:t>
            </a:r>
            <a:r>
              <a:rPr lang="en-US" altLang="zh-CN" dirty="0" err="1"/>
              <a:t>user,product</a:t>
            </a:r>
            <a:endParaRPr lang="en-US" altLang="zh-CN" dirty="0"/>
          </a:p>
          <a:p>
            <a:pPr algn="ctr"/>
            <a:r>
              <a:rPr lang="en-US" altLang="zh-CN" dirty="0"/>
              <a:t>2</a:t>
            </a:r>
            <a:r>
              <a:rPr lang="zh-CN" altLang="en-US" dirty="0"/>
              <a:t>、到时全体过期。</a:t>
            </a:r>
            <a:endParaRPr lang="en-US" altLang="zh-CN" dirty="0"/>
          </a:p>
          <a:p>
            <a:pPr algn="ctr"/>
            <a:r>
              <a:rPr lang="zh-CN" altLang="en-US" dirty="0"/>
              <a:t>大面积的</a:t>
            </a:r>
            <a:r>
              <a:rPr lang="en-US" altLang="zh-CN" dirty="0"/>
              <a:t>key</a:t>
            </a:r>
            <a:r>
              <a:rPr lang="zh-CN" altLang="en-US" dirty="0"/>
              <a:t>全体同时过期。</a:t>
            </a:r>
            <a:endParaRPr lang="en-US" altLang="zh-CN" dirty="0"/>
          </a:p>
          <a:p>
            <a:pPr algn="ctr"/>
            <a:r>
              <a:rPr lang="zh-CN" altLang="en-US" dirty="0"/>
              <a:t>解决：</a:t>
            </a:r>
            <a:r>
              <a:rPr lang="en-US" altLang="zh-CN" dirty="0"/>
              <a:t>key</a:t>
            </a:r>
            <a:r>
              <a:rPr lang="zh-CN" altLang="en-US" dirty="0"/>
              <a:t>的过期如果是随机的就好了。</a:t>
            </a:r>
            <a:endParaRPr lang="en-US" altLang="zh-CN" dirty="0"/>
          </a:p>
          <a:p>
            <a:pPr algn="ctr"/>
            <a:r>
              <a:rPr lang="en-US" altLang="zh-CN" dirty="0"/>
              <a:t>Product;5day  user:30min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FD4221A6-B4A8-4053-ABCB-47E6099CDA00}"/>
              </a:ext>
            </a:extLst>
          </p:cNvPr>
          <p:cNvSpPr/>
          <p:nvPr/>
        </p:nvSpPr>
        <p:spPr>
          <a:xfrm>
            <a:off x="228600" y="4753515"/>
            <a:ext cx="1600197" cy="30211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缓存击穿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37D6A3B9-8D46-48F3-B172-346C6CCC6D9B}"/>
              </a:ext>
            </a:extLst>
          </p:cNvPr>
          <p:cNvSpPr txBox="1"/>
          <p:nvPr/>
        </p:nvSpPr>
        <p:spPr>
          <a:xfrm>
            <a:off x="228600" y="5098791"/>
            <a:ext cx="4190998" cy="92333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、查询</a:t>
            </a:r>
            <a:r>
              <a:rPr lang="en-US" altLang="zh-CN" dirty="0"/>
              <a:t>29</a:t>
            </a:r>
            <a:r>
              <a:rPr lang="zh-CN" altLang="en-US" dirty="0"/>
              <a:t>号苹果手机的信息。</a:t>
            </a:r>
            <a:endParaRPr lang="en-US" altLang="zh-CN" dirty="0"/>
          </a:p>
          <a:p>
            <a:r>
              <a:rPr lang="zh-CN" altLang="en-US" dirty="0"/>
              <a:t>即使是某个</a:t>
            </a:r>
            <a:r>
              <a:rPr lang="en-US" altLang="zh-CN" dirty="0"/>
              <a:t>key</a:t>
            </a:r>
            <a:r>
              <a:rPr lang="zh-CN" altLang="en-US" dirty="0"/>
              <a:t>过期了，但是他被高并发访问，导致缓存击穿。去数据库查询。</a:t>
            </a:r>
          </a:p>
        </p:txBody>
      </p:sp>
    </p:spTree>
    <p:extLst>
      <p:ext uri="{BB962C8B-B14F-4D97-AF65-F5344CB8AC3E}">
        <p14:creationId xmlns:p14="http://schemas.microsoft.com/office/powerpoint/2010/main" val="40250616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764CF7-6940-403B-B99E-9AAED88659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609600"/>
            <a:ext cx="11125200" cy="2286000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、数据库有没有都给</a:t>
            </a:r>
            <a:r>
              <a:rPr lang="en-US" altLang="zh-CN" dirty="0" err="1"/>
              <a:t>redis</a:t>
            </a:r>
            <a:r>
              <a:rPr lang="zh-CN" altLang="en-US" dirty="0"/>
              <a:t>中放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、为了防止数据一致被</a:t>
            </a:r>
            <a:r>
              <a:rPr lang="en-US" altLang="zh-CN" dirty="0"/>
              <a:t>null</a:t>
            </a:r>
            <a:r>
              <a:rPr lang="zh-CN" altLang="en-US" dirty="0"/>
              <a:t>屏蔽了，我们给所有数据都加上过期时间。某个时间后允许去数据库查新数据。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、高并发访问的时候。无论是所有</a:t>
            </a:r>
            <a:r>
              <a:rPr lang="en-US" altLang="zh-CN" dirty="0"/>
              <a:t>key</a:t>
            </a:r>
            <a:r>
              <a:rPr lang="zh-CN" altLang="en-US" dirty="0"/>
              <a:t>，还是某个</a:t>
            </a:r>
            <a:r>
              <a:rPr lang="en-US" altLang="zh-CN" dirty="0"/>
              <a:t>key</a:t>
            </a:r>
            <a:r>
              <a:rPr lang="zh-CN" altLang="en-US" dirty="0"/>
              <a:t>，一旦</a:t>
            </a:r>
            <a:r>
              <a:rPr lang="en-US" altLang="zh-CN" dirty="0" err="1"/>
              <a:t>redis</a:t>
            </a:r>
            <a:r>
              <a:rPr lang="zh-CN" altLang="en-US" dirty="0"/>
              <a:t>中没有这个值就要去数据库，一去数据库就完蛋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3BA3ED6-A442-4D8F-BE79-A3CD5C9550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885" y="2922563"/>
            <a:ext cx="10376230" cy="34290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62143A8F-C3FE-46C7-8D99-6FAE9E077B73}"/>
              </a:ext>
            </a:extLst>
          </p:cNvPr>
          <p:cNvSpPr txBox="1"/>
          <p:nvPr/>
        </p:nvSpPr>
        <p:spPr>
          <a:xfrm>
            <a:off x="3429000" y="6166897"/>
            <a:ext cx="624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可以通过在关键位置进行加锁，防止多个人同时进行</a:t>
            </a:r>
          </a:p>
        </p:txBody>
      </p:sp>
    </p:spTree>
    <p:extLst>
      <p:ext uri="{BB962C8B-B14F-4D97-AF65-F5344CB8AC3E}">
        <p14:creationId xmlns:p14="http://schemas.microsoft.com/office/powerpoint/2010/main" val="42661281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7FA1E8-07A7-4972-A2C8-4A0B3D57A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锁机制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E8A18C2-BCCE-4AD0-8AE8-5D1EC1221C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752600"/>
            <a:ext cx="11023420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2484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97AC7A-CCA2-4DCB-8A2B-FC107A0D4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无锁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130FAD-0688-46FF-ADE7-9C94118E9C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761999"/>
          </a:xfrm>
        </p:spPr>
        <p:txBody>
          <a:bodyPr>
            <a:normAutofit fontScale="70000" lnSpcReduction="20000"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、不加锁，</a:t>
            </a:r>
            <a:r>
              <a:rPr lang="en-US" altLang="zh-CN" dirty="0"/>
              <a:t>10000</a:t>
            </a:r>
            <a:r>
              <a:rPr lang="zh-CN" altLang="en-US" dirty="0"/>
              <a:t>个请求，</a:t>
            </a:r>
            <a:r>
              <a:rPr lang="en-US" altLang="zh-CN" dirty="0"/>
              <a:t>500</a:t>
            </a:r>
            <a:r>
              <a:rPr lang="zh-CN" altLang="en-US" dirty="0"/>
              <a:t>并发过去。并没有增到</a:t>
            </a:r>
            <a:r>
              <a:rPr lang="en-US" altLang="zh-CN" dirty="0"/>
              <a:t>10000</a:t>
            </a:r>
            <a:r>
              <a:rPr lang="zh-CN" altLang="en-US" dirty="0"/>
              <a:t>？</a:t>
            </a:r>
            <a:endParaRPr lang="en-US" altLang="zh-CN" dirty="0"/>
          </a:p>
          <a:p>
            <a:r>
              <a:rPr lang="zh-CN" altLang="en-US" dirty="0"/>
              <a:t>因为大家同时进入到了方法，同时去操作</a:t>
            </a:r>
            <a:r>
              <a:rPr lang="en-US" altLang="zh-CN" dirty="0" err="1"/>
              <a:t>redis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8CF250C-C810-430C-9516-2E43D77E92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706643"/>
            <a:ext cx="11409281" cy="25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1723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5B0291-5DC7-4B40-B537-7FB080A88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加锁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1268907-8374-483D-A988-B359C2BBCD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2895600"/>
            <a:ext cx="10744200" cy="222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1816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8BB1B7-438D-4722-AF1E-2FF829465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分布式情况下的锁能用吗？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AAFF566-1D55-4698-803F-C6BF6A7818BB}"/>
              </a:ext>
            </a:extLst>
          </p:cNvPr>
          <p:cNvSpPr/>
          <p:nvPr/>
        </p:nvSpPr>
        <p:spPr>
          <a:xfrm>
            <a:off x="1926688" y="2438400"/>
            <a:ext cx="1600200" cy="2514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865DDBC-6A01-47BE-B209-12ADBA8600AE}"/>
              </a:ext>
            </a:extLst>
          </p:cNvPr>
          <p:cNvSpPr/>
          <p:nvPr/>
        </p:nvSpPr>
        <p:spPr>
          <a:xfrm>
            <a:off x="2286000" y="3048000"/>
            <a:ext cx="1143000" cy="762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synchro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CA9B181-43EF-438D-8C1A-84A91D04A097}"/>
              </a:ext>
            </a:extLst>
          </p:cNvPr>
          <p:cNvSpPr/>
          <p:nvPr/>
        </p:nvSpPr>
        <p:spPr>
          <a:xfrm>
            <a:off x="4267200" y="2475914"/>
            <a:ext cx="1600200" cy="2514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4D8978B-9D5D-4C9E-8888-496F38D4A94F}"/>
              </a:ext>
            </a:extLst>
          </p:cNvPr>
          <p:cNvSpPr/>
          <p:nvPr/>
        </p:nvSpPr>
        <p:spPr>
          <a:xfrm>
            <a:off x="4626512" y="3085514"/>
            <a:ext cx="1143000" cy="762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E29F5A3-FAF4-4FC9-93A2-3D3759DE6AAC}"/>
              </a:ext>
            </a:extLst>
          </p:cNvPr>
          <p:cNvSpPr/>
          <p:nvPr/>
        </p:nvSpPr>
        <p:spPr>
          <a:xfrm>
            <a:off x="6781800" y="2475914"/>
            <a:ext cx="1600200" cy="2514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792E804-497C-484C-B95A-2A0278D27165}"/>
              </a:ext>
            </a:extLst>
          </p:cNvPr>
          <p:cNvSpPr/>
          <p:nvPr/>
        </p:nvSpPr>
        <p:spPr>
          <a:xfrm>
            <a:off x="7141112" y="3085514"/>
            <a:ext cx="1143000" cy="762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21A5D24F-735F-4E4E-AFA9-D41244E458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5081334"/>
            <a:ext cx="8588912" cy="1776666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A7E52951-B704-4187-8806-8D426B46FE6B}"/>
              </a:ext>
            </a:extLst>
          </p:cNvPr>
          <p:cNvSpPr/>
          <p:nvPr/>
        </p:nvSpPr>
        <p:spPr>
          <a:xfrm>
            <a:off x="3810000" y="1417638"/>
            <a:ext cx="4474112" cy="524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nginx</a:t>
            </a:r>
            <a:endParaRPr lang="zh-CN" altLang="en-US" dirty="0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61D62658-7CE0-44A3-97B2-38AE77B74D0E}"/>
              </a:ext>
            </a:extLst>
          </p:cNvPr>
          <p:cNvCxnSpPr>
            <a:endCxn id="11" idx="1"/>
          </p:cNvCxnSpPr>
          <p:nvPr/>
        </p:nvCxnSpPr>
        <p:spPr>
          <a:xfrm>
            <a:off x="1371600" y="1545972"/>
            <a:ext cx="2438400" cy="134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A1AAECA1-B3D6-45C8-8E39-726C30E64837}"/>
              </a:ext>
            </a:extLst>
          </p:cNvPr>
          <p:cNvCxnSpPr>
            <a:stCxn id="11" idx="2"/>
          </p:cNvCxnSpPr>
          <p:nvPr/>
        </p:nvCxnSpPr>
        <p:spPr>
          <a:xfrm flipH="1">
            <a:off x="2819400" y="1942514"/>
            <a:ext cx="3227656" cy="495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20B0FD32-0641-43CB-B542-413EA04BFA10}"/>
              </a:ext>
            </a:extLst>
          </p:cNvPr>
          <p:cNvCxnSpPr>
            <a:stCxn id="11" idx="2"/>
          </p:cNvCxnSpPr>
          <p:nvPr/>
        </p:nvCxnSpPr>
        <p:spPr>
          <a:xfrm flipH="1">
            <a:off x="5257800" y="1942514"/>
            <a:ext cx="789256" cy="442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3D12A7DD-3920-4742-BFB4-8CF0CE98C7A7}"/>
              </a:ext>
            </a:extLst>
          </p:cNvPr>
          <p:cNvCxnSpPr>
            <a:stCxn id="11" idx="2"/>
            <a:endCxn id="8" idx="0"/>
          </p:cNvCxnSpPr>
          <p:nvPr/>
        </p:nvCxnSpPr>
        <p:spPr>
          <a:xfrm>
            <a:off x="6047056" y="1942514"/>
            <a:ext cx="1534844" cy="533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E496EBA7-F74F-4809-9F9D-52B4F356F171}"/>
              </a:ext>
            </a:extLst>
          </p:cNvPr>
          <p:cNvSpPr/>
          <p:nvPr/>
        </p:nvSpPr>
        <p:spPr>
          <a:xfrm>
            <a:off x="9525000" y="1326818"/>
            <a:ext cx="990600" cy="8067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锁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96ECD6BF-4786-441F-A14B-C30D5316A0CB}"/>
              </a:ext>
            </a:extLst>
          </p:cNvPr>
          <p:cNvSpPr/>
          <p:nvPr/>
        </p:nvSpPr>
        <p:spPr>
          <a:xfrm>
            <a:off x="2492473" y="4429992"/>
            <a:ext cx="762000" cy="304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r>
              <a:rPr lang="zh-CN" altLang="en-US" dirty="0"/>
              <a:t>号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EC06A439-9978-42C2-AF19-6FBD35AFD702}"/>
              </a:ext>
            </a:extLst>
          </p:cNvPr>
          <p:cNvSpPr/>
          <p:nvPr/>
        </p:nvSpPr>
        <p:spPr>
          <a:xfrm>
            <a:off x="5067300" y="4514096"/>
            <a:ext cx="762000" cy="304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r>
              <a:rPr lang="zh-CN" altLang="en-US" dirty="0"/>
              <a:t>号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1AE1809D-19CF-4DFA-A3F2-A0824C23A2CB}"/>
              </a:ext>
            </a:extLst>
          </p:cNvPr>
          <p:cNvSpPr/>
          <p:nvPr/>
        </p:nvSpPr>
        <p:spPr>
          <a:xfrm>
            <a:off x="2286000" y="2560638"/>
            <a:ext cx="1066800" cy="2691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JVM</a:t>
            </a:r>
            <a:endParaRPr lang="zh-CN" altLang="en-US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729E2A6-8DCC-4414-B891-8119111B0761}"/>
              </a:ext>
            </a:extLst>
          </p:cNvPr>
          <p:cNvSpPr/>
          <p:nvPr/>
        </p:nvSpPr>
        <p:spPr>
          <a:xfrm>
            <a:off x="4664612" y="2557817"/>
            <a:ext cx="1066800" cy="2691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JVM</a:t>
            </a:r>
            <a:endParaRPr lang="zh-CN" altLang="en-US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8CE658EA-D5EB-4382-8185-3E792EF4B0FC}"/>
              </a:ext>
            </a:extLst>
          </p:cNvPr>
          <p:cNvSpPr/>
          <p:nvPr/>
        </p:nvSpPr>
        <p:spPr>
          <a:xfrm>
            <a:off x="7048500" y="2617616"/>
            <a:ext cx="1066800" cy="2691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JVM</a:t>
            </a:r>
            <a:endParaRPr lang="zh-CN" altLang="en-US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BFC54077-0276-4EF4-AE37-90E4AFA00F7C}"/>
              </a:ext>
            </a:extLst>
          </p:cNvPr>
          <p:cNvSpPr/>
          <p:nvPr/>
        </p:nvSpPr>
        <p:spPr>
          <a:xfrm>
            <a:off x="8582464" y="2786337"/>
            <a:ext cx="3733800" cy="992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分布式下以前的所有锁都不能用，</a:t>
            </a:r>
            <a:endParaRPr lang="en-US" altLang="zh-CN" dirty="0"/>
          </a:p>
          <a:p>
            <a:pPr algn="ctr"/>
            <a:r>
              <a:rPr lang="zh-CN" altLang="en-US" dirty="0"/>
              <a:t>分布式系统</a:t>
            </a:r>
            <a:r>
              <a:rPr lang="en-US" altLang="zh-CN" dirty="0"/>
              <a:t>JVM</a:t>
            </a:r>
            <a:r>
              <a:rPr lang="zh-CN" altLang="en-US" dirty="0"/>
              <a:t>都是互不相关的，加不上同一把锁</a:t>
            </a:r>
          </a:p>
        </p:txBody>
      </p:sp>
    </p:spTree>
    <p:extLst>
      <p:ext uri="{BB962C8B-B14F-4D97-AF65-F5344CB8AC3E}">
        <p14:creationId xmlns:p14="http://schemas.microsoft.com/office/powerpoint/2010/main" val="12657105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A0FD81A0-2E1E-43F7-A5F9-7232DD472481}"/>
              </a:ext>
            </a:extLst>
          </p:cNvPr>
          <p:cNvSpPr/>
          <p:nvPr/>
        </p:nvSpPr>
        <p:spPr>
          <a:xfrm>
            <a:off x="8153400" y="152400"/>
            <a:ext cx="3352800" cy="1676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Map</a:t>
            </a:r>
          </a:p>
          <a:p>
            <a:pPr algn="ctr"/>
            <a:endParaRPr lang="en-US" altLang="zh-CN" dirty="0"/>
          </a:p>
          <a:p>
            <a:pPr algn="ctr"/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EAA94EF-5A16-4149-94A9-096A38CD4206}"/>
              </a:ext>
            </a:extLst>
          </p:cNvPr>
          <p:cNvSpPr/>
          <p:nvPr/>
        </p:nvSpPr>
        <p:spPr>
          <a:xfrm>
            <a:off x="8686800" y="990600"/>
            <a:ext cx="685800" cy="381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k</a:t>
            </a:r>
            <a:endParaRPr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90D97968-1ADB-4D1D-87DC-BDFC5F368EBF}"/>
              </a:ext>
            </a:extLst>
          </p:cNvPr>
          <p:cNvSpPr/>
          <p:nvPr/>
        </p:nvSpPr>
        <p:spPr>
          <a:xfrm>
            <a:off x="10134600" y="762000"/>
            <a:ext cx="1219200" cy="838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V</a:t>
            </a:r>
          </a:p>
          <a:p>
            <a:pPr algn="ctr"/>
            <a:r>
              <a:rPr lang="en-US" altLang="zh-CN" dirty="0" err="1"/>
              <a:t>Lisi</a:t>
            </a:r>
            <a:endParaRPr lang="en-US" altLang="zh-CN" dirty="0"/>
          </a:p>
          <a:p>
            <a:pPr algn="ctr"/>
            <a:r>
              <a:rPr lang="en-US" altLang="zh-CN" dirty="0"/>
              <a:t>18-&gt;19</a:t>
            </a:r>
            <a:endParaRPr lang="zh-CN" altLang="en-US" dirty="0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B1C3531B-9AFD-4082-B869-1EC265AF3D82}"/>
              </a:ext>
            </a:extLst>
          </p:cNvPr>
          <p:cNvCxnSpPr>
            <a:stCxn id="5" idx="3"/>
            <a:endCxn id="7" idx="2"/>
          </p:cNvCxnSpPr>
          <p:nvPr/>
        </p:nvCxnSpPr>
        <p:spPr>
          <a:xfrm>
            <a:off x="9372600" y="1181100"/>
            <a:ext cx="762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A4960D96-DD1C-4A83-8B7D-B33651967B6C}"/>
              </a:ext>
            </a:extLst>
          </p:cNvPr>
          <p:cNvSpPr/>
          <p:nvPr/>
        </p:nvSpPr>
        <p:spPr>
          <a:xfrm>
            <a:off x="685800" y="2286000"/>
            <a:ext cx="2971800" cy="2590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/>
              <a:t>  b(){</a:t>
            </a:r>
          </a:p>
          <a:p>
            <a:r>
              <a:rPr lang="en-US" altLang="zh-CN" dirty="0"/>
              <a:t>     *     V </a:t>
            </a:r>
            <a:r>
              <a:rPr lang="en-US" altLang="zh-CN" dirty="0" err="1"/>
              <a:t>v</a:t>
            </a:r>
            <a:r>
              <a:rPr lang="en-US" altLang="zh-CN" dirty="0"/>
              <a:t> = </a:t>
            </a:r>
            <a:r>
              <a:rPr lang="en-US" altLang="zh-CN" dirty="0" err="1"/>
              <a:t>cache.get</a:t>
            </a:r>
            <a:r>
              <a:rPr lang="en-US" altLang="zh-CN" dirty="0"/>
              <a:t>(k);</a:t>
            </a:r>
          </a:p>
          <a:p>
            <a:r>
              <a:rPr lang="en-US" altLang="zh-CN" dirty="0"/>
              <a:t>     *     </a:t>
            </a:r>
            <a:r>
              <a:rPr lang="en-US" altLang="zh-CN" dirty="0" err="1"/>
              <a:t>v.setAge</a:t>
            </a:r>
            <a:r>
              <a:rPr lang="en-US" altLang="zh-CN" dirty="0"/>
              <a:t>(19);</a:t>
            </a:r>
          </a:p>
          <a:p>
            <a:r>
              <a:rPr lang="en-US" altLang="zh-CN" dirty="0"/>
              <a:t>     *     if(</a:t>
            </a:r>
            <a:r>
              <a:rPr lang="en-US" altLang="zh-CN" dirty="0" err="1"/>
              <a:t>v.age</a:t>
            </a:r>
            <a:r>
              <a:rPr lang="en-US" altLang="zh-CN" dirty="0"/>
              <a:t>==18){</a:t>
            </a:r>
          </a:p>
          <a:p>
            <a:r>
              <a:rPr lang="en-US" altLang="zh-CN" dirty="0"/>
              <a:t>     *         //</a:t>
            </a:r>
            <a:r>
              <a:rPr lang="zh-CN" altLang="en-US" dirty="0"/>
              <a:t>吃饭</a:t>
            </a:r>
          </a:p>
          <a:p>
            <a:r>
              <a:rPr lang="zh-CN" altLang="en-US" dirty="0"/>
              <a:t>     *     </a:t>
            </a:r>
            <a:r>
              <a:rPr lang="en-US" altLang="zh-CN" dirty="0"/>
              <a:t>}</a:t>
            </a:r>
          </a:p>
          <a:p>
            <a:r>
              <a:rPr lang="en-US" altLang="zh-CN" dirty="0"/>
              <a:t>     *</a:t>
            </a:r>
          </a:p>
          <a:p>
            <a:r>
              <a:rPr lang="en-US" altLang="zh-CN" dirty="0"/>
              <a:t>     * }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994B0EE-5541-484E-8974-084BE49106C5}"/>
              </a:ext>
            </a:extLst>
          </p:cNvPr>
          <p:cNvSpPr/>
          <p:nvPr/>
        </p:nvSpPr>
        <p:spPr>
          <a:xfrm>
            <a:off x="5715000" y="2266070"/>
            <a:ext cx="3505200" cy="25907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/>
              <a:t> c(){</a:t>
            </a:r>
          </a:p>
          <a:p>
            <a:r>
              <a:rPr lang="en-US" altLang="zh-CN" dirty="0"/>
              <a:t>     *     V </a:t>
            </a:r>
            <a:r>
              <a:rPr lang="en-US" altLang="zh-CN" dirty="0" err="1"/>
              <a:t>v</a:t>
            </a:r>
            <a:r>
              <a:rPr lang="en-US" altLang="zh-CN" dirty="0"/>
              <a:t> = </a:t>
            </a:r>
            <a:r>
              <a:rPr lang="en-US" altLang="zh-CN" dirty="0" err="1"/>
              <a:t>cache.get</a:t>
            </a:r>
            <a:r>
              <a:rPr lang="en-US" altLang="zh-CN" dirty="0"/>
              <a:t>(k);</a:t>
            </a:r>
          </a:p>
          <a:p>
            <a:r>
              <a:rPr lang="en-US" altLang="zh-CN" dirty="0"/>
              <a:t>    *     if(</a:t>
            </a:r>
            <a:r>
              <a:rPr lang="en-US" altLang="zh-CN" dirty="0" err="1"/>
              <a:t>v.age</a:t>
            </a:r>
            <a:r>
              <a:rPr lang="en-US" altLang="zh-CN" dirty="0"/>
              <a:t>==18){</a:t>
            </a:r>
          </a:p>
          <a:p>
            <a:r>
              <a:rPr lang="en-US" altLang="zh-CN" dirty="0"/>
              <a:t>     *         //</a:t>
            </a:r>
            <a:r>
              <a:rPr lang="zh-CN" altLang="en-US" dirty="0"/>
              <a:t>睡觉</a:t>
            </a:r>
          </a:p>
          <a:p>
            <a:r>
              <a:rPr lang="zh-CN" altLang="en-US" dirty="0"/>
              <a:t>     *     </a:t>
            </a:r>
            <a:r>
              <a:rPr lang="en-US" altLang="zh-CN" dirty="0"/>
              <a:t>}</a:t>
            </a:r>
          </a:p>
          <a:p>
            <a:r>
              <a:rPr lang="en-US" altLang="zh-CN" dirty="0"/>
              <a:t>     *</a:t>
            </a:r>
          </a:p>
          <a:p>
            <a:r>
              <a:rPr lang="en-US" altLang="zh-CN" dirty="0"/>
              <a:t>     * }</a:t>
            </a: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23E7B132-12DC-4AA0-97BF-41601308EC31}"/>
              </a:ext>
            </a:extLst>
          </p:cNvPr>
          <p:cNvCxnSpPr/>
          <p:nvPr/>
        </p:nvCxnSpPr>
        <p:spPr>
          <a:xfrm>
            <a:off x="2133600" y="1181100"/>
            <a:ext cx="0" cy="1104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7915225D-4ABB-4356-8450-CF9C269E4E0A}"/>
              </a:ext>
            </a:extLst>
          </p:cNvPr>
          <p:cNvCxnSpPr>
            <a:endCxn id="11" idx="0"/>
          </p:cNvCxnSpPr>
          <p:nvPr/>
        </p:nvCxnSpPr>
        <p:spPr>
          <a:xfrm>
            <a:off x="7391400" y="762000"/>
            <a:ext cx="76200" cy="15040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19105EE7-83D7-42C9-8EA6-B4EE3A846581}"/>
              </a:ext>
            </a:extLst>
          </p:cNvPr>
          <p:cNvCxnSpPr/>
          <p:nvPr/>
        </p:nvCxnSpPr>
        <p:spPr>
          <a:xfrm>
            <a:off x="3200400" y="2971800"/>
            <a:ext cx="31242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ED0EE322-AAC3-4CF9-B0FC-A2306581633E}"/>
              </a:ext>
            </a:extLst>
          </p:cNvPr>
          <p:cNvCxnSpPr/>
          <p:nvPr/>
        </p:nvCxnSpPr>
        <p:spPr>
          <a:xfrm>
            <a:off x="2667000" y="3200400"/>
            <a:ext cx="12192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1A012EE4-CCB1-4AAA-A0CD-B0FA9604FB05}"/>
              </a:ext>
            </a:extLst>
          </p:cNvPr>
          <p:cNvCxnSpPr/>
          <p:nvPr/>
        </p:nvCxnSpPr>
        <p:spPr>
          <a:xfrm flipV="1">
            <a:off x="2667000" y="3352800"/>
            <a:ext cx="3657600" cy="762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6" name="连接符: 肘形 25">
            <a:extLst>
              <a:ext uri="{FF2B5EF4-FFF2-40B4-BE49-F238E27FC236}">
                <a16:creationId xmlns:a16="http://schemas.microsoft.com/office/drawing/2014/main" id="{6C4CCA12-BF18-45A8-8840-AC3AE18CFE03}"/>
              </a:ext>
            </a:extLst>
          </p:cNvPr>
          <p:cNvCxnSpPr>
            <a:endCxn id="5" idx="1"/>
          </p:cNvCxnSpPr>
          <p:nvPr/>
        </p:nvCxnSpPr>
        <p:spPr>
          <a:xfrm flipV="1">
            <a:off x="4572000" y="1181100"/>
            <a:ext cx="4114800" cy="1790700"/>
          </a:xfrm>
          <a:prstGeom prst="bentConnector3">
            <a:avLst>
              <a:gd name="adj1" fmla="val 453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18AFF109-4697-455E-BDBE-389421248B68}"/>
              </a:ext>
            </a:extLst>
          </p:cNvPr>
          <p:cNvSpPr txBox="1"/>
          <p:nvPr/>
        </p:nvSpPr>
        <p:spPr>
          <a:xfrm>
            <a:off x="2030436" y="4876800"/>
            <a:ext cx="924715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、某个人拿到缓存对象的数据，</a:t>
            </a:r>
            <a:r>
              <a:rPr lang="en-US" altLang="zh-CN" dirty="0"/>
              <a:t>1</a:t>
            </a:r>
            <a:r>
              <a:rPr lang="zh-CN" altLang="en-US" dirty="0"/>
              <a:t>不小心改了一个值，并非想改缓存，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、结果缓存中的数据被改掉了。</a:t>
            </a:r>
            <a:endParaRPr lang="en-US" altLang="zh-CN" dirty="0"/>
          </a:p>
          <a:p>
            <a:r>
              <a:rPr lang="zh-CN" altLang="en-US" dirty="0"/>
              <a:t>以</a:t>
            </a:r>
            <a:r>
              <a:rPr lang="en-US" altLang="zh-CN" dirty="0" err="1"/>
              <a:t>MyBatis</a:t>
            </a:r>
            <a:r>
              <a:rPr lang="zh-CN" altLang="en-US" dirty="0"/>
              <a:t>的二级缓存，</a:t>
            </a:r>
            <a:endParaRPr lang="en-US" altLang="zh-CN" dirty="0"/>
          </a:p>
          <a:p>
            <a:r>
              <a:rPr lang="en-US" altLang="zh-CN" dirty="0"/>
              <a:t>A</a:t>
            </a:r>
            <a:r>
              <a:rPr lang="zh-CN" altLang="en-US" dirty="0"/>
              <a:t>从数据库中得到数据，放在缓存，改了对象。</a:t>
            </a:r>
            <a:endParaRPr lang="en-US" altLang="zh-CN" dirty="0"/>
          </a:p>
          <a:p>
            <a:r>
              <a:rPr lang="en-US" altLang="zh-CN" dirty="0"/>
              <a:t>B</a:t>
            </a:r>
            <a:r>
              <a:rPr lang="zh-CN" altLang="en-US" dirty="0"/>
              <a:t>再要从数据库中获取，</a:t>
            </a:r>
            <a:r>
              <a:rPr lang="en-US" altLang="zh-CN" dirty="0" err="1"/>
              <a:t>MyBatis</a:t>
            </a:r>
            <a:r>
              <a:rPr lang="zh-CN" altLang="en-US" dirty="0"/>
              <a:t>觉得之前获取过直接从缓存中拿，我们应该拿到的是数据库，</a:t>
            </a:r>
            <a:r>
              <a:rPr lang="en-US" altLang="zh-CN" dirty="0" err="1"/>
              <a:t>MyBatis</a:t>
            </a:r>
            <a:r>
              <a:rPr lang="zh-CN" altLang="en-US" dirty="0"/>
              <a:t>拿到确实是数据库。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16F3C810-F40D-4794-B431-498B4FB29719}"/>
              </a:ext>
            </a:extLst>
          </p:cNvPr>
          <p:cNvSpPr/>
          <p:nvPr/>
        </p:nvSpPr>
        <p:spPr>
          <a:xfrm>
            <a:off x="685800" y="152400"/>
            <a:ext cx="3200400" cy="8763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写缓存框架要考虑缓存污染</a:t>
            </a:r>
          </a:p>
        </p:txBody>
      </p:sp>
    </p:spTree>
    <p:extLst>
      <p:ext uri="{BB962C8B-B14F-4D97-AF65-F5344CB8AC3E}">
        <p14:creationId xmlns:p14="http://schemas.microsoft.com/office/powerpoint/2010/main" val="8052082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014D33B3-3741-43CE-AA55-4483C1E04D97}"/>
              </a:ext>
            </a:extLst>
          </p:cNvPr>
          <p:cNvSpPr/>
          <p:nvPr/>
        </p:nvSpPr>
        <p:spPr>
          <a:xfrm>
            <a:off x="8153400" y="152400"/>
            <a:ext cx="3352800" cy="1676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Map</a:t>
            </a:r>
          </a:p>
          <a:p>
            <a:pPr algn="ctr"/>
            <a:endParaRPr lang="en-US" altLang="zh-CN" dirty="0"/>
          </a:p>
          <a:p>
            <a:pPr algn="ctr"/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B7CFBCB-7432-4714-8A6B-7689BAEA9D59}"/>
              </a:ext>
            </a:extLst>
          </p:cNvPr>
          <p:cNvSpPr/>
          <p:nvPr/>
        </p:nvSpPr>
        <p:spPr>
          <a:xfrm>
            <a:off x="8686800" y="990600"/>
            <a:ext cx="685800" cy="381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k</a:t>
            </a:r>
            <a:endParaRPr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8D655811-261D-4B02-95D2-DF963B20AAB4}"/>
              </a:ext>
            </a:extLst>
          </p:cNvPr>
          <p:cNvSpPr/>
          <p:nvPr/>
        </p:nvSpPr>
        <p:spPr>
          <a:xfrm>
            <a:off x="10134600" y="762000"/>
            <a:ext cx="1219200" cy="838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V</a:t>
            </a:r>
          </a:p>
          <a:p>
            <a:pPr algn="ctr"/>
            <a:r>
              <a:rPr lang="en-US" altLang="zh-CN" dirty="0" err="1"/>
              <a:t>Lisi</a:t>
            </a:r>
            <a:endParaRPr lang="en-US" altLang="zh-CN" dirty="0"/>
          </a:p>
          <a:p>
            <a:pPr algn="ctr"/>
            <a:r>
              <a:rPr lang="en-US" altLang="zh-CN" dirty="0"/>
              <a:t>18-&gt;19</a:t>
            </a:r>
            <a:endParaRPr lang="zh-CN" altLang="en-US" dirty="0"/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EF24D6CC-F3EA-43DD-A8A7-3A9156F06970}"/>
              </a:ext>
            </a:extLst>
          </p:cNvPr>
          <p:cNvCxnSpPr>
            <a:stCxn id="5" idx="3"/>
            <a:endCxn id="6" idx="2"/>
          </p:cNvCxnSpPr>
          <p:nvPr/>
        </p:nvCxnSpPr>
        <p:spPr>
          <a:xfrm>
            <a:off x="9372600" y="1181100"/>
            <a:ext cx="762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F3408958-72F8-46D3-A625-F96A3D9542F3}"/>
              </a:ext>
            </a:extLst>
          </p:cNvPr>
          <p:cNvSpPr/>
          <p:nvPr/>
        </p:nvSpPr>
        <p:spPr>
          <a:xfrm>
            <a:off x="190500" y="2438399"/>
            <a:ext cx="2971800" cy="2590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/>
              <a:t>  b(){</a:t>
            </a:r>
          </a:p>
          <a:p>
            <a:r>
              <a:rPr lang="en-US" altLang="zh-CN" dirty="0"/>
              <a:t>     *     V </a:t>
            </a:r>
            <a:r>
              <a:rPr lang="en-US" altLang="zh-CN" dirty="0" err="1"/>
              <a:t>v</a:t>
            </a:r>
            <a:r>
              <a:rPr lang="en-US" altLang="zh-CN" dirty="0"/>
              <a:t> = </a:t>
            </a:r>
            <a:r>
              <a:rPr lang="en-US" altLang="zh-CN" dirty="0" err="1"/>
              <a:t>cache.get</a:t>
            </a:r>
            <a:r>
              <a:rPr lang="en-US" altLang="zh-CN" dirty="0"/>
              <a:t>(k);</a:t>
            </a:r>
          </a:p>
          <a:p>
            <a:r>
              <a:rPr lang="en-US" altLang="zh-CN" dirty="0"/>
              <a:t>            V v2 = new V();</a:t>
            </a:r>
          </a:p>
          <a:p>
            <a:r>
              <a:rPr lang="en-US" altLang="zh-CN" dirty="0"/>
              <a:t>           </a:t>
            </a:r>
            <a:r>
              <a:rPr lang="en-US" altLang="zh-CN" dirty="0" err="1"/>
              <a:t>BeanUtils.copy</a:t>
            </a:r>
            <a:r>
              <a:rPr lang="en-US" altLang="zh-CN" dirty="0"/>
              <a:t>(v,v2)	</a:t>
            </a:r>
          </a:p>
          <a:p>
            <a:r>
              <a:rPr lang="en-US" altLang="zh-CN" dirty="0"/>
              <a:t>     *     if(v2.age==18){</a:t>
            </a:r>
          </a:p>
          <a:p>
            <a:r>
              <a:rPr lang="en-US" altLang="zh-CN" dirty="0"/>
              <a:t>     *         //</a:t>
            </a:r>
            <a:r>
              <a:rPr lang="zh-CN" altLang="en-US" dirty="0"/>
              <a:t>吃饭</a:t>
            </a:r>
          </a:p>
          <a:p>
            <a:r>
              <a:rPr lang="zh-CN" altLang="en-US" dirty="0"/>
              <a:t>     *     </a:t>
            </a:r>
            <a:r>
              <a:rPr lang="en-US" altLang="zh-CN" dirty="0"/>
              <a:t>}</a:t>
            </a:r>
          </a:p>
          <a:p>
            <a:r>
              <a:rPr lang="en-US" altLang="zh-CN" dirty="0"/>
              <a:t>     *</a:t>
            </a:r>
          </a:p>
          <a:p>
            <a:r>
              <a:rPr lang="en-US" altLang="zh-CN" dirty="0"/>
              <a:t>     * }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E82FA14-FFFE-4773-9E08-781A31829DC5}"/>
              </a:ext>
            </a:extLst>
          </p:cNvPr>
          <p:cNvSpPr/>
          <p:nvPr/>
        </p:nvSpPr>
        <p:spPr>
          <a:xfrm>
            <a:off x="5715000" y="2266070"/>
            <a:ext cx="3505200" cy="25907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/>
              <a:t> c(){</a:t>
            </a:r>
          </a:p>
          <a:p>
            <a:r>
              <a:rPr lang="en-US" altLang="zh-CN" dirty="0"/>
              <a:t>     *     V </a:t>
            </a:r>
            <a:r>
              <a:rPr lang="en-US" altLang="zh-CN" dirty="0" err="1"/>
              <a:t>v</a:t>
            </a:r>
            <a:r>
              <a:rPr lang="en-US" altLang="zh-CN" dirty="0"/>
              <a:t> = </a:t>
            </a:r>
            <a:r>
              <a:rPr lang="en-US" altLang="zh-CN" dirty="0" err="1"/>
              <a:t>cache.get</a:t>
            </a:r>
            <a:r>
              <a:rPr lang="en-US" altLang="zh-CN" dirty="0"/>
              <a:t>(k);</a:t>
            </a:r>
          </a:p>
          <a:p>
            <a:r>
              <a:rPr lang="en-US" altLang="zh-CN" dirty="0"/>
              <a:t>    *     if(</a:t>
            </a:r>
            <a:r>
              <a:rPr lang="en-US" altLang="zh-CN" dirty="0" err="1"/>
              <a:t>v.age</a:t>
            </a:r>
            <a:r>
              <a:rPr lang="en-US" altLang="zh-CN" dirty="0"/>
              <a:t>==18){</a:t>
            </a:r>
          </a:p>
          <a:p>
            <a:r>
              <a:rPr lang="en-US" altLang="zh-CN" dirty="0"/>
              <a:t>     *         //</a:t>
            </a:r>
            <a:r>
              <a:rPr lang="zh-CN" altLang="en-US" dirty="0"/>
              <a:t>睡觉</a:t>
            </a:r>
          </a:p>
          <a:p>
            <a:r>
              <a:rPr lang="zh-CN" altLang="en-US" dirty="0"/>
              <a:t>     *     </a:t>
            </a:r>
            <a:r>
              <a:rPr lang="en-US" altLang="zh-CN" dirty="0"/>
              <a:t>}</a:t>
            </a:r>
          </a:p>
          <a:p>
            <a:r>
              <a:rPr lang="en-US" altLang="zh-CN" dirty="0"/>
              <a:t>     *</a:t>
            </a:r>
          </a:p>
          <a:p>
            <a:r>
              <a:rPr lang="en-US" altLang="zh-CN" dirty="0"/>
              <a:t>     * }</a:t>
            </a: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29DF1F55-45E4-4B1A-82E5-D56805D4EE07}"/>
              </a:ext>
            </a:extLst>
          </p:cNvPr>
          <p:cNvCxnSpPr/>
          <p:nvPr/>
        </p:nvCxnSpPr>
        <p:spPr>
          <a:xfrm>
            <a:off x="2133600" y="1181100"/>
            <a:ext cx="0" cy="1104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2FB047F6-F636-4926-94D8-879B1299EE96}"/>
              </a:ext>
            </a:extLst>
          </p:cNvPr>
          <p:cNvCxnSpPr>
            <a:endCxn id="9" idx="0"/>
          </p:cNvCxnSpPr>
          <p:nvPr/>
        </p:nvCxnSpPr>
        <p:spPr>
          <a:xfrm>
            <a:off x="7391400" y="762000"/>
            <a:ext cx="76200" cy="15040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9AF68E84-8F31-41E9-8319-D303638BDB3C}"/>
              </a:ext>
            </a:extLst>
          </p:cNvPr>
          <p:cNvCxnSpPr/>
          <p:nvPr/>
        </p:nvCxnSpPr>
        <p:spPr>
          <a:xfrm>
            <a:off x="3200400" y="2971800"/>
            <a:ext cx="31242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9F72AA7E-1FC5-4232-970B-B20F12E465BD}"/>
              </a:ext>
            </a:extLst>
          </p:cNvPr>
          <p:cNvCxnSpPr/>
          <p:nvPr/>
        </p:nvCxnSpPr>
        <p:spPr>
          <a:xfrm flipV="1">
            <a:off x="2667000" y="3352800"/>
            <a:ext cx="3657600" cy="762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连接符: 肘形 14">
            <a:extLst>
              <a:ext uri="{FF2B5EF4-FFF2-40B4-BE49-F238E27FC236}">
                <a16:creationId xmlns:a16="http://schemas.microsoft.com/office/drawing/2014/main" id="{B4862B60-434E-4370-B1CB-733D9651999C}"/>
              </a:ext>
            </a:extLst>
          </p:cNvPr>
          <p:cNvCxnSpPr>
            <a:endCxn id="5" idx="1"/>
          </p:cNvCxnSpPr>
          <p:nvPr/>
        </p:nvCxnSpPr>
        <p:spPr>
          <a:xfrm flipV="1">
            <a:off x="4572000" y="1181100"/>
            <a:ext cx="4114800" cy="1790700"/>
          </a:xfrm>
          <a:prstGeom prst="bentConnector3">
            <a:avLst>
              <a:gd name="adj1" fmla="val 453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94A6EA58-1D29-40E9-9AB5-9D1FCDD0CE9F}"/>
              </a:ext>
            </a:extLst>
          </p:cNvPr>
          <p:cNvSpPr/>
          <p:nvPr/>
        </p:nvSpPr>
        <p:spPr>
          <a:xfrm>
            <a:off x="685800" y="152400"/>
            <a:ext cx="3200400" cy="8763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写缓存框架要考虑缓存污染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5F2C4CE-85E5-412D-BFCB-75B8C3216E68}"/>
              </a:ext>
            </a:extLst>
          </p:cNvPr>
          <p:cNvSpPr/>
          <p:nvPr/>
        </p:nvSpPr>
        <p:spPr>
          <a:xfrm>
            <a:off x="2133600" y="5123569"/>
            <a:ext cx="8839200" cy="1467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/>
              <a:t>为了缓存的安全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）、读到数据，然后</a:t>
            </a:r>
            <a:r>
              <a:rPr lang="en-US" altLang="zh-CN" dirty="0" err="1"/>
              <a:t>BeanUtil</a:t>
            </a:r>
            <a:r>
              <a:rPr lang="zh-CN" altLang="en-US" dirty="0"/>
              <a:t>复制一个，用复制的（读时复制）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）、缓存框架给我写数据的时候，</a:t>
            </a:r>
            <a:r>
              <a:rPr lang="en-US" altLang="zh-CN" dirty="0"/>
              <a:t>new</a:t>
            </a:r>
            <a:r>
              <a:rPr lang="zh-CN" altLang="en-US" dirty="0"/>
              <a:t>一个一样的给我们（写时复制）</a:t>
            </a:r>
            <a:endParaRPr lang="en-US" altLang="zh-CN" dirty="0"/>
          </a:p>
          <a:p>
            <a:r>
              <a:rPr lang="zh-CN" altLang="en-US" dirty="0"/>
              <a:t>如果用内存级缓存。一定要考虑这个问题。</a:t>
            </a:r>
            <a:endParaRPr lang="en-US" altLang="zh-CN" dirty="0"/>
          </a:p>
          <a:p>
            <a:r>
              <a:rPr lang="zh-CN" altLang="en-US" dirty="0"/>
              <a:t>用</a:t>
            </a:r>
            <a:r>
              <a:rPr lang="en-US" altLang="zh-CN" dirty="0" err="1"/>
              <a:t>redis</a:t>
            </a:r>
            <a:r>
              <a:rPr lang="zh-CN" altLang="en-US" dirty="0"/>
              <a:t>考虑污染缓存？</a:t>
            </a:r>
            <a:endParaRPr lang="en-US" altLang="zh-CN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44D648B5-9A45-4AA1-AC02-58063F3DD31A}"/>
              </a:ext>
            </a:extLst>
          </p:cNvPr>
          <p:cNvSpPr/>
          <p:nvPr/>
        </p:nvSpPr>
        <p:spPr>
          <a:xfrm>
            <a:off x="9677400" y="2590800"/>
            <a:ext cx="2324100" cy="167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/>
              <a:t>缓存框架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208857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A431BBE-6263-4917-AD1A-836AA293414D}"/>
              </a:ext>
            </a:extLst>
          </p:cNvPr>
          <p:cNvSpPr/>
          <p:nvPr/>
        </p:nvSpPr>
        <p:spPr>
          <a:xfrm>
            <a:off x="1447800" y="1600200"/>
            <a:ext cx="1828800" cy="129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079061F-8751-4180-A858-3E3E4907C949}"/>
              </a:ext>
            </a:extLst>
          </p:cNvPr>
          <p:cNvSpPr/>
          <p:nvPr/>
        </p:nvSpPr>
        <p:spPr>
          <a:xfrm>
            <a:off x="7086600" y="1371600"/>
            <a:ext cx="3657600" cy="1752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</a:p>
          <a:p>
            <a:pPr algn="ctr"/>
            <a:r>
              <a:rPr lang="en-US" altLang="zh-CN" dirty="0"/>
              <a:t>Redis</a:t>
            </a: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FC790173-59F4-4C6C-85F5-61FCAAE31885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3276600" y="2247900"/>
            <a:ext cx="38100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827B9802-D720-41F2-8C9C-E5CDD26778EB}"/>
              </a:ext>
            </a:extLst>
          </p:cNvPr>
          <p:cNvSpPr txBox="1"/>
          <p:nvPr/>
        </p:nvSpPr>
        <p:spPr>
          <a:xfrm>
            <a:off x="4038600" y="1800023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序列化与反序列化的过程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472E9169-208B-44C1-8501-2C211378D5BF}"/>
              </a:ext>
            </a:extLst>
          </p:cNvPr>
          <p:cNvSpPr/>
          <p:nvPr/>
        </p:nvSpPr>
        <p:spPr>
          <a:xfrm>
            <a:off x="9372600" y="1066800"/>
            <a:ext cx="2438400" cy="1524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K=v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7305F82-ACD3-4F31-9B4A-EA7B24ACF05B}"/>
              </a:ext>
            </a:extLst>
          </p:cNvPr>
          <p:cNvSpPr txBox="1"/>
          <p:nvPr/>
        </p:nvSpPr>
        <p:spPr>
          <a:xfrm>
            <a:off x="7772400" y="2488168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 </a:t>
            </a:r>
            <a:r>
              <a:rPr lang="en-US" altLang="zh-CN" dirty="0" err="1"/>
              <a:t>v</a:t>
            </a:r>
            <a:r>
              <a:rPr lang="en-US" altLang="zh-CN" dirty="0"/>
              <a:t> = </a:t>
            </a:r>
            <a:r>
              <a:rPr lang="en-US" altLang="zh-CN" dirty="0" err="1"/>
              <a:t>Redis.get</a:t>
            </a:r>
            <a:r>
              <a:rPr lang="en-US" altLang="zh-CN" dirty="0"/>
              <a:t>(k);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821B5EF-FD85-41AC-BD25-FC5698702FAC}"/>
              </a:ext>
            </a:extLst>
          </p:cNvPr>
          <p:cNvSpPr/>
          <p:nvPr/>
        </p:nvSpPr>
        <p:spPr>
          <a:xfrm>
            <a:off x="7848600" y="2895600"/>
            <a:ext cx="1981200" cy="2286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序列化</a:t>
            </a:r>
          </a:p>
        </p:txBody>
      </p:sp>
      <p:cxnSp>
        <p:nvCxnSpPr>
          <p:cNvPr id="17" name="连接符: 肘形 16">
            <a:extLst>
              <a:ext uri="{FF2B5EF4-FFF2-40B4-BE49-F238E27FC236}">
                <a16:creationId xmlns:a16="http://schemas.microsoft.com/office/drawing/2014/main" id="{DA379ECD-BFF3-4E32-A496-F038EEA676C8}"/>
              </a:ext>
            </a:extLst>
          </p:cNvPr>
          <p:cNvCxnSpPr>
            <a:stCxn id="13" idx="2"/>
            <a:endCxn id="4" idx="2"/>
          </p:cNvCxnSpPr>
          <p:nvPr/>
        </p:nvCxnSpPr>
        <p:spPr>
          <a:xfrm rot="5400000" flipH="1">
            <a:off x="5486400" y="-228600"/>
            <a:ext cx="228600" cy="6477000"/>
          </a:xfrm>
          <a:prstGeom prst="bentConnector3">
            <a:avLst>
              <a:gd name="adj1" fmla="val -10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0CE4A94E-FA5E-4E58-9246-A044D9F320A6}"/>
              </a:ext>
            </a:extLst>
          </p:cNvPr>
          <p:cNvSpPr txBox="1"/>
          <p:nvPr/>
        </p:nvSpPr>
        <p:spPr>
          <a:xfrm>
            <a:off x="4953000" y="3049173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接到数据流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85415AAE-0B07-457B-843B-7A8065197B94}"/>
              </a:ext>
            </a:extLst>
          </p:cNvPr>
          <p:cNvSpPr txBox="1"/>
          <p:nvPr/>
        </p:nvSpPr>
        <p:spPr>
          <a:xfrm>
            <a:off x="1600200" y="2447722"/>
            <a:ext cx="396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</a:t>
            </a:r>
            <a:r>
              <a:rPr lang="zh-CN" altLang="en-US" dirty="0"/>
              <a:t>：把这个数据流反序列化过来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1D3DAF33-832F-4D5C-BB16-B8FDA9686D5B}"/>
              </a:ext>
            </a:extLst>
          </p:cNvPr>
          <p:cNvSpPr/>
          <p:nvPr/>
        </p:nvSpPr>
        <p:spPr>
          <a:xfrm>
            <a:off x="2057400" y="4188654"/>
            <a:ext cx="4724400" cy="19835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</a:p>
          <a:p>
            <a:pPr algn="ctr"/>
            <a:endParaRPr lang="en-US" altLang="zh-CN" dirty="0"/>
          </a:p>
          <a:p>
            <a:pPr algn="ctr"/>
            <a:endParaRPr lang="zh-CN" altLang="en-US" dirty="0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07782E5F-9789-4157-BDAC-73512AD7C4EB}"/>
              </a:ext>
            </a:extLst>
          </p:cNvPr>
          <p:cNvSpPr/>
          <p:nvPr/>
        </p:nvSpPr>
        <p:spPr>
          <a:xfrm>
            <a:off x="5600700" y="4267200"/>
            <a:ext cx="2171700" cy="10668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map</a:t>
            </a:r>
            <a:endParaRPr lang="zh-CN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9B5CEA26-3B7E-4C4C-B882-BEDDAB4D5A66}"/>
              </a:ext>
            </a:extLst>
          </p:cNvPr>
          <p:cNvSpPr/>
          <p:nvPr/>
        </p:nvSpPr>
        <p:spPr>
          <a:xfrm>
            <a:off x="5562600" y="5638800"/>
            <a:ext cx="3124200" cy="46534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序列化与反序列化。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38BAB9F8-0D58-4B6A-94EC-1C48BBED6393}"/>
              </a:ext>
            </a:extLst>
          </p:cNvPr>
          <p:cNvSpPr/>
          <p:nvPr/>
        </p:nvSpPr>
        <p:spPr>
          <a:xfrm>
            <a:off x="0" y="70388"/>
            <a:ext cx="6629400" cy="82999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从缓存中读取到的数据，直接改写是否安全。</a:t>
            </a:r>
            <a:endParaRPr lang="en-US" altLang="zh-CN" dirty="0"/>
          </a:p>
          <a:p>
            <a:pPr algn="ctr"/>
            <a:r>
              <a:rPr lang="zh-CN" altLang="en-US" dirty="0"/>
              <a:t>框架都是安全</a:t>
            </a:r>
            <a:endParaRPr lang="en-US" altLang="zh-CN" dirty="0"/>
          </a:p>
          <a:p>
            <a:pPr algn="ctr"/>
            <a:r>
              <a:rPr lang="zh-CN" altLang="en-US" dirty="0"/>
              <a:t>自己写的</a:t>
            </a:r>
            <a:r>
              <a:rPr lang="en-US" altLang="zh-CN" dirty="0"/>
              <a:t>map</a:t>
            </a:r>
            <a:r>
              <a:rPr lang="zh-CN" altLang="en-US" dirty="0"/>
              <a:t>一定要注意。</a:t>
            </a:r>
          </a:p>
        </p:txBody>
      </p:sp>
    </p:spTree>
    <p:extLst>
      <p:ext uri="{BB962C8B-B14F-4D97-AF65-F5344CB8AC3E}">
        <p14:creationId xmlns:p14="http://schemas.microsoft.com/office/powerpoint/2010/main" val="40098033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D37B1427-FAC5-4976-8354-5C9BD61EE5D8}"/>
              </a:ext>
            </a:extLst>
          </p:cNvPr>
          <p:cNvSpPr/>
          <p:nvPr/>
        </p:nvSpPr>
        <p:spPr>
          <a:xfrm>
            <a:off x="6553200" y="1447800"/>
            <a:ext cx="5334000" cy="23622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0689BCC-08A2-49D1-A0F1-7BAE6018A2A8}"/>
              </a:ext>
            </a:extLst>
          </p:cNvPr>
          <p:cNvSpPr/>
          <p:nvPr/>
        </p:nvSpPr>
        <p:spPr>
          <a:xfrm>
            <a:off x="7429500" y="1790700"/>
            <a:ext cx="1714500" cy="647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Tb_product_00</a:t>
            </a:r>
          </a:p>
          <a:p>
            <a:pPr algn="ctr"/>
            <a:r>
              <a:rPr lang="en-US" altLang="zh-CN" dirty="0"/>
              <a:t>10</a:t>
            </a:r>
            <a:r>
              <a:rPr lang="zh-CN" altLang="en-US" dirty="0"/>
              <a:t>万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B0DCDE6-98D9-4E98-852D-078E6A939F15}"/>
              </a:ext>
            </a:extLst>
          </p:cNvPr>
          <p:cNvSpPr/>
          <p:nvPr/>
        </p:nvSpPr>
        <p:spPr>
          <a:xfrm>
            <a:off x="9753600" y="1790700"/>
            <a:ext cx="1714500" cy="647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Tb_product_01</a:t>
            </a:r>
          </a:p>
          <a:p>
            <a:pPr algn="ctr"/>
            <a:r>
              <a:rPr lang="en-US" altLang="zh-CN" dirty="0"/>
              <a:t>10</a:t>
            </a:r>
            <a:r>
              <a:rPr lang="zh-CN" altLang="en-US" dirty="0"/>
              <a:t>万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397657E-A860-485D-B212-EEC3F285CB5C}"/>
              </a:ext>
            </a:extLst>
          </p:cNvPr>
          <p:cNvSpPr/>
          <p:nvPr/>
        </p:nvSpPr>
        <p:spPr>
          <a:xfrm>
            <a:off x="7429500" y="2781300"/>
            <a:ext cx="1714500" cy="647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Tb_product_03</a:t>
            </a:r>
          </a:p>
          <a:p>
            <a:pPr algn="ctr"/>
            <a:r>
              <a:rPr lang="en-US" altLang="zh-CN" dirty="0"/>
              <a:t>10</a:t>
            </a:r>
            <a:r>
              <a:rPr lang="zh-CN" altLang="en-US" dirty="0"/>
              <a:t>万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AF47C54-1AD4-467C-A058-F5CD5EF06D0F}"/>
              </a:ext>
            </a:extLst>
          </p:cNvPr>
          <p:cNvSpPr/>
          <p:nvPr/>
        </p:nvSpPr>
        <p:spPr>
          <a:xfrm>
            <a:off x="9853832" y="2991144"/>
            <a:ext cx="1714500" cy="647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Tb_product_nn</a:t>
            </a:r>
            <a:endParaRPr lang="en-US" altLang="zh-CN" dirty="0"/>
          </a:p>
          <a:p>
            <a:pPr algn="ctr"/>
            <a:r>
              <a:rPr lang="en-US" altLang="zh-CN" dirty="0"/>
              <a:t>10</a:t>
            </a:r>
            <a:r>
              <a:rPr lang="zh-CN" altLang="en-US" dirty="0"/>
              <a:t>万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E02FA2F-081F-4F66-A788-8136AC3D530F}"/>
              </a:ext>
            </a:extLst>
          </p:cNvPr>
          <p:cNvSpPr txBox="1"/>
          <p:nvPr/>
        </p:nvSpPr>
        <p:spPr>
          <a:xfrm>
            <a:off x="304800" y="228600"/>
            <a:ext cx="426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面对大量数据的存储，我们需要分表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C7C0A2D-8CDD-4829-8063-BF0E964603BB}"/>
              </a:ext>
            </a:extLst>
          </p:cNvPr>
          <p:cNvSpPr/>
          <p:nvPr/>
        </p:nvSpPr>
        <p:spPr>
          <a:xfrm>
            <a:off x="8372475" y="1026355"/>
            <a:ext cx="2000250" cy="4572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商品表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184C158E-F060-4CD9-B1D2-D9B18D843A47}"/>
              </a:ext>
            </a:extLst>
          </p:cNvPr>
          <p:cNvSpPr/>
          <p:nvPr/>
        </p:nvSpPr>
        <p:spPr>
          <a:xfrm>
            <a:off x="-28575" y="1483555"/>
            <a:ext cx="4157443" cy="199836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4D126A5-ED02-4612-8F69-9B0DF622D408}"/>
              </a:ext>
            </a:extLst>
          </p:cNvPr>
          <p:cNvSpPr/>
          <p:nvPr/>
        </p:nvSpPr>
        <p:spPr>
          <a:xfrm>
            <a:off x="847724" y="1826455"/>
            <a:ext cx="2943225" cy="578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Tb_product_attr_00</a:t>
            </a:r>
          </a:p>
          <a:p>
            <a:pPr algn="ctr"/>
            <a:r>
              <a:rPr lang="en-US" altLang="zh-CN" dirty="0"/>
              <a:t>10</a:t>
            </a:r>
            <a:r>
              <a:rPr lang="zh-CN" altLang="en-US" dirty="0"/>
              <a:t>万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3F165459-81DE-4714-9790-64B2A471E9A8}"/>
              </a:ext>
            </a:extLst>
          </p:cNvPr>
          <p:cNvSpPr/>
          <p:nvPr/>
        </p:nvSpPr>
        <p:spPr>
          <a:xfrm>
            <a:off x="1050021" y="1034502"/>
            <a:ext cx="2000250" cy="4572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商品属性值表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320712CA-E472-4156-B0C1-DD4B430E7489}"/>
              </a:ext>
            </a:extLst>
          </p:cNvPr>
          <p:cNvSpPr/>
          <p:nvPr/>
        </p:nvSpPr>
        <p:spPr>
          <a:xfrm>
            <a:off x="739653" y="2610261"/>
            <a:ext cx="2943225" cy="578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Tb_product_attr_nn</a:t>
            </a:r>
            <a:endParaRPr lang="en-US" altLang="zh-CN" dirty="0"/>
          </a:p>
          <a:p>
            <a:pPr algn="ctr"/>
            <a:r>
              <a:rPr lang="en-US" altLang="zh-CN" dirty="0"/>
              <a:t>10</a:t>
            </a:r>
            <a:r>
              <a:rPr lang="zh-CN" altLang="en-US" dirty="0"/>
              <a:t>万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2851596C-7BA4-4691-9BF7-CE4E271235AA}"/>
              </a:ext>
            </a:extLst>
          </p:cNvPr>
          <p:cNvSpPr/>
          <p:nvPr/>
        </p:nvSpPr>
        <p:spPr>
          <a:xfrm>
            <a:off x="4128868" y="131152"/>
            <a:ext cx="3934263" cy="8578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/>
              <a:t>1</a:t>
            </a:r>
            <a:r>
              <a:rPr lang="zh-CN" altLang="en-US" dirty="0"/>
              <a:t>号商品？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）、</a:t>
            </a:r>
            <a:r>
              <a:rPr lang="en-US" altLang="zh-CN" dirty="0"/>
              <a:t>1</a:t>
            </a:r>
            <a:r>
              <a:rPr lang="zh-CN" altLang="en-US" dirty="0"/>
              <a:t>号在那张表，</a:t>
            </a:r>
            <a:r>
              <a:rPr lang="en-US" altLang="zh-CN" dirty="0"/>
              <a:t>1</a:t>
            </a:r>
            <a:r>
              <a:rPr lang="zh-CN" altLang="en-US" dirty="0"/>
              <a:t>号的所有属性的值都在那张表？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E1FA71EC-D184-4B11-95F8-9CC060E64330}"/>
              </a:ext>
            </a:extLst>
          </p:cNvPr>
          <p:cNvSpPr/>
          <p:nvPr/>
        </p:nvSpPr>
        <p:spPr>
          <a:xfrm>
            <a:off x="311832" y="4038600"/>
            <a:ext cx="5631768" cy="2209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/>
              <a:t>1</a:t>
            </a:r>
            <a:r>
              <a:rPr lang="zh-CN" altLang="en-US" dirty="0"/>
              <a:t>、建索引</a:t>
            </a:r>
            <a:endParaRPr lang="en-US" altLang="zh-CN" dirty="0"/>
          </a:p>
          <a:p>
            <a:r>
              <a:rPr lang="en-US" altLang="zh-CN" dirty="0"/>
              <a:t>Tb_product_01-</a:t>
            </a:r>
            <a:r>
              <a:rPr lang="en-US" altLang="zh-CN" dirty="0">
                <a:sym typeface="Wingdings" panose="05000000000000000000" pitchFamily="2" charset="2"/>
              </a:rPr>
              <a:t>set(1,2,3,4,5,6)</a:t>
            </a:r>
          </a:p>
          <a:p>
            <a:r>
              <a:rPr lang="en-US" altLang="zh-CN" b="1" dirty="0"/>
              <a:t>2</a:t>
            </a:r>
            <a:r>
              <a:rPr lang="zh-CN" altLang="en-US" b="1" dirty="0"/>
              <a:t>、分表的时候固定规则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所以</a:t>
            </a:r>
            <a:r>
              <a:rPr lang="en-US" altLang="zh-CN" dirty="0"/>
              <a:t>1-10</a:t>
            </a:r>
            <a:r>
              <a:rPr lang="zh-CN" altLang="en-US" dirty="0"/>
              <a:t>万在</a:t>
            </a:r>
            <a:r>
              <a:rPr lang="en-US" altLang="zh-CN" dirty="0"/>
              <a:t>00</a:t>
            </a:r>
            <a:r>
              <a:rPr lang="zh-CN" altLang="en-US" dirty="0"/>
              <a:t>表  </a:t>
            </a:r>
            <a:r>
              <a:rPr lang="en-US" altLang="zh-CN" dirty="0"/>
              <a:t>10</a:t>
            </a:r>
            <a:r>
              <a:rPr lang="zh-CN" altLang="en-US" dirty="0"/>
              <a:t>万</a:t>
            </a:r>
            <a:r>
              <a:rPr lang="en-US" altLang="zh-CN" dirty="0"/>
              <a:t>-20</a:t>
            </a:r>
            <a:r>
              <a:rPr lang="zh-CN" altLang="en-US" dirty="0"/>
              <a:t>万在</a:t>
            </a:r>
            <a:r>
              <a:rPr lang="en-US" altLang="zh-CN" dirty="0"/>
              <a:t>01</a:t>
            </a:r>
            <a:r>
              <a:rPr lang="zh-CN" altLang="en-US" dirty="0"/>
              <a:t>表  </a:t>
            </a:r>
            <a:r>
              <a:rPr lang="en-US" altLang="zh-CN" dirty="0"/>
              <a:t>….</a:t>
            </a:r>
          </a:p>
          <a:p>
            <a:r>
              <a:rPr lang="zh-CN" altLang="en-US" dirty="0"/>
              <a:t>数据路由：根据规则去对应的表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、商品的索引；</a:t>
            </a:r>
            <a:endParaRPr lang="en-US" altLang="zh-CN" dirty="0"/>
          </a:p>
          <a:p>
            <a:r>
              <a:rPr lang="en-US" altLang="zh-CN" dirty="0"/>
              <a:t>    es</a:t>
            </a:r>
            <a:r>
              <a:rPr lang="zh-CN" altLang="en-US" dirty="0"/>
              <a:t>：辅助检索，得到数据，可以数据库看数据的样子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83306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92C4D7-A8DD-4E7C-A552-5FCDEE12D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主从同步的第二步核心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18600B-896E-473F-A5B4-E77AC24A9A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、在主库给从库分配一个连接主库账号密码</a:t>
            </a:r>
            <a:endParaRPr lang="en-US" altLang="zh-CN" dirty="0"/>
          </a:p>
          <a:p>
            <a:pPr lvl="1"/>
            <a:r>
              <a:rPr lang="en-US" altLang="zh-CN" dirty="0"/>
              <a:t>GRANT REPLICATION SLAVE ON *.* to 'backup'@'%' identified by '123456’;</a:t>
            </a:r>
          </a:p>
          <a:p>
            <a:r>
              <a:rPr lang="en-US" altLang="zh-CN" dirty="0"/>
              <a:t>2</a:t>
            </a:r>
            <a:r>
              <a:rPr lang="zh-CN" altLang="en-US" dirty="0"/>
              <a:t>、从库使用账号密码连接主库</a:t>
            </a:r>
            <a:endParaRPr lang="en-US" altLang="zh-CN" dirty="0"/>
          </a:p>
          <a:p>
            <a:pPr lvl="1"/>
            <a:r>
              <a:rPr lang="en-US" altLang="zh-CN" dirty="0"/>
              <a:t>change master to </a:t>
            </a:r>
            <a:r>
              <a:rPr lang="en-US" altLang="zh-CN" dirty="0" err="1"/>
              <a:t>master_host</a:t>
            </a:r>
            <a:r>
              <a:rPr lang="en-US" altLang="zh-CN" dirty="0"/>
              <a:t>='192.168.159.128',master_user='backup',</a:t>
            </a:r>
            <a:r>
              <a:rPr lang="en-US" altLang="zh-CN" dirty="0" err="1"/>
              <a:t>master_password</a:t>
            </a:r>
            <a:r>
              <a:rPr lang="en-US" altLang="zh-CN" dirty="0"/>
              <a:t>='123456',master_log_file='mysql-bin.000001',master_log_pos=0,master_port=3307;</a:t>
            </a:r>
            <a:endParaRPr lang="zh-CN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、开始同步</a:t>
            </a:r>
            <a:endParaRPr lang="en-US" altLang="zh-CN" dirty="0"/>
          </a:p>
          <a:p>
            <a:pPr lvl="1"/>
            <a:r>
              <a:rPr lang="en-US" altLang="zh-CN" dirty="0"/>
              <a:t>start slave;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6588623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A3EF70D-671C-4314-BC8E-CC23AF3E2321}"/>
              </a:ext>
            </a:extLst>
          </p:cNvPr>
          <p:cNvSpPr txBox="1"/>
          <p:nvPr/>
        </p:nvSpPr>
        <p:spPr>
          <a:xfrm>
            <a:off x="381000" y="196334"/>
            <a:ext cx="632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/>
              <a:t>美团外卖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1196E4B-E8CB-4A2B-B57D-4C0227268445}"/>
              </a:ext>
            </a:extLst>
          </p:cNvPr>
          <p:cNvSpPr txBox="1"/>
          <p:nvPr/>
        </p:nvSpPr>
        <p:spPr>
          <a:xfrm>
            <a:off x="1295400" y="1219200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以区域划为库。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37FE929-7E28-4303-8881-5059E05A2B1A}"/>
              </a:ext>
            </a:extLst>
          </p:cNvPr>
          <p:cNvSpPr/>
          <p:nvPr/>
        </p:nvSpPr>
        <p:spPr>
          <a:xfrm>
            <a:off x="378655" y="2227700"/>
            <a:ext cx="28956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分库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894204F-3A67-4192-BB23-20C9F5B452BA}"/>
              </a:ext>
            </a:extLst>
          </p:cNvPr>
          <p:cNvSpPr/>
          <p:nvPr/>
        </p:nvSpPr>
        <p:spPr>
          <a:xfrm>
            <a:off x="4314092" y="2243797"/>
            <a:ext cx="28956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分库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001ACB1-A851-4167-A689-7C6C39A88DAF}"/>
              </a:ext>
            </a:extLst>
          </p:cNvPr>
          <p:cNvSpPr/>
          <p:nvPr/>
        </p:nvSpPr>
        <p:spPr>
          <a:xfrm>
            <a:off x="7971692" y="2261382"/>
            <a:ext cx="28956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分库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08E298B-5EFA-49C9-9DEC-5D1463A9F837}"/>
              </a:ext>
            </a:extLst>
          </p:cNvPr>
          <p:cNvSpPr/>
          <p:nvPr/>
        </p:nvSpPr>
        <p:spPr>
          <a:xfrm>
            <a:off x="990600" y="3733800"/>
            <a:ext cx="1676400" cy="2760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分表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E1C3473-8DD8-4340-A8A7-135CC36D7E07}"/>
              </a:ext>
            </a:extLst>
          </p:cNvPr>
          <p:cNvSpPr/>
          <p:nvPr/>
        </p:nvSpPr>
        <p:spPr>
          <a:xfrm>
            <a:off x="998806" y="4346005"/>
            <a:ext cx="1676400" cy="2760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分表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3DFE8BE-F085-4057-B2E8-F4B467DA1A6B}"/>
              </a:ext>
            </a:extLst>
          </p:cNvPr>
          <p:cNvSpPr/>
          <p:nvPr/>
        </p:nvSpPr>
        <p:spPr>
          <a:xfrm>
            <a:off x="1009357" y="4985173"/>
            <a:ext cx="1676400" cy="2760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分表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96EFF5D-2627-4DF3-A769-EF2406312786}"/>
              </a:ext>
            </a:extLst>
          </p:cNvPr>
          <p:cNvSpPr/>
          <p:nvPr/>
        </p:nvSpPr>
        <p:spPr>
          <a:xfrm>
            <a:off x="4648200" y="3733800"/>
            <a:ext cx="1676400" cy="2760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分表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6569FE1-1313-4019-BE38-3D43DC421ED1}"/>
              </a:ext>
            </a:extLst>
          </p:cNvPr>
          <p:cNvSpPr/>
          <p:nvPr/>
        </p:nvSpPr>
        <p:spPr>
          <a:xfrm>
            <a:off x="4656406" y="4346005"/>
            <a:ext cx="1676400" cy="2760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分表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85D763F-C5A4-44A5-994F-8FCF244A6922}"/>
              </a:ext>
            </a:extLst>
          </p:cNvPr>
          <p:cNvSpPr/>
          <p:nvPr/>
        </p:nvSpPr>
        <p:spPr>
          <a:xfrm>
            <a:off x="4666957" y="4985173"/>
            <a:ext cx="1676400" cy="2760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分表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C9534B5-56CB-4D29-AA06-5AF2F936B6BF}"/>
              </a:ext>
            </a:extLst>
          </p:cNvPr>
          <p:cNvSpPr/>
          <p:nvPr/>
        </p:nvSpPr>
        <p:spPr>
          <a:xfrm>
            <a:off x="8534400" y="3776579"/>
            <a:ext cx="1676400" cy="2760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分表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1E767B2E-C78A-40D8-8815-62FEEC566B7F}"/>
              </a:ext>
            </a:extLst>
          </p:cNvPr>
          <p:cNvSpPr/>
          <p:nvPr/>
        </p:nvSpPr>
        <p:spPr>
          <a:xfrm>
            <a:off x="8542606" y="4388784"/>
            <a:ext cx="1676400" cy="2760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分表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448C26E4-E9A9-4358-AB95-7246E96A25B7}"/>
              </a:ext>
            </a:extLst>
          </p:cNvPr>
          <p:cNvSpPr/>
          <p:nvPr/>
        </p:nvSpPr>
        <p:spPr>
          <a:xfrm>
            <a:off x="8553157" y="5027952"/>
            <a:ext cx="1676400" cy="2760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分表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287DEB98-44D6-4B98-ADB9-97F3B7563B40}"/>
              </a:ext>
            </a:extLst>
          </p:cNvPr>
          <p:cNvSpPr txBox="1"/>
          <p:nvPr/>
        </p:nvSpPr>
        <p:spPr>
          <a:xfrm>
            <a:off x="4666957" y="563935"/>
            <a:ext cx="5562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8</a:t>
            </a:r>
            <a:r>
              <a:rPr lang="zh-CN" altLang="en-US" dirty="0"/>
              <a:t>号数据在哪里？</a:t>
            </a:r>
            <a:endParaRPr lang="en-US" altLang="zh-CN" dirty="0"/>
          </a:p>
          <a:p>
            <a:r>
              <a:rPr lang="zh-CN" altLang="en-US" dirty="0"/>
              <a:t>规定好数据的路由规则；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）、</a:t>
            </a:r>
            <a:r>
              <a:rPr lang="en-US" altLang="zh-CN" dirty="0"/>
              <a:t>10</a:t>
            </a:r>
            <a:r>
              <a:rPr lang="zh-CN" altLang="en-US" dirty="0"/>
              <a:t>亿以内</a:t>
            </a:r>
            <a:r>
              <a:rPr lang="en-US" altLang="zh-CN" dirty="0"/>
              <a:t>1</a:t>
            </a:r>
            <a:r>
              <a:rPr lang="zh-CN" altLang="en-US" dirty="0"/>
              <a:t>库，</a:t>
            </a:r>
            <a:r>
              <a:rPr lang="en-US" altLang="zh-CN" dirty="0"/>
              <a:t>10-20</a:t>
            </a:r>
            <a:r>
              <a:rPr lang="zh-CN" altLang="en-US" dirty="0"/>
              <a:t>亿</a:t>
            </a:r>
            <a:r>
              <a:rPr lang="en-US" altLang="zh-CN" dirty="0"/>
              <a:t>2</a:t>
            </a:r>
            <a:r>
              <a:rPr lang="zh-CN" altLang="en-US" dirty="0"/>
              <a:t>库</a:t>
            </a:r>
            <a:br>
              <a:rPr lang="en-US" altLang="zh-CN" dirty="0"/>
            </a:br>
            <a:r>
              <a:rPr lang="en-US" altLang="zh-CN" dirty="0"/>
              <a:t>2</a:t>
            </a:r>
            <a:r>
              <a:rPr lang="zh-CN" altLang="en-US" dirty="0"/>
              <a:t>）、确定库以后，分表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E2733B42-5284-4382-91E8-B786F893A118}"/>
              </a:ext>
            </a:extLst>
          </p:cNvPr>
          <p:cNvSpPr/>
          <p:nvPr/>
        </p:nvSpPr>
        <p:spPr>
          <a:xfrm>
            <a:off x="2676378" y="5624341"/>
            <a:ext cx="5715000" cy="762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数据异构（分库分表）</a:t>
            </a:r>
            <a:endParaRPr lang="en-US" altLang="zh-CN" dirty="0"/>
          </a:p>
          <a:p>
            <a:pPr algn="ctr"/>
            <a:r>
              <a:rPr lang="zh-CN" altLang="en-US" dirty="0"/>
              <a:t>同样类型的数据，放在了不同架构机器上</a:t>
            </a:r>
          </a:p>
        </p:txBody>
      </p:sp>
    </p:spTree>
    <p:extLst>
      <p:ext uri="{BB962C8B-B14F-4D97-AF65-F5344CB8AC3E}">
        <p14:creationId xmlns:p14="http://schemas.microsoft.com/office/powerpoint/2010/main" val="25583538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23E778CA-EA40-4377-88FC-058FA75DF9CB}"/>
              </a:ext>
            </a:extLst>
          </p:cNvPr>
          <p:cNvSpPr/>
          <p:nvPr/>
        </p:nvSpPr>
        <p:spPr>
          <a:xfrm>
            <a:off x="2057400" y="380998"/>
            <a:ext cx="3733800" cy="64008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E9FA487-7536-4DDF-8E7A-6E57151909EE}"/>
              </a:ext>
            </a:extLst>
          </p:cNvPr>
          <p:cNvSpPr/>
          <p:nvPr/>
        </p:nvSpPr>
        <p:spPr>
          <a:xfrm>
            <a:off x="2286000" y="952500"/>
            <a:ext cx="23622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商品基本数据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C261A50-962D-490B-9A26-85780E92AC0F}"/>
              </a:ext>
            </a:extLst>
          </p:cNvPr>
          <p:cNvSpPr/>
          <p:nvPr/>
        </p:nvSpPr>
        <p:spPr>
          <a:xfrm>
            <a:off x="2514600" y="1447800"/>
            <a:ext cx="23622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商品基本数据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82CA2C4-DD61-4BC0-ACAB-282FF09B6D0D}"/>
              </a:ext>
            </a:extLst>
          </p:cNvPr>
          <p:cNvSpPr/>
          <p:nvPr/>
        </p:nvSpPr>
        <p:spPr>
          <a:xfrm>
            <a:off x="3048000" y="1943100"/>
            <a:ext cx="23622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商品基本数据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C0AC99E-E75F-41CA-94A8-E780AC218939}"/>
              </a:ext>
            </a:extLst>
          </p:cNvPr>
          <p:cNvSpPr/>
          <p:nvPr/>
        </p:nvSpPr>
        <p:spPr>
          <a:xfrm>
            <a:off x="2286000" y="3543301"/>
            <a:ext cx="23622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商品属性数据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F36F84C-FE9D-4B71-B60A-8114CF23B200}"/>
              </a:ext>
            </a:extLst>
          </p:cNvPr>
          <p:cNvSpPr/>
          <p:nvPr/>
        </p:nvSpPr>
        <p:spPr>
          <a:xfrm>
            <a:off x="2743200" y="4095751"/>
            <a:ext cx="23622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商品属性数据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AEC69AC-3BE6-4A52-8789-519F26B1C2FB}"/>
              </a:ext>
            </a:extLst>
          </p:cNvPr>
          <p:cNvSpPr/>
          <p:nvPr/>
        </p:nvSpPr>
        <p:spPr>
          <a:xfrm>
            <a:off x="3096065" y="4648201"/>
            <a:ext cx="23622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商品属性数据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61CA7A9-7BE7-461E-BE23-1376A8E9121D}"/>
              </a:ext>
            </a:extLst>
          </p:cNvPr>
          <p:cNvSpPr/>
          <p:nvPr/>
        </p:nvSpPr>
        <p:spPr>
          <a:xfrm>
            <a:off x="2519289" y="6019802"/>
            <a:ext cx="2362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。。。。。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B84413E-8875-4313-836C-B692B4EB6768}"/>
              </a:ext>
            </a:extLst>
          </p:cNvPr>
          <p:cNvSpPr/>
          <p:nvPr/>
        </p:nvSpPr>
        <p:spPr>
          <a:xfrm>
            <a:off x="6753665" y="2938388"/>
            <a:ext cx="1552135" cy="12382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ES</a:t>
            </a:r>
            <a:endParaRPr lang="zh-CN" altLang="en-US" dirty="0"/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423C0DFD-30AA-4789-B88B-CB942FB1A6DF}"/>
              </a:ext>
            </a:extLst>
          </p:cNvPr>
          <p:cNvCxnSpPr>
            <a:cxnSpLocks/>
            <a:stCxn id="12" idx="3"/>
            <a:endCxn id="11" idx="1"/>
          </p:cNvCxnSpPr>
          <p:nvPr/>
        </p:nvCxnSpPr>
        <p:spPr>
          <a:xfrm flipV="1">
            <a:off x="5791200" y="3557514"/>
            <a:ext cx="962465" cy="238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44DFF0DA-B6B9-4032-97FF-A598350651FD}"/>
              </a:ext>
            </a:extLst>
          </p:cNvPr>
          <p:cNvCxnSpPr>
            <a:cxnSpLocks/>
            <a:endCxn id="11" idx="3"/>
          </p:cNvCxnSpPr>
          <p:nvPr/>
        </p:nvCxnSpPr>
        <p:spPr>
          <a:xfrm flipH="1" flipV="1">
            <a:off x="8305800" y="3557514"/>
            <a:ext cx="2971800" cy="238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BC6C588D-D197-458B-BE64-E9DB47C23198}"/>
              </a:ext>
            </a:extLst>
          </p:cNvPr>
          <p:cNvSpPr txBox="1"/>
          <p:nvPr/>
        </p:nvSpPr>
        <p:spPr>
          <a:xfrm>
            <a:off x="9144000" y="2938388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检索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2DFEE97E-8EFA-4696-A9E6-7C27A959ED22}"/>
              </a:ext>
            </a:extLst>
          </p:cNvPr>
          <p:cNvSpPr/>
          <p:nvPr/>
        </p:nvSpPr>
        <p:spPr>
          <a:xfrm>
            <a:off x="7172765" y="3959708"/>
            <a:ext cx="1552135" cy="12382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ES</a:t>
            </a:r>
            <a:endParaRPr lang="zh-CN" altLang="en-US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0F392D47-F02A-411F-8418-BF45CE575E10}"/>
              </a:ext>
            </a:extLst>
          </p:cNvPr>
          <p:cNvSpPr/>
          <p:nvPr/>
        </p:nvSpPr>
        <p:spPr>
          <a:xfrm>
            <a:off x="7509804" y="1884802"/>
            <a:ext cx="1552135" cy="12382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ES</a:t>
            </a:r>
            <a:endParaRPr lang="zh-CN" altLang="en-US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0A0DE56A-66DB-4B6C-9A11-D20175D3B090}"/>
              </a:ext>
            </a:extLst>
          </p:cNvPr>
          <p:cNvSpPr/>
          <p:nvPr/>
        </p:nvSpPr>
        <p:spPr>
          <a:xfrm>
            <a:off x="6324600" y="1510981"/>
            <a:ext cx="1552135" cy="12382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ES</a:t>
            </a:r>
            <a:endParaRPr lang="zh-CN" altLang="en-US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EC7C0174-F2A1-4ADB-82DB-39741CBD8887}"/>
              </a:ext>
            </a:extLst>
          </p:cNvPr>
          <p:cNvSpPr/>
          <p:nvPr/>
        </p:nvSpPr>
        <p:spPr>
          <a:xfrm>
            <a:off x="6097759" y="4162425"/>
            <a:ext cx="1552135" cy="12382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ES</a:t>
            </a:r>
            <a:endParaRPr lang="zh-CN" altLang="en-US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DDF5D52-707C-4139-8148-634921A3233B}"/>
              </a:ext>
            </a:extLst>
          </p:cNvPr>
          <p:cNvSpPr/>
          <p:nvPr/>
        </p:nvSpPr>
        <p:spPr>
          <a:xfrm>
            <a:off x="7100667" y="228600"/>
            <a:ext cx="4938933" cy="723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数据异构的解决方案；</a:t>
            </a:r>
            <a:endParaRPr lang="en-US" altLang="zh-CN" dirty="0"/>
          </a:p>
          <a:p>
            <a:pPr algn="ctr"/>
            <a:r>
              <a:rPr lang="en-US" altLang="zh-CN" dirty="0"/>
              <a:t>1</a:t>
            </a:r>
            <a:r>
              <a:rPr lang="zh-CN" altLang="en-US" dirty="0"/>
              <a:t>）、所有大数据，全部进入</a:t>
            </a:r>
            <a:r>
              <a:rPr lang="en-US" altLang="zh-CN" dirty="0"/>
              <a:t>es</a:t>
            </a:r>
            <a:r>
              <a:rPr lang="zh-CN" altLang="en-US" dirty="0"/>
              <a:t>进行检索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AB548F0B-5382-4A0A-9DE9-200A7F162B87}"/>
              </a:ext>
            </a:extLst>
          </p:cNvPr>
          <p:cNvSpPr/>
          <p:nvPr/>
        </p:nvSpPr>
        <p:spPr>
          <a:xfrm>
            <a:off x="8818099" y="5091916"/>
            <a:ext cx="2895600" cy="15240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/>
              <a:t>1</a:t>
            </a:r>
            <a:r>
              <a:rPr lang="zh-CN" altLang="en-US" dirty="0"/>
              <a:t>）、给数据库存东西</a:t>
            </a:r>
            <a:endParaRPr lang="en-US" altLang="zh-CN" dirty="0"/>
          </a:p>
          <a:p>
            <a:r>
              <a:rPr lang="en-US" altLang="zh-CN" dirty="0"/>
              <a:t>     1</a:t>
            </a:r>
            <a:r>
              <a:rPr lang="zh-CN" altLang="en-US" dirty="0"/>
              <a:t>）、给缓存一份（用</a:t>
            </a:r>
            <a:r>
              <a:rPr lang="en-US" altLang="zh-CN" dirty="0"/>
              <a:t>id</a:t>
            </a:r>
            <a:r>
              <a:rPr lang="zh-CN" altLang="en-US" dirty="0"/>
              <a:t>查的快）</a:t>
            </a:r>
            <a:endParaRPr lang="en-US" altLang="zh-CN" dirty="0"/>
          </a:p>
          <a:p>
            <a:r>
              <a:rPr lang="en-US" altLang="zh-CN" dirty="0"/>
              <a:t>     2</a:t>
            </a:r>
            <a:r>
              <a:rPr lang="zh-CN" altLang="en-US" dirty="0"/>
              <a:t>）、给</a:t>
            </a:r>
            <a:r>
              <a:rPr lang="en-US" altLang="zh-CN" dirty="0"/>
              <a:t>es</a:t>
            </a:r>
            <a:r>
              <a:rPr lang="zh-CN" altLang="en-US" dirty="0"/>
              <a:t>一份（用其他字段查的快）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265642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D3A9EB-3415-46B4-9876-D9501D68F7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28601"/>
            <a:ext cx="10972800" cy="5897564"/>
          </a:xfrm>
        </p:spPr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sharing-</a:t>
            </a:r>
            <a:r>
              <a:rPr lang="en-US" altLang="zh-CN" dirty="0" err="1"/>
              <a:t>jdbc</a:t>
            </a:r>
            <a:r>
              <a:rPr lang="zh-CN" altLang="en-US" dirty="0"/>
              <a:t>配置好分表策略规则</a:t>
            </a:r>
            <a:endParaRPr lang="en-US" altLang="zh-CN" dirty="0"/>
          </a:p>
          <a:p>
            <a:pPr lvl="1"/>
            <a:r>
              <a:rPr lang="en-US" altLang="zh-CN" dirty="0"/>
              <a:t>1</a:t>
            </a:r>
            <a:r>
              <a:rPr lang="zh-CN" altLang="en-US" dirty="0"/>
              <a:t>）、保存数据会自动进入这个表</a:t>
            </a:r>
            <a:endParaRPr lang="en-US" altLang="zh-CN" dirty="0"/>
          </a:p>
          <a:p>
            <a:pPr lvl="1"/>
            <a:r>
              <a:rPr lang="en-US" altLang="zh-CN" dirty="0"/>
              <a:t>2</a:t>
            </a:r>
            <a:r>
              <a:rPr lang="zh-CN" altLang="en-US" dirty="0"/>
              <a:t>）、按照</a:t>
            </a:r>
            <a:r>
              <a:rPr lang="en-US" altLang="zh-CN" dirty="0"/>
              <a:t>id</a:t>
            </a:r>
            <a:r>
              <a:rPr lang="zh-CN" altLang="en-US" dirty="0"/>
              <a:t>查询会自动进入这个表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、分表核心数据进入</a:t>
            </a:r>
            <a:r>
              <a:rPr lang="en-US" altLang="zh-CN" dirty="0"/>
              <a:t>es</a:t>
            </a:r>
            <a:r>
              <a:rPr lang="zh-CN" altLang="en-US" dirty="0"/>
              <a:t>、</a:t>
            </a:r>
            <a:r>
              <a:rPr lang="en-US" altLang="zh-CN" dirty="0" err="1"/>
              <a:t>redis</a:t>
            </a:r>
            <a:endParaRPr lang="en-US" altLang="zh-CN" dirty="0"/>
          </a:p>
          <a:p>
            <a:pPr lvl="1"/>
            <a:r>
              <a:rPr lang="en-US" altLang="zh-CN" dirty="0"/>
              <a:t>1</a:t>
            </a:r>
            <a:r>
              <a:rPr lang="zh-CN" altLang="en-US" dirty="0"/>
              <a:t>）、</a:t>
            </a:r>
            <a:r>
              <a:rPr lang="en-US" altLang="zh-CN" dirty="0"/>
              <a:t>es</a:t>
            </a:r>
            <a:r>
              <a:rPr lang="zh-CN" altLang="en-US" dirty="0"/>
              <a:t>根据其他字段辅助查询出数据的</a:t>
            </a:r>
            <a:r>
              <a:rPr lang="en-US" altLang="zh-CN" dirty="0"/>
              <a:t>id</a:t>
            </a:r>
          </a:p>
          <a:p>
            <a:pPr lvl="1"/>
            <a:r>
              <a:rPr lang="en-US" altLang="zh-CN" dirty="0"/>
              <a:t>2</a:t>
            </a:r>
            <a:r>
              <a:rPr lang="zh-CN" altLang="en-US" dirty="0"/>
              <a:t>）、去</a:t>
            </a:r>
            <a:r>
              <a:rPr lang="en-US" altLang="zh-CN" dirty="0" err="1"/>
              <a:t>redis</a:t>
            </a:r>
            <a:r>
              <a:rPr lang="zh-CN" altLang="en-US" dirty="0"/>
              <a:t>中检索到数据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128438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4FCC849-AF7A-4335-8E63-DC8209C10AE3}"/>
              </a:ext>
            </a:extLst>
          </p:cNvPr>
          <p:cNvSpPr/>
          <p:nvPr/>
        </p:nvSpPr>
        <p:spPr>
          <a:xfrm>
            <a:off x="990600" y="457200"/>
            <a:ext cx="4419600" cy="228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67DEF00-5B52-45A0-B583-14962C37AD33}"/>
              </a:ext>
            </a:extLst>
          </p:cNvPr>
          <p:cNvSpPr/>
          <p:nvPr/>
        </p:nvSpPr>
        <p:spPr>
          <a:xfrm>
            <a:off x="2819400" y="685800"/>
            <a:ext cx="2057400" cy="5334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8G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5B48D94-3140-4B5D-931C-491751BA6DD0}"/>
              </a:ext>
            </a:extLst>
          </p:cNvPr>
          <p:cNvSpPr/>
          <p:nvPr/>
        </p:nvSpPr>
        <p:spPr>
          <a:xfrm>
            <a:off x="3505200" y="1409700"/>
            <a:ext cx="1981200" cy="381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100kb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1877B58-ACF6-4F2A-9522-6CEB22445933}"/>
              </a:ext>
            </a:extLst>
          </p:cNvPr>
          <p:cNvSpPr/>
          <p:nvPr/>
        </p:nvSpPr>
        <p:spPr>
          <a:xfrm>
            <a:off x="2514600" y="2381250"/>
            <a:ext cx="2971800" cy="304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10</a:t>
            </a:r>
            <a:r>
              <a:rPr lang="zh-CN" altLang="en-US" dirty="0"/>
              <a:t>万线程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840D90A-4C48-45F7-98E6-F0EB445C47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1090856"/>
            <a:ext cx="5519476" cy="5167437"/>
          </a:xfrm>
          <a:prstGeom prst="rect">
            <a:avLst/>
          </a:prstGeom>
        </p:spPr>
      </p:pic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CD4B20EB-30E0-44C6-9A44-2D483B82D529}"/>
              </a:ext>
            </a:extLst>
          </p:cNvPr>
          <p:cNvCxnSpPr/>
          <p:nvPr/>
        </p:nvCxnSpPr>
        <p:spPr>
          <a:xfrm>
            <a:off x="228600" y="4267200"/>
            <a:ext cx="1905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2BFAA9E4-E8AB-4800-A834-3CCF1C38474B}"/>
              </a:ext>
            </a:extLst>
          </p:cNvPr>
          <p:cNvSpPr txBox="1"/>
          <p:nvPr/>
        </p:nvSpPr>
        <p:spPr>
          <a:xfrm>
            <a:off x="838200" y="3674574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请求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9A2F417-7C62-4BDE-BDCA-9896D9609320}"/>
              </a:ext>
            </a:extLst>
          </p:cNvPr>
          <p:cNvSpPr/>
          <p:nvPr/>
        </p:nvSpPr>
        <p:spPr>
          <a:xfrm>
            <a:off x="2209800" y="3842238"/>
            <a:ext cx="1447800" cy="10286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7C29351A-00BB-468D-8444-1EC537A09288}"/>
              </a:ext>
            </a:extLst>
          </p:cNvPr>
          <p:cNvCxnSpPr>
            <a:cxnSpLocks/>
            <a:stCxn id="12" idx="3"/>
            <a:endCxn id="8" idx="1"/>
          </p:cNvCxnSpPr>
          <p:nvPr/>
        </p:nvCxnSpPr>
        <p:spPr>
          <a:xfrm flipV="1">
            <a:off x="3657600" y="3674575"/>
            <a:ext cx="2743200" cy="6820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DD7B1869-0670-44C4-A94B-F600FAD81F75}"/>
              </a:ext>
            </a:extLst>
          </p:cNvPr>
          <p:cNvSpPr/>
          <p:nvPr/>
        </p:nvSpPr>
        <p:spPr>
          <a:xfrm>
            <a:off x="1776046" y="3160232"/>
            <a:ext cx="2895600" cy="5714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100</a:t>
            </a:r>
            <a:r>
              <a:rPr lang="zh-CN" altLang="en-US" dirty="0"/>
              <a:t>万人进来都详情</a:t>
            </a:r>
            <a:endParaRPr lang="en-US" altLang="zh-CN" dirty="0"/>
          </a:p>
          <a:p>
            <a:pPr algn="ctr"/>
            <a:r>
              <a:rPr lang="en-US" altLang="zh-CN" dirty="0"/>
              <a:t>10</a:t>
            </a:r>
            <a:r>
              <a:rPr lang="zh-CN" altLang="en-US" dirty="0"/>
              <a:t>万路由过来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00FD890E-4548-4702-8CE5-2D92A0BD7D82}"/>
              </a:ext>
            </a:extLst>
          </p:cNvPr>
          <p:cNvSpPr/>
          <p:nvPr/>
        </p:nvSpPr>
        <p:spPr>
          <a:xfrm>
            <a:off x="685800" y="5366243"/>
            <a:ext cx="4572000" cy="10286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不能让机器资源耗尽</a:t>
            </a:r>
          </a:p>
        </p:txBody>
      </p:sp>
    </p:spTree>
    <p:extLst>
      <p:ext uri="{BB962C8B-B14F-4D97-AF65-F5344CB8AC3E}">
        <p14:creationId xmlns:p14="http://schemas.microsoft.com/office/powerpoint/2010/main" val="41804894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3A94999-E9FF-41A5-9710-BA5C626715E1}"/>
              </a:ext>
            </a:extLst>
          </p:cNvPr>
          <p:cNvSpPr/>
          <p:nvPr/>
        </p:nvSpPr>
        <p:spPr>
          <a:xfrm>
            <a:off x="381000" y="1371600"/>
            <a:ext cx="5410200" cy="388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2DFECE9-A4C6-4EE9-8F21-66F9C772BDEE}"/>
              </a:ext>
            </a:extLst>
          </p:cNvPr>
          <p:cNvSpPr/>
          <p:nvPr/>
        </p:nvSpPr>
        <p:spPr>
          <a:xfrm>
            <a:off x="6425420" y="1371600"/>
            <a:ext cx="5410200" cy="388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4969ED7-5ED6-471E-A332-20391801CE58}"/>
              </a:ext>
            </a:extLst>
          </p:cNvPr>
          <p:cNvSpPr/>
          <p:nvPr/>
        </p:nvSpPr>
        <p:spPr>
          <a:xfrm>
            <a:off x="533400" y="457200"/>
            <a:ext cx="11125200" cy="762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服务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7FD65E8-C42E-4864-96FD-5F5ACCA3E05E}"/>
              </a:ext>
            </a:extLst>
          </p:cNvPr>
          <p:cNvSpPr/>
          <p:nvPr/>
        </p:nvSpPr>
        <p:spPr>
          <a:xfrm>
            <a:off x="381000" y="1371600"/>
            <a:ext cx="2133600" cy="609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核心业务线程池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FA7D8AF-BEEF-46D0-B235-BE95DE0FDC5B}"/>
              </a:ext>
            </a:extLst>
          </p:cNvPr>
          <p:cNvSpPr/>
          <p:nvPr/>
        </p:nvSpPr>
        <p:spPr>
          <a:xfrm>
            <a:off x="6453554" y="1371600"/>
            <a:ext cx="4976446" cy="457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非核心业务线程池，性能不行的时候进行释放</a:t>
            </a: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6DD7A004-37BC-4918-B50A-F146C5918D31}"/>
              </a:ext>
            </a:extLst>
          </p:cNvPr>
          <p:cNvSpPr/>
          <p:nvPr/>
        </p:nvSpPr>
        <p:spPr>
          <a:xfrm>
            <a:off x="2209800" y="3048000"/>
            <a:ext cx="2590800" cy="1600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核心业务</a:t>
            </a: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CBF66CE2-E077-4A6D-AEB5-18782FB7FAED}"/>
              </a:ext>
            </a:extLst>
          </p:cNvPr>
          <p:cNvSpPr/>
          <p:nvPr/>
        </p:nvSpPr>
        <p:spPr>
          <a:xfrm>
            <a:off x="8686800" y="3200400"/>
            <a:ext cx="2590800" cy="1600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非核心业务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C7F1910-C22D-464B-B7CD-E11A9CAA664F}"/>
              </a:ext>
            </a:extLst>
          </p:cNvPr>
          <p:cNvSpPr/>
          <p:nvPr/>
        </p:nvSpPr>
        <p:spPr>
          <a:xfrm>
            <a:off x="3505200" y="5638800"/>
            <a:ext cx="4343400" cy="762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运维期间实现关闭和监控线程池状态</a:t>
            </a:r>
          </a:p>
        </p:txBody>
      </p:sp>
    </p:spTree>
    <p:extLst>
      <p:ext uri="{BB962C8B-B14F-4D97-AF65-F5344CB8AC3E}">
        <p14:creationId xmlns:p14="http://schemas.microsoft.com/office/powerpoint/2010/main" val="385684270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A00CC45-7059-460F-86E2-5E23CF07527D}"/>
              </a:ext>
            </a:extLst>
          </p:cNvPr>
          <p:cNvSpPr/>
          <p:nvPr/>
        </p:nvSpPr>
        <p:spPr>
          <a:xfrm>
            <a:off x="343486" y="1295400"/>
            <a:ext cx="3810000" cy="1752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我的网站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2E0027F-D185-46A5-9E14-950ED8B824DB}"/>
              </a:ext>
            </a:extLst>
          </p:cNvPr>
          <p:cNvSpPr/>
          <p:nvPr/>
        </p:nvSpPr>
        <p:spPr>
          <a:xfrm>
            <a:off x="6858000" y="1295400"/>
            <a:ext cx="3810000" cy="1752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qq</a:t>
            </a:r>
            <a:endParaRPr lang="zh-CN" altLang="en-US" dirty="0"/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42909629-FC41-4544-AC81-17ED6E6639D3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4153486" y="2171700"/>
            <a:ext cx="270451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A9DF459F-E3F5-4699-B74B-62A6D039F254}"/>
              </a:ext>
            </a:extLst>
          </p:cNvPr>
          <p:cNvSpPr txBox="1"/>
          <p:nvPr/>
        </p:nvSpPr>
        <p:spPr>
          <a:xfrm>
            <a:off x="4214446" y="1548884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跳到</a:t>
            </a:r>
            <a:r>
              <a:rPr lang="en-US" altLang="zh-CN" dirty="0" err="1"/>
              <a:t>qq</a:t>
            </a:r>
            <a:r>
              <a:rPr lang="zh-CN" altLang="en-US" dirty="0"/>
              <a:t>的授权引导页</a:t>
            </a: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3F883B29-239A-4506-B7AC-A02682AEDF1A}"/>
              </a:ext>
            </a:extLst>
          </p:cNvPr>
          <p:cNvCxnSpPr/>
          <p:nvPr/>
        </p:nvCxnSpPr>
        <p:spPr>
          <a:xfrm flipH="1">
            <a:off x="4191000" y="2743200"/>
            <a:ext cx="269044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525FFA69-5B0D-43B9-A584-394602A51230}"/>
              </a:ext>
            </a:extLst>
          </p:cNvPr>
          <p:cNvSpPr txBox="1"/>
          <p:nvPr/>
        </p:nvSpPr>
        <p:spPr>
          <a:xfrm>
            <a:off x="4214446" y="2359535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返回的只是一个令牌</a:t>
            </a: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C3FBD787-7FE7-426F-824F-BC54AE1B2118}"/>
              </a:ext>
            </a:extLst>
          </p:cNvPr>
          <p:cNvSpPr/>
          <p:nvPr/>
        </p:nvSpPr>
        <p:spPr>
          <a:xfrm>
            <a:off x="9753600" y="1548884"/>
            <a:ext cx="1219200" cy="62279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cxnSp>
        <p:nvCxnSpPr>
          <p:cNvPr id="15" name="连接符: 肘形 14">
            <a:extLst>
              <a:ext uri="{FF2B5EF4-FFF2-40B4-BE49-F238E27FC236}">
                <a16:creationId xmlns:a16="http://schemas.microsoft.com/office/drawing/2014/main" id="{1EBA0773-7010-4661-9840-5F74CADE34AF}"/>
              </a:ext>
            </a:extLst>
          </p:cNvPr>
          <p:cNvCxnSpPr>
            <a:stCxn id="4" idx="2"/>
            <a:endCxn id="5" idx="2"/>
          </p:cNvCxnSpPr>
          <p:nvPr/>
        </p:nvCxnSpPr>
        <p:spPr>
          <a:xfrm rot="16200000" flipH="1">
            <a:off x="5505743" y="-209257"/>
            <a:ext cx="12700" cy="6514514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4D0FE850-EBD1-47C7-8D25-AE5486BB2BCF}"/>
              </a:ext>
            </a:extLst>
          </p:cNvPr>
          <p:cNvSpPr txBox="1"/>
          <p:nvPr/>
        </p:nvSpPr>
        <p:spPr>
          <a:xfrm>
            <a:off x="3109546" y="3201910"/>
            <a:ext cx="487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拿着令牌可以知道</a:t>
            </a:r>
            <a:r>
              <a:rPr lang="en-US" altLang="zh-CN" dirty="0" err="1"/>
              <a:t>qq</a:t>
            </a:r>
            <a:r>
              <a:rPr lang="zh-CN" altLang="en-US" dirty="0"/>
              <a:t>这个用户的其他授权信息</a:t>
            </a:r>
          </a:p>
        </p:txBody>
      </p:sp>
      <p:sp>
        <p:nvSpPr>
          <p:cNvPr id="23" name="任意多边形: 形状 22">
            <a:extLst>
              <a:ext uri="{FF2B5EF4-FFF2-40B4-BE49-F238E27FC236}">
                <a16:creationId xmlns:a16="http://schemas.microsoft.com/office/drawing/2014/main" id="{518A944D-FE7A-449D-8C3E-4BBCC0FDEB7B}"/>
              </a:ext>
            </a:extLst>
          </p:cNvPr>
          <p:cNvSpPr/>
          <p:nvPr/>
        </p:nvSpPr>
        <p:spPr>
          <a:xfrm>
            <a:off x="1742751" y="2996418"/>
            <a:ext cx="7105827" cy="1547447"/>
          </a:xfrm>
          <a:custGeom>
            <a:avLst/>
            <a:gdLst>
              <a:gd name="connsiteX0" fmla="*/ 7105827 w 7105827"/>
              <a:gd name="connsiteY0" fmla="*/ 28136 h 1547447"/>
              <a:gd name="connsiteX1" fmla="*/ 7077692 w 7105827"/>
              <a:gd name="connsiteY1" fmla="*/ 576776 h 1547447"/>
              <a:gd name="connsiteX2" fmla="*/ 7035489 w 7105827"/>
              <a:gd name="connsiteY2" fmla="*/ 647114 h 1547447"/>
              <a:gd name="connsiteX3" fmla="*/ 7007354 w 7105827"/>
              <a:gd name="connsiteY3" fmla="*/ 773724 h 1547447"/>
              <a:gd name="connsiteX4" fmla="*/ 6951083 w 7105827"/>
              <a:gd name="connsiteY4" fmla="*/ 872197 h 1547447"/>
              <a:gd name="connsiteX5" fmla="*/ 6922947 w 7105827"/>
              <a:gd name="connsiteY5" fmla="*/ 942536 h 1547447"/>
              <a:gd name="connsiteX6" fmla="*/ 6908880 w 7105827"/>
              <a:gd name="connsiteY6" fmla="*/ 998807 h 1547447"/>
              <a:gd name="connsiteX7" fmla="*/ 6880744 w 7105827"/>
              <a:gd name="connsiteY7" fmla="*/ 1026942 h 1547447"/>
              <a:gd name="connsiteX8" fmla="*/ 6824474 w 7105827"/>
              <a:gd name="connsiteY8" fmla="*/ 1139484 h 1547447"/>
              <a:gd name="connsiteX9" fmla="*/ 6796338 w 7105827"/>
              <a:gd name="connsiteY9" fmla="*/ 1167619 h 1547447"/>
              <a:gd name="connsiteX10" fmla="*/ 6768203 w 7105827"/>
              <a:gd name="connsiteY10" fmla="*/ 1223890 h 1547447"/>
              <a:gd name="connsiteX11" fmla="*/ 6655661 w 7105827"/>
              <a:gd name="connsiteY11" fmla="*/ 1308296 h 1547447"/>
              <a:gd name="connsiteX12" fmla="*/ 6599391 w 7105827"/>
              <a:gd name="connsiteY12" fmla="*/ 1336431 h 1547447"/>
              <a:gd name="connsiteX13" fmla="*/ 6247698 w 7105827"/>
              <a:gd name="connsiteY13" fmla="*/ 1350499 h 1547447"/>
              <a:gd name="connsiteX14" fmla="*/ 6064818 w 7105827"/>
              <a:gd name="connsiteY14" fmla="*/ 1364567 h 1547447"/>
              <a:gd name="connsiteX15" fmla="*/ 5530246 w 7105827"/>
              <a:gd name="connsiteY15" fmla="*/ 1434905 h 1547447"/>
              <a:gd name="connsiteX16" fmla="*/ 5488043 w 7105827"/>
              <a:gd name="connsiteY16" fmla="*/ 1448973 h 1547447"/>
              <a:gd name="connsiteX17" fmla="*/ 5023809 w 7105827"/>
              <a:gd name="connsiteY17" fmla="*/ 1519311 h 1547447"/>
              <a:gd name="connsiteX18" fmla="*/ 3406024 w 7105827"/>
              <a:gd name="connsiteY18" fmla="*/ 1547447 h 1547447"/>
              <a:gd name="connsiteX19" fmla="*/ 2294677 w 7105827"/>
              <a:gd name="connsiteY19" fmla="*/ 1533379 h 1547447"/>
              <a:gd name="connsiteX20" fmla="*/ 2196203 w 7105827"/>
              <a:gd name="connsiteY20" fmla="*/ 1519311 h 1547447"/>
              <a:gd name="connsiteX21" fmla="*/ 2154000 w 7105827"/>
              <a:gd name="connsiteY21" fmla="*/ 1491176 h 1547447"/>
              <a:gd name="connsiteX22" fmla="*/ 2083661 w 7105827"/>
              <a:gd name="connsiteY22" fmla="*/ 1463040 h 1547447"/>
              <a:gd name="connsiteX23" fmla="*/ 1535021 w 7105827"/>
              <a:gd name="connsiteY23" fmla="*/ 1322364 h 1547447"/>
              <a:gd name="connsiteX24" fmla="*/ 1506886 w 7105827"/>
              <a:gd name="connsiteY24" fmla="*/ 1294228 h 1547447"/>
              <a:gd name="connsiteX25" fmla="*/ 1197397 w 7105827"/>
              <a:gd name="connsiteY25" fmla="*/ 1195754 h 1547447"/>
              <a:gd name="connsiteX26" fmla="*/ 1155194 w 7105827"/>
              <a:gd name="connsiteY26" fmla="*/ 1181687 h 1547447"/>
              <a:gd name="connsiteX27" fmla="*/ 1084855 w 7105827"/>
              <a:gd name="connsiteY27" fmla="*/ 1153551 h 1547447"/>
              <a:gd name="connsiteX28" fmla="*/ 930111 w 7105827"/>
              <a:gd name="connsiteY28" fmla="*/ 1097280 h 1547447"/>
              <a:gd name="connsiteX29" fmla="*/ 719095 w 7105827"/>
              <a:gd name="connsiteY29" fmla="*/ 998807 h 1547447"/>
              <a:gd name="connsiteX30" fmla="*/ 606554 w 7105827"/>
              <a:gd name="connsiteY30" fmla="*/ 928468 h 1547447"/>
              <a:gd name="connsiteX31" fmla="*/ 465877 w 7105827"/>
              <a:gd name="connsiteY31" fmla="*/ 844062 h 1547447"/>
              <a:gd name="connsiteX32" fmla="*/ 254861 w 7105827"/>
              <a:gd name="connsiteY32" fmla="*/ 647114 h 1547447"/>
              <a:gd name="connsiteX33" fmla="*/ 226726 w 7105827"/>
              <a:gd name="connsiteY33" fmla="*/ 590844 h 1547447"/>
              <a:gd name="connsiteX34" fmla="*/ 198591 w 7105827"/>
              <a:gd name="connsiteY34" fmla="*/ 562708 h 1547447"/>
              <a:gd name="connsiteX35" fmla="*/ 86049 w 7105827"/>
              <a:gd name="connsiteY35" fmla="*/ 407964 h 1547447"/>
              <a:gd name="connsiteX36" fmla="*/ 43846 w 7105827"/>
              <a:gd name="connsiteY36" fmla="*/ 351693 h 1547447"/>
              <a:gd name="connsiteX37" fmla="*/ 1643 w 7105827"/>
              <a:gd name="connsiteY37" fmla="*/ 211016 h 1547447"/>
              <a:gd name="connsiteX38" fmla="*/ 1643 w 7105827"/>
              <a:gd name="connsiteY38" fmla="*/ 0 h 15474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7105827" h="1547447">
                <a:moveTo>
                  <a:pt x="7105827" y="28136"/>
                </a:moveTo>
                <a:cubicBezTo>
                  <a:pt x="7096449" y="211016"/>
                  <a:pt x="7098368" y="394827"/>
                  <a:pt x="7077692" y="576776"/>
                </a:cubicBezTo>
                <a:cubicBezTo>
                  <a:pt x="7074605" y="603944"/>
                  <a:pt x="7044833" y="621418"/>
                  <a:pt x="7035489" y="647114"/>
                </a:cubicBezTo>
                <a:cubicBezTo>
                  <a:pt x="7006680" y="726337"/>
                  <a:pt x="7036836" y="714759"/>
                  <a:pt x="7007354" y="773724"/>
                </a:cubicBezTo>
                <a:cubicBezTo>
                  <a:pt x="6990447" y="807538"/>
                  <a:pt x="6967990" y="838383"/>
                  <a:pt x="6951083" y="872197"/>
                </a:cubicBezTo>
                <a:cubicBezTo>
                  <a:pt x="6939790" y="894783"/>
                  <a:pt x="6930932" y="918579"/>
                  <a:pt x="6922947" y="942536"/>
                </a:cubicBezTo>
                <a:cubicBezTo>
                  <a:pt x="6916833" y="960878"/>
                  <a:pt x="6917527" y="981514"/>
                  <a:pt x="6908880" y="998807"/>
                </a:cubicBezTo>
                <a:cubicBezTo>
                  <a:pt x="6902949" y="1010670"/>
                  <a:pt x="6890123" y="1017564"/>
                  <a:pt x="6880744" y="1026942"/>
                </a:cubicBezTo>
                <a:cubicBezTo>
                  <a:pt x="6861987" y="1064456"/>
                  <a:pt x="6846053" y="1103519"/>
                  <a:pt x="6824474" y="1139484"/>
                </a:cubicBezTo>
                <a:cubicBezTo>
                  <a:pt x="6817650" y="1150857"/>
                  <a:pt x="6803695" y="1156583"/>
                  <a:pt x="6796338" y="1167619"/>
                </a:cubicBezTo>
                <a:cubicBezTo>
                  <a:pt x="6784705" y="1185068"/>
                  <a:pt x="6781078" y="1207337"/>
                  <a:pt x="6768203" y="1223890"/>
                </a:cubicBezTo>
                <a:cubicBezTo>
                  <a:pt x="6696021" y="1316695"/>
                  <a:pt x="6725455" y="1278384"/>
                  <a:pt x="6655661" y="1308296"/>
                </a:cubicBezTo>
                <a:cubicBezTo>
                  <a:pt x="6636386" y="1316557"/>
                  <a:pt x="6620250" y="1334273"/>
                  <a:pt x="6599391" y="1336431"/>
                </a:cubicBezTo>
                <a:cubicBezTo>
                  <a:pt x="6482689" y="1348504"/>
                  <a:pt x="6364861" y="1344332"/>
                  <a:pt x="6247698" y="1350499"/>
                </a:cubicBezTo>
                <a:cubicBezTo>
                  <a:pt x="6186642" y="1353713"/>
                  <a:pt x="6125778" y="1359878"/>
                  <a:pt x="6064818" y="1364567"/>
                </a:cubicBezTo>
                <a:cubicBezTo>
                  <a:pt x="5819974" y="1413534"/>
                  <a:pt x="6159392" y="1347523"/>
                  <a:pt x="5530246" y="1434905"/>
                </a:cubicBezTo>
                <a:cubicBezTo>
                  <a:pt x="5515558" y="1436945"/>
                  <a:pt x="5502542" y="1445866"/>
                  <a:pt x="5488043" y="1448973"/>
                </a:cubicBezTo>
                <a:cubicBezTo>
                  <a:pt x="5383242" y="1471430"/>
                  <a:pt x="5082621" y="1518288"/>
                  <a:pt x="5023809" y="1519311"/>
                </a:cubicBezTo>
                <a:lnTo>
                  <a:pt x="3406024" y="1547447"/>
                </a:lnTo>
                <a:lnTo>
                  <a:pt x="2294677" y="1533379"/>
                </a:lnTo>
                <a:cubicBezTo>
                  <a:pt x="2261528" y="1532608"/>
                  <a:pt x="2227963" y="1528839"/>
                  <a:pt x="2196203" y="1519311"/>
                </a:cubicBezTo>
                <a:cubicBezTo>
                  <a:pt x="2180009" y="1514453"/>
                  <a:pt x="2169122" y="1498737"/>
                  <a:pt x="2154000" y="1491176"/>
                </a:cubicBezTo>
                <a:cubicBezTo>
                  <a:pt x="2131413" y="1479883"/>
                  <a:pt x="2108024" y="1469684"/>
                  <a:pt x="2083661" y="1463040"/>
                </a:cubicBezTo>
                <a:cubicBezTo>
                  <a:pt x="1901517" y="1413365"/>
                  <a:pt x="1717901" y="1369256"/>
                  <a:pt x="1535021" y="1322364"/>
                </a:cubicBezTo>
                <a:cubicBezTo>
                  <a:pt x="1525643" y="1312985"/>
                  <a:pt x="1519305" y="1298885"/>
                  <a:pt x="1506886" y="1294228"/>
                </a:cubicBezTo>
                <a:cubicBezTo>
                  <a:pt x="1405520" y="1256215"/>
                  <a:pt x="1300506" y="1228749"/>
                  <a:pt x="1197397" y="1195754"/>
                </a:cubicBezTo>
                <a:cubicBezTo>
                  <a:pt x="1183274" y="1191235"/>
                  <a:pt x="1168962" y="1187194"/>
                  <a:pt x="1155194" y="1181687"/>
                </a:cubicBezTo>
                <a:cubicBezTo>
                  <a:pt x="1131748" y="1172308"/>
                  <a:pt x="1108500" y="1162418"/>
                  <a:pt x="1084855" y="1153551"/>
                </a:cubicBezTo>
                <a:cubicBezTo>
                  <a:pt x="995504" y="1120045"/>
                  <a:pt x="1081229" y="1162983"/>
                  <a:pt x="930111" y="1097280"/>
                </a:cubicBezTo>
                <a:cubicBezTo>
                  <a:pt x="858927" y="1066331"/>
                  <a:pt x="781192" y="1045379"/>
                  <a:pt x="719095" y="998807"/>
                </a:cubicBezTo>
                <a:cubicBezTo>
                  <a:pt x="611509" y="918118"/>
                  <a:pt x="714687" y="990259"/>
                  <a:pt x="606554" y="928468"/>
                </a:cubicBezTo>
                <a:cubicBezTo>
                  <a:pt x="559074" y="901336"/>
                  <a:pt x="512769" y="872197"/>
                  <a:pt x="465877" y="844062"/>
                </a:cubicBezTo>
                <a:cubicBezTo>
                  <a:pt x="380689" y="716283"/>
                  <a:pt x="510893" y="903146"/>
                  <a:pt x="254861" y="647114"/>
                </a:cubicBezTo>
                <a:cubicBezTo>
                  <a:pt x="240033" y="632286"/>
                  <a:pt x="238358" y="608293"/>
                  <a:pt x="226726" y="590844"/>
                </a:cubicBezTo>
                <a:cubicBezTo>
                  <a:pt x="219369" y="579808"/>
                  <a:pt x="206876" y="573065"/>
                  <a:pt x="198591" y="562708"/>
                </a:cubicBezTo>
                <a:cubicBezTo>
                  <a:pt x="56441" y="385021"/>
                  <a:pt x="157357" y="507796"/>
                  <a:pt x="86049" y="407964"/>
                </a:cubicBezTo>
                <a:cubicBezTo>
                  <a:pt x="72421" y="388885"/>
                  <a:pt x="57914" y="370450"/>
                  <a:pt x="43846" y="351693"/>
                </a:cubicBezTo>
                <a:cubicBezTo>
                  <a:pt x="40172" y="340670"/>
                  <a:pt x="2972" y="236261"/>
                  <a:pt x="1643" y="211016"/>
                </a:cubicBezTo>
                <a:cubicBezTo>
                  <a:pt x="-2054" y="140775"/>
                  <a:pt x="1643" y="70339"/>
                  <a:pt x="1643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任意多边形: 形状 23">
            <a:extLst>
              <a:ext uri="{FF2B5EF4-FFF2-40B4-BE49-F238E27FC236}">
                <a16:creationId xmlns:a16="http://schemas.microsoft.com/office/drawing/2014/main" id="{D87AFC28-FE0B-400D-92A4-8B3A55ACA5B5}"/>
              </a:ext>
            </a:extLst>
          </p:cNvPr>
          <p:cNvSpPr/>
          <p:nvPr/>
        </p:nvSpPr>
        <p:spPr>
          <a:xfrm>
            <a:off x="1519311" y="3123028"/>
            <a:ext cx="225083" cy="112835"/>
          </a:xfrm>
          <a:custGeom>
            <a:avLst/>
            <a:gdLst>
              <a:gd name="connsiteX0" fmla="*/ 225083 w 225083"/>
              <a:gd name="connsiteY0" fmla="*/ 0 h 112835"/>
              <a:gd name="connsiteX1" fmla="*/ 154744 w 225083"/>
              <a:gd name="connsiteY1" fmla="*/ 42203 h 112835"/>
              <a:gd name="connsiteX2" fmla="*/ 112541 w 225083"/>
              <a:gd name="connsiteY2" fmla="*/ 70338 h 112835"/>
              <a:gd name="connsiteX3" fmla="*/ 70338 w 225083"/>
              <a:gd name="connsiteY3" fmla="*/ 84406 h 112835"/>
              <a:gd name="connsiteX4" fmla="*/ 0 w 225083"/>
              <a:gd name="connsiteY4" fmla="*/ 112541 h 112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5083" h="112835">
                <a:moveTo>
                  <a:pt x="225083" y="0"/>
                </a:moveTo>
                <a:cubicBezTo>
                  <a:pt x="201637" y="14068"/>
                  <a:pt x="177931" y="27711"/>
                  <a:pt x="154744" y="42203"/>
                </a:cubicBezTo>
                <a:cubicBezTo>
                  <a:pt x="140407" y="51164"/>
                  <a:pt x="127663" y="62777"/>
                  <a:pt x="112541" y="70338"/>
                </a:cubicBezTo>
                <a:cubicBezTo>
                  <a:pt x="99278" y="76970"/>
                  <a:pt x="83601" y="77774"/>
                  <a:pt x="70338" y="84406"/>
                </a:cubicBezTo>
                <a:cubicBezTo>
                  <a:pt x="3664" y="117743"/>
                  <a:pt x="54288" y="112541"/>
                  <a:pt x="0" y="11254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任意多边形: 形状 24">
            <a:extLst>
              <a:ext uri="{FF2B5EF4-FFF2-40B4-BE49-F238E27FC236}">
                <a16:creationId xmlns:a16="http://schemas.microsoft.com/office/drawing/2014/main" id="{6D6E0723-2AE5-491E-BE8F-40163255A1F4}"/>
              </a:ext>
            </a:extLst>
          </p:cNvPr>
          <p:cNvSpPr/>
          <p:nvPr/>
        </p:nvSpPr>
        <p:spPr>
          <a:xfrm>
            <a:off x="1758462" y="3123028"/>
            <a:ext cx="239150" cy="140677"/>
          </a:xfrm>
          <a:custGeom>
            <a:avLst/>
            <a:gdLst>
              <a:gd name="connsiteX0" fmla="*/ 0 w 239150"/>
              <a:gd name="connsiteY0" fmla="*/ 0 h 140677"/>
              <a:gd name="connsiteX1" fmla="*/ 56270 w 239150"/>
              <a:gd name="connsiteY1" fmla="*/ 70338 h 140677"/>
              <a:gd name="connsiteX2" fmla="*/ 140676 w 239150"/>
              <a:gd name="connsiteY2" fmla="*/ 98474 h 140677"/>
              <a:gd name="connsiteX3" fmla="*/ 168812 w 239150"/>
              <a:gd name="connsiteY3" fmla="*/ 126609 h 140677"/>
              <a:gd name="connsiteX4" fmla="*/ 239150 w 239150"/>
              <a:gd name="connsiteY4" fmla="*/ 140677 h 140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9150" h="140677">
                <a:moveTo>
                  <a:pt x="0" y="0"/>
                </a:moveTo>
                <a:cubicBezTo>
                  <a:pt x="18757" y="23446"/>
                  <a:pt x="31672" y="53119"/>
                  <a:pt x="56270" y="70338"/>
                </a:cubicBezTo>
                <a:cubicBezTo>
                  <a:pt x="80566" y="87345"/>
                  <a:pt x="140676" y="98474"/>
                  <a:pt x="140676" y="98474"/>
                </a:cubicBezTo>
                <a:cubicBezTo>
                  <a:pt x="150055" y="107852"/>
                  <a:pt x="156621" y="121384"/>
                  <a:pt x="168812" y="126609"/>
                </a:cubicBezTo>
                <a:cubicBezTo>
                  <a:pt x="190789" y="136028"/>
                  <a:pt x="239150" y="140677"/>
                  <a:pt x="239150" y="14067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8F2B481A-4DE3-40D0-8A40-7BC6501D67CA}"/>
              </a:ext>
            </a:extLst>
          </p:cNvPr>
          <p:cNvSpPr txBox="1"/>
          <p:nvPr/>
        </p:nvSpPr>
        <p:spPr>
          <a:xfrm>
            <a:off x="3441309" y="4093378"/>
            <a:ext cx="4505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我们可以让</a:t>
            </a:r>
            <a:r>
              <a:rPr lang="en-US" altLang="zh-CN" dirty="0" err="1"/>
              <a:t>qq</a:t>
            </a:r>
            <a:r>
              <a:rPr lang="zh-CN" altLang="en-US" dirty="0"/>
              <a:t>返回这个用户的其他信息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2AAA8B22-68E0-4BC6-9AE3-5F9BCB60CF2D}"/>
              </a:ext>
            </a:extLst>
          </p:cNvPr>
          <p:cNvSpPr txBox="1"/>
          <p:nvPr/>
        </p:nvSpPr>
        <p:spPr>
          <a:xfrm>
            <a:off x="533400" y="4873761"/>
            <a:ext cx="778177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用户不用注册，默认给用户分配一个账号可以访问我们的网站。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Qq</a:t>
            </a:r>
            <a:r>
              <a:rPr lang="zh-CN" altLang="en-US" dirty="0"/>
              <a:t>会为我们返回用户的唯一</a:t>
            </a:r>
            <a:r>
              <a:rPr lang="en-US" altLang="zh-CN" dirty="0"/>
              <a:t>id</a:t>
            </a:r>
            <a:r>
              <a:rPr lang="zh-CN" altLang="en-US" dirty="0"/>
              <a:t>，</a:t>
            </a:r>
            <a:r>
              <a:rPr lang="en-US" altLang="zh-CN" dirty="0" err="1"/>
              <a:t>openid</a:t>
            </a:r>
            <a:r>
              <a:rPr lang="zh-CN" altLang="en-US" dirty="0"/>
              <a:t>。</a:t>
            </a:r>
            <a:r>
              <a:rPr lang="en-US" altLang="zh-CN" dirty="0" err="1"/>
              <a:t>Uid</a:t>
            </a:r>
            <a:r>
              <a:rPr lang="zh-CN" altLang="en-US" dirty="0"/>
              <a:t>；</a:t>
            </a:r>
            <a:endParaRPr lang="en-US" altLang="zh-CN" dirty="0"/>
          </a:p>
          <a:p>
            <a:r>
              <a:rPr lang="zh-CN" altLang="en-US" dirty="0"/>
              <a:t>第一次把这个用户的</a:t>
            </a:r>
            <a:r>
              <a:rPr lang="en-US" altLang="zh-CN" dirty="0"/>
              <a:t>id</a:t>
            </a:r>
            <a:r>
              <a:rPr lang="zh-CN" altLang="en-US" dirty="0"/>
              <a:t>给我们自己的系统一存。</a:t>
            </a:r>
            <a:endParaRPr lang="en-US" altLang="zh-CN" dirty="0"/>
          </a:p>
          <a:p>
            <a:r>
              <a:rPr lang="zh-CN" altLang="en-US" dirty="0"/>
              <a:t>我们下次就查自己的表有没有</a:t>
            </a:r>
            <a:r>
              <a:rPr lang="en-US" altLang="zh-CN" dirty="0" err="1"/>
              <a:t>qq</a:t>
            </a:r>
            <a:r>
              <a:rPr lang="zh-CN" altLang="en-US" dirty="0"/>
              <a:t>说的这个</a:t>
            </a:r>
            <a:r>
              <a:rPr lang="en-US" altLang="zh-CN" dirty="0"/>
              <a:t>id</a:t>
            </a:r>
            <a:r>
              <a:rPr lang="zh-CN" altLang="en-US" dirty="0"/>
              <a:t>的用户。</a:t>
            </a:r>
            <a:endParaRPr lang="en-US" altLang="zh-CN" dirty="0"/>
          </a:p>
          <a:p>
            <a:r>
              <a:rPr lang="zh-CN" altLang="en-US" dirty="0"/>
              <a:t>社交登录，使用令牌换取到用户的信息以后该怎么</a:t>
            </a:r>
            <a:r>
              <a:rPr lang="zh-CN" altLang="en-US"/>
              <a:t>做？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8971056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468EAA-62BE-43E3-B0E8-D14DEF904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单点登录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5F4552-674F-484A-BB32-8D27174109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1371599"/>
          </a:xfrm>
        </p:spPr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、认证中心（</a:t>
            </a:r>
            <a:r>
              <a:rPr lang="en-US" altLang="zh-CN" dirty="0" err="1"/>
              <a:t>sso</a:t>
            </a:r>
            <a:r>
              <a:rPr lang="en-US" altLang="zh-CN" dirty="0"/>
              <a:t>-server</a:t>
            </a:r>
            <a:r>
              <a:rPr lang="zh-CN" altLang="en-US" dirty="0"/>
              <a:t>）如何保存登录过的信息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、其他客户端怎么知道自己登录了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3EF26D7-9590-4D6B-A54E-3AC6F7FBC6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3119603"/>
            <a:ext cx="8763000" cy="3352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76471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D6D512E-7886-4128-9FC5-375979C038D2}"/>
              </a:ext>
            </a:extLst>
          </p:cNvPr>
          <p:cNvSpPr/>
          <p:nvPr/>
        </p:nvSpPr>
        <p:spPr>
          <a:xfrm>
            <a:off x="609600" y="381000"/>
            <a:ext cx="1295400" cy="609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浏览器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BB5BD42-BE84-42BF-A24A-9220FE8A178F}"/>
              </a:ext>
            </a:extLst>
          </p:cNvPr>
          <p:cNvSpPr/>
          <p:nvPr/>
        </p:nvSpPr>
        <p:spPr>
          <a:xfrm>
            <a:off x="4000500" y="381000"/>
            <a:ext cx="2095500" cy="608891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client1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CB9F72D-AD04-47D8-877E-BA53D5CCE090}"/>
              </a:ext>
            </a:extLst>
          </p:cNvPr>
          <p:cNvSpPr/>
          <p:nvPr/>
        </p:nvSpPr>
        <p:spPr>
          <a:xfrm>
            <a:off x="10058400" y="685800"/>
            <a:ext cx="1524000" cy="5105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Sso</a:t>
            </a:r>
            <a:r>
              <a:rPr lang="en-US" altLang="zh-CN" dirty="0"/>
              <a:t>-server</a:t>
            </a:r>
          </a:p>
          <a:p>
            <a:pPr algn="ctr"/>
            <a:r>
              <a:rPr lang="zh-CN" altLang="en-US" dirty="0"/>
              <a:t>认证中心</a:t>
            </a: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F28DB08C-2503-4DBA-9AF7-7D50C7380A4A}"/>
              </a:ext>
            </a:extLst>
          </p:cNvPr>
          <p:cNvCxnSpPr>
            <a:cxnSpLocks/>
          </p:cNvCxnSpPr>
          <p:nvPr/>
        </p:nvCxnSpPr>
        <p:spPr>
          <a:xfrm>
            <a:off x="1905000" y="609600"/>
            <a:ext cx="2095500" cy="70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BB141553-1E69-47AA-8DAD-F41DAEB66C90}"/>
              </a:ext>
            </a:extLst>
          </p:cNvPr>
          <p:cNvSpPr txBox="1"/>
          <p:nvPr/>
        </p:nvSpPr>
        <p:spPr>
          <a:xfrm>
            <a:off x="2209800" y="247357"/>
            <a:ext cx="2895600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、访问</a:t>
            </a:r>
            <a:r>
              <a:rPr lang="en-US" altLang="zh-CN" dirty="0"/>
              <a:t>client1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76DB5F3-47D8-4DBC-8EE1-3892170B359B}"/>
              </a:ext>
            </a:extLst>
          </p:cNvPr>
          <p:cNvSpPr/>
          <p:nvPr/>
        </p:nvSpPr>
        <p:spPr>
          <a:xfrm>
            <a:off x="5676900" y="479167"/>
            <a:ext cx="2705100" cy="41326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r>
              <a:rPr lang="zh-CN" altLang="en-US" dirty="0"/>
              <a:t>、服务器判断未登录</a:t>
            </a: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5F58A0B3-DCFE-44A3-B6DB-B151638A7326}"/>
              </a:ext>
            </a:extLst>
          </p:cNvPr>
          <p:cNvCxnSpPr/>
          <p:nvPr/>
        </p:nvCxnSpPr>
        <p:spPr>
          <a:xfrm flipH="1">
            <a:off x="1905000" y="990600"/>
            <a:ext cx="20955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5D2C3939-778C-4D72-8A14-938BE5A47D42}"/>
              </a:ext>
            </a:extLst>
          </p:cNvPr>
          <p:cNvSpPr txBox="1"/>
          <p:nvPr/>
        </p:nvSpPr>
        <p:spPr>
          <a:xfrm>
            <a:off x="1858108" y="1014591"/>
            <a:ext cx="3657600" cy="64633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3</a:t>
            </a:r>
            <a:r>
              <a:rPr lang="zh-CN" altLang="en-US" dirty="0"/>
              <a:t>、命令浏览器重定向到</a:t>
            </a:r>
            <a:r>
              <a:rPr lang="en-US" altLang="zh-CN" dirty="0" err="1"/>
              <a:t>sso</a:t>
            </a:r>
            <a:r>
              <a:rPr lang="en-US" altLang="zh-CN" dirty="0"/>
              <a:t>-server</a:t>
            </a:r>
            <a:r>
              <a:rPr lang="zh-CN" altLang="en-US" dirty="0"/>
              <a:t>，并且带上登录成功后去哪里的地址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C5A0E1A7-A5C3-4D11-988E-FBE80A4C68A1}"/>
              </a:ext>
            </a:extLst>
          </p:cNvPr>
          <p:cNvSpPr/>
          <p:nvPr/>
        </p:nvSpPr>
        <p:spPr>
          <a:xfrm>
            <a:off x="1852246" y="1653262"/>
            <a:ext cx="6934200" cy="37282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dirty="0"/>
          </a:p>
          <a:p>
            <a:pPr lvl="1" latinLnBrk="1"/>
            <a:r>
              <a:rPr lang="en-US" altLang="zh-CN" dirty="0"/>
              <a:t>http://ssoserver.com/login?redirect_url=http://client1.com/meinv/</a:t>
            </a:r>
            <a:br>
              <a:rPr lang="en-US" altLang="zh-CN" dirty="0"/>
            </a:br>
            <a:endParaRPr lang="zh-CN" altLang="en-US" dirty="0"/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A2147FEF-C546-4290-AC38-E6800CC00766}"/>
              </a:ext>
            </a:extLst>
          </p:cNvPr>
          <p:cNvCxnSpPr/>
          <p:nvPr/>
        </p:nvCxnSpPr>
        <p:spPr>
          <a:xfrm>
            <a:off x="1905000" y="2895600"/>
            <a:ext cx="81534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0A18961B-27E0-45CE-B9CE-A9FA4FCA8C2E}"/>
              </a:ext>
            </a:extLst>
          </p:cNvPr>
          <p:cNvSpPr txBox="1"/>
          <p:nvPr/>
        </p:nvSpPr>
        <p:spPr>
          <a:xfrm>
            <a:off x="2144151" y="2401715"/>
            <a:ext cx="2895600" cy="37282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4</a:t>
            </a:r>
            <a:r>
              <a:rPr lang="zh-CN" altLang="en-US" dirty="0"/>
              <a:t>、浏览器跑去认证中心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E5A95097-8E37-4487-87DE-14981A3E06CD}"/>
              </a:ext>
            </a:extLst>
          </p:cNvPr>
          <p:cNvSpPr/>
          <p:nvPr/>
        </p:nvSpPr>
        <p:spPr>
          <a:xfrm>
            <a:off x="6830451" y="2415618"/>
            <a:ext cx="2846949" cy="37281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r>
              <a:rPr lang="zh-CN" altLang="en-US" dirty="0"/>
              <a:t>、认证中心判断没登录过</a:t>
            </a: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C49E1367-BF55-4EFC-9B7F-309B537D6E65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1905000" y="3238500"/>
            <a:ext cx="81534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C3AA5D70-884F-489E-AB18-16844611B92F}"/>
              </a:ext>
            </a:extLst>
          </p:cNvPr>
          <p:cNvSpPr txBox="1"/>
          <p:nvPr/>
        </p:nvSpPr>
        <p:spPr>
          <a:xfrm>
            <a:off x="6825762" y="3244334"/>
            <a:ext cx="2846949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6</a:t>
            </a:r>
            <a:r>
              <a:rPr lang="zh-CN" altLang="en-US" dirty="0"/>
              <a:t>、认证中心返回登录页</a:t>
            </a: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F0C556EA-182E-4224-A025-AA8CA6F04B5B}"/>
              </a:ext>
            </a:extLst>
          </p:cNvPr>
          <p:cNvCxnSpPr/>
          <p:nvPr/>
        </p:nvCxnSpPr>
        <p:spPr>
          <a:xfrm>
            <a:off x="1905000" y="4191000"/>
            <a:ext cx="81534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4269AF95-5334-4F66-850F-30C697DDE2C9}"/>
              </a:ext>
            </a:extLst>
          </p:cNvPr>
          <p:cNvSpPr txBox="1"/>
          <p:nvPr/>
        </p:nvSpPr>
        <p:spPr>
          <a:xfrm>
            <a:off x="2172286" y="3726710"/>
            <a:ext cx="7500425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7</a:t>
            </a:r>
            <a:r>
              <a:rPr lang="zh-CN" altLang="en-US" dirty="0"/>
              <a:t>、填写账号密码点击登录，提交账号密码过去，还是记录了</a:t>
            </a:r>
            <a:r>
              <a:rPr lang="en-US" altLang="zh-CN" dirty="0" err="1"/>
              <a:t>redirect_url</a:t>
            </a:r>
            <a:endParaRPr lang="zh-CN" altLang="en-US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AA280965-AF2C-429B-961A-5695702C937D}"/>
              </a:ext>
            </a:extLst>
          </p:cNvPr>
          <p:cNvSpPr/>
          <p:nvPr/>
        </p:nvSpPr>
        <p:spPr>
          <a:xfrm>
            <a:off x="10160977" y="3911376"/>
            <a:ext cx="2338754" cy="53339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r>
              <a:rPr lang="zh-CN" altLang="en-US" dirty="0"/>
              <a:t>、登录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8D319361-4567-4B4C-B91C-77C70FD498A7}"/>
              </a:ext>
            </a:extLst>
          </p:cNvPr>
          <p:cNvSpPr/>
          <p:nvPr/>
        </p:nvSpPr>
        <p:spPr>
          <a:xfrm>
            <a:off x="10114085" y="1006221"/>
            <a:ext cx="2262554" cy="140939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登录成功后将用户信息放</a:t>
            </a:r>
            <a:r>
              <a:rPr lang="en-US" altLang="zh-CN" dirty="0" err="1"/>
              <a:t>redis</a:t>
            </a:r>
            <a:r>
              <a:rPr lang="zh-CN" altLang="en-US" dirty="0"/>
              <a:t>，</a:t>
            </a:r>
            <a:endParaRPr lang="en-US" altLang="zh-CN" dirty="0"/>
          </a:p>
          <a:p>
            <a:pPr algn="ctr"/>
            <a:r>
              <a:rPr lang="en-US" altLang="zh-CN" dirty="0"/>
              <a:t>K</a:t>
            </a:r>
            <a:r>
              <a:rPr lang="zh-CN" altLang="en-US" dirty="0"/>
              <a:t>就是</a:t>
            </a:r>
            <a:r>
              <a:rPr lang="en-US" altLang="zh-CN" dirty="0" err="1"/>
              <a:t>uuid</a:t>
            </a:r>
            <a:r>
              <a:rPr lang="zh-CN" altLang="en-US" dirty="0"/>
              <a:t>；</a:t>
            </a:r>
            <a:r>
              <a:rPr lang="en-US" altLang="zh-CN" dirty="0"/>
              <a:t>8c6e</a:t>
            </a:r>
            <a:endParaRPr lang="zh-CN" altLang="en-US" dirty="0"/>
          </a:p>
        </p:txBody>
      </p:sp>
      <p:cxnSp>
        <p:nvCxnSpPr>
          <p:cNvPr id="31" name="连接符: 肘形 30">
            <a:extLst>
              <a:ext uri="{FF2B5EF4-FFF2-40B4-BE49-F238E27FC236}">
                <a16:creationId xmlns:a16="http://schemas.microsoft.com/office/drawing/2014/main" id="{D927E095-CAA2-4566-9B0A-8D8CEFBB0D26}"/>
              </a:ext>
            </a:extLst>
          </p:cNvPr>
          <p:cNvCxnSpPr>
            <a:stCxn id="28" idx="3"/>
            <a:endCxn id="29" idx="3"/>
          </p:cNvCxnSpPr>
          <p:nvPr/>
        </p:nvCxnSpPr>
        <p:spPr>
          <a:xfrm flipH="1" flipV="1">
            <a:off x="12376639" y="1710920"/>
            <a:ext cx="123092" cy="2467155"/>
          </a:xfrm>
          <a:prstGeom prst="bentConnector3">
            <a:avLst>
              <a:gd name="adj1" fmla="val -185715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35" name="图片 34">
            <a:extLst>
              <a:ext uri="{FF2B5EF4-FFF2-40B4-BE49-F238E27FC236}">
                <a16:creationId xmlns:a16="http://schemas.microsoft.com/office/drawing/2014/main" id="{C7421605-B083-40FC-AA3A-55DB4D25C1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9878" y="5480398"/>
            <a:ext cx="7980952" cy="1419048"/>
          </a:xfrm>
          <a:prstGeom prst="rect">
            <a:avLst/>
          </a:prstGeom>
        </p:spPr>
      </p:pic>
      <p:sp>
        <p:nvSpPr>
          <p:cNvPr id="36" name="矩形 35">
            <a:extLst>
              <a:ext uri="{FF2B5EF4-FFF2-40B4-BE49-F238E27FC236}">
                <a16:creationId xmlns:a16="http://schemas.microsoft.com/office/drawing/2014/main" id="{FCCCF34F-B4A7-44E1-900C-4FA593A7D9A3}"/>
              </a:ext>
            </a:extLst>
          </p:cNvPr>
          <p:cNvSpPr/>
          <p:nvPr/>
        </p:nvSpPr>
        <p:spPr>
          <a:xfrm>
            <a:off x="3124200" y="4267199"/>
            <a:ext cx="5791200" cy="76199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r>
              <a:rPr lang="zh-CN" altLang="en-US" dirty="0"/>
              <a:t>、登录成功认证中心命令浏览器做两件事</a:t>
            </a:r>
            <a:endParaRPr lang="en-US" altLang="zh-CN" dirty="0"/>
          </a:p>
          <a:p>
            <a:pPr algn="ctr"/>
            <a:r>
              <a:rPr lang="en-US" altLang="zh-CN" dirty="0"/>
              <a:t>1</a:t>
            </a:r>
            <a:r>
              <a:rPr lang="zh-CN" altLang="en-US" dirty="0"/>
              <a:t>）、跳转到上次来的位置（</a:t>
            </a:r>
            <a:r>
              <a:rPr lang="en-US" altLang="zh-CN" dirty="0" err="1"/>
              <a:t>redirect_url</a:t>
            </a:r>
            <a:r>
              <a:rPr lang="zh-CN" altLang="en-US" dirty="0"/>
              <a:t>）</a:t>
            </a:r>
            <a:endParaRPr lang="en-US" altLang="zh-CN" dirty="0"/>
          </a:p>
          <a:p>
            <a:pPr algn="ctr"/>
            <a:r>
              <a:rPr lang="en-US" altLang="zh-CN" dirty="0"/>
              <a:t>2</a:t>
            </a:r>
            <a:r>
              <a:rPr lang="zh-CN" altLang="en-US" dirty="0"/>
              <a:t>）、保存一个</a:t>
            </a:r>
            <a:r>
              <a:rPr lang="en-US" altLang="zh-CN" dirty="0"/>
              <a:t>cookie</a:t>
            </a:r>
            <a:endParaRPr lang="zh-CN" altLang="en-US" dirty="0"/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5B064289-A36F-41C2-AFB9-67D58A739DBC}"/>
              </a:ext>
            </a:extLst>
          </p:cNvPr>
          <p:cNvCxnSpPr>
            <a:cxnSpLocks/>
          </p:cNvCxnSpPr>
          <p:nvPr/>
        </p:nvCxnSpPr>
        <p:spPr>
          <a:xfrm flipH="1">
            <a:off x="1905000" y="4535655"/>
            <a:ext cx="81534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矩形 37">
            <a:extLst>
              <a:ext uri="{FF2B5EF4-FFF2-40B4-BE49-F238E27FC236}">
                <a16:creationId xmlns:a16="http://schemas.microsoft.com/office/drawing/2014/main" id="{5B5AC96B-9934-45D3-AB0D-6BE51A87491A}"/>
              </a:ext>
            </a:extLst>
          </p:cNvPr>
          <p:cNvSpPr/>
          <p:nvPr/>
        </p:nvSpPr>
        <p:spPr>
          <a:xfrm>
            <a:off x="162072" y="5558354"/>
            <a:ext cx="1629508" cy="134108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Clien1</a:t>
            </a:r>
          </a:p>
          <a:p>
            <a:pPr algn="ctr"/>
            <a:endParaRPr lang="zh-CN" altLang="en-US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6F0C3FCA-327A-41CB-9830-DD0DA2510DF5}"/>
              </a:ext>
            </a:extLst>
          </p:cNvPr>
          <p:cNvSpPr/>
          <p:nvPr/>
        </p:nvSpPr>
        <p:spPr>
          <a:xfrm>
            <a:off x="162072" y="2029421"/>
            <a:ext cx="1629508" cy="96746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Clien2</a:t>
            </a:r>
          </a:p>
          <a:p>
            <a:pPr algn="ctr"/>
            <a:endParaRPr lang="zh-CN" altLang="en-US" dirty="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045C4D6C-5914-49CE-BFE2-E247C6C95253}"/>
              </a:ext>
            </a:extLst>
          </p:cNvPr>
          <p:cNvSpPr/>
          <p:nvPr/>
        </p:nvSpPr>
        <p:spPr>
          <a:xfrm>
            <a:off x="172915" y="4178076"/>
            <a:ext cx="1608994" cy="115592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Sso</a:t>
            </a:r>
            <a:r>
              <a:rPr lang="en-US" altLang="zh-CN" dirty="0"/>
              <a:t>-server</a:t>
            </a:r>
          </a:p>
          <a:p>
            <a:pPr algn="ctr"/>
            <a:endParaRPr lang="zh-CN" altLang="en-US" dirty="0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559DF402-36C1-425D-BE8E-318B4F6C00E7}"/>
              </a:ext>
            </a:extLst>
          </p:cNvPr>
          <p:cNvSpPr/>
          <p:nvPr/>
        </p:nvSpPr>
        <p:spPr>
          <a:xfrm>
            <a:off x="-1137136" y="4775670"/>
            <a:ext cx="4390291" cy="41733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Cookie</a:t>
            </a:r>
            <a:r>
              <a:rPr lang="zh-CN" altLang="en-US" dirty="0"/>
              <a:t>：</a:t>
            </a:r>
            <a:r>
              <a:rPr lang="en-US" altLang="zh-CN" b="1" dirty="0" err="1"/>
              <a:t>xxl_sso_sessionid</a:t>
            </a:r>
            <a:r>
              <a:rPr lang="en-US" altLang="zh-CN" b="1" dirty="0"/>
              <a:t>=8c6e</a:t>
            </a:r>
            <a:endParaRPr lang="zh-CN" altLang="en-US" dirty="0"/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BED76F7C-CDC0-4841-BD26-7DD043DF55BB}"/>
              </a:ext>
            </a:extLst>
          </p:cNvPr>
          <p:cNvCxnSpPr/>
          <p:nvPr/>
        </p:nvCxnSpPr>
        <p:spPr>
          <a:xfrm>
            <a:off x="1890933" y="5791200"/>
            <a:ext cx="210956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2FF7A501-BA7E-4980-83B3-763006B765E7}"/>
              </a:ext>
            </a:extLst>
          </p:cNvPr>
          <p:cNvSpPr txBox="1"/>
          <p:nvPr/>
        </p:nvSpPr>
        <p:spPr>
          <a:xfrm>
            <a:off x="1865465" y="5316901"/>
            <a:ext cx="2413722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10</a:t>
            </a:r>
            <a:r>
              <a:rPr lang="zh-CN" altLang="en-US" dirty="0"/>
              <a:t>、跳转到</a:t>
            </a:r>
            <a:r>
              <a:rPr lang="en-US" altLang="zh-CN" dirty="0"/>
              <a:t>client1</a:t>
            </a:r>
            <a:endParaRPr lang="zh-CN" altLang="en-US" dirty="0"/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D5B479DB-8955-4304-A830-615CE76144C9}"/>
              </a:ext>
            </a:extLst>
          </p:cNvPr>
          <p:cNvCxnSpPr/>
          <p:nvPr/>
        </p:nvCxnSpPr>
        <p:spPr>
          <a:xfrm flipH="1">
            <a:off x="1865465" y="6324600"/>
            <a:ext cx="20955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BEB08F12-4BDF-4A69-B100-844185CBAED7}"/>
              </a:ext>
            </a:extLst>
          </p:cNvPr>
          <p:cNvSpPr txBox="1"/>
          <p:nvPr/>
        </p:nvSpPr>
        <p:spPr>
          <a:xfrm>
            <a:off x="1944534" y="5899797"/>
            <a:ext cx="5065865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11</a:t>
            </a:r>
            <a:r>
              <a:rPr lang="zh-CN" altLang="en-US" dirty="0"/>
              <a:t>、除了页面，还命令浏览器保存</a:t>
            </a:r>
            <a:r>
              <a:rPr lang="en-US" altLang="zh-CN" dirty="0"/>
              <a:t>cookie</a:t>
            </a:r>
            <a:r>
              <a:rPr lang="zh-CN" altLang="en-US" dirty="0"/>
              <a:t>。</a:t>
            </a: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6703A690-35C0-45A5-9E41-B0CF77700B82}"/>
              </a:ext>
            </a:extLst>
          </p:cNvPr>
          <p:cNvSpPr/>
          <p:nvPr/>
        </p:nvSpPr>
        <p:spPr>
          <a:xfrm>
            <a:off x="-1444575" y="6393695"/>
            <a:ext cx="4390291" cy="41733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Cookie</a:t>
            </a:r>
            <a:r>
              <a:rPr lang="zh-CN" altLang="en-US" dirty="0"/>
              <a:t>：</a:t>
            </a:r>
            <a:r>
              <a:rPr lang="en-US" altLang="zh-CN" b="1" dirty="0" err="1"/>
              <a:t>xxl_sso_sessionid</a:t>
            </a:r>
            <a:r>
              <a:rPr lang="en-US" altLang="zh-CN" b="1" dirty="0"/>
              <a:t>=8c6e</a:t>
            </a:r>
            <a:endParaRPr lang="zh-CN" altLang="en-US" dirty="0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2E62E949-FF6F-43F3-A18A-7C068BE64C6C}"/>
              </a:ext>
            </a:extLst>
          </p:cNvPr>
          <p:cNvSpPr/>
          <p:nvPr/>
        </p:nvSpPr>
        <p:spPr>
          <a:xfrm>
            <a:off x="4391632" y="5048541"/>
            <a:ext cx="3831456" cy="91452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Client1</a:t>
            </a:r>
            <a:r>
              <a:rPr lang="zh-CN" altLang="en-US" dirty="0"/>
              <a:t>只需要检查浏览器的指定</a:t>
            </a:r>
            <a:r>
              <a:rPr lang="en-US" altLang="zh-CN" dirty="0"/>
              <a:t>cookie</a:t>
            </a:r>
            <a:r>
              <a:rPr lang="zh-CN" altLang="en-US" dirty="0"/>
              <a:t>有没有携带，拿到值作为</a:t>
            </a:r>
            <a:r>
              <a:rPr lang="en-US" altLang="zh-CN" dirty="0" err="1"/>
              <a:t>redis</a:t>
            </a:r>
            <a:r>
              <a:rPr lang="zh-CN" altLang="en-US" dirty="0"/>
              <a:t>的</a:t>
            </a:r>
            <a:r>
              <a:rPr lang="en-US" altLang="zh-CN" dirty="0"/>
              <a:t>key</a:t>
            </a:r>
            <a:r>
              <a:rPr lang="zh-CN" altLang="en-US" dirty="0"/>
              <a:t>去</a:t>
            </a:r>
            <a:r>
              <a:rPr lang="en-US" altLang="zh-CN" dirty="0" err="1"/>
              <a:t>redis</a:t>
            </a:r>
            <a:r>
              <a:rPr lang="zh-CN" altLang="en-US" dirty="0"/>
              <a:t>查用户信息</a:t>
            </a:r>
          </a:p>
        </p:txBody>
      </p:sp>
    </p:spTree>
    <p:extLst>
      <p:ext uri="{BB962C8B-B14F-4D97-AF65-F5344CB8AC3E}">
        <p14:creationId xmlns:p14="http://schemas.microsoft.com/office/powerpoint/2010/main" val="18752172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9B381F-B2FD-4050-8FF6-92D621D40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第一次单点登录的关键三处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3B6638-9A4C-47DD-A8C0-E6D8ABC02D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、认证中心拿到账号密码，查到用户，把用户保存到</a:t>
            </a:r>
            <a:r>
              <a:rPr lang="en-US" altLang="zh-CN" dirty="0" err="1"/>
              <a:t>redis</a:t>
            </a:r>
            <a:r>
              <a:rPr lang="zh-CN" altLang="en-US" dirty="0"/>
              <a:t>中使用的</a:t>
            </a:r>
            <a:r>
              <a:rPr lang="en-US" altLang="zh-CN" dirty="0"/>
              <a:t>key</a:t>
            </a:r>
            <a:r>
              <a:rPr lang="zh-CN" altLang="en-US" dirty="0"/>
              <a:t>是</a:t>
            </a:r>
            <a:r>
              <a:rPr lang="en-US" altLang="zh-CN" dirty="0"/>
              <a:t>8c6e</a:t>
            </a:r>
          </a:p>
          <a:p>
            <a:r>
              <a:rPr lang="en-US" altLang="zh-CN" dirty="0"/>
              <a:t>2</a:t>
            </a:r>
            <a:r>
              <a:rPr lang="zh-CN" altLang="en-US" dirty="0"/>
              <a:t>、认证中心把</a:t>
            </a:r>
            <a:r>
              <a:rPr lang="en-US" altLang="zh-CN" dirty="0"/>
              <a:t>8c6e</a:t>
            </a:r>
            <a:r>
              <a:rPr lang="zh-CN" altLang="en-US" dirty="0"/>
              <a:t>也命令浏览器保存在自己的认证中心域名对应的</a:t>
            </a:r>
            <a:r>
              <a:rPr lang="en-US" altLang="zh-CN" dirty="0"/>
              <a:t>cookie</a:t>
            </a:r>
            <a:r>
              <a:rPr lang="zh-CN" altLang="en-US" dirty="0"/>
              <a:t>中；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、这个</a:t>
            </a:r>
            <a:r>
              <a:rPr lang="en-US" altLang="zh-CN" dirty="0"/>
              <a:t>8c6e</a:t>
            </a:r>
            <a:r>
              <a:rPr lang="zh-CN" altLang="en-US" dirty="0"/>
              <a:t>命令浏览器重定向到原来位置，并且保存在自己的</a:t>
            </a:r>
            <a:r>
              <a:rPr lang="en-US" altLang="zh-CN" dirty="0"/>
              <a:t>client</a:t>
            </a:r>
            <a:r>
              <a:rPr lang="zh-CN" altLang="en-US" dirty="0"/>
              <a:t>域名下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Client‘</a:t>
            </a:r>
            <a:r>
              <a:rPr lang="zh-CN" altLang="en-US" dirty="0"/>
              <a:t>域名下和</a:t>
            </a:r>
            <a:r>
              <a:rPr lang="en-US" altLang="zh-CN" dirty="0" err="1"/>
              <a:t>ssoserver</a:t>
            </a:r>
            <a:r>
              <a:rPr lang="zh-CN" altLang="en-US" dirty="0"/>
              <a:t>域名都有一个同名同值的</a:t>
            </a:r>
            <a:r>
              <a:rPr lang="en-US" altLang="zh-CN" dirty="0"/>
              <a:t>cookie</a:t>
            </a:r>
          </a:p>
        </p:txBody>
      </p:sp>
    </p:spTree>
    <p:extLst>
      <p:ext uri="{BB962C8B-B14F-4D97-AF65-F5344CB8AC3E}">
        <p14:creationId xmlns:p14="http://schemas.microsoft.com/office/powerpoint/2010/main" val="69594594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4F7B36-F7CF-4A06-8347-5E20E62FA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第二次没有登录的其他客户端登录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A1FAA04-AA70-4B2E-8EE1-3E10C34476DC}"/>
              </a:ext>
            </a:extLst>
          </p:cNvPr>
          <p:cNvSpPr/>
          <p:nvPr/>
        </p:nvSpPr>
        <p:spPr>
          <a:xfrm>
            <a:off x="609600" y="1417638"/>
            <a:ext cx="2209800" cy="50593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浏览器</a:t>
            </a:r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5E0BD28-C27B-4E8C-9771-75EF1C8A4769}"/>
              </a:ext>
            </a:extLst>
          </p:cNvPr>
          <p:cNvSpPr/>
          <p:nvPr/>
        </p:nvSpPr>
        <p:spPr>
          <a:xfrm>
            <a:off x="10038471" y="1600200"/>
            <a:ext cx="1524000" cy="437356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Sso</a:t>
            </a:r>
            <a:r>
              <a:rPr lang="en-US" altLang="zh-CN" dirty="0"/>
              <a:t>-server</a:t>
            </a:r>
          </a:p>
          <a:p>
            <a:pPr algn="ctr"/>
            <a:r>
              <a:rPr lang="zh-CN" altLang="en-US" dirty="0"/>
              <a:t>认证中心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F64E6E4-7AE5-4CB3-B317-BABEBB6D006A}"/>
              </a:ext>
            </a:extLst>
          </p:cNvPr>
          <p:cNvSpPr/>
          <p:nvPr/>
        </p:nvSpPr>
        <p:spPr>
          <a:xfrm>
            <a:off x="743244" y="1642269"/>
            <a:ext cx="1676400" cy="1143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Client1:</a:t>
            </a:r>
          </a:p>
          <a:p>
            <a:pPr algn="ctr"/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48A71DF-1892-41AD-8042-676416F03062}"/>
              </a:ext>
            </a:extLst>
          </p:cNvPr>
          <p:cNvSpPr/>
          <p:nvPr/>
        </p:nvSpPr>
        <p:spPr>
          <a:xfrm>
            <a:off x="-613701" y="2213769"/>
            <a:ext cx="4390291" cy="41733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Cookie</a:t>
            </a:r>
            <a:r>
              <a:rPr lang="zh-CN" altLang="en-US" dirty="0"/>
              <a:t>：</a:t>
            </a:r>
            <a:r>
              <a:rPr lang="en-US" altLang="zh-CN" b="1" dirty="0" err="1"/>
              <a:t>xxl_sso_sessionid</a:t>
            </a:r>
            <a:r>
              <a:rPr lang="en-US" altLang="zh-CN" b="1" dirty="0"/>
              <a:t>=8c6e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A5A2800-69FC-4691-BCC1-6567354C4327}"/>
              </a:ext>
            </a:extLst>
          </p:cNvPr>
          <p:cNvSpPr/>
          <p:nvPr/>
        </p:nvSpPr>
        <p:spPr>
          <a:xfrm>
            <a:off x="743244" y="5215731"/>
            <a:ext cx="1676400" cy="1143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Sso</a:t>
            </a:r>
            <a:r>
              <a:rPr lang="en-US" altLang="zh-CN" dirty="0"/>
              <a:t>-Server:</a:t>
            </a:r>
          </a:p>
          <a:p>
            <a:pPr algn="ctr"/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847CEB1-8223-4AF5-A747-F8F7278F8923}"/>
              </a:ext>
            </a:extLst>
          </p:cNvPr>
          <p:cNvSpPr/>
          <p:nvPr/>
        </p:nvSpPr>
        <p:spPr>
          <a:xfrm>
            <a:off x="-613702" y="5809184"/>
            <a:ext cx="4390291" cy="41733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Cookie</a:t>
            </a:r>
            <a:r>
              <a:rPr lang="zh-CN" altLang="en-US" dirty="0"/>
              <a:t>：</a:t>
            </a:r>
            <a:r>
              <a:rPr lang="en-US" altLang="zh-CN" b="1" dirty="0" err="1"/>
              <a:t>xxl_sso_sessionid</a:t>
            </a:r>
            <a:r>
              <a:rPr lang="en-US" altLang="zh-CN" b="1" dirty="0"/>
              <a:t>=8c6e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8CF8AB0-E593-4C23-96C4-184B0F92AD8F}"/>
              </a:ext>
            </a:extLst>
          </p:cNvPr>
          <p:cNvSpPr/>
          <p:nvPr/>
        </p:nvSpPr>
        <p:spPr>
          <a:xfrm>
            <a:off x="746761" y="3614062"/>
            <a:ext cx="1676400" cy="1143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Client2:</a:t>
            </a:r>
          </a:p>
          <a:p>
            <a:pPr algn="ctr"/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DF9CB7E-1D40-4F74-A87F-36CEB9047091}"/>
              </a:ext>
            </a:extLst>
          </p:cNvPr>
          <p:cNvSpPr/>
          <p:nvPr/>
        </p:nvSpPr>
        <p:spPr>
          <a:xfrm>
            <a:off x="5524500" y="1605341"/>
            <a:ext cx="2552700" cy="49780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zh-CN" altLang="en-US" dirty="0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EB766B87-6CFE-4F7D-84FD-8961D5536685}"/>
              </a:ext>
            </a:extLst>
          </p:cNvPr>
          <p:cNvCxnSpPr/>
          <p:nvPr/>
        </p:nvCxnSpPr>
        <p:spPr>
          <a:xfrm>
            <a:off x="2819400" y="1980053"/>
            <a:ext cx="2667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6ACD4E9F-102D-4A98-9725-D5EA92FC1FEE}"/>
              </a:ext>
            </a:extLst>
          </p:cNvPr>
          <p:cNvSpPr txBox="1"/>
          <p:nvPr/>
        </p:nvSpPr>
        <p:spPr>
          <a:xfrm>
            <a:off x="2953044" y="1543487"/>
            <a:ext cx="3771900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、第一次访问</a:t>
            </a:r>
            <a:r>
              <a:rPr lang="en-US" altLang="zh-CN" dirty="0"/>
              <a:t>client2</a:t>
            </a:r>
            <a:r>
              <a:rPr lang="zh-CN" altLang="en-US" dirty="0"/>
              <a:t>什么都没有</a:t>
            </a:r>
            <a:endParaRPr lang="en-US" altLang="zh-CN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AC6420E-AF9E-4378-A592-4F9E9A997E82}"/>
              </a:ext>
            </a:extLst>
          </p:cNvPr>
          <p:cNvSpPr/>
          <p:nvPr/>
        </p:nvSpPr>
        <p:spPr>
          <a:xfrm>
            <a:off x="5650230" y="2038668"/>
            <a:ext cx="2198370" cy="1143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判断没有指定的</a:t>
            </a:r>
            <a:r>
              <a:rPr lang="en-US" altLang="zh-CN" dirty="0"/>
              <a:t>cookie</a:t>
            </a:r>
            <a:r>
              <a:rPr lang="zh-CN" altLang="en-US" dirty="0"/>
              <a:t>认为没登录，让他重定向到登录服务器</a:t>
            </a: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838943BC-9281-46C0-9341-3B0BA66AD47E}"/>
              </a:ext>
            </a:extLst>
          </p:cNvPr>
          <p:cNvCxnSpPr/>
          <p:nvPr/>
        </p:nvCxnSpPr>
        <p:spPr>
          <a:xfrm flipH="1">
            <a:off x="2819400" y="2895600"/>
            <a:ext cx="27051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575C7485-0669-415C-829B-056F12A21320}"/>
              </a:ext>
            </a:extLst>
          </p:cNvPr>
          <p:cNvSpPr txBox="1"/>
          <p:nvPr/>
        </p:nvSpPr>
        <p:spPr>
          <a:xfrm>
            <a:off x="2890326" y="2949201"/>
            <a:ext cx="3771899" cy="64633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r>
              <a:rPr lang="zh-CN" altLang="en-US" dirty="0"/>
              <a:t>、命令重定向到</a:t>
            </a:r>
            <a:r>
              <a:rPr lang="en-US" altLang="zh-CN" dirty="0" err="1"/>
              <a:t>sso</a:t>
            </a:r>
            <a:r>
              <a:rPr lang="zh-CN" altLang="en-US" dirty="0"/>
              <a:t>服务器，并且带上成功以后回哪里的地址</a:t>
            </a:r>
            <a:endParaRPr lang="en-US" altLang="zh-CN" dirty="0"/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1D4DF8A9-59C2-4B76-A4B8-C24D0124C1AB}"/>
              </a:ext>
            </a:extLst>
          </p:cNvPr>
          <p:cNvCxnSpPr/>
          <p:nvPr/>
        </p:nvCxnSpPr>
        <p:spPr>
          <a:xfrm>
            <a:off x="2819400" y="4315294"/>
            <a:ext cx="7219071" cy="159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06801111-C8DC-401A-914F-53EFD4DDB67F}"/>
              </a:ext>
            </a:extLst>
          </p:cNvPr>
          <p:cNvSpPr/>
          <p:nvPr/>
        </p:nvSpPr>
        <p:spPr>
          <a:xfrm>
            <a:off x="2941174" y="3657386"/>
            <a:ext cx="3771899" cy="60792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r>
              <a:rPr lang="zh-CN" altLang="en-US" dirty="0"/>
              <a:t>、浏览器访问</a:t>
            </a:r>
            <a:r>
              <a:rPr lang="en-US" altLang="zh-CN" dirty="0" err="1"/>
              <a:t>sso</a:t>
            </a:r>
            <a:r>
              <a:rPr lang="en-US" altLang="zh-CN" dirty="0"/>
              <a:t>-server;</a:t>
            </a:r>
          </a:p>
          <a:p>
            <a:pPr algn="ctr"/>
            <a:r>
              <a:rPr lang="zh-CN" altLang="en-US" dirty="0"/>
              <a:t>不知不觉带上了以前的</a:t>
            </a:r>
            <a:r>
              <a:rPr lang="en-US" altLang="zh-CN" dirty="0"/>
              <a:t>cookie</a:t>
            </a:r>
            <a:endParaRPr lang="zh-CN" altLang="en-US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7B593BC2-6422-491D-BA5D-058B934175D5}"/>
              </a:ext>
            </a:extLst>
          </p:cNvPr>
          <p:cNvSpPr/>
          <p:nvPr/>
        </p:nvSpPr>
        <p:spPr>
          <a:xfrm>
            <a:off x="9918895" y="1628341"/>
            <a:ext cx="2082603" cy="19010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认证中心发现这次请求带了</a:t>
            </a:r>
            <a:r>
              <a:rPr lang="en-US" altLang="zh-CN" dirty="0"/>
              <a:t>cookie</a:t>
            </a:r>
            <a:r>
              <a:rPr lang="zh-CN" altLang="en-US" dirty="0"/>
              <a:t>，取出</a:t>
            </a:r>
            <a:r>
              <a:rPr lang="en-US" altLang="zh-CN" dirty="0"/>
              <a:t>cookie</a:t>
            </a:r>
            <a:r>
              <a:rPr lang="zh-CN" altLang="en-US" dirty="0"/>
              <a:t>的值去</a:t>
            </a:r>
            <a:r>
              <a:rPr lang="en-US" altLang="zh-CN" dirty="0" err="1"/>
              <a:t>redis</a:t>
            </a:r>
            <a:r>
              <a:rPr lang="zh-CN" altLang="en-US" dirty="0"/>
              <a:t>也能查到这个用户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8CD2031A-1283-47C8-BB1D-F71C0C9518C8}"/>
              </a:ext>
            </a:extLst>
          </p:cNvPr>
          <p:cNvSpPr/>
          <p:nvPr/>
        </p:nvSpPr>
        <p:spPr>
          <a:xfrm>
            <a:off x="10109397" y="4100872"/>
            <a:ext cx="2082603" cy="19010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认证中心发现这次请求带了</a:t>
            </a:r>
            <a:r>
              <a:rPr lang="en-US" altLang="zh-CN" dirty="0"/>
              <a:t>cookie</a:t>
            </a:r>
            <a:r>
              <a:rPr lang="zh-CN" altLang="en-US" dirty="0"/>
              <a:t>，把</a:t>
            </a:r>
            <a:r>
              <a:rPr lang="en-US" altLang="zh-CN" dirty="0" err="1"/>
              <a:t>cookie:k-v</a:t>
            </a:r>
            <a:r>
              <a:rPr lang="zh-CN" altLang="en-US" dirty="0"/>
              <a:t>取出来，放在</a:t>
            </a:r>
            <a:r>
              <a:rPr lang="en-US" altLang="zh-CN" dirty="0" err="1"/>
              <a:t>url</a:t>
            </a:r>
            <a:r>
              <a:rPr lang="zh-CN" altLang="en-US" dirty="0"/>
              <a:t>地址后面，让浏览器重新定向到之前的地址</a:t>
            </a:r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14EAA0C8-64FE-4A6C-8E6A-3BAC7A979AA3}"/>
              </a:ext>
            </a:extLst>
          </p:cNvPr>
          <p:cNvCxnSpPr/>
          <p:nvPr/>
        </p:nvCxnSpPr>
        <p:spPr>
          <a:xfrm flipH="1">
            <a:off x="2890326" y="4757062"/>
            <a:ext cx="714814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3850D7C0-31BF-48ED-B062-468A5CCFBDC4}"/>
              </a:ext>
            </a:extLst>
          </p:cNvPr>
          <p:cNvSpPr txBox="1"/>
          <p:nvPr/>
        </p:nvSpPr>
        <p:spPr>
          <a:xfrm>
            <a:off x="4469569" y="4671319"/>
            <a:ext cx="5142183" cy="64633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4</a:t>
            </a:r>
            <a:r>
              <a:rPr lang="zh-CN" altLang="en-US" dirty="0"/>
              <a:t>、之前登录过，命令浏览器重新回到指定地址，并且</a:t>
            </a:r>
            <a:r>
              <a:rPr lang="en-US" altLang="zh-CN" dirty="0" err="1"/>
              <a:t>url</a:t>
            </a:r>
            <a:r>
              <a:rPr lang="zh-CN" altLang="en-US" dirty="0"/>
              <a:t>后面有</a:t>
            </a:r>
            <a:r>
              <a:rPr lang="en-US" altLang="zh-CN" dirty="0" err="1"/>
              <a:t>sso</a:t>
            </a:r>
            <a:r>
              <a:rPr lang="zh-CN" altLang="en-US" dirty="0"/>
              <a:t>服务器拿到的</a:t>
            </a:r>
            <a:r>
              <a:rPr lang="en-US" altLang="zh-CN" dirty="0"/>
              <a:t>cookie</a:t>
            </a:r>
            <a:endParaRPr lang="zh-CN" altLang="en-US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258ECDBD-3164-4A45-BB37-5D716A91E8A9}"/>
              </a:ext>
            </a:extLst>
          </p:cNvPr>
          <p:cNvSpPr/>
          <p:nvPr/>
        </p:nvSpPr>
        <p:spPr>
          <a:xfrm>
            <a:off x="6979846" y="1219200"/>
            <a:ext cx="1524000" cy="40560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client2</a:t>
            </a:r>
            <a:endParaRPr lang="zh-CN" altLang="en-US" dirty="0"/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9B87B8ED-2809-4093-9C06-6D10F10A8DB3}"/>
              </a:ext>
            </a:extLst>
          </p:cNvPr>
          <p:cNvCxnSpPr/>
          <p:nvPr/>
        </p:nvCxnSpPr>
        <p:spPr>
          <a:xfrm>
            <a:off x="2819400" y="5562600"/>
            <a:ext cx="27051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34" name="图片 33">
            <a:extLst>
              <a:ext uri="{FF2B5EF4-FFF2-40B4-BE49-F238E27FC236}">
                <a16:creationId xmlns:a16="http://schemas.microsoft.com/office/drawing/2014/main" id="{6B209A75-D57E-4059-99D6-04A4C58542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5495" y="4439905"/>
            <a:ext cx="8019048" cy="257143"/>
          </a:xfrm>
          <a:prstGeom prst="rect">
            <a:avLst/>
          </a:prstGeom>
        </p:spPr>
      </p:pic>
      <p:sp>
        <p:nvSpPr>
          <p:cNvPr id="35" name="矩形 34">
            <a:extLst>
              <a:ext uri="{FF2B5EF4-FFF2-40B4-BE49-F238E27FC236}">
                <a16:creationId xmlns:a16="http://schemas.microsoft.com/office/drawing/2014/main" id="{236471E5-2C6C-4037-A909-5994736F56A7}"/>
              </a:ext>
            </a:extLst>
          </p:cNvPr>
          <p:cNvSpPr/>
          <p:nvPr/>
        </p:nvSpPr>
        <p:spPr>
          <a:xfrm>
            <a:off x="3268100" y="5606600"/>
            <a:ext cx="4580499" cy="35335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r>
              <a:rPr lang="zh-CN" altLang="en-US" dirty="0"/>
              <a:t>、浏览器访问</a:t>
            </a:r>
            <a:r>
              <a:rPr lang="en-US" altLang="zh-CN" dirty="0"/>
              <a:t>clien2?k=v</a:t>
            </a:r>
            <a:endParaRPr lang="zh-CN" altLang="en-US" dirty="0"/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F6761A51-CB20-4D1C-8E13-BB903DA10812}"/>
              </a:ext>
            </a:extLst>
          </p:cNvPr>
          <p:cNvCxnSpPr/>
          <p:nvPr/>
        </p:nvCxnSpPr>
        <p:spPr>
          <a:xfrm flipH="1">
            <a:off x="2857500" y="6286022"/>
            <a:ext cx="2666999" cy="727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60965711-2023-4632-BBCF-6B32CACAFDC5}"/>
              </a:ext>
            </a:extLst>
          </p:cNvPr>
          <p:cNvSpPr txBox="1"/>
          <p:nvPr/>
        </p:nvSpPr>
        <p:spPr>
          <a:xfrm>
            <a:off x="2233080" y="6423686"/>
            <a:ext cx="5486400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6</a:t>
            </a:r>
            <a:r>
              <a:rPr lang="zh-CN" altLang="en-US" dirty="0"/>
              <a:t>、响应页面，并命令浏览器保存</a:t>
            </a:r>
            <a:r>
              <a:rPr lang="en-US" altLang="zh-CN" dirty="0"/>
              <a:t>cookie</a:t>
            </a:r>
            <a:endParaRPr lang="zh-CN" altLang="en-US" dirty="0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7F48A537-6122-4BCC-B49C-70DE9FAE7011}"/>
              </a:ext>
            </a:extLst>
          </p:cNvPr>
          <p:cNvSpPr/>
          <p:nvPr/>
        </p:nvSpPr>
        <p:spPr>
          <a:xfrm>
            <a:off x="6184894" y="6135182"/>
            <a:ext cx="4211259" cy="50403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发现浏览器带了（</a:t>
            </a:r>
            <a:r>
              <a:rPr lang="en-US" altLang="zh-CN" dirty="0"/>
              <a:t>k-v</a:t>
            </a:r>
            <a:r>
              <a:rPr lang="zh-CN" altLang="en-US" dirty="0"/>
              <a:t>）指定的参数，让浏览器自己一保存成</a:t>
            </a:r>
            <a:r>
              <a:rPr lang="en-US" altLang="zh-CN" dirty="0"/>
              <a:t>cookie</a:t>
            </a:r>
            <a:endParaRPr lang="zh-CN" altLang="en-US" dirty="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CDACC40E-4805-4EEF-A023-9A83FC659E69}"/>
              </a:ext>
            </a:extLst>
          </p:cNvPr>
          <p:cNvSpPr/>
          <p:nvPr/>
        </p:nvSpPr>
        <p:spPr>
          <a:xfrm>
            <a:off x="-947689" y="4273816"/>
            <a:ext cx="4390291" cy="41733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Cookie</a:t>
            </a:r>
            <a:r>
              <a:rPr lang="zh-CN" altLang="en-US" dirty="0"/>
              <a:t>：</a:t>
            </a:r>
            <a:r>
              <a:rPr lang="en-US" altLang="zh-CN" b="1" dirty="0" err="1"/>
              <a:t>xxl_sso_sessionid</a:t>
            </a:r>
            <a:r>
              <a:rPr lang="en-US" altLang="zh-CN" b="1" dirty="0"/>
              <a:t>=8c6e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7140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93B112A-9858-49BC-9BDD-46A5D6717C28}"/>
              </a:ext>
            </a:extLst>
          </p:cNvPr>
          <p:cNvSpPr/>
          <p:nvPr/>
        </p:nvSpPr>
        <p:spPr>
          <a:xfrm>
            <a:off x="1447800" y="609600"/>
            <a:ext cx="3429000" cy="776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面向公众的前台系统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79A0CFD-5E9D-44A8-B2A5-DE6257B44AF0}"/>
              </a:ext>
            </a:extLst>
          </p:cNvPr>
          <p:cNvSpPr/>
          <p:nvPr/>
        </p:nvSpPr>
        <p:spPr>
          <a:xfrm>
            <a:off x="6477000" y="591015"/>
            <a:ext cx="3429000" cy="776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管理和业务人员的后台系统</a:t>
            </a:r>
          </a:p>
        </p:txBody>
      </p:sp>
    </p:spTree>
    <p:extLst>
      <p:ext uri="{BB962C8B-B14F-4D97-AF65-F5344CB8AC3E}">
        <p14:creationId xmlns:p14="http://schemas.microsoft.com/office/powerpoint/2010/main" val="380417924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0AC825-3D1A-4661-B2CF-96A533AAD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核心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10C4D3-7565-42D8-90AA-8FF543A77E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由于不同域名之间</a:t>
            </a:r>
            <a:r>
              <a:rPr lang="en-US" altLang="zh-CN" dirty="0"/>
              <a:t>cookie</a:t>
            </a:r>
            <a:r>
              <a:rPr lang="zh-CN" altLang="en-US" dirty="0"/>
              <a:t>没法共享</a:t>
            </a:r>
            <a:endParaRPr lang="en-US" altLang="zh-CN" dirty="0"/>
          </a:p>
          <a:p>
            <a:r>
              <a:rPr lang="zh-CN" altLang="en-US" dirty="0"/>
              <a:t>认证服务器只能将自己旗下的登录过的用户的标识以</a:t>
            </a:r>
            <a:r>
              <a:rPr lang="en-US" altLang="zh-CN" dirty="0" err="1"/>
              <a:t>url</a:t>
            </a:r>
            <a:r>
              <a:rPr lang="zh-CN" altLang="en-US" dirty="0"/>
              <a:t>地址参数的方式交给另外一个域名。让这个域名对应的服务器，自己妥善保存这个</a:t>
            </a:r>
            <a:r>
              <a:rPr lang="en-US" altLang="zh-CN" dirty="0"/>
              <a:t>cookie</a:t>
            </a:r>
            <a:r>
              <a:rPr lang="zh-CN" altLang="en-US" dirty="0"/>
              <a:t>信息。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社交登录。</a:t>
            </a:r>
            <a:endParaRPr lang="en-US" altLang="zh-CN" dirty="0"/>
          </a:p>
          <a:p>
            <a:r>
              <a:rPr lang="zh-CN" altLang="en-US" dirty="0"/>
              <a:t>跨域名共享数据我们只能通过</a:t>
            </a:r>
            <a:r>
              <a:rPr lang="en-US" altLang="zh-CN" dirty="0" err="1"/>
              <a:t>url</a:t>
            </a:r>
            <a:r>
              <a:rPr lang="zh-CN" altLang="en-US" dirty="0"/>
              <a:t>地址携带。</a:t>
            </a:r>
          </a:p>
        </p:txBody>
      </p:sp>
    </p:spTree>
    <p:extLst>
      <p:ext uri="{BB962C8B-B14F-4D97-AF65-F5344CB8AC3E}">
        <p14:creationId xmlns:p14="http://schemas.microsoft.com/office/powerpoint/2010/main" val="204239767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21AF10-6260-4F5E-8260-20A89BF03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如果能做到多端登录和适配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4BB6B60-49FC-4097-9068-60038428A6D3}"/>
              </a:ext>
            </a:extLst>
          </p:cNvPr>
          <p:cNvSpPr/>
          <p:nvPr/>
        </p:nvSpPr>
        <p:spPr>
          <a:xfrm>
            <a:off x="7848602" y="2933700"/>
            <a:ext cx="2133600" cy="1905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AuthentictionServer</a:t>
            </a:r>
            <a:endParaRPr lang="en-US" altLang="zh-CN" dirty="0"/>
          </a:p>
          <a:p>
            <a:pPr algn="ctr"/>
            <a:r>
              <a:rPr lang="zh-CN" altLang="en-US" dirty="0"/>
              <a:t>认证服务器</a:t>
            </a:r>
            <a:endParaRPr lang="en-US" altLang="zh-CN" dirty="0"/>
          </a:p>
          <a:p>
            <a:pPr algn="ctr"/>
            <a:r>
              <a:rPr lang="zh-CN" altLang="en-US" dirty="0"/>
              <a:t>提供登录</a:t>
            </a:r>
            <a:endParaRPr lang="en-US" altLang="zh-CN" dirty="0"/>
          </a:p>
          <a:p>
            <a:pPr algn="ctr"/>
            <a:r>
              <a:rPr lang="zh-CN" altLang="en-US" dirty="0"/>
              <a:t>查用户信息</a:t>
            </a:r>
            <a:endParaRPr lang="en-US" altLang="zh-CN" dirty="0"/>
          </a:p>
          <a:p>
            <a:pPr algn="ctr"/>
            <a:r>
              <a:rPr lang="zh-CN" altLang="en-US" dirty="0"/>
              <a:t>等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10FC4C1-7AF0-4D9D-8B23-1D9DECCB8553}"/>
              </a:ext>
            </a:extLst>
          </p:cNvPr>
          <p:cNvSpPr/>
          <p:nvPr/>
        </p:nvSpPr>
        <p:spPr>
          <a:xfrm>
            <a:off x="1447800" y="2133600"/>
            <a:ext cx="1828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Android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7FC7EDE-6696-40D8-BC88-270E9EDA6398}"/>
              </a:ext>
            </a:extLst>
          </p:cNvPr>
          <p:cNvSpPr/>
          <p:nvPr/>
        </p:nvSpPr>
        <p:spPr>
          <a:xfrm>
            <a:off x="1447800" y="3429000"/>
            <a:ext cx="1828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IOS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97D4415-1E75-4580-9F7F-D6E9A07B72C5}"/>
              </a:ext>
            </a:extLst>
          </p:cNvPr>
          <p:cNvSpPr/>
          <p:nvPr/>
        </p:nvSpPr>
        <p:spPr>
          <a:xfrm>
            <a:off x="1447800" y="4724400"/>
            <a:ext cx="1828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Web</a:t>
            </a:r>
            <a:endParaRPr lang="zh-CN" altLang="en-US" dirty="0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FE6CF5CD-A4AF-4FD8-AF3E-ED8452183BB2}"/>
              </a:ext>
            </a:extLst>
          </p:cNvPr>
          <p:cNvCxnSpPr>
            <a:stCxn id="5" idx="3"/>
            <a:endCxn id="4" idx="1"/>
          </p:cNvCxnSpPr>
          <p:nvPr/>
        </p:nvCxnSpPr>
        <p:spPr>
          <a:xfrm>
            <a:off x="3276600" y="2590800"/>
            <a:ext cx="4572002" cy="12954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C7D877D5-4459-4ECB-B21A-46B405B014F7}"/>
              </a:ext>
            </a:extLst>
          </p:cNvPr>
          <p:cNvCxnSpPr>
            <a:stCxn id="6" idx="3"/>
            <a:endCxn id="4" idx="1"/>
          </p:cNvCxnSpPr>
          <p:nvPr/>
        </p:nvCxnSpPr>
        <p:spPr>
          <a:xfrm>
            <a:off x="3276600" y="3886200"/>
            <a:ext cx="457200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A7CC101E-FE53-4198-88FB-5708F736F8D5}"/>
              </a:ext>
            </a:extLst>
          </p:cNvPr>
          <p:cNvCxnSpPr>
            <a:stCxn id="7" idx="3"/>
            <a:endCxn id="4" idx="1"/>
          </p:cNvCxnSpPr>
          <p:nvPr/>
        </p:nvCxnSpPr>
        <p:spPr>
          <a:xfrm flipV="1">
            <a:off x="3276600" y="3886200"/>
            <a:ext cx="4572002" cy="12954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2EE564A5-845D-44A6-8E02-E97DE5C46437}"/>
              </a:ext>
            </a:extLst>
          </p:cNvPr>
          <p:cNvSpPr/>
          <p:nvPr/>
        </p:nvSpPr>
        <p:spPr>
          <a:xfrm>
            <a:off x="9448800" y="1390650"/>
            <a:ext cx="2819400" cy="1657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Redis</a:t>
            </a:r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zh-CN" altLang="en-US" dirty="0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BA1D07CE-85CC-4EB4-BE7B-CF39AAD2CF54}"/>
              </a:ext>
            </a:extLst>
          </p:cNvPr>
          <p:cNvSpPr/>
          <p:nvPr/>
        </p:nvSpPr>
        <p:spPr>
          <a:xfrm>
            <a:off x="9448800" y="2133600"/>
            <a:ext cx="3276600" cy="8001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123={1,zhangsan,age}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2A4E6A96-BA5D-4D98-A7C0-C4C16B672FC6}"/>
              </a:ext>
            </a:extLst>
          </p:cNvPr>
          <p:cNvSpPr txBox="1"/>
          <p:nvPr/>
        </p:nvSpPr>
        <p:spPr>
          <a:xfrm>
            <a:off x="3614226" y="3147537"/>
            <a:ext cx="3896749" cy="147732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dirty="0"/>
              <a:t>返回令牌，自己想办法保存好令牌，以后所有的请求都在参数上带上令牌，也可以用</a:t>
            </a:r>
            <a:r>
              <a:rPr lang="en-US" altLang="zh-CN" dirty="0" err="1"/>
              <a:t>jwt</a:t>
            </a:r>
            <a:r>
              <a:rPr lang="zh-CN" altLang="en-US" dirty="0"/>
              <a:t>作为令牌，令牌里面的负载不用连远程服务器，自己都能解析出来；</a:t>
            </a: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0EFBF1C4-254A-4D45-9FF5-3605AA6031DE}"/>
              </a:ext>
            </a:extLst>
          </p:cNvPr>
          <p:cNvSpPr/>
          <p:nvPr/>
        </p:nvSpPr>
        <p:spPr>
          <a:xfrm>
            <a:off x="3842829" y="4686886"/>
            <a:ext cx="4343400" cy="1973256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/>
              <a:t>header.{</a:t>
            </a:r>
          </a:p>
          <a:p>
            <a:r>
              <a:rPr lang="en-US" altLang="zh-CN" dirty="0"/>
              <a:t>  “username”:”</a:t>
            </a:r>
            <a:r>
              <a:rPr lang="en-US" altLang="zh-CN" dirty="0" err="1"/>
              <a:t>zhangsan</a:t>
            </a:r>
            <a:r>
              <a:rPr lang="en-US" altLang="zh-CN" dirty="0"/>
              <a:t>”,</a:t>
            </a:r>
          </a:p>
          <a:p>
            <a:r>
              <a:rPr lang="en-US" altLang="zh-CN" dirty="0"/>
              <a:t>  “</a:t>
            </a:r>
            <a:r>
              <a:rPr lang="en-US" altLang="zh-CN" dirty="0" err="1"/>
              <a:t>email”:</a:t>
            </a:r>
            <a:r>
              <a:rPr lang="en-US" altLang="zh-CN" dirty="0" err="1">
                <a:hlinkClick r:id="rId2"/>
              </a:rPr>
              <a:t>”zhangsan@qq.com</a:t>
            </a:r>
            <a:r>
              <a:rPr lang="en-US" altLang="zh-CN" dirty="0"/>
              <a:t>”</a:t>
            </a:r>
          </a:p>
          <a:p>
            <a:r>
              <a:rPr lang="en-US" altLang="zh-CN" dirty="0"/>
              <a:t>  “age”:”18”,</a:t>
            </a:r>
          </a:p>
          <a:p>
            <a:r>
              <a:rPr lang="en-US" altLang="zh-CN" dirty="0"/>
              <a:t>  “access_token”:”123”</a:t>
            </a:r>
          </a:p>
          <a:p>
            <a:r>
              <a:rPr lang="en-US" altLang="zh-CN" dirty="0"/>
              <a:t>}.signature</a:t>
            </a:r>
            <a:endParaRPr lang="zh-CN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F9FCB21B-913D-4BBA-B519-FCD66C467D55}"/>
              </a:ext>
            </a:extLst>
          </p:cNvPr>
          <p:cNvSpPr/>
          <p:nvPr/>
        </p:nvSpPr>
        <p:spPr>
          <a:xfrm>
            <a:off x="8956442" y="4937919"/>
            <a:ext cx="2666998" cy="1401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移动端只需要第一次登录成功将返回的</a:t>
            </a:r>
            <a:r>
              <a:rPr lang="en-US" altLang="zh-CN" dirty="0" err="1"/>
              <a:t>jwt</a:t>
            </a:r>
            <a:r>
              <a:rPr lang="zh-CN" altLang="en-US" dirty="0"/>
              <a:t>，中的</a:t>
            </a:r>
            <a:r>
              <a:rPr lang="en-US" altLang="zh-CN" dirty="0" err="1"/>
              <a:t>access_token</a:t>
            </a:r>
            <a:r>
              <a:rPr lang="zh-CN" altLang="en-US" dirty="0"/>
              <a:t>解析出来，以后请求都带上</a:t>
            </a: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719CA3F5-F6AC-4FCE-9867-F3BAB84923EA}"/>
              </a:ext>
            </a:extLst>
          </p:cNvPr>
          <p:cNvCxnSpPr>
            <a:stCxn id="17" idx="3"/>
          </p:cNvCxnSpPr>
          <p:nvPr/>
        </p:nvCxnSpPr>
        <p:spPr>
          <a:xfrm>
            <a:off x="8186229" y="5673514"/>
            <a:ext cx="76200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6BE0F767-A8BB-4074-9A84-C74924FE9FA5}"/>
              </a:ext>
            </a:extLst>
          </p:cNvPr>
          <p:cNvSpPr/>
          <p:nvPr/>
        </p:nvSpPr>
        <p:spPr>
          <a:xfrm>
            <a:off x="6341014" y="6162748"/>
            <a:ext cx="2411443" cy="49739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Jwt</a:t>
            </a:r>
            <a:r>
              <a:rPr lang="zh-CN" altLang="en-US" dirty="0"/>
              <a:t>令牌最合理的样子</a:t>
            </a:r>
          </a:p>
        </p:txBody>
      </p:sp>
    </p:spTree>
    <p:extLst>
      <p:ext uri="{BB962C8B-B14F-4D97-AF65-F5344CB8AC3E}">
        <p14:creationId xmlns:p14="http://schemas.microsoft.com/office/powerpoint/2010/main" val="236376065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C85D2B-E602-40AC-91F9-9355C1744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购物车存</a:t>
            </a:r>
            <a:r>
              <a:rPr lang="en-US" altLang="zh-CN" dirty="0" err="1"/>
              <a:t>redis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23E75DB-4153-49F4-BFB8-AF569708C085}"/>
              </a:ext>
            </a:extLst>
          </p:cNvPr>
          <p:cNvSpPr/>
          <p:nvPr/>
        </p:nvSpPr>
        <p:spPr>
          <a:xfrm>
            <a:off x="762000" y="2099762"/>
            <a:ext cx="3133578" cy="6858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Cart:user:1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5F9F49B-739D-46C2-B245-221CC4A8BA3E}"/>
              </a:ext>
            </a:extLst>
          </p:cNvPr>
          <p:cNvSpPr/>
          <p:nvPr/>
        </p:nvSpPr>
        <p:spPr>
          <a:xfrm>
            <a:off x="762000" y="4648200"/>
            <a:ext cx="3133578" cy="6858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Cart:temp:cart-key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CB14BE1-DFB7-4422-BF6A-A1E35CC4BF29}"/>
              </a:ext>
            </a:extLst>
          </p:cNvPr>
          <p:cNvSpPr/>
          <p:nvPr/>
        </p:nvSpPr>
        <p:spPr>
          <a:xfrm>
            <a:off x="6705600" y="1905000"/>
            <a:ext cx="3886200" cy="3733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C85E43D4-0DED-4973-95CB-D1354C45EE95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3895578" y="2442662"/>
            <a:ext cx="2810022" cy="1329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5EFF4990-B055-4F82-B30D-A35515DF3187}"/>
              </a:ext>
            </a:extLst>
          </p:cNvPr>
          <p:cNvCxnSpPr>
            <a:stCxn id="5" idx="3"/>
          </p:cNvCxnSpPr>
          <p:nvPr/>
        </p:nvCxnSpPr>
        <p:spPr>
          <a:xfrm flipV="1">
            <a:off x="3895578" y="3962400"/>
            <a:ext cx="2810022" cy="1028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8792E311-AFC5-48F1-A495-997337D2AA0F}"/>
              </a:ext>
            </a:extLst>
          </p:cNvPr>
          <p:cNvSpPr/>
          <p:nvPr/>
        </p:nvSpPr>
        <p:spPr>
          <a:xfrm>
            <a:off x="6934200" y="2099762"/>
            <a:ext cx="3429000" cy="3116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A46484C-6D76-4762-BADD-D158A90A5096}"/>
              </a:ext>
            </a:extLst>
          </p:cNvPr>
          <p:cNvSpPr/>
          <p:nvPr/>
        </p:nvSpPr>
        <p:spPr>
          <a:xfrm>
            <a:off x="6934200" y="2099762"/>
            <a:ext cx="1905000" cy="3429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购物车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EE01D86-3784-4281-A5ED-046581FBC9FE}"/>
              </a:ext>
            </a:extLst>
          </p:cNvPr>
          <p:cNvSpPr txBox="1"/>
          <p:nvPr/>
        </p:nvSpPr>
        <p:spPr>
          <a:xfrm>
            <a:off x="1085556" y="5833562"/>
            <a:ext cx="3562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用户带</a:t>
            </a:r>
            <a:r>
              <a:rPr lang="en-US" altLang="zh-CN" dirty="0"/>
              <a:t>cart-key</a:t>
            </a:r>
            <a:r>
              <a:rPr lang="zh-CN" altLang="en-US" dirty="0"/>
              <a:t>或者</a:t>
            </a:r>
            <a:r>
              <a:rPr lang="en-US" altLang="zh-CN" dirty="0" err="1"/>
              <a:t>access_token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A076863-4565-4978-8640-34466FB1B0FC}"/>
              </a:ext>
            </a:extLst>
          </p:cNvPr>
          <p:cNvSpPr/>
          <p:nvPr/>
        </p:nvSpPr>
        <p:spPr>
          <a:xfrm>
            <a:off x="1295400" y="6240835"/>
            <a:ext cx="7086600" cy="529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String</a:t>
            </a:r>
            <a:r>
              <a:rPr lang="zh-CN" altLang="en-US" dirty="0"/>
              <a:t>、</a:t>
            </a:r>
            <a:r>
              <a:rPr lang="en-US" altLang="zh-CN" dirty="0"/>
              <a:t>List</a:t>
            </a:r>
            <a:r>
              <a:rPr lang="zh-CN" altLang="en-US" dirty="0"/>
              <a:t>、</a:t>
            </a:r>
            <a:r>
              <a:rPr lang="en-US" altLang="zh-CN" dirty="0"/>
              <a:t>Set</a:t>
            </a:r>
            <a:r>
              <a:rPr lang="zh-CN" altLang="en-US" dirty="0"/>
              <a:t>、</a:t>
            </a:r>
            <a:r>
              <a:rPr lang="en-US" altLang="zh-CN" dirty="0"/>
              <a:t>Hash</a:t>
            </a:r>
            <a:r>
              <a:rPr lang="zh-CN" altLang="en-US" dirty="0"/>
              <a:t>、</a:t>
            </a:r>
            <a:r>
              <a:rPr lang="en-US" altLang="zh-CN" dirty="0" err="1"/>
              <a:t>ZSet</a:t>
            </a:r>
            <a:endParaRPr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18A58F3B-202C-4817-BD18-1533067C9E0D}"/>
              </a:ext>
            </a:extLst>
          </p:cNvPr>
          <p:cNvSpPr/>
          <p:nvPr/>
        </p:nvSpPr>
        <p:spPr>
          <a:xfrm>
            <a:off x="7020951" y="2701797"/>
            <a:ext cx="914400" cy="3429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skuId</a:t>
            </a:r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82BA223B-5FA4-4155-A4C8-AC6783735044}"/>
              </a:ext>
            </a:extLst>
          </p:cNvPr>
          <p:cNvSpPr/>
          <p:nvPr/>
        </p:nvSpPr>
        <p:spPr>
          <a:xfrm>
            <a:off x="8369104" y="2690019"/>
            <a:ext cx="1904999" cy="3429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cartItem</a:t>
            </a:r>
            <a:endParaRPr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454355FA-346D-4068-8466-6170E71AC71D}"/>
              </a:ext>
            </a:extLst>
          </p:cNvPr>
          <p:cNvSpPr/>
          <p:nvPr/>
        </p:nvSpPr>
        <p:spPr>
          <a:xfrm>
            <a:off x="7036191" y="3239459"/>
            <a:ext cx="914400" cy="3429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C1A9C60D-D233-4BEC-9085-BC90E49FF7A7}"/>
              </a:ext>
            </a:extLst>
          </p:cNvPr>
          <p:cNvSpPr/>
          <p:nvPr/>
        </p:nvSpPr>
        <p:spPr>
          <a:xfrm>
            <a:off x="8408375" y="3256885"/>
            <a:ext cx="1865727" cy="32547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{,,,,,,}</a:t>
            </a:r>
            <a:endParaRPr lang="zh-CN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5BA6D159-8BE8-4997-A620-FF7D9F473F89}"/>
              </a:ext>
            </a:extLst>
          </p:cNvPr>
          <p:cNvSpPr/>
          <p:nvPr/>
        </p:nvSpPr>
        <p:spPr>
          <a:xfrm>
            <a:off x="7036191" y="3694500"/>
            <a:ext cx="914400" cy="3429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828E327C-DA96-4510-8091-BDBE222685FF}"/>
              </a:ext>
            </a:extLst>
          </p:cNvPr>
          <p:cNvSpPr/>
          <p:nvPr/>
        </p:nvSpPr>
        <p:spPr>
          <a:xfrm>
            <a:off x="8408375" y="3711926"/>
            <a:ext cx="1865727" cy="32547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{,,,,,,}</a:t>
            </a:r>
            <a:endParaRPr lang="zh-CN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A4B398A7-DBA0-41B0-A8E9-98EE9DB300D9}"/>
              </a:ext>
            </a:extLst>
          </p:cNvPr>
          <p:cNvSpPr/>
          <p:nvPr/>
        </p:nvSpPr>
        <p:spPr>
          <a:xfrm>
            <a:off x="7036190" y="4524762"/>
            <a:ext cx="1041009" cy="3429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checked</a:t>
            </a:r>
            <a:endParaRPr lang="zh-CN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68739F67-0803-46C0-AADB-02A13F727399}"/>
              </a:ext>
            </a:extLst>
          </p:cNvPr>
          <p:cNvSpPr/>
          <p:nvPr/>
        </p:nvSpPr>
        <p:spPr>
          <a:xfrm>
            <a:off x="8608841" y="4524762"/>
            <a:ext cx="1041009" cy="3429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1,2,4,6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635945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0DC0D1-248A-4ABA-911C-D648C7E59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购物车在</a:t>
            </a:r>
            <a:r>
              <a:rPr lang="en-US" altLang="zh-CN" dirty="0" err="1"/>
              <a:t>redis</a:t>
            </a:r>
            <a:r>
              <a:rPr lang="zh-CN" altLang="en-US" dirty="0"/>
              <a:t>中的数据模型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7454187-9FAF-43C9-A1D6-097A4F1305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077" y="2463754"/>
            <a:ext cx="11635846" cy="2087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417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353F69-2E65-49DE-A4BB-9363E5D2603D}"/>
              </a:ext>
            </a:extLst>
          </p:cNvPr>
          <p:cNvSpPr/>
          <p:nvPr/>
        </p:nvSpPr>
        <p:spPr>
          <a:xfrm>
            <a:off x="4038600" y="914400"/>
            <a:ext cx="3810000" cy="46835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mall-admin-web</a:t>
            </a:r>
            <a:r>
              <a:rPr lang="zh-CN" altLang="en-US" dirty="0"/>
              <a:t>（</a:t>
            </a:r>
            <a:r>
              <a:rPr lang="en-US" altLang="zh-CN" dirty="0"/>
              <a:t>Vue</a:t>
            </a:r>
            <a:r>
              <a:rPr lang="zh-CN" altLang="en-US" dirty="0"/>
              <a:t>）</a:t>
            </a:r>
            <a:r>
              <a:rPr lang="en-US" altLang="zh-CN" dirty="0"/>
              <a:t>UI</a:t>
            </a:r>
            <a:r>
              <a:rPr lang="zh-CN" altLang="en-US" dirty="0"/>
              <a:t>项目</a:t>
            </a:r>
          </a:p>
        </p:txBody>
      </p:sp>
      <p:cxnSp>
        <p:nvCxnSpPr>
          <p:cNvPr id="6" name="连接符: 肘形 5">
            <a:extLst>
              <a:ext uri="{FF2B5EF4-FFF2-40B4-BE49-F238E27FC236}">
                <a16:creationId xmlns:a16="http://schemas.microsoft.com/office/drawing/2014/main" id="{6801979F-AA12-4516-9731-C8F3301F587E}"/>
              </a:ext>
            </a:extLst>
          </p:cNvPr>
          <p:cNvCxnSpPr>
            <a:endCxn id="4" idx="0"/>
          </p:cNvCxnSpPr>
          <p:nvPr/>
        </p:nvCxnSpPr>
        <p:spPr>
          <a:xfrm>
            <a:off x="1905000" y="228600"/>
            <a:ext cx="4038600" cy="6858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圆柱体 7">
            <a:extLst>
              <a:ext uri="{FF2B5EF4-FFF2-40B4-BE49-F238E27FC236}">
                <a16:creationId xmlns:a16="http://schemas.microsoft.com/office/drawing/2014/main" id="{DF2872F3-2E6C-424E-8DD4-102B1DD03722}"/>
              </a:ext>
            </a:extLst>
          </p:cNvPr>
          <p:cNvSpPr/>
          <p:nvPr/>
        </p:nvSpPr>
        <p:spPr>
          <a:xfrm>
            <a:off x="1488688" y="5715000"/>
            <a:ext cx="1219200" cy="8382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商品库</a:t>
            </a:r>
            <a:endParaRPr lang="en-US" altLang="zh-CN" dirty="0"/>
          </a:p>
          <a:p>
            <a:pPr algn="ctr"/>
            <a:r>
              <a:rPr lang="en-US" altLang="zh-CN" dirty="0" err="1"/>
              <a:t>pms</a:t>
            </a:r>
            <a:endParaRPr lang="zh-CN" altLang="en-US" dirty="0"/>
          </a:p>
        </p:txBody>
      </p:sp>
      <p:sp>
        <p:nvSpPr>
          <p:cNvPr id="9" name="圆柱体 8">
            <a:extLst>
              <a:ext uri="{FF2B5EF4-FFF2-40B4-BE49-F238E27FC236}">
                <a16:creationId xmlns:a16="http://schemas.microsoft.com/office/drawing/2014/main" id="{D9B77747-195D-4E82-9052-C11DCCB94924}"/>
              </a:ext>
            </a:extLst>
          </p:cNvPr>
          <p:cNvSpPr/>
          <p:nvPr/>
        </p:nvSpPr>
        <p:spPr>
          <a:xfrm>
            <a:off x="3469888" y="5763322"/>
            <a:ext cx="1219200" cy="8382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用户库</a:t>
            </a:r>
            <a:endParaRPr lang="en-US" altLang="zh-CN" dirty="0"/>
          </a:p>
          <a:p>
            <a:pPr algn="ctr"/>
            <a:r>
              <a:rPr lang="en-US" altLang="zh-CN" dirty="0"/>
              <a:t>ums</a:t>
            </a:r>
            <a:endParaRPr lang="zh-CN" altLang="en-US" dirty="0"/>
          </a:p>
        </p:txBody>
      </p:sp>
      <p:sp>
        <p:nvSpPr>
          <p:cNvPr id="10" name="圆柱体 9">
            <a:extLst>
              <a:ext uri="{FF2B5EF4-FFF2-40B4-BE49-F238E27FC236}">
                <a16:creationId xmlns:a16="http://schemas.microsoft.com/office/drawing/2014/main" id="{D66EC702-2B39-4728-B275-CB59FE8188AF}"/>
              </a:ext>
            </a:extLst>
          </p:cNvPr>
          <p:cNvSpPr/>
          <p:nvPr/>
        </p:nvSpPr>
        <p:spPr>
          <a:xfrm>
            <a:off x="5451088" y="5791200"/>
            <a:ext cx="1219200" cy="8382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订单库</a:t>
            </a:r>
            <a:endParaRPr lang="en-US" altLang="zh-CN" dirty="0"/>
          </a:p>
          <a:p>
            <a:pPr algn="ctr"/>
            <a:r>
              <a:rPr lang="en-US" altLang="zh-CN" dirty="0"/>
              <a:t>oms</a:t>
            </a:r>
            <a:endParaRPr lang="zh-CN" altLang="en-US" dirty="0"/>
          </a:p>
        </p:txBody>
      </p:sp>
      <p:sp>
        <p:nvSpPr>
          <p:cNvPr id="11" name="圆柱体 10">
            <a:extLst>
              <a:ext uri="{FF2B5EF4-FFF2-40B4-BE49-F238E27FC236}">
                <a16:creationId xmlns:a16="http://schemas.microsoft.com/office/drawing/2014/main" id="{C36BD72D-1377-45F8-A1F9-4C4EE276DC1A}"/>
              </a:ext>
            </a:extLst>
          </p:cNvPr>
          <p:cNvSpPr/>
          <p:nvPr/>
        </p:nvSpPr>
        <p:spPr>
          <a:xfrm>
            <a:off x="7356088" y="5792129"/>
            <a:ext cx="1219200" cy="8382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内容库</a:t>
            </a:r>
            <a:endParaRPr lang="en-US" altLang="zh-CN" dirty="0"/>
          </a:p>
          <a:p>
            <a:pPr algn="ctr"/>
            <a:r>
              <a:rPr lang="en-US" altLang="zh-CN" dirty="0" err="1"/>
              <a:t>cms</a:t>
            </a:r>
            <a:endParaRPr lang="zh-CN" altLang="en-US" dirty="0"/>
          </a:p>
        </p:txBody>
      </p:sp>
      <p:sp>
        <p:nvSpPr>
          <p:cNvPr id="12" name="圆柱体 11">
            <a:extLst>
              <a:ext uri="{FF2B5EF4-FFF2-40B4-BE49-F238E27FC236}">
                <a16:creationId xmlns:a16="http://schemas.microsoft.com/office/drawing/2014/main" id="{A142E1BE-7775-43FC-A626-85A25A103F70}"/>
              </a:ext>
            </a:extLst>
          </p:cNvPr>
          <p:cNvSpPr/>
          <p:nvPr/>
        </p:nvSpPr>
        <p:spPr>
          <a:xfrm>
            <a:off x="9372600" y="5791200"/>
            <a:ext cx="1219200" cy="8382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营销库</a:t>
            </a:r>
            <a:endParaRPr lang="en-US" altLang="zh-CN" dirty="0"/>
          </a:p>
          <a:p>
            <a:pPr algn="ctr"/>
            <a:r>
              <a:rPr lang="en-US" altLang="zh-CN" dirty="0" err="1"/>
              <a:t>sms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8711C3D-E32A-450C-828F-04374A00874B}"/>
              </a:ext>
            </a:extLst>
          </p:cNvPr>
          <p:cNvSpPr/>
          <p:nvPr/>
        </p:nvSpPr>
        <p:spPr>
          <a:xfrm>
            <a:off x="1298188" y="4495800"/>
            <a:ext cx="16002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gmall-pms</a:t>
            </a:r>
            <a:endParaRPr lang="en-US" altLang="zh-CN" dirty="0"/>
          </a:p>
          <a:p>
            <a:pPr algn="ctr"/>
            <a:r>
              <a:rPr lang="en-US" altLang="zh-CN" dirty="0"/>
              <a:t>【boot-service】</a:t>
            </a:r>
            <a:endParaRPr lang="zh-CN" altLang="en-US" dirty="0"/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2B3A0FA8-C7B5-4ABC-BB6D-27FA0186B37B}"/>
              </a:ext>
            </a:extLst>
          </p:cNvPr>
          <p:cNvCxnSpPr>
            <a:stCxn id="13" idx="2"/>
            <a:endCxn id="8" idx="1"/>
          </p:cNvCxnSpPr>
          <p:nvPr/>
        </p:nvCxnSpPr>
        <p:spPr>
          <a:xfrm>
            <a:off x="2098288" y="5334000"/>
            <a:ext cx="0" cy="3810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A1ED99E5-0ACB-4D57-A0A6-D95B92B5E461}"/>
              </a:ext>
            </a:extLst>
          </p:cNvPr>
          <p:cNvSpPr/>
          <p:nvPr/>
        </p:nvSpPr>
        <p:spPr>
          <a:xfrm>
            <a:off x="3279388" y="4495800"/>
            <a:ext cx="16002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gmall</a:t>
            </a:r>
            <a:r>
              <a:rPr lang="en-US" altLang="zh-CN" dirty="0"/>
              <a:t>-ums</a:t>
            </a:r>
            <a:endParaRPr lang="zh-CN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05E96D71-05E7-4253-9289-C0DAC129FBEB}"/>
              </a:ext>
            </a:extLst>
          </p:cNvPr>
          <p:cNvSpPr/>
          <p:nvPr/>
        </p:nvSpPr>
        <p:spPr>
          <a:xfrm>
            <a:off x="5295900" y="4495800"/>
            <a:ext cx="16002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gmall</a:t>
            </a:r>
            <a:r>
              <a:rPr lang="en-US" altLang="zh-CN" dirty="0"/>
              <a:t>-oms</a:t>
            </a:r>
            <a:endParaRPr lang="zh-CN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23FFE820-C293-42E6-BF1F-C2BA5D65EBB4}"/>
              </a:ext>
            </a:extLst>
          </p:cNvPr>
          <p:cNvSpPr/>
          <p:nvPr/>
        </p:nvSpPr>
        <p:spPr>
          <a:xfrm>
            <a:off x="7312412" y="4495800"/>
            <a:ext cx="16002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gmall-cms</a:t>
            </a:r>
            <a:endParaRPr lang="zh-CN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7E148F6-39AA-4FB4-AE0C-77442825ED96}"/>
              </a:ext>
            </a:extLst>
          </p:cNvPr>
          <p:cNvSpPr/>
          <p:nvPr/>
        </p:nvSpPr>
        <p:spPr>
          <a:xfrm>
            <a:off x="9293612" y="4501376"/>
            <a:ext cx="16002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gmall-sms</a:t>
            </a:r>
            <a:endParaRPr lang="zh-CN" altLang="en-US" dirty="0"/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1FB7130D-CE93-4BE5-A04D-442ED521889D}"/>
              </a:ext>
            </a:extLst>
          </p:cNvPr>
          <p:cNvCxnSpPr>
            <a:stCxn id="19" idx="2"/>
            <a:endCxn id="9" idx="1"/>
          </p:cNvCxnSpPr>
          <p:nvPr/>
        </p:nvCxnSpPr>
        <p:spPr>
          <a:xfrm>
            <a:off x="4079488" y="5334000"/>
            <a:ext cx="0" cy="42932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4C4D036C-2910-4A9F-BD83-78D45FE0F6B8}"/>
              </a:ext>
            </a:extLst>
          </p:cNvPr>
          <p:cNvCxnSpPr>
            <a:stCxn id="20" idx="2"/>
            <a:endCxn id="10" idx="1"/>
          </p:cNvCxnSpPr>
          <p:nvPr/>
        </p:nvCxnSpPr>
        <p:spPr>
          <a:xfrm flipH="1">
            <a:off x="6060688" y="5334000"/>
            <a:ext cx="35312" cy="4572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66D15732-73C5-4E08-A3D9-220D5D43F6FC}"/>
              </a:ext>
            </a:extLst>
          </p:cNvPr>
          <p:cNvCxnSpPr>
            <a:stCxn id="21" idx="2"/>
            <a:endCxn id="11" idx="1"/>
          </p:cNvCxnSpPr>
          <p:nvPr/>
        </p:nvCxnSpPr>
        <p:spPr>
          <a:xfrm flipH="1">
            <a:off x="7965688" y="5334000"/>
            <a:ext cx="146824" cy="45812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8DA40144-52A4-4E25-85FE-8DB06855BF25}"/>
              </a:ext>
            </a:extLst>
          </p:cNvPr>
          <p:cNvCxnSpPr>
            <a:stCxn id="22" idx="2"/>
            <a:endCxn id="12" idx="1"/>
          </p:cNvCxnSpPr>
          <p:nvPr/>
        </p:nvCxnSpPr>
        <p:spPr>
          <a:xfrm flipH="1">
            <a:off x="9982200" y="5339576"/>
            <a:ext cx="111512" cy="45162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>
            <a:extLst>
              <a:ext uri="{FF2B5EF4-FFF2-40B4-BE49-F238E27FC236}">
                <a16:creationId xmlns:a16="http://schemas.microsoft.com/office/drawing/2014/main" id="{FBB6FE54-F04B-46F7-889B-5190161D83DD}"/>
              </a:ext>
            </a:extLst>
          </p:cNvPr>
          <p:cNvSpPr/>
          <p:nvPr/>
        </p:nvSpPr>
        <p:spPr>
          <a:xfrm>
            <a:off x="4038600" y="1981200"/>
            <a:ext cx="3810000" cy="8382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gmall</a:t>
            </a:r>
            <a:r>
              <a:rPr lang="en-US" altLang="zh-CN" dirty="0"/>
              <a:t>-admin-web</a:t>
            </a:r>
          </a:p>
          <a:p>
            <a:pPr algn="ctr"/>
            <a:r>
              <a:rPr lang="zh-CN" altLang="en-US" dirty="0"/>
              <a:t>接收请求、处理请求</a:t>
            </a:r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8A8E266A-E2FB-4350-B9F4-46B97852D900}"/>
              </a:ext>
            </a:extLst>
          </p:cNvPr>
          <p:cNvCxnSpPr>
            <a:stCxn id="4" idx="2"/>
            <a:endCxn id="31" idx="0"/>
          </p:cNvCxnSpPr>
          <p:nvPr/>
        </p:nvCxnSpPr>
        <p:spPr>
          <a:xfrm>
            <a:off x="5943600" y="1382751"/>
            <a:ext cx="0" cy="59844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D7AD3993-EFA9-4591-BB1E-212CEBB70933}"/>
              </a:ext>
            </a:extLst>
          </p:cNvPr>
          <p:cNvCxnSpPr>
            <a:stCxn id="31" idx="2"/>
            <a:endCxn id="13" idx="0"/>
          </p:cNvCxnSpPr>
          <p:nvPr/>
        </p:nvCxnSpPr>
        <p:spPr>
          <a:xfrm flipH="1">
            <a:off x="2098288" y="2819400"/>
            <a:ext cx="3845312" cy="1676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34B9339B-53AD-468D-BE9D-C0345601E781}"/>
              </a:ext>
            </a:extLst>
          </p:cNvPr>
          <p:cNvCxnSpPr>
            <a:stCxn id="31" idx="2"/>
            <a:endCxn id="19" idx="0"/>
          </p:cNvCxnSpPr>
          <p:nvPr/>
        </p:nvCxnSpPr>
        <p:spPr>
          <a:xfrm flipH="1">
            <a:off x="4079488" y="2819400"/>
            <a:ext cx="1864112" cy="1676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4AA740D4-C618-412C-9A72-F0E1D7E07CA4}"/>
              </a:ext>
            </a:extLst>
          </p:cNvPr>
          <p:cNvCxnSpPr>
            <a:stCxn id="31" idx="2"/>
            <a:endCxn id="20" idx="0"/>
          </p:cNvCxnSpPr>
          <p:nvPr/>
        </p:nvCxnSpPr>
        <p:spPr>
          <a:xfrm>
            <a:off x="5943600" y="2819400"/>
            <a:ext cx="152400" cy="1676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6A529D04-D5E9-458C-BB90-3C7B97E6AEF1}"/>
              </a:ext>
            </a:extLst>
          </p:cNvPr>
          <p:cNvCxnSpPr>
            <a:stCxn id="31" idx="2"/>
            <a:endCxn id="21" idx="0"/>
          </p:cNvCxnSpPr>
          <p:nvPr/>
        </p:nvCxnSpPr>
        <p:spPr>
          <a:xfrm>
            <a:off x="5943600" y="2819400"/>
            <a:ext cx="2168912" cy="1676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EC01D9C6-AB6C-4D31-8294-29983C7A0D75}"/>
              </a:ext>
            </a:extLst>
          </p:cNvPr>
          <p:cNvCxnSpPr>
            <a:stCxn id="31" idx="2"/>
            <a:endCxn id="22" idx="0"/>
          </p:cNvCxnSpPr>
          <p:nvPr/>
        </p:nvCxnSpPr>
        <p:spPr>
          <a:xfrm>
            <a:off x="5943600" y="2819400"/>
            <a:ext cx="4150112" cy="1681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>
            <a:extLst>
              <a:ext uri="{FF2B5EF4-FFF2-40B4-BE49-F238E27FC236}">
                <a16:creationId xmlns:a16="http://schemas.microsoft.com/office/drawing/2014/main" id="{E83B7A15-A986-4169-930F-3087C11048D8}"/>
              </a:ext>
            </a:extLst>
          </p:cNvPr>
          <p:cNvSpPr/>
          <p:nvPr/>
        </p:nvSpPr>
        <p:spPr>
          <a:xfrm>
            <a:off x="114301" y="3963329"/>
            <a:ext cx="1183887" cy="5324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gmall-pms</a:t>
            </a:r>
            <a:endParaRPr lang="zh-CN" altLang="en-US" dirty="0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F8F07D8C-75D8-4F9E-B9E6-3A75975FBC70}"/>
              </a:ext>
            </a:extLst>
          </p:cNvPr>
          <p:cNvSpPr/>
          <p:nvPr/>
        </p:nvSpPr>
        <p:spPr>
          <a:xfrm>
            <a:off x="114300" y="4658887"/>
            <a:ext cx="1183887" cy="5324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gmall-pms</a:t>
            </a:r>
            <a:endParaRPr lang="zh-CN" altLang="en-US" dirty="0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716FA8AF-D573-487F-ABD6-A08875CDD877}"/>
              </a:ext>
            </a:extLst>
          </p:cNvPr>
          <p:cNvSpPr/>
          <p:nvPr/>
        </p:nvSpPr>
        <p:spPr>
          <a:xfrm>
            <a:off x="96644" y="5370705"/>
            <a:ext cx="1183887" cy="5324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gmall-pms</a:t>
            </a:r>
            <a:endParaRPr lang="zh-CN" altLang="en-US" dirty="0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2A7B2E8E-DC8F-49F6-9A1B-4F4F32B945A4}"/>
              </a:ext>
            </a:extLst>
          </p:cNvPr>
          <p:cNvSpPr txBox="1"/>
          <p:nvPr/>
        </p:nvSpPr>
        <p:spPr>
          <a:xfrm>
            <a:off x="4800600" y="3222702"/>
            <a:ext cx="3165088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RPC</a:t>
            </a:r>
            <a:r>
              <a:rPr lang="zh-CN" altLang="en-US" dirty="0"/>
              <a:t>服务治理（</a:t>
            </a:r>
            <a:r>
              <a:rPr lang="en-US" altLang="zh-CN" dirty="0"/>
              <a:t>Dubbo</a:t>
            </a:r>
            <a:r>
              <a:rPr lang="zh-CN" altLang="en-US" dirty="0"/>
              <a:t>）</a:t>
            </a:r>
          </a:p>
        </p:txBody>
      </p: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DD18B281-A517-4B3C-B1C0-AE9DC42DB9F7}"/>
              </a:ext>
            </a:extLst>
          </p:cNvPr>
          <p:cNvCxnSpPr>
            <a:stCxn id="13" idx="3"/>
            <a:endCxn id="19" idx="1"/>
          </p:cNvCxnSpPr>
          <p:nvPr/>
        </p:nvCxnSpPr>
        <p:spPr>
          <a:xfrm>
            <a:off x="2898388" y="4914900"/>
            <a:ext cx="3810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6CABC55A-D104-4953-B711-393ADE88ACE1}"/>
              </a:ext>
            </a:extLst>
          </p:cNvPr>
          <p:cNvCxnSpPr>
            <a:stCxn id="19" idx="3"/>
            <a:endCxn id="20" idx="1"/>
          </p:cNvCxnSpPr>
          <p:nvPr/>
        </p:nvCxnSpPr>
        <p:spPr>
          <a:xfrm>
            <a:off x="4879588" y="4914900"/>
            <a:ext cx="41631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7CD6A952-FAA8-46FC-975F-845B801453E9}"/>
              </a:ext>
            </a:extLst>
          </p:cNvPr>
          <p:cNvCxnSpPr>
            <a:stCxn id="20" idx="3"/>
            <a:endCxn id="21" idx="1"/>
          </p:cNvCxnSpPr>
          <p:nvPr/>
        </p:nvCxnSpPr>
        <p:spPr>
          <a:xfrm>
            <a:off x="6896100" y="4914900"/>
            <a:ext cx="41631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288C20D6-3525-4EA3-BC47-B53126B9AC7D}"/>
              </a:ext>
            </a:extLst>
          </p:cNvPr>
          <p:cNvCxnSpPr>
            <a:stCxn id="21" idx="3"/>
            <a:endCxn id="22" idx="1"/>
          </p:cNvCxnSpPr>
          <p:nvPr/>
        </p:nvCxnSpPr>
        <p:spPr>
          <a:xfrm>
            <a:off x="8912612" y="4914900"/>
            <a:ext cx="381000" cy="557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矩形 55">
            <a:extLst>
              <a:ext uri="{FF2B5EF4-FFF2-40B4-BE49-F238E27FC236}">
                <a16:creationId xmlns:a16="http://schemas.microsoft.com/office/drawing/2014/main" id="{3075675D-200E-4037-A160-CD8BA89CB7EC}"/>
              </a:ext>
            </a:extLst>
          </p:cNvPr>
          <p:cNvSpPr/>
          <p:nvPr/>
        </p:nvSpPr>
        <p:spPr>
          <a:xfrm>
            <a:off x="8912612" y="81775"/>
            <a:ext cx="32766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后台管理系统的架构</a:t>
            </a:r>
          </a:p>
        </p:txBody>
      </p:sp>
    </p:spTree>
    <p:extLst>
      <p:ext uri="{BB962C8B-B14F-4D97-AF65-F5344CB8AC3E}">
        <p14:creationId xmlns:p14="http://schemas.microsoft.com/office/powerpoint/2010/main" val="13735298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矩形 58">
            <a:extLst>
              <a:ext uri="{FF2B5EF4-FFF2-40B4-BE49-F238E27FC236}">
                <a16:creationId xmlns:a16="http://schemas.microsoft.com/office/drawing/2014/main" id="{FC32A801-EB47-4349-BC2A-05C4BBA72A03}"/>
              </a:ext>
            </a:extLst>
          </p:cNvPr>
          <p:cNvSpPr/>
          <p:nvPr/>
        </p:nvSpPr>
        <p:spPr>
          <a:xfrm>
            <a:off x="609600" y="4191000"/>
            <a:ext cx="11201400" cy="2667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75E9223-16AA-4E70-BE88-05777CC9E5DB}"/>
              </a:ext>
            </a:extLst>
          </p:cNvPr>
          <p:cNvSpPr/>
          <p:nvPr/>
        </p:nvSpPr>
        <p:spPr>
          <a:xfrm>
            <a:off x="4038600" y="914400"/>
            <a:ext cx="3810000" cy="46835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guli</a:t>
            </a:r>
            <a:r>
              <a:rPr lang="en-US" altLang="zh-CN" dirty="0"/>
              <a:t>-shop</a:t>
            </a:r>
            <a:r>
              <a:rPr lang="zh-CN" altLang="en-US" dirty="0"/>
              <a:t>（面向公众</a:t>
            </a:r>
            <a:r>
              <a:rPr lang="en-US" altLang="zh-CN" dirty="0"/>
              <a:t>Vue</a:t>
            </a:r>
            <a:r>
              <a:rPr lang="zh-CN" altLang="en-US" dirty="0"/>
              <a:t>）</a:t>
            </a:r>
            <a:r>
              <a:rPr lang="en-US" altLang="zh-CN" dirty="0"/>
              <a:t>UI</a:t>
            </a:r>
            <a:r>
              <a:rPr lang="zh-CN" altLang="en-US" dirty="0"/>
              <a:t>项目</a:t>
            </a:r>
          </a:p>
        </p:txBody>
      </p:sp>
      <p:cxnSp>
        <p:nvCxnSpPr>
          <p:cNvPr id="5" name="连接符: 肘形 4">
            <a:extLst>
              <a:ext uri="{FF2B5EF4-FFF2-40B4-BE49-F238E27FC236}">
                <a16:creationId xmlns:a16="http://schemas.microsoft.com/office/drawing/2014/main" id="{3274E4B0-92FD-4D5F-906C-B45E2284B5A3}"/>
              </a:ext>
            </a:extLst>
          </p:cNvPr>
          <p:cNvCxnSpPr>
            <a:endCxn id="4" idx="0"/>
          </p:cNvCxnSpPr>
          <p:nvPr/>
        </p:nvCxnSpPr>
        <p:spPr>
          <a:xfrm>
            <a:off x="1905000" y="228600"/>
            <a:ext cx="4038600" cy="6858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A8B424FF-12FB-4540-9C48-30262E7EE0E8}"/>
              </a:ext>
            </a:extLst>
          </p:cNvPr>
          <p:cNvSpPr/>
          <p:nvPr/>
        </p:nvSpPr>
        <p:spPr>
          <a:xfrm>
            <a:off x="1298188" y="4495800"/>
            <a:ext cx="16002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商品服务</a:t>
            </a:r>
            <a:endParaRPr lang="en-US" altLang="zh-CN" dirty="0"/>
          </a:p>
          <a:p>
            <a:pPr algn="ctr"/>
            <a:r>
              <a:rPr lang="en-US" altLang="zh-CN" dirty="0"/>
              <a:t>(boot-service)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AF8D7C1-5CEF-4C18-84B0-2344BD92F837}"/>
              </a:ext>
            </a:extLst>
          </p:cNvPr>
          <p:cNvSpPr/>
          <p:nvPr/>
        </p:nvSpPr>
        <p:spPr>
          <a:xfrm>
            <a:off x="3279388" y="4495800"/>
            <a:ext cx="16002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搜索服务</a:t>
            </a:r>
            <a:endParaRPr lang="en-US" altLang="zh-CN" dirty="0"/>
          </a:p>
          <a:p>
            <a:pPr algn="ctr"/>
            <a:r>
              <a:rPr lang="en-US" altLang="zh-CN" dirty="0"/>
              <a:t>(boot-service)</a:t>
            </a:r>
            <a:endParaRPr lang="zh-CN" altLang="en-US" dirty="0"/>
          </a:p>
          <a:p>
            <a:pPr algn="ctr"/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476F3040-DD01-4790-996C-793D8A99938E}"/>
              </a:ext>
            </a:extLst>
          </p:cNvPr>
          <p:cNvSpPr/>
          <p:nvPr/>
        </p:nvSpPr>
        <p:spPr>
          <a:xfrm>
            <a:off x="5295900" y="4495800"/>
            <a:ext cx="16002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订单服务</a:t>
            </a:r>
            <a:endParaRPr lang="en-US" altLang="zh-CN" dirty="0"/>
          </a:p>
          <a:p>
            <a:pPr algn="ctr"/>
            <a:r>
              <a:rPr lang="en-US" altLang="zh-CN" dirty="0"/>
              <a:t>(boot-service)</a:t>
            </a:r>
            <a:endParaRPr lang="zh-CN" altLang="en-US" dirty="0"/>
          </a:p>
          <a:p>
            <a:pPr algn="ctr"/>
            <a:endParaRPr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6C5BA43-C846-47CE-AB97-AB7C5C8ED8B3}"/>
              </a:ext>
            </a:extLst>
          </p:cNvPr>
          <p:cNvSpPr/>
          <p:nvPr/>
        </p:nvSpPr>
        <p:spPr>
          <a:xfrm>
            <a:off x="7312412" y="4495800"/>
            <a:ext cx="16002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购物车服务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0B361598-7A57-4776-A8D6-19ED8BBC693F}"/>
              </a:ext>
            </a:extLst>
          </p:cNvPr>
          <p:cNvSpPr/>
          <p:nvPr/>
        </p:nvSpPr>
        <p:spPr>
          <a:xfrm>
            <a:off x="9293612" y="4501376"/>
            <a:ext cx="16002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支付服务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2ED157E3-A653-4E53-B4EC-FCD070CC7D9D}"/>
              </a:ext>
            </a:extLst>
          </p:cNvPr>
          <p:cNvSpPr/>
          <p:nvPr/>
        </p:nvSpPr>
        <p:spPr>
          <a:xfrm>
            <a:off x="4038600" y="1981200"/>
            <a:ext cx="3810000" cy="838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gmall</a:t>
            </a:r>
            <a:r>
              <a:rPr lang="en-US" altLang="zh-CN" dirty="0"/>
              <a:t>-shop-portal</a:t>
            </a:r>
            <a:r>
              <a:rPr lang="zh-CN" altLang="en-US" dirty="0"/>
              <a:t>（</a:t>
            </a:r>
            <a:r>
              <a:rPr lang="en-US" altLang="zh-CN" dirty="0"/>
              <a:t>boot-web</a:t>
            </a:r>
            <a:r>
              <a:rPr lang="zh-CN" altLang="en-US" dirty="0"/>
              <a:t>）</a:t>
            </a:r>
            <a:endParaRPr lang="en-US" altLang="zh-CN" dirty="0"/>
          </a:p>
          <a:p>
            <a:pPr algn="ctr"/>
            <a:r>
              <a:rPr lang="zh-CN" altLang="en-US" dirty="0"/>
              <a:t>接收请求、处理请求</a:t>
            </a: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9899CFB5-BF5A-439A-A897-EB7286A4B4EE}"/>
              </a:ext>
            </a:extLst>
          </p:cNvPr>
          <p:cNvCxnSpPr>
            <a:stCxn id="4" idx="2"/>
            <a:endCxn id="21" idx="0"/>
          </p:cNvCxnSpPr>
          <p:nvPr/>
        </p:nvCxnSpPr>
        <p:spPr>
          <a:xfrm>
            <a:off x="5943600" y="1382751"/>
            <a:ext cx="0" cy="59844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8BA7028F-BF99-4DC2-9DA8-B1911AFEED92}"/>
              </a:ext>
            </a:extLst>
          </p:cNvPr>
          <p:cNvCxnSpPr>
            <a:stCxn id="21" idx="2"/>
            <a:endCxn id="11" idx="0"/>
          </p:cNvCxnSpPr>
          <p:nvPr/>
        </p:nvCxnSpPr>
        <p:spPr>
          <a:xfrm flipH="1">
            <a:off x="2098288" y="2819400"/>
            <a:ext cx="3845312" cy="1676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FA90259B-1106-4D65-A696-89050F59DB86}"/>
              </a:ext>
            </a:extLst>
          </p:cNvPr>
          <p:cNvCxnSpPr>
            <a:stCxn id="21" idx="2"/>
            <a:endCxn id="13" idx="0"/>
          </p:cNvCxnSpPr>
          <p:nvPr/>
        </p:nvCxnSpPr>
        <p:spPr>
          <a:xfrm flipH="1">
            <a:off x="4079488" y="2819400"/>
            <a:ext cx="1864112" cy="1676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CC4FB823-486B-490F-A73B-E5090F64F5FD}"/>
              </a:ext>
            </a:extLst>
          </p:cNvPr>
          <p:cNvCxnSpPr>
            <a:stCxn id="21" idx="2"/>
            <a:endCxn id="14" idx="0"/>
          </p:cNvCxnSpPr>
          <p:nvPr/>
        </p:nvCxnSpPr>
        <p:spPr>
          <a:xfrm>
            <a:off x="5943600" y="2819400"/>
            <a:ext cx="152400" cy="1676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4C11B15C-8292-4482-97E9-3B7612D19B82}"/>
              </a:ext>
            </a:extLst>
          </p:cNvPr>
          <p:cNvCxnSpPr>
            <a:stCxn id="21" idx="2"/>
            <a:endCxn id="15" idx="0"/>
          </p:cNvCxnSpPr>
          <p:nvPr/>
        </p:nvCxnSpPr>
        <p:spPr>
          <a:xfrm>
            <a:off x="5943600" y="2819400"/>
            <a:ext cx="2168912" cy="1676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601FBC1C-ECFE-4D10-A219-B35916E80A07}"/>
              </a:ext>
            </a:extLst>
          </p:cNvPr>
          <p:cNvCxnSpPr>
            <a:stCxn id="21" idx="2"/>
            <a:endCxn id="16" idx="0"/>
          </p:cNvCxnSpPr>
          <p:nvPr/>
        </p:nvCxnSpPr>
        <p:spPr>
          <a:xfrm>
            <a:off x="5943600" y="2819400"/>
            <a:ext cx="4150112" cy="1681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84C288E9-4B0B-4153-A654-69F657B759A0}"/>
              </a:ext>
            </a:extLst>
          </p:cNvPr>
          <p:cNvSpPr txBox="1"/>
          <p:nvPr/>
        </p:nvSpPr>
        <p:spPr>
          <a:xfrm>
            <a:off x="4800600" y="3222702"/>
            <a:ext cx="3165088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RPC</a:t>
            </a:r>
            <a:r>
              <a:rPr lang="zh-CN" altLang="en-US" dirty="0"/>
              <a:t>服务治理（</a:t>
            </a:r>
            <a:r>
              <a:rPr lang="en-US" altLang="zh-CN" dirty="0"/>
              <a:t>Dubbo</a:t>
            </a:r>
            <a:r>
              <a:rPr lang="zh-CN" altLang="en-US" dirty="0"/>
              <a:t>）</a:t>
            </a:r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F67D3C44-FC94-4B37-9F16-342CD8A5A9F9}"/>
              </a:ext>
            </a:extLst>
          </p:cNvPr>
          <p:cNvCxnSpPr>
            <a:stCxn id="11" idx="3"/>
            <a:endCxn id="13" idx="1"/>
          </p:cNvCxnSpPr>
          <p:nvPr/>
        </p:nvCxnSpPr>
        <p:spPr>
          <a:xfrm>
            <a:off x="2898388" y="4914900"/>
            <a:ext cx="3810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3C7037F9-D048-40C6-A1A3-4C46A4FE2080}"/>
              </a:ext>
            </a:extLst>
          </p:cNvPr>
          <p:cNvCxnSpPr>
            <a:stCxn id="13" idx="3"/>
            <a:endCxn id="14" idx="1"/>
          </p:cNvCxnSpPr>
          <p:nvPr/>
        </p:nvCxnSpPr>
        <p:spPr>
          <a:xfrm>
            <a:off x="4879588" y="4914900"/>
            <a:ext cx="41631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E586556F-6257-4DC7-8514-B5D65C682064}"/>
              </a:ext>
            </a:extLst>
          </p:cNvPr>
          <p:cNvCxnSpPr>
            <a:stCxn id="14" idx="3"/>
            <a:endCxn id="15" idx="1"/>
          </p:cNvCxnSpPr>
          <p:nvPr/>
        </p:nvCxnSpPr>
        <p:spPr>
          <a:xfrm>
            <a:off x="6896100" y="4914900"/>
            <a:ext cx="41631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CC36A9FB-8B03-4A70-87F1-AE46140760D1}"/>
              </a:ext>
            </a:extLst>
          </p:cNvPr>
          <p:cNvCxnSpPr>
            <a:stCxn id="15" idx="3"/>
            <a:endCxn id="16" idx="1"/>
          </p:cNvCxnSpPr>
          <p:nvPr/>
        </p:nvCxnSpPr>
        <p:spPr>
          <a:xfrm>
            <a:off x="8912612" y="4914900"/>
            <a:ext cx="381000" cy="557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>
            <a:extLst>
              <a:ext uri="{FF2B5EF4-FFF2-40B4-BE49-F238E27FC236}">
                <a16:creationId xmlns:a16="http://schemas.microsoft.com/office/drawing/2014/main" id="{5E9C13C7-FCE1-427D-A4F2-CDAE70D4D91E}"/>
              </a:ext>
            </a:extLst>
          </p:cNvPr>
          <p:cNvSpPr/>
          <p:nvPr/>
        </p:nvSpPr>
        <p:spPr>
          <a:xfrm>
            <a:off x="1298188" y="5741948"/>
            <a:ext cx="16002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gmall-pms</a:t>
            </a:r>
            <a:endParaRPr lang="en-US" altLang="zh-CN" dirty="0"/>
          </a:p>
          <a:p>
            <a:pPr algn="ctr"/>
            <a:r>
              <a:rPr lang="en-US" altLang="zh-CN" dirty="0"/>
              <a:t>(boot-service)</a:t>
            </a:r>
            <a:endParaRPr lang="zh-CN" altLang="en-US" dirty="0"/>
          </a:p>
          <a:p>
            <a:pPr algn="ctr"/>
            <a:endParaRPr lang="zh-CN" altLang="en-US" dirty="0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14D0B783-CC87-4C61-9A3A-59C68352475E}"/>
              </a:ext>
            </a:extLst>
          </p:cNvPr>
          <p:cNvSpPr/>
          <p:nvPr/>
        </p:nvSpPr>
        <p:spPr>
          <a:xfrm>
            <a:off x="3279388" y="5741948"/>
            <a:ext cx="16002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gmall</a:t>
            </a:r>
            <a:r>
              <a:rPr lang="en-US" altLang="zh-CN" dirty="0"/>
              <a:t>-ums</a:t>
            </a:r>
          </a:p>
          <a:p>
            <a:pPr algn="ctr"/>
            <a:r>
              <a:rPr lang="en-US" altLang="zh-CN" dirty="0"/>
              <a:t>(boot-service)</a:t>
            </a:r>
            <a:endParaRPr lang="zh-CN" altLang="en-US" dirty="0"/>
          </a:p>
          <a:p>
            <a:pPr algn="ctr"/>
            <a:endParaRPr lang="zh-CN" altLang="en-US" dirty="0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D0562675-9488-41AC-A6FF-F0AB14234E74}"/>
              </a:ext>
            </a:extLst>
          </p:cNvPr>
          <p:cNvSpPr/>
          <p:nvPr/>
        </p:nvSpPr>
        <p:spPr>
          <a:xfrm>
            <a:off x="5295900" y="5741948"/>
            <a:ext cx="16002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gmall</a:t>
            </a:r>
            <a:r>
              <a:rPr lang="en-US" altLang="zh-CN" dirty="0"/>
              <a:t>-oms</a:t>
            </a:r>
          </a:p>
          <a:p>
            <a:pPr algn="ctr"/>
            <a:r>
              <a:rPr lang="en-US" altLang="zh-CN" dirty="0"/>
              <a:t>(boot-service)</a:t>
            </a:r>
            <a:endParaRPr lang="zh-CN" altLang="en-US" dirty="0"/>
          </a:p>
          <a:p>
            <a:pPr algn="ctr"/>
            <a:endParaRPr lang="zh-CN" altLang="en-US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1EAEA37D-5A9B-40C6-BC8F-DCD86AE81FFC}"/>
              </a:ext>
            </a:extLst>
          </p:cNvPr>
          <p:cNvSpPr/>
          <p:nvPr/>
        </p:nvSpPr>
        <p:spPr>
          <a:xfrm>
            <a:off x="7312412" y="5741948"/>
            <a:ext cx="16002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gmall-cms</a:t>
            </a:r>
            <a:endParaRPr lang="zh-CN" altLang="en-US" dirty="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9A507EA5-94BF-4E0A-ABCB-2DA2D43112CB}"/>
              </a:ext>
            </a:extLst>
          </p:cNvPr>
          <p:cNvSpPr/>
          <p:nvPr/>
        </p:nvSpPr>
        <p:spPr>
          <a:xfrm>
            <a:off x="9293612" y="5747524"/>
            <a:ext cx="16002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gmall-sms</a:t>
            </a:r>
            <a:endParaRPr lang="zh-CN" altLang="en-US" dirty="0"/>
          </a:p>
        </p:txBody>
      </p: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5547E351-4E1C-4AB0-B809-AE94A3C35B8C}"/>
              </a:ext>
            </a:extLst>
          </p:cNvPr>
          <p:cNvCxnSpPr>
            <a:stCxn id="11" idx="2"/>
            <a:endCxn id="36" idx="0"/>
          </p:cNvCxnSpPr>
          <p:nvPr/>
        </p:nvCxnSpPr>
        <p:spPr>
          <a:xfrm>
            <a:off x="2098288" y="5334000"/>
            <a:ext cx="0" cy="40794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5F4E9130-0E17-4841-A3A4-074196AB42E0}"/>
              </a:ext>
            </a:extLst>
          </p:cNvPr>
          <p:cNvCxnSpPr>
            <a:stCxn id="11" idx="2"/>
            <a:endCxn id="37" idx="0"/>
          </p:cNvCxnSpPr>
          <p:nvPr/>
        </p:nvCxnSpPr>
        <p:spPr>
          <a:xfrm>
            <a:off x="2098288" y="5334000"/>
            <a:ext cx="1981200" cy="40794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6CCE9A58-4F60-44BC-9F4A-C13EDEA79D7C}"/>
              </a:ext>
            </a:extLst>
          </p:cNvPr>
          <p:cNvCxnSpPr>
            <a:stCxn id="13" idx="2"/>
            <a:endCxn id="36" idx="0"/>
          </p:cNvCxnSpPr>
          <p:nvPr/>
        </p:nvCxnSpPr>
        <p:spPr>
          <a:xfrm flipH="1">
            <a:off x="2098288" y="5334000"/>
            <a:ext cx="1981200" cy="40794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CE7C2FC2-C833-4495-BF3C-050B2562102C}"/>
              </a:ext>
            </a:extLst>
          </p:cNvPr>
          <p:cNvCxnSpPr>
            <a:stCxn id="11" idx="2"/>
            <a:endCxn id="38" idx="0"/>
          </p:cNvCxnSpPr>
          <p:nvPr/>
        </p:nvCxnSpPr>
        <p:spPr>
          <a:xfrm>
            <a:off x="2098288" y="5334000"/>
            <a:ext cx="3997712" cy="40794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ABB00D26-CC67-4320-A646-36B724E02E95}"/>
              </a:ext>
            </a:extLst>
          </p:cNvPr>
          <p:cNvCxnSpPr>
            <a:stCxn id="38" idx="1"/>
            <a:endCxn id="37" idx="3"/>
          </p:cNvCxnSpPr>
          <p:nvPr/>
        </p:nvCxnSpPr>
        <p:spPr>
          <a:xfrm flipH="1">
            <a:off x="4879588" y="6161048"/>
            <a:ext cx="41631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420325C3-62B4-415C-B654-C161C5683281}"/>
              </a:ext>
            </a:extLst>
          </p:cNvPr>
          <p:cNvCxnSpPr>
            <a:stCxn id="37" idx="1"/>
            <a:endCxn id="36" idx="3"/>
          </p:cNvCxnSpPr>
          <p:nvPr/>
        </p:nvCxnSpPr>
        <p:spPr>
          <a:xfrm flipH="1">
            <a:off x="2898388" y="6161048"/>
            <a:ext cx="3810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>
            <a:extLst>
              <a:ext uri="{FF2B5EF4-FFF2-40B4-BE49-F238E27FC236}">
                <a16:creationId xmlns:a16="http://schemas.microsoft.com/office/drawing/2014/main" id="{5FE99F33-B6D1-4CDE-A08A-374FD9860A1A}"/>
              </a:ext>
            </a:extLst>
          </p:cNvPr>
          <p:cNvSpPr txBox="1"/>
          <p:nvPr/>
        </p:nvSpPr>
        <p:spPr>
          <a:xfrm>
            <a:off x="8112512" y="2057400"/>
            <a:ext cx="1181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消费者</a:t>
            </a: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C503AE2D-A6E1-4FC9-894F-2748AD5E74DD}"/>
              </a:ext>
            </a:extLst>
          </p:cNvPr>
          <p:cNvSpPr/>
          <p:nvPr/>
        </p:nvSpPr>
        <p:spPr>
          <a:xfrm>
            <a:off x="11353800" y="4331732"/>
            <a:ext cx="457200" cy="224841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提供者</a:t>
            </a:r>
            <a:r>
              <a:rPr lang="en-US" altLang="zh-CN" dirty="0"/>
              <a:t>/</a:t>
            </a:r>
            <a:r>
              <a:rPr lang="zh-CN" altLang="en-US" dirty="0"/>
              <a:t>消费者</a:t>
            </a: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68831C09-78D7-4720-86F9-779F603AC70D}"/>
              </a:ext>
            </a:extLst>
          </p:cNvPr>
          <p:cNvSpPr/>
          <p:nvPr/>
        </p:nvSpPr>
        <p:spPr>
          <a:xfrm>
            <a:off x="9293612" y="228600"/>
            <a:ext cx="266978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前台公众系统的架构</a:t>
            </a:r>
          </a:p>
        </p:txBody>
      </p:sp>
    </p:spTree>
    <p:extLst>
      <p:ext uri="{BB962C8B-B14F-4D97-AF65-F5344CB8AC3E}">
        <p14:creationId xmlns:p14="http://schemas.microsoft.com/office/powerpoint/2010/main" val="7356302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442F60-616E-4B04-A376-0CCE742D9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服务如何落实到创建工程上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57B0575-E55F-4BC0-A781-9BC360F214AF}"/>
              </a:ext>
            </a:extLst>
          </p:cNvPr>
          <p:cNvSpPr/>
          <p:nvPr/>
        </p:nvSpPr>
        <p:spPr>
          <a:xfrm>
            <a:off x="381000" y="2610302"/>
            <a:ext cx="11201400" cy="2667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9507812-8326-43CE-8A83-8C9D6F95C497}"/>
              </a:ext>
            </a:extLst>
          </p:cNvPr>
          <p:cNvSpPr/>
          <p:nvPr/>
        </p:nvSpPr>
        <p:spPr>
          <a:xfrm>
            <a:off x="1069588" y="2915102"/>
            <a:ext cx="16002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商品服务</a:t>
            </a:r>
            <a:endParaRPr lang="en-US" altLang="zh-CN" dirty="0"/>
          </a:p>
          <a:p>
            <a:pPr algn="ctr"/>
            <a:r>
              <a:rPr lang="en-US" altLang="zh-CN" dirty="0"/>
              <a:t>(boot-service)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B76DEC6-59AA-49A1-ACE3-1583C5A706A2}"/>
              </a:ext>
            </a:extLst>
          </p:cNvPr>
          <p:cNvSpPr/>
          <p:nvPr/>
        </p:nvSpPr>
        <p:spPr>
          <a:xfrm>
            <a:off x="3050788" y="2915102"/>
            <a:ext cx="16002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搜索服务</a:t>
            </a:r>
            <a:endParaRPr lang="en-US" altLang="zh-CN" dirty="0"/>
          </a:p>
          <a:p>
            <a:pPr algn="ctr"/>
            <a:r>
              <a:rPr lang="en-US" altLang="zh-CN" dirty="0"/>
              <a:t>(boot-service)</a:t>
            </a:r>
            <a:endParaRPr lang="zh-CN" altLang="en-US" dirty="0"/>
          </a:p>
          <a:p>
            <a:pPr algn="ctr"/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761C562-A136-4351-9B63-745C233B33ED}"/>
              </a:ext>
            </a:extLst>
          </p:cNvPr>
          <p:cNvSpPr/>
          <p:nvPr/>
        </p:nvSpPr>
        <p:spPr>
          <a:xfrm>
            <a:off x="5067300" y="2915102"/>
            <a:ext cx="16002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订单服务</a:t>
            </a:r>
            <a:endParaRPr lang="en-US" altLang="zh-CN" dirty="0"/>
          </a:p>
          <a:p>
            <a:pPr algn="ctr"/>
            <a:r>
              <a:rPr lang="en-US" altLang="zh-CN" dirty="0"/>
              <a:t>(boot-service)</a:t>
            </a:r>
            <a:endParaRPr lang="zh-CN" altLang="en-US" dirty="0"/>
          </a:p>
          <a:p>
            <a:pPr algn="ctr"/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983F357-2C91-4746-BB53-05DC0DE7B289}"/>
              </a:ext>
            </a:extLst>
          </p:cNvPr>
          <p:cNvSpPr/>
          <p:nvPr/>
        </p:nvSpPr>
        <p:spPr>
          <a:xfrm>
            <a:off x="7083812" y="2915102"/>
            <a:ext cx="16002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购物车服务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1C5EED1-7EC7-4271-AF7F-8EF2B8DC665C}"/>
              </a:ext>
            </a:extLst>
          </p:cNvPr>
          <p:cNvSpPr/>
          <p:nvPr/>
        </p:nvSpPr>
        <p:spPr>
          <a:xfrm>
            <a:off x="9065012" y="2920678"/>
            <a:ext cx="16002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支付服务</a:t>
            </a: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D977C2D9-0C06-4BDE-B6B2-5F21B8483775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2669788" y="3334202"/>
            <a:ext cx="3810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B9A7A944-1BE9-4CC2-B44B-BF1982D1B9A4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4650988" y="3334202"/>
            <a:ext cx="41631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771075F5-71D5-4153-BDB3-743905851BD9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6667500" y="3334202"/>
            <a:ext cx="41631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F0E6676E-7D2B-49F0-BB2A-C2BC8D1FEE5C}"/>
              </a:ext>
            </a:extLst>
          </p:cNvPr>
          <p:cNvCxnSpPr>
            <a:stCxn id="8" idx="3"/>
            <a:endCxn id="9" idx="1"/>
          </p:cNvCxnSpPr>
          <p:nvPr/>
        </p:nvCxnSpPr>
        <p:spPr>
          <a:xfrm>
            <a:off x="8684012" y="3334202"/>
            <a:ext cx="381000" cy="557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69EBDBB7-62BD-4CCC-AC4C-371FC050F97B}"/>
              </a:ext>
            </a:extLst>
          </p:cNvPr>
          <p:cNvSpPr/>
          <p:nvPr/>
        </p:nvSpPr>
        <p:spPr>
          <a:xfrm>
            <a:off x="1069588" y="4161250"/>
            <a:ext cx="16002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gmall-pms</a:t>
            </a:r>
            <a:endParaRPr lang="en-US" altLang="zh-CN" dirty="0"/>
          </a:p>
          <a:p>
            <a:pPr algn="ctr"/>
            <a:r>
              <a:rPr lang="en-US" altLang="zh-CN" dirty="0"/>
              <a:t>(boot-service)</a:t>
            </a:r>
            <a:endParaRPr lang="zh-CN" altLang="en-US" dirty="0"/>
          </a:p>
          <a:p>
            <a:pPr algn="ctr"/>
            <a:endParaRPr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058DD6FE-D13F-4F8C-8A14-C3DBE26BA129}"/>
              </a:ext>
            </a:extLst>
          </p:cNvPr>
          <p:cNvSpPr/>
          <p:nvPr/>
        </p:nvSpPr>
        <p:spPr>
          <a:xfrm>
            <a:off x="3050788" y="4161250"/>
            <a:ext cx="16002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gmall</a:t>
            </a:r>
            <a:r>
              <a:rPr lang="en-US" altLang="zh-CN" dirty="0"/>
              <a:t>-ums</a:t>
            </a:r>
          </a:p>
          <a:p>
            <a:pPr algn="ctr"/>
            <a:r>
              <a:rPr lang="en-US" altLang="zh-CN" dirty="0"/>
              <a:t>(boot-service)</a:t>
            </a:r>
            <a:endParaRPr lang="zh-CN" altLang="en-US" dirty="0"/>
          </a:p>
          <a:p>
            <a:pPr algn="ctr"/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61ECE114-9B9B-4E54-95BB-B0C9FACA275A}"/>
              </a:ext>
            </a:extLst>
          </p:cNvPr>
          <p:cNvSpPr/>
          <p:nvPr/>
        </p:nvSpPr>
        <p:spPr>
          <a:xfrm>
            <a:off x="5067300" y="4161250"/>
            <a:ext cx="16002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gmall</a:t>
            </a:r>
            <a:r>
              <a:rPr lang="en-US" altLang="zh-CN" dirty="0"/>
              <a:t>-oms</a:t>
            </a:r>
          </a:p>
          <a:p>
            <a:pPr algn="ctr"/>
            <a:r>
              <a:rPr lang="en-US" altLang="zh-CN" dirty="0"/>
              <a:t>(boot-service)</a:t>
            </a:r>
            <a:endParaRPr lang="zh-CN" altLang="en-US" dirty="0"/>
          </a:p>
          <a:p>
            <a:pPr algn="ctr"/>
            <a:endParaRPr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D6EC3737-B387-4395-94E2-FDEDF372EE44}"/>
              </a:ext>
            </a:extLst>
          </p:cNvPr>
          <p:cNvSpPr/>
          <p:nvPr/>
        </p:nvSpPr>
        <p:spPr>
          <a:xfrm>
            <a:off x="7083812" y="4161250"/>
            <a:ext cx="16002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gmall-cms</a:t>
            </a:r>
            <a:endParaRPr lang="zh-CN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8F3738AD-4D75-4D06-88C4-F03BB3705AD7}"/>
              </a:ext>
            </a:extLst>
          </p:cNvPr>
          <p:cNvSpPr/>
          <p:nvPr/>
        </p:nvSpPr>
        <p:spPr>
          <a:xfrm>
            <a:off x="9065012" y="4166826"/>
            <a:ext cx="16002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gmall-sms</a:t>
            </a:r>
            <a:endParaRPr lang="zh-CN" altLang="en-US" dirty="0"/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90056A44-C821-415F-8DC1-4ABB443B494E}"/>
              </a:ext>
            </a:extLst>
          </p:cNvPr>
          <p:cNvCxnSpPr>
            <a:stCxn id="5" idx="2"/>
            <a:endCxn id="14" idx="0"/>
          </p:cNvCxnSpPr>
          <p:nvPr/>
        </p:nvCxnSpPr>
        <p:spPr>
          <a:xfrm>
            <a:off x="1869688" y="3753302"/>
            <a:ext cx="0" cy="40794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B802656E-0C57-463C-ABFC-CCF0F8856B28}"/>
              </a:ext>
            </a:extLst>
          </p:cNvPr>
          <p:cNvCxnSpPr>
            <a:stCxn id="5" idx="2"/>
            <a:endCxn id="15" idx="0"/>
          </p:cNvCxnSpPr>
          <p:nvPr/>
        </p:nvCxnSpPr>
        <p:spPr>
          <a:xfrm>
            <a:off x="1869688" y="3753302"/>
            <a:ext cx="1981200" cy="40794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D38E0253-47D0-4791-8B29-AF6908F747D9}"/>
              </a:ext>
            </a:extLst>
          </p:cNvPr>
          <p:cNvCxnSpPr>
            <a:stCxn id="6" idx="2"/>
            <a:endCxn id="14" idx="0"/>
          </p:cNvCxnSpPr>
          <p:nvPr/>
        </p:nvCxnSpPr>
        <p:spPr>
          <a:xfrm flipH="1">
            <a:off x="1869688" y="3753302"/>
            <a:ext cx="1981200" cy="40794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DDA1671A-FBA2-4F31-812C-647AA7E35FE0}"/>
              </a:ext>
            </a:extLst>
          </p:cNvPr>
          <p:cNvCxnSpPr>
            <a:stCxn id="5" idx="2"/>
            <a:endCxn id="16" idx="0"/>
          </p:cNvCxnSpPr>
          <p:nvPr/>
        </p:nvCxnSpPr>
        <p:spPr>
          <a:xfrm>
            <a:off x="1869688" y="3753302"/>
            <a:ext cx="3997712" cy="40794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24B89D1D-0F0D-48FC-B7DE-5D62E51D0FC3}"/>
              </a:ext>
            </a:extLst>
          </p:cNvPr>
          <p:cNvCxnSpPr>
            <a:stCxn id="16" idx="1"/>
            <a:endCxn id="15" idx="3"/>
          </p:cNvCxnSpPr>
          <p:nvPr/>
        </p:nvCxnSpPr>
        <p:spPr>
          <a:xfrm flipH="1">
            <a:off x="4650988" y="4580350"/>
            <a:ext cx="41631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E69EE050-ABA7-4ED1-849C-656A8EB1AA1B}"/>
              </a:ext>
            </a:extLst>
          </p:cNvPr>
          <p:cNvCxnSpPr>
            <a:stCxn id="15" idx="1"/>
            <a:endCxn id="14" idx="3"/>
          </p:cNvCxnSpPr>
          <p:nvPr/>
        </p:nvCxnSpPr>
        <p:spPr>
          <a:xfrm flipH="1">
            <a:off x="2669788" y="4580350"/>
            <a:ext cx="3810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A7B0D3B5-01E5-41F9-8B73-4E500C77554C}"/>
              </a:ext>
            </a:extLst>
          </p:cNvPr>
          <p:cNvSpPr/>
          <p:nvPr/>
        </p:nvSpPr>
        <p:spPr>
          <a:xfrm>
            <a:off x="11125200" y="2751034"/>
            <a:ext cx="457200" cy="224841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提供者</a:t>
            </a:r>
            <a:r>
              <a:rPr lang="en-US" altLang="zh-CN" dirty="0"/>
              <a:t>/</a:t>
            </a:r>
            <a:r>
              <a:rPr lang="zh-CN" altLang="en-US" dirty="0"/>
              <a:t>消费者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CB3ED89-2F97-4AA0-99D2-5BA34E71C50A}"/>
              </a:ext>
            </a:extLst>
          </p:cNvPr>
          <p:cNvSpPr/>
          <p:nvPr/>
        </p:nvSpPr>
        <p:spPr>
          <a:xfrm>
            <a:off x="990600" y="1417638"/>
            <a:ext cx="3429000" cy="7921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web</a:t>
            </a:r>
            <a:r>
              <a:rPr lang="zh-CN" altLang="en-US" dirty="0"/>
              <a:t>（消费者）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A274E78-7B4D-4542-9427-D0110D308585}"/>
              </a:ext>
            </a:extLst>
          </p:cNvPr>
          <p:cNvSpPr/>
          <p:nvPr/>
        </p:nvSpPr>
        <p:spPr>
          <a:xfrm>
            <a:off x="3200400" y="5751627"/>
            <a:ext cx="6019800" cy="41558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gmall-api</a:t>
            </a:r>
            <a:r>
              <a:rPr lang="zh-CN" altLang="en-US" dirty="0"/>
              <a:t>（抽取所有的</a:t>
            </a:r>
            <a:r>
              <a:rPr lang="en-US" altLang="zh-CN" dirty="0"/>
              <a:t>bean</a:t>
            </a:r>
            <a:r>
              <a:rPr lang="zh-CN" altLang="en-US" dirty="0"/>
              <a:t>、模型类、异常、通用类等）</a:t>
            </a:r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8A977B30-A179-44E6-888C-A2BBEA1C533F}"/>
              </a:ext>
            </a:extLst>
          </p:cNvPr>
          <p:cNvCxnSpPr>
            <a:cxnSpLocks/>
            <a:stCxn id="27" idx="0"/>
          </p:cNvCxnSpPr>
          <p:nvPr/>
        </p:nvCxnSpPr>
        <p:spPr>
          <a:xfrm flipV="1">
            <a:off x="6210300" y="5277302"/>
            <a:ext cx="0" cy="474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>
            <a:extLst>
              <a:ext uri="{FF2B5EF4-FFF2-40B4-BE49-F238E27FC236}">
                <a16:creationId xmlns:a16="http://schemas.microsoft.com/office/drawing/2014/main" id="{E4B3C070-847A-485F-AF00-75420F6D7679}"/>
              </a:ext>
            </a:extLst>
          </p:cNvPr>
          <p:cNvSpPr/>
          <p:nvPr/>
        </p:nvSpPr>
        <p:spPr>
          <a:xfrm>
            <a:off x="4381500" y="6469966"/>
            <a:ext cx="3657600" cy="3880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gmall</a:t>
            </a:r>
            <a:r>
              <a:rPr lang="en-US" altLang="zh-CN" dirty="0"/>
              <a:t>-common</a:t>
            </a:r>
            <a:r>
              <a:rPr lang="zh-CN" altLang="en-US" dirty="0"/>
              <a:t>（工具类，通用类）</a:t>
            </a:r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39A42660-3356-4A68-B74E-C735886FBA50}"/>
              </a:ext>
            </a:extLst>
          </p:cNvPr>
          <p:cNvCxnSpPr>
            <a:stCxn id="30" idx="0"/>
            <a:endCxn id="27" idx="2"/>
          </p:cNvCxnSpPr>
          <p:nvPr/>
        </p:nvCxnSpPr>
        <p:spPr>
          <a:xfrm flipV="1">
            <a:off x="6210300" y="6167210"/>
            <a:ext cx="0" cy="302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1163470E-5B2C-47F7-9BCD-FE62F471B456}"/>
              </a:ext>
            </a:extLst>
          </p:cNvPr>
          <p:cNvSpPr txBox="1"/>
          <p:nvPr/>
        </p:nvSpPr>
        <p:spPr>
          <a:xfrm>
            <a:off x="9296400" y="5764590"/>
            <a:ext cx="2438399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dirty="0"/>
              <a:t>每一个工程都依赖</a:t>
            </a:r>
            <a:r>
              <a:rPr lang="en-US" altLang="zh-CN" dirty="0" err="1"/>
              <a:t>api</a:t>
            </a:r>
            <a:endParaRPr lang="zh-CN" altLang="en-US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827F06AE-7D63-4E2D-8FCA-9F2BD8C1739F}"/>
              </a:ext>
            </a:extLst>
          </p:cNvPr>
          <p:cNvSpPr txBox="1"/>
          <p:nvPr/>
        </p:nvSpPr>
        <p:spPr>
          <a:xfrm>
            <a:off x="6607562" y="1431256"/>
            <a:ext cx="4152900" cy="64633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dirty="0"/>
              <a:t>父工程用来聚合即可，不继承（全体打包、发布、测试、构建）</a:t>
            </a:r>
          </a:p>
        </p:txBody>
      </p:sp>
    </p:spTree>
    <p:extLst>
      <p:ext uri="{BB962C8B-B14F-4D97-AF65-F5344CB8AC3E}">
        <p14:creationId xmlns:p14="http://schemas.microsoft.com/office/powerpoint/2010/main" val="30053996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267ED5-9473-4829-8B3C-573BCB58A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sharding-jdbc</a:t>
            </a:r>
            <a:r>
              <a:rPr lang="zh-CN" altLang="en-US" dirty="0"/>
              <a:t>进行读写分离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E83CDA3-4C89-4669-8CAE-7ACEB74F1AD3}"/>
              </a:ext>
            </a:extLst>
          </p:cNvPr>
          <p:cNvSpPr/>
          <p:nvPr/>
        </p:nvSpPr>
        <p:spPr>
          <a:xfrm>
            <a:off x="3962400" y="2247900"/>
            <a:ext cx="1524000" cy="2362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sharding-jdbc</a:t>
            </a:r>
            <a:endParaRPr lang="zh-CN" altLang="en-US" dirty="0"/>
          </a:p>
        </p:txBody>
      </p:sp>
      <p:sp>
        <p:nvSpPr>
          <p:cNvPr id="5" name="圆柱体 4">
            <a:extLst>
              <a:ext uri="{FF2B5EF4-FFF2-40B4-BE49-F238E27FC236}">
                <a16:creationId xmlns:a16="http://schemas.microsoft.com/office/drawing/2014/main" id="{CE87644A-2C07-4AA0-9747-C644B1D0CC82}"/>
              </a:ext>
            </a:extLst>
          </p:cNvPr>
          <p:cNvSpPr/>
          <p:nvPr/>
        </p:nvSpPr>
        <p:spPr>
          <a:xfrm>
            <a:off x="6324600" y="2362200"/>
            <a:ext cx="1981200" cy="8382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Master</a:t>
            </a:r>
            <a:endParaRPr lang="zh-CN" altLang="en-US" dirty="0"/>
          </a:p>
        </p:txBody>
      </p:sp>
      <p:sp>
        <p:nvSpPr>
          <p:cNvPr id="6" name="圆柱体 5">
            <a:extLst>
              <a:ext uri="{FF2B5EF4-FFF2-40B4-BE49-F238E27FC236}">
                <a16:creationId xmlns:a16="http://schemas.microsoft.com/office/drawing/2014/main" id="{2B88A826-EE09-4E89-B9AB-C7DC5878268D}"/>
              </a:ext>
            </a:extLst>
          </p:cNvPr>
          <p:cNvSpPr/>
          <p:nvPr/>
        </p:nvSpPr>
        <p:spPr>
          <a:xfrm>
            <a:off x="6324600" y="3611562"/>
            <a:ext cx="1981200" cy="8382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Slaver</a:t>
            </a:r>
            <a:endParaRPr lang="zh-CN" altLang="en-US" dirty="0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1E00E4B9-AE58-4425-AE19-9F5AFBC1F77D}"/>
              </a:ext>
            </a:extLst>
          </p:cNvPr>
          <p:cNvCxnSpPr>
            <a:stCxn id="4" idx="3"/>
            <a:endCxn id="5" idx="2"/>
          </p:cNvCxnSpPr>
          <p:nvPr/>
        </p:nvCxnSpPr>
        <p:spPr>
          <a:xfrm flipV="1">
            <a:off x="5486400" y="2781300"/>
            <a:ext cx="838200" cy="647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60A01207-CCA4-4B1E-BF89-6965F4B8EEA0}"/>
              </a:ext>
            </a:extLst>
          </p:cNvPr>
          <p:cNvCxnSpPr>
            <a:stCxn id="4" idx="3"/>
            <a:endCxn id="6" idx="2"/>
          </p:cNvCxnSpPr>
          <p:nvPr/>
        </p:nvCxnSpPr>
        <p:spPr>
          <a:xfrm>
            <a:off x="5486400" y="3429000"/>
            <a:ext cx="838200" cy="601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CE2C14B8-8ACC-452C-87AD-A90E51B5EF9D}"/>
              </a:ext>
            </a:extLst>
          </p:cNvPr>
          <p:cNvSpPr/>
          <p:nvPr/>
        </p:nvSpPr>
        <p:spPr>
          <a:xfrm>
            <a:off x="3810000" y="4299764"/>
            <a:ext cx="1828800" cy="41116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sharding</a:t>
            </a:r>
            <a:r>
              <a:rPr lang="en-US" altLang="zh-CN" dirty="0"/>
              <a:t>-config</a:t>
            </a:r>
            <a:endParaRPr lang="zh-CN" altLang="en-US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D3D9B605-3F2B-49F3-9F77-B13C2578C5F4}"/>
              </a:ext>
            </a:extLst>
          </p:cNvPr>
          <p:cNvSpPr/>
          <p:nvPr/>
        </p:nvSpPr>
        <p:spPr>
          <a:xfrm>
            <a:off x="3695700" y="5638800"/>
            <a:ext cx="2057400" cy="102316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DataSource</a:t>
            </a:r>
            <a:endParaRPr lang="zh-CN" altLang="en-US" dirty="0"/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E941959B-DD80-4B26-8673-5D2D0AD3234A}"/>
              </a:ext>
            </a:extLst>
          </p:cNvPr>
          <p:cNvCxnSpPr>
            <a:stCxn id="11" idx="2"/>
            <a:endCxn id="14" idx="0"/>
          </p:cNvCxnSpPr>
          <p:nvPr/>
        </p:nvCxnSpPr>
        <p:spPr>
          <a:xfrm>
            <a:off x="4724400" y="4710926"/>
            <a:ext cx="0" cy="927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A0CB66C0-3665-4816-B4A8-6FB0F3E43865}"/>
              </a:ext>
            </a:extLst>
          </p:cNvPr>
          <p:cNvSpPr/>
          <p:nvPr/>
        </p:nvSpPr>
        <p:spPr>
          <a:xfrm>
            <a:off x="7277100" y="5807482"/>
            <a:ext cx="16002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业务</a:t>
            </a: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1964F5A1-A6EA-4337-9318-50F51B03CF53}"/>
              </a:ext>
            </a:extLst>
          </p:cNvPr>
          <p:cNvCxnSpPr>
            <a:stCxn id="18" idx="1"/>
            <a:endCxn id="14" idx="6"/>
          </p:cNvCxnSpPr>
          <p:nvPr/>
        </p:nvCxnSpPr>
        <p:spPr>
          <a:xfrm flipH="1">
            <a:off x="5753100" y="6150382"/>
            <a:ext cx="1524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14474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5DF9D1-597B-4B2C-BA02-723F89E24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elk</a:t>
            </a:r>
            <a:r>
              <a:rPr lang="zh-CN" altLang="en-US" dirty="0"/>
              <a:t>日志分析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5FB4B0F-036B-4F79-AF7E-2EA58D10DF97}"/>
              </a:ext>
            </a:extLst>
          </p:cNvPr>
          <p:cNvSpPr txBox="1"/>
          <p:nvPr/>
        </p:nvSpPr>
        <p:spPr>
          <a:xfrm>
            <a:off x="762000" y="1752600"/>
            <a:ext cx="5029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ElasticSearch</a:t>
            </a:r>
            <a:endParaRPr lang="en-US" altLang="zh-CN" dirty="0"/>
          </a:p>
          <a:p>
            <a:r>
              <a:rPr lang="en-US" altLang="zh-CN" dirty="0"/>
              <a:t>Logstash</a:t>
            </a:r>
          </a:p>
          <a:p>
            <a:r>
              <a:rPr lang="en-US" altLang="zh-CN" dirty="0"/>
              <a:t>Kibana</a:t>
            </a:r>
            <a:endParaRPr lang="zh-CN" altLang="en-US" dirty="0"/>
          </a:p>
        </p:txBody>
      </p:sp>
      <p:sp>
        <p:nvSpPr>
          <p:cNvPr id="5" name="圆柱体 4">
            <a:extLst>
              <a:ext uri="{FF2B5EF4-FFF2-40B4-BE49-F238E27FC236}">
                <a16:creationId xmlns:a16="http://schemas.microsoft.com/office/drawing/2014/main" id="{D56BAB77-4F6D-4A15-9BAF-CD6164CD4BA3}"/>
              </a:ext>
            </a:extLst>
          </p:cNvPr>
          <p:cNvSpPr/>
          <p:nvPr/>
        </p:nvSpPr>
        <p:spPr>
          <a:xfrm>
            <a:off x="2286000" y="2675930"/>
            <a:ext cx="4114802" cy="1972270"/>
          </a:xfrm>
          <a:prstGeom prst="ca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ElasticSearch</a:t>
            </a:r>
            <a:endParaRPr lang="en-US" altLang="zh-CN" dirty="0"/>
          </a:p>
          <a:p>
            <a:pPr algn="ctr"/>
            <a:r>
              <a:rPr lang="zh-CN" altLang="en-US" dirty="0"/>
              <a:t>存储和检索数据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DDC31FC-B054-4B8E-99C2-A398B85AFBF9}"/>
              </a:ext>
            </a:extLst>
          </p:cNvPr>
          <p:cNvSpPr/>
          <p:nvPr/>
        </p:nvSpPr>
        <p:spPr>
          <a:xfrm>
            <a:off x="7924800" y="3357265"/>
            <a:ext cx="1981200" cy="6096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Kibana</a:t>
            </a:r>
          </a:p>
          <a:p>
            <a:pPr algn="ctr"/>
            <a:r>
              <a:rPr lang="zh-CN" altLang="en-US" dirty="0"/>
              <a:t>可视化界面</a:t>
            </a: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45EBF74B-57A5-4451-8A49-855DA769B471}"/>
              </a:ext>
            </a:extLst>
          </p:cNvPr>
          <p:cNvCxnSpPr>
            <a:stCxn id="5" idx="4"/>
            <a:endCxn id="6" idx="1"/>
          </p:cNvCxnSpPr>
          <p:nvPr/>
        </p:nvCxnSpPr>
        <p:spPr>
          <a:xfrm>
            <a:off x="6400802" y="3662065"/>
            <a:ext cx="15239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D2EDC5B3-B1DD-413C-8545-13F57FEAB03D}"/>
              </a:ext>
            </a:extLst>
          </p:cNvPr>
          <p:cNvSpPr/>
          <p:nvPr/>
        </p:nvSpPr>
        <p:spPr>
          <a:xfrm>
            <a:off x="3420637" y="5406199"/>
            <a:ext cx="1845527" cy="85277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Logstash</a:t>
            </a:r>
          </a:p>
          <a:p>
            <a:pPr algn="ctr"/>
            <a:r>
              <a:rPr lang="zh-CN" altLang="en-US" dirty="0"/>
              <a:t>收集各个数据保存到</a:t>
            </a:r>
            <a:r>
              <a:rPr lang="en-US" altLang="zh-CN" dirty="0"/>
              <a:t>s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1547F14-F984-414F-AB76-3A1183F595BB}"/>
              </a:ext>
            </a:extLst>
          </p:cNvPr>
          <p:cNvSpPr/>
          <p:nvPr/>
        </p:nvSpPr>
        <p:spPr>
          <a:xfrm>
            <a:off x="7620000" y="5246505"/>
            <a:ext cx="2286000" cy="117216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模块</a:t>
            </a:r>
            <a:endParaRPr lang="en-US" altLang="zh-CN" dirty="0"/>
          </a:p>
          <a:p>
            <a:pPr algn="ctr"/>
            <a:r>
              <a:rPr lang="en-US" altLang="zh-CN" dirty="0" err="1"/>
              <a:t>log.debug</a:t>
            </a:r>
            <a:endParaRPr lang="en-US" altLang="zh-CN" dirty="0"/>
          </a:p>
          <a:p>
            <a:pPr algn="ctr"/>
            <a:r>
              <a:rPr lang="en-US" altLang="zh-CN" dirty="0"/>
              <a:t>log.info</a:t>
            </a:r>
          </a:p>
          <a:p>
            <a:pPr algn="ctr"/>
            <a:r>
              <a:rPr lang="en-US" altLang="zh-CN" dirty="0" err="1"/>
              <a:t>log.error</a:t>
            </a:r>
            <a:endParaRPr lang="zh-CN" altLang="en-US" dirty="0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A6938BE6-1A53-4B4A-B781-DB6EB27F4704}"/>
              </a:ext>
            </a:extLst>
          </p:cNvPr>
          <p:cNvCxnSpPr>
            <a:cxnSpLocks/>
            <a:stCxn id="11" idx="1"/>
            <a:endCxn id="10" idx="3"/>
          </p:cNvCxnSpPr>
          <p:nvPr/>
        </p:nvCxnSpPr>
        <p:spPr>
          <a:xfrm flipH="1">
            <a:off x="5266164" y="5832586"/>
            <a:ext cx="23538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E9DF75D7-CB24-49DB-ABF3-D7FC15D09561}"/>
              </a:ext>
            </a:extLst>
          </p:cNvPr>
          <p:cNvCxnSpPr>
            <a:cxnSpLocks/>
            <a:stCxn id="10" idx="0"/>
            <a:endCxn id="5" idx="3"/>
          </p:cNvCxnSpPr>
          <p:nvPr/>
        </p:nvCxnSpPr>
        <p:spPr>
          <a:xfrm flipV="1">
            <a:off x="4343401" y="4648200"/>
            <a:ext cx="0" cy="757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FBE69FF9-6249-4331-BABE-890805191E48}"/>
              </a:ext>
            </a:extLst>
          </p:cNvPr>
          <p:cNvSpPr txBox="1"/>
          <p:nvPr/>
        </p:nvSpPr>
        <p:spPr>
          <a:xfrm>
            <a:off x="1913364" y="5508519"/>
            <a:ext cx="2133600" cy="380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收集日志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95FD59A7-F971-4703-A66E-9202E21349EF}"/>
              </a:ext>
            </a:extLst>
          </p:cNvPr>
          <p:cNvSpPr/>
          <p:nvPr/>
        </p:nvSpPr>
        <p:spPr>
          <a:xfrm>
            <a:off x="5372100" y="3535775"/>
            <a:ext cx="838200" cy="45271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9200</a:t>
            </a:r>
            <a:endParaRPr lang="zh-CN" altLang="en-US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809C1ABE-0EDC-4929-A5F6-591CB59DBAD0}"/>
              </a:ext>
            </a:extLst>
          </p:cNvPr>
          <p:cNvSpPr/>
          <p:nvPr/>
        </p:nvSpPr>
        <p:spPr>
          <a:xfrm>
            <a:off x="9516639" y="3457368"/>
            <a:ext cx="838204" cy="30476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5601</a:t>
            </a:r>
            <a:endParaRPr lang="zh-CN" altLang="en-US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924DDF70-BC9D-4612-8881-381B02E899B8}"/>
              </a:ext>
            </a:extLst>
          </p:cNvPr>
          <p:cNvSpPr/>
          <p:nvPr/>
        </p:nvSpPr>
        <p:spPr>
          <a:xfrm>
            <a:off x="4914901" y="6096000"/>
            <a:ext cx="876299" cy="32265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4560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674230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1474</TotalTime>
  <Words>3102</Words>
  <Application>Microsoft Office PowerPoint</Application>
  <PresentationFormat>宽屏</PresentationFormat>
  <Paragraphs>606</Paragraphs>
  <Slides>43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43</vt:i4>
      </vt:variant>
    </vt:vector>
  </HeadingPairs>
  <TitlesOfParts>
    <vt:vector size="46" baseType="lpstr">
      <vt:lpstr>Arial</vt:lpstr>
      <vt:lpstr>Calibri</vt:lpstr>
      <vt:lpstr>Office Theme</vt:lpstr>
      <vt:lpstr>PowerPoint 演示文稿</vt:lpstr>
      <vt:lpstr>PowerPoint 演示文稿</vt:lpstr>
      <vt:lpstr>主从同步的第二步核心</vt:lpstr>
      <vt:lpstr>PowerPoint 演示文稿</vt:lpstr>
      <vt:lpstr>PowerPoint 演示文稿</vt:lpstr>
      <vt:lpstr>PowerPoint 演示文稿</vt:lpstr>
      <vt:lpstr>服务如何落实到创建工程上</vt:lpstr>
      <vt:lpstr>sharding-jdbc进行读写分离</vt:lpstr>
      <vt:lpstr>elk日志分析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锁机制</vt:lpstr>
      <vt:lpstr>无锁</vt:lpstr>
      <vt:lpstr>加锁</vt:lpstr>
      <vt:lpstr>分布式情况下的锁能用吗？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单点登录</vt:lpstr>
      <vt:lpstr>PowerPoint 演示文稿</vt:lpstr>
      <vt:lpstr>第一次单点登录的关键三处</vt:lpstr>
      <vt:lpstr>第二次没有登录的其他客户端登录</vt:lpstr>
      <vt:lpstr>核心</vt:lpstr>
      <vt:lpstr>如果能做到多端登录和适配</vt:lpstr>
      <vt:lpstr>购物车存redis</vt:lpstr>
      <vt:lpstr>购物车在redis中的数据模型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xbany</cp:lastModifiedBy>
  <cp:revision>761</cp:revision>
  <dcterms:created xsi:type="dcterms:W3CDTF">2006-08-16T00:00:00Z</dcterms:created>
  <dcterms:modified xsi:type="dcterms:W3CDTF">2019-05-21T08:27:08Z</dcterms:modified>
</cp:coreProperties>
</file>