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6"/>
  </p:notesMasterIdLst>
  <p:sldIdLst>
    <p:sldId id="256" r:id="rId2"/>
    <p:sldId id="287" r:id="rId3"/>
    <p:sldId id="257" r:id="rId4"/>
    <p:sldId id="265" r:id="rId5"/>
    <p:sldId id="286" r:id="rId6"/>
    <p:sldId id="288" r:id="rId7"/>
    <p:sldId id="292" r:id="rId8"/>
    <p:sldId id="264" r:id="rId9"/>
    <p:sldId id="291" r:id="rId10"/>
    <p:sldId id="270" r:id="rId11"/>
    <p:sldId id="266" r:id="rId12"/>
    <p:sldId id="271" r:id="rId13"/>
    <p:sldId id="269" r:id="rId14"/>
    <p:sldId id="273" r:id="rId15"/>
    <p:sldId id="274" r:id="rId16"/>
    <p:sldId id="284" r:id="rId17"/>
    <p:sldId id="272" r:id="rId18"/>
    <p:sldId id="276" r:id="rId19"/>
    <p:sldId id="282" r:id="rId20"/>
    <p:sldId id="283" r:id="rId21"/>
    <p:sldId id="277" r:id="rId22"/>
    <p:sldId id="278" r:id="rId23"/>
    <p:sldId id="289" r:id="rId24"/>
    <p:sldId id="28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feng" initials="z" lastIdx="3" clrIdx="0">
    <p:extLst>
      <p:ext uri="{19B8F6BF-5375-455C-9EA6-DF929625EA0E}">
        <p15:presenceInfo xmlns:p15="http://schemas.microsoft.com/office/powerpoint/2012/main" userId="zhangfe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550" autoAdjust="0"/>
  </p:normalViewPr>
  <p:slideViewPr>
    <p:cSldViewPr snapToGrid="0">
      <p:cViewPr varScale="1">
        <p:scale>
          <a:sx n="81" d="100"/>
          <a:sy n="81" d="100"/>
        </p:scale>
        <p:origin x="16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0B62A-C88C-4F9D-A84C-C500E81273F3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C5E11-11C9-45FB-ABC1-7F15917BF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848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B0%A4%E9%9B%A8%E6%BA%AA/2281470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r>
              <a:rPr lang="en-US" altLang="zh-CN" dirty="0" smtClean="0"/>
              <a:t>: Web</a:t>
            </a:r>
            <a:r>
              <a:rPr lang="zh-CN" altLang="en-US" dirty="0" smtClean="0"/>
              <a:t>开发历史</a:t>
            </a:r>
            <a:endParaRPr lang="en-US" altLang="zh-CN" dirty="0" smtClean="0"/>
          </a:p>
          <a:p>
            <a:r>
              <a:rPr lang="en-US" altLang="zh-CN" dirty="0" smtClean="0"/>
              <a:t>Vue</a:t>
            </a:r>
            <a:r>
              <a:rPr lang="zh-CN" altLang="en-US" dirty="0" smtClean="0"/>
              <a:t>历史</a:t>
            </a:r>
            <a:endParaRPr lang="en-US" altLang="zh-CN" dirty="0" smtClean="0"/>
          </a:p>
          <a:p>
            <a:r>
              <a:rPr lang="zh-CN" altLang="en-US" dirty="0" smtClean="0"/>
              <a:t>优势</a:t>
            </a:r>
            <a:endParaRPr lang="en-US" altLang="zh-CN" dirty="0" smtClean="0"/>
          </a:p>
          <a:p>
            <a:r>
              <a:rPr lang="zh-CN" altLang="en-US" dirty="0" smtClean="0"/>
              <a:t>内部概念</a:t>
            </a:r>
            <a:endParaRPr lang="en-US" altLang="zh-CN" dirty="0" smtClean="0"/>
          </a:p>
          <a:p>
            <a:r>
              <a:rPr lang="zh-CN" altLang="en-US" dirty="0" smtClean="0"/>
              <a:t>示例</a:t>
            </a:r>
            <a:r>
              <a:rPr lang="en-US" altLang="zh-CN" smtClean="0"/>
              <a:t>TODO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C5E11-11C9-45FB-ABC1-7F15917BFD2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086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和同类相比较</a:t>
            </a:r>
            <a:r>
              <a:rPr lang="en-US" altLang="zh-CN" dirty="0" smtClean="0"/>
              <a:t>: react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angular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趋势</a:t>
            </a:r>
            <a:r>
              <a:rPr lang="en-US" altLang="zh-CN" dirty="0" smtClean="0"/>
              <a:t>/</a:t>
            </a:r>
            <a:r>
              <a:rPr lang="zh-CN" altLang="en-US" dirty="0" smtClean="0"/>
              <a:t>社区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2017</a:t>
            </a:r>
            <a:r>
              <a:rPr lang="zh-CN" altLang="en-US" dirty="0" smtClean="0"/>
              <a:t>年 关注度的增长趋势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反映了整个生态</a:t>
            </a:r>
            <a:r>
              <a:rPr lang="zh-CN" altLang="en-US" dirty="0" smtClean="0"/>
              <a:t>的未来的发展</a:t>
            </a:r>
            <a:r>
              <a:rPr lang="zh-CN" altLang="en-US" dirty="0" smtClean="0"/>
              <a:t>趋势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C5E11-11C9-45FB-ABC1-7F15917BFD2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590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和同类相比较</a:t>
            </a:r>
            <a:r>
              <a:rPr lang="en-US" altLang="zh-CN" dirty="0" smtClean="0"/>
              <a:t>: react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angular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学习成本</a:t>
            </a:r>
            <a:r>
              <a:rPr lang="en-US" altLang="zh-CN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中文文档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语法简单</a:t>
            </a:r>
            <a:r>
              <a:rPr lang="en-US" altLang="zh-CN" baseline="0" dirty="0" smtClean="0"/>
              <a:t>   </a:t>
            </a:r>
            <a:r>
              <a:rPr lang="zh-CN" altLang="en-US" baseline="0" dirty="0" smtClean="0"/>
              <a:t>只需</a:t>
            </a:r>
            <a:r>
              <a:rPr lang="zh-CN" altLang="en-US" baseline="0" dirty="0" smtClean="0"/>
              <a:t>要懂</a:t>
            </a:r>
            <a:r>
              <a:rPr lang="en-US" altLang="zh-CN" baseline="0" dirty="0" err="1" smtClean="0"/>
              <a:t>js</a:t>
            </a:r>
            <a:r>
              <a:rPr lang="en-US" altLang="zh-CN" baseline="0" dirty="0" smtClean="0"/>
              <a:t>/html/</a:t>
            </a:r>
            <a:r>
              <a:rPr lang="en-US" altLang="zh-CN" baseline="0" dirty="0" err="1" smtClean="0"/>
              <a:t>css</a:t>
            </a:r>
            <a:r>
              <a:rPr lang="zh-CN" altLang="en-US" baseline="0" dirty="0" smtClean="0"/>
              <a:t>就能开发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相比较  都是英文</a:t>
            </a:r>
            <a:r>
              <a:rPr lang="en-US" altLang="zh-CN" baseline="0" dirty="0" smtClean="0"/>
              <a:t>: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Angular:  Typescript </a:t>
            </a:r>
            <a:r>
              <a:rPr lang="en-US" altLang="zh-CN" baseline="0" dirty="0" err="1" smtClean="0"/>
              <a:t>Rxjs</a:t>
            </a:r>
            <a:r>
              <a:rPr lang="en-US" altLang="zh-CN" baseline="0" dirty="0" smtClean="0"/>
              <a:t>  </a:t>
            </a:r>
            <a:r>
              <a:rPr lang="en-US" altLang="zh-CN" baseline="0" dirty="0" err="1" smtClean="0"/>
              <a:t>Zonejs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React: </a:t>
            </a:r>
            <a:r>
              <a:rPr lang="en-US" altLang="zh-CN" baseline="0" dirty="0" smtClean="0"/>
              <a:t>JXS</a:t>
            </a:r>
            <a:r>
              <a:rPr lang="zh-CN" altLang="en-US" baseline="0" dirty="0" smtClean="0"/>
              <a:t>语法 函数式编程  纯函数  函数副作用等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社区很活跃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C5E11-11C9-45FB-ABC1-7F15917BFD2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664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官网入口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社区</a:t>
            </a:r>
            <a:r>
              <a:rPr lang="zh-CN" altLang="en-US" dirty="0" smtClean="0"/>
              <a:t>活跃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Github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项目</a:t>
            </a:r>
            <a:r>
              <a:rPr lang="en-US" altLang="zh-CN" baseline="0" dirty="0" smtClean="0"/>
              <a:t>: awesome-</a:t>
            </a:r>
            <a:r>
              <a:rPr lang="en-US" altLang="zh-CN" baseline="0" dirty="0" err="1" smtClean="0"/>
              <a:t>vue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https://github.com/vuejs/awesome-vue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https://curated.vuejs.org</a:t>
            </a:r>
            <a:r>
              <a:rPr lang="en-US" altLang="zh-CN" baseline="0" dirty="0" smtClean="0"/>
              <a:t>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err="1" smtClean="0"/>
              <a:t>Weex</a:t>
            </a:r>
            <a:r>
              <a:rPr lang="en-US" altLang="zh-CN" baseline="0" dirty="0" smtClean="0"/>
              <a:t>: </a:t>
            </a:r>
            <a:r>
              <a:rPr lang="zh-CN" altLang="en-US" baseline="0" dirty="0" smtClean="0"/>
              <a:t>支持移动原生开发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Electron-</a:t>
            </a:r>
            <a:r>
              <a:rPr lang="en-US" altLang="zh-CN" baseline="0" dirty="0" err="1" smtClean="0"/>
              <a:t>vue</a:t>
            </a:r>
            <a:r>
              <a:rPr lang="en-US" altLang="zh-CN" baseline="0" dirty="0" smtClean="0"/>
              <a:t> : </a:t>
            </a:r>
            <a:r>
              <a:rPr lang="zh-CN" altLang="en-US" baseline="0" dirty="0" smtClean="0"/>
              <a:t>桌面应用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国内大公司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BAT </a:t>
            </a:r>
            <a:r>
              <a:rPr lang="zh-CN" altLang="en-US" baseline="0" dirty="0" smtClean="0"/>
              <a:t>饿了么 美团 简书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C5E11-11C9-45FB-ABC1-7F15917BFD2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180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和同类相比较</a:t>
            </a:r>
            <a:r>
              <a:rPr lang="en-US" altLang="zh-CN" dirty="0" smtClean="0"/>
              <a:t>: react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angular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性能</a:t>
            </a:r>
            <a:r>
              <a:rPr lang="zh-CN" altLang="en-US" dirty="0" smtClean="0"/>
              <a:t>角度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测试标准</a:t>
            </a:r>
            <a:r>
              <a:rPr lang="en-US" altLang="zh-CN" dirty="0" smtClean="0"/>
              <a:t>: </a:t>
            </a:r>
            <a:r>
              <a:rPr lang="zh-CN" altLang="en-US" dirty="0" smtClean="0"/>
              <a:t>相同的页面操作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结束</a:t>
            </a:r>
            <a:r>
              <a:rPr lang="en-US" altLang="zh-CN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共同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前后端分离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组件化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扩展方便  测试方便 </a:t>
            </a:r>
            <a:r>
              <a:rPr lang="zh-CN" altLang="en-US" baseline="0" dirty="0" smtClean="0"/>
              <a:t> 维护方便 复用性强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社区活跃度高</a:t>
            </a:r>
            <a:endParaRPr lang="en-US" altLang="zh-CN" dirty="0" smtClean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特有</a:t>
            </a:r>
            <a:endParaRPr lang="en-US" altLang="zh-CN" dirty="0" smtClean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渐进式框架</a:t>
            </a:r>
            <a:endParaRPr lang="en-US" altLang="zh-CN" dirty="0" smtClean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数据驱动</a:t>
            </a:r>
            <a:endParaRPr lang="en-US" altLang="zh-CN" dirty="0" smtClean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简单</a:t>
            </a:r>
            <a:endParaRPr lang="en-US" altLang="zh-CN" dirty="0" smtClean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学习成本低</a:t>
            </a:r>
            <a:endParaRPr lang="en-US" altLang="zh-CN" dirty="0" smtClean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轻量</a:t>
            </a:r>
            <a:endParaRPr lang="en-US" altLang="zh-CN" dirty="0" smtClean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C5E11-11C9-45FB-ABC1-7F15917BFD2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089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需要学点</a:t>
            </a:r>
            <a:r>
              <a:rPr lang="zh-CN" altLang="en-US" dirty="0" smtClean="0"/>
              <a:t>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偏理论的东西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C5E11-11C9-45FB-ABC1-7F15917BFD2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155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简单</a:t>
            </a:r>
            <a:r>
              <a:rPr lang="zh-CN" altLang="en-US" baseline="0" dirty="0" smtClean="0"/>
              <a:t> 方便 实用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渐进式框架</a:t>
            </a:r>
            <a:r>
              <a:rPr lang="en-US" altLang="zh-CN" b="1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: </a:t>
            </a:r>
            <a:r>
              <a:rPr lang="en-US" altLang="zh-CN" b="0" baseline="0" dirty="0" smtClean="0">
                <a:latin typeface="+mn-lt"/>
                <a:ea typeface="+mn-ea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baseline="0" dirty="0" smtClean="0">
              <a:latin typeface="+mn-lt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以项目为例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刚开始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随着项目功能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可以按照自己的需求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安装合适的插件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而不需要一开始就大量集成进来</a:t>
            </a:r>
            <a:endParaRPr lang="en-US" altLang="zh-CN" b="0" baseline="0" dirty="0" smtClean="0">
              <a:latin typeface="+mn-lt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Angular: </a:t>
            </a:r>
            <a:r>
              <a:rPr lang="zh-CN" altLang="en-US" baseline="0" dirty="0" smtClean="0"/>
              <a:t>包含大量</a:t>
            </a:r>
            <a:r>
              <a:rPr lang="zh-CN" altLang="en-US" baseline="0" dirty="0" smtClean="0"/>
              <a:t>功能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C5E11-11C9-45FB-ABC1-7F15917BFD2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356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某大神整理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21</a:t>
            </a:r>
            <a:r>
              <a:rPr lang="zh-CN" altLang="en-US" dirty="0" smtClean="0"/>
              <a:t>项 备忘录清单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具体 语法 规则 工具 在官网上都有详细的说明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C5E11-11C9-45FB-ABC1-7F15917BFD2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81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Html + 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 </a:t>
            </a:r>
            <a:r>
              <a:rPr lang="en-US" altLang="zh-CN" dirty="0" smtClean="0"/>
              <a:t>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基本要求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Node + </a:t>
            </a:r>
            <a:r>
              <a:rPr lang="en-US" altLang="zh-CN" dirty="0" err="1" smtClean="0"/>
              <a:t>npm</a:t>
            </a:r>
            <a:r>
              <a:rPr lang="en-US" altLang="zh-CN" baseline="0" dirty="0" smtClean="0"/>
              <a:t> : </a:t>
            </a:r>
            <a:r>
              <a:rPr lang="zh-CN" altLang="en-US" baseline="0" dirty="0" smtClean="0"/>
              <a:t>来管理开源模块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几个概念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C5E11-11C9-45FB-ABC1-7F15917BFD2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75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几个重要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M-&gt;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数据层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V -&gt; </a:t>
            </a:r>
            <a:r>
              <a:rPr lang="zh-CN" altLang="en-US" dirty="0" smtClean="0"/>
              <a:t>展示层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VM -&gt; </a:t>
            </a:r>
            <a:r>
              <a:rPr lang="zh-CN" altLang="en-US" dirty="0" smtClean="0"/>
              <a:t>就是一个</a:t>
            </a:r>
            <a:r>
              <a:rPr lang="en-US" altLang="zh-CN" dirty="0" smtClean="0"/>
              <a:t>Vue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, </a:t>
            </a:r>
            <a:r>
              <a:rPr lang="zh-CN" altLang="en-US" dirty="0" smtClean="0"/>
              <a:t>现实</a:t>
            </a:r>
            <a:r>
              <a:rPr lang="en-US" altLang="zh-CN" dirty="0" smtClean="0"/>
              <a:t>V</a:t>
            </a:r>
            <a:r>
              <a:rPr lang="zh-CN" altLang="en-US" dirty="0" smtClean="0"/>
              <a:t>层 和 </a:t>
            </a:r>
            <a:r>
              <a:rPr lang="en-US" altLang="zh-CN" dirty="0" smtClean="0"/>
              <a:t>M</a:t>
            </a:r>
            <a:r>
              <a:rPr lang="zh-CN" altLang="en-US" dirty="0" smtClean="0"/>
              <a:t>层间数据的实时通讯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MVC : </a:t>
            </a:r>
            <a:r>
              <a:rPr lang="zh-CN" altLang="en-US" dirty="0" smtClean="0"/>
              <a:t>循环</a:t>
            </a:r>
            <a:r>
              <a:rPr lang="zh-CN" altLang="en-US" dirty="0" smtClean="0"/>
              <a:t>控制</a:t>
            </a:r>
            <a:r>
              <a:rPr lang="en-US" altLang="zh-CN" dirty="0" smtClean="0"/>
              <a:t>: V-&gt;C-&gt;M-&gt;</a:t>
            </a:r>
            <a:r>
              <a:rPr lang="en-US" altLang="zh-CN" dirty="0" smtClean="0"/>
              <a:t>V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优势</a:t>
            </a:r>
            <a:r>
              <a:rPr lang="en-US" altLang="zh-CN" dirty="0" smtClean="0"/>
              <a:t>: V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</a:t>
            </a:r>
            <a:r>
              <a:rPr lang="zh-CN" altLang="en-US" dirty="0" smtClean="0"/>
              <a:t>无直接耦合</a:t>
            </a:r>
            <a:r>
              <a:rPr lang="en-US" altLang="zh-CN" dirty="0" smtClean="0"/>
              <a:t>, </a:t>
            </a:r>
            <a:r>
              <a:rPr lang="zh-CN" altLang="en-US" dirty="0" smtClean="0"/>
              <a:t>方便维护 和  扩展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C5E11-11C9-45FB-ABC1-7F15917BFD2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917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内部结构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如何完成</a:t>
            </a:r>
            <a:r>
              <a:rPr lang="en-US" altLang="zh-CN" dirty="0" smtClean="0"/>
              <a:t>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</a:t>
            </a:r>
            <a:r>
              <a:rPr lang="zh-CN" altLang="en-US" dirty="0" smtClean="0"/>
              <a:t>之间的通讯的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大致流程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Touch: </a:t>
            </a:r>
            <a:r>
              <a:rPr lang="zh-CN" altLang="en-US" dirty="0" smtClean="0"/>
              <a:t>页面操作</a:t>
            </a:r>
            <a:r>
              <a:rPr lang="en-US" altLang="zh-CN" baseline="0" dirty="0" smtClean="0"/>
              <a:t> -&gt; get/set</a:t>
            </a:r>
            <a:r>
              <a:rPr lang="zh-CN" altLang="en-US" baseline="0" dirty="0" smtClean="0"/>
              <a:t>操作 </a:t>
            </a:r>
            <a:r>
              <a:rPr lang="en-US" altLang="zh-CN" baseline="0" dirty="0" smtClean="0"/>
              <a:t>-&gt;watch</a:t>
            </a:r>
            <a:r>
              <a:rPr lang="zh-CN" altLang="en-US" baseline="0" dirty="0" smtClean="0"/>
              <a:t>监听 </a:t>
            </a:r>
            <a:r>
              <a:rPr lang="en-US" altLang="zh-CN" baseline="0" dirty="0" smtClean="0"/>
              <a:t>-&gt; re-render -&gt;</a:t>
            </a:r>
            <a:r>
              <a:rPr lang="zh-CN" altLang="en-US" baseline="0" dirty="0" smtClean="0"/>
              <a:t>修改</a:t>
            </a:r>
            <a:r>
              <a:rPr lang="en-US" altLang="zh-CN" baseline="0" dirty="0" smtClean="0"/>
              <a:t>VDOM -&gt; (</a:t>
            </a:r>
            <a:r>
              <a:rPr lang="zh-CN" altLang="en-US" baseline="0" dirty="0" smtClean="0"/>
              <a:t>空闲</a:t>
            </a:r>
            <a:r>
              <a:rPr lang="en-US" altLang="zh-CN" baseline="0" dirty="0" smtClean="0"/>
              <a:t>)</a:t>
            </a:r>
            <a:r>
              <a:rPr lang="zh-CN" altLang="en-US" baseline="0" dirty="0" smtClean="0"/>
              <a:t>修改</a:t>
            </a:r>
            <a:r>
              <a:rPr lang="en-US" altLang="zh-CN" baseline="0" dirty="0" smtClean="0"/>
              <a:t>DOM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C5E11-11C9-45FB-ABC1-7F15917BFD2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64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近几年前端发展趋势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C5E11-11C9-45FB-ABC1-7F15917BFD2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869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HTML</a:t>
            </a:r>
            <a:r>
              <a:rPr lang="zh-CN" altLang="en-US" baseline="0" dirty="0" smtClean="0"/>
              <a:t>元素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标准元素  </a:t>
            </a:r>
            <a:r>
              <a:rPr lang="en-US" altLang="zh-CN" baseline="0" dirty="0" smtClean="0"/>
              <a:t>div button input</a:t>
            </a:r>
            <a:r>
              <a:rPr lang="zh-CN" altLang="en-US" baseline="0" dirty="0" smtClean="0"/>
              <a:t>等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自定义元素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有特殊功能 有特定样式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C5E11-11C9-45FB-ABC1-7F15917BFD2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3005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Html</a:t>
            </a:r>
            <a:r>
              <a:rPr lang="zh-CN" altLang="en-US" dirty="0" smtClean="0"/>
              <a:t>元素  </a:t>
            </a:r>
            <a:r>
              <a:rPr lang="en-US" altLang="zh-CN" dirty="0" smtClean="0">
                <a:sym typeface="Wingdings" panose="05000000000000000000" pitchFamily="2" charset="2"/>
              </a:rPr>
              <a:t> DOM  VDOM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VDOM: </a:t>
            </a:r>
            <a:r>
              <a:rPr lang="zh-CN" altLang="en-US" dirty="0" smtClean="0"/>
              <a:t>就是普通的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(</a:t>
            </a:r>
            <a:r>
              <a:rPr lang="zh-CN" altLang="en-US" dirty="0" smtClean="0"/>
              <a:t>树结构</a:t>
            </a:r>
            <a:r>
              <a:rPr lang="en-US" altLang="zh-CN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性能</a:t>
            </a:r>
            <a:r>
              <a:rPr lang="zh-CN" altLang="en-US" dirty="0" smtClean="0"/>
              <a:t>上的顾虑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操作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, </a:t>
            </a:r>
            <a:r>
              <a:rPr lang="zh-CN" altLang="en-US" dirty="0" smtClean="0"/>
              <a:t>实际上浏览器还会做</a:t>
            </a:r>
            <a:r>
              <a:rPr lang="en-US" altLang="zh-CN" dirty="0" smtClean="0"/>
              <a:t>:  </a:t>
            </a:r>
            <a:r>
              <a:rPr lang="zh-CN" altLang="en-US" dirty="0" smtClean="0"/>
              <a:t>绘图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布局 </a:t>
            </a:r>
            <a:r>
              <a:rPr lang="en-US" altLang="zh-CN" dirty="0" smtClean="0"/>
              <a:t>+ </a:t>
            </a:r>
            <a:r>
              <a:rPr lang="zh-CN" altLang="en-US" dirty="0" smtClean="0"/>
              <a:t>渲染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如果频繁操作的话  </a:t>
            </a:r>
            <a:r>
              <a:rPr lang="zh-CN" altLang="en-US" dirty="0" smtClean="0"/>
              <a:t>性能</a:t>
            </a:r>
            <a:r>
              <a:rPr lang="en-US" altLang="zh-CN" dirty="0" smtClean="0"/>
              <a:t>,</a:t>
            </a:r>
            <a:r>
              <a:rPr lang="zh-CN" altLang="en-US" dirty="0" smtClean="0"/>
              <a:t>体验都不好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Diff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zh-CN" altLang="en-US" dirty="0" smtClean="0"/>
              <a:t>可以快速比较新旧两</a:t>
            </a:r>
            <a:r>
              <a:rPr lang="zh-CN" altLang="en-US" dirty="0" smtClean="0"/>
              <a:t>个</a:t>
            </a:r>
            <a:r>
              <a:rPr lang="en-US" altLang="zh-CN" dirty="0" smtClean="0"/>
              <a:t>VDOM</a:t>
            </a:r>
            <a:r>
              <a:rPr lang="zh-CN" altLang="en-US" dirty="0" smtClean="0"/>
              <a:t>的差异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从而准确定位到需要</a:t>
            </a:r>
            <a:r>
              <a:rPr lang="zh-CN" altLang="en-US" dirty="0" smtClean="0"/>
              <a:t>修改的元素节点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组件间的通信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组件状态</a:t>
            </a:r>
            <a:r>
              <a:rPr lang="en-US" altLang="zh-CN" dirty="0" smtClean="0"/>
              <a:t>:  </a:t>
            </a:r>
            <a:r>
              <a:rPr lang="zh-CN" altLang="en-US" dirty="0" smtClean="0"/>
              <a:t>组件上的属性来进行</a:t>
            </a:r>
            <a:r>
              <a:rPr lang="en-US" altLang="zh-CN" dirty="0" smtClean="0"/>
              <a:t>(</a:t>
            </a:r>
            <a:r>
              <a:rPr lang="zh-CN" altLang="en-US" dirty="0" smtClean="0"/>
              <a:t>向上</a:t>
            </a:r>
            <a:r>
              <a:rPr lang="en-US" altLang="zh-CN" dirty="0" smtClean="0"/>
              <a:t>/</a:t>
            </a:r>
            <a:r>
              <a:rPr lang="zh-CN" altLang="en-US" dirty="0" smtClean="0"/>
              <a:t>向下</a:t>
            </a:r>
            <a:r>
              <a:rPr lang="en-US" altLang="zh-CN" dirty="0" smtClean="0"/>
              <a:t>)</a:t>
            </a:r>
            <a:r>
              <a:rPr lang="zh-CN" altLang="en-US" dirty="0" smtClean="0"/>
              <a:t>传递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系统状态</a:t>
            </a:r>
            <a:r>
              <a:rPr lang="en-US" altLang="zh-CN" dirty="0" smtClean="0"/>
              <a:t>:  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vuex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C5E11-11C9-45FB-ABC1-7F15917BFD2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7025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绿色实</a:t>
            </a:r>
            <a:r>
              <a:rPr lang="en-US" altLang="zh-CN" dirty="0" smtClean="0"/>
              <a:t>:  </a:t>
            </a:r>
            <a:r>
              <a:rPr lang="zh-CN" altLang="en-US" dirty="0" smtClean="0"/>
              <a:t>所处环节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红色虚</a:t>
            </a:r>
            <a:r>
              <a:rPr lang="en-US" altLang="zh-CN" dirty="0" smtClean="0"/>
              <a:t>: </a:t>
            </a:r>
            <a:r>
              <a:rPr lang="zh-CN" altLang="en-US" dirty="0" smtClean="0"/>
              <a:t>钩子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r>
              <a:rPr lang="zh-CN" altLang="en-US" dirty="0" smtClean="0"/>
              <a:t>结束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高级应用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单文件</a:t>
            </a:r>
            <a:endParaRPr lang="en-US" altLang="zh-CN" dirty="0" smtClean="0"/>
          </a:p>
          <a:p>
            <a:r>
              <a:rPr lang="en-US" altLang="zh-CN" dirty="0" err="1" smtClean="0"/>
              <a:t>webpack</a:t>
            </a:r>
            <a:endParaRPr lang="en-US" altLang="zh-CN" dirty="0" smtClean="0"/>
          </a:p>
          <a:p>
            <a:r>
              <a:rPr lang="en-US" altLang="zh-CN" dirty="0" err="1" smtClean="0"/>
              <a:t>vuex</a:t>
            </a:r>
            <a:endParaRPr lang="en-US" altLang="zh-CN" dirty="0" smtClean="0"/>
          </a:p>
          <a:p>
            <a:r>
              <a:rPr lang="en-US" altLang="zh-CN" dirty="0" smtClean="0"/>
              <a:t>router</a:t>
            </a:r>
          </a:p>
          <a:p>
            <a:r>
              <a:rPr lang="en-US" altLang="zh-CN" dirty="0" smtClean="0"/>
              <a:t>Vue-cli</a:t>
            </a:r>
          </a:p>
          <a:p>
            <a:r>
              <a:rPr lang="zh-CN" altLang="en-US" dirty="0" smtClean="0"/>
              <a:t>等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C5E11-11C9-45FB-ABC1-7F15917BFD2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394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行业统一案例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Todos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https://jsfiddle.net/zf1987/mjdwqf4t/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C5E11-11C9-45FB-ABC1-7F15917BFD2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899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C5E11-11C9-45FB-ABC1-7F15917BFD2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646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这个阶段</a:t>
            </a:r>
            <a:r>
              <a:rPr lang="en-US" altLang="zh-CN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浏览器工作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耦合性 高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常见的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库</a:t>
            </a:r>
            <a:r>
              <a:rPr lang="en-US" altLang="zh-CN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jQuery </a:t>
            </a:r>
            <a:r>
              <a:rPr lang="en-US" altLang="zh-CN" baseline="0" dirty="0" smtClean="0"/>
              <a:t>   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DOM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C5E11-11C9-45FB-ABC1-7F15917BFD2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641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现在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开发方式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前后端开发人员分工明确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数据驱动页面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让开发人员只需要关心数据逻辑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C5E11-11C9-45FB-ABC1-7F15917BFD2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994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C5E11-11C9-45FB-ABC1-7F15917BFD2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730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作者</a:t>
            </a:r>
            <a:r>
              <a:rPr lang="en-US" altLang="zh-CN" dirty="0" smtClean="0"/>
              <a:t>:</a:t>
            </a:r>
            <a:r>
              <a:rPr lang="zh-CN" altLang="en-US" dirty="0" smtClean="0"/>
              <a:t>　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尤雨溪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en-US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更轻量  更简单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采访回忆</a:t>
            </a:r>
            <a:r>
              <a:rPr lang="en-US" altLang="zh-CN" dirty="0" smtClean="0"/>
              <a:t>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觉得</a:t>
            </a:r>
            <a:r>
              <a:rPr lang="en-US" altLang="zh-CN" baseline="0" dirty="0" smtClean="0"/>
              <a:t>angular</a:t>
            </a:r>
            <a:r>
              <a:rPr lang="zh-CN" altLang="en-US" baseline="0" dirty="0" smtClean="0"/>
              <a:t>太复杂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C5E11-11C9-45FB-ABC1-7F15917BFD2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017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最初在</a:t>
            </a:r>
            <a:r>
              <a:rPr lang="en-US" altLang="zh-CN" dirty="0" smtClean="0"/>
              <a:t>angular1</a:t>
            </a:r>
            <a:r>
              <a:rPr lang="zh-CN" altLang="en-US" dirty="0" smtClean="0"/>
              <a:t>基础上改进</a:t>
            </a:r>
            <a:endParaRPr lang="en-US" altLang="zh-CN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社区维护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升级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VDOM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SSR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Weex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Vuex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C5E11-11C9-45FB-ABC1-7F15917BFD2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765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什么优势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C5E11-11C9-45FB-ABC1-7F15917BFD2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814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和</a:t>
            </a:r>
            <a:r>
              <a:rPr lang="zh-CN" altLang="en-US" dirty="0" smtClean="0"/>
              <a:t>同类相比较</a:t>
            </a:r>
            <a:r>
              <a:rPr lang="en-US" altLang="zh-CN" dirty="0" smtClean="0"/>
              <a:t>: </a:t>
            </a:r>
            <a:r>
              <a:rPr lang="en-US" altLang="zh-CN" dirty="0" smtClean="0"/>
              <a:t>react(2013)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angular  1(09)  2(16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学习成本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项目规模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场景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项目成员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性能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等方面考虑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https://codesandbox.io/u/zf2014/sandboxes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https://stackblitz.com/edit/angular-fx2u1r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C5E11-11C9-45FB-ABC1-7F15917BFD2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09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7D7E-2061-4DE0-B27D-1ED9FB4251AA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D7C7-8B71-4F8E-A763-CBFFDF978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67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7D7E-2061-4DE0-B27D-1ED9FB4251AA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D7C7-8B71-4F8E-A763-CBFFDF978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90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7D7E-2061-4DE0-B27D-1ED9FB4251AA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D7C7-8B71-4F8E-A763-CBFFDF9788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2042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7D7E-2061-4DE0-B27D-1ED9FB4251AA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D7C7-8B71-4F8E-A763-CBFFDF978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036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7D7E-2061-4DE0-B27D-1ED9FB4251AA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D7C7-8B71-4F8E-A763-CBFFDF9788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2357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7D7E-2061-4DE0-B27D-1ED9FB4251AA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D7C7-8B71-4F8E-A763-CBFFDF978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390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7D7E-2061-4DE0-B27D-1ED9FB4251AA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D7C7-8B71-4F8E-A763-CBFFDF978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308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7D7E-2061-4DE0-B27D-1ED9FB4251AA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D7C7-8B71-4F8E-A763-CBFFDF978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97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7D7E-2061-4DE0-B27D-1ED9FB4251AA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D7C7-8B71-4F8E-A763-CBFFDF978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78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7D7E-2061-4DE0-B27D-1ED9FB4251AA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D7C7-8B71-4F8E-A763-CBFFDF978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8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7D7E-2061-4DE0-B27D-1ED9FB4251AA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D7C7-8B71-4F8E-A763-CBFFDF978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2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7D7E-2061-4DE0-B27D-1ED9FB4251AA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D7C7-8B71-4F8E-A763-CBFFDF978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90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7D7E-2061-4DE0-B27D-1ED9FB4251AA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D7C7-8B71-4F8E-A763-CBFFDF978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37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7D7E-2061-4DE0-B27D-1ED9FB4251AA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D7C7-8B71-4F8E-A763-CBFFDF978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64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7D7E-2061-4DE0-B27D-1ED9FB4251AA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D7C7-8B71-4F8E-A763-CBFFDF978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39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7D7E-2061-4DE0-B27D-1ED9FB4251AA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D7C7-8B71-4F8E-A763-CBFFDF978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61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97D7E-2061-4DE0-B27D-1ED9FB4251AA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02FD7C7-8B71-4F8E-A763-CBFFDF978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46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efankrause.net/js-frameworks-benchmark6/webdriver-ts-results/table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uejs-tips.github.io/cheatsheet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zf1987/mjdwqf4t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unicorn-supplies/angular-vs-react-vs-vue-a-2017-comparison-c5c52d620176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Vue</a:t>
            </a:r>
            <a:r>
              <a:rPr lang="zh-CN" altLang="en-US" dirty="0" smtClean="0"/>
              <a:t>入门培训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8931" y="4050833"/>
            <a:ext cx="7766936" cy="1096899"/>
          </a:xfrm>
        </p:spPr>
        <p:txBody>
          <a:bodyPr/>
          <a:lstStyle/>
          <a:p>
            <a:r>
              <a:rPr lang="en-US" altLang="zh-CN" sz="1400" dirty="0" smtClean="0">
                <a:solidFill>
                  <a:srgbClr val="00B0F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By</a:t>
            </a:r>
            <a:r>
              <a:rPr lang="en-US" altLang="zh-CN" sz="1400" dirty="0">
                <a:solidFill>
                  <a:srgbClr val="00B0F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rgbClr val="00B0F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前端</a:t>
            </a:r>
            <a:r>
              <a:rPr lang="en-US" altLang="zh-CN" sz="1400" dirty="0" smtClean="0">
                <a:solidFill>
                  <a:srgbClr val="00B0F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 smtClean="0">
                <a:solidFill>
                  <a:srgbClr val="00B0F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张</a:t>
            </a:r>
            <a:r>
              <a:rPr lang="zh-CN" altLang="en-US" sz="1400" dirty="0">
                <a:solidFill>
                  <a:srgbClr val="00B0F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峰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665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719768"/>
            <a:ext cx="8596668" cy="547171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趋势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860" y="1265007"/>
            <a:ext cx="3277874" cy="49543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266939"/>
            <a:ext cx="3602982" cy="495043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786" y="2866346"/>
            <a:ext cx="1352605" cy="175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2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719768"/>
            <a:ext cx="8596668" cy="547171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学习成本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828798"/>
            <a:ext cx="2048313" cy="467115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5820" y="1767018"/>
            <a:ext cx="5878115" cy="473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9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“weex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609" y="1150910"/>
            <a:ext cx="2262189" cy="226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344" y="477533"/>
            <a:ext cx="4769042" cy="5871131"/>
          </a:xfrm>
          <a:prstGeom prst="rect">
            <a:avLst/>
          </a:prstGeom>
        </p:spPr>
      </p:pic>
      <p:pic>
        <p:nvPicPr>
          <p:cNvPr id="1028" name="Picture 4" descr="electron-vu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957" y="3413099"/>
            <a:ext cx="3718278" cy="82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98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719768"/>
            <a:ext cx="8596668" cy="547171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性能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586145" y="486853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dirty="0" smtClean="0">
                <a:hlinkClick r:id="rId3"/>
              </a:rPr>
              <a:t>数据来源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9276" y="1598435"/>
            <a:ext cx="2561968" cy="306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3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2855228"/>
            <a:ext cx="7766936" cy="888300"/>
          </a:xfrm>
        </p:spPr>
        <p:txBody>
          <a:bodyPr/>
          <a:lstStyle/>
          <a:p>
            <a:pPr algn="ctr"/>
            <a:r>
              <a:rPr lang="zh-CN" altLang="en-US" dirty="0" smtClean="0"/>
              <a:t>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14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719768"/>
            <a:ext cx="8596668" cy="547171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定义</a:t>
            </a:r>
            <a:endParaRPr lang="zh-CN" altLang="en-US" sz="24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7334" y="2206309"/>
            <a:ext cx="8596668" cy="388077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Vue (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读音 </a:t>
            </a: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/</a:t>
            </a:r>
            <a:r>
              <a:rPr lang="en-US" altLang="zh-CN" dirty="0" err="1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vju</a:t>
            </a: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ː/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，类似于 </a:t>
            </a:r>
            <a:r>
              <a:rPr lang="en-US" altLang="zh-CN" b="1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view</a:t>
            </a: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) 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是一套用于构建用户界面的</a:t>
            </a:r>
            <a:r>
              <a:rPr lang="zh-CN" altLang="en-US" b="1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渐进式框架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。与其它大型框架不同的是，</a:t>
            </a: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Vue 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被设计为可以自底向上逐层应用。</a:t>
            </a: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Vue 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的核心库只关注视图层，不仅易于上手，还便于与第三方库或既有项目整合。</a:t>
            </a:r>
          </a:p>
        </p:txBody>
      </p:sp>
    </p:spTree>
    <p:extLst>
      <p:ext uri="{BB962C8B-B14F-4D97-AF65-F5344CB8AC3E}">
        <p14:creationId xmlns:p14="http://schemas.microsoft.com/office/powerpoint/2010/main" val="304675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3" y="216569"/>
            <a:ext cx="11098522" cy="589547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13299" y="62925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hlinkClick r:id="rId4"/>
              </a:rPr>
              <a:t>备忘录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763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719768"/>
            <a:ext cx="8596668" cy="547171"/>
          </a:xfrm>
        </p:spPr>
        <p:txBody>
          <a:bodyPr>
            <a:normAutofit fontScale="90000"/>
          </a:bodyPr>
          <a:lstStyle/>
          <a:p>
            <a:r>
              <a:rPr lang="zh-CN" altLang="en-US" sz="2400" dirty="0" smtClean="0"/>
              <a:t>准备工作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/>
          </a:p>
        </p:txBody>
      </p:sp>
      <p:pic>
        <p:nvPicPr>
          <p:cNvPr id="4098" name="Picture 2" descr="“js html  css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73" y="2006942"/>
            <a:ext cx="4228590" cy="153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“Node npm”的图片搜索结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060" y="4348534"/>
            <a:ext cx="2133408" cy="160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40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719768"/>
            <a:ext cx="8596668" cy="547171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MVVM</a:t>
            </a:r>
            <a:endParaRPr lang="zh-CN" altLang="en-US" sz="2400" dirty="0"/>
          </a:p>
        </p:txBody>
      </p:sp>
      <p:pic>
        <p:nvPicPr>
          <p:cNvPr id="5122" name="Picture 2" descr="“vue mvvm”的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86" y="1533729"/>
            <a:ext cx="8190964" cy="435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53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07" y="150828"/>
            <a:ext cx="10424212" cy="651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2855228"/>
            <a:ext cx="7766936" cy="888300"/>
          </a:xfrm>
        </p:spPr>
        <p:txBody>
          <a:bodyPr/>
          <a:lstStyle/>
          <a:p>
            <a:pPr algn="ctr"/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张峰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0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77334" y="719768"/>
            <a:ext cx="8596668" cy="547171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组件</a:t>
            </a:r>
            <a:endParaRPr lang="zh-CN" altLang="en-US" sz="2400" dirty="0"/>
          </a:p>
        </p:txBody>
      </p:sp>
      <p:sp>
        <p:nvSpPr>
          <p:cNvPr id="14" name="内容占位符 3"/>
          <p:cNvSpPr>
            <a:spLocks noGrp="1"/>
          </p:cNvSpPr>
          <p:nvPr>
            <p:ph idx="1"/>
          </p:nvPr>
        </p:nvSpPr>
        <p:spPr>
          <a:xfrm>
            <a:off x="677334" y="2206309"/>
            <a:ext cx="8596668" cy="388077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组件 </a:t>
            </a: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(Component) 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是 </a:t>
            </a:r>
            <a:r>
              <a:rPr lang="en-US" altLang="zh-CN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Vue 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最强大的功能之一。组件可以扩展 </a:t>
            </a: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HTML 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元素，封装可重用的代码。在较高层面上，组件是自定义元素，</a:t>
            </a:r>
            <a:r>
              <a:rPr lang="en-US" altLang="zh-CN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Vue</a:t>
            </a:r>
            <a:r>
              <a:rPr lang="zh-CN" altLang="en-US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的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编译器为它添加特殊功能。在有些情况下，组件也可以表现为用 </a:t>
            </a: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is 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特性进行了扩展的原生 </a:t>
            </a: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HTML 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元素</a:t>
            </a:r>
            <a:r>
              <a:rPr lang="zh-CN" altLang="en-US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。</a:t>
            </a:r>
            <a:endParaRPr lang="zh-CN" altLang="en-US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所有的 </a:t>
            </a: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Vue 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组件同时也都是 </a:t>
            </a: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Vue 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的实例，所以可接受相同</a:t>
            </a:r>
            <a:r>
              <a:rPr lang="zh-CN" altLang="en-US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的配置选项 </a:t>
            </a: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(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除了一些根级特有的选项</a:t>
            </a: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) 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并提供相同的生命周期钩子。</a:t>
            </a:r>
          </a:p>
        </p:txBody>
      </p:sp>
    </p:spTree>
    <p:extLst>
      <p:ext uri="{BB962C8B-B14F-4D97-AF65-F5344CB8AC3E}">
        <p14:creationId xmlns:p14="http://schemas.microsoft.com/office/powerpoint/2010/main" val="15779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719768"/>
            <a:ext cx="8596668" cy="547171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虚拟</a:t>
            </a:r>
            <a:r>
              <a:rPr lang="en-US" altLang="zh-CN" sz="2400" dirty="0" smtClean="0"/>
              <a:t>DOM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1688872"/>
            <a:ext cx="8605673" cy="338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3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719768"/>
            <a:ext cx="8596668" cy="547171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生命周期</a:t>
            </a:r>
            <a:endParaRPr lang="zh-CN" altLang="en-US" sz="2400" dirty="0"/>
          </a:p>
        </p:txBody>
      </p:sp>
      <p:pic>
        <p:nvPicPr>
          <p:cNvPr id="7174" name="Picture 6" descr="“vue lifecycle”的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164" y="1108388"/>
            <a:ext cx="8227704" cy="531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72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2855228"/>
            <a:ext cx="7766936" cy="888300"/>
          </a:xfrm>
        </p:spPr>
        <p:txBody>
          <a:bodyPr/>
          <a:lstStyle/>
          <a:p>
            <a:pPr algn="ctr"/>
            <a:r>
              <a:rPr lang="zh-CN" altLang="en-US" dirty="0" smtClean="0">
                <a:hlinkClick r:id="rId3"/>
              </a:rPr>
              <a:t>惯例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张峰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66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2855228"/>
            <a:ext cx="7766936" cy="888300"/>
          </a:xfrm>
        </p:spPr>
        <p:txBody>
          <a:bodyPr/>
          <a:lstStyle/>
          <a:p>
            <a:pPr algn="ctr"/>
            <a:r>
              <a:rPr lang="zh-CN" altLang="en-US" dirty="0"/>
              <a:t>谢谢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张峰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63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4.sinaimg.cn/large/63918611gw1e7ehv2js8xj20gn0j9759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624" y="1569904"/>
            <a:ext cx="3354950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912" y="1458453"/>
            <a:ext cx="4573541" cy="399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518228"/>
            <a:ext cx="4572088" cy="36199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600" y="1998546"/>
            <a:ext cx="4137234" cy="230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7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2855228"/>
            <a:ext cx="7766936" cy="888300"/>
          </a:xfrm>
        </p:spPr>
        <p:txBody>
          <a:bodyPr/>
          <a:lstStyle/>
          <a:p>
            <a:pPr algn="ctr"/>
            <a:r>
              <a:rPr lang="en-US" altLang="zh-CN" dirty="0" smtClean="0"/>
              <a:t>Vue</a:t>
            </a:r>
            <a:r>
              <a:rPr lang="zh-CN" altLang="en-US" dirty="0" smtClean="0"/>
              <a:t>历史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张峰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25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“Evan You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515" y="1195754"/>
            <a:ext cx="8040533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37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182944" y="1601191"/>
            <a:ext cx="8596668" cy="3282782"/>
          </a:xfrm>
        </p:spPr>
        <p:txBody>
          <a:bodyPr/>
          <a:lstStyle/>
          <a:p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2013 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年 </a:t>
            </a: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6 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月：</a:t>
            </a: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First Commit (Seed)</a:t>
            </a:r>
          </a:p>
          <a:p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2013 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年 </a:t>
            </a: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12 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月：第一次将项目名字 </a:t>
            </a: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Vue</a:t>
            </a:r>
          </a:p>
          <a:p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2014 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年 </a:t>
            </a: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2 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月：第一次公开发布 </a:t>
            </a: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Hacker News</a:t>
            </a:r>
          </a:p>
          <a:p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2014 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年 </a:t>
            </a: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11 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月：</a:t>
            </a: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0.11 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版本（重写）</a:t>
            </a:r>
          </a:p>
          <a:p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2015 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年 </a:t>
            </a: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4 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月：</a:t>
            </a: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Laravel 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社区作者开始使用并宣传</a:t>
            </a:r>
          </a:p>
          <a:p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2015 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年 </a:t>
            </a: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10 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月：</a:t>
            </a: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Vue.js 1.0 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发布</a:t>
            </a:r>
          </a:p>
          <a:p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2016 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年 </a:t>
            </a: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10 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月：</a:t>
            </a: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Vue.js 2.0 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发布（重写 </a:t>
            </a: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&amp; </a:t>
            </a:r>
            <a:r>
              <a:rPr lang="zh-CN" altLang="en-US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向后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兼容</a:t>
            </a:r>
            <a:r>
              <a:rPr lang="zh-CN" altLang="en-US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）</a:t>
            </a:r>
            <a:endParaRPr lang="en-US" altLang="zh-CN" dirty="0" smtClean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r>
              <a:rPr lang="zh-CN" altLang="en-US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目前版本是 </a:t>
            </a:r>
            <a:r>
              <a:rPr lang="en-US" altLang="zh-CN" dirty="0" smtClean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2.4</a:t>
            </a:r>
          </a:p>
        </p:txBody>
      </p:sp>
    </p:spTree>
    <p:extLst>
      <p:ext uri="{BB962C8B-B14F-4D97-AF65-F5344CB8AC3E}">
        <p14:creationId xmlns:p14="http://schemas.microsoft.com/office/powerpoint/2010/main" val="260457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2855228"/>
            <a:ext cx="7766936" cy="888300"/>
          </a:xfrm>
        </p:spPr>
        <p:txBody>
          <a:bodyPr/>
          <a:lstStyle/>
          <a:p>
            <a:pPr algn="ctr"/>
            <a:r>
              <a:rPr lang="zh-CN" altLang="en-US" dirty="0" smtClean="0"/>
              <a:t>优势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张峰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33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719768"/>
            <a:ext cx="8596668" cy="547171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竞争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302269" y="5188678"/>
            <a:ext cx="33467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比较</a:t>
            </a:r>
            <a:r>
              <a:rPr lang="en-US" altLang="zh-CN" dirty="0" smtClean="0"/>
              <a:t>: </a:t>
            </a:r>
            <a:r>
              <a:rPr lang="en-US" altLang="zh-CN" dirty="0" smtClean="0">
                <a:hlinkClick r:id="rId3"/>
              </a:rPr>
              <a:t>Vue vs React vs angular</a:t>
            </a:r>
            <a:endParaRPr lang="zh-CN" altLang="en-US" dirty="0"/>
          </a:p>
        </p:txBody>
      </p:sp>
      <p:pic>
        <p:nvPicPr>
          <p:cNvPr id="1026" name="Picture 2" descr="https://ypy.w3cvip.org/photo/2017/84104f8f-3c20-4f42-8712-209443e410b7.jpg!lar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891" y="1641514"/>
            <a:ext cx="4729552" cy="354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59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1334</TotalTime>
  <Words>831</Words>
  <Application>Microsoft Office PowerPoint</Application>
  <PresentationFormat>宽屏</PresentationFormat>
  <Paragraphs>235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Adobe 宋体 Std L</vt:lpstr>
      <vt:lpstr>Microsoft YaHei UI</vt:lpstr>
      <vt:lpstr>方正姚体</vt:lpstr>
      <vt:lpstr>华文新魏</vt:lpstr>
      <vt:lpstr>宋体</vt:lpstr>
      <vt:lpstr>Arial</vt:lpstr>
      <vt:lpstr>Calibri</vt:lpstr>
      <vt:lpstr>Trebuchet MS</vt:lpstr>
      <vt:lpstr>Wingdings</vt:lpstr>
      <vt:lpstr>Wingdings 3</vt:lpstr>
      <vt:lpstr>平面</vt:lpstr>
      <vt:lpstr>Vue入门培训</vt:lpstr>
      <vt:lpstr>回顾</vt:lpstr>
      <vt:lpstr>PowerPoint 演示文稿</vt:lpstr>
      <vt:lpstr>PowerPoint 演示文稿</vt:lpstr>
      <vt:lpstr>Vue历史</vt:lpstr>
      <vt:lpstr>PowerPoint 演示文稿</vt:lpstr>
      <vt:lpstr>PowerPoint 演示文稿</vt:lpstr>
      <vt:lpstr>优势</vt:lpstr>
      <vt:lpstr>竞争</vt:lpstr>
      <vt:lpstr>趋势</vt:lpstr>
      <vt:lpstr>学习成本</vt:lpstr>
      <vt:lpstr>PowerPoint 演示文稿</vt:lpstr>
      <vt:lpstr>性能</vt:lpstr>
      <vt:lpstr>机制</vt:lpstr>
      <vt:lpstr>定义</vt:lpstr>
      <vt:lpstr>PowerPoint 演示文稿</vt:lpstr>
      <vt:lpstr>准备工作 </vt:lpstr>
      <vt:lpstr>MVVM</vt:lpstr>
      <vt:lpstr>PowerPoint 演示文稿</vt:lpstr>
      <vt:lpstr>组件</vt:lpstr>
      <vt:lpstr>虚拟DOM</vt:lpstr>
      <vt:lpstr>生命周期</vt:lpstr>
      <vt:lpstr>惯例</vt:lpstr>
      <vt:lpstr>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Vue培训</dc:title>
  <dc:creator>zhangfeng</dc:creator>
  <cp:lastModifiedBy>zhangfeng</cp:lastModifiedBy>
  <cp:revision>303</cp:revision>
  <dcterms:created xsi:type="dcterms:W3CDTF">2018-01-29T03:21:02Z</dcterms:created>
  <dcterms:modified xsi:type="dcterms:W3CDTF">2018-02-07T07:56:42Z</dcterms:modified>
</cp:coreProperties>
</file>