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7"/>
  </p:notesMasterIdLst>
  <p:handoutMasterIdLst>
    <p:handoutMasterId r:id="rId68"/>
  </p:handoutMasterIdLst>
  <p:sldIdLst>
    <p:sldId id="256" r:id="rId5"/>
    <p:sldId id="257" r:id="rId6"/>
    <p:sldId id="378" r:id="rId7"/>
    <p:sldId id="334" r:id="rId8"/>
    <p:sldId id="379" r:id="rId9"/>
    <p:sldId id="380" r:id="rId10"/>
    <p:sldId id="381" r:id="rId11"/>
    <p:sldId id="382" r:id="rId12"/>
    <p:sldId id="383" r:id="rId13"/>
    <p:sldId id="384" r:id="rId14"/>
    <p:sldId id="385" r:id="rId15"/>
    <p:sldId id="386" r:id="rId16"/>
    <p:sldId id="387" r:id="rId17"/>
    <p:sldId id="388" r:id="rId18"/>
    <p:sldId id="389" r:id="rId19"/>
    <p:sldId id="390" r:id="rId20"/>
    <p:sldId id="391" r:id="rId21"/>
    <p:sldId id="392" r:id="rId22"/>
    <p:sldId id="393" r:id="rId23"/>
    <p:sldId id="394" r:id="rId24"/>
    <p:sldId id="395" r:id="rId25"/>
    <p:sldId id="396" r:id="rId26"/>
    <p:sldId id="398" r:id="rId27"/>
    <p:sldId id="397" r:id="rId28"/>
    <p:sldId id="399" r:id="rId29"/>
    <p:sldId id="400" r:id="rId30"/>
    <p:sldId id="401" r:id="rId31"/>
    <p:sldId id="402" r:id="rId32"/>
    <p:sldId id="403" r:id="rId33"/>
    <p:sldId id="404" r:id="rId34"/>
    <p:sldId id="405" r:id="rId35"/>
    <p:sldId id="406" r:id="rId36"/>
    <p:sldId id="407" r:id="rId37"/>
    <p:sldId id="408" r:id="rId38"/>
    <p:sldId id="409" r:id="rId39"/>
    <p:sldId id="410" r:id="rId40"/>
    <p:sldId id="412" r:id="rId41"/>
    <p:sldId id="411" r:id="rId42"/>
    <p:sldId id="338" r:id="rId43"/>
    <p:sldId id="413" r:id="rId44"/>
    <p:sldId id="414" r:id="rId45"/>
    <p:sldId id="415" r:id="rId46"/>
    <p:sldId id="416" r:id="rId47"/>
    <p:sldId id="417" r:id="rId48"/>
    <p:sldId id="418" r:id="rId49"/>
    <p:sldId id="419" r:id="rId50"/>
    <p:sldId id="420" r:id="rId51"/>
    <p:sldId id="421" r:id="rId52"/>
    <p:sldId id="422" r:id="rId53"/>
    <p:sldId id="423" r:id="rId54"/>
    <p:sldId id="361" r:id="rId55"/>
    <p:sldId id="424" r:id="rId56"/>
    <p:sldId id="425" r:id="rId57"/>
    <p:sldId id="426" r:id="rId58"/>
    <p:sldId id="427" r:id="rId59"/>
    <p:sldId id="428" r:id="rId60"/>
    <p:sldId id="429" r:id="rId61"/>
    <p:sldId id="430" r:id="rId62"/>
    <p:sldId id="431" r:id="rId63"/>
    <p:sldId id="432" r:id="rId64"/>
    <p:sldId id="433" r:id="rId65"/>
    <p:sldId id="434" r:id="rId66"/>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05C"/>
    <a:srgbClr val="8D00D0"/>
    <a:srgbClr val="009B6F"/>
    <a:srgbClr val="000000"/>
    <a:srgbClr val="FEE238"/>
    <a:srgbClr val="003E72"/>
    <a:srgbClr val="6A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196" autoAdjust="0"/>
  </p:normalViewPr>
  <p:slideViewPr>
    <p:cSldViewPr>
      <p:cViewPr varScale="1">
        <p:scale>
          <a:sx n="82" d="100"/>
          <a:sy n="82" d="100"/>
        </p:scale>
        <p:origin x="840" y="7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54829FD-AA8D-402C-B969-9BDD42140469}"/>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GB" altLang="en-US" dirty="0"/>
          </a:p>
        </p:txBody>
      </p:sp>
      <p:sp>
        <p:nvSpPr>
          <p:cNvPr id="9219" name="Rectangle 3">
            <a:extLst>
              <a:ext uri="{FF2B5EF4-FFF2-40B4-BE49-F238E27FC236}">
                <a16:creationId xmlns:a16="http://schemas.microsoft.com/office/drawing/2014/main" id="{5705EE3B-642B-4B31-81F1-D1E1046BF93E}"/>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GB" altLang="en-US" dirty="0"/>
          </a:p>
        </p:txBody>
      </p:sp>
      <p:sp>
        <p:nvSpPr>
          <p:cNvPr id="9220" name="Rectangle 4">
            <a:extLst>
              <a:ext uri="{FF2B5EF4-FFF2-40B4-BE49-F238E27FC236}">
                <a16:creationId xmlns:a16="http://schemas.microsoft.com/office/drawing/2014/main" id="{B6EE33C4-7597-4898-BE8A-32CA814848BB}"/>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GB" altLang="en-US" dirty="0"/>
          </a:p>
        </p:txBody>
      </p:sp>
      <p:sp>
        <p:nvSpPr>
          <p:cNvPr id="9221" name="Rectangle 5">
            <a:extLst>
              <a:ext uri="{FF2B5EF4-FFF2-40B4-BE49-F238E27FC236}">
                <a16:creationId xmlns:a16="http://schemas.microsoft.com/office/drawing/2014/main" id="{A05EDBA9-BACD-43D6-BF5D-181E303C3DF6}"/>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B67D7FD-786C-4CB7-8AF4-D718F2B264DC}" type="slidenum">
              <a:rPr lang="en-GB" altLang="en-US"/>
              <a:pPr/>
              <a:t>‹#›</a:t>
            </a:fld>
            <a:endParaRPr lang="en-GB"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6CA4456-F361-4B44-A308-3E6D964ED5E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GB" altLang="en-US" dirty="0"/>
          </a:p>
        </p:txBody>
      </p:sp>
      <p:sp>
        <p:nvSpPr>
          <p:cNvPr id="8195" name="Rectangle 3">
            <a:extLst>
              <a:ext uri="{FF2B5EF4-FFF2-40B4-BE49-F238E27FC236}">
                <a16:creationId xmlns:a16="http://schemas.microsoft.com/office/drawing/2014/main" id="{08C818F8-B2DF-401F-97D5-3C4C43187B6E}"/>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GB" altLang="en-US" dirty="0"/>
          </a:p>
        </p:txBody>
      </p:sp>
      <p:sp>
        <p:nvSpPr>
          <p:cNvPr id="5124" name="Rectangle 4">
            <a:extLst>
              <a:ext uri="{FF2B5EF4-FFF2-40B4-BE49-F238E27FC236}">
                <a16:creationId xmlns:a16="http://schemas.microsoft.com/office/drawing/2014/main" id="{B359CEE7-979E-4ECA-B60E-F8371A4D883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C80015F8-FF0A-4A7F-ABD6-7BD6E40F6ACE}"/>
              </a:ext>
            </a:extLst>
          </p:cNvPr>
          <p:cNvSpPr>
            <a:spLocks noGrp="1" noChangeArrowheads="1"/>
          </p:cNvSpPr>
          <p:nvPr>
            <p:ph type="body" sz="quarter" idx="3"/>
          </p:nvPr>
        </p:nvSpPr>
        <p:spPr bwMode="auto">
          <a:xfrm>
            <a:off x="1143000" y="4343400"/>
            <a:ext cx="45561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8198" name="Rectangle 6">
            <a:extLst>
              <a:ext uri="{FF2B5EF4-FFF2-40B4-BE49-F238E27FC236}">
                <a16:creationId xmlns:a16="http://schemas.microsoft.com/office/drawing/2014/main" id="{FC8A3E9C-3A05-4F0F-A897-F596674ECFB3}"/>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GB" altLang="en-US" dirty="0"/>
          </a:p>
        </p:txBody>
      </p:sp>
      <p:sp>
        <p:nvSpPr>
          <p:cNvPr id="8199" name="Rectangle 7">
            <a:extLst>
              <a:ext uri="{FF2B5EF4-FFF2-40B4-BE49-F238E27FC236}">
                <a16:creationId xmlns:a16="http://schemas.microsoft.com/office/drawing/2014/main" id="{419914C5-D7AD-4B98-AE8F-0F6C07EE7AED}"/>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EA5AD2E-89E1-4370-8739-344D4E353C41}" type="slidenum">
              <a:rPr lang="en-GB" altLang="en-US"/>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7D363F4-AFB4-4666-B181-6ABB76387421}"/>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25734EB-D06B-4794-9C0B-3CA60BFA27EA}" type="slidenum">
              <a:rPr lang="en-GB" altLang="en-US"/>
              <a:pPr eaLnBrk="1" hangingPunct="1"/>
              <a:t>1</a:t>
            </a:fld>
            <a:endParaRPr lang="en-GB" altLang="en-US" dirty="0"/>
          </a:p>
        </p:txBody>
      </p:sp>
      <p:sp>
        <p:nvSpPr>
          <p:cNvPr id="6147" name="Rectangle 2">
            <a:extLst>
              <a:ext uri="{FF2B5EF4-FFF2-40B4-BE49-F238E27FC236}">
                <a16:creationId xmlns:a16="http://schemas.microsoft.com/office/drawing/2014/main" id="{ABC7FC18-B57B-495C-A9F0-E0D19CB7E12A}"/>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E5DCEC76-4B29-4493-B2CF-E1CC273C2E90}"/>
              </a:ext>
            </a:extLst>
          </p:cNvPr>
          <p:cNvSpPr>
            <a:spLocks noGrp="1" noChangeArrowheads="1"/>
          </p:cNvSpPr>
          <p:nvPr>
            <p:ph type="body" idx="1"/>
          </p:nvPr>
        </p:nvSpPr>
        <p:spPr>
          <a:noFill/>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5625AB8A-B804-4C05-BD28-FB95C54EF652}"/>
              </a:ext>
            </a:extLst>
          </p:cNvPr>
          <p:cNvSpPr>
            <a:spLocks noChangeArrowheads="1"/>
          </p:cNvSpPr>
          <p:nvPr/>
        </p:nvSpPr>
        <p:spPr bwMode="auto">
          <a:xfrm>
            <a:off x="0" y="5365750"/>
            <a:ext cx="9140825" cy="665163"/>
          </a:xfrm>
          <a:prstGeom prst="rect">
            <a:avLst/>
          </a:prstGeom>
          <a:solidFill>
            <a:srgbClr val="003E72"/>
          </a:solidFill>
          <a:ln>
            <a:noFill/>
          </a:ln>
          <a:effectLst/>
          <a:extLst>
            <a:ext uri="{91240B29-F687-4F45-9708-019B960494DF}">
              <a14:hiddenLine xmlns:a14="http://schemas.microsoft.com/office/drawing/2010/main" w="127">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5" name="Rectangle 14">
            <a:extLst>
              <a:ext uri="{FF2B5EF4-FFF2-40B4-BE49-F238E27FC236}">
                <a16:creationId xmlns:a16="http://schemas.microsoft.com/office/drawing/2014/main" id="{F7517D6D-681A-4295-9A0D-8CED85D1C217}"/>
              </a:ext>
            </a:extLst>
          </p:cNvPr>
          <p:cNvSpPr>
            <a:spLocks noChangeArrowheads="1"/>
          </p:cNvSpPr>
          <p:nvPr/>
        </p:nvSpPr>
        <p:spPr bwMode="auto">
          <a:xfrm>
            <a:off x="0" y="6030913"/>
            <a:ext cx="9140825" cy="173037"/>
          </a:xfrm>
          <a:prstGeom prst="rect">
            <a:avLst/>
          </a:prstGeom>
          <a:solidFill>
            <a:srgbClr val="6AADE4"/>
          </a:solidFill>
          <a:ln>
            <a:noFill/>
          </a:ln>
          <a:effectLst/>
          <a:extLst>
            <a:ext uri="{91240B29-F687-4F45-9708-019B960494DF}">
              <a14:hiddenLine xmlns:a14="http://schemas.microsoft.com/office/drawing/2010/main" w="127">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5122" name="Rectangle 2"/>
          <p:cNvSpPr>
            <a:spLocks noGrp="1" noChangeArrowheads="1"/>
          </p:cNvSpPr>
          <p:nvPr>
            <p:ph type="ctrTitle"/>
          </p:nvPr>
        </p:nvSpPr>
        <p:spPr>
          <a:xfrm>
            <a:off x="384175" y="2016125"/>
            <a:ext cx="8374063" cy="576263"/>
          </a:xfrm>
        </p:spPr>
        <p:txBody>
          <a:bodyPr/>
          <a:lstStyle>
            <a:lvl1pPr>
              <a:defRPr sz="3600"/>
            </a:lvl1pPr>
          </a:lstStyle>
          <a:p>
            <a:pPr lvl="0"/>
            <a:r>
              <a:rPr lang="en-GB" altLang="en-US" noProof="0"/>
              <a:t>Click to edit Master title style</a:t>
            </a:r>
          </a:p>
        </p:txBody>
      </p:sp>
      <p:sp>
        <p:nvSpPr>
          <p:cNvPr id="5123" name="Rectangle 3"/>
          <p:cNvSpPr>
            <a:spLocks noGrp="1" noChangeArrowheads="1"/>
          </p:cNvSpPr>
          <p:nvPr>
            <p:ph type="subTitle" idx="1"/>
          </p:nvPr>
        </p:nvSpPr>
        <p:spPr>
          <a:xfrm>
            <a:off x="384175" y="2774950"/>
            <a:ext cx="8374063" cy="539750"/>
          </a:xfrm>
        </p:spPr>
        <p:txBody>
          <a:bodyPr/>
          <a:lstStyle>
            <a:lvl1pPr marL="0" indent="0">
              <a:buFontTx/>
              <a:buNone/>
              <a:defRPr sz="1800" b="1">
                <a:solidFill>
                  <a:schemeClr val="tx2"/>
                </a:solidFill>
              </a:defRPr>
            </a:lvl1pPr>
          </a:lstStyle>
          <a:p>
            <a:pPr lvl="0"/>
            <a:r>
              <a:rPr lang="en-GB" altLang="en-US" noProof="0"/>
              <a:t>Click to edit Master subtitle style</a:t>
            </a:r>
          </a:p>
        </p:txBody>
      </p:sp>
      <p:sp>
        <p:nvSpPr>
          <p:cNvPr id="6" name="Rectangle 10">
            <a:extLst>
              <a:ext uri="{FF2B5EF4-FFF2-40B4-BE49-F238E27FC236}">
                <a16:creationId xmlns:a16="http://schemas.microsoft.com/office/drawing/2014/main" id="{4E20DC7D-5229-49FD-AE0A-6709536DD943}"/>
              </a:ext>
            </a:extLst>
          </p:cNvPr>
          <p:cNvSpPr>
            <a:spLocks noGrp="1" noChangeArrowheads="1"/>
          </p:cNvSpPr>
          <p:nvPr>
            <p:ph type="sldNum" sz="quarter" idx="10"/>
          </p:nvPr>
        </p:nvSpPr>
        <p:spPr>
          <a:xfrm>
            <a:off x="7862888" y="6448425"/>
            <a:ext cx="900112" cy="179388"/>
          </a:xfrm>
        </p:spPr>
        <p:txBody>
          <a:bodyPr/>
          <a:lstStyle>
            <a:lvl1pPr>
              <a:defRPr>
                <a:solidFill>
                  <a:schemeClr val="tx1"/>
                </a:solidFill>
              </a:defRPr>
            </a:lvl1pPr>
          </a:lstStyle>
          <a:p>
            <a:fld id="{B97AC216-041A-44A4-B5AB-80C1521BAB14}" type="slidenum">
              <a:rPr lang="en-GB" altLang="en-US"/>
              <a:pPr/>
              <a:t>‹#›</a:t>
            </a:fld>
            <a:endParaRPr lang="en-GB" altLang="en-US" dirty="0"/>
          </a:p>
        </p:txBody>
      </p:sp>
    </p:spTree>
    <p:extLst>
      <p:ext uri="{BB962C8B-B14F-4D97-AF65-F5344CB8AC3E}">
        <p14:creationId xmlns:p14="http://schemas.microsoft.com/office/powerpoint/2010/main" val="4084210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9C73F3B9-EB4B-48B0-A499-3A6BEF8D4633}"/>
              </a:ext>
            </a:extLst>
          </p:cNvPr>
          <p:cNvSpPr>
            <a:spLocks noGrp="1" noChangeArrowheads="1"/>
          </p:cNvSpPr>
          <p:nvPr>
            <p:ph type="sldNum" sz="quarter" idx="10"/>
          </p:nvPr>
        </p:nvSpPr>
        <p:spPr>
          <a:ln/>
        </p:spPr>
        <p:txBody>
          <a:bodyPr/>
          <a:lstStyle>
            <a:lvl1pPr>
              <a:defRPr/>
            </a:lvl1pPr>
          </a:lstStyle>
          <a:p>
            <a:fld id="{0E00A4F9-908B-416C-9D26-7A92CE4F39D6}" type="slidenum">
              <a:rPr lang="en-GB" altLang="en-US"/>
              <a:pPr/>
              <a:t>‹#›</a:t>
            </a:fld>
            <a:endParaRPr lang="en-GB" altLang="en-US" dirty="0"/>
          </a:p>
        </p:txBody>
      </p:sp>
    </p:spTree>
    <p:extLst>
      <p:ext uri="{BB962C8B-B14F-4D97-AF65-F5344CB8AC3E}">
        <p14:creationId xmlns:p14="http://schemas.microsoft.com/office/powerpoint/2010/main" val="420922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5913" y="398463"/>
            <a:ext cx="2093912" cy="53768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4175" y="398463"/>
            <a:ext cx="6129338" cy="53768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0DF798D2-1C06-4475-BA0D-CA6FB90A27AA}"/>
              </a:ext>
            </a:extLst>
          </p:cNvPr>
          <p:cNvSpPr>
            <a:spLocks noGrp="1" noChangeArrowheads="1"/>
          </p:cNvSpPr>
          <p:nvPr>
            <p:ph type="sldNum" sz="quarter" idx="10"/>
          </p:nvPr>
        </p:nvSpPr>
        <p:spPr>
          <a:ln/>
        </p:spPr>
        <p:txBody>
          <a:bodyPr/>
          <a:lstStyle>
            <a:lvl1pPr>
              <a:defRPr/>
            </a:lvl1pPr>
          </a:lstStyle>
          <a:p>
            <a:fld id="{80954144-9285-4E94-97F5-BA7785277F49}" type="slidenum">
              <a:rPr lang="en-GB" altLang="en-US"/>
              <a:pPr/>
              <a:t>‹#›</a:t>
            </a:fld>
            <a:endParaRPr lang="en-GB" altLang="en-US" dirty="0"/>
          </a:p>
        </p:txBody>
      </p:sp>
    </p:spTree>
    <p:extLst>
      <p:ext uri="{BB962C8B-B14F-4D97-AF65-F5344CB8AC3E}">
        <p14:creationId xmlns:p14="http://schemas.microsoft.com/office/powerpoint/2010/main" val="378503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D9EA17AB-B8D2-4FBB-8F3A-3C36E1D9E0AE}"/>
              </a:ext>
            </a:extLst>
          </p:cNvPr>
          <p:cNvSpPr>
            <a:spLocks noGrp="1" noChangeArrowheads="1"/>
          </p:cNvSpPr>
          <p:nvPr>
            <p:ph type="sldNum" sz="quarter" idx="10"/>
          </p:nvPr>
        </p:nvSpPr>
        <p:spPr>
          <a:ln/>
        </p:spPr>
        <p:txBody>
          <a:bodyPr/>
          <a:lstStyle>
            <a:lvl1pPr>
              <a:defRPr/>
            </a:lvl1pPr>
          </a:lstStyle>
          <a:p>
            <a:fld id="{2A4D10C6-676A-42AD-AF0A-D202E481C773}" type="slidenum">
              <a:rPr lang="en-GB" altLang="en-US"/>
              <a:pPr/>
              <a:t>‹#›</a:t>
            </a:fld>
            <a:endParaRPr lang="en-GB" altLang="en-US" dirty="0"/>
          </a:p>
        </p:txBody>
      </p:sp>
    </p:spTree>
    <p:extLst>
      <p:ext uri="{BB962C8B-B14F-4D97-AF65-F5344CB8AC3E}">
        <p14:creationId xmlns:p14="http://schemas.microsoft.com/office/powerpoint/2010/main" val="2348688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0FEBCDE6-F095-448E-A91C-5229FB1878E8}"/>
              </a:ext>
            </a:extLst>
          </p:cNvPr>
          <p:cNvSpPr>
            <a:spLocks noGrp="1" noChangeArrowheads="1"/>
          </p:cNvSpPr>
          <p:nvPr>
            <p:ph type="sldNum" sz="quarter" idx="10"/>
          </p:nvPr>
        </p:nvSpPr>
        <p:spPr>
          <a:ln/>
        </p:spPr>
        <p:txBody>
          <a:bodyPr/>
          <a:lstStyle>
            <a:lvl1pPr>
              <a:defRPr/>
            </a:lvl1pPr>
          </a:lstStyle>
          <a:p>
            <a:fld id="{BE9A6FEA-E865-43B0-9CBB-C1502FF683E7}" type="slidenum">
              <a:rPr lang="en-GB" altLang="en-US"/>
              <a:pPr/>
              <a:t>‹#›</a:t>
            </a:fld>
            <a:endParaRPr lang="en-GB" altLang="en-US" dirty="0"/>
          </a:p>
        </p:txBody>
      </p:sp>
    </p:spTree>
    <p:extLst>
      <p:ext uri="{BB962C8B-B14F-4D97-AF65-F5344CB8AC3E}">
        <p14:creationId xmlns:p14="http://schemas.microsoft.com/office/powerpoint/2010/main" val="1224981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4175" y="1708150"/>
            <a:ext cx="4110038" cy="4067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6613" y="1708150"/>
            <a:ext cx="4111625" cy="4067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6">
            <a:extLst>
              <a:ext uri="{FF2B5EF4-FFF2-40B4-BE49-F238E27FC236}">
                <a16:creationId xmlns:a16="http://schemas.microsoft.com/office/drawing/2014/main" id="{C78F397C-52FB-4AEF-A4BD-A1B4D8834BD2}"/>
              </a:ext>
            </a:extLst>
          </p:cNvPr>
          <p:cNvSpPr>
            <a:spLocks noGrp="1" noChangeArrowheads="1"/>
          </p:cNvSpPr>
          <p:nvPr>
            <p:ph type="sldNum" sz="quarter" idx="10"/>
          </p:nvPr>
        </p:nvSpPr>
        <p:spPr>
          <a:ln/>
        </p:spPr>
        <p:txBody>
          <a:bodyPr/>
          <a:lstStyle>
            <a:lvl1pPr>
              <a:defRPr/>
            </a:lvl1pPr>
          </a:lstStyle>
          <a:p>
            <a:fld id="{DF55023D-4CAB-4A05-9EE6-2A94DFF1D144}" type="slidenum">
              <a:rPr lang="en-GB" altLang="en-US"/>
              <a:pPr/>
              <a:t>‹#›</a:t>
            </a:fld>
            <a:endParaRPr lang="en-GB" altLang="en-US" dirty="0"/>
          </a:p>
        </p:txBody>
      </p:sp>
    </p:spTree>
    <p:extLst>
      <p:ext uri="{BB962C8B-B14F-4D97-AF65-F5344CB8AC3E}">
        <p14:creationId xmlns:p14="http://schemas.microsoft.com/office/powerpoint/2010/main" val="3605388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7979B699-388C-4529-9C82-930F4C829832}"/>
              </a:ext>
            </a:extLst>
          </p:cNvPr>
          <p:cNvSpPr>
            <a:spLocks noGrp="1" noChangeArrowheads="1"/>
          </p:cNvSpPr>
          <p:nvPr>
            <p:ph type="sldNum" sz="quarter" idx="10"/>
          </p:nvPr>
        </p:nvSpPr>
        <p:spPr>
          <a:ln/>
        </p:spPr>
        <p:txBody>
          <a:bodyPr/>
          <a:lstStyle>
            <a:lvl1pPr>
              <a:defRPr/>
            </a:lvl1pPr>
          </a:lstStyle>
          <a:p>
            <a:fld id="{06ADC1E3-72DD-4285-A87B-2DFA9C60E3AA}" type="slidenum">
              <a:rPr lang="en-GB" altLang="en-US"/>
              <a:pPr/>
              <a:t>‹#›</a:t>
            </a:fld>
            <a:endParaRPr lang="en-GB" altLang="en-US" dirty="0"/>
          </a:p>
        </p:txBody>
      </p:sp>
    </p:spTree>
    <p:extLst>
      <p:ext uri="{BB962C8B-B14F-4D97-AF65-F5344CB8AC3E}">
        <p14:creationId xmlns:p14="http://schemas.microsoft.com/office/powerpoint/2010/main" val="1194947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6">
            <a:extLst>
              <a:ext uri="{FF2B5EF4-FFF2-40B4-BE49-F238E27FC236}">
                <a16:creationId xmlns:a16="http://schemas.microsoft.com/office/drawing/2014/main" id="{82D588D0-AD0E-4314-A631-95E18A584F58}"/>
              </a:ext>
            </a:extLst>
          </p:cNvPr>
          <p:cNvSpPr>
            <a:spLocks noGrp="1" noChangeArrowheads="1"/>
          </p:cNvSpPr>
          <p:nvPr>
            <p:ph type="sldNum" sz="quarter" idx="10"/>
          </p:nvPr>
        </p:nvSpPr>
        <p:spPr>
          <a:ln/>
        </p:spPr>
        <p:txBody>
          <a:bodyPr/>
          <a:lstStyle>
            <a:lvl1pPr>
              <a:defRPr/>
            </a:lvl1pPr>
          </a:lstStyle>
          <a:p>
            <a:fld id="{3F22CD49-8928-488B-B09F-6730EA983BEA}" type="slidenum">
              <a:rPr lang="en-GB" altLang="en-US"/>
              <a:pPr/>
              <a:t>‹#›</a:t>
            </a:fld>
            <a:endParaRPr lang="en-GB" altLang="en-US" dirty="0"/>
          </a:p>
        </p:txBody>
      </p:sp>
    </p:spTree>
    <p:extLst>
      <p:ext uri="{BB962C8B-B14F-4D97-AF65-F5344CB8AC3E}">
        <p14:creationId xmlns:p14="http://schemas.microsoft.com/office/powerpoint/2010/main" val="1033046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35B7FC8-0946-454B-B375-D7BE6401A6E8}"/>
              </a:ext>
            </a:extLst>
          </p:cNvPr>
          <p:cNvSpPr>
            <a:spLocks noGrp="1" noChangeArrowheads="1"/>
          </p:cNvSpPr>
          <p:nvPr>
            <p:ph type="sldNum" sz="quarter" idx="10"/>
          </p:nvPr>
        </p:nvSpPr>
        <p:spPr>
          <a:ln/>
        </p:spPr>
        <p:txBody>
          <a:bodyPr/>
          <a:lstStyle>
            <a:lvl1pPr>
              <a:defRPr/>
            </a:lvl1pPr>
          </a:lstStyle>
          <a:p>
            <a:fld id="{0C66430D-5D7F-4DC0-A9CE-56B173CE581F}" type="slidenum">
              <a:rPr lang="en-GB" altLang="en-US"/>
              <a:pPr/>
              <a:t>‹#›</a:t>
            </a:fld>
            <a:endParaRPr lang="en-GB" altLang="en-US" dirty="0"/>
          </a:p>
        </p:txBody>
      </p:sp>
    </p:spTree>
    <p:extLst>
      <p:ext uri="{BB962C8B-B14F-4D97-AF65-F5344CB8AC3E}">
        <p14:creationId xmlns:p14="http://schemas.microsoft.com/office/powerpoint/2010/main" val="2430761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AF1A47D0-EF0C-45FF-A0CB-86F80988FD1C}"/>
              </a:ext>
            </a:extLst>
          </p:cNvPr>
          <p:cNvSpPr>
            <a:spLocks noGrp="1" noChangeArrowheads="1"/>
          </p:cNvSpPr>
          <p:nvPr>
            <p:ph type="sldNum" sz="quarter" idx="10"/>
          </p:nvPr>
        </p:nvSpPr>
        <p:spPr>
          <a:ln/>
        </p:spPr>
        <p:txBody>
          <a:bodyPr/>
          <a:lstStyle>
            <a:lvl1pPr>
              <a:defRPr/>
            </a:lvl1pPr>
          </a:lstStyle>
          <a:p>
            <a:fld id="{FD3112A3-5F43-48B3-9919-6C69ADA7D71A}" type="slidenum">
              <a:rPr lang="en-GB" altLang="en-US"/>
              <a:pPr/>
              <a:t>‹#›</a:t>
            </a:fld>
            <a:endParaRPr lang="en-GB" altLang="en-US" dirty="0"/>
          </a:p>
        </p:txBody>
      </p:sp>
    </p:spTree>
    <p:extLst>
      <p:ext uri="{BB962C8B-B14F-4D97-AF65-F5344CB8AC3E}">
        <p14:creationId xmlns:p14="http://schemas.microsoft.com/office/powerpoint/2010/main" val="119482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239648E4-5F4D-41DA-86F5-AE988A7C1293}"/>
              </a:ext>
            </a:extLst>
          </p:cNvPr>
          <p:cNvSpPr>
            <a:spLocks noGrp="1" noChangeArrowheads="1"/>
          </p:cNvSpPr>
          <p:nvPr>
            <p:ph type="sldNum" sz="quarter" idx="10"/>
          </p:nvPr>
        </p:nvSpPr>
        <p:spPr>
          <a:ln/>
        </p:spPr>
        <p:txBody>
          <a:bodyPr/>
          <a:lstStyle>
            <a:lvl1pPr>
              <a:defRPr/>
            </a:lvl1pPr>
          </a:lstStyle>
          <a:p>
            <a:fld id="{0879EC82-3A38-42F8-B20F-C4BA196B4427}" type="slidenum">
              <a:rPr lang="en-GB" altLang="en-US"/>
              <a:pPr/>
              <a:t>‹#›</a:t>
            </a:fld>
            <a:endParaRPr lang="en-GB" altLang="en-US" dirty="0"/>
          </a:p>
        </p:txBody>
      </p:sp>
    </p:spTree>
    <p:extLst>
      <p:ext uri="{BB962C8B-B14F-4D97-AF65-F5344CB8AC3E}">
        <p14:creationId xmlns:p14="http://schemas.microsoft.com/office/powerpoint/2010/main" val="414436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89B15AB-FD17-404F-A74B-EB6D08463C50}"/>
              </a:ext>
            </a:extLst>
          </p:cNvPr>
          <p:cNvSpPr>
            <a:spLocks noGrp="1" noChangeArrowheads="1"/>
          </p:cNvSpPr>
          <p:nvPr>
            <p:ph type="title"/>
          </p:nvPr>
        </p:nvSpPr>
        <p:spPr bwMode="auto">
          <a:xfrm>
            <a:off x="384175" y="398463"/>
            <a:ext cx="8375650"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45F34970-0ED4-41B5-B528-16141A7588CE}"/>
              </a:ext>
            </a:extLst>
          </p:cNvPr>
          <p:cNvSpPr>
            <a:spLocks noGrp="1" noChangeArrowheads="1"/>
          </p:cNvSpPr>
          <p:nvPr>
            <p:ph type="body" idx="1"/>
          </p:nvPr>
        </p:nvSpPr>
        <p:spPr bwMode="auto">
          <a:xfrm>
            <a:off x="384175" y="1708150"/>
            <a:ext cx="8374063"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30" name="Rectangle 6">
            <a:extLst>
              <a:ext uri="{FF2B5EF4-FFF2-40B4-BE49-F238E27FC236}">
                <a16:creationId xmlns:a16="http://schemas.microsoft.com/office/drawing/2014/main" id="{F1DE82EC-9569-4E10-B1A0-0F2A2411A1CB}"/>
              </a:ext>
            </a:extLst>
          </p:cNvPr>
          <p:cNvSpPr>
            <a:spLocks noGrp="1" noChangeArrowheads="1"/>
          </p:cNvSpPr>
          <p:nvPr>
            <p:ph type="sldNum" sz="quarter" idx="4"/>
          </p:nvPr>
        </p:nvSpPr>
        <p:spPr bwMode="auto">
          <a:xfrm>
            <a:off x="7862888" y="6451600"/>
            <a:ext cx="900112"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defRPr sz="1000">
                <a:solidFill>
                  <a:schemeClr val="tx2"/>
                </a:solidFill>
              </a:defRPr>
            </a:lvl1pPr>
          </a:lstStyle>
          <a:p>
            <a:fld id="{4CF5641A-EC8F-47E8-B385-FEB744445A42}" type="slidenum">
              <a:rPr lang="en-GB" altLang="en-US"/>
              <a:pPr/>
              <a:t>‹#›</a:t>
            </a:fld>
            <a:endParaRPr lang="en-GB" altLang="en-US" dirty="0"/>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0" fontAlgn="base" hangingPunct="0">
        <a:spcBef>
          <a:spcPct val="0"/>
        </a:spcBef>
        <a:spcAft>
          <a:spcPct val="0"/>
        </a:spcAft>
        <a:defRPr sz="2600" b="1">
          <a:solidFill>
            <a:schemeClr val="tx2"/>
          </a:solidFill>
          <a:latin typeface="+mj-lt"/>
          <a:ea typeface="+mj-ea"/>
          <a:cs typeface="+mj-cs"/>
        </a:defRPr>
      </a:lvl1pPr>
      <a:lvl2pPr algn="l" rtl="0" eaLnBrk="0" fontAlgn="base" hangingPunct="0">
        <a:spcBef>
          <a:spcPct val="0"/>
        </a:spcBef>
        <a:spcAft>
          <a:spcPct val="0"/>
        </a:spcAft>
        <a:defRPr sz="2600" b="1">
          <a:solidFill>
            <a:schemeClr val="tx2"/>
          </a:solidFill>
          <a:latin typeface="Arial" charset="0"/>
        </a:defRPr>
      </a:lvl2pPr>
      <a:lvl3pPr algn="l" rtl="0" eaLnBrk="0" fontAlgn="base" hangingPunct="0">
        <a:spcBef>
          <a:spcPct val="0"/>
        </a:spcBef>
        <a:spcAft>
          <a:spcPct val="0"/>
        </a:spcAft>
        <a:defRPr sz="2600" b="1">
          <a:solidFill>
            <a:schemeClr val="tx2"/>
          </a:solidFill>
          <a:latin typeface="Arial" charset="0"/>
        </a:defRPr>
      </a:lvl3pPr>
      <a:lvl4pPr algn="l" rtl="0" eaLnBrk="0" fontAlgn="base" hangingPunct="0">
        <a:spcBef>
          <a:spcPct val="0"/>
        </a:spcBef>
        <a:spcAft>
          <a:spcPct val="0"/>
        </a:spcAft>
        <a:defRPr sz="2600" b="1">
          <a:solidFill>
            <a:schemeClr val="tx2"/>
          </a:solidFill>
          <a:latin typeface="Arial" charset="0"/>
        </a:defRPr>
      </a:lvl4pPr>
      <a:lvl5pPr algn="l" rtl="0" eaLnBrk="0" fontAlgn="base" hangingPunct="0">
        <a:spcBef>
          <a:spcPct val="0"/>
        </a:spcBef>
        <a:spcAft>
          <a:spcPct val="0"/>
        </a:spcAft>
        <a:defRPr sz="2600" b="1">
          <a:solidFill>
            <a:schemeClr val="tx2"/>
          </a:solidFill>
          <a:latin typeface="Arial" charset="0"/>
        </a:defRPr>
      </a:lvl5pPr>
      <a:lvl6pPr marL="457200" algn="l" rtl="0" fontAlgn="base">
        <a:spcBef>
          <a:spcPct val="0"/>
        </a:spcBef>
        <a:spcAft>
          <a:spcPct val="0"/>
        </a:spcAft>
        <a:defRPr sz="2600" b="1">
          <a:solidFill>
            <a:schemeClr val="tx2"/>
          </a:solidFill>
          <a:latin typeface="Arial" charset="0"/>
        </a:defRPr>
      </a:lvl6pPr>
      <a:lvl7pPr marL="914400" algn="l" rtl="0" fontAlgn="base">
        <a:spcBef>
          <a:spcPct val="0"/>
        </a:spcBef>
        <a:spcAft>
          <a:spcPct val="0"/>
        </a:spcAft>
        <a:defRPr sz="2600" b="1">
          <a:solidFill>
            <a:schemeClr val="tx2"/>
          </a:solidFill>
          <a:latin typeface="Arial" charset="0"/>
        </a:defRPr>
      </a:lvl7pPr>
      <a:lvl8pPr marL="1371600" algn="l" rtl="0" fontAlgn="base">
        <a:spcBef>
          <a:spcPct val="0"/>
        </a:spcBef>
        <a:spcAft>
          <a:spcPct val="0"/>
        </a:spcAft>
        <a:defRPr sz="2600" b="1">
          <a:solidFill>
            <a:schemeClr val="tx2"/>
          </a:solidFill>
          <a:latin typeface="Arial" charset="0"/>
        </a:defRPr>
      </a:lvl8pPr>
      <a:lvl9pPr marL="1828800" algn="l" rtl="0" fontAlgn="base">
        <a:spcBef>
          <a:spcPct val="0"/>
        </a:spcBef>
        <a:spcAft>
          <a:spcPct val="0"/>
        </a:spcAft>
        <a:defRPr sz="2600" b="1">
          <a:solidFill>
            <a:schemeClr val="tx2"/>
          </a:solidFill>
          <a:latin typeface="Arial" charset="0"/>
        </a:defRPr>
      </a:lvl9pPr>
    </p:titleStyle>
    <p:bodyStyle>
      <a:lvl1pPr marL="269875" indent="-269875" algn="l" rtl="0" eaLnBrk="0" fontAlgn="base" hangingPunct="0">
        <a:spcBef>
          <a:spcPct val="0"/>
        </a:spcBef>
        <a:spcAft>
          <a:spcPct val="75000"/>
        </a:spcAft>
        <a:buChar char="•"/>
        <a:defRPr sz="2000">
          <a:solidFill>
            <a:schemeClr val="tx1"/>
          </a:solidFill>
          <a:latin typeface="+mn-lt"/>
          <a:ea typeface="+mn-ea"/>
          <a:cs typeface="+mn-cs"/>
        </a:defRPr>
      </a:lvl1pPr>
      <a:lvl2pPr marL="538163" indent="-266700" algn="l" rtl="0" eaLnBrk="0" fontAlgn="base" hangingPunct="0">
        <a:spcBef>
          <a:spcPct val="0"/>
        </a:spcBef>
        <a:spcAft>
          <a:spcPct val="75000"/>
        </a:spcAft>
        <a:buChar char="•"/>
        <a:defRPr sz="2000">
          <a:solidFill>
            <a:schemeClr val="tx1"/>
          </a:solidFill>
          <a:latin typeface="+mn-lt"/>
        </a:defRPr>
      </a:lvl2pPr>
      <a:lvl3pPr marL="809625" indent="-269875" algn="l" rtl="0" eaLnBrk="0" fontAlgn="base" hangingPunct="0">
        <a:spcBef>
          <a:spcPct val="0"/>
        </a:spcBef>
        <a:spcAft>
          <a:spcPct val="75000"/>
        </a:spcAft>
        <a:buChar char="•"/>
        <a:defRPr sz="2000">
          <a:solidFill>
            <a:schemeClr val="tx1"/>
          </a:solidFill>
          <a:latin typeface="+mn-lt"/>
        </a:defRPr>
      </a:lvl3pPr>
      <a:lvl4pPr marL="1079500" indent="-268288" algn="l" rtl="0" eaLnBrk="0" fontAlgn="base" hangingPunct="0">
        <a:spcBef>
          <a:spcPct val="0"/>
        </a:spcBef>
        <a:spcAft>
          <a:spcPct val="75000"/>
        </a:spcAft>
        <a:buChar char="•"/>
        <a:defRPr sz="2000">
          <a:solidFill>
            <a:schemeClr val="tx1"/>
          </a:solidFill>
          <a:latin typeface="+mn-lt"/>
        </a:defRPr>
      </a:lvl4pPr>
      <a:lvl5pPr marL="1350963" indent="-269875" algn="l" rtl="0" eaLnBrk="0" fontAlgn="base" hangingPunct="0">
        <a:spcBef>
          <a:spcPct val="0"/>
        </a:spcBef>
        <a:spcAft>
          <a:spcPct val="75000"/>
        </a:spcAft>
        <a:buChar char="•"/>
        <a:defRPr sz="2000">
          <a:solidFill>
            <a:schemeClr val="tx1"/>
          </a:solidFill>
          <a:latin typeface="+mn-lt"/>
        </a:defRPr>
      </a:lvl5pPr>
      <a:lvl6pPr marL="1808163" indent="-269875" algn="l" rtl="0" fontAlgn="base">
        <a:spcBef>
          <a:spcPct val="0"/>
        </a:spcBef>
        <a:spcAft>
          <a:spcPct val="75000"/>
        </a:spcAft>
        <a:buChar char="•"/>
        <a:defRPr sz="2000">
          <a:solidFill>
            <a:schemeClr val="tx1"/>
          </a:solidFill>
          <a:latin typeface="+mn-lt"/>
        </a:defRPr>
      </a:lvl6pPr>
      <a:lvl7pPr marL="2265363" indent="-269875" algn="l" rtl="0" fontAlgn="base">
        <a:spcBef>
          <a:spcPct val="0"/>
        </a:spcBef>
        <a:spcAft>
          <a:spcPct val="75000"/>
        </a:spcAft>
        <a:buChar char="•"/>
        <a:defRPr sz="2000">
          <a:solidFill>
            <a:schemeClr val="tx1"/>
          </a:solidFill>
          <a:latin typeface="+mn-lt"/>
        </a:defRPr>
      </a:lvl7pPr>
      <a:lvl8pPr marL="2722563" indent="-269875" algn="l" rtl="0" fontAlgn="base">
        <a:spcBef>
          <a:spcPct val="0"/>
        </a:spcBef>
        <a:spcAft>
          <a:spcPct val="75000"/>
        </a:spcAft>
        <a:buChar char="•"/>
        <a:defRPr sz="2000">
          <a:solidFill>
            <a:schemeClr val="tx1"/>
          </a:solidFill>
          <a:latin typeface="+mn-lt"/>
        </a:defRPr>
      </a:lvl8pPr>
      <a:lvl9pPr marL="3179763" indent="-269875" algn="l" rtl="0" fontAlgn="base">
        <a:spcBef>
          <a:spcPct val="0"/>
        </a:spcBef>
        <a:spcAft>
          <a:spcPct val="7500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7415F0D-5CE4-4FEC-AEE3-DA8FE2AE2C8F}"/>
              </a:ext>
            </a:extLst>
          </p:cNvPr>
          <p:cNvSpPr>
            <a:spLocks noGrp="1" noChangeArrowheads="1"/>
          </p:cNvSpPr>
          <p:nvPr>
            <p:ph type="ctrTitle"/>
          </p:nvPr>
        </p:nvSpPr>
        <p:spPr>
          <a:xfrm>
            <a:off x="384175" y="2016125"/>
            <a:ext cx="6780113" cy="576263"/>
          </a:xfrm>
        </p:spPr>
        <p:txBody>
          <a:bodyPr/>
          <a:lstStyle/>
          <a:p>
            <a:pPr eaLnBrk="1" hangingPunct="1"/>
            <a:r>
              <a:rPr lang="en-US" altLang="en-US" dirty="0"/>
              <a:t>Ghost fluid methods (part 1)</a:t>
            </a:r>
          </a:p>
        </p:txBody>
      </p:sp>
      <p:sp>
        <p:nvSpPr>
          <p:cNvPr id="3075" name="Rectangle 3">
            <a:extLst>
              <a:ext uri="{FF2B5EF4-FFF2-40B4-BE49-F238E27FC236}">
                <a16:creationId xmlns:a16="http://schemas.microsoft.com/office/drawing/2014/main" id="{FC013F40-5340-492C-ABA7-CB05D29489E8}"/>
              </a:ext>
            </a:extLst>
          </p:cNvPr>
          <p:cNvSpPr>
            <a:spLocks noGrp="1" noChangeArrowheads="1"/>
          </p:cNvSpPr>
          <p:nvPr>
            <p:ph type="subTitle" idx="1"/>
          </p:nvPr>
        </p:nvSpPr>
        <p:spPr>
          <a:xfrm>
            <a:off x="384174" y="3307428"/>
            <a:ext cx="8374063" cy="539750"/>
          </a:xfrm>
        </p:spPr>
        <p:txBody>
          <a:bodyPr/>
          <a:lstStyle/>
          <a:p>
            <a:pPr eaLnBrk="1" hangingPunct="1"/>
            <a:r>
              <a:rPr lang="en-US" altLang="en-US" dirty="0"/>
              <a:t>Stephen Millmore</a:t>
            </a:r>
          </a:p>
        </p:txBody>
      </p:sp>
      <p:sp>
        <p:nvSpPr>
          <p:cNvPr id="3076" name="Rectangle 4">
            <a:extLst>
              <a:ext uri="{FF2B5EF4-FFF2-40B4-BE49-F238E27FC236}">
                <a16:creationId xmlns:a16="http://schemas.microsoft.com/office/drawing/2014/main" id="{B13D353B-4EE6-45FB-850E-FA83841DBAC4}"/>
              </a:ext>
            </a:extLst>
          </p:cNvPr>
          <p:cNvSpPr>
            <a:spLocks noChangeArrowheads="1"/>
          </p:cNvSpPr>
          <p:nvPr/>
        </p:nvSpPr>
        <p:spPr bwMode="auto">
          <a:xfrm>
            <a:off x="384175" y="5548313"/>
            <a:ext cx="8374063" cy="26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b="1" dirty="0">
                <a:solidFill>
                  <a:schemeClr val="tx2"/>
                </a:solidFill>
              </a:rPr>
              <a:t>Laboratory for Scientific Computing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Ghost fluid method concepts</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US" sz="1800" dirty="0"/>
              <a:t>The material that exists in the computational domain, but not the physical domain is the </a:t>
            </a:r>
            <a:r>
              <a:rPr lang="en-US" sz="1800" b="1" dirty="0"/>
              <a:t>ghost fluid</a:t>
            </a:r>
            <a:endParaRPr lang="en-US" sz="1800" dirty="0"/>
          </a:p>
        </p:txBody>
      </p:sp>
      <p:sp>
        <p:nvSpPr>
          <p:cNvPr id="22" name="Rak pilkoppling 21">
            <a:extLst>
              <a:ext uri="{FF2B5EF4-FFF2-40B4-BE49-F238E27FC236}">
                <a16:creationId xmlns:a16="http://schemas.microsoft.com/office/drawing/2014/main" id="{F0E299DE-2C59-43FA-9109-7BBA1269AB36}"/>
              </a:ext>
            </a:extLst>
          </p:cNvPr>
          <p:cNvSpPr/>
          <p:nvPr/>
        </p:nvSpPr>
        <p:spPr>
          <a:xfrm rot="5155907">
            <a:off x="750021" y="3627617"/>
            <a:ext cx="2155574" cy="135813"/>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sp>
        <p:nvSpPr>
          <p:cNvPr id="21" name="Rak pilkoppling 21">
            <a:extLst>
              <a:ext uri="{FF2B5EF4-FFF2-40B4-BE49-F238E27FC236}">
                <a16:creationId xmlns:a16="http://schemas.microsoft.com/office/drawing/2014/main" id="{160B11B1-57FF-4757-6A9D-9E006C90E5F3}"/>
              </a:ext>
            </a:extLst>
          </p:cNvPr>
          <p:cNvSpPr/>
          <p:nvPr/>
        </p:nvSpPr>
        <p:spPr>
          <a:xfrm rot="5155907" flipH="1">
            <a:off x="3947200" y="2487772"/>
            <a:ext cx="314333" cy="4524766"/>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pic>
        <p:nvPicPr>
          <p:cNvPr id="28" name="Picture 27">
            <a:extLst>
              <a:ext uri="{FF2B5EF4-FFF2-40B4-BE49-F238E27FC236}">
                <a16:creationId xmlns:a16="http://schemas.microsoft.com/office/drawing/2014/main" id="{5166027D-140A-4EA7-C211-E7D3C9302568}"/>
              </a:ext>
            </a:extLst>
          </p:cNvPr>
          <p:cNvPicPr>
            <a:picLocks noChangeAspect="1"/>
          </p:cNvPicPr>
          <p:nvPr/>
        </p:nvPicPr>
        <p:blipFill>
          <a:blip r:embed="rId2"/>
          <a:stretch>
            <a:fillRect/>
          </a:stretch>
        </p:blipFill>
        <p:spPr>
          <a:xfrm>
            <a:off x="6190456" y="5013176"/>
            <a:ext cx="363489" cy="281576"/>
          </a:xfrm>
          <a:prstGeom prst="rect">
            <a:avLst/>
          </a:prstGeom>
        </p:spPr>
      </p:pic>
      <p:cxnSp>
        <p:nvCxnSpPr>
          <p:cNvPr id="30" name="Straight Connector 29">
            <a:extLst>
              <a:ext uri="{FF2B5EF4-FFF2-40B4-BE49-F238E27FC236}">
                <a16:creationId xmlns:a16="http://schemas.microsoft.com/office/drawing/2014/main" id="{DB809FB4-896C-9EB5-FDAB-205D90CCAA5E}"/>
              </a:ext>
            </a:extLst>
          </p:cNvPr>
          <p:cNvCxnSpPr/>
          <p:nvPr/>
        </p:nvCxnSpPr>
        <p:spPr>
          <a:xfrm flipV="1">
            <a:off x="3923928" y="4761148"/>
            <a:ext cx="0" cy="18002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3B2A523D-C2AE-4E56-AAF0-92965545FC3E}"/>
              </a:ext>
            </a:extLst>
          </p:cNvPr>
          <p:cNvPicPr>
            <a:picLocks noChangeAspect="1"/>
          </p:cNvPicPr>
          <p:nvPr/>
        </p:nvPicPr>
        <p:blipFill>
          <a:blip r:embed="rId3"/>
          <a:stretch>
            <a:fillRect/>
          </a:stretch>
        </p:blipFill>
        <p:spPr>
          <a:xfrm>
            <a:off x="3730906" y="4952858"/>
            <a:ext cx="481054" cy="348350"/>
          </a:xfrm>
          <a:prstGeom prst="rect">
            <a:avLst/>
          </a:prstGeom>
        </p:spPr>
      </p:pic>
      <p:pic>
        <p:nvPicPr>
          <p:cNvPr id="34" name="Picture 33">
            <a:extLst>
              <a:ext uri="{FF2B5EF4-FFF2-40B4-BE49-F238E27FC236}">
                <a16:creationId xmlns:a16="http://schemas.microsoft.com/office/drawing/2014/main" id="{822D318E-6CA8-D916-4938-0091814665C0}"/>
              </a:ext>
            </a:extLst>
          </p:cNvPr>
          <p:cNvPicPr>
            <a:picLocks noChangeAspect="1"/>
          </p:cNvPicPr>
          <p:nvPr/>
        </p:nvPicPr>
        <p:blipFill>
          <a:blip r:embed="rId4"/>
          <a:stretch>
            <a:fillRect/>
          </a:stretch>
        </p:blipFill>
        <p:spPr>
          <a:xfrm>
            <a:off x="551307" y="5300747"/>
            <a:ext cx="8039797" cy="792549"/>
          </a:xfrm>
          <a:prstGeom prst="rect">
            <a:avLst/>
          </a:prstGeom>
        </p:spPr>
      </p:pic>
      <p:cxnSp>
        <p:nvCxnSpPr>
          <p:cNvPr id="9" name="Straight Connector 8">
            <a:extLst>
              <a:ext uri="{FF2B5EF4-FFF2-40B4-BE49-F238E27FC236}">
                <a16:creationId xmlns:a16="http://schemas.microsoft.com/office/drawing/2014/main" id="{2A693BB6-003A-DB83-D977-218275F5D248}"/>
              </a:ext>
            </a:extLst>
          </p:cNvPr>
          <p:cNvCxnSpPr/>
          <p:nvPr/>
        </p:nvCxnSpPr>
        <p:spPr>
          <a:xfrm>
            <a:off x="1836534" y="3284984"/>
            <a:ext cx="2087394"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E2F8F1-3AD1-1C4C-B2BF-28086DADD0EE}"/>
              </a:ext>
            </a:extLst>
          </p:cNvPr>
          <p:cNvCxnSpPr>
            <a:cxnSpLocks/>
          </p:cNvCxnSpPr>
          <p:nvPr/>
        </p:nvCxnSpPr>
        <p:spPr>
          <a:xfrm>
            <a:off x="3924766" y="4365104"/>
            <a:ext cx="2159402" cy="0"/>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A1893D2-D60E-5398-85D1-A712074C55F9}"/>
              </a:ext>
            </a:extLst>
          </p:cNvPr>
          <p:cNvPicPr>
            <a:picLocks noChangeAspect="1"/>
          </p:cNvPicPr>
          <p:nvPr/>
        </p:nvPicPr>
        <p:blipFill>
          <a:blip r:embed="rId5"/>
          <a:stretch>
            <a:fillRect/>
          </a:stretch>
        </p:blipFill>
        <p:spPr>
          <a:xfrm>
            <a:off x="1475656" y="2426955"/>
            <a:ext cx="209568" cy="281965"/>
          </a:xfrm>
          <a:prstGeom prst="rect">
            <a:avLst/>
          </a:prstGeom>
        </p:spPr>
      </p:pic>
      <p:cxnSp>
        <p:nvCxnSpPr>
          <p:cNvPr id="8" name="Straight Arrow Connector 7">
            <a:extLst>
              <a:ext uri="{FF2B5EF4-FFF2-40B4-BE49-F238E27FC236}">
                <a16:creationId xmlns:a16="http://schemas.microsoft.com/office/drawing/2014/main" id="{B6EE0D64-B436-6D45-C5E7-FA72776727CA}"/>
              </a:ext>
            </a:extLst>
          </p:cNvPr>
          <p:cNvCxnSpPr>
            <a:cxnSpLocks/>
          </p:cNvCxnSpPr>
          <p:nvPr/>
        </p:nvCxnSpPr>
        <p:spPr>
          <a:xfrm>
            <a:off x="2843808" y="2425119"/>
            <a:ext cx="1872208" cy="7878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1086426-AC90-3C3E-1088-0CE10DE84B25}"/>
              </a:ext>
            </a:extLst>
          </p:cNvPr>
          <p:cNvCxnSpPr>
            <a:cxnSpLocks/>
          </p:cNvCxnSpPr>
          <p:nvPr/>
        </p:nvCxnSpPr>
        <p:spPr>
          <a:xfrm flipH="1">
            <a:off x="2627784" y="2425119"/>
            <a:ext cx="216024" cy="19399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31B2395-0A50-AAC4-EC1F-44F1392BC795}"/>
              </a:ext>
            </a:extLst>
          </p:cNvPr>
          <p:cNvCxnSpPr/>
          <p:nvPr/>
        </p:nvCxnSpPr>
        <p:spPr>
          <a:xfrm>
            <a:off x="3923928" y="3284984"/>
            <a:ext cx="2087394"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7512EB-B732-4910-ECD7-2E889933319B}"/>
              </a:ext>
            </a:extLst>
          </p:cNvPr>
          <p:cNvCxnSpPr>
            <a:cxnSpLocks/>
          </p:cNvCxnSpPr>
          <p:nvPr/>
        </p:nvCxnSpPr>
        <p:spPr>
          <a:xfrm>
            <a:off x="1836534" y="4365104"/>
            <a:ext cx="2159402" cy="0"/>
          </a:xfrm>
          <a:prstGeom prst="line">
            <a:avLst/>
          </a:prstGeom>
          <a:ln w="28575">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031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Ghost fluid method concepts</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US" sz="1800" dirty="0"/>
              <a:t>Although the ghost fluid regions are not physical material, they will be used in material update due to the numerical stencil of the method used</a:t>
            </a:r>
          </a:p>
        </p:txBody>
      </p:sp>
      <p:sp>
        <p:nvSpPr>
          <p:cNvPr id="22" name="Rak pilkoppling 21">
            <a:extLst>
              <a:ext uri="{FF2B5EF4-FFF2-40B4-BE49-F238E27FC236}">
                <a16:creationId xmlns:a16="http://schemas.microsoft.com/office/drawing/2014/main" id="{F0E299DE-2C59-43FA-9109-7BBA1269AB36}"/>
              </a:ext>
            </a:extLst>
          </p:cNvPr>
          <p:cNvSpPr/>
          <p:nvPr/>
        </p:nvSpPr>
        <p:spPr>
          <a:xfrm rot="5155907">
            <a:off x="750021" y="3627617"/>
            <a:ext cx="2155574" cy="135813"/>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sp>
        <p:nvSpPr>
          <p:cNvPr id="21" name="Rak pilkoppling 21">
            <a:extLst>
              <a:ext uri="{FF2B5EF4-FFF2-40B4-BE49-F238E27FC236}">
                <a16:creationId xmlns:a16="http://schemas.microsoft.com/office/drawing/2014/main" id="{160B11B1-57FF-4757-6A9D-9E006C90E5F3}"/>
              </a:ext>
            </a:extLst>
          </p:cNvPr>
          <p:cNvSpPr/>
          <p:nvPr/>
        </p:nvSpPr>
        <p:spPr>
          <a:xfrm rot="5155907" flipH="1">
            <a:off x="3947200" y="2487772"/>
            <a:ext cx="314333" cy="4524766"/>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pic>
        <p:nvPicPr>
          <p:cNvPr id="28" name="Picture 27">
            <a:extLst>
              <a:ext uri="{FF2B5EF4-FFF2-40B4-BE49-F238E27FC236}">
                <a16:creationId xmlns:a16="http://schemas.microsoft.com/office/drawing/2014/main" id="{5166027D-140A-4EA7-C211-E7D3C9302568}"/>
              </a:ext>
            </a:extLst>
          </p:cNvPr>
          <p:cNvPicPr>
            <a:picLocks noChangeAspect="1"/>
          </p:cNvPicPr>
          <p:nvPr/>
        </p:nvPicPr>
        <p:blipFill>
          <a:blip r:embed="rId2"/>
          <a:stretch>
            <a:fillRect/>
          </a:stretch>
        </p:blipFill>
        <p:spPr>
          <a:xfrm>
            <a:off x="6190456" y="5013176"/>
            <a:ext cx="363489" cy="281576"/>
          </a:xfrm>
          <a:prstGeom prst="rect">
            <a:avLst/>
          </a:prstGeom>
        </p:spPr>
      </p:pic>
      <p:cxnSp>
        <p:nvCxnSpPr>
          <p:cNvPr id="30" name="Straight Connector 29">
            <a:extLst>
              <a:ext uri="{FF2B5EF4-FFF2-40B4-BE49-F238E27FC236}">
                <a16:creationId xmlns:a16="http://schemas.microsoft.com/office/drawing/2014/main" id="{DB809FB4-896C-9EB5-FDAB-205D90CCAA5E}"/>
              </a:ext>
            </a:extLst>
          </p:cNvPr>
          <p:cNvCxnSpPr/>
          <p:nvPr/>
        </p:nvCxnSpPr>
        <p:spPr>
          <a:xfrm flipV="1">
            <a:off x="3923928" y="4761148"/>
            <a:ext cx="0" cy="18002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3B2A523D-C2AE-4E56-AAF0-92965545FC3E}"/>
              </a:ext>
            </a:extLst>
          </p:cNvPr>
          <p:cNvPicPr>
            <a:picLocks noChangeAspect="1"/>
          </p:cNvPicPr>
          <p:nvPr/>
        </p:nvPicPr>
        <p:blipFill>
          <a:blip r:embed="rId3"/>
          <a:stretch>
            <a:fillRect/>
          </a:stretch>
        </p:blipFill>
        <p:spPr>
          <a:xfrm>
            <a:off x="3730906" y="4952858"/>
            <a:ext cx="481054" cy="348350"/>
          </a:xfrm>
          <a:prstGeom prst="rect">
            <a:avLst/>
          </a:prstGeom>
        </p:spPr>
      </p:pic>
      <p:pic>
        <p:nvPicPr>
          <p:cNvPr id="34" name="Picture 33">
            <a:extLst>
              <a:ext uri="{FF2B5EF4-FFF2-40B4-BE49-F238E27FC236}">
                <a16:creationId xmlns:a16="http://schemas.microsoft.com/office/drawing/2014/main" id="{822D318E-6CA8-D916-4938-0091814665C0}"/>
              </a:ext>
            </a:extLst>
          </p:cNvPr>
          <p:cNvPicPr>
            <a:picLocks noChangeAspect="1"/>
          </p:cNvPicPr>
          <p:nvPr/>
        </p:nvPicPr>
        <p:blipFill>
          <a:blip r:embed="rId4"/>
          <a:stretch>
            <a:fillRect/>
          </a:stretch>
        </p:blipFill>
        <p:spPr>
          <a:xfrm>
            <a:off x="551307" y="5300747"/>
            <a:ext cx="8039797" cy="792549"/>
          </a:xfrm>
          <a:prstGeom prst="rect">
            <a:avLst/>
          </a:prstGeom>
        </p:spPr>
      </p:pic>
      <p:cxnSp>
        <p:nvCxnSpPr>
          <p:cNvPr id="9" name="Straight Connector 8">
            <a:extLst>
              <a:ext uri="{FF2B5EF4-FFF2-40B4-BE49-F238E27FC236}">
                <a16:creationId xmlns:a16="http://schemas.microsoft.com/office/drawing/2014/main" id="{2A693BB6-003A-DB83-D977-218275F5D248}"/>
              </a:ext>
            </a:extLst>
          </p:cNvPr>
          <p:cNvCxnSpPr/>
          <p:nvPr/>
        </p:nvCxnSpPr>
        <p:spPr>
          <a:xfrm>
            <a:off x="1836534" y="3284984"/>
            <a:ext cx="2087394"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E2F8F1-3AD1-1C4C-B2BF-28086DADD0EE}"/>
              </a:ext>
            </a:extLst>
          </p:cNvPr>
          <p:cNvCxnSpPr>
            <a:cxnSpLocks/>
          </p:cNvCxnSpPr>
          <p:nvPr/>
        </p:nvCxnSpPr>
        <p:spPr>
          <a:xfrm>
            <a:off x="3924766" y="4365104"/>
            <a:ext cx="2159402" cy="0"/>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A1893D2-D60E-5398-85D1-A712074C55F9}"/>
              </a:ext>
            </a:extLst>
          </p:cNvPr>
          <p:cNvPicPr>
            <a:picLocks noChangeAspect="1"/>
          </p:cNvPicPr>
          <p:nvPr/>
        </p:nvPicPr>
        <p:blipFill>
          <a:blip r:embed="rId5"/>
          <a:stretch>
            <a:fillRect/>
          </a:stretch>
        </p:blipFill>
        <p:spPr>
          <a:xfrm>
            <a:off x="1475656" y="2426955"/>
            <a:ext cx="209568" cy="281965"/>
          </a:xfrm>
          <a:prstGeom prst="rect">
            <a:avLst/>
          </a:prstGeom>
        </p:spPr>
      </p:pic>
      <p:cxnSp>
        <p:nvCxnSpPr>
          <p:cNvPr id="4" name="Straight Connector 3">
            <a:extLst>
              <a:ext uri="{FF2B5EF4-FFF2-40B4-BE49-F238E27FC236}">
                <a16:creationId xmlns:a16="http://schemas.microsoft.com/office/drawing/2014/main" id="{B31B2395-0A50-AAC4-EC1F-44F1392BC795}"/>
              </a:ext>
            </a:extLst>
          </p:cNvPr>
          <p:cNvCxnSpPr/>
          <p:nvPr/>
        </p:nvCxnSpPr>
        <p:spPr>
          <a:xfrm>
            <a:off x="3923928" y="3284984"/>
            <a:ext cx="2087394"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7512EB-B732-4910-ECD7-2E889933319B}"/>
              </a:ext>
            </a:extLst>
          </p:cNvPr>
          <p:cNvCxnSpPr>
            <a:cxnSpLocks/>
          </p:cNvCxnSpPr>
          <p:nvPr/>
        </p:nvCxnSpPr>
        <p:spPr>
          <a:xfrm>
            <a:off x="1836534" y="4365104"/>
            <a:ext cx="2159402" cy="0"/>
          </a:xfrm>
          <a:prstGeom prst="line">
            <a:avLst/>
          </a:prstGeom>
          <a:ln w="28575">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85644070-649F-453D-130C-A87848A9342D}"/>
              </a:ext>
            </a:extLst>
          </p:cNvPr>
          <p:cNvSpPr/>
          <p:nvPr/>
        </p:nvSpPr>
        <p:spPr>
          <a:xfrm>
            <a:off x="3539352" y="3170169"/>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24BE7EBE-4A0F-E093-E1A0-F7F3F559C208}"/>
              </a:ext>
            </a:extLst>
          </p:cNvPr>
          <p:cNvSpPr/>
          <p:nvPr/>
        </p:nvSpPr>
        <p:spPr>
          <a:xfrm>
            <a:off x="2974626" y="3170169"/>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01DE5AD3-82A1-0F89-A51C-C7051133AE5E}"/>
              </a:ext>
            </a:extLst>
          </p:cNvPr>
          <p:cNvSpPr/>
          <p:nvPr/>
        </p:nvSpPr>
        <p:spPr>
          <a:xfrm>
            <a:off x="2409900" y="3170168"/>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2B290F0-7B51-4A06-1412-04619CD13115}"/>
              </a:ext>
            </a:extLst>
          </p:cNvPr>
          <p:cNvSpPr/>
          <p:nvPr/>
        </p:nvSpPr>
        <p:spPr>
          <a:xfrm>
            <a:off x="5187042" y="4241371"/>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E20D3746-FCF6-6703-84AA-5C67E53E06F1}"/>
              </a:ext>
            </a:extLst>
          </p:cNvPr>
          <p:cNvSpPr/>
          <p:nvPr/>
        </p:nvSpPr>
        <p:spPr>
          <a:xfrm>
            <a:off x="4622316" y="4241371"/>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C0D4D3E1-BFF8-2577-1AFD-D4ECFC28A650}"/>
              </a:ext>
            </a:extLst>
          </p:cNvPr>
          <p:cNvSpPr/>
          <p:nvPr/>
        </p:nvSpPr>
        <p:spPr>
          <a:xfrm>
            <a:off x="4057590" y="4241370"/>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324EF5AB-7BF7-077E-F731-922437DBD00F}"/>
              </a:ext>
            </a:extLst>
          </p:cNvPr>
          <p:cNvGrpSpPr/>
          <p:nvPr/>
        </p:nvGrpSpPr>
        <p:grpSpPr>
          <a:xfrm>
            <a:off x="4082141" y="3156814"/>
            <a:ext cx="194251" cy="236988"/>
            <a:chOff x="3777182" y="3155405"/>
            <a:chExt cx="194251" cy="236988"/>
          </a:xfrm>
        </p:grpSpPr>
        <p:cxnSp>
          <p:nvCxnSpPr>
            <p:cNvPr id="18" name="Straight Connector 17">
              <a:extLst>
                <a:ext uri="{FF2B5EF4-FFF2-40B4-BE49-F238E27FC236}">
                  <a16:creationId xmlns:a16="http://schemas.microsoft.com/office/drawing/2014/main" id="{97E57E36-5657-1B76-69F0-EBA5F265DB16}"/>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BAB5DC-2D82-2143-F253-9D4BFCEE9695}"/>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D13BF905-CEFC-5917-E872-C0877A53E47D}"/>
              </a:ext>
            </a:extLst>
          </p:cNvPr>
          <p:cNvGrpSpPr/>
          <p:nvPr/>
        </p:nvGrpSpPr>
        <p:grpSpPr>
          <a:xfrm>
            <a:off x="4646867" y="3153816"/>
            <a:ext cx="194251" cy="236988"/>
            <a:chOff x="3777182" y="3155405"/>
            <a:chExt cx="194251" cy="236988"/>
          </a:xfrm>
        </p:grpSpPr>
        <p:cxnSp>
          <p:nvCxnSpPr>
            <p:cNvPr id="26" name="Straight Connector 25">
              <a:extLst>
                <a:ext uri="{FF2B5EF4-FFF2-40B4-BE49-F238E27FC236}">
                  <a16:creationId xmlns:a16="http://schemas.microsoft.com/office/drawing/2014/main" id="{51DE0312-0ED9-3A77-9182-B497DF00B382}"/>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2A1B113-AE81-FB17-A6DB-1589C03AB057}"/>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5508B71D-D670-B5F3-3CC5-D6B800283AA8}"/>
              </a:ext>
            </a:extLst>
          </p:cNvPr>
          <p:cNvGrpSpPr/>
          <p:nvPr/>
        </p:nvGrpSpPr>
        <p:grpSpPr>
          <a:xfrm>
            <a:off x="3570525" y="4251529"/>
            <a:ext cx="194251" cy="236988"/>
            <a:chOff x="3777182" y="3155405"/>
            <a:chExt cx="194251" cy="236988"/>
          </a:xfrm>
        </p:grpSpPr>
        <p:cxnSp>
          <p:nvCxnSpPr>
            <p:cNvPr id="31" name="Straight Connector 30">
              <a:extLst>
                <a:ext uri="{FF2B5EF4-FFF2-40B4-BE49-F238E27FC236}">
                  <a16:creationId xmlns:a16="http://schemas.microsoft.com/office/drawing/2014/main" id="{64F8A07C-A92D-DA65-6DA8-518D304A38FD}"/>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4D4D353-8130-CAA6-391F-9E6C71F4E536}"/>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D7B2E9F-0A71-FA46-19CB-E01E84265C9F}"/>
              </a:ext>
            </a:extLst>
          </p:cNvPr>
          <p:cNvGrpSpPr/>
          <p:nvPr/>
        </p:nvGrpSpPr>
        <p:grpSpPr>
          <a:xfrm>
            <a:off x="3002027" y="4236858"/>
            <a:ext cx="194251" cy="236988"/>
            <a:chOff x="3777182" y="3155405"/>
            <a:chExt cx="194251" cy="236988"/>
          </a:xfrm>
        </p:grpSpPr>
        <p:cxnSp>
          <p:nvCxnSpPr>
            <p:cNvPr id="36" name="Straight Connector 35">
              <a:extLst>
                <a:ext uri="{FF2B5EF4-FFF2-40B4-BE49-F238E27FC236}">
                  <a16:creationId xmlns:a16="http://schemas.microsoft.com/office/drawing/2014/main" id="{5AC50C65-D2DB-AAEC-2011-7B1938BAD26A}"/>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EA5326-327C-5A82-242D-6A034BAB53B9}"/>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a:extLst>
              <a:ext uri="{FF2B5EF4-FFF2-40B4-BE49-F238E27FC236}">
                <a16:creationId xmlns:a16="http://schemas.microsoft.com/office/drawing/2014/main" id="{5CC22E3D-DB3D-E32E-116C-E5C0A10FEB4B}"/>
              </a:ext>
            </a:extLst>
          </p:cNvPr>
          <p:cNvCxnSpPr>
            <a:cxnSpLocks/>
          </p:cNvCxnSpPr>
          <p:nvPr/>
        </p:nvCxnSpPr>
        <p:spPr>
          <a:xfrm>
            <a:off x="2843808" y="2425119"/>
            <a:ext cx="1872208" cy="7878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192F257-CCC2-E62A-64F8-71CC0F9D37F4}"/>
              </a:ext>
            </a:extLst>
          </p:cNvPr>
          <p:cNvCxnSpPr>
            <a:cxnSpLocks/>
          </p:cNvCxnSpPr>
          <p:nvPr/>
        </p:nvCxnSpPr>
        <p:spPr>
          <a:xfrm flipH="1">
            <a:off x="2627784" y="2425119"/>
            <a:ext cx="216024" cy="19399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19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animBg="1"/>
      <p:bldP spid="13" grpId="0"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Ghost fluid method concepts</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US" sz="1800" dirty="0"/>
              <a:t>The name ghost fluid comes from the concept of ghost zones – if the boundary is fixed, and not another material, we apply standard boundary conditions</a:t>
            </a:r>
          </a:p>
        </p:txBody>
      </p:sp>
      <p:sp>
        <p:nvSpPr>
          <p:cNvPr id="22" name="Rak pilkoppling 21">
            <a:extLst>
              <a:ext uri="{FF2B5EF4-FFF2-40B4-BE49-F238E27FC236}">
                <a16:creationId xmlns:a16="http://schemas.microsoft.com/office/drawing/2014/main" id="{F0E299DE-2C59-43FA-9109-7BBA1269AB36}"/>
              </a:ext>
            </a:extLst>
          </p:cNvPr>
          <p:cNvSpPr/>
          <p:nvPr/>
        </p:nvSpPr>
        <p:spPr>
          <a:xfrm rot="5155907">
            <a:off x="750021" y="3627617"/>
            <a:ext cx="2155574" cy="135813"/>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sp>
        <p:nvSpPr>
          <p:cNvPr id="21" name="Rak pilkoppling 21">
            <a:extLst>
              <a:ext uri="{FF2B5EF4-FFF2-40B4-BE49-F238E27FC236}">
                <a16:creationId xmlns:a16="http://schemas.microsoft.com/office/drawing/2014/main" id="{160B11B1-57FF-4757-6A9D-9E006C90E5F3}"/>
              </a:ext>
            </a:extLst>
          </p:cNvPr>
          <p:cNvSpPr/>
          <p:nvPr/>
        </p:nvSpPr>
        <p:spPr>
          <a:xfrm rot="5155907" flipH="1">
            <a:off x="3947200" y="2487772"/>
            <a:ext cx="314333" cy="4524766"/>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pic>
        <p:nvPicPr>
          <p:cNvPr id="28" name="Picture 27">
            <a:extLst>
              <a:ext uri="{FF2B5EF4-FFF2-40B4-BE49-F238E27FC236}">
                <a16:creationId xmlns:a16="http://schemas.microsoft.com/office/drawing/2014/main" id="{5166027D-140A-4EA7-C211-E7D3C9302568}"/>
              </a:ext>
            </a:extLst>
          </p:cNvPr>
          <p:cNvPicPr>
            <a:picLocks noChangeAspect="1"/>
          </p:cNvPicPr>
          <p:nvPr/>
        </p:nvPicPr>
        <p:blipFill>
          <a:blip r:embed="rId2"/>
          <a:stretch>
            <a:fillRect/>
          </a:stretch>
        </p:blipFill>
        <p:spPr>
          <a:xfrm>
            <a:off x="6190456" y="5013176"/>
            <a:ext cx="363489" cy="281576"/>
          </a:xfrm>
          <a:prstGeom prst="rect">
            <a:avLst/>
          </a:prstGeom>
        </p:spPr>
      </p:pic>
      <p:cxnSp>
        <p:nvCxnSpPr>
          <p:cNvPr id="30" name="Straight Connector 29">
            <a:extLst>
              <a:ext uri="{FF2B5EF4-FFF2-40B4-BE49-F238E27FC236}">
                <a16:creationId xmlns:a16="http://schemas.microsoft.com/office/drawing/2014/main" id="{DB809FB4-896C-9EB5-FDAB-205D90CCAA5E}"/>
              </a:ext>
            </a:extLst>
          </p:cNvPr>
          <p:cNvCxnSpPr/>
          <p:nvPr/>
        </p:nvCxnSpPr>
        <p:spPr>
          <a:xfrm flipV="1">
            <a:off x="3923928" y="4761148"/>
            <a:ext cx="0" cy="18002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3B2A523D-C2AE-4E56-AAF0-92965545FC3E}"/>
              </a:ext>
            </a:extLst>
          </p:cNvPr>
          <p:cNvPicPr>
            <a:picLocks noChangeAspect="1"/>
          </p:cNvPicPr>
          <p:nvPr/>
        </p:nvPicPr>
        <p:blipFill>
          <a:blip r:embed="rId3"/>
          <a:stretch>
            <a:fillRect/>
          </a:stretch>
        </p:blipFill>
        <p:spPr>
          <a:xfrm>
            <a:off x="3730906" y="4952858"/>
            <a:ext cx="481054" cy="348350"/>
          </a:xfrm>
          <a:prstGeom prst="rect">
            <a:avLst/>
          </a:prstGeom>
        </p:spPr>
      </p:pic>
      <p:pic>
        <p:nvPicPr>
          <p:cNvPr id="34" name="Picture 33">
            <a:extLst>
              <a:ext uri="{FF2B5EF4-FFF2-40B4-BE49-F238E27FC236}">
                <a16:creationId xmlns:a16="http://schemas.microsoft.com/office/drawing/2014/main" id="{822D318E-6CA8-D916-4938-0091814665C0}"/>
              </a:ext>
            </a:extLst>
          </p:cNvPr>
          <p:cNvPicPr>
            <a:picLocks noChangeAspect="1"/>
          </p:cNvPicPr>
          <p:nvPr/>
        </p:nvPicPr>
        <p:blipFill>
          <a:blip r:embed="rId4"/>
          <a:stretch>
            <a:fillRect/>
          </a:stretch>
        </p:blipFill>
        <p:spPr>
          <a:xfrm>
            <a:off x="551307" y="5300747"/>
            <a:ext cx="8039797" cy="792549"/>
          </a:xfrm>
          <a:prstGeom prst="rect">
            <a:avLst/>
          </a:prstGeom>
        </p:spPr>
      </p:pic>
      <p:cxnSp>
        <p:nvCxnSpPr>
          <p:cNvPr id="9" name="Straight Connector 8">
            <a:extLst>
              <a:ext uri="{FF2B5EF4-FFF2-40B4-BE49-F238E27FC236}">
                <a16:creationId xmlns:a16="http://schemas.microsoft.com/office/drawing/2014/main" id="{2A693BB6-003A-DB83-D977-218275F5D248}"/>
              </a:ext>
            </a:extLst>
          </p:cNvPr>
          <p:cNvCxnSpPr/>
          <p:nvPr/>
        </p:nvCxnSpPr>
        <p:spPr>
          <a:xfrm>
            <a:off x="1836534" y="3284984"/>
            <a:ext cx="2087394"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E2F8F1-3AD1-1C4C-B2BF-28086DADD0EE}"/>
              </a:ext>
            </a:extLst>
          </p:cNvPr>
          <p:cNvCxnSpPr>
            <a:cxnSpLocks/>
          </p:cNvCxnSpPr>
          <p:nvPr/>
        </p:nvCxnSpPr>
        <p:spPr>
          <a:xfrm>
            <a:off x="3924766" y="4365104"/>
            <a:ext cx="2159402" cy="0"/>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A1893D2-D60E-5398-85D1-A712074C55F9}"/>
              </a:ext>
            </a:extLst>
          </p:cNvPr>
          <p:cNvPicPr>
            <a:picLocks noChangeAspect="1"/>
          </p:cNvPicPr>
          <p:nvPr/>
        </p:nvPicPr>
        <p:blipFill>
          <a:blip r:embed="rId5"/>
          <a:stretch>
            <a:fillRect/>
          </a:stretch>
        </p:blipFill>
        <p:spPr>
          <a:xfrm>
            <a:off x="1475656" y="2426955"/>
            <a:ext cx="209568" cy="281965"/>
          </a:xfrm>
          <a:prstGeom prst="rect">
            <a:avLst/>
          </a:prstGeom>
        </p:spPr>
      </p:pic>
      <p:cxnSp>
        <p:nvCxnSpPr>
          <p:cNvPr id="4" name="Straight Connector 3">
            <a:extLst>
              <a:ext uri="{FF2B5EF4-FFF2-40B4-BE49-F238E27FC236}">
                <a16:creationId xmlns:a16="http://schemas.microsoft.com/office/drawing/2014/main" id="{B31B2395-0A50-AAC4-EC1F-44F1392BC795}"/>
              </a:ext>
            </a:extLst>
          </p:cNvPr>
          <p:cNvCxnSpPr/>
          <p:nvPr/>
        </p:nvCxnSpPr>
        <p:spPr>
          <a:xfrm>
            <a:off x="3923928" y="3284984"/>
            <a:ext cx="2087394"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7512EB-B732-4910-ECD7-2E889933319B}"/>
              </a:ext>
            </a:extLst>
          </p:cNvPr>
          <p:cNvCxnSpPr>
            <a:cxnSpLocks/>
          </p:cNvCxnSpPr>
          <p:nvPr/>
        </p:nvCxnSpPr>
        <p:spPr>
          <a:xfrm>
            <a:off x="1836534" y="4365104"/>
            <a:ext cx="2159402" cy="0"/>
          </a:xfrm>
          <a:prstGeom prst="line">
            <a:avLst/>
          </a:prstGeom>
          <a:ln w="28575">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85644070-649F-453D-130C-A87848A9342D}"/>
              </a:ext>
            </a:extLst>
          </p:cNvPr>
          <p:cNvSpPr/>
          <p:nvPr/>
        </p:nvSpPr>
        <p:spPr>
          <a:xfrm>
            <a:off x="3539352" y="3170169"/>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24BE7EBE-4A0F-E093-E1A0-F7F3F559C208}"/>
              </a:ext>
            </a:extLst>
          </p:cNvPr>
          <p:cNvSpPr/>
          <p:nvPr/>
        </p:nvSpPr>
        <p:spPr>
          <a:xfrm>
            <a:off x="2974626" y="3170169"/>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01DE5AD3-82A1-0F89-A51C-C7051133AE5E}"/>
              </a:ext>
            </a:extLst>
          </p:cNvPr>
          <p:cNvSpPr/>
          <p:nvPr/>
        </p:nvSpPr>
        <p:spPr>
          <a:xfrm>
            <a:off x="2409900" y="3170168"/>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2B290F0-7B51-4A06-1412-04619CD13115}"/>
              </a:ext>
            </a:extLst>
          </p:cNvPr>
          <p:cNvSpPr/>
          <p:nvPr/>
        </p:nvSpPr>
        <p:spPr>
          <a:xfrm>
            <a:off x="5187042" y="4241371"/>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E20D3746-FCF6-6703-84AA-5C67E53E06F1}"/>
              </a:ext>
            </a:extLst>
          </p:cNvPr>
          <p:cNvSpPr/>
          <p:nvPr/>
        </p:nvSpPr>
        <p:spPr>
          <a:xfrm>
            <a:off x="4622316" y="4241371"/>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C0D4D3E1-BFF8-2577-1AFD-D4ECFC28A650}"/>
              </a:ext>
            </a:extLst>
          </p:cNvPr>
          <p:cNvSpPr/>
          <p:nvPr/>
        </p:nvSpPr>
        <p:spPr>
          <a:xfrm>
            <a:off x="4057590" y="4241370"/>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324EF5AB-7BF7-077E-F731-922437DBD00F}"/>
              </a:ext>
            </a:extLst>
          </p:cNvPr>
          <p:cNvGrpSpPr/>
          <p:nvPr/>
        </p:nvGrpSpPr>
        <p:grpSpPr>
          <a:xfrm>
            <a:off x="4082141" y="3156814"/>
            <a:ext cx="194251" cy="236988"/>
            <a:chOff x="3777182" y="3155405"/>
            <a:chExt cx="194251" cy="236988"/>
          </a:xfrm>
        </p:grpSpPr>
        <p:cxnSp>
          <p:nvCxnSpPr>
            <p:cNvPr id="18" name="Straight Connector 17">
              <a:extLst>
                <a:ext uri="{FF2B5EF4-FFF2-40B4-BE49-F238E27FC236}">
                  <a16:creationId xmlns:a16="http://schemas.microsoft.com/office/drawing/2014/main" id="{97E57E36-5657-1B76-69F0-EBA5F265DB16}"/>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BAB5DC-2D82-2143-F253-9D4BFCEE9695}"/>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D13BF905-CEFC-5917-E872-C0877A53E47D}"/>
              </a:ext>
            </a:extLst>
          </p:cNvPr>
          <p:cNvGrpSpPr/>
          <p:nvPr/>
        </p:nvGrpSpPr>
        <p:grpSpPr>
          <a:xfrm>
            <a:off x="4646867" y="3153816"/>
            <a:ext cx="194251" cy="236988"/>
            <a:chOff x="3777182" y="3155405"/>
            <a:chExt cx="194251" cy="236988"/>
          </a:xfrm>
        </p:grpSpPr>
        <p:cxnSp>
          <p:nvCxnSpPr>
            <p:cNvPr id="26" name="Straight Connector 25">
              <a:extLst>
                <a:ext uri="{FF2B5EF4-FFF2-40B4-BE49-F238E27FC236}">
                  <a16:creationId xmlns:a16="http://schemas.microsoft.com/office/drawing/2014/main" id="{51DE0312-0ED9-3A77-9182-B497DF00B382}"/>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2A1B113-AE81-FB17-A6DB-1589C03AB057}"/>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5508B71D-D670-B5F3-3CC5-D6B800283AA8}"/>
              </a:ext>
            </a:extLst>
          </p:cNvPr>
          <p:cNvGrpSpPr/>
          <p:nvPr/>
        </p:nvGrpSpPr>
        <p:grpSpPr>
          <a:xfrm>
            <a:off x="3570525" y="4251529"/>
            <a:ext cx="194251" cy="236988"/>
            <a:chOff x="3777182" y="3155405"/>
            <a:chExt cx="194251" cy="236988"/>
          </a:xfrm>
        </p:grpSpPr>
        <p:cxnSp>
          <p:nvCxnSpPr>
            <p:cNvPr id="31" name="Straight Connector 30">
              <a:extLst>
                <a:ext uri="{FF2B5EF4-FFF2-40B4-BE49-F238E27FC236}">
                  <a16:creationId xmlns:a16="http://schemas.microsoft.com/office/drawing/2014/main" id="{64F8A07C-A92D-DA65-6DA8-518D304A38FD}"/>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4D4D353-8130-CAA6-391F-9E6C71F4E536}"/>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D7B2E9F-0A71-FA46-19CB-E01E84265C9F}"/>
              </a:ext>
            </a:extLst>
          </p:cNvPr>
          <p:cNvGrpSpPr/>
          <p:nvPr/>
        </p:nvGrpSpPr>
        <p:grpSpPr>
          <a:xfrm>
            <a:off x="3002027" y="4236858"/>
            <a:ext cx="194251" cy="236988"/>
            <a:chOff x="3777182" y="3155405"/>
            <a:chExt cx="194251" cy="236988"/>
          </a:xfrm>
        </p:grpSpPr>
        <p:cxnSp>
          <p:nvCxnSpPr>
            <p:cNvPr id="36" name="Straight Connector 35">
              <a:extLst>
                <a:ext uri="{FF2B5EF4-FFF2-40B4-BE49-F238E27FC236}">
                  <a16:creationId xmlns:a16="http://schemas.microsoft.com/office/drawing/2014/main" id="{5AC50C65-D2DB-AAEC-2011-7B1938BAD26A}"/>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EA5326-327C-5A82-242D-6A034BAB53B9}"/>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46137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Ghost fluid method concepts</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US" sz="1800" dirty="0"/>
              <a:t>The idea behind ghost fluid methods is that we apply boundary conditions, but these must be based on the </a:t>
            </a:r>
            <a:r>
              <a:rPr lang="en-US" sz="1800" b="1" dirty="0"/>
              <a:t>real material</a:t>
            </a:r>
            <a:endParaRPr lang="en-US" sz="1800" dirty="0"/>
          </a:p>
        </p:txBody>
      </p:sp>
      <p:sp>
        <p:nvSpPr>
          <p:cNvPr id="22" name="Rak pilkoppling 21">
            <a:extLst>
              <a:ext uri="{FF2B5EF4-FFF2-40B4-BE49-F238E27FC236}">
                <a16:creationId xmlns:a16="http://schemas.microsoft.com/office/drawing/2014/main" id="{F0E299DE-2C59-43FA-9109-7BBA1269AB36}"/>
              </a:ext>
            </a:extLst>
          </p:cNvPr>
          <p:cNvSpPr/>
          <p:nvPr/>
        </p:nvSpPr>
        <p:spPr>
          <a:xfrm rot="5155907">
            <a:off x="750021" y="3627617"/>
            <a:ext cx="2155574" cy="135813"/>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sp>
        <p:nvSpPr>
          <p:cNvPr id="21" name="Rak pilkoppling 21">
            <a:extLst>
              <a:ext uri="{FF2B5EF4-FFF2-40B4-BE49-F238E27FC236}">
                <a16:creationId xmlns:a16="http://schemas.microsoft.com/office/drawing/2014/main" id="{160B11B1-57FF-4757-6A9D-9E006C90E5F3}"/>
              </a:ext>
            </a:extLst>
          </p:cNvPr>
          <p:cNvSpPr/>
          <p:nvPr/>
        </p:nvSpPr>
        <p:spPr>
          <a:xfrm rot="5155907" flipH="1">
            <a:off x="3947200" y="2487772"/>
            <a:ext cx="314333" cy="4524766"/>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pic>
        <p:nvPicPr>
          <p:cNvPr id="28" name="Picture 27">
            <a:extLst>
              <a:ext uri="{FF2B5EF4-FFF2-40B4-BE49-F238E27FC236}">
                <a16:creationId xmlns:a16="http://schemas.microsoft.com/office/drawing/2014/main" id="{5166027D-140A-4EA7-C211-E7D3C9302568}"/>
              </a:ext>
            </a:extLst>
          </p:cNvPr>
          <p:cNvPicPr>
            <a:picLocks noChangeAspect="1"/>
          </p:cNvPicPr>
          <p:nvPr/>
        </p:nvPicPr>
        <p:blipFill>
          <a:blip r:embed="rId2"/>
          <a:stretch>
            <a:fillRect/>
          </a:stretch>
        </p:blipFill>
        <p:spPr>
          <a:xfrm>
            <a:off x="6190456" y="5013176"/>
            <a:ext cx="363489" cy="281576"/>
          </a:xfrm>
          <a:prstGeom prst="rect">
            <a:avLst/>
          </a:prstGeom>
        </p:spPr>
      </p:pic>
      <p:cxnSp>
        <p:nvCxnSpPr>
          <p:cNvPr id="30" name="Straight Connector 29">
            <a:extLst>
              <a:ext uri="{FF2B5EF4-FFF2-40B4-BE49-F238E27FC236}">
                <a16:creationId xmlns:a16="http://schemas.microsoft.com/office/drawing/2014/main" id="{DB809FB4-896C-9EB5-FDAB-205D90CCAA5E}"/>
              </a:ext>
            </a:extLst>
          </p:cNvPr>
          <p:cNvCxnSpPr/>
          <p:nvPr/>
        </p:nvCxnSpPr>
        <p:spPr>
          <a:xfrm flipV="1">
            <a:off x="3923928" y="4761148"/>
            <a:ext cx="0" cy="18002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3B2A523D-C2AE-4E56-AAF0-92965545FC3E}"/>
              </a:ext>
            </a:extLst>
          </p:cNvPr>
          <p:cNvPicPr>
            <a:picLocks noChangeAspect="1"/>
          </p:cNvPicPr>
          <p:nvPr/>
        </p:nvPicPr>
        <p:blipFill>
          <a:blip r:embed="rId3"/>
          <a:stretch>
            <a:fillRect/>
          </a:stretch>
        </p:blipFill>
        <p:spPr>
          <a:xfrm>
            <a:off x="3730906" y="4952858"/>
            <a:ext cx="481054" cy="348350"/>
          </a:xfrm>
          <a:prstGeom prst="rect">
            <a:avLst/>
          </a:prstGeom>
        </p:spPr>
      </p:pic>
      <p:pic>
        <p:nvPicPr>
          <p:cNvPr id="34" name="Picture 33">
            <a:extLst>
              <a:ext uri="{FF2B5EF4-FFF2-40B4-BE49-F238E27FC236}">
                <a16:creationId xmlns:a16="http://schemas.microsoft.com/office/drawing/2014/main" id="{822D318E-6CA8-D916-4938-0091814665C0}"/>
              </a:ext>
            </a:extLst>
          </p:cNvPr>
          <p:cNvPicPr>
            <a:picLocks noChangeAspect="1"/>
          </p:cNvPicPr>
          <p:nvPr/>
        </p:nvPicPr>
        <p:blipFill>
          <a:blip r:embed="rId4"/>
          <a:stretch>
            <a:fillRect/>
          </a:stretch>
        </p:blipFill>
        <p:spPr>
          <a:xfrm>
            <a:off x="551307" y="5300747"/>
            <a:ext cx="8039797" cy="792549"/>
          </a:xfrm>
          <a:prstGeom prst="rect">
            <a:avLst/>
          </a:prstGeom>
        </p:spPr>
      </p:pic>
      <p:cxnSp>
        <p:nvCxnSpPr>
          <p:cNvPr id="9" name="Straight Connector 8">
            <a:extLst>
              <a:ext uri="{FF2B5EF4-FFF2-40B4-BE49-F238E27FC236}">
                <a16:creationId xmlns:a16="http://schemas.microsoft.com/office/drawing/2014/main" id="{2A693BB6-003A-DB83-D977-218275F5D248}"/>
              </a:ext>
            </a:extLst>
          </p:cNvPr>
          <p:cNvCxnSpPr/>
          <p:nvPr/>
        </p:nvCxnSpPr>
        <p:spPr>
          <a:xfrm>
            <a:off x="1836534" y="3284984"/>
            <a:ext cx="2087394"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E2F8F1-3AD1-1C4C-B2BF-28086DADD0EE}"/>
              </a:ext>
            </a:extLst>
          </p:cNvPr>
          <p:cNvCxnSpPr>
            <a:cxnSpLocks/>
          </p:cNvCxnSpPr>
          <p:nvPr/>
        </p:nvCxnSpPr>
        <p:spPr>
          <a:xfrm>
            <a:off x="3924766" y="4365104"/>
            <a:ext cx="2159402" cy="0"/>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A1893D2-D60E-5398-85D1-A712074C55F9}"/>
              </a:ext>
            </a:extLst>
          </p:cNvPr>
          <p:cNvPicPr>
            <a:picLocks noChangeAspect="1"/>
          </p:cNvPicPr>
          <p:nvPr/>
        </p:nvPicPr>
        <p:blipFill>
          <a:blip r:embed="rId5"/>
          <a:stretch>
            <a:fillRect/>
          </a:stretch>
        </p:blipFill>
        <p:spPr>
          <a:xfrm>
            <a:off x="1475656" y="2426955"/>
            <a:ext cx="209568" cy="281965"/>
          </a:xfrm>
          <a:prstGeom prst="rect">
            <a:avLst/>
          </a:prstGeom>
        </p:spPr>
      </p:pic>
      <p:cxnSp>
        <p:nvCxnSpPr>
          <p:cNvPr id="4" name="Straight Connector 3">
            <a:extLst>
              <a:ext uri="{FF2B5EF4-FFF2-40B4-BE49-F238E27FC236}">
                <a16:creationId xmlns:a16="http://schemas.microsoft.com/office/drawing/2014/main" id="{B31B2395-0A50-AAC4-EC1F-44F1392BC795}"/>
              </a:ext>
            </a:extLst>
          </p:cNvPr>
          <p:cNvCxnSpPr/>
          <p:nvPr/>
        </p:nvCxnSpPr>
        <p:spPr>
          <a:xfrm>
            <a:off x="3923928" y="3284984"/>
            <a:ext cx="2087394"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7512EB-B732-4910-ECD7-2E889933319B}"/>
              </a:ext>
            </a:extLst>
          </p:cNvPr>
          <p:cNvCxnSpPr>
            <a:cxnSpLocks/>
          </p:cNvCxnSpPr>
          <p:nvPr/>
        </p:nvCxnSpPr>
        <p:spPr>
          <a:xfrm>
            <a:off x="1836534" y="4365104"/>
            <a:ext cx="2159402" cy="0"/>
          </a:xfrm>
          <a:prstGeom prst="line">
            <a:avLst/>
          </a:prstGeom>
          <a:ln w="28575">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85644070-649F-453D-130C-A87848A9342D}"/>
              </a:ext>
            </a:extLst>
          </p:cNvPr>
          <p:cNvSpPr/>
          <p:nvPr/>
        </p:nvSpPr>
        <p:spPr>
          <a:xfrm>
            <a:off x="3539352" y="3170169"/>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24BE7EBE-4A0F-E093-E1A0-F7F3F559C208}"/>
              </a:ext>
            </a:extLst>
          </p:cNvPr>
          <p:cNvSpPr/>
          <p:nvPr/>
        </p:nvSpPr>
        <p:spPr>
          <a:xfrm>
            <a:off x="2974626" y="3170169"/>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01DE5AD3-82A1-0F89-A51C-C7051133AE5E}"/>
              </a:ext>
            </a:extLst>
          </p:cNvPr>
          <p:cNvSpPr/>
          <p:nvPr/>
        </p:nvSpPr>
        <p:spPr>
          <a:xfrm>
            <a:off x="2409900" y="3170168"/>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2B290F0-7B51-4A06-1412-04619CD13115}"/>
              </a:ext>
            </a:extLst>
          </p:cNvPr>
          <p:cNvSpPr/>
          <p:nvPr/>
        </p:nvSpPr>
        <p:spPr>
          <a:xfrm>
            <a:off x="5187042" y="4241371"/>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E20D3746-FCF6-6703-84AA-5C67E53E06F1}"/>
              </a:ext>
            </a:extLst>
          </p:cNvPr>
          <p:cNvSpPr/>
          <p:nvPr/>
        </p:nvSpPr>
        <p:spPr>
          <a:xfrm>
            <a:off x="4622316" y="4241371"/>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C0D4D3E1-BFF8-2577-1AFD-D4ECFC28A650}"/>
              </a:ext>
            </a:extLst>
          </p:cNvPr>
          <p:cNvSpPr/>
          <p:nvPr/>
        </p:nvSpPr>
        <p:spPr>
          <a:xfrm>
            <a:off x="4057590" y="4241370"/>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324EF5AB-7BF7-077E-F731-922437DBD00F}"/>
              </a:ext>
            </a:extLst>
          </p:cNvPr>
          <p:cNvGrpSpPr/>
          <p:nvPr/>
        </p:nvGrpSpPr>
        <p:grpSpPr>
          <a:xfrm>
            <a:off x="4082141" y="3156814"/>
            <a:ext cx="194251" cy="236988"/>
            <a:chOff x="3777182" y="3155405"/>
            <a:chExt cx="194251" cy="236988"/>
          </a:xfrm>
        </p:grpSpPr>
        <p:cxnSp>
          <p:nvCxnSpPr>
            <p:cNvPr id="18" name="Straight Connector 17">
              <a:extLst>
                <a:ext uri="{FF2B5EF4-FFF2-40B4-BE49-F238E27FC236}">
                  <a16:creationId xmlns:a16="http://schemas.microsoft.com/office/drawing/2014/main" id="{97E57E36-5657-1B76-69F0-EBA5F265DB16}"/>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BAB5DC-2D82-2143-F253-9D4BFCEE9695}"/>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D13BF905-CEFC-5917-E872-C0877A53E47D}"/>
              </a:ext>
            </a:extLst>
          </p:cNvPr>
          <p:cNvGrpSpPr/>
          <p:nvPr/>
        </p:nvGrpSpPr>
        <p:grpSpPr>
          <a:xfrm>
            <a:off x="4646867" y="3153816"/>
            <a:ext cx="194251" cy="236988"/>
            <a:chOff x="3777182" y="3155405"/>
            <a:chExt cx="194251" cy="236988"/>
          </a:xfrm>
        </p:grpSpPr>
        <p:cxnSp>
          <p:nvCxnSpPr>
            <p:cNvPr id="26" name="Straight Connector 25">
              <a:extLst>
                <a:ext uri="{FF2B5EF4-FFF2-40B4-BE49-F238E27FC236}">
                  <a16:creationId xmlns:a16="http://schemas.microsoft.com/office/drawing/2014/main" id="{51DE0312-0ED9-3A77-9182-B497DF00B382}"/>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2A1B113-AE81-FB17-A6DB-1589C03AB057}"/>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5508B71D-D670-B5F3-3CC5-D6B800283AA8}"/>
              </a:ext>
            </a:extLst>
          </p:cNvPr>
          <p:cNvGrpSpPr/>
          <p:nvPr/>
        </p:nvGrpSpPr>
        <p:grpSpPr>
          <a:xfrm>
            <a:off x="3570525" y="4251529"/>
            <a:ext cx="194251" cy="236988"/>
            <a:chOff x="3777182" y="3155405"/>
            <a:chExt cx="194251" cy="236988"/>
          </a:xfrm>
        </p:grpSpPr>
        <p:cxnSp>
          <p:nvCxnSpPr>
            <p:cNvPr id="31" name="Straight Connector 30">
              <a:extLst>
                <a:ext uri="{FF2B5EF4-FFF2-40B4-BE49-F238E27FC236}">
                  <a16:creationId xmlns:a16="http://schemas.microsoft.com/office/drawing/2014/main" id="{64F8A07C-A92D-DA65-6DA8-518D304A38FD}"/>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4D4D353-8130-CAA6-391F-9E6C71F4E536}"/>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D7B2E9F-0A71-FA46-19CB-E01E84265C9F}"/>
              </a:ext>
            </a:extLst>
          </p:cNvPr>
          <p:cNvGrpSpPr/>
          <p:nvPr/>
        </p:nvGrpSpPr>
        <p:grpSpPr>
          <a:xfrm>
            <a:off x="3002027" y="4236858"/>
            <a:ext cx="194251" cy="236988"/>
            <a:chOff x="3777182" y="3155405"/>
            <a:chExt cx="194251" cy="236988"/>
          </a:xfrm>
        </p:grpSpPr>
        <p:cxnSp>
          <p:nvCxnSpPr>
            <p:cNvPr id="36" name="Straight Connector 35">
              <a:extLst>
                <a:ext uri="{FF2B5EF4-FFF2-40B4-BE49-F238E27FC236}">
                  <a16:creationId xmlns:a16="http://schemas.microsoft.com/office/drawing/2014/main" id="{5AC50C65-D2DB-AAEC-2011-7B1938BAD26A}"/>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EA5326-327C-5A82-242D-6A034BAB53B9}"/>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19" name="Arrow: Down 18">
            <a:extLst>
              <a:ext uri="{FF2B5EF4-FFF2-40B4-BE49-F238E27FC236}">
                <a16:creationId xmlns:a16="http://schemas.microsoft.com/office/drawing/2014/main" id="{B14856AA-4F87-1EE6-5D3F-5583E65B0872}"/>
              </a:ext>
            </a:extLst>
          </p:cNvPr>
          <p:cNvSpPr/>
          <p:nvPr/>
        </p:nvSpPr>
        <p:spPr>
          <a:xfrm flipV="1">
            <a:off x="4087842" y="3589584"/>
            <a:ext cx="783528" cy="460245"/>
          </a:xfrm>
          <a:prstGeom prst="downArrow">
            <a:avLst/>
          </a:prstGeom>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rrow: Down 22">
            <a:extLst>
              <a:ext uri="{FF2B5EF4-FFF2-40B4-BE49-F238E27FC236}">
                <a16:creationId xmlns:a16="http://schemas.microsoft.com/office/drawing/2014/main" id="{322FB3CB-2A15-9B14-EE17-D62EBCA2E44C}"/>
              </a:ext>
            </a:extLst>
          </p:cNvPr>
          <p:cNvSpPr/>
          <p:nvPr/>
        </p:nvSpPr>
        <p:spPr>
          <a:xfrm rot="10800000" flipV="1">
            <a:off x="3002027" y="3573016"/>
            <a:ext cx="783528" cy="460245"/>
          </a:xfrm>
          <a:prstGeom prst="downArrow">
            <a:avLst/>
          </a:prstGeom>
          <a:solidFill>
            <a:schemeClr val="accent2"/>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8183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Ghost fluid method concepts</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US" sz="1800" dirty="0"/>
              <a:t>The challenge is that the two materials have different equations of state – we can’t just use the state as it is</a:t>
            </a:r>
          </a:p>
        </p:txBody>
      </p:sp>
      <p:sp>
        <p:nvSpPr>
          <p:cNvPr id="22" name="Rak pilkoppling 21">
            <a:extLst>
              <a:ext uri="{FF2B5EF4-FFF2-40B4-BE49-F238E27FC236}">
                <a16:creationId xmlns:a16="http://schemas.microsoft.com/office/drawing/2014/main" id="{F0E299DE-2C59-43FA-9109-7BBA1269AB36}"/>
              </a:ext>
            </a:extLst>
          </p:cNvPr>
          <p:cNvSpPr/>
          <p:nvPr/>
        </p:nvSpPr>
        <p:spPr>
          <a:xfrm rot="5155907">
            <a:off x="750021" y="3627617"/>
            <a:ext cx="2155574" cy="135813"/>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sp>
        <p:nvSpPr>
          <p:cNvPr id="21" name="Rak pilkoppling 21">
            <a:extLst>
              <a:ext uri="{FF2B5EF4-FFF2-40B4-BE49-F238E27FC236}">
                <a16:creationId xmlns:a16="http://schemas.microsoft.com/office/drawing/2014/main" id="{160B11B1-57FF-4757-6A9D-9E006C90E5F3}"/>
              </a:ext>
            </a:extLst>
          </p:cNvPr>
          <p:cNvSpPr/>
          <p:nvPr/>
        </p:nvSpPr>
        <p:spPr>
          <a:xfrm rot="5155907" flipH="1">
            <a:off x="3947200" y="2487772"/>
            <a:ext cx="314333" cy="4524766"/>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pic>
        <p:nvPicPr>
          <p:cNvPr id="28" name="Picture 27">
            <a:extLst>
              <a:ext uri="{FF2B5EF4-FFF2-40B4-BE49-F238E27FC236}">
                <a16:creationId xmlns:a16="http://schemas.microsoft.com/office/drawing/2014/main" id="{5166027D-140A-4EA7-C211-E7D3C9302568}"/>
              </a:ext>
            </a:extLst>
          </p:cNvPr>
          <p:cNvPicPr>
            <a:picLocks noChangeAspect="1"/>
          </p:cNvPicPr>
          <p:nvPr/>
        </p:nvPicPr>
        <p:blipFill>
          <a:blip r:embed="rId2"/>
          <a:stretch>
            <a:fillRect/>
          </a:stretch>
        </p:blipFill>
        <p:spPr>
          <a:xfrm>
            <a:off x="6190456" y="5013176"/>
            <a:ext cx="363489" cy="281576"/>
          </a:xfrm>
          <a:prstGeom prst="rect">
            <a:avLst/>
          </a:prstGeom>
        </p:spPr>
      </p:pic>
      <p:cxnSp>
        <p:nvCxnSpPr>
          <p:cNvPr id="30" name="Straight Connector 29">
            <a:extLst>
              <a:ext uri="{FF2B5EF4-FFF2-40B4-BE49-F238E27FC236}">
                <a16:creationId xmlns:a16="http://schemas.microsoft.com/office/drawing/2014/main" id="{DB809FB4-896C-9EB5-FDAB-205D90CCAA5E}"/>
              </a:ext>
            </a:extLst>
          </p:cNvPr>
          <p:cNvCxnSpPr/>
          <p:nvPr/>
        </p:nvCxnSpPr>
        <p:spPr>
          <a:xfrm flipV="1">
            <a:off x="3923928" y="4761148"/>
            <a:ext cx="0" cy="18002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3B2A523D-C2AE-4E56-AAF0-92965545FC3E}"/>
              </a:ext>
            </a:extLst>
          </p:cNvPr>
          <p:cNvPicPr>
            <a:picLocks noChangeAspect="1"/>
          </p:cNvPicPr>
          <p:nvPr/>
        </p:nvPicPr>
        <p:blipFill>
          <a:blip r:embed="rId3"/>
          <a:stretch>
            <a:fillRect/>
          </a:stretch>
        </p:blipFill>
        <p:spPr>
          <a:xfrm>
            <a:off x="3730906" y="4952858"/>
            <a:ext cx="481054" cy="348350"/>
          </a:xfrm>
          <a:prstGeom prst="rect">
            <a:avLst/>
          </a:prstGeom>
        </p:spPr>
      </p:pic>
      <p:pic>
        <p:nvPicPr>
          <p:cNvPr id="34" name="Picture 33">
            <a:extLst>
              <a:ext uri="{FF2B5EF4-FFF2-40B4-BE49-F238E27FC236}">
                <a16:creationId xmlns:a16="http://schemas.microsoft.com/office/drawing/2014/main" id="{822D318E-6CA8-D916-4938-0091814665C0}"/>
              </a:ext>
            </a:extLst>
          </p:cNvPr>
          <p:cNvPicPr>
            <a:picLocks noChangeAspect="1"/>
          </p:cNvPicPr>
          <p:nvPr/>
        </p:nvPicPr>
        <p:blipFill>
          <a:blip r:embed="rId4"/>
          <a:stretch>
            <a:fillRect/>
          </a:stretch>
        </p:blipFill>
        <p:spPr>
          <a:xfrm>
            <a:off x="551307" y="5300747"/>
            <a:ext cx="8039797" cy="792549"/>
          </a:xfrm>
          <a:prstGeom prst="rect">
            <a:avLst/>
          </a:prstGeom>
        </p:spPr>
      </p:pic>
      <p:cxnSp>
        <p:nvCxnSpPr>
          <p:cNvPr id="9" name="Straight Connector 8">
            <a:extLst>
              <a:ext uri="{FF2B5EF4-FFF2-40B4-BE49-F238E27FC236}">
                <a16:creationId xmlns:a16="http://schemas.microsoft.com/office/drawing/2014/main" id="{2A693BB6-003A-DB83-D977-218275F5D248}"/>
              </a:ext>
            </a:extLst>
          </p:cNvPr>
          <p:cNvCxnSpPr/>
          <p:nvPr/>
        </p:nvCxnSpPr>
        <p:spPr>
          <a:xfrm>
            <a:off x="1836534" y="3284984"/>
            <a:ext cx="2087394"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E2F8F1-3AD1-1C4C-B2BF-28086DADD0EE}"/>
              </a:ext>
            </a:extLst>
          </p:cNvPr>
          <p:cNvCxnSpPr>
            <a:cxnSpLocks/>
          </p:cNvCxnSpPr>
          <p:nvPr/>
        </p:nvCxnSpPr>
        <p:spPr>
          <a:xfrm>
            <a:off x="3924766" y="4365104"/>
            <a:ext cx="2159402" cy="0"/>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A1893D2-D60E-5398-85D1-A712074C55F9}"/>
              </a:ext>
            </a:extLst>
          </p:cNvPr>
          <p:cNvPicPr>
            <a:picLocks noChangeAspect="1"/>
          </p:cNvPicPr>
          <p:nvPr/>
        </p:nvPicPr>
        <p:blipFill>
          <a:blip r:embed="rId5"/>
          <a:stretch>
            <a:fillRect/>
          </a:stretch>
        </p:blipFill>
        <p:spPr>
          <a:xfrm>
            <a:off x="1475656" y="2426955"/>
            <a:ext cx="209568" cy="281965"/>
          </a:xfrm>
          <a:prstGeom prst="rect">
            <a:avLst/>
          </a:prstGeom>
        </p:spPr>
      </p:pic>
      <p:cxnSp>
        <p:nvCxnSpPr>
          <p:cNvPr id="4" name="Straight Connector 3">
            <a:extLst>
              <a:ext uri="{FF2B5EF4-FFF2-40B4-BE49-F238E27FC236}">
                <a16:creationId xmlns:a16="http://schemas.microsoft.com/office/drawing/2014/main" id="{B31B2395-0A50-AAC4-EC1F-44F1392BC795}"/>
              </a:ext>
            </a:extLst>
          </p:cNvPr>
          <p:cNvCxnSpPr/>
          <p:nvPr/>
        </p:nvCxnSpPr>
        <p:spPr>
          <a:xfrm>
            <a:off x="3923928" y="3284984"/>
            <a:ext cx="2087394"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7512EB-B732-4910-ECD7-2E889933319B}"/>
              </a:ext>
            </a:extLst>
          </p:cNvPr>
          <p:cNvCxnSpPr>
            <a:cxnSpLocks/>
          </p:cNvCxnSpPr>
          <p:nvPr/>
        </p:nvCxnSpPr>
        <p:spPr>
          <a:xfrm>
            <a:off x="1836534" y="4365104"/>
            <a:ext cx="2159402" cy="0"/>
          </a:xfrm>
          <a:prstGeom prst="line">
            <a:avLst/>
          </a:prstGeom>
          <a:ln w="28575">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85644070-649F-453D-130C-A87848A9342D}"/>
              </a:ext>
            </a:extLst>
          </p:cNvPr>
          <p:cNvSpPr/>
          <p:nvPr/>
        </p:nvSpPr>
        <p:spPr>
          <a:xfrm>
            <a:off x="3539352" y="3170169"/>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24BE7EBE-4A0F-E093-E1A0-F7F3F559C208}"/>
              </a:ext>
            </a:extLst>
          </p:cNvPr>
          <p:cNvSpPr/>
          <p:nvPr/>
        </p:nvSpPr>
        <p:spPr>
          <a:xfrm>
            <a:off x="2974626" y="3170169"/>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01DE5AD3-82A1-0F89-A51C-C7051133AE5E}"/>
              </a:ext>
            </a:extLst>
          </p:cNvPr>
          <p:cNvSpPr/>
          <p:nvPr/>
        </p:nvSpPr>
        <p:spPr>
          <a:xfrm>
            <a:off x="2409900" y="3170168"/>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2B290F0-7B51-4A06-1412-04619CD13115}"/>
              </a:ext>
            </a:extLst>
          </p:cNvPr>
          <p:cNvSpPr/>
          <p:nvPr/>
        </p:nvSpPr>
        <p:spPr>
          <a:xfrm>
            <a:off x="5187042" y="4241371"/>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E20D3746-FCF6-6703-84AA-5C67E53E06F1}"/>
              </a:ext>
            </a:extLst>
          </p:cNvPr>
          <p:cNvSpPr/>
          <p:nvPr/>
        </p:nvSpPr>
        <p:spPr>
          <a:xfrm>
            <a:off x="4622316" y="4241371"/>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C0D4D3E1-BFF8-2577-1AFD-D4ECFC28A650}"/>
              </a:ext>
            </a:extLst>
          </p:cNvPr>
          <p:cNvSpPr/>
          <p:nvPr/>
        </p:nvSpPr>
        <p:spPr>
          <a:xfrm>
            <a:off x="4057590" y="4241370"/>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Arrow: Down 18">
            <a:extLst>
              <a:ext uri="{FF2B5EF4-FFF2-40B4-BE49-F238E27FC236}">
                <a16:creationId xmlns:a16="http://schemas.microsoft.com/office/drawing/2014/main" id="{B14856AA-4F87-1EE6-5D3F-5583E65B0872}"/>
              </a:ext>
            </a:extLst>
          </p:cNvPr>
          <p:cNvSpPr/>
          <p:nvPr/>
        </p:nvSpPr>
        <p:spPr>
          <a:xfrm flipV="1">
            <a:off x="4087842" y="3589584"/>
            <a:ext cx="783528" cy="460245"/>
          </a:xfrm>
          <a:prstGeom prst="downArrow">
            <a:avLst/>
          </a:prstGeom>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rrow: Down 22">
            <a:extLst>
              <a:ext uri="{FF2B5EF4-FFF2-40B4-BE49-F238E27FC236}">
                <a16:creationId xmlns:a16="http://schemas.microsoft.com/office/drawing/2014/main" id="{322FB3CB-2A15-9B14-EE17-D62EBCA2E44C}"/>
              </a:ext>
            </a:extLst>
          </p:cNvPr>
          <p:cNvSpPr/>
          <p:nvPr/>
        </p:nvSpPr>
        <p:spPr>
          <a:xfrm rot="10800000" flipV="1">
            <a:off x="3002027" y="3573016"/>
            <a:ext cx="783528" cy="460245"/>
          </a:xfrm>
          <a:prstGeom prst="downArrow">
            <a:avLst/>
          </a:prstGeom>
          <a:solidFill>
            <a:schemeClr val="accent2"/>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56482788-2552-F9A3-DDF7-39BF980487BC}"/>
              </a:ext>
            </a:extLst>
          </p:cNvPr>
          <p:cNvSpPr/>
          <p:nvPr/>
        </p:nvSpPr>
        <p:spPr>
          <a:xfrm>
            <a:off x="4615344" y="3153601"/>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F09A7503-1125-0D67-9FF5-CEF1B9C94D8B}"/>
              </a:ext>
            </a:extLst>
          </p:cNvPr>
          <p:cNvSpPr/>
          <p:nvPr/>
        </p:nvSpPr>
        <p:spPr>
          <a:xfrm>
            <a:off x="4057590" y="3162809"/>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F45C4341-204D-ED3C-DF0C-E9B6B7E52317}"/>
              </a:ext>
            </a:extLst>
          </p:cNvPr>
          <p:cNvSpPr/>
          <p:nvPr/>
        </p:nvSpPr>
        <p:spPr>
          <a:xfrm>
            <a:off x="3519579" y="4234560"/>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D794019F-02FA-146B-DDEC-7E50D898D014}"/>
              </a:ext>
            </a:extLst>
          </p:cNvPr>
          <p:cNvSpPr/>
          <p:nvPr/>
        </p:nvSpPr>
        <p:spPr>
          <a:xfrm>
            <a:off x="2954853" y="4230842"/>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Multiplication Sign 40">
            <a:extLst>
              <a:ext uri="{FF2B5EF4-FFF2-40B4-BE49-F238E27FC236}">
                <a16:creationId xmlns:a16="http://schemas.microsoft.com/office/drawing/2014/main" id="{268C9BE1-C43A-74F4-AED4-630E3C937C83}"/>
              </a:ext>
            </a:extLst>
          </p:cNvPr>
          <p:cNvSpPr/>
          <p:nvPr/>
        </p:nvSpPr>
        <p:spPr>
          <a:xfrm>
            <a:off x="251520" y="2204864"/>
            <a:ext cx="7208871" cy="3089888"/>
          </a:xfrm>
          <a:prstGeom prst="mathMultiply">
            <a:avLst>
              <a:gd name="adj1" fmla="val 8119"/>
            </a:avLst>
          </a:prstGeom>
          <a:solidFill>
            <a:srgbClr val="FF0000">
              <a:alpha val="8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6490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Why can’t we use the state as it is?</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US" sz="1800" dirty="0"/>
              <a:t>The simple answer is that this is </a:t>
            </a:r>
            <a:r>
              <a:rPr lang="en-US" sz="1800" b="1" dirty="0"/>
              <a:t>not thermodynamically consistent</a:t>
            </a:r>
            <a:endParaRPr lang="en-US" sz="1800" dirty="0"/>
          </a:p>
          <a:p>
            <a:r>
              <a:rPr lang="en-US" sz="1800" dirty="0"/>
              <a:t>If we have an interface between air and water, we would suddenly increase (or decrease) the density in the ghost fluid by a factor of 1000</a:t>
            </a:r>
          </a:p>
          <a:p>
            <a:r>
              <a:rPr lang="en-GB" sz="1800" dirty="0"/>
              <a:t>The real question might be what we mean by using the state ‘as it is’?</a:t>
            </a:r>
          </a:p>
          <a:p>
            <a:r>
              <a:rPr lang="en-GB" sz="1800" dirty="0"/>
              <a:t>If we copy across density, momentum and energy, then we will not copy across pressure, temperature or specific internal energy</a:t>
            </a:r>
          </a:p>
          <a:p>
            <a:r>
              <a:rPr lang="en-GB" sz="1800" dirty="0"/>
              <a:t>In other words, we can copy across the state ‘as it is’, provided we find the correct three variables to describe the state</a:t>
            </a:r>
          </a:p>
        </p:txBody>
      </p:sp>
    </p:spTree>
    <p:extLst>
      <p:ext uri="{BB962C8B-B14F-4D97-AF65-F5344CB8AC3E}">
        <p14:creationId xmlns:p14="http://schemas.microsoft.com/office/powerpoint/2010/main" val="3178670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BB2DE326-59F2-4945-9535-0AF48B41A394}"/>
              </a:ext>
            </a:extLst>
          </p:cNvPr>
          <p:cNvSpPr>
            <a:spLocks noGrp="1" noChangeArrowheads="1"/>
          </p:cNvSpPr>
          <p:nvPr>
            <p:ph type="title"/>
          </p:nvPr>
        </p:nvSpPr>
        <p:spPr/>
        <p:txBody>
          <a:bodyPr/>
          <a:lstStyle/>
          <a:p>
            <a:pPr eaLnBrk="1" hangingPunct="1"/>
            <a:r>
              <a:rPr lang="en-US" altLang="en-US" dirty="0"/>
              <a:t>Outline</a:t>
            </a:r>
          </a:p>
        </p:txBody>
      </p:sp>
      <p:sp>
        <p:nvSpPr>
          <p:cNvPr id="4099" name="Rectangle 5">
            <a:extLst>
              <a:ext uri="{FF2B5EF4-FFF2-40B4-BE49-F238E27FC236}">
                <a16:creationId xmlns:a16="http://schemas.microsoft.com/office/drawing/2014/main" id="{A869C384-EAEC-447D-BE1A-AEAD569499E4}"/>
              </a:ext>
            </a:extLst>
          </p:cNvPr>
          <p:cNvSpPr>
            <a:spLocks noGrp="1" noChangeArrowheads="1"/>
          </p:cNvSpPr>
          <p:nvPr>
            <p:ph idx="1"/>
          </p:nvPr>
        </p:nvSpPr>
        <p:spPr/>
        <p:txBody>
          <a:bodyPr/>
          <a:lstStyle/>
          <a:p>
            <a:pPr eaLnBrk="1" hangingPunct="1"/>
            <a:r>
              <a:rPr lang="en-GB" altLang="en-US" dirty="0">
                <a:solidFill>
                  <a:schemeClr val="tx1">
                    <a:lumMod val="60000"/>
                    <a:lumOff val="40000"/>
                  </a:schemeClr>
                </a:solidFill>
              </a:rPr>
              <a:t>Principles of the ghost fluid method</a:t>
            </a:r>
          </a:p>
          <a:p>
            <a:pPr eaLnBrk="1" hangingPunct="1"/>
            <a:r>
              <a:rPr lang="en-GB" altLang="en-US" dirty="0"/>
              <a:t>The original ghost fluid method</a:t>
            </a:r>
          </a:p>
          <a:p>
            <a:pPr eaLnBrk="1" hangingPunct="1"/>
            <a:r>
              <a:rPr lang="en-GB" altLang="en-US" dirty="0">
                <a:solidFill>
                  <a:schemeClr val="tx1">
                    <a:lumMod val="60000"/>
                    <a:lumOff val="40000"/>
                  </a:schemeClr>
                </a:solidFill>
              </a:rPr>
              <a:t>History of ghost fluid methods</a:t>
            </a:r>
          </a:p>
          <a:p>
            <a:pPr eaLnBrk="1" hangingPunct="1"/>
            <a:r>
              <a:rPr lang="en-GB" altLang="en-US" dirty="0">
                <a:solidFill>
                  <a:schemeClr val="tx1">
                    <a:lumMod val="60000"/>
                    <a:lumOff val="40000"/>
                  </a:schemeClr>
                </a:solidFill>
              </a:rPr>
              <a:t>Implementation of a ghost fluid method</a:t>
            </a:r>
            <a:endParaRPr lang="en-US" altLang="en-US" dirty="0">
              <a:solidFill>
                <a:schemeClr val="tx1">
                  <a:lumMod val="60000"/>
                  <a:lumOff val="40000"/>
                </a:schemeClr>
              </a:solidFill>
            </a:endParaRPr>
          </a:p>
        </p:txBody>
      </p:sp>
    </p:spTree>
    <p:extLst>
      <p:ext uri="{BB962C8B-B14F-4D97-AF65-F5344CB8AC3E}">
        <p14:creationId xmlns:p14="http://schemas.microsoft.com/office/powerpoint/2010/main" val="2330242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The original ghost fluid method</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US" sz="1800" dirty="0"/>
              <a:t>Although technically not the first implementation of sharp interface multiphysics boundary conditions, the method referred to as the </a:t>
            </a:r>
            <a:r>
              <a:rPr lang="en-US" sz="1800" b="1" dirty="0"/>
              <a:t>original ghost fluid method</a:t>
            </a:r>
            <a:r>
              <a:rPr lang="en-US" sz="1800" dirty="0"/>
              <a:t> was the first which was able to work for more than a few specific materials and test cases</a:t>
            </a:r>
          </a:p>
          <a:p>
            <a:r>
              <a:rPr lang="en-GB" sz="1800" dirty="0"/>
              <a:t> </a:t>
            </a:r>
            <a:r>
              <a:rPr lang="en-GB" sz="1800" dirty="0" err="1"/>
              <a:t>Fedkiw</a:t>
            </a:r>
            <a:r>
              <a:rPr lang="en-GB" sz="1800" dirty="0"/>
              <a:t>, Aslam, Merriman and </a:t>
            </a:r>
            <a:r>
              <a:rPr lang="en-GB" sz="1800" dirty="0" err="1"/>
              <a:t>Osher</a:t>
            </a:r>
            <a:r>
              <a:rPr lang="en-GB" sz="1800" dirty="0"/>
              <a:t> (1999), “A Non-oscillatory Eulerian Approach to Interfaces in </a:t>
            </a:r>
            <a:r>
              <a:rPr lang="en-GB" sz="1800" dirty="0" err="1"/>
              <a:t>Multimaterial</a:t>
            </a:r>
            <a:r>
              <a:rPr lang="en-GB" sz="1800" dirty="0"/>
              <a:t> Flows (the Ghost Fluid Method)”</a:t>
            </a:r>
          </a:p>
          <a:p>
            <a:r>
              <a:rPr lang="en-GB" sz="1800" dirty="0"/>
              <a:t>Combined the authors’ interests in level set methods and shock thermodynamics</a:t>
            </a:r>
          </a:p>
          <a:p>
            <a:r>
              <a:rPr lang="en-GB" sz="1800" dirty="0"/>
              <a:t>Inspired by approaches which look to mitigate </a:t>
            </a:r>
            <a:r>
              <a:rPr lang="en-GB" sz="1800" b="1" dirty="0"/>
              <a:t>shock heating</a:t>
            </a:r>
            <a:r>
              <a:rPr lang="en-GB" sz="1800" dirty="0"/>
              <a:t> at reflective boundaries</a:t>
            </a:r>
          </a:p>
          <a:p>
            <a:r>
              <a:rPr lang="en-GB" sz="1800" dirty="0"/>
              <a:t>For these boundaries, some success was seen by forcing the boundary conditions to have </a:t>
            </a:r>
            <a:r>
              <a:rPr lang="en-GB" sz="1800" b="1" dirty="0"/>
              <a:t>constant entropy</a:t>
            </a:r>
            <a:endParaRPr lang="en-GB" sz="1800" dirty="0"/>
          </a:p>
        </p:txBody>
      </p:sp>
    </p:spTree>
    <p:extLst>
      <p:ext uri="{BB962C8B-B14F-4D97-AF65-F5344CB8AC3E}">
        <p14:creationId xmlns:p14="http://schemas.microsoft.com/office/powerpoint/2010/main" val="3227601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Choosing dynamic boundary conditions</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US" sz="1800" dirty="0"/>
              <a:t>We have already discussed how the spontaneous generation of entropy leads to unphysical behaviour</a:t>
            </a:r>
          </a:p>
          <a:p>
            <a:r>
              <a:rPr lang="en-US" sz="1800" dirty="0"/>
              <a:t>Enforcing constant entropy does indeed stop the spontaneous generation (though perhaps the physical generation as well)</a:t>
            </a:r>
          </a:p>
        </p:txBody>
      </p:sp>
      <p:sp>
        <p:nvSpPr>
          <p:cNvPr id="22" name="Rak pilkoppling 21">
            <a:extLst>
              <a:ext uri="{FF2B5EF4-FFF2-40B4-BE49-F238E27FC236}">
                <a16:creationId xmlns:a16="http://schemas.microsoft.com/office/drawing/2014/main" id="{F0E299DE-2C59-43FA-9109-7BBA1269AB36}"/>
              </a:ext>
            </a:extLst>
          </p:cNvPr>
          <p:cNvSpPr/>
          <p:nvPr/>
        </p:nvSpPr>
        <p:spPr>
          <a:xfrm rot="5155907">
            <a:off x="750021" y="4491713"/>
            <a:ext cx="2155574" cy="135813"/>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sp>
        <p:nvSpPr>
          <p:cNvPr id="21" name="Rak pilkoppling 21">
            <a:extLst>
              <a:ext uri="{FF2B5EF4-FFF2-40B4-BE49-F238E27FC236}">
                <a16:creationId xmlns:a16="http://schemas.microsoft.com/office/drawing/2014/main" id="{160B11B1-57FF-4757-6A9D-9E006C90E5F3}"/>
              </a:ext>
            </a:extLst>
          </p:cNvPr>
          <p:cNvSpPr/>
          <p:nvPr/>
        </p:nvSpPr>
        <p:spPr>
          <a:xfrm rot="5155907" flipH="1">
            <a:off x="3947200" y="3351868"/>
            <a:ext cx="314333" cy="4524766"/>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pic>
        <p:nvPicPr>
          <p:cNvPr id="28" name="Picture 27">
            <a:extLst>
              <a:ext uri="{FF2B5EF4-FFF2-40B4-BE49-F238E27FC236}">
                <a16:creationId xmlns:a16="http://schemas.microsoft.com/office/drawing/2014/main" id="{5166027D-140A-4EA7-C211-E7D3C9302568}"/>
              </a:ext>
            </a:extLst>
          </p:cNvPr>
          <p:cNvPicPr>
            <a:picLocks noChangeAspect="1"/>
          </p:cNvPicPr>
          <p:nvPr/>
        </p:nvPicPr>
        <p:blipFill>
          <a:blip r:embed="rId2"/>
          <a:stretch>
            <a:fillRect/>
          </a:stretch>
        </p:blipFill>
        <p:spPr>
          <a:xfrm>
            <a:off x="6190456" y="5877272"/>
            <a:ext cx="363489" cy="281576"/>
          </a:xfrm>
          <a:prstGeom prst="rect">
            <a:avLst/>
          </a:prstGeom>
        </p:spPr>
      </p:pic>
      <p:cxnSp>
        <p:nvCxnSpPr>
          <p:cNvPr id="30" name="Straight Connector 29">
            <a:extLst>
              <a:ext uri="{FF2B5EF4-FFF2-40B4-BE49-F238E27FC236}">
                <a16:creationId xmlns:a16="http://schemas.microsoft.com/office/drawing/2014/main" id="{DB809FB4-896C-9EB5-FDAB-205D90CCAA5E}"/>
              </a:ext>
            </a:extLst>
          </p:cNvPr>
          <p:cNvCxnSpPr/>
          <p:nvPr/>
        </p:nvCxnSpPr>
        <p:spPr>
          <a:xfrm flipV="1">
            <a:off x="3923928" y="5625244"/>
            <a:ext cx="0" cy="18002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3B2A523D-C2AE-4E56-AAF0-92965545FC3E}"/>
              </a:ext>
            </a:extLst>
          </p:cNvPr>
          <p:cNvPicPr>
            <a:picLocks noChangeAspect="1"/>
          </p:cNvPicPr>
          <p:nvPr/>
        </p:nvPicPr>
        <p:blipFill>
          <a:blip r:embed="rId3"/>
          <a:stretch>
            <a:fillRect/>
          </a:stretch>
        </p:blipFill>
        <p:spPr>
          <a:xfrm>
            <a:off x="3730906" y="5816954"/>
            <a:ext cx="481054" cy="348350"/>
          </a:xfrm>
          <a:prstGeom prst="rect">
            <a:avLst/>
          </a:prstGeom>
        </p:spPr>
      </p:pic>
      <p:cxnSp>
        <p:nvCxnSpPr>
          <p:cNvPr id="9" name="Straight Connector 8">
            <a:extLst>
              <a:ext uri="{FF2B5EF4-FFF2-40B4-BE49-F238E27FC236}">
                <a16:creationId xmlns:a16="http://schemas.microsoft.com/office/drawing/2014/main" id="{2A693BB6-003A-DB83-D977-218275F5D248}"/>
              </a:ext>
            </a:extLst>
          </p:cNvPr>
          <p:cNvCxnSpPr/>
          <p:nvPr/>
        </p:nvCxnSpPr>
        <p:spPr>
          <a:xfrm>
            <a:off x="1836534" y="4149080"/>
            <a:ext cx="2087394"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E2F8F1-3AD1-1C4C-B2BF-28086DADD0EE}"/>
              </a:ext>
            </a:extLst>
          </p:cNvPr>
          <p:cNvCxnSpPr>
            <a:cxnSpLocks/>
          </p:cNvCxnSpPr>
          <p:nvPr/>
        </p:nvCxnSpPr>
        <p:spPr>
          <a:xfrm>
            <a:off x="3924766" y="5229200"/>
            <a:ext cx="2159402" cy="0"/>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A1893D2-D60E-5398-85D1-A712074C55F9}"/>
              </a:ext>
            </a:extLst>
          </p:cNvPr>
          <p:cNvPicPr>
            <a:picLocks noChangeAspect="1"/>
          </p:cNvPicPr>
          <p:nvPr/>
        </p:nvPicPr>
        <p:blipFill>
          <a:blip r:embed="rId4"/>
          <a:stretch>
            <a:fillRect/>
          </a:stretch>
        </p:blipFill>
        <p:spPr>
          <a:xfrm>
            <a:off x="1475656" y="3291051"/>
            <a:ext cx="209568" cy="281965"/>
          </a:xfrm>
          <a:prstGeom prst="rect">
            <a:avLst/>
          </a:prstGeom>
        </p:spPr>
      </p:pic>
      <p:cxnSp>
        <p:nvCxnSpPr>
          <p:cNvPr id="4" name="Straight Connector 3">
            <a:extLst>
              <a:ext uri="{FF2B5EF4-FFF2-40B4-BE49-F238E27FC236}">
                <a16:creationId xmlns:a16="http://schemas.microsoft.com/office/drawing/2014/main" id="{B31B2395-0A50-AAC4-EC1F-44F1392BC795}"/>
              </a:ext>
            </a:extLst>
          </p:cNvPr>
          <p:cNvCxnSpPr/>
          <p:nvPr/>
        </p:nvCxnSpPr>
        <p:spPr>
          <a:xfrm>
            <a:off x="3923928" y="4149080"/>
            <a:ext cx="2087394"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7512EB-B732-4910-ECD7-2E889933319B}"/>
              </a:ext>
            </a:extLst>
          </p:cNvPr>
          <p:cNvCxnSpPr>
            <a:cxnSpLocks/>
          </p:cNvCxnSpPr>
          <p:nvPr/>
        </p:nvCxnSpPr>
        <p:spPr>
          <a:xfrm>
            <a:off x="1836534" y="5229200"/>
            <a:ext cx="2159402" cy="0"/>
          </a:xfrm>
          <a:prstGeom prst="line">
            <a:avLst/>
          </a:prstGeom>
          <a:ln w="28575">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85644070-649F-453D-130C-A87848A9342D}"/>
              </a:ext>
            </a:extLst>
          </p:cNvPr>
          <p:cNvSpPr/>
          <p:nvPr/>
        </p:nvSpPr>
        <p:spPr>
          <a:xfrm>
            <a:off x="3539352" y="4034265"/>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24BE7EBE-4A0F-E093-E1A0-F7F3F559C208}"/>
              </a:ext>
            </a:extLst>
          </p:cNvPr>
          <p:cNvSpPr/>
          <p:nvPr/>
        </p:nvSpPr>
        <p:spPr>
          <a:xfrm>
            <a:off x="2974626" y="4034265"/>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01DE5AD3-82A1-0F89-A51C-C7051133AE5E}"/>
              </a:ext>
            </a:extLst>
          </p:cNvPr>
          <p:cNvSpPr/>
          <p:nvPr/>
        </p:nvSpPr>
        <p:spPr>
          <a:xfrm>
            <a:off x="2409900" y="4034264"/>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2B290F0-7B51-4A06-1412-04619CD13115}"/>
              </a:ext>
            </a:extLst>
          </p:cNvPr>
          <p:cNvSpPr/>
          <p:nvPr/>
        </p:nvSpPr>
        <p:spPr>
          <a:xfrm>
            <a:off x="5187042" y="5105467"/>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E20D3746-FCF6-6703-84AA-5C67E53E06F1}"/>
              </a:ext>
            </a:extLst>
          </p:cNvPr>
          <p:cNvSpPr/>
          <p:nvPr/>
        </p:nvSpPr>
        <p:spPr>
          <a:xfrm>
            <a:off x="4622316" y="5105467"/>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C0D4D3E1-BFF8-2577-1AFD-D4ECFC28A650}"/>
              </a:ext>
            </a:extLst>
          </p:cNvPr>
          <p:cNvSpPr/>
          <p:nvPr/>
        </p:nvSpPr>
        <p:spPr>
          <a:xfrm>
            <a:off x="4057590" y="5105466"/>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324EF5AB-7BF7-077E-F731-922437DBD00F}"/>
              </a:ext>
            </a:extLst>
          </p:cNvPr>
          <p:cNvGrpSpPr/>
          <p:nvPr/>
        </p:nvGrpSpPr>
        <p:grpSpPr>
          <a:xfrm>
            <a:off x="4082141" y="4020910"/>
            <a:ext cx="194251" cy="236988"/>
            <a:chOff x="3777182" y="3155405"/>
            <a:chExt cx="194251" cy="236988"/>
          </a:xfrm>
        </p:grpSpPr>
        <p:cxnSp>
          <p:nvCxnSpPr>
            <p:cNvPr id="18" name="Straight Connector 17">
              <a:extLst>
                <a:ext uri="{FF2B5EF4-FFF2-40B4-BE49-F238E27FC236}">
                  <a16:creationId xmlns:a16="http://schemas.microsoft.com/office/drawing/2014/main" id="{97E57E36-5657-1B76-69F0-EBA5F265DB16}"/>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BAB5DC-2D82-2143-F253-9D4BFCEE9695}"/>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D13BF905-CEFC-5917-E872-C0877A53E47D}"/>
              </a:ext>
            </a:extLst>
          </p:cNvPr>
          <p:cNvGrpSpPr/>
          <p:nvPr/>
        </p:nvGrpSpPr>
        <p:grpSpPr>
          <a:xfrm>
            <a:off x="4646867" y="4017912"/>
            <a:ext cx="194251" cy="236988"/>
            <a:chOff x="3777182" y="3155405"/>
            <a:chExt cx="194251" cy="236988"/>
          </a:xfrm>
        </p:grpSpPr>
        <p:cxnSp>
          <p:nvCxnSpPr>
            <p:cNvPr id="26" name="Straight Connector 25">
              <a:extLst>
                <a:ext uri="{FF2B5EF4-FFF2-40B4-BE49-F238E27FC236}">
                  <a16:creationId xmlns:a16="http://schemas.microsoft.com/office/drawing/2014/main" id="{51DE0312-0ED9-3A77-9182-B497DF00B382}"/>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2A1B113-AE81-FB17-A6DB-1589C03AB057}"/>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5508B71D-D670-B5F3-3CC5-D6B800283AA8}"/>
              </a:ext>
            </a:extLst>
          </p:cNvPr>
          <p:cNvGrpSpPr/>
          <p:nvPr/>
        </p:nvGrpSpPr>
        <p:grpSpPr>
          <a:xfrm>
            <a:off x="3570525" y="5115625"/>
            <a:ext cx="194251" cy="236988"/>
            <a:chOff x="3777182" y="3155405"/>
            <a:chExt cx="194251" cy="236988"/>
          </a:xfrm>
        </p:grpSpPr>
        <p:cxnSp>
          <p:nvCxnSpPr>
            <p:cNvPr id="31" name="Straight Connector 30">
              <a:extLst>
                <a:ext uri="{FF2B5EF4-FFF2-40B4-BE49-F238E27FC236}">
                  <a16:creationId xmlns:a16="http://schemas.microsoft.com/office/drawing/2014/main" id="{64F8A07C-A92D-DA65-6DA8-518D304A38FD}"/>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4D4D353-8130-CAA6-391F-9E6C71F4E536}"/>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D7B2E9F-0A71-FA46-19CB-E01E84265C9F}"/>
              </a:ext>
            </a:extLst>
          </p:cNvPr>
          <p:cNvGrpSpPr/>
          <p:nvPr/>
        </p:nvGrpSpPr>
        <p:grpSpPr>
          <a:xfrm>
            <a:off x="3002027" y="5100954"/>
            <a:ext cx="194251" cy="236988"/>
            <a:chOff x="3777182" y="3155405"/>
            <a:chExt cx="194251" cy="236988"/>
          </a:xfrm>
        </p:grpSpPr>
        <p:cxnSp>
          <p:nvCxnSpPr>
            <p:cNvPr id="36" name="Straight Connector 35">
              <a:extLst>
                <a:ext uri="{FF2B5EF4-FFF2-40B4-BE49-F238E27FC236}">
                  <a16:creationId xmlns:a16="http://schemas.microsoft.com/office/drawing/2014/main" id="{5AC50C65-D2DB-AAEC-2011-7B1938BAD26A}"/>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EA5326-327C-5A82-242D-6A034BAB53B9}"/>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19" name="Arrow: Down 18">
            <a:extLst>
              <a:ext uri="{FF2B5EF4-FFF2-40B4-BE49-F238E27FC236}">
                <a16:creationId xmlns:a16="http://schemas.microsoft.com/office/drawing/2014/main" id="{B14856AA-4F87-1EE6-5D3F-5583E65B0872}"/>
              </a:ext>
            </a:extLst>
          </p:cNvPr>
          <p:cNvSpPr/>
          <p:nvPr/>
        </p:nvSpPr>
        <p:spPr>
          <a:xfrm flipV="1">
            <a:off x="4087842" y="4453680"/>
            <a:ext cx="783528" cy="460245"/>
          </a:xfrm>
          <a:prstGeom prst="downArrow">
            <a:avLst/>
          </a:prstGeom>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a:extLst>
              <a:ext uri="{FF2B5EF4-FFF2-40B4-BE49-F238E27FC236}">
                <a16:creationId xmlns:a16="http://schemas.microsoft.com/office/drawing/2014/main" id="{3009E001-08A9-7B0E-03D8-7273DBE3F929}"/>
              </a:ext>
            </a:extLst>
          </p:cNvPr>
          <p:cNvPicPr>
            <a:picLocks noChangeAspect="1"/>
          </p:cNvPicPr>
          <p:nvPr/>
        </p:nvPicPr>
        <p:blipFill rotWithShape="1">
          <a:blip r:embed="rId5"/>
          <a:srcRect l="39883" t="23689"/>
          <a:stretch/>
        </p:blipFill>
        <p:spPr>
          <a:xfrm>
            <a:off x="3779912" y="1988840"/>
            <a:ext cx="2087394" cy="533535"/>
          </a:xfrm>
          <a:prstGeom prst="rect">
            <a:avLst/>
          </a:prstGeom>
        </p:spPr>
      </p:pic>
    </p:spTree>
    <p:extLst>
      <p:ext uri="{BB962C8B-B14F-4D97-AF65-F5344CB8AC3E}">
        <p14:creationId xmlns:p14="http://schemas.microsoft.com/office/powerpoint/2010/main" val="2525995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Choosing dynamic boundary conditions</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US" sz="1800" dirty="0"/>
              <a:t>However, before the original ghost fluid method there were no good boundary conditions, so even an overly restrictive condition was an improvement</a:t>
            </a:r>
          </a:p>
          <a:p>
            <a:r>
              <a:rPr lang="en-US" sz="1800" dirty="0"/>
              <a:t>This gives us one condition on our boundary condition variables – entropy remains constant in the ghost fluid</a:t>
            </a:r>
          </a:p>
        </p:txBody>
      </p:sp>
      <p:sp>
        <p:nvSpPr>
          <p:cNvPr id="22" name="Rak pilkoppling 21">
            <a:extLst>
              <a:ext uri="{FF2B5EF4-FFF2-40B4-BE49-F238E27FC236}">
                <a16:creationId xmlns:a16="http://schemas.microsoft.com/office/drawing/2014/main" id="{F0E299DE-2C59-43FA-9109-7BBA1269AB36}"/>
              </a:ext>
            </a:extLst>
          </p:cNvPr>
          <p:cNvSpPr/>
          <p:nvPr/>
        </p:nvSpPr>
        <p:spPr>
          <a:xfrm rot="5155907">
            <a:off x="750021" y="4491713"/>
            <a:ext cx="2155574" cy="135813"/>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sp>
        <p:nvSpPr>
          <p:cNvPr id="21" name="Rak pilkoppling 21">
            <a:extLst>
              <a:ext uri="{FF2B5EF4-FFF2-40B4-BE49-F238E27FC236}">
                <a16:creationId xmlns:a16="http://schemas.microsoft.com/office/drawing/2014/main" id="{160B11B1-57FF-4757-6A9D-9E006C90E5F3}"/>
              </a:ext>
            </a:extLst>
          </p:cNvPr>
          <p:cNvSpPr/>
          <p:nvPr/>
        </p:nvSpPr>
        <p:spPr>
          <a:xfrm rot="5155907" flipH="1">
            <a:off x="3947200" y="3351868"/>
            <a:ext cx="314333" cy="4524766"/>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pic>
        <p:nvPicPr>
          <p:cNvPr id="28" name="Picture 27">
            <a:extLst>
              <a:ext uri="{FF2B5EF4-FFF2-40B4-BE49-F238E27FC236}">
                <a16:creationId xmlns:a16="http://schemas.microsoft.com/office/drawing/2014/main" id="{5166027D-140A-4EA7-C211-E7D3C9302568}"/>
              </a:ext>
            </a:extLst>
          </p:cNvPr>
          <p:cNvPicPr>
            <a:picLocks noChangeAspect="1"/>
          </p:cNvPicPr>
          <p:nvPr/>
        </p:nvPicPr>
        <p:blipFill>
          <a:blip r:embed="rId2"/>
          <a:stretch>
            <a:fillRect/>
          </a:stretch>
        </p:blipFill>
        <p:spPr>
          <a:xfrm>
            <a:off x="6190456" y="5877272"/>
            <a:ext cx="363489" cy="281576"/>
          </a:xfrm>
          <a:prstGeom prst="rect">
            <a:avLst/>
          </a:prstGeom>
        </p:spPr>
      </p:pic>
      <p:cxnSp>
        <p:nvCxnSpPr>
          <p:cNvPr id="30" name="Straight Connector 29">
            <a:extLst>
              <a:ext uri="{FF2B5EF4-FFF2-40B4-BE49-F238E27FC236}">
                <a16:creationId xmlns:a16="http://schemas.microsoft.com/office/drawing/2014/main" id="{DB809FB4-896C-9EB5-FDAB-205D90CCAA5E}"/>
              </a:ext>
            </a:extLst>
          </p:cNvPr>
          <p:cNvCxnSpPr/>
          <p:nvPr/>
        </p:nvCxnSpPr>
        <p:spPr>
          <a:xfrm flipV="1">
            <a:off x="3923928" y="5625244"/>
            <a:ext cx="0" cy="18002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3B2A523D-C2AE-4E56-AAF0-92965545FC3E}"/>
              </a:ext>
            </a:extLst>
          </p:cNvPr>
          <p:cNvPicPr>
            <a:picLocks noChangeAspect="1"/>
          </p:cNvPicPr>
          <p:nvPr/>
        </p:nvPicPr>
        <p:blipFill>
          <a:blip r:embed="rId3"/>
          <a:stretch>
            <a:fillRect/>
          </a:stretch>
        </p:blipFill>
        <p:spPr>
          <a:xfrm>
            <a:off x="3730906" y="5816954"/>
            <a:ext cx="481054" cy="348350"/>
          </a:xfrm>
          <a:prstGeom prst="rect">
            <a:avLst/>
          </a:prstGeom>
        </p:spPr>
      </p:pic>
      <p:cxnSp>
        <p:nvCxnSpPr>
          <p:cNvPr id="9" name="Straight Connector 8">
            <a:extLst>
              <a:ext uri="{FF2B5EF4-FFF2-40B4-BE49-F238E27FC236}">
                <a16:creationId xmlns:a16="http://schemas.microsoft.com/office/drawing/2014/main" id="{2A693BB6-003A-DB83-D977-218275F5D248}"/>
              </a:ext>
            </a:extLst>
          </p:cNvPr>
          <p:cNvCxnSpPr/>
          <p:nvPr/>
        </p:nvCxnSpPr>
        <p:spPr>
          <a:xfrm>
            <a:off x="1836534" y="4149080"/>
            <a:ext cx="2087394"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E2F8F1-3AD1-1C4C-B2BF-28086DADD0EE}"/>
              </a:ext>
            </a:extLst>
          </p:cNvPr>
          <p:cNvCxnSpPr>
            <a:cxnSpLocks/>
          </p:cNvCxnSpPr>
          <p:nvPr/>
        </p:nvCxnSpPr>
        <p:spPr>
          <a:xfrm>
            <a:off x="3924766" y="5229200"/>
            <a:ext cx="2159402" cy="0"/>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A1893D2-D60E-5398-85D1-A712074C55F9}"/>
              </a:ext>
            </a:extLst>
          </p:cNvPr>
          <p:cNvPicPr>
            <a:picLocks noChangeAspect="1"/>
          </p:cNvPicPr>
          <p:nvPr/>
        </p:nvPicPr>
        <p:blipFill>
          <a:blip r:embed="rId4"/>
          <a:stretch>
            <a:fillRect/>
          </a:stretch>
        </p:blipFill>
        <p:spPr>
          <a:xfrm>
            <a:off x="1475656" y="3291051"/>
            <a:ext cx="209568" cy="281965"/>
          </a:xfrm>
          <a:prstGeom prst="rect">
            <a:avLst/>
          </a:prstGeom>
        </p:spPr>
      </p:pic>
      <p:cxnSp>
        <p:nvCxnSpPr>
          <p:cNvPr id="4" name="Straight Connector 3">
            <a:extLst>
              <a:ext uri="{FF2B5EF4-FFF2-40B4-BE49-F238E27FC236}">
                <a16:creationId xmlns:a16="http://schemas.microsoft.com/office/drawing/2014/main" id="{B31B2395-0A50-AAC4-EC1F-44F1392BC795}"/>
              </a:ext>
            </a:extLst>
          </p:cNvPr>
          <p:cNvCxnSpPr/>
          <p:nvPr/>
        </p:nvCxnSpPr>
        <p:spPr>
          <a:xfrm>
            <a:off x="3923928" y="4149080"/>
            <a:ext cx="2087394"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7512EB-B732-4910-ECD7-2E889933319B}"/>
              </a:ext>
            </a:extLst>
          </p:cNvPr>
          <p:cNvCxnSpPr>
            <a:cxnSpLocks/>
          </p:cNvCxnSpPr>
          <p:nvPr/>
        </p:nvCxnSpPr>
        <p:spPr>
          <a:xfrm>
            <a:off x="1836534" y="5229200"/>
            <a:ext cx="2159402" cy="0"/>
          </a:xfrm>
          <a:prstGeom prst="line">
            <a:avLst/>
          </a:prstGeom>
          <a:ln w="28575">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85644070-649F-453D-130C-A87848A9342D}"/>
              </a:ext>
            </a:extLst>
          </p:cNvPr>
          <p:cNvSpPr/>
          <p:nvPr/>
        </p:nvSpPr>
        <p:spPr>
          <a:xfrm>
            <a:off x="3539352" y="4034265"/>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24BE7EBE-4A0F-E093-E1A0-F7F3F559C208}"/>
              </a:ext>
            </a:extLst>
          </p:cNvPr>
          <p:cNvSpPr/>
          <p:nvPr/>
        </p:nvSpPr>
        <p:spPr>
          <a:xfrm>
            <a:off x="2974626" y="4034265"/>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01DE5AD3-82A1-0F89-A51C-C7051133AE5E}"/>
              </a:ext>
            </a:extLst>
          </p:cNvPr>
          <p:cNvSpPr/>
          <p:nvPr/>
        </p:nvSpPr>
        <p:spPr>
          <a:xfrm>
            <a:off x="2409900" y="4034264"/>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2B290F0-7B51-4A06-1412-04619CD13115}"/>
              </a:ext>
            </a:extLst>
          </p:cNvPr>
          <p:cNvSpPr/>
          <p:nvPr/>
        </p:nvSpPr>
        <p:spPr>
          <a:xfrm>
            <a:off x="5187042" y="5105467"/>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E20D3746-FCF6-6703-84AA-5C67E53E06F1}"/>
              </a:ext>
            </a:extLst>
          </p:cNvPr>
          <p:cNvSpPr/>
          <p:nvPr/>
        </p:nvSpPr>
        <p:spPr>
          <a:xfrm>
            <a:off x="4622316" y="5105467"/>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C0D4D3E1-BFF8-2577-1AFD-D4ECFC28A650}"/>
              </a:ext>
            </a:extLst>
          </p:cNvPr>
          <p:cNvSpPr/>
          <p:nvPr/>
        </p:nvSpPr>
        <p:spPr>
          <a:xfrm>
            <a:off x="4057590" y="5105466"/>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324EF5AB-7BF7-077E-F731-922437DBD00F}"/>
              </a:ext>
            </a:extLst>
          </p:cNvPr>
          <p:cNvGrpSpPr/>
          <p:nvPr/>
        </p:nvGrpSpPr>
        <p:grpSpPr>
          <a:xfrm>
            <a:off x="4082141" y="4020910"/>
            <a:ext cx="194251" cy="236988"/>
            <a:chOff x="3777182" y="3155405"/>
            <a:chExt cx="194251" cy="236988"/>
          </a:xfrm>
        </p:grpSpPr>
        <p:cxnSp>
          <p:nvCxnSpPr>
            <p:cNvPr id="18" name="Straight Connector 17">
              <a:extLst>
                <a:ext uri="{FF2B5EF4-FFF2-40B4-BE49-F238E27FC236}">
                  <a16:creationId xmlns:a16="http://schemas.microsoft.com/office/drawing/2014/main" id="{97E57E36-5657-1B76-69F0-EBA5F265DB16}"/>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BAB5DC-2D82-2143-F253-9D4BFCEE9695}"/>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D13BF905-CEFC-5917-E872-C0877A53E47D}"/>
              </a:ext>
            </a:extLst>
          </p:cNvPr>
          <p:cNvGrpSpPr/>
          <p:nvPr/>
        </p:nvGrpSpPr>
        <p:grpSpPr>
          <a:xfrm>
            <a:off x="4646867" y="4017912"/>
            <a:ext cx="194251" cy="236988"/>
            <a:chOff x="3777182" y="3155405"/>
            <a:chExt cx="194251" cy="236988"/>
          </a:xfrm>
        </p:grpSpPr>
        <p:cxnSp>
          <p:nvCxnSpPr>
            <p:cNvPr id="26" name="Straight Connector 25">
              <a:extLst>
                <a:ext uri="{FF2B5EF4-FFF2-40B4-BE49-F238E27FC236}">
                  <a16:creationId xmlns:a16="http://schemas.microsoft.com/office/drawing/2014/main" id="{51DE0312-0ED9-3A77-9182-B497DF00B382}"/>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2A1B113-AE81-FB17-A6DB-1589C03AB057}"/>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5508B71D-D670-B5F3-3CC5-D6B800283AA8}"/>
              </a:ext>
            </a:extLst>
          </p:cNvPr>
          <p:cNvGrpSpPr/>
          <p:nvPr/>
        </p:nvGrpSpPr>
        <p:grpSpPr>
          <a:xfrm>
            <a:off x="3570525" y="5115625"/>
            <a:ext cx="194251" cy="236988"/>
            <a:chOff x="3777182" y="3155405"/>
            <a:chExt cx="194251" cy="236988"/>
          </a:xfrm>
        </p:grpSpPr>
        <p:cxnSp>
          <p:nvCxnSpPr>
            <p:cNvPr id="31" name="Straight Connector 30">
              <a:extLst>
                <a:ext uri="{FF2B5EF4-FFF2-40B4-BE49-F238E27FC236}">
                  <a16:creationId xmlns:a16="http://schemas.microsoft.com/office/drawing/2014/main" id="{64F8A07C-A92D-DA65-6DA8-518D304A38FD}"/>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4D4D353-8130-CAA6-391F-9E6C71F4E536}"/>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D7B2E9F-0A71-FA46-19CB-E01E84265C9F}"/>
              </a:ext>
            </a:extLst>
          </p:cNvPr>
          <p:cNvGrpSpPr/>
          <p:nvPr/>
        </p:nvGrpSpPr>
        <p:grpSpPr>
          <a:xfrm>
            <a:off x="3002027" y="5100954"/>
            <a:ext cx="194251" cy="236988"/>
            <a:chOff x="3777182" y="3155405"/>
            <a:chExt cx="194251" cy="236988"/>
          </a:xfrm>
        </p:grpSpPr>
        <p:cxnSp>
          <p:nvCxnSpPr>
            <p:cNvPr id="36" name="Straight Connector 35">
              <a:extLst>
                <a:ext uri="{FF2B5EF4-FFF2-40B4-BE49-F238E27FC236}">
                  <a16:creationId xmlns:a16="http://schemas.microsoft.com/office/drawing/2014/main" id="{5AC50C65-D2DB-AAEC-2011-7B1938BAD26A}"/>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EA5326-327C-5A82-242D-6A034BAB53B9}"/>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19" name="Arrow: Down 18">
            <a:extLst>
              <a:ext uri="{FF2B5EF4-FFF2-40B4-BE49-F238E27FC236}">
                <a16:creationId xmlns:a16="http://schemas.microsoft.com/office/drawing/2014/main" id="{B14856AA-4F87-1EE6-5D3F-5583E65B0872}"/>
              </a:ext>
            </a:extLst>
          </p:cNvPr>
          <p:cNvSpPr/>
          <p:nvPr/>
        </p:nvSpPr>
        <p:spPr>
          <a:xfrm flipV="1">
            <a:off x="4087842" y="4453680"/>
            <a:ext cx="783528" cy="460245"/>
          </a:xfrm>
          <a:prstGeom prst="downArrow">
            <a:avLst/>
          </a:prstGeom>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c 7">
            <a:extLst>
              <a:ext uri="{FF2B5EF4-FFF2-40B4-BE49-F238E27FC236}">
                <a16:creationId xmlns:a16="http://schemas.microsoft.com/office/drawing/2014/main" id="{2410188A-EECB-2174-1016-5566BD667732}"/>
              </a:ext>
            </a:extLst>
          </p:cNvPr>
          <p:cNvSpPr/>
          <p:nvPr/>
        </p:nvSpPr>
        <p:spPr>
          <a:xfrm>
            <a:off x="3649569" y="3651947"/>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Arc 13">
            <a:extLst>
              <a:ext uri="{FF2B5EF4-FFF2-40B4-BE49-F238E27FC236}">
                <a16:creationId xmlns:a16="http://schemas.microsoft.com/office/drawing/2014/main" id="{79D4D716-58D1-8971-7FFE-77A469202AB8}"/>
              </a:ext>
            </a:extLst>
          </p:cNvPr>
          <p:cNvSpPr/>
          <p:nvPr/>
        </p:nvSpPr>
        <p:spPr>
          <a:xfrm>
            <a:off x="4193292" y="3630027"/>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TextBox 22">
            <a:extLst>
              <a:ext uri="{FF2B5EF4-FFF2-40B4-BE49-F238E27FC236}">
                <a16:creationId xmlns:a16="http://schemas.microsoft.com/office/drawing/2014/main" id="{A0443FF3-54E2-D1FA-960F-AFCD643CA5FB}"/>
              </a:ext>
            </a:extLst>
          </p:cNvPr>
          <p:cNvSpPr txBox="1"/>
          <p:nvPr/>
        </p:nvSpPr>
        <p:spPr>
          <a:xfrm>
            <a:off x="5276844" y="3355417"/>
            <a:ext cx="2268671" cy="369332"/>
          </a:xfrm>
          <a:prstGeom prst="rect">
            <a:avLst/>
          </a:prstGeom>
          <a:noFill/>
        </p:spPr>
        <p:txBody>
          <a:bodyPr wrap="square" rtlCol="0">
            <a:spAutoFit/>
          </a:bodyPr>
          <a:lstStyle/>
          <a:p>
            <a:r>
              <a:rPr lang="en-US" dirty="0"/>
              <a:t>Constant entropy</a:t>
            </a:r>
            <a:endParaRPr lang="en-GB" dirty="0"/>
          </a:p>
        </p:txBody>
      </p:sp>
      <p:cxnSp>
        <p:nvCxnSpPr>
          <p:cNvPr id="34" name="Straight Arrow Connector 33">
            <a:extLst>
              <a:ext uri="{FF2B5EF4-FFF2-40B4-BE49-F238E27FC236}">
                <a16:creationId xmlns:a16="http://schemas.microsoft.com/office/drawing/2014/main" id="{49DBA26A-A567-883C-F0C8-12919C8BB268}"/>
              </a:ext>
            </a:extLst>
          </p:cNvPr>
          <p:cNvCxnSpPr>
            <a:cxnSpLocks/>
            <a:stCxn id="23" idx="1"/>
          </p:cNvCxnSpPr>
          <p:nvPr/>
        </p:nvCxnSpPr>
        <p:spPr>
          <a:xfrm flipH="1">
            <a:off x="4841118" y="3540083"/>
            <a:ext cx="435726" cy="1118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02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BB2DE326-59F2-4945-9535-0AF48B41A394}"/>
              </a:ext>
            </a:extLst>
          </p:cNvPr>
          <p:cNvSpPr>
            <a:spLocks noGrp="1" noChangeArrowheads="1"/>
          </p:cNvSpPr>
          <p:nvPr>
            <p:ph type="title"/>
          </p:nvPr>
        </p:nvSpPr>
        <p:spPr/>
        <p:txBody>
          <a:bodyPr/>
          <a:lstStyle/>
          <a:p>
            <a:pPr eaLnBrk="1" hangingPunct="1"/>
            <a:r>
              <a:rPr lang="en-US" altLang="en-US" dirty="0"/>
              <a:t>Outline</a:t>
            </a:r>
          </a:p>
        </p:txBody>
      </p:sp>
      <p:sp>
        <p:nvSpPr>
          <p:cNvPr id="4099" name="Rectangle 5">
            <a:extLst>
              <a:ext uri="{FF2B5EF4-FFF2-40B4-BE49-F238E27FC236}">
                <a16:creationId xmlns:a16="http://schemas.microsoft.com/office/drawing/2014/main" id="{A869C384-EAEC-447D-BE1A-AEAD569499E4}"/>
              </a:ext>
            </a:extLst>
          </p:cNvPr>
          <p:cNvSpPr>
            <a:spLocks noGrp="1" noChangeArrowheads="1"/>
          </p:cNvSpPr>
          <p:nvPr>
            <p:ph idx="1"/>
          </p:nvPr>
        </p:nvSpPr>
        <p:spPr/>
        <p:txBody>
          <a:bodyPr/>
          <a:lstStyle/>
          <a:p>
            <a:pPr eaLnBrk="1" hangingPunct="1"/>
            <a:r>
              <a:rPr lang="en-GB" altLang="en-US" dirty="0"/>
              <a:t>Principles of the ghost fluid method</a:t>
            </a:r>
          </a:p>
          <a:p>
            <a:pPr eaLnBrk="1" hangingPunct="1"/>
            <a:r>
              <a:rPr lang="en-GB" altLang="en-US" dirty="0"/>
              <a:t>The original ghost fluid method</a:t>
            </a:r>
          </a:p>
          <a:p>
            <a:pPr eaLnBrk="1" hangingPunct="1"/>
            <a:r>
              <a:rPr lang="en-GB" altLang="en-US" dirty="0"/>
              <a:t>History of ghost fluid methods</a:t>
            </a:r>
          </a:p>
          <a:p>
            <a:pPr eaLnBrk="1" hangingPunct="1"/>
            <a:r>
              <a:rPr lang="en-GB" altLang="en-US" dirty="0"/>
              <a:t>Implementation of a ghost fluid method</a:t>
            </a: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Choosing dynamic boundary conditions</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US" sz="1800" dirty="0"/>
              <a:t>The rest of the boundary conditions can now be filled in by considering the behaviour we expect for simple interface configurations</a:t>
            </a:r>
          </a:p>
          <a:p>
            <a:r>
              <a:rPr lang="en-US" sz="1800" dirty="0"/>
              <a:t>For example, we expect to be able to have an interface at rest between two different materials (and different materials </a:t>
            </a:r>
            <a:r>
              <a:rPr lang="en-US" sz="1800" b="1" dirty="0"/>
              <a:t>should </a:t>
            </a:r>
            <a:r>
              <a:rPr lang="en-US" sz="1800" dirty="0"/>
              <a:t>have different densities)</a:t>
            </a:r>
          </a:p>
        </p:txBody>
      </p:sp>
      <p:sp>
        <p:nvSpPr>
          <p:cNvPr id="22" name="Rak pilkoppling 21">
            <a:extLst>
              <a:ext uri="{FF2B5EF4-FFF2-40B4-BE49-F238E27FC236}">
                <a16:creationId xmlns:a16="http://schemas.microsoft.com/office/drawing/2014/main" id="{F0E299DE-2C59-43FA-9109-7BBA1269AB36}"/>
              </a:ext>
            </a:extLst>
          </p:cNvPr>
          <p:cNvSpPr/>
          <p:nvPr/>
        </p:nvSpPr>
        <p:spPr>
          <a:xfrm rot="5155907">
            <a:off x="750021" y="4491713"/>
            <a:ext cx="2155574" cy="135813"/>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sp>
        <p:nvSpPr>
          <p:cNvPr id="21" name="Rak pilkoppling 21">
            <a:extLst>
              <a:ext uri="{FF2B5EF4-FFF2-40B4-BE49-F238E27FC236}">
                <a16:creationId xmlns:a16="http://schemas.microsoft.com/office/drawing/2014/main" id="{160B11B1-57FF-4757-6A9D-9E006C90E5F3}"/>
              </a:ext>
            </a:extLst>
          </p:cNvPr>
          <p:cNvSpPr/>
          <p:nvPr/>
        </p:nvSpPr>
        <p:spPr>
          <a:xfrm rot="5155907" flipH="1">
            <a:off x="3947200" y="3351868"/>
            <a:ext cx="314333" cy="4524766"/>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pic>
        <p:nvPicPr>
          <p:cNvPr id="28" name="Picture 27">
            <a:extLst>
              <a:ext uri="{FF2B5EF4-FFF2-40B4-BE49-F238E27FC236}">
                <a16:creationId xmlns:a16="http://schemas.microsoft.com/office/drawing/2014/main" id="{5166027D-140A-4EA7-C211-E7D3C9302568}"/>
              </a:ext>
            </a:extLst>
          </p:cNvPr>
          <p:cNvPicPr>
            <a:picLocks noChangeAspect="1"/>
          </p:cNvPicPr>
          <p:nvPr/>
        </p:nvPicPr>
        <p:blipFill>
          <a:blip r:embed="rId2"/>
          <a:stretch>
            <a:fillRect/>
          </a:stretch>
        </p:blipFill>
        <p:spPr>
          <a:xfrm>
            <a:off x="6190456" y="5877272"/>
            <a:ext cx="363489" cy="281576"/>
          </a:xfrm>
          <a:prstGeom prst="rect">
            <a:avLst/>
          </a:prstGeom>
        </p:spPr>
      </p:pic>
      <p:cxnSp>
        <p:nvCxnSpPr>
          <p:cNvPr id="30" name="Straight Connector 29">
            <a:extLst>
              <a:ext uri="{FF2B5EF4-FFF2-40B4-BE49-F238E27FC236}">
                <a16:creationId xmlns:a16="http://schemas.microsoft.com/office/drawing/2014/main" id="{DB809FB4-896C-9EB5-FDAB-205D90CCAA5E}"/>
              </a:ext>
            </a:extLst>
          </p:cNvPr>
          <p:cNvCxnSpPr/>
          <p:nvPr/>
        </p:nvCxnSpPr>
        <p:spPr>
          <a:xfrm flipV="1">
            <a:off x="3923928" y="5625244"/>
            <a:ext cx="0" cy="18002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3B2A523D-C2AE-4E56-AAF0-92965545FC3E}"/>
              </a:ext>
            </a:extLst>
          </p:cNvPr>
          <p:cNvPicPr>
            <a:picLocks noChangeAspect="1"/>
          </p:cNvPicPr>
          <p:nvPr/>
        </p:nvPicPr>
        <p:blipFill>
          <a:blip r:embed="rId3"/>
          <a:stretch>
            <a:fillRect/>
          </a:stretch>
        </p:blipFill>
        <p:spPr>
          <a:xfrm>
            <a:off x="3730906" y="5816954"/>
            <a:ext cx="481054" cy="348350"/>
          </a:xfrm>
          <a:prstGeom prst="rect">
            <a:avLst/>
          </a:prstGeom>
        </p:spPr>
      </p:pic>
      <p:cxnSp>
        <p:nvCxnSpPr>
          <p:cNvPr id="9" name="Straight Connector 8">
            <a:extLst>
              <a:ext uri="{FF2B5EF4-FFF2-40B4-BE49-F238E27FC236}">
                <a16:creationId xmlns:a16="http://schemas.microsoft.com/office/drawing/2014/main" id="{2A693BB6-003A-DB83-D977-218275F5D248}"/>
              </a:ext>
            </a:extLst>
          </p:cNvPr>
          <p:cNvCxnSpPr/>
          <p:nvPr/>
        </p:nvCxnSpPr>
        <p:spPr>
          <a:xfrm>
            <a:off x="1836534" y="4149080"/>
            <a:ext cx="2087394"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E2F8F1-3AD1-1C4C-B2BF-28086DADD0EE}"/>
              </a:ext>
            </a:extLst>
          </p:cNvPr>
          <p:cNvCxnSpPr>
            <a:cxnSpLocks/>
          </p:cNvCxnSpPr>
          <p:nvPr/>
        </p:nvCxnSpPr>
        <p:spPr>
          <a:xfrm>
            <a:off x="3924766" y="5229200"/>
            <a:ext cx="2159402" cy="0"/>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A1893D2-D60E-5398-85D1-A712074C55F9}"/>
              </a:ext>
            </a:extLst>
          </p:cNvPr>
          <p:cNvPicPr>
            <a:picLocks noChangeAspect="1"/>
          </p:cNvPicPr>
          <p:nvPr/>
        </p:nvPicPr>
        <p:blipFill>
          <a:blip r:embed="rId4"/>
          <a:stretch>
            <a:fillRect/>
          </a:stretch>
        </p:blipFill>
        <p:spPr>
          <a:xfrm>
            <a:off x="1475656" y="3291051"/>
            <a:ext cx="209568" cy="281965"/>
          </a:xfrm>
          <a:prstGeom prst="rect">
            <a:avLst/>
          </a:prstGeom>
        </p:spPr>
      </p:pic>
      <p:cxnSp>
        <p:nvCxnSpPr>
          <p:cNvPr id="4" name="Straight Connector 3">
            <a:extLst>
              <a:ext uri="{FF2B5EF4-FFF2-40B4-BE49-F238E27FC236}">
                <a16:creationId xmlns:a16="http://schemas.microsoft.com/office/drawing/2014/main" id="{B31B2395-0A50-AAC4-EC1F-44F1392BC795}"/>
              </a:ext>
            </a:extLst>
          </p:cNvPr>
          <p:cNvCxnSpPr/>
          <p:nvPr/>
        </p:nvCxnSpPr>
        <p:spPr>
          <a:xfrm>
            <a:off x="3923928" y="4149080"/>
            <a:ext cx="2087394"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7512EB-B732-4910-ECD7-2E889933319B}"/>
              </a:ext>
            </a:extLst>
          </p:cNvPr>
          <p:cNvCxnSpPr>
            <a:cxnSpLocks/>
          </p:cNvCxnSpPr>
          <p:nvPr/>
        </p:nvCxnSpPr>
        <p:spPr>
          <a:xfrm>
            <a:off x="1836534" y="5229200"/>
            <a:ext cx="2159402" cy="0"/>
          </a:xfrm>
          <a:prstGeom prst="line">
            <a:avLst/>
          </a:prstGeom>
          <a:ln w="28575">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85644070-649F-453D-130C-A87848A9342D}"/>
              </a:ext>
            </a:extLst>
          </p:cNvPr>
          <p:cNvSpPr/>
          <p:nvPr/>
        </p:nvSpPr>
        <p:spPr>
          <a:xfrm>
            <a:off x="3539352" y="4034265"/>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24BE7EBE-4A0F-E093-E1A0-F7F3F559C208}"/>
              </a:ext>
            </a:extLst>
          </p:cNvPr>
          <p:cNvSpPr/>
          <p:nvPr/>
        </p:nvSpPr>
        <p:spPr>
          <a:xfrm>
            <a:off x="2974626" y="4034265"/>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01DE5AD3-82A1-0F89-A51C-C7051133AE5E}"/>
              </a:ext>
            </a:extLst>
          </p:cNvPr>
          <p:cNvSpPr/>
          <p:nvPr/>
        </p:nvSpPr>
        <p:spPr>
          <a:xfrm>
            <a:off x="2409900" y="4034264"/>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2B290F0-7B51-4A06-1412-04619CD13115}"/>
              </a:ext>
            </a:extLst>
          </p:cNvPr>
          <p:cNvSpPr/>
          <p:nvPr/>
        </p:nvSpPr>
        <p:spPr>
          <a:xfrm>
            <a:off x="5187042" y="5105467"/>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E20D3746-FCF6-6703-84AA-5C67E53E06F1}"/>
              </a:ext>
            </a:extLst>
          </p:cNvPr>
          <p:cNvSpPr/>
          <p:nvPr/>
        </p:nvSpPr>
        <p:spPr>
          <a:xfrm>
            <a:off x="4622316" y="5105467"/>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C0D4D3E1-BFF8-2577-1AFD-D4ECFC28A650}"/>
              </a:ext>
            </a:extLst>
          </p:cNvPr>
          <p:cNvSpPr/>
          <p:nvPr/>
        </p:nvSpPr>
        <p:spPr>
          <a:xfrm>
            <a:off x="4057590" y="5105466"/>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324EF5AB-7BF7-077E-F731-922437DBD00F}"/>
              </a:ext>
            </a:extLst>
          </p:cNvPr>
          <p:cNvGrpSpPr/>
          <p:nvPr/>
        </p:nvGrpSpPr>
        <p:grpSpPr>
          <a:xfrm>
            <a:off x="4082141" y="4020910"/>
            <a:ext cx="194251" cy="236988"/>
            <a:chOff x="3777182" y="3155405"/>
            <a:chExt cx="194251" cy="236988"/>
          </a:xfrm>
        </p:grpSpPr>
        <p:cxnSp>
          <p:nvCxnSpPr>
            <p:cNvPr id="18" name="Straight Connector 17">
              <a:extLst>
                <a:ext uri="{FF2B5EF4-FFF2-40B4-BE49-F238E27FC236}">
                  <a16:creationId xmlns:a16="http://schemas.microsoft.com/office/drawing/2014/main" id="{97E57E36-5657-1B76-69F0-EBA5F265DB16}"/>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BAB5DC-2D82-2143-F253-9D4BFCEE9695}"/>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D13BF905-CEFC-5917-E872-C0877A53E47D}"/>
              </a:ext>
            </a:extLst>
          </p:cNvPr>
          <p:cNvGrpSpPr/>
          <p:nvPr/>
        </p:nvGrpSpPr>
        <p:grpSpPr>
          <a:xfrm>
            <a:off x="4646867" y="4017912"/>
            <a:ext cx="194251" cy="236988"/>
            <a:chOff x="3777182" y="3155405"/>
            <a:chExt cx="194251" cy="236988"/>
          </a:xfrm>
        </p:grpSpPr>
        <p:cxnSp>
          <p:nvCxnSpPr>
            <p:cNvPr id="26" name="Straight Connector 25">
              <a:extLst>
                <a:ext uri="{FF2B5EF4-FFF2-40B4-BE49-F238E27FC236}">
                  <a16:creationId xmlns:a16="http://schemas.microsoft.com/office/drawing/2014/main" id="{51DE0312-0ED9-3A77-9182-B497DF00B382}"/>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2A1B113-AE81-FB17-A6DB-1589C03AB057}"/>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5508B71D-D670-B5F3-3CC5-D6B800283AA8}"/>
              </a:ext>
            </a:extLst>
          </p:cNvPr>
          <p:cNvGrpSpPr/>
          <p:nvPr/>
        </p:nvGrpSpPr>
        <p:grpSpPr>
          <a:xfrm>
            <a:off x="3570525" y="5115625"/>
            <a:ext cx="194251" cy="236988"/>
            <a:chOff x="3777182" y="3155405"/>
            <a:chExt cx="194251" cy="236988"/>
          </a:xfrm>
        </p:grpSpPr>
        <p:cxnSp>
          <p:nvCxnSpPr>
            <p:cNvPr id="31" name="Straight Connector 30">
              <a:extLst>
                <a:ext uri="{FF2B5EF4-FFF2-40B4-BE49-F238E27FC236}">
                  <a16:creationId xmlns:a16="http://schemas.microsoft.com/office/drawing/2014/main" id="{64F8A07C-A92D-DA65-6DA8-518D304A38FD}"/>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4D4D353-8130-CAA6-391F-9E6C71F4E536}"/>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D7B2E9F-0A71-FA46-19CB-E01E84265C9F}"/>
              </a:ext>
            </a:extLst>
          </p:cNvPr>
          <p:cNvGrpSpPr/>
          <p:nvPr/>
        </p:nvGrpSpPr>
        <p:grpSpPr>
          <a:xfrm>
            <a:off x="3002027" y="5100954"/>
            <a:ext cx="194251" cy="236988"/>
            <a:chOff x="3777182" y="3155405"/>
            <a:chExt cx="194251" cy="236988"/>
          </a:xfrm>
        </p:grpSpPr>
        <p:cxnSp>
          <p:nvCxnSpPr>
            <p:cNvPr id="36" name="Straight Connector 35">
              <a:extLst>
                <a:ext uri="{FF2B5EF4-FFF2-40B4-BE49-F238E27FC236}">
                  <a16:creationId xmlns:a16="http://schemas.microsoft.com/office/drawing/2014/main" id="{5AC50C65-D2DB-AAEC-2011-7B1938BAD26A}"/>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EA5326-327C-5A82-242D-6A034BAB53B9}"/>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19" name="Arrow: Down 18">
            <a:extLst>
              <a:ext uri="{FF2B5EF4-FFF2-40B4-BE49-F238E27FC236}">
                <a16:creationId xmlns:a16="http://schemas.microsoft.com/office/drawing/2014/main" id="{B14856AA-4F87-1EE6-5D3F-5583E65B0872}"/>
              </a:ext>
            </a:extLst>
          </p:cNvPr>
          <p:cNvSpPr/>
          <p:nvPr/>
        </p:nvSpPr>
        <p:spPr>
          <a:xfrm flipV="1">
            <a:off x="4087842" y="4453680"/>
            <a:ext cx="783528" cy="460245"/>
          </a:xfrm>
          <a:prstGeom prst="downArrow">
            <a:avLst/>
          </a:prstGeom>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c 7">
            <a:extLst>
              <a:ext uri="{FF2B5EF4-FFF2-40B4-BE49-F238E27FC236}">
                <a16:creationId xmlns:a16="http://schemas.microsoft.com/office/drawing/2014/main" id="{2410188A-EECB-2174-1016-5566BD667732}"/>
              </a:ext>
            </a:extLst>
          </p:cNvPr>
          <p:cNvSpPr/>
          <p:nvPr/>
        </p:nvSpPr>
        <p:spPr>
          <a:xfrm>
            <a:off x="3649569" y="3651947"/>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Arc 13">
            <a:extLst>
              <a:ext uri="{FF2B5EF4-FFF2-40B4-BE49-F238E27FC236}">
                <a16:creationId xmlns:a16="http://schemas.microsoft.com/office/drawing/2014/main" id="{79D4D716-58D1-8971-7FFE-77A469202AB8}"/>
              </a:ext>
            </a:extLst>
          </p:cNvPr>
          <p:cNvSpPr/>
          <p:nvPr/>
        </p:nvSpPr>
        <p:spPr>
          <a:xfrm>
            <a:off x="4193292" y="3630027"/>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TextBox 22">
            <a:extLst>
              <a:ext uri="{FF2B5EF4-FFF2-40B4-BE49-F238E27FC236}">
                <a16:creationId xmlns:a16="http://schemas.microsoft.com/office/drawing/2014/main" id="{A0443FF3-54E2-D1FA-960F-AFCD643CA5FB}"/>
              </a:ext>
            </a:extLst>
          </p:cNvPr>
          <p:cNvSpPr txBox="1"/>
          <p:nvPr/>
        </p:nvSpPr>
        <p:spPr>
          <a:xfrm>
            <a:off x="5276844" y="3355417"/>
            <a:ext cx="2268671" cy="369332"/>
          </a:xfrm>
          <a:prstGeom prst="rect">
            <a:avLst/>
          </a:prstGeom>
          <a:noFill/>
        </p:spPr>
        <p:txBody>
          <a:bodyPr wrap="square" rtlCol="0">
            <a:spAutoFit/>
          </a:bodyPr>
          <a:lstStyle/>
          <a:p>
            <a:r>
              <a:rPr lang="en-US" dirty="0"/>
              <a:t>Constant entropy</a:t>
            </a:r>
            <a:endParaRPr lang="en-GB" dirty="0"/>
          </a:p>
        </p:txBody>
      </p:sp>
      <p:cxnSp>
        <p:nvCxnSpPr>
          <p:cNvPr id="34" name="Straight Arrow Connector 33">
            <a:extLst>
              <a:ext uri="{FF2B5EF4-FFF2-40B4-BE49-F238E27FC236}">
                <a16:creationId xmlns:a16="http://schemas.microsoft.com/office/drawing/2014/main" id="{49DBA26A-A567-883C-F0C8-12919C8BB268}"/>
              </a:ext>
            </a:extLst>
          </p:cNvPr>
          <p:cNvCxnSpPr>
            <a:cxnSpLocks/>
            <a:stCxn id="23" idx="1"/>
          </p:cNvCxnSpPr>
          <p:nvPr/>
        </p:nvCxnSpPr>
        <p:spPr>
          <a:xfrm flipH="1">
            <a:off x="4841118" y="3540083"/>
            <a:ext cx="435726" cy="1118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479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Choosing dynamic boundary conditions</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US" sz="1800" dirty="0"/>
              <a:t>For an interface at rest, the only way to stop evolution happening is pressure equilibrium (or normal stress equilibrium)</a:t>
            </a:r>
          </a:p>
        </p:txBody>
      </p:sp>
      <p:sp>
        <p:nvSpPr>
          <p:cNvPr id="22" name="Rak pilkoppling 21">
            <a:extLst>
              <a:ext uri="{FF2B5EF4-FFF2-40B4-BE49-F238E27FC236}">
                <a16:creationId xmlns:a16="http://schemas.microsoft.com/office/drawing/2014/main" id="{F0E299DE-2C59-43FA-9109-7BBA1269AB36}"/>
              </a:ext>
            </a:extLst>
          </p:cNvPr>
          <p:cNvSpPr/>
          <p:nvPr/>
        </p:nvSpPr>
        <p:spPr>
          <a:xfrm rot="5155907">
            <a:off x="750021" y="4491713"/>
            <a:ext cx="2155574" cy="135813"/>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sp>
        <p:nvSpPr>
          <p:cNvPr id="21" name="Rak pilkoppling 21">
            <a:extLst>
              <a:ext uri="{FF2B5EF4-FFF2-40B4-BE49-F238E27FC236}">
                <a16:creationId xmlns:a16="http://schemas.microsoft.com/office/drawing/2014/main" id="{160B11B1-57FF-4757-6A9D-9E006C90E5F3}"/>
              </a:ext>
            </a:extLst>
          </p:cNvPr>
          <p:cNvSpPr/>
          <p:nvPr/>
        </p:nvSpPr>
        <p:spPr>
          <a:xfrm rot="5155907" flipH="1">
            <a:off x="3947200" y="3351868"/>
            <a:ext cx="314333" cy="4524766"/>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pic>
        <p:nvPicPr>
          <p:cNvPr id="28" name="Picture 27">
            <a:extLst>
              <a:ext uri="{FF2B5EF4-FFF2-40B4-BE49-F238E27FC236}">
                <a16:creationId xmlns:a16="http://schemas.microsoft.com/office/drawing/2014/main" id="{5166027D-140A-4EA7-C211-E7D3C9302568}"/>
              </a:ext>
            </a:extLst>
          </p:cNvPr>
          <p:cNvPicPr>
            <a:picLocks noChangeAspect="1"/>
          </p:cNvPicPr>
          <p:nvPr/>
        </p:nvPicPr>
        <p:blipFill>
          <a:blip r:embed="rId2"/>
          <a:stretch>
            <a:fillRect/>
          </a:stretch>
        </p:blipFill>
        <p:spPr>
          <a:xfrm>
            <a:off x="6190456" y="5877272"/>
            <a:ext cx="363489" cy="281576"/>
          </a:xfrm>
          <a:prstGeom prst="rect">
            <a:avLst/>
          </a:prstGeom>
        </p:spPr>
      </p:pic>
      <p:cxnSp>
        <p:nvCxnSpPr>
          <p:cNvPr id="30" name="Straight Connector 29">
            <a:extLst>
              <a:ext uri="{FF2B5EF4-FFF2-40B4-BE49-F238E27FC236}">
                <a16:creationId xmlns:a16="http://schemas.microsoft.com/office/drawing/2014/main" id="{DB809FB4-896C-9EB5-FDAB-205D90CCAA5E}"/>
              </a:ext>
            </a:extLst>
          </p:cNvPr>
          <p:cNvCxnSpPr/>
          <p:nvPr/>
        </p:nvCxnSpPr>
        <p:spPr>
          <a:xfrm flipV="1">
            <a:off x="3923928" y="5625244"/>
            <a:ext cx="0" cy="18002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3B2A523D-C2AE-4E56-AAF0-92965545FC3E}"/>
              </a:ext>
            </a:extLst>
          </p:cNvPr>
          <p:cNvPicPr>
            <a:picLocks noChangeAspect="1"/>
          </p:cNvPicPr>
          <p:nvPr/>
        </p:nvPicPr>
        <p:blipFill>
          <a:blip r:embed="rId3"/>
          <a:stretch>
            <a:fillRect/>
          </a:stretch>
        </p:blipFill>
        <p:spPr>
          <a:xfrm>
            <a:off x="3730906" y="5816954"/>
            <a:ext cx="481054" cy="348350"/>
          </a:xfrm>
          <a:prstGeom prst="rect">
            <a:avLst/>
          </a:prstGeom>
        </p:spPr>
      </p:pic>
      <p:cxnSp>
        <p:nvCxnSpPr>
          <p:cNvPr id="9" name="Straight Connector 8">
            <a:extLst>
              <a:ext uri="{FF2B5EF4-FFF2-40B4-BE49-F238E27FC236}">
                <a16:creationId xmlns:a16="http://schemas.microsoft.com/office/drawing/2014/main" id="{2A693BB6-003A-DB83-D977-218275F5D248}"/>
              </a:ext>
            </a:extLst>
          </p:cNvPr>
          <p:cNvCxnSpPr/>
          <p:nvPr/>
        </p:nvCxnSpPr>
        <p:spPr>
          <a:xfrm>
            <a:off x="1836534" y="4149080"/>
            <a:ext cx="2087394"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E2F8F1-3AD1-1C4C-B2BF-28086DADD0EE}"/>
              </a:ext>
            </a:extLst>
          </p:cNvPr>
          <p:cNvCxnSpPr>
            <a:cxnSpLocks/>
          </p:cNvCxnSpPr>
          <p:nvPr/>
        </p:nvCxnSpPr>
        <p:spPr>
          <a:xfrm>
            <a:off x="3924766" y="5229200"/>
            <a:ext cx="2159402" cy="0"/>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A1893D2-D60E-5398-85D1-A712074C55F9}"/>
              </a:ext>
            </a:extLst>
          </p:cNvPr>
          <p:cNvPicPr>
            <a:picLocks noChangeAspect="1"/>
          </p:cNvPicPr>
          <p:nvPr/>
        </p:nvPicPr>
        <p:blipFill>
          <a:blip r:embed="rId4"/>
          <a:stretch>
            <a:fillRect/>
          </a:stretch>
        </p:blipFill>
        <p:spPr>
          <a:xfrm>
            <a:off x="1475656" y="3291051"/>
            <a:ext cx="209568" cy="281965"/>
          </a:xfrm>
          <a:prstGeom prst="rect">
            <a:avLst/>
          </a:prstGeom>
        </p:spPr>
      </p:pic>
      <p:cxnSp>
        <p:nvCxnSpPr>
          <p:cNvPr id="4" name="Straight Connector 3">
            <a:extLst>
              <a:ext uri="{FF2B5EF4-FFF2-40B4-BE49-F238E27FC236}">
                <a16:creationId xmlns:a16="http://schemas.microsoft.com/office/drawing/2014/main" id="{B31B2395-0A50-AAC4-EC1F-44F1392BC795}"/>
              </a:ext>
            </a:extLst>
          </p:cNvPr>
          <p:cNvCxnSpPr/>
          <p:nvPr/>
        </p:nvCxnSpPr>
        <p:spPr>
          <a:xfrm>
            <a:off x="3923928" y="4149080"/>
            <a:ext cx="2087394"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7512EB-B732-4910-ECD7-2E889933319B}"/>
              </a:ext>
            </a:extLst>
          </p:cNvPr>
          <p:cNvCxnSpPr>
            <a:cxnSpLocks/>
          </p:cNvCxnSpPr>
          <p:nvPr/>
        </p:nvCxnSpPr>
        <p:spPr>
          <a:xfrm>
            <a:off x="1836534" y="5229200"/>
            <a:ext cx="2159402" cy="0"/>
          </a:xfrm>
          <a:prstGeom prst="line">
            <a:avLst/>
          </a:prstGeom>
          <a:ln w="28575">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85644070-649F-453D-130C-A87848A9342D}"/>
              </a:ext>
            </a:extLst>
          </p:cNvPr>
          <p:cNvSpPr/>
          <p:nvPr/>
        </p:nvSpPr>
        <p:spPr>
          <a:xfrm>
            <a:off x="3539352" y="4034265"/>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24BE7EBE-4A0F-E093-E1A0-F7F3F559C208}"/>
              </a:ext>
            </a:extLst>
          </p:cNvPr>
          <p:cNvSpPr/>
          <p:nvPr/>
        </p:nvSpPr>
        <p:spPr>
          <a:xfrm>
            <a:off x="2974626" y="4034265"/>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01DE5AD3-82A1-0F89-A51C-C7051133AE5E}"/>
              </a:ext>
            </a:extLst>
          </p:cNvPr>
          <p:cNvSpPr/>
          <p:nvPr/>
        </p:nvSpPr>
        <p:spPr>
          <a:xfrm>
            <a:off x="2409900" y="4034264"/>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2B290F0-7B51-4A06-1412-04619CD13115}"/>
              </a:ext>
            </a:extLst>
          </p:cNvPr>
          <p:cNvSpPr/>
          <p:nvPr/>
        </p:nvSpPr>
        <p:spPr>
          <a:xfrm>
            <a:off x="5187042" y="5105467"/>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E20D3746-FCF6-6703-84AA-5C67E53E06F1}"/>
              </a:ext>
            </a:extLst>
          </p:cNvPr>
          <p:cNvSpPr/>
          <p:nvPr/>
        </p:nvSpPr>
        <p:spPr>
          <a:xfrm>
            <a:off x="4622316" y="5105467"/>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C0D4D3E1-BFF8-2577-1AFD-D4ECFC28A650}"/>
              </a:ext>
            </a:extLst>
          </p:cNvPr>
          <p:cNvSpPr/>
          <p:nvPr/>
        </p:nvSpPr>
        <p:spPr>
          <a:xfrm>
            <a:off x="4057590" y="5105466"/>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324EF5AB-7BF7-077E-F731-922437DBD00F}"/>
              </a:ext>
            </a:extLst>
          </p:cNvPr>
          <p:cNvGrpSpPr/>
          <p:nvPr/>
        </p:nvGrpSpPr>
        <p:grpSpPr>
          <a:xfrm>
            <a:off x="4082141" y="4020910"/>
            <a:ext cx="194251" cy="236988"/>
            <a:chOff x="3777182" y="3155405"/>
            <a:chExt cx="194251" cy="236988"/>
          </a:xfrm>
        </p:grpSpPr>
        <p:cxnSp>
          <p:nvCxnSpPr>
            <p:cNvPr id="18" name="Straight Connector 17">
              <a:extLst>
                <a:ext uri="{FF2B5EF4-FFF2-40B4-BE49-F238E27FC236}">
                  <a16:creationId xmlns:a16="http://schemas.microsoft.com/office/drawing/2014/main" id="{97E57E36-5657-1B76-69F0-EBA5F265DB16}"/>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BAB5DC-2D82-2143-F253-9D4BFCEE9695}"/>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D13BF905-CEFC-5917-E872-C0877A53E47D}"/>
              </a:ext>
            </a:extLst>
          </p:cNvPr>
          <p:cNvGrpSpPr/>
          <p:nvPr/>
        </p:nvGrpSpPr>
        <p:grpSpPr>
          <a:xfrm>
            <a:off x="4646867" y="4017912"/>
            <a:ext cx="194251" cy="236988"/>
            <a:chOff x="3777182" y="3155405"/>
            <a:chExt cx="194251" cy="236988"/>
          </a:xfrm>
        </p:grpSpPr>
        <p:cxnSp>
          <p:nvCxnSpPr>
            <p:cNvPr id="26" name="Straight Connector 25">
              <a:extLst>
                <a:ext uri="{FF2B5EF4-FFF2-40B4-BE49-F238E27FC236}">
                  <a16:creationId xmlns:a16="http://schemas.microsoft.com/office/drawing/2014/main" id="{51DE0312-0ED9-3A77-9182-B497DF00B382}"/>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2A1B113-AE81-FB17-A6DB-1589C03AB057}"/>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5508B71D-D670-B5F3-3CC5-D6B800283AA8}"/>
              </a:ext>
            </a:extLst>
          </p:cNvPr>
          <p:cNvGrpSpPr/>
          <p:nvPr/>
        </p:nvGrpSpPr>
        <p:grpSpPr>
          <a:xfrm>
            <a:off x="3570525" y="5115625"/>
            <a:ext cx="194251" cy="236988"/>
            <a:chOff x="3777182" y="3155405"/>
            <a:chExt cx="194251" cy="236988"/>
          </a:xfrm>
        </p:grpSpPr>
        <p:cxnSp>
          <p:nvCxnSpPr>
            <p:cNvPr id="31" name="Straight Connector 30">
              <a:extLst>
                <a:ext uri="{FF2B5EF4-FFF2-40B4-BE49-F238E27FC236}">
                  <a16:creationId xmlns:a16="http://schemas.microsoft.com/office/drawing/2014/main" id="{64F8A07C-A92D-DA65-6DA8-518D304A38FD}"/>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4D4D353-8130-CAA6-391F-9E6C71F4E536}"/>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D7B2E9F-0A71-FA46-19CB-E01E84265C9F}"/>
              </a:ext>
            </a:extLst>
          </p:cNvPr>
          <p:cNvGrpSpPr/>
          <p:nvPr/>
        </p:nvGrpSpPr>
        <p:grpSpPr>
          <a:xfrm>
            <a:off x="3002027" y="5100954"/>
            <a:ext cx="194251" cy="236988"/>
            <a:chOff x="3777182" y="3155405"/>
            <a:chExt cx="194251" cy="236988"/>
          </a:xfrm>
        </p:grpSpPr>
        <p:cxnSp>
          <p:nvCxnSpPr>
            <p:cNvPr id="36" name="Straight Connector 35">
              <a:extLst>
                <a:ext uri="{FF2B5EF4-FFF2-40B4-BE49-F238E27FC236}">
                  <a16:creationId xmlns:a16="http://schemas.microsoft.com/office/drawing/2014/main" id="{5AC50C65-D2DB-AAEC-2011-7B1938BAD26A}"/>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EA5326-327C-5A82-242D-6A034BAB53B9}"/>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19" name="Arrow: Down 18">
            <a:extLst>
              <a:ext uri="{FF2B5EF4-FFF2-40B4-BE49-F238E27FC236}">
                <a16:creationId xmlns:a16="http://schemas.microsoft.com/office/drawing/2014/main" id="{B14856AA-4F87-1EE6-5D3F-5583E65B0872}"/>
              </a:ext>
            </a:extLst>
          </p:cNvPr>
          <p:cNvSpPr/>
          <p:nvPr/>
        </p:nvSpPr>
        <p:spPr>
          <a:xfrm flipV="1">
            <a:off x="4087842" y="4453680"/>
            <a:ext cx="783528" cy="460245"/>
          </a:xfrm>
          <a:prstGeom prst="downArrow">
            <a:avLst/>
          </a:prstGeom>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c 7">
            <a:extLst>
              <a:ext uri="{FF2B5EF4-FFF2-40B4-BE49-F238E27FC236}">
                <a16:creationId xmlns:a16="http://schemas.microsoft.com/office/drawing/2014/main" id="{2410188A-EECB-2174-1016-5566BD667732}"/>
              </a:ext>
            </a:extLst>
          </p:cNvPr>
          <p:cNvSpPr/>
          <p:nvPr/>
        </p:nvSpPr>
        <p:spPr>
          <a:xfrm>
            <a:off x="3649569" y="3651947"/>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Arc 13">
            <a:extLst>
              <a:ext uri="{FF2B5EF4-FFF2-40B4-BE49-F238E27FC236}">
                <a16:creationId xmlns:a16="http://schemas.microsoft.com/office/drawing/2014/main" id="{79D4D716-58D1-8971-7FFE-77A469202AB8}"/>
              </a:ext>
            </a:extLst>
          </p:cNvPr>
          <p:cNvSpPr/>
          <p:nvPr/>
        </p:nvSpPr>
        <p:spPr>
          <a:xfrm>
            <a:off x="4193292" y="3630027"/>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TextBox 22">
            <a:extLst>
              <a:ext uri="{FF2B5EF4-FFF2-40B4-BE49-F238E27FC236}">
                <a16:creationId xmlns:a16="http://schemas.microsoft.com/office/drawing/2014/main" id="{A0443FF3-54E2-D1FA-960F-AFCD643CA5FB}"/>
              </a:ext>
            </a:extLst>
          </p:cNvPr>
          <p:cNvSpPr txBox="1"/>
          <p:nvPr/>
        </p:nvSpPr>
        <p:spPr>
          <a:xfrm>
            <a:off x="5276844" y="3355417"/>
            <a:ext cx="2268671" cy="369332"/>
          </a:xfrm>
          <a:prstGeom prst="rect">
            <a:avLst/>
          </a:prstGeom>
          <a:noFill/>
        </p:spPr>
        <p:txBody>
          <a:bodyPr wrap="square" rtlCol="0">
            <a:spAutoFit/>
          </a:bodyPr>
          <a:lstStyle/>
          <a:p>
            <a:r>
              <a:rPr lang="en-US" dirty="0"/>
              <a:t>Constant entropy</a:t>
            </a:r>
            <a:endParaRPr lang="en-GB" dirty="0"/>
          </a:p>
        </p:txBody>
      </p:sp>
      <p:cxnSp>
        <p:nvCxnSpPr>
          <p:cNvPr id="34" name="Straight Arrow Connector 33">
            <a:extLst>
              <a:ext uri="{FF2B5EF4-FFF2-40B4-BE49-F238E27FC236}">
                <a16:creationId xmlns:a16="http://schemas.microsoft.com/office/drawing/2014/main" id="{49DBA26A-A567-883C-F0C8-12919C8BB268}"/>
              </a:ext>
            </a:extLst>
          </p:cNvPr>
          <p:cNvCxnSpPr>
            <a:cxnSpLocks/>
            <a:stCxn id="23" idx="1"/>
          </p:cNvCxnSpPr>
          <p:nvPr/>
        </p:nvCxnSpPr>
        <p:spPr>
          <a:xfrm flipH="1">
            <a:off x="4841118" y="3540083"/>
            <a:ext cx="435726" cy="1118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21160988-DB5B-197B-CBFF-E00243DA1B97}"/>
              </a:ext>
            </a:extLst>
          </p:cNvPr>
          <p:cNvPicPr>
            <a:picLocks noChangeAspect="1"/>
          </p:cNvPicPr>
          <p:nvPr/>
        </p:nvPicPr>
        <p:blipFill>
          <a:blip r:embed="rId5"/>
          <a:stretch>
            <a:fillRect/>
          </a:stretch>
        </p:blipFill>
        <p:spPr>
          <a:xfrm>
            <a:off x="3059076" y="2424715"/>
            <a:ext cx="2751058" cy="571550"/>
          </a:xfrm>
          <a:prstGeom prst="rect">
            <a:avLst/>
          </a:prstGeom>
        </p:spPr>
      </p:pic>
    </p:spTree>
    <p:extLst>
      <p:ext uri="{BB962C8B-B14F-4D97-AF65-F5344CB8AC3E}">
        <p14:creationId xmlns:p14="http://schemas.microsoft.com/office/powerpoint/2010/main" val="448169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Choosing dynamic boundary conditions</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US" sz="1800" dirty="0"/>
              <a:t>Similarly, it should be possible to have an interface moving with a constant velocity – there should be velocity equilibrium</a:t>
            </a:r>
          </a:p>
          <a:p>
            <a:r>
              <a:rPr lang="en-US" sz="1800" dirty="0"/>
              <a:t>Unfortunately, this does not tell us much, since all possible starting points for pressure and velocity were constant anyway – but we know what variables to consider now!</a:t>
            </a:r>
          </a:p>
        </p:txBody>
      </p:sp>
      <p:sp>
        <p:nvSpPr>
          <p:cNvPr id="22" name="Rak pilkoppling 21">
            <a:extLst>
              <a:ext uri="{FF2B5EF4-FFF2-40B4-BE49-F238E27FC236}">
                <a16:creationId xmlns:a16="http://schemas.microsoft.com/office/drawing/2014/main" id="{F0E299DE-2C59-43FA-9109-7BBA1269AB36}"/>
              </a:ext>
            </a:extLst>
          </p:cNvPr>
          <p:cNvSpPr/>
          <p:nvPr/>
        </p:nvSpPr>
        <p:spPr>
          <a:xfrm rot="5155907">
            <a:off x="750021" y="4491713"/>
            <a:ext cx="2155574" cy="135813"/>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sp>
        <p:nvSpPr>
          <p:cNvPr id="21" name="Rak pilkoppling 21">
            <a:extLst>
              <a:ext uri="{FF2B5EF4-FFF2-40B4-BE49-F238E27FC236}">
                <a16:creationId xmlns:a16="http://schemas.microsoft.com/office/drawing/2014/main" id="{160B11B1-57FF-4757-6A9D-9E006C90E5F3}"/>
              </a:ext>
            </a:extLst>
          </p:cNvPr>
          <p:cNvSpPr/>
          <p:nvPr/>
        </p:nvSpPr>
        <p:spPr>
          <a:xfrm rot="5155907" flipH="1">
            <a:off x="3947200" y="3351868"/>
            <a:ext cx="314333" cy="4524766"/>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pic>
        <p:nvPicPr>
          <p:cNvPr id="28" name="Picture 27">
            <a:extLst>
              <a:ext uri="{FF2B5EF4-FFF2-40B4-BE49-F238E27FC236}">
                <a16:creationId xmlns:a16="http://schemas.microsoft.com/office/drawing/2014/main" id="{5166027D-140A-4EA7-C211-E7D3C9302568}"/>
              </a:ext>
            </a:extLst>
          </p:cNvPr>
          <p:cNvPicPr>
            <a:picLocks noChangeAspect="1"/>
          </p:cNvPicPr>
          <p:nvPr/>
        </p:nvPicPr>
        <p:blipFill>
          <a:blip r:embed="rId2"/>
          <a:stretch>
            <a:fillRect/>
          </a:stretch>
        </p:blipFill>
        <p:spPr>
          <a:xfrm>
            <a:off x="6190456" y="5877272"/>
            <a:ext cx="363489" cy="281576"/>
          </a:xfrm>
          <a:prstGeom prst="rect">
            <a:avLst/>
          </a:prstGeom>
        </p:spPr>
      </p:pic>
      <p:cxnSp>
        <p:nvCxnSpPr>
          <p:cNvPr id="30" name="Straight Connector 29">
            <a:extLst>
              <a:ext uri="{FF2B5EF4-FFF2-40B4-BE49-F238E27FC236}">
                <a16:creationId xmlns:a16="http://schemas.microsoft.com/office/drawing/2014/main" id="{DB809FB4-896C-9EB5-FDAB-205D90CCAA5E}"/>
              </a:ext>
            </a:extLst>
          </p:cNvPr>
          <p:cNvCxnSpPr/>
          <p:nvPr/>
        </p:nvCxnSpPr>
        <p:spPr>
          <a:xfrm flipV="1">
            <a:off x="3923928" y="5625244"/>
            <a:ext cx="0" cy="18002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3B2A523D-C2AE-4E56-AAF0-92965545FC3E}"/>
              </a:ext>
            </a:extLst>
          </p:cNvPr>
          <p:cNvPicPr>
            <a:picLocks noChangeAspect="1"/>
          </p:cNvPicPr>
          <p:nvPr/>
        </p:nvPicPr>
        <p:blipFill>
          <a:blip r:embed="rId3"/>
          <a:stretch>
            <a:fillRect/>
          </a:stretch>
        </p:blipFill>
        <p:spPr>
          <a:xfrm>
            <a:off x="3730906" y="5816954"/>
            <a:ext cx="481054" cy="348350"/>
          </a:xfrm>
          <a:prstGeom prst="rect">
            <a:avLst/>
          </a:prstGeom>
        </p:spPr>
      </p:pic>
      <p:cxnSp>
        <p:nvCxnSpPr>
          <p:cNvPr id="9" name="Straight Connector 8">
            <a:extLst>
              <a:ext uri="{FF2B5EF4-FFF2-40B4-BE49-F238E27FC236}">
                <a16:creationId xmlns:a16="http://schemas.microsoft.com/office/drawing/2014/main" id="{2A693BB6-003A-DB83-D977-218275F5D248}"/>
              </a:ext>
            </a:extLst>
          </p:cNvPr>
          <p:cNvCxnSpPr/>
          <p:nvPr/>
        </p:nvCxnSpPr>
        <p:spPr>
          <a:xfrm>
            <a:off x="1836534" y="4149080"/>
            <a:ext cx="2087394"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E2F8F1-3AD1-1C4C-B2BF-28086DADD0EE}"/>
              </a:ext>
            </a:extLst>
          </p:cNvPr>
          <p:cNvCxnSpPr>
            <a:cxnSpLocks/>
          </p:cNvCxnSpPr>
          <p:nvPr/>
        </p:nvCxnSpPr>
        <p:spPr>
          <a:xfrm>
            <a:off x="3924766" y="5229200"/>
            <a:ext cx="2159402" cy="0"/>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A1893D2-D60E-5398-85D1-A712074C55F9}"/>
              </a:ext>
            </a:extLst>
          </p:cNvPr>
          <p:cNvPicPr>
            <a:picLocks noChangeAspect="1"/>
          </p:cNvPicPr>
          <p:nvPr/>
        </p:nvPicPr>
        <p:blipFill>
          <a:blip r:embed="rId4"/>
          <a:stretch>
            <a:fillRect/>
          </a:stretch>
        </p:blipFill>
        <p:spPr>
          <a:xfrm>
            <a:off x="1475656" y="3291051"/>
            <a:ext cx="209568" cy="281965"/>
          </a:xfrm>
          <a:prstGeom prst="rect">
            <a:avLst/>
          </a:prstGeom>
        </p:spPr>
      </p:pic>
      <p:cxnSp>
        <p:nvCxnSpPr>
          <p:cNvPr id="4" name="Straight Connector 3">
            <a:extLst>
              <a:ext uri="{FF2B5EF4-FFF2-40B4-BE49-F238E27FC236}">
                <a16:creationId xmlns:a16="http://schemas.microsoft.com/office/drawing/2014/main" id="{B31B2395-0A50-AAC4-EC1F-44F1392BC795}"/>
              </a:ext>
            </a:extLst>
          </p:cNvPr>
          <p:cNvCxnSpPr/>
          <p:nvPr/>
        </p:nvCxnSpPr>
        <p:spPr>
          <a:xfrm>
            <a:off x="3923928" y="4149080"/>
            <a:ext cx="2087394"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7512EB-B732-4910-ECD7-2E889933319B}"/>
              </a:ext>
            </a:extLst>
          </p:cNvPr>
          <p:cNvCxnSpPr>
            <a:cxnSpLocks/>
          </p:cNvCxnSpPr>
          <p:nvPr/>
        </p:nvCxnSpPr>
        <p:spPr>
          <a:xfrm>
            <a:off x="1836534" y="5229200"/>
            <a:ext cx="2159402" cy="0"/>
          </a:xfrm>
          <a:prstGeom prst="line">
            <a:avLst/>
          </a:prstGeom>
          <a:ln w="28575">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85644070-649F-453D-130C-A87848A9342D}"/>
              </a:ext>
            </a:extLst>
          </p:cNvPr>
          <p:cNvSpPr/>
          <p:nvPr/>
        </p:nvSpPr>
        <p:spPr>
          <a:xfrm>
            <a:off x="3539352" y="4034265"/>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24BE7EBE-4A0F-E093-E1A0-F7F3F559C208}"/>
              </a:ext>
            </a:extLst>
          </p:cNvPr>
          <p:cNvSpPr/>
          <p:nvPr/>
        </p:nvSpPr>
        <p:spPr>
          <a:xfrm>
            <a:off x="2974626" y="4034265"/>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01DE5AD3-82A1-0F89-A51C-C7051133AE5E}"/>
              </a:ext>
            </a:extLst>
          </p:cNvPr>
          <p:cNvSpPr/>
          <p:nvPr/>
        </p:nvSpPr>
        <p:spPr>
          <a:xfrm>
            <a:off x="2409900" y="4034264"/>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2B290F0-7B51-4A06-1412-04619CD13115}"/>
              </a:ext>
            </a:extLst>
          </p:cNvPr>
          <p:cNvSpPr/>
          <p:nvPr/>
        </p:nvSpPr>
        <p:spPr>
          <a:xfrm>
            <a:off x="5187042" y="5105467"/>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E20D3746-FCF6-6703-84AA-5C67E53E06F1}"/>
              </a:ext>
            </a:extLst>
          </p:cNvPr>
          <p:cNvSpPr/>
          <p:nvPr/>
        </p:nvSpPr>
        <p:spPr>
          <a:xfrm>
            <a:off x="4622316" y="5105467"/>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C0D4D3E1-BFF8-2577-1AFD-D4ECFC28A650}"/>
              </a:ext>
            </a:extLst>
          </p:cNvPr>
          <p:cNvSpPr/>
          <p:nvPr/>
        </p:nvSpPr>
        <p:spPr>
          <a:xfrm>
            <a:off x="4057590" y="5105466"/>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324EF5AB-7BF7-077E-F731-922437DBD00F}"/>
              </a:ext>
            </a:extLst>
          </p:cNvPr>
          <p:cNvGrpSpPr/>
          <p:nvPr/>
        </p:nvGrpSpPr>
        <p:grpSpPr>
          <a:xfrm>
            <a:off x="4082141" y="4020910"/>
            <a:ext cx="194251" cy="236988"/>
            <a:chOff x="3777182" y="3155405"/>
            <a:chExt cx="194251" cy="236988"/>
          </a:xfrm>
        </p:grpSpPr>
        <p:cxnSp>
          <p:nvCxnSpPr>
            <p:cNvPr id="18" name="Straight Connector 17">
              <a:extLst>
                <a:ext uri="{FF2B5EF4-FFF2-40B4-BE49-F238E27FC236}">
                  <a16:creationId xmlns:a16="http://schemas.microsoft.com/office/drawing/2014/main" id="{97E57E36-5657-1B76-69F0-EBA5F265DB16}"/>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BAB5DC-2D82-2143-F253-9D4BFCEE9695}"/>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D13BF905-CEFC-5917-E872-C0877A53E47D}"/>
              </a:ext>
            </a:extLst>
          </p:cNvPr>
          <p:cNvGrpSpPr/>
          <p:nvPr/>
        </p:nvGrpSpPr>
        <p:grpSpPr>
          <a:xfrm>
            <a:off x="4646867" y="4017912"/>
            <a:ext cx="194251" cy="236988"/>
            <a:chOff x="3777182" y="3155405"/>
            <a:chExt cx="194251" cy="236988"/>
          </a:xfrm>
        </p:grpSpPr>
        <p:cxnSp>
          <p:nvCxnSpPr>
            <p:cNvPr id="26" name="Straight Connector 25">
              <a:extLst>
                <a:ext uri="{FF2B5EF4-FFF2-40B4-BE49-F238E27FC236}">
                  <a16:creationId xmlns:a16="http://schemas.microsoft.com/office/drawing/2014/main" id="{51DE0312-0ED9-3A77-9182-B497DF00B382}"/>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2A1B113-AE81-FB17-A6DB-1589C03AB057}"/>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5508B71D-D670-B5F3-3CC5-D6B800283AA8}"/>
              </a:ext>
            </a:extLst>
          </p:cNvPr>
          <p:cNvGrpSpPr/>
          <p:nvPr/>
        </p:nvGrpSpPr>
        <p:grpSpPr>
          <a:xfrm>
            <a:off x="3570525" y="5115625"/>
            <a:ext cx="194251" cy="236988"/>
            <a:chOff x="3777182" y="3155405"/>
            <a:chExt cx="194251" cy="236988"/>
          </a:xfrm>
        </p:grpSpPr>
        <p:cxnSp>
          <p:nvCxnSpPr>
            <p:cNvPr id="31" name="Straight Connector 30">
              <a:extLst>
                <a:ext uri="{FF2B5EF4-FFF2-40B4-BE49-F238E27FC236}">
                  <a16:creationId xmlns:a16="http://schemas.microsoft.com/office/drawing/2014/main" id="{64F8A07C-A92D-DA65-6DA8-518D304A38FD}"/>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4D4D353-8130-CAA6-391F-9E6C71F4E536}"/>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D7B2E9F-0A71-FA46-19CB-E01E84265C9F}"/>
              </a:ext>
            </a:extLst>
          </p:cNvPr>
          <p:cNvGrpSpPr/>
          <p:nvPr/>
        </p:nvGrpSpPr>
        <p:grpSpPr>
          <a:xfrm>
            <a:off x="3002027" y="5100954"/>
            <a:ext cx="194251" cy="236988"/>
            <a:chOff x="3777182" y="3155405"/>
            <a:chExt cx="194251" cy="236988"/>
          </a:xfrm>
        </p:grpSpPr>
        <p:cxnSp>
          <p:nvCxnSpPr>
            <p:cNvPr id="36" name="Straight Connector 35">
              <a:extLst>
                <a:ext uri="{FF2B5EF4-FFF2-40B4-BE49-F238E27FC236}">
                  <a16:creationId xmlns:a16="http://schemas.microsoft.com/office/drawing/2014/main" id="{5AC50C65-D2DB-AAEC-2011-7B1938BAD26A}"/>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EA5326-327C-5A82-242D-6A034BAB53B9}"/>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19" name="Arrow: Down 18">
            <a:extLst>
              <a:ext uri="{FF2B5EF4-FFF2-40B4-BE49-F238E27FC236}">
                <a16:creationId xmlns:a16="http://schemas.microsoft.com/office/drawing/2014/main" id="{B14856AA-4F87-1EE6-5D3F-5583E65B0872}"/>
              </a:ext>
            </a:extLst>
          </p:cNvPr>
          <p:cNvSpPr/>
          <p:nvPr/>
        </p:nvSpPr>
        <p:spPr>
          <a:xfrm flipV="1">
            <a:off x="4087842" y="4453680"/>
            <a:ext cx="783528" cy="460245"/>
          </a:xfrm>
          <a:prstGeom prst="downArrow">
            <a:avLst/>
          </a:prstGeom>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c 7">
            <a:extLst>
              <a:ext uri="{FF2B5EF4-FFF2-40B4-BE49-F238E27FC236}">
                <a16:creationId xmlns:a16="http://schemas.microsoft.com/office/drawing/2014/main" id="{2410188A-EECB-2174-1016-5566BD667732}"/>
              </a:ext>
            </a:extLst>
          </p:cNvPr>
          <p:cNvSpPr/>
          <p:nvPr/>
        </p:nvSpPr>
        <p:spPr>
          <a:xfrm>
            <a:off x="3649569" y="3651947"/>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Arc 13">
            <a:extLst>
              <a:ext uri="{FF2B5EF4-FFF2-40B4-BE49-F238E27FC236}">
                <a16:creationId xmlns:a16="http://schemas.microsoft.com/office/drawing/2014/main" id="{79D4D716-58D1-8971-7FFE-77A469202AB8}"/>
              </a:ext>
            </a:extLst>
          </p:cNvPr>
          <p:cNvSpPr/>
          <p:nvPr/>
        </p:nvSpPr>
        <p:spPr>
          <a:xfrm>
            <a:off x="4193292" y="3630027"/>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TextBox 22">
            <a:extLst>
              <a:ext uri="{FF2B5EF4-FFF2-40B4-BE49-F238E27FC236}">
                <a16:creationId xmlns:a16="http://schemas.microsoft.com/office/drawing/2014/main" id="{A0443FF3-54E2-D1FA-960F-AFCD643CA5FB}"/>
              </a:ext>
            </a:extLst>
          </p:cNvPr>
          <p:cNvSpPr txBox="1"/>
          <p:nvPr/>
        </p:nvSpPr>
        <p:spPr>
          <a:xfrm>
            <a:off x="5276844" y="3355417"/>
            <a:ext cx="2268671" cy="369332"/>
          </a:xfrm>
          <a:prstGeom prst="rect">
            <a:avLst/>
          </a:prstGeom>
          <a:noFill/>
        </p:spPr>
        <p:txBody>
          <a:bodyPr wrap="square" rtlCol="0">
            <a:spAutoFit/>
          </a:bodyPr>
          <a:lstStyle/>
          <a:p>
            <a:r>
              <a:rPr lang="en-US" dirty="0"/>
              <a:t>Constant entropy</a:t>
            </a:r>
            <a:endParaRPr lang="en-GB" dirty="0"/>
          </a:p>
        </p:txBody>
      </p:sp>
      <p:cxnSp>
        <p:nvCxnSpPr>
          <p:cNvPr id="34" name="Straight Arrow Connector 33">
            <a:extLst>
              <a:ext uri="{FF2B5EF4-FFF2-40B4-BE49-F238E27FC236}">
                <a16:creationId xmlns:a16="http://schemas.microsoft.com/office/drawing/2014/main" id="{49DBA26A-A567-883C-F0C8-12919C8BB268}"/>
              </a:ext>
            </a:extLst>
          </p:cNvPr>
          <p:cNvCxnSpPr>
            <a:cxnSpLocks/>
            <a:stCxn id="23" idx="1"/>
          </p:cNvCxnSpPr>
          <p:nvPr/>
        </p:nvCxnSpPr>
        <p:spPr>
          <a:xfrm flipH="1">
            <a:off x="4841118" y="3540083"/>
            <a:ext cx="435726" cy="1118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3A5E3C0-A83E-E5A2-0DC1-C56D886CA0E7}"/>
              </a:ext>
            </a:extLst>
          </p:cNvPr>
          <p:cNvSpPr txBox="1"/>
          <p:nvPr/>
        </p:nvSpPr>
        <p:spPr>
          <a:xfrm>
            <a:off x="5276844" y="3362780"/>
            <a:ext cx="2469740" cy="646331"/>
          </a:xfrm>
          <a:prstGeom prst="rect">
            <a:avLst/>
          </a:prstGeom>
          <a:noFill/>
        </p:spPr>
        <p:txBody>
          <a:bodyPr wrap="square" rtlCol="0">
            <a:spAutoFit/>
          </a:bodyPr>
          <a:lstStyle/>
          <a:p>
            <a:r>
              <a:rPr lang="en-US" dirty="0"/>
              <a:t>Constant entropy, velocity and pressure?</a:t>
            </a:r>
            <a:endParaRPr lang="en-GB" dirty="0"/>
          </a:p>
        </p:txBody>
      </p:sp>
      <p:sp>
        <p:nvSpPr>
          <p:cNvPr id="39" name="TextBox 38">
            <a:extLst>
              <a:ext uri="{FF2B5EF4-FFF2-40B4-BE49-F238E27FC236}">
                <a16:creationId xmlns:a16="http://schemas.microsoft.com/office/drawing/2014/main" id="{7D50A34D-95B5-747C-9324-D0D562ECD8F0}"/>
              </a:ext>
            </a:extLst>
          </p:cNvPr>
          <p:cNvSpPr txBox="1"/>
          <p:nvPr/>
        </p:nvSpPr>
        <p:spPr>
          <a:xfrm>
            <a:off x="5276844" y="3358733"/>
            <a:ext cx="2469740" cy="646331"/>
          </a:xfrm>
          <a:prstGeom prst="rect">
            <a:avLst/>
          </a:prstGeom>
          <a:noFill/>
        </p:spPr>
        <p:txBody>
          <a:bodyPr wrap="square" rtlCol="0">
            <a:spAutoFit/>
          </a:bodyPr>
          <a:lstStyle/>
          <a:p>
            <a:r>
              <a:rPr lang="en-US" dirty="0"/>
              <a:t>Constant entropy, and velocity?</a:t>
            </a:r>
            <a:endParaRPr lang="en-GB" dirty="0"/>
          </a:p>
        </p:txBody>
      </p:sp>
      <p:sp>
        <p:nvSpPr>
          <p:cNvPr id="40" name="TextBox 39">
            <a:extLst>
              <a:ext uri="{FF2B5EF4-FFF2-40B4-BE49-F238E27FC236}">
                <a16:creationId xmlns:a16="http://schemas.microsoft.com/office/drawing/2014/main" id="{12346603-85DF-7C41-D189-0BEB9B816F37}"/>
              </a:ext>
            </a:extLst>
          </p:cNvPr>
          <p:cNvSpPr txBox="1"/>
          <p:nvPr/>
        </p:nvSpPr>
        <p:spPr>
          <a:xfrm>
            <a:off x="5752334" y="4416867"/>
            <a:ext cx="2708097" cy="369332"/>
          </a:xfrm>
          <a:prstGeom prst="rect">
            <a:avLst/>
          </a:prstGeom>
          <a:noFill/>
        </p:spPr>
        <p:txBody>
          <a:bodyPr wrap="square" rtlCol="0">
            <a:spAutoFit/>
          </a:bodyPr>
          <a:lstStyle/>
          <a:p>
            <a:r>
              <a:rPr lang="en-US" dirty="0"/>
              <a:t>Use the real pressure?</a:t>
            </a:r>
            <a:endParaRPr lang="en-GB" dirty="0"/>
          </a:p>
        </p:txBody>
      </p:sp>
      <p:cxnSp>
        <p:nvCxnSpPr>
          <p:cNvPr id="41" name="Straight Arrow Connector 40">
            <a:extLst>
              <a:ext uri="{FF2B5EF4-FFF2-40B4-BE49-F238E27FC236}">
                <a16:creationId xmlns:a16="http://schemas.microsoft.com/office/drawing/2014/main" id="{2FEC1080-9AB6-DF2D-F5D9-8E1135D3993D}"/>
              </a:ext>
            </a:extLst>
          </p:cNvPr>
          <p:cNvCxnSpPr>
            <a:cxnSpLocks/>
            <a:stCxn id="40" idx="1"/>
          </p:cNvCxnSpPr>
          <p:nvPr/>
        </p:nvCxnSpPr>
        <p:spPr>
          <a:xfrm flipH="1">
            <a:off x="4826120" y="4601533"/>
            <a:ext cx="926214" cy="2405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2267957-2D8C-EE5B-8C2F-916EC3CEB250}"/>
              </a:ext>
            </a:extLst>
          </p:cNvPr>
          <p:cNvSpPr txBox="1"/>
          <p:nvPr/>
        </p:nvSpPr>
        <p:spPr>
          <a:xfrm>
            <a:off x="5752334" y="4411188"/>
            <a:ext cx="2708097" cy="369332"/>
          </a:xfrm>
          <a:prstGeom prst="rect">
            <a:avLst/>
          </a:prstGeom>
          <a:noFill/>
        </p:spPr>
        <p:txBody>
          <a:bodyPr wrap="square" rtlCol="0">
            <a:spAutoFit/>
          </a:bodyPr>
          <a:lstStyle/>
          <a:p>
            <a:r>
              <a:rPr lang="en-US" dirty="0"/>
              <a:t>Use the real velocity?</a:t>
            </a:r>
            <a:endParaRPr lang="en-GB" dirty="0"/>
          </a:p>
        </p:txBody>
      </p:sp>
      <p:sp>
        <p:nvSpPr>
          <p:cNvPr id="44" name="TextBox 43">
            <a:extLst>
              <a:ext uri="{FF2B5EF4-FFF2-40B4-BE49-F238E27FC236}">
                <a16:creationId xmlns:a16="http://schemas.microsoft.com/office/drawing/2014/main" id="{81F7C6D4-EA09-0EA9-2485-690AFB486C0B}"/>
              </a:ext>
            </a:extLst>
          </p:cNvPr>
          <p:cNvSpPr txBox="1"/>
          <p:nvPr/>
        </p:nvSpPr>
        <p:spPr>
          <a:xfrm>
            <a:off x="5276844" y="3357611"/>
            <a:ext cx="2469740" cy="646331"/>
          </a:xfrm>
          <a:prstGeom prst="rect">
            <a:avLst/>
          </a:prstGeom>
          <a:noFill/>
        </p:spPr>
        <p:txBody>
          <a:bodyPr wrap="square" rtlCol="0">
            <a:spAutoFit/>
          </a:bodyPr>
          <a:lstStyle/>
          <a:p>
            <a:r>
              <a:rPr lang="en-US" dirty="0"/>
              <a:t>Constant entropy, and pressure?</a:t>
            </a:r>
            <a:endParaRPr lang="en-GB" dirty="0"/>
          </a:p>
        </p:txBody>
      </p:sp>
      <p:sp>
        <p:nvSpPr>
          <p:cNvPr id="45" name="TextBox 44">
            <a:extLst>
              <a:ext uri="{FF2B5EF4-FFF2-40B4-BE49-F238E27FC236}">
                <a16:creationId xmlns:a16="http://schemas.microsoft.com/office/drawing/2014/main" id="{0A355107-48DD-7EF4-B74B-94443E89C98C}"/>
              </a:ext>
            </a:extLst>
          </p:cNvPr>
          <p:cNvSpPr txBox="1"/>
          <p:nvPr/>
        </p:nvSpPr>
        <p:spPr>
          <a:xfrm>
            <a:off x="5754915" y="4419924"/>
            <a:ext cx="2708097" cy="646331"/>
          </a:xfrm>
          <a:prstGeom prst="rect">
            <a:avLst/>
          </a:prstGeom>
          <a:noFill/>
        </p:spPr>
        <p:txBody>
          <a:bodyPr wrap="square" rtlCol="0">
            <a:spAutoFit/>
          </a:bodyPr>
          <a:lstStyle/>
          <a:p>
            <a:r>
              <a:rPr lang="en-US" dirty="0"/>
              <a:t>Use the real velocity and pressure?</a:t>
            </a:r>
            <a:endParaRPr lang="en-GB" dirty="0"/>
          </a:p>
        </p:txBody>
      </p:sp>
    </p:spTree>
    <p:extLst>
      <p:ext uri="{BB962C8B-B14F-4D97-AF65-F5344CB8AC3E}">
        <p14:creationId xmlns:p14="http://schemas.microsoft.com/office/powerpoint/2010/main" val="293676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39"/>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43"/>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39" grpId="0"/>
      <p:bldP spid="39" grpId="1"/>
      <p:bldP spid="40" grpId="0"/>
      <p:bldP spid="40" grpId="1"/>
      <p:bldP spid="43" grpId="0"/>
      <p:bldP spid="43" grpId="1"/>
      <p:bldP spid="44" grpId="0"/>
      <p:bldP spid="44" grpId="1"/>
      <p:bldP spid="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Choosing dynamic boundary conditions</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US" sz="1800" dirty="0"/>
              <a:t>Instead we have to consider what happens when the interface is not at rest, and there is a wave moving across it</a:t>
            </a:r>
          </a:p>
          <a:p>
            <a:r>
              <a:rPr lang="en-US" sz="1800" dirty="0"/>
              <a:t>Rarefactions are an ideal wave to consider, since we know that these obey constant entropy already</a:t>
            </a:r>
          </a:p>
        </p:txBody>
      </p:sp>
      <p:sp>
        <p:nvSpPr>
          <p:cNvPr id="22" name="Rak pilkoppling 21">
            <a:extLst>
              <a:ext uri="{FF2B5EF4-FFF2-40B4-BE49-F238E27FC236}">
                <a16:creationId xmlns:a16="http://schemas.microsoft.com/office/drawing/2014/main" id="{F0E299DE-2C59-43FA-9109-7BBA1269AB36}"/>
              </a:ext>
            </a:extLst>
          </p:cNvPr>
          <p:cNvSpPr/>
          <p:nvPr/>
        </p:nvSpPr>
        <p:spPr>
          <a:xfrm rot="5155907">
            <a:off x="750021" y="4491713"/>
            <a:ext cx="2155574" cy="135813"/>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sp>
        <p:nvSpPr>
          <p:cNvPr id="21" name="Rak pilkoppling 21">
            <a:extLst>
              <a:ext uri="{FF2B5EF4-FFF2-40B4-BE49-F238E27FC236}">
                <a16:creationId xmlns:a16="http://schemas.microsoft.com/office/drawing/2014/main" id="{160B11B1-57FF-4757-6A9D-9E006C90E5F3}"/>
              </a:ext>
            </a:extLst>
          </p:cNvPr>
          <p:cNvSpPr/>
          <p:nvPr/>
        </p:nvSpPr>
        <p:spPr>
          <a:xfrm rot="5155907" flipH="1">
            <a:off x="3947200" y="3351868"/>
            <a:ext cx="314333" cy="4524766"/>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pic>
        <p:nvPicPr>
          <p:cNvPr id="28" name="Picture 27">
            <a:extLst>
              <a:ext uri="{FF2B5EF4-FFF2-40B4-BE49-F238E27FC236}">
                <a16:creationId xmlns:a16="http://schemas.microsoft.com/office/drawing/2014/main" id="{5166027D-140A-4EA7-C211-E7D3C9302568}"/>
              </a:ext>
            </a:extLst>
          </p:cNvPr>
          <p:cNvPicPr>
            <a:picLocks noChangeAspect="1"/>
          </p:cNvPicPr>
          <p:nvPr/>
        </p:nvPicPr>
        <p:blipFill>
          <a:blip r:embed="rId2"/>
          <a:stretch>
            <a:fillRect/>
          </a:stretch>
        </p:blipFill>
        <p:spPr>
          <a:xfrm>
            <a:off x="6190456" y="5877272"/>
            <a:ext cx="363489" cy="281576"/>
          </a:xfrm>
          <a:prstGeom prst="rect">
            <a:avLst/>
          </a:prstGeom>
        </p:spPr>
      </p:pic>
      <p:cxnSp>
        <p:nvCxnSpPr>
          <p:cNvPr id="30" name="Straight Connector 29">
            <a:extLst>
              <a:ext uri="{FF2B5EF4-FFF2-40B4-BE49-F238E27FC236}">
                <a16:creationId xmlns:a16="http://schemas.microsoft.com/office/drawing/2014/main" id="{DB809FB4-896C-9EB5-FDAB-205D90CCAA5E}"/>
              </a:ext>
            </a:extLst>
          </p:cNvPr>
          <p:cNvCxnSpPr/>
          <p:nvPr/>
        </p:nvCxnSpPr>
        <p:spPr>
          <a:xfrm flipV="1">
            <a:off x="3923928" y="5625244"/>
            <a:ext cx="0" cy="18002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3B2A523D-C2AE-4E56-AAF0-92965545FC3E}"/>
              </a:ext>
            </a:extLst>
          </p:cNvPr>
          <p:cNvPicPr>
            <a:picLocks noChangeAspect="1"/>
          </p:cNvPicPr>
          <p:nvPr/>
        </p:nvPicPr>
        <p:blipFill>
          <a:blip r:embed="rId3"/>
          <a:stretch>
            <a:fillRect/>
          </a:stretch>
        </p:blipFill>
        <p:spPr>
          <a:xfrm>
            <a:off x="3730906" y="5816954"/>
            <a:ext cx="481054" cy="348350"/>
          </a:xfrm>
          <a:prstGeom prst="rect">
            <a:avLst/>
          </a:prstGeom>
        </p:spPr>
      </p:pic>
      <p:cxnSp>
        <p:nvCxnSpPr>
          <p:cNvPr id="9" name="Straight Connector 8">
            <a:extLst>
              <a:ext uri="{FF2B5EF4-FFF2-40B4-BE49-F238E27FC236}">
                <a16:creationId xmlns:a16="http://schemas.microsoft.com/office/drawing/2014/main" id="{2A693BB6-003A-DB83-D977-218275F5D248}"/>
              </a:ext>
            </a:extLst>
          </p:cNvPr>
          <p:cNvCxnSpPr/>
          <p:nvPr/>
        </p:nvCxnSpPr>
        <p:spPr>
          <a:xfrm>
            <a:off x="1836534" y="4149080"/>
            <a:ext cx="2087394"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E2F8F1-3AD1-1C4C-B2BF-28086DADD0EE}"/>
              </a:ext>
            </a:extLst>
          </p:cNvPr>
          <p:cNvCxnSpPr>
            <a:cxnSpLocks/>
          </p:cNvCxnSpPr>
          <p:nvPr/>
        </p:nvCxnSpPr>
        <p:spPr>
          <a:xfrm>
            <a:off x="3924766" y="5229200"/>
            <a:ext cx="2159402" cy="0"/>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A1893D2-D60E-5398-85D1-A712074C55F9}"/>
              </a:ext>
            </a:extLst>
          </p:cNvPr>
          <p:cNvPicPr>
            <a:picLocks noChangeAspect="1"/>
          </p:cNvPicPr>
          <p:nvPr/>
        </p:nvPicPr>
        <p:blipFill>
          <a:blip r:embed="rId4"/>
          <a:stretch>
            <a:fillRect/>
          </a:stretch>
        </p:blipFill>
        <p:spPr>
          <a:xfrm>
            <a:off x="1475656" y="3291051"/>
            <a:ext cx="209568" cy="281965"/>
          </a:xfrm>
          <a:prstGeom prst="rect">
            <a:avLst/>
          </a:prstGeom>
        </p:spPr>
      </p:pic>
      <p:cxnSp>
        <p:nvCxnSpPr>
          <p:cNvPr id="4" name="Straight Connector 3">
            <a:extLst>
              <a:ext uri="{FF2B5EF4-FFF2-40B4-BE49-F238E27FC236}">
                <a16:creationId xmlns:a16="http://schemas.microsoft.com/office/drawing/2014/main" id="{B31B2395-0A50-AAC4-EC1F-44F1392BC795}"/>
              </a:ext>
            </a:extLst>
          </p:cNvPr>
          <p:cNvCxnSpPr/>
          <p:nvPr/>
        </p:nvCxnSpPr>
        <p:spPr>
          <a:xfrm>
            <a:off x="3923928" y="4149080"/>
            <a:ext cx="2087394"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7512EB-B732-4910-ECD7-2E889933319B}"/>
              </a:ext>
            </a:extLst>
          </p:cNvPr>
          <p:cNvCxnSpPr>
            <a:cxnSpLocks/>
          </p:cNvCxnSpPr>
          <p:nvPr/>
        </p:nvCxnSpPr>
        <p:spPr>
          <a:xfrm>
            <a:off x="1836534" y="5229200"/>
            <a:ext cx="2159402" cy="0"/>
          </a:xfrm>
          <a:prstGeom prst="line">
            <a:avLst/>
          </a:prstGeom>
          <a:ln w="28575">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85644070-649F-453D-130C-A87848A9342D}"/>
              </a:ext>
            </a:extLst>
          </p:cNvPr>
          <p:cNvSpPr/>
          <p:nvPr/>
        </p:nvSpPr>
        <p:spPr>
          <a:xfrm>
            <a:off x="3539352" y="4034265"/>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24BE7EBE-4A0F-E093-E1A0-F7F3F559C208}"/>
              </a:ext>
            </a:extLst>
          </p:cNvPr>
          <p:cNvSpPr/>
          <p:nvPr/>
        </p:nvSpPr>
        <p:spPr>
          <a:xfrm>
            <a:off x="2974626" y="4034265"/>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01DE5AD3-82A1-0F89-A51C-C7051133AE5E}"/>
              </a:ext>
            </a:extLst>
          </p:cNvPr>
          <p:cNvSpPr/>
          <p:nvPr/>
        </p:nvSpPr>
        <p:spPr>
          <a:xfrm>
            <a:off x="2409900" y="4034264"/>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2B290F0-7B51-4A06-1412-04619CD13115}"/>
              </a:ext>
            </a:extLst>
          </p:cNvPr>
          <p:cNvSpPr/>
          <p:nvPr/>
        </p:nvSpPr>
        <p:spPr>
          <a:xfrm>
            <a:off x="5187042" y="5105467"/>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E20D3746-FCF6-6703-84AA-5C67E53E06F1}"/>
              </a:ext>
            </a:extLst>
          </p:cNvPr>
          <p:cNvSpPr/>
          <p:nvPr/>
        </p:nvSpPr>
        <p:spPr>
          <a:xfrm>
            <a:off x="4622316" y="5105467"/>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C0D4D3E1-BFF8-2577-1AFD-D4ECFC28A650}"/>
              </a:ext>
            </a:extLst>
          </p:cNvPr>
          <p:cNvSpPr/>
          <p:nvPr/>
        </p:nvSpPr>
        <p:spPr>
          <a:xfrm>
            <a:off x="4057590" y="5105466"/>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324EF5AB-7BF7-077E-F731-922437DBD00F}"/>
              </a:ext>
            </a:extLst>
          </p:cNvPr>
          <p:cNvGrpSpPr/>
          <p:nvPr/>
        </p:nvGrpSpPr>
        <p:grpSpPr>
          <a:xfrm>
            <a:off x="4082141" y="4020910"/>
            <a:ext cx="194251" cy="236988"/>
            <a:chOff x="3777182" y="3155405"/>
            <a:chExt cx="194251" cy="236988"/>
          </a:xfrm>
        </p:grpSpPr>
        <p:cxnSp>
          <p:nvCxnSpPr>
            <p:cNvPr id="18" name="Straight Connector 17">
              <a:extLst>
                <a:ext uri="{FF2B5EF4-FFF2-40B4-BE49-F238E27FC236}">
                  <a16:creationId xmlns:a16="http://schemas.microsoft.com/office/drawing/2014/main" id="{97E57E36-5657-1B76-69F0-EBA5F265DB16}"/>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BAB5DC-2D82-2143-F253-9D4BFCEE9695}"/>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D13BF905-CEFC-5917-E872-C0877A53E47D}"/>
              </a:ext>
            </a:extLst>
          </p:cNvPr>
          <p:cNvGrpSpPr/>
          <p:nvPr/>
        </p:nvGrpSpPr>
        <p:grpSpPr>
          <a:xfrm>
            <a:off x="4646867" y="4017912"/>
            <a:ext cx="194251" cy="236988"/>
            <a:chOff x="3777182" y="3155405"/>
            <a:chExt cx="194251" cy="236988"/>
          </a:xfrm>
        </p:grpSpPr>
        <p:cxnSp>
          <p:nvCxnSpPr>
            <p:cNvPr id="26" name="Straight Connector 25">
              <a:extLst>
                <a:ext uri="{FF2B5EF4-FFF2-40B4-BE49-F238E27FC236}">
                  <a16:creationId xmlns:a16="http://schemas.microsoft.com/office/drawing/2014/main" id="{51DE0312-0ED9-3A77-9182-B497DF00B382}"/>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2A1B113-AE81-FB17-A6DB-1589C03AB057}"/>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5508B71D-D670-B5F3-3CC5-D6B800283AA8}"/>
              </a:ext>
            </a:extLst>
          </p:cNvPr>
          <p:cNvGrpSpPr/>
          <p:nvPr/>
        </p:nvGrpSpPr>
        <p:grpSpPr>
          <a:xfrm>
            <a:off x="3570525" y="5115625"/>
            <a:ext cx="194251" cy="236988"/>
            <a:chOff x="3777182" y="3155405"/>
            <a:chExt cx="194251" cy="236988"/>
          </a:xfrm>
        </p:grpSpPr>
        <p:cxnSp>
          <p:nvCxnSpPr>
            <p:cNvPr id="31" name="Straight Connector 30">
              <a:extLst>
                <a:ext uri="{FF2B5EF4-FFF2-40B4-BE49-F238E27FC236}">
                  <a16:creationId xmlns:a16="http://schemas.microsoft.com/office/drawing/2014/main" id="{64F8A07C-A92D-DA65-6DA8-518D304A38FD}"/>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4D4D353-8130-CAA6-391F-9E6C71F4E536}"/>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D7B2E9F-0A71-FA46-19CB-E01E84265C9F}"/>
              </a:ext>
            </a:extLst>
          </p:cNvPr>
          <p:cNvGrpSpPr/>
          <p:nvPr/>
        </p:nvGrpSpPr>
        <p:grpSpPr>
          <a:xfrm>
            <a:off x="3002027" y="5100954"/>
            <a:ext cx="194251" cy="236988"/>
            <a:chOff x="3777182" y="3155405"/>
            <a:chExt cx="194251" cy="236988"/>
          </a:xfrm>
        </p:grpSpPr>
        <p:cxnSp>
          <p:nvCxnSpPr>
            <p:cNvPr id="36" name="Straight Connector 35">
              <a:extLst>
                <a:ext uri="{FF2B5EF4-FFF2-40B4-BE49-F238E27FC236}">
                  <a16:creationId xmlns:a16="http://schemas.microsoft.com/office/drawing/2014/main" id="{5AC50C65-D2DB-AAEC-2011-7B1938BAD26A}"/>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EA5326-327C-5A82-242D-6A034BAB53B9}"/>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19" name="Arrow: Down 18">
            <a:extLst>
              <a:ext uri="{FF2B5EF4-FFF2-40B4-BE49-F238E27FC236}">
                <a16:creationId xmlns:a16="http://schemas.microsoft.com/office/drawing/2014/main" id="{B14856AA-4F87-1EE6-5D3F-5583E65B0872}"/>
              </a:ext>
            </a:extLst>
          </p:cNvPr>
          <p:cNvSpPr/>
          <p:nvPr/>
        </p:nvSpPr>
        <p:spPr>
          <a:xfrm flipV="1">
            <a:off x="4087842" y="4453680"/>
            <a:ext cx="783528" cy="460245"/>
          </a:xfrm>
          <a:prstGeom prst="downArrow">
            <a:avLst/>
          </a:prstGeom>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c 7">
            <a:extLst>
              <a:ext uri="{FF2B5EF4-FFF2-40B4-BE49-F238E27FC236}">
                <a16:creationId xmlns:a16="http://schemas.microsoft.com/office/drawing/2014/main" id="{2410188A-EECB-2174-1016-5566BD667732}"/>
              </a:ext>
            </a:extLst>
          </p:cNvPr>
          <p:cNvSpPr/>
          <p:nvPr/>
        </p:nvSpPr>
        <p:spPr>
          <a:xfrm>
            <a:off x="3649569" y="3651947"/>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Arc 13">
            <a:extLst>
              <a:ext uri="{FF2B5EF4-FFF2-40B4-BE49-F238E27FC236}">
                <a16:creationId xmlns:a16="http://schemas.microsoft.com/office/drawing/2014/main" id="{79D4D716-58D1-8971-7FFE-77A469202AB8}"/>
              </a:ext>
            </a:extLst>
          </p:cNvPr>
          <p:cNvSpPr/>
          <p:nvPr/>
        </p:nvSpPr>
        <p:spPr>
          <a:xfrm>
            <a:off x="4193292" y="3630027"/>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TextBox 22">
            <a:extLst>
              <a:ext uri="{FF2B5EF4-FFF2-40B4-BE49-F238E27FC236}">
                <a16:creationId xmlns:a16="http://schemas.microsoft.com/office/drawing/2014/main" id="{A0443FF3-54E2-D1FA-960F-AFCD643CA5FB}"/>
              </a:ext>
            </a:extLst>
          </p:cNvPr>
          <p:cNvSpPr txBox="1"/>
          <p:nvPr/>
        </p:nvSpPr>
        <p:spPr>
          <a:xfrm>
            <a:off x="5276844" y="3355417"/>
            <a:ext cx="2268671" cy="369332"/>
          </a:xfrm>
          <a:prstGeom prst="rect">
            <a:avLst/>
          </a:prstGeom>
          <a:noFill/>
        </p:spPr>
        <p:txBody>
          <a:bodyPr wrap="square" rtlCol="0">
            <a:spAutoFit/>
          </a:bodyPr>
          <a:lstStyle/>
          <a:p>
            <a:r>
              <a:rPr lang="en-US" dirty="0"/>
              <a:t>Constant entropy</a:t>
            </a:r>
            <a:endParaRPr lang="en-GB" dirty="0"/>
          </a:p>
        </p:txBody>
      </p:sp>
      <p:cxnSp>
        <p:nvCxnSpPr>
          <p:cNvPr id="34" name="Straight Arrow Connector 33">
            <a:extLst>
              <a:ext uri="{FF2B5EF4-FFF2-40B4-BE49-F238E27FC236}">
                <a16:creationId xmlns:a16="http://schemas.microsoft.com/office/drawing/2014/main" id="{49DBA26A-A567-883C-F0C8-12919C8BB268}"/>
              </a:ext>
            </a:extLst>
          </p:cNvPr>
          <p:cNvCxnSpPr>
            <a:cxnSpLocks/>
            <a:stCxn id="23" idx="1"/>
          </p:cNvCxnSpPr>
          <p:nvPr/>
        </p:nvCxnSpPr>
        <p:spPr>
          <a:xfrm flipH="1">
            <a:off x="4841118" y="3540083"/>
            <a:ext cx="435726" cy="1118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499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Choosing dynamic boundary conditions</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US" sz="1800" dirty="0"/>
              <a:t>If we had an interface between two identical materials, ideally, this be indistinguishable to a single-material solution</a:t>
            </a:r>
          </a:p>
          <a:p>
            <a:r>
              <a:rPr lang="en-US" sz="1800" dirty="0"/>
              <a:t>The only way to enforce this under our current set up is to ensure that variables are copied into the ghost fluid from the real fluid</a:t>
            </a:r>
          </a:p>
        </p:txBody>
      </p:sp>
      <p:sp>
        <p:nvSpPr>
          <p:cNvPr id="22" name="Rak pilkoppling 21">
            <a:extLst>
              <a:ext uri="{FF2B5EF4-FFF2-40B4-BE49-F238E27FC236}">
                <a16:creationId xmlns:a16="http://schemas.microsoft.com/office/drawing/2014/main" id="{F0E299DE-2C59-43FA-9109-7BBA1269AB36}"/>
              </a:ext>
            </a:extLst>
          </p:cNvPr>
          <p:cNvSpPr/>
          <p:nvPr/>
        </p:nvSpPr>
        <p:spPr>
          <a:xfrm rot="5155907">
            <a:off x="750021" y="4491713"/>
            <a:ext cx="2155574" cy="135813"/>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sp>
        <p:nvSpPr>
          <p:cNvPr id="21" name="Rak pilkoppling 21">
            <a:extLst>
              <a:ext uri="{FF2B5EF4-FFF2-40B4-BE49-F238E27FC236}">
                <a16:creationId xmlns:a16="http://schemas.microsoft.com/office/drawing/2014/main" id="{160B11B1-57FF-4757-6A9D-9E006C90E5F3}"/>
              </a:ext>
            </a:extLst>
          </p:cNvPr>
          <p:cNvSpPr/>
          <p:nvPr/>
        </p:nvSpPr>
        <p:spPr>
          <a:xfrm rot="5155907" flipH="1">
            <a:off x="3947200" y="3351868"/>
            <a:ext cx="314333" cy="4524766"/>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pic>
        <p:nvPicPr>
          <p:cNvPr id="28" name="Picture 27">
            <a:extLst>
              <a:ext uri="{FF2B5EF4-FFF2-40B4-BE49-F238E27FC236}">
                <a16:creationId xmlns:a16="http://schemas.microsoft.com/office/drawing/2014/main" id="{5166027D-140A-4EA7-C211-E7D3C9302568}"/>
              </a:ext>
            </a:extLst>
          </p:cNvPr>
          <p:cNvPicPr>
            <a:picLocks noChangeAspect="1"/>
          </p:cNvPicPr>
          <p:nvPr/>
        </p:nvPicPr>
        <p:blipFill>
          <a:blip r:embed="rId2"/>
          <a:stretch>
            <a:fillRect/>
          </a:stretch>
        </p:blipFill>
        <p:spPr>
          <a:xfrm>
            <a:off x="6190456" y="5877272"/>
            <a:ext cx="363489" cy="281576"/>
          </a:xfrm>
          <a:prstGeom prst="rect">
            <a:avLst/>
          </a:prstGeom>
        </p:spPr>
      </p:pic>
      <p:cxnSp>
        <p:nvCxnSpPr>
          <p:cNvPr id="30" name="Straight Connector 29">
            <a:extLst>
              <a:ext uri="{FF2B5EF4-FFF2-40B4-BE49-F238E27FC236}">
                <a16:creationId xmlns:a16="http://schemas.microsoft.com/office/drawing/2014/main" id="{DB809FB4-896C-9EB5-FDAB-205D90CCAA5E}"/>
              </a:ext>
            </a:extLst>
          </p:cNvPr>
          <p:cNvCxnSpPr/>
          <p:nvPr/>
        </p:nvCxnSpPr>
        <p:spPr>
          <a:xfrm flipV="1">
            <a:off x="3923928" y="5625244"/>
            <a:ext cx="0" cy="18002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3B2A523D-C2AE-4E56-AAF0-92965545FC3E}"/>
              </a:ext>
            </a:extLst>
          </p:cNvPr>
          <p:cNvPicPr>
            <a:picLocks noChangeAspect="1"/>
          </p:cNvPicPr>
          <p:nvPr/>
        </p:nvPicPr>
        <p:blipFill>
          <a:blip r:embed="rId3"/>
          <a:stretch>
            <a:fillRect/>
          </a:stretch>
        </p:blipFill>
        <p:spPr>
          <a:xfrm>
            <a:off x="3730906" y="5816954"/>
            <a:ext cx="481054" cy="348350"/>
          </a:xfrm>
          <a:prstGeom prst="rect">
            <a:avLst/>
          </a:prstGeom>
        </p:spPr>
      </p:pic>
      <p:cxnSp>
        <p:nvCxnSpPr>
          <p:cNvPr id="9" name="Straight Connector 8">
            <a:extLst>
              <a:ext uri="{FF2B5EF4-FFF2-40B4-BE49-F238E27FC236}">
                <a16:creationId xmlns:a16="http://schemas.microsoft.com/office/drawing/2014/main" id="{2A693BB6-003A-DB83-D977-218275F5D248}"/>
              </a:ext>
            </a:extLst>
          </p:cNvPr>
          <p:cNvCxnSpPr/>
          <p:nvPr/>
        </p:nvCxnSpPr>
        <p:spPr>
          <a:xfrm>
            <a:off x="1836534" y="4149080"/>
            <a:ext cx="2087394"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E2F8F1-3AD1-1C4C-B2BF-28086DADD0EE}"/>
              </a:ext>
            </a:extLst>
          </p:cNvPr>
          <p:cNvCxnSpPr>
            <a:cxnSpLocks/>
          </p:cNvCxnSpPr>
          <p:nvPr/>
        </p:nvCxnSpPr>
        <p:spPr>
          <a:xfrm>
            <a:off x="3924766" y="5229200"/>
            <a:ext cx="2159402" cy="0"/>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A1893D2-D60E-5398-85D1-A712074C55F9}"/>
              </a:ext>
            </a:extLst>
          </p:cNvPr>
          <p:cNvPicPr>
            <a:picLocks noChangeAspect="1"/>
          </p:cNvPicPr>
          <p:nvPr/>
        </p:nvPicPr>
        <p:blipFill>
          <a:blip r:embed="rId4"/>
          <a:stretch>
            <a:fillRect/>
          </a:stretch>
        </p:blipFill>
        <p:spPr>
          <a:xfrm>
            <a:off x="1475656" y="3291051"/>
            <a:ext cx="209568" cy="281965"/>
          </a:xfrm>
          <a:prstGeom prst="rect">
            <a:avLst/>
          </a:prstGeom>
        </p:spPr>
      </p:pic>
      <p:cxnSp>
        <p:nvCxnSpPr>
          <p:cNvPr id="4" name="Straight Connector 3">
            <a:extLst>
              <a:ext uri="{FF2B5EF4-FFF2-40B4-BE49-F238E27FC236}">
                <a16:creationId xmlns:a16="http://schemas.microsoft.com/office/drawing/2014/main" id="{B31B2395-0A50-AAC4-EC1F-44F1392BC795}"/>
              </a:ext>
            </a:extLst>
          </p:cNvPr>
          <p:cNvCxnSpPr/>
          <p:nvPr/>
        </p:nvCxnSpPr>
        <p:spPr>
          <a:xfrm>
            <a:off x="3923928" y="4149080"/>
            <a:ext cx="2087394"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7512EB-B732-4910-ECD7-2E889933319B}"/>
              </a:ext>
            </a:extLst>
          </p:cNvPr>
          <p:cNvCxnSpPr>
            <a:cxnSpLocks/>
          </p:cNvCxnSpPr>
          <p:nvPr/>
        </p:nvCxnSpPr>
        <p:spPr>
          <a:xfrm>
            <a:off x="1836534" y="5229200"/>
            <a:ext cx="2159402" cy="0"/>
          </a:xfrm>
          <a:prstGeom prst="line">
            <a:avLst/>
          </a:prstGeom>
          <a:ln w="28575">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85644070-649F-453D-130C-A87848A9342D}"/>
              </a:ext>
            </a:extLst>
          </p:cNvPr>
          <p:cNvSpPr/>
          <p:nvPr/>
        </p:nvSpPr>
        <p:spPr>
          <a:xfrm>
            <a:off x="3539352" y="4034265"/>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24BE7EBE-4A0F-E093-E1A0-F7F3F559C208}"/>
              </a:ext>
            </a:extLst>
          </p:cNvPr>
          <p:cNvSpPr/>
          <p:nvPr/>
        </p:nvSpPr>
        <p:spPr>
          <a:xfrm>
            <a:off x="2974626" y="4034265"/>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01DE5AD3-82A1-0F89-A51C-C7051133AE5E}"/>
              </a:ext>
            </a:extLst>
          </p:cNvPr>
          <p:cNvSpPr/>
          <p:nvPr/>
        </p:nvSpPr>
        <p:spPr>
          <a:xfrm>
            <a:off x="2409900" y="4034264"/>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2B290F0-7B51-4A06-1412-04619CD13115}"/>
              </a:ext>
            </a:extLst>
          </p:cNvPr>
          <p:cNvSpPr/>
          <p:nvPr/>
        </p:nvSpPr>
        <p:spPr>
          <a:xfrm>
            <a:off x="5187042" y="5105467"/>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E20D3746-FCF6-6703-84AA-5C67E53E06F1}"/>
              </a:ext>
            </a:extLst>
          </p:cNvPr>
          <p:cNvSpPr/>
          <p:nvPr/>
        </p:nvSpPr>
        <p:spPr>
          <a:xfrm>
            <a:off x="4622316" y="5105467"/>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C0D4D3E1-BFF8-2577-1AFD-D4ECFC28A650}"/>
              </a:ext>
            </a:extLst>
          </p:cNvPr>
          <p:cNvSpPr/>
          <p:nvPr/>
        </p:nvSpPr>
        <p:spPr>
          <a:xfrm>
            <a:off x="4057590" y="5105466"/>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324EF5AB-7BF7-077E-F731-922437DBD00F}"/>
              </a:ext>
            </a:extLst>
          </p:cNvPr>
          <p:cNvGrpSpPr/>
          <p:nvPr/>
        </p:nvGrpSpPr>
        <p:grpSpPr>
          <a:xfrm>
            <a:off x="4082141" y="4020910"/>
            <a:ext cx="194251" cy="236988"/>
            <a:chOff x="3777182" y="3155405"/>
            <a:chExt cx="194251" cy="236988"/>
          </a:xfrm>
        </p:grpSpPr>
        <p:cxnSp>
          <p:nvCxnSpPr>
            <p:cNvPr id="18" name="Straight Connector 17">
              <a:extLst>
                <a:ext uri="{FF2B5EF4-FFF2-40B4-BE49-F238E27FC236}">
                  <a16:creationId xmlns:a16="http://schemas.microsoft.com/office/drawing/2014/main" id="{97E57E36-5657-1B76-69F0-EBA5F265DB16}"/>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BAB5DC-2D82-2143-F253-9D4BFCEE9695}"/>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D13BF905-CEFC-5917-E872-C0877A53E47D}"/>
              </a:ext>
            </a:extLst>
          </p:cNvPr>
          <p:cNvGrpSpPr/>
          <p:nvPr/>
        </p:nvGrpSpPr>
        <p:grpSpPr>
          <a:xfrm>
            <a:off x="4646867" y="4017912"/>
            <a:ext cx="194251" cy="236988"/>
            <a:chOff x="3777182" y="3155405"/>
            <a:chExt cx="194251" cy="236988"/>
          </a:xfrm>
        </p:grpSpPr>
        <p:cxnSp>
          <p:nvCxnSpPr>
            <p:cNvPr id="26" name="Straight Connector 25">
              <a:extLst>
                <a:ext uri="{FF2B5EF4-FFF2-40B4-BE49-F238E27FC236}">
                  <a16:creationId xmlns:a16="http://schemas.microsoft.com/office/drawing/2014/main" id="{51DE0312-0ED9-3A77-9182-B497DF00B382}"/>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2A1B113-AE81-FB17-A6DB-1589C03AB057}"/>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5508B71D-D670-B5F3-3CC5-D6B800283AA8}"/>
              </a:ext>
            </a:extLst>
          </p:cNvPr>
          <p:cNvGrpSpPr/>
          <p:nvPr/>
        </p:nvGrpSpPr>
        <p:grpSpPr>
          <a:xfrm>
            <a:off x="3570525" y="5115625"/>
            <a:ext cx="194251" cy="236988"/>
            <a:chOff x="3777182" y="3155405"/>
            <a:chExt cx="194251" cy="236988"/>
          </a:xfrm>
        </p:grpSpPr>
        <p:cxnSp>
          <p:nvCxnSpPr>
            <p:cNvPr id="31" name="Straight Connector 30">
              <a:extLst>
                <a:ext uri="{FF2B5EF4-FFF2-40B4-BE49-F238E27FC236}">
                  <a16:creationId xmlns:a16="http://schemas.microsoft.com/office/drawing/2014/main" id="{64F8A07C-A92D-DA65-6DA8-518D304A38FD}"/>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4D4D353-8130-CAA6-391F-9E6C71F4E536}"/>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D7B2E9F-0A71-FA46-19CB-E01E84265C9F}"/>
              </a:ext>
            </a:extLst>
          </p:cNvPr>
          <p:cNvGrpSpPr/>
          <p:nvPr/>
        </p:nvGrpSpPr>
        <p:grpSpPr>
          <a:xfrm>
            <a:off x="3002027" y="5100954"/>
            <a:ext cx="194251" cy="236988"/>
            <a:chOff x="3777182" y="3155405"/>
            <a:chExt cx="194251" cy="236988"/>
          </a:xfrm>
        </p:grpSpPr>
        <p:cxnSp>
          <p:nvCxnSpPr>
            <p:cNvPr id="36" name="Straight Connector 35">
              <a:extLst>
                <a:ext uri="{FF2B5EF4-FFF2-40B4-BE49-F238E27FC236}">
                  <a16:creationId xmlns:a16="http://schemas.microsoft.com/office/drawing/2014/main" id="{5AC50C65-D2DB-AAEC-2011-7B1938BAD26A}"/>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EA5326-327C-5A82-242D-6A034BAB53B9}"/>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19" name="Arrow: Down 18">
            <a:extLst>
              <a:ext uri="{FF2B5EF4-FFF2-40B4-BE49-F238E27FC236}">
                <a16:creationId xmlns:a16="http://schemas.microsoft.com/office/drawing/2014/main" id="{B14856AA-4F87-1EE6-5D3F-5583E65B0872}"/>
              </a:ext>
            </a:extLst>
          </p:cNvPr>
          <p:cNvSpPr/>
          <p:nvPr/>
        </p:nvSpPr>
        <p:spPr>
          <a:xfrm flipV="1">
            <a:off x="4087842" y="4453680"/>
            <a:ext cx="783528" cy="460245"/>
          </a:xfrm>
          <a:prstGeom prst="downArrow">
            <a:avLst/>
          </a:prstGeom>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c 7">
            <a:extLst>
              <a:ext uri="{FF2B5EF4-FFF2-40B4-BE49-F238E27FC236}">
                <a16:creationId xmlns:a16="http://schemas.microsoft.com/office/drawing/2014/main" id="{2410188A-EECB-2174-1016-5566BD667732}"/>
              </a:ext>
            </a:extLst>
          </p:cNvPr>
          <p:cNvSpPr/>
          <p:nvPr/>
        </p:nvSpPr>
        <p:spPr>
          <a:xfrm>
            <a:off x="3649569" y="3651947"/>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Arc 13">
            <a:extLst>
              <a:ext uri="{FF2B5EF4-FFF2-40B4-BE49-F238E27FC236}">
                <a16:creationId xmlns:a16="http://schemas.microsoft.com/office/drawing/2014/main" id="{79D4D716-58D1-8971-7FFE-77A469202AB8}"/>
              </a:ext>
            </a:extLst>
          </p:cNvPr>
          <p:cNvSpPr/>
          <p:nvPr/>
        </p:nvSpPr>
        <p:spPr>
          <a:xfrm>
            <a:off x="4193292" y="3630027"/>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TextBox 22">
            <a:extLst>
              <a:ext uri="{FF2B5EF4-FFF2-40B4-BE49-F238E27FC236}">
                <a16:creationId xmlns:a16="http://schemas.microsoft.com/office/drawing/2014/main" id="{A0443FF3-54E2-D1FA-960F-AFCD643CA5FB}"/>
              </a:ext>
            </a:extLst>
          </p:cNvPr>
          <p:cNvSpPr txBox="1"/>
          <p:nvPr/>
        </p:nvSpPr>
        <p:spPr>
          <a:xfrm>
            <a:off x="5276844" y="3355417"/>
            <a:ext cx="2268671" cy="369332"/>
          </a:xfrm>
          <a:prstGeom prst="rect">
            <a:avLst/>
          </a:prstGeom>
          <a:noFill/>
        </p:spPr>
        <p:txBody>
          <a:bodyPr wrap="square" rtlCol="0">
            <a:spAutoFit/>
          </a:bodyPr>
          <a:lstStyle/>
          <a:p>
            <a:r>
              <a:rPr lang="en-US" dirty="0"/>
              <a:t>Constant entropy</a:t>
            </a:r>
            <a:endParaRPr lang="en-GB" dirty="0"/>
          </a:p>
        </p:txBody>
      </p:sp>
      <p:cxnSp>
        <p:nvCxnSpPr>
          <p:cNvPr id="34" name="Straight Arrow Connector 33">
            <a:extLst>
              <a:ext uri="{FF2B5EF4-FFF2-40B4-BE49-F238E27FC236}">
                <a16:creationId xmlns:a16="http://schemas.microsoft.com/office/drawing/2014/main" id="{49DBA26A-A567-883C-F0C8-12919C8BB268}"/>
              </a:ext>
            </a:extLst>
          </p:cNvPr>
          <p:cNvCxnSpPr>
            <a:cxnSpLocks/>
            <a:stCxn id="23" idx="1"/>
          </p:cNvCxnSpPr>
          <p:nvPr/>
        </p:nvCxnSpPr>
        <p:spPr>
          <a:xfrm flipH="1">
            <a:off x="4841118" y="3540083"/>
            <a:ext cx="435726" cy="1118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024C5D7-C954-5D65-A0AB-4649F10C881C}"/>
              </a:ext>
            </a:extLst>
          </p:cNvPr>
          <p:cNvSpPr txBox="1"/>
          <p:nvPr/>
        </p:nvSpPr>
        <p:spPr>
          <a:xfrm>
            <a:off x="5752334" y="4416867"/>
            <a:ext cx="2708097" cy="646331"/>
          </a:xfrm>
          <a:prstGeom prst="rect">
            <a:avLst/>
          </a:prstGeom>
          <a:noFill/>
        </p:spPr>
        <p:txBody>
          <a:bodyPr wrap="square" rtlCol="0">
            <a:spAutoFit/>
          </a:bodyPr>
          <a:lstStyle/>
          <a:p>
            <a:r>
              <a:rPr lang="en-US" dirty="0"/>
              <a:t>Use the real velocity and pressure</a:t>
            </a:r>
            <a:endParaRPr lang="en-GB" dirty="0"/>
          </a:p>
        </p:txBody>
      </p:sp>
      <p:cxnSp>
        <p:nvCxnSpPr>
          <p:cNvPr id="42" name="Straight Arrow Connector 41">
            <a:extLst>
              <a:ext uri="{FF2B5EF4-FFF2-40B4-BE49-F238E27FC236}">
                <a16:creationId xmlns:a16="http://schemas.microsoft.com/office/drawing/2014/main" id="{7E4F23CF-4989-E8E7-13D3-0794873BA2DA}"/>
              </a:ext>
            </a:extLst>
          </p:cNvPr>
          <p:cNvCxnSpPr>
            <a:cxnSpLocks/>
            <a:stCxn id="38" idx="1"/>
          </p:cNvCxnSpPr>
          <p:nvPr/>
        </p:nvCxnSpPr>
        <p:spPr>
          <a:xfrm flipH="1">
            <a:off x="4826120" y="4740033"/>
            <a:ext cx="926214" cy="1020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187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Is this all we need?</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US" sz="1800" dirty="0"/>
              <a:t>We now have three conditions for thermodynamically consistent boundary conditions:</a:t>
            </a:r>
          </a:p>
          <a:p>
            <a:pPr marL="611188" lvl="1" indent="-342900">
              <a:buFont typeface="+mj-lt"/>
              <a:buAutoNum type="arabicPeriod"/>
            </a:pPr>
            <a:r>
              <a:rPr lang="en-US" sz="1800" dirty="0"/>
              <a:t>Constant entropy across the interface</a:t>
            </a:r>
          </a:p>
          <a:p>
            <a:pPr marL="611188" lvl="1" indent="-342900">
              <a:buFont typeface="+mj-lt"/>
              <a:buAutoNum type="arabicPeriod"/>
            </a:pPr>
            <a:r>
              <a:rPr lang="en-US" sz="1800" dirty="0"/>
              <a:t>Velocity copied from the real material to the ghost fluid</a:t>
            </a:r>
          </a:p>
          <a:p>
            <a:pPr marL="611188" lvl="1" indent="-342900">
              <a:buFont typeface="+mj-lt"/>
              <a:buAutoNum type="arabicPeriod"/>
            </a:pPr>
            <a:r>
              <a:rPr lang="en-US" sz="1800" dirty="0"/>
              <a:t>Pressure copied from the real material to the ghost fluid</a:t>
            </a:r>
          </a:p>
          <a:p>
            <a:pPr marL="285750" indent="-285750"/>
            <a:r>
              <a:rPr lang="en-US" sz="1800" dirty="0"/>
              <a:t>We typically refer to pressure, but this would be a stress component for an elastoplastic solid (assuming you could get this method to work)</a:t>
            </a:r>
          </a:p>
          <a:p>
            <a:pPr marL="285750" indent="-285750"/>
            <a:r>
              <a:rPr lang="en-US" sz="1800" dirty="0"/>
              <a:t>Because                         is a suitable set of variables for closing the equations, if we can specify entropy, we can compute density, and all other variables, in the ghost fluid</a:t>
            </a:r>
          </a:p>
        </p:txBody>
      </p:sp>
      <p:pic>
        <p:nvPicPr>
          <p:cNvPr id="5" name="Picture 4">
            <a:extLst>
              <a:ext uri="{FF2B5EF4-FFF2-40B4-BE49-F238E27FC236}">
                <a16:creationId xmlns:a16="http://schemas.microsoft.com/office/drawing/2014/main" id="{6E2C5585-AFBA-3488-6FB5-4832AAA4D65D}"/>
              </a:ext>
            </a:extLst>
          </p:cNvPr>
          <p:cNvPicPr>
            <a:picLocks noChangeAspect="1"/>
          </p:cNvPicPr>
          <p:nvPr/>
        </p:nvPicPr>
        <p:blipFill rotWithShape="1">
          <a:blip r:embed="rId2">
            <a:duotone>
              <a:schemeClr val="accent4">
                <a:shade val="45000"/>
                <a:satMod val="135000"/>
              </a:schemeClr>
              <a:prstClr val="white"/>
            </a:duotone>
          </a:blip>
          <a:srcRect b="16575"/>
          <a:stretch/>
        </p:blipFill>
        <p:spPr>
          <a:xfrm>
            <a:off x="1547664" y="4578739"/>
            <a:ext cx="1553664" cy="362429"/>
          </a:xfrm>
          <a:prstGeom prst="rect">
            <a:avLst/>
          </a:prstGeom>
        </p:spPr>
      </p:pic>
    </p:spTree>
    <p:extLst>
      <p:ext uri="{BB962C8B-B14F-4D97-AF65-F5344CB8AC3E}">
        <p14:creationId xmlns:p14="http://schemas.microsoft.com/office/powerpoint/2010/main" val="2575983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Shock waves?</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US" sz="1800" dirty="0"/>
              <a:t>When we worked out our boundary conditions, we mentioned rarefactions and interfaces moving at constant velocity (contact discontinuities), but did not mention shock waves</a:t>
            </a:r>
          </a:p>
          <a:p>
            <a:r>
              <a:rPr lang="en-US" sz="1800" dirty="0"/>
              <a:t>One of the features of a shock wave is that there is a jump in entropy across the wave</a:t>
            </a:r>
          </a:p>
          <a:p>
            <a:r>
              <a:rPr lang="en-US" sz="1800" dirty="0"/>
              <a:t>This is one of the key weaknesses of the original ghost fluid method, the boundary conditions do not hold</a:t>
            </a:r>
          </a:p>
          <a:p>
            <a:r>
              <a:rPr lang="en-US" sz="1800" dirty="0"/>
              <a:t>However, in practice, the original GFM was a very successful method</a:t>
            </a:r>
          </a:p>
          <a:p>
            <a:r>
              <a:rPr lang="en-US" sz="1800" dirty="0"/>
              <a:t>In part, this is because shock waves are often numerically smeared, hence there is a continuous change in entropy which is captured reasonably well</a:t>
            </a:r>
          </a:p>
        </p:txBody>
      </p:sp>
    </p:spTree>
    <p:extLst>
      <p:ext uri="{BB962C8B-B14F-4D97-AF65-F5344CB8AC3E}">
        <p14:creationId xmlns:p14="http://schemas.microsoft.com/office/powerpoint/2010/main" val="229525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Applying the boundary conditions</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US" sz="1800" dirty="0"/>
              <a:t>Copying velocity and pressure is straightforward, since these are easy to compute</a:t>
            </a:r>
          </a:p>
          <a:p>
            <a:r>
              <a:rPr lang="en-US" sz="1800" dirty="0"/>
              <a:t>Extrapolating entropy is used to give us a condition on the density in the ghost fluid</a:t>
            </a:r>
          </a:p>
        </p:txBody>
      </p:sp>
      <p:sp>
        <p:nvSpPr>
          <p:cNvPr id="22" name="Rak pilkoppling 21">
            <a:extLst>
              <a:ext uri="{FF2B5EF4-FFF2-40B4-BE49-F238E27FC236}">
                <a16:creationId xmlns:a16="http://schemas.microsoft.com/office/drawing/2014/main" id="{F0E299DE-2C59-43FA-9109-7BBA1269AB36}"/>
              </a:ext>
            </a:extLst>
          </p:cNvPr>
          <p:cNvSpPr/>
          <p:nvPr/>
        </p:nvSpPr>
        <p:spPr>
          <a:xfrm rot="5155907">
            <a:off x="750021" y="4501044"/>
            <a:ext cx="2155574" cy="135813"/>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sp>
        <p:nvSpPr>
          <p:cNvPr id="21" name="Rak pilkoppling 21">
            <a:extLst>
              <a:ext uri="{FF2B5EF4-FFF2-40B4-BE49-F238E27FC236}">
                <a16:creationId xmlns:a16="http://schemas.microsoft.com/office/drawing/2014/main" id="{160B11B1-57FF-4757-6A9D-9E006C90E5F3}"/>
              </a:ext>
            </a:extLst>
          </p:cNvPr>
          <p:cNvSpPr/>
          <p:nvPr/>
        </p:nvSpPr>
        <p:spPr>
          <a:xfrm rot="5155907" flipH="1">
            <a:off x="3947200" y="3361199"/>
            <a:ext cx="314333" cy="4524766"/>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pic>
        <p:nvPicPr>
          <p:cNvPr id="28" name="Picture 27">
            <a:extLst>
              <a:ext uri="{FF2B5EF4-FFF2-40B4-BE49-F238E27FC236}">
                <a16:creationId xmlns:a16="http://schemas.microsoft.com/office/drawing/2014/main" id="{5166027D-140A-4EA7-C211-E7D3C9302568}"/>
              </a:ext>
            </a:extLst>
          </p:cNvPr>
          <p:cNvPicPr>
            <a:picLocks noChangeAspect="1"/>
          </p:cNvPicPr>
          <p:nvPr/>
        </p:nvPicPr>
        <p:blipFill>
          <a:blip r:embed="rId2"/>
          <a:stretch>
            <a:fillRect/>
          </a:stretch>
        </p:blipFill>
        <p:spPr>
          <a:xfrm>
            <a:off x="6190456" y="5886603"/>
            <a:ext cx="363489" cy="281576"/>
          </a:xfrm>
          <a:prstGeom prst="rect">
            <a:avLst/>
          </a:prstGeom>
        </p:spPr>
      </p:pic>
      <p:cxnSp>
        <p:nvCxnSpPr>
          <p:cNvPr id="30" name="Straight Connector 29">
            <a:extLst>
              <a:ext uri="{FF2B5EF4-FFF2-40B4-BE49-F238E27FC236}">
                <a16:creationId xmlns:a16="http://schemas.microsoft.com/office/drawing/2014/main" id="{DB809FB4-896C-9EB5-FDAB-205D90CCAA5E}"/>
              </a:ext>
            </a:extLst>
          </p:cNvPr>
          <p:cNvCxnSpPr/>
          <p:nvPr/>
        </p:nvCxnSpPr>
        <p:spPr>
          <a:xfrm flipV="1">
            <a:off x="3923928" y="5634575"/>
            <a:ext cx="0" cy="18002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3B2A523D-C2AE-4E56-AAF0-92965545FC3E}"/>
              </a:ext>
            </a:extLst>
          </p:cNvPr>
          <p:cNvPicPr>
            <a:picLocks noChangeAspect="1"/>
          </p:cNvPicPr>
          <p:nvPr/>
        </p:nvPicPr>
        <p:blipFill>
          <a:blip r:embed="rId3"/>
          <a:stretch>
            <a:fillRect/>
          </a:stretch>
        </p:blipFill>
        <p:spPr>
          <a:xfrm>
            <a:off x="3730906" y="5826285"/>
            <a:ext cx="481054" cy="348350"/>
          </a:xfrm>
          <a:prstGeom prst="rect">
            <a:avLst/>
          </a:prstGeom>
        </p:spPr>
      </p:pic>
      <p:cxnSp>
        <p:nvCxnSpPr>
          <p:cNvPr id="9" name="Straight Connector 8">
            <a:extLst>
              <a:ext uri="{FF2B5EF4-FFF2-40B4-BE49-F238E27FC236}">
                <a16:creationId xmlns:a16="http://schemas.microsoft.com/office/drawing/2014/main" id="{2A693BB6-003A-DB83-D977-218275F5D248}"/>
              </a:ext>
            </a:extLst>
          </p:cNvPr>
          <p:cNvCxnSpPr/>
          <p:nvPr/>
        </p:nvCxnSpPr>
        <p:spPr>
          <a:xfrm>
            <a:off x="1836534" y="4158411"/>
            <a:ext cx="2087394"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E2F8F1-3AD1-1C4C-B2BF-28086DADD0EE}"/>
              </a:ext>
            </a:extLst>
          </p:cNvPr>
          <p:cNvCxnSpPr>
            <a:cxnSpLocks/>
          </p:cNvCxnSpPr>
          <p:nvPr/>
        </p:nvCxnSpPr>
        <p:spPr>
          <a:xfrm>
            <a:off x="3924766" y="5238531"/>
            <a:ext cx="2159402" cy="0"/>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A1893D2-D60E-5398-85D1-A712074C55F9}"/>
              </a:ext>
            </a:extLst>
          </p:cNvPr>
          <p:cNvPicPr>
            <a:picLocks noChangeAspect="1"/>
          </p:cNvPicPr>
          <p:nvPr/>
        </p:nvPicPr>
        <p:blipFill>
          <a:blip r:embed="rId4"/>
          <a:stretch>
            <a:fillRect/>
          </a:stretch>
        </p:blipFill>
        <p:spPr>
          <a:xfrm>
            <a:off x="1475656" y="3300382"/>
            <a:ext cx="209568" cy="281965"/>
          </a:xfrm>
          <a:prstGeom prst="rect">
            <a:avLst/>
          </a:prstGeom>
        </p:spPr>
      </p:pic>
      <p:cxnSp>
        <p:nvCxnSpPr>
          <p:cNvPr id="4" name="Straight Connector 3">
            <a:extLst>
              <a:ext uri="{FF2B5EF4-FFF2-40B4-BE49-F238E27FC236}">
                <a16:creationId xmlns:a16="http://schemas.microsoft.com/office/drawing/2014/main" id="{B31B2395-0A50-AAC4-EC1F-44F1392BC795}"/>
              </a:ext>
            </a:extLst>
          </p:cNvPr>
          <p:cNvCxnSpPr/>
          <p:nvPr/>
        </p:nvCxnSpPr>
        <p:spPr>
          <a:xfrm>
            <a:off x="3923928" y="4158411"/>
            <a:ext cx="2087394"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7512EB-B732-4910-ECD7-2E889933319B}"/>
              </a:ext>
            </a:extLst>
          </p:cNvPr>
          <p:cNvCxnSpPr>
            <a:cxnSpLocks/>
          </p:cNvCxnSpPr>
          <p:nvPr/>
        </p:nvCxnSpPr>
        <p:spPr>
          <a:xfrm>
            <a:off x="1836534" y="5238531"/>
            <a:ext cx="2159402" cy="0"/>
          </a:xfrm>
          <a:prstGeom prst="line">
            <a:avLst/>
          </a:prstGeom>
          <a:ln w="28575">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85644070-649F-453D-130C-A87848A9342D}"/>
              </a:ext>
            </a:extLst>
          </p:cNvPr>
          <p:cNvSpPr/>
          <p:nvPr/>
        </p:nvSpPr>
        <p:spPr>
          <a:xfrm>
            <a:off x="3539352" y="4043596"/>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24BE7EBE-4A0F-E093-E1A0-F7F3F559C208}"/>
              </a:ext>
            </a:extLst>
          </p:cNvPr>
          <p:cNvSpPr/>
          <p:nvPr/>
        </p:nvSpPr>
        <p:spPr>
          <a:xfrm>
            <a:off x="2974626" y="4043596"/>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01DE5AD3-82A1-0F89-A51C-C7051133AE5E}"/>
              </a:ext>
            </a:extLst>
          </p:cNvPr>
          <p:cNvSpPr/>
          <p:nvPr/>
        </p:nvSpPr>
        <p:spPr>
          <a:xfrm>
            <a:off x="2409900" y="4043595"/>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2B290F0-7B51-4A06-1412-04619CD13115}"/>
              </a:ext>
            </a:extLst>
          </p:cNvPr>
          <p:cNvSpPr/>
          <p:nvPr/>
        </p:nvSpPr>
        <p:spPr>
          <a:xfrm>
            <a:off x="5187042" y="5114798"/>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E20D3746-FCF6-6703-84AA-5C67E53E06F1}"/>
              </a:ext>
            </a:extLst>
          </p:cNvPr>
          <p:cNvSpPr/>
          <p:nvPr/>
        </p:nvSpPr>
        <p:spPr>
          <a:xfrm>
            <a:off x="4622316" y="5114798"/>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C0D4D3E1-BFF8-2577-1AFD-D4ECFC28A650}"/>
              </a:ext>
            </a:extLst>
          </p:cNvPr>
          <p:cNvSpPr/>
          <p:nvPr/>
        </p:nvSpPr>
        <p:spPr>
          <a:xfrm>
            <a:off x="4057590" y="5114797"/>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324EF5AB-7BF7-077E-F731-922437DBD00F}"/>
              </a:ext>
            </a:extLst>
          </p:cNvPr>
          <p:cNvGrpSpPr/>
          <p:nvPr/>
        </p:nvGrpSpPr>
        <p:grpSpPr>
          <a:xfrm>
            <a:off x="4082141" y="4030241"/>
            <a:ext cx="194251" cy="236988"/>
            <a:chOff x="3777182" y="3155405"/>
            <a:chExt cx="194251" cy="236988"/>
          </a:xfrm>
        </p:grpSpPr>
        <p:cxnSp>
          <p:nvCxnSpPr>
            <p:cNvPr id="18" name="Straight Connector 17">
              <a:extLst>
                <a:ext uri="{FF2B5EF4-FFF2-40B4-BE49-F238E27FC236}">
                  <a16:creationId xmlns:a16="http://schemas.microsoft.com/office/drawing/2014/main" id="{97E57E36-5657-1B76-69F0-EBA5F265DB16}"/>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BAB5DC-2D82-2143-F253-9D4BFCEE9695}"/>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D13BF905-CEFC-5917-E872-C0877A53E47D}"/>
              </a:ext>
            </a:extLst>
          </p:cNvPr>
          <p:cNvGrpSpPr/>
          <p:nvPr/>
        </p:nvGrpSpPr>
        <p:grpSpPr>
          <a:xfrm>
            <a:off x="4646867" y="4027243"/>
            <a:ext cx="194251" cy="236988"/>
            <a:chOff x="3777182" y="3155405"/>
            <a:chExt cx="194251" cy="236988"/>
          </a:xfrm>
        </p:grpSpPr>
        <p:cxnSp>
          <p:nvCxnSpPr>
            <p:cNvPr id="26" name="Straight Connector 25">
              <a:extLst>
                <a:ext uri="{FF2B5EF4-FFF2-40B4-BE49-F238E27FC236}">
                  <a16:creationId xmlns:a16="http://schemas.microsoft.com/office/drawing/2014/main" id="{51DE0312-0ED9-3A77-9182-B497DF00B382}"/>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2A1B113-AE81-FB17-A6DB-1589C03AB057}"/>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5508B71D-D670-B5F3-3CC5-D6B800283AA8}"/>
              </a:ext>
            </a:extLst>
          </p:cNvPr>
          <p:cNvGrpSpPr/>
          <p:nvPr/>
        </p:nvGrpSpPr>
        <p:grpSpPr>
          <a:xfrm>
            <a:off x="3570525" y="5124956"/>
            <a:ext cx="194251" cy="236988"/>
            <a:chOff x="3777182" y="3155405"/>
            <a:chExt cx="194251" cy="236988"/>
          </a:xfrm>
        </p:grpSpPr>
        <p:cxnSp>
          <p:nvCxnSpPr>
            <p:cNvPr id="31" name="Straight Connector 30">
              <a:extLst>
                <a:ext uri="{FF2B5EF4-FFF2-40B4-BE49-F238E27FC236}">
                  <a16:creationId xmlns:a16="http://schemas.microsoft.com/office/drawing/2014/main" id="{64F8A07C-A92D-DA65-6DA8-518D304A38FD}"/>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4D4D353-8130-CAA6-391F-9E6C71F4E536}"/>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D7B2E9F-0A71-FA46-19CB-E01E84265C9F}"/>
              </a:ext>
            </a:extLst>
          </p:cNvPr>
          <p:cNvGrpSpPr/>
          <p:nvPr/>
        </p:nvGrpSpPr>
        <p:grpSpPr>
          <a:xfrm>
            <a:off x="3002027" y="5110285"/>
            <a:ext cx="194251" cy="236988"/>
            <a:chOff x="3777182" y="3155405"/>
            <a:chExt cx="194251" cy="236988"/>
          </a:xfrm>
        </p:grpSpPr>
        <p:cxnSp>
          <p:nvCxnSpPr>
            <p:cNvPr id="36" name="Straight Connector 35">
              <a:extLst>
                <a:ext uri="{FF2B5EF4-FFF2-40B4-BE49-F238E27FC236}">
                  <a16:creationId xmlns:a16="http://schemas.microsoft.com/office/drawing/2014/main" id="{5AC50C65-D2DB-AAEC-2011-7B1938BAD26A}"/>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EA5326-327C-5A82-242D-6A034BAB53B9}"/>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8" name="Arc 7">
            <a:extLst>
              <a:ext uri="{FF2B5EF4-FFF2-40B4-BE49-F238E27FC236}">
                <a16:creationId xmlns:a16="http://schemas.microsoft.com/office/drawing/2014/main" id="{2410188A-EECB-2174-1016-5566BD667732}"/>
              </a:ext>
            </a:extLst>
          </p:cNvPr>
          <p:cNvSpPr/>
          <p:nvPr/>
        </p:nvSpPr>
        <p:spPr>
          <a:xfrm>
            <a:off x="3649569" y="3661278"/>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Arc 13">
            <a:extLst>
              <a:ext uri="{FF2B5EF4-FFF2-40B4-BE49-F238E27FC236}">
                <a16:creationId xmlns:a16="http://schemas.microsoft.com/office/drawing/2014/main" id="{79D4D716-58D1-8971-7FFE-77A469202AB8}"/>
              </a:ext>
            </a:extLst>
          </p:cNvPr>
          <p:cNvSpPr/>
          <p:nvPr/>
        </p:nvSpPr>
        <p:spPr>
          <a:xfrm>
            <a:off x="4193292" y="3639358"/>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TextBox 22">
            <a:extLst>
              <a:ext uri="{FF2B5EF4-FFF2-40B4-BE49-F238E27FC236}">
                <a16:creationId xmlns:a16="http://schemas.microsoft.com/office/drawing/2014/main" id="{A0443FF3-54E2-D1FA-960F-AFCD643CA5FB}"/>
              </a:ext>
            </a:extLst>
          </p:cNvPr>
          <p:cNvSpPr txBox="1"/>
          <p:nvPr/>
        </p:nvSpPr>
        <p:spPr>
          <a:xfrm>
            <a:off x="4628532" y="3315116"/>
            <a:ext cx="2268671" cy="369332"/>
          </a:xfrm>
          <a:prstGeom prst="rect">
            <a:avLst/>
          </a:prstGeom>
          <a:noFill/>
        </p:spPr>
        <p:txBody>
          <a:bodyPr wrap="square" rtlCol="0">
            <a:spAutoFit/>
          </a:bodyPr>
          <a:lstStyle/>
          <a:p>
            <a:r>
              <a:rPr lang="en-US" dirty="0"/>
              <a:t>Entropy</a:t>
            </a:r>
            <a:endParaRPr lang="en-GB" dirty="0"/>
          </a:p>
        </p:txBody>
      </p:sp>
      <p:sp>
        <p:nvSpPr>
          <p:cNvPr id="38" name="TextBox 37">
            <a:extLst>
              <a:ext uri="{FF2B5EF4-FFF2-40B4-BE49-F238E27FC236}">
                <a16:creationId xmlns:a16="http://schemas.microsoft.com/office/drawing/2014/main" id="{4024C5D7-C954-5D65-A0AB-4649F10C881C}"/>
              </a:ext>
            </a:extLst>
          </p:cNvPr>
          <p:cNvSpPr txBox="1"/>
          <p:nvPr/>
        </p:nvSpPr>
        <p:spPr>
          <a:xfrm>
            <a:off x="4838308" y="4588324"/>
            <a:ext cx="2708097" cy="369332"/>
          </a:xfrm>
          <a:prstGeom prst="rect">
            <a:avLst/>
          </a:prstGeom>
          <a:noFill/>
        </p:spPr>
        <p:txBody>
          <a:bodyPr wrap="square" rtlCol="0">
            <a:spAutoFit/>
          </a:bodyPr>
          <a:lstStyle/>
          <a:p>
            <a:r>
              <a:rPr lang="en-US" dirty="0"/>
              <a:t>Velocity and pressure</a:t>
            </a:r>
            <a:endParaRPr lang="en-GB" dirty="0"/>
          </a:p>
        </p:txBody>
      </p:sp>
      <p:sp>
        <p:nvSpPr>
          <p:cNvPr id="17" name="Arc 16">
            <a:extLst>
              <a:ext uri="{FF2B5EF4-FFF2-40B4-BE49-F238E27FC236}">
                <a16:creationId xmlns:a16="http://schemas.microsoft.com/office/drawing/2014/main" id="{32085422-4AAF-44DE-644B-591DEF9F8E0B}"/>
              </a:ext>
            </a:extLst>
          </p:cNvPr>
          <p:cNvSpPr/>
          <p:nvPr/>
        </p:nvSpPr>
        <p:spPr>
          <a:xfrm rot="10800000">
            <a:off x="3663529" y="5189362"/>
            <a:ext cx="464909" cy="403144"/>
          </a:xfrm>
          <a:prstGeom prst="arc">
            <a:avLst>
              <a:gd name="adj1" fmla="val 10924857"/>
              <a:gd name="adj2" fmla="val 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9" name="Arc 38">
            <a:extLst>
              <a:ext uri="{FF2B5EF4-FFF2-40B4-BE49-F238E27FC236}">
                <a16:creationId xmlns:a16="http://schemas.microsoft.com/office/drawing/2014/main" id="{98C511AB-F1E0-3C1C-D731-826FA4D59ED1}"/>
              </a:ext>
            </a:extLst>
          </p:cNvPr>
          <p:cNvSpPr/>
          <p:nvPr/>
        </p:nvSpPr>
        <p:spPr>
          <a:xfrm rot="10800000">
            <a:off x="3170987" y="5195426"/>
            <a:ext cx="464909" cy="403144"/>
          </a:xfrm>
          <a:prstGeom prst="arc">
            <a:avLst>
              <a:gd name="adj1" fmla="val 10924857"/>
              <a:gd name="adj2" fmla="val 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1" name="TextBox 40">
            <a:extLst>
              <a:ext uri="{FF2B5EF4-FFF2-40B4-BE49-F238E27FC236}">
                <a16:creationId xmlns:a16="http://schemas.microsoft.com/office/drawing/2014/main" id="{8CA2EA36-AB43-BB43-6445-0EC0A0A160F7}"/>
              </a:ext>
            </a:extLst>
          </p:cNvPr>
          <p:cNvSpPr txBox="1"/>
          <p:nvPr/>
        </p:nvSpPr>
        <p:spPr>
          <a:xfrm>
            <a:off x="2534427" y="5529308"/>
            <a:ext cx="2268671" cy="369332"/>
          </a:xfrm>
          <a:prstGeom prst="rect">
            <a:avLst/>
          </a:prstGeom>
          <a:noFill/>
        </p:spPr>
        <p:txBody>
          <a:bodyPr wrap="square" rtlCol="0">
            <a:spAutoFit/>
          </a:bodyPr>
          <a:lstStyle/>
          <a:p>
            <a:r>
              <a:rPr lang="en-US" dirty="0"/>
              <a:t>Entropy</a:t>
            </a:r>
            <a:endParaRPr lang="en-GB" dirty="0"/>
          </a:p>
        </p:txBody>
      </p:sp>
      <p:cxnSp>
        <p:nvCxnSpPr>
          <p:cNvPr id="44" name="Straight Arrow Connector 43">
            <a:extLst>
              <a:ext uri="{FF2B5EF4-FFF2-40B4-BE49-F238E27FC236}">
                <a16:creationId xmlns:a16="http://schemas.microsoft.com/office/drawing/2014/main" id="{2B0B25D5-FEFD-22B6-F561-2EA83C408678}"/>
              </a:ext>
            </a:extLst>
          </p:cNvPr>
          <p:cNvCxnSpPr>
            <a:cxnSpLocks/>
          </p:cNvCxnSpPr>
          <p:nvPr/>
        </p:nvCxnSpPr>
        <p:spPr>
          <a:xfrm flipH="1" flipV="1">
            <a:off x="4175145" y="4374435"/>
            <a:ext cx="6972" cy="6699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100B4FE-C155-480A-02FF-FE8221444EFC}"/>
              </a:ext>
            </a:extLst>
          </p:cNvPr>
          <p:cNvCxnSpPr>
            <a:cxnSpLocks/>
          </p:cNvCxnSpPr>
          <p:nvPr/>
        </p:nvCxnSpPr>
        <p:spPr>
          <a:xfrm flipH="1" flipV="1">
            <a:off x="4746843" y="4376307"/>
            <a:ext cx="6972" cy="6699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37DAF12-DDDE-6192-2F1F-F8A859836889}"/>
              </a:ext>
            </a:extLst>
          </p:cNvPr>
          <p:cNvCxnSpPr>
            <a:cxnSpLocks/>
          </p:cNvCxnSpPr>
          <p:nvPr/>
        </p:nvCxnSpPr>
        <p:spPr>
          <a:xfrm rot="10800000" flipH="1" flipV="1">
            <a:off x="3095031" y="4378580"/>
            <a:ext cx="6972" cy="6699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8FAD156-F5D5-536C-4B76-34CF801742CF}"/>
              </a:ext>
            </a:extLst>
          </p:cNvPr>
          <p:cNvCxnSpPr>
            <a:cxnSpLocks/>
          </p:cNvCxnSpPr>
          <p:nvPr/>
        </p:nvCxnSpPr>
        <p:spPr>
          <a:xfrm rot="10800000" flipH="1" flipV="1">
            <a:off x="3663528" y="4371747"/>
            <a:ext cx="6972" cy="6699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8362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Extrapolating entropy</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US" sz="1800" dirty="0"/>
              <a:t>Fortunately, we do not have to compute entropy to make a constant extrapolation, but we do need to know how it is defined</a:t>
            </a:r>
          </a:p>
          <a:p>
            <a:r>
              <a:rPr lang="en-US" sz="1800" dirty="0"/>
              <a:t>For example, for an ideal gas, we have</a:t>
            </a:r>
          </a:p>
          <a:p>
            <a:endParaRPr lang="en-US" sz="1800" dirty="0"/>
          </a:p>
          <a:p>
            <a:r>
              <a:rPr lang="en-US" sz="1800" dirty="0"/>
              <a:t>Rearranging this, with constant entropy, we have</a:t>
            </a:r>
          </a:p>
          <a:p>
            <a:endParaRPr lang="en-US" sz="1800" dirty="0"/>
          </a:p>
          <a:p>
            <a:r>
              <a:rPr lang="en-US" sz="1800" dirty="0"/>
              <a:t>We have enough information to compute the density in the ghost fluid region from this</a:t>
            </a:r>
          </a:p>
          <a:p>
            <a:pPr marL="0" indent="0">
              <a:buNone/>
            </a:pPr>
            <a:endParaRPr lang="en-US" sz="1800" dirty="0"/>
          </a:p>
          <a:p>
            <a:pPr marL="0" indent="0">
              <a:buNone/>
            </a:pPr>
            <a:endParaRPr lang="en-US" sz="1800" dirty="0"/>
          </a:p>
          <a:p>
            <a:pPr marL="0" indent="0">
              <a:buNone/>
            </a:pPr>
            <a:endParaRPr lang="en-US" sz="1800" dirty="0"/>
          </a:p>
          <a:p>
            <a:endParaRPr lang="en-US" sz="1800" dirty="0"/>
          </a:p>
        </p:txBody>
      </p:sp>
      <p:pic>
        <p:nvPicPr>
          <p:cNvPr id="5" name="Picture 4">
            <a:extLst>
              <a:ext uri="{FF2B5EF4-FFF2-40B4-BE49-F238E27FC236}">
                <a16:creationId xmlns:a16="http://schemas.microsoft.com/office/drawing/2014/main" id="{18750550-6687-BE86-A339-0326AA15FAB3}"/>
              </a:ext>
            </a:extLst>
          </p:cNvPr>
          <p:cNvPicPr>
            <a:picLocks noChangeAspect="1"/>
          </p:cNvPicPr>
          <p:nvPr/>
        </p:nvPicPr>
        <p:blipFill>
          <a:blip r:embed="rId2"/>
          <a:stretch>
            <a:fillRect/>
          </a:stretch>
        </p:blipFill>
        <p:spPr>
          <a:xfrm>
            <a:off x="3051112" y="2805472"/>
            <a:ext cx="3040188" cy="505221"/>
          </a:xfrm>
          <a:prstGeom prst="rect">
            <a:avLst/>
          </a:prstGeom>
        </p:spPr>
      </p:pic>
      <p:pic>
        <p:nvPicPr>
          <p:cNvPr id="7" name="Picture 6">
            <a:extLst>
              <a:ext uri="{FF2B5EF4-FFF2-40B4-BE49-F238E27FC236}">
                <a16:creationId xmlns:a16="http://schemas.microsoft.com/office/drawing/2014/main" id="{0D2B11CF-4484-763F-E6C4-97B69AC461F8}"/>
              </a:ext>
            </a:extLst>
          </p:cNvPr>
          <p:cNvPicPr>
            <a:picLocks noChangeAspect="1"/>
          </p:cNvPicPr>
          <p:nvPr/>
        </p:nvPicPr>
        <p:blipFill>
          <a:blip r:embed="rId3"/>
          <a:stretch>
            <a:fillRect/>
          </a:stretch>
        </p:blipFill>
        <p:spPr>
          <a:xfrm>
            <a:off x="3779912" y="3741737"/>
            <a:ext cx="1296144" cy="626325"/>
          </a:xfrm>
          <a:prstGeom prst="rect">
            <a:avLst/>
          </a:prstGeom>
        </p:spPr>
      </p:pic>
    </p:spTree>
    <p:extLst>
      <p:ext uri="{BB962C8B-B14F-4D97-AF65-F5344CB8AC3E}">
        <p14:creationId xmlns:p14="http://schemas.microsoft.com/office/powerpoint/2010/main" val="1525894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ontent Placeholder 2">
            <a:extLst>
              <a:ext uri="{FF2B5EF4-FFF2-40B4-BE49-F238E27FC236}">
                <a16:creationId xmlns:a16="http://schemas.microsoft.com/office/drawing/2014/main" id="{9972FF98-FDC4-CA7A-A3FF-941662874344}"/>
              </a:ext>
            </a:extLst>
          </p:cNvPr>
          <p:cNvSpPr txBox="1">
            <a:spLocks/>
          </p:cNvSpPr>
          <p:nvPr/>
        </p:nvSpPr>
        <p:spPr bwMode="auto">
          <a:xfrm>
            <a:off x="435284" y="2526031"/>
            <a:ext cx="8374063"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69875" indent="-269875" algn="l" rtl="0" eaLnBrk="0" fontAlgn="base" hangingPunct="0">
              <a:spcBef>
                <a:spcPct val="0"/>
              </a:spcBef>
              <a:spcAft>
                <a:spcPct val="75000"/>
              </a:spcAft>
              <a:buChar char="•"/>
              <a:defRPr sz="2000">
                <a:solidFill>
                  <a:schemeClr val="tx1"/>
                </a:solidFill>
                <a:latin typeface="+mn-lt"/>
                <a:ea typeface="+mn-ea"/>
                <a:cs typeface="+mn-cs"/>
              </a:defRPr>
            </a:lvl1pPr>
            <a:lvl2pPr marL="538163" indent="-266700" algn="l" rtl="0" eaLnBrk="0" fontAlgn="base" hangingPunct="0">
              <a:spcBef>
                <a:spcPct val="0"/>
              </a:spcBef>
              <a:spcAft>
                <a:spcPct val="75000"/>
              </a:spcAft>
              <a:buChar char="•"/>
              <a:defRPr sz="2000">
                <a:solidFill>
                  <a:schemeClr val="tx1"/>
                </a:solidFill>
                <a:latin typeface="+mn-lt"/>
              </a:defRPr>
            </a:lvl2pPr>
            <a:lvl3pPr marL="809625" indent="-269875" algn="l" rtl="0" eaLnBrk="0" fontAlgn="base" hangingPunct="0">
              <a:spcBef>
                <a:spcPct val="0"/>
              </a:spcBef>
              <a:spcAft>
                <a:spcPct val="75000"/>
              </a:spcAft>
              <a:buChar char="•"/>
              <a:defRPr sz="2000">
                <a:solidFill>
                  <a:schemeClr val="tx1"/>
                </a:solidFill>
                <a:latin typeface="+mn-lt"/>
              </a:defRPr>
            </a:lvl3pPr>
            <a:lvl4pPr marL="1079500" indent="-268288" algn="l" rtl="0" eaLnBrk="0" fontAlgn="base" hangingPunct="0">
              <a:spcBef>
                <a:spcPct val="0"/>
              </a:spcBef>
              <a:spcAft>
                <a:spcPct val="75000"/>
              </a:spcAft>
              <a:buChar char="•"/>
              <a:defRPr sz="2000">
                <a:solidFill>
                  <a:schemeClr val="tx1"/>
                </a:solidFill>
                <a:latin typeface="+mn-lt"/>
              </a:defRPr>
            </a:lvl4pPr>
            <a:lvl5pPr marL="1350963" indent="-269875" algn="l" rtl="0" eaLnBrk="0" fontAlgn="base" hangingPunct="0">
              <a:spcBef>
                <a:spcPct val="0"/>
              </a:spcBef>
              <a:spcAft>
                <a:spcPct val="75000"/>
              </a:spcAft>
              <a:buChar char="•"/>
              <a:defRPr sz="2000">
                <a:solidFill>
                  <a:schemeClr val="tx1"/>
                </a:solidFill>
                <a:latin typeface="+mn-lt"/>
              </a:defRPr>
            </a:lvl5pPr>
            <a:lvl6pPr marL="1808163" indent="-269875" algn="l" rtl="0" fontAlgn="base">
              <a:spcBef>
                <a:spcPct val="0"/>
              </a:spcBef>
              <a:spcAft>
                <a:spcPct val="75000"/>
              </a:spcAft>
              <a:buChar char="•"/>
              <a:defRPr sz="2000">
                <a:solidFill>
                  <a:schemeClr val="tx1"/>
                </a:solidFill>
                <a:latin typeface="+mn-lt"/>
              </a:defRPr>
            </a:lvl6pPr>
            <a:lvl7pPr marL="2265363" indent="-269875" algn="l" rtl="0" fontAlgn="base">
              <a:spcBef>
                <a:spcPct val="0"/>
              </a:spcBef>
              <a:spcAft>
                <a:spcPct val="75000"/>
              </a:spcAft>
              <a:buChar char="•"/>
              <a:defRPr sz="2000">
                <a:solidFill>
                  <a:schemeClr val="tx1"/>
                </a:solidFill>
                <a:latin typeface="+mn-lt"/>
              </a:defRPr>
            </a:lvl7pPr>
            <a:lvl8pPr marL="2722563" indent="-269875" algn="l" rtl="0" fontAlgn="base">
              <a:spcBef>
                <a:spcPct val="0"/>
              </a:spcBef>
              <a:spcAft>
                <a:spcPct val="75000"/>
              </a:spcAft>
              <a:buChar char="•"/>
              <a:defRPr sz="2000">
                <a:solidFill>
                  <a:schemeClr val="tx1"/>
                </a:solidFill>
                <a:latin typeface="+mn-lt"/>
              </a:defRPr>
            </a:lvl8pPr>
            <a:lvl9pPr marL="3179763" indent="-269875" algn="l" rtl="0" fontAlgn="base">
              <a:spcBef>
                <a:spcPct val="0"/>
              </a:spcBef>
              <a:spcAft>
                <a:spcPct val="75000"/>
              </a:spcAft>
              <a:buChar char="•"/>
              <a:defRPr sz="2000">
                <a:solidFill>
                  <a:schemeClr val="tx1"/>
                </a:solidFill>
                <a:latin typeface="+mn-lt"/>
              </a:defRPr>
            </a:lvl9pPr>
          </a:lstStyle>
          <a:p>
            <a:r>
              <a:rPr lang="en-US" sz="1800" kern="0" dirty="0"/>
              <a:t>We also have the ghost fluid values of the same quantities</a:t>
            </a:r>
          </a:p>
        </p:txBody>
      </p:sp>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Extrapolating entropy</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US" sz="1800" dirty="0"/>
              <a:t>We consider two sets of values, the </a:t>
            </a:r>
            <a:r>
              <a:rPr lang="en-US" sz="1800" b="1" dirty="0"/>
              <a:t>real </a:t>
            </a:r>
            <a:r>
              <a:rPr lang="en-US" sz="1800" dirty="0"/>
              <a:t>values, or </a:t>
            </a:r>
            <a:r>
              <a:rPr lang="en-US" sz="1800" b="1" dirty="0"/>
              <a:t>interface </a:t>
            </a:r>
            <a:r>
              <a:rPr lang="en-US" sz="1800" dirty="0"/>
              <a:t>values, which are the fluid values at the last cell before the interface</a:t>
            </a:r>
          </a:p>
        </p:txBody>
      </p:sp>
      <p:sp>
        <p:nvSpPr>
          <p:cNvPr id="22" name="Rak pilkoppling 21">
            <a:extLst>
              <a:ext uri="{FF2B5EF4-FFF2-40B4-BE49-F238E27FC236}">
                <a16:creationId xmlns:a16="http://schemas.microsoft.com/office/drawing/2014/main" id="{F0E299DE-2C59-43FA-9109-7BBA1269AB36}"/>
              </a:ext>
            </a:extLst>
          </p:cNvPr>
          <p:cNvSpPr/>
          <p:nvPr/>
        </p:nvSpPr>
        <p:spPr>
          <a:xfrm rot="5155907">
            <a:off x="750021" y="4491713"/>
            <a:ext cx="2155574" cy="135813"/>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sp>
        <p:nvSpPr>
          <p:cNvPr id="21" name="Rak pilkoppling 21">
            <a:extLst>
              <a:ext uri="{FF2B5EF4-FFF2-40B4-BE49-F238E27FC236}">
                <a16:creationId xmlns:a16="http://schemas.microsoft.com/office/drawing/2014/main" id="{160B11B1-57FF-4757-6A9D-9E006C90E5F3}"/>
              </a:ext>
            </a:extLst>
          </p:cNvPr>
          <p:cNvSpPr/>
          <p:nvPr/>
        </p:nvSpPr>
        <p:spPr>
          <a:xfrm rot="5155907" flipH="1">
            <a:off x="3947200" y="3351868"/>
            <a:ext cx="314333" cy="4524766"/>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pic>
        <p:nvPicPr>
          <p:cNvPr id="28" name="Picture 27">
            <a:extLst>
              <a:ext uri="{FF2B5EF4-FFF2-40B4-BE49-F238E27FC236}">
                <a16:creationId xmlns:a16="http://schemas.microsoft.com/office/drawing/2014/main" id="{5166027D-140A-4EA7-C211-E7D3C9302568}"/>
              </a:ext>
            </a:extLst>
          </p:cNvPr>
          <p:cNvPicPr>
            <a:picLocks noChangeAspect="1"/>
          </p:cNvPicPr>
          <p:nvPr/>
        </p:nvPicPr>
        <p:blipFill>
          <a:blip r:embed="rId2"/>
          <a:stretch>
            <a:fillRect/>
          </a:stretch>
        </p:blipFill>
        <p:spPr>
          <a:xfrm>
            <a:off x="6190456" y="5877272"/>
            <a:ext cx="363489" cy="281576"/>
          </a:xfrm>
          <a:prstGeom prst="rect">
            <a:avLst/>
          </a:prstGeom>
        </p:spPr>
      </p:pic>
      <p:cxnSp>
        <p:nvCxnSpPr>
          <p:cNvPr id="30" name="Straight Connector 29">
            <a:extLst>
              <a:ext uri="{FF2B5EF4-FFF2-40B4-BE49-F238E27FC236}">
                <a16:creationId xmlns:a16="http://schemas.microsoft.com/office/drawing/2014/main" id="{DB809FB4-896C-9EB5-FDAB-205D90CCAA5E}"/>
              </a:ext>
            </a:extLst>
          </p:cNvPr>
          <p:cNvCxnSpPr/>
          <p:nvPr/>
        </p:nvCxnSpPr>
        <p:spPr>
          <a:xfrm flipV="1">
            <a:off x="3923928" y="5625244"/>
            <a:ext cx="0" cy="18002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3B2A523D-C2AE-4E56-AAF0-92965545FC3E}"/>
              </a:ext>
            </a:extLst>
          </p:cNvPr>
          <p:cNvPicPr>
            <a:picLocks noChangeAspect="1"/>
          </p:cNvPicPr>
          <p:nvPr/>
        </p:nvPicPr>
        <p:blipFill>
          <a:blip r:embed="rId3"/>
          <a:stretch>
            <a:fillRect/>
          </a:stretch>
        </p:blipFill>
        <p:spPr>
          <a:xfrm>
            <a:off x="3730906" y="5816954"/>
            <a:ext cx="481054" cy="348350"/>
          </a:xfrm>
          <a:prstGeom prst="rect">
            <a:avLst/>
          </a:prstGeom>
        </p:spPr>
      </p:pic>
      <p:cxnSp>
        <p:nvCxnSpPr>
          <p:cNvPr id="9" name="Straight Connector 8">
            <a:extLst>
              <a:ext uri="{FF2B5EF4-FFF2-40B4-BE49-F238E27FC236}">
                <a16:creationId xmlns:a16="http://schemas.microsoft.com/office/drawing/2014/main" id="{2A693BB6-003A-DB83-D977-218275F5D248}"/>
              </a:ext>
            </a:extLst>
          </p:cNvPr>
          <p:cNvCxnSpPr/>
          <p:nvPr/>
        </p:nvCxnSpPr>
        <p:spPr>
          <a:xfrm>
            <a:off x="1836534" y="4149080"/>
            <a:ext cx="2087394"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E2F8F1-3AD1-1C4C-B2BF-28086DADD0EE}"/>
              </a:ext>
            </a:extLst>
          </p:cNvPr>
          <p:cNvCxnSpPr>
            <a:cxnSpLocks/>
          </p:cNvCxnSpPr>
          <p:nvPr/>
        </p:nvCxnSpPr>
        <p:spPr>
          <a:xfrm>
            <a:off x="3924766" y="5229200"/>
            <a:ext cx="2159402" cy="0"/>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A1893D2-D60E-5398-85D1-A712074C55F9}"/>
              </a:ext>
            </a:extLst>
          </p:cNvPr>
          <p:cNvPicPr>
            <a:picLocks noChangeAspect="1"/>
          </p:cNvPicPr>
          <p:nvPr/>
        </p:nvPicPr>
        <p:blipFill>
          <a:blip r:embed="rId4"/>
          <a:stretch>
            <a:fillRect/>
          </a:stretch>
        </p:blipFill>
        <p:spPr>
          <a:xfrm>
            <a:off x="1475656" y="3291051"/>
            <a:ext cx="209568" cy="281965"/>
          </a:xfrm>
          <a:prstGeom prst="rect">
            <a:avLst/>
          </a:prstGeom>
        </p:spPr>
      </p:pic>
      <p:cxnSp>
        <p:nvCxnSpPr>
          <p:cNvPr id="4" name="Straight Connector 3">
            <a:extLst>
              <a:ext uri="{FF2B5EF4-FFF2-40B4-BE49-F238E27FC236}">
                <a16:creationId xmlns:a16="http://schemas.microsoft.com/office/drawing/2014/main" id="{B31B2395-0A50-AAC4-EC1F-44F1392BC795}"/>
              </a:ext>
            </a:extLst>
          </p:cNvPr>
          <p:cNvCxnSpPr/>
          <p:nvPr/>
        </p:nvCxnSpPr>
        <p:spPr>
          <a:xfrm>
            <a:off x="3923928" y="4149080"/>
            <a:ext cx="2087394"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7512EB-B732-4910-ECD7-2E889933319B}"/>
              </a:ext>
            </a:extLst>
          </p:cNvPr>
          <p:cNvCxnSpPr>
            <a:cxnSpLocks/>
          </p:cNvCxnSpPr>
          <p:nvPr/>
        </p:nvCxnSpPr>
        <p:spPr>
          <a:xfrm>
            <a:off x="1836534" y="5229200"/>
            <a:ext cx="2159402" cy="0"/>
          </a:xfrm>
          <a:prstGeom prst="line">
            <a:avLst/>
          </a:prstGeom>
          <a:ln w="28575">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85644070-649F-453D-130C-A87848A9342D}"/>
              </a:ext>
            </a:extLst>
          </p:cNvPr>
          <p:cNvSpPr/>
          <p:nvPr/>
        </p:nvSpPr>
        <p:spPr>
          <a:xfrm>
            <a:off x="3539352" y="4034265"/>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24BE7EBE-4A0F-E093-E1A0-F7F3F559C208}"/>
              </a:ext>
            </a:extLst>
          </p:cNvPr>
          <p:cNvSpPr/>
          <p:nvPr/>
        </p:nvSpPr>
        <p:spPr>
          <a:xfrm>
            <a:off x="2974626" y="4034265"/>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01DE5AD3-82A1-0F89-A51C-C7051133AE5E}"/>
              </a:ext>
            </a:extLst>
          </p:cNvPr>
          <p:cNvSpPr/>
          <p:nvPr/>
        </p:nvSpPr>
        <p:spPr>
          <a:xfrm>
            <a:off x="2409900" y="4034264"/>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2B290F0-7B51-4A06-1412-04619CD13115}"/>
              </a:ext>
            </a:extLst>
          </p:cNvPr>
          <p:cNvSpPr/>
          <p:nvPr/>
        </p:nvSpPr>
        <p:spPr>
          <a:xfrm>
            <a:off x="5187042" y="5105467"/>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E20D3746-FCF6-6703-84AA-5C67E53E06F1}"/>
              </a:ext>
            </a:extLst>
          </p:cNvPr>
          <p:cNvSpPr/>
          <p:nvPr/>
        </p:nvSpPr>
        <p:spPr>
          <a:xfrm>
            <a:off x="4622316" y="5105467"/>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C0D4D3E1-BFF8-2577-1AFD-D4ECFC28A650}"/>
              </a:ext>
            </a:extLst>
          </p:cNvPr>
          <p:cNvSpPr/>
          <p:nvPr/>
        </p:nvSpPr>
        <p:spPr>
          <a:xfrm>
            <a:off x="4057590" y="5105466"/>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324EF5AB-7BF7-077E-F731-922437DBD00F}"/>
              </a:ext>
            </a:extLst>
          </p:cNvPr>
          <p:cNvGrpSpPr/>
          <p:nvPr/>
        </p:nvGrpSpPr>
        <p:grpSpPr>
          <a:xfrm>
            <a:off x="4082141" y="4020910"/>
            <a:ext cx="194251" cy="236988"/>
            <a:chOff x="3777182" y="3155405"/>
            <a:chExt cx="194251" cy="236988"/>
          </a:xfrm>
        </p:grpSpPr>
        <p:cxnSp>
          <p:nvCxnSpPr>
            <p:cNvPr id="18" name="Straight Connector 17">
              <a:extLst>
                <a:ext uri="{FF2B5EF4-FFF2-40B4-BE49-F238E27FC236}">
                  <a16:creationId xmlns:a16="http://schemas.microsoft.com/office/drawing/2014/main" id="{97E57E36-5657-1B76-69F0-EBA5F265DB16}"/>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BAB5DC-2D82-2143-F253-9D4BFCEE9695}"/>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D13BF905-CEFC-5917-E872-C0877A53E47D}"/>
              </a:ext>
            </a:extLst>
          </p:cNvPr>
          <p:cNvGrpSpPr/>
          <p:nvPr/>
        </p:nvGrpSpPr>
        <p:grpSpPr>
          <a:xfrm>
            <a:off x="4646867" y="4017912"/>
            <a:ext cx="194251" cy="236988"/>
            <a:chOff x="3777182" y="3155405"/>
            <a:chExt cx="194251" cy="236988"/>
          </a:xfrm>
        </p:grpSpPr>
        <p:cxnSp>
          <p:nvCxnSpPr>
            <p:cNvPr id="26" name="Straight Connector 25">
              <a:extLst>
                <a:ext uri="{FF2B5EF4-FFF2-40B4-BE49-F238E27FC236}">
                  <a16:creationId xmlns:a16="http://schemas.microsoft.com/office/drawing/2014/main" id="{51DE0312-0ED9-3A77-9182-B497DF00B382}"/>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2A1B113-AE81-FB17-A6DB-1589C03AB057}"/>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5508B71D-D670-B5F3-3CC5-D6B800283AA8}"/>
              </a:ext>
            </a:extLst>
          </p:cNvPr>
          <p:cNvGrpSpPr/>
          <p:nvPr/>
        </p:nvGrpSpPr>
        <p:grpSpPr>
          <a:xfrm>
            <a:off x="3570525" y="5115625"/>
            <a:ext cx="194251" cy="236988"/>
            <a:chOff x="3777182" y="3155405"/>
            <a:chExt cx="194251" cy="236988"/>
          </a:xfrm>
        </p:grpSpPr>
        <p:cxnSp>
          <p:nvCxnSpPr>
            <p:cNvPr id="31" name="Straight Connector 30">
              <a:extLst>
                <a:ext uri="{FF2B5EF4-FFF2-40B4-BE49-F238E27FC236}">
                  <a16:creationId xmlns:a16="http://schemas.microsoft.com/office/drawing/2014/main" id="{64F8A07C-A92D-DA65-6DA8-518D304A38FD}"/>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4D4D353-8130-CAA6-391F-9E6C71F4E536}"/>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D7B2E9F-0A71-FA46-19CB-E01E84265C9F}"/>
              </a:ext>
            </a:extLst>
          </p:cNvPr>
          <p:cNvGrpSpPr/>
          <p:nvPr/>
        </p:nvGrpSpPr>
        <p:grpSpPr>
          <a:xfrm>
            <a:off x="3002027" y="5100954"/>
            <a:ext cx="194251" cy="236988"/>
            <a:chOff x="3777182" y="3155405"/>
            <a:chExt cx="194251" cy="236988"/>
          </a:xfrm>
        </p:grpSpPr>
        <p:cxnSp>
          <p:nvCxnSpPr>
            <p:cNvPr id="36" name="Straight Connector 35">
              <a:extLst>
                <a:ext uri="{FF2B5EF4-FFF2-40B4-BE49-F238E27FC236}">
                  <a16:creationId xmlns:a16="http://schemas.microsoft.com/office/drawing/2014/main" id="{5AC50C65-D2DB-AAEC-2011-7B1938BAD26A}"/>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EA5326-327C-5A82-242D-6A034BAB53B9}"/>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pic>
        <p:nvPicPr>
          <p:cNvPr id="34" name="Picture 33">
            <a:extLst>
              <a:ext uri="{FF2B5EF4-FFF2-40B4-BE49-F238E27FC236}">
                <a16:creationId xmlns:a16="http://schemas.microsoft.com/office/drawing/2014/main" id="{1BA2D542-C129-6092-E824-85C6AD9E1F31}"/>
              </a:ext>
            </a:extLst>
          </p:cNvPr>
          <p:cNvPicPr>
            <a:picLocks noChangeAspect="1"/>
          </p:cNvPicPr>
          <p:nvPr/>
        </p:nvPicPr>
        <p:blipFill rotWithShape="1">
          <a:blip r:embed="rId5"/>
          <a:srcRect l="82171" t="52798" r="5365" b="27322"/>
          <a:stretch/>
        </p:blipFill>
        <p:spPr>
          <a:xfrm>
            <a:off x="4322151" y="3431587"/>
            <a:ext cx="249055" cy="144598"/>
          </a:xfrm>
          <a:prstGeom prst="rect">
            <a:avLst/>
          </a:prstGeom>
        </p:spPr>
      </p:pic>
      <p:pic>
        <p:nvPicPr>
          <p:cNvPr id="40" name="Picture 39">
            <a:extLst>
              <a:ext uri="{FF2B5EF4-FFF2-40B4-BE49-F238E27FC236}">
                <a16:creationId xmlns:a16="http://schemas.microsoft.com/office/drawing/2014/main" id="{1B897E21-A81B-D997-A03D-FC0C0181B7B5}"/>
              </a:ext>
            </a:extLst>
          </p:cNvPr>
          <p:cNvPicPr>
            <a:picLocks noChangeAspect="1"/>
          </p:cNvPicPr>
          <p:nvPr/>
        </p:nvPicPr>
        <p:blipFill rotWithShape="1">
          <a:blip r:embed="rId5"/>
          <a:srcRect r="70355" b="56411"/>
          <a:stretch/>
        </p:blipFill>
        <p:spPr>
          <a:xfrm>
            <a:off x="3138520" y="2991551"/>
            <a:ext cx="592386" cy="317050"/>
          </a:xfrm>
          <a:prstGeom prst="rect">
            <a:avLst/>
          </a:prstGeom>
        </p:spPr>
      </p:pic>
      <p:pic>
        <p:nvPicPr>
          <p:cNvPr id="42" name="Picture 41">
            <a:extLst>
              <a:ext uri="{FF2B5EF4-FFF2-40B4-BE49-F238E27FC236}">
                <a16:creationId xmlns:a16="http://schemas.microsoft.com/office/drawing/2014/main" id="{D79B9516-7C7E-62D9-8268-06DF003229EE}"/>
              </a:ext>
            </a:extLst>
          </p:cNvPr>
          <p:cNvPicPr>
            <a:picLocks noChangeAspect="1"/>
          </p:cNvPicPr>
          <p:nvPr/>
        </p:nvPicPr>
        <p:blipFill rotWithShape="1">
          <a:blip r:embed="rId5"/>
          <a:srcRect l="10903" t="57858" r="76633"/>
          <a:stretch/>
        </p:blipFill>
        <p:spPr>
          <a:xfrm>
            <a:off x="3143139" y="3091952"/>
            <a:ext cx="249055" cy="306531"/>
          </a:xfrm>
          <a:prstGeom prst="rect">
            <a:avLst/>
          </a:prstGeom>
        </p:spPr>
      </p:pic>
      <p:pic>
        <p:nvPicPr>
          <p:cNvPr id="43" name="Picture 42">
            <a:extLst>
              <a:ext uri="{FF2B5EF4-FFF2-40B4-BE49-F238E27FC236}">
                <a16:creationId xmlns:a16="http://schemas.microsoft.com/office/drawing/2014/main" id="{22AA1FE7-F231-590F-2F6C-1FDD9DAE9F38}"/>
              </a:ext>
            </a:extLst>
          </p:cNvPr>
          <p:cNvPicPr>
            <a:picLocks noChangeAspect="1"/>
          </p:cNvPicPr>
          <p:nvPr/>
        </p:nvPicPr>
        <p:blipFill rotWithShape="1">
          <a:blip r:embed="rId5"/>
          <a:srcRect l="28828" t="51224" r="60361" b="25380"/>
          <a:stretch/>
        </p:blipFill>
        <p:spPr>
          <a:xfrm>
            <a:off x="3267666" y="3435649"/>
            <a:ext cx="216024" cy="170170"/>
          </a:xfrm>
          <a:prstGeom prst="rect">
            <a:avLst/>
          </a:prstGeom>
        </p:spPr>
      </p:pic>
      <p:cxnSp>
        <p:nvCxnSpPr>
          <p:cNvPr id="49" name="Straight Arrow Connector 48">
            <a:extLst>
              <a:ext uri="{FF2B5EF4-FFF2-40B4-BE49-F238E27FC236}">
                <a16:creationId xmlns:a16="http://schemas.microsoft.com/office/drawing/2014/main" id="{ECB6CBE3-BADD-4915-031E-B0D9255FDB36}"/>
              </a:ext>
            </a:extLst>
          </p:cNvPr>
          <p:cNvCxnSpPr>
            <a:cxnSpLocks/>
          </p:cNvCxnSpPr>
          <p:nvPr/>
        </p:nvCxnSpPr>
        <p:spPr>
          <a:xfrm>
            <a:off x="3570525" y="3429000"/>
            <a:ext cx="65371" cy="5040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872A89F8-6761-8548-215A-EE260C15466F}"/>
              </a:ext>
            </a:extLst>
          </p:cNvPr>
          <p:cNvPicPr>
            <a:picLocks noChangeAspect="1"/>
          </p:cNvPicPr>
          <p:nvPr/>
        </p:nvPicPr>
        <p:blipFill rotWithShape="1">
          <a:blip r:embed="rId5"/>
          <a:srcRect l="68468" t="1986" r="13514" b="54196"/>
          <a:stretch/>
        </p:blipFill>
        <p:spPr>
          <a:xfrm>
            <a:off x="4517417" y="3022984"/>
            <a:ext cx="313185" cy="318717"/>
          </a:xfrm>
          <a:prstGeom prst="rect">
            <a:avLst/>
          </a:prstGeom>
        </p:spPr>
      </p:pic>
      <p:pic>
        <p:nvPicPr>
          <p:cNvPr id="53" name="Picture 52">
            <a:extLst>
              <a:ext uri="{FF2B5EF4-FFF2-40B4-BE49-F238E27FC236}">
                <a16:creationId xmlns:a16="http://schemas.microsoft.com/office/drawing/2014/main" id="{230DE77B-E58F-E7B0-6661-1B07DEC1130C}"/>
              </a:ext>
            </a:extLst>
          </p:cNvPr>
          <p:cNvPicPr>
            <a:picLocks noChangeAspect="1"/>
          </p:cNvPicPr>
          <p:nvPr/>
        </p:nvPicPr>
        <p:blipFill rotWithShape="1">
          <a:blip r:embed="rId5"/>
          <a:srcRect l="63214" t="54988" r="22204" b="2488"/>
          <a:stretch/>
        </p:blipFill>
        <p:spPr>
          <a:xfrm>
            <a:off x="4198776" y="3078753"/>
            <a:ext cx="267746" cy="284225"/>
          </a:xfrm>
          <a:prstGeom prst="rect">
            <a:avLst/>
          </a:prstGeom>
        </p:spPr>
      </p:pic>
      <p:cxnSp>
        <p:nvCxnSpPr>
          <p:cNvPr id="54" name="Straight Arrow Connector 53">
            <a:extLst>
              <a:ext uri="{FF2B5EF4-FFF2-40B4-BE49-F238E27FC236}">
                <a16:creationId xmlns:a16="http://schemas.microsoft.com/office/drawing/2014/main" id="{7AAD4457-7A41-4643-8B9B-4228FD45BCDD}"/>
              </a:ext>
            </a:extLst>
          </p:cNvPr>
          <p:cNvCxnSpPr>
            <a:cxnSpLocks/>
          </p:cNvCxnSpPr>
          <p:nvPr/>
        </p:nvCxnSpPr>
        <p:spPr>
          <a:xfrm flipH="1">
            <a:off x="4167123" y="3475225"/>
            <a:ext cx="109269" cy="5040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1081BB71-C708-74D4-9B47-3759F12910EF}"/>
              </a:ext>
            </a:extLst>
          </p:cNvPr>
          <p:cNvSpPr txBox="1"/>
          <p:nvPr/>
        </p:nvSpPr>
        <p:spPr>
          <a:xfrm>
            <a:off x="6804248" y="3475225"/>
            <a:ext cx="2212416" cy="1754326"/>
          </a:xfrm>
          <a:prstGeom prst="rect">
            <a:avLst/>
          </a:prstGeom>
          <a:noFill/>
          <a:ln>
            <a:solidFill>
              <a:schemeClr val="tx1"/>
            </a:solidFill>
          </a:ln>
        </p:spPr>
        <p:txBody>
          <a:bodyPr wrap="square" rtlCol="0">
            <a:spAutoFit/>
          </a:bodyPr>
          <a:lstStyle/>
          <a:p>
            <a:r>
              <a:rPr lang="en-US" dirty="0"/>
              <a:t>Note that both real and ghost cells are part of the </a:t>
            </a:r>
            <a:r>
              <a:rPr lang="en-US" b="1" dirty="0"/>
              <a:t>same material</a:t>
            </a:r>
            <a:r>
              <a:rPr lang="en-US" dirty="0"/>
              <a:t>, so have the same adiabatic index</a:t>
            </a:r>
            <a:endParaRPr lang="en-GB" dirty="0"/>
          </a:p>
        </p:txBody>
      </p:sp>
    </p:spTree>
    <p:extLst>
      <p:ext uri="{BB962C8B-B14F-4D97-AF65-F5344CB8AC3E}">
        <p14:creationId xmlns:p14="http://schemas.microsoft.com/office/powerpoint/2010/main" val="317695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BB2DE326-59F2-4945-9535-0AF48B41A394}"/>
              </a:ext>
            </a:extLst>
          </p:cNvPr>
          <p:cNvSpPr>
            <a:spLocks noGrp="1" noChangeArrowheads="1"/>
          </p:cNvSpPr>
          <p:nvPr>
            <p:ph type="title"/>
          </p:nvPr>
        </p:nvSpPr>
        <p:spPr/>
        <p:txBody>
          <a:bodyPr/>
          <a:lstStyle/>
          <a:p>
            <a:pPr eaLnBrk="1" hangingPunct="1"/>
            <a:r>
              <a:rPr lang="en-US" altLang="en-US" dirty="0"/>
              <a:t>Outline</a:t>
            </a:r>
          </a:p>
        </p:txBody>
      </p:sp>
      <p:sp>
        <p:nvSpPr>
          <p:cNvPr id="4099" name="Rectangle 5">
            <a:extLst>
              <a:ext uri="{FF2B5EF4-FFF2-40B4-BE49-F238E27FC236}">
                <a16:creationId xmlns:a16="http://schemas.microsoft.com/office/drawing/2014/main" id="{A869C384-EAEC-447D-BE1A-AEAD569499E4}"/>
              </a:ext>
            </a:extLst>
          </p:cNvPr>
          <p:cNvSpPr>
            <a:spLocks noGrp="1" noChangeArrowheads="1"/>
          </p:cNvSpPr>
          <p:nvPr>
            <p:ph idx="1"/>
          </p:nvPr>
        </p:nvSpPr>
        <p:spPr/>
        <p:txBody>
          <a:bodyPr/>
          <a:lstStyle/>
          <a:p>
            <a:pPr eaLnBrk="1" hangingPunct="1"/>
            <a:r>
              <a:rPr lang="en-GB" altLang="en-US" dirty="0"/>
              <a:t>Principles of the ghost fluid method</a:t>
            </a:r>
          </a:p>
          <a:p>
            <a:pPr eaLnBrk="1" hangingPunct="1"/>
            <a:r>
              <a:rPr lang="en-GB" altLang="en-US" dirty="0">
                <a:solidFill>
                  <a:schemeClr val="tx1">
                    <a:lumMod val="60000"/>
                    <a:lumOff val="40000"/>
                  </a:schemeClr>
                </a:solidFill>
              </a:rPr>
              <a:t>The original ghost fluid method</a:t>
            </a:r>
          </a:p>
          <a:p>
            <a:pPr eaLnBrk="1" hangingPunct="1"/>
            <a:r>
              <a:rPr lang="en-GB" altLang="en-US" dirty="0">
                <a:solidFill>
                  <a:schemeClr val="tx1">
                    <a:lumMod val="60000"/>
                    <a:lumOff val="40000"/>
                  </a:schemeClr>
                </a:solidFill>
              </a:rPr>
              <a:t>History of ghost fluid methods</a:t>
            </a:r>
          </a:p>
          <a:p>
            <a:pPr eaLnBrk="1" hangingPunct="1"/>
            <a:r>
              <a:rPr lang="en-GB" altLang="en-US" dirty="0">
                <a:solidFill>
                  <a:schemeClr val="tx1">
                    <a:lumMod val="60000"/>
                    <a:lumOff val="40000"/>
                  </a:schemeClr>
                </a:solidFill>
              </a:rPr>
              <a:t>Implementation of a ghost fluid method</a:t>
            </a:r>
            <a:endParaRPr lang="en-US" altLang="en-US" dirty="0">
              <a:solidFill>
                <a:schemeClr val="tx1">
                  <a:lumMod val="60000"/>
                  <a:lumOff val="40000"/>
                </a:schemeClr>
              </a:solidFill>
            </a:endParaRPr>
          </a:p>
        </p:txBody>
      </p:sp>
    </p:spTree>
    <p:extLst>
      <p:ext uri="{BB962C8B-B14F-4D97-AF65-F5344CB8AC3E}">
        <p14:creationId xmlns:p14="http://schemas.microsoft.com/office/powerpoint/2010/main" val="3927915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Extrapolating entropy</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US" sz="1800" dirty="0"/>
              <a:t>Since we know all interface values (as these just come from the simulation), and we know the pressure in the ghost region (this comes from the other material), we can work out density in the ghost region</a:t>
            </a:r>
          </a:p>
          <a:p>
            <a:r>
              <a:rPr lang="en-US" sz="1800" dirty="0"/>
              <a:t>The same process works for all ghost cells in your numerical stencil</a:t>
            </a:r>
          </a:p>
        </p:txBody>
      </p:sp>
      <p:sp>
        <p:nvSpPr>
          <p:cNvPr id="22" name="Rak pilkoppling 21">
            <a:extLst>
              <a:ext uri="{FF2B5EF4-FFF2-40B4-BE49-F238E27FC236}">
                <a16:creationId xmlns:a16="http://schemas.microsoft.com/office/drawing/2014/main" id="{F0E299DE-2C59-43FA-9109-7BBA1269AB36}"/>
              </a:ext>
            </a:extLst>
          </p:cNvPr>
          <p:cNvSpPr/>
          <p:nvPr/>
        </p:nvSpPr>
        <p:spPr>
          <a:xfrm rot="5155907">
            <a:off x="750021" y="4491713"/>
            <a:ext cx="2155574" cy="135813"/>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sp>
        <p:nvSpPr>
          <p:cNvPr id="21" name="Rak pilkoppling 21">
            <a:extLst>
              <a:ext uri="{FF2B5EF4-FFF2-40B4-BE49-F238E27FC236}">
                <a16:creationId xmlns:a16="http://schemas.microsoft.com/office/drawing/2014/main" id="{160B11B1-57FF-4757-6A9D-9E006C90E5F3}"/>
              </a:ext>
            </a:extLst>
          </p:cNvPr>
          <p:cNvSpPr/>
          <p:nvPr/>
        </p:nvSpPr>
        <p:spPr>
          <a:xfrm rot="5155907" flipH="1">
            <a:off x="3947200" y="3351868"/>
            <a:ext cx="314333" cy="4524766"/>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pic>
        <p:nvPicPr>
          <p:cNvPr id="28" name="Picture 27">
            <a:extLst>
              <a:ext uri="{FF2B5EF4-FFF2-40B4-BE49-F238E27FC236}">
                <a16:creationId xmlns:a16="http://schemas.microsoft.com/office/drawing/2014/main" id="{5166027D-140A-4EA7-C211-E7D3C9302568}"/>
              </a:ext>
            </a:extLst>
          </p:cNvPr>
          <p:cNvPicPr>
            <a:picLocks noChangeAspect="1"/>
          </p:cNvPicPr>
          <p:nvPr/>
        </p:nvPicPr>
        <p:blipFill>
          <a:blip r:embed="rId2"/>
          <a:stretch>
            <a:fillRect/>
          </a:stretch>
        </p:blipFill>
        <p:spPr>
          <a:xfrm>
            <a:off x="6190456" y="5877272"/>
            <a:ext cx="363489" cy="281576"/>
          </a:xfrm>
          <a:prstGeom prst="rect">
            <a:avLst/>
          </a:prstGeom>
        </p:spPr>
      </p:pic>
      <p:cxnSp>
        <p:nvCxnSpPr>
          <p:cNvPr id="30" name="Straight Connector 29">
            <a:extLst>
              <a:ext uri="{FF2B5EF4-FFF2-40B4-BE49-F238E27FC236}">
                <a16:creationId xmlns:a16="http://schemas.microsoft.com/office/drawing/2014/main" id="{DB809FB4-896C-9EB5-FDAB-205D90CCAA5E}"/>
              </a:ext>
            </a:extLst>
          </p:cNvPr>
          <p:cNvCxnSpPr/>
          <p:nvPr/>
        </p:nvCxnSpPr>
        <p:spPr>
          <a:xfrm flipV="1">
            <a:off x="3923928" y="5625244"/>
            <a:ext cx="0" cy="18002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3B2A523D-C2AE-4E56-AAF0-92965545FC3E}"/>
              </a:ext>
            </a:extLst>
          </p:cNvPr>
          <p:cNvPicPr>
            <a:picLocks noChangeAspect="1"/>
          </p:cNvPicPr>
          <p:nvPr/>
        </p:nvPicPr>
        <p:blipFill>
          <a:blip r:embed="rId3"/>
          <a:stretch>
            <a:fillRect/>
          </a:stretch>
        </p:blipFill>
        <p:spPr>
          <a:xfrm>
            <a:off x="3730906" y="5816954"/>
            <a:ext cx="481054" cy="348350"/>
          </a:xfrm>
          <a:prstGeom prst="rect">
            <a:avLst/>
          </a:prstGeom>
        </p:spPr>
      </p:pic>
      <p:cxnSp>
        <p:nvCxnSpPr>
          <p:cNvPr id="9" name="Straight Connector 8">
            <a:extLst>
              <a:ext uri="{FF2B5EF4-FFF2-40B4-BE49-F238E27FC236}">
                <a16:creationId xmlns:a16="http://schemas.microsoft.com/office/drawing/2014/main" id="{2A693BB6-003A-DB83-D977-218275F5D248}"/>
              </a:ext>
            </a:extLst>
          </p:cNvPr>
          <p:cNvCxnSpPr/>
          <p:nvPr/>
        </p:nvCxnSpPr>
        <p:spPr>
          <a:xfrm>
            <a:off x="1836534" y="4149080"/>
            <a:ext cx="2087394"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E2F8F1-3AD1-1C4C-B2BF-28086DADD0EE}"/>
              </a:ext>
            </a:extLst>
          </p:cNvPr>
          <p:cNvCxnSpPr>
            <a:cxnSpLocks/>
          </p:cNvCxnSpPr>
          <p:nvPr/>
        </p:nvCxnSpPr>
        <p:spPr>
          <a:xfrm>
            <a:off x="3924766" y="5229200"/>
            <a:ext cx="2159402" cy="0"/>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A1893D2-D60E-5398-85D1-A712074C55F9}"/>
              </a:ext>
            </a:extLst>
          </p:cNvPr>
          <p:cNvPicPr>
            <a:picLocks noChangeAspect="1"/>
          </p:cNvPicPr>
          <p:nvPr/>
        </p:nvPicPr>
        <p:blipFill>
          <a:blip r:embed="rId4"/>
          <a:stretch>
            <a:fillRect/>
          </a:stretch>
        </p:blipFill>
        <p:spPr>
          <a:xfrm>
            <a:off x="1475656" y="3291051"/>
            <a:ext cx="209568" cy="281965"/>
          </a:xfrm>
          <a:prstGeom prst="rect">
            <a:avLst/>
          </a:prstGeom>
        </p:spPr>
      </p:pic>
      <p:cxnSp>
        <p:nvCxnSpPr>
          <p:cNvPr id="4" name="Straight Connector 3">
            <a:extLst>
              <a:ext uri="{FF2B5EF4-FFF2-40B4-BE49-F238E27FC236}">
                <a16:creationId xmlns:a16="http://schemas.microsoft.com/office/drawing/2014/main" id="{B31B2395-0A50-AAC4-EC1F-44F1392BC795}"/>
              </a:ext>
            </a:extLst>
          </p:cNvPr>
          <p:cNvCxnSpPr/>
          <p:nvPr/>
        </p:nvCxnSpPr>
        <p:spPr>
          <a:xfrm>
            <a:off x="3923928" y="4149080"/>
            <a:ext cx="2087394"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7512EB-B732-4910-ECD7-2E889933319B}"/>
              </a:ext>
            </a:extLst>
          </p:cNvPr>
          <p:cNvCxnSpPr>
            <a:cxnSpLocks/>
          </p:cNvCxnSpPr>
          <p:nvPr/>
        </p:nvCxnSpPr>
        <p:spPr>
          <a:xfrm>
            <a:off x="1836534" y="5229200"/>
            <a:ext cx="2159402" cy="0"/>
          </a:xfrm>
          <a:prstGeom prst="line">
            <a:avLst/>
          </a:prstGeom>
          <a:ln w="28575">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85644070-649F-453D-130C-A87848A9342D}"/>
              </a:ext>
            </a:extLst>
          </p:cNvPr>
          <p:cNvSpPr/>
          <p:nvPr/>
        </p:nvSpPr>
        <p:spPr>
          <a:xfrm>
            <a:off x="3539352" y="4034265"/>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24BE7EBE-4A0F-E093-E1A0-F7F3F559C208}"/>
              </a:ext>
            </a:extLst>
          </p:cNvPr>
          <p:cNvSpPr/>
          <p:nvPr/>
        </p:nvSpPr>
        <p:spPr>
          <a:xfrm>
            <a:off x="2974626" y="4034265"/>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01DE5AD3-82A1-0F89-A51C-C7051133AE5E}"/>
              </a:ext>
            </a:extLst>
          </p:cNvPr>
          <p:cNvSpPr/>
          <p:nvPr/>
        </p:nvSpPr>
        <p:spPr>
          <a:xfrm>
            <a:off x="2409900" y="4034264"/>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2B290F0-7B51-4A06-1412-04619CD13115}"/>
              </a:ext>
            </a:extLst>
          </p:cNvPr>
          <p:cNvSpPr/>
          <p:nvPr/>
        </p:nvSpPr>
        <p:spPr>
          <a:xfrm>
            <a:off x="5187042" y="5105467"/>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E20D3746-FCF6-6703-84AA-5C67E53E06F1}"/>
              </a:ext>
            </a:extLst>
          </p:cNvPr>
          <p:cNvSpPr/>
          <p:nvPr/>
        </p:nvSpPr>
        <p:spPr>
          <a:xfrm>
            <a:off x="4622316" y="5105467"/>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C0D4D3E1-BFF8-2577-1AFD-D4ECFC28A650}"/>
              </a:ext>
            </a:extLst>
          </p:cNvPr>
          <p:cNvSpPr/>
          <p:nvPr/>
        </p:nvSpPr>
        <p:spPr>
          <a:xfrm>
            <a:off x="4057590" y="5105466"/>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324EF5AB-7BF7-077E-F731-922437DBD00F}"/>
              </a:ext>
            </a:extLst>
          </p:cNvPr>
          <p:cNvGrpSpPr/>
          <p:nvPr/>
        </p:nvGrpSpPr>
        <p:grpSpPr>
          <a:xfrm>
            <a:off x="4082141" y="4020910"/>
            <a:ext cx="194251" cy="236988"/>
            <a:chOff x="3777182" y="3155405"/>
            <a:chExt cx="194251" cy="236988"/>
          </a:xfrm>
        </p:grpSpPr>
        <p:cxnSp>
          <p:nvCxnSpPr>
            <p:cNvPr id="18" name="Straight Connector 17">
              <a:extLst>
                <a:ext uri="{FF2B5EF4-FFF2-40B4-BE49-F238E27FC236}">
                  <a16:creationId xmlns:a16="http://schemas.microsoft.com/office/drawing/2014/main" id="{97E57E36-5657-1B76-69F0-EBA5F265DB16}"/>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BAB5DC-2D82-2143-F253-9D4BFCEE9695}"/>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D13BF905-CEFC-5917-E872-C0877A53E47D}"/>
              </a:ext>
            </a:extLst>
          </p:cNvPr>
          <p:cNvGrpSpPr/>
          <p:nvPr/>
        </p:nvGrpSpPr>
        <p:grpSpPr>
          <a:xfrm>
            <a:off x="4646867" y="4017912"/>
            <a:ext cx="194251" cy="236988"/>
            <a:chOff x="3777182" y="3155405"/>
            <a:chExt cx="194251" cy="236988"/>
          </a:xfrm>
        </p:grpSpPr>
        <p:cxnSp>
          <p:nvCxnSpPr>
            <p:cNvPr id="26" name="Straight Connector 25">
              <a:extLst>
                <a:ext uri="{FF2B5EF4-FFF2-40B4-BE49-F238E27FC236}">
                  <a16:creationId xmlns:a16="http://schemas.microsoft.com/office/drawing/2014/main" id="{51DE0312-0ED9-3A77-9182-B497DF00B382}"/>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2A1B113-AE81-FB17-A6DB-1589C03AB057}"/>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5508B71D-D670-B5F3-3CC5-D6B800283AA8}"/>
              </a:ext>
            </a:extLst>
          </p:cNvPr>
          <p:cNvGrpSpPr/>
          <p:nvPr/>
        </p:nvGrpSpPr>
        <p:grpSpPr>
          <a:xfrm>
            <a:off x="3570525" y="5115625"/>
            <a:ext cx="194251" cy="236988"/>
            <a:chOff x="3777182" y="3155405"/>
            <a:chExt cx="194251" cy="236988"/>
          </a:xfrm>
        </p:grpSpPr>
        <p:cxnSp>
          <p:nvCxnSpPr>
            <p:cNvPr id="31" name="Straight Connector 30">
              <a:extLst>
                <a:ext uri="{FF2B5EF4-FFF2-40B4-BE49-F238E27FC236}">
                  <a16:creationId xmlns:a16="http://schemas.microsoft.com/office/drawing/2014/main" id="{64F8A07C-A92D-DA65-6DA8-518D304A38FD}"/>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4D4D353-8130-CAA6-391F-9E6C71F4E536}"/>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D7B2E9F-0A71-FA46-19CB-E01E84265C9F}"/>
              </a:ext>
            </a:extLst>
          </p:cNvPr>
          <p:cNvGrpSpPr/>
          <p:nvPr/>
        </p:nvGrpSpPr>
        <p:grpSpPr>
          <a:xfrm>
            <a:off x="3002027" y="5100954"/>
            <a:ext cx="194251" cy="236988"/>
            <a:chOff x="3777182" y="3155405"/>
            <a:chExt cx="194251" cy="236988"/>
          </a:xfrm>
        </p:grpSpPr>
        <p:cxnSp>
          <p:nvCxnSpPr>
            <p:cNvPr id="36" name="Straight Connector 35">
              <a:extLst>
                <a:ext uri="{FF2B5EF4-FFF2-40B4-BE49-F238E27FC236}">
                  <a16:creationId xmlns:a16="http://schemas.microsoft.com/office/drawing/2014/main" id="{5AC50C65-D2DB-AAEC-2011-7B1938BAD26A}"/>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EA5326-327C-5A82-242D-6A034BAB53B9}"/>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13">
            <a:extLst>
              <a:ext uri="{FF2B5EF4-FFF2-40B4-BE49-F238E27FC236}">
                <a16:creationId xmlns:a16="http://schemas.microsoft.com/office/drawing/2014/main" id="{32F28F2D-57A9-7B5A-EFB6-218DD1F13D2E}"/>
              </a:ext>
            </a:extLst>
          </p:cNvPr>
          <p:cNvPicPr>
            <a:picLocks noChangeAspect="1"/>
          </p:cNvPicPr>
          <p:nvPr/>
        </p:nvPicPr>
        <p:blipFill>
          <a:blip r:embed="rId5"/>
          <a:stretch>
            <a:fillRect/>
          </a:stretch>
        </p:blipFill>
        <p:spPr>
          <a:xfrm>
            <a:off x="3095031" y="3040021"/>
            <a:ext cx="2087394" cy="790289"/>
          </a:xfrm>
          <a:prstGeom prst="rect">
            <a:avLst/>
          </a:prstGeom>
        </p:spPr>
      </p:pic>
    </p:spTree>
    <p:extLst>
      <p:ext uri="{BB962C8B-B14F-4D97-AF65-F5344CB8AC3E}">
        <p14:creationId xmlns:p14="http://schemas.microsoft.com/office/powerpoint/2010/main" val="4053950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Example using the ghost fluid method</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a:xfrm>
            <a:off x="384175" y="1708150"/>
            <a:ext cx="2963689" cy="4067175"/>
          </a:xfrm>
        </p:spPr>
        <p:txBody>
          <a:bodyPr/>
          <a:lstStyle/>
          <a:p>
            <a:r>
              <a:rPr lang="en-GB" sz="1800" dirty="0"/>
              <a:t>Shock tube tests are a standard method for validating a ghost fluid method implementation </a:t>
            </a:r>
          </a:p>
          <a:p>
            <a:r>
              <a:rPr lang="en-GB" sz="1800" dirty="0"/>
              <a:t>In the case of a shock wave hitting a material interface, we expect a pattern of: </a:t>
            </a:r>
          </a:p>
          <a:p>
            <a:pPr marL="342900" indent="-342900">
              <a:buFont typeface="+mj-lt"/>
              <a:buAutoNum type="alphaLcParenR"/>
            </a:pPr>
            <a:r>
              <a:rPr lang="en-GB" sz="1800" dirty="0"/>
              <a:t>transmitted shock wave, </a:t>
            </a:r>
          </a:p>
          <a:p>
            <a:pPr marL="342900" indent="-342900">
              <a:buFont typeface="+mj-lt"/>
              <a:buAutoNum type="alphaLcParenR"/>
            </a:pPr>
            <a:r>
              <a:rPr lang="en-GB" sz="1800" dirty="0"/>
              <a:t>reflected rarefaction</a:t>
            </a:r>
          </a:p>
          <a:p>
            <a:pPr marL="342900" indent="-342900">
              <a:buFont typeface="+mj-lt"/>
              <a:buAutoNum type="alphaLcParenR"/>
            </a:pPr>
            <a:r>
              <a:rPr lang="en-GB" sz="1800" dirty="0"/>
              <a:t>advection of the interface</a:t>
            </a:r>
          </a:p>
        </p:txBody>
      </p:sp>
      <p:pic>
        <p:nvPicPr>
          <p:cNvPr id="7" name="Picture 6" descr="A graph with lines and numbers&#10;&#10;Description automatically generated">
            <a:extLst>
              <a:ext uri="{FF2B5EF4-FFF2-40B4-BE49-F238E27FC236}">
                <a16:creationId xmlns:a16="http://schemas.microsoft.com/office/drawing/2014/main" id="{66F69B46-4900-AC1A-A930-2AB677A2F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60000">
            <a:off x="3768908" y="1412776"/>
            <a:ext cx="5366370" cy="4293096"/>
          </a:xfrm>
          <a:prstGeom prst="rect">
            <a:avLst/>
          </a:prstGeom>
        </p:spPr>
      </p:pic>
    </p:spTree>
    <p:extLst>
      <p:ext uri="{BB962C8B-B14F-4D97-AF65-F5344CB8AC3E}">
        <p14:creationId xmlns:p14="http://schemas.microsoft.com/office/powerpoint/2010/main" val="3485963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Assumptions of the original ghost fluid method</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a:xfrm>
            <a:off x="384175" y="1395412"/>
            <a:ext cx="8374063" cy="4067175"/>
          </a:xfrm>
        </p:spPr>
        <p:txBody>
          <a:bodyPr/>
          <a:lstStyle/>
          <a:p>
            <a:r>
              <a:rPr lang="en-US" sz="1800" dirty="0"/>
              <a:t>We have already mentioned that the original ghost fluid method does not provide the correct behaviour at shock waves</a:t>
            </a:r>
          </a:p>
          <a:p>
            <a:r>
              <a:rPr lang="en-US" sz="1800" dirty="0"/>
              <a:t>This has always been known, and was discussed in the original paper</a:t>
            </a:r>
          </a:p>
          <a:p>
            <a:r>
              <a:rPr lang="en-US" sz="1800" dirty="0"/>
              <a:t>However, because the method does work well in practice, and it is easy to implement, it has seen a lot of use</a:t>
            </a:r>
          </a:p>
          <a:p>
            <a:r>
              <a:rPr lang="en-US" sz="1800" dirty="0"/>
              <a:t>But there are some cases in which the original ghost fluid method does not work at all</a:t>
            </a:r>
          </a:p>
          <a:p>
            <a:pPr marL="611188" lvl="1" indent="-342900">
              <a:buFont typeface="+mj-lt"/>
              <a:buAutoNum type="arabicPeriod"/>
            </a:pPr>
            <a:r>
              <a:rPr lang="en-US" sz="1800" dirty="0"/>
              <a:t>At very strong shock waves – it can predict a rarefaction when a shock wave should occur</a:t>
            </a:r>
            <a:endParaRPr lang="en-GB" sz="1800" dirty="0"/>
          </a:p>
          <a:p>
            <a:pPr marL="611188" lvl="1" indent="-342900">
              <a:buFont typeface="+mj-lt"/>
              <a:buAutoNum type="arabicPeriod"/>
            </a:pPr>
            <a:r>
              <a:rPr lang="en-US" sz="1800" dirty="0"/>
              <a:t>Across very large density gradients, e.g. at air-water interfaces, though careful choice of equation of state can help</a:t>
            </a:r>
          </a:p>
          <a:p>
            <a:pPr marL="611188" lvl="1" indent="-342900">
              <a:buFont typeface="+mj-lt"/>
              <a:buAutoNum type="arabicPeriod"/>
            </a:pPr>
            <a:r>
              <a:rPr lang="en-US" sz="1800" dirty="0"/>
              <a:t>Across very different materials, especially if it is not easy to obtain density from entropy</a:t>
            </a:r>
          </a:p>
        </p:txBody>
      </p:sp>
    </p:spTree>
    <p:extLst>
      <p:ext uri="{BB962C8B-B14F-4D97-AF65-F5344CB8AC3E}">
        <p14:creationId xmlns:p14="http://schemas.microsoft.com/office/powerpoint/2010/main" val="4206239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The isobaric fix</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a:xfrm>
            <a:off x="385762" y="1719276"/>
            <a:ext cx="8374063" cy="1169492"/>
          </a:xfrm>
        </p:spPr>
        <p:txBody>
          <a:bodyPr/>
          <a:lstStyle/>
          <a:p>
            <a:r>
              <a:rPr lang="en-GB" sz="1800" dirty="0"/>
              <a:t>In the original ghost fluid paper, you will see mention of the isobaric fix</a:t>
            </a:r>
          </a:p>
          <a:p>
            <a:r>
              <a:rPr lang="en-GB" sz="1800" dirty="0"/>
              <a:t>This extends the extrapolation of entropy, taking the value from once cell further from the interface</a:t>
            </a:r>
          </a:p>
        </p:txBody>
      </p:sp>
      <p:sp>
        <p:nvSpPr>
          <p:cNvPr id="4" name="Rak pilkoppling 21">
            <a:extLst>
              <a:ext uri="{FF2B5EF4-FFF2-40B4-BE49-F238E27FC236}">
                <a16:creationId xmlns:a16="http://schemas.microsoft.com/office/drawing/2014/main" id="{F3501500-8760-32E1-6D33-0CF75AB21C20}"/>
              </a:ext>
            </a:extLst>
          </p:cNvPr>
          <p:cNvSpPr/>
          <p:nvPr/>
        </p:nvSpPr>
        <p:spPr>
          <a:xfrm rot="5155907">
            <a:off x="750021" y="4491713"/>
            <a:ext cx="2155574" cy="135813"/>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sp>
        <p:nvSpPr>
          <p:cNvPr id="5" name="Rak pilkoppling 21">
            <a:extLst>
              <a:ext uri="{FF2B5EF4-FFF2-40B4-BE49-F238E27FC236}">
                <a16:creationId xmlns:a16="http://schemas.microsoft.com/office/drawing/2014/main" id="{1554E172-BE88-1FC9-8A5E-02DCF1FCA4AF}"/>
              </a:ext>
            </a:extLst>
          </p:cNvPr>
          <p:cNvSpPr/>
          <p:nvPr/>
        </p:nvSpPr>
        <p:spPr>
          <a:xfrm rot="5155907" flipH="1">
            <a:off x="3947200" y="3351868"/>
            <a:ext cx="314333" cy="4524766"/>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pic>
        <p:nvPicPr>
          <p:cNvPr id="6" name="Picture 5">
            <a:extLst>
              <a:ext uri="{FF2B5EF4-FFF2-40B4-BE49-F238E27FC236}">
                <a16:creationId xmlns:a16="http://schemas.microsoft.com/office/drawing/2014/main" id="{86FF73E2-7B2E-F8BF-5556-C76D95EA2B09}"/>
              </a:ext>
            </a:extLst>
          </p:cNvPr>
          <p:cNvPicPr>
            <a:picLocks noChangeAspect="1"/>
          </p:cNvPicPr>
          <p:nvPr/>
        </p:nvPicPr>
        <p:blipFill>
          <a:blip r:embed="rId2"/>
          <a:stretch>
            <a:fillRect/>
          </a:stretch>
        </p:blipFill>
        <p:spPr>
          <a:xfrm>
            <a:off x="6190456" y="5877272"/>
            <a:ext cx="363489" cy="281576"/>
          </a:xfrm>
          <a:prstGeom prst="rect">
            <a:avLst/>
          </a:prstGeom>
        </p:spPr>
      </p:pic>
      <p:cxnSp>
        <p:nvCxnSpPr>
          <p:cNvPr id="7" name="Straight Connector 6">
            <a:extLst>
              <a:ext uri="{FF2B5EF4-FFF2-40B4-BE49-F238E27FC236}">
                <a16:creationId xmlns:a16="http://schemas.microsoft.com/office/drawing/2014/main" id="{9035FBB9-F4F6-4EDF-CC9A-AF61A6F909D2}"/>
              </a:ext>
            </a:extLst>
          </p:cNvPr>
          <p:cNvCxnSpPr/>
          <p:nvPr/>
        </p:nvCxnSpPr>
        <p:spPr>
          <a:xfrm flipV="1">
            <a:off x="3923928" y="5625244"/>
            <a:ext cx="0" cy="18002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FE0EC6F-CA8E-0D53-D368-B7D280C31BFC}"/>
              </a:ext>
            </a:extLst>
          </p:cNvPr>
          <p:cNvPicPr>
            <a:picLocks noChangeAspect="1"/>
          </p:cNvPicPr>
          <p:nvPr/>
        </p:nvPicPr>
        <p:blipFill>
          <a:blip r:embed="rId3"/>
          <a:stretch>
            <a:fillRect/>
          </a:stretch>
        </p:blipFill>
        <p:spPr>
          <a:xfrm>
            <a:off x="3730906" y="5816954"/>
            <a:ext cx="481054" cy="348350"/>
          </a:xfrm>
          <a:prstGeom prst="rect">
            <a:avLst/>
          </a:prstGeom>
        </p:spPr>
      </p:pic>
      <p:cxnSp>
        <p:nvCxnSpPr>
          <p:cNvPr id="9" name="Straight Connector 8">
            <a:extLst>
              <a:ext uri="{FF2B5EF4-FFF2-40B4-BE49-F238E27FC236}">
                <a16:creationId xmlns:a16="http://schemas.microsoft.com/office/drawing/2014/main" id="{6B37447F-9350-1792-7E37-F3F2D17A2786}"/>
              </a:ext>
            </a:extLst>
          </p:cNvPr>
          <p:cNvCxnSpPr/>
          <p:nvPr/>
        </p:nvCxnSpPr>
        <p:spPr>
          <a:xfrm>
            <a:off x="1836534" y="4149080"/>
            <a:ext cx="2087394"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9B7086F-5133-A955-56C7-8D45F6343E0B}"/>
              </a:ext>
            </a:extLst>
          </p:cNvPr>
          <p:cNvCxnSpPr>
            <a:cxnSpLocks/>
          </p:cNvCxnSpPr>
          <p:nvPr/>
        </p:nvCxnSpPr>
        <p:spPr>
          <a:xfrm>
            <a:off x="3924766" y="5229200"/>
            <a:ext cx="2159402" cy="0"/>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19E92545-E7B9-6F3B-6CAD-6BDD9547818E}"/>
              </a:ext>
            </a:extLst>
          </p:cNvPr>
          <p:cNvPicPr>
            <a:picLocks noChangeAspect="1"/>
          </p:cNvPicPr>
          <p:nvPr/>
        </p:nvPicPr>
        <p:blipFill>
          <a:blip r:embed="rId4"/>
          <a:stretch>
            <a:fillRect/>
          </a:stretch>
        </p:blipFill>
        <p:spPr>
          <a:xfrm>
            <a:off x="1475656" y="3291051"/>
            <a:ext cx="209568" cy="281965"/>
          </a:xfrm>
          <a:prstGeom prst="rect">
            <a:avLst/>
          </a:prstGeom>
        </p:spPr>
      </p:pic>
      <p:cxnSp>
        <p:nvCxnSpPr>
          <p:cNvPr id="12" name="Straight Connector 11">
            <a:extLst>
              <a:ext uri="{FF2B5EF4-FFF2-40B4-BE49-F238E27FC236}">
                <a16:creationId xmlns:a16="http://schemas.microsoft.com/office/drawing/2014/main" id="{66426831-39D6-3C06-295F-558ACC9E92EC}"/>
              </a:ext>
            </a:extLst>
          </p:cNvPr>
          <p:cNvCxnSpPr/>
          <p:nvPr/>
        </p:nvCxnSpPr>
        <p:spPr>
          <a:xfrm>
            <a:off x="3923928" y="4149080"/>
            <a:ext cx="2087394"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AB43FB0-273D-BE27-B165-0C082C53258C}"/>
              </a:ext>
            </a:extLst>
          </p:cNvPr>
          <p:cNvCxnSpPr>
            <a:cxnSpLocks/>
          </p:cNvCxnSpPr>
          <p:nvPr/>
        </p:nvCxnSpPr>
        <p:spPr>
          <a:xfrm>
            <a:off x="1836534" y="5229200"/>
            <a:ext cx="2159402" cy="0"/>
          </a:xfrm>
          <a:prstGeom prst="line">
            <a:avLst/>
          </a:prstGeom>
          <a:ln w="28575">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DA3A9EA-FB12-95CE-B318-C8C4A69CB4D3}"/>
              </a:ext>
            </a:extLst>
          </p:cNvPr>
          <p:cNvSpPr/>
          <p:nvPr/>
        </p:nvSpPr>
        <p:spPr>
          <a:xfrm>
            <a:off x="3539352" y="4034265"/>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E5EB4D92-351E-76FA-B879-312DBD5A3AA0}"/>
              </a:ext>
            </a:extLst>
          </p:cNvPr>
          <p:cNvSpPr/>
          <p:nvPr/>
        </p:nvSpPr>
        <p:spPr>
          <a:xfrm>
            <a:off x="2974626" y="4034265"/>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74954025-6B07-C4D1-C432-1915BE2CD691}"/>
              </a:ext>
            </a:extLst>
          </p:cNvPr>
          <p:cNvSpPr/>
          <p:nvPr/>
        </p:nvSpPr>
        <p:spPr>
          <a:xfrm>
            <a:off x="2409900" y="4034264"/>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48939AFE-297B-FE97-5333-4A264B3291C5}"/>
              </a:ext>
            </a:extLst>
          </p:cNvPr>
          <p:cNvSpPr/>
          <p:nvPr/>
        </p:nvSpPr>
        <p:spPr>
          <a:xfrm>
            <a:off x="5187042" y="5105467"/>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E794F5F1-63A2-F63F-C424-3D0960FCE5B3}"/>
              </a:ext>
            </a:extLst>
          </p:cNvPr>
          <p:cNvSpPr/>
          <p:nvPr/>
        </p:nvSpPr>
        <p:spPr>
          <a:xfrm>
            <a:off x="4622316" y="5105467"/>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94C14D9D-44B0-D670-B881-C856D196E262}"/>
              </a:ext>
            </a:extLst>
          </p:cNvPr>
          <p:cNvSpPr/>
          <p:nvPr/>
        </p:nvSpPr>
        <p:spPr>
          <a:xfrm>
            <a:off x="4057590" y="5105466"/>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0" name="Group 19">
            <a:extLst>
              <a:ext uri="{FF2B5EF4-FFF2-40B4-BE49-F238E27FC236}">
                <a16:creationId xmlns:a16="http://schemas.microsoft.com/office/drawing/2014/main" id="{6CBE4FDE-5234-31C6-3FED-FF814FC1586D}"/>
              </a:ext>
            </a:extLst>
          </p:cNvPr>
          <p:cNvGrpSpPr/>
          <p:nvPr/>
        </p:nvGrpSpPr>
        <p:grpSpPr>
          <a:xfrm>
            <a:off x="4082141" y="4020910"/>
            <a:ext cx="194251" cy="236988"/>
            <a:chOff x="3777182" y="3155405"/>
            <a:chExt cx="194251" cy="236988"/>
          </a:xfrm>
        </p:grpSpPr>
        <p:cxnSp>
          <p:nvCxnSpPr>
            <p:cNvPr id="21" name="Straight Connector 20">
              <a:extLst>
                <a:ext uri="{FF2B5EF4-FFF2-40B4-BE49-F238E27FC236}">
                  <a16:creationId xmlns:a16="http://schemas.microsoft.com/office/drawing/2014/main" id="{5A1753CB-1316-CCEF-F350-C5AEDE9E42FD}"/>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B9C8410-94CE-0104-A2C0-69350108D74E}"/>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2E800543-12BF-8462-C725-833CADF9927A}"/>
              </a:ext>
            </a:extLst>
          </p:cNvPr>
          <p:cNvGrpSpPr/>
          <p:nvPr/>
        </p:nvGrpSpPr>
        <p:grpSpPr>
          <a:xfrm>
            <a:off x="4646867" y="4017912"/>
            <a:ext cx="194251" cy="236988"/>
            <a:chOff x="3777182" y="3155405"/>
            <a:chExt cx="194251" cy="236988"/>
          </a:xfrm>
        </p:grpSpPr>
        <p:cxnSp>
          <p:nvCxnSpPr>
            <p:cNvPr id="24" name="Straight Connector 23">
              <a:extLst>
                <a:ext uri="{FF2B5EF4-FFF2-40B4-BE49-F238E27FC236}">
                  <a16:creationId xmlns:a16="http://schemas.microsoft.com/office/drawing/2014/main" id="{EBF1D314-2E3F-9A57-716F-D58930CA9DC4}"/>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AA8BAF5-F996-81AC-029B-AC690259194C}"/>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C4A8477F-63E6-43B4-9975-9E94D78A193A}"/>
              </a:ext>
            </a:extLst>
          </p:cNvPr>
          <p:cNvGrpSpPr/>
          <p:nvPr/>
        </p:nvGrpSpPr>
        <p:grpSpPr>
          <a:xfrm>
            <a:off x="3570525" y="5115625"/>
            <a:ext cx="194251" cy="236988"/>
            <a:chOff x="3777182" y="3155405"/>
            <a:chExt cx="194251" cy="236988"/>
          </a:xfrm>
        </p:grpSpPr>
        <p:cxnSp>
          <p:nvCxnSpPr>
            <p:cNvPr id="27" name="Straight Connector 26">
              <a:extLst>
                <a:ext uri="{FF2B5EF4-FFF2-40B4-BE49-F238E27FC236}">
                  <a16:creationId xmlns:a16="http://schemas.microsoft.com/office/drawing/2014/main" id="{E81C02C6-FF87-B877-CE3A-09596F67D290}"/>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7FCDBB9-45E2-4D79-CF7D-B9F928E8CCFE}"/>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CD13CCF4-859B-D59C-8644-E241A0AB4E62}"/>
              </a:ext>
            </a:extLst>
          </p:cNvPr>
          <p:cNvGrpSpPr/>
          <p:nvPr/>
        </p:nvGrpSpPr>
        <p:grpSpPr>
          <a:xfrm>
            <a:off x="3002027" y="5100954"/>
            <a:ext cx="194251" cy="236988"/>
            <a:chOff x="3777182" y="3155405"/>
            <a:chExt cx="194251" cy="236988"/>
          </a:xfrm>
        </p:grpSpPr>
        <p:cxnSp>
          <p:nvCxnSpPr>
            <p:cNvPr id="30" name="Straight Connector 29">
              <a:extLst>
                <a:ext uri="{FF2B5EF4-FFF2-40B4-BE49-F238E27FC236}">
                  <a16:creationId xmlns:a16="http://schemas.microsoft.com/office/drawing/2014/main" id="{A50FDD2B-5579-60AE-5B4A-94F5A48BC53B}"/>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E115B9-D694-D21B-F462-8E53316A3D6E}"/>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32" name="Arc 31">
            <a:extLst>
              <a:ext uri="{FF2B5EF4-FFF2-40B4-BE49-F238E27FC236}">
                <a16:creationId xmlns:a16="http://schemas.microsoft.com/office/drawing/2014/main" id="{2AF412E6-A0EE-1892-8144-F4DA7D5C5439}"/>
              </a:ext>
            </a:extLst>
          </p:cNvPr>
          <p:cNvSpPr/>
          <p:nvPr/>
        </p:nvSpPr>
        <p:spPr>
          <a:xfrm>
            <a:off x="3649569" y="3651947"/>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3" name="Arc 32">
            <a:extLst>
              <a:ext uri="{FF2B5EF4-FFF2-40B4-BE49-F238E27FC236}">
                <a16:creationId xmlns:a16="http://schemas.microsoft.com/office/drawing/2014/main" id="{CA83BFF6-33D5-7242-0518-3BC290DC11EC}"/>
              </a:ext>
            </a:extLst>
          </p:cNvPr>
          <p:cNvSpPr/>
          <p:nvPr/>
        </p:nvSpPr>
        <p:spPr>
          <a:xfrm>
            <a:off x="4193292" y="3630027"/>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4" name="TextBox 33">
            <a:extLst>
              <a:ext uri="{FF2B5EF4-FFF2-40B4-BE49-F238E27FC236}">
                <a16:creationId xmlns:a16="http://schemas.microsoft.com/office/drawing/2014/main" id="{84A1C1BD-F7B9-A83F-5A71-C698EC39B34F}"/>
              </a:ext>
            </a:extLst>
          </p:cNvPr>
          <p:cNvSpPr txBox="1"/>
          <p:nvPr/>
        </p:nvSpPr>
        <p:spPr>
          <a:xfrm>
            <a:off x="4628532" y="3305785"/>
            <a:ext cx="2268671" cy="369332"/>
          </a:xfrm>
          <a:prstGeom prst="rect">
            <a:avLst/>
          </a:prstGeom>
          <a:noFill/>
        </p:spPr>
        <p:txBody>
          <a:bodyPr wrap="square" rtlCol="0">
            <a:spAutoFit/>
          </a:bodyPr>
          <a:lstStyle/>
          <a:p>
            <a:r>
              <a:rPr lang="en-US" dirty="0"/>
              <a:t>Entropy</a:t>
            </a:r>
            <a:endParaRPr lang="en-GB" dirty="0"/>
          </a:p>
        </p:txBody>
      </p:sp>
      <p:sp>
        <p:nvSpPr>
          <p:cNvPr id="35" name="TextBox 34">
            <a:extLst>
              <a:ext uri="{FF2B5EF4-FFF2-40B4-BE49-F238E27FC236}">
                <a16:creationId xmlns:a16="http://schemas.microsoft.com/office/drawing/2014/main" id="{272BCA85-A3CD-86A1-D9B9-157335472538}"/>
              </a:ext>
            </a:extLst>
          </p:cNvPr>
          <p:cNvSpPr txBox="1"/>
          <p:nvPr/>
        </p:nvSpPr>
        <p:spPr>
          <a:xfrm>
            <a:off x="4838308" y="4578993"/>
            <a:ext cx="2708097" cy="369332"/>
          </a:xfrm>
          <a:prstGeom prst="rect">
            <a:avLst/>
          </a:prstGeom>
          <a:noFill/>
        </p:spPr>
        <p:txBody>
          <a:bodyPr wrap="square" rtlCol="0">
            <a:spAutoFit/>
          </a:bodyPr>
          <a:lstStyle/>
          <a:p>
            <a:r>
              <a:rPr lang="en-US" dirty="0"/>
              <a:t>Velocity and pressure</a:t>
            </a:r>
            <a:endParaRPr lang="en-GB" dirty="0"/>
          </a:p>
        </p:txBody>
      </p:sp>
      <p:sp>
        <p:nvSpPr>
          <p:cNvPr id="36" name="Arc 35">
            <a:extLst>
              <a:ext uri="{FF2B5EF4-FFF2-40B4-BE49-F238E27FC236}">
                <a16:creationId xmlns:a16="http://schemas.microsoft.com/office/drawing/2014/main" id="{1193647A-D151-B087-4523-602618F28389}"/>
              </a:ext>
            </a:extLst>
          </p:cNvPr>
          <p:cNvSpPr/>
          <p:nvPr/>
        </p:nvSpPr>
        <p:spPr>
          <a:xfrm rot="10800000">
            <a:off x="3663529" y="5180031"/>
            <a:ext cx="464909" cy="403144"/>
          </a:xfrm>
          <a:prstGeom prst="arc">
            <a:avLst>
              <a:gd name="adj1" fmla="val 10924857"/>
              <a:gd name="adj2" fmla="val 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7" name="Arc 36">
            <a:extLst>
              <a:ext uri="{FF2B5EF4-FFF2-40B4-BE49-F238E27FC236}">
                <a16:creationId xmlns:a16="http://schemas.microsoft.com/office/drawing/2014/main" id="{F5069151-2566-7780-8E6E-2F525FFAFA8B}"/>
              </a:ext>
            </a:extLst>
          </p:cNvPr>
          <p:cNvSpPr/>
          <p:nvPr/>
        </p:nvSpPr>
        <p:spPr>
          <a:xfrm rot="10800000">
            <a:off x="3170987" y="5186095"/>
            <a:ext cx="464909" cy="403144"/>
          </a:xfrm>
          <a:prstGeom prst="arc">
            <a:avLst>
              <a:gd name="adj1" fmla="val 10924857"/>
              <a:gd name="adj2" fmla="val 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8" name="TextBox 37">
            <a:extLst>
              <a:ext uri="{FF2B5EF4-FFF2-40B4-BE49-F238E27FC236}">
                <a16:creationId xmlns:a16="http://schemas.microsoft.com/office/drawing/2014/main" id="{7A307BB6-703F-6725-0DA5-0D319E9F2678}"/>
              </a:ext>
            </a:extLst>
          </p:cNvPr>
          <p:cNvSpPr txBox="1"/>
          <p:nvPr/>
        </p:nvSpPr>
        <p:spPr>
          <a:xfrm>
            <a:off x="2534427" y="5519977"/>
            <a:ext cx="2268671" cy="369332"/>
          </a:xfrm>
          <a:prstGeom prst="rect">
            <a:avLst/>
          </a:prstGeom>
          <a:noFill/>
        </p:spPr>
        <p:txBody>
          <a:bodyPr wrap="square" rtlCol="0">
            <a:spAutoFit/>
          </a:bodyPr>
          <a:lstStyle/>
          <a:p>
            <a:r>
              <a:rPr lang="en-US" dirty="0"/>
              <a:t>Entropy</a:t>
            </a:r>
            <a:endParaRPr lang="en-GB" dirty="0"/>
          </a:p>
        </p:txBody>
      </p:sp>
      <p:cxnSp>
        <p:nvCxnSpPr>
          <p:cNvPr id="39" name="Straight Arrow Connector 38">
            <a:extLst>
              <a:ext uri="{FF2B5EF4-FFF2-40B4-BE49-F238E27FC236}">
                <a16:creationId xmlns:a16="http://schemas.microsoft.com/office/drawing/2014/main" id="{90EF7493-8473-B916-3A0F-E69EE36A159F}"/>
              </a:ext>
            </a:extLst>
          </p:cNvPr>
          <p:cNvCxnSpPr>
            <a:cxnSpLocks/>
          </p:cNvCxnSpPr>
          <p:nvPr/>
        </p:nvCxnSpPr>
        <p:spPr>
          <a:xfrm flipH="1" flipV="1">
            <a:off x="4175145" y="4365104"/>
            <a:ext cx="6972" cy="6699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9806E3C-099E-86FA-B08D-03B5A145255A}"/>
              </a:ext>
            </a:extLst>
          </p:cNvPr>
          <p:cNvCxnSpPr>
            <a:cxnSpLocks/>
          </p:cNvCxnSpPr>
          <p:nvPr/>
        </p:nvCxnSpPr>
        <p:spPr>
          <a:xfrm flipH="1" flipV="1">
            <a:off x="4746843" y="4366976"/>
            <a:ext cx="6972" cy="6699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FAC89EE-099E-03EA-FEFB-C7CE12B1A3E3}"/>
              </a:ext>
            </a:extLst>
          </p:cNvPr>
          <p:cNvCxnSpPr>
            <a:cxnSpLocks/>
          </p:cNvCxnSpPr>
          <p:nvPr/>
        </p:nvCxnSpPr>
        <p:spPr>
          <a:xfrm rot="10800000" flipH="1" flipV="1">
            <a:off x="3095031" y="4369249"/>
            <a:ext cx="6972" cy="6699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9F0E949-6614-63DA-1F17-FA9E71D42A6F}"/>
              </a:ext>
            </a:extLst>
          </p:cNvPr>
          <p:cNvCxnSpPr>
            <a:cxnSpLocks/>
          </p:cNvCxnSpPr>
          <p:nvPr/>
        </p:nvCxnSpPr>
        <p:spPr>
          <a:xfrm rot="10800000" flipH="1" flipV="1">
            <a:off x="3663528" y="4362416"/>
            <a:ext cx="6972" cy="6699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3" name="Arc 42">
            <a:extLst>
              <a:ext uri="{FF2B5EF4-FFF2-40B4-BE49-F238E27FC236}">
                <a16:creationId xmlns:a16="http://schemas.microsoft.com/office/drawing/2014/main" id="{3AC9B60E-3952-7691-B179-D6AED9EE506D}"/>
              </a:ext>
            </a:extLst>
          </p:cNvPr>
          <p:cNvSpPr/>
          <p:nvPr/>
        </p:nvSpPr>
        <p:spPr>
          <a:xfrm>
            <a:off x="3120511" y="3637709"/>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4" name="Arc 43">
            <a:extLst>
              <a:ext uri="{FF2B5EF4-FFF2-40B4-BE49-F238E27FC236}">
                <a16:creationId xmlns:a16="http://schemas.microsoft.com/office/drawing/2014/main" id="{606EC296-80D6-4AEB-E12E-50763C28416A}"/>
              </a:ext>
            </a:extLst>
          </p:cNvPr>
          <p:cNvSpPr/>
          <p:nvPr/>
        </p:nvSpPr>
        <p:spPr>
          <a:xfrm rot="10800000">
            <a:off x="4201809" y="5180031"/>
            <a:ext cx="464909" cy="403144"/>
          </a:xfrm>
          <a:prstGeom prst="arc">
            <a:avLst>
              <a:gd name="adj1" fmla="val 10924857"/>
              <a:gd name="adj2" fmla="val 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5" name="Content Placeholder 2">
            <a:extLst>
              <a:ext uri="{FF2B5EF4-FFF2-40B4-BE49-F238E27FC236}">
                <a16:creationId xmlns:a16="http://schemas.microsoft.com/office/drawing/2014/main" id="{F16F1445-5054-AEAA-A6AE-A319EDB19238}"/>
              </a:ext>
            </a:extLst>
          </p:cNvPr>
          <p:cNvSpPr txBox="1">
            <a:spLocks/>
          </p:cNvSpPr>
          <p:nvPr/>
        </p:nvSpPr>
        <p:spPr bwMode="auto">
          <a:xfrm>
            <a:off x="378901" y="2833043"/>
            <a:ext cx="8374063" cy="1169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69875" indent="-269875" algn="l" rtl="0" eaLnBrk="0" fontAlgn="base" hangingPunct="0">
              <a:spcBef>
                <a:spcPct val="0"/>
              </a:spcBef>
              <a:spcAft>
                <a:spcPct val="75000"/>
              </a:spcAft>
              <a:buChar char="•"/>
              <a:defRPr sz="2000">
                <a:solidFill>
                  <a:schemeClr val="tx1"/>
                </a:solidFill>
                <a:latin typeface="+mn-lt"/>
                <a:ea typeface="+mn-ea"/>
                <a:cs typeface="+mn-cs"/>
              </a:defRPr>
            </a:lvl1pPr>
            <a:lvl2pPr marL="538163" indent="-266700" algn="l" rtl="0" eaLnBrk="0" fontAlgn="base" hangingPunct="0">
              <a:spcBef>
                <a:spcPct val="0"/>
              </a:spcBef>
              <a:spcAft>
                <a:spcPct val="75000"/>
              </a:spcAft>
              <a:buChar char="•"/>
              <a:defRPr sz="2000">
                <a:solidFill>
                  <a:schemeClr val="tx1"/>
                </a:solidFill>
                <a:latin typeface="+mn-lt"/>
              </a:defRPr>
            </a:lvl2pPr>
            <a:lvl3pPr marL="809625" indent="-269875" algn="l" rtl="0" eaLnBrk="0" fontAlgn="base" hangingPunct="0">
              <a:spcBef>
                <a:spcPct val="0"/>
              </a:spcBef>
              <a:spcAft>
                <a:spcPct val="75000"/>
              </a:spcAft>
              <a:buChar char="•"/>
              <a:defRPr sz="2000">
                <a:solidFill>
                  <a:schemeClr val="tx1"/>
                </a:solidFill>
                <a:latin typeface="+mn-lt"/>
              </a:defRPr>
            </a:lvl3pPr>
            <a:lvl4pPr marL="1079500" indent="-268288" algn="l" rtl="0" eaLnBrk="0" fontAlgn="base" hangingPunct="0">
              <a:spcBef>
                <a:spcPct val="0"/>
              </a:spcBef>
              <a:spcAft>
                <a:spcPct val="75000"/>
              </a:spcAft>
              <a:buChar char="•"/>
              <a:defRPr sz="2000">
                <a:solidFill>
                  <a:schemeClr val="tx1"/>
                </a:solidFill>
                <a:latin typeface="+mn-lt"/>
              </a:defRPr>
            </a:lvl4pPr>
            <a:lvl5pPr marL="1350963" indent="-269875" algn="l" rtl="0" eaLnBrk="0" fontAlgn="base" hangingPunct="0">
              <a:spcBef>
                <a:spcPct val="0"/>
              </a:spcBef>
              <a:spcAft>
                <a:spcPct val="75000"/>
              </a:spcAft>
              <a:buChar char="•"/>
              <a:defRPr sz="2000">
                <a:solidFill>
                  <a:schemeClr val="tx1"/>
                </a:solidFill>
                <a:latin typeface="+mn-lt"/>
              </a:defRPr>
            </a:lvl5pPr>
            <a:lvl6pPr marL="1808163" indent="-269875" algn="l" rtl="0" fontAlgn="base">
              <a:spcBef>
                <a:spcPct val="0"/>
              </a:spcBef>
              <a:spcAft>
                <a:spcPct val="75000"/>
              </a:spcAft>
              <a:buChar char="•"/>
              <a:defRPr sz="2000">
                <a:solidFill>
                  <a:schemeClr val="tx1"/>
                </a:solidFill>
                <a:latin typeface="+mn-lt"/>
              </a:defRPr>
            </a:lvl6pPr>
            <a:lvl7pPr marL="2265363" indent="-269875" algn="l" rtl="0" fontAlgn="base">
              <a:spcBef>
                <a:spcPct val="0"/>
              </a:spcBef>
              <a:spcAft>
                <a:spcPct val="75000"/>
              </a:spcAft>
              <a:buChar char="•"/>
              <a:defRPr sz="2000">
                <a:solidFill>
                  <a:schemeClr val="tx1"/>
                </a:solidFill>
                <a:latin typeface="+mn-lt"/>
              </a:defRPr>
            </a:lvl7pPr>
            <a:lvl8pPr marL="2722563" indent="-269875" algn="l" rtl="0" fontAlgn="base">
              <a:spcBef>
                <a:spcPct val="0"/>
              </a:spcBef>
              <a:spcAft>
                <a:spcPct val="75000"/>
              </a:spcAft>
              <a:buChar char="•"/>
              <a:defRPr sz="2000">
                <a:solidFill>
                  <a:schemeClr val="tx1"/>
                </a:solidFill>
                <a:latin typeface="+mn-lt"/>
              </a:defRPr>
            </a:lvl8pPr>
            <a:lvl9pPr marL="3179763" indent="-269875" algn="l" rtl="0" fontAlgn="base">
              <a:spcBef>
                <a:spcPct val="0"/>
              </a:spcBef>
              <a:spcAft>
                <a:spcPct val="75000"/>
              </a:spcAft>
              <a:buChar char="•"/>
              <a:defRPr sz="2000">
                <a:solidFill>
                  <a:schemeClr val="tx1"/>
                </a:solidFill>
                <a:latin typeface="+mn-lt"/>
              </a:defRPr>
            </a:lvl9pPr>
          </a:lstStyle>
          <a:p>
            <a:r>
              <a:rPr lang="en-GB" sz="1800" kern="0" dirty="0"/>
              <a:t>As a result, the isobaric fix also changes the density in the real cell adjacent to the interface</a:t>
            </a:r>
          </a:p>
          <a:p>
            <a:r>
              <a:rPr lang="en-GB" sz="1800" kern="0" dirty="0"/>
              <a:t>This can help fix issues caused by shock waves in the original ghost fluid method, but it can add additional conservation errors (changing the mass within a cell)</a:t>
            </a:r>
          </a:p>
          <a:p>
            <a:r>
              <a:rPr lang="en-GB" sz="1800" kern="0" dirty="0"/>
              <a:t>Because of the work done on improving the ghost fluid method, do not worry about the isobaric fix when implementing the original GFM</a:t>
            </a:r>
          </a:p>
          <a:p>
            <a:r>
              <a:rPr lang="en-GB" sz="1800" kern="0" dirty="0"/>
              <a:t>Instead, it is worth giving an overview of how ghost fluid methods have changed</a:t>
            </a:r>
          </a:p>
        </p:txBody>
      </p:sp>
    </p:spTree>
    <p:extLst>
      <p:ext uri="{BB962C8B-B14F-4D97-AF65-F5344CB8AC3E}">
        <p14:creationId xmlns:p14="http://schemas.microsoft.com/office/powerpoint/2010/main" val="416738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44"/>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43"/>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1"/>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2"/>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3"/>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0"/>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3"/>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29"/>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39"/>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40"/>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41"/>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4" grpId="0" animBg="1"/>
      <p:bldP spid="15" grpId="0" animBg="1"/>
      <p:bldP spid="16" grpId="0" animBg="1"/>
      <p:bldP spid="17" grpId="0" animBg="1"/>
      <p:bldP spid="18" grpId="0" animBg="1"/>
      <p:bldP spid="19" grpId="0" animBg="1"/>
      <p:bldP spid="32" grpId="0" animBg="1"/>
      <p:bldP spid="33" grpId="0" animBg="1"/>
      <p:bldP spid="34" grpId="0"/>
      <p:bldP spid="35" grpId="0"/>
      <p:bldP spid="36" grpId="0" animBg="1"/>
      <p:bldP spid="37" grpId="0" animBg="1"/>
      <p:bldP spid="38" grpId="0"/>
      <p:bldP spid="43" grpId="0" animBg="1"/>
      <p:bldP spid="43" grpId="1" animBg="1"/>
      <p:bldP spid="44" grpId="0" animBg="1"/>
      <p:bldP spid="44" grpId="1" animBg="1"/>
      <p:bldP spid="4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BB2DE326-59F2-4945-9535-0AF48B41A394}"/>
              </a:ext>
            </a:extLst>
          </p:cNvPr>
          <p:cNvSpPr>
            <a:spLocks noGrp="1" noChangeArrowheads="1"/>
          </p:cNvSpPr>
          <p:nvPr>
            <p:ph type="title"/>
          </p:nvPr>
        </p:nvSpPr>
        <p:spPr/>
        <p:txBody>
          <a:bodyPr/>
          <a:lstStyle/>
          <a:p>
            <a:pPr eaLnBrk="1" hangingPunct="1"/>
            <a:r>
              <a:rPr lang="en-US" altLang="en-US" dirty="0"/>
              <a:t>Outline</a:t>
            </a:r>
          </a:p>
        </p:txBody>
      </p:sp>
      <p:sp>
        <p:nvSpPr>
          <p:cNvPr id="4099" name="Rectangle 5">
            <a:extLst>
              <a:ext uri="{FF2B5EF4-FFF2-40B4-BE49-F238E27FC236}">
                <a16:creationId xmlns:a16="http://schemas.microsoft.com/office/drawing/2014/main" id="{A869C384-EAEC-447D-BE1A-AEAD569499E4}"/>
              </a:ext>
            </a:extLst>
          </p:cNvPr>
          <p:cNvSpPr>
            <a:spLocks noGrp="1" noChangeArrowheads="1"/>
          </p:cNvSpPr>
          <p:nvPr>
            <p:ph idx="1"/>
          </p:nvPr>
        </p:nvSpPr>
        <p:spPr/>
        <p:txBody>
          <a:bodyPr/>
          <a:lstStyle/>
          <a:p>
            <a:pPr eaLnBrk="1" hangingPunct="1"/>
            <a:r>
              <a:rPr lang="en-GB" altLang="en-US" dirty="0">
                <a:solidFill>
                  <a:schemeClr val="tx1">
                    <a:lumMod val="40000"/>
                    <a:lumOff val="60000"/>
                  </a:schemeClr>
                </a:solidFill>
              </a:rPr>
              <a:t>Principles of the ghost fluid method</a:t>
            </a:r>
          </a:p>
          <a:p>
            <a:pPr eaLnBrk="1" hangingPunct="1"/>
            <a:r>
              <a:rPr lang="en-GB" altLang="en-US" dirty="0">
                <a:solidFill>
                  <a:schemeClr val="tx1">
                    <a:lumMod val="40000"/>
                    <a:lumOff val="60000"/>
                  </a:schemeClr>
                </a:solidFill>
              </a:rPr>
              <a:t>The original ghost fluid method</a:t>
            </a:r>
          </a:p>
          <a:p>
            <a:pPr eaLnBrk="1" hangingPunct="1"/>
            <a:r>
              <a:rPr lang="en-GB" altLang="en-US" dirty="0"/>
              <a:t>History of ghost fluid methods</a:t>
            </a:r>
          </a:p>
          <a:p>
            <a:pPr eaLnBrk="1" hangingPunct="1"/>
            <a:r>
              <a:rPr lang="en-GB" altLang="en-US" dirty="0">
                <a:solidFill>
                  <a:schemeClr val="tx1">
                    <a:lumMod val="40000"/>
                    <a:lumOff val="60000"/>
                  </a:schemeClr>
                </a:solidFill>
              </a:rPr>
              <a:t>Implementation of a ghost fluid method</a:t>
            </a:r>
            <a:endParaRPr lang="en-US" altLang="en-US" dirty="0">
              <a:solidFill>
                <a:schemeClr val="tx1">
                  <a:lumMod val="40000"/>
                  <a:lumOff val="60000"/>
                </a:schemeClr>
              </a:solidFill>
            </a:endParaRPr>
          </a:p>
        </p:txBody>
      </p:sp>
    </p:spTree>
    <p:extLst>
      <p:ext uri="{BB962C8B-B14F-4D97-AF65-F5344CB8AC3E}">
        <p14:creationId xmlns:p14="http://schemas.microsoft.com/office/powerpoint/2010/main" val="1434511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Improving ghost fluid methods</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a:xfrm>
            <a:off x="384175" y="1772816"/>
            <a:ext cx="8374063" cy="4067175"/>
          </a:xfrm>
        </p:spPr>
        <p:txBody>
          <a:bodyPr/>
          <a:lstStyle/>
          <a:p>
            <a:r>
              <a:rPr lang="en-GB" sz="1800" dirty="0"/>
              <a:t>Due to the shortcomings of the ghost fluid method, various improved versions have been developed</a:t>
            </a:r>
          </a:p>
          <a:p>
            <a:r>
              <a:rPr lang="en-GB" sz="1800" dirty="0"/>
              <a:t>Most of these occurred within about 10 years of the first publication, though there is still active development</a:t>
            </a:r>
          </a:p>
          <a:p>
            <a:r>
              <a:rPr lang="en-GB" sz="1800" dirty="0"/>
              <a:t>These developments allow ghost fluid methods to provide a stable </a:t>
            </a:r>
            <a:r>
              <a:rPr lang="en-GB" sz="1800" dirty="0" err="1"/>
              <a:t>multimaterial</a:t>
            </a:r>
            <a:r>
              <a:rPr lang="en-GB" sz="1800" dirty="0"/>
              <a:t> technique even for strong shock waves or different material properties across the interface</a:t>
            </a:r>
          </a:p>
          <a:p>
            <a:r>
              <a:rPr lang="en-GB" sz="1800" dirty="0"/>
              <a:t>Though these various methods all differ, the underlying techniques do not change; the specification of a ghost fluid region to describe the material interaction at the interface</a:t>
            </a:r>
          </a:p>
          <a:p>
            <a:r>
              <a:rPr lang="en-GB" sz="1800" dirty="0"/>
              <a:t>We summarise some of the notable implementations</a:t>
            </a:r>
            <a:endParaRPr lang="en-US" sz="1800" dirty="0"/>
          </a:p>
        </p:txBody>
      </p:sp>
    </p:spTree>
    <p:extLst>
      <p:ext uri="{BB962C8B-B14F-4D97-AF65-F5344CB8AC3E}">
        <p14:creationId xmlns:p14="http://schemas.microsoft.com/office/powerpoint/2010/main" val="2381751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The modified ghost fluid method</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a:xfrm>
            <a:off x="384175" y="1772816"/>
            <a:ext cx="8374063" cy="4067175"/>
          </a:xfrm>
        </p:spPr>
        <p:txBody>
          <a:bodyPr/>
          <a:lstStyle/>
          <a:p>
            <a:r>
              <a:rPr lang="en-GB" sz="1800" dirty="0"/>
              <a:t>This was the first major development of the ghost fluid method by Liu, Khoo and Yeo (2002)</a:t>
            </a:r>
          </a:p>
          <a:p>
            <a:r>
              <a:rPr lang="en-GB" sz="1800" dirty="0"/>
              <a:t>The aim of this work was </a:t>
            </a:r>
            <a:r>
              <a:rPr lang="en-GB" sz="1800" b="1" dirty="0"/>
              <a:t>specifically</a:t>
            </a:r>
            <a:r>
              <a:rPr lang="en-GB" sz="1800" dirty="0"/>
              <a:t> to address the problems suffered when a strong shock wave impacts an interface</a:t>
            </a:r>
          </a:p>
          <a:p>
            <a:r>
              <a:rPr lang="en-GB" sz="1800" dirty="0"/>
              <a:t>Their approach focuses on when the original GFM cannot capture the correct behaviour of the waves (it may predict a rarefaction when physically a shock wave occurs)</a:t>
            </a:r>
          </a:p>
          <a:p>
            <a:r>
              <a:rPr lang="en-GB" sz="1800" dirty="0"/>
              <a:t>Their modification to the method is to predict the wave behaviour at the interface, and thus the star states that would arise from a Riemann problem across the interface, such that the correct wave structure can be obtained</a:t>
            </a:r>
          </a:p>
          <a:p>
            <a:r>
              <a:rPr lang="en-GB" sz="1800" dirty="0"/>
              <a:t>What is the connection between ghost fluid methods and Riemann problems?</a:t>
            </a:r>
            <a:endParaRPr lang="en-US" sz="1800" dirty="0"/>
          </a:p>
        </p:txBody>
      </p:sp>
    </p:spTree>
    <p:extLst>
      <p:ext uri="{BB962C8B-B14F-4D97-AF65-F5344CB8AC3E}">
        <p14:creationId xmlns:p14="http://schemas.microsoft.com/office/powerpoint/2010/main" val="3950064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F80E8-81A1-E66E-4D38-A114D83B7BF5}"/>
              </a:ext>
            </a:extLst>
          </p:cNvPr>
          <p:cNvSpPr>
            <a:spLocks noGrp="1"/>
          </p:cNvSpPr>
          <p:nvPr>
            <p:ph type="title"/>
          </p:nvPr>
        </p:nvSpPr>
        <p:spPr/>
        <p:txBody>
          <a:bodyPr/>
          <a:lstStyle/>
          <a:p>
            <a:r>
              <a:rPr lang="en-US" dirty="0"/>
              <a:t>Riemann problems and Ghost Fluid Methods</a:t>
            </a:r>
            <a:endParaRPr lang="en-GB" dirty="0"/>
          </a:p>
        </p:txBody>
      </p:sp>
      <p:sp>
        <p:nvSpPr>
          <p:cNvPr id="3" name="Content Placeholder 2">
            <a:extLst>
              <a:ext uri="{FF2B5EF4-FFF2-40B4-BE49-F238E27FC236}">
                <a16:creationId xmlns:a16="http://schemas.microsoft.com/office/drawing/2014/main" id="{E72AF2F7-D9B7-64CC-02B5-03B3BBBFF45F}"/>
              </a:ext>
            </a:extLst>
          </p:cNvPr>
          <p:cNvSpPr>
            <a:spLocks noGrp="1"/>
          </p:cNvSpPr>
          <p:nvPr>
            <p:ph idx="1"/>
          </p:nvPr>
        </p:nvSpPr>
        <p:spPr/>
        <p:txBody>
          <a:bodyPr/>
          <a:lstStyle/>
          <a:p>
            <a:r>
              <a:rPr lang="en-US" sz="1800" dirty="0"/>
              <a:t>When we set Riemann problem boundary conditions, we are setting a state across the interface which is meant to reproduce the correct wave interaction</a:t>
            </a:r>
          </a:p>
          <a:p>
            <a:r>
              <a:rPr lang="en-US" sz="1800" dirty="0"/>
              <a:t>This will have three waves (for the Euler equations)</a:t>
            </a:r>
            <a:endParaRPr lang="en-GB" sz="1800" dirty="0"/>
          </a:p>
        </p:txBody>
      </p:sp>
      <p:sp>
        <p:nvSpPr>
          <p:cNvPr id="4" name="Rak pilkoppling 21">
            <a:extLst>
              <a:ext uri="{FF2B5EF4-FFF2-40B4-BE49-F238E27FC236}">
                <a16:creationId xmlns:a16="http://schemas.microsoft.com/office/drawing/2014/main" id="{E984BC0B-F7D1-2FBD-4F5A-A29D667BD1AB}"/>
              </a:ext>
            </a:extLst>
          </p:cNvPr>
          <p:cNvSpPr/>
          <p:nvPr/>
        </p:nvSpPr>
        <p:spPr>
          <a:xfrm rot="5155907">
            <a:off x="750021" y="4197614"/>
            <a:ext cx="2155574" cy="135813"/>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sp>
        <p:nvSpPr>
          <p:cNvPr id="5" name="Rak pilkoppling 21">
            <a:extLst>
              <a:ext uri="{FF2B5EF4-FFF2-40B4-BE49-F238E27FC236}">
                <a16:creationId xmlns:a16="http://schemas.microsoft.com/office/drawing/2014/main" id="{1EEB0E47-80EA-B966-41D8-85940141FA0A}"/>
              </a:ext>
            </a:extLst>
          </p:cNvPr>
          <p:cNvSpPr/>
          <p:nvPr/>
        </p:nvSpPr>
        <p:spPr>
          <a:xfrm rot="5155907" flipH="1">
            <a:off x="3947200" y="3057769"/>
            <a:ext cx="314333" cy="4524766"/>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pic>
        <p:nvPicPr>
          <p:cNvPr id="6" name="Picture 5">
            <a:extLst>
              <a:ext uri="{FF2B5EF4-FFF2-40B4-BE49-F238E27FC236}">
                <a16:creationId xmlns:a16="http://schemas.microsoft.com/office/drawing/2014/main" id="{4BF1493A-3DF3-2746-9C60-C22F9E50FA33}"/>
              </a:ext>
            </a:extLst>
          </p:cNvPr>
          <p:cNvPicPr>
            <a:picLocks noChangeAspect="1"/>
          </p:cNvPicPr>
          <p:nvPr/>
        </p:nvPicPr>
        <p:blipFill>
          <a:blip r:embed="rId2"/>
          <a:stretch>
            <a:fillRect/>
          </a:stretch>
        </p:blipFill>
        <p:spPr>
          <a:xfrm>
            <a:off x="6190456" y="5583173"/>
            <a:ext cx="363489" cy="281576"/>
          </a:xfrm>
          <a:prstGeom prst="rect">
            <a:avLst/>
          </a:prstGeom>
        </p:spPr>
      </p:pic>
      <p:cxnSp>
        <p:nvCxnSpPr>
          <p:cNvPr id="7" name="Straight Connector 6">
            <a:extLst>
              <a:ext uri="{FF2B5EF4-FFF2-40B4-BE49-F238E27FC236}">
                <a16:creationId xmlns:a16="http://schemas.microsoft.com/office/drawing/2014/main" id="{CA08592A-2976-538B-0804-11CB69FDE1AE}"/>
              </a:ext>
            </a:extLst>
          </p:cNvPr>
          <p:cNvCxnSpPr/>
          <p:nvPr/>
        </p:nvCxnSpPr>
        <p:spPr>
          <a:xfrm flipV="1">
            <a:off x="3923928" y="5331145"/>
            <a:ext cx="0" cy="18002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2DBEA1D-3218-50A6-88A8-B28A5FBDBDF4}"/>
              </a:ext>
            </a:extLst>
          </p:cNvPr>
          <p:cNvPicPr>
            <a:picLocks noChangeAspect="1"/>
          </p:cNvPicPr>
          <p:nvPr/>
        </p:nvPicPr>
        <p:blipFill>
          <a:blip r:embed="rId3"/>
          <a:stretch>
            <a:fillRect/>
          </a:stretch>
        </p:blipFill>
        <p:spPr>
          <a:xfrm>
            <a:off x="3730906" y="5522855"/>
            <a:ext cx="481054" cy="348350"/>
          </a:xfrm>
          <a:prstGeom prst="rect">
            <a:avLst/>
          </a:prstGeom>
        </p:spPr>
      </p:pic>
      <p:cxnSp>
        <p:nvCxnSpPr>
          <p:cNvPr id="9" name="Straight Connector 8">
            <a:extLst>
              <a:ext uri="{FF2B5EF4-FFF2-40B4-BE49-F238E27FC236}">
                <a16:creationId xmlns:a16="http://schemas.microsoft.com/office/drawing/2014/main" id="{3AEBF6AC-BA7D-E75A-91A6-112C7CB8AB77}"/>
              </a:ext>
            </a:extLst>
          </p:cNvPr>
          <p:cNvCxnSpPr/>
          <p:nvPr/>
        </p:nvCxnSpPr>
        <p:spPr>
          <a:xfrm>
            <a:off x="1836534" y="3854981"/>
            <a:ext cx="2087394"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D215285-85FD-61E7-9E5B-008BC1EC7509}"/>
              </a:ext>
            </a:extLst>
          </p:cNvPr>
          <p:cNvCxnSpPr>
            <a:cxnSpLocks/>
          </p:cNvCxnSpPr>
          <p:nvPr/>
        </p:nvCxnSpPr>
        <p:spPr>
          <a:xfrm>
            <a:off x="3924766" y="4935101"/>
            <a:ext cx="2159402" cy="0"/>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2E87068-D80F-AE0B-91DC-E26ADAE27366}"/>
              </a:ext>
            </a:extLst>
          </p:cNvPr>
          <p:cNvPicPr>
            <a:picLocks noChangeAspect="1"/>
          </p:cNvPicPr>
          <p:nvPr/>
        </p:nvPicPr>
        <p:blipFill>
          <a:blip r:embed="rId4"/>
          <a:stretch>
            <a:fillRect/>
          </a:stretch>
        </p:blipFill>
        <p:spPr>
          <a:xfrm>
            <a:off x="1475656" y="2996952"/>
            <a:ext cx="209568" cy="281965"/>
          </a:xfrm>
          <a:prstGeom prst="rect">
            <a:avLst/>
          </a:prstGeom>
        </p:spPr>
      </p:pic>
      <p:cxnSp>
        <p:nvCxnSpPr>
          <p:cNvPr id="12" name="Straight Connector 11">
            <a:extLst>
              <a:ext uri="{FF2B5EF4-FFF2-40B4-BE49-F238E27FC236}">
                <a16:creationId xmlns:a16="http://schemas.microsoft.com/office/drawing/2014/main" id="{7BBF3C3D-39DE-B12D-2090-3E4DDBBDEEB2}"/>
              </a:ext>
            </a:extLst>
          </p:cNvPr>
          <p:cNvCxnSpPr/>
          <p:nvPr/>
        </p:nvCxnSpPr>
        <p:spPr>
          <a:xfrm>
            <a:off x="3923928" y="3854981"/>
            <a:ext cx="2087394"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FFA65C3-5743-83D3-3008-7D5CC75417EE}"/>
              </a:ext>
            </a:extLst>
          </p:cNvPr>
          <p:cNvCxnSpPr>
            <a:cxnSpLocks/>
          </p:cNvCxnSpPr>
          <p:nvPr/>
        </p:nvCxnSpPr>
        <p:spPr>
          <a:xfrm>
            <a:off x="1836534" y="4935101"/>
            <a:ext cx="2159402" cy="0"/>
          </a:xfrm>
          <a:prstGeom prst="line">
            <a:avLst/>
          </a:prstGeom>
          <a:ln w="28575">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E882693-A67D-979A-5802-4F92B826A0F4}"/>
              </a:ext>
            </a:extLst>
          </p:cNvPr>
          <p:cNvSpPr/>
          <p:nvPr/>
        </p:nvSpPr>
        <p:spPr>
          <a:xfrm>
            <a:off x="3539352" y="3740166"/>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13376029-22C2-C014-1EB8-2991CECE51E4}"/>
              </a:ext>
            </a:extLst>
          </p:cNvPr>
          <p:cNvSpPr/>
          <p:nvPr/>
        </p:nvSpPr>
        <p:spPr>
          <a:xfrm>
            <a:off x="2974626" y="3740166"/>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01C4AC03-9741-7DBB-2624-7CD5C7209257}"/>
              </a:ext>
            </a:extLst>
          </p:cNvPr>
          <p:cNvSpPr/>
          <p:nvPr/>
        </p:nvSpPr>
        <p:spPr>
          <a:xfrm>
            <a:off x="2409900" y="3740165"/>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D4590608-C2D7-5A22-4079-8BEE1BBEA301}"/>
              </a:ext>
            </a:extLst>
          </p:cNvPr>
          <p:cNvSpPr/>
          <p:nvPr/>
        </p:nvSpPr>
        <p:spPr>
          <a:xfrm>
            <a:off x="5187042" y="4811368"/>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01EDCCE8-974A-80D6-8F0B-0C43257F05AC}"/>
              </a:ext>
            </a:extLst>
          </p:cNvPr>
          <p:cNvSpPr/>
          <p:nvPr/>
        </p:nvSpPr>
        <p:spPr>
          <a:xfrm>
            <a:off x="4622316" y="4811368"/>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F851375-BF39-D92A-C16A-211374C8F59F}"/>
              </a:ext>
            </a:extLst>
          </p:cNvPr>
          <p:cNvSpPr/>
          <p:nvPr/>
        </p:nvSpPr>
        <p:spPr>
          <a:xfrm>
            <a:off x="4057590" y="4811367"/>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0" name="Group 19">
            <a:extLst>
              <a:ext uri="{FF2B5EF4-FFF2-40B4-BE49-F238E27FC236}">
                <a16:creationId xmlns:a16="http://schemas.microsoft.com/office/drawing/2014/main" id="{66A2D3B5-0483-9EA7-B752-5E9FD7B4944C}"/>
              </a:ext>
            </a:extLst>
          </p:cNvPr>
          <p:cNvGrpSpPr/>
          <p:nvPr/>
        </p:nvGrpSpPr>
        <p:grpSpPr>
          <a:xfrm>
            <a:off x="4082141" y="3726811"/>
            <a:ext cx="194251" cy="236988"/>
            <a:chOff x="3777182" y="3155405"/>
            <a:chExt cx="194251" cy="236988"/>
          </a:xfrm>
        </p:grpSpPr>
        <p:cxnSp>
          <p:nvCxnSpPr>
            <p:cNvPr id="21" name="Straight Connector 20">
              <a:extLst>
                <a:ext uri="{FF2B5EF4-FFF2-40B4-BE49-F238E27FC236}">
                  <a16:creationId xmlns:a16="http://schemas.microsoft.com/office/drawing/2014/main" id="{85D8470C-37AD-6C6B-8D12-6DA0E09FABCC}"/>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FA95313-0663-833C-F73B-2EB5CB8A049D}"/>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ABC30D1B-CDB0-7FD4-E01B-BE0D54DF169D}"/>
              </a:ext>
            </a:extLst>
          </p:cNvPr>
          <p:cNvGrpSpPr/>
          <p:nvPr/>
        </p:nvGrpSpPr>
        <p:grpSpPr>
          <a:xfrm>
            <a:off x="4646867" y="3723813"/>
            <a:ext cx="194251" cy="236988"/>
            <a:chOff x="3777182" y="3155405"/>
            <a:chExt cx="194251" cy="236988"/>
          </a:xfrm>
        </p:grpSpPr>
        <p:cxnSp>
          <p:nvCxnSpPr>
            <p:cNvPr id="24" name="Straight Connector 23">
              <a:extLst>
                <a:ext uri="{FF2B5EF4-FFF2-40B4-BE49-F238E27FC236}">
                  <a16:creationId xmlns:a16="http://schemas.microsoft.com/office/drawing/2014/main" id="{2AB5D858-CEE9-9464-A271-B7BC733C7022}"/>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E426B8C-5C64-31FE-5A7F-006D4B5DCDB6}"/>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432C9C9E-DF30-52E3-2EDD-649C72EDAD1B}"/>
              </a:ext>
            </a:extLst>
          </p:cNvPr>
          <p:cNvGrpSpPr/>
          <p:nvPr/>
        </p:nvGrpSpPr>
        <p:grpSpPr>
          <a:xfrm>
            <a:off x="3570525" y="4821526"/>
            <a:ext cx="194251" cy="236988"/>
            <a:chOff x="3777182" y="3155405"/>
            <a:chExt cx="194251" cy="236988"/>
          </a:xfrm>
        </p:grpSpPr>
        <p:cxnSp>
          <p:nvCxnSpPr>
            <p:cNvPr id="27" name="Straight Connector 26">
              <a:extLst>
                <a:ext uri="{FF2B5EF4-FFF2-40B4-BE49-F238E27FC236}">
                  <a16:creationId xmlns:a16="http://schemas.microsoft.com/office/drawing/2014/main" id="{557416BD-366D-3E30-6A8C-5DD8072E276F}"/>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3B19DDE-F258-11D3-15F7-B7C8C6FDD1EB}"/>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755A2ECD-2C03-EF57-868F-891A9BCECF99}"/>
              </a:ext>
            </a:extLst>
          </p:cNvPr>
          <p:cNvGrpSpPr/>
          <p:nvPr/>
        </p:nvGrpSpPr>
        <p:grpSpPr>
          <a:xfrm>
            <a:off x="3002027" y="4806855"/>
            <a:ext cx="194251" cy="236988"/>
            <a:chOff x="3777182" y="3155405"/>
            <a:chExt cx="194251" cy="236988"/>
          </a:xfrm>
        </p:grpSpPr>
        <p:cxnSp>
          <p:nvCxnSpPr>
            <p:cNvPr id="30" name="Straight Connector 29">
              <a:extLst>
                <a:ext uri="{FF2B5EF4-FFF2-40B4-BE49-F238E27FC236}">
                  <a16:creationId xmlns:a16="http://schemas.microsoft.com/office/drawing/2014/main" id="{D00979A5-C1EC-507D-9751-C43ED530DABF}"/>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5D201A4-6ADA-1B10-FAEC-66DA8AF66049}"/>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32" name="Arc 31">
            <a:extLst>
              <a:ext uri="{FF2B5EF4-FFF2-40B4-BE49-F238E27FC236}">
                <a16:creationId xmlns:a16="http://schemas.microsoft.com/office/drawing/2014/main" id="{7A1DE6AE-A526-15A1-ACC5-7FBA77920305}"/>
              </a:ext>
            </a:extLst>
          </p:cNvPr>
          <p:cNvSpPr/>
          <p:nvPr/>
        </p:nvSpPr>
        <p:spPr>
          <a:xfrm>
            <a:off x="3649569" y="3357848"/>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3" name="Arc 32">
            <a:extLst>
              <a:ext uri="{FF2B5EF4-FFF2-40B4-BE49-F238E27FC236}">
                <a16:creationId xmlns:a16="http://schemas.microsoft.com/office/drawing/2014/main" id="{53502193-BE57-4374-C3F1-F350DB826267}"/>
              </a:ext>
            </a:extLst>
          </p:cNvPr>
          <p:cNvSpPr/>
          <p:nvPr/>
        </p:nvSpPr>
        <p:spPr>
          <a:xfrm>
            <a:off x="4193292" y="3335928"/>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4" name="TextBox 33">
            <a:extLst>
              <a:ext uri="{FF2B5EF4-FFF2-40B4-BE49-F238E27FC236}">
                <a16:creationId xmlns:a16="http://schemas.microsoft.com/office/drawing/2014/main" id="{971CC994-5C3C-60FC-D9D6-8F3829E6F449}"/>
              </a:ext>
            </a:extLst>
          </p:cNvPr>
          <p:cNvSpPr txBox="1"/>
          <p:nvPr/>
        </p:nvSpPr>
        <p:spPr>
          <a:xfrm>
            <a:off x="4628532" y="3011686"/>
            <a:ext cx="2268671" cy="369332"/>
          </a:xfrm>
          <a:prstGeom prst="rect">
            <a:avLst/>
          </a:prstGeom>
          <a:noFill/>
        </p:spPr>
        <p:txBody>
          <a:bodyPr wrap="square" rtlCol="0">
            <a:spAutoFit/>
          </a:bodyPr>
          <a:lstStyle/>
          <a:p>
            <a:r>
              <a:rPr lang="en-US" dirty="0"/>
              <a:t>Entropy</a:t>
            </a:r>
            <a:endParaRPr lang="en-GB" dirty="0"/>
          </a:p>
        </p:txBody>
      </p:sp>
      <p:sp>
        <p:nvSpPr>
          <p:cNvPr id="35" name="TextBox 34">
            <a:extLst>
              <a:ext uri="{FF2B5EF4-FFF2-40B4-BE49-F238E27FC236}">
                <a16:creationId xmlns:a16="http://schemas.microsoft.com/office/drawing/2014/main" id="{877C9E48-7E9B-A55F-8E20-16E028D27041}"/>
              </a:ext>
            </a:extLst>
          </p:cNvPr>
          <p:cNvSpPr txBox="1"/>
          <p:nvPr/>
        </p:nvSpPr>
        <p:spPr>
          <a:xfrm>
            <a:off x="4838308" y="4588324"/>
            <a:ext cx="2708097" cy="369332"/>
          </a:xfrm>
          <a:prstGeom prst="rect">
            <a:avLst/>
          </a:prstGeom>
          <a:noFill/>
        </p:spPr>
        <p:txBody>
          <a:bodyPr wrap="square" rtlCol="0">
            <a:spAutoFit/>
          </a:bodyPr>
          <a:lstStyle/>
          <a:p>
            <a:r>
              <a:rPr lang="en-US" dirty="0"/>
              <a:t>Velocity and pressure</a:t>
            </a:r>
            <a:endParaRPr lang="en-GB" dirty="0"/>
          </a:p>
        </p:txBody>
      </p:sp>
      <p:sp>
        <p:nvSpPr>
          <p:cNvPr id="36" name="Arc 35">
            <a:extLst>
              <a:ext uri="{FF2B5EF4-FFF2-40B4-BE49-F238E27FC236}">
                <a16:creationId xmlns:a16="http://schemas.microsoft.com/office/drawing/2014/main" id="{5E904332-C713-5009-D11C-A48794D60103}"/>
              </a:ext>
            </a:extLst>
          </p:cNvPr>
          <p:cNvSpPr/>
          <p:nvPr/>
        </p:nvSpPr>
        <p:spPr>
          <a:xfrm rot="10800000">
            <a:off x="3663529" y="4885932"/>
            <a:ext cx="464909" cy="403144"/>
          </a:xfrm>
          <a:prstGeom prst="arc">
            <a:avLst>
              <a:gd name="adj1" fmla="val 10924857"/>
              <a:gd name="adj2" fmla="val 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7" name="Arc 36">
            <a:extLst>
              <a:ext uri="{FF2B5EF4-FFF2-40B4-BE49-F238E27FC236}">
                <a16:creationId xmlns:a16="http://schemas.microsoft.com/office/drawing/2014/main" id="{A61F7A35-2AC0-0AB1-FF30-A9CC154D8505}"/>
              </a:ext>
            </a:extLst>
          </p:cNvPr>
          <p:cNvSpPr/>
          <p:nvPr/>
        </p:nvSpPr>
        <p:spPr>
          <a:xfrm rot="10800000">
            <a:off x="3170987" y="4891996"/>
            <a:ext cx="464909" cy="403144"/>
          </a:xfrm>
          <a:prstGeom prst="arc">
            <a:avLst>
              <a:gd name="adj1" fmla="val 10924857"/>
              <a:gd name="adj2" fmla="val 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8" name="TextBox 37">
            <a:extLst>
              <a:ext uri="{FF2B5EF4-FFF2-40B4-BE49-F238E27FC236}">
                <a16:creationId xmlns:a16="http://schemas.microsoft.com/office/drawing/2014/main" id="{1103D524-E3C6-38F2-C8A6-6F62FDF89272}"/>
              </a:ext>
            </a:extLst>
          </p:cNvPr>
          <p:cNvSpPr txBox="1"/>
          <p:nvPr/>
        </p:nvSpPr>
        <p:spPr>
          <a:xfrm>
            <a:off x="2534427" y="5225878"/>
            <a:ext cx="2268671" cy="369332"/>
          </a:xfrm>
          <a:prstGeom prst="rect">
            <a:avLst/>
          </a:prstGeom>
          <a:noFill/>
        </p:spPr>
        <p:txBody>
          <a:bodyPr wrap="square" rtlCol="0">
            <a:spAutoFit/>
          </a:bodyPr>
          <a:lstStyle/>
          <a:p>
            <a:r>
              <a:rPr lang="en-US" dirty="0"/>
              <a:t>Entropy</a:t>
            </a:r>
            <a:endParaRPr lang="en-GB" dirty="0"/>
          </a:p>
        </p:txBody>
      </p:sp>
      <p:cxnSp>
        <p:nvCxnSpPr>
          <p:cNvPr id="39" name="Straight Arrow Connector 38">
            <a:extLst>
              <a:ext uri="{FF2B5EF4-FFF2-40B4-BE49-F238E27FC236}">
                <a16:creationId xmlns:a16="http://schemas.microsoft.com/office/drawing/2014/main" id="{15F8E7D5-B09E-7102-DAA2-0B1875A611E8}"/>
              </a:ext>
            </a:extLst>
          </p:cNvPr>
          <p:cNvCxnSpPr>
            <a:cxnSpLocks/>
          </p:cNvCxnSpPr>
          <p:nvPr/>
        </p:nvCxnSpPr>
        <p:spPr>
          <a:xfrm flipH="1" flipV="1">
            <a:off x="4175145" y="4071005"/>
            <a:ext cx="6972" cy="6699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089153E-B999-13C4-57DD-E49ED589AF96}"/>
              </a:ext>
            </a:extLst>
          </p:cNvPr>
          <p:cNvCxnSpPr>
            <a:cxnSpLocks/>
          </p:cNvCxnSpPr>
          <p:nvPr/>
        </p:nvCxnSpPr>
        <p:spPr>
          <a:xfrm flipH="1" flipV="1">
            <a:off x="4746843" y="4072877"/>
            <a:ext cx="6972" cy="6699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7E74E5C-669C-6F45-0F29-85B77DBA5AA3}"/>
              </a:ext>
            </a:extLst>
          </p:cNvPr>
          <p:cNvCxnSpPr>
            <a:cxnSpLocks/>
          </p:cNvCxnSpPr>
          <p:nvPr/>
        </p:nvCxnSpPr>
        <p:spPr>
          <a:xfrm rot="10800000" flipH="1" flipV="1">
            <a:off x="3095031" y="4075150"/>
            <a:ext cx="6972" cy="6699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271B29C-B905-7F80-E316-458E31F36590}"/>
              </a:ext>
            </a:extLst>
          </p:cNvPr>
          <p:cNvCxnSpPr>
            <a:cxnSpLocks/>
          </p:cNvCxnSpPr>
          <p:nvPr/>
        </p:nvCxnSpPr>
        <p:spPr>
          <a:xfrm rot="10800000" flipH="1" flipV="1">
            <a:off x="3663528" y="4068317"/>
            <a:ext cx="6972" cy="6699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A9AFA375-3CB8-BCF5-1C5B-ED19A763C60E}"/>
              </a:ext>
            </a:extLst>
          </p:cNvPr>
          <p:cNvSpPr txBox="1">
            <a:spLocks/>
          </p:cNvSpPr>
          <p:nvPr/>
        </p:nvSpPr>
        <p:spPr bwMode="auto">
          <a:xfrm>
            <a:off x="358243" y="3011686"/>
            <a:ext cx="8374063"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69875" indent="-269875" algn="l" rtl="0" eaLnBrk="0" fontAlgn="base" hangingPunct="0">
              <a:spcBef>
                <a:spcPct val="0"/>
              </a:spcBef>
              <a:spcAft>
                <a:spcPct val="75000"/>
              </a:spcAft>
              <a:buChar char="•"/>
              <a:defRPr sz="2000">
                <a:solidFill>
                  <a:schemeClr val="tx1"/>
                </a:solidFill>
                <a:latin typeface="+mn-lt"/>
                <a:ea typeface="+mn-ea"/>
                <a:cs typeface="+mn-cs"/>
              </a:defRPr>
            </a:lvl1pPr>
            <a:lvl2pPr marL="538163" indent="-266700" algn="l" rtl="0" eaLnBrk="0" fontAlgn="base" hangingPunct="0">
              <a:spcBef>
                <a:spcPct val="0"/>
              </a:spcBef>
              <a:spcAft>
                <a:spcPct val="75000"/>
              </a:spcAft>
              <a:buChar char="•"/>
              <a:defRPr sz="2000">
                <a:solidFill>
                  <a:schemeClr val="tx1"/>
                </a:solidFill>
                <a:latin typeface="+mn-lt"/>
              </a:defRPr>
            </a:lvl2pPr>
            <a:lvl3pPr marL="809625" indent="-269875" algn="l" rtl="0" eaLnBrk="0" fontAlgn="base" hangingPunct="0">
              <a:spcBef>
                <a:spcPct val="0"/>
              </a:spcBef>
              <a:spcAft>
                <a:spcPct val="75000"/>
              </a:spcAft>
              <a:buChar char="•"/>
              <a:defRPr sz="2000">
                <a:solidFill>
                  <a:schemeClr val="tx1"/>
                </a:solidFill>
                <a:latin typeface="+mn-lt"/>
              </a:defRPr>
            </a:lvl3pPr>
            <a:lvl4pPr marL="1079500" indent="-268288" algn="l" rtl="0" eaLnBrk="0" fontAlgn="base" hangingPunct="0">
              <a:spcBef>
                <a:spcPct val="0"/>
              </a:spcBef>
              <a:spcAft>
                <a:spcPct val="75000"/>
              </a:spcAft>
              <a:buChar char="•"/>
              <a:defRPr sz="2000">
                <a:solidFill>
                  <a:schemeClr val="tx1"/>
                </a:solidFill>
                <a:latin typeface="+mn-lt"/>
              </a:defRPr>
            </a:lvl4pPr>
            <a:lvl5pPr marL="1350963" indent="-269875" algn="l" rtl="0" eaLnBrk="0" fontAlgn="base" hangingPunct="0">
              <a:spcBef>
                <a:spcPct val="0"/>
              </a:spcBef>
              <a:spcAft>
                <a:spcPct val="75000"/>
              </a:spcAft>
              <a:buChar char="•"/>
              <a:defRPr sz="2000">
                <a:solidFill>
                  <a:schemeClr val="tx1"/>
                </a:solidFill>
                <a:latin typeface="+mn-lt"/>
              </a:defRPr>
            </a:lvl5pPr>
            <a:lvl6pPr marL="1808163" indent="-269875" algn="l" rtl="0" fontAlgn="base">
              <a:spcBef>
                <a:spcPct val="0"/>
              </a:spcBef>
              <a:spcAft>
                <a:spcPct val="75000"/>
              </a:spcAft>
              <a:buChar char="•"/>
              <a:defRPr sz="2000">
                <a:solidFill>
                  <a:schemeClr val="tx1"/>
                </a:solidFill>
                <a:latin typeface="+mn-lt"/>
              </a:defRPr>
            </a:lvl6pPr>
            <a:lvl7pPr marL="2265363" indent="-269875" algn="l" rtl="0" fontAlgn="base">
              <a:spcBef>
                <a:spcPct val="0"/>
              </a:spcBef>
              <a:spcAft>
                <a:spcPct val="75000"/>
              </a:spcAft>
              <a:buChar char="•"/>
              <a:defRPr sz="2000">
                <a:solidFill>
                  <a:schemeClr val="tx1"/>
                </a:solidFill>
                <a:latin typeface="+mn-lt"/>
              </a:defRPr>
            </a:lvl7pPr>
            <a:lvl8pPr marL="2722563" indent="-269875" algn="l" rtl="0" fontAlgn="base">
              <a:spcBef>
                <a:spcPct val="0"/>
              </a:spcBef>
              <a:spcAft>
                <a:spcPct val="75000"/>
              </a:spcAft>
              <a:buChar char="•"/>
              <a:defRPr sz="2000">
                <a:solidFill>
                  <a:schemeClr val="tx1"/>
                </a:solidFill>
                <a:latin typeface="+mn-lt"/>
              </a:defRPr>
            </a:lvl8pPr>
            <a:lvl9pPr marL="3179763" indent="-269875" algn="l" rtl="0" fontAlgn="base">
              <a:spcBef>
                <a:spcPct val="0"/>
              </a:spcBef>
              <a:spcAft>
                <a:spcPct val="75000"/>
              </a:spcAft>
              <a:buChar char="•"/>
              <a:defRPr sz="2000">
                <a:solidFill>
                  <a:schemeClr val="tx1"/>
                </a:solidFill>
                <a:latin typeface="+mn-lt"/>
              </a:defRPr>
            </a:lvl9pPr>
          </a:lstStyle>
          <a:p>
            <a:r>
              <a:rPr lang="en-GB" sz="1800" kern="0" dirty="0"/>
              <a:t>One of these waves is the contact discontinuity, which moves with the material velocity, exactly as the interface does</a:t>
            </a:r>
          </a:p>
          <a:p>
            <a:r>
              <a:rPr lang="en-GB" sz="1800" kern="0" dirty="0"/>
              <a:t>That means that only one wave propagates into the real material, and one propagates into the ghost fluid</a:t>
            </a:r>
          </a:p>
          <a:p>
            <a:r>
              <a:rPr lang="en-GB" sz="1800" kern="0" dirty="0"/>
              <a:t>Therefore we can think of the ghost fluid state as acting a bit like a star state, which produces the correct wave moving into the real material</a:t>
            </a:r>
            <a:endParaRPr lang="en-US" sz="1800" kern="0" dirty="0"/>
          </a:p>
        </p:txBody>
      </p:sp>
    </p:spTree>
    <p:extLst>
      <p:ext uri="{BB962C8B-B14F-4D97-AF65-F5344CB8AC3E}">
        <p14:creationId xmlns:p14="http://schemas.microsoft.com/office/powerpoint/2010/main" val="420328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20"/>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3"/>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6"/>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9"/>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9"/>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40"/>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41"/>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42"/>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4" grpId="0" animBg="1"/>
      <p:bldP spid="15" grpId="0" animBg="1"/>
      <p:bldP spid="16" grpId="0" animBg="1"/>
      <p:bldP spid="17" grpId="0" animBg="1"/>
      <p:bldP spid="18" grpId="0" animBg="1"/>
      <p:bldP spid="19" grpId="0" animBg="1"/>
      <p:bldP spid="32" grpId="0" animBg="1"/>
      <p:bldP spid="33" grpId="0" animBg="1"/>
      <p:bldP spid="34" grpId="0"/>
      <p:bldP spid="35" grpId="0"/>
      <p:bldP spid="36" grpId="0" animBg="1"/>
      <p:bldP spid="37" grpId="0" animBg="1"/>
      <p:bldP spid="38" grpId="0"/>
      <p:bldP spid="4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Strong shock waves</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a:xfrm>
            <a:off x="384175" y="1395412"/>
            <a:ext cx="8374063" cy="4067175"/>
          </a:xfrm>
        </p:spPr>
        <p:txBody>
          <a:bodyPr/>
          <a:lstStyle/>
          <a:p>
            <a:r>
              <a:rPr lang="en-GB" sz="1800" dirty="0"/>
              <a:t>Because our ghost fluid is acting like a star state, it should reproduce the correct wave behaviour</a:t>
            </a:r>
          </a:p>
          <a:p>
            <a:r>
              <a:rPr lang="en-GB" sz="1800" dirty="0"/>
              <a:t>Recall that for a shock wave to be generated, </a:t>
            </a:r>
          </a:p>
          <a:p>
            <a:endParaRPr lang="en-GB" sz="1800" dirty="0"/>
          </a:p>
          <a:p>
            <a:endParaRPr lang="en-GB" sz="1800" dirty="0"/>
          </a:p>
          <a:p>
            <a:r>
              <a:rPr lang="en-GB" sz="1800" dirty="0"/>
              <a:t>The original ghost fluid method would always use the real pressure at the interface, in other words, it assumes               for one of the left or right states</a:t>
            </a:r>
          </a:p>
          <a:p>
            <a:r>
              <a:rPr lang="en-GB" sz="1800" dirty="0"/>
              <a:t>So if the ghost fluid pressure is less than the real pressure, there will always be a rarefaction</a:t>
            </a:r>
          </a:p>
          <a:p>
            <a:r>
              <a:rPr lang="en-GB" sz="1800" dirty="0"/>
              <a:t>But there are many Riemann problems exist where a low pressure, but high density and/or high velocity can generate a shock wave</a:t>
            </a:r>
            <a:endParaRPr lang="en-US" sz="1800" dirty="0"/>
          </a:p>
        </p:txBody>
      </p:sp>
      <p:pic>
        <p:nvPicPr>
          <p:cNvPr id="5" name="Picture 4">
            <a:extLst>
              <a:ext uri="{FF2B5EF4-FFF2-40B4-BE49-F238E27FC236}">
                <a16:creationId xmlns:a16="http://schemas.microsoft.com/office/drawing/2014/main" id="{0D757BB8-7715-ACF0-924A-9A127BE7CA9A}"/>
              </a:ext>
            </a:extLst>
          </p:cNvPr>
          <p:cNvPicPr>
            <a:picLocks noChangeAspect="1"/>
          </p:cNvPicPr>
          <p:nvPr/>
        </p:nvPicPr>
        <p:blipFill rotWithShape="1">
          <a:blip r:embed="rId2"/>
          <a:srcRect t="10798" b="13609"/>
          <a:stretch/>
        </p:blipFill>
        <p:spPr>
          <a:xfrm>
            <a:off x="1050461" y="2492896"/>
            <a:ext cx="7041490" cy="1008112"/>
          </a:xfrm>
          <a:prstGeom prst="rect">
            <a:avLst/>
          </a:prstGeom>
        </p:spPr>
      </p:pic>
      <p:grpSp>
        <p:nvGrpSpPr>
          <p:cNvPr id="10" name="Group 9">
            <a:extLst>
              <a:ext uri="{FF2B5EF4-FFF2-40B4-BE49-F238E27FC236}">
                <a16:creationId xmlns:a16="http://schemas.microsoft.com/office/drawing/2014/main" id="{014C33B2-B776-AB49-D051-6A131CB90F09}"/>
              </a:ext>
            </a:extLst>
          </p:cNvPr>
          <p:cNvGrpSpPr/>
          <p:nvPr/>
        </p:nvGrpSpPr>
        <p:grpSpPr>
          <a:xfrm>
            <a:off x="4355976" y="3861048"/>
            <a:ext cx="864097" cy="299391"/>
            <a:chOff x="5508103" y="3212976"/>
            <a:chExt cx="864097" cy="299391"/>
          </a:xfrm>
        </p:grpSpPr>
        <p:pic>
          <p:nvPicPr>
            <p:cNvPr id="8" name="Picture 7">
              <a:extLst>
                <a:ext uri="{FF2B5EF4-FFF2-40B4-BE49-F238E27FC236}">
                  <a16:creationId xmlns:a16="http://schemas.microsoft.com/office/drawing/2014/main" id="{07E1C055-3425-8A6C-9D62-DA4591A452AF}"/>
                </a:ext>
              </a:extLst>
            </p:cNvPr>
            <p:cNvPicPr>
              <a:picLocks noChangeAspect="1"/>
            </p:cNvPicPr>
            <p:nvPr/>
          </p:nvPicPr>
          <p:blipFill rotWithShape="1">
            <a:blip r:embed="rId2">
              <a:duotone>
                <a:schemeClr val="accent4">
                  <a:shade val="45000"/>
                  <a:satMod val="135000"/>
                </a:schemeClr>
                <a:prstClr val="white"/>
              </a:duotone>
            </a:blip>
            <a:srcRect l="61141" t="53366" r="26588" b="24408"/>
            <a:stretch/>
          </p:blipFill>
          <p:spPr>
            <a:xfrm>
              <a:off x="5508103" y="3212976"/>
              <a:ext cx="864097" cy="296416"/>
            </a:xfrm>
            <a:prstGeom prst="rect">
              <a:avLst/>
            </a:prstGeom>
          </p:spPr>
        </p:pic>
        <p:pic>
          <p:nvPicPr>
            <p:cNvPr id="9" name="Picture 8">
              <a:extLst>
                <a:ext uri="{FF2B5EF4-FFF2-40B4-BE49-F238E27FC236}">
                  <a16:creationId xmlns:a16="http://schemas.microsoft.com/office/drawing/2014/main" id="{D29EBA19-CB82-1791-7E87-86216487AFF7}"/>
                </a:ext>
              </a:extLst>
            </p:cNvPr>
            <p:cNvPicPr>
              <a:picLocks noChangeAspect="1"/>
            </p:cNvPicPr>
            <p:nvPr/>
          </p:nvPicPr>
          <p:blipFill rotWithShape="1">
            <a:blip r:embed="rId2">
              <a:duotone>
                <a:schemeClr val="accent4">
                  <a:shade val="45000"/>
                  <a:satMod val="135000"/>
                </a:schemeClr>
                <a:prstClr val="white"/>
              </a:duotone>
            </a:blip>
            <a:srcRect l="83520" t="52737" r="13412" b="25037"/>
            <a:stretch/>
          </p:blipFill>
          <p:spPr>
            <a:xfrm>
              <a:off x="5796135" y="3215951"/>
              <a:ext cx="216025" cy="296416"/>
            </a:xfrm>
            <a:prstGeom prst="rect">
              <a:avLst/>
            </a:prstGeom>
          </p:spPr>
        </p:pic>
      </p:grpSp>
    </p:spTree>
    <p:extLst>
      <p:ext uri="{BB962C8B-B14F-4D97-AF65-F5344CB8AC3E}">
        <p14:creationId xmlns:p14="http://schemas.microsoft.com/office/powerpoint/2010/main" val="34958495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7DB4D72D-FE44-BB06-2CF3-A2D1378FE690}"/>
              </a:ext>
            </a:extLst>
          </p:cNvPr>
          <p:cNvSpPr>
            <a:spLocks noGrp="1"/>
          </p:cNvSpPr>
          <p:nvPr>
            <p:ph idx="1"/>
          </p:nvPr>
        </p:nvSpPr>
        <p:spPr>
          <a:xfrm>
            <a:off x="384175" y="1628800"/>
            <a:ext cx="8374063" cy="4067175"/>
          </a:xfrm>
        </p:spPr>
        <p:txBody>
          <a:bodyPr/>
          <a:lstStyle/>
          <a:p>
            <a:pPr marL="342900" indent="-342900">
              <a:buFont typeface="Arial" panose="020B0604020202020204" pitchFamily="34" charset="0"/>
              <a:buChar char="•"/>
            </a:pPr>
            <a:r>
              <a:rPr lang="en-US" sz="1800" dirty="0"/>
              <a:t>When we first looked at Riemann problems, we introduced characteristics, e.g. </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These were used to calculate variables inside the intermediate state, but it was quite a complex process</a:t>
            </a:r>
          </a:p>
          <a:p>
            <a:pPr marL="342900" indent="-342900">
              <a:buFont typeface="Arial" panose="020B0604020202020204" pitchFamily="34" charset="0"/>
              <a:buChar char="•"/>
            </a:pPr>
            <a:r>
              <a:rPr lang="en-US" sz="1800" dirty="0"/>
              <a:t>However, if we </a:t>
            </a:r>
            <a:r>
              <a:rPr lang="en-US" sz="1800" b="1" dirty="0" err="1"/>
              <a:t>linearise</a:t>
            </a:r>
            <a:r>
              <a:rPr lang="en-US" sz="1800" dirty="0"/>
              <a:t>, which, in this case, assumes all jumps are a line of constant gradient connecting a known state to an interface state, solving for the ghost fluid variables becomes easier</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GB" sz="1800" dirty="0"/>
              <a:t>These expressions are for an interface which lies between cells           and</a:t>
            </a:r>
          </a:p>
        </p:txBody>
      </p:sp>
      <p:sp>
        <p:nvSpPr>
          <p:cNvPr id="2" name="Title 1">
            <a:extLst>
              <a:ext uri="{FF2B5EF4-FFF2-40B4-BE49-F238E27FC236}">
                <a16:creationId xmlns:a16="http://schemas.microsoft.com/office/drawing/2014/main" id="{A07B4017-AB80-D3A2-B78A-AF98CC791620}"/>
              </a:ext>
            </a:extLst>
          </p:cNvPr>
          <p:cNvSpPr>
            <a:spLocks noGrp="1"/>
          </p:cNvSpPr>
          <p:nvPr>
            <p:ph type="title"/>
          </p:nvPr>
        </p:nvSpPr>
        <p:spPr/>
        <p:txBody>
          <a:bodyPr/>
          <a:lstStyle/>
          <a:p>
            <a:r>
              <a:rPr lang="en-US" dirty="0"/>
              <a:t>The modified ghost fluid method</a:t>
            </a:r>
            <a:endParaRPr lang="en-GB" dirty="0"/>
          </a:p>
        </p:txBody>
      </p:sp>
      <p:pic>
        <p:nvPicPr>
          <p:cNvPr id="11" name="Picture 10">
            <a:extLst>
              <a:ext uri="{FF2B5EF4-FFF2-40B4-BE49-F238E27FC236}">
                <a16:creationId xmlns:a16="http://schemas.microsoft.com/office/drawing/2014/main" id="{1E327766-6C8E-406B-82A3-6B9D860FCE62}"/>
              </a:ext>
            </a:extLst>
          </p:cNvPr>
          <p:cNvPicPr>
            <a:picLocks noChangeAspect="1"/>
          </p:cNvPicPr>
          <p:nvPr/>
        </p:nvPicPr>
        <p:blipFill>
          <a:blip r:embed="rId2"/>
          <a:stretch>
            <a:fillRect/>
          </a:stretch>
        </p:blipFill>
        <p:spPr>
          <a:xfrm>
            <a:off x="3131840" y="2041020"/>
            <a:ext cx="2111362" cy="379868"/>
          </a:xfrm>
          <a:prstGeom prst="rect">
            <a:avLst/>
          </a:prstGeom>
        </p:spPr>
      </p:pic>
      <p:pic>
        <p:nvPicPr>
          <p:cNvPr id="15" name="Picture 14">
            <a:extLst>
              <a:ext uri="{FF2B5EF4-FFF2-40B4-BE49-F238E27FC236}">
                <a16:creationId xmlns:a16="http://schemas.microsoft.com/office/drawing/2014/main" id="{02383520-0E95-389B-9C5A-4E7AC9AE1DD5}"/>
              </a:ext>
            </a:extLst>
          </p:cNvPr>
          <p:cNvPicPr>
            <a:picLocks noChangeAspect="1"/>
          </p:cNvPicPr>
          <p:nvPr/>
        </p:nvPicPr>
        <p:blipFill>
          <a:blip r:embed="rId3"/>
          <a:stretch>
            <a:fillRect/>
          </a:stretch>
        </p:blipFill>
        <p:spPr>
          <a:xfrm>
            <a:off x="1908654" y="4273578"/>
            <a:ext cx="1943266" cy="381032"/>
          </a:xfrm>
          <a:prstGeom prst="rect">
            <a:avLst/>
          </a:prstGeom>
        </p:spPr>
      </p:pic>
      <p:pic>
        <p:nvPicPr>
          <p:cNvPr id="17" name="Picture 16">
            <a:extLst>
              <a:ext uri="{FF2B5EF4-FFF2-40B4-BE49-F238E27FC236}">
                <a16:creationId xmlns:a16="http://schemas.microsoft.com/office/drawing/2014/main" id="{E9777D47-5944-CB78-09D5-1379F87D0F92}"/>
              </a:ext>
            </a:extLst>
          </p:cNvPr>
          <p:cNvPicPr>
            <a:picLocks noChangeAspect="1"/>
          </p:cNvPicPr>
          <p:nvPr/>
        </p:nvPicPr>
        <p:blipFill>
          <a:blip r:embed="rId4"/>
          <a:stretch>
            <a:fillRect/>
          </a:stretch>
        </p:blipFill>
        <p:spPr>
          <a:xfrm>
            <a:off x="4860032" y="4273578"/>
            <a:ext cx="2232248" cy="521553"/>
          </a:xfrm>
          <a:prstGeom prst="rect">
            <a:avLst/>
          </a:prstGeom>
        </p:spPr>
      </p:pic>
      <p:pic>
        <p:nvPicPr>
          <p:cNvPr id="21" name="Picture 20">
            <a:extLst>
              <a:ext uri="{FF2B5EF4-FFF2-40B4-BE49-F238E27FC236}">
                <a16:creationId xmlns:a16="http://schemas.microsoft.com/office/drawing/2014/main" id="{283E6401-FD0B-2F81-9FCE-CF9C96E6207C}"/>
              </a:ext>
            </a:extLst>
          </p:cNvPr>
          <p:cNvPicPr>
            <a:picLocks noChangeAspect="1"/>
          </p:cNvPicPr>
          <p:nvPr/>
        </p:nvPicPr>
        <p:blipFill>
          <a:blip r:embed="rId5">
            <a:duotone>
              <a:schemeClr val="accent4">
                <a:shade val="45000"/>
                <a:satMod val="135000"/>
              </a:schemeClr>
              <a:prstClr val="white"/>
            </a:duotone>
          </a:blip>
          <a:stretch>
            <a:fillRect/>
          </a:stretch>
        </p:blipFill>
        <p:spPr>
          <a:xfrm>
            <a:off x="7153561" y="4827077"/>
            <a:ext cx="658799" cy="385013"/>
          </a:xfrm>
          <a:prstGeom prst="rect">
            <a:avLst/>
          </a:prstGeom>
        </p:spPr>
      </p:pic>
      <p:pic>
        <p:nvPicPr>
          <p:cNvPr id="22" name="Picture 21">
            <a:extLst>
              <a:ext uri="{FF2B5EF4-FFF2-40B4-BE49-F238E27FC236}">
                <a16:creationId xmlns:a16="http://schemas.microsoft.com/office/drawing/2014/main" id="{F2B8F629-844E-BBD5-FE79-8ADA55024854}"/>
              </a:ext>
            </a:extLst>
          </p:cNvPr>
          <p:cNvPicPr>
            <a:picLocks noChangeAspect="1"/>
          </p:cNvPicPr>
          <p:nvPr/>
        </p:nvPicPr>
        <p:blipFill rotWithShape="1">
          <a:blip r:embed="rId5">
            <a:duotone>
              <a:schemeClr val="accent4">
                <a:shade val="45000"/>
                <a:satMod val="135000"/>
              </a:schemeClr>
              <a:prstClr val="white"/>
            </a:duotone>
          </a:blip>
          <a:srcRect r="60095" b="1053"/>
          <a:stretch/>
        </p:blipFill>
        <p:spPr>
          <a:xfrm>
            <a:off x="8269551" y="4831135"/>
            <a:ext cx="262889" cy="380956"/>
          </a:xfrm>
          <a:prstGeom prst="rect">
            <a:avLst/>
          </a:prstGeom>
        </p:spPr>
      </p:pic>
    </p:spTree>
    <p:extLst>
      <p:ext uri="{BB962C8B-B14F-4D97-AF65-F5344CB8AC3E}">
        <p14:creationId xmlns:p14="http://schemas.microsoft.com/office/powerpoint/2010/main" val="2981331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Ghost fluid methods</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GB" sz="1800" dirty="0"/>
              <a:t>Ghost fluid methods are a class of numerical technique for providing boundary conditions at interfaces between materials, at which the interface is:		</a:t>
            </a:r>
          </a:p>
          <a:p>
            <a:pPr marL="882650" lvl="2" indent="-342900">
              <a:buFont typeface="+mj-lt"/>
              <a:buAutoNum type="alphaLcParenR"/>
            </a:pPr>
            <a:r>
              <a:rPr lang="en-GB" sz="1800" dirty="0"/>
              <a:t>Sharp	</a:t>
            </a:r>
          </a:p>
          <a:p>
            <a:pPr marL="882650" lvl="2" indent="-342900">
              <a:buFont typeface="+mj-lt"/>
              <a:buAutoNum type="alphaLcParenR"/>
            </a:pPr>
            <a:r>
              <a:rPr lang="en-GB" sz="1800" dirty="0"/>
              <a:t>Implicitly represented</a:t>
            </a:r>
          </a:p>
          <a:p>
            <a:r>
              <a:rPr lang="en-GB" sz="1800" dirty="0"/>
              <a:t>Therefore, they typically use a level set function to define the interface, though volume-of-fluid techniques exist too</a:t>
            </a:r>
          </a:p>
          <a:p>
            <a:r>
              <a:rPr lang="en-GB" sz="1800" dirty="0"/>
              <a:t>Boundary conditions are needed because level set functions are strictly passive; they do not influence the flow at all</a:t>
            </a:r>
          </a:p>
          <a:p>
            <a:r>
              <a:rPr lang="en-GB" sz="1800" dirty="0"/>
              <a:t>As we saw before, naive assumptions as to how to model the interface can lead to non-physical features and oscillations</a:t>
            </a:r>
          </a:p>
        </p:txBody>
      </p:sp>
    </p:spTree>
    <p:extLst>
      <p:ext uri="{BB962C8B-B14F-4D97-AF65-F5344CB8AC3E}">
        <p14:creationId xmlns:p14="http://schemas.microsoft.com/office/powerpoint/2010/main" val="1335862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7DB4D72D-FE44-BB06-2CF3-A2D1378FE690}"/>
              </a:ext>
            </a:extLst>
          </p:cNvPr>
          <p:cNvSpPr>
            <a:spLocks noGrp="1"/>
          </p:cNvSpPr>
          <p:nvPr>
            <p:ph idx="1"/>
          </p:nvPr>
        </p:nvSpPr>
        <p:spPr>
          <a:xfrm>
            <a:off x="384175" y="1628800"/>
            <a:ext cx="8374063" cy="4067175"/>
          </a:xfrm>
        </p:spPr>
        <p:txBody>
          <a:bodyPr/>
          <a:lstStyle/>
          <a:p>
            <a:pPr marL="342900" indent="-342900">
              <a:buFont typeface="Arial" panose="020B0604020202020204" pitchFamily="34" charset="0"/>
              <a:buChar char="•"/>
            </a:pPr>
            <a:r>
              <a:rPr lang="en-US" sz="1800" dirty="0"/>
              <a:t>Expressions for the sound speed are</a:t>
            </a:r>
          </a:p>
          <a:p>
            <a:pPr marL="0" indent="0">
              <a:buNone/>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Quantities which don’t jump are instead averaged </a:t>
            </a:r>
          </a:p>
          <a:p>
            <a:pPr marL="342900" indent="-342900">
              <a:buFont typeface="Arial" panose="020B0604020202020204" pitchFamily="34" charset="0"/>
              <a:buChar char="•"/>
            </a:pPr>
            <a:r>
              <a:rPr lang="en-US" sz="1800" dirty="0"/>
              <a:t>The system is closed with an assumption that two shock waves are generated, hence intermediate pressure is also given by the </a:t>
            </a:r>
            <a:r>
              <a:rPr lang="en-US" sz="1800" b="1" dirty="0"/>
              <a:t>two-shock</a:t>
            </a:r>
            <a:r>
              <a:rPr lang="en-US" sz="1800" dirty="0"/>
              <a:t> estimate for a Riemann problem (see Toro’s book)</a:t>
            </a:r>
          </a:p>
          <a:p>
            <a:pPr marL="342900" indent="-342900">
              <a:buFont typeface="Arial" panose="020B0604020202020204" pitchFamily="34" charset="0"/>
              <a:buChar char="•"/>
            </a:pPr>
            <a:r>
              <a:rPr lang="en-US" sz="1800" dirty="0"/>
              <a:t>This gives enough information to uniquely define two approximate Riemann problem states</a:t>
            </a:r>
          </a:p>
        </p:txBody>
      </p:sp>
      <p:sp>
        <p:nvSpPr>
          <p:cNvPr id="2" name="Title 1">
            <a:extLst>
              <a:ext uri="{FF2B5EF4-FFF2-40B4-BE49-F238E27FC236}">
                <a16:creationId xmlns:a16="http://schemas.microsoft.com/office/drawing/2014/main" id="{A07B4017-AB80-D3A2-B78A-AF98CC791620}"/>
              </a:ext>
            </a:extLst>
          </p:cNvPr>
          <p:cNvSpPr>
            <a:spLocks noGrp="1"/>
          </p:cNvSpPr>
          <p:nvPr>
            <p:ph type="title"/>
          </p:nvPr>
        </p:nvSpPr>
        <p:spPr/>
        <p:txBody>
          <a:bodyPr/>
          <a:lstStyle/>
          <a:p>
            <a:r>
              <a:rPr lang="en-US" dirty="0"/>
              <a:t>The modified ghost fluid method</a:t>
            </a:r>
            <a:endParaRPr lang="en-GB" dirty="0"/>
          </a:p>
        </p:txBody>
      </p:sp>
      <p:pic>
        <p:nvPicPr>
          <p:cNvPr id="4" name="Picture 3">
            <a:extLst>
              <a:ext uri="{FF2B5EF4-FFF2-40B4-BE49-F238E27FC236}">
                <a16:creationId xmlns:a16="http://schemas.microsoft.com/office/drawing/2014/main" id="{E7EB7CE8-E5E7-0F0F-8782-CD526C46FBD5}"/>
              </a:ext>
            </a:extLst>
          </p:cNvPr>
          <p:cNvPicPr>
            <a:picLocks noChangeAspect="1"/>
          </p:cNvPicPr>
          <p:nvPr/>
        </p:nvPicPr>
        <p:blipFill>
          <a:blip r:embed="rId2"/>
          <a:stretch>
            <a:fillRect/>
          </a:stretch>
        </p:blipFill>
        <p:spPr>
          <a:xfrm>
            <a:off x="1763688" y="1916832"/>
            <a:ext cx="5987940" cy="927003"/>
          </a:xfrm>
          <a:prstGeom prst="rect">
            <a:avLst/>
          </a:prstGeom>
        </p:spPr>
      </p:pic>
      <p:pic>
        <p:nvPicPr>
          <p:cNvPr id="6" name="Picture 5">
            <a:extLst>
              <a:ext uri="{FF2B5EF4-FFF2-40B4-BE49-F238E27FC236}">
                <a16:creationId xmlns:a16="http://schemas.microsoft.com/office/drawing/2014/main" id="{CD0EEB34-80F7-3E34-86A1-68B2571E8908}"/>
              </a:ext>
            </a:extLst>
          </p:cNvPr>
          <p:cNvPicPr>
            <a:picLocks noChangeAspect="1"/>
          </p:cNvPicPr>
          <p:nvPr/>
        </p:nvPicPr>
        <p:blipFill>
          <a:blip r:embed="rId3">
            <a:duotone>
              <a:schemeClr val="accent4">
                <a:shade val="45000"/>
                <a:satMod val="135000"/>
              </a:schemeClr>
              <a:prstClr val="white"/>
            </a:duotone>
          </a:blip>
          <a:stretch>
            <a:fillRect/>
          </a:stretch>
        </p:blipFill>
        <p:spPr>
          <a:xfrm>
            <a:off x="5724128" y="2996952"/>
            <a:ext cx="1772133" cy="413192"/>
          </a:xfrm>
          <a:prstGeom prst="rect">
            <a:avLst/>
          </a:prstGeom>
        </p:spPr>
      </p:pic>
    </p:spTree>
    <p:extLst>
      <p:ext uri="{BB962C8B-B14F-4D97-AF65-F5344CB8AC3E}">
        <p14:creationId xmlns:p14="http://schemas.microsoft.com/office/powerpoint/2010/main" val="36037506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7DB4D72D-FE44-BB06-2CF3-A2D1378FE690}"/>
              </a:ext>
            </a:extLst>
          </p:cNvPr>
          <p:cNvSpPr>
            <a:spLocks noGrp="1"/>
          </p:cNvSpPr>
          <p:nvPr>
            <p:ph idx="1"/>
          </p:nvPr>
        </p:nvSpPr>
        <p:spPr>
          <a:xfrm>
            <a:off x="384175" y="1628800"/>
            <a:ext cx="8374063" cy="4067175"/>
          </a:xfrm>
        </p:spPr>
        <p:txBody>
          <a:bodyPr/>
          <a:lstStyle/>
          <a:p>
            <a:pPr marL="342900" indent="-342900">
              <a:buFont typeface="Arial" panose="020B0604020202020204" pitchFamily="34" charset="0"/>
              <a:buChar char="•"/>
            </a:pPr>
            <a:r>
              <a:rPr lang="en-US" sz="1800" dirty="0"/>
              <a:t>This is another modification of the ghost fluid method which uses the characteristic jumps </a:t>
            </a:r>
          </a:p>
          <a:p>
            <a:pPr marL="0" indent="0">
              <a:buNone/>
            </a:pPr>
            <a:endParaRPr lang="en-US" sz="1800" dirty="0"/>
          </a:p>
          <a:p>
            <a:pPr marL="342900" indent="-342900">
              <a:buFont typeface="Arial" panose="020B0604020202020204" pitchFamily="34" charset="0"/>
              <a:buChar char="•"/>
            </a:pPr>
            <a:r>
              <a:rPr lang="en-US" sz="1800" dirty="0"/>
              <a:t>Developed by Hu and Khoo (2004), it attempts to use more information about constant entropy in the ghost fluid region to provide boundary conditions</a:t>
            </a:r>
          </a:p>
          <a:p>
            <a:pPr marL="342900" indent="-342900">
              <a:buFont typeface="Arial" panose="020B0604020202020204" pitchFamily="34" charset="0"/>
              <a:buChar char="•"/>
            </a:pPr>
            <a:r>
              <a:rPr lang="en-US" sz="1800" dirty="0"/>
              <a:t>This again builds on the idea that the ghost fluid is representing the star state of a Riemann problem</a:t>
            </a:r>
          </a:p>
          <a:p>
            <a:pPr marL="342900" indent="-342900">
              <a:buFont typeface="Arial" panose="020B0604020202020204" pitchFamily="34" charset="0"/>
              <a:buChar char="•"/>
            </a:pPr>
            <a:r>
              <a:rPr lang="en-US" sz="1800" dirty="0"/>
              <a:t>Because we assume constant entropy in the ghost fluid region, we are assuming constant entropy across the wave moving into the real material</a:t>
            </a:r>
          </a:p>
          <a:p>
            <a:pPr marL="342900" indent="-342900">
              <a:buFont typeface="Arial" panose="020B0604020202020204" pitchFamily="34" charset="0"/>
              <a:buChar char="•"/>
            </a:pPr>
            <a:r>
              <a:rPr lang="en-US" sz="1800" dirty="0"/>
              <a:t>We know how to derive expressions for intermediate states across acoustic waves with constant entropy</a:t>
            </a:r>
          </a:p>
        </p:txBody>
      </p:sp>
      <p:sp>
        <p:nvSpPr>
          <p:cNvPr id="2" name="Title 1">
            <a:extLst>
              <a:ext uri="{FF2B5EF4-FFF2-40B4-BE49-F238E27FC236}">
                <a16:creationId xmlns:a16="http://schemas.microsoft.com/office/drawing/2014/main" id="{A07B4017-AB80-D3A2-B78A-AF98CC791620}"/>
              </a:ext>
            </a:extLst>
          </p:cNvPr>
          <p:cNvSpPr>
            <a:spLocks noGrp="1"/>
          </p:cNvSpPr>
          <p:nvPr>
            <p:ph type="title"/>
          </p:nvPr>
        </p:nvSpPr>
        <p:spPr/>
        <p:txBody>
          <a:bodyPr/>
          <a:lstStyle/>
          <a:p>
            <a:r>
              <a:rPr lang="en-US" dirty="0"/>
              <a:t>The interface ghost fluid method</a:t>
            </a:r>
            <a:endParaRPr lang="en-GB" dirty="0"/>
          </a:p>
        </p:txBody>
      </p:sp>
      <p:pic>
        <p:nvPicPr>
          <p:cNvPr id="3" name="Picture 2">
            <a:extLst>
              <a:ext uri="{FF2B5EF4-FFF2-40B4-BE49-F238E27FC236}">
                <a16:creationId xmlns:a16="http://schemas.microsoft.com/office/drawing/2014/main" id="{FBB681EA-CE53-C336-8DE6-6596821AB6AD}"/>
              </a:ext>
            </a:extLst>
          </p:cNvPr>
          <p:cNvPicPr>
            <a:picLocks noChangeAspect="1"/>
          </p:cNvPicPr>
          <p:nvPr/>
        </p:nvPicPr>
        <p:blipFill>
          <a:blip r:embed="rId2"/>
          <a:stretch>
            <a:fillRect/>
          </a:stretch>
        </p:blipFill>
        <p:spPr>
          <a:xfrm>
            <a:off x="3515525" y="2132856"/>
            <a:ext cx="2111362" cy="379868"/>
          </a:xfrm>
          <a:prstGeom prst="rect">
            <a:avLst/>
          </a:prstGeom>
        </p:spPr>
      </p:pic>
    </p:spTree>
    <p:extLst>
      <p:ext uri="{BB962C8B-B14F-4D97-AF65-F5344CB8AC3E}">
        <p14:creationId xmlns:p14="http://schemas.microsoft.com/office/powerpoint/2010/main" val="29907498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7DB4D72D-FE44-BB06-2CF3-A2D1378FE690}"/>
              </a:ext>
            </a:extLst>
          </p:cNvPr>
          <p:cNvSpPr>
            <a:spLocks noGrp="1"/>
          </p:cNvSpPr>
          <p:nvPr>
            <p:ph idx="1"/>
          </p:nvPr>
        </p:nvSpPr>
        <p:spPr>
          <a:xfrm>
            <a:off x="384175" y="1628800"/>
            <a:ext cx="8374063" cy="4067175"/>
          </a:xfrm>
        </p:spPr>
        <p:txBody>
          <a:bodyPr/>
          <a:lstStyle/>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These are the expressions for left- and right-moving rarefactions, but for two ideal gasses with different adiabatic index</a:t>
            </a:r>
          </a:p>
          <a:p>
            <a:pPr marL="342900" indent="-342900">
              <a:buFont typeface="Arial" panose="020B0604020202020204" pitchFamily="34" charset="0"/>
              <a:buChar char="•"/>
            </a:pPr>
            <a:r>
              <a:rPr lang="en-US" sz="1800" dirty="0"/>
              <a:t>These are coupled with the same expression for density in the ghost fluid region as the original ghost fluid method</a:t>
            </a:r>
          </a:p>
          <a:p>
            <a:pPr marL="342900" indent="-342900">
              <a:buFont typeface="Arial" panose="020B0604020202020204" pitchFamily="34" charset="0"/>
              <a:buChar char="•"/>
            </a:pPr>
            <a:r>
              <a:rPr lang="en-US" sz="1800" dirty="0"/>
              <a:t>In other words, we have four equations for four unknown variables</a:t>
            </a:r>
          </a:p>
          <a:p>
            <a:pPr marL="342900" indent="-342900">
              <a:buFont typeface="Arial" panose="020B0604020202020204" pitchFamily="34" charset="0"/>
              <a:buChar char="•"/>
            </a:pPr>
            <a:r>
              <a:rPr lang="en-US" sz="1800" dirty="0"/>
              <a:t>But these equations do need to be solved iteratively, much like the exact solver for a standard Riemann problem</a:t>
            </a:r>
          </a:p>
        </p:txBody>
      </p:sp>
      <p:sp>
        <p:nvSpPr>
          <p:cNvPr id="2" name="Title 1">
            <a:extLst>
              <a:ext uri="{FF2B5EF4-FFF2-40B4-BE49-F238E27FC236}">
                <a16:creationId xmlns:a16="http://schemas.microsoft.com/office/drawing/2014/main" id="{A07B4017-AB80-D3A2-B78A-AF98CC791620}"/>
              </a:ext>
            </a:extLst>
          </p:cNvPr>
          <p:cNvSpPr>
            <a:spLocks noGrp="1"/>
          </p:cNvSpPr>
          <p:nvPr>
            <p:ph type="title"/>
          </p:nvPr>
        </p:nvSpPr>
        <p:spPr/>
        <p:txBody>
          <a:bodyPr/>
          <a:lstStyle/>
          <a:p>
            <a:r>
              <a:rPr lang="en-US" dirty="0"/>
              <a:t>The interface ghost fluid method</a:t>
            </a:r>
            <a:endParaRPr lang="en-GB" dirty="0"/>
          </a:p>
        </p:txBody>
      </p:sp>
      <p:pic>
        <p:nvPicPr>
          <p:cNvPr id="5" name="Picture 4">
            <a:extLst>
              <a:ext uri="{FF2B5EF4-FFF2-40B4-BE49-F238E27FC236}">
                <a16:creationId xmlns:a16="http://schemas.microsoft.com/office/drawing/2014/main" id="{DB377768-7DF9-4984-7B6B-D015D4E94941}"/>
              </a:ext>
            </a:extLst>
          </p:cNvPr>
          <p:cNvPicPr>
            <a:picLocks noChangeAspect="1"/>
          </p:cNvPicPr>
          <p:nvPr/>
        </p:nvPicPr>
        <p:blipFill>
          <a:blip r:embed="rId2"/>
          <a:stretch>
            <a:fillRect/>
          </a:stretch>
        </p:blipFill>
        <p:spPr>
          <a:xfrm>
            <a:off x="517014" y="1412776"/>
            <a:ext cx="8108383" cy="1181202"/>
          </a:xfrm>
          <a:prstGeom prst="rect">
            <a:avLst/>
          </a:prstGeom>
        </p:spPr>
      </p:pic>
    </p:spTree>
    <p:extLst>
      <p:ext uri="{BB962C8B-B14F-4D97-AF65-F5344CB8AC3E}">
        <p14:creationId xmlns:p14="http://schemas.microsoft.com/office/powerpoint/2010/main" val="6955415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7DB4D72D-FE44-BB06-2CF3-A2D1378FE690}"/>
              </a:ext>
            </a:extLst>
          </p:cNvPr>
          <p:cNvSpPr>
            <a:spLocks noGrp="1"/>
          </p:cNvSpPr>
          <p:nvPr>
            <p:ph idx="1"/>
          </p:nvPr>
        </p:nvSpPr>
        <p:spPr>
          <a:xfrm>
            <a:off x="384175" y="1628800"/>
            <a:ext cx="8374063" cy="4067175"/>
          </a:xfrm>
        </p:spPr>
        <p:txBody>
          <a:bodyPr/>
          <a:lstStyle/>
          <a:p>
            <a:pPr marL="342900" indent="-342900">
              <a:buFont typeface="Arial" panose="020B0604020202020204" pitchFamily="34" charset="0"/>
              <a:buChar char="•"/>
            </a:pPr>
            <a:r>
              <a:rPr lang="en-US" sz="1800" dirty="0"/>
              <a:t>All ghost fluid methods presented so far have assumed there is a constant entropy across the interface</a:t>
            </a:r>
          </a:p>
          <a:p>
            <a:pPr marL="342900" indent="-342900">
              <a:buFont typeface="Arial" panose="020B0604020202020204" pitchFamily="34" charset="0"/>
              <a:buChar char="•"/>
            </a:pPr>
            <a:r>
              <a:rPr lang="en-US" sz="1800" dirty="0"/>
              <a:t>This is not always true, if there is a temperature gradient in a material, then there is an entropy gradient too</a:t>
            </a:r>
          </a:p>
          <a:p>
            <a:pPr marL="342900" indent="-342900">
              <a:buFont typeface="Arial" panose="020B0604020202020204" pitchFamily="34" charset="0"/>
              <a:buChar char="•"/>
            </a:pPr>
            <a:r>
              <a:rPr lang="en-US" sz="1800" dirty="0"/>
              <a:t>In this case, the constant entropy assumption can cause large error</a:t>
            </a:r>
          </a:p>
          <a:p>
            <a:pPr marL="342900" indent="-342900">
              <a:buFont typeface="Arial" panose="020B0604020202020204" pitchFamily="34" charset="0"/>
              <a:buChar char="•"/>
            </a:pPr>
            <a:r>
              <a:rPr lang="en-US" sz="1800" dirty="0"/>
              <a:t>Lombard and </a:t>
            </a:r>
            <a:r>
              <a:rPr lang="en-US" sz="1800" dirty="0" err="1"/>
              <a:t>Donat</a:t>
            </a:r>
            <a:r>
              <a:rPr lang="en-US" sz="1800" dirty="0"/>
              <a:t> (2005) devised the Explicit Simplified Interface Method (ESIM) to use a continuous (linear) entropy assumption</a:t>
            </a:r>
          </a:p>
          <a:p>
            <a:pPr marL="342900" indent="-342900">
              <a:buFont typeface="Arial" panose="020B0604020202020204" pitchFamily="34" charset="0"/>
              <a:buChar char="•"/>
            </a:pPr>
            <a:r>
              <a:rPr lang="en-US" sz="1800" dirty="0"/>
              <a:t>The idea here is that not only do we know how velocity and pressure jump across the interface (they don’t), we can use Taylor expansions to compute how their derivatives jump</a:t>
            </a:r>
          </a:p>
        </p:txBody>
      </p:sp>
      <p:sp>
        <p:nvSpPr>
          <p:cNvPr id="2" name="Title 1">
            <a:extLst>
              <a:ext uri="{FF2B5EF4-FFF2-40B4-BE49-F238E27FC236}">
                <a16:creationId xmlns:a16="http://schemas.microsoft.com/office/drawing/2014/main" id="{A07B4017-AB80-D3A2-B78A-AF98CC791620}"/>
              </a:ext>
            </a:extLst>
          </p:cNvPr>
          <p:cNvSpPr>
            <a:spLocks noGrp="1"/>
          </p:cNvSpPr>
          <p:nvPr>
            <p:ph type="title"/>
          </p:nvPr>
        </p:nvSpPr>
        <p:spPr/>
        <p:txBody>
          <a:bodyPr/>
          <a:lstStyle/>
          <a:p>
            <a:r>
              <a:rPr lang="en-US" dirty="0"/>
              <a:t>The explicit simplified interface method</a:t>
            </a:r>
            <a:endParaRPr lang="en-GB" dirty="0"/>
          </a:p>
        </p:txBody>
      </p:sp>
      <p:pic>
        <p:nvPicPr>
          <p:cNvPr id="5" name="Picture 4">
            <a:extLst>
              <a:ext uri="{FF2B5EF4-FFF2-40B4-BE49-F238E27FC236}">
                <a16:creationId xmlns:a16="http://schemas.microsoft.com/office/drawing/2014/main" id="{98B37E42-13DA-B559-84AB-627D42CEB938}"/>
              </a:ext>
            </a:extLst>
          </p:cNvPr>
          <p:cNvPicPr>
            <a:picLocks noChangeAspect="1"/>
          </p:cNvPicPr>
          <p:nvPr/>
        </p:nvPicPr>
        <p:blipFill>
          <a:blip r:embed="rId2"/>
          <a:stretch>
            <a:fillRect/>
          </a:stretch>
        </p:blipFill>
        <p:spPr>
          <a:xfrm>
            <a:off x="2993729" y="5345424"/>
            <a:ext cx="3154953" cy="701101"/>
          </a:xfrm>
          <a:prstGeom prst="rect">
            <a:avLst/>
          </a:prstGeom>
        </p:spPr>
      </p:pic>
    </p:spTree>
    <p:extLst>
      <p:ext uri="{BB962C8B-B14F-4D97-AF65-F5344CB8AC3E}">
        <p14:creationId xmlns:p14="http://schemas.microsoft.com/office/powerpoint/2010/main" val="34332624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7DB4D72D-FE44-BB06-2CF3-A2D1378FE690}"/>
              </a:ext>
            </a:extLst>
          </p:cNvPr>
          <p:cNvSpPr>
            <a:spLocks noGrp="1"/>
          </p:cNvSpPr>
          <p:nvPr>
            <p:ph idx="1"/>
          </p:nvPr>
        </p:nvSpPr>
        <p:spPr>
          <a:xfrm>
            <a:off x="384175" y="1628800"/>
            <a:ext cx="8374063" cy="4067175"/>
          </a:xfrm>
        </p:spPr>
        <p:txBody>
          <a:bodyPr/>
          <a:lstStyle/>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Note, we are not computing discontinuous derivatives, just comparing how the derivative either side of the interface, </a:t>
            </a:r>
            <a:r>
              <a:rPr lang="en-US" sz="1800" b="1" dirty="0"/>
              <a:t>from the interface into the real material,</a:t>
            </a:r>
            <a:r>
              <a:rPr lang="en-US" sz="1800" dirty="0"/>
              <a:t> is related in order for entropy to be linearly extrapolated</a:t>
            </a:r>
          </a:p>
          <a:p>
            <a:pPr marL="342900" indent="-342900">
              <a:buFont typeface="Arial" panose="020B0604020202020204" pitchFamily="34" charset="0"/>
              <a:buChar char="•"/>
            </a:pPr>
            <a:r>
              <a:rPr lang="en-US" sz="1800" dirty="0"/>
              <a:t>This then gives us four equations for our four unknown variables in the ghost fluid states</a:t>
            </a:r>
          </a:p>
          <a:p>
            <a:pPr marL="342900" indent="-342900">
              <a:buFont typeface="Arial" panose="020B0604020202020204" pitchFamily="34" charset="0"/>
              <a:buChar char="•"/>
            </a:pPr>
            <a:r>
              <a:rPr lang="en-US" sz="1800" dirty="0"/>
              <a:t>However, it gives us values at the interface itself, not finite volume quantities</a:t>
            </a:r>
          </a:p>
          <a:p>
            <a:pPr marL="342900" indent="-342900">
              <a:buFont typeface="Arial" panose="020B0604020202020204" pitchFamily="34" charset="0"/>
              <a:buChar char="•"/>
            </a:pPr>
            <a:r>
              <a:rPr lang="en-US" sz="1800" dirty="0"/>
              <a:t>So an extrapolation back to cell </a:t>
            </a:r>
            <a:r>
              <a:rPr lang="en-US" sz="1800" dirty="0" err="1"/>
              <a:t>centres</a:t>
            </a:r>
            <a:r>
              <a:rPr lang="en-US" sz="1800" dirty="0"/>
              <a:t> must be made</a:t>
            </a:r>
          </a:p>
        </p:txBody>
      </p:sp>
      <p:sp>
        <p:nvSpPr>
          <p:cNvPr id="2" name="Title 1">
            <a:extLst>
              <a:ext uri="{FF2B5EF4-FFF2-40B4-BE49-F238E27FC236}">
                <a16:creationId xmlns:a16="http://schemas.microsoft.com/office/drawing/2014/main" id="{A07B4017-AB80-D3A2-B78A-AF98CC791620}"/>
              </a:ext>
            </a:extLst>
          </p:cNvPr>
          <p:cNvSpPr>
            <a:spLocks noGrp="1"/>
          </p:cNvSpPr>
          <p:nvPr>
            <p:ph type="title"/>
          </p:nvPr>
        </p:nvSpPr>
        <p:spPr/>
        <p:txBody>
          <a:bodyPr/>
          <a:lstStyle/>
          <a:p>
            <a:r>
              <a:rPr lang="en-US" dirty="0"/>
              <a:t>The explicit simplified interface method</a:t>
            </a:r>
            <a:endParaRPr lang="en-GB" dirty="0"/>
          </a:p>
        </p:txBody>
      </p:sp>
      <p:pic>
        <p:nvPicPr>
          <p:cNvPr id="5" name="Picture 4">
            <a:extLst>
              <a:ext uri="{FF2B5EF4-FFF2-40B4-BE49-F238E27FC236}">
                <a16:creationId xmlns:a16="http://schemas.microsoft.com/office/drawing/2014/main" id="{98B37E42-13DA-B559-84AB-627D42CEB938}"/>
              </a:ext>
            </a:extLst>
          </p:cNvPr>
          <p:cNvPicPr>
            <a:picLocks noChangeAspect="1"/>
          </p:cNvPicPr>
          <p:nvPr/>
        </p:nvPicPr>
        <p:blipFill>
          <a:blip r:embed="rId2"/>
          <a:stretch>
            <a:fillRect/>
          </a:stretch>
        </p:blipFill>
        <p:spPr>
          <a:xfrm>
            <a:off x="2993729" y="1628800"/>
            <a:ext cx="3154953" cy="701101"/>
          </a:xfrm>
          <a:prstGeom prst="rect">
            <a:avLst/>
          </a:prstGeom>
        </p:spPr>
      </p:pic>
      <p:pic>
        <p:nvPicPr>
          <p:cNvPr id="4" name="Picture 3">
            <a:extLst>
              <a:ext uri="{FF2B5EF4-FFF2-40B4-BE49-F238E27FC236}">
                <a16:creationId xmlns:a16="http://schemas.microsoft.com/office/drawing/2014/main" id="{147FF28D-AF18-3F0A-2768-DDB38483EC94}"/>
              </a:ext>
            </a:extLst>
          </p:cNvPr>
          <p:cNvPicPr>
            <a:picLocks noChangeAspect="1"/>
          </p:cNvPicPr>
          <p:nvPr/>
        </p:nvPicPr>
        <p:blipFill>
          <a:blip r:embed="rId3"/>
          <a:stretch>
            <a:fillRect/>
          </a:stretch>
        </p:blipFill>
        <p:spPr>
          <a:xfrm>
            <a:off x="2555776" y="5285624"/>
            <a:ext cx="3419589" cy="410351"/>
          </a:xfrm>
          <a:prstGeom prst="rect">
            <a:avLst/>
          </a:prstGeom>
        </p:spPr>
      </p:pic>
    </p:spTree>
    <p:extLst>
      <p:ext uri="{BB962C8B-B14F-4D97-AF65-F5344CB8AC3E}">
        <p14:creationId xmlns:p14="http://schemas.microsoft.com/office/powerpoint/2010/main" val="27624522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7DB4D72D-FE44-BB06-2CF3-A2D1378FE690}"/>
              </a:ext>
            </a:extLst>
          </p:cNvPr>
          <p:cNvSpPr>
            <a:spLocks noGrp="1"/>
          </p:cNvSpPr>
          <p:nvPr>
            <p:ph idx="1"/>
          </p:nvPr>
        </p:nvSpPr>
        <p:spPr>
          <a:xfrm>
            <a:off x="384175" y="1628800"/>
            <a:ext cx="8374063" cy="4067175"/>
          </a:xfrm>
        </p:spPr>
        <p:txBody>
          <a:bodyPr/>
          <a:lstStyle/>
          <a:p>
            <a:pPr marL="342900" indent="-342900">
              <a:buFont typeface="Arial" panose="020B0604020202020204" pitchFamily="34" charset="0"/>
              <a:buChar char="•"/>
            </a:pPr>
            <a:r>
              <a:rPr lang="en-US" sz="1800" dirty="0"/>
              <a:t>Almost all modifications to the GFM have started by identifying the similarity between the ghost fluid state and a Riemann problem star state</a:t>
            </a:r>
          </a:p>
          <a:p>
            <a:pPr marL="342900" indent="-342900">
              <a:buFont typeface="Arial" panose="020B0604020202020204" pitchFamily="34" charset="0"/>
              <a:buChar char="•"/>
            </a:pPr>
            <a:r>
              <a:rPr lang="en-US" sz="1800" dirty="0"/>
              <a:t>And as they improved, they started to solve iterative equations to work out this state, </a:t>
            </a:r>
            <a:r>
              <a:rPr lang="en-US" sz="1800" b="1" dirty="0"/>
              <a:t>but</a:t>
            </a:r>
            <a:r>
              <a:rPr lang="en-US" sz="1800" dirty="0"/>
              <a:t>, under certain assumptions about the wave behaviour</a:t>
            </a:r>
          </a:p>
          <a:p>
            <a:pPr marL="342900" indent="-342900">
              <a:buFont typeface="Arial" panose="020B0604020202020204" pitchFamily="34" charset="0"/>
              <a:buChar char="•"/>
            </a:pPr>
            <a:r>
              <a:rPr lang="en-US" sz="1800" dirty="0"/>
              <a:t>The real ghost fluid method of Wang, Liu and Khoo (2006) used the fact that the standard equation for a Riemann problem is actually a general equation for multiple materials</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There is nothing in this equation which say the left and the right states have to have the same equation of state</a:t>
            </a:r>
          </a:p>
          <a:p>
            <a:pPr marL="342900" indent="-342900">
              <a:buFont typeface="Arial" panose="020B0604020202020204" pitchFamily="34" charset="0"/>
              <a:buChar char="•"/>
            </a:pPr>
            <a:r>
              <a:rPr lang="en-US" sz="1800" dirty="0"/>
              <a:t>If we are going to iteratively solve an approximate Riemann problem, why not iteratively solve the </a:t>
            </a:r>
            <a:r>
              <a:rPr lang="en-US" sz="1800" b="1" dirty="0"/>
              <a:t>actual</a:t>
            </a:r>
            <a:r>
              <a:rPr lang="en-US" sz="1800" dirty="0"/>
              <a:t> Riemann problem</a:t>
            </a:r>
          </a:p>
        </p:txBody>
      </p:sp>
      <p:sp>
        <p:nvSpPr>
          <p:cNvPr id="2" name="Title 1">
            <a:extLst>
              <a:ext uri="{FF2B5EF4-FFF2-40B4-BE49-F238E27FC236}">
                <a16:creationId xmlns:a16="http://schemas.microsoft.com/office/drawing/2014/main" id="{A07B4017-AB80-D3A2-B78A-AF98CC791620}"/>
              </a:ext>
            </a:extLst>
          </p:cNvPr>
          <p:cNvSpPr>
            <a:spLocks noGrp="1"/>
          </p:cNvSpPr>
          <p:nvPr>
            <p:ph type="title"/>
          </p:nvPr>
        </p:nvSpPr>
        <p:spPr/>
        <p:txBody>
          <a:bodyPr/>
          <a:lstStyle/>
          <a:p>
            <a:r>
              <a:rPr lang="en-US" dirty="0"/>
              <a:t>The real ghost fluid method</a:t>
            </a:r>
            <a:endParaRPr lang="en-GB" dirty="0"/>
          </a:p>
        </p:txBody>
      </p:sp>
      <p:pic>
        <p:nvPicPr>
          <p:cNvPr id="4" name="Picture 3">
            <a:extLst>
              <a:ext uri="{FF2B5EF4-FFF2-40B4-BE49-F238E27FC236}">
                <a16:creationId xmlns:a16="http://schemas.microsoft.com/office/drawing/2014/main" id="{6F0408A8-544B-7E88-2657-2C7305FA0096}"/>
              </a:ext>
            </a:extLst>
          </p:cNvPr>
          <p:cNvPicPr>
            <a:picLocks noChangeAspect="1"/>
          </p:cNvPicPr>
          <p:nvPr/>
        </p:nvPicPr>
        <p:blipFill>
          <a:blip r:embed="rId2"/>
          <a:stretch>
            <a:fillRect/>
          </a:stretch>
        </p:blipFill>
        <p:spPr>
          <a:xfrm>
            <a:off x="3059832" y="3933056"/>
            <a:ext cx="4498939" cy="432048"/>
          </a:xfrm>
          <a:prstGeom prst="rect">
            <a:avLst/>
          </a:prstGeom>
        </p:spPr>
      </p:pic>
    </p:spTree>
    <p:extLst>
      <p:ext uri="{BB962C8B-B14F-4D97-AF65-F5344CB8AC3E}">
        <p14:creationId xmlns:p14="http://schemas.microsoft.com/office/powerpoint/2010/main" val="8291242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7DB4D72D-FE44-BB06-2CF3-A2D1378FE690}"/>
              </a:ext>
            </a:extLst>
          </p:cNvPr>
          <p:cNvSpPr>
            <a:spLocks noGrp="1"/>
          </p:cNvSpPr>
          <p:nvPr>
            <p:ph idx="1"/>
          </p:nvPr>
        </p:nvSpPr>
        <p:spPr>
          <a:xfrm>
            <a:off x="385762" y="2392362"/>
            <a:ext cx="8374063" cy="4067175"/>
          </a:xfrm>
        </p:spPr>
        <p:txBody>
          <a:bodyPr/>
          <a:lstStyle/>
          <a:p>
            <a:pPr marL="342900" indent="-342900">
              <a:buFont typeface="Arial" panose="020B0604020202020204" pitchFamily="34" charset="0"/>
              <a:buChar char="•"/>
            </a:pPr>
            <a:r>
              <a:rPr lang="en-US" sz="1800" dirty="0"/>
              <a:t>The real ghost fluid method is now the basis of most modern implementations of ghost fluid methods</a:t>
            </a:r>
          </a:p>
          <a:p>
            <a:pPr marL="342900" indent="-342900">
              <a:buFont typeface="Arial" panose="020B0604020202020204" pitchFamily="34" charset="0"/>
              <a:buChar char="•"/>
            </a:pPr>
            <a:r>
              <a:rPr lang="en-US" sz="1800" dirty="0"/>
              <a:t>As a result, we shall look at this technique in much more detail later</a:t>
            </a:r>
          </a:p>
          <a:p>
            <a:pPr marL="342900" indent="-342900">
              <a:buFont typeface="Arial" panose="020B0604020202020204" pitchFamily="34" charset="0"/>
              <a:buChar char="•"/>
            </a:pPr>
            <a:r>
              <a:rPr lang="en-US" sz="1800" dirty="0"/>
              <a:t>But under this approach, no assumptions need to be made that materials are ideal gases, or follow other simple equations of state</a:t>
            </a:r>
          </a:p>
          <a:p>
            <a:pPr marL="342900" indent="-342900">
              <a:buFont typeface="Arial" panose="020B0604020202020204" pitchFamily="34" charset="0"/>
              <a:buChar char="•"/>
            </a:pPr>
            <a:r>
              <a:rPr lang="en-US" sz="1800" dirty="0"/>
              <a:t>As a result, it is ideal for sharp multiphysics interface between any states of matter</a:t>
            </a:r>
          </a:p>
        </p:txBody>
      </p:sp>
      <p:sp>
        <p:nvSpPr>
          <p:cNvPr id="2" name="Title 1">
            <a:extLst>
              <a:ext uri="{FF2B5EF4-FFF2-40B4-BE49-F238E27FC236}">
                <a16:creationId xmlns:a16="http://schemas.microsoft.com/office/drawing/2014/main" id="{A07B4017-AB80-D3A2-B78A-AF98CC791620}"/>
              </a:ext>
            </a:extLst>
          </p:cNvPr>
          <p:cNvSpPr>
            <a:spLocks noGrp="1"/>
          </p:cNvSpPr>
          <p:nvPr>
            <p:ph type="title"/>
          </p:nvPr>
        </p:nvSpPr>
        <p:spPr/>
        <p:txBody>
          <a:bodyPr/>
          <a:lstStyle/>
          <a:p>
            <a:r>
              <a:rPr lang="en-US" dirty="0"/>
              <a:t>The real ghost fluid method</a:t>
            </a:r>
            <a:endParaRPr lang="en-GB" dirty="0"/>
          </a:p>
        </p:txBody>
      </p:sp>
      <p:pic>
        <p:nvPicPr>
          <p:cNvPr id="4" name="Picture 3">
            <a:extLst>
              <a:ext uri="{FF2B5EF4-FFF2-40B4-BE49-F238E27FC236}">
                <a16:creationId xmlns:a16="http://schemas.microsoft.com/office/drawing/2014/main" id="{6F0408A8-544B-7E88-2657-2C7305FA0096}"/>
              </a:ext>
            </a:extLst>
          </p:cNvPr>
          <p:cNvPicPr>
            <a:picLocks noChangeAspect="1"/>
          </p:cNvPicPr>
          <p:nvPr/>
        </p:nvPicPr>
        <p:blipFill>
          <a:blip r:embed="rId2"/>
          <a:stretch>
            <a:fillRect/>
          </a:stretch>
        </p:blipFill>
        <p:spPr>
          <a:xfrm>
            <a:off x="2322530" y="1772816"/>
            <a:ext cx="4498939" cy="432048"/>
          </a:xfrm>
          <a:prstGeom prst="rect">
            <a:avLst/>
          </a:prstGeom>
        </p:spPr>
      </p:pic>
    </p:spTree>
    <p:extLst>
      <p:ext uri="{BB962C8B-B14F-4D97-AF65-F5344CB8AC3E}">
        <p14:creationId xmlns:p14="http://schemas.microsoft.com/office/powerpoint/2010/main" val="36355147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7DB4D72D-FE44-BB06-2CF3-A2D1378FE690}"/>
              </a:ext>
            </a:extLst>
          </p:cNvPr>
          <p:cNvSpPr>
            <a:spLocks noGrp="1"/>
          </p:cNvSpPr>
          <p:nvPr>
            <p:ph idx="1"/>
          </p:nvPr>
        </p:nvSpPr>
        <p:spPr>
          <a:xfrm>
            <a:off x="385762" y="1700808"/>
            <a:ext cx="8374063" cy="4067175"/>
          </a:xfrm>
        </p:spPr>
        <p:txBody>
          <a:bodyPr/>
          <a:lstStyle/>
          <a:p>
            <a:pPr marL="342900" indent="-342900">
              <a:buFont typeface="Arial" panose="020B0604020202020204" pitchFamily="34" charset="0"/>
              <a:buChar char="•"/>
            </a:pPr>
            <a:r>
              <a:rPr lang="en-GB" sz="1800" dirty="0"/>
              <a:t>The Riemann ghost fluid method of Sambasivan and </a:t>
            </a:r>
            <a:r>
              <a:rPr lang="en-GB" sz="1800" dirty="0" err="1"/>
              <a:t>UdayKumar</a:t>
            </a:r>
            <a:r>
              <a:rPr lang="en-GB" sz="1800" dirty="0"/>
              <a:t> (2009) is a modification of the real ghost fluid method</a:t>
            </a:r>
          </a:p>
          <a:p>
            <a:pPr marL="342900" indent="-342900">
              <a:buFont typeface="Arial" panose="020B0604020202020204" pitchFamily="34" charset="0"/>
              <a:buChar char="•"/>
            </a:pPr>
            <a:r>
              <a:rPr lang="en-GB" sz="1800" dirty="0"/>
              <a:t>The mixed-material Riemann problem is still used to obtain the intermediate states, however the means of picking the states left and right of the interface changes</a:t>
            </a:r>
          </a:p>
          <a:p>
            <a:pPr marL="342900" indent="-342900">
              <a:buFont typeface="Arial" panose="020B0604020202020204" pitchFamily="34" charset="0"/>
              <a:buChar char="•"/>
            </a:pPr>
            <a:r>
              <a:rPr lang="en-GB" sz="1800" dirty="0"/>
              <a:t>This is only an issue in more than one-dimension, where more than one cell can be considered adjacent to the interface (in 1D, there is no practical difference between the Riemann and real GFMs)</a:t>
            </a:r>
          </a:p>
          <a:p>
            <a:pPr marL="342900" indent="-342900">
              <a:buFont typeface="Arial" panose="020B0604020202020204" pitchFamily="34" charset="0"/>
              <a:buChar char="•"/>
            </a:pPr>
            <a:r>
              <a:rPr lang="en-GB" sz="1800" dirty="0"/>
              <a:t>For example; an interface passing diagonally through a cell could have adjacent cells to the top and right - which one provides the initial condition for the interface?</a:t>
            </a:r>
          </a:p>
          <a:p>
            <a:pPr marL="342900" indent="-342900">
              <a:buFont typeface="Arial" panose="020B0604020202020204" pitchFamily="34" charset="0"/>
              <a:buChar char="•"/>
            </a:pPr>
            <a:r>
              <a:rPr lang="en-GB" sz="1800" dirty="0"/>
              <a:t>We shall return to this later, when considering more than one dimension</a:t>
            </a:r>
            <a:endParaRPr lang="en-US" sz="1800" dirty="0"/>
          </a:p>
        </p:txBody>
      </p:sp>
      <p:sp>
        <p:nvSpPr>
          <p:cNvPr id="2" name="Title 1">
            <a:extLst>
              <a:ext uri="{FF2B5EF4-FFF2-40B4-BE49-F238E27FC236}">
                <a16:creationId xmlns:a16="http://schemas.microsoft.com/office/drawing/2014/main" id="{A07B4017-AB80-D3A2-B78A-AF98CC791620}"/>
              </a:ext>
            </a:extLst>
          </p:cNvPr>
          <p:cNvSpPr>
            <a:spLocks noGrp="1"/>
          </p:cNvSpPr>
          <p:nvPr>
            <p:ph type="title"/>
          </p:nvPr>
        </p:nvSpPr>
        <p:spPr/>
        <p:txBody>
          <a:bodyPr/>
          <a:lstStyle/>
          <a:p>
            <a:r>
              <a:rPr lang="en-US" dirty="0"/>
              <a:t>The Riemann ghost fluid method</a:t>
            </a:r>
            <a:endParaRPr lang="en-GB" dirty="0"/>
          </a:p>
        </p:txBody>
      </p:sp>
    </p:spTree>
    <p:extLst>
      <p:ext uri="{BB962C8B-B14F-4D97-AF65-F5344CB8AC3E}">
        <p14:creationId xmlns:p14="http://schemas.microsoft.com/office/powerpoint/2010/main" val="41155938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7DB4D72D-FE44-BB06-2CF3-A2D1378FE690}"/>
              </a:ext>
            </a:extLst>
          </p:cNvPr>
          <p:cNvSpPr>
            <a:spLocks noGrp="1"/>
          </p:cNvSpPr>
          <p:nvPr>
            <p:ph idx="1"/>
          </p:nvPr>
        </p:nvSpPr>
        <p:spPr>
          <a:xfrm>
            <a:off x="385762" y="1700808"/>
            <a:ext cx="8374063" cy="4067175"/>
          </a:xfrm>
        </p:spPr>
        <p:txBody>
          <a:bodyPr/>
          <a:lstStyle/>
          <a:p>
            <a:pPr marL="342900" indent="-342900">
              <a:buFont typeface="Arial" panose="020B0604020202020204" pitchFamily="34" charset="0"/>
              <a:buChar char="•"/>
            </a:pPr>
            <a:r>
              <a:rPr lang="en-GB" sz="1800" dirty="0"/>
              <a:t>Once solving Riemann problems became standard, there were no substantial changes to ghost fluid methods</a:t>
            </a:r>
          </a:p>
          <a:p>
            <a:pPr marL="342900" indent="-342900">
              <a:buFont typeface="Arial" panose="020B0604020202020204" pitchFamily="34" charset="0"/>
              <a:buChar char="•"/>
            </a:pPr>
            <a:r>
              <a:rPr lang="en-GB" sz="1800" dirty="0"/>
              <a:t>However, Xu, Feng and Liu (2016) introduced a technique which uses the solution to the mixed-material Riemann problem to define the ghost fluid states, but not through direct application</a:t>
            </a:r>
          </a:p>
          <a:p>
            <a:pPr marL="342900" indent="-342900">
              <a:buFont typeface="Arial" panose="020B0604020202020204" pitchFamily="34" charset="0"/>
              <a:buChar char="•"/>
            </a:pPr>
            <a:r>
              <a:rPr lang="en-GB" sz="1800" dirty="0"/>
              <a:t>The Riemann problem solution is an evolved state of the problem (             ), so conceptually, using this as the ghost fluid state at time      is incorrect (though in the limits of resolution, this can be considered correct)</a:t>
            </a:r>
          </a:p>
          <a:p>
            <a:pPr marL="342900" indent="-342900">
              <a:buFont typeface="Arial" panose="020B0604020202020204" pitchFamily="34" charset="0"/>
              <a:buChar char="•"/>
            </a:pPr>
            <a:r>
              <a:rPr lang="en-GB" sz="1800" dirty="0"/>
              <a:t>The practical ghost fluid method attempts to resolve this, by finding a state for the ghost fluid region, e.g.            , such that the interaction between             and        results in u∗</a:t>
            </a:r>
          </a:p>
          <a:p>
            <a:pPr marL="342900" indent="-342900">
              <a:buFont typeface="Arial" panose="020B0604020202020204" pitchFamily="34" charset="0"/>
              <a:buChar char="•"/>
            </a:pPr>
            <a:r>
              <a:rPr lang="en-GB" sz="1800" dirty="0"/>
              <a:t>However, this state is not unique, so the practical GFM attempts to use a ‘mirrored structure’ to identify a ghost fluid state</a:t>
            </a:r>
          </a:p>
        </p:txBody>
      </p:sp>
      <p:sp>
        <p:nvSpPr>
          <p:cNvPr id="2" name="Title 1">
            <a:extLst>
              <a:ext uri="{FF2B5EF4-FFF2-40B4-BE49-F238E27FC236}">
                <a16:creationId xmlns:a16="http://schemas.microsoft.com/office/drawing/2014/main" id="{A07B4017-AB80-D3A2-B78A-AF98CC791620}"/>
              </a:ext>
            </a:extLst>
          </p:cNvPr>
          <p:cNvSpPr>
            <a:spLocks noGrp="1"/>
          </p:cNvSpPr>
          <p:nvPr>
            <p:ph type="title"/>
          </p:nvPr>
        </p:nvSpPr>
        <p:spPr/>
        <p:txBody>
          <a:bodyPr/>
          <a:lstStyle/>
          <a:p>
            <a:r>
              <a:rPr lang="en-US" dirty="0"/>
              <a:t>The practical ghost fluid method</a:t>
            </a:r>
            <a:endParaRPr lang="en-GB" dirty="0"/>
          </a:p>
        </p:txBody>
      </p:sp>
      <p:pic>
        <p:nvPicPr>
          <p:cNvPr id="4" name="Picture 3">
            <a:extLst>
              <a:ext uri="{FF2B5EF4-FFF2-40B4-BE49-F238E27FC236}">
                <a16:creationId xmlns:a16="http://schemas.microsoft.com/office/drawing/2014/main" id="{79133A46-4F06-4030-9B95-B0AF7FDE8D9A}"/>
              </a:ext>
            </a:extLst>
          </p:cNvPr>
          <p:cNvPicPr>
            <a:picLocks noChangeAspect="1"/>
          </p:cNvPicPr>
          <p:nvPr/>
        </p:nvPicPr>
        <p:blipFill>
          <a:blip r:embed="rId2">
            <a:duotone>
              <a:schemeClr val="accent4">
                <a:shade val="45000"/>
                <a:satMod val="135000"/>
              </a:schemeClr>
              <a:prstClr val="white"/>
            </a:duotone>
          </a:blip>
          <a:stretch>
            <a:fillRect/>
          </a:stretch>
        </p:blipFill>
        <p:spPr>
          <a:xfrm>
            <a:off x="7524328" y="3501008"/>
            <a:ext cx="706090" cy="258326"/>
          </a:xfrm>
          <a:prstGeom prst="rect">
            <a:avLst/>
          </a:prstGeom>
        </p:spPr>
      </p:pic>
      <p:pic>
        <p:nvPicPr>
          <p:cNvPr id="5" name="Picture 4">
            <a:extLst>
              <a:ext uri="{FF2B5EF4-FFF2-40B4-BE49-F238E27FC236}">
                <a16:creationId xmlns:a16="http://schemas.microsoft.com/office/drawing/2014/main" id="{7E2C7F47-AF54-8CC0-A08F-693A5772C45B}"/>
              </a:ext>
            </a:extLst>
          </p:cNvPr>
          <p:cNvPicPr>
            <a:picLocks noChangeAspect="1"/>
          </p:cNvPicPr>
          <p:nvPr/>
        </p:nvPicPr>
        <p:blipFill rotWithShape="1">
          <a:blip r:embed="rId2">
            <a:duotone>
              <a:schemeClr val="accent4">
                <a:shade val="45000"/>
                <a:satMod val="135000"/>
              </a:schemeClr>
              <a:prstClr val="white"/>
            </a:duotone>
          </a:blip>
          <a:srcRect l="61189"/>
          <a:stretch/>
        </p:blipFill>
        <p:spPr>
          <a:xfrm>
            <a:off x="6242174" y="3746738"/>
            <a:ext cx="274042" cy="258326"/>
          </a:xfrm>
          <a:prstGeom prst="rect">
            <a:avLst/>
          </a:prstGeom>
        </p:spPr>
      </p:pic>
      <p:pic>
        <p:nvPicPr>
          <p:cNvPr id="7" name="Picture 6">
            <a:extLst>
              <a:ext uri="{FF2B5EF4-FFF2-40B4-BE49-F238E27FC236}">
                <a16:creationId xmlns:a16="http://schemas.microsoft.com/office/drawing/2014/main" id="{5678FDEB-BED1-246C-D842-68F817F7B861}"/>
              </a:ext>
            </a:extLst>
          </p:cNvPr>
          <p:cNvPicPr>
            <a:picLocks noChangeAspect="1"/>
          </p:cNvPicPr>
          <p:nvPr/>
        </p:nvPicPr>
        <p:blipFill>
          <a:blip r:embed="rId3">
            <a:duotone>
              <a:schemeClr val="accent4">
                <a:shade val="45000"/>
                <a:satMod val="135000"/>
              </a:schemeClr>
              <a:prstClr val="white"/>
            </a:duotone>
          </a:blip>
          <a:stretch>
            <a:fillRect/>
          </a:stretch>
        </p:blipFill>
        <p:spPr>
          <a:xfrm>
            <a:off x="3352485" y="4776892"/>
            <a:ext cx="706090" cy="308292"/>
          </a:xfrm>
          <a:prstGeom prst="rect">
            <a:avLst/>
          </a:prstGeom>
        </p:spPr>
      </p:pic>
      <p:pic>
        <p:nvPicPr>
          <p:cNvPr id="9" name="Picture 8">
            <a:extLst>
              <a:ext uri="{FF2B5EF4-FFF2-40B4-BE49-F238E27FC236}">
                <a16:creationId xmlns:a16="http://schemas.microsoft.com/office/drawing/2014/main" id="{B8AA0E4A-A775-743D-1916-0A2B03C22D73}"/>
              </a:ext>
            </a:extLst>
          </p:cNvPr>
          <p:cNvPicPr>
            <a:picLocks noChangeAspect="1"/>
          </p:cNvPicPr>
          <p:nvPr/>
        </p:nvPicPr>
        <p:blipFill rotWithShape="1">
          <a:blip r:embed="rId4">
            <a:duotone>
              <a:schemeClr val="accent4">
                <a:shade val="45000"/>
                <a:satMod val="135000"/>
              </a:schemeClr>
              <a:prstClr val="white"/>
            </a:duotone>
          </a:blip>
          <a:srcRect t="17561"/>
          <a:stretch/>
        </p:blipFill>
        <p:spPr>
          <a:xfrm>
            <a:off x="1115616" y="5085184"/>
            <a:ext cx="409281" cy="288032"/>
          </a:xfrm>
          <a:prstGeom prst="rect">
            <a:avLst/>
          </a:prstGeom>
        </p:spPr>
      </p:pic>
      <p:pic>
        <p:nvPicPr>
          <p:cNvPr id="10" name="Picture 9">
            <a:extLst>
              <a:ext uri="{FF2B5EF4-FFF2-40B4-BE49-F238E27FC236}">
                <a16:creationId xmlns:a16="http://schemas.microsoft.com/office/drawing/2014/main" id="{CC85D55A-3929-3166-835A-011625FA903A}"/>
              </a:ext>
            </a:extLst>
          </p:cNvPr>
          <p:cNvPicPr>
            <a:picLocks noChangeAspect="1"/>
          </p:cNvPicPr>
          <p:nvPr/>
        </p:nvPicPr>
        <p:blipFill>
          <a:blip r:embed="rId3">
            <a:duotone>
              <a:schemeClr val="accent4">
                <a:shade val="45000"/>
                <a:satMod val="135000"/>
              </a:schemeClr>
              <a:prstClr val="white"/>
            </a:duotone>
          </a:blip>
          <a:stretch>
            <a:fillRect/>
          </a:stretch>
        </p:blipFill>
        <p:spPr>
          <a:xfrm>
            <a:off x="7682334" y="4781367"/>
            <a:ext cx="706090" cy="308292"/>
          </a:xfrm>
          <a:prstGeom prst="rect">
            <a:avLst/>
          </a:prstGeom>
        </p:spPr>
      </p:pic>
      <p:pic>
        <p:nvPicPr>
          <p:cNvPr id="13" name="Picture 12">
            <a:extLst>
              <a:ext uri="{FF2B5EF4-FFF2-40B4-BE49-F238E27FC236}">
                <a16:creationId xmlns:a16="http://schemas.microsoft.com/office/drawing/2014/main" id="{11989975-CD29-F319-CF7D-38AF2B30B91D}"/>
              </a:ext>
            </a:extLst>
          </p:cNvPr>
          <p:cNvPicPr>
            <a:picLocks noChangeAspect="1"/>
          </p:cNvPicPr>
          <p:nvPr/>
        </p:nvPicPr>
        <p:blipFill>
          <a:blip r:embed="rId5">
            <a:duotone>
              <a:schemeClr val="accent4">
                <a:shade val="45000"/>
                <a:satMod val="135000"/>
              </a:schemeClr>
              <a:prstClr val="white"/>
            </a:duotone>
          </a:blip>
          <a:stretch>
            <a:fillRect/>
          </a:stretch>
        </p:blipFill>
        <p:spPr>
          <a:xfrm>
            <a:off x="2551746" y="5016210"/>
            <a:ext cx="405251" cy="357006"/>
          </a:xfrm>
          <a:prstGeom prst="rect">
            <a:avLst/>
          </a:prstGeom>
        </p:spPr>
      </p:pic>
    </p:spTree>
    <p:extLst>
      <p:ext uri="{BB962C8B-B14F-4D97-AF65-F5344CB8AC3E}">
        <p14:creationId xmlns:p14="http://schemas.microsoft.com/office/powerpoint/2010/main" val="31632282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7DB4D72D-FE44-BB06-2CF3-A2D1378FE690}"/>
              </a:ext>
            </a:extLst>
          </p:cNvPr>
          <p:cNvSpPr>
            <a:spLocks noGrp="1"/>
          </p:cNvSpPr>
          <p:nvPr>
            <p:ph idx="1"/>
          </p:nvPr>
        </p:nvSpPr>
        <p:spPr>
          <a:xfrm>
            <a:off x="385762" y="1700808"/>
            <a:ext cx="8374063" cy="4067175"/>
          </a:xfrm>
        </p:spPr>
        <p:txBody>
          <a:bodyPr/>
          <a:lstStyle/>
          <a:p>
            <a:pPr marL="342900" indent="-342900">
              <a:buFont typeface="Arial" panose="020B0604020202020204" pitchFamily="34" charset="0"/>
              <a:buChar char="•"/>
            </a:pPr>
            <a:r>
              <a:rPr lang="en-GB" sz="1800" dirty="0"/>
              <a:t>There are more variants of the GFM than described here, though none that have seen widespread use</a:t>
            </a:r>
          </a:p>
          <a:p>
            <a:pPr marL="342900" indent="-342900">
              <a:buFont typeface="Arial" panose="020B0604020202020204" pitchFamily="34" charset="0"/>
              <a:buChar char="•"/>
            </a:pPr>
            <a:r>
              <a:rPr lang="en-GB" sz="1800" dirty="0"/>
              <a:t>All GFMs presented are not conservative; since each cell contains a single material, as the interface passes over a cell centre, the material suddenly ‘switches’, and a mass gain/loss occurs</a:t>
            </a:r>
          </a:p>
          <a:p>
            <a:pPr marL="342900" indent="-342900">
              <a:buFont typeface="Arial" panose="020B0604020202020204" pitchFamily="34" charset="0"/>
              <a:buChar char="•"/>
            </a:pPr>
            <a:r>
              <a:rPr lang="en-GB" sz="1800" dirty="0"/>
              <a:t>Typically, the conservation errors are small, and deemed an ‘acceptable’ price for the accuracy of a sharp interface</a:t>
            </a:r>
          </a:p>
          <a:p>
            <a:pPr marL="342900" indent="-342900">
              <a:buFont typeface="Arial" panose="020B0604020202020204" pitchFamily="34" charset="0"/>
              <a:buChar char="•"/>
            </a:pPr>
            <a:r>
              <a:rPr lang="en-GB" sz="1800" dirty="0"/>
              <a:t>Attempts have been made to make a conservative ghost fluid method (Nguyen et al. (2002) and Liu et al. (2011)) but typically these suffer from other accuracy issues at the interface</a:t>
            </a:r>
            <a:endParaRPr lang="en-US" sz="1800" dirty="0"/>
          </a:p>
        </p:txBody>
      </p:sp>
      <p:sp>
        <p:nvSpPr>
          <p:cNvPr id="2" name="Title 1">
            <a:extLst>
              <a:ext uri="{FF2B5EF4-FFF2-40B4-BE49-F238E27FC236}">
                <a16:creationId xmlns:a16="http://schemas.microsoft.com/office/drawing/2014/main" id="{A07B4017-AB80-D3A2-B78A-AF98CC791620}"/>
              </a:ext>
            </a:extLst>
          </p:cNvPr>
          <p:cNvSpPr>
            <a:spLocks noGrp="1"/>
          </p:cNvSpPr>
          <p:nvPr>
            <p:ph type="title"/>
          </p:nvPr>
        </p:nvSpPr>
        <p:spPr/>
        <p:txBody>
          <a:bodyPr/>
          <a:lstStyle/>
          <a:p>
            <a:r>
              <a:rPr lang="en-US" dirty="0"/>
              <a:t>…and more</a:t>
            </a:r>
            <a:endParaRPr lang="en-GB" dirty="0"/>
          </a:p>
        </p:txBody>
      </p:sp>
    </p:spTree>
    <p:extLst>
      <p:ext uri="{BB962C8B-B14F-4D97-AF65-F5344CB8AC3E}">
        <p14:creationId xmlns:p14="http://schemas.microsoft.com/office/powerpoint/2010/main" val="3308628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Dynamic boundary conditions</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US" sz="1800" dirty="0"/>
              <a:t>Ghost fluid methods use the fact that level set methods tell us which cells are directly adjacent to a material boundary</a:t>
            </a:r>
          </a:p>
          <a:p>
            <a:r>
              <a:rPr lang="en-US" sz="1800" dirty="0"/>
              <a:t>This means we can apply boundary conditions here, in much the same way as we do for cells at the edge of the computational domain</a:t>
            </a:r>
          </a:p>
          <a:p>
            <a:r>
              <a:rPr lang="en-US" sz="1800" dirty="0"/>
              <a:t>Because both the boundary itself can move, and the conditions are dependent on the materials either side of the boundary, which constantly evolve, they are referred to as </a:t>
            </a:r>
            <a:r>
              <a:rPr lang="en-US" sz="1800" b="1" dirty="0"/>
              <a:t>dynamic boundary conditions</a:t>
            </a:r>
          </a:p>
          <a:p>
            <a:r>
              <a:rPr lang="en-US" sz="1800" dirty="0"/>
              <a:t>Because these boundary conditions do depend on two materials, the challenge was to find a </a:t>
            </a:r>
            <a:r>
              <a:rPr lang="en-US" sz="1800" b="1" dirty="0"/>
              <a:t>thermodynamically consistent </a:t>
            </a:r>
            <a:r>
              <a:rPr lang="en-US" sz="1800" dirty="0"/>
              <a:t>technique to achieve this</a:t>
            </a:r>
            <a:endParaRPr lang="en-GB" sz="1800" b="1" dirty="0"/>
          </a:p>
        </p:txBody>
      </p:sp>
    </p:spTree>
    <p:extLst>
      <p:ext uri="{BB962C8B-B14F-4D97-AF65-F5344CB8AC3E}">
        <p14:creationId xmlns:p14="http://schemas.microsoft.com/office/powerpoint/2010/main" val="19920949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BB2DE326-59F2-4945-9535-0AF48B41A394}"/>
              </a:ext>
            </a:extLst>
          </p:cNvPr>
          <p:cNvSpPr>
            <a:spLocks noGrp="1" noChangeArrowheads="1"/>
          </p:cNvSpPr>
          <p:nvPr>
            <p:ph type="title"/>
          </p:nvPr>
        </p:nvSpPr>
        <p:spPr/>
        <p:txBody>
          <a:bodyPr/>
          <a:lstStyle/>
          <a:p>
            <a:pPr eaLnBrk="1" hangingPunct="1"/>
            <a:r>
              <a:rPr lang="en-US" altLang="en-US" dirty="0"/>
              <a:t>Outline</a:t>
            </a:r>
          </a:p>
        </p:txBody>
      </p:sp>
      <p:sp>
        <p:nvSpPr>
          <p:cNvPr id="4099" name="Rectangle 5">
            <a:extLst>
              <a:ext uri="{FF2B5EF4-FFF2-40B4-BE49-F238E27FC236}">
                <a16:creationId xmlns:a16="http://schemas.microsoft.com/office/drawing/2014/main" id="{A869C384-EAEC-447D-BE1A-AEAD569499E4}"/>
              </a:ext>
            </a:extLst>
          </p:cNvPr>
          <p:cNvSpPr>
            <a:spLocks noGrp="1" noChangeArrowheads="1"/>
          </p:cNvSpPr>
          <p:nvPr>
            <p:ph idx="1"/>
          </p:nvPr>
        </p:nvSpPr>
        <p:spPr/>
        <p:txBody>
          <a:bodyPr/>
          <a:lstStyle/>
          <a:p>
            <a:pPr eaLnBrk="1" hangingPunct="1"/>
            <a:r>
              <a:rPr lang="en-GB" altLang="en-US" dirty="0">
                <a:solidFill>
                  <a:schemeClr val="tx1">
                    <a:lumMod val="40000"/>
                    <a:lumOff val="60000"/>
                  </a:schemeClr>
                </a:solidFill>
              </a:rPr>
              <a:t>Principles of the ghost fluid method</a:t>
            </a:r>
          </a:p>
          <a:p>
            <a:pPr eaLnBrk="1" hangingPunct="1"/>
            <a:r>
              <a:rPr lang="en-GB" altLang="en-US" dirty="0">
                <a:solidFill>
                  <a:schemeClr val="tx1">
                    <a:lumMod val="40000"/>
                    <a:lumOff val="60000"/>
                  </a:schemeClr>
                </a:solidFill>
              </a:rPr>
              <a:t>The original ghost fluid method</a:t>
            </a:r>
          </a:p>
          <a:p>
            <a:pPr eaLnBrk="1" hangingPunct="1"/>
            <a:r>
              <a:rPr lang="en-GB" altLang="en-US" dirty="0">
                <a:solidFill>
                  <a:schemeClr val="tx1">
                    <a:lumMod val="40000"/>
                    <a:lumOff val="60000"/>
                  </a:schemeClr>
                </a:solidFill>
              </a:rPr>
              <a:t>History of ghost fluid methods</a:t>
            </a:r>
          </a:p>
          <a:p>
            <a:pPr eaLnBrk="1" hangingPunct="1"/>
            <a:r>
              <a:rPr lang="en-GB" altLang="en-US" dirty="0"/>
              <a:t>Implementation of a ghost fluid method</a:t>
            </a:r>
            <a:endParaRPr lang="en-US" altLang="en-US" dirty="0"/>
          </a:p>
        </p:txBody>
      </p:sp>
    </p:spTree>
    <p:extLst>
      <p:ext uri="{BB962C8B-B14F-4D97-AF65-F5344CB8AC3E}">
        <p14:creationId xmlns:p14="http://schemas.microsoft.com/office/powerpoint/2010/main" val="8157811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B4017-AB80-D3A2-B78A-AF98CC791620}"/>
              </a:ext>
            </a:extLst>
          </p:cNvPr>
          <p:cNvSpPr>
            <a:spLocks noGrp="1"/>
          </p:cNvSpPr>
          <p:nvPr>
            <p:ph type="title"/>
          </p:nvPr>
        </p:nvSpPr>
        <p:spPr/>
        <p:txBody>
          <a:bodyPr/>
          <a:lstStyle/>
          <a:p>
            <a:r>
              <a:rPr lang="en-US" dirty="0"/>
              <a:t>Coding a sharp interface method</a:t>
            </a:r>
            <a:endParaRPr lang="en-GB" dirty="0"/>
          </a:p>
        </p:txBody>
      </p:sp>
      <p:sp>
        <p:nvSpPr>
          <p:cNvPr id="12" name="Content Placeholder 2">
            <a:extLst>
              <a:ext uri="{FF2B5EF4-FFF2-40B4-BE49-F238E27FC236}">
                <a16:creationId xmlns:a16="http://schemas.microsoft.com/office/drawing/2014/main" id="{5EC974B1-6550-A123-1990-771B5B6B573A}"/>
              </a:ext>
            </a:extLst>
          </p:cNvPr>
          <p:cNvSpPr>
            <a:spLocks noGrp="1"/>
          </p:cNvSpPr>
          <p:nvPr>
            <p:ph idx="1"/>
          </p:nvPr>
        </p:nvSpPr>
        <p:spPr>
          <a:xfrm>
            <a:off x="385762" y="1700808"/>
            <a:ext cx="8374063" cy="4067175"/>
          </a:xfrm>
        </p:spPr>
        <p:txBody>
          <a:bodyPr/>
          <a:lstStyle/>
          <a:p>
            <a:pPr marL="342900" indent="-342900">
              <a:buFont typeface="Arial" panose="020B0604020202020204" pitchFamily="34" charset="0"/>
              <a:buChar char="•"/>
            </a:pPr>
            <a:r>
              <a:rPr lang="en-US" sz="1800" dirty="0"/>
              <a:t>One of the main advantages behind ghost fluid methods is that you can build them on top of existing code</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Most of the additional work is in creating new functions for the level set equation and the dynamic boundary conditions</a:t>
            </a:r>
          </a:p>
          <a:p>
            <a:pPr marL="342900" indent="-342900">
              <a:buFont typeface="Arial" panose="020B0604020202020204" pitchFamily="34" charset="0"/>
              <a:buChar char="•"/>
            </a:pPr>
            <a:r>
              <a:rPr lang="en-US" sz="1800" dirty="0"/>
              <a:t>Of course, a few changes to make sure you have more than one equation of state and set of variables are necessary</a:t>
            </a:r>
          </a:p>
        </p:txBody>
      </p:sp>
      <p:pic>
        <p:nvPicPr>
          <p:cNvPr id="14" name="Picture 13">
            <a:extLst>
              <a:ext uri="{FF2B5EF4-FFF2-40B4-BE49-F238E27FC236}">
                <a16:creationId xmlns:a16="http://schemas.microsoft.com/office/drawing/2014/main" id="{01CE29EE-B22D-EDB3-50E8-F4D5E1702C7A}"/>
              </a:ext>
            </a:extLst>
          </p:cNvPr>
          <p:cNvPicPr>
            <a:picLocks noChangeAspect="1"/>
          </p:cNvPicPr>
          <p:nvPr/>
        </p:nvPicPr>
        <p:blipFill>
          <a:blip r:embed="rId2"/>
          <a:stretch>
            <a:fillRect/>
          </a:stretch>
        </p:blipFill>
        <p:spPr>
          <a:xfrm>
            <a:off x="1403648" y="2276872"/>
            <a:ext cx="4618120" cy="1920406"/>
          </a:xfrm>
          <a:prstGeom prst="rect">
            <a:avLst/>
          </a:prstGeom>
        </p:spPr>
      </p:pic>
    </p:spTree>
    <p:extLst>
      <p:ext uri="{BB962C8B-B14F-4D97-AF65-F5344CB8AC3E}">
        <p14:creationId xmlns:p14="http://schemas.microsoft.com/office/powerpoint/2010/main" val="37037287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B4017-AB80-D3A2-B78A-AF98CC791620}"/>
              </a:ext>
            </a:extLst>
          </p:cNvPr>
          <p:cNvSpPr>
            <a:spLocks noGrp="1"/>
          </p:cNvSpPr>
          <p:nvPr>
            <p:ph type="title"/>
          </p:nvPr>
        </p:nvSpPr>
        <p:spPr/>
        <p:txBody>
          <a:bodyPr/>
          <a:lstStyle/>
          <a:p>
            <a:r>
              <a:rPr lang="en-US" dirty="0"/>
              <a:t>Coding a sharp interface method</a:t>
            </a:r>
            <a:endParaRPr lang="en-GB" dirty="0"/>
          </a:p>
        </p:txBody>
      </p:sp>
      <p:sp>
        <p:nvSpPr>
          <p:cNvPr id="12" name="Content Placeholder 2">
            <a:extLst>
              <a:ext uri="{FF2B5EF4-FFF2-40B4-BE49-F238E27FC236}">
                <a16:creationId xmlns:a16="http://schemas.microsoft.com/office/drawing/2014/main" id="{5EC974B1-6550-A123-1990-771B5B6B573A}"/>
              </a:ext>
            </a:extLst>
          </p:cNvPr>
          <p:cNvSpPr>
            <a:spLocks noGrp="1"/>
          </p:cNvSpPr>
          <p:nvPr>
            <p:ph idx="1"/>
          </p:nvPr>
        </p:nvSpPr>
        <p:spPr>
          <a:xfrm>
            <a:off x="385762" y="1700808"/>
            <a:ext cx="8374063" cy="4067175"/>
          </a:xfrm>
        </p:spPr>
        <p:txBody>
          <a:bodyPr/>
          <a:lstStyle/>
          <a:p>
            <a:pPr marL="342900" indent="-342900">
              <a:buFont typeface="Arial" panose="020B0604020202020204" pitchFamily="34" charset="0"/>
              <a:buChar char="•"/>
            </a:pPr>
            <a:r>
              <a:rPr lang="en-US" sz="1800" dirty="0"/>
              <a:t>The structure of a two-material ghost fluid multiphysics code would then be</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p:txBody>
      </p:sp>
      <p:pic>
        <p:nvPicPr>
          <p:cNvPr id="4" name="Picture 3">
            <a:extLst>
              <a:ext uri="{FF2B5EF4-FFF2-40B4-BE49-F238E27FC236}">
                <a16:creationId xmlns:a16="http://schemas.microsoft.com/office/drawing/2014/main" id="{A1C8EAEB-1043-77B3-2210-40CF078D8699}"/>
              </a:ext>
            </a:extLst>
          </p:cNvPr>
          <p:cNvPicPr>
            <a:picLocks noChangeAspect="1"/>
          </p:cNvPicPr>
          <p:nvPr/>
        </p:nvPicPr>
        <p:blipFill>
          <a:blip r:embed="rId2"/>
          <a:stretch>
            <a:fillRect/>
          </a:stretch>
        </p:blipFill>
        <p:spPr>
          <a:xfrm>
            <a:off x="1259632" y="2348880"/>
            <a:ext cx="5997460" cy="2819644"/>
          </a:xfrm>
          <a:prstGeom prst="rect">
            <a:avLst/>
          </a:prstGeom>
        </p:spPr>
      </p:pic>
      <p:sp>
        <p:nvSpPr>
          <p:cNvPr id="5" name="Rectangle 4">
            <a:extLst>
              <a:ext uri="{FF2B5EF4-FFF2-40B4-BE49-F238E27FC236}">
                <a16:creationId xmlns:a16="http://schemas.microsoft.com/office/drawing/2014/main" id="{4F77424A-C628-F908-5DA0-51E77F7E3574}"/>
              </a:ext>
            </a:extLst>
          </p:cNvPr>
          <p:cNvSpPr/>
          <p:nvPr/>
        </p:nvSpPr>
        <p:spPr>
          <a:xfrm>
            <a:off x="5076056" y="3212976"/>
            <a:ext cx="792088" cy="2880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D3C37414-E8D2-59F7-9D9E-10E3BDB6F332}"/>
              </a:ext>
            </a:extLst>
          </p:cNvPr>
          <p:cNvSpPr/>
          <p:nvPr/>
        </p:nvSpPr>
        <p:spPr>
          <a:xfrm>
            <a:off x="4131568" y="3501008"/>
            <a:ext cx="792088" cy="2880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7F9CA348-68D1-A2EE-082A-3DBC596C4A2E}"/>
              </a:ext>
            </a:extLst>
          </p:cNvPr>
          <p:cNvSpPr txBox="1"/>
          <p:nvPr/>
        </p:nvSpPr>
        <p:spPr>
          <a:xfrm>
            <a:off x="6820157" y="3039343"/>
            <a:ext cx="1809974" cy="923330"/>
          </a:xfrm>
          <a:prstGeom prst="rect">
            <a:avLst/>
          </a:prstGeom>
          <a:noFill/>
        </p:spPr>
        <p:txBody>
          <a:bodyPr wrap="square" rtlCol="0">
            <a:spAutoFit/>
          </a:bodyPr>
          <a:lstStyle/>
          <a:p>
            <a:pPr algn="ctr"/>
            <a:r>
              <a:rPr lang="en-US" dirty="0"/>
              <a:t>There are now two sets of materials</a:t>
            </a:r>
            <a:endParaRPr lang="en-GB" dirty="0"/>
          </a:p>
        </p:txBody>
      </p:sp>
      <p:cxnSp>
        <p:nvCxnSpPr>
          <p:cNvPr id="10" name="Straight Arrow Connector 9">
            <a:extLst>
              <a:ext uri="{FF2B5EF4-FFF2-40B4-BE49-F238E27FC236}">
                <a16:creationId xmlns:a16="http://schemas.microsoft.com/office/drawing/2014/main" id="{1CFD2908-CAF1-A876-7514-5B0F8B342C2F}"/>
              </a:ext>
            </a:extLst>
          </p:cNvPr>
          <p:cNvCxnSpPr>
            <a:cxnSpLocks/>
          </p:cNvCxnSpPr>
          <p:nvPr/>
        </p:nvCxnSpPr>
        <p:spPr>
          <a:xfrm flipH="1">
            <a:off x="5076056" y="3501008"/>
            <a:ext cx="1728192" cy="1440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F6A43B0-9954-CCF9-7137-0C95C5B19E11}"/>
              </a:ext>
            </a:extLst>
          </p:cNvPr>
          <p:cNvCxnSpPr>
            <a:cxnSpLocks/>
            <a:stCxn id="8" idx="1"/>
          </p:cNvCxnSpPr>
          <p:nvPr/>
        </p:nvCxnSpPr>
        <p:spPr>
          <a:xfrm flipH="1" flipV="1">
            <a:off x="5940152" y="3356992"/>
            <a:ext cx="880005" cy="1440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5618281-1FF5-2FD3-8168-8E551C0FB460}"/>
              </a:ext>
            </a:extLst>
          </p:cNvPr>
          <p:cNvSpPr/>
          <p:nvPr/>
        </p:nvSpPr>
        <p:spPr>
          <a:xfrm>
            <a:off x="2267744" y="4077072"/>
            <a:ext cx="4824536" cy="103772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18" name="TextBox 17">
            <a:extLst>
              <a:ext uri="{FF2B5EF4-FFF2-40B4-BE49-F238E27FC236}">
                <a16:creationId xmlns:a16="http://schemas.microsoft.com/office/drawing/2014/main" id="{CA14A0D1-B774-C985-B175-54ECBE23D25F}"/>
              </a:ext>
            </a:extLst>
          </p:cNvPr>
          <p:cNvSpPr txBox="1"/>
          <p:nvPr/>
        </p:nvSpPr>
        <p:spPr>
          <a:xfrm>
            <a:off x="-46286" y="3917713"/>
            <a:ext cx="1809974" cy="923330"/>
          </a:xfrm>
          <a:prstGeom prst="rect">
            <a:avLst/>
          </a:prstGeom>
          <a:noFill/>
        </p:spPr>
        <p:txBody>
          <a:bodyPr wrap="square" rtlCol="0">
            <a:spAutoFit/>
          </a:bodyPr>
          <a:lstStyle/>
          <a:p>
            <a:pPr algn="ctr"/>
            <a:r>
              <a:rPr lang="en-US" dirty="0"/>
              <a:t>Each material is updated independently</a:t>
            </a:r>
            <a:endParaRPr lang="en-GB" dirty="0"/>
          </a:p>
        </p:txBody>
      </p:sp>
      <p:cxnSp>
        <p:nvCxnSpPr>
          <p:cNvPr id="19" name="Straight Arrow Connector 18">
            <a:extLst>
              <a:ext uri="{FF2B5EF4-FFF2-40B4-BE49-F238E27FC236}">
                <a16:creationId xmlns:a16="http://schemas.microsoft.com/office/drawing/2014/main" id="{2A71191B-3813-A04B-725E-D56BDADF4ABB}"/>
              </a:ext>
            </a:extLst>
          </p:cNvPr>
          <p:cNvCxnSpPr>
            <a:cxnSpLocks/>
          </p:cNvCxnSpPr>
          <p:nvPr/>
        </p:nvCxnSpPr>
        <p:spPr>
          <a:xfrm>
            <a:off x="1475656" y="4379378"/>
            <a:ext cx="720080" cy="2165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9C1B8A3-70E8-8FC6-8497-49BC3583907B}"/>
              </a:ext>
            </a:extLst>
          </p:cNvPr>
          <p:cNvSpPr/>
          <p:nvPr/>
        </p:nvSpPr>
        <p:spPr>
          <a:xfrm>
            <a:off x="2771800" y="4379378"/>
            <a:ext cx="2304256" cy="3457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DD661731-DB9D-B76A-A186-EF49F7F6E1DB}"/>
              </a:ext>
            </a:extLst>
          </p:cNvPr>
          <p:cNvSpPr txBox="1"/>
          <p:nvPr/>
        </p:nvSpPr>
        <p:spPr>
          <a:xfrm>
            <a:off x="2429830" y="5207678"/>
            <a:ext cx="5742569" cy="646331"/>
          </a:xfrm>
          <a:prstGeom prst="rect">
            <a:avLst/>
          </a:prstGeom>
          <a:noFill/>
        </p:spPr>
        <p:txBody>
          <a:bodyPr wrap="square" rtlCol="0">
            <a:spAutoFit/>
          </a:bodyPr>
          <a:lstStyle/>
          <a:p>
            <a:pPr algn="ctr"/>
            <a:r>
              <a:rPr lang="en-US" dirty="0"/>
              <a:t>This function can be the same for all materials, or different numerical methods used for each material</a:t>
            </a:r>
            <a:endParaRPr lang="en-GB" dirty="0"/>
          </a:p>
        </p:txBody>
      </p:sp>
      <p:cxnSp>
        <p:nvCxnSpPr>
          <p:cNvPr id="24" name="Straight Arrow Connector 23">
            <a:extLst>
              <a:ext uri="{FF2B5EF4-FFF2-40B4-BE49-F238E27FC236}">
                <a16:creationId xmlns:a16="http://schemas.microsoft.com/office/drawing/2014/main" id="{1648703F-9D89-2212-F158-2CCC72AD4F4C}"/>
              </a:ext>
            </a:extLst>
          </p:cNvPr>
          <p:cNvCxnSpPr>
            <a:cxnSpLocks/>
          </p:cNvCxnSpPr>
          <p:nvPr/>
        </p:nvCxnSpPr>
        <p:spPr>
          <a:xfrm flipH="1" flipV="1">
            <a:off x="4788024" y="4725144"/>
            <a:ext cx="135632" cy="5479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8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17" grpId="0" animBg="1"/>
      <p:bldP spid="18" grpId="0"/>
      <p:bldP spid="22" grpId="0" animBg="1"/>
      <p:bldP spid="2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B4017-AB80-D3A2-B78A-AF98CC791620}"/>
              </a:ext>
            </a:extLst>
          </p:cNvPr>
          <p:cNvSpPr>
            <a:spLocks noGrp="1"/>
          </p:cNvSpPr>
          <p:nvPr>
            <p:ph type="title"/>
          </p:nvPr>
        </p:nvSpPr>
        <p:spPr/>
        <p:txBody>
          <a:bodyPr/>
          <a:lstStyle/>
          <a:p>
            <a:r>
              <a:rPr lang="en-US" dirty="0"/>
              <a:t>Coding a sharp interface method</a:t>
            </a:r>
            <a:endParaRPr lang="en-GB" dirty="0"/>
          </a:p>
        </p:txBody>
      </p:sp>
      <p:sp>
        <p:nvSpPr>
          <p:cNvPr id="12" name="Content Placeholder 2">
            <a:extLst>
              <a:ext uri="{FF2B5EF4-FFF2-40B4-BE49-F238E27FC236}">
                <a16:creationId xmlns:a16="http://schemas.microsoft.com/office/drawing/2014/main" id="{5EC974B1-6550-A123-1990-771B5B6B573A}"/>
              </a:ext>
            </a:extLst>
          </p:cNvPr>
          <p:cNvSpPr>
            <a:spLocks noGrp="1"/>
          </p:cNvSpPr>
          <p:nvPr>
            <p:ph idx="1"/>
          </p:nvPr>
        </p:nvSpPr>
        <p:spPr>
          <a:xfrm>
            <a:off x="385762" y="1700808"/>
            <a:ext cx="8374063" cy="4067175"/>
          </a:xfrm>
        </p:spPr>
        <p:txBody>
          <a:bodyPr/>
          <a:lstStyle/>
          <a:p>
            <a:pPr marL="342900" indent="-342900">
              <a:buFont typeface="Arial" panose="020B0604020202020204" pitchFamily="34" charset="0"/>
              <a:buChar char="•"/>
            </a:pPr>
            <a:r>
              <a:rPr lang="en-US" sz="1800" dirty="0"/>
              <a:t>The structure of a two-material ghost fluid multiphysics code would then be</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p:txBody>
      </p:sp>
      <p:pic>
        <p:nvPicPr>
          <p:cNvPr id="4" name="Picture 3">
            <a:extLst>
              <a:ext uri="{FF2B5EF4-FFF2-40B4-BE49-F238E27FC236}">
                <a16:creationId xmlns:a16="http://schemas.microsoft.com/office/drawing/2014/main" id="{A1C8EAEB-1043-77B3-2210-40CF078D8699}"/>
              </a:ext>
            </a:extLst>
          </p:cNvPr>
          <p:cNvPicPr>
            <a:picLocks noChangeAspect="1"/>
          </p:cNvPicPr>
          <p:nvPr/>
        </p:nvPicPr>
        <p:blipFill>
          <a:blip r:embed="rId2"/>
          <a:stretch>
            <a:fillRect/>
          </a:stretch>
        </p:blipFill>
        <p:spPr>
          <a:xfrm>
            <a:off x="1259632" y="2348880"/>
            <a:ext cx="5997460" cy="2819644"/>
          </a:xfrm>
          <a:prstGeom prst="rect">
            <a:avLst/>
          </a:prstGeom>
        </p:spPr>
      </p:pic>
      <p:sp>
        <p:nvSpPr>
          <p:cNvPr id="5" name="Rectangle 4">
            <a:extLst>
              <a:ext uri="{FF2B5EF4-FFF2-40B4-BE49-F238E27FC236}">
                <a16:creationId xmlns:a16="http://schemas.microsoft.com/office/drawing/2014/main" id="{4F77424A-C628-F908-5DA0-51E77F7E3574}"/>
              </a:ext>
            </a:extLst>
          </p:cNvPr>
          <p:cNvSpPr/>
          <p:nvPr/>
        </p:nvSpPr>
        <p:spPr>
          <a:xfrm>
            <a:off x="5076056" y="3212976"/>
            <a:ext cx="792088" cy="2880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7F9CA348-68D1-A2EE-082A-3DBC596C4A2E}"/>
              </a:ext>
            </a:extLst>
          </p:cNvPr>
          <p:cNvSpPr txBox="1"/>
          <p:nvPr/>
        </p:nvSpPr>
        <p:spPr>
          <a:xfrm>
            <a:off x="6782842" y="2160503"/>
            <a:ext cx="2288347" cy="1477328"/>
          </a:xfrm>
          <a:prstGeom prst="rect">
            <a:avLst/>
          </a:prstGeom>
          <a:noFill/>
        </p:spPr>
        <p:txBody>
          <a:bodyPr wrap="square" rtlCol="0">
            <a:spAutoFit/>
          </a:bodyPr>
          <a:lstStyle/>
          <a:p>
            <a:pPr algn="ctr"/>
            <a:r>
              <a:rPr lang="en-US" dirty="0"/>
              <a:t>Usually each material has the same boundary condition, but they don’t have to</a:t>
            </a:r>
            <a:endParaRPr lang="en-GB" dirty="0"/>
          </a:p>
        </p:txBody>
      </p:sp>
      <p:cxnSp>
        <p:nvCxnSpPr>
          <p:cNvPr id="13" name="Straight Arrow Connector 12">
            <a:extLst>
              <a:ext uri="{FF2B5EF4-FFF2-40B4-BE49-F238E27FC236}">
                <a16:creationId xmlns:a16="http://schemas.microsoft.com/office/drawing/2014/main" id="{BF6A43B0-9954-CCF9-7137-0C95C5B19E11}"/>
              </a:ext>
            </a:extLst>
          </p:cNvPr>
          <p:cNvCxnSpPr>
            <a:cxnSpLocks/>
            <a:stCxn id="8" idx="1"/>
          </p:cNvCxnSpPr>
          <p:nvPr/>
        </p:nvCxnSpPr>
        <p:spPr>
          <a:xfrm flipH="1">
            <a:off x="5940152" y="2899167"/>
            <a:ext cx="842690" cy="5281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5618281-1FF5-2FD3-8168-8E551C0FB460}"/>
              </a:ext>
            </a:extLst>
          </p:cNvPr>
          <p:cNvSpPr/>
          <p:nvPr/>
        </p:nvSpPr>
        <p:spPr>
          <a:xfrm>
            <a:off x="2195736" y="3423285"/>
            <a:ext cx="2727920" cy="3835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18" name="TextBox 17">
            <a:extLst>
              <a:ext uri="{FF2B5EF4-FFF2-40B4-BE49-F238E27FC236}">
                <a16:creationId xmlns:a16="http://schemas.microsoft.com/office/drawing/2014/main" id="{CA14A0D1-B774-C985-B175-54ECBE23D25F}"/>
              </a:ext>
            </a:extLst>
          </p:cNvPr>
          <p:cNvSpPr txBox="1"/>
          <p:nvPr/>
        </p:nvSpPr>
        <p:spPr>
          <a:xfrm>
            <a:off x="-46286" y="3917713"/>
            <a:ext cx="1809974" cy="1754326"/>
          </a:xfrm>
          <a:prstGeom prst="rect">
            <a:avLst/>
          </a:prstGeom>
          <a:noFill/>
        </p:spPr>
        <p:txBody>
          <a:bodyPr wrap="square" rtlCol="0">
            <a:spAutoFit/>
          </a:bodyPr>
          <a:lstStyle/>
          <a:p>
            <a:pPr algn="ctr"/>
            <a:r>
              <a:rPr lang="en-US" dirty="0"/>
              <a:t>The wave speed can be computed for each material and the overall maximum used</a:t>
            </a:r>
            <a:endParaRPr lang="en-GB" dirty="0"/>
          </a:p>
        </p:txBody>
      </p:sp>
      <p:cxnSp>
        <p:nvCxnSpPr>
          <p:cNvPr id="19" name="Straight Arrow Connector 18">
            <a:extLst>
              <a:ext uri="{FF2B5EF4-FFF2-40B4-BE49-F238E27FC236}">
                <a16:creationId xmlns:a16="http://schemas.microsoft.com/office/drawing/2014/main" id="{2A71191B-3813-A04B-725E-D56BDADF4ABB}"/>
              </a:ext>
            </a:extLst>
          </p:cNvPr>
          <p:cNvCxnSpPr>
            <a:cxnSpLocks/>
          </p:cNvCxnSpPr>
          <p:nvPr/>
        </p:nvCxnSpPr>
        <p:spPr>
          <a:xfrm flipV="1">
            <a:off x="1475656" y="3806790"/>
            <a:ext cx="648072" cy="5725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D661731-DB9D-B76A-A186-EF49F7F6E1DB}"/>
              </a:ext>
            </a:extLst>
          </p:cNvPr>
          <p:cNvSpPr txBox="1"/>
          <p:nvPr/>
        </p:nvSpPr>
        <p:spPr>
          <a:xfrm>
            <a:off x="2429830" y="5207678"/>
            <a:ext cx="6102610" cy="646331"/>
          </a:xfrm>
          <a:prstGeom prst="rect">
            <a:avLst/>
          </a:prstGeom>
          <a:noFill/>
        </p:spPr>
        <p:txBody>
          <a:bodyPr wrap="square" rtlCol="0">
            <a:spAutoFit/>
          </a:bodyPr>
          <a:lstStyle/>
          <a:p>
            <a:pPr algn="ctr"/>
            <a:r>
              <a:rPr lang="en-US" dirty="0"/>
              <a:t>Sometimes care is needed to make sure material inside the ghost fluid region doesn’t dominate the time step</a:t>
            </a:r>
            <a:endParaRPr lang="en-GB" dirty="0"/>
          </a:p>
        </p:txBody>
      </p:sp>
      <p:cxnSp>
        <p:nvCxnSpPr>
          <p:cNvPr id="24" name="Straight Arrow Connector 23">
            <a:extLst>
              <a:ext uri="{FF2B5EF4-FFF2-40B4-BE49-F238E27FC236}">
                <a16:creationId xmlns:a16="http://schemas.microsoft.com/office/drawing/2014/main" id="{1648703F-9D89-2212-F158-2CCC72AD4F4C}"/>
              </a:ext>
            </a:extLst>
          </p:cNvPr>
          <p:cNvCxnSpPr>
            <a:cxnSpLocks/>
          </p:cNvCxnSpPr>
          <p:nvPr/>
        </p:nvCxnSpPr>
        <p:spPr>
          <a:xfrm flipV="1">
            <a:off x="4923656" y="3917713"/>
            <a:ext cx="0" cy="13553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3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7" grpId="0" animBg="1"/>
      <p:bldP spid="18" grpId="0"/>
      <p:bldP spid="2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B4017-AB80-D3A2-B78A-AF98CC791620}"/>
              </a:ext>
            </a:extLst>
          </p:cNvPr>
          <p:cNvSpPr>
            <a:spLocks noGrp="1"/>
          </p:cNvSpPr>
          <p:nvPr>
            <p:ph type="title"/>
          </p:nvPr>
        </p:nvSpPr>
        <p:spPr/>
        <p:txBody>
          <a:bodyPr/>
          <a:lstStyle/>
          <a:p>
            <a:r>
              <a:rPr lang="en-US" dirty="0"/>
              <a:t>Coding a sharp interface method</a:t>
            </a:r>
            <a:endParaRPr lang="en-GB" dirty="0"/>
          </a:p>
        </p:txBody>
      </p:sp>
      <p:sp>
        <p:nvSpPr>
          <p:cNvPr id="12" name="Content Placeholder 2">
            <a:extLst>
              <a:ext uri="{FF2B5EF4-FFF2-40B4-BE49-F238E27FC236}">
                <a16:creationId xmlns:a16="http://schemas.microsoft.com/office/drawing/2014/main" id="{5EC974B1-6550-A123-1990-771B5B6B573A}"/>
              </a:ext>
            </a:extLst>
          </p:cNvPr>
          <p:cNvSpPr>
            <a:spLocks noGrp="1"/>
          </p:cNvSpPr>
          <p:nvPr>
            <p:ph idx="1"/>
          </p:nvPr>
        </p:nvSpPr>
        <p:spPr>
          <a:xfrm>
            <a:off x="385762" y="1700808"/>
            <a:ext cx="8374063" cy="4067175"/>
          </a:xfrm>
        </p:spPr>
        <p:txBody>
          <a:bodyPr/>
          <a:lstStyle/>
          <a:p>
            <a:pPr marL="342900" indent="-342900">
              <a:buFont typeface="Arial" panose="020B0604020202020204" pitchFamily="34" charset="0"/>
              <a:buChar char="•"/>
            </a:pPr>
            <a:r>
              <a:rPr lang="en-US" sz="1800" dirty="0"/>
              <a:t>The structure of a two-material ghost fluid multiphysics code would then be</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p:txBody>
      </p:sp>
      <p:pic>
        <p:nvPicPr>
          <p:cNvPr id="4" name="Picture 3">
            <a:extLst>
              <a:ext uri="{FF2B5EF4-FFF2-40B4-BE49-F238E27FC236}">
                <a16:creationId xmlns:a16="http://schemas.microsoft.com/office/drawing/2014/main" id="{A1C8EAEB-1043-77B3-2210-40CF078D8699}"/>
              </a:ext>
            </a:extLst>
          </p:cNvPr>
          <p:cNvPicPr>
            <a:picLocks noChangeAspect="1"/>
          </p:cNvPicPr>
          <p:nvPr/>
        </p:nvPicPr>
        <p:blipFill>
          <a:blip r:embed="rId2"/>
          <a:stretch>
            <a:fillRect/>
          </a:stretch>
        </p:blipFill>
        <p:spPr>
          <a:xfrm>
            <a:off x="1259632" y="2348880"/>
            <a:ext cx="5997460" cy="2819644"/>
          </a:xfrm>
          <a:prstGeom prst="rect">
            <a:avLst/>
          </a:prstGeom>
        </p:spPr>
      </p:pic>
      <p:sp>
        <p:nvSpPr>
          <p:cNvPr id="5" name="Rectangle 4">
            <a:extLst>
              <a:ext uri="{FF2B5EF4-FFF2-40B4-BE49-F238E27FC236}">
                <a16:creationId xmlns:a16="http://schemas.microsoft.com/office/drawing/2014/main" id="{4F77424A-C628-F908-5DA0-51E77F7E3574}"/>
              </a:ext>
            </a:extLst>
          </p:cNvPr>
          <p:cNvSpPr/>
          <p:nvPr/>
        </p:nvSpPr>
        <p:spPr>
          <a:xfrm>
            <a:off x="1835696" y="2852936"/>
            <a:ext cx="4635782" cy="38350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7F9CA348-68D1-A2EE-082A-3DBC596C4A2E}"/>
              </a:ext>
            </a:extLst>
          </p:cNvPr>
          <p:cNvSpPr txBox="1"/>
          <p:nvPr/>
        </p:nvSpPr>
        <p:spPr>
          <a:xfrm>
            <a:off x="6782842" y="2160503"/>
            <a:ext cx="2288347" cy="1477328"/>
          </a:xfrm>
          <a:prstGeom prst="rect">
            <a:avLst/>
          </a:prstGeom>
          <a:noFill/>
        </p:spPr>
        <p:txBody>
          <a:bodyPr wrap="square" rtlCol="0">
            <a:spAutoFit/>
          </a:bodyPr>
          <a:lstStyle/>
          <a:p>
            <a:pPr algn="ctr"/>
            <a:r>
              <a:rPr lang="en-US" dirty="0"/>
              <a:t>Ghost fluid boundaries are filled first, as these may then meet the physical boundary</a:t>
            </a:r>
            <a:endParaRPr lang="en-GB" dirty="0"/>
          </a:p>
        </p:txBody>
      </p:sp>
      <p:cxnSp>
        <p:nvCxnSpPr>
          <p:cNvPr id="13" name="Straight Arrow Connector 12">
            <a:extLst>
              <a:ext uri="{FF2B5EF4-FFF2-40B4-BE49-F238E27FC236}">
                <a16:creationId xmlns:a16="http://schemas.microsoft.com/office/drawing/2014/main" id="{BF6A43B0-9954-CCF9-7137-0C95C5B19E11}"/>
              </a:ext>
            </a:extLst>
          </p:cNvPr>
          <p:cNvCxnSpPr>
            <a:cxnSpLocks/>
          </p:cNvCxnSpPr>
          <p:nvPr/>
        </p:nvCxnSpPr>
        <p:spPr>
          <a:xfrm flipH="1">
            <a:off x="6516216" y="2708920"/>
            <a:ext cx="504056" cy="2880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A14A0D1-B774-C985-B175-54ECBE23D25F}"/>
              </a:ext>
            </a:extLst>
          </p:cNvPr>
          <p:cNvSpPr txBox="1"/>
          <p:nvPr/>
        </p:nvSpPr>
        <p:spPr>
          <a:xfrm>
            <a:off x="-46286" y="3917713"/>
            <a:ext cx="1809974" cy="2031325"/>
          </a:xfrm>
          <a:prstGeom prst="rect">
            <a:avLst/>
          </a:prstGeom>
          <a:noFill/>
        </p:spPr>
        <p:txBody>
          <a:bodyPr wrap="square" rtlCol="0">
            <a:spAutoFit/>
          </a:bodyPr>
          <a:lstStyle/>
          <a:p>
            <a:pPr algn="ctr"/>
            <a:r>
              <a:rPr lang="en-US" dirty="0"/>
              <a:t>Also, ghost fluid within the numerical stencil of a real cell can contribute to time step</a:t>
            </a:r>
            <a:endParaRPr lang="en-GB" dirty="0"/>
          </a:p>
        </p:txBody>
      </p:sp>
      <p:cxnSp>
        <p:nvCxnSpPr>
          <p:cNvPr id="19" name="Straight Arrow Connector 18">
            <a:extLst>
              <a:ext uri="{FF2B5EF4-FFF2-40B4-BE49-F238E27FC236}">
                <a16:creationId xmlns:a16="http://schemas.microsoft.com/office/drawing/2014/main" id="{2A71191B-3813-A04B-725E-D56BDADF4ABB}"/>
              </a:ext>
            </a:extLst>
          </p:cNvPr>
          <p:cNvCxnSpPr>
            <a:cxnSpLocks/>
          </p:cNvCxnSpPr>
          <p:nvPr/>
        </p:nvCxnSpPr>
        <p:spPr>
          <a:xfrm flipV="1">
            <a:off x="1126977" y="3236440"/>
            <a:ext cx="759931" cy="6246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D661731-DB9D-B76A-A186-EF49F7F6E1DB}"/>
              </a:ext>
            </a:extLst>
          </p:cNvPr>
          <p:cNvSpPr txBox="1"/>
          <p:nvPr/>
        </p:nvSpPr>
        <p:spPr>
          <a:xfrm>
            <a:off x="2429830" y="5207678"/>
            <a:ext cx="6462650" cy="646331"/>
          </a:xfrm>
          <a:prstGeom prst="rect">
            <a:avLst/>
          </a:prstGeom>
          <a:noFill/>
        </p:spPr>
        <p:txBody>
          <a:bodyPr wrap="square" rtlCol="0">
            <a:spAutoFit/>
          </a:bodyPr>
          <a:lstStyle/>
          <a:p>
            <a:pPr algn="ctr"/>
            <a:r>
              <a:rPr lang="en-US" dirty="0"/>
              <a:t>And because the level set position is needed at the current time step, it must happen before the level set update</a:t>
            </a:r>
            <a:endParaRPr lang="en-GB" dirty="0"/>
          </a:p>
        </p:txBody>
      </p:sp>
      <p:cxnSp>
        <p:nvCxnSpPr>
          <p:cNvPr id="24" name="Straight Arrow Connector 23">
            <a:extLst>
              <a:ext uri="{FF2B5EF4-FFF2-40B4-BE49-F238E27FC236}">
                <a16:creationId xmlns:a16="http://schemas.microsoft.com/office/drawing/2014/main" id="{1648703F-9D89-2212-F158-2CCC72AD4F4C}"/>
              </a:ext>
            </a:extLst>
          </p:cNvPr>
          <p:cNvCxnSpPr>
            <a:cxnSpLocks/>
          </p:cNvCxnSpPr>
          <p:nvPr/>
        </p:nvCxnSpPr>
        <p:spPr>
          <a:xfrm flipV="1">
            <a:off x="4923656" y="3236440"/>
            <a:ext cx="0" cy="20366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43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8" grpId="0"/>
      <p:bldP spid="2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B4017-AB80-D3A2-B78A-AF98CC791620}"/>
              </a:ext>
            </a:extLst>
          </p:cNvPr>
          <p:cNvSpPr>
            <a:spLocks noGrp="1"/>
          </p:cNvSpPr>
          <p:nvPr>
            <p:ph type="title"/>
          </p:nvPr>
        </p:nvSpPr>
        <p:spPr/>
        <p:txBody>
          <a:bodyPr/>
          <a:lstStyle/>
          <a:p>
            <a:r>
              <a:rPr lang="en-US" dirty="0"/>
              <a:t>Coding a sharp interface method</a:t>
            </a:r>
            <a:endParaRPr lang="en-GB" dirty="0"/>
          </a:p>
        </p:txBody>
      </p:sp>
      <p:sp>
        <p:nvSpPr>
          <p:cNvPr id="12" name="Content Placeholder 2">
            <a:extLst>
              <a:ext uri="{FF2B5EF4-FFF2-40B4-BE49-F238E27FC236}">
                <a16:creationId xmlns:a16="http://schemas.microsoft.com/office/drawing/2014/main" id="{5EC974B1-6550-A123-1990-771B5B6B573A}"/>
              </a:ext>
            </a:extLst>
          </p:cNvPr>
          <p:cNvSpPr>
            <a:spLocks noGrp="1"/>
          </p:cNvSpPr>
          <p:nvPr>
            <p:ph idx="1"/>
          </p:nvPr>
        </p:nvSpPr>
        <p:spPr>
          <a:xfrm>
            <a:off x="385762" y="1700808"/>
            <a:ext cx="8374063" cy="4067175"/>
          </a:xfrm>
        </p:spPr>
        <p:txBody>
          <a:bodyPr/>
          <a:lstStyle/>
          <a:p>
            <a:pPr marL="342900" indent="-342900">
              <a:buFont typeface="Arial" panose="020B0604020202020204" pitchFamily="34" charset="0"/>
              <a:buChar char="•"/>
            </a:pPr>
            <a:r>
              <a:rPr lang="en-US" sz="1800" dirty="0"/>
              <a:t>The structure of a two-material ghost fluid multiphysics code would then be</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p:txBody>
      </p:sp>
      <p:pic>
        <p:nvPicPr>
          <p:cNvPr id="4" name="Picture 3">
            <a:extLst>
              <a:ext uri="{FF2B5EF4-FFF2-40B4-BE49-F238E27FC236}">
                <a16:creationId xmlns:a16="http://schemas.microsoft.com/office/drawing/2014/main" id="{A1C8EAEB-1043-77B3-2210-40CF078D8699}"/>
              </a:ext>
            </a:extLst>
          </p:cNvPr>
          <p:cNvPicPr>
            <a:picLocks noChangeAspect="1"/>
          </p:cNvPicPr>
          <p:nvPr/>
        </p:nvPicPr>
        <p:blipFill>
          <a:blip r:embed="rId2"/>
          <a:stretch>
            <a:fillRect/>
          </a:stretch>
        </p:blipFill>
        <p:spPr>
          <a:xfrm>
            <a:off x="1259632" y="2348880"/>
            <a:ext cx="5997460" cy="2819644"/>
          </a:xfrm>
          <a:prstGeom prst="rect">
            <a:avLst/>
          </a:prstGeom>
        </p:spPr>
      </p:pic>
      <p:sp>
        <p:nvSpPr>
          <p:cNvPr id="5" name="Rectangle 4">
            <a:extLst>
              <a:ext uri="{FF2B5EF4-FFF2-40B4-BE49-F238E27FC236}">
                <a16:creationId xmlns:a16="http://schemas.microsoft.com/office/drawing/2014/main" id="{4F77424A-C628-F908-5DA0-51E77F7E3574}"/>
              </a:ext>
            </a:extLst>
          </p:cNvPr>
          <p:cNvSpPr/>
          <p:nvPr/>
        </p:nvSpPr>
        <p:spPr>
          <a:xfrm>
            <a:off x="1886908" y="3758702"/>
            <a:ext cx="2493825" cy="38350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7F9CA348-68D1-A2EE-082A-3DBC596C4A2E}"/>
              </a:ext>
            </a:extLst>
          </p:cNvPr>
          <p:cNvSpPr txBox="1"/>
          <p:nvPr/>
        </p:nvSpPr>
        <p:spPr>
          <a:xfrm>
            <a:off x="6782842" y="2160503"/>
            <a:ext cx="2288347" cy="1477328"/>
          </a:xfrm>
          <a:prstGeom prst="rect">
            <a:avLst/>
          </a:prstGeom>
          <a:noFill/>
        </p:spPr>
        <p:txBody>
          <a:bodyPr wrap="square" rtlCol="0">
            <a:spAutoFit/>
          </a:bodyPr>
          <a:lstStyle/>
          <a:p>
            <a:pPr algn="ctr"/>
            <a:r>
              <a:rPr lang="en-US" dirty="0"/>
              <a:t>The level set update depends on the current velocity, so must happen before the material update</a:t>
            </a:r>
            <a:endParaRPr lang="en-GB" dirty="0"/>
          </a:p>
        </p:txBody>
      </p:sp>
      <p:cxnSp>
        <p:nvCxnSpPr>
          <p:cNvPr id="13" name="Straight Arrow Connector 12">
            <a:extLst>
              <a:ext uri="{FF2B5EF4-FFF2-40B4-BE49-F238E27FC236}">
                <a16:creationId xmlns:a16="http://schemas.microsoft.com/office/drawing/2014/main" id="{BF6A43B0-9954-CCF9-7137-0C95C5B19E11}"/>
              </a:ext>
            </a:extLst>
          </p:cNvPr>
          <p:cNvCxnSpPr>
            <a:cxnSpLocks/>
          </p:cNvCxnSpPr>
          <p:nvPr/>
        </p:nvCxnSpPr>
        <p:spPr>
          <a:xfrm flipH="1">
            <a:off x="4572000" y="2708920"/>
            <a:ext cx="2448272" cy="12087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A14A0D1-B774-C985-B175-54ECBE23D25F}"/>
              </a:ext>
            </a:extLst>
          </p:cNvPr>
          <p:cNvSpPr txBox="1"/>
          <p:nvPr/>
        </p:nvSpPr>
        <p:spPr>
          <a:xfrm>
            <a:off x="-46286" y="3917713"/>
            <a:ext cx="1809974" cy="2031325"/>
          </a:xfrm>
          <a:prstGeom prst="rect">
            <a:avLst/>
          </a:prstGeom>
          <a:noFill/>
        </p:spPr>
        <p:txBody>
          <a:bodyPr wrap="square" rtlCol="0">
            <a:spAutoFit/>
          </a:bodyPr>
          <a:lstStyle/>
          <a:p>
            <a:pPr algn="ctr"/>
            <a:r>
              <a:rPr lang="en-US" dirty="0"/>
              <a:t>Technically, it does also need consideration in the stable time step (but it evolves with velocity only)</a:t>
            </a:r>
            <a:endParaRPr lang="en-GB" dirty="0"/>
          </a:p>
        </p:txBody>
      </p:sp>
      <p:cxnSp>
        <p:nvCxnSpPr>
          <p:cNvPr id="19" name="Straight Arrow Connector 18">
            <a:extLst>
              <a:ext uri="{FF2B5EF4-FFF2-40B4-BE49-F238E27FC236}">
                <a16:creationId xmlns:a16="http://schemas.microsoft.com/office/drawing/2014/main" id="{2A71191B-3813-A04B-725E-D56BDADF4ABB}"/>
              </a:ext>
            </a:extLst>
          </p:cNvPr>
          <p:cNvCxnSpPr>
            <a:cxnSpLocks/>
            <a:stCxn id="18" idx="3"/>
          </p:cNvCxnSpPr>
          <p:nvPr/>
        </p:nvCxnSpPr>
        <p:spPr>
          <a:xfrm flipV="1">
            <a:off x="1763688" y="4179195"/>
            <a:ext cx="503185" cy="7541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D661731-DB9D-B76A-A186-EF49F7F6E1DB}"/>
              </a:ext>
            </a:extLst>
          </p:cNvPr>
          <p:cNvSpPr txBox="1"/>
          <p:nvPr/>
        </p:nvSpPr>
        <p:spPr>
          <a:xfrm>
            <a:off x="2429830" y="5207678"/>
            <a:ext cx="6462650" cy="646331"/>
          </a:xfrm>
          <a:prstGeom prst="rect">
            <a:avLst/>
          </a:prstGeom>
          <a:noFill/>
        </p:spPr>
        <p:txBody>
          <a:bodyPr wrap="square" rtlCol="0">
            <a:spAutoFit/>
          </a:bodyPr>
          <a:lstStyle/>
          <a:p>
            <a:pPr algn="ctr"/>
            <a:r>
              <a:rPr lang="en-US" dirty="0"/>
              <a:t>If you are </a:t>
            </a:r>
            <a:r>
              <a:rPr lang="en-US" dirty="0" err="1"/>
              <a:t>reinitialising</a:t>
            </a:r>
            <a:r>
              <a:rPr lang="en-US" dirty="0"/>
              <a:t> the level set, this is best done after the update</a:t>
            </a:r>
            <a:endParaRPr lang="en-GB" dirty="0"/>
          </a:p>
        </p:txBody>
      </p:sp>
    </p:spTree>
    <p:extLst>
      <p:ext uri="{BB962C8B-B14F-4D97-AF65-F5344CB8AC3E}">
        <p14:creationId xmlns:p14="http://schemas.microsoft.com/office/powerpoint/2010/main" val="323959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8" grpId="0"/>
      <p:bldP spid="2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How many ghost cells need setting?</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US" sz="1800" dirty="0"/>
              <a:t>When first describing our ghost fluid method, we illustrated two cells in the ghost fluid region being set (assuming that was our numerical stencil)</a:t>
            </a:r>
          </a:p>
          <a:p>
            <a:r>
              <a:rPr lang="en-US" sz="1800" dirty="0"/>
              <a:t>But is the enough cells?</a:t>
            </a:r>
          </a:p>
        </p:txBody>
      </p:sp>
      <p:sp>
        <p:nvSpPr>
          <p:cNvPr id="22" name="Rak pilkoppling 21">
            <a:extLst>
              <a:ext uri="{FF2B5EF4-FFF2-40B4-BE49-F238E27FC236}">
                <a16:creationId xmlns:a16="http://schemas.microsoft.com/office/drawing/2014/main" id="{F0E299DE-2C59-43FA-9109-7BBA1269AB36}"/>
              </a:ext>
            </a:extLst>
          </p:cNvPr>
          <p:cNvSpPr/>
          <p:nvPr/>
        </p:nvSpPr>
        <p:spPr>
          <a:xfrm rot="5155907">
            <a:off x="750021" y="4501044"/>
            <a:ext cx="2155574" cy="135813"/>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sp>
        <p:nvSpPr>
          <p:cNvPr id="21" name="Rak pilkoppling 21">
            <a:extLst>
              <a:ext uri="{FF2B5EF4-FFF2-40B4-BE49-F238E27FC236}">
                <a16:creationId xmlns:a16="http://schemas.microsoft.com/office/drawing/2014/main" id="{160B11B1-57FF-4757-6A9D-9E006C90E5F3}"/>
              </a:ext>
            </a:extLst>
          </p:cNvPr>
          <p:cNvSpPr/>
          <p:nvPr/>
        </p:nvSpPr>
        <p:spPr>
          <a:xfrm rot="5155907" flipH="1">
            <a:off x="3947200" y="3361199"/>
            <a:ext cx="314333" cy="4524766"/>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pic>
        <p:nvPicPr>
          <p:cNvPr id="28" name="Picture 27">
            <a:extLst>
              <a:ext uri="{FF2B5EF4-FFF2-40B4-BE49-F238E27FC236}">
                <a16:creationId xmlns:a16="http://schemas.microsoft.com/office/drawing/2014/main" id="{5166027D-140A-4EA7-C211-E7D3C9302568}"/>
              </a:ext>
            </a:extLst>
          </p:cNvPr>
          <p:cNvPicPr>
            <a:picLocks noChangeAspect="1"/>
          </p:cNvPicPr>
          <p:nvPr/>
        </p:nvPicPr>
        <p:blipFill>
          <a:blip r:embed="rId2"/>
          <a:stretch>
            <a:fillRect/>
          </a:stretch>
        </p:blipFill>
        <p:spPr>
          <a:xfrm>
            <a:off x="6190456" y="5886603"/>
            <a:ext cx="363489" cy="281576"/>
          </a:xfrm>
          <a:prstGeom prst="rect">
            <a:avLst/>
          </a:prstGeom>
        </p:spPr>
      </p:pic>
      <p:cxnSp>
        <p:nvCxnSpPr>
          <p:cNvPr id="30" name="Straight Connector 29">
            <a:extLst>
              <a:ext uri="{FF2B5EF4-FFF2-40B4-BE49-F238E27FC236}">
                <a16:creationId xmlns:a16="http://schemas.microsoft.com/office/drawing/2014/main" id="{DB809FB4-896C-9EB5-FDAB-205D90CCAA5E}"/>
              </a:ext>
            </a:extLst>
          </p:cNvPr>
          <p:cNvCxnSpPr/>
          <p:nvPr/>
        </p:nvCxnSpPr>
        <p:spPr>
          <a:xfrm flipV="1">
            <a:off x="3923928" y="5634575"/>
            <a:ext cx="0" cy="18002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3B2A523D-C2AE-4E56-AAF0-92965545FC3E}"/>
              </a:ext>
            </a:extLst>
          </p:cNvPr>
          <p:cNvPicPr>
            <a:picLocks noChangeAspect="1"/>
          </p:cNvPicPr>
          <p:nvPr/>
        </p:nvPicPr>
        <p:blipFill>
          <a:blip r:embed="rId3"/>
          <a:stretch>
            <a:fillRect/>
          </a:stretch>
        </p:blipFill>
        <p:spPr>
          <a:xfrm>
            <a:off x="3730906" y="5826285"/>
            <a:ext cx="481054" cy="348350"/>
          </a:xfrm>
          <a:prstGeom prst="rect">
            <a:avLst/>
          </a:prstGeom>
        </p:spPr>
      </p:pic>
      <p:cxnSp>
        <p:nvCxnSpPr>
          <p:cNvPr id="9" name="Straight Connector 8">
            <a:extLst>
              <a:ext uri="{FF2B5EF4-FFF2-40B4-BE49-F238E27FC236}">
                <a16:creationId xmlns:a16="http://schemas.microsoft.com/office/drawing/2014/main" id="{2A693BB6-003A-DB83-D977-218275F5D248}"/>
              </a:ext>
            </a:extLst>
          </p:cNvPr>
          <p:cNvCxnSpPr/>
          <p:nvPr/>
        </p:nvCxnSpPr>
        <p:spPr>
          <a:xfrm>
            <a:off x="1836534" y="4158411"/>
            <a:ext cx="2087394"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E2F8F1-3AD1-1C4C-B2BF-28086DADD0EE}"/>
              </a:ext>
            </a:extLst>
          </p:cNvPr>
          <p:cNvCxnSpPr>
            <a:cxnSpLocks/>
          </p:cNvCxnSpPr>
          <p:nvPr/>
        </p:nvCxnSpPr>
        <p:spPr>
          <a:xfrm>
            <a:off x="3924766" y="5238531"/>
            <a:ext cx="2159402" cy="0"/>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A1893D2-D60E-5398-85D1-A712074C55F9}"/>
              </a:ext>
            </a:extLst>
          </p:cNvPr>
          <p:cNvPicPr>
            <a:picLocks noChangeAspect="1"/>
          </p:cNvPicPr>
          <p:nvPr/>
        </p:nvPicPr>
        <p:blipFill>
          <a:blip r:embed="rId4"/>
          <a:stretch>
            <a:fillRect/>
          </a:stretch>
        </p:blipFill>
        <p:spPr>
          <a:xfrm>
            <a:off x="1475656" y="3300382"/>
            <a:ext cx="209568" cy="281965"/>
          </a:xfrm>
          <a:prstGeom prst="rect">
            <a:avLst/>
          </a:prstGeom>
        </p:spPr>
      </p:pic>
      <p:cxnSp>
        <p:nvCxnSpPr>
          <p:cNvPr id="4" name="Straight Connector 3">
            <a:extLst>
              <a:ext uri="{FF2B5EF4-FFF2-40B4-BE49-F238E27FC236}">
                <a16:creationId xmlns:a16="http://schemas.microsoft.com/office/drawing/2014/main" id="{B31B2395-0A50-AAC4-EC1F-44F1392BC795}"/>
              </a:ext>
            </a:extLst>
          </p:cNvPr>
          <p:cNvCxnSpPr/>
          <p:nvPr/>
        </p:nvCxnSpPr>
        <p:spPr>
          <a:xfrm>
            <a:off x="3923928" y="4158411"/>
            <a:ext cx="2087394"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7512EB-B732-4910-ECD7-2E889933319B}"/>
              </a:ext>
            </a:extLst>
          </p:cNvPr>
          <p:cNvCxnSpPr>
            <a:cxnSpLocks/>
          </p:cNvCxnSpPr>
          <p:nvPr/>
        </p:nvCxnSpPr>
        <p:spPr>
          <a:xfrm>
            <a:off x="1836534" y="5238531"/>
            <a:ext cx="2159402" cy="0"/>
          </a:xfrm>
          <a:prstGeom prst="line">
            <a:avLst/>
          </a:prstGeom>
          <a:ln w="28575">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85644070-649F-453D-130C-A87848A9342D}"/>
              </a:ext>
            </a:extLst>
          </p:cNvPr>
          <p:cNvSpPr/>
          <p:nvPr/>
        </p:nvSpPr>
        <p:spPr>
          <a:xfrm>
            <a:off x="3539352" y="4043596"/>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24BE7EBE-4A0F-E093-E1A0-F7F3F559C208}"/>
              </a:ext>
            </a:extLst>
          </p:cNvPr>
          <p:cNvSpPr/>
          <p:nvPr/>
        </p:nvSpPr>
        <p:spPr>
          <a:xfrm>
            <a:off x="2974626" y="4043596"/>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01DE5AD3-82A1-0F89-A51C-C7051133AE5E}"/>
              </a:ext>
            </a:extLst>
          </p:cNvPr>
          <p:cNvSpPr/>
          <p:nvPr/>
        </p:nvSpPr>
        <p:spPr>
          <a:xfrm>
            <a:off x="2409900" y="4043595"/>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2B290F0-7B51-4A06-1412-04619CD13115}"/>
              </a:ext>
            </a:extLst>
          </p:cNvPr>
          <p:cNvSpPr/>
          <p:nvPr/>
        </p:nvSpPr>
        <p:spPr>
          <a:xfrm>
            <a:off x="5187042" y="5114798"/>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E20D3746-FCF6-6703-84AA-5C67E53E06F1}"/>
              </a:ext>
            </a:extLst>
          </p:cNvPr>
          <p:cNvSpPr/>
          <p:nvPr/>
        </p:nvSpPr>
        <p:spPr>
          <a:xfrm>
            <a:off x="4622316" y="5114798"/>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C0D4D3E1-BFF8-2577-1AFD-D4ECFC28A650}"/>
              </a:ext>
            </a:extLst>
          </p:cNvPr>
          <p:cNvSpPr/>
          <p:nvPr/>
        </p:nvSpPr>
        <p:spPr>
          <a:xfrm>
            <a:off x="4057590" y="5114797"/>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324EF5AB-7BF7-077E-F731-922437DBD00F}"/>
              </a:ext>
            </a:extLst>
          </p:cNvPr>
          <p:cNvGrpSpPr/>
          <p:nvPr/>
        </p:nvGrpSpPr>
        <p:grpSpPr>
          <a:xfrm>
            <a:off x="4082141" y="4030241"/>
            <a:ext cx="194251" cy="236988"/>
            <a:chOff x="3777182" y="3155405"/>
            <a:chExt cx="194251" cy="236988"/>
          </a:xfrm>
        </p:grpSpPr>
        <p:cxnSp>
          <p:nvCxnSpPr>
            <p:cNvPr id="18" name="Straight Connector 17">
              <a:extLst>
                <a:ext uri="{FF2B5EF4-FFF2-40B4-BE49-F238E27FC236}">
                  <a16:creationId xmlns:a16="http://schemas.microsoft.com/office/drawing/2014/main" id="{97E57E36-5657-1B76-69F0-EBA5F265DB16}"/>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BAB5DC-2D82-2143-F253-9D4BFCEE9695}"/>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D13BF905-CEFC-5917-E872-C0877A53E47D}"/>
              </a:ext>
            </a:extLst>
          </p:cNvPr>
          <p:cNvGrpSpPr/>
          <p:nvPr/>
        </p:nvGrpSpPr>
        <p:grpSpPr>
          <a:xfrm>
            <a:off x="4646867" y="4027243"/>
            <a:ext cx="194251" cy="236988"/>
            <a:chOff x="3777182" y="3155405"/>
            <a:chExt cx="194251" cy="236988"/>
          </a:xfrm>
        </p:grpSpPr>
        <p:cxnSp>
          <p:nvCxnSpPr>
            <p:cNvPr id="26" name="Straight Connector 25">
              <a:extLst>
                <a:ext uri="{FF2B5EF4-FFF2-40B4-BE49-F238E27FC236}">
                  <a16:creationId xmlns:a16="http://schemas.microsoft.com/office/drawing/2014/main" id="{51DE0312-0ED9-3A77-9182-B497DF00B382}"/>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2A1B113-AE81-FB17-A6DB-1589C03AB057}"/>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5508B71D-D670-B5F3-3CC5-D6B800283AA8}"/>
              </a:ext>
            </a:extLst>
          </p:cNvPr>
          <p:cNvGrpSpPr/>
          <p:nvPr/>
        </p:nvGrpSpPr>
        <p:grpSpPr>
          <a:xfrm>
            <a:off x="3570525" y="5124956"/>
            <a:ext cx="194251" cy="236988"/>
            <a:chOff x="3777182" y="3155405"/>
            <a:chExt cx="194251" cy="236988"/>
          </a:xfrm>
        </p:grpSpPr>
        <p:cxnSp>
          <p:nvCxnSpPr>
            <p:cNvPr id="31" name="Straight Connector 30">
              <a:extLst>
                <a:ext uri="{FF2B5EF4-FFF2-40B4-BE49-F238E27FC236}">
                  <a16:creationId xmlns:a16="http://schemas.microsoft.com/office/drawing/2014/main" id="{64F8A07C-A92D-DA65-6DA8-518D304A38FD}"/>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4D4D353-8130-CAA6-391F-9E6C71F4E536}"/>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D7B2E9F-0A71-FA46-19CB-E01E84265C9F}"/>
              </a:ext>
            </a:extLst>
          </p:cNvPr>
          <p:cNvGrpSpPr/>
          <p:nvPr/>
        </p:nvGrpSpPr>
        <p:grpSpPr>
          <a:xfrm>
            <a:off x="3002027" y="5110285"/>
            <a:ext cx="194251" cy="236988"/>
            <a:chOff x="3777182" y="3155405"/>
            <a:chExt cx="194251" cy="236988"/>
          </a:xfrm>
        </p:grpSpPr>
        <p:cxnSp>
          <p:nvCxnSpPr>
            <p:cNvPr id="36" name="Straight Connector 35">
              <a:extLst>
                <a:ext uri="{FF2B5EF4-FFF2-40B4-BE49-F238E27FC236}">
                  <a16:creationId xmlns:a16="http://schemas.microsoft.com/office/drawing/2014/main" id="{5AC50C65-D2DB-AAEC-2011-7B1938BAD26A}"/>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EA5326-327C-5A82-242D-6A034BAB53B9}"/>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8" name="Arc 7">
            <a:extLst>
              <a:ext uri="{FF2B5EF4-FFF2-40B4-BE49-F238E27FC236}">
                <a16:creationId xmlns:a16="http://schemas.microsoft.com/office/drawing/2014/main" id="{2410188A-EECB-2174-1016-5566BD667732}"/>
              </a:ext>
            </a:extLst>
          </p:cNvPr>
          <p:cNvSpPr/>
          <p:nvPr/>
        </p:nvSpPr>
        <p:spPr>
          <a:xfrm>
            <a:off x="3649569" y="3661278"/>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Arc 13">
            <a:extLst>
              <a:ext uri="{FF2B5EF4-FFF2-40B4-BE49-F238E27FC236}">
                <a16:creationId xmlns:a16="http://schemas.microsoft.com/office/drawing/2014/main" id="{79D4D716-58D1-8971-7FFE-77A469202AB8}"/>
              </a:ext>
            </a:extLst>
          </p:cNvPr>
          <p:cNvSpPr/>
          <p:nvPr/>
        </p:nvSpPr>
        <p:spPr>
          <a:xfrm>
            <a:off x="4193292" y="3639358"/>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TextBox 22">
            <a:extLst>
              <a:ext uri="{FF2B5EF4-FFF2-40B4-BE49-F238E27FC236}">
                <a16:creationId xmlns:a16="http://schemas.microsoft.com/office/drawing/2014/main" id="{A0443FF3-54E2-D1FA-960F-AFCD643CA5FB}"/>
              </a:ext>
            </a:extLst>
          </p:cNvPr>
          <p:cNvSpPr txBox="1"/>
          <p:nvPr/>
        </p:nvSpPr>
        <p:spPr>
          <a:xfrm>
            <a:off x="4628532" y="3315116"/>
            <a:ext cx="2268671" cy="369332"/>
          </a:xfrm>
          <a:prstGeom prst="rect">
            <a:avLst/>
          </a:prstGeom>
          <a:noFill/>
        </p:spPr>
        <p:txBody>
          <a:bodyPr wrap="square" rtlCol="0">
            <a:spAutoFit/>
          </a:bodyPr>
          <a:lstStyle/>
          <a:p>
            <a:r>
              <a:rPr lang="en-US" dirty="0"/>
              <a:t>Entropy</a:t>
            </a:r>
            <a:endParaRPr lang="en-GB" dirty="0"/>
          </a:p>
        </p:txBody>
      </p:sp>
      <p:sp>
        <p:nvSpPr>
          <p:cNvPr id="38" name="TextBox 37">
            <a:extLst>
              <a:ext uri="{FF2B5EF4-FFF2-40B4-BE49-F238E27FC236}">
                <a16:creationId xmlns:a16="http://schemas.microsoft.com/office/drawing/2014/main" id="{4024C5D7-C954-5D65-A0AB-4649F10C881C}"/>
              </a:ext>
            </a:extLst>
          </p:cNvPr>
          <p:cNvSpPr txBox="1"/>
          <p:nvPr/>
        </p:nvSpPr>
        <p:spPr>
          <a:xfrm>
            <a:off x="4838308" y="4588324"/>
            <a:ext cx="2708097" cy="369332"/>
          </a:xfrm>
          <a:prstGeom prst="rect">
            <a:avLst/>
          </a:prstGeom>
          <a:noFill/>
        </p:spPr>
        <p:txBody>
          <a:bodyPr wrap="square" rtlCol="0">
            <a:spAutoFit/>
          </a:bodyPr>
          <a:lstStyle/>
          <a:p>
            <a:r>
              <a:rPr lang="en-US" dirty="0"/>
              <a:t>Velocity and pressure</a:t>
            </a:r>
            <a:endParaRPr lang="en-GB" dirty="0"/>
          </a:p>
        </p:txBody>
      </p:sp>
      <p:sp>
        <p:nvSpPr>
          <p:cNvPr id="17" name="Arc 16">
            <a:extLst>
              <a:ext uri="{FF2B5EF4-FFF2-40B4-BE49-F238E27FC236}">
                <a16:creationId xmlns:a16="http://schemas.microsoft.com/office/drawing/2014/main" id="{32085422-4AAF-44DE-644B-591DEF9F8E0B}"/>
              </a:ext>
            </a:extLst>
          </p:cNvPr>
          <p:cNvSpPr/>
          <p:nvPr/>
        </p:nvSpPr>
        <p:spPr>
          <a:xfrm rot="10800000">
            <a:off x="3663529" y="5189362"/>
            <a:ext cx="464909" cy="403144"/>
          </a:xfrm>
          <a:prstGeom prst="arc">
            <a:avLst>
              <a:gd name="adj1" fmla="val 10924857"/>
              <a:gd name="adj2" fmla="val 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9" name="Arc 38">
            <a:extLst>
              <a:ext uri="{FF2B5EF4-FFF2-40B4-BE49-F238E27FC236}">
                <a16:creationId xmlns:a16="http://schemas.microsoft.com/office/drawing/2014/main" id="{98C511AB-F1E0-3C1C-D731-826FA4D59ED1}"/>
              </a:ext>
            </a:extLst>
          </p:cNvPr>
          <p:cNvSpPr/>
          <p:nvPr/>
        </p:nvSpPr>
        <p:spPr>
          <a:xfrm rot="10800000">
            <a:off x="3170987" y="5195426"/>
            <a:ext cx="464909" cy="403144"/>
          </a:xfrm>
          <a:prstGeom prst="arc">
            <a:avLst>
              <a:gd name="adj1" fmla="val 10924857"/>
              <a:gd name="adj2" fmla="val 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1" name="TextBox 40">
            <a:extLst>
              <a:ext uri="{FF2B5EF4-FFF2-40B4-BE49-F238E27FC236}">
                <a16:creationId xmlns:a16="http://schemas.microsoft.com/office/drawing/2014/main" id="{8CA2EA36-AB43-BB43-6445-0EC0A0A160F7}"/>
              </a:ext>
            </a:extLst>
          </p:cNvPr>
          <p:cNvSpPr txBox="1"/>
          <p:nvPr/>
        </p:nvSpPr>
        <p:spPr>
          <a:xfrm>
            <a:off x="2534427" y="5529308"/>
            <a:ext cx="2268671" cy="369332"/>
          </a:xfrm>
          <a:prstGeom prst="rect">
            <a:avLst/>
          </a:prstGeom>
          <a:noFill/>
        </p:spPr>
        <p:txBody>
          <a:bodyPr wrap="square" rtlCol="0">
            <a:spAutoFit/>
          </a:bodyPr>
          <a:lstStyle/>
          <a:p>
            <a:r>
              <a:rPr lang="en-US" dirty="0"/>
              <a:t>Entropy</a:t>
            </a:r>
            <a:endParaRPr lang="en-GB" dirty="0"/>
          </a:p>
        </p:txBody>
      </p:sp>
      <p:cxnSp>
        <p:nvCxnSpPr>
          <p:cNvPr id="44" name="Straight Arrow Connector 43">
            <a:extLst>
              <a:ext uri="{FF2B5EF4-FFF2-40B4-BE49-F238E27FC236}">
                <a16:creationId xmlns:a16="http://schemas.microsoft.com/office/drawing/2014/main" id="{2B0B25D5-FEFD-22B6-F561-2EA83C408678}"/>
              </a:ext>
            </a:extLst>
          </p:cNvPr>
          <p:cNvCxnSpPr>
            <a:cxnSpLocks/>
          </p:cNvCxnSpPr>
          <p:nvPr/>
        </p:nvCxnSpPr>
        <p:spPr>
          <a:xfrm flipH="1" flipV="1">
            <a:off x="4175145" y="4374435"/>
            <a:ext cx="6972" cy="6699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100B4FE-C155-480A-02FF-FE8221444EFC}"/>
              </a:ext>
            </a:extLst>
          </p:cNvPr>
          <p:cNvCxnSpPr>
            <a:cxnSpLocks/>
          </p:cNvCxnSpPr>
          <p:nvPr/>
        </p:nvCxnSpPr>
        <p:spPr>
          <a:xfrm flipH="1" flipV="1">
            <a:off x="4746843" y="4376307"/>
            <a:ext cx="6972" cy="6699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37DAF12-DDDE-6192-2F1F-F8A859836889}"/>
              </a:ext>
            </a:extLst>
          </p:cNvPr>
          <p:cNvCxnSpPr>
            <a:cxnSpLocks/>
          </p:cNvCxnSpPr>
          <p:nvPr/>
        </p:nvCxnSpPr>
        <p:spPr>
          <a:xfrm rot="10800000" flipH="1" flipV="1">
            <a:off x="3095031" y="4378580"/>
            <a:ext cx="6972" cy="6699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8FAD156-F5D5-536C-4B76-34CF801742CF}"/>
              </a:ext>
            </a:extLst>
          </p:cNvPr>
          <p:cNvCxnSpPr>
            <a:cxnSpLocks/>
          </p:cNvCxnSpPr>
          <p:nvPr/>
        </p:nvCxnSpPr>
        <p:spPr>
          <a:xfrm rot="10800000" flipH="1" flipV="1">
            <a:off x="3663528" y="4371747"/>
            <a:ext cx="6972" cy="6699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2663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How many ghost cells need setting?</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US" sz="1800" dirty="0"/>
              <a:t>There is nothing wrong with applying boundary conditions to </a:t>
            </a:r>
            <a:r>
              <a:rPr lang="en-US" sz="1800" b="1" dirty="0"/>
              <a:t>all</a:t>
            </a:r>
            <a:r>
              <a:rPr lang="en-US" sz="1800" dirty="0"/>
              <a:t> ghost fluid cells</a:t>
            </a:r>
          </a:p>
          <a:p>
            <a:r>
              <a:rPr lang="en-US" sz="1800" dirty="0"/>
              <a:t>It is slightly inefficient, but is </a:t>
            </a:r>
            <a:r>
              <a:rPr lang="en-US" sz="1800" b="1" dirty="0"/>
              <a:t>certain to work</a:t>
            </a:r>
            <a:r>
              <a:rPr lang="en-US" sz="1800" dirty="0"/>
              <a:t>, so should be the first thing you try</a:t>
            </a:r>
          </a:p>
        </p:txBody>
      </p:sp>
      <p:sp>
        <p:nvSpPr>
          <p:cNvPr id="22" name="Rak pilkoppling 21">
            <a:extLst>
              <a:ext uri="{FF2B5EF4-FFF2-40B4-BE49-F238E27FC236}">
                <a16:creationId xmlns:a16="http://schemas.microsoft.com/office/drawing/2014/main" id="{F0E299DE-2C59-43FA-9109-7BBA1269AB36}"/>
              </a:ext>
            </a:extLst>
          </p:cNvPr>
          <p:cNvSpPr/>
          <p:nvPr/>
        </p:nvSpPr>
        <p:spPr>
          <a:xfrm rot="5155907">
            <a:off x="750021" y="4501044"/>
            <a:ext cx="2155574" cy="135813"/>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sp>
        <p:nvSpPr>
          <p:cNvPr id="21" name="Rak pilkoppling 21">
            <a:extLst>
              <a:ext uri="{FF2B5EF4-FFF2-40B4-BE49-F238E27FC236}">
                <a16:creationId xmlns:a16="http://schemas.microsoft.com/office/drawing/2014/main" id="{160B11B1-57FF-4757-6A9D-9E006C90E5F3}"/>
              </a:ext>
            </a:extLst>
          </p:cNvPr>
          <p:cNvSpPr/>
          <p:nvPr/>
        </p:nvSpPr>
        <p:spPr>
          <a:xfrm rot="5155907" flipH="1">
            <a:off x="3947200" y="3361199"/>
            <a:ext cx="314333" cy="4524766"/>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pic>
        <p:nvPicPr>
          <p:cNvPr id="28" name="Picture 27">
            <a:extLst>
              <a:ext uri="{FF2B5EF4-FFF2-40B4-BE49-F238E27FC236}">
                <a16:creationId xmlns:a16="http://schemas.microsoft.com/office/drawing/2014/main" id="{5166027D-140A-4EA7-C211-E7D3C9302568}"/>
              </a:ext>
            </a:extLst>
          </p:cNvPr>
          <p:cNvPicPr>
            <a:picLocks noChangeAspect="1"/>
          </p:cNvPicPr>
          <p:nvPr/>
        </p:nvPicPr>
        <p:blipFill>
          <a:blip r:embed="rId2"/>
          <a:stretch>
            <a:fillRect/>
          </a:stretch>
        </p:blipFill>
        <p:spPr>
          <a:xfrm>
            <a:off x="6190456" y="5886603"/>
            <a:ext cx="363489" cy="281576"/>
          </a:xfrm>
          <a:prstGeom prst="rect">
            <a:avLst/>
          </a:prstGeom>
        </p:spPr>
      </p:pic>
      <p:cxnSp>
        <p:nvCxnSpPr>
          <p:cNvPr id="30" name="Straight Connector 29">
            <a:extLst>
              <a:ext uri="{FF2B5EF4-FFF2-40B4-BE49-F238E27FC236}">
                <a16:creationId xmlns:a16="http://schemas.microsoft.com/office/drawing/2014/main" id="{DB809FB4-896C-9EB5-FDAB-205D90CCAA5E}"/>
              </a:ext>
            </a:extLst>
          </p:cNvPr>
          <p:cNvCxnSpPr/>
          <p:nvPr/>
        </p:nvCxnSpPr>
        <p:spPr>
          <a:xfrm flipV="1">
            <a:off x="3923928" y="5634575"/>
            <a:ext cx="0" cy="18002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3B2A523D-C2AE-4E56-AAF0-92965545FC3E}"/>
              </a:ext>
            </a:extLst>
          </p:cNvPr>
          <p:cNvPicPr>
            <a:picLocks noChangeAspect="1"/>
          </p:cNvPicPr>
          <p:nvPr/>
        </p:nvPicPr>
        <p:blipFill>
          <a:blip r:embed="rId3"/>
          <a:stretch>
            <a:fillRect/>
          </a:stretch>
        </p:blipFill>
        <p:spPr>
          <a:xfrm>
            <a:off x="3730906" y="5826285"/>
            <a:ext cx="481054" cy="348350"/>
          </a:xfrm>
          <a:prstGeom prst="rect">
            <a:avLst/>
          </a:prstGeom>
        </p:spPr>
      </p:pic>
      <p:cxnSp>
        <p:nvCxnSpPr>
          <p:cNvPr id="9" name="Straight Connector 8">
            <a:extLst>
              <a:ext uri="{FF2B5EF4-FFF2-40B4-BE49-F238E27FC236}">
                <a16:creationId xmlns:a16="http://schemas.microsoft.com/office/drawing/2014/main" id="{2A693BB6-003A-DB83-D977-218275F5D248}"/>
              </a:ext>
            </a:extLst>
          </p:cNvPr>
          <p:cNvCxnSpPr/>
          <p:nvPr/>
        </p:nvCxnSpPr>
        <p:spPr>
          <a:xfrm>
            <a:off x="1836534" y="4158411"/>
            <a:ext cx="2087394"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E2F8F1-3AD1-1C4C-B2BF-28086DADD0EE}"/>
              </a:ext>
            </a:extLst>
          </p:cNvPr>
          <p:cNvCxnSpPr>
            <a:cxnSpLocks/>
          </p:cNvCxnSpPr>
          <p:nvPr/>
        </p:nvCxnSpPr>
        <p:spPr>
          <a:xfrm>
            <a:off x="3924766" y="5238531"/>
            <a:ext cx="2159402" cy="0"/>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A1893D2-D60E-5398-85D1-A712074C55F9}"/>
              </a:ext>
            </a:extLst>
          </p:cNvPr>
          <p:cNvPicPr>
            <a:picLocks noChangeAspect="1"/>
          </p:cNvPicPr>
          <p:nvPr/>
        </p:nvPicPr>
        <p:blipFill>
          <a:blip r:embed="rId4"/>
          <a:stretch>
            <a:fillRect/>
          </a:stretch>
        </p:blipFill>
        <p:spPr>
          <a:xfrm>
            <a:off x="1475656" y="3300382"/>
            <a:ext cx="209568" cy="281965"/>
          </a:xfrm>
          <a:prstGeom prst="rect">
            <a:avLst/>
          </a:prstGeom>
        </p:spPr>
      </p:pic>
      <p:cxnSp>
        <p:nvCxnSpPr>
          <p:cNvPr id="4" name="Straight Connector 3">
            <a:extLst>
              <a:ext uri="{FF2B5EF4-FFF2-40B4-BE49-F238E27FC236}">
                <a16:creationId xmlns:a16="http://schemas.microsoft.com/office/drawing/2014/main" id="{B31B2395-0A50-AAC4-EC1F-44F1392BC795}"/>
              </a:ext>
            </a:extLst>
          </p:cNvPr>
          <p:cNvCxnSpPr/>
          <p:nvPr/>
        </p:nvCxnSpPr>
        <p:spPr>
          <a:xfrm>
            <a:off x="3923928" y="4158411"/>
            <a:ext cx="2087394"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7512EB-B732-4910-ECD7-2E889933319B}"/>
              </a:ext>
            </a:extLst>
          </p:cNvPr>
          <p:cNvCxnSpPr>
            <a:cxnSpLocks/>
          </p:cNvCxnSpPr>
          <p:nvPr/>
        </p:nvCxnSpPr>
        <p:spPr>
          <a:xfrm>
            <a:off x="1836534" y="5238531"/>
            <a:ext cx="2159402" cy="0"/>
          </a:xfrm>
          <a:prstGeom prst="line">
            <a:avLst/>
          </a:prstGeom>
          <a:ln w="28575">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85644070-649F-453D-130C-A87848A9342D}"/>
              </a:ext>
            </a:extLst>
          </p:cNvPr>
          <p:cNvSpPr/>
          <p:nvPr/>
        </p:nvSpPr>
        <p:spPr>
          <a:xfrm>
            <a:off x="3539352" y="4043596"/>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24BE7EBE-4A0F-E093-E1A0-F7F3F559C208}"/>
              </a:ext>
            </a:extLst>
          </p:cNvPr>
          <p:cNvSpPr/>
          <p:nvPr/>
        </p:nvSpPr>
        <p:spPr>
          <a:xfrm>
            <a:off x="2974626" y="4043596"/>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01DE5AD3-82A1-0F89-A51C-C7051133AE5E}"/>
              </a:ext>
            </a:extLst>
          </p:cNvPr>
          <p:cNvSpPr/>
          <p:nvPr/>
        </p:nvSpPr>
        <p:spPr>
          <a:xfrm>
            <a:off x="2409900" y="4043595"/>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2B290F0-7B51-4A06-1412-04619CD13115}"/>
              </a:ext>
            </a:extLst>
          </p:cNvPr>
          <p:cNvSpPr/>
          <p:nvPr/>
        </p:nvSpPr>
        <p:spPr>
          <a:xfrm>
            <a:off x="5187042" y="5114798"/>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E20D3746-FCF6-6703-84AA-5C67E53E06F1}"/>
              </a:ext>
            </a:extLst>
          </p:cNvPr>
          <p:cNvSpPr/>
          <p:nvPr/>
        </p:nvSpPr>
        <p:spPr>
          <a:xfrm>
            <a:off x="4622316" y="5114798"/>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C0D4D3E1-BFF8-2577-1AFD-D4ECFC28A650}"/>
              </a:ext>
            </a:extLst>
          </p:cNvPr>
          <p:cNvSpPr/>
          <p:nvPr/>
        </p:nvSpPr>
        <p:spPr>
          <a:xfrm>
            <a:off x="4057590" y="5114797"/>
            <a:ext cx="249054" cy="2296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Connector 17">
            <a:extLst>
              <a:ext uri="{FF2B5EF4-FFF2-40B4-BE49-F238E27FC236}">
                <a16:creationId xmlns:a16="http://schemas.microsoft.com/office/drawing/2014/main" id="{97E57E36-5657-1B76-69F0-EBA5F265DB16}"/>
              </a:ext>
            </a:extLst>
          </p:cNvPr>
          <p:cNvCxnSpPr>
            <a:cxnSpLocks/>
          </p:cNvCxnSpPr>
          <p:nvPr/>
        </p:nvCxnSpPr>
        <p:spPr>
          <a:xfrm>
            <a:off x="4082141" y="4030241"/>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BAB5DC-2D82-2143-F253-9D4BFCEE9695}"/>
              </a:ext>
            </a:extLst>
          </p:cNvPr>
          <p:cNvCxnSpPr>
            <a:cxnSpLocks/>
          </p:cNvCxnSpPr>
          <p:nvPr/>
        </p:nvCxnSpPr>
        <p:spPr>
          <a:xfrm flipH="1">
            <a:off x="4082141" y="4036236"/>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D13BF905-CEFC-5917-E872-C0877A53E47D}"/>
              </a:ext>
            </a:extLst>
          </p:cNvPr>
          <p:cNvGrpSpPr/>
          <p:nvPr/>
        </p:nvGrpSpPr>
        <p:grpSpPr>
          <a:xfrm>
            <a:off x="4646867" y="4027243"/>
            <a:ext cx="194251" cy="236988"/>
            <a:chOff x="3777182" y="3155405"/>
            <a:chExt cx="194251" cy="236988"/>
          </a:xfrm>
        </p:grpSpPr>
        <p:cxnSp>
          <p:nvCxnSpPr>
            <p:cNvPr id="26" name="Straight Connector 25">
              <a:extLst>
                <a:ext uri="{FF2B5EF4-FFF2-40B4-BE49-F238E27FC236}">
                  <a16:creationId xmlns:a16="http://schemas.microsoft.com/office/drawing/2014/main" id="{51DE0312-0ED9-3A77-9182-B497DF00B382}"/>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2A1B113-AE81-FB17-A6DB-1589C03AB057}"/>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5508B71D-D670-B5F3-3CC5-D6B800283AA8}"/>
              </a:ext>
            </a:extLst>
          </p:cNvPr>
          <p:cNvGrpSpPr/>
          <p:nvPr/>
        </p:nvGrpSpPr>
        <p:grpSpPr>
          <a:xfrm>
            <a:off x="3570525" y="5124956"/>
            <a:ext cx="194251" cy="236988"/>
            <a:chOff x="3777182" y="3155405"/>
            <a:chExt cx="194251" cy="236988"/>
          </a:xfrm>
        </p:grpSpPr>
        <p:cxnSp>
          <p:nvCxnSpPr>
            <p:cNvPr id="31" name="Straight Connector 30">
              <a:extLst>
                <a:ext uri="{FF2B5EF4-FFF2-40B4-BE49-F238E27FC236}">
                  <a16:creationId xmlns:a16="http://schemas.microsoft.com/office/drawing/2014/main" id="{64F8A07C-A92D-DA65-6DA8-518D304A38FD}"/>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4D4D353-8130-CAA6-391F-9E6C71F4E536}"/>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D7B2E9F-0A71-FA46-19CB-E01E84265C9F}"/>
              </a:ext>
            </a:extLst>
          </p:cNvPr>
          <p:cNvGrpSpPr/>
          <p:nvPr/>
        </p:nvGrpSpPr>
        <p:grpSpPr>
          <a:xfrm>
            <a:off x="3002027" y="5110285"/>
            <a:ext cx="194251" cy="236988"/>
            <a:chOff x="3777182" y="3155405"/>
            <a:chExt cx="194251" cy="236988"/>
          </a:xfrm>
        </p:grpSpPr>
        <p:cxnSp>
          <p:nvCxnSpPr>
            <p:cNvPr id="36" name="Straight Connector 35">
              <a:extLst>
                <a:ext uri="{FF2B5EF4-FFF2-40B4-BE49-F238E27FC236}">
                  <a16:creationId xmlns:a16="http://schemas.microsoft.com/office/drawing/2014/main" id="{5AC50C65-D2DB-AAEC-2011-7B1938BAD26A}"/>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EA5326-327C-5A82-242D-6A034BAB53B9}"/>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8" name="Arc 7">
            <a:extLst>
              <a:ext uri="{FF2B5EF4-FFF2-40B4-BE49-F238E27FC236}">
                <a16:creationId xmlns:a16="http://schemas.microsoft.com/office/drawing/2014/main" id="{2410188A-EECB-2174-1016-5566BD667732}"/>
              </a:ext>
            </a:extLst>
          </p:cNvPr>
          <p:cNvSpPr/>
          <p:nvPr/>
        </p:nvSpPr>
        <p:spPr>
          <a:xfrm>
            <a:off x="3649569" y="3661278"/>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Arc 13">
            <a:extLst>
              <a:ext uri="{FF2B5EF4-FFF2-40B4-BE49-F238E27FC236}">
                <a16:creationId xmlns:a16="http://schemas.microsoft.com/office/drawing/2014/main" id="{79D4D716-58D1-8971-7FFE-77A469202AB8}"/>
              </a:ext>
            </a:extLst>
          </p:cNvPr>
          <p:cNvSpPr/>
          <p:nvPr/>
        </p:nvSpPr>
        <p:spPr>
          <a:xfrm>
            <a:off x="4193292" y="3639358"/>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TextBox 22">
            <a:extLst>
              <a:ext uri="{FF2B5EF4-FFF2-40B4-BE49-F238E27FC236}">
                <a16:creationId xmlns:a16="http://schemas.microsoft.com/office/drawing/2014/main" id="{A0443FF3-54E2-D1FA-960F-AFCD643CA5FB}"/>
              </a:ext>
            </a:extLst>
          </p:cNvPr>
          <p:cNvSpPr txBox="1"/>
          <p:nvPr/>
        </p:nvSpPr>
        <p:spPr>
          <a:xfrm>
            <a:off x="4628532" y="3315116"/>
            <a:ext cx="2268671" cy="369332"/>
          </a:xfrm>
          <a:prstGeom prst="rect">
            <a:avLst/>
          </a:prstGeom>
          <a:noFill/>
        </p:spPr>
        <p:txBody>
          <a:bodyPr wrap="square" rtlCol="0">
            <a:spAutoFit/>
          </a:bodyPr>
          <a:lstStyle/>
          <a:p>
            <a:r>
              <a:rPr lang="en-US" dirty="0"/>
              <a:t>Entropy</a:t>
            </a:r>
            <a:endParaRPr lang="en-GB" dirty="0"/>
          </a:p>
        </p:txBody>
      </p:sp>
      <p:sp>
        <p:nvSpPr>
          <p:cNvPr id="38" name="TextBox 37">
            <a:extLst>
              <a:ext uri="{FF2B5EF4-FFF2-40B4-BE49-F238E27FC236}">
                <a16:creationId xmlns:a16="http://schemas.microsoft.com/office/drawing/2014/main" id="{4024C5D7-C954-5D65-A0AB-4649F10C881C}"/>
              </a:ext>
            </a:extLst>
          </p:cNvPr>
          <p:cNvSpPr txBox="1"/>
          <p:nvPr/>
        </p:nvSpPr>
        <p:spPr>
          <a:xfrm>
            <a:off x="4838308" y="4588324"/>
            <a:ext cx="2708097" cy="369332"/>
          </a:xfrm>
          <a:prstGeom prst="rect">
            <a:avLst/>
          </a:prstGeom>
          <a:noFill/>
        </p:spPr>
        <p:txBody>
          <a:bodyPr wrap="square" rtlCol="0">
            <a:spAutoFit/>
          </a:bodyPr>
          <a:lstStyle/>
          <a:p>
            <a:r>
              <a:rPr lang="en-US" dirty="0"/>
              <a:t>Velocity and pressure</a:t>
            </a:r>
            <a:endParaRPr lang="en-GB" dirty="0"/>
          </a:p>
        </p:txBody>
      </p:sp>
      <p:sp>
        <p:nvSpPr>
          <p:cNvPr id="17" name="Arc 16">
            <a:extLst>
              <a:ext uri="{FF2B5EF4-FFF2-40B4-BE49-F238E27FC236}">
                <a16:creationId xmlns:a16="http://schemas.microsoft.com/office/drawing/2014/main" id="{32085422-4AAF-44DE-644B-591DEF9F8E0B}"/>
              </a:ext>
            </a:extLst>
          </p:cNvPr>
          <p:cNvSpPr/>
          <p:nvPr/>
        </p:nvSpPr>
        <p:spPr>
          <a:xfrm rot="10800000">
            <a:off x="3663529" y="5189362"/>
            <a:ext cx="464909" cy="403144"/>
          </a:xfrm>
          <a:prstGeom prst="arc">
            <a:avLst>
              <a:gd name="adj1" fmla="val 10924857"/>
              <a:gd name="adj2" fmla="val 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9" name="Arc 38">
            <a:extLst>
              <a:ext uri="{FF2B5EF4-FFF2-40B4-BE49-F238E27FC236}">
                <a16:creationId xmlns:a16="http://schemas.microsoft.com/office/drawing/2014/main" id="{98C511AB-F1E0-3C1C-D731-826FA4D59ED1}"/>
              </a:ext>
            </a:extLst>
          </p:cNvPr>
          <p:cNvSpPr/>
          <p:nvPr/>
        </p:nvSpPr>
        <p:spPr>
          <a:xfrm rot="10800000">
            <a:off x="3170987" y="5195426"/>
            <a:ext cx="464909" cy="403144"/>
          </a:xfrm>
          <a:prstGeom prst="arc">
            <a:avLst>
              <a:gd name="adj1" fmla="val 10924857"/>
              <a:gd name="adj2" fmla="val 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1" name="TextBox 40">
            <a:extLst>
              <a:ext uri="{FF2B5EF4-FFF2-40B4-BE49-F238E27FC236}">
                <a16:creationId xmlns:a16="http://schemas.microsoft.com/office/drawing/2014/main" id="{8CA2EA36-AB43-BB43-6445-0EC0A0A160F7}"/>
              </a:ext>
            </a:extLst>
          </p:cNvPr>
          <p:cNvSpPr txBox="1"/>
          <p:nvPr/>
        </p:nvSpPr>
        <p:spPr>
          <a:xfrm>
            <a:off x="2534427" y="5529308"/>
            <a:ext cx="2268671" cy="369332"/>
          </a:xfrm>
          <a:prstGeom prst="rect">
            <a:avLst/>
          </a:prstGeom>
          <a:noFill/>
        </p:spPr>
        <p:txBody>
          <a:bodyPr wrap="square" rtlCol="0">
            <a:spAutoFit/>
          </a:bodyPr>
          <a:lstStyle/>
          <a:p>
            <a:r>
              <a:rPr lang="en-US" dirty="0"/>
              <a:t>Entropy</a:t>
            </a:r>
            <a:endParaRPr lang="en-GB" dirty="0"/>
          </a:p>
        </p:txBody>
      </p:sp>
      <p:cxnSp>
        <p:nvCxnSpPr>
          <p:cNvPr id="44" name="Straight Arrow Connector 43">
            <a:extLst>
              <a:ext uri="{FF2B5EF4-FFF2-40B4-BE49-F238E27FC236}">
                <a16:creationId xmlns:a16="http://schemas.microsoft.com/office/drawing/2014/main" id="{2B0B25D5-FEFD-22B6-F561-2EA83C408678}"/>
              </a:ext>
            </a:extLst>
          </p:cNvPr>
          <p:cNvCxnSpPr>
            <a:cxnSpLocks/>
          </p:cNvCxnSpPr>
          <p:nvPr/>
        </p:nvCxnSpPr>
        <p:spPr>
          <a:xfrm flipH="1" flipV="1">
            <a:off x="4175145" y="4374435"/>
            <a:ext cx="6972" cy="6699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100B4FE-C155-480A-02FF-FE8221444EFC}"/>
              </a:ext>
            </a:extLst>
          </p:cNvPr>
          <p:cNvCxnSpPr>
            <a:cxnSpLocks/>
          </p:cNvCxnSpPr>
          <p:nvPr/>
        </p:nvCxnSpPr>
        <p:spPr>
          <a:xfrm flipH="1" flipV="1">
            <a:off x="4746843" y="4376307"/>
            <a:ext cx="6972" cy="6699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37DAF12-DDDE-6192-2F1F-F8A859836889}"/>
              </a:ext>
            </a:extLst>
          </p:cNvPr>
          <p:cNvCxnSpPr>
            <a:cxnSpLocks/>
          </p:cNvCxnSpPr>
          <p:nvPr/>
        </p:nvCxnSpPr>
        <p:spPr>
          <a:xfrm rot="10800000" flipH="1" flipV="1">
            <a:off x="3095031" y="4378580"/>
            <a:ext cx="6972" cy="6699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8FAD156-F5D5-536C-4B76-34CF801742CF}"/>
              </a:ext>
            </a:extLst>
          </p:cNvPr>
          <p:cNvCxnSpPr>
            <a:cxnSpLocks/>
          </p:cNvCxnSpPr>
          <p:nvPr/>
        </p:nvCxnSpPr>
        <p:spPr>
          <a:xfrm rot="10800000" flipH="1" flipV="1">
            <a:off x="3663528" y="4371747"/>
            <a:ext cx="6972" cy="6699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9" name="Arc 18">
            <a:extLst>
              <a:ext uri="{FF2B5EF4-FFF2-40B4-BE49-F238E27FC236}">
                <a16:creationId xmlns:a16="http://schemas.microsoft.com/office/drawing/2014/main" id="{9F04F99B-36BE-8FEA-BD6B-7F8014C5657B}"/>
              </a:ext>
            </a:extLst>
          </p:cNvPr>
          <p:cNvSpPr/>
          <p:nvPr/>
        </p:nvSpPr>
        <p:spPr>
          <a:xfrm>
            <a:off x="4737446" y="3645699"/>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4" name="Arc 33">
            <a:extLst>
              <a:ext uri="{FF2B5EF4-FFF2-40B4-BE49-F238E27FC236}">
                <a16:creationId xmlns:a16="http://schemas.microsoft.com/office/drawing/2014/main" id="{6697F835-9AE4-3AC8-EA85-2687D3FB0A32}"/>
              </a:ext>
            </a:extLst>
          </p:cNvPr>
          <p:cNvSpPr/>
          <p:nvPr/>
        </p:nvSpPr>
        <p:spPr>
          <a:xfrm>
            <a:off x="5241502" y="3645699"/>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0" name="Arc 39">
            <a:extLst>
              <a:ext uri="{FF2B5EF4-FFF2-40B4-BE49-F238E27FC236}">
                <a16:creationId xmlns:a16="http://schemas.microsoft.com/office/drawing/2014/main" id="{7847F36A-B20D-5505-3DD5-0F9C0364C77E}"/>
              </a:ext>
            </a:extLst>
          </p:cNvPr>
          <p:cNvSpPr/>
          <p:nvPr/>
        </p:nvSpPr>
        <p:spPr>
          <a:xfrm>
            <a:off x="5745558" y="3645024"/>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2" name="Arc 41">
            <a:extLst>
              <a:ext uri="{FF2B5EF4-FFF2-40B4-BE49-F238E27FC236}">
                <a16:creationId xmlns:a16="http://schemas.microsoft.com/office/drawing/2014/main" id="{E3FE322F-1417-12D1-BF88-46EB852F8CBB}"/>
              </a:ext>
            </a:extLst>
          </p:cNvPr>
          <p:cNvSpPr/>
          <p:nvPr/>
        </p:nvSpPr>
        <p:spPr>
          <a:xfrm>
            <a:off x="6300192" y="3645699"/>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3" name="Arc 42">
            <a:extLst>
              <a:ext uri="{FF2B5EF4-FFF2-40B4-BE49-F238E27FC236}">
                <a16:creationId xmlns:a16="http://schemas.microsoft.com/office/drawing/2014/main" id="{2B11B4A4-7762-23E0-560D-833B053DE3BC}"/>
              </a:ext>
            </a:extLst>
          </p:cNvPr>
          <p:cNvSpPr/>
          <p:nvPr/>
        </p:nvSpPr>
        <p:spPr>
          <a:xfrm rot="10800000">
            <a:off x="2666931" y="5186096"/>
            <a:ext cx="464909" cy="403144"/>
          </a:xfrm>
          <a:prstGeom prst="arc">
            <a:avLst>
              <a:gd name="adj1" fmla="val 10924857"/>
              <a:gd name="adj2" fmla="val 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5" name="Arc 44">
            <a:extLst>
              <a:ext uri="{FF2B5EF4-FFF2-40B4-BE49-F238E27FC236}">
                <a16:creationId xmlns:a16="http://schemas.microsoft.com/office/drawing/2014/main" id="{AC8C7902-FEC7-AF0D-45AD-2CFA0EA264AA}"/>
              </a:ext>
            </a:extLst>
          </p:cNvPr>
          <p:cNvSpPr/>
          <p:nvPr/>
        </p:nvSpPr>
        <p:spPr>
          <a:xfrm rot="10800000">
            <a:off x="2123729" y="5186096"/>
            <a:ext cx="464909" cy="403144"/>
          </a:xfrm>
          <a:prstGeom prst="arc">
            <a:avLst>
              <a:gd name="adj1" fmla="val 10924857"/>
              <a:gd name="adj2" fmla="val 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9" name="Arc 48">
            <a:extLst>
              <a:ext uri="{FF2B5EF4-FFF2-40B4-BE49-F238E27FC236}">
                <a16:creationId xmlns:a16="http://schemas.microsoft.com/office/drawing/2014/main" id="{9014A140-01E4-CF25-D7E8-882720F9347B}"/>
              </a:ext>
            </a:extLst>
          </p:cNvPr>
          <p:cNvSpPr/>
          <p:nvPr/>
        </p:nvSpPr>
        <p:spPr>
          <a:xfrm rot="10800000">
            <a:off x="1619672" y="5186096"/>
            <a:ext cx="464909" cy="403144"/>
          </a:xfrm>
          <a:prstGeom prst="arc">
            <a:avLst>
              <a:gd name="adj1" fmla="val 10924857"/>
              <a:gd name="adj2" fmla="val 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50" name="Straight Arrow Connector 49">
            <a:extLst>
              <a:ext uri="{FF2B5EF4-FFF2-40B4-BE49-F238E27FC236}">
                <a16:creationId xmlns:a16="http://schemas.microsoft.com/office/drawing/2014/main" id="{324FE222-5A51-1694-FDC6-E95142563716}"/>
              </a:ext>
            </a:extLst>
          </p:cNvPr>
          <p:cNvCxnSpPr>
            <a:cxnSpLocks/>
          </p:cNvCxnSpPr>
          <p:nvPr/>
        </p:nvCxnSpPr>
        <p:spPr>
          <a:xfrm rot="10800000" flipH="1" flipV="1">
            <a:off x="2548804" y="4365104"/>
            <a:ext cx="6972" cy="6699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C800CF5-ECE5-2365-9582-F1DC9785604B}"/>
              </a:ext>
            </a:extLst>
          </p:cNvPr>
          <p:cNvCxnSpPr>
            <a:cxnSpLocks/>
          </p:cNvCxnSpPr>
          <p:nvPr/>
        </p:nvCxnSpPr>
        <p:spPr>
          <a:xfrm rot="10800000" flipH="1" flipV="1">
            <a:off x="2116756" y="4365104"/>
            <a:ext cx="6972" cy="6699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3E5FE2D-DA49-A888-9C99-69B359326783}"/>
              </a:ext>
            </a:extLst>
          </p:cNvPr>
          <p:cNvCxnSpPr>
            <a:cxnSpLocks/>
          </p:cNvCxnSpPr>
          <p:nvPr/>
        </p:nvCxnSpPr>
        <p:spPr>
          <a:xfrm rot="10800000" flipH="1" flipV="1">
            <a:off x="1612700" y="4365104"/>
            <a:ext cx="6972" cy="6699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E197C17-9E34-D32D-5FA3-8063C401DAD2}"/>
              </a:ext>
            </a:extLst>
          </p:cNvPr>
          <p:cNvCxnSpPr>
            <a:cxnSpLocks/>
          </p:cNvCxnSpPr>
          <p:nvPr/>
        </p:nvCxnSpPr>
        <p:spPr>
          <a:xfrm flipH="1" flipV="1">
            <a:off x="5285108" y="4365104"/>
            <a:ext cx="6972" cy="6699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028E451-506C-E7AF-7DA3-10A29E42C8C1}"/>
              </a:ext>
            </a:extLst>
          </p:cNvPr>
          <p:cNvCxnSpPr>
            <a:cxnSpLocks/>
          </p:cNvCxnSpPr>
          <p:nvPr/>
        </p:nvCxnSpPr>
        <p:spPr>
          <a:xfrm flipH="1" flipV="1">
            <a:off x="5789164" y="4365104"/>
            <a:ext cx="6972" cy="6699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37E2929-8238-6E6B-F39D-7434FADC64B3}"/>
              </a:ext>
            </a:extLst>
          </p:cNvPr>
          <p:cNvCxnSpPr>
            <a:cxnSpLocks/>
          </p:cNvCxnSpPr>
          <p:nvPr/>
        </p:nvCxnSpPr>
        <p:spPr>
          <a:xfrm flipH="1" flipV="1">
            <a:off x="6293220" y="4365104"/>
            <a:ext cx="6972" cy="6699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71D5E9C-198B-4D9D-45CC-45CBE2A1602D}"/>
              </a:ext>
            </a:extLst>
          </p:cNvPr>
          <p:cNvCxnSpPr>
            <a:cxnSpLocks/>
          </p:cNvCxnSpPr>
          <p:nvPr/>
        </p:nvCxnSpPr>
        <p:spPr>
          <a:xfrm flipH="1" flipV="1">
            <a:off x="6804248" y="4365104"/>
            <a:ext cx="6972" cy="6699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9998E38F-04DC-C4F2-58AE-15771E844084}"/>
              </a:ext>
            </a:extLst>
          </p:cNvPr>
          <p:cNvSpPr txBox="1">
            <a:spLocks/>
          </p:cNvSpPr>
          <p:nvPr/>
        </p:nvSpPr>
        <p:spPr bwMode="auto">
          <a:xfrm>
            <a:off x="384175" y="2679954"/>
            <a:ext cx="8374063"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69875" indent="-269875" algn="l" rtl="0" eaLnBrk="0" fontAlgn="base" hangingPunct="0">
              <a:spcBef>
                <a:spcPct val="0"/>
              </a:spcBef>
              <a:spcAft>
                <a:spcPct val="75000"/>
              </a:spcAft>
              <a:buChar char="•"/>
              <a:defRPr sz="2000">
                <a:solidFill>
                  <a:schemeClr val="tx1"/>
                </a:solidFill>
                <a:latin typeface="+mn-lt"/>
                <a:ea typeface="+mn-ea"/>
                <a:cs typeface="+mn-cs"/>
              </a:defRPr>
            </a:lvl1pPr>
            <a:lvl2pPr marL="538163" indent="-266700" algn="l" rtl="0" eaLnBrk="0" fontAlgn="base" hangingPunct="0">
              <a:spcBef>
                <a:spcPct val="0"/>
              </a:spcBef>
              <a:spcAft>
                <a:spcPct val="75000"/>
              </a:spcAft>
              <a:buChar char="•"/>
              <a:defRPr sz="2000">
                <a:solidFill>
                  <a:schemeClr val="tx1"/>
                </a:solidFill>
                <a:latin typeface="+mn-lt"/>
              </a:defRPr>
            </a:lvl2pPr>
            <a:lvl3pPr marL="809625" indent="-269875" algn="l" rtl="0" eaLnBrk="0" fontAlgn="base" hangingPunct="0">
              <a:spcBef>
                <a:spcPct val="0"/>
              </a:spcBef>
              <a:spcAft>
                <a:spcPct val="75000"/>
              </a:spcAft>
              <a:buChar char="•"/>
              <a:defRPr sz="2000">
                <a:solidFill>
                  <a:schemeClr val="tx1"/>
                </a:solidFill>
                <a:latin typeface="+mn-lt"/>
              </a:defRPr>
            </a:lvl3pPr>
            <a:lvl4pPr marL="1079500" indent="-268288" algn="l" rtl="0" eaLnBrk="0" fontAlgn="base" hangingPunct="0">
              <a:spcBef>
                <a:spcPct val="0"/>
              </a:spcBef>
              <a:spcAft>
                <a:spcPct val="75000"/>
              </a:spcAft>
              <a:buChar char="•"/>
              <a:defRPr sz="2000">
                <a:solidFill>
                  <a:schemeClr val="tx1"/>
                </a:solidFill>
                <a:latin typeface="+mn-lt"/>
              </a:defRPr>
            </a:lvl4pPr>
            <a:lvl5pPr marL="1350963" indent="-269875" algn="l" rtl="0" eaLnBrk="0" fontAlgn="base" hangingPunct="0">
              <a:spcBef>
                <a:spcPct val="0"/>
              </a:spcBef>
              <a:spcAft>
                <a:spcPct val="75000"/>
              </a:spcAft>
              <a:buChar char="•"/>
              <a:defRPr sz="2000">
                <a:solidFill>
                  <a:schemeClr val="tx1"/>
                </a:solidFill>
                <a:latin typeface="+mn-lt"/>
              </a:defRPr>
            </a:lvl5pPr>
            <a:lvl6pPr marL="1808163" indent="-269875" algn="l" rtl="0" fontAlgn="base">
              <a:spcBef>
                <a:spcPct val="0"/>
              </a:spcBef>
              <a:spcAft>
                <a:spcPct val="75000"/>
              </a:spcAft>
              <a:buChar char="•"/>
              <a:defRPr sz="2000">
                <a:solidFill>
                  <a:schemeClr val="tx1"/>
                </a:solidFill>
                <a:latin typeface="+mn-lt"/>
              </a:defRPr>
            </a:lvl6pPr>
            <a:lvl7pPr marL="2265363" indent="-269875" algn="l" rtl="0" fontAlgn="base">
              <a:spcBef>
                <a:spcPct val="0"/>
              </a:spcBef>
              <a:spcAft>
                <a:spcPct val="75000"/>
              </a:spcAft>
              <a:buChar char="•"/>
              <a:defRPr sz="2000">
                <a:solidFill>
                  <a:schemeClr val="tx1"/>
                </a:solidFill>
                <a:latin typeface="+mn-lt"/>
              </a:defRPr>
            </a:lvl7pPr>
            <a:lvl8pPr marL="2722563" indent="-269875" algn="l" rtl="0" fontAlgn="base">
              <a:spcBef>
                <a:spcPct val="0"/>
              </a:spcBef>
              <a:spcAft>
                <a:spcPct val="75000"/>
              </a:spcAft>
              <a:buChar char="•"/>
              <a:defRPr sz="2000">
                <a:solidFill>
                  <a:schemeClr val="tx1"/>
                </a:solidFill>
                <a:latin typeface="+mn-lt"/>
              </a:defRPr>
            </a:lvl8pPr>
            <a:lvl9pPr marL="3179763" indent="-269875" algn="l" rtl="0" fontAlgn="base">
              <a:spcBef>
                <a:spcPct val="0"/>
              </a:spcBef>
              <a:spcAft>
                <a:spcPct val="75000"/>
              </a:spcAft>
              <a:buChar char="•"/>
              <a:defRPr sz="2000">
                <a:solidFill>
                  <a:schemeClr val="tx1"/>
                </a:solidFill>
                <a:latin typeface="+mn-lt"/>
              </a:defRPr>
            </a:lvl9pPr>
          </a:lstStyle>
          <a:p>
            <a:r>
              <a:rPr lang="en-US" sz="1800" kern="0" dirty="0"/>
              <a:t>But what happens if the interface moves during a time step?</a:t>
            </a:r>
          </a:p>
        </p:txBody>
      </p:sp>
    </p:spTree>
    <p:extLst>
      <p:ext uri="{BB962C8B-B14F-4D97-AF65-F5344CB8AC3E}">
        <p14:creationId xmlns:p14="http://schemas.microsoft.com/office/powerpoint/2010/main" val="23175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5"/>
                                        </p:tgtEl>
                                        <p:attrNameLst>
                                          <p:attrName>stroke.color</p:attrName>
                                        </p:attrNameLst>
                                      </p:cBhvr>
                                      <p:to>
                                        <a:srgbClr val="EEAA7A"/>
                                      </p:to>
                                    </p:animClr>
                                    <p:set>
                                      <p:cBhvr>
                                        <p:cTn id="7" dur="2000" fill="hold"/>
                                        <p:tgtEl>
                                          <p:spTgt spid="5"/>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2000" fill="hold"/>
                                        <p:tgtEl>
                                          <p:spTgt spid="18"/>
                                        </p:tgtEl>
                                        <p:attrNameLst>
                                          <p:attrName>stroke.color</p:attrName>
                                        </p:attrNameLst>
                                      </p:cBhvr>
                                      <p:to>
                                        <a:srgbClr val="003E72"/>
                                      </p:to>
                                    </p:animClr>
                                    <p:set>
                                      <p:cBhvr>
                                        <p:cTn id="10" dur="2000" fill="hold"/>
                                        <p:tgtEl>
                                          <p:spTgt spid="18"/>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2000" fill="hold"/>
                                        <p:tgtEl>
                                          <p:spTgt spid="20"/>
                                        </p:tgtEl>
                                        <p:attrNameLst>
                                          <p:attrName>stroke.color</p:attrName>
                                        </p:attrNameLst>
                                      </p:cBhvr>
                                      <p:to>
                                        <a:srgbClr val="003E72"/>
                                      </p:to>
                                    </p:animClr>
                                    <p:set>
                                      <p:cBhvr>
                                        <p:cTn id="13" dur="2000" fill="hold"/>
                                        <p:tgtEl>
                                          <p:spTgt spid="20"/>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2000" fill="hold"/>
                                        <p:tgtEl>
                                          <p:spTgt spid="15"/>
                                        </p:tgtEl>
                                        <p:attrNameLst>
                                          <p:attrName>stroke.color</p:attrName>
                                        </p:attrNameLst>
                                      </p:cBhvr>
                                      <p:to>
                                        <a:srgbClr val="003E72"/>
                                      </p:to>
                                    </p:animClr>
                                    <p:set>
                                      <p:cBhvr>
                                        <p:cTn id="16" dur="2000" fill="hold"/>
                                        <p:tgtEl>
                                          <p:spTgt spid="15"/>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2000" fill="hold"/>
                                        <p:tgtEl>
                                          <p:spTgt spid="16"/>
                                        </p:tgtEl>
                                        <p:attrNameLst>
                                          <p:attrName>stroke.color</p:attrName>
                                        </p:attrNameLst>
                                      </p:cBhvr>
                                      <p:to>
                                        <a:srgbClr val="60B6FF"/>
                                      </p:to>
                                    </p:animClr>
                                    <p:set>
                                      <p:cBhvr>
                                        <p:cTn id="19" dur="2000" fill="hold"/>
                                        <p:tgtEl>
                                          <p:spTgt spid="16"/>
                                        </p:tgtEl>
                                        <p:attrNameLst>
                                          <p:attrName>stroke.on</p:attrName>
                                        </p:attrNameLst>
                                      </p:cBhvr>
                                      <p:to>
                                        <p:strVal val="true"/>
                                      </p:to>
                                    </p:set>
                                  </p:childTnLst>
                                </p:cTn>
                              </p:par>
                              <p:par>
                                <p:cTn id="20" presetID="1"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How many ghost cells need setting?</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US" sz="1800" dirty="0"/>
              <a:t>Sometimes a real cell will become a ghost cell – this is not a problem, it simply gets boundary conditions applied next time step</a:t>
            </a:r>
          </a:p>
          <a:p>
            <a:r>
              <a:rPr lang="en-US" sz="1800" dirty="0"/>
              <a:t>At the same time, a ghost cell becomes a real cell – how do we know if this has a sensible value?</a:t>
            </a:r>
          </a:p>
        </p:txBody>
      </p:sp>
      <p:sp>
        <p:nvSpPr>
          <p:cNvPr id="22" name="Rak pilkoppling 21">
            <a:extLst>
              <a:ext uri="{FF2B5EF4-FFF2-40B4-BE49-F238E27FC236}">
                <a16:creationId xmlns:a16="http://schemas.microsoft.com/office/drawing/2014/main" id="{F0E299DE-2C59-43FA-9109-7BBA1269AB36}"/>
              </a:ext>
            </a:extLst>
          </p:cNvPr>
          <p:cNvSpPr/>
          <p:nvPr/>
        </p:nvSpPr>
        <p:spPr>
          <a:xfrm rot="5155907">
            <a:off x="750021" y="4501044"/>
            <a:ext cx="2155574" cy="135813"/>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sp>
        <p:nvSpPr>
          <p:cNvPr id="21" name="Rak pilkoppling 21">
            <a:extLst>
              <a:ext uri="{FF2B5EF4-FFF2-40B4-BE49-F238E27FC236}">
                <a16:creationId xmlns:a16="http://schemas.microsoft.com/office/drawing/2014/main" id="{160B11B1-57FF-4757-6A9D-9E006C90E5F3}"/>
              </a:ext>
            </a:extLst>
          </p:cNvPr>
          <p:cNvSpPr/>
          <p:nvPr/>
        </p:nvSpPr>
        <p:spPr>
          <a:xfrm rot="5155907" flipH="1">
            <a:off x="3947200" y="3361199"/>
            <a:ext cx="314333" cy="4524766"/>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pic>
        <p:nvPicPr>
          <p:cNvPr id="28" name="Picture 27">
            <a:extLst>
              <a:ext uri="{FF2B5EF4-FFF2-40B4-BE49-F238E27FC236}">
                <a16:creationId xmlns:a16="http://schemas.microsoft.com/office/drawing/2014/main" id="{5166027D-140A-4EA7-C211-E7D3C9302568}"/>
              </a:ext>
            </a:extLst>
          </p:cNvPr>
          <p:cNvPicPr>
            <a:picLocks noChangeAspect="1"/>
          </p:cNvPicPr>
          <p:nvPr/>
        </p:nvPicPr>
        <p:blipFill>
          <a:blip r:embed="rId2"/>
          <a:stretch>
            <a:fillRect/>
          </a:stretch>
        </p:blipFill>
        <p:spPr>
          <a:xfrm>
            <a:off x="6190456" y="5886603"/>
            <a:ext cx="363489" cy="281576"/>
          </a:xfrm>
          <a:prstGeom prst="rect">
            <a:avLst/>
          </a:prstGeom>
        </p:spPr>
      </p:pic>
      <p:cxnSp>
        <p:nvCxnSpPr>
          <p:cNvPr id="30" name="Straight Connector 29">
            <a:extLst>
              <a:ext uri="{FF2B5EF4-FFF2-40B4-BE49-F238E27FC236}">
                <a16:creationId xmlns:a16="http://schemas.microsoft.com/office/drawing/2014/main" id="{DB809FB4-896C-9EB5-FDAB-205D90CCAA5E}"/>
              </a:ext>
            </a:extLst>
          </p:cNvPr>
          <p:cNvCxnSpPr/>
          <p:nvPr/>
        </p:nvCxnSpPr>
        <p:spPr>
          <a:xfrm flipV="1">
            <a:off x="3923928" y="5634575"/>
            <a:ext cx="0" cy="18002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3B2A523D-C2AE-4E56-AAF0-92965545FC3E}"/>
              </a:ext>
            </a:extLst>
          </p:cNvPr>
          <p:cNvPicPr>
            <a:picLocks noChangeAspect="1"/>
          </p:cNvPicPr>
          <p:nvPr/>
        </p:nvPicPr>
        <p:blipFill>
          <a:blip r:embed="rId3"/>
          <a:stretch>
            <a:fillRect/>
          </a:stretch>
        </p:blipFill>
        <p:spPr>
          <a:xfrm>
            <a:off x="3730906" y="5826285"/>
            <a:ext cx="481054" cy="348350"/>
          </a:xfrm>
          <a:prstGeom prst="rect">
            <a:avLst/>
          </a:prstGeom>
        </p:spPr>
      </p:pic>
      <p:cxnSp>
        <p:nvCxnSpPr>
          <p:cNvPr id="9" name="Straight Connector 8">
            <a:extLst>
              <a:ext uri="{FF2B5EF4-FFF2-40B4-BE49-F238E27FC236}">
                <a16:creationId xmlns:a16="http://schemas.microsoft.com/office/drawing/2014/main" id="{2A693BB6-003A-DB83-D977-218275F5D248}"/>
              </a:ext>
            </a:extLst>
          </p:cNvPr>
          <p:cNvCxnSpPr>
            <a:cxnSpLocks/>
          </p:cNvCxnSpPr>
          <p:nvPr/>
        </p:nvCxnSpPr>
        <p:spPr>
          <a:xfrm>
            <a:off x="1836534" y="4158411"/>
            <a:ext cx="25980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E2F8F1-3AD1-1C4C-B2BF-28086DADD0EE}"/>
              </a:ext>
            </a:extLst>
          </p:cNvPr>
          <p:cNvCxnSpPr>
            <a:cxnSpLocks/>
          </p:cNvCxnSpPr>
          <p:nvPr/>
        </p:nvCxnSpPr>
        <p:spPr>
          <a:xfrm flipV="1">
            <a:off x="4462237" y="5238531"/>
            <a:ext cx="1621931" cy="7916"/>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A1893D2-D60E-5398-85D1-A712074C55F9}"/>
              </a:ext>
            </a:extLst>
          </p:cNvPr>
          <p:cNvPicPr>
            <a:picLocks noChangeAspect="1"/>
          </p:cNvPicPr>
          <p:nvPr/>
        </p:nvPicPr>
        <p:blipFill>
          <a:blip r:embed="rId4"/>
          <a:stretch>
            <a:fillRect/>
          </a:stretch>
        </p:blipFill>
        <p:spPr>
          <a:xfrm>
            <a:off x="1475656" y="3300382"/>
            <a:ext cx="209568" cy="281965"/>
          </a:xfrm>
          <a:prstGeom prst="rect">
            <a:avLst/>
          </a:prstGeom>
        </p:spPr>
      </p:pic>
      <p:cxnSp>
        <p:nvCxnSpPr>
          <p:cNvPr id="4" name="Straight Connector 3">
            <a:extLst>
              <a:ext uri="{FF2B5EF4-FFF2-40B4-BE49-F238E27FC236}">
                <a16:creationId xmlns:a16="http://schemas.microsoft.com/office/drawing/2014/main" id="{B31B2395-0A50-AAC4-EC1F-44F1392BC795}"/>
              </a:ext>
            </a:extLst>
          </p:cNvPr>
          <p:cNvCxnSpPr/>
          <p:nvPr/>
        </p:nvCxnSpPr>
        <p:spPr>
          <a:xfrm>
            <a:off x="3923928" y="4158411"/>
            <a:ext cx="2087394"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7512EB-B732-4910-ECD7-2E889933319B}"/>
              </a:ext>
            </a:extLst>
          </p:cNvPr>
          <p:cNvCxnSpPr>
            <a:cxnSpLocks/>
          </p:cNvCxnSpPr>
          <p:nvPr/>
        </p:nvCxnSpPr>
        <p:spPr>
          <a:xfrm>
            <a:off x="1836534" y="5238531"/>
            <a:ext cx="2598071" cy="0"/>
          </a:xfrm>
          <a:prstGeom prst="line">
            <a:avLst/>
          </a:prstGeom>
          <a:ln w="28575">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85644070-649F-453D-130C-A87848A9342D}"/>
              </a:ext>
            </a:extLst>
          </p:cNvPr>
          <p:cNvSpPr/>
          <p:nvPr/>
        </p:nvSpPr>
        <p:spPr>
          <a:xfrm>
            <a:off x="3539352" y="4043596"/>
            <a:ext cx="249054" cy="229629"/>
          </a:xfrm>
          <a:prstGeom prst="ellipse">
            <a:avLst/>
          </a:prstGeom>
          <a:no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24BE7EBE-4A0F-E093-E1A0-F7F3F559C208}"/>
              </a:ext>
            </a:extLst>
          </p:cNvPr>
          <p:cNvSpPr/>
          <p:nvPr/>
        </p:nvSpPr>
        <p:spPr>
          <a:xfrm>
            <a:off x="2974626" y="4043596"/>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01DE5AD3-82A1-0F89-A51C-C7051133AE5E}"/>
              </a:ext>
            </a:extLst>
          </p:cNvPr>
          <p:cNvSpPr/>
          <p:nvPr/>
        </p:nvSpPr>
        <p:spPr>
          <a:xfrm>
            <a:off x="2409900" y="4043595"/>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2B290F0-7B51-4A06-1412-04619CD13115}"/>
              </a:ext>
            </a:extLst>
          </p:cNvPr>
          <p:cNvSpPr/>
          <p:nvPr/>
        </p:nvSpPr>
        <p:spPr>
          <a:xfrm>
            <a:off x="5187042" y="5114798"/>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E20D3746-FCF6-6703-84AA-5C67E53E06F1}"/>
              </a:ext>
            </a:extLst>
          </p:cNvPr>
          <p:cNvSpPr/>
          <p:nvPr/>
        </p:nvSpPr>
        <p:spPr>
          <a:xfrm>
            <a:off x="4622316" y="5114798"/>
            <a:ext cx="249054" cy="22962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C0D4D3E1-BFF8-2577-1AFD-D4ECFC28A650}"/>
              </a:ext>
            </a:extLst>
          </p:cNvPr>
          <p:cNvSpPr/>
          <p:nvPr/>
        </p:nvSpPr>
        <p:spPr>
          <a:xfrm>
            <a:off x="4057590" y="5114797"/>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Connector 17">
            <a:extLst>
              <a:ext uri="{FF2B5EF4-FFF2-40B4-BE49-F238E27FC236}">
                <a16:creationId xmlns:a16="http://schemas.microsoft.com/office/drawing/2014/main" id="{97E57E36-5657-1B76-69F0-EBA5F265DB16}"/>
              </a:ext>
            </a:extLst>
          </p:cNvPr>
          <p:cNvCxnSpPr>
            <a:cxnSpLocks/>
          </p:cNvCxnSpPr>
          <p:nvPr/>
        </p:nvCxnSpPr>
        <p:spPr>
          <a:xfrm>
            <a:off x="4082141" y="4030241"/>
            <a:ext cx="194251" cy="2309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BAB5DC-2D82-2143-F253-9D4BFCEE9695}"/>
              </a:ext>
            </a:extLst>
          </p:cNvPr>
          <p:cNvCxnSpPr>
            <a:cxnSpLocks/>
          </p:cNvCxnSpPr>
          <p:nvPr/>
        </p:nvCxnSpPr>
        <p:spPr>
          <a:xfrm flipH="1">
            <a:off x="4082141" y="4036236"/>
            <a:ext cx="186009" cy="2309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D13BF905-CEFC-5917-E872-C0877A53E47D}"/>
              </a:ext>
            </a:extLst>
          </p:cNvPr>
          <p:cNvGrpSpPr/>
          <p:nvPr/>
        </p:nvGrpSpPr>
        <p:grpSpPr>
          <a:xfrm>
            <a:off x="4646867" y="4027243"/>
            <a:ext cx="194251" cy="236988"/>
            <a:chOff x="3777182" y="3155405"/>
            <a:chExt cx="194251" cy="236988"/>
          </a:xfrm>
        </p:grpSpPr>
        <p:cxnSp>
          <p:nvCxnSpPr>
            <p:cNvPr id="26" name="Straight Connector 25">
              <a:extLst>
                <a:ext uri="{FF2B5EF4-FFF2-40B4-BE49-F238E27FC236}">
                  <a16:creationId xmlns:a16="http://schemas.microsoft.com/office/drawing/2014/main" id="{51DE0312-0ED9-3A77-9182-B497DF00B382}"/>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2A1B113-AE81-FB17-A6DB-1589C03AB057}"/>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5508B71D-D670-B5F3-3CC5-D6B800283AA8}"/>
              </a:ext>
            </a:extLst>
          </p:cNvPr>
          <p:cNvGrpSpPr/>
          <p:nvPr/>
        </p:nvGrpSpPr>
        <p:grpSpPr>
          <a:xfrm>
            <a:off x="3570525" y="5124956"/>
            <a:ext cx="194251" cy="236988"/>
            <a:chOff x="3777182" y="3155405"/>
            <a:chExt cx="194251" cy="236988"/>
          </a:xfrm>
        </p:grpSpPr>
        <p:cxnSp>
          <p:nvCxnSpPr>
            <p:cNvPr id="31" name="Straight Connector 30">
              <a:extLst>
                <a:ext uri="{FF2B5EF4-FFF2-40B4-BE49-F238E27FC236}">
                  <a16:creationId xmlns:a16="http://schemas.microsoft.com/office/drawing/2014/main" id="{64F8A07C-A92D-DA65-6DA8-518D304A38FD}"/>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4D4D353-8130-CAA6-391F-9E6C71F4E536}"/>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D7B2E9F-0A71-FA46-19CB-E01E84265C9F}"/>
              </a:ext>
            </a:extLst>
          </p:cNvPr>
          <p:cNvGrpSpPr/>
          <p:nvPr/>
        </p:nvGrpSpPr>
        <p:grpSpPr>
          <a:xfrm>
            <a:off x="3002027" y="5110285"/>
            <a:ext cx="194251" cy="236988"/>
            <a:chOff x="3777182" y="3155405"/>
            <a:chExt cx="194251" cy="236988"/>
          </a:xfrm>
        </p:grpSpPr>
        <p:cxnSp>
          <p:nvCxnSpPr>
            <p:cNvPr id="36" name="Straight Connector 35">
              <a:extLst>
                <a:ext uri="{FF2B5EF4-FFF2-40B4-BE49-F238E27FC236}">
                  <a16:creationId xmlns:a16="http://schemas.microsoft.com/office/drawing/2014/main" id="{5AC50C65-D2DB-AAEC-2011-7B1938BAD26A}"/>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EA5326-327C-5A82-242D-6A034BAB53B9}"/>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8" name="Arc 7">
            <a:extLst>
              <a:ext uri="{FF2B5EF4-FFF2-40B4-BE49-F238E27FC236}">
                <a16:creationId xmlns:a16="http://schemas.microsoft.com/office/drawing/2014/main" id="{2410188A-EECB-2174-1016-5566BD667732}"/>
              </a:ext>
            </a:extLst>
          </p:cNvPr>
          <p:cNvSpPr/>
          <p:nvPr/>
        </p:nvSpPr>
        <p:spPr>
          <a:xfrm>
            <a:off x="3649569" y="3661278"/>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Arc 13">
            <a:extLst>
              <a:ext uri="{FF2B5EF4-FFF2-40B4-BE49-F238E27FC236}">
                <a16:creationId xmlns:a16="http://schemas.microsoft.com/office/drawing/2014/main" id="{79D4D716-58D1-8971-7FFE-77A469202AB8}"/>
              </a:ext>
            </a:extLst>
          </p:cNvPr>
          <p:cNvSpPr/>
          <p:nvPr/>
        </p:nvSpPr>
        <p:spPr>
          <a:xfrm>
            <a:off x="4193292" y="3639358"/>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TextBox 22">
            <a:extLst>
              <a:ext uri="{FF2B5EF4-FFF2-40B4-BE49-F238E27FC236}">
                <a16:creationId xmlns:a16="http://schemas.microsoft.com/office/drawing/2014/main" id="{A0443FF3-54E2-D1FA-960F-AFCD643CA5FB}"/>
              </a:ext>
            </a:extLst>
          </p:cNvPr>
          <p:cNvSpPr txBox="1"/>
          <p:nvPr/>
        </p:nvSpPr>
        <p:spPr>
          <a:xfrm>
            <a:off x="4628532" y="3315116"/>
            <a:ext cx="2268671" cy="369332"/>
          </a:xfrm>
          <a:prstGeom prst="rect">
            <a:avLst/>
          </a:prstGeom>
          <a:noFill/>
        </p:spPr>
        <p:txBody>
          <a:bodyPr wrap="square" rtlCol="0">
            <a:spAutoFit/>
          </a:bodyPr>
          <a:lstStyle/>
          <a:p>
            <a:r>
              <a:rPr lang="en-US" dirty="0"/>
              <a:t>Entropy</a:t>
            </a:r>
            <a:endParaRPr lang="en-GB" dirty="0"/>
          </a:p>
        </p:txBody>
      </p:sp>
      <p:sp>
        <p:nvSpPr>
          <p:cNvPr id="38" name="TextBox 37">
            <a:extLst>
              <a:ext uri="{FF2B5EF4-FFF2-40B4-BE49-F238E27FC236}">
                <a16:creationId xmlns:a16="http://schemas.microsoft.com/office/drawing/2014/main" id="{4024C5D7-C954-5D65-A0AB-4649F10C881C}"/>
              </a:ext>
            </a:extLst>
          </p:cNvPr>
          <p:cNvSpPr txBox="1"/>
          <p:nvPr/>
        </p:nvSpPr>
        <p:spPr>
          <a:xfrm>
            <a:off x="4838308" y="4588324"/>
            <a:ext cx="2708097" cy="369332"/>
          </a:xfrm>
          <a:prstGeom prst="rect">
            <a:avLst/>
          </a:prstGeom>
          <a:noFill/>
        </p:spPr>
        <p:txBody>
          <a:bodyPr wrap="square" rtlCol="0">
            <a:spAutoFit/>
          </a:bodyPr>
          <a:lstStyle/>
          <a:p>
            <a:r>
              <a:rPr lang="en-US" dirty="0"/>
              <a:t>Velocity and pressure</a:t>
            </a:r>
            <a:endParaRPr lang="en-GB" dirty="0"/>
          </a:p>
        </p:txBody>
      </p:sp>
      <p:sp>
        <p:nvSpPr>
          <p:cNvPr id="17" name="Arc 16">
            <a:extLst>
              <a:ext uri="{FF2B5EF4-FFF2-40B4-BE49-F238E27FC236}">
                <a16:creationId xmlns:a16="http://schemas.microsoft.com/office/drawing/2014/main" id="{32085422-4AAF-44DE-644B-591DEF9F8E0B}"/>
              </a:ext>
            </a:extLst>
          </p:cNvPr>
          <p:cNvSpPr/>
          <p:nvPr/>
        </p:nvSpPr>
        <p:spPr>
          <a:xfrm rot="10800000">
            <a:off x="3663529" y="5189362"/>
            <a:ext cx="464909" cy="403144"/>
          </a:xfrm>
          <a:prstGeom prst="arc">
            <a:avLst>
              <a:gd name="adj1" fmla="val 10924857"/>
              <a:gd name="adj2" fmla="val 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9" name="Arc 38">
            <a:extLst>
              <a:ext uri="{FF2B5EF4-FFF2-40B4-BE49-F238E27FC236}">
                <a16:creationId xmlns:a16="http://schemas.microsoft.com/office/drawing/2014/main" id="{98C511AB-F1E0-3C1C-D731-826FA4D59ED1}"/>
              </a:ext>
            </a:extLst>
          </p:cNvPr>
          <p:cNvSpPr/>
          <p:nvPr/>
        </p:nvSpPr>
        <p:spPr>
          <a:xfrm rot="10800000">
            <a:off x="3170987" y="5195426"/>
            <a:ext cx="464909" cy="403144"/>
          </a:xfrm>
          <a:prstGeom prst="arc">
            <a:avLst>
              <a:gd name="adj1" fmla="val 10924857"/>
              <a:gd name="adj2" fmla="val 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1" name="TextBox 40">
            <a:extLst>
              <a:ext uri="{FF2B5EF4-FFF2-40B4-BE49-F238E27FC236}">
                <a16:creationId xmlns:a16="http://schemas.microsoft.com/office/drawing/2014/main" id="{8CA2EA36-AB43-BB43-6445-0EC0A0A160F7}"/>
              </a:ext>
            </a:extLst>
          </p:cNvPr>
          <p:cNvSpPr txBox="1"/>
          <p:nvPr/>
        </p:nvSpPr>
        <p:spPr>
          <a:xfrm>
            <a:off x="2534427" y="5529308"/>
            <a:ext cx="2268671" cy="369332"/>
          </a:xfrm>
          <a:prstGeom prst="rect">
            <a:avLst/>
          </a:prstGeom>
          <a:noFill/>
        </p:spPr>
        <p:txBody>
          <a:bodyPr wrap="square" rtlCol="0">
            <a:spAutoFit/>
          </a:bodyPr>
          <a:lstStyle/>
          <a:p>
            <a:r>
              <a:rPr lang="en-US" dirty="0"/>
              <a:t>Entropy</a:t>
            </a:r>
            <a:endParaRPr lang="en-GB" dirty="0"/>
          </a:p>
        </p:txBody>
      </p:sp>
      <p:cxnSp>
        <p:nvCxnSpPr>
          <p:cNvPr id="44" name="Straight Arrow Connector 43">
            <a:extLst>
              <a:ext uri="{FF2B5EF4-FFF2-40B4-BE49-F238E27FC236}">
                <a16:creationId xmlns:a16="http://schemas.microsoft.com/office/drawing/2014/main" id="{2B0B25D5-FEFD-22B6-F561-2EA83C408678}"/>
              </a:ext>
            </a:extLst>
          </p:cNvPr>
          <p:cNvCxnSpPr>
            <a:cxnSpLocks/>
          </p:cNvCxnSpPr>
          <p:nvPr/>
        </p:nvCxnSpPr>
        <p:spPr>
          <a:xfrm flipH="1" flipV="1">
            <a:off x="4175145" y="4374435"/>
            <a:ext cx="6972" cy="6699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100B4FE-C155-480A-02FF-FE8221444EFC}"/>
              </a:ext>
            </a:extLst>
          </p:cNvPr>
          <p:cNvCxnSpPr>
            <a:cxnSpLocks/>
          </p:cNvCxnSpPr>
          <p:nvPr/>
        </p:nvCxnSpPr>
        <p:spPr>
          <a:xfrm flipH="1" flipV="1">
            <a:off x="4746843" y="4376307"/>
            <a:ext cx="6972" cy="6699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37DAF12-DDDE-6192-2F1F-F8A859836889}"/>
              </a:ext>
            </a:extLst>
          </p:cNvPr>
          <p:cNvCxnSpPr>
            <a:cxnSpLocks/>
          </p:cNvCxnSpPr>
          <p:nvPr/>
        </p:nvCxnSpPr>
        <p:spPr>
          <a:xfrm rot="10800000" flipH="1" flipV="1">
            <a:off x="3095031" y="4378580"/>
            <a:ext cx="6972" cy="6699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8FAD156-F5D5-536C-4B76-34CF801742CF}"/>
              </a:ext>
            </a:extLst>
          </p:cNvPr>
          <p:cNvCxnSpPr>
            <a:cxnSpLocks/>
          </p:cNvCxnSpPr>
          <p:nvPr/>
        </p:nvCxnSpPr>
        <p:spPr>
          <a:xfrm rot="10800000" flipH="1" flipV="1">
            <a:off x="3663528" y="4371747"/>
            <a:ext cx="6972" cy="6699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787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How many ghost cells need setting?</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US" sz="1800" dirty="0"/>
              <a:t>We </a:t>
            </a:r>
            <a:r>
              <a:rPr lang="en-US" sz="1800" b="1" dirty="0"/>
              <a:t>could</a:t>
            </a:r>
            <a:r>
              <a:rPr lang="en-US" sz="1800" dirty="0"/>
              <a:t> attempt to </a:t>
            </a:r>
            <a:r>
              <a:rPr lang="en-US" sz="1800" b="1" dirty="0"/>
              <a:t>extrapolate into this newly revealed cell </a:t>
            </a:r>
            <a:r>
              <a:rPr lang="en-US" sz="1800" dirty="0"/>
              <a:t>– but that has issues (such as extrapolation over shocks)</a:t>
            </a:r>
          </a:p>
          <a:p>
            <a:r>
              <a:rPr lang="en-US" sz="1800" dirty="0"/>
              <a:t>Or we could </a:t>
            </a:r>
            <a:r>
              <a:rPr lang="en-US" sz="1800" b="1" dirty="0"/>
              <a:t>leave it with whatever value it had</a:t>
            </a:r>
            <a:r>
              <a:rPr lang="en-US" sz="1800" dirty="0"/>
              <a:t>, and hope for the best (which is easy, and actually works well)</a:t>
            </a:r>
          </a:p>
        </p:txBody>
      </p:sp>
      <p:sp>
        <p:nvSpPr>
          <p:cNvPr id="22" name="Rak pilkoppling 21">
            <a:extLst>
              <a:ext uri="{FF2B5EF4-FFF2-40B4-BE49-F238E27FC236}">
                <a16:creationId xmlns:a16="http://schemas.microsoft.com/office/drawing/2014/main" id="{F0E299DE-2C59-43FA-9109-7BBA1269AB36}"/>
              </a:ext>
            </a:extLst>
          </p:cNvPr>
          <p:cNvSpPr/>
          <p:nvPr/>
        </p:nvSpPr>
        <p:spPr>
          <a:xfrm rot="5155907">
            <a:off x="750021" y="4501044"/>
            <a:ext cx="2155574" cy="135813"/>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sp>
        <p:nvSpPr>
          <p:cNvPr id="21" name="Rak pilkoppling 21">
            <a:extLst>
              <a:ext uri="{FF2B5EF4-FFF2-40B4-BE49-F238E27FC236}">
                <a16:creationId xmlns:a16="http://schemas.microsoft.com/office/drawing/2014/main" id="{160B11B1-57FF-4757-6A9D-9E006C90E5F3}"/>
              </a:ext>
            </a:extLst>
          </p:cNvPr>
          <p:cNvSpPr/>
          <p:nvPr/>
        </p:nvSpPr>
        <p:spPr>
          <a:xfrm rot="5155907" flipH="1">
            <a:off x="3947200" y="3361199"/>
            <a:ext cx="314333" cy="4524766"/>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pic>
        <p:nvPicPr>
          <p:cNvPr id="28" name="Picture 27">
            <a:extLst>
              <a:ext uri="{FF2B5EF4-FFF2-40B4-BE49-F238E27FC236}">
                <a16:creationId xmlns:a16="http://schemas.microsoft.com/office/drawing/2014/main" id="{5166027D-140A-4EA7-C211-E7D3C9302568}"/>
              </a:ext>
            </a:extLst>
          </p:cNvPr>
          <p:cNvPicPr>
            <a:picLocks noChangeAspect="1"/>
          </p:cNvPicPr>
          <p:nvPr/>
        </p:nvPicPr>
        <p:blipFill>
          <a:blip r:embed="rId2"/>
          <a:stretch>
            <a:fillRect/>
          </a:stretch>
        </p:blipFill>
        <p:spPr>
          <a:xfrm>
            <a:off x="6190456" y="5886603"/>
            <a:ext cx="363489" cy="281576"/>
          </a:xfrm>
          <a:prstGeom prst="rect">
            <a:avLst/>
          </a:prstGeom>
        </p:spPr>
      </p:pic>
      <p:cxnSp>
        <p:nvCxnSpPr>
          <p:cNvPr id="30" name="Straight Connector 29">
            <a:extLst>
              <a:ext uri="{FF2B5EF4-FFF2-40B4-BE49-F238E27FC236}">
                <a16:creationId xmlns:a16="http://schemas.microsoft.com/office/drawing/2014/main" id="{DB809FB4-896C-9EB5-FDAB-205D90CCAA5E}"/>
              </a:ext>
            </a:extLst>
          </p:cNvPr>
          <p:cNvCxnSpPr/>
          <p:nvPr/>
        </p:nvCxnSpPr>
        <p:spPr>
          <a:xfrm flipV="1">
            <a:off x="3923928" y="5634575"/>
            <a:ext cx="0" cy="18002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3B2A523D-C2AE-4E56-AAF0-92965545FC3E}"/>
              </a:ext>
            </a:extLst>
          </p:cNvPr>
          <p:cNvPicPr>
            <a:picLocks noChangeAspect="1"/>
          </p:cNvPicPr>
          <p:nvPr/>
        </p:nvPicPr>
        <p:blipFill>
          <a:blip r:embed="rId3"/>
          <a:stretch>
            <a:fillRect/>
          </a:stretch>
        </p:blipFill>
        <p:spPr>
          <a:xfrm>
            <a:off x="3730906" y="5826285"/>
            <a:ext cx="481054" cy="348350"/>
          </a:xfrm>
          <a:prstGeom prst="rect">
            <a:avLst/>
          </a:prstGeom>
        </p:spPr>
      </p:pic>
      <p:cxnSp>
        <p:nvCxnSpPr>
          <p:cNvPr id="9" name="Straight Connector 8">
            <a:extLst>
              <a:ext uri="{FF2B5EF4-FFF2-40B4-BE49-F238E27FC236}">
                <a16:creationId xmlns:a16="http://schemas.microsoft.com/office/drawing/2014/main" id="{2A693BB6-003A-DB83-D977-218275F5D248}"/>
              </a:ext>
            </a:extLst>
          </p:cNvPr>
          <p:cNvCxnSpPr>
            <a:cxnSpLocks/>
          </p:cNvCxnSpPr>
          <p:nvPr/>
        </p:nvCxnSpPr>
        <p:spPr>
          <a:xfrm>
            <a:off x="1836534" y="4158411"/>
            <a:ext cx="25980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E2F8F1-3AD1-1C4C-B2BF-28086DADD0EE}"/>
              </a:ext>
            </a:extLst>
          </p:cNvPr>
          <p:cNvCxnSpPr>
            <a:cxnSpLocks/>
          </p:cNvCxnSpPr>
          <p:nvPr/>
        </p:nvCxnSpPr>
        <p:spPr>
          <a:xfrm flipV="1">
            <a:off x="4462237" y="5238531"/>
            <a:ext cx="1621931" cy="7916"/>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A1893D2-D60E-5398-85D1-A712074C55F9}"/>
              </a:ext>
            </a:extLst>
          </p:cNvPr>
          <p:cNvPicPr>
            <a:picLocks noChangeAspect="1"/>
          </p:cNvPicPr>
          <p:nvPr/>
        </p:nvPicPr>
        <p:blipFill>
          <a:blip r:embed="rId4"/>
          <a:stretch>
            <a:fillRect/>
          </a:stretch>
        </p:blipFill>
        <p:spPr>
          <a:xfrm>
            <a:off x="1475656" y="3300382"/>
            <a:ext cx="209568" cy="281965"/>
          </a:xfrm>
          <a:prstGeom prst="rect">
            <a:avLst/>
          </a:prstGeom>
        </p:spPr>
      </p:pic>
      <p:cxnSp>
        <p:nvCxnSpPr>
          <p:cNvPr id="4" name="Straight Connector 3">
            <a:extLst>
              <a:ext uri="{FF2B5EF4-FFF2-40B4-BE49-F238E27FC236}">
                <a16:creationId xmlns:a16="http://schemas.microsoft.com/office/drawing/2014/main" id="{B31B2395-0A50-AAC4-EC1F-44F1392BC795}"/>
              </a:ext>
            </a:extLst>
          </p:cNvPr>
          <p:cNvCxnSpPr/>
          <p:nvPr/>
        </p:nvCxnSpPr>
        <p:spPr>
          <a:xfrm>
            <a:off x="3923928" y="4158411"/>
            <a:ext cx="2087394"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7512EB-B732-4910-ECD7-2E889933319B}"/>
              </a:ext>
            </a:extLst>
          </p:cNvPr>
          <p:cNvCxnSpPr>
            <a:cxnSpLocks/>
          </p:cNvCxnSpPr>
          <p:nvPr/>
        </p:nvCxnSpPr>
        <p:spPr>
          <a:xfrm>
            <a:off x="1836534" y="5238531"/>
            <a:ext cx="2598071" cy="0"/>
          </a:xfrm>
          <a:prstGeom prst="line">
            <a:avLst/>
          </a:prstGeom>
          <a:ln w="28575">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85644070-649F-453D-130C-A87848A9342D}"/>
              </a:ext>
            </a:extLst>
          </p:cNvPr>
          <p:cNvSpPr/>
          <p:nvPr/>
        </p:nvSpPr>
        <p:spPr>
          <a:xfrm>
            <a:off x="3539352" y="4043596"/>
            <a:ext cx="249054" cy="229629"/>
          </a:xfrm>
          <a:prstGeom prst="ellipse">
            <a:avLst/>
          </a:prstGeom>
          <a:no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24BE7EBE-4A0F-E093-E1A0-F7F3F559C208}"/>
              </a:ext>
            </a:extLst>
          </p:cNvPr>
          <p:cNvSpPr/>
          <p:nvPr/>
        </p:nvSpPr>
        <p:spPr>
          <a:xfrm>
            <a:off x="2974626" y="4043596"/>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01DE5AD3-82A1-0F89-A51C-C7051133AE5E}"/>
              </a:ext>
            </a:extLst>
          </p:cNvPr>
          <p:cNvSpPr/>
          <p:nvPr/>
        </p:nvSpPr>
        <p:spPr>
          <a:xfrm>
            <a:off x="2409900" y="4043595"/>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2B290F0-7B51-4A06-1412-04619CD13115}"/>
              </a:ext>
            </a:extLst>
          </p:cNvPr>
          <p:cNvSpPr/>
          <p:nvPr/>
        </p:nvSpPr>
        <p:spPr>
          <a:xfrm>
            <a:off x="5187042" y="5114798"/>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E20D3746-FCF6-6703-84AA-5C67E53E06F1}"/>
              </a:ext>
            </a:extLst>
          </p:cNvPr>
          <p:cNvSpPr/>
          <p:nvPr/>
        </p:nvSpPr>
        <p:spPr>
          <a:xfrm>
            <a:off x="4622316" y="5114798"/>
            <a:ext cx="249054" cy="22962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C0D4D3E1-BFF8-2577-1AFD-D4ECFC28A650}"/>
              </a:ext>
            </a:extLst>
          </p:cNvPr>
          <p:cNvSpPr/>
          <p:nvPr/>
        </p:nvSpPr>
        <p:spPr>
          <a:xfrm>
            <a:off x="4057590" y="5114797"/>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Connector 17">
            <a:extLst>
              <a:ext uri="{FF2B5EF4-FFF2-40B4-BE49-F238E27FC236}">
                <a16:creationId xmlns:a16="http://schemas.microsoft.com/office/drawing/2014/main" id="{97E57E36-5657-1B76-69F0-EBA5F265DB16}"/>
              </a:ext>
            </a:extLst>
          </p:cNvPr>
          <p:cNvCxnSpPr>
            <a:cxnSpLocks/>
          </p:cNvCxnSpPr>
          <p:nvPr/>
        </p:nvCxnSpPr>
        <p:spPr>
          <a:xfrm>
            <a:off x="4082141" y="4030241"/>
            <a:ext cx="194251" cy="2309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BAB5DC-2D82-2143-F253-9D4BFCEE9695}"/>
              </a:ext>
            </a:extLst>
          </p:cNvPr>
          <p:cNvCxnSpPr>
            <a:cxnSpLocks/>
          </p:cNvCxnSpPr>
          <p:nvPr/>
        </p:nvCxnSpPr>
        <p:spPr>
          <a:xfrm flipH="1">
            <a:off x="4082141" y="4036236"/>
            <a:ext cx="186009" cy="2309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D13BF905-CEFC-5917-E872-C0877A53E47D}"/>
              </a:ext>
            </a:extLst>
          </p:cNvPr>
          <p:cNvGrpSpPr/>
          <p:nvPr/>
        </p:nvGrpSpPr>
        <p:grpSpPr>
          <a:xfrm>
            <a:off x="4646867" y="4027243"/>
            <a:ext cx="194251" cy="236988"/>
            <a:chOff x="3777182" y="3155405"/>
            <a:chExt cx="194251" cy="236988"/>
          </a:xfrm>
        </p:grpSpPr>
        <p:cxnSp>
          <p:nvCxnSpPr>
            <p:cNvPr id="26" name="Straight Connector 25">
              <a:extLst>
                <a:ext uri="{FF2B5EF4-FFF2-40B4-BE49-F238E27FC236}">
                  <a16:creationId xmlns:a16="http://schemas.microsoft.com/office/drawing/2014/main" id="{51DE0312-0ED9-3A77-9182-B497DF00B382}"/>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2A1B113-AE81-FB17-A6DB-1589C03AB057}"/>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5508B71D-D670-B5F3-3CC5-D6B800283AA8}"/>
              </a:ext>
            </a:extLst>
          </p:cNvPr>
          <p:cNvGrpSpPr/>
          <p:nvPr/>
        </p:nvGrpSpPr>
        <p:grpSpPr>
          <a:xfrm>
            <a:off x="3570525" y="5124956"/>
            <a:ext cx="194251" cy="236988"/>
            <a:chOff x="3777182" y="3155405"/>
            <a:chExt cx="194251" cy="236988"/>
          </a:xfrm>
        </p:grpSpPr>
        <p:cxnSp>
          <p:nvCxnSpPr>
            <p:cNvPr id="31" name="Straight Connector 30">
              <a:extLst>
                <a:ext uri="{FF2B5EF4-FFF2-40B4-BE49-F238E27FC236}">
                  <a16:creationId xmlns:a16="http://schemas.microsoft.com/office/drawing/2014/main" id="{64F8A07C-A92D-DA65-6DA8-518D304A38FD}"/>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4D4D353-8130-CAA6-391F-9E6C71F4E536}"/>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D7B2E9F-0A71-FA46-19CB-E01E84265C9F}"/>
              </a:ext>
            </a:extLst>
          </p:cNvPr>
          <p:cNvGrpSpPr/>
          <p:nvPr/>
        </p:nvGrpSpPr>
        <p:grpSpPr>
          <a:xfrm>
            <a:off x="3002027" y="5110285"/>
            <a:ext cx="194251" cy="236988"/>
            <a:chOff x="3777182" y="3155405"/>
            <a:chExt cx="194251" cy="236988"/>
          </a:xfrm>
        </p:grpSpPr>
        <p:cxnSp>
          <p:nvCxnSpPr>
            <p:cNvPr id="36" name="Straight Connector 35">
              <a:extLst>
                <a:ext uri="{FF2B5EF4-FFF2-40B4-BE49-F238E27FC236}">
                  <a16:creationId xmlns:a16="http://schemas.microsoft.com/office/drawing/2014/main" id="{5AC50C65-D2DB-AAEC-2011-7B1938BAD26A}"/>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EA5326-327C-5A82-242D-6A034BAB53B9}"/>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8" name="Arc 7">
            <a:extLst>
              <a:ext uri="{FF2B5EF4-FFF2-40B4-BE49-F238E27FC236}">
                <a16:creationId xmlns:a16="http://schemas.microsoft.com/office/drawing/2014/main" id="{2410188A-EECB-2174-1016-5566BD667732}"/>
              </a:ext>
            </a:extLst>
          </p:cNvPr>
          <p:cNvSpPr/>
          <p:nvPr/>
        </p:nvSpPr>
        <p:spPr>
          <a:xfrm>
            <a:off x="3649569" y="3661278"/>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Arc 13">
            <a:extLst>
              <a:ext uri="{FF2B5EF4-FFF2-40B4-BE49-F238E27FC236}">
                <a16:creationId xmlns:a16="http://schemas.microsoft.com/office/drawing/2014/main" id="{79D4D716-58D1-8971-7FFE-77A469202AB8}"/>
              </a:ext>
            </a:extLst>
          </p:cNvPr>
          <p:cNvSpPr/>
          <p:nvPr/>
        </p:nvSpPr>
        <p:spPr>
          <a:xfrm>
            <a:off x="4193292" y="3639358"/>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TextBox 22">
            <a:extLst>
              <a:ext uri="{FF2B5EF4-FFF2-40B4-BE49-F238E27FC236}">
                <a16:creationId xmlns:a16="http://schemas.microsoft.com/office/drawing/2014/main" id="{A0443FF3-54E2-D1FA-960F-AFCD643CA5FB}"/>
              </a:ext>
            </a:extLst>
          </p:cNvPr>
          <p:cNvSpPr txBox="1"/>
          <p:nvPr/>
        </p:nvSpPr>
        <p:spPr>
          <a:xfrm>
            <a:off x="4628532" y="3315116"/>
            <a:ext cx="2268671" cy="369332"/>
          </a:xfrm>
          <a:prstGeom prst="rect">
            <a:avLst/>
          </a:prstGeom>
          <a:noFill/>
        </p:spPr>
        <p:txBody>
          <a:bodyPr wrap="square" rtlCol="0">
            <a:spAutoFit/>
          </a:bodyPr>
          <a:lstStyle/>
          <a:p>
            <a:r>
              <a:rPr lang="en-US" dirty="0"/>
              <a:t>Entropy</a:t>
            </a:r>
            <a:endParaRPr lang="en-GB" dirty="0"/>
          </a:p>
        </p:txBody>
      </p:sp>
      <p:sp>
        <p:nvSpPr>
          <p:cNvPr id="38" name="TextBox 37">
            <a:extLst>
              <a:ext uri="{FF2B5EF4-FFF2-40B4-BE49-F238E27FC236}">
                <a16:creationId xmlns:a16="http://schemas.microsoft.com/office/drawing/2014/main" id="{4024C5D7-C954-5D65-A0AB-4649F10C881C}"/>
              </a:ext>
            </a:extLst>
          </p:cNvPr>
          <p:cNvSpPr txBox="1"/>
          <p:nvPr/>
        </p:nvSpPr>
        <p:spPr>
          <a:xfrm>
            <a:off x="4838308" y="4588324"/>
            <a:ext cx="2708097" cy="369332"/>
          </a:xfrm>
          <a:prstGeom prst="rect">
            <a:avLst/>
          </a:prstGeom>
          <a:noFill/>
        </p:spPr>
        <p:txBody>
          <a:bodyPr wrap="square" rtlCol="0">
            <a:spAutoFit/>
          </a:bodyPr>
          <a:lstStyle/>
          <a:p>
            <a:r>
              <a:rPr lang="en-US" dirty="0"/>
              <a:t>Velocity and pressure</a:t>
            </a:r>
            <a:endParaRPr lang="en-GB" dirty="0"/>
          </a:p>
        </p:txBody>
      </p:sp>
      <p:sp>
        <p:nvSpPr>
          <p:cNvPr id="17" name="Arc 16">
            <a:extLst>
              <a:ext uri="{FF2B5EF4-FFF2-40B4-BE49-F238E27FC236}">
                <a16:creationId xmlns:a16="http://schemas.microsoft.com/office/drawing/2014/main" id="{32085422-4AAF-44DE-644B-591DEF9F8E0B}"/>
              </a:ext>
            </a:extLst>
          </p:cNvPr>
          <p:cNvSpPr/>
          <p:nvPr/>
        </p:nvSpPr>
        <p:spPr>
          <a:xfrm rot="10800000">
            <a:off x="3663529" y="5189362"/>
            <a:ext cx="464909" cy="403144"/>
          </a:xfrm>
          <a:prstGeom prst="arc">
            <a:avLst>
              <a:gd name="adj1" fmla="val 10924857"/>
              <a:gd name="adj2" fmla="val 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9" name="Arc 38">
            <a:extLst>
              <a:ext uri="{FF2B5EF4-FFF2-40B4-BE49-F238E27FC236}">
                <a16:creationId xmlns:a16="http://schemas.microsoft.com/office/drawing/2014/main" id="{98C511AB-F1E0-3C1C-D731-826FA4D59ED1}"/>
              </a:ext>
            </a:extLst>
          </p:cNvPr>
          <p:cNvSpPr/>
          <p:nvPr/>
        </p:nvSpPr>
        <p:spPr>
          <a:xfrm rot="10800000">
            <a:off x="3170987" y="5195426"/>
            <a:ext cx="464909" cy="403144"/>
          </a:xfrm>
          <a:prstGeom prst="arc">
            <a:avLst>
              <a:gd name="adj1" fmla="val 10924857"/>
              <a:gd name="adj2" fmla="val 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1" name="TextBox 40">
            <a:extLst>
              <a:ext uri="{FF2B5EF4-FFF2-40B4-BE49-F238E27FC236}">
                <a16:creationId xmlns:a16="http://schemas.microsoft.com/office/drawing/2014/main" id="{8CA2EA36-AB43-BB43-6445-0EC0A0A160F7}"/>
              </a:ext>
            </a:extLst>
          </p:cNvPr>
          <p:cNvSpPr txBox="1"/>
          <p:nvPr/>
        </p:nvSpPr>
        <p:spPr>
          <a:xfrm>
            <a:off x="2534427" y="5529308"/>
            <a:ext cx="2268671" cy="369332"/>
          </a:xfrm>
          <a:prstGeom prst="rect">
            <a:avLst/>
          </a:prstGeom>
          <a:noFill/>
        </p:spPr>
        <p:txBody>
          <a:bodyPr wrap="square" rtlCol="0">
            <a:spAutoFit/>
          </a:bodyPr>
          <a:lstStyle/>
          <a:p>
            <a:r>
              <a:rPr lang="en-US" dirty="0"/>
              <a:t>Entropy</a:t>
            </a:r>
            <a:endParaRPr lang="en-GB" dirty="0"/>
          </a:p>
        </p:txBody>
      </p:sp>
      <p:cxnSp>
        <p:nvCxnSpPr>
          <p:cNvPr id="44" name="Straight Arrow Connector 43">
            <a:extLst>
              <a:ext uri="{FF2B5EF4-FFF2-40B4-BE49-F238E27FC236}">
                <a16:creationId xmlns:a16="http://schemas.microsoft.com/office/drawing/2014/main" id="{2B0B25D5-FEFD-22B6-F561-2EA83C408678}"/>
              </a:ext>
            </a:extLst>
          </p:cNvPr>
          <p:cNvCxnSpPr>
            <a:cxnSpLocks/>
          </p:cNvCxnSpPr>
          <p:nvPr/>
        </p:nvCxnSpPr>
        <p:spPr>
          <a:xfrm flipH="1" flipV="1">
            <a:off x="4175145" y="4374435"/>
            <a:ext cx="6972" cy="6699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100B4FE-C155-480A-02FF-FE8221444EFC}"/>
              </a:ext>
            </a:extLst>
          </p:cNvPr>
          <p:cNvCxnSpPr>
            <a:cxnSpLocks/>
          </p:cNvCxnSpPr>
          <p:nvPr/>
        </p:nvCxnSpPr>
        <p:spPr>
          <a:xfrm flipH="1" flipV="1">
            <a:off x="4746843" y="4376307"/>
            <a:ext cx="6972" cy="6699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37DAF12-DDDE-6192-2F1F-F8A859836889}"/>
              </a:ext>
            </a:extLst>
          </p:cNvPr>
          <p:cNvCxnSpPr>
            <a:cxnSpLocks/>
          </p:cNvCxnSpPr>
          <p:nvPr/>
        </p:nvCxnSpPr>
        <p:spPr>
          <a:xfrm rot="10800000" flipH="1" flipV="1">
            <a:off x="3095031" y="4378580"/>
            <a:ext cx="6972" cy="6699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8FAD156-F5D5-536C-4B76-34CF801742CF}"/>
              </a:ext>
            </a:extLst>
          </p:cNvPr>
          <p:cNvCxnSpPr>
            <a:cxnSpLocks/>
          </p:cNvCxnSpPr>
          <p:nvPr/>
        </p:nvCxnSpPr>
        <p:spPr>
          <a:xfrm rot="10800000" flipH="1" flipV="1">
            <a:off x="3663528" y="4371747"/>
            <a:ext cx="6972" cy="6699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720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Ghost fluid method concepts</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US" sz="1800" dirty="0"/>
              <a:t>We shall consider a set up a level set function divides the domain up into two regions</a:t>
            </a:r>
          </a:p>
        </p:txBody>
      </p:sp>
      <p:sp>
        <p:nvSpPr>
          <p:cNvPr id="22" name="Rak pilkoppling 21">
            <a:extLst>
              <a:ext uri="{FF2B5EF4-FFF2-40B4-BE49-F238E27FC236}">
                <a16:creationId xmlns:a16="http://schemas.microsoft.com/office/drawing/2014/main" id="{F0E299DE-2C59-43FA-9109-7BBA1269AB36}"/>
              </a:ext>
            </a:extLst>
          </p:cNvPr>
          <p:cNvSpPr/>
          <p:nvPr/>
        </p:nvSpPr>
        <p:spPr>
          <a:xfrm rot="5155907">
            <a:off x="603635" y="3780222"/>
            <a:ext cx="2465803" cy="140374"/>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sp>
        <p:nvSpPr>
          <p:cNvPr id="21" name="Rak pilkoppling 21">
            <a:extLst>
              <a:ext uri="{FF2B5EF4-FFF2-40B4-BE49-F238E27FC236}">
                <a16:creationId xmlns:a16="http://schemas.microsoft.com/office/drawing/2014/main" id="{160B11B1-57FF-4757-6A9D-9E006C90E5F3}"/>
              </a:ext>
            </a:extLst>
          </p:cNvPr>
          <p:cNvSpPr/>
          <p:nvPr/>
        </p:nvSpPr>
        <p:spPr>
          <a:xfrm rot="5155907" flipH="1">
            <a:off x="3957813" y="1591004"/>
            <a:ext cx="293109" cy="4526276"/>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cxnSp>
        <p:nvCxnSpPr>
          <p:cNvPr id="24" name="Straight Connector 23">
            <a:extLst>
              <a:ext uri="{FF2B5EF4-FFF2-40B4-BE49-F238E27FC236}">
                <a16:creationId xmlns:a16="http://schemas.microsoft.com/office/drawing/2014/main" id="{AF27DC63-C2C0-D995-D594-A0EC025DFF39}"/>
              </a:ext>
            </a:extLst>
          </p:cNvPr>
          <p:cNvCxnSpPr/>
          <p:nvPr/>
        </p:nvCxnSpPr>
        <p:spPr>
          <a:xfrm flipV="1">
            <a:off x="2483768" y="2759650"/>
            <a:ext cx="2880320" cy="2232248"/>
          </a:xfrm>
          <a:prstGeom prst="line">
            <a:avLst/>
          </a:prstGeom>
          <a:ln w="28575">
            <a:solidFill>
              <a:srgbClr val="8D00D0"/>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4A9650BF-FE88-F4CC-EEAA-70E02AC36C6E}"/>
              </a:ext>
            </a:extLst>
          </p:cNvPr>
          <p:cNvPicPr>
            <a:picLocks noChangeAspect="1"/>
          </p:cNvPicPr>
          <p:nvPr/>
        </p:nvPicPr>
        <p:blipFill>
          <a:blip r:embed="rId2"/>
          <a:stretch>
            <a:fillRect/>
          </a:stretch>
        </p:blipFill>
        <p:spPr>
          <a:xfrm>
            <a:off x="1402845" y="2334711"/>
            <a:ext cx="314955" cy="424939"/>
          </a:xfrm>
          <a:prstGeom prst="rect">
            <a:avLst/>
          </a:prstGeom>
        </p:spPr>
      </p:pic>
      <p:pic>
        <p:nvPicPr>
          <p:cNvPr id="28" name="Picture 27">
            <a:extLst>
              <a:ext uri="{FF2B5EF4-FFF2-40B4-BE49-F238E27FC236}">
                <a16:creationId xmlns:a16="http://schemas.microsoft.com/office/drawing/2014/main" id="{5166027D-140A-4EA7-C211-E7D3C9302568}"/>
              </a:ext>
            </a:extLst>
          </p:cNvPr>
          <p:cNvPicPr>
            <a:picLocks noChangeAspect="1"/>
          </p:cNvPicPr>
          <p:nvPr/>
        </p:nvPicPr>
        <p:blipFill>
          <a:blip r:embed="rId3"/>
          <a:stretch>
            <a:fillRect/>
          </a:stretch>
        </p:blipFill>
        <p:spPr>
          <a:xfrm>
            <a:off x="6190456" y="4127802"/>
            <a:ext cx="363489" cy="281576"/>
          </a:xfrm>
          <a:prstGeom prst="rect">
            <a:avLst/>
          </a:prstGeom>
        </p:spPr>
      </p:pic>
      <p:cxnSp>
        <p:nvCxnSpPr>
          <p:cNvPr id="30" name="Straight Connector 29">
            <a:extLst>
              <a:ext uri="{FF2B5EF4-FFF2-40B4-BE49-F238E27FC236}">
                <a16:creationId xmlns:a16="http://schemas.microsoft.com/office/drawing/2014/main" id="{DB809FB4-896C-9EB5-FDAB-205D90CCAA5E}"/>
              </a:ext>
            </a:extLst>
          </p:cNvPr>
          <p:cNvCxnSpPr/>
          <p:nvPr/>
        </p:nvCxnSpPr>
        <p:spPr>
          <a:xfrm flipV="1">
            <a:off x="3923928" y="3875774"/>
            <a:ext cx="0" cy="18002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3B2A523D-C2AE-4E56-AAF0-92965545FC3E}"/>
              </a:ext>
            </a:extLst>
          </p:cNvPr>
          <p:cNvPicPr>
            <a:picLocks noChangeAspect="1"/>
          </p:cNvPicPr>
          <p:nvPr/>
        </p:nvPicPr>
        <p:blipFill>
          <a:blip r:embed="rId4"/>
          <a:stretch>
            <a:fillRect/>
          </a:stretch>
        </p:blipFill>
        <p:spPr>
          <a:xfrm>
            <a:off x="3730906" y="4067484"/>
            <a:ext cx="481054" cy="348350"/>
          </a:xfrm>
          <a:prstGeom prst="rect">
            <a:avLst/>
          </a:prstGeom>
        </p:spPr>
      </p:pic>
      <p:pic>
        <p:nvPicPr>
          <p:cNvPr id="34" name="Picture 33">
            <a:extLst>
              <a:ext uri="{FF2B5EF4-FFF2-40B4-BE49-F238E27FC236}">
                <a16:creationId xmlns:a16="http://schemas.microsoft.com/office/drawing/2014/main" id="{822D318E-6CA8-D916-4938-0091814665C0}"/>
              </a:ext>
            </a:extLst>
          </p:cNvPr>
          <p:cNvPicPr>
            <a:picLocks noChangeAspect="1"/>
          </p:cNvPicPr>
          <p:nvPr/>
        </p:nvPicPr>
        <p:blipFill>
          <a:blip r:embed="rId5"/>
          <a:stretch>
            <a:fillRect/>
          </a:stretch>
        </p:blipFill>
        <p:spPr>
          <a:xfrm>
            <a:off x="551307" y="5300747"/>
            <a:ext cx="8039797" cy="792549"/>
          </a:xfrm>
          <a:prstGeom prst="rect">
            <a:avLst/>
          </a:prstGeom>
        </p:spPr>
      </p:pic>
      <p:cxnSp>
        <p:nvCxnSpPr>
          <p:cNvPr id="36" name="Straight Arrow Connector 35">
            <a:extLst>
              <a:ext uri="{FF2B5EF4-FFF2-40B4-BE49-F238E27FC236}">
                <a16:creationId xmlns:a16="http://schemas.microsoft.com/office/drawing/2014/main" id="{789CEA84-5E26-255A-8B2E-92A71B530502}"/>
              </a:ext>
            </a:extLst>
          </p:cNvPr>
          <p:cNvCxnSpPr>
            <a:cxnSpLocks/>
          </p:cNvCxnSpPr>
          <p:nvPr/>
        </p:nvCxnSpPr>
        <p:spPr>
          <a:xfrm flipH="1" flipV="1">
            <a:off x="4528691" y="3429000"/>
            <a:ext cx="2025254" cy="18717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0277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How many ghost cells need setting?</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US" sz="1800" dirty="0"/>
              <a:t>Although it may seem a bit dodgy, because the ghost cells were, in some ways, analogous to Riemann problem intermediate states, they are a reasonable assumption as to what the behaviour is in this newly revealed cell</a:t>
            </a:r>
          </a:p>
          <a:p>
            <a:r>
              <a:rPr lang="en-US" sz="1800" dirty="0"/>
              <a:t>But only if the update step hasn’t messed everything up</a:t>
            </a:r>
          </a:p>
        </p:txBody>
      </p:sp>
      <p:sp>
        <p:nvSpPr>
          <p:cNvPr id="22" name="Rak pilkoppling 21">
            <a:extLst>
              <a:ext uri="{FF2B5EF4-FFF2-40B4-BE49-F238E27FC236}">
                <a16:creationId xmlns:a16="http://schemas.microsoft.com/office/drawing/2014/main" id="{F0E299DE-2C59-43FA-9109-7BBA1269AB36}"/>
              </a:ext>
            </a:extLst>
          </p:cNvPr>
          <p:cNvSpPr/>
          <p:nvPr/>
        </p:nvSpPr>
        <p:spPr>
          <a:xfrm rot="5155907">
            <a:off x="750021" y="4501044"/>
            <a:ext cx="2155574" cy="135813"/>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sp>
        <p:nvSpPr>
          <p:cNvPr id="21" name="Rak pilkoppling 21">
            <a:extLst>
              <a:ext uri="{FF2B5EF4-FFF2-40B4-BE49-F238E27FC236}">
                <a16:creationId xmlns:a16="http://schemas.microsoft.com/office/drawing/2014/main" id="{160B11B1-57FF-4757-6A9D-9E006C90E5F3}"/>
              </a:ext>
            </a:extLst>
          </p:cNvPr>
          <p:cNvSpPr/>
          <p:nvPr/>
        </p:nvSpPr>
        <p:spPr>
          <a:xfrm rot="5155907" flipH="1">
            <a:off x="3947200" y="3361199"/>
            <a:ext cx="314333" cy="4524766"/>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pic>
        <p:nvPicPr>
          <p:cNvPr id="28" name="Picture 27">
            <a:extLst>
              <a:ext uri="{FF2B5EF4-FFF2-40B4-BE49-F238E27FC236}">
                <a16:creationId xmlns:a16="http://schemas.microsoft.com/office/drawing/2014/main" id="{5166027D-140A-4EA7-C211-E7D3C9302568}"/>
              </a:ext>
            </a:extLst>
          </p:cNvPr>
          <p:cNvPicPr>
            <a:picLocks noChangeAspect="1"/>
          </p:cNvPicPr>
          <p:nvPr/>
        </p:nvPicPr>
        <p:blipFill>
          <a:blip r:embed="rId2"/>
          <a:stretch>
            <a:fillRect/>
          </a:stretch>
        </p:blipFill>
        <p:spPr>
          <a:xfrm>
            <a:off x="6190456" y="5886603"/>
            <a:ext cx="363489" cy="281576"/>
          </a:xfrm>
          <a:prstGeom prst="rect">
            <a:avLst/>
          </a:prstGeom>
        </p:spPr>
      </p:pic>
      <p:cxnSp>
        <p:nvCxnSpPr>
          <p:cNvPr id="30" name="Straight Connector 29">
            <a:extLst>
              <a:ext uri="{FF2B5EF4-FFF2-40B4-BE49-F238E27FC236}">
                <a16:creationId xmlns:a16="http://schemas.microsoft.com/office/drawing/2014/main" id="{DB809FB4-896C-9EB5-FDAB-205D90CCAA5E}"/>
              </a:ext>
            </a:extLst>
          </p:cNvPr>
          <p:cNvCxnSpPr/>
          <p:nvPr/>
        </p:nvCxnSpPr>
        <p:spPr>
          <a:xfrm flipV="1">
            <a:off x="3923928" y="5634575"/>
            <a:ext cx="0" cy="18002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3B2A523D-C2AE-4E56-AAF0-92965545FC3E}"/>
              </a:ext>
            </a:extLst>
          </p:cNvPr>
          <p:cNvPicPr>
            <a:picLocks noChangeAspect="1"/>
          </p:cNvPicPr>
          <p:nvPr/>
        </p:nvPicPr>
        <p:blipFill>
          <a:blip r:embed="rId3"/>
          <a:stretch>
            <a:fillRect/>
          </a:stretch>
        </p:blipFill>
        <p:spPr>
          <a:xfrm>
            <a:off x="3730906" y="5826285"/>
            <a:ext cx="481054" cy="348350"/>
          </a:xfrm>
          <a:prstGeom prst="rect">
            <a:avLst/>
          </a:prstGeom>
        </p:spPr>
      </p:pic>
      <p:cxnSp>
        <p:nvCxnSpPr>
          <p:cNvPr id="9" name="Straight Connector 8">
            <a:extLst>
              <a:ext uri="{FF2B5EF4-FFF2-40B4-BE49-F238E27FC236}">
                <a16:creationId xmlns:a16="http://schemas.microsoft.com/office/drawing/2014/main" id="{2A693BB6-003A-DB83-D977-218275F5D248}"/>
              </a:ext>
            </a:extLst>
          </p:cNvPr>
          <p:cNvCxnSpPr>
            <a:cxnSpLocks/>
          </p:cNvCxnSpPr>
          <p:nvPr/>
        </p:nvCxnSpPr>
        <p:spPr>
          <a:xfrm>
            <a:off x="1836534" y="4158411"/>
            <a:ext cx="25980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E2F8F1-3AD1-1C4C-B2BF-28086DADD0EE}"/>
              </a:ext>
            </a:extLst>
          </p:cNvPr>
          <p:cNvCxnSpPr>
            <a:cxnSpLocks/>
          </p:cNvCxnSpPr>
          <p:nvPr/>
        </p:nvCxnSpPr>
        <p:spPr>
          <a:xfrm flipV="1">
            <a:off x="4462237" y="5238531"/>
            <a:ext cx="1621931" cy="7916"/>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A1893D2-D60E-5398-85D1-A712074C55F9}"/>
              </a:ext>
            </a:extLst>
          </p:cNvPr>
          <p:cNvPicPr>
            <a:picLocks noChangeAspect="1"/>
          </p:cNvPicPr>
          <p:nvPr/>
        </p:nvPicPr>
        <p:blipFill>
          <a:blip r:embed="rId4"/>
          <a:stretch>
            <a:fillRect/>
          </a:stretch>
        </p:blipFill>
        <p:spPr>
          <a:xfrm>
            <a:off x="1475656" y="3300382"/>
            <a:ext cx="209568" cy="281965"/>
          </a:xfrm>
          <a:prstGeom prst="rect">
            <a:avLst/>
          </a:prstGeom>
        </p:spPr>
      </p:pic>
      <p:cxnSp>
        <p:nvCxnSpPr>
          <p:cNvPr id="4" name="Straight Connector 3">
            <a:extLst>
              <a:ext uri="{FF2B5EF4-FFF2-40B4-BE49-F238E27FC236}">
                <a16:creationId xmlns:a16="http://schemas.microsoft.com/office/drawing/2014/main" id="{B31B2395-0A50-AAC4-EC1F-44F1392BC795}"/>
              </a:ext>
            </a:extLst>
          </p:cNvPr>
          <p:cNvCxnSpPr/>
          <p:nvPr/>
        </p:nvCxnSpPr>
        <p:spPr>
          <a:xfrm>
            <a:off x="3923928" y="4158411"/>
            <a:ext cx="2087394"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7512EB-B732-4910-ECD7-2E889933319B}"/>
              </a:ext>
            </a:extLst>
          </p:cNvPr>
          <p:cNvCxnSpPr>
            <a:cxnSpLocks/>
          </p:cNvCxnSpPr>
          <p:nvPr/>
        </p:nvCxnSpPr>
        <p:spPr>
          <a:xfrm>
            <a:off x="1836534" y="5238531"/>
            <a:ext cx="2598071" cy="0"/>
          </a:xfrm>
          <a:prstGeom prst="line">
            <a:avLst/>
          </a:prstGeom>
          <a:ln w="28575">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85644070-649F-453D-130C-A87848A9342D}"/>
              </a:ext>
            </a:extLst>
          </p:cNvPr>
          <p:cNvSpPr/>
          <p:nvPr/>
        </p:nvSpPr>
        <p:spPr>
          <a:xfrm>
            <a:off x="3539352" y="4043596"/>
            <a:ext cx="249054" cy="229629"/>
          </a:xfrm>
          <a:prstGeom prst="ellipse">
            <a:avLst/>
          </a:prstGeom>
          <a:no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24BE7EBE-4A0F-E093-E1A0-F7F3F559C208}"/>
              </a:ext>
            </a:extLst>
          </p:cNvPr>
          <p:cNvSpPr/>
          <p:nvPr/>
        </p:nvSpPr>
        <p:spPr>
          <a:xfrm>
            <a:off x="2974626" y="4043596"/>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01DE5AD3-82A1-0F89-A51C-C7051133AE5E}"/>
              </a:ext>
            </a:extLst>
          </p:cNvPr>
          <p:cNvSpPr/>
          <p:nvPr/>
        </p:nvSpPr>
        <p:spPr>
          <a:xfrm>
            <a:off x="2409900" y="4043595"/>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2B290F0-7B51-4A06-1412-04619CD13115}"/>
              </a:ext>
            </a:extLst>
          </p:cNvPr>
          <p:cNvSpPr/>
          <p:nvPr/>
        </p:nvSpPr>
        <p:spPr>
          <a:xfrm>
            <a:off x="5187042" y="5114798"/>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E20D3746-FCF6-6703-84AA-5C67E53E06F1}"/>
              </a:ext>
            </a:extLst>
          </p:cNvPr>
          <p:cNvSpPr/>
          <p:nvPr/>
        </p:nvSpPr>
        <p:spPr>
          <a:xfrm>
            <a:off x="4622316" y="5114798"/>
            <a:ext cx="249054" cy="22962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C0D4D3E1-BFF8-2577-1AFD-D4ECFC28A650}"/>
              </a:ext>
            </a:extLst>
          </p:cNvPr>
          <p:cNvSpPr/>
          <p:nvPr/>
        </p:nvSpPr>
        <p:spPr>
          <a:xfrm>
            <a:off x="4057590" y="5114797"/>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Connector 17">
            <a:extLst>
              <a:ext uri="{FF2B5EF4-FFF2-40B4-BE49-F238E27FC236}">
                <a16:creationId xmlns:a16="http://schemas.microsoft.com/office/drawing/2014/main" id="{97E57E36-5657-1B76-69F0-EBA5F265DB16}"/>
              </a:ext>
            </a:extLst>
          </p:cNvPr>
          <p:cNvCxnSpPr>
            <a:cxnSpLocks/>
          </p:cNvCxnSpPr>
          <p:nvPr/>
        </p:nvCxnSpPr>
        <p:spPr>
          <a:xfrm>
            <a:off x="4082141" y="4030241"/>
            <a:ext cx="194251" cy="2309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BAB5DC-2D82-2143-F253-9D4BFCEE9695}"/>
              </a:ext>
            </a:extLst>
          </p:cNvPr>
          <p:cNvCxnSpPr>
            <a:cxnSpLocks/>
          </p:cNvCxnSpPr>
          <p:nvPr/>
        </p:nvCxnSpPr>
        <p:spPr>
          <a:xfrm flipH="1">
            <a:off x="4082141" y="4036236"/>
            <a:ext cx="186009" cy="2309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D13BF905-CEFC-5917-E872-C0877A53E47D}"/>
              </a:ext>
            </a:extLst>
          </p:cNvPr>
          <p:cNvGrpSpPr/>
          <p:nvPr/>
        </p:nvGrpSpPr>
        <p:grpSpPr>
          <a:xfrm>
            <a:off x="4646867" y="4027243"/>
            <a:ext cx="194251" cy="236988"/>
            <a:chOff x="3777182" y="3155405"/>
            <a:chExt cx="194251" cy="236988"/>
          </a:xfrm>
        </p:grpSpPr>
        <p:cxnSp>
          <p:nvCxnSpPr>
            <p:cNvPr id="26" name="Straight Connector 25">
              <a:extLst>
                <a:ext uri="{FF2B5EF4-FFF2-40B4-BE49-F238E27FC236}">
                  <a16:creationId xmlns:a16="http://schemas.microsoft.com/office/drawing/2014/main" id="{51DE0312-0ED9-3A77-9182-B497DF00B382}"/>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2A1B113-AE81-FB17-A6DB-1589C03AB057}"/>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5508B71D-D670-B5F3-3CC5-D6B800283AA8}"/>
              </a:ext>
            </a:extLst>
          </p:cNvPr>
          <p:cNvGrpSpPr/>
          <p:nvPr/>
        </p:nvGrpSpPr>
        <p:grpSpPr>
          <a:xfrm>
            <a:off x="3570525" y="5124956"/>
            <a:ext cx="194251" cy="236988"/>
            <a:chOff x="3777182" y="3155405"/>
            <a:chExt cx="194251" cy="236988"/>
          </a:xfrm>
        </p:grpSpPr>
        <p:cxnSp>
          <p:nvCxnSpPr>
            <p:cNvPr id="31" name="Straight Connector 30">
              <a:extLst>
                <a:ext uri="{FF2B5EF4-FFF2-40B4-BE49-F238E27FC236}">
                  <a16:creationId xmlns:a16="http://schemas.microsoft.com/office/drawing/2014/main" id="{64F8A07C-A92D-DA65-6DA8-518D304A38FD}"/>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4D4D353-8130-CAA6-391F-9E6C71F4E536}"/>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D7B2E9F-0A71-FA46-19CB-E01E84265C9F}"/>
              </a:ext>
            </a:extLst>
          </p:cNvPr>
          <p:cNvGrpSpPr/>
          <p:nvPr/>
        </p:nvGrpSpPr>
        <p:grpSpPr>
          <a:xfrm>
            <a:off x="3002027" y="5110285"/>
            <a:ext cx="194251" cy="236988"/>
            <a:chOff x="3777182" y="3155405"/>
            <a:chExt cx="194251" cy="236988"/>
          </a:xfrm>
        </p:grpSpPr>
        <p:cxnSp>
          <p:nvCxnSpPr>
            <p:cNvPr id="36" name="Straight Connector 35">
              <a:extLst>
                <a:ext uri="{FF2B5EF4-FFF2-40B4-BE49-F238E27FC236}">
                  <a16:creationId xmlns:a16="http://schemas.microsoft.com/office/drawing/2014/main" id="{5AC50C65-D2DB-AAEC-2011-7B1938BAD26A}"/>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EA5326-327C-5A82-242D-6A034BAB53B9}"/>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8" name="Arc 7">
            <a:extLst>
              <a:ext uri="{FF2B5EF4-FFF2-40B4-BE49-F238E27FC236}">
                <a16:creationId xmlns:a16="http://schemas.microsoft.com/office/drawing/2014/main" id="{2410188A-EECB-2174-1016-5566BD667732}"/>
              </a:ext>
            </a:extLst>
          </p:cNvPr>
          <p:cNvSpPr/>
          <p:nvPr/>
        </p:nvSpPr>
        <p:spPr>
          <a:xfrm>
            <a:off x="3649569" y="3661278"/>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Arc 13">
            <a:extLst>
              <a:ext uri="{FF2B5EF4-FFF2-40B4-BE49-F238E27FC236}">
                <a16:creationId xmlns:a16="http://schemas.microsoft.com/office/drawing/2014/main" id="{79D4D716-58D1-8971-7FFE-77A469202AB8}"/>
              </a:ext>
            </a:extLst>
          </p:cNvPr>
          <p:cNvSpPr/>
          <p:nvPr/>
        </p:nvSpPr>
        <p:spPr>
          <a:xfrm>
            <a:off x="4193292" y="3639358"/>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TextBox 22">
            <a:extLst>
              <a:ext uri="{FF2B5EF4-FFF2-40B4-BE49-F238E27FC236}">
                <a16:creationId xmlns:a16="http://schemas.microsoft.com/office/drawing/2014/main" id="{A0443FF3-54E2-D1FA-960F-AFCD643CA5FB}"/>
              </a:ext>
            </a:extLst>
          </p:cNvPr>
          <p:cNvSpPr txBox="1"/>
          <p:nvPr/>
        </p:nvSpPr>
        <p:spPr>
          <a:xfrm>
            <a:off x="4628532" y="3315116"/>
            <a:ext cx="2268671" cy="369332"/>
          </a:xfrm>
          <a:prstGeom prst="rect">
            <a:avLst/>
          </a:prstGeom>
          <a:noFill/>
        </p:spPr>
        <p:txBody>
          <a:bodyPr wrap="square" rtlCol="0">
            <a:spAutoFit/>
          </a:bodyPr>
          <a:lstStyle/>
          <a:p>
            <a:r>
              <a:rPr lang="en-US" dirty="0"/>
              <a:t>Entropy</a:t>
            </a:r>
            <a:endParaRPr lang="en-GB" dirty="0"/>
          </a:p>
        </p:txBody>
      </p:sp>
      <p:sp>
        <p:nvSpPr>
          <p:cNvPr id="38" name="TextBox 37">
            <a:extLst>
              <a:ext uri="{FF2B5EF4-FFF2-40B4-BE49-F238E27FC236}">
                <a16:creationId xmlns:a16="http://schemas.microsoft.com/office/drawing/2014/main" id="{4024C5D7-C954-5D65-A0AB-4649F10C881C}"/>
              </a:ext>
            </a:extLst>
          </p:cNvPr>
          <p:cNvSpPr txBox="1"/>
          <p:nvPr/>
        </p:nvSpPr>
        <p:spPr>
          <a:xfrm>
            <a:off x="4838308" y="4588324"/>
            <a:ext cx="2708097" cy="369332"/>
          </a:xfrm>
          <a:prstGeom prst="rect">
            <a:avLst/>
          </a:prstGeom>
          <a:noFill/>
        </p:spPr>
        <p:txBody>
          <a:bodyPr wrap="square" rtlCol="0">
            <a:spAutoFit/>
          </a:bodyPr>
          <a:lstStyle/>
          <a:p>
            <a:r>
              <a:rPr lang="en-US" dirty="0"/>
              <a:t>Velocity and pressure</a:t>
            </a:r>
            <a:endParaRPr lang="en-GB" dirty="0"/>
          </a:p>
        </p:txBody>
      </p:sp>
      <p:sp>
        <p:nvSpPr>
          <p:cNvPr id="17" name="Arc 16">
            <a:extLst>
              <a:ext uri="{FF2B5EF4-FFF2-40B4-BE49-F238E27FC236}">
                <a16:creationId xmlns:a16="http://schemas.microsoft.com/office/drawing/2014/main" id="{32085422-4AAF-44DE-644B-591DEF9F8E0B}"/>
              </a:ext>
            </a:extLst>
          </p:cNvPr>
          <p:cNvSpPr/>
          <p:nvPr/>
        </p:nvSpPr>
        <p:spPr>
          <a:xfrm rot="10800000">
            <a:off x="3663529" y="5189362"/>
            <a:ext cx="464909" cy="403144"/>
          </a:xfrm>
          <a:prstGeom prst="arc">
            <a:avLst>
              <a:gd name="adj1" fmla="val 10924857"/>
              <a:gd name="adj2" fmla="val 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9" name="Arc 38">
            <a:extLst>
              <a:ext uri="{FF2B5EF4-FFF2-40B4-BE49-F238E27FC236}">
                <a16:creationId xmlns:a16="http://schemas.microsoft.com/office/drawing/2014/main" id="{98C511AB-F1E0-3C1C-D731-826FA4D59ED1}"/>
              </a:ext>
            </a:extLst>
          </p:cNvPr>
          <p:cNvSpPr/>
          <p:nvPr/>
        </p:nvSpPr>
        <p:spPr>
          <a:xfrm rot="10800000">
            <a:off x="3170987" y="5195426"/>
            <a:ext cx="464909" cy="403144"/>
          </a:xfrm>
          <a:prstGeom prst="arc">
            <a:avLst>
              <a:gd name="adj1" fmla="val 10924857"/>
              <a:gd name="adj2" fmla="val 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1" name="TextBox 40">
            <a:extLst>
              <a:ext uri="{FF2B5EF4-FFF2-40B4-BE49-F238E27FC236}">
                <a16:creationId xmlns:a16="http://schemas.microsoft.com/office/drawing/2014/main" id="{8CA2EA36-AB43-BB43-6445-0EC0A0A160F7}"/>
              </a:ext>
            </a:extLst>
          </p:cNvPr>
          <p:cNvSpPr txBox="1"/>
          <p:nvPr/>
        </p:nvSpPr>
        <p:spPr>
          <a:xfrm>
            <a:off x="2534427" y="5529308"/>
            <a:ext cx="2268671" cy="369332"/>
          </a:xfrm>
          <a:prstGeom prst="rect">
            <a:avLst/>
          </a:prstGeom>
          <a:noFill/>
        </p:spPr>
        <p:txBody>
          <a:bodyPr wrap="square" rtlCol="0">
            <a:spAutoFit/>
          </a:bodyPr>
          <a:lstStyle/>
          <a:p>
            <a:r>
              <a:rPr lang="en-US" dirty="0"/>
              <a:t>Entropy</a:t>
            </a:r>
            <a:endParaRPr lang="en-GB" dirty="0"/>
          </a:p>
        </p:txBody>
      </p:sp>
      <p:cxnSp>
        <p:nvCxnSpPr>
          <p:cNvPr id="44" name="Straight Arrow Connector 43">
            <a:extLst>
              <a:ext uri="{FF2B5EF4-FFF2-40B4-BE49-F238E27FC236}">
                <a16:creationId xmlns:a16="http://schemas.microsoft.com/office/drawing/2014/main" id="{2B0B25D5-FEFD-22B6-F561-2EA83C408678}"/>
              </a:ext>
            </a:extLst>
          </p:cNvPr>
          <p:cNvCxnSpPr>
            <a:cxnSpLocks/>
          </p:cNvCxnSpPr>
          <p:nvPr/>
        </p:nvCxnSpPr>
        <p:spPr>
          <a:xfrm flipH="1" flipV="1">
            <a:off x="4175145" y="4374435"/>
            <a:ext cx="6972" cy="6699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100B4FE-C155-480A-02FF-FE8221444EFC}"/>
              </a:ext>
            </a:extLst>
          </p:cNvPr>
          <p:cNvCxnSpPr>
            <a:cxnSpLocks/>
          </p:cNvCxnSpPr>
          <p:nvPr/>
        </p:nvCxnSpPr>
        <p:spPr>
          <a:xfrm flipH="1" flipV="1">
            <a:off x="4746843" y="4376307"/>
            <a:ext cx="6972" cy="6699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37DAF12-DDDE-6192-2F1F-F8A859836889}"/>
              </a:ext>
            </a:extLst>
          </p:cNvPr>
          <p:cNvCxnSpPr>
            <a:cxnSpLocks/>
          </p:cNvCxnSpPr>
          <p:nvPr/>
        </p:nvCxnSpPr>
        <p:spPr>
          <a:xfrm rot="10800000" flipH="1" flipV="1">
            <a:off x="3095031" y="4378580"/>
            <a:ext cx="6972" cy="6699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8FAD156-F5D5-536C-4B76-34CF801742CF}"/>
              </a:ext>
            </a:extLst>
          </p:cNvPr>
          <p:cNvCxnSpPr>
            <a:cxnSpLocks/>
          </p:cNvCxnSpPr>
          <p:nvPr/>
        </p:nvCxnSpPr>
        <p:spPr>
          <a:xfrm rot="10800000" flipH="1" flipV="1">
            <a:off x="3663528" y="4371747"/>
            <a:ext cx="6972" cy="6699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0352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How many ghost cells need setting?</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US" sz="1800" dirty="0"/>
              <a:t>As a result, we need to use one extra ghost fluid cell than the numerical stencil requires</a:t>
            </a:r>
          </a:p>
          <a:p>
            <a:r>
              <a:rPr lang="en-US" sz="1800" dirty="0"/>
              <a:t>Note that these efficiency concerns </a:t>
            </a:r>
            <a:r>
              <a:rPr lang="en-US" sz="1800" b="1" dirty="0"/>
              <a:t>are only really an issue in more than 1D</a:t>
            </a:r>
            <a:r>
              <a:rPr lang="en-US" sz="1800" dirty="0"/>
              <a:t>, where constant extrapolation becomes computationally intensive</a:t>
            </a:r>
          </a:p>
        </p:txBody>
      </p:sp>
      <p:sp>
        <p:nvSpPr>
          <p:cNvPr id="22" name="Rak pilkoppling 21">
            <a:extLst>
              <a:ext uri="{FF2B5EF4-FFF2-40B4-BE49-F238E27FC236}">
                <a16:creationId xmlns:a16="http://schemas.microsoft.com/office/drawing/2014/main" id="{F0E299DE-2C59-43FA-9109-7BBA1269AB36}"/>
              </a:ext>
            </a:extLst>
          </p:cNvPr>
          <p:cNvSpPr/>
          <p:nvPr/>
        </p:nvSpPr>
        <p:spPr>
          <a:xfrm rot="5155907">
            <a:off x="750021" y="4501044"/>
            <a:ext cx="2155574" cy="135813"/>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sp>
        <p:nvSpPr>
          <p:cNvPr id="21" name="Rak pilkoppling 21">
            <a:extLst>
              <a:ext uri="{FF2B5EF4-FFF2-40B4-BE49-F238E27FC236}">
                <a16:creationId xmlns:a16="http://schemas.microsoft.com/office/drawing/2014/main" id="{160B11B1-57FF-4757-6A9D-9E006C90E5F3}"/>
              </a:ext>
            </a:extLst>
          </p:cNvPr>
          <p:cNvSpPr/>
          <p:nvPr/>
        </p:nvSpPr>
        <p:spPr>
          <a:xfrm rot="5155907" flipH="1">
            <a:off x="3947200" y="3361199"/>
            <a:ext cx="314333" cy="4524766"/>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pic>
        <p:nvPicPr>
          <p:cNvPr id="28" name="Picture 27">
            <a:extLst>
              <a:ext uri="{FF2B5EF4-FFF2-40B4-BE49-F238E27FC236}">
                <a16:creationId xmlns:a16="http://schemas.microsoft.com/office/drawing/2014/main" id="{5166027D-140A-4EA7-C211-E7D3C9302568}"/>
              </a:ext>
            </a:extLst>
          </p:cNvPr>
          <p:cNvPicPr>
            <a:picLocks noChangeAspect="1"/>
          </p:cNvPicPr>
          <p:nvPr/>
        </p:nvPicPr>
        <p:blipFill>
          <a:blip r:embed="rId2"/>
          <a:stretch>
            <a:fillRect/>
          </a:stretch>
        </p:blipFill>
        <p:spPr>
          <a:xfrm>
            <a:off x="6190456" y="5886603"/>
            <a:ext cx="363489" cy="281576"/>
          </a:xfrm>
          <a:prstGeom prst="rect">
            <a:avLst/>
          </a:prstGeom>
        </p:spPr>
      </p:pic>
      <p:cxnSp>
        <p:nvCxnSpPr>
          <p:cNvPr id="30" name="Straight Connector 29">
            <a:extLst>
              <a:ext uri="{FF2B5EF4-FFF2-40B4-BE49-F238E27FC236}">
                <a16:creationId xmlns:a16="http://schemas.microsoft.com/office/drawing/2014/main" id="{DB809FB4-896C-9EB5-FDAB-205D90CCAA5E}"/>
              </a:ext>
            </a:extLst>
          </p:cNvPr>
          <p:cNvCxnSpPr/>
          <p:nvPr/>
        </p:nvCxnSpPr>
        <p:spPr>
          <a:xfrm flipV="1">
            <a:off x="3923928" y="5634575"/>
            <a:ext cx="0" cy="18002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3B2A523D-C2AE-4E56-AAF0-92965545FC3E}"/>
              </a:ext>
            </a:extLst>
          </p:cNvPr>
          <p:cNvPicPr>
            <a:picLocks noChangeAspect="1"/>
          </p:cNvPicPr>
          <p:nvPr/>
        </p:nvPicPr>
        <p:blipFill>
          <a:blip r:embed="rId3"/>
          <a:stretch>
            <a:fillRect/>
          </a:stretch>
        </p:blipFill>
        <p:spPr>
          <a:xfrm>
            <a:off x="3730906" y="5826285"/>
            <a:ext cx="481054" cy="348350"/>
          </a:xfrm>
          <a:prstGeom prst="rect">
            <a:avLst/>
          </a:prstGeom>
        </p:spPr>
      </p:pic>
      <p:cxnSp>
        <p:nvCxnSpPr>
          <p:cNvPr id="9" name="Straight Connector 8">
            <a:extLst>
              <a:ext uri="{FF2B5EF4-FFF2-40B4-BE49-F238E27FC236}">
                <a16:creationId xmlns:a16="http://schemas.microsoft.com/office/drawing/2014/main" id="{2A693BB6-003A-DB83-D977-218275F5D248}"/>
              </a:ext>
            </a:extLst>
          </p:cNvPr>
          <p:cNvCxnSpPr>
            <a:cxnSpLocks/>
          </p:cNvCxnSpPr>
          <p:nvPr/>
        </p:nvCxnSpPr>
        <p:spPr>
          <a:xfrm>
            <a:off x="1836534" y="4158411"/>
            <a:ext cx="25980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E2F8F1-3AD1-1C4C-B2BF-28086DADD0EE}"/>
              </a:ext>
            </a:extLst>
          </p:cNvPr>
          <p:cNvCxnSpPr>
            <a:cxnSpLocks/>
          </p:cNvCxnSpPr>
          <p:nvPr/>
        </p:nvCxnSpPr>
        <p:spPr>
          <a:xfrm flipV="1">
            <a:off x="4462237" y="5238531"/>
            <a:ext cx="1621931" cy="7916"/>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A1893D2-D60E-5398-85D1-A712074C55F9}"/>
              </a:ext>
            </a:extLst>
          </p:cNvPr>
          <p:cNvPicPr>
            <a:picLocks noChangeAspect="1"/>
          </p:cNvPicPr>
          <p:nvPr/>
        </p:nvPicPr>
        <p:blipFill>
          <a:blip r:embed="rId4"/>
          <a:stretch>
            <a:fillRect/>
          </a:stretch>
        </p:blipFill>
        <p:spPr>
          <a:xfrm>
            <a:off x="1475656" y="3300382"/>
            <a:ext cx="209568" cy="281965"/>
          </a:xfrm>
          <a:prstGeom prst="rect">
            <a:avLst/>
          </a:prstGeom>
        </p:spPr>
      </p:pic>
      <p:cxnSp>
        <p:nvCxnSpPr>
          <p:cNvPr id="4" name="Straight Connector 3">
            <a:extLst>
              <a:ext uri="{FF2B5EF4-FFF2-40B4-BE49-F238E27FC236}">
                <a16:creationId xmlns:a16="http://schemas.microsoft.com/office/drawing/2014/main" id="{B31B2395-0A50-AAC4-EC1F-44F1392BC795}"/>
              </a:ext>
            </a:extLst>
          </p:cNvPr>
          <p:cNvCxnSpPr/>
          <p:nvPr/>
        </p:nvCxnSpPr>
        <p:spPr>
          <a:xfrm>
            <a:off x="3923928" y="4158411"/>
            <a:ext cx="2087394"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7512EB-B732-4910-ECD7-2E889933319B}"/>
              </a:ext>
            </a:extLst>
          </p:cNvPr>
          <p:cNvCxnSpPr>
            <a:cxnSpLocks/>
          </p:cNvCxnSpPr>
          <p:nvPr/>
        </p:nvCxnSpPr>
        <p:spPr>
          <a:xfrm>
            <a:off x="1836534" y="5238531"/>
            <a:ext cx="2598071" cy="0"/>
          </a:xfrm>
          <a:prstGeom prst="line">
            <a:avLst/>
          </a:prstGeom>
          <a:ln w="28575">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85644070-649F-453D-130C-A87848A9342D}"/>
              </a:ext>
            </a:extLst>
          </p:cNvPr>
          <p:cNvSpPr/>
          <p:nvPr/>
        </p:nvSpPr>
        <p:spPr>
          <a:xfrm>
            <a:off x="3539352" y="4043596"/>
            <a:ext cx="249054" cy="229629"/>
          </a:xfrm>
          <a:prstGeom prst="ellipse">
            <a:avLst/>
          </a:prstGeom>
          <a:no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24BE7EBE-4A0F-E093-E1A0-F7F3F559C208}"/>
              </a:ext>
            </a:extLst>
          </p:cNvPr>
          <p:cNvSpPr/>
          <p:nvPr/>
        </p:nvSpPr>
        <p:spPr>
          <a:xfrm>
            <a:off x="2974626" y="4043596"/>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01DE5AD3-82A1-0F89-A51C-C7051133AE5E}"/>
              </a:ext>
            </a:extLst>
          </p:cNvPr>
          <p:cNvSpPr/>
          <p:nvPr/>
        </p:nvSpPr>
        <p:spPr>
          <a:xfrm>
            <a:off x="2409900" y="4043595"/>
            <a:ext cx="249054" cy="229629"/>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2B290F0-7B51-4A06-1412-04619CD13115}"/>
              </a:ext>
            </a:extLst>
          </p:cNvPr>
          <p:cNvSpPr/>
          <p:nvPr/>
        </p:nvSpPr>
        <p:spPr>
          <a:xfrm>
            <a:off x="5187042" y="5114798"/>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E20D3746-FCF6-6703-84AA-5C67E53E06F1}"/>
              </a:ext>
            </a:extLst>
          </p:cNvPr>
          <p:cNvSpPr/>
          <p:nvPr/>
        </p:nvSpPr>
        <p:spPr>
          <a:xfrm>
            <a:off x="4622316" y="5114798"/>
            <a:ext cx="249054" cy="22962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C0D4D3E1-BFF8-2577-1AFD-D4ECFC28A650}"/>
              </a:ext>
            </a:extLst>
          </p:cNvPr>
          <p:cNvSpPr/>
          <p:nvPr/>
        </p:nvSpPr>
        <p:spPr>
          <a:xfrm>
            <a:off x="4057590" y="5114797"/>
            <a:ext cx="249054" cy="229629"/>
          </a:xfrm>
          <a:prstGeom prst="ellipse">
            <a:avLst/>
          </a:prstGeom>
          <a:no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Connector 17">
            <a:extLst>
              <a:ext uri="{FF2B5EF4-FFF2-40B4-BE49-F238E27FC236}">
                <a16:creationId xmlns:a16="http://schemas.microsoft.com/office/drawing/2014/main" id="{97E57E36-5657-1B76-69F0-EBA5F265DB16}"/>
              </a:ext>
            </a:extLst>
          </p:cNvPr>
          <p:cNvCxnSpPr>
            <a:cxnSpLocks/>
          </p:cNvCxnSpPr>
          <p:nvPr/>
        </p:nvCxnSpPr>
        <p:spPr>
          <a:xfrm>
            <a:off x="4082141" y="4030241"/>
            <a:ext cx="194251" cy="2309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BAB5DC-2D82-2143-F253-9D4BFCEE9695}"/>
              </a:ext>
            </a:extLst>
          </p:cNvPr>
          <p:cNvCxnSpPr>
            <a:cxnSpLocks/>
          </p:cNvCxnSpPr>
          <p:nvPr/>
        </p:nvCxnSpPr>
        <p:spPr>
          <a:xfrm flipH="1">
            <a:off x="4082141" y="4036236"/>
            <a:ext cx="186009" cy="2309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D13BF905-CEFC-5917-E872-C0877A53E47D}"/>
              </a:ext>
            </a:extLst>
          </p:cNvPr>
          <p:cNvGrpSpPr/>
          <p:nvPr/>
        </p:nvGrpSpPr>
        <p:grpSpPr>
          <a:xfrm>
            <a:off x="4646867" y="4027243"/>
            <a:ext cx="194251" cy="236988"/>
            <a:chOff x="3777182" y="3155405"/>
            <a:chExt cx="194251" cy="236988"/>
          </a:xfrm>
        </p:grpSpPr>
        <p:cxnSp>
          <p:nvCxnSpPr>
            <p:cNvPr id="26" name="Straight Connector 25">
              <a:extLst>
                <a:ext uri="{FF2B5EF4-FFF2-40B4-BE49-F238E27FC236}">
                  <a16:creationId xmlns:a16="http://schemas.microsoft.com/office/drawing/2014/main" id="{51DE0312-0ED9-3A77-9182-B497DF00B382}"/>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2A1B113-AE81-FB17-A6DB-1589C03AB057}"/>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5508B71D-D670-B5F3-3CC5-D6B800283AA8}"/>
              </a:ext>
            </a:extLst>
          </p:cNvPr>
          <p:cNvGrpSpPr/>
          <p:nvPr/>
        </p:nvGrpSpPr>
        <p:grpSpPr>
          <a:xfrm>
            <a:off x="3570525" y="5124956"/>
            <a:ext cx="194251" cy="236988"/>
            <a:chOff x="3777182" y="3155405"/>
            <a:chExt cx="194251" cy="236988"/>
          </a:xfrm>
        </p:grpSpPr>
        <p:cxnSp>
          <p:nvCxnSpPr>
            <p:cNvPr id="31" name="Straight Connector 30">
              <a:extLst>
                <a:ext uri="{FF2B5EF4-FFF2-40B4-BE49-F238E27FC236}">
                  <a16:creationId xmlns:a16="http://schemas.microsoft.com/office/drawing/2014/main" id="{64F8A07C-A92D-DA65-6DA8-518D304A38FD}"/>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4D4D353-8130-CAA6-391F-9E6C71F4E536}"/>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D7B2E9F-0A71-FA46-19CB-E01E84265C9F}"/>
              </a:ext>
            </a:extLst>
          </p:cNvPr>
          <p:cNvGrpSpPr/>
          <p:nvPr/>
        </p:nvGrpSpPr>
        <p:grpSpPr>
          <a:xfrm>
            <a:off x="3002027" y="5110285"/>
            <a:ext cx="194251" cy="236988"/>
            <a:chOff x="3777182" y="3155405"/>
            <a:chExt cx="194251" cy="236988"/>
          </a:xfrm>
        </p:grpSpPr>
        <p:cxnSp>
          <p:nvCxnSpPr>
            <p:cNvPr id="36" name="Straight Connector 35">
              <a:extLst>
                <a:ext uri="{FF2B5EF4-FFF2-40B4-BE49-F238E27FC236}">
                  <a16:creationId xmlns:a16="http://schemas.microsoft.com/office/drawing/2014/main" id="{5AC50C65-D2DB-AAEC-2011-7B1938BAD26A}"/>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EA5326-327C-5A82-242D-6A034BAB53B9}"/>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8" name="Arc 7">
            <a:extLst>
              <a:ext uri="{FF2B5EF4-FFF2-40B4-BE49-F238E27FC236}">
                <a16:creationId xmlns:a16="http://schemas.microsoft.com/office/drawing/2014/main" id="{2410188A-EECB-2174-1016-5566BD667732}"/>
              </a:ext>
            </a:extLst>
          </p:cNvPr>
          <p:cNvSpPr/>
          <p:nvPr/>
        </p:nvSpPr>
        <p:spPr>
          <a:xfrm>
            <a:off x="3649569" y="3661278"/>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Arc 13">
            <a:extLst>
              <a:ext uri="{FF2B5EF4-FFF2-40B4-BE49-F238E27FC236}">
                <a16:creationId xmlns:a16="http://schemas.microsoft.com/office/drawing/2014/main" id="{79D4D716-58D1-8971-7FFE-77A469202AB8}"/>
              </a:ext>
            </a:extLst>
          </p:cNvPr>
          <p:cNvSpPr/>
          <p:nvPr/>
        </p:nvSpPr>
        <p:spPr>
          <a:xfrm>
            <a:off x="4193292" y="3639358"/>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TextBox 22">
            <a:extLst>
              <a:ext uri="{FF2B5EF4-FFF2-40B4-BE49-F238E27FC236}">
                <a16:creationId xmlns:a16="http://schemas.microsoft.com/office/drawing/2014/main" id="{A0443FF3-54E2-D1FA-960F-AFCD643CA5FB}"/>
              </a:ext>
            </a:extLst>
          </p:cNvPr>
          <p:cNvSpPr txBox="1"/>
          <p:nvPr/>
        </p:nvSpPr>
        <p:spPr>
          <a:xfrm>
            <a:off x="4628532" y="3315116"/>
            <a:ext cx="2268671" cy="369332"/>
          </a:xfrm>
          <a:prstGeom prst="rect">
            <a:avLst/>
          </a:prstGeom>
          <a:noFill/>
        </p:spPr>
        <p:txBody>
          <a:bodyPr wrap="square" rtlCol="0">
            <a:spAutoFit/>
          </a:bodyPr>
          <a:lstStyle/>
          <a:p>
            <a:r>
              <a:rPr lang="en-US" dirty="0"/>
              <a:t>Entropy</a:t>
            </a:r>
            <a:endParaRPr lang="en-GB" dirty="0"/>
          </a:p>
        </p:txBody>
      </p:sp>
      <p:sp>
        <p:nvSpPr>
          <p:cNvPr id="38" name="TextBox 37">
            <a:extLst>
              <a:ext uri="{FF2B5EF4-FFF2-40B4-BE49-F238E27FC236}">
                <a16:creationId xmlns:a16="http://schemas.microsoft.com/office/drawing/2014/main" id="{4024C5D7-C954-5D65-A0AB-4649F10C881C}"/>
              </a:ext>
            </a:extLst>
          </p:cNvPr>
          <p:cNvSpPr txBox="1"/>
          <p:nvPr/>
        </p:nvSpPr>
        <p:spPr>
          <a:xfrm>
            <a:off x="5404932" y="4494064"/>
            <a:ext cx="2708097" cy="369332"/>
          </a:xfrm>
          <a:prstGeom prst="rect">
            <a:avLst/>
          </a:prstGeom>
          <a:noFill/>
        </p:spPr>
        <p:txBody>
          <a:bodyPr wrap="square" rtlCol="0">
            <a:spAutoFit/>
          </a:bodyPr>
          <a:lstStyle/>
          <a:p>
            <a:r>
              <a:rPr lang="en-US" dirty="0"/>
              <a:t>Velocity and pressure</a:t>
            </a:r>
            <a:endParaRPr lang="en-GB" dirty="0"/>
          </a:p>
        </p:txBody>
      </p:sp>
      <p:sp>
        <p:nvSpPr>
          <p:cNvPr id="17" name="Arc 16">
            <a:extLst>
              <a:ext uri="{FF2B5EF4-FFF2-40B4-BE49-F238E27FC236}">
                <a16:creationId xmlns:a16="http://schemas.microsoft.com/office/drawing/2014/main" id="{32085422-4AAF-44DE-644B-591DEF9F8E0B}"/>
              </a:ext>
            </a:extLst>
          </p:cNvPr>
          <p:cNvSpPr/>
          <p:nvPr/>
        </p:nvSpPr>
        <p:spPr>
          <a:xfrm rot="10800000">
            <a:off x="3663529" y="5189362"/>
            <a:ext cx="464909" cy="403144"/>
          </a:xfrm>
          <a:prstGeom prst="arc">
            <a:avLst>
              <a:gd name="adj1" fmla="val 10924857"/>
              <a:gd name="adj2" fmla="val 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9" name="Arc 38">
            <a:extLst>
              <a:ext uri="{FF2B5EF4-FFF2-40B4-BE49-F238E27FC236}">
                <a16:creationId xmlns:a16="http://schemas.microsoft.com/office/drawing/2014/main" id="{98C511AB-F1E0-3C1C-D731-826FA4D59ED1}"/>
              </a:ext>
            </a:extLst>
          </p:cNvPr>
          <p:cNvSpPr/>
          <p:nvPr/>
        </p:nvSpPr>
        <p:spPr>
          <a:xfrm rot="10800000">
            <a:off x="3170987" y="5195426"/>
            <a:ext cx="464909" cy="403144"/>
          </a:xfrm>
          <a:prstGeom prst="arc">
            <a:avLst>
              <a:gd name="adj1" fmla="val 10924857"/>
              <a:gd name="adj2" fmla="val 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1" name="TextBox 40">
            <a:extLst>
              <a:ext uri="{FF2B5EF4-FFF2-40B4-BE49-F238E27FC236}">
                <a16:creationId xmlns:a16="http://schemas.microsoft.com/office/drawing/2014/main" id="{8CA2EA36-AB43-BB43-6445-0EC0A0A160F7}"/>
              </a:ext>
            </a:extLst>
          </p:cNvPr>
          <p:cNvSpPr txBox="1"/>
          <p:nvPr/>
        </p:nvSpPr>
        <p:spPr>
          <a:xfrm>
            <a:off x="2534427" y="5529308"/>
            <a:ext cx="2268671" cy="369332"/>
          </a:xfrm>
          <a:prstGeom prst="rect">
            <a:avLst/>
          </a:prstGeom>
          <a:noFill/>
        </p:spPr>
        <p:txBody>
          <a:bodyPr wrap="square" rtlCol="0">
            <a:spAutoFit/>
          </a:bodyPr>
          <a:lstStyle/>
          <a:p>
            <a:r>
              <a:rPr lang="en-US" dirty="0"/>
              <a:t>Entropy</a:t>
            </a:r>
            <a:endParaRPr lang="en-GB" dirty="0"/>
          </a:p>
        </p:txBody>
      </p:sp>
      <p:cxnSp>
        <p:nvCxnSpPr>
          <p:cNvPr id="44" name="Straight Arrow Connector 43">
            <a:extLst>
              <a:ext uri="{FF2B5EF4-FFF2-40B4-BE49-F238E27FC236}">
                <a16:creationId xmlns:a16="http://schemas.microsoft.com/office/drawing/2014/main" id="{2B0B25D5-FEFD-22B6-F561-2EA83C408678}"/>
              </a:ext>
            </a:extLst>
          </p:cNvPr>
          <p:cNvCxnSpPr>
            <a:cxnSpLocks/>
          </p:cNvCxnSpPr>
          <p:nvPr/>
        </p:nvCxnSpPr>
        <p:spPr>
          <a:xfrm flipH="1" flipV="1">
            <a:off x="4175145" y="4374435"/>
            <a:ext cx="6972" cy="6699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100B4FE-C155-480A-02FF-FE8221444EFC}"/>
              </a:ext>
            </a:extLst>
          </p:cNvPr>
          <p:cNvCxnSpPr>
            <a:cxnSpLocks/>
          </p:cNvCxnSpPr>
          <p:nvPr/>
        </p:nvCxnSpPr>
        <p:spPr>
          <a:xfrm flipH="1" flipV="1">
            <a:off x="4746843" y="4376307"/>
            <a:ext cx="6972" cy="6699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37DAF12-DDDE-6192-2F1F-F8A859836889}"/>
              </a:ext>
            </a:extLst>
          </p:cNvPr>
          <p:cNvCxnSpPr>
            <a:cxnSpLocks/>
          </p:cNvCxnSpPr>
          <p:nvPr/>
        </p:nvCxnSpPr>
        <p:spPr>
          <a:xfrm rot="10800000" flipH="1" flipV="1">
            <a:off x="3095031" y="4378580"/>
            <a:ext cx="6972" cy="6699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8FAD156-F5D5-536C-4B76-34CF801742CF}"/>
              </a:ext>
            </a:extLst>
          </p:cNvPr>
          <p:cNvCxnSpPr>
            <a:cxnSpLocks/>
          </p:cNvCxnSpPr>
          <p:nvPr/>
        </p:nvCxnSpPr>
        <p:spPr>
          <a:xfrm rot="10800000" flipH="1" flipV="1">
            <a:off x="3663528" y="4371747"/>
            <a:ext cx="6972" cy="6699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E170BB4-1B2D-E483-6B25-834E609BF12B}"/>
              </a:ext>
            </a:extLst>
          </p:cNvPr>
          <p:cNvGrpSpPr/>
          <p:nvPr/>
        </p:nvGrpSpPr>
        <p:grpSpPr>
          <a:xfrm>
            <a:off x="5210681" y="4022892"/>
            <a:ext cx="194251" cy="236988"/>
            <a:chOff x="3777182" y="3155405"/>
            <a:chExt cx="194251" cy="236988"/>
          </a:xfrm>
        </p:grpSpPr>
        <p:cxnSp>
          <p:nvCxnSpPr>
            <p:cNvPr id="24" name="Straight Connector 23">
              <a:extLst>
                <a:ext uri="{FF2B5EF4-FFF2-40B4-BE49-F238E27FC236}">
                  <a16:creationId xmlns:a16="http://schemas.microsoft.com/office/drawing/2014/main" id="{2F447737-B46D-35FB-1E43-1EC2F0E1222C}"/>
                </a:ext>
              </a:extLst>
            </p:cNvPr>
            <p:cNvCxnSpPr>
              <a:cxnSpLocks/>
            </p:cNvCxnSpPr>
            <p:nvPr/>
          </p:nvCxnSpPr>
          <p:spPr>
            <a:xfrm>
              <a:off x="3777182" y="3155405"/>
              <a:ext cx="194251"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F550BD-534F-DAF0-12A3-C5644522821D}"/>
                </a:ext>
              </a:extLst>
            </p:cNvPr>
            <p:cNvCxnSpPr>
              <a:cxnSpLocks/>
            </p:cNvCxnSpPr>
            <p:nvPr/>
          </p:nvCxnSpPr>
          <p:spPr>
            <a:xfrm flipH="1">
              <a:off x="3777182" y="3161400"/>
              <a:ext cx="186009" cy="230993"/>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AF85D97C-C282-0DF4-5F87-314F4EA9390E}"/>
              </a:ext>
            </a:extLst>
          </p:cNvPr>
          <p:cNvGrpSpPr/>
          <p:nvPr/>
        </p:nvGrpSpPr>
        <p:grpSpPr>
          <a:xfrm>
            <a:off x="2442915" y="5110285"/>
            <a:ext cx="194251" cy="236988"/>
            <a:chOff x="3777182" y="3155405"/>
            <a:chExt cx="194251" cy="236988"/>
          </a:xfrm>
        </p:grpSpPr>
        <p:cxnSp>
          <p:nvCxnSpPr>
            <p:cNvPr id="42" name="Straight Connector 41">
              <a:extLst>
                <a:ext uri="{FF2B5EF4-FFF2-40B4-BE49-F238E27FC236}">
                  <a16:creationId xmlns:a16="http://schemas.microsoft.com/office/drawing/2014/main" id="{32FBEED5-A302-350F-43D3-4D9CD0608AD4}"/>
                </a:ext>
              </a:extLst>
            </p:cNvPr>
            <p:cNvCxnSpPr>
              <a:cxnSpLocks/>
            </p:cNvCxnSpPr>
            <p:nvPr/>
          </p:nvCxnSpPr>
          <p:spPr>
            <a:xfrm>
              <a:off x="3777182" y="3155405"/>
              <a:ext cx="194251"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66FFEFA-F9B4-6DE1-3AAA-6B058B2CF0E0}"/>
                </a:ext>
              </a:extLst>
            </p:cNvPr>
            <p:cNvCxnSpPr>
              <a:cxnSpLocks/>
            </p:cNvCxnSpPr>
            <p:nvPr/>
          </p:nvCxnSpPr>
          <p:spPr>
            <a:xfrm flipH="1">
              <a:off x="3777182" y="3161400"/>
              <a:ext cx="186009" cy="230993"/>
            </a:xfrm>
            <a:prstGeom prst="line">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45" name="Arc 44">
            <a:extLst>
              <a:ext uri="{FF2B5EF4-FFF2-40B4-BE49-F238E27FC236}">
                <a16:creationId xmlns:a16="http://schemas.microsoft.com/office/drawing/2014/main" id="{E1F438B7-04DA-3993-5153-2DD4452FCC17}"/>
              </a:ext>
            </a:extLst>
          </p:cNvPr>
          <p:cNvSpPr/>
          <p:nvPr/>
        </p:nvSpPr>
        <p:spPr>
          <a:xfrm>
            <a:off x="4809982" y="3626049"/>
            <a:ext cx="482626" cy="503381"/>
          </a:xfrm>
          <a:prstGeom prst="arc">
            <a:avLst>
              <a:gd name="adj1" fmla="val 10924857"/>
              <a:gd name="adj2" fmla="val 0"/>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9" name="Arc 48">
            <a:extLst>
              <a:ext uri="{FF2B5EF4-FFF2-40B4-BE49-F238E27FC236}">
                <a16:creationId xmlns:a16="http://schemas.microsoft.com/office/drawing/2014/main" id="{6FA0557E-A738-E27E-1BA8-3A25D4025BD7}"/>
              </a:ext>
            </a:extLst>
          </p:cNvPr>
          <p:cNvSpPr/>
          <p:nvPr/>
        </p:nvSpPr>
        <p:spPr>
          <a:xfrm rot="10800000">
            <a:off x="2576161" y="5199567"/>
            <a:ext cx="464909" cy="403144"/>
          </a:xfrm>
          <a:prstGeom prst="arc">
            <a:avLst>
              <a:gd name="adj1" fmla="val 10924857"/>
              <a:gd name="adj2" fmla="val 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50" name="Straight Arrow Connector 49">
            <a:extLst>
              <a:ext uri="{FF2B5EF4-FFF2-40B4-BE49-F238E27FC236}">
                <a16:creationId xmlns:a16="http://schemas.microsoft.com/office/drawing/2014/main" id="{7DD92A7B-5051-3C8F-DAA1-57A65EFDC233}"/>
              </a:ext>
            </a:extLst>
          </p:cNvPr>
          <p:cNvCxnSpPr>
            <a:cxnSpLocks/>
          </p:cNvCxnSpPr>
          <p:nvPr/>
        </p:nvCxnSpPr>
        <p:spPr>
          <a:xfrm flipH="1" flipV="1">
            <a:off x="5308083" y="4378580"/>
            <a:ext cx="6972" cy="6699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3834A1B-930C-D011-1B5E-B52203000DC4}"/>
              </a:ext>
            </a:extLst>
          </p:cNvPr>
          <p:cNvCxnSpPr>
            <a:cxnSpLocks/>
          </p:cNvCxnSpPr>
          <p:nvPr/>
        </p:nvCxnSpPr>
        <p:spPr>
          <a:xfrm rot="10800000" flipH="1" flipV="1">
            <a:off x="2519303" y="4371747"/>
            <a:ext cx="6972" cy="6699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1173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US" sz="1600" dirty="0" err="1"/>
              <a:t>Fedkiw</a:t>
            </a:r>
            <a:r>
              <a:rPr lang="en-US" sz="1600" dirty="0"/>
              <a:t>, Aslam, Merriman and </a:t>
            </a:r>
            <a:r>
              <a:rPr lang="en-US" sz="1600" dirty="0" err="1"/>
              <a:t>Osher</a:t>
            </a:r>
            <a:r>
              <a:rPr lang="en-US" sz="1600" dirty="0"/>
              <a:t> (1999), “A Non-oscillatory Eulerian Approach to Interfaces in </a:t>
            </a:r>
            <a:r>
              <a:rPr lang="en-US" sz="1600" dirty="0" err="1"/>
              <a:t>Multimaterial</a:t>
            </a:r>
            <a:r>
              <a:rPr lang="en-US" sz="1600" dirty="0"/>
              <a:t> Flows (the Ghost Fluid Method)”</a:t>
            </a:r>
          </a:p>
          <a:p>
            <a:r>
              <a:rPr lang="en-US" sz="1600" dirty="0"/>
              <a:t>Liu, Khoo, Yeo (2003), “Ghost fluid method for strong shock impacting on material interface”</a:t>
            </a:r>
          </a:p>
          <a:p>
            <a:r>
              <a:rPr lang="en-US" sz="1600" dirty="0"/>
              <a:t>Hu and Khoo (2004), “An interface interaction method for compressible </a:t>
            </a:r>
            <a:r>
              <a:rPr lang="en-US" sz="1600" dirty="0" err="1"/>
              <a:t>multifluids</a:t>
            </a:r>
            <a:r>
              <a:rPr lang="en-US" sz="1600" dirty="0"/>
              <a:t>”</a:t>
            </a:r>
          </a:p>
          <a:p>
            <a:r>
              <a:rPr lang="en-US" sz="1600" dirty="0"/>
              <a:t>Lombard and </a:t>
            </a:r>
            <a:r>
              <a:rPr lang="en-US" sz="1600" dirty="0" err="1"/>
              <a:t>Donat</a:t>
            </a:r>
            <a:r>
              <a:rPr lang="en-US" sz="1600" dirty="0"/>
              <a:t> (2005), “The explicit simplified interface method for compressible multicomponent flows”</a:t>
            </a:r>
          </a:p>
          <a:p>
            <a:r>
              <a:rPr lang="en-US" sz="1600" dirty="0"/>
              <a:t>Wang, Liu and Khoo (2006), “A real ghost fluid method for the simulation of multimedium compressible flow”</a:t>
            </a:r>
          </a:p>
          <a:p>
            <a:r>
              <a:rPr lang="en-US" sz="1600" dirty="0"/>
              <a:t>Sambasivan and </a:t>
            </a:r>
            <a:r>
              <a:rPr lang="en-US" sz="1600" dirty="0" err="1"/>
              <a:t>Udaykumar</a:t>
            </a:r>
            <a:r>
              <a:rPr lang="en-US" sz="1600" dirty="0"/>
              <a:t> (2009), “Ghost Fluid Method for Strong Shock Interactions Part 1: Fluid </a:t>
            </a:r>
            <a:r>
              <a:rPr lang="en-US" sz="1600" dirty="0" err="1"/>
              <a:t>Fluid</a:t>
            </a:r>
            <a:r>
              <a:rPr lang="en-US" sz="1600" dirty="0"/>
              <a:t> Interfaces”</a:t>
            </a:r>
          </a:p>
          <a:p>
            <a:r>
              <a:rPr lang="en-US" sz="1600" dirty="0"/>
              <a:t>Xu, Feng and Liu (2016) “Practical Techniques in Ghost Fluid Method for Compressible Multi-Medium Flows”</a:t>
            </a:r>
          </a:p>
        </p:txBody>
      </p:sp>
    </p:spTree>
    <p:extLst>
      <p:ext uri="{BB962C8B-B14F-4D97-AF65-F5344CB8AC3E}">
        <p14:creationId xmlns:p14="http://schemas.microsoft.com/office/powerpoint/2010/main" val="2460251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Ghost fluid method concepts</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US" sz="1800" dirty="0"/>
              <a:t>Depending on the sign of the level set function, we know which material model we have</a:t>
            </a:r>
          </a:p>
        </p:txBody>
      </p:sp>
      <p:sp>
        <p:nvSpPr>
          <p:cNvPr id="22" name="Rak pilkoppling 21">
            <a:extLst>
              <a:ext uri="{FF2B5EF4-FFF2-40B4-BE49-F238E27FC236}">
                <a16:creationId xmlns:a16="http://schemas.microsoft.com/office/drawing/2014/main" id="{F0E299DE-2C59-43FA-9109-7BBA1269AB36}"/>
              </a:ext>
            </a:extLst>
          </p:cNvPr>
          <p:cNvSpPr/>
          <p:nvPr/>
        </p:nvSpPr>
        <p:spPr>
          <a:xfrm rot="5155907">
            <a:off x="603635" y="3780222"/>
            <a:ext cx="2465803" cy="140374"/>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sp>
        <p:nvSpPr>
          <p:cNvPr id="21" name="Rak pilkoppling 21">
            <a:extLst>
              <a:ext uri="{FF2B5EF4-FFF2-40B4-BE49-F238E27FC236}">
                <a16:creationId xmlns:a16="http://schemas.microsoft.com/office/drawing/2014/main" id="{160B11B1-57FF-4757-6A9D-9E006C90E5F3}"/>
              </a:ext>
            </a:extLst>
          </p:cNvPr>
          <p:cNvSpPr/>
          <p:nvPr/>
        </p:nvSpPr>
        <p:spPr>
          <a:xfrm rot="5155907" flipH="1">
            <a:off x="3947200" y="1602398"/>
            <a:ext cx="314333" cy="4524766"/>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cxnSp>
        <p:nvCxnSpPr>
          <p:cNvPr id="24" name="Straight Connector 23">
            <a:extLst>
              <a:ext uri="{FF2B5EF4-FFF2-40B4-BE49-F238E27FC236}">
                <a16:creationId xmlns:a16="http://schemas.microsoft.com/office/drawing/2014/main" id="{AF27DC63-C2C0-D995-D594-A0EC025DFF39}"/>
              </a:ext>
            </a:extLst>
          </p:cNvPr>
          <p:cNvCxnSpPr/>
          <p:nvPr/>
        </p:nvCxnSpPr>
        <p:spPr>
          <a:xfrm flipV="1">
            <a:off x="2483768" y="2759650"/>
            <a:ext cx="2880320" cy="2232248"/>
          </a:xfrm>
          <a:prstGeom prst="line">
            <a:avLst/>
          </a:prstGeom>
          <a:ln w="28575">
            <a:solidFill>
              <a:srgbClr val="8D00D0"/>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4A9650BF-FE88-F4CC-EEAA-70E02AC36C6E}"/>
              </a:ext>
            </a:extLst>
          </p:cNvPr>
          <p:cNvPicPr>
            <a:picLocks noChangeAspect="1"/>
          </p:cNvPicPr>
          <p:nvPr/>
        </p:nvPicPr>
        <p:blipFill>
          <a:blip r:embed="rId2"/>
          <a:stretch>
            <a:fillRect/>
          </a:stretch>
        </p:blipFill>
        <p:spPr>
          <a:xfrm>
            <a:off x="1402845" y="2334711"/>
            <a:ext cx="314955" cy="424939"/>
          </a:xfrm>
          <a:prstGeom prst="rect">
            <a:avLst/>
          </a:prstGeom>
        </p:spPr>
      </p:pic>
      <p:pic>
        <p:nvPicPr>
          <p:cNvPr id="28" name="Picture 27">
            <a:extLst>
              <a:ext uri="{FF2B5EF4-FFF2-40B4-BE49-F238E27FC236}">
                <a16:creationId xmlns:a16="http://schemas.microsoft.com/office/drawing/2014/main" id="{5166027D-140A-4EA7-C211-E7D3C9302568}"/>
              </a:ext>
            </a:extLst>
          </p:cNvPr>
          <p:cNvPicPr>
            <a:picLocks noChangeAspect="1"/>
          </p:cNvPicPr>
          <p:nvPr/>
        </p:nvPicPr>
        <p:blipFill>
          <a:blip r:embed="rId3"/>
          <a:stretch>
            <a:fillRect/>
          </a:stretch>
        </p:blipFill>
        <p:spPr>
          <a:xfrm>
            <a:off x="6190456" y="4127802"/>
            <a:ext cx="363489" cy="281576"/>
          </a:xfrm>
          <a:prstGeom prst="rect">
            <a:avLst/>
          </a:prstGeom>
        </p:spPr>
      </p:pic>
      <p:cxnSp>
        <p:nvCxnSpPr>
          <p:cNvPr id="30" name="Straight Connector 29">
            <a:extLst>
              <a:ext uri="{FF2B5EF4-FFF2-40B4-BE49-F238E27FC236}">
                <a16:creationId xmlns:a16="http://schemas.microsoft.com/office/drawing/2014/main" id="{DB809FB4-896C-9EB5-FDAB-205D90CCAA5E}"/>
              </a:ext>
            </a:extLst>
          </p:cNvPr>
          <p:cNvCxnSpPr/>
          <p:nvPr/>
        </p:nvCxnSpPr>
        <p:spPr>
          <a:xfrm flipV="1">
            <a:off x="3923928" y="3875774"/>
            <a:ext cx="0" cy="18002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3B2A523D-C2AE-4E56-AAF0-92965545FC3E}"/>
              </a:ext>
            </a:extLst>
          </p:cNvPr>
          <p:cNvPicPr>
            <a:picLocks noChangeAspect="1"/>
          </p:cNvPicPr>
          <p:nvPr/>
        </p:nvPicPr>
        <p:blipFill>
          <a:blip r:embed="rId4"/>
          <a:stretch>
            <a:fillRect/>
          </a:stretch>
        </p:blipFill>
        <p:spPr>
          <a:xfrm>
            <a:off x="3730906" y="4067484"/>
            <a:ext cx="481054" cy="348350"/>
          </a:xfrm>
          <a:prstGeom prst="rect">
            <a:avLst/>
          </a:prstGeom>
        </p:spPr>
      </p:pic>
      <p:pic>
        <p:nvPicPr>
          <p:cNvPr id="34" name="Picture 33">
            <a:extLst>
              <a:ext uri="{FF2B5EF4-FFF2-40B4-BE49-F238E27FC236}">
                <a16:creationId xmlns:a16="http://schemas.microsoft.com/office/drawing/2014/main" id="{822D318E-6CA8-D916-4938-0091814665C0}"/>
              </a:ext>
            </a:extLst>
          </p:cNvPr>
          <p:cNvPicPr>
            <a:picLocks noChangeAspect="1"/>
          </p:cNvPicPr>
          <p:nvPr/>
        </p:nvPicPr>
        <p:blipFill>
          <a:blip r:embed="rId5"/>
          <a:stretch>
            <a:fillRect/>
          </a:stretch>
        </p:blipFill>
        <p:spPr>
          <a:xfrm>
            <a:off x="551307" y="5300747"/>
            <a:ext cx="8039797" cy="792549"/>
          </a:xfrm>
          <a:prstGeom prst="rect">
            <a:avLst/>
          </a:prstGeom>
        </p:spPr>
      </p:pic>
      <p:pic>
        <p:nvPicPr>
          <p:cNvPr id="5" name="Picture 4">
            <a:extLst>
              <a:ext uri="{FF2B5EF4-FFF2-40B4-BE49-F238E27FC236}">
                <a16:creationId xmlns:a16="http://schemas.microsoft.com/office/drawing/2014/main" id="{B1460C64-B63C-6205-2D65-B443D14EAE39}"/>
              </a:ext>
            </a:extLst>
          </p:cNvPr>
          <p:cNvPicPr>
            <a:picLocks noChangeAspect="1"/>
          </p:cNvPicPr>
          <p:nvPr/>
        </p:nvPicPr>
        <p:blipFill>
          <a:blip r:embed="rId6"/>
          <a:stretch>
            <a:fillRect/>
          </a:stretch>
        </p:blipFill>
        <p:spPr>
          <a:xfrm>
            <a:off x="4795573" y="4005064"/>
            <a:ext cx="712531" cy="339119"/>
          </a:xfrm>
          <a:prstGeom prst="rect">
            <a:avLst/>
          </a:prstGeom>
        </p:spPr>
      </p:pic>
      <p:pic>
        <p:nvPicPr>
          <p:cNvPr id="7" name="Picture 6">
            <a:extLst>
              <a:ext uri="{FF2B5EF4-FFF2-40B4-BE49-F238E27FC236}">
                <a16:creationId xmlns:a16="http://schemas.microsoft.com/office/drawing/2014/main" id="{67473ADB-489C-B02D-034B-C9BDBB507F27}"/>
              </a:ext>
            </a:extLst>
          </p:cNvPr>
          <p:cNvPicPr>
            <a:picLocks noChangeAspect="1"/>
          </p:cNvPicPr>
          <p:nvPr/>
        </p:nvPicPr>
        <p:blipFill>
          <a:blip r:embed="rId7"/>
          <a:stretch>
            <a:fillRect/>
          </a:stretch>
        </p:blipFill>
        <p:spPr>
          <a:xfrm>
            <a:off x="2428668" y="4073017"/>
            <a:ext cx="703172" cy="292087"/>
          </a:xfrm>
          <a:prstGeom prst="rect">
            <a:avLst/>
          </a:prstGeom>
        </p:spPr>
      </p:pic>
      <p:cxnSp>
        <p:nvCxnSpPr>
          <p:cNvPr id="9" name="Straight Connector 8">
            <a:extLst>
              <a:ext uri="{FF2B5EF4-FFF2-40B4-BE49-F238E27FC236}">
                <a16:creationId xmlns:a16="http://schemas.microsoft.com/office/drawing/2014/main" id="{2A693BB6-003A-DB83-D977-218275F5D248}"/>
              </a:ext>
            </a:extLst>
          </p:cNvPr>
          <p:cNvCxnSpPr/>
          <p:nvPr/>
        </p:nvCxnSpPr>
        <p:spPr>
          <a:xfrm>
            <a:off x="1836534" y="3861048"/>
            <a:ext cx="2087394"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E2F8F1-3AD1-1C4C-B2BF-28086DADD0EE}"/>
              </a:ext>
            </a:extLst>
          </p:cNvPr>
          <p:cNvCxnSpPr>
            <a:cxnSpLocks/>
          </p:cNvCxnSpPr>
          <p:nvPr/>
        </p:nvCxnSpPr>
        <p:spPr>
          <a:xfrm>
            <a:off x="3924766" y="3861048"/>
            <a:ext cx="2159402" cy="0"/>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8D470C6B-0409-BE62-2FD0-F400AF2B7EB5}"/>
              </a:ext>
            </a:extLst>
          </p:cNvPr>
          <p:cNvCxnSpPr>
            <a:cxnSpLocks/>
          </p:cNvCxnSpPr>
          <p:nvPr/>
        </p:nvCxnSpPr>
        <p:spPr>
          <a:xfrm flipV="1">
            <a:off x="1836534" y="3875774"/>
            <a:ext cx="503218" cy="14249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751E625-CA61-5E56-C5D0-65F8E2A0FBF6}"/>
              </a:ext>
            </a:extLst>
          </p:cNvPr>
          <p:cNvCxnSpPr>
            <a:cxnSpLocks/>
          </p:cNvCxnSpPr>
          <p:nvPr/>
        </p:nvCxnSpPr>
        <p:spPr>
          <a:xfrm flipH="1" flipV="1">
            <a:off x="4572000" y="3875774"/>
            <a:ext cx="223573" cy="14249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0737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Ghost fluid method concepts</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US" sz="1800" dirty="0"/>
              <a:t>The two materials then exist in the ‘physical model’ over these two regions</a:t>
            </a:r>
          </a:p>
        </p:txBody>
      </p:sp>
      <p:sp>
        <p:nvSpPr>
          <p:cNvPr id="22" name="Rak pilkoppling 21">
            <a:extLst>
              <a:ext uri="{FF2B5EF4-FFF2-40B4-BE49-F238E27FC236}">
                <a16:creationId xmlns:a16="http://schemas.microsoft.com/office/drawing/2014/main" id="{F0E299DE-2C59-43FA-9109-7BBA1269AB36}"/>
              </a:ext>
            </a:extLst>
          </p:cNvPr>
          <p:cNvSpPr/>
          <p:nvPr/>
        </p:nvSpPr>
        <p:spPr>
          <a:xfrm rot="5155907">
            <a:off x="750021" y="3627617"/>
            <a:ext cx="2155574" cy="135813"/>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sp>
        <p:nvSpPr>
          <p:cNvPr id="21" name="Rak pilkoppling 21">
            <a:extLst>
              <a:ext uri="{FF2B5EF4-FFF2-40B4-BE49-F238E27FC236}">
                <a16:creationId xmlns:a16="http://schemas.microsoft.com/office/drawing/2014/main" id="{160B11B1-57FF-4757-6A9D-9E006C90E5F3}"/>
              </a:ext>
            </a:extLst>
          </p:cNvPr>
          <p:cNvSpPr/>
          <p:nvPr/>
        </p:nvSpPr>
        <p:spPr>
          <a:xfrm rot="5155907" flipH="1">
            <a:off x="3947200" y="2487772"/>
            <a:ext cx="314333" cy="4524766"/>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pic>
        <p:nvPicPr>
          <p:cNvPr id="28" name="Picture 27">
            <a:extLst>
              <a:ext uri="{FF2B5EF4-FFF2-40B4-BE49-F238E27FC236}">
                <a16:creationId xmlns:a16="http://schemas.microsoft.com/office/drawing/2014/main" id="{5166027D-140A-4EA7-C211-E7D3C9302568}"/>
              </a:ext>
            </a:extLst>
          </p:cNvPr>
          <p:cNvPicPr>
            <a:picLocks noChangeAspect="1"/>
          </p:cNvPicPr>
          <p:nvPr/>
        </p:nvPicPr>
        <p:blipFill>
          <a:blip r:embed="rId2"/>
          <a:stretch>
            <a:fillRect/>
          </a:stretch>
        </p:blipFill>
        <p:spPr>
          <a:xfrm>
            <a:off x="6190456" y="5013176"/>
            <a:ext cx="363489" cy="281576"/>
          </a:xfrm>
          <a:prstGeom prst="rect">
            <a:avLst/>
          </a:prstGeom>
        </p:spPr>
      </p:pic>
      <p:cxnSp>
        <p:nvCxnSpPr>
          <p:cNvPr id="30" name="Straight Connector 29">
            <a:extLst>
              <a:ext uri="{FF2B5EF4-FFF2-40B4-BE49-F238E27FC236}">
                <a16:creationId xmlns:a16="http://schemas.microsoft.com/office/drawing/2014/main" id="{DB809FB4-896C-9EB5-FDAB-205D90CCAA5E}"/>
              </a:ext>
            </a:extLst>
          </p:cNvPr>
          <p:cNvCxnSpPr/>
          <p:nvPr/>
        </p:nvCxnSpPr>
        <p:spPr>
          <a:xfrm flipV="1">
            <a:off x="3923928" y="4761148"/>
            <a:ext cx="0" cy="18002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3B2A523D-C2AE-4E56-AAF0-92965545FC3E}"/>
              </a:ext>
            </a:extLst>
          </p:cNvPr>
          <p:cNvPicPr>
            <a:picLocks noChangeAspect="1"/>
          </p:cNvPicPr>
          <p:nvPr/>
        </p:nvPicPr>
        <p:blipFill>
          <a:blip r:embed="rId3"/>
          <a:stretch>
            <a:fillRect/>
          </a:stretch>
        </p:blipFill>
        <p:spPr>
          <a:xfrm>
            <a:off x="3730906" y="4952858"/>
            <a:ext cx="481054" cy="348350"/>
          </a:xfrm>
          <a:prstGeom prst="rect">
            <a:avLst/>
          </a:prstGeom>
        </p:spPr>
      </p:pic>
      <p:pic>
        <p:nvPicPr>
          <p:cNvPr id="34" name="Picture 33">
            <a:extLst>
              <a:ext uri="{FF2B5EF4-FFF2-40B4-BE49-F238E27FC236}">
                <a16:creationId xmlns:a16="http://schemas.microsoft.com/office/drawing/2014/main" id="{822D318E-6CA8-D916-4938-0091814665C0}"/>
              </a:ext>
            </a:extLst>
          </p:cNvPr>
          <p:cNvPicPr>
            <a:picLocks noChangeAspect="1"/>
          </p:cNvPicPr>
          <p:nvPr/>
        </p:nvPicPr>
        <p:blipFill>
          <a:blip r:embed="rId4"/>
          <a:stretch>
            <a:fillRect/>
          </a:stretch>
        </p:blipFill>
        <p:spPr>
          <a:xfrm>
            <a:off x="551307" y="5300747"/>
            <a:ext cx="8039797" cy="792549"/>
          </a:xfrm>
          <a:prstGeom prst="rect">
            <a:avLst/>
          </a:prstGeom>
        </p:spPr>
      </p:pic>
      <p:pic>
        <p:nvPicPr>
          <p:cNvPr id="5" name="Picture 4">
            <a:extLst>
              <a:ext uri="{FF2B5EF4-FFF2-40B4-BE49-F238E27FC236}">
                <a16:creationId xmlns:a16="http://schemas.microsoft.com/office/drawing/2014/main" id="{B1460C64-B63C-6205-2D65-B443D14EAE39}"/>
              </a:ext>
            </a:extLst>
          </p:cNvPr>
          <p:cNvPicPr>
            <a:picLocks noChangeAspect="1"/>
          </p:cNvPicPr>
          <p:nvPr/>
        </p:nvPicPr>
        <p:blipFill>
          <a:blip r:embed="rId5"/>
          <a:stretch>
            <a:fillRect/>
          </a:stretch>
        </p:blipFill>
        <p:spPr>
          <a:xfrm>
            <a:off x="4795573" y="4025985"/>
            <a:ext cx="712531" cy="339119"/>
          </a:xfrm>
          <a:prstGeom prst="rect">
            <a:avLst/>
          </a:prstGeom>
        </p:spPr>
      </p:pic>
      <p:pic>
        <p:nvPicPr>
          <p:cNvPr id="7" name="Picture 6">
            <a:extLst>
              <a:ext uri="{FF2B5EF4-FFF2-40B4-BE49-F238E27FC236}">
                <a16:creationId xmlns:a16="http://schemas.microsoft.com/office/drawing/2014/main" id="{67473ADB-489C-B02D-034B-C9BDBB507F27}"/>
              </a:ext>
            </a:extLst>
          </p:cNvPr>
          <p:cNvPicPr>
            <a:picLocks noChangeAspect="1"/>
          </p:cNvPicPr>
          <p:nvPr/>
        </p:nvPicPr>
        <p:blipFill>
          <a:blip r:embed="rId6"/>
          <a:stretch>
            <a:fillRect/>
          </a:stretch>
        </p:blipFill>
        <p:spPr>
          <a:xfrm>
            <a:off x="2428668" y="4073017"/>
            <a:ext cx="703172" cy="292087"/>
          </a:xfrm>
          <a:prstGeom prst="rect">
            <a:avLst/>
          </a:prstGeom>
        </p:spPr>
      </p:pic>
      <p:cxnSp>
        <p:nvCxnSpPr>
          <p:cNvPr id="9" name="Straight Connector 8">
            <a:extLst>
              <a:ext uri="{FF2B5EF4-FFF2-40B4-BE49-F238E27FC236}">
                <a16:creationId xmlns:a16="http://schemas.microsoft.com/office/drawing/2014/main" id="{2A693BB6-003A-DB83-D977-218275F5D248}"/>
              </a:ext>
            </a:extLst>
          </p:cNvPr>
          <p:cNvCxnSpPr/>
          <p:nvPr/>
        </p:nvCxnSpPr>
        <p:spPr>
          <a:xfrm>
            <a:off x="1836534" y="3284984"/>
            <a:ext cx="2087394"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E2F8F1-3AD1-1C4C-B2BF-28086DADD0EE}"/>
              </a:ext>
            </a:extLst>
          </p:cNvPr>
          <p:cNvCxnSpPr>
            <a:cxnSpLocks/>
          </p:cNvCxnSpPr>
          <p:nvPr/>
        </p:nvCxnSpPr>
        <p:spPr>
          <a:xfrm>
            <a:off x="3924766" y="4365104"/>
            <a:ext cx="2159402" cy="0"/>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A1893D2-D60E-5398-85D1-A712074C55F9}"/>
              </a:ext>
            </a:extLst>
          </p:cNvPr>
          <p:cNvPicPr>
            <a:picLocks noChangeAspect="1"/>
          </p:cNvPicPr>
          <p:nvPr/>
        </p:nvPicPr>
        <p:blipFill>
          <a:blip r:embed="rId7"/>
          <a:stretch>
            <a:fillRect/>
          </a:stretch>
        </p:blipFill>
        <p:spPr>
          <a:xfrm>
            <a:off x="1475656" y="2426955"/>
            <a:ext cx="209568" cy="281965"/>
          </a:xfrm>
          <a:prstGeom prst="rect">
            <a:avLst/>
          </a:prstGeom>
        </p:spPr>
      </p:pic>
      <p:cxnSp>
        <p:nvCxnSpPr>
          <p:cNvPr id="8" name="Straight Arrow Connector 7">
            <a:extLst>
              <a:ext uri="{FF2B5EF4-FFF2-40B4-BE49-F238E27FC236}">
                <a16:creationId xmlns:a16="http://schemas.microsoft.com/office/drawing/2014/main" id="{B6EE0D64-B436-6D45-C5E7-FA72776727CA}"/>
              </a:ext>
            </a:extLst>
          </p:cNvPr>
          <p:cNvCxnSpPr>
            <a:cxnSpLocks/>
          </p:cNvCxnSpPr>
          <p:nvPr/>
        </p:nvCxnSpPr>
        <p:spPr>
          <a:xfrm flipV="1">
            <a:off x="4795573" y="4509120"/>
            <a:ext cx="136469" cy="9361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1086426-AC90-3C3E-1088-0CE10DE84B25}"/>
              </a:ext>
            </a:extLst>
          </p:cNvPr>
          <p:cNvCxnSpPr>
            <a:cxnSpLocks/>
          </p:cNvCxnSpPr>
          <p:nvPr/>
        </p:nvCxnSpPr>
        <p:spPr>
          <a:xfrm flipV="1">
            <a:off x="1886769" y="3356992"/>
            <a:ext cx="308810" cy="19923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95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5E-0F34-B088-9D87-DFA2855C1873}"/>
              </a:ext>
            </a:extLst>
          </p:cNvPr>
          <p:cNvSpPr>
            <a:spLocks noGrp="1"/>
          </p:cNvSpPr>
          <p:nvPr>
            <p:ph type="title"/>
          </p:nvPr>
        </p:nvSpPr>
        <p:spPr/>
        <p:txBody>
          <a:bodyPr/>
          <a:lstStyle/>
          <a:p>
            <a:r>
              <a:rPr lang="en-US" dirty="0"/>
              <a:t>Ghost fluid method concepts</a:t>
            </a:r>
            <a:endParaRPr lang="en-GB" dirty="0"/>
          </a:p>
        </p:txBody>
      </p:sp>
      <p:sp>
        <p:nvSpPr>
          <p:cNvPr id="3" name="Content Placeholder 2">
            <a:extLst>
              <a:ext uri="{FF2B5EF4-FFF2-40B4-BE49-F238E27FC236}">
                <a16:creationId xmlns:a16="http://schemas.microsoft.com/office/drawing/2014/main" id="{42D5346C-B964-866E-5009-DD92AF9B6477}"/>
              </a:ext>
            </a:extLst>
          </p:cNvPr>
          <p:cNvSpPr>
            <a:spLocks noGrp="1"/>
          </p:cNvSpPr>
          <p:nvPr>
            <p:ph idx="1"/>
          </p:nvPr>
        </p:nvSpPr>
        <p:spPr/>
        <p:txBody>
          <a:bodyPr/>
          <a:lstStyle/>
          <a:p>
            <a:r>
              <a:rPr lang="en-US" sz="1800" dirty="0"/>
              <a:t>However, because the materials are evolved completely separately, their data structure exists over the entire computational domain</a:t>
            </a:r>
          </a:p>
        </p:txBody>
      </p:sp>
      <p:sp>
        <p:nvSpPr>
          <p:cNvPr id="22" name="Rak pilkoppling 21">
            <a:extLst>
              <a:ext uri="{FF2B5EF4-FFF2-40B4-BE49-F238E27FC236}">
                <a16:creationId xmlns:a16="http://schemas.microsoft.com/office/drawing/2014/main" id="{F0E299DE-2C59-43FA-9109-7BBA1269AB36}"/>
              </a:ext>
            </a:extLst>
          </p:cNvPr>
          <p:cNvSpPr/>
          <p:nvPr/>
        </p:nvSpPr>
        <p:spPr>
          <a:xfrm rot="5155907">
            <a:off x="750021" y="3627617"/>
            <a:ext cx="2155574" cy="135813"/>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sp>
        <p:nvSpPr>
          <p:cNvPr id="21" name="Rak pilkoppling 21">
            <a:extLst>
              <a:ext uri="{FF2B5EF4-FFF2-40B4-BE49-F238E27FC236}">
                <a16:creationId xmlns:a16="http://schemas.microsoft.com/office/drawing/2014/main" id="{160B11B1-57FF-4757-6A9D-9E006C90E5F3}"/>
              </a:ext>
            </a:extLst>
          </p:cNvPr>
          <p:cNvSpPr/>
          <p:nvPr/>
        </p:nvSpPr>
        <p:spPr>
          <a:xfrm rot="5155907" flipH="1">
            <a:off x="3947200" y="2487772"/>
            <a:ext cx="314333" cy="4524766"/>
          </a:xfrm>
          <a:prstGeom prst="straightConnector1">
            <a:avLst/>
          </a:prstGeom>
          <a:solidFill>
            <a:srgbClr val="000000">
              <a:alpha val="5000"/>
            </a:srgbClr>
          </a:solidFill>
          <a:ln w="19050">
            <a:solidFill>
              <a:srgbClr val="000000"/>
            </a:solidFill>
            <a:head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it-IT">
              <a:solidFill>
                <a:srgbClr val="000000"/>
              </a:solidFill>
            </a:endParaRPr>
          </a:p>
        </p:txBody>
      </p:sp>
      <p:pic>
        <p:nvPicPr>
          <p:cNvPr id="28" name="Picture 27">
            <a:extLst>
              <a:ext uri="{FF2B5EF4-FFF2-40B4-BE49-F238E27FC236}">
                <a16:creationId xmlns:a16="http://schemas.microsoft.com/office/drawing/2014/main" id="{5166027D-140A-4EA7-C211-E7D3C9302568}"/>
              </a:ext>
            </a:extLst>
          </p:cNvPr>
          <p:cNvPicPr>
            <a:picLocks noChangeAspect="1"/>
          </p:cNvPicPr>
          <p:nvPr/>
        </p:nvPicPr>
        <p:blipFill>
          <a:blip r:embed="rId2"/>
          <a:stretch>
            <a:fillRect/>
          </a:stretch>
        </p:blipFill>
        <p:spPr>
          <a:xfrm>
            <a:off x="6190456" y="5013176"/>
            <a:ext cx="363489" cy="281576"/>
          </a:xfrm>
          <a:prstGeom prst="rect">
            <a:avLst/>
          </a:prstGeom>
        </p:spPr>
      </p:pic>
      <p:cxnSp>
        <p:nvCxnSpPr>
          <p:cNvPr id="30" name="Straight Connector 29">
            <a:extLst>
              <a:ext uri="{FF2B5EF4-FFF2-40B4-BE49-F238E27FC236}">
                <a16:creationId xmlns:a16="http://schemas.microsoft.com/office/drawing/2014/main" id="{DB809FB4-896C-9EB5-FDAB-205D90CCAA5E}"/>
              </a:ext>
            </a:extLst>
          </p:cNvPr>
          <p:cNvCxnSpPr/>
          <p:nvPr/>
        </p:nvCxnSpPr>
        <p:spPr>
          <a:xfrm flipV="1">
            <a:off x="3923928" y="4761148"/>
            <a:ext cx="0" cy="18002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3B2A523D-C2AE-4E56-AAF0-92965545FC3E}"/>
              </a:ext>
            </a:extLst>
          </p:cNvPr>
          <p:cNvPicPr>
            <a:picLocks noChangeAspect="1"/>
          </p:cNvPicPr>
          <p:nvPr/>
        </p:nvPicPr>
        <p:blipFill>
          <a:blip r:embed="rId3"/>
          <a:stretch>
            <a:fillRect/>
          </a:stretch>
        </p:blipFill>
        <p:spPr>
          <a:xfrm>
            <a:off x="3730906" y="4952858"/>
            <a:ext cx="481054" cy="348350"/>
          </a:xfrm>
          <a:prstGeom prst="rect">
            <a:avLst/>
          </a:prstGeom>
        </p:spPr>
      </p:pic>
      <p:pic>
        <p:nvPicPr>
          <p:cNvPr id="34" name="Picture 33">
            <a:extLst>
              <a:ext uri="{FF2B5EF4-FFF2-40B4-BE49-F238E27FC236}">
                <a16:creationId xmlns:a16="http://schemas.microsoft.com/office/drawing/2014/main" id="{822D318E-6CA8-D916-4938-0091814665C0}"/>
              </a:ext>
            </a:extLst>
          </p:cNvPr>
          <p:cNvPicPr>
            <a:picLocks noChangeAspect="1"/>
          </p:cNvPicPr>
          <p:nvPr/>
        </p:nvPicPr>
        <p:blipFill>
          <a:blip r:embed="rId4"/>
          <a:stretch>
            <a:fillRect/>
          </a:stretch>
        </p:blipFill>
        <p:spPr>
          <a:xfrm>
            <a:off x="551307" y="5300747"/>
            <a:ext cx="8039797" cy="792549"/>
          </a:xfrm>
          <a:prstGeom prst="rect">
            <a:avLst/>
          </a:prstGeom>
        </p:spPr>
      </p:pic>
      <p:cxnSp>
        <p:nvCxnSpPr>
          <p:cNvPr id="9" name="Straight Connector 8">
            <a:extLst>
              <a:ext uri="{FF2B5EF4-FFF2-40B4-BE49-F238E27FC236}">
                <a16:creationId xmlns:a16="http://schemas.microsoft.com/office/drawing/2014/main" id="{2A693BB6-003A-DB83-D977-218275F5D248}"/>
              </a:ext>
            </a:extLst>
          </p:cNvPr>
          <p:cNvCxnSpPr/>
          <p:nvPr/>
        </p:nvCxnSpPr>
        <p:spPr>
          <a:xfrm>
            <a:off x="1836534" y="3284984"/>
            <a:ext cx="2087394"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E2F8F1-3AD1-1C4C-B2BF-28086DADD0EE}"/>
              </a:ext>
            </a:extLst>
          </p:cNvPr>
          <p:cNvCxnSpPr>
            <a:cxnSpLocks/>
          </p:cNvCxnSpPr>
          <p:nvPr/>
        </p:nvCxnSpPr>
        <p:spPr>
          <a:xfrm>
            <a:off x="3924766" y="4365104"/>
            <a:ext cx="2159402" cy="0"/>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A1893D2-D60E-5398-85D1-A712074C55F9}"/>
              </a:ext>
            </a:extLst>
          </p:cNvPr>
          <p:cNvPicPr>
            <a:picLocks noChangeAspect="1"/>
          </p:cNvPicPr>
          <p:nvPr/>
        </p:nvPicPr>
        <p:blipFill>
          <a:blip r:embed="rId5"/>
          <a:stretch>
            <a:fillRect/>
          </a:stretch>
        </p:blipFill>
        <p:spPr>
          <a:xfrm>
            <a:off x="1475656" y="2426955"/>
            <a:ext cx="209568" cy="281965"/>
          </a:xfrm>
          <a:prstGeom prst="rect">
            <a:avLst/>
          </a:prstGeom>
        </p:spPr>
      </p:pic>
      <p:cxnSp>
        <p:nvCxnSpPr>
          <p:cNvPr id="8" name="Straight Arrow Connector 7">
            <a:extLst>
              <a:ext uri="{FF2B5EF4-FFF2-40B4-BE49-F238E27FC236}">
                <a16:creationId xmlns:a16="http://schemas.microsoft.com/office/drawing/2014/main" id="{B6EE0D64-B436-6D45-C5E7-FA72776727CA}"/>
              </a:ext>
            </a:extLst>
          </p:cNvPr>
          <p:cNvCxnSpPr>
            <a:cxnSpLocks/>
          </p:cNvCxnSpPr>
          <p:nvPr/>
        </p:nvCxnSpPr>
        <p:spPr>
          <a:xfrm flipV="1">
            <a:off x="4795573" y="4509120"/>
            <a:ext cx="136469" cy="9361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1086426-AC90-3C3E-1088-0CE10DE84B25}"/>
              </a:ext>
            </a:extLst>
          </p:cNvPr>
          <p:cNvCxnSpPr>
            <a:cxnSpLocks/>
          </p:cNvCxnSpPr>
          <p:nvPr/>
        </p:nvCxnSpPr>
        <p:spPr>
          <a:xfrm flipV="1">
            <a:off x="1886769" y="3356992"/>
            <a:ext cx="308810" cy="19923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31B2395-0A50-AAC4-EC1F-44F1392BC795}"/>
              </a:ext>
            </a:extLst>
          </p:cNvPr>
          <p:cNvCxnSpPr/>
          <p:nvPr/>
        </p:nvCxnSpPr>
        <p:spPr>
          <a:xfrm>
            <a:off x="3923928" y="3284984"/>
            <a:ext cx="2087394"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7512EB-B732-4910-ECD7-2E889933319B}"/>
              </a:ext>
            </a:extLst>
          </p:cNvPr>
          <p:cNvCxnSpPr>
            <a:cxnSpLocks/>
          </p:cNvCxnSpPr>
          <p:nvPr/>
        </p:nvCxnSpPr>
        <p:spPr>
          <a:xfrm>
            <a:off x="1836534" y="4365104"/>
            <a:ext cx="2159402" cy="0"/>
          </a:xfrm>
          <a:prstGeom prst="line">
            <a:avLst/>
          </a:prstGeom>
          <a:ln w="28575">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6856054"/>
      </p:ext>
    </p:extLst>
  </p:cSld>
  <p:clrMapOvr>
    <a:masterClrMapping/>
  </p:clrMapOvr>
</p:sld>
</file>

<file path=ppt/theme/theme1.xml><?xml version="1.0" encoding="utf-8"?>
<a:theme xmlns:a="http://schemas.openxmlformats.org/drawingml/2006/main" name="blank">
  <a:themeElements>
    <a:clrScheme name="blank 1">
      <a:dk1>
        <a:srgbClr val="003E72"/>
      </a:dk1>
      <a:lt1>
        <a:srgbClr val="FFFFFF"/>
      </a:lt1>
      <a:dk2>
        <a:srgbClr val="FFFFFF"/>
      </a:dk2>
      <a:lt2>
        <a:srgbClr val="00B3BE"/>
      </a:lt2>
      <a:accent1>
        <a:srgbClr val="0073CF"/>
      </a:accent1>
      <a:accent2>
        <a:srgbClr val="E37222"/>
      </a:accent2>
      <a:accent3>
        <a:srgbClr val="FFFFFF"/>
      </a:accent3>
      <a:accent4>
        <a:srgbClr val="003460"/>
      </a:accent4>
      <a:accent5>
        <a:srgbClr val="AABCE4"/>
      </a:accent5>
      <a:accent6>
        <a:srgbClr val="CE671E"/>
      </a:accent6>
      <a:hlink>
        <a:srgbClr val="58A618"/>
      </a:hlink>
      <a:folHlink>
        <a:srgbClr val="8E258D"/>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1">
        <a:dk1>
          <a:srgbClr val="003E72"/>
        </a:dk1>
        <a:lt1>
          <a:srgbClr val="FFFFFF"/>
        </a:lt1>
        <a:dk2>
          <a:srgbClr val="FFFFFF"/>
        </a:dk2>
        <a:lt2>
          <a:srgbClr val="00B3BE"/>
        </a:lt2>
        <a:accent1>
          <a:srgbClr val="0073CF"/>
        </a:accent1>
        <a:accent2>
          <a:srgbClr val="E37222"/>
        </a:accent2>
        <a:accent3>
          <a:srgbClr val="FFFFFF"/>
        </a:accent3>
        <a:accent4>
          <a:srgbClr val="003460"/>
        </a:accent4>
        <a:accent5>
          <a:srgbClr val="AABCE4"/>
        </a:accent5>
        <a:accent6>
          <a:srgbClr val="CE671E"/>
        </a:accent6>
        <a:hlink>
          <a:srgbClr val="58A618"/>
        </a:hlink>
        <a:folHlink>
          <a:srgbClr val="8E258D"/>
        </a:folHlink>
      </a:clrScheme>
      <a:clrMap bg1="lt1" tx1="dk1" bg2="lt2" tx2="dk2" accent1="accent1" accent2="accent2" accent3="accent3" accent4="accent4" accent5="accent5" accent6="accent6" hlink="hlink" folHlink="folHlink"/>
    </a:extraClrScheme>
    <a:extraClrScheme>
      <a:clrScheme name="blank 2">
        <a:dk1>
          <a:srgbClr val="003E72"/>
        </a:dk1>
        <a:lt1>
          <a:srgbClr val="FFFFFF"/>
        </a:lt1>
        <a:dk2>
          <a:srgbClr val="FFFFFF"/>
        </a:dk2>
        <a:lt2>
          <a:srgbClr val="83AFB4"/>
        </a:lt2>
        <a:accent1>
          <a:srgbClr val="6AADE4"/>
        </a:accent1>
        <a:accent2>
          <a:srgbClr val="EFBD47"/>
        </a:accent2>
        <a:accent3>
          <a:srgbClr val="FFFFFF"/>
        </a:accent3>
        <a:accent4>
          <a:srgbClr val="003460"/>
        </a:accent4>
        <a:accent5>
          <a:srgbClr val="B9D3EF"/>
        </a:accent5>
        <a:accent6>
          <a:srgbClr val="D9AB3F"/>
        </a:accent6>
        <a:hlink>
          <a:srgbClr val="A8B400"/>
        </a:hlink>
        <a:folHlink>
          <a:srgbClr val="6A4061"/>
        </a:folHlink>
      </a:clrScheme>
      <a:clrMap bg1="lt1" tx1="dk1" bg2="lt2" tx2="dk2" accent1="accent1" accent2="accent2" accent3="accent3" accent4="accent4" accent5="accent5" accent6="accent6" hlink="hlink" folHlink="folHlink"/>
    </a:extraClrScheme>
    <a:extraClrScheme>
      <a:clrScheme name="blank 3">
        <a:dk1>
          <a:srgbClr val="003E72"/>
        </a:dk1>
        <a:lt1>
          <a:srgbClr val="FFFFFF"/>
        </a:lt1>
        <a:dk2>
          <a:srgbClr val="FFFFFF"/>
        </a:dk2>
        <a:lt2>
          <a:srgbClr val="156570"/>
        </a:lt2>
        <a:accent1>
          <a:srgbClr val="003E72"/>
        </a:accent1>
        <a:accent2>
          <a:srgbClr val="C84E00"/>
        </a:accent2>
        <a:accent3>
          <a:srgbClr val="FFFFFF"/>
        </a:accent3>
        <a:accent4>
          <a:srgbClr val="003460"/>
        </a:accent4>
        <a:accent5>
          <a:srgbClr val="AAAFBC"/>
        </a:accent5>
        <a:accent6>
          <a:srgbClr val="B54600"/>
        </a:accent6>
        <a:hlink>
          <a:srgbClr val="435125"/>
        </a:hlink>
        <a:folHlink>
          <a:srgbClr val="412D5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2b5e879-76cb-48a0-bb08-256b3ce2d4a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25EE5199851A49938C4D55BEA1750C" ma:contentTypeVersion="16" ma:contentTypeDescription="Create a new document." ma:contentTypeScope="" ma:versionID="c3e903039490abc60afc48cf0c325cd9">
  <xsd:schema xmlns:xsd="http://www.w3.org/2001/XMLSchema" xmlns:xs="http://www.w3.org/2001/XMLSchema" xmlns:p="http://schemas.microsoft.com/office/2006/metadata/properties" xmlns:ns3="d2ae71a5-40b6-4881-aa95-0128a4d46a45" xmlns:ns4="b2b5e879-76cb-48a0-bb08-256b3ce2d4ae" targetNamespace="http://schemas.microsoft.com/office/2006/metadata/properties" ma:root="true" ma:fieldsID="c67fd4496373248ce2ed943c4d119b90" ns3:_="" ns4:_="">
    <xsd:import namespace="d2ae71a5-40b6-4881-aa95-0128a4d46a45"/>
    <xsd:import namespace="b2b5e879-76cb-48a0-bb08-256b3ce2d4a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4:MediaServiceAutoKeyPoints" minOccurs="0"/>
                <xsd:element ref="ns4:MediaServiceKeyPoints" minOccurs="0"/>
                <xsd:element ref="ns4:_activity" minOccurs="0"/>
                <xsd:element ref="ns4:MediaServiceObjectDetectorVersion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ae71a5-40b6-4881-aa95-0128a4d46a4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b5e879-76cb-48a0-bb08-256b3ce2d4a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902862-2E72-490F-A856-37C9786D3D7D}">
  <ds:schemaRefs>
    <ds:schemaRef ds:uri="b2b5e879-76cb-48a0-bb08-256b3ce2d4ae"/>
    <ds:schemaRef ds:uri="http://www.w3.org/XML/1998/namespace"/>
    <ds:schemaRef ds:uri="d2ae71a5-40b6-4881-aa95-0128a4d46a45"/>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A2691AB2-826A-4222-A031-1DBEDA7D6E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ae71a5-40b6-4881-aa95-0128a4d46a45"/>
    <ds:schemaRef ds:uri="b2b5e879-76cb-48a0-bb08-256b3ce2d4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F6FFF-235D-4FB2-B59D-4E952EC7F1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4260</Words>
  <Application>Microsoft Office PowerPoint</Application>
  <PresentationFormat>On-screen Show (4:3)</PresentationFormat>
  <Paragraphs>343</Paragraphs>
  <Slides>62</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62</vt:i4>
      </vt:variant>
    </vt:vector>
  </HeadingPairs>
  <TitlesOfParts>
    <vt:vector size="64" baseType="lpstr">
      <vt:lpstr>Arial</vt:lpstr>
      <vt:lpstr>blank</vt:lpstr>
      <vt:lpstr>Ghost fluid methods (part 1)</vt:lpstr>
      <vt:lpstr>Outline</vt:lpstr>
      <vt:lpstr>Outline</vt:lpstr>
      <vt:lpstr>Ghost fluid methods</vt:lpstr>
      <vt:lpstr>Dynamic boundary conditions</vt:lpstr>
      <vt:lpstr>Ghost fluid method concepts</vt:lpstr>
      <vt:lpstr>Ghost fluid method concepts</vt:lpstr>
      <vt:lpstr>Ghost fluid method concepts</vt:lpstr>
      <vt:lpstr>Ghost fluid method concepts</vt:lpstr>
      <vt:lpstr>Ghost fluid method concepts</vt:lpstr>
      <vt:lpstr>Ghost fluid method concepts</vt:lpstr>
      <vt:lpstr>Ghost fluid method concepts</vt:lpstr>
      <vt:lpstr>Ghost fluid method concepts</vt:lpstr>
      <vt:lpstr>Ghost fluid method concepts</vt:lpstr>
      <vt:lpstr>Why can’t we use the state as it is?</vt:lpstr>
      <vt:lpstr>Outline</vt:lpstr>
      <vt:lpstr>The original ghost fluid method</vt:lpstr>
      <vt:lpstr>Choosing dynamic boundary conditions</vt:lpstr>
      <vt:lpstr>Choosing dynamic boundary conditions</vt:lpstr>
      <vt:lpstr>Choosing dynamic boundary conditions</vt:lpstr>
      <vt:lpstr>Choosing dynamic boundary conditions</vt:lpstr>
      <vt:lpstr>Choosing dynamic boundary conditions</vt:lpstr>
      <vt:lpstr>Choosing dynamic boundary conditions</vt:lpstr>
      <vt:lpstr>Choosing dynamic boundary conditions</vt:lpstr>
      <vt:lpstr>Is this all we need?</vt:lpstr>
      <vt:lpstr>Shock waves?</vt:lpstr>
      <vt:lpstr>Applying the boundary conditions</vt:lpstr>
      <vt:lpstr>Extrapolating entropy</vt:lpstr>
      <vt:lpstr>Extrapolating entropy</vt:lpstr>
      <vt:lpstr>Extrapolating entropy</vt:lpstr>
      <vt:lpstr>Example using the ghost fluid method</vt:lpstr>
      <vt:lpstr>Assumptions of the original ghost fluid method</vt:lpstr>
      <vt:lpstr>The isobaric fix</vt:lpstr>
      <vt:lpstr>Outline</vt:lpstr>
      <vt:lpstr>Improving ghost fluid methods</vt:lpstr>
      <vt:lpstr>The modified ghost fluid method</vt:lpstr>
      <vt:lpstr>Riemann problems and Ghost Fluid Methods</vt:lpstr>
      <vt:lpstr>Strong shock waves</vt:lpstr>
      <vt:lpstr>The modified ghost fluid method</vt:lpstr>
      <vt:lpstr>The modified ghost fluid method</vt:lpstr>
      <vt:lpstr>The interface ghost fluid method</vt:lpstr>
      <vt:lpstr>The interface ghost fluid method</vt:lpstr>
      <vt:lpstr>The explicit simplified interface method</vt:lpstr>
      <vt:lpstr>The explicit simplified interface method</vt:lpstr>
      <vt:lpstr>The real ghost fluid method</vt:lpstr>
      <vt:lpstr>The real ghost fluid method</vt:lpstr>
      <vt:lpstr>The Riemann ghost fluid method</vt:lpstr>
      <vt:lpstr>The practical ghost fluid method</vt:lpstr>
      <vt:lpstr>…and more</vt:lpstr>
      <vt:lpstr>Outline</vt:lpstr>
      <vt:lpstr>Coding a sharp interface method</vt:lpstr>
      <vt:lpstr>Coding a sharp interface method</vt:lpstr>
      <vt:lpstr>Coding a sharp interface method</vt:lpstr>
      <vt:lpstr>Coding a sharp interface method</vt:lpstr>
      <vt:lpstr>Coding a sharp interface method</vt:lpstr>
      <vt:lpstr>How many ghost cells need setting?</vt:lpstr>
      <vt:lpstr>How many ghost cells need setting?</vt:lpstr>
      <vt:lpstr>How many ghost cells need setting?</vt:lpstr>
      <vt:lpstr>How many ghost cells need setting?</vt:lpstr>
      <vt:lpstr>How many ghost cells need setting?</vt:lpstr>
      <vt:lpstr>How many ghost cells need setting?</vt:lpstr>
      <vt:lpstr>References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c:creator>
  <cp:lastModifiedBy>Stephen Millmore</cp:lastModifiedBy>
  <cp:revision>47</cp:revision>
  <cp:lastPrinted>1601-01-01T00:00:00Z</cp:lastPrinted>
  <dcterms:created xsi:type="dcterms:W3CDTF">2008-03-27T10:29:55Z</dcterms:created>
  <dcterms:modified xsi:type="dcterms:W3CDTF">2023-11-21T15:57:48Z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0x0101006025EE5199851A49938C4D55BEA1750C</vt:lpwstr>
  </property>
</Properties>
</file>