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7" r:id="rId4"/>
    <p:sldId id="258" r:id="rId5"/>
    <p:sldId id="300" r:id="rId6"/>
    <p:sldId id="282" r:id="rId7"/>
    <p:sldId id="278" r:id="rId8"/>
    <p:sldId id="285" r:id="rId10"/>
    <p:sldId id="301" r:id="rId11"/>
    <p:sldId id="267" r:id="rId12"/>
    <p:sldId id="283" r:id="rId13"/>
    <p:sldId id="263" r:id="rId14"/>
    <p:sldId id="299" r:id="rId15"/>
    <p:sldId id="287" r:id="rId16"/>
    <p:sldId id="288" r:id="rId17"/>
    <p:sldId id="289" r:id="rId18"/>
    <p:sldId id="298" r:id="rId19"/>
    <p:sldId id="302" r:id="rId20"/>
    <p:sldId id="260" r:id="rId21"/>
    <p:sldId id="270" r:id="rId22"/>
    <p:sldId id="30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4299B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5E9B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B259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列3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E9E38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3241-82DB-4C46-ACE0-E269330E87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FBB73-3843-4BB9-A280-AFD0156951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9B482-6C7C-4207-91E3-31D3C90B4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93DC-291D-4506-83D9-C6594B51C6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FB6A-5E14-410E-B483-2640158666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each_drone_photography-wallpaper-2560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5080"/>
            <a:ext cx="12544425" cy="7138670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942760" y="2244445"/>
            <a:ext cx="8306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err="1">
                <a:solidFill>
                  <a:schemeClr val="bg1"/>
                </a:solidFill>
                <a:latin typeface="Helvetica" panose="020B0604020202030204" pitchFamily="34" charset="0"/>
              </a:rPr>
              <a:t>Lifocus</a:t>
            </a:r>
            <a:endParaRPr lang="zh-CN" altLang="en-US" sz="6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9050" y="-5080"/>
            <a:ext cx="12211050" cy="6858000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4270549" y="3259813"/>
            <a:ext cx="3707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Helvetica" panose="020B0604020202030204" pitchFamily="34" charset="0"/>
              </a:rPr>
              <a:t>DESIGNED BY DIMENSIONS</a:t>
            </a:r>
            <a:endParaRPr lang="zh-CN" altLang="en-US" sz="2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H="1">
            <a:off x="2222413" y="3464630"/>
            <a:ext cx="18065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8205805" y="3464630"/>
            <a:ext cx="18065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47764" y="4658944"/>
            <a:ext cx="3838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elvetica" panose="020B0604020202030204" pitchFamily="34" charset="0"/>
              </a:rPr>
              <a:t>软件</a:t>
            </a:r>
            <a:r>
              <a:rPr lang="en-US" altLang="zh-CN" sz="2000" b="1" dirty="0">
                <a:solidFill>
                  <a:schemeClr val="bg1"/>
                </a:solidFill>
                <a:latin typeface="Helvetica" panose="020B0604020202030204" pitchFamily="34" charset="0"/>
              </a:rPr>
              <a:t>1602</a:t>
            </a:r>
            <a:r>
              <a:rPr lang="zh-CN" altLang="en-US" sz="2000" b="1" dirty="0">
                <a:solidFill>
                  <a:schemeClr val="bg1"/>
                </a:solidFill>
                <a:latin typeface="Helvetica" panose="020B0604020202030204" pitchFamily="34" charset="0"/>
              </a:rPr>
              <a:t>班</a:t>
            </a:r>
            <a:endParaRPr lang="en-US" altLang="zh-CN" sz="2000" b="1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Helvetica" panose="020B0604020202030204" pitchFamily="34" charset="0"/>
              </a:rPr>
              <a:t>谢康培、万梓枫、刘雯、郝艺凡</a:t>
            </a:r>
            <a:endParaRPr lang="zh-CN" altLang="en-US" sz="20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296216"/>
            <a:ext cx="2188724" cy="13829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each_drone_photography-wallpaper-2560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3655"/>
            <a:ext cx="12397105" cy="7301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-3333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5687510" y="2561106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75427" y="2704136"/>
            <a:ext cx="4358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Helvetica" panose="020B0604020202030204" pitchFamily="34" charset="0"/>
              </a:rPr>
              <a:t>THREE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1422" y="2950843"/>
            <a:ext cx="2793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与实现方案</a:t>
            </a:r>
            <a:endParaRPr 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5955" y="389255"/>
            <a:ext cx="5832475" cy="1605280"/>
          </a:xfrm>
        </p:spPr>
        <p:txBody>
          <a:bodyPr/>
          <a:p>
            <a:r>
              <a:rPr lang="zh-CN" altLang="en-US"/>
              <a:t>技术大纲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067243"/>
            <a:ext cx="9144000" cy="1655762"/>
          </a:xfrm>
        </p:spPr>
        <p:txBody>
          <a:bodyPr>
            <a:normAutofit lnSpcReduction="20000"/>
          </a:bodyPr>
          <a:p>
            <a:r>
              <a:rPr lang="zh-CN" altLang="en-US"/>
              <a:t>前端：</a:t>
            </a:r>
            <a:r>
              <a:rPr lang="en-US" altLang="zh-CN"/>
              <a:t>animate css3</a:t>
            </a:r>
            <a:r>
              <a:rPr lang="zh-CN" altLang="en-US"/>
              <a:t>动画库</a:t>
            </a:r>
            <a:endParaRPr lang="zh-CN" altLang="en-US"/>
          </a:p>
          <a:p>
            <a:r>
              <a:rPr lang="en-US" altLang="zh-CN"/>
              <a:t>bootstrap</a:t>
            </a:r>
            <a:endParaRPr lang="en-US" altLang="zh-CN"/>
          </a:p>
          <a:p>
            <a:r>
              <a:rPr lang="en-US" altLang="zh-CN"/>
              <a:t>jquery</a:t>
            </a:r>
            <a:endParaRPr lang="en-US" altLang="zh-CN"/>
          </a:p>
          <a:p>
            <a:r>
              <a:rPr lang="en-US" altLang="zh-CN"/>
              <a:t>                       owl carousel(</a:t>
            </a:r>
            <a:r>
              <a:rPr lang="zh-CN" altLang="en-US"/>
              <a:t>幻灯片框架）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428750" y="409670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后端：</a:t>
            </a:r>
            <a:r>
              <a:rPr lang="en-US" altLang="zh-CN"/>
              <a:t>spring boot</a:t>
            </a:r>
            <a:r>
              <a:rPr lang="zh-CN" altLang="en-US"/>
              <a:t>集成</a:t>
            </a:r>
            <a:r>
              <a:rPr lang="en-US" altLang="zh-CN"/>
              <a:t>mybatis</a:t>
            </a:r>
            <a:endParaRPr lang="en-US" altLang="zh-CN"/>
          </a:p>
          <a:p>
            <a:r>
              <a:rPr lang="zh-CN" altLang="en-US"/>
              <a:t>                  使用</a:t>
            </a:r>
            <a:r>
              <a:rPr lang="en-US" altLang="zh-CN"/>
              <a:t>restful</a:t>
            </a:r>
            <a:r>
              <a:rPr lang="zh-CN" altLang="en-US"/>
              <a:t>实现了前后端分离</a:t>
            </a:r>
            <a:endParaRPr lang="zh-CN" altLang="en-US"/>
          </a:p>
          <a:p>
            <a:r>
              <a:rPr lang="en-US" altLang="zh-CN"/>
              <a:t>                  mybatisGenerator</a:t>
            </a:r>
            <a:r>
              <a:rPr lang="zh-CN" altLang="en-US"/>
              <a:t>插件的使用</a:t>
            </a:r>
            <a:endParaRPr lang="zh-CN" altLang="en-US"/>
          </a:p>
          <a:p>
            <a:r>
              <a:rPr lang="zh-CN" altLang="en-US"/>
              <a:t>                             数据库长文本分页存储提高索引效率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975853" y="335323"/>
            <a:ext cx="43314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Web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011" y="1366577"/>
            <a:ext cx="5762383" cy="455661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310816" y="2069765"/>
            <a:ext cx="348111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Spring Boot+Restful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451202" y="351246"/>
            <a:ext cx="43314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登录注册模块</a:t>
            </a:r>
            <a:endParaRPr lang="zh-CN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297305"/>
            <a:ext cx="4718050" cy="426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30" y="1190625"/>
            <a:ext cx="4503420" cy="5171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451202" y="351246"/>
            <a:ext cx="43314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35" y="1054100"/>
            <a:ext cx="5812790" cy="3289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66" y="4771785"/>
            <a:ext cx="3950310" cy="1961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51202" y="351246"/>
            <a:ext cx="43314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0" r="-1595" b="25331"/>
          <a:stretch>
            <a:fillRect/>
          </a:stretch>
        </p:blipFill>
        <p:spPr>
          <a:xfrm>
            <a:off x="925830" y="824865"/>
            <a:ext cx="8507095" cy="2240915"/>
          </a:xfrm>
          <a:prstGeom prst="rect">
            <a:avLst/>
          </a:prstGeom>
        </p:spPr>
      </p:pic>
      <p:pic>
        <p:nvPicPr>
          <p:cNvPr id="11" name="图片 10" descr="`N%EZG0]}WNOV%_2_)4ZSY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613785"/>
            <a:ext cx="8270875" cy="2570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each_drone_photography-wallpaper-2560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3655"/>
            <a:ext cx="12397105" cy="7301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-3333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4973135" y="2563011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75427" y="2704136"/>
            <a:ext cx="435877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Helvetica" panose="020B0604020202030204" pitchFamily="34" charset="0"/>
              </a:rPr>
              <a:t>FOUR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48487" y="3165473"/>
            <a:ext cx="27935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3429" y="580571"/>
            <a:ext cx="268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OUR TEAM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34038" y="1319213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65605" y="4243705"/>
            <a:ext cx="1170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谢康培</a:t>
            </a:r>
            <a:endParaRPr lang="zh-CN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1528" y="4787671"/>
            <a:ext cx="24198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组长划水</a:t>
            </a:r>
            <a:endParaRPr lang="zh-CN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博客模块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+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阅读模块后台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93540" y="4243705"/>
            <a:ext cx="1169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万梓枫</a:t>
            </a:r>
            <a:endParaRPr lang="zh-CN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90374" y="4787672"/>
            <a:ext cx="23766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大佬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A</a:t>
            </a:r>
            <a:endParaRPr lang="zh-CN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LIFocus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模块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+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前端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03060" y="4243705"/>
            <a:ext cx="1170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郝艺凡</a:t>
            </a:r>
            <a:endParaRPr lang="zh-CN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95999" y="4787672"/>
            <a:ext cx="23854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大佬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B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数据库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+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前端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+UI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29991" y="4245822"/>
            <a:ext cx="937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刘雯</a:t>
            </a:r>
            <a:endParaRPr lang="zh-CN" sz="20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08219" y="4787673"/>
            <a:ext cx="23810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大佬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C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前端页面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+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文档编辑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+UI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14" y="2953087"/>
            <a:ext cx="1175884" cy="11671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1" y="2939215"/>
            <a:ext cx="1181045" cy="11810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79" y="2957541"/>
            <a:ext cx="1144391" cy="11443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02" y="2952376"/>
            <a:ext cx="1181045" cy="1181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5029" y="0"/>
            <a:ext cx="2292350" cy="5225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5375" y="-706"/>
            <a:ext cx="219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elvetica" panose="020B0604020202030204" pitchFamily="34" charset="0"/>
              </a:rPr>
              <a:t>SUMMARY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63010" y="0"/>
            <a:ext cx="7447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OUR TEAM  IS THE BEST </a:t>
            </a:r>
            <a:r>
              <a:rPr lang="en-US" altLang="zh-CN" sz="3600" dirty="0">
                <a:solidFill>
                  <a:schemeClr val="bg1"/>
                </a:solidFill>
                <a:latin typeface="Helvetica" panose="020B0604020202030204" pitchFamily="34" charset="0"/>
              </a:rPr>
              <a:t>ONE</a:t>
            </a:r>
            <a:endParaRPr lang="zh-CN" altLang="en-US" sz="36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0595" y="2910205"/>
            <a:ext cx="6888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b="1" dirty="0">
                <a:solidFill>
                  <a:srgbClr val="FF0000"/>
                </a:solidFill>
                <a:latin typeface="Helvetica" panose="020B0604020202030204" pitchFamily="34" charset="0"/>
              </a:rPr>
              <a:t>学的是技术，讲的是情怀</a:t>
            </a:r>
            <a:endParaRPr lang="zh-CN" sz="4400" b="1" dirty="0">
              <a:solidFill>
                <a:srgbClr val="FF0000"/>
              </a:solidFill>
              <a:latin typeface="Helvetica" panose="020B0604020202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59075" y="3103245"/>
            <a:ext cx="190500" cy="350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892425" y="6033947"/>
            <a:ext cx="617764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each_drone_photography-wallpaper-2560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3655"/>
            <a:ext cx="12397105" cy="7301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-3333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35037" y="2706676"/>
            <a:ext cx="435877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" panose="020B0604020202030204" pitchFamily="34" charset="0"/>
              </a:rPr>
              <a:t>Thanks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each_drone_photography-wallpaper-2560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3810"/>
            <a:ext cx="12571095" cy="711009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 rot="21311461">
            <a:off x="-1088616" y="2531542"/>
            <a:ext cx="13550305" cy="266988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85952" y="840653"/>
            <a:ext cx="2820097" cy="743352"/>
            <a:chOff x="4689955" y="1092230"/>
            <a:chExt cx="2820097" cy="743352"/>
          </a:xfrm>
        </p:grpSpPr>
        <p:sp>
          <p:nvSpPr>
            <p:cNvPr id="4" name="半闭框 3"/>
            <p:cNvSpPr>
              <a:spLocks noChangeAspect="1"/>
            </p:cNvSpPr>
            <p:nvPr/>
          </p:nvSpPr>
          <p:spPr>
            <a:xfrm>
              <a:off x="4689955" y="1092230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半闭框 6"/>
            <p:cNvSpPr>
              <a:spLocks noChangeAspect="1"/>
            </p:cNvSpPr>
            <p:nvPr/>
          </p:nvSpPr>
          <p:spPr>
            <a:xfrm flipH="1">
              <a:off x="7294052" y="1092230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半闭框 7"/>
            <p:cNvSpPr>
              <a:spLocks noChangeAspect="1"/>
            </p:cNvSpPr>
            <p:nvPr/>
          </p:nvSpPr>
          <p:spPr>
            <a:xfrm flipH="1" flipV="1">
              <a:off x="7294052" y="1619582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半闭框 8"/>
            <p:cNvSpPr>
              <a:spLocks noChangeAspect="1"/>
            </p:cNvSpPr>
            <p:nvPr/>
          </p:nvSpPr>
          <p:spPr>
            <a:xfrm flipV="1">
              <a:off x="4689955" y="1619582"/>
              <a:ext cx="216000" cy="216000"/>
            </a:xfrm>
            <a:prstGeom prst="halfFrame">
              <a:avLst>
                <a:gd name="adj1" fmla="val 10833"/>
                <a:gd name="adj2" fmla="val 1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242927" y="858386"/>
            <a:ext cx="368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Helvetica" panose="020B0604020202030204" pitchFamily="34" charset="0"/>
              </a:rPr>
              <a:t>CONTENT</a:t>
            </a:r>
            <a:endParaRPr lang="zh-CN" altLang="en-US" sz="40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8713" y="2684585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08664" y="2684585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08664" y="4114800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28713" y="4114800"/>
            <a:ext cx="70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4774" y="2930619"/>
            <a:ext cx="256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34805" y="2941499"/>
            <a:ext cx="256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目标与解决思路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44470" y="4345940"/>
            <a:ext cx="3851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技术路线与实现方案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26171" y="4345931"/>
            <a:ext cx="32386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each_drone_photography-wallpaper-2560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3655"/>
            <a:ext cx="12397105" cy="7301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-3333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4338770" y="2563011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75427" y="2704136"/>
            <a:ext cx="435877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Helvetica" panose="020B0604020202030204" pitchFamily="34" charset="0"/>
              </a:rPr>
              <a:t>ONE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60452" y="3168648"/>
            <a:ext cx="27935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each_drone_photography-wallpaper-2560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15"/>
            <a:ext cx="12230100" cy="71577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0" y="-289"/>
            <a:ext cx="12230100" cy="68580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781675" y="1319213"/>
            <a:ext cx="6286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69454" y="3167390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elvetica" panose="020B0604020202030204" pitchFamily="34" charset="0"/>
              </a:rPr>
              <a:t>Life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45356" y="3167390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elvetica" panose="020B0604020202030204" pitchFamily="34" charset="0"/>
              </a:rPr>
              <a:t>focus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62535" y="565009"/>
            <a:ext cx="204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460"/>
          <p:cNvSpPr>
            <a:spLocks noEditPoints="1"/>
          </p:cNvSpPr>
          <p:nvPr/>
        </p:nvSpPr>
        <p:spPr bwMode="auto">
          <a:xfrm>
            <a:off x="1947749" y="2463333"/>
            <a:ext cx="529537" cy="529537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close/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4092" y="4054246"/>
            <a:ext cx="2419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随着生活节奏的加快，人们的工作及学习压力也越来越大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01258" y="4054246"/>
            <a:ext cx="2419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经常使用电脑的人群需要保持专注、规划时间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Freeform 576"/>
          <p:cNvSpPr>
            <a:spLocks noEditPoints="1"/>
          </p:cNvSpPr>
          <p:nvPr/>
        </p:nvSpPr>
        <p:spPr bwMode="auto">
          <a:xfrm>
            <a:off x="9821469" y="2477459"/>
            <a:ext cx="248646" cy="449925"/>
          </a:xfrm>
          <a:custGeom>
            <a:avLst/>
            <a:gdLst>
              <a:gd name="T0" fmla="*/ 48 w 96"/>
              <a:gd name="T1" fmla="*/ 164 h 176"/>
              <a:gd name="T2" fmla="*/ 52 w 96"/>
              <a:gd name="T3" fmla="*/ 160 h 176"/>
              <a:gd name="T4" fmla="*/ 48 w 96"/>
              <a:gd name="T5" fmla="*/ 156 h 176"/>
              <a:gd name="T6" fmla="*/ 44 w 96"/>
              <a:gd name="T7" fmla="*/ 160 h 176"/>
              <a:gd name="T8" fmla="*/ 48 w 96"/>
              <a:gd name="T9" fmla="*/ 164 h 176"/>
              <a:gd name="T10" fmla="*/ 80 w 96"/>
              <a:gd name="T11" fmla="*/ 0 h 176"/>
              <a:gd name="T12" fmla="*/ 16 w 96"/>
              <a:gd name="T13" fmla="*/ 0 h 176"/>
              <a:gd name="T14" fmla="*/ 0 w 96"/>
              <a:gd name="T15" fmla="*/ 16 h 176"/>
              <a:gd name="T16" fmla="*/ 0 w 96"/>
              <a:gd name="T17" fmla="*/ 160 h 176"/>
              <a:gd name="T18" fmla="*/ 16 w 96"/>
              <a:gd name="T19" fmla="*/ 176 h 176"/>
              <a:gd name="T20" fmla="*/ 80 w 96"/>
              <a:gd name="T21" fmla="*/ 176 h 176"/>
              <a:gd name="T22" fmla="*/ 96 w 96"/>
              <a:gd name="T23" fmla="*/ 160 h 176"/>
              <a:gd name="T24" fmla="*/ 96 w 96"/>
              <a:gd name="T25" fmla="*/ 16 h 176"/>
              <a:gd name="T26" fmla="*/ 80 w 96"/>
              <a:gd name="T27" fmla="*/ 0 h 176"/>
              <a:gd name="T28" fmla="*/ 88 w 96"/>
              <a:gd name="T29" fmla="*/ 160 h 176"/>
              <a:gd name="T30" fmla="*/ 80 w 96"/>
              <a:gd name="T31" fmla="*/ 168 h 176"/>
              <a:gd name="T32" fmla="*/ 16 w 96"/>
              <a:gd name="T33" fmla="*/ 168 h 176"/>
              <a:gd name="T34" fmla="*/ 8 w 96"/>
              <a:gd name="T35" fmla="*/ 160 h 176"/>
              <a:gd name="T36" fmla="*/ 8 w 96"/>
              <a:gd name="T37" fmla="*/ 152 h 176"/>
              <a:gd name="T38" fmla="*/ 88 w 96"/>
              <a:gd name="T39" fmla="*/ 152 h 176"/>
              <a:gd name="T40" fmla="*/ 88 w 96"/>
              <a:gd name="T41" fmla="*/ 160 h 176"/>
              <a:gd name="T42" fmla="*/ 88 w 96"/>
              <a:gd name="T43" fmla="*/ 144 h 176"/>
              <a:gd name="T44" fmla="*/ 8 w 96"/>
              <a:gd name="T45" fmla="*/ 144 h 176"/>
              <a:gd name="T46" fmla="*/ 8 w 96"/>
              <a:gd name="T47" fmla="*/ 32 h 176"/>
              <a:gd name="T48" fmla="*/ 88 w 96"/>
              <a:gd name="T49" fmla="*/ 32 h 176"/>
              <a:gd name="T50" fmla="*/ 88 w 96"/>
              <a:gd name="T51" fmla="*/ 144 h 176"/>
              <a:gd name="T52" fmla="*/ 88 w 96"/>
              <a:gd name="T53" fmla="*/ 24 h 176"/>
              <a:gd name="T54" fmla="*/ 8 w 96"/>
              <a:gd name="T55" fmla="*/ 24 h 176"/>
              <a:gd name="T56" fmla="*/ 8 w 96"/>
              <a:gd name="T57" fmla="*/ 16 h 176"/>
              <a:gd name="T58" fmla="*/ 16 w 96"/>
              <a:gd name="T59" fmla="*/ 8 h 176"/>
              <a:gd name="T60" fmla="*/ 80 w 96"/>
              <a:gd name="T61" fmla="*/ 8 h 176"/>
              <a:gd name="T62" fmla="*/ 88 w 96"/>
              <a:gd name="T63" fmla="*/ 16 h 176"/>
              <a:gd name="T64" fmla="*/ 88 w 96"/>
              <a:gd name="T65" fmla="*/ 24 h 176"/>
              <a:gd name="T66" fmla="*/ 52 w 96"/>
              <a:gd name="T67" fmla="*/ 12 h 176"/>
              <a:gd name="T68" fmla="*/ 44 w 96"/>
              <a:gd name="T69" fmla="*/ 12 h 176"/>
              <a:gd name="T70" fmla="*/ 40 w 96"/>
              <a:gd name="T71" fmla="*/ 16 h 176"/>
              <a:gd name="T72" fmla="*/ 44 w 96"/>
              <a:gd name="T73" fmla="*/ 20 h 176"/>
              <a:gd name="T74" fmla="*/ 52 w 96"/>
              <a:gd name="T75" fmla="*/ 20 h 176"/>
              <a:gd name="T76" fmla="*/ 56 w 96"/>
              <a:gd name="T77" fmla="*/ 16 h 176"/>
              <a:gd name="T78" fmla="*/ 52 w 96"/>
              <a:gd name="T79" fmla="*/ 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176">
                <a:moveTo>
                  <a:pt x="48" y="164"/>
                </a:moveTo>
                <a:cubicBezTo>
                  <a:pt x="50" y="164"/>
                  <a:pt x="52" y="162"/>
                  <a:pt x="52" y="160"/>
                </a:cubicBezTo>
                <a:cubicBezTo>
                  <a:pt x="52" y="158"/>
                  <a:pt x="50" y="156"/>
                  <a:pt x="48" y="156"/>
                </a:cubicBezTo>
                <a:cubicBezTo>
                  <a:pt x="46" y="156"/>
                  <a:pt x="44" y="158"/>
                  <a:pt x="44" y="160"/>
                </a:cubicBezTo>
                <a:cubicBezTo>
                  <a:pt x="44" y="162"/>
                  <a:pt x="46" y="164"/>
                  <a:pt x="48" y="164"/>
                </a:cubicBezTo>
                <a:close/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9" y="176"/>
                  <a:pt x="96" y="169"/>
                  <a:pt x="96" y="16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close/>
                <a:moveTo>
                  <a:pt x="88" y="160"/>
                </a:moveTo>
                <a:cubicBezTo>
                  <a:pt x="88" y="164"/>
                  <a:pt x="84" y="168"/>
                  <a:pt x="8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52"/>
                  <a:pt x="8" y="152"/>
                  <a:pt x="8" y="152"/>
                </a:cubicBezTo>
                <a:cubicBezTo>
                  <a:pt x="88" y="152"/>
                  <a:pt x="88" y="152"/>
                  <a:pt x="88" y="152"/>
                </a:cubicBezTo>
                <a:lnTo>
                  <a:pt x="88" y="160"/>
                </a:lnTo>
                <a:close/>
                <a:moveTo>
                  <a:pt x="8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88" y="32"/>
                  <a:pt x="88" y="32"/>
                  <a:pt x="88" y="32"/>
                </a:cubicBezTo>
                <a:lnTo>
                  <a:pt x="88" y="144"/>
                </a:lnTo>
                <a:close/>
                <a:moveTo>
                  <a:pt x="8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4" y="8"/>
                  <a:pt x="88" y="12"/>
                  <a:pt x="88" y="16"/>
                </a:cubicBezTo>
                <a:lnTo>
                  <a:pt x="88" y="24"/>
                </a:lnTo>
                <a:close/>
                <a:moveTo>
                  <a:pt x="52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Freeform 461"/>
          <p:cNvSpPr>
            <a:spLocks noEditPoints="1"/>
          </p:cNvSpPr>
          <p:nvPr/>
        </p:nvSpPr>
        <p:spPr bwMode="auto">
          <a:xfrm>
            <a:off x="4544677" y="2477459"/>
            <a:ext cx="515955" cy="529537"/>
          </a:xfrm>
          <a:custGeom>
            <a:avLst/>
            <a:gdLst>
              <a:gd name="T0" fmla="*/ 144 w 176"/>
              <a:gd name="T1" fmla="*/ 88 h 176"/>
              <a:gd name="T2" fmla="*/ 152 w 176"/>
              <a:gd name="T3" fmla="*/ 88 h 176"/>
              <a:gd name="T4" fmla="*/ 60 w 176"/>
              <a:gd name="T5" fmla="*/ 136 h 176"/>
              <a:gd name="T6" fmla="*/ 56 w 176"/>
              <a:gd name="T7" fmla="*/ 143 h 176"/>
              <a:gd name="T8" fmla="*/ 60 w 176"/>
              <a:gd name="T9" fmla="*/ 136 h 176"/>
              <a:gd name="T10" fmla="*/ 33 w 176"/>
              <a:gd name="T11" fmla="*/ 120 h 176"/>
              <a:gd name="T12" fmla="*/ 40 w 176"/>
              <a:gd name="T13" fmla="*/ 116 h 176"/>
              <a:gd name="T14" fmla="*/ 56 w 176"/>
              <a:gd name="T15" fmla="*/ 33 h 176"/>
              <a:gd name="T16" fmla="*/ 60 w 176"/>
              <a:gd name="T17" fmla="*/ 40 h 176"/>
              <a:gd name="T18" fmla="*/ 56 w 176"/>
              <a:gd name="T19" fmla="*/ 33 h 176"/>
              <a:gd name="T20" fmla="*/ 24 w 176"/>
              <a:gd name="T21" fmla="*/ 88 h 176"/>
              <a:gd name="T22" fmla="*/ 32 w 176"/>
              <a:gd name="T23" fmla="*/ 88 h 176"/>
              <a:gd name="T24" fmla="*/ 116 w 176"/>
              <a:gd name="T25" fmla="*/ 40 h 176"/>
              <a:gd name="T26" fmla="*/ 120 w 176"/>
              <a:gd name="T27" fmla="*/ 33 h 176"/>
              <a:gd name="T28" fmla="*/ 116 w 176"/>
              <a:gd name="T29" fmla="*/ 40 h 176"/>
              <a:gd name="T30" fmla="*/ 33 w 176"/>
              <a:gd name="T31" fmla="*/ 56 h 176"/>
              <a:gd name="T32" fmla="*/ 40 w 176"/>
              <a:gd name="T33" fmla="*/ 60 h 176"/>
              <a:gd name="T34" fmla="*/ 142 w 176"/>
              <a:gd name="T35" fmla="*/ 115 h 176"/>
              <a:gd name="T36" fmla="*/ 138 w 176"/>
              <a:gd name="T37" fmla="*/ 121 h 176"/>
              <a:gd name="T38" fmla="*/ 142 w 176"/>
              <a:gd name="T39" fmla="*/ 115 h 176"/>
              <a:gd name="T40" fmla="*/ 84 w 176"/>
              <a:gd name="T41" fmla="*/ 148 h 176"/>
              <a:gd name="T42" fmla="*/ 92 w 176"/>
              <a:gd name="T43" fmla="*/ 148 h 176"/>
              <a:gd name="T44" fmla="*/ 138 w 176"/>
              <a:gd name="T45" fmla="*/ 55 h 176"/>
              <a:gd name="T46" fmla="*/ 142 w 176"/>
              <a:gd name="T47" fmla="*/ 61 h 176"/>
              <a:gd name="T48" fmla="*/ 138 w 176"/>
              <a:gd name="T49" fmla="*/ 55 h 176"/>
              <a:gd name="T50" fmla="*/ 103 w 176"/>
              <a:gd name="T51" fmla="*/ 84 h 176"/>
              <a:gd name="T52" fmla="*/ 92 w 176"/>
              <a:gd name="T53" fmla="*/ 28 h 176"/>
              <a:gd name="T54" fmla="*/ 84 w 176"/>
              <a:gd name="T55" fmla="*/ 28 h 176"/>
              <a:gd name="T56" fmla="*/ 72 w 176"/>
              <a:gd name="T57" fmla="*/ 88 h 176"/>
              <a:gd name="T58" fmla="*/ 103 w 176"/>
              <a:gd name="T59" fmla="*/ 92 h 176"/>
              <a:gd name="T60" fmla="*/ 128 w 176"/>
              <a:gd name="T61" fmla="*/ 88 h 176"/>
              <a:gd name="T62" fmla="*/ 88 w 176"/>
              <a:gd name="T63" fmla="*/ 96 h 176"/>
              <a:gd name="T64" fmla="*/ 88 w 176"/>
              <a:gd name="T65" fmla="*/ 80 h 176"/>
              <a:gd name="T66" fmla="*/ 88 w 176"/>
              <a:gd name="T67" fmla="*/ 96 h 176"/>
              <a:gd name="T68" fmla="*/ 115 w 176"/>
              <a:gd name="T69" fmla="*/ 142 h 176"/>
              <a:gd name="T70" fmla="*/ 121 w 176"/>
              <a:gd name="T71" fmla="*/ 138 h 176"/>
              <a:gd name="T72" fmla="*/ 88 w 176"/>
              <a:gd name="T73" fmla="*/ 0 h 176"/>
              <a:gd name="T74" fmla="*/ 88 w 176"/>
              <a:gd name="T75" fmla="*/ 176 h 176"/>
              <a:gd name="T76" fmla="*/ 88 w 176"/>
              <a:gd name="T77" fmla="*/ 0 h 176"/>
              <a:gd name="T78" fmla="*/ 8 w 176"/>
              <a:gd name="T79" fmla="*/ 88 h 176"/>
              <a:gd name="T80" fmla="*/ 168 w 176"/>
              <a:gd name="T81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148" y="84"/>
                </a:move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50" y="92"/>
                  <a:pt x="152" y="90"/>
                  <a:pt x="152" y="88"/>
                </a:cubicBezTo>
                <a:cubicBezTo>
                  <a:pt x="152" y="86"/>
                  <a:pt x="150" y="84"/>
                  <a:pt x="148" y="84"/>
                </a:cubicBezTo>
                <a:close/>
                <a:moveTo>
                  <a:pt x="60" y="136"/>
                </a:moveTo>
                <a:cubicBezTo>
                  <a:pt x="58" y="135"/>
                  <a:pt x="56" y="136"/>
                  <a:pt x="55" y="138"/>
                </a:cubicBezTo>
                <a:cubicBezTo>
                  <a:pt x="53" y="140"/>
                  <a:pt x="54" y="142"/>
                  <a:pt x="56" y="143"/>
                </a:cubicBezTo>
                <a:cubicBezTo>
                  <a:pt x="58" y="145"/>
                  <a:pt x="60" y="144"/>
                  <a:pt x="61" y="142"/>
                </a:cubicBezTo>
                <a:cubicBezTo>
                  <a:pt x="63" y="140"/>
                  <a:pt x="62" y="138"/>
                  <a:pt x="60" y="136"/>
                </a:cubicBezTo>
                <a:close/>
                <a:moveTo>
                  <a:pt x="34" y="115"/>
                </a:moveTo>
                <a:cubicBezTo>
                  <a:pt x="32" y="116"/>
                  <a:pt x="31" y="118"/>
                  <a:pt x="33" y="120"/>
                </a:cubicBezTo>
                <a:cubicBezTo>
                  <a:pt x="34" y="122"/>
                  <a:pt x="36" y="123"/>
                  <a:pt x="38" y="121"/>
                </a:cubicBezTo>
                <a:cubicBezTo>
                  <a:pt x="40" y="120"/>
                  <a:pt x="41" y="118"/>
                  <a:pt x="40" y="116"/>
                </a:cubicBezTo>
                <a:cubicBezTo>
                  <a:pt x="38" y="114"/>
                  <a:pt x="36" y="113"/>
                  <a:pt x="34" y="115"/>
                </a:cubicBezTo>
                <a:close/>
                <a:moveTo>
                  <a:pt x="56" y="33"/>
                </a:moveTo>
                <a:cubicBezTo>
                  <a:pt x="54" y="34"/>
                  <a:pt x="53" y="36"/>
                  <a:pt x="55" y="38"/>
                </a:cubicBezTo>
                <a:cubicBezTo>
                  <a:pt x="56" y="40"/>
                  <a:pt x="58" y="41"/>
                  <a:pt x="60" y="40"/>
                </a:cubicBezTo>
                <a:cubicBezTo>
                  <a:pt x="62" y="38"/>
                  <a:pt x="63" y="36"/>
                  <a:pt x="61" y="34"/>
                </a:cubicBezTo>
                <a:cubicBezTo>
                  <a:pt x="60" y="32"/>
                  <a:pt x="58" y="31"/>
                  <a:pt x="56" y="33"/>
                </a:cubicBezTo>
                <a:close/>
                <a:moveTo>
                  <a:pt x="28" y="84"/>
                </a:moveTo>
                <a:cubicBezTo>
                  <a:pt x="26" y="84"/>
                  <a:pt x="24" y="86"/>
                  <a:pt x="24" y="88"/>
                </a:cubicBezTo>
                <a:cubicBezTo>
                  <a:pt x="24" y="90"/>
                  <a:pt x="26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cubicBezTo>
                  <a:pt x="32" y="86"/>
                  <a:pt x="30" y="84"/>
                  <a:pt x="28" y="84"/>
                </a:cubicBezTo>
                <a:close/>
                <a:moveTo>
                  <a:pt x="116" y="40"/>
                </a:moveTo>
                <a:cubicBezTo>
                  <a:pt x="118" y="41"/>
                  <a:pt x="120" y="40"/>
                  <a:pt x="121" y="38"/>
                </a:cubicBezTo>
                <a:cubicBezTo>
                  <a:pt x="123" y="36"/>
                  <a:pt x="122" y="34"/>
                  <a:pt x="120" y="33"/>
                </a:cubicBezTo>
                <a:cubicBezTo>
                  <a:pt x="118" y="31"/>
                  <a:pt x="116" y="32"/>
                  <a:pt x="115" y="34"/>
                </a:cubicBezTo>
                <a:cubicBezTo>
                  <a:pt x="113" y="36"/>
                  <a:pt x="114" y="38"/>
                  <a:pt x="116" y="40"/>
                </a:cubicBezTo>
                <a:close/>
                <a:moveTo>
                  <a:pt x="38" y="55"/>
                </a:moveTo>
                <a:cubicBezTo>
                  <a:pt x="36" y="53"/>
                  <a:pt x="34" y="54"/>
                  <a:pt x="33" y="56"/>
                </a:cubicBezTo>
                <a:cubicBezTo>
                  <a:pt x="31" y="58"/>
                  <a:pt x="32" y="60"/>
                  <a:pt x="34" y="61"/>
                </a:cubicBezTo>
                <a:cubicBezTo>
                  <a:pt x="36" y="63"/>
                  <a:pt x="38" y="62"/>
                  <a:pt x="40" y="60"/>
                </a:cubicBezTo>
                <a:cubicBezTo>
                  <a:pt x="41" y="58"/>
                  <a:pt x="40" y="56"/>
                  <a:pt x="38" y="55"/>
                </a:cubicBezTo>
                <a:close/>
                <a:moveTo>
                  <a:pt x="142" y="115"/>
                </a:moveTo>
                <a:cubicBezTo>
                  <a:pt x="140" y="113"/>
                  <a:pt x="138" y="114"/>
                  <a:pt x="136" y="116"/>
                </a:cubicBezTo>
                <a:cubicBezTo>
                  <a:pt x="135" y="118"/>
                  <a:pt x="136" y="120"/>
                  <a:pt x="138" y="121"/>
                </a:cubicBezTo>
                <a:cubicBezTo>
                  <a:pt x="140" y="123"/>
                  <a:pt x="142" y="122"/>
                  <a:pt x="143" y="120"/>
                </a:cubicBezTo>
                <a:cubicBezTo>
                  <a:pt x="145" y="118"/>
                  <a:pt x="144" y="116"/>
                  <a:pt x="142" y="115"/>
                </a:cubicBezTo>
                <a:close/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50"/>
                  <a:pt x="86" y="152"/>
                  <a:pt x="88" y="152"/>
                </a:cubicBezTo>
                <a:cubicBezTo>
                  <a:pt x="90" y="152"/>
                  <a:pt x="92" y="150"/>
                  <a:pt x="92" y="148"/>
                </a:cubicBezTo>
                <a:cubicBezTo>
                  <a:pt x="92" y="146"/>
                  <a:pt x="90" y="144"/>
                  <a:pt x="88" y="144"/>
                </a:cubicBezTo>
                <a:close/>
                <a:moveTo>
                  <a:pt x="138" y="55"/>
                </a:moveTo>
                <a:cubicBezTo>
                  <a:pt x="136" y="56"/>
                  <a:pt x="135" y="58"/>
                  <a:pt x="136" y="60"/>
                </a:cubicBezTo>
                <a:cubicBezTo>
                  <a:pt x="138" y="62"/>
                  <a:pt x="140" y="63"/>
                  <a:pt x="142" y="61"/>
                </a:cubicBezTo>
                <a:cubicBezTo>
                  <a:pt x="144" y="60"/>
                  <a:pt x="145" y="58"/>
                  <a:pt x="143" y="56"/>
                </a:cubicBezTo>
                <a:cubicBezTo>
                  <a:pt x="142" y="54"/>
                  <a:pt x="140" y="53"/>
                  <a:pt x="138" y="55"/>
                </a:cubicBezTo>
                <a:close/>
                <a:moveTo>
                  <a:pt x="124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6"/>
                  <a:pt x="90" y="24"/>
                  <a:pt x="88" y="24"/>
                </a:cubicBezTo>
                <a:cubicBezTo>
                  <a:pt x="86" y="24"/>
                  <a:pt x="84" y="26"/>
                  <a:pt x="84" y="28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86"/>
                  <a:pt x="126" y="84"/>
                  <a:pt x="124" y="84"/>
                </a:cubicBezTo>
                <a:close/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lose/>
                <a:moveTo>
                  <a:pt x="116" y="136"/>
                </a:moveTo>
                <a:cubicBezTo>
                  <a:pt x="114" y="138"/>
                  <a:pt x="113" y="140"/>
                  <a:pt x="115" y="142"/>
                </a:cubicBezTo>
                <a:cubicBezTo>
                  <a:pt x="116" y="144"/>
                  <a:pt x="118" y="145"/>
                  <a:pt x="120" y="143"/>
                </a:cubicBezTo>
                <a:cubicBezTo>
                  <a:pt x="122" y="142"/>
                  <a:pt x="123" y="140"/>
                  <a:pt x="121" y="138"/>
                </a:cubicBezTo>
                <a:cubicBezTo>
                  <a:pt x="120" y="136"/>
                  <a:pt x="118" y="135"/>
                  <a:pt x="116" y="136"/>
                </a:cubicBez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738060" y="4054246"/>
            <a:ext cx="2419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在工作时间使用不便、内容单一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69041" y="3167390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elvetica" panose="020B0604020202030204" pitchFamily="34" charset="0"/>
              </a:rPr>
              <a:t>telephone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198" y="3187659"/>
            <a:ext cx="175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Helvetica" panose="020B0604020202030204" pitchFamily="34" charset="0"/>
              </a:rPr>
              <a:t>rest</a:t>
            </a:r>
            <a:endParaRPr lang="zh-CN" altLang="en-US" sz="2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68424" y="4037944"/>
            <a:ext cx="2419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也需要通过阅读等方式休息及分享生活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728" y="2575425"/>
            <a:ext cx="457240" cy="329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Photo By Volkan Olmez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1" r="51" b="37953"/>
          <a:stretch>
            <a:fillRect/>
          </a:stretch>
        </p:blipFill>
        <p:spPr bwMode="auto">
          <a:xfrm>
            <a:off x="-14570" y="-12606"/>
            <a:ext cx="12206570" cy="2859089"/>
          </a:xfrm>
          <a:custGeom>
            <a:avLst/>
            <a:gdLst>
              <a:gd name="connsiteX0" fmla="*/ 0 w 12192001"/>
              <a:gd name="connsiteY0" fmla="*/ 0 h 2859089"/>
              <a:gd name="connsiteX1" fmla="*/ 12192001 w 12192001"/>
              <a:gd name="connsiteY1" fmla="*/ 0 h 2859089"/>
              <a:gd name="connsiteX2" fmla="*/ 12192001 w 12192001"/>
              <a:gd name="connsiteY2" fmla="*/ 2859089 h 2859089"/>
              <a:gd name="connsiteX3" fmla="*/ 0 w 12192001"/>
              <a:gd name="connsiteY3" fmla="*/ 2859089 h 28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859089">
                <a:moveTo>
                  <a:pt x="0" y="0"/>
                </a:moveTo>
                <a:lnTo>
                  <a:pt x="12192001" y="0"/>
                </a:lnTo>
                <a:lnTo>
                  <a:pt x="12192001" y="2859089"/>
                </a:lnTo>
                <a:lnTo>
                  <a:pt x="0" y="285908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-14570" y="-16244"/>
            <a:ext cx="12206570" cy="2859089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73599" y="2132799"/>
            <a:ext cx="2844800" cy="7247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73599" y="2850121"/>
            <a:ext cx="2844800" cy="1978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89779" y="2286518"/>
            <a:ext cx="3012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四大模块</a:t>
            </a:r>
            <a:endParaRPr 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93260" y="3451043"/>
            <a:ext cx="1007836" cy="1007836"/>
            <a:chOff x="4717143" y="3773714"/>
            <a:chExt cx="1007836" cy="1007836"/>
          </a:xfrm>
        </p:grpSpPr>
        <p:sp>
          <p:nvSpPr>
            <p:cNvPr id="5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5400000">
            <a:off x="4195649" y="3451043"/>
            <a:ext cx="1007836" cy="1007836"/>
            <a:chOff x="4717143" y="3773714"/>
            <a:chExt cx="1007836" cy="1007836"/>
          </a:xfrm>
        </p:grpSpPr>
        <p:sp>
          <p:nvSpPr>
            <p:cNvPr id="11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0800000">
            <a:off x="7049475" y="3451043"/>
            <a:ext cx="1007836" cy="1007836"/>
            <a:chOff x="4717143" y="3773714"/>
            <a:chExt cx="1007836" cy="1007836"/>
          </a:xfrm>
        </p:grpSpPr>
        <p:sp>
          <p:nvSpPr>
            <p:cNvPr id="14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6200000">
            <a:off x="9790905" y="3493588"/>
            <a:ext cx="1007836" cy="1007836"/>
            <a:chOff x="4717143" y="3773714"/>
            <a:chExt cx="1007836" cy="1007836"/>
          </a:xfrm>
        </p:grpSpPr>
        <p:sp>
          <p:nvSpPr>
            <p:cNvPr id="17" name="椭圆 4"/>
            <p:cNvSpPr/>
            <p:nvPr/>
          </p:nvSpPr>
          <p:spPr>
            <a:xfrm>
              <a:off x="4717143" y="3773714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4"/>
            <p:cNvSpPr/>
            <p:nvPr/>
          </p:nvSpPr>
          <p:spPr>
            <a:xfrm flipV="1">
              <a:off x="4717143" y="4277632"/>
              <a:ext cx="1007836" cy="503918"/>
            </a:xfrm>
            <a:custGeom>
              <a:avLst/>
              <a:gdLst>
                <a:gd name="connsiteX0" fmla="*/ 0 w 1007836"/>
                <a:gd name="connsiteY0" fmla="*/ 503918 h 1007836"/>
                <a:gd name="connsiteX1" fmla="*/ 503918 w 1007836"/>
                <a:gd name="connsiteY1" fmla="*/ 0 h 1007836"/>
                <a:gd name="connsiteX2" fmla="*/ 1007836 w 1007836"/>
                <a:gd name="connsiteY2" fmla="*/ 503918 h 1007836"/>
                <a:gd name="connsiteX3" fmla="*/ 503918 w 1007836"/>
                <a:gd name="connsiteY3" fmla="*/ 1007836 h 1007836"/>
                <a:gd name="connsiteX4" fmla="*/ 0 w 1007836"/>
                <a:gd name="connsiteY4" fmla="*/ 503918 h 1007836"/>
                <a:gd name="connsiteX0-1" fmla="*/ 503918 w 1007836"/>
                <a:gd name="connsiteY0-2" fmla="*/ 1007836 h 1099276"/>
                <a:gd name="connsiteX1-3" fmla="*/ 0 w 1007836"/>
                <a:gd name="connsiteY1-4" fmla="*/ 503918 h 1099276"/>
                <a:gd name="connsiteX2-5" fmla="*/ 503918 w 1007836"/>
                <a:gd name="connsiteY2-6" fmla="*/ 0 h 1099276"/>
                <a:gd name="connsiteX3-7" fmla="*/ 1007836 w 1007836"/>
                <a:gd name="connsiteY3-8" fmla="*/ 503918 h 1099276"/>
                <a:gd name="connsiteX4-9" fmla="*/ 595358 w 1007836"/>
                <a:gd name="connsiteY4-10" fmla="*/ 1099276 h 1099276"/>
                <a:gd name="connsiteX0-11" fmla="*/ 503918 w 1007836"/>
                <a:gd name="connsiteY0-12" fmla="*/ 1007836 h 1007836"/>
                <a:gd name="connsiteX1-13" fmla="*/ 0 w 1007836"/>
                <a:gd name="connsiteY1-14" fmla="*/ 503918 h 1007836"/>
                <a:gd name="connsiteX2-15" fmla="*/ 503918 w 1007836"/>
                <a:gd name="connsiteY2-16" fmla="*/ 0 h 1007836"/>
                <a:gd name="connsiteX3-17" fmla="*/ 1007836 w 1007836"/>
                <a:gd name="connsiteY3-18" fmla="*/ 503918 h 1007836"/>
                <a:gd name="connsiteX0-19" fmla="*/ 0 w 1007836"/>
                <a:gd name="connsiteY0-20" fmla="*/ 503918 h 503918"/>
                <a:gd name="connsiteX1-21" fmla="*/ 503918 w 1007836"/>
                <a:gd name="connsiteY1-22" fmla="*/ 0 h 503918"/>
                <a:gd name="connsiteX2-23" fmla="*/ 1007836 w 1007836"/>
                <a:gd name="connsiteY2-24" fmla="*/ 503918 h 5039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7836" h="503918">
                  <a:moveTo>
                    <a:pt x="0" y="503918"/>
                  </a:moveTo>
                  <a:cubicBezTo>
                    <a:pt x="0" y="225612"/>
                    <a:pt x="225612" y="0"/>
                    <a:pt x="503918" y="0"/>
                  </a:cubicBezTo>
                  <a:cubicBezTo>
                    <a:pt x="782224" y="0"/>
                    <a:pt x="1007836" y="225612"/>
                    <a:pt x="1007836" y="503918"/>
                  </a:cubicBezTo>
                </a:path>
              </a:pathLst>
            </a:custGeom>
            <a:noFill/>
            <a:ln w="1206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47235" y="3493296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00B050"/>
                </a:solidFill>
                <a:latin typeface="Helvetica" panose="020B0604020202030204" pitchFamily="34" charset="0"/>
              </a:rPr>
              <a:t>S</a:t>
            </a:r>
            <a:endParaRPr lang="zh-CN" altLang="en-US" sz="5400" dirty="0">
              <a:solidFill>
                <a:srgbClr val="00B050"/>
              </a:solidFill>
              <a:latin typeface="Helvetica" panose="020B0604020202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9624" y="3493296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  <a:latin typeface="Helvetica" panose="020B0604020202030204" pitchFamily="34" charset="0"/>
              </a:rPr>
              <a:t>W</a:t>
            </a:r>
            <a:endParaRPr lang="zh-CN" altLang="en-US" sz="5400" dirty="0">
              <a:solidFill>
                <a:schemeClr val="bg2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03450" y="3493296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0070C0"/>
                </a:solidFill>
                <a:latin typeface="Helvetica" panose="020B0604020202030204" pitchFamily="34" charset="0"/>
              </a:rPr>
              <a:t>T</a:t>
            </a:r>
            <a:endParaRPr lang="zh-CN" altLang="en-US" sz="5400" dirty="0">
              <a:solidFill>
                <a:srgbClr val="0070C0"/>
              </a:solidFill>
              <a:latin typeface="Helvetica" panose="020B0604020202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44880" y="3535841"/>
            <a:ext cx="89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C000"/>
                </a:solidFill>
                <a:latin typeface="Helvetica" panose="020B0604020202030204" pitchFamily="34" charset="0"/>
              </a:rPr>
              <a:t>O</a:t>
            </a:r>
            <a:endParaRPr lang="zh-CN" altLang="en-US" sz="5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7813" y="4950610"/>
            <a:ext cx="278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时间足迹</a:t>
            </a:r>
            <a:endParaRPr 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765" y="4988250"/>
            <a:ext cx="278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禅境花园</a:t>
            </a:r>
            <a:endParaRPr 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62917" y="4962798"/>
            <a:ext cx="278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旅行日志</a:t>
            </a:r>
            <a:endParaRPr 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13239" y="4962798"/>
            <a:ext cx="278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阅读空间</a:t>
            </a:r>
            <a:endParaRPr 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3651045" y="1456095"/>
          <a:ext cx="4889911" cy="3259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975853" y="335323"/>
            <a:ext cx="43314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2548348" y="1644643"/>
            <a:ext cx="2623728" cy="1155700"/>
          </a:xfrm>
          <a:prstGeom prst="line">
            <a:avLst/>
          </a:prstGeom>
          <a:ln>
            <a:solidFill>
              <a:srgbClr val="429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882140" y="3681483"/>
            <a:ext cx="3215640" cy="575598"/>
          </a:xfrm>
          <a:prstGeom prst="line">
            <a:avLst/>
          </a:prstGeom>
          <a:ln>
            <a:solidFill>
              <a:srgbClr val="5E9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111240" y="4300445"/>
            <a:ext cx="0" cy="493142"/>
          </a:xfrm>
          <a:prstGeom prst="line">
            <a:avLst/>
          </a:prstGeom>
          <a:ln>
            <a:solidFill>
              <a:srgbClr val="B259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445375" y="2352647"/>
            <a:ext cx="2098676" cy="279420"/>
          </a:xfrm>
          <a:prstGeom prst="line">
            <a:avLst/>
          </a:prstGeom>
          <a:ln>
            <a:solidFill>
              <a:srgbClr val="E9E3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442895" y="2810028"/>
            <a:ext cx="133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Helvetica" panose="020B0604020202030204" pitchFamily="34" charset="0"/>
              </a:rPr>
              <a:t> 100%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100564" y="2794465"/>
            <a:ext cx="20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以时间规划为主线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02466" y="5472779"/>
            <a:ext cx="20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简化“计时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完成任务”流程，减少操作时间及复杂度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0584" y="4818672"/>
            <a:ext cx="20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提供多种背景图片及音乐，改进用户体验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61771" y="2171643"/>
            <a:ext cx="209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增加旅行日志和阅读空间模块，使网站内容更丰富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Freeform 498"/>
          <p:cNvSpPr>
            <a:spLocks noEditPoints="1"/>
          </p:cNvSpPr>
          <p:nvPr/>
        </p:nvSpPr>
        <p:spPr bwMode="auto">
          <a:xfrm>
            <a:off x="1072814" y="4123970"/>
            <a:ext cx="515955" cy="529537"/>
          </a:xfrm>
          <a:custGeom>
            <a:avLst/>
            <a:gdLst>
              <a:gd name="T0" fmla="*/ 16 w 176"/>
              <a:gd name="T1" fmla="*/ 32 h 176"/>
              <a:gd name="T2" fmla="*/ 0 w 176"/>
              <a:gd name="T3" fmla="*/ 160 h 176"/>
              <a:gd name="T4" fmla="*/ 128 w 176"/>
              <a:gd name="T5" fmla="*/ 176 h 176"/>
              <a:gd name="T6" fmla="*/ 144 w 176"/>
              <a:gd name="T7" fmla="*/ 48 h 176"/>
              <a:gd name="T8" fmla="*/ 136 w 176"/>
              <a:gd name="T9" fmla="*/ 160 h 176"/>
              <a:gd name="T10" fmla="*/ 16 w 176"/>
              <a:gd name="T11" fmla="*/ 168 h 176"/>
              <a:gd name="T12" fmla="*/ 8 w 176"/>
              <a:gd name="T13" fmla="*/ 48 h 176"/>
              <a:gd name="T14" fmla="*/ 128 w 176"/>
              <a:gd name="T15" fmla="*/ 40 h 176"/>
              <a:gd name="T16" fmla="*/ 136 w 176"/>
              <a:gd name="T17" fmla="*/ 160 h 176"/>
              <a:gd name="T18" fmla="*/ 56 w 176"/>
              <a:gd name="T19" fmla="*/ 72 h 176"/>
              <a:gd name="T20" fmla="*/ 24 w 176"/>
              <a:gd name="T21" fmla="*/ 72 h 176"/>
              <a:gd name="T22" fmla="*/ 40 w 176"/>
              <a:gd name="T23" fmla="*/ 64 h 176"/>
              <a:gd name="T24" fmla="*/ 40 w 176"/>
              <a:gd name="T25" fmla="*/ 80 h 176"/>
              <a:gd name="T26" fmla="*/ 40 w 176"/>
              <a:gd name="T27" fmla="*/ 64 h 176"/>
              <a:gd name="T28" fmla="*/ 120 w 176"/>
              <a:gd name="T29" fmla="*/ 146 h 176"/>
              <a:gd name="T30" fmla="*/ 96 w 176"/>
              <a:gd name="T31" fmla="*/ 107 h 176"/>
              <a:gd name="T32" fmla="*/ 92 w 176"/>
              <a:gd name="T33" fmla="*/ 104 h 176"/>
              <a:gd name="T34" fmla="*/ 77 w 176"/>
              <a:gd name="T35" fmla="*/ 118 h 176"/>
              <a:gd name="T36" fmla="*/ 60 w 176"/>
              <a:gd name="T37" fmla="*/ 96 h 176"/>
              <a:gd name="T38" fmla="*/ 57 w 176"/>
              <a:gd name="T39" fmla="*/ 98 h 176"/>
              <a:gd name="T40" fmla="*/ 25 w 176"/>
              <a:gd name="T41" fmla="*/ 146 h 176"/>
              <a:gd name="T42" fmla="*/ 28 w 176"/>
              <a:gd name="T43" fmla="*/ 152 h 176"/>
              <a:gd name="T44" fmla="*/ 120 w 176"/>
              <a:gd name="T45" fmla="*/ 148 h 176"/>
              <a:gd name="T46" fmla="*/ 35 w 176"/>
              <a:gd name="T47" fmla="*/ 144 h 176"/>
              <a:gd name="T48" fmla="*/ 72 w 176"/>
              <a:gd name="T49" fmla="*/ 126 h 176"/>
              <a:gd name="T50" fmla="*/ 79 w 176"/>
              <a:gd name="T51" fmla="*/ 127 h 176"/>
              <a:gd name="T52" fmla="*/ 109 w 176"/>
              <a:gd name="T53" fmla="*/ 144 h 176"/>
              <a:gd name="T54" fmla="*/ 160 w 176"/>
              <a:gd name="T55" fmla="*/ 0 h 176"/>
              <a:gd name="T56" fmla="*/ 32 w 176"/>
              <a:gd name="T57" fmla="*/ 16 h 176"/>
              <a:gd name="T58" fmla="*/ 36 w 176"/>
              <a:gd name="T59" fmla="*/ 24 h 176"/>
              <a:gd name="T60" fmla="*/ 40 w 176"/>
              <a:gd name="T61" fmla="*/ 16 h 176"/>
              <a:gd name="T62" fmla="*/ 160 w 176"/>
              <a:gd name="T63" fmla="*/ 8 h 176"/>
              <a:gd name="T64" fmla="*/ 168 w 176"/>
              <a:gd name="T65" fmla="*/ 128 h 176"/>
              <a:gd name="T66" fmla="*/ 156 w 176"/>
              <a:gd name="T67" fmla="*/ 136 h 176"/>
              <a:gd name="T68" fmla="*/ 156 w 176"/>
              <a:gd name="T69" fmla="*/ 144 h 176"/>
              <a:gd name="T70" fmla="*/ 176 w 176"/>
              <a:gd name="T71" fmla="*/ 128 h 176"/>
              <a:gd name="T72" fmla="*/ 160 w 176"/>
              <a:gd name="T73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60"/>
                </a:lnTo>
                <a:close/>
                <a:moveTo>
                  <a:pt x="40" y="88"/>
                </a:moveTo>
                <a:cubicBezTo>
                  <a:pt x="49" y="88"/>
                  <a:pt x="56" y="81"/>
                  <a:pt x="56" y="72"/>
                </a:cubicBezTo>
                <a:cubicBezTo>
                  <a:pt x="56" y="63"/>
                  <a:pt x="49" y="56"/>
                  <a:pt x="40" y="56"/>
                </a:cubicBezTo>
                <a:cubicBezTo>
                  <a:pt x="31" y="56"/>
                  <a:pt x="24" y="63"/>
                  <a:pt x="24" y="72"/>
                </a:cubicBezTo>
                <a:cubicBezTo>
                  <a:pt x="24" y="81"/>
                  <a:pt x="31" y="88"/>
                  <a:pt x="40" y="88"/>
                </a:cubicBezTo>
                <a:close/>
                <a:moveTo>
                  <a:pt x="40" y="64"/>
                </a:moveTo>
                <a:cubicBezTo>
                  <a:pt x="44" y="64"/>
                  <a:pt x="48" y="68"/>
                  <a:pt x="48" y="72"/>
                </a:cubicBezTo>
                <a:cubicBezTo>
                  <a:pt x="48" y="76"/>
                  <a:pt x="44" y="80"/>
                  <a:pt x="40" y="80"/>
                </a:cubicBezTo>
                <a:cubicBezTo>
                  <a:pt x="36" y="80"/>
                  <a:pt x="32" y="76"/>
                  <a:pt x="32" y="72"/>
                </a:cubicBezTo>
                <a:cubicBezTo>
                  <a:pt x="32" y="68"/>
                  <a:pt x="36" y="64"/>
                  <a:pt x="40" y="64"/>
                </a:cubicBezTo>
                <a:close/>
                <a:moveTo>
                  <a:pt x="120" y="147"/>
                </a:moveTo>
                <a:cubicBezTo>
                  <a:pt x="120" y="146"/>
                  <a:pt x="120" y="146"/>
                  <a:pt x="120" y="146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96" y="107"/>
                  <a:pt x="96" y="107"/>
                  <a:pt x="96" y="107"/>
                </a:cubicBezTo>
                <a:cubicBezTo>
                  <a:pt x="96" y="107"/>
                  <a:pt x="96" y="107"/>
                  <a:pt x="96" y="107"/>
                </a:cubicBezTo>
                <a:cubicBezTo>
                  <a:pt x="95" y="105"/>
                  <a:pt x="94" y="104"/>
                  <a:pt x="92" y="104"/>
                </a:cubicBezTo>
                <a:cubicBezTo>
                  <a:pt x="91" y="104"/>
                  <a:pt x="90" y="104"/>
                  <a:pt x="89" y="10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64" y="98"/>
                  <a:pt x="64" y="98"/>
                  <a:pt x="64" y="98"/>
                </a:cubicBezTo>
                <a:cubicBezTo>
                  <a:pt x="63" y="97"/>
                  <a:pt x="62" y="96"/>
                  <a:pt x="60" y="96"/>
                </a:cubicBezTo>
                <a:cubicBezTo>
                  <a:pt x="59" y="96"/>
                  <a:pt x="57" y="97"/>
                  <a:pt x="57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4" y="146"/>
                  <a:pt x="24" y="147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18" y="152"/>
                  <a:pt x="120" y="150"/>
                  <a:pt x="120" y="148"/>
                </a:cubicBezTo>
                <a:cubicBezTo>
                  <a:pt x="120" y="147"/>
                  <a:pt x="120" y="147"/>
                  <a:pt x="120" y="147"/>
                </a:cubicBezTo>
                <a:close/>
                <a:moveTo>
                  <a:pt x="35" y="144"/>
                </a:moveTo>
                <a:cubicBezTo>
                  <a:pt x="60" y="107"/>
                  <a:pt x="60" y="107"/>
                  <a:pt x="60" y="107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3" y="127"/>
                  <a:pt x="74" y="128"/>
                  <a:pt x="76" y="128"/>
                </a:cubicBezTo>
                <a:cubicBezTo>
                  <a:pt x="77" y="128"/>
                  <a:pt x="78" y="128"/>
                  <a:pt x="79" y="127"/>
                </a:cubicBezTo>
                <a:cubicBezTo>
                  <a:pt x="91" y="114"/>
                  <a:pt x="91" y="114"/>
                  <a:pt x="91" y="114"/>
                </a:cubicBezTo>
                <a:cubicBezTo>
                  <a:pt x="109" y="144"/>
                  <a:pt x="109" y="144"/>
                  <a:pt x="109" y="144"/>
                </a:cubicBezTo>
                <a:lnTo>
                  <a:pt x="35" y="144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Freeform 485"/>
          <p:cNvSpPr>
            <a:spLocks noEditPoints="1"/>
          </p:cNvSpPr>
          <p:nvPr/>
        </p:nvSpPr>
        <p:spPr bwMode="auto">
          <a:xfrm>
            <a:off x="9854036" y="1963259"/>
            <a:ext cx="515955" cy="529537"/>
          </a:xfrm>
          <a:custGeom>
            <a:avLst/>
            <a:gdLst>
              <a:gd name="T0" fmla="*/ 44 w 176"/>
              <a:gd name="T1" fmla="*/ 132 h 176"/>
              <a:gd name="T2" fmla="*/ 78 w 176"/>
              <a:gd name="T3" fmla="*/ 126 h 176"/>
              <a:gd name="T4" fmla="*/ 170 w 176"/>
              <a:gd name="T5" fmla="*/ 34 h 176"/>
              <a:gd name="T6" fmla="*/ 176 w 176"/>
              <a:gd name="T7" fmla="*/ 20 h 176"/>
              <a:gd name="T8" fmla="*/ 156 w 176"/>
              <a:gd name="T9" fmla="*/ 0 h 176"/>
              <a:gd name="T10" fmla="*/ 142 w 176"/>
              <a:gd name="T11" fmla="*/ 6 h 176"/>
              <a:gd name="T12" fmla="*/ 50 w 176"/>
              <a:gd name="T13" fmla="*/ 98 h 176"/>
              <a:gd name="T14" fmla="*/ 44 w 176"/>
              <a:gd name="T15" fmla="*/ 132 h 176"/>
              <a:gd name="T16" fmla="*/ 148 w 176"/>
              <a:gd name="T17" fmla="*/ 12 h 176"/>
              <a:gd name="T18" fmla="*/ 156 w 176"/>
              <a:gd name="T19" fmla="*/ 8 h 176"/>
              <a:gd name="T20" fmla="*/ 168 w 176"/>
              <a:gd name="T21" fmla="*/ 20 h 176"/>
              <a:gd name="T22" fmla="*/ 164 w 176"/>
              <a:gd name="T23" fmla="*/ 28 h 176"/>
              <a:gd name="T24" fmla="*/ 159 w 176"/>
              <a:gd name="T25" fmla="*/ 34 h 176"/>
              <a:gd name="T26" fmla="*/ 142 w 176"/>
              <a:gd name="T27" fmla="*/ 17 h 176"/>
              <a:gd name="T28" fmla="*/ 148 w 176"/>
              <a:gd name="T29" fmla="*/ 12 h 176"/>
              <a:gd name="T30" fmla="*/ 137 w 176"/>
              <a:gd name="T31" fmla="*/ 22 h 176"/>
              <a:gd name="T32" fmla="*/ 154 w 176"/>
              <a:gd name="T33" fmla="*/ 39 h 176"/>
              <a:gd name="T34" fmla="*/ 80 w 176"/>
              <a:gd name="T35" fmla="*/ 113 h 176"/>
              <a:gd name="T36" fmla="*/ 80 w 176"/>
              <a:gd name="T37" fmla="*/ 96 h 176"/>
              <a:gd name="T38" fmla="*/ 63 w 176"/>
              <a:gd name="T39" fmla="*/ 96 h 176"/>
              <a:gd name="T40" fmla="*/ 137 w 176"/>
              <a:gd name="T41" fmla="*/ 22 h 176"/>
              <a:gd name="T42" fmla="*/ 57 w 176"/>
              <a:gd name="T43" fmla="*/ 104 h 176"/>
              <a:gd name="T44" fmla="*/ 72 w 176"/>
              <a:gd name="T45" fmla="*/ 104 h 176"/>
              <a:gd name="T46" fmla="*/ 72 w 176"/>
              <a:gd name="T47" fmla="*/ 119 h 176"/>
              <a:gd name="T48" fmla="*/ 54 w 176"/>
              <a:gd name="T49" fmla="*/ 122 h 176"/>
              <a:gd name="T50" fmla="*/ 57 w 176"/>
              <a:gd name="T51" fmla="*/ 104 h 176"/>
              <a:gd name="T52" fmla="*/ 172 w 176"/>
              <a:gd name="T53" fmla="*/ 60 h 176"/>
              <a:gd name="T54" fmla="*/ 168 w 176"/>
              <a:gd name="T55" fmla="*/ 64 h 176"/>
              <a:gd name="T56" fmla="*/ 168 w 176"/>
              <a:gd name="T57" fmla="*/ 152 h 176"/>
              <a:gd name="T58" fmla="*/ 152 w 176"/>
              <a:gd name="T59" fmla="*/ 168 h 176"/>
              <a:gd name="T60" fmla="*/ 24 w 176"/>
              <a:gd name="T61" fmla="*/ 168 h 176"/>
              <a:gd name="T62" fmla="*/ 8 w 176"/>
              <a:gd name="T63" fmla="*/ 152 h 176"/>
              <a:gd name="T64" fmla="*/ 8 w 176"/>
              <a:gd name="T65" fmla="*/ 24 h 176"/>
              <a:gd name="T66" fmla="*/ 24 w 176"/>
              <a:gd name="T67" fmla="*/ 8 h 176"/>
              <a:gd name="T68" fmla="*/ 112 w 176"/>
              <a:gd name="T69" fmla="*/ 8 h 176"/>
              <a:gd name="T70" fmla="*/ 116 w 176"/>
              <a:gd name="T71" fmla="*/ 4 h 176"/>
              <a:gd name="T72" fmla="*/ 112 w 176"/>
              <a:gd name="T73" fmla="*/ 0 h 176"/>
              <a:gd name="T74" fmla="*/ 24 w 176"/>
              <a:gd name="T75" fmla="*/ 0 h 176"/>
              <a:gd name="T76" fmla="*/ 0 w 176"/>
              <a:gd name="T77" fmla="*/ 24 h 176"/>
              <a:gd name="T78" fmla="*/ 0 w 176"/>
              <a:gd name="T79" fmla="*/ 152 h 176"/>
              <a:gd name="T80" fmla="*/ 24 w 176"/>
              <a:gd name="T81" fmla="*/ 176 h 176"/>
              <a:gd name="T82" fmla="*/ 152 w 176"/>
              <a:gd name="T83" fmla="*/ 176 h 176"/>
              <a:gd name="T84" fmla="*/ 176 w 176"/>
              <a:gd name="T85" fmla="*/ 152 h 176"/>
              <a:gd name="T86" fmla="*/ 176 w 176"/>
              <a:gd name="T87" fmla="*/ 64 h 176"/>
              <a:gd name="T88" fmla="*/ 172 w 176"/>
              <a:gd name="T8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44" y="132"/>
                </a:moveTo>
                <a:cubicBezTo>
                  <a:pt x="78" y="126"/>
                  <a:pt x="78" y="126"/>
                  <a:pt x="78" y="126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74" y="31"/>
                  <a:pt x="176" y="26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150" y="0"/>
                  <a:pt x="145" y="2"/>
                  <a:pt x="142" y="6"/>
                </a:cubicBezTo>
                <a:cubicBezTo>
                  <a:pt x="50" y="98"/>
                  <a:pt x="50" y="98"/>
                  <a:pt x="50" y="98"/>
                </a:cubicBezTo>
                <a:lnTo>
                  <a:pt x="44" y="132"/>
                </a:lnTo>
                <a:close/>
                <a:moveTo>
                  <a:pt x="148" y="12"/>
                </a:moveTo>
                <a:cubicBezTo>
                  <a:pt x="150" y="9"/>
                  <a:pt x="153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3"/>
                  <a:pt x="167" y="26"/>
                  <a:pt x="164" y="28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lnTo>
                  <a:pt x="148" y="12"/>
                </a:lnTo>
                <a:close/>
                <a:moveTo>
                  <a:pt x="137" y="22"/>
                </a:moveTo>
                <a:cubicBezTo>
                  <a:pt x="154" y="39"/>
                  <a:pt x="154" y="39"/>
                  <a:pt x="154" y="39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137" y="22"/>
                </a:lnTo>
                <a:close/>
                <a:moveTo>
                  <a:pt x="57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54" y="122"/>
                  <a:pt x="54" y="122"/>
                  <a:pt x="54" y="122"/>
                </a:cubicBezTo>
                <a:lnTo>
                  <a:pt x="57" y="104"/>
                </a:lnTo>
                <a:close/>
                <a:moveTo>
                  <a:pt x="172" y="60"/>
                </a:moveTo>
                <a:cubicBezTo>
                  <a:pt x="170" y="60"/>
                  <a:pt x="168" y="62"/>
                  <a:pt x="168" y="64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61"/>
                  <a:pt x="161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4" y="8"/>
                  <a:pt x="116" y="6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65" y="176"/>
                  <a:pt x="176" y="165"/>
                  <a:pt x="176" y="152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76" y="62"/>
                  <a:pt x="174" y="60"/>
                  <a:pt x="172" y="60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Freeform 475"/>
          <p:cNvSpPr>
            <a:spLocks noEditPoints="1"/>
          </p:cNvSpPr>
          <p:nvPr/>
        </p:nvSpPr>
        <p:spPr bwMode="auto">
          <a:xfrm>
            <a:off x="5853262" y="4860697"/>
            <a:ext cx="515955" cy="515955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2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6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Freeform 522"/>
          <p:cNvSpPr>
            <a:spLocks noEditPoints="1"/>
          </p:cNvSpPr>
          <p:nvPr/>
        </p:nvSpPr>
        <p:spPr bwMode="auto">
          <a:xfrm>
            <a:off x="1882140" y="1414737"/>
            <a:ext cx="493406" cy="493406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close/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close/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close/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close/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each_drone_photography-wallpaper-2560x1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3655"/>
            <a:ext cx="12397105" cy="73012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-33338"/>
            <a:ext cx="12192001" cy="6858000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4898840" y="2563011"/>
            <a:ext cx="3514725" cy="1732611"/>
          </a:xfrm>
          <a:prstGeom prst="snip2DiagRect">
            <a:avLst/>
          </a:prstGeom>
          <a:solidFill>
            <a:srgbClr val="0428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75427" y="2704136"/>
            <a:ext cx="435877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Helvetica" panose="020B0604020202030204" pitchFamily="34" charset="0"/>
                <a:sym typeface="+mn-ea"/>
              </a:rPr>
              <a:t>TWO</a:t>
            </a:r>
            <a:endParaRPr lang="zh-CN" altLang="en-US" sz="8800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492" y="3165473"/>
            <a:ext cx="27935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设计与解决思路</a:t>
            </a:r>
            <a:endParaRPr 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hoto By Damian Zaleski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53"/>
          <a:stretch>
            <a:fillRect/>
          </a:stretch>
        </p:blipFill>
        <p:spPr bwMode="auto">
          <a:xfrm>
            <a:off x="0" y="-44773"/>
            <a:ext cx="12152671" cy="690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" y="-44774"/>
            <a:ext cx="12192000" cy="6902773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76925" y="571500"/>
            <a:ext cx="438150" cy="438150"/>
          </a:xfrm>
          <a:prstGeom prst="ellipse">
            <a:avLst/>
          </a:prstGeom>
          <a:solidFill>
            <a:srgbClr val="8F603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533815" y="583755"/>
            <a:ext cx="3119215" cy="1305404"/>
            <a:chOff x="6815138" y="1008061"/>
            <a:chExt cx="3148012" cy="1487489"/>
          </a:xfrm>
        </p:grpSpPr>
        <p:sp>
          <p:nvSpPr>
            <p:cNvPr id="9" name="矩形 8"/>
            <p:cNvSpPr/>
            <p:nvPr/>
          </p:nvSpPr>
          <p:spPr>
            <a:xfrm>
              <a:off x="7105650" y="1009650"/>
              <a:ext cx="2857500" cy="148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直角三角形 9"/>
            <p:cNvSpPr/>
            <p:nvPr/>
          </p:nvSpPr>
          <p:spPr>
            <a:xfrm flipH="1" flipV="1">
              <a:off x="6815138" y="1008061"/>
              <a:ext cx="290512" cy="2540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>
            <a:stCxn id="7" idx="4"/>
          </p:cNvCxnSpPr>
          <p:nvPr/>
        </p:nvCxnSpPr>
        <p:spPr>
          <a:xfrm>
            <a:off x="6096000" y="1009650"/>
            <a:ext cx="0" cy="5848350"/>
          </a:xfrm>
          <a:prstGeom prst="line">
            <a:avLst/>
          </a:prstGeom>
          <a:ln w="28575">
            <a:solidFill>
              <a:srgbClr val="8F6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6534150" y="3641083"/>
            <a:ext cx="3119215" cy="1318869"/>
            <a:chOff x="6815138" y="1008061"/>
            <a:chExt cx="3148012" cy="1487489"/>
          </a:xfrm>
        </p:grpSpPr>
        <p:sp>
          <p:nvSpPr>
            <p:cNvPr id="16" name="矩形 15"/>
            <p:cNvSpPr/>
            <p:nvPr/>
          </p:nvSpPr>
          <p:spPr>
            <a:xfrm>
              <a:off x="7105650" y="1009650"/>
              <a:ext cx="2857500" cy="148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H="1" flipV="1">
              <a:off x="6815138" y="1008061"/>
              <a:ext cx="290512" cy="25400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flipH="1">
            <a:off x="2558458" y="2100404"/>
            <a:ext cx="3119215" cy="1243297"/>
            <a:chOff x="6815138" y="1008061"/>
            <a:chExt cx="3148012" cy="1487489"/>
          </a:xfrm>
          <a:solidFill>
            <a:srgbClr val="A0A1A3"/>
          </a:solidFill>
        </p:grpSpPr>
        <p:sp>
          <p:nvSpPr>
            <p:cNvPr id="22" name="矩形 21"/>
            <p:cNvSpPr/>
            <p:nvPr/>
          </p:nvSpPr>
          <p:spPr>
            <a:xfrm>
              <a:off x="7105650" y="1009650"/>
              <a:ext cx="2857500" cy="148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/>
          </p:nvSpPr>
          <p:spPr>
            <a:xfrm flipH="1" flipV="1">
              <a:off x="6815138" y="1008061"/>
              <a:ext cx="290512" cy="254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5876925" y="2080768"/>
            <a:ext cx="438150" cy="438150"/>
          </a:xfrm>
          <a:prstGeom prst="ellipse">
            <a:avLst/>
          </a:prstGeom>
          <a:solidFill>
            <a:srgbClr val="8F603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876925" y="3609672"/>
            <a:ext cx="438150" cy="438150"/>
          </a:xfrm>
          <a:prstGeom prst="ellipse">
            <a:avLst/>
          </a:prstGeom>
          <a:solidFill>
            <a:srgbClr val="8F603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76925" y="5122492"/>
            <a:ext cx="438150" cy="438150"/>
          </a:xfrm>
          <a:prstGeom prst="ellipse">
            <a:avLst/>
          </a:prstGeom>
          <a:solidFill>
            <a:srgbClr val="8F603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483582" y="584943"/>
            <a:ext cx="136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Helvetica" panose="020B0604020202030204" pitchFamily="34" charset="0"/>
              </a:rPr>
              <a:t>9.3-9.4</a:t>
            </a:r>
            <a:endParaRPr lang="zh-CN" altLang="en-US" sz="2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59034" y="2100404"/>
            <a:ext cx="212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Helvetica" panose="020B0604020202030204" pitchFamily="34" charset="0"/>
              </a:rPr>
              <a:t>9.5-9.9</a:t>
            </a:r>
            <a:endParaRPr lang="zh-CN" altLang="en-US" sz="2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40405" y="3620700"/>
            <a:ext cx="160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Helvetica" panose="020B0604020202030204" pitchFamily="34" charset="0"/>
              </a:rPr>
              <a:t>9.10-9.17</a:t>
            </a:r>
            <a:endParaRPr lang="zh-CN" altLang="en-US" sz="2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59034" y="5140789"/>
            <a:ext cx="162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Helvetica" panose="020B0604020202030204" pitchFamily="34" charset="0"/>
              </a:rPr>
              <a:t>9.18-9.20</a:t>
            </a:r>
            <a:endParaRPr lang="zh-CN" altLang="en-US" sz="2400" dirty="0">
              <a:solidFill>
                <a:srgbClr val="FFC000"/>
              </a:solidFill>
              <a:latin typeface="Helvetica" panose="020B060402020203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30600" y="656069"/>
            <a:ext cx="165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准备阶段</a:t>
            </a:r>
            <a:endParaRPr lang="zh-CN" altLang="en-US" sz="16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9091" y="1214855"/>
            <a:ext cx="2283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确定项目主题及小组成员分工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359208" y="2182804"/>
            <a:ext cx="165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设计阶段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42586" y="2588904"/>
            <a:ext cx="228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概要设计、界面原型设计、需求分析及文档编写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 flipH="1">
            <a:off x="2558458" y="5140789"/>
            <a:ext cx="3119215" cy="1243297"/>
            <a:chOff x="6815138" y="1008061"/>
            <a:chExt cx="3148012" cy="1487489"/>
          </a:xfrm>
          <a:solidFill>
            <a:srgbClr val="A0A1A3"/>
          </a:solidFill>
        </p:grpSpPr>
        <p:sp>
          <p:nvSpPr>
            <p:cNvPr id="49" name="矩形 48"/>
            <p:cNvSpPr/>
            <p:nvPr/>
          </p:nvSpPr>
          <p:spPr>
            <a:xfrm>
              <a:off x="7105650" y="1009650"/>
              <a:ext cx="2857500" cy="1485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直角三角形 49"/>
            <p:cNvSpPr/>
            <p:nvPr/>
          </p:nvSpPr>
          <p:spPr>
            <a:xfrm flipH="1" flipV="1">
              <a:off x="6815138" y="1008061"/>
              <a:ext cx="290512" cy="254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414499" y="5222088"/>
            <a:ext cx="165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测试阶段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696833" y="5664346"/>
            <a:ext cx="2283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系统测试及文档整合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35197" y="3721713"/>
            <a:ext cx="165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编码阶段</a:t>
            </a:r>
            <a:endParaRPr lang="zh-CN" altLang="en-US" sz="16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944129" y="4241104"/>
            <a:ext cx="2283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前后端代码编写及各模块整合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25057" y="531096"/>
            <a:ext cx="18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34038" y="1319213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5" y="1814943"/>
            <a:ext cx="11259409" cy="3519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演示</Application>
  <PresentationFormat>宽屏</PresentationFormat>
  <Paragraphs>177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Helvetica</vt:lpstr>
      <vt:lpstr>Broadway</vt:lpstr>
      <vt:lpstr>微软雅黑</vt:lpstr>
      <vt:lpstr>等线</vt:lpstr>
      <vt:lpstr>黑体</vt:lpstr>
      <vt:lpstr>Calibri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hao</dc:creator>
  <cp:lastModifiedBy>温酒一杯</cp:lastModifiedBy>
  <cp:revision>31</cp:revision>
  <dcterms:created xsi:type="dcterms:W3CDTF">2018-09-20T09:51:00Z</dcterms:created>
  <dcterms:modified xsi:type="dcterms:W3CDTF">2018-09-20T12:31:52Z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