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9" r:id="rId3"/>
    <p:sldId id="260" r:id="rId4"/>
    <p:sldId id="262" r:id="rId5"/>
    <p:sldId id="263" r:id="rId6"/>
    <p:sldId id="264" r:id="rId7"/>
    <p:sldId id="258" r:id="rId8"/>
    <p:sldId id="261" r:id="rId9"/>
    <p:sldId id="265" r:id="rId10"/>
  </p:sldIdLst>
  <p:sldSz cx="9144000" cy="5143500" type="screen16x9"/>
  <p:notesSz cx="6858000" cy="9144000"/>
  <p:embeddedFontLst>
    <p:embeddedFont>
      <p:font typeface="Roboto" panose="02000000000000000000"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C2CE5B-EA8A-4D04-BA97-176E784045B2}">
  <a:tblStyle styleId="{31C2CE5B-EA8A-4D04-BA97-176E784045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78"/>
    <p:restoredTop sz="84288"/>
  </p:normalViewPr>
  <p:slideViewPr>
    <p:cSldViewPr snapToGrid="0">
      <p:cViewPr varScale="1">
        <p:scale>
          <a:sx n="146" d="100"/>
          <a:sy n="146" d="100"/>
        </p:scale>
        <p:origin x="1352"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cca871a3b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cca871a3b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cca871a3b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cca871a3b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US" dirty="0"/>
              <a:t>The high dimensional data has 2000 observations and 187 variables. </a:t>
            </a:r>
          </a:p>
          <a:p>
            <a:pPr marL="0" lvl="0" indent="0" algn="l" rtl="0">
              <a:lnSpc>
                <a:spcPct val="115000"/>
              </a:lnSpc>
              <a:spcBef>
                <a:spcPts val="1200"/>
              </a:spcBef>
              <a:spcAft>
                <a:spcPts val="1200"/>
              </a:spcAft>
              <a:buNone/>
            </a:pPr>
            <a:r>
              <a:rPr lang="en-US" dirty="0"/>
              <a:t>The low dimensional data has 500 observations and 24 variables.</a:t>
            </a:r>
            <a:endParaRPr lang="en-US" sz="1100" b="0" i="0" u="none" strike="noStrike" cap="none" dirty="0">
              <a:solidFill>
                <a:srgbClr val="000000"/>
              </a:solidFill>
              <a:effectLst/>
              <a:latin typeface="Arial"/>
              <a:ea typeface="Arial"/>
              <a:cs typeface="Arial"/>
              <a:sym typeface="Arial"/>
            </a:endParaRPr>
          </a:p>
          <a:p>
            <a:pPr marL="0" lvl="0" indent="0" algn="l" rtl="0">
              <a:lnSpc>
                <a:spcPct val="115000"/>
              </a:lnSpc>
              <a:spcBef>
                <a:spcPts val="1200"/>
              </a:spcBef>
              <a:spcAft>
                <a:spcPts val="1200"/>
              </a:spcAft>
              <a:buNone/>
            </a:pPr>
            <a:endParaRPr lang="en-US" sz="1100" b="0" i="0" u="none" strike="noStrike" cap="none" dirty="0">
              <a:solidFill>
                <a:srgbClr val="000000"/>
              </a:solidFill>
              <a:effectLst/>
              <a:latin typeface="Arial"/>
              <a:ea typeface="Arial"/>
              <a:cs typeface="Arial"/>
              <a:sym typeface="Arial"/>
            </a:endParaRPr>
          </a:p>
          <a:p>
            <a:pPr marL="0" lvl="0" indent="0" algn="l" rtl="0">
              <a:lnSpc>
                <a:spcPct val="115000"/>
              </a:lnSpc>
              <a:spcBef>
                <a:spcPts val="1200"/>
              </a:spcBef>
              <a:spcAft>
                <a:spcPts val="1200"/>
              </a:spcAft>
              <a:buNone/>
            </a:pPr>
            <a:r>
              <a:rPr lang="en-US" sz="1100" b="0" i="0" u="none" strike="noStrike" cap="none" dirty="0">
                <a:solidFill>
                  <a:srgbClr val="000000"/>
                </a:solidFill>
                <a:effectLst/>
                <a:latin typeface="Arial"/>
                <a:ea typeface="Arial"/>
                <a:cs typeface="Arial"/>
                <a:sym typeface="Arial"/>
              </a:rPr>
              <a:t>We use violin plots to visualize outcome values by treatment groups in both dataset to better understand the data. For the high dimensional data, we see that the outcome values of non-treated group mainly cluster between 0 to 50, but those of treated group below 0 and even have extreme values. For the low dimensional data, the outcome values are more evenly distributed between the treatment groups.</a:t>
            </a:r>
            <a:endParaRPr sz="900"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cca871a3b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cca871a3b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US" sz="1100" b="0" i="0" u="none" strike="noStrike" cap="none" dirty="0">
                <a:solidFill>
                  <a:srgbClr val="000000"/>
                </a:solidFill>
                <a:effectLst/>
                <a:latin typeface="Arial"/>
                <a:ea typeface="Arial"/>
                <a:cs typeface="Arial"/>
                <a:sym typeface="Arial"/>
              </a:rPr>
              <a:t>We scale the features in the original dataset for regression models. Feature scaling is crucial because it helps to normalize the range of all features for distance calculation.</a:t>
            </a:r>
          </a:p>
          <a:p>
            <a:pPr marL="0" lvl="0" indent="0" algn="l" rtl="0">
              <a:lnSpc>
                <a:spcPct val="115000"/>
              </a:lnSpc>
              <a:spcBef>
                <a:spcPts val="1200"/>
              </a:spcBef>
              <a:spcAft>
                <a:spcPts val="1200"/>
              </a:spcAft>
              <a:buNone/>
            </a:pPr>
            <a:endParaRPr lang="en-US" sz="1100" b="0" i="0" u="none" strike="noStrike" cap="none" dirty="0">
              <a:solidFill>
                <a:srgbClr val="000000"/>
              </a:solidFill>
              <a:effectLst/>
              <a:latin typeface="Arial"/>
              <a:ea typeface="Arial"/>
              <a:cs typeface="Arial"/>
              <a:sym typeface="Arial"/>
            </a:endParaRPr>
          </a:p>
          <a:p>
            <a:pPr marL="0" lvl="0" indent="0" algn="l" rtl="0">
              <a:lnSpc>
                <a:spcPct val="115000"/>
              </a:lnSpc>
              <a:spcBef>
                <a:spcPts val="1200"/>
              </a:spcBef>
              <a:spcAft>
                <a:spcPts val="1200"/>
              </a:spcAft>
              <a:buNone/>
            </a:pPr>
            <a:r>
              <a:rPr lang="en-US" sz="1100" b="0" i="0" u="none" strike="noStrike" cap="none" dirty="0">
                <a:solidFill>
                  <a:srgbClr val="000000"/>
                </a:solidFill>
                <a:effectLst/>
                <a:latin typeface="Arial"/>
                <a:ea typeface="Arial"/>
                <a:cs typeface="Arial"/>
                <a:sym typeface="Arial"/>
              </a:rPr>
              <a:t>Tune for coefficient of regularization strength to control the flexibility of the model.</a:t>
            </a:r>
          </a:p>
          <a:p>
            <a:pPr marL="0" lvl="0" indent="0" algn="l" rtl="0">
              <a:lnSpc>
                <a:spcPct val="115000"/>
              </a:lnSpc>
              <a:spcBef>
                <a:spcPts val="1200"/>
              </a:spcBef>
              <a:spcAft>
                <a:spcPts val="1200"/>
              </a:spcAft>
              <a:buNone/>
            </a:pPr>
            <a:endParaRPr sz="900" dirty="0">
              <a:solidFill>
                <a:schemeClr val="dk1"/>
              </a:solidFill>
            </a:endParaRPr>
          </a:p>
        </p:txBody>
      </p:sp>
    </p:spTree>
    <p:extLst>
      <p:ext uri="{BB962C8B-B14F-4D97-AF65-F5344CB8AC3E}">
        <p14:creationId xmlns:p14="http://schemas.microsoft.com/office/powerpoint/2010/main" val="2224041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cca871a3b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cca871a3b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US" sz="1100" b="0" i="0" u="none" strike="noStrike" cap="none" dirty="0">
                <a:solidFill>
                  <a:srgbClr val="000000"/>
                </a:solidFill>
                <a:effectLst/>
                <a:latin typeface="Arial"/>
                <a:ea typeface="Arial"/>
                <a:cs typeface="Arial"/>
                <a:sym typeface="Arial"/>
              </a:rPr>
              <a:t>The estimated propensity scores for both the high and low dimensional datasets are skewed to the right for the non-treatment group and spread out for the treatment group. This will create some challenges for propensity score matching.</a:t>
            </a:r>
            <a:endParaRPr sz="900" dirty="0">
              <a:solidFill>
                <a:schemeClr val="dk1"/>
              </a:solidFill>
            </a:endParaRPr>
          </a:p>
        </p:txBody>
      </p:sp>
    </p:spTree>
    <p:extLst>
      <p:ext uri="{BB962C8B-B14F-4D97-AF65-F5344CB8AC3E}">
        <p14:creationId xmlns:p14="http://schemas.microsoft.com/office/powerpoint/2010/main" val="3839774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cca871a3b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ccca871a3b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chemeClr val="bg1"/>
                </a:solidFill>
                <a:effectLst/>
                <a:latin typeface="Arial"/>
                <a:ea typeface="Arial"/>
                <a:cs typeface="Arial"/>
                <a:sym typeface="Arial"/>
              </a:rPr>
              <a:t>Doubly robust estimation remains consistent even if either the outcome model or the propensity model is incorrect.</a:t>
            </a:r>
          </a:p>
          <a:p>
            <a:pPr marL="0" lvl="0" indent="0" algn="l" rtl="0">
              <a:spcBef>
                <a:spcPts val="0"/>
              </a:spcBef>
              <a:spcAft>
                <a:spcPts val="0"/>
              </a:spcAft>
              <a:buNone/>
            </a:pPr>
            <a:endParaRPr lang="en-US" sz="1100" b="0" i="0" u="none" strike="noStrike" cap="none" dirty="0">
              <a:solidFill>
                <a:schemeClr val="bg1"/>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chemeClr val="bg1"/>
                </a:solidFill>
                <a:effectLst/>
                <a:latin typeface="Arial"/>
                <a:ea typeface="Arial"/>
                <a:cs typeface="Arial"/>
                <a:sym typeface="Arial"/>
              </a:rPr>
              <a:t>For our stratification model – we stratified the propensity scores into 5 groups.</a:t>
            </a:r>
            <a:endParaRPr lang="en-US" dirty="0">
              <a:solidFill>
                <a:schemeClr val="bg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40332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cca871a3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cca871a3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cca871a3b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cca871a3b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In summary, Propensity Score Matching has the longest run time and lowest accuracy of all three methods. This is due to the fact that the method goes through each sample and match the treated and non-treated unit based on propensity score, and yet the distributions of propensity scores for the non-treated group are skewed, resulting in some unmatched samples from the treated group.</a:t>
            </a:r>
          </a:p>
          <a:p>
            <a:r>
              <a:rPr lang="en-US" sz="1100" b="0" i="0" u="none" strike="noStrike" cap="none" dirty="0">
                <a:solidFill>
                  <a:srgbClr val="000000"/>
                </a:solidFill>
                <a:effectLst/>
                <a:latin typeface="Arial"/>
                <a:ea typeface="Arial"/>
                <a:cs typeface="Arial"/>
                <a:sym typeface="Arial"/>
              </a:rPr>
              <a:t>On the other hand, stratification provides the least run time on all three models with a relatively high accuracy. The stratification method groups subjects with similar propensity scores into mutually exclusive stratum. This method is powerful in our scenario because it reduces the impact of the extremely unbalanced distribution of propensity scores between the treated and non-treated group by creating relatively more balanced subgroups.</a:t>
            </a:r>
          </a:p>
          <a:p>
            <a:r>
              <a:rPr lang="en-US" sz="1100" b="0" i="0" u="none" strike="noStrike" cap="none" dirty="0">
                <a:solidFill>
                  <a:srgbClr val="000000"/>
                </a:solidFill>
                <a:effectLst/>
                <a:latin typeface="Arial"/>
                <a:ea typeface="Arial"/>
                <a:cs typeface="Arial"/>
                <a:sym typeface="Arial"/>
              </a:rPr>
              <a:t>Our best model is Doubly Robust Estimation, which returns an almost 100% accuracy on the low dimensional dataset and 96% accuracy on the high dimensional dataset. Doubly Robust estimation provides a simple way of combining linear regression with the propensity score to produce a doubly robust estimator, requiring only one of the models to be correct to identify the causal effect. Proven by our results, this algorithm outperforms the other models with its strong consistency and accuracy in prediction.</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Causal Inference on Treatment Data</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dirty="0"/>
              <a:t>Spring 2021</a:t>
            </a:r>
            <a:endParaRPr dirty="0"/>
          </a:p>
        </p:txBody>
      </p:sp>
      <p:sp>
        <p:nvSpPr>
          <p:cNvPr id="87" name="Google Shape;87;p13"/>
          <p:cNvSpPr txBox="1">
            <a:spLocks noGrp="1"/>
          </p:cNvSpPr>
          <p:nvPr>
            <p:ph type="subTitle" idx="1"/>
          </p:nvPr>
        </p:nvSpPr>
        <p:spPr>
          <a:xfrm>
            <a:off x="651318" y="3623507"/>
            <a:ext cx="8222100" cy="432900"/>
          </a:xfrm>
          <a:prstGeom prst="rect">
            <a:avLst/>
          </a:prstGeom>
        </p:spPr>
        <p:txBody>
          <a:bodyPr spcFirstLastPara="1" wrap="square" lIns="91425" tIns="91425" rIns="91425" bIns="91425" anchor="t" anchorCtr="0">
            <a:normAutofit fontScale="92500" lnSpcReduction="20000"/>
          </a:bodyPr>
          <a:lstStyle/>
          <a:p>
            <a:pPr marL="0" lvl="0" indent="0"/>
            <a:r>
              <a:rPr lang="en" dirty="0"/>
              <a:t>Group 3: </a:t>
            </a:r>
            <a:r>
              <a:rPr lang="en-US" dirty="0"/>
              <a:t>Catherine Gao, Eve Washington, Siyuan Sang, Zi Fang</a:t>
            </a:r>
            <a:endParaRPr lang="en" dirty="0"/>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378650" y="211597"/>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Project Overview</a:t>
            </a:r>
            <a:endParaRPr dirty="0"/>
          </a:p>
        </p:txBody>
      </p:sp>
      <p:sp>
        <p:nvSpPr>
          <p:cNvPr id="107" name="Google Shape;107;p16"/>
          <p:cNvSpPr txBox="1">
            <a:spLocks noGrp="1"/>
          </p:cNvSpPr>
          <p:nvPr>
            <p:ph type="subTitle" idx="1"/>
          </p:nvPr>
        </p:nvSpPr>
        <p:spPr>
          <a:xfrm>
            <a:off x="378650" y="964795"/>
            <a:ext cx="8222100" cy="3817500"/>
          </a:xfrm>
          <a:prstGeom prst="rect">
            <a:avLst/>
          </a:prstGeom>
        </p:spPr>
        <p:txBody>
          <a:bodyPr spcFirstLastPara="1" wrap="square" lIns="91425" tIns="91425" rIns="91425" bIns="91425" anchor="t" anchorCtr="0">
            <a:normAutofit/>
          </a:bodyPr>
          <a:lstStyle/>
          <a:p>
            <a:pPr marL="0" lvl="0" indent="0"/>
            <a:endParaRPr lang="en-US" dirty="0"/>
          </a:p>
          <a:p>
            <a:pPr marL="0" lvl="0" indent="0"/>
            <a:r>
              <a:rPr lang="en-US" dirty="0"/>
              <a:t>We will evaluate the </a:t>
            </a:r>
            <a:r>
              <a:rPr lang="en-US" dirty="0">
                <a:solidFill>
                  <a:srgbClr val="00B0F0"/>
                </a:solidFill>
              </a:rPr>
              <a:t>performance</a:t>
            </a:r>
            <a:r>
              <a:rPr lang="en-US" dirty="0"/>
              <a:t> and </a:t>
            </a:r>
            <a:r>
              <a:rPr lang="en-US" dirty="0">
                <a:solidFill>
                  <a:srgbClr val="00B0F0"/>
                </a:solidFill>
              </a:rPr>
              <a:t>computational efficiency </a:t>
            </a:r>
            <a:r>
              <a:rPr lang="en-US" dirty="0"/>
              <a:t>of three causal inference algorithms on computing the average treatment effect (ATE) on two distinct datasets.</a:t>
            </a:r>
            <a:endParaRPr lang="en" sz="1200" dirty="0">
              <a:solidFill>
                <a:srgbClr val="24292E"/>
              </a:solidFill>
              <a:highlight>
                <a:srgbClr val="FFFFFF"/>
              </a:highlight>
              <a:latin typeface="Arial"/>
              <a:ea typeface="Arial"/>
              <a:cs typeface="Arial"/>
              <a:sym typeface="Arial"/>
            </a:endParaRPr>
          </a:p>
          <a:p>
            <a:pPr marL="0" lvl="0" indent="0" algn="l" rtl="0">
              <a:spcBef>
                <a:spcPts val="0"/>
              </a:spcBef>
              <a:spcAft>
                <a:spcPts val="0"/>
              </a:spcAft>
              <a:buNone/>
            </a:pPr>
            <a:endParaRPr lang="en" sz="1200" dirty="0">
              <a:solidFill>
                <a:srgbClr val="24292E"/>
              </a:solidFill>
              <a:highlight>
                <a:srgbClr val="FFFFFF"/>
              </a:highlight>
              <a:latin typeface="Arial"/>
              <a:ea typeface="Arial"/>
              <a:cs typeface="Arial"/>
              <a:sym typeface="Arial"/>
            </a:endParaRPr>
          </a:p>
        </p:txBody>
      </p:sp>
      <p:graphicFrame>
        <p:nvGraphicFramePr>
          <p:cNvPr id="5" name="Google Shape;94;p14">
            <a:extLst>
              <a:ext uri="{FF2B5EF4-FFF2-40B4-BE49-F238E27FC236}">
                <a16:creationId xmlns:a16="http://schemas.microsoft.com/office/drawing/2014/main" id="{CBC83FE2-9D62-C94C-A3D3-2E75A77A292E}"/>
              </a:ext>
            </a:extLst>
          </p:cNvPr>
          <p:cNvGraphicFramePr/>
          <p:nvPr>
            <p:extLst>
              <p:ext uri="{D42A27DB-BD31-4B8C-83A1-F6EECF244321}">
                <p14:modId xmlns:p14="http://schemas.microsoft.com/office/powerpoint/2010/main" val="2607186481"/>
              </p:ext>
            </p:extLst>
          </p:nvPr>
        </p:nvGraphicFramePr>
        <p:xfrm>
          <a:off x="400199" y="2648820"/>
          <a:ext cx="8365151" cy="1636153"/>
        </p:xfrm>
        <a:graphic>
          <a:graphicData uri="http://schemas.openxmlformats.org/drawingml/2006/table">
            <a:tbl>
              <a:tblPr>
                <a:noFill/>
                <a:tableStyleId>{31C2CE5B-EA8A-4D04-BA97-176E784045B2}</a:tableStyleId>
              </a:tblPr>
              <a:tblGrid>
                <a:gridCol w="3412013">
                  <a:extLst>
                    <a:ext uri="{9D8B030D-6E8A-4147-A177-3AD203B41FA5}">
                      <a16:colId xmlns:a16="http://schemas.microsoft.com/office/drawing/2014/main" val="20001"/>
                    </a:ext>
                  </a:extLst>
                </a:gridCol>
                <a:gridCol w="4953138">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solidFill>
                            <a:srgbClr val="FFFFFF"/>
                          </a:solidFill>
                        </a:rPr>
                        <a:t>Algorithm</a:t>
                      </a:r>
                      <a:endParaRPr b="1">
                        <a:solidFill>
                          <a:srgbClr val="FFFFFF"/>
                        </a:solidFill>
                      </a:endParaRPr>
                    </a:p>
                  </a:txBody>
                  <a:tcPr marL="91425" marR="91425" marT="91425" marB="91425"/>
                </a:tc>
                <a:tc>
                  <a:txBody>
                    <a:bodyPr/>
                    <a:lstStyle/>
                    <a:p>
                      <a:pPr marL="0" lvl="0" indent="0" algn="l" rtl="0">
                        <a:spcBef>
                          <a:spcPts val="0"/>
                        </a:spcBef>
                        <a:spcAft>
                          <a:spcPts val="0"/>
                        </a:spcAft>
                        <a:buNone/>
                      </a:pPr>
                      <a:r>
                        <a:rPr lang="en" b="1" dirty="0">
                          <a:solidFill>
                            <a:srgbClr val="FFFFFF"/>
                          </a:solidFill>
                        </a:rPr>
                        <a:t>Propensity Score Estimation</a:t>
                      </a:r>
                      <a:endParaRPr b="1" dirty="0">
                        <a:solidFill>
                          <a:srgbClr val="FFFFFF"/>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solidFill>
                            <a:srgbClr val="FFFFFF"/>
                          </a:solidFill>
                        </a:rPr>
                        <a:t>Propensity Matching + Propensity Score</a:t>
                      </a:r>
                      <a:endParaRPr dirty="0">
                        <a:solidFill>
                          <a:srgbClr val="FFFFFF"/>
                        </a:solidFill>
                      </a:endParaRPr>
                    </a:p>
                  </a:txBody>
                  <a:tcPr marL="91425" marR="91425" marT="91425" marB="91425"/>
                </a:tc>
                <a:tc>
                  <a:txBody>
                    <a:bodyPr/>
                    <a:lstStyle/>
                    <a:p>
                      <a:pPr marL="0" lvl="0" indent="0" algn="l" rtl="0">
                        <a:lnSpc>
                          <a:spcPct val="115000"/>
                        </a:lnSpc>
                        <a:spcBef>
                          <a:spcPts val="1200"/>
                        </a:spcBef>
                        <a:spcAft>
                          <a:spcPts val="1200"/>
                        </a:spcAft>
                        <a:buNone/>
                      </a:pPr>
                      <a:r>
                        <a:rPr lang="en" dirty="0">
                          <a:solidFill>
                            <a:srgbClr val="FFFFFF"/>
                          </a:solidFill>
                        </a:rPr>
                        <a:t>L1 penalized logistic regression</a:t>
                      </a:r>
                      <a:endParaRPr dirty="0">
                        <a:solidFill>
                          <a:srgbClr val="FFFFFF"/>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15000"/>
                        </a:lnSpc>
                        <a:spcBef>
                          <a:spcPts val="1200"/>
                        </a:spcBef>
                        <a:spcAft>
                          <a:spcPts val="1200"/>
                        </a:spcAft>
                        <a:buNone/>
                      </a:pPr>
                      <a:r>
                        <a:rPr lang="en">
                          <a:solidFill>
                            <a:srgbClr val="FFFFFF"/>
                          </a:solidFill>
                        </a:rPr>
                        <a:t>Doubly Robust Estimation</a:t>
                      </a:r>
                      <a:endParaRPr>
                        <a:solidFill>
                          <a:srgbClr val="FFFFFF"/>
                        </a:solidFill>
                      </a:endParaRPr>
                    </a:p>
                  </a:txBody>
                  <a:tcPr marL="91425" marR="91425" marT="91425" marB="91425"/>
                </a:tc>
                <a:tc>
                  <a:txBody>
                    <a:bodyPr/>
                    <a:lstStyle/>
                    <a:p>
                      <a:pPr marL="0" lvl="0" indent="0" algn="l" rtl="0">
                        <a:lnSpc>
                          <a:spcPct val="115000"/>
                        </a:lnSpc>
                        <a:spcBef>
                          <a:spcPts val="1200"/>
                        </a:spcBef>
                        <a:spcAft>
                          <a:spcPts val="1200"/>
                        </a:spcAft>
                        <a:buNone/>
                      </a:pPr>
                      <a:r>
                        <a:rPr lang="en">
                          <a:solidFill>
                            <a:srgbClr val="FFFFFF"/>
                          </a:solidFill>
                        </a:rPr>
                        <a:t>L1 penalized logistic regression</a:t>
                      </a:r>
                      <a:endParaRPr>
                        <a:solidFill>
                          <a:srgbClr val="FFFFFF"/>
                        </a:solidFill>
                      </a:endParaRPr>
                    </a:p>
                  </a:txBody>
                  <a:tcPr marL="91425" marR="91425" marT="91425" marB="91425"/>
                </a:tc>
                <a:extLst>
                  <a:ext uri="{0D108BD9-81ED-4DB2-BD59-A6C34878D82A}">
                    <a16:rowId xmlns:a16="http://schemas.microsoft.com/office/drawing/2014/main" val="10002"/>
                  </a:ext>
                </a:extLst>
              </a:tr>
              <a:tr h="425297">
                <a:tc>
                  <a:txBody>
                    <a:bodyPr/>
                    <a:lstStyle/>
                    <a:p>
                      <a:pPr marL="0" lvl="0" indent="0" algn="l" rtl="0">
                        <a:spcBef>
                          <a:spcPts val="0"/>
                        </a:spcBef>
                        <a:spcAft>
                          <a:spcPts val="0"/>
                        </a:spcAft>
                        <a:buNone/>
                      </a:pPr>
                      <a:r>
                        <a:rPr lang="en" dirty="0">
                          <a:solidFill>
                            <a:srgbClr val="FFFFFF"/>
                          </a:solidFill>
                        </a:rPr>
                        <a:t>Stratification</a:t>
                      </a:r>
                      <a:endParaRPr dirty="0">
                        <a:solidFill>
                          <a:srgbClr val="FFFFFF"/>
                        </a:solidFill>
                      </a:endParaRPr>
                    </a:p>
                  </a:txBody>
                  <a:tcPr marL="91425" marR="91425" marT="91425" marB="91425"/>
                </a:tc>
                <a:tc>
                  <a:txBody>
                    <a:bodyPr/>
                    <a:lstStyle/>
                    <a:p>
                      <a:pPr marL="0" lvl="0" indent="0" algn="l" rtl="0">
                        <a:lnSpc>
                          <a:spcPct val="115000"/>
                        </a:lnSpc>
                        <a:spcBef>
                          <a:spcPts val="1200"/>
                        </a:spcBef>
                        <a:spcAft>
                          <a:spcPts val="1200"/>
                        </a:spcAft>
                        <a:buNone/>
                      </a:pPr>
                      <a:r>
                        <a:rPr lang="en" dirty="0">
                          <a:solidFill>
                            <a:srgbClr val="FFFFFF"/>
                          </a:solidFill>
                        </a:rPr>
                        <a:t>L1 penalized logistic regression</a:t>
                      </a:r>
                      <a:endParaRPr dirty="0">
                        <a:solidFill>
                          <a:srgbClr val="FFFFFF"/>
                        </a:solidFil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ctrTitle"/>
          </p:nvPr>
        </p:nvSpPr>
        <p:spPr>
          <a:xfrm>
            <a:off x="378650" y="211597"/>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Data Preparation</a:t>
            </a:r>
            <a:endParaRPr dirty="0"/>
          </a:p>
        </p:txBody>
      </p:sp>
      <p:sp>
        <p:nvSpPr>
          <p:cNvPr id="113" name="Google Shape;113;p17"/>
          <p:cNvSpPr txBox="1">
            <a:spLocks noGrp="1"/>
          </p:cNvSpPr>
          <p:nvPr>
            <p:ph type="subTitle" idx="1"/>
          </p:nvPr>
        </p:nvSpPr>
        <p:spPr>
          <a:xfrm>
            <a:off x="378650" y="964795"/>
            <a:ext cx="8222100" cy="3817500"/>
          </a:xfrm>
          <a:prstGeom prst="rect">
            <a:avLst/>
          </a:prstGeom>
        </p:spPr>
        <p:txBody>
          <a:bodyPr spcFirstLastPara="1" wrap="square" lIns="91425" tIns="91425" rIns="91425" bIns="91425" anchor="t" anchorCtr="0">
            <a:normAutofit/>
          </a:bodyPr>
          <a:lstStyle/>
          <a:p>
            <a:pPr marL="0" indent="0">
              <a:spcBef>
                <a:spcPts val="1200"/>
              </a:spcBef>
            </a:pPr>
            <a:r>
              <a:rPr lang="en-US" dirty="0"/>
              <a:t>Two datasets: high dimensional vs low dimensional</a:t>
            </a:r>
            <a:endParaRPr lang="en" sz="1200" dirty="0">
              <a:solidFill>
                <a:srgbClr val="24292E"/>
              </a:solidFill>
              <a:highlight>
                <a:srgbClr val="FFFFFF"/>
              </a:highlight>
              <a:latin typeface="Arial"/>
              <a:ea typeface="Arial"/>
              <a:cs typeface="Arial"/>
              <a:sym typeface="Arial"/>
            </a:endParaRPr>
          </a:p>
          <a:p>
            <a:pPr marL="0" lvl="0" indent="0" algn="l" rtl="0">
              <a:spcBef>
                <a:spcPts val="1200"/>
              </a:spcBef>
              <a:spcAft>
                <a:spcPts val="0"/>
              </a:spcAft>
              <a:buNone/>
            </a:pPr>
            <a:endParaRPr dirty="0"/>
          </a:p>
        </p:txBody>
      </p:sp>
      <p:pic>
        <p:nvPicPr>
          <p:cNvPr id="1026" name="Picture 2">
            <a:extLst>
              <a:ext uri="{FF2B5EF4-FFF2-40B4-BE49-F238E27FC236}">
                <a16:creationId xmlns:a16="http://schemas.microsoft.com/office/drawing/2014/main" id="{9B99EE20-99E9-094F-B393-EEFBD983C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19" y="1788105"/>
            <a:ext cx="3875410" cy="31437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4E8681E-8F1F-1043-B131-6DCDB8FAEE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5342" y="1788105"/>
            <a:ext cx="3799726" cy="31437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ctrTitle"/>
          </p:nvPr>
        </p:nvSpPr>
        <p:spPr>
          <a:xfrm>
            <a:off x="378650" y="211597"/>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Propensity Score Estimation</a:t>
            </a:r>
            <a:endParaRPr dirty="0"/>
          </a:p>
        </p:txBody>
      </p:sp>
      <p:sp>
        <p:nvSpPr>
          <p:cNvPr id="113" name="Google Shape;113;p17"/>
          <p:cNvSpPr txBox="1">
            <a:spLocks noGrp="1"/>
          </p:cNvSpPr>
          <p:nvPr>
            <p:ph type="subTitle" idx="1"/>
          </p:nvPr>
        </p:nvSpPr>
        <p:spPr>
          <a:xfrm>
            <a:off x="378650" y="1147676"/>
            <a:ext cx="8222100" cy="1905014"/>
          </a:xfrm>
          <a:prstGeom prst="rect">
            <a:avLst/>
          </a:prstGeom>
        </p:spPr>
        <p:txBody>
          <a:bodyPr spcFirstLastPara="1" wrap="square" lIns="91425" tIns="91425" rIns="91425" bIns="91425" anchor="t" anchorCtr="0">
            <a:normAutofit fontScale="25000" lnSpcReduction="20000"/>
          </a:bodyPr>
          <a:lstStyle/>
          <a:p>
            <a:pPr marL="0" indent="0">
              <a:spcBef>
                <a:spcPts val="1200"/>
              </a:spcBef>
            </a:pPr>
            <a:r>
              <a:rPr lang="en-US" sz="8000" dirty="0"/>
              <a:t>Method: L1 penalized logistic regression</a:t>
            </a:r>
            <a:br>
              <a:rPr lang="en-US" sz="8000" dirty="0"/>
            </a:br>
            <a:endParaRPr lang="en-US" sz="8000" dirty="0"/>
          </a:p>
          <a:p>
            <a:pPr marL="0" indent="0">
              <a:spcBef>
                <a:spcPts val="1200"/>
              </a:spcBef>
            </a:pPr>
            <a:r>
              <a:rPr lang="en-US" sz="8000" dirty="0"/>
              <a:t>Two steps to improve accuracy of propensity scores:</a:t>
            </a:r>
          </a:p>
          <a:p>
            <a:pPr marL="342900">
              <a:lnSpc>
                <a:spcPct val="160000"/>
              </a:lnSpc>
              <a:spcBef>
                <a:spcPts val="1200"/>
              </a:spcBef>
              <a:buAutoNum type="arabicParenR"/>
            </a:pPr>
            <a:r>
              <a:rPr lang="en-US" sz="8000" dirty="0"/>
              <a:t>Scale the features</a:t>
            </a:r>
          </a:p>
          <a:p>
            <a:pPr marL="342900">
              <a:lnSpc>
                <a:spcPct val="160000"/>
              </a:lnSpc>
              <a:spcBef>
                <a:spcPts val="1200"/>
              </a:spcBef>
              <a:buFont typeface="Roboto"/>
              <a:buAutoNum type="arabicParenR"/>
            </a:pPr>
            <a:r>
              <a:rPr lang="en-US" sz="8000" dirty="0"/>
              <a:t>Optimize hyperparameters for regression model</a:t>
            </a:r>
          </a:p>
          <a:p>
            <a:pPr marL="342900">
              <a:spcBef>
                <a:spcPts val="1200"/>
              </a:spcBef>
              <a:buAutoNum type="arabicParenR"/>
            </a:pPr>
            <a:endParaRPr lang="en-US" sz="1600" dirty="0"/>
          </a:p>
          <a:p>
            <a:pPr marL="342900">
              <a:spcBef>
                <a:spcPts val="1200"/>
              </a:spcBef>
              <a:buAutoNum type="arabicParenR"/>
            </a:pPr>
            <a:endParaRPr lang="en" sz="1600" dirty="0">
              <a:solidFill>
                <a:srgbClr val="24292E"/>
              </a:solidFill>
              <a:highlight>
                <a:srgbClr val="FFFFFF"/>
              </a:highlight>
              <a:latin typeface="Arial"/>
              <a:ea typeface="Arial"/>
              <a:cs typeface="Arial"/>
              <a:sym typeface="Arial"/>
            </a:endParaRPr>
          </a:p>
          <a:p>
            <a:pPr marL="0" lvl="0" indent="0" algn="l" rtl="0">
              <a:spcBef>
                <a:spcPts val="1200"/>
              </a:spcBef>
              <a:spcAft>
                <a:spcPts val="0"/>
              </a:spcAft>
              <a:buNone/>
            </a:pPr>
            <a:endParaRPr dirty="0"/>
          </a:p>
        </p:txBody>
      </p:sp>
    </p:spTree>
    <p:extLst>
      <p:ext uri="{BB962C8B-B14F-4D97-AF65-F5344CB8AC3E}">
        <p14:creationId xmlns:p14="http://schemas.microsoft.com/office/powerpoint/2010/main" val="4046738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ctrTitle"/>
          </p:nvPr>
        </p:nvSpPr>
        <p:spPr>
          <a:xfrm>
            <a:off x="378650" y="211597"/>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Propensity Score Estimation cont.</a:t>
            </a:r>
            <a:endParaRPr dirty="0"/>
          </a:p>
        </p:txBody>
      </p:sp>
      <p:sp>
        <p:nvSpPr>
          <p:cNvPr id="3" name="Subtitle 2">
            <a:extLst>
              <a:ext uri="{FF2B5EF4-FFF2-40B4-BE49-F238E27FC236}">
                <a16:creationId xmlns:a16="http://schemas.microsoft.com/office/drawing/2014/main" id="{66AB3F5D-1A85-E34A-A0E6-C783C0D492E2}"/>
              </a:ext>
            </a:extLst>
          </p:cNvPr>
          <p:cNvSpPr>
            <a:spLocks noGrp="1"/>
          </p:cNvSpPr>
          <p:nvPr>
            <p:ph type="subTitle" idx="1"/>
          </p:nvPr>
        </p:nvSpPr>
        <p:spPr>
          <a:xfrm>
            <a:off x="667407" y="1050397"/>
            <a:ext cx="3302158" cy="432900"/>
          </a:xfrm>
        </p:spPr>
        <p:txBody>
          <a:bodyPr>
            <a:normAutofit fontScale="92500" lnSpcReduction="20000"/>
          </a:bodyPr>
          <a:lstStyle/>
          <a:p>
            <a:r>
              <a:rPr lang="en-US" dirty="0"/>
              <a:t>High Dimensional Data</a:t>
            </a:r>
          </a:p>
        </p:txBody>
      </p:sp>
      <p:pic>
        <p:nvPicPr>
          <p:cNvPr id="4098" name="Picture 2">
            <a:extLst>
              <a:ext uri="{FF2B5EF4-FFF2-40B4-BE49-F238E27FC236}">
                <a16:creationId xmlns:a16="http://schemas.microsoft.com/office/drawing/2014/main" id="{F4BE6B02-EE09-6C42-90A7-0C6D2B3BC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6" y="1448893"/>
            <a:ext cx="4363964" cy="357503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A0072350-56E7-6048-A146-EF3C25AF1F31}"/>
              </a:ext>
            </a:extLst>
          </p:cNvPr>
          <p:cNvSpPr txBox="1">
            <a:spLocks/>
          </p:cNvSpPr>
          <p:nvPr/>
        </p:nvSpPr>
        <p:spPr>
          <a:xfrm>
            <a:off x="5229659" y="1050397"/>
            <a:ext cx="3302158" cy="4329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1pPr>
            <a:lvl2pPr marL="914400" marR="0" lvl="1" indent="-317500"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2pPr>
            <a:lvl3pPr marL="1371600" marR="0" lvl="2" indent="-317500"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3pPr>
            <a:lvl4pPr marL="1828800" marR="0" lvl="3" indent="-317500"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4pPr>
            <a:lvl5pPr marL="2286000" marR="0" lvl="4" indent="-317500"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5pPr>
            <a:lvl6pPr marL="2743200" marR="0" lvl="5" indent="-317500"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6pPr>
            <a:lvl7pPr marL="3200400" marR="0" lvl="6" indent="-317500"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7pPr>
            <a:lvl8pPr marL="3657600" marR="0" lvl="7" indent="-317500"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8pPr>
            <a:lvl9pPr marL="4114800" marR="0" lvl="8" indent="-317500" algn="l"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9pPr>
          </a:lstStyle>
          <a:p>
            <a:r>
              <a:rPr lang="en-US" dirty="0"/>
              <a:t>Low Dimensional Data</a:t>
            </a:r>
          </a:p>
        </p:txBody>
      </p:sp>
      <p:pic>
        <p:nvPicPr>
          <p:cNvPr id="4100" name="Picture 4">
            <a:extLst>
              <a:ext uri="{FF2B5EF4-FFF2-40B4-BE49-F238E27FC236}">
                <a16:creationId xmlns:a16="http://schemas.microsoft.com/office/drawing/2014/main" id="{0AC653B1-34D8-3E48-9FA7-7EAE0E65FB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7853" y="1448893"/>
            <a:ext cx="4320932" cy="3575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09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ctrTitle"/>
          </p:nvPr>
        </p:nvSpPr>
        <p:spPr>
          <a:xfrm>
            <a:off x="378650" y="211597"/>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Algorithms</a:t>
            </a:r>
            <a:endParaRPr dirty="0"/>
          </a:p>
        </p:txBody>
      </p:sp>
      <p:sp>
        <p:nvSpPr>
          <p:cNvPr id="107" name="Google Shape;107;p16"/>
          <p:cNvSpPr txBox="1">
            <a:spLocks noGrp="1"/>
          </p:cNvSpPr>
          <p:nvPr>
            <p:ph type="subTitle" idx="1"/>
          </p:nvPr>
        </p:nvSpPr>
        <p:spPr>
          <a:xfrm>
            <a:off x="378650" y="507595"/>
            <a:ext cx="8222100" cy="3817500"/>
          </a:xfrm>
          <a:prstGeom prst="rect">
            <a:avLst/>
          </a:prstGeom>
        </p:spPr>
        <p:txBody>
          <a:bodyPr spcFirstLastPara="1" wrap="square" lIns="91425" tIns="91425" rIns="91425" bIns="91425" anchor="t" anchorCtr="0">
            <a:normAutofit/>
          </a:bodyPr>
          <a:lstStyle/>
          <a:p>
            <a:pPr marL="0" lvl="0" indent="0"/>
            <a:endParaRPr lang="en-US" dirty="0"/>
          </a:p>
          <a:p>
            <a:pPr marL="0" lvl="0" indent="0" algn="l" rtl="0">
              <a:spcBef>
                <a:spcPts val="0"/>
              </a:spcBef>
              <a:spcAft>
                <a:spcPts val="0"/>
              </a:spcAft>
              <a:buNone/>
            </a:pPr>
            <a:endParaRPr lang="en" sz="1200" dirty="0">
              <a:solidFill>
                <a:srgbClr val="24292E"/>
              </a:solidFill>
              <a:highlight>
                <a:srgbClr val="FFFFFF"/>
              </a:highlight>
              <a:latin typeface="Arial"/>
              <a:ea typeface="Arial"/>
              <a:cs typeface="Arial"/>
              <a:sym typeface="Arial"/>
            </a:endParaRPr>
          </a:p>
        </p:txBody>
      </p:sp>
      <p:graphicFrame>
        <p:nvGraphicFramePr>
          <p:cNvPr id="5" name="Google Shape;94;p14">
            <a:extLst>
              <a:ext uri="{FF2B5EF4-FFF2-40B4-BE49-F238E27FC236}">
                <a16:creationId xmlns:a16="http://schemas.microsoft.com/office/drawing/2014/main" id="{CBC83FE2-9D62-C94C-A3D3-2E75A77A292E}"/>
              </a:ext>
            </a:extLst>
          </p:cNvPr>
          <p:cNvGraphicFramePr/>
          <p:nvPr>
            <p:extLst>
              <p:ext uri="{D42A27DB-BD31-4B8C-83A1-F6EECF244321}">
                <p14:modId xmlns:p14="http://schemas.microsoft.com/office/powerpoint/2010/main" val="110609048"/>
              </p:ext>
            </p:extLst>
          </p:nvPr>
        </p:nvGraphicFramePr>
        <p:xfrm>
          <a:off x="400199" y="1227984"/>
          <a:ext cx="8365151" cy="2844999"/>
        </p:xfrm>
        <a:graphic>
          <a:graphicData uri="http://schemas.openxmlformats.org/drawingml/2006/table">
            <a:tbl>
              <a:tblPr>
                <a:noFill/>
                <a:tableStyleId>{31C2CE5B-EA8A-4D04-BA97-176E784045B2}</a:tableStyleId>
              </a:tblPr>
              <a:tblGrid>
                <a:gridCol w="3412013">
                  <a:extLst>
                    <a:ext uri="{9D8B030D-6E8A-4147-A177-3AD203B41FA5}">
                      <a16:colId xmlns:a16="http://schemas.microsoft.com/office/drawing/2014/main" val="20001"/>
                    </a:ext>
                  </a:extLst>
                </a:gridCol>
                <a:gridCol w="4953138">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dirty="0">
                          <a:solidFill>
                            <a:schemeClr val="bg1"/>
                          </a:solidFill>
                        </a:rPr>
                        <a:t>Algorithm</a:t>
                      </a:r>
                      <a:endParaRPr b="1" dirty="0">
                        <a:solidFill>
                          <a:schemeClr val="bg1"/>
                        </a:solidFill>
                      </a:endParaRPr>
                    </a:p>
                  </a:txBody>
                  <a:tcPr marL="91425" marR="91425" marT="91425" marB="91425"/>
                </a:tc>
                <a:tc>
                  <a:txBody>
                    <a:bodyPr/>
                    <a:lstStyle/>
                    <a:p>
                      <a:pPr marL="0" lvl="0" indent="0" algn="l" rtl="0">
                        <a:spcBef>
                          <a:spcPts val="0"/>
                        </a:spcBef>
                        <a:spcAft>
                          <a:spcPts val="0"/>
                        </a:spcAft>
                        <a:buNone/>
                      </a:pPr>
                      <a:r>
                        <a:rPr lang="en" b="1" dirty="0">
                          <a:solidFill>
                            <a:schemeClr val="bg1"/>
                          </a:solidFill>
                        </a:rPr>
                        <a:t>Overview</a:t>
                      </a:r>
                      <a:endParaRPr b="1" dirty="0">
                        <a:solidFill>
                          <a:schemeClr val="bg1"/>
                        </a:solidFill>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solidFill>
                            <a:schemeClr val="bg1"/>
                          </a:solidFill>
                        </a:rPr>
                        <a:t>Propensity Matching + Propensity Score</a:t>
                      </a:r>
                      <a:endParaRPr dirty="0">
                        <a:solidFill>
                          <a:schemeClr val="bg1"/>
                        </a:solidFill>
                      </a:endParaRPr>
                    </a:p>
                  </a:txBody>
                  <a:tcPr marL="91425" marR="91425" marT="91425" marB="91425"/>
                </a:tc>
                <a:tc>
                  <a:txBody>
                    <a:bodyPr/>
                    <a:lstStyle/>
                    <a:p>
                      <a:pPr marL="0" lvl="0" indent="0" algn="l" rtl="0">
                        <a:lnSpc>
                          <a:spcPct val="115000"/>
                        </a:lnSpc>
                        <a:spcBef>
                          <a:spcPts val="1200"/>
                        </a:spcBef>
                        <a:spcAft>
                          <a:spcPts val="1200"/>
                        </a:spcAft>
                        <a:buNone/>
                      </a:pPr>
                      <a:r>
                        <a:rPr lang="en-US" sz="1400" b="0" i="0" u="none" strike="noStrike" cap="none" dirty="0">
                          <a:solidFill>
                            <a:schemeClr val="bg1"/>
                          </a:solidFill>
                          <a:effectLst/>
                          <a:latin typeface="Arial"/>
                          <a:ea typeface="Arial"/>
                          <a:cs typeface="Arial"/>
                          <a:sym typeface="Arial"/>
                        </a:rPr>
                        <a:t>Creates a series of matched sets in an optimal way so that each matched set contains at least one treated individual and at least one control individual.</a:t>
                      </a:r>
                      <a:endParaRPr dirty="0">
                        <a:solidFill>
                          <a:schemeClr val="bg1"/>
                        </a:solidFill>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lnSpc>
                          <a:spcPct val="115000"/>
                        </a:lnSpc>
                        <a:spcBef>
                          <a:spcPts val="1200"/>
                        </a:spcBef>
                        <a:spcAft>
                          <a:spcPts val="1200"/>
                        </a:spcAft>
                        <a:buNone/>
                      </a:pPr>
                      <a:r>
                        <a:rPr lang="en">
                          <a:solidFill>
                            <a:schemeClr val="bg1"/>
                          </a:solidFill>
                        </a:rPr>
                        <a:t>Doubly Robust Estimation</a:t>
                      </a:r>
                      <a:endParaRPr>
                        <a:solidFill>
                          <a:schemeClr val="bg1"/>
                        </a:solidFill>
                      </a:endParaRPr>
                    </a:p>
                  </a:txBody>
                  <a:tcPr marL="91425" marR="91425" marT="91425" marB="91425"/>
                </a:tc>
                <a:tc>
                  <a:txBody>
                    <a:bodyPr/>
                    <a:lstStyle/>
                    <a:p>
                      <a:pPr marL="0" lvl="0" indent="0" algn="l" rtl="0">
                        <a:lnSpc>
                          <a:spcPct val="115000"/>
                        </a:lnSpc>
                        <a:spcBef>
                          <a:spcPts val="1200"/>
                        </a:spcBef>
                        <a:spcAft>
                          <a:spcPts val="1200"/>
                        </a:spcAft>
                        <a:buNone/>
                      </a:pPr>
                      <a:r>
                        <a:rPr lang="en-US" sz="1400" b="0" i="0" u="none" strike="noStrike" cap="none" dirty="0">
                          <a:solidFill>
                            <a:schemeClr val="bg1"/>
                          </a:solidFill>
                          <a:effectLst/>
                          <a:latin typeface="Arial"/>
                          <a:ea typeface="Arial"/>
                          <a:cs typeface="Arial"/>
                          <a:sym typeface="Arial"/>
                        </a:rPr>
                        <a:t>Combines outcome regression model with weighting by propensity score model. </a:t>
                      </a:r>
                      <a:endParaRPr dirty="0">
                        <a:solidFill>
                          <a:schemeClr val="bg1"/>
                        </a:solidFill>
                      </a:endParaRPr>
                    </a:p>
                  </a:txBody>
                  <a:tcPr marL="91425" marR="91425" marT="91425" marB="91425"/>
                </a:tc>
                <a:extLst>
                  <a:ext uri="{0D108BD9-81ED-4DB2-BD59-A6C34878D82A}">
                    <a16:rowId xmlns:a16="http://schemas.microsoft.com/office/drawing/2014/main" val="10002"/>
                  </a:ext>
                </a:extLst>
              </a:tr>
              <a:tr h="425297">
                <a:tc>
                  <a:txBody>
                    <a:bodyPr/>
                    <a:lstStyle/>
                    <a:p>
                      <a:pPr marL="0" lvl="0" indent="0" algn="l" rtl="0">
                        <a:spcBef>
                          <a:spcPts val="0"/>
                        </a:spcBef>
                        <a:spcAft>
                          <a:spcPts val="0"/>
                        </a:spcAft>
                        <a:buNone/>
                      </a:pPr>
                      <a:r>
                        <a:rPr lang="en" dirty="0">
                          <a:solidFill>
                            <a:schemeClr val="bg1"/>
                          </a:solidFill>
                        </a:rPr>
                        <a:t>Stratification</a:t>
                      </a:r>
                      <a:endParaRPr dirty="0">
                        <a:solidFill>
                          <a:schemeClr val="bg1"/>
                        </a:solidFill>
                      </a:endParaRPr>
                    </a:p>
                  </a:txBody>
                  <a:tcPr marL="91425" marR="91425" marT="91425" marB="91425"/>
                </a:tc>
                <a:tc>
                  <a:txBody>
                    <a:bodyPr/>
                    <a:lstStyle/>
                    <a:p>
                      <a:pPr marL="0" lvl="0" indent="0" algn="l" rtl="0">
                        <a:lnSpc>
                          <a:spcPct val="115000"/>
                        </a:lnSpc>
                        <a:spcBef>
                          <a:spcPts val="1200"/>
                        </a:spcBef>
                        <a:spcAft>
                          <a:spcPts val="1200"/>
                        </a:spcAft>
                        <a:buNone/>
                      </a:pPr>
                      <a:r>
                        <a:rPr lang="en-US" sz="1400" b="0" i="0" u="none" strike="noStrike" cap="none" dirty="0">
                          <a:solidFill>
                            <a:schemeClr val="bg1"/>
                          </a:solidFill>
                          <a:effectLst/>
                          <a:latin typeface="Arial"/>
                          <a:ea typeface="Arial"/>
                          <a:cs typeface="Arial"/>
                          <a:sym typeface="Arial"/>
                        </a:rPr>
                        <a:t>Rank and stratify mutually exclusive subsets based on the propensity scores. Within each stratum, subjects have roughly similar values of the propensity scores.</a:t>
                      </a:r>
                      <a:endParaRPr dirty="0">
                        <a:solidFill>
                          <a:schemeClr val="bg1"/>
                        </a:solidFill>
                      </a:endParaRPr>
                    </a:p>
                  </a:txBody>
                  <a:tcPr marL="91425" marR="91425" marT="91425" marB="914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61128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4784" y="65406"/>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Evaluation and Comparison</a:t>
            </a:r>
            <a:endParaRPr/>
          </a:p>
        </p:txBody>
      </p:sp>
      <p:graphicFrame>
        <p:nvGraphicFramePr>
          <p:cNvPr id="100" name="Google Shape;100;p15"/>
          <p:cNvGraphicFramePr/>
          <p:nvPr>
            <p:extLst>
              <p:ext uri="{D42A27DB-BD31-4B8C-83A1-F6EECF244321}">
                <p14:modId xmlns:p14="http://schemas.microsoft.com/office/powerpoint/2010/main" val="3537248396"/>
              </p:ext>
            </p:extLst>
          </p:nvPr>
        </p:nvGraphicFramePr>
        <p:xfrm>
          <a:off x="145587" y="838000"/>
          <a:ext cx="8773330" cy="1944472"/>
        </p:xfrm>
        <a:graphic>
          <a:graphicData uri="http://schemas.openxmlformats.org/drawingml/2006/table">
            <a:tbl>
              <a:tblPr>
                <a:noFill/>
                <a:tableStyleId>{31C2CE5B-EA8A-4D04-BA97-176E784045B2}</a:tableStyleId>
              </a:tblPr>
              <a:tblGrid>
                <a:gridCol w="2857865">
                  <a:extLst>
                    <a:ext uri="{9D8B030D-6E8A-4147-A177-3AD203B41FA5}">
                      <a16:colId xmlns:a16="http://schemas.microsoft.com/office/drawing/2014/main" val="20000"/>
                    </a:ext>
                  </a:extLst>
                </a:gridCol>
                <a:gridCol w="2117188">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969477">
                  <a:extLst>
                    <a:ext uri="{9D8B030D-6E8A-4147-A177-3AD203B41FA5}">
                      <a16:colId xmlns:a16="http://schemas.microsoft.com/office/drawing/2014/main" val="20003"/>
                    </a:ext>
                  </a:extLst>
                </a:gridCol>
              </a:tblGrid>
              <a:tr h="235998">
                <a:tc gridSpan="4">
                  <a:txBody>
                    <a:bodyPr/>
                    <a:lstStyle/>
                    <a:p>
                      <a:pPr marL="0" lvl="0" indent="0" algn="l" rtl="0">
                        <a:spcBef>
                          <a:spcPts val="0"/>
                        </a:spcBef>
                        <a:spcAft>
                          <a:spcPts val="0"/>
                        </a:spcAft>
                        <a:buNone/>
                      </a:pPr>
                      <a:r>
                        <a:rPr lang="en" b="1" dirty="0">
                          <a:solidFill>
                            <a:srgbClr val="00B0F0"/>
                          </a:solidFill>
                        </a:rPr>
                        <a:t>Low Dim Data</a:t>
                      </a:r>
                      <a:endParaRPr b="1" dirty="0">
                        <a:solidFill>
                          <a:srgbClr val="00B0F0"/>
                        </a:solidFill>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5998">
                <a:tc>
                  <a:txBody>
                    <a:bodyPr/>
                    <a:lstStyle/>
                    <a:p>
                      <a:pPr marL="0" lvl="0" indent="0" algn="ctr" rtl="0">
                        <a:spcBef>
                          <a:spcPts val="0"/>
                        </a:spcBef>
                        <a:spcAft>
                          <a:spcPts val="0"/>
                        </a:spcAft>
                        <a:buNone/>
                      </a:pPr>
                      <a:r>
                        <a:rPr lang="en" b="1" dirty="0">
                          <a:solidFill>
                            <a:schemeClr val="bg1"/>
                          </a:solidFill>
                        </a:rPr>
                        <a:t>Algorithm</a:t>
                      </a:r>
                      <a:endParaRPr b="1" dirty="0">
                        <a:solidFill>
                          <a:schemeClr val="bg1"/>
                        </a:solidFill>
                      </a:endParaRPr>
                    </a:p>
                  </a:txBody>
                  <a:tcPr marL="91425" marR="91425" marT="91425" marB="91425"/>
                </a:tc>
                <a:tc>
                  <a:txBody>
                    <a:bodyPr/>
                    <a:lstStyle/>
                    <a:p>
                      <a:pPr algn="ctr"/>
                      <a:r>
                        <a:rPr lang="en-US" b="1">
                          <a:solidFill>
                            <a:schemeClr val="bg1"/>
                          </a:solidFill>
                          <a:effectLst/>
                        </a:rPr>
                        <a:t>Run Time</a:t>
                      </a:r>
                    </a:p>
                  </a:txBody>
                  <a:tcPr marL="123825" marR="123825" marT="57150" marB="57150" anchor="ctr"/>
                </a:tc>
                <a:tc>
                  <a:txBody>
                    <a:bodyPr/>
                    <a:lstStyle/>
                    <a:p>
                      <a:pPr algn="ctr"/>
                      <a:r>
                        <a:rPr lang="en-US" b="1">
                          <a:solidFill>
                            <a:schemeClr val="bg1"/>
                          </a:solidFill>
                          <a:effectLst/>
                        </a:rPr>
                        <a:t>ATE</a:t>
                      </a:r>
                    </a:p>
                  </a:txBody>
                  <a:tcPr marL="123825" marR="123825" marT="57150" marB="57150" anchor="ctr"/>
                </a:tc>
                <a:tc>
                  <a:txBody>
                    <a:bodyPr/>
                    <a:lstStyle/>
                    <a:p>
                      <a:pPr algn="ctr"/>
                      <a:r>
                        <a:rPr lang="en-US" b="1" dirty="0">
                          <a:solidFill>
                            <a:schemeClr val="bg1"/>
                          </a:solidFill>
                          <a:effectLst/>
                        </a:rPr>
                        <a:t>Accuracy</a:t>
                      </a:r>
                    </a:p>
                  </a:txBody>
                  <a:tcPr marL="123825" marR="123825" marT="57150" marB="57150" anchor="ctr"/>
                </a:tc>
                <a:extLst>
                  <a:ext uri="{0D108BD9-81ED-4DB2-BD59-A6C34878D82A}">
                    <a16:rowId xmlns:a16="http://schemas.microsoft.com/office/drawing/2014/main" val="10001"/>
                  </a:ext>
                </a:extLst>
              </a:tr>
              <a:tr h="465666">
                <a:tc>
                  <a:txBody>
                    <a:bodyPr/>
                    <a:lstStyle/>
                    <a:p>
                      <a:pPr algn="l"/>
                      <a:r>
                        <a:rPr lang="en-US" dirty="0">
                          <a:solidFill>
                            <a:schemeClr val="bg1"/>
                          </a:solidFill>
                          <a:effectLst/>
                        </a:rPr>
                        <a:t>Propensity Scores Matching (full)</a:t>
                      </a:r>
                    </a:p>
                  </a:txBody>
                  <a:tcPr marL="123825" marR="123825" marT="57150" marB="57150" anchor="ctr"/>
                </a:tc>
                <a:tc>
                  <a:txBody>
                    <a:bodyPr/>
                    <a:lstStyle/>
                    <a:p>
                      <a:pPr algn="ctr"/>
                      <a:r>
                        <a:rPr lang="en-US" dirty="0">
                          <a:solidFill>
                            <a:schemeClr val="bg1"/>
                          </a:solidFill>
                          <a:effectLst/>
                        </a:rPr>
                        <a:t>1.7</a:t>
                      </a:r>
                    </a:p>
                  </a:txBody>
                  <a:tcPr marL="123825" marR="123825" marT="57150" marB="57150" anchor="ctr"/>
                </a:tc>
                <a:tc>
                  <a:txBody>
                    <a:bodyPr/>
                    <a:lstStyle/>
                    <a:p>
                      <a:pPr algn="ctr"/>
                      <a:r>
                        <a:rPr lang="en-US">
                          <a:solidFill>
                            <a:schemeClr val="bg1"/>
                          </a:solidFill>
                          <a:effectLst/>
                        </a:rPr>
                        <a:t>0.36</a:t>
                      </a:r>
                    </a:p>
                  </a:txBody>
                  <a:tcPr marL="123825" marR="123825" marT="57150" marB="57150" anchor="ctr"/>
                </a:tc>
                <a:tc>
                  <a:txBody>
                    <a:bodyPr/>
                    <a:lstStyle/>
                    <a:p>
                      <a:pPr algn="ctr"/>
                      <a:r>
                        <a:rPr lang="en-US">
                          <a:solidFill>
                            <a:schemeClr val="bg1"/>
                          </a:solidFill>
                          <a:effectLst/>
                        </a:rPr>
                        <a:t>17%</a:t>
                      </a:r>
                    </a:p>
                  </a:txBody>
                  <a:tcPr marL="123825" marR="123825" marT="57150" marB="57150" anchor="ctr"/>
                </a:tc>
                <a:extLst>
                  <a:ext uri="{0D108BD9-81ED-4DB2-BD59-A6C34878D82A}">
                    <a16:rowId xmlns:a16="http://schemas.microsoft.com/office/drawing/2014/main" val="10002"/>
                  </a:ext>
                </a:extLst>
              </a:tr>
              <a:tr h="358726">
                <a:tc>
                  <a:txBody>
                    <a:bodyPr/>
                    <a:lstStyle/>
                    <a:p>
                      <a:pPr algn="l"/>
                      <a:r>
                        <a:rPr lang="en-US">
                          <a:solidFill>
                            <a:schemeClr val="bg1"/>
                          </a:solidFill>
                          <a:effectLst/>
                        </a:rPr>
                        <a:t>Doubly Robust Estimation</a:t>
                      </a:r>
                    </a:p>
                  </a:txBody>
                  <a:tcPr marL="123825" marR="123825" marT="57150" marB="57150" anchor="ctr"/>
                </a:tc>
                <a:tc>
                  <a:txBody>
                    <a:bodyPr/>
                    <a:lstStyle/>
                    <a:p>
                      <a:pPr algn="ctr"/>
                      <a:r>
                        <a:rPr lang="en-US">
                          <a:solidFill>
                            <a:schemeClr val="bg1"/>
                          </a:solidFill>
                          <a:effectLst/>
                        </a:rPr>
                        <a:t>0.11</a:t>
                      </a:r>
                    </a:p>
                  </a:txBody>
                  <a:tcPr marL="123825" marR="123825" marT="57150" marB="57150" anchor="ctr"/>
                </a:tc>
                <a:tc>
                  <a:txBody>
                    <a:bodyPr/>
                    <a:lstStyle/>
                    <a:p>
                      <a:pPr algn="ctr"/>
                      <a:r>
                        <a:rPr lang="en-US">
                          <a:solidFill>
                            <a:schemeClr val="bg1"/>
                          </a:solidFill>
                          <a:effectLst/>
                        </a:rPr>
                        <a:t>2.09</a:t>
                      </a:r>
                    </a:p>
                  </a:txBody>
                  <a:tcPr marL="123825" marR="123825" marT="57150" marB="57150" anchor="ctr"/>
                </a:tc>
                <a:tc>
                  <a:txBody>
                    <a:bodyPr/>
                    <a:lstStyle/>
                    <a:p>
                      <a:pPr algn="ctr"/>
                      <a:r>
                        <a:rPr lang="en-US">
                          <a:solidFill>
                            <a:schemeClr val="bg1"/>
                          </a:solidFill>
                          <a:effectLst/>
                        </a:rPr>
                        <a:t>100%</a:t>
                      </a:r>
                    </a:p>
                  </a:txBody>
                  <a:tcPr marL="123825" marR="123825" marT="57150" marB="57150" anchor="ctr"/>
                </a:tc>
                <a:extLst>
                  <a:ext uri="{0D108BD9-81ED-4DB2-BD59-A6C34878D82A}">
                    <a16:rowId xmlns:a16="http://schemas.microsoft.com/office/drawing/2014/main" val="10003"/>
                  </a:ext>
                </a:extLst>
              </a:tr>
              <a:tr h="235992">
                <a:tc>
                  <a:txBody>
                    <a:bodyPr/>
                    <a:lstStyle/>
                    <a:p>
                      <a:pPr algn="l"/>
                      <a:r>
                        <a:rPr lang="en-US">
                          <a:solidFill>
                            <a:schemeClr val="bg1"/>
                          </a:solidFill>
                          <a:effectLst/>
                        </a:rPr>
                        <a:t>Stratification</a:t>
                      </a:r>
                    </a:p>
                  </a:txBody>
                  <a:tcPr marL="123825" marR="123825" marT="57150" marB="57150" anchor="ctr"/>
                </a:tc>
                <a:tc>
                  <a:txBody>
                    <a:bodyPr/>
                    <a:lstStyle/>
                    <a:p>
                      <a:pPr algn="ctr"/>
                      <a:r>
                        <a:rPr lang="en-US" dirty="0">
                          <a:solidFill>
                            <a:schemeClr val="bg1"/>
                          </a:solidFill>
                          <a:effectLst/>
                        </a:rPr>
                        <a:t>0.03</a:t>
                      </a:r>
                    </a:p>
                  </a:txBody>
                  <a:tcPr marL="123825" marR="123825" marT="57150" marB="57150" anchor="ctr"/>
                </a:tc>
                <a:tc>
                  <a:txBody>
                    <a:bodyPr/>
                    <a:lstStyle/>
                    <a:p>
                      <a:pPr algn="ctr"/>
                      <a:r>
                        <a:rPr lang="en-US">
                          <a:solidFill>
                            <a:schemeClr val="bg1"/>
                          </a:solidFill>
                          <a:effectLst/>
                        </a:rPr>
                        <a:t>2.38</a:t>
                      </a:r>
                    </a:p>
                  </a:txBody>
                  <a:tcPr marL="123825" marR="123825" marT="57150" marB="57150" anchor="ctr"/>
                </a:tc>
                <a:tc>
                  <a:txBody>
                    <a:bodyPr/>
                    <a:lstStyle/>
                    <a:p>
                      <a:pPr algn="ctr"/>
                      <a:r>
                        <a:rPr lang="en-US" dirty="0">
                          <a:solidFill>
                            <a:schemeClr val="bg1"/>
                          </a:solidFill>
                          <a:effectLst/>
                        </a:rPr>
                        <a:t>86%</a:t>
                      </a:r>
                    </a:p>
                  </a:txBody>
                  <a:tcPr marL="123825" marR="123825" marT="57150" marB="57150" anchor="ctr"/>
                </a:tc>
                <a:extLst>
                  <a:ext uri="{0D108BD9-81ED-4DB2-BD59-A6C34878D82A}">
                    <a16:rowId xmlns:a16="http://schemas.microsoft.com/office/drawing/2014/main" val="10004"/>
                  </a:ext>
                </a:extLst>
              </a:tr>
            </a:tbl>
          </a:graphicData>
        </a:graphic>
      </p:graphicFrame>
      <p:graphicFrame>
        <p:nvGraphicFramePr>
          <p:cNvPr id="5" name="Google Shape;100;p15">
            <a:extLst>
              <a:ext uri="{FF2B5EF4-FFF2-40B4-BE49-F238E27FC236}">
                <a16:creationId xmlns:a16="http://schemas.microsoft.com/office/drawing/2014/main" id="{79EC9BB2-2DED-7641-AED2-7018389F9CFA}"/>
              </a:ext>
            </a:extLst>
          </p:cNvPr>
          <p:cNvGraphicFramePr/>
          <p:nvPr>
            <p:extLst>
              <p:ext uri="{D42A27DB-BD31-4B8C-83A1-F6EECF244321}">
                <p14:modId xmlns:p14="http://schemas.microsoft.com/office/powerpoint/2010/main" val="1140410016"/>
              </p:ext>
            </p:extLst>
          </p:nvPr>
        </p:nvGraphicFramePr>
        <p:xfrm>
          <a:off x="145587" y="3044283"/>
          <a:ext cx="8773330" cy="1944472"/>
        </p:xfrm>
        <a:graphic>
          <a:graphicData uri="http://schemas.openxmlformats.org/drawingml/2006/table">
            <a:tbl>
              <a:tblPr>
                <a:noFill/>
                <a:tableStyleId>{31C2CE5B-EA8A-4D04-BA97-176E784045B2}</a:tableStyleId>
              </a:tblPr>
              <a:tblGrid>
                <a:gridCol w="2857865">
                  <a:extLst>
                    <a:ext uri="{9D8B030D-6E8A-4147-A177-3AD203B41FA5}">
                      <a16:colId xmlns:a16="http://schemas.microsoft.com/office/drawing/2014/main" val="20000"/>
                    </a:ext>
                  </a:extLst>
                </a:gridCol>
                <a:gridCol w="2117188">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969477">
                  <a:extLst>
                    <a:ext uri="{9D8B030D-6E8A-4147-A177-3AD203B41FA5}">
                      <a16:colId xmlns:a16="http://schemas.microsoft.com/office/drawing/2014/main" val="20003"/>
                    </a:ext>
                  </a:extLst>
                </a:gridCol>
              </a:tblGrid>
              <a:tr h="235998">
                <a:tc gridSpan="4">
                  <a:txBody>
                    <a:bodyPr/>
                    <a:lstStyle/>
                    <a:p>
                      <a:pPr marL="0" lvl="0" indent="0" algn="l" rtl="0">
                        <a:spcBef>
                          <a:spcPts val="0"/>
                        </a:spcBef>
                        <a:spcAft>
                          <a:spcPts val="0"/>
                        </a:spcAft>
                        <a:buNone/>
                      </a:pPr>
                      <a:r>
                        <a:rPr lang="en" b="1" dirty="0">
                          <a:solidFill>
                            <a:srgbClr val="00B0F0"/>
                          </a:solidFill>
                        </a:rPr>
                        <a:t>High Dim Data</a:t>
                      </a:r>
                      <a:endParaRPr b="1" dirty="0">
                        <a:solidFill>
                          <a:srgbClr val="00B0F0"/>
                        </a:solidFill>
                      </a:endParaRPr>
                    </a:p>
                  </a:txBody>
                  <a:tcPr marL="91425" marR="91425" marT="91425" marB="91425"/>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5998">
                <a:tc>
                  <a:txBody>
                    <a:bodyPr/>
                    <a:lstStyle/>
                    <a:p>
                      <a:pPr marL="0" lvl="0" indent="0" algn="ctr" rtl="0">
                        <a:spcBef>
                          <a:spcPts val="0"/>
                        </a:spcBef>
                        <a:spcAft>
                          <a:spcPts val="0"/>
                        </a:spcAft>
                        <a:buNone/>
                      </a:pPr>
                      <a:r>
                        <a:rPr lang="en" b="1" dirty="0">
                          <a:solidFill>
                            <a:schemeClr val="bg1"/>
                          </a:solidFill>
                        </a:rPr>
                        <a:t>Algorithm</a:t>
                      </a:r>
                      <a:endParaRPr b="1" dirty="0">
                        <a:solidFill>
                          <a:schemeClr val="bg1"/>
                        </a:solidFill>
                      </a:endParaRPr>
                    </a:p>
                  </a:txBody>
                  <a:tcPr marL="91425" marR="91425" marT="91425" marB="91425"/>
                </a:tc>
                <a:tc>
                  <a:txBody>
                    <a:bodyPr/>
                    <a:lstStyle/>
                    <a:p>
                      <a:pPr algn="ctr"/>
                      <a:r>
                        <a:rPr lang="en-US" b="1">
                          <a:solidFill>
                            <a:schemeClr val="bg1"/>
                          </a:solidFill>
                          <a:effectLst/>
                        </a:rPr>
                        <a:t>Run Time</a:t>
                      </a:r>
                    </a:p>
                  </a:txBody>
                  <a:tcPr marL="123825" marR="123825" marT="57150" marB="57150" anchor="ctr"/>
                </a:tc>
                <a:tc>
                  <a:txBody>
                    <a:bodyPr/>
                    <a:lstStyle/>
                    <a:p>
                      <a:pPr algn="ctr"/>
                      <a:r>
                        <a:rPr lang="en-US" b="1">
                          <a:solidFill>
                            <a:schemeClr val="bg1"/>
                          </a:solidFill>
                          <a:effectLst/>
                        </a:rPr>
                        <a:t>ATE</a:t>
                      </a:r>
                    </a:p>
                  </a:txBody>
                  <a:tcPr marL="123825" marR="123825" marT="57150" marB="57150" anchor="ctr"/>
                </a:tc>
                <a:tc>
                  <a:txBody>
                    <a:bodyPr/>
                    <a:lstStyle/>
                    <a:p>
                      <a:pPr algn="ctr"/>
                      <a:r>
                        <a:rPr lang="en-US" b="1" dirty="0">
                          <a:solidFill>
                            <a:schemeClr val="bg1"/>
                          </a:solidFill>
                          <a:effectLst/>
                        </a:rPr>
                        <a:t>Accuracy</a:t>
                      </a:r>
                    </a:p>
                  </a:txBody>
                  <a:tcPr marL="123825" marR="123825" marT="57150" marB="57150" anchor="ctr"/>
                </a:tc>
                <a:extLst>
                  <a:ext uri="{0D108BD9-81ED-4DB2-BD59-A6C34878D82A}">
                    <a16:rowId xmlns:a16="http://schemas.microsoft.com/office/drawing/2014/main" val="10001"/>
                  </a:ext>
                </a:extLst>
              </a:tr>
              <a:tr h="465666">
                <a:tc>
                  <a:txBody>
                    <a:bodyPr/>
                    <a:lstStyle/>
                    <a:p>
                      <a:pPr algn="l"/>
                      <a:r>
                        <a:rPr lang="en-US">
                          <a:solidFill>
                            <a:schemeClr val="bg1"/>
                          </a:solidFill>
                          <a:effectLst/>
                        </a:rPr>
                        <a:t>Propensity Scores Matching (full)</a:t>
                      </a:r>
                    </a:p>
                  </a:txBody>
                  <a:tcPr marL="123825" marR="123825" marT="57150" marB="57150" anchor="ctr"/>
                </a:tc>
                <a:tc>
                  <a:txBody>
                    <a:bodyPr/>
                    <a:lstStyle/>
                    <a:p>
                      <a:pPr algn="ctr"/>
                      <a:r>
                        <a:rPr lang="en-US">
                          <a:solidFill>
                            <a:schemeClr val="bg1"/>
                          </a:solidFill>
                          <a:effectLst/>
                        </a:rPr>
                        <a:t>11.81</a:t>
                      </a:r>
                    </a:p>
                  </a:txBody>
                  <a:tcPr marL="123825" marR="123825" marT="57150" marB="57150" anchor="ctr"/>
                </a:tc>
                <a:tc>
                  <a:txBody>
                    <a:bodyPr/>
                    <a:lstStyle/>
                    <a:p>
                      <a:pPr algn="ctr"/>
                      <a:r>
                        <a:rPr lang="en-US">
                          <a:solidFill>
                            <a:schemeClr val="bg1"/>
                          </a:solidFill>
                          <a:effectLst/>
                        </a:rPr>
                        <a:t>-11.71</a:t>
                      </a:r>
                    </a:p>
                  </a:txBody>
                  <a:tcPr marL="123825" marR="123825" marT="57150" marB="57150" anchor="ctr"/>
                </a:tc>
                <a:tc>
                  <a:txBody>
                    <a:bodyPr/>
                    <a:lstStyle/>
                    <a:p>
                      <a:pPr algn="ctr"/>
                      <a:r>
                        <a:rPr lang="en-US" dirty="0">
                          <a:solidFill>
                            <a:schemeClr val="bg1"/>
                          </a:solidFill>
                          <a:effectLst/>
                        </a:rPr>
                        <a:t>21%</a:t>
                      </a:r>
                    </a:p>
                  </a:txBody>
                  <a:tcPr marL="123825" marR="123825" marT="57150" marB="57150" anchor="ctr"/>
                </a:tc>
                <a:extLst>
                  <a:ext uri="{0D108BD9-81ED-4DB2-BD59-A6C34878D82A}">
                    <a16:rowId xmlns:a16="http://schemas.microsoft.com/office/drawing/2014/main" val="10002"/>
                  </a:ext>
                </a:extLst>
              </a:tr>
              <a:tr h="358726">
                <a:tc>
                  <a:txBody>
                    <a:bodyPr/>
                    <a:lstStyle/>
                    <a:p>
                      <a:pPr algn="l"/>
                      <a:r>
                        <a:rPr lang="en-US">
                          <a:solidFill>
                            <a:schemeClr val="bg1"/>
                          </a:solidFill>
                          <a:effectLst/>
                        </a:rPr>
                        <a:t>Doubly Robust Estimation</a:t>
                      </a:r>
                    </a:p>
                  </a:txBody>
                  <a:tcPr marL="123825" marR="123825" marT="57150" marB="57150" anchor="ctr"/>
                </a:tc>
                <a:tc>
                  <a:txBody>
                    <a:bodyPr/>
                    <a:lstStyle/>
                    <a:p>
                      <a:pPr algn="ctr"/>
                      <a:r>
                        <a:rPr lang="en-US">
                          <a:solidFill>
                            <a:schemeClr val="bg1"/>
                          </a:solidFill>
                          <a:effectLst/>
                        </a:rPr>
                        <a:t>0.23</a:t>
                      </a:r>
                    </a:p>
                  </a:txBody>
                  <a:tcPr marL="123825" marR="123825" marT="57150" marB="57150" anchor="ctr"/>
                </a:tc>
                <a:tc>
                  <a:txBody>
                    <a:bodyPr/>
                    <a:lstStyle/>
                    <a:p>
                      <a:pPr algn="ctr"/>
                      <a:r>
                        <a:rPr lang="en-US">
                          <a:solidFill>
                            <a:schemeClr val="bg1"/>
                          </a:solidFill>
                          <a:effectLst/>
                        </a:rPr>
                        <a:t>-57.04</a:t>
                      </a:r>
                    </a:p>
                  </a:txBody>
                  <a:tcPr marL="123825" marR="123825" marT="57150" marB="57150" anchor="ctr"/>
                </a:tc>
                <a:tc>
                  <a:txBody>
                    <a:bodyPr/>
                    <a:lstStyle/>
                    <a:p>
                      <a:pPr algn="ctr"/>
                      <a:r>
                        <a:rPr lang="en-US" dirty="0">
                          <a:solidFill>
                            <a:schemeClr val="bg1"/>
                          </a:solidFill>
                          <a:effectLst/>
                        </a:rPr>
                        <a:t>96%</a:t>
                      </a:r>
                    </a:p>
                  </a:txBody>
                  <a:tcPr marL="123825" marR="123825" marT="57150" marB="57150" anchor="ctr"/>
                </a:tc>
                <a:extLst>
                  <a:ext uri="{0D108BD9-81ED-4DB2-BD59-A6C34878D82A}">
                    <a16:rowId xmlns:a16="http://schemas.microsoft.com/office/drawing/2014/main" val="10003"/>
                  </a:ext>
                </a:extLst>
              </a:tr>
              <a:tr h="235992">
                <a:tc>
                  <a:txBody>
                    <a:bodyPr/>
                    <a:lstStyle/>
                    <a:p>
                      <a:pPr algn="l"/>
                      <a:r>
                        <a:rPr lang="en-US">
                          <a:solidFill>
                            <a:schemeClr val="bg1"/>
                          </a:solidFill>
                          <a:effectLst/>
                        </a:rPr>
                        <a:t>Stratification</a:t>
                      </a:r>
                    </a:p>
                  </a:txBody>
                  <a:tcPr marL="123825" marR="123825" marT="57150" marB="57150" anchor="ctr"/>
                </a:tc>
                <a:tc>
                  <a:txBody>
                    <a:bodyPr/>
                    <a:lstStyle/>
                    <a:p>
                      <a:pPr algn="ctr"/>
                      <a:r>
                        <a:rPr lang="en-US">
                          <a:solidFill>
                            <a:schemeClr val="bg1"/>
                          </a:solidFill>
                          <a:effectLst/>
                        </a:rPr>
                        <a:t>0.03</a:t>
                      </a:r>
                    </a:p>
                  </a:txBody>
                  <a:tcPr marL="123825" marR="123825" marT="57150" marB="57150" anchor="ctr"/>
                </a:tc>
                <a:tc>
                  <a:txBody>
                    <a:bodyPr/>
                    <a:lstStyle/>
                    <a:p>
                      <a:pPr algn="ctr"/>
                      <a:r>
                        <a:rPr lang="en-US">
                          <a:solidFill>
                            <a:schemeClr val="bg1"/>
                          </a:solidFill>
                          <a:effectLst/>
                        </a:rPr>
                        <a:t>-59.83</a:t>
                      </a:r>
                    </a:p>
                  </a:txBody>
                  <a:tcPr marL="123825" marR="123825" marT="57150" marB="57150" anchor="ctr"/>
                </a:tc>
                <a:tc>
                  <a:txBody>
                    <a:bodyPr/>
                    <a:lstStyle/>
                    <a:p>
                      <a:pPr algn="ctr"/>
                      <a:r>
                        <a:rPr lang="en-US" dirty="0">
                          <a:solidFill>
                            <a:schemeClr val="bg1"/>
                          </a:solidFill>
                          <a:effectLst/>
                        </a:rPr>
                        <a:t>91%</a:t>
                      </a:r>
                    </a:p>
                  </a:txBody>
                  <a:tcPr marL="123825" marR="123825" marT="57150" marB="57150" anchor="ctr"/>
                </a:tc>
                <a:extLst>
                  <a:ext uri="{0D108BD9-81ED-4DB2-BD59-A6C34878D82A}">
                    <a16:rowId xmlns:a16="http://schemas.microsoft.com/office/drawing/2014/main" val="10004"/>
                  </a:ext>
                </a:extLst>
              </a:tr>
            </a:tbl>
          </a:graphicData>
        </a:graphic>
      </p:graphicFrame>
      <p:pic>
        <p:nvPicPr>
          <p:cNvPr id="6" name="Graphic 5" descr="Smiling face with no fill">
            <a:extLst>
              <a:ext uri="{FF2B5EF4-FFF2-40B4-BE49-F238E27FC236}">
                <a16:creationId xmlns:a16="http://schemas.microsoft.com/office/drawing/2014/main" id="{AB67AAEC-09D6-A441-9F7D-309E74BC73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24691" y="2034246"/>
            <a:ext cx="462110" cy="462110"/>
          </a:xfrm>
          <a:prstGeom prst="rect">
            <a:avLst/>
          </a:prstGeom>
        </p:spPr>
      </p:pic>
      <p:pic>
        <p:nvPicPr>
          <p:cNvPr id="10" name="Graphic 9" descr="Smiling face with no fill">
            <a:extLst>
              <a:ext uri="{FF2B5EF4-FFF2-40B4-BE49-F238E27FC236}">
                <a16:creationId xmlns:a16="http://schemas.microsoft.com/office/drawing/2014/main" id="{D2A6B08A-9313-AD4F-9B91-D897EE499E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52226" y="4247563"/>
            <a:ext cx="462110" cy="4621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ctrTitle"/>
          </p:nvPr>
        </p:nvSpPr>
        <p:spPr>
          <a:xfrm>
            <a:off x="378650" y="211597"/>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Conclusion</a:t>
            </a:r>
            <a:endParaRPr dirty="0"/>
          </a:p>
        </p:txBody>
      </p:sp>
      <p:sp>
        <p:nvSpPr>
          <p:cNvPr id="119" name="Google Shape;119;p18"/>
          <p:cNvSpPr txBox="1">
            <a:spLocks noGrp="1"/>
          </p:cNvSpPr>
          <p:nvPr>
            <p:ph type="subTitle" idx="1"/>
          </p:nvPr>
        </p:nvSpPr>
        <p:spPr>
          <a:xfrm>
            <a:off x="378650" y="964795"/>
            <a:ext cx="8222100" cy="3817500"/>
          </a:xfrm>
          <a:prstGeom prst="rect">
            <a:avLst/>
          </a:prstGeom>
        </p:spPr>
        <p:txBody>
          <a:bodyPr spcFirstLastPara="1" wrap="square" lIns="91425" tIns="91425" rIns="91425" bIns="91425" anchor="t" anchorCtr="0">
            <a:normAutofit lnSpcReduction="10000"/>
          </a:bodyPr>
          <a:lstStyle/>
          <a:p>
            <a:pPr lvl="0" indent="-457200">
              <a:lnSpc>
                <a:spcPct val="150000"/>
              </a:lnSpc>
              <a:buAutoNum type="arabicPeriod"/>
            </a:pPr>
            <a:r>
              <a:rPr lang="en-US" sz="2400" dirty="0">
                <a:solidFill>
                  <a:srgbClr val="00B0F0"/>
                </a:solidFill>
                <a:latin typeface="Arial"/>
                <a:ea typeface="Arial"/>
                <a:cs typeface="Arial"/>
                <a:sym typeface="Arial"/>
              </a:rPr>
              <a:t>Propensity Score Matching </a:t>
            </a:r>
            <a:r>
              <a:rPr lang="en-US" sz="2400" dirty="0">
                <a:solidFill>
                  <a:schemeClr val="bg1"/>
                </a:solidFill>
                <a:latin typeface="Arial"/>
                <a:ea typeface="Arial"/>
                <a:cs typeface="Arial"/>
                <a:sym typeface="Arial"/>
              </a:rPr>
              <a:t>has the longest run time and lowest accuracy of all three methods. </a:t>
            </a:r>
          </a:p>
          <a:p>
            <a:pPr lvl="0" indent="-457200">
              <a:lnSpc>
                <a:spcPct val="150000"/>
              </a:lnSpc>
              <a:buAutoNum type="arabicPeriod"/>
            </a:pPr>
            <a:r>
              <a:rPr lang="en-US" sz="2400" dirty="0">
                <a:solidFill>
                  <a:srgbClr val="00B0F0"/>
                </a:solidFill>
                <a:latin typeface="Arial"/>
                <a:ea typeface="Arial"/>
                <a:cs typeface="Arial"/>
                <a:sym typeface="Arial"/>
              </a:rPr>
              <a:t>Stratification</a:t>
            </a:r>
            <a:r>
              <a:rPr lang="en-US" sz="2400" dirty="0">
                <a:solidFill>
                  <a:schemeClr val="bg1"/>
                </a:solidFill>
                <a:latin typeface="Arial"/>
                <a:ea typeface="Arial"/>
                <a:cs typeface="Arial"/>
                <a:sym typeface="Arial"/>
              </a:rPr>
              <a:t> provides the least run time on all three models with a relatively high accuracy</a:t>
            </a:r>
          </a:p>
          <a:p>
            <a:pPr lvl="0" indent="-457200">
              <a:lnSpc>
                <a:spcPct val="150000"/>
              </a:lnSpc>
              <a:buAutoNum type="arabicPeriod"/>
            </a:pPr>
            <a:r>
              <a:rPr lang="en-US" sz="2400" dirty="0">
                <a:solidFill>
                  <a:srgbClr val="00B0F0"/>
                </a:solidFill>
                <a:latin typeface="Arial"/>
                <a:ea typeface="Arial"/>
                <a:cs typeface="Arial"/>
                <a:sym typeface="Arial"/>
              </a:rPr>
              <a:t>Doubly Robust Estimation </a:t>
            </a:r>
            <a:r>
              <a:rPr lang="en-US" sz="2400" dirty="0">
                <a:solidFill>
                  <a:schemeClr val="bg1"/>
                </a:solidFill>
                <a:latin typeface="Arial"/>
                <a:ea typeface="Arial"/>
                <a:cs typeface="Arial"/>
                <a:sym typeface="Arial"/>
              </a:rPr>
              <a:t>returns an ~ 100% accuracy on the low dimensional dataset and 96% accuracy on the high dimensional dataset</a:t>
            </a:r>
            <a:endParaRPr dirty="0">
              <a:solidFill>
                <a:schemeClr val="bg1"/>
              </a:solidFill>
            </a:endParaRPr>
          </a:p>
        </p:txBody>
      </p:sp>
      <p:sp>
        <p:nvSpPr>
          <p:cNvPr id="2" name="TextBox 1">
            <a:extLst>
              <a:ext uri="{FF2B5EF4-FFF2-40B4-BE49-F238E27FC236}">
                <a16:creationId xmlns:a16="http://schemas.microsoft.com/office/drawing/2014/main" id="{D5F64424-A7B5-A245-995D-8A31FC9187CA}"/>
              </a:ext>
            </a:extLst>
          </p:cNvPr>
          <p:cNvSpPr txBox="1"/>
          <p:nvPr/>
        </p:nvSpPr>
        <p:spPr>
          <a:xfrm>
            <a:off x="4972929" y="4234976"/>
            <a:ext cx="3038622" cy="369332"/>
          </a:xfrm>
          <a:prstGeom prst="rect">
            <a:avLst/>
          </a:prstGeom>
          <a:noFill/>
        </p:spPr>
        <p:txBody>
          <a:bodyPr wrap="square" rtlCol="0">
            <a:spAutoFit/>
          </a:bodyPr>
          <a:lstStyle/>
          <a:p>
            <a:r>
              <a:rPr lang="en-US" sz="1800" b="1" dirty="0">
                <a:solidFill>
                  <a:srgbClr val="FFFF00"/>
                </a:solidFill>
              </a:rPr>
              <a:t>BEST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8A4C9-2704-B243-80AD-CC3CD0173E1F}"/>
              </a:ext>
            </a:extLst>
          </p:cNvPr>
          <p:cNvSpPr>
            <a:spLocks noGrp="1"/>
          </p:cNvSpPr>
          <p:nvPr>
            <p:ph type="title"/>
          </p:nvPr>
        </p:nvSpPr>
        <p:spPr/>
        <p:txBody>
          <a:bodyPr>
            <a:noAutofit/>
          </a:bodyPr>
          <a:lstStyle/>
          <a:p>
            <a:pPr algn="ctr"/>
            <a:r>
              <a:rPr lang="en-US" sz="6000" dirty="0"/>
              <a:t>Thank You!</a:t>
            </a:r>
          </a:p>
        </p:txBody>
      </p:sp>
    </p:spTree>
    <p:extLst>
      <p:ext uri="{BB962C8B-B14F-4D97-AF65-F5344CB8AC3E}">
        <p14:creationId xmlns:p14="http://schemas.microsoft.com/office/powerpoint/2010/main" val="3002245593"/>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760</Words>
  <Application>Microsoft Macintosh PowerPoint</Application>
  <PresentationFormat>On-screen Show (16:9)</PresentationFormat>
  <Paragraphs>89</Paragraphs>
  <Slides>9</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Roboto</vt:lpstr>
      <vt:lpstr>Arial</vt:lpstr>
      <vt:lpstr>Geometric</vt:lpstr>
      <vt:lpstr>Causal Inference on Treatment Data</vt:lpstr>
      <vt:lpstr>Project Overview</vt:lpstr>
      <vt:lpstr>Data Preparation</vt:lpstr>
      <vt:lpstr>Propensity Score Estimation</vt:lpstr>
      <vt:lpstr>Propensity Score Estimation cont.</vt:lpstr>
      <vt:lpstr>Algorithms</vt:lpstr>
      <vt:lpstr>Evaluation and Comparison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Causal Inference on Treatment Data</dc:title>
  <cp:lastModifiedBy>Microsoft Office User</cp:lastModifiedBy>
  <cp:revision>29</cp:revision>
  <dcterms:modified xsi:type="dcterms:W3CDTF">2021-04-07T21:35:13Z</dcterms:modified>
</cp:coreProperties>
</file>