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16"/>
  </p:notesMasterIdLst>
  <p:sldIdLst>
    <p:sldId id="347" r:id="rId3"/>
    <p:sldId id="292" r:id="rId4"/>
    <p:sldId id="328" r:id="rId5"/>
    <p:sldId id="294" r:id="rId6"/>
    <p:sldId id="325" r:id="rId7"/>
    <p:sldId id="334" r:id="rId8"/>
    <p:sldId id="333" r:id="rId9"/>
    <p:sldId id="327" r:id="rId10"/>
    <p:sldId id="330" r:id="rId11"/>
    <p:sldId id="331" r:id="rId12"/>
    <p:sldId id="332" r:id="rId13"/>
    <p:sldId id="335" r:id="rId14"/>
    <p:sldId id="302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feCycle Classic2" id="{8A946554-816D-49D3-BA08-D320AFC8EA22}">
          <p14:sldIdLst>
            <p14:sldId id="347"/>
            <p14:sldId id="292"/>
            <p14:sldId id="328"/>
            <p14:sldId id="294"/>
            <p14:sldId id="325"/>
            <p14:sldId id="334"/>
            <p14:sldId id="333"/>
            <p14:sldId id="327"/>
            <p14:sldId id="330"/>
            <p14:sldId id="331"/>
            <p14:sldId id="332"/>
            <p14:sldId id="335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28" userDrawn="1">
          <p15:clr>
            <a:srgbClr val="A4A3A4"/>
          </p15:clr>
        </p15:guide>
        <p15:guide id="2" pos="2136" userDrawn="1">
          <p15:clr>
            <a:srgbClr val="A4A3A4"/>
          </p15:clr>
        </p15:guide>
        <p15:guide id="3" pos="2472" userDrawn="1">
          <p15:clr>
            <a:srgbClr val="A4A3A4"/>
          </p15:clr>
        </p15:guide>
        <p15:guide id="4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F00"/>
    <a:srgbClr val="EE6411"/>
    <a:srgbClr val="FFFFFF"/>
    <a:srgbClr val="EEEEEE"/>
    <a:srgbClr val="AAAAAA"/>
    <a:srgbClr val="444444"/>
    <a:srgbClr val="3DC6EF"/>
    <a:srgbClr val="C1D82F"/>
    <a:srgbClr val="FFD22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6004" autoAdjust="0"/>
    <p:restoredTop sz="79360" autoAdjust="0"/>
  </p:normalViewPr>
  <p:slideViewPr>
    <p:cSldViewPr snapToGrid="0">
      <p:cViewPr varScale="1">
        <p:scale>
          <a:sx n="104" d="100"/>
          <a:sy n="104" d="100"/>
        </p:scale>
        <p:origin x="1296" y="96"/>
      </p:cViewPr>
      <p:guideLst>
        <p:guide orient="horz" pos="2628"/>
        <p:guide pos="2136"/>
        <p:guide pos="2472"/>
        <p:guide pos="504"/>
      </p:guideLst>
    </p:cSldViewPr>
  </p:slideViewPr>
  <p:outlineViewPr>
    <p:cViewPr>
      <p:scale>
        <a:sx n="33" d="100"/>
        <a:sy n="33" d="100"/>
      </p:scale>
      <p:origin x="0" y="-26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619B-C790-48F2-A646-EE95E440FCF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2E0A-DD56-40BB-BA2A-A2B8ADBE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8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Partners to serve you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1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data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r>
              <a:rPr lang="en-US" baseline="0" dirty="0" smtClean="0"/>
              <a:t> quote with this panel.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7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6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1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from “technology” to “solutions” for spacing 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9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1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Peace </a:t>
            </a:r>
            <a:r>
              <a:rPr lang="en-US" sz="900" b="1" kern="1800" spc="160" dirty="0" smtClean="0">
                <a:latin typeface="Dell Replica Light" panose="020B0404020101020102" pitchFamily="34" charset="0"/>
              </a:rPr>
              <a:t>of mind when retiring systems changed to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800" spc="16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Securely</a:t>
            </a:r>
            <a:r>
              <a:rPr lang="en-US" sz="900" b="1" kern="1800" spc="160" baseline="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 retire solutions and data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800" spc="160" baseline="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Protecting customer data and the environment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800" spc="16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Confidently</a:t>
            </a:r>
            <a:r>
              <a:rPr lang="en-US" sz="900" b="1" kern="1800" spc="160" baseline="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 retire systems and data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800" spc="160" baseline="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Secure retirement of systems and </a:t>
            </a:r>
            <a:r>
              <a:rPr lang="en-US" sz="900" b="1" kern="1800" spc="160" baseline="0" dirty="0" smtClean="0">
                <a:latin typeface="Dell Replica Light" panose="020B0404020101020102" pitchFamily="34" charset="0"/>
                <a:cs typeface="Arial" panose="020B0604020202020204" pitchFamily="34" charset="0"/>
              </a:rPr>
              <a:t>data Worry-free </a:t>
            </a:r>
            <a:endParaRPr lang="en-US" sz="900" b="1" kern="1800" spc="160" dirty="0" smtClean="0"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4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</a:t>
            </a:r>
            <a:r>
              <a:rPr lang="en-US" baseline="0" dirty="0" smtClean="0"/>
              <a:t> training to empower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22FD-5095-4CFE-88B1-BAA02B2CC47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2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085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711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3121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75703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56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38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6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5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3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0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9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3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7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9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32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0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61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23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9647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57921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274" y="4807479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>
                <a:solidFill>
                  <a:srgbClr val="444444">
                    <a:lumMod val="50000"/>
                    <a:lumOff val="50000"/>
                  </a:srgbClr>
                </a:solidFill>
              </a:rPr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fld id="{E00CF047-7350-4707-AA1A-E56FA69586CC}" type="datetime1">
              <a:rPr lang="en-US" sz="900">
                <a:solidFill>
                  <a:srgbClr val="444444">
                    <a:lumMod val="50000"/>
                    <a:lumOff val="50000"/>
                  </a:srgbClr>
                </a:solidFill>
              </a:rPr>
              <a:pPr defTabSz="914400">
                <a:lnSpc>
                  <a:spcPct val="90000"/>
                </a:lnSpc>
                <a:spcBef>
                  <a:spcPts val="600"/>
                </a:spcBef>
                <a:buClr>
                  <a:srgbClr val="0085C3"/>
                </a:buClr>
              </a:pPr>
              <a:t>10/27/2016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fld id="{E00CF047-7350-4707-AA1A-E56FA69586CC}" type="datetime1">
              <a:rPr lang="en-US" sz="900">
                <a:solidFill>
                  <a:srgbClr val="444444">
                    <a:lumMod val="50000"/>
                    <a:lumOff val="50000"/>
                  </a:srgbClr>
                </a:solidFill>
              </a:rPr>
              <a:pPr defTabSz="914400">
                <a:lnSpc>
                  <a:spcPct val="90000"/>
                </a:lnSpc>
                <a:spcBef>
                  <a:spcPts val="600"/>
                </a:spcBef>
                <a:buClr>
                  <a:srgbClr val="0085C3"/>
                </a:buClr>
              </a:pPr>
              <a:t>10/27/2016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7" name="Picture 16" descr="dell_gray_logo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8414827" y="4463106"/>
            <a:ext cx="470835" cy="470835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4805680"/>
            <a:ext cx="914400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044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10/27/2016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10/27/2016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006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  <p:sp>
        <p:nvSpPr>
          <p:cNvPr id="15" name="fl"/>
          <p:cNvSpPr txBox="1"/>
          <p:nvPr/>
        </p:nvSpPr>
        <p:spPr>
          <a:xfrm>
            <a:off x="0" y="4836414"/>
            <a:ext cx="9144000" cy="2100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780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71" y="3932"/>
            <a:ext cx="3394771" cy="5139568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1" r="14092" b="-1334"/>
          <a:stretch/>
        </p:blipFill>
        <p:spPr>
          <a:xfrm>
            <a:off x="3390900" y="3932"/>
            <a:ext cx="5760720" cy="5212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672908"/>
            <a:ext cx="33909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000" b="1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“</a:t>
            </a:r>
            <a:r>
              <a:rPr lang="en-US" sz="32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We </a:t>
            </a:r>
            <a:r>
              <a:rPr lang="en-US" sz="3200" dirty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believe </a:t>
            </a:r>
            <a:r>
              <a:rPr lang="en-US" sz="3600" cap="all" dirty="0">
                <a:solidFill>
                  <a:schemeClr val="bg1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technology</a:t>
            </a:r>
            <a:r>
              <a:rPr lang="en-US" sz="3200" cap="all" dirty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exists </a:t>
            </a:r>
            <a:r>
              <a:rPr lang="en-US" sz="3200" dirty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to drive </a:t>
            </a:r>
            <a:r>
              <a:rPr lang="en-US" sz="32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human</a:t>
            </a:r>
            <a:r>
              <a:rPr lang="en-US" sz="3200" dirty="0" smtClean="0">
                <a:solidFill>
                  <a:schemeClr val="bg1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progress</a:t>
            </a:r>
            <a:r>
              <a:rPr lang="en-US" sz="4000" b="1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”</a:t>
            </a:r>
            <a:r>
              <a:rPr lang="en-US" sz="32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endParaRPr lang="en-US" sz="2400" dirty="0" smtClean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endParaRPr lang="en-US" sz="240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24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solidFill>
                  <a:schemeClr val="bg2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Michael Dell</a:t>
            </a:r>
            <a:endParaRPr lang="en-US" sz="240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flFirstPage"/>
          <p:cNvSpPr txBox="1"/>
          <p:nvPr/>
        </p:nvSpPr>
        <p:spPr>
          <a:xfrm>
            <a:off x="0" y="48056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9005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775" y="1389614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PARTNERS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229" y="2024168"/>
            <a:ext cx="2903938" cy="8679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bg2"/>
                </a:solidFill>
                <a:latin typeface="Dell Replica Light" panose="020B0404020101020102" pitchFamily="34" charset="0"/>
              </a:rPr>
              <a:t>a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round the globe to serve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you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better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40" y="121756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8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GLOBAL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27" y="2028728"/>
            <a:ext cx="3306971" cy="8679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p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artners to better serve you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40" y="121756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4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LETTING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27" y="2028728"/>
            <a:ext cx="3306971" cy="8679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IT leaders like you…lead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541" y="1205084"/>
            <a:ext cx="2182517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93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LETTING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27" y="2028728"/>
            <a:ext cx="3306971" cy="8679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IT leaders like you…lead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6550" y="4158532"/>
            <a:ext cx="4286250" cy="984968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" y="4158531"/>
            <a:ext cx="2876549" cy="98496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095" y="4315304"/>
            <a:ext cx="1188720" cy="757130"/>
            <a:chOff x="645861" y="4338551"/>
            <a:chExt cx="1188720" cy="757130"/>
          </a:xfrm>
        </p:grpSpPr>
        <p:sp>
          <p:nvSpPr>
            <p:cNvPr id="9" name="TextBox 8"/>
            <p:cNvSpPr txBox="1"/>
            <p:nvPr/>
          </p:nvSpPr>
          <p:spPr>
            <a:xfrm>
              <a:off x="645861" y="4338551"/>
              <a:ext cx="118872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600"/>
                </a:spcBef>
                <a:buClr>
                  <a:srgbClr val="0085C3"/>
                </a:buClr>
              </a:pPr>
              <a:r>
                <a:rPr lang="en-US" sz="4800" b="1" dirty="0">
                  <a:solidFill>
                    <a:srgbClr val="FFFFFF"/>
                  </a:solidFill>
                  <a:latin typeface="Dell Replica Light" panose="020B0404020101020102" pitchFamily="34" charset="0"/>
                </a:rPr>
                <a:t>91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2459" y="4338551"/>
              <a:ext cx="56212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600"/>
                </a:spcBef>
                <a:buClr>
                  <a:srgbClr val="0085C3"/>
                </a:buClr>
              </a:pPr>
              <a:r>
                <a:rPr lang="en-US" sz="3200" dirty="0">
                  <a:solidFill>
                    <a:srgbClr val="FFFFFF"/>
                  </a:solidFill>
                  <a:latin typeface="Dell Replica Light" panose="020B0404020101020102" pitchFamily="34" charset="0"/>
                </a:rPr>
                <a:t>%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82880" y="4329744"/>
            <a:ext cx="410741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Ipsim dolor sit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amt</a:t>
            </a:r>
            <a:r>
              <a:rPr lang="en-US" sz="1600" dirty="0" smtClean="0">
                <a:solidFill>
                  <a:srgbClr val="444444"/>
                </a:solidFill>
                <a:latin typeface="Dell Replica Light" panose="020B0404020101020102" pitchFamily="34" charset="0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si</a:t>
            </a:r>
            <a:r>
              <a:rPr lang="en-US" sz="1600" dirty="0" smtClean="0">
                <a:solidFill>
                  <a:srgbClr val="444444"/>
                </a:solidFill>
                <a:latin typeface="Dell Replica Light" panose="020B0404020101020102" pitchFamily="34" charset="0"/>
              </a:rPr>
              <a:t> co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mit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Dell Replica Light" panose="020B0404020101020102" pitchFamily="34" charset="0"/>
              </a:rPr>
              <a:t>Ipsim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dolor sit </a:t>
            </a:r>
            <a:r>
              <a:rPr lang="en-US" sz="1600" dirty="0" smtClean="0">
                <a:solidFill>
                  <a:srgbClr val="444444"/>
                </a:solidFill>
                <a:latin typeface="Dell Replica Light" panose="020B0404020101020102" pitchFamily="34" charset="0"/>
              </a:rPr>
              <a:t> 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amt</a:t>
            </a:r>
            <a:r>
              <a:rPr lang="en-US" sz="1600" dirty="0" smtClean="0">
                <a:solidFill>
                  <a:srgbClr val="444444"/>
                </a:solidFill>
                <a:latin typeface="Dell Replica Light" panose="020B0404020101020102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Dell Replica Light" panose="020B0404020101020102" pitchFamily="34" charset="0"/>
              </a:rPr>
              <a:t>si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co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mit</a:t>
            </a:r>
            <a:r>
              <a:rPr lang="en-US" sz="1600" dirty="0" smtClean="0">
                <a:solidFill>
                  <a:srgbClr val="444444"/>
                </a:solidFill>
                <a:latin typeface="Dell Replica Light" panose="020B0404020101020102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Dell Replica Light" panose="020B0404020101020102" pitchFamily="34" charset="0"/>
              </a:rPr>
              <a:t>Ipsim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Dell Replica Light" panose="020B0404020101020102" pitchFamily="34" charset="0"/>
              </a:rPr>
              <a:t>amt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Dell Replica Light" panose="020B0404020101020102" pitchFamily="34" charset="0"/>
              </a:rPr>
              <a:t>si</a:t>
            </a:r>
            <a:r>
              <a:rPr lang="en-US" sz="1600" dirty="0">
                <a:solidFill>
                  <a:srgbClr val="444444"/>
                </a:solidFill>
                <a:latin typeface="Dell Replica Light" panose="020B0404020101020102" pitchFamily="34" charset="0"/>
              </a:rPr>
              <a:t> co </a:t>
            </a:r>
            <a:r>
              <a:rPr lang="en-US" sz="1600" dirty="0" err="1" smtClean="0">
                <a:solidFill>
                  <a:srgbClr val="444444"/>
                </a:solidFill>
                <a:latin typeface="Dell Replica Light" panose="020B0404020101020102" pitchFamily="34" charset="0"/>
              </a:rPr>
              <a:t>mit</a:t>
            </a:r>
            <a:endParaRPr lang="en-US" sz="1600" dirty="0">
              <a:solidFill>
                <a:srgbClr val="444444"/>
              </a:solidFill>
              <a:latin typeface="Dell Replica Light" panose="020B0404020101020102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541" y="1205084"/>
            <a:ext cx="2182517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998" y="2103402"/>
            <a:ext cx="431531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IT investments </a:t>
            </a:r>
            <a:r>
              <a:rPr lang="en-US" sz="2800" dirty="0">
                <a:solidFill>
                  <a:schemeClr val="bg2"/>
                </a:solidFill>
                <a:latin typeface="Dell Replica Light" panose="020B0404020101020102" pitchFamily="34" charset="0"/>
              </a:rPr>
              <a:t>into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          strategic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advantages</a:t>
            </a:r>
            <a:endParaRPr lang="en-US" sz="2800" dirty="0">
              <a:solidFill>
                <a:schemeClr val="bg2"/>
              </a:solidFill>
              <a:latin typeface="Dell Replica Light" panose="020B0404020101020102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393" y="1427714"/>
            <a:ext cx="376602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  <a:cs typeface="Arial" panose="020B0604020202020204" pitchFamily="34" charset="0"/>
              </a:rPr>
              <a:t>TRANSFORM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245" y="1169829"/>
            <a:ext cx="2155030" cy="21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"/>
            <a:ext cx="9144000" cy="5143501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SERVICES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629" y="2062268"/>
            <a:ext cx="2835948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aligned to 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your                      IT </a:t>
            </a: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lifecycle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75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rgbClr val="EE6411"/>
                </a:solidFill>
                <a:latin typeface="Dell Replica Light" panose="020B0404020101020102" pitchFamily="34" charset="0"/>
              </a:rPr>
              <a:t>EXPERT</a:t>
            </a:r>
            <a:endParaRPr lang="en-US" sz="3200" b="1" dirty="0">
              <a:solidFill>
                <a:srgbClr val="EE641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629" y="2062268"/>
            <a:ext cx="2835948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planning and guidance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9677" r="-49677"/>
          <a:stretch/>
        </p:blipFill>
        <p:spPr>
          <a:xfrm>
            <a:off x="7358987" y="1279570"/>
            <a:ext cx="2285756" cy="228575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78391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29" y="1151017"/>
            <a:ext cx="2133124" cy="21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7414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92343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accent3"/>
                </a:solidFill>
                <a:latin typeface="Dell Replica Light" panose="020B0404020101020102" pitchFamily="34" charset="0"/>
              </a:rPr>
              <a:t>SOLUTIONS</a:t>
            </a:r>
            <a:endParaRPr lang="en-US" sz="3200" b="1" dirty="0">
              <a:solidFill>
                <a:schemeClr val="accent3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629" y="2062268"/>
            <a:ext cx="2835948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d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eployed right the first time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88" y="1181021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rgbClr val="F2AF00"/>
                </a:solidFill>
                <a:latin typeface="Dell Replica Light" panose="020B0404020101020102" pitchFamily="34" charset="0"/>
              </a:rPr>
              <a:t>PROACTIVE</a:t>
            </a:r>
            <a:endParaRPr lang="en-US" sz="3200" b="1" dirty="0">
              <a:solidFill>
                <a:srgbClr val="F2AF00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629" y="2062268"/>
            <a:ext cx="2835948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s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upport with minimal effort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393" y="1240669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55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976" y="1297039"/>
            <a:ext cx="3699366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PREDICTIVE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28" y="1998770"/>
            <a:ext cx="3306971" cy="12218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a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nalytics and innovative tools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1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12" y="1360537"/>
            <a:ext cx="370439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OPTIMIZE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628" y="2062268"/>
            <a:ext cx="35691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systems and data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for reuse </a:t>
            </a:r>
            <a:r>
              <a:rPr lang="en-US" sz="280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or retirement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67" y="1183575"/>
            <a:ext cx="2257371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0"/>
            <a:ext cx="1981200" cy="51435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549" y="1297039"/>
            <a:ext cx="364542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US" sz="4400" b="1" dirty="0" smtClean="0">
                <a:solidFill>
                  <a:schemeClr val="bg1"/>
                </a:solidFill>
                <a:latin typeface="Dell Replica Light" panose="020B0404020101020102" pitchFamily="34" charset="0"/>
              </a:rPr>
              <a:t>EFFECTIVE</a:t>
            </a:r>
            <a:endParaRPr lang="en-US" sz="3200" b="1" dirty="0">
              <a:solidFill>
                <a:schemeClr val="bg1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829" y="1931593"/>
            <a:ext cx="3605912" cy="12218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800" kern="1800" spc="160" dirty="0">
                <a:solidFill>
                  <a:schemeClr val="bg2"/>
                </a:solidFill>
                <a:latin typeface="Dell Replica Light" panose="020B0404020101020102" pitchFamily="34" charset="0"/>
              </a:rPr>
              <a:t>t</a:t>
            </a:r>
            <a:r>
              <a:rPr lang="en-US" sz="2800" kern="1800" spc="160" dirty="0" smtClean="0">
                <a:solidFill>
                  <a:schemeClr val="bg2"/>
                </a:solidFill>
                <a:latin typeface="Dell Replica Light" panose="020B0404020101020102" pitchFamily="34" charset="0"/>
              </a:rPr>
              <a:t>raining to enable success</a:t>
            </a:r>
            <a:endParaRPr lang="en-US" sz="2800" b="1" kern="1800" spc="160" dirty="0">
              <a:solidFill>
                <a:schemeClr val="bg2"/>
              </a:solidFill>
              <a:latin typeface="Dell Replica Light" panose="020B0404020101020102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040" y="4960620"/>
            <a:ext cx="1165860" cy="18288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20" y="4960620"/>
            <a:ext cx="1112520" cy="18288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960620"/>
            <a:ext cx="1112520" cy="1828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54" y="1"/>
            <a:ext cx="1987045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53" y="1152004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99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EMC_PPT_Template [Read-Only]" id="{C0F91F1D-E814-419A-8F9D-5CAAEE3ADDBC}" vid="{3236F475-7261-46A2-B813-3B3FE8A9526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5462</TotalTime>
  <Words>183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Dell Replica Light</vt:lpstr>
      <vt:lpstr>Museo For Dell 300</vt:lpstr>
      <vt:lpstr>museo sans for dell</vt:lpstr>
      <vt:lpstr>museo sans for dell</vt:lpstr>
      <vt:lpstr>Wingdings</vt:lpstr>
      <vt:lpstr>Dell Template 16x9_final</vt:lpstr>
      <vt:lpstr>DellEMC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Jan - Dell Team</dc:creator>
  <cp:keywords>No Restrictions</cp:keywords>
  <cp:lastModifiedBy>Morris, Jan - Dell Team</cp:lastModifiedBy>
  <cp:revision>110</cp:revision>
  <dcterms:created xsi:type="dcterms:W3CDTF">2016-09-19T21:33:40Z</dcterms:created>
  <dcterms:modified xsi:type="dcterms:W3CDTF">2016-10-27T23:07:25Z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e5ff29c9-6748-4974-a8a5-e13682bdf563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Document Creator">
    <vt:lpwstr/>
  </property>
  <property fmtid="{D5CDD505-2E9C-101B-9397-08002B2CF9AE}" pid="6" name="Document Editor">
    <vt:lpwstr/>
  </property>
  <property fmtid="{D5CDD505-2E9C-101B-9397-08002B2CF9AE}" pid="7" name="Classification">
    <vt:lpwstr>No Restrictions</vt:lpwstr>
  </property>
  <property fmtid="{D5CDD505-2E9C-101B-9397-08002B2CF9AE}" pid="8" name="Sublabels">
    <vt:lpwstr/>
  </property>
</Properties>
</file>