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7DFED2-2279-438B-B1D1-BE671EA00129}">
  <a:tblStyle styleId="{247DFED2-2279-438B-B1D1-BE671EA001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4e4ed1bdb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4e4ed1bdb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4e4ed1bdb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4e4ed1bdb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f91de70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f91de70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d3c42b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d3c42b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f91de70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f91de70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4d3c42b5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4d3c42b5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4e4ed1bdb_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4e4ed1bdb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4e4ed1bdb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4e4ed1bdb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4e4ed1bd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4e4ed1bd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4e4ed1bdb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4e4ed1bdb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4e4ed1bdb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4e4ed1bdb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6600" y="12447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700"/>
              <a:t>Bodyfat Analysis</a:t>
            </a:r>
            <a:endParaRPr sz="3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/>
              <a:t>Mengqi Li, Xiangyu Wang, Yiqun Xiao, Zijun Feng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Model Diagnostics</a:t>
            </a:r>
            <a:endParaRPr/>
          </a:p>
        </p:txBody>
      </p:sp>
      <p:graphicFrame>
        <p:nvGraphicFramePr>
          <p:cNvPr id="119" name="Google Shape;119;p22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{247DFED2-2279-438B-B1D1-BE671EA00129}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WEIGHT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ABDOMEN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WRIST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5.6151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4.2290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2.0898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0" name="Google Shape;120;p22"/>
          <p:cNvSpPr txBox="1"/>
          <p:nvPr/>
        </p:nvSpPr>
        <p:spPr>
          <a:xfrm>
            <a:off x="311700" y="1110525"/>
            <a:ext cx="6643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Check for multicollinearity by calculating VIF values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Strengths &amp; Weakness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Strengths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Use best subsets regression which fits all possible models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Simple and easy to interpret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Weakness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Calculate male bodyfat percentage only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Prediction may be unreliable with extreme input values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Conclusion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· Why we didn’t adapt other algorithms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· Final model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· Applicable to adult men.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Procedure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01650"/>
            <a:ext cx="5708400" cy="27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zh-CN" sz="2300"/>
              <a:t>Data Cleaning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zh-CN" sz="2300"/>
              <a:t>Model Selection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zh-CN" sz="2300"/>
              <a:t>Statistical Analysis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zh-CN" sz="2300"/>
              <a:t>Model Diagnostics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zh-CN" sz="2300"/>
              <a:t>Conclusion</a:t>
            </a:r>
            <a:endParaRPr sz="2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Cleaning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25" y="1152475"/>
            <a:ext cx="3490456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850" y="1152475"/>
            <a:ext cx="3508996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Model Selection</a:t>
            </a:r>
            <a:endParaRPr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5312500" y="221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{247DFED2-2279-438B-B1D1-BE671EA00129}</a:tableStyleId>
              </a:tblPr>
              <a:tblGrid>
                <a:gridCol w="1510625"/>
                <a:gridCol w="820225"/>
                <a:gridCol w="1013625"/>
              </a:tblGrid>
              <a:tr h="34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Criterion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p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RMSE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Adj R2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8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3.95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Mallows’s Cp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6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3.93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AIC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7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3.93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BIC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3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3.97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95900" y="1152475"/>
            <a:ext cx="458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14 features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Second order terms are not significant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Best subsets regression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Find best model under each criterion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LOOCV to get RMSE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Choose BIC criteria: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Almost the same accuracy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much less features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3 features in final model: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Weight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Abdomen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Wrist</a:t>
            </a:r>
            <a:endParaRPr sz="1600"/>
          </a:p>
        </p:txBody>
      </p:sp>
      <p:sp>
        <p:nvSpPr>
          <p:cNvPr id="82" name="Google Shape;82;p17"/>
          <p:cNvSpPr txBox="1"/>
          <p:nvPr/>
        </p:nvSpPr>
        <p:spPr>
          <a:xfrm>
            <a:off x="5312537" y="1218075"/>
            <a:ext cx="33444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Number of Features (p) </a:t>
            </a:r>
            <a:br>
              <a:rPr lang="zh-CN"/>
            </a:br>
            <a:r>
              <a:rPr lang="zh-CN"/>
              <a:t>and Accuracy (RMSE) </a:t>
            </a:r>
            <a:br>
              <a:rPr lang="zh-CN"/>
            </a:br>
            <a:r>
              <a:rPr lang="zh-CN"/>
              <a:t>for each Criterion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Statistical Analysis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Linear regression model: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Body Fat % = -24.4911-0.0913Weight(lbs)+0.8826Abdomen(cm)-1.1954Wrist(cm)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 sz="1400">
                <a:solidFill>
                  <a:schemeClr val="dk1"/>
                </a:solidFill>
              </a:rPr>
              <a:t>Multiple R-squared:  0.7216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 sz="1400">
                <a:solidFill>
                  <a:schemeClr val="dk1"/>
                </a:solidFill>
              </a:rPr>
              <a:t>Residual standard error: 3.935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graphicFrame>
        <p:nvGraphicFramePr>
          <p:cNvPr id="89" name="Google Shape;89;p18"/>
          <p:cNvGraphicFramePr/>
          <p:nvPr/>
        </p:nvGraphicFramePr>
        <p:xfrm>
          <a:off x="4761300" y="248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{247DFED2-2279-438B-B1D1-BE671EA00129}</a:tableStyleId>
              </a:tblPr>
              <a:tblGrid>
                <a:gridCol w="1040850"/>
                <a:gridCol w="1486675"/>
                <a:gridCol w="1486675"/>
              </a:tblGrid>
              <a:tr h="43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2.5%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97.5%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(Intercept)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-36.8412955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-12.14092819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Weight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-0.1358312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-0.04675787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Abdomen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0.7798104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0.98540479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Wrist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-1.9950146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-0.39581028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0" name="Google Shape;90;p18"/>
          <p:cNvGraphicFramePr/>
          <p:nvPr/>
        </p:nvGraphicFramePr>
        <p:xfrm>
          <a:off x="429250" y="303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{247DFED2-2279-438B-B1D1-BE671EA00129}</a:tableStyleId>
              </a:tblPr>
              <a:tblGrid>
                <a:gridCol w="1786025"/>
                <a:gridCol w="1786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P-value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Weight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7.26e-05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Abdomen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 &lt; 2e-16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Wrist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0.003547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Rule of Thumb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99375" y="1387050"/>
            <a:ext cx="6458700" cy="13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Your bodyfat percentage =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Your  abdomen × 0.9 - wrist × 1.2 - </a:t>
            </a:r>
            <a:r>
              <a:rPr lang="zh-CN">
                <a:solidFill>
                  <a:srgbClr val="000000"/>
                </a:solidFill>
              </a:rPr>
              <a:t>weight × 0.1 </a:t>
            </a:r>
            <a:r>
              <a:rPr lang="zh-CN">
                <a:solidFill>
                  <a:srgbClr val="000000"/>
                </a:solidFill>
              </a:rPr>
              <a:t> - 24.5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 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399375" y="2971125"/>
            <a:ext cx="6672900" cy="14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For a male with circumferences abdomen = 90 cm, wrist = 18 cm and weight = 180 lbs, his predicted body fat percentage is around 16.99%.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Model Diagnostics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52" y="1444725"/>
            <a:ext cx="3248300" cy="365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500" y="1444713"/>
            <a:ext cx="3248300" cy="365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389675" y="1083625"/>
            <a:ext cx="52215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Check for linearity, homoscedasticity, normality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Model Diagnostics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700" y="1502325"/>
            <a:ext cx="3360824" cy="343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950" y="1339875"/>
            <a:ext cx="3533425" cy="37625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395950" y="1017725"/>
            <a:ext cx="32439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Check for influential points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