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4" r:id="rId3"/>
    <p:sldId id="265" r:id="rId4"/>
    <p:sldId id="267" r:id="rId5"/>
    <p:sldId id="266" r:id="rId6"/>
    <p:sldId id="271" r:id="rId7"/>
    <p:sldId id="272" r:id="rId8"/>
    <p:sldId id="270" r:id="rId9"/>
    <p:sldId id="269" r:id="rId10"/>
    <p:sldId id="273" r:id="rId11"/>
    <p:sldId id="274" r:id="rId12"/>
  </p:sldIdLst>
  <p:sldSz cx="12192000" cy="6858000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F17F6B"/>
    <a:srgbClr val="8E99B7"/>
    <a:srgbClr val="F1816B"/>
    <a:srgbClr val="4E5C84"/>
    <a:srgbClr val="F15A34"/>
    <a:srgbClr val="BCBEC0"/>
    <a:srgbClr val="414042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9758" autoAdjust="0"/>
  </p:normalViewPr>
  <p:slideViewPr>
    <p:cSldViewPr snapToGrid="0">
      <p:cViewPr varScale="1">
        <p:scale>
          <a:sx n="109" d="100"/>
          <a:sy n="109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0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SQL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Sheet1!$B$8:$B$11</c:f>
              <c:numCache>
                <c:formatCode>0.E+00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Sheet1!$C$8:$C$11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E2-4173-80DA-0E0B3E1D4530}"/>
            </c:ext>
          </c:extLst>
        </c:ser>
        <c:ser>
          <c:idx val="1"/>
          <c:order val="1"/>
          <c:tx>
            <c:strRef>
              <c:f>Sheet1!$D$7</c:f>
              <c:strCache>
                <c:ptCount val="1"/>
                <c:pt idx="0">
                  <c:v>reshape2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Sheet1!$D$8:$D$11</c:f>
              <c:numCache>
                <c:formatCode>0.0000</c:formatCode>
                <c:ptCount val="4"/>
                <c:pt idx="0">
                  <c:v>0.2232565</c:v>
                </c:pt>
                <c:pt idx="1">
                  <c:v>0.28554170000000001</c:v>
                </c:pt>
                <c:pt idx="2">
                  <c:v>0.30199359999999997</c:v>
                </c:pt>
                <c:pt idx="3">
                  <c:v>2.0393690000000002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4E2-4173-80DA-0E0B3E1D4530}"/>
            </c:ext>
          </c:extLst>
        </c:ser>
        <c:ser>
          <c:idx val="2"/>
          <c:order val="2"/>
          <c:tx>
            <c:strRef>
              <c:f>Sheet1!$E$7</c:f>
              <c:strCache>
                <c:ptCount val="1"/>
                <c:pt idx="0">
                  <c:v>data.table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Sheet1!$E$8:$E$11</c:f>
              <c:numCache>
                <c:formatCode>0.0000</c:formatCode>
                <c:ptCount val="4"/>
                <c:pt idx="0">
                  <c:v>4.7800000000000004E-3</c:v>
                </c:pt>
                <c:pt idx="1">
                  <c:v>8.5396689999999997E-3</c:v>
                </c:pt>
                <c:pt idx="2">
                  <c:v>2.2780209999999999E-2</c:v>
                </c:pt>
                <c:pt idx="3">
                  <c:v>0.3974241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4E2-4173-80DA-0E0B3E1D4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34220224"/>
        <c:axId val="-1534216960"/>
      </c:lineChart>
      <c:catAx>
        <c:axId val="-153422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</a:t>
                </a:r>
                <a:r>
                  <a:rPr lang="en-GB" baseline="0"/>
                  <a:t> Rows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16960"/>
        <c:crosses val="autoZero"/>
        <c:auto val="1"/>
        <c:lblAlgn val="ctr"/>
        <c:lblOffset val="100"/>
        <c:noMultiLvlLbl val="0"/>
      </c:catAx>
      <c:valAx>
        <c:axId val="-15342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2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dplyr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Sheet2!$C$4:$C$9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Sheet2!$D$4:$D$9</c:f>
              <c:numCache>
                <c:formatCode>0.00E+00</c:formatCode>
                <c:ptCount val="6"/>
                <c:pt idx="0">
                  <c:v>8.3524849999999998E-4</c:v>
                </c:pt>
                <c:pt idx="1">
                  <c:v>9.4173290000000001E-4</c:v>
                </c:pt>
                <c:pt idx="2">
                  <c:v>1.4606479999999999E-3</c:v>
                </c:pt>
                <c:pt idx="3">
                  <c:v>9.7171059999999997E-3</c:v>
                </c:pt>
                <c:pt idx="4">
                  <c:v>5.2864269999999998E-2</c:v>
                </c:pt>
                <c:pt idx="5">
                  <c:v>0.53059279999999998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319-4829-9A37-A8037BD5F7C7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data.table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Sheet2!$C$4:$C$9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Sheet2!$E$4:$E$9</c:f>
              <c:numCache>
                <c:formatCode>0.00E+00</c:formatCode>
                <c:ptCount val="6"/>
                <c:pt idx="0">
                  <c:v>1.2432719999999999E-3</c:v>
                </c:pt>
                <c:pt idx="1">
                  <c:v>1.2633270000000001E-3</c:v>
                </c:pt>
                <c:pt idx="2">
                  <c:v>1.451358E-3</c:v>
                </c:pt>
                <c:pt idx="3">
                  <c:v>1.5074299999999999E-3</c:v>
                </c:pt>
                <c:pt idx="4">
                  <c:v>4.5786869999999997E-3</c:v>
                </c:pt>
                <c:pt idx="5">
                  <c:v>3.5374210000000003E-2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319-4829-9A37-A8037BD5F7C7}"/>
            </c:ext>
          </c:extLst>
        </c:ser>
        <c:ser>
          <c:idx val="2"/>
          <c:order val="2"/>
          <c:tx>
            <c:strRef>
              <c:f>Sheet2!$F$3</c:f>
              <c:strCache>
                <c:ptCount val="1"/>
                <c:pt idx="0">
                  <c:v>keyed data.table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Sheet2!$C$4:$C$9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Sheet2!$F$4:$F$9</c:f>
              <c:numCache>
                <c:formatCode>0.00E+00</c:formatCode>
                <c:ptCount val="6"/>
                <c:pt idx="0">
                  <c:v>8.4921879999999995E-4</c:v>
                </c:pt>
                <c:pt idx="1">
                  <c:v>1.239876E-3</c:v>
                </c:pt>
                <c:pt idx="2">
                  <c:v>8.922442E-4</c:v>
                </c:pt>
                <c:pt idx="3">
                  <c:v>9.7365889999999995E-4</c:v>
                </c:pt>
                <c:pt idx="4">
                  <c:v>1.884363E-3</c:v>
                </c:pt>
                <c:pt idx="5">
                  <c:v>1.814928E-2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319-4829-9A37-A8037BD5F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34221312"/>
        <c:axId val="-1534219680"/>
      </c:scatterChart>
      <c:valAx>
        <c:axId val="-1534221312"/>
        <c:scaling>
          <c:logBase val="10"/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Rows</a:t>
                </a:r>
                <a:r>
                  <a:rPr lang="en-GB" baseline="0"/>
                  <a:t> in dataset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19680"/>
        <c:crosses val="autoZero"/>
        <c:crossBetween val="midCat"/>
      </c:valAx>
      <c:valAx>
        <c:axId val="-15342196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per</a:t>
                </a:r>
                <a:r>
                  <a:rPr lang="en-GB" baseline="0"/>
                  <a:t> query /s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21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read.csv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531</c:v>
                </c:pt>
                <c:pt idx="1">
                  <c:v>1639</c:v>
                </c:pt>
                <c:pt idx="2">
                  <c:v>4673</c:v>
                </c:pt>
                <c:pt idx="3">
                  <c:v>11997</c:v>
                </c:pt>
              </c:numCache>
            </c:numRef>
          </c:xVal>
          <c:yVal>
            <c:numRef>
              <c:f>Sheet1!$C$3:$C$6</c:f>
              <c:numCache>
                <c:formatCode>0.00</c:formatCode>
                <c:ptCount val="4"/>
                <c:pt idx="0">
                  <c:v>4.391246E-2</c:v>
                </c:pt>
                <c:pt idx="1">
                  <c:v>0.15090890000000001</c:v>
                </c:pt>
                <c:pt idx="2">
                  <c:v>0.1822686</c:v>
                </c:pt>
                <c:pt idx="3">
                  <c:v>0.64602700000000002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fread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531</c:v>
                </c:pt>
                <c:pt idx="1">
                  <c:v>1639</c:v>
                </c:pt>
                <c:pt idx="2">
                  <c:v>4673</c:v>
                </c:pt>
                <c:pt idx="3">
                  <c:v>11997</c:v>
                </c:pt>
              </c:numCache>
            </c:numRef>
          </c:xVal>
          <c:yVal>
            <c:numRef>
              <c:f>Sheet1!$D$3:$D$6</c:f>
              <c:numCache>
                <c:formatCode>0.00</c:formatCode>
                <c:ptCount val="4"/>
                <c:pt idx="0">
                  <c:v>4.9544599999999999E-3</c:v>
                </c:pt>
                <c:pt idx="1">
                  <c:v>1.231267E-2</c:v>
                </c:pt>
                <c:pt idx="2">
                  <c:v>1.9220919999999999E-2</c:v>
                </c:pt>
                <c:pt idx="3">
                  <c:v>4.2546830000000001E-2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34216416"/>
        <c:axId val="-1534223488"/>
      </c:scatterChart>
      <c:valAx>
        <c:axId val="-1534216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File Size / KB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23488"/>
        <c:crosses val="autoZero"/>
        <c:crossBetween val="midCat"/>
      </c:valAx>
      <c:valAx>
        <c:axId val="-15342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/ 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421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read.csv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531</c:v>
                </c:pt>
                <c:pt idx="1">
                  <c:v>1639</c:v>
                </c:pt>
                <c:pt idx="2">
                  <c:v>4673</c:v>
                </c:pt>
                <c:pt idx="3">
                  <c:v>11997</c:v>
                </c:pt>
                <c:pt idx="4">
                  <c:v>82788</c:v>
                </c:pt>
                <c:pt idx="5">
                  <c:v>597647</c:v>
                </c:pt>
              </c:numCache>
            </c:numRef>
          </c:xVal>
          <c:yVal>
            <c:numRef>
              <c:f>Sheet1!$C$3:$C$8</c:f>
              <c:numCache>
                <c:formatCode>0.00</c:formatCode>
                <c:ptCount val="6"/>
                <c:pt idx="0">
                  <c:v>4.391246E-2</c:v>
                </c:pt>
                <c:pt idx="1">
                  <c:v>0.15090890000000001</c:v>
                </c:pt>
                <c:pt idx="2">
                  <c:v>0.1822686</c:v>
                </c:pt>
                <c:pt idx="3">
                  <c:v>0.64602700000000002</c:v>
                </c:pt>
                <c:pt idx="4">
                  <c:v>25.96144</c:v>
                </c:pt>
                <c:pt idx="5">
                  <c:v>94.63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fread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531</c:v>
                </c:pt>
                <c:pt idx="1">
                  <c:v>1639</c:v>
                </c:pt>
                <c:pt idx="2">
                  <c:v>4673</c:v>
                </c:pt>
                <c:pt idx="3">
                  <c:v>11997</c:v>
                </c:pt>
                <c:pt idx="4">
                  <c:v>82788</c:v>
                </c:pt>
                <c:pt idx="5">
                  <c:v>597647</c:v>
                </c:pt>
              </c:numCache>
            </c:numRef>
          </c:xVal>
          <c:yVal>
            <c:numRef>
              <c:f>Sheet1!$D$3:$D$8</c:f>
              <c:numCache>
                <c:formatCode>0.00</c:formatCode>
                <c:ptCount val="6"/>
                <c:pt idx="0">
                  <c:v>4.9544599999999999E-3</c:v>
                </c:pt>
                <c:pt idx="1">
                  <c:v>1.231267E-2</c:v>
                </c:pt>
                <c:pt idx="2">
                  <c:v>1.9220919999999999E-2</c:v>
                </c:pt>
                <c:pt idx="3">
                  <c:v>4.2546830000000001E-2</c:v>
                </c:pt>
                <c:pt idx="4">
                  <c:v>0.2544169</c:v>
                </c:pt>
                <c:pt idx="5">
                  <c:v>7.78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9946720"/>
        <c:axId val="-1679945632"/>
      </c:scatterChart>
      <c:valAx>
        <c:axId val="-167994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Fie</a:t>
                </a:r>
                <a:r>
                  <a:rPr lang="en-GB" baseline="0"/>
                  <a:t> Size / KB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9945632"/>
        <c:crosses val="autoZero"/>
        <c:crossBetween val="midCat"/>
      </c:valAx>
      <c:valAx>
        <c:axId val="-167994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9946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1911-6B12-418E-A488-C4E88302FDD0}" type="datetimeFigureOut">
              <a:rPr lang="en-GB" smtClean="0"/>
              <a:t>14/06/2018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D38F-7D08-4A71-9A0D-2CDE0AC2702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338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ADBDB-83B9-42D6-B46B-26B307882A91}" type="datetimeFigureOut">
              <a:rPr lang="en-GB" smtClean="0"/>
              <a:t>14/06/2018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A12A-DD65-4D32-B577-D3FE21B18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3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convert </a:t>
            </a:r>
            <a:r>
              <a:rPr lang="en-GB" dirty="0" err="1" smtClean="0"/>
              <a:t>dataframe</a:t>
            </a:r>
            <a:r>
              <a:rPr lang="en-GB" dirty="0" smtClean="0"/>
              <a:t> to </a:t>
            </a:r>
            <a:r>
              <a:rPr lang="en-GB" dirty="0" err="1" smtClean="0"/>
              <a:t>datatable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quote marks not required</a:t>
            </a:r>
            <a:r>
              <a:rPr lang="en-GB" baseline="0" dirty="0" smtClean="0"/>
              <a:t> for column names – for creating them and for referencing them later – can use them as variables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additional terms in the call, most notably “by” – which we’ll be using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EOU</a:t>
            </a:r>
            <a:r>
              <a:rPr lang="en-GB" baseline="0" dirty="0" smtClean="0"/>
              <a:t>- I find it to be a misunderstanding that </a:t>
            </a:r>
            <a:r>
              <a:rPr lang="en-GB" baseline="0" dirty="0" err="1" smtClean="0"/>
              <a:t>data.table</a:t>
            </a:r>
            <a:r>
              <a:rPr lang="en-GB" baseline="0" dirty="0" smtClean="0"/>
              <a:t> is harder to learn to use than other packages for data manipulation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– normally only requires one or two lines of code to achieve what </a:t>
            </a:r>
            <a:r>
              <a:rPr lang="en-GB" baseline="0" dirty="0" err="1" smtClean="0"/>
              <a:t>youre</a:t>
            </a:r>
            <a:r>
              <a:rPr lang="en-GB" baseline="0" dirty="0" smtClean="0"/>
              <a:t> aiming for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E42F-4C4B-4DBC-BE47-4897D82FB3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5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time looking into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datatable</a:t>
            </a:r>
            <a:r>
              <a:rPr lang="en-GB" baseline="0" dirty="0" smtClean="0"/>
              <a:t> for me was when trying to speed up pivots on large datasets.</a:t>
            </a:r>
            <a:br>
              <a:rPr lang="en-GB" baseline="0" dirty="0" smtClean="0"/>
            </a:br>
            <a:r>
              <a:rPr lang="en-GB" baseline="0" dirty="0" smtClean="0"/>
              <a:t>Not only do they take a long time to execute, but the resulting code can quickly become expansive.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5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1e6 rows, 249 variable</a:t>
            </a:r>
            <a:r>
              <a:rPr lang="en-GB" baseline="0" dirty="0" smtClean="0"/>
              <a:t> a</a:t>
            </a:r>
            <a:r>
              <a:rPr lang="en-GB" dirty="0" smtClean="0"/>
              <a:t>,</a:t>
            </a:r>
            <a:r>
              <a:rPr lang="en-GB" baseline="0" dirty="0" smtClean="0"/>
              <a:t> 500 variable b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first run in SQL took over a minute – times shown are using cached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E42F-4C4B-4DBC-BE47-4897D82FB3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7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DT[ , head(.SD, 1), by=V2]</a:t>
            </a:r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DT[ , lapply(.SD, mean), by=V2]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Assignment by Reference</a:t>
            </a:r>
          </a:p>
          <a:p>
            <a:endParaRPr lang="en-GB" dirty="0" smtClean="0"/>
          </a:p>
          <a:p>
            <a:r>
              <a:rPr lang="en-GB" dirty="0" smtClean="0"/>
              <a:t>Note</a:t>
            </a:r>
            <a:r>
              <a:rPr lang="en-GB" baseline="0" dirty="0" smtClean="0"/>
              <a:t> that the Data table is changed in place, this can catch you out if you’re just wanting to try something out ( DT2 &lt;- copy(DT))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1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data set is n</a:t>
            </a:r>
            <a:r>
              <a:rPr lang="en-GB" baseline="0" dirty="0" smtClean="0"/>
              <a:t> by 3 </a:t>
            </a:r>
          </a:p>
          <a:p>
            <a:r>
              <a:rPr lang="en-GB" baseline="0" dirty="0" smtClean="0"/>
              <a:t>Scales are log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1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datasets are from the London </a:t>
            </a:r>
            <a:r>
              <a:rPr lang="en-GB" dirty="0" err="1" smtClean="0"/>
              <a:t>datastore</a:t>
            </a:r>
            <a:r>
              <a:rPr lang="en-GB" dirty="0" smtClean="0"/>
              <a:t> data.london.gov.uk</a:t>
            </a:r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4003x11</a:t>
            </a:r>
            <a:r>
              <a:rPr lang="en-GB" dirty="0" smtClean="0"/>
              <a:t> to 1.1M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62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715872x10</a:t>
            </a:r>
            <a:r>
              <a:rPr lang="en-GB" dirty="0" smtClean="0"/>
              <a:t> </a:t>
            </a:r>
          </a:p>
          <a:p>
            <a:endParaRPr lang="en-GB" baseline="0" dirty="0" smtClean="0"/>
          </a:p>
          <a:p>
            <a:r>
              <a:rPr lang="en-GB" dirty="0" smtClean="0"/>
              <a:t>https://data.london.gov.uk/download/directory-of-london-businesses/d7514196-81ba-40da-aa12-affbd84b59d8/businesses-in-london.csv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12A-DD65-4D32-B577-D3FE21B1826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125" y="-1"/>
            <a:ext cx="12196123" cy="488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0567" y="439445"/>
            <a:ext cx="5734975" cy="3635406"/>
          </a:xfrm>
        </p:spPr>
        <p:txBody>
          <a:bodyPr anchor="ctr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of the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18552" y="5621205"/>
            <a:ext cx="7486835" cy="557074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Date and Author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887715"/>
            <a:ext cx="12204000" cy="54000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4123" y="4941258"/>
            <a:ext cx="12204000" cy="54000"/>
          </a:xfrm>
          <a:prstGeom prst="rect">
            <a:avLst/>
          </a:prstGeom>
          <a:solidFill>
            <a:srgbClr val="F15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6" y="3929409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4" y="197658"/>
            <a:ext cx="9790545" cy="98106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06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ngle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86" y="197655"/>
            <a:ext cx="9790545" cy="98106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44609" y="2262913"/>
            <a:ext cx="4257064" cy="3620653"/>
          </a:xfrm>
          <a:prstGeom prst="rect">
            <a:avLst/>
          </a:prstGeom>
          <a:solidFill>
            <a:srgbClr val="F15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54546" y="2364510"/>
            <a:ext cx="4028681" cy="3425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-18497" y="4063999"/>
            <a:ext cx="1103733" cy="4624"/>
          </a:xfrm>
          <a:prstGeom prst="line">
            <a:avLst/>
          </a:prstGeom>
          <a:ln w="63500">
            <a:solidFill>
              <a:srgbClr val="F15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2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ngle 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86" y="197655"/>
            <a:ext cx="9790545" cy="98106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6840439" y="2267533"/>
            <a:ext cx="4257064" cy="3620653"/>
          </a:xfrm>
          <a:prstGeom prst="rect">
            <a:avLst/>
          </a:prstGeom>
          <a:solidFill>
            <a:srgbClr val="F15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954630" y="2376552"/>
            <a:ext cx="4028681" cy="3425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088267" y="4068615"/>
            <a:ext cx="1103733" cy="4624"/>
          </a:xfrm>
          <a:prstGeom prst="line">
            <a:avLst/>
          </a:prstGeom>
          <a:ln w="63500">
            <a:solidFill>
              <a:srgbClr val="F15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3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Data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8" b="40986"/>
          <a:stretch/>
        </p:blipFill>
        <p:spPr>
          <a:xfrm>
            <a:off x="0" y="-55418"/>
            <a:ext cx="12193440" cy="1191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161713"/>
            <a:ext cx="10515600" cy="2400762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 smtClean="0"/>
              <a:t>Sub 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eb &amp;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 b="39280"/>
          <a:stretch/>
        </p:blipFill>
        <p:spPr>
          <a:xfrm>
            <a:off x="0" y="-18473"/>
            <a:ext cx="12192000" cy="1154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161713"/>
            <a:ext cx="10515600" cy="2400762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 smtClean="0"/>
              <a:t>Sub 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 b="39280"/>
          <a:stretch/>
        </p:blipFill>
        <p:spPr>
          <a:xfrm>
            <a:off x="0" y="-25999"/>
            <a:ext cx="12192000" cy="115454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41285" y="1917577"/>
            <a:ext cx="56658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Get in touch: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+44 (0)1245 330360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interested@objectiveit.com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objectiveit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linkedin.com/company/objective-computing-limited/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Facebook.com/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objectivecomputinglimited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7" y="2648107"/>
            <a:ext cx="341780" cy="341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709">
            <a:off x="355514" y="3060142"/>
            <a:ext cx="335341" cy="335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" y="3695043"/>
            <a:ext cx="305765" cy="30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" y="4193612"/>
            <a:ext cx="309605" cy="3096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" y="4714696"/>
            <a:ext cx="301836" cy="301836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739909" y="1825625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702091" y="1825625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6739908" y="4000808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9702090" y="4000808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739909" y="3594959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9697555" y="3582000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6739909" y="5774581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9697555" y="5774581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 b="39280"/>
          <a:stretch/>
        </p:blipFill>
        <p:spPr>
          <a:xfrm>
            <a:off x="0" y="-25999"/>
            <a:ext cx="12192000" cy="115454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41285" y="1917577"/>
            <a:ext cx="56658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Get in touch: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+44 (0)1245 330360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interested@objectiveit.com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objectiveit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linkedin.com/company/objective-computing-limited/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Facebook.com/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objectivecomputinglimited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7" y="2648107"/>
            <a:ext cx="341780" cy="341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709">
            <a:off x="355514" y="3060142"/>
            <a:ext cx="335341" cy="335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" y="3695043"/>
            <a:ext cx="305765" cy="30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" y="4193612"/>
            <a:ext cx="309605" cy="3096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" y="4714696"/>
            <a:ext cx="301836" cy="301836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739909" y="2781217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702091" y="2781217"/>
            <a:ext cx="1738313" cy="173831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Picture 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739909" y="4550551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9697555" y="4537592"/>
            <a:ext cx="2151078" cy="40141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Email address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" y="159088"/>
            <a:ext cx="1442095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1454" y="243838"/>
            <a:ext cx="9790545" cy="98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91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32543"/>
            <a:ext cx="12204000" cy="54000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123" y="1186086"/>
            <a:ext cx="12204000" cy="54000"/>
          </a:xfrm>
          <a:prstGeom prst="rect">
            <a:avLst/>
          </a:prstGeom>
          <a:solidFill>
            <a:srgbClr val="F15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-4123" y="6760367"/>
            <a:ext cx="12204000" cy="54000"/>
          </a:xfrm>
          <a:prstGeom prst="rect">
            <a:avLst/>
          </a:prstGeom>
          <a:solidFill>
            <a:srgbClr val="4E5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4353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www.objectiveit.com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5849" y="6811171"/>
            <a:ext cx="12204000" cy="54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56" r:id="rId6"/>
    <p:sldLayoutId id="2147483658" r:id="rId7"/>
    <p:sldLayoutId id="2147483657" r:id="rId8"/>
    <p:sldLayoutId id="214748366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intro-to-the-data-table-package/" TargetMode="External"/><Relationship Id="rId2" Type="http://schemas.openxmlformats.org/officeDocument/2006/relationships/hyperlink" Target="https://data.london.gov.uk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camp.com/community/tutorials/data-table-cheat-she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0.svg"/><Relationship Id="rId5" Type="http://schemas.openxmlformats.org/officeDocument/2006/relationships/image" Target="../media/image12.png"/><Relationship Id="rId4" Type="http://schemas.openxmlformats.org/officeDocument/2006/relationships/image" Target="../../clipboard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../clipboard/media/image22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data.table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Zac Fenlon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874" y="4998720"/>
            <a:ext cx="1579126" cy="17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fread</a:t>
            </a:r>
            <a:r>
              <a:rPr lang="en-GB" dirty="0" smtClean="0"/>
              <a:t> &amp; </a:t>
            </a:r>
            <a:r>
              <a:rPr lang="en-GB" dirty="0" err="1" smtClean="0"/>
              <a:t>fwrite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 smtClean="0"/>
              <a:t>Speeds up reading + writing files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982887"/>
            <a:ext cx="532000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Roboto Mono"/>
              </a:rPr>
              <a:t>read.csv</a:t>
            </a:r>
            <a:r>
              <a:rPr lang="en-GB" dirty="0">
                <a:latin typeface="Roboto Mono"/>
              </a:rPr>
              <a:t>("data/businesses-in-london.csv</a:t>
            </a:r>
            <a:r>
              <a:rPr lang="en-GB" dirty="0" smtClean="0">
                <a:latin typeface="Roboto Mono"/>
              </a:rPr>
              <a:t>")</a:t>
            </a:r>
          </a:p>
          <a:p>
            <a:endParaRPr lang="en-GB" dirty="0" smtClean="0">
              <a:latin typeface="Roboto Mono"/>
            </a:endParaRPr>
          </a:p>
          <a:p>
            <a:r>
              <a:rPr lang="en-GB" dirty="0" err="1" smtClean="0">
                <a:latin typeface="Roboto Mono"/>
              </a:rPr>
              <a:t>data.table</a:t>
            </a:r>
            <a:r>
              <a:rPr lang="en-GB" dirty="0">
                <a:latin typeface="Roboto Mono"/>
              </a:rPr>
              <a:t>::</a:t>
            </a:r>
            <a:r>
              <a:rPr lang="en-GB" dirty="0" err="1">
                <a:latin typeface="Roboto Mono"/>
              </a:rPr>
              <a:t>fread</a:t>
            </a:r>
            <a:r>
              <a:rPr lang="en-GB" dirty="0">
                <a:latin typeface="Roboto Mono"/>
              </a:rPr>
              <a:t>("data/businesses-in-london.csv</a:t>
            </a:r>
            <a:r>
              <a:rPr lang="en-GB" dirty="0" smtClean="0">
                <a:latin typeface="Roboto Mono"/>
              </a:rPr>
              <a:t>")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23733"/>
              </p:ext>
            </p:extLst>
          </p:nvPr>
        </p:nvGraphicFramePr>
        <p:xfrm>
          <a:off x="6633753" y="1529534"/>
          <a:ext cx="4572000" cy="251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34395"/>
              </p:ext>
            </p:extLst>
          </p:nvPr>
        </p:nvGraphicFramePr>
        <p:xfrm>
          <a:off x="6655837" y="38599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44429"/>
              </p:ext>
            </p:extLst>
          </p:nvPr>
        </p:nvGraphicFramePr>
        <p:xfrm>
          <a:off x="838200" y="4861250"/>
          <a:ext cx="5320006" cy="1315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187"/>
                <a:gridCol w="984047"/>
                <a:gridCol w="984047"/>
                <a:gridCol w="984047"/>
                <a:gridCol w="1091678"/>
              </a:tblGrid>
              <a:tr h="43857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effectLst/>
                        </a:rPr>
                        <a:t>file size / KB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effectLst/>
                        </a:rPr>
                        <a:t>read.csv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effectLst/>
                        </a:rPr>
                        <a:t>write.csv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effectLst/>
                        </a:rPr>
                        <a:t>fread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 err="1">
                          <a:effectLst/>
                        </a:rPr>
                        <a:t>fwrite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857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82788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25.96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8.52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0.25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0.08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43857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597647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94.63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 smtClean="0">
                          <a:effectLst/>
                        </a:rPr>
                        <a:t>41.54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7.78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0.47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83834" cy="4351338"/>
          </a:xfrm>
        </p:spPr>
        <p:txBody>
          <a:bodyPr/>
          <a:lstStyle/>
          <a:p>
            <a:r>
              <a:rPr lang="en-GB" dirty="0" smtClean="0">
                <a:latin typeface="Roboto Mono"/>
                <a:hlinkClick r:id="rId2"/>
              </a:rPr>
              <a:t>https</a:t>
            </a:r>
            <a:r>
              <a:rPr lang="en-GB" dirty="0">
                <a:latin typeface="Roboto Mono"/>
                <a:hlinkClick r:id="rId2"/>
              </a:rPr>
              <a:t>://</a:t>
            </a:r>
            <a:r>
              <a:rPr lang="en-GB" dirty="0" smtClean="0">
                <a:latin typeface="Roboto Mono"/>
                <a:hlinkClick r:id="rId2"/>
              </a:rPr>
              <a:t>data.london.gov.uk</a:t>
            </a:r>
            <a:endParaRPr lang="en-GB" dirty="0" smtClean="0">
              <a:latin typeface="Roboto Mono"/>
            </a:endParaRPr>
          </a:p>
          <a:p>
            <a:endParaRPr lang="en-GB" dirty="0">
              <a:latin typeface="Roboto Mono"/>
            </a:endParaRPr>
          </a:p>
          <a:p>
            <a:r>
              <a:rPr lang="en-GB" dirty="0">
                <a:hlinkClick r:id="rId3"/>
              </a:rPr>
              <a:t>https://www.r-bloggers.com/intro-to-the-data-table-package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www.datacamp.com/community/tutorials/data-table-cheat-sheet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z</a:t>
            </a:r>
            <a:r>
              <a:rPr lang="en-GB" dirty="0" smtClean="0"/>
              <a:t>ac.fenlon@objectiveit.com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3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data.table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Like a data.frame</a:t>
            </a:r>
          </a:p>
        </p:txBody>
      </p:sp>
      <p:sp>
        <p:nvSpPr>
          <p:cNvPr id="5" name="Oval 4"/>
          <p:cNvSpPr/>
          <p:nvPr/>
        </p:nvSpPr>
        <p:spPr>
          <a:xfrm>
            <a:off x="3098608" y="2343176"/>
            <a:ext cx="1295825" cy="12958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449466" y="2343176"/>
            <a:ext cx="1295825" cy="12958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2" descr="Tool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0178" y="2533888"/>
            <a:ext cx="914400" cy="914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803094" y="2343176"/>
            <a:ext cx="1295825" cy="12958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49883" y="2504774"/>
            <a:ext cx="80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</a:rPr>
              <a:t>[ ]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2154" y="3823829"/>
            <a:ext cx="78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74422" y="3823271"/>
            <a:ext cx="156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Added </a:t>
            </a:r>
            <a:r>
              <a:rPr lang="en-GB" dirty="0"/>
              <a:t>functionality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303141" y="3823667"/>
            <a:ext cx="229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Everything is done inside the [ ]</a:t>
            </a:r>
          </a:p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49802" y="5992297"/>
            <a:ext cx="13516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latin typeface="Roboto Mono"/>
              </a:rPr>
              <a:t> DT[</a:t>
            </a:r>
            <a:r>
              <a:rPr lang="en-GB" dirty="0" err="1" smtClean="0">
                <a:latin typeface="Roboto Mono"/>
              </a:rPr>
              <a:t>i</a:t>
            </a:r>
            <a:r>
              <a:rPr lang="en-GB" dirty="0">
                <a:latin typeface="Roboto Mono"/>
              </a:rPr>
              <a:t>, j, by</a:t>
            </a:r>
            <a:r>
              <a:rPr lang="en-GB" dirty="0" smtClean="0">
                <a:latin typeface="Roboto Mono"/>
              </a:rPr>
              <a:t>] 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49802" y="4607302"/>
            <a:ext cx="489635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Roboto Mono"/>
              </a:rPr>
              <a:t>DT &lt;- </a:t>
            </a:r>
            <a:r>
              <a:rPr lang="en-GB" dirty="0" err="1" smtClean="0">
                <a:latin typeface="Roboto Mono"/>
              </a:rPr>
              <a:t>as.data.table</a:t>
            </a:r>
            <a:r>
              <a:rPr lang="en-GB" dirty="0" smtClean="0">
                <a:latin typeface="Roboto Mono"/>
              </a:rPr>
              <a:t>(DF)</a:t>
            </a:r>
          </a:p>
          <a:p>
            <a:endParaRPr lang="en-GB" dirty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 &lt;- </a:t>
            </a:r>
            <a:r>
              <a:rPr lang="en-GB" dirty="0" err="1" smtClean="0">
                <a:latin typeface="Roboto Mono"/>
              </a:rPr>
              <a:t>data.table</a:t>
            </a:r>
            <a:r>
              <a:rPr lang="en-GB" dirty="0" smtClean="0">
                <a:latin typeface="Roboto Mono"/>
              </a:rPr>
              <a:t>(</a:t>
            </a:r>
            <a:r>
              <a:rPr lang="en-GB" dirty="0" err="1" smtClean="0">
                <a:latin typeface="Roboto Mono"/>
              </a:rPr>
              <a:t>firstCol</a:t>
            </a:r>
            <a:r>
              <a:rPr lang="en-GB" dirty="0" smtClean="0">
                <a:latin typeface="Roboto Mono"/>
              </a:rPr>
              <a:t> =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1:10</a:t>
            </a:r>
            <a:r>
              <a:rPr lang="en-GB" dirty="0" smtClean="0">
                <a:latin typeface="Roboto Mono"/>
              </a:rPr>
              <a:t>,</a:t>
            </a:r>
          </a:p>
          <a:p>
            <a:r>
              <a:rPr lang="en-GB" dirty="0" smtClean="0">
                <a:latin typeface="Roboto Mono"/>
              </a:rPr>
              <a:t>	            </a:t>
            </a:r>
            <a:r>
              <a:rPr lang="en-GB" dirty="0" err="1" smtClean="0">
                <a:latin typeface="Roboto Mono"/>
              </a:rPr>
              <a:t>secondCol</a:t>
            </a:r>
            <a:r>
              <a:rPr lang="en-GB" dirty="0" smtClean="0">
                <a:latin typeface="Roboto Mono"/>
              </a:rPr>
              <a:t> = LETTERS[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1:5</a:t>
            </a:r>
            <a:r>
              <a:rPr lang="en-GB" dirty="0" smtClean="0">
                <a:latin typeface="Roboto Mono"/>
              </a:rPr>
              <a:t>])</a:t>
            </a:r>
            <a:endParaRPr lang="en-GB" dirty="0">
              <a:latin typeface="Roboto Mono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223121" y="2514934"/>
            <a:ext cx="1037640" cy="914400"/>
            <a:chOff x="3166080" y="2504774"/>
            <a:chExt cx="1037640" cy="914400"/>
          </a:xfrm>
        </p:grpSpPr>
        <p:pic>
          <p:nvPicPr>
            <p:cNvPr id="6" name="Graphic 1" descr="Stopwatch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lc="http://schemas.openxmlformats.org/drawingml/2006/lockedCanvas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89320" y="2504774"/>
              <a:ext cx="914400" cy="9144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166080" y="3007630"/>
              <a:ext cx="21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24520" y="3110500"/>
              <a:ext cx="180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21130" y="2904760"/>
              <a:ext cx="180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4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/ when to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Fast data processing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Ease of 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473195" y="2369380"/>
            <a:ext cx="1811542" cy="1361573"/>
          </a:xfrm>
          <a:prstGeom prst="homePlate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hevron 4"/>
          <p:cNvSpPr/>
          <p:nvPr/>
        </p:nvSpPr>
        <p:spPr>
          <a:xfrm>
            <a:off x="2790689" y="2373775"/>
            <a:ext cx="1061308" cy="1361573"/>
          </a:xfrm>
          <a:prstGeom prst="chevron">
            <a:avLst>
              <a:gd name="adj" fmla="val 63793"/>
            </a:avLst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0606" y="2373775"/>
            <a:ext cx="4355004" cy="1361573"/>
          </a:xfrm>
          <a:prstGeom prst="rect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arallelogram 6"/>
          <p:cNvSpPr/>
          <p:nvPr/>
        </p:nvSpPr>
        <p:spPr>
          <a:xfrm rot="5400000">
            <a:off x="7481460" y="3001536"/>
            <a:ext cx="1788850" cy="540550"/>
          </a:xfrm>
          <a:prstGeom prst="parallelogram">
            <a:avLst>
              <a:gd name="adj" fmla="val 80281"/>
            </a:avLst>
          </a:prstGeom>
          <a:solidFill>
            <a:srgbClr val="28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hevron 7"/>
          <p:cNvSpPr/>
          <p:nvPr/>
        </p:nvSpPr>
        <p:spPr>
          <a:xfrm>
            <a:off x="3035864" y="2373775"/>
            <a:ext cx="1543117" cy="1361573"/>
          </a:xfrm>
          <a:prstGeom prst="chevron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473195" y="4161841"/>
            <a:ext cx="1811542" cy="1361573"/>
          </a:xfrm>
          <a:prstGeom prst="homePlate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hevron 10"/>
          <p:cNvSpPr/>
          <p:nvPr/>
        </p:nvSpPr>
        <p:spPr>
          <a:xfrm>
            <a:off x="2790689" y="4166236"/>
            <a:ext cx="1061308" cy="1361573"/>
          </a:xfrm>
          <a:prstGeom prst="chevron">
            <a:avLst>
              <a:gd name="adj" fmla="val 63793"/>
            </a:avLst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0606" y="4166236"/>
            <a:ext cx="4355004" cy="1361573"/>
          </a:xfrm>
          <a:prstGeom prst="rect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arallelogram 12"/>
          <p:cNvSpPr/>
          <p:nvPr/>
        </p:nvSpPr>
        <p:spPr>
          <a:xfrm rot="5400000">
            <a:off x="7481460" y="4793997"/>
            <a:ext cx="1788850" cy="540550"/>
          </a:xfrm>
          <a:prstGeom prst="parallelogram">
            <a:avLst>
              <a:gd name="adj" fmla="val 80281"/>
            </a:avLst>
          </a:prstGeom>
          <a:solidFill>
            <a:srgbClr val="28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hevron 13"/>
          <p:cNvSpPr/>
          <p:nvPr/>
        </p:nvSpPr>
        <p:spPr>
          <a:xfrm>
            <a:off x="3035864" y="4166236"/>
            <a:ext cx="1543117" cy="1361573"/>
          </a:xfrm>
          <a:prstGeom prst="chevron">
            <a:avLst/>
          </a:prstGeom>
          <a:solidFill>
            <a:srgbClr val="37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19121" y="2850111"/>
            <a:ext cx="4441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  <a:latin typeface="+mn-lt"/>
                <a:cs typeface="Open Sans" pitchFamily="34" charset="0"/>
              </a:rPr>
              <a:t>FAST DATA PROCESSING </a:t>
            </a:r>
            <a:endParaRPr lang="en-US" altLang="en-US" sz="2000" dirty="0">
              <a:solidFill>
                <a:schemeClr val="bg1"/>
              </a:solidFill>
              <a:latin typeface="+mn-lt"/>
              <a:cs typeface="Open Sans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716781" y="4642572"/>
            <a:ext cx="4747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  <a:latin typeface="+mn-lt"/>
                <a:cs typeface="Open Sans" pitchFamily="34" charset="0"/>
              </a:rPr>
              <a:t>EASE OF USE</a:t>
            </a:r>
            <a:endParaRPr lang="en-US" altLang="en-US" sz="2000" dirty="0">
              <a:solidFill>
                <a:schemeClr val="bg1"/>
              </a:solidFill>
              <a:latin typeface="+mn-lt"/>
              <a:cs typeface="Open Sans" pitchFamily="34" charset="0"/>
            </a:endParaRPr>
          </a:p>
        </p:txBody>
      </p:sp>
      <p:pic>
        <p:nvPicPr>
          <p:cNvPr id="22" name="Graphic 3" descr="Checkmar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886" y="2604052"/>
            <a:ext cx="914400" cy="914400"/>
          </a:xfrm>
          <a:prstGeom prst="rect">
            <a:avLst/>
          </a:prstGeom>
        </p:spPr>
      </p:pic>
      <p:pic>
        <p:nvPicPr>
          <p:cNvPr id="23" name="Graphic 3" descr="Checkmar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886" y="43668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d</a:t>
            </a:r>
            <a:r>
              <a:rPr lang="en-GB" dirty="0" err="1" smtClean="0"/>
              <a:t>ata.table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58811" y="2398067"/>
            <a:ext cx="519498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100" dirty="0" smtClean="0">
              <a:latin typeface="Roboto Mono"/>
            </a:endParaRPr>
          </a:p>
          <a:p>
            <a:r>
              <a:rPr lang="en-GB" sz="1100" dirty="0" smtClean="0">
                <a:latin typeface="Roboto Mono"/>
              </a:rPr>
              <a:t>dt2 &lt;- </a:t>
            </a:r>
            <a:r>
              <a:rPr lang="en-GB" sz="1100" dirty="0" err="1" smtClean="0">
                <a:latin typeface="Roboto Mono"/>
              </a:rPr>
              <a:t>dcast</a:t>
            </a:r>
            <a:r>
              <a:rPr lang="en-GB" sz="1100" dirty="0" smtClean="0">
                <a:latin typeface="Roboto Mono"/>
              </a:rPr>
              <a:t>(</a:t>
            </a:r>
            <a:r>
              <a:rPr lang="en-GB" sz="1100" dirty="0" err="1" smtClean="0">
                <a:latin typeface="Roboto Mono"/>
              </a:rPr>
              <a:t>dt</a:t>
            </a:r>
            <a:r>
              <a:rPr lang="en-GB" sz="1100" dirty="0" smtClean="0">
                <a:latin typeface="Roboto Mono"/>
              </a:rPr>
              <a:t>, Country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~ Category, drop=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value.var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1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“value”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fun=sum)</a:t>
            </a:r>
            <a:endParaRPr lang="en-GB" sz="1100" dirty="0" smtClean="0">
              <a:latin typeface="Roboto Mono"/>
            </a:endParaRPr>
          </a:p>
          <a:p>
            <a:endParaRPr lang="en-GB" dirty="0">
              <a:latin typeface="Roboto Mono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17880" y="2398067"/>
            <a:ext cx="5194989" cy="4262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r>
              <a:rPr lang="en-GB" sz="1100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d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eclare</a:t>
            </a:r>
            <a:r>
              <a:rPr lang="en-GB" sz="1100" dirty="0" smtClean="0">
                <a:latin typeface="Roboto Mono"/>
              </a:rPr>
              <a:t> @values 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NVARCHAR</a:t>
            </a:r>
            <a:r>
              <a:rPr lang="en-GB" sz="1100" dirty="0" smtClean="0">
                <a:latin typeface="Roboto Mono"/>
              </a:rPr>
              <a:t>(</a:t>
            </a:r>
            <a:r>
              <a:rPr lang="en-GB" sz="1100" dirty="0" smtClean="0">
                <a:solidFill>
                  <a:srgbClr val="FF00FF"/>
                </a:solidFill>
                <a:latin typeface="Roboto Mono"/>
              </a:rPr>
              <a:t>MAX</a:t>
            </a:r>
            <a:r>
              <a:rPr lang="en-GB" sz="1100" dirty="0" smtClean="0">
                <a:latin typeface="Roboto Mono"/>
              </a:rPr>
              <a:t>), @query 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AS NVARCHAR</a:t>
            </a:r>
            <a:r>
              <a:rPr lang="en-GB" sz="1100" dirty="0" smtClean="0">
                <a:latin typeface="Roboto Mono"/>
              </a:rPr>
              <a:t>(</a:t>
            </a:r>
            <a:r>
              <a:rPr lang="en-GB" sz="1100" dirty="0" smtClean="0">
                <a:solidFill>
                  <a:srgbClr val="FF00FF"/>
                </a:solidFill>
                <a:latin typeface="Roboto Mono"/>
              </a:rPr>
              <a:t>MAX</a:t>
            </a:r>
            <a:r>
              <a:rPr lang="en-GB" sz="1100" dirty="0" smtClean="0">
                <a:latin typeface="Roboto Mono"/>
              </a:rPr>
              <a:t>);</a:t>
            </a:r>
          </a:p>
          <a:p>
            <a:endParaRPr lang="en-GB" sz="1100" dirty="0">
              <a:latin typeface="Roboto Mono"/>
            </a:endParaRPr>
          </a:p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SET</a:t>
            </a:r>
            <a:r>
              <a:rPr lang="en-GB" sz="1100" dirty="0" smtClean="0">
                <a:latin typeface="Roboto Mono"/>
              </a:rPr>
              <a:t> @</a:t>
            </a:r>
            <a:r>
              <a:rPr lang="en-GB" sz="1100" dirty="0">
                <a:latin typeface="Roboto Mono"/>
              </a:rPr>
              <a:t> </a:t>
            </a:r>
            <a:r>
              <a:rPr lang="en-GB" sz="1100" dirty="0" smtClean="0">
                <a:latin typeface="Roboto Mono"/>
              </a:rPr>
              <a:t>values = </a:t>
            </a:r>
            <a:r>
              <a:rPr lang="en-GB" sz="1100" dirty="0" smtClean="0">
                <a:solidFill>
                  <a:srgbClr val="FF00FF"/>
                </a:solidFill>
                <a:latin typeface="Roboto Mono"/>
              </a:rPr>
              <a:t>STUFF</a:t>
            </a:r>
            <a:r>
              <a:rPr lang="en-GB" sz="1100" dirty="0" smtClean="0">
                <a:latin typeface="Roboto Mono"/>
              </a:rPr>
              <a:t>((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SELECT distinct 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‘,’</a:t>
            </a:r>
            <a:r>
              <a:rPr lang="en-GB" sz="1100" dirty="0" smtClean="0">
                <a:latin typeface="Roboto Mono"/>
              </a:rPr>
              <a:t> + </a:t>
            </a:r>
            <a:r>
              <a:rPr lang="en-GB" sz="1100" dirty="0" smtClean="0">
                <a:solidFill>
                  <a:srgbClr val="FF00FF"/>
                </a:solidFill>
                <a:latin typeface="Roboto Mono"/>
              </a:rPr>
              <a:t>QUOTENAME</a:t>
            </a:r>
            <a:r>
              <a:rPr lang="en-GB" sz="1100" dirty="0" smtClean="0">
                <a:latin typeface="Roboto Mono"/>
              </a:rPr>
              <a:t>(Category)</a:t>
            </a:r>
          </a:p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	FROM</a:t>
            </a:r>
            <a:r>
              <a:rPr lang="en-GB" sz="1100" dirty="0" smtClean="0">
                <a:latin typeface="Roboto Mono"/>
              </a:rPr>
              <a:t> </a:t>
            </a:r>
            <a:r>
              <a:rPr lang="en-GB" sz="1100" dirty="0" err="1" smtClean="0">
                <a:latin typeface="Roboto Mono"/>
              </a:rPr>
              <a:t>SampleData</a:t>
            </a:r>
            <a:endParaRPr lang="en-GB" sz="1100" dirty="0" smtClean="0">
              <a:latin typeface="Roboto Mono"/>
            </a:endParaRPr>
          </a:p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	FOR XML PATH</a:t>
            </a:r>
            <a:r>
              <a:rPr lang="en-GB" sz="1100" dirty="0" smtClean="0">
                <a:latin typeface="Roboto Mono"/>
              </a:rPr>
              <a:t>(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‘’</a:t>
            </a:r>
            <a:r>
              <a:rPr lang="en-GB" sz="1100" dirty="0" smtClean="0">
                <a:latin typeface="Roboto Mono"/>
              </a:rPr>
              <a:t>), 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TYPE</a:t>
            </a:r>
          </a:p>
          <a:p>
            <a:r>
              <a:rPr lang="en-GB" sz="1100" dirty="0" smtClean="0">
                <a:latin typeface="Roboto Mono"/>
              </a:rPr>
              <a:t>	).</a:t>
            </a: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value</a:t>
            </a:r>
            <a:r>
              <a:rPr lang="en-GB" sz="1100" dirty="0" smtClean="0">
                <a:latin typeface="Roboto Mono"/>
              </a:rPr>
              <a:t>(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‘.’</a:t>
            </a:r>
            <a:r>
              <a:rPr lang="en-GB" sz="1100" dirty="0" smtClean="0">
                <a:latin typeface="Roboto Mono"/>
              </a:rPr>
              <a:t>, ‘NVARCHAR(MAX)’)</a:t>
            </a:r>
          </a:p>
          <a:p>
            <a:r>
              <a:rPr lang="en-GB" sz="1100" dirty="0">
                <a:latin typeface="Roboto Mono"/>
              </a:rPr>
              <a:t> </a:t>
            </a:r>
            <a:r>
              <a:rPr lang="en-GB" sz="1100" dirty="0" smtClean="0">
                <a:latin typeface="Roboto Mono"/>
              </a:rPr>
              <a:t>           ,1,1,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’’</a:t>
            </a:r>
            <a:r>
              <a:rPr lang="en-GB" sz="1100" dirty="0" smtClean="0">
                <a:latin typeface="Roboto Mono"/>
              </a:rPr>
              <a:t>)</a:t>
            </a:r>
          </a:p>
          <a:p>
            <a:endParaRPr lang="en-GB" sz="1100" dirty="0">
              <a:latin typeface="Roboto Mono"/>
            </a:endParaRPr>
          </a:p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SET</a:t>
            </a:r>
            <a:r>
              <a:rPr lang="en-GB" sz="1100" dirty="0" smtClean="0">
                <a:latin typeface="Roboto Mono"/>
              </a:rPr>
              <a:t> @query = 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‘ SELECT County, ‘</a:t>
            </a:r>
            <a:r>
              <a:rPr lang="en-GB" sz="1100" dirty="0" smtClean="0">
                <a:latin typeface="Roboto Mono"/>
              </a:rPr>
              <a:t>+@values+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’ FROM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(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SELECT top 100000 [Country]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           ,[Category]</a:t>
            </a:r>
          </a:p>
          <a:p>
            <a:r>
              <a:rPr lang="en-GB" sz="1100" dirty="0">
                <a:solidFill>
                  <a:srgbClr val="FF0000"/>
                </a:solidFill>
                <a:latin typeface="Roboto Mono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         ,[Value]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FROM [</a:t>
            </a:r>
            <a:r>
              <a:rPr lang="en-GB" sz="1100" dirty="0" err="1" smtClean="0">
                <a:solidFill>
                  <a:srgbClr val="FF0000"/>
                </a:solidFill>
                <a:latin typeface="Roboto Mono"/>
              </a:rPr>
              <a:t>SampleData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]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) </a:t>
            </a:r>
            <a:r>
              <a:rPr lang="en-GB" sz="1100" dirty="0" err="1" smtClean="0">
                <a:solidFill>
                  <a:srgbClr val="FF0000"/>
                </a:solidFill>
                <a:latin typeface="Roboto Mono"/>
              </a:rPr>
              <a:t>sampleQuery</a:t>
            </a:r>
            <a:endParaRPr lang="en-GB" sz="1100" dirty="0" smtClean="0">
              <a:solidFill>
                <a:srgbClr val="FF0000"/>
              </a:solidFill>
              <a:latin typeface="Roboto Mono"/>
            </a:endParaRPr>
          </a:p>
          <a:p>
            <a:endParaRPr lang="en-GB" sz="1100" dirty="0">
              <a:solidFill>
                <a:srgbClr val="FF0000"/>
              </a:solidFill>
              <a:latin typeface="Roboto Mono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pivot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(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sum([Value])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for [Category] in (‘</a:t>
            </a:r>
            <a:r>
              <a:rPr lang="en-GB" sz="1100" dirty="0" smtClean="0">
                <a:latin typeface="Roboto Mono"/>
              </a:rPr>
              <a:t>+@values+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’)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  ) as </a:t>
            </a:r>
            <a:r>
              <a:rPr lang="en-GB" sz="1100" dirty="0" err="1" smtClean="0">
                <a:solidFill>
                  <a:srgbClr val="FF0000"/>
                </a:solidFill>
                <a:latin typeface="Roboto Mono"/>
              </a:rPr>
              <a:t>tbl</a:t>
            </a:r>
            <a:r>
              <a:rPr lang="en-GB" sz="1100" dirty="0" smtClean="0">
                <a:solidFill>
                  <a:srgbClr val="FF0000"/>
                </a:solidFill>
                <a:latin typeface="Roboto Mono"/>
              </a:rPr>
              <a:t>’</a:t>
            </a:r>
          </a:p>
          <a:p>
            <a:endParaRPr lang="en-GB" sz="1100" dirty="0">
              <a:latin typeface="Roboto Mono"/>
            </a:endParaRPr>
          </a:p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execute</a:t>
            </a:r>
            <a:r>
              <a:rPr lang="en-GB" sz="1100" dirty="0" smtClean="0">
                <a:latin typeface="Roboto Mono"/>
              </a:rPr>
              <a:t>(@query)</a:t>
            </a:r>
            <a:endParaRPr lang="en-GB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7444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 </a:t>
            </a:r>
            <a:r>
              <a:rPr lang="en-GB" dirty="0" smtClean="0"/>
              <a:t>	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251" cy="131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0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9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59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rows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SQL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reshape2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data.table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1.E+03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0.2233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0.0048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1.E+04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0.2855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0.0085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1.E+05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0.3020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0.0228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1.E+06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5" marR="1455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2.0394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0.3974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4555" marR="1455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385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78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rouping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88" r="1" b="3005"/>
          <a:stretch/>
        </p:blipFill>
        <p:spPr>
          <a:xfrm>
            <a:off x="7447279" y="3500998"/>
            <a:ext cx="1581095" cy="12454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279" y="5118981"/>
            <a:ext cx="2193001" cy="122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35206" y="2037301"/>
            <a:ext cx="13516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latin typeface="Roboto Mono"/>
              </a:rPr>
              <a:t> DT[</a:t>
            </a:r>
            <a:r>
              <a:rPr lang="en-GB" dirty="0" err="1" smtClean="0">
                <a:latin typeface="Roboto Mono"/>
              </a:rPr>
              <a:t>i</a:t>
            </a:r>
            <a:r>
              <a:rPr lang="en-GB" dirty="0">
                <a:latin typeface="Roboto Mono"/>
              </a:rPr>
              <a:t>, j, by</a:t>
            </a:r>
            <a:r>
              <a:rPr lang="en-GB" dirty="0" smtClean="0">
                <a:latin typeface="Roboto Mono"/>
              </a:rPr>
              <a:t>]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5206" y="2634551"/>
            <a:ext cx="697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latin typeface="Roboto Mono"/>
              </a:rPr>
              <a:t> .SD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56353" y="263559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</a:t>
            </a:r>
            <a:r>
              <a:rPr lang="en-GB" dirty="0"/>
              <a:t>all the columns that aren’t in the </a:t>
            </a:r>
            <a:r>
              <a:rPr lang="en-GB" dirty="0" smtClean="0"/>
              <a:t>group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01454" y="2037235"/>
            <a:ext cx="77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takes </a:t>
            </a:r>
            <a:r>
              <a:rPr lang="en-US" altLang="en-US" dirty="0"/>
              <a:t>DT, </a:t>
            </a:r>
            <a:r>
              <a:rPr lang="en-US" altLang="en-US" dirty="0" smtClean="0"/>
              <a:t>subsets </a:t>
            </a:r>
            <a:r>
              <a:rPr lang="en-US" altLang="en-US" dirty="0"/>
              <a:t>the rows using ‘</a:t>
            </a:r>
            <a:r>
              <a:rPr lang="en-US" altLang="en-US" dirty="0" err="1"/>
              <a:t>i</a:t>
            </a:r>
            <a:r>
              <a:rPr lang="en-US" altLang="en-US" dirty="0"/>
              <a:t>’, then </a:t>
            </a:r>
            <a:r>
              <a:rPr lang="en-US" altLang="en-US" dirty="0" smtClean="0"/>
              <a:t>calculates </a:t>
            </a:r>
            <a:r>
              <a:rPr lang="en-US" altLang="en-US" dirty="0"/>
              <a:t>‘j’ grouped by ‘by’”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5206" y="3385036"/>
            <a:ext cx="549447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 </a:t>
            </a:r>
            <a:r>
              <a:rPr lang="en-GB" dirty="0">
                <a:latin typeface="Roboto Mono"/>
              </a:rPr>
              <a:t>&lt;- </a:t>
            </a:r>
            <a:r>
              <a:rPr lang="en-GB" dirty="0" err="1">
                <a:latin typeface="Roboto Mono"/>
              </a:rPr>
              <a:t>data.table</a:t>
            </a:r>
            <a:r>
              <a:rPr lang="en-GB" dirty="0">
                <a:latin typeface="Roboto Mono"/>
              </a:rPr>
              <a:t>(V1 =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>
                <a:latin typeface="Roboto Mono"/>
              </a:rPr>
              <a:t>: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>
                <a:latin typeface="Roboto Mono"/>
              </a:rPr>
              <a:t>,</a:t>
            </a:r>
          </a:p>
          <a:p>
            <a:r>
              <a:rPr lang="en-GB" dirty="0">
                <a:latin typeface="Roboto Mono"/>
              </a:rPr>
              <a:t>                  </a:t>
            </a:r>
            <a:r>
              <a:rPr lang="en-GB" dirty="0" smtClean="0">
                <a:latin typeface="Roboto Mono"/>
              </a:rPr>
              <a:t>         V2 </a:t>
            </a:r>
            <a:r>
              <a:rPr lang="en-GB" dirty="0">
                <a:latin typeface="Roboto Mono"/>
              </a:rPr>
              <a:t>= LETTERS[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>
                <a:latin typeface="Roboto Mono"/>
              </a:rPr>
              <a:t>: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5</a:t>
            </a:r>
            <a:r>
              <a:rPr lang="en-GB" dirty="0">
                <a:latin typeface="Roboto Mono"/>
              </a:rPr>
              <a:t>],</a:t>
            </a:r>
          </a:p>
          <a:p>
            <a:r>
              <a:rPr lang="en-GB" dirty="0">
                <a:latin typeface="Roboto Mono"/>
              </a:rPr>
              <a:t>                 </a:t>
            </a:r>
            <a:r>
              <a:rPr lang="en-GB" dirty="0" smtClean="0">
                <a:latin typeface="Roboto Mono"/>
              </a:rPr>
              <a:t>          V3 </a:t>
            </a:r>
            <a:r>
              <a:rPr lang="en-GB" dirty="0">
                <a:latin typeface="Roboto Mono"/>
              </a:rPr>
              <a:t>= </a:t>
            </a:r>
            <a:r>
              <a:rPr lang="en-GB" dirty="0" err="1">
                <a:latin typeface="Roboto Mono"/>
              </a:rPr>
              <a:t>rnorm</a:t>
            </a:r>
            <a:r>
              <a:rPr lang="en-GB" dirty="0">
                <a:latin typeface="Roboto Mono"/>
              </a:rPr>
              <a:t>(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>
                <a:latin typeface="Roboto Mono"/>
              </a:rPr>
              <a:t>, mean=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50</a:t>
            </a:r>
            <a:r>
              <a:rPr lang="en-GB" dirty="0">
                <a:latin typeface="Roboto Mono"/>
              </a:rPr>
              <a:t>, </a:t>
            </a:r>
            <a:r>
              <a:rPr lang="en-GB" dirty="0" err="1">
                <a:latin typeface="Roboto Mono"/>
              </a:rPr>
              <a:t>sd</a:t>
            </a:r>
            <a:r>
              <a:rPr lang="en-GB" dirty="0">
                <a:latin typeface="Roboto Mono"/>
              </a:rPr>
              <a:t>=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 smtClean="0">
                <a:latin typeface="Roboto Mono"/>
              </a:rPr>
              <a:t>))</a:t>
            </a:r>
          </a:p>
          <a:p>
            <a:endParaRPr lang="en-GB" dirty="0">
              <a:latin typeface="Roboto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206" y="4992317"/>
            <a:ext cx="549447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DT[, .SD, by=V2]</a:t>
            </a:r>
          </a:p>
          <a:p>
            <a:endParaRPr lang="en-GB" dirty="0" smtClean="0">
              <a:latin typeface="Roboto Mono"/>
            </a:endParaRPr>
          </a:p>
          <a:p>
            <a:endParaRPr lang="en-GB" dirty="0">
              <a:latin typeface="Roboto Mono"/>
            </a:endParaRPr>
          </a:p>
        </p:txBody>
      </p:sp>
      <p:pic>
        <p:nvPicPr>
          <p:cNvPr id="16" name="Graphic 4" descr="Line Arrow: Straigh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22966" y="3666500"/>
            <a:ext cx="914400" cy="914400"/>
          </a:xfrm>
          <a:prstGeom prst="rect">
            <a:avLst/>
          </a:prstGeom>
        </p:spPr>
      </p:pic>
      <p:pic>
        <p:nvPicPr>
          <p:cNvPr id="17" name="Graphic 4" descr="Line Arrow: Straigh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31279" y="5273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row of each </a:t>
            </a:r>
            <a:r>
              <a:rPr lang="en-GB" dirty="0" smtClean="0"/>
              <a:t>group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Mean value in each group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2493721"/>
            <a:ext cx="3136691" cy="1405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366" y="2457884"/>
            <a:ext cx="549447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DT[ , head(.SD,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 smtClean="0">
                <a:latin typeface="Roboto Mono"/>
              </a:rPr>
              <a:t>), by=V2]</a:t>
            </a:r>
          </a:p>
          <a:p>
            <a:endParaRPr lang="en-GB" dirty="0" smtClean="0">
              <a:latin typeface="Roboto Mono"/>
            </a:endParaRPr>
          </a:p>
          <a:p>
            <a:endParaRPr lang="en-GB" dirty="0">
              <a:latin typeface="Roboto Mono"/>
            </a:endParaRPr>
          </a:p>
        </p:txBody>
      </p:sp>
      <p:pic>
        <p:nvPicPr>
          <p:cNvPr id="11" name="Graphic 4" descr="Line Arrow: Straigh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22966" y="2739348"/>
            <a:ext cx="914400" cy="914400"/>
          </a:xfrm>
          <a:prstGeom prst="rect">
            <a:avLst/>
          </a:prstGeom>
        </p:spPr>
      </p:pic>
      <p:pic>
        <p:nvPicPr>
          <p:cNvPr id="13" name="Content Placeholder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960" y="5008044"/>
            <a:ext cx="3623564" cy="1441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845366" y="5008044"/>
            <a:ext cx="549447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DT[ , lapply(.SD, mean), by=V2]</a:t>
            </a:r>
          </a:p>
          <a:p>
            <a:endParaRPr lang="en-GB" dirty="0" smtClean="0">
              <a:latin typeface="Roboto Mono"/>
            </a:endParaRPr>
          </a:p>
          <a:p>
            <a:endParaRPr lang="en-GB" dirty="0">
              <a:latin typeface="Roboto Mono"/>
            </a:endParaRPr>
          </a:p>
        </p:txBody>
      </p:sp>
      <p:pic>
        <p:nvPicPr>
          <p:cNvPr id="17" name="Graphic 4" descr="Line Arrow: Straigh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22966" y="52895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 by </a:t>
            </a:r>
            <a:r>
              <a:rPr lang="en-GB" dirty="0" smtClean="0"/>
              <a:t>Reference :=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99"/>
          <a:stretch/>
        </p:blipFill>
        <p:spPr>
          <a:xfrm>
            <a:off x="7592423" y="2065273"/>
            <a:ext cx="1558834" cy="1774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23" y="4226452"/>
            <a:ext cx="2095864" cy="1777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35205" y="2140757"/>
            <a:ext cx="549447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 </a:t>
            </a:r>
            <a:r>
              <a:rPr lang="en-GB" dirty="0">
                <a:latin typeface="Roboto Mono"/>
              </a:rPr>
              <a:t>&lt;- </a:t>
            </a:r>
            <a:r>
              <a:rPr lang="en-GB" dirty="0" err="1">
                <a:latin typeface="Roboto Mono"/>
              </a:rPr>
              <a:t>data.table</a:t>
            </a:r>
            <a:r>
              <a:rPr lang="en-GB" dirty="0">
                <a:latin typeface="Roboto Mono"/>
              </a:rPr>
              <a:t>(V1 =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>
                <a:latin typeface="Roboto Mono"/>
              </a:rPr>
              <a:t>: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>
                <a:latin typeface="Roboto Mono"/>
              </a:rPr>
              <a:t>,</a:t>
            </a:r>
          </a:p>
          <a:p>
            <a:r>
              <a:rPr lang="en-GB" dirty="0">
                <a:latin typeface="Roboto Mono"/>
              </a:rPr>
              <a:t>                  </a:t>
            </a:r>
            <a:r>
              <a:rPr lang="en-GB" dirty="0" smtClean="0">
                <a:latin typeface="Roboto Mono"/>
              </a:rPr>
              <a:t>         V2 </a:t>
            </a:r>
            <a:r>
              <a:rPr lang="en-GB" dirty="0">
                <a:latin typeface="Roboto Mono"/>
              </a:rPr>
              <a:t>= LETTERS[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>
                <a:latin typeface="Roboto Mono"/>
              </a:rPr>
              <a:t>: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5</a:t>
            </a:r>
            <a:r>
              <a:rPr lang="en-GB" dirty="0">
                <a:latin typeface="Roboto Mono"/>
              </a:rPr>
              <a:t>],</a:t>
            </a:r>
          </a:p>
          <a:p>
            <a:r>
              <a:rPr lang="en-GB" dirty="0">
                <a:latin typeface="Roboto Mono"/>
              </a:rPr>
              <a:t>                 </a:t>
            </a:r>
            <a:r>
              <a:rPr lang="en-GB" dirty="0" smtClean="0">
                <a:latin typeface="Roboto Mono"/>
              </a:rPr>
              <a:t>          V3 </a:t>
            </a:r>
            <a:r>
              <a:rPr lang="en-GB" dirty="0">
                <a:latin typeface="Roboto Mono"/>
              </a:rPr>
              <a:t>= </a:t>
            </a:r>
            <a:r>
              <a:rPr lang="en-GB" dirty="0" err="1">
                <a:latin typeface="Roboto Mono"/>
              </a:rPr>
              <a:t>rnorm</a:t>
            </a:r>
            <a:r>
              <a:rPr lang="en-GB" dirty="0">
                <a:latin typeface="Roboto Mono"/>
              </a:rPr>
              <a:t>(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>
                <a:latin typeface="Roboto Mono"/>
              </a:rPr>
              <a:t>, mean=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50</a:t>
            </a:r>
            <a:r>
              <a:rPr lang="en-GB" dirty="0">
                <a:latin typeface="Roboto Mono"/>
              </a:rPr>
              <a:t>, </a:t>
            </a:r>
            <a:r>
              <a:rPr lang="en-GB" dirty="0" err="1">
                <a:latin typeface="Roboto Mono"/>
              </a:rPr>
              <a:t>sd</a:t>
            </a:r>
            <a:r>
              <a:rPr lang="en-GB" dirty="0">
                <a:latin typeface="Roboto Mono"/>
              </a:rPr>
              <a:t>=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10</a:t>
            </a:r>
            <a:r>
              <a:rPr lang="en-GB" dirty="0" smtClean="0">
                <a:latin typeface="Roboto Mono"/>
              </a:rPr>
              <a:t>))</a:t>
            </a:r>
          </a:p>
          <a:p>
            <a:endParaRPr lang="en-GB" dirty="0">
              <a:latin typeface="Roboto Mono"/>
            </a:endParaRPr>
          </a:p>
        </p:txBody>
      </p:sp>
      <p:pic>
        <p:nvPicPr>
          <p:cNvPr id="10" name="Graphic 4" descr="Line Arrow: Straigh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22965" y="2422221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5205" y="4514858"/>
            <a:ext cx="549447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DT[, </a:t>
            </a:r>
            <a:r>
              <a:rPr lang="en-GB" dirty="0" err="1" smtClean="0">
                <a:latin typeface="Roboto Mono"/>
              </a:rPr>
              <a:t>nextID</a:t>
            </a:r>
            <a:r>
              <a:rPr lang="en-GB" dirty="0" smtClean="0">
                <a:latin typeface="Roboto Mono"/>
              </a:rPr>
              <a:t> := DT[.I+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  <a:latin typeface="Roboto Mono"/>
              </a:rPr>
              <a:t>1</a:t>
            </a:r>
            <a:r>
              <a:rPr lang="en-GB" dirty="0" smtClean="0">
                <a:latin typeface="Roboto Mono"/>
              </a:rPr>
              <a:t>]$V1]</a:t>
            </a:r>
          </a:p>
          <a:p>
            <a:r>
              <a:rPr lang="en-GB" dirty="0" smtClean="0">
                <a:latin typeface="Roboto Mono"/>
              </a:rPr>
              <a:t>DT</a:t>
            </a:r>
          </a:p>
          <a:p>
            <a:endParaRPr lang="en-GB" dirty="0">
              <a:latin typeface="Roboto Mono"/>
            </a:endParaRPr>
          </a:p>
        </p:txBody>
      </p:sp>
      <p:pic>
        <p:nvPicPr>
          <p:cNvPr id="12" name="Graphic 4" descr="Line Arrow: Straigh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lc="http://schemas.openxmlformats.org/drawingml/2006/lockedCanvas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22965" y="4657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Keys &amp; 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Speeds up row lookups </a:t>
            </a:r>
          </a:p>
          <a:p>
            <a:r>
              <a:rPr lang="en-GB" dirty="0" smtClean="0"/>
              <a:t>Relatively expensive to create</a:t>
            </a:r>
          </a:p>
          <a:p>
            <a:endParaRPr lang="en-GB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405524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859964"/>
            <a:ext cx="40182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Roboto Mono"/>
            </a:endParaRPr>
          </a:p>
          <a:p>
            <a:r>
              <a:rPr lang="en-GB" dirty="0" err="1" smtClean="0">
                <a:latin typeface="Roboto Mono"/>
              </a:rPr>
              <a:t>setkey</a:t>
            </a:r>
            <a:r>
              <a:rPr lang="en-GB" dirty="0" smtClean="0">
                <a:latin typeface="Roboto Mono"/>
              </a:rPr>
              <a:t>(DT, V2)</a:t>
            </a:r>
          </a:p>
          <a:p>
            <a:endParaRPr lang="en-GB" dirty="0" smtClean="0">
              <a:latin typeface="Roboto Mono"/>
            </a:endParaRPr>
          </a:p>
          <a:p>
            <a:r>
              <a:rPr lang="en-GB" dirty="0" smtClean="0">
                <a:latin typeface="Roboto Mono"/>
              </a:rPr>
              <a:t>DT[“A”]</a:t>
            </a:r>
          </a:p>
          <a:p>
            <a:endParaRPr lang="en-GB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493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800"/>
      </a:accent1>
      <a:accent2>
        <a:srgbClr val="48A1FA"/>
      </a:accent2>
      <a:accent3>
        <a:srgbClr val="F7CBAC"/>
      </a:accent3>
      <a:accent4>
        <a:srgbClr val="BDD7EE"/>
      </a:accent4>
      <a:accent5>
        <a:srgbClr val="C55A11"/>
      </a:accent5>
      <a:accent6>
        <a:srgbClr val="FF5800"/>
      </a:accent6>
      <a:hlink>
        <a:srgbClr val="5B9BD5"/>
      </a:hlink>
      <a:folHlink>
        <a:srgbClr val="5B9BD5"/>
      </a:folHlink>
    </a:clrScheme>
    <a:fontScheme name="Objectiv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15A34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ro Presentation - Development" id="{0032B7FC-865D-4417-A3F0-88B7D582D972}" vid="{738852CF-79CF-441F-ABC5-2AD618738F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Presentation - Development</Template>
  <TotalTime>9712</TotalTime>
  <Words>515</Words>
  <Application>Microsoft Office PowerPoint</Application>
  <PresentationFormat>Widescreen</PresentationFormat>
  <Paragraphs>184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Console</vt:lpstr>
      <vt:lpstr>Open Sans</vt:lpstr>
      <vt:lpstr>Roboto Mono</vt:lpstr>
      <vt:lpstr>Segoe UI</vt:lpstr>
      <vt:lpstr>Office Theme</vt:lpstr>
      <vt:lpstr>data.table</vt:lpstr>
      <vt:lpstr>What is data.table?</vt:lpstr>
      <vt:lpstr>Why / when to use</vt:lpstr>
      <vt:lpstr>Pivoting</vt:lpstr>
      <vt:lpstr>Pivoting  </vt:lpstr>
      <vt:lpstr>Grouping</vt:lpstr>
      <vt:lpstr>Grouping</vt:lpstr>
      <vt:lpstr>Assignment by Reference :=</vt:lpstr>
      <vt:lpstr>Keys &amp; Indexes</vt:lpstr>
      <vt:lpstr>fread &amp; fwrite</vt:lpstr>
      <vt:lpstr>Useful Links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Objective</dc:title>
  <dc:creator>Lara Fox</dc:creator>
  <cp:lastModifiedBy>Zac Fenlon</cp:lastModifiedBy>
  <cp:revision>63</cp:revision>
  <cp:lastPrinted>2017-07-21T11:07:32Z</cp:lastPrinted>
  <dcterms:created xsi:type="dcterms:W3CDTF">2017-11-29T10:04:34Z</dcterms:created>
  <dcterms:modified xsi:type="dcterms:W3CDTF">2018-06-14T13:49:03Z</dcterms:modified>
</cp:coreProperties>
</file>