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40773F-1392-42F7-9483-1D2D2D8A138E}">
  <a:tblStyle styleId="{0A40773F-1392-42F7-9483-1D2D2D8A13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ERT_(language_mode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joining us.  For our project, we decided to take on the task of automating the Bechdel test with a machine learning approach.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d5c889b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d5c889b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So how does the model work?</a:t>
            </a:r>
            <a:endParaRPr sz="1300">
              <a:solidFill>
                <a:srgbClr val="424242"/>
              </a:solidFill>
              <a:latin typeface="Nunito"/>
              <a:ea typeface="Nunito"/>
              <a:cs typeface="Nunito"/>
              <a:sym typeface="Nunito"/>
            </a:endParaRPr>
          </a:p>
          <a:p>
            <a:pPr indent="457200" lvl="0" marL="0" rtl="0" algn="l">
              <a:lnSpc>
                <a:spcPct val="115000"/>
              </a:lnSpc>
              <a:spcBef>
                <a:spcPts val="1200"/>
              </a:spcBef>
              <a:spcAft>
                <a:spcPts val="0"/>
              </a:spcAft>
              <a:buNone/>
            </a:pPr>
            <a:r>
              <a:rPr lang="en" sz="1300">
                <a:solidFill>
                  <a:srgbClr val="424242"/>
                </a:solidFill>
                <a:latin typeface="Nunito"/>
                <a:ea typeface="Nunito"/>
                <a:cs typeface="Nunito"/>
                <a:sym typeface="Nunito"/>
              </a:rPr>
              <a:t>…</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rgbClr val="424242"/>
                </a:solidFill>
                <a:latin typeface="Nunito"/>
                <a:ea typeface="Nunito"/>
                <a:cs typeface="Nunito"/>
                <a:sym typeface="Nunito"/>
              </a:rPr>
              <a:t>Highlight for the lack of time..</a:t>
            </a:r>
            <a:endParaRPr sz="1300">
              <a:solidFill>
                <a:srgbClr val="424242"/>
              </a:solidFill>
              <a:latin typeface="Nunito"/>
              <a:ea typeface="Nunito"/>
              <a:cs typeface="Nunito"/>
              <a:sym typeface="Nunito"/>
            </a:endParaRPr>
          </a:p>
          <a:p>
            <a:pPr indent="-311150" lvl="0" marL="457200" rtl="0" algn="l">
              <a:lnSpc>
                <a:spcPct val="115000"/>
              </a:lnSpc>
              <a:spcBef>
                <a:spcPts val="120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Breaks script into smaller overlapping subdocuments. If two adjacent subdocuments each have a reference that’s shared in the overlapping region, then both are traced to the same character entity. With these overlapping regions, we can link references between all subdocuments.</a:t>
            </a:r>
            <a:endParaRPr sz="1300">
              <a:solidFill>
                <a:srgbClr val="424242"/>
              </a:solidFill>
              <a:latin typeface="Nunito"/>
              <a:ea typeface="Nunito"/>
              <a:cs typeface="Nunito"/>
              <a:sym typeface="Nunito"/>
            </a:endParaRPr>
          </a:p>
          <a:p>
            <a:pPr indent="-311150" lvl="1" marL="9144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Advantages, lightweight, and it was the most performant of models in their research</a:t>
            </a:r>
            <a:endParaRPr sz="1300">
              <a:solidFill>
                <a:srgbClr val="424242"/>
              </a:solidFill>
              <a:latin typeface="Nunito"/>
              <a:ea typeface="Nunito"/>
              <a:cs typeface="Nunito"/>
              <a:sym typeface="Nunito"/>
            </a:endParaRPr>
          </a:p>
          <a:p>
            <a:pPr indent="-311150" lvl="1" marL="9144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Disadvantages, if there isn’t a link in the overlap region between subdocuments then it can result in multiple cluster for the same entity.</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Ultimately this approach,</a:t>
            </a:r>
            <a:endParaRPr sz="1300">
              <a:solidFill>
                <a:srgbClr val="424242"/>
              </a:solidFill>
              <a:latin typeface="Nunito"/>
              <a:ea typeface="Nunito"/>
              <a:cs typeface="Nunito"/>
              <a:sym typeface="Nunito"/>
            </a:endParaRPr>
          </a:p>
          <a:p>
            <a:pPr indent="-311150" lvl="1" marL="914400" rtl="0" algn="l">
              <a:lnSpc>
                <a:spcPct val="115000"/>
              </a:lnSpc>
              <a:spcBef>
                <a:spcPts val="0"/>
              </a:spcBef>
              <a:spcAft>
                <a:spcPts val="0"/>
              </a:spcAft>
              <a:buClr>
                <a:srgbClr val="424242"/>
              </a:buClr>
              <a:buSzPts val="1300"/>
              <a:buFont typeface="Nunito"/>
              <a:buChar char="-"/>
            </a:pPr>
            <a:r>
              <a:rPr lang="en">
                <a:solidFill>
                  <a:srgbClr val="424242"/>
                </a:solidFill>
                <a:latin typeface="Nunito"/>
                <a:ea typeface="Nunito"/>
                <a:cs typeface="Nunito"/>
                <a:sym typeface="Nunito"/>
              </a:rPr>
              <a:t>Captures nuance details at a scene level</a:t>
            </a:r>
            <a:endParaRPr>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Overcomes long document size of screenplays</a:t>
            </a:r>
            <a:endParaRPr>
              <a:solidFill>
                <a:srgbClr val="424242"/>
              </a:solidFill>
              <a:latin typeface="Nunito"/>
              <a:ea typeface="Nunito"/>
              <a:cs typeface="Nunito"/>
              <a:sym typeface="Nunito"/>
            </a:endParaRPr>
          </a:p>
          <a:p>
            <a:pPr indent="0" lvl="0" marL="0" rtl="0" algn="l">
              <a:spcBef>
                <a:spcPts val="1200"/>
              </a:spcBef>
              <a:spcAft>
                <a:spcPts val="0"/>
              </a:spcAft>
              <a:buNone/>
            </a:pPr>
            <a:r>
              <a:t/>
            </a:r>
            <a:endParaRPr/>
          </a:p>
          <a:p>
            <a:pPr indent="0" lvl="0" marL="0" rtl="0" algn="l">
              <a:spcBef>
                <a:spcPts val="0"/>
              </a:spcBef>
              <a:spcAft>
                <a:spcPts val="0"/>
              </a:spcAft>
              <a:buNone/>
            </a:pPr>
            <a:r>
              <a:rPr lang="en"/>
              <a:t>We use the weighted file due to resource constraints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f3f8f27d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f3f8f27d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Here we have a table of show the results. For our baseline, we used the work of </a:t>
            </a:r>
            <a:r>
              <a:rPr lang="en">
                <a:solidFill>
                  <a:schemeClr val="dk1"/>
                </a:solidFill>
                <a:latin typeface="Nunito"/>
                <a:ea typeface="Nunito"/>
                <a:cs typeface="Nunito"/>
                <a:sym typeface="Nunito"/>
              </a:rPr>
              <a:t>Umairican and applied an LSTM to our dataset. We chose to use an F1 score as the primary metric due to an uneven dataset. Of the three BERT pretrained models, the bert base cased show the most improvement on F1. However, out of all the approaches we too, the coreference resolution model shows the greatest accuracy and F1. </a:t>
            </a:r>
            <a:endParaRPr>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f3f8f27d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f3f8f27d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Notably, our approaches require no additional data points outside of the script, a departure from previous research (Agarwal 2014)</a:t>
            </a:r>
            <a:endParaRPr>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t/>
            </a:r>
            <a:endParaRPr>
              <a:solidFill>
                <a:srgbClr val="424242"/>
              </a:solidFill>
              <a:latin typeface="Nunito"/>
              <a:ea typeface="Nunito"/>
              <a:cs typeface="Nunito"/>
              <a:sym typeface="Nunito"/>
            </a:endParaRPr>
          </a:p>
          <a:p>
            <a:pPr indent="-311150" lvl="0" marL="457200" rtl="0" algn="l">
              <a:lnSpc>
                <a:spcPct val="115000"/>
              </a:lnSpc>
              <a:spcBef>
                <a:spcPts val="120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Rethink Dataset Design, More Data, More Resources!</a:t>
            </a:r>
            <a:endParaRPr>
              <a:solidFill>
                <a:srgbClr val="424242"/>
              </a:solidFill>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0df4f16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0df4f16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f3f8f2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f3f8f2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b9d34259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b9d34259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Bechdel Test comes from a 1985 comic stip created by Alison Bechdel and specifically focuses on female representation in movies. In order to successfully pass the test, a movie must meet three criteria; first, there must be two named female characters, the two characters must talk to each other. And finally, they must speak to each other about something other than a man. This test is very </a:t>
            </a:r>
            <a:r>
              <a:rPr lang="en"/>
              <a:t>rudimentary, especially when you consider its creation; however, academia is increasingly using it as an indicator for the portrayal of women in media. Building off of previous work, our goal was to automate the Bechdel test utilizing machine learning.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Alec</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0d2ad6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0d2ad6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9144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Easy to Understand</a:t>
            </a:r>
            <a:endParaRPr sz="1300">
              <a:solidFill>
                <a:srgbClr val="424242"/>
              </a:solidFill>
              <a:latin typeface="Nunito"/>
              <a:ea typeface="Nunito"/>
              <a:cs typeface="Nunito"/>
              <a:sym typeface="Nunito"/>
            </a:endParaRPr>
          </a:p>
          <a:p>
            <a:pPr indent="-311150" lvl="0" marL="9144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Data shows that movies pass the bechdel test around that level, where research has also shown that Reverse Bechdel Test passes 95% (Appel, Gnambs (2023)) -&gt; big gap in men and women’s representation in film.</a:t>
            </a:r>
            <a:endParaRPr sz="1300">
              <a:solidFill>
                <a:srgbClr val="424242"/>
              </a:solidFill>
              <a:latin typeface="Nunito"/>
              <a:ea typeface="Nunito"/>
              <a:cs typeface="Nunito"/>
              <a:sym typeface="Nunito"/>
            </a:endParaRPr>
          </a:p>
          <a:p>
            <a:pPr indent="-311150" lvl="0" marL="9144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ROI + Box Office Performance Improvement - Hickey (2014) and Appel, Gnambs (2023) -&gt; Tool for advocacy, and can be used to help films understand the importance of gender equity to the public, reflected financially.</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311150" lvl="0" marL="914400" rtl="0" algn="l">
              <a:lnSpc>
                <a:spcPct val="115000"/>
              </a:lnSpc>
              <a:spcBef>
                <a:spcPts val="120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 test has so much potential, and can be better implemented (and improved) by automation through modern NLP techniques.</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rPr lang="en" sz="1300">
                <a:solidFill>
                  <a:srgbClr val="424242"/>
                </a:solidFill>
                <a:latin typeface="Nunito"/>
                <a:ea typeface="Nunito"/>
                <a:cs typeface="Nunito"/>
                <a:sym typeface="Nunito"/>
              </a:rPr>
              <a:t>Disclaimers</a:t>
            </a:r>
            <a:endParaRPr sz="1300">
              <a:solidFill>
                <a:srgbClr val="424242"/>
              </a:solidFill>
              <a:latin typeface="Nunito"/>
              <a:ea typeface="Nunito"/>
              <a:cs typeface="Nunito"/>
              <a:sym typeface="Nunito"/>
            </a:endParaRPr>
          </a:p>
          <a:p>
            <a:pPr indent="-311150" lvl="0" marL="457200" rtl="0" algn="l">
              <a:lnSpc>
                <a:spcPct val="115000"/>
              </a:lnSpc>
              <a:spcBef>
                <a:spcPts val="120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This test categories gender into a binary, which is not representative of non-binary and other gender diverse individuals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a:t>If it doesn’t pass the Bechdel Test, it doesn’t mean that a woman did not have a strong role in the film and if does, it doesn’t mean that the film is completely representative of gender equity.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0d2ad6e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0d2ad6e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raw data set comes from Hugging face. The dataset consists of 426 scripts each with a </a:t>
            </a:r>
            <a:r>
              <a:rPr lang="en"/>
              <a:t>corresponding bechdel</a:t>
            </a:r>
            <a:r>
              <a:rPr lang="en"/>
              <a:t> rating. The movie scripts are pulled from the internet movie script database and the bechdel score is pulled from bechdel test dot com. To resolve class </a:t>
            </a:r>
            <a:r>
              <a:rPr lang="en"/>
              <a:t>imbalances</a:t>
            </a:r>
            <a:r>
              <a:rPr lang="en"/>
              <a:t>, we adjusting the ratings to a binary scale, 0, 1, and 2 are failing, and a 3 is a pass. </a:t>
            </a:r>
            <a:br>
              <a:rPr lang="en"/>
            </a:br>
            <a:br>
              <a:rPr lang="en"/>
            </a:br>
            <a:r>
              <a:rPr lang="en"/>
              <a:t>Screenplays are written and printed in a standard format, however, publicly </a:t>
            </a:r>
            <a:r>
              <a:rPr lang="en"/>
              <a:t>available</a:t>
            </a:r>
            <a:r>
              <a:rPr lang="en"/>
              <a:t> screenplays sometime stray from this; they may have watermarks, the camera direction may or may not be present, the headings can change. We wanted to reduce the inconsistencies in screenplays in order to take attention away from those </a:t>
            </a:r>
            <a:r>
              <a:rPr lang="en"/>
              <a:t>inconsistencies</a:t>
            </a:r>
            <a:r>
              <a:rPr lang="en"/>
              <a:t> and focus on the dialogue.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0d2ad6e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0d2ad6e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Baruah et al. developed 2 approaches for parsing screenplays. A rules based and a robust approach. We applied to robust </a:t>
            </a:r>
            <a:r>
              <a:rPr lang="en"/>
              <a:t>approach</a:t>
            </a:r>
            <a:r>
              <a:rPr lang="en"/>
              <a:t> which uses machine learning to produce a list of tags for each line of the screen play. </a:t>
            </a:r>
            <a:br>
              <a:rPr lang="en"/>
            </a:br>
            <a:br>
              <a:rPr lang="en"/>
            </a:br>
            <a:r>
              <a:rPr lang="en"/>
              <a:t>The screenplay here is a standard screenplay for the movie </a:t>
            </a:r>
            <a:r>
              <a:rPr i="1" lang="en"/>
              <a:t>Burn After Reading</a:t>
            </a:r>
            <a:r>
              <a:rPr lang="en"/>
              <a:t>. Notice the direction heading (fade in) as well as scene </a:t>
            </a:r>
            <a:r>
              <a:rPr lang="en"/>
              <a:t>description</a:t>
            </a:r>
            <a:r>
              <a:rPr lang="en"/>
              <a:t> and camera cues. After parsing the screenplay will look more like this. Extra spaces are removed, formatting is made to be more consistent. I want to specifically point out the tags of each line here. Once we had parsed the scripts, we did initial EDA, cleaned the data, removed any duplicates and outlies and our final data set had 414 screenplays to work with.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f3f8f27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f3f8f27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a:t>
            </a:r>
            <a:r>
              <a:rPr lang="en"/>
              <a:t>approach</a:t>
            </a:r>
            <a:r>
              <a:rPr lang="en"/>
              <a:t> was a BERT approach. We chose BERT because its ubiquitous baseline for NLP tasks (</a:t>
            </a:r>
            <a:r>
              <a:rPr lang="en" u="sng">
                <a:solidFill>
                  <a:schemeClr val="hlink"/>
                </a:solidFill>
                <a:hlinkClick r:id="rId2"/>
              </a:rPr>
              <a:t>BERT (language model) - Wikipedia</a:t>
            </a:r>
            <a:r>
              <a:rPr lang="en"/>
              <a:t>) and it is a robust model for classification. We applied 3 pre-trained models to our data set: The standard bert base cased. This model was a proof of concept as well as it being the standard bert model for classification. The next was the Bert large cased. This model is much larger and is able to handle more complex tasks. Finally, we used the bert base cased fine-tuned MRPC. The model is fine-tuned on the GLUE-MRPC dataset and </a:t>
            </a:r>
            <a:r>
              <a:rPr lang="en"/>
              <a:t>specific</a:t>
            </a:r>
            <a:r>
              <a:rPr lang="en"/>
              <a:t> determining whether paraphrasing or </a:t>
            </a:r>
            <a:r>
              <a:rPr lang="en"/>
              <a:t>semantic</a:t>
            </a:r>
            <a:r>
              <a:rPr lang="en"/>
              <a:t> </a:t>
            </a:r>
            <a:r>
              <a:rPr lang="en"/>
              <a:t>similarities</a:t>
            </a:r>
            <a:r>
              <a:rPr lang="en"/>
              <a:t> exist between sentences. The idea was this could be applied to dialogue and conversation understanding.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a:t>
            </a:r>
            <a:r>
              <a:rPr lang="en"/>
              <a:t>restriction</a:t>
            </a:r>
            <a:r>
              <a:rPr lang="en"/>
              <a:t> with the BERT models is the max token size. BERT’s max token size is 512 </a:t>
            </a:r>
            <a:r>
              <a:rPr lang="en"/>
              <a:t>tokens, where as the average script length is 24,000 words. To get past this limit we applied a hierarchical chunking method that breaks the scripts down into segments of 512 tokens in length that can be fed through the model each until the entire script is contextualized. Aside from the BERT approach, we also used a coreference resolution model which Alec will go over.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f3f8f27d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f3f8f27d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Baruah et al (2023) - Coreference Resolution for Screenplay Format</a:t>
            </a:r>
            <a:endParaRPr sz="1300">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Use Coreference Resolution pre-trained on Onto Notes and fine-tuned to 6 screenplays (48 GB A40 NVIDIA GPUs)</a:t>
            </a:r>
            <a:endParaRPr>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Fusion-based approach that overcomes long document sizes</a:t>
            </a:r>
            <a:endParaRPr>
              <a:solidFill>
                <a:srgbClr val="424242"/>
              </a:solidFill>
              <a:latin typeface="Nunito"/>
              <a:ea typeface="Nunito"/>
              <a:cs typeface="Nunito"/>
              <a:sym typeface="Nunito"/>
            </a:endParaRPr>
          </a:p>
          <a:p>
            <a:pPr indent="-298450" lvl="2" marL="13716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Divide screenplay into overlapping subdocuments. </a:t>
            </a:r>
            <a:endParaRPr>
              <a:solidFill>
                <a:srgbClr val="424242"/>
              </a:solidFill>
              <a:latin typeface="Nunito"/>
              <a:ea typeface="Nunito"/>
              <a:cs typeface="Nunito"/>
              <a:sym typeface="Nunito"/>
            </a:endParaRPr>
          </a:p>
          <a:p>
            <a:pPr indent="-298450" lvl="2" marL="13716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Reference pairs connected to the overlapping region between adjacent documents are linked to form final clusters for character entities of a screenplay.</a:t>
            </a:r>
            <a:endParaRPr>
              <a:solidFill>
                <a:srgbClr val="424242"/>
              </a:solidFill>
              <a:latin typeface="Nunito"/>
              <a:ea typeface="Nunito"/>
              <a:cs typeface="Nunito"/>
              <a:sym typeface="Nunito"/>
            </a:endParaRPr>
          </a:p>
          <a:p>
            <a:pPr indent="-298450" lvl="2" marL="13716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Advantage : Lightweight yet most performant</a:t>
            </a:r>
            <a:endParaRPr>
              <a:solidFill>
                <a:srgbClr val="424242"/>
              </a:solidFill>
              <a:latin typeface="Nunito"/>
              <a:ea typeface="Nunito"/>
              <a:cs typeface="Nunito"/>
              <a:sym typeface="Nunito"/>
            </a:endParaRPr>
          </a:p>
          <a:p>
            <a:pPr indent="-298450" lvl="2" marL="13716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Disadvantage: Can result in broken cluster for the same entity.</a:t>
            </a:r>
            <a:endParaRPr>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Encode using RoBERTa Model and combined with POS, named entities, and screenplay structural tags embeddings, then fed into bi-directional RNN and FFNN  to give word representations character scores.</a:t>
            </a:r>
            <a:endParaRPr>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Antecedent with max pairing scores are calculated for each character reference in a subdocument and connected throughout screenplay.</a:t>
            </a:r>
            <a:br>
              <a:rPr lang="en">
                <a:solidFill>
                  <a:srgbClr val="424242"/>
                </a:solidFill>
                <a:latin typeface="Nunito"/>
                <a:ea typeface="Nunito"/>
                <a:cs typeface="Nunito"/>
                <a:sym typeface="Nunito"/>
              </a:rPr>
            </a:br>
            <a:endParaRPr>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Combined with set of heuristics to determine conversation spans and the Bechdel Test passing criteria 2 and 3.</a:t>
            </a:r>
            <a:endParaRPr sz="1300">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Captures nuance details at a scene level</a:t>
            </a:r>
            <a:endParaRPr>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Approach overcomes long document size of screenplays</a:t>
            </a:r>
            <a:endParaRPr>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d5c889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d5c889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24242"/>
                </a:solidFill>
                <a:latin typeface="Nunito"/>
                <a:ea typeface="Nunito"/>
                <a:cs typeface="Nunito"/>
                <a:sym typeface="Nunito"/>
              </a:rPr>
              <a:t>We combine coreference resolution and a set of rules or heuristics to answer the Bechdel Test.</a:t>
            </a:r>
            <a:endParaRPr sz="1300">
              <a:solidFill>
                <a:srgbClr val="424242"/>
              </a:solidFill>
              <a:latin typeface="Nunito"/>
              <a:ea typeface="Nunito"/>
              <a:cs typeface="Nunito"/>
              <a:sym typeface="Nunito"/>
            </a:endParaRPr>
          </a:p>
          <a:p>
            <a:pPr indent="-311150" lvl="0" marL="457200" rtl="0" algn="l">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We use the model to find references of a character and their pronouns.</a:t>
            </a:r>
            <a:endParaRPr sz="1300">
              <a:solidFill>
                <a:srgbClr val="424242"/>
              </a:solidFill>
              <a:latin typeface="Nunito"/>
              <a:ea typeface="Nunito"/>
              <a:cs typeface="Nunito"/>
              <a:sym typeface="Nunito"/>
            </a:endParaRPr>
          </a:p>
          <a:p>
            <a:pPr indent="-311150" lvl="0" marL="457200" rtl="0" algn="l">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This helps us identify 1, are there two named women in the film</a:t>
            </a:r>
            <a:endParaRPr sz="1300">
              <a:solidFill>
                <a:srgbClr val="424242"/>
              </a:solidFill>
              <a:latin typeface="Nunito"/>
              <a:ea typeface="Nunito"/>
              <a:cs typeface="Nunito"/>
              <a:sym typeface="Nunito"/>
            </a:endParaRPr>
          </a:p>
          <a:p>
            <a:pPr indent="-311150" lvl="0" marL="457200" rtl="0" algn="l">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And 2, do two women have shared dialogue between just them.</a:t>
            </a:r>
            <a:endParaRPr sz="1300">
              <a:solidFill>
                <a:srgbClr val="424242"/>
              </a:solidFill>
              <a:latin typeface="Nunito"/>
              <a:ea typeface="Nunito"/>
              <a:cs typeface="Nunito"/>
              <a:sym typeface="Nunito"/>
            </a:endParaRPr>
          </a:p>
          <a:p>
            <a:pPr indent="-311150" lvl="0" marL="457200" rtl="0" algn="l">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For Criteria 3, in that dialogue can we find a reference to a man identified through the model.</a:t>
            </a:r>
            <a:endParaRPr sz="1300">
              <a:solidFill>
                <a:srgbClr val="424242"/>
              </a:solidFill>
              <a:latin typeface="Nunito"/>
              <a:ea typeface="Nunito"/>
              <a:cs typeface="Nunito"/>
              <a:sym typeface="Nunito"/>
            </a:endParaRPr>
          </a:p>
          <a:p>
            <a:pPr indent="0" lvl="0" marL="0" rtl="0" algn="l">
              <a:spcBef>
                <a:spcPts val="0"/>
              </a:spcBef>
              <a:spcAft>
                <a:spcPts val="0"/>
              </a:spcAft>
              <a:buNone/>
            </a:pPr>
            <a:r>
              <a:t/>
            </a:r>
            <a:endParaRPr sz="1300">
              <a:solidFill>
                <a:srgbClr val="424242"/>
              </a:solidFill>
              <a:latin typeface="Nunito"/>
              <a:ea typeface="Nunito"/>
              <a:cs typeface="Nunito"/>
              <a:sym typeface="Nunito"/>
            </a:endParaRPr>
          </a:p>
          <a:p>
            <a:pPr indent="0" lvl="0" marL="0" rtl="0" algn="l">
              <a:spcBef>
                <a:spcPts val="0"/>
              </a:spcBef>
              <a:spcAft>
                <a:spcPts val="0"/>
              </a:spcAft>
              <a:buNone/>
            </a:pPr>
            <a:r>
              <a:rPr lang="en" sz="1300">
                <a:solidFill>
                  <a:srgbClr val="424242"/>
                </a:solidFill>
                <a:latin typeface="Nunito"/>
                <a:ea typeface="Nunito"/>
                <a:cs typeface="Nunito"/>
                <a:sym typeface="Nunito"/>
              </a:rPr>
              <a:t>Next slide please</a:t>
            </a:r>
            <a:endParaRPr sz="1300">
              <a:solidFill>
                <a:srgbClr val="424242"/>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aclanthology.org/2023.findings-acl.654.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ykestowatchoutfor.com/"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uggingface.co/datasets/mocboch/movie_scripts/tree/main" TargetMode="External"/><Relationship Id="rId4" Type="http://schemas.openxmlformats.org/officeDocument/2006/relationships/hyperlink" Target="https://imsdb.com/" TargetMode="External"/><Relationship Id="rId5" Type="http://schemas.openxmlformats.org/officeDocument/2006/relationships/hyperlink" Target="http://bechdeltest.com" TargetMode="External"/><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Automating the Bechdel Test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Alec Naidoo, Zachary Fenton</a:t>
            </a:r>
            <a:endParaRPr/>
          </a:p>
          <a:p>
            <a:pPr indent="0" lvl="0" marL="0" rtl="0" algn="l">
              <a:spcBef>
                <a:spcPts val="0"/>
              </a:spcBef>
              <a:spcAft>
                <a:spcPts val="0"/>
              </a:spcAft>
              <a:buNone/>
            </a:pPr>
            <a:r>
              <a:rPr lang="en"/>
              <a:t>DATASCI266 - Natural Language Processing</a:t>
            </a:r>
            <a:endParaRPr/>
          </a:p>
          <a:p>
            <a:pPr indent="0" lvl="0" marL="0" rtl="0" algn="l">
              <a:spcBef>
                <a:spcPts val="0"/>
              </a:spcBef>
              <a:spcAft>
                <a:spcPts val="0"/>
              </a:spcAft>
              <a:buNone/>
            </a:pPr>
            <a:r>
              <a:rPr lang="en"/>
              <a:t>Section 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Coreference Resolution Model</a:t>
            </a:r>
            <a:endParaRPr/>
          </a:p>
        </p:txBody>
      </p:sp>
      <p:pic>
        <p:nvPicPr>
          <p:cNvPr id="339" name="Google Shape;339;p22"/>
          <p:cNvPicPr preferRelativeResize="0"/>
          <p:nvPr/>
        </p:nvPicPr>
        <p:blipFill>
          <a:blip r:embed="rId3">
            <a:alphaModFix/>
          </a:blip>
          <a:stretch>
            <a:fillRect/>
          </a:stretch>
        </p:blipFill>
        <p:spPr>
          <a:xfrm>
            <a:off x="5459050" y="1359588"/>
            <a:ext cx="2875243" cy="3240824"/>
          </a:xfrm>
          <a:prstGeom prst="rect">
            <a:avLst/>
          </a:prstGeom>
          <a:noFill/>
          <a:ln>
            <a:noFill/>
          </a:ln>
        </p:spPr>
      </p:pic>
      <p:sp>
        <p:nvSpPr>
          <p:cNvPr id="340" name="Google Shape;340;p22"/>
          <p:cNvSpPr txBox="1"/>
          <p:nvPr/>
        </p:nvSpPr>
        <p:spPr>
          <a:xfrm>
            <a:off x="588900" y="1359600"/>
            <a:ext cx="5075700" cy="5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600">
                <a:solidFill>
                  <a:schemeClr val="dk2"/>
                </a:solidFill>
                <a:latin typeface="Nunito"/>
                <a:ea typeface="Nunito"/>
                <a:cs typeface="Nunito"/>
                <a:sym typeface="Nunito"/>
              </a:rPr>
              <a:t>How does the coreference model work?</a:t>
            </a:r>
            <a:endParaRPr b="1" sz="1600">
              <a:solidFill>
                <a:schemeClr val="dk2"/>
              </a:solidFill>
              <a:latin typeface="Nunito"/>
              <a:ea typeface="Nunito"/>
              <a:cs typeface="Nunito"/>
              <a:sym typeface="Nunito"/>
            </a:endParaRPr>
          </a:p>
        </p:txBody>
      </p:sp>
      <p:sp>
        <p:nvSpPr>
          <p:cNvPr id="341" name="Google Shape;341;p22"/>
          <p:cNvSpPr txBox="1"/>
          <p:nvPr>
            <p:ph idx="1" type="body"/>
          </p:nvPr>
        </p:nvSpPr>
        <p:spPr>
          <a:xfrm>
            <a:off x="588900" y="1753325"/>
            <a:ext cx="4581600" cy="32409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b="1" lang="en" u="sng">
                <a:solidFill>
                  <a:schemeClr val="hlink"/>
                </a:solidFill>
                <a:hlinkClick r:id="rId4"/>
              </a:rPr>
              <a:t>Baruah et al (2023)</a:t>
            </a:r>
            <a:r>
              <a:rPr b="1" lang="en"/>
              <a:t> - Coreference Resolution for Screenplay Format</a:t>
            </a:r>
            <a:endParaRPr b="1"/>
          </a:p>
          <a:p>
            <a:pPr indent="-287972" lvl="1" marL="914400" rtl="0" algn="l">
              <a:spcBef>
                <a:spcPts val="0"/>
              </a:spcBef>
              <a:spcAft>
                <a:spcPts val="0"/>
              </a:spcAft>
              <a:buSzPct val="100000"/>
              <a:buChar char="-"/>
            </a:pPr>
            <a:r>
              <a:rPr lang="en"/>
              <a:t>Use Coreference Resolution pre-trained on Onto Notes and fine-tuned to 6 screenplays (48 GB A40 NVIDIA GPUs)</a:t>
            </a:r>
            <a:endParaRPr/>
          </a:p>
          <a:p>
            <a:pPr indent="-287972" lvl="1" marL="914400" rtl="0" algn="l">
              <a:spcBef>
                <a:spcPts val="0"/>
              </a:spcBef>
              <a:spcAft>
                <a:spcPts val="0"/>
              </a:spcAft>
              <a:buSzPct val="100000"/>
              <a:buChar char="-"/>
            </a:pPr>
            <a:r>
              <a:rPr b="1" lang="en"/>
              <a:t>Fusion-based approach that overcomes long document sizes</a:t>
            </a:r>
            <a:endParaRPr b="1"/>
          </a:p>
          <a:p>
            <a:pPr indent="-287972" lvl="2" marL="1371600" rtl="0" algn="l">
              <a:spcBef>
                <a:spcPts val="0"/>
              </a:spcBef>
              <a:spcAft>
                <a:spcPts val="0"/>
              </a:spcAft>
              <a:buSzPct val="100000"/>
              <a:buChar char="-"/>
            </a:pPr>
            <a:r>
              <a:rPr lang="en"/>
              <a:t>Divide screenplay into overlapping subdocuments. </a:t>
            </a:r>
            <a:endParaRPr/>
          </a:p>
          <a:p>
            <a:pPr indent="-287972" lvl="2" marL="1371600" rtl="0" algn="l">
              <a:spcBef>
                <a:spcPts val="0"/>
              </a:spcBef>
              <a:spcAft>
                <a:spcPts val="0"/>
              </a:spcAft>
              <a:buSzPct val="100000"/>
              <a:buChar char="-"/>
            </a:pPr>
            <a:r>
              <a:rPr lang="en"/>
              <a:t>Reference pairs connected to the overlapping region between adjacent documents are linked to form final clusters for character entities of a screenplay.</a:t>
            </a:r>
            <a:endParaRPr/>
          </a:p>
          <a:p>
            <a:pPr indent="-287972" lvl="2" marL="1371600" rtl="0" algn="l">
              <a:spcBef>
                <a:spcPts val="0"/>
              </a:spcBef>
              <a:spcAft>
                <a:spcPts val="0"/>
              </a:spcAft>
              <a:buSzPct val="100000"/>
              <a:buChar char="-"/>
            </a:pPr>
            <a:r>
              <a:rPr b="1" lang="en"/>
              <a:t>Advantage : Lightweight yet most performant</a:t>
            </a:r>
            <a:endParaRPr b="1"/>
          </a:p>
          <a:p>
            <a:pPr indent="-287972" lvl="2" marL="1371600" rtl="0" algn="l">
              <a:spcBef>
                <a:spcPts val="0"/>
              </a:spcBef>
              <a:spcAft>
                <a:spcPts val="0"/>
              </a:spcAft>
              <a:buSzPct val="100000"/>
              <a:buChar char="-"/>
            </a:pPr>
            <a:r>
              <a:rPr b="1" lang="en"/>
              <a:t>Disadvantage</a:t>
            </a:r>
            <a:r>
              <a:rPr lang="en"/>
              <a:t>: </a:t>
            </a:r>
            <a:r>
              <a:rPr b="1" lang="en"/>
              <a:t>Can result in broken clusters for the same entity.</a:t>
            </a:r>
            <a:endParaRPr b="1"/>
          </a:p>
          <a:p>
            <a:pPr indent="-287972" lvl="1" marL="914400" rtl="0" algn="l">
              <a:spcBef>
                <a:spcPts val="0"/>
              </a:spcBef>
              <a:spcAft>
                <a:spcPts val="0"/>
              </a:spcAft>
              <a:buSzPct val="100000"/>
              <a:buChar char="-"/>
            </a:pPr>
            <a:r>
              <a:rPr lang="en"/>
              <a:t>Encode using RoBERTa Model and combined with POS, named entities, and screenplay structural tags embeddings, then fed into bi-directional RNN and FFNN  to give word representations character scores.</a:t>
            </a:r>
            <a:endParaRPr/>
          </a:p>
          <a:p>
            <a:pPr indent="-287972" lvl="1" marL="914400" rtl="0" algn="l">
              <a:spcBef>
                <a:spcPts val="0"/>
              </a:spcBef>
              <a:spcAft>
                <a:spcPts val="0"/>
              </a:spcAft>
              <a:buSzPct val="100000"/>
              <a:buChar char="-"/>
            </a:pPr>
            <a:r>
              <a:rPr lang="en"/>
              <a:t>Antecedent with max pairing scores are calculated for each character reference in a subdocument and connected throughout screenplay.</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347" name="Google Shape;347;p23"/>
          <p:cNvGraphicFramePr/>
          <p:nvPr/>
        </p:nvGraphicFramePr>
        <p:xfrm>
          <a:off x="1303800" y="1871550"/>
          <a:ext cx="3000000" cy="3000000"/>
        </p:xfrm>
        <a:graphic>
          <a:graphicData uri="http://schemas.openxmlformats.org/drawingml/2006/table">
            <a:tbl>
              <a:tblPr>
                <a:noFill/>
                <a:tableStyleId>{0A40773F-1392-42F7-9483-1D2D2D8A138E}</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Model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Loss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Accuracy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F1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381000">
                <a:tc>
                  <a:txBody>
                    <a:bodyPr/>
                    <a:lstStyle/>
                    <a:p>
                      <a:pPr indent="0" lvl="0" marL="0" rtl="0" algn="ctr">
                        <a:spcBef>
                          <a:spcPts val="0"/>
                        </a:spcBef>
                        <a:spcAft>
                          <a:spcPts val="0"/>
                        </a:spcAft>
                        <a:buNone/>
                      </a:pPr>
                      <a:r>
                        <a:rPr lang="en"/>
                        <a:t>Baseline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0.692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Base Cased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0.602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Large Cased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0.428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MRPC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CoRef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0.701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0.692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Future Directions</a:t>
            </a:r>
            <a:endParaRPr/>
          </a:p>
        </p:txBody>
      </p:sp>
      <p:sp>
        <p:nvSpPr>
          <p:cNvPr id="353" name="Google Shape;353;p24"/>
          <p:cNvSpPr txBox="1"/>
          <p:nvPr>
            <p:ph idx="1" type="body"/>
          </p:nvPr>
        </p:nvSpPr>
        <p:spPr>
          <a:xfrm>
            <a:off x="805200" y="1338100"/>
            <a:ext cx="7533600" cy="29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b="1" lang="en" sz="1100"/>
              <a:t>Summary</a:t>
            </a:r>
            <a:endParaRPr b="1" sz="1100"/>
          </a:p>
          <a:p>
            <a:pPr indent="-298450" lvl="0" marL="457200" rtl="0" algn="l">
              <a:lnSpc>
                <a:spcPct val="100000"/>
              </a:lnSpc>
              <a:spcBef>
                <a:spcPts val="1200"/>
              </a:spcBef>
              <a:spcAft>
                <a:spcPts val="0"/>
              </a:spcAft>
              <a:buSzPts val="1100"/>
              <a:buChar char="-"/>
            </a:pPr>
            <a:r>
              <a:rPr lang="en" sz="1100"/>
              <a:t>Automated process could contribute to broader analyses about the representation of women in movies</a:t>
            </a:r>
            <a:endParaRPr sz="1100"/>
          </a:p>
          <a:p>
            <a:pPr indent="-298450" lvl="0" marL="457200" rtl="0" algn="l">
              <a:lnSpc>
                <a:spcPct val="100000"/>
              </a:lnSpc>
              <a:spcBef>
                <a:spcPts val="0"/>
              </a:spcBef>
              <a:spcAft>
                <a:spcPts val="0"/>
              </a:spcAft>
              <a:buSzPts val="1100"/>
              <a:buChar char="-"/>
            </a:pPr>
            <a:r>
              <a:rPr lang="en" sz="1100"/>
              <a:t>We applied two approaches to automating the Bechdel Test using modern NLP modeling and showed its efficacy. </a:t>
            </a:r>
            <a:endParaRPr sz="1100"/>
          </a:p>
          <a:p>
            <a:pPr indent="-298450" lvl="0" marL="457200" rtl="0" algn="l">
              <a:lnSpc>
                <a:spcPct val="100000"/>
              </a:lnSpc>
              <a:spcBef>
                <a:spcPts val="0"/>
              </a:spcBef>
              <a:spcAft>
                <a:spcPts val="0"/>
              </a:spcAft>
              <a:buSzPts val="1100"/>
              <a:buChar char="-"/>
            </a:pPr>
            <a:r>
              <a:rPr lang="en" sz="1100"/>
              <a:t>Requires no additional data points outside of the script, a departure from previous research (Agarwal 2014)</a:t>
            </a:r>
            <a:endParaRPr sz="1100"/>
          </a:p>
          <a:p>
            <a:pPr indent="-298450" lvl="0" marL="457200" rtl="0" algn="l">
              <a:lnSpc>
                <a:spcPct val="100000"/>
              </a:lnSpc>
              <a:spcBef>
                <a:spcPts val="0"/>
              </a:spcBef>
              <a:spcAft>
                <a:spcPts val="0"/>
              </a:spcAft>
              <a:buSzPts val="1100"/>
              <a:buChar char="-"/>
            </a:pPr>
            <a:r>
              <a:rPr lang="en" sz="1100"/>
              <a:t>This work can enhance the efficiency and accuracy of human scorers within the BechdelTest.com community</a:t>
            </a:r>
            <a:endParaRPr sz="1100"/>
          </a:p>
          <a:p>
            <a:pPr indent="0" lvl="0" marL="0" rtl="0" algn="l">
              <a:lnSpc>
                <a:spcPct val="100000"/>
              </a:lnSpc>
              <a:spcBef>
                <a:spcPts val="1200"/>
              </a:spcBef>
              <a:spcAft>
                <a:spcPts val="0"/>
              </a:spcAft>
              <a:buSzPts val="688"/>
              <a:buNone/>
            </a:pPr>
            <a:r>
              <a:rPr b="1" lang="en" sz="1100"/>
              <a:t>Limitations</a:t>
            </a:r>
            <a:endParaRPr b="1" sz="1100"/>
          </a:p>
          <a:p>
            <a:pPr indent="-298450" lvl="0" marL="457200" rtl="0" algn="l">
              <a:lnSpc>
                <a:spcPct val="100000"/>
              </a:lnSpc>
              <a:spcBef>
                <a:spcPts val="1200"/>
              </a:spcBef>
              <a:spcAft>
                <a:spcPts val="0"/>
              </a:spcAft>
              <a:buSzPts val="1100"/>
              <a:buChar char="-"/>
            </a:pPr>
            <a:r>
              <a:rPr lang="en" sz="1100"/>
              <a:t>Long document sizes</a:t>
            </a:r>
            <a:endParaRPr sz="1100"/>
          </a:p>
          <a:p>
            <a:pPr indent="-298450" lvl="0" marL="457200" rtl="0" algn="l">
              <a:lnSpc>
                <a:spcPct val="100000"/>
              </a:lnSpc>
              <a:spcBef>
                <a:spcPts val="0"/>
              </a:spcBef>
              <a:spcAft>
                <a:spcPts val="0"/>
              </a:spcAft>
              <a:buSzPts val="1100"/>
              <a:buChar char="-"/>
            </a:pPr>
            <a:r>
              <a:rPr lang="en" sz="1100"/>
              <a:t>Limited labelling : Only 1 score for the entire screenplay!</a:t>
            </a:r>
            <a:endParaRPr sz="1100"/>
          </a:p>
          <a:p>
            <a:pPr indent="0" lvl="0" marL="0" rtl="0" algn="l">
              <a:lnSpc>
                <a:spcPct val="100000"/>
              </a:lnSpc>
              <a:spcBef>
                <a:spcPts val="1200"/>
              </a:spcBef>
              <a:spcAft>
                <a:spcPts val="0"/>
              </a:spcAft>
              <a:buSzPts val="688"/>
              <a:buNone/>
            </a:pPr>
            <a:r>
              <a:rPr b="1" lang="en" sz="1100"/>
              <a:t>Future Directions</a:t>
            </a:r>
            <a:endParaRPr b="1" sz="1100"/>
          </a:p>
          <a:p>
            <a:pPr indent="-298450" lvl="0" marL="457200" rtl="0" algn="l">
              <a:lnSpc>
                <a:spcPct val="100000"/>
              </a:lnSpc>
              <a:spcBef>
                <a:spcPts val="1200"/>
              </a:spcBef>
              <a:spcAft>
                <a:spcPts val="0"/>
              </a:spcAft>
              <a:buSzPts val="1100"/>
              <a:buChar char="-"/>
            </a:pPr>
            <a:r>
              <a:rPr lang="en" sz="1100"/>
              <a:t>Combine BERT + Coreference Resolution Models for improved performance</a:t>
            </a:r>
            <a:endParaRPr sz="1100"/>
          </a:p>
          <a:p>
            <a:pPr indent="-298450" lvl="0" marL="457200" rtl="0" algn="l">
              <a:lnSpc>
                <a:spcPct val="100000"/>
              </a:lnSpc>
              <a:spcBef>
                <a:spcPts val="0"/>
              </a:spcBef>
              <a:spcAft>
                <a:spcPts val="0"/>
              </a:spcAft>
              <a:buSzPts val="1100"/>
              <a:buChar char="-"/>
            </a:pPr>
            <a:r>
              <a:rPr lang="en" sz="1100"/>
              <a:t>Misclassifications for coreference resolution due to our applied set of rules  mis-identifying conversation spans.</a:t>
            </a:r>
            <a:endParaRPr sz="1100"/>
          </a:p>
          <a:p>
            <a:pPr indent="-298450" lvl="1" marL="914400" rtl="0" algn="l">
              <a:lnSpc>
                <a:spcPct val="100000"/>
              </a:lnSpc>
              <a:spcBef>
                <a:spcPts val="0"/>
              </a:spcBef>
              <a:spcAft>
                <a:spcPts val="0"/>
              </a:spcAft>
              <a:buSzPts val="1100"/>
              <a:buChar char="-"/>
            </a:pPr>
            <a:r>
              <a:rPr lang="en"/>
              <a:t>Improve approach to Conversation Span Detection</a:t>
            </a:r>
            <a:endParaRPr/>
          </a:p>
          <a:p>
            <a:pPr indent="-298450" lvl="2" marL="1371600" rtl="0" algn="l">
              <a:lnSpc>
                <a:spcPct val="100000"/>
              </a:lnSpc>
              <a:spcBef>
                <a:spcPts val="0"/>
              </a:spcBef>
              <a:spcAft>
                <a:spcPts val="0"/>
              </a:spcAft>
              <a:buSzPts val="1100"/>
              <a:buChar char="-"/>
            </a:pPr>
            <a:r>
              <a:rPr lang="en"/>
              <a:t>QA classification with T5 models, directed graph network predictions, and fine-tuning transformer models on the Cornell Movie Corpus.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Intro - Zach</a:t>
            </a:r>
            <a:endParaRPr/>
          </a:p>
          <a:p>
            <a:pPr indent="0" lvl="0" marL="0" rtl="0" algn="l">
              <a:spcBef>
                <a:spcPts val="1200"/>
              </a:spcBef>
              <a:spcAft>
                <a:spcPts val="0"/>
              </a:spcAft>
              <a:buNone/>
            </a:pPr>
            <a:r>
              <a:rPr lang="en"/>
              <a:t>Background - Alec</a:t>
            </a:r>
            <a:endParaRPr/>
          </a:p>
          <a:p>
            <a:pPr indent="0" lvl="0" marL="0" rtl="0" algn="l">
              <a:spcBef>
                <a:spcPts val="1200"/>
              </a:spcBef>
              <a:spcAft>
                <a:spcPts val="0"/>
              </a:spcAft>
              <a:buNone/>
            </a:pPr>
            <a:r>
              <a:rPr lang="en"/>
              <a:t>Data - Zach</a:t>
            </a:r>
            <a:endParaRPr/>
          </a:p>
          <a:p>
            <a:pPr indent="0" lvl="0" marL="0" rtl="0" algn="l">
              <a:spcBef>
                <a:spcPts val="1200"/>
              </a:spcBef>
              <a:spcAft>
                <a:spcPts val="0"/>
              </a:spcAft>
              <a:buNone/>
            </a:pPr>
            <a:r>
              <a:rPr lang="en"/>
              <a:t>motivation/model - Alec  - combining with background to save time - should we skip model intro?</a:t>
            </a:r>
            <a:endParaRPr/>
          </a:p>
          <a:p>
            <a:pPr indent="0" lvl="0" marL="0" rtl="0" algn="l">
              <a:spcBef>
                <a:spcPts val="1200"/>
              </a:spcBef>
              <a:spcAft>
                <a:spcPts val="0"/>
              </a:spcAft>
              <a:buNone/>
            </a:pPr>
            <a:r>
              <a:rPr lang="en"/>
              <a:t>Bert models - Zach</a:t>
            </a:r>
            <a:endParaRPr/>
          </a:p>
          <a:p>
            <a:pPr indent="0" lvl="0" marL="0" rtl="0" algn="l">
              <a:spcBef>
                <a:spcPts val="1200"/>
              </a:spcBef>
              <a:spcAft>
                <a:spcPts val="0"/>
              </a:spcAft>
              <a:buNone/>
            </a:pPr>
            <a:r>
              <a:rPr lang="en"/>
              <a:t>Coref - Alec</a:t>
            </a:r>
            <a:endParaRPr/>
          </a:p>
          <a:p>
            <a:pPr indent="0" lvl="0" marL="0" rtl="0" algn="l">
              <a:spcBef>
                <a:spcPts val="1200"/>
              </a:spcBef>
              <a:spcAft>
                <a:spcPts val="0"/>
              </a:spcAft>
              <a:buNone/>
            </a:pPr>
            <a:r>
              <a:rPr lang="en"/>
              <a:t>results/discussion - Zach</a:t>
            </a:r>
            <a:endParaRPr/>
          </a:p>
          <a:p>
            <a:pPr indent="0" lvl="0" marL="0" rtl="0" algn="l">
              <a:spcBef>
                <a:spcPts val="1200"/>
              </a:spcBef>
              <a:spcAft>
                <a:spcPts val="1200"/>
              </a:spcAft>
              <a:buNone/>
            </a:pPr>
            <a:r>
              <a:rPr lang="en"/>
              <a:t>Future work/recap - Alec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3969000" cy="12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The Bechdel Test</a:t>
            </a:r>
            <a:endParaRPr sz="3100"/>
          </a:p>
          <a:p>
            <a:pPr indent="0" lvl="0" marL="0" rtl="0" algn="l">
              <a:spcBef>
                <a:spcPts val="0"/>
              </a:spcBef>
              <a:spcAft>
                <a:spcPts val="0"/>
              </a:spcAft>
              <a:buNone/>
            </a:pPr>
            <a:r>
              <a:rPr lang="en" sz="800"/>
              <a:t>-&gt;</a:t>
            </a:r>
            <a:r>
              <a:rPr b="0" lang="en" sz="800">
                <a:solidFill>
                  <a:srgbClr val="000000"/>
                </a:solidFill>
                <a:latin typeface="Arial"/>
                <a:ea typeface="Arial"/>
                <a:cs typeface="Arial"/>
                <a:sym typeface="Arial"/>
              </a:rPr>
              <a:t>Web comic, </a:t>
            </a:r>
            <a:r>
              <a:rPr b="0" lang="en" sz="800" u="sng">
                <a:solidFill>
                  <a:srgbClr val="1155CC"/>
                </a:solidFill>
                <a:latin typeface="Arial"/>
                <a:ea typeface="Arial"/>
                <a:cs typeface="Arial"/>
                <a:sym typeface="Arial"/>
                <a:hlinkClick r:id="rId3">
                  <a:extLst>
                    <a:ext uri="{A12FA001-AC4F-418D-AE19-62706E023703}">
                      <ahyp:hlinkClr val="tx"/>
                    </a:ext>
                  </a:extLst>
                </a:hlinkClick>
              </a:rPr>
              <a:t>Dykes to Watch Out For</a:t>
            </a:r>
            <a:endParaRPr sz="800"/>
          </a:p>
        </p:txBody>
      </p:sp>
      <p:sp>
        <p:nvSpPr>
          <p:cNvPr id="290" name="Google Shape;290;p15"/>
          <p:cNvSpPr txBox="1"/>
          <p:nvPr>
            <p:ph idx="1" type="body"/>
          </p:nvPr>
        </p:nvSpPr>
        <p:spPr>
          <a:xfrm>
            <a:off x="1303800" y="1990050"/>
            <a:ext cx="3268200" cy="2541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a:t>“</a:t>
            </a:r>
            <a:r>
              <a:rPr b="1" lang="en"/>
              <a:t>The Rule”</a:t>
            </a:r>
            <a:endParaRPr b="1"/>
          </a:p>
          <a:p>
            <a:pPr indent="-311150" lvl="0" marL="457200" rtl="0" algn="l">
              <a:spcBef>
                <a:spcPts val="1200"/>
              </a:spcBef>
              <a:spcAft>
                <a:spcPts val="0"/>
              </a:spcAft>
              <a:buSzPts val="1300"/>
              <a:buChar char="-"/>
            </a:pPr>
            <a:r>
              <a:rPr lang="en"/>
              <a:t>Alison Bechdel</a:t>
            </a:r>
            <a:endParaRPr/>
          </a:p>
          <a:p>
            <a:pPr indent="-311150" lvl="0" marL="457200" rtl="0" algn="l">
              <a:spcBef>
                <a:spcPts val="0"/>
              </a:spcBef>
              <a:spcAft>
                <a:spcPts val="0"/>
              </a:spcAft>
              <a:buSzPts val="1300"/>
              <a:buChar char="-"/>
            </a:pPr>
            <a:r>
              <a:rPr lang="en"/>
              <a:t>1985</a:t>
            </a:r>
            <a:endParaRPr/>
          </a:p>
          <a:p>
            <a:pPr indent="-311150" lvl="0" marL="457200" rtl="0" algn="l">
              <a:spcBef>
                <a:spcPts val="0"/>
              </a:spcBef>
              <a:spcAft>
                <a:spcPts val="0"/>
              </a:spcAft>
              <a:buSzPts val="1300"/>
              <a:buChar char="-"/>
            </a:pPr>
            <a:r>
              <a:rPr lang="en"/>
              <a:t>3 criteria</a:t>
            </a:r>
            <a:endParaRPr/>
          </a:p>
          <a:p>
            <a:pPr indent="-298450" lvl="1" marL="1085850" rtl="0" algn="l">
              <a:spcBef>
                <a:spcPts val="0"/>
              </a:spcBef>
              <a:spcAft>
                <a:spcPts val="0"/>
              </a:spcAft>
              <a:buSzPts val="1100"/>
              <a:buChar char="-"/>
            </a:pPr>
            <a:r>
              <a:rPr lang="en"/>
              <a:t>Must have two named female </a:t>
            </a:r>
            <a:r>
              <a:rPr lang="en"/>
              <a:t>characters</a:t>
            </a:r>
            <a:r>
              <a:rPr lang="en"/>
              <a:t>.</a:t>
            </a:r>
            <a:endParaRPr/>
          </a:p>
          <a:p>
            <a:pPr indent="-298450" lvl="1" marL="1085850" rtl="0" algn="l">
              <a:spcBef>
                <a:spcPts val="0"/>
              </a:spcBef>
              <a:spcAft>
                <a:spcPts val="0"/>
              </a:spcAft>
              <a:buSzPts val="1100"/>
              <a:buChar char="-"/>
            </a:pPr>
            <a:r>
              <a:rPr lang="en"/>
              <a:t>The two characters have to talk to each other.</a:t>
            </a:r>
            <a:endParaRPr/>
          </a:p>
          <a:p>
            <a:pPr indent="-298450" lvl="1" marL="1085850" rtl="0" algn="l">
              <a:spcBef>
                <a:spcPts val="0"/>
              </a:spcBef>
              <a:spcAft>
                <a:spcPts val="0"/>
              </a:spcAft>
              <a:buSzPts val="1100"/>
              <a:buChar char="-"/>
            </a:pPr>
            <a:r>
              <a:rPr lang="en"/>
              <a:t>And they must discuss something other than a man.</a:t>
            </a:r>
            <a:endParaRPr/>
          </a:p>
        </p:txBody>
      </p:sp>
      <p:pic>
        <p:nvPicPr>
          <p:cNvPr id="291" name="Google Shape;291;p15"/>
          <p:cNvPicPr preferRelativeResize="0"/>
          <p:nvPr/>
        </p:nvPicPr>
        <p:blipFill>
          <a:blip r:embed="rId4">
            <a:alphaModFix/>
          </a:blip>
          <a:stretch>
            <a:fillRect/>
          </a:stretch>
        </p:blipFill>
        <p:spPr>
          <a:xfrm>
            <a:off x="5272725" y="0"/>
            <a:ext cx="387128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Background/Motivation</a:t>
            </a:r>
            <a:endParaRPr/>
          </a:p>
        </p:txBody>
      </p:sp>
      <p:sp>
        <p:nvSpPr>
          <p:cNvPr id="297" name="Google Shape;297;p16"/>
          <p:cNvSpPr txBox="1"/>
          <p:nvPr>
            <p:ph idx="1" type="body"/>
          </p:nvPr>
        </p:nvSpPr>
        <p:spPr>
          <a:xfrm>
            <a:off x="433000" y="1597875"/>
            <a:ext cx="4328400" cy="341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Why is the Bechdel Test important?</a:t>
            </a:r>
            <a:endParaRPr/>
          </a:p>
          <a:p>
            <a:pPr indent="-304958" lvl="0" marL="457200" rtl="0" algn="l">
              <a:spcBef>
                <a:spcPts val="1200"/>
              </a:spcBef>
              <a:spcAft>
                <a:spcPts val="0"/>
              </a:spcAft>
              <a:buSzPct val="100000"/>
              <a:buAutoNum type="arabicPeriod"/>
            </a:pPr>
            <a:r>
              <a:rPr lang="en"/>
              <a:t>Simple measure of women’s representation in film</a:t>
            </a:r>
            <a:endParaRPr/>
          </a:p>
          <a:p>
            <a:pPr indent="-304958" lvl="0" marL="457200" rtl="0" algn="l">
              <a:spcBef>
                <a:spcPts val="0"/>
              </a:spcBef>
              <a:spcAft>
                <a:spcPts val="0"/>
              </a:spcAft>
              <a:buSzPct val="100000"/>
              <a:buAutoNum type="arabicPeriod"/>
            </a:pPr>
            <a:r>
              <a:rPr lang="en"/>
              <a:t>Tracks gender equity in film over time</a:t>
            </a:r>
            <a:endParaRPr/>
          </a:p>
          <a:p>
            <a:pPr indent="-304958" lvl="0" marL="914400" rtl="0" algn="l">
              <a:spcBef>
                <a:spcPts val="0"/>
              </a:spcBef>
              <a:spcAft>
                <a:spcPts val="0"/>
              </a:spcAft>
              <a:buSzPct val="100000"/>
              <a:buChar char="-"/>
            </a:pPr>
            <a:r>
              <a:rPr lang="en"/>
              <a:t>Reverse Bechdel Test passes 95% (2023)</a:t>
            </a:r>
            <a:endParaRPr/>
          </a:p>
          <a:p>
            <a:pPr indent="-304958" lvl="0" marL="457200" rtl="0" algn="l">
              <a:spcBef>
                <a:spcPts val="0"/>
              </a:spcBef>
              <a:spcAft>
                <a:spcPts val="0"/>
              </a:spcAft>
              <a:buSzPct val="100000"/>
              <a:buAutoNum type="arabicPeriod"/>
            </a:pPr>
            <a:r>
              <a:rPr lang="en"/>
              <a:t>High association with ROI + IMDb Scores- </a:t>
            </a:r>
            <a:endParaRPr/>
          </a:p>
          <a:p>
            <a:pPr indent="-304958" lvl="0" marL="914400" rtl="0" algn="l">
              <a:spcBef>
                <a:spcPts val="0"/>
              </a:spcBef>
              <a:spcAft>
                <a:spcPts val="0"/>
              </a:spcAft>
              <a:buSzPct val="100000"/>
              <a:buChar char="-"/>
            </a:pPr>
            <a:r>
              <a:rPr lang="en"/>
              <a:t>Hickey (2014) and Appel, Gnambs (2023)</a:t>
            </a:r>
            <a:endParaRPr/>
          </a:p>
          <a:p>
            <a:pPr indent="0" lvl="0" marL="0" rtl="0" algn="l">
              <a:spcBef>
                <a:spcPts val="1200"/>
              </a:spcBef>
              <a:spcAft>
                <a:spcPts val="0"/>
              </a:spcAft>
              <a:buNone/>
            </a:pPr>
            <a:br>
              <a:rPr lang="en"/>
            </a:br>
            <a:r>
              <a:rPr b="1" lang="en"/>
              <a:t>Automation can improve the efficiency and accuracy for humans scoring the criteria</a:t>
            </a:r>
            <a:endParaRPr b="1"/>
          </a:p>
          <a:p>
            <a:pPr indent="0" lvl="0" marL="0" rtl="0" algn="l">
              <a:spcBef>
                <a:spcPts val="1200"/>
              </a:spcBef>
              <a:spcAft>
                <a:spcPts val="0"/>
              </a:spcAft>
              <a:buNone/>
            </a:pPr>
            <a:r>
              <a:rPr lang="en"/>
              <a:t>Disclaimers: </a:t>
            </a:r>
            <a:endParaRPr/>
          </a:p>
          <a:p>
            <a:pPr indent="-304958" lvl="0" marL="457200" rtl="0" algn="l">
              <a:spcBef>
                <a:spcPts val="1200"/>
              </a:spcBef>
              <a:spcAft>
                <a:spcPts val="0"/>
              </a:spcAft>
              <a:buSzPct val="100000"/>
              <a:buAutoNum type="arabicPeriod"/>
            </a:pPr>
            <a:r>
              <a:rPr lang="en"/>
              <a:t>This test categories gender into a binary, which is not representative of non-binary and other gender diverse individuals</a:t>
            </a:r>
            <a:endParaRPr/>
          </a:p>
          <a:p>
            <a:pPr indent="-304958" lvl="0" marL="457200" rtl="0" algn="l">
              <a:spcBef>
                <a:spcPts val="0"/>
              </a:spcBef>
              <a:spcAft>
                <a:spcPts val="0"/>
              </a:spcAft>
              <a:buSzPct val="100000"/>
              <a:buAutoNum type="arabicPeriod"/>
            </a:pPr>
            <a:r>
              <a:rPr lang="en"/>
              <a:t>This test is only one metric of women’s representation in film, and is not all encompassing </a:t>
            </a:r>
            <a:endParaRPr/>
          </a:p>
        </p:txBody>
      </p:sp>
      <p:pic>
        <p:nvPicPr>
          <p:cNvPr id="298" name="Google Shape;298;p16"/>
          <p:cNvPicPr preferRelativeResize="0"/>
          <p:nvPr/>
        </p:nvPicPr>
        <p:blipFill>
          <a:blip r:embed="rId3">
            <a:alphaModFix/>
          </a:blip>
          <a:stretch>
            <a:fillRect/>
          </a:stretch>
        </p:blipFill>
        <p:spPr>
          <a:xfrm>
            <a:off x="4913700" y="1436650"/>
            <a:ext cx="3862701" cy="314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rPr lang="en" sz="850"/>
              <a:t>-&gt; Original Data: </a:t>
            </a:r>
            <a:r>
              <a:rPr b="0" lang="en" sz="1100" u="sng">
                <a:solidFill>
                  <a:schemeClr val="hlink"/>
                </a:solidFill>
                <a:latin typeface="Arial"/>
                <a:ea typeface="Arial"/>
                <a:cs typeface="Arial"/>
                <a:sym typeface="Arial"/>
                <a:hlinkClick r:id="rId3"/>
              </a:rPr>
              <a:t>https://huggingface.co/datasets/mocboch/movie_scripts/tree/main</a:t>
            </a:r>
            <a:endParaRPr sz="850"/>
          </a:p>
        </p:txBody>
      </p:sp>
      <p:sp>
        <p:nvSpPr>
          <p:cNvPr id="304" name="Google Shape;304;p17"/>
          <p:cNvSpPr txBox="1"/>
          <p:nvPr>
            <p:ph idx="1" type="body"/>
          </p:nvPr>
        </p:nvSpPr>
        <p:spPr>
          <a:xfrm>
            <a:off x="1303800" y="1990050"/>
            <a:ext cx="3942900" cy="315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Raw Data:</a:t>
            </a:r>
            <a:endParaRPr/>
          </a:p>
          <a:p>
            <a:pPr indent="-298450" lvl="1" marL="914400" rtl="0" algn="l">
              <a:spcBef>
                <a:spcPts val="0"/>
              </a:spcBef>
              <a:spcAft>
                <a:spcPts val="0"/>
              </a:spcAft>
              <a:buSzPts val="1100"/>
              <a:buChar char="-"/>
            </a:pPr>
            <a:r>
              <a:rPr lang="en"/>
              <a:t>426 movie scripts, each with a corresponding rating (0 to 3)</a:t>
            </a:r>
            <a:endParaRPr/>
          </a:p>
          <a:p>
            <a:pPr indent="-298450" lvl="1" marL="914400" rtl="0" algn="l">
              <a:spcBef>
                <a:spcPts val="0"/>
              </a:spcBef>
              <a:spcAft>
                <a:spcPts val="0"/>
              </a:spcAft>
              <a:buSzPts val="1100"/>
              <a:buChar char="-"/>
            </a:pPr>
            <a:r>
              <a:rPr lang="en"/>
              <a:t>Movie scripts pulled from IMSDb (</a:t>
            </a:r>
            <a:r>
              <a:rPr lang="en" u="sng">
                <a:solidFill>
                  <a:schemeClr val="hlink"/>
                </a:solidFill>
                <a:hlinkClick r:id="rId4"/>
              </a:rPr>
              <a:t>Internet Movie Script Database</a:t>
            </a:r>
            <a:r>
              <a:rPr lang="en"/>
              <a:t>)</a:t>
            </a:r>
            <a:endParaRPr/>
          </a:p>
          <a:p>
            <a:pPr indent="-298450" lvl="1" marL="914400" rtl="0" algn="l">
              <a:spcBef>
                <a:spcPts val="0"/>
              </a:spcBef>
              <a:spcAft>
                <a:spcPts val="0"/>
              </a:spcAft>
              <a:buSzPts val="1100"/>
              <a:buChar char="-"/>
            </a:pPr>
            <a:r>
              <a:rPr lang="en"/>
              <a:t>Ratings are pulled from </a:t>
            </a:r>
            <a:r>
              <a:rPr lang="en" u="sng">
                <a:solidFill>
                  <a:schemeClr val="hlink"/>
                </a:solidFill>
                <a:hlinkClick r:id="rId5"/>
              </a:rPr>
              <a:t>bechdeltest.com</a:t>
            </a:r>
            <a:endParaRPr/>
          </a:p>
          <a:p>
            <a:pPr indent="-311150" lvl="0" marL="457200" rtl="0" algn="l">
              <a:spcBef>
                <a:spcPts val="0"/>
              </a:spcBef>
              <a:spcAft>
                <a:spcPts val="0"/>
              </a:spcAft>
              <a:buSzPts val="1300"/>
              <a:buChar char="-"/>
            </a:pPr>
            <a:r>
              <a:rPr lang="en"/>
              <a:t>Parser</a:t>
            </a:r>
            <a:endParaRPr/>
          </a:p>
          <a:p>
            <a:pPr indent="-298450" lvl="1" marL="914400" rtl="0" algn="l">
              <a:spcBef>
                <a:spcPts val="0"/>
              </a:spcBef>
              <a:spcAft>
                <a:spcPts val="0"/>
              </a:spcAft>
              <a:buSzPts val="1100"/>
              <a:buChar char="-"/>
            </a:pPr>
            <a:r>
              <a:rPr lang="en"/>
              <a:t>Consistent</a:t>
            </a:r>
            <a:r>
              <a:rPr lang="en"/>
              <a:t> screenplay format issues</a:t>
            </a:r>
            <a:endParaRPr/>
          </a:p>
          <a:p>
            <a:pPr indent="-298450" lvl="1" marL="914400" rtl="0" algn="l">
              <a:spcBef>
                <a:spcPts val="0"/>
              </a:spcBef>
              <a:spcAft>
                <a:spcPts val="0"/>
              </a:spcAft>
              <a:buSzPts val="1100"/>
              <a:buChar char="-"/>
            </a:pPr>
            <a:r>
              <a:rPr lang="en"/>
              <a:t>Standardize screenplays</a:t>
            </a:r>
            <a:endParaRPr/>
          </a:p>
          <a:p>
            <a:pPr indent="-298450" lvl="2" marL="1371600" rtl="0" algn="l">
              <a:spcBef>
                <a:spcPts val="0"/>
              </a:spcBef>
              <a:spcAft>
                <a:spcPts val="0"/>
              </a:spcAft>
              <a:buSzPts val="1100"/>
              <a:buChar char="-"/>
            </a:pPr>
            <a:r>
              <a:rPr lang="en"/>
              <a:t>Focus on dialogue</a:t>
            </a:r>
            <a:endParaRPr/>
          </a:p>
          <a:p>
            <a:pPr indent="-298450" lvl="2" marL="1371600" rtl="0" algn="l">
              <a:spcBef>
                <a:spcPts val="0"/>
              </a:spcBef>
              <a:spcAft>
                <a:spcPts val="0"/>
              </a:spcAft>
              <a:buSzPts val="1100"/>
              <a:buChar char="-"/>
            </a:pPr>
            <a:r>
              <a:rPr lang="en"/>
              <a:t>Scene detection.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5" name="Google Shape;305;p17"/>
          <p:cNvPicPr preferRelativeResize="0"/>
          <p:nvPr/>
        </p:nvPicPr>
        <p:blipFill>
          <a:blip r:embed="rId6">
            <a:alphaModFix/>
          </a:blip>
          <a:stretch>
            <a:fillRect/>
          </a:stretch>
        </p:blipFill>
        <p:spPr>
          <a:xfrm>
            <a:off x="6201050" y="1416825"/>
            <a:ext cx="2133250" cy="3387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Parser</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of Baruah et al.</a:t>
            </a:r>
            <a:endParaRPr/>
          </a:p>
          <a:p>
            <a:pPr indent="-298450" lvl="1" marL="914400" rtl="0" algn="l">
              <a:spcBef>
                <a:spcPts val="0"/>
              </a:spcBef>
              <a:spcAft>
                <a:spcPts val="0"/>
              </a:spcAft>
              <a:buSzPts val="1100"/>
              <a:buChar char="-"/>
            </a:pPr>
            <a:r>
              <a:rPr lang="en"/>
              <a:t>Two types of parsers are developed:</a:t>
            </a:r>
            <a:endParaRPr/>
          </a:p>
          <a:p>
            <a:pPr indent="-298450" lvl="2" marL="1371600" rtl="0" algn="l">
              <a:spcBef>
                <a:spcPts val="0"/>
              </a:spcBef>
              <a:spcAft>
                <a:spcPts val="0"/>
              </a:spcAft>
              <a:buSzPts val="1100"/>
              <a:buChar char="-"/>
            </a:pPr>
            <a:r>
              <a:rPr lang="en"/>
              <a:t>Rules based</a:t>
            </a:r>
            <a:endParaRPr/>
          </a:p>
          <a:p>
            <a:pPr indent="-298450" lvl="2" marL="1371600" rtl="0" algn="l">
              <a:spcBef>
                <a:spcPts val="0"/>
              </a:spcBef>
              <a:spcAft>
                <a:spcPts val="0"/>
              </a:spcAft>
              <a:buSzPts val="1100"/>
              <a:buChar char="-"/>
            </a:pPr>
            <a:r>
              <a:rPr lang="en"/>
              <a:t>Robust</a:t>
            </a:r>
            <a:endParaRPr/>
          </a:p>
          <a:p>
            <a:pPr indent="-298450" lvl="1" marL="914400" rtl="0" algn="l">
              <a:spcBef>
                <a:spcPts val="0"/>
              </a:spcBef>
              <a:spcAft>
                <a:spcPts val="0"/>
              </a:spcAft>
              <a:buSzPts val="1100"/>
              <a:buChar char="-"/>
            </a:pPr>
            <a:r>
              <a:rPr lang="en"/>
              <a:t>Robust utilized machine learning</a:t>
            </a:r>
            <a:endParaRPr/>
          </a:p>
        </p:txBody>
      </p:sp>
      <p:pic>
        <p:nvPicPr>
          <p:cNvPr id="312" name="Google Shape;312;p18"/>
          <p:cNvPicPr preferRelativeResize="0"/>
          <p:nvPr/>
        </p:nvPicPr>
        <p:blipFill>
          <a:blip r:embed="rId3">
            <a:alphaModFix/>
          </a:blip>
          <a:stretch>
            <a:fillRect/>
          </a:stretch>
        </p:blipFill>
        <p:spPr>
          <a:xfrm>
            <a:off x="1143800" y="1121675"/>
            <a:ext cx="3037074" cy="3697124"/>
          </a:xfrm>
          <a:prstGeom prst="rect">
            <a:avLst/>
          </a:prstGeom>
          <a:noFill/>
          <a:ln cap="flat" cmpd="sng" w="9525">
            <a:solidFill>
              <a:schemeClr val="dk2"/>
            </a:solidFill>
            <a:prstDash val="solid"/>
            <a:round/>
            <a:headEnd len="sm" w="sm" type="none"/>
            <a:tailEnd len="sm" w="sm" type="none"/>
          </a:ln>
        </p:spPr>
      </p:pic>
      <p:pic>
        <p:nvPicPr>
          <p:cNvPr id="313" name="Google Shape;313;p18"/>
          <p:cNvPicPr preferRelativeResize="0"/>
          <p:nvPr/>
        </p:nvPicPr>
        <p:blipFill rotWithShape="1">
          <a:blip r:embed="rId4">
            <a:alphaModFix/>
          </a:blip>
          <a:srcRect b="0" l="0" r="46606" t="0"/>
          <a:stretch/>
        </p:blipFill>
        <p:spPr>
          <a:xfrm>
            <a:off x="5291050" y="1121675"/>
            <a:ext cx="3428201" cy="3697126"/>
          </a:xfrm>
          <a:prstGeom prst="rect">
            <a:avLst/>
          </a:prstGeom>
          <a:noFill/>
          <a:ln cap="flat" cmpd="sng" w="9525">
            <a:solidFill>
              <a:schemeClr val="dk2"/>
            </a:solidFill>
            <a:prstDash val="solid"/>
            <a:round/>
            <a:headEnd len="sm" w="sm" type="none"/>
            <a:tailEnd len="sm" w="sm" type="none"/>
          </a:ln>
        </p:spPr>
      </p:pic>
      <p:sp>
        <p:nvSpPr>
          <p:cNvPr id="314" name="Google Shape;314;p18"/>
          <p:cNvSpPr/>
          <p:nvPr/>
        </p:nvSpPr>
        <p:spPr>
          <a:xfrm>
            <a:off x="5239425" y="1151200"/>
            <a:ext cx="243600" cy="366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ppt_w</p:attrName>
                                        </p:attrNameLst>
                                      </p:cBhvr>
                                      <p:tavLst>
                                        <p:tav fmla="" tm="0">
                                          <p:val>
                                            <p:strVal val="0"/>
                                          </p:val>
                                        </p:tav>
                                        <p:tav fmla="" tm="100000">
                                          <p:val>
                                            <p:strVal val="#ppt_w"/>
                                          </p:val>
                                        </p:tav>
                                      </p:tavLst>
                                    </p:anim>
                                    <p:anim calcmode="lin" valueType="num">
                                      <p:cBhvr additive="base">
                                        <p:cTn dur="1000"/>
                                        <p:tgtEl>
                                          <p:spTgt spid="3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Models with Chunking</a:t>
            </a:r>
            <a:endParaRPr/>
          </a:p>
        </p:txBody>
      </p:sp>
      <p:graphicFrame>
        <p:nvGraphicFramePr>
          <p:cNvPr id="320" name="Google Shape;320;p19"/>
          <p:cNvGraphicFramePr/>
          <p:nvPr/>
        </p:nvGraphicFramePr>
        <p:xfrm>
          <a:off x="952500" y="1848175"/>
          <a:ext cx="3000000" cy="3000000"/>
        </p:xfrm>
        <a:graphic>
          <a:graphicData uri="http://schemas.openxmlformats.org/drawingml/2006/table">
            <a:tbl>
              <a:tblPr>
                <a:noFill/>
                <a:tableStyleId>{0A40773F-1392-42F7-9483-1D2D2D8A138E}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Model</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Parameters</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Layer</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Hidden</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Reasoning</a:t>
                      </a:r>
                      <a:endParaRPr/>
                    </a:p>
                  </a:txBody>
                  <a:tcPr marT="91425" marB="91425" marR="91425" marL="91425">
                    <a:solidFill>
                      <a:srgbClr val="CCCCCC"/>
                    </a:solidFill>
                  </a:tcPr>
                </a:tc>
              </a:tr>
              <a:tr h="381000">
                <a:tc>
                  <a:txBody>
                    <a:bodyPr/>
                    <a:lstStyle/>
                    <a:p>
                      <a:pPr indent="0" lvl="0" marL="0" rtl="0" algn="ctr">
                        <a:spcBef>
                          <a:spcPts val="0"/>
                        </a:spcBef>
                        <a:spcAft>
                          <a:spcPts val="0"/>
                        </a:spcAft>
                        <a:buNone/>
                      </a:pPr>
                      <a:r>
                        <a:rPr lang="en" sz="1200"/>
                        <a:t>bert-base-cased</a:t>
                      </a:r>
                      <a:endParaRPr sz="1200"/>
                    </a:p>
                  </a:txBody>
                  <a:tcPr marT="91425" marB="91425" marR="91425" marL="91425" anchor="ctr"/>
                </a:tc>
                <a:tc>
                  <a:txBody>
                    <a:bodyPr/>
                    <a:lstStyle/>
                    <a:p>
                      <a:pPr indent="0" lvl="0" marL="0" rtl="0" algn="ctr">
                        <a:spcBef>
                          <a:spcPts val="0"/>
                        </a:spcBef>
                        <a:spcAft>
                          <a:spcPts val="0"/>
                        </a:spcAft>
                        <a:buNone/>
                      </a:pPr>
                      <a:r>
                        <a:rPr lang="en" sz="1200"/>
                        <a:t>110 million</a:t>
                      </a:r>
                      <a:endParaRPr sz="1200"/>
                    </a:p>
                  </a:txBody>
                  <a:tcPr marT="91425" marB="91425" marR="91425" marL="91425" anchor="ctr"/>
                </a:tc>
                <a:tc>
                  <a:txBody>
                    <a:bodyPr/>
                    <a:lstStyle/>
                    <a:p>
                      <a:pPr indent="0" lvl="0" marL="0" rtl="0" algn="ctr">
                        <a:spcBef>
                          <a:spcPts val="0"/>
                        </a:spcBef>
                        <a:spcAft>
                          <a:spcPts val="0"/>
                        </a:spcAft>
                        <a:buNone/>
                      </a:pPr>
                      <a:r>
                        <a:rPr lang="en" sz="1200"/>
                        <a:t>12-layer</a:t>
                      </a:r>
                      <a:endParaRPr sz="1200"/>
                    </a:p>
                  </a:txBody>
                  <a:tcPr marT="91425" marB="91425" marR="91425" marL="91425" anchor="ctr"/>
                </a:tc>
                <a:tc>
                  <a:txBody>
                    <a:bodyPr/>
                    <a:lstStyle/>
                    <a:p>
                      <a:pPr indent="0" lvl="0" marL="0" rtl="0" algn="ctr">
                        <a:spcBef>
                          <a:spcPts val="0"/>
                        </a:spcBef>
                        <a:spcAft>
                          <a:spcPts val="0"/>
                        </a:spcAft>
                        <a:buNone/>
                      </a:pPr>
                      <a:r>
                        <a:rPr lang="en" sz="1200"/>
                        <a:t>768-hidden</a:t>
                      </a:r>
                      <a:endParaRPr sz="1200"/>
                    </a:p>
                  </a:txBody>
                  <a:tcPr marT="91425" marB="91425" marR="91425" marL="91425" anchor="ctr"/>
                </a:tc>
                <a:tc>
                  <a:txBody>
                    <a:bodyPr/>
                    <a:lstStyle/>
                    <a:p>
                      <a:pPr indent="-279400" lvl="0" marL="285750" rtl="0" algn="l">
                        <a:spcBef>
                          <a:spcPts val="0"/>
                        </a:spcBef>
                        <a:spcAft>
                          <a:spcPts val="0"/>
                        </a:spcAft>
                        <a:buSzPts val="800"/>
                        <a:buChar char="-"/>
                      </a:pPr>
                      <a:r>
                        <a:rPr lang="en" sz="800"/>
                        <a:t>Proof of concept</a:t>
                      </a:r>
                      <a:endParaRPr sz="800"/>
                    </a:p>
                    <a:p>
                      <a:pPr indent="-279400" lvl="0" marL="285750" rtl="0" algn="l">
                        <a:spcBef>
                          <a:spcPts val="0"/>
                        </a:spcBef>
                        <a:spcAft>
                          <a:spcPts val="0"/>
                        </a:spcAft>
                        <a:buSzPts val="800"/>
                        <a:buChar char="-"/>
                      </a:pPr>
                      <a:r>
                        <a:rPr lang="en" sz="800"/>
                        <a:t>Standard BERT model for classification</a:t>
                      </a:r>
                      <a:endParaRPr sz="800"/>
                    </a:p>
                  </a:txBody>
                  <a:tcPr marT="91425" marB="91425" marR="91425" marL="91425"/>
                </a:tc>
              </a:tr>
              <a:tr h="381000">
                <a:tc>
                  <a:txBody>
                    <a:bodyPr/>
                    <a:lstStyle/>
                    <a:p>
                      <a:pPr indent="0" lvl="0" marL="0" rtl="0" algn="ctr">
                        <a:spcBef>
                          <a:spcPts val="0"/>
                        </a:spcBef>
                        <a:spcAft>
                          <a:spcPts val="0"/>
                        </a:spcAft>
                        <a:buNone/>
                      </a:pPr>
                      <a:r>
                        <a:rPr lang="en" sz="1200"/>
                        <a:t>bert-large-cased</a:t>
                      </a:r>
                      <a:endParaRPr sz="1200"/>
                    </a:p>
                  </a:txBody>
                  <a:tcPr marT="91425" marB="91425" marR="91425" marL="91425" anchor="ctr"/>
                </a:tc>
                <a:tc>
                  <a:txBody>
                    <a:bodyPr/>
                    <a:lstStyle/>
                    <a:p>
                      <a:pPr indent="0" lvl="0" marL="0" rtl="0" algn="ctr">
                        <a:spcBef>
                          <a:spcPts val="0"/>
                        </a:spcBef>
                        <a:spcAft>
                          <a:spcPts val="0"/>
                        </a:spcAft>
                        <a:buNone/>
                      </a:pPr>
                      <a:r>
                        <a:rPr lang="en" sz="1200"/>
                        <a:t>340 million</a:t>
                      </a:r>
                      <a:endParaRPr sz="1200"/>
                    </a:p>
                  </a:txBody>
                  <a:tcPr marT="91425" marB="91425" marR="91425" marL="91425" anchor="ctr"/>
                </a:tc>
                <a:tc>
                  <a:txBody>
                    <a:bodyPr/>
                    <a:lstStyle/>
                    <a:p>
                      <a:pPr indent="0" lvl="0" marL="0" rtl="0" algn="ctr">
                        <a:spcBef>
                          <a:spcPts val="0"/>
                        </a:spcBef>
                        <a:spcAft>
                          <a:spcPts val="0"/>
                        </a:spcAft>
                        <a:buNone/>
                      </a:pPr>
                      <a:r>
                        <a:rPr lang="en" sz="1200"/>
                        <a:t>24-layer</a:t>
                      </a:r>
                      <a:endParaRPr sz="1200"/>
                    </a:p>
                  </a:txBody>
                  <a:tcPr marT="91425" marB="91425" marR="91425" marL="91425" anchor="ctr"/>
                </a:tc>
                <a:tc>
                  <a:txBody>
                    <a:bodyPr/>
                    <a:lstStyle/>
                    <a:p>
                      <a:pPr indent="0" lvl="0" marL="0" rtl="0" algn="ctr">
                        <a:spcBef>
                          <a:spcPts val="0"/>
                        </a:spcBef>
                        <a:spcAft>
                          <a:spcPts val="0"/>
                        </a:spcAft>
                        <a:buNone/>
                      </a:pPr>
                      <a:r>
                        <a:rPr lang="en" sz="1200"/>
                        <a:t>1024-hidden</a:t>
                      </a:r>
                      <a:endParaRPr sz="1200"/>
                    </a:p>
                  </a:txBody>
                  <a:tcPr marT="91425" marB="91425" marR="91425" marL="91425" anchor="ctr"/>
                </a:tc>
                <a:tc>
                  <a:txBody>
                    <a:bodyPr/>
                    <a:lstStyle/>
                    <a:p>
                      <a:pPr indent="-279400" lvl="0" marL="285750" rtl="0" algn="l">
                        <a:spcBef>
                          <a:spcPts val="0"/>
                        </a:spcBef>
                        <a:spcAft>
                          <a:spcPts val="0"/>
                        </a:spcAft>
                        <a:buSzPts val="800"/>
                        <a:buChar char="-"/>
                      </a:pPr>
                      <a:r>
                        <a:rPr lang="en" sz="800"/>
                        <a:t>Able to handle more complex tasks</a:t>
                      </a:r>
                      <a:endParaRPr sz="800"/>
                    </a:p>
                  </a:txBody>
                  <a:tcPr marT="91425" marB="91425" marR="91425" marL="91425"/>
                </a:tc>
              </a:tr>
              <a:tr h="358850">
                <a:tc>
                  <a:txBody>
                    <a:bodyPr/>
                    <a:lstStyle/>
                    <a:p>
                      <a:pPr indent="0" lvl="0" marL="0" rtl="0" algn="ctr">
                        <a:spcBef>
                          <a:spcPts val="0"/>
                        </a:spcBef>
                        <a:spcAft>
                          <a:spcPts val="0"/>
                        </a:spcAft>
                        <a:buNone/>
                      </a:pPr>
                      <a:r>
                        <a:rPr lang="en" sz="1200"/>
                        <a:t>b</a:t>
                      </a:r>
                      <a:r>
                        <a:rPr lang="en" sz="1200"/>
                        <a:t>ert-base-cased- finetuned-mrpc</a:t>
                      </a:r>
                      <a:endParaRPr sz="1200"/>
                    </a:p>
                  </a:txBody>
                  <a:tcPr marT="91425" marB="91425" marR="91425" marL="91425" anchor="ctr"/>
                </a:tc>
                <a:tc>
                  <a:txBody>
                    <a:bodyPr/>
                    <a:lstStyle/>
                    <a:p>
                      <a:pPr indent="0" lvl="0" marL="0" rtl="0" algn="ctr">
                        <a:spcBef>
                          <a:spcPts val="0"/>
                        </a:spcBef>
                        <a:spcAft>
                          <a:spcPts val="0"/>
                        </a:spcAft>
                        <a:buNone/>
                      </a:pPr>
                      <a:r>
                        <a:rPr lang="en" sz="1200"/>
                        <a:t>110M</a:t>
                      </a:r>
                      <a:endParaRPr sz="1200"/>
                    </a:p>
                  </a:txBody>
                  <a:tcPr marT="91425" marB="91425" marR="91425" marL="91425" anchor="ctr"/>
                </a:tc>
                <a:tc>
                  <a:txBody>
                    <a:bodyPr/>
                    <a:lstStyle/>
                    <a:p>
                      <a:pPr indent="0" lvl="0" marL="0" rtl="0" algn="ctr">
                        <a:spcBef>
                          <a:spcPts val="0"/>
                        </a:spcBef>
                        <a:spcAft>
                          <a:spcPts val="0"/>
                        </a:spcAft>
                        <a:buNone/>
                      </a:pPr>
                      <a:r>
                        <a:rPr lang="en" sz="1200"/>
                        <a:t>12-layer</a:t>
                      </a:r>
                      <a:endParaRPr sz="1200"/>
                    </a:p>
                  </a:txBody>
                  <a:tcPr marT="91425" marB="91425" marR="91425" marL="91425" anchor="ctr"/>
                </a:tc>
                <a:tc>
                  <a:txBody>
                    <a:bodyPr/>
                    <a:lstStyle/>
                    <a:p>
                      <a:pPr indent="0" lvl="0" marL="0" rtl="0" algn="ctr">
                        <a:spcBef>
                          <a:spcPts val="0"/>
                        </a:spcBef>
                        <a:spcAft>
                          <a:spcPts val="0"/>
                        </a:spcAft>
                        <a:buNone/>
                      </a:pPr>
                      <a:r>
                        <a:rPr lang="en" sz="1200"/>
                        <a:t>768-hidden</a:t>
                      </a:r>
                      <a:endParaRPr sz="1200"/>
                    </a:p>
                  </a:txBody>
                  <a:tcPr marT="91425" marB="91425" marR="91425" marL="91425" anchor="ctr"/>
                </a:tc>
                <a:tc>
                  <a:txBody>
                    <a:bodyPr/>
                    <a:lstStyle/>
                    <a:p>
                      <a:pPr indent="-279400" lvl="0" marL="285750" rtl="0" algn="l">
                        <a:spcBef>
                          <a:spcPts val="0"/>
                        </a:spcBef>
                        <a:spcAft>
                          <a:spcPts val="0"/>
                        </a:spcAft>
                        <a:buSzPts val="800"/>
                        <a:buChar char="-"/>
                      </a:pPr>
                      <a:r>
                        <a:rPr lang="en" sz="800"/>
                        <a:t>Sentence </a:t>
                      </a:r>
                      <a:r>
                        <a:rPr lang="en" sz="800"/>
                        <a:t>similarities</a:t>
                      </a:r>
                      <a:r>
                        <a:rPr lang="en" sz="800"/>
                        <a:t> (paraphrase / semantic)</a:t>
                      </a:r>
                      <a:endParaRPr sz="8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Coreference Resolution Model</a:t>
            </a:r>
            <a:endParaRPr/>
          </a:p>
        </p:txBody>
      </p:sp>
      <p:pic>
        <p:nvPicPr>
          <p:cNvPr id="326" name="Google Shape;326;p20"/>
          <p:cNvPicPr preferRelativeResize="0"/>
          <p:nvPr/>
        </p:nvPicPr>
        <p:blipFill>
          <a:blip r:embed="rId3">
            <a:alphaModFix/>
          </a:blip>
          <a:stretch>
            <a:fillRect/>
          </a:stretch>
        </p:blipFill>
        <p:spPr>
          <a:xfrm>
            <a:off x="2936687" y="1255650"/>
            <a:ext cx="3270625" cy="3686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Coreference Resolution Model</a:t>
            </a:r>
            <a:endParaRPr/>
          </a:p>
        </p:txBody>
      </p:sp>
      <p:sp>
        <p:nvSpPr>
          <p:cNvPr id="332" name="Google Shape;332;p21"/>
          <p:cNvSpPr txBox="1"/>
          <p:nvPr>
            <p:ph idx="1" type="body"/>
          </p:nvPr>
        </p:nvSpPr>
        <p:spPr>
          <a:xfrm>
            <a:off x="616050" y="1248275"/>
            <a:ext cx="4556400" cy="324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Approach : Combine Coreference Resolution and set of heuristics to answer Bechdel Criteria</a:t>
            </a:r>
            <a:endParaRPr/>
          </a:p>
          <a:p>
            <a:pPr indent="-311150" lvl="0" marL="457200" rtl="0" algn="l">
              <a:spcBef>
                <a:spcPts val="0"/>
              </a:spcBef>
              <a:spcAft>
                <a:spcPts val="0"/>
              </a:spcAft>
              <a:buSzPts val="1300"/>
              <a:buChar char="-"/>
            </a:pPr>
            <a:r>
              <a:rPr lang="en"/>
              <a:t>Criteria 1 : Are there two named women in the film?</a:t>
            </a:r>
            <a:endParaRPr/>
          </a:p>
          <a:p>
            <a:pPr indent="-298450" lvl="1" marL="914400" rtl="0" algn="l">
              <a:spcBef>
                <a:spcPts val="0"/>
              </a:spcBef>
              <a:spcAft>
                <a:spcPts val="0"/>
              </a:spcAft>
              <a:buSzPts val="1100"/>
              <a:buChar char="-"/>
            </a:pPr>
            <a:r>
              <a:rPr lang="en"/>
              <a:t>Identify Character Entities with Model and their pronouns</a:t>
            </a:r>
            <a:endParaRPr/>
          </a:p>
          <a:p>
            <a:pPr indent="-311150" lvl="0" marL="457200" rtl="0" algn="l">
              <a:spcBef>
                <a:spcPts val="0"/>
              </a:spcBef>
              <a:spcAft>
                <a:spcPts val="0"/>
              </a:spcAft>
              <a:buSzPts val="1300"/>
              <a:buChar char="-"/>
            </a:pPr>
            <a:r>
              <a:rPr lang="en"/>
              <a:t>Criteria 2: Do two women in the film have a conversation together?</a:t>
            </a:r>
            <a:endParaRPr/>
          </a:p>
          <a:p>
            <a:pPr indent="-298450" lvl="1" marL="914400" rtl="0" algn="l">
              <a:spcBef>
                <a:spcPts val="0"/>
              </a:spcBef>
              <a:spcAft>
                <a:spcPts val="0"/>
              </a:spcAft>
              <a:buSzPts val="1100"/>
              <a:buChar char="-"/>
            </a:pPr>
            <a:r>
              <a:rPr lang="en"/>
              <a:t>We find two women with dialogue</a:t>
            </a:r>
            <a:endParaRPr/>
          </a:p>
          <a:p>
            <a:pPr indent="-311150" lvl="0" marL="457200" rtl="0" algn="l">
              <a:spcBef>
                <a:spcPts val="0"/>
              </a:spcBef>
              <a:spcAft>
                <a:spcPts val="0"/>
              </a:spcAft>
              <a:buSzPts val="1300"/>
              <a:buChar char="-"/>
            </a:pPr>
            <a:r>
              <a:rPr lang="en"/>
              <a:t>Criteria 3: Is the conversation about something other than a man?</a:t>
            </a:r>
            <a:endParaRPr/>
          </a:p>
          <a:p>
            <a:pPr indent="-298450" lvl="1" marL="914400" rtl="0" algn="l">
              <a:spcBef>
                <a:spcPts val="0"/>
              </a:spcBef>
              <a:spcAft>
                <a:spcPts val="0"/>
              </a:spcAft>
              <a:buSzPts val="1100"/>
              <a:buChar char="-"/>
            </a:pPr>
            <a:r>
              <a:rPr lang="en"/>
              <a:t>We find coreferences of men in that dialogue, and if not, it passes.</a:t>
            </a:r>
            <a:endParaRPr/>
          </a:p>
        </p:txBody>
      </p:sp>
      <p:pic>
        <p:nvPicPr>
          <p:cNvPr id="333" name="Google Shape;333;p21"/>
          <p:cNvPicPr preferRelativeResize="0"/>
          <p:nvPr/>
        </p:nvPicPr>
        <p:blipFill>
          <a:blip r:embed="rId3">
            <a:alphaModFix/>
          </a:blip>
          <a:stretch>
            <a:fillRect/>
          </a:stretch>
        </p:blipFill>
        <p:spPr>
          <a:xfrm>
            <a:off x="5353900" y="1248263"/>
            <a:ext cx="2875243" cy="324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