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C9BC84C-9AC5-483B-96E6-13ABAD8258DF}">
  <a:tblStyle styleId="{7C9BC84C-9AC5-483B-96E6-13ABAD8258D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5.xml"/><Relationship Id="rId22" Type="http://schemas.openxmlformats.org/officeDocument/2006/relationships/font" Target="fonts/MavenPro-regular.fntdata"/><Relationship Id="rId10" Type="http://schemas.openxmlformats.org/officeDocument/2006/relationships/slide" Target="slides/slide4.xml"/><Relationship Id="rId21" Type="http://schemas.openxmlformats.org/officeDocument/2006/relationships/font" Target="fonts/Nunito-boldItalic.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Maven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Nunito-bold.fntdata"/><Relationship Id="rId6" Type="http://schemas.openxmlformats.org/officeDocument/2006/relationships/notesMaster" Target="notesMasters/notesMaster1.xml"/><Relationship Id="rId18" Type="http://schemas.openxmlformats.org/officeDocument/2006/relationships/font" Target="fonts/Nuni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BERT_(language_mode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joining us.  For our project, we decided to take on the task of automating the Bechdel test with a machine learning approach.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1f3f8f27d7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1f3f8f27d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Clr>
                <a:srgbClr val="424242"/>
              </a:buClr>
              <a:buSzPts val="1100"/>
              <a:buFont typeface="Nunito"/>
              <a:buChar char="-"/>
            </a:pPr>
            <a:r>
              <a:rPr lang="en">
                <a:solidFill>
                  <a:srgbClr val="424242"/>
                </a:solidFill>
                <a:latin typeface="Nunito"/>
                <a:ea typeface="Nunito"/>
                <a:cs typeface="Nunito"/>
                <a:sym typeface="Nunito"/>
              </a:rPr>
              <a:t>Notably, our approaches require no additional data points outside of the script, a departure from previous research (Agarwal 2014)</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20df4f169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20df4f169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1f3f8f27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1f3f8f27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1b9d342590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1b9d342590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Bechdel Test comes from a 1985 comic stip created by Alison Bechdel and specifically focuses on female representation in movies. In order to successfully pass the test, a movie must meet three criteria; first, there must be two named female characters, the two characters must talk to each other. And finally, they must speak to each other about something other than a man. This test is very </a:t>
            </a:r>
            <a:r>
              <a:rPr lang="en"/>
              <a:t>rudimentary, especially when you consider its creation; however, academia is increasingly using it as an indicator for the portrayal of women in media. Building off of previous work, our goal was to automate the Bechdel test utilizing machine learning.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b="1" lang="en"/>
              <a:t>Alec</a:t>
            </a:r>
            <a:endParaRPr b="1"/>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20d2ad6e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20d2ad6e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visual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20d2ad6e8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20d2ad6e8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raw data set comes from Hugging face. The dataset consists of 426 scripts each with a </a:t>
            </a:r>
            <a:r>
              <a:rPr lang="en"/>
              <a:t>corresponding bechdel</a:t>
            </a:r>
            <a:r>
              <a:rPr lang="en"/>
              <a:t> rating. The movie scripts are pulled from the internet movie script database and the bechdel score is pulled from bechdel test dot com. To resolve class </a:t>
            </a:r>
            <a:r>
              <a:rPr lang="en"/>
              <a:t>imbalances</a:t>
            </a:r>
            <a:r>
              <a:rPr lang="en"/>
              <a:t>, we adjusting the ratings to a binary scale, 0, 1, and 2 are failing, and a 3 is a pass. </a:t>
            </a:r>
            <a:br>
              <a:rPr lang="en"/>
            </a:br>
            <a:br>
              <a:rPr lang="en"/>
            </a:br>
            <a:r>
              <a:rPr lang="en"/>
              <a:t>Screenplays are written and printed in a standard format, however, publicly </a:t>
            </a:r>
            <a:r>
              <a:rPr lang="en"/>
              <a:t>available</a:t>
            </a:r>
            <a:r>
              <a:rPr lang="en"/>
              <a:t> screenplays sometime stray from this; they may have watermarks, the camera direction may or may not be present, the headings can change. We wanted to reduce the inconsistencies in screenplays in order to take attention away from those </a:t>
            </a:r>
            <a:r>
              <a:rPr lang="en"/>
              <a:t>inconsistencies</a:t>
            </a:r>
            <a:r>
              <a:rPr lang="en"/>
              <a:t> and focus on the dialogue.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20d2ad6e8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20d2ad6e8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Baruah et al. developed 2 approaches for parsing screenplays. A rules based and a robust approach. We applied to robust </a:t>
            </a:r>
            <a:r>
              <a:rPr lang="en"/>
              <a:t>approach</a:t>
            </a:r>
            <a:r>
              <a:rPr lang="en"/>
              <a:t> which uses machine learning to produce a list of tags for each line of the screen play. </a:t>
            </a:r>
            <a:br>
              <a:rPr lang="en"/>
            </a:br>
            <a:br>
              <a:rPr lang="en"/>
            </a:br>
            <a:r>
              <a:rPr lang="en"/>
              <a:t>The screenplay here is a standard screenplay for the movie </a:t>
            </a:r>
            <a:r>
              <a:rPr i="1" lang="en"/>
              <a:t>Burn After Reading</a:t>
            </a:r>
            <a:r>
              <a:rPr lang="en"/>
              <a:t>. Notice the direction heading (fade in) as well as scene </a:t>
            </a:r>
            <a:r>
              <a:rPr lang="en"/>
              <a:t>description</a:t>
            </a:r>
            <a:r>
              <a:rPr lang="en"/>
              <a:t> and camera cues. After parsing the screenplay will look more like this. Extra spaces are removed, formatting is made to be more consistent. I want to specifically point out the tags of each line here. Once we had parsed the scripts, we did initial EDA, cleaned the data, removed any duplicates and outlies and our final data set had 414 screenplays to work with.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1f3f8f27d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1f3f8f27d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first </a:t>
            </a:r>
            <a:r>
              <a:rPr lang="en"/>
              <a:t>approach</a:t>
            </a:r>
            <a:r>
              <a:rPr lang="en"/>
              <a:t> was a BERT approach. We chose BERT because its ubiquitous baseline for NLP tasks (</a:t>
            </a:r>
            <a:r>
              <a:rPr lang="en" u="sng">
                <a:solidFill>
                  <a:schemeClr val="hlink"/>
                </a:solidFill>
                <a:hlinkClick r:id="rId2"/>
              </a:rPr>
              <a:t>BERT (language model) - Wikipedia</a:t>
            </a:r>
            <a:r>
              <a:rPr lang="en"/>
              <a:t>) and it is a robust model for classification. We applied 3 pre-trained models to our data set: The standard bert base cased. This model was a proof of concept as well as it being the standard bert model for classification. The next was the Bert large cased. This model is much larger and is able to handle more complex tasks. Finally, we used the bert base cased fine-tuned MRPC. The model is fine-tuned on the GLUE-MRPC dataset and </a:t>
            </a:r>
            <a:r>
              <a:rPr lang="en"/>
              <a:t>specific</a:t>
            </a:r>
            <a:r>
              <a:rPr lang="en"/>
              <a:t> determining whether paraphrasing or </a:t>
            </a:r>
            <a:r>
              <a:rPr lang="en"/>
              <a:t>semantic</a:t>
            </a:r>
            <a:r>
              <a:rPr lang="en"/>
              <a:t> </a:t>
            </a:r>
            <a:r>
              <a:rPr lang="en"/>
              <a:t>similarities</a:t>
            </a:r>
            <a:r>
              <a:rPr lang="en"/>
              <a:t> exist between sentences. The idea was this could be applied to dialogue and conversation understanding.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a:t>
            </a:r>
            <a:r>
              <a:rPr lang="en"/>
              <a:t>restriction</a:t>
            </a:r>
            <a:r>
              <a:rPr lang="en"/>
              <a:t> with the BERT models is the max token size. BERT’s max token size is 512 </a:t>
            </a:r>
            <a:r>
              <a:rPr lang="en"/>
              <a:t>tokens, where as the average script length is 24,000 words. To get past this limit we applied a hierarchical chunking method that breaks the scripts down into segments of 512 tokens in length that can be fed through the model each until the entire script is contextualized. Aside from the BERT approach, we also used a coreference resolution model which Alec will go over.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1f3f8f27d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1f3f8f27d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Reduce! Contextualize with coreference example from Baruah paper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1f3f8f27d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1f3f8f27d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Here we have a table of show the results. For our baseline, we used the work of </a:t>
            </a:r>
            <a:r>
              <a:rPr lang="en">
                <a:solidFill>
                  <a:schemeClr val="dk1"/>
                </a:solidFill>
                <a:latin typeface="Nunito"/>
                <a:ea typeface="Nunito"/>
                <a:cs typeface="Nunito"/>
                <a:sym typeface="Nunito"/>
              </a:rPr>
              <a:t>Umairican and applied an LSTM to our dataset. We chose to use an F1 score as the primary metric due to an uneven dataset. Of the three BERT pretrained models, the bert base cased show the most improvement on F1. However, out of all the approaches we too, the coreference resolution model shows the greatest accuracy and F1. </a:t>
            </a:r>
            <a:endParaRPr>
              <a:latin typeface="Nunito"/>
              <a:ea typeface="Nunito"/>
              <a:cs typeface="Nunito"/>
              <a:sym typeface="Nuni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ykestowatchoutfor.com/" TargetMode="Externa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huggingface.co/datasets/mocboch/movie_scripts/tree/main" TargetMode="External"/><Relationship Id="rId4" Type="http://schemas.openxmlformats.org/officeDocument/2006/relationships/hyperlink" Target="https://imsdb.com/" TargetMode="External"/><Relationship Id="rId5" Type="http://schemas.openxmlformats.org/officeDocument/2006/relationships/hyperlink" Target="http://bechdeltest.com" TargetMode="External"/><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Automating the Bechdel Test</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Alec Naidoo, Zachary Fenton</a:t>
            </a:r>
            <a:endParaRPr/>
          </a:p>
          <a:p>
            <a:pPr indent="0" lvl="0" marL="0" rtl="0" algn="l">
              <a:spcBef>
                <a:spcPts val="0"/>
              </a:spcBef>
              <a:spcAft>
                <a:spcPts val="0"/>
              </a:spcAft>
              <a:buNone/>
            </a:pPr>
            <a:r>
              <a:rPr lang="en"/>
              <a:t>DATASCI266 - Natural Language Processing</a:t>
            </a:r>
            <a:endParaRPr/>
          </a:p>
          <a:p>
            <a:pPr indent="0" lvl="0" marL="0" rtl="0" algn="l">
              <a:spcBef>
                <a:spcPts val="0"/>
              </a:spcBef>
              <a:spcAft>
                <a:spcPts val="0"/>
              </a:spcAft>
              <a:buNone/>
            </a:pPr>
            <a:r>
              <a:rPr lang="en"/>
              <a:t>Section 002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 &amp; Recap</a:t>
            </a:r>
            <a:endParaRPr/>
          </a:p>
        </p:txBody>
      </p:sp>
      <p:sp>
        <p:nvSpPr>
          <p:cNvPr id="340" name="Google Shape;340;p22"/>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2 Key Limitations: Limited labelling, Long document sizes</a:t>
            </a:r>
            <a:endParaRPr/>
          </a:p>
          <a:p>
            <a:pPr indent="-304958" lvl="0" marL="457200" rtl="0" algn="l">
              <a:spcBef>
                <a:spcPts val="0"/>
              </a:spcBef>
              <a:spcAft>
                <a:spcPts val="0"/>
              </a:spcAft>
              <a:buSzPct val="100000"/>
              <a:buChar char="-"/>
            </a:pPr>
            <a:r>
              <a:rPr lang="en"/>
              <a:t>Rethink Dataset Design, More Data, More Resources!</a:t>
            </a:r>
            <a:endParaRPr/>
          </a:p>
          <a:p>
            <a:pPr indent="-304958" lvl="0" marL="457200" rtl="0" algn="l">
              <a:spcBef>
                <a:spcPts val="0"/>
              </a:spcBef>
              <a:spcAft>
                <a:spcPts val="0"/>
              </a:spcAft>
              <a:buSzPct val="100000"/>
              <a:buChar char="-"/>
            </a:pPr>
            <a:r>
              <a:rPr lang="en"/>
              <a:t>Future Ideas:</a:t>
            </a:r>
            <a:endParaRPr/>
          </a:p>
          <a:p>
            <a:pPr indent="-293211" lvl="1" marL="914400" rtl="0" algn="l">
              <a:spcBef>
                <a:spcPts val="0"/>
              </a:spcBef>
              <a:spcAft>
                <a:spcPts val="0"/>
              </a:spcAft>
              <a:buSzPct val="100000"/>
              <a:buChar char="-"/>
            </a:pPr>
            <a:r>
              <a:rPr lang="en"/>
              <a:t>Combine BERT + Coreference Resolution Models for improved performance</a:t>
            </a:r>
            <a:endParaRPr/>
          </a:p>
          <a:p>
            <a:pPr indent="-293211" lvl="1" marL="914400" rtl="0" algn="l">
              <a:spcBef>
                <a:spcPts val="0"/>
              </a:spcBef>
              <a:spcAft>
                <a:spcPts val="0"/>
              </a:spcAft>
              <a:buSzPct val="100000"/>
              <a:buChar char="-"/>
            </a:pPr>
            <a:r>
              <a:rPr lang="en"/>
              <a:t>Misclassifications for coreference resolution due to our applied set of rules  mis-identifying conversation spans.</a:t>
            </a:r>
            <a:endParaRPr/>
          </a:p>
          <a:p>
            <a:pPr indent="-293211" lvl="2" marL="1371600" rtl="0" algn="l">
              <a:spcBef>
                <a:spcPts val="0"/>
              </a:spcBef>
              <a:spcAft>
                <a:spcPts val="0"/>
              </a:spcAft>
              <a:buSzPct val="100000"/>
              <a:buChar char="-"/>
            </a:pPr>
            <a:r>
              <a:rPr lang="en"/>
              <a:t>Improve approach to Conversation Span Detection</a:t>
            </a:r>
            <a:endParaRPr/>
          </a:p>
          <a:p>
            <a:pPr indent="-293211" lvl="3" marL="1828800" rtl="0" algn="l">
              <a:spcBef>
                <a:spcPts val="0"/>
              </a:spcBef>
              <a:spcAft>
                <a:spcPts val="0"/>
              </a:spcAft>
              <a:buSzPct val="100000"/>
              <a:buChar char="-"/>
            </a:pPr>
            <a:r>
              <a:rPr lang="en"/>
              <a:t>QA classification with T5 models, directed graph network predictions, and fine-tuning transformer models on the Cornell Movie Corpus.</a:t>
            </a:r>
            <a:endParaRPr/>
          </a:p>
          <a:p>
            <a:pPr indent="-304958" lvl="0" marL="457200" rtl="0" algn="l">
              <a:spcBef>
                <a:spcPts val="0"/>
              </a:spcBef>
              <a:spcAft>
                <a:spcPts val="0"/>
              </a:spcAft>
              <a:buSzPct val="100000"/>
              <a:buChar char="-"/>
            </a:pPr>
            <a:r>
              <a:rPr lang="en"/>
              <a:t>Recap</a:t>
            </a:r>
            <a:endParaRPr/>
          </a:p>
          <a:p>
            <a:pPr indent="-293211" lvl="1" marL="914400" rtl="0" algn="l">
              <a:spcBef>
                <a:spcPts val="0"/>
              </a:spcBef>
              <a:spcAft>
                <a:spcPts val="0"/>
              </a:spcAft>
              <a:buSzPct val="100000"/>
              <a:buChar char="-"/>
            </a:pPr>
            <a:r>
              <a:rPr lang="en"/>
              <a:t>Automated process could contribute to broader analyses about the representation of women in movies</a:t>
            </a:r>
            <a:endParaRPr/>
          </a:p>
          <a:p>
            <a:pPr indent="-293211" lvl="1" marL="914400" rtl="0" algn="l">
              <a:spcBef>
                <a:spcPts val="0"/>
              </a:spcBef>
              <a:spcAft>
                <a:spcPts val="0"/>
              </a:spcAft>
              <a:buSzPct val="100000"/>
              <a:buChar char="-"/>
            </a:pPr>
            <a:r>
              <a:rPr lang="en"/>
              <a:t>We applied two approaches to automating the Bechdel Test using modern NLP modeling and showed its efficacy. </a:t>
            </a:r>
            <a:endParaRPr/>
          </a:p>
          <a:p>
            <a:pPr indent="-293211" lvl="1" marL="914400" rtl="0" algn="l">
              <a:spcBef>
                <a:spcPts val="0"/>
              </a:spcBef>
              <a:spcAft>
                <a:spcPts val="0"/>
              </a:spcAft>
              <a:buSzPct val="100000"/>
              <a:buChar char="-"/>
            </a:pPr>
            <a:r>
              <a:rPr lang="en"/>
              <a:t>Requires no additional data points outside of the script, a departure from previous research (Agarwal 2014)</a:t>
            </a:r>
            <a:endParaRPr/>
          </a:p>
          <a:p>
            <a:pPr indent="-293211" lvl="1" marL="914400" rtl="0" algn="l">
              <a:spcBef>
                <a:spcPts val="0"/>
              </a:spcBef>
              <a:spcAft>
                <a:spcPts val="0"/>
              </a:spcAft>
              <a:buSzPct val="100000"/>
              <a:buChar char="-"/>
            </a:pPr>
            <a:r>
              <a:rPr lang="en"/>
              <a:t>This work can enhance the efficiency and accuracy of human scorers within the BechdelTest.com community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300"/>
              <a:t>Thank you!</a:t>
            </a:r>
            <a:endParaRPr sz="4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Intro - Zach</a:t>
            </a:r>
            <a:endParaRPr/>
          </a:p>
          <a:p>
            <a:pPr indent="0" lvl="0" marL="0" rtl="0" algn="l">
              <a:spcBef>
                <a:spcPts val="1200"/>
              </a:spcBef>
              <a:spcAft>
                <a:spcPts val="0"/>
              </a:spcAft>
              <a:buNone/>
            </a:pPr>
            <a:r>
              <a:rPr lang="en"/>
              <a:t>Background - Alec</a:t>
            </a:r>
            <a:endParaRPr/>
          </a:p>
          <a:p>
            <a:pPr indent="0" lvl="0" marL="0" rtl="0" algn="l">
              <a:spcBef>
                <a:spcPts val="1200"/>
              </a:spcBef>
              <a:spcAft>
                <a:spcPts val="0"/>
              </a:spcAft>
              <a:buNone/>
            </a:pPr>
            <a:r>
              <a:rPr lang="en"/>
              <a:t>Data - Zach</a:t>
            </a:r>
            <a:endParaRPr/>
          </a:p>
          <a:p>
            <a:pPr indent="0" lvl="0" marL="0" rtl="0" algn="l">
              <a:spcBef>
                <a:spcPts val="1200"/>
              </a:spcBef>
              <a:spcAft>
                <a:spcPts val="0"/>
              </a:spcAft>
              <a:buNone/>
            </a:pPr>
            <a:r>
              <a:rPr lang="en"/>
              <a:t>motivation/model - Alec  - combining with background to save time - should we skip model intro?</a:t>
            </a:r>
            <a:endParaRPr/>
          </a:p>
          <a:p>
            <a:pPr indent="0" lvl="0" marL="0" rtl="0" algn="l">
              <a:spcBef>
                <a:spcPts val="1200"/>
              </a:spcBef>
              <a:spcAft>
                <a:spcPts val="0"/>
              </a:spcAft>
              <a:buNone/>
            </a:pPr>
            <a:r>
              <a:rPr lang="en"/>
              <a:t>Bert models - Zach</a:t>
            </a:r>
            <a:endParaRPr/>
          </a:p>
          <a:p>
            <a:pPr indent="0" lvl="0" marL="0" rtl="0" algn="l">
              <a:spcBef>
                <a:spcPts val="1200"/>
              </a:spcBef>
              <a:spcAft>
                <a:spcPts val="0"/>
              </a:spcAft>
              <a:buNone/>
            </a:pPr>
            <a:r>
              <a:rPr lang="en"/>
              <a:t>Coref - Alec</a:t>
            </a:r>
            <a:endParaRPr/>
          </a:p>
          <a:p>
            <a:pPr indent="0" lvl="0" marL="0" rtl="0" algn="l">
              <a:spcBef>
                <a:spcPts val="1200"/>
              </a:spcBef>
              <a:spcAft>
                <a:spcPts val="0"/>
              </a:spcAft>
              <a:buNone/>
            </a:pPr>
            <a:r>
              <a:rPr lang="en"/>
              <a:t>results/discussion - Zach</a:t>
            </a:r>
            <a:endParaRPr/>
          </a:p>
          <a:p>
            <a:pPr indent="0" lvl="0" marL="0" rtl="0" algn="l">
              <a:spcBef>
                <a:spcPts val="1200"/>
              </a:spcBef>
              <a:spcAft>
                <a:spcPts val="1200"/>
              </a:spcAft>
              <a:buNone/>
            </a:pPr>
            <a:r>
              <a:rPr lang="en"/>
              <a:t>Future work/recap - Alec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3969000" cy="120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100"/>
              <a:t>The Bechdel Test</a:t>
            </a:r>
            <a:endParaRPr sz="3100"/>
          </a:p>
          <a:p>
            <a:pPr indent="0" lvl="0" marL="0" rtl="0" algn="l">
              <a:spcBef>
                <a:spcPts val="0"/>
              </a:spcBef>
              <a:spcAft>
                <a:spcPts val="0"/>
              </a:spcAft>
              <a:buNone/>
            </a:pPr>
            <a:r>
              <a:rPr lang="en" sz="800"/>
              <a:t>-&gt;</a:t>
            </a:r>
            <a:r>
              <a:rPr b="0" lang="en" sz="800">
                <a:solidFill>
                  <a:srgbClr val="000000"/>
                </a:solidFill>
                <a:latin typeface="Arial"/>
                <a:ea typeface="Arial"/>
                <a:cs typeface="Arial"/>
                <a:sym typeface="Arial"/>
              </a:rPr>
              <a:t>Web comic, </a:t>
            </a:r>
            <a:r>
              <a:rPr b="0" lang="en" sz="800" u="sng">
                <a:solidFill>
                  <a:srgbClr val="1155CC"/>
                </a:solidFill>
                <a:latin typeface="Arial"/>
                <a:ea typeface="Arial"/>
                <a:cs typeface="Arial"/>
                <a:sym typeface="Arial"/>
                <a:hlinkClick r:id="rId3">
                  <a:extLst>
                    <a:ext uri="{A12FA001-AC4F-418D-AE19-62706E023703}">
                      <ahyp:hlinkClr val="tx"/>
                    </a:ext>
                  </a:extLst>
                </a:hlinkClick>
              </a:rPr>
              <a:t>Dykes to Watch Out For</a:t>
            </a:r>
            <a:endParaRPr sz="800"/>
          </a:p>
        </p:txBody>
      </p:sp>
      <p:sp>
        <p:nvSpPr>
          <p:cNvPr id="290" name="Google Shape;290;p15"/>
          <p:cNvSpPr txBox="1"/>
          <p:nvPr>
            <p:ph idx="1" type="body"/>
          </p:nvPr>
        </p:nvSpPr>
        <p:spPr>
          <a:xfrm>
            <a:off x="1303800" y="1990050"/>
            <a:ext cx="3268200" cy="25416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b="1" lang="en"/>
              <a:t>“</a:t>
            </a:r>
            <a:r>
              <a:rPr b="1" lang="en"/>
              <a:t>The Rule”</a:t>
            </a:r>
            <a:endParaRPr b="1"/>
          </a:p>
          <a:p>
            <a:pPr indent="-311150" lvl="0" marL="457200" rtl="0" algn="l">
              <a:spcBef>
                <a:spcPts val="1200"/>
              </a:spcBef>
              <a:spcAft>
                <a:spcPts val="0"/>
              </a:spcAft>
              <a:buSzPts val="1300"/>
              <a:buChar char="-"/>
            </a:pPr>
            <a:r>
              <a:rPr lang="en"/>
              <a:t>Alison Bechdel</a:t>
            </a:r>
            <a:endParaRPr/>
          </a:p>
          <a:p>
            <a:pPr indent="-311150" lvl="0" marL="457200" rtl="0" algn="l">
              <a:spcBef>
                <a:spcPts val="0"/>
              </a:spcBef>
              <a:spcAft>
                <a:spcPts val="0"/>
              </a:spcAft>
              <a:buSzPts val="1300"/>
              <a:buChar char="-"/>
            </a:pPr>
            <a:r>
              <a:rPr lang="en"/>
              <a:t>1985</a:t>
            </a:r>
            <a:endParaRPr/>
          </a:p>
          <a:p>
            <a:pPr indent="-311150" lvl="0" marL="457200" rtl="0" algn="l">
              <a:spcBef>
                <a:spcPts val="0"/>
              </a:spcBef>
              <a:spcAft>
                <a:spcPts val="0"/>
              </a:spcAft>
              <a:buSzPts val="1300"/>
              <a:buChar char="-"/>
            </a:pPr>
            <a:r>
              <a:rPr lang="en"/>
              <a:t>3 criteria</a:t>
            </a:r>
            <a:endParaRPr/>
          </a:p>
          <a:p>
            <a:pPr indent="-298450" lvl="1" marL="1085850" rtl="0" algn="l">
              <a:spcBef>
                <a:spcPts val="0"/>
              </a:spcBef>
              <a:spcAft>
                <a:spcPts val="0"/>
              </a:spcAft>
              <a:buSzPts val="1100"/>
              <a:buChar char="-"/>
            </a:pPr>
            <a:r>
              <a:rPr lang="en"/>
              <a:t>Must have two named female </a:t>
            </a:r>
            <a:r>
              <a:rPr lang="en"/>
              <a:t>characters</a:t>
            </a:r>
            <a:r>
              <a:rPr lang="en"/>
              <a:t>.</a:t>
            </a:r>
            <a:endParaRPr/>
          </a:p>
          <a:p>
            <a:pPr indent="-298450" lvl="1" marL="1085850" rtl="0" algn="l">
              <a:spcBef>
                <a:spcPts val="0"/>
              </a:spcBef>
              <a:spcAft>
                <a:spcPts val="0"/>
              </a:spcAft>
              <a:buSzPts val="1100"/>
              <a:buChar char="-"/>
            </a:pPr>
            <a:r>
              <a:rPr lang="en"/>
              <a:t>The two characters have to talk to each other.</a:t>
            </a:r>
            <a:endParaRPr/>
          </a:p>
          <a:p>
            <a:pPr indent="-298450" lvl="1" marL="1085850" rtl="0" algn="l">
              <a:spcBef>
                <a:spcPts val="0"/>
              </a:spcBef>
              <a:spcAft>
                <a:spcPts val="0"/>
              </a:spcAft>
              <a:buSzPts val="1100"/>
              <a:buChar char="-"/>
            </a:pPr>
            <a:r>
              <a:rPr lang="en"/>
              <a:t>And they must discuss something other than a man.</a:t>
            </a:r>
            <a:endParaRPr/>
          </a:p>
        </p:txBody>
      </p:sp>
      <p:pic>
        <p:nvPicPr>
          <p:cNvPr id="291" name="Google Shape;291;p15"/>
          <p:cNvPicPr preferRelativeResize="0"/>
          <p:nvPr/>
        </p:nvPicPr>
        <p:blipFill>
          <a:blip r:embed="rId4">
            <a:alphaModFix/>
          </a:blip>
          <a:stretch>
            <a:fillRect/>
          </a:stretch>
        </p:blipFill>
        <p:spPr>
          <a:xfrm>
            <a:off x="5272725" y="0"/>
            <a:ext cx="3871284"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Background/Motivation</a:t>
            </a:r>
            <a:endParaRPr/>
          </a:p>
        </p:txBody>
      </p:sp>
      <p:sp>
        <p:nvSpPr>
          <p:cNvPr id="297" name="Google Shape;297;p16"/>
          <p:cNvSpPr txBox="1"/>
          <p:nvPr>
            <p:ph idx="1" type="body"/>
          </p:nvPr>
        </p:nvSpPr>
        <p:spPr>
          <a:xfrm>
            <a:off x="704700" y="1737800"/>
            <a:ext cx="40566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Why is the Bechdel Test important?</a:t>
            </a:r>
            <a:endParaRPr/>
          </a:p>
          <a:p>
            <a:pPr indent="-311150" lvl="0" marL="914400" rtl="0" algn="l">
              <a:spcBef>
                <a:spcPts val="0"/>
              </a:spcBef>
              <a:spcAft>
                <a:spcPts val="0"/>
              </a:spcAft>
              <a:buSzPts val="1300"/>
              <a:buAutoNum type="arabicPeriod"/>
            </a:pPr>
            <a:r>
              <a:rPr lang="en"/>
              <a:t>Accessible and Easy to Understand</a:t>
            </a:r>
            <a:endParaRPr/>
          </a:p>
          <a:p>
            <a:pPr indent="-311150" lvl="0" marL="914400" rtl="0" algn="l">
              <a:spcBef>
                <a:spcPts val="0"/>
              </a:spcBef>
              <a:spcAft>
                <a:spcPts val="0"/>
              </a:spcAft>
              <a:buSzPts val="1300"/>
              <a:buAutoNum type="arabicPeriod"/>
            </a:pPr>
            <a:r>
              <a:rPr lang="en"/>
              <a:t>Reverse Bechdel Test passes 95% (</a:t>
            </a:r>
            <a:r>
              <a:rPr lang="en"/>
              <a:t>Appel, Gnambs (2023))</a:t>
            </a:r>
            <a:endParaRPr/>
          </a:p>
          <a:p>
            <a:pPr indent="-311150" lvl="0" marL="914400" rtl="0" algn="l">
              <a:spcBef>
                <a:spcPts val="0"/>
              </a:spcBef>
              <a:spcAft>
                <a:spcPts val="0"/>
              </a:spcAft>
              <a:buSzPts val="1300"/>
              <a:buAutoNum type="arabicPeriod"/>
            </a:pPr>
            <a:r>
              <a:rPr lang="en"/>
              <a:t>ROI + Box Office Performance Improvement - Hickey (2014) and Appel, Gnambs (2023)</a:t>
            </a:r>
            <a:endParaRPr/>
          </a:p>
          <a:p>
            <a:pPr indent="-311150" lvl="0" marL="457200" rtl="0" algn="l">
              <a:spcBef>
                <a:spcPts val="0"/>
              </a:spcBef>
              <a:spcAft>
                <a:spcPts val="0"/>
              </a:spcAft>
              <a:buSzPts val="1300"/>
              <a:buChar char="-"/>
            </a:pPr>
            <a:r>
              <a:rPr lang="en"/>
              <a:t>Automation can improve the efficiency and accuracy for humans scoring the criteria</a:t>
            </a:r>
            <a:endParaRPr/>
          </a:p>
          <a:p>
            <a:pPr indent="-311150" lvl="0" marL="457200" rtl="0" algn="l">
              <a:spcBef>
                <a:spcPts val="0"/>
              </a:spcBef>
              <a:spcAft>
                <a:spcPts val="0"/>
              </a:spcAft>
              <a:buSzPts val="1300"/>
              <a:buChar char="-"/>
            </a:pPr>
            <a:r>
              <a:rPr lang="en"/>
              <a:t>Disclaimer!</a:t>
            </a:r>
            <a:endParaRPr/>
          </a:p>
        </p:txBody>
      </p:sp>
      <p:pic>
        <p:nvPicPr>
          <p:cNvPr id="298" name="Google Shape;298;p16"/>
          <p:cNvPicPr preferRelativeResize="0"/>
          <p:nvPr/>
        </p:nvPicPr>
        <p:blipFill>
          <a:blip r:embed="rId3">
            <a:alphaModFix/>
          </a:blip>
          <a:stretch>
            <a:fillRect/>
          </a:stretch>
        </p:blipFill>
        <p:spPr>
          <a:xfrm>
            <a:off x="4913700" y="1436650"/>
            <a:ext cx="3862701" cy="3143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a:t>
            </a:r>
            <a:endParaRPr/>
          </a:p>
          <a:p>
            <a:pPr indent="0" lvl="0" marL="0" rtl="0" algn="l">
              <a:spcBef>
                <a:spcPts val="0"/>
              </a:spcBef>
              <a:spcAft>
                <a:spcPts val="0"/>
              </a:spcAft>
              <a:buNone/>
            </a:pPr>
            <a:r>
              <a:rPr lang="en" sz="850"/>
              <a:t>-&gt; Original Data: </a:t>
            </a:r>
            <a:r>
              <a:rPr b="0" lang="en" sz="1100" u="sng">
                <a:solidFill>
                  <a:schemeClr val="hlink"/>
                </a:solidFill>
                <a:latin typeface="Arial"/>
                <a:ea typeface="Arial"/>
                <a:cs typeface="Arial"/>
                <a:sym typeface="Arial"/>
                <a:hlinkClick r:id="rId3"/>
              </a:rPr>
              <a:t>https://huggingface.co/datasets/mocboch/movie_scripts/tree/main</a:t>
            </a:r>
            <a:endParaRPr sz="850"/>
          </a:p>
        </p:txBody>
      </p:sp>
      <p:sp>
        <p:nvSpPr>
          <p:cNvPr id="304" name="Google Shape;304;p17"/>
          <p:cNvSpPr txBox="1"/>
          <p:nvPr>
            <p:ph idx="1" type="body"/>
          </p:nvPr>
        </p:nvSpPr>
        <p:spPr>
          <a:xfrm>
            <a:off x="1303800" y="1990050"/>
            <a:ext cx="3942900" cy="3153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Raw Data:</a:t>
            </a:r>
            <a:endParaRPr/>
          </a:p>
          <a:p>
            <a:pPr indent="-298450" lvl="1" marL="914400" rtl="0" algn="l">
              <a:spcBef>
                <a:spcPts val="0"/>
              </a:spcBef>
              <a:spcAft>
                <a:spcPts val="0"/>
              </a:spcAft>
              <a:buSzPts val="1100"/>
              <a:buChar char="-"/>
            </a:pPr>
            <a:r>
              <a:rPr lang="en"/>
              <a:t>426 movie scripts, each with a corresponding rating (0 to 3)</a:t>
            </a:r>
            <a:endParaRPr/>
          </a:p>
          <a:p>
            <a:pPr indent="-298450" lvl="1" marL="914400" rtl="0" algn="l">
              <a:spcBef>
                <a:spcPts val="0"/>
              </a:spcBef>
              <a:spcAft>
                <a:spcPts val="0"/>
              </a:spcAft>
              <a:buSzPts val="1100"/>
              <a:buChar char="-"/>
            </a:pPr>
            <a:r>
              <a:rPr lang="en"/>
              <a:t>Movie scripts pulled from IMSDb (</a:t>
            </a:r>
            <a:r>
              <a:rPr lang="en" u="sng">
                <a:solidFill>
                  <a:schemeClr val="hlink"/>
                </a:solidFill>
                <a:hlinkClick r:id="rId4"/>
              </a:rPr>
              <a:t>Internet Movie Script Database</a:t>
            </a:r>
            <a:r>
              <a:rPr lang="en"/>
              <a:t>)</a:t>
            </a:r>
            <a:endParaRPr/>
          </a:p>
          <a:p>
            <a:pPr indent="-298450" lvl="1" marL="914400" rtl="0" algn="l">
              <a:spcBef>
                <a:spcPts val="0"/>
              </a:spcBef>
              <a:spcAft>
                <a:spcPts val="0"/>
              </a:spcAft>
              <a:buSzPts val="1100"/>
              <a:buChar char="-"/>
            </a:pPr>
            <a:r>
              <a:rPr lang="en"/>
              <a:t>Ratings are pulled from </a:t>
            </a:r>
            <a:r>
              <a:rPr lang="en" u="sng">
                <a:solidFill>
                  <a:schemeClr val="hlink"/>
                </a:solidFill>
                <a:hlinkClick r:id="rId5"/>
              </a:rPr>
              <a:t>bechdeltest.com</a:t>
            </a:r>
            <a:endParaRPr/>
          </a:p>
          <a:p>
            <a:pPr indent="-311150" lvl="0" marL="457200" rtl="0" algn="l">
              <a:spcBef>
                <a:spcPts val="0"/>
              </a:spcBef>
              <a:spcAft>
                <a:spcPts val="0"/>
              </a:spcAft>
              <a:buSzPts val="1300"/>
              <a:buChar char="-"/>
            </a:pPr>
            <a:r>
              <a:rPr lang="en"/>
              <a:t>Parser</a:t>
            </a:r>
            <a:endParaRPr/>
          </a:p>
          <a:p>
            <a:pPr indent="-298450" lvl="1" marL="914400" rtl="0" algn="l">
              <a:spcBef>
                <a:spcPts val="0"/>
              </a:spcBef>
              <a:spcAft>
                <a:spcPts val="0"/>
              </a:spcAft>
              <a:buSzPts val="1100"/>
              <a:buChar char="-"/>
            </a:pPr>
            <a:r>
              <a:rPr lang="en"/>
              <a:t>Consistent</a:t>
            </a:r>
            <a:r>
              <a:rPr lang="en"/>
              <a:t> screenplay format issues</a:t>
            </a:r>
            <a:endParaRPr/>
          </a:p>
          <a:p>
            <a:pPr indent="-298450" lvl="1" marL="914400" rtl="0" algn="l">
              <a:spcBef>
                <a:spcPts val="0"/>
              </a:spcBef>
              <a:spcAft>
                <a:spcPts val="0"/>
              </a:spcAft>
              <a:buSzPts val="1100"/>
              <a:buChar char="-"/>
            </a:pPr>
            <a:r>
              <a:rPr lang="en"/>
              <a:t>Standardize screenplays</a:t>
            </a:r>
            <a:endParaRPr/>
          </a:p>
          <a:p>
            <a:pPr indent="-298450" lvl="2" marL="1371600" rtl="0" algn="l">
              <a:spcBef>
                <a:spcPts val="0"/>
              </a:spcBef>
              <a:spcAft>
                <a:spcPts val="0"/>
              </a:spcAft>
              <a:buSzPts val="1100"/>
              <a:buChar char="-"/>
            </a:pPr>
            <a:r>
              <a:rPr lang="en"/>
              <a:t>Focus on dialogue</a:t>
            </a:r>
            <a:endParaRPr/>
          </a:p>
          <a:p>
            <a:pPr indent="-298450" lvl="2" marL="1371600" rtl="0" algn="l">
              <a:spcBef>
                <a:spcPts val="0"/>
              </a:spcBef>
              <a:spcAft>
                <a:spcPts val="0"/>
              </a:spcAft>
              <a:buSzPts val="1100"/>
              <a:buChar char="-"/>
            </a:pPr>
            <a:r>
              <a:rPr lang="en"/>
              <a:t>Scene detection.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05" name="Google Shape;305;p17"/>
          <p:cNvPicPr preferRelativeResize="0"/>
          <p:nvPr/>
        </p:nvPicPr>
        <p:blipFill>
          <a:blip r:embed="rId6">
            <a:alphaModFix/>
          </a:blip>
          <a:stretch>
            <a:fillRect/>
          </a:stretch>
        </p:blipFill>
        <p:spPr>
          <a:xfrm>
            <a:off x="6201050" y="1416825"/>
            <a:ext cx="2133250" cy="33872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Parser</a:t>
            </a:r>
            <a:endParaRPr/>
          </a:p>
        </p:txBody>
      </p:sp>
      <p:sp>
        <p:nvSpPr>
          <p:cNvPr id="311" name="Google Shape;311;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Work of Baruah et al.</a:t>
            </a:r>
            <a:endParaRPr/>
          </a:p>
          <a:p>
            <a:pPr indent="-298450" lvl="1" marL="914400" rtl="0" algn="l">
              <a:spcBef>
                <a:spcPts val="0"/>
              </a:spcBef>
              <a:spcAft>
                <a:spcPts val="0"/>
              </a:spcAft>
              <a:buSzPts val="1100"/>
              <a:buChar char="-"/>
            </a:pPr>
            <a:r>
              <a:rPr lang="en"/>
              <a:t>Two types of parsers are developed:</a:t>
            </a:r>
            <a:endParaRPr/>
          </a:p>
          <a:p>
            <a:pPr indent="-298450" lvl="2" marL="1371600" rtl="0" algn="l">
              <a:spcBef>
                <a:spcPts val="0"/>
              </a:spcBef>
              <a:spcAft>
                <a:spcPts val="0"/>
              </a:spcAft>
              <a:buSzPts val="1100"/>
              <a:buChar char="-"/>
            </a:pPr>
            <a:r>
              <a:rPr lang="en"/>
              <a:t>Rules based</a:t>
            </a:r>
            <a:endParaRPr/>
          </a:p>
          <a:p>
            <a:pPr indent="-298450" lvl="2" marL="1371600" rtl="0" algn="l">
              <a:spcBef>
                <a:spcPts val="0"/>
              </a:spcBef>
              <a:spcAft>
                <a:spcPts val="0"/>
              </a:spcAft>
              <a:buSzPts val="1100"/>
              <a:buChar char="-"/>
            </a:pPr>
            <a:r>
              <a:rPr lang="en"/>
              <a:t>Robust</a:t>
            </a:r>
            <a:endParaRPr/>
          </a:p>
          <a:p>
            <a:pPr indent="-298450" lvl="1" marL="914400" rtl="0" algn="l">
              <a:spcBef>
                <a:spcPts val="0"/>
              </a:spcBef>
              <a:spcAft>
                <a:spcPts val="0"/>
              </a:spcAft>
              <a:buSzPts val="1100"/>
              <a:buChar char="-"/>
            </a:pPr>
            <a:r>
              <a:rPr lang="en"/>
              <a:t>Robust utilized machine learning</a:t>
            </a:r>
            <a:endParaRPr/>
          </a:p>
        </p:txBody>
      </p:sp>
      <p:pic>
        <p:nvPicPr>
          <p:cNvPr id="312" name="Google Shape;312;p18"/>
          <p:cNvPicPr preferRelativeResize="0"/>
          <p:nvPr/>
        </p:nvPicPr>
        <p:blipFill>
          <a:blip r:embed="rId3">
            <a:alphaModFix/>
          </a:blip>
          <a:stretch>
            <a:fillRect/>
          </a:stretch>
        </p:blipFill>
        <p:spPr>
          <a:xfrm>
            <a:off x="1143800" y="1121675"/>
            <a:ext cx="3037074" cy="3697124"/>
          </a:xfrm>
          <a:prstGeom prst="rect">
            <a:avLst/>
          </a:prstGeom>
          <a:noFill/>
          <a:ln cap="flat" cmpd="sng" w="9525">
            <a:solidFill>
              <a:schemeClr val="dk2"/>
            </a:solidFill>
            <a:prstDash val="solid"/>
            <a:round/>
            <a:headEnd len="sm" w="sm" type="none"/>
            <a:tailEnd len="sm" w="sm" type="none"/>
          </a:ln>
        </p:spPr>
      </p:pic>
      <p:pic>
        <p:nvPicPr>
          <p:cNvPr id="313" name="Google Shape;313;p18"/>
          <p:cNvPicPr preferRelativeResize="0"/>
          <p:nvPr/>
        </p:nvPicPr>
        <p:blipFill rotWithShape="1">
          <a:blip r:embed="rId4">
            <a:alphaModFix/>
          </a:blip>
          <a:srcRect b="0" l="0" r="46606" t="0"/>
          <a:stretch/>
        </p:blipFill>
        <p:spPr>
          <a:xfrm>
            <a:off x="5291050" y="1121675"/>
            <a:ext cx="3428201" cy="3697126"/>
          </a:xfrm>
          <a:prstGeom prst="rect">
            <a:avLst/>
          </a:prstGeom>
          <a:noFill/>
          <a:ln cap="flat" cmpd="sng" w="9525">
            <a:solidFill>
              <a:schemeClr val="dk2"/>
            </a:solidFill>
            <a:prstDash val="solid"/>
            <a:round/>
            <a:headEnd len="sm" w="sm" type="none"/>
            <a:tailEnd len="sm" w="sm" type="none"/>
          </a:ln>
        </p:spPr>
      </p:pic>
      <p:sp>
        <p:nvSpPr>
          <p:cNvPr id="314" name="Google Shape;314;p18"/>
          <p:cNvSpPr/>
          <p:nvPr/>
        </p:nvSpPr>
        <p:spPr>
          <a:xfrm>
            <a:off x="5239425" y="1151200"/>
            <a:ext cx="243600" cy="3667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1"/>
                                        </p:tgtEl>
                                      </p:cBhvr>
                                    </p:animEffect>
                                    <p:set>
                                      <p:cBhvr>
                                        <p:cTn dur="1" fill="hold">
                                          <p:stCondLst>
                                            <p:cond delay="1000"/>
                                          </p:stCondLst>
                                        </p:cTn>
                                        <p:tgtEl>
                                          <p:spTgt spid="31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14"/>
                                        </p:tgtEl>
                                        <p:attrNameLst>
                                          <p:attrName>style.visibility</p:attrName>
                                        </p:attrNameLst>
                                      </p:cBhvr>
                                      <p:to>
                                        <p:strVal val="visible"/>
                                      </p:to>
                                    </p:set>
                                    <p:anim calcmode="lin" valueType="num">
                                      <p:cBhvr additive="base">
                                        <p:cTn dur="1000"/>
                                        <p:tgtEl>
                                          <p:spTgt spid="314"/>
                                        </p:tgtEl>
                                        <p:attrNameLst>
                                          <p:attrName>ppt_w</p:attrName>
                                        </p:attrNameLst>
                                      </p:cBhvr>
                                      <p:tavLst>
                                        <p:tav fmla="" tm="0">
                                          <p:val>
                                            <p:strVal val="0"/>
                                          </p:val>
                                        </p:tav>
                                        <p:tav fmla="" tm="100000">
                                          <p:val>
                                            <p:strVal val="#ppt_w"/>
                                          </p:val>
                                        </p:tav>
                                      </p:tavLst>
                                    </p:anim>
                                    <p:anim calcmode="lin" valueType="num">
                                      <p:cBhvr additive="base">
                                        <p:cTn dur="1000"/>
                                        <p:tgtEl>
                                          <p:spTgt spid="31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BERT Models</a:t>
            </a:r>
            <a:endParaRPr/>
          </a:p>
        </p:txBody>
      </p:sp>
      <p:sp>
        <p:nvSpPr>
          <p:cNvPr id="320" name="Google Shape;320;p19"/>
          <p:cNvSpPr txBox="1"/>
          <p:nvPr>
            <p:ph idx="1" type="body"/>
          </p:nvPr>
        </p:nvSpPr>
        <p:spPr>
          <a:xfrm>
            <a:off x="1303800" y="1990050"/>
            <a:ext cx="47547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3 BERT Models used:</a:t>
            </a:r>
            <a:endParaRPr/>
          </a:p>
          <a:p>
            <a:pPr indent="-298450" lvl="1" marL="914400" rtl="0" algn="l">
              <a:spcBef>
                <a:spcPts val="0"/>
              </a:spcBef>
              <a:spcAft>
                <a:spcPts val="0"/>
              </a:spcAft>
              <a:buSzPts val="1100"/>
              <a:buChar char="-"/>
            </a:pPr>
            <a:r>
              <a:rPr lang="en"/>
              <a:t>Bert Base Cased</a:t>
            </a:r>
            <a:endParaRPr/>
          </a:p>
          <a:p>
            <a:pPr indent="-298450" lvl="2" marL="1371600" rtl="0" algn="l">
              <a:spcBef>
                <a:spcPts val="0"/>
              </a:spcBef>
              <a:spcAft>
                <a:spcPts val="0"/>
              </a:spcAft>
              <a:buSzPts val="1100"/>
              <a:buChar char="-"/>
            </a:pPr>
            <a:r>
              <a:rPr lang="en"/>
              <a:t>110M parameters</a:t>
            </a:r>
            <a:endParaRPr/>
          </a:p>
          <a:p>
            <a:pPr indent="-298450" lvl="2" marL="1371600" rtl="0" algn="l">
              <a:spcBef>
                <a:spcPts val="0"/>
              </a:spcBef>
              <a:spcAft>
                <a:spcPts val="0"/>
              </a:spcAft>
              <a:buSzPts val="1100"/>
              <a:buChar char="-"/>
            </a:pPr>
            <a:r>
              <a:rPr lang="en"/>
              <a:t>Go to model</a:t>
            </a:r>
            <a:endParaRPr/>
          </a:p>
          <a:p>
            <a:pPr indent="-298450" lvl="1" marL="914400" rtl="0" algn="l">
              <a:spcBef>
                <a:spcPts val="0"/>
              </a:spcBef>
              <a:spcAft>
                <a:spcPts val="0"/>
              </a:spcAft>
              <a:buSzPts val="1100"/>
              <a:buChar char="-"/>
            </a:pPr>
            <a:r>
              <a:rPr lang="en"/>
              <a:t>Bert Large Cased</a:t>
            </a:r>
            <a:endParaRPr/>
          </a:p>
          <a:p>
            <a:pPr indent="-298450" lvl="2" marL="1371600" rtl="0" algn="l">
              <a:spcBef>
                <a:spcPts val="0"/>
              </a:spcBef>
              <a:spcAft>
                <a:spcPts val="0"/>
              </a:spcAft>
              <a:buSzPts val="1100"/>
              <a:buChar char="-"/>
            </a:pPr>
            <a:r>
              <a:rPr lang="en"/>
              <a:t>340M parameters</a:t>
            </a:r>
            <a:endParaRPr/>
          </a:p>
          <a:p>
            <a:pPr indent="-298450" lvl="2" marL="1371600" rtl="0" algn="l">
              <a:spcBef>
                <a:spcPts val="0"/>
              </a:spcBef>
              <a:spcAft>
                <a:spcPts val="0"/>
              </a:spcAft>
              <a:buSzPts val="1100"/>
              <a:buChar char="-"/>
            </a:pPr>
            <a:r>
              <a:rPr lang="en"/>
              <a:t>Dialogue recognition</a:t>
            </a:r>
            <a:endParaRPr/>
          </a:p>
          <a:p>
            <a:pPr indent="-298450" lvl="1" marL="914400" rtl="0" algn="l">
              <a:spcBef>
                <a:spcPts val="0"/>
              </a:spcBef>
              <a:spcAft>
                <a:spcPts val="0"/>
              </a:spcAft>
              <a:buSzPts val="1100"/>
              <a:buChar char="-"/>
            </a:pPr>
            <a:r>
              <a:rPr lang="en"/>
              <a:t>Bert MRPC</a:t>
            </a:r>
            <a:endParaRPr/>
          </a:p>
          <a:p>
            <a:pPr indent="-298450" lvl="2" marL="1371600" rtl="0" algn="l">
              <a:spcBef>
                <a:spcPts val="0"/>
              </a:spcBef>
              <a:spcAft>
                <a:spcPts val="0"/>
              </a:spcAft>
              <a:buSzPts val="1100"/>
              <a:buChar char="-"/>
            </a:pPr>
            <a:r>
              <a:rPr lang="en"/>
              <a:t>110M parameters</a:t>
            </a:r>
            <a:endParaRPr/>
          </a:p>
          <a:p>
            <a:pPr indent="-298450" lvl="2" marL="1371600" rtl="0" algn="l">
              <a:spcBef>
                <a:spcPts val="0"/>
              </a:spcBef>
              <a:spcAft>
                <a:spcPts val="0"/>
              </a:spcAft>
              <a:buSzPts val="1100"/>
              <a:buChar char="-"/>
            </a:pPr>
            <a:r>
              <a:rPr lang="en"/>
              <a:t>Fine-tuned to recognise semantic </a:t>
            </a:r>
            <a:r>
              <a:rPr lang="en"/>
              <a:t>similarities</a:t>
            </a:r>
            <a:endParaRPr/>
          </a:p>
        </p:txBody>
      </p:sp>
      <p:pic>
        <p:nvPicPr>
          <p:cNvPr id="321" name="Google Shape;321;p19"/>
          <p:cNvPicPr preferRelativeResize="0"/>
          <p:nvPr/>
        </p:nvPicPr>
        <p:blipFill>
          <a:blip r:embed="rId3">
            <a:alphaModFix/>
          </a:blip>
          <a:stretch>
            <a:fillRect/>
          </a:stretch>
        </p:blipFill>
        <p:spPr>
          <a:xfrm>
            <a:off x="6749051" y="259032"/>
            <a:ext cx="1459800" cy="462544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Coreference Resolution Model</a:t>
            </a:r>
            <a:endParaRPr/>
          </a:p>
        </p:txBody>
      </p:sp>
      <p:sp>
        <p:nvSpPr>
          <p:cNvPr id="327" name="Google Shape;327;p20"/>
          <p:cNvSpPr txBox="1"/>
          <p:nvPr>
            <p:ph idx="1" type="body"/>
          </p:nvPr>
        </p:nvSpPr>
        <p:spPr>
          <a:xfrm>
            <a:off x="616050" y="1248275"/>
            <a:ext cx="4556400" cy="3240900"/>
          </a:xfrm>
          <a:prstGeom prst="rect">
            <a:avLst/>
          </a:prstGeom>
        </p:spPr>
        <p:txBody>
          <a:bodyPr anchorCtr="0" anchor="t" bIns="91425" lIns="91425" spcFirstLastPara="1" rIns="91425" wrap="square" tIns="91425">
            <a:normAutofit fontScale="77500" lnSpcReduction="10000"/>
          </a:bodyPr>
          <a:lstStyle/>
          <a:p>
            <a:pPr indent="-292576" lvl="0" marL="457200" rtl="0" algn="l">
              <a:spcBef>
                <a:spcPts val="0"/>
              </a:spcBef>
              <a:spcAft>
                <a:spcPts val="0"/>
              </a:spcAft>
              <a:buSzPct val="100000"/>
              <a:buChar char="-"/>
            </a:pPr>
            <a:r>
              <a:rPr lang="en"/>
              <a:t>Baruah et al (2023) - Coreference Resolution for Screenplay Format</a:t>
            </a:r>
            <a:endParaRPr/>
          </a:p>
          <a:p>
            <a:pPr indent="-282733" lvl="1" marL="914400" rtl="0" algn="l">
              <a:spcBef>
                <a:spcPts val="0"/>
              </a:spcBef>
              <a:spcAft>
                <a:spcPts val="0"/>
              </a:spcAft>
              <a:buSzPct val="100000"/>
              <a:buChar char="-"/>
            </a:pPr>
            <a:r>
              <a:rPr lang="en"/>
              <a:t>Use Coreference Resolution pre-trained on Onto Notes and fine-tuned to 6 screenplays (48 GB A40 NVIDIA GPUs)</a:t>
            </a:r>
            <a:endParaRPr/>
          </a:p>
          <a:p>
            <a:pPr indent="-282733" lvl="1" marL="914400" rtl="0" algn="l">
              <a:spcBef>
                <a:spcPts val="0"/>
              </a:spcBef>
              <a:spcAft>
                <a:spcPts val="0"/>
              </a:spcAft>
              <a:buSzPct val="100000"/>
              <a:buChar char="-"/>
            </a:pPr>
            <a:r>
              <a:rPr lang="en"/>
              <a:t>Fusion-based approach that overcomes long document sizes</a:t>
            </a:r>
            <a:endParaRPr/>
          </a:p>
          <a:p>
            <a:pPr indent="-282733" lvl="2" marL="1371600" rtl="0" algn="l">
              <a:spcBef>
                <a:spcPts val="0"/>
              </a:spcBef>
              <a:spcAft>
                <a:spcPts val="0"/>
              </a:spcAft>
              <a:buSzPct val="100000"/>
              <a:buChar char="-"/>
            </a:pPr>
            <a:r>
              <a:rPr lang="en"/>
              <a:t>Divide screenplay into overlapping subdocuments. </a:t>
            </a:r>
            <a:endParaRPr/>
          </a:p>
          <a:p>
            <a:pPr indent="-282733" lvl="2" marL="1371600" rtl="0" algn="l">
              <a:spcBef>
                <a:spcPts val="0"/>
              </a:spcBef>
              <a:spcAft>
                <a:spcPts val="0"/>
              </a:spcAft>
              <a:buSzPct val="100000"/>
              <a:buChar char="-"/>
            </a:pPr>
            <a:r>
              <a:rPr lang="en"/>
              <a:t>Reference pairs connected to the overlapping region between adjacent documents are linked to form final clusters for character entities of a screenplay.</a:t>
            </a:r>
            <a:endParaRPr/>
          </a:p>
          <a:p>
            <a:pPr indent="-282733" lvl="2" marL="1371600" rtl="0" algn="l">
              <a:spcBef>
                <a:spcPts val="0"/>
              </a:spcBef>
              <a:spcAft>
                <a:spcPts val="0"/>
              </a:spcAft>
              <a:buSzPct val="100000"/>
              <a:buChar char="-"/>
            </a:pPr>
            <a:r>
              <a:rPr lang="en"/>
              <a:t>Advantage : Lightweight yet most performant</a:t>
            </a:r>
            <a:endParaRPr/>
          </a:p>
          <a:p>
            <a:pPr indent="-282733" lvl="2" marL="1371600" rtl="0" algn="l">
              <a:spcBef>
                <a:spcPts val="0"/>
              </a:spcBef>
              <a:spcAft>
                <a:spcPts val="0"/>
              </a:spcAft>
              <a:buSzPct val="100000"/>
              <a:buChar char="-"/>
            </a:pPr>
            <a:r>
              <a:rPr lang="en"/>
              <a:t>Disadvantage: Can result in broken cluster for the same entity.</a:t>
            </a:r>
            <a:endParaRPr/>
          </a:p>
          <a:p>
            <a:pPr indent="-282733" lvl="1" marL="914400" rtl="0" algn="l">
              <a:spcBef>
                <a:spcPts val="0"/>
              </a:spcBef>
              <a:spcAft>
                <a:spcPts val="0"/>
              </a:spcAft>
              <a:buSzPct val="100000"/>
              <a:buChar char="-"/>
            </a:pPr>
            <a:r>
              <a:rPr lang="en"/>
              <a:t>Encode using RoBERTa Model and combined with POS, named entities, and screenplay structural tags embeddings, then fed into bi-directional RNN and FFNN  to give word representations character scores.</a:t>
            </a:r>
            <a:endParaRPr/>
          </a:p>
          <a:p>
            <a:pPr indent="-282733" lvl="1" marL="914400" rtl="0" algn="l">
              <a:spcBef>
                <a:spcPts val="0"/>
              </a:spcBef>
              <a:spcAft>
                <a:spcPts val="0"/>
              </a:spcAft>
              <a:buSzPct val="100000"/>
              <a:buChar char="-"/>
            </a:pPr>
            <a:r>
              <a:rPr lang="en"/>
              <a:t>Antecedent with max pairing scores are </a:t>
            </a:r>
            <a:r>
              <a:rPr lang="en"/>
              <a:t>calculated</a:t>
            </a:r>
            <a:r>
              <a:rPr lang="en"/>
              <a:t> for each character reference in a subdocument and connected throughout screenplay.</a:t>
            </a:r>
            <a:br>
              <a:rPr lang="en"/>
            </a:br>
            <a:endParaRPr/>
          </a:p>
          <a:p>
            <a:pPr indent="-292576" lvl="0" marL="457200" rtl="0" algn="l">
              <a:spcBef>
                <a:spcPts val="0"/>
              </a:spcBef>
              <a:spcAft>
                <a:spcPts val="0"/>
              </a:spcAft>
              <a:buSzPct val="100000"/>
              <a:buChar char="-"/>
            </a:pPr>
            <a:r>
              <a:rPr lang="en"/>
              <a:t>Combined with set of heuristics to determine conversation spans and the Bechdel Test passing criteria 2 and 3.</a:t>
            </a:r>
            <a:endParaRPr/>
          </a:p>
          <a:p>
            <a:pPr indent="-282733" lvl="1" marL="914400" rtl="0" algn="l">
              <a:spcBef>
                <a:spcPts val="0"/>
              </a:spcBef>
              <a:spcAft>
                <a:spcPts val="0"/>
              </a:spcAft>
              <a:buSzPct val="100000"/>
              <a:buChar char="-"/>
            </a:pPr>
            <a:r>
              <a:rPr lang="en"/>
              <a:t>Captures nuance details at a scene level</a:t>
            </a:r>
            <a:endParaRPr/>
          </a:p>
          <a:p>
            <a:pPr indent="-282733" lvl="1" marL="914400" rtl="0" algn="l">
              <a:spcBef>
                <a:spcPts val="0"/>
              </a:spcBef>
              <a:spcAft>
                <a:spcPts val="0"/>
              </a:spcAft>
              <a:buSzPct val="100000"/>
              <a:buChar char="-"/>
            </a:pPr>
            <a:r>
              <a:rPr lang="en"/>
              <a:t>Approach overcomes long document size of screenplays</a:t>
            </a:r>
            <a:endParaRPr/>
          </a:p>
        </p:txBody>
      </p:sp>
      <p:pic>
        <p:nvPicPr>
          <p:cNvPr id="328" name="Google Shape;328;p20"/>
          <p:cNvPicPr preferRelativeResize="0"/>
          <p:nvPr/>
        </p:nvPicPr>
        <p:blipFill>
          <a:blip r:embed="rId3">
            <a:alphaModFix/>
          </a:blip>
          <a:stretch>
            <a:fillRect/>
          </a:stretch>
        </p:blipFill>
        <p:spPr>
          <a:xfrm>
            <a:off x="5353900" y="1248263"/>
            <a:ext cx="2875243" cy="32408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graphicFrame>
        <p:nvGraphicFramePr>
          <p:cNvPr id="334" name="Google Shape;334;p21"/>
          <p:cNvGraphicFramePr/>
          <p:nvPr/>
        </p:nvGraphicFramePr>
        <p:xfrm>
          <a:off x="1303800" y="1871550"/>
          <a:ext cx="3000000" cy="3000000"/>
        </p:xfrm>
        <a:graphic>
          <a:graphicData uri="http://schemas.openxmlformats.org/drawingml/2006/table">
            <a:tbl>
              <a:tblPr>
                <a:noFill/>
                <a:tableStyleId>{7C9BC84C-9AC5-483B-96E6-13ABAD8258DF}</a:tableStyleId>
              </a:tblPr>
              <a:tblGrid>
                <a:gridCol w="1809750"/>
                <a:gridCol w="1809750"/>
                <a:gridCol w="1809750"/>
                <a:gridCol w="1809750"/>
              </a:tblGrid>
              <a:tr h="381000">
                <a:tc>
                  <a:txBody>
                    <a:bodyPr/>
                    <a:lstStyle/>
                    <a:p>
                      <a:pPr indent="0" lvl="0" marL="0" rtl="0" algn="ctr">
                        <a:spcBef>
                          <a:spcPts val="0"/>
                        </a:spcBef>
                        <a:spcAft>
                          <a:spcPts val="0"/>
                        </a:spcAft>
                        <a:buNone/>
                      </a:pPr>
                      <a:r>
                        <a:rPr lang="en"/>
                        <a:t>Model</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lang="en"/>
                        <a:t>Loss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lang="en"/>
                        <a:t>Accuracy</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lang="en"/>
                        <a:t>F1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r>
              <a:tr h="381000">
                <a:tc>
                  <a:txBody>
                    <a:bodyPr/>
                    <a:lstStyle/>
                    <a:p>
                      <a:pPr indent="0" lvl="0" marL="0" rtl="0" algn="ctr">
                        <a:spcBef>
                          <a:spcPts val="0"/>
                        </a:spcBef>
                        <a:spcAft>
                          <a:spcPts val="0"/>
                        </a:spcAft>
                        <a:buNone/>
                      </a:pPr>
                      <a:r>
                        <a:rPr lang="en"/>
                        <a:t>Baseline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lang="en"/>
                        <a:t>0.692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0.558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0.558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Base Cased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lang="en"/>
                        <a:t>0.681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0.488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0.602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Large Cased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lang="en"/>
                        <a:t>0.683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0.428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0.578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MRPC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lang="en"/>
                        <a:t>0.681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0.530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0.578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CoRef</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0.701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0.692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