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5" r:id="rId1"/>
  </p:sldMasterIdLst>
  <p:notesMasterIdLst>
    <p:notesMasterId r:id="rId25"/>
  </p:notesMasterIdLst>
  <p:sldIdLst>
    <p:sldId id="256" r:id="rId2"/>
    <p:sldId id="257" r:id="rId3"/>
    <p:sldId id="285" r:id="rId4"/>
    <p:sldId id="259" r:id="rId5"/>
    <p:sldId id="261" r:id="rId6"/>
    <p:sldId id="286" r:id="rId7"/>
    <p:sldId id="265" r:id="rId8"/>
    <p:sldId id="264" r:id="rId9"/>
    <p:sldId id="271" r:id="rId10"/>
    <p:sldId id="269" r:id="rId11"/>
    <p:sldId id="266" r:id="rId12"/>
    <p:sldId id="274" r:id="rId13"/>
    <p:sldId id="272" r:id="rId14"/>
    <p:sldId id="276" r:id="rId15"/>
    <p:sldId id="278" r:id="rId16"/>
    <p:sldId id="280" r:id="rId17"/>
    <p:sldId id="282" r:id="rId18"/>
    <p:sldId id="284" r:id="rId19"/>
    <p:sldId id="267" r:id="rId20"/>
    <p:sldId id="287" r:id="rId21"/>
    <p:sldId id="268" r:id="rId22"/>
    <p:sldId id="262" r:id="rId23"/>
    <p:sldId id="26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FE1EB1C-14AB-8F2D-9FA4-3697F09D3C10}" name="Neuhaus, Michael D" initials="ND" userId="S::mdneuhaus@uiowa.edu::974072a5-bfb0-4fb6-a7da-2d8df46ad05f" providerId="AD"/>
  <p188:author id="{8C46ED83-4549-D2EA-A033-944D83D2C1EF}" name="Rector, Lucy R" initials="RR" userId="S::lrrector@uiowa.edu::0c2fe610-f33b-4470-a1a7-fda25f13c37f" providerId="AD"/>
  <p188:author id="{8CA888CA-E20F-7E38-AC47-083FA7AF4A90}" name="Ferguson, Zachary R" initials="FR" userId="S::zrferguson@uiowa.edu::e3eab6b9-0794-418b-b869-fc48a1741bdb" providerId="AD"/>
  <p188:author id="{144F8CFA-324A-C206-E30C-B8E6030F6F70}" name="Miyuskovich, Kalli" initials="MK" userId="S::kmiyuskovich@uiowa.edu::1f618593-868c-4b9d-968e-43631e788c78"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3FAF27-615E-DE01-8973-355E0FF0DEB4}" v="14" dt="2025-03-11T02:48:18.1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81" d="100"/>
          <a:sy n="81" d="100"/>
        </p:scale>
        <p:origin x="152" y="1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5/10/relationships/revisionInfo" Target="revisionInfo.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A2BA48B-C4E9-426A-B1BC-A6BDC854AE3B}"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BA089E77-A7A7-41AE-BEBE-6D499071B374}">
      <dgm:prSet phldrT="[Text]" phldr="0"/>
      <dgm:spPr/>
      <dgm:t>
        <a:bodyPr/>
        <a:lstStyle/>
        <a:p>
          <a:r>
            <a:rPr lang="en-US">
              <a:latin typeface="Calibri"/>
              <a:ea typeface="Calibri"/>
              <a:cs typeface="Calibri"/>
            </a:rPr>
            <a:t>Problem</a:t>
          </a:r>
        </a:p>
      </dgm:t>
    </dgm:pt>
    <dgm:pt modelId="{F9B34714-CB26-42A4-A7B9-6E0AFF67C6E0}" type="parTrans" cxnId="{0F5C4936-6F12-4168-A28D-D85C71C25458}">
      <dgm:prSet/>
      <dgm:spPr/>
      <dgm:t>
        <a:bodyPr/>
        <a:lstStyle/>
        <a:p>
          <a:endParaRPr lang="en-US"/>
        </a:p>
      </dgm:t>
    </dgm:pt>
    <dgm:pt modelId="{6377D19A-2D96-4371-BEE5-4403FFA91289}" type="sibTrans" cxnId="{0F5C4936-6F12-4168-A28D-D85C71C25458}">
      <dgm:prSet/>
      <dgm:spPr/>
      <dgm:t>
        <a:bodyPr/>
        <a:lstStyle/>
        <a:p>
          <a:endParaRPr lang="en-US"/>
        </a:p>
      </dgm:t>
    </dgm:pt>
    <dgm:pt modelId="{144E38DA-D215-455A-859F-19EB02E4F952}">
      <dgm:prSet phldrT="[Text]" phldr="0"/>
      <dgm:spPr/>
      <dgm:t>
        <a:bodyPr/>
        <a:lstStyle/>
        <a:p>
          <a:pPr rtl="0"/>
          <a:r>
            <a:rPr lang="en-US">
              <a:latin typeface="Calibri"/>
              <a:ea typeface="Calibri"/>
              <a:cs typeface="Calibri"/>
            </a:rPr>
            <a:t>Data Source</a:t>
          </a:r>
        </a:p>
      </dgm:t>
    </dgm:pt>
    <dgm:pt modelId="{4CD66C62-3B74-41EE-9A71-9B175806F686}" type="parTrans" cxnId="{AF378430-1311-43F5-A29D-BFA0EDFD15DF}">
      <dgm:prSet/>
      <dgm:spPr/>
      <dgm:t>
        <a:bodyPr/>
        <a:lstStyle/>
        <a:p>
          <a:endParaRPr lang="en-US"/>
        </a:p>
      </dgm:t>
    </dgm:pt>
    <dgm:pt modelId="{476A13F4-F89D-4D27-9261-2C3C360BFEA1}" type="sibTrans" cxnId="{AF378430-1311-43F5-A29D-BFA0EDFD15DF}">
      <dgm:prSet/>
      <dgm:spPr/>
      <dgm:t>
        <a:bodyPr/>
        <a:lstStyle/>
        <a:p>
          <a:endParaRPr lang="en-US"/>
        </a:p>
      </dgm:t>
    </dgm:pt>
    <dgm:pt modelId="{E19BB19B-08A2-455C-B124-436FEA273B9F}">
      <dgm:prSet phldr="0"/>
      <dgm:spPr/>
      <dgm:t>
        <a:bodyPr/>
        <a:lstStyle/>
        <a:p>
          <a:r>
            <a:rPr lang="en-US">
              <a:latin typeface="Calibri"/>
              <a:ea typeface="Calibri"/>
              <a:cs typeface="Calibri"/>
            </a:rPr>
            <a:t>Conclusions</a:t>
          </a:r>
        </a:p>
      </dgm:t>
    </dgm:pt>
    <dgm:pt modelId="{37D9A00A-1DE3-4442-9553-9B70F72E6460}" type="parTrans" cxnId="{D1039058-60B9-47BF-8CDB-F0CA52F58B6D}">
      <dgm:prSet/>
      <dgm:spPr/>
    </dgm:pt>
    <dgm:pt modelId="{36E61708-4E07-49EC-A0BE-8DCDE61A7695}" type="sibTrans" cxnId="{D1039058-60B9-47BF-8CDB-F0CA52F58B6D}">
      <dgm:prSet/>
      <dgm:spPr/>
    </dgm:pt>
    <dgm:pt modelId="{03D179E1-9E54-477C-BCC9-0E4564C83E4E}">
      <dgm:prSet phldr="0"/>
      <dgm:spPr/>
      <dgm:t>
        <a:bodyPr/>
        <a:lstStyle/>
        <a:p>
          <a:pPr rtl="0"/>
          <a:r>
            <a:rPr lang="en-US">
              <a:latin typeface="Calibri"/>
              <a:ea typeface="Calibri"/>
              <a:cs typeface="Calibri"/>
            </a:rPr>
            <a:t>Measures</a:t>
          </a:r>
        </a:p>
      </dgm:t>
    </dgm:pt>
    <dgm:pt modelId="{262A5ADE-C15F-409D-9DB4-91935C7A1829}" type="parTrans" cxnId="{C5BA1525-6B82-4DCC-A9DE-60AF07D4E8FD}">
      <dgm:prSet/>
      <dgm:spPr/>
    </dgm:pt>
    <dgm:pt modelId="{F86CE68F-2384-4C88-85D0-8D756A611713}" type="sibTrans" cxnId="{C5BA1525-6B82-4DCC-A9DE-60AF07D4E8FD}">
      <dgm:prSet/>
      <dgm:spPr/>
    </dgm:pt>
    <dgm:pt modelId="{3815FE0A-D573-4E41-ADD0-796F7A616BD5}">
      <dgm:prSet phldr="0"/>
      <dgm:spPr/>
      <dgm:t>
        <a:bodyPr/>
        <a:lstStyle/>
        <a:p>
          <a:pPr rtl="0"/>
          <a:r>
            <a:rPr lang="en-US">
              <a:latin typeface="Calibri"/>
              <a:ea typeface="Calibri"/>
              <a:cs typeface="Calibri"/>
            </a:rPr>
            <a:t>What are the factors that affect how popular a song is on Spotify?</a:t>
          </a:r>
        </a:p>
      </dgm:t>
    </dgm:pt>
    <dgm:pt modelId="{B881BA20-A1F6-47BC-B714-1D5167C934DC}" type="parTrans" cxnId="{B780FE03-1F7F-4D33-885B-916BC4F282A7}">
      <dgm:prSet/>
      <dgm:spPr/>
    </dgm:pt>
    <dgm:pt modelId="{3D04779D-0391-446F-9A85-7D90CFAF5DDD}" type="sibTrans" cxnId="{B780FE03-1F7F-4D33-885B-916BC4F282A7}">
      <dgm:prSet/>
      <dgm:spPr/>
    </dgm:pt>
    <dgm:pt modelId="{1FE7B122-D8BB-40DD-A0E5-7A4BD2EDF0CE}">
      <dgm:prSet phldr="0"/>
      <dgm:spPr/>
      <dgm:t>
        <a:bodyPr/>
        <a:lstStyle/>
        <a:p>
          <a:pPr rtl="0"/>
          <a:r>
            <a:rPr lang="en-US">
              <a:latin typeface="Calibri"/>
              <a:ea typeface="Calibri"/>
              <a:cs typeface="Calibri"/>
            </a:rPr>
            <a:t>Spotify Top 200 Charts (2020-2021) from Kaggle</a:t>
          </a:r>
        </a:p>
      </dgm:t>
    </dgm:pt>
    <dgm:pt modelId="{DE149075-6195-4C7A-910C-84A3A45F4648}" type="parTrans" cxnId="{602998AE-AA54-451A-9EF5-155644C903C6}">
      <dgm:prSet/>
      <dgm:spPr/>
    </dgm:pt>
    <dgm:pt modelId="{08A0D472-7820-4DBF-BD97-FD123FFBBDDA}" type="sibTrans" cxnId="{602998AE-AA54-451A-9EF5-155644C903C6}">
      <dgm:prSet/>
      <dgm:spPr/>
    </dgm:pt>
    <dgm:pt modelId="{F08720E9-CF1B-42B4-939A-D4581E367029}">
      <dgm:prSet phldr="0"/>
      <dgm:spPr/>
      <dgm:t>
        <a:bodyPr/>
        <a:lstStyle/>
        <a:p>
          <a:pPr rtl="0"/>
          <a:r>
            <a:rPr lang="en-US" b="0">
              <a:latin typeface="Calibri"/>
              <a:ea typeface="Calibri"/>
              <a:cs typeface="Calibri"/>
            </a:rPr>
            <a:t>Multi-linear regression </a:t>
          </a:r>
          <a:r>
            <a:rPr lang="en-US">
              <a:latin typeface="Calibri"/>
              <a:ea typeface="Calibri"/>
              <a:cs typeface="Calibri"/>
            </a:rPr>
            <a:t>model, collinearity, and residual plots</a:t>
          </a:r>
        </a:p>
      </dgm:t>
    </dgm:pt>
    <dgm:pt modelId="{CDD2D5E6-5D85-46BC-82F9-ABCEAAB4CC69}" type="parTrans" cxnId="{2C688086-3EE1-49EF-9CA7-E7C29DC78310}">
      <dgm:prSet/>
      <dgm:spPr/>
    </dgm:pt>
    <dgm:pt modelId="{0C7775CE-4292-41BD-8345-FB76A3D8F7F8}" type="sibTrans" cxnId="{2C688086-3EE1-49EF-9CA7-E7C29DC78310}">
      <dgm:prSet/>
      <dgm:spPr/>
    </dgm:pt>
    <dgm:pt modelId="{BB3AA746-1215-4AC1-8D71-9F5D19941847}">
      <dgm:prSet phldr="0"/>
      <dgm:spPr/>
      <dgm:t>
        <a:bodyPr/>
        <a:lstStyle/>
        <a:p>
          <a:pPr rtl="0"/>
          <a:r>
            <a:rPr lang="en-US" b="1">
              <a:latin typeface="Calibri"/>
              <a:ea typeface="Calibri"/>
              <a:cs typeface="Calibri"/>
            </a:rPr>
            <a:t>Methods</a:t>
          </a:r>
        </a:p>
      </dgm:t>
    </dgm:pt>
    <dgm:pt modelId="{3993A976-9305-46A6-A4B9-1D0C68A92759}" type="parTrans" cxnId="{FB92444E-6AF3-44CA-B84C-7EFA71ECAD0F}">
      <dgm:prSet/>
      <dgm:spPr/>
    </dgm:pt>
    <dgm:pt modelId="{123BF16E-F09B-4E7B-8D9D-D5D678B54C18}" type="sibTrans" cxnId="{FB92444E-6AF3-44CA-B84C-7EFA71ECAD0F}">
      <dgm:prSet/>
      <dgm:spPr/>
    </dgm:pt>
    <dgm:pt modelId="{78CB67DA-A525-40BD-824A-078D67079B7B}">
      <dgm:prSet phldr="0"/>
      <dgm:spPr/>
      <dgm:t>
        <a:bodyPr/>
        <a:lstStyle/>
        <a:p>
          <a:pPr rtl="0"/>
          <a:r>
            <a:rPr lang="en-US">
              <a:latin typeface="Calibri"/>
              <a:ea typeface="Calibri"/>
              <a:cs typeface="Calibri"/>
            </a:rPr>
            <a:t>Dependent variable (popularity)</a:t>
          </a:r>
          <a:endParaRPr lang="en-US">
            <a:latin typeface="Century Schoolbook"/>
            <a:ea typeface="Calibri"/>
            <a:cs typeface="Calibri"/>
          </a:endParaRPr>
        </a:p>
      </dgm:t>
    </dgm:pt>
    <dgm:pt modelId="{CFD263D7-71D0-4B46-8090-40D26B0F25E5}" type="parTrans" cxnId="{7F85B7BB-56F2-4DE8-BB17-AAB4FBBB23B8}">
      <dgm:prSet/>
      <dgm:spPr/>
    </dgm:pt>
    <dgm:pt modelId="{4BC6C915-12ED-42DF-A786-C461FB7F1E0E}" type="sibTrans" cxnId="{7F85B7BB-56F2-4DE8-BB17-AAB4FBBB23B8}">
      <dgm:prSet/>
      <dgm:spPr/>
    </dgm:pt>
    <dgm:pt modelId="{5F624246-A6C9-4524-9AA9-ECB05249CDC4}">
      <dgm:prSet phldr="0"/>
      <dgm:spPr/>
      <dgm:t>
        <a:bodyPr/>
        <a:lstStyle/>
        <a:p>
          <a:pPr rtl="0"/>
          <a:r>
            <a:rPr lang="en-US">
              <a:latin typeface="Calibri"/>
              <a:cs typeface="Calibri"/>
            </a:rPr>
            <a:t>Of the independent variables used, energy has the greatest impact on a song's popularity on Spotify</a:t>
          </a:r>
        </a:p>
      </dgm:t>
    </dgm:pt>
    <dgm:pt modelId="{730C3BE9-0950-43FB-873A-2F317038E743}" type="parTrans" cxnId="{E2B2E58E-BECE-4F48-A160-0B316CA88D81}">
      <dgm:prSet/>
      <dgm:spPr/>
    </dgm:pt>
    <dgm:pt modelId="{FB015E08-87B2-41FA-8A24-2ABA59E8F5BE}" type="sibTrans" cxnId="{E2B2E58E-BECE-4F48-A160-0B316CA88D81}">
      <dgm:prSet/>
      <dgm:spPr/>
    </dgm:pt>
    <dgm:pt modelId="{3DD9AF86-6593-4A29-9B12-373126374C8B}">
      <dgm:prSet phldr="0"/>
      <dgm:spPr/>
      <dgm:t>
        <a:bodyPr/>
        <a:lstStyle/>
        <a:p>
          <a:pPr rtl="0"/>
          <a:r>
            <a:rPr lang="en-US">
              <a:latin typeface="Calibri"/>
              <a:ea typeface="Calibri"/>
              <a:cs typeface="Calibri"/>
            </a:rPr>
            <a:t>Independent variables </a:t>
          </a:r>
          <a:r>
            <a:rPr lang="en-US">
              <a:solidFill>
                <a:srgbClr val="000000"/>
              </a:solidFill>
              <a:latin typeface="Calibri"/>
              <a:cs typeface="Calibri"/>
            </a:rPr>
            <a:t>(</a:t>
          </a:r>
          <a:r>
            <a:rPr lang="en-US">
              <a:solidFill>
                <a:srgbClr val="000000"/>
              </a:solidFill>
              <a:latin typeface="Century Schoolbook"/>
              <a:cs typeface="Calibri"/>
            </a:rPr>
            <a:t>danceability</a:t>
          </a:r>
          <a:r>
            <a:rPr lang="en-US">
              <a:solidFill>
                <a:srgbClr val="000000"/>
              </a:solidFill>
            </a:rPr>
            <a:t>, </a:t>
          </a:r>
          <a:r>
            <a:rPr lang="en-US">
              <a:solidFill>
                <a:srgbClr val="000000"/>
              </a:solidFill>
              <a:latin typeface="Century Schoolbook" panose="02040604050505020304"/>
            </a:rPr>
            <a:t>energy</a:t>
          </a:r>
          <a:r>
            <a:rPr lang="en-US">
              <a:solidFill>
                <a:srgbClr val="000000"/>
              </a:solidFill>
            </a:rPr>
            <a:t>, </a:t>
          </a:r>
          <a:r>
            <a:rPr lang="en-US">
              <a:solidFill>
                <a:srgbClr val="000000"/>
              </a:solidFill>
              <a:latin typeface="Century Schoolbook" panose="02040604050505020304"/>
            </a:rPr>
            <a:t>loudness</a:t>
          </a:r>
          <a:r>
            <a:rPr lang="en-US">
              <a:solidFill>
                <a:srgbClr val="000000"/>
              </a:solidFill>
            </a:rPr>
            <a:t>,</a:t>
          </a:r>
          <a:r>
            <a:rPr lang="en-US">
              <a:solidFill>
                <a:srgbClr val="000000"/>
              </a:solidFill>
              <a:latin typeface="Century Schoolbook" panose="02040604050505020304"/>
            </a:rPr>
            <a:t> </a:t>
          </a:r>
          <a:r>
            <a:rPr lang="en-US" err="1">
              <a:solidFill>
                <a:srgbClr val="000000"/>
              </a:solidFill>
              <a:latin typeface="Century Schoolbook" panose="02040604050505020304"/>
            </a:rPr>
            <a:t>spechiness</a:t>
          </a:r>
          <a:r>
            <a:rPr lang="en-US">
              <a:solidFill>
                <a:srgbClr val="000000"/>
              </a:solidFill>
            </a:rPr>
            <a:t>,</a:t>
          </a:r>
          <a:r>
            <a:rPr lang="en-US">
              <a:solidFill>
                <a:srgbClr val="000000"/>
              </a:solidFill>
              <a:latin typeface="Century Schoolbook" panose="02040604050505020304"/>
            </a:rPr>
            <a:t> </a:t>
          </a:r>
          <a:r>
            <a:rPr lang="en-US" err="1">
              <a:solidFill>
                <a:srgbClr val="000000"/>
              </a:solidFill>
              <a:latin typeface="Century Schoolbook" panose="02040604050505020304"/>
            </a:rPr>
            <a:t>acousticness</a:t>
          </a:r>
          <a:r>
            <a:rPr lang="en-US">
              <a:solidFill>
                <a:srgbClr val="000000"/>
              </a:solidFill>
            </a:rPr>
            <a:t>, </a:t>
          </a:r>
          <a:r>
            <a:rPr lang="en-US">
              <a:solidFill>
                <a:srgbClr val="000000"/>
              </a:solidFill>
              <a:latin typeface="Century Schoolbook" panose="02040604050505020304"/>
            </a:rPr>
            <a:t>liveness</a:t>
          </a:r>
          <a:r>
            <a:rPr lang="en-US">
              <a:solidFill>
                <a:srgbClr val="000000"/>
              </a:solidFill>
            </a:rPr>
            <a:t>,</a:t>
          </a:r>
          <a:r>
            <a:rPr lang="en-US">
              <a:solidFill>
                <a:srgbClr val="000000"/>
              </a:solidFill>
              <a:latin typeface="Century Schoolbook" panose="02040604050505020304"/>
            </a:rPr>
            <a:t> tempo</a:t>
          </a:r>
          <a:r>
            <a:rPr lang="en-US">
              <a:solidFill>
                <a:srgbClr val="000000"/>
              </a:solidFill>
            </a:rPr>
            <a:t>, </a:t>
          </a:r>
          <a:r>
            <a:rPr lang="en-US">
              <a:solidFill>
                <a:srgbClr val="000000"/>
              </a:solidFill>
              <a:latin typeface="Century Schoolbook" panose="02040604050505020304"/>
            </a:rPr>
            <a:t>duration</a:t>
          </a:r>
          <a:r>
            <a:rPr lang="en-US">
              <a:solidFill>
                <a:srgbClr val="000000"/>
              </a:solidFill>
            </a:rPr>
            <a:t>, and </a:t>
          </a:r>
          <a:r>
            <a:rPr lang="en-US">
              <a:latin typeface="Century Schoolbook" panose="02040604050505020304"/>
            </a:rPr>
            <a:t>valence</a:t>
          </a:r>
          <a:r>
            <a:rPr lang="en-US">
              <a:latin typeface="Century Schoolbook"/>
              <a:cs typeface="Calibri"/>
            </a:rPr>
            <a:t>)</a:t>
          </a:r>
          <a:endParaRPr lang="en-US">
            <a:latin typeface="Calibri"/>
            <a:cs typeface="Calibri"/>
          </a:endParaRPr>
        </a:p>
      </dgm:t>
    </dgm:pt>
    <dgm:pt modelId="{373FE6AA-4BEC-4DED-A4BC-D4A5F54BE5AD}" type="parTrans" cxnId="{83FDC33C-2746-6642-877B-F12FD1A974EA}">
      <dgm:prSet/>
      <dgm:spPr/>
    </dgm:pt>
    <dgm:pt modelId="{E6E77709-3103-4FAC-B62C-507406B91D93}" type="sibTrans" cxnId="{83FDC33C-2746-6642-877B-F12FD1A974EA}">
      <dgm:prSet/>
      <dgm:spPr/>
    </dgm:pt>
    <dgm:pt modelId="{09A63C92-D451-408A-B08D-90BC117C96E2}">
      <dgm:prSet phldr="0"/>
      <dgm:spPr/>
      <dgm:t>
        <a:bodyPr/>
        <a:lstStyle/>
        <a:p>
          <a:pPr rtl="0"/>
          <a:r>
            <a:rPr lang="en-US">
              <a:latin typeface="Calibri"/>
              <a:ea typeface="Calibri"/>
              <a:cs typeface="Calibri"/>
            </a:rPr>
            <a:t>P-values of independent variables</a:t>
          </a:r>
          <a:endParaRPr lang="en-US">
            <a:latin typeface="Century Schoolbook" panose="02040604050505020304"/>
            <a:cs typeface="Calibri"/>
          </a:endParaRPr>
        </a:p>
      </dgm:t>
    </dgm:pt>
    <dgm:pt modelId="{1595DD91-6717-4A14-B919-9DFB679FE07D}" type="parTrans" cxnId="{74B22FC4-056D-3F4D-94B6-0AB9C91B3DF8}">
      <dgm:prSet/>
      <dgm:spPr/>
    </dgm:pt>
    <dgm:pt modelId="{7DBAB3D2-90EA-4679-8E40-FA35ED6055E8}" type="sibTrans" cxnId="{74B22FC4-056D-3F4D-94B6-0AB9C91B3DF8}">
      <dgm:prSet/>
      <dgm:spPr/>
    </dgm:pt>
    <dgm:pt modelId="{0B0472FF-514E-489D-A3A0-89C8ACCF2DF1}">
      <dgm:prSet phldr="0"/>
      <dgm:spPr/>
      <dgm:t>
        <a:bodyPr/>
        <a:lstStyle/>
        <a:p>
          <a:r>
            <a:rPr lang="en-US">
              <a:latin typeface="Calibri"/>
              <a:ea typeface="Calibri"/>
              <a:cs typeface="Calibri"/>
            </a:rPr>
            <a:t> Multicollinearity/correlation</a:t>
          </a:r>
          <a:endParaRPr lang="en-US"/>
        </a:p>
      </dgm:t>
    </dgm:pt>
    <dgm:pt modelId="{757EFE99-4B36-45C3-8654-1B6318240A01}" type="parTrans" cxnId="{9ABA69A0-0663-9746-A0A9-642C0B26800F}">
      <dgm:prSet/>
      <dgm:spPr/>
    </dgm:pt>
    <dgm:pt modelId="{0EC04B10-1C82-43E7-8E1F-A680C4A626DF}" type="sibTrans" cxnId="{9ABA69A0-0663-9746-A0A9-642C0B26800F}">
      <dgm:prSet/>
      <dgm:spPr/>
    </dgm:pt>
    <dgm:pt modelId="{CF7C760C-62BA-4D6F-A8EE-71B7DB70A6F6}">
      <dgm:prSet phldr="0"/>
      <dgm:spPr/>
      <dgm:t>
        <a:bodyPr/>
        <a:lstStyle/>
        <a:p>
          <a:pPr rtl="0"/>
          <a:r>
            <a:rPr lang="en-US">
              <a:latin typeface="Calibri"/>
              <a:cs typeface="Calibri"/>
            </a:rPr>
            <a:t> With an r-squared value of 0.0145, none of the variables examined are strong predictors of a song's popularity on Spotify</a:t>
          </a:r>
          <a:endParaRPr lang="en-US"/>
        </a:p>
      </dgm:t>
    </dgm:pt>
    <dgm:pt modelId="{96DC6438-74AA-4D39-A2AE-3F75B4017494}" type="parTrans" cxnId="{752BD2C6-CEE1-BB48-9294-05325A743EFE}">
      <dgm:prSet/>
      <dgm:spPr/>
    </dgm:pt>
    <dgm:pt modelId="{6CE69DF4-1C95-4AA8-BA5E-0D4B6CC33FD5}" type="sibTrans" cxnId="{752BD2C6-CEE1-BB48-9294-05325A743EFE}">
      <dgm:prSet/>
      <dgm:spPr/>
    </dgm:pt>
    <dgm:pt modelId="{B62E2E5C-440E-42AC-980C-646D288F2F14}" type="pres">
      <dgm:prSet presAssocID="{7A2BA48B-C4E9-426A-B1BC-A6BDC854AE3B}" presName="linear" presStyleCnt="0">
        <dgm:presLayoutVars>
          <dgm:dir/>
          <dgm:animLvl val="lvl"/>
          <dgm:resizeHandles val="exact"/>
        </dgm:presLayoutVars>
      </dgm:prSet>
      <dgm:spPr/>
    </dgm:pt>
    <dgm:pt modelId="{F0F01BDD-B57E-4773-9F14-EA34DCFEBFDA}" type="pres">
      <dgm:prSet presAssocID="{BA089E77-A7A7-41AE-BEBE-6D499071B374}" presName="parentLin" presStyleCnt="0"/>
      <dgm:spPr/>
    </dgm:pt>
    <dgm:pt modelId="{A1C4BB25-C3F2-407E-AFA3-0F549A5CFB8E}" type="pres">
      <dgm:prSet presAssocID="{BA089E77-A7A7-41AE-BEBE-6D499071B374}" presName="parentLeftMargin" presStyleLbl="node1" presStyleIdx="0" presStyleCnt="5"/>
      <dgm:spPr/>
    </dgm:pt>
    <dgm:pt modelId="{97405EE0-D058-464A-B055-98D53803E728}" type="pres">
      <dgm:prSet presAssocID="{BA089E77-A7A7-41AE-BEBE-6D499071B374}" presName="parentText" presStyleLbl="node1" presStyleIdx="0" presStyleCnt="5">
        <dgm:presLayoutVars>
          <dgm:chMax val="0"/>
          <dgm:bulletEnabled val="1"/>
        </dgm:presLayoutVars>
      </dgm:prSet>
      <dgm:spPr/>
    </dgm:pt>
    <dgm:pt modelId="{4F996532-CEBF-4B3D-A3CF-976F78A0535B}" type="pres">
      <dgm:prSet presAssocID="{BA089E77-A7A7-41AE-BEBE-6D499071B374}" presName="negativeSpace" presStyleCnt="0"/>
      <dgm:spPr/>
    </dgm:pt>
    <dgm:pt modelId="{3C5DC765-886F-4A28-8057-A2C904BA631A}" type="pres">
      <dgm:prSet presAssocID="{BA089E77-A7A7-41AE-BEBE-6D499071B374}" presName="childText" presStyleLbl="conFgAcc1" presStyleIdx="0" presStyleCnt="5">
        <dgm:presLayoutVars>
          <dgm:bulletEnabled val="1"/>
        </dgm:presLayoutVars>
      </dgm:prSet>
      <dgm:spPr/>
    </dgm:pt>
    <dgm:pt modelId="{CE6C52FF-45E4-4486-8929-F4067D496B02}" type="pres">
      <dgm:prSet presAssocID="{6377D19A-2D96-4371-BEE5-4403FFA91289}" presName="spaceBetweenRectangles" presStyleCnt="0"/>
      <dgm:spPr/>
    </dgm:pt>
    <dgm:pt modelId="{B60A3A0C-D77D-4185-A28F-F9BFE5D8DB88}" type="pres">
      <dgm:prSet presAssocID="{144E38DA-D215-455A-859F-19EB02E4F952}" presName="parentLin" presStyleCnt="0"/>
      <dgm:spPr/>
    </dgm:pt>
    <dgm:pt modelId="{32E24D2D-2691-4FDB-8661-4B32BB96AADD}" type="pres">
      <dgm:prSet presAssocID="{144E38DA-D215-455A-859F-19EB02E4F952}" presName="parentLeftMargin" presStyleLbl="node1" presStyleIdx="0" presStyleCnt="5"/>
      <dgm:spPr/>
    </dgm:pt>
    <dgm:pt modelId="{5FB05BBC-F8A0-4A90-A013-53979FCA3489}" type="pres">
      <dgm:prSet presAssocID="{144E38DA-D215-455A-859F-19EB02E4F952}" presName="parentText" presStyleLbl="node1" presStyleIdx="1" presStyleCnt="5">
        <dgm:presLayoutVars>
          <dgm:chMax val="0"/>
          <dgm:bulletEnabled val="1"/>
        </dgm:presLayoutVars>
      </dgm:prSet>
      <dgm:spPr/>
    </dgm:pt>
    <dgm:pt modelId="{31477D33-B984-44A8-AB30-1B40040A006D}" type="pres">
      <dgm:prSet presAssocID="{144E38DA-D215-455A-859F-19EB02E4F952}" presName="negativeSpace" presStyleCnt="0"/>
      <dgm:spPr/>
    </dgm:pt>
    <dgm:pt modelId="{717AE960-7C40-452B-823B-4BF4405553BA}" type="pres">
      <dgm:prSet presAssocID="{144E38DA-D215-455A-859F-19EB02E4F952}" presName="childText" presStyleLbl="conFgAcc1" presStyleIdx="1" presStyleCnt="5">
        <dgm:presLayoutVars>
          <dgm:bulletEnabled val="1"/>
        </dgm:presLayoutVars>
      </dgm:prSet>
      <dgm:spPr/>
    </dgm:pt>
    <dgm:pt modelId="{997B5B6B-6F46-4928-85FB-884025C06D4A}" type="pres">
      <dgm:prSet presAssocID="{476A13F4-F89D-4D27-9261-2C3C360BFEA1}" presName="spaceBetweenRectangles" presStyleCnt="0"/>
      <dgm:spPr/>
    </dgm:pt>
    <dgm:pt modelId="{3659EAA9-A66B-43AD-AADD-A00B901B0A50}" type="pres">
      <dgm:prSet presAssocID="{BB3AA746-1215-4AC1-8D71-9F5D19941847}" presName="parentLin" presStyleCnt="0"/>
      <dgm:spPr/>
    </dgm:pt>
    <dgm:pt modelId="{D0DE2A2D-DCFD-417F-B7C8-D4364609D41B}" type="pres">
      <dgm:prSet presAssocID="{BB3AA746-1215-4AC1-8D71-9F5D19941847}" presName="parentLeftMargin" presStyleLbl="node1" presStyleIdx="1" presStyleCnt="5"/>
      <dgm:spPr/>
    </dgm:pt>
    <dgm:pt modelId="{D0993C06-3A01-45A9-90BD-B0083ACD4AA4}" type="pres">
      <dgm:prSet presAssocID="{BB3AA746-1215-4AC1-8D71-9F5D19941847}" presName="parentText" presStyleLbl="node1" presStyleIdx="2" presStyleCnt="5">
        <dgm:presLayoutVars>
          <dgm:chMax val="0"/>
          <dgm:bulletEnabled val="1"/>
        </dgm:presLayoutVars>
      </dgm:prSet>
      <dgm:spPr/>
    </dgm:pt>
    <dgm:pt modelId="{BE514D72-5165-4910-A690-8BE830FFC7F5}" type="pres">
      <dgm:prSet presAssocID="{BB3AA746-1215-4AC1-8D71-9F5D19941847}" presName="negativeSpace" presStyleCnt="0"/>
      <dgm:spPr/>
    </dgm:pt>
    <dgm:pt modelId="{9104A92E-BCB7-4BDD-898C-19FE616F2B9E}" type="pres">
      <dgm:prSet presAssocID="{BB3AA746-1215-4AC1-8D71-9F5D19941847}" presName="childText" presStyleLbl="conFgAcc1" presStyleIdx="2" presStyleCnt="5">
        <dgm:presLayoutVars>
          <dgm:bulletEnabled val="1"/>
        </dgm:presLayoutVars>
      </dgm:prSet>
      <dgm:spPr/>
    </dgm:pt>
    <dgm:pt modelId="{E2FDD89C-FF54-4F6D-9BDD-62D19EF32F9F}" type="pres">
      <dgm:prSet presAssocID="{123BF16E-F09B-4E7B-8D9D-D5D678B54C18}" presName="spaceBetweenRectangles" presStyleCnt="0"/>
      <dgm:spPr/>
    </dgm:pt>
    <dgm:pt modelId="{A1519C00-96A7-488C-B55D-DF6E02DC5861}" type="pres">
      <dgm:prSet presAssocID="{03D179E1-9E54-477C-BCC9-0E4564C83E4E}" presName="parentLin" presStyleCnt="0"/>
      <dgm:spPr/>
    </dgm:pt>
    <dgm:pt modelId="{E1961229-3FBD-4967-B293-9DC1D5CAC305}" type="pres">
      <dgm:prSet presAssocID="{03D179E1-9E54-477C-BCC9-0E4564C83E4E}" presName="parentLeftMargin" presStyleLbl="node1" presStyleIdx="2" presStyleCnt="5"/>
      <dgm:spPr/>
    </dgm:pt>
    <dgm:pt modelId="{52E614C1-B067-4A20-B12A-BC8F12112344}" type="pres">
      <dgm:prSet presAssocID="{03D179E1-9E54-477C-BCC9-0E4564C83E4E}" presName="parentText" presStyleLbl="node1" presStyleIdx="3" presStyleCnt="5">
        <dgm:presLayoutVars>
          <dgm:chMax val="0"/>
          <dgm:bulletEnabled val="1"/>
        </dgm:presLayoutVars>
      </dgm:prSet>
      <dgm:spPr/>
    </dgm:pt>
    <dgm:pt modelId="{CC55B428-0B9C-4496-B458-DF77DD329C8C}" type="pres">
      <dgm:prSet presAssocID="{03D179E1-9E54-477C-BCC9-0E4564C83E4E}" presName="negativeSpace" presStyleCnt="0"/>
      <dgm:spPr/>
    </dgm:pt>
    <dgm:pt modelId="{6ED4FD18-BF30-4F5E-BDE9-B1B417FF7F84}" type="pres">
      <dgm:prSet presAssocID="{03D179E1-9E54-477C-BCC9-0E4564C83E4E}" presName="childText" presStyleLbl="conFgAcc1" presStyleIdx="3" presStyleCnt="5">
        <dgm:presLayoutVars>
          <dgm:bulletEnabled val="1"/>
        </dgm:presLayoutVars>
      </dgm:prSet>
      <dgm:spPr/>
    </dgm:pt>
    <dgm:pt modelId="{CFCD8501-3C81-4C82-8B5E-5D0D6B207D6F}" type="pres">
      <dgm:prSet presAssocID="{F86CE68F-2384-4C88-85D0-8D756A611713}" presName="spaceBetweenRectangles" presStyleCnt="0"/>
      <dgm:spPr/>
    </dgm:pt>
    <dgm:pt modelId="{AA2BC328-8443-4204-B176-A08FF8F2AA33}" type="pres">
      <dgm:prSet presAssocID="{E19BB19B-08A2-455C-B124-436FEA273B9F}" presName="parentLin" presStyleCnt="0"/>
      <dgm:spPr/>
    </dgm:pt>
    <dgm:pt modelId="{91F9ED68-A948-42A7-A589-6628CFF56BB0}" type="pres">
      <dgm:prSet presAssocID="{E19BB19B-08A2-455C-B124-436FEA273B9F}" presName="parentLeftMargin" presStyleLbl="node1" presStyleIdx="3" presStyleCnt="5"/>
      <dgm:spPr/>
    </dgm:pt>
    <dgm:pt modelId="{827BA9F4-BCD4-47A1-ABF4-D517F2FC8380}" type="pres">
      <dgm:prSet presAssocID="{E19BB19B-08A2-455C-B124-436FEA273B9F}" presName="parentText" presStyleLbl="node1" presStyleIdx="4" presStyleCnt="5">
        <dgm:presLayoutVars>
          <dgm:chMax val="0"/>
          <dgm:bulletEnabled val="1"/>
        </dgm:presLayoutVars>
      </dgm:prSet>
      <dgm:spPr/>
    </dgm:pt>
    <dgm:pt modelId="{D1A374A9-6A3B-4641-A25C-AAE73B82ACB4}" type="pres">
      <dgm:prSet presAssocID="{E19BB19B-08A2-455C-B124-436FEA273B9F}" presName="negativeSpace" presStyleCnt="0"/>
      <dgm:spPr/>
    </dgm:pt>
    <dgm:pt modelId="{230C09D3-2D6B-45C5-8186-72253E4DF5D3}" type="pres">
      <dgm:prSet presAssocID="{E19BB19B-08A2-455C-B124-436FEA273B9F}" presName="childText" presStyleLbl="conFgAcc1" presStyleIdx="4" presStyleCnt="5">
        <dgm:presLayoutVars>
          <dgm:bulletEnabled val="1"/>
        </dgm:presLayoutVars>
      </dgm:prSet>
      <dgm:spPr/>
    </dgm:pt>
  </dgm:ptLst>
  <dgm:cxnLst>
    <dgm:cxn modelId="{B780FE03-1F7F-4D33-885B-916BC4F282A7}" srcId="{BA089E77-A7A7-41AE-BEBE-6D499071B374}" destId="{3815FE0A-D573-4E41-ADD0-796F7A616BD5}" srcOrd="0" destOrd="0" parTransId="{B881BA20-A1F6-47BC-B714-1D5167C934DC}" sibTransId="{3D04779D-0391-446F-9A85-7D90CFAF5DDD}"/>
    <dgm:cxn modelId="{C5BA1525-6B82-4DCC-A9DE-60AF07D4E8FD}" srcId="{7A2BA48B-C4E9-426A-B1BC-A6BDC854AE3B}" destId="{03D179E1-9E54-477C-BCC9-0E4564C83E4E}" srcOrd="3" destOrd="0" parTransId="{262A5ADE-C15F-409D-9DB4-91935C7A1829}" sibTransId="{F86CE68F-2384-4C88-85D0-8D756A611713}"/>
    <dgm:cxn modelId="{AF378430-1311-43F5-A29D-BFA0EDFD15DF}" srcId="{7A2BA48B-C4E9-426A-B1BC-A6BDC854AE3B}" destId="{144E38DA-D215-455A-859F-19EB02E4F952}" srcOrd="1" destOrd="0" parTransId="{4CD66C62-3B74-41EE-9A71-9B175806F686}" sibTransId="{476A13F4-F89D-4D27-9261-2C3C360BFEA1}"/>
    <dgm:cxn modelId="{0F5C4936-6F12-4168-A28D-D85C71C25458}" srcId="{7A2BA48B-C4E9-426A-B1BC-A6BDC854AE3B}" destId="{BA089E77-A7A7-41AE-BEBE-6D499071B374}" srcOrd="0" destOrd="0" parTransId="{F9B34714-CB26-42A4-A7B9-6E0AFF67C6E0}" sibTransId="{6377D19A-2D96-4371-BEE5-4403FFA91289}"/>
    <dgm:cxn modelId="{83FDC33C-2746-6642-877B-F12FD1A974EA}" srcId="{03D179E1-9E54-477C-BCC9-0E4564C83E4E}" destId="{3DD9AF86-6593-4A29-9B12-373126374C8B}" srcOrd="1" destOrd="0" parTransId="{373FE6AA-4BEC-4DED-A4BC-D4A5F54BE5AD}" sibTransId="{E6E77709-3103-4FAC-B62C-507406B91D93}"/>
    <dgm:cxn modelId="{B0C2E15E-49C6-43E8-9D51-A6129DAE5957}" type="presOf" srcId="{BA089E77-A7A7-41AE-BEBE-6D499071B374}" destId="{97405EE0-D058-464A-B055-98D53803E728}" srcOrd="1" destOrd="0" presId="urn:microsoft.com/office/officeart/2005/8/layout/list1"/>
    <dgm:cxn modelId="{87034062-62E5-4D2B-A77C-43D60D4F1FD2}" type="presOf" srcId="{5F624246-A6C9-4524-9AA9-ECB05249CDC4}" destId="{230C09D3-2D6B-45C5-8186-72253E4DF5D3}" srcOrd="0" destOrd="0" presId="urn:microsoft.com/office/officeart/2005/8/layout/list1"/>
    <dgm:cxn modelId="{07CA1D65-B022-43EC-83E9-93AC231BA03D}" type="presOf" srcId="{03D179E1-9E54-477C-BCC9-0E4564C83E4E}" destId="{52E614C1-B067-4A20-B12A-BC8F12112344}" srcOrd="1" destOrd="0" presId="urn:microsoft.com/office/officeart/2005/8/layout/list1"/>
    <dgm:cxn modelId="{C667B867-962D-4C06-BC87-D52FA06DB0D4}" type="presOf" srcId="{144E38DA-D215-455A-859F-19EB02E4F952}" destId="{32E24D2D-2691-4FDB-8661-4B32BB96AADD}" srcOrd="0" destOrd="0" presId="urn:microsoft.com/office/officeart/2005/8/layout/list1"/>
    <dgm:cxn modelId="{6A31FC68-30A3-4A01-9715-7CEBEB4181AC}" type="presOf" srcId="{3815FE0A-D573-4E41-ADD0-796F7A616BD5}" destId="{3C5DC765-886F-4A28-8057-A2C904BA631A}" srcOrd="0" destOrd="0" presId="urn:microsoft.com/office/officeart/2005/8/layout/list1"/>
    <dgm:cxn modelId="{FB92444E-6AF3-44CA-B84C-7EFA71ECAD0F}" srcId="{7A2BA48B-C4E9-426A-B1BC-A6BDC854AE3B}" destId="{BB3AA746-1215-4AC1-8D71-9F5D19941847}" srcOrd="2" destOrd="0" parTransId="{3993A976-9305-46A6-A4B9-1D0C68A92759}" sibTransId="{123BF16E-F09B-4E7B-8D9D-D5D678B54C18}"/>
    <dgm:cxn modelId="{17647F51-9AB5-4B50-8FB6-D0F08745B686}" type="presOf" srcId="{E19BB19B-08A2-455C-B124-436FEA273B9F}" destId="{827BA9F4-BCD4-47A1-ABF4-D517F2FC8380}" srcOrd="1" destOrd="0" presId="urn:microsoft.com/office/officeart/2005/8/layout/list1"/>
    <dgm:cxn modelId="{7BCE4253-D94B-46CD-B701-0F2E2C8277C4}" type="presOf" srcId="{E19BB19B-08A2-455C-B124-436FEA273B9F}" destId="{91F9ED68-A948-42A7-A589-6628CFF56BB0}" srcOrd="0" destOrd="0" presId="urn:microsoft.com/office/officeart/2005/8/layout/list1"/>
    <dgm:cxn modelId="{D1039058-60B9-47BF-8CDB-F0CA52F58B6D}" srcId="{7A2BA48B-C4E9-426A-B1BC-A6BDC854AE3B}" destId="{E19BB19B-08A2-455C-B124-436FEA273B9F}" srcOrd="4" destOrd="0" parTransId="{37D9A00A-1DE3-4442-9553-9B70F72E6460}" sibTransId="{36E61708-4E07-49EC-A0BE-8DCDE61A7695}"/>
    <dgm:cxn modelId="{6859537D-85D6-4324-B962-798738FB1E62}" type="presOf" srcId="{F08720E9-CF1B-42B4-939A-D4581E367029}" destId="{9104A92E-BCB7-4BDD-898C-19FE616F2B9E}" srcOrd="0" destOrd="0" presId="urn:microsoft.com/office/officeart/2005/8/layout/list1"/>
    <dgm:cxn modelId="{2C688086-3EE1-49EF-9CA7-E7C29DC78310}" srcId="{BB3AA746-1215-4AC1-8D71-9F5D19941847}" destId="{F08720E9-CF1B-42B4-939A-D4581E367029}" srcOrd="0" destOrd="0" parTransId="{CDD2D5E6-5D85-46BC-82F9-ABCEAAB4CC69}" sibTransId="{0C7775CE-4292-41BD-8345-FB76A3D8F7F8}"/>
    <dgm:cxn modelId="{40EE468B-C218-4E89-9436-421C1B0C7F9A}" type="presOf" srcId="{03D179E1-9E54-477C-BCC9-0E4564C83E4E}" destId="{E1961229-3FBD-4967-B293-9DC1D5CAC305}" srcOrd="0" destOrd="0" presId="urn:microsoft.com/office/officeart/2005/8/layout/list1"/>
    <dgm:cxn modelId="{E2B2E58E-BECE-4F48-A160-0B316CA88D81}" srcId="{E19BB19B-08A2-455C-B124-436FEA273B9F}" destId="{5F624246-A6C9-4524-9AA9-ECB05249CDC4}" srcOrd="0" destOrd="0" parTransId="{730C3BE9-0950-43FB-873A-2F317038E743}" sibTransId="{FB015E08-87B2-41FA-8A24-2ABA59E8F5BE}"/>
    <dgm:cxn modelId="{9ABA69A0-0663-9746-A0A9-642C0B26800F}" srcId="{03D179E1-9E54-477C-BCC9-0E4564C83E4E}" destId="{0B0472FF-514E-489D-A3A0-89C8ACCF2DF1}" srcOrd="3" destOrd="0" parTransId="{757EFE99-4B36-45C3-8654-1B6318240A01}" sibTransId="{0EC04B10-1C82-43E7-8E1F-A680C4A626DF}"/>
    <dgm:cxn modelId="{A32F90A0-BD77-4B9B-A26C-51B88AD5012D}" type="presOf" srcId="{1FE7B122-D8BB-40DD-A0E5-7A4BD2EDF0CE}" destId="{717AE960-7C40-452B-823B-4BF4405553BA}" srcOrd="0" destOrd="0" presId="urn:microsoft.com/office/officeart/2005/8/layout/list1"/>
    <dgm:cxn modelId="{CEAAE7A1-9A8F-FC48-8FAF-40D0ECBBC0D5}" type="presOf" srcId="{3DD9AF86-6593-4A29-9B12-373126374C8B}" destId="{6ED4FD18-BF30-4F5E-BDE9-B1B417FF7F84}" srcOrd="0" destOrd="1" presId="urn:microsoft.com/office/officeart/2005/8/layout/list1"/>
    <dgm:cxn modelId="{9AAF15AE-91E9-4FB4-9454-24ED1B29D24E}" type="presOf" srcId="{7A2BA48B-C4E9-426A-B1BC-A6BDC854AE3B}" destId="{B62E2E5C-440E-42AC-980C-646D288F2F14}" srcOrd="0" destOrd="0" presId="urn:microsoft.com/office/officeart/2005/8/layout/list1"/>
    <dgm:cxn modelId="{602998AE-AA54-451A-9EF5-155644C903C6}" srcId="{144E38DA-D215-455A-859F-19EB02E4F952}" destId="{1FE7B122-D8BB-40DD-A0E5-7A4BD2EDF0CE}" srcOrd="0" destOrd="0" parTransId="{DE149075-6195-4C7A-910C-84A3A45F4648}" sibTransId="{08A0D472-7820-4DBF-BD97-FD123FFBBDDA}"/>
    <dgm:cxn modelId="{BC32F3B9-2F7E-48C7-8660-E5C44510D047}" type="presOf" srcId="{78CB67DA-A525-40BD-824A-078D67079B7B}" destId="{6ED4FD18-BF30-4F5E-BDE9-B1B417FF7F84}" srcOrd="0" destOrd="0" presId="urn:microsoft.com/office/officeart/2005/8/layout/list1"/>
    <dgm:cxn modelId="{7F85B7BB-56F2-4DE8-BB17-AAB4FBBB23B8}" srcId="{03D179E1-9E54-477C-BCC9-0E4564C83E4E}" destId="{78CB67DA-A525-40BD-824A-078D67079B7B}" srcOrd="0" destOrd="0" parTransId="{CFD263D7-71D0-4B46-8090-40D26B0F25E5}" sibTransId="{4BC6C915-12ED-42DF-A786-C461FB7F1E0E}"/>
    <dgm:cxn modelId="{6D5A44BE-DE6D-4673-B1A7-7F1F3F67E443}" type="presOf" srcId="{BB3AA746-1215-4AC1-8D71-9F5D19941847}" destId="{D0DE2A2D-DCFD-417F-B7C8-D4364609D41B}" srcOrd="0" destOrd="0" presId="urn:microsoft.com/office/officeart/2005/8/layout/list1"/>
    <dgm:cxn modelId="{72968FBF-3A51-46DD-9B74-D6E5EED316AD}" type="presOf" srcId="{BA089E77-A7A7-41AE-BEBE-6D499071B374}" destId="{A1C4BB25-C3F2-407E-AFA3-0F549A5CFB8E}" srcOrd="0" destOrd="0" presId="urn:microsoft.com/office/officeart/2005/8/layout/list1"/>
    <dgm:cxn modelId="{74B22FC4-056D-3F4D-94B6-0AB9C91B3DF8}" srcId="{03D179E1-9E54-477C-BCC9-0E4564C83E4E}" destId="{09A63C92-D451-408A-B08D-90BC117C96E2}" srcOrd="2" destOrd="0" parTransId="{1595DD91-6717-4A14-B919-9DFB679FE07D}" sibTransId="{7DBAB3D2-90EA-4679-8E40-FA35ED6055E8}"/>
    <dgm:cxn modelId="{752BD2C6-CEE1-BB48-9294-05325A743EFE}" srcId="{E19BB19B-08A2-455C-B124-436FEA273B9F}" destId="{CF7C760C-62BA-4D6F-A8EE-71B7DB70A6F6}" srcOrd="1" destOrd="0" parTransId="{96DC6438-74AA-4D39-A2AE-3F75B4017494}" sibTransId="{6CE69DF4-1C95-4AA8-BA5E-0D4B6CC33FD5}"/>
    <dgm:cxn modelId="{A3456FC9-7909-443B-A63D-6A8312F1DD66}" type="presOf" srcId="{BB3AA746-1215-4AC1-8D71-9F5D19941847}" destId="{D0993C06-3A01-45A9-90BD-B0083ACD4AA4}" srcOrd="1" destOrd="0" presId="urn:microsoft.com/office/officeart/2005/8/layout/list1"/>
    <dgm:cxn modelId="{69C4ADC9-B1DB-1441-8177-47C2510B9DD4}" type="presOf" srcId="{0B0472FF-514E-489D-A3A0-89C8ACCF2DF1}" destId="{6ED4FD18-BF30-4F5E-BDE9-B1B417FF7F84}" srcOrd="0" destOrd="3" presId="urn:microsoft.com/office/officeart/2005/8/layout/list1"/>
    <dgm:cxn modelId="{CD79E8E1-57F8-4F85-A1C1-E3953185C5C9}" type="presOf" srcId="{144E38DA-D215-455A-859F-19EB02E4F952}" destId="{5FB05BBC-F8A0-4A90-A013-53979FCA3489}" srcOrd="1" destOrd="0" presId="urn:microsoft.com/office/officeart/2005/8/layout/list1"/>
    <dgm:cxn modelId="{3158C8E2-DECE-0447-AB32-293C0D719EA7}" type="presOf" srcId="{CF7C760C-62BA-4D6F-A8EE-71B7DB70A6F6}" destId="{230C09D3-2D6B-45C5-8186-72253E4DF5D3}" srcOrd="0" destOrd="1" presId="urn:microsoft.com/office/officeart/2005/8/layout/list1"/>
    <dgm:cxn modelId="{49B3DCF0-F6F4-D645-A3E1-C825736E3491}" type="presOf" srcId="{09A63C92-D451-408A-B08D-90BC117C96E2}" destId="{6ED4FD18-BF30-4F5E-BDE9-B1B417FF7F84}" srcOrd="0" destOrd="2" presId="urn:microsoft.com/office/officeart/2005/8/layout/list1"/>
    <dgm:cxn modelId="{BA77D4DB-9A67-4C8D-BD59-9E8FC04AF2D3}" type="presParOf" srcId="{B62E2E5C-440E-42AC-980C-646D288F2F14}" destId="{F0F01BDD-B57E-4773-9F14-EA34DCFEBFDA}" srcOrd="0" destOrd="0" presId="urn:microsoft.com/office/officeart/2005/8/layout/list1"/>
    <dgm:cxn modelId="{F04380F4-5A99-4639-AA18-751D31407733}" type="presParOf" srcId="{F0F01BDD-B57E-4773-9F14-EA34DCFEBFDA}" destId="{A1C4BB25-C3F2-407E-AFA3-0F549A5CFB8E}" srcOrd="0" destOrd="0" presId="urn:microsoft.com/office/officeart/2005/8/layout/list1"/>
    <dgm:cxn modelId="{DE88FEDA-4F94-4A66-87FD-E47BDBE75CE8}" type="presParOf" srcId="{F0F01BDD-B57E-4773-9F14-EA34DCFEBFDA}" destId="{97405EE0-D058-464A-B055-98D53803E728}" srcOrd="1" destOrd="0" presId="urn:microsoft.com/office/officeart/2005/8/layout/list1"/>
    <dgm:cxn modelId="{2B5E77F9-E3A5-42AC-8A4E-256C22634D6D}" type="presParOf" srcId="{B62E2E5C-440E-42AC-980C-646D288F2F14}" destId="{4F996532-CEBF-4B3D-A3CF-976F78A0535B}" srcOrd="1" destOrd="0" presId="urn:microsoft.com/office/officeart/2005/8/layout/list1"/>
    <dgm:cxn modelId="{4FD991AB-5E76-4B3C-994F-67D73DAB3211}" type="presParOf" srcId="{B62E2E5C-440E-42AC-980C-646D288F2F14}" destId="{3C5DC765-886F-4A28-8057-A2C904BA631A}" srcOrd="2" destOrd="0" presId="urn:microsoft.com/office/officeart/2005/8/layout/list1"/>
    <dgm:cxn modelId="{165BB431-718D-4479-9641-193EFE5935EA}" type="presParOf" srcId="{B62E2E5C-440E-42AC-980C-646D288F2F14}" destId="{CE6C52FF-45E4-4486-8929-F4067D496B02}" srcOrd="3" destOrd="0" presId="urn:microsoft.com/office/officeart/2005/8/layout/list1"/>
    <dgm:cxn modelId="{4303068C-CD17-4CA9-87A2-532B88186B41}" type="presParOf" srcId="{B62E2E5C-440E-42AC-980C-646D288F2F14}" destId="{B60A3A0C-D77D-4185-A28F-F9BFE5D8DB88}" srcOrd="4" destOrd="0" presId="urn:microsoft.com/office/officeart/2005/8/layout/list1"/>
    <dgm:cxn modelId="{86CF34BD-4DA4-4B3C-9143-997F48EF117B}" type="presParOf" srcId="{B60A3A0C-D77D-4185-A28F-F9BFE5D8DB88}" destId="{32E24D2D-2691-4FDB-8661-4B32BB96AADD}" srcOrd="0" destOrd="0" presId="urn:microsoft.com/office/officeart/2005/8/layout/list1"/>
    <dgm:cxn modelId="{5F499308-58D4-47E3-B2D2-26375CD2A824}" type="presParOf" srcId="{B60A3A0C-D77D-4185-A28F-F9BFE5D8DB88}" destId="{5FB05BBC-F8A0-4A90-A013-53979FCA3489}" srcOrd="1" destOrd="0" presId="urn:microsoft.com/office/officeart/2005/8/layout/list1"/>
    <dgm:cxn modelId="{74D99848-90A5-4F1E-8415-0137B1FD7300}" type="presParOf" srcId="{B62E2E5C-440E-42AC-980C-646D288F2F14}" destId="{31477D33-B984-44A8-AB30-1B40040A006D}" srcOrd="5" destOrd="0" presId="urn:microsoft.com/office/officeart/2005/8/layout/list1"/>
    <dgm:cxn modelId="{9FF85BAB-BB34-464D-B121-48BE6AD7AD04}" type="presParOf" srcId="{B62E2E5C-440E-42AC-980C-646D288F2F14}" destId="{717AE960-7C40-452B-823B-4BF4405553BA}" srcOrd="6" destOrd="0" presId="urn:microsoft.com/office/officeart/2005/8/layout/list1"/>
    <dgm:cxn modelId="{14BC6B3F-8F36-4D76-9D7C-73789ABA593A}" type="presParOf" srcId="{B62E2E5C-440E-42AC-980C-646D288F2F14}" destId="{997B5B6B-6F46-4928-85FB-884025C06D4A}" srcOrd="7" destOrd="0" presId="urn:microsoft.com/office/officeart/2005/8/layout/list1"/>
    <dgm:cxn modelId="{03C7CC64-C1EA-4D96-A4E2-D3EC16B9EA09}" type="presParOf" srcId="{B62E2E5C-440E-42AC-980C-646D288F2F14}" destId="{3659EAA9-A66B-43AD-AADD-A00B901B0A50}" srcOrd="8" destOrd="0" presId="urn:microsoft.com/office/officeart/2005/8/layout/list1"/>
    <dgm:cxn modelId="{2FB03C27-27F8-4DEF-AEB9-47D205B96B73}" type="presParOf" srcId="{3659EAA9-A66B-43AD-AADD-A00B901B0A50}" destId="{D0DE2A2D-DCFD-417F-B7C8-D4364609D41B}" srcOrd="0" destOrd="0" presId="urn:microsoft.com/office/officeart/2005/8/layout/list1"/>
    <dgm:cxn modelId="{4AA71AC0-25A7-4F17-A638-4B73A191F7CC}" type="presParOf" srcId="{3659EAA9-A66B-43AD-AADD-A00B901B0A50}" destId="{D0993C06-3A01-45A9-90BD-B0083ACD4AA4}" srcOrd="1" destOrd="0" presId="urn:microsoft.com/office/officeart/2005/8/layout/list1"/>
    <dgm:cxn modelId="{BEC57440-DB50-4885-804E-C235C2139C6E}" type="presParOf" srcId="{B62E2E5C-440E-42AC-980C-646D288F2F14}" destId="{BE514D72-5165-4910-A690-8BE830FFC7F5}" srcOrd="9" destOrd="0" presId="urn:microsoft.com/office/officeart/2005/8/layout/list1"/>
    <dgm:cxn modelId="{068ABC7B-C953-4E3A-8C95-87598B0B3019}" type="presParOf" srcId="{B62E2E5C-440E-42AC-980C-646D288F2F14}" destId="{9104A92E-BCB7-4BDD-898C-19FE616F2B9E}" srcOrd="10" destOrd="0" presId="urn:microsoft.com/office/officeart/2005/8/layout/list1"/>
    <dgm:cxn modelId="{F67EE245-7755-4230-B11F-B36A9767E67C}" type="presParOf" srcId="{B62E2E5C-440E-42AC-980C-646D288F2F14}" destId="{E2FDD89C-FF54-4F6D-9BDD-62D19EF32F9F}" srcOrd="11" destOrd="0" presId="urn:microsoft.com/office/officeart/2005/8/layout/list1"/>
    <dgm:cxn modelId="{5F7CB2CD-57A6-4CFF-9F4C-129A05EA8ABD}" type="presParOf" srcId="{B62E2E5C-440E-42AC-980C-646D288F2F14}" destId="{A1519C00-96A7-488C-B55D-DF6E02DC5861}" srcOrd="12" destOrd="0" presId="urn:microsoft.com/office/officeart/2005/8/layout/list1"/>
    <dgm:cxn modelId="{2C6F69F5-89F5-4E13-9233-C71F80BC5CE7}" type="presParOf" srcId="{A1519C00-96A7-488C-B55D-DF6E02DC5861}" destId="{E1961229-3FBD-4967-B293-9DC1D5CAC305}" srcOrd="0" destOrd="0" presId="urn:microsoft.com/office/officeart/2005/8/layout/list1"/>
    <dgm:cxn modelId="{A2A69159-8932-44C0-8A14-FB659BAEA822}" type="presParOf" srcId="{A1519C00-96A7-488C-B55D-DF6E02DC5861}" destId="{52E614C1-B067-4A20-B12A-BC8F12112344}" srcOrd="1" destOrd="0" presId="urn:microsoft.com/office/officeart/2005/8/layout/list1"/>
    <dgm:cxn modelId="{51820194-C0EC-42B3-B46A-C436EED07341}" type="presParOf" srcId="{B62E2E5C-440E-42AC-980C-646D288F2F14}" destId="{CC55B428-0B9C-4496-B458-DF77DD329C8C}" srcOrd="13" destOrd="0" presId="urn:microsoft.com/office/officeart/2005/8/layout/list1"/>
    <dgm:cxn modelId="{A2224740-BCCB-42A3-93D5-13E67BF743BD}" type="presParOf" srcId="{B62E2E5C-440E-42AC-980C-646D288F2F14}" destId="{6ED4FD18-BF30-4F5E-BDE9-B1B417FF7F84}" srcOrd="14" destOrd="0" presId="urn:microsoft.com/office/officeart/2005/8/layout/list1"/>
    <dgm:cxn modelId="{6A33740F-324E-4504-8193-97EB46154F02}" type="presParOf" srcId="{B62E2E5C-440E-42AC-980C-646D288F2F14}" destId="{CFCD8501-3C81-4C82-8B5E-5D0D6B207D6F}" srcOrd="15" destOrd="0" presId="urn:microsoft.com/office/officeart/2005/8/layout/list1"/>
    <dgm:cxn modelId="{291BACE1-8E57-4D5C-8E21-A0E31AB64A44}" type="presParOf" srcId="{B62E2E5C-440E-42AC-980C-646D288F2F14}" destId="{AA2BC328-8443-4204-B176-A08FF8F2AA33}" srcOrd="16" destOrd="0" presId="urn:microsoft.com/office/officeart/2005/8/layout/list1"/>
    <dgm:cxn modelId="{930E398F-7F8E-4269-873D-E75C5AC0123C}" type="presParOf" srcId="{AA2BC328-8443-4204-B176-A08FF8F2AA33}" destId="{91F9ED68-A948-42A7-A589-6628CFF56BB0}" srcOrd="0" destOrd="0" presId="urn:microsoft.com/office/officeart/2005/8/layout/list1"/>
    <dgm:cxn modelId="{982907D4-125A-425E-983E-AB997758FE94}" type="presParOf" srcId="{AA2BC328-8443-4204-B176-A08FF8F2AA33}" destId="{827BA9F4-BCD4-47A1-ABF4-D517F2FC8380}" srcOrd="1" destOrd="0" presId="urn:microsoft.com/office/officeart/2005/8/layout/list1"/>
    <dgm:cxn modelId="{DACB2D1E-CB91-47CE-A6DC-F8B5AA19FCD0}" type="presParOf" srcId="{B62E2E5C-440E-42AC-980C-646D288F2F14}" destId="{D1A374A9-6A3B-4641-A25C-AAE73B82ACB4}" srcOrd="17" destOrd="0" presId="urn:microsoft.com/office/officeart/2005/8/layout/list1"/>
    <dgm:cxn modelId="{FA154D10-ACEF-4459-A108-96D8C6454F5A}" type="presParOf" srcId="{B62E2E5C-440E-42AC-980C-646D288F2F14}" destId="{230C09D3-2D6B-45C5-8186-72253E4DF5D3}"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5DC765-886F-4A28-8057-A2C904BA631A}">
      <dsp:nvSpPr>
        <dsp:cNvPr id="0" name=""/>
        <dsp:cNvSpPr/>
      </dsp:nvSpPr>
      <dsp:spPr>
        <a:xfrm>
          <a:off x="0" y="266456"/>
          <a:ext cx="10317678" cy="467775"/>
        </a:xfrm>
        <a:prstGeom prst="rect">
          <a:avLst/>
        </a:prstGeom>
        <a:solidFill>
          <a:schemeClr val="lt1">
            <a:alpha val="90000"/>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766" tIns="229108" rIns="800766" bIns="78232" numCol="1" spcCol="1270" anchor="t" anchorCtr="0">
          <a:noAutofit/>
        </a:bodyPr>
        <a:lstStyle/>
        <a:p>
          <a:pPr marL="57150" lvl="1" indent="-57150" algn="l" defTabSz="488950" rtl="0">
            <a:lnSpc>
              <a:spcPct val="90000"/>
            </a:lnSpc>
            <a:spcBef>
              <a:spcPct val="0"/>
            </a:spcBef>
            <a:spcAft>
              <a:spcPct val="15000"/>
            </a:spcAft>
            <a:buChar char="•"/>
          </a:pPr>
          <a:r>
            <a:rPr lang="en-US" sz="1100" kern="1200">
              <a:latin typeface="Calibri"/>
              <a:ea typeface="Calibri"/>
              <a:cs typeface="Calibri"/>
            </a:rPr>
            <a:t>What are the factors that affect how popular a song is on Spotify?</a:t>
          </a:r>
        </a:p>
      </dsp:txBody>
      <dsp:txXfrm>
        <a:off x="0" y="266456"/>
        <a:ext cx="10317678" cy="467775"/>
      </dsp:txXfrm>
    </dsp:sp>
    <dsp:sp modelId="{97405EE0-D058-464A-B055-98D53803E728}">
      <dsp:nvSpPr>
        <dsp:cNvPr id="0" name=""/>
        <dsp:cNvSpPr/>
      </dsp:nvSpPr>
      <dsp:spPr>
        <a:xfrm>
          <a:off x="515883" y="104096"/>
          <a:ext cx="7222374" cy="324720"/>
        </a:xfrm>
        <a:prstGeom prst="round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2989" tIns="0" rIns="272989" bIns="0" numCol="1" spcCol="1270" anchor="ctr" anchorCtr="0">
          <a:noAutofit/>
        </a:bodyPr>
        <a:lstStyle/>
        <a:p>
          <a:pPr marL="0" lvl="0" indent="0" algn="l" defTabSz="488950">
            <a:lnSpc>
              <a:spcPct val="90000"/>
            </a:lnSpc>
            <a:spcBef>
              <a:spcPct val="0"/>
            </a:spcBef>
            <a:spcAft>
              <a:spcPct val="35000"/>
            </a:spcAft>
            <a:buNone/>
          </a:pPr>
          <a:r>
            <a:rPr lang="en-US" sz="1100" kern="1200">
              <a:latin typeface="Calibri"/>
              <a:ea typeface="Calibri"/>
              <a:cs typeface="Calibri"/>
            </a:rPr>
            <a:t>Problem</a:t>
          </a:r>
        </a:p>
      </dsp:txBody>
      <dsp:txXfrm>
        <a:off x="531735" y="119948"/>
        <a:ext cx="7190670" cy="293016"/>
      </dsp:txXfrm>
    </dsp:sp>
    <dsp:sp modelId="{717AE960-7C40-452B-823B-4BF4405553BA}">
      <dsp:nvSpPr>
        <dsp:cNvPr id="0" name=""/>
        <dsp:cNvSpPr/>
      </dsp:nvSpPr>
      <dsp:spPr>
        <a:xfrm>
          <a:off x="0" y="955991"/>
          <a:ext cx="10317678" cy="467775"/>
        </a:xfrm>
        <a:prstGeom prst="rect">
          <a:avLst/>
        </a:prstGeom>
        <a:solidFill>
          <a:schemeClr val="lt1">
            <a:alpha val="90000"/>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766" tIns="229108" rIns="800766" bIns="78232" numCol="1" spcCol="1270" anchor="t" anchorCtr="0">
          <a:noAutofit/>
        </a:bodyPr>
        <a:lstStyle/>
        <a:p>
          <a:pPr marL="57150" lvl="1" indent="-57150" algn="l" defTabSz="488950" rtl="0">
            <a:lnSpc>
              <a:spcPct val="90000"/>
            </a:lnSpc>
            <a:spcBef>
              <a:spcPct val="0"/>
            </a:spcBef>
            <a:spcAft>
              <a:spcPct val="15000"/>
            </a:spcAft>
            <a:buChar char="•"/>
          </a:pPr>
          <a:r>
            <a:rPr lang="en-US" sz="1100" kern="1200">
              <a:latin typeface="Calibri"/>
              <a:ea typeface="Calibri"/>
              <a:cs typeface="Calibri"/>
            </a:rPr>
            <a:t>Spotify Top 200 Charts (2020-2021) from Kaggle</a:t>
          </a:r>
        </a:p>
      </dsp:txBody>
      <dsp:txXfrm>
        <a:off x="0" y="955991"/>
        <a:ext cx="10317678" cy="467775"/>
      </dsp:txXfrm>
    </dsp:sp>
    <dsp:sp modelId="{5FB05BBC-F8A0-4A90-A013-53979FCA3489}">
      <dsp:nvSpPr>
        <dsp:cNvPr id="0" name=""/>
        <dsp:cNvSpPr/>
      </dsp:nvSpPr>
      <dsp:spPr>
        <a:xfrm>
          <a:off x="515883" y="793631"/>
          <a:ext cx="7222374" cy="324720"/>
        </a:xfrm>
        <a:prstGeom prst="round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2989" tIns="0" rIns="272989" bIns="0" numCol="1" spcCol="1270" anchor="ctr" anchorCtr="0">
          <a:noAutofit/>
        </a:bodyPr>
        <a:lstStyle/>
        <a:p>
          <a:pPr marL="0" lvl="0" indent="0" algn="l" defTabSz="488950" rtl="0">
            <a:lnSpc>
              <a:spcPct val="90000"/>
            </a:lnSpc>
            <a:spcBef>
              <a:spcPct val="0"/>
            </a:spcBef>
            <a:spcAft>
              <a:spcPct val="35000"/>
            </a:spcAft>
            <a:buNone/>
          </a:pPr>
          <a:r>
            <a:rPr lang="en-US" sz="1100" kern="1200">
              <a:latin typeface="Calibri"/>
              <a:ea typeface="Calibri"/>
              <a:cs typeface="Calibri"/>
            </a:rPr>
            <a:t>Data Source</a:t>
          </a:r>
        </a:p>
      </dsp:txBody>
      <dsp:txXfrm>
        <a:off x="531735" y="809483"/>
        <a:ext cx="7190670" cy="293016"/>
      </dsp:txXfrm>
    </dsp:sp>
    <dsp:sp modelId="{9104A92E-BCB7-4BDD-898C-19FE616F2B9E}">
      <dsp:nvSpPr>
        <dsp:cNvPr id="0" name=""/>
        <dsp:cNvSpPr/>
      </dsp:nvSpPr>
      <dsp:spPr>
        <a:xfrm>
          <a:off x="0" y="1645526"/>
          <a:ext cx="10317678" cy="467775"/>
        </a:xfrm>
        <a:prstGeom prst="rect">
          <a:avLst/>
        </a:prstGeom>
        <a:solidFill>
          <a:schemeClr val="lt1">
            <a:alpha val="90000"/>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766" tIns="229108" rIns="800766" bIns="78232" numCol="1" spcCol="1270" anchor="t" anchorCtr="0">
          <a:noAutofit/>
        </a:bodyPr>
        <a:lstStyle/>
        <a:p>
          <a:pPr marL="57150" lvl="1" indent="-57150" algn="l" defTabSz="488950" rtl="0">
            <a:lnSpc>
              <a:spcPct val="90000"/>
            </a:lnSpc>
            <a:spcBef>
              <a:spcPct val="0"/>
            </a:spcBef>
            <a:spcAft>
              <a:spcPct val="15000"/>
            </a:spcAft>
            <a:buChar char="•"/>
          </a:pPr>
          <a:r>
            <a:rPr lang="en-US" sz="1100" b="0" kern="1200">
              <a:latin typeface="Calibri"/>
              <a:ea typeface="Calibri"/>
              <a:cs typeface="Calibri"/>
            </a:rPr>
            <a:t>Multi-linear regression </a:t>
          </a:r>
          <a:r>
            <a:rPr lang="en-US" sz="1100" kern="1200">
              <a:latin typeface="Calibri"/>
              <a:ea typeface="Calibri"/>
              <a:cs typeface="Calibri"/>
            </a:rPr>
            <a:t>model, collinearity, and residual plots</a:t>
          </a:r>
        </a:p>
      </dsp:txBody>
      <dsp:txXfrm>
        <a:off x="0" y="1645526"/>
        <a:ext cx="10317678" cy="467775"/>
      </dsp:txXfrm>
    </dsp:sp>
    <dsp:sp modelId="{D0993C06-3A01-45A9-90BD-B0083ACD4AA4}">
      <dsp:nvSpPr>
        <dsp:cNvPr id="0" name=""/>
        <dsp:cNvSpPr/>
      </dsp:nvSpPr>
      <dsp:spPr>
        <a:xfrm>
          <a:off x="515883" y="1483166"/>
          <a:ext cx="7222374" cy="324720"/>
        </a:xfrm>
        <a:prstGeom prst="round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2989" tIns="0" rIns="272989" bIns="0" numCol="1" spcCol="1270" anchor="ctr" anchorCtr="0">
          <a:noAutofit/>
        </a:bodyPr>
        <a:lstStyle/>
        <a:p>
          <a:pPr marL="0" lvl="0" indent="0" algn="l" defTabSz="488950" rtl="0">
            <a:lnSpc>
              <a:spcPct val="90000"/>
            </a:lnSpc>
            <a:spcBef>
              <a:spcPct val="0"/>
            </a:spcBef>
            <a:spcAft>
              <a:spcPct val="35000"/>
            </a:spcAft>
            <a:buNone/>
          </a:pPr>
          <a:r>
            <a:rPr lang="en-US" sz="1100" b="1" kern="1200">
              <a:latin typeface="Calibri"/>
              <a:ea typeface="Calibri"/>
              <a:cs typeface="Calibri"/>
            </a:rPr>
            <a:t>Methods</a:t>
          </a:r>
        </a:p>
      </dsp:txBody>
      <dsp:txXfrm>
        <a:off x="531735" y="1499018"/>
        <a:ext cx="7190670" cy="293016"/>
      </dsp:txXfrm>
    </dsp:sp>
    <dsp:sp modelId="{6ED4FD18-BF30-4F5E-BDE9-B1B417FF7F84}">
      <dsp:nvSpPr>
        <dsp:cNvPr id="0" name=""/>
        <dsp:cNvSpPr/>
      </dsp:nvSpPr>
      <dsp:spPr>
        <a:xfrm>
          <a:off x="0" y="2335061"/>
          <a:ext cx="10317678" cy="1022175"/>
        </a:xfrm>
        <a:prstGeom prst="rect">
          <a:avLst/>
        </a:prstGeom>
        <a:solidFill>
          <a:schemeClr val="lt1">
            <a:alpha val="90000"/>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766" tIns="229108" rIns="800766" bIns="78232" numCol="1" spcCol="1270" anchor="t" anchorCtr="0">
          <a:noAutofit/>
        </a:bodyPr>
        <a:lstStyle/>
        <a:p>
          <a:pPr marL="57150" lvl="1" indent="-57150" algn="l" defTabSz="488950" rtl="0">
            <a:lnSpc>
              <a:spcPct val="90000"/>
            </a:lnSpc>
            <a:spcBef>
              <a:spcPct val="0"/>
            </a:spcBef>
            <a:spcAft>
              <a:spcPct val="15000"/>
            </a:spcAft>
            <a:buChar char="•"/>
          </a:pPr>
          <a:r>
            <a:rPr lang="en-US" sz="1100" kern="1200">
              <a:latin typeface="Calibri"/>
              <a:ea typeface="Calibri"/>
              <a:cs typeface="Calibri"/>
            </a:rPr>
            <a:t>Dependent variable (popularity)</a:t>
          </a:r>
          <a:endParaRPr lang="en-US" sz="1100" kern="1200">
            <a:latin typeface="Century Schoolbook"/>
            <a:ea typeface="Calibri"/>
            <a:cs typeface="Calibri"/>
          </a:endParaRPr>
        </a:p>
        <a:p>
          <a:pPr marL="57150" lvl="1" indent="-57150" algn="l" defTabSz="488950" rtl="0">
            <a:lnSpc>
              <a:spcPct val="90000"/>
            </a:lnSpc>
            <a:spcBef>
              <a:spcPct val="0"/>
            </a:spcBef>
            <a:spcAft>
              <a:spcPct val="15000"/>
            </a:spcAft>
            <a:buChar char="•"/>
          </a:pPr>
          <a:r>
            <a:rPr lang="en-US" sz="1100" kern="1200">
              <a:latin typeface="Calibri"/>
              <a:ea typeface="Calibri"/>
              <a:cs typeface="Calibri"/>
            </a:rPr>
            <a:t>Independent variables </a:t>
          </a:r>
          <a:r>
            <a:rPr lang="en-US" sz="1100" kern="1200">
              <a:solidFill>
                <a:srgbClr val="000000"/>
              </a:solidFill>
              <a:latin typeface="Calibri"/>
              <a:cs typeface="Calibri"/>
            </a:rPr>
            <a:t>(</a:t>
          </a:r>
          <a:r>
            <a:rPr lang="en-US" sz="1100" kern="1200">
              <a:solidFill>
                <a:srgbClr val="000000"/>
              </a:solidFill>
              <a:latin typeface="Century Schoolbook"/>
              <a:cs typeface="Calibri"/>
            </a:rPr>
            <a:t>danceability</a:t>
          </a:r>
          <a:r>
            <a:rPr lang="en-US" sz="1100" kern="1200">
              <a:solidFill>
                <a:srgbClr val="000000"/>
              </a:solidFill>
            </a:rPr>
            <a:t>, </a:t>
          </a:r>
          <a:r>
            <a:rPr lang="en-US" sz="1100" kern="1200">
              <a:solidFill>
                <a:srgbClr val="000000"/>
              </a:solidFill>
              <a:latin typeface="Century Schoolbook" panose="02040604050505020304"/>
            </a:rPr>
            <a:t>energy</a:t>
          </a:r>
          <a:r>
            <a:rPr lang="en-US" sz="1100" kern="1200">
              <a:solidFill>
                <a:srgbClr val="000000"/>
              </a:solidFill>
            </a:rPr>
            <a:t>, </a:t>
          </a:r>
          <a:r>
            <a:rPr lang="en-US" sz="1100" kern="1200">
              <a:solidFill>
                <a:srgbClr val="000000"/>
              </a:solidFill>
              <a:latin typeface="Century Schoolbook" panose="02040604050505020304"/>
            </a:rPr>
            <a:t>loudness</a:t>
          </a:r>
          <a:r>
            <a:rPr lang="en-US" sz="1100" kern="1200">
              <a:solidFill>
                <a:srgbClr val="000000"/>
              </a:solidFill>
            </a:rPr>
            <a:t>,</a:t>
          </a:r>
          <a:r>
            <a:rPr lang="en-US" sz="1100" kern="1200">
              <a:solidFill>
                <a:srgbClr val="000000"/>
              </a:solidFill>
              <a:latin typeface="Century Schoolbook" panose="02040604050505020304"/>
            </a:rPr>
            <a:t> </a:t>
          </a:r>
          <a:r>
            <a:rPr lang="en-US" sz="1100" kern="1200" err="1">
              <a:solidFill>
                <a:srgbClr val="000000"/>
              </a:solidFill>
              <a:latin typeface="Century Schoolbook" panose="02040604050505020304"/>
            </a:rPr>
            <a:t>spechiness</a:t>
          </a:r>
          <a:r>
            <a:rPr lang="en-US" sz="1100" kern="1200">
              <a:solidFill>
                <a:srgbClr val="000000"/>
              </a:solidFill>
            </a:rPr>
            <a:t>,</a:t>
          </a:r>
          <a:r>
            <a:rPr lang="en-US" sz="1100" kern="1200">
              <a:solidFill>
                <a:srgbClr val="000000"/>
              </a:solidFill>
              <a:latin typeface="Century Schoolbook" panose="02040604050505020304"/>
            </a:rPr>
            <a:t> </a:t>
          </a:r>
          <a:r>
            <a:rPr lang="en-US" sz="1100" kern="1200" err="1">
              <a:solidFill>
                <a:srgbClr val="000000"/>
              </a:solidFill>
              <a:latin typeface="Century Schoolbook" panose="02040604050505020304"/>
            </a:rPr>
            <a:t>acousticness</a:t>
          </a:r>
          <a:r>
            <a:rPr lang="en-US" sz="1100" kern="1200">
              <a:solidFill>
                <a:srgbClr val="000000"/>
              </a:solidFill>
            </a:rPr>
            <a:t>, </a:t>
          </a:r>
          <a:r>
            <a:rPr lang="en-US" sz="1100" kern="1200">
              <a:solidFill>
                <a:srgbClr val="000000"/>
              </a:solidFill>
              <a:latin typeface="Century Schoolbook" panose="02040604050505020304"/>
            </a:rPr>
            <a:t>liveness</a:t>
          </a:r>
          <a:r>
            <a:rPr lang="en-US" sz="1100" kern="1200">
              <a:solidFill>
                <a:srgbClr val="000000"/>
              </a:solidFill>
            </a:rPr>
            <a:t>,</a:t>
          </a:r>
          <a:r>
            <a:rPr lang="en-US" sz="1100" kern="1200">
              <a:solidFill>
                <a:srgbClr val="000000"/>
              </a:solidFill>
              <a:latin typeface="Century Schoolbook" panose="02040604050505020304"/>
            </a:rPr>
            <a:t> tempo</a:t>
          </a:r>
          <a:r>
            <a:rPr lang="en-US" sz="1100" kern="1200">
              <a:solidFill>
                <a:srgbClr val="000000"/>
              </a:solidFill>
            </a:rPr>
            <a:t>, </a:t>
          </a:r>
          <a:r>
            <a:rPr lang="en-US" sz="1100" kern="1200">
              <a:solidFill>
                <a:srgbClr val="000000"/>
              </a:solidFill>
              <a:latin typeface="Century Schoolbook" panose="02040604050505020304"/>
            </a:rPr>
            <a:t>duration</a:t>
          </a:r>
          <a:r>
            <a:rPr lang="en-US" sz="1100" kern="1200">
              <a:solidFill>
                <a:srgbClr val="000000"/>
              </a:solidFill>
            </a:rPr>
            <a:t>, and </a:t>
          </a:r>
          <a:r>
            <a:rPr lang="en-US" sz="1100" kern="1200">
              <a:latin typeface="Century Schoolbook" panose="02040604050505020304"/>
            </a:rPr>
            <a:t>valence</a:t>
          </a:r>
          <a:r>
            <a:rPr lang="en-US" sz="1100" kern="1200">
              <a:latin typeface="Century Schoolbook"/>
              <a:cs typeface="Calibri"/>
            </a:rPr>
            <a:t>)</a:t>
          </a:r>
          <a:endParaRPr lang="en-US" sz="1100" kern="1200">
            <a:latin typeface="Calibri"/>
            <a:cs typeface="Calibri"/>
          </a:endParaRPr>
        </a:p>
        <a:p>
          <a:pPr marL="57150" lvl="1" indent="-57150" algn="l" defTabSz="488950" rtl="0">
            <a:lnSpc>
              <a:spcPct val="90000"/>
            </a:lnSpc>
            <a:spcBef>
              <a:spcPct val="0"/>
            </a:spcBef>
            <a:spcAft>
              <a:spcPct val="15000"/>
            </a:spcAft>
            <a:buChar char="•"/>
          </a:pPr>
          <a:r>
            <a:rPr lang="en-US" sz="1100" kern="1200">
              <a:latin typeface="Calibri"/>
              <a:ea typeface="Calibri"/>
              <a:cs typeface="Calibri"/>
            </a:rPr>
            <a:t>P-values of independent variables</a:t>
          </a:r>
          <a:endParaRPr lang="en-US" sz="1100" kern="1200">
            <a:latin typeface="Century Schoolbook" panose="02040604050505020304"/>
            <a:cs typeface="Calibri"/>
          </a:endParaRPr>
        </a:p>
        <a:p>
          <a:pPr marL="57150" lvl="1" indent="-57150" algn="l" defTabSz="488950">
            <a:lnSpc>
              <a:spcPct val="90000"/>
            </a:lnSpc>
            <a:spcBef>
              <a:spcPct val="0"/>
            </a:spcBef>
            <a:spcAft>
              <a:spcPct val="15000"/>
            </a:spcAft>
            <a:buChar char="•"/>
          </a:pPr>
          <a:r>
            <a:rPr lang="en-US" sz="1100" kern="1200">
              <a:latin typeface="Calibri"/>
              <a:ea typeface="Calibri"/>
              <a:cs typeface="Calibri"/>
            </a:rPr>
            <a:t> Multicollinearity/correlation</a:t>
          </a:r>
          <a:endParaRPr lang="en-US" sz="1100" kern="1200"/>
        </a:p>
      </dsp:txBody>
      <dsp:txXfrm>
        <a:off x="0" y="2335061"/>
        <a:ext cx="10317678" cy="1022175"/>
      </dsp:txXfrm>
    </dsp:sp>
    <dsp:sp modelId="{52E614C1-B067-4A20-B12A-BC8F12112344}">
      <dsp:nvSpPr>
        <dsp:cNvPr id="0" name=""/>
        <dsp:cNvSpPr/>
      </dsp:nvSpPr>
      <dsp:spPr>
        <a:xfrm>
          <a:off x="515883" y="2172701"/>
          <a:ext cx="7222374" cy="324720"/>
        </a:xfrm>
        <a:prstGeom prst="round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2989" tIns="0" rIns="272989" bIns="0" numCol="1" spcCol="1270" anchor="ctr" anchorCtr="0">
          <a:noAutofit/>
        </a:bodyPr>
        <a:lstStyle/>
        <a:p>
          <a:pPr marL="0" lvl="0" indent="0" algn="l" defTabSz="488950" rtl="0">
            <a:lnSpc>
              <a:spcPct val="90000"/>
            </a:lnSpc>
            <a:spcBef>
              <a:spcPct val="0"/>
            </a:spcBef>
            <a:spcAft>
              <a:spcPct val="35000"/>
            </a:spcAft>
            <a:buNone/>
          </a:pPr>
          <a:r>
            <a:rPr lang="en-US" sz="1100" kern="1200">
              <a:latin typeface="Calibri"/>
              <a:ea typeface="Calibri"/>
              <a:cs typeface="Calibri"/>
            </a:rPr>
            <a:t>Measures</a:t>
          </a:r>
        </a:p>
      </dsp:txBody>
      <dsp:txXfrm>
        <a:off x="531735" y="2188553"/>
        <a:ext cx="7190670" cy="293016"/>
      </dsp:txXfrm>
    </dsp:sp>
    <dsp:sp modelId="{230C09D3-2D6B-45C5-8186-72253E4DF5D3}">
      <dsp:nvSpPr>
        <dsp:cNvPr id="0" name=""/>
        <dsp:cNvSpPr/>
      </dsp:nvSpPr>
      <dsp:spPr>
        <a:xfrm>
          <a:off x="0" y="3578996"/>
          <a:ext cx="10317678" cy="658349"/>
        </a:xfrm>
        <a:prstGeom prst="rect">
          <a:avLst/>
        </a:prstGeom>
        <a:solidFill>
          <a:schemeClr val="lt1">
            <a:alpha val="90000"/>
            <a:hueOff val="0"/>
            <a:satOff val="0"/>
            <a:lumOff val="0"/>
            <a:alphaOff val="0"/>
          </a:schemeClr>
        </a:solidFill>
        <a:ln w="1397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766" tIns="229108" rIns="800766" bIns="78232" numCol="1" spcCol="1270" anchor="t" anchorCtr="0">
          <a:noAutofit/>
        </a:bodyPr>
        <a:lstStyle/>
        <a:p>
          <a:pPr marL="57150" lvl="1" indent="-57150" algn="l" defTabSz="488950" rtl="0">
            <a:lnSpc>
              <a:spcPct val="90000"/>
            </a:lnSpc>
            <a:spcBef>
              <a:spcPct val="0"/>
            </a:spcBef>
            <a:spcAft>
              <a:spcPct val="15000"/>
            </a:spcAft>
            <a:buChar char="•"/>
          </a:pPr>
          <a:r>
            <a:rPr lang="en-US" sz="1100" kern="1200">
              <a:latin typeface="Calibri"/>
              <a:cs typeface="Calibri"/>
            </a:rPr>
            <a:t>Of the independent variables used, energy has the greatest impact on a song's popularity on Spotify</a:t>
          </a:r>
        </a:p>
        <a:p>
          <a:pPr marL="57150" lvl="1" indent="-57150" algn="l" defTabSz="488950" rtl="0">
            <a:lnSpc>
              <a:spcPct val="90000"/>
            </a:lnSpc>
            <a:spcBef>
              <a:spcPct val="0"/>
            </a:spcBef>
            <a:spcAft>
              <a:spcPct val="15000"/>
            </a:spcAft>
            <a:buChar char="•"/>
          </a:pPr>
          <a:r>
            <a:rPr lang="en-US" sz="1100" kern="1200">
              <a:latin typeface="Calibri"/>
              <a:cs typeface="Calibri"/>
            </a:rPr>
            <a:t> With an r-squared value of 0.0145, none of the variables examined are strong predictors of a song's popularity on Spotify</a:t>
          </a:r>
          <a:endParaRPr lang="en-US" sz="1100" kern="1200"/>
        </a:p>
      </dsp:txBody>
      <dsp:txXfrm>
        <a:off x="0" y="3578996"/>
        <a:ext cx="10317678" cy="658349"/>
      </dsp:txXfrm>
    </dsp:sp>
    <dsp:sp modelId="{827BA9F4-BCD4-47A1-ABF4-D517F2FC8380}">
      <dsp:nvSpPr>
        <dsp:cNvPr id="0" name=""/>
        <dsp:cNvSpPr/>
      </dsp:nvSpPr>
      <dsp:spPr>
        <a:xfrm>
          <a:off x="515883" y="3416636"/>
          <a:ext cx="7222374" cy="324720"/>
        </a:xfrm>
        <a:prstGeom prst="roundRect">
          <a:avLst/>
        </a:prstGeom>
        <a:solidFill>
          <a:schemeClr val="accent1">
            <a:hueOff val="0"/>
            <a:satOff val="0"/>
            <a:lumOff val="0"/>
            <a:alphaOff val="0"/>
          </a:schemeClr>
        </a:solidFill>
        <a:ln w="1397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2989" tIns="0" rIns="272989" bIns="0" numCol="1" spcCol="1270" anchor="ctr" anchorCtr="0">
          <a:noAutofit/>
        </a:bodyPr>
        <a:lstStyle/>
        <a:p>
          <a:pPr marL="0" lvl="0" indent="0" algn="l" defTabSz="488950">
            <a:lnSpc>
              <a:spcPct val="90000"/>
            </a:lnSpc>
            <a:spcBef>
              <a:spcPct val="0"/>
            </a:spcBef>
            <a:spcAft>
              <a:spcPct val="35000"/>
            </a:spcAft>
            <a:buNone/>
          </a:pPr>
          <a:r>
            <a:rPr lang="en-US" sz="1100" kern="1200">
              <a:latin typeface="Calibri"/>
              <a:ea typeface="Calibri"/>
              <a:cs typeface="Calibri"/>
            </a:rPr>
            <a:t>Conclusions</a:t>
          </a:r>
        </a:p>
      </dsp:txBody>
      <dsp:txXfrm>
        <a:off x="531735" y="3432488"/>
        <a:ext cx="7190670" cy="29301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ADD0E0-8E15-41A5-9404-70B4DA5076BF}" type="datetimeFigureOut">
              <a:t>3/10/2025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0AF9B0F-9717-4CF3-82B6-4027EAD27D50}" type="slidenum">
              <a:t>‹#›</a:t>
            </a:fld>
            <a:endParaRPr lang="en-US"/>
          </a:p>
        </p:txBody>
      </p:sp>
    </p:spTree>
    <p:extLst>
      <p:ext uri="{BB962C8B-B14F-4D97-AF65-F5344CB8AC3E}">
        <p14:creationId xmlns:p14="http://schemas.microsoft.com/office/powerpoint/2010/main" val="4400047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Kalli: For our project we chose to look at </a:t>
            </a:r>
            <a:r>
              <a:rPr lang="en-US" err="1">
                <a:cs typeface="Calibri"/>
              </a:rPr>
              <a:t>Spotifys</a:t>
            </a:r>
            <a:r>
              <a:rPr lang="en-US">
                <a:cs typeface="Calibri"/>
              </a:rPr>
              <a:t> top 200 songs from the years 2020-2021 and how they rank on the popularity scale.  Our team includes Kalli Miyuskovich, Lucy Rector, Zach Ferguson, and Johnny </a:t>
            </a:r>
            <a:r>
              <a:rPr lang="en-US" err="1">
                <a:cs typeface="Calibri"/>
              </a:rPr>
              <a:t>Joens</a:t>
            </a:r>
            <a:endParaRPr lang="en-US">
              <a:cs typeface="Calibri"/>
            </a:endParaRPr>
          </a:p>
        </p:txBody>
      </p:sp>
      <p:sp>
        <p:nvSpPr>
          <p:cNvPr id="4" name="Slide Number Placeholder 3"/>
          <p:cNvSpPr>
            <a:spLocks noGrp="1"/>
          </p:cNvSpPr>
          <p:nvPr>
            <p:ph type="sldNum" sz="quarter" idx="5"/>
          </p:nvPr>
        </p:nvSpPr>
        <p:spPr/>
        <p:txBody>
          <a:bodyPr/>
          <a:lstStyle/>
          <a:p>
            <a:fld id="{00AF9B0F-9717-4CF3-82B6-4027EAD27D50}" type="slidenum">
              <a:t>1</a:t>
            </a:fld>
            <a:endParaRPr lang="en-US"/>
          </a:p>
        </p:txBody>
      </p:sp>
    </p:spTree>
    <p:extLst>
      <p:ext uri="{BB962C8B-B14F-4D97-AF65-F5344CB8AC3E}">
        <p14:creationId xmlns:p14="http://schemas.microsoft.com/office/powerpoint/2010/main" val="13694746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nSpc>
                <a:spcPct val="90000"/>
              </a:lnSpc>
              <a:spcBef>
                <a:spcPts val="300"/>
              </a:spcBef>
              <a:spcAft>
                <a:spcPts val="300"/>
              </a:spcAft>
            </a:pPr>
            <a:r>
              <a:rPr lang="en-US">
                <a:cs typeface="Calibri" panose="020F0502020204030204"/>
              </a:rPr>
              <a:t>The next step in our methodology is to run our regression analysis and create residual plots. After each equation is created, we will look at the p-values of every independent variable and remove the highest one if necessary. We will continue to do this until all p-values are below our alpha of 0.05</a:t>
            </a:r>
          </a:p>
          <a:p>
            <a:endParaRPr lang="en-US">
              <a:cs typeface="Calibri" panose="020F0502020204030204"/>
            </a:endParaRPr>
          </a:p>
        </p:txBody>
      </p:sp>
      <p:sp>
        <p:nvSpPr>
          <p:cNvPr id="4" name="Slide Number Placeholder 3"/>
          <p:cNvSpPr>
            <a:spLocks noGrp="1"/>
          </p:cNvSpPr>
          <p:nvPr>
            <p:ph type="sldNum" sz="quarter" idx="5"/>
          </p:nvPr>
        </p:nvSpPr>
        <p:spPr/>
        <p:txBody>
          <a:bodyPr/>
          <a:lstStyle/>
          <a:p>
            <a:fld id="{00AF9B0F-9717-4CF3-82B6-4027EAD27D50}" type="slidenum">
              <a:rPr lang="en-US"/>
              <a:t>10</a:t>
            </a:fld>
            <a:endParaRPr lang="en-US"/>
          </a:p>
        </p:txBody>
      </p:sp>
    </p:spTree>
    <p:extLst>
      <p:ext uri="{BB962C8B-B14F-4D97-AF65-F5344CB8AC3E}">
        <p14:creationId xmlns:p14="http://schemas.microsoft.com/office/powerpoint/2010/main" val="482444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When runing our first regression, we noticed that there were multiple p-values exceeding our alpha of 0.05. Danceability has a significantly higher p-value at 0.44 so we decided to remove it first from our data set.</a:t>
            </a:r>
          </a:p>
        </p:txBody>
      </p:sp>
      <p:sp>
        <p:nvSpPr>
          <p:cNvPr id="4" name="Slide Number Placeholder 3"/>
          <p:cNvSpPr>
            <a:spLocks noGrp="1"/>
          </p:cNvSpPr>
          <p:nvPr>
            <p:ph type="sldNum" sz="quarter" idx="5"/>
          </p:nvPr>
        </p:nvSpPr>
        <p:spPr/>
        <p:txBody>
          <a:bodyPr/>
          <a:lstStyle/>
          <a:p>
            <a:fld id="{00AF9B0F-9717-4CF3-82B6-4027EAD27D50}" type="slidenum">
              <a:rPr lang="en-US"/>
              <a:t>11</a:t>
            </a:fld>
            <a:endParaRPr lang="en-US"/>
          </a:p>
        </p:txBody>
      </p:sp>
    </p:spTree>
    <p:extLst>
      <p:ext uri="{BB962C8B-B14F-4D97-AF65-F5344CB8AC3E}">
        <p14:creationId xmlns:p14="http://schemas.microsoft.com/office/powerpoint/2010/main" val="5947738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These are the residual plots associated with our first regression analysis. This shows that danceability is far from 0 and should therefore be removed first. </a:t>
            </a:r>
          </a:p>
        </p:txBody>
      </p:sp>
      <p:sp>
        <p:nvSpPr>
          <p:cNvPr id="4" name="Slide Number Placeholder 3"/>
          <p:cNvSpPr>
            <a:spLocks noGrp="1"/>
          </p:cNvSpPr>
          <p:nvPr>
            <p:ph type="sldNum" sz="quarter" idx="5"/>
          </p:nvPr>
        </p:nvSpPr>
        <p:spPr/>
        <p:txBody>
          <a:bodyPr/>
          <a:lstStyle/>
          <a:p>
            <a:fld id="{00AF9B0F-9717-4CF3-82B6-4027EAD27D50}" type="slidenum">
              <a:rPr lang="en-US"/>
              <a:t>12</a:t>
            </a:fld>
            <a:endParaRPr lang="en-US"/>
          </a:p>
        </p:txBody>
      </p:sp>
    </p:spTree>
    <p:extLst>
      <p:ext uri="{BB962C8B-B14F-4D97-AF65-F5344CB8AC3E}">
        <p14:creationId xmlns:p14="http://schemas.microsoft.com/office/powerpoint/2010/main" val="1696361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After dropping danceabilty, we ran our second regression. The next highest p-value was Varaince at 0.41 so we decided to drop this varaible next from our data set.</a:t>
            </a:r>
          </a:p>
        </p:txBody>
      </p:sp>
      <p:sp>
        <p:nvSpPr>
          <p:cNvPr id="4" name="Slide Number Placeholder 3"/>
          <p:cNvSpPr>
            <a:spLocks noGrp="1"/>
          </p:cNvSpPr>
          <p:nvPr>
            <p:ph type="sldNum" sz="quarter" idx="5"/>
          </p:nvPr>
        </p:nvSpPr>
        <p:spPr/>
        <p:txBody>
          <a:bodyPr/>
          <a:lstStyle/>
          <a:p>
            <a:fld id="{00AF9B0F-9717-4CF3-82B6-4027EAD27D50}" type="slidenum">
              <a:rPr lang="en-US"/>
              <a:t>13</a:t>
            </a:fld>
            <a:endParaRPr lang="en-US"/>
          </a:p>
        </p:txBody>
      </p:sp>
    </p:spTree>
    <p:extLst>
      <p:ext uri="{BB962C8B-B14F-4D97-AF65-F5344CB8AC3E}">
        <p14:creationId xmlns:p14="http://schemas.microsoft.com/office/powerpoint/2010/main" val="15267660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Once variance was dropped, we ran our third regression. Speechiness was the highest at 0.28. We then dropped speechiness.</a:t>
            </a:r>
          </a:p>
        </p:txBody>
      </p:sp>
      <p:sp>
        <p:nvSpPr>
          <p:cNvPr id="4" name="Slide Number Placeholder 3"/>
          <p:cNvSpPr>
            <a:spLocks noGrp="1"/>
          </p:cNvSpPr>
          <p:nvPr>
            <p:ph type="sldNum" sz="quarter" idx="5"/>
          </p:nvPr>
        </p:nvSpPr>
        <p:spPr/>
        <p:txBody>
          <a:bodyPr/>
          <a:lstStyle/>
          <a:p>
            <a:fld id="{00AF9B0F-9717-4CF3-82B6-4027EAD27D50}" type="slidenum">
              <a:rPr lang="en-US"/>
              <a:t>14</a:t>
            </a:fld>
            <a:endParaRPr lang="en-US"/>
          </a:p>
        </p:txBody>
      </p:sp>
    </p:spTree>
    <p:extLst>
      <p:ext uri="{BB962C8B-B14F-4D97-AF65-F5344CB8AC3E}">
        <p14:creationId xmlns:p14="http://schemas.microsoft.com/office/powerpoint/2010/main" val="67739730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During our fourth regression, tempo had the highest p-value of 0.15. We went ahead and dropped that variable from our data set. </a:t>
            </a:r>
          </a:p>
        </p:txBody>
      </p:sp>
      <p:sp>
        <p:nvSpPr>
          <p:cNvPr id="4" name="Slide Number Placeholder 3"/>
          <p:cNvSpPr>
            <a:spLocks noGrp="1"/>
          </p:cNvSpPr>
          <p:nvPr>
            <p:ph type="sldNum" sz="quarter" idx="5"/>
          </p:nvPr>
        </p:nvSpPr>
        <p:spPr/>
        <p:txBody>
          <a:bodyPr/>
          <a:lstStyle/>
          <a:p>
            <a:fld id="{00AF9B0F-9717-4CF3-82B6-4027EAD27D50}" type="slidenum">
              <a:rPr lang="en-US"/>
              <a:t>15</a:t>
            </a:fld>
            <a:endParaRPr lang="en-US"/>
          </a:p>
        </p:txBody>
      </p:sp>
    </p:spTree>
    <p:extLst>
      <p:ext uri="{BB962C8B-B14F-4D97-AF65-F5344CB8AC3E}">
        <p14:creationId xmlns:p14="http://schemas.microsoft.com/office/powerpoint/2010/main" val="22782457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In regression five, Liveness had the highest p-value of 0.12, we went ahead and dropped that variable from our data set. </a:t>
            </a:r>
          </a:p>
        </p:txBody>
      </p:sp>
      <p:sp>
        <p:nvSpPr>
          <p:cNvPr id="4" name="Slide Number Placeholder 3"/>
          <p:cNvSpPr>
            <a:spLocks noGrp="1"/>
          </p:cNvSpPr>
          <p:nvPr>
            <p:ph type="sldNum" sz="quarter" idx="5"/>
          </p:nvPr>
        </p:nvSpPr>
        <p:spPr/>
        <p:txBody>
          <a:bodyPr/>
          <a:lstStyle/>
          <a:p>
            <a:fld id="{00AF9B0F-9717-4CF3-82B6-4027EAD27D50}" type="slidenum">
              <a:rPr lang="en-US"/>
              <a:t>16</a:t>
            </a:fld>
            <a:endParaRPr lang="en-US"/>
          </a:p>
        </p:txBody>
      </p:sp>
    </p:spTree>
    <p:extLst>
      <p:ext uri="{BB962C8B-B14F-4D97-AF65-F5344CB8AC3E}">
        <p14:creationId xmlns:p14="http://schemas.microsoft.com/office/powerpoint/2010/main" val="37262220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Accousticness had the highest p-value of 0.07 in regression six so we dropped that varaible from our data set. </a:t>
            </a:r>
          </a:p>
        </p:txBody>
      </p:sp>
      <p:sp>
        <p:nvSpPr>
          <p:cNvPr id="4" name="Slide Number Placeholder 3"/>
          <p:cNvSpPr>
            <a:spLocks noGrp="1"/>
          </p:cNvSpPr>
          <p:nvPr>
            <p:ph type="sldNum" sz="quarter" idx="5"/>
          </p:nvPr>
        </p:nvSpPr>
        <p:spPr/>
        <p:txBody>
          <a:bodyPr/>
          <a:lstStyle/>
          <a:p>
            <a:fld id="{00AF9B0F-9717-4CF3-82B6-4027EAD27D50}" type="slidenum">
              <a:rPr lang="en-US"/>
              <a:t>17</a:t>
            </a:fld>
            <a:endParaRPr lang="en-US"/>
          </a:p>
        </p:txBody>
      </p:sp>
    </p:spTree>
    <p:extLst>
      <p:ext uri="{BB962C8B-B14F-4D97-AF65-F5344CB8AC3E}">
        <p14:creationId xmlns:p14="http://schemas.microsoft.com/office/powerpoint/2010/main" val="37074542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Finally, during regression seven, all independent variable p-values were below our alpha of 0.05. We are left with our Energy variable with a p-value of 0.0004 and our Duration (milliseconds) variable with a p-value of 0.0024</a:t>
            </a:r>
          </a:p>
          <a:p>
            <a:endParaRPr lang="en-US">
              <a:ea typeface="Calibri"/>
              <a:cs typeface="Calibri"/>
            </a:endParaRPr>
          </a:p>
        </p:txBody>
      </p:sp>
      <p:sp>
        <p:nvSpPr>
          <p:cNvPr id="4" name="Slide Number Placeholder 3"/>
          <p:cNvSpPr>
            <a:spLocks noGrp="1"/>
          </p:cNvSpPr>
          <p:nvPr>
            <p:ph type="sldNum" sz="quarter" idx="5"/>
          </p:nvPr>
        </p:nvSpPr>
        <p:spPr/>
        <p:txBody>
          <a:bodyPr/>
          <a:lstStyle/>
          <a:p>
            <a:fld id="{00AF9B0F-9717-4CF3-82B6-4027EAD27D50}" type="slidenum">
              <a:rPr lang="en-US"/>
              <a:t>18</a:t>
            </a:fld>
            <a:endParaRPr lang="en-US"/>
          </a:p>
        </p:txBody>
      </p:sp>
    </p:spTree>
    <p:extLst>
      <p:ext uri="{BB962C8B-B14F-4D97-AF65-F5344CB8AC3E}">
        <p14:creationId xmlns:p14="http://schemas.microsoft.com/office/powerpoint/2010/main" val="14118209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We conclude that the energy and duration are both valid residual plots because their p-values are significant and the population of the error term normally distributed, around a mean of 0. There is also a constant variance. Both models do have a grouping below the main one, this is likely caused by a group of songs responsible for large residuals. This class does not give us the tools to examine this and because it is the same on both plots, we can still use them. </a:t>
            </a:r>
          </a:p>
        </p:txBody>
      </p:sp>
      <p:sp>
        <p:nvSpPr>
          <p:cNvPr id="4" name="Slide Number Placeholder 3"/>
          <p:cNvSpPr>
            <a:spLocks noGrp="1"/>
          </p:cNvSpPr>
          <p:nvPr>
            <p:ph type="sldNum" sz="quarter" idx="5"/>
          </p:nvPr>
        </p:nvSpPr>
        <p:spPr/>
        <p:txBody>
          <a:bodyPr/>
          <a:lstStyle/>
          <a:p>
            <a:fld id="{00AF9B0F-9717-4CF3-82B6-4027EAD27D50}" type="slidenum">
              <a:rPr lang="en-US"/>
              <a:t>19</a:t>
            </a:fld>
            <a:endParaRPr lang="en-US"/>
          </a:p>
        </p:txBody>
      </p:sp>
    </p:spTree>
    <p:extLst>
      <p:ext uri="{BB962C8B-B14F-4D97-AF65-F5344CB8AC3E}">
        <p14:creationId xmlns:p14="http://schemas.microsoft.com/office/powerpoint/2010/main" val="14433668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The problem that we are looking to study is the factors that contribute to how popular a song is on Spotify. </a:t>
            </a:r>
            <a:r>
              <a:rPr lang="en-US"/>
              <a:t>Our study begins with the Spotify Top 200 Charts from 2020-2021 dataset that we found on Kaggle. To analyze our data, we used a multi-linear regression model, looked at the collinearity, and created residual plots. The measures that we used was popularity, which was the dependent variable, and independent variables of danceability, energy, loudness, </a:t>
            </a:r>
            <a:r>
              <a:rPr lang="en-US" err="1"/>
              <a:t>spechiness</a:t>
            </a:r>
            <a:r>
              <a:rPr lang="en-US"/>
              <a:t>, </a:t>
            </a:r>
            <a:r>
              <a:rPr lang="en-US" err="1"/>
              <a:t>acousticness</a:t>
            </a:r>
            <a:r>
              <a:rPr lang="en-US"/>
              <a:t>, liveness, tempo, duration, and valence. To come to our conclusion, we measured the variables, their multicollinearity, their p-values and correlation. In the end, we determined that with every 1 point increase in energy, there is a 8.85 point increase in popularity, making energy the factor with the greatest effect on a song's popularity. However, our study did not explain much of the variation in popularity because our coefficient of determination was only 1.45%</a:t>
            </a:r>
            <a:endParaRPr lang="en-US">
              <a:cs typeface="Calibri"/>
            </a:endParaRPr>
          </a:p>
        </p:txBody>
      </p:sp>
      <p:sp>
        <p:nvSpPr>
          <p:cNvPr id="4" name="Slide Number Placeholder 3"/>
          <p:cNvSpPr>
            <a:spLocks noGrp="1"/>
          </p:cNvSpPr>
          <p:nvPr>
            <p:ph type="sldNum" sz="quarter" idx="5"/>
          </p:nvPr>
        </p:nvSpPr>
        <p:spPr/>
        <p:txBody>
          <a:bodyPr/>
          <a:lstStyle/>
          <a:p>
            <a:fld id="{00AF9B0F-9717-4CF3-82B6-4027EAD27D50}" type="slidenum">
              <a:rPr lang="en-US"/>
              <a:t>2</a:t>
            </a:fld>
            <a:endParaRPr lang="en-US"/>
          </a:p>
        </p:txBody>
      </p:sp>
    </p:spTree>
    <p:extLst>
      <p:ext uri="{BB962C8B-B14F-4D97-AF65-F5344CB8AC3E}">
        <p14:creationId xmlns:p14="http://schemas.microsoft.com/office/powerpoint/2010/main" val="23595715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lnSpc>
                <a:spcPct val="90000"/>
              </a:lnSpc>
              <a:spcBef>
                <a:spcPts val="300"/>
              </a:spcBef>
              <a:spcAft>
                <a:spcPts val="300"/>
              </a:spcAft>
            </a:pPr>
            <a:r>
              <a:rPr lang="en-US">
                <a:ea typeface="Calibri"/>
                <a:cs typeface="Calibri"/>
              </a:rPr>
              <a:t>Ultimately, we determined that </a:t>
            </a:r>
            <a:r>
              <a:rPr lang="en-US"/>
              <a:t>Danceability, </a:t>
            </a:r>
            <a:r>
              <a:rPr lang="en-US" err="1"/>
              <a:t>Speechiness</a:t>
            </a:r>
            <a:r>
              <a:rPr lang="en-US"/>
              <a:t>, </a:t>
            </a:r>
            <a:r>
              <a:rPr lang="en-US" err="1"/>
              <a:t>Acousticness</a:t>
            </a:r>
            <a:r>
              <a:rPr lang="en-US"/>
              <a:t> Liveness Tempo Valence were all insignificant to our study since they had a p value above the alpha. To come to this conclusion, we had to create 7 regression studies and remove each variable one by one. </a:t>
            </a:r>
            <a:endParaRPr lang="en-US">
              <a:cs typeface="Calibri" panose="020F0502020204030204"/>
            </a:endParaRPr>
          </a:p>
          <a:p>
            <a:pPr marL="628650" lvl="1" indent="-171450">
              <a:lnSpc>
                <a:spcPct val="90000"/>
              </a:lnSpc>
              <a:spcBef>
                <a:spcPts val="300"/>
              </a:spcBef>
              <a:spcAft>
                <a:spcPts val="300"/>
              </a:spcAft>
              <a:buFont typeface="Courier New,monospace"/>
              <a:buChar char="o"/>
            </a:pPr>
            <a:endParaRPr lang="en-US"/>
          </a:p>
          <a:p>
            <a:endParaRPr lang="en-US">
              <a:ea typeface="Calibri"/>
              <a:cs typeface="Calibri"/>
            </a:endParaRPr>
          </a:p>
        </p:txBody>
      </p:sp>
      <p:sp>
        <p:nvSpPr>
          <p:cNvPr id="4" name="Slide Number Placeholder 3"/>
          <p:cNvSpPr>
            <a:spLocks noGrp="1"/>
          </p:cNvSpPr>
          <p:nvPr>
            <p:ph type="sldNum" sz="quarter" idx="5"/>
          </p:nvPr>
        </p:nvSpPr>
        <p:spPr/>
        <p:txBody>
          <a:bodyPr/>
          <a:lstStyle/>
          <a:p>
            <a:fld id="{00AF9B0F-9717-4CF3-82B6-4027EAD27D50}" type="slidenum">
              <a:rPr lang="en-US"/>
              <a:t>20</a:t>
            </a:fld>
            <a:endParaRPr lang="en-US"/>
          </a:p>
        </p:txBody>
      </p:sp>
    </p:spTree>
    <p:extLst>
      <p:ext uri="{BB962C8B-B14F-4D97-AF65-F5344CB8AC3E}">
        <p14:creationId xmlns:p14="http://schemas.microsoft.com/office/powerpoint/2010/main" val="38528257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After completing our analysis, we were able to complete our final equation to be</a:t>
            </a:r>
            <a:r>
              <a:rPr lang="en-US"/>
              <a:t> popularity = 59.37 + 8.85 times energy + nearly 0 times duration. This means that with every 1 point increase in energy, there is a 8.85 point increase in a song's </a:t>
            </a:r>
            <a:r>
              <a:rPr lang="en-US" err="1"/>
              <a:t>popularityEnergy</a:t>
            </a:r>
            <a:r>
              <a:rPr lang="en-US"/>
              <a:t> is a measure from 0.0 to 1.0 which represents a perceptual measure of intensity and activity. Typically, energetic tracks feel fast, loud, and noisy. Duration is the length of each song, measured in milliseconds.</a:t>
            </a:r>
          </a:p>
          <a:p>
            <a:endParaRPr lang="en-US">
              <a:ea typeface="Calibri"/>
              <a:cs typeface="Calibri"/>
            </a:endParaRPr>
          </a:p>
          <a:p>
            <a:endParaRPr lang="en-US">
              <a:ea typeface="Calibri"/>
              <a:cs typeface="Calibri"/>
            </a:endParaRPr>
          </a:p>
        </p:txBody>
      </p:sp>
      <p:sp>
        <p:nvSpPr>
          <p:cNvPr id="4" name="Slide Number Placeholder 3"/>
          <p:cNvSpPr>
            <a:spLocks noGrp="1"/>
          </p:cNvSpPr>
          <p:nvPr>
            <p:ph type="sldNum" sz="quarter" idx="5"/>
          </p:nvPr>
        </p:nvSpPr>
        <p:spPr/>
        <p:txBody>
          <a:bodyPr/>
          <a:lstStyle/>
          <a:p>
            <a:fld id="{00AF9B0F-9717-4CF3-82B6-4027EAD27D50}" type="slidenum">
              <a:rPr lang="en-US"/>
              <a:t>21</a:t>
            </a:fld>
            <a:endParaRPr lang="en-US"/>
          </a:p>
        </p:txBody>
      </p:sp>
    </p:spTree>
    <p:extLst>
      <p:ext uri="{BB962C8B-B14F-4D97-AF65-F5344CB8AC3E}">
        <p14:creationId xmlns:p14="http://schemas.microsoft.com/office/powerpoint/2010/main" val="42344549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Energy and duration are the only significant variables in our study because they have p-values less than our alpha of 0.05. Therefore, this is our </a:t>
            </a:r>
            <a:r>
              <a:rPr lang="en-US" err="1"/>
              <a:t>parcimounious</a:t>
            </a:r>
            <a:r>
              <a:rPr lang="en-US"/>
              <a:t> model. In our final model, the coefficient of determination is only 0.01487. This means that about 1.49% of the variability in song popularity can be explained by the independent variables that we have chosen to analyze. As a result, this study does not produce a strong linear relationship between a song's popularity on </a:t>
            </a:r>
            <a:r>
              <a:rPr lang="en-US" err="1"/>
              <a:t>spotify's</a:t>
            </a:r>
            <a:r>
              <a:rPr lang="en-US"/>
              <a:t> charts and its Danceability, Energy,  Loudness, </a:t>
            </a:r>
            <a:r>
              <a:rPr lang="en-US" err="1"/>
              <a:t>Spechiness</a:t>
            </a:r>
            <a:r>
              <a:rPr lang="en-US"/>
              <a:t>, </a:t>
            </a:r>
            <a:r>
              <a:rPr lang="en-US" err="1"/>
              <a:t>Acousticness</a:t>
            </a:r>
            <a:r>
              <a:rPr lang="en-US"/>
              <a:t>, Liveness,  Tempo, Duration, or Valence</a:t>
            </a:r>
            <a:endParaRPr lang="en-US">
              <a:cs typeface="Calibri"/>
            </a:endParaRPr>
          </a:p>
        </p:txBody>
      </p:sp>
      <p:sp>
        <p:nvSpPr>
          <p:cNvPr id="4" name="Slide Number Placeholder 3"/>
          <p:cNvSpPr>
            <a:spLocks noGrp="1"/>
          </p:cNvSpPr>
          <p:nvPr>
            <p:ph type="sldNum" sz="quarter" idx="5"/>
          </p:nvPr>
        </p:nvSpPr>
        <p:spPr/>
        <p:txBody>
          <a:bodyPr/>
          <a:lstStyle/>
          <a:p>
            <a:fld id="{00AF9B0F-9717-4CF3-82B6-4027EAD27D50}" type="slidenum">
              <a:rPr lang="en-US"/>
              <a:t>22</a:t>
            </a:fld>
            <a:endParaRPr lang="en-US"/>
          </a:p>
        </p:txBody>
      </p:sp>
    </p:spTree>
    <p:extLst>
      <p:ext uri="{BB962C8B-B14F-4D97-AF65-F5344CB8AC3E}">
        <p14:creationId xmlns:p14="http://schemas.microsoft.com/office/powerpoint/2010/main" val="3090959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There are many things that artists take into consideration when creating a song including danceability, Energy, Loudness, </a:t>
            </a:r>
            <a:r>
              <a:rPr lang="en-US" err="1"/>
              <a:t>Spechiness</a:t>
            </a:r>
            <a:r>
              <a:rPr lang="en-US"/>
              <a:t>, </a:t>
            </a:r>
            <a:r>
              <a:rPr lang="en-US" err="1"/>
              <a:t>Acousticness</a:t>
            </a:r>
            <a:r>
              <a:rPr lang="en-US"/>
              <a:t>, Liveness, Tempo, Duration, and Valence. Knowing which of these factors is most important to their audience can help songwriters and producers craft the best music possible. We wanted to know what factors affect a song's popularity, which factor has the greatest impact on a song's popularity, and which factor has the least impact on a song's popularity. </a:t>
            </a:r>
          </a:p>
        </p:txBody>
      </p:sp>
      <p:sp>
        <p:nvSpPr>
          <p:cNvPr id="4" name="Slide Number Placeholder 3"/>
          <p:cNvSpPr>
            <a:spLocks noGrp="1"/>
          </p:cNvSpPr>
          <p:nvPr>
            <p:ph type="sldNum" sz="quarter" idx="5"/>
          </p:nvPr>
        </p:nvSpPr>
        <p:spPr/>
        <p:txBody>
          <a:bodyPr/>
          <a:lstStyle/>
          <a:p>
            <a:fld id="{00AF9B0F-9717-4CF3-82B6-4027EAD27D50}" type="slidenum">
              <a:rPr lang="en-US"/>
              <a:t>3</a:t>
            </a:fld>
            <a:endParaRPr lang="en-US"/>
          </a:p>
        </p:txBody>
      </p:sp>
    </p:spTree>
    <p:extLst>
      <p:ext uri="{BB962C8B-B14F-4D97-AF65-F5344CB8AC3E}">
        <p14:creationId xmlns:p14="http://schemas.microsoft.com/office/powerpoint/2010/main" val="9159069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We used one data set from Kaggle that was </a:t>
            </a:r>
            <a:r>
              <a:rPr lang="en-US" err="1">
                <a:ea typeface="Calibri"/>
                <a:cs typeface="Calibri"/>
              </a:rPr>
              <a:t>Spotifys</a:t>
            </a:r>
            <a:r>
              <a:rPr lang="en-US">
                <a:ea typeface="Calibri"/>
                <a:cs typeface="Calibri"/>
              </a:rPr>
              <a:t> top 200 charts from 2020-2021. All the variables that we used were quantitative variables. One of our biggest limitations is that the data is only from 2020-2021, it doesn't include very year. It is also limited because not every song on Spotify's database is included, only the top 200. Our last limitation is that scores are on a scale of 1-100 and are not precise decimals.</a:t>
            </a:r>
          </a:p>
        </p:txBody>
      </p:sp>
      <p:sp>
        <p:nvSpPr>
          <p:cNvPr id="4" name="Slide Number Placeholder 3"/>
          <p:cNvSpPr>
            <a:spLocks noGrp="1"/>
          </p:cNvSpPr>
          <p:nvPr>
            <p:ph type="sldNum" sz="quarter" idx="5"/>
          </p:nvPr>
        </p:nvSpPr>
        <p:spPr/>
        <p:txBody>
          <a:bodyPr/>
          <a:lstStyle/>
          <a:p>
            <a:fld id="{00AF9B0F-9717-4CF3-82B6-4027EAD27D50}" type="slidenum">
              <a:rPr lang="en-US"/>
              <a:t>4</a:t>
            </a:fld>
            <a:endParaRPr lang="en-US"/>
          </a:p>
        </p:txBody>
      </p:sp>
    </p:spTree>
    <p:extLst>
      <p:ext uri="{BB962C8B-B14F-4D97-AF65-F5344CB8AC3E}">
        <p14:creationId xmlns:p14="http://schemas.microsoft.com/office/powerpoint/2010/main" val="2000331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The first step in our analysis was to remove unnecessary data. The purpose of this study is to analyze our chosen dependent variable of how popular a song is on a scale of 1-100. As we hope that this study is able to better help musicians craft music that appeals to their audience, we removed any variables that are out of the control of the artist before the song is released. These include Index</a:t>
            </a:r>
            <a:r>
              <a:rPr lang="en-US"/>
              <a:t>, Highest Charting Position, Number of Times Charted, Week of Highest Charting, Streams, Artist, Artist followers, and weeks charted. We also removed chord and genre because these categorical variables would be difficult to run a regression analysis on. Once we determined our sole dependent variable to be popularity, we organized our 9 independent variables in accordance with their associated song. </a:t>
            </a:r>
            <a:endParaRPr lang="en-US">
              <a:cs typeface="Calibri"/>
            </a:endParaRPr>
          </a:p>
        </p:txBody>
      </p:sp>
      <p:sp>
        <p:nvSpPr>
          <p:cNvPr id="4" name="Slide Number Placeholder 3"/>
          <p:cNvSpPr>
            <a:spLocks noGrp="1"/>
          </p:cNvSpPr>
          <p:nvPr>
            <p:ph type="sldNum" sz="quarter" idx="5"/>
          </p:nvPr>
        </p:nvSpPr>
        <p:spPr/>
        <p:txBody>
          <a:bodyPr/>
          <a:lstStyle/>
          <a:p>
            <a:fld id="{00AF9B0F-9717-4CF3-82B6-4027EAD27D50}" type="slidenum">
              <a:rPr lang="en-US"/>
              <a:t>5</a:t>
            </a:fld>
            <a:endParaRPr lang="en-US"/>
          </a:p>
        </p:txBody>
      </p:sp>
    </p:spTree>
    <p:extLst>
      <p:ext uri="{BB962C8B-B14F-4D97-AF65-F5344CB8AC3E}">
        <p14:creationId xmlns:p14="http://schemas.microsoft.com/office/powerpoint/2010/main" val="23362040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Here you can see all of the dependent and independent variables explained. *read off*</a:t>
            </a:r>
            <a:endParaRPr lang="en-US"/>
          </a:p>
        </p:txBody>
      </p:sp>
      <p:sp>
        <p:nvSpPr>
          <p:cNvPr id="4" name="Slide Number Placeholder 3"/>
          <p:cNvSpPr>
            <a:spLocks noGrp="1"/>
          </p:cNvSpPr>
          <p:nvPr>
            <p:ph type="sldNum" sz="quarter" idx="5"/>
          </p:nvPr>
        </p:nvSpPr>
        <p:spPr/>
        <p:txBody>
          <a:bodyPr/>
          <a:lstStyle/>
          <a:p>
            <a:fld id="{00AF9B0F-9717-4CF3-82B6-4027EAD27D50}" type="slidenum">
              <a:rPr lang="en-US"/>
              <a:t>6</a:t>
            </a:fld>
            <a:endParaRPr lang="en-US"/>
          </a:p>
        </p:txBody>
      </p:sp>
    </p:spTree>
    <p:extLst>
      <p:ext uri="{BB962C8B-B14F-4D97-AF65-F5344CB8AC3E}">
        <p14:creationId xmlns:p14="http://schemas.microsoft.com/office/powerpoint/2010/main" val="5749695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This is a screenshot of our clean, organized data. The far left collum, or the dependent variable, is song popularity followed by the 9 independent variables that we will be studying. </a:t>
            </a:r>
          </a:p>
        </p:txBody>
      </p:sp>
      <p:sp>
        <p:nvSpPr>
          <p:cNvPr id="4" name="Slide Number Placeholder 3"/>
          <p:cNvSpPr>
            <a:spLocks noGrp="1"/>
          </p:cNvSpPr>
          <p:nvPr>
            <p:ph type="sldNum" sz="quarter" idx="5"/>
          </p:nvPr>
        </p:nvSpPr>
        <p:spPr/>
        <p:txBody>
          <a:bodyPr/>
          <a:lstStyle/>
          <a:p>
            <a:fld id="{00AF9B0F-9717-4CF3-82B6-4027EAD27D50}" type="slidenum">
              <a:rPr lang="en-US"/>
              <a:t>7</a:t>
            </a:fld>
            <a:endParaRPr lang="en-US"/>
          </a:p>
        </p:txBody>
      </p:sp>
    </p:spTree>
    <p:extLst>
      <p:ext uri="{BB962C8B-B14F-4D97-AF65-F5344CB8AC3E}">
        <p14:creationId xmlns:p14="http://schemas.microsoft.com/office/powerpoint/2010/main" val="5318514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Our first step before running our regressions was to create a correlation matrix. After creating it we noticed that there is a multicollinearity between Loudness and Energy of 0.73. We then decided to run two regressions between Loudness and Energy to see which one had the higher R-squared value and should be removed. </a:t>
            </a:r>
          </a:p>
        </p:txBody>
      </p:sp>
      <p:sp>
        <p:nvSpPr>
          <p:cNvPr id="4" name="Slide Number Placeholder 3"/>
          <p:cNvSpPr>
            <a:spLocks noGrp="1"/>
          </p:cNvSpPr>
          <p:nvPr>
            <p:ph type="sldNum" sz="quarter" idx="5"/>
          </p:nvPr>
        </p:nvSpPr>
        <p:spPr/>
        <p:txBody>
          <a:bodyPr/>
          <a:lstStyle/>
          <a:p>
            <a:fld id="{00AF9B0F-9717-4CF3-82B6-4027EAD27D50}" type="slidenum">
              <a:rPr lang="en-US"/>
              <a:t>8</a:t>
            </a:fld>
            <a:endParaRPr lang="en-US"/>
          </a:p>
        </p:txBody>
      </p:sp>
    </p:spTree>
    <p:extLst>
      <p:ext uri="{BB962C8B-B14F-4D97-AF65-F5344CB8AC3E}">
        <p14:creationId xmlns:p14="http://schemas.microsoft.com/office/powerpoint/2010/main" val="26199553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After running two regressions with Energy included in one and Loudness included in the other, we found that including Loudness gave the highest R-Squared. This meant that Energy was the variable we decided to include going forward in our study. </a:t>
            </a:r>
          </a:p>
        </p:txBody>
      </p:sp>
      <p:sp>
        <p:nvSpPr>
          <p:cNvPr id="4" name="Slide Number Placeholder 3"/>
          <p:cNvSpPr>
            <a:spLocks noGrp="1"/>
          </p:cNvSpPr>
          <p:nvPr>
            <p:ph type="sldNum" sz="quarter" idx="5"/>
          </p:nvPr>
        </p:nvSpPr>
        <p:spPr/>
        <p:txBody>
          <a:bodyPr/>
          <a:lstStyle/>
          <a:p>
            <a:fld id="{00AF9B0F-9717-4CF3-82B6-4027EAD27D50}" type="slidenum">
              <a:rPr lang="en-US"/>
              <a:t>9</a:t>
            </a:fld>
            <a:endParaRPr lang="en-US"/>
          </a:p>
        </p:txBody>
      </p:sp>
    </p:spTree>
    <p:extLst>
      <p:ext uri="{BB962C8B-B14F-4D97-AF65-F5344CB8AC3E}">
        <p14:creationId xmlns:p14="http://schemas.microsoft.com/office/powerpoint/2010/main" val="2800324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9E016143-E03C-4CFD-AFDC-14E5BDEA754C}" type="datetimeFigureOut">
              <a:rPr lang="en-US" dirty="0"/>
              <a:t>3/10/2025</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4FAB73BC-B049-4115-A692-8D63A059BFB8}" type="slidenum">
              <a:rPr lang="en-US" dirty="0"/>
              <a:pPr/>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982647594"/>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033E54A-A8CA-48C1-9504-691B58049D29}" type="datetimeFigureOut">
              <a:rPr lang="en-US" dirty="0"/>
              <a:t>3/10/2025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0762811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F6C806-BBF7-471C-9527-881CE2266695}" type="datetimeFigureOut">
              <a:rPr lang="en-US" dirty="0"/>
              <a:t>3/10/2025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41516001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8C94063-DF36-4330-A365-08DA1FA5B7D6}" type="datetimeFigureOut">
              <a:rPr lang="en-US" dirty="0"/>
              <a:t>3/10/2025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6487859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08A7C6C-0F39-4D70-8E8D-FE5B9C95FA73}" type="datetimeFigureOut">
              <a:rPr lang="en-US" dirty="0"/>
              <a:t>3/10/2025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4518730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FCFA4AC-08CC-42CE-BD01-C191750A04EC}" type="datetimeFigureOut">
              <a:rPr lang="en-US" dirty="0"/>
              <a:t>3/10/2025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221991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BA7A723-92A7-435B-B681-F25B092FEFEB}" type="datetimeFigureOut">
              <a:rPr lang="en-US" dirty="0"/>
              <a:t>3/10/2025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41358134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F170639-886C-4FCF-9EAB-ABB5DA3F3F4A}" type="datetimeFigureOut">
              <a:rPr lang="en-US" dirty="0"/>
              <a:t>3/10/2025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3732043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230651-31F4-45D2-98AE-A2108F41BC07}" type="datetimeFigureOut">
              <a:rPr lang="en-US" dirty="0"/>
              <a:t>3/10/2025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9443507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F53789A-C914-4DB1-8815-80B5EC7335C5}" type="datetimeFigureOut">
              <a:rPr lang="en-US" dirty="0"/>
              <a:t>3/10/2025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187548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p>
        </p:txBody>
      </p:sp>
      <p:sp>
        <p:nvSpPr>
          <p:cNvPr id="3" name="Picture Placeholder 2"/>
          <p:cNvSpPr>
            <a:spLocks noGrp="1" noChangeAspect="1"/>
          </p:cNvSpPr>
          <p:nvPr>
            <p:ph type="pic" idx="1"/>
          </p:nvPr>
        </p:nvSpPr>
        <p:spPr>
          <a:xfrm>
            <a:off x="0" y="0"/>
            <a:ext cx="11292840" cy="5128923"/>
          </a:xfrm>
          <a:blipFill>
            <a:blip r:embed="rId2"/>
            <a:stretch>
              <a:fillRect/>
            </a:stretch>
          </a:blip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E6440AA-91A0-436F-8FDB-C0F939DCAE21}" type="datetimeFigureOut">
              <a:rPr lang="en-US" dirty="0"/>
              <a:t>3/10/2025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440556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0E59FD0C-5451-4CA0-86AF-E70AE3279989}" type="datetimeFigureOut">
              <a:rPr lang="en-US" dirty="0"/>
              <a:t>3/10/2025</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759462882"/>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801" r:id="rId6"/>
    <p:sldLayoutId id="2147483802" r:id="rId7"/>
    <p:sldLayoutId id="2147483803" r:id="rId8"/>
    <p:sldLayoutId id="2147483804" r:id="rId9"/>
    <p:sldLayoutId id="2147483805" r:id="rId10"/>
    <p:sldLayoutId id="2147483806" r:id="rId11"/>
  </p:sldLayoutIdLst>
  <p:hf sldNum="0" hdr="0" ftr="0" dt="0"/>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kaggle.com/datasets/sashankpillai/spotify-top-200-charts-20202021"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cs typeface="Calibri Light"/>
              </a:rPr>
              <a:t>Spotify Music Popularity</a:t>
            </a:r>
            <a:endParaRPr lang="en-US"/>
          </a:p>
        </p:txBody>
      </p:sp>
      <p:sp>
        <p:nvSpPr>
          <p:cNvPr id="3" name="Subtitle 2"/>
          <p:cNvSpPr>
            <a:spLocks noGrp="1"/>
          </p:cNvSpPr>
          <p:nvPr>
            <p:ph type="subTitle" idx="1"/>
          </p:nvPr>
        </p:nvSpPr>
        <p:spPr/>
        <p:txBody>
          <a:bodyPr vert="horz" lIns="91440" tIns="45720" rIns="91440" bIns="45720" rtlCol="0" anchor="t">
            <a:normAutofit/>
          </a:bodyPr>
          <a:lstStyle/>
          <a:p>
            <a:r>
              <a:rPr lang="en-US" dirty="0">
                <a:ea typeface="Calibri"/>
                <a:cs typeface="Calibri"/>
              </a:rPr>
              <a:t>Zachary Ferguson</a:t>
            </a:r>
            <a:endParaRPr lang="en-US" dirty="0"/>
          </a:p>
        </p:txBody>
      </p:sp>
      <p:pic>
        <p:nvPicPr>
          <p:cNvPr id="4" name="Picture 3" descr="File:Spotify icon.svg - Wikipedia">
            <a:extLst>
              <a:ext uri="{FF2B5EF4-FFF2-40B4-BE49-F238E27FC236}">
                <a16:creationId xmlns:a16="http://schemas.microsoft.com/office/drawing/2014/main" id="{F30E85D1-032A-5B4D-8A56-6CD1905BA3C3}"/>
              </a:ext>
            </a:extLst>
          </p:cNvPr>
          <p:cNvPicPr>
            <a:picLocks noChangeAspect="1"/>
          </p:cNvPicPr>
          <p:nvPr/>
        </p:nvPicPr>
        <p:blipFill>
          <a:blip r:embed="rId3"/>
          <a:stretch>
            <a:fillRect/>
          </a:stretch>
        </p:blipFill>
        <p:spPr>
          <a:xfrm>
            <a:off x="8643257" y="2329785"/>
            <a:ext cx="2129641" cy="2198429"/>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309A4-BF9F-E964-D352-09D831223002}"/>
              </a:ext>
            </a:extLst>
          </p:cNvPr>
          <p:cNvSpPr>
            <a:spLocks noGrp="1"/>
          </p:cNvSpPr>
          <p:nvPr>
            <p:ph type="title"/>
          </p:nvPr>
        </p:nvSpPr>
        <p:spPr/>
        <p:txBody>
          <a:bodyPr/>
          <a:lstStyle/>
          <a:p>
            <a:r>
              <a:rPr lang="en-US">
                <a:cs typeface="Calibri Light"/>
              </a:rPr>
              <a:t>Methodology: Backwards Regression</a:t>
            </a:r>
          </a:p>
        </p:txBody>
      </p:sp>
      <p:sp>
        <p:nvSpPr>
          <p:cNvPr id="3" name="Content Placeholder 2">
            <a:extLst>
              <a:ext uri="{FF2B5EF4-FFF2-40B4-BE49-F238E27FC236}">
                <a16:creationId xmlns:a16="http://schemas.microsoft.com/office/drawing/2014/main" id="{57A12F3B-14CA-318C-62DC-EE9A141AF92D}"/>
              </a:ext>
            </a:extLst>
          </p:cNvPr>
          <p:cNvSpPr>
            <a:spLocks noGrp="1"/>
          </p:cNvSpPr>
          <p:nvPr>
            <p:ph idx="1"/>
          </p:nvPr>
        </p:nvSpPr>
        <p:spPr/>
        <p:txBody>
          <a:bodyPr vert="horz" lIns="91440" tIns="45720" rIns="91440" bIns="45720" rtlCol="0" anchor="t">
            <a:normAutofit/>
          </a:bodyPr>
          <a:lstStyle/>
          <a:p>
            <a:endParaRPr lang="en-US">
              <a:solidFill>
                <a:schemeClr val="tx1"/>
              </a:solidFill>
              <a:cs typeface="Calibri"/>
            </a:endParaRPr>
          </a:p>
          <a:p>
            <a:pPr lvl="1">
              <a:buFont typeface="Courier New" panose="020B0604020202020204" pitchFamily="34" charset="0"/>
              <a:buChar char="o"/>
            </a:pPr>
            <a:r>
              <a:rPr lang="en-US">
                <a:solidFill>
                  <a:schemeClr val="tx1"/>
                </a:solidFill>
                <a:cs typeface="Calibri"/>
              </a:rPr>
              <a:t>Run regression analyzes on our data</a:t>
            </a:r>
          </a:p>
          <a:p>
            <a:pPr lvl="1">
              <a:buFont typeface="Courier New" panose="020B0604020202020204" pitchFamily="34" charset="0"/>
              <a:buChar char="o"/>
            </a:pPr>
            <a:r>
              <a:rPr lang="en-US">
                <a:solidFill>
                  <a:schemeClr val="tx1"/>
                </a:solidFill>
                <a:cs typeface="Calibri"/>
              </a:rPr>
              <a:t>Remove variables with p-values above alpha because they are insignificant </a:t>
            </a:r>
          </a:p>
          <a:p>
            <a:pPr lvl="1">
              <a:buFont typeface="Courier New" panose="020B0604020202020204" pitchFamily="34" charset="0"/>
              <a:buChar char="o"/>
            </a:pPr>
            <a:endParaRPr lang="en-US">
              <a:solidFill>
                <a:schemeClr val="tx1"/>
              </a:solidFill>
              <a:cs typeface="Calibri"/>
            </a:endParaRPr>
          </a:p>
          <a:p>
            <a:endParaRPr lang="en-US">
              <a:cs typeface="Calibri"/>
            </a:endParaRPr>
          </a:p>
        </p:txBody>
      </p:sp>
    </p:spTree>
    <p:extLst>
      <p:ext uri="{BB962C8B-B14F-4D97-AF65-F5344CB8AC3E}">
        <p14:creationId xmlns:p14="http://schemas.microsoft.com/office/powerpoint/2010/main" val="11696345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544B0-4BF8-AADD-97AB-4002DF404481}"/>
              </a:ext>
            </a:extLst>
          </p:cNvPr>
          <p:cNvSpPr>
            <a:spLocks noGrp="1"/>
          </p:cNvSpPr>
          <p:nvPr>
            <p:ph type="title"/>
          </p:nvPr>
        </p:nvSpPr>
        <p:spPr/>
        <p:txBody>
          <a:bodyPr/>
          <a:lstStyle/>
          <a:p>
            <a:r>
              <a:rPr lang="en-US">
                <a:ea typeface="Calibri Light"/>
                <a:cs typeface="Calibri Light"/>
              </a:rPr>
              <a:t>Regression 1</a:t>
            </a:r>
            <a:endParaRPr lang="en-US"/>
          </a:p>
        </p:txBody>
      </p:sp>
      <p:pic>
        <p:nvPicPr>
          <p:cNvPr id="4" name="Content Placeholder 3" descr="A screenshot of a spreadsheet&#10;&#10;Description automatically generated">
            <a:extLst>
              <a:ext uri="{FF2B5EF4-FFF2-40B4-BE49-F238E27FC236}">
                <a16:creationId xmlns:a16="http://schemas.microsoft.com/office/drawing/2014/main" id="{7683025D-CAFF-564A-909F-7362F5CAAF6E}"/>
              </a:ext>
            </a:extLst>
          </p:cNvPr>
          <p:cNvPicPr>
            <a:picLocks noGrp="1" noChangeAspect="1"/>
          </p:cNvPicPr>
          <p:nvPr>
            <p:ph idx="1"/>
          </p:nvPr>
        </p:nvPicPr>
        <p:blipFill>
          <a:blip r:embed="rId3"/>
          <a:stretch>
            <a:fillRect/>
          </a:stretch>
        </p:blipFill>
        <p:spPr>
          <a:xfrm>
            <a:off x="3867009" y="1809007"/>
            <a:ext cx="4453613" cy="4351338"/>
          </a:xfrm>
        </p:spPr>
      </p:pic>
    </p:spTree>
    <p:extLst>
      <p:ext uri="{BB962C8B-B14F-4D97-AF65-F5344CB8AC3E}">
        <p14:creationId xmlns:p14="http://schemas.microsoft.com/office/powerpoint/2010/main" val="3270732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FFDD7-4778-C33D-6025-734A2D485CAD}"/>
              </a:ext>
            </a:extLst>
          </p:cNvPr>
          <p:cNvSpPr>
            <a:spLocks noGrp="1"/>
          </p:cNvSpPr>
          <p:nvPr>
            <p:ph type="title"/>
          </p:nvPr>
        </p:nvSpPr>
        <p:spPr>
          <a:xfrm>
            <a:off x="1286933" y="609600"/>
            <a:ext cx="10197494" cy="1099457"/>
          </a:xfrm>
        </p:spPr>
        <p:txBody>
          <a:bodyPr>
            <a:normAutofit/>
          </a:bodyPr>
          <a:lstStyle/>
          <a:p>
            <a:r>
              <a:rPr lang="en-US"/>
              <a:t>Regression 1: Residual Plots</a:t>
            </a:r>
          </a:p>
        </p:txBody>
      </p:sp>
      <p:pic>
        <p:nvPicPr>
          <p:cNvPr id="4" name="Content Placeholder 3" descr="A diagram of a danceability plot&#10;&#10;Description automatically generated">
            <a:extLst>
              <a:ext uri="{FF2B5EF4-FFF2-40B4-BE49-F238E27FC236}">
                <a16:creationId xmlns:a16="http://schemas.microsoft.com/office/drawing/2014/main" id="{01A455AD-26C7-7E9B-435E-D3FCEA0890A4}"/>
              </a:ext>
            </a:extLst>
          </p:cNvPr>
          <p:cNvPicPr>
            <a:picLocks noChangeAspect="1"/>
          </p:cNvPicPr>
          <p:nvPr/>
        </p:nvPicPr>
        <p:blipFill>
          <a:blip r:embed="rId3"/>
          <a:stretch>
            <a:fillRect/>
          </a:stretch>
        </p:blipFill>
        <p:spPr>
          <a:xfrm>
            <a:off x="296095" y="2065014"/>
            <a:ext cx="2753641" cy="1835947"/>
          </a:xfrm>
          <a:prstGeom prst="rect">
            <a:avLst/>
          </a:prstGeom>
        </p:spPr>
      </p:pic>
      <p:pic>
        <p:nvPicPr>
          <p:cNvPr id="5" name="Picture 4" descr="A diagram of energy residual plot&#10;&#10;Description automatically generated">
            <a:extLst>
              <a:ext uri="{FF2B5EF4-FFF2-40B4-BE49-F238E27FC236}">
                <a16:creationId xmlns:a16="http://schemas.microsoft.com/office/drawing/2014/main" id="{C44571EF-5899-37B2-2EF4-51FE37D0DECD}"/>
              </a:ext>
            </a:extLst>
          </p:cNvPr>
          <p:cNvPicPr>
            <a:picLocks noChangeAspect="1"/>
          </p:cNvPicPr>
          <p:nvPr/>
        </p:nvPicPr>
        <p:blipFill>
          <a:blip r:embed="rId4"/>
          <a:stretch>
            <a:fillRect/>
          </a:stretch>
        </p:blipFill>
        <p:spPr>
          <a:xfrm>
            <a:off x="3187402" y="2061632"/>
            <a:ext cx="2731797" cy="1829179"/>
          </a:xfrm>
          <a:prstGeom prst="rect">
            <a:avLst/>
          </a:prstGeom>
        </p:spPr>
      </p:pic>
      <p:pic>
        <p:nvPicPr>
          <p:cNvPr id="6" name="Picture 5" descr="A blue and white diagram with black text&#10;&#10;Description automatically generated">
            <a:extLst>
              <a:ext uri="{FF2B5EF4-FFF2-40B4-BE49-F238E27FC236}">
                <a16:creationId xmlns:a16="http://schemas.microsoft.com/office/drawing/2014/main" id="{F64F4AE7-C7F2-7F02-208C-AA9EFB5ECD09}"/>
              </a:ext>
            </a:extLst>
          </p:cNvPr>
          <p:cNvPicPr>
            <a:picLocks noChangeAspect="1"/>
          </p:cNvPicPr>
          <p:nvPr/>
        </p:nvPicPr>
        <p:blipFill>
          <a:blip r:embed="rId5"/>
          <a:stretch>
            <a:fillRect/>
          </a:stretch>
        </p:blipFill>
        <p:spPr>
          <a:xfrm>
            <a:off x="3191928" y="4018968"/>
            <a:ext cx="2711741" cy="1825152"/>
          </a:xfrm>
          <a:prstGeom prst="rect">
            <a:avLst/>
          </a:prstGeom>
        </p:spPr>
      </p:pic>
      <p:pic>
        <p:nvPicPr>
          <p:cNvPr id="7" name="Picture 6" descr="A blue and white diagram&#10;&#10;Description automatically generated">
            <a:extLst>
              <a:ext uri="{FF2B5EF4-FFF2-40B4-BE49-F238E27FC236}">
                <a16:creationId xmlns:a16="http://schemas.microsoft.com/office/drawing/2014/main" id="{24139FD1-5298-ACAE-7FFC-C72E07CD29D6}"/>
              </a:ext>
            </a:extLst>
          </p:cNvPr>
          <p:cNvPicPr>
            <a:picLocks noChangeAspect="1"/>
          </p:cNvPicPr>
          <p:nvPr/>
        </p:nvPicPr>
        <p:blipFill>
          <a:blip r:embed="rId6"/>
          <a:stretch>
            <a:fillRect/>
          </a:stretch>
        </p:blipFill>
        <p:spPr>
          <a:xfrm>
            <a:off x="297031" y="4022034"/>
            <a:ext cx="2770853" cy="1824096"/>
          </a:xfrm>
          <a:prstGeom prst="rect">
            <a:avLst/>
          </a:prstGeom>
        </p:spPr>
      </p:pic>
      <p:pic>
        <p:nvPicPr>
          <p:cNvPr id="8" name="Picture 7" descr="A blue and black dotted diagram&#10;&#10;Description automatically generated">
            <a:extLst>
              <a:ext uri="{FF2B5EF4-FFF2-40B4-BE49-F238E27FC236}">
                <a16:creationId xmlns:a16="http://schemas.microsoft.com/office/drawing/2014/main" id="{B28451B6-CC03-17DF-A132-AB9D7F662F88}"/>
              </a:ext>
            </a:extLst>
          </p:cNvPr>
          <p:cNvPicPr>
            <a:picLocks noChangeAspect="1"/>
          </p:cNvPicPr>
          <p:nvPr/>
        </p:nvPicPr>
        <p:blipFill>
          <a:blip r:embed="rId7"/>
          <a:stretch>
            <a:fillRect/>
          </a:stretch>
        </p:blipFill>
        <p:spPr>
          <a:xfrm>
            <a:off x="9079514" y="3919089"/>
            <a:ext cx="2913357" cy="1828032"/>
          </a:xfrm>
          <a:prstGeom prst="rect">
            <a:avLst/>
          </a:prstGeom>
        </p:spPr>
      </p:pic>
      <p:pic>
        <p:nvPicPr>
          <p:cNvPr id="9" name="Picture 8" descr="A blue blotch with white text&#10;&#10;Description automatically generated">
            <a:extLst>
              <a:ext uri="{FF2B5EF4-FFF2-40B4-BE49-F238E27FC236}">
                <a16:creationId xmlns:a16="http://schemas.microsoft.com/office/drawing/2014/main" id="{C6491E3C-A108-0D55-3FC6-2BD451466260}"/>
              </a:ext>
            </a:extLst>
          </p:cNvPr>
          <p:cNvPicPr>
            <a:picLocks noChangeAspect="1"/>
          </p:cNvPicPr>
          <p:nvPr/>
        </p:nvPicPr>
        <p:blipFill>
          <a:blip r:embed="rId8"/>
          <a:stretch>
            <a:fillRect/>
          </a:stretch>
        </p:blipFill>
        <p:spPr>
          <a:xfrm>
            <a:off x="6100023" y="2060303"/>
            <a:ext cx="2793549" cy="1829971"/>
          </a:xfrm>
          <a:prstGeom prst="rect">
            <a:avLst/>
          </a:prstGeom>
        </p:spPr>
      </p:pic>
      <p:pic>
        <p:nvPicPr>
          <p:cNvPr id="10" name="Picture 9">
            <a:extLst>
              <a:ext uri="{FF2B5EF4-FFF2-40B4-BE49-F238E27FC236}">
                <a16:creationId xmlns:a16="http://schemas.microsoft.com/office/drawing/2014/main" id="{B0FBFD3F-07B0-12F0-72D5-8F032A6C1759}"/>
              </a:ext>
            </a:extLst>
          </p:cNvPr>
          <p:cNvPicPr>
            <a:picLocks noChangeAspect="1"/>
          </p:cNvPicPr>
          <p:nvPr/>
        </p:nvPicPr>
        <p:blipFill>
          <a:blip r:embed="rId9"/>
          <a:stretch>
            <a:fillRect/>
          </a:stretch>
        </p:blipFill>
        <p:spPr>
          <a:xfrm>
            <a:off x="9082287" y="2063403"/>
            <a:ext cx="2922989" cy="1837928"/>
          </a:xfrm>
          <a:prstGeom prst="rect">
            <a:avLst/>
          </a:prstGeom>
        </p:spPr>
      </p:pic>
      <p:pic>
        <p:nvPicPr>
          <p:cNvPr id="3" name="Picture 2" descr="A blue squares with black text&#10;&#10;Description automatically generated">
            <a:extLst>
              <a:ext uri="{FF2B5EF4-FFF2-40B4-BE49-F238E27FC236}">
                <a16:creationId xmlns:a16="http://schemas.microsoft.com/office/drawing/2014/main" id="{983166C4-4BBD-C246-6079-5C9190551FA3}"/>
              </a:ext>
            </a:extLst>
          </p:cNvPr>
          <p:cNvPicPr>
            <a:picLocks noChangeAspect="1"/>
          </p:cNvPicPr>
          <p:nvPr/>
        </p:nvPicPr>
        <p:blipFill>
          <a:blip r:embed="rId10"/>
          <a:stretch>
            <a:fillRect/>
          </a:stretch>
        </p:blipFill>
        <p:spPr>
          <a:xfrm>
            <a:off x="6033349" y="3919845"/>
            <a:ext cx="2803181" cy="1823839"/>
          </a:xfrm>
          <a:prstGeom prst="rect">
            <a:avLst/>
          </a:prstGeom>
        </p:spPr>
      </p:pic>
    </p:spTree>
    <p:extLst>
      <p:ext uri="{BB962C8B-B14F-4D97-AF65-F5344CB8AC3E}">
        <p14:creationId xmlns:p14="http://schemas.microsoft.com/office/powerpoint/2010/main" val="4200468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C2F37-BAFF-444C-4417-1BDCDFF6FE01}"/>
              </a:ext>
            </a:extLst>
          </p:cNvPr>
          <p:cNvSpPr>
            <a:spLocks noGrp="1"/>
          </p:cNvSpPr>
          <p:nvPr>
            <p:ph type="title"/>
          </p:nvPr>
        </p:nvSpPr>
        <p:spPr/>
        <p:txBody>
          <a:bodyPr/>
          <a:lstStyle/>
          <a:p>
            <a:r>
              <a:rPr lang="en-US">
                <a:cs typeface="Calibri Light"/>
              </a:rPr>
              <a:t>Regression 2</a:t>
            </a:r>
            <a:endParaRPr lang="en-US"/>
          </a:p>
        </p:txBody>
      </p:sp>
      <p:pic>
        <p:nvPicPr>
          <p:cNvPr id="4" name="Content Placeholder 3" descr="A screenshot of a spreadsheet&#10;&#10;Description automatically generated">
            <a:extLst>
              <a:ext uri="{FF2B5EF4-FFF2-40B4-BE49-F238E27FC236}">
                <a16:creationId xmlns:a16="http://schemas.microsoft.com/office/drawing/2014/main" id="{45473BB7-501F-52E3-AF21-A5A35EC0D103}"/>
              </a:ext>
            </a:extLst>
          </p:cNvPr>
          <p:cNvPicPr>
            <a:picLocks noGrp="1" noChangeAspect="1"/>
          </p:cNvPicPr>
          <p:nvPr>
            <p:ph idx="1"/>
          </p:nvPr>
        </p:nvPicPr>
        <p:blipFill>
          <a:blip r:embed="rId3"/>
          <a:stretch>
            <a:fillRect/>
          </a:stretch>
        </p:blipFill>
        <p:spPr>
          <a:xfrm>
            <a:off x="3707257" y="1855687"/>
            <a:ext cx="4770503" cy="4351338"/>
          </a:xfrm>
        </p:spPr>
      </p:pic>
    </p:spTree>
    <p:extLst>
      <p:ext uri="{BB962C8B-B14F-4D97-AF65-F5344CB8AC3E}">
        <p14:creationId xmlns:p14="http://schemas.microsoft.com/office/powerpoint/2010/main" val="13650411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F9837-E374-99F1-A93D-DAFCE449852A}"/>
              </a:ext>
            </a:extLst>
          </p:cNvPr>
          <p:cNvSpPr>
            <a:spLocks noGrp="1"/>
          </p:cNvSpPr>
          <p:nvPr>
            <p:ph type="title"/>
          </p:nvPr>
        </p:nvSpPr>
        <p:spPr/>
        <p:txBody>
          <a:bodyPr/>
          <a:lstStyle/>
          <a:p>
            <a:r>
              <a:rPr lang="en-US"/>
              <a:t>Regression 3</a:t>
            </a:r>
          </a:p>
        </p:txBody>
      </p:sp>
      <p:pic>
        <p:nvPicPr>
          <p:cNvPr id="4" name="Content Placeholder 3" descr="A screenshot of a data&#10;&#10;Description automatically generated">
            <a:extLst>
              <a:ext uri="{FF2B5EF4-FFF2-40B4-BE49-F238E27FC236}">
                <a16:creationId xmlns:a16="http://schemas.microsoft.com/office/drawing/2014/main" id="{E1D28CE9-EFC5-408C-6A26-673C702EF796}"/>
              </a:ext>
            </a:extLst>
          </p:cNvPr>
          <p:cNvPicPr>
            <a:picLocks noGrp="1" noChangeAspect="1"/>
          </p:cNvPicPr>
          <p:nvPr>
            <p:ph idx="1"/>
          </p:nvPr>
        </p:nvPicPr>
        <p:blipFill>
          <a:blip r:embed="rId3"/>
          <a:stretch>
            <a:fillRect/>
          </a:stretch>
        </p:blipFill>
        <p:spPr>
          <a:xfrm>
            <a:off x="3660173" y="1850162"/>
            <a:ext cx="4879858" cy="4330460"/>
          </a:xfrm>
        </p:spPr>
      </p:pic>
    </p:spTree>
    <p:extLst>
      <p:ext uri="{BB962C8B-B14F-4D97-AF65-F5344CB8AC3E}">
        <p14:creationId xmlns:p14="http://schemas.microsoft.com/office/powerpoint/2010/main" val="23613001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A47A1-A724-3454-56DF-0DB4D4B0529D}"/>
              </a:ext>
            </a:extLst>
          </p:cNvPr>
          <p:cNvSpPr>
            <a:spLocks noGrp="1"/>
          </p:cNvSpPr>
          <p:nvPr>
            <p:ph type="title"/>
          </p:nvPr>
        </p:nvSpPr>
        <p:spPr/>
        <p:txBody>
          <a:bodyPr/>
          <a:lstStyle/>
          <a:p>
            <a:r>
              <a:rPr lang="en-US"/>
              <a:t>Regression 4</a:t>
            </a:r>
          </a:p>
        </p:txBody>
      </p:sp>
      <p:pic>
        <p:nvPicPr>
          <p:cNvPr id="4" name="Content Placeholder 3" descr="A screenshot of a spreadsheet&#10;&#10;Description automatically generated">
            <a:extLst>
              <a:ext uri="{FF2B5EF4-FFF2-40B4-BE49-F238E27FC236}">
                <a16:creationId xmlns:a16="http://schemas.microsoft.com/office/drawing/2014/main" id="{2D3C3B85-0447-6C2F-CAC6-EB3B26A33559}"/>
              </a:ext>
            </a:extLst>
          </p:cNvPr>
          <p:cNvPicPr>
            <a:picLocks noGrp="1" noChangeAspect="1"/>
          </p:cNvPicPr>
          <p:nvPr>
            <p:ph idx="1"/>
          </p:nvPr>
        </p:nvPicPr>
        <p:blipFill>
          <a:blip r:embed="rId3"/>
          <a:stretch>
            <a:fillRect/>
          </a:stretch>
        </p:blipFill>
        <p:spPr>
          <a:xfrm>
            <a:off x="3639913" y="2020810"/>
            <a:ext cx="4941895" cy="4114800"/>
          </a:xfrm>
        </p:spPr>
      </p:pic>
    </p:spTree>
    <p:extLst>
      <p:ext uri="{BB962C8B-B14F-4D97-AF65-F5344CB8AC3E}">
        <p14:creationId xmlns:p14="http://schemas.microsoft.com/office/powerpoint/2010/main" val="3177464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56D92-080E-6C6F-E772-DEF180698684}"/>
              </a:ext>
            </a:extLst>
          </p:cNvPr>
          <p:cNvSpPr>
            <a:spLocks noGrp="1"/>
          </p:cNvSpPr>
          <p:nvPr>
            <p:ph type="title"/>
          </p:nvPr>
        </p:nvSpPr>
        <p:spPr/>
        <p:txBody>
          <a:bodyPr/>
          <a:lstStyle/>
          <a:p>
            <a:r>
              <a:rPr lang="en-US"/>
              <a:t>Regression 5</a:t>
            </a:r>
          </a:p>
        </p:txBody>
      </p:sp>
      <p:pic>
        <p:nvPicPr>
          <p:cNvPr id="4" name="Content Placeholder 3" descr="A screenshot of a spreadsheet&#10;&#10;Description automatically generated">
            <a:extLst>
              <a:ext uri="{FF2B5EF4-FFF2-40B4-BE49-F238E27FC236}">
                <a16:creationId xmlns:a16="http://schemas.microsoft.com/office/drawing/2014/main" id="{E4FD0241-3AA5-0D2E-7415-4431F03DBBE3}"/>
              </a:ext>
            </a:extLst>
          </p:cNvPr>
          <p:cNvPicPr>
            <a:picLocks noGrp="1" noChangeAspect="1"/>
          </p:cNvPicPr>
          <p:nvPr>
            <p:ph idx="1"/>
          </p:nvPr>
        </p:nvPicPr>
        <p:blipFill>
          <a:blip r:embed="rId3"/>
          <a:stretch>
            <a:fillRect/>
          </a:stretch>
        </p:blipFill>
        <p:spPr>
          <a:xfrm>
            <a:off x="3326963" y="1848107"/>
            <a:ext cx="5533958" cy="4431475"/>
          </a:xfrm>
        </p:spPr>
      </p:pic>
    </p:spTree>
    <p:extLst>
      <p:ext uri="{BB962C8B-B14F-4D97-AF65-F5344CB8AC3E}">
        <p14:creationId xmlns:p14="http://schemas.microsoft.com/office/powerpoint/2010/main" val="40594189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C49C1-0C24-0D18-FFEC-F402E853A611}"/>
              </a:ext>
            </a:extLst>
          </p:cNvPr>
          <p:cNvSpPr>
            <a:spLocks noGrp="1"/>
          </p:cNvSpPr>
          <p:nvPr>
            <p:ph type="title"/>
          </p:nvPr>
        </p:nvSpPr>
        <p:spPr/>
        <p:txBody>
          <a:bodyPr/>
          <a:lstStyle/>
          <a:p>
            <a:r>
              <a:rPr lang="en-US"/>
              <a:t>Regression 6</a:t>
            </a:r>
          </a:p>
        </p:txBody>
      </p:sp>
      <p:pic>
        <p:nvPicPr>
          <p:cNvPr id="4" name="Content Placeholder 3" descr="A screenshot of a spreadsheet&#10;&#10;Description automatically generated">
            <a:extLst>
              <a:ext uri="{FF2B5EF4-FFF2-40B4-BE49-F238E27FC236}">
                <a16:creationId xmlns:a16="http://schemas.microsoft.com/office/drawing/2014/main" id="{2642EA74-BDBC-DA6B-0162-7BCAB92FA7CC}"/>
              </a:ext>
            </a:extLst>
          </p:cNvPr>
          <p:cNvPicPr>
            <a:picLocks noGrp="1" noChangeAspect="1"/>
          </p:cNvPicPr>
          <p:nvPr>
            <p:ph idx="1"/>
          </p:nvPr>
        </p:nvPicPr>
        <p:blipFill>
          <a:blip r:embed="rId3"/>
          <a:stretch>
            <a:fillRect/>
          </a:stretch>
        </p:blipFill>
        <p:spPr>
          <a:xfrm>
            <a:off x="3427545" y="1867899"/>
            <a:ext cx="5352585" cy="4114800"/>
          </a:xfrm>
        </p:spPr>
      </p:pic>
    </p:spTree>
    <p:extLst>
      <p:ext uri="{BB962C8B-B14F-4D97-AF65-F5344CB8AC3E}">
        <p14:creationId xmlns:p14="http://schemas.microsoft.com/office/powerpoint/2010/main" val="23366449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8B5738-0DB2-EC77-7195-89D551E81B57}"/>
              </a:ext>
            </a:extLst>
          </p:cNvPr>
          <p:cNvSpPr>
            <a:spLocks noGrp="1"/>
          </p:cNvSpPr>
          <p:nvPr>
            <p:ph type="title"/>
          </p:nvPr>
        </p:nvSpPr>
        <p:spPr/>
        <p:txBody>
          <a:bodyPr/>
          <a:lstStyle/>
          <a:p>
            <a:r>
              <a:rPr lang="en-US"/>
              <a:t>Regression 7</a:t>
            </a:r>
          </a:p>
        </p:txBody>
      </p:sp>
      <p:pic>
        <p:nvPicPr>
          <p:cNvPr id="4" name="Content Placeholder 3" descr="A screenshot of a spreadsheet&#10;&#10;Description automatically generated">
            <a:extLst>
              <a:ext uri="{FF2B5EF4-FFF2-40B4-BE49-F238E27FC236}">
                <a16:creationId xmlns:a16="http://schemas.microsoft.com/office/drawing/2014/main" id="{E75F40C9-C51C-E6C8-696F-AB9F32A018AA}"/>
              </a:ext>
            </a:extLst>
          </p:cNvPr>
          <p:cNvPicPr>
            <a:picLocks noGrp="1" noChangeAspect="1"/>
          </p:cNvPicPr>
          <p:nvPr>
            <p:ph idx="1"/>
          </p:nvPr>
        </p:nvPicPr>
        <p:blipFill>
          <a:blip r:embed="rId3"/>
          <a:stretch>
            <a:fillRect/>
          </a:stretch>
        </p:blipFill>
        <p:spPr>
          <a:xfrm>
            <a:off x="3045942" y="1980596"/>
            <a:ext cx="6096000" cy="4047744"/>
          </a:xfrm>
        </p:spPr>
      </p:pic>
    </p:spTree>
    <p:extLst>
      <p:ext uri="{BB962C8B-B14F-4D97-AF65-F5344CB8AC3E}">
        <p14:creationId xmlns:p14="http://schemas.microsoft.com/office/powerpoint/2010/main" val="11822016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F09C2-B248-5CA1-E47C-9B7A91AA2CE1}"/>
              </a:ext>
            </a:extLst>
          </p:cNvPr>
          <p:cNvSpPr>
            <a:spLocks noGrp="1"/>
          </p:cNvSpPr>
          <p:nvPr>
            <p:ph type="title"/>
          </p:nvPr>
        </p:nvSpPr>
        <p:spPr/>
        <p:txBody>
          <a:bodyPr/>
          <a:lstStyle/>
          <a:p>
            <a:r>
              <a:rPr lang="en-US">
                <a:ea typeface="Calibri Light"/>
                <a:cs typeface="Calibri Light"/>
              </a:rPr>
              <a:t>Final Residual Plots</a:t>
            </a:r>
            <a:endParaRPr lang="en-US"/>
          </a:p>
        </p:txBody>
      </p:sp>
      <p:pic>
        <p:nvPicPr>
          <p:cNvPr id="5" name="Content Placeholder 3" descr="A diagram of a graph&#10;&#10;Description automatically generated">
            <a:extLst>
              <a:ext uri="{FF2B5EF4-FFF2-40B4-BE49-F238E27FC236}">
                <a16:creationId xmlns:a16="http://schemas.microsoft.com/office/drawing/2014/main" id="{539F3FE2-3A2E-111E-3375-F1889BFA7B04}"/>
              </a:ext>
            </a:extLst>
          </p:cNvPr>
          <p:cNvPicPr>
            <a:picLocks noChangeAspect="1"/>
          </p:cNvPicPr>
          <p:nvPr/>
        </p:nvPicPr>
        <p:blipFill>
          <a:blip r:embed="rId3"/>
          <a:stretch>
            <a:fillRect/>
          </a:stretch>
        </p:blipFill>
        <p:spPr>
          <a:xfrm>
            <a:off x="762184" y="1982553"/>
            <a:ext cx="4678126" cy="3110495"/>
          </a:xfrm>
          <a:prstGeom prst="rect">
            <a:avLst/>
          </a:prstGeom>
        </p:spPr>
      </p:pic>
      <p:pic>
        <p:nvPicPr>
          <p:cNvPr id="7" name="Picture 6" descr="A blue and white diagram with black text&#10;&#10;Description automatically generated">
            <a:extLst>
              <a:ext uri="{FF2B5EF4-FFF2-40B4-BE49-F238E27FC236}">
                <a16:creationId xmlns:a16="http://schemas.microsoft.com/office/drawing/2014/main" id="{4E258F64-5632-DDDA-B6D7-817D15186B3E}"/>
              </a:ext>
            </a:extLst>
          </p:cNvPr>
          <p:cNvPicPr>
            <a:picLocks noChangeAspect="1"/>
          </p:cNvPicPr>
          <p:nvPr/>
        </p:nvPicPr>
        <p:blipFill>
          <a:blip r:embed="rId4"/>
          <a:stretch>
            <a:fillRect/>
          </a:stretch>
        </p:blipFill>
        <p:spPr>
          <a:xfrm>
            <a:off x="6281262" y="1972434"/>
            <a:ext cx="4678056" cy="3120091"/>
          </a:xfrm>
          <a:prstGeom prst="rect">
            <a:avLst/>
          </a:prstGeom>
        </p:spPr>
      </p:pic>
    </p:spTree>
    <p:extLst>
      <p:ext uri="{BB962C8B-B14F-4D97-AF65-F5344CB8AC3E}">
        <p14:creationId xmlns:p14="http://schemas.microsoft.com/office/powerpoint/2010/main" val="33854905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C4515-40F6-D5E2-89B2-CF678811B84E}"/>
              </a:ext>
            </a:extLst>
          </p:cNvPr>
          <p:cNvSpPr>
            <a:spLocks noGrp="1"/>
          </p:cNvSpPr>
          <p:nvPr>
            <p:ph type="title"/>
          </p:nvPr>
        </p:nvSpPr>
        <p:spPr/>
        <p:txBody>
          <a:bodyPr/>
          <a:lstStyle/>
          <a:p>
            <a:r>
              <a:rPr lang="en-US">
                <a:ea typeface="Calibri Light"/>
                <a:cs typeface="Calibri Light"/>
              </a:rPr>
              <a:t>Executive Summary</a:t>
            </a:r>
            <a:endParaRPr lang="en-US"/>
          </a:p>
        </p:txBody>
      </p:sp>
      <p:graphicFrame>
        <p:nvGraphicFramePr>
          <p:cNvPr id="24" name="Content Placeholder 23">
            <a:extLst>
              <a:ext uri="{FF2B5EF4-FFF2-40B4-BE49-F238E27FC236}">
                <a16:creationId xmlns:a16="http://schemas.microsoft.com/office/drawing/2014/main" id="{E3A1D141-34CD-5465-8333-EC65EBC90214}"/>
              </a:ext>
            </a:extLst>
          </p:cNvPr>
          <p:cNvGraphicFramePr>
            <a:graphicFrameLocks noGrp="1"/>
          </p:cNvGraphicFramePr>
          <p:nvPr>
            <p:ph idx="1"/>
            <p:extLst>
              <p:ext uri="{D42A27DB-BD31-4B8C-83A1-F6EECF244321}">
                <p14:modId xmlns:p14="http://schemas.microsoft.com/office/powerpoint/2010/main" val="2215513782"/>
              </p:ext>
            </p:extLst>
          </p:nvPr>
        </p:nvGraphicFramePr>
        <p:xfrm>
          <a:off x="838200" y="1700796"/>
          <a:ext cx="10317678" cy="434144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813410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309A4-BF9F-E964-D352-09D831223002}"/>
              </a:ext>
            </a:extLst>
          </p:cNvPr>
          <p:cNvSpPr>
            <a:spLocks noGrp="1"/>
          </p:cNvSpPr>
          <p:nvPr>
            <p:ph type="title"/>
          </p:nvPr>
        </p:nvSpPr>
        <p:spPr/>
        <p:txBody>
          <a:bodyPr/>
          <a:lstStyle/>
          <a:p>
            <a:r>
              <a:rPr lang="en-US">
                <a:cs typeface="Calibri Light"/>
              </a:rPr>
              <a:t>Methodology: Backwards Regression</a:t>
            </a:r>
          </a:p>
        </p:txBody>
      </p:sp>
      <p:sp>
        <p:nvSpPr>
          <p:cNvPr id="3" name="Content Placeholder 2">
            <a:extLst>
              <a:ext uri="{FF2B5EF4-FFF2-40B4-BE49-F238E27FC236}">
                <a16:creationId xmlns:a16="http://schemas.microsoft.com/office/drawing/2014/main" id="{57A12F3B-14CA-318C-62DC-EE9A141AF92D}"/>
              </a:ext>
            </a:extLst>
          </p:cNvPr>
          <p:cNvSpPr>
            <a:spLocks noGrp="1"/>
          </p:cNvSpPr>
          <p:nvPr>
            <p:ph idx="1"/>
          </p:nvPr>
        </p:nvSpPr>
        <p:spPr/>
        <p:txBody>
          <a:bodyPr vert="horz" lIns="91440" tIns="45720" rIns="91440" bIns="45720" rtlCol="0" anchor="t">
            <a:normAutofit/>
          </a:bodyPr>
          <a:lstStyle/>
          <a:p>
            <a:r>
              <a:rPr lang="en-US">
                <a:cs typeface="Calibri"/>
              </a:rPr>
              <a:t>We ultimately removed the following variables due to their p-values being greater than our set alpha of 0.05:</a:t>
            </a:r>
          </a:p>
          <a:p>
            <a:pPr lvl="1">
              <a:buFont typeface="Courier New" panose="020B0604020202020204" pitchFamily="34" charset="0"/>
              <a:buChar char="o"/>
            </a:pPr>
            <a:r>
              <a:rPr lang="en-US">
                <a:solidFill>
                  <a:schemeClr val="tx1"/>
                </a:solidFill>
                <a:cs typeface="Calibri"/>
              </a:rPr>
              <a:t>Danceability</a:t>
            </a:r>
          </a:p>
          <a:p>
            <a:pPr lvl="1">
              <a:buFont typeface="Courier New" panose="020B0604020202020204" pitchFamily="34" charset="0"/>
              <a:buChar char="o"/>
            </a:pPr>
            <a:r>
              <a:rPr lang="en-US">
                <a:solidFill>
                  <a:schemeClr val="tx1"/>
                </a:solidFill>
                <a:cs typeface="Calibri"/>
              </a:rPr>
              <a:t>Speechiness</a:t>
            </a:r>
          </a:p>
          <a:p>
            <a:pPr lvl="1">
              <a:buFont typeface="Courier New" panose="020B0604020202020204" pitchFamily="34" charset="0"/>
              <a:buChar char="o"/>
            </a:pPr>
            <a:r>
              <a:rPr lang="en-US">
                <a:solidFill>
                  <a:schemeClr val="tx1"/>
                </a:solidFill>
                <a:cs typeface="Calibri"/>
              </a:rPr>
              <a:t>Acousticness</a:t>
            </a:r>
          </a:p>
          <a:p>
            <a:pPr lvl="1">
              <a:buFont typeface="Courier New" panose="020B0604020202020204" pitchFamily="34" charset="0"/>
              <a:buChar char="o"/>
            </a:pPr>
            <a:r>
              <a:rPr lang="en-US">
                <a:solidFill>
                  <a:schemeClr val="tx1"/>
                </a:solidFill>
                <a:cs typeface="Calibri"/>
              </a:rPr>
              <a:t>Liveness</a:t>
            </a:r>
          </a:p>
          <a:p>
            <a:pPr lvl="1">
              <a:buFont typeface="Courier New" panose="020B0604020202020204" pitchFamily="34" charset="0"/>
              <a:buChar char="o"/>
            </a:pPr>
            <a:r>
              <a:rPr lang="en-US">
                <a:solidFill>
                  <a:schemeClr val="tx1"/>
                </a:solidFill>
                <a:cs typeface="Calibri"/>
              </a:rPr>
              <a:t>Tempo</a:t>
            </a:r>
          </a:p>
          <a:p>
            <a:pPr lvl="1">
              <a:buFont typeface="Courier New" panose="020B0604020202020204" pitchFamily="34" charset="0"/>
              <a:buChar char="o"/>
            </a:pPr>
            <a:r>
              <a:rPr lang="en-US">
                <a:solidFill>
                  <a:schemeClr val="tx1"/>
                </a:solidFill>
                <a:cs typeface="Calibri"/>
              </a:rPr>
              <a:t>Valence</a:t>
            </a:r>
          </a:p>
          <a:p>
            <a:pPr lvl="1">
              <a:buFont typeface="Courier New" panose="020B0604020202020204" pitchFamily="34" charset="0"/>
              <a:buChar char="o"/>
            </a:pPr>
            <a:endParaRPr lang="en-US">
              <a:solidFill>
                <a:schemeClr val="tx1"/>
              </a:solidFill>
              <a:cs typeface="Calibri"/>
            </a:endParaRPr>
          </a:p>
          <a:p>
            <a:endParaRPr lang="en-US">
              <a:cs typeface="Calibri"/>
            </a:endParaRPr>
          </a:p>
        </p:txBody>
      </p:sp>
    </p:spTree>
    <p:extLst>
      <p:ext uri="{BB962C8B-B14F-4D97-AF65-F5344CB8AC3E}">
        <p14:creationId xmlns:p14="http://schemas.microsoft.com/office/powerpoint/2010/main" val="18080263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F88ED-1381-3331-6C99-E036B0C4E659}"/>
              </a:ext>
            </a:extLst>
          </p:cNvPr>
          <p:cNvSpPr>
            <a:spLocks noGrp="1"/>
          </p:cNvSpPr>
          <p:nvPr>
            <p:ph type="title"/>
          </p:nvPr>
        </p:nvSpPr>
        <p:spPr/>
        <p:txBody>
          <a:bodyPr/>
          <a:lstStyle/>
          <a:p>
            <a:r>
              <a:rPr lang="en-US">
                <a:ea typeface="Calibri Light"/>
                <a:cs typeface="Calibri Light"/>
              </a:rPr>
              <a:t>Final Model</a:t>
            </a:r>
            <a:endParaRPr lang="en-US"/>
          </a:p>
        </p:txBody>
      </p:sp>
      <p:graphicFrame>
        <p:nvGraphicFramePr>
          <p:cNvPr id="4" name="Content Placeholder 3">
            <a:extLst>
              <a:ext uri="{FF2B5EF4-FFF2-40B4-BE49-F238E27FC236}">
                <a16:creationId xmlns:a16="http://schemas.microsoft.com/office/drawing/2014/main" id="{65A000CC-953F-8E2F-F098-69773D0CD8E3}"/>
              </a:ext>
            </a:extLst>
          </p:cNvPr>
          <p:cNvGraphicFramePr>
            <a:graphicFrameLocks noGrp="1"/>
          </p:cNvGraphicFramePr>
          <p:nvPr>
            <p:ph idx="1"/>
            <p:extLst>
              <p:ext uri="{D42A27DB-BD31-4B8C-83A1-F6EECF244321}">
                <p14:modId xmlns:p14="http://schemas.microsoft.com/office/powerpoint/2010/main" val="4071830327"/>
              </p:ext>
            </p:extLst>
          </p:nvPr>
        </p:nvGraphicFramePr>
        <p:xfrm>
          <a:off x="1021236" y="2364556"/>
          <a:ext cx="9726183" cy="958391"/>
        </p:xfrm>
        <a:graphic>
          <a:graphicData uri="http://schemas.openxmlformats.org/drawingml/2006/table">
            <a:tbl>
              <a:tblPr firstRow="1" bandRow="1">
                <a:tableStyleId>{5C22544A-7EE6-4342-B048-85BDC9FD1C3A}</a:tableStyleId>
              </a:tblPr>
              <a:tblGrid>
                <a:gridCol w="9726183">
                  <a:extLst>
                    <a:ext uri="{9D8B030D-6E8A-4147-A177-3AD203B41FA5}">
                      <a16:colId xmlns:a16="http://schemas.microsoft.com/office/drawing/2014/main" val="3611016473"/>
                    </a:ext>
                  </a:extLst>
                </a:gridCol>
              </a:tblGrid>
              <a:tr h="958391">
                <a:tc>
                  <a:txBody>
                    <a:bodyPr/>
                    <a:lstStyle/>
                    <a:p>
                      <a:r>
                        <a:rPr lang="en-US" sz="2400"/>
                        <a:t>Popularity = 59.37 + 8.85*</a:t>
                      </a:r>
                      <a:r>
                        <a:rPr lang="en-US" sz="2400" err="1"/>
                        <a:t>EnergyScore</a:t>
                      </a:r>
                      <a:r>
                        <a:rPr lang="en-US" sz="2400"/>
                        <a:t> + 0.00005*Duration</a:t>
                      </a:r>
                    </a:p>
                  </a:txBody>
                  <a:tcPr>
                    <a:solidFill>
                      <a:schemeClr val="tx1"/>
                    </a:solidFill>
                  </a:tcPr>
                </a:tc>
                <a:extLst>
                  <a:ext uri="{0D108BD9-81ED-4DB2-BD59-A6C34878D82A}">
                    <a16:rowId xmlns:a16="http://schemas.microsoft.com/office/drawing/2014/main" val="2845219787"/>
                  </a:ext>
                </a:extLst>
              </a:tr>
            </a:tbl>
          </a:graphicData>
        </a:graphic>
      </p:graphicFrame>
    </p:spTree>
    <p:extLst>
      <p:ext uri="{BB962C8B-B14F-4D97-AF65-F5344CB8AC3E}">
        <p14:creationId xmlns:p14="http://schemas.microsoft.com/office/powerpoint/2010/main" val="12942314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E6BB2-2266-E383-3BA3-2B2EBFB3B8CC}"/>
              </a:ext>
            </a:extLst>
          </p:cNvPr>
          <p:cNvSpPr>
            <a:spLocks noGrp="1"/>
          </p:cNvSpPr>
          <p:nvPr>
            <p:ph type="title"/>
          </p:nvPr>
        </p:nvSpPr>
        <p:spPr/>
        <p:txBody>
          <a:bodyPr/>
          <a:lstStyle/>
          <a:p>
            <a:r>
              <a:rPr lang="en-US">
                <a:ea typeface="Calibri Light"/>
                <a:cs typeface="Calibri Light"/>
              </a:rPr>
              <a:t>Conclusion</a:t>
            </a:r>
            <a:endParaRPr lang="en-US"/>
          </a:p>
        </p:txBody>
      </p:sp>
      <p:sp>
        <p:nvSpPr>
          <p:cNvPr id="3" name="Content Placeholder 2">
            <a:extLst>
              <a:ext uri="{FF2B5EF4-FFF2-40B4-BE49-F238E27FC236}">
                <a16:creationId xmlns:a16="http://schemas.microsoft.com/office/drawing/2014/main" id="{7496D60A-8A31-1300-6DB2-BAB895524D42}"/>
              </a:ext>
            </a:extLst>
          </p:cNvPr>
          <p:cNvSpPr>
            <a:spLocks noGrp="1"/>
          </p:cNvSpPr>
          <p:nvPr>
            <p:ph idx="1"/>
          </p:nvPr>
        </p:nvSpPr>
        <p:spPr>
          <a:xfrm>
            <a:off x="107775" y="1592062"/>
            <a:ext cx="11036718" cy="4588074"/>
          </a:xfrm>
        </p:spPr>
        <p:txBody>
          <a:bodyPr vert="horz" lIns="91440" tIns="45720" rIns="91440" bIns="45720" rtlCol="0" anchor="t">
            <a:normAutofit fontScale="92500" lnSpcReduction="20000"/>
          </a:bodyPr>
          <a:lstStyle/>
          <a:p>
            <a:pPr marL="0" indent="0">
              <a:buNone/>
            </a:pPr>
            <a:endParaRPr lang="en-US" sz="2600">
              <a:ea typeface="+mn-lt"/>
              <a:cs typeface="+mn-lt"/>
            </a:endParaRPr>
          </a:p>
          <a:p>
            <a:r>
              <a:rPr lang="en-US" sz="2800">
                <a:ea typeface="+mn-lt"/>
                <a:cs typeface="+mn-lt"/>
              </a:rPr>
              <a:t>Energy and duration are the only significant variables in our study and are the only ones included in our parsimonious model because they have p-values less than .05 (alpha)</a:t>
            </a:r>
            <a:endParaRPr lang="en-US" sz="2600">
              <a:ea typeface="+mn-lt"/>
              <a:cs typeface="+mn-lt"/>
            </a:endParaRPr>
          </a:p>
          <a:p>
            <a:r>
              <a:rPr lang="en-US" sz="2600">
                <a:ea typeface="+mn-lt"/>
                <a:cs typeface="+mn-lt"/>
              </a:rPr>
              <a:t>We have concluded that there is a not a strong linear relationship between a song's </a:t>
            </a:r>
            <a:r>
              <a:rPr lang="en-US" sz="2300">
                <a:ea typeface="+mn-lt"/>
                <a:cs typeface="+mn-lt"/>
              </a:rPr>
              <a:t>Danceability, Energy,  Loudness, </a:t>
            </a:r>
            <a:r>
              <a:rPr lang="en-US" sz="2300" err="1">
                <a:ea typeface="+mn-lt"/>
                <a:cs typeface="+mn-lt"/>
              </a:rPr>
              <a:t>Spechiness</a:t>
            </a:r>
            <a:r>
              <a:rPr lang="en-US" sz="2300">
                <a:ea typeface="+mn-lt"/>
                <a:cs typeface="+mn-lt"/>
              </a:rPr>
              <a:t>, </a:t>
            </a:r>
            <a:r>
              <a:rPr lang="en-US" sz="2300" err="1">
                <a:ea typeface="+mn-lt"/>
                <a:cs typeface="+mn-lt"/>
              </a:rPr>
              <a:t>Acousticness</a:t>
            </a:r>
            <a:r>
              <a:rPr lang="en-US" sz="2300">
                <a:ea typeface="+mn-lt"/>
                <a:cs typeface="+mn-lt"/>
              </a:rPr>
              <a:t>, Liveness,  Tempo, Duration, or Valence and its popularity on the Spotify charts.</a:t>
            </a:r>
            <a:r>
              <a:rPr lang="en-US" sz="2600">
                <a:ea typeface="+mn-lt"/>
                <a:cs typeface="+mn-lt"/>
              </a:rPr>
              <a:t> Only 1.49% of the data can be explained by these factors as shown by the R-squared value in the parsimonious model</a:t>
            </a:r>
            <a:endParaRPr lang="en-US">
              <a:ea typeface="+mn-lt"/>
              <a:cs typeface="+mn-lt"/>
            </a:endParaRPr>
          </a:p>
          <a:p>
            <a:pPr marL="0" indent="0">
              <a:buNone/>
            </a:pPr>
            <a:r>
              <a:rPr lang="en-US" sz="2600">
                <a:ea typeface="+mn-lt"/>
                <a:cs typeface="+mn-lt"/>
              </a:rPr>
              <a:t> </a:t>
            </a:r>
            <a:br>
              <a:rPr lang="en-US" sz="2600">
                <a:ea typeface="+mn-lt"/>
                <a:cs typeface="+mn-lt"/>
              </a:rPr>
            </a:br>
            <a:br>
              <a:rPr lang="en-US" sz="2600">
                <a:ea typeface="+mn-lt"/>
                <a:cs typeface="+mn-lt"/>
              </a:rPr>
            </a:br>
            <a:r>
              <a:rPr lang="en-US" sz="2600">
                <a:ea typeface="+mn-lt"/>
                <a:cs typeface="+mn-lt"/>
              </a:rPr>
              <a:t> </a:t>
            </a:r>
            <a:endParaRPr lang="en-US" sz="2600"/>
          </a:p>
        </p:txBody>
      </p:sp>
    </p:spTree>
    <p:extLst>
      <p:ext uri="{BB962C8B-B14F-4D97-AF65-F5344CB8AC3E}">
        <p14:creationId xmlns:p14="http://schemas.microsoft.com/office/powerpoint/2010/main" val="8186089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B59CA-2438-5F9D-5353-D6DB1CC4F1E4}"/>
              </a:ext>
            </a:extLst>
          </p:cNvPr>
          <p:cNvSpPr>
            <a:spLocks noGrp="1"/>
          </p:cNvSpPr>
          <p:nvPr>
            <p:ph type="title"/>
          </p:nvPr>
        </p:nvSpPr>
        <p:spPr/>
        <p:txBody>
          <a:bodyPr/>
          <a:lstStyle/>
          <a:p>
            <a:r>
              <a:rPr lang="en-US">
                <a:ea typeface="Calibri Light"/>
                <a:cs typeface="Calibri Light"/>
              </a:rPr>
              <a:t>Work Cited</a:t>
            </a:r>
            <a:endParaRPr lang="en-US"/>
          </a:p>
        </p:txBody>
      </p:sp>
      <p:sp>
        <p:nvSpPr>
          <p:cNvPr id="3" name="Content Placeholder 2">
            <a:extLst>
              <a:ext uri="{FF2B5EF4-FFF2-40B4-BE49-F238E27FC236}">
                <a16:creationId xmlns:a16="http://schemas.microsoft.com/office/drawing/2014/main" id="{64FBA310-7BFD-4360-748F-ACD0690261AF}"/>
              </a:ext>
            </a:extLst>
          </p:cNvPr>
          <p:cNvSpPr>
            <a:spLocks noGrp="1"/>
          </p:cNvSpPr>
          <p:nvPr>
            <p:ph idx="1"/>
          </p:nvPr>
        </p:nvSpPr>
        <p:spPr/>
        <p:txBody>
          <a:bodyPr vert="horz" lIns="91440" tIns="45720" rIns="91440" bIns="45720" rtlCol="0" anchor="t">
            <a:normAutofit/>
          </a:bodyPr>
          <a:lstStyle/>
          <a:p>
            <a:r>
              <a:rPr lang="en-US">
                <a:ea typeface="+mn-lt"/>
                <a:cs typeface="+mn-lt"/>
                <a:hlinkClick r:id="rId2"/>
              </a:rPr>
              <a:t>https://www.kaggle.com/datasets/sashankpillai/spotify-top-200-charts-20202021</a:t>
            </a:r>
            <a:endParaRPr lang="en-US">
              <a:ea typeface="+mn-lt"/>
              <a:cs typeface="+mn-lt"/>
            </a:endParaRPr>
          </a:p>
          <a:p>
            <a:endParaRPr lang="en-US">
              <a:cs typeface="Calibri"/>
            </a:endParaRPr>
          </a:p>
        </p:txBody>
      </p:sp>
    </p:spTree>
    <p:extLst>
      <p:ext uri="{BB962C8B-B14F-4D97-AF65-F5344CB8AC3E}">
        <p14:creationId xmlns:p14="http://schemas.microsoft.com/office/powerpoint/2010/main" val="2967492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295E8-F2AB-4402-98AE-3D860A36C582}"/>
              </a:ext>
            </a:extLst>
          </p:cNvPr>
          <p:cNvSpPr>
            <a:spLocks noGrp="1"/>
          </p:cNvSpPr>
          <p:nvPr>
            <p:ph type="title"/>
          </p:nvPr>
        </p:nvSpPr>
        <p:spPr/>
        <p:txBody>
          <a:bodyPr/>
          <a:lstStyle/>
          <a:p>
            <a:r>
              <a:rPr lang="en-US"/>
              <a:t>Problem Statement</a:t>
            </a:r>
          </a:p>
        </p:txBody>
      </p:sp>
      <p:sp>
        <p:nvSpPr>
          <p:cNvPr id="3" name="Content Placeholder 2">
            <a:extLst>
              <a:ext uri="{FF2B5EF4-FFF2-40B4-BE49-F238E27FC236}">
                <a16:creationId xmlns:a16="http://schemas.microsoft.com/office/drawing/2014/main" id="{E5CEB2AC-198B-3E8F-89FA-FAC421D55C07}"/>
              </a:ext>
            </a:extLst>
          </p:cNvPr>
          <p:cNvSpPr>
            <a:spLocks noGrp="1"/>
          </p:cNvSpPr>
          <p:nvPr>
            <p:ph idx="1"/>
          </p:nvPr>
        </p:nvSpPr>
        <p:spPr/>
        <p:txBody>
          <a:bodyPr vert="horz" lIns="91440" tIns="45720" rIns="91440" bIns="45720" rtlCol="0" anchor="t">
            <a:normAutofit/>
          </a:bodyPr>
          <a:lstStyle/>
          <a:p>
            <a:r>
              <a:rPr lang="en-US"/>
              <a:t>What are the factors that affect a song's popularity?</a:t>
            </a:r>
          </a:p>
          <a:p>
            <a:r>
              <a:rPr lang="en-US"/>
              <a:t>Which factor has the greatest impact on a song's popularity?</a:t>
            </a:r>
          </a:p>
          <a:p>
            <a:r>
              <a:rPr lang="en-US"/>
              <a:t>Which factor has the least impact on a song's popularity?</a:t>
            </a:r>
          </a:p>
          <a:p>
            <a:endParaRPr lang="en-US"/>
          </a:p>
        </p:txBody>
      </p:sp>
    </p:spTree>
    <p:extLst>
      <p:ext uri="{BB962C8B-B14F-4D97-AF65-F5344CB8AC3E}">
        <p14:creationId xmlns:p14="http://schemas.microsoft.com/office/powerpoint/2010/main" val="15838475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F49A4-D5CF-393F-A031-252B6D2D1A42}"/>
              </a:ext>
            </a:extLst>
          </p:cNvPr>
          <p:cNvSpPr>
            <a:spLocks noGrp="1"/>
          </p:cNvSpPr>
          <p:nvPr>
            <p:ph type="title"/>
          </p:nvPr>
        </p:nvSpPr>
        <p:spPr/>
        <p:txBody>
          <a:bodyPr/>
          <a:lstStyle/>
          <a:p>
            <a:r>
              <a:rPr lang="en-US">
                <a:ea typeface="Calibri Light"/>
                <a:cs typeface="Calibri Light"/>
              </a:rPr>
              <a:t>Data</a:t>
            </a:r>
            <a:endParaRPr lang="en-US"/>
          </a:p>
        </p:txBody>
      </p:sp>
      <p:sp>
        <p:nvSpPr>
          <p:cNvPr id="3" name="Content Placeholder 2">
            <a:extLst>
              <a:ext uri="{FF2B5EF4-FFF2-40B4-BE49-F238E27FC236}">
                <a16:creationId xmlns:a16="http://schemas.microsoft.com/office/drawing/2014/main" id="{C7D475B0-B606-E40E-E627-C2A9E5975322}"/>
              </a:ext>
            </a:extLst>
          </p:cNvPr>
          <p:cNvSpPr>
            <a:spLocks noGrp="1"/>
          </p:cNvSpPr>
          <p:nvPr>
            <p:ph idx="1"/>
          </p:nvPr>
        </p:nvSpPr>
        <p:spPr/>
        <p:txBody>
          <a:bodyPr vert="horz" lIns="91440" tIns="45720" rIns="91440" bIns="45720" rtlCol="0" anchor="t">
            <a:normAutofit/>
          </a:bodyPr>
          <a:lstStyle/>
          <a:p>
            <a:r>
              <a:rPr lang="en-US">
                <a:latin typeface="Century Schoolbook"/>
                <a:cs typeface="Calibri"/>
              </a:rPr>
              <a:t>Datasets:</a:t>
            </a:r>
            <a:endParaRPr lang="en-US">
              <a:latin typeface="Century Schoolbook"/>
              <a:ea typeface="Calibri"/>
              <a:cs typeface="Calibri"/>
            </a:endParaRPr>
          </a:p>
          <a:p>
            <a:pPr lvl="1"/>
            <a:r>
              <a:rPr lang="en-US" sz="1800">
                <a:solidFill>
                  <a:schemeClr val="tx1"/>
                </a:solidFill>
                <a:latin typeface="Century Schoolbook"/>
                <a:cs typeface="Calibri"/>
              </a:rPr>
              <a:t>Kaggle Spotify Top 200 Charts (2020-2021)</a:t>
            </a:r>
            <a:endParaRPr lang="en-US" sz="1800">
              <a:solidFill>
                <a:schemeClr val="tx1"/>
              </a:solidFill>
              <a:latin typeface="Century Schoolbook"/>
              <a:ea typeface="Calibri"/>
              <a:cs typeface="Calibri"/>
            </a:endParaRPr>
          </a:p>
          <a:p>
            <a:pPr lvl="2">
              <a:buFont typeface="Wingdings" panose="020B0604020202020204" pitchFamily="34" charset="0"/>
              <a:buChar char="§"/>
            </a:pPr>
            <a:r>
              <a:rPr lang="en-US" sz="1800">
                <a:solidFill>
                  <a:schemeClr val="tx1"/>
                </a:solidFill>
                <a:latin typeface="Century Schoolbook"/>
                <a:cs typeface="Calibri"/>
              </a:rPr>
              <a:t>Variables Used: Popularity, energy, loudness, </a:t>
            </a:r>
            <a:r>
              <a:rPr lang="en-US" sz="1800" err="1">
                <a:solidFill>
                  <a:schemeClr val="tx1"/>
                </a:solidFill>
                <a:latin typeface="Century Schoolbook"/>
                <a:cs typeface="Calibri"/>
              </a:rPr>
              <a:t>speechiness</a:t>
            </a:r>
            <a:r>
              <a:rPr lang="en-US" sz="1800">
                <a:solidFill>
                  <a:schemeClr val="tx1"/>
                </a:solidFill>
                <a:latin typeface="Century Schoolbook"/>
                <a:cs typeface="Calibri"/>
              </a:rPr>
              <a:t>, </a:t>
            </a:r>
            <a:r>
              <a:rPr lang="en-US" sz="1800" err="1">
                <a:solidFill>
                  <a:schemeClr val="tx1"/>
                </a:solidFill>
                <a:latin typeface="Century Schoolbook"/>
                <a:cs typeface="Calibri"/>
              </a:rPr>
              <a:t>acousticness</a:t>
            </a:r>
            <a:r>
              <a:rPr lang="en-US" sz="1800">
                <a:solidFill>
                  <a:schemeClr val="tx1"/>
                </a:solidFill>
                <a:latin typeface="Century Schoolbook"/>
                <a:cs typeface="Calibri"/>
              </a:rPr>
              <a:t>, liveness, temp, duration (</a:t>
            </a:r>
            <a:r>
              <a:rPr lang="en-US" sz="1800" err="1">
                <a:solidFill>
                  <a:schemeClr val="tx1"/>
                </a:solidFill>
                <a:latin typeface="Century Schoolbook"/>
                <a:cs typeface="Calibri"/>
              </a:rPr>
              <a:t>ms</a:t>
            </a:r>
            <a:r>
              <a:rPr lang="en-US" sz="1800">
                <a:solidFill>
                  <a:schemeClr val="tx1"/>
                </a:solidFill>
                <a:latin typeface="Century Schoolbook"/>
                <a:cs typeface="Calibri"/>
              </a:rPr>
              <a:t>), and valence</a:t>
            </a:r>
            <a:endParaRPr lang="en-US" sz="1800">
              <a:solidFill>
                <a:schemeClr val="tx1"/>
              </a:solidFill>
              <a:latin typeface="Century Schoolbook"/>
              <a:ea typeface="Calibri"/>
              <a:cs typeface="Calibri"/>
            </a:endParaRPr>
          </a:p>
          <a:p>
            <a:pPr lvl="1"/>
            <a:r>
              <a:rPr lang="en-US" sz="1800">
                <a:solidFill>
                  <a:schemeClr val="tx1"/>
                </a:solidFill>
                <a:latin typeface="Century Schoolbook"/>
                <a:cs typeface="Calibri"/>
              </a:rPr>
              <a:t> Limitations</a:t>
            </a:r>
            <a:endParaRPr lang="en-US" sz="1800">
              <a:solidFill>
                <a:schemeClr val="tx1"/>
              </a:solidFill>
              <a:latin typeface="Century Schoolbook"/>
              <a:ea typeface="Calibri"/>
              <a:cs typeface="Calibri"/>
            </a:endParaRPr>
          </a:p>
          <a:p>
            <a:pPr lvl="2">
              <a:buFont typeface="Wingdings" panose="020B0604020202020204" pitchFamily="34" charset="0"/>
              <a:buChar char="§"/>
            </a:pPr>
            <a:r>
              <a:rPr lang="en-US" sz="1800">
                <a:solidFill>
                  <a:schemeClr val="tx1"/>
                </a:solidFill>
                <a:latin typeface="Century Schoolbook"/>
                <a:cs typeface="Arial"/>
              </a:rPr>
              <a:t>Spotify Top 200 Charts from only 2020-2021, not every year</a:t>
            </a:r>
            <a:endParaRPr lang="en-US" sz="1800">
              <a:solidFill>
                <a:schemeClr val="tx1"/>
              </a:solidFill>
              <a:latin typeface="Century Schoolbook"/>
              <a:ea typeface="Calibri"/>
              <a:cs typeface="Arial"/>
            </a:endParaRPr>
          </a:p>
          <a:p>
            <a:pPr lvl="2">
              <a:buFont typeface="Wingdings" panose="020B0604020202020204" pitchFamily="34" charset="0"/>
              <a:buChar char="§"/>
            </a:pPr>
            <a:r>
              <a:rPr lang="en-US" sz="1800">
                <a:solidFill>
                  <a:schemeClr val="tx1"/>
                </a:solidFill>
                <a:latin typeface="Century Schoolbook"/>
                <a:ea typeface="Calibri"/>
                <a:cs typeface="Arial"/>
              </a:rPr>
              <a:t>Not every single song on Spotify included</a:t>
            </a:r>
          </a:p>
          <a:p>
            <a:pPr lvl="2">
              <a:lnSpc>
                <a:spcPct val="100000"/>
              </a:lnSpc>
              <a:spcBef>
                <a:spcPts val="0"/>
              </a:spcBef>
              <a:buFont typeface="Wingdings" panose="020B0604020202020204" pitchFamily="34" charset="0"/>
              <a:buChar char="§"/>
            </a:pPr>
            <a:r>
              <a:rPr lang="en-US" sz="1800">
                <a:solidFill>
                  <a:schemeClr val="tx1"/>
                </a:solidFill>
                <a:latin typeface="Century Schoolbook"/>
                <a:cs typeface="Arial"/>
              </a:rPr>
              <a:t>Contains the popularity of each song on a scale of 1 –100, scores are not precise decimals</a:t>
            </a:r>
            <a:endParaRPr lang="en-US" sz="1800">
              <a:solidFill>
                <a:schemeClr val="tx1"/>
              </a:solidFill>
              <a:latin typeface="Century Schoolbook"/>
              <a:ea typeface="Calibri"/>
              <a:cs typeface="Arial"/>
            </a:endParaRPr>
          </a:p>
          <a:p>
            <a:pPr lvl="2">
              <a:lnSpc>
                <a:spcPct val="100000"/>
              </a:lnSpc>
              <a:spcBef>
                <a:spcPts val="0"/>
              </a:spcBef>
              <a:buFont typeface="Wingdings" panose="020B0604020202020204" pitchFamily="34" charset="0"/>
              <a:buChar char="§"/>
            </a:pPr>
            <a:endParaRPr lang="en-US" sz="1800">
              <a:solidFill>
                <a:schemeClr val="tx1"/>
              </a:solidFill>
              <a:latin typeface="Century Schoolbook"/>
              <a:cs typeface="Arial"/>
            </a:endParaRPr>
          </a:p>
          <a:p>
            <a:pPr lvl="2">
              <a:lnSpc>
                <a:spcPct val="100000"/>
              </a:lnSpc>
              <a:spcBef>
                <a:spcPts val="0"/>
              </a:spcBef>
              <a:buFont typeface="Wingdings" panose="020B0604020202020204" pitchFamily="34" charset="0"/>
              <a:buChar char="§"/>
            </a:pPr>
            <a:endParaRPr lang="en-US" sz="1600">
              <a:solidFill>
                <a:schemeClr val="tx1"/>
              </a:solidFill>
              <a:latin typeface="Calibri"/>
              <a:ea typeface="Calibri"/>
              <a:cs typeface="Arial"/>
            </a:endParaRPr>
          </a:p>
          <a:p>
            <a:pPr lvl="2">
              <a:lnSpc>
                <a:spcPct val="100000"/>
              </a:lnSpc>
              <a:spcBef>
                <a:spcPts val="0"/>
              </a:spcBef>
              <a:buFont typeface="Wingdings" panose="020B0604020202020204" pitchFamily="34" charset="0"/>
              <a:buChar char="§"/>
            </a:pPr>
            <a:endParaRPr lang="en-US" sz="700">
              <a:solidFill>
                <a:srgbClr val="444444"/>
              </a:solidFill>
              <a:latin typeface="Arial"/>
              <a:cs typeface="Arial"/>
            </a:endParaRPr>
          </a:p>
          <a:p>
            <a:pPr lvl="2">
              <a:lnSpc>
                <a:spcPct val="100000"/>
              </a:lnSpc>
              <a:spcBef>
                <a:spcPts val="0"/>
              </a:spcBef>
              <a:buFont typeface="Wingdings" panose="020B0604020202020204" pitchFamily="34" charset="0"/>
              <a:buChar char="§"/>
            </a:pPr>
            <a:endParaRPr lang="en-US" sz="700">
              <a:solidFill>
                <a:srgbClr val="444444"/>
              </a:solidFill>
              <a:latin typeface="Arial"/>
              <a:cs typeface="Arial"/>
            </a:endParaRPr>
          </a:p>
        </p:txBody>
      </p:sp>
    </p:spTree>
    <p:extLst>
      <p:ext uri="{BB962C8B-B14F-4D97-AF65-F5344CB8AC3E}">
        <p14:creationId xmlns:p14="http://schemas.microsoft.com/office/powerpoint/2010/main" val="2262065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E219B-63EC-6DB0-6100-BDDDE84A1D67}"/>
              </a:ext>
            </a:extLst>
          </p:cNvPr>
          <p:cNvSpPr>
            <a:spLocks noGrp="1"/>
          </p:cNvSpPr>
          <p:nvPr>
            <p:ph type="title"/>
          </p:nvPr>
        </p:nvSpPr>
        <p:spPr/>
        <p:txBody>
          <a:bodyPr/>
          <a:lstStyle/>
          <a:p>
            <a:r>
              <a:rPr lang="en-US">
                <a:ea typeface="Calibri Light"/>
                <a:cs typeface="Calibri Light"/>
              </a:rPr>
              <a:t>Methodology: Data Preparation</a:t>
            </a:r>
            <a:endParaRPr lang="en-US"/>
          </a:p>
        </p:txBody>
      </p:sp>
      <p:sp>
        <p:nvSpPr>
          <p:cNvPr id="3" name="Content Placeholder 2">
            <a:extLst>
              <a:ext uri="{FF2B5EF4-FFF2-40B4-BE49-F238E27FC236}">
                <a16:creationId xmlns:a16="http://schemas.microsoft.com/office/drawing/2014/main" id="{E7C3309F-FE97-1746-ACD2-9AE185ED287F}"/>
              </a:ext>
            </a:extLst>
          </p:cNvPr>
          <p:cNvSpPr>
            <a:spLocks noGrp="1"/>
          </p:cNvSpPr>
          <p:nvPr>
            <p:ph idx="1"/>
          </p:nvPr>
        </p:nvSpPr>
        <p:spPr/>
        <p:txBody>
          <a:bodyPr vert="horz" lIns="91440" tIns="45720" rIns="91440" bIns="45720" rtlCol="0" anchor="t">
            <a:normAutofit/>
          </a:bodyPr>
          <a:lstStyle/>
          <a:p>
            <a:r>
              <a:rPr lang="en-US">
                <a:cs typeface="Calibri"/>
              </a:rPr>
              <a:t>Data Preparation:</a:t>
            </a:r>
          </a:p>
          <a:p>
            <a:pPr lvl="1">
              <a:buFont typeface="Courier New" panose="020B0604020202020204" pitchFamily="34" charset="0"/>
              <a:buChar char="o"/>
            </a:pPr>
            <a:r>
              <a:rPr lang="en-US" sz="1800">
                <a:solidFill>
                  <a:schemeClr val="tx1"/>
                </a:solidFill>
                <a:cs typeface="Calibri"/>
              </a:rPr>
              <a:t>Removed unnecessary data</a:t>
            </a:r>
          </a:p>
          <a:p>
            <a:pPr lvl="2">
              <a:buFont typeface="Wingdings" panose="020B0604020202020204" pitchFamily="34" charset="0"/>
              <a:buChar char="§"/>
            </a:pPr>
            <a:r>
              <a:rPr lang="en-US" sz="1800">
                <a:solidFill>
                  <a:schemeClr val="tx1"/>
                </a:solidFill>
                <a:cs typeface="Calibri"/>
              </a:rPr>
              <a:t>Index, Highest Charting Position, Number of Times Charted, Week of Highest Charting, Streams, Artist, Artist </a:t>
            </a:r>
            <a:r>
              <a:rPr lang="en-US" sz="1800" err="1">
                <a:solidFill>
                  <a:schemeClr val="tx1"/>
                </a:solidFill>
                <a:cs typeface="Calibri"/>
              </a:rPr>
              <a:t>Folllowers</a:t>
            </a:r>
            <a:r>
              <a:rPr lang="en-US" sz="1800">
                <a:solidFill>
                  <a:schemeClr val="tx1"/>
                </a:solidFill>
                <a:cs typeface="Calibri"/>
              </a:rPr>
              <a:t>, Song ID, Weeks Charted, Chord, and Genre</a:t>
            </a:r>
          </a:p>
          <a:p>
            <a:pPr lvl="1">
              <a:buFont typeface="Courier New" panose="020B0604020202020204" pitchFamily="34" charset="0"/>
              <a:buChar char="o"/>
            </a:pPr>
            <a:r>
              <a:rPr lang="en-US" sz="1800">
                <a:solidFill>
                  <a:schemeClr val="tx1"/>
                </a:solidFill>
                <a:cs typeface="Calibri"/>
              </a:rPr>
              <a:t>Dependent Variable</a:t>
            </a:r>
          </a:p>
          <a:p>
            <a:pPr lvl="2">
              <a:buFont typeface="Wingdings" panose="020B0604020202020204" pitchFamily="34" charset="0"/>
              <a:buChar char="§"/>
            </a:pPr>
            <a:r>
              <a:rPr lang="en-US" sz="1800">
                <a:solidFill>
                  <a:schemeClr val="tx1"/>
                </a:solidFill>
                <a:cs typeface="Calibri"/>
              </a:rPr>
              <a:t>Popularity </a:t>
            </a:r>
          </a:p>
          <a:p>
            <a:pPr lvl="1">
              <a:buFont typeface="Courier New" panose="020B0604020202020204" pitchFamily="34" charset="0"/>
              <a:buChar char="o"/>
            </a:pPr>
            <a:r>
              <a:rPr lang="en-US" sz="1800">
                <a:solidFill>
                  <a:schemeClr val="tx1"/>
                </a:solidFill>
                <a:cs typeface="Calibri"/>
              </a:rPr>
              <a:t>Independent Variables</a:t>
            </a:r>
          </a:p>
          <a:p>
            <a:pPr lvl="2">
              <a:buFont typeface="Wingdings" panose="020B0604020202020204" pitchFamily="34" charset="0"/>
              <a:buChar char="§"/>
            </a:pPr>
            <a:r>
              <a:rPr lang="en-US" sz="1800">
                <a:solidFill>
                  <a:schemeClr val="tx1"/>
                </a:solidFill>
                <a:cs typeface="Calibri"/>
              </a:rPr>
              <a:t>Danceability, Energy, Loudness, </a:t>
            </a:r>
            <a:r>
              <a:rPr lang="en-US" sz="1800" err="1">
                <a:solidFill>
                  <a:schemeClr val="tx1"/>
                </a:solidFill>
                <a:cs typeface="Calibri"/>
              </a:rPr>
              <a:t>Spechiness</a:t>
            </a:r>
            <a:r>
              <a:rPr lang="en-US" sz="1800">
                <a:solidFill>
                  <a:schemeClr val="tx1"/>
                </a:solidFill>
                <a:cs typeface="Calibri"/>
              </a:rPr>
              <a:t>, </a:t>
            </a:r>
            <a:r>
              <a:rPr lang="en-US" sz="1800" err="1">
                <a:solidFill>
                  <a:schemeClr val="tx1"/>
                </a:solidFill>
                <a:cs typeface="Calibri"/>
              </a:rPr>
              <a:t>Acousticness</a:t>
            </a:r>
            <a:r>
              <a:rPr lang="en-US" sz="1800">
                <a:solidFill>
                  <a:schemeClr val="tx1"/>
                </a:solidFill>
                <a:cs typeface="Calibri"/>
              </a:rPr>
              <a:t>, Liveness, Tempo, Duration (</a:t>
            </a:r>
            <a:r>
              <a:rPr lang="en-US" sz="1800" err="1">
                <a:solidFill>
                  <a:schemeClr val="tx1"/>
                </a:solidFill>
                <a:cs typeface="Calibri"/>
              </a:rPr>
              <a:t>ms</a:t>
            </a:r>
            <a:r>
              <a:rPr lang="en-US" sz="1800">
                <a:solidFill>
                  <a:schemeClr val="tx1"/>
                </a:solidFill>
                <a:cs typeface="Calibri"/>
              </a:rPr>
              <a:t>), Valence</a:t>
            </a:r>
          </a:p>
          <a:p>
            <a:pPr lvl="3"/>
            <a:endParaRPr lang="en-US" sz="1800">
              <a:cs typeface="Calibri"/>
            </a:endParaRPr>
          </a:p>
          <a:p>
            <a:pPr lvl="3"/>
            <a:endParaRPr lang="en-US">
              <a:cs typeface="Calibri"/>
            </a:endParaRPr>
          </a:p>
        </p:txBody>
      </p:sp>
    </p:spTree>
    <p:extLst>
      <p:ext uri="{BB962C8B-B14F-4D97-AF65-F5344CB8AC3E}">
        <p14:creationId xmlns:p14="http://schemas.microsoft.com/office/powerpoint/2010/main" val="1689025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9C536-77F9-CA18-690A-2DBB491B4A65}"/>
              </a:ext>
            </a:extLst>
          </p:cNvPr>
          <p:cNvSpPr>
            <a:spLocks noGrp="1"/>
          </p:cNvSpPr>
          <p:nvPr>
            <p:ph type="title"/>
          </p:nvPr>
        </p:nvSpPr>
        <p:spPr>
          <a:xfrm>
            <a:off x="1249680" y="-97187"/>
            <a:ext cx="9692640" cy="1325562"/>
          </a:xfrm>
        </p:spPr>
        <p:txBody>
          <a:bodyPr/>
          <a:lstStyle/>
          <a:p>
            <a:r>
              <a:rPr lang="en-US"/>
              <a:t>Variables Explained</a:t>
            </a:r>
          </a:p>
        </p:txBody>
      </p:sp>
      <p:sp>
        <p:nvSpPr>
          <p:cNvPr id="3" name="Content Placeholder 2">
            <a:extLst>
              <a:ext uri="{FF2B5EF4-FFF2-40B4-BE49-F238E27FC236}">
                <a16:creationId xmlns:a16="http://schemas.microsoft.com/office/drawing/2014/main" id="{C5685AD2-FA44-A6FB-D969-1CECF24E48F2}"/>
              </a:ext>
            </a:extLst>
          </p:cNvPr>
          <p:cNvSpPr>
            <a:spLocks noGrp="1"/>
          </p:cNvSpPr>
          <p:nvPr>
            <p:ph idx="1"/>
          </p:nvPr>
        </p:nvSpPr>
        <p:spPr>
          <a:xfrm>
            <a:off x="1240518" y="1228375"/>
            <a:ext cx="8602758" cy="5623802"/>
          </a:xfrm>
        </p:spPr>
        <p:txBody>
          <a:bodyPr vert="horz" lIns="91440" tIns="45720" rIns="91440" bIns="45720" rtlCol="0" anchor="t">
            <a:normAutofit fontScale="92500" lnSpcReduction="20000"/>
          </a:bodyPr>
          <a:lstStyle/>
          <a:p>
            <a:r>
              <a:rPr lang="en-US" b="1"/>
              <a:t>Popularity: </a:t>
            </a:r>
            <a:r>
              <a:rPr lang="en-US"/>
              <a:t>The popularity of the track. The value will be between 0 and 100, with 100 being the most popular.</a:t>
            </a:r>
          </a:p>
          <a:p>
            <a:r>
              <a:rPr lang="en-US" b="1"/>
              <a:t>Danceability</a:t>
            </a:r>
            <a:r>
              <a:rPr lang="en-US"/>
              <a:t>: How suitable a track is for dancing based on a combination of musical elements including tempo, rhythm stability, beat strength, and overall regularity. </a:t>
            </a:r>
          </a:p>
          <a:p>
            <a:r>
              <a:rPr lang="en-US" b="1" err="1"/>
              <a:t>Acousticness</a:t>
            </a:r>
            <a:r>
              <a:rPr lang="en-US" b="1"/>
              <a:t>:</a:t>
            </a:r>
            <a:r>
              <a:rPr lang="en-US"/>
              <a:t> A measure from 0.0 to 1.0 of whether the track is acoustic.</a:t>
            </a:r>
          </a:p>
          <a:p>
            <a:r>
              <a:rPr lang="en-US" b="1"/>
              <a:t>Energy</a:t>
            </a:r>
            <a:r>
              <a:rPr lang="en-US"/>
              <a:t>: Represents a perceptual measure of intensity and activity. </a:t>
            </a:r>
          </a:p>
          <a:p>
            <a:r>
              <a:rPr lang="en-US" b="1" err="1"/>
              <a:t>Instrumentalness</a:t>
            </a:r>
            <a:r>
              <a:rPr lang="en-US" b="1"/>
              <a:t>:</a:t>
            </a:r>
            <a:r>
              <a:rPr lang="en-US"/>
              <a:t> Predicts whether a track contains no vocals. </a:t>
            </a:r>
          </a:p>
          <a:p>
            <a:r>
              <a:rPr lang="en-US" b="1"/>
              <a:t>Liveness</a:t>
            </a:r>
            <a:r>
              <a:rPr lang="en-US"/>
              <a:t>: Detects the presence of an audience in the recording. Higher liveness values represent an increased probability that the track was performed live.</a:t>
            </a:r>
          </a:p>
          <a:p>
            <a:r>
              <a:rPr lang="en-US" b="1"/>
              <a:t>Loudness</a:t>
            </a:r>
            <a:r>
              <a:rPr lang="en-US"/>
              <a:t>: The overall loudness of a track in decibels (dB). Loudness values are averaged across the entire track. </a:t>
            </a:r>
          </a:p>
          <a:p>
            <a:r>
              <a:rPr lang="en-US" b="1" err="1"/>
              <a:t>Speechiness</a:t>
            </a:r>
            <a:r>
              <a:rPr lang="en-US"/>
              <a:t>: Detects the presence of spoken words in a track. </a:t>
            </a:r>
          </a:p>
          <a:p>
            <a:r>
              <a:rPr lang="en-US" b="1"/>
              <a:t>Tempo</a:t>
            </a:r>
            <a:r>
              <a:rPr lang="en-US"/>
              <a:t>: The overall estimated tempo of a track in beats per minute (BPM).</a:t>
            </a:r>
          </a:p>
          <a:p>
            <a:r>
              <a:rPr lang="en-US" b="1"/>
              <a:t>Duration</a:t>
            </a:r>
            <a:r>
              <a:rPr lang="en-US"/>
              <a:t>: Measured in milliseconds (</a:t>
            </a:r>
            <a:r>
              <a:rPr lang="en-US" err="1"/>
              <a:t>ms</a:t>
            </a:r>
            <a:r>
              <a:rPr lang="en-US"/>
              <a:t>)</a:t>
            </a:r>
          </a:p>
          <a:p>
            <a:r>
              <a:rPr lang="en-US" b="1"/>
              <a:t>Valence</a:t>
            </a:r>
            <a:r>
              <a:rPr lang="en-US"/>
              <a:t>: A measure from 0.0 to 1.0 describing the musical positiveness conveyed by a track. </a:t>
            </a:r>
          </a:p>
        </p:txBody>
      </p:sp>
    </p:spTree>
    <p:extLst>
      <p:ext uri="{BB962C8B-B14F-4D97-AF65-F5344CB8AC3E}">
        <p14:creationId xmlns:p14="http://schemas.microsoft.com/office/powerpoint/2010/main" val="8037778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35398-0304-3CF2-C766-882430F69DCC}"/>
              </a:ext>
            </a:extLst>
          </p:cNvPr>
          <p:cNvSpPr>
            <a:spLocks noGrp="1"/>
          </p:cNvSpPr>
          <p:nvPr>
            <p:ph type="title"/>
          </p:nvPr>
        </p:nvSpPr>
        <p:spPr>
          <a:xfrm>
            <a:off x="-557" y="-485141"/>
            <a:ext cx="9692640" cy="1325562"/>
          </a:xfrm>
        </p:spPr>
        <p:txBody>
          <a:bodyPr/>
          <a:lstStyle/>
          <a:p>
            <a:r>
              <a:rPr lang="en-US">
                <a:ea typeface="Calibri Light"/>
                <a:cs typeface="Calibri Light"/>
              </a:rPr>
              <a:t>Data Set</a:t>
            </a:r>
            <a:endParaRPr lang="en-US"/>
          </a:p>
        </p:txBody>
      </p:sp>
      <p:pic>
        <p:nvPicPr>
          <p:cNvPr id="4" name="Content Placeholder 3">
            <a:extLst>
              <a:ext uri="{FF2B5EF4-FFF2-40B4-BE49-F238E27FC236}">
                <a16:creationId xmlns:a16="http://schemas.microsoft.com/office/drawing/2014/main" id="{9C011583-812A-4BE9-353D-627C4308247F}"/>
              </a:ext>
            </a:extLst>
          </p:cNvPr>
          <p:cNvPicPr>
            <a:picLocks noGrp="1" noChangeAspect="1"/>
          </p:cNvPicPr>
          <p:nvPr>
            <p:ph idx="1"/>
          </p:nvPr>
        </p:nvPicPr>
        <p:blipFill>
          <a:blip r:embed="rId3"/>
          <a:stretch>
            <a:fillRect/>
          </a:stretch>
        </p:blipFill>
        <p:spPr>
          <a:xfrm>
            <a:off x="2378128" y="833501"/>
            <a:ext cx="6985894" cy="6022606"/>
          </a:xfrm>
        </p:spPr>
      </p:pic>
    </p:spTree>
    <p:extLst>
      <p:ext uri="{BB962C8B-B14F-4D97-AF65-F5344CB8AC3E}">
        <p14:creationId xmlns:p14="http://schemas.microsoft.com/office/powerpoint/2010/main" val="6204040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55BBB-B6FC-50E0-4B09-144E3175422F}"/>
              </a:ext>
            </a:extLst>
          </p:cNvPr>
          <p:cNvSpPr>
            <a:spLocks noGrp="1"/>
          </p:cNvSpPr>
          <p:nvPr>
            <p:ph type="title"/>
          </p:nvPr>
        </p:nvSpPr>
        <p:spPr/>
        <p:txBody>
          <a:bodyPr/>
          <a:lstStyle/>
          <a:p>
            <a:r>
              <a:rPr lang="en-US">
                <a:cs typeface="Calibri Light"/>
              </a:rPr>
              <a:t>Methodology: Multicollinearity</a:t>
            </a:r>
            <a:endParaRPr lang="en-US"/>
          </a:p>
        </p:txBody>
      </p:sp>
      <p:pic>
        <p:nvPicPr>
          <p:cNvPr id="4" name="Content Placeholder 3" descr="A table with numbers and text&#10;&#10;Description automatically generated">
            <a:extLst>
              <a:ext uri="{FF2B5EF4-FFF2-40B4-BE49-F238E27FC236}">
                <a16:creationId xmlns:a16="http://schemas.microsoft.com/office/drawing/2014/main" id="{A275A8C1-4F52-0C7E-2394-153BD205B0E8}"/>
              </a:ext>
            </a:extLst>
          </p:cNvPr>
          <p:cNvPicPr>
            <a:picLocks noGrp="1" noChangeAspect="1"/>
          </p:cNvPicPr>
          <p:nvPr>
            <p:ph idx="1"/>
          </p:nvPr>
        </p:nvPicPr>
        <p:blipFill>
          <a:blip r:embed="rId3"/>
          <a:stretch>
            <a:fillRect/>
          </a:stretch>
        </p:blipFill>
        <p:spPr>
          <a:xfrm>
            <a:off x="1262063" y="2775137"/>
            <a:ext cx="8594725" cy="2458663"/>
          </a:xfrm>
        </p:spPr>
      </p:pic>
      <p:sp>
        <p:nvSpPr>
          <p:cNvPr id="3" name="TextBox 2">
            <a:extLst>
              <a:ext uri="{FF2B5EF4-FFF2-40B4-BE49-F238E27FC236}">
                <a16:creationId xmlns:a16="http://schemas.microsoft.com/office/drawing/2014/main" id="{B11F0E69-6953-42B5-5C27-0693F8BC7735}"/>
              </a:ext>
            </a:extLst>
          </p:cNvPr>
          <p:cNvSpPr txBox="1"/>
          <p:nvPr/>
        </p:nvSpPr>
        <p:spPr>
          <a:xfrm>
            <a:off x="1375557" y="2008909"/>
            <a:ext cx="525483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cs typeface="Calibri"/>
              </a:rPr>
              <a:t>Removing loudness versus removing energy</a:t>
            </a:r>
            <a:endParaRPr lang="en-US"/>
          </a:p>
        </p:txBody>
      </p:sp>
    </p:spTree>
    <p:extLst>
      <p:ext uri="{BB962C8B-B14F-4D97-AF65-F5344CB8AC3E}">
        <p14:creationId xmlns:p14="http://schemas.microsoft.com/office/powerpoint/2010/main" val="2787012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8E251-34CF-DB22-957A-457E45C60F1A}"/>
              </a:ext>
            </a:extLst>
          </p:cNvPr>
          <p:cNvSpPr>
            <a:spLocks noGrp="1"/>
          </p:cNvSpPr>
          <p:nvPr>
            <p:ph type="title"/>
          </p:nvPr>
        </p:nvSpPr>
        <p:spPr/>
        <p:txBody>
          <a:bodyPr/>
          <a:lstStyle/>
          <a:p>
            <a:r>
              <a:rPr lang="en-US">
                <a:cs typeface="Calibri Light"/>
              </a:rPr>
              <a:t>Methodology: Multicollinearity (continued)</a:t>
            </a:r>
            <a:endParaRPr lang="en-US"/>
          </a:p>
        </p:txBody>
      </p:sp>
      <p:sp>
        <p:nvSpPr>
          <p:cNvPr id="4" name="Text Placeholder 3">
            <a:extLst>
              <a:ext uri="{FF2B5EF4-FFF2-40B4-BE49-F238E27FC236}">
                <a16:creationId xmlns:a16="http://schemas.microsoft.com/office/drawing/2014/main" id="{490DE8D0-89A4-3DDB-FE61-42666875CA3C}"/>
              </a:ext>
            </a:extLst>
          </p:cNvPr>
          <p:cNvSpPr>
            <a:spLocks noGrp="1"/>
          </p:cNvSpPr>
          <p:nvPr>
            <p:ph type="body" idx="1"/>
          </p:nvPr>
        </p:nvSpPr>
        <p:spPr/>
        <p:txBody>
          <a:bodyPr>
            <a:normAutofit/>
          </a:bodyPr>
          <a:lstStyle/>
          <a:p>
            <a:r>
              <a:rPr lang="en-US" sz="1800">
                <a:solidFill>
                  <a:schemeClr val="tx1"/>
                </a:solidFill>
                <a:cs typeface="Calibri"/>
              </a:rPr>
              <a:t>Regression Output: Energy Included</a:t>
            </a:r>
          </a:p>
        </p:txBody>
      </p:sp>
      <p:pic>
        <p:nvPicPr>
          <p:cNvPr id="7" name="Content Placeholder 6" descr="A screenshot of a graph&#10;&#10;Description automatically generated">
            <a:extLst>
              <a:ext uri="{FF2B5EF4-FFF2-40B4-BE49-F238E27FC236}">
                <a16:creationId xmlns:a16="http://schemas.microsoft.com/office/drawing/2014/main" id="{40C82728-F06D-41B8-28C5-26A5E333EF57}"/>
              </a:ext>
            </a:extLst>
          </p:cNvPr>
          <p:cNvPicPr>
            <a:picLocks noGrp="1" noChangeAspect="1"/>
          </p:cNvPicPr>
          <p:nvPr>
            <p:ph sz="half" idx="2"/>
          </p:nvPr>
        </p:nvPicPr>
        <p:blipFill>
          <a:blip r:embed="rId3"/>
          <a:stretch>
            <a:fillRect/>
          </a:stretch>
        </p:blipFill>
        <p:spPr>
          <a:xfrm>
            <a:off x="7153835" y="2751005"/>
            <a:ext cx="2429851" cy="2588967"/>
          </a:xfrm>
        </p:spPr>
      </p:pic>
      <p:sp>
        <p:nvSpPr>
          <p:cNvPr id="5" name="Text Placeholder 4">
            <a:extLst>
              <a:ext uri="{FF2B5EF4-FFF2-40B4-BE49-F238E27FC236}">
                <a16:creationId xmlns:a16="http://schemas.microsoft.com/office/drawing/2014/main" id="{409807F3-402D-DABC-79EE-B88587B63C4B}"/>
              </a:ext>
            </a:extLst>
          </p:cNvPr>
          <p:cNvSpPr>
            <a:spLocks noGrp="1"/>
          </p:cNvSpPr>
          <p:nvPr>
            <p:ph type="body" sz="quarter" idx="3"/>
          </p:nvPr>
        </p:nvSpPr>
        <p:spPr/>
        <p:txBody>
          <a:bodyPr>
            <a:normAutofit/>
          </a:bodyPr>
          <a:lstStyle/>
          <a:p>
            <a:r>
              <a:rPr lang="en-US" sz="1800">
                <a:solidFill>
                  <a:schemeClr val="tx1"/>
                </a:solidFill>
                <a:cs typeface="Calibri"/>
              </a:rPr>
              <a:t>Regression Output: Loudness Included</a:t>
            </a:r>
          </a:p>
        </p:txBody>
      </p:sp>
      <p:pic>
        <p:nvPicPr>
          <p:cNvPr id="8" name="Content Placeholder 7" descr="A screenshot of a data&#10;&#10;Description automatically generated">
            <a:extLst>
              <a:ext uri="{FF2B5EF4-FFF2-40B4-BE49-F238E27FC236}">
                <a16:creationId xmlns:a16="http://schemas.microsoft.com/office/drawing/2014/main" id="{039A7793-B285-A65F-01E1-2247A3BA5BA1}"/>
              </a:ext>
            </a:extLst>
          </p:cNvPr>
          <p:cNvPicPr>
            <a:picLocks noGrp="1" noChangeAspect="1"/>
          </p:cNvPicPr>
          <p:nvPr>
            <p:ph sz="quarter" idx="4"/>
          </p:nvPr>
        </p:nvPicPr>
        <p:blipFill>
          <a:blip r:embed="rId4"/>
          <a:stretch>
            <a:fillRect/>
          </a:stretch>
        </p:blipFill>
        <p:spPr>
          <a:xfrm>
            <a:off x="2384256" y="2772940"/>
            <a:ext cx="2286359" cy="2577140"/>
          </a:xfrm>
        </p:spPr>
      </p:pic>
    </p:spTree>
    <p:extLst>
      <p:ext uri="{BB962C8B-B14F-4D97-AF65-F5344CB8AC3E}">
        <p14:creationId xmlns:p14="http://schemas.microsoft.com/office/powerpoint/2010/main" val="1810539824"/>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TotalTime>
  <Words>2059</Words>
  <Application>Microsoft Office PowerPoint</Application>
  <PresentationFormat>Widescreen</PresentationFormat>
  <Paragraphs>131</Paragraphs>
  <Slides>23</Slides>
  <Notes>22</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View</vt:lpstr>
      <vt:lpstr>Spotify Music Popularity</vt:lpstr>
      <vt:lpstr>Executive Summary</vt:lpstr>
      <vt:lpstr>Problem Statement</vt:lpstr>
      <vt:lpstr>Data</vt:lpstr>
      <vt:lpstr>Methodology: Data Preparation</vt:lpstr>
      <vt:lpstr>Variables Explained</vt:lpstr>
      <vt:lpstr>Data Set</vt:lpstr>
      <vt:lpstr>Methodology: Multicollinearity</vt:lpstr>
      <vt:lpstr>Methodology: Multicollinearity (continued)</vt:lpstr>
      <vt:lpstr>Methodology: Backwards Regression</vt:lpstr>
      <vt:lpstr>Regression 1</vt:lpstr>
      <vt:lpstr>Regression 1: Residual Plots</vt:lpstr>
      <vt:lpstr>Regression 2</vt:lpstr>
      <vt:lpstr>Regression 3</vt:lpstr>
      <vt:lpstr>Regression 4</vt:lpstr>
      <vt:lpstr>Regression 5</vt:lpstr>
      <vt:lpstr>Regression 6</vt:lpstr>
      <vt:lpstr>Regression 7</vt:lpstr>
      <vt:lpstr>Final Residual Plots</vt:lpstr>
      <vt:lpstr>Methodology: Backwards Regression</vt:lpstr>
      <vt:lpstr>Final Model</vt:lpstr>
      <vt:lpstr>Conclusion</vt:lpstr>
      <vt:lpstr>Work Cited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Ferguson, Zachary R</cp:lastModifiedBy>
  <cp:revision>18</cp:revision>
  <dcterms:created xsi:type="dcterms:W3CDTF">2023-12-05T00:32:22Z</dcterms:created>
  <dcterms:modified xsi:type="dcterms:W3CDTF">2025-03-11T02:50:21Z</dcterms:modified>
</cp:coreProperties>
</file>