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8" r:id="rId9"/>
    <p:sldId id="337" r:id="rId10"/>
    <p:sldId id="340" r:id="rId11"/>
    <p:sldId id="352" r:id="rId12"/>
    <p:sldId id="339" r:id="rId13"/>
    <p:sldId id="341" r:id="rId14"/>
    <p:sldId id="354" r:id="rId15"/>
    <p:sldId id="342" r:id="rId16"/>
    <p:sldId id="343" r:id="rId17"/>
    <p:sldId id="351" r:id="rId18"/>
    <p:sldId id="344" r:id="rId19"/>
    <p:sldId id="357" r:id="rId20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/>
    <p:restoredTop sz="60629" autoAdjust="0"/>
  </p:normalViewPr>
  <p:slideViewPr>
    <p:cSldViewPr>
      <p:cViewPr varScale="1">
        <p:scale>
          <a:sx n="73" d="100"/>
          <a:sy n="73" d="100"/>
        </p:scale>
        <p:origin x="20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绝大部分同学完成的比较好，注意是绝大部分，所以不用担心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4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消除左递归实际上就是</a:t>
            </a:r>
            <a:endParaRPr lang="en-US" altLang="zh-CN" dirty="0"/>
          </a:p>
          <a:p>
            <a:r>
              <a:rPr lang="en-US" altLang="zh-CN" dirty="0"/>
              <a:t>E-&gt;E+T | T  </a:t>
            </a:r>
            <a:r>
              <a:rPr lang="zh-CN" altLang="en-US" dirty="0"/>
              <a:t>变成 </a:t>
            </a:r>
            <a:r>
              <a:rPr lang="en-US" altLang="zh-CN" dirty="0"/>
              <a:t>E-&gt;TE’  E’-&gt;+TE’ | 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1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综合属性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(Synthesized Attribute))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上的综合属性只能通过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的子节点或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本身的属性来定义。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(S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属性定义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(S-Attributed Definition))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的每个属性都是综合属性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则它是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属性定义。</a:t>
            </a:r>
          </a:p>
          <a:p>
            <a:endParaRPr lang="en-US" altLang="zh-CN" dirty="0"/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继承属性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(Inherited Attribute))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上的继承属性只能通过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的父节点、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的兄弟节 点上的属性来定义。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(L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属性定义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(L-Attributed Definition))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的每个属性</a:t>
            </a:r>
          </a:p>
          <a:p>
            <a:pPr lvl="1"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要么是综合属性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1"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要么是继承属性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但是它的规则满足如下限制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对于产生式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→ X1X2 . . .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及其对应规则定义的继承属性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.a,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则这个规则只能使用</a:t>
            </a:r>
          </a:p>
          <a:p>
            <a:pPr lvl="1"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和产生式头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关联的继承属性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1"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左边的文法符号实例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Xi−1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相关的继承属性或综合属性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1"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和这个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的实例本身相关的继承属性或综合属性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但是在由这个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的全部属性组成的依赖图中不存在环。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则它是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属性定义。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7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这里是一些跟编译原理相关的课程和实验。有余力的同学可以去听一听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第一题是跟正则表达式有关的。</a:t>
            </a:r>
            <a:endParaRPr lang="en-US" altLang="zh-CN" dirty="0"/>
          </a:p>
          <a:p>
            <a:r>
              <a:rPr lang="zh-CN" altLang="en-US" dirty="0"/>
              <a:t>先解释这些符号是啥，星号</a:t>
            </a:r>
            <a:r>
              <a:rPr lang="en-US" altLang="zh-CN" dirty="0"/>
              <a:t>0</a:t>
            </a:r>
            <a:r>
              <a:rPr lang="zh-CN" altLang="en-US" dirty="0"/>
              <a:t>或更多。这种简单题其实最容易出错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3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我们来演示一下，这道题也很容易出错，注意不要漏路径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3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这个也画图演示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8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做这种题目，可以先自己画一个树，就会清楚很多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j&lt;=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把形如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的产生式改写成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 /δ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 /…/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/δ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/…/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是关于的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全部规则；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规则中的直接左递归；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dirty="0"/>
              <a:t>算法记清楚，期末可能考！！！</a:t>
            </a:r>
            <a:endParaRPr lang="en-US" altLang="zh-CN" dirty="0"/>
          </a:p>
          <a:p>
            <a:r>
              <a:rPr lang="zh-CN" altLang="en-US" dirty="0"/>
              <a:t>构造规则，对于</a:t>
            </a:r>
            <a:r>
              <a:rPr lang="en-US" altLang="zh-CN" dirty="0"/>
              <a:t>A-&gt;α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FIRST(α)</a:t>
            </a:r>
            <a:r>
              <a:rPr lang="zh-CN" altLang="en-US" dirty="0"/>
              <a:t>中的</a:t>
            </a:r>
            <a:r>
              <a:rPr lang="en-US" altLang="zh-CN" dirty="0"/>
              <a:t>a</a:t>
            </a:r>
            <a:r>
              <a:rPr lang="zh-CN" altLang="en-US" dirty="0"/>
              <a:t>，加入</a:t>
            </a:r>
            <a:r>
              <a:rPr lang="en-US" altLang="zh-CN" dirty="0"/>
              <a:t>A-&gt;α</a:t>
            </a:r>
            <a:r>
              <a:rPr lang="zh-CN" altLang="en-US" dirty="0"/>
              <a:t>到</a:t>
            </a:r>
            <a:r>
              <a:rPr lang="en-US" altLang="zh-CN" dirty="0"/>
              <a:t>M[A, a]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ε</a:t>
            </a:r>
            <a:r>
              <a:rPr lang="zh-CN" altLang="en-US" dirty="0"/>
              <a:t>∈</a:t>
            </a:r>
            <a:r>
              <a:rPr lang="en-US" altLang="zh-CN" dirty="0"/>
              <a:t>FIRST(α)</a:t>
            </a:r>
            <a:r>
              <a:rPr lang="zh-CN" altLang="en-US" dirty="0"/>
              <a:t>，对于</a:t>
            </a:r>
            <a:r>
              <a:rPr lang="en-US" altLang="zh-CN" dirty="0"/>
              <a:t>FOLLOW(A)</a:t>
            </a:r>
            <a:r>
              <a:rPr lang="zh-CN" altLang="en-US" dirty="0"/>
              <a:t>中每个终结符</a:t>
            </a:r>
            <a:r>
              <a:rPr lang="en-US" altLang="zh-CN" dirty="0"/>
              <a:t>b</a:t>
            </a:r>
            <a:r>
              <a:rPr lang="zh-CN" altLang="en-US" dirty="0"/>
              <a:t>，包括</a:t>
            </a:r>
            <a:r>
              <a:rPr lang="en-US" altLang="zh-CN" dirty="0"/>
              <a:t>$</a:t>
            </a:r>
            <a:r>
              <a:rPr lang="zh-CN" altLang="en-US"/>
              <a:t>，</a:t>
            </a:r>
            <a:r>
              <a:rPr lang="zh-CN" altLang="en-US" dirty="0"/>
              <a:t>把</a:t>
            </a:r>
            <a:r>
              <a:rPr lang="en-US" altLang="zh-CN" dirty="0"/>
              <a:t>A-&gt;α</a:t>
            </a:r>
            <a:r>
              <a:rPr lang="zh-CN" altLang="en-US" dirty="0"/>
              <a:t>加入</a:t>
            </a:r>
            <a:r>
              <a:rPr lang="en-US" altLang="zh-CN" dirty="0"/>
              <a:t>M[A, b]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其他条目都是</a:t>
            </a:r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5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集合的求解规则计算各个文法符号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FIRST(X)</a:t>
            </a:r>
            <a:r>
              <a:rPr lang="zh-CN" altLang="en-US" dirty="0"/>
              <a:t>时，不断应用下列规则，直到再没有新的终结符号或者</a:t>
            </a:r>
            <a:r>
              <a:rPr lang="el-GR" altLang="zh-CN" dirty="0"/>
              <a:t>ε</a:t>
            </a:r>
            <a:r>
              <a:rPr lang="zh-CN" altLang="en-US" dirty="0"/>
              <a:t>可以被加入到任何</a:t>
            </a:r>
            <a:r>
              <a:rPr lang="en-US" altLang="zh-CN" dirty="0"/>
              <a:t>FIRST</a:t>
            </a:r>
            <a:r>
              <a:rPr lang="zh-CN" altLang="en-US" dirty="0"/>
              <a:t>集合中为止。如果</a:t>
            </a:r>
            <a:r>
              <a:rPr lang="en-US" altLang="zh-CN" dirty="0"/>
              <a:t>X</a:t>
            </a:r>
            <a:r>
              <a:rPr lang="zh-CN" altLang="en-US" dirty="0"/>
              <a:t>是一个终结符号，那么</a:t>
            </a:r>
            <a:r>
              <a:rPr lang="en-US" altLang="zh-CN" dirty="0"/>
              <a:t>FIRST(X) = X</a:t>
            </a:r>
            <a:r>
              <a:rPr lang="zh-CN" altLang="en-US" dirty="0"/>
              <a:t>。如果</a:t>
            </a:r>
            <a:r>
              <a:rPr lang="en-US" altLang="zh-CN" dirty="0"/>
              <a:t>X</a:t>
            </a:r>
            <a:r>
              <a:rPr lang="zh-CN" altLang="en-US" dirty="0"/>
              <a:t>是一个非终结符号，且</a:t>
            </a:r>
            <a:r>
              <a:rPr lang="en-US" altLang="zh-CN" dirty="0"/>
              <a:t>X -&gt; Y1Y2 …</a:t>
            </a:r>
            <a:r>
              <a:rPr lang="en-US" altLang="zh-CN" dirty="0" err="1"/>
              <a:t>Yk</a:t>
            </a:r>
            <a:r>
              <a:rPr lang="zh-CN" altLang="en-US" dirty="0"/>
              <a:t>是一个产生式，其中</a:t>
            </a:r>
            <a:r>
              <a:rPr lang="en-US" altLang="zh-CN" dirty="0"/>
              <a:t>k ≥ 1</a:t>
            </a:r>
            <a:r>
              <a:rPr lang="zh-CN" altLang="en-US" dirty="0"/>
              <a:t>，那么如果对于某个</a:t>
            </a:r>
            <a:r>
              <a:rPr lang="en-US" altLang="zh-CN" dirty="0" err="1"/>
              <a:t>i</a:t>
            </a:r>
            <a:r>
              <a:rPr lang="en-US" altLang="zh-CN" dirty="0"/>
              <a:t> , a </a:t>
            </a:r>
            <a:r>
              <a:rPr lang="zh-CN" altLang="en-US" dirty="0"/>
              <a:t>在</a:t>
            </a:r>
            <a:r>
              <a:rPr lang="en-US" altLang="zh-CN" dirty="0"/>
              <a:t>FIRST(Yi)</a:t>
            </a:r>
            <a:r>
              <a:rPr lang="zh-CN" altLang="en-US" dirty="0"/>
              <a:t>中且</a:t>
            </a:r>
            <a:r>
              <a:rPr lang="el-GR" altLang="zh-CN" dirty="0"/>
              <a:t>ε</a:t>
            </a:r>
            <a:r>
              <a:rPr lang="zh-CN" altLang="en-US" dirty="0"/>
              <a:t>在所有的</a:t>
            </a:r>
            <a:r>
              <a:rPr lang="en-US" altLang="zh-CN" dirty="0"/>
              <a:t>FIRST(Y1)</a:t>
            </a:r>
            <a:r>
              <a:rPr lang="zh-CN" altLang="en-US" dirty="0"/>
              <a:t>、</a:t>
            </a:r>
            <a:r>
              <a:rPr lang="en-US" altLang="zh-CN" dirty="0"/>
              <a:t>FIRST(Y2)</a:t>
            </a:r>
            <a:r>
              <a:rPr lang="zh-CN" altLang="en-US" dirty="0"/>
              <a:t>、</a:t>
            </a:r>
            <a:r>
              <a:rPr lang="en-US" altLang="zh-CN" dirty="0"/>
              <a:t>….</a:t>
            </a:r>
            <a:r>
              <a:rPr lang="zh-CN" altLang="en-US" dirty="0"/>
              <a:t>、</a:t>
            </a:r>
            <a:r>
              <a:rPr lang="en-US" altLang="zh-CN" dirty="0"/>
              <a:t>FIRST(Yi-1)</a:t>
            </a:r>
            <a:r>
              <a:rPr lang="zh-CN" altLang="en-US" dirty="0"/>
              <a:t>中，就把</a:t>
            </a:r>
            <a:r>
              <a:rPr lang="en-US" altLang="zh-CN" dirty="0"/>
              <a:t>a</a:t>
            </a:r>
            <a:r>
              <a:rPr lang="zh-CN" altLang="en-US" dirty="0"/>
              <a:t>加入到</a:t>
            </a:r>
            <a:r>
              <a:rPr lang="en-US" altLang="zh-CN" dirty="0"/>
              <a:t>FIRST(X)</a:t>
            </a:r>
            <a:r>
              <a:rPr lang="zh-CN" altLang="en-US" dirty="0"/>
              <a:t>中。也就是说，</a:t>
            </a:r>
            <a:r>
              <a:rPr lang="en-US" altLang="zh-CN" dirty="0"/>
              <a:t>Y1…Yi-1 =&gt;* </a:t>
            </a:r>
            <a:r>
              <a:rPr lang="el-GR" altLang="zh-CN" dirty="0"/>
              <a:t>ε</a:t>
            </a:r>
            <a:r>
              <a:rPr lang="zh-CN" altLang="el-GR" dirty="0"/>
              <a:t>。</a:t>
            </a:r>
            <a:r>
              <a:rPr lang="zh-CN" altLang="en-US" dirty="0"/>
              <a:t>如果多于所有的</a:t>
            </a:r>
            <a:r>
              <a:rPr lang="en-US" altLang="zh-CN" dirty="0"/>
              <a:t>j = 1,2,3,..,k , </a:t>
            </a:r>
            <a:r>
              <a:rPr lang="el-GR" altLang="zh-CN" dirty="0"/>
              <a:t>ε</a:t>
            </a:r>
            <a:r>
              <a:rPr lang="zh-CN" altLang="en-US" dirty="0"/>
              <a:t>在</a:t>
            </a:r>
            <a:r>
              <a:rPr lang="en-US" altLang="zh-CN" dirty="0"/>
              <a:t>FIRST(</a:t>
            </a:r>
            <a:r>
              <a:rPr lang="en-US" altLang="zh-CN" dirty="0" err="1"/>
              <a:t>Yj</a:t>
            </a:r>
            <a:r>
              <a:rPr lang="en-US" altLang="zh-CN" dirty="0"/>
              <a:t>)</a:t>
            </a:r>
            <a:r>
              <a:rPr lang="zh-CN" altLang="en-US" dirty="0"/>
              <a:t>中，那么将 </a:t>
            </a:r>
            <a:r>
              <a:rPr lang="el-GR" altLang="zh-CN" dirty="0"/>
              <a:t>ε </a:t>
            </a:r>
            <a:r>
              <a:rPr lang="zh-CN" altLang="en-US" dirty="0"/>
              <a:t>加入到</a:t>
            </a:r>
            <a:r>
              <a:rPr lang="en-US" altLang="zh-CN" dirty="0"/>
              <a:t>FIRST(X)</a:t>
            </a:r>
            <a:r>
              <a:rPr lang="zh-CN" altLang="en-US" dirty="0"/>
              <a:t>中。比如，</a:t>
            </a:r>
            <a:r>
              <a:rPr lang="en-US" altLang="zh-CN" dirty="0"/>
              <a:t>FIRST(Y1)</a:t>
            </a:r>
            <a:r>
              <a:rPr lang="zh-CN" altLang="en-US" dirty="0"/>
              <a:t>中的所有符号一定在</a:t>
            </a:r>
            <a:r>
              <a:rPr lang="en-US" altLang="zh-CN" dirty="0"/>
              <a:t>FIRST(X)</a:t>
            </a:r>
            <a:r>
              <a:rPr lang="zh-CN" altLang="en-US" dirty="0"/>
              <a:t>中。如果</a:t>
            </a:r>
            <a:r>
              <a:rPr lang="en-US" altLang="zh-CN" dirty="0"/>
              <a:t>Y1 </a:t>
            </a:r>
            <a:r>
              <a:rPr lang="zh-CN" altLang="en-US" dirty="0"/>
              <a:t>不能推导出 </a:t>
            </a:r>
            <a:r>
              <a:rPr lang="el-GR" altLang="zh-CN" dirty="0"/>
              <a:t>ε </a:t>
            </a:r>
            <a:r>
              <a:rPr lang="zh-CN" altLang="el-GR" dirty="0"/>
              <a:t>，</a:t>
            </a:r>
            <a:r>
              <a:rPr lang="zh-CN" altLang="en-US" dirty="0"/>
              <a:t>那么，我们就不会再向</a:t>
            </a:r>
            <a:r>
              <a:rPr lang="en-US" altLang="zh-CN" dirty="0"/>
              <a:t>FIRST(X)</a:t>
            </a:r>
            <a:r>
              <a:rPr lang="zh-CN" altLang="en-US" dirty="0"/>
              <a:t>中加入任何符号，但是如果</a:t>
            </a:r>
            <a:r>
              <a:rPr lang="en-US" altLang="zh-CN" dirty="0"/>
              <a:t>Y1 =&gt;* </a:t>
            </a:r>
            <a:r>
              <a:rPr lang="el-GR" altLang="zh-CN" dirty="0"/>
              <a:t>ε </a:t>
            </a:r>
            <a:r>
              <a:rPr lang="zh-CN" altLang="el-GR" dirty="0"/>
              <a:t>，</a:t>
            </a:r>
            <a:r>
              <a:rPr lang="zh-CN" altLang="en-US" dirty="0"/>
              <a:t>那么我们就加上</a:t>
            </a:r>
            <a:r>
              <a:rPr lang="en-US" altLang="zh-CN" dirty="0"/>
              <a:t>FIRST(Y2)</a:t>
            </a:r>
            <a:r>
              <a:rPr lang="zh-CN" altLang="en-US" dirty="0"/>
              <a:t>，以此类推。如果</a:t>
            </a:r>
            <a:r>
              <a:rPr lang="en-US" altLang="zh-CN" dirty="0"/>
              <a:t>X -&gt; </a:t>
            </a:r>
            <a:r>
              <a:rPr lang="el-GR" altLang="zh-CN" dirty="0"/>
              <a:t>ε </a:t>
            </a:r>
            <a:r>
              <a:rPr lang="zh-CN" altLang="en-US" dirty="0"/>
              <a:t>是一个产生式，那么将</a:t>
            </a:r>
            <a:r>
              <a:rPr lang="el-GR" altLang="zh-CN" dirty="0"/>
              <a:t>ε </a:t>
            </a:r>
            <a:r>
              <a:rPr lang="zh-CN" altLang="en-US" dirty="0"/>
              <a:t>加入到</a:t>
            </a:r>
            <a:r>
              <a:rPr lang="en-US" altLang="zh-CN" dirty="0"/>
              <a:t>FIRST(X)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FOLLOW</a:t>
            </a:r>
            <a:r>
              <a:rPr lang="zh-CN" altLang="en-US" dirty="0"/>
              <a:t>集合的求解规则计算所有非终结符号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FOLLOW(A)</a:t>
            </a:r>
            <a:r>
              <a:rPr lang="zh-CN" altLang="en-US" dirty="0"/>
              <a:t>集合时，不断应用下列规则，直到再没有新的终结符号可以被加入到任意</a:t>
            </a:r>
            <a:r>
              <a:rPr lang="en-US" altLang="zh-CN" dirty="0"/>
              <a:t>FOLLOW</a:t>
            </a:r>
            <a:r>
              <a:rPr lang="zh-CN" altLang="en-US" dirty="0"/>
              <a:t>集合中为止。将 </a:t>
            </a:r>
            <a:r>
              <a:rPr lang="en-US" altLang="zh-CN" dirty="0"/>
              <a:t>$ </a:t>
            </a:r>
            <a:r>
              <a:rPr lang="zh-CN" altLang="en-US" dirty="0"/>
              <a:t>放到</a:t>
            </a:r>
            <a:r>
              <a:rPr lang="en-US" altLang="zh-CN" dirty="0"/>
              <a:t>FOLLOW(S)</a:t>
            </a:r>
            <a:r>
              <a:rPr lang="zh-CN" altLang="en-US" dirty="0"/>
              <a:t>中，其中</a:t>
            </a:r>
            <a:r>
              <a:rPr lang="en-US" altLang="zh-CN" dirty="0"/>
              <a:t>S</a:t>
            </a:r>
            <a:r>
              <a:rPr lang="zh-CN" altLang="en-US" dirty="0"/>
              <a:t>是开始符号，而 </a:t>
            </a:r>
            <a:r>
              <a:rPr lang="en-US" altLang="zh-CN" dirty="0"/>
              <a:t>$ </a:t>
            </a:r>
            <a:r>
              <a:rPr lang="zh-CN" altLang="en-US" dirty="0"/>
              <a:t>是输入右端的结束标记。如果存在一个产生式 </a:t>
            </a:r>
            <a:r>
              <a:rPr lang="en-US" altLang="zh-CN" dirty="0"/>
              <a:t>A -&gt; </a:t>
            </a:r>
            <a:r>
              <a:rPr lang="el-GR" altLang="zh-CN" dirty="0"/>
              <a:t>α</a:t>
            </a:r>
            <a:r>
              <a:rPr lang="en-US" altLang="zh-CN" dirty="0"/>
              <a:t>B</a:t>
            </a:r>
            <a:r>
              <a:rPr lang="el-GR" altLang="zh-CN" dirty="0"/>
              <a:t>β </a:t>
            </a:r>
            <a:r>
              <a:rPr lang="zh-CN" altLang="el-GR" dirty="0"/>
              <a:t>， </a:t>
            </a:r>
            <a:r>
              <a:rPr lang="zh-CN" altLang="en-US" dirty="0"/>
              <a:t>那么</a:t>
            </a:r>
            <a:r>
              <a:rPr lang="en-US" altLang="zh-CN" dirty="0"/>
              <a:t>FIRST(</a:t>
            </a:r>
            <a:r>
              <a:rPr lang="el-GR" altLang="zh-CN" dirty="0"/>
              <a:t>β)</a:t>
            </a:r>
            <a:r>
              <a:rPr lang="zh-CN" altLang="en-US" dirty="0"/>
              <a:t>中除 </a:t>
            </a:r>
            <a:r>
              <a:rPr lang="el-GR" altLang="zh-CN" dirty="0"/>
              <a:t>ε</a:t>
            </a:r>
            <a:r>
              <a:rPr lang="zh-CN" altLang="en-US" dirty="0"/>
              <a:t>之外的所有符号都在</a:t>
            </a:r>
            <a:r>
              <a:rPr lang="en-US" altLang="zh-CN" dirty="0"/>
              <a:t>FOLLOW(B)</a:t>
            </a:r>
            <a:r>
              <a:rPr lang="zh-CN" altLang="en-US" dirty="0"/>
              <a:t>中。如果存在一个产生式</a:t>
            </a:r>
            <a:r>
              <a:rPr lang="en-US" altLang="zh-CN" dirty="0"/>
              <a:t>A -&gt; </a:t>
            </a:r>
            <a:r>
              <a:rPr lang="el-GR" altLang="zh-CN" dirty="0"/>
              <a:t>α</a:t>
            </a:r>
            <a:r>
              <a:rPr lang="en-US" altLang="zh-CN" dirty="0"/>
              <a:t>B</a:t>
            </a:r>
            <a:r>
              <a:rPr lang="zh-CN" altLang="en-US" dirty="0"/>
              <a:t>，或存在产生式 </a:t>
            </a:r>
            <a:r>
              <a:rPr lang="en-US" altLang="zh-CN" dirty="0"/>
              <a:t>A -&gt; </a:t>
            </a:r>
            <a:r>
              <a:rPr lang="el-GR" altLang="zh-CN" dirty="0"/>
              <a:t>α</a:t>
            </a:r>
            <a:r>
              <a:rPr lang="en-US" altLang="zh-CN" dirty="0"/>
              <a:t>B</a:t>
            </a:r>
            <a:r>
              <a:rPr lang="el-GR" altLang="zh-CN" dirty="0"/>
              <a:t>β </a:t>
            </a:r>
            <a:r>
              <a:rPr lang="zh-CN" altLang="en-US" dirty="0"/>
              <a:t>且 </a:t>
            </a:r>
            <a:r>
              <a:rPr lang="en-US" altLang="zh-CN" dirty="0"/>
              <a:t>FIRST(</a:t>
            </a:r>
            <a:r>
              <a:rPr lang="el-GR" altLang="zh-CN" dirty="0"/>
              <a:t>β)</a:t>
            </a:r>
            <a:r>
              <a:rPr lang="zh-CN" altLang="en-US" dirty="0"/>
              <a:t>包含 </a:t>
            </a:r>
            <a:r>
              <a:rPr lang="el-GR" altLang="zh-CN" dirty="0"/>
              <a:t>ε </a:t>
            </a:r>
            <a:r>
              <a:rPr lang="zh-CN" altLang="el-GR" dirty="0"/>
              <a:t>，</a:t>
            </a:r>
            <a:r>
              <a:rPr lang="zh-CN" altLang="en-US" dirty="0"/>
              <a:t>那么</a:t>
            </a:r>
            <a:r>
              <a:rPr lang="en-US" altLang="zh-CN" dirty="0"/>
              <a:t>FOLLOW(A)</a:t>
            </a:r>
            <a:r>
              <a:rPr lang="zh-CN" altLang="en-US" dirty="0"/>
              <a:t>中的所有符号都在</a:t>
            </a:r>
            <a:r>
              <a:rPr lang="en-US" altLang="zh-CN" dirty="0"/>
              <a:t>FOLLOW(B)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0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先画一个树看看，对着树讲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6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4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x.org/course/compilers?index=product&amp;queryID=1374d07c2a027d14d1f6d969d369d853&amp;position=1" TargetMode="External"/><Relationship Id="rId4" Type="http://schemas.openxmlformats.org/officeDocument/2006/relationships/hyperlink" Target="https://www.bilibili.com/video/BV1cE411f78c?from=search&amp;seid=9410268440558417285&amp;spm_id_from=333.337.0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dragon/w06/w06.html" TargetMode="External"/><Relationship Id="rId2" Type="http://schemas.openxmlformats.org/officeDocument/2006/relationships/hyperlink" Target="https://suif.stanford.edu/~courses/cs243/#sche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class/cs34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编译原理习题课（一）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8347FD-A097-43FA-A083-DFF33377C571}"/>
              </a:ext>
            </a:extLst>
          </p:cNvPr>
          <p:cNvSpPr txBox="1"/>
          <p:nvPr/>
        </p:nvSpPr>
        <p:spPr>
          <a:xfrm>
            <a:off x="3131840" y="422108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尹熙喆</a:t>
            </a:r>
            <a:endParaRPr lang="en-US" altLang="zh-CN" dirty="0"/>
          </a:p>
          <a:p>
            <a:pPr algn="ctr"/>
            <a:r>
              <a:rPr lang="en-US" altLang="zh-CN" dirty="0"/>
              <a:t>xizheyin@smail.nju.edu.cn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）给出这个串的一棵语法分析树；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E917B9-1B9A-F043-8B1F-77992299F8D5}"/>
              </a:ext>
            </a:extLst>
          </p:cNvPr>
          <p:cNvSpPr txBox="1"/>
          <p:nvPr/>
        </p:nvSpPr>
        <p:spPr>
          <a:xfrm>
            <a:off x="683568" y="2420888"/>
            <a:ext cx="743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以最左推导为例：</a:t>
            </a:r>
            <a:r>
              <a:rPr kumimoji="1" lang="en-US" altLang="zh-CN" sz="2000" dirty="0" err="1">
                <a:latin typeface="+mn-ea"/>
              </a:rPr>
              <a:t>lm</a:t>
            </a:r>
            <a:r>
              <a:rPr kumimoji="1" lang="en-US" altLang="zh-CN" sz="2000" dirty="0">
                <a:latin typeface="+mn-ea"/>
              </a:rPr>
              <a:t>: S=&gt;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</a:t>
            </a:r>
            <a:r>
              <a:rPr kumimoji="1" lang="en-US" altLang="zh-CN" sz="2000" u="sng" dirty="0" err="1">
                <a:latin typeface="+mn-ea"/>
              </a:rPr>
              <a:t>S</a:t>
            </a:r>
            <a:r>
              <a:rPr kumimoji="1" lang="en-US" altLang="zh-CN" sz="2000" dirty="0" err="1">
                <a:latin typeface="+mn-ea"/>
              </a:rPr>
              <a:t>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aa+a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A2747-9674-8C42-8B32-F3B21BF3820D}"/>
              </a:ext>
            </a:extLst>
          </p:cNvPr>
          <p:cNvSpPr txBox="1"/>
          <p:nvPr/>
        </p:nvSpPr>
        <p:spPr>
          <a:xfrm>
            <a:off x="4117856" y="3059668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82349-833F-7944-A3B5-EE137AFC6061}"/>
              </a:ext>
            </a:extLst>
          </p:cNvPr>
          <p:cNvSpPr txBox="1"/>
          <p:nvPr/>
        </p:nvSpPr>
        <p:spPr>
          <a:xfrm>
            <a:off x="3500369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B40C2F-C597-F347-81B1-C0D1BB1F777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 bwMode="auto">
          <a:xfrm flipH="1">
            <a:off x="3623674" y="3429000"/>
            <a:ext cx="617487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7ABC66-D650-DC44-A06E-5CF12AA29985}"/>
              </a:ext>
            </a:extLst>
          </p:cNvPr>
          <p:cNvSpPr txBox="1"/>
          <p:nvPr/>
        </p:nvSpPr>
        <p:spPr>
          <a:xfrm>
            <a:off x="3054797" y="437666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766A0-C05B-FE4C-A58A-261601A16A09}"/>
              </a:ext>
            </a:extLst>
          </p:cNvPr>
          <p:cNvSpPr txBox="1"/>
          <p:nvPr/>
        </p:nvSpPr>
        <p:spPr>
          <a:xfrm>
            <a:off x="3500369" y="4386032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8BBAD1-77E3-4448-B490-FD8146C8CFCD}"/>
              </a:ext>
            </a:extLst>
          </p:cNvPr>
          <p:cNvSpPr txBox="1"/>
          <p:nvPr/>
        </p:nvSpPr>
        <p:spPr>
          <a:xfrm>
            <a:off x="3885477" y="437919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+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9C18F3C-2781-5645-A14F-62CFA1DFBDE3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flipH="1">
            <a:off x="3178102" y="4113138"/>
            <a:ext cx="445572" cy="2635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A673FB0-06A6-3F44-B84E-E16CF6A0C797}"/>
              </a:ext>
            </a:extLst>
          </p:cNvPr>
          <p:cNvCxnSpPr>
            <a:stCxn id="9" idx="2"/>
            <a:endCxn id="16" idx="0"/>
          </p:cNvCxnSpPr>
          <p:nvPr/>
        </p:nvCxnSpPr>
        <p:spPr bwMode="auto">
          <a:xfrm>
            <a:off x="3623674" y="4113138"/>
            <a:ext cx="385108" cy="2660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027F6EF-0FAB-6F45-8263-45B9B125E9F6}"/>
              </a:ext>
            </a:extLst>
          </p:cNvPr>
          <p:cNvCxnSpPr>
            <a:stCxn id="9" idx="2"/>
            <a:endCxn id="15" idx="0"/>
          </p:cNvCxnSpPr>
          <p:nvPr/>
        </p:nvCxnSpPr>
        <p:spPr bwMode="auto">
          <a:xfrm>
            <a:off x="3623674" y="4113138"/>
            <a:ext cx="0" cy="27289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6D7BA-71C7-6D47-8F37-958CDD1F80C8}"/>
              </a:ext>
            </a:extLst>
          </p:cNvPr>
          <p:cNvSpPr txBox="1"/>
          <p:nvPr/>
        </p:nvSpPr>
        <p:spPr>
          <a:xfrm>
            <a:off x="3054796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EDF32C-1446-5B40-ADF3-916727A78379}"/>
              </a:ext>
            </a:extLst>
          </p:cNvPr>
          <p:cNvSpPr txBox="1"/>
          <p:nvPr/>
        </p:nvSpPr>
        <p:spPr>
          <a:xfrm>
            <a:off x="3500368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8DD92CD-D09C-F346-8CDD-EAC30BDE33A5}"/>
              </a:ext>
            </a:extLst>
          </p:cNvPr>
          <p:cNvCxnSpPr>
            <a:stCxn id="14" idx="2"/>
            <a:endCxn id="26" idx="0"/>
          </p:cNvCxnSpPr>
          <p:nvPr/>
        </p:nvCxnSpPr>
        <p:spPr bwMode="auto">
          <a:xfrm flipH="1">
            <a:off x="3178101" y="4746001"/>
            <a:ext cx="1" cy="370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9752A37-9221-1043-B78D-8C8B17AB19A4}"/>
              </a:ext>
            </a:extLst>
          </p:cNvPr>
          <p:cNvCxnSpPr>
            <a:stCxn id="15" idx="2"/>
            <a:endCxn id="27" idx="0"/>
          </p:cNvCxnSpPr>
          <p:nvPr/>
        </p:nvCxnSpPr>
        <p:spPr bwMode="auto">
          <a:xfrm flipH="1">
            <a:off x="3623673" y="4755364"/>
            <a:ext cx="1" cy="3615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D9E31B1-4CEC-2447-AF6A-F79966E3D7E8}"/>
              </a:ext>
            </a:extLst>
          </p:cNvPr>
          <p:cNvSpPr txBox="1"/>
          <p:nvPr/>
        </p:nvSpPr>
        <p:spPr>
          <a:xfrm>
            <a:off x="4455996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0111C17-9476-764A-AC64-C9E2CF8BFB97}"/>
              </a:ext>
            </a:extLst>
          </p:cNvPr>
          <p:cNvCxnSpPr>
            <a:stCxn id="4" idx="2"/>
            <a:endCxn id="32" idx="0"/>
          </p:cNvCxnSpPr>
          <p:nvPr/>
        </p:nvCxnSpPr>
        <p:spPr bwMode="auto">
          <a:xfrm>
            <a:off x="4241161" y="3429000"/>
            <a:ext cx="338140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970B4-AEAE-A743-B9C9-5E948E1EE279}"/>
              </a:ext>
            </a:extLst>
          </p:cNvPr>
          <p:cNvSpPr txBox="1"/>
          <p:nvPr/>
        </p:nvSpPr>
        <p:spPr>
          <a:xfrm>
            <a:off x="5011915" y="3759195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*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7A0EA55-C875-3142-839A-FC6585D2B1F5}"/>
              </a:ext>
            </a:extLst>
          </p:cNvPr>
          <p:cNvCxnSpPr>
            <a:stCxn id="4" idx="2"/>
            <a:endCxn id="35" idx="0"/>
          </p:cNvCxnSpPr>
          <p:nvPr/>
        </p:nvCxnSpPr>
        <p:spPr bwMode="auto">
          <a:xfrm>
            <a:off x="4241161" y="3429000"/>
            <a:ext cx="894059" cy="3301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标题 1">
            <a:extLst>
              <a:ext uri="{FF2B5EF4-FFF2-40B4-BE49-F238E27FC236}">
                <a16:creationId xmlns:a16="http://schemas.microsoft.com/office/drawing/2014/main" id="{A838B261-35DF-9547-9A03-E39AB99F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第四章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85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535640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0S1|01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给出该文法的预测分析表（需要先提取左公因子并消除左递归）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9B84A-66C0-FB41-B97E-D9F3480C0972}"/>
              </a:ext>
            </a:extLst>
          </p:cNvPr>
          <p:cNvSpPr txBox="1"/>
          <p:nvPr/>
        </p:nvSpPr>
        <p:spPr>
          <a:xfrm>
            <a:off x="683568" y="2420888"/>
            <a:ext cx="77267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提取左公因子（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4.10</a:t>
            </a:r>
            <a:r>
              <a:rPr kumimoji="1" lang="zh-CN" altLang="en-US" sz="2000" dirty="0">
                <a:latin typeface="+mn-ea"/>
              </a:rPr>
              <a:t>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S 1 | 1</a:t>
            </a:r>
          </a:p>
          <a:p>
            <a:r>
              <a:rPr kumimoji="1" lang="zh-CN" altLang="en-US" sz="2000" dirty="0">
                <a:latin typeface="+mn-ea"/>
              </a:rPr>
              <a:t>消除左递归（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4.8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latin typeface="+mn-ea"/>
              </a:rPr>
              <a:t>把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zh-CN" altLang="en-US" sz="2000" dirty="0">
                <a:latin typeface="+mn-ea"/>
              </a:rPr>
              <a:t>的右部带入，发现其实不需要消除）：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0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 1 | 1</a:t>
            </a:r>
          </a:p>
          <a:p>
            <a:r>
              <a:rPr lang="zh-CN" altLang="en-US" sz="2000" dirty="0">
                <a:latin typeface="+mn-ea"/>
              </a:rPr>
              <a:t>预测分析表：</a:t>
            </a:r>
            <a:endParaRPr lang="en-US" altLang="zh-CN" sz="2000" dirty="0">
              <a:latin typeface="+mn-ea"/>
            </a:endParaRPr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48F551F-A9E9-5E42-B108-2BAB0DD5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2196"/>
              </p:ext>
            </p:extLst>
          </p:nvPr>
        </p:nvGraphicFramePr>
        <p:xfrm>
          <a:off x="2242497" y="4357588"/>
          <a:ext cx="450362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195175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非终结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符号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16132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</a:rPr>
                        <a:t>S </a:t>
                      </a:r>
                      <a:r>
                        <a:rPr lang="zh-CN" altLang="en-US" sz="1600" dirty="0">
                          <a:latin typeface="+mn-ea"/>
                        </a:rPr>
                        <a:t>→</a:t>
                      </a:r>
                      <a:r>
                        <a:rPr lang="en-US" altLang="zh-CN" sz="1600" dirty="0">
                          <a:latin typeface="+mn-ea"/>
                        </a:rPr>
                        <a:t> 0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0</a:t>
                      </a:r>
                      <a:r>
                        <a:rPr lang="zh-CN" altLang="en-US" sz="1600" dirty="0">
                          <a:latin typeface="+mn-ea"/>
                        </a:rPr>
                        <a:t> </a:t>
                      </a:r>
                      <a:r>
                        <a:rPr lang="en-US" altLang="zh-CN" sz="1600" dirty="0">
                          <a:latin typeface="+mn-ea"/>
                        </a:rPr>
                        <a:t>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</a:tbl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17317308-D032-6543-B6C1-29D125A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第四章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9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）给出该文法的</a:t>
            </a:r>
            <a:r>
              <a:rPr lang="en-US" altLang="zh-CN" sz="2400" dirty="0" err="1">
                <a:latin typeface="+mn-ea"/>
              </a:rPr>
              <a:t>Fisrt</a:t>
            </a:r>
            <a:r>
              <a:rPr lang="zh-CN" altLang="en-US" sz="2400" dirty="0">
                <a:latin typeface="+mn-ea"/>
              </a:rPr>
              <a:t>集和</a:t>
            </a:r>
            <a:r>
              <a:rPr lang="en-US" altLang="zh-CN" sz="2400" dirty="0">
                <a:latin typeface="+mn-ea"/>
              </a:rPr>
              <a:t>Follow</a:t>
            </a:r>
            <a:r>
              <a:rPr lang="zh-CN" altLang="en-US" sz="2400" dirty="0">
                <a:latin typeface="+mn-ea"/>
              </a:rPr>
              <a:t>集；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）指出下列最右句型的句柄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）给出串</a:t>
            </a:r>
            <a:r>
              <a:rPr lang="en-US" altLang="zh-CN" sz="2400" dirty="0" err="1">
                <a:latin typeface="+mn-ea"/>
              </a:rPr>
              <a:t>aaa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  <a:r>
              <a:rPr lang="zh-CN" altLang="en-US" sz="2400" dirty="0">
                <a:latin typeface="+mn-ea"/>
              </a:rPr>
              <a:t>自底向上的解析过程；</a:t>
            </a: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116760-E0D2-EA47-8FEC-9ADED156EBB9}"/>
              </a:ext>
            </a:extLst>
          </p:cNvPr>
          <p:cNvSpPr txBox="1"/>
          <p:nvPr/>
        </p:nvSpPr>
        <p:spPr>
          <a:xfrm>
            <a:off x="1259632" y="2492896"/>
            <a:ext cx="554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First(S) = {a}  Follow(S) = {+, *, a,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$}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FC9AD-066F-5340-904E-3396EBAA2301}"/>
              </a:ext>
            </a:extLst>
          </p:cNvPr>
          <p:cNvSpPr txBox="1"/>
          <p:nvPr/>
        </p:nvSpPr>
        <p:spPr>
          <a:xfrm>
            <a:off x="1289103" y="3609082"/>
            <a:ext cx="1410689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latin typeface="+mn-ea"/>
              </a:rPr>
              <a:t>SSS+a</a:t>
            </a:r>
            <a:r>
              <a:rPr lang="en-US" altLang="zh-CN" sz="2400" dirty="0">
                <a:latin typeface="+mn-ea"/>
              </a:rPr>
              <a:t>*+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SS+a</a:t>
            </a:r>
            <a:r>
              <a:rPr lang="en-US" altLang="zh-CN" sz="2400" dirty="0">
                <a:latin typeface="+mn-ea"/>
              </a:rPr>
              <a:t>*a+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aaa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BFE4A-1A4B-5C46-BF33-AA0276177FB9}"/>
              </a:ext>
            </a:extLst>
          </p:cNvPr>
          <p:cNvSpPr txBox="1"/>
          <p:nvPr/>
        </p:nvSpPr>
        <p:spPr>
          <a:xfrm>
            <a:off x="2782694" y="3609082"/>
            <a:ext cx="2365370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a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BA40942-19E7-C444-ABCF-4631786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第四章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8E1B4-80A0-7945-9898-7A0AF44C02FA}"/>
              </a:ext>
            </a:extLst>
          </p:cNvPr>
          <p:cNvSpPr/>
          <p:nvPr/>
        </p:nvSpPr>
        <p:spPr bwMode="auto">
          <a:xfrm>
            <a:off x="4467454" y="3877225"/>
            <a:ext cx="4175689" cy="13234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：包含非终结符和终结符的串，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可以是空串。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最右句型：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包含了一个句柄，可以完成一次最右推导。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句柄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：和某个产生式体匹配的子串（非正式）</a:t>
            </a:r>
          </a:p>
        </p:txBody>
      </p:sp>
    </p:spTree>
    <p:extLst>
      <p:ext uri="{BB962C8B-B14F-4D97-AF65-F5344CB8AC3E}">
        <p14:creationId xmlns:p14="http://schemas.microsoft.com/office/powerpoint/2010/main" val="409645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3.</a:t>
            </a:r>
            <a:r>
              <a:rPr kumimoji="1" lang="zh-CN" altLang="en-US" sz="1800" dirty="0">
                <a:latin typeface="+mn-ea"/>
              </a:rPr>
              <a:t> 考虑上下文无关文法：</a:t>
            </a:r>
            <a:r>
              <a:rPr kumimoji="1" lang="en-US" altLang="zh-CN" sz="1800" dirty="0">
                <a:latin typeface="+mn-ea"/>
              </a:rPr>
              <a:t>S</a:t>
            </a:r>
            <a:r>
              <a:rPr lang="zh-CN" altLang="en-US" sz="1800" dirty="0">
                <a:latin typeface="+mn-ea"/>
              </a:rPr>
              <a:t>→</a:t>
            </a:r>
            <a:r>
              <a:rPr lang="en-US" altLang="zh-CN" sz="1800" dirty="0">
                <a:latin typeface="+mn-ea"/>
              </a:rPr>
              <a:t>SS+|SS</a:t>
            </a:r>
            <a:r>
              <a:rPr lang="en-US" altLang="zh-CN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|a</a:t>
            </a:r>
            <a:r>
              <a:rPr lang="zh-CN" altLang="en-US" sz="1800" dirty="0">
                <a:latin typeface="+mn-ea"/>
              </a:rPr>
              <a:t> 以及串</a:t>
            </a:r>
            <a:r>
              <a:rPr lang="en-US" altLang="zh-CN" sz="1800" dirty="0" err="1">
                <a:latin typeface="+mn-ea"/>
              </a:rPr>
              <a:t>aa+a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zh-CN" altLang="en-US" sz="1800" dirty="0">
                <a:latin typeface="+mn-ea"/>
              </a:rPr>
              <a:t> 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）给出串</a:t>
            </a:r>
            <a:r>
              <a:rPr lang="en-US" altLang="zh-CN" sz="1800" dirty="0" err="1">
                <a:latin typeface="+mn-ea"/>
              </a:rPr>
              <a:t>aaa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a++</a:t>
            </a:r>
            <a:r>
              <a:rPr lang="zh-CN" altLang="en-US" sz="1800" dirty="0">
                <a:latin typeface="+mn-ea"/>
              </a:rPr>
              <a:t>自底向上的解析过程</a:t>
            </a:r>
            <a:r>
              <a:rPr lang="en-US" altLang="zh-CN" sz="18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+mn-ea"/>
            </a:endParaRP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7558E08E-C191-3D4B-89B9-A8BF5E82E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77938"/>
              </p:ext>
            </p:extLst>
          </p:nvPr>
        </p:nvGraphicFramePr>
        <p:xfrm>
          <a:off x="313699" y="2214305"/>
          <a:ext cx="4258301" cy="375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err="1">
                          <a:latin typeface="+mn-ea"/>
                        </a:rPr>
                        <a:t>aaa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3787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FFE49BF3-8BE3-6C4D-9CCD-E94F22D2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2063"/>
              </p:ext>
            </p:extLst>
          </p:nvPr>
        </p:nvGraphicFramePr>
        <p:xfrm>
          <a:off x="4716016" y="2214305"/>
          <a:ext cx="4258301" cy="26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5B1F169A-EF06-6A4E-925B-C062C685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第四章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2A2C80-066B-864E-809B-14D020C6C25A}"/>
              </a:ext>
            </a:extLst>
          </p:cNvPr>
          <p:cNvSpPr txBox="1"/>
          <p:nvPr/>
        </p:nvSpPr>
        <p:spPr>
          <a:xfrm>
            <a:off x="4751161" y="494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关于句柄的总结：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句柄永远出现在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栈顶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句柄永远不会出现在非终结符的左侧；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自下而上解析完全基于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句柄的识别</a:t>
            </a:r>
            <a:r>
              <a:rPr lang="zh-CN" altLang="en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en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50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6" y="1412776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第五章</a:t>
            </a:r>
            <a:endParaRPr kumimoji="1" lang="zh-CN" altLang="en-US" sz="2400" b="1" dirty="0"/>
          </a:p>
        </p:txBody>
      </p:sp>
      <p:pic>
        <p:nvPicPr>
          <p:cNvPr id="1025" name="Picture 1" descr="page1image40976800">
            <a:extLst>
              <a:ext uri="{FF2B5EF4-FFF2-40B4-BE49-F238E27FC236}">
                <a16:creationId xmlns:a16="http://schemas.microsoft.com/office/drawing/2014/main" id="{87AB042B-2CA9-4745-88E4-A83701D5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37" y="1899011"/>
            <a:ext cx="5957525" cy="181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325468-9133-C743-9802-FF265D63291A}"/>
              </a:ext>
            </a:extLst>
          </p:cNvPr>
          <p:cNvSpPr txBox="1"/>
          <p:nvPr/>
        </p:nvSpPr>
        <p:spPr>
          <a:xfrm>
            <a:off x="408916" y="3759894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观察可以发现，左图的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只包含综合属性，右图的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包含继承属性和综合属性。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因此扩展即为将左图的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和*改为继承左运算分量的形式。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继承属性的语义规则（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5.8</a:t>
            </a:r>
            <a:r>
              <a:rPr kumimoji="1" lang="zh-CN" altLang="en-US" dirty="0">
                <a:latin typeface="+mn-ea"/>
              </a:rPr>
              <a:t>）：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1CF535-245F-C448-82D3-FD66E39B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85096"/>
              </p:ext>
            </p:extLst>
          </p:nvPr>
        </p:nvGraphicFramePr>
        <p:xfrm>
          <a:off x="2267744" y="4717409"/>
          <a:ext cx="4331459" cy="166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05">
                  <a:extLst>
                    <a:ext uri="{9D8B030D-6E8A-4147-A177-3AD203B41FA5}">
                      <a16:colId xmlns:a16="http://schemas.microsoft.com/office/drawing/2014/main" val="1151546606"/>
                    </a:ext>
                  </a:extLst>
                </a:gridCol>
                <a:gridCol w="2766054">
                  <a:extLst>
                    <a:ext uri="{9D8B030D-6E8A-4147-A177-3AD203B41FA5}">
                      <a16:colId xmlns:a16="http://schemas.microsoft.com/office/drawing/2014/main" val="357525069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5518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07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7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4" y="1572535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第五章</a:t>
            </a:r>
            <a:endParaRPr kumimoji="1" lang="zh-CN" altLang="en-US" sz="2400" b="1" dirty="0"/>
          </a:p>
        </p:txBody>
      </p:sp>
      <p:pic>
        <p:nvPicPr>
          <p:cNvPr id="1025" name="Picture 1" descr="page1image40976800">
            <a:extLst>
              <a:ext uri="{FF2B5EF4-FFF2-40B4-BE49-F238E27FC236}">
                <a16:creationId xmlns:a16="http://schemas.microsoft.com/office/drawing/2014/main" id="{87AB042B-2CA9-4745-88E4-A83701D5B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7"/>
          <a:stretch/>
        </p:blipFill>
        <p:spPr bwMode="auto">
          <a:xfrm>
            <a:off x="195701" y="2189680"/>
            <a:ext cx="3257882" cy="20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9287B3-E989-4046-B8C1-AB9B047E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65616"/>
              </p:ext>
            </p:extLst>
          </p:nvPr>
        </p:nvGraphicFramePr>
        <p:xfrm>
          <a:off x="3463166" y="2071137"/>
          <a:ext cx="4920286" cy="457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2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565405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2766054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+TE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 = 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(E)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digit.lexval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37875"/>
                  </a:ext>
                </a:extLst>
              </a:tr>
            </a:tbl>
          </a:graphicData>
        </a:graphic>
      </p:graphicFrame>
      <p:pic>
        <p:nvPicPr>
          <p:cNvPr id="6" name="Picture 1" descr="page1image40976800">
            <a:extLst>
              <a:ext uri="{FF2B5EF4-FFF2-40B4-BE49-F238E27FC236}">
                <a16:creationId xmlns:a16="http://schemas.microsoft.com/office/drawing/2014/main" id="{50854848-2772-554E-B4FB-914091E9B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1"/>
          <a:stretch/>
        </p:blipFill>
        <p:spPr bwMode="auto">
          <a:xfrm>
            <a:off x="0" y="4247055"/>
            <a:ext cx="3463167" cy="20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9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504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对于图中的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，给出</a:t>
            </a:r>
            <a:r>
              <a:rPr kumimoji="1" lang="en-US" altLang="zh-CN" sz="2400" dirty="0">
                <a:latin typeface="+mn-ea"/>
              </a:rPr>
              <a:t>int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en-US" altLang="zh-CN" sz="2400" dirty="0">
                <a:latin typeface="+mn-ea"/>
              </a:rPr>
              <a:t>x, y, z</a:t>
            </a:r>
            <a:r>
              <a:rPr kumimoji="1" lang="zh-CN" altLang="en-US" sz="2400" dirty="0">
                <a:latin typeface="+mn-ea"/>
              </a:rPr>
              <a:t>对应的注释语法分析树。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第五章</a:t>
            </a:r>
            <a:endParaRPr kumimoji="1" lang="zh-CN" altLang="en-US" sz="2400" b="1" dirty="0"/>
          </a:p>
        </p:txBody>
      </p:sp>
      <p:pic>
        <p:nvPicPr>
          <p:cNvPr id="3073" name="Picture 1" descr="page1image40982208">
            <a:extLst>
              <a:ext uri="{FF2B5EF4-FFF2-40B4-BE49-F238E27FC236}">
                <a16:creationId xmlns:a16="http://schemas.microsoft.com/office/drawing/2014/main" id="{058E473C-D1E1-BF4F-B016-1A5C33EF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6" y="2276645"/>
            <a:ext cx="4323334" cy="21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F658A0F8-178E-0A47-B510-82927C045564}"/>
              </a:ext>
            </a:extLst>
          </p:cNvPr>
          <p:cNvGrpSpPr/>
          <p:nvPr/>
        </p:nvGrpSpPr>
        <p:grpSpPr>
          <a:xfrm>
            <a:off x="4959756" y="2612001"/>
            <a:ext cx="3683175" cy="3002018"/>
            <a:chOff x="3565565" y="2123852"/>
            <a:chExt cx="4854515" cy="38052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925532-3C07-004F-BF11-063564C0DDE2}"/>
                </a:ext>
              </a:extLst>
            </p:cNvPr>
            <p:cNvSpPr txBox="1"/>
            <p:nvPr/>
          </p:nvSpPr>
          <p:spPr>
            <a:xfrm>
              <a:off x="3565565" y="3059669"/>
              <a:ext cx="1761821" cy="3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T.type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integer</a:t>
              </a:r>
              <a:endParaRPr kumimoji="1"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692E3AD5-FE6A-BE4B-AE43-5C8D98B39DAC}"/>
                </a:ext>
              </a:extLst>
            </p:cNvPr>
            <p:cNvGrpSpPr/>
            <p:nvPr/>
          </p:nvGrpSpPr>
          <p:grpSpPr>
            <a:xfrm>
              <a:off x="3638213" y="2123852"/>
              <a:ext cx="4781867" cy="3805274"/>
              <a:chOff x="3638213" y="2123852"/>
              <a:chExt cx="4781867" cy="3805274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344118-91A6-1646-9ABE-74F49ED57ABA}"/>
                  </a:ext>
                </a:extLst>
              </p:cNvPr>
              <p:cNvSpPr txBox="1"/>
              <p:nvPr/>
            </p:nvSpPr>
            <p:spPr>
              <a:xfrm>
                <a:off x="5209497" y="2123852"/>
                <a:ext cx="414532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DD6A8D-21CD-9A45-B741-9C23C7D73F47}"/>
                  </a:ext>
                </a:extLst>
              </p:cNvPr>
              <p:cNvSpPr txBox="1"/>
              <p:nvPr/>
            </p:nvSpPr>
            <p:spPr>
              <a:xfrm>
                <a:off x="5817817" y="305908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EDB02533-95DB-D248-9365-63D5BA33CACC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 bwMode="auto">
              <a:xfrm flipH="1">
                <a:off x="4446476" y="2513981"/>
                <a:ext cx="970288" cy="545687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DCE4A907-19A1-724E-BB51-83694BED5A1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 bwMode="auto">
              <a:xfrm>
                <a:off x="5416763" y="2513982"/>
                <a:ext cx="1256949" cy="54510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6554B8-C3A6-E54C-BBFD-F3AFC8CF2FAB}"/>
                  </a:ext>
                </a:extLst>
              </p:cNvPr>
              <p:cNvSpPr txBox="1"/>
              <p:nvPr/>
            </p:nvSpPr>
            <p:spPr>
              <a:xfrm>
                <a:off x="4198254" y="3835572"/>
                <a:ext cx="505381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AF3158E-7942-E543-B700-384FE19A77A1}"/>
                  </a:ext>
                </a:extLst>
              </p:cNvPr>
              <p:cNvCxnSpPr>
                <a:cxnSpLocks/>
                <a:stCxn id="4" idx="2"/>
                <a:endCxn id="15" idx="0"/>
              </p:cNvCxnSpPr>
              <p:nvPr/>
            </p:nvCxnSpPr>
            <p:spPr bwMode="auto">
              <a:xfrm>
                <a:off x="4446476" y="3449798"/>
                <a:ext cx="4468" cy="385774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D4C6F2-1235-F948-A430-CD23D95C2DA2}"/>
                  </a:ext>
                </a:extLst>
              </p:cNvPr>
              <p:cNvSpPr txBox="1"/>
              <p:nvPr/>
            </p:nvSpPr>
            <p:spPr>
              <a:xfrm>
                <a:off x="4851345" y="3835572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8C3903C-C1D3-7C48-B70B-3A7B5BCE60F8}"/>
                  </a:ext>
                </a:extLst>
              </p:cNvPr>
              <p:cNvSpPr txBox="1"/>
              <p:nvPr/>
            </p:nvSpPr>
            <p:spPr>
              <a:xfrm>
                <a:off x="7073806" y="3819148"/>
                <a:ext cx="1346274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z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51507C6E-9BE3-9448-AF34-DD9FC589DD16}"/>
                  </a:ext>
                </a:extLst>
              </p:cNvPr>
              <p:cNvCxnSpPr>
                <a:cxnSpLocks/>
                <a:stCxn id="8" idx="2"/>
                <a:endCxn id="23" idx="0"/>
              </p:cNvCxnSpPr>
              <p:nvPr/>
            </p:nvCxnSpPr>
            <p:spPr bwMode="auto">
              <a:xfrm>
                <a:off x="6673712" y="3449214"/>
                <a:ext cx="1073232" cy="369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0CFE247C-1186-8F45-BDFB-3745E4795F9C}"/>
                  </a:ext>
                </a:extLst>
              </p:cNvPr>
              <p:cNvCxnSpPr>
                <a:cxnSpLocks/>
                <a:stCxn id="20" idx="0"/>
                <a:endCxn id="8" idx="2"/>
              </p:cNvCxnSpPr>
              <p:nvPr/>
            </p:nvCxnSpPr>
            <p:spPr bwMode="auto">
              <a:xfrm flipV="1">
                <a:off x="5707240" y="3449214"/>
                <a:ext cx="966472" cy="38635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22D235-9999-8442-B986-D0DA51B08A0D}"/>
                  </a:ext>
                </a:extLst>
              </p:cNvPr>
              <p:cNvSpPr txBox="1"/>
              <p:nvPr/>
            </p:nvSpPr>
            <p:spPr>
              <a:xfrm>
                <a:off x="6505560" y="3803974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C07E2-231B-EB4B-9B15-9721FC5ECAF9}"/>
                  </a:ext>
                </a:extLst>
              </p:cNvPr>
              <p:cNvSpPr txBox="1"/>
              <p:nvPr/>
            </p:nvSpPr>
            <p:spPr>
              <a:xfrm>
                <a:off x="3638213" y="476309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C8BF25-FCAF-8A4A-A0E9-277B62B439AA}"/>
                  </a:ext>
                </a:extLst>
              </p:cNvPr>
              <p:cNvSpPr txBox="1"/>
              <p:nvPr/>
            </p:nvSpPr>
            <p:spPr>
              <a:xfrm>
                <a:off x="5537431" y="4763092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5C5776-A663-5346-9A61-5199025813B8}"/>
                  </a:ext>
                </a:extLst>
              </p:cNvPr>
              <p:cNvSpPr txBox="1"/>
              <p:nvPr/>
            </p:nvSpPr>
            <p:spPr>
              <a:xfrm>
                <a:off x="6287956" y="4763094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y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24F9E5-C76D-F044-BA28-A808B6E6049C}"/>
                  </a:ext>
                </a:extLst>
              </p:cNvPr>
              <p:cNvSpPr txBox="1"/>
              <p:nvPr/>
            </p:nvSpPr>
            <p:spPr>
              <a:xfrm>
                <a:off x="3801954" y="5538997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EC5A5A79-A44A-B646-89B2-FB1F14A59728}"/>
                  </a:ext>
                </a:extLst>
              </p:cNvPr>
              <p:cNvCxnSpPr>
                <a:cxnSpLocks/>
                <a:stCxn id="8" idx="2"/>
                <a:endCxn id="32" idx="0"/>
              </p:cNvCxnSpPr>
              <p:nvPr/>
            </p:nvCxnSpPr>
            <p:spPr bwMode="auto">
              <a:xfrm flipH="1">
                <a:off x="6656836" y="3449214"/>
                <a:ext cx="16876" cy="35476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241CBA1E-B054-5746-9F76-94043B0FBF63}"/>
                  </a:ext>
                </a:extLst>
              </p:cNvPr>
              <p:cNvCxnSpPr>
                <a:cxnSpLocks/>
                <a:stCxn id="20" idx="2"/>
                <a:endCxn id="33" idx="0"/>
              </p:cNvCxnSpPr>
              <p:nvPr/>
            </p:nvCxnSpPr>
            <p:spPr bwMode="auto">
              <a:xfrm flipH="1">
                <a:off x="4494108" y="4225702"/>
                <a:ext cx="121313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76A8356-0EAC-DF46-8720-29E01A4240F6}"/>
                  </a:ext>
                </a:extLst>
              </p:cNvPr>
              <p:cNvCxnSpPr>
                <a:cxnSpLocks/>
                <a:stCxn id="36" idx="0"/>
                <a:endCxn id="33" idx="2"/>
              </p:cNvCxnSpPr>
              <p:nvPr/>
            </p:nvCxnSpPr>
            <p:spPr bwMode="auto">
              <a:xfrm flipV="1">
                <a:off x="4481430" y="5153224"/>
                <a:ext cx="12678" cy="38577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B3017EAB-D32C-B340-B739-8A35D868F23C}"/>
                  </a:ext>
                </a:extLst>
              </p:cNvPr>
              <p:cNvCxnSpPr>
                <a:cxnSpLocks/>
                <a:stCxn id="20" idx="2"/>
                <a:endCxn id="34" idx="0"/>
              </p:cNvCxnSpPr>
              <p:nvPr/>
            </p:nvCxnSpPr>
            <p:spPr bwMode="auto">
              <a:xfrm flipH="1">
                <a:off x="5688707" y="4225702"/>
                <a:ext cx="18533" cy="53739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50593C3B-8414-5D46-8A74-E6B18F80AA3E}"/>
                  </a:ext>
                </a:extLst>
              </p:cNvPr>
              <p:cNvCxnSpPr>
                <a:cxnSpLocks/>
                <a:stCxn id="35" idx="0"/>
                <a:endCxn id="20" idx="2"/>
              </p:cNvCxnSpPr>
              <p:nvPr/>
            </p:nvCxnSpPr>
            <p:spPr bwMode="auto">
              <a:xfrm flipH="1" flipV="1">
                <a:off x="5707240" y="4225702"/>
                <a:ext cx="126019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3445B4AC-C88E-DA4B-AE3D-94057A8E31AA}"/>
              </a:ext>
            </a:extLst>
          </p:cNvPr>
          <p:cNvSpPr txBox="1"/>
          <p:nvPr/>
        </p:nvSpPr>
        <p:spPr>
          <a:xfrm>
            <a:off x="5036550" y="220075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5-9</a:t>
            </a:r>
            <a:r>
              <a:rPr kumimoji="1" lang="zh-CN" altLang="en-US" dirty="0"/>
              <a:t>）的简单改写：</a:t>
            </a:r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60F1CABA-EE77-ED40-9A8E-A5F9B69011D3}"/>
              </a:ext>
            </a:extLst>
          </p:cNvPr>
          <p:cNvSpPr txBox="1"/>
          <p:nvPr/>
        </p:nvSpPr>
        <p:spPr>
          <a:xfrm>
            <a:off x="900242" y="4765780"/>
            <a:ext cx="3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属性定义的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，依赖图的边一定是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从左到右</a:t>
            </a:r>
            <a:r>
              <a:rPr kumimoji="1" lang="zh-CN" altLang="en-US" dirty="0">
                <a:latin typeface="+mn-ea"/>
              </a:rPr>
              <a:t>的！</a:t>
            </a: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A821DC93-741D-8A4B-A9CD-0435EA4E0EA1}"/>
              </a:ext>
            </a:extLst>
          </p:cNvPr>
          <p:cNvSpPr txBox="1"/>
          <p:nvPr/>
        </p:nvSpPr>
        <p:spPr>
          <a:xfrm>
            <a:off x="5036550" y="56838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副作用为哑属性，不出现在树中</a:t>
            </a:r>
          </a:p>
        </p:txBody>
      </p:sp>
    </p:spTree>
    <p:extLst>
      <p:ext uri="{BB962C8B-B14F-4D97-AF65-F5344CB8AC3E}">
        <p14:creationId xmlns:p14="http://schemas.microsoft.com/office/powerpoint/2010/main" val="121340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26449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第五章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24306"/>
            <a:ext cx="4167505" cy="214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03AB5D-97C4-904E-A4D6-971B573BAE3A}"/>
              </a:ext>
            </a:extLst>
          </p:cNvPr>
          <p:cNvSpPr txBox="1"/>
          <p:nvPr/>
        </p:nvSpPr>
        <p:spPr>
          <a:xfrm>
            <a:off x="252289" y="3429000"/>
            <a:ext cx="83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SDT</a:t>
            </a:r>
            <a:r>
              <a:rPr kumimoji="1" lang="zh-CN" altLang="en-US" b="1" dirty="0">
                <a:latin typeface="+mn-ea"/>
              </a:rPr>
              <a:t>消除左递归（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5.4.4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节</a:t>
            </a:r>
            <a:r>
              <a:rPr kumimoji="1" lang="zh-CN" altLang="en-US" b="1" dirty="0">
                <a:latin typeface="+mn-ea"/>
              </a:rPr>
              <a:t>）</a:t>
            </a:r>
            <a:r>
              <a:rPr kumimoji="1" lang="zh-CN" altLang="en-US" dirty="0">
                <a:latin typeface="+mn-ea"/>
              </a:rPr>
              <a:t>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如果不涉及属性值计算，将动作看作终结符进行处理；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如果涉及属性值计算，则通用解决方案为：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9490FB9-DFB9-DA4C-8014-1D8F3A34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08672"/>
              </p:ext>
            </p:extLst>
          </p:nvPr>
        </p:nvGraphicFramePr>
        <p:xfrm>
          <a:off x="797756" y="4422681"/>
          <a:ext cx="3702616" cy="162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39">
                  <a:extLst>
                    <a:ext uri="{9D8B030D-6E8A-4147-A177-3AD203B41FA5}">
                      <a16:colId xmlns:a16="http://schemas.microsoft.com/office/drawing/2014/main" val="1151546606"/>
                    </a:ext>
                  </a:extLst>
                </a:gridCol>
                <a:gridCol w="2364477">
                  <a:extLst>
                    <a:ext uri="{9D8B030D-6E8A-4147-A177-3AD203B41FA5}">
                      <a16:colId xmlns:a16="http://schemas.microsoft.com/office/drawing/2014/main" val="3575250696"/>
                    </a:ext>
                  </a:extLst>
                </a:gridCol>
              </a:tblGrid>
              <a:tr h="341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55187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0745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5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第五章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5E1B4A-6B62-4843-9809-843F1EF95D35}"/>
              </a:ext>
            </a:extLst>
          </p:cNvPr>
          <p:cNvSpPr txBox="1"/>
          <p:nvPr/>
        </p:nvSpPr>
        <p:spPr>
          <a:xfrm>
            <a:off x="157289" y="3612867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基础文法为：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0 |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1 | 1 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102DCB-1ECD-EA42-AC11-485EC3C1C1D2}"/>
              </a:ext>
            </a:extLst>
          </p:cNvPr>
          <p:cNvSpPr txBox="1"/>
          <p:nvPr/>
        </p:nvSpPr>
        <p:spPr>
          <a:xfrm>
            <a:off x="179512" y="4048973"/>
            <a:ext cx="653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n-ea"/>
              </a:rPr>
              <a:t>不提取左公因子：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消除左递归：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</a:p>
          <a:p>
            <a:r>
              <a:rPr kumimoji="1" lang="zh-CN" altLang="en-US" dirty="0">
                <a:latin typeface="+mn-ea"/>
              </a:rPr>
              <a:t>                        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n-US" altLang="zh-CN" dirty="0">
                <a:latin typeface="+mn-ea"/>
              </a:rPr>
              <a:t> 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l-GR" altLang="zh-CN" i="1" dirty="0">
                <a:latin typeface="+mn-ea"/>
                <a:cs typeface="Times New Roman" panose="02020603050405020304" pitchFamily="18" charset="0"/>
              </a:rPr>
              <a:t> ε</a:t>
            </a:r>
            <a:endParaRPr kumimoji="1" lang="en-US" altLang="zh-CN" i="1" dirty="0">
              <a:latin typeface="+mn-ea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改写后的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SDT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A.i</a:t>
            </a:r>
            <a:r>
              <a:rPr lang="en-US" altLang="zh-CN" dirty="0">
                <a:latin typeface="+mn-ea"/>
              </a:rPr>
              <a:t> = 1} A {</a:t>
            </a:r>
            <a:r>
              <a:rPr lang="en-US" altLang="zh-CN" dirty="0" err="1">
                <a:latin typeface="+mn-ea"/>
              </a:rPr>
              <a:t>B.val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}</a:t>
            </a:r>
          </a:p>
          <a:p>
            <a:r>
              <a:rPr lang="en-US" altLang="zh-CN" dirty="0">
                <a:latin typeface="+mn-ea"/>
              </a:rPr>
              <a:t>                           A</a:t>
            </a:r>
            <a:r>
              <a:rPr lang="zh-CN" altLang="en-US" dirty="0">
                <a:latin typeface="+mn-ea"/>
              </a:rPr>
              <a:t> →</a:t>
            </a:r>
            <a:r>
              <a:rPr lang="en-US" altLang="zh-CN" dirty="0">
                <a:latin typeface="+mn-ea"/>
              </a:rPr>
              <a:t> 0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</a:p>
          <a:p>
            <a:r>
              <a:rPr lang="en-US" altLang="zh-CN" dirty="0">
                <a:latin typeface="+mn-ea"/>
              </a:rPr>
              <a:t>                                   | 1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 + 1}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</a:p>
          <a:p>
            <a:r>
              <a:rPr lang="en-US" altLang="zh-CN" dirty="0">
                <a:latin typeface="+mn-ea"/>
              </a:rPr>
              <a:t>                                   | </a:t>
            </a:r>
            <a:r>
              <a:rPr lang="el-GR" altLang="zh-CN" dirty="0">
                <a:latin typeface="+mn-ea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A.val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A.i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62" y="3155668"/>
            <a:ext cx="3467749" cy="17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随堂测试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F18EC-0E17-224D-8635-1F01B0BE9E7D}"/>
              </a:ext>
            </a:extLst>
          </p:cNvPr>
          <p:cNvSpPr txBox="1"/>
          <p:nvPr/>
        </p:nvSpPr>
        <p:spPr>
          <a:xfrm>
            <a:off x="395536" y="1340768"/>
            <a:ext cx="724829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将下列正则表达式转换成</a:t>
            </a:r>
            <a:r>
              <a:rPr lang="en-US" altLang="zh-CN" sz="2400" dirty="0">
                <a:effectLst/>
                <a:latin typeface="+mn-ea"/>
                <a:cs typeface="Times New Roman" panose="02020603050405020304" pitchFamily="18" charset="0"/>
              </a:rPr>
              <a:t>DFA</a:t>
            </a:r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并将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DFA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最小化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dirty="0">
                <a:latin typeface="+mn-ea"/>
              </a:rPr>
              <a:t>(a*|b*)*</a:t>
            </a:r>
          </a:p>
          <a:p>
            <a:pPr lvl="0"/>
            <a:endParaRPr lang="en-US" altLang="zh-CN" sz="2400" dirty="0">
              <a:solidFill>
                <a:srgbClr val="292929"/>
              </a:solidFill>
              <a:latin typeface="华文仿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文法：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G: S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xSx|y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所识别的语言是？</a:t>
            </a:r>
          </a:p>
          <a:p>
            <a:pPr lvl="0"/>
            <a:endParaRPr lang="en-US" altLang="zh-CN" sz="2400" dirty="0">
              <a:solidFill>
                <a:srgbClr val="000000"/>
              </a:solidFill>
              <a:latin typeface="华文仿宋" panose="0201060004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solidFill>
                <a:srgbClr val="000000"/>
              </a:solidFill>
              <a:latin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文法 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E+E|E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∗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E|I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的句子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∗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i+i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∗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有几棵不同的语法树？</a:t>
            </a:r>
          </a:p>
        </p:txBody>
      </p:sp>
    </p:spTree>
    <p:extLst>
      <p:ext uri="{BB962C8B-B14F-4D97-AF65-F5344CB8AC3E}">
        <p14:creationId xmlns:p14="http://schemas.microsoft.com/office/powerpoint/2010/main" val="35434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作业等第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作业共分</a:t>
            </a:r>
            <a:r>
              <a:rPr lang="en-US" altLang="zh-CN" sz="2800" dirty="0">
                <a:latin typeface="+mn-ea"/>
              </a:rPr>
              <a:t>A,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B,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三个等第</a:t>
            </a:r>
            <a:endParaRPr lang="en-US" altLang="zh-CN" sz="28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：答题不糊弄（绝大多数同学）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：答题很差，大部分题目书写较少（极少部分）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：特别糊弄（非常非常少）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原则上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为满分，</a:t>
            </a:r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拿</a:t>
            </a:r>
            <a:r>
              <a:rPr lang="en-US" altLang="zh-CN" sz="2800" dirty="0">
                <a:latin typeface="+mn-ea"/>
              </a:rPr>
              <a:t>50%</a:t>
            </a:r>
            <a:r>
              <a:rPr lang="zh-CN" altLang="en-US" sz="2800" dirty="0">
                <a:latin typeface="+mn-ea"/>
              </a:rPr>
              <a:t>分数，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视为没交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几乎全部</a:t>
            </a:r>
            <a:r>
              <a:rPr lang="zh-CN" altLang="en-US" sz="2800" dirty="0">
                <a:latin typeface="+mn-ea"/>
              </a:rPr>
              <a:t>提交的同学为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，除非极个别特别不认真的为</a:t>
            </a:r>
            <a:r>
              <a:rPr lang="en-US" altLang="zh-CN" sz="2800" dirty="0">
                <a:latin typeface="+mn-ea"/>
              </a:rPr>
              <a:t>B/C</a:t>
            </a:r>
          </a:p>
        </p:txBody>
      </p:sp>
    </p:spTree>
    <p:extLst>
      <p:ext uri="{BB962C8B-B14F-4D97-AF65-F5344CB8AC3E}">
        <p14:creationId xmlns:p14="http://schemas.microsoft.com/office/powerpoint/2010/main" val="3114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A59A-5AC9-F343-AA6F-840B9599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b="1" dirty="0"/>
              <a:t>龙书核心作者所授课程（</a:t>
            </a:r>
            <a:r>
              <a:rPr kumimoji="1" lang="en-US" altLang="zh-CN" sz="2800" b="1" dirty="0">
                <a:latin typeface="+mn-ea"/>
              </a:rPr>
              <a:t>STU</a:t>
            </a:r>
            <a:r>
              <a:rPr kumimoji="1" lang="zh-CN" altLang="en-US" sz="2800" b="1" dirty="0">
                <a:latin typeface="+mn-ea"/>
              </a:rPr>
              <a:t>，</a:t>
            </a:r>
            <a:r>
              <a:rPr kumimoji="1" lang="en-US" altLang="zh-CN" sz="2800" b="1" dirty="0">
                <a:latin typeface="+mn-ea"/>
              </a:rPr>
              <a:t>CMU</a:t>
            </a:r>
            <a:r>
              <a:rPr kumimoji="1" lang="zh-CN" altLang="en-US" sz="2800" b="1" dirty="0"/>
              <a:t>）</a:t>
            </a:r>
            <a:endParaRPr kumimoji="1"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STU-CS143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CS243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CS343 </a:t>
            </a:r>
            <a:r>
              <a:rPr kumimoji="1" lang="zh-CN" altLang="en-US" sz="2400" dirty="0">
                <a:latin typeface="+mn-ea"/>
              </a:rPr>
              <a:t>逐步深入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+mn-ea"/>
            </a:endParaRPr>
          </a:p>
          <a:p>
            <a:r>
              <a:rPr kumimoji="1" lang="en-US" altLang="zh-CN" sz="2800" b="1" dirty="0">
                <a:latin typeface="+mn-ea"/>
              </a:rPr>
              <a:t>CS143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  <a:r>
              <a:rPr kumimoji="1" lang="zh-CN" altLang="en-US" sz="2800" b="1" dirty="0">
                <a:latin typeface="+mn-ea"/>
              </a:rPr>
              <a:t>（</a:t>
            </a:r>
            <a:r>
              <a:rPr kumimoji="1" lang="en-US" altLang="zh-CN" sz="2800" b="1" dirty="0">
                <a:latin typeface="+mn-ea"/>
              </a:rPr>
              <a:t>Instructor: Alex Aiken</a:t>
            </a:r>
            <a:r>
              <a:rPr kumimoji="1" lang="zh-CN" altLang="en-US" sz="2800" b="1" dirty="0">
                <a:latin typeface="+mn-ea"/>
              </a:rPr>
              <a:t>）</a:t>
            </a:r>
            <a:endParaRPr kumimoji="1" lang="en-US" altLang="zh-CN" sz="2800" b="1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Compiler</a:t>
            </a:r>
            <a:r>
              <a:rPr kumimoji="1" lang="zh-CN" altLang="en-US" sz="2400" dirty="0">
                <a:latin typeface="+mn-ea"/>
              </a:rPr>
              <a:t>基础知识，完整介绍了</a:t>
            </a: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语言的实现过程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语言：面向教学的编程语言，同时兼有</a:t>
            </a:r>
            <a:r>
              <a:rPr kumimoji="1" lang="en-US" altLang="zh-CN" sz="2400" dirty="0">
                <a:latin typeface="+mn-ea"/>
              </a:rPr>
              <a:t>OO</a:t>
            </a:r>
            <a:r>
              <a:rPr kumimoji="1" lang="zh-CN" altLang="en-US" sz="2400" dirty="0">
                <a:latin typeface="+mn-ea"/>
              </a:rPr>
              <a:t>特性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Lecture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  <a:hlinkClick r:id="rId3"/>
              </a:rPr>
              <a:t>课程官网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2021</a:t>
            </a:r>
            <a:r>
              <a:rPr kumimoji="1" lang="zh-CN" altLang="en-US" sz="2400" dirty="0">
                <a:latin typeface="+mn-ea"/>
              </a:rPr>
              <a:t>版）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Video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en-US" altLang="zh-CN" sz="2400" dirty="0">
                <a:latin typeface="+mn-ea"/>
                <a:hlinkClick r:id="rId4"/>
              </a:rPr>
              <a:t>B</a:t>
            </a:r>
            <a:r>
              <a:rPr kumimoji="1" lang="zh-CN" altLang="en-US" sz="2400" dirty="0">
                <a:latin typeface="+mn-ea"/>
                <a:hlinkClick r:id="rId4"/>
              </a:rPr>
              <a:t>站</a:t>
            </a:r>
            <a:r>
              <a:rPr kumimoji="1" lang="zh-CN" altLang="en-US" sz="2400" dirty="0">
                <a:latin typeface="+mn-ea"/>
              </a:rPr>
              <a:t>有部分熟肉，</a:t>
            </a:r>
            <a:r>
              <a:rPr kumimoji="1" lang="en-US" altLang="zh-CN" sz="2400" dirty="0">
                <a:latin typeface="+mn-ea"/>
                <a:hlinkClick r:id="rId5"/>
              </a:rPr>
              <a:t>edX</a:t>
            </a:r>
            <a:r>
              <a:rPr kumimoji="1" lang="zh-CN" altLang="en-US" sz="2400" dirty="0">
                <a:latin typeface="+mn-ea"/>
              </a:rPr>
              <a:t>有完整生肉</a:t>
            </a:r>
          </a:p>
        </p:txBody>
      </p:sp>
    </p:spTree>
    <p:extLst>
      <p:ext uri="{BB962C8B-B14F-4D97-AF65-F5344CB8AC3E}">
        <p14:creationId xmlns:p14="http://schemas.microsoft.com/office/powerpoint/2010/main" val="36310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A59A-5AC9-F343-AA6F-840B9599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568183" cy="4392612"/>
          </a:xfrm>
        </p:spPr>
        <p:txBody>
          <a:bodyPr/>
          <a:lstStyle/>
          <a:p>
            <a:r>
              <a:rPr kumimoji="1" lang="en-US" altLang="zh-CN" sz="2800" b="1" dirty="0">
                <a:latin typeface="+mn-ea"/>
              </a:rPr>
              <a:t>CS243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Advanced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编译器的结构都十分类似，</a:t>
            </a:r>
            <a:r>
              <a:rPr kumimoji="1" lang="en-US" altLang="zh-CN" sz="2400" dirty="0">
                <a:latin typeface="+mn-ea"/>
              </a:rPr>
              <a:t>Fortran</a:t>
            </a:r>
            <a:r>
              <a:rPr kumimoji="1" lang="zh-CN" altLang="en-US" sz="2400" dirty="0">
                <a:latin typeface="+mn-ea"/>
              </a:rPr>
              <a:t>开始结构比重变化：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工作重心：从解析器（</a:t>
            </a:r>
            <a:r>
              <a:rPr kumimoji="1" lang="en-US" altLang="zh-CN" sz="2400" dirty="0">
                <a:latin typeface="+mn-ea"/>
              </a:rPr>
              <a:t>Parser</a:t>
            </a:r>
            <a:r>
              <a:rPr kumimoji="1" lang="zh-CN" altLang="en-US" sz="2400" dirty="0">
                <a:latin typeface="+mn-ea"/>
              </a:rPr>
              <a:t>）到优化（</a:t>
            </a:r>
            <a:r>
              <a:rPr lang="en" altLang="zh-CN" sz="2400" dirty="0">
                <a:latin typeface="+mn-ea"/>
              </a:rPr>
              <a:t>Optimization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+mn-ea"/>
                <a:hlinkClick r:id="rId2"/>
              </a:rPr>
              <a:t>Lecture-21</a:t>
            </a:r>
            <a:r>
              <a:rPr lang="en-US" altLang="zh-CN" sz="2400" dirty="0">
                <a:latin typeface="+mn-ea"/>
              </a:rPr>
              <a:t>: </a:t>
            </a:r>
            <a:r>
              <a:rPr lang="en" altLang="zh-CN" sz="2400" dirty="0">
                <a:latin typeface="+mn-ea"/>
              </a:rPr>
              <a:t>Program Analysis and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hlinkClick r:id="rId3"/>
              </a:rPr>
              <a:t>Lecture-06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Ullman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:</a:t>
            </a:r>
            <a:r>
              <a:rPr lang="en" altLang="zh-CN" sz="2400" b="1" dirty="0"/>
              <a:t> </a:t>
            </a:r>
            <a:r>
              <a:rPr lang="en" altLang="zh-CN" sz="2400" dirty="0">
                <a:latin typeface="+mn-ea"/>
              </a:rPr>
              <a:t>Advanced Compiling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缺少视频，</a:t>
            </a:r>
            <a:r>
              <a:rPr lang="en-US" altLang="zh-CN" sz="2400" dirty="0">
                <a:latin typeface="+mn-ea"/>
              </a:rPr>
              <a:t>21</a:t>
            </a:r>
            <a:r>
              <a:rPr lang="zh-CN" altLang="en-US" sz="2400" dirty="0">
                <a:latin typeface="+mn-ea"/>
              </a:rPr>
              <a:t>版讲义过于简单，</a:t>
            </a:r>
            <a:r>
              <a:rPr lang="en-US" altLang="zh-CN" sz="2400" dirty="0">
                <a:latin typeface="+mn-ea"/>
              </a:rPr>
              <a:t>06</a:t>
            </a:r>
            <a:r>
              <a:rPr lang="zh-CN" altLang="en-US" sz="2400" dirty="0">
                <a:latin typeface="+mn-ea"/>
              </a:rPr>
              <a:t>版适用于自学</a:t>
            </a:r>
            <a:endParaRPr kumimoji="1" lang="en-US" altLang="zh-CN" sz="2400" dirty="0">
              <a:latin typeface="+mn-ea"/>
            </a:endParaRPr>
          </a:p>
          <a:p>
            <a:pPr>
              <a:spcBef>
                <a:spcPts val="1272"/>
              </a:spcBef>
            </a:pPr>
            <a:r>
              <a:rPr kumimoji="1" lang="en-US" altLang="zh-CN" sz="2800" b="1" dirty="0">
                <a:latin typeface="+mn-ea"/>
              </a:rPr>
              <a:t>CS343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lang="en" altLang="zh-CN" sz="2800" b="1" dirty="0">
                <a:latin typeface="+mn-ea"/>
              </a:rPr>
              <a:t>Advanced Topics in Compilers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领域经典论文，以不同</a:t>
            </a:r>
            <a:r>
              <a:rPr lang="en-US" altLang="zh-CN" sz="2400" dirty="0">
                <a:latin typeface="+mn-ea"/>
              </a:rPr>
              <a:t>Topic</a:t>
            </a:r>
            <a:r>
              <a:rPr lang="zh-CN" altLang="en-US" sz="2400" dirty="0">
                <a:latin typeface="+mn-ea"/>
              </a:rPr>
              <a:t>为章节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hlinkClick r:id="rId4"/>
              </a:rPr>
              <a:t>选用论文</a:t>
            </a:r>
            <a:r>
              <a:rPr lang="zh-CN" altLang="en-US" sz="2400" dirty="0">
                <a:latin typeface="+mn-ea"/>
              </a:rPr>
              <a:t>截止</a:t>
            </a:r>
            <a:r>
              <a:rPr lang="en-US" altLang="zh-CN" sz="2400" dirty="0">
                <a:latin typeface="+mn-ea"/>
              </a:rPr>
              <a:t>2014</a:t>
            </a:r>
            <a:r>
              <a:rPr lang="zh-CN" altLang="en-US" sz="2400" dirty="0">
                <a:latin typeface="+mn-ea"/>
              </a:rPr>
              <a:t>年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7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第三章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271C13-AC2D-164D-8A89-6F9E210C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zh-CN" altLang="en-US" sz="2400" dirty="0"/>
              <a:t>试描述该正则表达式定义的语言：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由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和</a:t>
            </a:r>
            <a:r>
              <a:rPr kumimoji="1" lang="en-US" altLang="zh-CN" sz="2400" dirty="0">
                <a:latin typeface="+mn-ea"/>
              </a:rPr>
              <a:t>b</a:t>
            </a:r>
            <a:r>
              <a:rPr kumimoji="1" lang="zh-CN" altLang="en-US" sz="2400" dirty="0">
                <a:latin typeface="+mn-ea"/>
              </a:rPr>
              <a:t>组成的字符串，且倒数第三个字符为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解不唯一，回答尽量简洁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3-5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D2F8D-5A2B-D046-BD14-3689D2F6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76" y="2132856"/>
            <a:ext cx="4039648" cy="69409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C79D65-8DF2-344E-8C13-CA14770812F6}"/>
              </a:ext>
            </a:extLst>
          </p:cNvPr>
          <p:cNvGrpSpPr/>
          <p:nvPr/>
        </p:nvGrpSpPr>
        <p:grpSpPr>
          <a:xfrm>
            <a:off x="1259632" y="2826954"/>
            <a:ext cx="2448272" cy="817490"/>
            <a:chOff x="1259632" y="2826954"/>
            <a:chExt cx="2448272" cy="817490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6790A989-4B57-2D45-8374-30BF8E7940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2176" y="2826954"/>
              <a:ext cx="115572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82DA569-6887-9A45-9A48-C454BF45A5FC}"/>
                </a:ext>
              </a:extLst>
            </p:cNvPr>
            <p:cNvSpPr txBox="1"/>
            <p:nvPr/>
          </p:nvSpPr>
          <p:spPr>
            <a:xfrm>
              <a:off x="1259632" y="324433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b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组成的字符串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BEBEF80-1AB9-264C-977B-F6F55511D1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77888" y="2848202"/>
              <a:ext cx="752152" cy="396132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0A526CF-DE7E-F144-8A0E-D8DF8802B952}"/>
              </a:ext>
            </a:extLst>
          </p:cNvPr>
          <p:cNvGrpSpPr/>
          <p:nvPr/>
        </p:nvGrpSpPr>
        <p:grpSpPr>
          <a:xfrm>
            <a:off x="4430264" y="2826954"/>
            <a:ext cx="4363387" cy="802101"/>
            <a:chOff x="4430264" y="2826954"/>
            <a:chExt cx="4363387" cy="802101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5468F8E-88B8-BD48-8A92-5B8D38B5E4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0264" y="2826954"/>
              <a:ext cx="216156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D08736-7F1A-FE4D-918F-CAF263DA783F}"/>
                </a:ext>
              </a:extLst>
            </p:cNvPr>
            <p:cNvSpPr txBox="1"/>
            <p:nvPr/>
          </p:nvSpPr>
          <p:spPr>
            <a:xfrm>
              <a:off x="5146499" y="3228945"/>
              <a:ext cx="3647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最后两位是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b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组成的字符串</a:t>
              </a: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5D7CEA3-ED00-D941-867A-1537E76368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05717" y="2855666"/>
              <a:ext cx="822467" cy="38866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7EC22A1-F3A8-C548-B178-8F0698906265}"/>
              </a:ext>
            </a:extLst>
          </p:cNvPr>
          <p:cNvGrpSpPr/>
          <p:nvPr/>
        </p:nvGrpSpPr>
        <p:grpSpPr>
          <a:xfrm>
            <a:off x="2891141" y="2830563"/>
            <a:ext cx="2364750" cy="1194624"/>
            <a:chOff x="2891141" y="2830563"/>
            <a:chExt cx="2364750" cy="1194624"/>
          </a:xfrm>
        </p:grpSpPr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C3AEC3CD-3F3D-A941-8319-C67C650A0C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784" y="2830563"/>
              <a:ext cx="42546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79F48A5-1562-3B4F-9646-313484BC88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78314" y="2839134"/>
              <a:ext cx="0" cy="789921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CF1409-8556-A440-B701-ACC0BD99500C}"/>
                </a:ext>
              </a:extLst>
            </p:cNvPr>
            <p:cNvSpPr txBox="1"/>
            <p:nvPr/>
          </p:nvSpPr>
          <p:spPr>
            <a:xfrm>
              <a:off x="2891141" y="3625077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倒数第三位一定是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endPara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5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E8B-A90F-6D41-8737-88E8D23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找出下图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中所有标号为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的路径，这个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46B22-C69D-4642-BD7C-C02BEEAA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626" y="2060848"/>
            <a:ext cx="5044747" cy="180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2BDC9A-BE99-BA4E-8986-501FC378E80B}"/>
              </a:ext>
            </a:extLst>
          </p:cNvPr>
          <p:cNvSpPr txBox="1"/>
          <p:nvPr/>
        </p:nvSpPr>
        <p:spPr>
          <a:xfrm>
            <a:off x="468313" y="4114875"/>
            <a:ext cx="8424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的路径为：</a:t>
            </a:r>
            <a:r>
              <a:rPr kumimoji="1" lang="en-US" altLang="zh-CN" sz="2400" dirty="0">
                <a:latin typeface="+mn-ea"/>
              </a:rPr>
              <a:t>00000, 00111, 01111, 01222, 01223, 012000, 012200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，如路径</a:t>
            </a:r>
            <a:r>
              <a:rPr kumimoji="1" lang="en-US" altLang="zh-CN" sz="2400" dirty="0">
                <a:latin typeface="+mn-ea"/>
              </a:rPr>
              <a:t>01223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 </a:t>
            </a:r>
            <a:endParaRPr kumimoji="1" lang="en-US" altLang="zh-CN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F091B7E-E73D-474B-A3CE-F2F45CF3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第三章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6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EC1E38-933A-104A-BE75-76C42DF85A1C}"/>
              </a:ext>
            </a:extLst>
          </p:cNvPr>
          <p:cNvSpPr txBox="1"/>
          <p:nvPr/>
        </p:nvSpPr>
        <p:spPr>
          <a:xfrm>
            <a:off x="284398" y="203681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书算法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3.20</a:t>
            </a:r>
            <a:r>
              <a:rPr lang="zh-CN" altLang="en-US" dirty="0">
                <a:latin typeface="+mn-ea"/>
              </a:rPr>
              <a:t>）首先构造子集：</a:t>
            </a:r>
            <a:endParaRPr lang="en-US" altLang="zh-CN" dirty="0">
              <a:latin typeface="+mn-ea"/>
            </a:endParaRPr>
          </a:p>
          <a:p>
            <a:r>
              <a:rPr lang="en" altLang="zh-CN" dirty="0">
                <a:latin typeface="+mn-ea"/>
              </a:rPr>
              <a:t>A: 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closure(0)={0}</a:t>
            </a:r>
          </a:p>
          <a:p>
            <a:r>
              <a:rPr lang="en" altLang="zh-CN" dirty="0">
                <a:latin typeface="+mn-ea"/>
              </a:rPr>
              <a:t>B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err="1">
                <a:latin typeface="+mn-ea"/>
              </a:rPr>
              <a:t>Dtran</a:t>
            </a:r>
            <a:r>
              <a:rPr lang="en-US" altLang="zh-CN" dirty="0">
                <a:latin typeface="+mn-ea"/>
              </a:rPr>
              <a:t>[</a:t>
            </a:r>
            <a:r>
              <a:rPr lang="en-US" altLang="zh-CN" dirty="0" err="1">
                <a:latin typeface="+mn-ea"/>
              </a:rPr>
              <a:t>A,a</a:t>
            </a:r>
            <a:r>
              <a:rPr lang="en-US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A,a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closure(0,1)={0,1}</a:t>
            </a:r>
          </a:p>
          <a:p>
            <a:r>
              <a:rPr lang="en" altLang="zh-CN" dirty="0">
                <a:latin typeface="+mn-ea"/>
              </a:rPr>
              <a:t>C: </a:t>
            </a:r>
            <a:r>
              <a:rPr lang="en" altLang="zh-CN" dirty="0" err="1">
                <a:latin typeface="+mn-ea"/>
              </a:rPr>
              <a:t>Dtran</a:t>
            </a:r>
            <a:r>
              <a:rPr lang="en" altLang="zh-CN" dirty="0">
                <a:latin typeface="+mn-ea"/>
              </a:rPr>
              <a:t>[</a:t>
            </a:r>
            <a:r>
              <a:rPr lang="en" altLang="zh-CN" dirty="0" err="1">
                <a:latin typeface="+mn-ea"/>
              </a:rPr>
              <a:t>B,a</a:t>
            </a:r>
            <a:r>
              <a:rPr lang="en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B,a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closure(0,1,2)={0,1,2}</a:t>
            </a:r>
          </a:p>
          <a:p>
            <a:r>
              <a:rPr lang="en" altLang="zh-CN" dirty="0">
                <a:latin typeface="+mn-ea"/>
              </a:rPr>
              <a:t>D: </a:t>
            </a:r>
            <a:r>
              <a:rPr lang="en" altLang="zh-CN" dirty="0" err="1">
                <a:latin typeface="+mn-ea"/>
              </a:rPr>
              <a:t>Dtran</a:t>
            </a:r>
            <a:r>
              <a:rPr lang="en" altLang="zh-CN" dirty="0">
                <a:latin typeface="+mn-ea"/>
              </a:rPr>
              <a:t>[</a:t>
            </a:r>
            <a:r>
              <a:rPr lang="en" altLang="zh-CN" dirty="0" err="1">
                <a:latin typeface="+mn-ea"/>
              </a:rPr>
              <a:t>C,b</a:t>
            </a:r>
            <a:r>
              <a:rPr lang="en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 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C,b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closure(0,1,2,3)={0,1,2,3}</a:t>
            </a:r>
          </a:p>
          <a:p>
            <a:endParaRPr lang="en" altLang="zh-CN" dirty="0">
              <a:latin typeface="+mn-ea"/>
            </a:endParaRPr>
          </a:p>
          <a:p>
            <a:r>
              <a:rPr lang="zh-CN" altLang="en" dirty="0">
                <a:latin typeface="+mn-ea"/>
              </a:rPr>
              <a:t>构造</a:t>
            </a:r>
            <a:r>
              <a:rPr lang="zh-CN" altLang="en-US" dirty="0">
                <a:latin typeface="+mn-ea"/>
              </a:rPr>
              <a:t>状态转换表：                                                         </a:t>
            </a:r>
            <a:endParaRPr lang="en" altLang="zh-CN" dirty="0">
              <a:latin typeface="+mn-ea"/>
            </a:endParaRPr>
          </a:p>
          <a:p>
            <a:br>
              <a:rPr lang="en" altLang="zh-CN" dirty="0">
                <a:latin typeface="+mn-ea"/>
              </a:rPr>
            </a:br>
            <a:endParaRPr lang="en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46B22-C69D-4642-BD7C-C02BEEAA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760"/>
            <a:ext cx="3430427" cy="122413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E8B-A90F-6D41-8737-88E8D23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将下图中的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转化为</a:t>
            </a:r>
            <a:r>
              <a:rPr kumimoji="1" lang="en-US" altLang="zh-CN" sz="2400" dirty="0">
                <a:latin typeface="+mn-ea"/>
              </a:rPr>
              <a:t>DFA</a:t>
            </a:r>
            <a:r>
              <a:rPr kumimoji="1" lang="zh-CN" altLang="en-US" sz="2400" dirty="0">
                <a:latin typeface="+mn-ea"/>
              </a:rPr>
              <a:t>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C69F347-D3C7-F943-B7D3-DF99A6D4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63566"/>
              </p:ext>
            </p:extLst>
          </p:nvPr>
        </p:nvGraphicFramePr>
        <p:xfrm>
          <a:off x="295296" y="4077072"/>
          <a:ext cx="4503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NFA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0, 1, 2, 3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740412B-298F-1B4B-99C4-6FD49350387E}"/>
              </a:ext>
            </a:extLst>
          </p:cNvPr>
          <p:cNvSpPr txBox="1"/>
          <p:nvPr/>
        </p:nvSpPr>
        <p:spPr>
          <a:xfrm>
            <a:off x="5000662" y="42020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DFA</a:t>
            </a:r>
            <a:r>
              <a:rPr kumimoji="1" lang="zh-CN" altLang="en-US" dirty="0">
                <a:latin typeface="+mn-ea"/>
              </a:rPr>
              <a:t>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0C144A-337B-6744-9AE8-374CC94036B0}"/>
              </a:ext>
            </a:extLst>
          </p:cNvPr>
          <p:cNvGrpSpPr/>
          <p:nvPr/>
        </p:nvGrpSpPr>
        <p:grpSpPr>
          <a:xfrm>
            <a:off x="5005259" y="4678961"/>
            <a:ext cx="3858275" cy="976652"/>
            <a:chOff x="3461516" y="1796940"/>
            <a:chExt cx="3151967" cy="797863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5ADCCC5A-E22A-1241-ADD6-19CC0BC1ACB2}"/>
                </a:ext>
              </a:extLst>
            </p:cNvPr>
            <p:cNvSpPr/>
            <p:nvPr/>
          </p:nvSpPr>
          <p:spPr bwMode="auto">
            <a:xfrm>
              <a:off x="6289707" y="2084602"/>
              <a:ext cx="309002" cy="309002"/>
            </a:xfrm>
            <a:prstGeom prst="donut">
              <a:avLst>
                <a:gd name="adj" fmla="val 13318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同心圆 12">
              <a:extLst>
                <a:ext uri="{FF2B5EF4-FFF2-40B4-BE49-F238E27FC236}">
                  <a16:creationId xmlns:a16="http://schemas.microsoft.com/office/drawing/2014/main" id="{2E4C8C06-7052-8A4E-A3EE-832FD4AAAF29}"/>
                </a:ext>
              </a:extLst>
            </p:cNvPr>
            <p:cNvSpPr/>
            <p:nvPr/>
          </p:nvSpPr>
          <p:spPr bwMode="auto">
            <a:xfrm>
              <a:off x="403597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同心圆 13">
              <a:extLst>
                <a:ext uri="{FF2B5EF4-FFF2-40B4-BE49-F238E27FC236}">
                  <a16:creationId xmlns:a16="http://schemas.microsoft.com/office/drawing/2014/main" id="{997344EE-A90A-794A-82B3-432A91B44E84}"/>
                </a:ext>
              </a:extLst>
            </p:cNvPr>
            <p:cNvSpPr/>
            <p:nvPr/>
          </p:nvSpPr>
          <p:spPr bwMode="auto">
            <a:xfrm>
              <a:off x="480181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同心圆 14">
              <a:extLst>
                <a:ext uri="{FF2B5EF4-FFF2-40B4-BE49-F238E27FC236}">
                  <a16:creationId xmlns:a16="http://schemas.microsoft.com/office/drawing/2014/main" id="{5C75A7E7-5C6A-5747-9CE7-C4E88940A7ED}"/>
                </a:ext>
              </a:extLst>
            </p:cNvPr>
            <p:cNvSpPr/>
            <p:nvPr/>
          </p:nvSpPr>
          <p:spPr bwMode="auto">
            <a:xfrm>
              <a:off x="5523867" y="2085360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09BE4ED-0780-0C47-A7A3-FBDF9C211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1234" y="2240619"/>
              <a:ext cx="514742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671E3D-221D-EC48-8AAD-A3348DC4ADF2}"/>
                </a:ext>
              </a:extLst>
            </p:cNvPr>
            <p:cNvSpPr txBox="1"/>
            <p:nvPr/>
          </p:nvSpPr>
          <p:spPr>
            <a:xfrm>
              <a:off x="3461516" y="1925802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+mn-ea"/>
                </a:rPr>
                <a:t>start</a:t>
              </a:r>
              <a:endParaRPr kumimoji="1" lang="zh-CN" altLang="en-US" sz="1600" dirty="0">
                <a:latin typeface="+mn-ea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8ECBEF5-7B46-0F4C-B8EF-11B47A1483A1}"/>
                </a:ext>
              </a:extLst>
            </p:cNvPr>
            <p:cNvCxnSpPr/>
            <p:nvPr/>
          </p:nvCxnSpPr>
          <p:spPr bwMode="auto">
            <a:xfrm>
              <a:off x="4344978" y="2239103"/>
              <a:ext cx="456838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4EEBCE2-08C6-0548-856A-BF7B2D5419C3}"/>
                </a:ext>
              </a:extLst>
            </p:cNvPr>
            <p:cNvCxnSpPr/>
            <p:nvPr/>
          </p:nvCxnSpPr>
          <p:spPr bwMode="auto">
            <a:xfrm>
              <a:off x="5110818" y="2237689"/>
              <a:ext cx="413049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9A45E74-71CF-7F4B-85D9-34E3708CD433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5832869" y="2237689"/>
              <a:ext cx="456838" cy="141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32FDFA-9709-1343-830A-45E4F455EA83}"/>
                </a:ext>
              </a:extLst>
            </p:cNvPr>
            <p:cNvSpPr txBox="1"/>
            <p:nvPr/>
          </p:nvSpPr>
          <p:spPr>
            <a:xfrm>
              <a:off x="4422675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00C4130-5E81-5141-A411-345E39886158}"/>
                </a:ext>
              </a:extLst>
            </p:cNvPr>
            <p:cNvSpPr txBox="1"/>
            <p:nvPr/>
          </p:nvSpPr>
          <p:spPr>
            <a:xfrm>
              <a:off x="5146799" y="1996689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8C631AE-0AF5-A045-9318-BED28A0C3DC1}"/>
                </a:ext>
              </a:extLst>
            </p:cNvPr>
            <p:cNvSpPr txBox="1"/>
            <p:nvPr/>
          </p:nvSpPr>
          <p:spPr>
            <a:xfrm>
              <a:off x="5919304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4" name="弧 23">
              <a:extLst>
                <a:ext uri="{FF2B5EF4-FFF2-40B4-BE49-F238E27FC236}">
                  <a16:creationId xmlns:a16="http://schemas.microsoft.com/office/drawing/2014/main" id="{D0F16BBB-1C07-B540-8949-0125C09C4464}"/>
                </a:ext>
              </a:extLst>
            </p:cNvPr>
            <p:cNvSpPr/>
            <p:nvPr/>
          </p:nvSpPr>
          <p:spPr bwMode="auto">
            <a:xfrm>
              <a:off x="4015001" y="1808529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弧 24">
              <a:extLst>
                <a:ext uri="{FF2B5EF4-FFF2-40B4-BE49-F238E27FC236}">
                  <a16:creationId xmlns:a16="http://schemas.microsoft.com/office/drawing/2014/main" id="{47880A94-BA6C-2B49-9938-4E7984405EEB}"/>
                </a:ext>
              </a:extLst>
            </p:cNvPr>
            <p:cNvSpPr/>
            <p:nvPr/>
          </p:nvSpPr>
          <p:spPr bwMode="auto">
            <a:xfrm>
              <a:off x="4787082" y="181739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弧 25">
              <a:extLst>
                <a:ext uri="{FF2B5EF4-FFF2-40B4-BE49-F238E27FC236}">
                  <a16:creationId xmlns:a16="http://schemas.microsoft.com/office/drawing/2014/main" id="{5A27452E-FE4E-E347-BE97-E73E8C8A4593}"/>
                </a:ext>
              </a:extLst>
            </p:cNvPr>
            <p:cNvSpPr/>
            <p:nvPr/>
          </p:nvSpPr>
          <p:spPr bwMode="auto">
            <a:xfrm>
              <a:off x="5506949" y="1807116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弧 26">
              <a:extLst>
                <a:ext uri="{FF2B5EF4-FFF2-40B4-BE49-F238E27FC236}">
                  <a16:creationId xmlns:a16="http://schemas.microsoft.com/office/drawing/2014/main" id="{A4DB4FB5-5FFD-C745-99B7-8F3CA90D8112}"/>
                </a:ext>
              </a:extLst>
            </p:cNvPr>
            <p:cNvSpPr/>
            <p:nvPr/>
          </p:nvSpPr>
          <p:spPr bwMode="auto">
            <a:xfrm>
              <a:off x="6274933" y="181522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弧 27">
              <a:extLst>
                <a:ext uri="{FF2B5EF4-FFF2-40B4-BE49-F238E27FC236}">
                  <a16:creationId xmlns:a16="http://schemas.microsoft.com/office/drawing/2014/main" id="{2E1D6FFE-0AE3-BF4F-AC69-45E474700FF8}"/>
                </a:ext>
              </a:extLst>
            </p:cNvPr>
            <p:cNvSpPr/>
            <p:nvPr/>
          </p:nvSpPr>
          <p:spPr bwMode="auto">
            <a:xfrm>
              <a:off x="5721930" y="2204050"/>
              <a:ext cx="678716" cy="338550"/>
            </a:xfrm>
            <a:prstGeom prst="arc">
              <a:avLst>
                <a:gd name="adj1" fmla="val 146628"/>
                <a:gd name="adj2" fmla="val 106525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21B712F-F661-D54B-90DE-F15B57CF32A1}"/>
                </a:ext>
              </a:extLst>
            </p:cNvPr>
            <p:cNvSpPr txBox="1"/>
            <p:nvPr/>
          </p:nvSpPr>
          <p:spPr>
            <a:xfrm>
              <a:off x="3984650" y="1806211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BE3F2B-2A0E-F344-9AC4-7748BF0357CC}"/>
                </a:ext>
              </a:extLst>
            </p:cNvPr>
            <p:cNvSpPr txBox="1"/>
            <p:nvPr/>
          </p:nvSpPr>
          <p:spPr>
            <a:xfrm>
              <a:off x="4746327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DBA0DD-1EC0-AD4D-9ED3-91EA26080A8F}"/>
                </a:ext>
              </a:extLst>
            </p:cNvPr>
            <p:cNvSpPr txBox="1"/>
            <p:nvPr/>
          </p:nvSpPr>
          <p:spPr>
            <a:xfrm>
              <a:off x="5462819" y="1796940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656CD55-26DE-B640-A881-BE71515E5E29}"/>
                </a:ext>
              </a:extLst>
            </p:cNvPr>
            <p:cNvSpPr txBox="1"/>
            <p:nvPr/>
          </p:nvSpPr>
          <p:spPr>
            <a:xfrm>
              <a:off x="6245656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DA310A-2B25-A742-A692-753A34F89AAB}"/>
                </a:ext>
              </a:extLst>
            </p:cNvPr>
            <p:cNvSpPr txBox="1"/>
            <p:nvPr/>
          </p:nvSpPr>
          <p:spPr>
            <a:xfrm>
              <a:off x="5919304" y="2317804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815467BE-7A14-FE4C-AA4E-00B23350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第三章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7317308-D032-6543-B6C1-29D125A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4E095A-8A7B-1548-89B0-66B1E549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" y="1340768"/>
            <a:ext cx="8878253" cy="48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）给出这个串的一个最左推导：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）给出这个串的一个最右推导：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D28C89-4629-464A-B578-1202B16589A4}"/>
              </a:ext>
            </a:extLst>
          </p:cNvPr>
          <p:cNvSpPr txBox="1"/>
          <p:nvPr/>
        </p:nvSpPr>
        <p:spPr>
          <a:xfrm>
            <a:off x="889380" y="2636912"/>
            <a:ext cx="647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+mn-ea"/>
              </a:rPr>
              <a:t>lm</a:t>
            </a:r>
            <a:r>
              <a:rPr kumimoji="1" lang="en-US" altLang="zh-CN" sz="2400" dirty="0">
                <a:latin typeface="+mn-ea"/>
              </a:rPr>
              <a:t>: S=&gt;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29CB69D-3E43-C14C-9124-415C11AF36BD}"/>
              </a:ext>
            </a:extLst>
          </p:cNvPr>
          <p:cNvSpPr txBox="1"/>
          <p:nvPr/>
        </p:nvSpPr>
        <p:spPr>
          <a:xfrm>
            <a:off x="889380" y="4581128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+mn-ea"/>
              </a:rPr>
              <a:t>rm: S=&gt;S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 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S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7" name="标题 1">
            <a:extLst>
              <a:ext uri="{FF2B5EF4-FFF2-40B4-BE49-F238E27FC236}">
                <a16:creationId xmlns:a16="http://schemas.microsoft.com/office/drawing/2014/main" id="{A10AB889-FB7F-FD44-BE87-9908326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568744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4443</TotalTime>
  <Words>2775</Words>
  <Application>Microsoft Office PowerPoint</Application>
  <PresentationFormat>全屏显示(4:3)</PresentationFormat>
  <Paragraphs>373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FangSong</vt:lpstr>
      <vt:lpstr>等线</vt:lpstr>
      <vt:lpstr>华文仿宋</vt:lpstr>
      <vt:lpstr>Arial</vt:lpstr>
      <vt:lpstr>Times New Roman</vt:lpstr>
      <vt:lpstr>Tw Cen MT</vt:lpstr>
      <vt:lpstr>Wingdings</vt:lpstr>
      <vt:lpstr>NJUPPTemplate</vt:lpstr>
      <vt:lpstr>编译原理习题课（一）</vt:lpstr>
      <vt:lpstr>作业等第</vt:lpstr>
      <vt:lpstr>课外学习资料</vt:lpstr>
      <vt:lpstr>课外学习资料</vt:lpstr>
      <vt:lpstr>第三章</vt:lpstr>
      <vt:lpstr>第三章</vt:lpstr>
      <vt:lpstr>第三章</vt:lpstr>
      <vt:lpstr>课后作业一</vt:lpstr>
      <vt:lpstr>课后作业一</vt:lpstr>
      <vt:lpstr>第四章</vt:lpstr>
      <vt:lpstr>第四章</vt:lpstr>
      <vt:lpstr>第四章</vt:lpstr>
      <vt:lpstr>第四章</vt:lpstr>
      <vt:lpstr>第五章</vt:lpstr>
      <vt:lpstr>第五章</vt:lpstr>
      <vt:lpstr>第五章</vt:lpstr>
      <vt:lpstr>第五章</vt:lpstr>
      <vt:lpstr>第五章</vt:lpstr>
      <vt:lpstr>随堂测试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HUAWEI</cp:lastModifiedBy>
  <cp:revision>139</cp:revision>
  <cp:lastPrinted>2013-02-25T14:33:48Z</cp:lastPrinted>
  <dcterms:created xsi:type="dcterms:W3CDTF">2012-01-30T08:28:12Z</dcterms:created>
  <dcterms:modified xsi:type="dcterms:W3CDTF">2023-11-30T23:52:22Z</dcterms:modified>
</cp:coreProperties>
</file>