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2" r:id="rId3"/>
    <p:sldId id="406" r:id="rId4"/>
    <p:sldId id="419" r:id="rId5"/>
    <p:sldId id="412" r:id="rId6"/>
    <p:sldId id="416" r:id="rId7"/>
    <p:sldId id="377" r:id="rId8"/>
    <p:sldId id="378" r:id="rId9"/>
    <p:sldId id="429" r:id="rId10"/>
    <p:sldId id="379" r:id="rId11"/>
    <p:sldId id="381" r:id="rId12"/>
    <p:sldId id="421" r:id="rId13"/>
    <p:sldId id="425" r:id="rId14"/>
    <p:sldId id="384" r:id="rId15"/>
    <p:sldId id="386" r:id="rId16"/>
    <p:sldId id="423" r:id="rId17"/>
    <p:sldId id="432" r:id="rId18"/>
    <p:sldId id="433" r:id="rId19"/>
    <p:sldId id="438" r:id="rId20"/>
    <p:sldId id="387" r:id="rId21"/>
    <p:sldId id="388" r:id="rId22"/>
    <p:sldId id="390" r:id="rId23"/>
    <p:sldId id="392" r:id="rId24"/>
    <p:sldId id="394" r:id="rId25"/>
    <p:sldId id="395" r:id="rId26"/>
    <p:sldId id="396" r:id="rId27"/>
    <p:sldId id="398" r:id="rId28"/>
    <p:sldId id="399" r:id="rId29"/>
    <p:sldId id="400" r:id="rId30"/>
    <p:sldId id="401" r:id="rId31"/>
    <p:sldId id="426" r:id="rId32"/>
    <p:sldId id="408" r:id="rId33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5"/>
    <p:restoredTop sz="96056" autoAdjust="0"/>
  </p:normalViewPr>
  <p:slideViewPr>
    <p:cSldViewPr>
      <p:cViewPr varScale="1">
        <p:scale>
          <a:sx n="101" d="100"/>
          <a:sy n="101" d="100"/>
        </p:scale>
        <p:origin x="19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6BCE78-FEDA-8143-BE7B-2FDFE7067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A8986-6640-CB44-886F-D2E8FAC2B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75D1-8995-0A49-A637-4808EAFF0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221E0-EFA1-EF49-80AD-FD7D6F5D0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7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教材上没有给参考格式，所以差不多的都算对。</a:t>
            </a:r>
            <a:endParaRPr lang="en-US" altLang="zh-CN" dirty="0" smtClean="0"/>
          </a:p>
          <a:p>
            <a:r>
              <a:rPr lang="zh-CN" altLang="en-US" dirty="0" smtClean="0"/>
              <a:t>但是现在统一了以后，考试万一考了，不按这个标准写的，说明没来上习题课或者来了没听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6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5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4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file:////Users/di/Library/Containers/com.tencent.xinWeChat/Data/Library/Application%20Support/com.tencent.xinWeChat/2.0b4.0.9/22882d251f208ea9aad7ee2e8579e1ac/Message/MessageTemp/5bee875d33d9a5da289e0399fe33c4ab/Documents/Tencent%20Files/1547565515/Image/C2C/%7bCBCDA0B3-F923-D760-8DFA-8851652EE441%7d.jpg" TargetMode="Externa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</a:t>
            </a:r>
            <a:r>
              <a:rPr lang="zh-CN" altLang="en-US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（二）</a:t>
            </a:r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0804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lang="zh-CN" altLang="en-US" sz="2400" dirty="0"/>
              <a:t>使用下图所示的翻译方案来翻译赋值语句 </a:t>
            </a:r>
            <a:r>
              <a:rPr lang="en-US" altLang="zh-CN" sz="2400" dirty="0">
                <a:latin typeface="+mn-ea"/>
              </a:rPr>
              <a:t>x = 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 + 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/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pic>
        <p:nvPicPr>
          <p:cNvPr id="7169" name="Picture 1" descr="page2image41108288">
            <a:extLst>
              <a:ext uri="{FF2B5EF4-FFF2-40B4-BE49-F238E27FC236}">
                <a16:creationId xmlns:a16="http://schemas.microsoft.com/office/drawing/2014/main" id="{D60EAB06-2062-3040-90DB-D8B8B35E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" y="1980637"/>
            <a:ext cx="4415795" cy="45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4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lang="zh-CN" altLang="en-US" sz="2400" dirty="0"/>
              <a:t>使用下图所示的翻译方案来翻译赋值语句 </a:t>
            </a:r>
            <a:r>
              <a:rPr lang="en-US" altLang="zh-CN" sz="2400" dirty="0">
                <a:latin typeface="+mn-ea"/>
              </a:rPr>
              <a:t>x = 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 + 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/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788B1-8473-7944-840A-48455EC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44171"/>
            <a:ext cx="8243094" cy="42669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012409-C118-664F-BDCD-5336A1DE5D00}"/>
              </a:ext>
            </a:extLst>
          </p:cNvPr>
          <p:cNvSpPr txBox="1"/>
          <p:nvPr/>
        </p:nvSpPr>
        <p:spPr>
          <a:xfrm>
            <a:off x="3556337" y="62108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注释语法分析树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0B5597-2923-9F47-BB72-56DA132F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13305"/>
            <a:ext cx="1872208" cy="20538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859110-C385-8E4D-B9A6-BD557F7E5958}"/>
              </a:ext>
            </a:extLst>
          </p:cNvPr>
          <p:cNvSpPr txBox="1"/>
          <p:nvPr/>
        </p:nvSpPr>
        <p:spPr>
          <a:xfrm>
            <a:off x="0" y="1836233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6.12</a:t>
            </a:r>
            <a:r>
              <a:rPr kumimoji="1" lang="zh-CN" altLang="en-US" dirty="0"/>
              <a:t>）首先构造三地址代码：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 txBox="1">
            <a:spLocks/>
          </p:cNvSpPr>
          <p:nvPr/>
        </p:nvSpPr>
        <p:spPr bwMode="auto">
          <a:xfrm>
            <a:off x="6576207" y="2455842"/>
            <a:ext cx="2312801" cy="16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zh-CN" altLang="en-US" sz="1400" b="1" kern="0" dirty="0">
                <a:latin typeface="+mn-ea"/>
              </a:rPr>
              <a:t>定义行宽用</a:t>
            </a:r>
            <a:r>
              <a:rPr kumimoji="1" lang="en-US" altLang="zh-CN" sz="1400" b="1" kern="0" dirty="0" err="1">
                <a:latin typeface="+mn-ea"/>
              </a:rPr>
              <a:t>rw</a:t>
            </a:r>
            <a:r>
              <a:rPr kumimoji="1" lang="zh-CN" altLang="en-US" sz="1400" b="1" kern="0" dirty="0">
                <a:latin typeface="+mn-ea"/>
              </a:rPr>
              <a:t>表示，列宽用</a:t>
            </a:r>
            <a:r>
              <a:rPr kumimoji="1" lang="en-US" altLang="zh-CN" sz="1400" b="1" kern="0" dirty="0" err="1">
                <a:latin typeface="+mn-ea"/>
              </a:rPr>
              <a:t>cw</a:t>
            </a:r>
            <a:r>
              <a:rPr kumimoji="1" lang="zh-CN" altLang="en-US" sz="1400" b="1" kern="0" dirty="0">
                <a:latin typeface="+mn-ea"/>
              </a:rPr>
              <a:t>表示，那么</a:t>
            </a:r>
            <a:r>
              <a:rPr kumimoji="1" lang="en-US" altLang="zh-CN" sz="1400" b="1" kern="0" dirty="0">
                <a:latin typeface="+mn-ea"/>
              </a:rPr>
              <a:t>a[</a:t>
            </a:r>
            <a:r>
              <a:rPr kumimoji="1" lang="en-US" altLang="zh-CN" sz="1400" b="1" kern="0" dirty="0" err="1">
                <a:latin typeface="+mn-ea"/>
              </a:rPr>
              <a:t>i</a:t>
            </a:r>
            <a:r>
              <a:rPr kumimoji="1" lang="en-US" altLang="zh-CN" sz="1400" b="1" kern="0" dirty="0">
                <a:latin typeface="+mn-ea"/>
              </a:rPr>
              <a:t>][j]</a:t>
            </a:r>
            <a:r>
              <a:rPr kumimoji="1" lang="zh-CN" altLang="en-US" sz="1400" b="1" kern="0" dirty="0">
                <a:latin typeface="+mn-ea"/>
              </a:rPr>
              <a:t>地址计算三地址码就是：</a:t>
            </a:r>
            <a:endParaRPr kumimoji="1" lang="en-US" altLang="zh-CN" sz="1400" b="1" kern="0" dirty="0">
              <a:latin typeface="+mn-ea"/>
            </a:endParaRPr>
          </a:p>
          <a:p>
            <a:pPr marL="0" indent="0">
              <a:buNone/>
            </a:pPr>
            <a:r>
              <a:rPr kumimoji="1" lang="en-US" altLang="zh-CN" sz="1400" b="1" kern="0" dirty="0">
                <a:latin typeface="+mn-ea"/>
              </a:rPr>
              <a:t>t1 = </a:t>
            </a:r>
            <a:r>
              <a:rPr kumimoji="1" lang="en-US" altLang="zh-CN" sz="1400" b="1" kern="0" dirty="0" err="1">
                <a:latin typeface="+mn-ea"/>
              </a:rPr>
              <a:t>i</a:t>
            </a:r>
            <a:r>
              <a:rPr kumimoji="1" lang="en-US" altLang="zh-CN" sz="1400" b="1" kern="0" dirty="0">
                <a:latin typeface="+mn-ea"/>
              </a:rPr>
              <a:t> * </a:t>
            </a:r>
            <a:r>
              <a:rPr kumimoji="1" lang="en-US" altLang="zh-CN" sz="1400" b="1" kern="0" dirty="0" err="1">
                <a:latin typeface="+mn-ea"/>
              </a:rPr>
              <a:t>rw</a:t>
            </a:r>
            <a:r>
              <a:rPr kumimoji="1" lang="zh-CN" altLang="en-US" sz="1400" b="1" kern="0" dirty="0">
                <a:latin typeface="+mn-ea"/>
              </a:rPr>
              <a:t>（</a:t>
            </a:r>
            <a:r>
              <a:rPr kumimoji="1" lang="en-US" altLang="zh-CN" sz="1400" b="1" kern="0" dirty="0">
                <a:latin typeface="+mn-ea"/>
              </a:rPr>
              <a:t>a[</a:t>
            </a:r>
            <a:r>
              <a:rPr kumimoji="1" lang="en-US" altLang="zh-CN" sz="1400" b="1" kern="0" dirty="0" err="1">
                <a:latin typeface="+mn-ea"/>
              </a:rPr>
              <a:t>i</a:t>
            </a:r>
            <a:r>
              <a:rPr kumimoji="1" lang="en-US" altLang="zh-CN" sz="1400" b="1" kern="0" dirty="0">
                <a:latin typeface="+mn-ea"/>
              </a:rPr>
              <a:t>]=</a:t>
            </a:r>
            <a:r>
              <a:rPr kumimoji="1" lang="en-US" altLang="zh-CN" sz="1400" b="1" kern="0" dirty="0" err="1">
                <a:latin typeface="+mn-ea"/>
              </a:rPr>
              <a:t>rw</a:t>
            </a:r>
            <a:r>
              <a:rPr kumimoji="1" lang="zh-CN" altLang="en-US" sz="1400" b="1" kern="0" dirty="0">
                <a:latin typeface="+mn-ea"/>
              </a:rPr>
              <a:t>）</a:t>
            </a:r>
            <a:endParaRPr kumimoji="1" lang="en-US" altLang="zh-CN" sz="1400" b="1" kern="0" dirty="0">
              <a:latin typeface="+mn-ea"/>
            </a:endParaRPr>
          </a:p>
          <a:p>
            <a:pPr marL="0" indent="0">
              <a:buNone/>
            </a:pPr>
            <a:r>
              <a:rPr kumimoji="1" lang="en-US" altLang="zh-CN" sz="1400" b="1" kern="0" dirty="0">
                <a:latin typeface="+mn-ea"/>
              </a:rPr>
              <a:t>t2 = j * </a:t>
            </a:r>
            <a:r>
              <a:rPr kumimoji="1" lang="en-US" altLang="zh-CN" sz="1400" b="1" kern="0" dirty="0" err="1">
                <a:latin typeface="+mn-ea"/>
              </a:rPr>
              <a:t>cw</a:t>
            </a:r>
            <a:r>
              <a:rPr kumimoji="1" lang="zh-CN" altLang="en-US" sz="1400" b="1" kern="0" dirty="0">
                <a:latin typeface="+mn-ea"/>
              </a:rPr>
              <a:t>（</a:t>
            </a:r>
            <a:r>
              <a:rPr kumimoji="1" lang="en-US" altLang="zh-CN" sz="1400" b="1" kern="0" dirty="0">
                <a:latin typeface="+mn-ea"/>
              </a:rPr>
              <a:t>a[j]=</a:t>
            </a:r>
            <a:r>
              <a:rPr kumimoji="1" lang="en-US" altLang="zh-CN" sz="1400" b="1" kern="0" dirty="0" err="1">
                <a:latin typeface="+mn-ea"/>
              </a:rPr>
              <a:t>cw</a:t>
            </a:r>
            <a:r>
              <a:rPr kumimoji="1" lang="zh-CN" altLang="en-US" sz="1400" b="1" kern="0" dirty="0">
                <a:latin typeface="+mn-ea"/>
              </a:rPr>
              <a:t>）</a:t>
            </a:r>
            <a:endParaRPr kumimoji="1" lang="en-US" altLang="zh-CN" sz="1400" b="1" kern="0" dirty="0">
              <a:latin typeface="+mn-ea"/>
            </a:endParaRPr>
          </a:p>
          <a:p>
            <a:pPr marL="0" indent="0">
              <a:buNone/>
            </a:pPr>
            <a:r>
              <a:rPr kumimoji="1" lang="en-US" altLang="zh-CN" sz="1400" b="1" kern="0" dirty="0">
                <a:latin typeface="+mn-ea"/>
              </a:rPr>
              <a:t>t3 = t1 + t2</a:t>
            </a:r>
            <a:endParaRPr kumimoji="1" lang="zh-CN" altLang="en-US" sz="14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9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012409-C118-664F-BDCD-5336A1DE5D00}"/>
              </a:ext>
            </a:extLst>
          </p:cNvPr>
          <p:cNvSpPr txBox="1"/>
          <p:nvPr/>
        </p:nvSpPr>
        <p:spPr>
          <a:xfrm>
            <a:off x="3556337" y="62108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注释语法分析树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 txBox="1">
            <a:spLocks/>
          </p:cNvSpPr>
          <p:nvPr/>
        </p:nvSpPr>
        <p:spPr bwMode="auto">
          <a:xfrm>
            <a:off x="251520" y="2226349"/>
            <a:ext cx="2312801" cy="16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 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sz="14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].width</a:t>
            </a:r>
            <a:endParaRPr kumimoji="1" lang="en-US" altLang="zh-CN" sz="1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t2 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a[t1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t3 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j * </a:t>
            </a: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b[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].width</a:t>
            </a:r>
            <a:endParaRPr kumimoji="1" lang="en-US" altLang="zh-CN" sz="1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t4 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b[t3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t5 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t2 </a:t>
            </a: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t4</a:t>
            </a:r>
            <a:endParaRPr kumimoji="1" lang="en-US" altLang="zh-CN" sz="1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kumimoji="1" lang="en-US" altLang="zh-CN" sz="1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t5</a:t>
            </a:r>
            <a:endParaRPr kumimoji="1" lang="zh-CN" altLang="en-US" sz="1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46905" y="1534101"/>
            <a:ext cx="6419850" cy="4543965"/>
            <a:chOff x="2146905" y="1534101"/>
            <a:chExt cx="6419850" cy="454396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b="7134"/>
            <a:stretch/>
          </p:blipFill>
          <p:spPr>
            <a:xfrm>
              <a:off x="2146905" y="1534101"/>
              <a:ext cx="6419850" cy="434317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719" y="5886966"/>
              <a:ext cx="72008" cy="15710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2584" y="5877272"/>
              <a:ext cx="111250" cy="200794"/>
            </a:xfrm>
            <a:prstGeom prst="rect">
              <a:avLst/>
            </a:prstGeom>
          </p:spPr>
        </p:pic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 txBox="1">
            <a:spLocks/>
          </p:cNvSpPr>
          <p:nvPr/>
        </p:nvSpPr>
        <p:spPr bwMode="auto">
          <a:xfrm>
            <a:off x="179512" y="1340768"/>
            <a:ext cx="8784976" cy="49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 dirty="0" smtClean="0"/>
              <a:t>翻译赋值语句 </a:t>
            </a:r>
            <a:r>
              <a:rPr lang="en-US" altLang="zh-CN" sz="2400" kern="0" dirty="0" smtClean="0">
                <a:latin typeface="+mn-ea"/>
              </a:rPr>
              <a:t>x = a[</a:t>
            </a:r>
            <a:r>
              <a:rPr lang="en-US" altLang="zh-CN" sz="2400" kern="0" dirty="0" err="1" smtClean="0">
                <a:latin typeface="+mn-ea"/>
              </a:rPr>
              <a:t>i</a:t>
            </a:r>
            <a:r>
              <a:rPr lang="en-US" altLang="zh-CN" sz="2400" kern="0" dirty="0" smtClean="0">
                <a:latin typeface="+mn-ea"/>
              </a:rPr>
              <a:t>] + b[j]</a:t>
            </a:r>
            <a:r>
              <a:rPr lang="zh-CN" altLang="en-US" sz="2400" kern="0" dirty="0" smtClean="0">
                <a:latin typeface="+mn-ea"/>
              </a:rPr>
              <a:t>。</a:t>
            </a:r>
            <a:endParaRPr lang="zh-CN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891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237626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>
                <a:latin typeface="+mn-ea"/>
              </a:rPr>
              <a:t>4.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一个按行存放的实数型数组 </a:t>
            </a:r>
            <a:r>
              <a:rPr lang="en" altLang="zh-CN" sz="1800" dirty="0">
                <a:latin typeface="+mn-ea"/>
              </a:rPr>
              <a:t>A[</a:t>
            </a:r>
            <a:r>
              <a:rPr lang="en" altLang="zh-CN" sz="1800" dirty="0" err="1">
                <a:latin typeface="+mn-ea"/>
              </a:rPr>
              <a:t>i</a:t>
            </a:r>
            <a:r>
              <a:rPr lang="en" altLang="zh-CN" sz="1800" dirty="0">
                <a:latin typeface="+mn-ea"/>
              </a:rPr>
              <a:t>, j, k] </a:t>
            </a:r>
            <a:r>
              <a:rPr lang="zh-CN" altLang="en-US" sz="1800" dirty="0">
                <a:latin typeface="+mn-ea"/>
              </a:rPr>
              <a:t>的下标 </a:t>
            </a:r>
            <a:r>
              <a:rPr lang="en" altLang="zh-CN" sz="1800" dirty="0" err="1">
                <a:latin typeface="+mn-ea"/>
              </a:rPr>
              <a:t>i</a:t>
            </a:r>
            <a:r>
              <a:rPr lang="en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1~4</a:t>
            </a:r>
            <a:r>
              <a:rPr lang="zh-CN" altLang="en-US" sz="1800" dirty="0">
                <a:latin typeface="+mn-ea"/>
              </a:rPr>
              <a:t>，下标 </a:t>
            </a:r>
            <a:r>
              <a:rPr lang="en" altLang="zh-CN" sz="1800" dirty="0">
                <a:latin typeface="+mn-ea"/>
              </a:rPr>
              <a:t>j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0~4</a:t>
            </a:r>
            <a:r>
              <a:rPr lang="zh-CN" altLang="en-US" sz="1800" dirty="0">
                <a:latin typeface="+mn-ea"/>
              </a:rPr>
              <a:t>，且下标 </a:t>
            </a:r>
            <a:r>
              <a:rPr lang="en" altLang="zh-CN" sz="1800" dirty="0">
                <a:latin typeface="+mn-ea"/>
              </a:rPr>
              <a:t>k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5~10</a:t>
            </a:r>
            <a:r>
              <a:rPr lang="zh-CN" altLang="en-US" sz="1800" dirty="0">
                <a:latin typeface="+mn-ea"/>
              </a:rPr>
              <a:t>。每 个实数占 </a:t>
            </a:r>
            <a:r>
              <a:rPr lang="en-US" altLang="zh-CN" sz="1800" dirty="0">
                <a:latin typeface="+mn-ea"/>
              </a:rPr>
              <a:t>8 </a:t>
            </a:r>
            <a:r>
              <a:rPr lang="zh-CN" altLang="en-US" sz="1800" dirty="0">
                <a:latin typeface="+mn-ea"/>
              </a:rPr>
              <a:t>个字节。假设数组 </a:t>
            </a:r>
            <a:r>
              <a:rPr lang="en" altLang="zh-CN" sz="1800" dirty="0">
                <a:latin typeface="+mn-ea"/>
              </a:rPr>
              <a:t>A </a:t>
            </a:r>
            <a:r>
              <a:rPr lang="zh-CN" altLang="en-US" sz="1800" dirty="0">
                <a:latin typeface="+mn-ea"/>
              </a:rPr>
              <a:t>从 </a:t>
            </a:r>
            <a:r>
              <a:rPr lang="en-US" altLang="zh-CN" sz="1800" dirty="0">
                <a:latin typeface="+mn-ea"/>
              </a:rPr>
              <a:t>0 </a:t>
            </a:r>
            <a:r>
              <a:rPr lang="zh-CN" altLang="en-US" sz="1800" dirty="0">
                <a:latin typeface="+mn-ea"/>
              </a:rPr>
              <a:t>字节开始存放，计算下列元素的位置</a:t>
            </a:r>
            <a:r>
              <a:rPr lang="en-US" altLang="zh-CN" sz="1800" dirty="0">
                <a:latin typeface="+mn-ea"/>
              </a:rPr>
              <a:t>: 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A[3, 4, 5]</a:t>
            </a: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2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A[1, 2, 7]</a:t>
            </a: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A[4, 3, 9]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120272-E3C1-7B44-8AF8-EFE832B3B6A5}"/>
              </a:ext>
            </a:extLst>
          </p:cNvPr>
          <p:cNvSpPr txBox="1"/>
          <p:nvPr/>
        </p:nvSpPr>
        <p:spPr>
          <a:xfrm>
            <a:off x="413792" y="2710661"/>
            <a:ext cx="797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书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6.4.3</a:t>
            </a:r>
            <a:r>
              <a:rPr lang="zh-CN" altLang="en-US" sz="1800" dirty="0">
                <a:latin typeface="+mn-ea"/>
              </a:rPr>
              <a:t>）数组在</a:t>
            </a:r>
            <a:r>
              <a:rPr lang="en-US" altLang="zh-CN" sz="1800" dirty="0">
                <a:latin typeface="+mn-ea"/>
              </a:rPr>
              <a:t>A[</a:t>
            </a:r>
            <a:r>
              <a:rPr lang="en-US" altLang="zh-CN" sz="1800" dirty="0" err="1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]</a:t>
            </a:r>
            <a:r>
              <a:rPr lang="zh-CN" altLang="en-US" sz="1800" dirty="0">
                <a:latin typeface="+mn-ea"/>
              </a:rPr>
              <a:t>上的宽度为</a:t>
            </a:r>
            <a:r>
              <a:rPr lang="en-US" altLang="zh-CN" sz="1800" dirty="0">
                <a:latin typeface="+mn-ea"/>
              </a:rPr>
              <a:t>5</a:t>
            </a:r>
            <a:r>
              <a:rPr lang="zh-CN" altLang="en-US" sz="18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，在</a:t>
            </a:r>
            <a:r>
              <a:rPr lang="en-US" altLang="zh-CN" sz="1800" dirty="0">
                <a:latin typeface="+mn-ea"/>
              </a:rPr>
              <a:t>A[</a:t>
            </a:r>
            <a:r>
              <a:rPr lang="en-US" altLang="zh-CN" sz="1800" dirty="0" err="1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, j]</a:t>
            </a:r>
            <a:r>
              <a:rPr lang="zh-CN" altLang="en-US" sz="1800" dirty="0">
                <a:latin typeface="+mn-ea"/>
              </a:rPr>
              <a:t>上的宽度为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，根据公式</a:t>
            </a:r>
            <a:r>
              <a:rPr lang="en-US" altLang="zh-CN" sz="1800" dirty="0">
                <a:latin typeface="+mn-ea"/>
              </a:rPr>
              <a:t>6.3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>
                <a:latin typeface="+mn-ea"/>
              </a:rPr>
              <a:t>6.7</a:t>
            </a:r>
            <a:r>
              <a:rPr lang="zh-CN" altLang="en-US" sz="1800" dirty="0">
                <a:latin typeface="+mn-ea"/>
              </a:rPr>
              <a:t>，元素位置为： </a:t>
            </a:r>
            <a:r>
              <a:rPr lang="en-US" altLang="zh-CN" sz="1800" dirty="0">
                <a:latin typeface="+mn-ea"/>
              </a:rPr>
              <a:t> ((3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(4 - 0)*6 + (5 - 5)) *8 = 672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613AD8-E140-9640-B133-12680EBA26C3}"/>
              </a:ext>
            </a:extLst>
          </p:cNvPr>
          <p:cNvSpPr txBox="1"/>
          <p:nvPr/>
        </p:nvSpPr>
        <p:spPr>
          <a:xfrm>
            <a:off x="539552" y="3847213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元素位置为： </a:t>
            </a:r>
            <a:r>
              <a:rPr lang="en-US" altLang="zh-CN" sz="1800" dirty="0">
                <a:latin typeface="+mn-ea"/>
              </a:rPr>
              <a:t> ((1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(2 - 0)*6 + (7 - 5)) *8 = 112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A5213-0212-1947-8D66-341B27E8389D}"/>
              </a:ext>
            </a:extLst>
          </p:cNvPr>
          <p:cNvSpPr txBox="1"/>
          <p:nvPr/>
        </p:nvSpPr>
        <p:spPr>
          <a:xfrm>
            <a:off x="539552" y="4902259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元素位置为： </a:t>
            </a:r>
            <a:r>
              <a:rPr lang="en-US" altLang="zh-CN" sz="1800" dirty="0">
                <a:latin typeface="+mn-ea"/>
              </a:rPr>
              <a:t> ((4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(3 - 0)*6 + (9 - 5)) *8 = 896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3" y="1340768"/>
            <a:ext cx="9217024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使用下图中的翻译方案翻译表达式</a:t>
            </a:r>
            <a:r>
              <a:rPr lang="en" altLang="zh-CN" sz="2000" dirty="0">
                <a:latin typeface="+mn-ea"/>
              </a:rPr>
              <a:t>a==b &amp;&amp; (c==d||e==f)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并给出每个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子表达式的真值列表与假值列表，你可以假设第一条被生成的指令的地址是</a:t>
            </a:r>
            <a:r>
              <a:rPr lang="en-US" altLang="zh-CN" sz="2000" dirty="0">
                <a:latin typeface="+mn-ea"/>
              </a:rPr>
              <a:t>100: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pic>
        <p:nvPicPr>
          <p:cNvPr id="9217" name="Picture 1" descr="page2image41119936">
            <a:extLst>
              <a:ext uri="{FF2B5EF4-FFF2-40B4-BE49-F238E27FC236}">
                <a16:creationId xmlns:a16="http://schemas.microsoft.com/office/drawing/2014/main" id="{995FFCF8-10D3-7E45-979F-E4FB536E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" y="2157250"/>
            <a:ext cx="4608512" cy="40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3" y="1340768"/>
            <a:ext cx="9217024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使用下图中的翻译方案翻译表达式</a:t>
            </a:r>
            <a:r>
              <a:rPr lang="en" altLang="zh-CN" sz="2000" dirty="0">
                <a:latin typeface="+mn-ea"/>
              </a:rPr>
              <a:t>a==b &amp;&amp; (c==d||e==f)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并给出每个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子表达式的真值列表与假值列表，你可以假设第一条被生成的指令的地址是</a:t>
            </a:r>
            <a:r>
              <a:rPr lang="en-US" altLang="zh-CN" sz="2000" dirty="0">
                <a:latin typeface="+mn-ea"/>
              </a:rPr>
              <a:t>100: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69B3DA-DCBF-7F42-AF39-22D7831AF389}"/>
              </a:ext>
            </a:extLst>
          </p:cNvPr>
          <p:cNvSpPr txBox="1"/>
          <p:nvPr/>
        </p:nvSpPr>
        <p:spPr>
          <a:xfrm>
            <a:off x="6857649" y="22814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6.7.2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节 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6.17</a:t>
            </a:r>
            <a:endParaRPr kumimoji="1" lang="zh-CN" altLang="en-US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92984" y="3315595"/>
            <a:ext cx="2608661" cy="1659497"/>
            <a:chOff x="2539403" y="2653123"/>
            <a:chExt cx="2608661" cy="1659497"/>
          </a:xfrm>
        </p:grpSpPr>
        <p:cxnSp>
          <p:nvCxnSpPr>
            <p:cNvPr id="9" name="直接连接符 8"/>
            <p:cNvCxnSpPr/>
            <p:nvPr/>
          </p:nvCxnSpPr>
          <p:spPr bwMode="auto">
            <a:xfrm flipV="1">
              <a:off x="2771800" y="3231029"/>
              <a:ext cx="697981" cy="72545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9403" y="2653123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{100}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{101}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11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8526" y="3880572"/>
              <a:ext cx="25202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a               ==               b</a:t>
              </a:r>
              <a:endParaRPr kumimoji="1" lang="zh-CN" altLang="en-US" sz="2000" kern="0" dirty="0">
                <a:latin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flipV="1">
              <a:off x="3774581" y="3268216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079382" y="3231028"/>
              <a:ext cx="708642" cy="725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2351084" y="4548907"/>
            <a:ext cx="2633623" cy="1653810"/>
            <a:chOff x="2514441" y="2643183"/>
            <a:chExt cx="2633623" cy="1653810"/>
          </a:xfrm>
        </p:grpSpPr>
        <p:cxnSp>
          <p:nvCxnSpPr>
            <p:cNvPr id="15" name="直接连接符 14"/>
            <p:cNvCxnSpPr/>
            <p:nvPr/>
          </p:nvCxnSpPr>
          <p:spPr bwMode="auto">
            <a:xfrm flipV="1">
              <a:off x="2771800" y="3231029"/>
              <a:ext cx="697981" cy="72545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9403" y="2643183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{102}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{103}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17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14441" y="3864945"/>
              <a:ext cx="25202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c               ==               d</a:t>
              </a:r>
              <a:endParaRPr kumimoji="1" lang="zh-CN" altLang="en-US" sz="2000" kern="0" dirty="0">
                <a:latin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flipV="1">
              <a:off x="3774581" y="3268216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079382" y="3231028"/>
              <a:ext cx="708642" cy="725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组合 19"/>
          <p:cNvGrpSpPr/>
          <p:nvPr/>
        </p:nvGrpSpPr>
        <p:grpSpPr>
          <a:xfrm>
            <a:off x="5725042" y="4582199"/>
            <a:ext cx="2608661" cy="1682561"/>
            <a:chOff x="2534070" y="2625631"/>
            <a:chExt cx="2608661" cy="1682561"/>
          </a:xfrm>
        </p:grpSpPr>
        <p:cxnSp>
          <p:nvCxnSpPr>
            <p:cNvPr id="21" name="直接连接符 20"/>
            <p:cNvCxnSpPr/>
            <p:nvPr/>
          </p:nvCxnSpPr>
          <p:spPr bwMode="auto">
            <a:xfrm flipV="1">
              <a:off x="2771800" y="3231029"/>
              <a:ext cx="697981" cy="72545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070" y="2625631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{104}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{105}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23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8379" y="3876144"/>
              <a:ext cx="25202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e               ==               f</a:t>
              </a:r>
              <a:endParaRPr kumimoji="1" lang="zh-CN" altLang="en-US" sz="2000" kern="0" dirty="0">
                <a:latin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3774581" y="3268216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079382" y="3231028"/>
              <a:ext cx="708642" cy="725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组合 25"/>
          <p:cNvGrpSpPr/>
          <p:nvPr/>
        </p:nvGrpSpPr>
        <p:grpSpPr>
          <a:xfrm>
            <a:off x="3653251" y="3307231"/>
            <a:ext cx="2930193" cy="1682561"/>
            <a:chOff x="1164370" y="2900309"/>
            <a:chExt cx="2930193" cy="1682561"/>
          </a:xfrm>
        </p:grpSpPr>
        <p:cxnSp>
          <p:nvCxnSpPr>
            <p:cNvPr id="27" name="直接连接符 26"/>
            <p:cNvCxnSpPr/>
            <p:nvPr/>
          </p:nvCxnSpPr>
          <p:spPr bwMode="auto">
            <a:xfrm flipV="1">
              <a:off x="1164370" y="3527557"/>
              <a:ext cx="1025619" cy="6907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2452029" y="3527557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2887826" y="3527557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3096697" y="3527557"/>
              <a:ext cx="997866" cy="69076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71909" y="2900309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{102, 104}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{105}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32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18048" y="4150822"/>
              <a:ext cx="1934239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||   M.i=104</a:t>
              </a:r>
              <a:endParaRPr kumimoji="1" lang="zh-CN" altLang="en-US" sz="2000" kern="0" dirty="0">
                <a:latin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89086" y="2085469"/>
            <a:ext cx="2930193" cy="1682561"/>
            <a:chOff x="1164370" y="2900309"/>
            <a:chExt cx="2930193" cy="1682561"/>
          </a:xfrm>
        </p:grpSpPr>
        <p:cxnSp>
          <p:nvCxnSpPr>
            <p:cNvPr id="34" name="直接连接符 33"/>
            <p:cNvCxnSpPr/>
            <p:nvPr/>
          </p:nvCxnSpPr>
          <p:spPr bwMode="auto">
            <a:xfrm flipV="1">
              <a:off x="1164370" y="3527557"/>
              <a:ext cx="1025619" cy="6907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2452029" y="3527557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2887826" y="3527557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3096697" y="3527557"/>
              <a:ext cx="997866" cy="69076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71909" y="2900309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{102, 104}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{101, 105}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39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18048" y="4150822"/>
              <a:ext cx="1934239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&amp;&amp;   M.i=102</a:t>
              </a:r>
              <a:endParaRPr kumimoji="1" lang="zh-CN" altLang="en-US" sz="2000" kern="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3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3" y="1340768"/>
            <a:ext cx="9217024" cy="8640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使用下图中的翻译方案翻译</a:t>
            </a:r>
            <a:r>
              <a:rPr lang="zh-CN" altLang="en-US" sz="2000" dirty="0" smtClean="0">
                <a:latin typeface="+mn-ea"/>
              </a:rPr>
              <a:t>表达式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" altLang="zh-CN" sz="2000" dirty="0" smtClean="0">
                <a:latin typeface="+mn-ea"/>
              </a:rPr>
              <a:t>a &gt; b ||</a:t>
            </a:r>
            <a:r>
              <a:rPr lang="en" altLang="zh-CN" sz="2000" dirty="0">
                <a:latin typeface="+mn-ea"/>
              </a:rPr>
              <a:t> </a:t>
            </a:r>
            <a:r>
              <a:rPr lang="en" altLang="zh-CN" sz="2000" dirty="0" smtClean="0">
                <a:latin typeface="+mn-ea"/>
              </a:rPr>
              <a:t>c &lt; d ||e != f</a:t>
            </a:r>
            <a:r>
              <a:rPr lang="zh-CN" altLang="en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并给出每个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子表达式的真值列表与假值列表，你可以假设第一条被生成的指令的地址是</a:t>
            </a:r>
            <a:r>
              <a:rPr lang="en-US" altLang="zh-CN" sz="2000" dirty="0">
                <a:latin typeface="+mn-ea"/>
              </a:rPr>
              <a:t>100: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97402" y="4633324"/>
            <a:ext cx="2608661" cy="1659497"/>
            <a:chOff x="2539403" y="2653123"/>
            <a:chExt cx="2608661" cy="1659497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2771800" y="3231029"/>
              <a:ext cx="697981" cy="72545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9403" y="2653123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{100}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{101}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16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8526" y="3880572"/>
              <a:ext cx="25202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a                &gt;                b</a:t>
              </a:r>
              <a:endParaRPr kumimoji="1" lang="zh-CN" altLang="en-US" sz="2000" kern="0" dirty="0">
                <a:latin typeface="+mn-ea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 flipV="1">
              <a:off x="3774581" y="3268216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4079382" y="3231028"/>
              <a:ext cx="708642" cy="725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3468611" y="4623384"/>
            <a:ext cx="2633623" cy="1653810"/>
            <a:chOff x="2514441" y="2643183"/>
            <a:chExt cx="2633623" cy="1653810"/>
          </a:xfrm>
        </p:grpSpPr>
        <p:cxnSp>
          <p:nvCxnSpPr>
            <p:cNvPr id="28" name="直接连接符 27"/>
            <p:cNvCxnSpPr/>
            <p:nvPr/>
          </p:nvCxnSpPr>
          <p:spPr bwMode="auto">
            <a:xfrm flipV="1">
              <a:off x="2771800" y="3231029"/>
              <a:ext cx="697981" cy="72545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9403" y="2643183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{102}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{103}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30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14441" y="3864945"/>
              <a:ext cx="25202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c                &lt;                d</a:t>
              </a:r>
              <a:endParaRPr kumimoji="1" lang="zh-CN" altLang="en-US" sz="2000" kern="0" dirty="0">
                <a:latin typeface="+mn-ea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 flipV="1">
              <a:off x="3774581" y="3268216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079382" y="3231028"/>
              <a:ext cx="708642" cy="725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组合 32"/>
          <p:cNvGrpSpPr/>
          <p:nvPr/>
        </p:nvGrpSpPr>
        <p:grpSpPr>
          <a:xfrm>
            <a:off x="6175764" y="3292531"/>
            <a:ext cx="2628290" cy="1678048"/>
            <a:chOff x="2514441" y="2625631"/>
            <a:chExt cx="2628290" cy="1678048"/>
          </a:xfrm>
        </p:grpSpPr>
        <p:cxnSp>
          <p:nvCxnSpPr>
            <p:cNvPr id="34" name="直接连接符 33"/>
            <p:cNvCxnSpPr/>
            <p:nvPr/>
          </p:nvCxnSpPr>
          <p:spPr bwMode="auto">
            <a:xfrm flipV="1">
              <a:off x="2771800" y="3231029"/>
              <a:ext cx="697981" cy="72545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070" y="2625631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{104}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{105}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36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14441" y="3871631"/>
              <a:ext cx="252028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e                !=               f</a:t>
              </a:r>
              <a:endParaRPr kumimoji="1" lang="zh-CN" altLang="en-US" sz="2000" kern="0" dirty="0">
                <a:latin typeface="+mn-ea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 flipV="1">
              <a:off x="3774581" y="3268216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079382" y="3231028"/>
              <a:ext cx="708642" cy="7254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组合 45"/>
          <p:cNvGrpSpPr/>
          <p:nvPr/>
        </p:nvGrpSpPr>
        <p:grpSpPr>
          <a:xfrm>
            <a:off x="1493511" y="3372871"/>
            <a:ext cx="2930193" cy="1682561"/>
            <a:chOff x="1164370" y="2900309"/>
            <a:chExt cx="2930193" cy="1682561"/>
          </a:xfrm>
        </p:grpSpPr>
        <p:cxnSp>
          <p:nvCxnSpPr>
            <p:cNvPr id="39" name="直接连接符 38"/>
            <p:cNvCxnSpPr/>
            <p:nvPr/>
          </p:nvCxnSpPr>
          <p:spPr bwMode="auto">
            <a:xfrm flipV="1">
              <a:off x="1164370" y="3527557"/>
              <a:ext cx="1025619" cy="6907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2452029" y="3527557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2887826" y="3527557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096697" y="3527557"/>
              <a:ext cx="997866" cy="69076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71909" y="2900309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{100, 102}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{103}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45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18048" y="4150822"/>
              <a:ext cx="1934239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||   M.i=102</a:t>
              </a:r>
              <a:endParaRPr kumimoji="1" lang="zh-CN" altLang="en-US" sz="2000" kern="0" dirty="0">
                <a:latin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51920" y="2132856"/>
            <a:ext cx="2930193" cy="1682561"/>
            <a:chOff x="1164370" y="2900309"/>
            <a:chExt cx="2930193" cy="1682561"/>
          </a:xfrm>
        </p:grpSpPr>
        <p:cxnSp>
          <p:nvCxnSpPr>
            <p:cNvPr id="50" name="直接连接符 49"/>
            <p:cNvCxnSpPr/>
            <p:nvPr/>
          </p:nvCxnSpPr>
          <p:spPr bwMode="auto">
            <a:xfrm flipV="1">
              <a:off x="1164370" y="3527557"/>
              <a:ext cx="1025619" cy="6907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452029" y="3527557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2887826" y="3527557"/>
              <a:ext cx="0" cy="68826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3096697" y="3527557"/>
              <a:ext cx="997866" cy="69076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71909" y="2900309"/>
              <a:ext cx="260866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B.t = {100, 102,104}</a:t>
              </a:r>
            </a:p>
            <a:p>
              <a:pPr marL="0" indent="0" algn="ctr"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en" altLang="zh-CN" sz="1800" kern="0" dirty="0" smtClean="0">
                  <a:latin typeface="+mn-ea"/>
                </a:rPr>
                <a:t>B.f = {105}</a:t>
              </a:r>
              <a:endParaRPr kumimoji="1" lang="zh-CN" altLang="en-US" sz="2000" kern="0" dirty="0">
                <a:latin typeface="+mn-ea"/>
              </a:endParaRPr>
            </a:p>
          </p:txBody>
        </p:sp>
        <p:sp>
          <p:nvSpPr>
            <p:cNvPr id="55" name="内容占位符 2">
              <a:extLst>
                <a:ext uri="{FF2B5EF4-FFF2-40B4-BE49-F238E27FC236}">
                  <a16:creationId xmlns:a16="http://schemas.microsoft.com/office/drawing/2014/main" id="{99DD02CE-142A-904E-8149-06F329F70D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18048" y="4150822"/>
              <a:ext cx="1934239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7675" indent="-4476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89000" indent="-43973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93813" indent="-40322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81163" indent="-3857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701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273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845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417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98900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" altLang="zh-CN" sz="1800" kern="0" dirty="0" smtClean="0">
                  <a:latin typeface="+mn-ea"/>
                </a:rPr>
                <a:t>||   M.i=104</a:t>
              </a:r>
              <a:endParaRPr kumimoji="1" lang="zh-CN" altLang="en-US" sz="2000" kern="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5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en-US" altLang="zh-CN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3783965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600" dirty="0">
                <a:latin typeface="+mn-ea"/>
              </a:rPr>
              <a:t>在如图的语法制导定义中添加处理控制流构造的规则</a:t>
            </a:r>
            <a:r>
              <a:rPr kumimoji="1" lang="zh-CN" altLang="en-US" sz="2600" dirty="0" smtClean="0">
                <a:latin typeface="+mn-ea"/>
              </a:rPr>
              <a:t>：</a:t>
            </a:r>
            <a:endParaRPr kumimoji="1" lang="en-US" altLang="zh-CN" sz="2600" dirty="0" smtClean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600" dirty="0" smtClean="0">
                <a:latin typeface="+mn-ea"/>
              </a:rPr>
              <a:t>一</a:t>
            </a:r>
            <a:r>
              <a:rPr kumimoji="1" lang="zh-CN" altLang="en-US" sz="2600" dirty="0">
                <a:latin typeface="+mn-ea"/>
              </a:rPr>
              <a:t>个</a:t>
            </a:r>
            <a:r>
              <a:rPr kumimoji="1" lang="en-US" altLang="zh-CN" sz="2600" dirty="0">
                <a:latin typeface="+mn-ea"/>
              </a:rPr>
              <a:t>repeat</a:t>
            </a:r>
            <a:r>
              <a:rPr kumimoji="1" lang="zh-CN" altLang="en-US" sz="2600" dirty="0">
                <a:latin typeface="+mn-ea"/>
              </a:rPr>
              <a:t>语句，</a:t>
            </a:r>
            <a:r>
              <a:rPr kumimoji="1" lang="en-US" altLang="zh-CN" sz="2600" dirty="0">
                <a:latin typeface="+mn-ea"/>
              </a:rPr>
              <a:t>repeat S while B</a:t>
            </a:r>
            <a:r>
              <a:rPr kumimoji="1" lang="zh-CN" altLang="en-US" sz="2600" dirty="0">
                <a:latin typeface="+mn-ea"/>
              </a:rPr>
              <a:t>。</a:t>
            </a:r>
          </a:p>
        </p:txBody>
      </p:sp>
      <p:pic>
        <p:nvPicPr>
          <p:cNvPr id="4" name="图片 3" descr="13051639572165_.pic_hd"/>
          <p:cNvPicPr>
            <a:picLocks noChangeAspect="1"/>
          </p:cNvPicPr>
          <p:nvPr/>
        </p:nvPicPr>
        <p:blipFill>
          <a:blip r:embed="rId3"/>
          <a:srcRect b="4848"/>
          <a:stretch>
            <a:fillRect/>
          </a:stretch>
        </p:blipFill>
        <p:spPr>
          <a:xfrm>
            <a:off x="4464685" y="1379220"/>
            <a:ext cx="4315460" cy="438721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8770" y="3960495"/>
          <a:ext cx="40487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产生式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语义规则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S </a:t>
                      </a: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 repeat S1 while B 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S1.next =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newlabel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B.true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newlabel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B.false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S.next</a:t>
                      </a:r>
                      <a:endParaRPr lang="en-US" altLang="zh-CN" sz="1600" b="0" i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S.code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label(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B.true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||</a:t>
                      </a:r>
                      <a:r>
                        <a:rPr lang="en-US" altLang="zh-CN" sz="1600" b="0" i="1" baseline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S1.code</a:t>
                      </a:r>
                    </a:p>
                    <a:p>
                      <a:pPr algn="l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|| label(S1.next) ||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B.code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4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第六章</a:t>
            </a:r>
            <a:endParaRPr kumimoji="1" lang="en-US" altLang="zh-CN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098155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600" dirty="0">
                <a:latin typeface="+mn-ea"/>
              </a:rPr>
              <a:t>假定左图中的widen</a:t>
            </a:r>
            <a:r>
              <a:rPr kumimoji="1" lang="zh-CN" altLang="en-US" sz="2600" dirty="0" smtClean="0">
                <a:latin typeface="+mn-ea"/>
              </a:rPr>
              <a:t>函数可以</a:t>
            </a:r>
            <a:r>
              <a:rPr kumimoji="1" lang="zh-CN" altLang="en-US" sz="2600" dirty="0">
                <a:latin typeface="+mn-ea"/>
              </a:rPr>
              <a:t>处理右图层次结构中的所有类型，翻译下列表达式（假定 c 和 d 是字符类型，s 和 t 是短整型， i 和 j 为整型， x 是浮点型）：</a:t>
            </a:r>
          </a:p>
          <a:p>
            <a:pPr marL="0" indent="0">
              <a:buNone/>
            </a:pPr>
            <a:r>
              <a:rPr kumimoji="1" lang="zh-CN" altLang="en-US" sz="2600" dirty="0">
                <a:latin typeface="+mn-ea"/>
              </a:rPr>
              <a:t>（</a:t>
            </a:r>
            <a:r>
              <a:rPr kumimoji="1" lang="en-US" altLang="zh-CN" sz="2600" dirty="0">
                <a:latin typeface="+mn-ea"/>
              </a:rPr>
              <a:t>1</a:t>
            </a:r>
            <a:r>
              <a:rPr kumimoji="1" lang="zh-CN" altLang="en-US" sz="2600" dirty="0">
                <a:latin typeface="+mn-ea"/>
              </a:rPr>
              <a:t>） i = s + c （</a:t>
            </a:r>
            <a:r>
              <a:rPr kumimoji="1" lang="en-US" altLang="zh-CN" sz="2600" dirty="0">
                <a:latin typeface="+mn-ea"/>
              </a:rPr>
              <a:t>2</a:t>
            </a:r>
            <a:r>
              <a:rPr kumimoji="1" lang="zh-CN" altLang="en-US" sz="2600" dirty="0">
                <a:latin typeface="+mn-ea"/>
              </a:rPr>
              <a:t>） x = s + c </a:t>
            </a:r>
            <a:r>
              <a:rPr kumimoji="1" lang="zh-CN" altLang="en-US" sz="2600" dirty="0" smtClean="0">
                <a:latin typeface="+mn-ea"/>
              </a:rPr>
              <a:t>（</a:t>
            </a:r>
            <a:r>
              <a:rPr kumimoji="1" lang="en-US" altLang="zh-CN" sz="2600" dirty="0">
                <a:latin typeface="+mn-ea"/>
              </a:rPr>
              <a:t>3</a:t>
            </a:r>
            <a:r>
              <a:rPr kumimoji="1" lang="zh-CN" altLang="en-US" sz="2600" dirty="0">
                <a:latin typeface="+mn-ea"/>
              </a:rPr>
              <a:t>）x = (s + c) * (t + d)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13627"/>
          <a:stretch>
            <a:fillRect/>
          </a:stretch>
        </p:blipFill>
        <p:spPr>
          <a:xfrm>
            <a:off x="788035" y="3491230"/>
            <a:ext cx="4397375" cy="262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66066" b="24284"/>
          <a:stretch>
            <a:fillRect/>
          </a:stretch>
        </p:blipFill>
        <p:spPr>
          <a:xfrm>
            <a:off x="6404610" y="3491230"/>
            <a:ext cx="1563370" cy="25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第六章</a:t>
            </a:r>
            <a:endParaRPr kumimoji="1" lang="en-US" altLang="zh-CN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15519"/>
            <a:ext cx="8098155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600" dirty="0" smtClean="0">
                <a:latin typeface="+mn-ea"/>
              </a:rPr>
              <a:t>（</a:t>
            </a:r>
            <a:r>
              <a:rPr kumimoji="1" lang="zh-CN" altLang="en-US" sz="2600" dirty="0">
                <a:latin typeface="+mn-ea"/>
              </a:rPr>
              <a:t>假定 c 和 d 是字符类型，s 和 t 是短整型， i 和 j 为整型， x 是浮点型）：</a:t>
            </a:r>
          </a:p>
          <a:p>
            <a:pPr marL="0" indent="0">
              <a:buNone/>
            </a:pPr>
            <a:r>
              <a:rPr kumimoji="1" lang="zh-CN" altLang="en-US" sz="2600" dirty="0">
                <a:latin typeface="+mn-ea"/>
              </a:rPr>
              <a:t>（</a:t>
            </a:r>
            <a:r>
              <a:rPr kumimoji="1" lang="en-US" altLang="zh-CN" sz="2600" dirty="0">
                <a:latin typeface="+mn-ea"/>
              </a:rPr>
              <a:t>1</a:t>
            </a:r>
            <a:r>
              <a:rPr kumimoji="1" lang="zh-CN" altLang="en-US" sz="2600" dirty="0">
                <a:latin typeface="+mn-ea"/>
              </a:rPr>
              <a:t>） i = s + c （</a:t>
            </a:r>
            <a:r>
              <a:rPr kumimoji="1" lang="en-US" altLang="zh-CN" sz="2600" dirty="0">
                <a:latin typeface="+mn-ea"/>
              </a:rPr>
              <a:t>2</a:t>
            </a:r>
            <a:r>
              <a:rPr kumimoji="1" lang="zh-CN" altLang="en-US" sz="2600" dirty="0">
                <a:latin typeface="+mn-ea"/>
              </a:rPr>
              <a:t>） x = s + c </a:t>
            </a:r>
            <a:r>
              <a:rPr kumimoji="1" lang="zh-CN" altLang="en-US" sz="2600" dirty="0" smtClean="0">
                <a:latin typeface="+mn-ea"/>
              </a:rPr>
              <a:t>（</a:t>
            </a:r>
            <a:r>
              <a:rPr kumimoji="1" lang="en-US" altLang="zh-CN" sz="2600" dirty="0">
                <a:latin typeface="+mn-ea"/>
              </a:rPr>
              <a:t>3</a:t>
            </a:r>
            <a:r>
              <a:rPr kumimoji="1" lang="zh-CN" altLang="en-US" sz="2600" dirty="0">
                <a:latin typeface="+mn-ea"/>
              </a:rPr>
              <a:t>）x = (s + c) * (t + d)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13627"/>
          <a:stretch>
            <a:fillRect/>
          </a:stretch>
        </p:blipFill>
        <p:spPr>
          <a:xfrm>
            <a:off x="119246" y="4149080"/>
            <a:ext cx="4397375" cy="262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66066" b="24284"/>
          <a:stretch>
            <a:fillRect/>
          </a:stretch>
        </p:blipFill>
        <p:spPr>
          <a:xfrm>
            <a:off x="4572000" y="4149080"/>
            <a:ext cx="1563370" cy="2581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9632" y="2537271"/>
            <a:ext cx="2540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t1 = (int) s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t2 = (int) c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i = t1 + t2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19872" y="2537271"/>
            <a:ext cx="254000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t1 = (int) s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t2 = (int) c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t3 = t1 + t2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x = (float) t3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18513" y="2673157"/>
            <a:ext cx="254000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t1 = (int) s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t2 = (int) c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t3 = t1 + t2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t4 = (int) t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t5 = (int) d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t6 = t4 + t5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t7 = t3 + t6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x = (float) t7</a:t>
            </a:r>
          </a:p>
        </p:txBody>
      </p:sp>
    </p:spTree>
    <p:extLst>
      <p:ext uri="{BB962C8B-B14F-4D97-AF65-F5344CB8AC3E}">
        <p14:creationId xmlns:p14="http://schemas.microsoft.com/office/powerpoint/2010/main" val="20581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2912566"/>
          </a:xfrm>
        </p:spPr>
        <p:txBody>
          <a:bodyPr/>
          <a:lstStyle/>
          <a:p>
            <a:r>
              <a:rPr kumimoji="1" lang="zh-CN" altLang="en-US" dirty="0">
                <a:latin typeface="+mn-ea"/>
              </a:rPr>
              <a:t>中间代码表示</a:t>
            </a:r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>
                <a:latin typeface="+mn-ea"/>
              </a:rPr>
              <a:t>抽象语法</a:t>
            </a:r>
            <a:r>
              <a:rPr kumimoji="1" lang="zh-CN" altLang="en-US" dirty="0" smtClean="0">
                <a:latin typeface="+mn-ea"/>
              </a:rPr>
              <a:t>树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三</a:t>
            </a:r>
            <a:r>
              <a:rPr kumimoji="1" lang="zh-CN" altLang="en-US" dirty="0">
                <a:latin typeface="+mn-ea"/>
              </a:rPr>
              <a:t>地址代码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中间代码生成</a:t>
            </a:r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>
                <a:latin typeface="+mn-ea"/>
              </a:rPr>
              <a:t>表达式</a:t>
            </a:r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>
                <a:latin typeface="+mn-ea"/>
              </a:rPr>
              <a:t>类型检查</a:t>
            </a:r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>
                <a:latin typeface="+mn-ea"/>
              </a:rPr>
              <a:t>控制流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28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4640758"/>
          </a:xfrm>
        </p:spPr>
        <p:txBody>
          <a:bodyPr/>
          <a:lstStyle/>
          <a:p>
            <a:r>
              <a:rPr lang="zh-CN" altLang="en-US" sz="2800" dirty="0"/>
              <a:t>运行时刻环境</a:t>
            </a:r>
            <a:endParaRPr lang="en-US" altLang="zh-CN" sz="2800" dirty="0"/>
          </a:p>
          <a:p>
            <a:pPr lvl="1"/>
            <a:r>
              <a:rPr lang="zh-CN" altLang="en-US" sz="2400" dirty="0"/>
              <a:t>为数据分配安排存储位置</a:t>
            </a:r>
          </a:p>
          <a:p>
            <a:pPr lvl="1"/>
            <a:r>
              <a:rPr lang="zh-CN" altLang="en-US" sz="2400" dirty="0"/>
              <a:t>确定访问变量时使用的机制</a:t>
            </a:r>
          </a:p>
          <a:p>
            <a:pPr lvl="1"/>
            <a:r>
              <a:rPr lang="zh-CN" altLang="en-US" sz="2400" dirty="0"/>
              <a:t>过程之间的连接</a:t>
            </a:r>
          </a:p>
          <a:p>
            <a:pPr lvl="1"/>
            <a:r>
              <a:rPr lang="zh-CN" altLang="en-US" sz="2400" dirty="0"/>
              <a:t>参数传递</a:t>
            </a:r>
          </a:p>
          <a:p>
            <a:pPr lvl="1"/>
            <a:r>
              <a:rPr lang="zh-CN" altLang="en-US" sz="2400" dirty="0"/>
              <a:t>和操作系统、输入输出设备相关的其它接口</a:t>
            </a:r>
          </a:p>
          <a:p>
            <a:r>
              <a:rPr lang="zh-CN" altLang="en-US" sz="2800" dirty="0"/>
              <a:t>主题</a:t>
            </a:r>
            <a:endParaRPr lang="en-US" altLang="zh-CN" sz="2800" dirty="0"/>
          </a:p>
          <a:p>
            <a:pPr lvl="1"/>
            <a:r>
              <a:rPr lang="zh-CN" altLang="en-US" sz="2400" dirty="0"/>
              <a:t>存储管理：栈分配、堆管理、垃圾回收</a:t>
            </a:r>
          </a:p>
          <a:p>
            <a:pPr lvl="1"/>
            <a:r>
              <a:rPr lang="zh-CN" altLang="en-US" sz="2400" dirty="0"/>
              <a:t>对变量、数据的访问</a:t>
            </a:r>
          </a:p>
          <a:p>
            <a:endParaRPr lang="zh-CN" altLang="en-US" dirty="0"/>
          </a:p>
          <a:p>
            <a:pPr lvl="1"/>
            <a:endParaRPr kumimoji="1" lang="zh-CN" altLang="en-US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第七章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04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第七章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59064F-BEC8-6D47-AACF-6F6378C5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62" y="1772816"/>
            <a:ext cx="2088232" cy="37553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CEB035-13BD-3F40-814C-4682A437BAAD}"/>
              </a:ext>
            </a:extLst>
          </p:cNvPr>
          <p:cNvSpPr txBox="1"/>
          <p:nvPr/>
        </p:nvSpPr>
        <p:spPr>
          <a:xfrm>
            <a:off x="928662" y="2636912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全局常量，编译器数据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9775206-3C0D-2E48-984D-594583EDA93E}"/>
              </a:ext>
            </a:extLst>
          </p:cNvPr>
          <p:cNvCxnSpPr>
            <a:stCxn id="10" idx="3"/>
          </p:cNvCxnSpPr>
          <p:nvPr/>
        </p:nvCxnSpPr>
        <p:spPr bwMode="auto">
          <a:xfrm flipV="1">
            <a:off x="3455316" y="2708920"/>
            <a:ext cx="612628" cy="1126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677A1B3-A3AD-324A-B53E-749B99C20782}"/>
              </a:ext>
            </a:extLst>
          </p:cNvPr>
          <p:cNvSpPr txBox="1"/>
          <p:nvPr/>
        </p:nvSpPr>
        <p:spPr>
          <a:xfrm>
            <a:off x="1394720" y="50131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活动记录（帧）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3E833E9-0AB2-4A4D-A969-B5B2C1F0B000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 flipV="1">
            <a:off x="3195213" y="5013176"/>
            <a:ext cx="800723" cy="18466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2B272CB-4AF5-0049-A86E-064744B24B4B}"/>
              </a:ext>
            </a:extLst>
          </p:cNvPr>
          <p:cNvSpPr txBox="1"/>
          <p:nvPr/>
        </p:nvSpPr>
        <p:spPr>
          <a:xfrm>
            <a:off x="702223" y="352859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生命周期不稳定的变量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（局部变量）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DDE109A-16CD-D745-B9DF-39178C704F32}"/>
              </a:ext>
            </a:extLst>
          </p:cNvPr>
          <p:cNvCxnSpPr>
            <a:cxnSpLocks/>
            <a:stCxn id="30" idx="3"/>
          </p:cNvCxnSpPr>
          <p:nvPr/>
        </p:nvCxnSpPr>
        <p:spPr bwMode="auto">
          <a:xfrm flipV="1">
            <a:off x="3195213" y="3429000"/>
            <a:ext cx="872731" cy="4227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BC970EC-5A0E-DB40-BC17-1BF64343D944}"/>
              </a:ext>
            </a:extLst>
          </p:cNvPr>
          <p:cNvSpPr txBox="1"/>
          <p:nvPr/>
        </p:nvSpPr>
        <p:spPr>
          <a:xfrm>
            <a:off x="5652303" y="4797152"/>
            <a:ext cx="2952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活动树（调用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返回序列）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访问链（显示表）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F3243E-A3A2-FA4B-B77C-9FD0D8F6E4BD}"/>
              </a:ext>
            </a:extLst>
          </p:cNvPr>
          <p:cNvSpPr txBox="1"/>
          <p:nvPr/>
        </p:nvSpPr>
        <p:spPr>
          <a:xfrm>
            <a:off x="5631636" y="3143618"/>
            <a:ext cx="1202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碎片整理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垃圾回收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371754-E790-D540-BE64-1214E18D8CBA}"/>
              </a:ext>
            </a:extLst>
          </p:cNvPr>
          <p:cNvSpPr txBox="1"/>
          <p:nvPr/>
        </p:nvSpPr>
        <p:spPr>
          <a:xfrm>
            <a:off x="5652303" y="5445224"/>
            <a:ext cx="3384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栈区在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7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章中地址是从低到高增长的，与实际相反</a:t>
            </a:r>
          </a:p>
        </p:txBody>
      </p:sp>
    </p:spTree>
    <p:extLst>
      <p:ext uri="{BB962C8B-B14F-4D97-AF65-F5344CB8AC3E}">
        <p14:creationId xmlns:p14="http://schemas.microsoft.com/office/powerpoint/2010/main" val="10521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第七章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A71E00-9AA7-5B4A-890D-8A6C8389C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0"/>
          <a:stretch/>
        </p:blipFill>
        <p:spPr>
          <a:xfrm>
            <a:off x="827584" y="1340768"/>
            <a:ext cx="7818011" cy="12961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EEF4FB-FF13-DD40-BA3A-33673E4F9DAA}"/>
              </a:ext>
            </a:extLst>
          </p:cNvPr>
          <p:cNvSpPr txBox="1"/>
          <p:nvPr/>
        </p:nvSpPr>
        <p:spPr>
          <a:xfrm>
            <a:off x="932451" y="2971470"/>
            <a:ext cx="77131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+mn-ea"/>
              </a:rPr>
              <a:t>引用传递，就是传递地址，调用</a:t>
            </a:r>
            <a:r>
              <a:rPr kumimoji="1" lang="en-US" altLang="zh-CN" dirty="0">
                <a:latin typeface="+mn-ea"/>
              </a:rPr>
              <a:t>f(a, a)</a:t>
            </a:r>
            <a:r>
              <a:rPr kumimoji="1" lang="zh-CN" altLang="en-US" dirty="0">
                <a:latin typeface="+mn-ea"/>
              </a:rPr>
              <a:t>会改变地址上</a:t>
            </a:r>
            <a:r>
              <a:rPr kumimoji="1" lang="en-US" altLang="zh-CN" dirty="0">
                <a:latin typeface="+mn-ea"/>
              </a:rPr>
              <a:t>a</a:t>
            </a:r>
            <a:r>
              <a:rPr kumimoji="1" lang="zh-CN" altLang="en-US" dirty="0">
                <a:latin typeface="+mn-ea"/>
              </a:rPr>
              <a:t>的值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+mn-ea"/>
              </a:rPr>
              <a:t>x = x+1, </a:t>
            </a:r>
            <a:r>
              <a:rPr kumimoji="1" lang="zh-CN" altLang="en-US" dirty="0">
                <a:latin typeface="+mn-ea"/>
              </a:rPr>
              <a:t>会</a:t>
            </a:r>
            <a:r>
              <a:rPr kumimoji="1" lang="zh-CN" altLang="en-US" dirty="0" smtClean="0">
                <a:latin typeface="+mn-ea"/>
              </a:rPr>
              <a:t>把形参</a:t>
            </a:r>
            <a:r>
              <a:rPr kumimoji="1" lang="en-US" altLang="zh-CN" dirty="0" smtClean="0">
                <a:latin typeface="+mn-ea"/>
              </a:rPr>
              <a:t>x</a:t>
            </a:r>
            <a:r>
              <a:rPr kumimoji="1" lang="zh-CN" altLang="en-US" dirty="0">
                <a:latin typeface="+mn-ea"/>
              </a:rPr>
              <a:t>地址上的值改为</a:t>
            </a:r>
            <a:r>
              <a:rPr kumimoji="1" lang="en-US" altLang="zh-CN" dirty="0" smtClean="0">
                <a:latin typeface="+mn-ea"/>
              </a:rPr>
              <a:t>4</a:t>
            </a:r>
            <a:r>
              <a:rPr kumimoji="1" lang="zh-CN" altLang="en-US" dirty="0" smtClean="0">
                <a:latin typeface="+mn-ea"/>
              </a:rPr>
              <a:t>，实参</a:t>
            </a:r>
            <a:r>
              <a:rPr kumimoji="1" lang="en-US" altLang="zh-CN" dirty="0" smtClean="0">
                <a:latin typeface="+mn-ea"/>
              </a:rPr>
              <a:t>a</a:t>
            </a:r>
            <a:r>
              <a:rPr kumimoji="1" lang="zh-CN" altLang="en-US" dirty="0" smtClean="0">
                <a:latin typeface="+mn-ea"/>
              </a:rPr>
              <a:t>地址上的值也改为</a:t>
            </a:r>
            <a:r>
              <a:rPr kumimoji="1" lang="en-US" altLang="zh-CN" dirty="0" smtClean="0">
                <a:latin typeface="+mn-ea"/>
              </a:rPr>
              <a:t>4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+mn-ea"/>
              </a:rPr>
              <a:t>y = y+2, </a:t>
            </a:r>
            <a:r>
              <a:rPr kumimoji="1" lang="zh-CN" altLang="en-US" dirty="0">
                <a:latin typeface="+mn-ea"/>
              </a:rPr>
              <a:t>会</a:t>
            </a:r>
            <a:r>
              <a:rPr kumimoji="1" lang="zh-CN" altLang="en-US" dirty="0" smtClean="0">
                <a:latin typeface="+mn-ea"/>
              </a:rPr>
              <a:t>把形参</a:t>
            </a:r>
            <a:r>
              <a:rPr kumimoji="1" lang="en-US" altLang="zh-CN" dirty="0" smtClean="0">
                <a:latin typeface="+mn-ea"/>
              </a:rPr>
              <a:t>y</a:t>
            </a:r>
            <a:r>
              <a:rPr kumimoji="1" lang="zh-CN" altLang="en-US" dirty="0">
                <a:latin typeface="+mn-ea"/>
              </a:rPr>
              <a:t>地址上的值改为</a:t>
            </a:r>
            <a:r>
              <a:rPr kumimoji="1" lang="en-US" altLang="zh-CN" dirty="0" smtClean="0">
                <a:latin typeface="+mn-ea"/>
              </a:rPr>
              <a:t>6</a:t>
            </a:r>
            <a:r>
              <a:rPr kumimoji="1" lang="zh-CN" altLang="en-US" dirty="0" smtClean="0">
                <a:latin typeface="+mn-ea"/>
              </a:rPr>
              <a:t>，实参</a:t>
            </a:r>
            <a:r>
              <a:rPr kumimoji="1" lang="en-US" altLang="zh-CN" dirty="0" smtClean="0">
                <a:latin typeface="+mn-ea"/>
              </a:rPr>
              <a:t>a</a:t>
            </a:r>
            <a:r>
              <a:rPr kumimoji="1" lang="zh-CN" altLang="en-US" dirty="0">
                <a:latin typeface="+mn-ea"/>
              </a:rPr>
              <a:t>地址上的值也</a:t>
            </a:r>
            <a:r>
              <a:rPr kumimoji="1" lang="zh-CN" altLang="en-US" dirty="0" smtClean="0">
                <a:latin typeface="+mn-ea"/>
              </a:rPr>
              <a:t>改为</a:t>
            </a:r>
            <a:r>
              <a:rPr kumimoji="1" lang="en-US" altLang="zh-CN" dirty="0">
                <a:latin typeface="+mn-ea"/>
              </a:rPr>
              <a:t>6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+mn-ea"/>
              </a:rPr>
              <a:t>return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x+y</a:t>
            </a:r>
            <a:r>
              <a:rPr kumimoji="1" lang="zh-CN" altLang="en-US" dirty="0">
                <a:latin typeface="+mn-ea"/>
              </a:rPr>
              <a:t>，返回值</a:t>
            </a:r>
            <a:r>
              <a:rPr kumimoji="1" lang="zh-CN" altLang="en-US" dirty="0" smtClean="0">
                <a:latin typeface="+mn-ea"/>
              </a:rPr>
              <a:t>是形参</a:t>
            </a:r>
            <a:r>
              <a:rPr kumimoji="1" lang="en-US" altLang="zh-CN" dirty="0" smtClean="0">
                <a:latin typeface="+mn-ea"/>
              </a:rPr>
              <a:t>x</a:t>
            </a:r>
            <a:r>
              <a:rPr kumimoji="1" lang="zh-CN" altLang="en-US" dirty="0" smtClean="0">
                <a:latin typeface="+mn-ea"/>
              </a:rPr>
              <a:t>和形参</a:t>
            </a:r>
            <a:r>
              <a:rPr kumimoji="1" lang="en-US" altLang="zh-CN" dirty="0" smtClean="0">
                <a:latin typeface="+mn-ea"/>
              </a:rPr>
              <a:t>y</a:t>
            </a:r>
            <a:r>
              <a:rPr kumimoji="1" lang="zh-CN" altLang="en-US" dirty="0">
                <a:latin typeface="+mn-ea"/>
              </a:rPr>
              <a:t>地址上的值求和，</a:t>
            </a:r>
            <a:r>
              <a:rPr kumimoji="1" lang="zh-CN" altLang="en-US" dirty="0" smtClean="0">
                <a:latin typeface="+mn-ea"/>
              </a:rPr>
              <a:t>即实参</a:t>
            </a:r>
            <a:r>
              <a:rPr kumimoji="1" lang="en-US" altLang="zh-CN" dirty="0" smtClean="0">
                <a:latin typeface="+mn-ea"/>
              </a:rPr>
              <a:t>a</a:t>
            </a:r>
            <a:r>
              <a:rPr kumimoji="1" lang="zh-CN" altLang="en-US" dirty="0" smtClean="0">
                <a:latin typeface="+mn-ea"/>
              </a:rPr>
              <a:t>和实参</a:t>
            </a:r>
            <a:r>
              <a:rPr kumimoji="1" lang="en-US" altLang="zh-CN" dirty="0" smtClean="0">
                <a:latin typeface="+mn-ea"/>
              </a:rPr>
              <a:t>a</a:t>
            </a:r>
            <a:r>
              <a:rPr kumimoji="1" lang="zh-CN" altLang="en-US" dirty="0" smtClean="0">
                <a:latin typeface="+mn-ea"/>
              </a:rPr>
              <a:t>地址</a:t>
            </a:r>
            <a:r>
              <a:rPr kumimoji="1" lang="zh-CN" altLang="en-US" dirty="0">
                <a:latin typeface="+mn-ea"/>
              </a:rPr>
              <a:t>上的值</a:t>
            </a:r>
            <a:r>
              <a:rPr kumimoji="1" lang="zh-CN" altLang="en-US" dirty="0" smtClean="0">
                <a:latin typeface="+mn-ea"/>
              </a:rPr>
              <a:t>求和，即</a:t>
            </a:r>
            <a:r>
              <a:rPr kumimoji="1" lang="en-US" altLang="zh-CN" dirty="0" smtClean="0">
                <a:latin typeface="+mn-ea"/>
              </a:rPr>
              <a:t>12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2" y="1340768"/>
            <a:ext cx="318892" cy="360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+mn-ea"/>
              </a:rPr>
              <a:t>1.</a:t>
            </a:r>
            <a:r>
              <a:rPr kumimoji="1" lang="zh-CN" altLang="en-US" sz="1800" b="1" dirty="0">
                <a:latin typeface="+mn-ea"/>
              </a:rPr>
              <a:t>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第七章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7C38FB-ABB9-054F-AC7E-5C276AFA0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"/>
          <a:stretch/>
        </p:blipFill>
        <p:spPr>
          <a:xfrm>
            <a:off x="323528" y="1364346"/>
            <a:ext cx="8620624" cy="5760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CBCD09-529B-D747-A2BA-F83A95DC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7" y="1949538"/>
            <a:ext cx="3632756" cy="464891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80F5EE6-F898-B243-B621-FCF802B36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29" y="1985524"/>
            <a:ext cx="3517900" cy="3937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322848"/>
            <a:ext cx="318892" cy="360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+mn-ea"/>
              </a:rPr>
              <a:t>2.</a:t>
            </a:r>
            <a:r>
              <a:rPr kumimoji="1" lang="zh-CN" altLang="en-US" sz="1800" b="1" dirty="0">
                <a:latin typeface="+mn-ea"/>
              </a:rPr>
              <a:t>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2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第七章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04D76-C651-0044-8811-58CE0F23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7"/>
          <a:stretch/>
        </p:blipFill>
        <p:spPr>
          <a:xfrm>
            <a:off x="827584" y="1315828"/>
            <a:ext cx="7776863" cy="5459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12AD44-BB6F-994C-BECE-CCF76883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57699"/>
            <a:ext cx="2563001" cy="3412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F3045D-B7E5-CC46-800F-F7740D58A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921" y="1979932"/>
            <a:ext cx="3521191" cy="432048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3D4F01AC-C005-DF45-92D6-1B1EB16F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42" y="2457699"/>
            <a:ext cx="2835281" cy="34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2" y="1408805"/>
            <a:ext cx="318892" cy="360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+mn-ea"/>
              </a:rPr>
              <a:t>3.</a:t>
            </a:r>
            <a:r>
              <a:rPr kumimoji="1" lang="zh-CN" altLang="en-US" sz="1800" b="1" dirty="0">
                <a:latin typeface="+mn-ea"/>
              </a:rPr>
              <a:t>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59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第七章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04D76-C651-0044-8811-58CE0F23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7"/>
          <a:stretch/>
        </p:blipFill>
        <p:spPr>
          <a:xfrm>
            <a:off x="827584" y="1315828"/>
            <a:ext cx="7776863" cy="5459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B3C07A-93D7-0F4D-86A8-1300147DB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57699"/>
            <a:ext cx="2563001" cy="34128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7353CD-171E-A847-8EFF-EDAECF7B0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7" y="2064121"/>
            <a:ext cx="3672408" cy="5007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86AAD1-76C3-A14C-9B25-1ECA9962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681" y="2634265"/>
            <a:ext cx="2563000" cy="305970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2" y="1408805"/>
            <a:ext cx="318892" cy="360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+mn-ea"/>
              </a:rPr>
              <a:t>3.</a:t>
            </a:r>
            <a:r>
              <a:rPr kumimoji="1" lang="zh-CN" altLang="en-US" sz="1800" b="1" dirty="0">
                <a:latin typeface="+mn-ea"/>
              </a:rPr>
              <a:t>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84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第七章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04D76-C651-0044-8811-58CE0F23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7"/>
          <a:stretch/>
        </p:blipFill>
        <p:spPr>
          <a:xfrm>
            <a:off x="827584" y="1315828"/>
            <a:ext cx="7776863" cy="5459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865F50-FF4C-294E-9EC8-FC459408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57699"/>
            <a:ext cx="2563001" cy="34128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DDAB08-1F32-B84C-86B8-88AC6F64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11705"/>
            <a:ext cx="2481791" cy="5459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A09F69-109D-824A-8E8D-75EC6B992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461788"/>
            <a:ext cx="2664838" cy="3271467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2" y="1408805"/>
            <a:ext cx="318892" cy="360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+mn-ea"/>
              </a:rPr>
              <a:t>3.</a:t>
            </a:r>
            <a:r>
              <a:rPr kumimoji="1" lang="zh-CN" altLang="en-US" sz="1800" b="1" dirty="0">
                <a:latin typeface="+mn-ea"/>
              </a:rPr>
              <a:t>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1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第七章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69BF7-09F0-5643-A8EF-9B37C2FEE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"/>
          <a:stretch/>
        </p:blipFill>
        <p:spPr>
          <a:xfrm>
            <a:off x="395536" y="1407646"/>
            <a:ext cx="8582453" cy="792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D64E52-5CD6-454C-A7E6-5E1BE755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20888"/>
            <a:ext cx="2532716" cy="33725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B682FA-4ECD-E347-9B13-8F0675857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675" y="1916832"/>
            <a:ext cx="6042671" cy="381642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82" y="1383670"/>
            <a:ext cx="318892" cy="360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+mn-ea"/>
              </a:rPr>
              <a:t>4.</a:t>
            </a:r>
            <a:r>
              <a:rPr kumimoji="1" lang="zh-CN" altLang="en-US" sz="1800" b="1" dirty="0">
                <a:latin typeface="+mn-ea"/>
              </a:rPr>
              <a:t>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1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第七章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69BF7-09F0-5643-A8EF-9B37C2FEE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"/>
          <a:stretch/>
        </p:blipFill>
        <p:spPr>
          <a:xfrm>
            <a:off x="395536" y="1407646"/>
            <a:ext cx="8582453" cy="792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D64E52-5CD6-454C-A7E6-5E1BE755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0" y="2388465"/>
            <a:ext cx="2532716" cy="33725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EFC139-5647-8B4E-861E-0B6E6B4C7DB5}"/>
              </a:ext>
            </a:extLst>
          </p:cNvPr>
          <p:cNvSpPr txBox="1"/>
          <p:nvPr/>
        </p:nvSpPr>
        <p:spPr>
          <a:xfrm>
            <a:off x="3150784" y="2199734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开始时：根集是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{A}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A.reached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= 1</a:t>
            </a:r>
          </a:p>
          <a:p>
            <a:endParaRPr kumimoji="1" lang="zh-CN" altLang="en-US" sz="16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42003708-20A8-7A4E-9811-490646ABB9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24753" y="2611710"/>
          <a:ext cx="6134180" cy="344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5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793697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276737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2993893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91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可到达对象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C.reached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C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F.reached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F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H.reached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H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I.reached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I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G.reached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G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E.reached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被扫描过了，无操作</a:t>
                      </a:r>
                      <a:endParaRPr lang="en-US" altLang="zh-CN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8175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Free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{B, D}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，其他对象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reached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被标为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，满足下次回收前置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82" y="1383670"/>
            <a:ext cx="318892" cy="360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+mn-ea"/>
              </a:rPr>
              <a:t>4.</a:t>
            </a:r>
            <a:r>
              <a:rPr kumimoji="1" lang="zh-CN" altLang="en-US" sz="1800" b="1" dirty="0">
                <a:latin typeface="+mn-ea"/>
              </a:rPr>
              <a:t>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6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第七章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69BF7-09F0-5643-A8EF-9B37C2FEE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"/>
          <a:stretch/>
        </p:blipFill>
        <p:spPr>
          <a:xfrm>
            <a:off x="395536" y="1407646"/>
            <a:ext cx="8582453" cy="7920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EECF8E-75BC-B240-843A-C9A0F33F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03689"/>
            <a:ext cx="2808312" cy="480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E55AB3-F7E0-A84A-9776-466255F4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15" y="2403957"/>
            <a:ext cx="2532716" cy="33725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B9E41D-D7DB-234A-B6A4-911DA22CA4A3}"/>
              </a:ext>
            </a:extLst>
          </p:cNvPr>
          <p:cNvSpPr txBox="1"/>
          <p:nvPr/>
        </p:nvSpPr>
        <p:spPr>
          <a:xfrm>
            <a:off x="2924753" y="1767820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开始时：根集是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{A}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A.reached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= 1</a:t>
            </a:r>
          </a:p>
          <a:p>
            <a:endParaRPr kumimoji="1" lang="zh-CN" altLang="en-US" sz="16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714A9D06-B21A-264E-86D4-70227AEEE9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22749" y="2199734"/>
          <a:ext cx="6134180" cy="44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5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793697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276737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2993893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91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可到达对象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B.reached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B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D.reached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E.reached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G.reached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G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E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C.reached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C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F.reached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F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H.reached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H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latin typeface="+mn-ea"/>
                          <a:ea typeface="+mn-ea"/>
                        </a:rPr>
                        <a:t>I.reached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=1,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 I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加入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I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Unscanned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中，无操作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68233"/>
                  </a:ext>
                </a:extLst>
              </a:tr>
              <a:tr h="3817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G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H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已被扫描，无操作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38581"/>
                  </a:ext>
                </a:extLst>
              </a:tr>
              <a:tr h="38175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Free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{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}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，其他对象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reached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被标为</a:t>
                      </a:r>
                      <a:r>
                        <a:rPr lang="en-US" altLang="zh-CN" sz="1600" b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，满足下次回收前置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82" y="1383670"/>
            <a:ext cx="318892" cy="360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+mn-ea"/>
              </a:rPr>
              <a:t>4.</a:t>
            </a:r>
            <a:r>
              <a:rPr kumimoji="1" lang="zh-CN" altLang="en-US" sz="1800" b="1" dirty="0">
                <a:latin typeface="+mn-ea"/>
              </a:rPr>
              <a:t>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29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104035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</a:t>
            </a:r>
            <a:r>
              <a:rPr kumimoji="1" lang="en-US" altLang="zh-CN" sz="2400" dirty="0" smtClean="0">
                <a:latin typeface="+mn-ea"/>
              </a:rPr>
              <a:t>.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为下面的表达式构造</a:t>
            </a:r>
            <a:r>
              <a:rPr lang="en-US" altLang="zh-CN" sz="2400" dirty="0" smtClean="0">
                <a:latin typeface="+mn-ea"/>
              </a:rPr>
              <a:t>DAG</a:t>
            </a:r>
            <a:r>
              <a:rPr lang="zh-CN" altLang="en-US" sz="2400" dirty="0" smtClean="0">
                <a:latin typeface="+mn-ea"/>
              </a:rPr>
              <a:t>：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 smtClean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17171A-EB14-EE42-A970-C565C2CE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42" y="1844824"/>
            <a:ext cx="6783915" cy="432048"/>
          </a:xfrm>
          <a:prstGeom prst="rect">
            <a:avLst/>
          </a:prstGeom>
        </p:spPr>
      </p:pic>
      <p:grpSp>
        <p:nvGrpSpPr>
          <p:cNvPr id="5128" name="组合 5127">
            <a:extLst>
              <a:ext uri="{FF2B5EF4-FFF2-40B4-BE49-F238E27FC236}">
                <a16:creationId xmlns:a16="http://schemas.microsoft.com/office/drawing/2014/main" id="{FC45C761-0D10-9D43-84F2-CCD28FE372BB}"/>
              </a:ext>
            </a:extLst>
          </p:cNvPr>
          <p:cNvGrpSpPr/>
          <p:nvPr/>
        </p:nvGrpSpPr>
        <p:grpSpPr>
          <a:xfrm>
            <a:off x="3491880" y="2459057"/>
            <a:ext cx="1800384" cy="3128590"/>
            <a:chOff x="2889373" y="2337806"/>
            <a:chExt cx="2002011" cy="34789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7C04712-824C-2445-A449-DC933EE5B532}"/>
                </a:ext>
              </a:extLst>
            </p:cNvPr>
            <p:cNvSpPr txBox="1"/>
            <p:nvPr/>
          </p:nvSpPr>
          <p:spPr>
            <a:xfrm>
              <a:off x="2907226" y="528786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x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A14FB0A-4513-AC45-828C-D10F790E6732}"/>
                </a:ext>
              </a:extLst>
            </p:cNvPr>
            <p:cNvSpPr txBox="1"/>
            <p:nvPr/>
          </p:nvSpPr>
          <p:spPr>
            <a:xfrm>
              <a:off x="4512754" y="5293551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y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0FA3978-8843-5C44-81EF-0AFE84C8E693}"/>
                </a:ext>
              </a:extLst>
            </p:cNvPr>
            <p:cNvSpPr txBox="1"/>
            <p:nvPr/>
          </p:nvSpPr>
          <p:spPr>
            <a:xfrm>
              <a:off x="2889373" y="417681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+mn-ea"/>
                </a:rPr>
                <a:t>+</a:t>
              </a:r>
              <a:endParaRPr kumimoji="1" lang="zh-CN" altLang="en-US" sz="2400" dirty="0">
                <a:latin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645BB5-D010-654A-A815-F25F8C1C2DD2}"/>
                </a:ext>
              </a:extLst>
            </p:cNvPr>
            <p:cNvSpPr txBox="1"/>
            <p:nvPr/>
          </p:nvSpPr>
          <p:spPr>
            <a:xfrm>
              <a:off x="4532369" y="41642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-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4B8A46-4287-1343-AC99-3E29A622F39F}"/>
                </a:ext>
              </a:extLst>
            </p:cNvPr>
            <p:cNvSpPr txBox="1"/>
            <p:nvPr/>
          </p:nvSpPr>
          <p:spPr>
            <a:xfrm>
              <a:off x="4504739" y="3405675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latin typeface="+mn-ea"/>
                </a:rPr>
                <a:t>*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57BC75-0C89-B040-A47C-0F4193519A02}"/>
                </a:ext>
              </a:extLst>
            </p:cNvPr>
            <p:cNvSpPr txBox="1"/>
            <p:nvPr/>
          </p:nvSpPr>
          <p:spPr>
            <a:xfrm>
              <a:off x="2935860" y="2961509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-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91E964-9A08-EA41-8F59-F4AED0D4310E}"/>
                </a:ext>
              </a:extLst>
            </p:cNvPr>
            <p:cNvSpPr txBox="1"/>
            <p:nvPr/>
          </p:nvSpPr>
          <p:spPr>
            <a:xfrm>
              <a:off x="4467870" y="233780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+</a:t>
              </a:r>
              <a:endParaRPr kumimoji="1" lang="zh-CN" altLang="en-US" sz="2800" dirty="0">
                <a:latin typeface="+mn-ea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FA4CDC8B-70FC-2341-8099-BA1A851B4213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 bwMode="auto">
            <a:xfrm flipH="1">
              <a:off x="3082114" y="4638481"/>
              <a:ext cx="2184" cy="64938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16F342C8-B60B-1141-AA6C-269B88E3FD26}"/>
                </a:ext>
              </a:extLst>
            </p:cNvPr>
            <p:cNvCxnSpPr>
              <a:cxnSpLocks/>
              <a:stCxn id="10" idx="2"/>
            </p:cNvCxnSpPr>
            <p:nvPr/>
          </p:nvCxnSpPr>
          <p:spPr bwMode="auto">
            <a:xfrm flipH="1">
              <a:off x="4676395" y="4687459"/>
              <a:ext cx="4412" cy="65078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D38BD605-5C00-B347-9C2C-7B0DC7F0894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31556" y="4578282"/>
              <a:ext cx="1231348" cy="86694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76450B62-EF3D-7B40-9581-D7DFE81CB8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6853" y="4587775"/>
              <a:ext cx="1224336" cy="85744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B2A73F54-E55A-894A-B658-41400937C5C2}"/>
                </a:ext>
              </a:extLst>
            </p:cNvPr>
            <p:cNvCxnSpPr>
              <a:stCxn id="12" idx="2"/>
              <a:endCxn id="9" idx="0"/>
            </p:cNvCxnSpPr>
            <p:nvPr/>
          </p:nvCxnSpPr>
          <p:spPr bwMode="auto">
            <a:xfrm>
              <a:off x="3084298" y="3484729"/>
              <a:ext cx="0" cy="69208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A701707E-4BDB-6445-A438-480A6494B6D4}"/>
                </a:ext>
              </a:extLst>
            </p:cNvPr>
            <p:cNvCxnSpPr>
              <a:cxnSpLocks/>
              <a:endCxn id="13" idx="1"/>
            </p:cNvCxnSpPr>
            <p:nvPr/>
          </p:nvCxnSpPr>
          <p:spPr bwMode="auto">
            <a:xfrm flipV="1">
              <a:off x="3131840" y="2599416"/>
              <a:ext cx="1336030" cy="50125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5C8ED5FC-9CF6-3246-975D-2B1DF81D88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42755" y="3351204"/>
              <a:ext cx="1288434" cy="20190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3FC470F1-5410-A341-A935-D424347C4BED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 bwMode="auto">
            <a:xfrm>
              <a:off x="4679627" y="2861026"/>
              <a:ext cx="0" cy="54464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727BD36A-0FAD-B74B-80F8-C58A176A89AC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 bwMode="auto">
            <a:xfrm flipV="1">
              <a:off x="3279223" y="3667285"/>
              <a:ext cx="1225516" cy="74036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3076A6C4-6561-E240-B379-7B2C96D07AA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76394" y="3829323"/>
              <a:ext cx="590" cy="4787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30" name="文本框 5129">
            <a:extLst>
              <a:ext uri="{FF2B5EF4-FFF2-40B4-BE49-F238E27FC236}">
                <a16:creationId xmlns:a16="http://schemas.microsoft.com/office/drawing/2014/main" id="{7A0EA6A5-9DD0-1A4C-A7E4-4E793A503070}"/>
              </a:ext>
            </a:extLst>
          </p:cNvPr>
          <p:cNvSpPr txBox="1"/>
          <p:nvPr/>
        </p:nvSpPr>
        <p:spPr>
          <a:xfrm>
            <a:off x="5724128" y="367411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6.1.1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节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zh-CN" altLang="en-US" dirty="0">
                <a:latin typeface="+mn-ea"/>
              </a:rPr>
              <a:t>表达式的有向无环图</a:t>
            </a:r>
          </a:p>
        </p:txBody>
      </p:sp>
    </p:spTree>
    <p:extLst>
      <p:ext uri="{BB962C8B-B14F-4D97-AF65-F5344CB8AC3E}">
        <p14:creationId xmlns:p14="http://schemas.microsoft.com/office/powerpoint/2010/main" val="2777223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运行时刻（</a:t>
            </a:r>
            <a:r>
              <a:rPr kumimoji="1" lang="en-US" altLang="zh-CN" b="1" dirty="0">
                <a:latin typeface="+mn-ea"/>
                <a:ea typeface="+mn-ea"/>
              </a:rPr>
              <a:t>Python</a:t>
            </a:r>
            <a:r>
              <a:rPr kumimoji="1" lang="zh-CN" altLang="en-US" b="1" dirty="0">
                <a:latin typeface="+mn-ea"/>
                <a:ea typeface="+mn-ea"/>
              </a:rPr>
              <a:t>）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C37999-EA62-774B-8850-D68BAEEB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3" y="1556792"/>
            <a:ext cx="8992870" cy="41764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20D3C2-42BD-3F49-857F-BA6B4652F842}"/>
              </a:ext>
            </a:extLst>
          </p:cNvPr>
          <p:cNvSpPr txBox="1"/>
          <p:nvPr/>
        </p:nvSpPr>
        <p:spPr>
          <a:xfrm>
            <a:off x="323528" y="6274378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演示网址：</a:t>
            </a:r>
            <a:r>
              <a:rPr kumimoji="1" lang="en" altLang="zh-CN" dirty="0">
                <a:latin typeface="+mn-ea"/>
              </a:rPr>
              <a:t>https://</a:t>
            </a:r>
            <a:r>
              <a:rPr kumimoji="1" lang="en" altLang="zh-CN" dirty="0" err="1">
                <a:latin typeface="+mn-ea"/>
              </a:rPr>
              <a:t>pythontutor.com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0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2912566"/>
          </a:xfrm>
        </p:spPr>
        <p:txBody>
          <a:bodyPr/>
          <a:lstStyle/>
          <a:p>
            <a:pPr algn="just"/>
            <a:r>
              <a:rPr lang="zh-CN" altLang="en-US" sz="2400" dirty="0"/>
              <a:t>表达式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)/c-(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)*d</a:t>
            </a:r>
            <a:r>
              <a:rPr lang="zh-CN" altLang="en-US" sz="2400" dirty="0"/>
              <a:t>对应的间接三元式表示如下，其中三元式表中第</a:t>
            </a:r>
            <a:r>
              <a:rPr lang="en-US" altLang="zh-CN" sz="2400" dirty="0"/>
              <a:t>(3)</a:t>
            </a:r>
            <a:r>
              <a:rPr lang="zh-CN" altLang="en-US" sz="2400" dirty="0"/>
              <a:t>号三元式应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________</a:t>
            </a:r>
            <a:endParaRPr lang="en-US" altLang="zh-CN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 smtClean="0">
                <a:latin typeface="+mn-ea"/>
              </a:rPr>
              <a:t>随堂测试</a:t>
            </a:r>
            <a:endParaRPr kumimoji="1"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27" y="2348880"/>
            <a:ext cx="3599853" cy="309634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 txBox="1">
            <a:spLocks/>
          </p:cNvSpPr>
          <p:nvPr/>
        </p:nvSpPr>
        <p:spPr bwMode="auto">
          <a:xfrm>
            <a:off x="3114664" y="4221088"/>
            <a:ext cx="157278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CN" sz="1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      (1)        d</a:t>
            </a:r>
            <a:endParaRPr lang="en-US" altLang="zh-CN" sz="1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02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4568750"/>
          </a:xfrm>
        </p:spPr>
        <p:txBody>
          <a:bodyPr/>
          <a:lstStyle/>
          <a:p>
            <a:pPr algn="just"/>
            <a:r>
              <a:rPr lang="zh-CN" altLang="en-US" sz="2800" dirty="0"/>
              <a:t>设</a:t>
            </a:r>
            <a:r>
              <a:rPr lang="en-US" altLang="zh-CN" sz="2800" dirty="0"/>
              <a:t>AS </a:t>
            </a:r>
            <a:r>
              <a:rPr lang="zh-CN" altLang="en-US" sz="2800" dirty="0"/>
              <a:t>为文法的综合属性集</a:t>
            </a:r>
            <a:r>
              <a:rPr lang="en-US" altLang="zh-CN" sz="2800" dirty="0"/>
              <a:t>, AI </a:t>
            </a:r>
            <a:r>
              <a:rPr lang="zh-CN" altLang="en-US" sz="2800" dirty="0"/>
              <a:t>为继承属性集</a:t>
            </a:r>
            <a:r>
              <a:rPr lang="en-US" altLang="zh-CN" sz="2800" dirty="0"/>
              <a:t>, </a:t>
            </a:r>
            <a:r>
              <a:rPr lang="zh-CN" altLang="en-US" sz="2800" dirty="0"/>
              <a:t>则对于下面的属性文法</a:t>
            </a:r>
            <a:r>
              <a:rPr lang="en-US" altLang="zh-CN" sz="2800" dirty="0"/>
              <a:t>G(P)</a:t>
            </a:r>
            <a:r>
              <a:rPr lang="zh-CN" altLang="en-US" sz="2800" dirty="0"/>
              <a:t>定义中，</a:t>
            </a:r>
            <a:r>
              <a:rPr lang="en-US" altLang="zh-CN" sz="2800" dirty="0"/>
              <a:t>AS</a:t>
            </a:r>
            <a:r>
              <a:rPr lang="zh-CN" altLang="en-US" sz="2800" dirty="0"/>
              <a:t>和</a:t>
            </a:r>
            <a:r>
              <a:rPr lang="en-US" altLang="zh-CN" sz="2800" dirty="0"/>
              <a:t>AI</a:t>
            </a:r>
            <a:r>
              <a:rPr lang="zh-CN" altLang="en-US" sz="2800" dirty="0"/>
              <a:t>正确描述</a:t>
            </a:r>
            <a:r>
              <a:rPr lang="zh-CN" altLang="en-US" sz="2800" dirty="0" smtClean="0"/>
              <a:t>是</a:t>
            </a:r>
            <a:endParaRPr lang="en-US" altLang="zh-CN" sz="2800" dirty="0" smtClean="0"/>
          </a:p>
          <a:p>
            <a:pPr marL="0" indent="0" algn="just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原因：从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→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的语义规则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:=1,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为继承属性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的性质则需要其他产生式的语义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规则一起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加以分析才能确定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→ 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的语义规则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:=3 </a:t>
            </a:r>
          </a:p>
          <a:p>
            <a:pPr marL="0" indent="0" algn="just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为综合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 algn="just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AS={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6F449C-3A65-46BA-8A94-016AF757F71F}"/>
              </a:ext>
            </a:extLst>
          </p:cNvPr>
          <p:cNvSpPr txBox="1"/>
          <p:nvPr/>
        </p:nvSpPr>
        <p:spPr>
          <a:xfrm>
            <a:off x="5148064" y="3356992"/>
            <a:ext cx="3515929" cy="267765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/>
                </a:solidFill>
              </a:rPr>
              <a:t>产 生 式 	语 义 规 则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 P →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xQR</a:t>
            </a: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Q.b</a:t>
            </a:r>
            <a:r>
              <a:rPr lang="en-US" altLang="zh-CN" sz="2400" dirty="0">
                <a:solidFill>
                  <a:schemeClr val="tx1"/>
                </a:solidFill>
              </a:rPr>
              <a:t>:=</a:t>
            </a:r>
            <a:r>
              <a:rPr lang="en-US" altLang="zh-CN" sz="2400" dirty="0" err="1">
                <a:solidFill>
                  <a:schemeClr val="tx1"/>
                </a:solidFill>
              </a:rPr>
              <a:t>R.d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                  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R.c</a:t>
            </a:r>
            <a:r>
              <a:rPr lang="en-US" altLang="zh-CN" sz="2400" dirty="0">
                <a:solidFill>
                  <a:schemeClr val="tx1"/>
                </a:solidFill>
              </a:rPr>
              <a:t>:=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                  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R.e</a:t>
            </a:r>
            <a:r>
              <a:rPr lang="en-US" altLang="zh-CN" sz="2400" dirty="0">
                <a:solidFill>
                  <a:schemeClr val="tx1"/>
                </a:solidFill>
              </a:rPr>
              <a:t>:=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Q.a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Q → u        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Q.a</a:t>
            </a:r>
            <a:r>
              <a:rPr lang="en-US" altLang="zh-CN" sz="2400" dirty="0">
                <a:solidFill>
                  <a:schemeClr val="tx1"/>
                </a:solidFill>
              </a:rPr>
              <a:t>:=3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R </a:t>
            </a:r>
            <a:r>
              <a:rPr lang="en-US" altLang="zh-CN" sz="2400" dirty="0">
                <a:solidFill>
                  <a:schemeClr val="tx1"/>
                </a:solidFill>
              </a:rPr>
              <a:t>→ v         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R.d</a:t>
            </a:r>
            <a:r>
              <a:rPr lang="en-US" altLang="zh-CN" sz="2400" dirty="0">
                <a:solidFill>
                  <a:schemeClr val="tx1"/>
                </a:solidFill>
              </a:rPr>
              <a:t>:=</a:t>
            </a:r>
            <a:r>
              <a:rPr lang="en-US" altLang="zh-CN" sz="2400" dirty="0" err="1">
                <a:solidFill>
                  <a:schemeClr val="tx1"/>
                </a:solidFill>
              </a:rPr>
              <a:t>R.c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                  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R.f</a:t>
            </a:r>
            <a:r>
              <a:rPr lang="en-US" altLang="zh-CN" sz="2400" dirty="0">
                <a:solidFill>
                  <a:schemeClr val="tx1"/>
                </a:solidFill>
              </a:rPr>
              <a:t>:=</a:t>
            </a:r>
            <a:r>
              <a:rPr lang="en-US" altLang="zh-CN" sz="2400" dirty="0" err="1">
                <a:solidFill>
                  <a:schemeClr val="tx1"/>
                </a:solidFill>
              </a:rPr>
              <a:t>R.e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 smtClean="0">
                <a:latin typeface="+mn-ea"/>
              </a:rPr>
              <a:t>随堂测试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19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24085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为</a:t>
            </a:r>
            <a:r>
              <a:rPr lang="zh-CN" altLang="en-US" sz="2400" dirty="0">
                <a:latin typeface="+mn-ea"/>
              </a:rPr>
              <a:t>下面的表达式构造</a:t>
            </a:r>
            <a:r>
              <a:rPr lang="en-US" altLang="zh-CN" sz="2400" dirty="0" smtClean="0">
                <a:latin typeface="+mn-ea"/>
              </a:rPr>
              <a:t>DAG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0" indent="0" algn="ctr">
              <a:buNone/>
            </a:pPr>
            <a:r>
              <a:rPr kumimoji="1" lang="en-US" altLang="zh-CN" sz="2400" dirty="0" smtClean="0">
                <a:latin typeface="+mn-ea"/>
              </a:rPr>
              <a:t>a + b + a + b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 smtClean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72" y="2105478"/>
            <a:ext cx="2791370" cy="37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4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24085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为</a:t>
            </a:r>
            <a:r>
              <a:rPr lang="zh-CN" altLang="en-US" sz="2400" dirty="0">
                <a:latin typeface="+mn-ea"/>
              </a:rPr>
              <a:t>下面的表达式构造</a:t>
            </a:r>
            <a:r>
              <a:rPr lang="en-US" altLang="zh-CN" sz="2400" dirty="0" smtClean="0">
                <a:latin typeface="+mn-ea"/>
              </a:rPr>
              <a:t>DAG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0" indent="0" algn="ctr">
              <a:buNone/>
            </a:pPr>
            <a:r>
              <a:rPr kumimoji="1" lang="en-US" altLang="zh-CN" sz="2400" dirty="0" smtClean="0">
                <a:latin typeface="+mn-ea"/>
              </a:rPr>
              <a:t>a + b + ( a + b )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 smtClean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99" y="2276872"/>
            <a:ext cx="2304255" cy="34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2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24085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为</a:t>
            </a:r>
            <a:r>
              <a:rPr lang="zh-CN" altLang="en-US" sz="2400" dirty="0">
                <a:latin typeface="+mn-ea"/>
              </a:rPr>
              <a:t>下面的表达式构造</a:t>
            </a:r>
            <a:r>
              <a:rPr lang="en-US" altLang="zh-CN" sz="2400" dirty="0" smtClean="0">
                <a:latin typeface="+mn-ea"/>
              </a:rPr>
              <a:t>DAG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0" indent="0" algn="ctr">
              <a:buNone/>
            </a:pPr>
            <a:r>
              <a:rPr kumimoji="1" lang="en-US" altLang="zh-CN" sz="2400" dirty="0">
                <a:latin typeface="+mn-ea"/>
              </a:rPr>
              <a:t>a + a + ( a + a + a + ( a + a + a + a ) </a:t>
            </a:r>
            <a:r>
              <a:rPr kumimoji="1" lang="zh-CN" altLang="en-US" sz="2400" dirty="0">
                <a:latin typeface="+mn-ea"/>
              </a:rPr>
              <a:t>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 smtClean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95" y="2391676"/>
            <a:ext cx="2376264" cy="35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50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将下列</a:t>
            </a:r>
            <a:r>
              <a:rPr lang="zh-CN" altLang="en-US" sz="2400" dirty="0">
                <a:latin typeface="+mn-ea"/>
              </a:rPr>
              <a:t>将下列赋值语句翻译为四元式序列，三元式序列，间接三元式序列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=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+ c[j]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17DB84-E8C9-7D44-8E5F-ACD382551F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9672" y="2653453"/>
          <a:ext cx="2016224" cy="16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  <a:gridCol w="434680">
                  <a:extLst>
                    <a:ext uri="{9D8B030D-6E8A-4147-A177-3AD203B41FA5}">
                      <a16:colId xmlns:a16="http://schemas.microsoft.com/office/drawing/2014/main" val="582185691"/>
                    </a:ext>
                  </a:extLst>
                </a:gridCol>
              </a:tblGrid>
              <a:tr h="26652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D63F0E0-44C2-7A4A-905E-4854D59B7C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5004" y="4437112"/>
          <a:ext cx="1581544" cy="16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243959-0712-A547-A366-85C02ABA3B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7984" y="2484626"/>
          <a:ext cx="1581544" cy="346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42402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592957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85576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9644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0666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7294BA-76C2-0045-9B8F-A06DE805B1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1920" y="4312478"/>
          <a:ext cx="504056" cy="16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014352282"/>
                    </a:ext>
                  </a:extLst>
                </a:gridCol>
              </a:tblGrid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405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863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678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50102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8688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0A43CA-2180-1645-AECC-9B5A8DDBCD98}"/>
              </a:ext>
            </a:extLst>
          </p:cNvPr>
          <p:cNvSpPr txBox="1"/>
          <p:nvPr/>
        </p:nvSpPr>
        <p:spPr>
          <a:xfrm>
            <a:off x="2972869" y="188248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带下标的复制指令：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222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页（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917DB84-E8C9-7D44-8E5F-ACD38255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53788"/>
              </p:ext>
            </p:extLst>
          </p:nvPr>
        </p:nvGraphicFramePr>
        <p:xfrm>
          <a:off x="6690142" y="2484626"/>
          <a:ext cx="2016224" cy="128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  <a:gridCol w="434680">
                  <a:extLst>
                    <a:ext uri="{9D8B030D-6E8A-4147-A177-3AD203B41FA5}">
                      <a16:colId xmlns:a16="http://schemas.microsoft.com/office/drawing/2014/main" val="582185691"/>
                    </a:ext>
                  </a:extLst>
                </a:gridCol>
              </a:tblGrid>
              <a:tr h="26652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9632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918676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506188" y="3958223"/>
            <a:ext cx="24769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n-ea"/>
              </a:rPr>
              <a:t>get_addr</a:t>
            </a:r>
            <a:r>
              <a:rPr lang="en-US" altLang="zh-CN" dirty="0" smtClean="0">
                <a:latin typeface="+mn-ea"/>
              </a:rPr>
              <a:t>, store, </a:t>
            </a:r>
            <a:r>
              <a:rPr lang="en-US" altLang="zh-CN" dirty="0" err="1" smtClean="0">
                <a:latin typeface="+mn-ea"/>
              </a:rPr>
              <a:t>get_value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&amp;[ ], *=</a:t>
            </a: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1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50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将下列</a:t>
            </a:r>
            <a:r>
              <a:rPr lang="zh-CN" altLang="en-US" sz="2400" dirty="0">
                <a:latin typeface="+mn-ea"/>
              </a:rPr>
              <a:t>将下列赋值语句翻译为四元式序列，三元式序列，间接三元式序列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= b * c – b * d </a:t>
            </a: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D9FCA26-CB94-2B4A-9C94-FDB027F5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16888"/>
              </p:ext>
            </p:extLst>
          </p:nvPr>
        </p:nvGraphicFramePr>
        <p:xfrm>
          <a:off x="1619672" y="2653453"/>
          <a:ext cx="2016224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  <a:gridCol w="434680">
                  <a:extLst>
                    <a:ext uri="{9D8B030D-6E8A-4147-A177-3AD203B41FA5}">
                      <a16:colId xmlns:a16="http://schemas.microsoft.com/office/drawing/2014/main" val="582185691"/>
                    </a:ext>
                  </a:extLst>
                </a:gridCol>
              </a:tblGrid>
              <a:tr h="26652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350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402F298-FED8-8E48-A9B6-5585A013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7629"/>
              </p:ext>
            </p:extLst>
          </p:nvPr>
        </p:nvGraphicFramePr>
        <p:xfrm>
          <a:off x="4602759" y="2252571"/>
          <a:ext cx="1581544" cy="411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42402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592957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32658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91405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85576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9644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0666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E0B2D47-CFFC-E545-B52E-12F3A564A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7944" y="4430469"/>
          <a:ext cx="504056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014352282"/>
                    </a:ext>
                  </a:extLst>
                </a:gridCol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405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863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678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50102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8688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104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25483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A31E87E-DAF2-DC44-B1EB-75CDC292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52373"/>
              </p:ext>
            </p:extLst>
          </p:nvPr>
        </p:nvGraphicFramePr>
        <p:xfrm>
          <a:off x="1803640" y="4701795"/>
          <a:ext cx="1581544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3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6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141970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将 </a:t>
            </a:r>
            <a:r>
              <a:rPr kumimoji="1" lang="en-US" altLang="zh-CN" sz="2800" b="1" dirty="0">
                <a:latin typeface="+mn-ea"/>
              </a:rPr>
              <a:t>x=f(y+1)+2 </a:t>
            </a:r>
            <a:r>
              <a:rPr kumimoji="1" lang="zh-CN" altLang="en-US" sz="2800" dirty="0">
                <a:latin typeface="+mn-ea"/>
              </a:rPr>
              <a:t>翻译成：</a:t>
            </a:r>
          </a:p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1</a:t>
            </a:r>
            <a:r>
              <a:rPr kumimoji="1" lang="zh-CN" altLang="en-US" sz="2800" dirty="0">
                <a:latin typeface="+mn-ea"/>
              </a:rPr>
              <a:t>）四元式序列</a:t>
            </a:r>
          </a:p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2</a:t>
            </a:r>
            <a:r>
              <a:rPr kumimoji="1" lang="zh-CN" altLang="en-US" sz="2800" dirty="0">
                <a:latin typeface="+mn-ea"/>
              </a:rPr>
              <a:t>）三元式序列</a:t>
            </a:r>
          </a:p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3</a:t>
            </a:r>
            <a:r>
              <a:rPr kumimoji="1" lang="zh-CN" altLang="en-US" sz="2800" dirty="0">
                <a:latin typeface="+mn-ea"/>
              </a:rPr>
              <a:t>）间接三元式序列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3470919"/>
              </p:ext>
            </p:extLst>
          </p:nvPr>
        </p:nvGraphicFramePr>
        <p:xfrm>
          <a:off x="399415" y="4029710"/>
          <a:ext cx="2464435" cy="194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25805" y="4006408"/>
          <a:ext cx="504056" cy="196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7771604"/>
              </p:ext>
            </p:extLst>
          </p:nvPr>
        </p:nvGraphicFramePr>
        <p:xfrm>
          <a:off x="3319780" y="4029710"/>
          <a:ext cx="1933575" cy="194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89913157"/>
              </p:ext>
            </p:extLst>
          </p:nvPr>
        </p:nvGraphicFramePr>
        <p:xfrm>
          <a:off x="6424930" y="1852295"/>
          <a:ext cx="1933575" cy="411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第六章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291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f6d08ca-523d-41d2-a027-0d7c662f8d7b}"/>
  <p:tag name="TABLE_ENDDRAG_ORIGIN_RECT" val="194*154"/>
  <p:tag name="TABLE_ENDDRAG_RECT" val="31*317*194*1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0456653-e6b5-4d85-bf59-ad3cda3f9563}"/>
  <p:tag name="TABLE_ENDDRAG_ORIGIN_RECT" val="194*154"/>
  <p:tag name="TABLE_ENDDRAG_RECT" val="31*317*194*1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2281b53-3e64-4eab-8b15-adfd4d04c39e}"/>
  <p:tag name="TABLE_ENDDRAG_ORIGIN_RECT" val="152*169"/>
  <p:tag name="TABLE_ENDDRAG_RECT" val="308*130*152*2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6f8d55-faee-4efd-87b9-78487d16922d}"/>
  <p:tag name="TABLE_ENDDRAG_ORIGIN_RECT" val="326*144"/>
  <p:tag name="TABLE_ENDDRAG_RECT" val="25*311*318*144"/>
</p:tagLst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5559</TotalTime>
  <Words>2281</Words>
  <Application>Microsoft Office PowerPoint</Application>
  <PresentationFormat>全屏显示(4:3)</PresentationFormat>
  <Paragraphs>521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FangSong</vt:lpstr>
      <vt:lpstr>Times New Roman Regular</vt:lpstr>
      <vt:lpstr>等线</vt:lpstr>
      <vt:lpstr>华文仿宋</vt:lpstr>
      <vt:lpstr>宋体</vt:lpstr>
      <vt:lpstr>Arial</vt:lpstr>
      <vt:lpstr>Times New Roman</vt:lpstr>
      <vt:lpstr>Tw Cen MT</vt:lpstr>
      <vt:lpstr>Wingdings</vt:lpstr>
      <vt:lpstr>NJUPPTemplate</vt:lpstr>
      <vt:lpstr>编译原理习题课（二）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第七章</vt:lpstr>
      <vt:lpstr>第七章</vt:lpstr>
      <vt:lpstr>第七章</vt:lpstr>
      <vt:lpstr>第七章</vt:lpstr>
      <vt:lpstr>第七章</vt:lpstr>
      <vt:lpstr>第七章</vt:lpstr>
      <vt:lpstr>第七章</vt:lpstr>
      <vt:lpstr>第七章</vt:lpstr>
      <vt:lpstr>第七章</vt:lpstr>
      <vt:lpstr>第七章</vt:lpstr>
      <vt:lpstr>运行时刻（Python）</vt:lpstr>
      <vt:lpstr>随堂测试</vt:lpstr>
      <vt:lpstr>随堂测试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范小橙</cp:lastModifiedBy>
  <cp:revision>218</cp:revision>
  <cp:lastPrinted>2013-02-25T14:33:48Z</cp:lastPrinted>
  <dcterms:created xsi:type="dcterms:W3CDTF">2012-01-30T08:28:12Z</dcterms:created>
  <dcterms:modified xsi:type="dcterms:W3CDTF">2023-12-23T06:28:10Z</dcterms:modified>
</cp:coreProperties>
</file>