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8" r:id="rId3"/>
    <p:sldId id="377" r:id="rId4"/>
    <p:sldId id="369" r:id="rId5"/>
    <p:sldId id="370" r:id="rId6"/>
    <p:sldId id="398" r:id="rId7"/>
    <p:sldId id="399" r:id="rId8"/>
    <p:sldId id="400" r:id="rId9"/>
    <p:sldId id="371" r:id="rId10"/>
    <p:sldId id="372" r:id="rId11"/>
    <p:sldId id="373" r:id="rId12"/>
    <p:sldId id="374" r:id="rId13"/>
    <p:sldId id="375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94766"/>
  </p:normalViewPr>
  <p:slideViewPr>
    <p:cSldViewPr>
      <p:cViewPr varScale="1">
        <p:scale>
          <a:sx n="156" d="100"/>
          <a:sy n="156" d="100"/>
        </p:scale>
        <p:origin x="183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2023/12/29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5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为什么式</a:t>
            </a:r>
            <a:r>
              <a:rPr lang="en-US" altLang="zh-CN" dirty="0"/>
              <a:t>backward</a:t>
            </a:r>
            <a:r>
              <a:rPr lang="zh-CN" altLang="en-US" dirty="0"/>
              <a:t>分析？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live</a:t>
            </a:r>
            <a:r>
              <a:rPr lang="zh-CN" altLang="en-US" dirty="0"/>
              <a:t>是对于前面的定义</a:t>
            </a:r>
            <a:r>
              <a:rPr lang="en-US" altLang="zh-CN" dirty="0"/>
              <a:t>p</a:t>
            </a:r>
            <a:r>
              <a:rPr lang="zh-CN" altLang="en-US" dirty="0"/>
              <a:t>而言的，而不是后面路径上的点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gquanzhang@smail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编译原理习题课（三）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1600" dirty="0"/>
              <a:t>张城铨 </a:t>
            </a:r>
            <a:r>
              <a:rPr lang="en-US" altLang="zh-CN" sz="1600" dirty="0">
                <a:hlinkClick r:id="rId2"/>
              </a:rPr>
              <a:t>chengquanzhang@smail.nju.edu.cn</a:t>
            </a:r>
            <a:endParaRPr lang="en-US" altLang="zh-CN" sz="1600" dirty="0"/>
          </a:p>
          <a:p>
            <a:r>
              <a:rPr lang="en-US" altLang="zh-CN" sz="1600" dirty="0"/>
              <a:t>2023.12.29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A680D-0C64-1140-AA01-1CB05D66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65218"/>
            <a:ext cx="3547341" cy="432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FEF67D-9AF4-B945-AAA6-743D0EC5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1828764"/>
            <a:ext cx="1656184" cy="158417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F29B237-8F71-D74F-98A2-7F5FD26AB6B3}"/>
              </a:ext>
            </a:extLst>
          </p:cNvPr>
          <p:cNvSpPr/>
          <p:nvPr/>
        </p:nvSpPr>
        <p:spPr bwMode="auto">
          <a:xfrm>
            <a:off x="5292080" y="2636912"/>
            <a:ext cx="315600" cy="315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-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66D1D8B-FFF3-3B4C-ACC8-ECDEAD2E4764}"/>
              </a:ext>
            </a:extLst>
          </p:cNvPr>
          <p:cNvSpPr/>
          <p:nvPr/>
        </p:nvSpPr>
        <p:spPr bwMode="auto">
          <a:xfrm>
            <a:off x="4764974" y="3651350"/>
            <a:ext cx="315600" cy="315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+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BACCD3-6FF2-AA4C-B013-E3BD5DFBB113}"/>
              </a:ext>
            </a:extLst>
          </p:cNvPr>
          <p:cNvSpPr/>
          <p:nvPr/>
        </p:nvSpPr>
        <p:spPr bwMode="auto">
          <a:xfrm>
            <a:off x="5826399" y="3643150"/>
            <a:ext cx="315600" cy="3156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*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383E1C-32EA-6C4B-8AF2-972E3BD103D0}"/>
              </a:ext>
            </a:extLst>
          </p:cNvPr>
          <p:cNvSpPr txBox="1"/>
          <p:nvPr/>
        </p:nvSpPr>
        <p:spPr>
          <a:xfrm>
            <a:off x="4153259" y="466695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614883-F38B-A946-BA14-518A1D001CA9}"/>
              </a:ext>
            </a:extLst>
          </p:cNvPr>
          <p:cNvSpPr txBox="1"/>
          <p:nvPr/>
        </p:nvSpPr>
        <p:spPr>
          <a:xfrm>
            <a:off x="5243734" y="466695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61FD0A-67AA-5F43-8A94-3AD989FCB7E7}"/>
              </a:ext>
            </a:extLst>
          </p:cNvPr>
          <p:cNvSpPr txBox="1"/>
          <p:nvPr/>
        </p:nvSpPr>
        <p:spPr>
          <a:xfrm>
            <a:off x="6422735" y="466695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7B5942-2A1E-FC48-B373-54160792842E}"/>
              </a:ext>
            </a:extLst>
          </p:cNvPr>
          <p:cNvSpPr txBox="1"/>
          <p:nvPr/>
        </p:nvSpPr>
        <p:spPr>
          <a:xfrm>
            <a:off x="5570004" y="2594657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96683A-849A-8942-A4F7-32080E5AE27F}"/>
              </a:ext>
            </a:extLst>
          </p:cNvPr>
          <p:cNvSpPr txBox="1"/>
          <p:nvPr/>
        </p:nvSpPr>
        <p:spPr>
          <a:xfrm>
            <a:off x="6122365" y="357934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b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894BA23-7239-4840-AC09-D8492ADC1124}"/>
              </a:ext>
            </a:extLst>
          </p:cNvPr>
          <p:cNvCxnSpPr>
            <a:stCxn id="10" idx="4"/>
            <a:endCxn id="11" idx="0"/>
          </p:cNvCxnSpPr>
          <p:nvPr/>
        </p:nvCxnSpPr>
        <p:spPr bwMode="auto">
          <a:xfrm flipH="1">
            <a:off x="5449880" y="3958750"/>
            <a:ext cx="534319" cy="7082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157C690-C894-B449-84AC-D6F9798E51E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 bwMode="auto">
          <a:xfrm>
            <a:off x="5984199" y="3958750"/>
            <a:ext cx="630255" cy="7082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94397B2-B3B6-5B4B-A629-0576ADBDFD5A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 bwMode="auto">
          <a:xfrm flipH="1">
            <a:off x="4352192" y="3966950"/>
            <a:ext cx="570582" cy="700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86D5526-A677-C742-B87B-83389372A0B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 bwMode="auto">
          <a:xfrm>
            <a:off x="4922774" y="3966950"/>
            <a:ext cx="527106" cy="7000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372CD6F-F0B2-8B48-9D06-BB9F003DF7BD}"/>
              </a:ext>
            </a:extLst>
          </p:cNvPr>
          <p:cNvSpPr txBox="1"/>
          <p:nvPr/>
        </p:nvSpPr>
        <p:spPr>
          <a:xfrm>
            <a:off x="5042245" y="356684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9ED502E5-C00B-BF42-8F98-B4D2500EB658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 bwMode="auto">
          <a:xfrm flipH="1">
            <a:off x="4922774" y="2952512"/>
            <a:ext cx="527106" cy="6988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D6DC1B4-39F9-FC4C-90DC-C590395A6485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 bwMode="auto">
          <a:xfrm>
            <a:off x="5449880" y="2952512"/>
            <a:ext cx="534319" cy="69063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7848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A680D-0C64-1140-AA01-1CB05D66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65218"/>
            <a:ext cx="3547341" cy="432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FEF67D-9AF4-B945-AAA6-743D0EC5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22" y="1835355"/>
            <a:ext cx="1440240" cy="13776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FD48A3-2E06-AB45-9510-8105EF54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82" y="3270108"/>
            <a:ext cx="3788857" cy="826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7EF85F-7EBD-9249-A0A3-004DE1F69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268646"/>
            <a:ext cx="1491220" cy="1224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C1A777-1EFA-2B4A-A8C8-82BA75A31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3645024"/>
            <a:ext cx="3600399" cy="34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9D12F3-347A-C743-AD29-62E5C4D208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576" y="4208439"/>
            <a:ext cx="1429203" cy="1104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2C8FF0-7F7A-B74C-993E-E4A913A00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7097" y="1293325"/>
            <a:ext cx="2342252" cy="22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2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E27D9D-4717-AC4A-9AD0-1C362061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5898"/>
            <a:ext cx="5815133" cy="8640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20A055-B218-A540-9806-DF1D597B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060848"/>
            <a:ext cx="4964589" cy="32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1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E27D9D-4717-AC4A-9AD0-1C362061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4"/>
          <a:stretch/>
        </p:blipFill>
        <p:spPr>
          <a:xfrm>
            <a:off x="251520" y="1345898"/>
            <a:ext cx="5815133" cy="4269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7A0A99-FED7-E649-A01E-BDAE338F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72816"/>
            <a:ext cx="2290205" cy="576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DEA126-3C7D-D641-A8EC-5FD532822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88840"/>
            <a:ext cx="2736304" cy="38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7506117" cy="28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对于图9-10中的流图: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（1）找出流图中的循环。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（2）B1中的语句(1)和(2)都是复制语句。其中a和b都被赋予了常量值。我们可以对a和b的哪些使用进行复制传播，并把对它们的使用替换为对一个常量的使用？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（3）对每个循环，找出所有的全局公共子表达式。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57" y="2492896"/>
            <a:ext cx="3433831" cy="34563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" y="2859176"/>
            <a:ext cx="401904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语义不变的优化方法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公共子表达式消除（题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复制传播 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死代码消除（通常在复制传播优化后）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常量折叠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代码移动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归纳变量和强度消减 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1307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1268760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复制传播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死代码消除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6062086" cy="32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268760"/>
            <a:ext cx="2582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公共子表达式消除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04013"/>
            <a:ext cx="3528392" cy="3578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52" y="1336812"/>
            <a:ext cx="1873176" cy="4078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34" y="4365104"/>
            <a:ext cx="797818" cy="3849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08104" y="5424134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由于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en-US" dirty="0">
                <a:latin typeface="+mn-ea"/>
              </a:rPr>
              <a:t>的值没变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无需重复计算</a:t>
            </a:r>
          </a:p>
        </p:txBody>
      </p:sp>
    </p:spTree>
    <p:extLst>
      <p:ext uri="{BB962C8B-B14F-4D97-AF65-F5344CB8AC3E}">
        <p14:creationId xmlns:p14="http://schemas.microsoft.com/office/powerpoint/2010/main" val="16965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1268760"/>
            <a:ext cx="260840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归纳变量和强度消减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3" y="2348880"/>
            <a:ext cx="3161107" cy="3548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556792"/>
            <a:ext cx="3600400" cy="42421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60232" y="2780928"/>
            <a:ext cx="2376264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在原来的块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中，循环每执行一次都要进行一次乘法运算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t4=4*j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替换后只需在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中运行一次乘法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j=j-1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不能删除，因为后续会用到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5796136" y="3212976"/>
            <a:ext cx="864096" cy="43204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867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51845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对于图9-10中的流图: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（1）找出流图中的循环。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B3-B4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B2-B3-B5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B2-B3-B4-B5</a:t>
            </a:r>
          </a:p>
          <a:p>
            <a:r>
              <a:rPr lang="zh-CN" altLang="en-US" sz="1600" dirty="0">
                <a:latin typeface="+mn-ea"/>
              </a:rPr>
              <a:t>（2）B1中的语句(1)和(2)都是复制语句。其中a和b都被赋予了常量值。我们可以对a和b的哪些使用进行复制传播，并把对它们的使用替换为对一个常量的使用？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(3)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c=1+b</a:t>
            </a:r>
          </a:p>
          <a:p>
            <a:pPr lvl="1"/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   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(4)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d=c-1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(6)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d=1+b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B5: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(8)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b=1+b</a:t>
            </a:r>
          </a:p>
          <a:p>
            <a:pPr lvl="1"/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   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(9)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e=c-1</a:t>
            </a:r>
          </a:p>
          <a:p>
            <a:r>
              <a:rPr lang="zh-CN" altLang="en-US" sz="1600" dirty="0">
                <a:latin typeface="+mn-ea"/>
              </a:rPr>
              <a:t>（3）对每个循环，找出所有的全局公共子表达式。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B3-B4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无 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B2-B3-B5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600" dirty="0" err="1">
                <a:solidFill>
                  <a:srgbClr val="0070C0"/>
                </a:solidFill>
                <a:latin typeface="+mn-ea"/>
              </a:rPr>
              <a:t>a+b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 c-a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B2-B3-B4-B5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：同上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28800"/>
            <a:ext cx="343383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02F24AE-19FD-D549-8C0E-0801C11F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37" y="1700808"/>
            <a:ext cx="73437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8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2. 下图是用来计算两个向量A和B的点积的中间代码。尽你所能，通过下列方式优化这个代码：消除公共子表达式，对归纳变量进行强度消减，消除归纳变量。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1656184" cy="21791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7744" y="2206787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消除公共子表达式：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t3=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*8</a:t>
            </a:r>
          </a:p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t4=B[t3]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改为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t4=B[t1]</a:t>
            </a:r>
          </a:p>
          <a:p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强度消减，消除归纳变量（乘法改为加法）：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把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t1=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*8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插入到循环之前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把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t1=t1+8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插入到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if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语句之前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3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118648" cy="35387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9712" y="39330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可用表达式分析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55776" y="47472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活跃变量分析</a:t>
            </a:r>
          </a:p>
        </p:txBody>
      </p:sp>
    </p:spTree>
    <p:extLst>
      <p:ext uri="{BB962C8B-B14F-4D97-AF65-F5344CB8AC3E}">
        <p14:creationId xmlns:p14="http://schemas.microsoft.com/office/powerpoint/2010/main" val="348096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006937" cy="37564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9753" y="52511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三种数据流方程的总结</a:t>
            </a:r>
          </a:p>
        </p:txBody>
      </p:sp>
    </p:spTree>
    <p:extLst>
      <p:ext uri="{BB962C8B-B14F-4D97-AF65-F5344CB8AC3E}">
        <p14:creationId xmlns:p14="http://schemas.microsoft.com/office/powerpoint/2010/main" val="191241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3" y="2405309"/>
            <a:ext cx="3555208" cy="357855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44008" y="4093719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93" y="2420888"/>
            <a:ext cx="4916658" cy="14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5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45" y="-3002"/>
            <a:ext cx="3501555" cy="352455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669493" y="3933056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kill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12976"/>
            <a:ext cx="4509310" cy="26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32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-1"/>
            <a:ext cx="2987824" cy="300744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8419" y="4739234"/>
          <a:ext cx="7056784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848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1105474">
                  <a:extLst>
                    <a:ext uri="{9D8B030D-6E8A-4147-A177-3AD203B41FA5}">
                      <a16:colId xmlns:a16="http://schemas.microsoft.com/office/drawing/2014/main" val="11437601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62730749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99472596"/>
                    </a:ext>
                  </a:extLst>
                </a:gridCol>
                <a:gridCol w="1228054">
                  <a:extLst>
                    <a:ext uri="{9D8B030D-6E8A-4147-A177-3AD203B41FA5}">
                      <a16:colId xmlns:a16="http://schemas.microsoft.com/office/drawing/2014/main" val="261767918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6936492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00000000000</a:t>
                      </a:r>
                      <a:endParaRPr lang="zh-CN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11110111100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11100110000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11100111000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00101000111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00101000111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41884" y="2354434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364003"/>
            <a:ext cx="3299528" cy="13460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88" y="4057280"/>
            <a:ext cx="7598904" cy="6547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8132" y="6398546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第三轮迭代的结果与第二轮相同，因此第二轮迭代后算法终止</a:t>
            </a:r>
          </a:p>
        </p:txBody>
      </p:sp>
    </p:spTree>
    <p:extLst>
      <p:ext uri="{BB962C8B-B14F-4D97-AF65-F5344CB8AC3E}">
        <p14:creationId xmlns:p14="http://schemas.microsoft.com/office/powerpoint/2010/main" val="3235201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931" y="1277069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4. 对图9-10的流图，计算活跃变量分析中的def、use、IN和OUT集合。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2066238"/>
            <a:ext cx="3290756" cy="33123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261" y="1749525"/>
            <a:ext cx="5350204" cy="1136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365104"/>
            <a:ext cx="3515329" cy="15947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80" y="2989647"/>
            <a:ext cx="5110131" cy="11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37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931" y="1277069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4. 对图9-10的流图，计算活跃变量分析中的def、use、IN和OUT集合。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3" y="1681327"/>
            <a:ext cx="2684894" cy="27025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2453" y="4515184"/>
          <a:ext cx="6567590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54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742347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743221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  <a:gridCol w="866363">
                  <a:extLst>
                    <a:ext uri="{9D8B030D-6E8A-4147-A177-3AD203B41FA5}">
                      <a16:colId xmlns:a16="http://schemas.microsoft.com/office/drawing/2014/main" val="1143760158"/>
                    </a:ext>
                  </a:extLst>
                </a:gridCol>
                <a:gridCol w="866363">
                  <a:extLst>
                    <a:ext uri="{9D8B030D-6E8A-4147-A177-3AD203B41FA5}">
                      <a16:colId xmlns:a16="http://schemas.microsoft.com/office/drawing/2014/main" val="1627307493"/>
                    </a:ext>
                  </a:extLst>
                </a:gridCol>
                <a:gridCol w="871603">
                  <a:extLst>
                    <a:ext uri="{9D8B030D-6E8A-4147-A177-3AD203B41FA5}">
                      <a16:colId xmlns:a16="http://schemas.microsoft.com/office/drawing/2014/main" val="1999472596"/>
                    </a:ext>
                  </a:extLst>
                </a:gridCol>
                <a:gridCol w="867236">
                  <a:extLst>
                    <a:ext uri="{9D8B030D-6E8A-4147-A177-3AD203B41FA5}">
                      <a16:colId xmlns:a16="http://schemas.microsoft.com/office/drawing/2014/main" val="2617679183"/>
                    </a:ext>
                  </a:extLst>
                </a:gridCol>
                <a:gridCol w="871603">
                  <a:extLst>
                    <a:ext uri="{9D8B030D-6E8A-4147-A177-3AD203B41FA5}">
                      <a16:colId xmlns:a16="http://schemas.microsoft.com/office/drawing/2014/main" val="246936492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i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c,d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900017"/>
            <a:ext cx="3064080" cy="13900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841294"/>
            <a:ext cx="3960440" cy="8945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06440" y="4158141"/>
            <a:ext cx="2865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迭代开始：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IN[B6]</a:t>
            </a:r>
            <a:r>
              <a:rPr lang="en-US" altLang="zh-CN" sz="1400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-{a})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1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（1）计算支配关系。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（2）寻找每个结点的直接支配结点。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（3）构造支配结点树。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65" y="1844824"/>
            <a:ext cx="3312368" cy="33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4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5328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（1）计算支配关系。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（2）寻找每个结点的直接支配结点。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（3）构造支配结点树。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466" y="188459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D(B1)={B1}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D(B2)={B1, B2}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D(B3)={B1, B2, B3}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D(B4)={B1, B2, B3, B4}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D(B5)={B1, B2, B3, B5}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D(B6)={B1, B2, B3, B5, B6}</a:t>
            </a:r>
          </a:p>
        </p:txBody>
      </p:sp>
      <p:sp>
        <p:nvSpPr>
          <p:cNvPr id="6" name="矩形 5"/>
          <p:cNvSpPr/>
          <p:nvPr/>
        </p:nvSpPr>
        <p:spPr>
          <a:xfrm>
            <a:off x="530466" y="389170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B1: </a:t>
            </a:r>
            <a:r>
              <a:rPr lang="zh-CN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无</a:t>
            </a: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B2: B1   B3: B2 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B4: B3   B5: B3   B6: B5</a:t>
            </a:r>
            <a:endParaRPr lang="zh-CN" altLang="zh-CN" sz="16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58617" y="4054821"/>
            <a:ext cx="802429" cy="1982604"/>
            <a:chOff x="3541018" y="1848031"/>
            <a:chExt cx="1004695" cy="2482352"/>
          </a:xfrm>
        </p:grpSpPr>
        <p:sp>
          <p:nvSpPr>
            <p:cNvPr id="8" name="椭圆 7"/>
            <p:cNvSpPr/>
            <p:nvPr/>
          </p:nvSpPr>
          <p:spPr bwMode="auto">
            <a:xfrm>
              <a:off x="3903722" y="184803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3722" y="238276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903722" y="2920713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541018" y="3511885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257681" y="349733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257681" y="404235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stCxn id="8" idx="4"/>
              <a:endCxn id="9" idx="0"/>
            </p:cNvCxnSpPr>
            <p:nvPr/>
          </p:nvCxnSpPr>
          <p:spPr bwMode="auto">
            <a:xfrm>
              <a:off x="4047738" y="2136063"/>
              <a:ext cx="0" cy="2467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0"/>
              <a:endCxn id="9" idx="4"/>
            </p:cNvCxnSpPr>
            <p:nvPr/>
          </p:nvCxnSpPr>
          <p:spPr bwMode="auto">
            <a:xfrm flipV="1">
              <a:off x="4047738" y="2670800"/>
              <a:ext cx="0" cy="2499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4"/>
              <a:endCxn id="11" idx="0"/>
            </p:cNvCxnSpPr>
            <p:nvPr/>
          </p:nvCxnSpPr>
          <p:spPr bwMode="auto">
            <a:xfrm flipH="1">
              <a:off x="3685034" y="3208745"/>
              <a:ext cx="362704" cy="303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4"/>
              <a:endCxn id="12" idx="0"/>
            </p:cNvCxnSpPr>
            <p:nvPr/>
          </p:nvCxnSpPr>
          <p:spPr bwMode="auto">
            <a:xfrm>
              <a:off x="4047738" y="3208745"/>
              <a:ext cx="353959" cy="2885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4"/>
              <a:endCxn id="13" idx="0"/>
            </p:cNvCxnSpPr>
            <p:nvPr/>
          </p:nvCxnSpPr>
          <p:spPr bwMode="auto">
            <a:xfrm>
              <a:off x="4401697" y="3785363"/>
              <a:ext cx="0" cy="2569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59" y="2291191"/>
            <a:ext cx="3504244" cy="35272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00" y="1517662"/>
            <a:ext cx="2590449" cy="6328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346" y="2807057"/>
            <a:ext cx="3765261" cy="616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268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3BB8B3-7F39-8046-9634-B4A9FC965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784"/>
          <a:stretch/>
        </p:blipFill>
        <p:spPr>
          <a:xfrm>
            <a:off x="107504" y="1251970"/>
            <a:ext cx="8553357" cy="4938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53ABC0-0619-E343-8249-24028C650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32"/>
          <a:stretch/>
        </p:blipFill>
        <p:spPr>
          <a:xfrm>
            <a:off x="5030995" y="2194179"/>
            <a:ext cx="3358480" cy="493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A56253-F879-5B42-AF8E-988325583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771980"/>
            <a:ext cx="2230111" cy="396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79F140-8F89-AE44-AAA5-5F2C8FC48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59" y="2194179"/>
            <a:ext cx="1612995" cy="1612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FCAC30-8594-BE48-894C-35F359F99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995" y="2707209"/>
            <a:ext cx="2513558" cy="323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4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（5）指明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(4)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中的前进、后退和交叉边以及树的边。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（6）这个流图是可规约的吗？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0"/>
            <a:ext cx="2638473" cy="26558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9" y="3578630"/>
            <a:ext cx="4318707" cy="157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429000"/>
            <a:ext cx="4151567" cy="1888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23964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B1-B2-B3-B4-B5-B6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前进边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B1-B2 B2-B3 B3-B4 B3-B5 B5-B6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后退边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B4-B3 B5-B2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交叉边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无</a:t>
            </a: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树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(DFST)</a:t>
            </a:r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的边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所有前进边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是可归约的，因为后退边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B4-B3, 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都是回边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19" y="1844824"/>
            <a:ext cx="336229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24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（7）计算这个流图的深度。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（8）找出这个流图的自然循环。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0"/>
            <a:ext cx="2638473" cy="2655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43861"/>
            <a:ext cx="4248472" cy="2370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370580"/>
            <a:ext cx="4087165" cy="2343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924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第九章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深度为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，存在无环路径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B4-B3-B5-B2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，其中有两条后退边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对于回边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，自然循环为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{B4, B3}</a:t>
            </a: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对于回边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，自然循环为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{B2, B3, B4, B5}</a:t>
            </a:r>
            <a:endParaRPr lang="zh-CN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60" y="1771871"/>
            <a:ext cx="3506308" cy="35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E1E6AA-EF36-BD49-A564-E7FA73F0C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784"/>
          <a:stretch/>
        </p:blipFill>
        <p:spPr>
          <a:xfrm>
            <a:off x="107504" y="1251970"/>
            <a:ext cx="8553357" cy="4938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FB0DE6-36BC-D947-88C8-468F517D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332"/>
          <a:stretch/>
        </p:blipFill>
        <p:spPr>
          <a:xfrm>
            <a:off x="5030995" y="2194179"/>
            <a:ext cx="3358480" cy="493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82C920-AB5B-4942-8398-CAC209E9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798246"/>
            <a:ext cx="2232247" cy="4137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EA34E3-0F8C-9B41-8595-DEC13A9F5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77" y="2217436"/>
            <a:ext cx="1678731" cy="11334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D1A592-4E5B-514F-80D6-A263251DF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930" y="2687992"/>
            <a:ext cx="2483904" cy="2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34FCD7-0844-AC40-AF92-F277D610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349861"/>
            <a:ext cx="8820472" cy="481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A7C6B2-C0F0-EE4F-960F-6F173F7B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2868050" cy="13205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514035-564E-D644-908C-60F738499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332"/>
          <a:stretch/>
        </p:blipFill>
        <p:spPr>
          <a:xfrm>
            <a:off x="4860032" y="2280701"/>
            <a:ext cx="2868050" cy="421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A1732D-79C1-D647-83E1-AEC211DF5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760498"/>
            <a:ext cx="2665958" cy="30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70535-9D09-4FDC-9A5B-6438B25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99A20-D6CD-415E-B387-897E6C33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为过程调用和返回生成代码</a:t>
            </a:r>
            <a:endParaRPr lang="en-US" altLang="zh-CN" dirty="0"/>
          </a:p>
          <a:p>
            <a:pPr lvl="1"/>
            <a:r>
              <a:rPr lang="zh-CN" altLang="en-US" dirty="0"/>
              <a:t>活动记录的静态分配</a:t>
            </a:r>
            <a:endParaRPr lang="en-US" altLang="zh-CN" dirty="0"/>
          </a:p>
          <a:p>
            <a:pPr lvl="1"/>
            <a:r>
              <a:rPr lang="zh-CN" altLang="en-US" dirty="0"/>
              <a:t>活动记录的栈式分配</a:t>
            </a:r>
          </a:p>
          <a:p>
            <a:r>
              <a:rPr lang="zh-CN" altLang="en-US" dirty="0"/>
              <a:t>过程调用时</a:t>
            </a:r>
            <a:endParaRPr lang="en-US" altLang="zh-CN" dirty="0"/>
          </a:p>
          <a:p>
            <a:pPr lvl="1"/>
            <a:r>
              <a:rPr lang="zh-CN" altLang="en-US" dirty="0"/>
              <a:t>在活动记录中存放返回地址</a:t>
            </a:r>
            <a:endParaRPr lang="en-US" altLang="zh-CN" dirty="0"/>
          </a:p>
          <a:p>
            <a:r>
              <a:rPr lang="zh-CN" altLang="en-US" dirty="0"/>
              <a:t>过程调用结束后</a:t>
            </a:r>
            <a:endParaRPr lang="en-US" altLang="zh-CN" dirty="0"/>
          </a:p>
          <a:p>
            <a:pPr lvl="1"/>
            <a:r>
              <a:rPr lang="zh-CN" altLang="en-US" dirty="0"/>
              <a:t>控制权返回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6E999-2851-47F2-8D7B-40146AA1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686049"/>
            <a:ext cx="2806032" cy="39891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5ACD20-91B6-4186-96D0-FAF2ACDA19D8}"/>
              </a:ext>
            </a:extLst>
          </p:cNvPr>
          <p:cNvSpPr txBox="1"/>
          <p:nvPr/>
        </p:nvSpPr>
        <p:spPr>
          <a:xfrm>
            <a:off x="6588224" y="56751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活动记录样例</a:t>
            </a:r>
          </a:p>
        </p:txBody>
      </p:sp>
    </p:spTree>
    <p:extLst>
      <p:ext uri="{BB962C8B-B14F-4D97-AF65-F5344CB8AC3E}">
        <p14:creationId xmlns:p14="http://schemas.microsoft.com/office/powerpoint/2010/main" val="80771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70535-9D09-4FDC-9A5B-6438B25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活动记录的静态分配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99A20-D6CD-415E-B387-897E6C33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过程</a:t>
            </a:r>
            <a:r>
              <a:rPr lang="en-US" altLang="zh-CN" dirty="0"/>
              <a:t>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EAAF3F-FAB0-4119-BD62-730FC894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5" y="2099656"/>
            <a:ext cx="1658795" cy="15809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2CAF17-7CF4-4A8D-B9A7-6D96D225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5" y="4437112"/>
            <a:ext cx="1411957" cy="7381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C163EC-C8FB-40FE-B3FE-4941EC642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329" y="1646030"/>
            <a:ext cx="5872095" cy="28095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4D9027-A038-4116-A8B2-4814F1E1B10C}"/>
              </a:ext>
            </a:extLst>
          </p:cNvPr>
          <p:cNvSpPr txBox="1"/>
          <p:nvPr/>
        </p:nvSpPr>
        <p:spPr>
          <a:xfrm>
            <a:off x="2687561" y="1340768"/>
            <a:ext cx="619268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BA7EFA-DB5D-464D-A493-93CAE2C32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755534"/>
            <a:ext cx="5166894" cy="169367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A86628B-87D7-4E79-8A25-94BB3ED8BDDA}"/>
              </a:ext>
            </a:extLst>
          </p:cNvPr>
          <p:cNvSpPr txBox="1"/>
          <p:nvPr/>
        </p:nvSpPr>
        <p:spPr>
          <a:xfrm>
            <a:off x="2687561" y="4501569"/>
            <a:ext cx="60402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活动记录：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56E99B-C19D-4131-8AA5-47B8A32BA7CA}"/>
              </a:ext>
            </a:extLst>
          </p:cNvPr>
          <p:cNvSpPr/>
          <p:nvPr/>
        </p:nvSpPr>
        <p:spPr bwMode="auto">
          <a:xfrm>
            <a:off x="3910545" y="2226344"/>
            <a:ext cx="432048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6A6AA7-3A3F-4A13-BB1F-8D51623CCADE}"/>
              </a:ext>
            </a:extLst>
          </p:cNvPr>
          <p:cNvSpPr/>
          <p:nvPr/>
        </p:nvSpPr>
        <p:spPr bwMode="auto">
          <a:xfrm>
            <a:off x="3941530" y="4099565"/>
            <a:ext cx="491897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A6E6AB-D1B9-4660-A21C-89A079C7CD1F}"/>
              </a:ext>
            </a:extLst>
          </p:cNvPr>
          <p:cNvSpPr/>
          <p:nvPr/>
        </p:nvSpPr>
        <p:spPr bwMode="auto">
          <a:xfrm>
            <a:off x="4433427" y="2839776"/>
            <a:ext cx="3078662" cy="130505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运行时刻才能知道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每个过程的活动记录位置！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54E13F-D4BC-491B-BE95-17EEC1A89EE6}"/>
              </a:ext>
            </a:extLst>
          </p:cNvPr>
          <p:cNvSpPr/>
          <p:nvPr/>
        </p:nvSpPr>
        <p:spPr bwMode="auto">
          <a:xfrm>
            <a:off x="4374651" y="4605869"/>
            <a:ext cx="3078662" cy="1305054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栈式分配：将活动记录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的位置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存放在寄存器中，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并使用偏移地址</a:t>
            </a:r>
          </a:p>
        </p:txBody>
      </p:sp>
    </p:spTree>
    <p:extLst>
      <p:ext uri="{BB962C8B-B14F-4D97-AF65-F5344CB8AC3E}">
        <p14:creationId xmlns:p14="http://schemas.microsoft.com/office/powerpoint/2010/main" val="31147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70535-9D09-4FDC-9A5B-6438B25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活动记录的栈式分配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99A20-D6CD-415E-B387-897E6C33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142287" cy="4825007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寄存器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zh-CN" altLang="en-US" dirty="0">
                <a:latin typeface="+mn-ea"/>
              </a:rPr>
              <a:t>指向栈顶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第一个过程（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dirty="0">
                <a:latin typeface="+mn-ea"/>
              </a:rPr>
              <a:t>）初始化栈区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过程调用指令序列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开一个新的活动记录（栈顶指针自增）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保存返回地址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跳转到被调用者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</a:rPr>
              <a:t>过程返回指令序列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跳转至先前保存的返回地址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删除被调用者的活动记录（栈顶指针自减）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112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</a:rPr>
              <a:t>第八章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7E0D93-4933-D445-B44E-818F0287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39765"/>
            <a:ext cx="8208912" cy="426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6ECFE2-7670-FF47-9C35-88E48CE10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7" y="1766466"/>
            <a:ext cx="1146176" cy="22455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D9B7C3-8B1A-8F47-A1E9-B6C5C507F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060848"/>
            <a:ext cx="5470490" cy="40324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85066C-C4B3-B748-9D46-A52C7EF5C1D5}"/>
              </a:ext>
            </a:extLst>
          </p:cNvPr>
          <p:cNvSpPr txBox="1"/>
          <p:nvPr/>
        </p:nvSpPr>
        <p:spPr>
          <a:xfrm>
            <a:off x="3419872" y="16915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答案：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54BF04-5CBD-4246-A512-59A26E0D8C78}"/>
              </a:ext>
            </a:extLst>
          </p:cNvPr>
          <p:cNvSpPr/>
          <p:nvPr/>
        </p:nvSpPr>
        <p:spPr bwMode="auto">
          <a:xfrm>
            <a:off x="3491880" y="2564904"/>
            <a:ext cx="2304256" cy="65291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CB1454-735E-4346-9777-7F78A44F091C}"/>
              </a:ext>
            </a:extLst>
          </p:cNvPr>
          <p:cNvSpPr/>
          <p:nvPr/>
        </p:nvSpPr>
        <p:spPr bwMode="auto">
          <a:xfrm>
            <a:off x="3491880" y="3512205"/>
            <a:ext cx="2304256" cy="6368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DAE002-2D1A-4C54-A320-2E708AA08983}"/>
              </a:ext>
            </a:extLst>
          </p:cNvPr>
          <p:cNvSpPr/>
          <p:nvPr/>
        </p:nvSpPr>
        <p:spPr bwMode="auto">
          <a:xfrm>
            <a:off x="3491880" y="3239687"/>
            <a:ext cx="2304256" cy="25306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A061A9-4318-48BD-98ED-13B3F1DA7CC6}"/>
              </a:ext>
            </a:extLst>
          </p:cNvPr>
          <p:cNvSpPr/>
          <p:nvPr/>
        </p:nvSpPr>
        <p:spPr bwMode="auto">
          <a:xfrm>
            <a:off x="3491880" y="4175187"/>
            <a:ext cx="2304256" cy="25306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B39A83-706D-40D1-AA04-94CD28DB5515}"/>
              </a:ext>
            </a:extLst>
          </p:cNvPr>
          <p:cNvSpPr/>
          <p:nvPr/>
        </p:nvSpPr>
        <p:spPr bwMode="auto">
          <a:xfrm>
            <a:off x="3491880" y="4443767"/>
            <a:ext cx="2304256" cy="20936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C3BD32-1B59-4FCE-9AB5-90BF17DE44A7}"/>
              </a:ext>
            </a:extLst>
          </p:cNvPr>
          <p:cNvSpPr/>
          <p:nvPr/>
        </p:nvSpPr>
        <p:spPr bwMode="auto">
          <a:xfrm>
            <a:off x="3491460" y="5341781"/>
            <a:ext cx="2304256" cy="25306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BAFBF3-F0A3-42D3-9E0E-684706A3157D}"/>
              </a:ext>
            </a:extLst>
          </p:cNvPr>
          <p:cNvSpPr/>
          <p:nvPr/>
        </p:nvSpPr>
        <p:spPr bwMode="auto">
          <a:xfrm>
            <a:off x="3491460" y="4667776"/>
            <a:ext cx="2304256" cy="6368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8907FC-8F85-41B8-B7F0-902D529393FF}"/>
              </a:ext>
            </a:extLst>
          </p:cNvPr>
          <p:cNvSpPr/>
          <p:nvPr/>
        </p:nvSpPr>
        <p:spPr bwMode="auto">
          <a:xfrm>
            <a:off x="3497995" y="5613048"/>
            <a:ext cx="2304256" cy="20936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C84D56-3F42-4867-BD06-5F939115F885}"/>
              </a:ext>
            </a:extLst>
          </p:cNvPr>
          <p:cNvSpPr/>
          <p:nvPr/>
        </p:nvSpPr>
        <p:spPr bwMode="auto">
          <a:xfrm>
            <a:off x="3491460" y="5852855"/>
            <a:ext cx="2304256" cy="209369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255898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5114</TotalTime>
  <Words>1949</Words>
  <Application>Microsoft Office PowerPoint</Application>
  <PresentationFormat>全屏显示(4:3)</PresentationFormat>
  <Paragraphs>377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FangSong</vt:lpstr>
      <vt:lpstr>华文仿宋</vt:lpstr>
      <vt:lpstr>Arial</vt:lpstr>
      <vt:lpstr>Times New Roman</vt:lpstr>
      <vt:lpstr>Tw Cen MT</vt:lpstr>
      <vt:lpstr>Wingdings</vt:lpstr>
      <vt:lpstr>NJUPPTemplate</vt:lpstr>
      <vt:lpstr>编译原理习题课（三）</vt:lpstr>
      <vt:lpstr>第八章</vt:lpstr>
      <vt:lpstr>第八章</vt:lpstr>
      <vt:lpstr>第八章</vt:lpstr>
      <vt:lpstr>第八章</vt:lpstr>
      <vt:lpstr>第八章</vt:lpstr>
      <vt:lpstr>活动记录的静态分配</vt:lpstr>
      <vt:lpstr>活动记录的栈式分配</vt:lpstr>
      <vt:lpstr>第八章</vt:lpstr>
      <vt:lpstr>第八章</vt:lpstr>
      <vt:lpstr>第八章</vt:lpstr>
      <vt:lpstr>第八章</vt:lpstr>
      <vt:lpstr>第八章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  <vt:lpstr>第九章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Andres Chang</cp:lastModifiedBy>
  <cp:revision>131</cp:revision>
  <cp:lastPrinted>2021-11-22T12:38:38Z</cp:lastPrinted>
  <dcterms:created xsi:type="dcterms:W3CDTF">2012-01-30T08:28:12Z</dcterms:created>
  <dcterms:modified xsi:type="dcterms:W3CDTF">2023-12-28T17:05:33Z</dcterms:modified>
</cp:coreProperties>
</file>