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0" r:id="rId4"/>
    <p:sldId id="259" r:id="rId5"/>
    <p:sldId id="261" r:id="rId6"/>
    <p:sldId id="263" r:id="rId7"/>
    <p:sldId id="262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5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5B643-DFE5-4797-A400-9D2A08F4639C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A4761-3A42-4FB5-81B5-B9A67F172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703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9A69D-6A91-DF89-E54B-95111B06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536AFE-AC3A-4501-9BAD-8A555986A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857C5F-BE82-CDAF-BB3E-88B1E6751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CFF6-0337-435B-B74E-A7D1464F053C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A40B2D-E61B-EBD5-4A13-711A1AB47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8718E6-E9EC-8993-77A1-176B04BF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BD6B-171E-4363-A91F-7E44251E2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506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089AF-355D-921F-54ED-9838A2EB7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85D4AC-052B-709C-3C99-7F8180BCF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537A2B-DE6F-13CB-E397-E44AE2E1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CFF6-0337-435B-B74E-A7D1464F053C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735A6F-9C7C-20E2-61FA-1A87AB835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63067E-650E-5A6C-8F59-00C67B93F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BD6B-171E-4363-A91F-7E44251E2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134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0E222C-7A69-EDD5-6EAB-AAC1849752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C0D9A7-FD44-A66C-925A-06C72575E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C8B52C-6071-A781-D011-021048BDE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CFF6-0337-435B-B74E-A7D1464F053C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279E7E-321B-11C5-28D9-0B39213CD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999F24-6DD8-F650-F1F1-8812CE74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BD6B-171E-4363-A91F-7E44251E2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203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67594-D179-AD93-0EFB-7C413A4BC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4ADB5A-8FDF-7762-D540-7594B9587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8157B0-73F5-C2B5-FF9E-10C44A8E3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CFF6-0337-435B-B74E-A7D1464F053C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2A59C9-2AC8-2978-79AB-DC7985864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AD8716-689D-278C-D87F-D5DD1EE48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BD6B-171E-4363-A91F-7E44251E2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094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DFC003-B4F7-E145-FB70-9C4AD6C4C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C515EC-0935-CFF4-00A7-CAAC41C7B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C7860D-E2AF-16BF-1D6E-8F211E265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CFF6-0337-435B-B74E-A7D1464F053C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27BAB8-AEC3-7E65-3BFE-AFB8956D8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6050AF-F4A5-A350-F3CC-232F86E9C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BD6B-171E-4363-A91F-7E44251E2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195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DA8A62-A518-8B14-0E58-A699E2202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F0D3BE-AF70-3184-4979-C72F0F758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19A4CC-3B72-5F40-5CA0-7117CCBCA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5C7C95-4E56-7C5A-8353-E594C4C12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CFF6-0337-435B-B74E-A7D1464F053C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6F1530-3193-E231-656B-4B8CE232D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8987D7-11BA-2BB2-7EBA-70F7061ED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BD6B-171E-4363-A91F-7E44251E2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316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E3AEF-D40F-821E-E99D-FC41C3B3E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527959-C572-55CA-2ECA-DF2B92AC8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658D97-2478-F56D-4188-38121CBB6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5E27FF-2B4D-C949-59DE-831511319D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A16C2D-93AB-FF3C-5AD3-14052C2EB3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AD33F2-19BA-710E-A8A9-C94BDFE2E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CFF6-0337-435B-B74E-A7D1464F053C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09C262-E025-BE0C-0142-CB5DC89D3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E78467-D3E6-232F-FDD1-1BF023833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BD6B-171E-4363-A91F-7E44251E2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763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363DF-3E2E-40CA-1AAD-A7C6071E5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D99BB9-CAA9-5B47-DC20-E7DBEB3E5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CFF6-0337-435B-B74E-A7D1464F053C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FB83FB-93CB-97CC-736C-18C6153A7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027818-F0CF-7177-11C2-B0CDB0230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BD6B-171E-4363-A91F-7E44251E2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892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57149B-082F-4B8D-BC73-BF8DC4053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CFF6-0337-435B-B74E-A7D1464F053C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5112A9-A732-CA52-B65C-ADE1BF8E7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366982-EE04-8625-FC93-ADEB6DF1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BD6B-171E-4363-A91F-7E44251E2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071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20126-8D40-8C2D-5659-1F056D682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9C10CD-72AE-ED10-288F-A8560B91C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5FFE44-F9FA-C685-080B-8E00EAED0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962BF1-6F59-2262-6BFC-70381308C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CFF6-0337-435B-B74E-A7D1464F053C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53521D-8F48-9643-72F9-010755942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B192AA-47B2-424E-A46F-D16B62C80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BD6B-171E-4363-A91F-7E44251E2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224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C8CEB-AE69-8518-B8B1-447B13D1E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30573E-6566-D2BF-6AE9-AB906ECEAC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CECD9D-8F2B-664B-263D-CBE7B2E43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77E395-09CF-B0F8-29EF-C9550299E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CFF6-0337-435B-B74E-A7D1464F053C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11C01D-279F-C25B-E859-811FB1C2D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86C0BB-ACB8-73B3-D91A-4D41A4020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BD6B-171E-4363-A91F-7E44251E2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315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8718AC7-4938-A386-2D55-063536506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8C9899-E0C2-1C0D-78D6-9221F72D8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54552A-9A69-19F1-A117-EF5700A64E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FCFF6-0337-435B-B74E-A7D1464F053C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801DC2-F11C-F85A-036A-517A3385E9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0630AA-EDE2-1849-46B2-A316232D0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BBD6B-171E-4363-A91F-7E44251E2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051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C877D-E5CD-F595-F303-9D5490ABB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373" y="1545591"/>
            <a:ext cx="11275254" cy="1322437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等线" panose="02010600030101010101" pitchFamily="2" charset="-122"/>
                <a:ea typeface="等线" panose="02010600030101010101" pitchFamily="2" charset="-122"/>
              </a:rPr>
              <a:t>COPS: A coroutine-based priority scheduling </a:t>
            </a:r>
            <a:br>
              <a:rPr lang="en-US" altLang="zh-CN" sz="3600" b="1" dirty="0"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en-US" altLang="zh-CN" sz="3600" b="1" dirty="0">
                <a:latin typeface="等线" panose="02010600030101010101" pitchFamily="2" charset="-122"/>
                <a:ea typeface="等线" panose="02010600030101010101" pitchFamily="2" charset="-122"/>
              </a:rPr>
              <a:t>framework perceived by the operating system</a:t>
            </a:r>
            <a:endParaRPr lang="zh-CN" altLang="en-US" sz="3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0525BC-AB75-A799-42DF-712C05C7E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42101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Fangliang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Zhao,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Donghai Liao,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Jingbang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Wu</a:t>
            </a:r>
          </a:p>
          <a:p>
            <a:r>
              <a:rPr lang="en-US" altLang="zh-CN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Huimei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Lu, Yong Xiang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7260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CE2F9-8954-F9C4-AFC9-D1275A6B6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1D4AD-976D-1CD1-3CCF-3B2B5FA5A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COPS API &amp; Logic</a:t>
            </a:r>
            <a:endParaRPr lang="zh-CN" altLang="en-US" sz="3600" b="1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4FE03A0-618B-78A4-6C99-EECE418C24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745133"/>
              </p:ext>
            </p:extLst>
          </p:nvPr>
        </p:nvGraphicFramePr>
        <p:xfrm>
          <a:off x="622852" y="3847179"/>
          <a:ext cx="5415722" cy="241447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07861">
                  <a:extLst>
                    <a:ext uri="{9D8B030D-6E8A-4147-A177-3AD203B41FA5}">
                      <a16:colId xmlns:a16="http://schemas.microsoft.com/office/drawing/2014/main" val="3897336953"/>
                    </a:ext>
                  </a:extLst>
                </a:gridCol>
                <a:gridCol w="2707861">
                  <a:extLst>
                    <a:ext uri="{9D8B030D-6E8A-4147-A177-3AD203B41FA5}">
                      <a16:colId xmlns:a16="http://schemas.microsoft.com/office/drawing/2014/main" val="1195694458"/>
                    </a:ext>
                  </a:extLst>
                </a:gridCol>
              </a:tblGrid>
              <a:tr h="402412">
                <a:tc>
                  <a:txBody>
                    <a:bodyPr/>
                    <a:lstStyle/>
                    <a:p>
                      <a:r>
                        <a:rPr lang="en-US" altLang="zh-CN" dirty="0"/>
                        <a:t>Function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Return 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860445"/>
                  </a:ext>
                </a:extLst>
              </a:tr>
              <a:tr h="402412">
                <a:tc>
                  <a:txBody>
                    <a:bodyPr/>
                    <a:lstStyle/>
                    <a:p>
                      <a:r>
                        <a:rPr lang="en-US" altLang="zh-CN" dirty="0"/>
                        <a:t>spawn(future, priority)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552695"/>
                  </a:ext>
                </a:extLst>
              </a:tr>
              <a:tr h="402412">
                <a:tc>
                  <a:txBody>
                    <a:bodyPr/>
                    <a:lstStyle/>
                    <a:p>
                      <a:r>
                        <a:rPr lang="en-US" altLang="zh-CN" dirty="0"/>
                        <a:t>current()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38930"/>
                  </a:ext>
                </a:extLst>
              </a:tr>
              <a:tr h="402412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wake_up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cid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592177"/>
                  </a:ext>
                </a:extLst>
              </a:tr>
              <a:tr h="402412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set_priority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cid</a:t>
                      </a:r>
                      <a:r>
                        <a:rPr lang="en-US" altLang="zh-CN" dirty="0"/>
                        <a:t>, priority)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032933"/>
                  </a:ext>
                </a:extLst>
              </a:tr>
              <a:tr h="402412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alloc_cpu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cpu</a:t>
                      </a:r>
                      <a:r>
                        <a:rPr lang="en-US" altLang="zh-CN" dirty="0"/>
                        <a:t> num)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544866"/>
                  </a:ext>
                </a:extLst>
              </a:tr>
            </a:tbl>
          </a:graphicData>
        </a:graphic>
      </p:graphicFrame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B4D7125-EA1D-BC81-ABC3-B2EE92753CE5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5469836" cy="18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4F4F4F"/>
                </a:solidFill>
                <a:latin typeface="PingFang SC"/>
              </a:rPr>
              <a:t>Just define task inner logic without concerning about task execution order.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A596D91-C899-6909-3B82-1997EF14F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817" y="365125"/>
            <a:ext cx="5415722" cy="554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687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3FF92A-4D40-978C-A529-CA4C0DFBF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97AE12-7531-2BCA-BF50-034E6D71F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COPS’s Global Cooperative Scheduling</a:t>
            </a:r>
            <a:endParaRPr lang="zh-CN" altLang="en-US" sz="3600" b="1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FB5E34B-FA66-87D6-5325-7B982A86695E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5469836" cy="3892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4F4F4F"/>
                </a:solidFill>
                <a:latin typeface="PingFang SC"/>
              </a:rPr>
              <a:t>Separative priority bitmap in executor for local cooperative scheduling.</a:t>
            </a:r>
          </a:p>
          <a:p>
            <a:r>
              <a:rPr lang="en-US" altLang="zh-CN" sz="2400" b="1" dirty="0">
                <a:solidFill>
                  <a:srgbClr val="4F4F4F"/>
                </a:solidFill>
                <a:latin typeface="PingFang SC"/>
              </a:rPr>
              <a:t>Global priority bitmap for global cooperative scheduling between kernel and user processes.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b="1" dirty="0">
                <a:solidFill>
                  <a:srgbClr val="4F4F4F"/>
                </a:solidFill>
                <a:latin typeface="PingFang SC"/>
              </a:rPr>
              <a:t>Timer interrupt.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b="1" dirty="0">
                <a:solidFill>
                  <a:srgbClr val="4F4F4F"/>
                </a:solidFill>
                <a:latin typeface="PingFang SC"/>
              </a:rPr>
              <a:t>Kernel scan local bitmaps.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b="1" dirty="0">
                <a:solidFill>
                  <a:srgbClr val="4F4F4F"/>
                </a:solidFill>
                <a:latin typeface="PingFang SC"/>
              </a:rPr>
              <a:t>Kernel update global bitmap.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b="1" dirty="0">
                <a:solidFill>
                  <a:srgbClr val="4F4F4F"/>
                </a:solidFill>
                <a:latin typeface="PingFang SC"/>
              </a:rPr>
              <a:t>Select the highest coroutine in all kernel and user processes.</a:t>
            </a:r>
          </a:p>
        </p:txBody>
      </p:sp>
      <p:pic>
        <p:nvPicPr>
          <p:cNvPr id="5" name="内容占位符 6">
            <a:extLst>
              <a:ext uri="{FF2B5EF4-FFF2-40B4-BE49-F238E27FC236}">
                <a16:creationId xmlns:a16="http://schemas.microsoft.com/office/drawing/2014/main" id="{4AA30B21-1D96-50FA-7B90-837E727A0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035" y="1892291"/>
            <a:ext cx="5442412" cy="3510740"/>
          </a:xfrm>
        </p:spPr>
      </p:pic>
    </p:spTree>
    <p:extLst>
      <p:ext uri="{BB962C8B-B14F-4D97-AF65-F5344CB8AC3E}">
        <p14:creationId xmlns:p14="http://schemas.microsoft.com/office/powerpoint/2010/main" val="1153678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CF821E-B198-3514-1A5F-8BB0C02BD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443A1-B22F-2201-F8EE-9236DD74D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Usage Patterns of COPS</a:t>
            </a:r>
            <a:endParaRPr lang="zh-CN" altLang="en-US" sz="3600" b="1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E0A91D9-683B-3AE0-7434-D4EAA759DEC1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5469836" cy="1964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4F4F4F"/>
                </a:solidFill>
                <a:latin typeface="PingFang SC"/>
              </a:rPr>
              <a:t>Concurrent Programming</a:t>
            </a:r>
          </a:p>
          <a:p>
            <a:r>
              <a:rPr lang="en-US" altLang="zh-CN" sz="2400" b="1" dirty="0">
                <a:solidFill>
                  <a:srgbClr val="4F4F4F"/>
                </a:solidFill>
                <a:latin typeface="PingFang SC"/>
              </a:rPr>
              <a:t>Asynchronous Programming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13BBE7-B55A-C036-60BC-38294C238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27906"/>
            <a:ext cx="4733449" cy="522135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EB1A945-5093-3AFC-400C-3C8A9357A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087" y="3561506"/>
            <a:ext cx="4737654" cy="226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133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2B1DCB-5956-7E9E-A312-8707258EF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680FC-792A-9AD4-988C-3AD68C20B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Asynchronous </a:t>
            </a:r>
            <a:r>
              <a:rPr lang="en-US" altLang="zh-CN" sz="3600" b="1" dirty="0" err="1"/>
              <a:t>Syscall</a:t>
            </a:r>
            <a:endParaRPr lang="zh-CN" altLang="en-US" sz="3600" b="1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1C769F3-B329-7CB9-33B5-CE794C7C8933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5469836" cy="33824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>
                <a:solidFill>
                  <a:srgbClr val="4F4F4F"/>
                </a:solidFill>
                <a:latin typeface="PingFang SC"/>
              </a:rPr>
              <a:t>CPU0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b="1" dirty="0">
                <a:solidFill>
                  <a:srgbClr val="4F4F4F"/>
                </a:solidFill>
                <a:latin typeface="PingFang SC"/>
              </a:rPr>
              <a:t>App Issue asynchronous I/O request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b="1" dirty="0">
                <a:solidFill>
                  <a:srgbClr val="4F4F4F"/>
                </a:solidFill>
                <a:latin typeface="PingFang SC"/>
              </a:rPr>
              <a:t>Back to user space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b="1" dirty="0">
                <a:solidFill>
                  <a:srgbClr val="4F4F4F"/>
                </a:solidFill>
                <a:latin typeface="PingFang SC"/>
              </a:rPr>
              <a:t>Switch to do other things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4F4F4F"/>
                </a:solidFill>
                <a:latin typeface="PingFang SC"/>
              </a:rPr>
              <a:t>CPU1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altLang="zh-CN" sz="2400" b="1" dirty="0">
                <a:solidFill>
                  <a:srgbClr val="4F4F4F"/>
                </a:solidFill>
                <a:latin typeface="PingFang SC"/>
              </a:rPr>
              <a:t>Receive net interrupt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altLang="zh-CN" sz="2400" b="1" dirty="0">
                <a:solidFill>
                  <a:srgbClr val="4F4F4F"/>
                </a:solidFill>
                <a:latin typeface="PingFang SC"/>
              </a:rPr>
              <a:t>Execute kernel coroutine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altLang="zh-CN" sz="2400" b="1" dirty="0">
                <a:solidFill>
                  <a:srgbClr val="4F4F4F"/>
                </a:solidFill>
                <a:latin typeface="PingFang SC"/>
              </a:rPr>
              <a:t>Wake up blocked task on CPU0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249145D-2580-A376-0577-93C4DA825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740" y="2534752"/>
            <a:ext cx="6005124" cy="2673300"/>
          </a:xfrm>
          <a:prstGeom prst="rect">
            <a:avLst/>
          </a:prstGeom>
        </p:spPr>
      </p:pic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62B8C57F-F8F4-9A00-E1FA-D7C1C55BFCF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97174" y="3155790"/>
            <a:ext cx="563939" cy="334859"/>
          </a:xfrm>
          <a:prstGeom prst="bentConnector3">
            <a:avLst>
              <a:gd name="adj1" fmla="val 101008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F793F638-B881-FF84-3AE5-42FC88FC388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950842" y="3250231"/>
            <a:ext cx="562962" cy="146954"/>
          </a:xfrm>
          <a:prstGeom prst="bentConnector3">
            <a:avLst>
              <a:gd name="adj1" fmla="val 3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05D3F8B-473A-8A3E-8594-A21648F1409B}"/>
              </a:ext>
            </a:extLst>
          </p:cNvPr>
          <p:cNvCxnSpPr>
            <a:cxnSpLocks/>
          </p:cNvCxnSpPr>
          <p:nvPr/>
        </p:nvCxnSpPr>
        <p:spPr>
          <a:xfrm>
            <a:off x="8460740" y="2882489"/>
            <a:ext cx="812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930335E7-B425-5F55-C742-6C843A9BD0C0}"/>
              </a:ext>
            </a:extLst>
          </p:cNvPr>
          <p:cNvCxnSpPr>
            <a:cxnSpLocks/>
          </p:cNvCxnSpPr>
          <p:nvPr/>
        </p:nvCxnSpPr>
        <p:spPr>
          <a:xfrm flipV="1">
            <a:off x="6562725" y="4564380"/>
            <a:ext cx="901065" cy="411480"/>
          </a:xfrm>
          <a:prstGeom prst="bentConnector3">
            <a:avLst>
              <a:gd name="adj1" fmla="val 10031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3C16F5C-FF85-847A-50EC-FBD2A2B97DD2}"/>
              </a:ext>
            </a:extLst>
          </p:cNvPr>
          <p:cNvCxnSpPr>
            <a:cxnSpLocks/>
          </p:cNvCxnSpPr>
          <p:nvPr/>
        </p:nvCxnSpPr>
        <p:spPr>
          <a:xfrm>
            <a:off x="8100060" y="4350885"/>
            <a:ext cx="12306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1842CD9B-B76E-232D-0D7F-F40840EDF0E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179435" y="3519421"/>
            <a:ext cx="1211445" cy="451485"/>
          </a:xfrm>
          <a:prstGeom prst="bentConnector3">
            <a:avLst>
              <a:gd name="adj1" fmla="val 156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流程图: 接点 53">
            <a:extLst>
              <a:ext uri="{FF2B5EF4-FFF2-40B4-BE49-F238E27FC236}">
                <a16:creationId xmlns:a16="http://schemas.microsoft.com/office/drawing/2014/main" id="{DBC72AD6-2C8E-A958-2126-C3B9BE7D595E}"/>
              </a:ext>
            </a:extLst>
          </p:cNvPr>
          <p:cNvSpPr/>
          <p:nvPr/>
        </p:nvSpPr>
        <p:spPr>
          <a:xfrm>
            <a:off x="6562726" y="3108197"/>
            <a:ext cx="164594" cy="16459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1</a:t>
            </a:r>
            <a:endParaRPr lang="zh-CN" altLang="en-US" sz="1000" dirty="0"/>
          </a:p>
        </p:txBody>
      </p:sp>
      <p:sp>
        <p:nvSpPr>
          <p:cNvPr id="55" name="流程图: 接点 54">
            <a:extLst>
              <a:ext uri="{FF2B5EF4-FFF2-40B4-BE49-F238E27FC236}">
                <a16:creationId xmlns:a16="http://schemas.microsoft.com/office/drawing/2014/main" id="{62DC95AC-D37F-1BDF-1D74-BA3CF74BF06D}"/>
              </a:ext>
            </a:extLst>
          </p:cNvPr>
          <p:cNvSpPr/>
          <p:nvPr/>
        </p:nvSpPr>
        <p:spPr>
          <a:xfrm>
            <a:off x="8365011" y="3190494"/>
            <a:ext cx="164594" cy="16459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2</a:t>
            </a:r>
            <a:endParaRPr lang="zh-CN" altLang="en-US" sz="1000" dirty="0"/>
          </a:p>
        </p:txBody>
      </p:sp>
      <p:sp>
        <p:nvSpPr>
          <p:cNvPr id="56" name="流程图: 接点 55">
            <a:extLst>
              <a:ext uri="{FF2B5EF4-FFF2-40B4-BE49-F238E27FC236}">
                <a16:creationId xmlns:a16="http://schemas.microsoft.com/office/drawing/2014/main" id="{BF35B0D2-A98E-699E-E8C9-D96DF2F6F9CF}"/>
              </a:ext>
            </a:extLst>
          </p:cNvPr>
          <p:cNvSpPr/>
          <p:nvPr/>
        </p:nvSpPr>
        <p:spPr>
          <a:xfrm>
            <a:off x="8730358" y="2492188"/>
            <a:ext cx="164594" cy="16459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3</a:t>
            </a:r>
            <a:endParaRPr lang="zh-CN" altLang="en-US" sz="1000" dirty="0"/>
          </a:p>
        </p:txBody>
      </p:sp>
      <p:sp>
        <p:nvSpPr>
          <p:cNvPr id="57" name="流程图: 接点 56">
            <a:extLst>
              <a:ext uri="{FF2B5EF4-FFF2-40B4-BE49-F238E27FC236}">
                <a16:creationId xmlns:a16="http://schemas.microsoft.com/office/drawing/2014/main" id="{BDB62589-05DB-411B-FBCB-20641A06767B}"/>
              </a:ext>
            </a:extLst>
          </p:cNvPr>
          <p:cNvSpPr/>
          <p:nvPr/>
        </p:nvSpPr>
        <p:spPr>
          <a:xfrm>
            <a:off x="6846573" y="4770120"/>
            <a:ext cx="164594" cy="16459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4</a:t>
            </a:r>
            <a:endParaRPr lang="zh-CN" altLang="en-US" sz="1000" dirty="0"/>
          </a:p>
        </p:txBody>
      </p: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854AC613-352C-3304-59BB-1085B0C8BED8}"/>
              </a:ext>
            </a:extLst>
          </p:cNvPr>
          <p:cNvSpPr/>
          <p:nvPr/>
        </p:nvSpPr>
        <p:spPr>
          <a:xfrm>
            <a:off x="8195181" y="4436392"/>
            <a:ext cx="164594" cy="16459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5</a:t>
            </a:r>
            <a:endParaRPr lang="zh-CN" altLang="en-US" sz="1000" dirty="0"/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587C940F-F243-C088-1A43-EB6FCF778DE5}"/>
              </a:ext>
            </a:extLst>
          </p:cNvPr>
          <p:cNvSpPr/>
          <p:nvPr/>
        </p:nvSpPr>
        <p:spPr>
          <a:xfrm>
            <a:off x="11054279" y="3706808"/>
            <a:ext cx="164594" cy="16459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6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84916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F72B77-44CA-5ADB-4276-6A5C4E7F5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2DADC-185D-71FE-31C2-14D63A582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Evaluation Questions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3FAE05-1A66-FA77-D27D-F1A491AD2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948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solidFill>
                  <a:srgbClr val="4F4F4F"/>
                </a:solidFill>
                <a:latin typeface="PingFang SC"/>
              </a:rPr>
              <a:t>Can COPS outperform than multi-threading model?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4F4F4F"/>
                </a:solidFill>
                <a:latin typeface="PingFang SC"/>
              </a:rPr>
              <a:t>Throughput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4F4F4F"/>
                </a:solidFill>
                <a:latin typeface="PingFang SC"/>
              </a:rPr>
              <a:t>Latency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4F4F4F"/>
                </a:solidFill>
                <a:latin typeface="PingFang SC"/>
              </a:rPr>
              <a:t>Memory Usage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solidFill>
                  <a:srgbClr val="4F4F4F"/>
                </a:solidFill>
                <a:latin typeface="PingFang SC"/>
              </a:rPr>
              <a:t>Are high priority requests handled first?</a:t>
            </a:r>
          </a:p>
          <a:p>
            <a:pPr marL="914400" lvl="1" indent="-457200">
              <a:buFont typeface="+mj-lt"/>
              <a:buAutoNum type="arabicPeriod"/>
            </a:pPr>
            <a:endParaRPr lang="zh-CN" altLang="en-US" sz="2000" dirty="0">
              <a:solidFill>
                <a:srgbClr val="4F4F4F"/>
              </a:solidFill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2968017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6312F-EF09-C881-49A4-5E56D23D1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A0B0A-D6AC-69B7-54F1-6DA5DA9F8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Evaluation Setup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E49B2A-2543-16E0-F802-20525EAAE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948" cy="4351338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4F4F4F"/>
                </a:solidFill>
                <a:latin typeface="PingFang SC"/>
              </a:rPr>
              <a:t>Testbed</a:t>
            </a:r>
            <a:endParaRPr lang="en-US" altLang="zh-CN" sz="2000" dirty="0">
              <a:solidFill>
                <a:srgbClr val="4F4F4F"/>
              </a:solidFill>
              <a:latin typeface="PingFang SC"/>
            </a:endParaRPr>
          </a:p>
          <a:p>
            <a:endParaRPr lang="en-US" altLang="zh-CN" sz="2400" dirty="0">
              <a:solidFill>
                <a:srgbClr val="4F4F4F"/>
              </a:solidFill>
              <a:latin typeface="PingFang SC"/>
            </a:endParaRPr>
          </a:p>
          <a:p>
            <a:endParaRPr lang="en-US" altLang="zh-CN" sz="2400" dirty="0">
              <a:solidFill>
                <a:srgbClr val="4F4F4F"/>
              </a:solidFill>
              <a:latin typeface="PingFang SC"/>
            </a:endParaRPr>
          </a:p>
          <a:p>
            <a:endParaRPr lang="en-US" altLang="zh-CN" sz="2400" dirty="0">
              <a:solidFill>
                <a:srgbClr val="4F4F4F"/>
              </a:solidFill>
              <a:latin typeface="PingFang SC"/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4F4F4F"/>
              </a:solidFill>
              <a:latin typeface="PingFang SC"/>
            </a:endParaRPr>
          </a:p>
          <a:p>
            <a:endParaRPr lang="en-US" altLang="zh-CN" sz="2400" dirty="0">
              <a:solidFill>
                <a:srgbClr val="4F4F4F"/>
              </a:solidFill>
              <a:latin typeface="PingFang SC"/>
            </a:endParaRPr>
          </a:p>
          <a:p>
            <a:r>
              <a:rPr lang="en-US" altLang="zh-CN" sz="2400" dirty="0">
                <a:solidFill>
                  <a:srgbClr val="4F4F4F"/>
                </a:solidFill>
                <a:latin typeface="PingFang SC"/>
              </a:rPr>
              <a:t>Web Server built with three component(using Multi-threading / Coroutine)</a:t>
            </a:r>
          </a:p>
          <a:p>
            <a:pPr lvl="1"/>
            <a:r>
              <a:rPr lang="en-US" altLang="zh-CN" sz="2000" dirty="0">
                <a:solidFill>
                  <a:srgbClr val="4F4F4F"/>
                </a:solidFill>
                <a:latin typeface="PingFang SC"/>
              </a:rPr>
              <a:t>Request receiver</a:t>
            </a:r>
          </a:p>
          <a:p>
            <a:pPr lvl="1"/>
            <a:r>
              <a:rPr lang="en-US" altLang="zh-CN" sz="2000" dirty="0">
                <a:solidFill>
                  <a:srgbClr val="4F4F4F"/>
                </a:solidFill>
                <a:latin typeface="PingFang SC"/>
              </a:rPr>
              <a:t>Request handler</a:t>
            </a:r>
          </a:p>
          <a:p>
            <a:pPr lvl="1"/>
            <a:r>
              <a:rPr lang="en-US" altLang="zh-CN" sz="2000" dirty="0">
                <a:solidFill>
                  <a:srgbClr val="4F4F4F"/>
                </a:solidFill>
                <a:latin typeface="PingFang SC"/>
              </a:rPr>
              <a:t>Response Sender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B0B9A90-907B-CD1A-E91F-4AB8C7CA4C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418746"/>
              </p:ext>
            </p:extLst>
          </p:nvPr>
        </p:nvGraphicFramePr>
        <p:xfrm>
          <a:off x="1296505" y="2409316"/>
          <a:ext cx="9954592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999728">
                  <a:extLst>
                    <a:ext uri="{9D8B030D-6E8A-4147-A177-3AD203B41FA5}">
                      <a16:colId xmlns:a16="http://schemas.microsoft.com/office/drawing/2014/main" val="2420158287"/>
                    </a:ext>
                  </a:extLst>
                </a:gridCol>
                <a:gridCol w="2342567">
                  <a:extLst>
                    <a:ext uri="{9D8B030D-6E8A-4147-A177-3AD203B41FA5}">
                      <a16:colId xmlns:a16="http://schemas.microsoft.com/office/drawing/2014/main" val="3666151157"/>
                    </a:ext>
                  </a:extLst>
                </a:gridCol>
                <a:gridCol w="5612297">
                  <a:extLst>
                    <a:ext uri="{9D8B030D-6E8A-4147-A177-3AD203B41FA5}">
                      <a16:colId xmlns:a16="http://schemas.microsoft.com/office/drawing/2014/main" val="4084960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/>
                        <a:t>Network Stack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err="1"/>
                        <a:t>smoltcp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556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Operating System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rCore</a:t>
                      </a:r>
                      <a:r>
                        <a:rPr lang="en-US" altLang="zh-CN" dirty="0"/>
                        <a:t>-tutorial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29588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altLang="zh-CN" dirty="0"/>
                        <a:t>FPGA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RISC-V soft IP core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rocket-chip with N extension, 4 Core, 100MHz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3660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Ethernet IP core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Xilinx AXI 1G/2.5G Ethernet Subsystem (1Gbps)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11023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/>
                        <a:t>Zynq </a:t>
                      </a:r>
                      <a:r>
                        <a:rPr lang="en-US" altLang="zh-CN" b="0" dirty="0" err="1"/>
                        <a:t>UltraScale</a:t>
                      </a:r>
                      <a:r>
                        <a:rPr lang="en-US" altLang="zh-CN" b="0" dirty="0"/>
                        <a:t>+ XCZU15EG </a:t>
                      </a:r>
                      <a:r>
                        <a:rPr lang="en-US" altLang="zh-CN" b="0" dirty="0" err="1"/>
                        <a:t>MPSoC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550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5777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87572B-5DA6-91EB-4169-31142F38B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57622-9089-DB69-4319-07168591E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Evaluation: Thread vs. Coroutine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3D696A-24AF-A7BC-F289-330B01B89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948" cy="4351338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4F4F4F"/>
                </a:solidFill>
                <a:latin typeface="PingFang SC"/>
              </a:rPr>
              <a:t>Server: Kernel(</a:t>
            </a:r>
            <a:r>
              <a:rPr lang="en-US" altLang="zh-CN" b="1" dirty="0">
                <a:latin typeface="PingFang SC"/>
              </a:rPr>
              <a:t>K</a:t>
            </a:r>
            <a:r>
              <a:rPr lang="en-US" altLang="zh-CN" sz="2400" dirty="0">
                <a:solidFill>
                  <a:srgbClr val="4F4F4F"/>
                </a:solidFill>
                <a:latin typeface="PingFang SC"/>
              </a:rPr>
              <a:t>), User Process(</a:t>
            </a:r>
            <a:r>
              <a:rPr lang="en-US" altLang="zh-CN" b="1" dirty="0">
                <a:latin typeface="PingFang SC"/>
              </a:rPr>
              <a:t>U</a:t>
            </a:r>
            <a:r>
              <a:rPr lang="en-US" altLang="zh-CN" sz="2400" dirty="0">
                <a:solidFill>
                  <a:srgbClr val="4F4F4F"/>
                </a:solidFill>
                <a:latin typeface="PingFang SC"/>
              </a:rPr>
              <a:t>), Thread(</a:t>
            </a:r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T</a:t>
            </a:r>
            <a:r>
              <a:rPr lang="en-US" altLang="zh-CN" sz="2400" dirty="0">
                <a:solidFill>
                  <a:srgbClr val="4F4F4F"/>
                </a:solidFill>
                <a:latin typeface="PingFang SC"/>
              </a:rPr>
              <a:t>), Coroutine(</a:t>
            </a:r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C</a:t>
            </a:r>
            <a:r>
              <a:rPr lang="en-US" altLang="zh-CN" sz="2400" dirty="0">
                <a:solidFill>
                  <a:srgbClr val="4F4F4F"/>
                </a:solidFill>
                <a:latin typeface="PingFang SC"/>
              </a:rPr>
              <a:t>)</a:t>
            </a:r>
          </a:p>
          <a:p>
            <a:pPr lvl="1"/>
            <a:r>
              <a:rPr lang="en-US" altLang="zh-CN" sz="2000" dirty="0">
                <a:solidFill>
                  <a:srgbClr val="4F4F4F"/>
                </a:solidFill>
                <a:latin typeface="PingFang SC"/>
              </a:rPr>
              <a:t>KCUC</a:t>
            </a:r>
          </a:p>
          <a:p>
            <a:pPr lvl="1"/>
            <a:r>
              <a:rPr lang="en-US" altLang="zh-CN" sz="2000" dirty="0">
                <a:solidFill>
                  <a:srgbClr val="4F4F4F"/>
                </a:solidFill>
                <a:latin typeface="PingFang SC"/>
              </a:rPr>
              <a:t>KCUT</a:t>
            </a:r>
          </a:p>
          <a:p>
            <a:pPr lvl="1"/>
            <a:r>
              <a:rPr lang="en-US" altLang="zh-CN" sz="2000" dirty="0">
                <a:solidFill>
                  <a:srgbClr val="4F4F4F"/>
                </a:solidFill>
                <a:latin typeface="PingFang SC"/>
              </a:rPr>
              <a:t>KTUT</a:t>
            </a:r>
          </a:p>
          <a:p>
            <a:pPr lvl="1"/>
            <a:r>
              <a:rPr lang="en-US" altLang="zh-CN" sz="2000" dirty="0">
                <a:solidFill>
                  <a:srgbClr val="4F4F4F"/>
                </a:solidFill>
                <a:latin typeface="PingFang SC"/>
              </a:rPr>
              <a:t>KTUC: similar to select, poll, </a:t>
            </a:r>
            <a:r>
              <a:rPr lang="en-US" altLang="zh-CN" sz="2000" dirty="0" err="1">
                <a:solidFill>
                  <a:srgbClr val="4F4F4F"/>
                </a:solidFill>
                <a:latin typeface="PingFang SC"/>
              </a:rPr>
              <a:t>epoll</a:t>
            </a:r>
            <a:endParaRPr lang="en-US" altLang="zh-CN" sz="2000" dirty="0">
              <a:solidFill>
                <a:srgbClr val="4F4F4F"/>
              </a:solidFill>
              <a:latin typeface="PingFang SC"/>
            </a:endParaRPr>
          </a:p>
          <a:p>
            <a:r>
              <a:rPr lang="en-US" altLang="zh-CN" dirty="0">
                <a:solidFill>
                  <a:srgbClr val="4F4F4F"/>
                </a:solidFill>
                <a:latin typeface="PingFang SC"/>
              </a:rPr>
              <a:t>Client</a:t>
            </a:r>
          </a:p>
          <a:p>
            <a:pPr lvl="1"/>
            <a:r>
              <a:rPr lang="en-US" altLang="zh-CN" sz="2000" dirty="0">
                <a:solidFill>
                  <a:srgbClr val="4F4F4F"/>
                </a:solidFill>
                <a:latin typeface="PingFang SC"/>
              </a:rPr>
              <a:t>Package: 15*15 matrix payload</a:t>
            </a:r>
          </a:p>
          <a:p>
            <a:pPr lvl="1"/>
            <a:r>
              <a:rPr lang="en-US" altLang="zh-CN" sz="2000" dirty="0">
                <a:solidFill>
                  <a:srgbClr val="4F4F4F"/>
                </a:solidFill>
                <a:latin typeface="PingFang SC"/>
              </a:rPr>
              <a:t>Interval: 100ms</a:t>
            </a:r>
          </a:p>
          <a:p>
            <a:pPr lvl="1"/>
            <a:r>
              <a:rPr lang="en-US" altLang="zh-CN" sz="2000" dirty="0">
                <a:solidFill>
                  <a:srgbClr val="4F4F4F"/>
                </a:solidFill>
                <a:latin typeface="PingFang SC"/>
              </a:rPr>
              <a:t>5 seconds</a:t>
            </a:r>
          </a:p>
          <a:p>
            <a:pPr lvl="1"/>
            <a:endParaRPr lang="en-US" altLang="zh-CN" dirty="0">
              <a:solidFill>
                <a:srgbClr val="4F4F4F"/>
              </a:solidFill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1550950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1F4B2-9EED-396B-E55C-E36C6E73B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B6165C-029E-931D-D6BC-DD9B056D1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Evaluation: Coroutine vs. Thread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156C8E-6809-9752-DD5B-F877EA2FC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948" cy="4351338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4F4F4F"/>
                </a:solidFill>
                <a:latin typeface="PingFang SC"/>
              </a:rPr>
              <a:t>Runtime overhead</a:t>
            </a:r>
          </a:p>
          <a:p>
            <a:pPr lvl="1"/>
            <a:r>
              <a:rPr lang="en-US" altLang="zh-CN" sz="2000" dirty="0">
                <a:solidFill>
                  <a:srgbClr val="4F4F4F"/>
                </a:solidFill>
                <a:latin typeface="PingFang SC"/>
              </a:rPr>
              <a:t>Ready Queue across multiply cores is being lock-protected.</a:t>
            </a:r>
          </a:p>
          <a:p>
            <a:pPr lvl="1"/>
            <a:r>
              <a:rPr lang="en-US" altLang="zh-CN" sz="2000" dirty="0">
                <a:solidFill>
                  <a:srgbClr val="4F4F4F"/>
                </a:solidFill>
                <a:latin typeface="PingFang SC"/>
              </a:rPr>
              <a:t>Extra core for light workload(as same core allocation as thread model).</a:t>
            </a:r>
          </a:p>
          <a:p>
            <a:endParaRPr lang="en-US" altLang="zh-CN" dirty="0">
              <a:solidFill>
                <a:srgbClr val="4F4F4F"/>
              </a:solidFill>
              <a:latin typeface="PingFang SC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240FA9-9AFB-253D-4B7C-3723B504B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882" y="3038690"/>
            <a:ext cx="7932988" cy="327321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D6A01D7-3E47-B10F-3F71-AD3EDAFBDAC1}"/>
              </a:ext>
            </a:extLst>
          </p:cNvPr>
          <p:cNvSpPr/>
          <p:nvPr/>
        </p:nvSpPr>
        <p:spPr>
          <a:xfrm>
            <a:off x="2796210" y="5220701"/>
            <a:ext cx="364435" cy="6824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474E53B-710B-12C6-818C-A4401C17917C}"/>
              </a:ext>
            </a:extLst>
          </p:cNvPr>
          <p:cNvSpPr/>
          <p:nvPr/>
        </p:nvSpPr>
        <p:spPr>
          <a:xfrm>
            <a:off x="6579705" y="4886084"/>
            <a:ext cx="364435" cy="10171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243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2377A-88AE-F611-3E8F-E2E92EAA5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C21D0-5473-1171-9A1E-29560A2DD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Evaluation: Coroutine vs. Thread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F8694E-0C1B-9E26-1D87-13DA7090C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948" cy="4351338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4F4F4F"/>
                </a:solidFill>
                <a:latin typeface="PingFang SC"/>
              </a:rPr>
              <a:t>Suitable for heavy workload(KCUC vs. KTUC)</a:t>
            </a:r>
          </a:p>
          <a:p>
            <a:pPr lvl="1"/>
            <a:r>
              <a:rPr lang="en-US" altLang="zh-CN" sz="2000" dirty="0">
                <a:solidFill>
                  <a:srgbClr val="4F4F4F"/>
                </a:solidFill>
                <a:latin typeface="PingFang SC"/>
              </a:rPr>
              <a:t>Higher throughput</a:t>
            </a:r>
          </a:p>
          <a:p>
            <a:pPr lvl="1"/>
            <a:r>
              <a:rPr lang="en-US" altLang="zh-CN" sz="2000" dirty="0">
                <a:solidFill>
                  <a:srgbClr val="4F4F4F"/>
                </a:solidFill>
                <a:latin typeface="PingFang SC"/>
              </a:rPr>
              <a:t>Lower latency</a:t>
            </a:r>
          </a:p>
          <a:p>
            <a:endParaRPr lang="en-US" altLang="zh-CN" dirty="0">
              <a:solidFill>
                <a:srgbClr val="4F4F4F"/>
              </a:solidFill>
              <a:latin typeface="PingFang SC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603744-C3E8-352C-DB78-C89A6D0B7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882" y="3038690"/>
            <a:ext cx="7932988" cy="327321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AE37E46-7637-6589-31E4-B7CB8AFC0AC8}"/>
              </a:ext>
            </a:extLst>
          </p:cNvPr>
          <p:cNvSpPr/>
          <p:nvPr/>
        </p:nvSpPr>
        <p:spPr>
          <a:xfrm>
            <a:off x="5453271" y="3941867"/>
            <a:ext cx="364435" cy="1961321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F163FB9-2586-6751-56A8-6CE562204E7B}"/>
              </a:ext>
            </a:extLst>
          </p:cNvPr>
          <p:cNvSpPr/>
          <p:nvPr/>
        </p:nvSpPr>
        <p:spPr>
          <a:xfrm>
            <a:off x="9409044" y="4283110"/>
            <a:ext cx="364435" cy="162007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040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0F631-B3C5-8A54-0F6C-282720A97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35EB5-769B-7E99-9DBF-12CA4AEC6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Evaluation: Coroutine vs. Thread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2EF5D2-BDC6-096F-D317-5B90D9B83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948" cy="4351338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4F4F4F"/>
                </a:solidFill>
                <a:latin typeface="PingFang SC"/>
              </a:rPr>
              <a:t>Less memory usage(establish more connections at the same config)</a:t>
            </a:r>
          </a:p>
          <a:p>
            <a:pPr lvl="1"/>
            <a:r>
              <a:rPr lang="en-US" altLang="zh-CN" sz="2000" dirty="0">
                <a:solidFill>
                  <a:srgbClr val="4F4F4F"/>
                </a:solidFill>
                <a:latin typeface="PingFang SC"/>
              </a:rPr>
              <a:t>Thread: each component need a kernel stack(0x4000 bytes) and a user stack(0x4000 bytes).</a:t>
            </a:r>
          </a:p>
          <a:p>
            <a:pPr lvl="1"/>
            <a:r>
              <a:rPr lang="en-US" altLang="zh-CN" sz="2000" dirty="0">
                <a:solidFill>
                  <a:srgbClr val="4F4F4F"/>
                </a:solidFill>
                <a:latin typeface="PingFang SC"/>
              </a:rPr>
              <a:t>Coroutine: </a:t>
            </a:r>
          </a:p>
          <a:p>
            <a:pPr lvl="2"/>
            <a:r>
              <a:rPr lang="en-US" altLang="zh-CN" sz="1600" dirty="0">
                <a:solidFill>
                  <a:srgbClr val="4F4F4F"/>
                </a:solidFill>
                <a:latin typeface="PingFang SC"/>
              </a:rPr>
              <a:t>receiver(120 bytes)</a:t>
            </a:r>
          </a:p>
          <a:p>
            <a:pPr lvl="2"/>
            <a:r>
              <a:rPr lang="en-US" altLang="zh-CN" sz="1600" dirty="0">
                <a:solidFill>
                  <a:srgbClr val="4F4F4F"/>
                </a:solidFill>
                <a:latin typeface="PingFang SC"/>
              </a:rPr>
              <a:t>handler(64 bytes)</a:t>
            </a:r>
          </a:p>
          <a:p>
            <a:pPr lvl="2"/>
            <a:r>
              <a:rPr lang="en-US" altLang="zh-CN" sz="1600" dirty="0">
                <a:solidFill>
                  <a:srgbClr val="4F4F4F"/>
                </a:solidFill>
                <a:latin typeface="PingFang SC"/>
              </a:rPr>
              <a:t>sender(80 bytes)</a:t>
            </a:r>
          </a:p>
          <a:p>
            <a:pPr lvl="2"/>
            <a:r>
              <a:rPr lang="en-US" altLang="zh-CN" sz="1600" dirty="0">
                <a:solidFill>
                  <a:srgbClr val="4F4F4F"/>
                </a:solidFill>
                <a:latin typeface="PingFang SC"/>
              </a:rPr>
              <a:t>kernel </a:t>
            </a:r>
            <a:r>
              <a:rPr lang="en-US" altLang="zh-CN" sz="1600" dirty="0" err="1">
                <a:solidFill>
                  <a:srgbClr val="4F4F4F"/>
                </a:solidFill>
                <a:latin typeface="PingFang SC"/>
              </a:rPr>
              <a:t>syscall</a:t>
            </a:r>
            <a:r>
              <a:rPr lang="en-US" altLang="zh-CN" sz="1600" dirty="0">
                <a:solidFill>
                  <a:srgbClr val="4F4F4F"/>
                </a:solidFill>
                <a:latin typeface="PingFang SC"/>
              </a:rPr>
              <a:t> coroutine(176 bytes)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56C687B-4326-56C0-C28B-2E0055149C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655708"/>
              </p:ext>
            </p:extLst>
          </p:nvPr>
        </p:nvGraphicFramePr>
        <p:xfrm>
          <a:off x="5695150" y="3044350"/>
          <a:ext cx="5128591" cy="1097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53360">
                  <a:extLst>
                    <a:ext uri="{9D8B030D-6E8A-4147-A177-3AD203B41FA5}">
                      <a16:colId xmlns:a16="http://schemas.microsoft.com/office/drawing/2014/main" val="294627346"/>
                    </a:ext>
                  </a:extLst>
                </a:gridCol>
                <a:gridCol w="3675231">
                  <a:extLst>
                    <a:ext uri="{9D8B030D-6E8A-4147-A177-3AD203B41FA5}">
                      <a16:colId xmlns:a16="http://schemas.microsoft.com/office/drawing/2014/main" val="613954269"/>
                    </a:ext>
                  </a:extLst>
                </a:gridCol>
              </a:tblGrid>
              <a:tr h="327550"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Memory Usage(bytes)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636808"/>
                  </a:ext>
                </a:extLst>
              </a:tr>
              <a:tr h="32755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KTUT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0x4000 * 2 * 3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189769"/>
                  </a:ext>
                </a:extLst>
              </a:tr>
              <a:tr h="32755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KCUC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0x4000 * 2 + 176 + 120 + 80 + 64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061474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DFAECBD3-6B65-7866-9356-057231AE5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370416"/>
              </p:ext>
            </p:extLst>
          </p:nvPr>
        </p:nvGraphicFramePr>
        <p:xfrm>
          <a:off x="1631150" y="4744343"/>
          <a:ext cx="8128000" cy="14833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9093270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52921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656735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27955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Configuration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Size(bytes)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KCUC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KTUT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5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Kernel heap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0x80_0000</a:t>
                      </a:r>
                      <a:endParaRPr lang="zh-CN" altLang="en-US" b="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altLang="zh-CN" b="0" dirty="0"/>
                        <a:t>385</a:t>
                      </a:r>
                      <a:endParaRPr lang="zh-CN" altLang="en-US" b="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altLang="zh-CN" b="0" dirty="0"/>
                        <a:t>186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5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Kernel frame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0x1A0_0000</a:t>
                      </a:r>
                      <a:endParaRPr lang="zh-CN" altLang="en-US" b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027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User heap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0x20_0000</a:t>
                      </a:r>
                      <a:endParaRPr lang="zh-CN" altLang="en-US" b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061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65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E39A4-E8E3-496F-1258-0CB911DB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Concurrency matters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CDD863-3D4E-ED8A-4703-5B066442F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948" cy="4351338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4F4F4F"/>
                </a:solidFill>
                <a:latin typeface="PingFang SC"/>
              </a:rPr>
              <a:t>“Good” concurrency model achieves </a:t>
            </a:r>
            <a:r>
              <a:rPr lang="en-US" altLang="zh-CN" sz="2400" b="1" dirty="0">
                <a:solidFill>
                  <a:srgbClr val="4F4F4F"/>
                </a:solidFill>
                <a:latin typeface="PingFang SC"/>
              </a:rPr>
              <a:t>high throughput</a:t>
            </a:r>
            <a:r>
              <a:rPr lang="en-US" altLang="zh-CN" sz="2400" dirty="0">
                <a:solidFill>
                  <a:srgbClr val="4F4F4F"/>
                </a:solidFill>
                <a:latin typeface="PingFang SC"/>
              </a:rPr>
              <a:t>, </a:t>
            </a:r>
            <a:r>
              <a:rPr lang="en-US" altLang="zh-CN" sz="2400" b="1" dirty="0">
                <a:solidFill>
                  <a:srgbClr val="4F4F4F"/>
                </a:solidFill>
                <a:latin typeface="PingFang SC"/>
              </a:rPr>
              <a:t>low latency</a:t>
            </a:r>
            <a:r>
              <a:rPr lang="en-US" altLang="zh-CN" sz="2400" dirty="0">
                <a:solidFill>
                  <a:srgbClr val="4F4F4F"/>
                </a:solidFill>
                <a:latin typeface="PingFang SC"/>
              </a:rPr>
              <a:t>, and </a:t>
            </a:r>
            <a:r>
              <a:rPr lang="en-US" altLang="zh-CN" sz="2400" b="1" dirty="0">
                <a:solidFill>
                  <a:srgbClr val="4F4F4F"/>
                </a:solidFill>
                <a:latin typeface="PingFang SC"/>
              </a:rPr>
              <a:t>efficient resource utilization</a:t>
            </a:r>
            <a:r>
              <a:rPr lang="en-US" altLang="zh-CN" sz="2400" dirty="0">
                <a:solidFill>
                  <a:srgbClr val="4F4F4F"/>
                </a:solidFill>
                <a:latin typeface="PingFang SC"/>
              </a:rPr>
              <a:t>.</a:t>
            </a:r>
          </a:p>
          <a:p>
            <a:r>
              <a:rPr lang="en-US" altLang="zh-CN" sz="2400" dirty="0">
                <a:solidFill>
                  <a:srgbClr val="4F4F4F"/>
                </a:solidFill>
                <a:latin typeface="PingFang SC"/>
              </a:rPr>
              <a:t>Fine-tailored model can improve performance by an order of magnitude or more.</a:t>
            </a:r>
            <a:endParaRPr lang="zh-CN" altLang="en-US" sz="2400" dirty="0">
              <a:solidFill>
                <a:srgbClr val="4F4F4F"/>
              </a:solidFill>
              <a:latin typeface="PingFang SC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B7AA286-3D35-4856-DECD-22ACB8528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479" y="3137590"/>
            <a:ext cx="4492886" cy="340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75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65DF8-0C5D-E08C-92E2-2A0059351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D5AF9B-A2CD-7C46-2306-0D8FD434F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Evaluation: Priority Orientation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6FFA72-4102-451F-8E13-6084B7050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79504" cy="4351338"/>
          </a:xfrm>
        </p:spPr>
        <p:txBody>
          <a:bodyPr>
            <a:normAutofit/>
          </a:bodyPr>
          <a:lstStyle/>
          <a:p>
            <a:r>
              <a:rPr lang="en-US" altLang="zh-CN" sz="2600" dirty="0">
                <a:solidFill>
                  <a:srgbClr val="4F4F4F"/>
                </a:solidFill>
                <a:latin typeface="PingFang SC"/>
              </a:rPr>
              <a:t>Setup</a:t>
            </a:r>
          </a:p>
          <a:p>
            <a:pPr lvl="1"/>
            <a:r>
              <a:rPr lang="en-US" altLang="zh-CN" sz="2200" dirty="0">
                <a:solidFill>
                  <a:srgbClr val="4F4F4F"/>
                </a:solidFill>
                <a:latin typeface="PingFang SC"/>
              </a:rPr>
              <a:t>64 connections across 8 priority</a:t>
            </a:r>
          </a:p>
          <a:p>
            <a:pPr lvl="1"/>
            <a:r>
              <a:rPr lang="en-US" altLang="zh-CN" sz="2200" dirty="0">
                <a:solidFill>
                  <a:srgbClr val="4F4F4F"/>
                </a:solidFill>
                <a:latin typeface="PingFang SC"/>
              </a:rPr>
              <a:t>Interval: 50ms</a:t>
            </a:r>
          </a:p>
          <a:p>
            <a:pPr lvl="1"/>
            <a:r>
              <a:rPr lang="en-US" altLang="zh-CN" sz="2200" dirty="0">
                <a:solidFill>
                  <a:srgbClr val="4F4F4F"/>
                </a:solidFill>
                <a:latin typeface="PingFang SC"/>
              </a:rPr>
              <a:t>5 seconds</a:t>
            </a:r>
            <a:endParaRPr lang="en-US" altLang="zh-CN" sz="2400" dirty="0">
              <a:solidFill>
                <a:srgbClr val="4F4F4F"/>
              </a:solidFill>
              <a:latin typeface="PingFang SC"/>
            </a:endParaRPr>
          </a:p>
          <a:p>
            <a:r>
              <a:rPr lang="en-US" altLang="zh-CN" sz="2600" dirty="0">
                <a:solidFill>
                  <a:srgbClr val="4F4F4F"/>
                </a:solidFill>
                <a:latin typeface="PingFang SC"/>
              </a:rPr>
              <a:t>Higher priority -&gt; </a:t>
            </a:r>
          </a:p>
          <a:p>
            <a:pPr lvl="1"/>
            <a:r>
              <a:rPr lang="en-US" altLang="zh-CN" sz="2200" dirty="0">
                <a:solidFill>
                  <a:srgbClr val="4F4F4F"/>
                </a:solidFill>
                <a:latin typeface="PingFang SC"/>
              </a:rPr>
              <a:t>Higher throughput + lower latency</a:t>
            </a:r>
          </a:p>
          <a:p>
            <a:r>
              <a:rPr lang="en-US" altLang="zh-CN" sz="2600" dirty="0">
                <a:solidFill>
                  <a:srgbClr val="4F4F4F"/>
                </a:solidFill>
                <a:latin typeface="PingFang SC"/>
              </a:rPr>
              <a:t>More resources -&gt;</a:t>
            </a:r>
          </a:p>
          <a:p>
            <a:pPr lvl="1"/>
            <a:r>
              <a:rPr lang="en-US" altLang="zh-CN" sz="2200" dirty="0">
                <a:solidFill>
                  <a:srgbClr val="4F4F4F"/>
                </a:solidFill>
                <a:latin typeface="PingFang SC"/>
              </a:rPr>
              <a:t>Lower priority connection is being improved.</a:t>
            </a:r>
          </a:p>
          <a:p>
            <a:endParaRPr lang="en-US" altLang="zh-CN" sz="1600" dirty="0">
              <a:solidFill>
                <a:srgbClr val="4F4F4F"/>
              </a:solidFill>
              <a:latin typeface="PingFang SC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64B09DF-16B1-0A70-3B32-A24E6327B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896" y="1471841"/>
            <a:ext cx="6292706" cy="247068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9F5DDB2-F2B1-6BA0-2228-FD1543B6E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373" y="3942522"/>
            <a:ext cx="6292706" cy="279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742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F02CD-11FC-AA16-F424-DD7FFDD2E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3E6CD-1B6B-90BA-0DDA-FE23307F7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Conclusion</a:t>
            </a:r>
            <a:endParaRPr lang="zh-CN" altLang="en-US" sz="3600" b="1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1C749FBE-726D-DE00-383A-8E3737944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289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4F4F4F"/>
                </a:solidFill>
                <a:latin typeface="PingFang SC"/>
              </a:rPr>
              <a:t>COPS improve concurrency by:</a:t>
            </a:r>
          </a:p>
          <a:p>
            <a:r>
              <a:rPr lang="en-US" altLang="zh-CN" sz="2400" dirty="0">
                <a:solidFill>
                  <a:srgbClr val="4F4F4F"/>
                </a:solidFill>
                <a:latin typeface="PingFang SC"/>
              </a:rPr>
              <a:t>Treating coroutines as the first-class citizens within OS to benefit from coroutines.</a:t>
            </a:r>
          </a:p>
          <a:p>
            <a:r>
              <a:rPr lang="en-US" altLang="zh-CN" sz="2400" dirty="0">
                <a:solidFill>
                  <a:srgbClr val="4F4F4F"/>
                </a:solidFill>
                <a:latin typeface="PingFang SC"/>
              </a:rPr>
              <a:t>Employing priority scheduling to provide cooperation and efficient resource utilization.</a:t>
            </a:r>
          </a:p>
        </p:txBody>
      </p:sp>
    </p:spTree>
    <p:extLst>
      <p:ext uri="{BB962C8B-B14F-4D97-AF65-F5344CB8AC3E}">
        <p14:creationId xmlns:p14="http://schemas.microsoft.com/office/powerpoint/2010/main" val="2829013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01BE4-5706-43A5-1500-FA8BE099E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01B42-7D87-C088-7968-351C59722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What are the problems with existing multi-threading concurrency model?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242D38-1C9A-1931-1B40-79BC44326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Nondeterministic, resulting in uncertain access order of shared resources.</a:t>
            </a:r>
          </a:p>
          <a:p>
            <a:pPr lvl="1"/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Synchronization</a:t>
            </a:r>
          </a:p>
          <a:p>
            <a:pPr lvl="1"/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Atomics</a:t>
            </a:r>
          </a:p>
          <a:p>
            <a:pPr lvl="1"/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…</a:t>
            </a:r>
          </a:p>
          <a:p>
            <a:pPr lvl="1"/>
            <a:endParaRPr lang="en-US" altLang="zh-CN" b="1" i="0" dirty="0">
              <a:solidFill>
                <a:srgbClr val="4F4F4F"/>
              </a:solidFill>
              <a:effectLst/>
              <a:latin typeface="PingFang SC"/>
            </a:endParaRPr>
          </a:p>
          <a:p>
            <a:pPr lvl="1"/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121365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3D9D1-D5EE-CE84-A823-34E901466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What are the problems with existing multi-threading concurrency model?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421032-F7D7-4562-8AF1-E923AE139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Incompatible with asynchronous I/O mechanism</a:t>
            </a:r>
          </a:p>
          <a:p>
            <a:pPr lvl="1"/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Additional mechanisms</a:t>
            </a:r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(producer-consumer model, zero-copy, etc.)</a:t>
            </a:r>
            <a:endParaRPr lang="en-US" altLang="zh-CN" b="1" i="0" dirty="0">
              <a:solidFill>
                <a:srgbClr val="4F4F4F"/>
              </a:solidFill>
              <a:effectLst/>
              <a:latin typeface="PingFang SC"/>
            </a:endParaRPr>
          </a:p>
          <a:p>
            <a:pPr lvl="1"/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Complicated asynchronous runtime</a:t>
            </a:r>
          </a:p>
          <a:p>
            <a:pPr lvl="1"/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Extra </a:t>
            </a:r>
            <a:r>
              <a:rPr lang="en-US" altLang="zh-CN" b="1" dirty="0" err="1">
                <a:solidFill>
                  <a:srgbClr val="4F4F4F"/>
                </a:solidFill>
                <a:latin typeface="PingFang SC"/>
              </a:rPr>
              <a:t>syscall</a:t>
            </a:r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 interfaces</a:t>
            </a:r>
          </a:p>
          <a:p>
            <a:pPr lvl="1"/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Hard to code(manually implement event-loop or callback hell)</a:t>
            </a:r>
          </a:p>
          <a:p>
            <a:pPr lvl="1"/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…</a:t>
            </a:r>
          </a:p>
          <a:p>
            <a:pPr lvl="1"/>
            <a:endParaRPr lang="en-US" altLang="zh-CN" b="1" i="0" dirty="0">
              <a:solidFill>
                <a:srgbClr val="4F4F4F"/>
              </a:solidFill>
              <a:effectLst/>
              <a:latin typeface="PingFang SC"/>
            </a:endParaRPr>
          </a:p>
          <a:p>
            <a:pPr lvl="1"/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25115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3290E-1F68-31E7-FA91-378F34748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I/O Multiplexing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F7FD91-55DC-3C17-4CAB-7199DBC34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25818"/>
          </a:xfrm>
        </p:spPr>
        <p:txBody>
          <a:bodyPr>
            <a:normAutofit lnSpcReduction="10000"/>
          </a:bodyPr>
          <a:lstStyle/>
          <a:p>
            <a:r>
              <a:rPr lang="en-US" altLang="zh-CN" b="1" dirty="0"/>
              <a:t>Select, Poll, </a:t>
            </a:r>
            <a:r>
              <a:rPr lang="en-US" altLang="zh-CN" b="1" dirty="0" err="1"/>
              <a:t>Epoll</a:t>
            </a:r>
            <a:r>
              <a:rPr lang="en-US" altLang="zh-CN" b="1" dirty="0"/>
              <a:t> </a:t>
            </a:r>
          </a:p>
          <a:p>
            <a:pPr lvl="1"/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Need complicated data structure to maintain global I/O states.</a:t>
            </a:r>
          </a:p>
          <a:p>
            <a:pPr lvl="2"/>
            <a:r>
              <a:rPr lang="en-US" altLang="zh-CN" b="1" dirty="0" err="1">
                <a:solidFill>
                  <a:srgbClr val="4F4F4F"/>
                </a:solidFill>
                <a:latin typeface="PingFang SC"/>
              </a:rPr>
              <a:t>Fd_set</a:t>
            </a:r>
            <a:endParaRPr lang="en-US" altLang="zh-CN" b="1" dirty="0">
              <a:solidFill>
                <a:srgbClr val="4F4F4F"/>
              </a:solidFill>
              <a:latin typeface="PingFang SC"/>
            </a:endParaRPr>
          </a:p>
          <a:p>
            <a:pPr lvl="2"/>
            <a:r>
              <a:rPr lang="en-US" altLang="zh-CN" b="1" dirty="0" err="1">
                <a:solidFill>
                  <a:srgbClr val="4F4F4F"/>
                </a:solidFill>
                <a:latin typeface="PingFang SC"/>
              </a:rPr>
              <a:t>Fd_queue</a:t>
            </a:r>
            <a:endParaRPr lang="en-US" altLang="zh-CN" b="1" dirty="0">
              <a:solidFill>
                <a:srgbClr val="4F4F4F"/>
              </a:solidFill>
              <a:latin typeface="PingFang SC"/>
            </a:endParaRPr>
          </a:p>
          <a:p>
            <a:pPr lvl="2"/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Red-black tree + ready queue</a:t>
            </a:r>
          </a:p>
          <a:p>
            <a:pPr lvl="1"/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Expose extra </a:t>
            </a:r>
            <a:r>
              <a:rPr lang="en-US" altLang="zh-CN" b="1" dirty="0" err="1">
                <a:solidFill>
                  <a:srgbClr val="4F4F4F"/>
                </a:solidFill>
                <a:latin typeface="PingFang SC"/>
              </a:rPr>
              <a:t>syscall</a:t>
            </a:r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.</a:t>
            </a:r>
          </a:p>
          <a:p>
            <a:pPr lvl="2"/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select</a:t>
            </a:r>
          </a:p>
          <a:p>
            <a:pPr lvl="2"/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poll</a:t>
            </a:r>
          </a:p>
          <a:p>
            <a:pPr lvl="2"/>
            <a:r>
              <a:rPr lang="en-US" altLang="zh-CN" b="1" dirty="0" err="1">
                <a:solidFill>
                  <a:srgbClr val="4F4F4F"/>
                </a:solidFill>
                <a:latin typeface="PingFang SC"/>
              </a:rPr>
              <a:t>epoll_create</a:t>
            </a:r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, </a:t>
            </a:r>
            <a:r>
              <a:rPr lang="en-US" altLang="zh-CN" b="1" dirty="0" err="1">
                <a:solidFill>
                  <a:srgbClr val="4F4F4F"/>
                </a:solidFill>
                <a:latin typeface="PingFang SC"/>
              </a:rPr>
              <a:t>epoll_ctl</a:t>
            </a:r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, </a:t>
            </a:r>
            <a:r>
              <a:rPr lang="en-US" altLang="zh-CN" b="1" dirty="0" err="1">
                <a:solidFill>
                  <a:srgbClr val="4F4F4F"/>
                </a:solidFill>
                <a:latin typeface="PingFang SC"/>
              </a:rPr>
              <a:t>epoll_wait</a:t>
            </a:r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, </a:t>
            </a:r>
          </a:p>
          <a:p>
            <a:r>
              <a:rPr lang="en-US" altLang="zh-CN" b="1" dirty="0"/>
              <a:t>IOCP</a:t>
            </a:r>
          </a:p>
          <a:p>
            <a:pPr lvl="1"/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Callback hell.</a:t>
            </a:r>
          </a:p>
        </p:txBody>
      </p:sp>
    </p:spTree>
    <p:extLst>
      <p:ext uri="{BB962C8B-B14F-4D97-AF65-F5344CB8AC3E}">
        <p14:creationId xmlns:p14="http://schemas.microsoft.com/office/powerpoint/2010/main" val="2080586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F7719-95C4-BF79-A9EB-84A492AA9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1C969-C593-3F20-CAC4-95BFA8A6E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Userland task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DB6B47-EBB2-53EF-FE84-D2E1C05EC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25818"/>
          </a:xfrm>
        </p:spPr>
        <p:txBody>
          <a:bodyPr>
            <a:normAutofit/>
          </a:bodyPr>
          <a:lstStyle/>
          <a:p>
            <a:r>
              <a:rPr lang="en-US" altLang="zh-CN" b="1" dirty="0"/>
              <a:t>POSIX AIO</a:t>
            </a:r>
          </a:p>
          <a:p>
            <a:pPr lvl="1"/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Without userland scheduling, </a:t>
            </a:r>
            <a:r>
              <a:rPr lang="en-US" altLang="zh-CN" b="1" dirty="0" err="1">
                <a:solidFill>
                  <a:srgbClr val="4F4F4F"/>
                </a:solidFill>
                <a:latin typeface="PingFang SC"/>
              </a:rPr>
              <a:t>os</a:t>
            </a:r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 lacks awareness.</a:t>
            </a:r>
          </a:p>
          <a:p>
            <a:pPr lvl="1"/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User thread management.</a:t>
            </a:r>
          </a:p>
          <a:p>
            <a:pPr lvl="1"/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Frequent context switching across privilege levels.</a:t>
            </a:r>
          </a:p>
          <a:p>
            <a:pPr marL="457200" lvl="1" indent="0">
              <a:buNone/>
            </a:pPr>
            <a:endParaRPr lang="en-US" altLang="zh-CN" b="1" dirty="0"/>
          </a:p>
          <a:p>
            <a:endParaRPr lang="en-US" altLang="zh-CN" b="1" dirty="0">
              <a:solidFill>
                <a:srgbClr val="4F4F4F"/>
              </a:solidFill>
              <a:latin typeface="PingFang SC"/>
            </a:endParaRPr>
          </a:p>
          <a:p>
            <a:endParaRPr lang="en-US" altLang="zh-CN" b="1" dirty="0">
              <a:solidFill>
                <a:srgbClr val="4F4F4F"/>
              </a:solidFill>
              <a:latin typeface="PingFang SC"/>
            </a:endParaRPr>
          </a:p>
          <a:p>
            <a:endParaRPr lang="en-US" altLang="zh-CN" b="1" dirty="0">
              <a:solidFill>
                <a:srgbClr val="4F4F4F"/>
              </a:solidFill>
              <a:latin typeface="PingFang SC"/>
            </a:endParaRPr>
          </a:p>
          <a:p>
            <a:endParaRPr lang="en-US" altLang="zh-CN" b="1" dirty="0">
              <a:solidFill>
                <a:srgbClr val="4F4F4F"/>
              </a:solidFill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4173684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41B6E-4899-6971-55F1-DFC0DD34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Solution: COPS</a:t>
            </a:r>
            <a:endParaRPr lang="zh-CN" altLang="en-US" sz="3600" b="1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04738DE-A8C9-0598-FAEE-22D9D5379609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3035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Benefits from coroutines</a:t>
            </a:r>
          </a:p>
          <a:p>
            <a:pPr lvl="1"/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Low cost of task switching.</a:t>
            </a:r>
          </a:p>
          <a:p>
            <a:pPr lvl="1"/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Low resource usage.</a:t>
            </a:r>
          </a:p>
          <a:p>
            <a:pPr lvl="1"/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Language facilities </a:t>
            </a:r>
            <a:r>
              <a:rPr lang="en-US" altLang="zh-CN" b="1">
                <a:solidFill>
                  <a:srgbClr val="4F4F4F"/>
                </a:solidFill>
                <a:latin typeface="PingFang SC"/>
              </a:rPr>
              <a:t>make programming </a:t>
            </a:r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easy.</a:t>
            </a:r>
            <a:endParaRPr lang="en-US" altLang="zh-CN" b="1" dirty="0"/>
          </a:p>
          <a:p>
            <a:r>
              <a:rPr lang="en-US" altLang="zh-CN" b="1" dirty="0"/>
              <a:t>Treats coroutines as first-class citizens within OS</a:t>
            </a:r>
          </a:p>
          <a:p>
            <a:pPr lvl="1"/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Introduces coroutines from user space into kernel.</a:t>
            </a:r>
          </a:p>
          <a:p>
            <a:pPr lvl="1"/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Employs coroutine as the fundamental task unit to replace thread(decrease kernel complexity).</a:t>
            </a:r>
          </a:p>
          <a:p>
            <a:pPr lvl="1"/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Offers a unified priority-based scheduling framework across kernel and user space(make kernel aware of userland task).</a:t>
            </a:r>
          </a:p>
          <a:p>
            <a:pPr lvl="1"/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Supports asynchronous </a:t>
            </a:r>
            <a:r>
              <a:rPr lang="en-US" altLang="zh-CN" b="1" dirty="0" err="1">
                <a:solidFill>
                  <a:srgbClr val="4F4F4F"/>
                </a:solidFill>
                <a:latin typeface="PingFang SC"/>
              </a:rPr>
              <a:t>syscall</a:t>
            </a:r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(without extra </a:t>
            </a:r>
            <a:r>
              <a:rPr lang="en-US" altLang="zh-CN" b="1" dirty="0" err="1">
                <a:solidFill>
                  <a:srgbClr val="4F4F4F"/>
                </a:solidFill>
                <a:latin typeface="PingFang SC"/>
              </a:rPr>
              <a:t>syscall</a:t>
            </a:r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).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160620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F1E2B3-D296-2A35-31C2-21424BBD6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COPS Overview</a:t>
            </a:r>
            <a:endParaRPr lang="zh-CN" altLang="en-US" sz="3600" b="1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291B20D3-12A0-66FB-C800-0B70DB519B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18390"/>
            <a:ext cx="5822471" cy="3755905"/>
          </a:xfr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3D4E9BB2-872B-044F-F878-C2A809E411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5469836" cy="3925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4F4F4F"/>
                </a:solidFill>
                <a:latin typeface="PingFang SC"/>
              </a:rPr>
              <a:t>Separate executor for task management.</a:t>
            </a:r>
          </a:p>
          <a:p>
            <a:r>
              <a:rPr lang="en-US" altLang="zh-CN" sz="2400" b="1" dirty="0">
                <a:solidFill>
                  <a:srgbClr val="4F4F4F"/>
                </a:solidFill>
                <a:latin typeface="PingFang SC"/>
              </a:rPr>
              <a:t>Shared scheduling framework via </a:t>
            </a:r>
            <a:r>
              <a:rPr lang="en-US" altLang="zh-CN" sz="2400" b="1" dirty="0" err="1">
                <a:solidFill>
                  <a:srgbClr val="4F4F4F"/>
                </a:solidFill>
                <a:latin typeface="PingFang SC"/>
              </a:rPr>
              <a:t>vDSO</a:t>
            </a:r>
            <a:r>
              <a:rPr lang="en-US" altLang="zh-CN" sz="2400" b="1" dirty="0">
                <a:solidFill>
                  <a:srgbClr val="4F4F4F"/>
                </a:solidFill>
                <a:latin typeface="PingFang SC"/>
              </a:rPr>
              <a:t>.</a:t>
            </a:r>
          </a:p>
          <a:p>
            <a:r>
              <a:rPr lang="en-US" altLang="zh-CN" sz="2400" b="1" dirty="0">
                <a:solidFill>
                  <a:srgbClr val="4F4F4F"/>
                </a:solidFill>
                <a:latin typeface="PingFang SC"/>
              </a:rPr>
              <a:t>Priority bitmap for cooperative scheduling.</a:t>
            </a:r>
          </a:p>
          <a:p>
            <a:r>
              <a:rPr lang="en-US" altLang="zh-CN" sz="2400" b="1" dirty="0">
                <a:solidFill>
                  <a:srgbClr val="4F4F4F"/>
                </a:solidFill>
                <a:latin typeface="PingFang SC"/>
              </a:rPr>
              <a:t>Obtain asynchronous I/O service through </a:t>
            </a:r>
            <a:r>
              <a:rPr lang="en-US" altLang="zh-CN" sz="2400" b="1" dirty="0" err="1">
                <a:solidFill>
                  <a:srgbClr val="4F4F4F"/>
                </a:solidFill>
                <a:latin typeface="PingFang SC"/>
              </a:rPr>
              <a:t>syscall</a:t>
            </a:r>
            <a:r>
              <a:rPr lang="en-US" altLang="zh-CN" sz="2400" b="1" dirty="0">
                <a:solidFill>
                  <a:srgbClr val="4F4F4F"/>
                </a:solidFill>
                <a:latin typeface="PingFang S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0816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68F86-21E3-FFAE-D480-3CDD09ACD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1AA60-FEE8-34D1-C2FE-C4B2CFEF0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Coroutine Management</a:t>
            </a:r>
            <a:endParaRPr lang="zh-CN" altLang="en-US" sz="3600" b="1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D5A802E-0428-36DD-177B-F0E2FA64E45E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5469836" cy="3925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4F4F4F"/>
                </a:solidFill>
                <a:latin typeface="PingFang SC"/>
              </a:rPr>
              <a:t>Coroutine Control Block</a:t>
            </a:r>
          </a:p>
          <a:p>
            <a:r>
              <a:rPr lang="en-US" altLang="zh-CN" sz="2400" b="1" dirty="0">
                <a:solidFill>
                  <a:srgbClr val="4F4F4F"/>
                </a:solidFill>
                <a:latin typeface="PingFang SC"/>
              </a:rPr>
              <a:t>Executor: </a:t>
            </a:r>
          </a:p>
          <a:p>
            <a:pPr lvl="1"/>
            <a:r>
              <a:rPr lang="en-US" altLang="zh-CN" sz="2000" b="1" dirty="0">
                <a:solidFill>
                  <a:srgbClr val="4F4F4F"/>
                </a:solidFill>
                <a:latin typeface="PingFang SC"/>
              </a:rPr>
              <a:t>Priority ready queues</a:t>
            </a:r>
          </a:p>
          <a:p>
            <a:pPr lvl="1"/>
            <a:r>
              <a:rPr lang="en-US" altLang="zh-CN" sz="2000" b="1" dirty="0">
                <a:solidFill>
                  <a:srgbClr val="4F4F4F"/>
                </a:solidFill>
                <a:latin typeface="PingFang SC"/>
              </a:rPr>
              <a:t>blocking set</a:t>
            </a:r>
          </a:p>
          <a:p>
            <a:r>
              <a:rPr lang="en-US" altLang="zh-CN" sz="2400" b="1" dirty="0">
                <a:solidFill>
                  <a:srgbClr val="4F4F4F"/>
                </a:solidFill>
                <a:latin typeface="PingFang SC"/>
              </a:rPr>
              <a:t>Coroutine state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F96F94D-DCB5-2C80-DA65-AE711B130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250" y="1043264"/>
            <a:ext cx="5984461" cy="142978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5BC4EB7-ECED-1D2B-4518-4E2E8D720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24" y="2874133"/>
            <a:ext cx="2856241" cy="268512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086D440-8EA9-752D-CA4A-94577EB87B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893" y="3900675"/>
            <a:ext cx="5545225" cy="238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820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817</Words>
  <Application>Microsoft Office PowerPoint</Application>
  <PresentationFormat>宽屏</PresentationFormat>
  <Paragraphs>178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PingFang SC</vt:lpstr>
      <vt:lpstr>等线</vt:lpstr>
      <vt:lpstr>等线 Light</vt:lpstr>
      <vt:lpstr>Arial</vt:lpstr>
      <vt:lpstr>Office 主题​​</vt:lpstr>
      <vt:lpstr>COPS: A coroutine-based priority scheduling  framework perceived by the operating system</vt:lpstr>
      <vt:lpstr>Concurrency matters</vt:lpstr>
      <vt:lpstr>What are the problems with existing multi-threading concurrency model?</vt:lpstr>
      <vt:lpstr>What are the problems with existing multi-threading concurrency model?</vt:lpstr>
      <vt:lpstr>I/O Multiplexing</vt:lpstr>
      <vt:lpstr>Userland task</vt:lpstr>
      <vt:lpstr>Solution: COPS</vt:lpstr>
      <vt:lpstr>COPS Overview</vt:lpstr>
      <vt:lpstr>Coroutine Management</vt:lpstr>
      <vt:lpstr>COPS API &amp; Logic</vt:lpstr>
      <vt:lpstr>COPS’s Global Cooperative Scheduling</vt:lpstr>
      <vt:lpstr>Usage Patterns of COPS</vt:lpstr>
      <vt:lpstr>Asynchronous Syscall</vt:lpstr>
      <vt:lpstr>Evaluation Questions</vt:lpstr>
      <vt:lpstr>Evaluation Setup</vt:lpstr>
      <vt:lpstr>Evaluation: Thread vs. Coroutine</vt:lpstr>
      <vt:lpstr>Evaluation: Coroutine vs. Thread</vt:lpstr>
      <vt:lpstr>Evaluation: Coroutine vs. Thread</vt:lpstr>
      <vt:lpstr>Evaluation: Coroutine vs. Thread</vt:lpstr>
      <vt:lpstr>Evaluation: Priority Orientation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 T</dc:creator>
  <cp:lastModifiedBy>T T</cp:lastModifiedBy>
  <cp:revision>29</cp:revision>
  <dcterms:created xsi:type="dcterms:W3CDTF">2024-11-16T02:43:46Z</dcterms:created>
  <dcterms:modified xsi:type="dcterms:W3CDTF">2024-11-17T06:08:20Z</dcterms:modified>
</cp:coreProperties>
</file>