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5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5B643-DFE5-4797-A400-9D2A08F4639C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A4761-3A42-4FB5-81B5-B9A67F172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7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9A69D-6A91-DF89-E54B-95111B06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536AFE-AC3A-4501-9BAD-8A555986A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57C5F-BE82-CDAF-BB3E-88B1E675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40B2D-E61B-EBD5-4A13-711A1AB4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718E6-E9EC-8993-77A1-176B04BF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089AF-355D-921F-54ED-9838A2EB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5D4AC-052B-709C-3C99-7F8180BCF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37A2B-DE6F-13CB-E397-E44AE2E1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35A6F-9C7C-20E2-61FA-1A87AB83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3067E-650E-5A6C-8F59-00C67B93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3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0E222C-7A69-EDD5-6EAB-AAC184975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C0D9A7-FD44-A66C-925A-06C72575E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8B52C-6071-A781-D011-021048BD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79E7E-321B-11C5-28D9-0B39213C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99F24-6DD8-F650-F1F1-8812CE74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0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67594-D179-AD93-0EFB-7C413A4B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ADB5A-8FDF-7762-D540-7594B958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157B0-73F5-C2B5-FF9E-10C44A8E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A59C9-2AC8-2978-79AB-DC798586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D8716-689D-278C-D87F-D5DD1EE4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9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FC003-B4F7-E145-FB70-9C4AD6C4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515EC-0935-CFF4-00A7-CAAC41C7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7860D-E2AF-16BF-1D6E-8F211E26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7BAB8-AEC3-7E65-3BFE-AFB8956D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050AF-F4A5-A350-F3CC-232F86E9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9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A8A62-A518-8B14-0E58-A699E220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0D3BE-AF70-3184-4979-C72F0F758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19A4CC-3B72-5F40-5CA0-7117CCBCA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C7C95-4E56-7C5A-8353-E594C4C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F1530-3193-E231-656B-4B8CE232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987D7-11BA-2BB2-7EBA-70F7061E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1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E3AEF-D40F-821E-E99D-FC41C3B3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27959-C572-55CA-2ECA-DF2B92AC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658D97-2478-F56D-4188-38121CBB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5E27FF-2B4D-C949-59DE-831511319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A16C2D-93AB-FF3C-5AD3-14052C2EB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AD33F2-19BA-710E-A8A9-C94BDFE2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09C262-E025-BE0C-0142-CB5DC89D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E78467-D3E6-232F-FDD1-1BF0238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76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63DF-3E2E-40CA-1AAD-A7C6071E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D99BB9-CAA9-5B47-DC20-E7DBEB3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FB83FB-93CB-97CC-736C-18C6153A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27818-F0CF-7177-11C2-B0CDB023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9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57149B-082F-4B8D-BC73-BF8DC405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5112A9-A732-CA52-B65C-ADE1BF8E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366982-EE04-8625-FC93-ADEB6DF1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7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20126-8D40-8C2D-5659-1F056D68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C10CD-72AE-ED10-288F-A8560B91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FFE44-F9FA-C685-080B-8E00EAED0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62BF1-6F59-2262-6BFC-70381308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53521D-8F48-9643-72F9-01075594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192AA-47B2-424E-A46F-D16B62C8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2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C8CEB-AE69-8518-B8B1-447B13D1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30573E-6566-D2BF-6AE9-AB906ECEA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CECD9D-8F2B-664B-263D-CBE7B2E43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7E395-09CF-B0F8-29EF-C9550299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1C01D-279F-C25B-E859-811FB1C2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6C0BB-ACB8-73B3-D91A-4D41A402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1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718AC7-4938-A386-2D55-06353650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C9899-E0C2-1C0D-78D6-9221F72D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4552A-9A69-19F1-A117-EF5700A64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CFF6-0337-435B-B74E-A7D1464F053C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01DC2-F11C-F85A-036A-517A3385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30AA-EDE2-1849-46B2-A316232D0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5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C877D-E5CD-F595-F303-9D5490ABB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373" y="1545591"/>
            <a:ext cx="11275254" cy="1322437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COPS: A coroutine-based priority scheduling </a:t>
            </a:r>
            <a:b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framework perceived by the operating system</a:t>
            </a:r>
            <a:endParaRPr lang="zh-CN" altLang="en-US" sz="3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0525BC-AB75-A799-42DF-712C05C7E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2101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Fangliang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Zhao,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Donghai Liao,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Jingbang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Wu</a:t>
            </a:r>
          </a:p>
          <a:p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Huimei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Lu, Yong Xiang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7260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CE2F9-8954-F9C4-AFC9-D1275A6B6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D4AD-976D-1CD1-3CCF-3B2B5FA5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COPS API &amp; Logic</a:t>
            </a:r>
            <a:endParaRPr lang="zh-CN" altLang="en-US" sz="36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4FE03A0-618B-78A4-6C99-EECE418C2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45133"/>
              </p:ext>
            </p:extLst>
          </p:nvPr>
        </p:nvGraphicFramePr>
        <p:xfrm>
          <a:off x="622852" y="3847179"/>
          <a:ext cx="5415722" cy="24144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7861">
                  <a:extLst>
                    <a:ext uri="{9D8B030D-6E8A-4147-A177-3AD203B41FA5}">
                      <a16:colId xmlns:a16="http://schemas.microsoft.com/office/drawing/2014/main" val="3897336953"/>
                    </a:ext>
                  </a:extLst>
                </a:gridCol>
                <a:gridCol w="2707861">
                  <a:extLst>
                    <a:ext uri="{9D8B030D-6E8A-4147-A177-3AD203B41FA5}">
                      <a16:colId xmlns:a16="http://schemas.microsoft.com/office/drawing/2014/main" val="1195694458"/>
                    </a:ext>
                  </a:extLst>
                </a:gridCol>
              </a:tblGrid>
              <a:tr h="402412"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 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60445"/>
                  </a:ext>
                </a:extLst>
              </a:tr>
              <a:tr h="402412">
                <a:tc>
                  <a:txBody>
                    <a:bodyPr/>
                    <a:lstStyle/>
                    <a:p>
                      <a:r>
                        <a:rPr lang="en-US" altLang="zh-CN" dirty="0"/>
                        <a:t>spawn(future, priority)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52695"/>
                  </a:ext>
                </a:extLst>
              </a:tr>
              <a:tr h="402412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8930"/>
                  </a:ext>
                </a:extLst>
              </a:tr>
              <a:tr h="40241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wake_up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cid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92177"/>
                  </a:ext>
                </a:extLst>
              </a:tr>
              <a:tr h="40241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set_priority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cid</a:t>
                      </a:r>
                      <a:r>
                        <a:rPr lang="en-US" altLang="zh-CN" dirty="0"/>
                        <a:t>, priority)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032933"/>
                  </a:ext>
                </a:extLst>
              </a:tr>
              <a:tr h="40241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alloc_cpu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cpu</a:t>
                      </a:r>
                      <a:r>
                        <a:rPr lang="en-US" altLang="zh-CN" dirty="0"/>
                        <a:t> num)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544866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B4D7125-EA1D-BC81-ABC3-B2EE92753CE5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18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Just define task inner logic without concerning about task execution order.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596D91-C899-6909-3B82-1997EF14F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17" y="365125"/>
            <a:ext cx="5415722" cy="55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8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FF92A-4D40-978C-A529-CA4C0DFBF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7AE12-7531-2BCA-BF50-034E6D71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COPS’s Global Cooperative Scheduling</a:t>
            </a:r>
            <a:endParaRPr lang="zh-CN" altLang="en-US" sz="3600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FB5E34B-FA66-87D6-5325-7B982A86695E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38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Separative priority bitmap in executor for local cooperative scheduling.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Global priority bitmap for global cooperative scheduling between kernel and user processes.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Timer interrupt.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Kernel scan local bitmaps.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Kernel update global bitmap.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Select the highest coroutine in all kernel and user processes.</a:t>
            </a:r>
          </a:p>
        </p:txBody>
      </p:sp>
      <p:pic>
        <p:nvPicPr>
          <p:cNvPr id="5" name="内容占位符 6">
            <a:extLst>
              <a:ext uri="{FF2B5EF4-FFF2-40B4-BE49-F238E27FC236}">
                <a16:creationId xmlns:a16="http://schemas.microsoft.com/office/drawing/2014/main" id="{4AA30B21-1D96-50FA-7B90-837E727A0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5" y="1892291"/>
            <a:ext cx="5442412" cy="3510740"/>
          </a:xfrm>
        </p:spPr>
      </p:pic>
    </p:spTree>
    <p:extLst>
      <p:ext uri="{BB962C8B-B14F-4D97-AF65-F5344CB8AC3E}">
        <p14:creationId xmlns:p14="http://schemas.microsoft.com/office/powerpoint/2010/main" val="115367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F821E-B198-3514-1A5F-8BB0C02B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443A1-B22F-2201-F8EE-9236DD74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Usage Patterns of COPS</a:t>
            </a:r>
            <a:endParaRPr lang="zh-CN" altLang="en-US" sz="3600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E0A91D9-683B-3AE0-7434-D4EAA759DEC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1964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Concurrent Programming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Asynchronous Programming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13BBE7-B55A-C036-60BC-38294C23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4733449" cy="52213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B1A945-5093-3AFC-400C-3C8A9357A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87" y="3561506"/>
            <a:ext cx="4737654" cy="22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3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B1DCB-5956-7E9E-A312-8707258EF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680FC-792A-9AD4-988C-3AD68C20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Asynchronous </a:t>
            </a:r>
            <a:r>
              <a:rPr lang="en-US" altLang="zh-CN" sz="3600" b="1" dirty="0" err="1"/>
              <a:t>Syscall</a:t>
            </a:r>
            <a:endParaRPr lang="zh-CN" altLang="en-US" sz="3600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1C769F3-B329-7CB9-33B5-CE794C7C8933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3382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CPU0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App Issue asynchronous I/O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Back to user 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Switch to do other things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CPU1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Receive net interrupt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Execute kernel coroutine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Wake up blocked task on CPU0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49145D-2580-A376-0577-93C4DA825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40" y="2534752"/>
            <a:ext cx="6005124" cy="2673300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62B8C57F-F8F4-9A00-E1FA-D7C1C55BFC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97174" y="3155790"/>
            <a:ext cx="563939" cy="334859"/>
          </a:xfrm>
          <a:prstGeom prst="bentConnector3">
            <a:avLst>
              <a:gd name="adj1" fmla="val 101008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793F638-B881-FF84-3AE5-42FC88FC38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0842" y="3250231"/>
            <a:ext cx="562962" cy="146954"/>
          </a:xfrm>
          <a:prstGeom prst="bentConnector3">
            <a:avLst>
              <a:gd name="adj1" fmla="val 3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05D3F8B-473A-8A3E-8594-A21648F1409B}"/>
              </a:ext>
            </a:extLst>
          </p:cNvPr>
          <p:cNvCxnSpPr>
            <a:cxnSpLocks/>
          </p:cNvCxnSpPr>
          <p:nvPr/>
        </p:nvCxnSpPr>
        <p:spPr>
          <a:xfrm>
            <a:off x="8460740" y="2882489"/>
            <a:ext cx="812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30335E7-B425-5F55-C742-6C843A9BD0C0}"/>
              </a:ext>
            </a:extLst>
          </p:cNvPr>
          <p:cNvCxnSpPr>
            <a:cxnSpLocks/>
          </p:cNvCxnSpPr>
          <p:nvPr/>
        </p:nvCxnSpPr>
        <p:spPr>
          <a:xfrm flipV="1">
            <a:off x="6562725" y="4564380"/>
            <a:ext cx="901065" cy="411480"/>
          </a:xfrm>
          <a:prstGeom prst="bentConnector3">
            <a:avLst>
              <a:gd name="adj1" fmla="val 1003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C16F5C-FF85-847A-50EC-FBD2A2B97DD2}"/>
              </a:ext>
            </a:extLst>
          </p:cNvPr>
          <p:cNvCxnSpPr>
            <a:cxnSpLocks/>
          </p:cNvCxnSpPr>
          <p:nvPr/>
        </p:nvCxnSpPr>
        <p:spPr>
          <a:xfrm>
            <a:off x="8100060" y="4350885"/>
            <a:ext cx="1230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1842CD9B-B76E-232D-0D7F-F40840EDF0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79435" y="3519421"/>
            <a:ext cx="1211445" cy="451485"/>
          </a:xfrm>
          <a:prstGeom prst="bentConnector3">
            <a:avLst>
              <a:gd name="adj1" fmla="val 15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DBC72AD6-2C8E-A958-2126-C3B9BE7D595E}"/>
              </a:ext>
            </a:extLst>
          </p:cNvPr>
          <p:cNvSpPr/>
          <p:nvPr/>
        </p:nvSpPr>
        <p:spPr>
          <a:xfrm>
            <a:off x="6562726" y="3108197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62DC95AC-D37F-1BDF-1D74-BA3CF74BF06D}"/>
              </a:ext>
            </a:extLst>
          </p:cNvPr>
          <p:cNvSpPr/>
          <p:nvPr/>
        </p:nvSpPr>
        <p:spPr>
          <a:xfrm>
            <a:off x="8365011" y="3190494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BF35B0D2-A98E-699E-E8C9-D96DF2F6F9CF}"/>
              </a:ext>
            </a:extLst>
          </p:cNvPr>
          <p:cNvSpPr/>
          <p:nvPr/>
        </p:nvSpPr>
        <p:spPr>
          <a:xfrm>
            <a:off x="8730358" y="2492188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BDB62589-05DB-411B-FBCB-20641A06767B}"/>
              </a:ext>
            </a:extLst>
          </p:cNvPr>
          <p:cNvSpPr/>
          <p:nvPr/>
        </p:nvSpPr>
        <p:spPr>
          <a:xfrm>
            <a:off x="6846573" y="4770120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854AC613-352C-3304-59BB-1085B0C8BED8}"/>
              </a:ext>
            </a:extLst>
          </p:cNvPr>
          <p:cNvSpPr/>
          <p:nvPr/>
        </p:nvSpPr>
        <p:spPr>
          <a:xfrm>
            <a:off x="8195181" y="4436392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5</a:t>
            </a:r>
            <a:endParaRPr lang="zh-CN" altLang="en-US" sz="1000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587C940F-F243-C088-1A43-EB6FCF778DE5}"/>
              </a:ext>
            </a:extLst>
          </p:cNvPr>
          <p:cNvSpPr/>
          <p:nvPr/>
        </p:nvSpPr>
        <p:spPr>
          <a:xfrm>
            <a:off x="11054279" y="3706808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6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491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72B77-44CA-5ADB-4276-6A5C4E7F5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2DADC-185D-71FE-31C2-14D63A58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 Questions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FAE05-1A66-FA77-D27D-F1A491AD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Can COPS outperform than multi-threading model?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Throughput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Latency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Memory Usage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Are high priority requests handled first?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>
              <a:solidFill>
                <a:srgbClr val="4F4F4F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6801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312F-EF09-C881-49A4-5E56D23D1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A0B0A-D6AC-69B7-54F1-6DA5DA9F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 Setup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49B2A-2543-16E0-F802-20525EAA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Testbed</a:t>
            </a:r>
            <a:endParaRPr lang="en-US" altLang="zh-CN" sz="2000" dirty="0">
              <a:solidFill>
                <a:srgbClr val="4F4F4F"/>
              </a:solidFill>
              <a:latin typeface="PingFang SC"/>
            </a:endParaRPr>
          </a:p>
          <a:p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Web Server built with three component(using Multi-threading / Coroutine)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Request receiver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Request handler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Response Sender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0B9A90-907B-CD1A-E91F-4AB8C7CA4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18746"/>
              </p:ext>
            </p:extLst>
          </p:nvPr>
        </p:nvGraphicFramePr>
        <p:xfrm>
          <a:off x="1296505" y="2409316"/>
          <a:ext cx="995459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99728">
                  <a:extLst>
                    <a:ext uri="{9D8B030D-6E8A-4147-A177-3AD203B41FA5}">
                      <a16:colId xmlns:a16="http://schemas.microsoft.com/office/drawing/2014/main" val="2420158287"/>
                    </a:ext>
                  </a:extLst>
                </a:gridCol>
                <a:gridCol w="2342567">
                  <a:extLst>
                    <a:ext uri="{9D8B030D-6E8A-4147-A177-3AD203B41FA5}">
                      <a16:colId xmlns:a16="http://schemas.microsoft.com/office/drawing/2014/main" val="3666151157"/>
                    </a:ext>
                  </a:extLst>
                </a:gridCol>
                <a:gridCol w="5612297">
                  <a:extLst>
                    <a:ext uri="{9D8B030D-6E8A-4147-A177-3AD203B41FA5}">
                      <a16:colId xmlns:a16="http://schemas.microsoft.com/office/drawing/2014/main" val="4084960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Network Stack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/>
                        <a:t>smoltcp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5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Operating System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rCore</a:t>
                      </a:r>
                      <a:r>
                        <a:rPr lang="en-US" altLang="zh-CN" dirty="0"/>
                        <a:t>-tutorial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9588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/>
                        <a:t>FPGA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RISC-V soft IP core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rocket-chip with N extension, 4 Core, 100MHz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660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Ethernet IP core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Xilinx AXI 1G/2.5G Ethernet Subsystem (1Gbps)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1102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Zynq </a:t>
                      </a:r>
                      <a:r>
                        <a:rPr lang="en-US" altLang="zh-CN" b="0" dirty="0" err="1"/>
                        <a:t>UltraScale</a:t>
                      </a:r>
                      <a:r>
                        <a:rPr lang="en-US" altLang="zh-CN" b="0" dirty="0"/>
                        <a:t>+ XCZU15EG </a:t>
                      </a:r>
                      <a:r>
                        <a:rPr lang="en-US" altLang="zh-CN" b="0" dirty="0" err="1"/>
                        <a:t>MPSoC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5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77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7572B-5DA6-91EB-4169-31142F38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7622-9089-DB69-4319-0716859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Thread vs. Coroutine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D696A-24AF-A7BC-F289-330B01B8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Server: Kernel(</a:t>
            </a:r>
            <a:r>
              <a:rPr lang="en-US" altLang="zh-CN" b="1" dirty="0">
                <a:latin typeface="PingFang SC"/>
              </a:rPr>
              <a:t>K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), User Process(</a:t>
            </a:r>
            <a:r>
              <a:rPr lang="en-US" altLang="zh-CN" b="1" dirty="0">
                <a:latin typeface="PingFang SC"/>
              </a:rPr>
              <a:t>U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), Thread(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T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), Coroutine(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C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KCUC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KCUT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KTUT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KTUC: similar to select, poll, </a:t>
            </a:r>
            <a:r>
              <a:rPr lang="en-US" altLang="zh-CN" sz="2000" dirty="0" err="1">
                <a:solidFill>
                  <a:srgbClr val="4F4F4F"/>
                </a:solidFill>
                <a:latin typeface="PingFang SC"/>
              </a:rPr>
              <a:t>epoll</a:t>
            </a:r>
            <a:endParaRPr lang="en-US" altLang="zh-CN" sz="2000" dirty="0">
              <a:solidFill>
                <a:srgbClr val="4F4F4F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4F4F4F"/>
                </a:solidFill>
                <a:latin typeface="PingFang SC"/>
              </a:rPr>
              <a:t>Client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Package: 15*15 matrix payload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Interval: 100ms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5 seconds</a:t>
            </a:r>
          </a:p>
          <a:p>
            <a:pPr lvl="1"/>
            <a:endParaRPr lang="en-US" altLang="zh-CN" dirty="0">
              <a:solidFill>
                <a:srgbClr val="4F4F4F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55095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1F4B2-9EED-396B-E55C-E36C6E73B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6165C-029E-931D-D6BC-DD9B056D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Coroutine vs. Thread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56C8E-6809-9752-DD5B-F877EA2F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Runtime overhead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Ready Queue across multiply cores is being lock-protected.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Extra core for light workload(as same core allocation as thread model).</a:t>
            </a:r>
          </a:p>
          <a:p>
            <a:endParaRPr lang="en-US" altLang="zh-CN" dirty="0">
              <a:solidFill>
                <a:srgbClr val="4F4F4F"/>
              </a:solidFill>
              <a:latin typeface="PingFang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240FA9-9AFB-253D-4B7C-3723B504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82" y="3038690"/>
            <a:ext cx="7932988" cy="32732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6A01D7-3E47-B10F-3F71-AD3EDAFBDAC1}"/>
              </a:ext>
            </a:extLst>
          </p:cNvPr>
          <p:cNvSpPr/>
          <p:nvPr/>
        </p:nvSpPr>
        <p:spPr>
          <a:xfrm>
            <a:off x="2796210" y="5220701"/>
            <a:ext cx="364435" cy="682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74E53B-710B-12C6-818C-A4401C17917C}"/>
              </a:ext>
            </a:extLst>
          </p:cNvPr>
          <p:cNvSpPr/>
          <p:nvPr/>
        </p:nvSpPr>
        <p:spPr>
          <a:xfrm>
            <a:off x="6579705" y="4886084"/>
            <a:ext cx="364435" cy="1017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4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2377A-88AE-F611-3E8F-E2E92EAA5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C21D0-5473-1171-9A1E-29560A2D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Coroutine vs. Thread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8694E-0C1B-9E26-1D87-13DA7090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Suitable for heavy workload(KCUC vs. KTUC)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Higher throughput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Lower latency</a:t>
            </a:r>
          </a:p>
          <a:p>
            <a:endParaRPr lang="en-US" altLang="zh-CN" dirty="0">
              <a:solidFill>
                <a:srgbClr val="4F4F4F"/>
              </a:solidFill>
              <a:latin typeface="PingFang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603744-C3E8-352C-DB78-C89A6D0B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82" y="3038690"/>
            <a:ext cx="7932988" cy="32732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E37E46-7637-6589-31E4-B7CB8AFC0AC8}"/>
              </a:ext>
            </a:extLst>
          </p:cNvPr>
          <p:cNvSpPr/>
          <p:nvPr/>
        </p:nvSpPr>
        <p:spPr>
          <a:xfrm>
            <a:off x="5453271" y="3941867"/>
            <a:ext cx="364435" cy="196132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163FB9-2586-6751-56A8-6CE562204E7B}"/>
              </a:ext>
            </a:extLst>
          </p:cNvPr>
          <p:cNvSpPr/>
          <p:nvPr/>
        </p:nvSpPr>
        <p:spPr>
          <a:xfrm>
            <a:off x="9409044" y="4283110"/>
            <a:ext cx="364435" cy="162007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4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0F631-B3C5-8A54-0F6C-282720A97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35EB5-769B-7E99-9DBF-12CA4AEC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Coroutine vs. Thread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EF5D2-BDC6-096F-D317-5B90D9B83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Less memory usage(establish more connections at the same config)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Thread: each component need a kernel stack(0x4000 bytes) and a user stack(0x4000 bytes).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Coroutine: </a:t>
            </a:r>
          </a:p>
          <a:p>
            <a:pPr lvl="2"/>
            <a:r>
              <a:rPr lang="en-US" altLang="zh-CN" sz="1600" dirty="0">
                <a:solidFill>
                  <a:srgbClr val="4F4F4F"/>
                </a:solidFill>
                <a:latin typeface="PingFang SC"/>
              </a:rPr>
              <a:t>receiver(120 bytes)</a:t>
            </a:r>
          </a:p>
          <a:p>
            <a:pPr lvl="2"/>
            <a:r>
              <a:rPr lang="en-US" altLang="zh-CN" sz="1600" dirty="0">
                <a:solidFill>
                  <a:srgbClr val="4F4F4F"/>
                </a:solidFill>
                <a:latin typeface="PingFang SC"/>
              </a:rPr>
              <a:t>handler(64 bytes)</a:t>
            </a:r>
          </a:p>
          <a:p>
            <a:pPr lvl="2"/>
            <a:r>
              <a:rPr lang="en-US" altLang="zh-CN" sz="1600" dirty="0">
                <a:solidFill>
                  <a:srgbClr val="4F4F4F"/>
                </a:solidFill>
                <a:latin typeface="PingFang SC"/>
              </a:rPr>
              <a:t>sender(80 bytes)</a:t>
            </a:r>
          </a:p>
          <a:p>
            <a:pPr lvl="2"/>
            <a:r>
              <a:rPr lang="en-US" altLang="zh-CN" sz="1600" dirty="0">
                <a:solidFill>
                  <a:srgbClr val="4F4F4F"/>
                </a:solidFill>
                <a:latin typeface="PingFang SC"/>
              </a:rPr>
              <a:t>kernel </a:t>
            </a:r>
            <a:r>
              <a:rPr lang="en-US" altLang="zh-CN" sz="1600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sz="1600" dirty="0">
                <a:solidFill>
                  <a:srgbClr val="4F4F4F"/>
                </a:solidFill>
                <a:latin typeface="PingFang SC"/>
              </a:rPr>
              <a:t> coroutine(176 bytes)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6C687B-4326-56C0-C28B-2E0055149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55708"/>
              </p:ext>
            </p:extLst>
          </p:nvPr>
        </p:nvGraphicFramePr>
        <p:xfrm>
          <a:off x="5695150" y="3044350"/>
          <a:ext cx="5128591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53360">
                  <a:extLst>
                    <a:ext uri="{9D8B030D-6E8A-4147-A177-3AD203B41FA5}">
                      <a16:colId xmlns:a16="http://schemas.microsoft.com/office/drawing/2014/main" val="294627346"/>
                    </a:ext>
                  </a:extLst>
                </a:gridCol>
                <a:gridCol w="3675231">
                  <a:extLst>
                    <a:ext uri="{9D8B030D-6E8A-4147-A177-3AD203B41FA5}">
                      <a16:colId xmlns:a16="http://schemas.microsoft.com/office/drawing/2014/main" val="613954269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Memory Usage(bytes)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636808"/>
                  </a:ext>
                </a:extLst>
              </a:tr>
              <a:tr h="327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KTUT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0x4000 * 2 * 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89769"/>
                  </a:ext>
                </a:extLst>
              </a:tr>
              <a:tr h="327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KCUC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0x4000 * 2 + 176 + 120 + 80 + 64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6147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AECBD3-6B65-7866-9356-057231AE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70416"/>
              </p:ext>
            </p:extLst>
          </p:nvPr>
        </p:nvGraphicFramePr>
        <p:xfrm>
          <a:off x="1631150" y="4744343"/>
          <a:ext cx="81280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093270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52921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5673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7955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Configuration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Size(bytes)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KCUC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KTUT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Kernel heap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0x80_0000</a:t>
                      </a:r>
                      <a:endParaRPr lang="zh-CN" altLang="en-US" b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b="0" dirty="0"/>
                        <a:t>385</a:t>
                      </a:r>
                      <a:endParaRPr lang="zh-CN" altLang="en-US" b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b="0" dirty="0"/>
                        <a:t>186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Kernel frame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0x1A0_0000</a:t>
                      </a:r>
                      <a:endParaRPr lang="zh-CN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2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User heap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0x20_0000</a:t>
                      </a:r>
                      <a:endParaRPr lang="zh-CN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65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E39A4-E8E3-496F-1258-0CB911DB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Concurrency matters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DD863-3D4E-ED8A-4703-5B066442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“Good” concurrency model achieves 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high throughput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, 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low latency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, and 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efficient resource utilization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.</a:t>
            </a:r>
          </a:p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Fine-tailored model can improve performance by an order of magnitude or more.</a:t>
            </a:r>
            <a:endParaRPr lang="zh-CN" altLang="en-US" sz="2400" dirty="0">
              <a:solidFill>
                <a:srgbClr val="4F4F4F"/>
              </a:solidFill>
              <a:latin typeface="PingFang SC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7AA286-3D35-4856-DECD-22ACB852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479" y="3137590"/>
            <a:ext cx="4492886" cy="34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5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65DF8-0C5D-E08C-92E2-2A0059351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5AF9B-A2CD-7C46-2306-0D8FD434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Priority Orientation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FFA72-4102-451F-8E13-6084B7050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9504" cy="4351338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4F4F4F"/>
                </a:solidFill>
                <a:latin typeface="PingFang SC"/>
              </a:rPr>
              <a:t>Setup</a:t>
            </a:r>
          </a:p>
          <a:p>
            <a:pPr lvl="1"/>
            <a:r>
              <a:rPr lang="en-US" altLang="zh-CN" sz="2200" dirty="0">
                <a:solidFill>
                  <a:srgbClr val="4F4F4F"/>
                </a:solidFill>
                <a:latin typeface="PingFang SC"/>
              </a:rPr>
              <a:t>64 connections across 8 priority</a:t>
            </a:r>
          </a:p>
          <a:p>
            <a:pPr lvl="1"/>
            <a:r>
              <a:rPr lang="en-US" altLang="zh-CN" sz="2200" dirty="0">
                <a:solidFill>
                  <a:srgbClr val="4F4F4F"/>
                </a:solidFill>
                <a:latin typeface="PingFang SC"/>
              </a:rPr>
              <a:t>Interval: 50ms</a:t>
            </a:r>
          </a:p>
          <a:p>
            <a:pPr lvl="1"/>
            <a:r>
              <a:rPr lang="en-US" altLang="zh-CN" sz="2200" dirty="0">
                <a:solidFill>
                  <a:srgbClr val="4F4F4F"/>
                </a:solidFill>
                <a:latin typeface="PingFang SC"/>
              </a:rPr>
              <a:t>5 seconds</a:t>
            </a:r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r>
              <a:rPr lang="en-US" altLang="zh-CN" sz="2600" dirty="0">
                <a:solidFill>
                  <a:srgbClr val="4F4F4F"/>
                </a:solidFill>
                <a:latin typeface="PingFang SC"/>
              </a:rPr>
              <a:t>Higher priority -&gt; </a:t>
            </a:r>
          </a:p>
          <a:p>
            <a:pPr lvl="1"/>
            <a:r>
              <a:rPr lang="en-US" altLang="zh-CN" sz="2200" dirty="0">
                <a:solidFill>
                  <a:srgbClr val="4F4F4F"/>
                </a:solidFill>
                <a:latin typeface="PingFang SC"/>
              </a:rPr>
              <a:t>Higher throughput + lower latency</a:t>
            </a:r>
          </a:p>
          <a:p>
            <a:r>
              <a:rPr lang="en-US" altLang="zh-CN" sz="2600" dirty="0">
                <a:solidFill>
                  <a:srgbClr val="4F4F4F"/>
                </a:solidFill>
                <a:latin typeface="PingFang SC"/>
              </a:rPr>
              <a:t>More resources -&gt;</a:t>
            </a:r>
          </a:p>
          <a:p>
            <a:pPr lvl="1"/>
            <a:r>
              <a:rPr lang="en-US" altLang="zh-CN" sz="2200" dirty="0">
                <a:solidFill>
                  <a:srgbClr val="4F4F4F"/>
                </a:solidFill>
                <a:latin typeface="PingFang SC"/>
              </a:rPr>
              <a:t>Lower priority connection is being improved.</a:t>
            </a:r>
          </a:p>
          <a:p>
            <a:endParaRPr lang="en-US" altLang="zh-CN" sz="1600" dirty="0">
              <a:solidFill>
                <a:srgbClr val="4F4F4F"/>
              </a:solidFill>
              <a:latin typeface="PingFang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4B09DF-16B1-0A70-3B32-A24E6327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96" y="1471841"/>
            <a:ext cx="6292706" cy="24706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F5DDB2-F2B1-6BA0-2228-FD1543B6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73" y="3942522"/>
            <a:ext cx="6292706" cy="27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42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F02CD-11FC-AA16-F424-DD7FFDD2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3E6CD-1B6B-90BA-0DDA-FE23307F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Conclusion</a:t>
            </a:r>
            <a:endParaRPr lang="zh-CN" altLang="en-US" sz="3600" b="1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C749FBE-726D-DE00-383A-8E373794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8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COPS improve concurrency by:</a:t>
            </a:r>
          </a:p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Treating coroutines as the first-class citizens within OS to benefit from coroutines.</a:t>
            </a:r>
          </a:p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Employing priority scheduling to provide cooperation and efficient resource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282901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01BE4-5706-43A5-1500-FA8BE099E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01B42-7D87-C088-7968-351C5972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What are the problems with existing multi-threading concurrency model?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42D38-1C9A-1931-1B40-79BC4432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Nondeterministic, resulting in uncertain access order of shared resources.</a:t>
            </a:r>
          </a:p>
          <a:p>
            <a:pPr lvl="1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Synchronization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Atomics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…</a:t>
            </a:r>
          </a:p>
          <a:p>
            <a:pPr lvl="1"/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2136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3D9D1-D5EE-CE84-A823-34E90146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What are the problems with existing multi-threading concurrency model?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21032-F7D7-4562-8AF1-E923AE139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Incompatible with asynchronous I/O mechanism</a:t>
            </a:r>
          </a:p>
          <a:p>
            <a:pPr lvl="1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Additional mechanisms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(producer-consumer model, zero-copy, etc.)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Complicated asynchronous runtime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Extra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 interfaces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Hard to code(manually implement event-loop or callback hell)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…</a:t>
            </a:r>
          </a:p>
          <a:p>
            <a:pPr lvl="1"/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511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3290E-1F68-31E7-FA91-378F3474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I/O Multiplexing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7FD91-55DC-3C17-4CAB-7199DBC3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5818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Select, Poll, </a:t>
            </a:r>
            <a:r>
              <a:rPr lang="en-US" altLang="zh-CN" b="1" dirty="0" err="1"/>
              <a:t>Epoll</a:t>
            </a:r>
            <a:r>
              <a:rPr lang="en-US" altLang="zh-CN" b="1" dirty="0"/>
              <a:t> 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Need complicated data structure to maintain global I/O states.</a:t>
            </a:r>
          </a:p>
          <a:p>
            <a:pPr lvl="2"/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Fd_set</a:t>
            </a:r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pPr lvl="2"/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Fd_queue</a:t>
            </a:r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pPr lvl="2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Red-black tree + ready queue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Expose extra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.</a:t>
            </a:r>
          </a:p>
          <a:p>
            <a:pPr lvl="2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select</a:t>
            </a:r>
          </a:p>
          <a:p>
            <a:pPr lvl="2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poll</a:t>
            </a:r>
          </a:p>
          <a:p>
            <a:pPr lvl="2"/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epoll_create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,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epoll_ctl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,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epoll_wait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, </a:t>
            </a:r>
          </a:p>
          <a:p>
            <a:r>
              <a:rPr lang="en-US" altLang="zh-CN" b="1" dirty="0"/>
              <a:t>IOCP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Callback hell.</a:t>
            </a:r>
          </a:p>
        </p:txBody>
      </p:sp>
    </p:spTree>
    <p:extLst>
      <p:ext uri="{BB962C8B-B14F-4D97-AF65-F5344CB8AC3E}">
        <p14:creationId xmlns:p14="http://schemas.microsoft.com/office/powerpoint/2010/main" val="208058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F7719-95C4-BF79-A9EB-84A492AA9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1C969-C593-3F20-CAC4-95BFA8A6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Userland task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B6B47-EBB2-53EF-FE84-D2E1C05E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5818"/>
          </a:xfrm>
        </p:spPr>
        <p:txBody>
          <a:bodyPr>
            <a:normAutofit/>
          </a:bodyPr>
          <a:lstStyle/>
          <a:p>
            <a:r>
              <a:rPr lang="en-US" altLang="zh-CN" b="1" dirty="0"/>
              <a:t>POSIX AIO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Without userland scheduling,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os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 lacks awareness.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User thread management.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Frequent context switching across privilege levels.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endParaRPr lang="en-US" altLang="zh-CN" b="1" dirty="0">
              <a:solidFill>
                <a:srgbClr val="4F4F4F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17368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41B6E-4899-6971-55F1-DFC0DD34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Solution: COPS</a:t>
            </a:r>
            <a:endParaRPr lang="zh-CN" altLang="en-US" sz="36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4738DE-A8C9-0598-FAEE-22D9D5379609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303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Benefits from coroutines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Low cost of task switching.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Low resource usage.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Language facilities make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pragram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 easy.</a:t>
            </a:r>
            <a:endParaRPr lang="en-US" altLang="zh-CN" b="1" dirty="0"/>
          </a:p>
          <a:p>
            <a:r>
              <a:rPr lang="en-US" altLang="zh-CN" b="1" dirty="0"/>
              <a:t>Treats coroutines as first-class citizens within OS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Introduces coroutines from user space into kernel.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Employs coroutine as the fundamental task unit to replace thread(decrease kernel complexity).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Offers a unified priority-based scheduling framework across kernel and user space(make kernel aware of userland task).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Supports asynchronous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(without extra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).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6062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1E2B3-D296-2A35-31C2-21424BBD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COPS Overview</a:t>
            </a:r>
            <a:endParaRPr lang="zh-CN" altLang="en-US" sz="3600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91B20D3-12A0-66FB-C800-0B70DB519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8390"/>
            <a:ext cx="5822471" cy="3755905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D4E9BB2-872B-044F-F878-C2A809E411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392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Separate executor for task management.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Shared scheduling framework via </a:t>
            </a:r>
            <a:r>
              <a:rPr lang="en-US" altLang="zh-CN" sz="2400" b="1" dirty="0" err="1">
                <a:solidFill>
                  <a:srgbClr val="4F4F4F"/>
                </a:solidFill>
                <a:latin typeface="PingFang SC"/>
              </a:rPr>
              <a:t>vDSO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.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Priority bitmap for cooperative scheduling.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Obtain asynchronous I/O service through </a:t>
            </a:r>
            <a:r>
              <a:rPr lang="en-US" altLang="zh-CN" sz="2400" b="1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081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68F86-21E3-FFAE-D480-3CDD09ACD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1AA60-FEE8-34D1-C2FE-C4B2CFEF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Coroutine Management</a:t>
            </a:r>
            <a:endParaRPr lang="zh-CN" altLang="en-US" sz="3600" b="1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D5A802E-0428-36DD-177B-F0E2FA64E45E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392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Coroutine Control Block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Executor: </a:t>
            </a:r>
          </a:p>
          <a:p>
            <a:pPr lvl="1"/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Priority ready queues</a:t>
            </a:r>
          </a:p>
          <a:p>
            <a:pPr lvl="1"/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blocking set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Coroutine state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96F94D-DCB5-2C80-DA65-AE711B13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250" y="1043264"/>
            <a:ext cx="5984461" cy="14297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BC4EB7-ECED-1D2B-4518-4E2E8D720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24" y="2874133"/>
            <a:ext cx="2856241" cy="2685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86D440-8EA9-752D-CA4A-94577EB87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93" y="3900675"/>
            <a:ext cx="5545225" cy="23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817</Words>
  <Application>Microsoft Office PowerPoint</Application>
  <PresentationFormat>宽屏</PresentationFormat>
  <Paragraphs>178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PingFang SC</vt:lpstr>
      <vt:lpstr>等线</vt:lpstr>
      <vt:lpstr>等线 Light</vt:lpstr>
      <vt:lpstr>Arial</vt:lpstr>
      <vt:lpstr>Office 主题​​</vt:lpstr>
      <vt:lpstr>COPS: A coroutine-based priority scheduling  framework perceived by the operating system</vt:lpstr>
      <vt:lpstr>Concurrency matters</vt:lpstr>
      <vt:lpstr>What are the problems with existing multi-threading concurrency model?</vt:lpstr>
      <vt:lpstr>What are the problems with existing multi-threading concurrency model?</vt:lpstr>
      <vt:lpstr>I/O Multiplexing</vt:lpstr>
      <vt:lpstr>Userland task</vt:lpstr>
      <vt:lpstr>Solution: COPS</vt:lpstr>
      <vt:lpstr>COPS Overview</vt:lpstr>
      <vt:lpstr>Coroutine Management</vt:lpstr>
      <vt:lpstr>COPS API &amp; Logic</vt:lpstr>
      <vt:lpstr>COPS’s Global Cooperative Scheduling</vt:lpstr>
      <vt:lpstr>Usage Patterns of COPS</vt:lpstr>
      <vt:lpstr>Asynchronous Syscall</vt:lpstr>
      <vt:lpstr>Evaluation Questions</vt:lpstr>
      <vt:lpstr>Evaluation Setup</vt:lpstr>
      <vt:lpstr>Evaluation: Thread vs. Coroutine</vt:lpstr>
      <vt:lpstr>Evaluation: Coroutine vs. Thread</vt:lpstr>
      <vt:lpstr>Evaluation: Coroutine vs. Thread</vt:lpstr>
      <vt:lpstr>Evaluation: Coroutine vs. Thread</vt:lpstr>
      <vt:lpstr>Evaluation: Priority Orientation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T</dc:creator>
  <cp:lastModifiedBy>T T</cp:lastModifiedBy>
  <cp:revision>28</cp:revision>
  <dcterms:created xsi:type="dcterms:W3CDTF">2024-11-16T02:43:46Z</dcterms:created>
  <dcterms:modified xsi:type="dcterms:W3CDTF">2024-11-16T17:27:28Z</dcterms:modified>
</cp:coreProperties>
</file>