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handoutMasterIdLst>
    <p:handoutMasterId r:id="rId21"/>
  </p:handoutMasterIdLst>
  <p:sldIdLst>
    <p:sldId id="256" r:id="rId2"/>
    <p:sldId id="257" r:id="rId3"/>
    <p:sldId id="259" r:id="rId4"/>
    <p:sldId id="258" r:id="rId5"/>
    <p:sldId id="260" r:id="rId6"/>
    <p:sldId id="264" r:id="rId7"/>
    <p:sldId id="262" r:id="rId8"/>
    <p:sldId id="263" r:id="rId9"/>
    <p:sldId id="265" r:id="rId10"/>
    <p:sldId id="266" r:id="rId11"/>
    <p:sldId id="270" r:id="rId12"/>
    <p:sldId id="271" r:id="rId13"/>
    <p:sldId id="272" r:id="rId14"/>
    <p:sldId id="267" r:id="rId15"/>
    <p:sldId id="273" r:id="rId16"/>
    <p:sldId id="268" r:id="rId17"/>
    <p:sldId id="274" r:id="rId18"/>
    <p:sldId id="269"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7BE74A-3498-4008-B14F-0101A1EB435B}" type="datetimeFigureOut">
              <a:rPr lang="en-US" smtClean="0"/>
              <a:t>5/17/2013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D74E03-5F09-40FD-8FDA-AE1B7BF34BEF}" type="slidenum">
              <a:rPr lang="en-US" smtClean="0"/>
              <a:t>‹#›</a:t>
            </a:fld>
            <a:endParaRPr lang="en-US"/>
          </a:p>
        </p:txBody>
      </p:sp>
    </p:spTree>
    <p:extLst>
      <p:ext uri="{BB962C8B-B14F-4D97-AF65-F5344CB8AC3E}">
        <p14:creationId xmlns:p14="http://schemas.microsoft.com/office/powerpoint/2010/main" val="21971946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5/17/2013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Test-driven_development" TargetMode="External"/><Relationship Id="rId2" Type="http://schemas.openxmlformats.org/officeDocument/2006/relationships/image" Target="../media/image2.jpeg"/><Relationship Id="rId1" Type="http://schemas.openxmlformats.org/officeDocument/2006/relationships/slideLayout" Target="../slideLayouts/slideLayout8.xml"/><Relationship Id="rId4" Type="http://schemas.openxmlformats.org/officeDocument/2006/relationships/hyperlink" Target="http://net.tutsplus.com/tutorials/php/the-newbies-guide-to-test-driven-development/"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net.tutsplus.com/tutorials/php/deciphering-testing-jarg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ampserver.com/en/" TargetMode="External"/><Relationship Id="rId2" Type="http://schemas.openxmlformats.org/officeDocument/2006/relationships/hyperlink" Target="http://github.com/zfowler-uno/phpunit-techtal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getcomposer.org/Composer-Setup.ex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ear.phpunit.de/get/phpunit.pha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Tests – Part 1</a:t>
            </a:r>
            <a:endParaRPr lang="en-US" dirty="0"/>
          </a:p>
        </p:txBody>
      </p:sp>
      <p:sp>
        <p:nvSpPr>
          <p:cNvPr id="3" name="Subtitle 2"/>
          <p:cNvSpPr>
            <a:spLocks noGrp="1"/>
          </p:cNvSpPr>
          <p:nvPr>
            <p:ph type="subTitle" idx="1"/>
          </p:nvPr>
        </p:nvSpPr>
        <p:spPr/>
        <p:txBody>
          <a:bodyPr>
            <a:normAutofit/>
          </a:bodyPr>
          <a:lstStyle/>
          <a:p>
            <a:r>
              <a:rPr lang="en-US" dirty="0" smtClean="0"/>
              <a:t>IS&amp;T Attic Tech Talk</a:t>
            </a:r>
          </a:p>
          <a:p>
            <a:r>
              <a:rPr lang="en-US" dirty="0" smtClean="0"/>
              <a:t>May 17, 2013</a:t>
            </a:r>
          </a:p>
          <a:p>
            <a:r>
              <a:rPr lang="en-US" dirty="0" smtClean="0"/>
              <a:t>ZDF</a:t>
            </a:r>
            <a:endParaRPr lang="en-US" dirty="0"/>
          </a:p>
        </p:txBody>
      </p:sp>
    </p:spTree>
    <p:extLst>
      <p:ext uri="{BB962C8B-B14F-4D97-AF65-F5344CB8AC3E}">
        <p14:creationId xmlns:p14="http://schemas.microsoft.com/office/powerpoint/2010/main" val="148497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Flow</a:t>
            </a:r>
            <a:endParaRPr lang="en-US" dirty="0"/>
          </a:p>
        </p:txBody>
      </p:sp>
      <p:sp>
        <p:nvSpPr>
          <p:cNvPr id="3" name="Content Placeholder 2"/>
          <p:cNvSpPr>
            <a:spLocks noGrp="1"/>
          </p:cNvSpPr>
          <p:nvPr>
            <p:ph idx="1"/>
          </p:nvPr>
        </p:nvSpPr>
        <p:spPr/>
        <p:txBody>
          <a:bodyPr/>
          <a:lstStyle/>
          <a:p>
            <a:r>
              <a:rPr lang="en-US" dirty="0" smtClean="0"/>
              <a:t>There are thre</a:t>
            </a:r>
            <a:r>
              <a:rPr lang="en-US" dirty="0" smtClean="0"/>
              <a:t>e core rules to TDD:</a:t>
            </a:r>
          </a:p>
          <a:p>
            <a:endParaRPr lang="en-US" dirty="0" smtClean="0"/>
          </a:p>
          <a:p>
            <a:pPr marL="731520" lvl="1" indent="-457200">
              <a:buFont typeface="+mj-lt"/>
              <a:buAutoNum type="arabicPeriod"/>
            </a:pPr>
            <a:r>
              <a:rPr lang="en-US" dirty="0" smtClean="0"/>
              <a:t>You </a:t>
            </a:r>
            <a:r>
              <a:rPr lang="en-US" dirty="0"/>
              <a:t>are not allowed to write any production code, if there is not a failing test to warrant it</a:t>
            </a:r>
            <a:r>
              <a:rPr lang="en-US" dirty="0" smtClean="0"/>
              <a:t>.</a:t>
            </a:r>
          </a:p>
          <a:p>
            <a:pPr lvl="3"/>
            <a:r>
              <a:rPr lang="en-US" i="1" dirty="0" smtClean="0"/>
              <a:t>Write tests first</a:t>
            </a:r>
            <a:endParaRPr lang="en-US" i="1" dirty="0"/>
          </a:p>
          <a:p>
            <a:pPr marL="731520" lvl="1" indent="-457200">
              <a:buFont typeface="+mj-lt"/>
              <a:buAutoNum type="arabicPeriod"/>
            </a:pPr>
            <a:r>
              <a:rPr lang="en-US" dirty="0"/>
              <a:t>You are not allowed to write more of a unit test than is strictly necessary to make it fail. Not compiling / running is failing</a:t>
            </a:r>
            <a:r>
              <a:rPr lang="en-US" dirty="0" smtClean="0"/>
              <a:t>.</a:t>
            </a:r>
          </a:p>
          <a:p>
            <a:pPr lvl="3"/>
            <a:r>
              <a:rPr lang="en-US" i="1" dirty="0" smtClean="0"/>
              <a:t>Start insanely simple. Once piece at a time.</a:t>
            </a:r>
            <a:endParaRPr lang="en-US" i="1" dirty="0"/>
          </a:p>
          <a:p>
            <a:pPr marL="731520" lvl="1" indent="-457200">
              <a:buFont typeface="+mj-lt"/>
              <a:buAutoNum type="arabicPeriod"/>
            </a:pPr>
            <a:r>
              <a:rPr lang="en-US" dirty="0"/>
              <a:t>You are not allowed to write more production code than is strictly necessary to make the failing test pass</a:t>
            </a:r>
            <a:r>
              <a:rPr lang="en-US" dirty="0" smtClean="0"/>
              <a:t>.</a:t>
            </a:r>
          </a:p>
          <a:p>
            <a:pPr lvl="3"/>
            <a:r>
              <a:rPr lang="en-US" i="1" dirty="0" smtClean="0"/>
              <a:t>Hardest thing to do if you're used to just "winging it"</a:t>
            </a:r>
          </a:p>
          <a:p>
            <a:pPr marL="548640" lvl="2" indent="0" algn="r">
              <a:buNone/>
            </a:pPr>
            <a:r>
              <a:rPr lang="en-US" dirty="0" smtClean="0"/>
              <a:t>(Kent Beck, 2002)</a:t>
            </a:r>
          </a:p>
          <a:p>
            <a:pPr lvl="1"/>
            <a:endParaRPr lang="en-US" dirty="0"/>
          </a:p>
        </p:txBody>
      </p:sp>
    </p:spTree>
    <p:extLst>
      <p:ext uri="{BB962C8B-B14F-4D97-AF65-F5344CB8AC3E}">
        <p14:creationId xmlns:p14="http://schemas.microsoft.com/office/powerpoint/2010/main" val="303151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Flow</a:t>
            </a:r>
            <a:endParaRPr lang="en-US" dirty="0"/>
          </a:p>
        </p:txBody>
      </p:sp>
      <p:sp>
        <p:nvSpPr>
          <p:cNvPr id="3" name="Content Placeholder 2"/>
          <p:cNvSpPr>
            <a:spLocks noGrp="1"/>
          </p:cNvSpPr>
          <p:nvPr>
            <p:ph idx="1"/>
          </p:nvPr>
        </p:nvSpPr>
        <p:spPr/>
        <p:txBody>
          <a:bodyPr/>
          <a:lstStyle/>
          <a:p>
            <a:r>
              <a:rPr lang="en-US" dirty="0" smtClean="0"/>
              <a:t>Think ahead. Plan.</a:t>
            </a:r>
          </a:p>
          <a:p>
            <a:endParaRPr lang="en-US" dirty="0" smtClean="0"/>
          </a:p>
          <a:p>
            <a:endParaRPr lang="en-US" dirty="0"/>
          </a:p>
        </p:txBody>
      </p:sp>
      <p:sp>
        <p:nvSpPr>
          <p:cNvPr id="4" name="Text Placeholder 3"/>
          <p:cNvSpPr>
            <a:spLocks noGrp="1"/>
          </p:cNvSpPr>
          <p:nvPr>
            <p:ph type="body" sz="half" idx="2"/>
          </p:nvPr>
        </p:nvSpPr>
        <p:spPr/>
        <p:txBody>
          <a:bodyPr/>
          <a:lstStyle/>
          <a:p>
            <a:pPr marL="342900" indent="-342900">
              <a:buAutoNum type="arabicPeriod"/>
            </a:pPr>
            <a:r>
              <a:rPr lang="en-US" dirty="0" smtClean="0"/>
              <a:t>Add a test</a:t>
            </a:r>
          </a:p>
          <a:p>
            <a:pPr marL="342900" indent="-342900">
              <a:buAutoNum type="arabicPeriod"/>
            </a:pPr>
            <a:r>
              <a:rPr lang="en-US" dirty="0" smtClean="0"/>
              <a:t>Run all test, look for failures</a:t>
            </a:r>
          </a:p>
          <a:p>
            <a:pPr marL="342900" indent="-342900">
              <a:buAutoNum type="arabicPeriod"/>
            </a:pPr>
            <a:r>
              <a:rPr lang="en-US" dirty="0" smtClean="0"/>
              <a:t>Write some code</a:t>
            </a:r>
          </a:p>
          <a:p>
            <a:pPr marL="342900" indent="-342900">
              <a:buAutoNum type="arabicPeriod"/>
            </a:pPr>
            <a:r>
              <a:rPr lang="en-US" dirty="0" smtClean="0"/>
              <a:t>Run the tests again to see them succeed</a:t>
            </a:r>
          </a:p>
          <a:p>
            <a:pPr marL="342900" indent="-342900">
              <a:buAutoNum type="arabicPeriod"/>
            </a:pPr>
            <a:r>
              <a:rPr lang="en-US" dirty="0" smtClean="0"/>
              <a:t>Refactor code</a:t>
            </a:r>
          </a:p>
          <a:p>
            <a:pPr marL="342900" indent="-342900">
              <a:buAutoNum type="arabicPeriod"/>
            </a:pPr>
            <a:r>
              <a:rPr lang="en-US" dirty="0" smtClean="0"/>
              <a:t>Repeat</a:t>
            </a:r>
            <a:endParaRPr lang="en-US" dirty="0"/>
          </a:p>
        </p:txBody>
      </p:sp>
      <p:pic>
        <p:nvPicPr>
          <p:cNvPr id="1026" name="Picture 2" descr="http://d2o0t5hpnwv4c1.cloudfront.net/767_testDrivenDev/images/tddcyc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76400"/>
            <a:ext cx="5306407"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05200" y="5715000"/>
            <a:ext cx="4572000" cy="577081"/>
          </a:xfrm>
          <a:prstGeom prst="rect">
            <a:avLst/>
          </a:prstGeom>
        </p:spPr>
        <p:txBody>
          <a:bodyPr>
            <a:spAutoFit/>
          </a:bodyPr>
          <a:lstStyle/>
          <a:p>
            <a:r>
              <a:rPr lang="en-US" sz="1050" i="1" u="sng" dirty="0">
                <a:hlinkClick r:id="rId3"/>
              </a:rPr>
              <a:t>Image courtesy of http://</a:t>
            </a:r>
            <a:r>
              <a:rPr lang="en-US" sz="1050" i="1" u="sng" dirty="0" smtClean="0">
                <a:hlinkClick r:id="rId3"/>
              </a:rPr>
              <a:t>en.wikipedia.org/wiki/Test-driven_development</a:t>
            </a:r>
            <a:r>
              <a:rPr lang="en-US" sz="1050" i="1" u="sng" dirty="0" smtClean="0"/>
              <a:t> </a:t>
            </a:r>
            <a:r>
              <a:rPr lang="en-US" sz="1050" dirty="0" smtClean="0"/>
              <a:t>and </a:t>
            </a:r>
            <a:r>
              <a:rPr lang="en-US" sz="1050" dirty="0">
                <a:hlinkClick r:id="rId4"/>
              </a:rPr>
              <a:t>http://net.tutsplus.com/tutorials/php/the-newbies-guide-to-test-driven-development/</a:t>
            </a:r>
            <a:endParaRPr lang="en-US" sz="1050" dirty="0"/>
          </a:p>
        </p:txBody>
      </p:sp>
    </p:spTree>
    <p:extLst>
      <p:ext uri="{BB962C8B-B14F-4D97-AF65-F5344CB8AC3E}">
        <p14:creationId xmlns:p14="http://schemas.microsoft.com/office/powerpoint/2010/main" val="21094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Set Up</a:t>
            </a: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test should be breakable into four parts</a:t>
            </a:r>
            <a:r>
              <a:rPr lang="en-US" dirty="0" smtClean="0"/>
              <a:t>:</a:t>
            </a:r>
          </a:p>
          <a:p>
            <a:endParaRPr lang="en-US" dirty="0"/>
          </a:p>
          <a:p>
            <a:pPr lvl="1"/>
            <a:r>
              <a:rPr lang="en-US" b="1" dirty="0" smtClean="0"/>
              <a:t>Setup </a:t>
            </a:r>
            <a:r>
              <a:rPr lang="en-US" dirty="0"/>
              <a:t>– whatever needs to be prepared before the code can be run</a:t>
            </a:r>
          </a:p>
          <a:p>
            <a:pPr lvl="1"/>
            <a:r>
              <a:rPr lang="en-US" b="1" dirty="0" smtClean="0"/>
              <a:t>Exercise </a:t>
            </a:r>
            <a:r>
              <a:rPr lang="en-US" dirty="0"/>
              <a:t>– run the code we want to test</a:t>
            </a:r>
          </a:p>
          <a:p>
            <a:pPr lvl="1"/>
            <a:r>
              <a:rPr lang="en-US" b="1" dirty="0" smtClean="0"/>
              <a:t>Verify </a:t>
            </a:r>
            <a:r>
              <a:rPr lang="en-US" dirty="0"/>
              <a:t>– compare the result of the run with some expected condition</a:t>
            </a:r>
          </a:p>
          <a:p>
            <a:pPr lvl="1"/>
            <a:r>
              <a:rPr lang="en-US" b="1" dirty="0" smtClean="0"/>
              <a:t>Teardown </a:t>
            </a:r>
            <a:r>
              <a:rPr lang="en-US" dirty="0"/>
              <a:t>– cleanup all the extra stuff we used for testing so that the system is in the same state as it was before we started the current test (the state from before the Setup step</a:t>
            </a:r>
            <a:r>
              <a:rPr lang="en-US" dirty="0" smtClean="0"/>
              <a:t>).</a:t>
            </a:r>
          </a:p>
          <a:p>
            <a:pPr lvl="1"/>
            <a:endParaRPr lang="en-US" dirty="0"/>
          </a:p>
          <a:p>
            <a:pPr lvl="1"/>
            <a:r>
              <a:rPr lang="en-US" dirty="0">
                <a:hlinkClick r:id="rId2"/>
              </a:rPr>
              <a:t>http://net.tutsplus.com/tutorials/php/deciphering-testing-jargon/</a:t>
            </a:r>
            <a:endParaRPr lang="en-US" dirty="0"/>
          </a:p>
          <a:p>
            <a:pPr lvl="1"/>
            <a:endParaRPr lang="en-US" dirty="0"/>
          </a:p>
        </p:txBody>
      </p:sp>
    </p:spTree>
    <p:extLst>
      <p:ext uri="{BB962C8B-B14F-4D97-AF65-F5344CB8AC3E}">
        <p14:creationId xmlns:p14="http://schemas.microsoft.com/office/powerpoint/2010/main" val="3000899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Vocabulary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Fixture </a:t>
            </a:r>
            <a:endParaRPr lang="en-US" dirty="0" smtClean="0"/>
          </a:p>
          <a:p>
            <a:pPr lvl="1"/>
            <a:r>
              <a:rPr lang="en-US" dirty="0" smtClean="0"/>
              <a:t>Represents </a:t>
            </a:r>
            <a:r>
              <a:rPr lang="en-US" dirty="0"/>
              <a:t>all information that the test needs in order to be </a:t>
            </a:r>
            <a:r>
              <a:rPr lang="en-US" dirty="0" smtClean="0"/>
              <a:t>executed</a:t>
            </a:r>
          </a:p>
          <a:p>
            <a:pPr lvl="1"/>
            <a:r>
              <a:rPr lang="en-US" dirty="0" smtClean="0"/>
              <a:t>Could be a plain </a:t>
            </a:r>
            <a:r>
              <a:rPr lang="en-US" dirty="0"/>
              <a:t>object, or </a:t>
            </a:r>
            <a:r>
              <a:rPr lang="en-US" dirty="0" smtClean="0"/>
              <a:t>something that populates </a:t>
            </a:r>
            <a:r>
              <a:rPr lang="en-US" dirty="0"/>
              <a:t>databases</a:t>
            </a:r>
          </a:p>
          <a:p>
            <a:r>
              <a:rPr lang="en-US" dirty="0" smtClean="0"/>
              <a:t>SUT </a:t>
            </a:r>
            <a:r>
              <a:rPr lang="en-US" dirty="0"/>
              <a:t>- System Under </a:t>
            </a:r>
            <a:r>
              <a:rPr lang="en-US" dirty="0" smtClean="0"/>
              <a:t>Test</a:t>
            </a:r>
          </a:p>
          <a:p>
            <a:pPr lvl="1"/>
            <a:r>
              <a:rPr lang="en-US" dirty="0" smtClean="0"/>
              <a:t>All </a:t>
            </a:r>
            <a:r>
              <a:rPr lang="en-US" dirty="0"/>
              <a:t>the things required to be tested.</a:t>
            </a:r>
          </a:p>
          <a:p>
            <a:r>
              <a:rPr lang="en-US" dirty="0" smtClean="0"/>
              <a:t>Testing Framework</a:t>
            </a:r>
          </a:p>
          <a:p>
            <a:pPr lvl="1"/>
            <a:r>
              <a:rPr lang="en-US" dirty="0" smtClean="0"/>
              <a:t>Application </a:t>
            </a:r>
            <a:r>
              <a:rPr lang="en-US" dirty="0"/>
              <a:t>spec designed for testing in a language</a:t>
            </a:r>
            <a:r>
              <a:rPr lang="en-US" dirty="0" smtClean="0"/>
              <a:t>.</a:t>
            </a:r>
          </a:p>
          <a:p>
            <a:pPr lvl="1"/>
            <a:r>
              <a:rPr lang="en-US" dirty="0" err="1" smtClean="0"/>
              <a:t>PHPUnit</a:t>
            </a:r>
            <a:r>
              <a:rPr lang="en-US" dirty="0"/>
              <a:t>, </a:t>
            </a:r>
            <a:r>
              <a:rPr lang="en-US" dirty="0" err="1"/>
              <a:t>JUnit</a:t>
            </a:r>
            <a:r>
              <a:rPr lang="en-US" dirty="0"/>
              <a:t>, </a:t>
            </a:r>
            <a:r>
              <a:rPr lang="en-US" dirty="0" err="1"/>
              <a:t>ShUnit</a:t>
            </a:r>
            <a:r>
              <a:rPr lang="en-US" dirty="0"/>
              <a:t> (Shell) ... based on </a:t>
            </a:r>
            <a:r>
              <a:rPr lang="en-US" dirty="0" err="1" smtClean="0"/>
              <a:t>SUnit</a:t>
            </a:r>
            <a:r>
              <a:rPr lang="en-US" dirty="0" smtClean="0"/>
              <a:t> from </a:t>
            </a:r>
            <a:r>
              <a:rPr lang="en-US" dirty="0" err="1" smtClean="0"/>
              <a:t>Smaltalk</a:t>
            </a:r>
            <a:endParaRPr lang="en-US" dirty="0"/>
          </a:p>
          <a:p>
            <a:r>
              <a:rPr lang="en-US" dirty="0" smtClean="0"/>
              <a:t>Test </a:t>
            </a:r>
            <a:r>
              <a:rPr lang="en-US" dirty="0"/>
              <a:t>Case </a:t>
            </a:r>
            <a:endParaRPr lang="en-US" dirty="0" smtClean="0"/>
          </a:p>
          <a:p>
            <a:pPr lvl="1"/>
            <a:r>
              <a:rPr lang="en-US" dirty="0" smtClean="0"/>
              <a:t>Smallest </a:t>
            </a:r>
            <a:r>
              <a:rPr lang="en-US" dirty="0"/>
              <a:t>unit of testing. Kent </a:t>
            </a:r>
            <a:r>
              <a:rPr lang="en-US" dirty="0" smtClean="0"/>
              <a:t>Beck did the work here.</a:t>
            </a:r>
            <a:endParaRPr lang="en-US" dirty="0"/>
          </a:p>
          <a:p>
            <a:r>
              <a:rPr lang="en-US" dirty="0" smtClean="0"/>
              <a:t>Test Method</a:t>
            </a:r>
          </a:p>
          <a:p>
            <a:pPr lvl="1"/>
            <a:r>
              <a:rPr lang="en-US" dirty="0" smtClean="0"/>
              <a:t>Smallest </a:t>
            </a:r>
            <a:r>
              <a:rPr lang="en-US" dirty="0"/>
              <a:t>part of test architecture. </a:t>
            </a:r>
            <a:endParaRPr lang="en-US" dirty="0" smtClean="0"/>
          </a:p>
          <a:p>
            <a:pPr lvl="1"/>
            <a:r>
              <a:rPr lang="en-US" dirty="0" smtClean="0"/>
              <a:t>The </a:t>
            </a:r>
            <a:r>
              <a:rPr lang="en-US" dirty="0"/>
              <a:t>test itself: </a:t>
            </a:r>
            <a:r>
              <a:rPr lang="en-US" dirty="0" smtClean="0"/>
              <a:t>includes setup, exercise, verify, teardown</a:t>
            </a:r>
            <a:r>
              <a:rPr lang="en-US" dirty="0"/>
              <a:t>. </a:t>
            </a:r>
            <a:r>
              <a:rPr lang="en-US" dirty="0" smtClean="0"/>
              <a:t>It does </a:t>
            </a:r>
            <a:r>
              <a:rPr lang="en-US" dirty="0"/>
              <a:t>the work.</a:t>
            </a:r>
          </a:p>
          <a:p>
            <a:r>
              <a:rPr lang="en-US" dirty="0" smtClean="0"/>
              <a:t>Dependent-On Component </a:t>
            </a:r>
          </a:p>
          <a:p>
            <a:pPr lvl="1"/>
            <a:r>
              <a:rPr lang="en-US" dirty="0" smtClean="0"/>
              <a:t>All </a:t>
            </a:r>
            <a:r>
              <a:rPr lang="en-US" dirty="0"/>
              <a:t>other classes / system components that the SUT needs to properly </a:t>
            </a:r>
            <a:r>
              <a:rPr lang="en-US" dirty="0" smtClean="0"/>
              <a:t>run.</a:t>
            </a:r>
          </a:p>
          <a:p>
            <a:pPr lvl="1"/>
            <a:r>
              <a:rPr lang="en-US" dirty="0" smtClean="0"/>
              <a:t>DOC </a:t>
            </a:r>
            <a:r>
              <a:rPr lang="en-US" dirty="0"/>
              <a:t>has to </a:t>
            </a:r>
            <a:r>
              <a:rPr lang="en-US" dirty="0" smtClean="0"/>
              <a:t>provide </a:t>
            </a:r>
            <a:r>
              <a:rPr lang="en-US" dirty="0"/>
              <a:t>specific methods that allow us to observe </a:t>
            </a:r>
            <a:r>
              <a:rPr lang="en-US" dirty="0" smtClean="0"/>
              <a:t>and test </a:t>
            </a:r>
            <a:r>
              <a:rPr lang="en-US" dirty="0"/>
              <a:t>it</a:t>
            </a:r>
            <a:r>
              <a:rPr lang="en-US" dirty="0" smtClean="0"/>
              <a:t>.</a:t>
            </a:r>
          </a:p>
          <a:p>
            <a:pPr lvl="1"/>
            <a:r>
              <a:rPr lang="en-US" dirty="0" smtClean="0"/>
              <a:t>We're not hitting this today.</a:t>
            </a:r>
          </a:p>
          <a:p>
            <a:pPr lvl="1"/>
            <a:r>
              <a:rPr lang="en-US" dirty="0" smtClean="0"/>
              <a:t>Concepts </a:t>
            </a:r>
            <a:r>
              <a:rPr lang="en-US" dirty="0"/>
              <a:t>of mocking and test doubles are related to </a:t>
            </a:r>
            <a:r>
              <a:rPr lang="en-US" dirty="0" smtClean="0"/>
              <a:t>DOC</a:t>
            </a:r>
          </a:p>
          <a:p>
            <a:r>
              <a:rPr lang="en-US" dirty="0" smtClean="0"/>
              <a:t>More next time..</a:t>
            </a:r>
          </a:p>
          <a:p>
            <a:pPr lvl="1"/>
            <a:r>
              <a:rPr lang="en-US" dirty="0" smtClean="0"/>
              <a:t>Mocking, Test Doubles, … </a:t>
            </a:r>
          </a:p>
          <a:p>
            <a:pPr lvl="1"/>
            <a:endParaRPr lang="en-US" dirty="0"/>
          </a:p>
        </p:txBody>
      </p:sp>
    </p:spTree>
    <p:extLst>
      <p:ext uri="{BB962C8B-B14F-4D97-AF65-F5344CB8AC3E}">
        <p14:creationId xmlns:p14="http://schemas.microsoft.com/office/powerpoint/2010/main" val="66426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smtClean="0"/>
              <a:t>Calculator </a:t>
            </a:r>
            <a:r>
              <a:rPr lang="en-US" dirty="0" smtClean="0"/>
              <a:t>Tests</a:t>
            </a:r>
            <a:endParaRPr lang="en-US" dirty="0"/>
          </a:p>
        </p:txBody>
      </p:sp>
      <p:sp>
        <p:nvSpPr>
          <p:cNvPr id="3" name="Content Placeholder 2"/>
          <p:cNvSpPr>
            <a:spLocks noGrp="1"/>
          </p:cNvSpPr>
          <p:nvPr>
            <p:ph idx="1"/>
          </p:nvPr>
        </p:nvSpPr>
        <p:spPr>
          <a:xfrm>
            <a:off x="152400" y="1600200"/>
            <a:ext cx="8991600" cy="4876800"/>
          </a:xfrm>
        </p:spPr>
        <p:txBody>
          <a:bodyPr>
            <a:normAutofit fontScale="77500" lnSpcReduction="20000"/>
          </a:bodyPr>
          <a:lstStyle/>
          <a:p>
            <a:r>
              <a:rPr lang="en-US" dirty="0" smtClean="0"/>
              <a:t>1. Create the test class and the first test</a:t>
            </a:r>
          </a:p>
          <a:p>
            <a:pPr marL="274320" lvl="1" indent="0">
              <a:buNone/>
            </a:pPr>
            <a:r>
              <a:rPr lang="en-US" dirty="0" smtClean="0">
                <a:latin typeface="Courier" pitchFamily="49" charset="0"/>
              </a:rPr>
              <a:t>&lt;?</a:t>
            </a:r>
            <a:r>
              <a:rPr lang="en-US" dirty="0" err="1">
                <a:latin typeface="Courier" pitchFamily="49" charset="0"/>
              </a:rPr>
              <a:t>php</a:t>
            </a:r>
            <a:endParaRPr lang="en-US" dirty="0">
              <a:latin typeface="Courier" pitchFamily="49" charset="0"/>
            </a:endParaRPr>
          </a:p>
          <a:p>
            <a:pPr marL="274320" lvl="1" indent="0">
              <a:buNone/>
            </a:pPr>
            <a:r>
              <a:rPr lang="en-US" dirty="0" smtClean="0">
                <a:latin typeface="Courier" pitchFamily="49" charset="0"/>
              </a:rPr>
              <a:t>class </a:t>
            </a:r>
            <a:r>
              <a:rPr lang="en-US" dirty="0" err="1">
                <a:latin typeface="Courier" pitchFamily="49" charset="0"/>
              </a:rPr>
              <a:t>CalculatorTest</a:t>
            </a:r>
            <a:r>
              <a:rPr lang="en-US" dirty="0">
                <a:latin typeface="Courier" pitchFamily="49" charset="0"/>
              </a:rPr>
              <a:t> </a:t>
            </a:r>
            <a:r>
              <a:rPr lang="en-US" dirty="0" smtClean="0">
                <a:latin typeface="Courier" pitchFamily="49" charset="0"/>
              </a:rPr>
              <a:t>extends </a:t>
            </a:r>
            <a:r>
              <a:rPr lang="en-US" dirty="0" err="1" smtClean="0">
                <a:latin typeface="Courier" pitchFamily="49" charset="0"/>
              </a:rPr>
              <a:t>PHPUnit_Framework_TestCase</a:t>
            </a:r>
            <a:r>
              <a:rPr lang="en-US" dirty="0" smtClean="0">
                <a:latin typeface="Courier" pitchFamily="49" charset="0"/>
              </a:rPr>
              <a:t> </a:t>
            </a:r>
            <a:r>
              <a:rPr lang="en-US" dirty="0">
                <a:latin typeface="Courier" pitchFamily="49" charset="0"/>
              </a:rPr>
              <a:t>{</a:t>
            </a:r>
          </a:p>
          <a:p>
            <a:pPr marL="274320" lvl="1" indent="0">
              <a:buNone/>
            </a:pPr>
            <a:r>
              <a:rPr lang="en-US" dirty="0" smtClean="0">
                <a:latin typeface="Courier" pitchFamily="49" charset="0"/>
              </a:rPr>
              <a:t>    </a:t>
            </a:r>
            <a:r>
              <a:rPr lang="en-US" dirty="0">
                <a:latin typeface="Courier" pitchFamily="49" charset="0"/>
              </a:rPr>
              <a:t>// add function </a:t>
            </a:r>
            <a:r>
              <a:rPr lang="en-US" dirty="0" smtClean="0">
                <a:latin typeface="Courier" pitchFamily="49" charset="0"/>
              </a:rPr>
              <a:t>test</a:t>
            </a:r>
          </a:p>
          <a:p>
            <a:pPr marL="548640" lvl="2" indent="0">
              <a:buNone/>
            </a:pPr>
            <a:r>
              <a:rPr lang="en-US" dirty="0">
                <a:latin typeface="Courier" pitchFamily="49" charset="0"/>
              </a:rPr>
              <a:t>	</a:t>
            </a:r>
            <a:r>
              <a:rPr lang="en-US" dirty="0" smtClean="0">
                <a:latin typeface="Courier" pitchFamily="49" charset="0"/>
              </a:rPr>
              <a:t>function </a:t>
            </a:r>
            <a:r>
              <a:rPr lang="en-US" dirty="0" err="1" smtClean="0">
                <a:latin typeface="Courier" pitchFamily="49" charset="0"/>
              </a:rPr>
              <a:t>testAdd</a:t>
            </a:r>
            <a:r>
              <a:rPr lang="en-US" dirty="0" smtClean="0">
                <a:latin typeface="Courier" pitchFamily="49" charset="0"/>
              </a:rPr>
              <a:t>() {</a:t>
            </a:r>
          </a:p>
          <a:p>
            <a:pPr marL="548640" lvl="2" indent="0">
              <a:buNone/>
            </a:pPr>
            <a:r>
              <a:rPr lang="en-US" dirty="0">
                <a:latin typeface="Courier" pitchFamily="49" charset="0"/>
              </a:rPr>
              <a:t>	</a:t>
            </a:r>
            <a:r>
              <a:rPr lang="en-US" dirty="0" smtClean="0">
                <a:latin typeface="Courier" pitchFamily="49" charset="0"/>
              </a:rPr>
              <a:t>	$c = new Calculator();</a:t>
            </a:r>
          </a:p>
          <a:p>
            <a:pPr marL="548640" lvl="2" indent="0">
              <a:buNone/>
            </a:pPr>
            <a:r>
              <a:rPr lang="en-US" dirty="0">
                <a:latin typeface="Courier" pitchFamily="49" charset="0"/>
              </a:rPr>
              <a:t>	</a:t>
            </a:r>
            <a:r>
              <a:rPr lang="en-US" dirty="0" smtClean="0">
                <a:latin typeface="Courier" pitchFamily="49" charset="0"/>
              </a:rPr>
              <a:t>}</a:t>
            </a:r>
            <a:endParaRPr lang="en-US" dirty="0">
              <a:latin typeface="Courier" pitchFamily="49" charset="0"/>
            </a:endParaRPr>
          </a:p>
          <a:p>
            <a:pPr marL="274320" lvl="1" indent="0">
              <a:buNone/>
            </a:pPr>
            <a:r>
              <a:rPr lang="en-US" dirty="0" smtClean="0">
                <a:latin typeface="Courier" pitchFamily="49" charset="0"/>
              </a:rPr>
              <a:t>}</a:t>
            </a:r>
            <a:endParaRPr lang="en-US" dirty="0">
              <a:latin typeface="Courier" pitchFamily="49" charset="0"/>
            </a:endParaRPr>
          </a:p>
          <a:p>
            <a:r>
              <a:rPr lang="en-US" dirty="0" smtClean="0"/>
              <a:t>2. Run Test</a:t>
            </a:r>
            <a:endParaRPr lang="en-US" dirty="0"/>
          </a:p>
          <a:p>
            <a:r>
              <a:rPr lang="en-US" dirty="0" smtClean="0"/>
              <a:t>3. It will fail</a:t>
            </a:r>
          </a:p>
          <a:p>
            <a:r>
              <a:rPr lang="en-US" dirty="0" smtClean="0"/>
              <a:t>4. Respond, by writing the require and class def.</a:t>
            </a:r>
          </a:p>
          <a:p>
            <a:r>
              <a:rPr lang="en-US" dirty="0" smtClean="0"/>
              <a:t>5. Repeat:</a:t>
            </a:r>
          </a:p>
          <a:p>
            <a:pPr lvl="1"/>
            <a:r>
              <a:rPr lang="en-US" dirty="0" smtClean="0"/>
              <a:t>Add $result = $c-&gt;add(10,5);</a:t>
            </a:r>
          </a:p>
          <a:p>
            <a:pPr lvl="1"/>
            <a:r>
              <a:rPr lang="en-US" dirty="0" smtClean="0"/>
              <a:t>Test.</a:t>
            </a:r>
          </a:p>
          <a:p>
            <a:pPr lvl="1"/>
            <a:r>
              <a:rPr lang="en-US" dirty="0" smtClean="0"/>
              <a:t>Write Calculator::add($a, $b) in Calculator class</a:t>
            </a:r>
          </a:p>
          <a:p>
            <a:r>
              <a:rPr lang="en-US" dirty="0" smtClean="0"/>
              <a:t>6. Repeat:</a:t>
            </a:r>
          </a:p>
          <a:p>
            <a:pPr lvl="1"/>
            <a:r>
              <a:rPr lang="en-US" dirty="0" smtClean="0"/>
              <a:t>Add $this-&gt;</a:t>
            </a:r>
            <a:r>
              <a:rPr lang="en-US" dirty="0" err="1" smtClean="0"/>
              <a:t>assertEquals</a:t>
            </a:r>
            <a:r>
              <a:rPr lang="en-US" dirty="0" smtClean="0"/>
              <a:t>(15,$result) to test</a:t>
            </a:r>
          </a:p>
          <a:p>
            <a:pPr lvl="1"/>
            <a:r>
              <a:rPr lang="en-US" dirty="0" smtClean="0"/>
              <a:t>Test.</a:t>
            </a:r>
          </a:p>
          <a:p>
            <a:pPr lvl="1"/>
            <a:r>
              <a:rPr lang="en-US" dirty="0" smtClean="0"/>
              <a:t>Write return statement in Calculator::add($a, $b) so it actually does the add.</a:t>
            </a:r>
          </a:p>
          <a:p>
            <a:pPr lvl="1"/>
            <a:endParaRPr lang="en-US" dirty="0"/>
          </a:p>
          <a:p>
            <a:pPr lvl="1"/>
            <a:endParaRPr lang="en-US" dirty="0"/>
          </a:p>
        </p:txBody>
      </p:sp>
    </p:spTree>
    <p:extLst>
      <p:ext uri="{BB962C8B-B14F-4D97-AF65-F5344CB8AC3E}">
        <p14:creationId xmlns:p14="http://schemas.microsoft.com/office/powerpoint/2010/main" val="402685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TDD</a:t>
            </a:r>
            <a:endParaRPr lang="en-US" dirty="0"/>
          </a:p>
        </p:txBody>
      </p:sp>
      <p:sp>
        <p:nvSpPr>
          <p:cNvPr id="3" name="Content Placeholder 2"/>
          <p:cNvSpPr>
            <a:spLocks noGrp="1"/>
          </p:cNvSpPr>
          <p:nvPr>
            <p:ph idx="1"/>
          </p:nvPr>
        </p:nvSpPr>
        <p:spPr/>
        <p:txBody>
          <a:bodyPr/>
          <a:lstStyle/>
          <a:p>
            <a:r>
              <a:rPr lang="en-US" dirty="0" smtClean="0"/>
              <a:t>Now, let's go and create the </a:t>
            </a:r>
            <a:r>
              <a:rPr lang="en-US" b="1" u="sng" dirty="0" smtClean="0"/>
              <a:t>tests</a:t>
            </a:r>
            <a:r>
              <a:rPr lang="en-US" dirty="0" smtClean="0"/>
              <a:t> for </a:t>
            </a:r>
          </a:p>
          <a:p>
            <a:pPr lvl="1"/>
            <a:r>
              <a:rPr lang="en-US" dirty="0" smtClean="0"/>
              <a:t>Subtract</a:t>
            </a:r>
          </a:p>
          <a:p>
            <a:pPr lvl="1"/>
            <a:r>
              <a:rPr lang="en-US" dirty="0" smtClean="0"/>
              <a:t>Divide</a:t>
            </a:r>
          </a:p>
          <a:p>
            <a:pPr lvl="1"/>
            <a:r>
              <a:rPr lang="en-US" dirty="0" smtClean="0"/>
              <a:t>Multiply</a:t>
            </a:r>
          </a:p>
          <a:p>
            <a:pPr lvl="1"/>
            <a:endParaRPr lang="en-US" dirty="0"/>
          </a:p>
          <a:p>
            <a:endParaRPr lang="en-US" dirty="0" smtClean="0"/>
          </a:p>
          <a:p>
            <a:r>
              <a:rPr lang="en-US" dirty="0" smtClean="0"/>
              <a:t>Write tests for subtract</a:t>
            </a:r>
          </a:p>
          <a:p>
            <a:r>
              <a:rPr lang="en-US" dirty="0" smtClean="0"/>
              <a:t>Then go write methods in calculator class.</a:t>
            </a:r>
          </a:p>
          <a:p>
            <a:pPr lvl="1"/>
            <a:r>
              <a:rPr lang="en-US" dirty="0" smtClean="0"/>
              <a:t>Use TDD iterative process</a:t>
            </a:r>
          </a:p>
          <a:p>
            <a:endParaRPr lang="en-US" dirty="0"/>
          </a:p>
          <a:p>
            <a:r>
              <a:rPr lang="en-US" dirty="0" smtClean="0"/>
              <a:t>Repeat for divide and multiply.</a:t>
            </a:r>
          </a:p>
        </p:txBody>
      </p:sp>
    </p:spTree>
    <p:extLst>
      <p:ext uri="{BB962C8B-B14F-4D97-AF65-F5344CB8AC3E}">
        <p14:creationId xmlns:p14="http://schemas.microsoft.com/office/powerpoint/2010/main" val="46137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a:t>
            </a:r>
            <a:r>
              <a:rPr lang="en-US" dirty="0" smtClean="0"/>
              <a:t>up </a:t>
            </a:r>
            <a:r>
              <a:rPr lang="en-US" dirty="0" err="1" smtClean="0"/>
              <a:t>PHPU</a:t>
            </a:r>
            <a:r>
              <a:rPr lang="en-US" dirty="0" err="1" smtClean="0"/>
              <a:t>nit</a:t>
            </a:r>
            <a:r>
              <a:rPr lang="en-US" dirty="0" smtClean="0"/>
              <a:t> </a:t>
            </a:r>
            <a:r>
              <a:rPr lang="en-US" dirty="0" smtClean="0"/>
              <a:t>in </a:t>
            </a:r>
            <a:r>
              <a:rPr lang="en-US" dirty="0" err="1" smtClean="0"/>
              <a:t>PHPStorm</a:t>
            </a:r>
            <a:endParaRPr lang="en-US" dirty="0"/>
          </a:p>
        </p:txBody>
      </p:sp>
      <p:sp>
        <p:nvSpPr>
          <p:cNvPr id="3" name="Content Placeholder 2"/>
          <p:cNvSpPr>
            <a:spLocks noGrp="1"/>
          </p:cNvSpPr>
          <p:nvPr>
            <p:ph idx="1"/>
          </p:nvPr>
        </p:nvSpPr>
        <p:spPr/>
        <p:txBody>
          <a:bodyPr/>
          <a:lstStyle/>
          <a:p>
            <a:r>
              <a:rPr lang="en-US" dirty="0" smtClean="0"/>
              <a:t>Since you have the PHAR file already…</a:t>
            </a:r>
          </a:p>
          <a:p>
            <a:pPr lvl="1"/>
            <a:r>
              <a:rPr lang="en-US" dirty="0" smtClean="0"/>
              <a:t>Open up </a:t>
            </a:r>
            <a:r>
              <a:rPr lang="en-US" dirty="0" err="1" smtClean="0"/>
              <a:t>PHPStorm</a:t>
            </a:r>
            <a:endParaRPr lang="en-US" dirty="0" smtClean="0"/>
          </a:p>
          <a:p>
            <a:pPr lvl="1"/>
            <a:r>
              <a:rPr lang="en-US" dirty="0" smtClean="0"/>
              <a:t>Go to the settings menu (File…Settings)</a:t>
            </a:r>
          </a:p>
          <a:p>
            <a:pPr lvl="1"/>
            <a:r>
              <a:rPr lang="en-US" dirty="0" smtClean="0"/>
              <a:t>Find PHP-&gt;</a:t>
            </a:r>
            <a:r>
              <a:rPr lang="en-US" dirty="0" err="1" smtClean="0"/>
              <a:t>PHPUnit</a:t>
            </a:r>
            <a:endParaRPr lang="en-US" dirty="0" smtClean="0"/>
          </a:p>
          <a:p>
            <a:pPr lvl="1"/>
            <a:r>
              <a:rPr lang="en-US" dirty="0" smtClean="0"/>
              <a:t>Point the dialog box to your </a:t>
            </a:r>
            <a:r>
              <a:rPr lang="en-US" dirty="0" err="1" smtClean="0"/>
              <a:t>phpunit.phar</a:t>
            </a:r>
            <a:r>
              <a:rPr lang="en-US" dirty="0" smtClean="0"/>
              <a:t> file location.</a:t>
            </a:r>
          </a:p>
          <a:p>
            <a:pPr lvl="1"/>
            <a:r>
              <a:rPr lang="en-US" dirty="0" smtClean="0"/>
              <a:t>… Done.</a:t>
            </a:r>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94" y="4114800"/>
            <a:ext cx="79533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58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t>PHPUnit</a:t>
            </a:r>
            <a:r>
              <a:rPr lang="en-US" dirty="0" smtClean="0"/>
              <a:t> in </a:t>
            </a:r>
            <a:r>
              <a:rPr lang="en-US" dirty="0" err="1" smtClean="0"/>
              <a:t>PHPStorm</a:t>
            </a:r>
            <a:endParaRPr lang="en-US" dirty="0"/>
          </a:p>
        </p:txBody>
      </p:sp>
      <p:sp>
        <p:nvSpPr>
          <p:cNvPr id="3" name="Content Placeholder 2"/>
          <p:cNvSpPr>
            <a:spLocks noGrp="1"/>
          </p:cNvSpPr>
          <p:nvPr>
            <p:ph idx="1"/>
          </p:nvPr>
        </p:nvSpPr>
        <p:spPr/>
        <p:txBody>
          <a:bodyPr/>
          <a:lstStyle/>
          <a:p>
            <a:r>
              <a:rPr lang="en-US" dirty="0" smtClean="0"/>
              <a:t>Open your code folder</a:t>
            </a:r>
          </a:p>
          <a:p>
            <a:r>
              <a:rPr lang="en-US" dirty="0" smtClean="0"/>
              <a:t>Right click the </a:t>
            </a:r>
            <a:r>
              <a:rPr lang="en-US" dirty="0" err="1" smtClean="0"/>
              <a:t>CalculatorTest.php</a:t>
            </a:r>
            <a:r>
              <a:rPr lang="en-US" dirty="0" smtClean="0"/>
              <a:t> file: Run </a:t>
            </a:r>
            <a:r>
              <a:rPr lang="en-US" dirty="0" err="1" smtClean="0"/>
              <a:t>CalculatorTest</a:t>
            </a:r>
            <a:endParaRPr lang="en-US" dirty="0" smtClean="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86226"/>
            <a:ext cx="6257925" cy="4012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5867400" y="5257800"/>
            <a:ext cx="16002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391400" y="4876800"/>
            <a:ext cx="1447800" cy="646331"/>
          </a:xfrm>
          <a:prstGeom prst="rect">
            <a:avLst/>
          </a:prstGeom>
          <a:noFill/>
        </p:spPr>
        <p:txBody>
          <a:bodyPr wrap="square" rtlCol="0">
            <a:spAutoFit/>
          </a:bodyPr>
          <a:lstStyle/>
          <a:p>
            <a:r>
              <a:rPr lang="en-US" dirty="0" smtClean="0"/>
              <a:t>Unit Test Results</a:t>
            </a:r>
            <a:endParaRPr lang="en-US" dirty="0"/>
          </a:p>
        </p:txBody>
      </p:sp>
    </p:spTree>
    <p:extLst>
      <p:ext uri="{BB962C8B-B14F-4D97-AF65-F5344CB8AC3E}">
        <p14:creationId xmlns:p14="http://schemas.microsoft.com/office/powerpoint/2010/main" val="168877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p:txBody>
          <a:bodyPr>
            <a:normAutofit lnSpcReduction="10000"/>
          </a:bodyPr>
          <a:lstStyle/>
          <a:p>
            <a:r>
              <a:rPr lang="en-US" dirty="0" smtClean="0"/>
              <a:t>Welcome to Test Driven Development!</a:t>
            </a:r>
          </a:p>
          <a:p>
            <a:r>
              <a:rPr lang="en-US" dirty="0" smtClean="0"/>
              <a:t>Unit Tests are a big part of this, as you see.</a:t>
            </a:r>
          </a:p>
          <a:p>
            <a:endParaRPr lang="en-US" dirty="0"/>
          </a:p>
          <a:p>
            <a:r>
              <a:rPr lang="en-US" dirty="0" smtClean="0"/>
              <a:t>Where is this heading?</a:t>
            </a:r>
          </a:p>
          <a:p>
            <a:pPr lvl="1"/>
            <a:r>
              <a:rPr lang="en-US" dirty="0" smtClean="0"/>
              <a:t>When you have good testable code:</a:t>
            </a:r>
          </a:p>
          <a:p>
            <a:pPr lvl="2"/>
            <a:r>
              <a:rPr lang="en-US" dirty="0" smtClean="0"/>
              <a:t>Automated commits with refusal on test failure</a:t>
            </a:r>
          </a:p>
          <a:p>
            <a:pPr lvl="2"/>
            <a:r>
              <a:rPr lang="en-US" dirty="0" smtClean="0"/>
              <a:t>Continuous integration</a:t>
            </a:r>
          </a:p>
          <a:p>
            <a:pPr lvl="1"/>
            <a:r>
              <a:rPr lang="en-US" dirty="0" smtClean="0"/>
              <a:t>Writing good tests:</a:t>
            </a:r>
          </a:p>
          <a:p>
            <a:pPr lvl="2"/>
            <a:r>
              <a:rPr lang="en-US" dirty="0" smtClean="0"/>
              <a:t>Learn and use better OOP: Dependencies, Abstraction and Interfaces</a:t>
            </a:r>
          </a:p>
          <a:p>
            <a:pPr lvl="2"/>
            <a:r>
              <a:rPr lang="en-US" dirty="0" smtClean="0"/>
              <a:t>You know it works with normal and exception cases</a:t>
            </a:r>
          </a:p>
          <a:p>
            <a:pPr lvl="1"/>
            <a:endParaRPr lang="en-US" dirty="0" smtClean="0"/>
          </a:p>
          <a:p>
            <a:r>
              <a:rPr lang="en-US" dirty="0" smtClean="0"/>
              <a:t>Next up: Fixtures, Mocking, Dependency injections…</a:t>
            </a:r>
          </a:p>
          <a:p>
            <a:pPr lvl="1"/>
            <a:r>
              <a:rPr lang="en-US" dirty="0" smtClean="0"/>
              <a:t>Depending on other tech talk topics and weeks left!</a:t>
            </a:r>
            <a:endParaRPr lang="en-US" dirty="0"/>
          </a:p>
        </p:txBody>
      </p:sp>
    </p:spTree>
    <p:extLst>
      <p:ext uri="{BB962C8B-B14F-4D97-AF65-F5344CB8AC3E}">
        <p14:creationId xmlns:p14="http://schemas.microsoft.com/office/powerpoint/2010/main" val="3573080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706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Concepts</a:t>
            </a:r>
            <a:endParaRPr lang="en-US" dirty="0"/>
          </a:p>
        </p:txBody>
      </p:sp>
      <p:sp>
        <p:nvSpPr>
          <p:cNvPr id="3" name="Content Placeholder 2"/>
          <p:cNvSpPr>
            <a:spLocks noGrp="1"/>
          </p:cNvSpPr>
          <p:nvPr>
            <p:ph idx="1"/>
          </p:nvPr>
        </p:nvSpPr>
        <p:spPr/>
        <p:txBody>
          <a:bodyPr>
            <a:normAutofit/>
          </a:bodyPr>
          <a:lstStyle/>
          <a:p>
            <a:r>
              <a:rPr lang="en-US" dirty="0" smtClean="0"/>
              <a:t>Unit Testing with PHP</a:t>
            </a:r>
          </a:p>
          <a:p>
            <a:pPr lvl="1"/>
            <a:r>
              <a:rPr lang="en-US" dirty="0" smtClean="0"/>
              <a:t>Set up</a:t>
            </a:r>
          </a:p>
          <a:p>
            <a:pPr lvl="2"/>
            <a:r>
              <a:rPr lang="en-US" dirty="0" smtClean="0"/>
              <a:t>Composer</a:t>
            </a:r>
          </a:p>
          <a:p>
            <a:pPr lvl="2"/>
            <a:r>
              <a:rPr lang="en-US" dirty="0"/>
              <a:t>PHAR Files</a:t>
            </a:r>
          </a:p>
          <a:p>
            <a:pPr lvl="1"/>
            <a:r>
              <a:rPr lang="en-US" dirty="0" smtClean="0"/>
              <a:t>Test Driven Development</a:t>
            </a:r>
          </a:p>
          <a:p>
            <a:pPr lvl="1"/>
            <a:r>
              <a:rPr lang="en-US" dirty="0" smtClean="0"/>
              <a:t>Writing Tests</a:t>
            </a:r>
          </a:p>
          <a:p>
            <a:pPr lvl="1"/>
            <a:r>
              <a:rPr lang="en-US" dirty="0" smtClean="0"/>
              <a:t>Vocabulary</a:t>
            </a:r>
          </a:p>
          <a:p>
            <a:pPr lvl="1"/>
            <a:endParaRPr lang="en-US" dirty="0"/>
          </a:p>
          <a:p>
            <a:pPr lvl="1"/>
            <a:endParaRPr lang="en-US" dirty="0" smtClean="0"/>
          </a:p>
          <a:p>
            <a:r>
              <a:rPr lang="en-US" dirty="0" smtClean="0"/>
              <a:t>Later…</a:t>
            </a:r>
          </a:p>
          <a:p>
            <a:pPr lvl="1"/>
            <a:r>
              <a:rPr lang="en-US" dirty="0" smtClean="0"/>
              <a:t>Persistence Layers (ORM/</a:t>
            </a:r>
            <a:r>
              <a:rPr lang="en-US" dirty="0" err="1" smtClean="0"/>
              <a:t>ActiveRecord</a:t>
            </a:r>
            <a:r>
              <a:rPr lang="en-US" dirty="0" smtClean="0"/>
              <a:t>/Table Gateways)</a:t>
            </a:r>
          </a:p>
          <a:p>
            <a:pPr lvl="1"/>
            <a:r>
              <a:rPr lang="en-US" dirty="0" smtClean="0"/>
              <a:t>Mocking</a:t>
            </a:r>
          </a:p>
          <a:p>
            <a:pPr lvl="1"/>
            <a:r>
              <a:rPr lang="en-US" dirty="0" err="1" smtClean="0"/>
              <a:t>CakePHP</a:t>
            </a:r>
            <a:r>
              <a:rPr lang="en-US" dirty="0" smtClean="0"/>
              <a:t> Specifically</a:t>
            </a:r>
          </a:p>
          <a:p>
            <a:pPr lvl="1"/>
            <a:endParaRPr lang="en-US" dirty="0"/>
          </a:p>
        </p:txBody>
      </p:sp>
    </p:spTree>
    <p:extLst>
      <p:ext uri="{BB962C8B-B14F-4D97-AF65-F5344CB8AC3E}">
        <p14:creationId xmlns:p14="http://schemas.microsoft.com/office/powerpoint/2010/main" val="128252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Files and Code</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http://github.com/zfowler-uno/phpunit-techtalk</a:t>
            </a:r>
            <a:endParaRPr lang="en-US" dirty="0" smtClean="0"/>
          </a:p>
          <a:p>
            <a:endParaRPr lang="en-US" dirty="0"/>
          </a:p>
          <a:p>
            <a:r>
              <a:rPr lang="en-US" dirty="0" smtClean="0"/>
              <a:t>Assumptions: </a:t>
            </a:r>
            <a:endParaRPr lang="en-US" dirty="0" smtClean="0"/>
          </a:p>
          <a:p>
            <a:pPr lvl="1"/>
            <a:r>
              <a:rPr lang="en-US" dirty="0" smtClean="0"/>
              <a:t>WAMP installed c:\wamp</a:t>
            </a:r>
          </a:p>
          <a:p>
            <a:pPr lvl="1"/>
            <a:r>
              <a:rPr lang="en-US" dirty="0" err="1" smtClean="0"/>
              <a:t>PHPStorm</a:t>
            </a:r>
            <a:r>
              <a:rPr lang="en-US" dirty="0" smtClean="0"/>
              <a:t> is installed</a:t>
            </a:r>
          </a:p>
          <a:p>
            <a:pPr lvl="1"/>
            <a:r>
              <a:rPr lang="en-US" dirty="0" smtClean="0"/>
              <a:t>Path to PHP is in environment variables</a:t>
            </a:r>
          </a:p>
          <a:p>
            <a:pPr lvl="2"/>
            <a:r>
              <a:rPr lang="en-US" dirty="0" smtClean="0"/>
              <a:t>C:\</a:t>
            </a:r>
            <a:r>
              <a:rPr lang="en-US" dirty="0" smtClean="0"/>
              <a:t>wamp\bin\php\php</a:t>
            </a:r>
            <a:r>
              <a:rPr lang="en-US" dirty="0"/>
              <a:t>5</a:t>
            </a:r>
            <a:r>
              <a:rPr lang="en-US" dirty="0" smtClean="0"/>
              <a:t>.3.8</a:t>
            </a:r>
            <a:endParaRPr lang="en-US" dirty="0" smtClean="0"/>
          </a:p>
          <a:p>
            <a:pPr lvl="2"/>
            <a:r>
              <a:rPr lang="en-US" dirty="0" smtClean="0"/>
              <a:t>Hint: Advanced System Settings-&gt;Environment Variables-&gt;</a:t>
            </a:r>
            <a:r>
              <a:rPr lang="en-US" dirty="0" smtClean="0"/>
              <a:t>PATH</a:t>
            </a:r>
          </a:p>
          <a:p>
            <a:pPr lvl="1"/>
            <a:r>
              <a:rPr lang="en-US" dirty="0" smtClean="0"/>
              <a:t>Don't worry if you have a mac.  It's even easier to set up.</a:t>
            </a:r>
            <a:endParaRPr lang="en-US" dirty="0" smtClean="0"/>
          </a:p>
          <a:p>
            <a:pPr lvl="2"/>
            <a:endParaRPr lang="en-US" dirty="0"/>
          </a:p>
          <a:p>
            <a:pPr lvl="1"/>
            <a:r>
              <a:rPr lang="en-US" dirty="0" smtClean="0"/>
              <a:t>Download </a:t>
            </a:r>
            <a:r>
              <a:rPr lang="en-US" dirty="0" err="1" smtClean="0"/>
              <a:t>wamp</a:t>
            </a:r>
            <a:r>
              <a:rPr lang="en-US" dirty="0" smtClean="0"/>
              <a:t> from </a:t>
            </a:r>
          </a:p>
          <a:p>
            <a:pPr lvl="2"/>
            <a:r>
              <a:rPr lang="en-US" dirty="0">
                <a:hlinkClick r:id="rId3"/>
              </a:rPr>
              <a:t>http://www.wampserver.com/en</a:t>
            </a:r>
            <a:r>
              <a:rPr lang="en-US" dirty="0" smtClean="0">
                <a:hlinkClick r:id="rId3"/>
              </a:rPr>
              <a:t>/</a:t>
            </a:r>
            <a:endParaRPr lang="en-US" dirty="0" smtClean="0"/>
          </a:p>
          <a:p>
            <a:endParaRPr lang="en-US" dirty="0" smtClean="0"/>
          </a:p>
          <a:p>
            <a:pPr lvl="1"/>
            <a:r>
              <a:rPr lang="en-US" dirty="0" smtClean="0"/>
              <a:t>PHAR files also in repo downloads/</a:t>
            </a:r>
            <a:endParaRPr lang="en-US" dirty="0"/>
          </a:p>
        </p:txBody>
      </p:sp>
    </p:spTree>
    <p:extLst>
      <p:ext uri="{BB962C8B-B14F-4D97-AF65-F5344CB8AC3E}">
        <p14:creationId xmlns:p14="http://schemas.microsoft.com/office/powerpoint/2010/main" val="384671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normAutofit/>
          </a:bodyPr>
          <a:lstStyle/>
          <a:p>
            <a:r>
              <a:rPr lang="en-US" dirty="0" smtClean="0"/>
              <a:t>Install composer (slight tangent)</a:t>
            </a:r>
          </a:p>
          <a:p>
            <a:r>
              <a:rPr lang="en-US" dirty="0" smtClean="0"/>
              <a:t>Install </a:t>
            </a:r>
            <a:r>
              <a:rPr lang="en-US" dirty="0" err="1" smtClean="0"/>
              <a:t>PHPUnit</a:t>
            </a:r>
            <a:endParaRPr lang="en-US" dirty="0" smtClean="0"/>
          </a:p>
          <a:p>
            <a:pPr lvl="1"/>
            <a:r>
              <a:rPr lang="en-US" dirty="0" smtClean="0"/>
              <a:t>Using composer</a:t>
            </a:r>
          </a:p>
          <a:p>
            <a:pPr lvl="1"/>
            <a:r>
              <a:rPr lang="en-US" dirty="0" smtClean="0"/>
              <a:t>Using PHAR</a:t>
            </a:r>
          </a:p>
          <a:p>
            <a:r>
              <a:rPr lang="en-US" dirty="0" smtClean="0"/>
              <a:t>Do a bit of Test Driven Development (TDD)</a:t>
            </a:r>
          </a:p>
          <a:p>
            <a:pPr lvl="1"/>
            <a:r>
              <a:rPr lang="en-US" dirty="0" smtClean="0"/>
              <a:t>Intro to Flow of TDD</a:t>
            </a:r>
          </a:p>
          <a:p>
            <a:pPr lvl="1"/>
            <a:r>
              <a:rPr lang="en-US" dirty="0" smtClean="0"/>
              <a:t>Create a test class for a calculator</a:t>
            </a:r>
          </a:p>
          <a:p>
            <a:pPr lvl="1"/>
            <a:r>
              <a:rPr lang="en-US" dirty="0" smtClean="0"/>
              <a:t>Create a calculator</a:t>
            </a:r>
          </a:p>
          <a:p>
            <a:r>
              <a:rPr lang="en-US" dirty="0" smtClean="0"/>
              <a:t>Set up </a:t>
            </a:r>
            <a:r>
              <a:rPr lang="en-US" dirty="0" err="1" smtClean="0"/>
              <a:t>PHPUnit</a:t>
            </a:r>
            <a:r>
              <a:rPr lang="en-US" dirty="0" smtClean="0"/>
              <a:t> in </a:t>
            </a:r>
            <a:r>
              <a:rPr lang="en-US" dirty="0" err="1" smtClean="0"/>
              <a:t>PHPStorm</a:t>
            </a:r>
            <a:endParaRPr lang="en-US" dirty="0" smtClean="0"/>
          </a:p>
          <a:p>
            <a:pPr lvl="1"/>
            <a:r>
              <a:rPr lang="en-US" dirty="0" smtClean="0"/>
              <a:t>Run a few tests</a:t>
            </a:r>
          </a:p>
          <a:p>
            <a:r>
              <a:rPr lang="en-US" dirty="0" smtClean="0"/>
              <a:t>Wrap up</a:t>
            </a:r>
          </a:p>
          <a:p>
            <a:pPr lvl="1"/>
            <a:endParaRPr lang="en-US" dirty="0" smtClean="0"/>
          </a:p>
          <a:p>
            <a:pPr lvl="1"/>
            <a:endParaRPr lang="en-US" dirty="0" smtClean="0"/>
          </a:p>
        </p:txBody>
      </p:sp>
    </p:spTree>
    <p:extLst>
      <p:ext uri="{BB962C8B-B14F-4D97-AF65-F5344CB8AC3E}">
        <p14:creationId xmlns:p14="http://schemas.microsoft.com/office/powerpoint/2010/main" val="98005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Composer</a:t>
            </a:r>
            <a:endParaRPr lang="en-US" dirty="0"/>
          </a:p>
        </p:txBody>
      </p:sp>
      <p:sp>
        <p:nvSpPr>
          <p:cNvPr id="3" name="Content Placeholder 2"/>
          <p:cNvSpPr>
            <a:spLocks noGrp="1"/>
          </p:cNvSpPr>
          <p:nvPr>
            <p:ph idx="1"/>
          </p:nvPr>
        </p:nvSpPr>
        <p:spPr/>
        <p:txBody>
          <a:bodyPr/>
          <a:lstStyle/>
          <a:p>
            <a:r>
              <a:rPr lang="en-US" dirty="0" smtClean="0"/>
              <a:t>Download composer-setup for windows</a:t>
            </a:r>
          </a:p>
          <a:p>
            <a:pPr lvl="1"/>
            <a:r>
              <a:rPr lang="en-US" dirty="0" smtClean="0"/>
              <a:t>See downloads</a:t>
            </a:r>
          </a:p>
          <a:p>
            <a:pPr lvl="1"/>
            <a:r>
              <a:rPr lang="en-US" dirty="0"/>
              <a:t>Or </a:t>
            </a:r>
            <a:r>
              <a:rPr lang="en-US" dirty="0">
                <a:hlinkClick r:id="rId2"/>
              </a:rPr>
              <a:t>http://</a:t>
            </a:r>
            <a:r>
              <a:rPr lang="en-US" dirty="0" smtClean="0">
                <a:hlinkClick r:id="rId2"/>
              </a:rPr>
              <a:t>getcomposer.org/Composer-Setup.exe</a:t>
            </a:r>
            <a:endParaRPr lang="en-US" dirty="0" smtClean="0"/>
          </a:p>
          <a:p>
            <a:pPr lvl="1"/>
            <a:endParaRPr lang="en-US" dirty="0" smtClean="0"/>
          </a:p>
          <a:p>
            <a:pPr lvl="1"/>
            <a:r>
              <a:rPr lang="en-US" dirty="0" smtClean="0"/>
              <a:t>Error about </a:t>
            </a:r>
            <a:r>
              <a:rPr lang="en-US" dirty="0" err="1" smtClean="0"/>
              <a:t>openssl</a:t>
            </a:r>
            <a:r>
              <a:rPr lang="en-US" dirty="0" smtClean="0"/>
              <a:t> – </a:t>
            </a:r>
          </a:p>
          <a:p>
            <a:pPr lvl="2"/>
            <a:r>
              <a:rPr lang="en-US" dirty="0" smtClean="0"/>
              <a:t>I changed php.ini files (via </a:t>
            </a:r>
            <a:r>
              <a:rPr lang="en-US" dirty="0" err="1" smtClean="0"/>
              <a:t>wamp</a:t>
            </a:r>
            <a:r>
              <a:rPr lang="en-US" dirty="0" smtClean="0"/>
              <a:t>) to turn on </a:t>
            </a:r>
            <a:r>
              <a:rPr lang="en-US" dirty="0" err="1" smtClean="0"/>
              <a:t>openssl</a:t>
            </a:r>
            <a:endParaRPr lang="en-US" dirty="0" smtClean="0"/>
          </a:p>
          <a:p>
            <a:pPr lvl="2"/>
            <a:r>
              <a:rPr lang="en-US" dirty="0" smtClean="0"/>
              <a:t>Still got the </a:t>
            </a:r>
            <a:r>
              <a:rPr lang="en-US" dirty="0" smtClean="0"/>
              <a:t>error</a:t>
            </a:r>
            <a:r>
              <a:rPr lang="en-US" dirty="0"/>
              <a:t> </a:t>
            </a:r>
            <a:r>
              <a:rPr lang="en-US" dirty="0" smtClean="0"/>
              <a:t>because installer is using php.ini for CLI </a:t>
            </a:r>
            <a:endParaRPr lang="en-US" dirty="0" smtClean="0"/>
          </a:p>
          <a:p>
            <a:pPr lvl="3"/>
            <a:r>
              <a:rPr lang="en-US" dirty="0" smtClean="0"/>
              <a:t>Open c:\wamp\bin\php\php5.3.8\php.ini</a:t>
            </a:r>
          </a:p>
          <a:p>
            <a:pPr lvl="3"/>
            <a:r>
              <a:rPr lang="en-US" dirty="0" smtClean="0"/>
              <a:t>Uncomment openssl.dll line in extensions section</a:t>
            </a:r>
            <a:endParaRPr lang="en-US" dirty="0" smtClean="0"/>
          </a:p>
          <a:p>
            <a:pPr lvl="2"/>
            <a:endParaRPr lang="en-US" dirty="0"/>
          </a:p>
          <a:p>
            <a:pPr lvl="1"/>
            <a:r>
              <a:rPr lang="en-US" dirty="0" err="1"/>
              <a:t>composer.phar</a:t>
            </a:r>
            <a:r>
              <a:rPr lang="en-US" dirty="0"/>
              <a:t> – for use with </a:t>
            </a:r>
            <a:r>
              <a:rPr lang="en-US" dirty="0" err="1"/>
              <a:t>PHPStorm</a:t>
            </a:r>
            <a:endParaRPr lang="en-US" dirty="0"/>
          </a:p>
          <a:p>
            <a:pPr marL="548640" lvl="2" indent="0">
              <a:buNone/>
            </a:pPr>
            <a:r>
              <a:rPr lang="en-US" dirty="0" smtClean="0"/>
              <a:t>Drop this in a folder that's accessible</a:t>
            </a:r>
          </a:p>
          <a:p>
            <a:pPr marL="548640" lvl="2" indent="0">
              <a:buNone/>
            </a:pPr>
            <a:r>
              <a:rPr lang="en-US" dirty="0"/>
              <a:t>	C:\</a:t>
            </a:r>
            <a:r>
              <a:rPr lang="en-US" dirty="0" smtClean="0"/>
              <a:t>wamp\bin\composer.phar</a:t>
            </a:r>
          </a:p>
          <a:p>
            <a:pPr marL="548640" lvl="2" indent="0">
              <a:buNone/>
            </a:pPr>
            <a:r>
              <a:rPr lang="en-US" dirty="0" smtClean="0"/>
              <a:t>Or use </a:t>
            </a:r>
            <a:r>
              <a:rPr lang="en-US" dirty="0" err="1" smtClean="0"/>
              <a:t>PHPStorm's</a:t>
            </a:r>
            <a:r>
              <a:rPr lang="en-US" dirty="0" smtClean="0"/>
              <a:t> built-in "Download from get-composer" link</a:t>
            </a:r>
            <a:endParaRPr lang="en-US" dirty="0"/>
          </a:p>
          <a:p>
            <a:pPr lvl="1"/>
            <a:endParaRPr lang="en-US" dirty="0"/>
          </a:p>
        </p:txBody>
      </p:sp>
    </p:spTree>
    <p:extLst>
      <p:ext uri="{BB962C8B-B14F-4D97-AF65-F5344CB8AC3E}">
        <p14:creationId xmlns:p14="http://schemas.microsoft.com/office/powerpoint/2010/main" val="136362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PHPUnit</a:t>
            </a:r>
            <a:endParaRPr lang="en-US" dirty="0"/>
          </a:p>
        </p:txBody>
      </p:sp>
      <p:sp>
        <p:nvSpPr>
          <p:cNvPr id="3" name="Content Placeholder 2"/>
          <p:cNvSpPr>
            <a:spLocks noGrp="1"/>
          </p:cNvSpPr>
          <p:nvPr>
            <p:ph idx="1"/>
          </p:nvPr>
        </p:nvSpPr>
        <p:spPr/>
        <p:txBody>
          <a:bodyPr>
            <a:normAutofit lnSpcReduction="10000"/>
          </a:bodyPr>
          <a:lstStyle/>
          <a:p>
            <a:r>
              <a:rPr lang="en-US" dirty="0" smtClean="0"/>
              <a:t>"Executable</a:t>
            </a:r>
            <a:r>
              <a:rPr lang="en-US" dirty="0" smtClean="0"/>
              <a:t>"</a:t>
            </a:r>
          </a:p>
          <a:p>
            <a:pPr lvl="1"/>
            <a:r>
              <a:rPr lang="en-US" dirty="0" err="1" smtClean="0"/>
              <a:t>php</a:t>
            </a:r>
            <a:r>
              <a:rPr lang="en-US" dirty="0" smtClean="0"/>
              <a:t> ./path/to/</a:t>
            </a:r>
            <a:r>
              <a:rPr lang="en-US" dirty="0" err="1" smtClean="0"/>
              <a:t>phpunit.phar</a:t>
            </a:r>
            <a:r>
              <a:rPr lang="en-US" dirty="0" smtClean="0"/>
              <a:t> ./path/to/test/</a:t>
            </a:r>
            <a:r>
              <a:rPr lang="en-US" dirty="0" err="1" smtClean="0"/>
              <a:t>file.php</a:t>
            </a:r>
            <a:endParaRPr lang="en-US" dirty="0" smtClean="0"/>
          </a:p>
          <a:p>
            <a:pPr lvl="1"/>
            <a:endParaRPr lang="en-US" dirty="0"/>
          </a:p>
          <a:p>
            <a:r>
              <a:rPr lang="en-US" dirty="0" smtClean="0"/>
              <a:t>You build test cases with special naming conventions</a:t>
            </a:r>
          </a:p>
          <a:p>
            <a:pPr lvl="1"/>
            <a:r>
              <a:rPr lang="en-US" dirty="0" smtClean="0"/>
              <a:t>class </a:t>
            </a:r>
            <a:r>
              <a:rPr lang="en-US" dirty="0" err="1" smtClean="0"/>
              <a:t>Calculator_Test</a:t>
            </a:r>
            <a:r>
              <a:rPr lang="en-US" dirty="0" smtClean="0"/>
              <a:t> extends </a:t>
            </a:r>
            <a:r>
              <a:rPr lang="en-US" dirty="0" err="1" smtClean="0"/>
              <a:t>PHPUnit_Framework_TestCase</a:t>
            </a:r>
            <a:r>
              <a:rPr lang="en-US" dirty="0" smtClean="0"/>
              <a:t> {}</a:t>
            </a:r>
            <a:endParaRPr lang="en-US" dirty="0"/>
          </a:p>
          <a:p>
            <a:endParaRPr lang="en-US" dirty="0" smtClean="0"/>
          </a:p>
          <a:p>
            <a:r>
              <a:rPr lang="en-US" dirty="0" smtClean="0"/>
              <a:t>You build assertions</a:t>
            </a:r>
          </a:p>
          <a:p>
            <a:pPr lvl="1"/>
            <a:r>
              <a:rPr lang="en-US" dirty="0" smtClean="0"/>
              <a:t>$result = $</a:t>
            </a:r>
            <a:r>
              <a:rPr lang="en-US" dirty="0" err="1" smtClean="0"/>
              <a:t>calc</a:t>
            </a:r>
            <a:r>
              <a:rPr lang="en-US" dirty="0" smtClean="0"/>
              <a:t>-&gt;add(10,5);</a:t>
            </a:r>
            <a:endParaRPr lang="en-US" dirty="0" smtClean="0"/>
          </a:p>
          <a:p>
            <a:pPr lvl="1"/>
            <a:r>
              <a:rPr lang="en-US" dirty="0" smtClean="0"/>
              <a:t>$this-&gt;</a:t>
            </a:r>
            <a:r>
              <a:rPr lang="en-US" dirty="0" err="1" smtClean="0"/>
              <a:t>assertEquals</a:t>
            </a:r>
            <a:r>
              <a:rPr lang="en-US" dirty="0" smtClean="0"/>
              <a:t>(15, $result);</a:t>
            </a:r>
            <a:endParaRPr lang="en-US" dirty="0" smtClean="0"/>
          </a:p>
          <a:p>
            <a:endParaRPr lang="en-US" dirty="0" smtClean="0"/>
          </a:p>
          <a:p>
            <a:r>
              <a:rPr lang="en-US" dirty="0" smtClean="0"/>
              <a:t>Then you run </a:t>
            </a:r>
            <a:r>
              <a:rPr lang="en-US" dirty="0" err="1" smtClean="0"/>
              <a:t>phpunit</a:t>
            </a:r>
            <a:r>
              <a:rPr lang="en-US" dirty="0" smtClean="0"/>
              <a:t> to test those assertions</a:t>
            </a:r>
          </a:p>
          <a:p>
            <a:pPr lvl="1"/>
            <a:r>
              <a:rPr lang="en-US" dirty="0" smtClean="0"/>
              <a:t>FAILURES</a:t>
            </a:r>
            <a:r>
              <a:rPr lang="en-US" dirty="0"/>
              <a:t>!</a:t>
            </a:r>
          </a:p>
          <a:p>
            <a:pPr lvl="1"/>
            <a:r>
              <a:rPr lang="en-US" dirty="0"/>
              <a:t>Tests: 1, Assertions: 1, Failures: 1.</a:t>
            </a:r>
          </a:p>
          <a:p>
            <a:pPr lvl="1"/>
            <a:endParaRPr lang="en-US" dirty="0"/>
          </a:p>
          <a:p>
            <a:endParaRPr lang="en-US" dirty="0"/>
          </a:p>
        </p:txBody>
      </p:sp>
    </p:spTree>
    <p:extLst>
      <p:ext uri="{BB962C8B-B14F-4D97-AF65-F5344CB8AC3E}">
        <p14:creationId xmlns:p14="http://schemas.microsoft.com/office/powerpoint/2010/main" val="400129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Composer to install </a:t>
            </a:r>
            <a:r>
              <a:rPr lang="en-US" dirty="0" err="1" smtClean="0"/>
              <a:t>PHPUnit</a:t>
            </a:r>
            <a:endParaRPr lang="en-US" dirty="0"/>
          </a:p>
        </p:txBody>
      </p:sp>
      <p:sp>
        <p:nvSpPr>
          <p:cNvPr id="3" name="Content Placeholder 2"/>
          <p:cNvSpPr>
            <a:spLocks noGrp="1"/>
          </p:cNvSpPr>
          <p:nvPr>
            <p:ph idx="1"/>
          </p:nvPr>
        </p:nvSpPr>
        <p:spPr/>
        <p:txBody>
          <a:bodyPr/>
          <a:lstStyle/>
          <a:p>
            <a:r>
              <a:rPr lang="en-US" dirty="0" smtClean="0"/>
              <a:t>Build </a:t>
            </a:r>
            <a:r>
              <a:rPr lang="en-US" dirty="0" err="1" smtClean="0"/>
              <a:t>composer.json</a:t>
            </a:r>
            <a:r>
              <a:rPr lang="en-US" dirty="0" smtClean="0"/>
              <a:t> file in project root</a:t>
            </a:r>
          </a:p>
          <a:p>
            <a:pPr lvl="2"/>
            <a:r>
              <a:rPr lang="en-US" dirty="0" err="1"/>
              <a:t>composer.json</a:t>
            </a:r>
            <a:endParaRPr lang="en-US" dirty="0"/>
          </a:p>
          <a:p>
            <a:pPr marL="822960" lvl="3" indent="0">
              <a:buNone/>
            </a:pPr>
            <a:r>
              <a:rPr lang="en-US" dirty="0"/>
              <a:t>{</a:t>
            </a:r>
          </a:p>
          <a:p>
            <a:pPr marL="1005840" lvl="4" indent="0">
              <a:buNone/>
            </a:pPr>
            <a:r>
              <a:rPr lang="en-US" dirty="0"/>
              <a:t>	"require-</a:t>
            </a:r>
            <a:r>
              <a:rPr lang="en-US" dirty="0" err="1"/>
              <a:t>dev</a:t>
            </a:r>
            <a:r>
              <a:rPr lang="en-US" dirty="0"/>
              <a:t>": {</a:t>
            </a:r>
          </a:p>
          <a:p>
            <a:pPr marL="1005840" lvl="4" indent="0">
              <a:buNone/>
            </a:pPr>
            <a:r>
              <a:rPr lang="en-US" dirty="0"/>
              <a:t>		"</a:t>
            </a:r>
            <a:r>
              <a:rPr lang="en-US" dirty="0" err="1"/>
              <a:t>phpunit</a:t>
            </a:r>
            <a:r>
              <a:rPr lang="en-US" dirty="0"/>
              <a:t>/phpunit":"3.7.*"</a:t>
            </a:r>
          </a:p>
          <a:p>
            <a:pPr marL="1005840" lvl="4" indent="0">
              <a:buNone/>
            </a:pPr>
            <a:r>
              <a:rPr lang="en-US" dirty="0"/>
              <a:t>	}</a:t>
            </a:r>
          </a:p>
          <a:p>
            <a:pPr marL="822960" lvl="3" indent="0">
              <a:buNone/>
            </a:pPr>
            <a:r>
              <a:rPr lang="en-US" dirty="0"/>
              <a:t>}</a:t>
            </a:r>
            <a:endParaRPr lang="en-US" dirty="0" smtClean="0"/>
          </a:p>
          <a:p>
            <a:r>
              <a:rPr lang="en-US" dirty="0" smtClean="0"/>
              <a:t>Assuming "composer" is in the path, thanks to the installer</a:t>
            </a:r>
          </a:p>
          <a:p>
            <a:pPr lvl="1"/>
            <a:r>
              <a:rPr lang="en-US" dirty="0" smtClean="0"/>
              <a:t>On command line, in project's root</a:t>
            </a:r>
          </a:p>
          <a:p>
            <a:pPr lvl="2"/>
            <a:r>
              <a:rPr lang="en-US" dirty="0" smtClean="0"/>
              <a:t>composer install --</a:t>
            </a:r>
            <a:r>
              <a:rPr lang="en-US" dirty="0" err="1" smtClean="0"/>
              <a:t>dev</a:t>
            </a:r>
            <a:endParaRPr lang="en-US" dirty="0" smtClean="0"/>
          </a:p>
          <a:p>
            <a:pPr lvl="2"/>
            <a:endParaRPr lang="en-US" dirty="0" smtClean="0"/>
          </a:p>
          <a:p>
            <a:pPr lvl="1"/>
            <a:r>
              <a:rPr lang="en-US" dirty="0" smtClean="0"/>
              <a:t>Wait.</a:t>
            </a:r>
          </a:p>
          <a:p>
            <a:pPr lvl="1"/>
            <a:endParaRPr lang="en-US" dirty="0"/>
          </a:p>
          <a:p>
            <a:pPr lvl="1"/>
            <a:r>
              <a:rPr lang="en-US" dirty="0" smtClean="0"/>
              <a:t>Done: Explore</a:t>
            </a:r>
            <a:endParaRPr lang="en-US" dirty="0"/>
          </a:p>
        </p:txBody>
      </p:sp>
    </p:spTree>
    <p:extLst>
      <p:ext uri="{BB962C8B-B14F-4D97-AF65-F5344CB8AC3E}">
        <p14:creationId xmlns:p14="http://schemas.microsoft.com/office/powerpoint/2010/main" val="19246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PHAR file to install </a:t>
            </a:r>
            <a:r>
              <a:rPr lang="en-US" dirty="0" err="1" smtClean="0"/>
              <a:t>PHPUnit</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phpunit</a:t>
            </a:r>
            <a:r>
              <a:rPr lang="en-US" dirty="0" err="1" smtClean="0"/>
              <a:t>.phar</a:t>
            </a:r>
            <a:r>
              <a:rPr lang="en-US" dirty="0" smtClean="0"/>
              <a:t> file from repo</a:t>
            </a:r>
          </a:p>
          <a:p>
            <a:pPr lvl="1"/>
            <a:r>
              <a:rPr lang="en-US" dirty="0" smtClean="0"/>
              <a:t>Or, from </a:t>
            </a:r>
            <a:r>
              <a:rPr lang="en-US" dirty="0">
                <a:hlinkClick r:id="rId2"/>
              </a:rPr>
              <a:t>http://</a:t>
            </a:r>
            <a:r>
              <a:rPr lang="en-US" dirty="0" smtClean="0">
                <a:hlinkClick r:id="rId2"/>
              </a:rPr>
              <a:t>pear.phpunit.de/get/phpunit.phar</a:t>
            </a:r>
            <a:endParaRPr lang="en-US" dirty="0" smtClean="0"/>
          </a:p>
          <a:p>
            <a:pPr lvl="1"/>
            <a:endParaRPr lang="en-US" dirty="0" smtClean="0"/>
          </a:p>
          <a:p>
            <a:r>
              <a:rPr lang="en-US" dirty="0" smtClean="0"/>
              <a:t>Drop it in an easy-to-find location, or one with your php.exe path</a:t>
            </a:r>
          </a:p>
          <a:p>
            <a:pPr lvl="1"/>
            <a:r>
              <a:rPr lang="en-US" b="1" dirty="0" smtClean="0"/>
              <a:t>C:\wamp\bin\phpunit.phar</a:t>
            </a:r>
          </a:p>
          <a:p>
            <a:pPr lvl="1"/>
            <a:r>
              <a:rPr lang="en-US" dirty="0" smtClean="0">
                <a:solidFill>
                  <a:schemeClr val="bg1">
                    <a:lumMod val="65000"/>
                  </a:schemeClr>
                </a:solidFill>
              </a:rPr>
              <a:t>C:\wamp\bin\php\php5.3.8\ </a:t>
            </a:r>
          </a:p>
          <a:p>
            <a:endParaRPr lang="en-US" dirty="0" smtClean="0"/>
          </a:p>
          <a:p>
            <a:r>
              <a:rPr lang="en-US" dirty="0" err="1" smtClean="0"/>
              <a:t>PHPStorm</a:t>
            </a:r>
            <a:r>
              <a:rPr lang="en-US" dirty="0" smtClean="0"/>
              <a:t> will look in </a:t>
            </a:r>
          </a:p>
          <a:p>
            <a:pPr lvl="1"/>
            <a:r>
              <a:rPr lang="en-US" dirty="0" smtClean="0"/>
              <a:t>The project's include path</a:t>
            </a:r>
          </a:p>
          <a:p>
            <a:pPr lvl="1"/>
            <a:r>
              <a:rPr lang="en-US" dirty="0" smtClean="0"/>
              <a:t>Specified location  (We'l</a:t>
            </a:r>
            <a:r>
              <a:rPr lang="en-US" dirty="0" smtClean="0"/>
              <a:t>l do this in a bit)</a:t>
            </a:r>
            <a:endParaRPr lang="en-US" dirty="0" smtClean="0"/>
          </a:p>
          <a:p>
            <a:pPr marL="274320" lvl="1" indent="0">
              <a:buNone/>
            </a:pPr>
            <a:endParaRPr lang="en-US" dirty="0"/>
          </a:p>
        </p:txBody>
      </p:sp>
    </p:spTree>
    <p:extLst>
      <p:ext uri="{BB962C8B-B14F-4D97-AF65-F5344CB8AC3E}">
        <p14:creationId xmlns:p14="http://schemas.microsoft.com/office/powerpoint/2010/main" val="291246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some TDD</a:t>
            </a:r>
            <a:endParaRPr lang="en-US" dirty="0"/>
          </a:p>
        </p:txBody>
      </p:sp>
      <p:sp>
        <p:nvSpPr>
          <p:cNvPr id="3" name="Content Placeholder 2"/>
          <p:cNvSpPr>
            <a:spLocks noGrp="1"/>
          </p:cNvSpPr>
          <p:nvPr>
            <p:ph idx="1"/>
          </p:nvPr>
        </p:nvSpPr>
        <p:spPr/>
        <p:txBody>
          <a:bodyPr/>
          <a:lstStyle/>
          <a:p>
            <a:pPr lvl="1"/>
            <a:r>
              <a:rPr lang="en-US" dirty="0" smtClean="0"/>
              <a:t>Intro </a:t>
            </a:r>
            <a:r>
              <a:rPr lang="en-US" dirty="0"/>
              <a:t>to Flow of </a:t>
            </a:r>
            <a:r>
              <a:rPr lang="en-US" dirty="0" smtClean="0"/>
              <a:t>TDD</a:t>
            </a:r>
          </a:p>
          <a:p>
            <a:pPr lvl="1"/>
            <a:endParaRPr lang="en-US" dirty="0" smtClean="0"/>
          </a:p>
          <a:p>
            <a:pPr lvl="1"/>
            <a:endParaRPr lang="en-US" dirty="0"/>
          </a:p>
          <a:p>
            <a:pPr lvl="1"/>
            <a:r>
              <a:rPr lang="en-US" dirty="0"/>
              <a:t>Create a test class for a calculator</a:t>
            </a:r>
          </a:p>
          <a:p>
            <a:pPr lvl="1"/>
            <a:endParaRPr lang="en-US" dirty="0" smtClean="0"/>
          </a:p>
          <a:p>
            <a:pPr lvl="1"/>
            <a:endParaRPr lang="en-US" dirty="0" smtClean="0"/>
          </a:p>
          <a:p>
            <a:pPr lvl="1"/>
            <a:r>
              <a:rPr lang="en-US" dirty="0" smtClean="0"/>
              <a:t>Create </a:t>
            </a:r>
            <a:r>
              <a:rPr lang="en-US" dirty="0"/>
              <a:t>a </a:t>
            </a:r>
            <a:r>
              <a:rPr lang="en-US" dirty="0" smtClean="0"/>
              <a:t>calculator</a:t>
            </a:r>
            <a:endParaRPr lang="en-US" dirty="0"/>
          </a:p>
        </p:txBody>
      </p:sp>
    </p:spTree>
    <p:extLst>
      <p:ext uri="{BB962C8B-B14F-4D97-AF65-F5344CB8AC3E}">
        <p14:creationId xmlns:p14="http://schemas.microsoft.com/office/powerpoint/2010/main" val="3446991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260</TotalTime>
  <Words>980</Words>
  <Application>Microsoft Office PowerPoint</Application>
  <PresentationFormat>On-screen Show (4:3)</PresentationFormat>
  <Paragraphs>215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Clarity</vt:lpstr>
      <vt:lpstr>Unit Tests – Part 1</vt:lpstr>
      <vt:lpstr>New Concepts</vt:lpstr>
      <vt:lpstr>Files and Code</vt:lpstr>
      <vt:lpstr>The Plan</vt:lpstr>
      <vt:lpstr>Install Composer</vt:lpstr>
      <vt:lpstr>About PHPUnit</vt:lpstr>
      <vt:lpstr>Using Composer to install PHPUnit</vt:lpstr>
      <vt:lpstr>Use PHAR file to install PHPUnit</vt:lpstr>
      <vt:lpstr>Let's do some TDD</vt:lpstr>
      <vt:lpstr>TDD Flow</vt:lpstr>
      <vt:lpstr>TDD Flow</vt:lpstr>
      <vt:lpstr>Test Set Up</vt:lpstr>
      <vt:lpstr>TDD Vocabulary</vt:lpstr>
      <vt:lpstr>Create Calculator Tests</vt:lpstr>
      <vt:lpstr>Using TDD</vt:lpstr>
      <vt:lpstr>Set up PHPUnit in PHPStorm</vt:lpstr>
      <vt:lpstr>Use PHPUnit in PHPStorm</vt:lpstr>
      <vt:lpstr>Wrap up</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Tests – Part 1</dc:title>
  <dc:creator>Zac</dc:creator>
  <cp:lastModifiedBy>zfowler</cp:lastModifiedBy>
  <cp:revision>65</cp:revision>
  <cp:lastPrinted>2013-05-17T19:40:06Z</cp:lastPrinted>
  <dcterms:created xsi:type="dcterms:W3CDTF">2006-08-16T00:00:00Z</dcterms:created>
  <dcterms:modified xsi:type="dcterms:W3CDTF">2013-05-17T19:40:11Z</dcterms:modified>
</cp:coreProperties>
</file>