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513" r:id="rId2"/>
    <p:sldId id="514" r:id="rId3"/>
    <p:sldId id="515" r:id="rId4"/>
    <p:sldId id="726" r:id="rId5"/>
    <p:sldId id="778" r:id="rId6"/>
    <p:sldId id="779" r:id="rId7"/>
    <p:sldId id="787" r:id="rId8"/>
    <p:sldId id="789" r:id="rId9"/>
    <p:sldId id="791" r:id="rId10"/>
    <p:sldId id="781" r:id="rId11"/>
    <p:sldId id="780" r:id="rId12"/>
    <p:sldId id="785" r:id="rId13"/>
    <p:sldId id="782" r:id="rId14"/>
    <p:sldId id="784" r:id="rId15"/>
    <p:sldId id="5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FF"/>
    <a:srgbClr val="666666"/>
    <a:srgbClr val="333334"/>
    <a:srgbClr val="333333"/>
    <a:srgbClr val="FF8609"/>
    <a:srgbClr val="CECCCD"/>
    <a:srgbClr val="6BA7FF"/>
    <a:srgbClr val="05B2FF"/>
    <a:srgbClr val="FDD2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3"/>
    <p:restoredTop sz="97030"/>
  </p:normalViewPr>
  <p:slideViewPr>
    <p:cSldViewPr snapToGrid="0" snapToObjects="1">
      <p:cViewPr varScale="1">
        <p:scale>
          <a:sx n="59" d="100"/>
          <a:sy n="59" d="100"/>
        </p:scale>
        <p:origin x="8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064" y="707390"/>
            <a:ext cx="1290320" cy="42183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>
            <a:alphaModFix amt="40000"/>
          </a:blip>
          <a:srcRect b="7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3333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51" y="0"/>
            <a:ext cx="12214302" cy="6858000"/>
          </a:xfrm>
          <a:prstGeom prst="rect">
            <a:avLst/>
          </a:prstGeom>
        </p:spPr>
      </p:pic>
      <p:grpSp>
        <p:nvGrpSpPr>
          <p:cNvPr id="28" name="组合 27"/>
          <p:cNvGrpSpPr/>
          <p:nvPr userDrawn="1"/>
        </p:nvGrpSpPr>
        <p:grpSpPr>
          <a:xfrm>
            <a:off x="807869" y="4370696"/>
            <a:ext cx="3638214" cy="1690365"/>
            <a:chOff x="766285" y="4449542"/>
            <a:chExt cx="3638214" cy="1690365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766286" y="5140170"/>
              <a:ext cx="3638213" cy="999737"/>
              <a:chOff x="1792004" y="5140170"/>
              <a:chExt cx="3638213" cy="999737"/>
            </a:xfrm>
          </p:grpSpPr>
          <p:sp>
            <p:nvSpPr>
              <p:cNvPr id="22" name="圆角矩形 21"/>
              <p:cNvSpPr/>
              <p:nvPr userDrawn="1"/>
            </p:nvSpPr>
            <p:spPr>
              <a:xfrm>
                <a:off x="1792004" y="5140170"/>
                <a:ext cx="3638212" cy="999737"/>
              </a:xfrm>
              <a:prstGeom prst="roundRect">
                <a:avLst>
                  <a:gd name="adj" fmla="val 8822"/>
                </a:avLst>
              </a:prstGeom>
              <a:noFill/>
              <a:ln>
                <a:solidFill>
                  <a:srgbClr val="6BA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0" i="0" dirty="0"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</p:txBody>
          </p:sp>
          <p:sp>
            <p:nvSpPr>
              <p:cNvPr id="4" name="文本框 3"/>
              <p:cNvSpPr txBox="1"/>
              <p:nvPr userDrawn="1"/>
            </p:nvSpPr>
            <p:spPr>
              <a:xfrm>
                <a:off x="3078273" y="5247200"/>
                <a:ext cx="2351944" cy="77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800"/>
                  </a:lnSpc>
                </a:pPr>
                <a:r>
                  <a:rPr kumimoji="1" lang="zh-CN" altLang="en-US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北京开课吧科技有限公司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 err="1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www.kaikeba.com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400-996-0826</a:t>
                </a:r>
                <a:endParaRPr kumimoji="1" lang="zh-CN" altLang="en-US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</p:txBody>
          </p:sp>
          <p:grpSp>
            <p:nvGrpSpPr>
              <p:cNvPr id="6" name="组合 5"/>
              <p:cNvGrpSpPr/>
              <p:nvPr userDrawn="1"/>
            </p:nvGrpSpPr>
            <p:grpSpPr>
              <a:xfrm>
                <a:off x="1963934" y="5292153"/>
                <a:ext cx="695769" cy="695770"/>
                <a:chOff x="9309407" y="2443399"/>
                <a:chExt cx="1234904" cy="1234906"/>
              </a:xfrm>
            </p:grpSpPr>
            <p:pic>
              <p:nvPicPr>
                <p:cNvPr id="10" name="图像" descr="图像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09407" y="2443399"/>
                  <a:ext cx="1234904" cy="1234906"/>
                </a:xfrm>
                <a:prstGeom prst="rect">
                  <a:avLst/>
                </a:prstGeom>
                <a:ln w="12700">
                  <a:miter lim="400000"/>
                  <a:headEnd/>
                  <a:tailEnd/>
                </a:ln>
              </p:spPr>
            </p:pic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74338" y="2914708"/>
                  <a:ext cx="292288" cy="29228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766285" y="4449542"/>
              <a:ext cx="3638212" cy="4989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image 2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4211" name="组合 2"/>
          <p:cNvGrpSpPr/>
          <p:nvPr userDrawn="1"/>
        </p:nvGrpSpPr>
        <p:grpSpPr>
          <a:xfrm>
            <a:off x="497682" y="474663"/>
            <a:ext cx="787400" cy="762000"/>
            <a:chOff x="1946873" y="4114800"/>
            <a:chExt cx="1575260" cy="1524000"/>
          </a:xfrm>
        </p:grpSpPr>
        <p:sp>
          <p:nvSpPr>
            <p:cNvPr id="4" name="圆角矩形 3"/>
            <p:cNvSpPr/>
            <p:nvPr/>
          </p:nvSpPr>
          <p:spPr>
            <a:xfrm>
              <a:off x="1946873" y="4114800"/>
              <a:ext cx="1575260" cy="1524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90047" dist="155745" dir="3120000" sx="100412" sy="100412" algn="tl" rotWithShape="0">
                <a:srgbClr val="999A9E">
                  <a:alpha val="3881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  <p:pic>
          <p:nvPicPr>
            <p:cNvPr id="94216" name="图片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313685" y="4387139"/>
              <a:ext cx="841636" cy="97932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4212" name="组合 5"/>
          <p:cNvGrpSpPr/>
          <p:nvPr userDrawn="1"/>
        </p:nvGrpSpPr>
        <p:grpSpPr>
          <a:xfrm>
            <a:off x="11510963" y="595313"/>
            <a:ext cx="236538" cy="520700"/>
            <a:chOff x="23022230" y="1168836"/>
            <a:chExt cx="472965" cy="1040523"/>
          </a:xfrm>
        </p:grpSpPr>
        <p:sp>
          <p:nvSpPr>
            <p:cNvPr id="7" name="椭圆 6"/>
            <p:cNvSpPr/>
            <p:nvPr/>
          </p:nvSpPr>
          <p:spPr>
            <a:xfrm>
              <a:off x="23022230" y="1736682"/>
              <a:ext cx="472965" cy="4726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3022230" y="1168836"/>
              <a:ext cx="472965" cy="472677"/>
            </a:xfrm>
            <a:prstGeom prst="ellipse">
              <a:avLst/>
            </a:prstGeom>
            <a:noFill/>
            <a:ln>
              <a:solidFill>
                <a:srgbClr val="215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1470916" y="512937"/>
            <a:ext cx="7918513" cy="6856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705" y="4359910"/>
            <a:ext cx="3302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</a:rPr>
              <a:t>讲课人：小师叔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02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Elastic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 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Stack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itchFamily="2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596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Elastic Stack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1B74AF-FEBF-409D-B8EE-653D1C69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1848818"/>
            <a:ext cx="8628743" cy="360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4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03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、错误的收集</a:t>
            </a:r>
          </a:p>
        </p:txBody>
      </p:sp>
    </p:spTree>
    <p:extLst>
      <p:ext uri="{BB962C8B-B14F-4D97-AF65-F5344CB8AC3E}">
        <p14:creationId xmlns:p14="http://schemas.microsoft.com/office/powerpoint/2010/main" val="16082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异常收集原理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2E8D33-C4BB-4E86-BA80-76A4297F72F7}"/>
              </a:ext>
            </a:extLst>
          </p:cNvPr>
          <p:cNvSpPr txBox="1"/>
          <p:nvPr/>
        </p:nvSpPr>
        <p:spPr>
          <a:xfrm>
            <a:off x="1022130" y="1661391"/>
            <a:ext cx="9986955" cy="289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可以利用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Sentry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等工具监听全局错误。 当然， 可以手工通过</a:t>
            </a: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window.onerror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和</a:t>
            </a: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unhandledrejection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监听全局错误。 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示例：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Sentry</a:t>
            </a:r>
          </a:p>
        </p:txBody>
      </p:sp>
    </p:spTree>
    <p:extLst>
      <p:ext uri="{BB962C8B-B14F-4D97-AF65-F5344CB8AC3E}">
        <p14:creationId xmlns:p14="http://schemas.microsoft.com/office/powerpoint/2010/main" val="183010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异常收集的后续策略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2E8D33-C4BB-4E86-BA80-76A4297F72F7}"/>
              </a:ext>
            </a:extLst>
          </p:cNvPr>
          <p:cNvSpPr txBox="1"/>
          <p:nvPr/>
        </p:nvSpPr>
        <p:spPr>
          <a:xfrm>
            <a:off x="1022130" y="1661391"/>
            <a:ext cx="9986955" cy="289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逐渐沉淀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Unhandled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Handled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Classified (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例如利用</a:t>
            </a: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ErrorBoundary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手动分级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105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15497" y="5473439"/>
            <a:ext cx="39468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600" b="1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Thanks</a:t>
            </a:r>
            <a:endParaRPr kumimoji="1" lang="zh-CN" altLang="en-US" sz="4600" b="1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32075" y="1492137"/>
            <a:ext cx="646430" cy="73469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361690" y="1597547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用户行为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416810" y="1597547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01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32075" y="2727134"/>
            <a:ext cx="646430" cy="734695"/>
          </a:xfrm>
          <a:prstGeom prst="rect">
            <a:avLst/>
          </a:prstGeom>
        </p:spPr>
      </p:pic>
      <p:sp>
        <p:nvSpPr>
          <p:cNvPr id="34" name="文本框 33"/>
          <p:cNvSpPr txBox="1"/>
          <p:nvPr userDrawn="1"/>
        </p:nvSpPr>
        <p:spPr>
          <a:xfrm>
            <a:off x="3384524" y="4090819"/>
            <a:ext cx="725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错误的收集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2416810" y="2826829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02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46321" y="3971261"/>
            <a:ext cx="646430" cy="734695"/>
          </a:xfrm>
          <a:prstGeom prst="rect">
            <a:avLst/>
          </a:prstGeom>
        </p:spPr>
      </p:pic>
      <p:sp>
        <p:nvSpPr>
          <p:cNvPr id="39" name="文本框 38"/>
          <p:cNvSpPr txBox="1"/>
          <p:nvPr userDrawn="1"/>
        </p:nvSpPr>
        <p:spPr>
          <a:xfrm>
            <a:off x="2431056" y="4065241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Sans Pro Semibold" panose="020B0603030403020204" charset="0"/>
                <a:ea typeface="Source Han Sans CN Bold" panose="020B0500000000000000" pitchFamily="34" charset="-128"/>
                <a:cs typeface="Source Sans Pro Semibold" panose="020B0603030403020204" charset="0"/>
              </a:rPr>
              <a:t>03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3384524" y="2827188"/>
            <a:ext cx="639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Elastic Stack</a:t>
            </a:r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演示（大数据分析原理）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01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、用户行为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Nginx 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日志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CD18B5-D392-4A68-9EDC-622DD2010E16}"/>
              </a:ext>
            </a:extLst>
          </p:cNvPr>
          <p:cNvSpPr txBox="1"/>
          <p:nvPr/>
        </p:nvSpPr>
        <p:spPr>
          <a:xfrm>
            <a:off x="1022131" y="1661391"/>
            <a:ext cx="9232900" cy="436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代表：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GA(Google Analyze)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分析用户行为日志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收集端（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SDK)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： 负责从浏览器收集数据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分析端（大数据服务）：负责分析用户行为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 fontAlgn="auto">
              <a:lnSpc>
                <a:spcPct val="20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其他内容见演示</a:t>
            </a:r>
            <a:endParaRPr kumimoji="1" lang="en-US" altLang="zh-CN" sz="2400" b="1" dirty="0">
              <a:solidFill>
                <a:srgbClr val="FF0000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67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Nginx 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日志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CD18B5-D392-4A68-9EDC-622DD2010E16}"/>
              </a:ext>
            </a:extLst>
          </p:cNvPr>
          <p:cNvSpPr txBox="1"/>
          <p:nvPr/>
        </p:nvSpPr>
        <p:spPr>
          <a:xfrm>
            <a:off x="1022131" y="1661391"/>
            <a:ext cx="9232900" cy="344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日志示例：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https://voice-static.oss-cn-shanghai.aliyuncs.com/access.log.txt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思考：如何统计一个网站的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PV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和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UV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？ 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思考：可不可以通过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Shell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分析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UV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和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PV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？</a:t>
            </a:r>
            <a:endParaRPr kumimoji="1" lang="en-US" altLang="zh-CN" sz="2400" b="1" dirty="0">
              <a:solidFill>
                <a:srgbClr val="FF0000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00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思考（绘图）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CD18B5-D392-4A68-9EDC-622DD2010E16}"/>
              </a:ext>
            </a:extLst>
          </p:cNvPr>
          <p:cNvSpPr txBox="1"/>
          <p:nvPr/>
        </p:nvSpPr>
        <p:spPr>
          <a:xfrm>
            <a:off x="1022131" y="1661391"/>
            <a:ext cx="9232900" cy="141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如何架构一个简单的用户行为分析工具？</a:t>
            </a:r>
            <a:endParaRPr kumimoji="1" lang="en-US" altLang="zh-CN" sz="2400" b="1" dirty="0">
              <a:solidFill>
                <a:srgbClr val="FF0000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通过分析</a:t>
            </a:r>
            <a:r>
              <a:rPr kumimoji="1" lang="en-US" altLang="zh-CN" sz="24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Nginx</a:t>
            </a:r>
            <a:r>
              <a:rPr kumimoji="1" lang="zh-CN" altLang="en-US" sz="24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日志可以分析哪些行为？</a:t>
            </a:r>
            <a:endParaRPr kumimoji="1" lang="en-US" altLang="zh-CN" sz="2400" dirty="0"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97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UI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的统计策略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CD18B5-D392-4A68-9EDC-622DD2010E16}"/>
              </a:ext>
            </a:extLst>
          </p:cNvPr>
          <p:cNvSpPr txBox="1"/>
          <p:nvPr/>
        </p:nvSpPr>
        <p:spPr>
          <a:xfrm>
            <a:off x="1022131" y="1661391"/>
            <a:ext cx="9232900" cy="363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IP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地址（粗糙， 可能存在问题）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大随机数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像</a:t>
            </a: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localStorage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中写入一个大随机数代表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UV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收集日志时带上这个大随机数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设备指纹</a:t>
            </a:r>
            <a:endParaRPr kumimoji="1" lang="en-US" altLang="zh-CN" sz="2400" dirty="0"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85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投放效果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CD18B5-D392-4A68-9EDC-622DD2010E16}"/>
              </a:ext>
            </a:extLst>
          </p:cNvPr>
          <p:cNvSpPr txBox="1"/>
          <p:nvPr/>
        </p:nvSpPr>
        <p:spPr>
          <a:xfrm>
            <a:off x="1022131" y="1661391"/>
            <a:ext cx="9232900" cy="363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20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可以在投放链接后面增加一个渠道标识，然后结合</a:t>
            </a:r>
            <a:r>
              <a:rPr kumimoji="1" lang="en-US" altLang="zh-CN" sz="2400" b="1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referer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统计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 fontAlgn="auto">
              <a:lnSpc>
                <a:spcPct val="20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来自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a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和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b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的渠道链接：</a:t>
            </a:r>
          </a:p>
          <a:p>
            <a:pPr algn="l" fontAlgn="auto">
              <a:lnSpc>
                <a:spcPct val="200000"/>
              </a:lnSpc>
            </a:pPr>
            <a:r>
              <a:rPr kumimoji="1" lang="en-US" altLang="zh-CN" sz="2400" i="1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example.html?channel</a:t>
            </a:r>
            <a:r>
              <a:rPr kumimoji="1" lang="en-US" altLang="zh-CN" sz="2400" i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=</a:t>
            </a:r>
            <a:r>
              <a:rPr kumimoji="1" lang="en-US" altLang="zh-CN" sz="2400" i="1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a,b</a:t>
            </a:r>
            <a:endParaRPr kumimoji="1" lang="en-US" altLang="zh-CN" sz="2400" i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 fontAlgn="auto">
              <a:lnSpc>
                <a:spcPct val="200000"/>
              </a:lnSpc>
            </a:pPr>
            <a:endParaRPr kumimoji="1" lang="en-US" altLang="zh-CN" sz="2400" i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 fontAlgn="auto">
              <a:lnSpc>
                <a:spcPct val="200000"/>
              </a:lnSpc>
            </a:pPr>
            <a:r>
              <a:rPr kumimoji="1" lang="zh-CN" altLang="en-US" sz="2400" i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如果想要更细粒度呢？ 参考</a:t>
            </a:r>
            <a:r>
              <a:rPr kumimoji="1" lang="en-US" altLang="zh-CN" sz="2400" i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SPM</a:t>
            </a:r>
            <a:r>
              <a:rPr kumimoji="1" lang="zh-CN" altLang="en-US" sz="2400" i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模型</a:t>
            </a:r>
            <a:endParaRPr kumimoji="1" lang="en-US" altLang="zh-CN" sz="2400" i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43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SPM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模型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CD18B5-D392-4A68-9EDC-622DD2010E16}"/>
              </a:ext>
            </a:extLst>
          </p:cNvPr>
          <p:cNvSpPr txBox="1"/>
          <p:nvPr/>
        </p:nvSpPr>
        <p:spPr>
          <a:xfrm>
            <a:off x="1022131" y="1661391"/>
            <a:ext cx="9232900" cy="363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200000"/>
              </a:lnSpc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some.html ? </a:t>
            </a: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spm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=</a:t>
            </a: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a.b.c.d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 fontAlgn="auto">
              <a:lnSpc>
                <a:spcPct val="200000"/>
              </a:lnSpc>
            </a:pPr>
            <a:r>
              <a:rPr kumimoji="1" lang="en-US" altLang="zh-CN" sz="2400" i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zh-CN" altLang="en-US" sz="2400" i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来源站点</a:t>
            </a:r>
            <a:r>
              <a:rPr kumimoji="1" lang="en-US" altLang="zh-CN" sz="2400" i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:a</a:t>
            </a:r>
          </a:p>
          <a:p>
            <a:pPr algn="l" fontAlgn="auto">
              <a:lnSpc>
                <a:spcPct val="200000"/>
              </a:lnSpc>
            </a:pPr>
            <a:r>
              <a:rPr kumimoji="1" lang="en-US" altLang="zh-CN" sz="2400" i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zh-CN" altLang="en-US" sz="2400" i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页面</a:t>
            </a:r>
            <a:r>
              <a:rPr kumimoji="1" lang="en-US" altLang="zh-CN" sz="2400" i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: b</a:t>
            </a:r>
          </a:p>
          <a:p>
            <a:pPr algn="l" fontAlgn="auto">
              <a:lnSpc>
                <a:spcPct val="200000"/>
              </a:lnSpc>
            </a:pPr>
            <a:r>
              <a:rPr kumimoji="1" lang="en-US" altLang="zh-CN" sz="2400" i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zh-CN" altLang="en-US" sz="2400" i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页面区块</a:t>
            </a:r>
            <a:r>
              <a:rPr kumimoji="1" lang="en-US" altLang="zh-CN" sz="2400" i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:c</a:t>
            </a:r>
          </a:p>
          <a:p>
            <a:pPr algn="l" fontAlgn="auto">
              <a:lnSpc>
                <a:spcPct val="200000"/>
              </a:lnSpc>
            </a:pPr>
            <a:r>
              <a:rPr kumimoji="1" lang="en-US" altLang="zh-CN" sz="2400" i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zh-CN" altLang="en-US" sz="2400" i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区块内点位：</a:t>
            </a:r>
            <a:r>
              <a:rPr kumimoji="1" lang="en-US" altLang="zh-CN" sz="2400" i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08584F-24E2-4BEE-8432-24B4CEB26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581" y="2619003"/>
            <a:ext cx="5312228" cy="28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4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5EF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solidFill>
              <a:srgbClr val="333334"/>
            </a:solidFill>
            <a:latin typeface="Source Han Sans CN Regular" panose="020B0500000000000000" pitchFamily="34" charset="-128"/>
            <a:ea typeface="Source Han Sans CN Regular" panose="020B0500000000000000" pitchFamily="34" charset="-128"/>
            <a:cs typeface="Alibaba PuHuiTi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307</Words>
  <Application>Microsoft Office PowerPoint</Application>
  <PresentationFormat>宽屏</PresentationFormat>
  <Paragraphs>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Source Han Sans CN Bold</vt:lpstr>
      <vt:lpstr>Source Han Sans CN Regular</vt:lpstr>
      <vt:lpstr>等线</vt:lpstr>
      <vt:lpstr>Arial</vt:lpstr>
      <vt:lpstr>Calibri</vt:lpstr>
      <vt:lpstr>Source Sans Pro Semibold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峰</dc:creator>
  <cp:lastModifiedBy>starcraft</cp:lastModifiedBy>
  <cp:revision>61</cp:revision>
  <dcterms:created xsi:type="dcterms:W3CDTF">2021-10-09T11:24:44Z</dcterms:created>
  <dcterms:modified xsi:type="dcterms:W3CDTF">2021-12-22T11:53:02Z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F0117B9F1C9C4783833535B2BF64B7E2</vt:lpwstr>
  </property>
  <property fmtid="{D5CDD505-2E9C-101B-9397-08002B2CF9AE}" pid="3" name="KSOProductBuildVer">
    <vt:lpwstr>2052-3.9.1.6204</vt:lpwstr>
  </property>
</Properties>
</file>