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513" r:id="rId3"/>
    <p:sldId id="735" r:id="rId4"/>
    <p:sldId id="514" r:id="rId5"/>
    <p:sldId id="709" r:id="rId6"/>
    <p:sldId id="515" r:id="rId7"/>
    <p:sldId id="516" r:id="rId8"/>
    <p:sldId id="702" r:id="rId9"/>
    <p:sldId id="703" r:id="rId10"/>
    <p:sldId id="518" r:id="rId11"/>
    <p:sldId id="736" r:id="rId12"/>
    <p:sldId id="704" r:id="rId13"/>
    <p:sldId id="705" r:id="rId14"/>
    <p:sldId id="708" r:id="rId15"/>
    <p:sldId id="707" r:id="rId16"/>
    <p:sldId id="710" r:id="rId17"/>
    <p:sldId id="711" r:id="rId18"/>
    <p:sldId id="712" r:id="rId19"/>
    <p:sldId id="713" r:id="rId20"/>
    <p:sldId id="714" r:id="rId21"/>
    <p:sldId id="715" r:id="rId22"/>
    <p:sldId id="737" r:id="rId23"/>
    <p:sldId id="716" r:id="rId24"/>
    <p:sldId id="720" r:id="rId25"/>
    <p:sldId id="721" r:id="rId26"/>
    <p:sldId id="701" r:id="rId27"/>
    <p:sldId id="722" r:id="rId28"/>
    <p:sldId id="723" r:id="rId29"/>
    <p:sldId id="724" r:id="rId30"/>
    <p:sldId id="725" r:id="rId31"/>
    <p:sldId id="738" r:id="rId32"/>
    <p:sldId id="51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7030"/>
  </p:normalViewPr>
  <p:slideViewPr>
    <p:cSldViewPr snapToGrid="0" snapToObjects="1">
      <p:cViewPr varScale="1">
        <p:scale>
          <a:sx n="59" d="100"/>
          <a:sy n="59" d="100"/>
        </p:scale>
        <p:origin x="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  <a:endParaRPr kumimoji="1" lang="zh-CN" altLang="en-US" sz="2400" b="1" dirty="0">
              <a:solidFill>
                <a:schemeClr val="bg1"/>
              </a:solidFill>
              <a:latin typeface="Source Sans Pro Semibold" panose="020B0603030403020204" charset="0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4770" y="3139440"/>
          <a:ext cx="1901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99590" imgH="560705" progId="Package">
                  <p:embed/>
                </p:oleObj>
              </mc:Choice>
              <mc:Fallback>
                <p:oleObj name="" r:id="rId1" imgW="1799590" imgH="56070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4770" y="3139440"/>
                        <a:ext cx="1901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2021-10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17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组件列表（具体实现）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组件位置：</a:t>
            </a:r>
            <a:r>
              <a:rPr lang="en-US" altLang="zh-CN" dirty="0"/>
              <a:t>@skedo/ui/src/components/ComponentList.tsx</a:t>
            </a:r>
            <a:endParaRPr lang="en-US" altLang="zh-CN" dirty="0"/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依赖的数据：</a:t>
            </a:r>
            <a:r>
              <a:rPr lang="en-US" altLang="zh-CN" dirty="0"/>
              <a:t>@skedo/loader/src/ComponentsLoader.tsx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内部组件数据：</a:t>
            </a:r>
            <a:r>
              <a:rPr lang="en-US" altLang="zh-CN" dirty="0"/>
              <a:t>@skedo/loader/yml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外部组件数据：</a:t>
            </a:r>
            <a:r>
              <a:rPr lang="en-US" altLang="zh-CN" dirty="0"/>
              <a:t>@skedo/svc-doc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服务中</a:t>
            </a:r>
            <a:r>
              <a:rPr lang="en-US" altLang="zh-CN" dirty="0"/>
              <a:t>http</a:t>
            </a:r>
            <a:r>
              <a:rPr lang="zh-CN" altLang="en-US" dirty="0"/>
              <a:t>请求获取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8094" y="1727199"/>
            <a:ext cx="1481427" cy="43760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494073"/>
            <a:ext cx="6096000" cy="56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思考：为什么要拆分</a:t>
            </a:r>
            <a:r>
              <a:rPr lang="en-US" altLang="zh-CN" b="1" dirty="0">
                <a:solidFill>
                  <a:srgbClr val="FF0000"/>
                </a:solidFill>
              </a:rPr>
              <a:t>@skedo/loader</a:t>
            </a:r>
            <a:r>
              <a:rPr lang="zh-CN" altLang="en-US" b="1" dirty="0">
                <a:solidFill>
                  <a:srgbClr val="FF0000"/>
                </a:solidFill>
              </a:rPr>
              <a:t>项目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YML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的加载过程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893" y="1164176"/>
            <a:ext cx="6970279" cy="43133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03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实例化过程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anose="02010600030101010101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组件元数据：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ComponentsMeta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思考：一个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MetaData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名字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定义了哪些方法、成员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组件的元数据是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对组件实例数据</a:t>
            </a:r>
            <a:r>
              <a:rPr lang="en-US" altLang="zh-CN" dirty="0"/>
              <a:t>(Node)</a:t>
            </a:r>
            <a:r>
              <a:rPr lang="zh-CN" altLang="en-US" dirty="0"/>
              <a:t>的描述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2474" y="1611086"/>
            <a:ext cx="6027207" cy="3826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75111" y="4868031"/>
            <a:ext cx="6096000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思考：为什么要设计</a:t>
            </a:r>
            <a:r>
              <a:rPr lang="en-US" altLang="zh-CN" b="1" dirty="0">
                <a:solidFill>
                  <a:srgbClr val="FF0000"/>
                </a:solidFill>
              </a:rPr>
              <a:t>Meta</a:t>
            </a:r>
            <a:r>
              <a:rPr lang="zh-CN" altLang="en-US" b="1" dirty="0">
                <a:solidFill>
                  <a:srgbClr val="FF0000"/>
                </a:solidFill>
              </a:rPr>
              <a:t>对象？而不直接用</a:t>
            </a:r>
            <a:r>
              <a:rPr lang="en-US" altLang="zh-CN" b="1" dirty="0">
                <a:solidFill>
                  <a:srgbClr val="FF0000"/>
                </a:solidFill>
              </a:rPr>
              <a:t>YML</a:t>
            </a:r>
            <a:r>
              <a:rPr lang="zh-CN" altLang="en-US" b="1" dirty="0">
                <a:solidFill>
                  <a:srgbClr val="FF0000"/>
                </a:solidFill>
              </a:rPr>
              <a:t>转换的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NodeData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设计的意义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772" y="1542000"/>
            <a:ext cx="5008271" cy="24147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49" y="3925162"/>
            <a:ext cx="6031197" cy="22302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64" y="1165661"/>
            <a:ext cx="5211364" cy="23706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71349" y="1608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构造过程需要</a:t>
            </a:r>
            <a:endParaRPr kumimoji="1" lang="zh-CN" altLang="en-US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99950" y="3844699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export/import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方便</a:t>
            </a:r>
            <a:endParaRPr kumimoji="1" lang="zh-CN" altLang="en-US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15549" y="94758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history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管理方便</a:t>
            </a:r>
            <a:endParaRPr kumimoji="1" lang="zh-CN" altLang="en-US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04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的渲染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anose="02010600030101010101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Render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设计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6949" y="1273679"/>
            <a:ext cx="6654765" cy="47932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Render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代码分析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@skedo/ui/components/render/NodeRender</a:t>
            </a:r>
            <a:endParaRPr lang="en-US" altLang="zh-CN" dirty="0"/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5299" y="1051791"/>
            <a:ext cx="5593852" cy="53775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746" y="3881059"/>
            <a:ext cx="6096000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思考：为什么要设计</a:t>
            </a:r>
            <a:r>
              <a:rPr lang="en-US" altLang="zh-CN" b="1" dirty="0">
                <a:solidFill>
                  <a:srgbClr val="FF0000"/>
                </a:solidFill>
              </a:rPr>
              <a:t>Draggable/Styled/Selectable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05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、选中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和属性编辑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anose="02010600030101010101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21-10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969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属性编辑器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47" y="1408158"/>
            <a:ext cx="11437620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属性编辑器领域模型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@skedo/ui/src/object/PropertyEditor.ts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属性编辑器条目领域模型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@skedo/ui/src/object/PropItem.ts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属性编辑器前端实现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@skedo/ui/src/components/propeditor/ComponentPropEditor.tsx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@skedo/ui/src/components/propeditor/PropertyGroup.tsx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@skedo/ui/src/components/propeditor/PropertyItem.tsx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5088" y="950685"/>
            <a:ext cx="2355191" cy="52904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4770" y="3139440"/>
          <a:ext cx="1901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799590" imgH="560705" progId="Package">
                  <p:embed/>
                </p:oleObj>
              </mc:Choice>
              <mc:Fallback>
                <p:oleObj name="" r:id="rId1" imgW="1799590" imgH="560705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4770" y="3139440"/>
                        <a:ext cx="1901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2021-10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17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领域模型和渲染模型关系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258" y="1224686"/>
            <a:ext cx="6129888" cy="52123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6047" y="1408158"/>
            <a:ext cx="3882753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单向数据流模型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上行数据流和下行数据流不是同一个通道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领域模型不关心渲染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渲染模型不关心领域模型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属性的抽象（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PropMeta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的意义）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047" y="1408158"/>
            <a:ext cx="10123896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/>
              <a:t>PropMeta</a:t>
            </a:r>
            <a:r>
              <a:rPr lang="zh-CN" altLang="en-US" b="1" dirty="0"/>
              <a:t>的本质是表单项数据的描述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源码位置：</a:t>
            </a:r>
            <a:r>
              <a:rPr lang="en-US" altLang="zh-CN" dirty="0"/>
              <a:t>@skedo/meta/src/meta/PropMeta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</a:t>
            </a:r>
            <a:endParaRPr lang="en-US" altLang="zh-CN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disabled</a:t>
            </a:r>
            <a:endParaRPr lang="en-US" altLang="zh-CN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path </a:t>
            </a:r>
            <a:endParaRPr lang="en-US" altLang="zh-CN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name</a:t>
            </a:r>
            <a:endParaRPr lang="en-US" altLang="zh-CN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type</a:t>
            </a:r>
            <a:endParaRPr lang="en-US" altLang="zh-CN" dirty="0"/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……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868602" y="5012330"/>
            <a:ext cx="6096000" cy="56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思考：既然是表单项，为什么没有</a:t>
            </a:r>
            <a:r>
              <a:rPr lang="en-US" altLang="zh-CN" b="1" dirty="0">
                <a:solidFill>
                  <a:srgbClr val="FF0000"/>
                </a:solidFill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dirty?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属性的实例和元数据关系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6" y="1352142"/>
            <a:ext cx="10755226" cy="2600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1" y="4101271"/>
            <a:ext cx="7090417" cy="23708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06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、属性编辑项的架构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anose="02010600030101010101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属性编辑项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(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PropItem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)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47" y="1408158"/>
            <a:ext cx="11437620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/>
              <a:t>PropItem</a:t>
            </a:r>
            <a:r>
              <a:rPr lang="en-US" altLang="zh-CN" b="1" dirty="0"/>
              <a:t> ~ </a:t>
            </a:r>
            <a:r>
              <a:rPr lang="zh-CN" altLang="en-US" b="1" dirty="0"/>
              <a:t>表单组件模型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/>
              <a:t>PropertyItem.tsx</a:t>
            </a:r>
            <a:r>
              <a:rPr lang="zh-CN" altLang="en-US" b="1" dirty="0"/>
              <a:t> </a:t>
            </a:r>
            <a:r>
              <a:rPr lang="en-US" altLang="zh-CN" b="1" dirty="0"/>
              <a:t>~ </a:t>
            </a:r>
            <a:r>
              <a:rPr lang="zh-CN" altLang="en-US" b="1" dirty="0"/>
              <a:t>表单组件的展示</a:t>
            </a:r>
            <a:endParaRPr lang="en-US" altLang="zh-CN" b="1" dirty="0"/>
          </a:p>
          <a:p>
            <a:pPr lvl="1">
              <a:lnSpc>
                <a:spcPct val="200000"/>
              </a:lnSpc>
            </a:pP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5088" y="950685"/>
            <a:ext cx="2355191" cy="52904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39" y="2859237"/>
            <a:ext cx="3824533" cy="35713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属性更新逻辑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0920" y="1186586"/>
            <a:ext cx="5126223" cy="51494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作业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anose="02010600030101010101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实现一个右侧层级关系预览效果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430" y="1553028"/>
            <a:ext cx="2022181" cy="42526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6047" y="1408158"/>
            <a:ext cx="11437620" cy="466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切换到分支 </a:t>
            </a:r>
            <a:r>
              <a:rPr lang="en-US" altLang="zh-CN" b="1" dirty="0"/>
              <a:t>job01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实现右侧的层级展示效果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组件的核心设计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(Node)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的实例化过程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  <a:endParaRPr kumimoji="1" lang="en-US" altLang="zh-CN" sz="2800" dirty="0">
              <a:solidFill>
                <a:schemeClr val="bg1"/>
              </a:solidFill>
              <a:latin typeface="Source Sans Pro Semibold" panose="020B0603030403020204" charset="0"/>
              <a:ea typeface="Source Han Sans CN Bold" panose="020B0500000000000000" pitchFamily="34" charset="-128"/>
              <a:cs typeface="Source Sans Pro Semibold" panose="020B0603030403020204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组件和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YML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4770" y="3139440"/>
          <a:ext cx="19018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799590" imgH="560705" progId="Package">
                  <p:embed/>
                </p:oleObj>
              </mc:Choice>
              <mc:Fallback>
                <p:oleObj name="" r:id="rId1" imgW="1799590" imgH="560705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4770" y="3139440"/>
                        <a:ext cx="19018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2021-10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17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的渲染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04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属性编辑项的架构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05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06</a:t>
            </a:r>
            <a:endParaRPr kumimoji="1" lang="en-US" altLang="zh-CN" sz="2800" dirty="0">
              <a:solidFill>
                <a:schemeClr val="bg1"/>
              </a:solidFill>
              <a:latin typeface="Source Sans Pro Semibold" panose="020B0603030403020204" charset="0"/>
              <a:ea typeface="Source Han Sans CN Bold" panose="020B0500000000000000" pitchFamily="34" charset="-128"/>
              <a:cs typeface="Source Sans Pro Semibold" panose="020B0603030403020204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选中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和属性编辑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、组件的核心设计 （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Node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）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anose="02010600030101010101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416" y="1051791"/>
            <a:ext cx="9232900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@skedo/meta/src/instance/Node.ts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226" y="2313210"/>
            <a:ext cx="3191320" cy="3305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04" y="1791973"/>
            <a:ext cx="4975903" cy="4536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Node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中的数据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anose="02010600030101010101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2131" y="1661391"/>
            <a:ext cx="9232900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BoxDescriptor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盒子模型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passProps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传递给组件的属性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mountPoint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挂载的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DOM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元素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Meta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 元数据（来自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YML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）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children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 子节点信息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131" y="2365829"/>
            <a:ext cx="3648004" cy="318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02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、组件和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anose="02010600030101010101" pitchFamily="2" charset="-122"/>
                <a:cs typeface="Alibaba PuHuiTi" pitchFamily="18" charset="-122"/>
                <a:sym typeface="+mn-ea"/>
              </a:rPr>
              <a:t>YML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anose="02010600030101010101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组件列表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每个组件有对应的</a:t>
            </a:r>
            <a:r>
              <a:rPr lang="en-US" altLang="zh-CN" dirty="0"/>
              <a:t>YML</a:t>
            </a:r>
            <a:endParaRPr lang="en-US" altLang="zh-CN" dirty="0"/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组件列表有两个来源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内部组件（系统写死）</a:t>
            </a:r>
            <a:endParaRPr lang="en-US" altLang="zh-CN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外部组件（远程加载）</a:t>
            </a:r>
            <a:endParaRPr lang="en-US" altLang="zh-CN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从实现上内外部组件一致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8094" y="1727199"/>
            <a:ext cx="1481427" cy="43760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宽屏</PresentationFormat>
  <Paragraphs>153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Source Han Sans CN Regular</vt:lpstr>
      <vt:lpstr>Yu Gothic UI</vt:lpstr>
      <vt:lpstr>Alibaba PuHuiTi</vt:lpstr>
      <vt:lpstr>Verdana</vt:lpstr>
      <vt:lpstr>微软雅黑</vt:lpstr>
      <vt:lpstr>Source Sans Pro Semibold</vt:lpstr>
      <vt:lpstr>Segoe Print</vt:lpstr>
      <vt:lpstr>Source Han Sans CN Bold</vt:lpstr>
      <vt:lpstr>Source Han Sans CN Bold</vt:lpstr>
      <vt:lpstr>Source Han Sans CN Regular</vt:lpstr>
      <vt:lpstr>Arial Unicode MS</vt:lpstr>
      <vt:lpstr>Calibri</vt:lpstr>
      <vt:lpstr>等线</vt:lpstr>
      <vt:lpstr>Office 主题​​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Administrator</cp:lastModifiedBy>
  <cp:revision>33</cp:revision>
  <dcterms:created xsi:type="dcterms:W3CDTF">2021-10-09T11:24:00Z</dcterms:created>
  <dcterms:modified xsi:type="dcterms:W3CDTF">2022-01-16T13:01:00Z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2052-11.1.0.11294</vt:lpwstr>
  </property>
</Properties>
</file>