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513" r:id="rId2"/>
    <p:sldId id="514" r:id="rId3"/>
    <p:sldId id="518" r:id="rId4"/>
    <p:sldId id="726" r:id="rId5"/>
    <p:sldId id="515" r:id="rId6"/>
    <p:sldId id="727" r:id="rId7"/>
    <p:sldId id="51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FF"/>
    <a:srgbClr val="666666"/>
    <a:srgbClr val="333334"/>
    <a:srgbClr val="333333"/>
    <a:srgbClr val="FF8609"/>
    <a:srgbClr val="CECCCD"/>
    <a:srgbClr val="6BA7FF"/>
    <a:srgbClr val="05B2FF"/>
    <a:srgbClr val="FDD2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/>
    <p:restoredTop sz="97030"/>
  </p:normalViewPr>
  <p:slideViewPr>
    <p:cSldViewPr snapToGrid="0" snapToObjects="1">
      <p:cViewPr varScale="1">
        <p:scale>
          <a:sx n="114" d="100"/>
          <a:sy n="114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064" y="707390"/>
            <a:ext cx="1290320" cy="42183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b="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51" y="0"/>
            <a:ext cx="12214302" cy="6858000"/>
          </a:xfrm>
          <a:prstGeom prst="rect">
            <a:avLst/>
          </a:prstGeom>
        </p:spPr>
      </p:pic>
      <p:grpSp>
        <p:nvGrpSpPr>
          <p:cNvPr id="28" name="组合 27"/>
          <p:cNvGrpSpPr/>
          <p:nvPr userDrawn="1"/>
        </p:nvGrpSpPr>
        <p:grpSpPr>
          <a:xfrm>
            <a:off x="807869" y="4370696"/>
            <a:ext cx="3638214" cy="1690365"/>
            <a:chOff x="766285" y="4449542"/>
            <a:chExt cx="3638214" cy="1690365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766286" y="5140170"/>
              <a:ext cx="3638213" cy="999737"/>
              <a:chOff x="1792004" y="5140170"/>
              <a:chExt cx="3638213" cy="999737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1792004" y="5140170"/>
                <a:ext cx="3638212" cy="999737"/>
              </a:xfrm>
              <a:prstGeom prst="roundRect">
                <a:avLst>
                  <a:gd name="adj" fmla="val 8822"/>
                </a:avLst>
              </a:prstGeom>
              <a:noFill/>
              <a:ln>
                <a:solidFill>
                  <a:srgbClr val="6BA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>
                <a:off x="3078273" y="5247200"/>
                <a:ext cx="2351944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800"/>
                  </a:lnSpc>
                </a:pPr>
                <a:r>
                  <a:rPr kumimoji="1" lang="zh-CN" altLang="en-US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北京开课吧科技有限公司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 err="1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www.kaikeba.com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400-996-0826</a:t>
                </a:r>
                <a:endParaRPr kumimoji="1" lang="zh-CN" altLang="en-US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</p:txBody>
          </p:sp>
          <p:grpSp>
            <p:nvGrpSpPr>
              <p:cNvPr id="6" name="组合 5"/>
              <p:cNvGrpSpPr/>
              <p:nvPr userDrawn="1"/>
            </p:nvGrpSpPr>
            <p:grpSpPr>
              <a:xfrm>
                <a:off x="1963934" y="5292153"/>
                <a:ext cx="695769" cy="695770"/>
                <a:chOff x="9309407" y="2443399"/>
                <a:chExt cx="1234904" cy="1234906"/>
              </a:xfrm>
            </p:grpSpPr>
            <p:pic>
              <p:nvPicPr>
                <p:cNvPr id="10" name="图像" descr="图像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9407" y="2443399"/>
                  <a:ext cx="1234904" cy="1234906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4338" y="2914708"/>
                  <a:ext cx="292288" cy="2922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66285" y="4449542"/>
              <a:ext cx="3638212" cy="4989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image 2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1" name="组合 2"/>
          <p:cNvGrpSpPr/>
          <p:nvPr userDrawn="1"/>
        </p:nvGrpSpPr>
        <p:grpSpPr>
          <a:xfrm>
            <a:off x="497682" y="474663"/>
            <a:ext cx="787400" cy="762000"/>
            <a:chOff x="1946873" y="4114800"/>
            <a:chExt cx="1575260" cy="1524000"/>
          </a:xfrm>
        </p:grpSpPr>
        <p:sp>
          <p:nvSpPr>
            <p:cNvPr id="4" name="圆角矩形 3"/>
            <p:cNvSpPr/>
            <p:nvPr/>
          </p:nvSpPr>
          <p:spPr>
            <a:xfrm>
              <a:off x="1946873" y="4114800"/>
              <a:ext cx="1575260" cy="152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0047" dist="155745" dir="3120000" sx="100412" sy="100412" algn="tl" rotWithShape="0">
                <a:srgbClr val="999A9E">
                  <a:alpha val="3881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pic>
          <p:nvPicPr>
            <p:cNvPr id="94216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313685" y="4387139"/>
              <a:ext cx="841636" cy="9793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4212" name="组合 5"/>
          <p:cNvGrpSpPr/>
          <p:nvPr userDrawn="1"/>
        </p:nvGrpSpPr>
        <p:grpSpPr>
          <a:xfrm>
            <a:off x="11510963" y="595313"/>
            <a:ext cx="236538" cy="520700"/>
            <a:chOff x="23022230" y="1168836"/>
            <a:chExt cx="472965" cy="1040523"/>
          </a:xfrm>
        </p:grpSpPr>
        <p:sp>
          <p:nvSpPr>
            <p:cNvPr id="7" name="椭圆 6"/>
            <p:cNvSpPr/>
            <p:nvPr/>
          </p:nvSpPr>
          <p:spPr>
            <a:xfrm>
              <a:off x="23022230" y="1736682"/>
              <a:ext cx="472965" cy="4726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22230" y="1168836"/>
              <a:ext cx="472965" cy="472677"/>
            </a:xfrm>
            <a:prstGeom prst="ellipse">
              <a:avLst/>
            </a:prstGeom>
            <a:noFill/>
            <a:ln>
              <a:solidFill>
                <a:srgbClr val="215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470916" y="512937"/>
            <a:ext cx="7918513" cy="6856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705" y="435991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</a:rPr>
              <a:t>讲课人：小师叔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1492137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690" y="1597547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Han Sans CN Bold" panose="020B0800000000000000" pitchFamily="34" charset="-122"/>
                <a:ea typeface="Source Han Sans CN Bold" panose="020B0800000000000000" pitchFamily="34" charset="-122"/>
                <a:cs typeface="Alibaba PuHuiTi" pitchFamily="18" charset="-122"/>
              </a:rPr>
              <a:t>多项目协作工具</a:t>
            </a:r>
            <a:endParaRPr kumimoji="1" lang="zh-CN" sz="2800" dirty="0">
              <a:solidFill>
                <a:srgbClr val="333334"/>
              </a:solidFill>
              <a:latin typeface="Source Han Sans CN Bold" panose="020B0800000000000000" pitchFamily="34" charset="-122"/>
              <a:ea typeface="Source Han Sans CN Bold" panose="020B0800000000000000" pitchFamily="34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16810" y="1597547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01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2727134"/>
            <a:ext cx="646430" cy="73469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3384524" y="4090819"/>
            <a:ext cx="725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Coding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416810" y="2826829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02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46321" y="3971261"/>
            <a:ext cx="646430" cy="734695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2431056" y="4065241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03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84524" y="2827188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设计方案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举例： </a:t>
            </a:r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Lerna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565924-37EE-4EBC-AFC1-9AABC10F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36" y="1523316"/>
            <a:ext cx="2740894" cy="4286060"/>
          </a:xfrm>
          <a:prstGeom prst="rect">
            <a:avLst/>
          </a:prstGeom>
        </p:spPr>
      </p:pic>
      <p:pic>
        <p:nvPicPr>
          <p:cNvPr id="1026" name="Picture 2" descr="Lerna">
            <a:extLst>
              <a:ext uri="{FF2B5EF4-FFF2-40B4-BE49-F238E27FC236}">
                <a16:creationId xmlns:a16="http://schemas.microsoft.com/office/drawing/2014/main" id="{38074767-097A-4B79-920D-6EC9598B6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81" y="1714500"/>
            <a:ext cx="379253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Why Not </a:t>
            </a:r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Lerna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?</a:t>
            </a:r>
            <a:endParaRPr kumimoji="1" lang="zh-CN" sz="2800" b="1" dirty="0">
              <a:solidFill>
                <a:srgbClr val="333334"/>
              </a:solidFill>
              <a:latin typeface="Source Sans Pro Semibold" panose="020B0603030403020204" charset="0"/>
              <a:ea typeface="Source Han Sans CN Bold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A49FBD-4413-4D4C-8E53-2770C61371E7}"/>
              </a:ext>
            </a:extLst>
          </p:cNvPr>
          <p:cNvSpPr txBox="1"/>
          <p:nvPr/>
        </p:nvSpPr>
        <p:spPr>
          <a:xfrm>
            <a:off x="377190" y="1974215"/>
            <a:ext cx="11437620" cy="37008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灵活多变的诉求（集中式、</a:t>
            </a:r>
            <a:r>
              <a:rPr lang="en-US" altLang="zh-CN" dirty="0"/>
              <a:t>git</a:t>
            </a:r>
            <a:r>
              <a:rPr lang="zh-CN" altLang="en-US" dirty="0"/>
              <a:t>子项目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 algn="l" fontAlgn="auto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教学目的：架构师必须有造轮子的能力</a:t>
            </a:r>
            <a:endParaRPr lang="en-US" altLang="zh-CN" dirty="0"/>
          </a:p>
          <a:p>
            <a:pPr lvl="2">
              <a:lnSpc>
                <a:spcPct val="20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3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02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、设计方案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2B4FC9-E42E-46EA-8815-3AB92796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447259"/>
            <a:ext cx="9078592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5497" y="5473439"/>
            <a:ext cx="3946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6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Thanks</a:t>
            </a:r>
            <a:endParaRPr kumimoji="1" lang="zh-CN" altLang="en-US" sz="46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E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solidFill>
              <a:srgbClr val="333334"/>
            </a:solidFill>
            <a:latin typeface="Source Han Sans CN Regular" panose="020B0500000000000000" pitchFamily="34" charset="-128"/>
            <a:ea typeface="Source Han Sans CN Regular" panose="020B0500000000000000" pitchFamily="34" charset="-128"/>
            <a:cs typeface="Alibaba PuHuiTi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50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Source Han Sans CN Bold</vt:lpstr>
      <vt:lpstr>Source Han Sans CN Regular</vt:lpstr>
      <vt:lpstr>等线</vt:lpstr>
      <vt:lpstr>Arial</vt:lpstr>
      <vt:lpstr>Calibri</vt:lpstr>
      <vt:lpstr>Source Sans Pro Semibold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峰</dc:creator>
  <cp:lastModifiedBy>ramroll</cp:lastModifiedBy>
  <cp:revision>34</cp:revision>
  <dcterms:created xsi:type="dcterms:W3CDTF">2021-10-09T11:24:44Z</dcterms:created>
  <dcterms:modified xsi:type="dcterms:W3CDTF">2021-10-27T11:33:17Z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F0117B9F1C9C4783833535B2BF64B7E2</vt:lpwstr>
  </property>
  <property fmtid="{D5CDD505-2E9C-101B-9397-08002B2CF9AE}" pid="3" name="KSOProductBuildVer">
    <vt:lpwstr>2052-3.9.1.6204</vt:lpwstr>
  </property>
</Properties>
</file>