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5"/>
  </p:notesMasterIdLst>
  <p:sldIdLst>
    <p:sldId id="513" r:id="rId2"/>
    <p:sldId id="514" r:id="rId3"/>
    <p:sldId id="515" r:id="rId4"/>
    <p:sldId id="516" r:id="rId5"/>
    <p:sldId id="518" r:id="rId6"/>
    <p:sldId id="519" r:id="rId7"/>
    <p:sldId id="520" r:id="rId8"/>
    <p:sldId id="538" r:id="rId9"/>
    <p:sldId id="521" r:id="rId10"/>
    <p:sldId id="522" r:id="rId11"/>
    <p:sldId id="523" r:id="rId12"/>
    <p:sldId id="612" r:id="rId13"/>
    <p:sldId id="613" r:id="rId14"/>
    <p:sldId id="614" r:id="rId15"/>
    <p:sldId id="615" r:id="rId16"/>
    <p:sldId id="616" r:id="rId17"/>
    <p:sldId id="617" r:id="rId18"/>
    <p:sldId id="526" r:id="rId19"/>
    <p:sldId id="680" r:id="rId20"/>
    <p:sldId id="681" r:id="rId21"/>
    <p:sldId id="682" r:id="rId22"/>
    <p:sldId id="683" r:id="rId23"/>
    <p:sldId id="684" r:id="rId24"/>
    <p:sldId id="685" r:id="rId25"/>
    <p:sldId id="618" r:id="rId26"/>
    <p:sldId id="611" r:id="rId27"/>
    <p:sldId id="533" r:id="rId28"/>
    <p:sldId id="534" r:id="rId29"/>
    <p:sldId id="535" r:id="rId30"/>
    <p:sldId id="536" r:id="rId31"/>
    <p:sldId id="537" r:id="rId32"/>
    <p:sldId id="512" r:id="rId33"/>
    <p:sldId id="353" r:id="rId34"/>
    <p:sldId id="352" r:id="rId35"/>
    <p:sldId id="420" r:id="rId36"/>
    <p:sldId id="354" r:id="rId37"/>
    <p:sldId id="355" r:id="rId38"/>
    <p:sldId id="367" r:id="rId39"/>
    <p:sldId id="368" r:id="rId40"/>
    <p:sldId id="369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422" r:id="rId50"/>
    <p:sldId id="479" r:id="rId51"/>
    <p:sldId id="480" r:id="rId52"/>
    <p:sldId id="481" r:id="rId53"/>
    <p:sldId id="482" r:id="rId54"/>
    <p:sldId id="511" r:id="rId55"/>
    <p:sldId id="483" r:id="rId56"/>
    <p:sldId id="484" r:id="rId57"/>
    <p:sldId id="485" r:id="rId58"/>
    <p:sldId id="486" r:id="rId59"/>
    <p:sldId id="487" r:id="rId60"/>
    <p:sldId id="488" r:id="rId61"/>
    <p:sldId id="489" r:id="rId62"/>
    <p:sldId id="491" r:id="rId63"/>
    <p:sldId id="492" r:id="rId64"/>
    <p:sldId id="493" r:id="rId65"/>
    <p:sldId id="494" r:id="rId66"/>
    <p:sldId id="495" r:id="rId67"/>
    <p:sldId id="496" r:id="rId68"/>
    <p:sldId id="497" r:id="rId69"/>
    <p:sldId id="498" r:id="rId70"/>
    <p:sldId id="499" r:id="rId71"/>
    <p:sldId id="500" r:id="rId72"/>
    <p:sldId id="501" r:id="rId73"/>
    <p:sldId id="502" r:id="rId74"/>
    <p:sldId id="503" r:id="rId75"/>
    <p:sldId id="504" r:id="rId76"/>
    <p:sldId id="605" r:id="rId77"/>
    <p:sldId id="606" r:id="rId78"/>
    <p:sldId id="607" r:id="rId79"/>
    <p:sldId id="608" r:id="rId80"/>
    <p:sldId id="609" r:id="rId81"/>
    <p:sldId id="687" r:id="rId82"/>
    <p:sldId id="610" r:id="rId83"/>
    <p:sldId id="510" r:id="rId8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EFF"/>
    <a:srgbClr val="666666"/>
    <a:srgbClr val="333334"/>
    <a:srgbClr val="333333"/>
    <a:srgbClr val="FF8609"/>
    <a:srgbClr val="CECCCD"/>
    <a:srgbClr val="6BA7FF"/>
    <a:srgbClr val="05B2FF"/>
    <a:srgbClr val="FDD200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3"/>
    <p:restoredTop sz="97030"/>
  </p:normalViewPr>
  <p:slideViewPr>
    <p:cSldViewPr snapToGrid="0" snapToObjects="1">
      <p:cViewPr varScale="1">
        <p:scale>
          <a:sx n="88" d="100"/>
          <a:sy n="88" d="100"/>
        </p:scale>
        <p:origin x="8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	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	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	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	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	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	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9064" y="707390"/>
            <a:ext cx="1290320" cy="42183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142"/>
            <a:ext cx="12192000" cy="6853716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025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3">
            <a:alphaModFix amt="40000"/>
          </a:blip>
          <a:srcRect b="76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25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6BA7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6BA7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3333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550416" y="6201511"/>
            <a:ext cx="4042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北京开课吧科技有限公司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 err="1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www.kaikeba.com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/</a:t>
            </a:r>
            <a:r>
              <a:rPr kumimoji="1" lang="zh-CN" altLang="en-US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  <a:r>
              <a:rPr kumimoji="1" lang="en-US" altLang="zh-CN" sz="8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400-996-0826</a:t>
            </a:r>
            <a:endParaRPr kumimoji="1" lang="zh-CN" altLang="en-US" sz="800" b="0" i="0" dirty="0">
              <a:solidFill>
                <a:srgbClr val="CECCCD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0431261" y="6186122"/>
            <a:ext cx="1210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000" b="0" i="0" dirty="0">
                <a:solidFill>
                  <a:srgbClr val="CECCCD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让职场更自由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9162" y="580513"/>
            <a:ext cx="362422" cy="421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51" y="0"/>
            <a:ext cx="12214302" cy="6858000"/>
          </a:xfrm>
          <a:prstGeom prst="rect">
            <a:avLst/>
          </a:prstGeom>
        </p:spPr>
      </p:pic>
      <p:grpSp>
        <p:nvGrpSpPr>
          <p:cNvPr id="28" name="组合 27"/>
          <p:cNvGrpSpPr/>
          <p:nvPr userDrawn="1"/>
        </p:nvGrpSpPr>
        <p:grpSpPr>
          <a:xfrm>
            <a:off x="807869" y="4370696"/>
            <a:ext cx="3638214" cy="1690365"/>
            <a:chOff x="766285" y="4449542"/>
            <a:chExt cx="3638214" cy="1690365"/>
          </a:xfrm>
        </p:grpSpPr>
        <p:grpSp>
          <p:nvGrpSpPr>
            <p:cNvPr id="27" name="组合 26"/>
            <p:cNvGrpSpPr/>
            <p:nvPr userDrawn="1"/>
          </p:nvGrpSpPr>
          <p:grpSpPr>
            <a:xfrm>
              <a:off x="766286" y="5140170"/>
              <a:ext cx="3638213" cy="999737"/>
              <a:chOff x="1792004" y="5140170"/>
              <a:chExt cx="3638213" cy="999737"/>
            </a:xfrm>
          </p:grpSpPr>
          <p:sp>
            <p:nvSpPr>
              <p:cNvPr id="22" name="圆角矩形 21"/>
              <p:cNvSpPr/>
              <p:nvPr userDrawn="1"/>
            </p:nvSpPr>
            <p:spPr>
              <a:xfrm>
                <a:off x="1792004" y="5140170"/>
                <a:ext cx="3638212" cy="999737"/>
              </a:xfrm>
              <a:prstGeom prst="roundRect">
                <a:avLst>
                  <a:gd name="adj" fmla="val 8822"/>
                </a:avLst>
              </a:prstGeom>
              <a:noFill/>
              <a:ln>
                <a:solidFill>
                  <a:srgbClr val="6BA7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0" i="0" dirty="0">
                  <a:latin typeface="Source Han Sans CN Regular" panose="020B0500000000000000" pitchFamily="34" charset="-128"/>
                  <a:ea typeface="Source Han Sans CN Regular" panose="020B0500000000000000" pitchFamily="34" charset="-128"/>
                </a:endParaRPr>
              </a:p>
            </p:txBody>
          </p:sp>
          <p:sp>
            <p:nvSpPr>
              <p:cNvPr id="4" name="文本框 3"/>
              <p:cNvSpPr txBox="1"/>
              <p:nvPr userDrawn="1"/>
            </p:nvSpPr>
            <p:spPr>
              <a:xfrm>
                <a:off x="3078273" y="5247200"/>
                <a:ext cx="2351944" cy="770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1800"/>
                  </a:lnSpc>
                </a:pPr>
                <a:r>
                  <a:rPr kumimoji="1" lang="zh-CN" altLang="en-US" sz="1200" b="0" i="0" dirty="0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北京开课吧科技有限公司</a:t>
                </a:r>
                <a:endParaRPr kumimoji="1" lang="en-US" altLang="zh-CN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  <a:p>
                <a:pPr algn="l">
                  <a:lnSpc>
                    <a:spcPts val="1800"/>
                  </a:lnSpc>
                </a:pPr>
                <a:r>
                  <a:rPr kumimoji="1" lang="en-US" altLang="zh-CN" sz="1200" b="0" i="0" dirty="0" err="1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www.kaikeba.com</a:t>
                </a:r>
                <a:endParaRPr kumimoji="1" lang="en-US" altLang="zh-CN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  <a:p>
                <a:pPr algn="l">
                  <a:lnSpc>
                    <a:spcPts val="1800"/>
                  </a:lnSpc>
                </a:pPr>
                <a:r>
                  <a:rPr kumimoji="1" lang="en-US" altLang="zh-CN" sz="1200" b="0" i="0" dirty="0">
                    <a:solidFill>
                      <a:schemeClr val="bg1"/>
                    </a:solidFill>
                    <a:latin typeface="Source Han Sans CN Regular" panose="020B0500000000000000" pitchFamily="34" charset="-128"/>
                    <a:ea typeface="Source Han Sans CN Regular" panose="020B0500000000000000" pitchFamily="34" charset="-128"/>
                    <a:cs typeface="Alibaba PuHuiTi" pitchFamily="18" charset="-122"/>
                  </a:rPr>
                  <a:t>400-996-0826</a:t>
                </a:r>
                <a:endParaRPr kumimoji="1" lang="zh-CN" altLang="en-US" sz="1200" b="0" i="0" dirty="0">
                  <a:solidFill>
                    <a:schemeClr val="bg1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endParaRPr>
              </a:p>
            </p:txBody>
          </p:sp>
          <p:grpSp>
            <p:nvGrpSpPr>
              <p:cNvPr id="6" name="组合 5"/>
              <p:cNvGrpSpPr/>
              <p:nvPr userDrawn="1"/>
            </p:nvGrpSpPr>
            <p:grpSpPr>
              <a:xfrm>
                <a:off x="1963934" y="5292153"/>
                <a:ext cx="695769" cy="695770"/>
                <a:chOff x="9309407" y="2443399"/>
                <a:chExt cx="1234904" cy="1234906"/>
              </a:xfrm>
            </p:grpSpPr>
            <p:pic>
              <p:nvPicPr>
                <p:cNvPr id="10" name="图像" descr="图像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09407" y="2443399"/>
                  <a:ext cx="1234904" cy="1234906"/>
                </a:xfrm>
                <a:prstGeom prst="rect">
                  <a:avLst/>
                </a:prstGeom>
                <a:ln w="12700">
                  <a:miter lim="400000"/>
                  <a:headEnd/>
                  <a:tailEnd/>
                </a:ln>
              </p:spPr>
            </p:pic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74338" y="2914708"/>
                  <a:ext cx="292288" cy="292288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766285" y="4449542"/>
              <a:ext cx="3638212" cy="49892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image 2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4211" name="组合 2"/>
          <p:cNvGrpSpPr/>
          <p:nvPr userDrawn="1"/>
        </p:nvGrpSpPr>
        <p:grpSpPr>
          <a:xfrm>
            <a:off x="497682" y="474663"/>
            <a:ext cx="787400" cy="762000"/>
            <a:chOff x="1946873" y="4114800"/>
            <a:chExt cx="1575260" cy="1524000"/>
          </a:xfrm>
        </p:grpSpPr>
        <p:sp>
          <p:nvSpPr>
            <p:cNvPr id="4" name="圆角矩形 3"/>
            <p:cNvSpPr/>
            <p:nvPr/>
          </p:nvSpPr>
          <p:spPr>
            <a:xfrm>
              <a:off x="1946873" y="4114800"/>
              <a:ext cx="1575260" cy="1524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490047" dist="155745" dir="3120000" sx="100412" sy="100412" algn="tl" rotWithShape="0">
                <a:srgbClr val="999A9E">
                  <a:alpha val="38815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微软雅黑" panose="020B0503020204020204" charset="-122"/>
              </a:endParaRPr>
            </a:p>
          </p:txBody>
        </p:sp>
        <p:pic>
          <p:nvPicPr>
            <p:cNvPr id="94216" name="图片 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313685" y="4387139"/>
              <a:ext cx="841636" cy="97932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94212" name="组合 5"/>
          <p:cNvGrpSpPr/>
          <p:nvPr userDrawn="1"/>
        </p:nvGrpSpPr>
        <p:grpSpPr>
          <a:xfrm>
            <a:off x="11510963" y="595313"/>
            <a:ext cx="236538" cy="520700"/>
            <a:chOff x="23022230" y="1168836"/>
            <a:chExt cx="472965" cy="1040523"/>
          </a:xfrm>
        </p:grpSpPr>
        <p:sp>
          <p:nvSpPr>
            <p:cNvPr id="7" name="椭圆 6"/>
            <p:cNvSpPr/>
            <p:nvPr/>
          </p:nvSpPr>
          <p:spPr>
            <a:xfrm>
              <a:off x="23022230" y="1736682"/>
              <a:ext cx="472965" cy="4726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微软雅黑" panose="020B050302020402020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3022230" y="1168836"/>
              <a:ext cx="472965" cy="472677"/>
            </a:xfrm>
            <a:prstGeom prst="ellipse">
              <a:avLst/>
            </a:prstGeom>
            <a:noFill/>
            <a:ln>
              <a:solidFill>
                <a:srgbClr val="215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微软雅黑" panose="020B0503020204020204" charset="-122"/>
                  <a:cs typeface="微软雅黑" panose="020B050302020402020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微软雅黑" panose="020B0503020204020204" charset="-122"/>
              </a:endParaRPr>
            </a:p>
          </p:txBody>
        </p:sp>
      </p:grpSp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1470916" y="512937"/>
            <a:ext cx="7918513" cy="6856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705" y="4359910"/>
            <a:ext cx="3302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</a:rPr>
              <a:t>讲课人：小师叔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Contributor悬赏任务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33858" y="1695886"/>
            <a:ext cx="9523466" cy="346586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algn="l" fontAlgn="auto">
              <a:lnSpc>
                <a:spcPct val="23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读小师叔认真整理的需求文档，然后告知小师叔领任务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171450" indent="-171450" algn="l" fontAlgn="auto">
              <a:lnSpc>
                <a:spcPct val="23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写技术文档交流实现方案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171450" indent="-171450" algn="l" fontAlgn="auto">
              <a:lnSpc>
                <a:spcPct val="23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完成后小师叔验收（代码Review，测试等等），合格后合并程序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171450" indent="-171450" algn="l" fontAlgn="auto">
              <a:lnSpc>
                <a:spcPct val="23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成为Contributor条件——</a:t>
            </a:r>
            <a:r>
              <a:rPr kumimoji="1" lang="zh-CN" altLang="en-US" sz="2400" dirty="0">
                <a:solidFill>
                  <a:srgbClr val="025EFF"/>
                </a:solidFill>
                <a:latin typeface="Source Han Sans CN Regular" charset="0"/>
                <a:ea typeface="Source Han Sans CN Regular" charset="0"/>
                <a:sym typeface="+mn-ea"/>
              </a:rPr>
              <a:t>完成</a:t>
            </a:r>
            <a:r>
              <a:rPr kumimoji="1" lang="zh-CN" altLang="en-US" sz="2400" b="1" dirty="0">
                <a:solidFill>
                  <a:srgbClr val="025EFF"/>
                </a:solidFill>
                <a:latin typeface="Source Han Sans CN Regular" charset="0"/>
                <a:ea typeface="Source Han Sans CN Regular" charset="0"/>
                <a:sym typeface="+mn-ea"/>
              </a:rPr>
              <a:t>1个</a:t>
            </a:r>
            <a:r>
              <a:rPr kumimoji="1" lang="zh-CN" altLang="en-US" sz="2400" dirty="0">
                <a:solidFill>
                  <a:srgbClr val="025EFF"/>
                </a:solidFill>
                <a:latin typeface="Source Han Sans CN Regular" charset="0"/>
                <a:ea typeface="Source Han Sans CN Regular" charset="0"/>
                <a:sym typeface="+mn-ea"/>
              </a:rPr>
              <a:t>悬赏任务 </a:t>
            </a:r>
            <a:endParaRPr kumimoji="1" lang="zh-CN" altLang="en-US" sz="2400" dirty="0">
              <a:solidFill>
                <a:srgbClr val="025EFF"/>
              </a:solidFill>
              <a:latin typeface="Source Han Sans CN Regular" charset="0"/>
              <a:ea typeface="Source Han Sans CN Regular" charset="0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rgbClr val="FFFFFF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</a:t>
            </a:r>
            <a:r>
              <a:rPr kumimoji="1" lang="en-US" altLang="zh-CN" sz="4400" b="1" dirty="0">
                <a:solidFill>
                  <a:srgbClr val="FFFFFF"/>
                </a:solidFill>
                <a:latin typeface="Source Sans Pro Semibold" panose="020B0603030403020204" charset="0"/>
                <a:ea typeface="Source Han Sans CN Regular" charset="0"/>
                <a:cs typeface="Alibaba PuHuiTi" pitchFamily="18" charset="-122"/>
                <a:sym typeface="+mn-ea"/>
              </a:rPr>
              <a:t>2</a:t>
            </a:r>
            <a:r>
              <a:rPr kumimoji="1" lang="zh-CN" altLang="en-US" sz="4400" b="1" dirty="0">
                <a:solidFill>
                  <a:srgbClr val="FFFFFF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</a:t>
            </a:r>
            <a:r>
              <a:rPr kumimoji="1" lang="zh-CN" altLang="en-US" sz="4400" dirty="0">
                <a:solidFill>
                  <a:srgbClr val="FFFFFF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  <a:sym typeface="+mn-ea"/>
              </a:rPr>
              <a:t>结合</a:t>
            </a:r>
            <a:r>
              <a:rPr kumimoji="1" lang="en-US" altLang="zh-CN" sz="4400" dirty="0">
                <a:solidFill>
                  <a:srgbClr val="FFFFFF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  <a:sym typeface="+mn-ea"/>
              </a:rPr>
              <a:t>Skedo</a:t>
            </a:r>
            <a:r>
              <a:rPr kumimoji="1" lang="zh-CN" altLang="en-US" sz="4400" dirty="0">
                <a:solidFill>
                  <a:srgbClr val="FFFFFF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  <a:sym typeface="+mn-ea"/>
              </a:rPr>
              <a:t>提升自己</a:t>
            </a:r>
            <a:endParaRPr kumimoji="1" lang="zh-CN" altLang="en-US" sz="4400" b="1" dirty="0">
              <a:solidFill>
                <a:srgbClr val="FFFFFF"/>
              </a:solidFill>
              <a:latin typeface="Source Sans Pro Semibold" panose="020B0603030403020204" charset="0"/>
              <a:ea typeface="宋体" pitchFamily="2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如何提升自己？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11250" y="1653540"/>
            <a:ext cx="6986905" cy="41116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l">
              <a:lnSpc>
                <a:spcPct val="200000"/>
              </a:lnSpc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1. 完成</a:t>
            </a:r>
            <a:r>
              <a:rPr kumimoji="1" lang="en-US" altLang="zh-CN" sz="2400" b="1" dirty="0">
                <a:solidFill>
                  <a:srgbClr val="0008FF"/>
                </a:solidFill>
                <a:latin typeface="Source Han Sans CN Regular" charset="0"/>
                <a:ea typeface="Source Han Sans CN Regular" charset="0"/>
                <a:sym typeface="+mn-ea"/>
              </a:rPr>
              <a:t>all</a:t>
            </a: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赠品课程学习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Typescript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React 17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Vue 3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Node.js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indent="0" algn="l">
              <a:lnSpc>
                <a:spcPct val="230000"/>
              </a:lnSpc>
              <a:buNone/>
            </a:pPr>
            <a:endParaRPr kumimoji="1" lang="zh-CN" altLang="en-US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如何提升自己？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27125" y="1841500"/>
            <a:ext cx="7318375" cy="2365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l">
              <a:lnSpc>
                <a:spcPct val="200000"/>
              </a:lnSpc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2. 完成直播课的学习</a:t>
            </a:r>
            <a:r>
              <a:rPr lang="zh-CN" sz="2400" b="1">
                <a:solidFill>
                  <a:srgbClr val="3B454E"/>
                </a:solidFill>
                <a:ea typeface="微软雅黑" charset="0"/>
                <a:sym typeface="+mn-ea"/>
              </a:rPr>
              <a:t> 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独立完成Coding在直播课中提问、互动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尝试复述师叔说的内容（过技术面）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如何提升自己？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11250" y="1841500"/>
            <a:ext cx="5000625" cy="16668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l">
              <a:lnSpc>
                <a:spcPct val="200000"/>
              </a:lnSpc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3.每日复练</a:t>
            </a:r>
            <a:r>
              <a:rPr kumimoji="1" lang="zh-CN" altLang="en-US" sz="2400" b="1" dirty="0">
                <a:solidFill>
                  <a:srgbClr val="000000"/>
                </a:solidFill>
                <a:latin typeface="Source Han Sans CN Regular" charset="0"/>
                <a:ea typeface="Source Han Sans CN Regular" charset="0"/>
              </a:rPr>
              <a:t>（过Coding面试）</a:t>
            </a:r>
            <a:endParaRPr kumimoji="1" lang="zh-CN" altLang="en-US" sz="2400" b="1" dirty="0">
              <a:solidFill>
                <a:srgbClr val="000000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有没有更好的方法计时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如何提升自己？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7125" y="1857375"/>
            <a:ext cx="5016500" cy="23336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l">
              <a:lnSpc>
                <a:spcPct val="200000"/>
              </a:lnSpc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4. 每日课上的程序，自己完成一遍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计时练习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寻找更好的方法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如何提升自己？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11250" y="1841500"/>
            <a:ext cx="3540125" cy="24288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l">
              <a:lnSpc>
                <a:spcPct val="200000"/>
              </a:lnSpc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5. 按时完成作业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讨论设计方案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独立完成Coding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如何提升自己？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13790" y="1548765"/>
            <a:ext cx="6918960" cy="30962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l">
              <a:lnSpc>
                <a:spcPct val="200000"/>
              </a:lnSpc>
              <a:buNone/>
            </a:pPr>
            <a:r>
              <a:rPr lang="en-US" altLang="zh-CN" sz="2400" b="1">
                <a:solidFill>
                  <a:srgbClr val="3B454E"/>
                </a:solidFill>
                <a:latin typeface="Roboto-Regular" charset="0"/>
                <a:sym typeface="+mn-ea"/>
              </a:rPr>
              <a:t>6</a:t>
            </a:r>
            <a:r>
              <a:rPr lang="en-US" sz="2400" b="1">
                <a:solidFill>
                  <a:srgbClr val="3B454E"/>
                </a:solidFill>
                <a:latin typeface="Roboto-Regular" charset="0"/>
                <a:sym typeface="+mn-ea"/>
              </a:rPr>
              <a:t>. </a:t>
            </a: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完成contributor悬赏任务 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锻炼Coding能力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锻炼综合解决问题的能力  </a:t>
            </a:r>
          </a:p>
          <a:p>
            <a:pPr marL="800100" lvl="1" indent="-342900" algn="l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参与规范化的项目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写简历——技能介绍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1420" y="2021205"/>
            <a:ext cx="498475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技能介绍可以增加一些特别的项目：</a:t>
            </a:r>
            <a:endParaRPr lang="zh-CN" sz="2400" b="1">
              <a:solidFill>
                <a:srgbClr val="3B454E"/>
              </a:solidFill>
              <a:ea typeface="微软雅黑" charset="0"/>
              <a:sym typeface="+mn-ea"/>
            </a:endParaRPr>
          </a:p>
          <a:p>
            <a:pPr indent="0" algn="l">
              <a:buNone/>
            </a:pP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96000" y="2905125"/>
            <a:ext cx="3635375" cy="920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l">
              <a:lnSpc>
                <a:spcPct val="21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react17/vue3/rollup </a:t>
            </a:r>
          </a:p>
          <a:p>
            <a:pPr marL="342900" indent="-342900" algn="l">
              <a:lnSpc>
                <a:spcPct val="21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node.js开发脚手架 </a:t>
            </a:r>
          </a:p>
          <a:p>
            <a:pPr marL="342900" indent="-342900" algn="l">
              <a:lnSpc>
                <a:spcPct val="21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……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9250" y="2889250"/>
            <a:ext cx="3048000" cy="6508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l">
              <a:lnSpc>
                <a:spcPct val="21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immutable </a:t>
            </a:r>
          </a:p>
          <a:p>
            <a:pPr marL="342900" indent="-342900" algn="l">
              <a:lnSpc>
                <a:spcPct val="21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函数式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写简历——打造人设、亮点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1500" y="1841500"/>
            <a:ext cx="11414125" cy="2357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前端组件库、脚手架、搭建平台、Serverless……等方向的工程实践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r>
              <a:rPr kumimoji="1" lang="zh-CN" altLang="en-US" sz="2000" dirty="0">
                <a:solidFill>
                  <a:srgbClr val="666666"/>
                </a:solidFill>
                <a:latin typeface="Source Han Sans CN Regular" charset="0"/>
                <a:ea typeface="Source Han Sans CN Regular" charset="0"/>
              </a:rPr>
              <a:t>（给面试官讲Skedo的架构）</a:t>
            </a:r>
            <a:r>
              <a:rPr kumimoji="1" lang="zh-CN" altLang="en-US" sz="1600" dirty="0">
                <a:solidFill>
                  <a:srgbClr val="666666"/>
                </a:solidFill>
                <a:latin typeface="Source Han Sans CN Regular" charset="0"/>
                <a:ea typeface="Source Han Sans CN Regular" charset="0"/>
              </a:rPr>
              <a:t> </a:t>
            </a:r>
          </a:p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endParaRPr kumimoji="1" lang="zh-CN" altLang="en-US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>
              <a:lnSpc>
                <a:spcPct val="16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课程知识的掌握 </a:t>
            </a:r>
          </a:p>
          <a:p>
            <a:pPr marL="800100" lvl="1" indent="-342900" algn="l">
              <a:lnSpc>
                <a:spcPct val="16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作业/悬赏任务的参与 </a:t>
            </a:r>
          </a:p>
          <a:p>
            <a:pPr marL="800100" lvl="1" indent="-342900" algn="l">
              <a:lnSpc>
                <a:spcPct val="16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实际工作的尝试（结合项目经历）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9178" t="8061" r="10488" b="11384"/>
          <a:stretch>
            <a:fillRect/>
          </a:stretch>
        </p:blipFill>
        <p:spPr>
          <a:xfrm>
            <a:off x="2609241" y="1406852"/>
            <a:ext cx="646430" cy="73469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3338856" y="1512262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课前须知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393976" y="1512262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01</a:t>
            </a:r>
            <a:endParaRPr kumimoji="1" lang="zh-CN" altLang="en-US" sz="2800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 userDrawn="1"/>
        </p:nvPicPr>
        <p:blipFill rotWithShape="1">
          <a:blip r:embed="rId2"/>
          <a:srcRect l="9178" t="8061" r="10488" b="11384"/>
          <a:stretch>
            <a:fillRect/>
          </a:stretch>
        </p:blipFill>
        <p:spPr>
          <a:xfrm>
            <a:off x="2609241" y="2246957"/>
            <a:ext cx="646430" cy="734695"/>
          </a:xfrm>
          <a:prstGeom prst="rect">
            <a:avLst/>
          </a:prstGeom>
        </p:spPr>
      </p:pic>
      <p:sp>
        <p:nvSpPr>
          <p:cNvPr id="34" name="文本框 33"/>
          <p:cNvSpPr txBox="1"/>
          <p:nvPr userDrawn="1"/>
        </p:nvSpPr>
        <p:spPr>
          <a:xfrm>
            <a:off x="3347445" y="3206620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Skedo</a:t>
            </a:r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架构设计讲解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2393976" y="2346652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02</a:t>
            </a:r>
            <a:endParaRPr kumimoji="1" lang="zh-CN" altLang="en-US" sz="2800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 userDrawn="1"/>
        </p:nvPicPr>
        <p:blipFill rotWithShape="1">
          <a:blip r:embed="rId2"/>
          <a:srcRect l="9178" t="8061" r="10488" b="11384"/>
          <a:stretch>
            <a:fillRect/>
          </a:stretch>
        </p:blipFill>
        <p:spPr>
          <a:xfrm>
            <a:off x="2609241" y="3087062"/>
            <a:ext cx="646430" cy="734695"/>
          </a:xfrm>
          <a:prstGeom prst="rect">
            <a:avLst/>
          </a:prstGeom>
        </p:spPr>
      </p:pic>
      <p:sp>
        <p:nvSpPr>
          <p:cNvPr id="39" name="文本框 38"/>
          <p:cNvSpPr txBox="1"/>
          <p:nvPr userDrawn="1"/>
        </p:nvSpPr>
        <p:spPr>
          <a:xfrm>
            <a:off x="2393976" y="3181042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Sans Pro Semibold" panose="020B0603030403020204" charset="0"/>
                <a:ea typeface="Source Han Sans CN Bold" panose="020B0500000000000000" pitchFamily="34" charset="-128"/>
                <a:cs typeface="Source Sans Pro Semibold" panose="020B0603030403020204" charset="0"/>
              </a:rPr>
              <a:t>03</a:t>
            </a: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 rotWithShape="1">
          <a:blip r:embed="rId2"/>
          <a:srcRect l="9178" t="8061" r="10488" b="11384"/>
          <a:stretch>
            <a:fillRect/>
          </a:stretch>
        </p:blipFill>
        <p:spPr>
          <a:xfrm>
            <a:off x="2609241" y="3927802"/>
            <a:ext cx="646430" cy="734695"/>
          </a:xfrm>
          <a:prstGeom prst="rect">
            <a:avLst/>
          </a:prstGeom>
        </p:spPr>
      </p:pic>
      <p:sp>
        <p:nvSpPr>
          <p:cNvPr id="42" name="文本框 41"/>
          <p:cNvSpPr txBox="1"/>
          <p:nvPr userDrawn="1"/>
        </p:nvSpPr>
        <p:spPr>
          <a:xfrm>
            <a:off x="3338856" y="4033212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sym typeface="+mn-ea"/>
              </a:rPr>
              <a:t>Skedo的设计和架构 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43" name="文本框 42"/>
          <p:cNvSpPr txBox="1"/>
          <p:nvPr userDrawn="1"/>
        </p:nvSpPr>
        <p:spPr>
          <a:xfrm>
            <a:off x="2393976" y="4015432"/>
            <a:ext cx="81026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04</a:t>
            </a:r>
            <a:endParaRPr kumimoji="1" lang="zh-CN" altLang="en-US" sz="2800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3361690" y="2347011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结合</a:t>
            </a:r>
            <a:r>
              <a:rPr kumimoji="1" lang="en-US" altLang="zh-CN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Skedo</a:t>
            </a:r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提升自己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/>
          <a:srcRect l="9178" t="8061" r="10488" b="11384"/>
          <a:stretch>
            <a:fillRect/>
          </a:stretch>
        </p:blipFill>
        <p:spPr>
          <a:xfrm>
            <a:off x="2623486" y="4745428"/>
            <a:ext cx="646430" cy="73469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3353101" y="4850838"/>
            <a:ext cx="558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sym typeface="+mn-ea"/>
              </a:rPr>
              <a:t>@</a:t>
            </a:r>
            <a:r>
              <a:rPr kumimoji="1" lang="zh-CN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sym typeface="+mn-ea"/>
              </a:rPr>
              <a:t>Skedo的</a:t>
            </a:r>
            <a:r>
              <a:rPr kumimoji="1" lang="zh-CN" altLang="en-US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sym typeface="+mn-ea"/>
              </a:rPr>
              <a:t>源码环境和启动</a:t>
            </a:r>
            <a:r>
              <a:rPr kumimoji="1" lang="zh-CN" sz="2800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sym typeface="+mn-ea"/>
              </a:rPr>
              <a:t> </a:t>
            </a:r>
            <a:endParaRPr kumimoji="1" lang="zh-CN" sz="2800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2393976" y="4849822"/>
            <a:ext cx="810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2800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0</a:t>
            </a:r>
            <a:r>
              <a:rPr kumimoji="1" lang="en-US" altLang="zh-CN" sz="2800" dirty="0">
                <a:solidFill>
                  <a:schemeClr val="bg1"/>
                </a:solidFill>
                <a:latin typeface="Source Han Sans CN Bold" charset="0"/>
                <a:ea typeface="Source Han Sans CN Bold" charset="0"/>
                <a:cs typeface="Alibaba PuHuiTi" pitchFamily="18" charset="-122"/>
              </a:rPr>
              <a:t>5</a:t>
            </a:r>
            <a:endParaRPr kumimoji="1" lang="zh-CN" altLang="en-US" sz="2800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写简历——打造人设、亮点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9475" y="2226945"/>
            <a:ext cx="9604375" cy="5080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Coding能力强（让面试官考Coding) 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写简历——打造人设、亮点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0545" y="1886585"/>
            <a:ext cx="11811000" cy="1968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热爱技术、喜欢阅读源代码（读过react/vue/redux/---router/immutable……）</a:t>
            </a:r>
          </a:p>
          <a:p>
            <a:pPr indent="0" algn="l">
              <a:lnSpc>
                <a:spcPct val="110000"/>
              </a:lnSpc>
              <a:buFont typeface="Wingdings" panose="05000000000000000000" charset="0"/>
              <a:buNone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认真复习【悦读】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在【悦读】基础上自己扩展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重在收敛，不要发散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写简历——打造人设、亮点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0545" y="2044700"/>
            <a:ext cx="11842750" cy="2868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可以独立完成前端项目开发（基础上）</a:t>
            </a:r>
          </a:p>
          <a:p>
            <a:pPr indent="0" algn="l">
              <a:buFont typeface="Wingdings" panose="05000000000000000000" charset="0"/>
              <a:buNone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搭建CI体系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编写脚本和开发工具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Node.js服务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写简历——打造人设、亮点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9951" y="1991802"/>
            <a:ext cx="73152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有完整前端监控体系的实战经验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 </a:t>
            </a:r>
          </a:p>
          <a:p>
            <a:pPr indent="0" algn="l">
              <a:buFont typeface="Wingdings" panose="05000000000000000000" charset="0"/>
              <a:buNone/>
            </a:pP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必须：在自己公司尝试课程的内容</a:t>
            </a:r>
            <a:r>
              <a:rPr kumimoji="1" lang="zh-CN" altLang="en-US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 </a:t>
            </a:r>
            <a:endParaRPr kumimoji="1" lang="zh-CN" altLang="en-US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写简历——打造人设、亮点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9966" y="2034118"/>
            <a:ext cx="73152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有基于ts+vue3/react hooks的完整工程实践</a:t>
            </a:r>
          </a:p>
          <a:p>
            <a:pPr indent="0" algn="l">
              <a:buFont typeface="Wingdings" panose="05000000000000000000" charset="0"/>
              <a:buNone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 </a:t>
            </a:r>
          </a:p>
          <a:p>
            <a:pPr indent="0" algn="l">
              <a:buFont typeface="Wingdings" panose="05000000000000000000" charset="0"/>
              <a:buNone/>
            </a:pP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必须：在自己公司尝试课程的内容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晋升/长期发展 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5635" y="1906146"/>
            <a:ext cx="923290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1-2年内在工作中使用若干Skedo课程涉及的新技术 </a:t>
            </a: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申请向团队做若干次技术分享</a:t>
            </a:r>
            <a:r>
              <a:rPr kumimoji="1" lang="zh-CN" altLang="en-US" sz="1600" dirty="0">
                <a:solidFill>
                  <a:srgbClr val="7F7F7F"/>
                </a:solidFill>
                <a:latin typeface="Source Han Sans CN Regular" charset="0"/>
                <a:ea typeface="Source Han Sans CN Regular" charset="0"/>
              </a:rPr>
              <a:t>（包括skedo中涉及的某个具体技术、框架、架构、设计模式等）</a:t>
            </a:r>
            <a:endParaRPr sz="16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2311350" y="3044279"/>
            <a:ext cx="7569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</a:t>
            </a:r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charset="0"/>
                <a:cs typeface="Alibaba PuHuiTi" pitchFamily="18" charset="-122"/>
                <a:sym typeface="+mn-ea"/>
              </a:rPr>
              <a:t>3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</a:t>
            </a:r>
            <a:r>
              <a:rPr kumimoji="1" lang="en-US" altLang="zh-CN" sz="4400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Skedo</a:t>
            </a:r>
            <a:r>
              <a:rPr kumimoji="1" lang="zh-CN" altLang="en-US" sz="4400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架构设计讲解</a:t>
            </a:r>
            <a:endParaRPr kumimoji="1" lang="zh-CN" altLang="en-US" sz="4400" b="1" dirty="0">
              <a:solidFill>
                <a:schemeClr val="bg1"/>
              </a:solidFill>
              <a:latin typeface="Source Sans Pro Semibold" panose="020B0603030403020204" charset="0"/>
              <a:ea typeface="宋体" pitchFamily="2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补课：做好用例分析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39738" y="2353766"/>
            <a:ext cx="3354469" cy="1198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为什么学用例</a:t>
            </a:r>
            <a:r>
              <a:rPr kumimoji="1" lang="zh-CN" altLang="en-US" sz="72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？</a:t>
            </a:r>
            <a:endParaRPr kumimoji="1" lang="zh-CN" altLang="en-US" sz="72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补课：做好用例分析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1125" y="1968500"/>
            <a:ext cx="4238625" cy="2524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 fontAlgn="auto">
              <a:lnSpc>
                <a:spcPct val="21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看需求文档（分析用例）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1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做技术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Leader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（分析用例）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1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做技术项目（分析用例）</a:t>
            </a:r>
          </a:p>
          <a:p>
            <a:pPr marL="342900" indent="-342900" algn="l" fontAlgn="auto">
              <a:lnSpc>
                <a:spcPct val="210000"/>
              </a:lnSpc>
              <a:buFont typeface="Wingdings" panose="05000000000000000000" charset="0"/>
              <a:buChar char="l"/>
            </a:pP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97625" y="1984375"/>
            <a:ext cx="4683125" cy="24130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l" fontAlgn="auto">
              <a:lnSpc>
                <a:spcPct val="21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更好的做业务（分析用例）</a:t>
            </a:r>
          </a:p>
          <a:p>
            <a:pPr marL="342900" indent="-342900" algn="l" fontAlgn="auto">
              <a:lnSpc>
                <a:spcPct val="21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将来当老板（分析用例）</a:t>
            </a:r>
          </a:p>
          <a:p>
            <a:pPr indent="0" algn="l" fontAlgn="auto">
              <a:lnSpc>
                <a:spcPct val="210000"/>
              </a:lnSpc>
              <a:buNone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......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补课：做好用例分析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0308" y="2085972"/>
            <a:ext cx="10105690" cy="20718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</a:endParaRPr>
          </a:p>
          <a:p>
            <a:pPr algn="l"/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 </a:t>
            </a:r>
          </a:p>
          <a:p>
            <a:pPr algn="l"/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划重点：用例是找用户需求的过程，但是系统设计已经开始了。 </a:t>
            </a:r>
            <a:endParaRPr kumimoji="1" lang="zh-CN" altLang="en-US" sz="72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311350" y="3044279"/>
            <a:ext cx="7569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01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、课前须知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什么是用例？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pic>
        <p:nvPicPr>
          <p:cNvPr id="2" name="图片 1" descr="upload_6707392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70" y="1099185"/>
            <a:ext cx="7981950" cy="51403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什么是用例？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65555" y="1855470"/>
            <a:ext cx="8766175" cy="1791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完整性：拿起手机打王者（拿起手机不作为一个用例） </a:t>
            </a:r>
          </a:p>
          <a:p>
            <a:pPr marL="457200" indent="-4572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独立性：完成某个明确的目标 </a:t>
            </a:r>
            <a:endParaRPr kumimoji="1" lang="en-US" altLang="zh-CN" sz="2400" dirty="0">
              <a:solidFill>
                <a:srgbClr val="333334"/>
              </a:solidFill>
              <a:latin typeface="Source Han Sans CN Regular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用例的组成</a:t>
            </a:r>
          </a:p>
        </p:txBody>
      </p:sp>
      <p:pic>
        <p:nvPicPr>
          <p:cNvPr id="7" name="图片 6" descr="upload_1184590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992" y="1295288"/>
            <a:ext cx="2917542" cy="35940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890270" y="5329555"/>
            <a:ext cx="10901045" cy="740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注意：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参与者也可能是系统。比如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B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系统收到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A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系统的报警后，启动应急方案，自动切换流量。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8892" y="2057659"/>
            <a:ext cx="6511616" cy="1987033"/>
            <a:chOff x="888" y="2042"/>
            <a:chExt cx="9566" cy="3128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888" y="2042"/>
              <a:ext cx="5571" cy="6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kumimoji="1" lang="zh-CN" altLang="en-US" sz="2800" b="1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参与者</a:t>
              </a:r>
            </a:p>
          </p:txBody>
        </p:sp>
        <p:sp>
          <p:nvSpPr>
            <p:cNvPr id="10" name="文本框 9"/>
            <p:cNvSpPr txBox="1"/>
            <p:nvPr userDrawn="1"/>
          </p:nvSpPr>
          <p:spPr>
            <a:xfrm>
              <a:off x="888" y="3240"/>
              <a:ext cx="9566" cy="19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  <a:sym typeface="+mn-ea"/>
                </a:rPr>
                <a:t>谁与系统交互，用小人表示。</a:t>
              </a:r>
              <a:endPara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用例的组成</a:t>
            </a: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028892" y="2043689"/>
            <a:ext cx="6511616" cy="1987033"/>
            <a:chOff x="888" y="2042"/>
            <a:chExt cx="9566" cy="3128"/>
          </a:xfrm>
        </p:grpSpPr>
        <p:sp>
          <p:nvSpPr>
            <p:cNvPr id="2" name="文本框 1"/>
            <p:cNvSpPr txBox="1"/>
            <p:nvPr userDrawn="1"/>
          </p:nvSpPr>
          <p:spPr>
            <a:xfrm>
              <a:off x="888" y="2042"/>
              <a:ext cx="5571" cy="6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kumimoji="1" lang="zh-CN" altLang="en-US" sz="2800" b="1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用例</a:t>
              </a:r>
            </a:p>
          </p:txBody>
        </p:sp>
        <p:sp>
          <p:nvSpPr>
            <p:cNvPr id="6" name="文本框 5"/>
            <p:cNvSpPr txBox="1"/>
            <p:nvPr userDrawn="1"/>
          </p:nvSpPr>
          <p:spPr>
            <a:xfrm>
              <a:off x="888" y="3240"/>
              <a:ext cx="9566" cy="19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表示完成什么目标，通常是动词短语，比如“做</a:t>
              </a:r>
              <a:r>
                <a:rPr kumimoji="1" lang="en-US" altLang="zh-CN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XX</a:t>
              </a: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”，“登录”等等。用椭圆表示。</a:t>
              </a:r>
            </a:p>
            <a:p>
              <a:pPr algn="l">
                <a:lnSpc>
                  <a:spcPct val="150000"/>
                </a:lnSpc>
              </a:pPr>
              <a:endPara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</p:txBody>
        </p:sp>
      </p:grpSp>
      <p:pic>
        <p:nvPicPr>
          <p:cNvPr id="5" name="图片 4" descr="upload_9057628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874" y="2050831"/>
            <a:ext cx="3918245" cy="232557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用例的组成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240308" y="1465818"/>
            <a:ext cx="3537696" cy="3946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边界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1296670" y="2085975"/>
            <a:ext cx="10344150" cy="1254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代表系统。比如用户在支付系统下单，在账户系统登录，这是两个不同的边界（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boundary)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。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296810" y="3726729"/>
            <a:ext cx="9513724" cy="1945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边界对系统设计意义非凡。例如：系统的耦合发生在经过长期迭代系统间的边界模糊（解决方案：防腐层、重构……）。再比如：系统的设计偏离了最初的定位——边界不明确。 </a:t>
            </a:r>
            <a:endParaRPr kumimoji="1" lang="zh-CN" altLang="en-US" sz="20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0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用例的组成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240308" y="1465818"/>
            <a:ext cx="3537696" cy="3946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边界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1296670" y="2085975"/>
            <a:ext cx="10344150" cy="1254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好的产品界限分明，好的系统架构界限分明，好的类型设计界限分明——记住这个词：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boundary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。 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296810" y="3657514"/>
            <a:ext cx="9513724" cy="19450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扩展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：在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Boundary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间，系统对象的共同的认知是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Context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。比如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React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多个组件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(Boundary)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共享数据的 ，一种方式是用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Context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。</a:t>
            </a:r>
            <a:endParaRPr kumimoji="1" lang="zh-CN" altLang="en-US" sz="20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另：用户在支付系统、营销系统、门店和商品系统中获得优惠券，背后需要一个 跨系统的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Context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。</a:t>
            </a:r>
            <a:endParaRPr kumimoji="1" lang="zh-CN" altLang="en-US" sz="20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0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用例的组成</a:t>
            </a: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028995" y="2043894"/>
            <a:ext cx="6694805" cy="1352550"/>
            <a:chOff x="888" y="2042"/>
            <a:chExt cx="10543" cy="2130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888" y="2042"/>
              <a:ext cx="5571" cy="6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kumimoji="1" lang="zh-CN" altLang="en-US" sz="2800" b="1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关系</a:t>
              </a:r>
            </a:p>
          </p:txBody>
        </p:sp>
        <p:sp>
          <p:nvSpPr>
            <p:cNvPr id="7" name="文本框 6"/>
            <p:cNvSpPr txBox="1"/>
            <p:nvPr userDrawn="1"/>
          </p:nvSpPr>
          <p:spPr>
            <a:xfrm>
              <a:off x="888" y="3240"/>
              <a:ext cx="10543" cy="9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  <a:sym typeface="+mn-ea"/>
                </a:rPr>
                <a:t>描述用例用例之间、参与者用例之间的关系。 </a:t>
              </a:r>
              <a:endPara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endParaRPr>
            </a:p>
            <a:p>
              <a:pPr algn="l">
                <a:lnSpc>
                  <a:spcPct val="150000"/>
                </a:lnSpc>
              </a:pPr>
              <a:endPara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用例的组成</a:t>
            </a: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078442" y="1578574"/>
            <a:ext cx="6708938" cy="1000703"/>
            <a:chOff x="888" y="2042"/>
            <a:chExt cx="10565" cy="1886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888" y="2042"/>
              <a:ext cx="5571" cy="62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kumimoji="1" lang="zh-CN" altLang="en-US" sz="2800" b="1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关联关系</a:t>
              </a:r>
              <a:endPara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</p:txBody>
        </p:sp>
        <p:sp>
          <p:nvSpPr>
            <p:cNvPr id="7" name="文本框 6"/>
            <p:cNvSpPr txBox="1"/>
            <p:nvPr userDrawn="1"/>
          </p:nvSpPr>
          <p:spPr>
            <a:xfrm>
              <a:off x="910" y="2996"/>
              <a:ext cx="10543" cy="9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关联关系描述一种驱动做事的关系。</a:t>
              </a:r>
              <a:endParaRPr kumimoji="1" lang="zh-CN" altLang="en-US" sz="20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endParaRPr>
            </a:p>
            <a:p>
              <a:pPr algn="l">
                <a:lnSpc>
                  <a:spcPct val="150000"/>
                </a:lnSpc>
              </a:pPr>
              <a:endParaRPr kumimoji="1" lang="zh-CN" altLang="en-US" sz="20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99185" y="4171950"/>
            <a:ext cx="9139555" cy="19805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0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比如用户登录，从用户指向登录。 </a:t>
            </a:r>
            <a:endParaRPr kumimoji="1" lang="zh-CN" altLang="en-US" sz="20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457200" indent="-4572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0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比如系统报警，从监控系统（参与者）指向报警（用例） </a:t>
            </a:r>
            <a:endParaRPr kumimoji="1" lang="zh-CN" altLang="en-US" sz="20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457200" indent="-4572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0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比如消息推送， 从消息推送（用例）指向用户（参与者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)</a:t>
            </a:r>
          </a:p>
        </p:txBody>
      </p:sp>
      <p:pic>
        <p:nvPicPr>
          <p:cNvPr id="3" name="图片 2" descr="upload_0645865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269" y="2840118"/>
            <a:ext cx="4904854" cy="142353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用例的组成</a:t>
            </a: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085269" y="1677234"/>
            <a:ext cx="8043471" cy="1084006"/>
            <a:chOff x="899" y="2042"/>
            <a:chExt cx="12317" cy="2043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899" y="2042"/>
              <a:ext cx="5571" cy="10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kumimoji="1" lang="zh-CN" altLang="en-US" sz="2800" b="1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包含关系</a:t>
              </a:r>
              <a:endPara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</p:txBody>
        </p:sp>
        <p:sp>
          <p:nvSpPr>
            <p:cNvPr id="7" name="文本框 6"/>
            <p:cNvSpPr txBox="1"/>
            <p:nvPr userDrawn="1"/>
          </p:nvSpPr>
          <p:spPr>
            <a:xfrm>
              <a:off x="910" y="2996"/>
              <a:ext cx="12306" cy="10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一个用例包含了其他用例。父用例完成，子用例必须完成。</a:t>
              </a:r>
              <a:endPara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endParaRPr>
            </a:p>
            <a:p>
              <a:pPr algn="l">
                <a:lnSpc>
                  <a:spcPct val="150000"/>
                </a:lnSpc>
              </a:pPr>
              <a:endPara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endParaRPr>
            </a:p>
            <a:p>
              <a:pPr algn="l">
                <a:lnSpc>
                  <a:spcPct val="150000"/>
                </a:lnSpc>
              </a:pPr>
              <a:endPara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endParaRPr>
            </a:p>
          </p:txBody>
        </p:sp>
      </p:grpSp>
      <p:pic>
        <p:nvPicPr>
          <p:cNvPr id="6" name="图片 5" descr="upload_2453245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78" y="3051439"/>
            <a:ext cx="6286105" cy="1282591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1113458" y="4341077"/>
            <a:ext cx="4369266" cy="10147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举例：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用户注册 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includes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手机号验证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用例的组成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1085464" y="1634778"/>
            <a:ext cx="2432685" cy="577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扩展关系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099185" y="3735070"/>
            <a:ext cx="5339080" cy="22466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举例：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用户登录 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extend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用户注册 </a:t>
            </a:r>
          </a:p>
          <a:p>
            <a:pPr marL="342900" indent="-342900" algn="l" fontAlgn="auto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购买产品 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extend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退款</a:t>
            </a:r>
            <a:endParaRPr kumimoji="1" lang="zh-CN" altLang="en-US" sz="2000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 </a:t>
            </a:r>
            <a:endParaRPr kumimoji="1" lang="zh-CN" altLang="en-US" sz="20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2" name="图片 1" descr="upload_0006291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233" y="2219869"/>
            <a:ext cx="6088784" cy="12121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  <a:cs typeface="Alibaba PuHuiTi" pitchFamily="18" charset="-122"/>
              </a:rPr>
              <a:t>作业</a:t>
            </a:r>
            <a:endParaRPr kumimoji="1" lang="zh-CN" sz="2800" b="1" dirty="0">
              <a:solidFill>
                <a:srgbClr val="333334"/>
              </a:solidFill>
              <a:latin typeface="Source Han Sans CN Bold" panose="020B0500000000000000" pitchFamily="34" charset="-128"/>
              <a:ea typeface="宋体" pitchFamily="2" charset="-122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5635" y="1906146"/>
            <a:ext cx="9232900" cy="1468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内容——参与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Skedo开发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惩罚——收到来自小师叔的仇恨指数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用例的组成</a:t>
            </a: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13653" y="2522726"/>
            <a:ext cx="2432685" cy="577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泛化关系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" name="图片 2" descr="upload_9439848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976" y="859759"/>
            <a:ext cx="4101472" cy="487666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1113790" y="3209290"/>
            <a:ext cx="5539105" cy="1033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泛化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(Generalization)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是一种一般到特殊的抽象技巧。</a:t>
            </a:r>
            <a:endParaRPr kumimoji="1" lang="zh-CN" altLang="en-US" sz="2000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0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泛化关系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550670" y="1494790"/>
            <a:ext cx="9308465" cy="1155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编程领域有泛型，比如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Iterator&lt;T&gt; 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代表可以迭代的事物。如果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A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是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Iterator&lt;T&gt;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，那么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A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可以被： </a:t>
            </a:r>
            <a:endParaRPr kumimoji="1" lang="zh-CN" altLang="en-US" sz="20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sz="20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550385" y="4947510"/>
            <a:ext cx="9034515" cy="11557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读作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：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Iterator&lt;T&gt;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是</a:t>
            </a:r>
            <a:r>
              <a:rPr kumimoji="1" lang="en-US" altLang="zh-CN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Iterator&lt;number&gt;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的泛化；动物是哺乳类、鸟类等的泛化（统称）。 </a:t>
            </a:r>
            <a:endParaRPr kumimoji="1" lang="zh-CN" altLang="en-US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>
              <a:lnSpc>
                <a:spcPct val="150000"/>
              </a:lnSpc>
            </a:pPr>
            <a:endParaRPr kumimoji="1" lang="zh-CN" altLang="en-US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5" name="图片 4" descr="upload_3267817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42" y="2163378"/>
            <a:ext cx="10417969" cy="322205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泛化关系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240308" y="1733612"/>
            <a:ext cx="3002109" cy="5214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泛化关系的表示：</a:t>
            </a:r>
          </a:p>
        </p:txBody>
      </p:sp>
      <p:pic>
        <p:nvPicPr>
          <p:cNvPr id="3" name="图片 2" descr="upload_1702239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437" y="2583336"/>
            <a:ext cx="6539805" cy="1240308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1437640" y="4312920"/>
            <a:ext cx="4987925" cy="521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泛化关系由特殊指向泛化。 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/>
            <a:endParaRPr kumimoji="1" lang="zh-CN" altLang="en-US" sz="24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泛化关系</a:t>
            </a:r>
            <a:endParaRPr kumimoji="1" lang="zh-CN" altLang="en-US" sz="28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251206" y="1742063"/>
            <a:ext cx="70388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用例到用例的泛化：</a:t>
            </a:r>
            <a:endParaRPr kumimoji="1" lang="zh-CN" altLang="en-US" sz="28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3" name="图片 2" descr="upload_0772244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347" y="1233261"/>
            <a:ext cx="5680046" cy="442564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880745" y="4198620"/>
            <a:ext cx="6019800" cy="1645285"/>
            <a:chOff x="1277" y="6372"/>
            <a:chExt cx="9480" cy="2591"/>
          </a:xfrm>
        </p:grpSpPr>
        <p:sp>
          <p:nvSpPr>
            <p:cNvPr id="8" name="文本框 7"/>
            <p:cNvSpPr txBox="1"/>
            <p:nvPr userDrawn="1"/>
          </p:nvSpPr>
          <p:spPr>
            <a:xfrm>
              <a:off x="1277" y="7131"/>
              <a:ext cx="9480" cy="183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用户支付是“用支付宝支付”，“用微信支付”， “用银行卡支付”的泛化。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77" y="6372"/>
              <a:ext cx="173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sz="2400" b="1" dirty="0">
                  <a:solidFill>
                    <a:srgbClr val="333334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  <a:sym typeface="+mn-ea"/>
                </a:rPr>
                <a:t>举例：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泛化关系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251206" y="1742063"/>
            <a:ext cx="70388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参与者到参与者的泛化：</a:t>
            </a:r>
            <a:endParaRPr kumimoji="1" lang="zh-CN" altLang="en-US" sz="28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268730" y="2593340"/>
            <a:ext cx="8364855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在开课吧：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用户是讲师、学生、运营人员的泛化。 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algn="l"/>
            <a:endParaRPr kumimoji="1" lang="zh-CN" altLang="en-US" sz="24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泛化关系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pic>
        <p:nvPicPr>
          <p:cNvPr id="2" name="图片 1" descr="upload_3138137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70" y="1821815"/>
            <a:ext cx="8691880" cy="473964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916305" y="1209040"/>
            <a:ext cx="3783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@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skedo/cli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的例子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用例的收集和整理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pic>
        <p:nvPicPr>
          <p:cNvPr id="3" name="图片 2" descr="upload_4624438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870" y="1160780"/>
            <a:ext cx="8490585" cy="48850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7860" y="2298700"/>
            <a:ext cx="2305685" cy="1402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向用户提问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457200" indent="-4572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调查问卷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用例的收集和整理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71342" y="1769738"/>
            <a:ext cx="6583913" cy="3434087"/>
            <a:chOff x="1998" y="5189"/>
            <a:chExt cx="10368" cy="5408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998" y="5189"/>
              <a:ext cx="552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400" b="1" dirty="0">
                  <a:solidFill>
                    <a:srgbClr val="333334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rPr>
                <a:t>注意事项：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98" y="6470"/>
              <a:ext cx="10368" cy="412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457200" indent="-457200" algn="l" fontAlgn="auto">
                <a:lnSpc>
                  <a:spcPct val="200000"/>
                </a:lnSpc>
                <a:buFont typeface="Wingdings" panose="05000000000000000000" charset="0"/>
                <a:buChar char="l"/>
              </a:pP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核心命题：用户不知道自己想要什么</a:t>
              </a:r>
              <a:endPara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  <a:p>
              <a:pPr marL="457200" indent="-457200" algn="l" fontAlgn="auto">
                <a:lnSpc>
                  <a:spcPct val="200000"/>
                </a:lnSpc>
                <a:buFont typeface="Wingdings" panose="05000000000000000000" charset="0"/>
                <a:buChar char="l"/>
              </a:pP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不要诱导：注意隐藏意图 </a:t>
              </a:r>
              <a:endPara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  <a:p>
              <a:pPr marL="457200" indent="-457200" algn="l" fontAlgn="auto">
                <a:lnSpc>
                  <a:spcPct val="200000"/>
                </a:lnSpc>
                <a:buFont typeface="Wingdings" panose="05000000000000000000" charset="0"/>
                <a:buChar char="l"/>
              </a:pP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rPr>
                <a:t>不要提问时承诺</a:t>
              </a:r>
              <a:endPara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  <a:p>
              <a:pPr marL="457200" indent="-457200" algn="l" fontAlgn="auto">
                <a:lnSpc>
                  <a:spcPct val="200000"/>
                </a:lnSpc>
                <a:buFont typeface="Wingdings" panose="05000000000000000000" charset="0"/>
                <a:buChar char="l"/>
              </a:pPr>
              <a:endPara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  <a:p>
              <a:pPr marL="457200" indent="-457200" algn="l" fontAlgn="auto">
                <a:lnSpc>
                  <a:spcPct val="200000"/>
                </a:lnSpc>
                <a:buFont typeface="Wingdings" panose="05000000000000000000" charset="0"/>
                <a:buChar char="l"/>
              </a:pPr>
              <a:endParaRPr kumimoji="1" lang="zh-CN" altLang="en-US" sz="20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用例的思考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29030" y="1967865"/>
            <a:ext cx="10141585" cy="20942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复述一遍几种关系？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457200" indent="-4572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思考：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include\extend\generalization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和编程中的概念是对应的吗？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用例的思考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29030" y="1908175"/>
            <a:ext cx="10050780" cy="3990975"/>
            <a:chOff x="1975" y="2306"/>
            <a:chExt cx="15828" cy="6285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975" y="2306"/>
              <a:ext cx="552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400" b="1" dirty="0">
                  <a:solidFill>
                    <a:srgbClr val="333334"/>
                  </a:solidFill>
                  <a:latin typeface="Source Han Sans CN Regular" panose="020B0500000000000000" pitchFamily="34" charset="-128"/>
                  <a:ea typeface="Source Han Sans CN Regular" panose="020B0500000000000000" pitchFamily="34" charset="-128"/>
                  <a:cs typeface="Alibaba PuHuiTi" pitchFamily="18" charset="-122"/>
                </a:rPr>
                <a:t>扩展学习：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975" y="3525"/>
              <a:ext cx="15828" cy="506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457200" indent="0" algn="l" fontAlgn="auto">
                <a:lnSpc>
                  <a:spcPct val="200000"/>
                </a:lnSpc>
                <a:buFont typeface="Wingdings" panose="05000000000000000000" charset="0"/>
                <a:buChar char="l"/>
              </a:pP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找产品索要系统的用例图，看看有没有画错 </a:t>
              </a:r>
              <a:endPara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  <a:p>
              <a:pPr marL="457200" indent="0" algn="l" fontAlgn="auto">
                <a:lnSpc>
                  <a:spcPct val="200000"/>
                </a:lnSpc>
                <a:buFont typeface="Wingdings" panose="05000000000000000000" charset="0"/>
                <a:buChar char="l"/>
              </a:pP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自己尝试画一下产品用例图，看看能不能从中发现系的设计问题</a:t>
              </a:r>
            </a:p>
            <a:p>
              <a:pPr indent="0" algn="l" fontAlgn="auto">
                <a:lnSpc>
                  <a:spcPct val="200000"/>
                </a:lnSpc>
                <a:buFont typeface="Wingdings" panose="05000000000000000000" charset="0"/>
                <a:buNone/>
              </a:pPr>
              <a:r>
                <a:rPr kumimoji="1" lang="zh-CN" altLang="en-US" sz="2400" dirty="0">
                  <a:solidFill>
                    <a:schemeClr val="bg2">
                      <a:lumMod val="50000"/>
                    </a:schemeClr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   </a:t>
              </a:r>
              <a:r>
                <a:rPr kumimoji="1" lang="zh-CN" altLang="en-US" sz="2000" dirty="0">
                  <a:solidFill>
                    <a:schemeClr val="bg2">
                      <a:lumMod val="50000"/>
                    </a:schemeClr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 （比如边界不清晰、定位不明确……</a:t>
              </a:r>
              <a:r>
                <a:rPr kumimoji="1" lang="en-US" altLang="zh-CN" sz="2000" dirty="0">
                  <a:solidFill>
                    <a:schemeClr val="bg2">
                      <a:lumMod val="50000"/>
                    </a:schemeClr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) </a:t>
              </a: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</a:rPr>
                <a:t> </a:t>
              </a:r>
              <a:endPara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提问 &amp; 答疑：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7190" y="1974215"/>
            <a:ext cx="11437620" cy="2454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025EFF"/>
                </a:solidFill>
                <a:latin typeface="Source Han Sans CN Regular" charset="0"/>
                <a:ea typeface="Source Han Sans CN Regular" charset="0"/>
                <a:sym typeface="+mn-ea"/>
              </a:rPr>
              <a:t>在skedo-01-class-questions中建立一个缺陷</a:t>
            </a:r>
            <a:r>
              <a:rPr kumimoji="1" lang="en-US" altLang="zh-CN" sz="2400" dirty="0">
                <a:solidFill>
                  <a:srgbClr val="025EFF"/>
                </a:solidFill>
                <a:latin typeface="Source Han Sans CN Regular" charset="0"/>
                <a:ea typeface="Source Han Sans CN Regular" charset="0"/>
                <a:sym typeface="+mn-ea"/>
              </a:rPr>
              <a:t>,</a:t>
            </a:r>
            <a:r>
              <a:rPr kumimoji="1" lang="zh-CN" altLang="en-US" sz="2400" dirty="0">
                <a:solidFill>
                  <a:srgbClr val="025EFF"/>
                </a:solidFill>
                <a:latin typeface="Source Han Sans CN Regular" charset="0"/>
                <a:ea typeface="Source Han Sans CN Regular" charset="0"/>
              </a:rPr>
              <a:t>微信群</a:t>
            </a:r>
            <a:r>
              <a:rPr kumimoji="1" lang="zh-CN" altLang="en-US" sz="2400" b="1" dirty="0">
                <a:solidFill>
                  <a:srgbClr val="025EFF"/>
                </a:solidFill>
                <a:latin typeface="Source Han Sans CN Regular" charset="0"/>
                <a:ea typeface="Source Han Sans CN Regular" charset="0"/>
              </a:rPr>
              <a:t>@我</a:t>
            </a:r>
            <a:r>
              <a:rPr kumimoji="1" lang="en-US" altLang="zh-CN" sz="2400" b="1" dirty="0">
                <a:solidFill>
                  <a:srgbClr val="025EFF"/>
                </a:solidFill>
                <a:latin typeface="Source Han Sans CN Regular" charset="0"/>
                <a:ea typeface="Source Han Sans CN Regular" charset="0"/>
              </a:rPr>
              <a:t>,</a:t>
            </a:r>
            <a:r>
              <a:rPr kumimoji="1" lang="zh-CN" altLang="en-US" sz="2400" dirty="0">
                <a:solidFill>
                  <a:srgbClr val="025EFF"/>
                </a:solidFill>
                <a:latin typeface="Source Han Sans CN Regular" charset="0"/>
                <a:ea typeface="Source Han Sans CN Regular" charset="0"/>
              </a:rPr>
              <a:t>附上问题链接。</a:t>
            </a: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直接@类问题我也会回答，助教回答，问题被刷屏可能看不到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(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不建议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)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。 </a:t>
            </a: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希望我着重回答的问题（比如说职业困惑等等），一定提</a:t>
            </a:r>
            <a:r>
              <a:rPr kumimoji="1" lang="zh-CN" altLang="en-US" sz="2400" dirty="0">
                <a:solidFill>
                  <a:srgbClr val="000000"/>
                </a:solidFill>
                <a:latin typeface="Source Han Sans CN Regular" charset="0"/>
                <a:ea typeface="Source Han Sans CN Regular" charset="0"/>
              </a:rPr>
              <a:t>issue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9820" y="5351145"/>
            <a:ext cx="69932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0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备注</a:t>
            </a:r>
            <a:r>
              <a:rPr kumimoji="1" lang="en-US" altLang="zh-CN" sz="20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:</a:t>
            </a:r>
            <a:r>
              <a:rPr kumimoji="1" lang="zh-CN" altLang="en-US" sz="20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不能加微信和其他联系方式 </a:t>
            </a:r>
            <a:r>
              <a:rPr kumimoji="1" lang="en-US" altLang="zh-CN" sz="2000" dirty="0">
                <a:solidFill>
                  <a:srgbClr val="666666"/>
                </a:solidFill>
                <a:latin typeface="Source Han Sans CN Regular" charset="0"/>
                <a:ea typeface="Source Han Sans CN Regular" charset="0"/>
                <a:sym typeface="+mn-ea"/>
              </a:rPr>
              <a:t>(</a:t>
            </a:r>
            <a:r>
              <a:rPr kumimoji="1" lang="zh-CN" altLang="en-US" sz="2000" dirty="0">
                <a:solidFill>
                  <a:srgbClr val="666666"/>
                </a:solidFill>
                <a:latin typeface="Source Han Sans CN Regular" charset="0"/>
                <a:ea typeface="Source Han Sans CN Regular" charset="0"/>
                <a:sym typeface="+mn-ea"/>
              </a:rPr>
              <a:t>skedo的contributor除外 </a:t>
            </a:r>
            <a:r>
              <a:rPr kumimoji="1" lang="en-US" altLang="zh-CN" sz="2000" dirty="0">
                <a:solidFill>
                  <a:srgbClr val="666666"/>
                </a:solidFill>
                <a:latin typeface="Source Han Sans CN Regular" charset="0"/>
                <a:ea typeface="Source Han Sans CN Regular" charset="0"/>
                <a:sym typeface="+mn-ea"/>
              </a:rPr>
              <a:t>)</a:t>
            </a:r>
            <a:r>
              <a:rPr kumimoji="1" lang="zh-CN" altLang="en-US" sz="2000" dirty="0">
                <a:solidFill>
                  <a:srgbClr val="666666"/>
                </a:solidFill>
                <a:latin typeface="Source Han Sans CN Regular" charset="0"/>
                <a:ea typeface="Source Han Sans CN Regular" charset="0"/>
                <a:sym typeface="+mn-ea"/>
              </a:rPr>
              <a:t> </a:t>
            </a:r>
            <a:endParaRPr kumimoji="1" lang="zh-CN" altLang="en-US" sz="2000" dirty="0">
              <a:solidFill>
                <a:srgbClr val="666666"/>
              </a:solidFill>
              <a:latin typeface="Source Han Sans CN Regular" charset="0"/>
              <a:ea typeface="Source Han Sans CN Regular" charset="0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upload_1201355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75" y="697230"/>
            <a:ext cx="10069195" cy="54641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0545" y="516255"/>
            <a:ext cx="1041146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Skedo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的用例图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2311350" y="3044279"/>
            <a:ext cx="75693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</a:t>
            </a:r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charset="0"/>
                <a:cs typeface="Alibaba PuHuiTi" pitchFamily="18" charset="-122"/>
                <a:sym typeface="+mn-ea"/>
              </a:rPr>
              <a:t>4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</a:t>
            </a:r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charset="0"/>
                <a:cs typeface="Alibaba PuHuiTi" pitchFamily="18" charset="-122"/>
                <a:sym typeface="+mn-ea"/>
              </a:rPr>
              <a:t>Skedo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charset="0"/>
                <a:cs typeface="Alibaba PuHuiTi" pitchFamily="18" charset="-122"/>
                <a:sym typeface="+mn-ea"/>
              </a:rPr>
              <a:t>的设计和架构 </a:t>
            </a:r>
            <a:endParaRPr kumimoji="1" lang="zh-CN" altLang="en-US" sz="4400" b="1" dirty="0">
              <a:solidFill>
                <a:schemeClr val="bg1"/>
              </a:solidFill>
              <a:latin typeface="Source Sans Pro Semibold" panose="020B0603030403020204" charset="0"/>
              <a:ea typeface="宋体" pitchFamily="2" charset="-122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Skedo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的架构设计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2881630" y="2590800"/>
            <a:ext cx="6385560" cy="521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en-US" altLang="zh-CN" sz="3200" b="1" dirty="0">
                <a:solidFill>
                  <a:srgbClr val="025E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Skedo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= </a:t>
            </a:r>
            <a:r>
              <a:rPr kumimoji="1" lang="en-US" altLang="zh-CN" sz="28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Sketch and just do it. 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3070250" y="3518116"/>
            <a:ext cx="552500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8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一个前端系统的</a:t>
            </a:r>
            <a:r>
              <a:rPr kumimoji="1" lang="zh-CN" altLang="en-US" sz="2800" dirty="0">
                <a:solidFill>
                  <a:srgbClr val="025E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可视化开发工具</a:t>
            </a:r>
            <a:r>
              <a:rPr kumimoji="1" lang="zh-CN" altLang="en-US" sz="28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。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Skedo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的架构设计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368801" y="3055545"/>
            <a:ext cx="8456644" cy="5637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设计一个产品，先要找到用户的</a:t>
            </a:r>
            <a:r>
              <a:rPr kumimoji="1" lang="zh-CN" altLang="en-US" sz="2400" dirty="0">
                <a:solidFill>
                  <a:srgbClr val="025E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痛点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。有哪些用户？ </a:t>
            </a:r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8007" y="1801488"/>
            <a:ext cx="350976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Skedo</a:t>
            </a: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解决什么痛点</a:t>
            </a:r>
            <a:r>
              <a: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：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Skedo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的架构设计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94007" y="2706126"/>
            <a:ext cx="4904854" cy="16913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l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kumimoji="1" lang="zh-CN" altLang="en-US" sz="20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457200" indent="-457200" algn="l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kumimoji="1" lang="zh-CN" altLang="en-US" sz="20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457200" indent="-457200" algn="l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kumimoji="1" lang="zh-CN" altLang="en-US" sz="20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457200" indent="-457200" algn="l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kumimoji="1" lang="zh-CN" altLang="en-US" sz="20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457200" indent="-457200" algn="l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kumimoji="1" lang="zh-CN" altLang="en-US" sz="20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4456" y="2624961"/>
            <a:ext cx="9232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前端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大前端（服务端）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产品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/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设计师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158007" y="1801488"/>
            <a:ext cx="350976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有哪些用户</a:t>
            </a:r>
            <a:r>
              <a:rPr kumimoji="1" lang="en-US" altLang="zh-CN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Skedo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解决什么痛点？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353063" y="1508102"/>
            <a:ext cx="9880179" cy="1028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对于产品设计师，市场上已有的可视化原型、设计系统，比如：</a:t>
            </a:r>
            <a:r>
              <a: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 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353050" y="5270497"/>
            <a:ext cx="9950651" cy="6342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最大的一个痛点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是设计的产出还需要前端工程师转化成最终的产品。</a:t>
            </a:r>
          </a:p>
          <a:p>
            <a:pPr algn="l"/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75485" y="2750185"/>
            <a:ext cx="6189980" cy="2306320"/>
            <a:chOff x="2139" y="3706"/>
            <a:chExt cx="9748" cy="3632"/>
          </a:xfrm>
        </p:grpSpPr>
        <p:sp>
          <p:nvSpPr>
            <p:cNvPr id="3" name="文本框 2"/>
            <p:cNvSpPr txBox="1"/>
            <p:nvPr/>
          </p:nvSpPr>
          <p:spPr>
            <a:xfrm>
              <a:off x="2139" y="3706"/>
              <a:ext cx="3952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 fontAlgn="auto">
                <a:lnSpc>
                  <a:spcPct val="200000"/>
                </a:lnSpc>
                <a:buFont typeface="Wingdings" panose="05000000000000000000" charset="0"/>
                <a:buChar char="l"/>
              </a:pPr>
              <a:r>
                <a:rPr kumimoji="1" lang="en-US" altLang="zh-CN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  <a:sym typeface="+mn-ea"/>
                </a:rPr>
                <a:t>Sketch</a:t>
              </a:r>
              <a:endPara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  <a:p>
              <a:pPr marL="342900" indent="-342900" algn="l" fontAlgn="auto">
                <a:lnSpc>
                  <a:spcPct val="200000"/>
                </a:lnSpc>
                <a:buFont typeface="Wingdings" panose="05000000000000000000" charset="0"/>
                <a:buChar char="l"/>
              </a:pPr>
              <a:r>
                <a:rPr kumimoji="1" lang="zh-CN" altLang="en-US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  <a:sym typeface="+mn-ea"/>
                </a:rPr>
                <a:t>墨刀</a:t>
              </a:r>
              <a:endPara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  <a:p>
              <a:pPr indent="0" algn="l" fontAlgn="auto">
                <a:lnSpc>
                  <a:spcPct val="200000"/>
                </a:lnSpc>
                <a:buFont typeface="Wingdings" panose="05000000000000000000" charset="0"/>
                <a:buNone/>
              </a:pPr>
              <a:endPara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935" y="3920"/>
              <a:ext cx="3952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 fontAlgn="auto">
                <a:lnSpc>
                  <a:spcPct val="200000"/>
                </a:lnSpc>
                <a:buFont typeface="Wingdings" panose="05000000000000000000" charset="0"/>
                <a:buChar char="l"/>
              </a:pPr>
              <a:r>
                <a:rPr kumimoji="1" lang="en-US" altLang="zh-CN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  <a:sym typeface="+mn-ea"/>
                </a:rPr>
                <a:t>Axure</a:t>
              </a:r>
              <a:endPara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endParaRPr>
            </a:p>
            <a:p>
              <a:pPr marL="342900" indent="-342900" algn="l" fontAlgn="auto">
                <a:lnSpc>
                  <a:spcPct val="200000"/>
                </a:lnSpc>
                <a:buFont typeface="Wingdings" panose="05000000000000000000" charset="0"/>
                <a:buChar char="l"/>
              </a:pPr>
              <a:r>
                <a:rPr kumimoji="1" lang="en-US" altLang="zh-CN" sz="2400" dirty="0">
                  <a:solidFill>
                    <a:srgbClr val="333334"/>
                  </a:solidFill>
                  <a:latin typeface="Source Han Sans CN Regular" charset="0"/>
                  <a:ea typeface="Source Han Sans CN Regular" charset="0"/>
                  <a:cs typeface="Alibaba PuHuiTi" pitchFamily="18" charset="-122"/>
                  <a:sym typeface="+mn-ea"/>
                </a:rPr>
                <a:t>......</a:t>
              </a:r>
              <a:endPara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Skedo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解决什么痛点？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268496" y="1592668"/>
            <a:ext cx="7230431" cy="6765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思考</a:t>
            </a:r>
            <a:r>
              <a:rPr kumimoji="1" lang="en-US" altLang="zh-CN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Gap</a:t>
            </a: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</a:rPr>
              <a:t>在哪里？</a:t>
            </a:r>
            <a:r>
              <a: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72880" y="2653150"/>
            <a:ext cx="92329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标准不同（比如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Sketch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的组件并不是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W3C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标准）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布局方式不同（不支持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Flex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，或者说没有可视化的语言描述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Flex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）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Skedo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解决什么痛点？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268497" y="1494007"/>
            <a:ext cx="9527819" cy="8174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对前端工程师而言，可视化页面+低代码制作有什么痛点呢？ </a:t>
            </a:r>
          </a:p>
          <a:p>
            <a:pPr algn="l">
              <a:lnSpc>
                <a:spcPct val="150000"/>
              </a:lnSpc>
            </a:pPr>
            <a:endParaRPr kumimoji="1" lang="zh-CN" altLang="en-US" sz="24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8435" y="2535662"/>
            <a:ext cx="9232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容器类组件支持差（比如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Tab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页、卡片列表等）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元编程能力差（通俗讲，多数平台本质还是制作静态页面）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组件的组合、列表、通信等能力差 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Skedo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cs typeface="Alibaba PuHuiTi" pitchFamily="18" charset="-122"/>
                <a:sym typeface="+mn-ea"/>
              </a:rPr>
              <a:t>解决什么痛点？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508102" y="1874556"/>
            <a:ext cx="9288214" cy="13953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思考 </a:t>
            </a:r>
            <a:r>
              <a:rPr kumimoji="1" lang="en-US" altLang="zh-CN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: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一张千人千面的页面，如何搭建+低代码实现呢？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一部分组件不是搭建渲染的，而是通过轻代码操作元数据渲染的。 </a:t>
            </a:r>
          </a:p>
          <a:p>
            <a:pPr algn="l">
              <a:lnSpc>
                <a:spcPct val="150000"/>
              </a:lnSpc>
            </a:pP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494007" y="3692735"/>
            <a:ext cx="8780815" cy="1310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思考 </a:t>
            </a:r>
            <a:r>
              <a:rPr kumimoji="1" lang="en-US" altLang="zh-CN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: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对大前端工程师有什么痛点呢？ </a:t>
            </a:r>
          </a:p>
          <a:p>
            <a:pPr algn="l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哪怕一个很小的功能都需要上线一个服务。</a:t>
            </a:r>
          </a:p>
          <a:p>
            <a:pPr algn="l">
              <a:lnSpc>
                <a:spcPct val="150000"/>
              </a:lnSpc>
            </a:pP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产品的定位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74925" y="2233233"/>
            <a:ext cx="73152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什么是产品定位？</a:t>
            </a:r>
          </a:p>
          <a:p>
            <a:pPr algn="l"/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algn="l"/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algn="l"/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产品在用户心目中的形象和地位。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简历辅导、内推等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80213" y="1901626"/>
            <a:ext cx="9523466" cy="30364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发送简历到邮箱</a:t>
            </a:r>
            <a:r>
              <a:rPr kumimoji="1" lang="zh-CN" altLang="en-US" sz="2400" dirty="0">
                <a:solidFill>
                  <a:srgbClr val="0070C0"/>
                </a:solidFill>
                <a:latin typeface="Source Han Sans CN Regular" charset="0"/>
                <a:ea typeface="Source Han Sans CN Regular" charset="0"/>
                <a:sym typeface="+mn-ea"/>
              </a:rPr>
              <a:t>645313632@qq.com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我通常会在直播课后点评简历（加餐）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内推会被小师叔要求修改简历，也可能会被告知原因和方向后拒绝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upload_9841989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85" y="1109980"/>
            <a:ext cx="9222740" cy="5012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产品的定位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4435" y="1263015"/>
            <a:ext cx="60394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zh-CN" altLang="en-US" sz="20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完整的流程并不体现产品的定位，定位是一种映像。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产品的定位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91329" y="2762504"/>
            <a:ext cx="8978137" cy="224101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endParaRPr lang="en-US" sz="2400">
              <a:latin typeface="微软雅黑" charset="0"/>
              <a:sym typeface="+mn-ea"/>
            </a:endParaRPr>
          </a:p>
          <a:p>
            <a:pPr algn="l"/>
            <a:r>
              <a:rPr lang="en-US" sz="2400">
                <a:latin typeface="微软雅黑" charset="0"/>
                <a:sym typeface="+mn-ea"/>
              </a:rPr>
              <a:t> </a:t>
            </a:r>
            <a:endParaRPr lang="zh-CN" sz="2400">
              <a:solidFill>
                <a:srgbClr val="3B454E"/>
              </a:solidFill>
              <a:ea typeface="微软雅黑" charset="0"/>
              <a:sym typeface="+mn-ea"/>
            </a:endParaRPr>
          </a:p>
          <a:p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9340" y="2762250"/>
            <a:ext cx="10426700" cy="3044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sz="2400">
                <a:solidFill>
                  <a:srgbClr val="3B454E"/>
                </a:solidFill>
                <a:ea typeface="微软雅黑" charset="0"/>
                <a:sym typeface="+mn-ea"/>
              </a:rPr>
              <a:t>对</a:t>
            </a:r>
            <a:r>
              <a:rPr lang="en-US" sz="2400">
                <a:solidFill>
                  <a:srgbClr val="3B454E"/>
                </a:solidFill>
                <a:latin typeface="Arial" panose="020B0604020202090204" pitchFamily="34" charset="0"/>
                <a:cs typeface="微软雅黑" charset="0"/>
                <a:sym typeface="+mn-ea"/>
              </a:rPr>
              <a:t>UI</a:t>
            </a:r>
            <a:r>
              <a:rPr lang="zh-CN" sz="2400">
                <a:solidFill>
                  <a:srgbClr val="3B454E"/>
                </a:solidFill>
                <a:ea typeface="微软雅黑" charset="0"/>
                <a:sym typeface="+mn-ea"/>
              </a:rPr>
              <a:t>设计师：设计完可以直接拿给前端去用的一个可视化设计平台。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lang="zh-CN" sz="2400">
                <a:solidFill>
                  <a:srgbClr val="3B454E"/>
                </a:solidFill>
                <a:ea typeface="微软雅黑" charset="0"/>
                <a:sym typeface="+mn-ea"/>
              </a:rPr>
              <a:t>对前端工程师：没有束缚，能力和用代码开发网页区别不大，但是更方便。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990" y="1873250"/>
            <a:ext cx="57988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</a:rPr>
              <a:t>想打造什么形象和地位呢？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遵循标准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82591" y="2114161"/>
            <a:ext cx="9203648" cy="21846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可视化支持DOM结构、盒子模型和Flex，统一设计师和前端工程师的思考方式。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提供CLI帮助用户提交组件到平台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4140" y="1606550"/>
            <a:ext cx="9443720" cy="795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自带Rollup打包工具，随时随地提交，不依赖用户原本的脚手架。</a:t>
            </a:r>
          </a:p>
        </p:txBody>
      </p:sp>
      <p:pic>
        <p:nvPicPr>
          <p:cNvPr id="2" name="图片 1" descr="upload_7171886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67" y="2529946"/>
            <a:ext cx="10274822" cy="3410846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提供SDK支持容器类组件开发</a:t>
            </a:r>
          </a:p>
        </p:txBody>
      </p:sp>
      <p:pic>
        <p:nvPicPr>
          <p:cNvPr id="2" name="图片 1" descr="upload_4088178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33" y="1310780"/>
            <a:ext cx="10119784" cy="474981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提供SDK支持数据/元数据变更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312170" y="1499472"/>
            <a:ext cx="9582129" cy="7270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低代码支持数据、元数据变更</a:t>
            </a:r>
          </a:p>
        </p:txBody>
      </p:sp>
      <p:pic>
        <p:nvPicPr>
          <p:cNvPr id="2" name="图片 1" descr="upload_1960335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544" y="2057783"/>
            <a:ext cx="9654669" cy="391824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SzTx/>
              <a:buNone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支持组的保存（作业）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01305" y="2054895"/>
            <a:ext cx="90138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1. 支持调整某个组件的样式后，保存成一个新的组件。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2. 多选组件合并为一个分组，然后保存作为一个组件。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技术架构</a:t>
            </a:r>
          </a:p>
        </p:txBody>
      </p:sp>
      <p:pic>
        <p:nvPicPr>
          <p:cNvPr id="2" name="图片 1" descr="upload_3004200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795" y="1123109"/>
            <a:ext cx="4596306" cy="4596306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分层架构</a:t>
            </a:r>
          </a:p>
        </p:txBody>
      </p:sp>
      <p:pic>
        <p:nvPicPr>
          <p:cNvPr id="3" name="图片 2" descr="upload_2541103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5" y="1562735"/>
            <a:ext cx="9859010" cy="437261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组件的渲染模型</a:t>
            </a:r>
          </a:p>
        </p:txBody>
      </p:sp>
      <p:pic>
        <p:nvPicPr>
          <p:cNvPr id="3" name="图片 2" descr="upload_0207825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685" y="220345"/>
            <a:ext cx="3261995" cy="6416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源代码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63800" y="3055620"/>
            <a:ext cx="7265035" cy="746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除skedo部分的其他源代码没有权限限制 </a:t>
            </a: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UI</a:t>
            </a: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制作</a:t>
            </a:r>
          </a:p>
        </p:txBody>
      </p:sp>
      <p:pic>
        <p:nvPicPr>
          <p:cNvPr id="3" name="图片 2" descr="upload_8929955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90" y="2044065"/>
            <a:ext cx="10269220" cy="345122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轻代码</a:t>
            </a:r>
          </a:p>
        </p:txBody>
      </p:sp>
      <p:pic>
        <p:nvPicPr>
          <p:cNvPr id="3" name="图片 2" descr="upload_4569973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55" y="1007745"/>
            <a:ext cx="9128125" cy="515048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en-US" altLang="zh-CN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FaaS</a:t>
            </a:r>
            <a:endParaRPr kumimoji="1" lang="zh-CN" altLang="en-US" sz="28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pic>
        <p:nvPicPr>
          <p:cNvPr id="3" name="图片 2" descr="upload_8398048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45" y="1856105"/>
            <a:ext cx="11318240" cy="3719195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界面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324359" y="1584038"/>
            <a:ext cx="9582129" cy="7270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界面部分采用微前端架构</a:t>
            </a:r>
          </a:p>
        </p:txBody>
      </p:sp>
      <p:pic>
        <p:nvPicPr>
          <p:cNvPr id="2" name="图片 1" descr="upload_1813669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" y="2887980"/>
            <a:ext cx="11775440" cy="1947545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微服务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324359" y="1584038"/>
            <a:ext cx="9582129" cy="7270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 fontAlgn="auto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用K8S编排微服务。</a:t>
            </a:r>
          </a:p>
        </p:txBody>
      </p:sp>
      <p:pic>
        <p:nvPicPr>
          <p:cNvPr id="3" name="图片 2" descr="upload_4576757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095" y="2700654"/>
            <a:ext cx="8361641" cy="2466944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微服务</a:t>
            </a:r>
          </a:p>
        </p:txBody>
      </p:sp>
      <p:pic>
        <p:nvPicPr>
          <p:cNvPr id="2" name="图片 1" descr="upload_5314384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1301750"/>
            <a:ext cx="10422255" cy="4700905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2100067" y="3030297"/>
            <a:ext cx="8019717" cy="145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0</a:t>
            </a:r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Source Han Sans CN Regular" charset="0"/>
                <a:cs typeface="Alibaba PuHuiTi" pitchFamily="18" charset="-122"/>
                <a:sym typeface="+mn-ea"/>
              </a:rPr>
              <a:t>5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、@</a:t>
            </a:r>
            <a:r>
              <a:rPr kumimoji="1" lang="en-US" altLang="zh-CN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skedo</a:t>
            </a:r>
            <a:r>
              <a:rPr kumimoji="1" lang="zh-CN" altLang="en-US" sz="4400" b="1" dirty="0">
                <a:solidFill>
                  <a:schemeClr val="bg1"/>
                </a:solidFill>
                <a:latin typeface="Source Sans Pro Semibold" panose="020B0603030403020204" charset="0"/>
                <a:ea typeface="宋体" pitchFamily="2" charset="-122"/>
                <a:cs typeface="Alibaba PuHuiTi" pitchFamily="18" charset="-122"/>
                <a:sym typeface="+mn-ea"/>
              </a:rPr>
              <a:t>的源码环境和启动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@skedo 的源码环境和启动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2585" y="1700893"/>
            <a:ext cx="73152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项目依赖：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6030" y="2314884"/>
            <a:ext cx="92329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node </a:t>
            </a:r>
            <a:r>
              <a:rPr kumimoji="1" lang="en-US" altLang="zh-CN" sz="2400" dirty="0">
                <a:solidFill>
                  <a:srgbClr val="025E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&gt;</a:t>
            </a:r>
            <a:r>
              <a:rPr kumimoji="1" lang="zh-CN" altLang="en-US" sz="2400" dirty="0">
                <a:solidFill>
                  <a:srgbClr val="025E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= </a:t>
            </a:r>
            <a:r>
              <a:rPr kumimoji="1" lang="en-US" altLang="zh-CN" sz="2400" dirty="0">
                <a:solidFill>
                  <a:srgbClr val="025EFF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12</a:t>
            </a:r>
            <a:endParaRPr kumimoji="1" lang="zh-CN" altLang="en-US" sz="2400" dirty="0">
              <a:solidFill>
                <a:srgbClr val="025EFF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ts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-</a:t>
            </a: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node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全局安装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yarn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全局安装</a:t>
            </a:r>
          </a:p>
          <a:p>
            <a:pPr marL="342900" indent="-342900" algn="l" fontAlgn="auto">
              <a:lnSpc>
                <a:spcPct val="200000"/>
              </a:lnSpc>
              <a:buFont typeface="Wingdings" panose="05000000000000000000" charset="0"/>
              <a:buChar char="l"/>
            </a:pPr>
            <a:r>
              <a:rPr kumimoji="1" lang="en-US" altLang="zh-CN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pm2 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panose="020B0500000000000000" pitchFamily="34" charset="-128"/>
                <a:ea typeface="Source Han Sans CN Regular" panose="020B0500000000000000" pitchFamily="34" charset="-128"/>
                <a:cs typeface="Alibaba PuHuiTi" pitchFamily="18" charset="-122"/>
                <a:sym typeface="+mn-ea"/>
              </a:rPr>
              <a:t>全局安装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@skedo 的源码环境和启动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68553" y="1687909"/>
            <a:ext cx="73152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Step 1：安装基础依赖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51748" y="2630950"/>
            <a:ext cx="73152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cd到项目目录</a:t>
            </a:r>
            <a:endParaRPr kumimoji="1" lang="zh-CN" altLang="en-US" sz="2400" dirty="0">
              <a:solidFill>
                <a:srgbClr val="333334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Alibaba PuHuiTi" pitchFamily="18" charset="-122"/>
            </a:endParaRPr>
          </a:p>
        </p:txBody>
      </p:sp>
      <p:pic>
        <p:nvPicPr>
          <p:cNvPr id="2" name="图片 1" descr="upload_2410979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06" y="2988014"/>
            <a:ext cx="10486239" cy="2551088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@skedo 的源码环境和启动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82647" y="1744287"/>
            <a:ext cx="73152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Step2: 安装依赖</a:t>
            </a:r>
          </a:p>
        </p:txBody>
      </p:sp>
      <p:pic>
        <p:nvPicPr>
          <p:cNvPr id="2" name="图片 1" descr="upload_3521372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39" y="2437451"/>
            <a:ext cx="10133878" cy="276250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45E332-077E-44C2-B4F5-4E83B568BD5F}"/>
              </a:ext>
            </a:extLst>
          </p:cNvPr>
          <p:cNvSpPr txBox="1"/>
          <p:nvPr/>
        </p:nvSpPr>
        <p:spPr>
          <a:xfrm>
            <a:off x="1182647" y="5060801"/>
            <a:ext cx="73152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Step</a:t>
            </a:r>
            <a:r>
              <a:rPr kumimoji="1" lang="en-US" altLang="zh-CN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3</a:t>
            </a: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: </a:t>
            </a:r>
            <a:r>
              <a:rPr kumimoji="1" lang="en-US" altLang="zh-CN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 </a:t>
            </a: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执行 </a:t>
            </a:r>
            <a:r>
              <a:rPr kumimoji="1" lang="en-US" altLang="zh-CN" sz="2400" b="1" dirty="0" err="1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npm</a:t>
            </a:r>
            <a:r>
              <a:rPr kumimoji="1" lang="en-US" altLang="zh-CN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 run build-</a:t>
            </a:r>
            <a:r>
              <a:rPr kumimoji="1" lang="en-US" altLang="zh-CN" sz="2400" b="1" dirty="0" err="1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ts</a:t>
            </a:r>
            <a:r>
              <a:rPr kumimoji="1" lang="en-US" altLang="zh-CN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 </a:t>
            </a: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编译</a:t>
            </a:r>
            <a:r>
              <a:rPr kumimoji="1" lang="en-US" altLang="zh-CN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typescript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源代码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8520" y="2345055"/>
            <a:ext cx="10429875" cy="3603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预计在2022年开源或者投入商业使用 </a:t>
            </a: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课程中的源代码仅可用于</a:t>
            </a: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非教学</a:t>
            </a:r>
          </a:p>
          <a:p>
            <a:pPr lvl="1" indent="0" algn="l" fontAlgn="auto">
              <a:lnSpc>
                <a:spcPct val="200000"/>
              </a:lnSpc>
              <a:buFont typeface="Wingdings" panose="05000000000000000000" charset="0"/>
              <a:buNone/>
            </a:pPr>
            <a:r>
              <a:rPr kumimoji="1" lang="en-US" altLang="zh-CN" dirty="0">
                <a:solidFill>
                  <a:srgbClr val="666666"/>
                </a:solidFill>
                <a:latin typeface="Source Han Sans CN Regular" charset="0"/>
                <a:ea typeface="Source Han Sans CN Regular" charset="0"/>
              </a:rPr>
              <a:t>	(</a:t>
            </a:r>
            <a:r>
              <a:rPr kumimoji="1" lang="zh-CN" altLang="en-US" b="1" dirty="0">
                <a:solidFill>
                  <a:srgbClr val="666666"/>
                </a:solidFill>
                <a:latin typeface="Source Han Sans CN Regular" charset="0"/>
                <a:ea typeface="Source Han Sans CN Regular" charset="0"/>
              </a:rPr>
              <a:t>不可以</a:t>
            </a:r>
            <a:r>
              <a:rPr kumimoji="1" lang="zh-CN" altLang="en-US" dirty="0">
                <a:solidFill>
                  <a:srgbClr val="666666"/>
                </a:solidFill>
                <a:latin typeface="Source Han Sans CN Regular" charset="0"/>
                <a:ea typeface="Source Han Sans CN Regular" charset="0"/>
              </a:rPr>
              <a:t>在网上传播、开源skedo课程部分的代码。 </a:t>
            </a:r>
            <a:r>
              <a:rPr kumimoji="1" lang="en-US" altLang="zh-CN" dirty="0">
                <a:solidFill>
                  <a:srgbClr val="666666"/>
                </a:solidFill>
                <a:latin typeface="Source Han Sans CN Regular" charset="0"/>
                <a:ea typeface="Source Han Sans CN Regular" charset="0"/>
              </a:rPr>
              <a:t>)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课程结束后，继续获取skedo的源代码权限需要是</a:t>
            </a:r>
            <a:r>
              <a:rPr kumimoji="1" lang="zh-CN" altLang="en-US" sz="2400" dirty="0">
                <a:solidFill>
                  <a:srgbClr val="0008FF"/>
                </a:solidFill>
                <a:latin typeface="Source Han Sans CN Regular" charset="0"/>
                <a:ea typeface="Source Han Sans CN Regular" charset="0"/>
              </a:rPr>
              <a:t>skedo的contributor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8520" y="1697990"/>
            <a:ext cx="40811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skedo部分的源代码尚未开源</a:t>
            </a:r>
            <a:endParaRPr kumimoji="1" lang="zh-CN" altLang="en-US" sz="2400" b="1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@skedo 的源码环境和启动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94007" y="1832273"/>
            <a:ext cx="8682154" cy="67653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执行结束后，系统会启动3个pm2项目，可以用下面指令查看启动的项目。</a:t>
            </a:r>
          </a:p>
        </p:txBody>
      </p:sp>
      <p:pic>
        <p:nvPicPr>
          <p:cNvPr id="5" name="图片 4" descr="upload_0202091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63" y="2438332"/>
            <a:ext cx="11261431" cy="2748409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建库建表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2075" y="1975119"/>
            <a:ext cx="9420039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最后，需要执行下面的语句创建数据库，不然无法正常使用：</a:t>
            </a:r>
            <a:endParaRPr kumimoji="1" lang="en-US" altLang="zh-CN" sz="2400" b="1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algn="l"/>
            <a:endParaRPr kumimoji="1" lang="en-US" altLang="zh-CN" sz="2400" b="1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algn="l"/>
            <a:r>
              <a:rPr kumimoji="1" lang="en-US" altLang="zh-CN" sz="2400" b="1" dirty="0" err="1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ts</a:t>
            </a:r>
            <a:r>
              <a:rPr kumimoji="1" lang="en-US" altLang="zh-CN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-node packages\</a:t>
            </a:r>
            <a:r>
              <a:rPr kumimoji="1" lang="en-US" altLang="zh-CN" sz="2400" b="1" dirty="0" err="1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skedo-dao</a:t>
            </a:r>
            <a:r>
              <a:rPr kumimoji="1" lang="en-US" altLang="zh-CN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\</a:t>
            </a:r>
            <a:r>
              <a:rPr kumimoji="1" lang="en-US" altLang="zh-CN" sz="2400" b="1" dirty="0" err="1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src</a:t>
            </a:r>
            <a:r>
              <a:rPr kumimoji="1" lang="en-US" altLang="zh-CN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\</a:t>
            </a:r>
            <a:r>
              <a:rPr kumimoji="1" lang="en-US" altLang="zh-CN" sz="2400" b="1" dirty="0" err="1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force_build_db.ts</a:t>
            </a: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15547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0416" y="529821"/>
            <a:ext cx="11091168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0" fontAlgn="base" latinLnBrk="0" hangingPunct="0">
              <a:lnSpc>
                <a:spcPct val="9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@skedo 的源码环境和启动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68553" y="1687909"/>
            <a:ext cx="73152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</a:rPr>
              <a:t>Step3：访问网站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81297" y="3064204"/>
            <a:ext cx="8478496" cy="40250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在浏览器时输入</a:t>
            </a:r>
            <a:r>
              <a:rPr kumimoji="1" lang="zh-CN" altLang="en-US" sz="2400" dirty="0">
                <a:solidFill>
                  <a:srgbClr val="025EFF"/>
                </a:solidFill>
                <a:latin typeface="Source Han Sans CN Regular" charset="0"/>
                <a:ea typeface="Source Han Sans CN Regular" charset="0"/>
                <a:sym typeface="+mn-ea"/>
              </a:rPr>
              <a:t>:localhost:3000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可以看到网站。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15497" y="5473439"/>
            <a:ext cx="39468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600" b="1" dirty="0"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  <a:cs typeface="Alibaba PuHuiTi" pitchFamily="18" charset="-122"/>
              </a:rPr>
              <a:t>Thanks</a:t>
            </a:r>
            <a:endParaRPr kumimoji="1" lang="zh-CN" altLang="en-US" sz="4600" b="1" dirty="0">
              <a:solidFill>
                <a:schemeClr val="bg1"/>
              </a:solidFill>
              <a:latin typeface="Source Han Sans CN Bold" panose="020B0500000000000000" pitchFamily="34" charset="-128"/>
              <a:ea typeface="Source Han Sans CN Bold" panose="020B0500000000000000" pitchFamily="34" charset="-128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416" y="529821"/>
            <a:ext cx="1109116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sz="2800" b="1" dirty="0">
                <a:solidFill>
                  <a:srgbClr val="333334"/>
                </a:solidFill>
                <a:latin typeface="Source Sans Pro Semibold" panose="020B0603030403020204" charset="0"/>
                <a:ea typeface="Source Han Sans CN Bold" charset="0"/>
              </a:rPr>
              <a:t>源代码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63625" y="1644015"/>
            <a:ext cx="10064750" cy="3960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l" fontAlgn="auto">
              <a:lnSpc>
                <a:spcPct val="160000"/>
              </a:lnSpc>
              <a:buFont typeface="Wingdings" panose="05000000000000000000" charset="0"/>
              <a:buNone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版本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获取代码使用主分支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提交代码fork或者建立feature-{feature-name}分支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除了第一版：发布给大家用会有release note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</a:endParaRPr>
          </a:p>
          <a:p>
            <a:pPr marL="800100" lvl="1" indent="-342900" algn="l" fontAlgn="auto">
              <a:lnSpc>
                <a:spcPct val="200000"/>
              </a:lnSpc>
              <a:buFont typeface="Wingdings" panose="05000000000000000000" charset="0"/>
              <a:buChar char=""/>
            </a:pPr>
            <a:r>
              <a:rPr kumimoji="1" lang="zh-CN" altLang="en-US" sz="2400" b="1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小师叔！怎么还是分开给？</a:t>
            </a:r>
            <a:r>
              <a:rPr kumimoji="1" lang="zh-CN" altLang="en-US" sz="2400" dirty="0">
                <a:solidFill>
                  <a:srgbClr val="333334"/>
                </a:solidFill>
                <a:latin typeface="Source Han Sans CN Regular" charset="0"/>
                <a:ea typeface="Source Han Sans CN Regular" charset="0"/>
                <a:sym typeface="+mn-ea"/>
              </a:rPr>
              <a:t> </a:t>
            </a:r>
            <a:endParaRPr kumimoji="1" lang="zh-CN" altLang="en-US" sz="2400" dirty="0">
              <a:solidFill>
                <a:srgbClr val="333334"/>
              </a:solidFill>
              <a:latin typeface="Source Han Sans CN Regular" charset="0"/>
              <a:ea typeface="Source Han Sans CN Regular" charset="0"/>
              <a:cs typeface="Alibaba PuHuiTi" pitchFamily="18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25EFF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dirty="0" smtClean="0">
            <a:solidFill>
              <a:srgbClr val="333334"/>
            </a:solidFill>
            <a:latin typeface="Source Han Sans CN Regular" panose="020B0500000000000000" pitchFamily="34" charset="-128"/>
            <a:ea typeface="Source Han Sans CN Regular" panose="020B0500000000000000" pitchFamily="34" charset="-128"/>
            <a:cs typeface="Alibaba PuHuiTi" pitchFamily="18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2157</Words>
  <Application>Microsoft Office PowerPoint</Application>
  <PresentationFormat>宽屏</PresentationFormat>
  <Paragraphs>301</Paragraphs>
  <Slides>83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4" baseType="lpstr">
      <vt:lpstr>Roboto-Regular</vt:lpstr>
      <vt:lpstr>Source Han Sans CN Bold</vt:lpstr>
      <vt:lpstr>Source Han Sans CN Regular</vt:lpstr>
      <vt:lpstr>等线</vt:lpstr>
      <vt:lpstr>微软雅黑</vt:lpstr>
      <vt:lpstr>Arial</vt:lpstr>
      <vt:lpstr>Calibri</vt:lpstr>
      <vt:lpstr>Source Sans Pro Semibold</vt:lpstr>
      <vt:lpstr>Verdana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峰</dc:creator>
  <cp:lastModifiedBy>starcraft</cp:lastModifiedBy>
  <cp:revision>4</cp:revision>
  <dcterms:created xsi:type="dcterms:W3CDTF">2021-10-09T11:24:44Z</dcterms:created>
  <dcterms:modified xsi:type="dcterms:W3CDTF">2021-10-12T05:57:28Z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F0117B9F1C9C4783833535B2BF64B7E2</vt:lpwstr>
  </property>
  <property fmtid="{D5CDD505-2E9C-101B-9397-08002B2CF9AE}" pid="3" name="KSOProductBuildVer">
    <vt:lpwstr>2052-3.9.1.6204</vt:lpwstr>
  </property>
</Properties>
</file>