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1" r:id="rId1"/>
    <p:sldMasterId id="2147483733" r:id="rId2"/>
  </p:sldMasterIdLst>
  <p:notesMasterIdLst>
    <p:notesMasterId r:id="rId38"/>
  </p:notesMasterIdLst>
  <p:handoutMasterIdLst>
    <p:handoutMasterId r:id="rId39"/>
  </p:handoutMasterIdLst>
  <p:sldIdLst>
    <p:sldId id="277" r:id="rId3"/>
    <p:sldId id="397" r:id="rId4"/>
    <p:sldId id="400" r:id="rId5"/>
    <p:sldId id="578" r:id="rId6"/>
    <p:sldId id="398" r:id="rId7"/>
    <p:sldId id="579" r:id="rId8"/>
    <p:sldId id="580" r:id="rId9"/>
    <p:sldId id="581" r:id="rId10"/>
    <p:sldId id="585" r:id="rId11"/>
    <p:sldId id="582" r:id="rId12"/>
    <p:sldId id="586" r:id="rId13"/>
    <p:sldId id="583" r:id="rId14"/>
    <p:sldId id="405" r:id="rId15"/>
    <p:sldId id="584" r:id="rId16"/>
    <p:sldId id="498" r:id="rId17"/>
    <p:sldId id="587" r:id="rId18"/>
    <p:sldId id="499" r:id="rId19"/>
    <p:sldId id="523" r:id="rId20"/>
    <p:sldId id="524" r:id="rId21"/>
    <p:sldId id="573" r:id="rId22"/>
    <p:sldId id="574" r:id="rId23"/>
    <p:sldId id="576" r:id="rId24"/>
    <p:sldId id="575" r:id="rId25"/>
    <p:sldId id="565" r:id="rId26"/>
    <p:sldId id="566" r:id="rId27"/>
    <p:sldId id="567" r:id="rId28"/>
    <p:sldId id="577" r:id="rId29"/>
    <p:sldId id="569" r:id="rId30"/>
    <p:sldId id="533" r:id="rId31"/>
    <p:sldId id="525" r:id="rId32"/>
    <p:sldId id="530" r:id="rId33"/>
    <p:sldId id="526" r:id="rId34"/>
    <p:sldId id="527" r:id="rId35"/>
    <p:sldId id="529" r:id="rId36"/>
    <p:sldId id="532"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70C0"/>
    <a:srgbClr val="CCECFF"/>
    <a:srgbClr val="0033CC"/>
    <a:srgbClr val="CC0000"/>
    <a:srgbClr val="FF9933"/>
    <a:srgbClr val="FFCC00"/>
    <a:srgbClr val="516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1" autoAdjust="0"/>
    <p:restoredTop sz="99446" autoAdjust="0"/>
  </p:normalViewPr>
  <p:slideViewPr>
    <p:cSldViewPr>
      <p:cViewPr varScale="1">
        <p:scale>
          <a:sx n="86" d="100"/>
          <a:sy n="86" d="100"/>
        </p:scale>
        <p:origin x="126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0F24789E-473E-4C5A-A21E-45571FDE89E2}" type="datetime1">
              <a:rPr lang="zh-CN" altLang="en-US"/>
              <a:pPr>
                <a:defRPr/>
              </a:pPr>
              <a:t>2022-8-21</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A2F57917-B508-4DB3-8CAB-0687401BD375}" type="slidenum">
              <a:rPr lang="zh-CN" altLang="en-US"/>
              <a:pPr>
                <a:defRPr/>
              </a:pPr>
              <a:t>‹#›</a:t>
            </a:fld>
            <a:endParaRPr lang="en-US" altLang="zh-CN"/>
          </a:p>
        </p:txBody>
      </p:sp>
    </p:spTree>
    <p:extLst>
      <p:ext uri="{BB962C8B-B14F-4D97-AF65-F5344CB8AC3E}">
        <p14:creationId xmlns:p14="http://schemas.microsoft.com/office/powerpoint/2010/main" val="1958528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A4B109CF-EBA6-4FA4-9B13-D12F06CD7C3E}" type="datetime1">
              <a:rPr lang="zh-CN" altLang="en-US"/>
              <a:pPr>
                <a:defRPr/>
              </a:pPr>
              <a:t>2022-8-21</a:t>
            </a:fld>
            <a:endParaRPr lang="en-US" altLang="zh-CN"/>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A54B2B30-2333-48A3-90DC-5B7AD44FB8CC}" type="slidenum">
              <a:rPr lang="zh-CN" altLang="en-US"/>
              <a:pPr>
                <a:defRPr/>
              </a:pPr>
              <a:t>‹#›</a:t>
            </a:fld>
            <a:endParaRPr lang="en-US" altLang="zh-CN"/>
          </a:p>
        </p:txBody>
      </p:sp>
    </p:spTree>
    <p:extLst>
      <p:ext uri="{BB962C8B-B14F-4D97-AF65-F5344CB8AC3E}">
        <p14:creationId xmlns:p14="http://schemas.microsoft.com/office/powerpoint/2010/main" val="200507681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26F249F-B2BA-4F06-8CC3-9DBA79112D11}" type="datetime1">
              <a:rPr lang="zh-CN" altLang="en-US" smtClean="0"/>
              <a:pPr>
                <a:spcBef>
                  <a:spcPct val="0"/>
                </a:spcBef>
              </a:pPr>
              <a:t>2022-8-21</a:t>
            </a:fld>
            <a:endParaRPr lang="en-US" altLang="zh-CN" smtClean="0"/>
          </a:p>
        </p:txBody>
      </p:sp>
      <p:sp>
        <p:nvSpPr>
          <p:cNvPr id="2457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9531A95-1BB2-491F-9FEF-183A0A1FA330}" type="slidenum">
              <a:rPr lang="zh-CN" altLang="en-US" smtClean="0"/>
              <a:pPr>
                <a:spcBef>
                  <a:spcPct val="0"/>
                </a:spcBef>
              </a:pPr>
              <a:t>18</a:t>
            </a:fld>
            <a:endParaRPr lang="en-US" altLang="zh-CN" smtClean="0"/>
          </a:p>
        </p:txBody>
      </p:sp>
      <p:sp>
        <p:nvSpPr>
          <p:cNvPr id="24580" name="Rectangle 2"/>
          <p:cNvSpPr>
            <a:spLocks noChangeArrowheads="1" noTextEdit="1"/>
          </p:cNvSpPr>
          <p:nvPr>
            <p:ph type="sldImg"/>
          </p:nvPr>
        </p:nvSpPr>
        <p:spPr>
          <a:ln/>
        </p:spPr>
      </p:sp>
      <p:sp>
        <p:nvSpPr>
          <p:cNvPr id="2458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extLst>
      <p:ext uri="{BB962C8B-B14F-4D97-AF65-F5344CB8AC3E}">
        <p14:creationId xmlns:p14="http://schemas.microsoft.com/office/powerpoint/2010/main" val="111874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0ED3FA7-0553-4C6B-8D9C-D9FA2DB9D4D2}" type="datetime1">
              <a:rPr lang="zh-CN" altLang="en-US" smtClean="0"/>
              <a:pPr>
                <a:spcBef>
                  <a:spcPct val="0"/>
                </a:spcBef>
              </a:pPr>
              <a:t>2022-8-21</a:t>
            </a:fld>
            <a:endParaRPr lang="en-US" altLang="zh-CN" smtClean="0"/>
          </a:p>
        </p:txBody>
      </p:sp>
      <p:sp>
        <p:nvSpPr>
          <p:cNvPr id="2662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7E8750-C583-438B-B961-5E412D3AFEF7}" type="slidenum">
              <a:rPr lang="zh-CN" altLang="en-US" smtClean="0"/>
              <a:pPr>
                <a:spcBef>
                  <a:spcPct val="0"/>
                </a:spcBef>
              </a:pPr>
              <a:t>19</a:t>
            </a:fld>
            <a:endParaRPr lang="en-US" altLang="zh-CN" smtClean="0"/>
          </a:p>
        </p:txBody>
      </p:sp>
      <p:sp>
        <p:nvSpPr>
          <p:cNvPr id="26628" name="Rectangle 2"/>
          <p:cNvSpPr>
            <a:spLocks noChangeArrowheads="1" noTextEdit="1"/>
          </p:cNvSpPr>
          <p:nvPr>
            <p:ph type="sldImg"/>
          </p:nvPr>
        </p:nvSpPr>
        <p:spPr>
          <a:ln/>
        </p:spPr>
      </p:sp>
      <p:sp>
        <p:nvSpPr>
          <p:cNvPr id="26629"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extLst>
      <p:ext uri="{BB962C8B-B14F-4D97-AF65-F5344CB8AC3E}">
        <p14:creationId xmlns:p14="http://schemas.microsoft.com/office/powerpoint/2010/main" val="8602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3F6D5D9-A651-4D16-9FAA-4B0F482EBA3D}" type="datetime1">
              <a:rPr lang="zh-CN" altLang="en-US" smtClean="0"/>
              <a:pPr>
                <a:spcBef>
                  <a:spcPct val="0"/>
                </a:spcBef>
              </a:pPr>
              <a:t>2022-8-21</a:t>
            </a:fld>
            <a:endParaRPr lang="en-US" altLang="zh-CN" smtClean="0"/>
          </a:p>
        </p:txBody>
      </p:sp>
      <p:sp>
        <p:nvSpPr>
          <p:cNvPr id="2867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2CAB9BC-A076-40AD-8312-F24E40C880A0}" type="slidenum">
              <a:rPr lang="zh-CN" altLang="en-US" smtClean="0"/>
              <a:pPr>
                <a:spcBef>
                  <a:spcPct val="0"/>
                </a:spcBef>
              </a:pPr>
              <a:t>20</a:t>
            </a:fld>
            <a:endParaRPr lang="en-US" altLang="zh-CN" smtClean="0"/>
          </a:p>
        </p:txBody>
      </p:sp>
      <p:sp>
        <p:nvSpPr>
          <p:cNvPr id="28676" name="Rectangle 2"/>
          <p:cNvSpPr>
            <a:spLocks noChangeArrowheads="1" noTextEdit="1"/>
          </p:cNvSpPr>
          <p:nvPr>
            <p:ph type="sldImg"/>
          </p:nvPr>
        </p:nvSpPr>
        <p:spPr>
          <a:ln/>
        </p:spPr>
      </p:sp>
      <p:sp>
        <p:nvSpPr>
          <p:cNvPr id="28677"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extLst>
      <p:ext uri="{BB962C8B-B14F-4D97-AF65-F5344CB8AC3E}">
        <p14:creationId xmlns:p14="http://schemas.microsoft.com/office/powerpoint/2010/main" val="56549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6CA540E-2093-401E-80D9-32CDF79293D3}" type="datetime1">
              <a:rPr lang="zh-CN" altLang="en-US" smtClean="0"/>
              <a:pPr>
                <a:spcBef>
                  <a:spcPct val="0"/>
                </a:spcBef>
              </a:pPr>
              <a:t>2022-8-21</a:t>
            </a:fld>
            <a:endParaRPr lang="en-US" altLang="zh-CN" smtClean="0"/>
          </a:p>
        </p:txBody>
      </p:sp>
      <p:sp>
        <p:nvSpPr>
          <p:cNvPr id="3072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8C14FFF-A530-4B67-BA4F-AF295D252FCD}" type="slidenum">
              <a:rPr lang="zh-CN" altLang="en-US" smtClean="0"/>
              <a:pPr>
                <a:spcBef>
                  <a:spcPct val="0"/>
                </a:spcBef>
              </a:pPr>
              <a:t>21</a:t>
            </a:fld>
            <a:endParaRPr lang="en-US" altLang="zh-CN" smtClean="0"/>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extLst>
      <p:ext uri="{BB962C8B-B14F-4D97-AF65-F5344CB8AC3E}">
        <p14:creationId xmlns:p14="http://schemas.microsoft.com/office/powerpoint/2010/main" val="144549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0E49612-8268-4762-85B5-D840955C9D81}" type="datetime1">
              <a:rPr lang="zh-CN" altLang="en-US" smtClean="0"/>
              <a:pPr>
                <a:spcBef>
                  <a:spcPct val="0"/>
                </a:spcBef>
              </a:pPr>
              <a:t>2022-8-21</a:t>
            </a:fld>
            <a:endParaRPr lang="en-US" altLang="zh-CN" smtClean="0"/>
          </a:p>
        </p:txBody>
      </p:sp>
      <p:sp>
        <p:nvSpPr>
          <p:cNvPr id="3277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0AD9912-1255-4143-BE0D-84FEEBA2CE6A}" type="slidenum">
              <a:rPr lang="zh-CN" altLang="en-US" smtClean="0"/>
              <a:pPr>
                <a:spcBef>
                  <a:spcPct val="0"/>
                </a:spcBef>
              </a:pPr>
              <a:t>22</a:t>
            </a:fld>
            <a:endParaRPr lang="en-US" altLang="zh-CN" smtClean="0"/>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extLst>
      <p:ext uri="{BB962C8B-B14F-4D97-AF65-F5344CB8AC3E}">
        <p14:creationId xmlns:p14="http://schemas.microsoft.com/office/powerpoint/2010/main" val="315236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EEBA991-C31F-42FE-B5BD-C3CB5991064E}" type="datetime1">
              <a:rPr lang="zh-CN" altLang="en-US" smtClean="0"/>
              <a:pPr>
                <a:spcBef>
                  <a:spcPct val="0"/>
                </a:spcBef>
              </a:pPr>
              <a:t>2022-8-21</a:t>
            </a:fld>
            <a:endParaRPr lang="en-US" altLang="zh-CN" smtClean="0"/>
          </a:p>
        </p:txBody>
      </p:sp>
      <p:sp>
        <p:nvSpPr>
          <p:cNvPr id="348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0B0D62A-061F-4F21-A37A-B79001E16BE4}" type="slidenum">
              <a:rPr lang="zh-CN" altLang="en-US" smtClean="0"/>
              <a:pPr>
                <a:spcBef>
                  <a:spcPct val="0"/>
                </a:spcBef>
              </a:pPr>
              <a:t>23</a:t>
            </a:fld>
            <a:endParaRPr lang="en-US" altLang="zh-CN" smtClean="0"/>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extLst>
      <p:ext uri="{BB962C8B-B14F-4D97-AF65-F5344CB8AC3E}">
        <p14:creationId xmlns:p14="http://schemas.microsoft.com/office/powerpoint/2010/main" val="1908337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sp>
        <p:nvSpPr>
          <p:cNvPr id="7" name="Text Box 14"/>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r>
              <a:rPr kumimoji="1" lang="zh-CN" altLang="en-US" sz="1000" smtClean="0">
                <a:solidFill>
                  <a:schemeClr val="bg1"/>
                </a:solidFill>
                <a:latin typeface="Times New Roman" pitchFamily="18" charset="0"/>
              </a:rPr>
              <a:t>河海大学计算机与信息学院计算机科学与技术系</a:t>
            </a:r>
            <a:endParaRPr kumimoji="1" lang="en-US" altLang="zh-CN" sz="1000" smtClean="0">
              <a:solidFill>
                <a:schemeClr val="bg1"/>
              </a:solidFill>
              <a:latin typeface="Times New Roman" pitchFamily="18" charset="0"/>
            </a:endParaRPr>
          </a:p>
        </p:txBody>
      </p:sp>
      <p:pic>
        <p:nvPicPr>
          <p:cNvPr id="8" name="Picture 15" descr="邓体字徽（白色透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14438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391506020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38544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231273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7869517"/>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8091690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1DAB7D8-4340-4B50-9641-4503A441DDB1}" type="datetime11">
              <a:rPr lang="zh-CN" altLang="en-US"/>
              <a:pPr>
                <a:defRPr/>
              </a:pPr>
              <a:t>13:35:28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8CFE1B0-D805-40B8-BF91-41C47B8C6473}" type="slidenum">
              <a:rPr lang="zh-CN" altLang="en-US"/>
              <a:pPr>
                <a:defRPr/>
              </a:pPr>
              <a:t>‹#›</a:t>
            </a:fld>
            <a:endParaRPr lang="en-US" altLang="zh-CN"/>
          </a:p>
        </p:txBody>
      </p:sp>
    </p:spTree>
    <p:extLst>
      <p:ext uri="{BB962C8B-B14F-4D97-AF65-F5344CB8AC3E}">
        <p14:creationId xmlns:p14="http://schemas.microsoft.com/office/powerpoint/2010/main" val="2695805469"/>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8BB4F1C-5050-433A-9269-0E3165688800}" type="datetime11">
              <a:rPr lang="zh-CN" altLang="en-US"/>
              <a:pPr>
                <a:defRPr/>
              </a:pPr>
              <a:t>13:35:28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193C38-CA5F-4E46-90EC-E7E307493454}" type="slidenum">
              <a:rPr lang="zh-CN" altLang="en-US"/>
              <a:pPr>
                <a:defRPr/>
              </a:pPr>
              <a:t>‹#›</a:t>
            </a:fld>
            <a:endParaRPr lang="en-US" altLang="zh-CN"/>
          </a:p>
        </p:txBody>
      </p:sp>
    </p:spTree>
    <p:extLst>
      <p:ext uri="{BB962C8B-B14F-4D97-AF65-F5344CB8AC3E}">
        <p14:creationId xmlns:p14="http://schemas.microsoft.com/office/powerpoint/2010/main" val="231669202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80ED8B0-912B-497C-8788-6561D273BC3C}" type="datetime11">
              <a:rPr lang="zh-CN" altLang="en-US"/>
              <a:pPr>
                <a:defRPr/>
              </a:pPr>
              <a:t>13:35:28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AF523A-9266-4B92-8E08-A309F9A8368F}" type="slidenum">
              <a:rPr lang="zh-CN" altLang="en-US"/>
              <a:pPr>
                <a:defRPr/>
              </a:pPr>
              <a:t>‹#›</a:t>
            </a:fld>
            <a:endParaRPr lang="en-US" altLang="zh-CN"/>
          </a:p>
        </p:txBody>
      </p:sp>
    </p:spTree>
    <p:extLst>
      <p:ext uri="{BB962C8B-B14F-4D97-AF65-F5344CB8AC3E}">
        <p14:creationId xmlns:p14="http://schemas.microsoft.com/office/powerpoint/2010/main" val="127912197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9F77CE8C-74AE-4B6E-9FD4-57B65DA5DEDF}" type="datetime11">
              <a:rPr lang="zh-CN" altLang="en-US"/>
              <a:pPr>
                <a:defRPr/>
              </a:pPr>
              <a:t>13:35:28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5AB42D-987D-41CB-ACC1-C2ABC27B54A1}" type="slidenum">
              <a:rPr lang="zh-CN" altLang="en-US"/>
              <a:pPr>
                <a:defRPr/>
              </a:pPr>
              <a:t>‹#›</a:t>
            </a:fld>
            <a:endParaRPr lang="en-US" altLang="zh-CN"/>
          </a:p>
        </p:txBody>
      </p:sp>
    </p:spTree>
    <p:extLst>
      <p:ext uri="{BB962C8B-B14F-4D97-AF65-F5344CB8AC3E}">
        <p14:creationId xmlns:p14="http://schemas.microsoft.com/office/powerpoint/2010/main" val="100042932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E26DD3F7-9650-44C1-B2CD-B14516F56171}" type="datetime11">
              <a:rPr lang="zh-CN" altLang="en-US"/>
              <a:pPr>
                <a:defRPr/>
              </a:pPr>
              <a:t>13:35:28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E6B89AD-6504-4AC1-8EC3-86E353A15582}" type="slidenum">
              <a:rPr lang="zh-CN" altLang="en-US"/>
              <a:pPr>
                <a:defRPr/>
              </a:pPr>
              <a:t>‹#›</a:t>
            </a:fld>
            <a:endParaRPr lang="en-US" altLang="zh-CN"/>
          </a:p>
        </p:txBody>
      </p:sp>
    </p:spTree>
    <p:extLst>
      <p:ext uri="{BB962C8B-B14F-4D97-AF65-F5344CB8AC3E}">
        <p14:creationId xmlns:p14="http://schemas.microsoft.com/office/powerpoint/2010/main" val="318316204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492F7F8-FA1F-42C6-A2F9-00BD9B221FF2}" type="datetime11">
              <a:rPr lang="zh-CN" altLang="en-US"/>
              <a:pPr>
                <a:defRPr/>
              </a:pPr>
              <a:t>13:35:28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5B1AD84-D399-4BDF-947A-8DB2A5C073AA}" type="slidenum">
              <a:rPr lang="zh-CN" altLang="en-US"/>
              <a:pPr>
                <a:defRPr/>
              </a:pPr>
              <a:t>‹#›</a:t>
            </a:fld>
            <a:endParaRPr lang="en-US" altLang="zh-CN"/>
          </a:p>
        </p:txBody>
      </p:sp>
    </p:spTree>
    <p:extLst>
      <p:ext uri="{BB962C8B-B14F-4D97-AF65-F5344CB8AC3E}">
        <p14:creationId xmlns:p14="http://schemas.microsoft.com/office/powerpoint/2010/main" val="330188203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2062939"/>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5419833-8A2A-4CE0-8D3C-41CA421F1DF0}" type="datetime11">
              <a:rPr lang="zh-CN" altLang="en-US"/>
              <a:pPr>
                <a:defRPr/>
              </a:pPr>
              <a:t>13:35:28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9A20508-C823-4F8D-9747-B351F7ACCBCE}" type="slidenum">
              <a:rPr lang="zh-CN" altLang="en-US"/>
              <a:pPr>
                <a:defRPr/>
              </a:pPr>
              <a:t>‹#›</a:t>
            </a:fld>
            <a:endParaRPr lang="en-US" altLang="zh-CN"/>
          </a:p>
        </p:txBody>
      </p:sp>
    </p:spTree>
    <p:extLst>
      <p:ext uri="{BB962C8B-B14F-4D97-AF65-F5344CB8AC3E}">
        <p14:creationId xmlns:p14="http://schemas.microsoft.com/office/powerpoint/2010/main" val="3730723003"/>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A12F519-1A5B-4FDE-8EDD-32694CD41767}" type="datetime11">
              <a:rPr lang="zh-CN" altLang="en-US"/>
              <a:pPr>
                <a:defRPr/>
              </a:pPr>
              <a:t>13:35:28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1F074E-4215-445E-A706-236ECE35BF91}" type="slidenum">
              <a:rPr lang="zh-CN" altLang="en-US"/>
              <a:pPr>
                <a:defRPr/>
              </a:pPr>
              <a:t>‹#›</a:t>
            </a:fld>
            <a:endParaRPr lang="en-US" altLang="zh-CN"/>
          </a:p>
        </p:txBody>
      </p:sp>
    </p:spTree>
    <p:extLst>
      <p:ext uri="{BB962C8B-B14F-4D97-AF65-F5344CB8AC3E}">
        <p14:creationId xmlns:p14="http://schemas.microsoft.com/office/powerpoint/2010/main" val="226806186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7F45771-2D88-4D5A-BDF2-594E434DD564}" type="datetime11">
              <a:rPr lang="zh-CN" altLang="en-US"/>
              <a:pPr>
                <a:defRPr/>
              </a:pPr>
              <a:t>13:35:28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6E2983-3FC1-4E97-9310-DC9B224C64B6}" type="slidenum">
              <a:rPr lang="zh-CN" altLang="en-US"/>
              <a:pPr>
                <a:defRPr/>
              </a:pPr>
              <a:t>‹#›</a:t>
            </a:fld>
            <a:endParaRPr lang="en-US" altLang="zh-CN"/>
          </a:p>
        </p:txBody>
      </p:sp>
    </p:spTree>
    <p:extLst>
      <p:ext uri="{BB962C8B-B14F-4D97-AF65-F5344CB8AC3E}">
        <p14:creationId xmlns:p14="http://schemas.microsoft.com/office/powerpoint/2010/main" val="2911461511"/>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CC6C6A8-1B4F-4CF7-90E6-771141E103FC}" type="datetime11">
              <a:rPr lang="zh-CN" altLang="en-US"/>
              <a:pPr>
                <a:defRPr/>
              </a:pPr>
              <a:t>13:35:28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D9FB1D-DBE5-432B-91E7-E0E453E9A281}" type="slidenum">
              <a:rPr lang="zh-CN" altLang="en-US"/>
              <a:pPr>
                <a:defRPr/>
              </a:pPr>
              <a:t>‹#›</a:t>
            </a:fld>
            <a:endParaRPr lang="en-US" altLang="zh-CN"/>
          </a:p>
        </p:txBody>
      </p:sp>
    </p:spTree>
    <p:extLst>
      <p:ext uri="{BB962C8B-B14F-4D97-AF65-F5344CB8AC3E}">
        <p14:creationId xmlns:p14="http://schemas.microsoft.com/office/powerpoint/2010/main" val="1567945904"/>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5C725D9-9EA5-4A5E-86A8-B03D3072EECF}" type="datetime11">
              <a:rPr lang="zh-CN" altLang="en-US"/>
              <a:pPr>
                <a:defRPr/>
              </a:pPr>
              <a:t>13:35:28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379D80-2EA0-4510-88CB-6A99ECADDE10}" type="slidenum">
              <a:rPr lang="zh-CN" altLang="en-US"/>
              <a:pPr>
                <a:defRPr/>
              </a:pPr>
              <a:t>‹#›</a:t>
            </a:fld>
            <a:endParaRPr lang="en-US" altLang="zh-CN"/>
          </a:p>
        </p:txBody>
      </p:sp>
    </p:spTree>
    <p:extLst>
      <p:ext uri="{BB962C8B-B14F-4D97-AF65-F5344CB8AC3E}">
        <p14:creationId xmlns:p14="http://schemas.microsoft.com/office/powerpoint/2010/main" val="365380094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9419299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560037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553431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099531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18384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7832946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468913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1029"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pic>
        <p:nvPicPr>
          <p:cNvPr id="2" name="Picture 15" descr="邓体字徽（白色透明）"/>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81"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defRPr>
            </a:lvl1pPr>
          </a:lstStyle>
          <a:p>
            <a:pPr>
              <a:defRPr/>
            </a:pPr>
            <a:fld id="{7C70AEBB-8853-4CB4-9E2E-244997BD220E}" type="datetime11">
              <a:rPr lang="zh-CN" altLang="en-US"/>
              <a:pPr>
                <a:defRPr/>
              </a:pPr>
              <a:t>13:35:28</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8A4AFA21-64D4-4B0E-9BDC-22602C26434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hhu.edu.c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619250" y="2886075"/>
            <a:ext cx="6119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600" b="1">
                <a:solidFill>
                  <a:srgbClr val="CC0000"/>
                </a:solidFill>
                <a:latin typeface="黑体" panose="02010609060101010101" pitchFamily="49" charset="-122"/>
                <a:ea typeface="黑体" panose="02010609060101010101" pitchFamily="49" charset="-122"/>
              </a:rPr>
              <a:t>计算机网络体系结构</a:t>
            </a:r>
            <a:endParaRPr lang="zh-CN" altLang="en-US" sz="3600" b="1">
              <a:latin typeface="黑体" panose="02010609060101010101" pitchFamily="49" charset="-122"/>
              <a:ea typeface="黑体" panose="02010609060101010101" pitchFamily="49" charset="-122"/>
            </a:endParaRPr>
          </a:p>
        </p:txBody>
      </p:sp>
      <p:pic>
        <p:nvPicPr>
          <p:cNvPr id="6147" name="Picture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149725"/>
            <a:ext cx="28479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6"/>
          <p:cNvSpPr txBox="1">
            <a:spLocks noChangeArrowheads="1"/>
          </p:cNvSpPr>
          <p:nvPr/>
        </p:nvSpPr>
        <p:spPr bwMode="auto">
          <a:xfrm>
            <a:off x="539750" y="981075"/>
            <a:ext cx="4824413" cy="534988"/>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600" b="1">
                <a:solidFill>
                  <a:srgbClr val="CC0000"/>
                </a:solidFill>
                <a:latin typeface="黑体" panose="02010609060101010101" pitchFamily="49" charset="-122"/>
                <a:ea typeface="黑体" panose="02010609060101010101" pitchFamily="49" charset="-122"/>
              </a:rPr>
              <a:t>计算机网络</a:t>
            </a:r>
            <a:endParaRPr kumimoji="1" lang="en-US" altLang="zh-CN" sz="3600" b="1">
              <a:solidFill>
                <a:srgbClr val="CC0000"/>
              </a:solidFill>
              <a:latin typeface="黑体" panose="02010609060101010101" pitchFamily="49" charset="-122"/>
              <a:ea typeface="黑体" panose="02010609060101010101" pitchFamily="49" charset="-122"/>
            </a:endParaRPr>
          </a:p>
        </p:txBody>
      </p:sp>
      <p:sp>
        <p:nvSpPr>
          <p:cNvPr id="6149" name="矩形 1"/>
          <p:cNvSpPr>
            <a:spLocks noChangeArrowheads="1"/>
          </p:cNvSpPr>
          <p:nvPr/>
        </p:nvSpPr>
        <p:spPr bwMode="auto">
          <a:xfrm>
            <a:off x="3535363" y="4300538"/>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b="1">
                <a:solidFill>
                  <a:srgbClr val="3333FF"/>
                </a:solidFill>
              </a:rPr>
              <a:t>分而治之</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68313" y="1009650"/>
            <a:ext cx="57769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20000"/>
              </a:lnSpc>
              <a:spcBef>
                <a:spcPct val="0"/>
              </a:spcBef>
              <a:buClrTx/>
              <a:buFontTx/>
              <a:buNone/>
            </a:pPr>
            <a:r>
              <a:rPr kumimoji="1" lang="zh-CN" altLang="en-US" sz="2800" b="1">
                <a:solidFill>
                  <a:srgbClr val="0066FF"/>
                </a:solidFill>
                <a:ea typeface="黑体" panose="02010609060101010101" pitchFamily="49" charset="-122"/>
              </a:rPr>
              <a:t>重要的概念：</a:t>
            </a:r>
            <a:r>
              <a:rPr kumimoji="1" lang="zh-CN" altLang="en-US" sz="2800" b="1">
                <a:solidFill>
                  <a:srgbClr val="0070C0"/>
                </a:solidFill>
                <a:latin typeface="黑体" panose="02010609060101010101" pitchFamily="49" charset="-122"/>
                <a:ea typeface="黑体" panose="02010609060101010101" pitchFamily="49" charset="-122"/>
              </a:rPr>
              <a:t>协议数据单元（</a:t>
            </a:r>
            <a:r>
              <a:rPr kumimoji="1" lang="en-US" altLang="zh-CN" sz="2800" b="1">
                <a:solidFill>
                  <a:srgbClr val="0070C0"/>
                </a:solidFill>
                <a:latin typeface="黑体" panose="02010609060101010101" pitchFamily="49" charset="-122"/>
                <a:ea typeface="黑体" panose="02010609060101010101" pitchFamily="49" charset="-122"/>
              </a:rPr>
              <a:t>PDU</a:t>
            </a:r>
            <a:r>
              <a:rPr kumimoji="1" lang="zh-CN" altLang="en-US" sz="2800" b="1">
                <a:solidFill>
                  <a:srgbClr val="0070C0"/>
                </a:solidFill>
                <a:latin typeface="黑体" panose="02010609060101010101" pitchFamily="49" charset="-122"/>
                <a:ea typeface="黑体" panose="02010609060101010101" pitchFamily="49" charset="-122"/>
              </a:rPr>
              <a:t>）</a:t>
            </a:r>
          </a:p>
        </p:txBody>
      </p:sp>
      <p:sp>
        <p:nvSpPr>
          <p:cNvPr id="35843" name="Rectangle 3"/>
          <p:cNvSpPr>
            <a:spLocks noChangeArrowheads="1"/>
          </p:cNvSpPr>
          <p:nvPr/>
        </p:nvSpPr>
        <p:spPr bwMode="auto">
          <a:xfrm>
            <a:off x="395288" y="1773238"/>
            <a:ext cx="8640762"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indent="0" algn="just">
              <a:lnSpc>
                <a:spcPct val="120000"/>
              </a:lnSpc>
              <a:spcBef>
                <a:spcPct val="0"/>
              </a:spcBef>
              <a:buClrTx/>
              <a:buFontTx/>
              <a:buNone/>
              <a:defRPr/>
            </a:pPr>
            <a:r>
              <a:rPr kumimoji="1" lang="zh-CN" altLang="en-US" sz="2400" b="1" dirty="0" smtClean="0">
                <a:solidFill>
                  <a:schemeClr val="accent2"/>
                </a:solidFill>
                <a:latin typeface="黑体" panose="02010609060101010101" pitchFamily="49" charset="-122"/>
                <a:ea typeface="黑体" panose="02010609060101010101" pitchFamily="49" charset="-122"/>
              </a:rPr>
              <a:t>协议数据单元就是在不同站点的各层对等实体之间，为实现该层协议所交换的信息单元。第</a:t>
            </a:r>
            <a:r>
              <a:rPr kumimoji="1" lang="en-US" altLang="zh-CN" sz="2400" b="1" dirty="0" smtClean="0">
                <a:solidFill>
                  <a:schemeClr val="accent2"/>
                </a:solidFill>
                <a:latin typeface="黑体" panose="02010609060101010101" pitchFamily="49" charset="-122"/>
                <a:ea typeface="黑体" panose="02010609060101010101" pitchFamily="49" charset="-122"/>
              </a:rPr>
              <a:t>N</a:t>
            </a:r>
            <a:r>
              <a:rPr kumimoji="1" lang="zh-CN" altLang="en-US" sz="2400" b="1" dirty="0" smtClean="0">
                <a:solidFill>
                  <a:schemeClr val="accent2"/>
                </a:solidFill>
                <a:latin typeface="黑体" panose="02010609060101010101" pitchFamily="49" charset="-122"/>
                <a:ea typeface="黑体" panose="02010609060101010101" pitchFamily="49" charset="-122"/>
              </a:rPr>
              <a:t>层协议数据单元记为</a:t>
            </a:r>
            <a:r>
              <a:rPr kumimoji="1" lang="en-US" altLang="zh-CN" sz="2400" b="1" dirty="0" smtClean="0">
                <a:solidFill>
                  <a:schemeClr val="accent2"/>
                </a:solidFill>
                <a:latin typeface="黑体" panose="02010609060101010101" pitchFamily="49" charset="-122"/>
                <a:ea typeface="黑体" panose="02010609060101010101" pitchFamily="49" charset="-122"/>
              </a:rPr>
              <a:t>(N)PDU   </a:t>
            </a:r>
          </a:p>
          <a:p>
            <a:pPr algn="just">
              <a:lnSpc>
                <a:spcPct val="120000"/>
              </a:lnSpc>
              <a:spcBef>
                <a:spcPct val="0"/>
              </a:spcBef>
              <a:buClrTx/>
              <a:buFontTx/>
              <a:buNone/>
              <a:defRPr/>
            </a:pPr>
            <a:r>
              <a:rPr kumimoji="1" lang="en-US" altLang="zh-CN" sz="2400" b="1" dirty="0" smtClean="0">
                <a:solidFill>
                  <a:srgbClr val="0033CC"/>
                </a:solidFill>
                <a:latin typeface="黑体" panose="02010609060101010101" pitchFamily="49" charset="-122"/>
                <a:ea typeface="黑体" panose="02010609060101010101" pitchFamily="49" charset="-122"/>
              </a:rPr>
              <a:t>(N)PDU</a:t>
            </a:r>
            <a:r>
              <a:rPr kumimoji="1" lang="zh-CN" altLang="en-US" sz="2400" b="1" dirty="0" smtClean="0">
                <a:solidFill>
                  <a:srgbClr val="0033CC"/>
                </a:solidFill>
                <a:latin typeface="黑体" panose="02010609060101010101" pitchFamily="49" charset="-122"/>
                <a:ea typeface="黑体" panose="02010609060101010101" pitchFamily="49" charset="-122"/>
              </a:rPr>
              <a:t>含</a:t>
            </a:r>
            <a:r>
              <a:rPr kumimoji="1" lang="en-US" altLang="zh-CN" sz="2400" b="1" dirty="0" smtClean="0">
                <a:solidFill>
                  <a:srgbClr val="0033CC"/>
                </a:solidFill>
                <a:latin typeface="黑体" panose="02010609060101010101" pitchFamily="49" charset="-122"/>
                <a:ea typeface="黑体" panose="02010609060101010101" pitchFamily="49" charset="-122"/>
              </a:rPr>
              <a:t>2</a:t>
            </a:r>
            <a:r>
              <a:rPr kumimoji="1" lang="zh-CN" altLang="en-US" sz="2400" b="1" dirty="0" smtClean="0">
                <a:solidFill>
                  <a:srgbClr val="0033CC"/>
                </a:solidFill>
                <a:latin typeface="黑体" panose="02010609060101010101" pitchFamily="49" charset="-122"/>
                <a:ea typeface="黑体" panose="02010609060101010101" pitchFamily="49" charset="-122"/>
              </a:rPr>
              <a:t>个部分：本层的用户数据和本层的协议控制信息</a:t>
            </a:r>
            <a:r>
              <a:rPr kumimoji="1" lang="en-US" altLang="zh-CN" sz="2400" b="1" dirty="0" smtClean="0">
                <a:solidFill>
                  <a:srgbClr val="0033CC"/>
                </a:solidFill>
                <a:latin typeface="黑体" panose="02010609060101010101" pitchFamily="49" charset="-122"/>
                <a:ea typeface="黑体" panose="02010609060101010101" pitchFamily="49" charset="-122"/>
              </a:rPr>
              <a:t>:</a:t>
            </a:r>
          </a:p>
          <a:p>
            <a:pPr algn="just">
              <a:lnSpc>
                <a:spcPct val="120000"/>
              </a:lnSpc>
              <a:spcBef>
                <a:spcPct val="0"/>
              </a:spcBef>
              <a:buClrTx/>
              <a:buFontTx/>
              <a:buNone/>
              <a:defRPr/>
            </a:pPr>
            <a:r>
              <a:rPr kumimoji="1" lang="en-US" altLang="zh-CN" sz="2400" b="1" dirty="0" smtClean="0">
                <a:solidFill>
                  <a:srgbClr val="0033CC"/>
                </a:solidFill>
                <a:latin typeface="黑体" panose="02010609060101010101" pitchFamily="49" charset="-122"/>
                <a:ea typeface="黑体" panose="02010609060101010101" pitchFamily="49" charset="-122"/>
              </a:rPr>
              <a:t>(N)PDU = </a:t>
            </a:r>
            <a:r>
              <a:rPr kumimoji="1" lang="zh-CN" altLang="en-US" sz="2400" b="1" dirty="0" smtClean="0">
                <a:solidFill>
                  <a:srgbClr val="0033CC"/>
                </a:solidFill>
                <a:latin typeface="黑体" panose="02010609060101010101" pitchFamily="49" charset="-122"/>
                <a:ea typeface="黑体" panose="02010609060101010101" pitchFamily="49" charset="-122"/>
              </a:rPr>
              <a:t>（</a:t>
            </a:r>
            <a:r>
              <a:rPr kumimoji="1" lang="en-US" altLang="zh-CN" sz="2400" b="1" dirty="0" smtClean="0">
                <a:solidFill>
                  <a:srgbClr val="0033CC"/>
                </a:solidFill>
                <a:latin typeface="黑体" panose="02010609060101010101" pitchFamily="49" charset="-122"/>
                <a:ea typeface="黑体" panose="02010609060101010101" pitchFamily="49" charset="-122"/>
              </a:rPr>
              <a:t>N</a:t>
            </a:r>
            <a:r>
              <a:rPr kumimoji="1" lang="zh-CN" altLang="en-US" sz="2400" b="1" dirty="0" smtClean="0">
                <a:solidFill>
                  <a:srgbClr val="0033CC"/>
                </a:solidFill>
                <a:latin typeface="黑体" panose="02010609060101010101" pitchFamily="49" charset="-122"/>
                <a:ea typeface="黑体" panose="02010609060101010101" pitchFamily="49" charset="-122"/>
              </a:rPr>
              <a:t>）</a:t>
            </a:r>
            <a:r>
              <a:rPr kumimoji="1" lang="en-US" altLang="zh-CN" sz="2400" b="1" dirty="0" smtClean="0">
                <a:solidFill>
                  <a:srgbClr val="0033CC"/>
                </a:solidFill>
                <a:latin typeface="黑体" panose="02010609060101010101" pitchFamily="49" charset="-122"/>
                <a:ea typeface="黑体" panose="02010609060101010101" pitchFamily="49" charset="-122"/>
              </a:rPr>
              <a:t>PCI + </a:t>
            </a:r>
            <a:r>
              <a:rPr kumimoji="1" lang="zh-CN" altLang="en-US" sz="2400" b="1" dirty="0" smtClean="0">
                <a:solidFill>
                  <a:srgbClr val="0033CC"/>
                </a:solidFill>
                <a:latin typeface="黑体" panose="02010609060101010101" pitchFamily="49" charset="-122"/>
                <a:ea typeface="黑体" panose="02010609060101010101" pitchFamily="49" charset="-122"/>
              </a:rPr>
              <a:t>（</a:t>
            </a:r>
            <a:r>
              <a:rPr kumimoji="1" lang="en-US" altLang="zh-CN" sz="2400" b="1" dirty="0" smtClean="0">
                <a:solidFill>
                  <a:srgbClr val="0033CC"/>
                </a:solidFill>
                <a:latin typeface="黑体" panose="02010609060101010101" pitchFamily="49" charset="-122"/>
                <a:ea typeface="黑体" panose="02010609060101010101" pitchFamily="49" charset="-122"/>
              </a:rPr>
              <a:t>N</a:t>
            </a:r>
            <a:r>
              <a:rPr kumimoji="1" lang="zh-CN" altLang="en-US" sz="2400" b="1" dirty="0" smtClean="0">
                <a:solidFill>
                  <a:srgbClr val="0033CC"/>
                </a:solidFill>
                <a:latin typeface="黑体" panose="02010609060101010101" pitchFamily="49" charset="-122"/>
                <a:ea typeface="黑体" panose="02010609060101010101" pitchFamily="49" charset="-122"/>
              </a:rPr>
              <a:t>）用户数据 </a:t>
            </a:r>
            <a:endParaRPr kumimoji="1" lang="en-US" altLang="zh-CN" sz="2400" dirty="0" smtClean="0">
              <a:solidFill>
                <a:srgbClr val="0033CC"/>
              </a:solidFill>
              <a:latin typeface="黑体" panose="02010609060101010101" pitchFamily="49" charset="-122"/>
              <a:ea typeface="黑体" panose="02010609060101010101" pitchFamily="49" charset="-122"/>
            </a:endParaRPr>
          </a:p>
        </p:txBody>
      </p:sp>
      <p:graphicFrame>
        <p:nvGraphicFramePr>
          <p:cNvPr id="15364" name="Object 4"/>
          <p:cNvGraphicFramePr>
            <a:graphicFrameLocks noChangeAspect="1"/>
          </p:cNvGraphicFramePr>
          <p:nvPr/>
        </p:nvGraphicFramePr>
        <p:xfrm>
          <a:off x="107950" y="4070350"/>
          <a:ext cx="4316413" cy="2735263"/>
        </p:xfrm>
        <a:graphic>
          <a:graphicData uri="http://schemas.openxmlformats.org/presentationml/2006/ole">
            <mc:AlternateContent xmlns:mc="http://schemas.openxmlformats.org/markup-compatibility/2006">
              <mc:Choice xmlns:v="urn:schemas-microsoft-com:vml" Requires="v">
                <p:oleObj spid="_x0000_s15366" name="位图图像" r:id="rId3" imgW="3543795" imgH="1523810" progId="Paint.Picture">
                  <p:embed/>
                </p:oleObj>
              </mc:Choice>
              <mc:Fallback>
                <p:oleObj name="位图图像" r:id="rId3" imgW="3543795" imgH="15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070350"/>
                        <a:ext cx="4316413"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5" name="Picture 6" descr="https://gimg2.baidu.com/image_search/src=http%3A%2F%2Fimg-blog.csdnimg.cn%2F2021072717534586.png%3Fx-oss-process%3Dimage%2Fwatermark%2Ctype_ZmFuZ3poZW5naGVpdGk%2Cshadow_10%2Ctext_aHR0cHM6Ly9ibG9nLmNzZG4ubmV0L3lhbl8wOTE2%2Csize_16%2Ccolor_FFFFFF%2Ct_70&amp;refer=http%3A%2F%2Fimg-blog.csdnimg.cn&amp;app=2002&amp;size=f9999,10000&amp;q=a80&amp;n=0&amp;g=0n&amp;fmt=jpeg?sec=1647740950&amp;t=3321af3b313da176dcbde3e61ff3093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3438" y="3638550"/>
            <a:ext cx="4392612"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357188" y="1035050"/>
            <a:ext cx="1808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800" b="1">
                <a:solidFill>
                  <a:srgbClr val="0066FF"/>
                </a:solidFill>
                <a:latin typeface="黑体" panose="02010609060101010101" pitchFamily="49" charset="-122"/>
                <a:ea typeface="黑体" panose="02010609060101010101" pitchFamily="49" charset="-122"/>
              </a:rPr>
              <a:t> 网络协议</a:t>
            </a:r>
            <a:endParaRPr lang="zh-CN" altLang="en-US" sz="2800"/>
          </a:p>
        </p:txBody>
      </p:sp>
      <p:pic>
        <p:nvPicPr>
          <p:cNvPr id="1638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497887"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矩形 6"/>
          <p:cNvSpPr>
            <a:spLocks noChangeArrowheads="1"/>
          </p:cNvSpPr>
          <p:nvPr/>
        </p:nvSpPr>
        <p:spPr bwMode="auto">
          <a:xfrm>
            <a:off x="3922713" y="1063625"/>
            <a:ext cx="5221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应用层</a:t>
            </a:r>
            <a:r>
              <a:rPr lang="en-US" altLang="zh-CN"/>
              <a:t>HTTP</a:t>
            </a:r>
            <a:r>
              <a:rPr lang="zh-CN" altLang="en-US"/>
              <a:t>协议格式（访问</a:t>
            </a:r>
            <a:r>
              <a:rPr lang="en-US" altLang="zh-CN"/>
              <a:t>www.hhu.edu.cn</a:t>
            </a:r>
            <a:r>
              <a:rPr lang="zh-CN" altLang="en-US"/>
              <a:t>）</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95288" y="981075"/>
            <a:ext cx="60499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3200" b="1">
                <a:solidFill>
                  <a:srgbClr val="0066FF"/>
                </a:solidFill>
                <a:ea typeface="黑体" panose="02010609060101010101" pitchFamily="49" charset="-122"/>
              </a:rPr>
              <a:t>下层向上层提供的服务</a:t>
            </a:r>
          </a:p>
        </p:txBody>
      </p:sp>
      <p:sp>
        <p:nvSpPr>
          <p:cNvPr id="45059" name="Rectangle 3"/>
          <p:cNvSpPr>
            <a:spLocks noGrp="1" noChangeArrowheads="1"/>
          </p:cNvSpPr>
          <p:nvPr>
            <p:ph type="body" idx="1"/>
          </p:nvPr>
        </p:nvSpPr>
        <p:spPr>
          <a:xfrm>
            <a:off x="323850" y="1916113"/>
            <a:ext cx="8569325" cy="3600450"/>
          </a:xfrm>
        </p:spPr>
        <p:txBody>
          <a:bodyPr/>
          <a:lstStyle/>
          <a:p>
            <a:pPr marL="0" indent="0" eaLnBrk="1" hangingPunct="1">
              <a:lnSpc>
                <a:spcPct val="120000"/>
              </a:lnSpc>
              <a:buFont typeface="Wingdings" panose="05000000000000000000" pitchFamily="2" charset="2"/>
              <a:buNone/>
              <a:defRPr/>
            </a:pPr>
            <a:r>
              <a:rPr lang="zh-CN" altLang="en-US" sz="2400" b="1" dirty="0" smtClean="0">
                <a:latin typeface="黑体" panose="02010609060101010101" pitchFamily="49" charset="-122"/>
                <a:ea typeface="黑体" panose="02010609060101010101" pitchFamily="49" charset="-122"/>
              </a:rPr>
              <a:t>通信服务可以分为两大类：</a:t>
            </a:r>
          </a:p>
          <a:p>
            <a:pPr eaLnBrk="1" hangingPunct="1">
              <a:lnSpc>
                <a:spcPct val="120000"/>
              </a:lnSpc>
              <a:buFont typeface="Wingdings" panose="05000000000000000000" pitchFamily="2" charset="2"/>
              <a:buNone/>
              <a:defRPr/>
            </a:pPr>
            <a:r>
              <a:rPr lang="zh-CN" altLang="en-US" sz="2400" b="1" dirty="0" smtClean="0">
                <a:solidFill>
                  <a:srgbClr val="0070C0"/>
                </a:solidFill>
                <a:latin typeface="黑体" panose="02010609060101010101" pitchFamily="49" charset="-122"/>
                <a:ea typeface="黑体" panose="02010609060101010101" pitchFamily="49" charset="-122"/>
              </a:rPr>
              <a:t>   面向连接服务（</a:t>
            </a:r>
            <a:r>
              <a:rPr lang="en-US" altLang="zh-CN" sz="2400" b="1" dirty="0" smtClean="0">
                <a:solidFill>
                  <a:srgbClr val="0070C0"/>
                </a:solidFill>
                <a:latin typeface="黑体" panose="02010609060101010101" pitchFamily="49" charset="-122"/>
                <a:ea typeface="黑体" panose="02010609060101010101" pitchFamily="49" charset="-122"/>
              </a:rPr>
              <a:t>connect-oriented service</a:t>
            </a:r>
            <a:r>
              <a:rPr lang="zh-CN" altLang="en-US" sz="2400" b="1" dirty="0" smtClean="0">
                <a:solidFill>
                  <a:srgbClr val="0070C0"/>
                </a:solidFill>
                <a:latin typeface="黑体" panose="02010609060101010101" pitchFamily="49" charset="-122"/>
                <a:ea typeface="黑体" panose="02010609060101010101" pitchFamily="49" charset="-122"/>
              </a:rPr>
              <a:t>）；</a:t>
            </a:r>
          </a:p>
          <a:p>
            <a:pPr eaLnBrk="1" hangingPunct="1">
              <a:lnSpc>
                <a:spcPct val="120000"/>
              </a:lnSpc>
              <a:buFont typeface="Wingdings" panose="05000000000000000000" pitchFamily="2" charset="2"/>
              <a:buNone/>
              <a:defRPr/>
            </a:pPr>
            <a:r>
              <a:rPr lang="zh-CN" altLang="en-US" sz="2400" b="1" dirty="0" smtClean="0">
                <a:solidFill>
                  <a:srgbClr val="0070C0"/>
                </a:solidFill>
                <a:latin typeface="黑体" panose="02010609060101010101" pitchFamily="49" charset="-122"/>
                <a:ea typeface="黑体" panose="02010609060101010101" pitchFamily="49" charset="-122"/>
              </a:rPr>
              <a:t>   无连接服务（</a:t>
            </a:r>
            <a:r>
              <a:rPr lang="en-US" altLang="zh-CN" sz="2400" b="1" dirty="0" err="1" smtClean="0">
                <a:solidFill>
                  <a:srgbClr val="0070C0"/>
                </a:solidFill>
                <a:latin typeface="黑体" panose="02010609060101010101" pitchFamily="49" charset="-122"/>
                <a:ea typeface="黑体" panose="02010609060101010101" pitchFamily="49" charset="-122"/>
              </a:rPr>
              <a:t>connectless</a:t>
            </a:r>
            <a:r>
              <a:rPr lang="en-US" altLang="zh-CN" sz="2400" b="1" dirty="0" smtClean="0">
                <a:solidFill>
                  <a:srgbClr val="0070C0"/>
                </a:solidFill>
                <a:latin typeface="黑体" panose="02010609060101010101" pitchFamily="49" charset="-122"/>
                <a:ea typeface="黑体" panose="02010609060101010101" pitchFamily="49" charset="-122"/>
              </a:rPr>
              <a:t> service</a:t>
            </a:r>
            <a:r>
              <a:rPr lang="zh-CN" altLang="en-US" sz="2400" b="1" dirty="0" smtClean="0">
                <a:solidFill>
                  <a:srgbClr val="0070C0"/>
                </a:solidFill>
                <a:latin typeface="黑体" panose="02010609060101010101" pitchFamily="49" charset="-122"/>
                <a:ea typeface="黑体" panose="02010609060101010101" pitchFamily="49" charset="-122"/>
              </a:rPr>
              <a:t>）。</a:t>
            </a:r>
            <a:r>
              <a:rPr lang="zh-CN" altLang="en-US" sz="2400" dirty="0" smtClean="0">
                <a:solidFill>
                  <a:srgbClr val="0070C0"/>
                </a:solidFill>
                <a:latin typeface="黑体" panose="02010609060101010101" pitchFamily="49" charset="-122"/>
                <a:ea typeface="黑体" panose="02010609060101010101" pitchFamily="49" charset="-122"/>
              </a:rPr>
              <a:t> </a:t>
            </a:r>
            <a:endParaRPr lang="en-US" altLang="zh-CN" sz="2400" dirty="0" smtClean="0">
              <a:solidFill>
                <a:srgbClr val="0070C0"/>
              </a:solidFill>
              <a:latin typeface="黑体" panose="02010609060101010101" pitchFamily="49" charset="-122"/>
              <a:ea typeface="黑体" panose="02010609060101010101" pitchFamily="49" charset="-122"/>
            </a:endParaRPr>
          </a:p>
          <a:p>
            <a:pPr eaLnBrk="1" hangingPunct="1">
              <a:lnSpc>
                <a:spcPct val="120000"/>
              </a:lnSpc>
              <a:defRPr/>
            </a:pPr>
            <a:r>
              <a:rPr lang="zh-CN" altLang="en-US" sz="2400" b="1" dirty="0" smtClean="0">
                <a:latin typeface="黑体" panose="02010609060101010101" pitchFamily="49" charset="-122"/>
                <a:ea typeface="黑体" panose="02010609060101010101" pitchFamily="49" charset="-122"/>
              </a:rPr>
              <a:t>面向连接服务与无连接服务对实现服务的传输可靠性与协议复杂性有很大的影响；</a:t>
            </a:r>
          </a:p>
          <a:p>
            <a:pPr eaLnBrk="1" hangingPunct="1">
              <a:lnSpc>
                <a:spcPct val="120000"/>
              </a:lnSpc>
              <a:defRPr/>
            </a:pPr>
            <a:r>
              <a:rPr lang="zh-CN" altLang="en-US" sz="2400" b="1" dirty="0" smtClean="0">
                <a:latin typeface="黑体" panose="02010609060101010101" pitchFamily="49" charset="-122"/>
                <a:ea typeface="黑体" panose="02010609060101010101" pitchFamily="49" charset="-122"/>
              </a:rPr>
              <a:t>根据主机间数据传输的可靠性要求和效率的不同，设计者可以选择面向连接服务与无连接服务的类型；</a:t>
            </a:r>
          </a:p>
          <a:p>
            <a:pPr eaLnBrk="1" hangingPunct="1">
              <a:lnSpc>
                <a:spcPct val="120000"/>
              </a:lnSpc>
              <a:defRPr/>
            </a:pPr>
            <a:r>
              <a:rPr lang="zh-CN" altLang="en-US" sz="2400" b="1" dirty="0" smtClean="0">
                <a:latin typeface="黑体" panose="02010609060101010101" pitchFamily="49" charset="-122"/>
                <a:ea typeface="黑体" panose="02010609060101010101" pitchFamily="49" charset="-122"/>
              </a:rPr>
              <a:t>在网络数据传输的各层，如物理层、数据链路层、网络层与传输层都会涉及面向连接服务与无连接服务的问题。</a:t>
            </a:r>
          </a:p>
          <a:p>
            <a:pPr eaLnBrk="1" hangingPunct="1">
              <a:lnSpc>
                <a:spcPct val="120000"/>
              </a:lnSpc>
              <a:buFont typeface="Wingdings" panose="05000000000000000000" pitchFamily="2" charset="2"/>
              <a:buNone/>
              <a:defRPr/>
            </a:pP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2339975" y="3355975"/>
            <a:ext cx="4103688" cy="585788"/>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hlink"/>
                </a:solidFill>
                <a:miter lim="800000"/>
                <a:headEnd type="none" w="sm" len="sm"/>
                <a:tailEnd type="none" w="sm" len="sm"/>
              </a14:hiddenLine>
            </a:ext>
          </a:extLst>
        </p:spPr>
        <p:txBody>
          <a:bodyPr anchor="ctr">
            <a:spAutoFit/>
          </a:bodyPr>
          <a:lstStyle>
            <a:lvl1pPr marL="609600" indent="-609600">
              <a:defRPr kumimoji="1" sz="2400">
                <a:solidFill>
                  <a:schemeClr val="tx1"/>
                </a:solidFill>
                <a:latin typeface="Times New Roman" pitchFamily="18" charset="0"/>
                <a:ea typeface="宋体" pitchFamily="2" charset="-122"/>
              </a:defRPr>
            </a:lvl1pPr>
            <a:lvl2pPr marL="1066800" indent="-609600">
              <a:defRPr kumimoji="1" sz="2400">
                <a:solidFill>
                  <a:schemeClr val="tx1"/>
                </a:solidFill>
                <a:latin typeface="Times New Roman" pitchFamily="18" charset="0"/>
                <a:ea typeface="宋体" pitchFamily="2" charset="-122"/>
              </a:defRPr>
            </a:lvl2pPr>
            <a:lvl3pPr marL="1524000" indent="-609600">
              <a:defRPr kumimoji="1" sz="2400">
                <a:solidFill>
                  <a:schemeClr val="tx1"/>
                </a:solidFill>
                <a:latin typeface="Times New Roman" pitchFamily="18" charset="0"/>
                <a:ea typeface="宋体" pitchFamily="2" charset="-122"/>
              </a:defRPr>
            </a:lvl3pPr>
            <a:lvl4pPr marL="1981200" indent="-609600">
              <a:defRPr kumimoji="1" sz="2400">
                <a:solidFill>
                  <a:schemeClr val="tx1"/>
                </a:solidFill>
                <a:latin typeface="Times New Roman" pitchFamily="18" charset="0"/>
                <a:ea typeface="宋体" pitchFamily="2" charset="-122"/>
              </a:defRPr>
            </a:lvl4pPr>
            <a:lvl5pPr marL="2438400" indent="-609600">
              <a:defRPr kumimoji="1" sz="2400">
                <a:solidFill>
                  <a:schemeClr val="tx1"/>
                </a:solidFill>
                <a:latin typeface="Times New Roman" pitchFamily="18" charset="0"/>
                <a:ea typeface="宋体" pitchFamily="2" charset="-122"/>
              </a:defRPr>
            </a:lvl5pPr>
            <a:lvl6pPr marL="2895600" indent="-609600" fontAlgn="base">
              <a:spcBef>
                <a:spcPct val="0"/>
              </a:spcBef>
              <a:spcAft>
                <a:spcPct val="0"/>
              </a:spcAft>
              <a:defRPr kumimoji="1" sz="2400">
                <a:solidFill>
                  <a:schemeClr val="tx1"/>
                </a:solidFill>
                <a:latin typeface="Times New Roman" pitchFamily="18" charset="0"/>
                <a:ea typeface="宋体" pitchFamily="2" charset="-122"/>
              </a:defRPr>
            </a:lvl6pPr>
            <a:lvl7pPr marL="3352800" indent="-609600" fontAlgn="base">
              <a:spcBef>
                <a:spcPct val="0"/>
              </a:spcBef>
              <a:spcAft>
                <a:spcPct val="0"/>
              </a:spcAft>
              <a:defRPr kumimoji="1" sz="2400">
                <a:solidFill>
                  <a:schemeClr val="tx1"/>
                </a:solidFill>
                <a:latin typeface="Times New Roman" pitchFamily="18" charset="0"/>
                <a:ea typeface="宋体" pitchFamily="2" charset="-122"/>
              </a:defRPr>
            </a:lvl7pPr>
            <a:lvl8pPr marL="3810000" indent="-609600" fontAlgn="base">
              <a:spcBef>
                <a:spcPct val="0"/>
              </a:spcBef>
              <a:spcAft>
                <a:spcPct val="0"/>
              </a:spcAft>
              <a:defRPr kumimoji="1" sz="2400">
                <a:solidFill>
                  <a:schemeClr val="tx1"/>
                </a:solidFill>
                <a:latin typeface="Times New Roman" pitchFamily="18" charset="0"/>
                <a:ea typeface="宋体" pitchFamily="2" charset="-122"/>
              </a:defRPr>
            </a:lvl8pPr>
            <a:lvl9pPr marL="4267200" indent="-609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defRPr/>
            </a:pPr>
            <a:r>
              <a:rPr lang="en-US" altLang="zh-CN" sz="3200" b="1" dirty="0" smtClean="0">
                <a:solidFill>
                  <a:srgbClr val="800000"/>
                </a:solidFill>
                <a:latin typeface="黑体" pitchFamily="2" charset="-122"/>
                <a:ea typeface="黑体" pitchFamily="2" charset="-122"/>
              </a:rPr>
              <a:t>2 ISO</a:t>
            </a:r>
            <a:r>
              <a:rPr lang="zh-CN" altLang="en-US" sz="3200" b="1" dirty="0" smtClean="0">
                <a:solidFill>
                  <a:srgbClr val="800000"/>
                </a:solidFill>
                <a:latin typeface="黑体" pitchFamily="2" charset="-122"/>
                <a:ea typeface="黑体" pitchFamily="2" charset="-122"/>
              </a:rPr>
              <a:t>的</a:t>
            </a:r>
            <a:r>
              <a:rPr lang="en-US" altLang="zh-CN" sz="3200" b="1" dirty="0" smtClean="0">
                <a:solidFill>
                  <a:srgbClr val="800000"/>
                </a:solidFill>
                <a:latin typeface="黑体" pitchFamily="2" charset="-122"/>
                <a:ea typeface="黑体" pitchFamily="2" charset="-122"/>
              </a:rPr>
              <a:t>OSI/RM</a:t>
            </a:r>
            <a:r>
              <a:rPr lang="zh-CN" altLang="en-US" sz="3200" b="1" dirty="0" smtClean="0">
                <a:solidFill>
                  <a:srgbClr val="800000"/>
                </a:solidFill>
                <a:latin typeface="黑体" pitchFamily="2" charset="-122"/>
                <a:ea typeface="黑体" pitchFamily="2" charset="-122"/>
              </a:rPr>
              <a:t>模型</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323850" y="981075"/>
            <a:ext cx="4103688" cy="584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hlink"/>
                </a:solidFill>
                <a:miter lim="800000"/>
                <a:headEnd type="none" w="sm" len="sm"/>
                <a:tailEnd type="none" w="sm" len="sm"/>
              </a14:hiddenLine>
            </a:ext>
          </a:extLst>
        </p:spPr>
        <p:txBody>
          <a:bodyPr anchor="ctr">
            <a:spAutoFit/>
          </a:bodyPr>
          <a:lstStyle>
            <a:lvl1pPr marL="609600" indent="-609600">
              <a:defRPr kumimoji="1" sz="2400">
                <a:solidFill>
                  <a:schemeClr val="tx1"/>
                </a:solidFill>
                <a:latin typeface="Times New Roman" pitchFamily="18" charset="0"/>
                <a:ea typeface="宋体" pitchFamily="2" charset="-122"/>
              </a:defRPr>
            </a:lvl1pPr>
            <a:lvl2pPr marL="1066800" indent="-609600">
              <a:defRPr kumimoji="1" sz="2400">
                <a:solidFill>
                  <a:schemeClr val="tx1"/>
                </a:solidFill>
                <a:latin typeface="Times New Roman" pitchFamily="18" charset="0"/>
                <a:ea typeface="宋体" pitchFamily="2" charset="-122"/>
              </a:defRPr>
            </a:lvl2pPr>
            <a:lvl3pPr marL="1524000" indent="-609600">
              <a:defRPr kumimoji="1" sz="2400">
                <a:solidFill>
                  <a:schemeClr val="tx1"/>
                </a:solidFill>
                <a:latin typeface="Times New Roman" pitchFamily="18" charset="0"/>
                <a:ea typeface="宋体" pitchFamily="2" charset="-122"/>
              </a:defRPr>
            </a:lvl3pPr>
            <a:lvl4pPr marL="1981200" indent="-609600">
              <a:defRPr kumimoji="1" sz="2400">
                <a:solidFill>
                  <a:schemeClr val="tx1"/>
                </a:solidFill>
                <a:latin typeface="Times New Roman" pitchFamily="18" charset="0"/>
                <a:ea typeface="宋体" pitchFamily="2" charset="-122"/>
              </a:defRPr>
            </a:lvl4pPr>
            <a:lvl5pPr marL="2438400" indent="-609600">
              <a:defRPr kumimoji="1" sz="2400">
                <a:solidFill>
                  <a:schemeClr val="tx1"/>
                </a:solidFill>
                <a:latin typeface="Times New Roman" pitchFamily="18" charset="0"/>
                <a:ea typeface="宋体" pitchFamily="2" charset="-122"/>
              </a:defRPr>
            </a:lvl5pPr>
            <a:lvl6pPr marL="2895600" indent="-609600" fontAlgn="base">
              <a:spcBef>
                <a:spcPct val="0"/>
              </a:spcBef>
              <a:spcAft>
                <a:spcPct val="0"/>
              </a:spcAft>
              <a:defRPr kumimoji="1" sz="2400">
                <a:solidFill>
                  <a:schemeClr val="tx1"/>
                </a:solidFill>
                <a:latin typeface="Times New Roman" pitchFamily="18" charset="0"/>
                <a:ea typeface="宋体" pitchFamily="2" charset="-122"/>
              </a:defRPr>
            </a:lvl6pPr>
            <a:lvl7pPr marL="3352800" indent="-609600" fontAlgn="base">
              <a:spcBef>
                <a:spcPct val="0"/>
              </a:spcBef>
              <a:spcAft>
                <a:spcPct val="0"/>
              </a:spcAft>
              <a:defRPr kumimoji="1" sz="2400">
                <a:solidFill>
                  <a:schemeClr val="tx1"/>
                </a:solidFill>
                <a:latin typeface="Times New Roman" pitchFamily="18" charset="0"/>
                <a:ea typeface="宋体" pitchFamily="2" charset="-122"/>
              </a:defRPr>
            </a:lvl7pPr>
            <a:lvl8pPr marL="3810000" indent="-609600" fontAlgn="base">
              <a:spcBef>
                <a:spcPct val="0"/>
              </a:spcBef>
              <a:spcAft>
                <a:spcPct val="0"/>
              </a:spcAft>
              <a:defRPr kumimoji="1" sz="2400">
                <a:solidFill>
                  <a:schemeClr val="tx1"/>
                </a:solidFill>
                <a:latin typeface="Times New Roman" pitchFamily="18" charset="0"/>
                <a:ea typeface="宋体" pitchFamily="2" charset="-122"/>
              </a:defRPr>
            </a:lvl8pPr>
            <a:lvl9pPr marL="4267200" indent="-609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defRPr/>
            </a:pPr>
            <a:r>
              <a:rPr lang="en-US" altLang="zh-CN" sz="3200" b="1" dirty="0" smtClean="0">
                <a:solidFill>
                  <a:srgbClr val="800000"/>
                </a:solidFill>
                <a:latin typeface="黑体" pitchFamily="2" charset="-122"/>
                <a:ea typeface="黑体" pitchFamily="2" charset="-122"/>
              </a:rPr>
              <a:t>2 ISO</a:t>
            </a:r>
            <a:r>
              <a:rPr lang="zh-CN" altLang="en-US" sz="3200" b="1" dirty="0" smtClean="0">
                <a:solidFill>
                  <a:srgbClr val="800000"/>
                </a:solidFill>
                <a:latin typeface="黑体" pitchFamily="2" charset="-122"/>
                <a:ea typeface="黑体" pitchFamily="2" charset="-122"/>
              </a:rPr>
              <a:t>的</a:t>
            </a:r>
            <a:r>
              <a:rPr lang="en-US" altLang="zh-CN" sz="3200" b="1" dirty="0" smtClean="0">
                <a:solidFill>
                  <a:srgbClr val="800000"/>
                </a:solidFill>
                <a:latin typeface="黑体" pitchFamily="2" charset="-122"/>
                <a:ea typeface="黑体" pitchFamily="2" charset="-122"/>
              </a:rPr>
              <a:t>OSI</a:t>
            </a:r>
            <a:r>
              <a:rPr lang="zh-CN" altLang="en-US" sz="3200" b="1" dirty="0" smtClean="0">
                <a:solidFill>
                  <a:srgbClr val="800000"/>
                </a:solidFill>
                <a:latin typeface="黑体" pitchFamily="2" charset="-122"/>
                <a:ea typeface="黑体" pitchFamily="2" charset="-122"/>
              </a:rPr>
              <a:t>参考模型</a:t>
            </a:r>
          </a:p>
        </p:txBody>
      </p:sp>
      <p:pic>
        <p:nvPicPr>
          <p:cNvPr id="1945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649663"/>
            <a:ext cx="63500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107950" y="1844675"/>
            <a:ext cx="903605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lgn="just">
              <a:lnSpc>
                <a:spcPct val="120000"/>
              </a:lnSpc>
              <a:defRPr/>
            </a:pPr>
            <a:r>
              <a:rPr kumimoji="1" lang="zh-CN" altLang="en-US" sz="2400" b="1" dirty="0">
                <a:solidFill>
                  <a:schemeClr val="tx1">
                    <a:lumMod val="95000"/>
                    <a:lumOff val="5000"/>
                  </a:schemeClr>
                </a:solidFill>
                <a:latin typeface="仿宋" panose="02010609060101010101" pitchFamily="49" charset="-122"/>
                <a:ea typeface="仿宋" panose="02010609060101010101" pitchFamily="49" charset="-122"/>
              </a:rPr>
              <a:t>用简称</a:t>
            </a:r>
            <a:r>
              <a:rPr kumimoji="1" lang="en-US" altLang="zh-CN" sz="2400" b="1" dirty="0">
                <a:solidFill>
                  <a:schemeClr val="tx1">
                    <a:lumMod val="95000"/>
                    <a:lumOff val="5000"/>
                  </a:schemeClr>
                </a:solidFill>
                <a:latin typeface="仿宋" panose="02010609060101010101" pitchFamily="49" charset="-122"/>
                <a:ea typeface="仿宋" panose="02010609060101010101" pitchFamily="49" charset="-122"/>
              </a:rPr>
              <a:t>OSI/RM</a:t>
            </a:r>
            <a:r>
              <a:rPr kumimoji="1" lang="zh-CN" altLang="en-US" sz="2400" b="1" dirty="0">
                <a:solidFill>
                  <a:schemeClr val="tx1">
                    <a:lumMod val="95000"/>
                    <a:lumOff val="5000"/>
                  </a:schemeClr>
                </a:solidFill>
                <a:latin typeface="仿宋" panose="02010609060101010101" pitchFamily="49" charset="-122"/>
                <a:ea typeface="仿宋" panose="02010609060101010101" pitchFamily="49" charset="-122"/>
              </a:rPr>
              <a:t>来表示</a:t>
            </a:r>
            <a:r>
              <a:rPr kumimoji="1" lang="zh-CN" altLang="en-US" sz="2400" b="1" dirty="0">
                <a:solidFill>
                  <a:srgbClr val="C00000"/>
                </a:solidFill>
                <a:latin typeface="仿宋" panose="02010609060101010101" pitchFamily="49" charset="-122"/>
                <a:ea typeface="仿宋" panose="02010609060101010101" pitchFamily="49" charset="-122"/>
              </a:rPr>
              <a:t>开放系统互连参考模型</a:t>
            </a:r>
            <a:r>
              <a:rPr kumimoji="1" lang="en-US" altLang="zh-CN" sz="2400" b="1" dirty="0">
                <a:solidFill>
                  <a:schemeClr val="tx1">
                    <a:lumMod val="95000"/>
                    <a:lumOff val="5000"/>
                  </a:schemeClr>
                </a:solidFill>
                <a:latin typeface="仿宋" panose="02010609060101010101" pitchFamily="49" charset="-122"/>
                <a:ea typeface="仿宋" panose="02010609060101010101" pitchFamily="49" charset="-122"/>
              </a:rPr>
              <a:t>(Open System Interconnection/reference model)</a:t>
            </a:r>
            <a:r>
              <a:rPr kumimoji="1" lang="zh-CN" altLang="en-US" sz="2400" b="1" dirty="0">
                <a:solidFill>
                  <a:schemeClr val="tx1">
                    <a:lumMod val="95000"/>
                    <a:lumOff val="5000"/>
                  </a:schemeClr>
                </a:solidFill>
                <a:latin typeface="仿宋" panose="02010609060101010101" pitchFamily="49" charset="-122"/>
                <a:ea typeface="仿宋" panose="02010609060101010101" pitchFamily="49" charset="-122"/>
              </a:rPr>
              <a:t>。所谓“</a:t>
            </a:r>
            <a:r>
              <a:rPr kumimoji="1" lang="zh-CN" altLang="en-US" sz="2400" b="1" dirty="0">
                <a:solidFill>
                  <a:srgbClr val="C00000"/>
                </a:solidFill>
                <a:latin typeface="仿宋" panose="02010609060101010101" pitchFamily="49" charset="-122"/>
                <a:ea typeface="仿宋" panose="02010609060101010101" pitchFamily="49" charset="-122"/>
              </a:rPr>
              <a:t>开放</a:t>
            </a:r>
            <a:r>
              <a:rPr kumimoji="1" lang="zh-CN" altLang="en-US" sz="2400" b="1" dirty="0">
                <a:solidFill>
                  <a:schemeClr val="tx1">
                    <a:lumMod val="95000"/>
                    <a:lumOff val="5000"/>
                  </a:schemeClr>
                </a:solidFill>
                <a:latin typeface="仿宋" panose="02010609060101010101" pitchFamily="49" charset="-122"/>
                <a:ea typeface="仿宋" panose="02010609060101010101" pitchFamily="49" charset="-122"/>
              </a:rPr>
              <a:t>”，就是指：只要遵循</a:t>
            </a:r>
            <a:r>
              <a:rPr kumimoji="1" lang="en-US" altLang="zh-CN" sz="2400" b="1" dirty="0">
                <a:solidFill>
                  <a:schemeClr val="tx1">
                    <a:lumMod val="95000"/>
                    <a:lumOff val="5000"/>
                  </a:schemeClr>
                </a:solidFill>
                <a:latin typeface="仿宋" panose="02010609060101010101" pitchFamily="49" charset="-122"/>
                <a:ea typeface="仿宋" panose="02010609060101010101" pitchFamily="49" charset="-122"/>
              </a:rPr>
              <a:t>OSI</a:t>
            </a:r>
            <a:r>
              <a:rPr kumimoji="1" lang="zh-CN" altLang="en-US" sz="2400" b="1" dirty="0">
                <a:solidFill>
                  <a:schemeClr val="tx1">
                    <a:lumMod val="95000"/>
                    <a:lumOff val="5000"/>
                  </a:schemeClr>
                </a:solidFill>
                <a:latin typeface="仿宋" panose="02010609060101010101" pitchFamily="49" charset="-122"/>
                <a:ea typeface="仿宋" panose="02010609060101010101" pitchFamily="49" charset="-122"/>
              </a:rPr>
              <a:t>标准，一个系统就可以和世界上任何地方的、也遵循这同一标准的其他任何系统进行通信。</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700338" y="3357563"/>
            <a:ext cx="3692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3200" b="1">
                <a:solidFill>
                  <a:srgbClr val="A50021"/>
                </a:solidFill>
                <a:latin typeface="黑体" panose="02010609060101010101" pitchFamily="49" charset="-122"/>
                <a:ea typeface="黑体" panose="02010609060101010101" pitchFamily="49" charset="-122"/>
              </a:rPr>
              <a:t>3. TCP/IP</a:t>
            </a:r>
            <a:r>
              <a:rPr kumimoji="1" lang="zh-CN" altLang="en-US" sz="3200" b="1">
                <a:solidFill>
                  <a:srgbClr val="A50021"/>
                </a:solidFill>
                <a:latin typeface="黑体" panose="02010609060101010101" pitchFamily="49" charset="-122"/>
                <a:ea typeface="黑体" panose="02010609060101010101" pitchFamily="49" charset="-122"/>
              </a:rPr>
              <a:t>体系结构</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96875" y="919163"/>
            <a:ext cx="30734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3200" b="1">
                <a:solidFill>
                  <a:srgbClr val="A50021"/>
                </a:solidFill>
                <a:latin typeface="黑体" panose="02010609060101010101" pitchFamily="49" charset="-122"/>
                <a:ea typeface="黑体" panose="02010609060101010101" pitchFamily="49" charset="-122"/>
              </a:rPr>
              <a:t>TCP/IP</a:t>
            </a:r>
            <a:r>
              <a:rPr kumimoji="1" lang="zh-CN" altLang="en-US" sz="3200" b="1">
                <a:solidFill>
                  <a:srgbClr val="A50021"/>
                </a:solidFill>
                <a:latin typeface="黑体" panose="02010609060101010101" pitchFamily="49" charset="-122"/>
                <a:ea typeface="黑体" panose="02010609060101010101" pitchFamily="49" charset="-122"/>
              </a:rPr>
              <a:t>体系结构</a:t>
            </a:r>
          </a:p>
        </p:txBody>
      </p:sp>
      <p:sp>
        <p:nvSpPr>
          <p:cNvPr id="21507" name="Rectangle 4"/>
          <p:cNvSpPr>
            <a:spLocks noChangeArrowheads="1"/>
          </p:cNvSpPr>
          <p:nvPr/>
        </p:nvSpPr>
        <p:spPr bwMode="auto">
          <a:xfrm>
            <a:off x="396875" y="1465263"/>
            <a:ext cx="87471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FontTx/>
              <a:buNone/>
            </a:pPr>
            <a:r>
              <a:rPr kumimoji="1" lang="en-US" altLang="zh-CN" sz="2400" b="1">
                <a:solidFill>
                  <a:srgbClr val="0033CC"/>
                </a:solidFill>
                <a:latin typeface="黑体" panose="02010609060101010101" pitchFamily="49" charset="-122"/>
                <a:ea typeface="黑体" panose="02010609060101010101" pitchFamily="49" charset="-122"/>
              </a:rPr>
              <a:t>1 </a:t>
            </a:r>
            <a:r>
              <a:rPr kumimoji="1" lang="zh-CN" altLang="en-US" sz="2400" b="1">
                <a:solidFill>
                  <a:srgbClr val="0033CC"/>
                </a:solidFill>
                <a:latin typeface="黑体" panose="02010609060101010101" pitchFamily="49" charset="-122"/>
                <a:ea typeface="黑体" panose="02010609060101010101" pitchFamily="49" charset="-122"/>
              </a:rPr>
              <a:t>网络接口层：有时也称作数据链路层或网络接口层。</a:t>
            </a:r>
          </a:p>
          <a:p>
            <a:pPr>
              <a:lnSpc>
                <a:spcPct val="150000"/>
              </a:lnSpc>
              <a:spcBef>
                <a:spcPct val="0"/>
              </a:spcBef>
              <a:buClrTx/>
              <a:buFontTx/>
              <a:buNone/>
            </a:pPr>
            <a:r>
              <a:rPr kumimoji="1" lang="en-US" altLang="zh-CN" sz="2400" b="1">
                <a:solidFill>
                  <a:srgbClr val="0033CC"/>
                </a:solidFill>
                <a:latin typeface="黑体" panose="02010609060101010101" pitchFamily="49" charset="-122"/>
                <a:ea typeface="黑体" panose="02010609060101010101" pitchFamily="49" charset="-122"/>
              </a:rPr>
              <a:t>2 </a:t>
            </a:r>
            <a:r>
              <a:rPr kumimoji="1" lang="zh-CN" altLang="en-US" sz="2400" b="1">
                <a:solidFill>
                  <a:srgbClr val="0033CC"/>
                </a:solidFill>
                <a:latin typeface="黑体" panose="02010609060101010101" pitchFamily="49" charset="-122"/>
                <a:ea typeface="黑体" panose="02010609060101010101" pitchFamily="49" charset="-122"/>
              </a:rPr>
              <a:t>网络层：有时也称作互联网层，处理分组在网络中的活动。 </a:t>
            </a:r>
          </a:p>
          <a:p>
            <a:pPr>
              <a:lnSpc>
                <a:spcPct val="150000"/>
              </a:lnSpc>
              <a:spcBef>
                <a:spcPct val="0"/>
              </a:spcBef>
              <a:buClrTx/>
              <a:buFontTx/>
              <a:buNone/>
            </a:pPr>
            <a:r>
              <a:rPr kumimoji="1" lang="en-US" altLang="zh-CN" sz="2400" b="1">
                <a:solidFill>
                  <a:srgbClr val="0033CC"/>
                </a:solidFill>
                <a:latin typeface="黑体" panose="02010609060101010101" pitchFamily="49" charset="-122"/>
                <a:ea typeface="黑体" panose="02010609060101010101" pitchFamily="49" charset="-122"/>
              </a:rPr>
              <a:t>3 </a:t>
            </a:r>
            <a:r>
              <a:rPr kumimoji="1" lang="zh-CN" altLang="en-US" sz="2400" b="1">
                <a:solidFill>
                  <a:srgbClr val="0033CC"/>
                </a:solidFill>
                <a:latin typeface="黑体" panose="02010609060101010101" pitchFamily="49" charset="-122"/>
                <a:ea typeface="黑体" panose="02010609060101010101" pitchFamily="49" charset="-122"/>
              </a:rPr>
              <a:t>运输层：主要为两台主机上的应用程序提供端到端的通信。 </a:t>
            </a:r>
          </a:p>
          <a:p>
            <a:pPr>
              <a:lnSpc>
                <a:spcPct val="150000"/>
              </a:lnSpc>
              <a:spcBef>
                <a:spcPct val="0"/>
              </a:spcBef>
              <a:buClrTx/>
              <a:buFontTx/>
              <a:buNone/>
            </a:pPr>
            <a:r>
              <a:rPr kumimoji="1" lang="en-US" altLang="zh-CN" sz="2400" b="1">
                <a:solidFill>
                  <a:srgbClr val="0033CC"/>
                </a:solidFill>
                <a:latin typeface="黑体" panose="02010609060101010101" pitchFamily="49" charset="-122"/>
                <a:ea typeface="黑体" panose="02010609060101010101" pitchFamily="49" charset="-122"/>
              </a:rPr>
              <a:t>4 </a:t>
            </a:r>
            <a:r>
              <a:rPr kumimoji="1" lang="zh-CN" altLang="en-US" sz="2400" b="1">
                <a:solidFill>
                  <a:srgbClr val="0033CC"/>
                </a:solidFill>
                <a:latin typeface="黑体" panose="02010609060101010101" pitchFamily="49" charset="-122"/>
                <a:ea typeface="黑体" panose="02010609060101010101" pitchFamily="49" charset="-122"/>
              </a:rPr>
              <a:t>应用层：负责处理特定的应用程序细节 。</a:t>
            </a:r>
          </a:p>
        </p:txBody>
      </p:sp>
      <p:pic>
        <p:nvPicPr>
          <p:cNvPr id="21508" name="Picture 6" descr="https://timgsa.baidu.com/timg?image&amp;quality=80&amp;size=b9999_10000&amp;sec=1582483707609&amp;di=d44f5a4113f0dc89797666e5096c2bb0&amp;imgtype=0&amp;src=http%3A%2F%2Fuploadfiles.nowcoder.net%2Ffiles%2F20140920%2F105_1411205211810_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716338"/>
            <a:ext cx="38576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692150"/>
            <a:ext cx="5410200" cy="838200"/>
          </a:xfrm>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参考模型的发展</a:t>
            </a:r>
          </a:p>
        </p:txBody>
      </p:sp>
      <p:sp>
        <p:nvSpPr>
          <p:cNvPr id="22531" name="Rectangle 3"/>
          <p:cNvSpPr>
            <a:spLocks noGrp="1" noChangeArrowheads="1"/>
          </p:cNvSpPr>
          <p:nvPr>
            <p:ph type="body" idx="1"/>
          </p:nvPr>
        </p:nvSpPr>
        <p:spPr>
          <a:xfrm>
            <a:off x="538163" y="1773238"/>
            <a:ext cx="8426450" cy="4133850"/>
          </a:xfrm>
        </p:spPr>
        <p:txBody>
          <a:bodyPr/>
          <a:lstStyle/>
          <a:p>
            <a:pPr eaLnBrk="1" hangingPunct="1">
              <a:lnSpc>
                <a:spcPct val="120000"/>
              </a:lnSpc>
            </a:pPr>
            <a:r>
              <a:rPr lang="en-US" altLang="zh-CN" sz="2200" b="1" smtClean="0">
                <a:solidFill>
                  <a:srgbClr val="0033CC"/>
                </a:solidFill>
                <a:latin typeface="黑体" panose="02010609060101010101" pitchFamily="49" charset="-122"/>
                <a:ea typeface="黑体" panose="02010609060101010101" pitchFamily="49" charset="-122"/>
              </a:rPr>
              <a:t>1974</a:t>
            </a:r>
            <a:r>
              <a:rPr lang="zh-CN" altLang="en-US" sz="2200" b="1" smtClean="0">
                <a:solidFill>
                  <a:srgbClr val="0033CC"/>
                </a:solidFill>
                <a:latin typeface="黑体" panose="02010609060101010101" pitchFamily="49" charset="-122"/>
                <a:ea typeface="黑体" panose="02010609060101010101" pitchFamily="49" charset="-122"/>
              </a:rPr>
              <a:t>年最早提出了</a:t>
            </a:r>
            <a:r>
              <a:rPr lang="en-US" altLang="zh-CN" sz="2200" b="1" smtClean="0">
                <a:solidFill>
                  <a:srgbClr val="0033CC"/>
                </a:solidFill>
                <a:latin typeface="黑体" panose="02010609060101010101" pitchFamily="49" charset="-122"/>
                <a:ea typeface="黑体" panose="02010609060101010101" pitchFamily="49" charset="-122"/>
              </a:rPr>
              <a:t>TCP/IP</a:t>
            </a:r>
            <a:r>
              <a:rPr lang="zh-CN" altLang="en-US" sz="2200" b="1" smtClean="0">
                <a:solidFill>
                  <a:srgbClr val="0033CC"/>
                </a:solidFill>
                <a:latin typeface="黑体" panose="02010609060101010101" pitchFamily="49" charset="-122"/>
                <a:ea typeface="黑体" panose="02010609060101010101" pitchFamily="49" charset="-122"/>
              </a:rPr>
              <a:t>参考模型；</a:t>
            </a:r>
          </a:p>
          <a:p>
            <a:pPr eaLnBrk="1" hangingPunct="1">
              <a:lnSpc>
                <a:spcPct val="120000"/>
              </a:lnSpc>
            </a:pPr>
            <a:r>
              <a:rPr lang="en-US" altLang="zh-CN" sz="2200" b="1" smtClean="0">
                <a:solidFill>
                  <a:srgbClr val="0033CC"/>
                </a:solidFill>
                <a:latin typeface="黑体" panose="02010609060101010101" pitchFamily="49" charset="-122"/>
                <a:ea typeface="黑体" panose="02010609060101010101" pitchFamily="49" charset="-122"/>
              </a:rPr>
              <a:t>TCP/IP</a:t>
            </a:r>
            <a:r>
              <a:rPr lang="zh-CN" altLang="en-US" sz="2200" b="1" smtClean="0">
                <a:solidFill>
                  <a:srgbClr val="0033CC"/>
                </a:solidFill>
                <a:latin typeface="黑体" panose="02010609060101010101" pitchFamily="49" charset="-122"/>
                <a:ea typeface="黑体" panose="02010609060101010101" pitchFamily="49" charset="-122"/>
              </a:rPr>
              <a:t>协议一共出现了</a:t>
            </a:r>
            <a:r>
              <a:rPr lang="en-US" altLang="zh-CN" sz="2200" b="1" smtClean="0">
                <a:solidFill>
                  <a:srgbClr val="0033CC"/>
                </a:solidFill>
                <a:latin typeface="黑体" panose="02010609060101010101" pitchFamily="49" charset="-122"/>
                <a:ea typeface="黑体" panose="02010609060101010101" pitchFamily="49" charset="-122"/>
              </a:rPr>
              <a:t>6</a:t>
            </a:r>
            <a:r>
              <a:rPr lang="zh-CN" altLang="en-US" sz="2200" b="1" smtClean="0">
                <a:solidFill>
                  <a:srgbClr val="0033CC"/>
                </a:solidFill>
                <a:latin typeface="黑体" panose="02010609060101010101" pitchFamily="49" charset="-122"/>
                <a:ea typeface="黑体" panose="02010609060101010101" pitchFamily="49" charset="-122"/>
              </a:rPr>
              <a:t>个版本，后</a:t>
            </a:r>
            <a:r>
              <a:rPr lang="en-US" altLang="zh-CN" sz="2200" b="1" smtClean="0">
                <a:solidFill>
                  <a:srgbClr val="0033CC"/>
                </a:solidFill>
                <a:latin typeface="黑体" panose="02010609060101010101" pitchFamily="49" charset="-122"/>
                <a:ea typeface="黑体" panose="02010609060101010101" pitchFamily="49" charset="-122"/>
              </a:rPr>
              <a:t>3</a:t>
            </a:r>
            <a:r>
              <a:rPr lang="zh-CN" altLang="en-US" sz="2200" b="1" smtClean="0">
                <a:solidFill>
                  <a:srgbClr val="0033CC"/>
                </a:solidFill>
                <a:latin typeface="黑体" panose="02010609060101010101" pitchFamily="49" charset="-122"/>
                <a:ea typeface="黑体" panose="02010609060101010101" pitchFamily="49" charset="-122"/>
              </a:rPr>
              <a:t>个版本是版本</a:t>
            </a:r>
            <a:r>
              <a:rPr lang="en-US" altLang="zh-CN" sz="2200" b="1" smtClean="0">
                <a:solidFill>
                  <a:srgbClr val="0033CC"/>
                </a:solidFill>
                <a:latin typeface="黑体" panose="02010609060101010101" pitchFamily="49" charset="-122"/>
                <a:ea typeface="黑体" panose="02010609060101010101" pitchFamily="49" charset="-122"/>
              </a:rPr>
              <a:t>4</a:t>
            </a:r>
            <a:r>
              <a:rPr lang="zh-CN" altLang="en-US" sz="2200" b="1" smtClean="0">
                <a:solidFill>
                  <a:srgbClr val="0033CC"/>
                </a:solidFill>
                <a:latin typeface="黑体" panose="02010609060101010101" pitchFamily="49" charset="-122"/>
                <a:ea typeface="黑体" panose="02010609060101010101" pitchFamily="49" charset="-122"/>
              </a:rPr>
              <a:t>、版本</a:t>
            </a:r>
            <a:r>
              <a:rPr lang="en-US" altLang="zh-CN" sz="2200" b="1" smtClean="0">
                <a:solidFill>
                  <a:srgbClr val="0033CC"/>
                </a:solidFill>
                <a:latin typeface="黑体" panose="02010609060101010101" pitchFamily="49" charset="-122"/>
                <a:ea typeface="黑体" panose="02010609060101010101" pitchFamily="49" charset="-122"/>
              </a:rPr>
              <a:t>5</a:t>
            </a:r>
            <a:r>
              <a:rPr lang="zh-CN" altLang="en-US" sz="2200" b="1" smtClean="0">
                <a:solidFill>
                  <a:srgbClr val="0033CC"/>
                </a:solidFill>
                <a:latin typeface="黑体" panose="02010609060101010101" pitchFamily="49" charset="-122"/>
                <a:ea typeface="黑体" panose="02010609060101010101" pitchFamily="49" charset="-122"/>
              </a:rPr>
              <a:t>与版本</a:t>
            </a:r>
            <a:r>
              <a:rPr lang="en-US" altLang="zh-CN" sz="2200" b="1" smtClean="0">
                <a:solidFill>
                  <a:srgbClr val="0033CC"/>
                </a:solidFill>
                <a:latin typeface="黑体" panose="02010609060101010101" pitchFamily="49" charset="-122"/>
                <a:ea typeface="黑体" panose="02010609060101010101" pitchFamily="49" charset="-122"/>
              </a:rPr>
              <a:t>6</a:t>
            </a:r>
            <a:r>
              <a:rPr lang="zh-CN" altLang="en-US" sz="2200" b="1" smtClean="0">
                <a:solidFill>
                  <a:srgbClr val="0033CC"/>
                </a:solidFill>
                <a:latin typeface="黑体" panose="02010609060101010101" pitchFamily="49" charset="-122"/>
                <a:ea typeface="黑体" panose="02010609060101010101" pitchFamily="49" charset="-122"/>
              </a:rPr>
              <a:t>；</a:t>
            </a:r>
            <a:endParaRPr lang="en-US" altLang="zh-CN" sz="2200" b="1" smtClean="0">
              <a:solidFill>
                <a:srgbClr val="0033CC"/>
              </a:solidFill>
              <a:latin typeface="黑体" panose="02010609060101010101" pitchFamily="49" charset="-122"/>
              <a:ea typeface="黑体" panose="02010609060101010101" pitchFamily="49" charset="-122"/>
            </a:endParaRPr>
          </a:p>
          <a:p>
            <a:pPr algn="just" eaLnBrk="1" hangingPunct="1">
              <a:lnSpc>
                <a:spcPct val="150000"/>
              </a:lnSpc>
            </a:pPr>
            <a:r>
              <a:rPr lang="zh-CN" altLang="en-US" sz="2200" b="1" smtClean="0">
                <a:solidFill>
                  <a:srgbClr val="0033CC"/>
                </a:solidFill>
                <a:latin typeface="黑体" panose="02010609060101010101" pitchFamily="49" charset="-122"/>
                <a:ea typeface="黑体" panose="02010609060101010101" pitchFamily="49" charset="-122"/>
              </a:rPr>
              <a:t>独立于特定的网络硬件，可运行在局域网、广域网，互连网中；</a:t>
            </a:r>
          </a:p>
          <a:p>
            <a:pPr algn="just" eaLnBrk="1" hangingPunct="1">
              <a:lnSpc>
                <a:spcPct val="150000"/>
              </a:lnSpc>
            </a:pPr>
            <a:r>
              <a:rPr lang="zh-CN" altLang="en-US" sz="2200" b="1" smtClean="0">
                <a:solidFill>
                  <a:srgbClr val="0033CC"/>
                </a:solidFill>
                <a:latin typeface="黑体" panose="02010609060101010101" pitchFamily="49" charset="-122"/>
                <a:ea typeface="黑体" panose="02010609060101010101" pitchFamily="49" charset="-122"/>
              </a:rPr>
              <a:t>统一的网络地址分配方案，使得</a:t>
            </a:r>
            <a:r>
              <a:rPr lang="en-US" altLang="zh-CN" sz="2200" b="1" smtClean="0">
                <a:solidFill>
                  <a:srgbClr val="0033CC"/>
                </a:solidFill>
                <a:latin typeface="黑体" panose="02010609060101010101" pitchFamily="49" charset="-122"/>
                <a:ea typeface="黑体" panose="02010609060101010101" pitchFamily="49" charset="-122"/>
              </a:rPr>
              <a:t>TCP/IP</a:t>
            </a:r>
            <a:r>
              <a:rPr lang="zh-CN" altLang="en-US" sz="2200" b="1" smtClean="0">
                <a:solidFill>
                  <a:srgbClr val="0033CC"/>
                </a:solidFill>
                <a:latin typeface="黑体" panose="02010609060101010101" pitchFamily="49" charset="-122"/>
                <a:ea typeface="黑体" panose="02010609060101010101" pitchFamily="49" charset="-122"/>
              </a:rPr>
              <a:t>设备在网中具有惟一地址；</a:t>
            </a:r>
          </a:p>
          <a:p>
            <a:pPr eaLnBrk="1" hangingPunct="1">
              <a:lnSpc>
                <a:spcPct val="120000"/>
              </a:lnSpc>
            </a:pPr>
            <a:r>
              <a:rPr lang="zh-CN" altLang="en-US" sz="2200" b="1" smtClean="0">
                <a:solidFill>
                  <a:srgbClr val="0033CC"/>
                </a:solidFill>
                <a:latin typeface="黑体" panose="02010609060101010101" pitchFamily="49" charset="-122"/>
                <a:ea typeface="黑体" panose="02010609060101010101" pitchFamily="49" charset="-122"/>
              </a:rPr>
              <a:t>目前使用的是版本</a:t>
            </a:r>
            <a:r>
              <a:rPr lang="en-US" altLang="zh-CN" sz="2200" b="1" smtClean="0">
                <a:solidFill>
                  <a:srgbClr val="0033CC"/>
                </a:solidFill>
                <a:latin typeface="黑体" panose="02010609060101010101" pitchFamily="49" charset="-122"/>
                <a:ea typeface="黑体" panose="02010609060101010101" pitchFamily="49" charset="-122"/>
              </a:rPr>
              <a:t>4</a:t>
            </a:r>
            <a:r>
              <a:rPr lang="zh-CN" altLang="en-US" sz="2200" b="1" smtClean="0">
                <a:solidFill>
                  <a:srgbClr val="0033CC"/>
                </a:solidFill>
                <a:latin typeface="黑体" panose="02010609060101010101" pitchFamily="49" charset="-122"/>
                <a:ea typeface="黑体" panose="02010609060101010101" pitchFamily="49" charset="-122"/>
              </a:rPr>
              <a:t>，它的网络层</a:t>
            </a:r>
            <a:r>
              <a:rPr lang="en-US" altLang="zh-CN" sz="2200" b="1" smtClean="0">
                <a:solidFill>
                  <a:srgbClr val="0033CC"/>
                </a:solidFill>
                <a:latin typeface="黑体" panose="02010609060101010101" pitchFamily="49" charset="-122"/>
                <a:ea typeface="黑体" panose="02010609060101010101" pitchFamily="49" charset="-122"/>
              </a:rPr>
              <a:t>IP</a:t>
            </a:r>
            <a:r>
              <a:rPr lang="zh-CN" altLang="en-US" sz="2200" b="1" smtClean="0">
                <a:solidFill>
                  <a:srgbClr val="0033CC"/>
                </a:solidFill>
                <a:latin typeface="黑体" panose="02010609060101010101" pitchFamily="49" charset="-122"/>
                <a:ea typeface="黑体" panose="02010609060101010101" pitchFamily="49" charset="-122"/>
              </a:rPr>
              <a:t>协议一般记作</a:t>
            </a:r>
            <a:r>
              <a:rPr lang="en-US" altLang="zh-CN" sz="2200" b="1" smtClean="0">
                <a:solidFill>
                  <a:srgbClr val="0033CC"/>
                </a:solidFill>
                <a:latin typeface="黑体" panose="02010609060101010101" pitchFamily="49" charset="-122"/>
                <a:ea typeface="黑体" panose="02010609060101010101" pitchFamily="49" charset="-122"/>
              </a:rPr>
              <a:t>IPv4</a:t>
            </a:r>
            <a:r>
              <a:rPr lang="zh-CN" altLang="en-US" sz="2200" b="1" smtClean="0">
                <a:solidFill>
                  <a:srgbClr val="0033CC"/>
                </a:solidFill>
                <a:latin typeface="黑体" panose="02010609060101010101" pitchFamily="49" charset="-122"/>
                <a:ea typeface="黑体" panose="02010609060101010101" pitchFamily="49" charset="-122"/>
              </a:rPr>
              <a:t>；</a:t>
            </a:r>
          </a:p>
          <a:p>
            <a:pPr eaLnBrk="1" hangingPunct="1">
              <a:lnSpc>
                <a:spcPct val="120000"/>
              </a:lnSpc>
            </a:pPr>
            <a:r>
              <a:rPr lang="zh-CN" altLang="en-US" sz="2200" b="1" smtClean="0">
                <a:solidFill>
                  <a:srgbClr val="0033CC"/>
                </a:solidFill>
                <a:latin typeface="黑体" panose="02010609060101010101" pitchFamily="49" charset="-122"/>
                <a:ea typeface="黑体" panose="02010609060101010101" pitchFamily="49" charset="-122"/>
              </a:rPr>
              <a:t>版本</a:t>
            </a:r>
            <a:r>
              <a:rPr lang="en-US" altLang="zh-CN" sz="2200" b="1" smtClean="0">
                <a:solidFill>
                  <a:srgbClr val="0033CC"/>
                </a:solidFill>
                <a:latin typeface="黑体" panose="02010609060101010101" pitchFamily="49" charset="-122"/>
                <a:ea typeface="黑体" panose="02010609060101010101" pitchFamily="49" charset="-122"/>
              </a:rPr>
              <a:t>6</a:t>
            </a:r>
            <a:r>
              <a:rPr lang="zh-CN" altLang="en-US" sz="2200" b="1" smtClean="0">
                <a:solidFill>
                  <a:srgbClr val="0033CC"/>
                </a:solidFill>
                <a:latin typeface="黑体" panose="02010609060101010101" pitchFamily="49" charset="-122"/>
                <a:ea typeface="黑体" panose="02010609060101010101" pitchFamily="49" charset="-122"/>
              </a:rPr>
              <a:t>的网络层</a:t>
            </a:r>
            <a:r>
              <a:rPr lang="en-US" altLang="zh-CN" sz="2200" b="1" smtClean="0">
                <a:solidFill>
                  <a:srgbClr val="0033CC"/>
                </a:solidFill>
                <a:latin typeface="黑体" panose="02010609060101010101" pitchFamily="49" charset="-122"/>
                <a:ea typeface="黑体" panose="02010609060101010101" pitchFamily="49" charset="-122"/>
              </a:rPr>
              <a:t>IP</a:t>
            </a:r>
            <a:r>
              <a:rPr lang="zh-CN" altLang="en-US" sz="2200" b="1" smtClean="0">
                <a:solidFill>
                  <a:srgbClr val="0033CC"/>
                </a:solidFill>
                <a:latin typeface="黑体" panose="02010609060101010101" pitchFamily="49" charset="-122"/>
                <a:ea typeface="黑体" panose="02010609060101010101" pitchFamily="49" charset="-122"/>
              </a:rPr>
              <a:t>协议一般记作</a:t>
            </a:r>
            <a:r>
              <a:rPr lang="en-US" altLang="zh-CN" sz="2200" b="1" smtClean="0">
                <a:solidFill>
                  <a:srgbClr val="0033CC"/>
                </a:solidFill>
                <a:latin typeface="黑体" panose="02010609060101010101" pitchFamily="49" charset="-122"/>
                <a:ea typeface="黑体" panose="02010609060101010101" pitchFamily="49" charset="-122"/>
              </a:rPr>
              <a:t>IPv6</a:t>
            </a:r>
            <a:r>
              <a:rPr lang="zh-CN" altLang="en-US" sz="2200" b="1" smtClean="0">
                <a:solidFill>
                  <a:srgbClr val="0033CC"/>
                </a:solidFill>
                <a:latin typeface="黑体" panose="02010609060101010101" pitchFamily="49" charset="-122"/>
                <a:ea typeface="黑体" panose="02010609060101010101" pitchFamily="49" charset="-122"/>
              </a:rPr>
              <a:t>（或</a:t>
            </a:r>
            <a:r>
              <a:rPr lang="en-US" altLang="zh-CN" sz="2200" b="1" smtClean="0">
                <a:solidFill>
                  <a:srgbClr val="0033CC"/>
                </a:solidFill>
                <a:latin typeface="黑体" panose="02010609060101010101" pitchFamily="49" charset="-122"/>
                <a:ea typeface="黑体" panose="02010609060101010101" pitchFamily="49" charset="-122"/>
              </a:rPr>
              <a:t>IPng,IP next generation</a:t>
            </a:r>
            <a:r>
              <a:rPr lang="zh-CN" altLang="en-US" sz="2200" b="1" smtClean="0">
                <a:solidFill>
                  <a:srgbClr val="0033CC"/>
                </a:solidFill>
                <a:latin typeface="黑体" panose="02010609060101010101" pitchFamily="49" charset="-122"/>
                <a:ea typeface="黑体" panose="02010609060101010101" pitchFamily="49" charset="-122"/>
              </a:rPr>
              <a: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ph idx="1"/>
          </p:nvPr>
        </p:nvGraphicFramePr>
        <p:xfrm>
          <a:off x="1827213" y="4673600"/>
          <a:ext cx="2001837" cy="1152525"/>
        </p:xfrm>
        <a:graphic>
          <a:graphicData uri="http://schemas.openxmlformats.org/presentationml/2006/ole">
            <mc:AlternateContent xmlns:mc="http://schemas.openxmlformats.org/markup-compatibility/2006">
              <mc:Choice xmlns:v="urn:schemas-microsoft-com:vml" Requires="v">
                <p:oleObj spid="_x0000_s23581" name="VISIO" r:id="rId4" imgW="1687068" imgH="964692" progId="Visio.Drawing.6">
                  <p:embed/>
                </p:oleObj>
              </mc:Choice>
              <mc:Fallback>
                <p:oleObj name="VISIO" r:id="rId4" imgW="1687068" imgH="964692"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3" y="4673600"/>
                        <a:ext cx="2001837" cy="11525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3555" name="Object 3"/>
          <p:cNvGraphicFramePr>
            <a:graphicFrameLocks noChangeAspect="1"/>
          </p:cNvGraphicFramePr>
          <p:nvPr/>
        </p:nvGraphicFramePr>
        <p:xfrm>
          <a:off x="5219700" y="4589463"/>
          <a:ext cx="1944688" cy="1111250"/>
        </p:xfrm>
        <a:graphic>
          <a:graphicData uri="http://schemas.openxmlformats.org/presentationml/2006/ole">
            <mc:AlternateContent xmlns:mc="http://schemas.openxmlformats.org/markup-compatibility/2006">
              <mc:Choice xmlns:v="urn:schemas-microsoft-com:vml" Requires="v">
                <p:oleObj spid="_x0000_s23582" name="VISIO" r:id="rId6" imgW="1687068" imgH="964692" progId="Visio.Drawing.6">
                  <p:embed/>
                </p:oleObj>
              </mc:Choice>
              <mc:Fallback>
                <p:oleObj name="VISIO" r:id="rId6" imgW="1687068" imgH="964692"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4589463"/>
                        <a:ext cx="1944688"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940" name="Rectangle 4"/>
          <p:cNvSpPr>
            <a:spLocks noGrp="1" noChangeArrowheads="1"/>
          </p:cNvSpPr>
          <p:nvPr>
            <p:ph type="title"/>
          </p:nvPr>
        </p:nvSpPr>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的体系结构</a:t>
            </a:r>
          </a:p>
        </p:txBody>
      </p:sp>
      <p:sp>
        <p:nvSpPr>
          <p:cNvPr id="23557" name="AutoShape 5"/>
          <p:cNvSpPr>
            <a:spLocks noChangeArrowheads="1"/>
          </p:cNvSpPr>
          <p:nvPr/>
        </p:nvSpPr>
        <p:spPr bwMode="auto">
          <a:xfrm>
            <a:off x="1217613" y="2232025"/>
            <a:ext cx="1590675" cy="2273300"/>
          </a:xfrm>
          <a:prstGeom prst="cube">
            <a:avLst>
              <a:gd name="adj" fmla="val 25301"/>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3558" name="Freeform 6"/>
          <p:cNvSpPr>
            <a:spLocks/>
          </p:cNvSpPr>
          <p:nvPr/>
        </p:nvSpPr>
        <p:spPr bwMode="auto">
          <a:xfrm>
            <a:off x="1216025" y="2622550"/>
            <a:ext cx="1587500" cy="365125"/>
          </a:xfrm>
          <a:custGeom>
            <a:avLst/>
            <a:gdLst>
              <a:gd name="T0" fmla="*/ 2147483646 w 1000"/>
              <a:gd name="T1" fmla="*/ 0 h 230"/>
              <a:gd name="T2" fmla="*/ 2147483646 w 1000"/>
              <a:gd name="T3" fmla="*/ 2147483646 h 230"/>
              <a:gd name="T4" fmla="*/ 0 w 1000"/>
              <a:gd name="T5" fmla="*/ 2147483646 h 230"/>
              <a:gd name="T6" fmla="*/ 0 60000 65536"/>
              <a:gd name="T7" fmla="*/ 0 60000 65536"/>
              <a:gd name="T8" fmla="*/ 0 60000 65536"/>
            </a:gdLst>
            <a:ahLst/>
            <a:cxnLst>
              <a:cxn ang="T6">
                <a:pos x="T0" y="T1"/>
              </a:cxn>
              <a:cxn ang="T7">
                <a:pos x="T2" y="T3"/>
              </a:cxn>
              <a:cxn ang="T8">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Text Box 7"/>
          <p:cNvSpPr txBox="1">
            <a:spLocks noChangeArrowheads="1"/>
          </p:cNvSpPr>
          <p:nvPr/>
        </p:nvSpPr>
        <p:spPr bwMode="auto">
          <a:xfrm>
            <a:off x="1389063" y="2506663"/>
            <a:ext cx="946150" cy="195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应用层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运输层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a:t>
            </a:r>
          </a:p>
          <a:p>
            <a:pPr algn="ctr" eaLnBrk="1" hangingPunct="1">
              <a:lnSpc>
                <a:spcPct val="9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接口层</a:t>
            </a:r>
          </a:p>
        </p:txBody>
      </p:sp>
      <p:sp>
        <p:nvSpPr>
          <p:cNvPr id="23560" name="Freeform 8"/>
          <p:cNvSpPr>
            <a:spLocks/>
          </p:cNvSpPr>
          <p:nvPr/>
        </p:nvSpPr>
        <p:spPr bwMode="auto">
          <a:xfrm>
            <a:off x="1212850" y="3013075"/>
            <a:ext cx="1590675" cy="387350"/>
          </a:xfrm>
          <a:custGeom>
            <a:avLst/>
            <a:gdLst>
              <a:gd name="T0" fmla="*/ 2147483646 w 1002"/>
              <a:gd name="T1" fmla="*/ 0 h 244"/>
              <a:gd name="T2" fmla="*/ 2147483646 w 1002"/>
              <a:gd name="T3" fmla="*/ 2147483646 h 244"/>
              <a:gd name="T4" fmla="*/ 0 w 1002"/>
              <a:gd name="T5" fmla="*/ 2147483646 h 244"/>
              <a:gd name="T6" fmla="*/ 0 60000 65536"/>
              <a:gd name="T7" fmla="*/ 0 60000 65536"/>
              <a:gd name="T8" fmla="*/ 0 60000 65536"/>
            </a:gdLst>
            <a:ahLst/>
            <a:cxnLst>
              <a:cxn ang="T6">
                <a:pos x="T0" y="T1"/>
              </a:cxn>
              <a:cxn ang="T7">
                <a:pos x="T2" y="T3"/>
              </a:cxn>
              <a:cxn ang="T8">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Freeform 9"/>
          <p:cNvSpPr>
            <a:spLocks/>
          </p:cNvSpPr>
          <p:nvPr/>
        </p:nvSpPr>
        <p:spPr bwMode="auto">
          <a:xfrm>
            <a:off x="1212850" y="3403600"/>
            <a:ext cx="1590675" cy="409575"/>
          </a:xfrm>
          <a:custGeom>
            <a:avLst/>
            <a:gdLst>
              <a:gd name="T0" fmla="*/ 2147483646 w 1002"/>
              <a:gd name="T1" fmla="*/ 0 h 258"/>
              <a:gd name="T2" fmla="*/ 2147483646 w 1002"/>
              <a:gd name="T3" fmla="*/ 2147483646 h 258"/>
              <a:gd name="T4" fmla="*/ 0 w 1002"/>
              <a:gd name="T5" fmla="*/ 2147483646 h 258"/>
              <a:gd name="T6" fmla="*/ 0 60000 65536"/>
              <a:gd name="T7" fmla="*/ 0 60000 65536"/>
              <a:gd name="T8" fmla="*/ 0 60000 65536"/>
            </a:gdLst>
            <a:ahLst/>
            <a:cxnLst>
              <a:cxn ang="T6">
                <a:pos x="T0" y="T1"/>
              </a:cxn>
              <a:cxn ang="T7">
                <a:pos x="T2" y="T3"/>
              </a:cxn>
              <a:cxn ang="T8">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AutoShape 10"/>
          <p:cNvSpPr>
            <a:spLocks noChangeArrowheads="1"/>
          </p:cNvSpPr>
          <p:nvPr/>
        </p:nvSpPr>
        <p:spPr bwMode="auto">
          <a:xfrm>
            <a:off x="7008813" y="2232025"/>
            <a:ext cx="1590675" cy="2273300"/>
          </a:xfrm>
          <a:prstGeom prst="cube">
            <a:avLst>
              <a:gd name="adj" fmla="val 25301"/>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3563" name="Freeform 11"/>
          <p:cNvSpPr>
            <a:spLocks/>
          </p:cNvSpPr>
          <p:nvPr/>
        </p:nvSpPr>
        <p:spPr bwMode="auto">
          <a:xfrm>
            <a:off x="7007225" y="2622550"/>
            <a:ext cx="1597025" cy="365125"/>
          </a:xfrm>
          <a:custGeom>
            <a:avLst/>
            <a:gdLst>
              <a:gd name="T0" fmla="*/ 2147483646 w 1006"/>
              <a:gd name="T1" fmla="*/ 0 h 230"/>
              <a:gd name="T2" fmla="*/ 2147483646 w 1006"/>
              <a:gd name="T3" fmla="*/ 2147483646 h 230"/>
              <a:gd name="T4" fmla="*/ 0 w 1006"/>
              <a:gd name="T5" fmla="*/ 2147483646 h 230"/>
              <a:gd name="T6" fmla="*/ 0 60000 65536"/>
              <a:gd name="T7" fmla="*/ 0 60000 65536"/>
              <a:gd name="T8" fmla="*/ 0 60000 65536"/>
            </a:gdLst>
            <a:ahLst/>
            <a:cxnLst>
              <a:cxn ang="T6">
                <a:pos x="T0" y="T1"/>
              </a:cxn>
              <a:cxn ang="T7">
                <a:pos x="T2" y="T3"/>
              </a:cxn>
              <a:cxn ang="T8">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Freeform 12"/>
          <p:cNvSpPr>
            <a:spLocks/>
          </p:cNvSpPr>
          <p:nvPr/>
        </p:nvSpPr>
        <p:spPr bwMode="auto">
          <a:xfrm>
            <a:off x="7004050" y="3022600"/>
            <a:ext cx="1581150" cy="377825"/>
          </a:xfrm>
          <a:custGeom>
            <a:avLst/>
            <a:gdLst>
              <a:gd name="T0" fmla="*/ 2147483646 w 996"/>
              <a:gd name="T1" fmla="*/ 0 h 238"/>
              <a:gd name="T2" fmla="*/ 2147483646 w 996"/>
              <a:gd name="T3" fmla="*/ 2147483646 h 238"/>
              <a:gd name="T4" fmla="*/ 0 w 996"/>
              <a:gd name="T5" fmla="*/ 2147483646 h 238"/>
              <a:gd name="T6" fmla="*/ 0 60000 65536"/>
              <a:gd name="T7" fmla="*/ 0 60000 65536"/>
              <a:gd name="T8" fmla="*/ 0 60000 65536"/>
            </a:gdLst>
            <a:ahLst/>
            <a:cxnLst>
              <a:cxn ang="T6">
                <a:pos x="T0" y="T1"/>
              </a:cxn>
              <a:cxn ang="T7">
                <a:pos x="T2" y="T3"/>
              </a:cxn>
              <a:cxn ang="T8">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Freeform 13"/>
          <p:cNvSpPr>
            <a:spLocks/>
          </p:cNvSpPr>
          <p:nvPr/>
        </p:nvSpPr>
        <p:spPr bwMode="auto">
          <a:xfrm>
            <a:off x="7004050" y="3422650"/>
            <a:ext cx="1581150" cy="390525"/>
          </a:xfrm>
          <a:custGeom>
            <a:avLst/>
            <a:gdLst>
              <a:gd name="T0" fmla="*/ 2147483646 w 996"/>
              <a:gd name="T1" fmla="*/ 0 h 246"/>
              <a:gd name="T2" fmla="*/ 2147483646 w 996"/>
              <a:gd name="T3" fmla="*/ 2147483646 h 246"/>
              <a:gd name="T4" fmla="*/ 0 w 996"/>
              <a:gd name="T5" fmla="*/ 2147483646 h 246"/>
              <a:gd name="T6" fmla="*/ 0 60000 65536"/>
              <a:gd name="T7" fmla="*/ 0 60000 65536"/>
              <a:gd name="T8" fmla="*/ 0 60000 65536"/>
            </a:gdLst>
            <a:ahLst/>
            <a:cxnLst>
              <a:cxn ang="T6">
                <a:pos x="T0" y="T1"/>
              </a:cxn>
              <a:cxn ang="T7">
                <a:pos x="T2" y="T3"/>
              </a:cxn>
              <a:cxn ang="T8">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AutoShape 14"/>
          <p:cNvSpPr>
            <a:spLocks noChangeArrowheads="1"/>
          </p:cNvSpPr>
          <p:nvPr/>
        </p:nvSpPr>
        <p:spPr bwMode="auto">
          <a:xfrm>
            <a:off x="4073525" y="3062288"/>
            <a:ext cx="1590675" cy="1447800"/>
          </a:xfrm>
          <a:prstGeom prst="cube">
            <a:avLst>
              <a:gd name="adj" fmla="val 25301"/>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3567" name="Freeform 15"/>
          <p:cNvSpPr>
            <a:spLocks/>
          </p:cNvSpPr>
          <p:nvPr/>
        </p:nvSpPr>
        <p:spPr bwMode="auto">
          <a:xfrm>
            <a:off x="4068763" y="3451225"/>
            <a:ext cx="1592262" cy="366713"/>
          </a:xfrm>
          <a:custGeom>
            <a:avLst/>
            <a:gdLst>
              <a:gd name="T0" fmla="*/ 2147483646 w 1003"/>
              <a:gd name="T1" fmla="*/ 0 h 231"/>
              <a:gd name="T2" fmla="*/ 2147483646 w 1003"/>
              <a:gd name="T3" fmla="*/ 2147483646 h 231"/>
              <a:gd name="T4" fmla="*/ 0 w 1003"/>
              <a:gd name="T5" fmla="*/ 2147483646 h 231"/>
              <a:gd name="T6" fmla="*/ 0 60000 65536"/>
              <a:gd name="T7" fmla="*/ 0 60000 65536"/>
              <a:gd name="T8" fmla="*/ 0 60000 65536"/>
            </a:gdLst>
            <a:ahLst/>
            <a:cxnLst>
              <a:cxn ang="T6">
                <a:pos x="T0" y="T1"/>
              </a:cxn>
              <a:cxn ang="T7">
                <a:pos x="T2" y="T3"/>
              </a:cxn>
              <a:cxn ang="T8">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Text Box 16"/>
          <p:cNvSpPr txBox="1">
            <a:spLocks noChangeArrowheads="1"/>
          </p:cNvSpPr>
          <p:nvPr/>
        </p:nvSpPr>
        <p:spPr bwMode="auto">
          <a:xfrm>
            <a:off x="1547813" y="1844675"/>
            <a:ext cx="8620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主机</a:t>
            </a:r>
            <a:r>
              <a:rPr kumimoji="1" lang="en-US" altLang="zh-CN" sz="2000">
                <a:solidFill>
                  <a:srgbClr val="333399"/>
                </a:solidFill>
                <a:latin typeface="Arial" panose="020B0604020202020204" pitchFamily="34" charset="0"/>
                <a:ea typeface="黑体" panose="02010609060101010101" pitchFamily="49" charset="-122"/>
              </a:rPr>
              <a:t>A</a:t>
            </a:r>
          </a:p>
        </p:txBody>
      </p:sp>
      <p:sp>
        <p:nvSpPr>
          <p:cNvPr id="23569" name="Text Box 17"/>
          <p:cNvSpPr txBox="1">
            <a:spLocks noChangeArrowheads="1"/>
          </p:cNvSpPr>
          <p:nvPr/>
        </p:nvSpPr>
        <p:spPr bwMode="auto">
          <a:xfrm>
            <a:off x="7385050" y="1844675"/>
            <a:ext cx="8620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主机</a:t>
            </a:r>
            <a:r>
              <a:rPr kumimoji="1" lang="en-US" altLang="zh-CN" sz="2000">
                <a:solidFill>
                  <a:srgbClr val="333399"/>
                </a:solidFill>
                <a:latin typeface="Arial" panose="020B0604020202020204" pitchFamily="34" charset="0"/>
                <a:ea typeface="黑体" panose="02010609060101010101" pitchFamily="49" charset="-122"/>
              </a:rPr>
              <a:t>B</a:t>
            </a:r>
          </a:p>
        </p:txBody>
      </p:sp>
      <p:sp>
        <p:nvSpPr>
          <p:cNvPr id="23570" name="Text Box 18"/>
          <p:cNvSpPr txBox="1">
            <a:spLocks noChangeArrowheads="1"/>
          </p:cNvSpPr>
          <p:nvPr/>
        </p:nvSpPr>
        <p:spPr bwMode="auto">
          <a:xfrm>
            <a:off x="4427538" y="2630488"/>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路由器</a:t>
            </a:r>
          </a:p>
        </p:txBody>
      </p:sp>
      <p:sp>
        <p:nvSpPr>
          <p:cNvPr id="23571" name="Text Box 19"/>
          <p:cNvSpPr txBox="1">
            <a:spLocks noChangeArrowheads="1"/>
          </p:cNvSpPr>
          <p:nvPr/>
        </p:nvSpPr>
        <p:spPr bwMode="auto">
          <a:xfrm>
            <a:off x="5778500" y="4903788"/>
            <a:ext cx="8572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a:t>
            </a:r>
            <a:r>
              <a:rPr kumimoji="1" lang="zh-CN" altLang="en-US" sz="600">
                <a:solidFill>
                  <a:srgbClr val="333399"/>
                </a:solidFill>
                <a:latin typeface="黑体" panose="02010609060101010101" pitchFamily="49" charset="-122"/>
                <a:ea typeface="黑体" panose="02010609060101010101" pitchFamily="49" charset="-122"/>
              </a:rPr>
              <a:t> </a:t>
            </a:r>
            <a:r>
              <a:rPr kumimoji="1" lang="en-US" altLang="zh-CN" sz="2000">
                <a:solidFill>
                  <a:srgbClr val="333399"/>
                </a:solidFill>
                <a:latin typeface="黑体" panose="02010609060101010101" pitchFamily="49" charset="-122"/>
                <a:ea typeface="黑体" panose="02010609060101010101" pitchFamily="49" charset="-122"/>
              </a:rPr>
              <a:t>2</a:t>
            </a:r>
          </a:p>
        </p:txBody>
      </p:sp>
      <p:sp>
        <p:nvSpPr>
          <p:cNvPr id="23572" name="Text Box 20"/>
          <p:cNvSpPr txBox="1">
            <a:spLocks noChangeArrowheads="1"/>
          </p:cNvSpPr>
          <p:nvPr/>
        </p:nvSpPr>
        <p:spPr bwMode="auto">
          <a:xfrm>
            <a:off x="2417763" y="5076825"/>
            <a:ext cx="8509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a:t>
            </a:r>
            <a:r>
              <a:rPr kumimoji="1" lang="zh-CN" altLang="en-US" sz="500">
                <a:solidFill>
                  <a:srgbClr val="333399"/>
                </a:solidFill>
                <a:latin typeface="黑体" panose="02010609060101010101" pitchFamily="49" charset="-122"/>
                <a:ea typeface="黑体" panose="02010609060101010101" pitchFamily="49" charset="-122"/>
              </a:rPr>
              <a:t> </a:t>
            </a:r>
            <a:r>
              <a:rPr kumimoji="1" lang="en-US" altLang="zh-CN" sz="2000">
                <a:solidFill>
                  <a:srgbClr val="333399"/>
                </a:solidFill>
                <a:latin typeface="黑体" panose="02010609060101010101" pitchFamily="49" charset="-122"/>
                <a:ea typeface="黑体" panose="02010609060101010101" pitchFamily="49" charset="-122"/>
              </a:rPr>
              <a:t>1</a:t>
            </a:r>
          </a:p>
        </p:txBody>
      </p:sp>
      <p:sp>
        <p:nvSpPr>
          <p:cNvPr id="23573" name="Line 21"/>
          <p:cNvSpPr>
            <a:spLocks noChangeShapeType="1"/>
          </p:cNvSpPr>
          <p:nvPr/>
        </p:nvSpPr>
        <p:spPr bwMode="auto">
          <a:xfrm>
            <a:off x="1884363" y="4506913"/>
            <a:ext cx="755650"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4" name="Line 22"/>
          <p:cNvSpPr>
            <a:spLocks noChangeShapeType="1"/>
          </p:cNvSpPr>
          <p:nvPr/>
        </p:nvSpPr>
        <p:spPr bwMode="auto">
          <a:xfrm flipH="1">
            <a:off x="3900488" y="4506913"/>
            <a:ext cx="587375"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5" name="Line 23"/>
          <p:cNvSpPr>
            <a:spLocks noChangeShapeType="1"/>
          </p:cNvSpPr>
          <p:nvPr/>
        </p:nvSpPr>
        <p:spPr bwMode="auto">
          <a:xfrm>
            <a:off x="4824413" y="4506913"/>
            <a:ext cx="755650"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6" name="Line 24"/>
          <p:cNvSpPr>
            <a:spLocks noChangeShapeType="1"/>
          </p:cNvSpPr>
          <p:nvPr/>
        </p:nvSpPr>
        <p:spPr bwMode="auto">
          <a:xfrm flipH="1">
            <a:off x="6878638" y="4506913"/>
            <a:ext cx="717550"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7" name="Text Box 25"/>
          <p:cNvSpPr txBox="1">
            <a:spLocks noChangeArrowheads="1"/>
          </p:cNvSpPr>
          <p:nvPr/>
        </p:nvSpPr>
        <p:spPr bwMode="auto">
          <a:xfrm>
            <a:off x="7153275" y="2506663"/>
            <a:ext cx="946150" cy="195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应用层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运输层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a:t>
            </a:r>
          </a:p>
          <a:p>
            <a:pPr algn="ctr" eaLnBrk="1" hangingPunct="1">
              <a:lnSpc>
                <a:spcPct val="9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接口层</a:t>
            </a:r>
          </a:p>
        </p:txBody>
      </p:sp>
      <p:sp>
        <p:nvSpPr>
          <p:cNvPr id="23578" name="Text Box 26"/>
          <p:cNvSpPr txBox="1">
            <a:spLocks noChangeArrowheads="1"/>
          </p:cNvSpPr>
          <p:nvPr/>
        </p:nvSpPr>
        <p:spPr bwMode="auto">
          <a:xfrm>
            <a:off x="4202113" y="3340100"/>
            <a:ext cx="94615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网络层</a:t>
            </a:r>
          </a:p>
          <a:p>
            <a:pPr algn="ctr" eaLnBrk="1" hangingPunct="1">
              <a:lnSpc>
                <a:spcPct val="13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网络</a:t>
            </a:r>
          </a:p>
          <a:p>
            <a:pPr algn="ctr" eaLnBrk="1" hangingPunct="1">
              <a:lnSpc>
                <a:spcPct val="9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接口层</a:t>
            </a:r>
          </a:p>
        </p:txBody>
      </p:sp>
      <p:sp>
        <p:nvSpPr>
          <p:cNvPr id="23579" name="Text Box 27"/>
          <p:cNvSpPr txBox="1">
            <a:spLocks noChangeArrowheads="1"/>
          </p:cNvSpPr>
          <p:nvPr/>
        </p:nvSpPr>
        <p:spPr bwMode="auto">
          <a:xfrm>
            <a:off x="790575" y="2549525"/>
            <a:ext cx="325438"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3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4</a:t>
            </a:r>
          </a:p>
          <a:p>
            <a:pPr algn="ctr" eaLnBrk="1" hangingPunct="1">
              <a:lnSpc>
                <a:spcPct val="13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3</a:t>
            </a:r>
          </a:p>
          <a:p>
            <a:pPr algn="ctr" eaLnBrk="1" hangingPunct="1">
              <a:lnSpc>
                <a:spcPct val="13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2</a:t>
            </a:r>
          </a:p>
          <a:p>
            <a:pPr algn="ctr" eaLnBrk="1" hangingPunct="1">
              <a:lnSpc>
                <a:spcPct val="155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23580" name="Text Box 28"/>
          <p:cNvSpPr txBox="1">
            <a:spLocks noChangeArrowheads="1"/>
          </p:cNvSpPr>
          <p:nvPr/>
        </p:nvSpPr>
        <p:spPr bwMode="auto">
          <a:xfrm>
            <a:off x="2787650" y="5775325"/>
            <a:ext cx="41084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1">
                <a:solidFill>
                  <a:schemeClr val="folHlink"/>
                </a:solidFill>
                <a:latin typeface="黑体" panose="02010609060101010101" pitchFamily="49" charset="-122"/>
                <a:ea typeface="黑体" panose="02010609060101010101" pitchFamily="49" charset="-122"/>
              </a:rPr>
              <a:t>路由器在转发分组时最高只用到网络层</a:t>
            </a:r>
          </a:p>
          <a:p>
            <a:pPr algn="ctr" eaLnBrk="1" hangingPunct="1">
              <a:spcBef>
                <a:spcPct val="0"/>
              </a:spcBef>
              <a:buClrTx/>
              <a:buFontTx/>
              <a:buNone/>
            </a:pPr>
            <a:r>
              <a:rPr lang="zh-CN" altLang="en-US" sz="1800" b="1">
                <a:solidFill>
                  <a:schemeClr val="folHlink"/>
                </a:solidFill>
                <a:latin typeface="黑体" panose="02010609060101010101" pitchFamily="49" charset="-122"/>
                <a:ea typeface="黑体" panose="02010609060101010101" pitchFamily="49" charset="-122"/>
              </a:rPr>
              <a:t>而没有使用运输层和应用层。 </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ChangeArrowheads="1"/>
          </p:cNvSpPr>
          <p:nvPr/>
        </p:nvSpPr>
        <p:spPr bwMode="auto">
          <a:xfrm>
            <a:off x="1692275" y="3500438"/>
            <a:ext cx="7235825"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5603" name="AutoShape 3"/>
          <p:cNvSpPr>
            <a:spLocks noChangeArrowheads="1"/>
          </p:cNvSpPr>
          <p:nvPr/>
        </p:nvSpPr>
        <p:spPr bwMode="auto">
          <a:xfrm flipV="1">
            <a:off x="1692275" y="1989138"/>
            <a:ext cx="7235825"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5604" name="Rectangle 5"/>
          <p:cNvSpPr>
            <a:spLocks noChangeArrowheads="1"/>
          </p:cNvSpPr>
          <p:nvPr/>
        </p:nvSpPr>
        <p:spPr bwMode="auto">
          <a:xfrm>
            <a:off x="2794000" y="2179638"/>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HTTP</a:t>
            </a:r>
          </a:p>
        </p:txBody>
      </p:sp>
      <p:sp>
        <p:nvSpPr>
          <p:cNvPr id="25605" name="Rectangle 6"/>
          <p:cNvSpPr>
            <a:spLocks noChangeArrowheads="1"/>
          </p:cNvSpPr>
          <p:nvPr/>
        </p:nvSpPr>
        <p:spPr bwMode="auto">
          <a:xfrm>
            <a:off x="4341813" y="2179638"/>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SMTP</a:t>
            </a:r>
          </a:p>
        </p:txBody>
      </p:sp>
      <p:sp>
        <p:nvSpPr>
          <p:cNvPr id="25606" name="Rectangle 7"/>
          <p:cNvSpPr>
            <a:spLocks noChangeArrowheads="1"/>
          </p:cNvSpPr>
          <p:nvPr/>
        </p:nvSpPr>
        <p:spPr bwMode="auto">
          <a:xfrm>
            <a:off x="5483225" y="2179638"/>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DNS</a:t>
            </a:r>
          </a:p>
        </p:txBody>
      </p:sp>
      <p:sp>
        <p:nvSpPr>
          <p:cNvPr id="25607" name="Rectangle 8"/>
          <p:cNvSpPr>
            <a:spLocks noChangeArrowheads="1"/>
          </p:cNvSpPr>
          <p:nvPr/>
        </p:nvSpPr>
        <p:spPr bwMode="auto">
          <a:xfrm>
            <a:off x="7031038" y="2179638"/>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NFS</a:t>
            </a:r>
          </a:p>
        </p:txBody>
      </p:sp>
      <p:sp>
        <p:nvSpPr>
          <p:cNvPr id="25608" name="Rectangle 9"/>
          <p:cNvSpPr>
            <a:spLocks noChangeArrowheads="1"/>
          </p:cNvSpPr>
          <p:nvPr/>
        </p:nvSpPr>
        <p:spPr bwMode="auto">
          <a:xfrm>
            <a:off x="3527425" y="3124200"/>
            <a:ext cx="814388"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TCP</a:t>
            </a:r>
          </a:p>
        </p:txBody>
      </p:sp>
      <p:sp>
        <p:nvSpPr>
          <p:cNvPr id="25609" name="Rectangle 10"/>
          <p:cNvSpPr>
            <a:spLocks noChangeArrowheads="1"/>
          </p:cNvSpPr>
          <p:nvPr/>
        </p:nvSpPr>
        <p:spPr bwMode="auto">
          <a:xfrm>
            <a:off x="6297613" y="3124200"/>
            <a:ext cx="815975"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UDP</a:t>
            </a:r>
          </a:p>
        </p:txBody>
      </p:sp>
      <p:sp>
        <p:nvSpPr>
          <p:cNvPr id="25610" name="Rectangle 11"/>
          <p:cNvSpPr>
            <a:spLocks noChangeArrowheads="1"/>
          </p:cNvSpPr>
          <p:nvPr/>
        </p:nvSpPr>
        <p:spPr bwMode="auto">
          <a:xfrm>
            <a:off x="4913313" y="4221163"/>
            <a:ext cx="815975"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a:t>
            </a:r>
          </a:p>
        </p:txBody>
      </p:sp>
      <p:sp>
        <p:nvSpPr>
          <p:cNvPr id="25611" name="Rectangle 12"/>
          <p:cNvSpPr>
            <a:spLocks noChangeArrowheads="1"/>
          </p:cNvSpPr>
          <p:nvPr/>
        </p:nvSpPr>
        <p:spPr bwMode="auto">
          <a:xfrm>
            <a:off x="2794000" y="5508625"/>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5612" name="Rectangle 13"/>
          <p:cNvSpPr>
            <a:spLocks noChangeArrowheads="1"/>
          </p:cNvSpPr>
          <p:nvPr/>
        </p:nvSpPr>
        <p:spPr bwMode="auto">
          <a:xfrm>
            <a:off x="4505325" y="5508625"/>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5613" name="Rectangle 14"/>
          <p:cNvSpPr>
            <a:spLocks noChangeArrowheads="1"/>
          </p:cNvSpPr>
          <p:nvPr/>
        </p:nvSpPr>
        <p:spPr bwMode="auto">
          <a:xfrm>
            <a:off x="6543675" y="5508625"/>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5614" name="Line 15"/>
          <p:cNvSpPr>
            <a:spLocks noChangeShapeType="1"/>
          </p:cNvSpPr>
          <p:nvPr/>
        </p:nvSpPr>
        <p:spPr bwMode="auto">
          <a:xfrm>
            <a:off x="838200" y="4938713"/>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5" name="Line 16"/>
          <p:cNvSpPr>
            <a:spLocks noChangeShapeType="1"/>
          </p:cNvSpPr>
          <p:nvPr/>
        </p:nvSpPr>
        <p:spPr bwMode="auto">
          <a:xfrm>
            <a:off x="838200" y="3914775"/>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6" name="Line 17"/>
          <p:cNvSpPr>
            <a:spLocks noChangeShapeType="1"/>
          </p:cNvSpPr>
          <p:nvPr/>
        </p:nvSpPr>
        <p:spPr bwMode="auto">
          <a:xfrm>
            <a:off x="838200" y="2887663"/>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7" name="Text Box 18"/>
          <p:cNvSpPr txBox="1">
            <a:spLocks noChangeArrowheads="1"/>
          </p:cNvSpPr>
          <p:nvPr/>
        </p:nvSpPr>
        <p:spPr bwMode="auto">
          <a:xfrm>
            <a:off x="1081088" y="41846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网络层</a:t>
            </a:r>
          </a:p>
        </p:txBody>
      </p:sp>
      <p:sp>
        <p:nvSpPr>
          <p:cNvPr id="25618" name="Text Box 19"/>
          <p:cNvSpPr txBox="1">
            <a:spLocks noChangeArrowheads="1"/>
          </p:cNvSpPr>
          <p:nvPr/>
        </p:nvSpPr>
        <p:spPr bwMode="auto">
          <a:xfrm>
            <a:off x="827088" y="5445125"/>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网络接口层</a:t>
            </a:r>
          </a:p>
        </p:txBody>
      </p:sp>
      <p:sp>
        <p:nvSpPr>
          <p:cNvPr id="25619" name="Text Box 20"/>
          <p:cNvSpPr txBox="1">
            <a:spLocks noChangeArrowheads="1"/>
          </p:cNvSpPr>
          <p:nvPr/>
        </p:nvSpPr>
        <p:spPr bwMode="auto">
          <a:xfrm>
            <a:off x="1082675" y="317658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运输层</a:t>
            </a:r>
          </a:p>
        </p:txBody>
      </p:sp>
      <p:sp>
        <p:nvSpPr>
          <p:cNvPr id="25620" name="Text Box 21"/>
          <p:cNvSpPr txBox="1">
            <a:spLocks noChangeArrowheads="1"/>
          </p:cNvSpPr>
          <p:nvPr/>
        </p:nvSpPr>
        <p:spPr bwMode="auto">
          <a:xfrm>
            <a:off x="1135063" y="21685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应用层</a:t>
            </a:r>
          </a:p>
        </p:txBody>
      </p:sp>
      <p:sp>
        <p:nvSpPr>
          <p:cNvPr id="25621" name="Text Box 22"/>
          <p:cNvSpPr txBox="1">
            <a:spLocks noChangeArrowheads="1"/>
          </p:cNvSpPr>
          <p:nvPr/>
        </p:nvSpPr>
        <p:spPr bwMode="auto">
          <a:xfrm>
            <a:off x="3735388" y="2095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25622" name="Text Box 23"/>
          <p:cNvSpPr txBox="1">
            <a:spLocks noChangeArrowheads="1"/>
          </p:cNvSpPr>
          <p:nvPr/>
        </p:nvSpPr>
        <p:spPr bwMode="auto">
          <a:xfrm>
            <a:off x="6430963" y="2095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25623" name="Text Box 24"/>
          <p:cNvSpPr txBox="1">
            <a:spLocks noChangeArrowheads="1"/>
          </p:cNvSpPr>
          <p:nvPr/>
        </p:nvSpPr>
        <p:spPr bwMode="auto">
          <a:xfrm>
            <a:off x="5976938" y="54927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600" b="1">
                <a:latin typeface="Times New Roman" panose="02020603050405020304" pitchFamily="18" charset="0"/>
              </a:rPr>
              <a:t>…</a:t>
            </a:r>
          </a:p>
        </p:txBody>
      </p:sp>
      <p:sp>
        <p:nvSpPr>
          <p:cNvPr id="25624" name="Line 25"/>
          <p:cNvSpPr>
            <a:spLocks noChangeShapeType="1"/>
          </p:cNvSpPr>
          <p:nvPr/>
        </p:nvSpPr>
        <p:spPr bwMode="auto">
          <a:xfrm>
            <a:off x="3189288" y="2600325"/>
            <a:ext cx="509587"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5" name="Line 26"/>
          <p:cNvSpPr>
            <a:spLocks noChangeShapeType="1"/>
          </p:cNvSpPr>
          <p:nvPr/>
        </p:nvSpPr>
        <p:spPr bwMode="auto">
          <a:xfrm>
            <a:off x="5873750" y="2617788"/>
            <a:ext cx="587375"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6" name="Line 27"/>
          <p:cNvSpPr>
            <a:spLocks noChangeShapeType="1"/>
          </p:cNvSpPr>
          <p:nvPr/>
        </p:nvSpPr>
        <p:spPr bwMode="auto">
          <a:xfrm flipH="1">
            <a:off x="4151313" y="2601913"/>
            <a:ext cx="584200"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7" name="Line 28"/>
          <p:cNvSpPr>
            <a:spLocks noChangeShapeType="1"/>
          </p:cNvSpPr>
          <p:nvPr/>
        </p:nvSpPr>
        <p:spPr bwMode="auto">
          <a:xfrm flipH="1">
            <a:off x="6865938" y="2601913"/>
            <a:ext cx="573087"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8" name="Line 29"/>
          <p:cNvSpPr>
            <a:spLocks noChangeShapeType="1"/>
          </p:cNvSpPr>
          <p:nvPr/>
        </p:nvSpPr>
        <p:spPr bwMode="auto">
          <a:xfrm>
            <a:off x="3930650" y="3549650"/>
            <a:ext cx="1149350"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9" name="Line 30"/>
          <p:cNvSpPr>
            <a:spLocks noChangeShapeType="1"/>
          </p:cNvSpPr>
          <p:nvPr/>
        </p:nvSpPr>
        <p:spPr bwMode="auto">
          <a:xfrm flipH="1">
            <a:off x="5564188" y="3565525"/>
            <a:ext cx="1152525"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0" name="Line 31"/>
          <p:cNvSpPr>
            <a:spLocks noChangeShapeType="1"/>
          </p:cNvSpPr>
          <p:nvPr/>
        </p:nvSpPr>
        <p:spPr bwMode="auto">
          <a:xfrm>
            <a:off x="5608638" y="4676775"/>
            <a:ext cx="1627187"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1" name="Line 32"/>
          <p:cNvSpPr>
            <a:spLocks noChangeShapeType="1"/>
          </p:cNvSpPr>
          <p:nvPr/>
        </p:nvSpPr>
        <p:spPr bwMode="auto">
          <a:xfrm flipH="1">
            <a:off x="3348038" y="4667250"/>
            <a:ext cx="1646237"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2" name="Line 33"/>
          <p:cNvSpPr>
            <a:spLocks noChangeShapeType="1"/>
          </p:cNvSpPr>
          <p:nvPr/>
        </p:nvSpPr>
        <p:spPr bwMode="auto">
          <a:xfrm flipH="1">
            <a:off x="5076825" y="4622800"/>
            <a:ext cx="244475"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3" name="Text Box 34"/>
          <p:cNvSpPr txBox="1">
            <a:spLocks noChangeArrowheads="1"/>
          </p:cNvSpPr>
          <p:nvPr/>
        </p:nvSpPr>
        <p:spPr bwMode="auto">
          <a:xfrm>
            <a:off x="2747963" y="5605463"/>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25634" name="Text Box 35"/>
          <p:cNvSpPr txBox="1">
            <a:spLocks noChangeArrowheads="1"/>
          </p:cNvSpPr>
          <p:nvPr/>
        </p:nvSpPr>
        <p:spPr bwMode="auto">
          <a:xfrm>
            <a:off x="4465638" y="5573713"/>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25635" name="Text Box 36"/>
          <p:cNvSpPr txBox="1">
            <a:spLocks noChangeArrowheads="1"/>
          </p:cNvSpPr>
          <p:nvPr/>
        </p:nvSpPr>
        <p:spPr bwMode="auto">
          <a:xfrm>
            <a:off x="6516688" y="5553075"/>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40996" name="Rectangle 40"/>
          <p:cNvSpPr>
            <a:spLocks noGrp="1" noChangeArrowheads="1"/>
          </p:cNvSpPr>
          <p:nvPr>
            <p:ph type="title"/>
          </p:nvPr>
        </p:nvSpPr>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的体系结构</a:t>
            </a:r>
            <a:r>
              <a:rPr kumimoji="1" lang="zh-CN" altLang="en-US" sz="2400" b="1" kern="1200" dirty="0" smtClean="0">
                <a:solidFill>
                  <a:srgbClr val="A50021"/>
                </a:solidFill>
                <a:latin typeface="黑体" pitchFamily="49" charset="-122"/>
                <a:ea typeface="黑体" pitchFamily="49" charset="-122"/>
                <a:cs typeface="+mn-cs"/>
              </a:rPr>
              <a:t>主要协议</a:t>
            </a:r>
            <a:endParaRPr kumimoji="1" lang="zh-CN" altLang="en-US" sz="2400" b="1" kern="1200" dirty="0">
              <a:solidFill>
                <a:srgbClr val="A50021"/>
              </a:solidFill>
              <a:latin typeface="黑体" pitchFamily="49" charset="-122"/>
              <a:ea typeface="黑体" pitchFamily="49" charset="-122"/>
              <a:cs typeface="+mn-cs"/>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1763713" y="3357563"/>
            <a:ext cx="5219700" cy="584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hlink"/>
                </a:solidFill>
                <a:miter lim="800000"/>
                <a:headEnd type="none" w="sm" len="sm"/>
                <a:tailEnd type="none" w="sm" len="sm"/>
              </a14:hiddenLine>
            </a:ext>
          </a:extLst>
        </p:spPr>
        <p:txBody>
          <a:bodyPr anchor="ctr">
            <a:spAutoFit/>
          </a:bodyPr>
          <a:lstStyle>
            <a:lvl1pPr marL="609600" indent="-609600">
              <a:defRPr kumimoji="1" sz="2400">
                <a:solidFill>
                  <a:schemeClr val="tx1"/>
                </a:solidFill>
                <a:latin typeface="Times New Roman" pitchFamily="18" charset="0"/>
                <a:ea typeface="宋体" pitchFamily="2" charset="-122"/>
              </a:defRPr>
            </a:lvl1pPr>
            <a:lvl2pPr marL="1066800" indent="-609600">
              <a:defRPr kumimoji="1" sz="2400">
                <a:solidFill>
                  <a:schemeClr val="tx1"/>
                </a:solidFill>
                <a:latin typeface="Times New Roman" pitchFamily="18" charset="0"/>
                <a:ea typeface="宋体" pitchFamily="2" charset="-122"/>
              </a:defRPr>
            </a:lvl2pPr>
            <a:lvl3pPr marL="1524000" indent="-609600">
              <a:defRPr kumimoji="1" sz="2400">
                <a:solidFill>
                  <a:schemeClr val="tx1"/>
                </a:solidFill>
                <a:latin typeface="Times New Roman" pitchFamily="18" charset="0"/>
                <a:ea typeface="宋体" pitchFamily="2" charset="-122"/>
              </a:defRPr>
            </a:lvl3pPr>
            <a:lvl4pPr marL="1981200" indent="-609600">
              <a:defRPr kumimoji="1" sz="2400">
                <a:solidFill>
                  <a:schemeClr val="tx1"/>
                </a:solidFill>
                <a:latin typeface="Times New Roman" pitchFamily="18" charset="0"/>
                <a:ea typeface="宋体" pitchFamily="2" charset="-122"/>
              </a:defRPr>
            </a:lvl4pPr>
            <a:lvl5pPr marL="2438400" indent="-609600">
              <a:defRPr kumimoji="1" sz="2400">
                <a:solidFill>
                  <a:schemeClr val="tx1"/>
                </a:solidFill>
                <a:latin typeface="Times New Roman" pitchFamily="18" charset="0"/>
                <a:ea typeface="宋体" pitchFamily="2" charset="-122"/>
              </a:defRPr>
            </a:lvl5pPr>
            <a:lvl6pPr marL="2895600" indent="-609600" fontAlgn="base">
              <a:spcBef>
                <a:spcPct val="0"/>
              </a:spcBef>
              <a:spcAft>
                <a:spcPct val="0"/>
              </a:spcAft>
              <a:defRPr kumimoji="1" sz="2400">
                <a:solidFill>
                  <a:schemeClr val="tx1"/>
                </a:solidFill>
                <a:latin typeface="Times New Roman" pitchFamily="18" charset="0"/>
                <a:ea typeface="宋体" pitchFamily="2" charset="-122"/>
              </a:defRPr>
            </a:lvl6pPr>
            <a:lvl7pPr marL="3352800" indent="-609600" fontAlgn="base">
              <a:spcBef>
                <a:spcPct val="0"/>
              </a:spcBef>
              <a:spcAft>
                <a:spcPct val="0"/>
              </a:spcAft>
              <a:defRPr kumimoji="1" sz="2400">
                <a:solidFill>
                  <a:schemeClr val="tx1"/>
                </a:solidFill>
                <a:latin typeface="Times New Roman" pitchFamily="18" charset="0"/>
                <a:ea typeface="宋体" pitchFamily="2" charset="-122"/>
              </a:defRPr>
            </a:lvl7pPr>
            <a:lvl8pPr marL="3810000" indent="-609600" fontAlgn="base">
              <a:spcBef>
                <a:spcPct val="0"/>
              </a:spcBef>
              <a:spcAft>
                <a:spcPct val="0"/>
              </a:spcAft>
              <a:defRPr kumimoji="1" sz="2400">
                <a:solidFill>
                  <a:schemeClr val="tx1"/>
                </a:solidFill>
                <a:latin typeface="Times New Roman" pitchFamily="18" charset="0"/>
                <a:ea typeface="宋体" pitchFamily="2" charset="-122"/>
              </a:defRPr>
            </a:lvl8pPr>
            <a:lvl9pPr marL="4267200" indent="-609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defRPr/>
            </a:pPr>
            <a:r>
              <a:rPr lang="en-US" altLang="zh-CN" sz="3200" b="1" dirty="0" smtClean="0">
                <a:solidFill>
                  <a:srgbClr val="800000"/>
                </a:solidFill>
                <a:latin typeface="黑体" pitchFamily="2" charset="-122"/>
                <a:ea typeface="黑体" pitchFamily="2" charset="-122"/>
              </a:rPr>
              <a:t>1 </a:t>
            </a:r>
            <a:r>
              <a:rPr lang="zh-CN" altLang="en-US" sz="3200" b="1" dirty="0" smtClean="0">
                <a:solidFill>
                  <a:srgbClr val="800000"/>
                </a:solidFill>
                <a:latin typeface="黑体" pitchFamily="2" charset="-122"/>
                <a:ea typeface="黑体" pitchFamily="2" charset="-122"/>
              </a:rPr>
              <a:t>计算机网络体系结构概述</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ChangeArrowheads="1"/>
          </p:cNvSpPr>
          <p:nvPr/>
        </p:nvSpPr>
        <p:spPr bwMode="auto">
          <a:xfrm>
            <a:off x="1619250" y="3933825"/>
            <a:ext cx="7235825" cy="2808288"/>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7651" name="AutoShape 3"/>
          <p:cNvSpPr>
            <a:spLocks noChangeArrowheads="1"/>
          </p:cNvSpPr>
          <p:nvPr/>
        </p:nvSpPr>
        <p:spPr bwMode="auto">
          <a:xfrm flipV="1">
            <a:off x="1619250" y="2422525"/>
            <a:ext cx="7235825"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7652" name="Rectangle 5"/>
          <p:cNvSpPr>
            <a:spLocks noChangeArrowheads="1"/>
          </p:cNvSpPr>
          <p:nvPr/>
        </p:nvSpPr>
        <p:spPr bwMode="auto">
          <a:xfrm>
            <a:off x="2720975" y="2613025"/>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HTTP</a:t>
            </a:r>
          </a:p>
        </p:txBody>
      </p:sp>
      <p:sp>
        <p:nvSpPr>
          <p:cNvPr id="27653" name="Rectangle 6"/>
          <p:cNvSpPr>
            <a:spLocks noChangeArrowheads="1"/>
          </p:cNvSpPr>
          <p:nvPr/>
        </p:nvSpPr>
        <p:spPr bwMode="auto">
          <a:xfrm>
            <a:off x="4268788" y="2613025"/>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SMTP</a:t>
            </a:r>
          </a:p>
        </p:txBody>
      </p:sp>
      <p:sp>
        <p:nvSpPr>
          <p:cNvPr id="27654" name="Rectangle 7"/>
          <p:cNvSpPr>
            <a:spLocks noChangeArrowheads="1"/>
          </p:cNvSpPr>
          <p:nvPr/>
        </p:nvSpPr>
        <p:spPr bwMode="auto">
          <a:xfrm>
            <a:off x="5410200" y="2613025"/>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DNS</a:t>
            </a:r>
          </a:p>
        </p:txBody>
      </p:sp>
      <p:sp>
        <p:nvSpPr>
          <p:cNvPr id="27655" name="Rectangle 8"/>
          <p:cNvSpPr>
            <a:spLocks noChangeArrowheads="1"/>
          </p:cNvSpPr>
          <p:nvPr/>
        </p:nvSpPr>
        <p:spPr bwMode="auto">
          <a:xfrm>
            <a:off x="6958013" y="2613025"/>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NFS</a:t>
            </a:r>
          </a:p>
        </p:txBody>
      </p:sp>
      <p:sp>
        <p:nvSpPr>
          <p:cNvPr id="27656" name="Rectangle 9"/>
          <p:cNvSpPr>
            <a:spLocks noChangeArrowheads="1"/>
          </p:cNvSpPr>
          <p:nvPr/>
        </p:nvSpPr>
        <p:spPr bwMode="auto">
          <a:xfrm>
            <a:off x="3454400" y="3557588"/>
            <a:ext cx="814388"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TCP</a:t>
            </a:r>
          </a:p>
        </p:txBody>
      </p:sp>
      <p:sp>
        <p:nvSpPr>
          <p:cNvPr id="27657" name="Rectangle 10"/>
          <p:cNvSpPr>
            <a:spLocks noChangeArrowheads="1"/>
          </p:cNvSpPr>
          <p:nvPr/>
        </p:nvSpPr>
        <p:spPr bwMode="auto">
          <a:xfrm>
            <a:off x="6224588" y="3557588"/>
            <a:ext cx="815975"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UDP</a:t>
            </a:r>
          </a:p>
        </p:txBody>
      </p:sp>
      <p:sp>
        <p:nvSpPr>
          <p:cNvPr id="27658" name="Rectangle 11"/>
          <p:cNvSpPr>
            <a:spLocks noChangeArrowheads="1"/>
          </p:cNvSpPr>
          <p:nvPr/>
        </p:nvSpPr>
        <p:spPr bwMode="auto">
          <a:xfrm>
            <a:off x="4840288" y="4654550"/>
            <a:ext cx="815975"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a:t>
            </a:r>
          </a:p>
        </p:txBody>
      </p:sp>
      <p:sp>
        <p:nvSpPr>
          <p:cNvPr id="27659" name="Rectangle 12"/>
          <p:cNvSpPr>
            <a:spLocks noChangeArrowheads="1"/>
          </p:cNvSpPr>
          <p:nvPr/>
        </p:nvSpPr>
        <p:spPr bwMode="auto">
          <a:xfrm>
            <a:off x="2720975" y="5942013"/>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7660" name="Rectangle 13"/>
          <p:cNvSpPr>
            <a:spLocks noChangeArrowheads="1"/>
          </p:cNvSpPr>
          <p:nvPr/>
        </p:nvSpPr>
        <p:spPr bwMode="auto">
          <a:xfrm>
            <a:off x="4432300" y="5942013"/>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7661" name="Rectangle 14"/>
          <p:cNvSpPr>
            <a:spLocks noChangeArrowheads="1"/>
          </p:cNvSpPr>
          <p:nvPr/>
        </p:nvSpPr>
        <p:spPr bwMode="auto">
          <a:xfrm>
            <a:off x="6470650" y="5942013"/>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7662" name="Line 15"/>
          <p:cNvSpPr>
            <a:spLocks noChangeShapeType="1"/>
          </p:cNvSpPr>
          <p:nvPr/>
        </p:nvSpPr>
        <p:spPr bwMode="auto">
          <a:xfrm>
            <a:off x="765175" y="5372100"/>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3" name="Line 16"/>
          <p:cNvSpPr>
            <a:spLocks noChangeShapeType="1"/>
          </p:cNvSpPr>
          <p:nvPr/>
        </p:nvSpPr>
        <p:spPr bwMode="auto">
          <a:xfrm>
            <a:off x="765175" y="4348163"/>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4" name="Line 17"/>
          <p:cNvSpPr>
            <a:spLocks noChangeShapeType="1"/>
          </p:cNvSpPr>
          <p:nvPr/>
        </p:nvSpPr>
        <p:spPr bwMode="auto">
          <a:xfrm>
            <a:off x="765175" y="3321050"/>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5" name="Text Box 18"/>
          <p:cNvSpPr txBox="1">
            <a:spLocks noChangeArrowheads="1"/>
          </p:cNvSpPr>
          <p:nvPr/>
        </p:nvSpPr>
        <p:spPr bwMode="auto">
          <a:xfrm>
            <a:off x="1008063" y="461803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网络层</a:t>
            </a:r>
          </a:p>
        </p:txBody>
      </p:sp>
      <p:sp>
        <p:nvSpPr>
          <p:cNvPr id="27666" name="Text Box 19"/>
          <p:cNvSpPr txBox="1">
            <a:spLocks noChangeArrowheads="1"/>
          </p:cNvSpPr>
          <p:nvPr/>
        </p:nvSpPr>
        <p:spPr bwMode="auto">
          <a:xfrm>
            <a:off x="754063" y="5878513"/>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网络接口层</a:t>
            </a:r>
          </a:p>
        </p:txBody>
      </p:sp>
      <p:sp>
        <p:nvSpPr>
          <p:cNvPr id="27667" name="Text Box 20"/>
          <p:cNvSpPr txBox="1">
            <a:spLocks noChangeArrowheads="1"/>
          </p:cNvSpPr>
          <p:nvPr/>
        </p:nvSpPr>
        <p:spPr bwMode="auto">
          <a:xfrm>
            <a:off x="1009650" y="36099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运输层</a:t>
            </a:r>
          </a:p>
        </p:txBody>
      </p:sp>
      <p:sp>
        <p:nvSpPr>
          <p:cNvPr id="27668" name="Text Box 21"/>
          <p:cNvSpPr txBox="1">
            <a:spLocks noChangeArrowheads="1"/>
          </p:cNvSpPr>
          <p:nvPr/>
        </p:nvSpPr>
        <p:spPr bwMode="auto">
          <a:xfrm>
            <a:off x="1062038" y="260191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应用层</a:t>
            </a:r>
          </a:p>
        </p:txBody>
      </p:sp>
      <p:sp>
        <p:nvSpPr>
          <p:cNvPr id="27669" name="Text Box 22"/>
          <p:cNvSpPr txBox="1">
            <a:spLocks noChangeArrowheads="1"/>
          </p:cNvSpPr>
          <p:nvPr/>
        </p:nvSpPr>
        <p:spPr bwMode="auto">
          <a:xfrm>
            <a:off x="3662363" y="2528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27670" name="Text Box 23"/>
          <p:cNvSpPr txBox="1">
            <a:spLocks noChangeArrowheads="1"/>
          </p:cNvSpPr>
          <p:nvPr/>
        </p:nvSpPr>
        <p:spPr bwMode="auto">
          <a:xfrm>
            <a:off x="6357938" y="2528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27671" name="Text Box 24"/>
          <p:cNvSpPr txBox="1">
            <a:spLocks noChangeArrowheads="1"/>
          </p:cNvSpPr>
          <p:nvPr/>
        </p:nvSpPr>
        <p:spPr bwMode="auto">
          <a:xfrm>
            <a:off x="5903913" y="59261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600" b="1">
                <a:latin typeface="Times New Roman" panose="02020603050405020304" pitchFamily="18" charset="0"/>
              </a:rPr>
              <a:t>…</a:t>
            </a:r>
          </a:p>
        </p:txBody>
      </p:sp>
      <p:sp>
        <p:nvSpPr>
          <p:cNvPr id="27672" name="Line 25"/>
          <p:cNvSpPr>
            <a:spLocks noChangeShapeType="1"/>
          </p:cNvSpPr>
          <p:nvPr/>
        </p:nvSpPr>
        <p:spPr bwMode="auto">
          <a:xfrm>
            <a:off x="3116263" y="3033713"/>
            <a:ext cx="509587" cy="5476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Line 26"/>
          <p:cNvSpPr>
            <a:spLocks noChangeShapeType="1"/>
          </p:cNvSpPr>
          <p:nvPr/>
        </p:nvSpPr>
        <p:spPr bwMode="auto">
          <a:xfrm>
            <a:off x="5800725" y="3051175"/>
            <a:ext cx="587375"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27"/>
          <p:cNvSpPr>
            <a:spLocks noChangeShapeType="1"/>
          </p:cNvSpPr>
          <p:nvPr/>
        </p:nvSpPr>
        <p:spPr bwMode="auto">
          <a:xfrm flipH="1">
            <a:off x="4078288" y="3035300"/>
            <a:ext cx="584200"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Line 28"/>
          <p:cNvSpPr>
            <a:spLocks noChangeShapeType="1"/>
          </p:cNvSpPr>
          <p:nvPr/>
        </p:nvSpPr>
        <p:spPr bwMode="auto">
          <a:xfrm flipH="1">
            <a:off x="6792913" y="3035300"/>
            <a:ext cx="573087"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29"/>
          <p:cNvSpPr>
            <a:spLocks noChangeShapeType="1"/>
          </p:cNvSpPr>
          <p:nvPr/>
        </p:nvSpPr>
        <p:spPr bwMode="auto">
          <a:xfrm>
            <a:off x="3857625" y="3983038"/>
            <a:ext cx="1149350" cy="6619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7" name="Line 30"/>
          <p:cNvSpPr>
            <a:spLocks noChangeShapeType="1"/>
          </p:cNvSpPr>
          <p:nvPr/>
        </p:nvSpPr>
        <p:spPr bwMode="auto">
          <a:xfrm flipH="1">
            <a:off x="5491163" y="3998913"/>
            <a:ext cx="1152525"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8" name="Line 31"/>
          <p:cNvSpPr>
            <a:spLocks noChangeShapeType="1"/>
          </p:cNvSpPr>
          <p:nvPr/>
        </p:nvSpPr>
        <p:spPr bwMode="auto">
          <a:xfrm>
            <a:off x="5535613" y="5110163"/>
            <a:ext cx="1627187" cy="8397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9" name="Line 32"/>
          <p:cNvSpPr>
            <a:spLocks noChangeShapeType="1"/>
          </p:cNvSpPr>
          <p:nvPr/>
        </p:nvSpPr>
        <p:spPr bwMode="auto">
          <a:xfrm flipH="1">
            <a:off x="3275013" y="5100638"/>
            <a:ext cx="1646237" cy="8493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Line 33"/>
          <p:cNvSpPr>
            <a:spLocks noChangeShapeType="1"/>
          </p:cNvSpPr>
          <p:nvPr/>
        </p:nvSpPr>
        <p:spPr bwMode="auto">
          <a:xfrm flipH="1">
            <a:off x="5003800" y="5056188"/>
            <a:ext cx="244475" cy="89376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1" name="Text Box 34"/>
          <p:cNvSpPr txBox="1">
            <a:spLocks noChangeArrowheads="1"/>
          </p:cNvSpPr>
          <p:nvPr/>
        </p:nvSpPr>
        <p:spPr bwMode="auto">
          <a:xfrm>
            <a:off x="2674938" y="6038850"/>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27682" name="Text Box 35"/>
          <p:cNvSpPr txBox="1">
            <a:spLocks noChangeArrowheads="1"/>
          </p:cNvSpPr>
          <p:nvPr/>
        </p:nvSpPr>
        <p:spPr bwMode="auto">
          <a:xfrm>
            <a:off x="4392613" y="6007100"/>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27683" name="Text Box 36"/>
          <p:cNvSpPr txBox="1">
            <a:spLocks noChangeArrowheads="1"/>
          </p:cNvSpPr>
          <p:nvPr/>
        </p:nvSpPr>
        <p:spPr bwMode="auto">
          <a:xfrm>
            <a:off x="6443663" y="5986463"/>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40996" name="Rectangle 40"/>
          <p:cNvSpPr>
            <a:spLocks noGrp="1" noChangeArrowheads="1"/>
          </p:cNvSpPr>
          <p:nvPr>
            <p:ph type="title"/>
          </p:nvPr>
        </p:nvSpPr>
        <p:spPr>
          <a:xfrm>
            <a:off x="-7938" y="971550"/>
            <a:ext cx="4070351" cy="558800"/>
          </a:xfrm>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的</a:t>
            </a:r>
            <a:r>
              <a:rPr kumimoji="1" lang="zh-CN" altLang="en-US" sz="2400" b="1" kern="1200" dirty="0" smtClean="0">
                <a:solidFill>
                  <a:srgbClr val="A50021"/>
                </a:solidFill>
                <a:latin typeface="黑体" pitchFamily="49" charset="-122"/>
                <a:ea typeface="黑体" pitchFamily="49" charset="-122"/>
                <a:cs typeface="+mn-cs"/>
              </a:rPr>
              <a:t>体系结构各层功能</a:t>
            </a:r>
            <a:endParaRPr kumimoji="1" lang="zh-CN" altLang="en-US" sz="2400" b="1" kern="1200" dirty="0">
              <a:solidFill>
                <a:srgbClr val="A50021"/>
              </a:solidFill>
              <a:latin typeface="黑体" pitchFamily="49" charset="-122"/>
              <a:ea typeface="黑体" pitchFamily="49" charset="-122"/>
              <a:cs typeface="+mn-cs"/>
            </a:endParaRPr>
          </a:p>
        </p:txBody>
      </p:sp>
      <p:sp>
        <p:nvSpPr>
          <p:cNvPr id="37" name="Rectangle 3"/>
          <p:cNvSpPr txBox="1">
            <a:spLocks noChangeArrowheads="1"/>
          </p:cNvSpPr>
          <p:nvPr/>
        </p:nvSpPr>
        <p:spPr bwMode="auto">
          <a:xfrm>
            <a:off x="3605213" y="5445125"/>
            <a:ext cx="5213350" cy="1344613"/>
          </a:xfrm>
          <a:prstGeom prst="rect">
            <a:avLst/>
          </a:prstGeom>
          <a:solidFill>
            <a:schemeClr val="bg1"/>
          </a:solidFill>
          <a:ln>
            <a:noFill/>
          </a:ln>
          <a:effec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spcBef>
                <a:spcPct val="0"/>
              </a:spcBef>
              <a:buClrTx/>
              <a:buFontTx/>
              <a:buNone/>
              <a:defRPr/>
            </a:pPr>
            <a:r>
              <a:rPr lang="zh-CN" altLang="en-US" sz="1800" b="1" kern="0" dirty="0" smtClean="0">
                <a:solidFill>
                  <a:srgbClr val="0033CC"/>
                </a:solidFill>
                <a:latin typeface="黑体" panose="02010609060101010101" pitchFamily="49" charset="-122"/>
                <a:ea typeface="黑体" panose="02010609060101010101" pitchFamily="49" charset="-122"/>
              </a:rPr>
              <a:t>物理层：</a:t>
            </a:r>
            <a:r>
              <a:rPr kumimoji="1" lang="zh-CN" altLang="en-US" sz="1800" b="1" dirty="0">
                <a:solidFill>
                  <a:srgbClr val="CC0000"/>
                </a:solidFill>
                <a:latin typeface="楷体_GB2312" pitchFamily="49" charset="-122"/>
                <a:ea typeface="楷体_GB2312" pitchFamily="49" charset="-122"/>
              </a:rPr>
              <a:t>信息实际如何传送？ </a:t>
            </a:r>
            <a:r>
              <a:rPr lang="zh-CN" altLang="en-US" sz="1800" b="1" dirty="0">
                <a:solidFill>
                  <a:srgbClr val="CC0000"/>
                </a:solidFill>
                <a:latin typeface="楷体_GB2312" pitchFamily="49" charset="-122"/>
                <a:ea typeface="楷体_GB2312" pitchFamily="49" charset="-122"/>
              </a:rPr>
              <a:t>缆线，信号的编码，网络接插件的电、机械接口</a:t>
            </a:r>
          </a:p>
          <a:p>
            <a:pPr eaLnBrk="1" hangingPunct="1">
              <a:spcBef>
                <a:spcPct val="0"/>
              </a:spcBef>
              <a:buClrTx/>
              <a:buFontTx/>
              <a:buNone/>
              <a:defRPr/>
            </a:pPr>
            <a:r>
              <a:rPr lang="zh-CN" altLang="en-US" sz="1800" b="1" kern="0" dirty="0" smtClean="0">
                <a:solidFill>
                  <a:srgbClr val="0033CC"/>
                </a:solidFill>
                <a:latin typeface="黑体" panose="02010609060101010101" pitchFamily="49" charset="-122"/>
                <a:ea typeface="黑体" panose="02010609060101010101" pitchFamily="49" charset="-122"/>
              </a:rPr>
              <a:t>链路层：</a:t>
            </a:r>
            <a:r>
              <a:rPr lang="zh-CN" altLang="en-US" sz="1800" b="1" dirty="0">
                <a:solidFill>
                  <a:srgbClr val="CC0000"/>
                </a:solidFill>
                <a:latin typeface="楷体_GB2312" pitchFamily="49" charset="-122"/>
                <a:ea typeface="楷体_GB2312" pitchFamily="49" charset="-122"/>
              </a:rPr>
              <a:t>每一步该怎么走？ 成帧，差错控制、流量控制，物理寻址，媒体访问</a:t>
            </a:r>
            <a:r>
              <a:rPr lang="zh-CN" altLang="en-US" sz="1800" b="1" dirty="0" smtClean="0">
                <a:solidFill>
                  <a:srgbClr val="CC0000"/>
                </a:solidFill>
                <a:latin typeface="楷体_GB2312" pitchFamily="49" charset="-122"/>
                <a:ea typeface="楷体_GB2312" pitchFamily="49" charset="-122"/>
              </a:rPr>
              <a:t>控制</a:t>
            </a:r>
            <a:endParaRPr lang="zh-CN" altLang="en-US" sz="1800" b="1" dirty="0">
              <a:solidFill>
                <a:srgbClr val="CC0000"/>
              </a:solidFill>
              <a:latin typeface="楷体_GB2312" pitchFamily="49" charset="-122"/>
              <a:ea typeface="楷体_GB2312" pitchFamily="49" charset="-122"/>
            </a:endParaRPr>
          </a:p>
        </p:txBody>
      </p:sp>
      <p:cxnSp>
        <p:nvCxnSpPr>
          <p:cNvPr id="3" name="直接箭头连接符 2"/>
          <p:cNvCxnSpPr/>
          <p:nvPr/>
        </p:nvCxnSpPr>
        <p:spPr bwMode="auto">
          <a:xfrm flipH="1" flipV="1">
            <a:off x="2109788" y="6137275"/>
            <a:ext cx="1489075" cy="47625"/>
          </a:xfrm>
          <a:prstGeom prst="straightConnector1">
            <a:avLst/>
          </a:prstGeom>
          <a:solidFill>
            <a:schemeClr val="accent1"/>
          </a:solidFill>
          <a:ln w="63500" cap="flat" cmpd="sng" algn="ctr">
            <a:solidFill>
              <a:schemeClr val="accent2">
                <a:lumMod val="60000"/>
                <a:lumOff val="4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7687" name="Picture 7" descr="https://gimg2.baidu.com/image_search/src=http%3A%2F%2Fwww.mianfeiwendang.com%2Fpic%2Ff361169db5932b918d2d8e9577c05795df988de6%2F1-291-png_6_0_0_0_0_0_0_892.979_1262.879-893-0-0-893.jpg&amp;refer=http%3A%2F%2Fwww.mianfeiwendang.com&amp;app=2002&amp;size=f9999,10000&amp;q=a80&amp;n=0&amp;g=0n&amp;fmt=jpeg?sec=1648180895&amp;t=a1a7aa0c4d09d9a22251f0a63eb73e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5427663"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1619250" y="3860800"/>
            <a:ext cx="7235825" cy="2808288"/>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699" name="AutoShape 3"/>
          <p:cNvSpPr>
            <a:spLocks noChangeArrowheads="1"/>
          </p:cNvSpPr>
          <p:nvPr/>
        </p:nvSpPr>
        <p:spPr bwMode="auto">
          <a:xfrm flipV="1">
            <a:off x="1619250" y="2349500"/>
            <a:ext cx="7235825"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700" name="Rectangle 5"/>
          <p:cNvSpPr>
            <a:spLocks noChangeArrowheads="1"/>
          </p:cNvSpPr>
          <p:nvPr/>
        </p:nvSpPr>
        <p:spPr bwMode="auto">
          <a:xfrm>
            <a:off x="2720975" y="2540000"/>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HTTP</a:t>
            </a:r>
          </a:p>
        </p:txBody>
      </p:sp>
      <p:sp>
        <p:nvSpPr>
          <p:cNvPr id="29701" name="Rectangle 6"/>
          <p:cNvSpPr>
            <a:spLocks noChangeArrowheads="1"/>
          </p:cNvSpPr>
          <p:nvPr/>
        </p:nvSpPr>
        <p:spPr bwMode="auto">
          <a:xfrm>
            <a:off x="4268788" y="2540000"/>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SMTP</a:t>
            </a:r>
          </a:p>
        </p:txBody>
      </p:sp>
      <p:sp>
        <p:nvSpPr>
          <p:cNvPr id="29702" name="Rectangle 7"/>
          <p:cNvSpPr>
            <a:spLocks noChangeArrowheads="1"/>
          </p:cNvSpPr>
          <p:nvPr/>
        </p:nvSpPr>
        <p:spPr bwMode="auto">
          <a:xfrm>
            <a:off x="5410200" y="2540000"/>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DNS</a:t>
            </a:r>
          </a:p>
        </p:txBody>
      </p:sp>
      <p:sp>
        <p:nvSpPr>
          <p:cNvPr id="29703" name="Rectangle 8"/>
          <p:cNvSpPr>
            <a:spLocks noChangeArrowheads="1"/>
          </p:cNvSpPr>
          <p:nvPr/>
        </p:nvSpPr>
        <p:spPr bwMode="auto">
          <a:xfrm>
            <a:off x="6958013" y="2540000"/>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NFS</a:t>
            </a:r>
          </a:p>
        </p:txBody>
      </p:sp>
      <p:sp>
        <p:nvSpPr>
          <p:cNvPr id="29704" name="Rectangle 9"/>
          <p:cNvSpPr>
            <a:spLocks noChangeArrowheads="1"/>
          </p:cNvSpPr>
          <p:nvPr/>
        </p:nvSpPr>
        <p:spPr bwMode="auto">
          <a:xfrm>
            <a:off x="3454400" y="3484563"/>
            <a:ext cx="814388"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TCP</a:t>
            </a:r>
          </a:p>
        </p:txBody>
      </p:sp>
      <p:sp>
        <p:nvSpPr>
          <p:cNvPr id="29705" name="Rectangle 10"/>
          <p:cNvSpPr>
            <a:spLocks noChangeArrowheads="1"/>
          </p:cNvSpPr>
          <p:nvPr/>
        </p:nvSpPr>
        <p:spPr bwMode="auto">
          <a:xfrm>
            <a:off x="6224588" y="3484563"/>
            <a:ext cx="815975"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UDP</a:t>
            </a:r>
          </a:p>
        </p:txBody>
      </p:sp>
      <p:sp>
        <p:nvSpPr>
          <p:cNvPr id="29706" name="Rectangle 11"/>
          <p:cNvSpPr>
            <a:spLocks noChangeArrowheads="1"/>
          </p:cNvSpPr>
          <p:nvPr/>
        </p:nvSpPr>
        <p:spPr bwMode="auto">
          <a:xfrm>
            <a:off x="4840288" y="4581525"/>
            <a:ext cx="815975"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a:t>
            </a:r>
          </a:p>
        </p:txBody>
      </p:sp>
      <p:sp>
        <p:nvSpPr>
          <p:cNvPr id="29707" name="Rectangle 12"/>
          <p:cNvSpPr>
            <a:spLocks noChangeArrowheads="1"/>
          </p:cNvSpPr>
          <p:nvPr/>
        </p:nvSpPr>
        <p:spPr bwMode="auto">
          <a:xfrm>
            <a:off x="2720975" y="5868988"/>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9708" name="Rectangle 13"/>
          <p:cNvSpPr>
            <a:spLocks noChangeArrowheads="1"/>
          </p:cNvSpPr>
          <p:nvPr/>
        </p:nvSpPr>
        <p:spPr bwMode="auto">
          <a:xfrm>
            <a:off x="4432300" y="5868988"/>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9709" name="Rectangle 14"/>
          <p:cNvSpPr>
            <a:spLocks noChangeArrowheads="1"/>
          </p:cNvSpPr>
          <p:nvPr/>
        </p:nvSpPr>
        <p:spPr bwMode="auto">
          <a:xfrm>
            <a:off x="6470650" y="5868988"/>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29710" name="Line 15"/>
          <p:cNvSpPr>
            <a:spLocks noChangeShapeType="1"/>
          </p:cNvSpPr>
          <p:nvPr/>
        </p:nvSpPr>
        <p:spPr bwMode="auto">
          <a:xfrm>
            <a:off x="765175" y="5299075"/>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16"/>
          <p:cNvSpPr>
            <a:spLocks noChangeShapeType="1"/>
          </p:cNvSpPr>
          <p:nvPr/>
        </p:nvSpPr>
        <p:spPr bwMode="auto">
          <a:xfrm>
            <a:off x="765175" y="4275138"/>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17"/>
          <p:cNvSpPr>
            <a:spLocks noChangeShapeType="1"/>
          </p:cNvSpPr>
          <p:nvPr/>
        </p:nvSpPr>
        <p:spPr bwMode="auto">
          <a:xfrm>
            <a:off x="765175" y="3248025"/>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Text Box 18"/>
          <p:cNvSpPr txBox="1">
            <a:spLocks noChangeArrowheads="1"/>
          </p:cNvSpPr>
          <p:nvPr/>
        </p:nvSpPr>
        <p:spPr bwMode="auto">
          <a:xfrm>
            <a:off x="1008063" y="454501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网络层</a:t>
            </a:r>
          </a:p>
        </p:txBody>
      </p:sp>
      <p:sp>
        <p:nvSpPr>
          <p:cNvPr id="29714" name="Text Box 19"/>
          <p:cNvSpPr txBox="1">
            <a:spLocks noChangeArrowheads="1"/>
          </p:cNvSpPr>
          <p:nvPr/>
        </p:nvSpPr>
        <p:spPr bwMode="auto">
          <a:xfrm>
            <a:off x="754063" y="5805488"/>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网络接口层</a:t>
            </a:r>
          </a:p>
        </p:txBody>
      </p:sp>
      <p:sp>
        <p:nvSpPr>
          <p:cNvPr id="29715" name="Text Box 20"/>
          <p:cNvSpPr txBox="1">
            <a:spLocks noChangeArrowheads="1"/>
          </p:cNvSpPr>
          <p:nvPr/>
        </p:nvSpPr>
        <p:spPr bwMode="auto">
          <a:xfrm>
            <a:off x="1009650" y="35369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运输层</a:t>
            </a:r>
          </a:p>
        </p:txBody>
      </p:sp>
      <p:sp>
        <p:nvSpPr>
          <p:cNvPr id="29716" name="Text Box 21"/>
          <p:cNvSpPr txBox="1">
            <a:spLocks noChangeArrowheads="1"/>
          </p:cNvSpPr>
          <p:nvPr/>
        </p:nvSpPr>
        <p:spPr bwMode="auto">
          <a:xfrm>
            <a:off x="1062038" y="252888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应用层</a:t>
            </a:r>
          </a:p>
        </p:txBody>
      </p:sp>
      <p:sp>
        <p:nvSpPr>
          <p:cNvPr id="29717" name="Text Box 22"/>
          <p:cNvSpPr txBox="1">
            <a:spLocks noChangeArrowheads="1"/>
          </p:cNvSpPr>
          <p:nvPr/>
        </p:nvSpPr>
        <p:spPr bwMode="auto">
          <a:xfrm>
            <a:off x="3662363" y="24558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29718" name="Text Box 23"/>
          <p:cNvSpPr txBox="1">
            <a:spLocks noChangeArrowheads="1"/>
          </p:cNvSpPr>
          <p:nvPr/>
        </p:nvSpPr>
        <p:spPr bwMode="auto">
          <a:xfrm>
            <a:off x="6357938" y="24558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29719" name="Text Box 24"/>
          <p:cNvSpPr txBox="1">
            <a:spLocks noChangeArrowheads="1"/>
          </p:cNvSpPr>
          <p:nvPr/>
        </p:nvSpPr>
        <p:spPr bwMode="auto">
          <a:xfrm>
            <a:off x="5903913" y="585311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600" b="1">
                <a:latin typeface="Times New Roman" panose="02020603050405020304" pitchFamily="18" charset="0"/>
              </a:rPr>
              <a:t>…</a:t>
            </a:r>
          </a:p>
        </p:txBody>
      </p:sp>
      <p:sp>
        <p:nvSpPr>
          <p:cNvPr id="29720" name="Line 25"/>
          <p:cNvSpPr>
            <a:spLocks noChangeShapeType="1"/>
          </p:cNvSpPr>
          <p:nvPr/>
        </p:nvSpPr>
        <p:spPr bwMode="auto">
          <a:xfrm>
            <a:off x="3116263" y="2960688"/>
            <a:ext cx="509587" cy="5476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Line 26"/>
          <p:cNvSpPr>
            <a:spLocks noChangeShapeType="1"/>
          </p:cNvSpPr>
          <p:nvPr/>
        </p:nvSpPr>
        <p:spPr bwMode="auto">
          <a:xfrm>
            <a:off x="5800725" y="2978150"/>
            <a:ext cx="587375"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2" name="Line 27"/>
          <p:cNvSpPr>
            <a:spLocks noChangeShapeType="1"/>
          </p:cNvSpPr>
          <p:nvPr/>
        </p:nvSpPr>
        <p:spPr bwMode="auto">
          <a:xfrm flipH="1">
            <a:off x="4078288" y="2962275"/>
            <a:ext cx="584200"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3" name="Line 28"/>
          <p:cNvSpPr>
            <a:spLocks noChangeShapeType="1"/>
          </p:cNvSpPr>
          <p:nvPr/>
        </p:nvSpPr>
        <p:spPr bwMode="auto">
          <a:xfrm flipH="1">
            <a:off x="6792913" y="2962275"/>
            <a:ext cx="573087"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4" name="Line 29"/>
          <p:cNvSpPr>
            <a:spLocks noChangeShapeType="1"/>
          </p:cNvSpPr>
          <p:nvPr/>
        </p:nvSpPr>
        <p:spPr bwMode="auto">
          <a:xfrm>
            <a:off x="3857625" y="3910013"/>
            <a:ext cx="1149350" cy="6619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5" name="Line 30"/>
          <p:cNvSpPr>
            <a:spLocks noChangeShapeType="1"/>
          </p:cNvSpPr>
          <p:nvPr/>
        </p:nvSpPr>
        <p:spPr bwMode="auto">
          <a:xfrm flipH="1">
            <a:off x="5491163" y="3925888"/>
            <a:ext cx="1152525"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6" name="Line 31"/>
          <p:cNvSpPr>
            <a:spLocks noChangeShapeType="1"/>
          </p:cNvSpPr>
          <p:nvPr/>
        </p:nvSpPr>
        <p:spPr bwMode="auto">
          <a:xfrm>
            <a:off x="5535613" y="5037138"/>
            <a:ext cx="1627187" cy="83978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Line 32"/>
          <p:cNvSpPr>
            <a:spLocks noChangeShapeType="1"/>
          </p:cNvSpPr>
          <p:nvPr/>
        </p:nvSpPr>
        <p:spPr bwMode="auto">
          <a:xfrm flipH="1">
            <a:off x="3275013" y="5027613"/>
            <a:ext cx="1646237" cy="8493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8" name="Line 33"/>
          <p:cNvSpPr>
            <a:spLocks noChangeShapeType="1"/>
          </p:cNvSpPr>
          <p:nvPr/>
        </p:nvSpPr>
        <p:spPr bwMode="auto">
          <a:xfrm flipH="1">
            <a:off x="5003800" y="4983163"/>
            <a:ext cx="244475" cy="89376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9" name="Text Box 34"/>
          <p:cNvSpPr txBox="1">
            <a:spLocks noChangeArrowheads="1"/>
          </p:cNvSpPr>
          <p:nvPr/>
        </p:nvSpPr>
        <p:spPr bwMode="auto">
          <a:xfrm>
            <a:off x="2674938" y="5965825"/>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29730" name="Text Box 35"/>
          <p:cNvSpPr txBox="1">
            <a:spLocks noChangeArrowheads="1"/>
          </p:cNvSpPr>
          <p:nvPr/>
        </p:nvSpPr>
        <p:spPr bwMode="auto">
          <a:xfrm>
            <a:off x="4392613" y="5934075"/>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29731" name="Text Box 36"/>
          <p:cNvSpPr txBox="1">
            <a:spLocks noChangeArrowheads="1"/>
          </p:cNvSpPr>
          <p:nvPr/>
        </p:nvSpPr>
        <p:spPr bwMode="auto">
          <a:xfrm>
            <a:off x="6443663" y="5913438"/>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40996" name="Rectangle 40"/>
          <p:cNvSpPr>
            <a:spLocks noGrp="1" noChangeArrowheads="1"/>
          </p:cNvSpPr>
          <p:nvPr>
            <p:ph type="title"/>
          </p:nvPr>
        </p:nvSpPr>
        <p:spPr>
          <a:xfrm>
            <a:off x="-7938" y="971550"/>
            <a:ext cx="4070351" cy="558800"/>
          </a:xfrm>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的</a:t>
            </a:r>
            <a:r>
              <a:rPr kumimoji="1" lang="zh-CN" altLang="en-US" sz="2400" b="1" kern="1200" dirty="0" smtClean="0">
                <a:solidFill>
                  <a:srgbClr val="A50021"/>
                </a:solidFill>
                <a:latin typeface="黑体" pitchFamily="49" charset="-122"/>
                <a:ea typeface="黑体" pitchFamily="49" charset="-122"/>
                <a:cs typeface="+mn-cs"/>
              </a:rPr>
              <a:t>体系结构各层功能</a:t>
            </a:r>
            <a:endParaRPr kumimoji="1" lang="zh-CN" altLang="en-US" sz="2400" b="1" kern="1200" dirty="0">
              <a:solidFill>
                <a:srgbClr val="A50021"/>
              </a:solidFill>
              <a:latin typeface="黑体" pitchFamily="49" charset="-122"/>
              <a:ea typeface="黑体" pitchFamily="49" charset="-122"/>
              <a:cs typeface="+mn-cs"/>
            </a:endParaRPr>
          </a:p>
        </p:txBody>
      </p:sp>
      <p:sp>
        <p:nvSpPr>
          <p:cNvPr id="29733" name="Rectangle 3"/>
          <p:cNvSpPr txBox="1">
            <a:spLocks noChangeArrowheads="1"/>
          </p:cNvSpPr>
          <p:nvPr/>
        </p:nvSpPr>
        <p:spPr bwMode="auto">
          <a:xfrm>
            <a:off x="2062163" y="4297363"/>
            <a:ext cx="2308225" cy="992187"/>
          </a:xfrm>
          <a:prstGeom prst="rect">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FontTx/>
              <a:buNone/>
            </a:pPr>
            <a:r>
              <a:rPr lang="zh-CN" altLang="en-US" sz="1800" b="1">
                <a:solidFill>
                  <a:srgbClr val="CC0000"/>
                </a:solidFill>
                <a:latin typeface="楷体_GB2312" pitchFamily="49" charset="-122"/>
                <a:ea typeface="楷体_GB2312" pitchFamily="49" charset="-122"/>
              </a:rPr>
              <a:t>数据如何到达对方？ 路由、转发，拥塞控制</a:t>
            </a:r>
          </a:p>
        </p:txBody>
      </p:sp>
      <p:pic>
        <p:nvPicPr>
          <p:cNvPr id="29734" name="Picture 7" descr="https://gimg2.baidu.com/image_search/src=http%3A%2F%2Fwww.mianfeiwendang.com%2Fpic%2Ff361169db5932b918d2d8e9577c05795df988de6%2F1-291-png_6_0_0_0_0_0_0_892.979_1262.879-893-0-0-893.jpg&amp;refer=http%3A%2F%2Fwww.mianfeiwendang.com&amp;app=2002&amp;size=f9999,10000&amp;q=a80&amp;n=0&amp;g=0n&amp;fmt=jpeg?sec=1648180895&amp;t=a1a7aa0c4d09d9a22251f0a63eb73e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5427663"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1692275" y="3500438"/>
            <a:ext cx="7235825"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1747" name="AutoShape 3"/>
          <p:cNvSpPr>
            <a:spLocks noChangeArrowheads="1"/>
          </p:cNvSpPr>
          <p:nvPr/>
        </p:nvSpPr>
        <p:spPr bwMode="auto">
          <a:xfrm flipV="1">
            <a:off x="1692275" y="1989138"/>
            <a:ext cx="7235825"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1748" name="Rectangle 5"/>
          <p:cNvSpPr>
            <a:spLocks noChangeArrowheads="1"/>
          </p:cNvSpPr>
          <p:nvPr/>
        </p:nvSpPr>
        <p:spPr bwMode="auto">
          <a:xfrm>
            <a:off x="2794000" y="2179638"/>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HTTP</a:t>
            </a:r>
          </a:p>
        </p:txBody>
      </p:sp>
      <p:sp>
        <p:nvSpPr>
          <p:cNvPr id="31749" name="Rectangle 6"/>
          <p:cNvSpPr>
            <a:spLocks noChangeArrowheads="1"/>
          </p:cNvSpPr>
          <p:nvPr/>
        </p:nvSpPr>
        <p:spPr bwMode="auto">
          <a:xfrm>
            <a:off x="4341813" y="2179638"/>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SMTP</a:t>
            </a:r>
          </a:p>
        </p:txBody>
      </p:sp>
      <p:sp>
        <p:nvSpPr>
          <p:cNvPr id="31750" name="Rectangle 7"/>
          <p:cNvSpPr>
            <a:spLocks noChangeArrowheads="1"/>
          </p:cNvSpPr>
          <p:nvPr/>
        </p:nvSpPr>
        <p:spPr bwMode="auto">
          <a:xfrm>
            <a:off x="5483225" y="2179638"/>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DNS</a:t>
            </a:r>
          </a:p>
        </p:txBody>
      </p:sp>
      <p:sp>
        <p:nvSpPr>
          <p:cNvPr id="31751" name="Rectangle 8"/>
          <p:cNvSpPr>
            <a:spLocks noChangeArrowheads="1"/>
          </p:cNvSpPr>
          <p:nvPr/>
        </p:nvSpPr>
        <p:spPr bwMode="auto">
          <a:xfrm>
            <a:off x="7031038" y="2179638"/>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NFS</a:t>
            </a:r>
          </a:p>
        </p:txBody>
      </p:sp>
      <p:sp>
        <p:nvSpPr>
          <p:cNvPr id="31752" name="Rectangle 9"/>
          <p:cNvSpPr>
            <a:spLocks noChangeArrowheads="1"/>
          </p:cNvSpPr>
          <p:nvPr/>
        </p:nvSpPr>
        <p:spPr bwMode="auto">
          <a:xfrm>
            <a:off x="3527425" y="3124200"/>
            <a:ext cx="814388"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TCP</a:t>
            </a:r>
          </a:p>
        </p:txBody>
      </p:sp>
      <p:sp>
        <p:nvSpPr>
          <p:cNvPr id="31753" name="Rectangle 10"/>
          <p:cNvSpPr>
            <a:spLocks noChangeArrowheads="1"/>
          </p:cNvSpPr>
          <p:nvPr/>
        </p:nvSpPr>
        <p:spPr bwMode="auto">
          <a:xfrm>
            <a:off x="6297613" y="3124200"/>
            <a:ext cx="815975"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UDP</a:t>
            </a:r>
          </a:p>
        </p:txBody>
      </p:sp>
      <p:sp>
        <p:nvSpPr>
          <p:cNvPr id="31754" name="Rectangle 11"/>
          <p:cNvSpPr>
            <a:spLocks noChangeArrowheads="1"/>
          </p:cNvSpPr>
          <p:nvPr/>
        </p:nvSpPr>
        <p:spPr bwMode="auto">
          <a:xfrm>
            <a:off x="4913313" y="4221163"/>
            <a:ext cx="815975"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a:t>
            </a:r>
          </a:p>
        </p:txBody>
      </p:sp>
      <p:sp>
        <p:nvSpPr>
          <p:cNvPr id="31755" name="Rectangle 12"/>
          <p:cNvSpPr>
            <a:spLocks noChangeArrowheads="1"/>
          </p:cNvSpPr>
          <p:nvPr/>
        </p:nvSpPr>
        <p:spPr bwMode="auto">
          <a:xfrm>
            <a:off x="2794000" y="5508625"/>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31756" name="Rectangle 13"/>
          <p:cNvSpPr>
            <a:spLocks noChangeArrowheads="1"/>
          </p:cNvSpPr>
          <p:nvPr/>
        </p:nvSpPr>
        <p:spPr bwMode="auto">
          <a:xfrm>
            <a:off x="4505325" y="5508625"/>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31757" name="Rectangle 14"/>
          <p:cNvSpPr>
            <a:spLocks noChangeArrowheads="1"/>
          </p:cNvSpPr>
          <p:nvPr/>
        </p:nvSpPr>
        <p:spPr bwMode="auto">
          <a:xfrm>
            <a:off x="6543675" y="5508625"/>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31758" name="Line 15"/>
          <p:cNvSpPr>
            <a:spLocks noChangeShapeType="1"/>
          </p:cNvSpPr>
          <p:nvPr/>
        </p:nvSpPr>
        <p:spPr bwMode="auto">
          <a:xfrm>
            <a:off x="838200" y="4938713"/>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Line 16"/>
          <p:cNvSpPr>
            <a:spLocks noChangeShapeType="1"/>
          </p:cNvSpPr>
          <p:nvPr/>
        </p:nvSpPr>
        <p:spPr bwMode="auto">
          <a:xfrm>
            <a:off x="838200" y="3914775"/>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0" name="Line 17"/>
          <p:cNvSpPr>
            <a:spLocks noChangeShapeType="1"/>
          </p:cNvSpPr>
          <p:nvPr/>
        </p:nvSpPr>
        <p:spPr bwMode="auto">
          <a:xfrm>
            <a:off x="838200" y="2887663"/>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1" name="Text Box 18"/>
          <p:cNvSpPr txBox="1">
            <a:spLocks noChangeArrowheads="1"/>
          </p:cNvSpPr>
          <p:nvPr/>
        </p:nvSpPr>
        <p:spPr bwMode="auto">
          <a:xfrm>
            <a:off x="608013" y="41719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网络层</a:t>
            </a:r>
          </a:p>
        </p:txBody>
      </p:sp>
      <p:sp>
        <p:nvSpPr>
          <p:cNvPr id="31762" name="Text Box 19"/>
          <p:cNvSpPr txBox="1">
            <a:spLocks noChangeArrowheads="1"/>
          </p:cNvSpPr>
          <p:nvPr/>
        </p:nvSpPr>
        <p:spPr bwMode="auto">
          <a:xfrm>
            <a:off x="354013" y="5432425"/>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网络接口层</a:t>
            </a:r>
          </a:p>
        </p:txBody>
      </p:sp>
      <p:sp>
        <p:nvSpPr>
          <p:cNvPr id="31763" name="Text Box 20"/>
          <p:cNvSpPr txBox="1">
            <a:spLocks noChangeArrowheads="1"/>
          </p:cNvSpPr>
          <p:nvPr/>
        </p:nvSpPr>
        <p:spPr bwMode="auto">
          <a:xfrm>
            <a:off x="609600" y="316388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运输层</a:t>
            </a:r>
          </a:p>
        </p:txBody>
      </p:sp>
      <p:sp>
        <p:nvSpPr>
          <p:cNvPr id="31764" name="Text Box 21"/>
          <p:cNvSpPr txBox="1">
            <a:spLocks noChangeArrowheads="1"/>
          </p:cNvSpPr>
          <p:nvPr/>
        </p:nvSpPr>
        <p:spPr bwMode="auto">
          <a:xfrm>
            <a:off x="661988" y="21558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应用层</a:t>
            </a:r>
          </a:p>
        </p:txBody>
      </p:sp>
      <p:sp>
        <p:nvSpPr>
          <p:cNvPr id="31765" name="Text Box 22"/>
          <p:cNvSpPr txBox="1">
            <a:spLocks noChangeArrowheads="1"/>
          </p:cNvSpPr>
          <p:nvPr/>
        </p:nvSpPr>
        <p:spPr bwMode="auto">
          <a:xfrm>
            <a:off x="3735388" y="2095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31766" name="Text Box 23"/>
          <p:cNvSpPr txBox="1">
            <a:spLocks noChangeArrowheads="1"/>
          </p:cNvSpPr>
          <p:nvPr/>
        </p:nvSpPr>
        <p:spPr bwMode="auto">
          <a:xfrm>
            <a:off x="6430963" y="2095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31767" name="Text Box 24"/>
          <p:cNvSpPr txBox="1">
            <a:spLocks noChangeArrowheads="1"/>
          </p:cNvSpPr>
          <p:nvPr/>
        </p:nvSpPr>
        <p:spPr bwMode="auto">
          <a:xfrm>
            <a:off x="5976938" y="54927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600" b="1">
                <a:latin typeface="Times New Roman" panose="02020603050405020304" pitchFamily="18" charset="0"/>
              </a:rPr>
              <a:t>…</a:t>
            </a:r>
          </a:p>
        </p:txBody>
      </p:sp>
      <p:sp>
        <p:nvSpPr>
          <p:cNvPr id="31768" name="Line 25"/>
          <p:cNvSpPr>
            <a:spLocks noChangeShapeType="1"/>
          </p:cNvSpPr>
          <p:nvPr/>
        </p:nvSpPr>
        <p:spPr bwMode="auto">
          <a:xfrm>
            <a:off x="3189288" y="2600325"/>
            <a:ext cx="509587"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9" name="Line 26"/>
          <p:cNvSpPr>
            <a:spLocks noChangeShapeType="1"/>
          </p:cNvSpPr>
          <p:nvPr/>
        </p:nvSpPr>
        <p:spPr bwMode="auto">
          <a:xfrm>
            <a:off x="5873750" y="2617788"/>
            <a:ext cx="587375"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0" name="Line 27"/>
          <p:cNvSpPr>
            <a:spLocks noChangeShapeType="1"/>
          </p:cNvSpPr>
          <p:nvPr/>
        </p:nvSpPr>
        <p:spPr bwMode="auto">
          <a:xfrm flipH="1">
            <a:off x="4151313" y="2601913"/>
            <a:ext cx="584200"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1" name="Line 28"/>
          <p:cNvSpPr>
            <a:spLocks noChangeShapeType="1"/>
          </p:cNvSpPr>
          <p:nvPr/>
        </p:nvSpPr>
        <p:spPr bwMode="auto">
          <a:xfrm flipH="1">
            <a:off x="6865938" y="2601913"/>
            <a:ext cx="573087"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2" name="Line 29"/>
          <p:cNvSpPr>
            <a:spLocks noChangeShapeType="1"/>
          </p:cNvSpPr>
          <p:nvPr/>
        </p:nvSpPr>
        <p:spPr bwMode="auto">
          <a:xfrm>
            <a:off x="3930650" y="3549650"/>
            <a:ext cx="1149350"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3" name="Line 30"/>
          <p:cNvSpPr>
            <a:spLocks noChangeShapeType="1"/>
          </p:cNvSpPr>
          <p:nvPr/>
        </p:nvSpPr>
        <p:spPr bwMode="auto">
          <a:xfrm flipH="1">
            <a:off x="5564188" y="3565525"/>
            <a:ext cx="1152525"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4" name="Line 31"/>
          <p:cNvSpPr>
            <a:spLocks noChangeShapeType="1"/>
          </p:cNvSpPr>
          <p:nvPr/>
        </p:nvSpPr>
        <p:spPr bwMode="auto">
          <a:xfrm>
            <a:off x="5608638" y="4676775"/>
            <a:ext cx="1627187"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5" name="Line 32"/>
          <p:cNvSpPr>
            <a:spLocks noChangeShapeType="1"/>
          </p:cNvSpPr>
          <p:nvPr/>
        </p:nvSpPr>
        <p:spPr bwMode="auto">
          <a:xfrm flipH="1">
            <a:off x="3348038" y="4667250"/>
            <a:ext cx="1646237"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6" name="Line 33"/>
          <p:cNvSpPr>
            <a:spLocks noChangeShapeType="1"/>
          </p:cNvSpPr>
          <p:nvPr/>
        </p:nvSpPr>
        <p:spPr bwMode="auto">
          <a:xfrm flipH="1">
            <a:off x="5076825" y="4622800"/>
            <a:ext cx="244475"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7" name="Text Box 34"/>
          <p:cNvSpPr txBox="1">
            <a:spLocks noChangeArrowheads="1"/>
          </p:cNvSpPr>
          <p:nvPr/>
        </p:nvSpPr>
        <p:spPr bwMode="auto">
          <a:xfrm>
            <a:off x="2747963" y="5605463"/>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31778" name="Text Box 35"/>
          <p:cNvSpPr txBox="1">
            <a:spLocks noChangeArrowheads="1"/>
          </p:cNvSpPr>
          <p:nvPr/>
        </p:nvSpPr>
        <p:spPr bwMode="auto">
          <a:xfrm>
            <a:off x="4465638" y="5573713"/>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31779" name="Text Box 36"/>
          <p:cNvSpPr txBox="1">
            <a:spLocks noChangeArrowheads="1"/>
          </p:cNvSpPr>
          <p:nvPr/>
        </p:nvSpPr>
        <p:spPr bwMode="auto">
          <a:xfrm>
            <a:off x="6516688" y="5553075"/>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40996" name="Rectangle 40"/>
          <p:cNvSpPr>
            <a:spLocks noGrp="1" noChangeArrowheads="1"/>
          </p:cNvSpPr>
          <p:nvPr>
            <p:ph type="title"/>
          </p:nvPr>
        </p:nvSpPr>
        <p:spPr>
          <a:xfrm>
            <a:off x="-7938" y="971550"/>
            <a:ext cx="4070351" cy="558800"/>
          </a:xfrm>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的</a:t>
            </a:r>
            <a:r>
              <a:rPr kumimoji="1" lang="zh-CN" altLang="en-US" sz="2400" b="1" kern="1200" dirty="0" smtClean="0">
                <a:solidFill>
                  <a:srgbClr val="A50021"/>
                </a:solidFill>
                <a:latin typeface="黑体" pitchFamily="49" charset="-122"/>
                <a:ea typeface="黑体" pitchFamily="49" charset="-122"/>
                <a:cs typeface="+mn-cs"/>
              </a:rPr>
              <a:t>体系结构各层功能</a:t>
            </a:r>
            <a:endParaRPr kumimoji="1" lang="zh-CN" altLang="en-US" sz="2400" b="1" kern="1200" dirty="0">
              <a:solidFill>
                <a:srgbClr val="A50021"/>
              </a:solidFill>
              <a:latin typeface="黑体" pitchFamily="49" charset="-122"/>
              <a:ea typeface="黑体" pitchFamily="49" charset="-122"/>
              <a:cs typeface="+mn-cs"/>
            </a:endParaRPr>
          </a:p>
        </p:txBody>
      </p:sp>
      <p:sp>
        <p:nvSpPr>
          <p:cNvPr id="31781" name="Rectangle 3"/>
          <p:cNvSpPr txBox="1">
            <a:spLocks noChangeArrowheads="1"/>
          </p:cNvSpPr>
          <p:nvPr/>
        </p:nvSpPr>
        <p:spPr bwMode="auto">
          <a:xfrm>
            <a:off x="1524000" y="2897188"/>
            <a:ext cx="1801813" cy="992187"/>
          </a:xfrm>
          <a:prstGeom prst="rect">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FontTx/>
              <a:buNone/>
            </a:pPr>
            <a:r>
              <a:rPr lang="zh-CN" altLang="en-US" sz="1800" b="1">
                <a:solidFill>
                  <a:srgbClr val="CC0000"/>
                </a:solidFill>
                <a:latin typeface="楷体_GB2312" pitchFamily="49" charset="-122"/>
                <a:ea typeface="楷体_GB2312" pitchFamily="49" charset="-122"/>
              </a:rPr>
              <a:t>数据如何到达进程？ 端口、可靠和不可靠传输</a:t>
            </a:r>
          </a:p>
        </p:txBody>
      </p:sp>
      <p:pic>
        <p:nvPicPr>
          <p:cNvPr id="31782" name="Picture 6" descr="https://gimg2.baidu.com/image_search/src=http%3A%2F%2Fnimg.ws.126.net%2F%3Furl%3Dhttp%3A%2F%2Fdingyue.ws.126.net%2F2021%2F0317%2F617b55ddj00qq368k0015c000hs009sc.jpg%26thumbnail%3D650x2147483647%26quality%3D80%26type%3Djpg&amp;refer=http%3A%2F%2Fnimg.ws.126.net&amp;app=2002&amp;size=f9999,10000&amp;q=a80&amp;n=0&amp;g=0n&amp;fmt=jpeg?sec=1647739799&amp;t=d570a8aab2c99f57a789ab51551115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300" y="-12700"/>
            <a:ext cx="38227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1763713" y="4005263"/>
            <a:ext cx="7235825"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795" name="AutoShape 3"/>
          <p:cNvSpPr>
            <a:spLocks noChangeArrowheads="1"/>
          </p:cNvSpPr>
          <p:nvPr/>
        </p:nvSpPr>
        <p:spPr bwMode="auto">
          <a:xfrm flipV="1">
            <a:off x="1763713" y="2493963"/>
            <a:ext cx="7235825"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796" name="Rectangle 5"/>
          <p:cNvSpPr>
            <a:spLocks noChangeArrowheads="1"/>
          </p:cNvSpPr>
          <p:nvPr/>
        </p:nvSpPr>
        <p:spPr bwMode="auto">
          <a:xfrm>
            <a:off x="2865438" y="2684463"/>
            <a:ext cx="814387"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HTTP</a:t>
            </a:r>
          </a:p>
        </p:txBody>
      </p:sp>
      <p:sp>
        <p:nvSpPr>
          <p:cNvPr id="33797" name="Rectangle 6"/>
          <p:cNvSpPr>
            <a:spLocks noChangeArrowheads="1"/>
          </p:cNvSpPr>
          <p:nvPr/>
        </p:nvSpPr>
        <p:spPr bwMode="auto">
          <a:xfrm>
            <a:off x="4413250" y="2684463"/>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SMTP</a:t>
            </a:r>
          </a:p>
        </p:txBody>
      </p:sp>
      <p:sp>
        <p:nvSpPr>
          <p:cNvPr id="33798" name="Rectangle 7"/>
          <p:cNvSpPr>
            <a:spLocks noChangeArrowheads="1"/>
          </p:cNvSpPr>
          <p:nvPr/>
        </p:nvSpPr>
        <p:spPr bwMode="auto">
          <a:xfrm>
            <a:off x="5554663" y="2684463"/>
            <a:ext cx="814387"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DNS</a:t>
            </a:r>
          </a:p>
        </p:txBody>
      </p:sp>
      <p:sp>
        <p:nvSpPr>
          <p:cNvPr id="33799" name="Rectangle 8"/>
          <p:cNvSpPr>
            <a:spLocks noChangeArrowheads="1"/>
          </p:cNvSpPr>
          <p:nvPr/>
        </p:nvSpPr>
        <p:spPr bwMode="auto">
          <a:xfrm>
            <a:off x="7102475" y="2684463"/>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NFS</a:t>
            </a:r>
          </a:p>
        </p:txBody>
      </p:sp>
      <p:sp>
        <p:nvSpPr>
          <p:cNvPr id="33800" name="Rectangle 9"/>
          <p:cNvSpPr>
            <a:spLocks noChangeArrowheads="1"/>
          </p:cNvSpPr>
          <p:nvPr/>
        </p:nvSpPr>
        <p:spPr bwMode="auto">
          <a:xfrm>
            <a:off x="3598863" y="3629025"/>
            <a:ext cx="814387"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TCP</a:t>
            </a:r>
          </a:p>
        </p:txBody>
      </p:sp>
      <p:sp>
        <p:nvSpPr>
          <p:cNvPr id="33801" name="Rectangle 10"/>
          <p:cNvSpPr>
            <a:spLocks noChangeArrowheads="1"/>
          </p:cNvSpPr>
          <p:nvPr/>
        </p:nvSpPr>
        <p:spPr bwMode="auto">
          <a:xfrm>
            <a:off x="6369050" y="3629025"/>
            <a:ext cx="815975"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UDP</a:t>
            </a:r>
          </a:p>
        </p:txBody>
      </p:sp>
      <p:sp>
        <p:nvSpPr>
          <p:cNvPr id="33802" name="Rectangle 11"/>
          <p:cNvSpPr>
            <a:spLocks noChangeArrowheads="1"/>
          </p:cNvSpPr>
          <p:nvPr/>
        </p:nvSpPr>
        <p:spPr bwMode="auto">
          <a:xfrm>
            <a:off x="4984750" y="4725988"/>
            <a:ext cx="815975"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a:t>
            </a:r>
          </a:p>
        </p:txBody>
      </p:sp>
      <p:sp>
        <p:nvSpPr>
          <p:cNvPr id="33803" name="Rectangle 12"/>
          <p:cNvSpPr>
            <a:spLocks noChangeArrowheads="1"/>
          </p:cNvSpPr>
          <p:nvPr/>
        </p:nvSpPr>
        <p:spPr bwMode="auto">
          <a:xfrm>
            <a:off x="2865438" y="6013450"/>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33804" name="Rectangle 13"/>
          <p:cNvSpPr>
            <a:spLocks noChangeArrowheads="1"/>
          </p:cNvSpPr>
          <p:nvPr/>
        </p:nvSpPr>
        <p:spPr bwMode="auto">
          <a:xfrm>
            <a:off x="4576763" y="6013450"/>
            <a:ext cx="1303337"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33805" name="Rectangle 14"/>
          <p:cNvSpPr>
            <a:spLocks noChangeArrowheads="1"/>
          </p:cNvSpPr>
          <p:nvPr/>
        </p:nvSpPr>
        <p:spPr bwMode="auto">
          <a:xfrm>
            <a:off x="6615113" y="6013450"/>
            <a:ext cx="1303337"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en-US" sz="1600">
              <a:latin typeface="Times New Roman" panose="02020603050405020304" pitchFamily="18" charset="0"/>
            </a:endParaRPr>
          </a:p>
        </p:txBody>
      </p:sp>
      <p:sp>
        <p:nvSpPr>
          <p:cNvPr id="33806" name="Line 15"/>
          <p:cNvSpPr>
            <a:spLocks noChangeShapeType="1"/>
          </p:cNvSpPr>
          <p:nvPr/>
        </p:nvSpPr>
        <p:spPr bwMode="auto">
          <a:xfrm>
            <a:off x="909638" y="5443538"/>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Line 16"/>
          <p:cNvSpPr>
            <a:spLocks noChangeShapeType="1"/>
          </p:cNvSpPr>
          <p:nvPr/>
        </p:nvSpPr>
        <p:spPr bwMode="auto">
          <a:xfrm>
            <a:off x="909638" y="4419600"/>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8" name="Line 17"/>
          <p:cNvSpPr>
            <a:spLocks noChangeShapeType="1"/>
          </p:cNvSpPr>
          <p:nvPr/>
        </p:nvSpPr>
        <p:spPr bwMode="auto">
          <a:xfrm>
            <a:off x="909638" y="3392488"/>
            <a:ext cx="7334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Text Box 18"/>
          <p:cNvSpPr txBox="1">
            <a:spLocks noChangeArrowheads="1"/>
          </p:cNvSpPr>
          <p:nvPr/>
        </p:nvSpPr>
        <p:spPr bwMode="auto">
          <a:xfrm>
            <a:off x="442913" y="46958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网络层</a:t>
            </a:r>
          </a:p>
        </p:txBody>
      </p:sp>
      <p:sp>
        <p:nvSpPr>
          <p:cNvPr id="33810" name="Text Box 19"/>
          <p:cNvSpPr txBox="1">
            <a:spLocks noChangeArrowheads="1"/>
          </p:cNvSpPr>
          <p:nvPr/>
        </p:nvSpPr>
        <p:spPr bwMode="auto">
          <a:xfrm>
            <a:off x="188913" y="595630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网络接口层</a:t>
            </a:r>
          </a:p>
        </p:txBody>
      </p:sp>
      <p:sp>
        <p:nvSpPr>
          <p:cNvPr id="33811" name="Text Box 20"/>
          <p:cNvSpPr txBox="1">
            <a:spLocks noChangeArrowheads="1"/>
          </p:cNvSpPr>
          <p:nvPr/>
        </p:nvSpPr>
        <p:spPr bwMode="auto">
          <a:xfrm>
            <a:off x="444500" y="36877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运输层</a:t>
            </a:r>
          </a:p>
        </p:txBody>
      </p:sp>
      <p:sp>
        <p:nvSpPr>
          <p:cNvPr id="33812" name="Text Box 21"/>
          <p:cNvSpPr txBox="1">
            <a:spLocks noChangeArrowheads="1"/>
          </p:cNvSpPr>
          <p:nvPr/>
        </p:nvSpPr>
        <p:spPr bwMode="auto">
          <a:xfrm>
            <a:off x="496888" y="26797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应用层</a:t>
            </a:r>
          </a:p>
        </p:txBody>
      </p:sp>
      <p:sp>
        <p:nvSpPr>
          <p:cNvPr id="33813" name="Text Box 22"/>
          <p:cNvSpPr txBox="1">
            <a:spLocks noChangeArrowheads="1"/>
          </p:cNvSpPr>
          <p:nvPr/>
        </p:nvSpPr>
        <p:spPr bwMode="auto">
          <a:xfrm>
            <a:off x="3806825" y="26003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33814" name="Text Box 23"/>
          <p:cNvSpPr txBox="1">
            <a:spLocks noChangeArrowheads="1"/>
          </p:cNvSpPr>
          <p:nvPr/>
        </p:nvSpPr>
        <p:spPr bwMode="auto">
          <a:xfrm>
            <a:off x="6502400" y="26003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b="1">
                <a:solidFill>
                  <a:srgbClr val="333399"/>
                </a:solidFill>
                <a:latin typeface="Times New Roman" panose="02020603050405020304" pitchFamily="18" charset="0"/>
                <a:ea typeface="黑体" panose="02010609060101010101" pitchFamily="49" charset="-122"/>
              </a:rPr>
              <a:t>…</a:t>
            </a:r>
          </a:p>
        </p:txBody>
      </p:sp>
      <p:sp>
        <p:nvSpPr>
          <p:cNvPr id="33815" name="Text Box 24"/>
          <p:cNvSpPr txBox="1">
            <a:spLocks noChangeArrowheads="1"/>
          </p:cNvSpPr>
          <p:nvPr/>
        </p:nvSpPr>
        <p:spPr bwMode="auto">
          <a:xfrm>
            <a:off x="6048375" y="59975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600" b="1">
                <a:latin typeface="Times New Roman" panose="02020603050405020304" pitchFamily="18" charset="0"/>
              </a:rPr>
              <a:t>…</a:t>
            </a:r>
          </a:p>
        </p:txBody>
      </p:sp>
      <p:sp>
        <p:nvSpPr>
          <p:cNvPr id="33816" name="Line 25"/>
          <p:cNvSpPr>
            <a:spLocks noChangeShapeType="1"/>
          </p:cNvSpPr>
          <p:nvPr/>
        </p:nvSpPr>
        <p:spPr bwMode="auto">
          <a:xfrm>
            <a:off x="3260725" y="3105150"/>
            <a:ext cx="509588"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7" name="Line 26"/>
          <p:cNvSpPr>
            <a:spLocks noChangeShapeType="1"/>
          </p:cNvSpPr>
          <p:nvPr/>
        </p:nvSpPr>
        <p:spPr bwMode="auto">
          <a:xfrm>
            <a:off x="5945188" y="3122613"/>
            <a:ext cx="587375"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Line 27"/>
          <p:cNvSpPr>
            <a:spLocks noChangeShapeType="1"/>
          </p:cNvSpPr>
          <p:nvPr/>
        </p:nvSpPr>
        <p:spPr bwMode="auto">
          <a:xfrm flipH="1">
            <a:off x="4222750" y="3106738"/>
            <a:ext cx="584200"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9" name="Line 28"/>
          <p:cNvSpPr>
            <a:spLocks noChangeShapeType="1"/>
          </p:cNvSpPr>
          <p:nvPr/>
        </p:nvSpPr>
        <p:spPr bwMode="auto">
          <a:xfrm flipH="1">
            <a:off x="6937375" y="3106738"/>
            <a:ext cx="573088"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0" name="Line 29"/>
          <p:cNvSpPr>
            <a:spLocks noChangeShapeType="1"/>
          </p:cNvSpPr>
          <p:nvPr/>
        </p:nvSpPr>
        <p:spPr bwMode="auto">
          <a:xfrm>
            <a:off x="4002088" y="4054475"/>
            <a:ext cx="1149350"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1" name="Line 30"/>
          <p:cNvSpPr>
            <a:spLocks noChangeShapeType="1"/>
          </p:cNvSpPr>
          <p:nvPr/>
        </p:nvSpPr>
        <p:spPr bwMode="auto">
          <a:xfrm flipH="1">
            <a:off x="5635625" y="4070350"/>
            <a:ext cx="1152525"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2" name="Line 31"/>
          <p:cNvSpPr>
            <a:spLocks noChangeShapeType="1"/>
          </p:cNvSpPr>
          <p:nvPr/>
        </p:nvSpPr>
        <p:spPr bwMode="auto">
          <a:xfrm>
            <a:off x="5680075" y="5181600"/>
            <a:ext cx="1627188"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3" name="Line 32"/>
          <p:cNvSpPr>
            <a:spLocks noChangeShapeType="1"/>
          </p:cNvSpPr>
          <p:nvPr/>
        </p:nvSpPr>
        <p:spPr bwMode="auto">
          <a:xfrm flipH="1">
            <a:off x="3419475" y="5172075"/>
            <a:ext cx="1646238"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4" name="Line 33"/>
          <p:cNvSpPr>
            <a:spLocks noChangeShapeType="1"/>
          </p:cNvSpPr>
          <p:nvPr/>
        </p:nvSpPr>
        <p:spPr bwMode="auto">
          <a:xfrm flipH="1">
            <a:off x="5148263" y="5127625"/>
            <a:ext cx="244475"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5" name="Text Box 34"/>
          <p:cNvSpPr txBox="1">
            <a:spLocks noChangeArrowheads="1"/>
          </p:cNvSpPr>
          <p:nvPr/>
        </p:nvSpPr>
        <p:spPr bwMode="auto">
          <a:xfrm>
            <a:off x="2819400" y="6110288"/>
            <a:ext cx="1376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1</a:t>
            </a:r>
          </a:p>
        </p:txBody>
      </p:sp>
      <p:sp>
        <p:nvSpPr>
          <p:cNvPr id="33826" name="Text Box 35"/>
          <p:cNvSpPr txBox="1">
            <a:spLocks noChangeArrowheads="1"/>
          </p:cNvSpPr>
          <p:nvPr/>
        </p:nvSpPr>
        <p:spPr bwMode="auto">
          <a:xfrm>
            <a:off x="4537075" y="6078538"/>
            <a:ext cx="1376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2</a:t>
            </a:r>
          </a:p>
        </p:txBody>
      </p:sp>
      <p:sp>
        <p:nvSpPr>
          <p:cNvPr id="33827" name="Text Box 36"/>
          <p:cNvSpPr txBox="1">
            <a:spLocks noChangeArrowheads="1"/>
          </p:cNvSpPr>
          <p:nvPr/>
        </p:nvSpPr>
        <p:spPr bwMode="auto">
          <a:xfrm>
            <a:off x="6588125" y="6057900"/>
            <a:ext cx="1376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网络接口</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a:solidFill>
                  <a:srgbClr val="333399"/>
                </a:solidFill>
                <a:latin typeface="Arial" panose="020B0604020202020204" pitchFamily="34" charset="0"/>
                <a:ea typeface="黑体" panose="02010609060101010101" pitchFamily="49" charset="-122"/>
              </a:rPr>
              <a:t>3</a:t>
            </a:r>
          </a:p>
        </p:txBody>
      </p:sp>
      <p:sp>
        <p:nvSpPr>
          <p:cNvPr id="40996" name="Rectangle 40"/>
          <p:cNvSpPr>
            <a:spLocks noGrp="1" noChangeArrowheads="1"/>
          </p:cNvSpPr>
          <p:nvPr>
            <p:ph type="title"/>
          </p:nvPr>
        </p:nvSpPr>
        <p:spPr>
          <a:xfrm>
            <a:off x="-7938" y="971550"/>
            <a:ext cx="4070351" cy="558800"/>
          </a:xfrm>
        </p:spPr>
        <p:txBody>
          <a:bodyPr/>
          <a:lstStyle/>
          <a:p>
            <a:pPr eaLnBrk="1" hangingPunct="1">
              <a:defRPr/>
            </a:pPr>
            <a:r>
              <a:rPr kumimoji="1" lang="en-US" altLang="zh-CN" sz="2400" b="1" kern="1200" dirty="0">
                <a:solidFill>
                  <a:srgbClr val="A50021"/>
                </a:solidFill>
                <a:latin typeface="黑体" pitchFamily="49" charset="-122"/>
                <a:ea typeface="黑体" pitchFamily="49" charset="-122"/>
                <a:cs typeface="+mn-cs"/>
              </a:rPr>
              <a:t>TCP/IP</a:t>
            </a:r>
            <a:r>
              <a:rPr kumimoji="1" lang="zh-CN" altLang="en-US" sz="2400" b="1" kern="1200" dirty="0">
                <a:solidFill>
                  <a:srgbClr val="A50021"/>
                </a:solidFill>
                <a:latin typeface="黑体" pitchFamily="49" charset="-122"/>
                <a:ea typeface="黑体" pitchFamily="49" charset="-122"/>
                <a:cs typeface="+mn-cs"/>
              </a:rPr>
              <a:t>的</a:t>
            </a:r>
            <a:r>
              <a:rPr kumimoji="1" lang="zh-CN" altLang="en-US" sz="2400" b="1" kern="1200" dirty="0" smtClean="0">
                <a:solidFill>
                  <a:srgbClr val="A50021"/>
                </a:solidFill>
                <a:latin typeface="黑体" pitchFamily="49" charset="-122"/>
                <a:ea typeface="黑体" pitchFamily="49" charset="-122"/>
                <a:cs typeface="+mn-cs"/>
              </a:rPr>
              <a:t>体系结构各层功能</a:t>
            </a:r>
            <a:endParaRPr kumimoji="1" lang="zh-CN" altLang="en-US" sz="2400" b="1" kern="1200" dirty="0">
              <a:solidFill>
                <a:srgbClr val="A50021"/>
              </a:solidFill>
              <a:latin typeface="黑体" pitchFamily="49" charset="-122"/>
              <a:ea typeface="黑体" pitchFamily="49" charset="-122"/>
              <a:cs typeface="+mn-cs"/>
            </a:endParaRPr>
          </a:p>
        </p:txBody>
      </p:sp>
      <p:pic>
        <p:nvPicPr>
          <p:cNvPr id="3382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4763"/>
            <a:ext cx="481171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0"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0"/>
            <a:ext cx="16732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1"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05725" y="-4763"/>
            <a:ext cx="1501775" cy="12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2" name="Rectangle 3"/>
          <p:cNvSpPr txBox="1">
            <a:spLocks noChangeArrowheads="1"/>
          </p:cNvSpPr>
          <p:nvPr/>
        </p:nvSpPr>
        <p:spPr bwMode="auto">
          <a:xfrm>
            <a:off x="1503363" y="2620963"/>
            <a:ext cx="1166812" cy="771525"/>
          </a:xfrm>
          <a:prstGeom prst="rect">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FontTx/>
              <a:buNone/>
            </a:pPr>
            <a:r>
              <a:rPr lang="zh-CN" altLang="en-US" sz="1800" b="1">
                <a:solidFill>
                  <a:srgbClr val="CC0000"/>
                </a:solidFill>
                <a:latin typeface="楷体_GB2312" pitchFamily="49" charset="-122"/>
                <a:ea typeface="楷体_GB2312" pitchFamily="49" charset="-122"/>
              </a:rPr>
              <a:t>应用和处理数据</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836613"/>
            <a:ext cx="5688012" cy="663575"/>
          </a:xfrm>
        </p:spPr>
        <p:txBody>
          <a:bodyPr/>
          <a:lstStyle/>
          <a:p>
            <a:pPr eaLnBrk="1" hangingPunct="1">
              <a:defRPr/>
            </a:pPr>
            <a:r>
              <a:rPr kumimoji="1" lang="en-US" altLang="zh-CN" sz="3200" b="1" kern="1200" dirty="0" smtClean="0">
                <a:solidFill>
                  <a:srgbClr val="A50021"/>
                </a:solidFill>
                <a:latin typeface="黑体" pitchFamily="49" charset="-122"/>
                <a:ea typeface="黑体" pitchFamily="49" charset="-122"/>
                <a:cs typeface="+mn-cs"/>
              </a:rPr>
              <a:t>TCP/IP</a:t>
            </a:r>
            <a:r>
              <a:rPr kumimoji="1" lang="zh-CN" altLang="en-US" sz="3200" b="1" kern="1200" dirty="0" smtClean="0">
                <a:solidFill>
                  <a:srgbClr val="A50021"/>
                </a:solidFill>
                <a:latin typeface="黑体" pitchFamily="49" charset="-122"/>
                <a:ea typeface="黑体" pitchFamily="49" charset="-122"/>
                <a:cs typeface="+mn-cs"/>
              </a:rPr>
              <a:t>体系结构下的数据传输</a:t>
            </a:r>
            <a:endParaRPr kumimoji="1" lang="zh-CN" altLang="en-US" sz="3200" b="1" kern="1200" dirty="0">
              <a:solidFill>
                <a:srgbClr val="A50021"/>
              </a:solidFill>
              <a:latin typeface="黑体" pitchFamily="49" charset="-122"/>
              <a:ea typeface="黑体" pitchFamily="49" charset="-122"/>
              <a:cs typeface="+mn-cs"/>
            </a:endParaRPr>
          </a:p>
        </p:txBody>
      </p:sp>
      <p:sp>
        <p:nvSpPr>
          <p:cNvPr id="35843" name="矩形 3"/>
          <p:cNvSpPr>
            <a:spLocks noChangeArrowheads="1"/>
          </p:cNvSpPr>
          <p:nvPr/>
        </p:nvSpPr>
        <p:spPr bwMode="auto">
          <a:xfrm>
            <a:off x="468313" y="1916113"/>
            <a:ext cx="821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400" b="1">
                <a:solidFill>
                  <a:srgbClr val="0070C0"/>
                </a:solidFill>
                <a:latin typeface="Calibri" panose="020F0502020204030204" pitchFamily="34" charset="0"/>
                <a:cs typeface="Times New Roman" panose="02020603050405020304" pitchFamily="18" charset="0"/>
              </a:rPr>
              <a:t>在我的浏览器中访问河海大学主页</a:t>
            </a:r>
            <a:r>
              <a:rPr lang="en-US" altLang="zh-CN" sz="2400" b="1">
                <a:solidFill>
                  <a:srgbClr val="0070C0"/>
                </a:solidFill>
                <a:latin typeface="Calibri" panose="020F0502020204030204" pitchFamily="34" charset="0"/>
                <a:cs typeface="Times New Roman" panose="02020603050405020304" pitchFamily="18" charset="0"/>
              </a:rPr>
              <a:t>http://www.hhu.edu.cn</a:t>
            </a:r>
            <a:r>
              <a:rPr lang="zh-CN" altLang="zh-CN" sz="2400" b="1">
                <a:solidFill>
                  <a:srgbClr val="0070C0"/>
                </a:solidFill>
                <a:latin typeface="Calibri" panose="020F0502020204030204" pitchFamily="34" charset="0"/>
                <a:cs typeface="Times New Roman" panose="02020603050405020304" pitchFamily="18" charset="0"/>
              </a:rPr>
              <a:t>。</a:t>
            </a:r>
            <a:endParaRPr lang="zh-CN" altLang="en-US" sz="2400" b="1">
              <a:solidFill>
                <a:srgbClr val="0070C0"/>
              </a:solidFill>
            </a:endParaRPr>
          </a:p>
        </p:txBody>
      </p:sp>
      <p:sp>
        <p:nvSpPr>
          <p:cNvPr id="35844" name="矩形 4"/>
          <p:cNvSpPr>
            <a:spLocks noChangeArrowheads="1"/>
          </p:cNvSpPr>
          <p:nvPr/>
        </p:nvSpPr>
        <p:spPr bwMode="auto">
          <a:xfrm>
            <a:off x="447675" y="2484438"/>
            <a:ext cx="8588375"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zh-CN" altLang="zh-CN" sz="2400">
                <a:solidFill>
                  <a:srgbClr val="FF0000"/>
                </a:solidFill>
                <a:latin typeface="Calibri" panose="020F0502020204030204" pitchFamily="34" charset="0"/>
                <a:cs typeface="Times New Roman" panose="02020603050405020304" pitchFamily="18" charset="0"/>
              </a:rPr>
              <a:t>首先实际的数据传递都是在两个程序之间的</a:t>
            </a:r>
            <a:r>
              <a:rPr lang="zh-CN" altLang="zh-CN" sz="2400">
                <a:latin typeface="Calibri" panose="020F0502020204030204" pitchFamily="34" charset="0"/>
                <a:cs typeface="Times New Roman" panose="02020603050405020304" pitchFamily="18" charset="0"/>
              </a:rPr>
              <a:t>。比如你访问</a:t>
            </a:r>
            <a:r>
              <a:rPr lang="zh-CN" altLang="en-US" sz="2400">
                <a:latin typeface="Calibri" panose="020F0502020204030204" pitchFamily="34" charset="0"/>
                <a:cs typeface="Times New Roman" panose="02020603050405020304" pitchFamily="18" charset="0"/>
              </a:rPr>
              <a:t>河海大学主页</a:t>
            </a:r>
            <a:r>
              <a:rPr lang="zh-CN" altLang="zh-CN" sz="2400">
                <a:latin typeface="Calibri" panose="020F0502020204030204" pitchFamily="34" charset="0"/>
                <a:cs typeface="Times New Roman" panose="02020603050405020304" pitchFamily="18" charset="0"/>
              </a:rPr>
              <a:t>，实际数据通信就是你的浏览器和</a:t>
            </a:r>
            <a:r>
              <a:rPr lang="zh-CN" altLang="en-US" sz="2400">
                <a:latin typeface="Calibri" panose="020F0502020204030204" pitchFamily="34" charset="0"/>
                <a:cs typeface="Times New Roman" panose="02020603050405020304" pitchFamily="18" charset="0"/>
              </a:rPr>
              <a:t>河海大学主页的</a:t>
            </a:r>
            <a:r>
              <a:rPr lang="en-US" altLang="zh-CN" sz="2400">
                <a:latin typeface="Calibri" panose="020F0502020204030204" pitchFamily="34" charset="0"/>
                <a:cs typeface="Times New Roman" panose="02020603050405020304" pitchFamily="18" charset="0"/>
              </a:rPr>
              <a:t>Web</a:t>
            </a:r>
            <a:r>
              <a:rPr lang="zh-CN" altLang="en-US" sz="2400">
                <a:latin typeface="Calibri" panose="020F0502020204030204" pitchFamily="34" charset="0"/>
                <a:cs typeface="Times New Roman" panose="02020603050405020304" pitchFamily="18" charset="0"/>
              </a:rPr>
              <a:t>服务软件</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IIS</a:t>
            </a:r>
            <a:r>
              <a:rPr lang="zh-CN" altLang="en-US"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TOMCAT</a:t>
            </a:r>
            <a:r>
              <a:rPr lang="zh-CN" altLang="zh-CN" sz="2400">
                <a:latin typeface="Calibri" panose="020F0502020204030204" pitchFamily="34" charset="0"/>
                <a:cs typeface="Times New Roman" panose="02020603050405020304" pitchFamily="18" charset="0"/>
              </a:rPr>
              <a:t>等）之间。</a:t>
            </a:r>
            <a:endParaRPr lang="zh-CN" altLang="en-US" sz="2400"/>
          </a:p>
        </p:txBody>
      </p:sp>
      <p:pic>
        <p:nvPicPr>
          <p:cNvPr id="3584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365625"/>
            <a:ext cx="50831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836613"/>
            <a:ext cx="7772400" cy="663575"/>
          </a:xfrm>
        </p:spPr>
        <p:txBody>
          <a:bodyPr/>
          <a:lstStyle/>
          <a:p>
            <a:pPr eaLnBrk="1" hangingPunct="1">
              <a:defRPr/>
            </a:pPr>
            <a:r>
              <a:rPr kumimoji="1" lang="en-US" altLang="zh-CN" sz="3200" b="1" kern="1200" dirty="0" smtClean="0">
                <a:solidFill>
                  <a:srgbClr val="A50021"/>
                </a:solidFill>
                <a:latin typeface="黑体" pitchFamily="49" charset="-122"/>
                <a:ea typeface="黑体" pitchFamily="49" charset="-122"/>
                <a:cs typeface="+mn-cs"/>
              </a:rPr>
              <a:t>TCP/IP</a:t>
            </a:r>
            <a:r>
              <a:rPr kumimoji="1" lang="zh-CN" altLang="en-US" sz="3200" b="1" kern="1200" dirty="0" smtClean="0">
                <a:solidFill>
                  <a:srgbClr val="A50021"/>
                </a:solidFill>
                <a:latin typeface="黑体" pitchFamily="49" charset="-122"/>
                <a:ea typeface="黑体" pitchFamily="49" charset="-122"/>
                <a:cs typeface="+mn-cs"/>
              </a:rPr>
              <a:t>体系结构下的数据传输</a:t>
            </a:r>
            <a:endParaRPr kumimoji="1" lang="zh-CN" altLang="en-US" sz="3200" b="1" kern="1200" dirty="0">
              <a:solidFill>
                <a:srgbClr val="A50021"/>
              </a:solidFill>
              <a:latin typeface="黑体" pitchFamily="49" charset="-122"/>
              <a:ea typeface="黑体" pitchFamily="49" charset="-122"/>
              <a:cs typeface="+mn-cs"/>
            </a:endParaRPr>
          </a:p>
        </p:txBody>
      </p:sp>
      <p:sp>
        <p:nvSpPr>
          <p:cNvPr id="36867" name="矩形 3"/>
          <p:cNvSpPr>
            <a:spLocks noChangeArrowheads="1"/>
          </p:cNvSpPr>
          <p:nvPr/>
        </p:nvSpPr>
        <p:spPr bwMode="auto">
          <a:xfrm>
            <a:off x="2379663" y="87313"/>
            <a:ext cx="6764337"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a:solidFill>
                  <a:srgbClr val="0070C0"/>
                </a:solidFill>
                <a:latin typeface="Calibri" panose="020F0502020204030204" pitchFamily="34" charset="0"/>
                <a:cs typeface="Times New Roman" panose="02020603050405020304" pitchFamily="18" charset="0"/>
              </a:rPr>
              <a:t>在我的浏览器中访问河海大学主页</a:t>
            </a:r>
            <a:r>
              <a:rPr lang="en-US" altLang="zh-CN" sz="2000">
                <a:solidFill>
                  <a:srgbClr val="0070C0"/>
                </a:solidFill>
                <a:latin typeface="Calibri" panose="020F0502020204030204" pitchFamily="34" charset="0"/>
                <a:cs typeface="Times New Roman" panose="02020603050405020304" pitchFamily="18" charset="0"/>
              </a:rPr>
              <a:t>http://www.hhu.edu.cn</a:t>
            </a:r>
            <a:r>
              <a:rPr lang="zh-CN" altLang="zh-CN" sz="2000">
                <a:solidFill>
                  <a:srgbClr val="0070C0"/>
                </a:solidFill>
                <a:latin typeface="Calibri" panose="020F0502020204030204" pitchFamily="34" charset="0"/>
                <a:cs typeface="Times New Roman" panose="02020603050405020304" pitchFamily="18" charset="0"/>
              </a:rPr>
              <a:t>。</a:t>
            </a:r>
            <a:endParaRPr lang="zh-CN" altLang="en-US" sz="2000">
              <a:solidFill>
                <a:srgbClr val="0070C0"/>
              </a:solidFill>
            </a:endParaRPr>
          </a:p>
        </p:txBody>
      </p:sp>
      <p:sp>
        <p:nvSpPr>
          <p:cNvPr id="36868" name="矩形 4"/>
          <p:cNvSpPr>
            <a:spLocks noChangeArrowheads="1"/>
          </p:cNvSpPr>
          <p:nvPr/>
        </p:nvSpPr>
        <p:spPr bwMode="auto">
          <a:xfrm>
            <a:off x="539750" y="1677988"/>
            <a:ext cx="2411413"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pPr>
            <a:r>
              <a:rPr lang="zh-CN" altLang="en-US" sz="2400" b="1">
                <a:solidFill>
                  <a:srgbClr val="FF0000"/>
                </a:solidFill>
              </a:rPr>
              <a:t>如何标识程序</a:t>
            </a:r>
            <a:r>
              <a:rPr lang="en-US" altLang="zh-CN" sz="2400" b="1">
                <a:solidFill>
                  <a:srgbClr val="FF0000"/>
                </a:solidFill>
              </a:rPr>
              <a:t>?</a:t>
            </a:r>
            <a:endParaRPr lang="zh-CN" altLang="en-US" sz="2400" b="1">
              <a:solidFill>
                <a:srgbClr val="FF0000"/>
              </a:solidFill>
            </a:endParaRPr>
          </a:p>
        </p:txBody>
      </p:sp>
      <p:sp>
        <p:nvSpPr>
          <p:cNvPr id="36869" name="矩形 1"/>
          <p:cNvSpPr>
            <a:spLocks noChangeArrowheads="1"/>
          </p:cNvSpPr>
          <p:nvPr/>
        </p:nvSpPr>
        <p:spPr bwMode="auto">
          <a:xfrm>
            <a:off x="250825" y="2349500"/>
            <a:ext cx="8567738"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zh-CN" altLang="zh-CN" sz="2000" b="1">
                <a:solidFill>
                  <a:srgbClr val="0070C0"/>
                </a:solidFill>
                <a:latin typeface="黑体" panose="02010609060101010101" pitchFamily="49" charset="-122"/>
                <a:ea typeface="黑体" panose="02010609060101010101" pitchFamily="49" charset="-122"/>
                <a:cs typeface="Times New Roman" panose="02020603050405020304" pitchFamily="18" charset="0"/>
              </a:rPr>
              <a:t>端口：</a:t>
            </a:r>
            <a:r>
              <a:rPr lang="zh-CN" altLang="zh-CN" sz="2000">
                <a:solidFill>
                  <a:srgbClr val="002060"/>
                </a:solidFill>
                <a:latin typeface="Calibri" panose="020F0502020204030204" pitchFamily="34" charset="0"/>
                <a:ea typeface="黑体" panose="02010609060101010101" pitchFamily="49" charset="-122"/>
                <a:cs typeface="Times New Roman" panose="02020603050405020304" pitchFamily="18" charset="0"/>
              </a:rPr>
              <a:t>每个参与网络通信的程序都至少有一个</a:t>
            </a:r>
            <a:r>
              <a:rPr lang="en-US" altLang="zh-CN" sz="2000">
                <a:solidFill>
                  <a:srgbClr val="002060"/>
                </a:solidFill>
                <a:latin typeface="Calibri" panose="020F0502020204030204" pitchFamily="34" charset="0"/>
                <a:ea typeface="黑体" panose="02010609060101010101" pitchFamily="49" charset="-122"/>
                <a:cs typeface="Times New Roman" panose="02020603050405020304" pitchFamily="18" charset="0"/>
              </a:rPr>
              <a:t>2</a:t>
            </a:r>
            <a:r>
              <a:rPr lang="zh-CN" altLang="zh-CN" sz="2000">
                <a:solidFill>
                  <a:srgbClr val="002060"/>
                </a:solidFill>
                <a:latin typeface="Calibri" panose="020F0502020204030204" pitchFamily="34" charset="0"/>
                <a:ea typeface="黑体" panose="02010609060101010101" pitchFamily="49" charset="-122"/>
                <a:cs typeface="Times New Roman" panose="02020603050405020304" pitchFamily="18" charset="0"/>
              </a:rPr>
              <a:t>个字节的无符号的数字标识</a:t>
            </a:r>
            <a:r>
              <a:rPr lang="zh-CN" altLang="zh-CN" sz="2000">
                <a:latin typeface="Calibri" panose="020F0502020204030204" pitchFamily="34" charset="0"/>
                <a:ea typeface="黑体" panose="02010609060101010101" pitchFamily="49" charset="-122"/>
                <a:cs typeface="Times New Roman" panose="02020603050405020304" pitchFamily="18" charset="0"/>
              </a:rPr>
              <a:t>，比如：</a:t>
            </a:r>
            <a:r>
              <a:rPr lang="en-US" altLang="zh-CN" sz="2000">
                <a:latin typeface="Calibri" panose="020F0502020204030204" pitchFamily="34" charset="0"/>
                <a:ea typeface="黑体" panose="02010609060101010101" pitchFamily="49" charset="-122"/>
                <a:cs typeface="Times New Roman" panose="02020603050405020304" pitchFamily="18" charset="0"/>
              </a:rPr>
              <a:t>80,8080,7001</a:t>
            </a:r>
            <a:r>
              <a:rPr lang="zh-CN" altLang="zh-CN" sz="2000">
                <a:latin typeface="Calibri" panose="020F0502020204030204" pitchFamily="34" charset="0"/>
                <a:ea typeface="黑体" panose="02010609060101010101" pitchFamily="49" charset="-122"/>
                <a:cs typeface="Times New Roman" panose="02020603050405020304" pitchFamily="18" charset="0"/>
              </a:rPr>
              <a:t>等。端口保证在每个计算机上唯一识别程序，即每个计算机上各程序的端口都不会相同。这些端口有些是程序启动起来操作系统自动分配的，比如你的浏览器启动起来，也会有端口，端口号我们不清楚，是操作系统自动分配的。再比如我们开发</a:t>
            </a:r>
            <a:r>
              <a:rPr lang="en-US" altLang="zh-CN" sz="2000">
                <a:latin typeface="Calibri" panose="020F0502020204030204" pitchFamily="34" charset="0"/>
                <a:ea typeface="黑体" panose="02010609060101010101" pitchFamily="49" charset="-122"/>
                <a:cs typeface="Times New Roman" panose="02020603050405020304" pitchFamily="18" charset="0"/>
              </a:rPr>
              <a:t>WEB</a:t>
            </a:r>
            <a:r>
              <a:rPr lang="zh-CN" altLang="zh-CN" sz="2000">
                <a:latin typeface="Calibri" panose="020F0502020204030204" pitchFamily="34" charset="0"/>
                <a:ea typeface="黑体" panose="02010609060101010101" pitchFamily="49" charset="-122"/>
                <a:cs typeface="Times New Roman" panose="02020603050405020304" pitchFamily="18" charset="0"/>
              </a:rPr>
              <a:t>程序，</a:t>
            </a:r>
            <a:r>
              <a:rPr lang="en-US" altLang="zh-CN" sz="2000">
                <a:latin typeface="Calibri" panose="020F0502020204030204" pitchFamily="34" charset="0"/>
                <a:ea typeface="黑体" panose="02010609060101010101" pitchFamily="49" charset="-122"/>
                <a:cs typeface="Times New Roman" panose="02020603050405020304" pitchFamily="18" charset="0"/>
              </a:rPr>
              <a:t>TOMCAT</a:t>
            </a:r>
            <a:r>
              <a:rPr lang="zh-CN" altLang="zh-CN" sz="2000">
                <a:latin typeface="Calibri" panose="020F0502020204030204" pitchFamily="34" charset="0"/>
                <a:ea typeface="黑体" panose="02010609060101010101" pitchFamily="49" charset="-122"/>
                <a:cs typeface="Times New Roman" panose="02020603050405020304" pitchFamily="18" charset="0"/>
              </a:rPr>
              <a:t>等程序启动时，都会预先分配固定的端口比如</a:t>
            </a:r>
            <a:r>
              <a:rPr lang="en-US" altLang="zh-CN" sz="2000">
                <a:latin typeface="Calibri" panose="020F0502020204030204" pitchFamily="34" charset="0"/>
                <a:ea typeface="黑体" panose="02010609060101010101" pitchFamily="49" charset="-122"/>
                <a:cs typeface="Times New Roman" panose="02020603050405020304" pitchFamily="18" charset="0"/>
              </a:rPr>
              <a:t>80</a:t>
            </a:r>
            <a:r>
              <a:rPr lang="zh-CN" altLang="zh-CN" sz="2000">
                <a:latin typeface="Calibri" panose="020F0502020204030204" pitchFamily="34" charset="0"/>
                <a:ea typeface="黑体" panose="02010609060101010101" pitchFamily="49" charset="-122"/>
                <a:cs typeface="Times New Roman" panose="02020603050405020304" pitchFamily="18" charset="0"/>
              </a:rPr>
              <a:t>或者</a:t>
            </a:r>
            <a:r>
              <a:rPr lang="en-US" altLang="zh-CN" sz="2000">
                <a:latin typeface="Calibri" panose="020F0502020204030204" pitchFamily="34" charset="0"/>
                <a:ea typeface="黑体" panose="02010609060101010101" pitchFamily="49" charset="-122"/>
                <a:cs typeface="Times New Roman" panose="02020603050405020304" pitchFamily="18" charset="0"/>
              </a:rPr>
              <a:t>8080</a:t>
            </a:r>
            <a:r>
              <a:rPr lang="zh-CN" altLang="zh-CN" sz="2000">
                <a:latin typeface="Calibri" panose="020F0502020204030204" pitchFamily="34" charset="0"/>
                <a:ea typeface="黑体" panose="02010609060101010101" pitchFamily="49" charset="-122"/>
                <a:cs typeface="Times New Roman" panose="02020603050405020304" pitchFamily="18" charset="0"/>
              </a:rPr>
              <a:t>等，这样方便客户端连接。就像一个商场提供服务，肯定要告诉别人他在哪。</a:t>
            </a:r>
          </a:p>
          <a:p>
            <a:r>
              <a:rPr lang="en-US" altLang="zh-CN" sz="2000" b="1">
                <a:solidFill>
                  <a:srgbClr val="0070C0"/>
                </a:solidFill>
                <a:latin typeface="黑体" panose="02010609060101010101" pitchFamily="49" charset="-122"/>
                <a:ea typeface="黑体" panose="02010609060101010101" pitchFamily="49" charset="-122"/>
                <a:cs typeface="Times New Roman" panose="02020603050405020304" pitchFamily="18" charset="0"/>
              </a:rPr>
              <a:t> IP</a:t>
            </a:r>
            <a:r>
              <a:rPr lang="zh-CN" altLang="zh-CN" sz="2000" b="1">
                <a:solidFill>
                  <a:srgbClr val="0070C0"/>
                </a:solidFill>
                <a:latin typeface="黑体" panose="02010609060101010101" pitchFamily="49" charset="-122"/>
                <a:ea typeface="黑体" panose="02010609060101010101" pitchFamily="49" charset="-122"/>
                <a:cs typeface="Times New Roman" panose="02020603050405020304" pitchFamily="18" charset="0"/>
              </a:rPr>
              <a:t>地址：</a:t>
            </a:r>
            <a:r>
              <a:rPr lang="zh-CN" altLang="zh-CN" sz="2000">
                <a:solidFill>
                  <a:srgbClr val="002060"/>
                </a:solidFill>
                <a:latin typeface="Calibri" panose="020F0502020204030204" pitchFamily="34" charset="0"/>
                <a:ea typeface="黑体" panose="02010609060101010101" pitchFamily="49" charset="-122"/>
                <a:cs typeface="Times New Roman" panose="02020603050405020304" pitchFamily="18" charset="0"/>
              </a:rPr>
              <a:t>在互联网中，每个计算机都需要至少有一个</a:t>
            </a:r>
            <a:r>
              <a:rPr lang="en-US" altLang="zh-CN" sz="2000">
                <a:solidFill>
                  <a:srgbClr val="002060"/>
                </a:solidFill>
                <a:latin typeface="Calibri" panose="020F0502020204030204" pitchFamily="34" charset="0"/>
                <a:ea typeface="黑体" panose="02010609060101010101" pitchFamily="49" charset="-122"/>
                <a:cs typeface="Times New Roman" panose="02020603050405020304" pitchFamily="18" charset="0"/>
              </a:rPr>
              <a:t>IP</a:t>
            </a:r>
            <a:r>
              <a:rPr lang="zh-CN" altLang="zh-CN" sz="2000">
                <a:solidFill>
                  <a:srgbClr val="002060"/>
                </a:solidFill>
                <a:latin typeface="Calibri" panose="020F0502020204030204" pitchFamily="34" charset="0"/>
                <a:ea typeface="黑体" panose="02010609060101010101" pitchFamily="49" charset="-122"/>
                <a:cs typeface="Times New Roman" panose="02020603050405020304" pitchFamily="18" charset="0"/>
              </a:rPr>
              <a:t>地址，在网络中唯一标识自己。</a:t>
            </a:r>
            <a:endParaRPr lang="zh-CN" altLang="en-US" sz="2000">
              <a:solidFill>
                <a:srgbClr val="002060"/>
              </a:solidFill>
              <a:ea typeface="黑体" panose="02010609060101010101" pitchFamily="49"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836613"/>
            <a:ext cx="7772400" cy="663575"/>
          </a:xfrm>
        </p:spPr>
        <p:txBody>
          <a:bodyPr/>
          <a:lstStyle/>
          <a:p>
            <a:pPr eaLnBrk="1" hangingPunct="1">
              <a:defRPr/>
            </a:pPr>
            <a:r>
              <a:rPr kumimoji="1" lang="en-US" altLang="zh-CN" sz="3200" b="1" kern="1200" dirty="0" smtClean="0">
                <a:solidFill>
                  <a:srgbClr val="A50021"/>
                </a:solidFill>
                <a:latin typeface="黑体" pitchFamily="49" charset="-122"/>
                <a:ea typeface="黑体" pitchFamily="49" charset="-122"/>
                <a:cs typeface="+mn-cs"/>
              </a:rPr>
              <a:t>TCP/IP</a:t>
            </a:r>
            <a:r>
              <a:rPr kumimoji="1" lang="zh-CN" altLang="en-US" sz="3200" b="1" kern="1200" dirty="0" smtClean="0">
                <a:solidFill>
                  <a:srgbClr val="A50021"/>
                </a:solidFill>
                <a:latin typeface="黑体" pitchFamily="49" charset="-122"/>
                <a:ea typeface="黑体" pitchFamily="49" charset="-122"/>
                <a:cs typeface="+mn-cs"/>
              </a:rPr>
              <a:t>体系结构下的数据传输</a:t>
            </a:r>
            <a:endParaRPr kumimoji="1" lang="zh-CN" altLang="en-US" sz="3200" b="1" kern="1200" dirty="0">
              <a:solidFill>
                <a:srgbClr val="A50021"/>
              </a:solidFill>
              <a:latin typeface="黑体" pitchFamily="49" charset="-122"/>
              <a:ea typeface="黑体" pitchFamily="49" charset="-122"/>
              <a:cs typeface="+mn-cs"/>
            </a:endParaRPr>
          </a:p>
        </p:txBody>
      </p:sp>
      <p:sp>
        <p:nvSpPr>
          <p:cNvPr id="37891" name="矩形 1"/>
          <p:cNvSpPr>
            <a:spLocks noChangeArrowheads="1"/>
          </p:cNvSpPr>
          <p:nvPr/>
        </p:nvSpPr>
        <p:spPr bwMode="auto">
          <a:xfrm>
            <a:off x="468313" y="2247900"/>
            <a:ext cx="8567737"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8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en-US" altLang="zh-CN" sz="2000" b="1">
                <a:solidFill>
                  <a:srgbClr val="0070C0"/>
                </a:solidFill>
              </a:rPr>
              <a:t>IP</a:t>
            </a:r>
            <a:r>
              <a:rPr lang="zh-CN" altLang="zh-CN" sz="2000" b="1">
                <a:solidFill>
                  <a:srgbClr val="0070C0"/>
                </a:solidFill>
              </a:rPr>
              <a:t>地址 </a:t>
            </a:r>
            <a:r>
              <a:rPr lang="en-US" altLang="zh-CN" sz="2000" b="1">
                <a:solidFill>
                  <a:srgbClr val="0070C0"/>
                </a:solidFill>
              </a:rPr>
              <a:t>+ </a:t>
            </a:r>
            <a:r>
              <a:rPr lang="zh-CN" altLang="zh-CN" sz="2000" b="1">
                <a:solidFill>
                  <a:srgbClr val="0070C0"/>
                </a:solidFill>
              </a:rPr>
              <a:t>端口。</a:t>
            </a:r>
            <a:r>
              <a:rPr lang="en-US" altLang="zh-CN" sz="2000" b="1"/>
              <a:t>IP</a:t>
            </a:r>
            <a:r>
              <a:rPr lang="zh-CN" altLang="zh-CN" sz="2000" b="1"/>
              <a:t>地址唯一确定了该</a:t>
            </a:r>
            <a:r>
              <a:rPr lang="zh-CN" altLang="en-US" sz="2000" b="1"/>
              <a:t>程序</a:t>
            </a:r>
            <a:r>
              <a:rPr lang="zh-CN" altLang="zh-CN" sz="2000" b="1"/>
              <a:t>所在的计算机，端口确定了该计算机中的唯一的</a:t>
            </a:r>
            <a:r>
              <a:rPr lang="zh-CN" altLang="en-US" sz="2000" b="1"/>
              <a:t>程序</a:t>
            </a:r>
            <a:r>
              <a:rPr lang="zh-CN" altLang="zh-CN" sz="2000" b="1"/>
              <a:t>。</a:t>
            </a:r>
            <a:endParaRPr lang="zh-CN" altLang="en-US" sz="2000" b="1">
              <a:solidFill>
                <a:srgbClr val="002060"/>
              </a:solidFill>
            </a:endParaRPr>
          </a:p>
        </p:txBody>
      </p:sp>
      <p:sp>
        <p:nvSpPr>
          <p:cNvPr id="37892" name="矩形 2"/>
          <p:cNvSpPr>
            <a:spLocks noChangeArrowheads="1"/>
          </p:cNvSpPr>
          <p:nvPr/>
        </p:nvSpPr>
        <p:spPr bwMode="auto">
          <a:xfrm>
            <a:off x="495300" y="3429000"/>
            <a:ext cx="85137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pPr>
            <a:r>
              <a:rPr lang="zh-CN" altLang="zh-CN" sz="2400" b="1">
                <a:latin typeface="Calibri" panose="020F0502020204030204" pitchFamily="34" charset="0"/>
                <a:cs typeface="Times New Roman" panose="02020603050405020304" pitchFamily="18" charset="0"/>
              </a:rPr>
              <a:t>通信之前</a:t>
            </a:r>
            <a:r>
              <a:rPr lang="zh-CN" altLang="en-US" sz="2400" b="1">
                <a:latin typeface="Calibri" panose="020F0502020204030204" pitchFamily="34" charset="0"/>
                <a:cs typeface="Times New Roman" panose="02020603050405020304" pitchFamily="18" charset="0"/>
              </a:rPr>
              <a:t>我</a:t>
            </a:r>
            <a:r>
              <a:rPr lang="zh-CN" altLang="zh-CN" sz="2400" b="1">
                <a:latin typeface="Calibri" panose="020F0502020204030204" pitchFamily="34" charset="0"/>
                <a:cs typeface="Times New Roman" panose="02020603050405020304" pitchFamily="18" charset="0"/>
              </a:rPr>
              <a:t>的</a:t>
            </a:r>
            <a:r>
              <a:rPr lang="zh-CN" altLang="en-US" sz="2400" b="1">
                <a:latin typeface="Calibri" panose="020F0502020204030204" pitchFamily="34" charset="0"/>
                <a:cs typeface="Times New Roman" panose="02020603050405020304" pitchFamily="18" charset="0"/>
              </a:rPr>
              <a:t>计算机的</a:t>
            </a:r>
            <a:r>
              <a:rPr lang="en-US" altLang="zh-CN" sz="2400" b="1">
                <a:latin typeface="Calibri" panose="020F0502020204030204" pitchFamily="34" charset="0"/>
                <a:cs typeface="Times New Roman" panose="02020603050405020304" pitchFamily="18" charset="0"/>
              </a:rPr>
              <a:t>IP</a:t>
            </a:r>
            <a:r>
              <a:rPr lang="zh-CN" altLang="en-US" sz="2400" b="1">
                <a:latin typeface="Calibri" panose="020F0502020204030204" pitchFamily="34" charset="0"/>
                <a:cs typeface="Times New Roman" panose="02020603050405020304" pitchFamily="18" charset="0"/>
              </a:rPr>
              <a:t>地址是已知的，浏览器的端口号是已知的（浏览器启动后操作系统自动分配的）。</a:t>
            </a:r>
            <a:r>
              <a:rPr lang="zh-CN" altLang="en-US" sz="2400" b="1">
                <a:solidFill>
                  <a:srgbClr val="FF0000"/>
                </a:solidFill>
                <a:latin typeface="Calibri" panose="020F0502020204030204" pitchFamily="34" charset="0"/>
                <a:cs typeface="Times New Roman" panose="02020603050405020304" pitchFamily="18" charset="0"/>
              </a:rPr>
              <a:t>河海大学主页的</a:t>
            </a:r>
            <a:r>
              <a:rPr lang="en-US" altLang="zh-CN" sz="2400" b="1">
                <a:solidFill>
                  <a:srgbClr val="FF0000"/>
                </a:solidFill>
                <a:latin typeface="Calibri" panose="020F0502020204030204" pitchFamily="34" charset="0"/>
                <a:cs typeface="Times New Roman" panose="02020603050405020304" pitchFamily="18" charset="0"/>
              </a:rPr>
              <a:t>Web</a:t>
            </a:r>
            <a:r>
              <a:rPr lang="zh-CN" altLang="en-US" sz="2400" b="1">
                <a:solidFill>
                  <a:srgbClr val="FF0000"/>
                </a:solidFill>
                <a:latin typeface="Calibri" panose="020F0502020204030204" pitchFamily="34" charset="0"/>
                <a:cs typeface="Times New Roman" panose="02020603050405020304" pitchFamily="18" charset="0"/>
              </a:rPr>
              <a:t>服务软件的所在的</a:t>
            </a:r>
            <a:r>
              <a:rPr lang="en-US" altLang="zh-CN" sz="2400" b="1">
                <a:solidFill>
                  <a:srgbClr val="FF0000"/>
                </a:solidFill>
                <a:latin typeface="Calibri" panose="020F0502020204030204" pitchFamily="34" charset="0"/>
                <a:cs typeface="Times New Roman" panose="02020603050405020304" pitchFamily="18" charset="0"/>
              </a:rPr>
              <a:t>IP</a:t>
            </a:r>
            <a:r>
              <a:rPr lang="zh-CN" altLang="en-US" sz="2400" b="1">
                <a:solidFill>
                  <a:srgbClr val="FF0000"/>
                </a:solidFill>
                <a:latin typeface="Calibri" panose="020F0502020204030204" pitchFamily="34" charset="0"/>
                <a:cs typeface="Times New Roman" panose="02020603050405020304" pitchFamily="18" charset="0"/>
              </a:rPr>
              <a:t>需要知道，端口号需要知道。如何知道呢？</a:t>
            </a:r>
            <a:endParaRPr lang="zh-CN" altLang="en-US" sz="2400" b="1">
              <a:solidFill>
                <a:srgbClr val="FF0000"/>
              </a:solidFill>
            </a:endParaRPr>
          </a:p>
        </p:txBody>
      </p:sp>
      <p:sp>
        <p:nvSpPr>
          <p:cNvPr id="37893" name="矩形 3"/>
          <p:cNvSpPr>
            <a:spLocks noChangeArrowheads="1"/>
          </p:cNvSpPr>
          <p:nvPr/>
        </p:nvSpPr>
        <p:spPr bwMode="auto">
          <a:xfrm>
            <a:off x="2379663" y="87313"/>
            <a:ext cx="6764337"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a:solidFill>
                  <a:srgbClr val="0070C0"/>
                </a:solidFill>
                <a:latin typeface="Calibri" panose="020F0502020204030204" pitchFamily="34" charset="0"/>
                <a:cs typeface="Times New Roman" panose="02020603050405020304" pitchFamily="18" charset="0"/>
              </a:rPr>
              <a:t>在我的浏览器中访问河海大学主页</a:t>
            </a:r>
            <a:r>
              <a:rPr lang="en-US" altLang="zh-CN" sz="2000">
                <a:solidFill>
                  <a:srgbClr val="0070C0"/>
                </a:solidFill>
                <a:latin typeface="Calibri" panose="020F0502020204030204" pitchFamily="34" charset="0"/>
                <a:cs typeface="Times New Roman" panose="02020603050405020304" pitchFamily="18" charset="0"/>
              </a:rPr>
              <a:t>http://www.hhu.edu.cn</a:t>
            </a:r>
            <a:r>
              <a:rPr lang="zh-CN" altLang="zh-CN" sz="2000">
                <a:solidFill>
                  <a:srgbClr val="0070C0"/>
                </a:solidFill>
                <a:latin typeface="Calibri" panose="020F0502020204030204" pitchFamily="34" charset="0"/>
                <a:cs typeface="Times New Roman" panose="02020603050405020304" pitchFamily="18" charset="0"/>
              </a:rPr>
              <a:t>。</a:t>
            </a:r>
            <a:endParaRPr lang="zh-CN" altLang="en-US" sz="2000">
              <a:solidFill>
                <a:srgbClr val="0070C0"/>
              </a:solidFill>
            </a:endParaRPr>
          </a:p>
        </p:txBody>
      </p:sp>
      <p:sp>
        <p:nvSpPr>
          <p:cNvPr id="37894" name="矩形 4"/>
          <p:cNvSpPr>
            <a:spLocks noChangeArrowheads="1"/>
          </p:cNvSpPr>
          <p:nvPr/>
        </p:nvSpPr>
        <p:spPr bwMode="auto">
          <a:xfrm>
            <a:off x="539750" y="1677988"/>
            <a:ext cx="2411413"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pPr>
            <a:r>
              <a:rPr lang="zh-CN" altLang="en-US" sz="2400" b="1">
                <a:solidFill>
                  <a:srgbClr val="FF0000"/>
                </a:solidFill>
              </a:rPr>
              <a:t>如何标识程序</a:t>
            </a:r>
            <a:r>
              <a:rPr lang="en-US" altLang="zh-CN" sz="2400" b="1">
                <a:solidFill>
                  <a:srgbClr val="FF0000"/>
                </a:solidFill>
              </a:rPr>
              <a:t>?</a:t>
            </a:r>
            <a:endParaRPr lang="zh-CN" altLang="en-US" sz="2400" b="1">
              <a:solidFill>
                <a:srgbClr val="FF0000"/>
              </a:solidFill>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836613"/>
            <a:ext cx="7772400" cy="663575"/>
          </a:xfrm>
        </p:spPr>
        <p:txBody>
          <a:bodyPr/>
          <a:lstStyle/>
          <a:p>
            <a:pPr eaLnBrk="1" hangingPunct="1">
              <a:defRPr/>
            </a:pPr>
            <a:r>
              <a:rPr kumimoji="1" lang="en-US" altLang="zh-CN" sz="3200" b="1" kern="1200" dirty="0" smtClean="0">
                <a:solidFill>
                  <a:srgbClr val="A50021"/>
                </a:solidFill>
                <a:latin typeface="黑体" pitchFamily="49" charset="-122"/>
                <a:ea typeface="黑体" pitchFamily="49" charset="-122"/>
                <a:cs typeface="+mn-cs"/>
              </a:rPr>
              <a:t>TCP/IP</a:t>
            </a:r>
            <a:r>
              <a:rPr kumimoji="1" lang="zh-CN" altLang="en-US" sz="3200" b="1" kern="1200" dirty="0" smtClean="0">
                <a:solidFill>
                  <a:srgbClr val="A50021"/>
                </a:solidFill>
                <a:latin typeface="黑体" pitchFamily="49" charset="-122"/>
                <a:ea typeface="黑体" pitchFamily="49" charset="-122"/>
                <a:cs typeface="+mn-cs"/>
              </a:rPr>
              <a:t>体系结构下的数据传输</a:t>
            </a:r>
            <a:endParaRPr kumimoji="1" lang="zh-CN" altLang="en-US" sz="3200" b="1" kern="1200" dirty="0">
              <a:solidFill>
                <a:srgbClr val="A50021"/>
              </a:solidFill>
              <a:latin typeface="黑体" pitchFamily="49" charset="-122"/>
              <a:ea typeface="黑体" pitchFamily="49" charset="-122"/>
              <a:cs typeface="+mn-cs"/>
            </a:endParaRPr>
          </a:p>
        </p:txBody>
      </p:sp>
      <p:sp>
        <p:nvSpPr>
          <p:cNvPr id="38915" name="矩形 1"/>
          <p:cNvSpPr>
            <a:spLocks noChangeArrowheads="1"/>
          </p:cNvSpPr>
          <p:nvPr/>
        </p:nvSpPr>
        <p:spPr bwMode="auto">
          <a:xfrm>
            <a:off x="468313" y="2247900"/>
            <a:ext cx="8567737"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8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en-US" altLang="zh-CN" sz="2000" b="1">
                <a:solidFill>
                  <a:srgbClr val="0070C0"/>
                </a:solidFill>
              </a:rPr>
              <a:t>IP</a:t>
            </a:r>
            <a:r>
              <a:rPr lang="zh-CN" altLang="zh-CN" sz="2000" b="1">
                <a:solidFill>
                  <a:srgbClr val="0070C0"/>
                </a:solidFill>
              </a:rPr>
              <a:t>地址 </a:t>
            </a:r>
            <a:r>
              <a:rPr lang="en-US" altLang="zh-CN" sz="2000" b="1">
                <a:solidFill>
                  <a:srgbClr val="0070C0"/>
                </a:solidFill>
              </a:rPr>
              <a:t>+ </a:t>
            </a:r>
            <a:r>
              <a:rPr lang="zh-CN" altLang="zh-CN" sz="2000" b="1">
                <a:solidFill>
                  <a:srgbClr val="0070C0"/>
                </a:solidFill>
              </a:rPr>
              <a:t>端口。</a:t>
            </a:r>
            <a:r>
              <a:rPr lang="en-US" altLang="zh-CN" sz="2000" b="1"/>
              <a:t>IP</a:t>
            </a:r>
            <a:r>
              <a:rPr lang="zh-CN" altLang="zh-CN" sz="2000" b="1"/>
              <a:t>地址唯一确定了该</a:t>
            </a:r>
            <a:r>
              <a:rPr lang="zh-CN" altLang="en-US" sz="2000" b="1"/>
              <a:t>程序</a:t>
            </a:r>
            <a:r>
              <a:rPr lang="zh-CN" altLang="zh-CN" sz="2000" b="1"/>
              <a:t>所在的计算机，端口确定了该计算机中的唯一的</a:t>
            </a:r>
            <a:r>
              <a:rPr lang="zh-CN" altLang="en-US" sz="2000" b="1"/>
              <a:t>程序</a:t>
            </a:r>
            <a:r>
              <a:rPr lang="zh-CN" altLang="zh-CN" sz="2000" b="1"/>
              <a:t>。</a:t>
            </a:r>
            <a:endParaRPr lang="zh-CN" altLang="en-US" sz="2000" b="1">
              <a:solidFill>
                <a:srgbClr val="002060"/>
              </a:solidFill>
            </a:endParaRPr>
          </a:p>
        </p:txBody>
      </p:sp>
      <p:sp>
        <p:nvSpPr>
          <p:cNvPr id="38916" name="矩形 3"/>
          <p:cNvSpPr>
            <a:spLocks noChangeArrowheads="1"/>
          </p:cNvSpPr>
          <p:nvPr/>
        </p:nvSpPr>
        <p:spPr bwMode="auto">
          <a:xfrm>
            <a:off x="2379663" y="87313"/>
            <a:ext cx="6764337"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a:solidFill>
                  <a:srgbClr val="0070C0"/>
                </a:solidFill>
                <a:latin typeface="Calibri" panose="020F0502020204030204" pitchFamily="34" charset="0"/>
                <a:cs typeface="Times New Roman" panose="02020603050405020304" pitchFamily="18" charset="0"/>
              </a:rPr>
              <a:t>在我的浏览器中访问河海大学主页</a:t>
            </a:r>
            <a:r>
              <a:rPr lang="en-US" altLang="zh-CN" sz="2000">
                <a:solidFill>
                  <a:srgbClr val="0070C0"/>
                </a:solidFill>
                <a:latin typeface="Calibri" panose="020F0502020204030204" pitchFamily="34" charset="0"/>
                <a:cs typeface="Times New Roman" panose="02020603050405020304" pitchFamily="18" charset="0"/>
              </a:rPr>
              <a:t>http://www.hhu.edu.cn</a:t>
            </a:r>
            <a:r>
              <a:rPr lang="zh-CN" altLang="zh-CN" sz="2000">
                <a:solidFill>
                  <a:srgbClr val="0070C0"/>
                </a:solidFill>
                <a:latin typeface="Calibri" panose="020F0502020204030204" pitchFamily="34" charset="0"/>
                <a:cs typeface="Times New Roman" panose="02020603050405020304" pitchFamily="18" charset="0"/>
              </a:rPr>
              <a:t>。</a:t>
            </a:r>
            <a:endParaRPr lang="zh-CN" altLang="en-US" sz="2000">
              <a:solidFill>
                <a:srgbClr val="0070C0"/>
              </a:solidFill>
            </a:endParaRPr>
          </a:p>
        </p:txBody>
      </p:sp>
      <p:sp>
        <p:nvSpPr>
          <p:cNvPr id="38917" name="矩形 4"/>
          <p:cNvSpPr>
            <a:spLocks noChangeArrowheads="1"/>
          </p:cNvSpPr>
          <p:nvPr/>
        </p:nvSpPr>
        <p:spPr bwMode="auto">
          <a:xfrm>
            <a:off x="539750" y="1677988"/>
            <a:ext cx="2411413"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pPr>
            <a:r>
              <a:rPr lang="zh-CN" altLang="en-US" sz="2400" b="1">
                <a:solidFill>
                  <a:srgbClr val="FF0000"/>
                </a:solidFill>
              </a:rPr>
              <a:t>如何标识程序</a:t>
            </a:r>
            <a:r>
              <a:rPr lang="en-US" altLang="zh-CN" sz="2400" b="1">
                <a:solidFill>
                  <a:srgbClr val="FF0000"/>
                </a:solidFill>
              </a:rPr>
              <a:t>?</a:t>
            </a:r>
            <a:endParaRPr lang="zh-CN" altLang="en-US" sz="2400" b="1">
              <a:solidFill>
                <a:srgbClr val="FF0000"/>
              </a:solidFill>
            </a:endParaRPr>
          </a:p>
        </p:txBody>
      </p:sp>
      <p:sp>
        <p:nvSpPr>
          <p:cNvPr id="38918" name="矩形 2"/>
          <p:cNvSpPr>
            <a:spLocks noChangeArrowheads="1"/>
          </p:cNvSpPr>
          <p:nvPr/>
        </p:nvSpPr>
        <p:spPr bwMode="auto">
          <a:xfrm>
            <a:off x="360363" y="3527425"/>
            <a:ext cx="867568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zh-CN" altLang="en-US" sz="2400" b="1">
                <a:latin typeface="Calibri" panose="020F0502020204030204" pitchFamily="34" charset="0"/>
                <a:cs typeface="Times New Roman" panose="02020603050405020304" pitchFamily="18" charset="0"/>
                <a:hlinkClick r:id="rId2"/>
              </a:rPr>
              <a:t>浏览器中输入：</a:t>
            </a:r>
            <a:r>
              <a:rPr lang="en-US" altLang="zh-CN" sz="2400" b="1">
                <a:latin typeface="Calibri" panose="020F0502020204030204" pitchFamily="34" charset="0"/>
                <a:cs typeface="Times New Roman" panose="02020603050405020304" pitchFamily="18" charset="0"/>
                <a:hlinkClick r:id="rId2"/>
              </a:rPr>
              <a:t>http://www.hhu.edu.cn</a:t>
            </a:r>
            <a:endParaRPr lang="en-US" altLang="zh-CN" sz="2400" b="1">
              <a:latin typeface="Calibri" panose="020F0502020204030204" pitchFamily="34" charset="0"/>
              <a:cs typeface="Times New Roman" panose="02020603050405020304" pitchFamily="18" charset="0"/>
            </a:endParaRPr>
          </a:p>
          <a:p>
            <a:pPr algn="just">
              <a:lnSpc>
                <a:spcPct val="150000"/>
              </a:lnSpc>
            </a:pPr>
            <a:r>
              <a:rPr lang="zh-CN" altLang="en-US" sz="2400" b="1">
                <a:latin typeface="Calibri" panose="020F0502020204030204" pitchFamily="34" charset="0"/>
                <a:cs typeface="Times New Roman" panose="02020603050405020304" pitchFamily="18" charset="0"/>
              </a:rPr>
              <a:t>其中：</a:t>
            </a:r>
            <a:r>
              <a:rPr lang="en-US" altLang="zh-CN" sz="2400" b="1">
                <a:latin typeface="Calibri" panose="020F0502020204030204" pitchFamily="34" charset="0"/>
                <a:cs typeface="Times New Roman" panose="02020603050405020304" pitchFamily="18" charset="0"/>
                <a:hlinkClick r:id="rId2"/>
              </a:rPr>
              <a:t>www.hhu.edu.cn</a:t>
            </a:r>
            <a:r>
              <a:rPr lang="zh-CN" altLang="en-US" sz="2400" b="1">
                <a:latin typeface="Calibri" panose="020F0502020204030204" pitchFamily="34" charset="0"/>
                <a:cs typeface="Times New Roman" panose="02020603050405020304" pitchFamily="18" charset="0"/>
              </a:rPr>
              <a:t>是域名，可以被自动解析得到</a:t>
            </a:r>
            <a:r>
              <a:rPr lang="en-US" altLang="zh-CN" sz="2400" b="1">
                <a:latin typeface="Calibri" panose="020F0502020204030204" pitchFamily="34" charset="0"/>
                <a:cs typeface="Times New Roman" panose="02020603050405020304" pitchFamily="18" charset="0"/>
              </a:rPr>
              <a:t>IP</a:t>
            </a:r>
            <a:r>
              <a:rPr lang="zh-CN" altLang="en-US" sz="2400" b="1">
                <a:latin typeface="Calibri" panose="020F0502020204030204" pitchFamily="34" charset="0"/>
                <a:cs typeface="Times New Roman" panose="02020603050405020304" pitchFamily="18" charset="0"/>
              </a:rPr>
              <a:t>地址，即河海大学</a:t>
            </a:r>
            <a:r>
              <a:rPr lang="en-US" altLang="zh-CN" sz="2400" b="1">
                <a:latin typeface="Calibri" panose="020F0502020204030204" pitchFamily="34" charset="0"/>
                <a:cs typeface="Times New Roman" panose="02020603050405020304" pitchFamily="18" charset="0"/>
              </a:rPr>
              <a:t>Web</a:t>
            </a:r>
            <a:r>
              <a:rPr lang="zh-CN" altLang="en-US" sz="2400" b="1">
                <a:latin typeface="Calibri" panose="020F0502020204030204" pitchFamily="34" charset="0"/>
                <a:cs typeface="Times New Roman" panose="02020603050405020304" pitchFamily="18" charset="0"/>
              </a:rPr>
              <a:t>服务所在的计算机的</a:t>
            </a:r>
            <a:r>
              <a:rPr lang="en-US" altLang="zh-CN" sz="2400" b="1">
                <a:latin typeface="Calibri" panose="020F0502020204030204" pitchFamily="34" charset="0"/>
                <a:cs typeface="Times New Roman" panose="02020603050405020304" pitchFamily="18" charset="0"/>
              </a:rPr>
              <a:t>IP</a:t>
            </a:r>
            <a:r>
              <a:rPr lang="zh-CN" altLang="en-US" sz="2400" b="1">
                <a:latin typeface="Calibri" panose="020F0502020204030204" pitchFamily="34" charset="0"/>
                <a:cs typeface="Times New Roman" panose="02020603050405020304" pitchFamily="18" charset="0"/>
              </a:rPr>
              <a:t>地址。该服务软件的端口号默认为</a:t>
            </a:r>
            <a:r>
              <a:rPr lang="en-US" altLang="zh-CN" sz="2400" b="1">
                <a:latin typeface="Calibri" panose="020F0502020204030204" pitchFamily="34" charset="0"/>
                <a:cs typeface="Times New Roman" panose="02020603050405020304" pitchFamily="18" charset="0"/>
              </a:rPr>
              <a:t>80</a:t>
            </a:r>
            <a:r>
              <a:rPr lang="zh-CN" altLang="en-US" sz="2400" b="1">
                <a:latin typeface="Calibri" panose="020F0502020204030204" pitchFamily="34" charset="0"/>
                <a:cs typeface="Times New Roman" panose="02020603050405020304" pitchFamily="18" charset="0"/>
              </a:rPr>
              <a:t>。如果不是</a:t>
            </a:r>
            <a:r>
              <a:rPr lang="en-US" altLang="zh-CN" sz="2400" b="1">
                <a:latin typeface="Calibri" panose="020F0502020204030204" pitchFamily="34" charset="0"/>
                <a:cs typeface="Times New Roman" panose="02020603050405020304" pitchFamily="18" charset="0"/>
              </a:rPr>
              <a:t>80</a:t>
            </a:r>
            <a:r>
              <a:rPr lang="zh-CN" altLang="en-US" sz="2400" b="1">
                <a:latin typeface="Calibri" panose="020F0502020204030204" pitchFamily="34" charset="0"/>
                <a:cs typeface="Times New Roman" panose="02020603050405020304" pitchFamily="18" charset="0"/>
              </a:rPr>
              <a:t>，我们需要在网址中加，比如</a:t>
            </a:r>
            <a:r>
              <a:rPr lang="en-US" altLang="zh-CN" sz="2400" b="1">
                <a:latin typeface="Calibri" panose="020F0502020204030204" pitchFamily="34" charset="0"/>
                <a:cs typeface="Times New Roman" panose="02020603050405020304" pitchFamily="18" charset="0"/>
              </a:rPr>
              <a:t>8000</a:t>
            </a:r>
            <a:r>
              <a:rPr lang="zh-CN" altLang="en-US" sz="2400" b="1">
                <a:latin typeface="Calibri" panose="020F0502020204030204" pitchFamily="34" charset="0"/>
                <a:cs typeface="Times New Roman" panose="02020603050405020304" pitchFamily="18" charset="0"/>
              </a:rPr>
              <a:t>，则输入的网址应该为：</a:t>
            </a:r>
            <a:r>
              <a:rPr lang="en-US" altLang="zh-CN" sz="2400" b="1">
                <a:latin typeface="Calibri" panose="020F0502020204030204" pitchFamily="34" charset="0"/>
                <a:cs typeface="Times New Roman" panose="02020603050405020304" pitchFamily="18" charset="0"/>
              </a:rPr>
              <a:t>http://www.hhu.edu.cn:8000</a:t>
            </a:r>
            <a:endParaRPr lang="zh-CN" altLang="en-US" sz="2400"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3"/>
          <p:cNvSpPr>
            <a:spLocks noChangeArrowheads="1"/>
          </p:cNvSpPr>
          <p:nvPr/>
        </p:nvSpPr>
        <p:spPr bwMode="auto">
          <a:xfrm>
            <a:off x="2368550" y="153988"/>
            <a:ext cx="676275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a:solidFill>
                  <a:srgbClr val="0070C0"/>
                </a:solidFill>
                <a:latin typeface="Calibri" panose="020F0502020204030204" pitchFamily="34" charset="0"/>
                <a:cs typeface="Times New Roman" panose="02020603050405020304" pitchFamily="18" charset="0"/>
              </a:rPr>
              <a:t>在我的浏览器中访问河海大学主页</a:t>
            </a:r>
            <a:r>
              <a:rPr lang="en-US" altLang="zh-CN" sz="2000">
                <a:solidFill>
                  <a:srgbClr val="0070C0"/>
                </a:solidFill>
                <a:latin typeface="Calibri" panose="020F0502020204030204" pitchFamily="34" charset="0"/>
                <a:cs typeface="Times New Roman" panose="02020603050405020304" pitchFamily="18" charset="0"/>
              </a:rPr>
              <a:t>http://www.hhu.edu.cn</a:t>
            </a:r>
            <a:r>
              <a:rPr lang="zh-CN" altLang="zh-CN" sz="2000">
                <a:solidFill>
                  <a:srgbClr val="0070C0"/>
                </a:solidFill>
                <a:latin typeface="Calibri" panose="020F0502020204030204" pitchFamily="34" charset="0"/>
                <a:cs typeface="Times New Roman" panose="02020603050405020304" pitchFamily="18" charset="0"/>
              </a:rPr>
              <a:t>。</a:t>
            </a:r>
            <a:endParaRPr lang="zh-CN" altLang="en-US" sz="2000">
              <a:solidFill>
                <a:srgbClr val="0070C0"/>
              </a:solidFill>
            </a:endParaRPr>
          </a:p>
        </p:txBody>
      </p:sp>
      <p:pic>
        <p:nvPicPr>
          <p:cNvPr id="3993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47888"/>
            <a:ext cx="30241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矩形 8"/>
          <p:cNvSpPr>
            <a:spLocks noChangeArrowheads="1"/>
          </p:cNvSpPr>
          <p:nvPr/>
        </p:nvSpPr>
        <p:spPr bwMode="auto">
          <a:xfrm>
            <a:off x="755650" y="2484438"/>
            <a:ext cx="2379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400">
                <a:solidFill>
                  <a:srgbClr val="0070C0"/>
                </a:solidFill>
                <a:latin typeface="Calibri" panose="020F0502020204030204" pitchFamily="34" charset="0"/>
                <a:cs typeface="Times New Roman" panose="02020603050405020304" pitchFamily="18" charset="0"/>
              </a:rPr>
              <a:t>应用层（</a:t>
            </a:r>
            <a:r>
              <a:rPr lang="en-US" altLang="zh-CN" sz="2400">
                <a:solidFill>
                  <a:srgbClr val="0070C0"/>
                </a:solidFill>
                <a:latin typeface="Calibri" panose="020F0502020204030204" pitchFamily="34" charset="0"/>
                <a:cs typeface="Times New Roman" panose="02020603050405020304" pitchFamily="18" charset="0"/>
              </a:rPr>
              <a:t>HTTP</a:t>
            </a:r>
            <a:r>
              <a:rPr lang="zh-CN" altLang="en-US" sz="2400">
                <a:solidFill>
                  <a:srgbClr val="0070C0"/>
                </a:solidFill>
                <a:latin typeface="Calibri" panose="020F0502020204030204" pitchFamily="34" charset="0"/>
                <a:cs typeface="Times New Roman" panose="02020603050405020304" pitchFamily="18" charset="0"/>
              </a:rPr>
              <a:t>）</a:t>
            </a:r>
            <a:endParaRPr lang="zh-CN" altLang="en-US" sz="2400"/>
          </a:p>
        </p:txBody>
      </p:sp>
      <p:sp>
        <p:nvSpPr>
          <p:cNvPr id="39941" name="矩形 10"/>
          <p:cNvSpPr>
            <a:spLocks noChangeArrowheads="1"/>
          </p:cNvSpPr>
          <p:nvPr/>
        </p:nvSpPr>
        <p:spPr bwMode="auto">
          <a:xfrm>
            <a:off x="755650" y="4008438"/>
            <a:ext cx="2190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400">
                <a:solidFill>
                  <a:srgbClr val="0070C0"/>
                </a:solidFill>
                <a:latin typeface="Calibri" panose="020F0502020204030204" pitchFamily="34" charset="0"/>
                <a:cs typeface="Times New Roman" panose="02020603050405020304" pitchFamily="18" charset="0"/>
              </a:rPr>
              <a:t>传输层（</a:t>
            </a:r>
            <a:r>
              <a:rPr lang="en-US" altLang="zh-CN" sz="2400">
                <a:solidFill>
                  <a:srgbClr val="0070C0"/>
                </a:solidFill>
                <a:latin typeface="Calibri" panose="020F0502020204030204" pitchFamily="34" charset="0"/>
                <a:cs typeface="Times New Roman" panose="02020603050405020304" pitchFamily="18" charset="0"/>
              </a:rPr>
              <a:t>TCP</a:t>
            </a:r>
            <a:r>
              <a:rPr lang="zh-CN" altLang="en-US" sz="2400">
                <a:solidFill>
                  <a:srgbClr val="0070C0"/>
                </a:solidFill>
                <a:latin typeface="Calibri" panose="020F0502020204030204" pitchFamily="34" charset="0"/>
                <a:cs typeface="Times New Roman" panose="02020603050405020304" pitchFamily="18" charset="0"/>
              </a:rPr>
              <a:t>）</a:t>
            </a:r>
            <a:endParaRPr lang="zh-CN" altLang="en-US" sz="2400"/>
          </a:p>
        </p:txBody>
      </p:sp>
      <p:pic>
        <p:nvPicPr>
          <p:cNvPr id="3994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538538"/>
            <a:ext cx="3306762"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矩形 18"/>
          <p:cNvSpPr>
            <a:spLocks noChangeArrowheads="1"/>
          </p:cNvSpPr>
          <p:nvPr/>
        </p:nvSpPr>
        <p:spPr bwMode="auto">
          <a:xfrm>
            <a:off x="755650" y="5397500"/>
            <a:ext cx="195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400">
                <a:solidFill>
                  <a:srgbClr val="0070C0"/>
                </a:solidFill>
                <a:latin typeface="Calibri" panose="020F0502020204030204" pitchFamily="34" charset="0"/>
                <a:cs typeface="Times New Roman" panose="02020603050405020304" pitchFamily="18" charset="0"/>
              </a:rPr>
              <a:t>网络层（</a:t>
            </a:r>
            <a:r>
              <a:rPr lang="en-US" altLang="zh-CN" sz="2400">
                <a:solidFill>
                  <a:srgbClr val="0070C0"/>
                </a:solidFill>
                <a:latin typeface="Calibri" panose="020F0502020204030204" pitchFamily="34" charset="0"/>
                <a:cs typeface="Times New Roman" panose="02020603050405020304" pitchFamily="18" charset="0"/>
              </a:rPr>
              <a:t>IP</a:t>
            </a:r>
            <a:r>
              <a:rPr lang="zh-CN" altLang="en-US" sz="2400">
                <a:solidFill>
                  <a:srgbClr val="0070C0"/>
                </a:solidFill>
                <a:latin typeface="Calibri" panose="020F0502020204030204" pitchFamily="34" charset="0"/>
                <a:cs typeface="Times New Roman" panose="02020603050405020304" pitchFamily="18" charset="0"/>
              </a:rPr>
              <a:t>）</a:t>
            </a:r>
            <a:endParaRPr lang="zh-CN" altLang="en-US" sz="2400"/>
          </a:p>
        </p:txBody>
      </p:sp>
      <p:pic>
        <p:nvPicPr>
          <p:cNvPr id="39944"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6563" y="5335588"/>
            <a:ext cx="430688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45" name="直接箭头连接符 20"/>
          <p:cNvCxnSpPr>
            <a:cxnSpLocks noChangeShapeType="1"/>
          </p:cNvCxnSpPr>
          <p:nvPr/>
        </p:nvCxnSpPr>
        <p:spPr bwMode="auto">
          <a:xfrm>
            <a:off x="468313" y="2946400"/>
            <a:ext cx="0" cy="2682875"/>
          </a:xfrm>
          <a:prstGeom prst="straightConnector1">
            <a:avLst/>
          </a:prstGeom>
          <a:noFill/>
          <a:ln w="44450" algn="ctr">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6" name="矩形 22"/>
          <p:cNvSpPr>
            <a:spLocks noChangeArrowheads="1"/>
          </p:cNvSpPr>
          <p:nvPr/>
        </p:nvSpPr>
        <p:spPr bwMode="auto">
          <a:xfrm>
            <a:off x="207963" y="1752600"/>
            <a:ext cx="25066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latin typeface="Calibri" panose="020F0502020204030204" pitchFamily="34" charset="0"/>
                <a:cs typeface="Times New Roman" panose="02020603050405020304" pitchFamily="18" charset="0"/>
              </a:rPr>
              <a:t>我的浏览器发送数据</a:t>
            </a:r>
            <a:endParaRPr lang="zh-CN" altLang="en-US" sz="2000" b="1"/>
          </a:p>
        </p:txBody>
      </p:sp>
      <p:sp>
        <p:nvSpPr>
          <p:cNvPr id="39947" name="矩形 24"/>
          <p:cNvSpPr>
            <a:spLocks noChangeArrowheads="1"/>
          </p:cNvSpPr>
          <p:nvPr/>
        </p:nvSpPr>
        <p:spPr bwMode="auto">
          <a:xfrm>
            <a:off x="5508625" y="1744663"/>
            <a:ext cx="3771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latin typeface="Calibri" panose="020F0502020204030204" pitchFamily="34" charset="0"/>
                <a:cs typeface="Times New Roman" panose="02020603050405020304" pitchFamily="18" charset="0"/>
              </a:rPr>
              <a:t>河海大学</a:t>
            </a:r>
            <a:r>
              <a:rPr lang="en-US" altLang="zh-CN" sz="2000" b="1">
                <a:latin typeface="Calibri" panose="020F0502020204030204" pitchFamily="34" charset="0"/>
                <a:cs typeface="Times New Roman" panose="02020603050405020304" pitchFamily="18" charset="0"/>
              </a:rPr>
              <a:t>Web</a:t>
            </a:r>
            <a:r>
              <a:rPr lang="zh-CN" altLang="en-US" sz="2000" b="1">
                <a:latin typeface="Calibri" panose="020F0502020204030204" pitchFamily="34" charset="0"/>
                <a:cs typeface="Times New Roman" panose="02020603050405020304" pitchFamily="18" charset="0"/>
              </a:rPr>
              <a:t>服务器端接收数据</a:t>
            </a:r>
            <a:endParaRPr lang="zh-CN" altLang="en-US" sz="2000" b="1"/>
          </a:p>
        </p:txBody>
      </p:sp>
      <p:cxnSp>
        <p:nvCxnSpPr>
          <p:cNvPr id="39948" name="直接箭头连接符 25"/>
          <p:cNvCxnSpPr>
            <a:cxnSpLocks noChangeShapeType="1"/>
          </p:cNvCxnSpPr>
          <p:nvPr/>
        </p:nvCxnSpPr>
        <p:spPr bwMode="auto">
          <a:xfrm flipV="1">
            <a:off x="8388350" y="2827338"/>
            <a:ext cx="0" cy="2709862"/>
          </a:xfrm>
          <a:prstGeom prst="straightConnector1">
            <a:avLst/>
          </a:prstGeom>
          <a:noFill/>
          <a:ln w="44450" algn="ctr">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000375" y="3078163"/>
            <a:ext cx="30686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3200" b="1">
                <a:solidFill>
                  <a:srgbClr val="800000"/>
                </a:solidFill>
                <a:latin typeface="黑体" panose="02010609060101010101" pitchFamily="49" charset="-122"/>
                <a:ea typeface="黑体" panose="02010609060101010101" pitchFamily="49" charset="-122"/>
              </a:rPr>
              <a:t>网络标准化组织</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539750" y="908050"/>
            <a:ext cx="81359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None/>
            </a:pPr>
            <a:r>
              <a:rPr lang="zh-CN" altLang="en-US" sz="3200" b="1">
                <a:solidFill>
                  <a:srgbClr val="CC0000"/>
                </a:solidFill>
                <a:ea typeface="黑体" panose="02010609060101010101" pitchFamily="49" charset="-122"/>
              </a:rPr>
              <a:t>邮政的分层次的体系结构</a:t>
            </a:r>
            <a:endParaRPr kumimoji="1" lang="zh-CN" altLang="en-US" sz="3200" b="1">
              <a:solidFill>
                <a:srgbClr val="0066FF"/>
              </a:solidFill>
              <a:ea typeface="黑体" panose="02010609060101010101" pitchFamily="49" charset="-122"/>
            </a:endParaRPr>
          </a:p>
        </p:txBody>
      </p:sp>
      <p:pic>
        <p:nvPicPr>
          <p:cNvPr id="819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464050"/>
            <a:ext cx="1930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159000"/>
            <a:ext cx="1931987"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279650"/>
            <a:ext cx="64960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矩形 5"/>
          <p:cNvSpPr>
            <a:spLocks noChangeArrowheads="1"/>
          </p:cNvSpPr>
          <p:nvPr/>
        </p:nvSpPr>
        <p:spPr bwMode="auto">
          <a:xfrm>
            <a:off x="5219700" y="23622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信息服务</a:t>
            </a:r>
          </a:p>
        </p:txBody>
      </p:sp>
      <p:sp>
        <p:nvSpPr>
          <p:cNvPr id="8199" name="矩形 35"/>
          <p:cNvSpPr>
            <a:spLocks noChangeArrowheads="1"/>
          </p:cNvSpPr>
          <p:nvPr/>
        </p:nvSpPr>
        <p:spPr bwMode="auto">
          <a:xfrm>
            <a:off x="5219700" y="29384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快递服务</a:t>
            </a:r>
          </a:p>
        </p:txBody>
      </p:sp>
      <p:sp>
        <p:nvSpPr>
          <p:cNvPr id="8200" name="矩形 36"/>
          <p:cNvSpPr>
            <a:spLocks noChangeArrowheads="1"/>
          </p:cNvSpPr>
          <p:nvPr/>
        </p:nvSpPr>
        <p:spPr bwMode="auto">
          <a:xfrm>
            <a:off x="5076825" y="3602038"/>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地址选择服务</a:t>
            </a:r>
          </a:p>
        </p:txBody>
      </p:sp>
      <p:sp>
        <p:nvSpPr>
          <p:cNvPr id="8201" name="矩形 37"/>
          <p:cNvSpPr>
            <a:spLocks noChangeArrowheads="1"/>
          </p:cNvSpPr>
          <p:nvPr/>
        </p:nvSpPr>
        <p:spPr bwMode="auto">
          <a:xfrm>
            <a:off x="5219700" y="42799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运输服务</a:t>
            </a:r>
          </a:p>
        </p:txBody>
      </p:sp>
      <p:sp>
        <p:nvSpPr>
          <p:cNvPr id="8202" name="矩形 6"/>
          <p:cNvSpPr>
            <a:spLocks noChangeArrowheads="1"/>
          </p:cNvSpPr>
          <p:nvPr/>
        </p:nvSpPr>
        <p:spPr bwMode="auto">
          <a:xfrm>
            <a:off x="5237163" y="868363"/>
            <a:ext cx="3781425"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0000FF"/>
                </a:solidFill>
                <a:latin typeface="-apple-system"/>
              </a:rPr>
              <a:t>各个角色（用户、快递员</a:t>
            </a:r>
            <a:r>
              <a:rPr lang="en-US" altLang="zh-CN" b="1">
                <a:solidFill>
                  <a:srgbClr val="0000FF"/>
                </a:solidFill>
                <a:latin typeface="-apple-system"/>
              </a:rPr>
              <a:t>…</a:t>
            </a:r>
            <a:r>
              <a:rPr lang="zh-CN" altLang="en-US" b="1">
                <a:solidFill>
                  <a:srgbClr val="0000FF"/>
                </a:solidFill>
                <a:latin typeface="-apple-system"/>
              </a:rPr>
              <a:t>）在功能上相互独立却又能协调合作达成一种</a:t>
            </a:r>
            <a:r>
              <a:rPr lang="zh-CN" altLang="en-US" b="1">
                <a:latin typeface="-apple-system"/>
              </a:rPr>
              <a:t> </a:t>
            </a:r>
            <a:r>
              <a:rPr lang="zh-CN" altLang="en-US" b="1">
                <a:solidFill>
                  <a:srgbClr val="0000FF"/>
                </a:solidFill>
                <a:latin typeface="-apple-system"/>
              </a:rPr>
              <a:t>“高度默契”，这在很大程度上得益于分层思想的理念和应用。</a:t>
            </a:r>
            <a:endParaRPr lang="zh-CN" altLang="en-US" b="1"/>
          </a:p>
        </p:txBody>
      </p:sp>
      <p:pic>
        <p:nvPicPr>
          <p:cNvPr id="8203"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225" y="2924175"/>
            <a:ext cx="18938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7363" y="3729038"/>
            <a:ext cx="1911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ph type="body" idx="1"/>
          </p:nvPr>
        </p:nvSpPr>
        <p:spPr>
          <a:xfrm>
            <a:off x="250825" y="1700213"/>
            <a:ext cx="8642350" cy="4752975"/>
          </a:xfrm>
        </p:spPr>
        <p:txBody>
          <a:bodyPr/>
          <a:lstStyle/>
          <a:p>
            <a:pPr eaLnBrk="1" hangingPunct="1">
              <a:lnSpc>
                <a:spcPct val="120000"/>
              </a:lnSpc>
              <a:buFont typeface="Wingdings" panose="05000000000000000000" pitchFamily="2" charset="2"/>
              <a:buNone/>
            </a:pPr>
            <a:r>
              <a:rPr lang="zh-CN" altLang="en-US" b="1" smtClean="0">
                <a:latin typeface="黑体" panose="02010609060101010101" pitchFamily="49" charset="-122"/>
                <a:ea typeface="黑体" panose="02010609060101010101" pitchFamily="49" charset="-122"/>
              </a:rPr>
              <a:t>   </a:t>
            </a:r>
            <a:r>
              <a:rPr lang="zh-CN" altLang="en-US" sz="2400" b="1" smtClean="0">
                <a:solidFill>
                  <a:srgbClr val="0033CC"/>
                </a:solidFill>
                <a:latin typeface="黑体" panose="02010609060101010101" pitchFamily="49" charset="-122"/>
                <a:ea typeface="黑体" panose="02010609060101010101" pitchFamily="49" charset="-122"/>
              </a:rPr>
              <a:t>在建立网络标准以确保通信和网络设备有统一的标准方面，许多美国和国际组织发挥了重要的作用。这些组织包括：</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 国际标准化组织</a:t>
            </a:r>
            <a:r>
              <a:rPr lang="en-US" altLang="zh-CN" sz="2400" b="1" smtClean="0">
                <a:solidFill>
                  <a:srgbClr val="0033CC"/>
                </a:solidFill>
                <a:latin typeface="黑体" panose="02010609060101010101" pitchFamily="49" charset="-122"/>
                <a:ea typeface="黑体" panose="02010609060101010101" pitchFamily="49" charset="-122"/>
              </a:rPr>
              <a:t>( I S O )</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 国际通信联盟</a:t>
            </a:r>
            <a:r>
              <a:rPr lang="en-US" altLang="zh-CN" sz="2400" b="1" smtClean="0">
                <a:solidFill>
                  <a:srgbClr val="0033CC"/>
                </a:solidFill>
                <a:latin typeface="黑体" panose="02010609060101010101" pitchFamily="49" charset="-122"/>
                <a:ea typeface="黑体" panose="02010609060101010101" pitchFamily="49" charset="-122"/>
              </a:rPr>
              <a:t>( I T U ) [</a:t>
            </a:r>
            <a:r>
              <a:rPr lang="zh-CN" altLang="en-US" sz="2400" b="1" smtClean="0">
                <a:solidFill>
                  <a:srgbClr val="0033CC"/>
                </a:solidFill>
                <a:latin typeface="黑体" panose="02010609060101010101" pitchFamily="49" charset="-122"/>
                <a:ea typeface="黑体" panose="02010609060101010101" pitchFamily="49" charset="-122"/>
              </a:rPr>
              <a:t>电信标准部（</a:t>
            </a:r>
            <a:r>
              <a:rPr lang="en-US" altLang="zh-CN" sz="2400" b="1" smtClean="0">
                <a:solidFill>
                  <a:srgbClr val="0033CC"/>
                </a:solidFill>
                <a:latin typeface="黑体" panose="02010609060101010101" pitchFamily="49" charset="-122"/>
                <a:ea typeface="黑体" panose="02010609060101010101" pitchFamily="49" charset="-122"/>
              </a:rPr>
              <a:t>ITU-T</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 </a:t>
            </a:r>
            <a:r>
              <a:rPr lang="zh-CN" altLang="zh-CN" sz="2400" b="1" smtClean="0">
                <a:solidFill>
                  <a:srgbClr val="0033CC"/>
                </a:solidFill>
                <a:latin typeface="黑体" panose="02010609060101010101" pitchFamily="49" charset="-122"/>
                <a:ea typeface="黑体" panose="02010609060101010101" pitchFamily="49" charset="-122"/>
              </a:rPr>
              <a:t>美国国家标准化局（ANSI）</a:t>
            </a:r>
            <a:endParaRPr lang="en-US" altLang="zh-CN" sz="2400" b="1" smtClean="0">
              <a:solidFill>
                <a:srgbClr val="0033CC"/>
              </a:solidFill>
              <a:latin typeface="黑体" panose="02010609060101010101" pitchFamily="49" charset="-122"/>
              <a:ea typeface="黑体" panose="02010609060101010101" pitchFamily="49" charset="-122"/>
            </a:endParaRPr>
          </a:p>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 </a:t>
            </a:r>
            <a:r>
              <a:rPr lang="zh-CN" altLang="en-US" sz="2400" b="1" smtClean="0">
                <a:solidFill>
                  <a:srgbClr val="0033CC"/>
                </a:solidFill>
                <a:latin typeface="黑体" panose="02010609060101010101" pitchFamily="49" charset="-122"/>
                <a:ea typeface="黑体" panose="02010609060101010101" pitchFamily="49" charset="-122"/>
              </a:rPr>
              <a:t>电气电子工程师协会</a:t>
            </a:r>
            <a:r>
              <a:rPr lang="en-US" altLang="zh-CN" sz="2400" b="1" smtClean="0">
                <a:solidFill>
                  <a:srgbClr val="0033CC"/>
                </a:solidFill>
                <a:latin typeface="黑体" panose="02010609060101010101" pitchFamily="49" charset="-122"/>
                <a:ea typeface="黑体" panose="02010609060101010101" pitchFamily="49" charset="-122"/>
              </a:rPr>
              <a:t>( I E E E )</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 电子工业联合会</a:t>
            </a:r>
            <a:r>
              <a:rPr lang="en-US" altLang="zh-CN" sz="2400" b="1" smtClean="0">
                <a:solidFill>
                  <a:srgbClr val="0033CC"/>
                </a:solidFill>
                <a:latin typeface="黑体" panose="02010609060101010101" pitchFamily="49" charset="-122"/>
                <a:ea typeface="黑体" panose="02010609060101010101" pitchFamily="49" charset="-122"/>
              </a:rPr>
              <a:t>( E I A )</a:t>
            </a:r>
            <a:r>
              <a:rPr lang="zh-CN" altLang="en-US" sz="2400" b="1" smtClean="0">
                <a:solidFill>
                  <a:srgbClr val="0033CC"/>
                </a:solidFill>
                <a:latin typeface="黑体" panose="02010609060101010101" pitchFamily="49" charset="-122"/>
                <a:ea typeface="黑体" panose="02010609060101010101" pitchFamily="49" charset="-122"/>
              </a:rPr>
              <a:t> </a:t>
            </a:r>
          </a:p>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 万维网联盟（W3C）</a:t>
            </a:r>
            <a:endParaRPr lang="zh-CN" altLang="en-US" sz="2400" b="1" smtClean="0">
              <a:solidFill>
                <a:srgbClr val="0033CC"/>
              </a:solidFill>
              <a:latin typeface="黑体" panose="02010609060101010101" pitchFamily="49" charset="-122"/>
              <a:ea typeface="黑体" panose="02010609060101010101" pitchFamily="49" charset="-122"/>
            </a:endParaRP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 开放移动联盟（</a:t>
            </a:r>
            <a:r>
              <a:rPr lang="en-US" altLang="zh-CN" sz="2400" b="1" smtClean="0">
                <a:solidFill>
                  <a:srgbClr val="0033CC"/>
                </a:solidFill>
                <a:latin typeface="黑体" panose="02010609060101010101" pitchFamily="49" charset="-122"/>
                <a:ea typeface="黑体" panose="02010609060101010101" pitchFamily="49" charset="-122"/>
              </a:rPr>
              <a:t>OMA</a:t>
            </a:r>
            <a:r>
              <a:rPr lang="zh-CN" altLang="en-US" sz="2400" b="1" smtClean="0">
                <a:solidFill>
                  <a:srgbClr val="0033CC"/>
                </a:solidFill>
                <a:latin typeface="黑体" panose="02010609060101010101" pitchFamily="49" charset="-122"/>
                <a:ea typeface="黑体" panose="02010609060101010101" pitchFamily="49" charset="-122"/>
              </a:rPr>
              <a:t>）</a:t>
            </a:r>
            <a:endParaRPr lang="en-US" altLang="zh-CN" sz="2400" b="1" smtClean="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ph type="title"/>
          </p:nvPr>
        </p:nvSpPr>
        <p:spPr>
          <a:xfrm>
            <a:off x="468313" y="981075"/>
            <a:ext cx="3743325" cy="539750"/>
          </a:xfrm>
        </p:spPr>
        <p:txBody>
          <a:bodyPr/>
          <a:lstStyle/>
          <a:p>
            <a:pPr eaLnBrk="1" hangingPunct="1"/>
            <a:r>
              <a:rPr lang="zh-CN" altLang="en-US" sz="2600" b="1" smtClean="0">
                <a:solidFill>
                  <a:srgbClr val="A50021"/>
                </a:solidFill>
                <a:latin typeface="黑体" panose="02010609060101010101" pitchFamily="49" charset="-122"/>
                <a:ea typeface="黑体" panose="02010609060101010101" pitchFamily="49" charset="-122"/>
              </a:rPr>
              <a:t>国际标准化组织（</a:t>
            </a:r>
            <a:r>
              <a:rPr lang="en-US" altLang="zh-CN" sz="2600" b="1" smtClean="0">
                <a:solidFill>
                  <a:srgbClr val="A50021"/>
                </a:solidFill>
                <a:latin typeface="黑体" panose="02010609060101010101" pitchFamily="49" charset="-122"/>
                <a:ea typeface="黑体" panose="02010609060101010101" pitchFamily="49" charset="-122"/>
              </a:rPr>
              <a:t>ISO</a:t>
            </a:r>
            <a:r>
              <a:rPr lang="zh-CN" altLang="en-US" sz="2600" b="1" smtClean="0">
                <a:solidFill>
                  <a:srgbClr val="A50021"/>
                </a:solidFill>
                <a:latin typeface="黑体" panose="02010609060101010101" pitchFamily="49" charset="-122"/>
                <a:ea typeface="黑体" panose="02010609060101010101" pitchFamily="49" charset="-122"/>
              </a:rPr>
              <a:t>）</a:t>
            </a:r>
          </a:p>
        </p:txBody>
      </p:sp>
      <p:sp>
        <p:nvSpPr>
          <p:cNvPr id="43011" name="Rectangle 3"/>
          <p:cNvSpPr>
            <a:spLocks noChangeArrowheads="1"/>
          </p:cNvSpPr>
          <p:nvPr>
            <p:ph type="body" idx="1"/>
          </p:nvPr>
        </p:nvSpPr>
        <p:spPr>
          <a:xfrm>
            <a:off x="34925" y="1752600"/>
            <a:ext cx="8532813" cy="2181225"/>
          </a:xfrm>
        </p:spPr>
        <p:txBody>
          <a:bodyPr/>
          <a:lstStyle/>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ISO</a:t>
            </a:r>
            <a:r>
              <a:rPr lang="zh-CN" altLang="en-US" sz="2400" b="1" smtClean="0">
                <a:solidFill>
                  <a:srgbClr val="0033CC"/>
                </a:solidFill>
                <a:latin typeface="黑体" panose="02010609060101010101" pitchFamily="49" charset="-122"/>
                <a:ea typeface="黑体" panose="02010609060101010101" pitchFamily="49" charset="-122"/>
              </a:rPr>
              <a:t>（ </a:t>
            </a:r>
            <a:r>
              <a:rPr lang="en-US" altLang="zh-CN" sz="2400" b="1" smtClean="0">
                <a:solidFill>
                  <a:srgbClr val="0033CC"/>
                </a:solidFill>
                <a:latin typeface="黑体" panose="02010609060101010101" pitchFamily="49" charset="-122"/>
                <a:ea typeface="黑体" panose="02010609060101010101" pitchFamily="49" charset="-122"/>
              </a:rPr>
              <a:t>Institute Organization For Standardization </a:t>
            </a:r>
            <a:r>
              <a:rPr lang="zh-CN" altLang="en-US" sz="2400" b="1" smtClean="0">
                <a:solidFill>
                  <a:srgbClr val="0033CC"/>
                </a:solidFill>
                <a:latin typeface="黑体" panose="02010609060101010101" pitchFamily="49" charset="-122"/>
                <a:ea typeface="黑体" panose="02010609060101010101" pitchFamily="49" charset="-122"/>
              </a:rPr>
              <a:t>）</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负责制定大型网络的标准</a:t>
            </a:r>
          </a:p>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OSI</a:t>
            </a:r>
            <a:r>
              <a:rPr lang="zh-CN" altLang="en-US" sz="2400" b="1" smtClean="0">
                <a:solidFill>
                  <a:srgbClr val="0033CC"/>
                </a:solidFill>
                <a:latin typeface="黑体" panose="02010609060101010101" pitchFamily="49" charset="-122"/>
                <a:ea typeface="黑体" panose="02010609060101010101" pitchFamily="49" charset="-122"/>
              </a:rPr>
              <a:t>参考模型</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ph type="title"/>
          </p:nvPr>
        </p:nvSpPr>
        <p:spPr>
          <a:xfrm>
            <a:off x="574675" y="692150"/>
            <a:ext cx="5797550" cy="828675"/>
          </a:xfrm>
        </p:spPr>
        <p:txBody>
          <a:bodyPr/>
          <a:lstStyle/>
          <a:p>
            <a:pPr eaLnBrk="1" hangingPunct="1"/>
            <a:r>
              <a:rPr lang="zh-CN" altLang="en-US" sz="2600" b="1" smtClean="0">
                <a:solidFill>
                  <a:srgbClr val="A50021"/>
                </a:solidFill>
                <a:latin typeface="黑体" panose="02010609060101010101" pitchFamily="49" charset="-122"/>
                <a:ea typeface="黑体" panose="02010609060101010101" pitchFamily="49" charset="-122"/>
              </a:rPr>
              <a:t>美国国家标准局（</a:t>
            </a:r>
            <a:r>
              <a:rPr lang="en-US" altLang="zh-CN" sz="2600" b="1" smtClean="0">
                <a:solidFill>
                  <a:srgbClr val="A50021"/>
                </a:solidFill>
                <a:latin typeface="黑体" panose="02010609060101010101" pitchFamily="49" charset="-122"/>
                <a:ea typeface="黑体" panose="02010609060101010101" pitchFamily="49" charset="-122"/>
              </a:rPr>
              <a:t>ANSI</a:t>
            </a:r>
            <a:r>
              <a:rPr lang="zh-CN" altLang="en-US" sz="2600" b="1" smtClean="0">
                <a:solidFill>
                  <a:srgbClr val="A50021"/>
                </a:solidFill>
                <a:latin typeface="黑体" panose="02010609060101010101" pitchFamily="49" charset="-122"/>
                <a:ea typeface="黑体" panose="02010609060101010101" pitchFamily="49" charset="-122"/>
              </a:rPr>
              <a:t>）</a:t>
            </a:r>
          </a:p>
        </p:txBody>
      </p:sp>
      <p:sp>
        <p:nvSpPr>
          <p:cNvPr id="44035" name="Rectangle 3"/>
          <p:cNvSpPr>
            <a:spLocks noChangeArrowheads="1"/>
          </p:cNvSpPr>
          <p:nvPr>
            <p:ph type="body" idx="1"/>
          </p:nvPr>
        </p:nvSpPr>
        <p:spPr>
          <a:xfrm>
            <a:off x="250825" y="2060575"/>
            <a:ext cx="8289925" cy="3044825"/>
          </a:xfrm>
        </p:spPr>
        <p:txBody>
          <a:bodyPr/>
          <a:lstStyle/>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ANSI</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American National Standards Institute</a:t>
            </a:r>
            <a:r>
              <a:rPr lang="zh-CN" altLang="en-US" sz="2400" b="1" smtClean="0">
                <a:solidFill>
                  <a:srgbClr val="0033CC"/>
                </a:solidFill>
                <a:latin typeface="黑体" panose="02010609060101010101" pitchFamily="49" charset="-122"/>
                <a:ea typeface="黑体" panose="02010609060101010101" pitchFamily="49" charset="-122"/>
              </a:rPr>
              <a:t>）</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由公司、政府和其他组织成员组成的自愿组织。</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定义了光线分布式接口（</a:t>
            </a:r>
            <a:r>
              <a:rPr lang="en-US" altLang="zh-CN" sz="2400" b="1" smtClean="0">
                <a:solidFill>
                  <a:srgbClr val="0033CC"/>
                </a:solidFill>
                <a:latin typeface="黑体" panose="02010609060101010101" pitchFamily="49" charset="-122"/>
                <a:ea typeface="黑体" panose="02010609060101010101" pitchFamily="49" charset="-122"/>
              </a:rPr>
              <a:t>FDDI</a:t>
            </a:r>
            <a:r>
              <a:rPr lang="zh-CN" altLang="en-US" sz="2400" b="1" smtClean="0">
                <a:solidFill>
                  <a:srgbClr val="0033CC"/>
                </a:solidFill>
                <a:latin typeface="黑体" panose="02010609060101010101" pitchFamily="49" charset="-122"/>
                <a:ea typeface="黑体" panose="02010609060101010101" pitchFamily="49" charset="-122"/>
              </a:rPr>
              <a:t>）的标准。</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ph type="title"/>
          </p:nvPr>
        </p:nvSpPr>
        <p:spPr/>
        <p:txBody>
          <a:bodyPr/>
          <a:lstStyle/>
          <a:p>
            <a:pPr eaLnBrk="1" hangingPunct="1"/>
            <a:r>
              <a:rPr lang="zh-CN" altLang="en-US" sz="2600" b="1" smtClean="0">
                <a:solidFill>
                  <a:srgbClr val="A50021"/>
                </a:solidFill>
                <a:latin typeface="黑体" panose="02010609060101010101" pitchFamily="49" charset="-122"/>
                <a:ea typeface="黑体" panose="02010609060101010101" pitchFamily="49" charset="-122"/>
              </a:rPr>
              <a:t>电子电器工程师协会（</a:t>
            </a:r>
            <a:r>
              <a:rPr lang="en-US" altLang="zh-CN" sz="2600" b="1" smtClean="0">
                <a:solidFill>
                  <a:srgbClr val="A50021"/>
                </a:solidFill>
                <a:latin typeface="黑体" panose="02010609060101010101" pitchFamily="49" charset="-122"/>
                <a:ea typeface="黑体" panose="02010609060101010101" pitchFamily="49" charset="-122"/>
              </a:rPr>
              <a:t>IEEE</a:t>
            </a:r>
            <a:r>
              <a:rPr lang="zh-CN" altLang="en-US" sz="2600" b="1" smtClean="0">
                <a:solidFill>
                  <a:srgbClr val="A50021"/>
                </a:solidFill>
                <a:latin typeface="黑体" panose="02010609060101010101" pitchFamily="49" charset="-122"/>
                <a:ea typeface="黑体" panose="02010609060101010101" pitchFamily="49" charset="-122"/>
              </a:rPr>
              <a:t>）</a:t>
            </a:r>
          </a:p>
        </p:txBody>
      </p:sp>
      <p:sp>
        <p:nvSpPr>
          <p:cNvPr id="45059" name="Rectangle 3"/>
          <p:cNvSpPr>
            <a:spLocks noChangeArrowheads="1"/>
          </p:cNvSpPr>
          <p:nvPr>
            <p:ph type="body" idx="1"/>
          </p:nvPr>
        </p:nvSpPr>
        <p:spPr>
          <a:xfrm>
            <a:off x="77788" y="1916113"/>
            <a:ext cx="8497887" cy="2520950"/>
          </a:xfrm>
        </p:spPr>
        <p:txBody>
          <a:bodyPr/>
          <a:lstStyle/>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IEEE</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Institute Of Electrical And Electronics Engineers</a:t>
            </a:r>
            <a:r>
              <a:rPr lang="zh-CN" altLang="en-US" sz="2400" b="1" smtClean="0">
                <a:solidFill>
                  <a:srgbClr val="0033CC"/>
                </a:solidFill>
                <a:latin typeface="黑体" panose="02010609060101010101" pitchFamily="49" charset="-122"/>
                <a:ea typeface="黑体" panose="02010609060101010101" pitchFamily="49" charset="-122"/>
              </a:rPr>
              <a:t>）</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提供了网络硬件上的标准使不同网络硬件厂商生产的硬件产品互相联通。</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定义了</a:t>
            </a:r>
            <a:r>
              <a:rPr lang="en-US" altLang="zh-CN" sz="2400" b="1" smtClean="0">
                <a:solidFill>
                  <a:srgbClr val="0033CC"/>
                </a:solidFill>
                <a:latin typeface="黑体" panose="02010609060101010101" pitchFamily="49" charset="-122"/>
                <a:ea typeface="黑体" panose="02010609060101010101" pitchFamily="49" charset="-122"/>
              </a:rPr>
              <a:t>802.X</a:t>
            </a:r>
            <a:r>
              <a:rPr lang="zh-CN" altLang="en-US" sz="2400" b="1" smtClean="0">
                <a:solidFill>
                  <a:srgbClr val="0033CC"/>
                </a:solidFill>
                <a:latin typeface="黑体" panose="02010609060101010101" pitchFamily="49" charset="-122"/>
                <a:ea typeface="黑体" panose="02010609060101010101" pitchFamily="49" charset="-122"/>
              </a:rPr>
              <a:t>协议族</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ph type="title"/>
          </p:nvPr>
        </p:nvSpPr>
        <p:spPr/>
        <p:txBody>
          <a:bodyPr/>
          <a:lstStyle/>
          <a:p>
            <a:pPr eaLnBrk="1" hangingPunct="1"/>
            <a:r>
              <a:rPr lang="zh-CN" altLang="en-US" sz="2600" b="1" smtClean="0">
                <a:solidFill>
                  <a:srgbClr val="A50021"/>
                </a:solidFill>
                <a:latin typeface="黑体" panose="02010609060101010101" pitchFamily="49" charset="-122"/>
                <a:ea typeface="黑体" panose="02010609060101010101" pitchFamily="49" charset="-122"/>
              </a:rPr>
              <a:t>国际通信联盟 </a:t>
            </a:r>
            <a:r>
              <a:rPr lang="en-US" altLang="zh-CN" sz="2600" b="1" smtClean="0">
                <a:solidFill>
                  <a:srgbClr val="A50021"/>
                </a:solidFill>
                <a:latin typeface="黑体" panose="02010609060101010101" pitchFamily="49" charset="-122"/>
                <a:ea typeface="黑体" panose="02010609060101010101" pitchFamily="49" charset="-122"/>
              </a:rPr>
              <a:t>ITU</a:t>
            </a:r>
          </a:p>
        </p:txBody>
      </p:sp>
      <p:sp>
        <p:nvSpPr>
          <p:cNvPr id="46083" name="Rectangle 3"/>
          <p:cNvSpPr>
            <a:spLocks noChangeArrowheads="1"/>
          </p:cNvSpPr>
          <p:nvPr>
            <p:ph type="body" idx="1"/>
          </p:nvPr>
        </p:nvSpPr>
        <p:spPr>
          <a:xfrm>
            <a:off x="0" y="1989138"/>
            <a:ext cx="7605713" cy="2036762"/>
          </a:xfrm>
        </p:spPr>
        <p:txBody>
          <a:bodyPr/>
          <a:lstStyle/>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ITU</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International Telecomm Union</a:t>
            </a:r>
            <a:r>
              <a:rPr lang="zh-CN" altLang="en-US" sz="2400" b="1" smtClean="0">
                <a:solidFill>
                  <a:srgbClr val="0033CC"/>
                </a:solidFill>
                <a:latin typeface="黑体" panose="02010609060101010101" pitchFamily="49" charset="-122"/>
                <a:ea typeface="黑体" panose="02010609060101010101" pitchFamily="49" charset="-122"/>
              </a:rPr>
              <a:t>）</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定义了广域网连接的电信网络的标准</a:t>
            </a:r>
          </a:p>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X.25</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Frame Relay</a:t>
            </a:r>
            <a:r>
              <a:rPr lang="zh-CN" altLang="en-US" sz="2400" b="1" smtClean="0">
                <a:solidFill>
                  <a:srgbClr val="0033CC"/>
                </a:solidFill>
                <a:latin typeface="黑体" panose="02010609060101010101" pitchFamily="49" charset="-122"/>
                <a:ea typeface="黑体" panose="02010609060101010101" pitchFamily="49" charset="-122"/>
              </a:rPr>
              <a:t>等</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ph type="title"/>
          </p:nvPr>
        </p:nvSpPr>
        <p:spPr/>
        <p:txBody>
          <a:bodyPr/>
          <a:lstStyle/>
          <a:p>
            <a:pPr eaLnBrk="1" hangingPunct="1"/>
            <a:r>
              <a:rPr lang="zh-CN" altLang="en-US" sz="2600" b="1" smtClean="0">
                <a:solidFill>
                  <a:srgbClr val="A50021"/>
                </a:solidFill>
                <a:latin typeface="黑体" panose="02010609060101010101" pitchFamily="49" charset="-122"/>
                <a:ea typeface="黑体" panose="02010609060101010101" pitchFamily="49" charset="-122"/>
              </a:rPr>
              <a:t>电子工业协会（</a:t>
            </a:r>
            <a:r>
              <a:rPr lang="en-US" altLang="zh-CN" sz="2600" b="1" smtClean="0">
                <a:solidFill>
                  <a:srgbClr val="A50021"/>
                </a:solidFill>
                <a:latin typeface="黑体" panose="02010609060101010101" pitchFamily="49" charset="-122"/>
                <a:ea typeface="黑体" panose="02010609060101010101" pitchFamily="49" charset="-122"/>
              </a:rPr>
              <a:t>EIA/TIA</a:t>
            </a:r>
            <a:r>
              <a:rPr lang="zh-CN" altLang="en-US" sz="2600" b="1" smtClean="0">
                <a:solidFill>
                  <a:srgbClr val="A50021"/>
                </a:solidFill>
                <a:latin typeface="黑体" panose="02010609060101010101" pitchFamily="49" charset="-122"/>
                <a:ea typeface="黑体" panose="02010609060101010101" pitchFamily="49" charset="-122"/>
              </a:rPr>
              <a:t>）</a:t>
            </a:r>
          </a:p>
        </p:txBody>
      </p:sp>
      <p:sp>
        <p:nvSpPr>
          <p:cNvPr id="47107" name="Rectangle 3"/>
          <p:cNvSpPr>
            <a:spLocks noChangeArrowheads="1"/>
          </p:cNvSpPr>
          <p:nvPr>
            <p:ph type="body" idx="1"/>
          </p:nvPr>
        </p:nvSpPr>
        <p:spPr>
          <a:xfrm>
            <a:off x="34925" y="1752600"/>
            <a:ext cx="8532813" cy="4267200"/>
          </a:xfrm>
        </p:spPr>
        <p:txBody>
          <a:bodyPr/>
          <a:lstStyle/>
          <a:p>
            <a:pPr lvl="1" eaLnBrk="1" hangingPunct="1">
              <a:lnSpc>
                <a:spcPct val="120000"/>
              </a:lnSpc>
            </a:pPr>
            <a:r>
              <a:rPr lang="en-US" altLang="zh-CN" sz="2400" b="1" smtClean="0">
                <a:solidFill>
                  <a:srgbClr val="0033CC"/>
                </a:solidFill>
                <a:latin typeface="黑体" panose="02010609060101010101" pitchFamily="49" charset="-122"/>
                <a:ea typeface="黑体" panose="02010609060101010101" pitchFamily="49" charset="-122"/>
              </a:rPr>
              <a:t>EIA/TIA</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Electronic Industries Association/Telecomm Industries Association</a:t>
            </a:r>
            <a:r>
              <a:rPr lang="zh-CN" altLang="en-US" sz="2400" b="1" smtClean="0">
                <a:solidFill>
                  <a:srgbClr val="0033CC"/>
                </a:solidFill>
                <a:latin typeface="黑体" panose="02010609060101010101" pitchFamily="49" charset="-122"/>
                <a:ea typeface="黑体" panose="02010609060101010101" pitchFamily="49" charset="-122"/>
              </a:rPr>
              <a:t>）</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定义了网络线缆的标准及线缆的布放标准</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网络线缆标准：</a:t>
            </a:r>
            <a:r>
              <a:rPr lang="en-US" altLang="zh-CN" sz="2400" b="1" smtClean="0">
                <a:solidFill>
                  <a:srgbClr val="0033CC"/>
                </a:solidFill>
                <a:latin typeface="黑体" panose="02010609060101010101" pitchFamily="49" charset="-122"/>
                <a:ea typeface="黑体" panose="02010609060101010101" pitchFamily="49" charset="-122"/>
              </a:rPr>
              <a:t>RS232</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CAT5</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HSSI</a:t>
            </a:r>
            <a:r>
              <a:rPr lang="zh-CN" altLang="en-US" sz="2400" b="1" smtClean="0">
                <a:solidFill>
                  <a:srgbClr val="0033CC"/>
                </a:solidFill>
                <a:latin typeface="黑体" panose="02010609060101010101" pitchFamily="49" charset="-122"/>
                <a:ea typeface="黑体" panose="02010609060101010101" pitchFamily="49" charset="-122"/>
              </a:rPr>
              <a:t>、</a:t>
            </a:r>
            <a:r>
              <a:rPr lang="en-US" altLang="zh-CN" sz="2400" b="1" smtClean="0">
                <a:solidFill>
                  <a:srgbClr val="0033CC"/>
                </a:solidFill>
                <a:latin typeface="黑体" panose="02010609060101010101" pitchFamily="49" charset="-122"/>
                <a:ea typeface="黑体" panose="02010609060101010101" pitchFamily="49" charset="-122"/>
              </a:rPr>
              <a:t>V.24</a:t>
            </a:r>
          </a:p>
          <a:p>
            <a:pPr lvl="1" eaLnBrk="1" hangingPunct="1">
              <a:lnSpc>
                <a:spcPct val="120000"/>
              </a:lnSpc>
            </a:pPr>
            <a:r>
              <a:rPr lang="zh-CN" altLang="en-US" sz="2400" b="1" smtClean="0">
                <a:solidFill>
                  <a:srgbClr val="0033CC"/>
                </a:solidFill>
                <a:latin typeface="黑体" panose="02010609060101010101" pitchFamily="49" charset="-122"/>
                <a:ea typeface="黑体" panose="02010609060101010101" pitchFamily="49" charset="-122"/>
              </a:rPr>
              <a:t>线缆的布放标准：</a:t>
            </a:r>
            <a:r>
              <a:rPr lang="en-US" altLang="zh-CN" sz="2400" b="1" smtClean="0">
                <a:solidFill>
                  <a:srgbClr val="0033CC"/>
                </a:solidFill>
                <a:latin typeface="黑体" panose="02010609060101010101" pitchFamily="49" charset="-122"/>
                <a:ea typeface="黑体" panose="02010609060101010101" pitchFamily="49" charset="-122"/>
              </a:rPr>
              <a:t>EIA/TIA 568B</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539750" y="1052513"/>
            <a:ext cx="30956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None/>
            </a:pPr>
            <a:r>
              <a:rPr lang="zh-CN" altLang="en-US" sz="3200" b="1">
                <a:solidFill>
                  <a:srgbClr val="3333FF"/>
                </a:solidFill>
              </a:rPr>
              <a:t>分层思想的优点</a:t>
            </a:r>
            <a:endParaRPr kumimoji="1" lang="zh-CN" altLang="en-US" sz="3200" b="1">
              <a:solidFill>
                <a:srgbClr val="3333FF"/>
              </a:solidFill>
              <a:ea typeface="黑体" panose="02010609060101010101" pitchFamily="49" charset="-122"/>
            </a:endParaRPr>
          </a:p>
        </p:txBody>
      </p:sp>
      <p:sp>
        <p:nvSpPr>
          <p:cNvPr id="9219" name="矩形 3"/>
          <p:cNvSpPr>
            <a:spLocks noChangeArrowheads="1"/>
          </p:cNvSpPr>
          <p:nvPr/>
        </p:nvSpPr>
        <p:spPr bwMode="auto">
          <a:xfrm>
            <a:off x="431800" y="1773238"/>
            <a:ext cx="853281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000" b="1"/>
              <a:t>(1) 耦合度低(独立性强)</a:t>
            </a:r>
            <a:endParaRPr lang="en-US" altLang="zh-CN" sz="2000" b="1"/>
          </a:p>
          <a:p>
            <a:pPr>
              <a:lnSpc>
                <a:spcPct val="120000"/>
              </a:lnSpc>
            </a:pPr>
            <a:r>
              <a:rPr lang="zh-CN" altLang="en-US" sz="2000"/>
              <a:t> 上层只需通过下层为上层提供的接口来使用下层所实现的服务，而不需要关心下层的具体实现。下层对上层而言就是具有一定功能的黑箱。　</a:t>
            </a:r>
            <a:endParaRPr lang="en-US" altLang="zh-CN" sz="2000"/>
          </a:p>
          <a:p>
            <a:pPr>
              <a:lnSpc>
                <a:spcPct val="120000"/>
              </a:lnSpc>
            </a:pPr>
            <a:r>
              <a:rPr lang="zh-CN" altLang="en-US" sz="2000" b="1"/>
              <a:t>(2) 适应性强</a:t>
            </a:r>
            <a:endParaRPr lang="en-US" altLang="zh-CN" sz="2000" b="1"/>
          </a:p>
          <a:p>
            <a:pPr>
              <a:lnSpc>
                <a:spcPct val="120000"/>
              </a:lnSpc>
            </a:pPr>
            <a:r>
              <a:rPr lang="zh-CN" altLang="en-US" sz="2000"/>
              <a:t>只要每层为上层提供的服务和接口不变，每层的实现细节可以任意改变。　</a:t>
            </a:r>
            <a:endParaRPr lang="en-US" altLang="zh-CN" sz="2000"/>
          </a:p>
          <a:p>
            <a:pPr>
              <a:lnSpc>
                <a:spcPct val="120000"/>
              </a:lnSpc>
            </a:pPr>
            <a:r>
              <a:rPr lang="zh-CN" altLang="en-US" sz="2000" b="1"/>
              <a:t>(3) 易于实现和维护</a:t>
            </a:r>
            <a:endParaRPr lang="en-US" altLang="zh-CN" sz="2000" b="1"/>
          </a:p>
          <a:p>
            <a:pPr>
              <a:lnSpc>
                <a:spcPct val="120000"/>
              </a:lnSpc>
            </a:pPr>
            <a:r>
              <a:rPr lang="zh-CN" altLang="en-US" sz="2000"/>
              <a:t>把复杂的系统分解成若干个涉及范围小且功能简单的子单元，从而使得系统结构清晰，实现、调试和维护都变得简单和容易。</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468313" y="981075"/>
            <a:ext cx="43910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200" b="1">
                <a:solidFill>
                  <a:srgbClr val="CC0000"/>
                </a:solidFill>
                <a:ea typeface="黑体" panose="02010609060101010101" pitchFamily="49" charset="-122"/>
              </a:rPr>
              <a:t>计算机网络的体系结构</a:t>
            </a:r>
          </a:p>
        </p:txBody>
      </p:sp>
      <p:sp>
        <p:nvSpPr>
          <p:cNvPr id="10243" name="矩形 1"/>
          <p:cNvSpPr>
            <a:spLocks noChangeArrowheads="1"/>
          </p:cNvSpPr>
          <p:nvPr/>
        </p:nvSpPr>
        <p:spPr bwMode="auto">
          <a:xfrm>
            <a:off x="395288" y="2820988"/>
            <a:ext cx="8497887"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200"/>
              <a:t>(1). 网络体系结构应该具有哪些层次，每个层次又负责哪些功能呢　</a:t>
            </a:r>
            <a:r>
              <a:rPr lang="zh-CN" altLang="en-US" sz="2200" b="1">
                <a:solidFill>
                  <a:srgbClr val="3333FF"/>
                </a:solidFill>
              </a:rPr>
              <a:t>(分层与功能)　</a:t>
            </a:r>
            <a:r>
              <a:rPr lang="zh-CN" altLang="en-US" sz="2200"/>
              <a:t>　</a:t>
            </a:r>
            <a:endParaRPr lang="en-US" altLang="zh-CN" sz="2200"/>
          </a:p>
          <a:p>
            <a:pPr>
              <a:lnSpc>
                <a:spcPct val="120000"/>
              </a:lnSpc>
            </a:pPr>
            <a:r>
              <a:rPr lang="zh-CN" altLang="en-US" sz="2200"/>
              <a:t>(2). 各个层次之间的关系是怎样的，它们又是如何进行交互的呢？ </a:t>
            </a:r>
            <a:r>
              <a:rPr lang="zh-CN" altLang="en-US" sz="2200" b="1">
                <a:solidFill>
                  <a:srgbClr val="3333FF"/>
                </a:solidFill>
              </a:rPr>
              <a:t>(服务与接口)　</a:t>
            </a:r>
            <a:r>
              <a:rPr lang="zh-CN" altLang="en-US" sz="2200"/>
              <a:t>　</a:t>
            </a:r>
            <a:endParaRPr lang="en-US" altLang="zh-CN" sz="2200"/>
          </a:p>
          <a:p>
            <a:pPr>
              <a:lnSpc>
                <a:spcPct val="120000"/>
              </a:lnSpc>
            </a:pPr>
            <a:r>
              <a:rPr lang="zh-CN" altLang="en-US" sz="2200"/>
              <a:t>(3). 要想确保通信的双方能够达成高度默契，它们又需要遵循哪些规则呢？</a:t>
            </a:r>
            <a:r>
              <a:rPr lang="zh-CN" altLang="en-US" sz="2200" b="1">
                <a:solidFill>
                  <a:srgbClr val="3333FF"/>
                </a:solidFill>
              </a:rPr>
              <a:t>(协议)</a:t>
            </a:r>
          </a:p>
        </p:txBody>
      </p:sp>
      <p:sp>
        <p:nvSpPr>
          <p:cNvPr id="10244" name="矩形 2"/>
          <p:cNvSpPr>
            <a:spLocks noChangeArrowheads="1"/>
          </p:cNvSpPr>
          <p:nvPr/>
        </p:nvSpPr>
        <p:spPr bwMode="auto">
          <a:xfrm>
            <a:off x="304800" y="1778000"/>
            <a:ext cx="8515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400"/>
              <a:t>计算机网络体系结构也采用了分层的思想。必须解决以下几个问题：</a:t>
            </a:r>
          </a:p>
        </p:txBody>
      </p:sp>
      <p:sp>
        <p:nvSpPr>
          <p:cNvPr id="10245" name="矩形 3"/>
          <p:cNvSpPr>
            <a:spLocks noChangeArrowheads="1"/>
          </p:cNvSpPr>
          <p:nvPr/>
        </p:nvSpPr>
        <p:spPr bwMode="auto">
          <a:xfrm>
            <a:off x="323850" y="5661025"/>
            <a:ext cx="8640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400" b="1">
                <a:solidFill>
                  <a:srgbClr val="C00000"/>
                </a:solidFill>
                <a:latin typeface="-apple-system"/>
              </a:rPr>
              <a:t>在计算机网络中，层、层间接口及协议的集合被称为计算机网络体系结构。</a:t>
            </a:r>
            <a:endParaRPr lang="zh-CN" altLang="en-US" sz="2400">
              <a:solidFill>
                <a:srgbClr val="C00000"/>
              </a:solidFill>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95288" y="1700213"/>
            <a:ext cx="8569325"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zh-CN" sz="2400" b="1">
                <a:solidFill>
                  <a:srgbClr val="0070C0"/>
                </a:solidFill>
              </a:rPr>
              <a:t>对等层：</a:t>
            </a:r>
            <a:r>
              <a:rPr lang="zh-CN" altLang="zh-CN" sz="2400"/>
              <a:t>在分层结构中，处于相同位置的层次。对等层实现的功能相同。比如发送方的应用层和接收方的应用层是对等层，发送方的网络层和接收方的网络层是对等层。</a:t>
            </a:r>
            <a:endParaRPr lang="en-US" altLang="zh-CN" sz="2400"/>
          </a:p>
          <a:p>
            <a:pPr>
              <a:buFont typeface="Wingdings" panose="05000000000000000000" pitchFamily="2" charset="2"/>
              <a:buNone/>
            </a:pPr>
            <a:r>
              <a:rPr lang="zh-CN" altLang="en-US" sz="2400" b="1">
                <a:solidFill>
                  <a:srgbClr val="0070C0"/>
                </a:solidFill>
              </a:rPr>
              <a:t>实体：</a:t>
            </a:r>
            <a:r>
              <a:rPr lang="zh-CN" altLang="en-US" sz="2400"/>
              <a:t>在某个层中完成某个特定功能的软件或者硬件模块。</a:t>
            </a:r>
            <a:endParaRPr lang="en-US" altLang="zh-CN" sz="2400"/>
          </a:p>
          <a:p>
            <a:endParaRPr lang="zh-CN" altLang="zh-CN" sz="2400"/>
          </a:p>
        </p:txBody>
      </p:sp>
      <p:sp>
        <p:nvSpPr>
          <p:cNvPr id="11267" name="Text Box 3"/>
          <p:cNvSpPr txBox="1">
            <a:spLocks noChangeArrowheads="1"/>
          </p:cNvSpPr>
          <p:nvPr/>
        </p:nvSpPr>
        <p:spPr bwMode="auto">
          <a:xfrm>
            <a:off x="395288" y="981075"/>
            <a:ext cx="74898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3200" b="1">
                <a:solidFill>
                  <a:srgbClr val="0066FF"/>
                </a:solidFill>
                <a:ea typeface="黑体" panose="02010609060101010101" pitchFamily="49" charset="-122"/>
              </a:rPr>
              <a:t>重要的概念：对等层、实体、对等实体</a:t>
            </a:r>
          </a:p>
        </p:txBody>
      </p:sp>
      <p:pic>
        <p:nvPicPr>
          <p:cNvPr id="1126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3850" y="3500438"/>
            <a:ext cx="5927725"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1700213"/>
            <a:ext cx="87122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zh-CN" sz="2400" b="1">
                <a:solidFill>
                  <a:srgbClr val="0070C0"/>
                </a:solidFill>
              </a:rPr>
              <a:t>对等实体：</a:t>
            </a:r>
            <a:r>
              <a:rPr lang="zh-CN" altLang="zh-CN" sz="2400">
                <a:solidFill>
                  <a:srgbClr val="0070C0"/>
                </a:solidFill>
              </a:rPr>
              <a:t>收发双方处于对等层中的功能实体</a:t>
            </a:r>
            <a:r>
              <a:rPr lang="zh-CN" altLang="en-US" sz="2400">
                <a:solidFill>
                  <a:srgbClr val="0070C0"/>
                </a:solidFill>
              </a:rPr>
              <a:t>。</a:t>
            </a:r>
            <a:r>
              <a:rPr lang="zh-CN" altLang="zh-CN" sz="2400"/>
              <a:t>实体可能是一个硬件，或者一个软件，只要他们的功能相同。比如发送方传输层的</a:t>
            </a:r>
            <a:r>
              <a:rPr lang="en-US" altLang="zh-CN" sz="2400"/>
              <a:t>TCP</a:t>
            </a:r>
            <a:r>
              <a:rPr lang="zh-CN" altLang="zh-CN" sz="2400"/>
              <a:t>模块和接收方的</a:t>
            </a:r>
            <a:r>
              <a:rPr lang="en-US" altLang="zh-CN" sz="2400"/>
              <a:t>TCP</a:t>
            </a:r>
            <a:r>
              <a:rPr lang="zh-CN" altLang="zh-CN" sz="2400"/>
              <a:t>模块，发送方的传输层的</a:t>
            </a:r>
            <a:r>
              <a:rPr lang="en-US" altLang="zh-CN" sz="2400"/>
              <a:t>UDP</a:t>
            </a:r>
            <a:r>
              <a:rPr lang="zh-CN" altLang="zh-CN" sz="2400"/>
              <a:t>模块和接收方的</a:t>
            </a:r>
            <a:r>
              <a:rPr lang="en-US" altLang="zh-CN" sz="2400"/>
              <a:t>UDP</a:t>
            </a:r>
            <a:r>
              <a:rPr lang="zh-CN" altLang="zh-CN" sz="2400"/>
              <a:t>模块。</a:t>
            </a:r>
            <a:endParaRPr kumimoji="1" lang="zh-CN" altLang="en-US" sz="2400" b="1">
              <a:latin typeface="黑体" panose="02010609060101010101" pitchFamily="49" charset="-122"/>
              <a:ea typeface="黑体" panose="02010609060101010101" pitchFamily="49" charset="-122"/>
            </a:endParaRPr>
          </a:p>
        </p:txBody>
      </p:sp>
      <p:sp>
        <p:nvSpPr>
          <p:cNvPr id="12291" name="Text Box 3"/>
          <p:cNvSpPr txBox="1">
            <a:spLocks noChangeArrowheads="1"/>
          </p:cNvSpPr>
          <p:nvPr/>
        </p:nvSpPr>
        <p:spPr bwMode="auto">
          <a:xfrm>
            <a:off x="395288" y="981075"/>
            <a:ext cx="75612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3200" b="1">
                <a:solidFill>
                  <a:srgbClr val="0066FF"/>
                </a:solidFill>
                <a:ea typeface="黑体" panose="02010609060101010101" pitchFamily="49" charset="-122"/>
              </a:rPr>
              <a:t>重要的概念：对等层、实体、对等实体</a:t>
            </a:r>
          </a:p>
        </p:txBody>
      </p:sp>
      <p:pic>
        <p:nvPicPr>
          <p:cNvPr id="1229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678238"/>
            <a:ext cx="5929312"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9750" y="1020763"/>
            <a:ext cx="415131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800" b="1">
                <a:solidFill>
                  <a:srgbClr val="0066FF"/>
                </a:solidFill>
                <a:ea typeface="黑体" panose="02010609060101010101" pitchFamily="49" charset="-122"/>
              </a:rPr>
              <a:t>重要的概念：协议、服务</a:t>
            </a:r>
          </a:p>
        </p:txBody>
      </p:sp>
      <p:sp>
        <p:nvSpPr>
          <p:cNvPr id="13315" name="Rectangle 3"/>
          <p:cNvSpPr>
            <a:spLocks noChangeArrowheads="1"/>
          </p:cNvSpPr>
          <p:nvPr/>
        </p:nvSpPr>
        <p:spPr bwMode="auto">
          <a:xfrm>
            <a:off x="393700" y="1677988"/>
            <a:ext cx="8640763" cy="14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20000"/>
              </a:lnSpc>
              <a:spcBef>
                <a:spcPct val="0"/>
              </a:spcBef>
              <a:buClrTx/>
              <a:buFontTx/>
              <a:buNone/>
            </a:pPr>
            <a:r>
              <a:rPr kumimoji="1" lang="zh-CN" altLang="en-US" sz="2400" b="1">
                <a:solidFill>
                  <a:srgbClr val="A50021"/>
                </a:solidFill>
                <a:latin typeface="黑体" panose="02010609060101010101" pitchFamily="49" charset="-122"/>
                <a:ea typeface="黑体" panose="02010609060101010101" pitchFamily="49" charset="-122"/>
              </a:rPr>
              <a:t>协议：</a:t>
            </a:r>
            <a:r>
              <a:rPr kumimoji="1" lang="zh-CN" altLang="en-US" sz="2400" b="1">
                <a:latin typeface="黑体" panose="02010609060101010101" pitchFamily="49" charset="-122"/>
                <a:ea typeface="黑体" panose="02010609060101010101" pitchFamily="49" charset="-122"/>
              </a:rPr>
              <a:t>计算机网络同等层次中，通信双方进行信息交换时必须遵守的规则</a:t>
            </a:r>
            <a:r>
              <a:rPr kumimoji="1" lang="zh-CN" altLang="en-US" sz="2400" b="1">
                <a:solidFill>
                  <a:srgbClr val="A50021"/>
                </a:solidFill>
                <a:latin typeface="黑体" panose="02010609060101010101" pitchFamily="49" charset="-122"/>
                <a:ea typeface="黑体" panose="02010609060101010101" pitchFamily="49" charset="-122"/>
              </a:rPr>
              <a:t>。</a:t>
            </a:r>
          </a:p>
          <a:p>
            <a:pPr>
              <a:lnSpc>
                <a:spcPct val="120000"/>
              </a:lnSpc>
              <a:spcBef>
                <a:spcPct val="0"/>
              </a:spcBef>
              <a:buClrTx/>
              <a:buFontTx/>
              <a:buNone/>
            </a:pPr>
            <a:r>
              <a:rPr kumimoji="1" lang="zh-CN" altLang="en-US" sz="2400" b="1">
                <a:solidFill>
                  <a:srgbClr val="A50021"/>
                </a:solidFill>
                <a:latin typeface="黑体" panose="02010609060101010101" pitchFamily="49" charset="-122"/>
                <a:ea typeface="黑体" panose="02010609060101010101" pitchFamily="49" charset="-122"/>
              </a:rPr>
              <a:t>服务：</a:t>
            </a:r>
            <a:r>
              <a:rPr kumimoji="1" lang="zh-CN" altLang="en-US" sz="2400" b="1">
                <a:latin typeface="黑体" panose="02010609060101010101" pitchFamily="49" charset="-122"/>
                <a:ea typeface="黑体" panose="02010609060101010101" pitchFamily="49" charset="-122"/>
              </a:rPr>
              <a:t>层间交换信息时必须遵守的规则。</a:t>
            </a:r>
          </a:p>
        </p:txBody>
      </p:sp>
      <p:sp>
        <p:nvSpPr>
          <p:cNvPr id="13316" name="矩形 1"/>
          <p:cNvSpPr>
            <a:spLocks noChangeArrowheads="1"/>
          </p:cNvSpPr>
          <p:nvPr/>
        </p:nvSpPr>
        <p:spPr bwMode="auto">
          <a:xfrm>
            <a:off x="323850" y="3098800"/>
            <a:ext cx="8496300" cy="187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pPr>
            <a:r>
              <a:rPr kumimoji="1" lang="zh-CN" altLang="en-US" sz="2000">
                <a:latin typeface="黑体" panose="02010609060101010101" pitchFamily="49" charset="-122"/>
                <a:ea typeface="黑体" panose="02010609060101010101" pitchFamily="49" charset="-122"/>
              </a:rPr>
              <a:t> （</a:t>
            </a:r>
            <a:r>
              <a:rPr kumimoji="1" lang="en-US" altLang="zh-CN" sz="2000">
                <a:latin typeface="黑体" panose="02010609060101010101" pitchFamily="49" charset="-122"/>
                <a:ea typeface="黑体" panose="02010609060101010101" pitchFamily="49" charset="-122"/>
              </a:rPr>
              <a:t>1</a:t>
            </a:r>
            <a:r>
              <a:rPr kumimoji="1" lang="zh-CN" altLang="en-US" sz="2000">
                <a:latin typeface="黑体" panose="02010609060101010101" pitchFamily="49" charset="-122"/>
                <a:ea typeface="黑体" panose="02010609060101010101" pitchFamily="49" charset="-122"/>
              </a:rPr>
              <a:t>）</a:t>
            </a:r>
            <a:r>
              <a:rPr kumimoji="1" lang="zh-CN" altLang="en-US" sz="2000" b="1">
                <a:latin typeface="黑体" panose="02010609060101010101" pitchFamily="49" charset="-122"/>
                <a:ea typeface="黑体" panose="02010609060101010101" pitchFamily="49" charset="-122"/>
              </a:rPr>
              <a:t>协议的实现保证了能够向上一层提供服务。本层的服务用户只能看见服务而无法看见下面的协议，下面的协议对上面的服务用户是透明的。</a:t>
            </a:r>
          </a:p>
          <a:p>
            <a:pPr>
              <a:lnSpc>
                <a:spcPct val="150000"/>
              </a:lnSpc>
            </a:pPr>
            <a:r>
              <a:rPr kumimoji="1" lang="zh-CN" altLang="en-US" sz="2000" b="1">
                <a:latin typeface="黑体" panose="02010609060101010101" pitchFamily="49" charset="-122"/>
                <a:ea typeface="黑体" panose="02010609060101010101" pitchFamily="49" charset="-122"/>
              </a:rPr>
              <a:t> （</a:t>
            </a:r>
            <a:r>
              <a:rPr kumimoji="1" lang="en-US" altLang="zh-CN" sz="2000" b="1">
                <a:latin typeface="黑体" panose="02010609060101010101" pitchFamily="49" charset="-122"/>
                <a:ea typeface="黑体" panose="02010609060101010101" pitchFamily="49" charset="-122"/>
              </a:rPr>
              <a:t>2</a:t>
            </a:r>
            <a:r>
              <a:rPr kumimoji="1" lang="zh-CN" altLang="en-US" sz="2000" b="1">
                <a:latin typeface="黑体" panose="02010609060101010101" pitchFamily="49" charset="-122"/>
                <a:ea typeface="黑体" panose="02010609060101010101" pitchFamily="49" charset="-122"/>
              </a:rPr>
              <a:t>）协议是</a:t>
            </a:r>
            <a:r>
              <a:rPr kumimoji="1" lang="zh-CN" altLang="en-US" sz="2000" b="1">
                <a:latin typeface="Times New Roman" panose="02020603050405020304" pitchFamily="18" charset="0"/>
                <a:ea typeface="黑体" panose="02010609060101010101" pitchFamily="49" charset="-122"/>
              </a:rPr>
              <a:t>“</a:t>
            </a:r>
            <a:r>
              <a:rPr kumimoji="1" lang="zh-CN" altLang="en-US" sz="2000" b="1">
                <a:latin typeface="黑体" panose="02010609060101010101" pitchFamily="49" charset="-122"/>
                <a:ea typeface="黑体" panose="02010609060101010101" pitchFamily="49" charset="-122"/>
              </a:rPr>
              <a:t>水平的</a:t>
            </a:r>
            <a:r>
              <a:rPr kumimoji="1" lang="zh-CN" altLang="en-US" sz="2000" b="1">
                <a:latin typeface="Times New Roman" panose="02020603050405020304" pitchFamily="18" charset="0"/>
                <a:ea typeface="黑体" panose="02010609060101010101" pitchFamily="49" charset="-122"/>
              </a:rPr>
              <a:t>”</a:t>
            </a:r>
            <a:r>
              <a:rPr kumimoji="1" lang="zh-CN" altLang="en-US" sz="2000" b="1">
                <a:latin typeface="黑体" panose="02010609060101010101" pitchFamily="49" charset="-122"/>
                <a:ea typeface="黑体" panose="02010609060101010101" pitchFamily="49" charset="-122"/>
              </a:rPr>
              <a:t>，即协议是控制对等实体之间通信的规则；但服务是</a:t>
            </a:r>
            <a:r>
              <a:rPr kumimoji="1" lang="zh-CN" altLang="en-US" sz="2000" b="1">
                <a:latin typeface="Times New Roman" panose="02020603050405020304" pitchFamily="18" charset="0"/>
                <a:ea typeface="黑体" panose="02010609060101010101" pitchFamily="49" charset="-122"/>
              </a:rPr>
              <a:t>“</a:t>
            </a:r>
            <a:r>
              <a:rPr kumimoji="1" lang="zh-CN" altLang="en-US" sz="2000" b="1">
                <a:latin typeface="黑体" panose="02010609060101010101" pitchFamily="49" charset="-122"/>
                <a:ea typeface="黑体" panose="02010609060101010101" pitchFamily="49" charset="-122"/>
              </a:rPr>
              <a:t>垂直的</a:t>
            </a:r>
            <a:r>
              <a:rPr kumimoji="1" lang="zh-CN" altLang="en-US" sz="2000" b="1">
                <a:latin typeface="Times New Roman" panose="02020603050405020304" pitchFamily="18" charset="0"/>
                <a:ea typeface="黑体" panose="02010609060101010101" pitchFamily="49" charset="-122"/>
              </a:rPr>
              <a:t>”</a:t>
            </a:r>
            <a:r>
              <a:rPr kumimoji="1" lang="zh-CN" altLang="en-US" sz="2000" b="1">
                <a:latin typeface="黑体" panose="02010609060101010101" pitchFamily="49" charset="-122"/>
                <a:ea typeface="黑体" panose="02010609060101010101" pitchFamily="49" charset="-122"/>
              </a:rPr>
              <a:t>，即服务是由下层向上层通过层间接口提供的。</a:t>
            </a:r>
            <a:endParaRPr lang="zh-CN" altLang="en-US" sz="2000"/>
          </a:p>
        </p:txBody>
      </p:sp>
      <p:pic>
        <p:nvPicPr>
          <p:cNvPr id="1331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084763"/>
            <a:ext cx="31908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79388" y="1322388"/>
            <a:ext cx="8789987" cy="920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20000"/>
              </a:lnSpc>
              <a:spcBef>
                <a:spcPct val="0"/>
              </a:spcBef>
              <a:buClrTx/>
              <a:buFontTx/>
              <a:buNone/>
            </a:pPr>
            <a:r>
              <a:rPr kumimoji="1" lang="zh-CN" altLang="en-US" sz="2400" b="1">
                <a:latin typeface="黑体" panose="02010609060101010101" pitchFamily="49" charset="-122"/>
                <a:ea typeface="黑体" panose="02010609060101010101" pitchFamily="49" charset="-122"/>
              </a:rPr>
              <a:t>控制两个</a:t>
            </a:r>
            <a:r>
              <a:rPr kumimoji="1" lang="zh-CN" altLang="en-US" sz="2400" b="1" i="1" u="sng">
                <a:solidFill>
                  <a:srgbClr val="0033CC"/>
                </a:solidFill>
                <a:latin typeface="黑体" panose="02010609060101010101" pitchFamily="49" charset="-122"/>
                <a:ea typeface="黑体" panose="02010609060101010101" pitchFamily="49" charset="-122"/>
              </a:rPr>
              <a:t>对等实体</a:t>
            </a:r>
            <a:r>
              <a:rPr kumimoji="1" lang="zh-CN" altLang="en-US" sz="2400" b="1">
                <a:latin typeface="黑体" panose="02010609060101010101" pitchFamily="49" charset="-122"/>
                <a:ea typeface="黑体" panose="02010609060101010101" pitchFamily="49" charset="-122"/>
              </a:rPr>
              <a:t>进行通信的规则集合。为进行网络中的数据交换而建立的规则、标准或约定即称为网络协议。由三要素组成：</a:t>
            </a:r>
          </a:p>
        </p:txBody>
      </p:sp>
      <p:sp>
        <p:nvSpPr>
          <p:cNvPr id="14339" name="矩形 1"/>
          <p:cNvSpPr>
            <a:spLocks noChangeArrowheads="1"/>
          </p:cNvSpPr>
          <p:nvPr/>
        </p:nvSpPr>
        <p:spPr bwMode="auto">
          <a:xfrm>
            <a:off x="0" y="822325"/>
            <a:ext cx="1808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zh-CN" altLang="en-US" sz="2800" b="1">
                <a:solidFill>
                  <a:srgbClr val="0066FF"/>
                </a:solidFill>
                <a:latin typeface="黑体" panose="02010609060101010101" pitchFamily="49" charset="-122"/>
                <a:ea typeface="黑体" panose="02010609060101010101" pitchFamily="49" charset="-122"/>
              </a:rPr>
              <a:t> 网络协议</a:t>
            </a:r>
            <a:endParaRPr lang="zh-CN" altLang="en-US" sz="2800"/>
          </a:p>
        </p:txBody>
      </p:sp>
      <p:sp>
        <p:nvSpPr>
          <p:cNvPr id="14340" name="矩形 3"/>
          <p:cNvSpPr>
            <a:spLocks noChangeArrowheads="1"/>
          </p:cNvSpPr>
          <p:nvPr/>
        </p:nvSpPr>
        <p:spPr bwMode="auto">
          <a:xfrm>
            <a:off x="3175" y="2243138"/>
            <a:ext cx="8966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20000"/>
              </a:lnSpc>
            </a:pPr>
            <a:r>
              <a:rPr kumimoji="1" lang="zh-CN" altLang="en-US" sz="2000" b="1">
                <a:solidFill>
                  <a:srgbClr val="0070C0"/>
                </a:solidFill>
                <a:latin typeface="黑体" panose="02010609060101010101" pitchFamily="49" charset="-122"/>
                <a:ea typeface="黑体" panose="02010609060101010101" pitchFamily="49" charset="-122"/>
              </a:rPr>
              <a:t> </a:t>
            </a:r>
            <a:r>
              <a:rPr kumimoji="1" lang="en-US" altLang="zh-CN" sz="2000" b="1">
                <a:solidFill>
                  <a:srgbClr val="0070C0"/>
                </a:solidFill>
                <a:latin typeface="黑体" panose="02010609060101010101" pitchFamily="49" charset="-122"/>
                <a:ea typeface="黑体" panose="02010609060101010101" pitchFamily="49" charset="-122"/>
              </a:rPr>
              <a:t>(1)</a:t>
            </a:r>
            <a:r>
              <a:rPr kumimoji="1" lang="zh-CN" altLang="en-US" sz="2000" b="1">
                <a:solidFill>
                  <a:srgbClr val="0070C0"/>
                </a:solidFill>
                <a:latin typeface="黑体" panose="02010609060101010101" pitchFamily="49" charset="-122"/>
                <a:ea typeface="黑体" panose="02010609060101010101" pitchFamily="49" charset="-122"/>
              </a:rPr>
              <a:t>语法：数据的结构或格式，也就是指数据呈现的顺序。</a:t>
            </a:r>
          </a:p>
          <a:p>
            <a:pPr>
              <a:lnSpc>
                <a:spcPct val="120000"/>
              </a:lnSpc>
            </a:pPr>
            <a:r>
              <a:rPr kumimoji="1" lang="zh-CN" altLang="en-US" sz="2000" b="1">
                <a:solidFill>
                  <a:srgbClr val="00B050"/>
                </a:solidFill>
                <a:latin typeface="黑体" panose="02010609060101010101" pitchFamily="49" charset="-122"/>
                <a:ea typeface="黑体" panose="02010609060101010101" pitchFamily="49" charset="-122"/>
              </a:rPr>
              <a:t> </a:t>
            </a:r>
            <a:r>
              <a:rPr kumimoji="1" lang="en-US" altLang="zh-CN" sz="2000" b="1">
                <a:solidFill>
                  <a:srgbClr val="00B050"/>
                </a:solidFill>
                <a:latin typeface="黑体" panose="02010609060101010101" pitchFamily="49" charset="-122"/>
                <a:ea typeface="黑体" panose="02010609060101010101" pitchFamily="49" charset="-122"/>
              </a:rPr>
              <a:t>(2)</a:t>
            </a:r>
            <a:r>
              <a:rPr kumimoji="1" lang="zh-CN" altLang="en-US" sz="2000" b="1">
                <a:solidFill>
                  <a:srgbClr val="00B050"/>
                </a:solidFill>
                <a:latin typeface="黑体" panose="02010609060101010101" pitchFamily="49" charset="-122"/>
                <a:ea typeface="黑体" panose="02010609060101010101" pitchFamily="49" charset="-122"/>
              </a:rPr>
              <a:t>语义：每一部分的含义。一个特殊的位模式应怎样解释？基于这样的解释又该采取什么行动？</a:t>
            </a:r>
            <a:endParaRPr kumimoji="1" lang="en-US" altLang="zh-CN" sz="2000" b="1">
              <a:solidFill>
                <a:srgbClr val="00B050"/>
              </a:solidFill>
              <a:latin typeface="黑体" panose="02010609060101010101" pitchFamily="49" charset="-122"/>
              <a:ea typeface="黑体" panose="02010609060101010101" pitchFamily="49" charset="-122"/>
            </a:endParaRPr>
          </a:p>
          <a:p>
            <a:pPr>
              <a:lnSpc>
                <a:spcPct val="120000"/>
              </a:lnSpc>
            </a:pPr>
            <a:r>
              <a:rPr kumimoji="1" lang="en-US" altLang="zh-CN" sz="2000" b="1">
                <a:solidFill>
                  <a:srgbClr val="0070C0"/>
                </a:solidFill>
                <a:latin typeface="黑体" panose="02010609060101010101" pitchFamily="49" charset="-122"/>
                <a:ea typeface="黑体" panose="02010609060101010101" pitchFamily="49" charset="-122"/>
              </a:rPr>
              <a:t> (3)</a:t>
            </a:r>
            <a:r>
              <a:rPr kumimoji="1" lang="zh-CN" altLang="en-US" sz="2000" b="1">
                <a:solidFill>
                  <a:srgbClr val="0070C0"/>
                </a:solidFill>
                <a:latin typeface="黑体" panose="02010609060101010101" pitchFamily="49" charset="-122"/>
                <a:ea typeface="黑体" panose="02010609060101010101" pitchFamily="49" charset="-122"/>
              </a:rPr>
              <a:t>同步（规则）：数据在何时应当发送出去以及数据应当发送得多快。</a:t>
            </a:r>
            <a:r>
              <a:rPr kumimoji="1" lang="zh-CN" altLang="en-US" sz="2000">
                <a:solidFill>
                  <a:srgbClr val="0070C0"/>
                </a:solidFill>
              </a:rPr>
              <a:t> </a:t>
            </a:r>
            <a:endParaRPr lang="zh-CN" altLang="en-US" sz="2000"/>
          </a:p>
        </p:txBody>
      </p:sp>
      <p:pic>
        <p:nvPicPr>
          <p:cNvPr id="14341"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 y="3813175"/>
            <a:ext cx="8348663"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6"/>
          <p:cNvSpPr>
            <a:spLocks noChangeArrowheads="1"/>
          </p:cNvSpPr>
          <p:nvPr/>
        </p:nvSpPr>
        <p:spPr bwMode="auto">
          <a:xfrm>
            <a:off x="7923213" y="4868863"/>
            <a:ext cx="946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0070C0"/>
                </a:solidFill>
              </a:rPr>
              <a:t>应用层</a:t>
            </a:r>
            <a:r>
              <a:rPr lang="en-US" altLang="zh-CN" b="1">
                <a:solidFill>
                  <a:srgbClr val="0070C0"/>
                </a:solidFill>
              </a:rPr>
              <a:t>HTTP</a:t>
            </a:r>
            <a:r>
              <a:rPr lang="zh-CN" altLang="en-US" b="1">
                <a:solidFill>
                  <a:srgbClr val="0070C0"/>
                </a:solidFill>
              </a:rPr>
              <a:t>协议格式</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4916</TotalTime>
  <Words>1974</Words>
  <Application>Microsoft Office PowerPoint</Application>
  <PresentationFormat>全屏显示(4:3)</PresentationFormat>
  <Paragraphs>255</Paragraphs>
  <Slides>35</Slides>
  <Notes>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35</vt:i4>
      </vt:variant>
    </vt:vector>
  </HeadingPairs>
  <TitlesOfParts>
    <vt:vector size="49" baseType="lpstr">
      <vt:lpstr>Verdana</vt:lpstr>
      <vt:lpstr>宋体</vt:lpstr>
      <vt:lpstr>Arial</vt:lpstr>
      <vt:lpstr>Wingdings</vt:lpstr>
      <vt:lpstr>Times New Roman</vt:lpstr>
      <vt:lpstr>楷体_GB2312</vt:lpstr>
      <vt:lpstr>黑体</vt:lpstr>
      <vt:lpstr>-apple-system</vt:lpstr>
      <vt:lpstr>仿宋</vt:lpstr>
      <vt:lpstr>Calibri</vt:lpstr>
      <vt:lpstr>Profile</vt:lpstr>
      <vt:lpstr>自定义设计方案</vt:lpstr>
      <vt:lpstr>位图图像</vt:lpstr>
      <vt:lpstr>Visio 2000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TCP/IP参考模型的发展</vt:lpstr>
      <vt:lpstr>TCP/IP的体系结构</vt:lpstr>
      <vt:lpstr>TCP/IP的体系结构主要协议</vt:lpstr>
      <vt:lpstr>TCP/IP的体系结构各层功能</vt:lpstr>
      <vt:lpstr>TCP/IP的体系结构各层功能</vt:lpstr>
      <vt:lpstr>TCP/IP的体系结构各层功能</vt:lpstr>
      <vt:lpstr>TCP/IP的体系结构各层功能</vt:lpstr>
      <vt:lpstr>TCP/IP体系结构下的数据传输</vt:lpstr>
      <vt:lpstr>TCP/IP体系结构下的数据传输</vt:lpstr>
      <vt:lpstr>TCP/IP体系结构下的数据传输</vt:lpstr>
      <vt:lpstr>TCP/IP体系结构下的数据传输</vt:lpstr>
      <vt:lpstr>PowerPoint 演示文稿</vt:lpstr>
      <vt:lpstr>PowerPoint 演示文稿</vt:lpstr>
      <vt:lpstr>PowerPoint 演示文稿</vt:lpstr>
      <vt:lpstr>国际标准化组织（ISO）</vt:lpstr>
      <vt:lpstr>美国国家标准局（ANSI）</vt:lpstr>
      <vt:lpstr>电子电器工程师协会（IEEE）</vt:lpstr>
      <vt:lpstr>国际通信联盟 ITU</vt:lpstr>
      <vt:lpstr>电子工业协会（EIA/TIA）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NTKO</cp:lastModifiedBy>
  <cp:revision>509</cp:revision>
  <dcterms:created xsi:type="dcterms:W3CDTF">1601-01-01T00:00:00Z</dcterms:created>
  <dcterms:modified xsi:type="dcterms:W3CDTF">2022-08-21T05:35:50Z</dcterms:modified>
</cp:coreProperties>
</file>