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1" r:id="rId1"/>
    <p:sldMasterId id="2147483733" r:id="rId2"/>
  </p:sldMasterIdLst>
  <p:notesMasterIdLst>
    <p:notesMasterId r:id="rId14"/>
  </p:notesMasterIdLst>
  <p:handoutMasterIdLst>
    <p:handoutMasterId r:id="rId15"/>
  </p:handoutMasterIdLst>
  <p:sldIdLst>
    <p:sldId id="442" r:id="rId3"/>
    <p:sldId id="279" r:id="rId4"/>
    <p:sldId id="411" r:id="rId5"/>
    <p:sldId id="413" r:id="rId6"/>
    <p:sldId id="347" r:id="rId7"/>
    <p:sldId id="427" r:id="rId8"/>
    <p:sldId id="429" r:id="rId9"/>
    <p:sldId id="430" r:id="rId10"/>
    <p:sldId id="432" r:id="rId11"/>
    <p:sldId id="436" r:id="rId12"/>
    <p:sldId id="343" r:id="rId1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FF"/>
    <a:srgbClr val="CC0000"/>
    <a:srgbClr val="FF9933"/>
    <a:srgbClr val="FFCC00"/>
    <a:srgbClr val="516FA7"/>
    <a:srgbClr val="333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1" autoAdjust="0"/>
    <p:restoredTop sz="92967" autoAdjust="0"/>
  </p:normalViewPr>
  <p:slideViewPr>
    <p:cSldViewPr>
      <p:cViewPr varScale="1">
        <p:scale>
          <a:sx n="79" d="100"/>
          <a:sy n="79" d="100"/>
        </p:scale>
        <p:origin x="150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91E4DFCE-D73B-40FB-8114-F1353DF86BC6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C93D44-6DE6-48C6-A9B2-52033161F5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1656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9BF74186-A0F8-4C15-86B5-4FA892995020}" type="datetime1">
              <a:rPr lang="zh-CN" altLang="en-US"/>
              <a:pPr>
                <a:defRPr/>
              </a:pPr>
              <a:t>2024-03-04</a:t>
            </a:fld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85D40FB-A9A3-4C38-9A59-07E04CAD2C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415185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1A1159A-5C1A-4B69-975C-69777E3B660D}" type="datetime1">
              <a:rPr lang="zh-CN" altLang="en-US" sz="1300" smtClean="0"/>
              <a:pPr>
                <a:spcBef>
                  <a:spcPct val="0"/>
                </a:spcBef>
              </a:pPr>
              <a:t>2024-03-04</a:t>
            </a:fld>
            <a:endParaRPr lang="en-US" altLang="zh-CN" sz="1300"/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409499-A208-471A-9DC5-9B73403A787D}" type="slidenum">
              <a:rPr lang="zh-CN" altLang="en-US" sz="1300" smtClean="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9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627313" y="260350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F7F7F7"/>
                </a:solidFill>
                <a:ea typeface="楷体_GB2312" pitchFamily="49" charset="-122"/>
              </a:rPr>
              <a:t>计算机与信息学院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0" y="6640513"/>
            <a:ext cx="9144000" cy="2444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1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河海大学计算机与信息学院计算机科学与技术系</a:t>
            </a:r>
            <a:endParaRPr kumimoji="1" lang="en-US" altLang="zh-CN" sz="100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8" name="Picture 15" descr="邓体字徽（白色透明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2956162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76982958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41459056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0594721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84503712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98006-2A0D-45D0-BE31-611061C37B51}" type="datetime11">
              <a:rPr lang="zh-CN" altLang="en-US"/>
              <a:pPr>
                <a:defRPr/>
              </a:pPr>
              <a:t>18:57:59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52F41-7077-4E68-AA21-8BCEF8E7AD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8410895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2CBB8-E2DC-4AE9-9800-AD95987F78AC}" type="datetime11">
              <a:rPr lang="zh-CN" altLang="en-US"/>
              <a:pPr>
                <a:defRPr/>
              </a:pPr>
              <a:t>18:57:59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57148-A9E1-4A52-AD27-4C1F902E6D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6572591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A6E94-E61C-4F4E-BD07-A539E40EE308}" type="datetime11">
              <a:rPr lang="zh-CN" altLang="en-US"/>
              <a:pPr>
                <a:defRPr/>
              </a:pPr>
              <a:t>18:57:59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FEF44-020E-41DF-B47D-42EB2E8D2A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21237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40A93-1E61-42DE-A5C0-E0691FAC983E}" type="datetime11">
              <a:rPr lang="zh-CN" altLang="en-US"/>
              <a:pPr>
                <a:defRPr/>
              </a:pPr>
              <a:t>18:57:59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D0565-3E74-4C46-BB39-106A119D28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1652090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F675A-23B7-4AE4-9965-D8F99FCC0F5D}" type="datetime11">
              <a:rPr lang="zh-CN" altLang="en-US"/>
              <a:pPr>
                <a:defRPr/>
              </a:pPr>
              <a:t>18:57:59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C15AA-7D7F-4FB9-8797-7656BA3DDB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662439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B8DAE-BC47-40DF-8327-95B9A22ED01D}" type="datetime11">
              <a:rPr lang="zh-CN" altLang="en-US"/>
              <a:pPr>
                <a:defRPr/>
              </a:pPr>
              <a:t>18:57:59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77B02-D68A-495C-B0C0-38D44C749B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112799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24221158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4B223-D968-43FF-B95D-9E9E41D9C60B}" type="datetime11">
              <a:rPr lang="zh-CN" altLang="en-US"/>
              <a:pPr>
                <a:defRPr/>
              </a:pPr>
              <a:t>18:57:59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96FCD-4789-4B6F-8DFD-DF0371C25F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761795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7DC9A-030A-4809-9594-D6258A383856}" type="datetime11">
              <a:rPr lang="zh-CN" altLang="en-US"/>
              <a:pPr>
                <a:defRPr/>
              </a:pPr>
              <a:t>18:57:59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4D521-5FB0-458E-9D40-6D9A681A29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267280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68B3B-EE25-4A19-9734-4A824AD82EFA}" type="datetime11">
              <a:rPr lang="zh-CN" altLang="en-US"/>
              <a:pPr>
                <a:defRPr/>
              </a:pPr>
              <a:t>18:57:59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5515F-61B4-4803-B86E-4B2DA99E6C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0687177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73FC2-6859-4E89-813E-8CDCCF4473B4}" type="datetime11">
              <a:rPr lang="zh-CN" altLang="en-US"/>
              <a:pPr>
                <a:defRPr/>
              </a:pPr>
              <a:t>18:57:59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75E35-A1AE-43B7-9E97-DAFCD3281E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4423094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30073-4E82-4343-BC35-57C8C569B0AE}" type="datetime11">
              <a:rPr lang="zh-CN" altLang="en-US"/>
              <a:pPr>
                <a:defRPr/>
              </a:pPr>
              <a:t>18:57:59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04424-5741-40A8-96F3-62FF8155F9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859001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8923009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6446888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7500099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83986426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302600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561698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5867640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Text Box 11"/>
          <p:cNvSpPr txBox="1"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10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河海大学计算机与信息学院计算机科学与技术系</a:t>
            </a:r>
            <a:endParaRPr kumimoji="1" lang="en-US" altLang="zh-CN" sz="100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030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4"/>
          <p:cNvSpPr txBox="1">
            <a:spLocks noChangeArrowheads="1"/>
          </p:cNvSpPr>
          <p:nvPr/>
        </p:nvSpPr>
        <p:spPr bwMode="auto">
          <a:xfrm>
            <a:off x="2484438" y="260350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F7F7F7"/>
                </a:solidFill>
                <a:ea typeface="楷体_GB2312" pitchFamily="49" charset="-122"/>
              </a:rPr>
              <a:t>计算机与信息学院</a:t>
            </a:r>
          </a:p>
        </p:txBody>
      </p:sp>
      <p:pic>
        <p:nvPicPr>
          <p:cNvPr id="1032" name="Picture 15" descr="邓体字徽（白色透明）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  <p:sldLayoutId id="2147484093" r:id="rId12"/>
    <p:sldLayoutId id="2147484094" r:id="rId13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D769E584-1F9E-477A-9E65-05BF94D57859}" type="datetime11">
              <a:rPr lang="zh-CN" altLang="en-US"/>
              <a:pPr>
                <a:defRPr/>
              </a:pPr>
              <a:t>18:57:57</a:t>
            </a:fld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CE82AEA-81AB-40E0-8E16-569624C8F7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</p:sldLayoutIdLst>
  <p:transition spd="slow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627313" y="5157788"/>
            <a:ext cx="4537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黑体" panose="02010609060101010101" pitchFamily="49" charset="-122"/>
              </a:rPr>
              <a:t>河海大学计算机与信息学院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492500" y="5734050"/>
            <a:ext cx="2881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fld id="{22503BAB-2011-4EA4-A5A9-AB1D3ECB868F}" type="datetime3"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t>2024年3月4日星期一</a:t>
            </a:fld>
            <a:endParaRPr lang="en-US" altLang="zh-CN" sz="1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0" y="3429000"/>
            <a:ext cx="9144000" cy="6286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4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900113" y="1628775"/>
            <a:ext cx="4321175" cy="5318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zh-CN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计算机专业课程</a:t>
            </a:r>
            <a:endParaRPr kumimoji="1" lang="en-US" altLang="zh-CN" sz="36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39750" y="1700213"/>
            <a:ext cx="8496300" cy="411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4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 </a:t>
            </a:r>
            <a:r>
              <a:rPr kumimoji="1" lang="en-US" altLang="zh-CN" sz="24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RS-232C</a:t>
            </a:r>
            <a:r>
              <a:rPr kumimoji="1" lang="zh-CN" altLang="en-US" sz="24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的规程特性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RS-232C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的工作过程是在各根控制信号线有序的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ON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逻辑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OFF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逻辑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状态的配合下进行的。</a:t>
            </a:r>
            <a:endParaRPr kumimoji="1"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DTE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DCE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连接的情况下，只有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CD(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数据终端就绪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CC(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数据设备就绪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均为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ON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状态时，才具备操作的基本条件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此后，若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DTE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要发送数据，则须先将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CA(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请求发送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置为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ON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状态，等待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CB(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清除发送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应答信号为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ON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状态后，才能在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BA(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发送数据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上发送数据。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836613"/>
            <a:ext cx="4895850" cy="720725"/>
          </a:xfrm>
          <a:noFill/>
        </p:spPr>
        <p:txBody>
          <a:bodyPr anchor="ctr"/>
          <a:lstStyle/>
          <a:p>
            <a:pPr eaLnBrk="1" hangingPunct="1"/>
            <a:r>
              <a:rPr lang="en-US" altLang="zh-CN" sz="28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RS-232C</a:t>
            </a:r>
            <a:r>
              <a:rPr lang="zh-CN" altLang="en-US" sz="28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接口标准</a:t>
            </a:r>
            <a:r>
              <a:rPr lang="zh-CN" altLang="en-US" b="1"/>
              <a:t>　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042988" y="2924175"/>
            <a:ext cx="7705725" cy="7493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5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 谢 大 家！</a:t>
            </a:r>
          </a:p>
        </p:txBody>
      </p:sp>
      <p:pic>
        <p:nvPicPr>
          <p:cNvPr id="1741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89138"/>
            <a:ext cx="5256213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789363"/>
            <a:ext cx="3167063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2555875" y="2924175"/>
            <a:ext cx="3816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物理层</a:t>
            </a:r>
            <a:endParaRPr lang="en-US" altLang="zh-CN" sz="180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1908175" y="3068638"/>
            <a:ext cx="5905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第一节 物理层的基本概念</a:t>
            </a:r>
            <a:endParaRPr lang="en-US" altLang="zh-CN" sz="36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06388" y="4333875"/>
            <a:ext cx="8837612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OSI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的物理层定义：</a:t>
            </a:r>
            <a:r>
              <a:rPr kumimoji="1" lang="zh-CN" altLang="en-US" sz="24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物理层提供机械的、电气的、功能的和规程的特性，目的是启动、维护和关闭数据链路实体之间进行比特传输的物理连接。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900113" y="981075"/>
            <a:ext cx="3759200" cy="503238"/>
          </a:xfrm>
          <a:noFill/>
        </p:spPr>
        <p:txBody>
          <a:bodyPr/>
          <a:lstStyle/>
          <a:p>
            <a:pPr eaLnBrk="1" hangingPunct="1"/>
            <a:r>
              <a:rPr lang="en-US" altLang="zh-CN" sz="28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8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物理层的任务及定义</a:t>
            </a:r>
          </a:p>
        </p:txBody>
      </p:sp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457200" y="3354388"/>
            <a:ext cx="86868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物理层的主要任务</a:t>
            </a:r>
            <a:r>
              <a:rPr kumimoji="1" lang="zh-CN" altLang="en-US" sz="24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在两个网络设备之间提供透明的比特流传输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。　</a:t>
            </a:r>
          </a:p>
        </p:txBody>
      </p:sp>
      <p:sp>
        <p:nvSpPr>
          <p:cNvPr id="10245" name="矩形 1"/>
          <p:cNvSpPr>
            <a:spLocks noChangeArrowheads="1"/>
          </p:cNvSpPr>
          <p:nvPr/>
        </p:nvSpPr>
        <p:spPr bwMode="auto">
          <a:xfrm>
            <a:off x="323850" y="1927225"/>
            <a:ext cx="8712200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b="1">
                <a:latin typeface="黑体" panose="02010609060101010101" pitchFamily="49" charset="-122"/>
              </a:rPr>
              <a:t>物理层是</a:t>
            </a:r>
            <a:r>
              <a:rPr lang="en-US" altLang="zh-CN" sz="2400" b="1">
                <a:latin typeface="黑体" panose="02010609060101010101" pitchFamily="49" charset="-122"/>
              </a:rPr>
              <a:t>OSI</a:t>
            </a:r>
            <a:r>
              <a:rPr lang="zh-CN" altLang="en-US" sz="2400" b="1">
                <a:latin typeface="黑体" panose="02010609060101010101" pitchFamily="49" charset="-122"/>
              </a:rPr>
              <a:t>分层结构体系中最基础的一层，它建立在通信媒体的基础上，实现系统和通信媒体的物理接口。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998538"/>
            <a:ext cx="4248150" cy="504825"/>
          </a:xfrm>
        </p:spPr>
        <p:txBody>
          <a:bodyPr/>
          <a:lstStyle/>
          <a:p>
            <a:pPr eaLnBrk="1" hangingPunct="1"/>
            <a:r>
              <a:rPr lang="en-US" altLang="zh-CN" sz="28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28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物理层的四个重要特性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250950"/>
            <a:ext cx="8569325" cy="4506913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b="1" u="sng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机械特性</a:t>
            </a:r>
            <a:r>
              <a:rPr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指明接口所用接线器的形状和尺寸、引线数目和排列、固定和锁定装置等等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b="1" u="sng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电气特性</a:t>
            </a:r>
            <a:r>
              <a:rPr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指明在接口电缆的各条线上出现的电压的范围。即什么样的电压表示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。传输速度、最大传输距离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b="1" u="sng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功能特性</a:t>
            </a:r>
            <a:r>
              <a:rPr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指明某条线上出现的某一电平的电压表示何种意义，  定义各条物理线路的功能。（数据，控制，接地，定时）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b="1" u="sng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规程特性</a:t>
            </a:r>
            <a:r>
              <a:rPr lang="zh-CN" altLang="en-US" sz="2000" b="1" dirty="0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指明对于不同功能的各种可能事件的出现顺序。主要定义各条物理线路的工作规程和时序关系。 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5300663"/>
            <a:ext cx="2305050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3" descr="CISCO-26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351463"/>
            <a:ext cx="4319587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2420938"/>
            <a:ext cx="2951163" cy="936625"/>
          </a:xfrm>
          <a:noFill/>
        </p:spPr>
        <p:txBody>
          <a:bodyPr anchor="ctr"/>
          <a:lstStyle/>
          <a:p>
            <a:pPr eaLnBrk="1" hangingPunct="1"/>
            <a:r>
              <a:rPr lang="en-US" altLang="zh-CN" sz="24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RS-232C</a:t>
            </a:r>
            <a:r>
              <a:rPr lang="zh-CN" altLang="en-US" sz="24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接口标准</a:t>
            </a:r>
            <a:r>
              <a:rPr lang="zh-CN" altLang="en-US" b="1"/>
              <a:t>　</a:t>
            </a:r>
            <a:endParaRPr lang="zh-CN" altLang="en-US"/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755650" y="981075"/>
            <a:ext cx="3097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28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物理层协议举例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00" y="3167063"/>
            <a:ext cx="2305050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68313" y="1628775"/>
            <a:ext cx="813752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RS-232C</a:t>
            </a:r>
            <a:r>
              <a:rPr kumimoji="1" lang="zh-CN" altLang="en-US" sz="2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的机械特性</a:t>
            </a:r>
            <a:r>
              <a:rPr kumimoji="1"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zh-CN" altLang="en-US" sz="22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规定使用一个</a:t>
            </a:r>
            <a:r>
              <a:rPr kumimoji="1" lang="en-US" altLang="zh-CN" sz="22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kumimoji="1" lang="zh-CN" altLang="en-US" sz="22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芯的标准连接器</a:t>
            </a:r>
            <a:r>
              <a:rPr kumimoji="1"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，并对该连接器的尺寸及针或孔芯的排列位置等都做了详细说明。实际的用户并不一定需要用到</a:t>
            </a:r>
            <a:r>
              <a:rPr kumimoji="1"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RS-232C</a:t>
            </a:r>
            <a:r>
              <a:rPr kumimoji="1"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标准的全集，所以一些生产厂家为</a:t>
            </a:r>
            <a:r>
              <a:rPr kumimoji="1"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RS-232C</a:t>
            </a:r>
            <a:r>
              <a:rPr kumimoji="1"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标准的机械特性做了变通的简化，使用了一个</a:t>
            </a:r>
            <a:r>
              <a:rPr kumimoji="1"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kumimoji="1"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芯标准连接器将不常用的信号线舍弃。</a:t>
            </a:r>
          </a:p>
        </p:txBody>
      </p:sp>
      <p:grpSp>
        <p:nvGrpSpPr>
          <p:cNvPr id="13315" name="Group 4"/>
          <p:cNvGrpSpPr>
            <a:grpSpLocks/>
          </p:cNvGrpSpPr>
          <p:nvPr/>
        </p:nvGrpSpPr>
        <p:grpSpPr bwMode="auto">
          <a:xfrm>
            <a:off x="4657725" y="3854450"/>
            <a:ext cx="1123950" cy="2611438"/>
            <a:chOff x="3551" y="734"/>
            <a:chExt cx="1236" cy="3572"/>
          </a:xfrm>
        </p:grpSpPr>
        <p:sp>
          <p:nvSpPr>
            <p:cNvPr id="13337" name="Oval 5"/>
            <p:cNvSpPr>
              <a:spLocks noChangeArrowheads="1"/>
            </p:cNvSpPr>
            <p:nvPr/>
          </p:nvSpPr>
          <p:spPr bwMode="auto">
            <a:xfrm rot="-5400000">
              <a:off x="3647" y="3410"/>
              <a:ext cx="98" cy="8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338" name="Oval 6"/>
            <p:cNvSpPr>
              <a:spLocks noChangeArrowheads="1"/>
            </p:cNvSpPr>
            <p:nvPr/>
          </p:nvSpPr>
          <p:spPr bwMode="auto">
            <a:xfrm rot="-5400000">
              <a:off x="3646" y="3213"/>
              <a:ext cx="99" cy="8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339" name="Oval 7"/>
            <p:cNvSpPr>
              <a:spLocks noChangeArrowheads="1"/>
            </p:cNvSpPr>
            <p:nvPr/>
          </p:nvSpPr>
          <p:spPr bwMode="auto">
            <a:xfrm rot="-5400000">
              <a:off x="3646" y="3016"/>
              <a:ext cx="99" cy="8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340" name="Oval 8"/>
            <p:cNvSpPr>
              <a:spLocks noChangeArrowheads="1"/>
            </p:cNvSpPr>
            <p:nvPr/>
          </p:nvSpPr>
          <p:spPr bwMode="auto">
            <a:xfrm rot="-5400000">
              <a:off x="3647" y="2820"/>
              <a:ext cx="98" cy="8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341" name="Oval 9"/>
            <p:cNvSpPr>
              <a:spLocks noChangeArrowheads="1"/>
            </p:cNvSpPr>
            <p:nvPr/>
          </p:nvSpPr>
          <p:spPr bwMode="auto">
            <a:xfrm rot="-5400000">
              <a:off x="3646" y="2623"/>
              <a:ext cx="99" cy="8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342" name="Oval 10"/>
            <p:cNvSpPr>
              <a:spLocks noChangeArrowheads="1"/>
            </p:cNvSpPr>
            <p:nvPr/>
          </p:nvSpPr>
          <p:spPr bwMode="auto">
            <a:xfrm rot="-5400000">
              <a:off x="3646" y="2426"/>
              <a:ext cx="99" cy="8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343" name="Oval 11"/>
            <p:cNvSpPr>
              <a:spLocks noChangeArrowheads="1"/>
            </p:cNvSpPr>
            <p:nvPr/>
          </p:nvSpPr>
          <p:spPr bwMode="auto">
            <a:xfrm rot="-5400000">
              <a:off x="3647" y="2230"/>
              <a:ext cx="98" cy="8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344" name="Oval 12"/>
            <p:cNvSpPr>
              <a:spLocks noChangeArrowheads="1"/>
            </p:cNvSpPr>
            <p:nvPr/>
          </p:nvSpPr>
          <p:spPr bwMode="auto">
            <a:xfrm rot="-5400000">
              <a:off x="3646" y="2033"/>
              <a:ext cx="99" cy="8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345" name="Oval 13"/>
            <p:cNvSpPr>
              <a:spLocks noChangeArrowheads="1"/>
            </p:cNvSpPr>
            <p:nvPr/>
          </p:nvSpPr>
          <p:spPr bwMode="auto">
            <a:xfrm rot="-5400000">
              <a:off x="3646" y="1836"/>
              <a:ext cx="99" cy="8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346" name="Oval 14"/>
            <p:cNvSpPr>
              <a:spLocks noChangeArrowheads="1"/>
            </p:cNvSpPr>
            <p:nvPr/>
          </p:nvSpPr>
          <p:spPr bwMode="auto">
            <a:xfrm rot="-5400000">
              <a:off x="3647" y="1640"/>
              <a:ext cx="98" cy="8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347" name="Oval 15"/>
            <p:cNvSpPr>
              <a:spLocks noChangeArrowheads="1"/>
            </p:cNvSpPr>
            <p:nvPr/>
          </p:nvSpPr>
          <p:spPr bwMode="auto">
            <a:xfrm rot="-5400000">
              <a:off x="3646" y="1443"/>
              <a:ext cx="99" cy="8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348" name="Oval 16"/>
            <p:cNvSpPr>
              <a:spLocks noChangeArrowheads="1"/>
            </p:cNvSpPr>
            <p:nvPr/>
          </p:nvSpPr>
          <p:spPr bwMode="auto">
            <a:xfrm rot="-5400000">
              <a:off x="3646" y="1246"/>
              <a:ext cx="99" cy="8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349" name="Oval 17"/>
            <p:cNvSpPr>
              <a:spLocks noChangeArrowheads="1"/>
            </p:cNvSpPr>
            <p:nvPr/>
          </p:nvSpPr>
          <p:spPr bwMode="auto">
            <a:xfrm rot="-5400000">
              <a:off x="3647" y="1050"/>
              <a:ext cx="98" cy="8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350" name="Oval 18"/>
            <p:cNvSpPr>
              <a:spLocks noChangeArrowheads="1"/>
            </p:cNvSpPr>
            <p:nvPr/>
          </p:nvSpPr>
          <p:spPr bwMode="auto">
            <a:xfrm rot="-5400000">
              <a:off x="4069" y="3311"/>
              <a:ext cx="99" cy="8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351" name="Oval 19"/>
            <p:cNvSpPr>
              <a:spLocks noChangeArrowheads="1"/>
            </p:cNvSpPr>
            <p:nvPr/>
          </p:nvSpPr>
          <p:spPr bwMode="auto">
            <a:xfrm rot="-5400000">
              <a:off x="4070" y="3115"/>
              <a:ext cx="98" cy="8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352" name="Oval 20"/>
            <p:cNvSpPr>
              <a:spLocks noChangeArrowheads="1"/>
            </p:cNvSpPr>
            <p:nvPr/>
          </p:nvSpPr>
          <p:spPr bwMode="auto">
            <a:xfrm rot="-5400000">
              <a:off x="4069" y="2918"/>
              <a:ext cx="99" cy="8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353" name="Oval 21"/>
            <p:cNvSpPr>
              <a:spLocks noChangeArrowheads="1"/>
            </p:cNvSpPr>
            <p:nvPr/>
          </p:nvSpPr>
          <p:spPr bwMode="auto">
            <a:xfrm rot="-5400000">
              <a:off x="4069" y="2721"/>
              <a:ext cx="99" cy="8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354" name="Oval 22"/>
            <p:cNvSpPr>
              <a:spLocks noChangeArrowheads="1"/>
            </p:cNvSpPr>
            <p:nvPr/>
          </p:nvSpPr>
          <p:spPr bwMode="auto">
            <a:xfrm rot="-5400000">
              <a:off x="4070" y="2525"/>
              <a:ext cx="98" cy="8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355" name="Oval 23"/>
            <p:cNvSpPr>
              <a:spLocks noChangeArrowheads="1"/>
            </p:cNvSpPr>
            <p:nvPr/>
          </p:nvSpPr>
          <p:spPr bwMode="auto">
            <a:xfrm rot="-5400000">
              <a:off x="4069" y="2328"/>
              <a:ext cx="99" cy="8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356" name="Oval 24"/>
            <p:cNvSpPr>
              <a:spLocks noChangeArrowheads="1"/>
            </p:cNvSpPr>
            <p:nvPr/>
          </p:nvSpPr>
          <p:spPr bwMode="auto">
            <a:xfrm rot="-5400000">
              <a:off x="4069" y="2131"/>
              <a:ext cx="99" cy="8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357" name="Oval 25"/>
            <p:cNvSpPr>
              <a:spLocks noChangeArrowheads="1"/>
            </p:cNvSpPr>
            <p:nvPr/>
          </p:nvSpPr>
          <p:spPr bwMode="auto">
            <a:xfrm rot="-5400000">
              <a:off x="4070" y="1935"/>
              <a:ext cx="98" cy="8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358" name="Oval 26"/>
            <p:cNvSpPr>
              <a:spLocks noChangeArrowheads="1"/>
            </p:cNvSpPr>
            <p:nvPr/>
          </p:nvSpPr>
          <p:spPr bwMode="auto">
            <a:xfrm rot="-5400000">
              <a:off x="4069" y="1738"/>
              <a:ext cx="99" cy="8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359" name="Oval 27"/>
            <p:cNvSpPr>
              <a:spLocks noChangeArrowheads="1"/>
            </p:cNvSpPr>
            <p:nvPr/>
          </p:nvSpPr>
          <p:spPr bwMode="auto">
            <a:xfrm rot="-5400000">
              <a:off x="4069" y="1541"/>
              <a:ext cx="99" cy="8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360" name="Oval 28"/>
            <p:cNvSpPr>
              <a:spLocks noChangeArrowheads="1"/>
            </p:cNvSpPr>
            <p:nvPr/>
          </p:nvSpPr>
          <p:spPr bwMode="auto">
            <a:xfrm rot="-5400000">
              <a:off x="4070" y="1345"/>
              <a:ext cx="98" cy="8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361" name="Oval 29"/>
            <p:cNvSpPr>
              <a:spLocks noChangeArrowheads="1"/>
            </p:cNvSpPr>
            <p:nvPr/>
          </p:nvSpPr>
          <p:spPr bwMode="auto">
            <a:xfrm rot="-5400000">
              <a:off x="4069" y="1148"/>
              <a:ext cx="99" cy="83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362" name="Freeform 30"/>
            <p:cNvSpPr>
              <a:spLocks/>
            </p:cNvSpPr>
            <p:nvPr/>
          </p:nvSpPr>
          <p:spPr bwMode="auto">
            <a:xfrm rot="-5400000">
              <a:off x="2464" y="1978"/>
              <a:ext cx="2852" cy="677"/>
            </a:xfrm>
            <a:custGeom>
              <a:avLst/>
              <a:gdLst>
                <a:gd name="T0" fmla="*/ 0 w 2852"/>
                <a:gd name="T1" fmla="*/ 0 h 677"/>
                <a:gd name="T2" fmla="*/ 2852 w 2852"/>
                <a:gd name="T3" fmla="*/ 0 h 677"/>
                <a:gd name="T4" fmla="*/ 2745 w 2852"/>
                <a:gd name="T5" fmla="*/ 677 h 677"/>
                <a:gd name="T6" fmla="*/ 106 w 2852"/>
                <a:gd name="T7" fmla="*/ 677 h 677"/>
                <a:gd name="T8" fmla="*/ 0 w 2852"/>
                <a:gd name="T9" fmla="*/ 0 h 6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2" h="677">
                  <a:moveTo>
                    <a:pt x="0" y="0"/>
                  </a:moveTo>
                  <a:lnTo>
                    <a:pt x="2852" y="0"/>
                  </a:lnTo>
                  <a:lnTo>
                    <a:pt x="2745" y="677"/>
                  </a:lnTo>
                  <a:lnTo>
                    <a:pt x="106" y="67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Rectangle 31"/>
            <p:cNvSpPr>
              <a:spLocks noChangeArrowheads="1"/>
            </p:cNvSpPr>
            <p:nvPr/>
          </p:nvSpPr>
          <p:spPr bwMode="auto">
            <a:xfrm rot="-5400000">
              <a:off x="3693" y="3407"/>
              <a:ext cx="13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600" b="1">
                  <a:solidFill>
                    <a:srgbClr val="000000"/>
                  </a:solidFill>
                  <a:latin typeface="宋体" panose="02010600030101010101" pitchFamily="2" charset="-122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364" name="Rectangle 32"/>
            <p:cNvSpPr>
              <a:spLocks noChangeArrowheads="1"/>
            </p:cNvSpPr>
            <p:nvPr/>
          </p:nvSpPr>
          <p:spPr bwMode="auto">
            <a:xfrm rot="-5400000">
              <a:off x="3616" y="765"/>
              <a:ext cx="282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600" b="1">
                  <a:solidFill>
                    <a:srgbClr val="000000"/>
                  </a:solidFill>
                  <a:latin typeface="宋体" panose="02010600030101010101" pitchFamily="2" charset="-122"/>
                </a:rPr>
                <a:t>13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365" name="Rectangle 33"/>
            <p:cNvSpPr>
              <a:spLocks noChangeArrowheads="1"/>
            </p:cNvSpPr>
            <p:nvPr/>
          </p:nvSpPr>
          <p:spPr bwMode="auto">
            <a:xfrm rot="-5400000">
              <a:off x="4044" y="3326"/>
              <a:ext cx="28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600" b="1">
                  <a:solidFill>
                    <a:srgbClr val="000000"/>
                  </a:solidFill>
                  <a:latin typeface="宋体" panose="02010600030101010101" pitchFamily="2" charset="-122"/>
                </a:rPr>
                <a:t>14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366" name="Rectangle 34"/>
            <p:cNvSpPr>
              <a:spLocks noChangeArrowheads="1"/>
            </p:cNvSpPr>
            <p:nvPr/>
          </p:nvSpPr>
          <p:spPr bwMode="auto">
            <a:xfrm rot="-5400000">
              <a:off x="3978" y="801"/>
              <a:ext cx="4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40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kumimoji="1" lang="en-US" altLang="zh-CN" sz="1600" b="1">
                  <a:solidFill>
                    <a:srgbClr val="000000"/>
                  </a:solidFill>
                  <a:latin typeface="宋体" panose="02010600030101010101" pitchFamily="2" charset="-122"/>
                </a:rPr>
                <a:t>25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367" name="Rectangle 35"/>
            <p:cNvSpPr>
              <a:spLocks noChangeArrowheads="1"/>
            </p:cNvSpPr>
            <p:nvPr/>
          </p:nvSpPr>
          <p:spPr bwMode="auto">
            <a:xfrm flipH="1">
              <a:off x="3558" y="3889"/>
              <a:ext cx="1229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宋体" panose="02010600030101010101" pitchFamily="2" charset="-122"/>
                </a:rPr>
                <a:t>a) DB-25</a:t>
              </a:r>
              <a:r>
                <a:rPr kumimoji="1" lang="en-US" altLang="zh-CN" sz="140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316" name="Group 36"/>
          <p:cNvGrpSpPr>
            <a:grpSpLocks/>
          </p:cNvGrpSpPr>
          <p:nvPr/>
        </p:nvGrpSpPr>
        <p:grpSpPr bwMode="auto">
          <a:xfrm>
            <a:off x="6804025" y="4579938"/>
            <a:ext cx="1012825" cy="1870075"/>
            <a:chOff x="4651" y="2480"/>
            <a:chExt cx="1267" cy="1683"/>
          </a:xfrm>
        </p:grpSpPr>
        <p:grpSp>
          <p:nvGrpSpPr>
            <p:cNvPr id="13320" name="Group 37"/>
            <p:cNvGrpSpPr>
              <a:grpSpLocks/>
            </p:cNvGrpSpPr>
            <p:nvPr/>
          </p:nvGrpSpPr>
          <p:grpSpPr bwMode="auto">
            <a:xfrm>
              <a:off x="4651" y="2480"/>
              <a:ext cx="737" cy="1278"/>
              <a:chOff x="4464" y="2480"/>
              <a:chExt cx="737" cy="1278"/>
            </a:xfrm>
          </p:grpSpPr>
          <p:grpSp>
            <p:nvGrpSpPr>
              <p:cNvPr id="13322" name="Group 38"/>
              <p:cNvGrpSpPr>
                <a:grpSpLocks/>
              </p:cNvGrpSpPr>
              <p:nvPr/>
            </p:nvGrpSpPr>
            <p:grpSpPr bwMode="auto">
              <a:xfrm rot="-5400000">
                <a:off x="4281" y="2738"/>
                <a:ext cx="1149" cy="691"/>
                <a:chOff x="3210" y="1276"/>
                <a:chExt cx="1149" cy="691"/>
              </a:xfrm>
            </p:grpSpPr>
            <p:sp>
              <p:nvSpPr>
                <p:cNvPr id="13324" name="Oval 39"/>
                <p:cNvSpPr>
                  <a:spLocks noChangeArrowheads="1"/>
                </p:cNvSpPr>
                <p:nvPr/>
              </p:nvSpPr>
              <p:spPr bwMode="auto">
                <a:xfrm>
                  <a:off x="3319" y="1303"/>
                  <a:ext cx="98" cy="82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3325" name="Oval 40"/>
                <p:cNvSpPr>
                  <a:spLocks noChangeArrowheads="1"/>
                </p:cNvSpPr>
                <p:nvPr/>
              </p:nvSpPr>
              <p:spPr bwMode="auto">
                <a:xfrm>
                  <a:off x="3515" y="1303"/>
                  <a:ext cx="99" cy="82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3326" name="Oval 41"/>
                <p:cNvSpPr>
                  <a:spLocks noChangeArrowheads="1"/>
                </p:cNvSpPr>
                <p:nvPr/>
              </p:nvSpPr>
              <p:spPr bwMode="auto">
                <a:xfrm>
                  <a:off x="3712" y="1303"/>
                  <a:ext cx="99" cy="82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3327" name="Oval 42"/>
                <p:cNvSpPr>
                  <a:spLocks noChangeArrowheads="1"/>
                </p:cNvSpPr>
                <p:nvPr/>
              </p:nvSpPr>
              <p:spPr bwMode="auto">
                <a:xfrm>
                  <a:off x="3909" y="1303"/>
                  <a:ext cx="98" cy="82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3328" name="Oval 43"/>
                <p:cNvSpPr>
                  <a:spLocks noChangeArrowheads="1"/>
                </p:cNvSpPr>
                <p:nvPr/>
              </p:nvSpPr>
              <p:spPr bwMode="auto">
                <a:xfrm>
                  <a:off x="4105" y="1303"/>
                  <a:ext cx="99" cy="82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3329" name="Oval 44"/>
                <p:cNvSpPr>
                  <a:spLocks noChangeArrowheads="1"/>
                </p:cNvSpPr>
                <p:nvPr/>
              </p:nvSpPr>
              <p:spPr bwMode="auto">
                <a:xfrm>
                  <a:off x="3417" y="1726"/>
                  <a:ext cx="99" cy="83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3330" name="Oval 45"/>
                <p:cNvSpPr>
                  <a:spLocks noChangeArrowheads="1"/>
                </p:cNvSpPr>
                <p:nvPr/>
              </p:nvSpPr>
              <p:spPr bwMode="auto">
                <a:xfrm>
                  <a:off x="3614" y="1726"/>
                  <a:ext cx="98" cy="83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3331" name="Oval 46"/>
                <p:cNvSpPr>
                  <a:spLocks noChangeArrowheads="1"/>
                </p:cNvSpPr>
                <p:nvPr/>
              </p:nvSpPr>
              <p:spPr bwMode="auto">
                <a:xfrm>
                  <a:off x="3810" y="1726"/>
                  <a:ext cx="99" cy="83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3332" name="Oval 47"/>
                <p:cNvSpPr>
                  <a:spLocks noChangeArrowheads="1"/>
                </p:cNvSpPr>
                <p:nvPr/>
              </p:nvSpPr>
              <p:spPr bwMode="auto">
                <a:xfrm>
                  <a:off x="4007" y="1726"/>
                  <a:ext cx="99" cy="83"/>
                </a:xfrm>
                <a:prstGeom prst="ellips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3333" name="Rectangle 48"/>
                <p:cNvSpPr>
                  <a:spLocks noChangeArrowheads="1"/>
                </p:cNvSpPr>
                <p:nvPr/>
              </p:nvSpPr>
              <p:spPr bwMode="auto">
                <a:xfrm>
                  <a:off x="3210" y="1296"/>
                  <a:ext cx="80" cy="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140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1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34" name="Rectangle 49"/>
                <p:cNvSpPr>
                  <a:spLocks noChangeArrowheads="1"/>
                </p:cNvSpPr>
                <p:nvPr/>
              </p:nvSpPr>
              <p:spPr bwMode="auto">
                <a:xfrm>
                  <a:off x="4199" y="1276"/>
                  <a:ext cx="160" cy="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140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 </a:t>
                  </a:r>
                  <a:r>
                    <a:rPr kumimoji="1" lang="en-US" altLang="zh-CN" sz="140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5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35" name="Rectangle 50"/>
                <p:cNvSpPr>
                  <a:spLocks noChangeArrowheads="1"/>
                </p:cNvSpPr>
                <p:nvPr/>
              </p:nvSpPr>
              <p:spPr bwMode="auto">
                <a:xfrm>
                  <a:off x="3315" y="1701"/>
                  <a:ext cx="80" cy="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140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6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36" name="Rectangle 51"/>
                <p:cNvSpPr>
                  <a:spLocks noChangeArrowheads="1"/>
                </p:cNvSpPr>
                <p:nvPr/>
              </p:nvSpPr>
              <p:spPr bwMode="auto">
                <a:xfrm>
                  <a:off x="4100" y="1701"/>
                  <a:ext cx="160" cy="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3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6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o"/>
                    <a:defRPr sz="23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5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140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 </a:t>
                  </a:r>
                  <a:r>
                    <a:rPr kumimoji="1" lang="en-US" altLang="zh-CN" sz="1400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9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323" name="Freeform 52"/>
              <p:cNvSpPr>
                <a:spLocks/>
              </p:cNvSpPr>
              <p:nvPr/>
            </p:nvSpPr>
            <p:spPr bwMode="auto">
              <a:xfrm rot="-5400000">
                <a:off x="4164" y="2780"/>
                <a:ext cx="1278" cy="677"/>
              </a:xfrm>
              <a:custGeom>
                <a:avLst/>
                <a:gdLst>
                  <a:gd name="T0" fmla="*/ 0 w 1278"/>
                  <a:gd name="T1" fmla="*/ 0 h 677"/>
                  <a:gd name="T2" fmla="*/ 1278 w 1278"/>
                  <a:gd name="T3" fmla="*/ 0 h 677"/>
                  <a:gd name="T4" fmla="*/ 1096 w 1278"/>
                  <a:gd name="T5" fmla="*/ 677 h 677"/>
                  <a:gd name="T6" fmla="*/ 182 w 1278"/>
                  <a:gd name="T7" fmla="*/ 677 h 677"/>
                  <a:gd name="T8" fmla="*/ 0 w 1278"/>
                  <a:gd name="T9" fmla="*/ 0 h 6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78" h="677">
                    <a:moveTo>
                      <a:pt x="0" y="0"/>
                    </a:moveTo>
                    <a:lnTo>
                      <a:pt x="1278" y="0"/>
                    </a:lnTo>
                    <a:lnTo>
                      <a:pt x="1096" y="677"/>
                    </a:lnTo>
                    <a:lnTo>
                      <a:pt x="182" y="67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21" name="Rectangle 53"/>
            <p:cNvSpPr>
              <a:spLocks noChangeArrowheads="1"/>
            </p:cNvSpPr>
            <p:nvPr/>
          </p:nvSpPr>
          <p:spPr bwMode="auto">
            <a:xfrm flipH="1">
              <a:off x="4681" y="3889"/>
              <a:ext cx="123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宋体" panose="02010600030101010101" pitchFamily="2" charset="-122"/>
                </a:rPr>
                <a:t>b) DB-9</a:t>
              </a:r>
              <a:r>
                <a:rPr kumimoji="1" lang="en-US" altLang="zh-CN" sz="140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3317" name="Rectangle 54"/>
          <p:cNvSpPr>
            <a:spLocks noGrp="1" noChangeArrowheads="1"/>
          </p:cNvSpPr>
          <p:nvPr>
            <p:ph type="title"/>
          </p:nvPr>
        </p:nvSpPr>
        <p:spPr>
          <a:xfrm>
            <a:off x="539750" y="836613"/>
            <a:ext cx="4895850" cy="720725"/>
          </a:xfrm>
          <a:noFill/>
        </p:spPr>
        <p:txBody>
          <a:bodyPr anchor="ctr"/>
          <a:lstStyle/>
          <a:p>
            <a:pPr eaLnBrk="1" hangingPunct="1"/>
            <a:r>
              <a:rPr lang="en-US" altLang="zh-CN" sz="28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RS-232C</a:t>
            </a:r>
            <a:r>
              <a:rPr lang="zh-CN" altLang="en-US" sz="28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接口标准</a:t>
            </a:r>
            <a:r>
              <a:rPr lang="zh-CN" altLang="en-US" b="1"/>
              <a:t>　</a:t>
            </a:r>
          </a:p>
        </p:txBody>
      </p:sp>
      <p:pic>
        <p:nvPicPr>
          <p:cNvPr id="13319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3722688"/>
            <a:ext cx="4057650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23850" y="1700213"/>
            <a:ext cx="85693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RS-232C</a:t>
            </a:r>
            <a:r>
              <a:rPr kumimoji="1" lang="zh-CN" altLang="en-US" sz="2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的电气特性：</a:t>
            </a:r>
            <a:r>
              <a:rPr kumimoji="1"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规定逻辑</a:t>
            </a:r>
            <a:r>
              <a:rPr kumimoji="1" lang="zh-CN" altLang="en-US" sz="2200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kumimoji="1"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200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kumimoji="1"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的电平为</a:t>
            </a:r>
            <a:r>
              <a:rPr kumimoji="1"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-15</a:t>
            </a:r>
            <a:r>
              <a:rPr kumimoji="1"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至</a:t>
            </a:r>
            <a:r>
              <a:rPr kumimoji="1"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-5</a:t>
            </a:r>
            <a:r>
              <a:rPr kumimoji="1"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伏，逻辑</a:t>
            </a:r>
            <a:r>
              <a:rPr kumimoji="1" lang="zh-CN" altLang="en-US" sz="2200" b="1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kumimoji="1"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en-US" altLang="zh-CN" sz="2200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kumimoji="1"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的电平为</a:t>
            </a:r>
            <a:r>
              <a:rPr kumimoji="1"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+5</a:t>
            </a:r>
            <a:r>
              <a:rPr kumimoji="1"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至</a:t>
            </a:r>
            <a:r>
              <a:rPr kumimoji="1"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+15</a:t>
            </a:r>
            <a:r>
              <a:rPr kumimoji="1"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伏，</a:t>
            </a:r>
            <a:r>
              <a:rPr kumimoji="1" lang="zh-CN" altLang="en-US" sz="22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也即</a:t>
            </a:r>
            <a:r>
              <a:rPr kumimoji="1" lang="en-US" altLang="zh-CN" sz="22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RS-232C</a:t>
            </a:r>
            <a:r>
              <a:rPr kumimoji="1" lang="zh-CN" altLang="en-US" sz="22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采用</a:t>
            </a:r>
            <a:r>
              <a:rPr kumimoji="1" lang="en-US" altLang="zh-CN" sz="22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+15</a:t>
            </a:r>
            <a:r>
              <a:rPr kumimoji="1" lang="zh-CN" altLang="en-US" sz="22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伏和</a:t>
            </a:r>
            <a:r>
              <a:rPr kumimoji="1" lang="en-US" altLang="zh-CN" sz="22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-15</a:t>
            </a:r>
            <a:r>
              <a:rPr kumimoji="1" lang="zh-CN" altLang="en-US" sz="22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伏的负逻辑电平，</a:t>
            </a:r>
            <a:r>
              <a:rPr kumimoji="1" lang="en-US" altLang="zh-CN" sz="22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+5</a:t>
            </a:r>
            <a:r>
              <a:rPr kumimoji="1" lang="zh-CN" altLang="en-US" sz="22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伏和</a:t>
            </a:r>
            <a:r>
              <a:rPr kumimoji="1" lang="en-US" altLang="zh-CN" sz="22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-5</a:t>
            </a:r>
            <a:r>
              <a:rPr kumimoji="1" lang="zh-CN" altLang="en-US" sz="2200" b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伏之间为过渡区域不做定义。</a:t>
            </a:r>
            <a:r>
              <a:rPr kumimoji="1"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RS-232C</a:t>
            </a:r>
            <a:r>
              <a:rPr kumimoji="1"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电平高达</a:t>
            </a:r>
            <a:r>
              <a:rPr kumimoji="1"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+15</a:t>
            </a:r>
            <a:r>
              <a:rPr kumimoji="1"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伏和</a:t>
            </a:r>
            <a:r>
              <a:rPr kumimoji="1"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-15</a:t>
            </a:r>
            <a:r>
              <a:rPr kumimoji="1"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伏，较之</a:t>
            </a:r>
            <a:r>
              <a:rPr kumimoji="1"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0 - 5</a:t>
            </a:r>
            <a:r>
              <a:rPr kumimoji="1"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伏的电平来说具有更强的抗干扰能力。</a:t>
            </a:r>
            <a:endParaRPr kumimoji="1" lang="zh-CN" altLang="en-US" sz="2200" b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836613"/>
            <a:ext cx="4895850" cy="720725"/>
          </a:xfrm>
          <a:noFill/>
        </p:spPr>
        <p:txBody>
          <a:bodyPr anchor="ctr"/>
          <a:lstStyle/>
          <a:p>
            <a:pPr eaLnBrk="1" hangingPunct="1"/>
            <a:r>
              <a:rPr lang="en-US" altLang="zh-CN" sz="28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RS-232C</a:t>
            </a:r>
            <a:r>
              <a:rPr lang="zh-CN" altLang="en-US" sz="28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接口标准　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59163"/>
            <a:ext cx="8458200" cy="316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9750" y="1628775"/>
            <a:ext cx="8424863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4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4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RS-232C</a:t>
            </a:r>
            <a:r>
              <a:rPr kumimoji="1" lang="zh-CN" altLang="en-US" sz="24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的功能特性：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定义了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芯标准连接器中的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根信号线，其中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根地线、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根数据线、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根控制线、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根定时信号线、剩下的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根线做备用或末定义。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539750" y="3213100"/>
          <a:ext cx="7920038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2" imgW="4753639" imgH="2123810" progId="Paint.Picture">
                  <p:embed/>
                </p:oleObj>
              </mc:Choice>
              <mc:Fallback>
                <p:oleObj name="BMP 图象" r:id="rId2" imgW="4753639" imgH="212381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213100"/>
                        <a:ext cx="7920038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836613"/>
            <a:ext cx="4895850" cy="720725"/>
          </a:xfrm>
          <a:noFill/>
        </p:spPr>
        <p:txBody>
          <a:bodyPr anchor="ctr"/>
          <a:lstStyle/>
          <a:p>
            <a:pPr eaLnBrk="1" hangingPunct="1"/>
            <a:r>
              <a:rPr lang="en-US" altLang="zh-CN" sz="28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RS-232C</a:t>
            </a:r>
            <a:r>
              <a:rPr lang="zh-CN" altLang="en-US" sz="28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接口标准</a:t>
            </a:r>
            <a:r>
              <a:rPr lang="zh-CN" altLang="en-US" b="1"/>
              <a:t>　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黑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4350</TotalTime>
  <Words>623</Words>
  <Application>Microsoft Office PowerPoint</Application>
  <PresentationFormat>全屏显示(4:3)</PresentationFormat>
  <Paragraphs>41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黑体</vt:lpstr>
      <vt:lpstr>楷体_GB2312</vt:lpstr>
      <vt:lpstr>宋体</vt:lpstr>
      <vt:lpstr>Arial</vt:lpstr>
      <vt:lpstr>Times New Roman</vt:lpstr>
      <vt:lpstr>Verdana</vt:lpstr>
      <vt:lpstr>Wingdings</vt:lpstr>
      <vt:lpstr>Profile</vt:lpstr>
      <vt:lpstr>自定义设计方案</vt:lpstr>
      <vt:lpstr>BMP 图象</vt:lpstr>
      <vt:lpstr>PowerPoint 演示文稿</vt:lpstr>
      <vt:lpstr>PowerPoint 演示文稿</vt:lpstr>
      <vt:lpstr>PowerPoint 演示文稿</vt:lpstr>
      <vt:lpstr>1 物理层的任务及定义</vt:lpstr>
      <vt:lpstr>2 物理层的四个重要特性</vt:lpstr>
      <vt:lpstr>RS-232C接口标准　</vt:lpstr>
      <vt:lpstr>RS-232C接口标准　</vt:lpstr>
      <vt:lpstr>RS-232C接口标准　</vt:lpstr>
      <vt:lpstr>RS-232C接口标准　</vt:lpstr>
      <vt:lpstr>RS-232C接口标准　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hhu-wds</dc:creator>
  <cp:lastModifiedBy>A1736</cp:lastModifiedBy>
  <cp:revision>304</cp:revision>
  <dcterms:created xsi:type="dcterms:W3CDTF">1601-01-01T00:00:00Z</dcterms:created>
  <dcterms:modified xsi:type="dcterms:W3CDTF">2024-03-04T11:00:49Z</dcterms:modified>
</cp:coreProperties>
</file>