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 id="2147483733" r:id="rId2"/>
  </p:sldMasterIdLst>
  <p:notesMasterIdLst>
    <p:notesMasterId r:id="rId22"/>
  </p:notesMasterIdLst>
  <p:handoutMasterIdLst>
    <p:handoutMasterId r:id="rId23"/>
  </p:handoutMasterIdLst>
  <p:sldIdLst>
    <p:sldId id="279" r:id="rId3"/>
    <p:sldId id="317" r:id="rId4"/>
    <p:sldId id="443" r:id="rId5"/>
    <p:sldId id="321" r:id="rId6"/>
    <p:sldId id="445" r:id="rId7"/>
    <p:sldId id="447" r:id="rId8"/>
    <p:sldId id="450" r:id="rId9"/>
    <p:sldId id="448" r:id="rId10"/>
    <p:sldId id="329" r:id="rId11"/>
    <p:sldId id="466" r:id="rId12"/>
    <p:sldId id="331" r:id="rId13"/>
    <p:sldId id="461" r:id="rId14"/>
    <p:sldId id="332" r:id="rId15"/>
    <p:sldId id="451" r:id="rId16"/>
    <p:sldId id="463" r:id="rId17"/>
    <p:sldId id="464" r:id="rId18"/>
    <p:sldId id="453" r:id="rId19"/>
    <p:sldId id="454" r:id="rId20"/>
    <p:sldId id="455" r:id="rId21"/>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Verdan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CC0000"/>
    <a:srgbClr val="FF9933"/>
    <a:srgbClr val="FFCC00"/>
    <a:srgbClr val="516FA7"/>
    <a:srgbClr val="0000FF"/>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1" autoAdjust="0"/>
    <p:restoredTop sz="92967" autoAdjust="0"/>
  </p:normalViewPr>
  <p:slideViewPr>
    <p:cSldViewPr>
      <p:cViewPr varScale="1">
        <p:scale>
          <a:sx n="89" d="100"/>
          <a:sy n="89" d="100"/>
        </p:scale>
        <p:origin x="12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kumimoji="1" sz="1300">
                <a:latin typeface="Times New Roman" pitchFamily="18" charset="0"/>
                <a:ea typeface="宋体"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kumimoji="1" sz="1300">
                <a:latin typeface="Times New Roman" pitchFamily="18" charset="0"/>
                <a:ea typeface="宋体" pitchFamily="2" charset="-122"/>
              </a:defRPr>
            </a:lvl1pPr>
          </a:lstStyle>
          <a:p>
            <a:pPr>
              <a:defRPr/>
            </a:pPr>
            <a:fld id="{D2455605-4007-48D5-BC05-E76965AD80A8}" type="datetime1">
              <a:rPr lang="zh-CN" altLang="en-US"/>
              <a:pPr>
                <a:defRPr/>
              </a:pPr>
              <a:t>2023/3/5</a:t>
            </a:fld>
            <a:endParaRPr lang="en-US" altLang="zh-CN"/>
          </a:p>
        </p:txBody>
      </p:sp>
      <p:sp>
        <p:nvSpPr>
          <p:cNvPr id="23859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kumimoji="1" sz="1300">
                <a:latin typeface="Times New Roman" pitchFamily="18" charset="0"/>
                <a:ea typeface="宋体"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kumimoji="1" sz="1300">
                <a:latin typeface="Times New Roman" panose="02020603050405020304" pitchFamily="18" charset="0"/>
                <a:ea typeface="宋体" panose="02010600030101010101" pitchFamily="2" charset="-122"/>
              </a:defRPr>
            </a:lvl1pPr>
          </a:lstStyle>
          <a:p>
            <a:pPr>
              <a:defRPr/>
            </a:pPr>
            <a:fld id="{E2518964-7112-4912-8814-40E4CE648159}" type="slidenum">
              <a:rPr lang="zh-CN" altLang="en-US"/>
              <a:pPr>
                <a:defRPr/>
              </a:pPr>
              <a:t>‹#›</a:t>
            </a:fld>
            <a:endParaRPr lang="en-US" altLang="zh-CN"/>
          </a:p>
        </p:txBody>
      </p:sp>
    </p:spTree>
    <p:extLst>
      <p:ext uri="{BB962C8B-B14F-4D97-AF65-F5344CB8AC3E}">
        <p14:creationId xmlns:p14="http://schemas.microsoft.com/office/powerpoint/2010/main" val="661153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kumimoji="1" sz="1300">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kumimoji="1" sz="1300">
                <a:latin typeface="Times New Roman" pitchFamily="18" charset="0"/>
                <a:ea typeface="宋体" pitchFamily="2" charset="-122"/>
              </a:defRPr>
            </a:lvl1pPr>
          </a:lstStyle>
          <a:p>
            <a:pPr>
              <a:defRPr/>
            </a:pPr>
            <a:fld id="{EADDF995-56EE-4203-88A5-288DA3EDEDBA}" type="datetime1">
              <a:rPr lang="zh-CN" altLang="en-US"/>
              <a:pPr>
                <a:defRPr/>
              </a:pPr>
              <a:t>2023/3/5</a:t>
            </a:fld>
            <a:endParaRPr lang="en-US" altLang="zh-CN"/>
          </a:p>
        </p:txBody>
      </p:sp>
      <p:sp>
        <p:nvSpPr>
          <p:cNvPr id="41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kumimoji="1" sz="13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kumimoji="1" sz="1300">
                <a:latin typeface="Times New Roman" panose="02020603050405020304" pitchFamily="18" charset="0"/>
                <a:ea typeface="宋体" panose="02010600030101010101" pitchFamily="2" charset="-122"/>
              </a:defRPr>
            </a:lvl1pPr>
          </a:lstStyle>
          <a:p>
            <a:pPr>
              <a:defRPr/>
            </a:pPr>
            <a:fld id="{A9681C00-C140-45B1-8495-4FAC54E99002}" type="slidenum">
              <a:rPr lang="zh-CN" altLang="en-US"/>
              <a:pPr>
                <a:defRPr/>
              </a:pPr>
              <a:t>‹#›</a:t>
            </a:fld>
            <a:endParaRPr lang="en-US" altLang="zh-CN"/>
          </a:p>
        </p:txBody>
      </p:sp>
    </p:spTree>
    <p:extLst>
      <p:ext uri="{BB962C8B-B14F-4D97-AF65-F5344CB8AC3E}">
        <p14:creationId xmlns:p14="http://schemas.microsoft.com/office/powerpoint/2010/main" val="195282940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黑体" pitchFamily="2" charset="-122"/>
              </a:defRPr>
            </a:lvl1pPr>
            <a:lvl2pPr marL="742950" indent="-285750" eaLnBrk="0" hangingPunct="0">
              <a:defRPr>
                <a:solidFill>
                  <a:schemeClr val="tx1"/>
                </a:solidFill>
                <a:latin typeface="Verdana" pitchFamily="34" charset="0"/>
                <a:ea typeface="黑体" pitchFamily="2" charset="-122"/>
              </a:defRPr>
            </a:lvl2pPr>
            <a:lvl3pPr marL="1143000" indent="-228600" eaLnBrk="0" hangingPunct="0">
              <a:defRPr>
                <a:solidFill>
                  <a:schemeClr val="tx1"/>
                </a:solidFill>
                <a:latin typeface="Verdana" pitchFamily="34" charset="0"/>
                <a:ea typeface="黑体" pitchFamily="2" charset="-122"/>
              </a:defRPr>
            </a:lvl3pPr>
            <a:lvl4pPr marL="1600200" indent="-228600" eaLnBrk="0" hangingPunct="0">
              <a:defRPr>
                <a:solidFill>
                  <a:schemeClr val="tx1"/>
                </a:solidFill>
                <a:latin typeface="Verdana" pitchFamily="34" charset="0"/>
                <a:ea typeface="黑体" pitchFamily="2" charset="-122"/>
              </a:defRPr>
            </a:lvl4pPr>
            <a:lvl5pPr marL="2057400" indent="-228600" eaLnBrk="0" hangingPunct="0">
              <a:defRPr>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a:solidFill>
                  <a:schemeClr val="tx1"/>
                </a:solidFill>
                <a:latin typeface="Verdana" pitchFamily="34" charset="0"/>
                <a:ea typeface="黑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7" name="Picture 15"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418365099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002382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395910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447117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2673459"/>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D55B94D-E796-4B7E-805E-245013EE444C}" type="datetime11">
              <a:rPr lang="zh-CN" altLang="en-US"/>
              <a:pPr>
                <a:defRPr/>
              </a:pPr>
              <a:t>13:58:27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A85C5A-85BD-49C5-807F-7006EA883AEE}" type="slidenum">
              <a:rPr lang="zh-CN" altLang="en-US"/>
              <a:pPr>
                <a:defRPr/>
              </a:pPr>
              <a:t>‹#›</a:t>
            </a:fld>
            <a:endParaRPr lang="en-US" altLang="zh-CN"/>
          </a:p>
        </p:txBody>
      </p:sp>
    </p:spTree>
    <p:extLst>
      <p:ext uri="{BB962C8B-B14F-4D97-AF65-F5344CB8AC3E}">
        <p14:creationId xmlns:p14="http://schemas.microsoft.com/office/powerpoint/2010/main" val="48133765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7DAC831-61B6-4C84-9321-0FDAD79366E0}" type="datetime11">
              <a:rPr lang="zh-CN" altLang="en-US"/>
              <a:pPr>
                <a:defRPr/>
              </a:pPr>
              <a:t>13:58:27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74ECF8-DF71-4790-86F7-1BB3676E4B75}" type="slidenum">
              <a:rPr lang="zh-CN" altLang="en-US"/>
              <a:pPr>
                <a:defRPr/>
              </a:pPr>
              <a:t>‹#›</a:t>
            </a:fld>
            <a:endParaRPr lang="en-US" altLang="zh-CN"/>
          </a:p>
        </p:txBody>
      </p:sp>
    </p:spTree>
    <p:extLst>
      <p:ext uri="{BB962C8B-B14F-4D97-AF65-F5344CB8AC3E}">
        <p14:creationId xmlns:p14="http://schemas.microsoft.com/office/powerpoint/2010/main" val="411521305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397FE67-9D4F-4848-9344-658382B18A93}" type="datetime11">
              <a:rPr lang="zh-CN" altLang="en-US"/>
              <a:pPr>
                <a:defRPr/>
              </a:pPr>
              <a:t>13:58:27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8A6034-D65F-4B3F-92BE-2ED25C60ACA4}" type="slidenum">
              <a:rPr lang="zh-CN" altLang="en-US"/>
              <a:pPr>
                <a:defRPr/>
              </a:pPr>
              <a:t>‹#›</a:t>
            </a:fld>
            <a:endParaRPr lang="en-US" altLang="zh-CN"/>
          </a:p>
        </p:txBody>
      </p:sp>
    </p:spTree>
    <p:extLst>
      <p:ext uri="{BB962C8B-B14F-4D97-AF65-F5344CB8AC3E}">
        <p14:creationId xmlns:p14="http://schemas.microsoft.com/office/powerpoint/2010/main" val="69863547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60BA787-8FDE-4048-ADC7-20BC3EDCB43A}" type="datetime11">
              <a:rPr lang="zh-CN" altLang="en-US"/>
              <a:pPr>
                <a:defRPr/>
              </a:pPr>
              <a:t>13:58:27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7D3DEE4-52D1-4CF9-A070-5A6818359F6F}" type="slidenum">
              <a:rPr lang="zh-CN" altLang="en-US"/>
              <a:pPr>
                <a:defRPr/>
              </a:pPr>
              <a:t>‹#›</a:t>
            </a:fld>
            <a:endParaRPr lang="en-US" altLang="zh-CN"/>
          </a:p>
        </p:txBody>
      </p:sp>
    </p:spTree>
    <p:extLst>
      <p:ext uri="{BB962C8B-B14F-4D97-AF65-F5344CB8AC3E}">
        <p14:creationId xmlns:p14="http://schemas.microsoft.com/office/powerpoint/2010/main" val="421063316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B83AF2B-E816-44C2-909D-B55AD17041F5}" type="datetime11">
              <a:rPr lang="zh-CN" altLang="en-US"/>
              <a:pPr>
                <a:defRPr/>
              </a:pPr>
              <a:t>13:58:27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87B2FD0-80E3-4B49-820C-08FE25066293}" type="slidenum">
              <a:rPr lang="zh-CN" altLang="en-US"/>
              <a:pPr>
                <a:defRPr/>
              </a:pPr>
              <a:t>‹#›</a:t>
            </a:fld>
            <a:endParaRPr lang="en-US" altLang="zh-CN"/>
          </a:p>
        </p:txBody>
      </p:sp>
    </p:spTree>
    <p:extLst>
      <p:ext uri="{BB962C8B-B14F-4D97-AF65-F5344CB8AC3E}">
        <p14:creationId xmlns:p14="http://schemas.microsoft.com/office/powerpoint/2010/main" val="215996663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F11DF041-6A67-4B57-9C9C-79500073536D}" type="datetime11">
              <a:rPr lang="zh-CN" altLang="en-US"/>
              <a:pPr>
                <a:defRPr/>
              </a:pPr>
              <a:t>13:58:27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FB3FC38-5FA8-4743-BD2E-26BA498D064A}" type="slidenum">
              <a:rPr lang="zh-CN" altLang="en-US"/>
              <a:pPr>
                <a:defRPr/>
              </a:pPr>
              <a:t>‹#›</a:t>
            </a:fld>
            <a:endParaRPr lang="en-US" altLang="zh-CN"/>
          </a:p>
        </p:txBody>
      </p:sp>
    </p:spTree>
    <p:extLst>
      <p:ext uri="{BB962C8B-B14F-4D97-AF65-F5344CB8AC3E}">
        <p14:creationId xmlns:p14="http://schemas.microsoft.com/office/powerpoint/2010/main" val="375702988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9635604"/>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70D2FAC-DA6D-4A65-96A6-A93EF6110436}" type="datetime11">
              <a:rPr lang="zh-CN" altLang="en-US"/>
              <a:pPr>
                <a:defRPr/>
              </a:pPr>
              <a:t>13:58:27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023B008-4915-4C5A-AFC3-74867DFD1422}" type="slidenum">
              <a:rPr lang="zh-CN" altLang="en-US"/>
              <a:pPr>
                <a:defRPr/>
              </a:pPr>
              <a:t>‹#›</a:t>
            </a:fld>
            <a:endParaRPr lang="en-US" altLang="zh-CN"/>
          </a:p>
        </p:txBody>
      </p:sp>
    </p:spTree>
    <p:extLst>
      <p:ext uri="{BB962C8B-B14F-4D97-AF65-F5344CB8AC3E}">
        <p14:creationId xmlns:p14="http://schemas.microsoft.com/office/powerpoint/2010/main" val="38382474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9DFEE9C-D4D4-442F-A08B-51F70B71209C}" type="datetime11">
              <a:rPr lang="zh-CN" altLang="en-US"/>
              <a:pPr>
                <a:defRPr/>
              </a:pPr>
              <a:t>13:58:27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824CF2-9E41-4893-A28E-5401EB8B3BEA}" type="slidenum">
              <a:rPr lang="zh-CN" altLang="en-US"/>
              <a:pPr>
                <a:defRPr/>
              </a:pPr>
              <a:t>‹#›</a:t>
            </a:fld>
            <a:endParaRPr lang="en-US" altLang="zh-CN"/>
          </a:p>
        </p:txBody>
      </p:sp>
    </p:spTree>
    <p:extLst>
      <p:ext uri="{BB962C8B-B14F-4D97-AF65-F5344CB8AC3E}">
        <p14:creationId xmlns:p14="http://schemas.microsoft.com/office/powerpoint/2010/main" val="1178682209"/>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D20B0CB-02DB-4DC5-A3DB-CDF56D65DC99}" type="datetime11">
              <a:rPr lang="zh-CN" altLang="en-US"/>
              <a:pPr>
                <a:defRPr/>
              </a:pPr>
              <a:t>13:58:27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B1B7109-FDE4-459E-9F2E-0F5F0F3F26AE}" type="slidenum">
              <a:rPr lang="zh-CN" altLang="en-US"/>
              <a:pPr>
                <a:defRPr/>
              </a:pPr>
              <a:t>‹#›</a:t>
            </a:fld>
            <a:endParaRPr lang="en-US" altLang="zh-CN"/>
          </a:p>
        </p:txBody>
      </p:sp>
    </p:spTree>
    <p:extLst>
      <p:ext uri="{BB962C8B-B14F-4D97-AF65-F5344CB8AC3E}">
        <p14:creationId xmlns:p14="http://schemas.microsoft.com/office/powerpoint/2010/main" val="424562368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49E7A7A-87F7-42FA-B741-11531CF221B2}" type="datetime11">
              <a:rPr lang="zh-CN" altLang="en-US"/>
              <a:pPr>
                <a:defRPr/>
              </a:pPr>
              <a:t>13:58:27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E84E8B-5EED-401C-B727-C9824C47BA92}" type="slidenum">
              <a:rPr lang="zh-CN" altLang="en-US"/>
              <a:pPr>
                <a:defRPr/>
              </a:pPr>
              <a:t>‹#›</a:t>
            </a:fld>
            <a:endParaRPr lang="en-US" altLang="zh-CN"/>
          </a:p>
        </p:txBody>
      </p:sp>
    </p:spTree>
    <p:extLst>
      <p:ext uri="{BB962C8B-B14F-4D97-AF65-F5344CB8AC3E}">
        <p14:creationId xmlns:p14="http://schemas.microsoft.com/office/powerpoint/2010/main" val="290902135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3AD5D61-9C72-4775-8924-565E23EA4F37}" type="datetime11">
              <a:rPr lang="zh-CN" altLang="en-US"/>
              <a:pPr>
                <a:defRPr/>
              </a:pPr>
              <a:t>13:58:27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8175E1-C710-4E48-AD4A-2EAF29D4D358}" type="slidenum">
              <a:rPr lang="zh-CN" altLang="en-US"/>
              <a:pPr>
                <a:defRPr/>
              </a:pPr>
              <a:t>‹#›</a:t>
            </a:fld>
            <a:endParaRPr lang="en-US" altLang="zh-CN"/>
          </a:p>
        </p:txBody>
      </p:sp>
    </p:spTree>
    <p:extLst>
      <p:ext uri="{BB962C8B-B14F-4D97-AF65-F5344CB8AC3E}">
        <p14:creationId xmlns:p14="http://schemas.microsoft.com/office/powerpoint/2010/main" val="23470469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75260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978232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86824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87854616"/>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71217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7418290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7944612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1029"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黑体" pitchFamily="2" charset="-122"/>
              </a:defRPr>
            </a:lvl1pPr>
            <a:lvl2pPr marL="742950" indent="-285750" eaLnBrk="0" hangingPunct="0">
              <a:defRPr>
                <a:solidFill>
                  <a:schemeClr val="tx1"/>
                </a:solidFill>
                <a:latin typeface="Verdana" pitchFamily="34" charset="0"/>
                <a:ea typeface="黑体" pitchFamily="2" charset="-122"/>
              </a:defRPr>
            </a:lvl2pPr>
            <a:lvl3pPr marL="1143000" indent="-228600" eaLnBrk="0" hangingPunct="0">
              <a:defRPr>
                <a:solidFill>
                  <a:schemeClr val="tx1"/>
                </a:solidFill>
                <a:latin typeface="Verdana" pitchFamily="34" charset="0"/>
                <a:ea typeface="黑体" pitchFamily="2" charset="-122"/>
              </a:defRPr>
            </a:lvl3pPr>
            <a:lvl4pPr marL="1600200" indent="-228600" eaLnBrk="0" hangingPunct="0">
              <a:defRPr>
                <a:solidFill>
                  <a:schemeClr val="tx1"/>
                </a:solidFill>
                <a:latin typeface="Verdana" pitchFamily="34" charset="0"/>
                <a:ea typeface="黑体" pitchFamily="2" charset="-122"/>
              </a:defRPr>
            </a:lvl4pPr>
            <a:lvl5pPr marL="2057400" indent="-228600" eaLnBrk="0" hangingPunct="0">
              <a:defRPr>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a:solidFill>
                  <a:schemeClr val="tx1"/>
                </a:solidFill>
                <a:latin typeface="Verdana" pitchFamily="34" charset="0"/>
                <a:ea typeface="黑体" pitchFamily="2"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2" name="Picture 15"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6"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 id="2147484194" r:id="rId13"/>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ea typeface="+mn-ea"/>
              </a:defRPr>
            </a:lvl1pPr>
          </a:lstStyle>
          <a:p>
            <a:pPr>
              <a:defRPr/>
            </a:pPr>
            <a:fld id="{A5EBD29A-DFB4-41DC-BFB3-F68AEDF333CC}" type="datetime11">
              <a:rPr lang="zh-CN" altLang="en-US"/>
              <a:pPr>
                <a:defRPr/>
              </a:pPr>
              <a:t>13:58:27</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ea typeface="宋体" panose="02010600030101010101" pitchFamily="2" charset="-122"/>
              </a:defRPr>
            </a:lvl1pPr>
          </a:lstStyle>
          <a:p>
            <a:pPr>
              <a:defRPr/>
            </a:pPr>
            <a:fld id="{33CC01D7-F13E-48D8-8AB0-E4763129EC3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2.bin"/><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jpe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7.png"/><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C:/Documents%20and%20Settings/Administrator/Application%20Data/Tencent/Users/28736119/QQ/WinTemp/RichOle/91N(P%60RJ%5b%5b(C@REBZ7K%60%5d7Y.jpg" TargetMode="External"/><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http://baike.baidu.com/view/105150.ht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4%B8%AD%E7%BB%A7%E5%99%A8" TargetMode="External"/><Relationship Id="rId2" Type="http://schemas.openxmlformats.org/officeDocument/2006/relationships/hyperlink" Target="https://baike.baidu.com/item/%E5%8F%8C%E7%BB%9E%E7%BA%BF" TargetMode="External"/><Relationship Id="rId1" Type="http://schemas.openxmlformats.org/officeDocument/2006/relationships/slideLayout" Target="../slideLayouts/slideLayout6.xml"/><Relationship Id="rId4" Type="http://schemas.openxmlformats.org/officeDocument/2006/relationships/hyperlink" Target="https://baike.baidu.com/item/%E7%BD%91%E6%AE%B5"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789363"/>
            <a:ext cx="316706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5"/>
          <p:cNvSpPr txBox="1">
            <a:spLocks noChangeArrowheads="1"/>
          </p:cNvSpPr>
          <p:nvPr/>
        </p:nvSpPr>
        <p:spPr bwMode="auto">
          <a:xfrm>
            <a:off x="2555875" y="2924175"/>
            <a:ext cx="381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600" b="1">
                <a:solidFill>
                  <a:srgbClr val="CC0000"/>
                </a:solidFill>
                <a:latin typeface="黑体" panose="02010609060101010101" pitchFamily="49" charset="-122"/>
                <a:ea typeface="黑体" panose="02010609060101010101" pitchFamily="49" charset="-122"/>
              </a:rPr>
              <a:t>物理层</a:t>
            </a:r>
            <a:endParaRPr lang="en-US" altLang="zh-CN" sz="1800">
              <a:ea typeface="黑体" panose="02010609060101010101" pitchFamily="49" charset="-122"/>
            </a:endParaRPr>
          </a:p>
        </p:txBody>
      </p:sp>
      <p:sp>
        <p:nvSpPr>
          <p:cNvPr id="6148" name="Text Box 5"/>
          <p:cNvSpPr txBox="1">
            <a:spLocks noChangeArrowheads="1"/>
          </p:cNvSpPr>
          <p:nvPr/>
        </p:nvSpPr>
        <p:spPr bwMode="auto">
          <a:xfrm>
            <a:off x="611188" y="908050"/>
            <a:ext cx="43926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en-US" altLang="zh-CN" sz="160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9750" y="1030288"/>
            <a:ext cx="45370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光纤</a:t>
            </a:r>
          </a:p>
        </p:txBody>
      </p:sp>
      <p:pic>
        <p:nvPicPr>
          <p:cNvPr id="163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292258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9" name="Group 3"/>
          <p:cNvGrpSpPr>
            <a:grpSpLocks/>
          </p:cNvGrpSpPr>
          <p:nvPr/>
        </p:nvGrpSpPr>
        <p:grpSpPr bwMode="auto">
          <a:xfrm>
            <a:off x="4022403" y="2749947"/>
            <a:ext cx="4897438" cy="2971800"/>
            <a:chOff x="624" y="720"/>
            <a:chExt cx="3599" cy="1479"/>
          </a:xfrm>
        </p:grpSpPr>
        <p:sp>
          <p:nvSpPr>
            <p:cNvPr id="16391" name="Text Box 4"/>
            <p:cNvSpPr txBox="1">
              <a:spLocks noChangeArrowheads="1"/>
            </p:cNvSpPr>
            <p:nvPr/>
          </p:nvSpPr>
          <p:spPr bwMode="auto">
            <a:xfrm>
              <a:off x="2832" y="1056"/>
              <a:ext cx="13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TW" altLang="en-US" sz="1600" b="1" i="1">
                  <a:solidFill>
                    <a:srgbClr val="9900FF"/>
                  </a:solidFill>
                  <a:latin typeface="Times New Roman" panose="02020603050405020304" pitchFamily="18" charset="0"/>
                </a:rPr>
                <a:t>光</a:t>
              </a:r>
              <a:r>
                <a:rPr kumimoji="1" lang="zh-CN" altLang="en-US" sz="1600" b="1" i="1">
                  <a:solidFill>
                    <a:srgbClr val="9900FF"/>
                  </a:solidFill>
                  <a:latin typeface="Times New Roman" panose="02020603050405020304" pitchFamily="18" charset="0"/>
                </a:rPr>
                <a:t>纤缆线</a:t>
              </a:r>
              <a:r>
                <a:rPr kumimoji="1" lang="zh-TW" altLang="en-US" sz="1600" b="1" i="1">
                  <a:solidFill>
                    <a:srgbClr val="9900FF"/>
                  </a:solidFill>
                  <a:latin typeface="Times New Roman" panose="02020603050405020304" pitchFamily="18" charset="0"/>
                </a:rPr>
                <a:t>（</a:t>
              </a:r>
              <a:r>
                <a:rPr kumimoji="1" lang="en-US" altLang="zh-TW" sz="1600" b="1" i="1">
                  <a:solidFill>
                    <a:srgbClr val="9900FF"/>
                  </a:solidFill>
                  <a:latin typeface="Times New Roman" panose="02020603050405020304" pitchFamily="18" charset="0"/>
                </a:rPr>
                <a:t>Fiber）</a:t>
              </a:r>
              <a:endParaRPr kumimoji="1" lang="en-US" altLang="zh-TW" sz="2000" b="1" i="1">
                <a:solidFill>
                  <a:srgbClr val="9900FF"/>
                </a:solidFill>
                <a:latin typeface="Times New Roman" panose="02020603050405020304" pitchFamily="18" charset="0"/>
              </a:endParaRPr>
            </a:p>
          </p:txBody>
        </p:sp>
        <p:pic>
          <p:nvPicPr>
            <p:cNvPr id="16392" name="Picture 5" descr="Fi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056"/>
              <a:ext cx="2064"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6"/>
            <p:cNvSpPr txBox="1">
              <a:spLocks noChangeArrowheads="1"/>
            </p:cNvSpPr>
            <p:nvPr/>
          </p:nvSpPr>
          <p:spPr bwMode="auto">
            <a:xfrm>
              <a:off x="720" y="1200"/>
              <a:ext cx="4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1800">
                  <a:latin typeface="Times New Roman" panose="02020603050405020304" pitchFamily="18" charset="0"/>
                </a:rPr>
                <a:t>纤芯</a:t>
              </a:r>
            </a:p>
          </p:txBody>
        </p:sp>
        <p:sp>
          <p:nvSpPr>
            <p:cNvPr id="16394" name="Text Box 7"/>
            <p:cNvSpPr txBox="1">
              <a:spLocks noChangeArrowheads="1"/>
            </p:cNvSpPr>
            <p:nvPr/>
          </p:nvSpPr>
          <p:spPr bwMode="auto">
            <a:xfrm>
              <a:off x="1440" y="960"/>
              <a:ext cx="4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1800">
                  <a:latin typeface="Times New Roman" panose="02020603050405020304" pitchFamily="18" charset="0"/>
                </a:rPr>
                <a:t>包层</a:t>
              </a:r>
            </a:p>
          </p:txBody>
        </p:sp>
        <p:sp>
          <p:nvSpPr>
            <p:cNvPr id="16395" name="Text Box 8"/>
            <p:cNvSpPr txBox="1">
              <a:spLocks noChangeArrowheads="1"/>
            </p:cNvSpPr>
            <p:nvPr/>
          </p:nvSpPr>
          <p:spPr bwMode="auto">
            <a:xfrm>
              <a:off x="2016" y="720"/>
              <a:ext cx="4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1600">
                  <a:latin typeface="Times New Roman" panose="02020603050405020304" pitchFamily="18" charset="0"/>
                </a:rPr>
                <a:t>护套</a:t>
              </a:r>
            </a:p>
          </p:txBody>
        </p:sp>
        <p:sp>
          <p:nvSpPr>
            <p:cNvPr id="16396" name="Text Box 9"/>
            <p:cNvSpPr txBox="1">
              <a:spLocks noChangeArrowheads="1"/>
            </p:cNvSpPr>
            <p:nvPr/>
          </p:nvSpPr>
          <p:spPr bwMode="auto">
            <a:xfrm>
              <a:off x="758" y="1966"/>
              <a:ext cx="132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1800">
                  <a:latin typeface="Times New Roman" panose="02020603050405020304" pitchFamily="18" charset="0"/>
                </a:rPr>
                <a:t>玻璃或塑料纤维</a:t>
              </a:r>
            </a:p>
          </p:txBody>
        </p:sp>
        <p:sp>
          <p:nvSpPr>
            <p:cNvPr id="16397" name="Text Box 10"/>
            <p:cNvSpPr txBox="1">
              <a:spLocks noChangeArrowheads="1"/>
            </p:cNvSpPr>
            <p:nvPr/>
          </p:nvSpPr>
          <p:spPr bwMode="auto">
            <a:xfrm>
              <a:off x="2160" y="1536"/>
              <a:ext cx="8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1800">
                  <a:latin typeface="Times New Roman" panose="02020603050405020304" pitchFamily="18" charset="0"/>
                </a:rPr>
                <a:t>塑料护套</a:t>
              </a:r>
            </a:p>
          </p:txBody>
        </p:sp>
        <p:sp>
          <p:nvSpPr>
            <p:cNvPr id="16398" name="Line 11"/>
            <p:cNvSpPr>
              <a:spLocks noChangeShapeType="1"/>
            </p:cNvSpPr>
            <p:nvPr/>
          </p:nvSpPr>
          <p:spPr bwMode="auto">
            <a:xfrm>
              <a:off x="960" y="1440"/>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399" name="Line 12"/>
            <p:cNvSpPr>
              <a:spLocks noChangeShapeType="1"/>
            </p:cNvSpPr>
            <p:nvPr/>
          </p:nvSpPr>
          <p:spPr bwMode="auto">
            <a:xfrm>
              <a:off x="1584" y="1200"/>
              <a:ext cx="144" cy="24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00" name="Line 13"/>
            <p:cNvSpPr>
              <a:spLocks noChangeShapeType="1"/>
            </p:cNvSpPr>
            <p:nvPr/>
          </p:nvSpPr>
          <p:spPr bwMode="auto">
            <a:xfrm>
              <a:off x="2160" y="1008"/>
              <a:ext cx="96"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pic>
        <p:nvPicPr>
          <p:cNvPr id="163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541" y="4045347"/>
            <a:ext cx="2949575" cy="2106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72437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395288" y="1773238"/>
            <a:ext cx="849788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30000"/>
              </a:lnSpc>
              <a:spcBef>
                <a:spcPct val="0"/>
              </a:spcBef>
              <a:buClrTx/>
              <a:buFontTx/>
              <a:buNone/>
            </a:pPr>
            <a:r>
              <a:rPr kumimoji="1" lang="zh-CN" altLang="en-US" sz="2200" b="1">
                <a:latin typeface="Times New Roman" panose="02020603050405020304" pitchFamily="18" charset="0"/>
                <a:ea typeface="黑体" panose="02010609060101010101" pitchFamily="49" charset="-122"/>
              </a:rPr>
              <a:t>只要射到光纤表面的光线入射角大于一个临界值．就可产生全反射。因此，存在多条不同入射角的光线在一条光纤中传输。这种光纤就称为</a:t>
            </a:r>
            <a:r>
              <a:rPr kumimoji="1" lang="zh-CN" altLang="en-US" sz="2200" b="1" u="sng">
                <a:solidFill>
                  <a:srgbClr val="0066CC"/>
                </a:solidFill>
                <a:latin typeface="Times New Roman" panose="02020603050405020304" pitchFamily="18" charset="0"/>
                <a:ea typeface="黑体" panose="02010609060101010101" pitchFamily="49" charset="-122"/>
              </a:rPr>
              <a:t>多模光纤</a:t>
            </a:r>
            <a:r>
              <a:rPr kumimoji="1" lang="zh-CN" altLang="en-US" sz="2200" b="1">
                <a:latin typeface="Times New Roman" panose="02020603050405020304" pitchFamily="18" charset="0"/>
                <a:ea typeface="黑体" panose="02010609060101010101" pitchFamily="49" charset="-122"/>
              </a:rPr>
              <a:t>。若光纤的直径减小到只有一个光的波长，则光纤就像根波导那样，它可使光线一直向前传播，称为</a:t>
            </a:r>
            <a:r>
              <a:rPr kumimoji="1" lang="zh-CN" altLang="en-US" sz="2200" b="1" u="sng">
                <a:solidFill>
                  <a:srgbClr val="0066CC"/>
                </a:solidFill>
                <a:latin typeface="Times New Roman" panose="02020603050405020304" pitchFamily="18" charset="0"/>
                <a:ea typeface="黑体" panose="02010609060101010101" pitchFamily="49" charset="-122"/>
              </a:rPr>
              <a:t>单模光纤</a:t>
            </a:r>
            <a:r>
              <a:rPr kumimoji="1" lang="zh-CN" altLang="en-US" sz="2200" b="1">
                <a:latin typeface="Times New Roman" panose="02020603050405020304" pitchFamily="18" charset="0"/>
                <a:ea typeface="黑体" panose="02010609060101010101" pitchFamily="49" charset="-122"/>
              </a:rPr>
              <a:t>。</a:t>
            </a:r>
          </a:p>
        </p:txBody>
      </p:sp>
      <p:sp>
        <p:nvSpPr>
          <p:cNvPr id="18435" name="Text Box 4"/>
          <p:cNvSpPr txBox="1">
            <a:spLocks noChangeArrowheads="1"/>
          </p:cNvSpPr>
          <p:nvPr/>
        </p:nvSpPr>
        <p:spPr bwMode="auto">
          <a:xfrm>
            <a:off x="515938" y="1025525"/>
            <a:ext cx="29035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多模和单模光纤</a:t>
            </a:r>
          </a:p>
        </p:txBody>
      </p:sp>
      <p:grpSp>
        <p:nvGrpSpPr>
          <p:cNvPr id="18436" name="Group 4"/>
          <p:cNvGrpSpPr>
            <a:grpSpLocks/>
          </p:cNvGrpSpPr>
          <p:nvPr/>
        </p:nvGrpSpPr>
        <p:grpSpPr bwMode="auto">
          <a:xfrm>
            <a:off x="971550" y="3500438"/>
            <a:ext cx="6469063" cy="2952750"/>
            <a:chOff x="38" y="1212"/>
            <a:chExt cx="5730" cy="2474"/>
          </a:xfrm>
        </p:grpSpPr>
        <p:grpSp>
          <p:nvGrpSpPr>
            <p:cNvPr id="18437" name="Group 5"/>
            <p:cNvGrpSpPr>
              <a:grpSpLocks/>
            </p:cNvGrpSpPr>
            <p:nvPr/>
          </p:nvGrpSpPr>
          <p:grpSpPr bwMode="auto">
            <a:xfrm>
              <a:off x="48" y="2709"/>
              <a:ext cx="5720" cy="977"/>
              <a:chOff x="48" y="2709"/>
              <a:chExt cx="5720" cy="977"/>
            </a:xfrm>
          </p:grpSpPr>
          <p:grpSp>
            <p:nvGrpSpPr>
              <p:cNvPr id="18461" name="Group 6"/>
              <p:cNvGrpSpPr>
                <a:grpSpLocks/>
              </p:cNvGrpSpPr>
              <p:nvPr/>
            </p:nvGrpSpPr>
            <p:grpSpPr bwMode="auto">
              <a:xfrm>
                <a:off x="682" y="3158"/>
                <a:ext cx="4476" cy="528"/>
                <a:chOff x="682" y="3072"/>
                <a:chExt cx="4476" cy="528"/>
              </a:xfrm>
            </p:grpSpPr>
            <p:sp>
              <p:nvSpPr>
                <p:cNvPr id="18478" name="Rectangle 7"/>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grpSp>
              <p:nvGrpSpPr>
                <p:cNvPr id="18479" name="Group 8"/>
                <p:cNvGrpSpPr>
                  <a:grpSpLocks/>
                </p:cNvGrpSpPr>
                <p:nvPr/>
              </p:nvGrpSpPr>
              <p:grpSpPr bwMode="auto">
                <a:xfrm>
                  <a:off x="682" y="3072"/>
                  <a:ext cx="4476" cy="528"/>
                  <a:chOff x="682" y="3072"/>
                  <a:chExt cx="4476" cy="528"/>
                </a:xfrm>
              </p:grpSpPr>
              <p:sp>
                <p:nvSpPr>
                  <p:cNvPr id="18480" name="Rectangle 9"/>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81" name="Rectangle 10"/>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82" name="Line 11"/>
                  <p:cNvSpPr>
                    <a:spLocks noChangeShapeType="1"/>
                  </p:cNvSpPr>
                  <p:nvPr/>
                </p:nvSpPr>
                <p:spPr bwMode="auto">
                  <a:xfrm>
                    <a:off x="768" y="3072"/>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83" name="Line 12"/>
                  <p:cNvSpPr>
                    <a:spLocks noChangeShapeType="1"/>
                  </p:cNvSpPr>
                  <p:nvPr/>
                </p:nvSpPr>
                <p:spPr bwMode="auto">
                  <a:xfrm>
                    <a:off x="768" y="3312"/>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84" name="Line 13"/>
                  <p:cNvSpPr>
                    <a:spLocks noChangeShapeType="1"/>
                  </p:cNvSpPr>
                  <p:nvPr/>
                </p:nvSpPr>
                <p:spPr bwMode="auto">
                  <a:xfrm>
                    <a:off x="768" y="3360"/>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85" name="Line 14"/>
                  <p:cNvSpPr>
                    <a:spLocks noChangeShapeType="1"/>
                  </p:cNvSpPr>
                  <p:nvPr/>
                </p:nvSpPr>
                <p:spPr bwMode="auto">
                  <a:xfrm>
                    <a:off x="768" y="3600"/>
                    <a:ext cx="43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86" name="Line 15"/>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8462" name="Group 16"/>
              <p:cNvGrpSpPr>
                <a:grpSpLocks/>
              </p:cNvGrpSpPr>
              <p:nvPr/>
            </p:nvGrpSpPr>
            <p:grpSpPr bwMode="auto">
              <a:xfrm>
                <a:off x="48" y="2840"/>
                <a:ext cx="5720" cy="818"/>
                <a:chOff x="48" y="2930"/>
                <a:chExt cx="5720" cy="818"/>
              </a:xfrm>
            </p:grpSpPr>
            <p:grpSp>
              <p:nvGrpSpPr>
                <p:cNvPr id="18464" name="Group 17"/>
                <p:cNvGrpSpPr>
                  <a:grpSpLocks/>
                </p:cNvGrpSpPr>
                <p:nvPr/>
              </p:nvGrpSpPr>
              <p:grpSpPr bwMode="auto">
                <a:xfrm>
                  <a:off x="48" y="2930"/>
                  <a:ext cx="756" cy="818"/>
                  <a:chOff x="48" y="2930"/>
                  <a:chExt cx="756" cy="818"/>
                </a:xfrm>
              </p:grpSpPr>
              <p:grpSp>
                <p:nvGrpSpPr>
                  <p:cNvPr id="18472" name="Group 18"/>
                  <p:cNvGrpSpPr>
                    <a:grpSpLocks/>
                  </p:cNvGrpSpPr>
                  <p:nvPr/>
                </p:nvGrpSpPr>
                <p:grpSpPr bwMode="auto">
                  <a:xfrm>
                    <a:off x="158" y="3220"/>
                    <a:ext cx="480" cy="528"/>
                    <a:chOff x="240" y="2448"/>
                    <a:chExt cx="480" cy="528"/>
                  </a:xfrm>
                </p:grpSpPr>
                <p:grpSp>
                  <p:nvGrpSpPr>
                    <p:cNvPr id="18474" name="Group 19"/>
                    <p:cNvGrpSpPr>
                      <a:grpSpLocks/>
                    </p:cNvGrpSpPr>
                    <p:nvPr/>
                  </p:nvGrpSpPr>
                  <p:grpSpPr bwMode="auto">
                    <a:xfrm>
                      <a:off x="240" y="2448"/>
                      <a:ext cx="480" cy="528"/>
                      <a:chOff x="240" y="2448"/>
                      <a:chExt cx="672" cy="672"/>
                    </a:xfrm>
                  </p:grpSpPr>
                  <p:sp>
                    <p:nvSpPr>
                      <p:cNvPr id="18476" name="Rectangle 20"/>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77" name="Line 21"/>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75" name="Freeform 22"/>
                    <p:cNvSpPr>
                      <a:spLocks/>
                    </p:cNvSpPr>
                    <p:nvPr/>
                  </p:nvSpPr>
                  <p:spPr bwMode="auto">
                    <a:xfrm>
                      <a:off x="240" y="2450"/>
                      <a:ext cx="480" cy="526"/>
                    </a:xfrm>
                    <a:custGeom>
                      <a:avLst/>
                      <a:gdLst>
                        <a:gd name="T0" fmla="*/ 0 w 672"/>
                        <a:gd name="T1" fmla="*/ 8 h 670"/>
                        <a:gd name="T2" fmla="*/ 1 w 672"/>
                        <a:gd name="T3" fmla="*/ 8 h 670"/>
                        <a:gd name="T4" fmla="*/ 1 w 672"/>
                        <a:gd name="T5" fmla="*/ 6 h 670"/>
                        <a:gd name="T6" fmla="*/ 1 w 672"/>
                        <a:gd name="T7" fmla="*/ 4 h 670"/>
                        <a:gd name="T8" fmla="*/ 1 w 672"/>
                        <a:gd name="T9" fmla="*/ 2 h 670"/>
                        <a:gd name="T10" fmla="*/ 1 w 672"/>
                        <a:gd name="T11" fmla="*/ 2 h 670"/>
                        <a:gd name="T12" fmla="*/ 1 w 672"/>
                        <a:gd name="T13" fmla="*/ 1 h 670"/>
                        <a:gd name="T14" fmla="*/ 1 w 672"/>
                        <a:gd name="T15" fmla="*/ 2 h 670"/>
                        <a:gd name="T16" fmla="*/ 1 w 672"/>
                        <a:gd name="T17" fmla="*/ 2 h 670"/>
                        <a:gd name="T18" fmla="*/ 1 w 672"/>
                        <a:gd name="T19" fmla="*/ 4 h 670"/>
                        <a:gd name="T20" fmla="*/ 1 w 672"/>
                        <a:gd name="T21" fmla="*/ 6 h 670"/>
                        <a:gd name="T22" fmla="*/ 1 w 672"/>
                        <a:gd name="T23" fmla="*/ 8 h 670"/>
                        <a:gd name="T24" fmla="*/ 1 w 672"/>
                        <a:gd name="T25" fmla="*/ 8 h 670"/>
                        <a:gd name="T26" fmla="*/ 1 w 672"/>
                        <a:gd name="T27" fmla="*/ 8 h 670"/>
                        <a:gd name="T28" fmla="*/ 1 w 672"/>
                        <a:gd name="T29" fmla="*/ 8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73" name="Text Box 23"/>
                  <p:cNvSpPr txBox="1">
                    <a:spLocks noChangeArrowheads="1"/>
                  </p:cNvSpPr>
                  <p:nvPr/>
                </p:nvSpPr>
                <p:spPr bwMode="auto">
                  <a:xfrm>
                    <a:off x="48" y="2930"/>
                    <a:ext cx="75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输入脉冲</a:t>
                    </a:r>
                  </a:p>
                </p:txBody>
              </p:sp>
            </p:grpSp>
            <p:grpSp>
              <p:nvGrpSpPr>
                <p:cNvPr id="18465" name="Group 24"/>
                <p:cNvGrpSpPr>
                  <a:grpSpLocks/>
                </p:cNvGrpSpPr>
                <p:nvPr/>
              </p:nvGrpSpPr>
              <p:grpSpPr bwMode="auto">
                <a:xfrm>
                  <a:off x="5012" y="2947"/>
                  <a:ext cx="756" cy="801"/>
                  <a:chOff x="5012" y="2947"/>
                  <a:chExt cx="756" cy="801"/>
                </a:xfrm>
              </p:grpSpPr>
              <p:sp>
                <p:nvSpPr>
                  <p:cNvPr id="18466" name="Text Box 25"/>
                  <p:cNvSpPr txBox="1">
                    <a:spLocks noChangeArrowheads="1"/>
                  </p:cNvSpPr>
                  <p:nvPr/>
                </p:nvSpPr>
                <p:spPr bwMode="auto">
                  <a:xfrm>
                    <a:off x="5012" y="2947"/>
                    <a:ext cx="75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输出脉冲</a:t>
                    </a:r>
                  </a:p>
                </p:txBody>
              </p:sp>
              <p:grpSp>
                <p:nvGrpSpPr>
                  <p:cNvPr id="18467" name="Group 26"/>
                  <p:cNvGrpSpPr>
                    <a:grpSpLocks/>
                  </p:cNvGrpSpPr>
                  <p:nvPr/>
                </p:nvGrpSpPr>
                <p:grpSpPr bwMode="auto">
                  <a:xfrm>
                    <a:off x="5148" y="3220"/>
                    <a:ext cx="480" cy="528"/>
                    <a:chOff x="240" y="2448"/>
                    <a:chExt cx="480" cy="528"/>
                  </a:xfrm>
                </p:grpSpPr>
                <p:grpSp>
                  <p:nvGrpSpPr>
                    <p:cNvPr id="18468" name="Group 27"/>
                    <p:cNvGrpSpPr>
                      <a:grpSpLocks/>
                    </p:cNvGrpSpPr>
                    <p:nvPr/>
                  </p:nvGrpSpPr>
                  <p:grpSpPr bwMode="auto">
                    <a:xfrm>
                      <a:off x="240" y="2448"/>
                      <a:ext cx="480" cy="528"/>
                      <a:chOff x="240" y="2448"/>
                      <a:chExt cx="672" cy="672"/>
                    </a:xfrm>
                  </p:grpSpPr>
                  <p:sp>
                    <p:nvSpPr>
                      <p:cNvPr id="18470" name="Rectangle 28"/>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71" name="Line 29"/>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69" name="Freeform 30"/>
                    <p:cNvSpPr>
                      <a:spLocks/>
                    </p:cNvSpPr>
                    <p:nvPr/>
                  </p:nvSpPr>
                  <p:spPr bwMode="auto">
                    <a:xfrm>
                      <a:off x="240" y="2450"/>
                      <a:ext cx="480" cy="526"/>
                    </a:xfrm>
                    <a:custGeom>
                      <a:avLst/>
                      <a:gdLst>
                        <a:gd name="T0" fmla="*/ 0 w 672"/>
                        <a:gd name="T1" fmla="*/ 8 h 670"/>
                        <a:gd name="T2" fmla="*/ 1 w 672"/>
                        <a:gd name="T3" fmla="*/ 8 h 670"/>
                        <a:gd name="T4" fmla="*/ 1 w 672"/>
                        <a:gd name="T5" fmla="*/ 6 h 670"/>
                        <a:gd name="T6" fmla="*/ 1 w 672"/>
                        <a:gd name="T7" fmla="*/ 4 h 670"/>
                        <a:gd name="T8" fmla="*/ 1 w 672"/>
                        <a:gd name="T9" fmla="*/ 2 h 670"/>
                        <a:gd name="T10" fmla="*/ 1 w 672"/>
                        <a:gd name="T11" fmla="*/ 2 h 670"/>
                        <a:gd name="T12" fmla="*/ 1 w 672"/>
                        <a:gd name="T13" fmla="*/ 1 h 670"/>
                        <a:gd name="T14" fmla="*/ 1 w 672"/>
                        <a:gd name="T15" fmla="*/ 2 h 670"/>
                        <a:gd name="T16" fmla="*/ 1 w 672"/>
                        <a:gd name="T17" fmla="*/ 2 h 670"/>
                        <a:gd name="T18" fmla="*/ 1 w 672"/>
                        <a:gd name="T19" fmla="*/ 4 h 670"/>
                        <a:gd name="T20" fmla="*/ 1 w 672"/>
                        <a:gd name="T21" fmla="*/ 6 h 670"/>
                        <a:gd name="T22" fmla="*/ 1 w 672"/>
                        <a:gd name="T23" fmla="*/ 8 h 670"/>
                        <a:gd name="T24" fmla="*/ 1 w 672"/>
                        <a:gd name="T25" fmla="*/ 8 h 670"/>
                        <a:gd name="T26" fmla="*/ 1 w 672"/>
                        <a:gd name="T27" fmla="*/ 8 h 670"/>
                        <a:gd name="T28" fmla="*/ 1 w 672"/>
                        <a:gd name="T29" fmla="*/ 8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18463" name="Text Box 31"/>
              <p:cNvSpPr txBox="1">
                <a:spLocks noChangeArrowheads="1"/>
              </p:cNvSpPr>
              <p:nvPr/>
            </p:nvSpPr>
            <p:spPr bwMode="auto">
              <a:xfrm>
                <a:off x="2381" y="2709"/>
                <a:ext cx="12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600">
                    <a:solidFill>
                      <a:srgbClr val="333399"/>
                    </a:solidFill>
                    <a:latin typeface="Tahoma" panose="020B0604030504040204" pitchFamily="34" charset="0"/>
                    <a:ea typeface="黑体" panose="02010609060101010101" pitchFamily="49" charset="-122"/>
                  </a:rPr>
                  <a:t>单模光纤</a:t>
                </a:r>
              </a:p>
            </p:txBody>
          </p:sp>
        </p:grpSp>
        <p:sp>
          <p:nvSpPr>
            <p:cNvPr id="18438" name="Freeform 32"/>
            <p:cNvSpPr>
              <a:spLocks/>
            </p:cNvSpPr>
            <p:nvPr/>
          </p:nvSpPr>
          <p:spPr bwMode="auto">
            <a:xfrm>
              <a:off x="816" y="1906"/>
              <a:ext cx="4260" cy="336"/>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9" name="Rectangle 33"/>
            <p:cNvSpPr>
              <a:spLocks noChangeArrowheads="1"/>
            </p:cNvSpPr>
            <p:nvPr/>
          </p:nvSpPr>
          <p:spPr bwMode="auto">
            <a:xfrm>
              <a:off x="748" y="16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40" name="Rectangle 34"/>
            <p:cNvSpPr>
              <a:spLocks noChangeArrowheads="1"/>
            </p:cNvSpPr>
            <p:nvPr/>
          </p:nvSpPr>
          <p:spPr bwMode="auto">
            <a:xfrm>
              <a:off x="758" y="2247"/>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grpSp>
          <p:nvGrpSpPr>
            <p:cNvPr id="18441" name="Group 35"/>
            <p:cNvGrpSpPr>
              <a:grpSpLocks/>
            </p:cNvGrpSpPr>
            <p:nvPr/>
          </p:nvGrpSpPr>
          <p:grpSpPr bwMode="auto">
            <a:xfrm>
              <a:off x="758" y="1671"/>
              <a:ext cx="4320" cy="816"/>
              <a:chOff x="912" y="912"/>
              <a:chExt cx="4608" cy="816"/>
            </a:xfrm>
          </p:grpSpPr>
          <p:sp>
            <p:nvSpPr>
              <p:cNvPr id="18457" name="Line 36"/>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8" name="Line 37"/>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9" name="Line 38"/>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0" name="Line 39"/>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42" name="Line 40"/>
            <p:cNvSpPr>
              <a:spLocks noChangeShapeType="1"/>
            </p:cNvSpPr>
            <p:nvPr/>
          </p:nvSpPr>
          <p:spPr bwMode="auto">
            <a:xfrm>
              <a:off x="672" y="2076"/>
              <a:ext cx="4476" cy="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443" name="Group 41"/>
            <p:cNvGrpSpPr>
              <a:grpSpLocks/>
            </p:cNvGrpSpPr>
            <p:nvPr/>
          </p:nvGrpSpPr>
          <p:grpSpPr bwMode="auto">
            <a:xfrm>
              <a:off x="38" y="1525"/>
              <a:ext cx="5730" cy="818"/>
              <a:chOff x="38" y="1288"/>
              <a:chExt cx="5730" cy="818"/>
            </a:xfrm>
          </p:grpSpPr>
          <p:grpSp>
            <p:nvGrpSpPr>
              <p:cNvPr id="18447" name="Group 42"/>
              <p:cNvGrpSpPr>
                <a:grpSpLocks/>
              </p:cNvGrpSpPr>
              <p:nvPr/>
            </p:nvGrpSpPr>
            <p:grpSpPr bwMode="auto">
              <a:xfrm>
                <a:off x="38" y="1288"/>
                <a:ext cx="756" cy="818"/>
                <a:chOff x="38" y="1288"/>
                <a:chExt cx="756" cy="818"/>
              </a:xfrm>
            </p:grpSpPr>
            <p:sp>
              <p:nvSpPr>
                <p:cNvPr id="18453" name="Rectangle 43"/>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54" name="Line 44"/>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Freeform 45"/>
                <p:cNvSpPr>
                  <a:spLocks/>
                </p:cNvSpPr>
                <p:nvPr/>
              </p:nvSpPr>
              <p:spPr bwMode="auto">
                <a:xfrm>
                  <a:off x="177" y="1580"/>
                  <a:ext cx="480" cy="526"/>
                </a:xfrm>
                <a:custGeom>
                  <a:avLst/>
                  <a:gdLst>
                    <a:gd name="T0" fmla="*/ 0 w 672"/>
                    <a:gd name="T1" fmla="*/ 8 h 670"/>
                    <a:gd name="T2" fmla="*/ 1 w 672"/>
                    <a:gd name="T3" fmla="*/ 8 h 670"/>
                    <a:gd name="T4" fmla="*/ 1 w 672"/>
                    <a:gd name="T5" fmla="*/ 6 h 670"/>
                    <a:gd name="T6" fmla="*/ 1 w 672"/>
                    <a:gd name="T7" fmla="*/ 4 h 670"/>
                    <a:gd name="T8" fmla="*/ 1 w 672"/>
                    <a:gd name="T9" fmla="*/ 2 h 670"/>
                    <a:gd name="T10" fmla="*/ 1 w 672"/>
                    <a:gd name="T11" fmla="*/ 2 h 670"/>
                    <a:gd name="T12" fmla="*/ 1 w 672"/>
                    <a:gd name="T13" fmla="*/ 1 h 670"/>
                    <a:gd name="T14" fmla="*/ 1 w 672"/>
                    <a:gd name="T15" fmla="*/ 2 h 670"/>
                    <a:gd name="T16" fmla="*/ 1 w 672"/>
                    <a:gd name="T17" fmla="*/ 2 h 670"/>
                    <a:gd name="T18" fmla="*/ 1 w 672"/>
                    <a:gd name="T19" fmla="*/ 4 h 670"/>
                    <a:gd name="T20" fmla="*/ 1 w 672"/>
                    <a:gd name="T21" fmla="*/ 6 h 670"/>
                    <a:gd name="T22" fmla="*/ 1 w 672"/>
                    <a:gd name="T23" fmla="*/ 8 h 670"/>
                    <a:gd name="T24" fmla="*/ 1 w 672"/>
                    <a:gd name="T25" fmla="*/ 8 h 670"/>
                    <a:gd name="T26" fmla="*/ 1 w 672"/>
                    <a:gd name="T27" fmla="*/ 8 h 670"/>
                    <a:gd name="T28" fmla="*/ 1 w 672"/>
                    <a:gd name="T29" fmla="*/ 8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6" name="Text Box 46"/>
                <p:cNvSpPr txBox="1">
                  <a:spLocks noChangeArrowheads="1"/>
                </p:cNvSpPr>
                <p:nvPr/>
              </p:nvSpPr>
              <p:spPr bwMode="auto">
                <a:xfrm>
                  <a:off x="38" y="1288"/>
                  <a:ext cx="75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输入脉冲</a:t>
                  </a:r>
                </a:p>
              </p:txBody>
            </p:sp>
          </p:grpSp>
          <p:grpSp>
            <p:nvGrpSpPr>
              <p:cNvPr id="18448" name="Group 47"/>
              <p:cNvGrpSpPr>
                <a:grpSpLocks/>
              </p:cNvGrpSpPr>
              <p:nvPr/>
            </p:nvGrpSpPr>
            <p:grpSpPr bwMode="auto">
              <a:xfrm>
                <a:off x="5012" y="1305"/>
                <a:ext cx="756" cy="801"/>
                <a:chOff x="5012" y="1305"/>
                <a:chExt cx="756" cy="801"/>
              </a:xfrm>
            </p:grpSpPr>
            <p:sp>
              <p:nvSpPr>
                <p:cNvPr id="18449" name="Rectangle 48"/>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ea typeface="黑体" panose="02010609060101010101" pitchFamily="49" charset="-122"/>
                  </a:endParaRPr>
                </a:p>
              </p:txBody>
            </p:sp>
            <p:sp>
              <p:nvSpPr>
                <p:cNvPr id="18450" name="Line 49"/>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1" name="Freeform 50"/>
                <p:cNvSpPr>
                  <a:spLocks/>
                </p:cNvSpPr>
                <p:nvPr/>
              </p:nvSpPr>
              <p:spPr bwMode="auto">
                <a:xfrm>
                  <a:off x="5108" y="1726"/>
                  <a:ext cx="480" cy="222"/>
                </a:xfrm>
                <a:custGeom>
                  <a:avLst/>
                  <a:gdLst>
                    <a:gd name="T0" fmla="*/ 0 w 678"/>
                    <a:gd name="T1" fmla="*/ 4 h 283"/>
                    <a:gd name="T2" fmla="*/ 1 w 678"/>
                    <a:gd name="T3" fmla="*/ 3 h 283"/>
                    <a:gd name="T4" fmla="*/ 1 w 678"/>
                    <a:gd name="T5" fmla="*/ 2 h 283"/>
                    <a:gd name="T6" fmla="*/ 1 w 678"/>
                    <a:gd name="T7" fmla="*/ 2 h 283"/>
                    <a:gd name="T8" fmla="*/ 1 w 678"/>
                    <a:gd name="T9" fmla="*/ 2 h 283"/>
                    <a:gd name="T10" fmla="*/ 1 w 678"/>
                    <a:gd name="T11" fmla="*/ 1 h 283"/>
                    <a:gd name="T12" fmla="*/ 1 w 678"/>
                    <a:gd name="T13" fmla="*/ 2 h 283"/>
                    <a:gd name="T14" fmla="*/ 1 w 678"/>
                    <a:gd name="T15" fmla="*/ 2 h 283"/>
                    <a:gd name="T16" fmla="*/ 1 w 678"/>
                    <a:gd name="T17" fmla="*/ 2 h 283"/>
                    <a:gd name="T18" fmla="*/ 1 w 678"/>
                    <a:gd name="T19" fmla="*/ 3 h 283"/>
                    <a:gd name="T20" fmla="*/ 1 w 678"/>
                    <a:gd name="T21" fmla="*/ 4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2" name="Text Box 51"/>
                <p:cNvSpPr txBox="1">
                  <a:spLocks noChangeArrowheads="1"/>
                </p:cNvSpPr>
                <p:nvPr/>
              </p:nvSpPr>
              <p:spPr bwMode="auto">
                <a:xfrm>
                  <a:off x="5012" y="1305"/>
                  <a:ext cx="75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输出脉冲</a:t>
                  </a:r>
                </a:p>
              </p:txBody>
            </p:sp>
          </p:grpSp>
        </p:grpSp>
        <p:sp>
          <p:nvSpPr>
            <p:cNvPr id="18444" name="Line 52"/>
            <p:cNvSpPr>
              <a:spLocks noChangeShapeType="1"/>
            </p:cNvSpPr>
            <p:nvPr/>
          </p:nvSpPr>
          <p:spPr bwMode="auto">
            <a:xfrm flipV="1">
              <a:off x="768" y="3422"/>
              <a:ext cx="4379" cy="7"/>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5" name="Freeform 53"/>
            <p:cNvSpPr>
              <a:spLocks/>
            </p:cNvSpPr>
            <p:nvPr/>
          </p:nvSpPr>
          <p:spPr bwMode="auto">
            <a:xfrm>
              <a:off x="748" y="1906"/>
              <a:ext cx="4316" cy="33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Text Box 54"/>
            <p:cNvSpPr txBox="1">
              <a:spLocks noChangeArrowheads="1"/>
            </p:cNvSpPr>
            <p:nvPr/>
          </p:nvSpPr>
          <p:spPr bwMode="auto">
            <a:xfrm>
              <a:off x="2381" y="1212"/>
              <a:ext cx="12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600">
                  <a:solidFill>
                    <a:srgbClr val="333399"/>
                  </a:solidFill>
                  <a:latin typeface="Tahoma" panose="020B0604030504040204" pitchFamily="34" charset="0"/>
                  <a:ea typeface="黑体" panose="02010609060101010101" pitchFamily="49" charset="-122"/>
                </a:rPr>
                <a:t>多模光纤</a:t>
              </a:r>
            </a:p>
          </p:txBody>
        </p:sp>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515938" y="1025525"/>
            <a:ext cx="29035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典型的光缆</a:t>
            </a:r>
          </a:p>
        </p:txBody>
      </p:sp>
      <p:grpSp>
        <p:nvGrpSpPr>
          <p:cNvPr id="24579" name="Group 3"/>
          <p:cNvGrpSpPr>
            <a:grpSpLocks/>
          </p:cNvGrpSpPr>
          <p:nvPr/>
        </p:nvGrpSpPr>
        <p:grpSpPr bwMode="auto">
          <a:xfrm>
            <a:off x="3995936" y="1916832"/>
            <a:ext cx="5004048" cy="3035172"/>
            <a:chOff x="725" y="1399"/>
            <a:chExt cx="3475" cy="2153"/>
          </a:xfrm>
          <a:noFill/>
        </p:grpSpPr>
        <p:grpSp>
          <p:nvGrpSpPr>
            <p:cNvPr id="24581" name="Group 4"/>
            <p:cNvGrpSpPr>
              <a:grpSpLocks/>
            </p:cNvGrpSpPr>
            <p:nvPr/>
          </p:nvGrpSpPr>
          <p:grpSpPr bwMode="auto">
            <a:xfrm>
              <a:off x="1520" y="2016"/>
              <a:ext cx="1882" cy="187"/>
              <a:chOff x="1520" y="2016"/>
              <a:chExt cx="1882" cy="187"/>
            </a:xfrm>
            <a:grpFill/>
          </p:grpSpPr>
          <p:sp>
            <p:nvSpPr>
              <p:cNvPr id="24617" name="Freeform 5"/>
              <p:cNvSpPr>
                <a:spLocks/>
              </p:cNvSpPr>
              <p:nvPr/>
            </p:nvSpPr>
            <p:spPr bwMode="auto">
              <a:xfrm>
                <a:off x="3156" y="2087"/>
                <a:ext cx="246" cy="46"/>
              </a:xfrm>
              <a:custGeom>
                <a:avLst/>
                <a:gdLst>
                  <a:gd name="T0" fmla="*/ 0 w 246"/>
                  <a:gd name="T1" fmla="*/ 45 h 46"/>
                  <a:gd name="T2" fmla="*/ 2 w 246"/>
                  <a:gd name="T3" fmla="*/ 44 h 46"/>
                  <a:gd name="T4" fmla="*/ 5 w 246"/>
                  <a:gd name="T5" fmla="*/ 41 h 46"/>
                  <a:gd name="T6" fmla="*/ 7 w 246"/>
                  <a:gd name="T7" fmla="*/ 38 h 46"/>
                  <a:gd name="T8" fmla="*/ 8 w 246"/>
                  <a:gd name="T9" fmla="*/ 33 h 46"/>
                  <a:gd name="T10" fmla="*/ 9 w 246"/>
                  <a:gd name="T11" fmla="*/ 27 h 46"/>
                  <a:gd name="T12" fmla="*/ 10 w 246"/>
                  <a:gd name="T13" fmla="*/ 22 h 46"/>
                  <a:gd name="T14" fmla="*/ 9 w 246"/>
                  <a:gd name="T15" fmla="*/ 16 h 46"/>
                  <a:gd name="T16" fmla="*/ 8 w 246"/>
                  <a:gd name="T17" fmla="*/ 11 h 46"/>
                  <a:gd name="T18" fmla="*/ 7 w 246"/>
                  <a:gd name="T19" fmla="*/ 6 h 46"/>
                  <a:gd name="T20" fmla="*/ 5 w 246"/>
                  <a:gd name="T21" fmla="*/ 3 h 46"/>
                  <a:gd name="T22" fmla="*/ 2 w 246"/>
                  <a:gd name="T23" fmla="*/ 0 h 46"/>
                  <a:gd name="T24" fmla="*/ 0 w 246"/>
                  <a:gd name="T25" fmla="*/ 0 h 46"/>
                  <a:gd name="T26" fmla="*/ 233 w 246"/>
                  <a:gd name="T27" fmla="*/ 0 h 46"/>
                  <a:gd name="T28" fmla="*/ 236 w 246"/>
                  <a:gd name="T29" fmla="*/ 0 h 46"/>
                  <a:gd name="T30" fmla="*/ 239 w 246"/>
                  <a:gd name="T31" fmla="*/ 3 h 46"/>
                  <a:gd name="T32" fmla="*/ 241 w 246"/>
                  <a:gd name="T33" fmla="*/ 6 h 46"/>
                  <a:gd name="T34" fmla="*/ 243 w 246"/>
                  <a:gd name="T35" fmla="*/ 11 h 46"/>
                  <a:gd name="T36" fmla="*/ 245 w 246"/>
                  <a:gd name="T37" fmla="*/ 16 h 46"/>
                  <a:gd name="T38" fmla="*/ 245 w 246"/>
                  <a:gd name="T39" fmla="*/ 22 h 46"/>
                  <a:gd name="T40" fmla="*/ 245 w 246"/>
                  <a:gd name="T41" fmla="*/ 27 h 46"/>
                  <a:gd name="T42" fmla="*/ 243 w 246"/>
                  <a:gd name="T43" fmla="*/ 33 h 46"/>
                  <a:gd name="T44" fmla="*/ 241 w 246"/>
                  <a:gd name="T45" fmla="*/ 38 h 46"/>
                  <a:gd name="T46" fmla="*/ 239 w 246"/>
                  <a:gd name="T47" fmla="*/ 41 h 46"/>
                  <a:gd name="T48" fmla="*/ 236 w 246"/>
                  <a:gd name="T49" fmla="*/ 44 h 46"/>
                  <a:gd name="T50" fmla="*/ 233 w 246"/>
                  <a:gd name="T51" fmla="*/ 45 h 46"/>
                  <a:gd name="T52" fmla="*/ 0 w 246"/>
                  <a:gd name="T53" fmla="*/ 45 h 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6"/>
                  <a:gd name="T82" fmla="*/ 0 h 46"/>
                  <a:gd name="T83" fmla="*/ 246 w 246"/>
                  <a:gd name="T84" fmla="*/ 46 h 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6" h="46">
                    <a:moveTo>
                      <a:pt x="0" y="45"/>
                    </a:moveTo>
                    <a:lnTo>
                      <a:pt x="2" y="44"/>
                    </a:lnTo>
                    <a:lnTo>
                      <a:pt x="5" y="41"/>
                    </a:lnTo>
                    <a:lnTo>
                      <a:pt x="7" y="38"/>
                    </a:lnTo>
                    <a:lnTo>
                      <a:pt x="8" y="33"/>
                    </a:lnTo>
                    <a:lnTo>
                      <a:pt x="9" y="27"/>
                    </a:lnTo>
                    <a:lnTo>
                      <a:pt x="10" y="22"/>
                    </a:lnTo>
                    <a:lnTo>
                      <a:pt x="9" y="16"/>
                    </a:lnTo>
                    <a:lnTo>
                      <a:pt x="8" y="11"/>
                    </a:lnTo>
                    <a:lnTo>
                      <a:pt x="7" y="6"/>
                    </a:lnTo>
                    <a:lnTo>
                      <a:pt x="5" y="3"/>
                    </a:lnTo>
                    <a:lnTo>
                      <a:pt x="2" y="0"/>
                    </a:lnTo>
                    <a:lnTo>
                      <a:pt x="0" y="0"/>
                    </a:lnTo>
                    <a:lnTo>
                      <a:pt x="233" y="0"/>
                    </a:lnTo>
                    <a:lnTo>
                      <a:pt x="236" y="0"/>
                    </a:lnTo>
                    <a:lnTo>
                      <a:pt x="239" y="3"/>
                    </a:lnTo>
                    <a:lnTo>
                      <a:pt x="241" y="6"/>
                    </a:lnTo>
                    <a:lnTo>
                      <a:pt x="243" y="11"/>
                    </a:lnTo>
                    <a:lnTo>
                      <a:pt x="245" y="16"/>
                    </a:lnTo>
                    <a:lnTo>
                      <a:pt x="245" y="22"/>
                    </a:lnTo>
                    <a:lnTo>
                      <a:pt x="245" y="27"/>
                    </a:lnTo>
                    <a:lnTo>
                      <a:pt x="243" y="33"/>
                    </a:lnTo>
                    <a:lnTo>
                      <a:pt x="241" y="38"/>
                    </a:lnTo>
                    <a:lnTo>
                      <a:pt x="239" y="41"/>
                    </a:lnTo>
                    <a:lnTo>
                      <a:pt x="236" y="44"/>
                    </a:lnTo>
                    <a:lnTo>
                      <a:pt x="233" y="45"/>
                    </a:lnTo>
                    <a:lnTo>
                      <a:pt x="0" y="45"/>
                    </a:lnTo>
                  </a:path>
                </a:pathLst>
              </a:custGeom>
              <a:grpFill/>
              <a:ln w="12699" cap="rnd">
                <a:solidFill>
                  <a:srgbClr val="000000"/>
                </a:solidFill>
                <a:round/>
                <a:headEnd/>
                <a:tailEnd/>
              </a:ln>
            </p:spPr>
            <p:txBody>
              <a:bodyPr/>
              <a:lstStyle/>
              <a:p>
                <a:pPr>
                  <a:defRPr/>
                </a:pPr>
                <a:endParaRPr lang="zh-CN" altLang="en-US"/>
              </a:p>
            </p:txBody>
          </p:sp>
          <p:grpSp>
            <p:nvGrpSpPr>
              <p:cNvPr id="24618" name="Group 6"/>
              <p:cNvGrpSpPr>
                <a:grpSpLocks/>
              </p:cNvGrpSpPr>
              <p:nvPr/>
            </p:nvGrpSpPr>
            <p:grpSpPr bwMode="auto">
              <a:xfrm>
                <a:off x="1742" y="2016"/>
                <a:ext cx="1449" cy="187"/>
                <a:chOff x="1742" y="2016"/>
                <a:chExt cx="1449" cy="187"/>
              </a:xfrm>
              <a:grpFill/>
            </p:grpSpPr>
            <p:sp>
              <p:nvSpPr>
                <p:cNvPr id="24622" name="Freeform 7"/>
                <p:cNvSpPr>
                  <a:spLocks/>
                </p:cNvSpPr>
                <p:nvPr/>
              </p:nvSpPr>
              <p:spPr bwMode="auto">
                <a:xfrm>
                  <a:off x="2934" y="2062"/>
                  <a:ext cx="257" cy="94"/>
                </a:xfrm>
                <a:custGeom>
                  <a:avLst/>
                  <a:gdLst>
                    <a:gd name="T0" fmla="*/ 0 w 257"/>
                    <a:gd name="T1" fmla="*/ 0 h 94"/>
                    <a:gd name="T2" fmla="*/ 4 w 257"/>
                    <a:gd name="T3" fmla="*/ 1 h 94"/>
                    <a:gd name="T4" fmla="*/ 9 w 257"/>
                    <a:gd name="T5" fmla="*/ 3 h 94"/>
                    <a:gd name="T6" fmla="*/ 12 w 257"/>
                    <a:gd name="T7" fmla="*/ 7 h 94"/>
                    <a:gd name="T8" fmla="*/ 16 w 257"/>
                    <a:gd name="T9" fmla="*/ 13 h 94"/>
                    <a:gd name="T10" fmla="*/ 19 w 257"/>
                    <a:gd name="T11" fmla="*/ 20 h 94"/>
                    <a:gd name="T12" fmla="*/ 21 w 257"/>
                    <a:gd name="T13" fmla="*/ 28 h 94"/>
                    <a:gd name="T14" fmla="*/ 23 w 257"/>
                    <a:gd name="T15" fmla="*/ 37 h 94"/>
                    <a:gd name="T16" fmla="*/ 23 w 257"/>
                    <a:gd name="T17" fmla="*/ 46 h 94"/>
                    <a:gd name="T18" fmla="*/ 23 w 257"/>
                    <a:gd name="T19" fmla="*/ 55 h 94"/>
                    <a:gd name="T20" fmla="*/ 21 w 257"/>
                    <a:gd name="T21" fmla="*/ 63 h 94"/>
                    <a:gd name="T22" fmla="*/ 19 w 257"/>
                    <a:gd name="T23" fmla="*/ 72 h 94"/>
                    <a:gd name="T24" fmla="*/ 16 w 257"/>
                    <a:gd name="T25" fmla="*/ 78 h 94"/>
                    <a:gd name="T26" fmla="*/ 12 w 257"/>
                    <a:gd name="T27" fmla="*/ 85 h 94"/>
                    <a:gd name="T28" fmla="*/ 9 w 257"/>
                    <a:gd name="T29" fmla="*/ 89 h 94"/>
                    <a:gd name="T30" fmla="*/ 4 w 257"/>
                    <a:gd name="T31" fmla="*/ 91 h 94"/>
                    <a:gd name="T32" fmla="*/ 0 w 257"/>
                    <a:gd name="T33" fmla="*/ 93 h 94"/>
                    <a:gd name="T34" fmla="*/ 232 w 257"/>
                    <a:gd name="T35" fmla="*/ 93 h 94"/>
                    <a:gd name="T36" fmla="*/ 237 w 257"/>
                    <a:gd name="T37" fmla="*/ 89 h 94"/>
                    <a:gd name="T38" fmla="*/ 242 w 257"/>
                    <a:gd name="T39" fmla="*/ 83 h 94"/>
                    <a:gd name="T40" fmla="*/ 246 w 257"/>
                    <a:gd name="T41" fmla="*/ 77 h 94"/>
                    <a:gd name="T42" fmla="*/ 250 w 257"/>
                    <a:gd name="T43" fmla="*/ 67 h 94"/>
                    <a:gd name="T44" fmla="*/ 253 w 257"/>
                    <a:gd name="T45" fmla="*/ 57 h 94"/>
                    <a:gd name="T46" fmla="*/ 256 w 257"/>
                    <a:gd name="T47" fmla="*/ 46 h 94"/>
                    <a:gd name="T48" fmla="*/ 256 w 257"/>
                    <a:gd name="T49" fmla="*/ 37 h 94"/>
                    <a:gd name="T50" fmla="*/ 254 w 257"/>
                    <a:gd name="T51" fmla="*/ 28 h 94"/>
                    <a:gd name="T52" fmla="*/ 252 w 257"/>
                    <a:gd name="T53" fmla="*/ 20 h 94"/>
                    <a:gd name="T54" fmla="*/ 249 w 257"/>
                    <a:gd name="T55" fmla="*/ 13 h 94"/>
                    <a:gd name="T56" fmla="*/ 245 w 257"/>
                    <a:gd name="T57" fmla="*/ 7 h 94"/>
                    <a:gd name="T58" fmla="*/ 241 w 257"/>
                    <a:gd name="T59" fmla="*/ 3 h 94"/>
                    <a:gd name="T60" fmla="*/ 237 w 257"/>
                    <a:gd name="T61" fmla="*/ 1 h 94"/>
                    <a:gd name="T62" fmla="*/ 232 w 257"/>
                    <a:gd name="T63" fmla="*/ 0 h 94"/>
                    <a:gd name="T64" fmla="*/ 0 w 257"/>
                    <a:gd name="T65" fmla="*/ 0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
                    <a:gd name="T100" fmla="*/ 0 h 94"/>
                    <a:gd name="T101" fmla="*/ 257 w 257"/>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 h="94">
                      <a:moveTo>
                        <a:pt x="0" y="0"/>
                      </a:moveTo>
                      <a:lnTo>
                        <a:pt x="4" y="1"/>
                      </a:lnTo>
                      <a:lnTo>
                        <a:pt x="9" y="3"/>
                      </a:lnTo>
                      <a:lnTo>
                        <a:pt x="12" y="7"/>
                      </a:lnTo>
                      <a:lnTo>
                        <a:pt x="16" y="13"/>
                      </a:lnTo>
                      <a:lnTo>
                        <a:pt x="19" y="20"/>
                      </a:lnTo>
                      <a:lnTo>
                        <a:pt x="21" y="28"/>
                      </a:lnTo>
                      <a:lnTo>
                        <a:pt x="23" y="37"/>
                      </a:lnTo>
                      <a:lnTo>
                        <a:pt x="23" y="46"/>
                      </a:lnTo>
                      <a:lnTo>
                        <a:pt x="23" y="55"/>
                      </a:lnTo>
                      <a:lnTo>
                        <a:pt x="21" y="63"/>
                      </a:lnTo>
                      <a:lnTo>
                        <a:pt x="19" y="72"/>
                      </a:lnTo>
                      <a:lnTo>
                        <a:pt x="16" y="78"/>
                      </a:lnTo>
                      <a:lnTo>
                        <a:pt x="12" y="85"/>
                      </a:lnTo>
                      <a:lnTo>
                        <a:pt x="9" y="89"/>
                      </a:lnTo>
                      <a:lnTo>
                        <a:pt x="4" y="91"/>
                      </a:lnTo>
                      <a:lnTo>
                        <a:pt x="0" y="93"/>
                      </a:lnTo>
                      <a:lnTo>
                        <a:pt x="232" y="93"/>
                      </a:lnTo>
                      <a:lnTo>
                        <a:pt x="237" y="89"/>
                      </a:lnTo>
                      <a:lnTo>
                        <a:pt x="242" y="83"/>
                      </a:lnTo>
                      <a:lnTo>
                        <a:pt x="246" y="77"/>
                      </a:lnTo>
                      <a:lnTo>
                        <a:pt x="250" y="67"/>
                      </a:lnTo>
                      <a:lnTo>
                        <a:pt x="253" y="57"/>
                      </a:lnTo>
                      <a:lnTo>
                        <a:pt x="256" y="46"/>
                      </a:lnTo>
                      <a:lnTo>
                        <a:pt x="256" y="37"/>
                      </a:lnTo>
                      <a:lnTo>
                        <a:pt x="254" y="28"/>
                      </a:lnTo>
                      <a:lnTo>
                        <a:pt x="252" y="20"/>
                      </a:lnTo>
                      <a:lnTo>
                        <a:pt x="249" y="13"/>
                      </a:lnTo>
                      <a:lnTo>
                        <a:pt x="245" y="7"/>
                      </a:lnTo>
                      <a:lnTo>
                        <a:pt x="241" y="3"/>
                      </a:lnTo>
                      <a:lnTo>
                        <a:pt x="237" y="1"/>
                      </a:lnTo>
                      <a:lnTo>
                        <a:pt x="232" y="0"/>
                      </a:lnTo>
                      <a:lnTo>
                        <a:pt x="0" y="0"/>
                      </a:lnTo>
                    </a:path>
                  </a:pathLst>
                </a:custGeom>
                <a:grpFill/>
                <a:ln w="12699" cap="rnd">
                  <a:solidFill>
                    <a:srgbClr val="000000"/>
                  </a:solidFill>
                  <a:round/>
                  <a:headEnd/>
                  <a:tailEnd/>
                </a:ln>
              </p:spPr>
              <p:txBody>
                <a:bodyPr/>
                <a:lstStyle/>
                <a:p>
                  <a:pPr>
                    <a:defRPr/>
                  </a:pPr>
                  <a:endParaRPr lang="zh-CN" altLang="en-US"/>
                </a:p>
              </p:txBody>
            </p:sp>
            <p:sp>
              <p:nvSpPr>
                <p:cNvPr id="24623" name="Freeform 8"/>
                <p:cNvSpPr>
                  <a:spLocks/>
                </p:cNvSpPr>
                <p:nvPr/>
              </p:nvSpPr>
              <p:spPr bwMode="auto">
                <a:xfrm>
                  <a:off x="1742" y="2062"/>
                  <a:ext cx="24" cy="94"/>
                </a:xfrm>
                <a:custGeom>
                  <a:avLst/>
                  <a:gdLst>
                    <a:gd name="T0" fmla="*/ 23 w 24"/>
                    <a:gd name="T1" fmla="*/ 0 h 94"/>
                    <a:gd name="T2" fmla="*/ 18 w 24"/>
                    <a:gd name="T3" fmla="*/ 2 h 94"/>
                    <a:gd name="T4" fmla="*/ 14 w 24"/>
                    <a:gd name="T5" fmla="*/ 5 h 94"/>
                    <a:gd name="T6" fmla="*/ 10 w 24"/>
                    <a:gd name="T7" fmla="*/ 11 h 94"/>
                    <a:gd name="T8" fmla="*/ 6 w 24"/>
                    <a:gd name="T9" fmla="*/ 18 h 94"/>
                    <a:gd name="T10" fmla="*/ 4 w 24"/>
                    <a:gd name="T11" fmla="*/ 26 h 94"/>
                    <a:gd name="T12" fmla="*/ 1 w 24"/>
                    <a:gd name="T13" fmla="*/ 36 h 94"/>
                    <a:gd name="T14" fmla="*/ 0 w 24"/>
                    <a:gd name="T15" fmla="*/ 46 h 94"/>
                    <a:gd name="T16" fmla="*/ 0 w 24"/>
                    <a:gd name="T17" fmla="*/ 55 h 94"/>
                    <a:gd name="T18" fmla="*/ 1 w 24"/>
                    <a:gd name="T19" fmla="*/ 63 h 94"/>
                    <a:gd name="T20" fmla="*/ 4 w 24"/>
                    <a:gd name="T21" fmla="*/ 72 h 94"/>
                    <a:gd name="T22" fmla="*/ 7 w 24"/>
                    <a:gd name="T23" fmla="*/ 78 h 94"/>
                    <a:gd name="T24" fmla="*/ 10 w 24"/>
                    <a:gd name="T25" fmla="*/ 85 h 94"/>
                    <a:gd name="T26" fmla="*/ 14 w 24"/>
                    <a:gd name="T27" fmla="*/ 89 h 94"/>
                    <a:gd name="T28" fmla="*/ 18 w 24"/>
                    <a:gd name="T29" fmla="*/ 91 h 94"/>
                    <a:gd name="T30" fmla="*/ 23 w 24"/>
                    <a:gd name="T31" fmla="*/ 9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94"/>
                    <a:gd name="T50" fmla="*/ 24 w 2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94">
                      <a:moveTo>
                        <a:pt x="23" y="0"/>
                      </a:moveTo>
                      <a:lnTo>
                        <a:pt x="18" y="2"/>
                      </a:lnTo>
                      <a:lnTo>
                        <a:pt x="14" y="5"/>
                      </a:lnTo>
                      <a:lnTo>
                        <a:pt x="10" y="11"/>
                      </a:lnTo>
                      <a:lnTo>
                        <a:pt x="6" y="18"/>
                      </a:lnTo>
                      <a:lnTo>
                        <a:pt x="4" y="26"/>
                      </a:lnTo>
                      <a:lnTo>
                        <a:pt x="1" y="36"/>
                      </a:lnTo>
                      <a:lnTo>
                        <a:pt x="0" y="46"/>
                      </a:lnTo>
                      <a:lnTo>
                        <a:pt x="0" y="55"/>
                      </a:lnTo>
                      <a:lnTo>
                        <a:pt x="1" y="63"/>
                      </a:lnTo>
                      <a:lnTo>
                        <a:pt x="4" y="72"/>
                      </a:lnTo>
                      <a:lnTo>
                        <a:pt x="7" y="78"/>
                      </a:lnTo>
                      <a:lnTo>
                        <a:pt x="10" y="85"/>
                      </a:lnTo>
                      <a:lnTo>
                        <a:pt x="14" y="89"/>
                      </a:lnTo>
                      <a:lnTo>
                        <a:pt x="18" y="91"/>
                      </a:lnTo>
                      <a:lnTo>
                        <a:pt x="23" y="93"/>
                      </a:lnTo>
                    </a:path>
                  </a:pathLst>
                </a:custGeom>
                <a:grpFill/>
                <a:ln w="12699" cap="rnd">
                  <a:solidFill>
                    <a:srgbClr val="000000"/>
                  </a:solidFill>
                  <a:round/>
                  <a:headEnd type="none" w="sm" len="sm"/>
                  <a:tailEnd type="none" w="sm" len="sm"/>
                </a:ln>
              </p:spPr>
              <p:txBody>
                <a:bodyPr/>
                <a:lstStyle/>
                <a:p>
                  <a:pPr>
                    <a:defRPr/>
                  </a:pPr>
                  <a:endParaRPr lang="zh-CN" altLang="en-US"/>
                </a:p>
              </p:txBody>
            </p:sp>
            <p:grpSp>
              <p:nvGrpSpPr>
                <p:cNvPr id="24624" name="Group 9"/>
                <p:cNvGrpSpPr>
                  <a:grpSpLocks/>
                </p:cNvGrpSpPr>
                <p:nvPr/>
              </p:nvGrpSpPr>
              <p:grpSpPr bwMode="auto">
                <a:xfrm>
                  <a:off x="1951" y="2016"/>
                  <a:ext cx="1031" cy="187"/>
                  <a:chOff x="1951" y="2016"/>
                  <a:chExt cx="1031" cy="187"/>
                </a:xfrm>
                <a:grpFill/>
              </p:grpSpPr>
              <p:sp>
                <p:nvSpPr>
                  <p:cNvPr id="103" name="Freeform 10">
                    <a:extLst>
                      <a:ext uri="{FF2B5EF4-FFF2-40B4-BE49-F238E27FC236}"/>
                    </a:extLst>
                  </p:cNvPr>
                  <p:cNvSpPr>
                    <a:spLocks/>
                  </p:cNvSpPr>
                  <p:nvPr/>
                </p:nvSpPr>
                <p:spPr bwMode="auto">
                  <a:xfrm>
                    <a:off x="1999" y="2017"/>
                    <a:ext cx="983" cy="186"/>
                  </a:xfrm>
                  <a:custGeom>
                    <a:avLst/>
                    <a:gdLst/>
                    <a:ahLst/>
                    <a:cxnLst>
                      <a:cxn ang="0">
                        <a:pos x="948" y="185"/>
                      </a:cxn>
                      <a:cxn ang="0">
                        <a:pos x="0" y="185"/>
                      </a:cxn>
                      <a:cxn ang="0">
                        <a:pos x="5" y="184"/>
                      </a:cxn>
                      <a:cxn ang="0">
                        <a:pos x="9" y="181"/>
                      </a:cxn>
                      <a:cxn ang="0">
                        <a:pos x="13" y="177"/>
                      </a:cxn>
                      <a:cxn ang="0">
                        <a:pos x="17" y="171"/>
                      </a:cxn>
                      <a:cxn ang="0">
                        <a:pos x="21" y="163"/>
                      </a:cxn>
                      <a:cxn ang="0">
                        <a:pos x="24" y="153"/>
                      </a:cxn>
                      <a:cxn ang="0">
                        <a:pos x="27" y="143"/>
                      </a:cxn>
                      <a:cxn ang="0">
                        <a:pos x="30" y="131"/>
                      </a:cxn>
                      <a:cxn ang="0">
                        <a:pos x="31" y="118"/>
                      </a:cxn>
                      <a:cxn ang="0">
                        <a:pos x="33" y="105"/>
                      </a:cxn>
                      <a:cxn ang="0">
                        <a:pos x="34" y="92"/>
                      </a:cxn>
                      <a:cxn ang="0">
                        <a:pos x="34" y="79"/>
                      </a:cxn>
                      <a:cxn ang="0">
                        <a:pos x="32" y="66"/>
                      </a:cxn>
                      <a:cxn ang="0">
                        <a:pos x="31" y="53"/>
                      </a:cxn>
                      <a:cxn ang="0">
                        <a:pos x="28" y="42"/>
                      </a:cxn>
                      <a:cxn ang="0">
                        <a:pos x="26" y="31"/>
                      </a:cxn>
                      <a:cxn ang="0">
                        <a:pos x="22" y="22"/>
                      </a:cxn>
                      <a:cxn ang="0">
                        <a:pos x="19" y="14"/>
                      </a:cxn>
                      <a:cxn ang="0">
                        <a:pos x="14" y="8"/>
                      </a:cxn>
                      <a:cxn ang="0">
                        <a:pos x="10" y="3"/>
                      </a:cxn>
                      <a:cxn ang="0">
                        <a:pos x="5" y="0"/>
                      </a:cxn>
                      <a:cxn ang="0">
                        <a:pos x="0" y="0"/>
                      </a:cxn>
                      <a:cxn ang="0">
                        <a:pos x="948" y="0"/>
                      </a:cxn>
                      <a:cxn ang="0">
                        <a:pos x="953" y="0"/>
                      </a:cxn>
                      <a:cxn ang="0">
                        <a:pos x="958" y="3"/>
                      </a:cxn>
                      <a:cxn ang="0">
                        <a:pos x="962" y="8"/>
                      </a:cxn>
                      <a:cxn ang="0">
                        <a:pos x="966" y="14"/>
                      </a:cxn>
                      <a:cxn ang="0">
                        <a:pos x="970" y="22"/>
                      </a:cxn>
                      <a:cxn ang="0">
                        <a:pos x="974" y="31"/>
                      </a:cxn>
                      <a:cxn ang="0">
                        <a:pos x="976" y="42"/>
                      </a:cxn>
                      <a:cxn ang="0">
                        <a:pos x="979" y="53"/>
                      </a:cxn>
                      <a:cxn ang="0">
                        <a:pos x="981" y="66"/>
                      </a:cxn>
                      <a:cxn ang="0">
                        <a:pos x="982" y="79"/>
                      </a:cxn>
                      <a:cxn ang="0">
                        <a:pos x="982" y="92"/>
                      </a:cxn>
                      <a:cxn ang="0">
                        <a:pos x="982" y="105"/>
                      </a:cxn>
                      <a:cxn ang="0">
                        <a:pos x="981" y="118"/>
                      </a:cxn>
                      <a:cxn ang="0">
                        <a:pos x="979" y="131"/>
                      </a:cxn>
                      <a:cxn ang="0">
                        <a:pos x="976" y="142"/>
                      </a:cxn>
                      <a:cxn ang="0">
                        <a:pos x="974" y="153"/>
                      </a:cxn>
                      <a:cxn ang="0">
                        <a:pos x="970" y="162"/>
                      </a:cxn>
                      <a:cxn ang="0">
                        <a:pos x="966" y="170"/>
                      </a:cxn>
                      <a:cxn ang="0">
                        <a:pos x="962" y="176"/>
                      </a:cxn>
                      <a:cxn ang="0">
                        <a:pos x="958" y="181"/>
                      </a:cxn>
                      <a:cxn ang="0">
                        <a:pos x="953" y="184"/>
                      </a:cxn>
                      <a:cxn ang="0">
                        <a:pos x="948" y="185"/>
                      </a:cxn>
                    </a:cxnLst>
                    <a:rect l="0" t="0" r="r" b="b"/>
                    <a:pathLst>
                      <a:path w="983" h="186">
                        <a:moveTo>
                          <a:pt x="948" y="185"/>
                        </a:moveTo>
                        <a:lnTo>
                          <a:pt x="0" y="185"/>
                        </a:lnTo>
                        <a:lnTo>
                          <a:pt x="5" y="184"/>
                        </a:lnTo>
                        <a:lnTo>
                          <a:pt x="9" y="181"/>
                        </a:lnTo>
                        <a:lnTo>
                          <a:pt x="13" y="177"/>
                        </a:lnTo>
                        <a:lnTo>
                          <a:pt x="17" y="171"/>
                        </a:lnTo>
                        <a:lnTo>
                          <a:pt x="21" y="163"/>
                        </a:lnTo>
                        <a:lnTo>
                          <a:pt x="24" y="153"/>
                        </a:lnTo>
                        <a:lnTo>
                          <a:pt x="27" y="143"/>
                        </a:lnTo>
                        <a:lnTo>
                          <a:pt x="30" y="131"/>
                        </a:lnTo>
                        <a:lnTo>
                          <a:pt x="31" y="118"/>
                        </a:lnTo>
                        <a:lnTo>
                          <a:pt x="33" y="105"/>
                        </a:lnTo>
                        <a:lnTo>
                          <a:pt x="34" y="92"/>
                        </a:lnTo>
                        <a:lnTo>
                          <a:pt x="34" y="79"/>
                        </a:lnTo>
                        <a:lnTo>
                          <a:pt x="32" y="66"/>
                        </a:lnTo>
                        <a:lnTo>
                          <a:pt x="31" y="53"/>
                        </a:lnTo>
                        <a:lnTo>
                          <a:pt x="28" y="42"/>
                        </a:lnTo>
                        <a:lnTo>
                          <a:pt x="26" y="31"/>
                        </a:lnTo>
                        <a:lnTo>
                          <a:pt x="22" y="22"/>
                        </a:lnTo>
                        <a:lnTo>
                          <a:pt x="19" y="14"/>
                        </a:lnTo>
                        <a:lnTo>
                          <a:pt x="14" y="8"/>
                        </a:lnTo>
                        <a:lnTo>
                          <a:pt x="10" y="3"/>
                        </a:lnTo>
                        <a:lnTo>
                          <a:pt x="5" y="0"/>
                        </a:lnTo>
                        <a:lnTo>
                          <a:pt x="0" y="0"/>
                        </a:lnTo>
                        <a:lnTo>
                          <a:pt x="948" y="0"/>
                        </a:lnTo>
                        <a:lnTo>
                          <a:pt x="953" y="0"/>
                        </a:lnTo>
                        <a:lnTo>
                          <a:pt x="958" y="3"/>
                        </a:lnTo>
                        <a:lnTo>
                          <a:pt x="962" y="8"/>
                        </a:lnTo>
                        <a:lnTo>
                          <a:pt x="966" y="14"/>
                        </a:lnTo>
                        <a:lnTo>
                          <a:pt x="970" y="22"/>
                        </a:lnTo>
                        <a:lnTo>
                          <a:pt x="974" y="31"/>
                        </a:lnTo>
                        <a:lnTo>
                          <a:pt x="976" y="42"/>
                        </a:lnTo>
                        <a:lnTo>
                          <a:pt x="979" y="53"/>
                        </a:lnTo>
                        <a:lnTo>
                          <a:pt x="981" y="66"/>
                        </a:lnTo>
                        <a:lnTo>
                          <a:pt x="982" y="79"/>
                        </a:lnTo>
                        <a:lnTo>
                          <a:pt x="982" y="92"/>
                        </a:lnTo>
                        <a:lnTo>
                          <a:pt x="982" y="105"/>
                        </a:lnTo>
                        <a:lnTo>
                          <a:pt x="981" y="118"/>
                        </a:lnTo>
                        <a:lnTo>
                          <a:pt x="979" y="131"/>
                        </a:lnTo>
                        <a:lnTo>
                          <a:pt x="976" y="142"/>
                        </a:lnTo>
                        <a:lnTo>
                          <a:pt x="974" y="153"/>
                        </a:lnTo>
                        <a:lnTo>
                          <a:pt x="970" y="162"/>
                        </a:lnTo>
                        <a:lnTo>
                          <a:pt x="966" y="170"/>
                        </a:lnTo>
                        <a:lnTo>
                          <a:pt x="962" y="176"/>
                        </a:lnTo>
                        <a:lnTo>
                          <a:pt x="958" y="181"/>
                        </a:lnTo>
                        <a:lnTo>
                          <a:pt x="953" y="184"/>
                        </a:lnTo>
                        <a:lnTo>
                          <a:pt x="948" y="185"/>
                        </a:lnTo>
                      </a:path>
                    </a:pathLst>
                  </a:custGeom>
                  <a:grpFill/>
                  <a:ln w="12699" cap="rnd" cmpd="sng">
                    <a:solidFill>
                      <a:srgbClr val="000000"/>
                    </a:solidFill>
                    <a:prstDash val="solid"/>
                    <a:round/>
                    <a:headEnd/>
                    <a:tailEnd/>
                  </a:ln>
                  <a:effectLst/>
                </p:spPr>
                <p:txBody>
                  <a:bodyPr/>
                  <a:lstStyle/>
                  <a:p>
                    <a:pPr algn="ctr" eaLnBrk="1" hangingPunct="1">
                      <a:defRPr/>
                    </a:pPr>
                    <a:endParaRPr lang="zh-CN" altLang="en-US">
                      <a:latin typeface="Arial" pitchFamily="34" charset="0"/>
                    </a:endParaRPr>
                  </a:p>
                </p:txBody>
              </p:sp>
              <p:sp>
                <p:nvSpPr>
                  <p:cNvPr id="24628" name="Freeform 11"/>
                  <p:cNvSpPr>
                    <a:spLocks/>
                  </p:cNvSpPr>
                  <p:nvPr/>
                </p:nvSpPr>
                <p:spPr bwMode="auto">
                  <a:xfrm>
                    <a:off x="1951" y="2017"/>
                    <a:ext cx="54" cy="186"/>
                  </a:xfrm>
                  <a:custGeom>
                    <a:avLst/>
                    <a:gdLst>
                      <a:gd name="T0" fmla="*/ 53 w 54"/>
                      <a:gd name="T1" fmla="*/ 0 h 186"/>
                      <a:gd name="T2" fmla="*/ 46 w 54"/>
                      <a:gd name="T3" fmla="*/ 0 h 186"/>
                      <a:gd name="T4" fmla="*/ 38 w 54"/>
                      <a:gd name="T5" fmla="*/ 3 h 186"/>
                      <a:gd name="T6" fmla="*/ 30 w 54"/>
                      <a:gd name="T7" fmla="*/ 8 h 186"/>
                      <a:gd name="T8" fmla="*/ 24 w 54"/>
                      <a:gd name="T9" fmla="*/ 14 h 186"/>
                      <a:gd name="T10" fmla="*/ 17 w 54"/>
                      <a:gd name="T11" fmla="*/ 22 h 186"/>
                      <a:gd name="T12" fmla="*/ 12 w 54"/>
                      <a:gd name="T13" fmla="*/ 31 h 186"/>
                      <a:gd name="T14" fmla="*/ 8 w 54"/>
                      <a:gd name="T15" fmla="*/ 42 h 186"/>
                      <a:gd name="T16" fmla="*/ 5 w 54"/>
                      <a:gd name="T17" fmla="*/ 53 h 186"/>
                      <a:gd name="T18" fmla="*/ 1 w 54"/>
                      <a:gd name="T19" fmla="*/ 66 h 186"/>
                      <a:gd name="T20" fmla="*/ 0 w 54"/>
                      <a:gd name="T21" fmla="*/ 79 h 186"/>
                      <a:gd name="T22" fmla="*/ 0 w 54"/>
                      <a:gd name="T23" fmla="*/ 92 h 186"/>
                      <a:gd name="T24" fmla="*/ 0 w 54"/>
                      <a:gd name="T25" fmla="*/ 105 h 186"/>
                      <a:gd name="T26" fmla="*/ 1 w 54"/>
                      <a:gd name="T27" fmla="*/ 118 h 186"/>
                      <a:gd name="T28" fmla="*/ 5 w 54"/>
                      <a:gd name="T29" fmla="*/ 131 h 186"/>
                      <a:gd name="T30" fmla="*/ 8 w 54"/>
                      <a:gd name="T31" fmla="*/ 142 h 186"/>
                      <a:gd name="T32" fmla="*/ 12 w 54"/>
                      <a:gd name="T33" fmla="*/ 153 h 186"/>
                      <a:gd name="T34" fmla="*/ 17 w 54"/>
                      <a:gd name="T35" fmla="*/ 162 h 186"/>
                      <a:gd name="T36" fmla="*/ 24 w 54"/>
                      <a:gd name="T37" fmla="*/ 170 h 186"/>
                      <a:gd name="T38" fmla="*/ 30 w 54"/>
                      <a:gd name="T39" fmla="*/ 176 h 186"/>
                      <a:gd name="T40" fmla="*/ 38 w 54"/>
                      <a:gd name="T41" fmla="*/ 181 h 186"/>
                      <a:gd name="T42" fmla="*/ 46 w 54"/>
                      <a:gd name="T43" fmla="*/ 184 h 186"/>
                      <a:gd name="T44" fmla="*/ 53 w 54"/>
                      <a:gd name="T45" fmla="*/ 185 h 1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186"/>
                      <a:gd name="T71" fmla="*/ 54 w 54"/>
                      <a:gd name="T72" fmla="*/ 186 h 1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186">
                        <a:moveTo>
                          <a:pt x="53" y="0"/>
                        </a:moveTo>
                        <a:lnTo>
                          <a:pt x="46" y="0"/>
                        </a:lnTo>
                        <a:lnTo>
                          <a:pt x="38" y="3"/>
                        </a:lnTo>
                        <a:lnTo>
                          <a:pt x="30" y="8"/>
                        </a:lnTo>
                        <a:lnTo>
                          <a:pt x="24" y="14"/>
                        </a:lnTo>
                        <a:lnTo>
                          <a:pt x="17" y="22"/>
                        </a:lnTo>
                        <a:lnTo>
                          <a:pt x="12" y="31"/>
                        </a:lnTo>
                        <a:lnTo>
                          <a:pt x="8" y="42"/>
                        </a:lnTo>
                        <a:lnTo>
                          <a:pt x="5" y="53"/>
                        </a:lnTo>
                        <a:lnTo>
                          <a:pt x="1" y="66"/>
                        </a:lnTo>
                        <a:lnTo>
                          <a:pt x="0" y="79"/>
                        </a:lnTo>
                        <a:lnTo>
                          <a:pt x="0" y="92"/>
                        </a:lnTo>
                        <a:lnTo>
                          <a:pt x="0" y="105"/>
                        </a:lnTo>
                        <a:lnTo>
                          <a:pt x="1" y="118"/>
                        </a:lnTo>
                        <a:lnTo>
                          <a:pt x="5" y="131"/>
                        </a:lnTo>
                        <a:lnTo>
                          <a:pt x="8" y="142"/>
                        </a:lnTo>
                        <a:lnTo>
                          <a:pt x="12" y="153"/>
                        </a:lnTo>
                        <a:lnTo>
                          <a:pt x="17" y="162"/>
                        </a:lnTo>
                        <a:lnTo>
                          <a:pt x="24" y="170"/>
                        </a:lnTo>
                        <a:lnTo>
                          <a:pt x="30" y="176"/>
                        </a:lnTo>
                        <a:lnTo>
                          <a:pt x="38" y="181"/>
                        </a:lnTo>
                        <a:lnTo>
                          <a:pt x="46" y="184"/>
                        </a:lnTo>
                        <a:lnTo>
                          <a:pt x="53" y="185"/>
                        </a:lnTo>
                      </a:path>
                    </a:pathLst>
                  </a:custGeom>
                  <a:grpFill/>
                  <a:ln w="12699" cap="rnd">
                    <a:solidFill>
                      <a:srgbClr val="000000"/>
                    </a:solidFill>
                    <a:round/>
                    <a:headEnd type="none" w="sm" len="sm"/>
                    <a:tailEnd type="none" w="sm" len="sm"/>
                  </a:ln>
                </p:spPr>
                <p:txBody>
                  <a:bodyPr/>
                  <a:lstStyle/>
                  <a:p>
                    <a:pPr>
                      <a:defRPr/>
                    </a:pPr>
                    <a:endParaRPr lang="zh-CN" altLang="en-US"/>
                  </a:p>
                </p:txBody>
              </p:sp>
              <p:sp>
                <p:nvSpPr>
                  <p:cNvPr id="24629" name="Freeform 12"/>
                  <p:cNvSpPr>
                    <a:spLocks/>
                  </p:cNvSpPr>
                  <p:nvPr/>
                </p:nvSpPr>
                <p:spPr bwMode="auto">
                  <a:xfrm>
                    <a:off x="1993" y="2016"/>
                    <a:ext cx="53" cy="186"/>
                  </a:xfrm>
                  <a:custGeom>
                    <a:avLst/>
                    <a:gdLst>
                      <a:gd name="T0" fmla="*/ 0 w 53"/>
                      <a:gd name="T1" fmla="*/ 0 h 186"/>
                      <a:gd name="T2" fmla="*/ 6 w 53"/>
                      <a:gd name="T3" fmla="*/ 0 h 186"/>
                      <a:gd name="T4" fmla="*/ 14 w 53"/>
                      <a:gd name="T5" fmla="*/ 3 h 186"/>
                      <a:gd name="T6" fmla="*/ 21 w 53"/>
                      <a:gd name="T7" fmla="*/ 8 h 186"/>
                      <a:gd name="T8" fmla="*/ 27 w 53"/>
                      <a:gd name="T9" fmla="*/ 14 h 186"/>
                      <a:gd name="T10" fmla="*/ 34 w 53"/>
                      <a:gd name="T11" fmla="*/ 22 h 186"/>
                      <a:gd name="T12" fmla="*/ 39 w 53"/>
                      <a:gd name="T13" fmla="*/ 31 h 186"/>
                      <a:gd name="T14" fmla="*/ 43 w 53"/>
                      <a:gd name="T15" fmla="*/ 42 h 186"/>
                      <a:gd name="T16" fmla="*/ 47 w 53"/>
                      <a:gd name="T17" fmla="*/ 53 h 186"/>
                      <a:gd name="T18" fmla="*/ 50 w 53"/>
                      <a:gd name="T19" fmla="*/ 66 h 186"/>
                      <a:gd name="T20" fmla="*/ 51 w 53"/>
                      <a:gd name="T21" fmla="*/ 79 h 186"/>
                      <a:gd name="T22" fmla="*/ 52 w 53"/>
                      <a:gd name="T23" fmla="*/ 92 h 186"/>
                      <a:gd name="T24" fmla="*/ 51 w 53"/>
                      <a:gd name="T25" fmla="*/ 105 h 186"/>
                      <a:gd name="T26" fmla="*/ 50 w 53"/>
                      <a:gd name="T27" fmla="*/ 118 h 186"/>
                      <a:gd name="T28" fmla="*/ 47 w 53"/>
                      <a:gd name="T29" fmla="*/ 131 h 186"/>
                      <a:gd name="T30" fmla="*/ 43 w 53"/>
                      <a:gd name="T31" fmla="*/ 142 h 186"/>
                      <a:gd name="T32" fmla="*/ 39 w 53"/>
                      <a:gd name="T33" fmla="*/ 153 h 186"/>
                      <a:gd name="T34" fmla="*/ 34 w 53"/>
                      <a:gd name="T35" fmla="*/ 162 h 186"/>
                      <a:gd name="T36" fmla="*/ 27 w 53"/>
                      <a:gd name="T37" fmla="*/ 170 h 186"/>
                      <a:gd name="T38" fmla="*/ 21 w 53"/>
                      <a:gd name="T39" fmla="*/ 176 h 186"/>
                      <a:gd name="T40" fmla="*/ 14 w 53"/>
                      <a:gd name="T41" fmla="*/ 181 h 186"/>
                      <a:gd name="T42" fmla="*/ 6 w 53"/>
                      <a:gd name="T43" fmla="*/ 184 h 186"/>
                      <a:gd name="T44" fmla="*/ 0 w 53"/>
                      <a:gd name="T45" fmla="*/ 185 h 1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
                      <a:gd name="T70" fmla="*/ 0 h 186"/>
                      <a:gd name="T71" fmla="*/ 53 w 53"/>
                      <a:gd name="T72" fmla="*/ 186 h 1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 h="186">
                        <a:moveTo>
                          <a:pt x="0" y="0"/>
                        </a:moveTo>
                        <a:lnTo>
                          <a:pt x="6" y="0"/>
                        </a:lnTo>
                        <a:lnTo>
                          <a:pt x="14" y="3"/>
                        </a:lnTo>
                        <a:lnTo>
                          <a:pt x="21" y="8"/>
                        </a:lnTo>
                        <a:lnTo>
                          <a:pt x="27" y="14"/>
                        </a:lnTo>
                        <a:lnTo>
                          <a:pt x="34" y="22"/>
                        </a:lnTo>
                        <a:lnTo>
                          <a:pt x="39" y="31"/>
                        </a:lnTo>
                        <a:lnTo>
                          <a:pt x="43" y="42"/>
                        </a:lnTo>
                        <a:lnTo>
                          <a:pt x="47" y="53"/>
                        </a:lnTo>
                        <a:lnTo>
                          <a:pt x="50" y="66"/>
                        </a:lnTo>
                        <a:lnTo>
                          <a:pt x="51" y="79"/>
                        </a:lnTo>
                        <a:lnTo>
                          <a:pt x="52" y="92"/>
                        </a:lnTo>
                        <a:lnTo>
                          <a:pt x="51" y="105"/>
                        </a:lnTo>
                        <a:lnTo>
                          <a:pt x="50" y="118"/>
                        </a:lnTo>
                        <a:lnTo>
                          <a:pt x="47" y="131"/>
                        </a:lnTo>
                        <a:lnTo>
                          <a:pt x="43" y="142"/>
                        </a:lnTo>
                        <a:lnTo>
                          <a:pt x="39" y="153"/>
                        </a:lnTo>
                        <a:lnTo>
                          <a:pt x="34" y="162"/>
                        </a:lnTo>
                        <a:lnTo>
                          <a:pt x="27" y="170"/>
                        </a:lnTo>
                        <a:lnTo>
                          <a:pt x="21" y="176"/>
                        </a:lnTo>
                        <a:lnTo>
                          <a:pt x="14" y="181"/>
                        </a:lnTo>
                        <a:lnTo>
                          <a:pt x="6" y="184"/>
                        </a:lnTo>
                        <a:lnTo>
                          <a:pt x="0" y="185"/>
                        </a:lnTo>
                      </a:path>
                    </a:pathLst>
                  </a:custGeom>
                  <a:grpFill/>
                  <a:ln w="12699" cap="rnd">
                    <a:solidFill>
                      <a:srgbClr val="000000"/>
                    </a:solidFill>
                    <a:round/>
                    <a:headEnd type="none" w="sm" len="sm"/>
                    <a:tailEnd type="none" w="sm" len="sm"/>
                  </a:ln>
                </p:spPr>
                <p:txBody>
                  <a:bodyPr/>
                  <a:lstStyle/>
                  <a:p>
                    <a:pPr>
                      <a:defRPr/>
                    </a:pPr>
                    <a:endParaRPr lang="zh-CN" altLang="en-US"/>
                  </a:p>
                </p:txBody>
              </p:sp>
            </p:grpSp>
            <p:sp>
              <p:nvSpPr>
                <p:cNvPr id="24625" name="Freeform 13"/>
                <p:cNvSpPr>
                  <a:spLocks/>
                </p:cNvSpPr>
                <p:nvPr/>
              </p:nvSpPr>
              <p:spPr bwMode="auto">
                <a:xfrm>
                  <a:off x="1765" y="2062"/>
                  <a:ext cx="258" cy="94"/>
                </a:xfrm>
                <a:custGeom>
                  <a:avLst/>
                  <a:gdLst>
                    <a:gd name="T0" fmla="*/ 0 w 258"/>
                    <a:gd name="T1" fmla="*/ 0 h 94"/>
                    <a:gd name="T2" fmla="*/ 4 w 258"/>
                    <a:gd name="T3" fmla="*/ 1 h 94"/>
                    <a:gd name="T4" fmla="*/ 9 w 258"/>
                    <a:gd name="T5" fmla="*/ 3 h 94"/>
                    <a:gd name="T6" fmla="*/ 13 w 258"/>
                    <a:gd name="T7" fmla="*/ 7 h 94"/>
                    <a:gd name="T8" fmla="*/ 16 w 258"/>
                    <a:gd name="T9" fmla="*/ 13 h 94"/>
                    <a:gd name="T10" fmla="*/ 20 w 258"/>
                    <a:gd name="T11" fmla="*/ 20 h 94"/>
                    <a:gd name="T12" fmla="*/ 21 w 258"/>
                    <a:gd name="T13" fmla="*/ 28 h 94"/>
                    <a:gd name="T14" fmla="*/ 23 w 258"/>
                    <a:gd name="T15" fmla="*/ 37 h 94"/>
                    <a:gd name="T16" fmla="*/ 23 w 258"/>
                    <a:gd name="T17" fmla="*/ 46 h 94"/>
                    <a:gd name="T18" fmla="*/ 23 w 258"/>
                    <a:gd name="T19" fmla="*/ 55 h 94"/>
                    <a:gd name="T20" fmla="*/ 21 w 258"/>
                    <a:gd name="T21" fmla="*/ 63 h 94"/>
                    <a:gd name="T22" fmla="*/ 20 w 258"/>
                    <a:gd name="T23" fmla="*/ 72 h 94"/>
                    <a:gd name="T24" fmla="*/ 16 w 258"/>
                    <a:gd name="T25" fmla="*/ 78 h 94"/>
                    <a:gd name="T26" fmla="*/ 13 w 258"/>
                    <a:gd name="T27" fmla="*/ 85 h 94"/>
                    <a:gd name="T28" fmla="*/ 9 w 258"/>
                    <a:gd name="T29" fmla="*/ 89 h 94"/>
                    <a:gd name="T30" fmla="*/ 4 w 258"/>
                    <a:gd name="T31" fmla="*/ 91 h 94"/>
                    <a:gd name="T32" fmla="*/ 0 w 258"/>
                    <a:gd name="T33" fmla="*/ 93 h 94"/>
                    <a:gd name="T34" fmla="*/ 233 w 258"/>
                    <a:gd name="T35" fmla="*/ 93 h 94"/>
                    <a:gd name="T36" fmla="*/ 238 w 258"/>
                    <a:gd name="T37" fmla="*/ 89 h 94"/>
                    <a:gd name="T38" fmla="*/ 243 w 258"/>
                    <a:gd name="T39" fmla="*/ 83 h 94"/>
                    <a:gd name="T40" fmla="*/ 247 w 258"/>
                    <a:gd name="T41" fmla="*/ 77 h 94"/>
                    <a:gd name="T42" fmla="*/ 251 w 258"/>
                    <a:gd name="T43" fmla="*/ 67 h 94"/>
                    <a:gd name="T44" fmla="*/ 254 w 258"/>
                    <a:gd name="T45" fmla="*/ 57 h 94"/>
                    <a:gd name="T46" fmla="*/ 257 w 258"/>
                    <a:gd name="T47" fmla="*/ 46 h 94"/>
                    <a:gd name="T48" fmla="*/ 257 w 258"/>
                    <a:gd name="T49" fmla="*/ 37 h 94"/>
                    <a:gd name="T50" fmla="*/ 255 w 258"/>
                    <a:gd name="T51" fmla="*/ 28 h 94"/>
                    <a:gd name="T52" fmla="*/ 253 w 258"/>
                    <a:gd name="T53" fmla="*/ 20 h 94"/>
                    <a:gd name="T54" fmla="*/ 250 w 258"/>
                    <a:gd name="T55" fmla="*/ 13 h 94"/>
                    <a:gd name="T56" fmla="*/ 246 w 258"/>
                    <a:gd name="T57" fmla="*/ 7 h 94"/>
                    <a:gd name="T58" fmla="*/ 242 w 258"/>
                    <a:gd name="T59" fmla="*/ 3 h 94"/>
                    <a:gd name="T60" fmla="*/ 238 w 258"/>
                    <a:gd name="T61" fmla="*/ 1 h 94"/>
                    <a:gd name="T62" fmla="*/ 233 w 258"/>
                    <a:gd name="T63" fmla="*/ 0 h 94"/>
                    <a:gd name="T64" fmla="*/ 0 w 258"/>
                    <a:gd name="T65" fmla="*/ 0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94"/>
                    <a:gd name="T101" fmla="*/ 258 w 258"/>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94">
                      <a:moveTo>
                        <a:pt x="0" y="0"/>
                      </a:moveTo>
                      <a:lnTo>
                        <a:pt x="4" y="1"/>
                      </a:lnTo>
                      <a:lnTo>
                        <a:pt x="9" y="3"/>
                      </a:lnTo>
                      <a:lnTo>
                        <a:pt x="13" y="7"/>
                      </a:lnTo>
                      <a:lnTo>
                        <a:pt x="16" y="13"/>
                      </a:lnTo>
                      <a:lnTo>
                        <a:pt x="20" y="20"/>
                      </a:lnTo>
                      <a:lnTo>
                        <a:pt x="21" y="28"/>
                      </a:lnTo>
                      <a:lnTo>
                        <a:pt x="23" y="37"/>
                      </a:lnTo>
                      <a:lnTo>
                        <a:pt x="23" y="46"/>
                      </a:lnTo>
                      <a:lnTo>
                        <a:pt x="23" y="55"/>
                      </a:lnTo>
                      <a:lnTo>
                        <a:pt x="21" y="63"/>
                      </a:lnTo>
                      <a:lnTo>
                        <a:pt x="20" y="72"/>
                      </a:lnTo>
                      <a:lnTo>
                        <a:pt x="16" y="78"/>
                      </a:lnTo>
                      <a:lnTo>
                        <a:pt x="13" y="85"/>
                      </a:lnTo>
                      <a:lnTo>
                        <a:pt x="9" y="89"/>
                      </a:lnTo>
                      <a:lnTo>
                        <a:pt x="4" y="91"/>
                      </a:lnTo>
                      <a:lnTo>
                        <a:pt x="0" y="93"/>
                      </a:lnTo>
                      <a:lnTo>
                        <a:pt x="233" y="93"/>
                      </a:lnTo>
                      <a:lnTo>
                        <a:pt x="238" y="89"/>
                      </a:lnTo>
                      <a:lnTo>
                        <a:pt x="243" y="83"/>
                      </a:lnTo>
                      <a:lnTo>
                        <a:pt x="247" y="77"/>
                      </a:lnTo>
                      <a:lnTo>
                        <a:pt x="251" y="67"/>
                      </a:lnTo>
                      <a:lnTo>
                        <a:pt x="254" y="57"/>
                      </a:lnTo>
                      <a:lnTo>
                        <a:pt x="257" y="46"/>
                      </a:lnTo>
                      <a:lnTo>
                        <a:pt x="257" y="37"/>
                      </a:lnTo>
                      <a:lnTo>
                        <a:pt x="255" y="28"/>
                      </a:lnTo>
                      <a:lnTo>
                        <a:pt x="253" y="20"/>
                      </a:lnTo>
                      <a:lnTo>
                        <a:pt x="250" y="13"/>
                      </a:lnTo>
                      <a:lnTo>
                        <a:pt x="246" y="7"/>
                      </a:lnTo>
                      <a:lnTo>
                        <a:pt x="242" y="3"/>
                      </a:lnTo>
                      <a:lnTo>
                        <a:pt x="238" y="1"/>
                      </a:lnTo>
                      <a:lnTo>
                        <a:pt x="233" y="0"/>
                      </a:lnTo>
                      <a:lnTo>
                        <a:pt x="0" y="0"/>
                      </a:lnTo>
                    </a:path>
                  </a:pathLst>
                </a:custGeom>
                <a:grpFill/>
                <a:ln w="12699" cap="rnd">
                  <a:solidFill>
                    <a:srgbClr val="000000"/>
                  </a:solidFill>
                  <a:round/>
                  <a:headEnd/>
                  <a:tailEnd/>
                </a:ln>
              </p:spPr>
              <p:txBody>
                <a:bodyPr/>
                <a:lstStyle/>
                <a:p>
                  <a:pPr>
                    <a:defRPr/>
                  </a:pPr>
                  <a:endParaRPr lang="zh-CN" altLang="en-US"/>
                </a:p>
              </p:txBody>
            </p:sp>
            <p:sp>
              <p:nvSpPr>
                <p:cNvPr id="24626" name="Freeform 14"/>
                <p:cNvSpPr>
                  <a:spLocks/>
                </p:cNvSpPr>
                <p:nvPr/>
              </p:nvSpPr>
              <p:spPr bwMode="auto">
                <a:xfrm>
                  <a:off x="1765" y="2062"/>
                  <a:ext cx="24" cy="94"/>
                </a:xfrm>
                <a:custGeom>
                  <a:avLst/>
                  <a:gdLst>
                    <a:gd name="T0" fmla="*/ 0 w 24"/>
                    <a:gd name="T1" fmla="*/ 0 h 94"/>
                    <a:gd name="T2" fmla="*/ 4 w 24"/>
                    <a:gd name="T3" fmla="*/ 2 h 94"/>
                    <a:gd name="T4" fmla="*/ 8 w 24"/>
                    <a:gd name="T5" fmla="*/ 5 h 94"/>
                    <a:gd name="T6" fmla="*/ 12 w 24"/>
                    <a:gd name="T7" fmla="*/ 11 h 94"/>
                    <a:gd name="T8" fmla="*/ 16 w 24"/>
                    <a:gd name="T9" fmla="*/ 18 h 94"/>
                    <a:gd name="T10" fmla="*/ 18 w 24"/>
                    <a:gd name="T11" fmla="*/ 26 h 94"/>
                    <a:gd name="T12" fmla="*/ 21 w 24"/>
                    <a:gd name="T13" fmla="*/ 36 h 94"/>
                    <a:gd name="T14" fmla="*/ 23 w 24"/>
                    <a:gd name="T15" fmla="*/ 46 h 94"/>
                    <a:gd name="T16" fmla="*/ 22 w 24"/>
                    <a:gd name="T17" fmla="*/ 55 h 94"/>
                    <a:gd name="T18" fmla="*/ 21 w 24"/>
                    <a:gd name="T19" fmla="*/ 63 h 94"/>
                    <a:gd name="T20" fmla="*/ 18 w 24"/>
                    <a:gd name="T21" fmla="*/ 72 h 94"/>
                    <a:gd name="T22" fmla="*/ 15 w 24"/>
                    <a:gd name="T23" fmla="*/ 78 h 94"/>
                    <a:gd name="T24" fmla="*/ 12 w 24"/>
                    <a:gd name="T25" fmla="*/ 85 h 94"/>
                    <a:gd name="T26" fmla="*/ 8 w 24"/>
                    <a:gd name="T27" fmla="*/ 89 h 94"/>
                    <a:gd name="T28" fmla="*/ 4 w 24"/>
                    <a:gd name="T29" fmla="*/ 91 h 94"/>
                    <a:gd name="T30" fmla="*/ 0 w 24"/>
                    <a:gd name="T31" fmla="*/ 93 h 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94"/>
                    <a:gd name="T50" fmla="*/ 24 w 24"/>
                    <a:gd name="T51" fmla="*/ 94 h 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94">
                      <a:moveTo>
                        <a:pt x="0" y="0"/>
                      </a:moveTo>
                      <a:lnTo>
                        <a:pt x="4" y="2"/>
                      </a:lnTo>
                      <a:lnTo>
                        <a:pt x="8" y="5"/>
                      </a:lnTo>
                      <a:lnTo>
                        <a:pt x="12" y="11"/>
                      </a:lnTo>
                      <a:lnTo>
                        <a:pt x="16" y="18"/>
                      </a:lnTo>
                      <a:lnTo>
                        <a:pt x="18" y="26"/>
                      </a:lnTo>
                      <a:lnTo>
                        <a:pt x="21" y="36"/>
                      </a:lnTo>
                      <a:lnTo>
                        <a:pt x="23" y="46"/>
                      </a:lnTo>
                      <a:lnTo>
                        <a:pt x="22" y="55"/>
                      </a:lnTo>
                      <a:lnTo>
                        <a:pt x="21" y="63"/>
                      </a:lnTo>
                      <a:lnTo>
                        <a:pt x="18" y="72"/>
                      </a:lnTo>
                      <a:lnTo>
                        <a:pt x="15" y="78"/>
                      </a:lnTo>
                      <a:lnTo>
                        <a:pt x="12" y="85"/>
                      </a:lnTo>
                      <a:lnTo>
                        <a:pt x="8" y="89"/>
                      </a:lnTo>
                      <a:lnTo>
                        <a:pt x="4" y="91"/>
                      </a:lnTo>
                      <a:lnTo>
                        <a:pt x="0" y="93"/>
                      </a:lnTo>
                    </a:path>
                  </a:pathLst>
                </a:custGeom>
                <a:grpFill/>
                <a:ln w="12699" cap="rnd">
                  <a:solidFill>
                    <a:srgbClr val="000000"/>
                  </a:solidFill>
                  <a:round/>
                  <a:headEnd type="none" w="sm" len="sm"/>
                  <a:tailEnd type="none" w="sm" len="sm"/>
                </a:ln>
              </p:spPr>
              <p:txBody>
                <a:bodyPr/>
                <a:lstStyle/>
                <a:p>
                  <a:pPr>
                    <a:defRPr/>
                  </a:pPr>
                  <a:endParaRPr lang="zh-CN" altLang="en-US"/>
                </a:p>
              </p:txBody>
            </p:sp>
          </p:grpSp>
          <p:sp>
            <p:nvSpPr>
              <p:cNvPr id="24619" name="Freeform 15"/>
              <p:cNvSpPr>
                <a:spLocks/>
              </p:cNvSpPr>
              <p:nvPr/>
            </p:nvSpPr>
            <p:spPr bwMode="auto">
              <a:xfrm>
                <a:off x="1527" y="2087"/>
                <a:ext cx="246" cy="46"/>
              </a:xfrm>
              <a:custGeom>
                <a:avLst/>
                <a:gdLst>
                  <a:gd name="T0" fmla="*/ 0 w 246"/>
                  <a:gd name="T1" fmla="*/ 45 h 46"/>
                  <a:gd name="T2" fmla="*/ 3 w 246"/>
                  <a:gd name="T3" fmla="*/ 44 h 46"/>
                  <a:gd name="T4" fmla="*/ 5 w 246"/>
                  <a:gd name="T5" fmla="*/ 41 h 46"/>
                  <a:gd name="T6" fmla="*/ 7 w 246"/>
                  <a:gd name="T7" fmla="*/ 38 h 46"/>
                  <a:gd name="T8" fmla="*/ 8 w 246"/>
                  <a:gd name="T9" fmla="*/ 33 h 46"/>
                  <a:gd name="T10" fmla="*/ 10 w 246"/>
                  <a:gd name="T11" fmla="*/ 27 h 46"/>
                  <a:gd name="T12" fmla="*/ 10 w 246"/>
                  <a:gd name="T13" fmla="*/ 22 h 46"/>
                  <a:gd name="T14" fmla="*/ 10 w 246"/>
                  <a:gd name="T15" fmla="*/ 16 h 46"/>
                  <a:gd name="T16" fmla="*/ 8 w 246"/>
                  <a:gd name="T17" fmla="*/ 11 h 46"/>
                  <a:gd name="T18" fmla="*/ 7 w 246"/>
                  <a:gd name="T19" fmla="*/ 6 h 46"/>
                  <a:gd name="T20" fmla="*/ 5 w 246"/>
                  <a:gd name="T21" fmla="*/ 3 h 46"/>
                  <a:gd name="T22" fmla="*/ 3 w 246"/>
                  <a:gd name="T23" fmla="*/ 0 h 46"/>
                  <a:gd name="T24" fmla="*/ 0 w 246"/>
                  <a:gd name="T25" fmla="*/ 0 h 46"/>
                  <a:gd name="T26" fmla="*/ 233 w 246"/>
                  <a:gd name="T27" fmla="*/ 0 h 46"/>
                  <a:gd name="T28" fmla="*/ 236 w 246"/>
                  <a:gd name="T29" fmla="*/ 0 h 46"/>
                  <a:gd name="T30" fmla="*/ 239 w 246"/>
                  <a:gd name="T31" fmla="*/ 3 h 46"/>
                  <a:gd name="T32" fmla="*/ 241 w 246"/>
                  <a:gd name="T33" fmla="*/ 6 h 46"/>
                  <a:gd name="T34" fmla="*/ 243 w 246"/>
                  <a:gd name="T35" fmla="*/ 11 h 46"/>
                  <a:gd name="T36" fmla="*/ 244 w 246"/>
                  <a:gd name="T37" fmla="*/ 16 h 46"/>
                  <a:gd name="T38" fmla="*/ 245 w 246"/>
                  <a:gd name="T39" fmla="*/ 22 h 46"/>
                  <a:gd name="T40" fmla="*/ 244 w 246"/>
                  <a:gd name="T41" fmla="*/ 27 h 46"/>
                  <a:gd name="T42" fmla="*/ 243 w 246"/>
                  <a:gd name="T43" fmla="*/ 33 h 46"/>
                  <a:gd name="T44" fmla="*/ 241 w 246"/>
                  <a:gd name="T45" fmla="*/ 38 h 46"/>
                  <a:gd name="T46" fmla="*/ 239 w 246"/>
                  <a:gd name="T47" fmla="*/ 41 h 46"/>
                  <a:gd name="T48" fmla="*/ 236 w 246"/>
                  <a:gd name="T49" fmla="*/ 44 h 46"/>
                  <a:gd name="T50" fmla="*/ 233 w 246"/>
                  <a:gd name="T51" fmla="*/ 45 h 46"/>
                  <a:gd name="T52" fmla="*/ 0 w 246"/>
                  <a:gd name="T53" fmla="*/ 45 h 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6"/>
                  <a:gd name="T82" fmla="*/ 0 h 46"/>
                  <a:gd name="T83" fmla="*/ 246 w 246"/>
                  <a:gd name="T84" fmla="*/ 46 h 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6" h="46">
                    <a:moveTo>
                      <a:pt x="0" y="45"/>
                    </a:moveTo>
                    <a:lnTo>
                      <a:pt x="3" y="44"/>
                    </a:lnTo>
                    <a:lnTo>
                      <a:pt x="5" y="41"/>
                    </a:lnTo>
                    <a:lnTo>
                      <a:pt x="7" y="38"/>
                    </a:lnTo>
                    <a:lnTo>
                      <a:pt x="8" y="33"/>
                    </a:lnTo>
                    <a:lnTo>
                      <a:pt x="10" y="27"/>
                    </a:lnTo>
                    <a:lnTo>
                      <a:pt x="10" y="22"/>
                    </a:lnTo>
                    <a:lnTo>
                      <a:pt x="10" y="16"/>
                    </a:lnTo>
                    <a:lnTo>
                      <a:pt x="8" y="11"/>
                    </a:lnTo>
                    <a:lnTo>
                      <a:pt x="7" y="6"/>
                    </a:lnTo>
                    <a:lnTo>
                      <a:pt x="5" y="3"/>
                    </a:lnTo>
                    <a:lnTo>
                      <a:pt x="3" y="0"/>
                    </a:lnTo>
                    <a:lnTo>
                      <a:pt x="0" y="0"/>
                    </a:lnTo>
                    <a:lnTo>
                      <a:pt x="233" y="0"/>
                    </a:lnTo>
                    <a:lnTo>
                      <a:pt x="236" y="0"/>
                    </a:lnTo>
                    <a:lnTo>
                      <a:pt x="239" y="3"/>
                    </a:lnTo>
                    <a:lnTo>
                      <a:pt x="241" y="6"/>
                    </a:lnTo>
                    <a:lnTo>
                      <a:pt x="243" y="11"/>
                    </a:lnTo>
                    <a:lnTo>
                      <a:pt x="244" y="16"/>
                    </a:lnTo>
                    <a:lnTo>
                      <a:pt x="245" y="22"/>
                    </a:lnTo>
                    <a:lnTo>
                      <a:pt x="244" y="27"/>
                    </a:lnTo>
                    <a:lnTo>
                      <a:pt x="243" y="33"/>
                    </a:lnTo>
                    <a:lnTo>
                      <a:pt x="241" y="38"/>
                    </a:lnTo>
                    <a:lnTo>
                      <a:pt x="239" y="41"/>
                    </a:lnTo>
                    <a:lnTo>
                      <a:pt x="236" y="44"/>
                    </a:lnTo>
                    <a:lnTo>
                      <a:pt x="233" y="45"/>
                    </a:lnTo>
                    <a:lnTo>
                      <a:pt x="0" y="45"/>
                    </a:lnTo>
                  </a:path>
                </a:pathLst>
              </a:custGeom>
              <a:grpFill/>
              <a:ln w="12699" cap="rnd">
                <a:solidFill>
                  <a:srgbClr val="000000"/>
                </a:solidFill>
                <a:round/>
                <a:headEnd/>
                <a:tailEnd/>
              </a:ln>
            </p:spPr>
            <p:txBody>
              <a:bodyPr/>
              <a:lstStyle/>
              <a:p>
                <a:pPr>
                  <a:defRPr/>
                </a:pPr>
                <a:endParaRPr lang="zh-CN" altLang="en-US"/>
              </a:p>
            </p:txBody>
          </p:sp>
          <p:sp>
            <p:nvSpPr>
              <p:cNvPr id="24620" name="Freeform 16"/>
              <p:cNvSpPr>
                <a:spLocks/>
              </p:cNvSpPr>
              <p:nvPr/>
            </p:nvSpPr>
            <p:spPr bwMode="auto">
              <a:xfrm>
                <a:off x="1520" y="2087"/>
                <a:ext cx="17" cy="46"/>
              </a:xfrm>
              <a:custGeom>
                <a:avLst/>
                <a:gdLst>
                  <a:gd name="T0" fmla="*/ 16 w 17"/>
                  <a:gd name="T1" fmla="*/ 45 h 46"/>
                  <a:gd name="T2" fmla="*/ 11 w 17"/>
                  <a:gd name="T3" fmla="*/ 44 h 46"/>
                  <a:gd name="T4" fmla="*/ 7 w 17"/>
                  <a:gd name="T5" fmla="*/ 42 h 46"/>
                  <a:gd name="T6" fmla="*/ 4 w 17"/>
                  <a:gd name="T7" fmla="*/ 38 h 46"/>
                  <a:gd name="T8" fmla="*/ 1 w 17"/>
                  <a:gd name="T9" fmla="*/ 33 h 46"/>
                  <a:gd name="T10" fmla="*/ 0 w 17"/>
                  <a:gd name="T11" fmla="*/ 28 h 46"/>
                  <a:gd name="T12" fmla="*/ 0 w 17"/>
                  <a:gd name="T13" fmla="*/ 22 h 46"/>
                  <a:gd name="T14" fmla="*/ 0 w 17"/>
                  <a:gd name="T15" fmla="*/ 16 h 46"/>
                  <a:gd name="T16" fmla="*/ 1 w 17"/>
                  <a:gd name="T17" fmla="*/ 11 h 46"/>
                  <a:gd name="T18" fmla="*/ 5 w 17"/>
                  <a:gd name="T19" fmla="*/ 6 h 46"/>
                  <a:gd name="T20" fmla="*/ 7 w 17"/>
                  <a:gd name="T21" fmla="*/ 3 h 46"/>
                  <a:gd name="T22" fmla="*/ 12 w 17"/>
                  <a:gd name="T23" fmla="*/ 0 h 46"/>
                  <a:gd name="T24" fmla="*/ 16 w 17"/>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46"/>
                  <a:gd name="T41" fmla="*/ 17 w 17"/>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46">
                    <a:moveTo>
                      <a:pt x="16" y="45"/>
                    </a:moveTo>
                    <a:lnTo>
                      <a:pt x="11" y="44"/>
                    </a:lnTo>
                    <a:lnTo>
                      <a:pt x="7" y="42"/>
                    </a:lnTo>
                    <a:lnTo>
                      <a:pt x="4" y="38"/>
                    </a:lnTo>
                    <a:lnTo>
                      <a:pt x="1" y="33"/>
                    </a:lnTo>
                    <a:lnTo>
                      <a:pt x="0" y="28"/>
                    </a:lnTo>
                    <a:lnTo>
                      <a:pt x="0" y="22"/>
                    </a:lnTo>
                    <a:lnTo>
                      <a:pt x="0" y="16"/>
                    </a:lnTo>
                    <a:lnTo>
                      <a:pt x="1" y="11"/>
                    </a:lnTo>
                    <a:lnTo>
                      <a:pt x="5" y="6"/>
                    </a:lnTo>
                    <a:lnTo>
                      <a:pt x="7" y="3"/>
                    </a:lnTo>
                    <a:lnTo>
                      <a:pt x="12" y="0"/>
                    </a:lnTo>
                    <a:lnTo>
                      <a:pt x="16" y="0"/>
                    </a:lnTo>
                  </a:path>
                </a:pathLst>
              </a:custGeom>
              <a:grpFill/>
              <a:ln w="12699" cap="rnd">
                <a:solidFill>
                  <a:srgbClr val="000000"/>
                </a:solidFill>
                <a:round/>
                <a:headEnd type="none" w="sm" len="sm"/>
                <a:tailEnd type="none" w="sm" len="sm"/>
              </a:ln>
            </p:spPr>
            <p:txBody>
              <a:bodyPr/>
              <a:lstStyle/>
              <a:p>
                <a:pPr>
                  <a:defRPr/>
                </a:pPr>
                <a:endParaRPr lang="zh-CN" altLang="en-US"/>
              </a:p>
            </p:txBody>
          </p:sp>
          <p:sp>
            <p:nvSpPr>
              <p:cNvPr id="24621" name="Freeform 17"/>
              <p:cNvSpPr>
                <a:spLocks/>
              </p:cNvSpPr>
              <p:nvPr/>
            </p:nvSpPr>
            <p:spPr bwMode="auto">
              <a:xfrm>
                <a:off x="1529" y="2088"/>
                <a:ext cx="17" cy="41"/>
              </a:xfrm>
              <a:custGeom>
                <a:avLst/>
                <a:gdLst>
                  <a:gd name="T0" fmla="*/ 0 w 17"/>
                  <a:gd name="T1" fmla="*/ 40 h 41"/>
                  <a:gd name="T2" fmla="*/ 4 w 17"/>
                  <a:gd name="T3" fmla="*/ 39 h 41"/>
                  <a:gd name="T4" fmla="*/ 8 w 17"/>
                  <a:gd name="T5" fmla="*/ 37 h 41"/>
                  <a:gd name="T6" fmla="*/ 11 w 17"/>
                  <a:gd name="T7" fmla="*/ 34 h 41"/>
                  <a:gd name="T8" fmla="*/ 14 w 17"/>
                  <a:gd name="T9" fmla="*/ 30 h 41"/>
                  <a:gd name="T10" fmla="*/ 16 w 17"/>
                  <a:gd name="T11" fmla="*/ 25 h 41"/>
                  <a:gd name="T12" fmla="*/ 16 w 17"/>
                  <a:gd name="T13" fmla="*/ 20 h 41"/>
                  <a:gd name="T14" fmla="*/ 15 w 17"/>
                  <a:gd name="T15" fmla="*/ 14 h 41"/>
                  <a:gd name="T16" fmla="*/ 14 w 17"/>
                  <a:gd name="T17" fmla="*/ 9 h 41"/>
                  <a:gd name="T18" fmla="*/ 10 w 17"/>
                  <a:gd name="T19" fmla="*/ 5 h 41"/>
                  <a:gd name="T20" fmla="*/ 8 w 17"/>
                  <a:gd name="T21" fmla="*/ 2 h 41"/>
                  <a:gd name="T22" fmla="*/ 3 w 17"/>
                  <a:gd name="T23" fmla="*/ 0 h 41"/>
                  <a:gd name="T24" fmla="*/ 0 w 17"/>
                  <a:gd name="T25" fmla="*/ 0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41"/>
                  <a:gd name="T41" fmla="*/ 17 w 17"/>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41">
                    <a:moveTo>
                      <a:pt x="0" y="40"/>
                    </a:moveTo>
                    <a:lnTo>
                      <a:pt x="4" y="39"/>
                    </a:lnTo>
                    <a:lnTo>
                      <a:pt x="8" y="37"/>
                    </a:lnTo>
                    <a:lnTo>
                      <a:pt x="11" y="34"/>
                    </a:lnTo>
                    <a:lnTo>
                      <a:pt x="14" y="30"/>
                    </a:lnTo>
                    <a:lnTo>
                      <a:pt x="16" y="25"/>
                    </a:lnTo>
                    <a:lnTo>
                      <a:pt x="16" y="20"/>
                    </a:lnTo>
                    <a:lnTo>
                      <a:pt x="15" y="14"/>
                    </a:lnTo>
                    <a:lnTo>
                      <a:pt x="14" y="9"/>
                    </a:lnTo>
                    <a:lnTo>
                      <a:pt x="10" y="5"/>
                    </a:lnTo>
                    <a:lnTo>
                      <a:pt x="8" y="2"/>
                    </a:lnTo>
                    <a:lnTo>
                      <a:pt x="3" y="0"/>
                    </a:lnTo>
                    <a:lnTo>
                      <a:pt x="0" y="0"/>
                    </a:lnTo>
                  </a:path>
                </a:pathLst>
              </a:custGeom>
              <a:grpFill/>
              <a:ln w="12699" cap="rnd">
                <a:solidFill>
                  <a:srgbClr val="000000"/>
                </a:solidFill>
                <a:round/>
                <a:headEnd type="none" w="sm" len="sm"/>
                <a:tailEnd type="none" w="sm" len="sm"/>
              </a:ln>
            </p:spPr>
            <p:txBody>
              <a:bodyPr/>
              <a:lstStyle/>
              <a:p>
                <a:pPr>
                  <a:defRPr/>
                </a:pPr>
                <a:endParaRPr lang="zh-CN" altLang="en-US"/>
              </a:p>
            </p:txBody>
          </p:sp>
        </p:grpSp>
        <p:sp>
          <p:nvSpPr>
            <p:cNvPr id="24582" name="Rectangle 18"/>
            <p:cNvSpPr>
              <a:spLocks noChangeArrowheads="1"/>
            </p:cNvSpPr>
            <p:nvPr/>
          </p:nvSpPr>
          <p:spPr bwMode="auto">
            <a:xfrm>
              <a:off x="1392" y="1584"/>
              <a:ext cx="616"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400" b="1" i="1" dirty="0" smtClean="0">
                  <a:latin typeface="Arial" panose="020B0604020202020204" pitchFamily="34" charset="0"/>
                </a:rPr>
                <a:t>玻璃封套</a:t>
              </a:r>
              <a:endParaRPr kumimoji="1" lang="zh-CN" altLang="en-US" sz="1400" dirty="0" smtClean="0">
                <a:latin typeface="Arial" panose="020B0604020202020204" pitchFamily="34" charset="0"/>
              </a:endParaRPr>
            </a:p>
          </p:txBody>
        </p:sp>
        <p:sp>
          <p:nvSpPr>
            <p:cNvPr id="24583" name="Rectangle 19"/>
            <p:cNvSpPr>
              <a:spLocks noChangeArrowheads="1"/>
            </p:cNvSpPr>
            <p:nvPr/>
          </p:nvSpPr>
          <p:spPr bwMode="auto">
            <a:xfrm>
              <a:off x="2064" y="1584"/>
              <a:ext cx="638" cy="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600" b="1" i="1" dirty="0" smtClean="0">
                  <a:latin typeface="Arial" panose="020B0604020202020204" pitchFamily="34" charset="0"/>
                </a:rPr>
                <a:t>塑料外套</a:t>
              </a:r>
              <a:endParaRPr kumimoji="1" lang="zh-CN" altLang="en-US" sz="1600" dirty="0" smtClean="0">
                <a:latin typeface="Arial" panose="020B0604020202020204" pitchFamily="34" charset="0"/>
              </a:endParaRPr>
            </a:p>
          </p:txBody>
        </p:sp>
        <p:sp>
          <p:nvSpPr>
            <p:cNvPr id="24584" name="Rectangle 20"/>
            <p:cNvSpPr>
              <a:spLocks noChangeArrowheads="1"/>
            </p:cNvSpPr>
            <p:nvPr/>
          </p:nvSpPr>
          <p:spPr bwMode="auto">
            <a:xfrm>
              <a:off x="3456" y="1632"/>
              <a:ext cx="744" cy="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600" b="1" i="1" dirty="0" smtClean="0">
                  <a:latin typeface="Arial" panose="020B0604020202020204" pitchFamily="34" charset="0"/>
                </a:rPr>
                <a:t>玻璃内芯</a:t>
              </a:r>
            </a:p>
          </p:txBody>
        </p:sp>
        <p:sp>
          <p:nvSpPr>
            <p:cNvPr id="61" name="Rectangle 21">
              <a:extLst>
                <a:ext uri="{FF2B5EF4-FFF2-40B4-BE49-F238E27FC236}"/>
              </a:extLst>
            </p:cNvPr>
            <p:cNvSpPr>
              <a:spLocks noChangeArrowheads="1"/>
            </p:cNvSpPr>
            <p:nvPr/>
          </p:nvSpPr>
          <p:spPr bwMode="auto">
            <a:xfrm>
              <a:off x="725" y="1399"/>
              <a:ext cx="888" cy="288"/>
            </a:xfrm>
            <a:prstGeom prst="rect">
              <a:avLst/>
            </a:prstGeom>
            <a:grpFill/>
            <a:ln w="9525">
              <a:noFill/>
              <a:miter lim="800000"/>
              <a:headEnd/>
              <a:tailEnd/>
            </a:ln>
            <a:effectLst/>
          </p:spPr>
          <p:txBody>
            <a:bodyPr wrap="none" lIns="92075" tIns="46038" rIns="92075" bIns="46038">
              <a:spAutoFit/>
            </a:bodyPr>
            <a:lstStyle/>
            <a:p>
              <a:pPr defTabSz="762000">
                <a:defRPr/>
              </a:pPr>
              <a:r>
                <a:rPr kumimoji="1" lang="zh-CN" altLang="en-US" b="1">
                  <a:solidFill>
                    <a:srgbClr val="FF6600"/>
                  </a:solidFill>
                  <a:effectLst>
                    <a:outerShdw blurRad="38100" dist="38100" dir="2700000" algn="tl">
                      <a:srgbClr val="C0C0C0"/>
                    </a:outerShdw>
                  </a:effectLst>
                  <a:latin typeface="Arial" pitchFamily="34" charset="0"/>
                </a:rPr>
                <a:t>单芯光缆</a:t>
              </a:r>
            </a:p>
          </p:txBody>
        </p:sp>
        <p:sp>
          <p:nvSpPr>
            <p:cNvPr id="24586" name="Line 22"/>
            <p:cNvSpPr>
              <a:spLocks noChangeShapeType="1"/>
            </p:cNvSpPr>
            <p:nvPr/>
          </p:nvSpPr>
          <p:spPr bwMode="auto">
            <a:xfrm flipH="1" flipV="1">
              <a:off x="1768" y="1855"/>
              <a:ext cx="72" cy="174"/>
            </a:xfrm>
            <a:prstGeom prst="line">
              <a:avLst/>
            </a:prstGeom>
            <a:grpFill/>
            <a:ln w="25399">
              <a:solidFill>
                <a:srgbClr val="00CCFF"/>
              </a:solidFill>
              <a:round/>
              <a:headEnd type="stealth" w="med" len="med"/>
              <a:tailEnd type="none" w="sm" len="sm"/>
            </a:ln>
            <a:extLst/>
          </p:spPr>
          <p:txBody>
            <a:bodyPr wrap="none" anchor="ctr"/>
            <a:lstStyle/>
            <a:p>
              <a:pPr>
                <a:defRPr/>
              </a:pPr>
              <a:endParaRPr lang="zh-CN" altLang="en-US"/>
            </a:p>
          </p:txBody>
        </p:sp>
        <p:sp>
          <p:nvSpPr>
            <p:cNvPr id="24587" name="Line 23"/>
            <p:cNvSpPr>
              <a:spLocks noChangeShapeType="1"/>
            </p:cNvSpPr>
            <p:nvPr/>
          </p:nvSpPr>
          <p:spPr bwMode="auto">
            <a:xfrm flipV="1">
              <a:off x="2351" y="1796"/>
              <a:ext cx="0" cy="196"/>
            </a:xfrm>
            <a:prstGeom prst="line">
              <a:avLst/>
            </a:prstGeom>
            <a:grpFill/>
            <a:ln w="25399">
              <a:solidFill>
                <a:srgbClr val="00CCFF"/>
              </a:solidFill>
              <a:round/>
              <a:headEnd type="stealth" w="med" len="med"/>
              <a:tailEnd type="none" w="sm" len="sm"/>
            </a:ln>
            <a:extLst/>
          </p:spPr>
          <p:txBody>
            <a:bodyPr wrap="none" anchor="ctr"/>
            <a:lstStyle/>
            <a:p>
              <a:pPr>
                <a:defRPr/>
              </a:pPr>
              <a:endParaRPr lang="zh-CN" altLang="en-US"/>
            </a:p>
          </p:txBody>
        </p:sp>
        <p:sp>
          <p:nvSpPr>
            <p:cNvPr id="24588" name="Line 24"/>
            <p:cNvSpPr>
              <a:spLocks noChangeShapeType="1"/>
            </p:cNvSpPr>
            <p:nvPr/>
          </p:nvSpPr>
          <p:spPr bwMode="auto">
            <a:xfrm flipV="1">
              <a:off x="3312" y="1872"/>
              <a:ext cx="238" cy="218"/>
            </a:xfrm>
            <a:prstGeom prst="line">
              <a:avLst/>
            </a:prstGeom>
            <a:grpFill/>
            <a:ln w="25399">
              <a:solidFill>
                <a:srgbClr val="00CCFF"/>
              </a:solidFill>
              <a:round/>
              <a:headEnd type="stealth" w="med" len="med"/>
              <a:tailEnd type="none" w="sm" len="sm"/>
            </a:ln>
            <a:extLst/>
          </p:spPr>
          <p:txBody>
            <a:bodyPr wrap="none" anchor="ctr"/>
            <a:lstStyle/>
            <a:p>
              <a:pPr>
                <a:defRPr/>
              </a:pPr>
              <a:endParaRPr lang="zh-CN" altLang="en-US"/>
            </a:p>
          </p:txBody>
        </p:sp>
        <p:grpSp>
          <p:nvGrpSpPr>
            <p:cNvPr id="24589" name="Group 25"/>
            <p:cNvGrpSpPr>
              <a:grpSpLocks/>
            </p:cNvGrpSpPr>
            <p:nvPr/>
          </p:nvGrpSpPr>
          <p:grpSpPr bwMode="auto">
            <a:xfrm>
              <a:off x="1248" y="2832"/>
              <a:ext cx="1190" cy="720"/>
              <a:chOff x="1765" y="2830"/>
              <a:chExt cx="1190" cy="720"/>
            </a:xfrm>
            <a:grpFill/>
          </p:grpSpPr>
          <p:sp>
            <p:nvSpPr>
              <p:cNvPr id="82" name="Freeform 26">
                <a:extLst>
                  <a:ext uri="{FF2B5EF4-FFF2-40B4-BE49-F238E27FC236}"/>
                </a:extLst>
              </p:cNvPr>
              <p:cNvSpPr>
                <a:spLocks/>
              </p:cNvSpPr>
              <p:nvPr/>
            </p:nvSpPr>
            <p:spPr bwMode="auto">
              <a:xfrm>
                <a:off x="2162" y="3071"/>
                <a:ext cx="793" cy="230"/>
              </a:xfrm>
              <a:custGeom>
                <a:avLst/>
                <a:gdLst/>
                <a:ahLst/>
                <a:cxnLst>
                  <a:cxn ang="0">
                    <a:pos x="0" y="229"/>
                  </a:cxn>
                  <a:cxn ang="0">
                    <a:pos x="11" y="226"/>
                  </a:cxn>
                  <a:cxn ang="0">
                    <a:pos x="22" y="220"/>
                  </a:cxn>
                  <a:cxn ang="0">
                    <a:pos x="33" y="209"/>
                  </a:cxn>
                  <a:cxn ang="0">
                    <a:pos x="41" y="195"/>
                  </a:cxn>
                  <a:cxn ang="0">
                    <a:pos x="49" y="179"/>
                  </a:cxn>
                  <a:cxn ang="0">
                    <a:pos x="55" y="160"/>
                  </a:cxn>
                  <a:cxn ang="0">
                    <a:pos x="59" y="138"/>
                  </a:cxn>
                  <a:cxn ang="0">
                    <a:pos x="59" y="116"/>
                  </a:cxn>
                  <a:cxn ang="0">
                    <a:pos x="59" y="94"/>
                  </a:cxn>
                  <a:cxn ang="0">
                    <a:pos x="55" y="72"/>
                  </a:cxn>
                  <a:cxn ang="0">
                    <a:pos x="49" y="52"/>
                  </a:cxn>
                  <a:cxn ang="0">
                    <a:pos x="41" y="34"/>
                  </a:cxn>
                  <a:cxn ang="0">
                    <a:pos x="33" y="19"/>
                  </a:cxn>
                  <a:cxn ang="0">
                    <a:pos x="22" y="9"/>
                  </a:cxn>
                  <a:cxn ang="0">
                    <a:pos x="11" y="1"/>
                  </a:cxn>
                  <a:cxn ang="0">
                    <a:pos x="0" y="0"/>
                  </a:cxn>
                  <a:cxn ang="0">
                    <a:pos x="792" y="0"/>
                  </a:cxn>
                  <a:cxn ang="0">
                    <a:pos x="792" y="229"/>
                  </a:cxn>
                  <a:cxn ang="0">
                    <a:pos x="0" y="229"/>
                  </a:cxn>
                </a:cxnLst>
                <a:rect l="0" t="0" r="r" b="b"/>
                <a:pathLst>
                  <a:path w="793" h="230">
                    <a:moveTo>
                      <a:pt x="0" y="229"/>
                    </a:moveTo>
                    <a:lnTo>
                      <a:pt x="11" y="226"/>
                    </a:lnTo>
                    <a:lnTo>
                      <a:pt x="22" y="220"/>
                    </a:lnTo>
                    <a:lnTo>
                      <a:pt x="33" y="209"/>
                    </a:lnTo>
                    <a:lnTo>
                      <a:pt x="41" y="195"/>
                    </a:lnTo>
                    <a:lnTo>
                      <a:pt x="49" y="179"/>
                    </a:lnTo>
                    <a:lnTo>
                      <a:pt x="55" y="160"/>
                    </a:lnTo>
                    <a:lnTo>
                      <a:pt x="59" y="138"/>
                    </a:lnTo>
                    <a:lnTo>
                      <a:pt x="59" y="116"/>
                    </a:lnTo>
                    <a:lnTo>
                      <a:pt x="59" y="94"/>
                    </a:lnTo>
                    <a:lnTo>
                      <a:pt x="55" y="72"/>
                    </a:lnTo>
                    <a:lnTo>
                      <a:pt x="49" y="52"/>
                    </a:lnTo>
                    <a:lnTo>
                      <a:pt x="41" y="34"/>
                    </a:lnTo>
                    <a:lnTo>
                      <a:pt x="33" y="19"/>
                    </a:lnTo>
                    <a:lnTo>
                      <a:pt x="22" y="9"/>
                    </a:lnTo>
                    <a:lnTo>
                      <a:pt x="11" y="1"/>
                    </a:lnTo>
                    <a:lnTo>
                      <a:pt x="0" y="0"/>
                    </a:lnTo>
                    <a:lnTo>
                      <a:pt x="792" y="0"/>
                    </a:lnTo>
                    <a:lnTo>
                      <a:pt x="792" y="229"/>
                    </a:lnTo>
                    <a:lnTo>
                      <a:pt x="0" y="229"/>
                    </a:lnTo>
                  </a:path>
                </a:pathLst>
              </a:custGeom>
              <a:grpFill/>
              <a:ln w="12699" cap="rnd" cmpd="sng">
                <a:solidFill>
                  <a:srgbClr val="000000"/>
                </a:solidFill>
                <a:prstDash val="solid"/>
                <a:round/>
                <a:headEnd/>
                <a:tailEnd/>
              </a:ln>
              <a:effectLst/>
            </p:spPr>
            <p:txBody>
              <a:bodyPr/>
              <a:lstStyle/>
              <a:p>
                <a:pPr algn="ctr" eaLnBrk="1" hangingPunct="1">
                  <a:defRPr/>
                </a:pPr>
                <a:endParaRPr lang="zh-CN" altLang="en-US">
                  <a:latin typeface="Arial" pitchFamily="34" charset="0"/>
                </a:endParaRPr>
              </a:p>
            </p:txBody>
          </p:sp>
          <p:sp>
            <p:nvSpPr>
              <p:cNvPr id="24607" name="Freeform 27"/>
              <p:cNvSpPr>
                <a:spLocks/>
              </p:cNvSpPr>
              <p:nvPr/>
            </p:nvSpPr>
            <p:spPr bwMode="auto">
              <a:xfrm>
                <a:off x="2105" y="3071"/>
                <a:ext cx="113" cy="230"/>
              </a:xfrm>
              <a:custGeom>
                <a:avLst/>
                <a:gdLst>
                  <a:gd name="T0" fmla="*/ 55 w 113"/>
                  <a:gd name="T1" fmla="*/ 0 h 230"/>
                  <a:gd name="T2" fmla="*/ 44 w 113"/>
                  <a:gd name="T3" fmla="*/ 1 h 230"/>
                  <a:gd name="T4" fmla="*/ 33 w 113"/>
                  <a:gd name="T5" fmla="*/ 7 h 230"/>
                  <a:gd name="T6" fmla="*/ 25 w 113"/>
                  <a:gd name="T7" fmla="*/ 19 h 230"/>
                  <a:gd name="T8" fmla="*/ 15 w 113"/>
                  <a:gd name="T9" fmla="*/ 33 h 230"/>
                  <a:gd name="T10" fmla="*/ 8 w 113"/>
                  <a:gd name="T11" fmla="*/ 50 h 230"/>
                  <a:gd name="T12" fmla="*/ 3 w 113"/>
                  <a:gd name="T13" fmla="*/ 69 h 230"/>
                  <a:gd name="T14" fmla="*/ 0 w 113"/>
                  <a:gd name="T15" fmla="*/ 91 h 230"/>
                  <a:gd name="T16" fmla="*/ 0 w 113"/>
                  <a:gd name="T17" fmla="*/ 114 h 230"/>
                  <a:gd name="T18" fmla="*/ 0 w 113"/>
                  <a:gd name="T19" fmla="*/ 135 h 230"/>
                  <a:gd name="T20" fmla="*/ 3 w 113"/>
                  <a:gd name="T21" fmla="*/ 157 h 230"/>
                  <a:gd name="T22" fmla="*/ 8 w 113"/>
                  <a:gd name="T23" fmla="*/ 178 h 230"/>
                  <a:gd name="T24" fmla="*/ 15 w 113"/>
                  <a:gd name="T25" fmla="*/ 194 h 230"/>
                  <a:gd name="T26" fmla="*/ 25 w 113"/>
                  <a:gd name="T27" fmla="*/ 208 h 230"/>
                  <a:gd name="T28" fmla="*/ 33 w 113"/>
                  <a:gd name="T29" fmla="*/ 220 h 230"/>
                  <a:gd name="T30" fmla="*/ 44 w 113"/>
                  <a:gd name="T31" fmla="*/ 226 h 230"/>
                  <a:gd name="T32" fmla="*/ 55 w 113"/>
                  <a:gd name="T33" fmla="*/ 229 h 230"/>
                  <a:gd name="T34" fmla="*/ 65 w 113"/>
                  <a:gd name="T35" fmla="*/ 226 h 230"/>
                  <a:gd name="T36" fmla="*/ 77 w 113"/>
                  <a:gd name="T37" fmla="*/ 220 h 230"/>
                  <a:gd name="T38" fmla="*/ 86 w 113"/>
                  <a:gd name="T39" fmla="*/ 208 h 230"/>
                  <a:gd name="T40" fmla="*/ 94 w 113"/>
                  <a:gd name="T41" fmla="*/ 194 h 230"/>
                  <a:gd name="T42" fmla="*/ 102 w 113"/>
                  <a:gd name="T43" fmla="*/ 178 h 230"/>
                  <a:gd name="T44" fmla="*/ 107 w 113"/>
                  <a:gd name="T45" fmla="*/ 157 h 230"/>
                  <a:gd name="T46" fmla="*/ 111 w 113"/>
                  <a:gd name="T47" fmla="*/ 135 h 230"/>
                  <a:gd name="T48" fmla="*/ 112 w 113"/>
                  <a:gd name="T49" fmla="*/ 114 h 230"/>
                  <a:gd name="T50" fmla="*/ 111 w 113"/>
                  <a:gd name="T51" fmla="*/ 91 h 230"/>
                  <a:gd name="T52" fmla="*/ 107 w 113"/>
                  <a:gd name="T53" fmla="*/ 69 h 230"/>
                  <a:gd name="T54" fmla="*/ 102 w 113"/>
                  <a:gd name="T55" fmla="*/ 50 h 230"/>
                  <a:gd name="T56" fmla="*/ 94 w 113"/>
                  <a:gd name="T57" fmla="*/ 33 h 230"/>
                  <a:gd name="T58" fmla="*/ 86 w 113"/>
                  <a:gd name="T59" fmla="*/ 19 h 230"/>
                  <a:gd name="T60" fmla="*/ 77 w 113"/>
                  <a:gd name="T61" fmla="*/ 7 h 230"/>
                  <a:gd name="T62" fmla="*/ 65 w 113"/>
                  <a:gd name="T63" fmla="*/ 1 h 230"/>
                  <a:gd name="T64" fmla="*/ 55 w 113"/>
                  <a:gd name="T65" fmla="*/ 0 h 2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230"/>
                  <a:gd name="T101" fmla="*/ 113 w 113"/>
                  <a:gd name="T102" fmla="*/ 230 h 2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230">
                    <a:moveTo>
                      <a:pt x="55" y="0"/>
                    </a:moveTo>
                    <a:lnTo>
                      <a:pt x="44" y="1"/>
                    </a:lnTo>
                    <a:lnTo>
                      <a:pt x="33" y="7"/>
                    </a:lnTo>
                    <a:lnTo>
                      <a:pt x="25" y="19"/>
                    </a:lnTo>
                    <a:lnTo>
                      <a:pt x="15" y="33"/>
                    </a:lnTo>
                    <a:lnTo>
                      <a:pt x="8" y="50"/>
                    </a:lnTo>
                    <a:lnTo>
                      <a:pt x="3" y="69"/>
                    </a:lnTo>
                    <a:lnTo>
                      <a:pt x="0" y="91"/>
                    </a:lnTo>
                    <a:lnTo>
                      <a:pt x="0" y="114"/>
                    </a:lnTo>
                    <a:lnTo>
                      <a:pt x="0" y="135"/>
                    </a:lnTo>
                    <a:lnTo>
                      <a:pt x="3" y="157"/>
                    </a:lnTo>
                    <a:lnTo>
                      <a:pt x="8" y="178"/>
                    </a:lnTo>
                    <a:lnTo>
                      <a:pt x="15" y="194"/>
                    </a:lnTo>
                    <a:lnTo>
                      <a:pt x="25" y="208"/>
                    </a:lnTo>
                    <a:lnTo>
                      <a:pt x="33" y="220"/>
                    </a:lnTo>
                    <a:lnTo>
                      <a:pt x="44" y="226"/>
                    </a:lnTo>
                    <a:lnTo>
                      <a:pt x="55" y="229"/>
                    </a:lnTo>
                    <a:lnTo>
                      <a:pt x="65" y="226"/>
                    </a:lnTo>
                    <a:lnTo>
                      <a:pt x="77" y="220"/>
                    </a:lnTo>
                    <a:lnTo>
                      <a:pt x="86" y="208"/>
                    </a:lnTo>
                    <a:lnTo>
                      <a:pt x="94" y="194"/>
                    </a:lnTo>
                    <a:lnTo>
                      <a:pt x="102" y="178"/>
                    </a:lnTo>
                    <a:lnTo>
                      <a:pt x="107" y="157"/>
                    </a:lnTo>
                    <a:lnTo>
                      <a:pt x="111" y="135"/>
                    </a:lnTo>
                    <a:lnTo>
                      <a:pt x="112" y="114"/>
                    </a:lnTo>
                    <a:lnTo>
                      <a:pt x="111" y="91"/>
                    </a:lnTo>
                    <a:lnTo>
                      <a:pt x="107" y="69"/>
                    </a:lnTo>
                    <a:lnTo>
                      <a:pt x="102" y="50"/>
                    </a:lnTo>
                    <a:lnTo>
                      <a:pt x="94" y="33"/>
                    </a:lnTo>
                    <a:lnTo>
                      <a:pt x="86" y="19"/>
                    </a:lnTo>
                    <a:lnTo>
                      <a:pt x="77" y="7"/>
                    </a:lnTo>
                    <a:lnTo>
                      <a:pt x="65" y="1"/>
                    </a:lnTo>
                    <a:lnTo>
                      <a:pt x="55" y="0"/>
                    </a:lnTo>
                  </a:path>
                </a:pathLst>
              </a:custGeom>
              <a:grpFill/>
              <a:ln w="12699" cap="rnd">
                <a:solidFill>
                  <a:srgbClr val="000000"/>
                </a:solidFill>
                <a:round/>
                <a:headEnd/>
                <a:tailEnd/>
              </a:ln>
            </p:spPr>
            <p:txBody>
              <a:bodyPr/>
              <a:lstStyle/>
              <a:p>
                <a:pPr>
                  <a:defRPr/>
                </a:pPr>
                <a:endParaRPr lang="zh-CN" altLang="en-US"/>
              </a:p>
            </p:txBody>
          </p:sp>
          <p:sp>
            <p:nvSpPr>
              <p:cNvPr id="24608" name="Freeform 28"/>
              <p:cNvSpPr>
                <a:spLocks/>
              </p:cNvSpPr>
              <p:nvPr/>
            </p:nvSpPr>
            <p:spPr bwMode="auto">
              <a:xfrm>
                <a:off x="2020" y="2982"/>
                <a:ext cx="143" cy="189"/>
              </a:xfrm>
              <a:custGeom>
                <a:avLst/>
                <a:gdLst>
                  <a:gd name="T0" fmla="*/ 29 w 143"/>
                  <a:gd name="T1" fmla="*/ 0 h 189"/>
                  <a:gd name="T2" fmla="*/ 29 w 143"/>
                  <a:gd name="T3" fmla="*/ 28 h 189"/>
                  <a:gd name="T4" fmla="*/ 36 w 143"/>
                  <a:gd name="T5" fmla="*/ 56 h 189"/>
                  <a:gd name="T6" fmla="*/ 48 w 143"/>
                  <a:gd name="T7" fmla="*/ 84 h 189"/>
                  <a:gd name="T8" fmla="*/ 61 w 143"/>
                  <a:gd name="T9" fmla="*/ 107 h 189"/>
                  <a:gd name="T10" fmla="*/ 79 w 143"/>
                  <a:gd name="T11" fmla="*/ 126 h 189"/>
                  <a:gd name="T12" fmla="*/ 98 w 143"/>
                  <a:gd name="T13" fmla="*/ 139 h 189"/>
                  <a:gd name="T14" fmla="*/ 119 w 143"/>
                  <a:gd name="T15" fmla="*/ 148 h 189"/>
                  <a:gd name="T16" fmla="*/ 142 w 143"/>
                  <a:gd name="T17" fmla="*/ 151 h 189"/>
                  <a:gd name="T18" fmla="*/ 142 w 143"/>
                  <a:gd name="T19" fmla="*/ 188 h 189"/>
                  <a:gd name="T20" fmla="*/ 117 w 143"/>
                  <a:gd name="T21" fmla="*/ 185 h 189"/>
                  <a:gd name="T22" fmla="*/ 93 w 143"/>
                  <a:gd name="T23" fmla="*/ 177 h 189"/>
                  <a:gd name="T24" fmla="*/ 70 w 143"/>
                  <a:gd name="T25" fmla="*/ 162 h 189"/>
                  <a:gd name="T26" fmla="*/ 50 w 143"/>
                  <a:gd name="T27" fmla="*/ 143 h 189"/>
                  <a:gd name="T28" fmla="*/ 32 w 143"/>
                  <a:gd name="T29" fmla="*/ 120 h 189"/>
                  <a:gd name="T30" fmla="*/ 18 w 143"/>
                  <a:gd name="T31" fmla="*/ 94 h 189"/>
                  <a:gd name="T32" fmla="*/ 8 w 143"/>
                  <a:gd name="T33" fmla="*/ 64 h 189"/>
                  <a:gd name="T34" fmla="*/ 2 w 143"/>
                  <a:gd name="T35" fmla="*/ 31 h 189"/>
                  <a:gd name="T36" fmla="*/ 0 w 143"/>
                  <a:gd name="T37" fmla="*/ 0 h 189"/>
                  <a:gd name="T38" fmla="*/ 2 w 143"/>
                  <a:gd name="T39" fmla="*/ 10 h 189"/>
                  <a:gd name="T40" fmla="*/ 7 w 143"/>
                  <a:gd name="T41" fmla="*/ 16 h 189"/>
                  <a:gd name="T42" fmla="*/ 14 w 143"/>
                  <a:gd name="T43" fmla="*/ 18 h 189"/>
                  <a:gd name="T44" fmla="*/ 21 w 143"/>
                  <a:gd name="T45" fmla="*/ 16 h 189"/>
                  <a:gd name="T46" fmla="*/ 26 w 143"/>
                  <a:gd name="T47" fmla="*/ 10 h 189"/>
                  <a:gd name="T48" fmla="*/ 29 w 143"/>
                  <a:gd name="T49" fmla="*/ 0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3"/>
                  <a:gd name="T76" fmla="*/ 0 h 189"/>
                  <a:gd name="T77" fmla="*/ 143 w 143"/>
                  <a:gd name="T78" fmla="*/ 189 h 1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3" h="189">
                    <a:moveTo>
                      <a:pt x="29" y="0"/>
                    </a:moveTo>
                    <a:lnTo>
                      <a:pt x="29" y="28"/>
                    </a:lnTo>
                    <a:lnTo>
                      <a:pt x="36" y="56"/>
                    </a:lnTo>
                    <a:lnTo>
                      <a:pt x="48" y="84"/>
                    </a:lnTo>
                    <a:lnTo>
                      <a:pt x="61" y="107"/>
                    </a:lnTo>
                    <a:lnTo>
                      <a:pt x="79" y="126"/>
                    </a:lnTo>
                    <a:lnTo>
                      <a:pt x="98" y="139"/>
                    </a:lnTo>
                    <a:lnTo>
                      <a:pt x="119" y="148"/>
                    </a:lnTo>
                    <a:lnTo>
                      <a:pt x="142" y="151"/>
                    </a:lnTo>
                    <a:lnTo>
                      <a:pt x="142" y="188"/>
                    </a:lnTo>
                    <a:lnTo>
                      <a:pt x="117" y="185"/>
                    </a:lnTo>
                    <a:lnTo>
                      <a:pt x="93" y="177"/>
                    </a:lnTo>
                    <a:lnTo>
                      <a:pt x="70" y="162"/>
                    </a:lnTo>
                    <a:lnTo>
                      <a:pt x="50" y="143"/>
                    </a:lnTo>
                    <a:lnTo>
                      <a:pt x="32" y="120"/>
                    </a:lnTo>
                    <a:lnTo>
                      <a:pt x="18" y="94"/>
                    </a:lnTo>
                    <a:lnTo>
                      <a:pt x="8" y="64"/>
                    </a:lnTo>
                    <a:lnTo>
                      <a:pt x="2" y="31"/>
                    </a:lnTo>
                    <a:lnTo>
                      <a:pt x="0" y="0"/>
                    </a:lnTo>
                    <a:lnTo>
                      <a:pt x="2" y="10"/>
                    </a:lnTo>
                    <a:lnTo>
                      <a:pt x="7" y="16"/>
                    </a:lnTo>
                    <a:lnTo>
                      <a:pt x="14" y="18"/>
                    </a:lnTo>
                    <a:lnTo>
                      <a:pt x="21" y="16"/>
                    </a:lnTo>
                    <a:lnTo>
                      <a:pt x="26" y="10"/>
                    </a:lnTo>
                    <a:lnTo>
                      <a:pt x="29" y="0"/>
                    </a:lnTo>
                  </a:path>
                </a:pathLst>
              </a:custGeom>
              <a:grpFill/>
              <a:ln w="12699" cap="rnd">
                <a:solidFill>
                  <a:srgbClr val="000000"/>
                </a:solidFill>
                <a:round/>
                <a:headEnd/>
                <a:tailEnd/>
              </a:ln>
            </p:spPr>
            <p:txBody>
              <a:bodyPr/>
              <a:lstStyle/>
              <a:p>
                <a:pPr>
                  <a:defRPr/>
                </a:pPr>
                <a:endParaRPr lang="zh-CN" altLang="en-US"/>
              </a:p>
            </p:txBody>
          </p:sp>
          <p:sp>
            <p:nvSpPr>
              <p:cNvPr id="24609" name="Freeform 29"/>
              <p:cNvSpPr>
                <a:spLocks/>
              </p:cNvSpPr>
              <p:nvPr/>
            </p:nvSpPr>
            <p:spPr bwMode="auto">
              <a:xfrm>
                <a:off x="2020" y="2964"/>
                <a:ext cx="30" cy="39"/>
              </a:xfrm>
              <a:custGeom>
                <a:avLst/>
                <a:gdLst>
                  <a:gd name="T0" fmla="*/ 14 w 30"/>
                  <a:gd name="T1" fmla="*/ 0 h 39"/>
                  <a:gd name="T2" fmla="*/ 7 w 30"/>
                  <a:gd name="T3" fmla="*/ 1 h 39"/>
                  <a:gd name="T4" fmla="*/ 2 w 30"/>
                  <a:gd name="T5" fmla="*/ 8 h 39"/>
                  <a:gd name="T6" fmla="*/ 0 w 30"/>
                  <a:gd name="T7" fmla="*/ 18 h 39"/>
                  <a:gd name="T8" fmla="*/ 2 w 30"/>
                  <a:gd name="T9" fmla="*/ 29 h 39"/>
                  <a:gd name="T10" fmla="*/ 7 w 30"/>
                  <a:gd name="T11" fmla="*/ 35 h 39"/>
                  <a:gd name="T12" fmla="*/ 14 w 30"/>
                  <a:gd name="T13" fmla="*/ 38 h 39"/>
                  <a:gd name="T14" fmla="*/ 21 w 30"/>
                  <a:gd name="T15" fmla="*/ 35 h 39"/>
                  <a:gd name="T16" fmla="*/ 26 w 30"/>
                  <a:gd name="T17" fmla="*/ 29 h 39"/>
                  <a:gd name="T18" fmla="*/ 29 w 30"/>
                  <a:gd name="T19" fmla="*/ 18 h 39"/>
                  <a:gd name="T20" fmla="*/ 26 w 30"/>
                  <a:gd name="T21" fmla="*/ 8 h 39"/>
                  <a:gd name="T22" fmla="*/ 21 w 30"/>
                  <a:gd name="T23" fmla="*/ 1 h 39"/>
                  <a:gd name="T24" fmla="*/ 14 w 30"/>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9"/>
                  <a:gd name="T41" fmla="*/ 30 w 30"/>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9">
                    <a:moveTo>
                      <a:pt x="14" y="0"/>
                    </a:moveTo>
                    <a:lnTo>
                      <a:pt x="7" y="1"/>
                    </a:lnTo>
                    <a:lnTo>
                      <a:pt x="2" y="8"/>
                    </a:lnTo>
                    <a:lnTo>
                      <a:pt x="0" y="18"/>
                    </a:lnTo>
                    <a:lnTo>
                      <a:pt x="2" y="29"/>
                    </a:lnTo>
                    <a:lnTo>
                      <a:pt x="7" y="35"/>
                    </a:lnTo>
                    <a:lnTo>
                      <a:pt x="14" y="38"/>
                    </a:lnTo>
                    <a:lnTo>
                      <a:pt x="21" y="35"/>
                    </a:lnTo>
                    <a:lnTo>
                      <a:pt x="26" y="29"/>
                    </a:lnTo>
                    <a:lnTo>
                      <a:pt x="29" y="18"/>
                    </a:lnTo>
                    <a:lnTo>
                      <a:pt x="26" y="8"/>
                    </a:lnTo>
                    <a:lnTo>
                      <a:pt x="21" y="1"/>
                    </a:lnTo>
                    <a:lnTo>
                      <a:pt x="14" y="0"/>
                    </a:lnTo>
                  </a:path>
                </a:pathLst>
              </a:custGeom>
              <a:grpFill/>
              <a:ln w="12699" cap="rnd">
                <a:solidFill>
                  <a:srgbClr val="000000"/>
                </a:solidFill>
                <a:round/>
                <a:headEnd/>
                <a:tailEnd/>
              </a:ln>
            </p:spPr>
            <p:txBody>
              <a:bodyPr/>
              <a:lstStyle/>
              <a:p>
                <a:pPr>
                  <a:defRPr/>
                </a:pPr>
                <a:endParaRPr lang="zh-CN" altLang="en-US"/>
              </a:p>
            </p:txBody>
          </p:sp>
          <p:sp>
            <p:nvSpPr>
              <p:cNvPr id="24610" name="Line 30"/>
              <p:cNvSpPr>
                <a:spLocks noChangeShapeType="1"/>
              </p:cNvSpPr>
              <p:nvPr/>
            </p:nvSpPr>
            <p:spPr bwMode="auto">
              <a:xfrm flipV="1">
                <a:off x="2034" y="2830"/>
                <a:ext cx="0" cy="152"/>
              </a:xfrm>
              <a:prstGeom prst="line">
                <a:avLst/>
              </a:prstGeom>
              <a:grpFill/>
              <a:ln w="25399">
                <a:solidFill>
                  <a:srgbClr val="999933"/>
                </a:solidFill>
                <a:round/>
                <a:headEnd type="none" w="sm" len="sm"/>
                <a:tailEnd type="none" w="sm" len="sm"/>
              </a:ln>
              <a:extLst/>
            </p:spPr>
            <p:txBody>
              <a:bodyPr wrap="none" anchor="ctr"/>
              <a:lstStyle/>
              <a:p>
                <a:pPr>
                  <a:defRPr/>
                </a:pPr>
                <a:endParaRPr lang="zh-CN" altLang="en-US"/>
              </a:p>
            </p:txBody>
          </p:sp>
          <p:sp>
            <p:nvSpPr>
              <p:cNvPr id="24611" name="Freeform 31"/>
              <p:cNvSpPr>
                <a:spLocks/>
              </p:cNvSpPr>
              <p:nvPr/>
            </p:nvSpPr>
            <p:spPr bwMode="auto">
              <a:xfrm>
                <a:off x="2020" y="3211"/>
                <a:ext cx="143" cy="188"/>
              </a:xfrm>
              <a:custGeom>
                <a:avLst/>
                <a:gdLst>
                  <a:gd name="T0" fmla="*/ 29 w 143"/>
                  <a:gd name="T1" fmla="*/ 187 h 188"/>
                  <a:gd name="T2" fmla="*/ 29 w 143"/>
                  <a:gd name="T3" fmla="*/ 158 h 188"/>
                  <a:gd name="T4" fmla="*/ 36 w 143"/>
                  <a:gd name="T5" fmla="*/ 130 h 188"/>
                  <a:gd name="T6" fmla="*/ 48 w 143"/>
                  <a:gd name="T7" fmla="*/ 104 h 188"/>
                  <a:gd name="T8" fmla="*/ 61 w 143"/>
                  <a:gd name="T9" fmla="*/ 81 h 188"/>
                  <a:gd name="T10" fmla="*/ 79 w 143"/>
                  <a:gd name="T11" fmla="*/ 63 h 188"/>
                  <a:gd name="T12" fmla="*/ 98 w 143"/>
                  <a:gd name="T13" fmla="*/ 48 h 188"/>
                  <a:gd name="T14" fmla="*/ 119 w 143"/>
                  <a:gd name="T15" fmla="*/ 39 h 188"/>
                  <a:gd name="T16" fmla="*/ 142 w 143"/>
                  <a:gd name="T17" fmla="*/ 36 h 188"/>
                  <a:gd name="T18" fmla="*/ 142 w 143"/>
                  <a:gd name="T19" fmla="*/ 0 h 188"/>
                  <a:gd name="T20" fmla="*/ 117 w 143"/>
                  <a:gd name="T21" fmla="*/ 3 h 188"/>
                  <a:gd name="T22" fmla="*/ 93 w 143"/>
                  <a:gd name="T23" fmla="*/ 11 h 188"/>
                  <a:gd name="T24" fmla="*/ 70 w 143"/>
                  <a:gd name="T25" fmla="*/ 25 h 188"/>
                  <a:gd name="T26" fmla="*/ 50 w 143"/>
                  <a:gd name="T27" fmla="*/ 43 h 188"/>
                  <a:gd name="T28" fmla="*/ 32 w 143"/>
                  <a:gd name="T29" fmla="*/ 67 h 188"/>
                  <a:gd name="T30" fmla="*/ 18 w 143"/>
                  <a:gd name="T31" fmla="*/ 93 h 188"/>
                  <a:gd name="T32" fmla="*/ 8 w 143"/>
                  <a:gd name="T33" fmla="*/ 123 h 188"/>
                  <a:gd name="T34" fmla="*/ 2 w 143"/>
                  <a:gd name="T35" fmla="*/ 155 h 188"/>
                  <a:gd name="T36" fmla="*/ 0 w 143"/>
                  <a:gd name="T37" fmla="*/ 187 h 188"/>
                  <a:gd name="T38" fmla="*/ 2 w 143"/>
                  <a:gd name="T39" fmla="*/ 178 h 188"/>
                  <a:gd name="T40" fmla="*/ 7 w 143"/>
                  <a:gd name="T41" fmla="*/ 172 h 188"/>
                  <a:gd name="T42" fmla="*/ 14 w 143"/>
                  <a:gd name="T43" fmla="*/ 169 h 188"/>
                  <a:gd name="T44" fmla="*/ 21 w 143"/>
                  <a:gd name="T45" fmla="*/ 172 h 188"/>
                  <a:gd name="T46" fmla="*/ 26 w 143"/>
                  <a:gd name="T47" fmla="*/ 178 h 188"/>
                  <a:gd name="T48" fmla="*/ 29 w 143"/>
                  <a:gd name="T49" fmla="*/ 18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3"/>
                  <a:gd name="T76" fmla="*/ 0 h 188"/>
                  <a:gd name="T77" fmla="*/ 143 w 143"/>
                  <a:gd name="T78" fmla="*/ 188 h 1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3" h="188">
                    <a:moveTo>
                      <a:pt x="29" y="187"/>
                    </a:moveTo>
                    <a:lnTo>
                      <a:pt x="29" y="158"/>
                    </a:lnTo>
                    <a:lnTo>
                      <a:pt x="36" y="130"/>
                    </a:lnTo>
                    <a:lnTo>
                      <a:pt x="48" y="104"/>
                    </a:lnTo>
                    <a:lnTo>
                      <a:pt x="61" y="81"/>
                    </a:lnTo>
                    <a:lnTo>
                      <a:pt x="79" y="63"/>
                    </a:lnTo>
                    <a:lnTo>
                      <a:pt x="98" y="48"/>
                    </a:lnTo>
                    <a:lnTo>
                      <a:pt x="119" y="39"/>
                    </a:lnTo>
                    <a:lnTo>
                      <a:pt x="142" y="36"/>
                    </a:lnTo>
                    <a:lnTo>
                      <a:pt x="142" y="0"/>
                    </a:lnTo>
                    <a:lnTo>
                      <a:pt x="117" y="3"/>
                    </a:lnTo>
                    <a:lnTo>
                      <a:pt x="93" y="11"/>
                    </a:lnTo>
                    <a:lnTo>
                      <a:pt x="70" y="25"/>
                    </a:lnTo>
                    <a:lnTo>
                      <a:pt x="50" y="43"/>
                    </a:lnTo>
                    <a:lnTo>
                      <a:pt x="32" y="67"/>
                    </a:lnTo>
                    <a:lnTo>
                      <a:pt x="18" y="93"/>
                    </a:lnTo>
                    <a:lnTo>
                      <a:pt x="8" y="123"/>
                    </a:lnTo>
                    <a:lnTo>
                      <a:pt x="2" y="155"/>
                    </a:lnTo>
                    <a:lnTo>
                      <a:pt x="0" y="187"/>
                    </a:lnTo>
                    <a:lnTo>
                      <a:pt x="2" y="178"/>
                    </a:lnTo>
                    <a:lnTo>
                      <a:pt x="7" y="172"/>
                    </a:lnTo>
                    <a:lnTo>
                      <a:pt x="14" y="169"/>
                    </a:lnTo>
                    <a:lnTo>
                      <a:pt x="21" y="172"/>
                    </a:lnTo>
                    <a:lnTo>
                      <a:pt x="26" y="178"/>
                    </a:lnTo>
                    <a:lnTo>
                      <a:pt x="29" y="187"/>
                    </a:lnTo>
                  </a:path>
                </a:pathLst>
              </a:custGeom>
              <a:grpFill/>
              <a:ln w="12699" cap="rnd">
                <a:solidFill>
                  <a:srgbClr val="000000"/>
                </a:solidFill>
                <a:round/>
                <a:headEnd/>
                <a:tailEnd/>
              </a:ln>
            </p:spPr>
            <p:txBody>
              <a:bodyPr/>
              <a:lstStyle/>
              <a:p>
                <a:pPr>
                  <a:defRPr/>
                </a:pPr>
                <a:endParaRPr lang="zh-CN" altLang="en-US"/>
              </a:p>
            </p:txBody>
          </p:sp>
          <p:sp>
            <p:nvSpPr>
              <p:cNvPr id="24612" name="Freeform 32"/>
              <p:cNvSpPr>
                <a:spLocks/>
              </p:cNvSpPr>
              <p:nvPr/>
            </p:nvSpPr>
            <p:spPr bwMode="auto">
              <a:xfrm>
                <a:off x="2020" y="3380"/>
                <a:ext cx="30" cy="40"/>
              </a:xfrm>
              <a:custGeom>
                <a:avLst/>
                <a:gdLst>
                  <a:gd name="T0" fmla="*/ 14 w 30"/>
                  <a:gd name="T1" fmla="*/ 39 h 40"/>
                  <a:gd name="T2" fmla="*/ 7 w 30"/>
                  <a:gd name="T3" fmla="*/ 34 h 40"/>
                  <a:gd name="T4" fmla="*/ 2 w 30"/>
                  <a:gd name="T5" fmla="*/ 28 h 40"/>
                  <a:gd name="T6" fmla="*/ 0 w 30"/>
                  <a:gd name="T7" fmla="*/ 17 h 40"/>
                  <a:gd name="T8" fmla="*/ 2 w 30"/>
                  <a:gd name="T9" fmla="*/ 9 h 40"/>
                  <a:gd name="T10" fmla="*/ 7 w 30"/>
                  <a:gd name="T11" fmla="*/ 3 h 40"/>
                  <a:gd name="T12" fmla="*/ 14 w 30"/>
                  <a:gd name="T13" fmla="*/ 0 h 40"/>
                  <a:gd name="T14" fmla="*/ 21 w 30"/>
                  <a:gd name="T15" fmla="*/ 3 h 40"/>
                  <a:gd name="T16" fmla="*/ 26 w 30"/>
                  <a:gd name="T17" fmla="*/ 9 h 40"/>
                  <a:gd name="T18" fmla="*/ 29 w 30"/>
                  <a:gd name="T19" fmla="*/ 17 h 40"/>
                  <a:gd name="T20" fmla="*/ 26 w 30"/>
                  <a:gd name="T21" fmla="*/ 28 h 40"/>
                  <a:gd name="T22" fmla="*/ 21 w 30"/>
                  <a:gd name="T23" fmla="*/ 34 h 40"/>
                  <a:gd name="T24" fmla="*/ 14 w 30"/>
                  <a:gd name="T25" fmla="*/ 39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0"/>
                  <a:gd name="T41" fmla="*/ 30 w 30"/>
                  <a:gd name="T42" fmla="*/ 40 h 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0">
                    <a:moveTo>
                      <a:pt x="14" y="39"/>
                    </a:moveTo>
                    <a:lnTo>
                      <a:pt x="7" y="34"/>
                    </a:lnTo>
                    <a:lnTo>
                      <a:pt x="2" y="28"/>
                    </a:lnTo>
                    <a:lnTo>
                      <a:pt x="0" y="17"/>
                    </a:lnTo>
                    <a:lnTo>
                      <a:pt x="2" y="9"/>
                    </a:lnTo>
                    <a:lnTo>
                      <a:pt x="7" y="3"/>
                    </a:lnTo>
                    <a:lnTo>
                      <a:pt x="14" y="0"/>
                    </a:lnTo>
                    <a:lnTo>
                      <a:pt x="21" y="3"/>
                    </a:lnTo>
                    <a:lnTo>
                      <a:pt x="26" y="9"/>
                    </a:lnTo>
                    <a:lnTo>
                      <a:pt x="29" y="17"/>
                    </a:lnTo>
                    <a:lnTo>
                      <a:pt x="26" y="28"/>
                    </a:lnTo>
                    <a:lnTo>
                      <a:pt x="21" y="34"/>
                    </a:lnTo>
                    <a:lnTo>
                      <a:pt x="14" y="39"/>
                    </a:lnTo>
                  </a:path>
                </a:pathLst>
              </a:custGeom>
              <a:grpFill/>
              <a:ln w="12699" cap="rnd">
                <a:solidFill>
                  <a:srgbClr val="000000"/>
                </a:solidFill>
                <a:round/>
                <a:headEnd/>
                <a:tailEnd/>
              </a:ln>
            </p:spPr>
            <p:txBody>
              <a:bodyPr/>
              <a:lstStyle/>
              <a:p>
                <a:pPr>
                  <a:defRPr/>
                </a:pPr>
                <a:endParaRPr lang="zh-CN" altLang="en-US"/>
              </a:p>
            </p:txBody>
          </p:sp>
          <p:sp>
            <p:nvSpPr>
              <p:cNvPr id="24613" name="Line 33"/>
              <p:cNvSpPr>
                <a:spLocks noChangeShapeType="1"/>
              </p:cNvSpPr>
              <p:nvPr/>
            </p:nvSpPr>
            <p:spPr bwMode="auto">
              <a:xfrm>
                <a:off x="2034" y="3398"/>
                <a:ext cx="0" cy="152"/>
              </a:xfrm>
              <a:prstGeom prst="line">
                <a:avLst/>
              </a:prstGeom>
              <a:grpFill/>
              <a:ln w="25399">
                <a:solidFill>
                  <a:srgbClr val="999933"/>
                </a:solidFill>
                <a:round/>
                <a:headEnd type="none" w="sm" len="sm"/>
                <a:tailEnd type="none" w="sm" len="sm"/>
              </a:ln>
              <a:extLst/>
            </p:spPr>
            <p:txBody>
              <a:bodyPr wrap="none" anchor="ctr"/>
              <a:lstStyle/>
              <a:p>
                <a:pPr>
                  <a:defRPr/>
                </a:pPr>
                <a:endParaRPr lang="zh-CN" altLang="en-US"/>
              </a:p>
            </p:txBody>
          </p:sp>
          <p:sp>
            <p:nvSpPr>
              <p:cNvPr id="24614" name="Freeform 34"/>
              <p:cNvSpPr>
                <a:spLocks/>
              </p:cNvSpPr>
              <p:nvPr/>
            </p:nvSpPr>
            <p:spPr bwMode="auto">
              <a:xfrm>
                <a:off x="1906" y="3170"/>
                <a:ext cx="257" cy="42"/>
              </a:xfrm>
              <a:custGeom>
                <a:avLst/>
                <a:gdLst>
                  <a:gd name="T0" fmla="*/ 0 w 257"/>
                  <a:gd name="T1" fmla="*/ 0 h 42"/>
                  <a:gd name="T2" fmla="*/ 256 w 257"/>
                  <a:gd name="T3" fmla="*/ 0 h 42"/>
                  <a:gd name="T4" fmla="*/ 256 w 257"/>
                  <a:gd name="T5" fmla="*/ 41 h 42"/>
                  <a:gd name="T6" fmla="*/ 0 w 257"/>
                  <a:gd name="T7" fmla="*/ 41 h 42"/>
                  <a:gd name="T8" fmla="*/ 8 w 257"/>
                  <a:gd name="T9" fmla="*/ 36 h 42"/>
                  <a:gd name="T10" fmla="*/ 15 w 257"/>
                  <a:gd name="T11" fmla="*/ 27 h 42"/>
                  <a:gd name="T12" fmla="*/ 18 w 257"/>
                  <a:gd name="T13" fmla="*/ 15 h 42"/>
                  <a:gd name="T14" fmla="*/ 8 w 257"/>
                  <a:gd name="T15" fmla="*/ 14 h 42"/>
                  <a:gd name="T16" fmla="*/ 2 w 257"/>
                  <a:gd name="T17" fmla="*/ 8 h 42"/>
                  <a:gd name="T18" fmla="*/ 0 w 257"/>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42"/>
                  <a:gd name="T32" fmla="*/ 257 w 25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42">
                    <a:moveTo>
                      <a:pt x="0" y="0"/>
                    </a:moveTo>
                    <a:lnTo>
                      <a:pt x="256" y="0"/>
                    </a:lnTo>
                    <a:lnTo>
                      <a:pt x="256" y="41"/>
                    </a:lnTo>
                    <a:lnTo>
                      <a:pt x="0" y="41"/>
                    </a:lnTo>
                    <a:lnTo>
                      <a:pt x="8" y="36"/>
                    </a:lnTo>
                    <a:lnTo>
                      <a:pt x="15" y="27"/>
                    </a:lnTo>
                    <a:lnTo>
                      <a:pt x="18" y="15"/>
                    </a:lnTo>
                    <a:lnTo>
                      <a:pt x="8" y="14"/>
                    </a:lnTo>
                    <a:lnTo>
                      <a:pt x="2" y="8"/>
                    </a:lnTo>
                    <a:lnTo>
                      <a:pt x="0" y="0"/>
                    </a:lnTo>
                  </a:path>
                </a:pathLst>
              </a:custGeom>
              <a:grpFill/>
              <a:ln w="12699" cap="rnd">
                <a:solidFill>
                  <a:srgbClr val="000000"/>
                </a:solidFill>
                <a:round/>
                <a:headEnd/>
                <a:tailEnd/>
              </a:ln>
            </p:spPr>
            <p:txBody>
              <a:bodyPr/>
              <a:lstStyle/>
              <a:p>
                <a:pPr>
                  <a:defRPr/>
                </a:pPr>
                <a:endParaRPr lang="zh-CN" altLang="en-US"/>
              </a:p>
            </p:txBody>
          </p:sp>
          <p:sp>
            <p:nvSpPr>
              <p:cNvPr id="24615" name="Freeform 35"/>
              <p:cNvSpPr>
                <a:spLocks/>
              </p:cNvSpPr>
              <p:nvPr/>
            </p:nvSpPr>
            <p:spPr bwMode="auto">
              <a:xfrm>
                <a:off x="1892" y="3167"/>
                <a:ext cx="29" cy="45"/>
              </a:xfrm>
              <a:custGeom>
                <a:avLst/>
                <a:gdLst>
                  <a:gd name="T0" fmla="*/ 13 w 29"/>
                  <a:gd name="T1" fmla="*/ 44 h 45"/>
                  <a:gd name="T2" fmla="*/ 7 w 29"/>
                  <a:gd name="T3" fmla="*/ 39 h 45"/>
                  <a:gd name="T4" fmla="*/ 0 w 29"/>
                  <a:gd name="T5" fmla="*/ 33 h 45"/>
                  <a:gd name="T6" fmla="*/ 0 w 29"/>
                  <a:gd name="T7" fmla="*/ 24 h 45"/>
                  <a:gd name="T8" fmla="*/ 0 w 29"/>
                  <a:gd name="T9" fmla="*/ 12 h 45"/>
                  <a:gd name="T10" fmla="*/ 4 w 29"/>
                  <a:gd name="T11" fmla="*/ 1 h 45"/>
                  <a:gd name="T12" fmla="*/ 9 w 29"/>
                  <a:gd name="T13" fmla="*/ 0 h 45"/>
                  <a:gd name="T14" fmla="*/ 19 w 29"/>
                  <a:gd name="T15" fmla="*/ 1 h 45"/>
                  <a:gd name="T16" fmla="*/ 25 w 29"/>
                  <a:gd name="T17" fmla="*/ 12 h 45"/>
                  <a:gd name="T18" fmla="*/ 28 w 29"/>
                  <a:gd name="T19" fmla="*/ 24 h 45"/>
                  <a:gd name="T20" fmla="*/ 26 w 29"/>
                  <a:gd name="T21" fmla="*/ 33 h 45"/>
                  <a:gd name="T22" fmla="*/ 21 w 29"/>
                  <a:gd name="T23" fmla="*/ 39 h 45"/>
                  <a:gd name="T24" fmla="*/ 13 w 29"/>
                  <a:gd name="T25" fmla="*/ 44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45"/>
                  <a:gd name="T41" fmla="*/ 29 w 29"/>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45">
                    <a:moveTo>
                      <a:pt x="13" y="44"/>
                    </a:moveTo>
                    <a:lnTo>
                      <a:pt x="7" y="39"/>
                    </a:lnTo>
                    <a:lnTo>
                      <a:pt x="0" y="33"/>
                    </a:lnTo>
                    <a:lnTo>
                      <a:pt x="0" y="24"/>
                    </a:lnTo>
                    <a:lnTo>
                      <a:pt x="0" y="12"/>
                    </a:lnTo>
                    <a:lnTo>
                      <a:pt x="4" y="1"/>
                    </a:lnTo>
                    <a:lnTo>
                      <a:pt x="9" y="0"/>
                    </a:lnTo>
                    <a:lnTo>
                      <a:pt x="19" y="1"/>
                    </a:lnTo>
                    <a:lnTo>
                      <a:pt x="25" y="12"/>
                    </a:lnTo>
                    <a:lnTo>
                      <a:pt x="28" y="24"/>
                    </a:lnTo>
                    <a:lnTo>
                      <a:pt x="26" y="33"/>
                    </a:lnTo>
                    <a:lnTo>
                      <a:pt x="21" y="39"/>
                    </a:lnTo>
                    <a:lnTo>
                      <a:pt x="13" y="44"/>
                    </a:lnTo>
                  </a:path>
                </a:pathLst>
              </a:custGeom>
              <a:grpFill/>
              <a:ln w="12699" cap="rnd">
                <a:solidFill>
                  <a:srgbClr val="000000"/>
                </a:solidFill>
                <a:round/>
                <a:headEnd/>
                <a:tailEnd/>
              </a:ln>
            </p:spPr>
            <p:txBody>
              <a:bodyPr/>
              <a:lstStyle/>
              <a:p>
                <a:pPr>
                  <a:defRPr/>
                </a:pPr>
                <a:endParaRPr lang="zh-CN" altLang="en-US"/>
              </a:p>
            </p:txBody>
          </p:sp>
          <p:sp>
            <p:nvSpPr>
              <p:cNvPr id="24616" name="Line 36"/>
              <p:cNvSpPr>
                <a:spLocks noChangeShapeType="1"/>
              </p:cNvSpPr>
              <p:nvPr/>
            </p:nvSpPr>
            <p:spPr bwMode="auto">
              <a:xfrm flipH="1">
                <a:off x="1765" y="3191"/>
                <a:ext cx="141" cy="0"/>
              </a:xfrm>
              <a:prstGeom prst="line">
                <a:avLst/>
              </a:prstGeom>
              <a:grpFill/>
              <a:ln w="25399">
                <a:solidFill>
                  <a:srgbClr val="999933"/>
                </a:solidFill>
                <a:round/>
                <a:headEnd type="none" w="sm" len="sm"/>
                <a:tailEnd type="none" w="sm" len="sm"/>
              </a:ln>
              <a:extLst/>
            </p:spPr>
            <p:txBody>
              <a:bodyPr wrap="none" anchor="ctr"/>
              <a:lstStyle/>
              <a:p>
                <a:pPr>
                  <a:defRPr/>
                </a:pPr>
                <a:endParaRPr lang="zh-CN" altLang="en-US"/>
              </a:p>
            </p:txBody>
          </p:sp>
        </p:grpSp>
        <p:sp>
          <p:nvSpPr>
            <p:cNvPr id="66" name="Rectangle 37">
              <a:extLst>
                <a:ext uri="{FF2B5EF4-FFF2-40B4-BE49-F238E27FC236}"/>
              </a:extLst>
            </p:cNvPr>
            <p:cNvSpPr>
              <a:spLocks noChangeArrowheads="1"/>
            </p:cNvSpPr>
            <p:nvPr/>
          </p:nvSpPr>
          <p:spPr bwMode="auto">
            <a:xfrm>
              <a:off x="756" y="2646"/>
              <a:ext cx="888" cy="288"/>
            </a:xfrm>
            <a:prstGeom prst="rect">
              <a:avLst/>
            </a:prstGeom>
            <a:grpFill/>
            <a:ln w="9525">
              <a:noFill/>
              <a:miter lim="800000"/>
              <a:headEnd/>
              <a:tailEnd/>
            </a:ln>
            <a:effectLst/>
          </p:spPr>
          <p:txBody>
            <a:bodyPr wrap="none" lIns="92075" tIns="46038" rIns="92075" bIns="46038">
              <a:spAutoFit/>
            </a:bodyPr>
            <a:lstStyle/>
            <a:p>
              <a:pPr defTabSz="762000">
                <a:defRPr/>
              </a:pPr>
              <a:r>
                <a:rPr kumimoji="1" lang="zh-CN" altLang="en-US" b="1" dirty="0">
                  <a:solidFill>
                    <a:srgbClr val="FF6600"/>
                  </a:solidFill>
                  <a:effectLst>
                    <a:outerShdw blurRad="38100" dist="38100" dir="2700000" algn="tl">
                      <a:srgbClr val="C0C0C0"/>
                    </a:outerShdw>
                  </a:effectLst>
                  <a:latin typeface="Arial" pitchFamily="34" charset="0"/>
                </a:rPr>
                <a:t>多芯光缆</a:t>
              </a:r>
            </a:p>
          </p:txBody>
        </p:sp>
        <p:sp>
          <p:nvSpPr>
            <p:cNvPr id="24591" name="AutoShape 38"/>
            <p:cNvSpPr>
              <a:spLocks noChangeArrowheads="1"/>
            </p:cNvSpPr>
            <p:nvPr/>
          </p:nvSpPr>
          <p:spPr bwMode="auto">
            <a:xfrm>
              <a:off x="3105" y="2652"/>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a:solidFill>
                <a:schemeClr val="tx1"/>
              </a:solidFill>
              <a:round/>
              <a:headEnd type="none" w="sm" len="sm"/>
              <a:tailEnd type="none" w="sm" len="sm"/>
            </a:ln>
          </p:spPr>
          <p:txBody>
            <a:bodyPr wrap="none" anchor="ctr"/>
            <a:lstStyle/>
            <a:p>
              <a:pPr>
                <a:defRPr/>
              </a:pPr>
              <a:endParaRPr lang="zh-CN" altLang="en-US"/>
            </a:p>
          </p:txBody>
        </p:sp>
        <p:sp>
          <p:nvSpPr>
            <p:cNvPr id="24592" name="Oval 39"/>
            <p:cNvSpPr>
              <a:spLocks noChangeArrowheads="1"/>
            </p:cNvSpPr>
            <p:nvPr/>
          </p:nvSpPr>
          <p:spPr bwMode="auto">
            <a:xfrm>
              <a:off x="3216" y="2784"/>
              <a:ext cx="48" cy="48"/>
            </a:xfrm>
            <a:prstGeom prst="ellipse">
              <a:avLst/>
            </a:prstGeom>
            <a:grpFill/>
            <a:ln w="12699">
              <a:solidFill>
                <a:schemeClr val="tx1"/>
              </a:solidFill>
              <a:round/>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defRPr/>
              </a:pPr>
              <a:endParaRPr lang="zh-CN" altLang="en-US" sz="1800" smtClean="0">
                <a:latin typeface="Arial" panose="020B0604020202020204" pitchFamily="34" charset="0"/>
              </a:endParaRPr>
            </a:p>
          </p:txBody>
        </p:sp>
        <p:sp>
          <p:nvSpPr>
            <p:cNvPr id="24593" name="AutoShape 40"/>
            <p:cNvSpPr>
              <a:spLocks noChangeArrowheads="1"/>
            </p:cNvSpPr>
            <p:nvPr/>
          </p:nvSpPr>
          <p:spPr bwMode="auto">
            <a:xfrm>
              <a:off x="3264" y="288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a:solidFill>
                <a:schemeClr val="tx1"/>
              </a:solidFill>
              <a:round/>
              <a:headEnd type="none" w="sm" len="sm"/>
              <a:tailEnd type="none" w="sm" len="sm"/>
            </a:ln>
          </p:spPr>
          <p:txBody>
            <a:bodyPr wrap="none" anchor="ctr"/>
            <a:lstStyle/>
            <a:p>
              <a:pPr>
                <a:defRPr/>
              </a:pPr>
              <a:endParaRPr lang="zh-CN" altLang="en-US"/>
            </a:p>
          </p:txBody>
        </p:sp>
        <p:sp>
          <p:nvSpPr>
            <p:cNvPr id="24594" name="Oval 41"/>
            <p:cNvSpPr>
              <a:spLocks noChangeArrowheads="1"/>
            </p:cNvSpPr>
            <p:nvPr/>
          </p:nvSpPr>
          <p:spPr bwMode="auto">
            <a:xfrm>
              <a:off x="3377" y="3015"/>
              <a:ext cx="48" cy="48"/>
            </a:xfrm>
            <a:prstGeom prst="ellipse">
              <a:avLst/>
            </a:prstGeom>
            <a:grpFill/>
            <a:ln w="12700">
              <a:solidFill>
                <a:schemeClr val="tx1"/>
              </a:solidFill>
              <a:round/>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defRPr/>
              </a:pPr>
              <a:endParaRPr lang="zh-CN" altLang="en-US" sz="1800" smtClean="0">
                <a:latin typeface="Arial" panose="020B0604020202020204" pitchFamily="34" charset="0"/>
              </a:endParaRPr>
            </a:p>
          </p:txBody>
        </p:sp>
        <p:sp>
          <p:nvSpPr>
            <p:cNvPr id="24595" name="AutoShape 42"/>
            <p:cNvSpPr>
              <a:spLocks noChangeArrowheads="1"/>
            </p:cNvSpPr>
            <p:nvPr/>
          </p:nvSpPr>
          <p:spPr bwMode="auto">
            <a:xfrm>
              <a:off x="2976" y="288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a:solidFill>
                <a:schemeClr val="tx1"/>
              </a:solidFill>
              <a:round/>
              <a:headEnd type="none" w="sm" len="sm"/>
              <a:tailEnd type="none" w="sm" len="sm"/>
            </a:ln>
          </p:spPr>
          <p:txBody>
            <a:bodyPr wrap="none" anchor="ctr"/>
            <a:lstStyle/>
            <a:p>
              <a:pPr>
                <a:defRPr/>
              </a:pPr>
              <a:endParaRPr lang="zh-CN" altLang="en-US"/>
            </a:p>
          </p:txBody>
        </p:sp>
        <p:sp>
          <p:nvSpPr>
            <p:cNvPr id="24596" name="Oval 43"/>
            <p:cNvSpPr>
              <a:spLocks noChangeArrowheads="1"/>
            </p:cNvSpPr>
            <p:nvPr/>
          </p:nvSpPr>
          <p:spPr bwMode="auto">
            <a:xfrm>
              <a:off x="3105" y="3003"/>
              <a:ext cx="48" cy="48"/>
            </a:xfrm>
            <a:prstGeom prst="ellipse">
              <a:avLst/>
            </a:prstGeom>
            <a:grpFill/>
            <a:ln w="12700">
              <a:solidFill>
                <a:schemeClr val="tx1"/>
              </a:solidFill>
              <a:round/>
              <a:headEnd type="none" w="sm" len="sm"/>
              <a:tailEnd type="none" w="sm" len="sm"/>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defRPr/>
              </a:pPr>
              <a:endParaRPr lang="zh-CN" altLang="en-US" sz="1800" smtClean="0">
                <a:latin typeface="Arial" panose="020B0604020202020204" pitchFamily="34" charset="0"/>
              </a:endParaRPr>
            </a:p>
          </p:txBody>
        </p:sp>
        <p:sp>
          <p:nvSpPr>
            <p:cNvPr id="24597" name="Oval 44"/>
            <p:cNvSpPr>
              <a:spLocks noChangeArrowheads="1"/>
            </p:cNvSpPr>
            <p:nvPr/>
          </p:nvSpPr>
          <p:spPr bwMode="auto">
            <a:xfrm>
              <a:off x="2928" y="2592"/>
              <a:ext cx="720" cy="720"/>
            </a:xfrm>
            <a:prstGeom prst="ellipse">
              <a:avLst/>
            </a:prstGeom>
            <a:grpFill/>
            <a:ln w="12700">
              <a:solidFill>
                <a:srgbClr val="800000"/>
              </a:solidFill>
              <a:round/>
              <a:headEnd type="none" w="sm" len="sm"/>
              <a:tailEnd type="none" w="sm" len="sm"/>
            </a:ln>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defRPr/>
              </a:pPr>
              <a:endParaRPr lang="zh-CN" altLang="en-US" sz="1800" smtClean="0">
                <a:latin typeface="Arial" panose="020B0604020202020204" pitchFamily="34" charset="0"/>
              </a:endParaRPr>
            </a:p>
          </p:txBody>
        </p:sp>
        <p:sp>
          <p:nvSpPr>
            <p:cNvPr id="24598" name="Line 45"/>
            <p:cNvSpPr>
              <a:spLocks noChangeShapeType="1"/>
            </p:cNvSpPr>
            <p:nvPr/>
          </p:nvSpPr>
          <p:spPr bwMode="auto">
            <a:xfrm flipV="1">
              <a:off x="3408" y="2544"/>
              <a:ext cx="238" cy="218"/>
            </a:xfrm>
            <a:prstGeom prst="line">
              <a:avLst/>
            </a:prstGeom>
            <a:grpFill/>
            <a:ln w="25399">
              <a:solidFill>
                <a:srgbClr val="00CCFF"/>
              </a:solidFill>
              <a:round/>
              <a:headEnd type="stealth" w="med" len="med"/>
              <a:tailEnd type="none" w="sm" len="sm"/>
            </a:ln>
            <a:extLst/>
          </p:spPr>
          <p:txBody>
            <a:bodyPr wrap="none" anchor="ctr"/>
            <a:lstStyle/>
            <a:p>
              <a:pPr>
                <a:defRPr/>
              </a:pPr>
              <a:endParaRPr lang="zh-CN" altLang="en-US"/>
            </a:p>
          </p:txBody>
        </p:sp>
        <p:sp>
          <p:nvSpPr>
            <p:cNvPr id="24599" name="Line 46"/>
            <p:cNvSpPr>
              <a:spLocks noChangeShapeType="1"/>
            </p:cNvSpPr>
            <p:nvPr/>
          </p:nvSpPr>
          <p:spPr bwMode="auto">
            <a:xfrm flipH="1" flipV="1">
              <a:off x="2832" y="2640"/>
              <a:ext cx="144" cy="96"/>
            </a:xfrm>
            <a:prstGeom prst="line">
              <a:avLst/>
            </a:prstGeom>
            <a:grpFill/>
            <a:ln w="25400">
              <a:solidFill>
                <a:srgbClr val="00CCFF"/>
              </a:solidFill>
              <a:round/>
              <a:headEnd type="stealth" w="sm" len="sm"/>
              <a:tailEnd type="none" w="sm" len="sm"/>
            </a:ln>
            <a:extLst/>
          </p:spPr>
          <p:txBody>
            <a:bodyPr wrap="none" anchor="ctr"/>
            <a:lstStyle/>
            <a:p>
              <a:pPr>
                <a:defRPr/>
              </a:pPr>
              <a:endParaRPr lang="zh-CN" altLang="en-US"/>
            </a:p>
          </p:txBody>
        </p:sp>
        <p:sp>
          <p:nvSpPr>
            <p:cNvPr id="24600" name="Line 47"/>
            <p:cNvSpPr>
              <a:spLocks noChangeShapeType="1"/>
            </p:cNvSpPr>
            <p:nvPr/>
          </p:nvSpPr>
          <p:spPr bwMode="auto">
            <a:xfrm flipH="1">
              <a:off x="2880" y="3024"/>
              <a:ext cx="240" cy="144"/>
            </a:xfrm>
            <a:prstGeom prst="line">
              <a:avLst/>
            </a:prstGeom>
            <a:grpFill/>
            <a:ln w="38100">
              <a:solidFill>
                <a:srgbClr val="00CCFF"/>
              </a:solidFill>
              <a:round/>
              <a:headEnd type="stealth" w="sm" len="sm"/>
              <a:tailEnd type="none" w="sm" len="sm"/>
            </a:ln>
            <a:extLst/>
          </p:spPr>
          <p:txBody>
            <a:bodyPr wrap="none" anchor="ctr"/>
            <a:lstStyle/>
            <a:p>
              <a:pPr>
                <a:defRPr/>
              </a:pPr>
              <a:endParaRPr lang="zh-CN" altLang="en-US"/>
            </a:p>
          </p:txBody>
        </p:sp>
        <p:sp>
          <p:nvSpPr>
            <p:cNvPr id="24601" name="Line 48"/>
            <p:cNvSpPr>
              <a:spLocks noChangeShapeType="1"/>
            </p:cNvSpPr>
            <p:nvPr/>
          </p:nvSpPr>
          <p:spPr bwMode="auto">
            <a:xfrm>
              <a:off x="3456" y="3024"/>
              <a:ext cx="192" cy="144"/>
            </a:xfrm>
            <a:prstGeom prst="line">
              <a:avLst/>
            </a:prstGeom>
            <a:grpFill/>
            <a:ln w="25400">
              <a:solidFill>
                <a:srgbClr val="00CCFF"/>
              </a:solidFill>
              <a:round/>
              <a:headEnd type="stealth" w="sm" len="sm"/>
              <a:tailEnd type="none" w="sm" len="sm"/>
            </a:ln>
            <a:extLst/>
          </p:spPr>
          <p:txBody>
            <a:bodyPr wrap="none" anchor="ctr"/>
            <a:lstStyle/>
            <a:p>
              <a:pPr>
                <a:defRPr/>
              </a:pPr>
              <a:endParaRPr lang="zh-CN" altLang="en-US"/>
            </a:p>
          </p:txBody>
        </p:sp>
        <p:sp>
          <p:nvSpPr>
            <p:cNvPr id="24602" name="Rectangle 49"/>
            <p:cNvSpPr>
              <a:spLocks noChangeArrowheads="1"/>
            </p:cNvSpPr>
            <p:nvPr/>
          </p:nvSpPr>
          <p:spPr bwMode="auto">
            <a:xfrm>
              <a:off x="2448" y="3182"/>
              <a:ext cx="637" cy="213"/>
            </a:xfrm>
            <a:prstGeom prst="rect">
              <a:avLst/>
            </a:prstGeom>
            <a:grp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600" b="1" i="1" dirty="0" smtClean="0">
                  <a:latin typeface="Arial" panose="020B0604020202020204" pitchFamily="34" charset="0"/>
                </a:rPr>
                <a:t>玻璃内芯</a:t>
              </a:r>
            </a:p>
          </p:txBody>
        </p:sp>
        <p:sp>
          <p:nvSpPr>
            <p:cNvPr id="24603" name="Rectangle 50"/>
            <p:cNvSpPr>
              <a:spLocks noChangeArrowheads="1"/>
            </p:cNvSpPr>
            <p:nvPr/>
          </p:nvSpPr>
          <p:spPr bwMode="auto">
            <a:xfrm>
              <a:off x="3552" y="2400"/>
              <a:ext cx="504" cy="174"/>
            </a:xfrm>
            <a:prstGeom prst="rect">
              <a:avLst/>
            </a:prstGeom>
            <a:grp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200" b="1" i="1" smtClean="0">
                  <a:latin typeface="Arial" panose="020B0604020202020204" pitchFamily="34" charset="0"/>
                </a:rPr>
                <a:t>塑料外套</a:t>
              </a:r>
            </a:p>
          </p:txBody>
        </p:sp>
        <p:sp>
          <p:nvSpPr>
            <p:cNvPr id="24604" name="Rectangle 51"/>
            <p:cNvSpPr>
              <a:spLocks noChangeArrowheads="1"/>
            </p:cNvSpPr>
            <p:nvPr/>
          </p:nvSpPr>
          <p:spPr bwMode="auto">
            <a:xfrm>
              <a:off x="3504" y="3134"/>
              <a:ext cx="637" cy="213"/>
            </a:xfrm>
            <a:prstGeom prst="rect">
              <a:avLst/>
            </a:prstGeom>
            <a:grp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600" b="1" i="1" smtClean="0">
                  <a:latin typeface="Arial" panose="020B0604020202020204" pitchFamily="34" charset="0"/>
                </a:rPr>
                <a:t>玻璃封套</a:t>
              </a:r>
            </a:p>
          </p:txBody>
        </p:sp>
        <p:sp>
          <p:nvSpPr>
            <p:cNvPr id="24605" name="Rectangle 52"/>
            <p:cNvSpPr>
              <a:spLocks noChangeArrowheads="1"/>
            </p:cNvSpPr>
            <p:nvPr/>
          </p:nvSpPr>
          <p:spPr bwMode="auto">
            <a:xfrm>
              <a:off x="2400" y="2496"/>
              <a:ext cx="384" cy="213"/>
            </a:xfrm>
            <a:prstGeom prst="rect">
              <a:avLst/>
            </a:prstGeom>
            <a:grpFill/>
            <a:ln>
              <a:noFill/>
            </a:ln>
            <a:extLs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defTabSz="7620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defTabSz="762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defTabSz="762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defTabSz="762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defRPr/>
              </a:pPr>
              <a:r>
                <a:rPr kumimoji="1" lang="zh-CN" altLang="en-US" sz="1600" b="1" i="1" smtClean="0">
                  <a:latin typeface="Arial" panose="020B0604020202020204" pitchFamily="34" charset="0"/>
                </a:rPr>
                <a:t>外壳</a:t>
              </a:r>
            </a:p>
          </p:txBody>
        </p:sp>
      </p:grpSp>
      <p:sp>
        <p:nvSpPr>
          <p:cNvPr id="19460" name="矩形 2"/>
          <p:cNvSpPr>
            <a:spLocks noChangeArrowheads="1"/>
          </p:cNvSpPr>
          <p:nvPr/>
        </p:nvSpPr>
        <p:spPr bwMode="auto">
          <a:xfrm>
            <a:off x="3779838" y="1708150"/>
            <a:ext cx="5256212" cy="324008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pic>
        <p:nvPicPr>
          <p:cNvPr id="1946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35138"/>
            <a:ext cx="40513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5" descr="https://gimg2.baidu.com/image_search/src=http%3A%2F%2F5b0988e595225.cdn.sohucs.com%2Fq_70%2Cc_zoom%2Cw_640%2Fimages%2F20180206%2Fe9e0591c23ef492b85ae8ee16c4d5ad0.jpeg&amp;refer=http%3A%2F%2F5b0988e595225.cdn.sohucs.com&amp;app=2002&amp;size=f9999,10000&amp;q=a80&amp;n=0&amp;g=0n&amp;fmt=jpeg?sec=1647743981&amp;t=d9da7cd744066aa12e0954fba677a7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613" y="1730375"/>
            <a:ext cx="38227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矩形 1"/>
          <p:cNvSpPr>
            <a:spLocks noChangeArrowheads="1"/>
          </p:cNvSpPr>
          <p:nvPr/>
        </p:nvSpPr>
        <p:spPr bwMode="auto">
          <a:xfrm>
            <a:off x="5932488" y="4502150"/>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spcBef>
                <a:spcPct val="50000"/>
              </a:spcBef>
            </a:pPr>
            <a:r>
              <a:rPr kumimoji="1" lang="zh-CN" altLang="en-US" sz="1600">
                <a:solidFill>
                  <a:srgbClr val="0033CC"/>
                </a:solidFill>
                <a:latin typeface="Times New Roman" panose="02020603050405020304" pitchFamily="18" charset="0"/>
              </a:rPr>
              <a:t>不同光纤接口</a:t>
            </a:r>
          </a:p>
        </p:txBody>
      </p:sp>
      <p:sp>
        <p:nvSpPr>
          <p:cNvPr id="19464" name="矩形 57"/>
          <p:cNvSpPr>
            <a:spLocks noChangeArrowheads="1"/>
          </p:cNvSpPr>
          <p:nvPr/>
        </p:nvSpPr>
        <p:spPr bwMode="auto">
          <a:xfrm>
            <a:off x="1576388" y="4151313"/>
            <a:ext cx="1620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spcBef>
                <a:spcPct val="50000"/>
              </a:spcBef>
            </a:pPr>
            <a:r>
              <a:rPr kumimoji="1" lang="zh-CN" altLang="en-US" sz="1600">
                <a:solidFill>
                  <a:srgbClr val="0033CC"/>
                </a:solidFill>
                <a:latin typeface="Times New Roman" panose="02020603050405020304" pitchFamily="18" charset="0"/>
              </a:rPr>
              <a:t>单芯和多芯光缆</a:t>
            </a:r>
          </a:p>
        </p:txBody>
      </p:sp>
      <p:pic>
        <p:nvPicPr>
          <p:cNvPr id="19465" name="Picture 57" descr="https://gimg2.baidu.com/image_search/src=http%3A%2F%2Fimgx.xiawu.com%2Fxzimg%2Fi2%2F75967961%2FTB2WY2kmXXXXXc_XXXXXXXXXXXX_%21%2175967961.jpg&amp;refer=http%3A%2F%2Fimgx.xiawu.com&amp;app=2002&amp;size=f9999,10000&amp;q=a80&amp;n=0&amp;g=0n&amp;fmt=jpeg?sec=1647744676&amp;t=cb5721a6fcd6a4b92aa746f6d42c0a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2417763"/>
            <a:ext cx="2225675"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矩形 61"/>
          <p:cNvSpPr>
            <a:spLocks noChangeArrowheads="1"/>
          </p:cNvSpPr>
          <p:nvPr/>
        </p:nvSpPr>
        <p:spPr bwMode="auto">
          <a:xfrm>
            <a:off x="1717675" y="5481638"/>
            <a:ext cx="1825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spcBef>
                <a:spcPct val="50000"/>
              </a:spcBef>
            </a:pPr>
            <a:r>
              <a:rPr kumimoji="1" lang="en-US" altLang="zh-CN" sz="1600">
                <a:solidFill>
                  <a:srgbClr val="0033CC"/>
                </a:solidFill>
                <a:latin typeface="Times New Roman" panose="02020603050405020304" pitchFamily="18" charset="0"/>
              </a:rPr>
              <a:t>4</a:t>
            </a:r>
            <a:r>
              <a:rPr kumimoji="1" lang="zh-CN" altLang="en-US" sz="1600">
                <a:solidFill>
                  <a:srgbClr val="0033CC"/>
                </a:solidFill>
                <a:latin typeface="Times New Roman" panose="02020603050405020304" pitchFamily="18" charset="0"/>
              </a:rPr>
              <a:t>光</a:t>
            </a:r>
            <a:r>
              <a:rPr kumimoji="1" lang="en-US" altLang="zh-CN" sz="1600">
                <a:solidFill>
                  <a:srgbClr val="0033CC"/>
                </a:solidFill>
                <a:latin typeface="Times New Roman" panose="02020603050405020304" pitchFamily="18" charset="0"/>
              </a:rPr>
              <a:t>8</a:t>
            </a:r>
            <a:r>
              <a:rPr kumimoji="1" lang="zh-CN" altLang="en-US" sz="1600">
                <a:solidFill>
                  <a:srgbClr val="0033CC"/>
                </a:solidFill>
                <a:latin typeface="Times New Roman" panose="02020603050405020304" pitchFamily="18" charset="0"/>
              </a:rPr>
              <a:t>电千兆交换机</a:t>
            </a:r>
          </a:p>
        </p:txBody>
      </p:sp>
      <p:pic>
        <p:nvPicPr>
          <p:cNvPr id="19467" name="Picture 61" descr="https://gimg2.baidu.com/image_search/src=http%3A%2F%2Fnimg.ws.126.net%2F%3Furl%3Dhttp%3A%2F%2Fdingyue.ws.126.net%2F2021%2F0330%2F27ec97efj00qqsdwa0012c000hs00b4c.jpg%26thumbnail%3D650x2147483647%26quality%3D80%26type%3Djpg&amp;refer=http%3A%2F%2Fnimg.ws.126.net&amp;app=2002&amp;size=f9999,10000&amp;q=a80&amp;n=0&amp;g=0n&amp;fmt=jpeg?sec=1647744773&amp;t=c7a4d5c25a17d30a87c2df815b5a05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00" y="4951413"/>
            <a:ext cx="38830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1916113"/>
            <a:ext cx="2027238"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ClrTx/>
              <a:buFontTx/>
              <a:buNone/>
            </a:pPr>
            <a:r>
              <a:rPr kumimoji="1" lang="zh-CN" altLang="en-US" sz="2000" b="1">
                <a:solidFill>
                  <a:srgbClr val="0070C0"/>
                </a:solidFill>
                <a:latin typeface="黑体" panose="02010609060101010101" pitchFamily="49" charset="-122"/>
                <a:ea typeface="黑体" panose="02010609060101010101" pitchFamily="49" charset="-122"/>
              </a:rPr>
              <a:t>发射端</a:t>
            </a:r>
            <a:r>
              <a:rPr kumimoji="1" lang="zh-CN" altLang="en-US" sz="2000" b="1">
                <a:latin typeface="黑体" panose="02010609060101010101" pitchFamily="49" charset="-122"/>
                <a:ea typeface="黑体" panose="02010609060101010101" pitchFamily="49" charset="-122"/>
              </a:rPr>
              <a:t>用电信号对光源进行光强调制，从而转化待传输信息为光信号</a:t>
            </a:r>
            <a:r>
              <a:rPr kumimoji="1" lang="zh-CN" altLang="en-US" sz="2000">
                <a:latin typeface="黑体" panose="02010609060101010101" pitchFamily="49" charset="-122"/>
                <a:ea typeface="黑体" panose="02010609060101010101" pitchFamily="49" charset="-122"/>
              </a:rPr>
              <a:t>。</a:t>
            </a:r>
            <a:endParaRPr kumimoji="1" lang="en-US" altLang="zh-CN" sz="2000">
              <a:latin typeface="黑体" panose="02010609060101010101" pitchFamily="49" charset="-122"/>
              <a:ea typeface="黑体" panose="02010609060101010101" pitchFamily="49" charset="-122"/>
            </a:endParaRPr>
          </a:p>
          <a:p>
            <a:pPr algn="just">
              <a:spcBef>
                <a:spcPct val="0"/>
              </a:spcBef>
              <a:buClrTx/>
              <a:buFontTx/>
              <a:buNone/>
            </a:pPr>
            <a:endParaRPr kumimoji="1" lang="en-US" altLang="zh-CN" sz="2000" b="1">
              <a:latin typeface="黑体" panose="02010609060101010101" pitchFamily="49" charset="-122"/>
              <a:ea typeface="黑体" panose="02010609060101010101" pitchFamily="49" charset="-122"/>
            </a:endParaRPr>
          </a:p>
          <a:p>
            <a:pPr algn="just">
              <a:spcBef>
                <a:spcPct val="0"/>
              </a:spcBef>
              <a:buClrTx/>
              <a:buFontTx/>
              <a:buNone/>
            </a:pPr>
            <a:r>
              <a:rPr kumimoji="1" lang="zh-CN" altLang="en-US" sz="2000" b="1">
                <a:latin typeface="黑体" panose="02010609060101010101" pitchFamily="49" charset="-122"/>
                <a:ea typeface="黑体" panose="02010609060101010101" pitchFamily="49" charset="-122"/>
              </a:rPr>
              <a:t>在</a:t>
            </a:r>
            <a:r>
              <a:rPr kumimoji="1" lang="zh-CN" altLang="en-US" sz="2000" b="1">
                <a:solidFill>
                  <a:srgbClr val="0070C0"/>
                </a:solidFill>
                <a:latin typeface="黑体" panose="02010609060101010101" pitchFamily="49" charset="-122"/>
                <a:ea typeface="黑体" panose="02010609060101010101" pitchFamily="49" charset="-122"/>
              </a:rPr>
              <a:t>接收端</a:t>
            </a:r>
            <a:r>
              <a:rPr kumimoji="1" lang="zh-CN" altLang="en-US" sz="2000" b="1">
                <a:latin typeface="黑体" panose="02010609060101010101" pitchFamily="49" charset="-122"/>
                <a:ea typeface="黑体" panose="02010609060101010101" pitchFamily="49" charset="-122"/>
              </a:rPr>
              <a:t>，用光电检波二极管把光信号还原成电信号。</a:t>
            </a:r>
            <a:r>
              <a:rPr kumimoji="1" lang="zh-CN" altLang="en-US" sz="2000">
                <a:latin typeface="黑体" panose="02010609060101010101" pitchFamily="49" charset="-122"/>
                <a:ea typeface="黑体" panose="02010609060101010101" pitchFamily="49" charset="-122"/>
              </a:rPr>
              <a:t> </a:t>
            </a:r>
          </a:p>
        </p:txBody>
      </p:sp>
      <p:sp>
        <p:nvSpPr>
          <p:cNvPr id="20483" name="Text Box 3"/>
          <p:cNvSpPr txBox="1">
            <a:spLocks noChangeArrowheads="1"/>
          </p:cNvSpPr>
          <p:nvPr/>
        </p:nvSpPr>
        <p:spPr bwMode="auto">
          <a:xfrm>
            <a:off x="539750" y="981075"/>
            <a:ext cx="46799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通过光缆实现远距离传输</a:t>
            </a:r>
          </a:p>
        </p:txBody>
      </p:sp>
      <p:graphicFrame>
        <p:nvGraphicFramePr>
          <p:cNvPr id="20484" name="Object 3"/>
          <p:cNvGraphicFramePr>
            <a:graphicFrameLocks noChangeAspect="1"/>
          </p:cNvGraphicFramePr>
          <p:nvPr/>
        </p:nvGraphicFramePr>
        <p:xfrm>
          <a:off x="2339975" y="1700213"/>
          <a:ext cx="6551613" cy="3197225"/>
        </p:xfrm>
        <a:graphic>
          <a:graphicData uri="http://schemas.openxmlformats.org/presentationml/2006/ole">
            <mc:AlternateContent xmlns:mc="http://schemas.openxmlformats.org/markup-compatibility/2006">
              <mc:Choice xmlns:v="urn:schemas-microsoft-com:vml" Requires="v">
                <p:oleObj spid="_x0000_s20505" name="BMP 图象" r:id="rId3" imgW="4258269" imgH="2666667" progId="Paint.Picture">
                  <p:embed/>
                </p:oleObj>
              </mc:Choice>
              <mc:Fallback>
                <p:oleObj name="BMP 图象" r:id="rId3" imgW="4258269" imgH="26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700213"/>
                        <a:ext cx="655161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4"/>
          <p:cNvGraphicFramePr>
            <a:graphicFrameLocks noChangeAspect="1"/>
          </p:cNvGraphicFramePr>
          <p:nvPr/>
        </p:nvGraphicFramePr>
        <p:xfrm>
          <a:off x="2462213" y="4868863"/>
          <a:ext cx="6305550" cy="1398587"/>
        </p:xfrm>
        <a:graphic>
          <a:graphicData uri="http://schemas.openxmlformats.org/presentationml/2006/ole">
            <mc:AlternateContent xmlns:mc="http://schemas.openxmlformats.org/markup-compatibility/2006">
              <mc:Choice xmlns:v="urn:schemas-microsoft-com:vml" Requires="v">
                <p:oleObj spid="_x0000_s20506" r:id="rId5" imgW="4849368" imgH="1075944" progId="Visio.Drawing.6">
                  <p:embed/>
                </p:oleObj>
              </mc:Choice>
              <mc:Fallback>
                <p:oleObj r:id="rId5" imgW="4849368" imgH="1075944"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213" y="4868863"/>
                        <a:ext cx="6305550" cy="1398587"/>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2"/>
          <p:cNvSpPr>
            <a:spLocks noChangeArrowheads="1"/>
          </p:cNvSpPr>
          <p:nvPr/>
        </p:nvSpPr>
        <p:spPr bwMode="auto">
          <a:xfrm>
            <a:off x="3348038" y="6267450"/>
            <a:ext cx="4248150" cy="50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1800" b="1">
                <a:solidFill>
                  <a:schemeClr val="tx2"/>
                </a:solidFill>
                <a:ea typeface="黑体" panose="02010609060101010101" pitchFamily="49" charset="-122"/>
              </a:rPr>
              <a:t>利用光纤连接相距较远的两个局域网</a:t>
            </a:r>
            <a:endParaRPr lang="zh-CN" altLang="en-US" sz="2400" b="1">
              <a:solidFill>
                <a:schemeClr val="tx2"/>
              </a:solidFill>
              <a:ea typeface="黑体" panose="02010609060101010101" pitchFamily="49" charset="-122"/>
            </a:endParaRPr>
          </a:p>
        </p:txBody>
      </p:sp>
      <p:grpSp>
        <p:nvGrpSpPr>
          <p:cNvPr id="20487" name="组合 3"/>
          <p:cNvGrpSpPr>
            <a:grpSpLocks/>
          </p:cNvGrpSpPr>
          <p:nvPr/>
        </p:nvGrpSpPr>
        <p:grpSpPr bwMode="auto">
          <a:xfrm>
            <a:off x="4859338" y="0"/>
            <a:ext cx="4284662" cy="1317625"/>
            <a:chOff x="4860032" y="0"/>
            <a:chExt cx="4283968" cy="1317846"/>
          </a:xfrm>
        </p:grpSpPr>
        <p:pic>
          <p:nvPicPr>
            <p:cNvPr id="20488"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0"/>
              <a:ext cx="4283968" cy="131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矩形 2"/>
            <p:cNvSpPr>
              <a:spLocks noChangeArrowheads="1"/>
            </p:cNvSpPr>
            <p:nvPr/>
          </p:nvSpPr>
          <p:spPr bwMode="auto">
            <a:xfrm>
              <a:off x="4972680" y="493374"/>
              <a:ext cx="144016" cy="12087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sp>
          <p:nvSpPr>
            <p:cNvPr id="20490" name="矩形 8"/>
            <p:cNvSpPr>
              <a:spLocks noChangeArrowheads="1"/>
            </p:cNvSpPr>
            <p:nvPr/>
          </p:nvSpPr>
          <p:spPr bwMode="auto">
            <a:xfrm>
              <a:off x="8532440" y="473679"/>
              <a:ext cx="144016" cy="12087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endParaRPr lang="zh-CN" altLang="en-US"/>
            </a:p>
          </p:txBody>
        </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11188" y="2708275"/>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50000"/>
              </a:spcBef>
              <a:buClrTx/>
              <a:buFontTx/>
              <a:buNone/>
            </a:pPr>
            <a:r>
              <a:rPr lang="zh-CN" altLang="en-US" sz="3600" b="1">
                <a:solidFill>
                  <a:srgbClr val="800000"/>
                </a:solidFill>
                <a:latin typeface="黑体" panose="02010609060101010101" pitchFamily="49" charset="-122"/>
                <a:ea typeface="黑体" panose="02010609060101010101" pitchFamily="49" charset="-122"/>
              </a:rPr>
              <a:t> </a:t>
            </a:r>
            <a:r>
              <a:rPr lang="en-US" altLang="zh-CN" sz="3600" b="1">
                <a:solidFill>
                  <a:srgbClr val="800000"/>
                </a:solidFill>
                <a:latin typeface="黑体" panose="02010609060101010101" pitchFamily="49" charset="-122"/>
                <a:ea typeface="黑体" panose="02010609060101010101" pitchFamily="49" charset="-122"/>
              </a:rPr>
              <a:t>3.3 </a:t>
            </a:r>
            <a:r>
              <a:rPr lang="zh-CN" altLang="en-US" sz="3600" b="1">
                <a:solidFill>
                  <a:srgbClr val="800000"/>
                </a:solidFill>
                <a:latin typeface="黑体" panose="02010609060101010101" pitchFamily="49" charset="-122"/>
                <a:ea typeface="黑体" panose="02010609060101010101" pitchFamily="49" charset="-122"/>
              </a:rPr>
              <a:t>无线传输媒体</a:t>
            </a:r>
          </a:p>
        </p:txBody>
      </p:sp>
      <p:sp>
        <p:nvSpPr>
          <p:cNvPr id="21507" name="矩形 1"/>
          <p:cNvSpPr>
            <a:spLocks noChangeArrowheads="1"/>
          </p:cNvSpPr>
          <p:nvPr/>
        </p:nvSpPr>
        <p:spPr bwMode="auto">
          <a:xfrm>
            <a:off x="3708400" y="3860800"/>
            <a:ext cx="1871663"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nSpc>
                <a:spcPct val="120000"/>
              </a:lnSpc>
              <a:buFont typeface="Wingdings" panose="05000000000000000000" pitchFamily="2" charset="2"/>
              <a:buChar char="l"/>
            </a:pPr>
            <a:r>
              <a:rPr lang="zh-CN" altLang="en-US" sz="2800" dirty="0" smtClean="0"/>
              <a:t>微波</a:t>
            </a:r>
            <a:endParaRPr lang="en-US" altLang="zh-CN" sz="28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extLst>
          </p:cNvPr>
          <p:cNvSpPr txBox="1">
            <a:spLocks noChangeArrowheads="1"/>
          </p:cNvSpPr>
          <p:nvPr/>
        </p:nvSpPr>
        <p:spPr bwMode="auto">
          <a:xfrm>
            <a:off x="539750" y="1717675"/>
            <a:ext cx="8435975"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lvl="1" indent="0" algn="just" eaLnBrk="1" hangingPunct="1">
              <a:buFont typeface="Wingdings" panose="05000000000000000000" pitchFamily="2" charset="2"/>
              <a:buNone/>
              <a:defRPr/>
            </a:pPr>
            <a:r>
              <a:rPr lang="zh-CN" altLang="en-US" b="1" kern="0" dirty="0" smtClean="0">
                <a:effectLst>
                  <a:outerShdw blurRad="38100" dist="38100" dir="2700000" algn="tl">
                    <a:srgbClr val="C0C0C0"/>
                  </a:outerShdw>
                </a:effectLst>
                <a:latin typeface="黑体" pitchFamily="49" charset="-122"/>
                <a:ea typeface="黑体" pitchFamily="49" charset="-122"/>
              </a:rPr>
              <a:t>高频电流在天线流动会在其周围产生交变的磁场，在空间中交变磁场再产生交变的电场，交变的电场再产生交变的磁场。这样在空间中交变的电磁场不断交替变化，波动传播，从而形成了无线电波。</a:t>
            </a:r>
            <a:r>
              <a:rPr lang="zh-CN" altLang="en-US" kern="0" dirty="0" smtClean="0">
                <a:effectLst>
                  <a:outerShdw blurRad="38100" dist="38100" dir="2700000" algn="tl">
                    <a:srgbClr val="C0C0C0"/>
                  </a:outerShdw>
                </a:effectLst>
                <a:latin typeface="黑体" pitchFamily="49" charset="-122"/>
                <a:ea typeface="黑体" pitchFamily="49" charset="-122"/>
              </a:rPr>
              <a:t> </a:t>
            </a:r>
          </a:p>
          <a:p>
            <a:pPr algn="just" eaLnBrk="1" hangingPunct="1">
              <a:buFont typeface="Wingdings" panose="05000000000000000000" pitchFamily="2" charset="2"/>
              <a:buChar char="l"/>
              <a:defRPr/>
            </a:pPr>
            <a:r>
              <a:rPr lang="zh-CN" altLang="en-US" b="1" kern="0" dirty="0" smtClean="0">
                <a:effectLst>
                  <a:outerShdw blurRad="38100" dist="38100" dir="2700000" algn="tl">
                    <a:srgbClr val="C0C0C0"/>
                  </a:outerShdw>
                </a:effectLst>
                <a:latin typeface="黑体" pitchFamily="49" charset="-122"/>
              </a:rPr>
              <a:t>无线电传播的速度：</a:t>
            </a:r>
          </a:p>
          <a:p>
            <a:pPr lvl="1" algn="just" eaLnBrk="1" hangingPunct="1">
              <a:defRPr/>
            </a:pPr>
            <a:r>
              <a:rPr lang="zh-CN" altLang="en-US" sz="2400" b="1" kern="0" dirty="0" smtClean="0">
                <a:effectLst>
                  <a:outerShdw blurRad="38100" dist="38100" dir="2700000" algn="tl">
                    <a:srgbClr val="C0C0C0"/>
                  </a:outerShdw>
                </a:effectLst>
                <a:latin typeface="黑体" pitchFamily="49" charset="-122"/>
                <a:ea typeface="黑体" pitchFamily="49" charset="-122"/>
              </a:rPr>
              <a:t>近似光速</a:t>
            </a:r>
          </a:p>
          <a:p>
            <a:pPr lvl="1" algn="just" eaLnBrk="1" hangingPunct="1">
              <a:defRPr/>
            </a:pPr>
            <a:r>
              <a:rPr lang="zh-CN" altLang="en-US" sz="2400" b="1" kern="0" dirty="0" smtClean="0">
                <a:effectLst>
                  <a:outerShdw blurRad="38100" dist="38100" dir="2700000" algn="tl">
                    <a:srgbClr val="C0C0C0"/>
                  </a:outerShdw>
                </a:effectLst>
                <a:latin typeface="黑体" pitchFamily="49" charset="-122"/>
                <a:ea typeface="黑体" pitchFamily="49" charset="-122"/>
              </a:rPr>
              <a:t>Ｃ＝３</a:t>
            </a:r>
            <a:r>
              <a:rPr lang="en-US" altLang="zh-CN" sz="2400" b="1" kern="0" dirty="0" smtClean="0">
                <a:effectLst>
                  <a:outerShdw blurRad="38100" dist="38100" dir="2700000" algn="tl">
                    <a:srgbClr val="C0C0C0"/>
                  </a:outerShdw>
                </a:effectLst>
                <a:latin typeface="黑体" pitchFamily="49" charset="-122"/>
                <a:ea typeface="黑体" pitchFamily="49" charset="-122"/>
              </a:rPr>
              <a:t>x10</a:t>
            </a:r>
            <a:r>
              <a:rPr lang="zh-CN" altLang="en-US" sz="2400" b="1" kern="0" baseline="30000" dirty="0" smtClean="0">
                <a:effectLst>
                  <a:outerShdw blurRad="38100" dist="38100" dir="2700000" algn="tl">
                    <a:srgbClr val="C0C0C0"/>
                  </a:outerShdw>
                </a:effectLst>
                <a:latin typeface="黑体" pitchFamily="49" charset="-122"/>
                <a:ea typeface="黑体" pitchFamily="49" charset="-122"/>
              </a:rPr>
              <a:t>８</a:t>
            </a:r>
            <a:r>
              <a:rPr lang="en-US" altLang="zh-CN" sz="2400" b="1" kern="0" dirty="0" smtClean="0">
                <a:effectLst>
                  <a:outerShdw blurRad="38100" dist="38100" dir="2700000" algn="tl">
                    <a:srgbClr val="C0C0C0"/>
                  </a:outerShdw>
                </a:effectLst>
                <a:latin typeface="黑体" pitchFamily="49" charset="-122"/>
                <a:ea typeface="黑体" pitchFamily="49" charset="-122"/>
              </a:rPr>
              <a:t>m/s</a:t>
            </a:r>
            <a:endParaRPr lang="en-US" altLang="zh-CN" sz="2400" b="1" kern="0" dirty="0"/>
          </a:p>
        </p:txBody>
      </p:sp>
      <p:sp>
        <p:nvSpPr>
          <p:cNvPr id="4" name="Rectangle 2">
            <a:extLst>
              <a:ext uri="{FF2B5EF4-FFF2-40B4-BE49-F238E27FC236}"/>
            </a:extLst>
          </p:cNvPr>
          <p:cNvSpPr>
            <a:spLocks noGrp="1" noChangeArrowheads="1"/>
          </p:cNvSpPr>
          <p:nvPr>
            <p:ph type="title" idx="4294967295"/>
          </p:nvPr>
        </p:nvSpPr>
        <p:spPr>
          <a:xfrm>
            <a:off x="539750" y="836613"/>
            <a:ext cx="2808288" cy="863600"/>
          </a:xfrm>
        </p:spPr>
        <p:txBody>
          <a:bodyPr anchor="ctr"/>
          <a:lstStyle/>
          <a:p>
            <a:pPr eaLnBrk="1" hangingPunct="1">
              <a:defRPr/>
            </a:pPr>
            <a:r>
              <a:rPr lang="zh-CN" altLang="en-US" sz="2800" b="1" dirty="0">
                <a:solidFill>
                  <a:schemeClr val="tx1"/>
                </a:solidFill>
                <a:effectLst>
                  <a:outerShdw blurRad="38100" dist="38100" dir="2700000" algn="tl">
                    <a:srgbClr val="C0C0C0"/>
                  </a:outerShdw>
                </a:effectLst>
                <a:latin typeface="黑体" pitchFamily="49" charset="-122"/>
                <a:ea typeface="黑体" pitchFamily="49" charset="-122"/>
                <a:cs typeface="+mn-cs"/>
              </a:rPr>
              <a:t>无线电波的产生</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625"/>
            <a:ext cx="87122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555" name="Rectangle 13"/>
          <p:cNvSpPr txBox="1">
            <a:spLocks noChangeArrowheads="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1C73D2E-BCBC-4C56-AB31-A8CA3E91E2D3}" type="slidenum">
              <a:rPr lang="en-US" altLang="zh-CN" sz="1400">
                <a:latin typeface="Tahoma" panose="020B0604030504040204" pitchFamily="34" charset="0"/>
              </a:rPr>
              <a:pPr>
                <a:spcBef>
                  <a:spcPct val="0"/>
                </a:spcBef>
                <a:buClrTx/>
                <a:buFontTx/>
                <a:buNone/>
              </a:pPr>
              <a:t>16</a:t>
            </a:fld>
            <a:endParaRPr lang="en-US" altLang="zh-CN" sz="1400">
              <a:latin typeface="Tahoma" panose="020B0604030504040204" pitchFamily="34" charset="0"/>
            </a:endParaRPr>
          </a:p>
        </p:txBody>
      </p:sp>
      <p:graphicFrame>
        <p:nvGraphicFramePr>
          <p:cNvPr id="7" name="Group 64">
            <a:extLst>
              <a:ext uri="{FF2B5EF4-FFF2-40B4-BE49-F238E27FC236}"/>
            </a:extLst>
          </p:cNvPr>
          <p:cNvGraphicFramePr>
            <a:graphicFrameLocks/>
          </p:cNvGraphicFramePr>
          <p:nvPr/>
        </p:nvGraphicFramePr>
        <p:xfrm>
          <a:off x="755650" y="2782888"/>
          <a:ext cx="8280399" cy="3995740"/>
        </p:xfrm>
        <a:graphic>
          <a:graphicData uri="http://schemas.openxmlformats.org/drawingml/2006/table">
            <a:tbl>
              <a:tblPr/>
              <a:tblGrid>
                <a:gridCol w="690540">
                  <a:extLst>
                    <a:ext uri="{9D8B030D-6E8A-4147-A177-3AD203B41FA5}"/>
                  </a:extLst>
                </a:gridCol>
                <a:gridCol w="2022985">
                  <a:extLst>
                    <a:ext uri="{9D8B030D-6E8A-4147-A177-3AD203B41FA5}"/>
                  </a:extLst>
                </a:gridCol>
                <a:gridCol w="1665532">
                  <a:extLst>
                    <a:ext uri="{9D8B030D-6E8A-4147-A177-3AD203B41FA5}"/>
                  </a:extLst>
                </a:gridCol>
                <a:gridCol w="1990480">
                  <a:extLst>
                    <a:ext uri="{9D8B030D-6E8A-4147-A177-3AD203B41FA5}"/>
                  </a:extLst>
                </a:gridCol>
                <a:gridCol w="1910862">
                  <a:extLst>
                    <a:ext uri="{9D8B030D-6E8A-4147-A177-3AD203B41FA5}"/>
                  </a:extLst>
                </a:gridCol>
              </a:tblGrid>
              <a:tr h="36575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333399"/>
                          </a:solidFill>
                          <a:effectLst/>
                          <a:latin typeface="宋体" pitchFamily="2" charset="-122"/>
                          <a:ea typeface="黑体" pitchFamily="49" charset="-122"/>
                          <a:cs typeface="Times New Roman" pitchFamily="18" charset="0"/>
                        </a:rPr>
                        <a:t>波段名称</a:t>
                      </a:r>
                      <a:endParaRPr kumimoji="0" lang="zh-CN" altLang="en-US" sz="1800" b="1"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波长范围</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波段名称</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频率范围</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333399"/>
                          </a:solidFill>
                          <a:effectLst/>
                          <a:latin typeface="宋体" pitchFamily="2" charset="-122"/>
                          <a:ea typeface="黑体" pitchFamily="49" charset="-122"/>
                          <a:cs typeface="Times New Roman" pitchFamily="18" charset="0"/>
                        </a:rPr>
                        <a:t>极长波</a:t>
                      </a:r>
                      <a:endParaRPr kumimoji="0" lang="zh-CN" altLang="en-US" sz="1800" b="1"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10</a:t>
                      </a:r>
                      <a:r>
                        <a:rPr kumimoji="0" lang="en-US" altLang="zh-CN" sz="1800" b="0" i="0" u="none" strike="noStrike" cap="none" normalizeH="0" baseline="30000" dirty="0">
                          <a:ln>
                            <a:noFill/>
                          </a:ln>
                          <a:solidFill>
                            <a:srgbClr val="333399"/>
                          </a:solidFill>
                          <a:effectLst/>
                          <a:latin typeface="宋体" pitchFamily="2" charset="-122"/>
                          <a:ea typeface="黑体" pitchFamily="49" charset="-122"/>
                          <a:cs typeface="Times New Roman" pitchFamily="18" charset="0"/>
                        </a:rPr>
                        <a:t>5</a:t>
                      </a: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m</a:t>
                      </a: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以上</a:t>
                      </a:r>
                      <a:endParaRPr kumimoji="0" lang="zh-CN" altLang="en-US"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极低频（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ELF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3KHz</a:t>
                      </a: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以下</a:t>
                      </a:r>
                      <a:endParaRPr kumimoji="0" lang="zh-CN" altLang="en-US"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超长波</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10</a:t>
                      </a:r>
                      <a:r>
                        <a:rPr kumimoji="0" lang="en-US" altLang="zh-CN" sz="1800" b="0" i="0" u="none" strike="noStrike" cap="none" normalizeH="0" baseline="30000">
                          <a:ln>
                            <a:noFill/>
                          </a:ln>
                          <a:solidFill>
                            <a:srgbClr val="333399"/>
                          </a:solidFill>
                          <a:effectLst/>
                          <a:latin typeface="宋体" pitchFamily="2" charset="-122"/>
                          <a:ea typeface="黑体" pitchFamily="49" charset="-122"/>
                          <a:cs typeface="Times New Roman" pitchFamily="18" charset="0"/>
                        </a:rPr>
                        <a:t>5</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m-10</a:t>
                      </a:r>
                      <a:r>
                        <a:rPr kumimoji="0" lang="en-US" altLang="zh-CN" sz="1800" b="0" i="0" u="none" strike="noStrike" cap="none" normalizeH="0" baseline="30000">
                          <a:ln>
                            <a:noFill/>
                          </a:ln>
                          <a:solidFill>
                            <a:srgbClr val="333399"/>
                          </a:solidFill>
                          <a:effectLst/>
                          <a:latin typeface="宋体" pitchFamily="2" charset="-122"/>
                          <a:ea typeface="黑体" pitchFamily="49" charset="-122"/>
                          <a:cs typeface="Times New Roman" pitchFamily="18" charset="0"/>
                        </a:rPr>
                        <a:t>4</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m</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甚低频（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VLF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3-30KHz</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53483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长波</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10</a:t>
                      </a:r>
                      <a:r>
                        <a:rPr kumimoji="0" lang="en-US" altLang="zh-CN" sz="1800" b="0" i="0" u="none" strike="noStrike" cap="none" normalizeH="0" baseline="30000" dirty="0">
                          <a:ln>
                            <a:noFill/>
                          </a:ln>
                          <a:solidFill>
                            <a:srgbClr val="333399"/>
                          </a:solidFill>
                          <a:effectLst/>
                          <a:latin typeface="宋体" pitchFamily="2" charset="-122"/>
                          <a:ea typeface="黑体" pitchFamily="49" charset="-122"/>
                          <a:cs typeface="Times New Roman" pitchFamily="18" charset="0"/>
                        </a:rPr>
                        <a:t>4</a:t>
                      </a: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m-1000m</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低频（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LF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30-300KHz</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53483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333399"/>
                          </a:solidFill>
                          <a:effectLst/>
                          <a:latin typeface="宋体" pitchFamily="2" charset="-122"/>
                          <a:ea typeface="黑体" pitchFamily="49" charset="-122"/>
                          <a:cs typeface="Times New Roman" pitchFamily="18" charset="0"/>
                        </a:rPr>
                        <a:t>中波</a:t>
                      </a:r>
                      <a:endParaRPr kumimoji="0" lang="zh-CN" altLang="en-US" sz="1800" b="1"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1000m-100m</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中频（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MF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300-3000KHz</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FFFF00"/>
                          </a:solidFill>
                          <a:effectLst/>
                          <a:latin typeface="宋体" pitchFamily="2" charset="-122"/>
                          <a:ea typeface="黑体" pitchFamily="49" charset="-122"/>
                          <a:cs typeface="Times New Roman" pitchFamily="18" charset="0"/>
                        </a:rPr>
                        <a:t>短波</a:t>
                      </a:r>
                      <a:endParaRPr kumimoji="0" lang="zh-CN" altLang="en-US" sz="1800" b="1" i="0" u="none" strike="noStrike" cap="none" normalizeH="0" baseline="0" dirty="0">
                        <a:ln>
                          <a:noFill/>
                        </a:ln>
                        <a:solidFill>
                          <a:srgbClr val="FFFF00"/>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FFFF00"/>
                          </a:solidFill>
                          <a:effectLst/>
                          <a:latin typeface="宋体" pitchFamily="2" charset="-122"/>
                          <a:ea typeface="黑体" pitchFamily="49" charset="-122"/>
                          <a:cs typeface="Times New Roman" pitchFamily="18" charset="0"/>
                        </a:rPr>
                        <a:t>100m-10m</a:t>
                      </a:r>
                      <a:endParaRPr kumimoji="0" lang="en-US" altLang="zh-CN" sz="1800" b="0" i="0" u="none" strike="noStrike" cap="none" normalizeH="0" baseline="0" dirty="0">
                        <a:ln>
                          <a:noFill/>
                        </a:ln>
                        <a:solidFill>
                          <a:srgbClr val="FFFF00"/>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FFFF00"/>
                          </a:solidFill>
                          <a:effectLst/>
                          <a:latin typeface="宋体" pitchFamily="2" charset="-122"/>
                          <a:ea typeface="黑体" pitchFamily="49" charset="-122"/>
                          <a:cs typeface="Times New Roman" pitchFamily="18" charset="0"/>
                        </a:rPr>
                        <a:t>高频（</a:t>
                      </a:r>
                      <a:r>
                        <a:rPr kumimoji="0" lang="en-US" altLang="zh-CN" sz="1800" b="0" i="0" u="none" strike="noStrike" cap="none" normalizeH="0" baseline="0" dirty="0">
                          <a:ln>
                            <a:noFill/>
                          </a:ln>
                          <a:solidFill>
                            <a:srgbClr val="FFFF00"/>
                          </a:solidFill>
                          <a:effectLst/>
                          <a:latin typeface="宋体" pitchFamily="2" charset="-122"/>
                          <a:ea typeface="黑体" pitchFamily="49" charset="-122"/>
                          <a:cs typeface="Times New Roman" pitchFamily="18" charset="0"/>
                        </a:rPr>
                        <a:t>HF</a:t>
                      </a:r>
                      <a:r>
                        <a:rPr kumimoji="0" lang="zh-CN" altLang="en-US" sz="1800" b="0" i="0" u="none" strike="noStrike" cap="none" normalizeH="0" baseline="0" dirty="0">
                          <a:ln>
                            <a:noFill/>
                          </a:ln>
                          <a:solidFill>
                            <a:srgbClr val="FFFF00"/>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dirty="0">
                        <a:ln>
                          <a:noFill/>
                        </a:ln>
                        <a:solidFill>
                          <a:srgbClr val="FFFF00"/>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FFFF00"/>
                          </a:solidFill>
                          <a:effectLst/>
                          <a:latin typeface="宋体" pitchFamily="2" charset="-122"/>
                          <a:ea typeface="黑体" pitchFamily="49" charset="-122"/>
                          <a:cs typeface="Times New Roman" pitchFamily="18" charset="0"/>
                        </a:rPr>
                        <a:t>3-30MHz</a:t>
                      </a:r>
                      <a:endParaRPr kumimoji="0" lang="en-US" altLang="zh-CN" sz="1800" b="0" i="0" u="none" strike="noStrike" cap="none" normalizeH="0" baseline="0" dirty="0">
                        <a:ln>
                          <a:noFill/>
                        </a:ln>
                        <a:solidFill>
                          <a:srgbClr val="FFFF00"/>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米波（超短波）</a:t>
                      </a: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10m-1m</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甚高频（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VHF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30-300MHz</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rowSpan="3">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10000" dirty="0">
                          <a:ln>
                            <a:noFill/>
                          </a:ln>
                          <a:solidFill>
                            <a:srgbClr val="FFFF00"/>
                          </a:solidFill>
                          <a:effectLst/>
                          <a:latin typeface="宋体" pitchFamily="2" charset="-122"/>
                          <a:ea typeface="黑体" pitchFamily="49" charset="-122"/>
                          <a:cs typeface="Times New Roman" pitchFamily="18" charset="0"/>
                        </a:rPr>
                        <a:t>微波</a:t>
                      </a:r>
                      <a:endParaRPr kumimoji="0" lang="zh-CN" altLang="en-US" sz="1800" b="0" i="0" u="none" strike="noStrike" cap="none" normalizeH="0" baseline="10000" dirty="0">
                        <a:ln>
                          <a:noFill/>
                        </a:ln>
                        <a:solidFill>
                          <a:srgbClr val="FFFF00"/>
                        </a:solidFill>
                        <a:effectLst/>
                        <a:latin typeface="宋体" pitchFamily="2" charset="-122"/>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rgbClr val="333399"/>
                          </a:solidFill>
                          <a:effectLst/>
                          <a:latin typeface="宋体" pitchFamily="2" charset="-122"/>
                          <a:ea typeface="黑体" pitchFamily="49" charset="-122"/>
                          <a:cs typeface="Times New Roman" pitchFamily="18" charset="0"/>
                        </a:rPr>
                        <a:t>分米波</a:t>
                      </a:r>
                      <a:endParaRPr kumimoji="0" lang="zh-CN" altLang="en-US" sz="1800" b="1"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10-1dm</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特高频（</a:t>
                      </a: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UHF</a:t>
                      </a:r>
                      <a:r>
                        <a:rPr kumimoji="0" lang="zh-CN" altLang="en-US"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300-3000MHz</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333399"/>
                          </a:solidFill>
                          <a:effectLst/>
                          <a:latin typeface="宋体" pitchFamily="2" charset="-122"/>
                          <a:ea typeface="黑体" pitchFamily="49" charset="-122"/>
                          <a:cs typeface="Times New Roman" pitchFamily="18" charset="0"/>
                        </a:rPr>
                        <a:t>厘米波</a:t>
                      </a:r>
                      <a:endParaRPr kumimoji="0" lang="zh-CN" altLang="en-US" sz="1800" b="1"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10-1cm</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超高频（</a:t>
                      </a: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SHF</a:t>
                      </a: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rgbClr val="333399"/>
                          </a:solidFill>
                          <a:effectLst/>
                          <a:latin typeface="宋体" pitchFamily="2" charset="-122"/>
                          <a:ea typeface="黑体" pitchFamily="49" charset="-122"/>
                          <a:cs typeface="Times New Roman" pitchFamily="18" charset="0"/>
                        </a:rPr>
                        <a:t>3-30GHz</a:t>
                      </a:r>
                      <a:endParaRPr kumimoji="0" lang="en-US" altLang="zh-CN" sz="1800" b="0" i="0" u="none" strike="noStrike" cap="none" normalizeH="0" baseline="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r h="36575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rgbClr val="333399"/>
                          </a:solidFill>
                          <a:effectLst/>
                          <a:latin typeface="宋体" pitchFamily="2" charset="-122"/>
                          <a:ea typeface="黑体" pitchFamily="49" charset="-122"/>
                          <a:cs typeface="Times New Roman" pitchFamily="18" charset="0"/>
                        </a:rPr>
                        <a:t>毫米波</a:t>
                      </a:r>
                      <a:endParaRPr kumimoji="0" lang="zh-CN" altLang="en-US" sz="1800" b="1"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10-1mm</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极高频（</a:t>
                      </a: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EHF</a:t>
                      </a:r>
                      <a:r>
                        <a:rPr kumimoji="0" lang="zh-CN" altLang="en-US"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a:t>
                      </a:r>
                      <a:endParaRPr kumimoji="0" lang="zh-CN" altLang="en-US"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rgbClr val="333399"/>
                          </a:solidFill>
                          <a:effectLst/>
                          <a:latin typeface="宋体" pitchFamily="2" charset="-122"/>
                          <a:ea typeface="黑体" pitchFamily="49" charset="-122"/>
                          <a:cs typeface="Times New Roman" pitchFamily="18" charset="0"/>
                        </a:rPr>
                        <a:t>30-300GHz</a:t>
                      </a:r>
                      <a:endParaRPr kumimoji="0" lang="en-US" altLang="zh-CN" sz="1800" b="0" i="0" u="none" strike="noStrike" cap="none" normalizeH="0" baseline="0" dirty="0">
                        <a:ln>
                          <a:noFill/>
                        </a:ln>
                        <a:solidFill>
                          <a:srgbClr val="333399"/>
                        </a:solidFill>
                        <a:effectLst/>
                        <a:latin typeface="Arial" pitchFamily="34" charset="0"/>
                        <a:ea typeface="黑体" pitchFamily="49" charset="-122"/>
                      </a:endParaRPr>
                    </a:p>
                  </a:txBody>
                  <a:tcPr marL="91434" marR="91434"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extLst>
              </a:tr>
            </a:tbl>
          </a:graphicData>
        </a:graphic>
      </p:graphicFrame>
      <p:sp>
        <p:nvSpPr>
          <p:cNvPr id="23615" name="矩形 1"/>
          <p:cNvSpPr>
            <a:spLocks noChangeArrowheads="1"/>
          </p:cNvSpPr>
          <p:nvPr/>
        </p:nvSpPr>
        <p:spPr bwMode="auto">
          <a:xfrm>
            <a:off x="269875" y="3573463"/>
            <a:ext cx="5397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2400" b="1"/>
              <a:t>频率的划分</a:t>
            </a:r>
            <a:endParaRPr lang="zh-CN" altLang="en-US" sz="240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39750" y="1096963"/>
            <a:ext cx="180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微波通信</a:t>
            </a:r>
          </a:p>
        </p:txBody>
      </p:sp>
      <p:sp>
        <p:nvSpPr>
          <p:cNvPr id="25603" name="Text Box 4"/>
          <p:cNvSpPr txBox="1">
            <a:spLocks noChangeArrowheads="1"/>
          </p:cNvSpPr>
          <p:nvPr/>
        </p:nvSpPr>
        <p:spPr bwMode="auto">
          <a:xfrm>
            <a:off x="174625" y="1789113"/>
            <a:ext cx="73437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lnSpc>
                <a:spcPct val="120000"/>
              </a:lnSpc>
              <a:spcBef>
                <a:spcPct val="0"/>
              </a:spcBef>
              <a:buClrTx/>
              <a:buFont typeface="Wingdings" panose="05000000000000000000" pitchFamily="2" charset="2"/>
              <a:buChar char="l"/>
            </a:pPr>
            <a:r>
              <a:rPr kumimoji="1" lang="zh-CN" altLang="en-US" sz="2000">
                <a:solidFill>
                  <a:srgbClr val="0070C0"/>
                </a:solidFill>
                <a:latin typeface="黑体" panose="02010609060101010101" pitchFamily="49" charset="-122"/>
                <a:ea typeface="黑体" panose="02010609060101010101" pitchFamily="49" charset="-122"/>
              </a:rPr>
              <a:t>微波按照直线传播</a:t>
            </a:r>
            <a:r>
              <a:rPr kumimoji="1" lang="zh-CN" altLang="en-US" sz="2000">
                <a:solidFill>
                  <a:schemeClr val="tx2"/>
                </a:solidFill>
                <a:latin typeface="黑体" panose="02010609060101010101" pitchFamily="49" charset="-122"/>
                <a:ea typeface="黑体" panose="02010609060101010101" pitchFamily="49" charset="-122"/>
              </a:rPr>
              <a:t>，不能很好穿透建筑物，发射端和接收端的天线必须精确地对准。</a:t>
            </a:r>
            <a:endParaRPr kumimoji="1" lang="en-US" altLang="zh-CN" sz="2000">
              <a:solidFill>
                <a:schemeClr val="tx2"/>
              </a:solidFill>
              <a:latin typeface="黑体" panose="02010609060101010101" pitchFamily="49" charset="-122"/>
              <a:ea typeface="黑体" panose="02010609060101010101" pitchFamily="49" charset="-122"/>
            </a:endParaRPr>
          </a:p>
          <a:p>
            <a:pPr algn="just">
              <a:lnSpc>
                <a:spcPct val="120000"/>
              </a:lnSpc>
              <a:spcBef>
                <a:spcPct val="0"/>
              </a:spcBef>
              <a:buClrTx/>
              <a:buFont typeface="Wingdings" panose="05000000000000000000" pitchFamily="2" charset="2"/>
              <a:buChar char="l"/>
            </a:pPr>
            <a:r>
              <a:rPr kumimoji="1" lang="zh-CN" altLang="en-US" sz="2000">
                <a:solidFill>
                  <a:srgbClr val="0070C0"/>
                </a:solidFill>
                <a:latin typeface="黑体" panose="02010609060101010101" pitchFamily="49" charset="-122"/>
                <a:ea typeface="黑体" panose="02010609060101010101" pitchFamily="49" charset="-122"/>
              </a:rPr>
              <a:t>微波穿透电离层</a:t>
            </a:r>
            <a:r>
              <a:rPr kumimoji="1" lang="zh-CN" altLang="en-US" sz="2000">
                <a:solidFill>
                  <a:schemeClr val="tx2"/>
                </a:solidFill>
                <a:latin typeface="黑体" panose="02010609060101010101" pitchFamily="49" charset="-122"/>
                <a:ea typeface="黑体" panose="02010609060101010101" pitchFamily="49" charset="-122"/>
              </a:rPr>
              <a:t>而不反射到地面，故只能使微波沿地球表面由源向目标直接发射。</a:t>
            </a:r>
            <a:endParaRPr kumimoji="1" lang="en-US" altLang="zh-CN" sz="2000">
              <a:solidFill>
                <a:schemeClr val="tx2"/>
              </a:solidFill>
              <a:latin typeface="黑体" panose="02010609060101010101" pitchFamily="49" charset="-122"/>
              <a:ea typeface="黑体" panose="02010609060101010101" pitchFamily="49" charset="-122"/>
            </a:endParaRPr>
          </a:p>
          <a:p>
            <a:pPr algn="just">
              <a:lnSpc>
                <a:spcPct val="120000"/>
              </a:lnSpc>
              <a:spcBef>
                <a:spcPct val="0"/>
              </a:spcBef>
              <a:buClrTx/>
              <a:buFont typeface="Wingdings" panose="05000000000000000000" pitchFamily="2" charset="2"/>
              <a:buChar char="l"/>
            </a:pPr>
            <a:r>
              <a:rPr kumimoji="1" lang="zh-CN" altLang="en-US" sz="2000">
                <a:solidFill>
                  <a:srgbClr val="0070C0"/>
                </a:solidFill>
                <a:latin typeface="黑体" panose="02010609060101010101" pitchFamily="49" charset="-122"/>
                <a:ea typeface="黑体" panose="02010609060101010101" pitchFamily="49" charset="-122"/>
              </a:rPr>
              <a:t>微波被地表</a:t>
            </a:r>
            <a:r>
              <a:rPr kumimoji="1" lang="zh-CN" altLang="en-US" sz="2000">
                <a:solidFill>
                  <a:schemeClr val="tx2"/>
                </a:solidFill>
                <a:latin typeface="黑体" panose="02010609060101010101" pitchFamily="49" charset="-122"/>
                <a:ea typeface="黑体" panose="02010609060101010101" pitchFamily="49" charset="-122"/>
              </a:rPr>
              <a:t>吸收产生损耗，</a:t>
            </a:r>
            <a:r>
              <a:rPr kumimoji="1" lang="zh-CN" altLang="en-US" sz="2000">
                <a:solidFill>
                  <a:srgbClr val="0070C0"/>
                </a:solidFill>
                <a:latin typeface="黑体" panose="02010609060101010101" pitchFamily="49" charset="-122"/>
                <a:ea typeface="黑体" panose="02010609060101010101" pitchFamily="49" charset="-122"/>
              </a:rPr>
              <a:t>需进行中继</a:t>
            </a:r>
            <a:r>
              <a:rPr kumimoji="1" lang="zh-CN" altLang="en-US" sz="2000">
                <a:solidFill>
                  <a:schemeClr val="tx2"/>
                </a:solidFill>
                <a:latin typeface="黑体" panose="02010609060101010101" pitchFamily="49" charset="-122"/>
                <a:ea typeface="黑体" panose="02010609060101010101" pitchFamily="49" charset="-122"/>
              </a:rPr>
              <a:t>。中继器之间的最大距离可为</a:t>
            </a:r>
            <a:r>
              <a:rPr kumimoji="1" lang="en-US" altLang="zh-CN" sz="2000">
                <a:solidFill>
                  <a:schemeClr val="tx2"/>
                </a:solidFill>
                <a:latin typeface="黑体" panose="02010609060101010101" pitchFamily="49" charset="-122"/>
                <a:ea typeface="黑体" panose="02010609060101010101" pitchFamily="49" charset="-122"/>
              </a:rPr>
              <a:t>80Km</a:t>
            </a:r>
          </a:p>
        </p:txBody>
      </p:sp>
      <p:sp>
        <p:nvSpPr>
          <p:cNvPr id="25604" name="Text Box 2"/>
          <p:cNvSpPr txBox="1">
            <a:spLocks noChangeArrowheads="1"/>
          </p:cNvSpPr>
          <p:nvPr/>
        </p:nvSpPr>
        <p:spPr bwMode="auto">
          <a:xfrm>
            <a:off x="2051050" y="1198563"/>
            <a:ext cx="3097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000" b="1">
                <a:latin typeface="Times New Roman" panose="02020603050405020304" pitchFamily="18" charset="0"/>
                <a:ea typeface="黑体" panose="02010609060101010101" pitchFamily="49" charset="-122"/>
              </a:rPr>
              <a:t>微波频率：</a:t>
            </a:r>
            <a:r>
              <a:rPr kumimoji="1" lang="en-US" altLang="zh-CN" sz="2000" b="1">
                <a:latin typeface="Times New Roman" panose="02020603050405020304" pitchFamily="18" charset="0"/>
                <a:ea typeface="黑体" panose="02010609060101010101" pitchFamily="49" charset="-122"/>
              </a:rPr>
              <a:t>2GHz-40GHz</a:t>
            </a:r>
            <a:endParaRPr kumimoji="1" lang="zh-CN" altLang="en-US" sz="2000" b="1">
              <a:latin typeface="Times New Roman" panose="02020603050405020304" pitchFamily="18" charset="0"/>
              <a:ea typeface="黑体" panose="02010609060101010101" pitchFamily="49" charset="-122"/>
            </a:endParaRPr>
          </a:p>
        </p:txBody>
      </p:sp>
      <p:pic>
        <p:nvPicPr>
          <p:cNvPr id="2560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25" y="5011738"/>
            <a:ext cx="2957513"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3"/>
          <p:cNvSpPr>
            <a:spLocks noChangeArrowheads="1"/>
          </p:cNvSpPr>
          <p:nvPr/>
        </p:nvSpPr>
        <p:spPr bwMode="auto">
          <a:xfrm>
            <a:off x="138113" y="4130675"/>
            <a:ext cx="3100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nSpc>
                <a:spcPct val="120000"/>
              </a:lnSpc>
            </a:pPr>
            <a:r>
              <a:rPr kumimoji="1" lang="zh-CN" altLang="en-US" sz="2000">
                <a:solidFill>
                  <a:srgbClr val="C00000"/>
                </a:solidFill>
                <a:latin typeface="黑体" panose="02010609060101010101" pitchFamily="49" charset="-122"/>
              </a:rPr>
              <a:t>定向传播：天线将所有能量集中于一小束电磁波。</a:t>
            </a:r>
            <a:endParaRPr lang="zh-CN" altLang="en-US" sz="2000">
              <a:solidFill>
                <a:srgbClr val="C00000"/>
              </a:solidFill>
            </a:endParaRPr>
          </a:p>
        </p:txBody>
      </p:sp>
      <p:pic>
        <p:nvPicPr>
          <p:cNvPr id="2560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4249738"/>
            <a:ext cx="28575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矩形 6"/>
          <p:cNvSpPr>
            <a:spLocks noChangeArrowheads="1"/>
          </p:cNvSpPr>
          <p:nvPr/>
        </p:nvSpPr>
        <p:spPr bwMode="auto">
          <a:xfrm>
            <a:off x="3276600" y="5876925"/>
            <a:ext cx="29591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1400">
                <a:solidFill>
                  <a:srgbClr val="333333"/>
                </a:solidFill>
                <a:latin typeface="微软雅黑" panose="020B0503020204020204" pitchFamily="34" charset="-122"/>
                <a:ea typeface="微软雅黑" panose="020B0503020204020204" pitchFamily="34" charset="-122"/>
              </a:rPr>
              <a:t>波长为数</a:t>
            </a:r>
            <a:r>
              <a:rPr lang="zh-CN" altLang="en-US" sz="1400" b="1">
                <a:solidFill>
                  <a:srgbClr val="333333"/>
                </a:solidFill>
                <a:latin typeface="微软雅黑" panose="020B0503020204020204" pitchFamily="34" charset="-122"/>
                <a:ea typeface="微软雅黑" panose="020B0503020204020204" pitchFamily="34" charset="-122"/>
              </a:rPr>
              <a:t>千米</a:t>
            </a:r>
            <a:r>
              <a:rPr lang="zh-CN" altLang="en-US" sz="1400">
                <a:solidFill>
                  <a:srgbClr val="333333"/>
                </a:solidFill>
                <a:latin typeface="微软雅黑" panose="020B0503020204020204" pitchFamily="34" charset="-122"/>
                <a:ea typeface="微软雅黑" panose="020B0503020204020204" pitchFamily="34" charset="-122"/>
              </a:rPr>
              <a:t>的</a:t>
            </a:r>
            <a:r>
              <a:rPr lang="zh-CN" altLang="en-US" sz="1400" b="1">
                <a:solidFill>
                  <a:srgbClr val="333333"/>
                </a:solidFill>
                <a:latin typeface="微软雅黑" panose="020B0503020204020204" pitchFamily="34" charset="-122"/>
                <a:ea typeface="微软雅黑" panose="020B0503020204020204" pitchFamily="34" charset="-122"/>
              </a:rPr>
              <a:t>无线电波</a:t>
            </a:r>
            <a:r>
              <a:rPr lang="zh-CN" altLang="en-US" sz="1400">
                <a:solidFill>
                  <a:srgbClr val="333333"/>
                </a:solidFill>
                <a:latin typeface="微软雅黑" panose="020B0503020204020204" pitchFamily="34" charset="-122"/>
                <a:ea typeface="微软雅黑" panose="020B0503020204020204" pitchFamily="34" charset="-122"/>
              </a:rPr>
              <a:t>可以衍射过山丘和山谷，这样我们便可以在远距离收到广播</a:t>
            </a:r>
            <a:endParaRPr lang="zh-CN" altLang="en-US" sz="1400"/>
          </a:p>
        </p:txBody>
      </p:sp>
      <p:pic>
        <p:nvPicPr>
          <p:cNvPr id="25609"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230688"/>
            <a:ext cx="28479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矩形 8"/>
          <p:cNvSpPr>
            <a:spLocks noChangeArrowheads="1"/>
          </p:cNvSpPr>
          <p:nvPr/>
        </p:nvSpPr>
        <p:spPr bwMode="auto">
          <a:xfrm>
            <a:off x="6235700" y="5983288"/>
            <a:ext cx="2719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1400">
                <a:solidFill>
                  <a:srgbClr val="333333"/>
                </a:solidFill>
                <a:latin typeface="微软雅黑" panose="020B0503020204020204" pitchFamily="34" charset="-122"/>
                <a:ea typeface="微软雅黑" panose="020B0503020204020204" pitchFamily="34" charset="-122"/>
              </a:rPr>
              <a:t>波长为数厘米的</a:t>
            </a:r>
            <a:r>
              <a:rPr lang="zh-CN" altLang="en-US" sz="1400" b="1">
                <a:solidFill>
                  <a:srgbClr val="333333"/>
                </a:solidFill>
                <a:latin typeface="微软雅黑" panose="020B0503020204020204" pitchFamily="34" charset="-122"/>
                <a:ea typeface="微软雅黑" panose="020B0503020204020204" pitchFamily="34" charset="-122"/>
              </a:rPr>
              <a:t>微波</a:t>
            </a:r>
            <a:r>
              <a:rPr lang="zh-CN" altLang="en-US" sz="1400">
                <a:solidFill>
                  <a:srgbClr val="333333"/>
                </a:solidFill>
                <a:latin typeface="微软雅黑" panose="020B0503020204020204" pitchFamily="34" charset="-122"/>
                <a:ea typeface="微软雅黑" panose="020B0503020204020204" pitchFamily="34" charset="-122"/>
              </a:rPr>
              <a:t>则通常直向传播</a:t>
            </a:r>
            <a:endParaRPr lang="zh-CN" altLang="en-US" sz="1400"/>
          </a:p>
        </p:txBody>
      </p:sp>
      <p:pic>
        <p:nvPicPr>
          <p:cNvPr id="25611"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0"/>
            <a:ext cx="13541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矩形 10"/>
          <p:cNvSpPr>
            <a:spLocks noChangeArrowheads="1"/>
          </p:cNvSpPr>
          <p:nvPr/>
        </p:nvSpPr>
        <p:spPr bwMode="auto">
          <a:xfrm>
            <a:off x="7735888" y="3116263"/>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1400">
                <a:solidFill>
                  <a:srgbClr val="333333"/>
                </a:solidFill>
                <a:latin typeface="微软雅黑" panose="020B0503020204020204" pitchFamily="34" charset="-122"/>
                <a:ea typeface="微软雅黑" panose="020B0503020204020204" pitchFamily="34" charset="-122"/>
              </a:rPr>
              <a:t>典型的微波天线是个抛物面形</a:t>
            </a:r>
            <a:endParaRPr lang="zh-CN" altLang="en-US" sz="140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288" y="1628775"/>
            <a:ext cx="84248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buClr>
                <a:schemeClr val="bg2"/>
              </a:buClr>
              <a:buFont typeface="Times New Roman" panose="02020603050405020304" pitchFamily="18" charset="0"/>
              <a:buNone/>
            </a:pPr>
            <a:r>
              <a:rPr kumimoji="1" lang="zh-CN" altLang="en-US" sz="2400" b="1">
                <a:latin typeface="黑体" panose="02010609060101010101" pitchFamily="49" charset="-122"/>
                <a:ea typeface="黑体" panose="02010609060101010101" pitchFamily="49" charset="-122"/>
              </a:rPr>
              <a:t>采用多个微波中继站进行接力传递微波信号，实现远距离通信。与相同容量和长度的电缆载波通信比较，微波接力通信建设投资少，见效快。</a:t>
            </a:r>
            <a:endParaRPr kumimoji="1" lang="zh-CN" altLang="en-US" sz="2400">
              <a:latin typeface="黑体" panose="02010609060101010101" pitchFamily="49" charset="-122"/>
              <a:ea typeface="黑体" panose="02010609060101010101" pitchFamily="49" charset="-122"/>
            </a:endParaRPr>
          </a:p>
        </p:txBody>
      </p:sp>
      <p:sp>
        <p:nvSpPr>
          <p:cNvPr id="26627" name="Text Box 4"/>
          <p:cNvSpPr txBox="1">
            <a:spLocks noChangeArrowheads="1"/>
          </p:cNvSpPr>
          <p:nvPr/>
        </p:nvSpPr>
        <p:spPr bwMode="auto">
          <a:xfrm>
            <a:off x="395288" y="2901950"/>
            <a:ext cx="84248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latin typeface="黑体" panose="02010609060101010101" pitchFamily="49" charset="-122"/>
                <a:ea typeface="黑体" panose="02010609060101010101" pitchFamily="49" charset="-122"/>
              </a:rPr>
              <a:t>缺点：相邻站之间必须直视，不能有障碍物；微波的传播有时也会受到恶劣气候的影响</a:t>
            </a:r>
            <a:r>
              <a:rPr kumimoji="1" lang="en-US" altLang="zh-CN" sz="2400" b="1">
                <a:latin typeface="黑体" panose="02010609060101010101" pitchFamily="49" charset="-122"/>
                <a:ea typeface="黑体" panose="02010609060101010101" pitchFamily="49" charset="-122"/>
              </a:rPr>
              <a:t>;</a:t>
            </a:r>
            <a:r>
              <a:rPr kumimoji="1" lang="zh-CN" altLang="en-US" sz="2400" b="1">
                <a:latin typeface="黑体" panose="02010609060101010101" pitchFamily="49" charset="-122"/>
                <a:ea typeface="黑体" panose="02010609060101010101" pitchFamily="49" charset="-122"/>
              </a:rPr>
              <a:t>与电缆通信系统比较，微波通信的隐蔽性和保密性较差；对大量中继站的使用和维护要耗费一定的人力和物力。</a:t>
            </a:r>
          </a:p>
        </p:txBody>
      </p:sp>
      <p:sp>
        <p:nvSpPr>
          <p:cNvPr id="26628" name="Text Box 5"/>
          <p:cNvSpPr txBox="1">
            <a:spLocks noChangeArrowheads="1"/>
          </p:cNvSpPr>
          <p:nvPr/>
        </p:nvSpPr>
        <p:spPr bwMode="auto">
          <a:xfrm>
            <a:off x="468313" y="1052513"/>
            <a:ext cx="2519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rPr>
              <a:t>微波接力通信</a:t>
            </a:r>
          </a:p>
        </p:txBody>
      </p:sp>
      <p:pic>
        <p:nvPicPr>
          <p:cNvPr id="2662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4863" y="4221163"/>
            <a:ext cx="5795962"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68313" y="981075"/>
            <a:ext cx="2303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卫星信道</a:t>
            </a:r>
          </a:p>
        </p:txBody>
      </p:sp>
      <p:sp>
        <p:nvSpPr>
          <p:cNvPr id="27651" name="Text Box 3"/>
          <p:cNvSpPr txBox="1">
            <a:spLocks noChangeArrowheads="1"/>
          </p:cNvSpPr>
          <p:nvPr/>
        </p:nvSpPr>
        <p:spPr bwMode="auto">
          <a:xfrm>
            <a:off x="317500" y="1611313"/>
            <a:ext cx="8826500" cy="28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20000"/>
              </a:lnSpc>
              <a:spcBef>
                <a:spcPts val="600"/>
              </a:spcBef>
              <a:buClrTx/>
              <a:buFont typeface="Wingdings" panose="05000000000000000000" pitchFamily="2" charset="2"/>
              <a:buChar char="l"/>
            </a:pPr>
            <a:r>
              <a:rPr kumimoji="1" lang="zh-CN" altLang="en-US" sz="2400" b="1">
                <a:latin typeface="黑体" panose="02010609060101010101" pitchFamily="49" charset="-122"/>
                <a:ea typeface="黑体" panose="02010609060101010101" pitchFamily="49" charset="-122"/>
              </a:rPr>
              <a:t>当将微波中继站放在人造卫星上时，便形成了卫星通信系统。</a:t>
            </a:r>
            <a:endParaRPr kumimoji="1" lang="en-US" altLang="zh-CN" sz="2400" b="1">
              <a:latin typeface="黑体" panose="02010609060101010101" pitchFamily="49" charset="-122"/>
              <a:ea typeface="黑体" panose="02010609060101010101" pitchFamily="49" charset="-122"/>
            </a:endParaRPr>
          </a:p>
          <a:p>
            <a:pPr algn="just">
              <a:lnSpc>
                <a:spcPct val="120000"/>
              </a:lnSpc>
              <a:spcBef>
                <a:spcPts val="600"/>
              </a:spcBef>
              <a:buClrTx/>
              <a:buFont typeface="Wingdings" panose="05000000000000000000" pitchFamily="2" charset="2"/>
              <a:buChar char="l"/>
            </a:pPr>
            <a:r>
              <a:rPr kumimoji="1" lang="zh-CN" altLang="en-US" sz="2400" b="1">
                <a:latin typeface="黑体" panose="02010609060101010101" pitchFamily="49" charset="-122"/>
                <a:ea typeface="黑体" panose="02010609060101010101" pitchFamily="49" charset="-122"/>
              </a:rPr>
              <a:t>用卫星上的中继站接收从地面发来的信号后，加以放大整形后再发回地面。一个同步卫星可以覆盖地球三分之一以上的地表，这样，利用三个相距</a:t>
            </a:r>
            <a:r>
              <a:rPr kumimoji="1" lang="en-US" altLang="zh-CN" sz="2400" b="1">
                <a:latin typeface="黑体" panose="02010609060101010101" pitchFamily="49" charset="-122"/>
                <a:ea typeface="黑体" panose="02010609060101010101" pitchFamily="49" charset="-122"/>
              </a:rPr>
              <a:t>120</a:t>
            </a:r>
            <a:r>
              <a:rPr kumimoji="1" lang="zh-CN" altLang="en-US" sz="2400" b="1">
                <a:latin typeface="黑体" panose="02010609060101010101" pitchFamily="49" charset="-122"/>
                <a:ea typeface="黑体" panose="02010609060101010101" pitchFamily="49" charset="-122"/>
              </a:rPr>
              <a:t>度的卫星便可覆盖整个地球上的全部通信区域。</a:t>
            </a:r>
            <a:endParaRPr kumimoji="1" lang="en-US" altLang="zh-CN" sz="2400" b="1">
              <a:latin typeface="黑体" panose="02010609060101010101" pitchFamily="49" charset="-122"/>
              <a:ea typeface="黑体" panose="02010609060101010101" pitchFamily="49" charset="-122"/>
            </a:endParaRPr>
          </a:p>
          <a:p>
            <a:pPr algn="just">
              <a:lnSpc>
                <a:spcPct val="120000"/>
              </a:lnSpc>
              <a:spcBef>
                <a:spcPts val="600"/>
              </a:spcBef>
              <a:buClrTx/>
              <a:buFont typeface="Wingdings" panose="05000000000000000000" pitchFamily="2" charset="2"/>
              <a:buChar char="l"/>
            </a:pPr>
            <a:r>
              <a:rPr kumimoji="1" lang="zh-CN" altLang="en-US" sz="2400" b="1">
                <a:latin typeface="黑体" panose="02010609060101010101" pitchFamily="49" charset="-122"/>
                <a:ea typeface="黑体" panose="02010609060101010101" pitchFamily="49" charset="-122"/>
              </a:rPr>
              <a:t>通信距离远，通信时延较大。</a:t>
            </a:r>
          </a:p>
        </p:txBody>
      </p:sp>
      <p:graphicFrame>
        <p:nvGraphicFramePr>
          <p:cNvPr id="27652" name="Object 4"/>
          <p:cNvGraphicFramePr>
            <a:graphicFrameLocks noChangeAspect="1"/>
          </p:cNvGraphicFramePr>
          <p:nvPr/>
        </p:nvGraphicFramePr>
        <p:xfrm>
          <a:off x="395288" y="4433888"/>
          <a:ext cx="2322512" cy="2146300"/>
        </p:xfrm>
        <a:graphic>
          <a:graphicData uri="http://schemas.openxmlformats.org/presentationml/2006/ole">
            <mc:AlternateContent xmlns:mc="http://schemas.openxmlformats.org/markup-compatibility/2006">
              <mc:Choice xmlns:v="urn:schemas-microsoft-com:vml" Requires="v">
                <p:oleObj spid="_x0000_s27669" name="VISIO" r:id="rId3" imgW="2182368" imgH="2017776" progId="Visio.Drawing.4">
                  <p:embed/>
                </p:oleObj>
              </mc:Choice>
              <mc:Fallback>
                <p:oleObj name="VISIO" r:id="rId3" imgW="2182368" imgH="2017776"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433888"/>
                        <a:ext cx="2322512" cy="214630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38" y="4433888"/>
            <a:ext cx="2862262" cy="2146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7654" name="Object 3"/>
          <p:cNvGraphicFramePr>
            <a:graphicFrameLocks noChangeAspect="1"/>
          </p:cNvGraphicFramePr>
          <p:nvPr/>
        </p:nvGraphicFramePr>
        <p:xfrm>
          <a:off x="2843213" y="4437063"/>
          <a:ext cx="2540000" cy="2195512"/>
        </p:xfrm>
        <a:graphic>
          <a:graphicData uri="http://schemas.openxmlformats.org/presentationml/2006/ole">
            <mc:AlternateContent xmlns:mc="http://schemas.openxmlformats.org/markup-compatibility/2006">
              <mc:Choice xmlns:v="urn:schemas-microsoft-com:vml" Requires="v">
                <p:oleObj spid="_x0000_s27670" name="VISIO" r:id="rId6" imgW="2923032" imgH="2535936" progId="Visio.Drawing.4">
                  <p:embed/>
                </p:oleObj>
              </mc:Choice>
              <mc:Fallback>
                <p:oleObj name="VISIO" r:id="rId6" imgW="2923032" imgH="2535936" progId="Visio.Drawing.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437063"/>
                        <a:ext cx="2540000" cy="2195512"/>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19250" y="1844675"/>
            <a:ext cx="5761038" cy="660400"/>
          </a:xfrm>
        </p:spPr>
        <p:txBody>
          <a:bodyPr/>
          <a:lstStyle/>
          <a:p>
            <a:pPr eaLnBrk="1" hangingPunct="1"/>
            <a:r>
              <a:rPr lang="en-US" altLang="zh-CN" sz="3900" b="1" smtClean="0">
                <a:solidFill>
                  <a:srgbClr val="800000"/>
                </a:solidFill>
                <a:latin typeface="黑体" panose="02010609060101010101" pitchFamily="49" charset="-122"/>
                <a:ea typeface="黑体" panose="02010609060101010101" pitchFamily="49" charset="-122"/>
              </a:rPr>
              <a:t>3.2 </a:t>
            </a:r>
            <a:r>
              <a:rPr lang="zh-CN" altLang="en-US" sz="3900" b="1" smtClean="0">
                <a:solidFill>
                  <a:srgbClr val="800000"/>
                </a:solidFill>
                <a:latin typeface="黑体" panose="02010609060101010101" pitchFamily="49" charset="-122"/>
                <a:ea typeface="黑体" panose="02010609060101010101" pitchFamily="49" charset="-122"/>
              </a:rPr>
              <a:t>有 线 传 输 媒 体</a:t>
            </a:r>
            <a:endParaRPr lang="zh-CN" altLang="en-US" sz="3900" b="1" smtClean="0">
              <a:solidFill>
                <a:schemeClr val="tx1"/>
              </a:solidFill>
              <a:latin typeface="黑体" panose="02010609060101010101" pitchFamily="49" charset="-122"/>
              <a:ea typeface="黑体" panose="02010609060101010101" pitchFamily="49" charset="-122"/>
            </a:endParaRPr>
          </a:p>
        </p:txBody>
      </p:sp>
      <p:sp>
        <p:nvSpPr>
          <p:cNvPr id="2" name="矩形 1"/>
          <p:cNvSpPr/>
          <p:nvPr/>
        </p:nvSpPr>
        <p:spPr>
          <a:xfrm>
            <a:off x="2700338" y="2636838"/>
            <a:ext cx="4248150" cy="2160591"/>
          </a:xfrm>
          <a:prstGeom prst="rect">
            <a:avLst/>
          </a:prstGeom>
        </p:spPr>
        <p:txBody>
          <a:bodyPr>
            <a:spAutoFit/>
          </a:bodyPr>
          <a:lstStyle/>
          <a:p>
            <a:pPr marL="342900" indent="-342900" eaLnBrk="1" hangingPunct="1">
              <a:lnSpc>
                <a:spcPct val="120000"/>
              </a:lnSpc>
              <a:buFont typeface="Wingdings" panose="05000000000000000000" pitchFamily="2" charset="2"/>
              <a:buChar char="l"/>
              <a:defRPr/>
            </a:pPr>
            <a:r>
              <a:rPr lang="zh-CN" altLang="en-US" sz="2800" b="1" dirty="0"/>
              <a:t>双绞线</a:t>
            </a:r>
          </a:p>
          <a:p>
            <a:pPr lvl="1" eaLnBrk="1" hangingPunct="1">
              <a:lnSpc>
                <a:spcPct val="120000"/>
              </a:lnSpc>
              <a:defRPr/>
            </a:pPr>
            <a:r>
              <a:rPr lang="zh-CN" altLang="en-US" sz="2800" b="1" dirty="0">
                <a:solidFill>
                  <a:srgbClr val="333399"/>
                </a:solidFill>
              </a:rPr>
              <a:t>屏蔽双绞线 </a:t>
            </a:r>
            <a:r>
              <a:rPr lang="en-US" altLang="zh-CN" sz="2800" b="1" dirty="0">
                <a:solidFill>
                  <a:srgbClr val="333399"/>
                </a:solidFill>
              </a:rPr>
              <a:t>STP </a:t>
            </a:r>
          </a:p>
          <a:p>
            <a:pPr lvl="1" eaLnBrk="1" hangingPunct="1">
              <a:lnSpc>
                <a:spcPct val="120000"/>
              </a:lnSpc>
              <a:defRPr/>
            </a:pPr>
            <a:r>
              <a:rPr lang="zh-CN" altLang="en-US" sz="2800" b="1" dirty="0">
                <a:solidFill>
                  <a:srgbClr val="333399"/>
                </a:solidFill>
              </a:rPr>
              <a:t>无屏蔽双绞线 </a:t>
            </a:r>
            <a:r>
              <a:rPr lang="en-US" altLang="zh-CN" sz="2800" b="1" dirty="0">
                <a:solidFill>
                  <a:srgbClr val="333399"/>
                </a:solidFill>
              </a:rPr>
              <a:t>UTP </a:t>
            </a:r>
          </a:p>
          <a:p>
            <a:pPr marL="342900" indent="-342900" eaLnBrk="1" hangingPunct="1">
              <a:lnSpc>
                <a:spcPct val="120000"/>
              </a:lnSpc>
              <a:buFont typeface="Wingdings" panose="05000000000000000000" pitchFamily="2" charset="2"/>
              <a:buChar char="l"/>
              <a:defRPr/>
            </a:pPr>
            <a:r>
              <a:rPr lang="zh-CN" altLang="en-US" sz="2800" b="1" dirty="0" smtClean="0"/>
              <a:t>光缆 </a:t>
            </a:r>
            <a:endParaRPr lang="zh-CN" altLang="en-US" sz="2800" b="1"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574675" y="836613"/>
            <a:ext cx="4573588" cy="684212"/>
          </a:xfrm>
        </p:spPr>
        <p:txBody>
          <a:bodyPr/>
          <a:lstStyle/>
          <a:p>
            <a:pPr eaLnBrk="1" hangingPunct="1"/>
            <a:r>
              <a:rPr kumimoji="1" lang="zh-CN" altLang="en-US" sz="3500" b="1" smtClean="0">
                <a:solidFill>
                  <a:srgbClr val="0033CC"/>
                </a:solidFill>
                <a:latin typeface="Times New Roman" panose="02020603050405020304" pitchFamily="18" charset="0"/>
                <a:ea typeface="黑体" panose="02010609060101010101" pitchFamily="49" charset="-122"/>
              </a:rPr>
              <a:t>双绞线</a:t>
            </a:r>
          </a:p>
        </p:txBody>
      </p:sp>
      <p:sp>
        <p:nvSpPr>
          <p:cNvPr id="8195" name="Text Box 4"/>
          <p:cNvSpPr txBox="1">
            <a:spLocks noChangeArrowheads="1"/>
          </p:cNvSpPr>
          <p:nvPr/>
        </p:nvSpPr>
        <p:spPr bwMode="auto">
          <a:xfrm>
            <a:off x="250825" y="1727200"/>
            <a:ext cx="864235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20000"/>
              </a:lnSpc>
              <a:spcBef>
                <a:spcPct val="50000"/>
              </a:spcBef>
              <a:buClrTx/>
              <a:buFontTx/>
              <a:buNone/>
            </a:pPr>
            <a:r>
              <a:rPr kumimoji="1" lang="zh-CN" altLang="en-US" sz="2400" b="1">
                <a:solidFill>
                  <a:srgbClr val="0070C0"/>
                </a:solidFill>
                <a:latin typeface="黑体" panose="02010609060101010101" pitchFamily="49" charset="-122"/>
                <a:ea typeface="黑体" panose="02010609060101010101" pitchFamily="49" charset="-122"/>
              </a:rPr>
              <a:t>双绞线由按规则螺旋结构排列的两根、四根或八根绝缘导线组成。</a:t>
            </a:r>
            <a:r>
              <a:rPr kumimoji="1" lang="zh-CN" altLang="en-US" sz="2400" b="1">
                <a:latin typeface="黑体" panose="02010609060101010101" pitchFamily="49" charset="-122"/>
                <a:ea typeface="黑体" panose="02010609060101010101" pitchFamily="49" charset="-122"/>
              </a:rPr>
              <a:t>一对线可以作为一条通信线路。</a:t>
            </a:r>
            <a:endParaRPr kumimoji="1" lang="en-US" altLang="zh-CN" sz="2400" b="1">
              <a:latin typeface="黑体" panose="02010609060101010101" pitchFamily="49" charset="-122"/>
              <a:ea typeface="黑体" panose="02010609060101010101" pitchFamily="49" charset="-122"/>
            </a:endParaRPr>
          </a:p>
        </p:txBody>
      </p:sp>
      <p:pic>
        <p:nvPicPr>
          <p:cNvPr id="8196"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4675" y="5586413"/>
            <a:ext cx="46482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403725"/>
            <a:ext cx="2663825"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1"/>
          <p:cNvSpPr>
            <a:spLocks noChangeArrowheads="1"/>
          </p:cNvSpPr>
          <p:nvPr/>
        </p:nvSpPr>
        <p:spPr bwMode="auto">
          <a:xfrm>
            <a:off x="395288" y="4375150"/>
            <a:ext cx="4572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nSpc>
                <a:spcPct val="120000"/>
              </a:lnSpc>
              <a:spcBef>
                <a:spcPct val="50000"/>
              </a:spcBef>
            </a:pPr>
            <a:r>
              <a:rPr kumimoji="1" lang="zh-CN" altLang="en-US" b="1">
                <a:latin typeface="黑体" panose="02010609060101010101" pitchFamily="49" charset="-122"/>
              </a:rPr>
              <a:t>双绞线价格低廉、连接可靠、维护简单，可提供高达 </a:t>
            </a:r>
            <a:r>
              <a:rPr kumimoji="1" lang="en-US" altLang="zh-CN" b="1">
                <a:latin typeface="黑体" panose="02010609060101010101" pitchFamily="49" charset="-122"/>
              </a:rPr>
              <a:t>1000Mbps</a:t>
            </a:r>
            <a:r>
              <a:rPr kumimoji="1" lang="zh-CN" altLang="en-US" b="1">
                <a:latin typeface="黑体" panose="02010609060101010101" pitchFamily="49" charset="-122"/>
              </a:rPr>
              <a:t>的传输带宽，成为当今水平布线的首选线缆。</a:t>
            </a:r>
            <a:endParaRPr kumimoji="1" lang="en-US" altLang="zh-CN" b="1">
              <a:latin typeface="黑体" panose="02010609060101010101" pitchFamily="49" charset="-122"/>
            </a:endParaRPr>
          </a:p>
        </p:txBody>
      </p:sp>
      <p:sp>
        <p:nvSpPr>
          <p:cNvPr id="8199" name="矩形 1"/>
          <p:cNvSpPr>
            <a:spLocks noChangeArrowheads="1"/>
          </p:cNvSpPr>
          <p:nvPr/>
        </p:nvSpPr>
        <p:spPr bwMode="auto">
          <a:xfrm>
            <a:off x="284163" y="2832100"/>
            <a:ext cx="8609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14388">
              <a:defRPr>
                <a:solidFill>
                  <a:schemeClr val="tx1"/>
                </a:solidFill>
                <a:latin typeface="Verdana" panose="020B0604030504040204" pitchFamily="34" charset="0"/>
                <a:ea typeface="黑体" panose="02010609060101010101" pitchFamily="49" charset="-122"/>
              </a:defRPr>
            </a:lvl1pPr>
            <a:lvl2pPr marL="742950" indent="-285750" defTabSz="814388">
              <a:defRPr>
                <a:solidFill>
                  <a:schemeClr val="tx1"/>
                </a:solidFill>
                <a:latin typeface="Verdana" panose="020B0604030504040204" pitchFamily="34" charset="0"/>
                <a:ea typeface="黑体" panose="02010609060101010101" pitchFamily="49" charset="-122"/>
              </a:defRPr>
            </a:lvl2pPr>
            <a:lvl3pPr marL="1143000" indent="-228600" defTabSz="814388">
              <a:defRPr>
                <a:solidFill>
                  <a:schemeClr val="tx1"/>
                </a:solidFill>
                <a:latin typeface="Verdana" panose="020B0604030504040204" pitchFamily="34" charset="0"/>
                <a:ea typeface="黑体" panose="02010609060101010101" pitchFamily="49" charset="-122"/>
              </a:defRPr>
            </a:lvl3pPr>
            <a:lvl4pPr marL="1600200" indent="-228600" defTabSz="814388">
              <a:defRPr>
                <a:solidFill>
                  <a:schemeClr val="tx1"/>
                </a:solidFill>
                <a:latin typeface="Verdana" panose="020B0604030504040204" pitchFamily="34" charset="0"/>
                <a:ea typeface="黑体" panose="02010609060101010101" pitchFamily="49" charset="-122"/>
              </a:defRPr>
            </a:lvl4pPr>
            <a:lvl5pPr marL="2057400" indent="-228600" defTabSz="814388">
              <a:defRPr>
                <a:solidFill>
                  <a:schemeClr val="tx1"/>
                </a:solidFill>
                <a:latin typeface="Verdana" panose="020B0604030504040204" pitchFamily="34" charset="0"/>
                <a:ea typeface="黑体" panose="02010609060101010101" pitchFamily="49" charset="-122"/>
              </a:defRPr>
            </a:lvl5pPr>
            <a:lvl6pPr marL="25146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kumimoji="1" lang="zh-CN" altLang="en-US" sz="2400" b="1">
                <a:latin typeface="黑体" panose="02010609060101010101" pitchFamily="49" charset="-122"/>
              </a:rPr>
              <a:t>把两根绝缘的铜导线按一定规格互相绞在一起，可降低信号干扰的程度，每一根导线在传输中辐射的电波会被另一根线上发出的电波抵消。</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矩形 2"/>
          <p:cNvSpPr>
            <a:spLocks noChangeArrowheads="1"/>
          </p:cNvSpPr>
          <p:nvPr/>
        </p:nvSpPr>
        <p:spPr bwMode="auto">
          <a:xfrm>
            <a:off x="542925" y="1989138"/>
            <a:ext cx="84185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a:lnSpc>
                <a:spcPct val="120000"/>
              </a:lnSpc>
            </a:pPr>
            <a:r>
              <a:rPr kumimoji="1" lang="en-US" altLang="zh-CN" sz="2400" b="1">
                <a:latin typeface="黑体" panose="02010609060101010101" pitchFamily="49" charset="-122"/>
              </a:rPr>
              <a:t>.</a:t>
            </a:r>
            <a:endParaRPr kumimoji="1" lang="zh-CN" altLang="en-US" sz="2400" b="1">
              <a:latin typeface="黑体" panose="02010609060101010101" pitchFamily="49" charset="-122"/>
            </a:endParaRPr>
          </a:p>
        </p:txBody>
      </p:sp>
      <p:pic>
        <p:nvPicPr>
          <p:cNvPr id="9219" name="Picture 4" descr="C:\Documents and Settings\Administrator\Application Data\Tencent\Users\28736119\QQ\WinTemp\RichOle\91N(P`RJ[[(C@REBZ7K`]7Y.jpg"/>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84175" y="3979863"/>
            <a:ext cx="2808288"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矩形 8"/>
          <p:cNvSpPr>
            <a:spLocks noChangeArrowheads="1"/>
          </p:cNvSpPr>
          <p:nvPr/>
        </p:nvSpPr>
        <p:spPr bwMode="auto">
          <a:xfrm>
            <a:off x="542925" y="981075"/>
            <a:ext cx="7269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a:lnSpc>
                <a:spcPct val="120000"/>
              </a:lnSpc>
            </a:pPr>
            <a:r>
              <a:rPr kumimoji="1" lang="zh-CN" altLang="en-US" sz="2800" b="1">
                <a:latin typeface="黑体" panose="02010609060101010101" pitchFamily="49" charset="-122"/>
              </a:rPr>
              <a:t>屏蔽双绞线</a:t>
            </a:r>
            <a:r>
              <a:rPr kumimoji="1" lang="en-US" altLang="zh-CN" sz="2800" b="1">
                <a:latin typeface="黑体" panose="02010609060101010101" pitchFamily="49" charset="-122"/>
              </a:rPr>
              <a:t>(STP)</a:t>
            </a:r>
            <a:r>
              <a:rPr kumimoji="1" lang="zh-CN" altLang="en-US" sz="2800" b="1">
                <a:latin typeface="黑体" panose="02010609060101010101" pitchFamily="49" charset="-122"/>
              </a:rPr>
              <a:t>和非屏蔽双绞线</a:t>
            </a:r>
            <a:r>
              <a:rPr kumimoji="1" lang="en-US" altLang="zh-CN" sz="2800" b="1">
                <a:latin typeface="黑体" panose="02010609060101010101" pitchFamily="49" charset="-122"/>
              </a:rPr>
              <a:t>(UTP)</a:t>
            </a:r>
          </a:p>
        </p:txBody>
      </p:sp>
      <p:sp>
        <p:nvSpPr>
          <p:cNvPr id="9221" name="矩形 11"/>
          <p:cNvSpPr>
            <a:spLocks noChangeArrowheads="1"/>
          </p:cNvSpPr>
          <p:nvPr/>
        </p:nvSpPr>
        <p:spPr bwMode="auto">
          <a:xfrm>
            <a:off x="466725" y="1657350"/>
            <a:ext cx="84312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a:lnSpc>
                <a:spcPct val="120000"/>
              </a:lnSpc>
            </a:pPr>
            <a:r>
              <a:rPr kumimoji="1" lang="zh-CN" altLang="en-US" sz="2400" b="1">
                <a:solidFill>
                  <a:srgbClr val="0070C0"/>
                </a:solidFill>
                <a:latin typeface="黑体" panose="02010609060101010101" pitchFamily="49" charset="-122"/>
              </a:rPr>
              <a:t>屏蔽双绞线</a:t>
            </a:r>
            <a:r>
              <a:rPr kumimoji="1" lang="zh-CN" altLang="en-US" sz="2400" b="1">
                <a:latin typeface="黑体" panose="02010609060101010101" pitchFamily="49" charset="-122"/>
              </a:rPr>
              <a:t>是在双绞线电缆中增加屏蔽层，屏蔽层可减少辐射，防止信息被窃听，也可阻止外部</a:t>
            </a:r>
            <a:r>
              <a:rPr kumimoji="1" lang="zh-CN" altLang="en-US" sz="2400" b="1">
                <a:latin typeface="黑体" panose="02010609060101010101" pitchFamily="49" charset="-122"/>
                <a:hlinkClick r:id="rId4"/>
              </a:rPr>
              <a:t>电磁干扰</a:t>
            </a:r>
            <a:r>
              <a:rPr kumimoji="1" lang="zh-CN" altLang="en-US" sz="2400" b="1">
                <a:latin typeface="黑体" panose="02010609060101010101" pitchFamily="49" charset="-122"/>
              </a:rPr>
              <a:t>的进入，使屏蔽双绞线比同类的非屏蔽双绞线具有更高的传输速率。</a:t>
            </a:r>
            <a:endParaRPr kumimoji="1" lang="en-US" altLang="zh-CN" sz="2400" b="1">
              <a:latin typeface="黑体" panose="02010609060101010101" pitchFamily="49" charset="-122"/>
            </a:endParaRPr>
          </a:p>
        </p:txBody>
      </p:sp>
      <p:pic>
        <p:nvPicPr>
          <p:cNvPr id="9222" name="Picture 3" descr="223b"/>
          <p:cNvPicPr>
            <a:picLocks noChangeAspect="1" noChangeArrowheads="1"/>
          </p:cNvPicPr>
          <p:nvPr/>
        </p:nvPicPr>
        <p:blipFill>
          <a:blip r:embed="rId5">
            <a:extLst>
              <a:ext uri="{28A0092B-C50C-407E-A947-70E740481C1C}">
                <a14:useLocalDpi xmlns:a14="http://schemas.microsoft.com/office/drawing/2010/main" val="0"/>
              </a:ext>
            </a:extLst>
          </a:blip>
          <a:srcRect t="24692" b="39763"/>
          <a:stretch>
            <a:fillRect/>
          </a:stretch>
        </p:blipFill>
        <p:spPr bwMode="auto">
          <a:xfrm>
            <a:off x="3222625" y="4238625"/>
            <a:ext cx="3711575"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5"/>
          <p:cNvSpPr txBox="1">
            <a:spLocks noChangeArrowheads="1"/>
          </p:cNvSpPr>
          <p:nvPr/>
        </p:nvSpPr>
        <p:spPr bwMode="auto">
          <a:xfrm>
            <a:off x="6143625" y="5283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铜线</a:t>
            </a:r>
          </a:p>
        </p:txBody>
      </p:sp>
      <p:sp>
        <p:nvSpPr>
          <p:cNvPr id="9224" name="Text Box 7"/>
          <p:cNvSpPr txBox="1">
            <a:spLocks noChangeArrowheads="1"/>
          </p:cNvSpPr>
          <p:nvPr/>
        </p:nvSpPr>
        <p:spPr bwMode="auto">
          <a:xfrm>
            <a:off x="3375025" y="5343525"/>
            <a:ext cx="1306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聚氯乙烯 套层</a:t>
            </a:r>
          </a:p>
        </p:txBody>
      </p:sp>
      <p:sp>
        <p:nvSpPr>
          <p:cNvPr id="9225" name="Text Box 10"/>
          <p:cNvSpPr txBox="1">
            <a:spLocks noChangeArrowheads="1"/>
          </p:cNvSpPr>
          <p:nvPr/>
        </p:nvSpPr>
        <p:spPr bwMode="auto">
          <a:xfrm>
            <a:off x="4960938" y="5280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黑体" panose="02010609060101010101" pitchFamily="49" charset="-122"/>
                <a:ea typeface="黑体" panose="02010609060101010101" pitchFamily="49" charset="-122"/>
              </a:rPr>
              <a:t>绝缘层</a:t>
            </a:r>
          </a:p>
        </p:txBody>
      </p:sp>
      <p:sp>
        <p:nvSpPr>
          <p:cNvPr id="9226" name="Text Box 18"/>
          <p:cNvSpPr txBox="1">
            <a:spLocks noChangeArrowheads="1"/>
          </p:cNvSpPr>
          <p:nvPr/>
        </p:nvSpPr>
        <p:spPr bwMode="auto">
          <a:xfrm>
            <a:off x="3856038" y="6172200"/>
            <a:ext cx="230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000">
                <a:solidFill>
                  <a:srgbClr val="333399"/>
                </a:solidFill>
                <a:latin typeface="Arial" panose="020B0604020202020204" pitchFamily="34" charset="0"/>
                <a:ea typeface="黑体" panose="02010609060101010101" pitchFamily="49" charset="-122"/>
              </a:rPr>
              <a:t>无屏蔽双绞线 </a:t>
            </a:r>
            <a:r>
              <a:rPr lang="en-US" altLang="zh-CN" sz="2000">
                <a:solidFill>
                  <a:srgbClr val="333399"/>
                </a:solidFill>
                <a:latin typeface="Arial" panose="020B0604020202020204" pitchFamily="34" charset="0"/>
                <a:ea typeface="黑体" panose="02010609060101010101" pitchFamily="49" charset="-122"/>
              </a:rPr>
              <a:t>UTP</a:t>
            </a:r>
          </a:p>
        </p:txBody>
      </p:sp>
      <p:sp>
        <p:nvSpPr>
          <p:cNvPr id="9227" name="Line 25"/>
          <p:cNvSpPr>
            <a:spLocks noChangeShapeType="1"/>
          </p:cNvSpPr>
          <p:nvPr/>
        </p:nvSpPr>
        <p:spPr bwMode="auto">
          <a:xfrm>
            <a:off x="5310188" y="5049838"/>
            <a:ext cx="46037" cy="319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Line 26"/>
          <p:cNvSpPr>
            <a:spLocks noChangeShapeType="1"/>
          </p:cNvSpPr>
          <p:nvPr/>
        </p:nvSpPr>
        <p:spPr bwMode="auto">
          <a:xfrm>
            <a:off x="6297613" y="5091113"/>
            <a:ext cx="88900" cy="246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Line 30"/>
          <p:cNvSpPr>
            <a:spLocks noChangeShapeType="1"/>
          </p:cNvSpPr>
          <p:nvPr/>
        </p:nvSpPr>
        <p:spPr bwMode="auto">
          <a:xfrm flipH="1">
            <a:off x="3987800" y="5165725"/>
            <a:ext cx="7938" cy="1873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Text Box 18"/>
          <p:cNvSpPr txBox="1">
            <a:spLocks noChangeArrowheads="1"/>
          </p:cNvSpPr>
          <p:nvPr/>
        </p:nvSpPr>
        <p:spPr bwMode="auto">
          <a:xfrm>
            <a:off x="542925" y="6119813"/>
            <a:ext cx="2052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000">
                <a:solidFill>
                  <a:srgbClr val="333399"/>
                </a:solidFill>
                <a:latin typeface="Arial" panose="020B0604020202020204" pitchFamily="34" charset="0"/>
                <a:ea typeface="黑体" panose="02010609060101010101" pitchFamily="49" charset="-122"/>
              </a:rPr>
              <a:t>屏蔽双绞线 </a:t>
            </a:r>
            <a:r>
              <a:rPr lang="en-US" altLang="zh-CN" sz="2000">
                <a:solidFill>
                  <a:srgbClr val="333399"/>
                </a:solidFill>
                <a:latin typeface="Arial" panose="020B0604020202020204" pitchFamily="34" charset="0"/>
                <a:ea typeface="黑体" panose="02010609060101010101" pitchFamily="49" charset="-122"/>
              </a:rPr>
              <a:t>STP</a:t>
            </a:r>
          </a:p>
        </p:txBody>
      </p:sp>
      <p:sp>
        <p:nvSpPr>
          <p:cNvPr id="9231" name="矩形 2"/>
          <p:cNvSpPr>
            <a:spLocks noChangeArrowheads="1"/>
          </p:cNvSpPr>
          <p:nvPr/>
        </p:nvSpPr>
        <p:spPr bwMode="auto">
          <a:xfrm>
            <a:off x="427038" y="3060700"/>
            <a:ext cx="8350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kumimoji="1" lang="zh-CN" altLang="en-US" sz="2400" b="1">
                <a:solidFill>
                  <a:srgbClr val="0070C0"/>
                </a:solidFill>
                <a:latin typeface="黑体" panose="02010609060101010101" pitchFamily="49" charset="-122"/>
              </a:rPr>
              <a:t>非屏蔽双绞线</a:t>
            </a:r>
            <a:r>
              <a:rPr kumimoji="1" lang="zh-CN" altLang="en-US" sz="2400" b="1">
                <a:latin typeface="黑体" panose="02010609060101010101" pitchFamily="49" charset="-122"/>
              </a:rPr>
              <a:t>指不带任何屏蔽物的对绞电缆。，因此，安全性和传输效率较差。</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539750" y="981075"/>
            <a:ext cx="504031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800" b="1">
                <a:latin typeface="黑体" panose="02010609060101010101" pitchFamily="49" charset="-122"/>
                <a:ea typeface="黑体" panose="02010609060101010101" pitchFamily="49" charset="-122"/>
              </a:rPr>
              <a:t>5</a:t>
            </a:r>
            <a:r>
              <a:rPr kumimoji="1" lang="zh-CN" altLang="en-US" sz="2800" b="1">
                <a:latin typeface="黑体" panose="02010609060101010101" pitchFamily="49" charset="-122"/>
                <a:ea typeface="黑体" panose="02010609060101010101" pitchFamily="49" charset="-122"/>
              </a:rPr>
              <a:t>类、超</a:t>
            </a:r>
            <a:r>
              <a:rPr kumimoji="1" lang="en-US" altLang="zh-CN" sz="2800" b="1">
                <a:latin typeface="黑体" panose="02010609060101010101" pitchFamily="49" charset="-122"/>
                <a:ea typeface="黑体" panose="02010609060101010101" pitchFamily="49" charset="-122"/>
              </a:rPr>
              <a:t>5</a:t>
            </a:r>
            <a:r>
              <a:rPr kumimoji="1" lang="zh-CN" altLang="en-US" sz="2800" b="1">
                <a:latin typeface="黑体" panose="02010609060101010101" pitchFamily="49" charset="-122"/>
                <a:ea typeface="黑体" panose="02010609060101010101" pitchFamily="49" charset="-122"/>
              </a:rPr>
              <a:t>类、</a:t>
            </a:r>
            <a:r>
              <a:rPr kumimoji="1" lang="en-US" altLang="zh-CN" sz="2800" b="1">
                <a:latin typeface="黑体" panose="02010609060101010101" pitchFamily="49" charset="-122"/>
                <a:ea typeface="黑体" panose="02010609060101010101" pitchFamily="49" charset="-122"/>
              </a:rPr>
              <a:t>6</a:t>
            </a:r>
            <a:r>
              <a:rPr kumimoji="1" lang="zh-CN" altLang="en-US" sz="2800" b="1">
                <a:latin typeface="黑体" panose="02010609060101010101" pitchFamily="49" charset="-122"/>
                <a:ea typeface="黑体" panose="02010609060101010101" pitchFamily="49" charset="-122"/>
              </a:rPr>
              <a:t>类、</a:t>
            </a:r>
            <a:r>
              <a:rPr kumimoji="1" lang="en-US" altLang="zh-CN" sz="2800" b="1">
                <a:latin typeface="黑体" panose="02010609060101010101" pitchFamily="49" charset="-122"/>
                <a:ea typeface="黑体" panose="02010609060101010101" pitchFamily="49" charset="-122"/>
              </a:rPr>
              <a:t>7</a:t>
            </a:r>
            <a:r>
              <a:rPr kumimoji="1" lang="zh-CN" altLang="en-US" sz="2800" b="1">
                <a:latin typeface="黑体" panose="02010609060101010101" pitchFamily="49" charset="-122"/>
                <a:ea typeface="黑体" panose="02010609060101010101" pitchFamily="49" charset="-122"/>
              </a:rPr>
              <a:t>类双绞线</a:t>
            </a:r>
          </a:p>
        </p:txBody>
      </p:sp>
      <p:sp>
        <p:nvSpPr>
          <p:cNvPr id="10243" name="矩形 1"/>
          <p:cNvSpPr>
            <a:spLocks noChangeArrowheads="1"/>
          </p:cNvSpPr>
          <p:nvPr/>
        </p:nvSpPr>
        <p:spPr bwMode="auto">
          <a:xfrm>
            <a:off x="179388" y="1773238"/>
            <a:ext cx="864076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defTabSz="814388">
              <a:defRPr>
                <a:solidFill>
                  <a:schemeClr val="tx1"/>
                </a:solidFill>
                <a:latin typeface="Verdana" panose="020B0604030504040204" pitchFamily="34" charset="0"/>
                <a:ea typeface="黑体" panose="02010609060101010101" pitchFamily="49" charset="-122"/>
              </a:defRPr>
            </a:lvl1pPr>
            <a:lvl2pPr marL="742950" indent="-285750" defTabSz="814388">
              <a:defRPr>
                <a:solidFill>
                  <a:schemeClr val="tx1"/>
                </a:solidFill>
                <a:latin typeface="Verdana" panose="020B0604030504040204" pitchFamily="34" charset="0"/>
                <a:ea typeface="黑体" panose="02010609060101010101" pitchFamily="49" charset="-122"/>
              </a:defRPr>
            </a:lvl2pPr>
            <a:lvl3pPr marL="1143000" indent="-228600" defTabSz="814388">
              <a:defRPr>
                <a:solidFill>
                  <a:schemeClr val="tx1"/>
                </a:solidFill>
                <a:latin typeface="Verdana" panose="020B0604030504040204" pitchFamily="34" charset="0"/>
                <a:ea typeface="黑体" panose="02010609060101010101" pitchFamily="49" charset="-122"/>
              </a:defRPr>
            </a:lvl3pPr>
            <a:lvl4pPr marL="1600200" indent="-228600" defTabSz="814388">
              <a:defRPr>
                <a:solidFill>
                  <a:schemeClr val="tx1"/>
                </a:solidFill>
                <a:latin typeface="Verdana" panose="020B0604030504040204" pitchFamily="34" charset="0"/>
                <a:ea typeface="黑体" panose="02010609060101010101" pitchFamily="49" charset="-122"/>
              </a:defRPr>
            </a:lvl4pPr>
            <a:lvl5pPr marL="2057400" indent="-228600" defTabSz="814388">
              <a:defRPr>
                <a:solidFill>
                  <a:schemeClr val="tx1"/>
                </a:solidFill>
                <a:latin typeface="Verdana" panose="020B0604030504040204" pitchFamily="34" charset="0"/>
                <a:ea typeface="黑体" panose="02010609060101010101" pitchFamily="49" charset="-122"/>
              </a:defRPr>
            </a:lvl5pPr>
            <a:lvl6pPr marL="25146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defTabSz="81438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nSpc>
                <a:spcPct val="120000"/>
              </a:lnSpc>
            </a:pPr>
            <a:r>
              <a:rPr kumimoji="1" lang="zh-CN" altLang="en-US" sz="2400" b="1">
                <a:latin typeface="黑体" panose="02010609060101010101" pitchFamily="49" charset="-122"/>
              </a:rPr>
              <a:t>各类线的关键差别在于单位距离上的螺旋的数目；</a:t>
            </a:r>
            <a:endParaRPr kumimoji="1" lang="en-US" altLang="zh-CN" sz="2400" b="1">
              <a:latin typeface="黑体" panose="02010609060101010101" pitchFamily="49" charset="-122"/>
            </a:endParaRPr>
          </a:p>
          <a:p>
            <a:pPr>
              <a:lnSpc>
                <a:spcPct val="120000"/>
              </a:lnSpc>
            </a:pPr>
            <a:r>
              <a:rPr kumimoji="1" lang="en-US" altLang="zh-CN" sz="2400" b="1">
                <a:latin typeface="黑体" panose="02010609060101010101" pitchFamily="49" charset="-122"/>
              </a:rPr>
              <a:t>5</a:t>
            </a:r>
            <a:r>
              <a:rPr kumimoji="1" lang="zh-CN" altLang="en-US" sz="2400" b="1">
                <a:latin typeface="黑体" panose="02010609060101010101" pitchFamily="49" charset="-122"/>
              </a:rPr>
              <a:t>类旋得较紧，一般为每英寸</a:t>
            </a:r>
            <a:r>
              <a:rPr kumimoji="1" lang="en-US" altLang="zh-CN" sz="2400" b="1">
                <a:latin typeface="黑体" panose="02010609060101010101" pitchFamily="49" charset="-122"/>
              </a:rPr>
              <a:t>3-4</a:t>
            </a:r>
            <a:r>
              <a:rPr kumimoji="1" lang="zh-CN" altLang="en-US" sz="2400" b="1">
                <a:latin typeface="黑体" panose="02010609060101010101" pitchFamily="49" charset="-122"/>
              </a:rPr>
              <a:t>转，而</a:t>
            </a:r>
            <a:r>
              <a:rPr kumimoji="1" lang="en-US" altLang="zh-CN" sz="2400" b="1">
                <a:latin typeface="黑体" panose="02010609060101010101" pitchFamily="49" charset="-122"/>
              </a:rPr>
              <a:t>3</a:t>
            </a:r>
            <a:r>
              <a:rPr kumimoji="1" lang="zh-CN" altLang="en-US" sz="2400" b="1">
                <a:latin typeface="黑体" panose="02010609060101010101" pitchFamily="49" charset="-122"/>
              </a:rPr>
              <a:t>类则一般是每英尺</a:t>
            </a:r>
            <a:r>
              <a:rPr kumimoji="1" lang="en-US" altLang="zh-CN" sz="2400" b="1">
                <a:latin typeface="黑体" panose="02010609060101010101" pitchFamily="49" charset="-122"/>
              </a:rPr>
              <a:t>3-4</a:t>
            </a:r>
            <a:r>
              <a:rPr kumimoji="1" lang="zh-CN" altLang="en-US" sz="2400" b="1">
                <a:latin typeface="黑体" panose="02010609060101010101" pitchFamily="49" charset="-122"/>
              </a:rPr>
              <a:t>转；旋得越紧，线对间的相互影响更小，价格越贵，但性能也好得多。</a:t>
            </a:r>
          </a:p>
        </p:txBody>
      </p:sp>
      <p:graphicFrame>
        <p:nvGraphicFramePr>
          <p:cNvPr id="4" name="Group 119">
            <a:extLst>
              <a:ext uri="{FF2B5EF4-FFF2-40B4-BE49-F238E27FC236}"/>
            </a:extLst>
          </p:cNvPr>
          <p:cNvGraphicFramePr>
            <a:graphicFrameLocks/>
          </p:cNvGraphicFramePr>
          <p:nvPr/>
        </p:nvGraphicFramePr>
        <p:xfrm>
          <a:off x="3060700" y="3573463"/>
          <a:ext cx="5580063" cy="2694016"/>
        </p:xfrm>
        <a:graphic>
          <a:graphicData uri="http://schemas.openxmlformats.org/drawingml/2006/table">
            <a:tbl>
              <a:tblPr/>
              <a:tblGrid>
                <a:gridCol w="1135611">
                  <a:extLst>
                    <a:ext uri="{9D8B030D-6E8A-4147-A177-3AD203B41FA5}"/>
                  </a:extLst>
                </a:gridCol>
                <a:gridCol w="1135610">
                  <a:extLst>
                    <a:ext uri="{9D8B030D-6E8A-4147-A177-3AD203B41FA5}"/>
                  </a:extLst>
                </a:gridCol>
                <a:gridCol w="1086615">
                  <a:extLst>
                    <a:ext uri="{9D8B030D-6E8A-4147-A177-3AD203B41FA5}"/>
                  </a:extLst>
                </a:gridCol>
                <a:gridCol w="1107303">
                  <a:extLst>
                    <a:ext uri="{9D8B030D-6E8A-4147-A177-3AD203B41FA5}"/>
                  </a:extLst>
                </a:gridCol>
                <a:gridCol w="1114924">
                  <a:extLst>
                    <a:ext uri="{9D8B030D-6E8A-4147-A177-3AD203B41FA5}"/>
                  </a:extLst>
                </a:gridCol>
              </a:tblGrid>
              <a:tr h="5607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类别</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传输频率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(Hz)</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用途</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最高传输速率</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说明</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一类线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&lt;10M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电话线缆</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二类线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&lt;10M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endParaRP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三类线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16M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常用</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四类线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20M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16M</a:t>
                      </a:r>
                      <a:endPar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endParaRP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五类线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最常用</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超五类线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1000M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常用</a:t>
                      </a: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7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六类线</a:t>
                      </a:r>
                    </a:p>
                  </a:txBody>
                  <a:tcPr marT="45694" marB="456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rPr>
                        <a:t>250M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语音</a:t>
                      </a: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a:t>
                      </a:r>
                      <a:r>
                        <a:rPr kumimoji="0" lang="zh-CN" altLang="en-US"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数字</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a:ln>
                            <a:noFill/>
                          </a:ln>
                          <a:solidFill>
                            <a:srgbClr val="333399"/>
                          </a:solidFill>
                          <a:effectLst>
                            <a:outerShdw blurRad="38100" dist="38100" dir="2700000" algn="tl">
                              <a:srgbClr val="C0C0C0"/>
                            </a:outerShdw>
                          </a:effectLst>
                          <a:latin typeface="Arial" pitchFamily="34" charset="0"/>
                          <a:ea typeface="黑体" pitchFamily="49" charset="-122"/>
                        </a:rPr>
                        <a:t>1000M</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400" b="0" i="0" u="none" strike="noStrike" cap="none" normalizeH="0" baseline="0" dirty="0">
                        <a:ln>
                          <a:noFill/>
                        </a:ln>
                        <a:solidFill>
                          <a:srgbClr val="333399"/>
                        </a:solidFill>
                        <a:effectLst>
                          <a:outerShdw blurRad="38100" dist="38100" dir="2700000" algn="tl">
                            <a:srgbClr val="C0C0C0"/>
                          </a:outerShdw>
                        </a:effectLst>
                        <a:latin typeface="Arial" pitchFamily="34" charset="0"/>
                        <a:ea typeface="黑体" pitchFamily="49" charset="-122"/>
                      </a:endParaRPr>
                    </a:p>
                  </a:txBody>
                  <a:tcPr marT="45694" marB="456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2" name="矩形 1"/>
          <p:cNvSpPr/>
          <p:nvPr/>
        </p:nvSpPr>
        <p:spPr>
          <a:xfrm>
            <a:off x="5219700" y="6308725"/>
            <a:ext cx="1570038" cy="342900"/>
          </a:xfrm>
          <a:prstGeom prst="rect">
            <a:avLst/>
          </a:prstGeom>
        </p:spPr>
        <p:txBody>
          <a:bodyPr wrap="none">
            <a:spAutoFit/>
          </a:bodyPr>
          <a:lstStyle/>
          <a:p>
            <a:pPr marL="342900" indent="-342900" algn="ctr" eaLnBrk="1" hangingPunct="1">
              <a:lnSpc>
                <a:spcPct val="90000"/>
              </a:lnSpc>
              <a:spcBef>
                <a:spcPct val="20000"/>
              </a:spcBef>
              <a:defRPr/>
            </a:pPr>
            <a:r>
              <a:rPr kumimoji="1" lang="zh-CN" altLang="en-US" dirty="0">
                <a:effectLst>
                  <a:outerShdw blurRad="38100" dist="38100" dir="2700000" algn="tl">
                    <a:srgbClr val="C0C0C0"/>
                  </a:outerShdw>
                </a:effectLst>
                <a:latin typeface="Times New Roman" pitchFamily="18" charset="0"/>
              </a:rPr>
              <a:t>双绞线类型表</a:t>
            </a:r>
          </a:p>
        </p:txBody>
      </p:sp>
      <p:pic>
        <p:nvPicPr>
          <p:cNvPr id="103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3" y="3651250"/>
            <a:ext cx="26574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574675" y="836613"/>
            <a:ext cx="4573588"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800" b="1">
                <a:latin typeface="黑体" panose="02010609060101010101" pitchFamily="49" charset="-122"/>
              </a:rPr>
              <a:t>双绞线连接</a:t>
            </a:r>
          </a:p>
        </p:txBody>
      </p:sp>
      <p:sp>
        <p:nvSpPr>
          <p:cNvPr id="11267" name="矩形 2"/>
          <p:cNvSpPr>
            <a:spLocks noChangeArrowheads="1"/>
          </p:cNvSpPr>
          <p:nvPr/>
        </p:nvSpPr>
        <p:spPr bwMode="auto">
          <a:xfrm>
            <a:off x="585788" y="1744663"/>
            <a:ext cx="846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2400" b="1">
                <a:cs typeface="Times New Roman" panose="02020603050405020304" pitchFamily="18" charset="0"/>
              </a:rPr>
              <a:t>双绞线连接的模块包括：</a:t>
            </a:r>
            <a:r>
              <a:rPr lang="en-US" altLang="zh-CN" sz="2400" b="1">
                <a:cs typeface="Times New Roman" panose="02020603050405020304" pitchFamily="18" charset="0"/>
              </a:rPr>
              <a:t>RJ45</a:t>
            </a:r>
            <a:r>
              <a:rPr lang="zh-CN" altLang="en-US" sz="2400" b="1"/>
              <a:t>连接头、信息插座（模块）等</a:t>
            </a:r>
            <a:endParaRPr lang="zh-CN" altLang="en-US" sz="2400"/>
          </a:p>
        </p:txBody>
      </p:sp>
      <p:grpSp>
        <p:nvGrpSpPr>
          <p:cNvPr id="11268" name="Group 2"/>
          <p:cNvGrpSpPr>
            <a:grpSpLocks noChangeAspect="1"/>
          </p:cNvGrpSpPr>
          <p:nvPr/>
        </p:nvGrpSpPr>
        <p:grpSpPr bwMode="auto">
          <a:xfrm>
            <a:off x="323850" y="4076700"/>
            <a:ext cx="5613400" cy="2144713"/>
            <a:chOff x="2269" y="9590"/>
            <a:chExt cx="5509" cy="2104"/>
          </a:xfrm>
        </p:grpSpPr>
        <p:sp>
          <p:nvSpPr>
            <p:cNvPr id="11273" name="AutoShape 3"/>
            <p:cNvSpPr>
              <a:spLocks noChangeAspect="1"/>
            </p:cNvSpPr>
            <p:nvPr/>
          </p:nvSpPr>
          <p:spPr bwMode="auto">
            <a:xfrm>
              <a:off x="2269" y="9590"/>
              <a:ext cx="5509" cy="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2000">
                <a:solidFill>
                  <a:srgbClr val="02307C"/>
                </a:solidFill>
                <a:latin typeface="Arial" panose="020B0604020202020204" pitchFamily="34" charset="0"/>
              </a:endParaRPr>
            </a:p>
          </p:txBody>
        </p:sp>
        <p:pic>
          <p:nvPicPr>
            <p:cNvPr id="11274" name="Picture 4" descr="sjzpttx_20081148573711080"/>
            <p:cNvPicPr>
              <a:picLocks noChangeAspect="1"/>
            </p:cNvPicPr>
            <p:nvPr/>
          </p:nvPicPr>
          <p:blipFill>
            <a:blip r:embed="rId2" cstate="print">
              <a:extLst>
                <a:ext uri="{28A0092B-C50C-407E-A947-70E740481C1C}">
                  <a14:useLocalDpi xmlns:a14="http://schemas.microsoft.com/office/drawing/2010/main" val="0"/>
                </a:ext>
              </a:extLst>
            </a:blip>
            <a:srcRect l="16794" t="6274" r="11073" b="6889"/>
            <a:stretch>
              <a:fillRect/>
            </a:stretch>
          </p:blipFill>
          <p:spPr bwMode="auto">
            <a:xfrm>
              <a:off x="2594" y="9590"/>
              <a:ext cx="1990" cy="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5" descr="prod_20090107104525875_1"/>
            <p:cNvPicPr>
              <a:picLocks noChangeAspect="1"/>
            </p:cNvPicPr>
            <p:nvPr/>
          </p:nvPicPr>
          <p:blipFill>
            <a:blip r:embed="rId3" cstate="print">
              <a:extLst>
                <a:ext uri="{28A0092B-C50C-407E-A947-70E740481C1C}">
                  <a14:useLocalDpi xmlns:a14="http://schemas.microsoft.com/office/drawing/2010/main" val="0"/>
                </a:ext>
              </a:extLst>
            </a:blip>
            <a:srcRect l="14398" t="11015" r="12996" b="12117"/>
            <a:stretch>
              <a:fillRect/>
            </a:stretch>
          </p:blipFill>
          <p:spPr bwMode="auto">
            <a:xfrm>
              <a:off x="4934" y="9591"/>
              <a:ext cx="2225"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6"/>
            <p:cNvSpPr txBox="1">
              <a:spLocks noChangeArrowheads="1"/>
            </p:cNvSpPr>
            <p:nvPr/>
          </p:nvSpPr>
          <p:spPr bwMode="auto">
            <a:xfrm>
              <a:off x="2553" y="11392"/>
              <a:ext cx="4728" cy="3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FontTx/>
                <a:buNone/>
              </a:pPr>
              <a:r>
                <a:rPr lang="zh-CN" altLang="en-US" sz="2000" b="1">
                  <a:latin typeface="宋体" panose="02010600030101010101" pitchFamily="2" charset="-122"/>
                </a:rPr>
                <a:t>非屏蔽</a:t>
              </a:r>
              <a:r>
                <a:rPr lang="en-US" altLang="zh-CN" sz="2000" b="1">
                  <a:latin typeface="宋体" panose="02010600030101010101" pitchFamily="2" charset="-122"/>
                </a:rPr>
                <a:t>RJ45</a:t>
              </a:r>
              <a:r>
                <a:rPr lang="zh-CN" altLang="en-US" sz="2000" b="1">
                  <a:latin typeface="宋体" panose="02010600030101010101" pitchFamily="2" charset="-122"/>
                </a:rPr>
                <a:t>连接器    屏蔽的</a:t>
              </a:r>
              <a:r>
                <a:rPr lang="en-US" altLang="zh-CN" sz="2000" b="1">
                  <a:latin typeface="宋体" panose="02010600030101010101" pitchFamily="2" charset="-122"/>
                </a:rPr>
                <a:t>RJ45</a:t>
              </a:r>
              <a:r>
                <a:rPr lang="zh-CN" altLang="en-US" sz="2000" b="1">
                  <a:latin typeface="宋体" panose="02010600030101010101" pitchFamily="2" charset="-122"/>
                </a:rPr>
                <a:t>连接器</a:t>
              </a:r>
              <a:endParaRPr lang="zh-CN" altLang="en-US" sz="2000" b="1">
                <a:latin typeface="Arial" panose="020B0604020202020204" pitchFamily="34" charset="0"/>
              </a:endParaRPr>
            </a:p>
          </p:txBody>
        </p:sp>
      </p:grpSp>
      <p:sp>
        <p:nvSpPr>
          <p:cNvPr id="11269" name="Rectangle 39"/>
          <p:cNvSpPr>
            <a:spLocks noChangeArrowheads="1"/>
          </p:cNvSpPr>
          <p:nvPr/>
        </p:nvSpPr>
        <p:spPr bwMode="auto">
          <a:xfrm>
            <a:off x="654050" y="3370263"/>
            <a:ext cx="310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a:solidFill>
                  <a:srgbClr val="0000FF"/>
                </a:solidFill>
                <a:latin typeface="Arial" panose="020B0604020202020204" pitchFamily="34" charset="0"/>
              </a:rPr>
              <a:t>RJ-45</a:t>
            </a:r>
            <a:r>
              <a:rPr lang="zh-CN" altLang="en-US" sz="2800" b="1">
                <a:solidFill>
                  <a:srgbClr val="0000FF"/>
                </a:solidFill>
                <a:latin typeface="Arial" panose="020B0604020202020204" pitchFamily="34" charset="0"/>
              </a:rPr>
              <a:t>连接器</a:t>
            </a:r>
          </a:p>
        </p:txBody>
      </p:sp>
      <p:pic>
        <p:nvPicPr>
          <p:cNvPr id="11270" name="Picture 11" descr="https://gimg2.baidu.com/image_search/src=http%3A%2F%2Fnimg.ws.126.net%2F%3Furl%3Dhttp%253A%252F%252Fdingyue.ws.126.net%252F2021%252F0602%252F5205bc5bj00qu2t6y000vc000g800cog.jpg%26thumbnail%3D650x2147483647%26quality%3D80%26type%3Djpg&amp;refer=http%3A%2F%2Fnimg.ws.126.net&amp;app=2002&amp;size=f9999,10000&amp;q=a80&amp;n=0&amp;g=0n&amp;fmt=jpeg?sec=1647743488&amp;t=a18735e909f184b0eb7719585e241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122488"/>
            <a:ext cx="26765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3889375"/>
            <a:ext cx="2697162"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5472113"/>
            <a:ext cx="2747962"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574675" y="981075"/>
            <a:ext cx="23415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r>
              <a:rPr kumimoji="1" lang="zh-CN" altLang="en-US" sz="2800" b="1">
                <a:latin typeface="黑体" panose="02010609060101010101" pitchFamily="49" charset="-122"/>
              </a:rPr>
              <a:t>双绞线连接</a:t>
            </a:r>
          </a:p>
        </p:txBody>
      </p:sp>
      <p:pic>
        <p:nvPicPr>
          <p:cNvPr id="12291" name="Picture 2" descr="Avaya UTP Inside of RJ45 Jack"/>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829050"/>
            <a:ext cx="43608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矩形 1"/>
          <p:cNvSpPr>
            <a:spLocks noChangeArrowheads="1"/>
          </p:cNvSpPr>
          <p:nvPr/>
        </p:nvSpPr>
        <p:spPr bwMode="auto">
          <a:xfrm>
            <a:off x="582613" y="2038350"/>
            <a:ext cx="2659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r>
              <a:rPr lang="zh-CN" altLang="en-US" sz="2400" b="1"/>
              <a:t>信息插座（模块）</a:t>
            </a:r>
            <a:endParaRPr lang="zh-CN" altLang="en-US" sz="2400"/>
          </a:p>
        </p:txBody>
      </p:sp>
      <p:grpSp>
        <p:nvGrpSpPr>
          <p:cNvPr id="12293" name="Group 2"/>
          <p:cNvGrpSpPr>
            <a:grpSpLocks/>
          </p:cNvGrpSpPr>
          <p:nvPr/>
        </p:nvGrpSpPr>
        <p:grpSpPr bwMode="auto">
          <a:xfrm>
            <a:off x="4859338" y="1916113"/>
            <a:ext cx="3938587" cy="2403475"/>
            <a:chOff x="1208" y="7491"/>
            <a:chExt cx="7916" cy="3064"/>
          </a:xfrm>
        </p:grpSpPr>
        <p:pic>
          <p:nvPicPr>
            <p:cNvPr id="12294" name="Picture 3" descr="20094241657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8" y="7491"/>
              <a:ext cx="2523" cy="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4" descr="09051615575265"/>
            <p:cNvPicPr>
              <a:picLocks noChangeAspect="1"/>
            </p:cNvPicPr>
            <p:nvPr/>
          </p:nvPicPr>
          <p:blipFill>
            <a:blip r:embed="rId4">
              <a:extLst>
                <a:ext uri="{28A0092B-C50C-407E-A947-70E740481C1C}">
                  <a14:useLocalDpi xmlns:a14="http://schemas.microsoft.com/office/drawing/2010/main" val="0"/>
                </a:ext>
              </a:extLst>
            </a:blip>
            <a:srcRect b="3581"/>
            <a:stretch>
              <a:fillRect/>
            </a:stretch>
          </p:blipFill>
          <p:spPr bwMode="auto">
            <a:xfrm>
              <a:off x="6488" y="7491"/>
              <a:ext cx="2636" cy="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5" descr="7e9b5222cdb35c6d935807be"/>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 y="7492"/>
              <a:ext cx="2591" cy="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6"/>
            <p:cNvSpPr txBox="1">
              <a:spLocks noChangeArrowheads="1"/>
            </p:cNvSpPr>
            <p:nvPr/>
          </p:nvSpPr>
          <p:spPr bwMode="auto">
            <a:xfrm>
              <a:off x="1208" y="10045"/>
              <a:ext cx="7916"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04925" indent="-3952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93863" indent="-38735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3913" indent="-398463">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FontTx/>
                <a:buNone/>
              </a:pPr>
              <a:r>
                <a:rPr lang="en-US" altLang="zh-CN" sz="2000" b="1">
                  <a:latin typeface="宋体" panose="02010600030101010101" pitchFamily="2" charset="-122"/>
                </a:rPr>
                <a:t>   </a:t>
              </a:r>
              <a:r>
                <a:rPr lang="zh-CN" altLang="en-US" sz="1000" b="1">
                  <a:latin typeface="宋体" panose="02010600030101010101" pitchFamily="2" charset="-122"/>
                </a:rPr>
                <a:t>桌面型插座                弹起式地面型插座</a:t>
              </a:r>
              <a:endParaRPr lang="zh-CN" altLang="en-US" sz="1000" b="1">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2"/>
          <p:cNvSpPr>
            <a:spLocks noGrp="1" noChangeArrowheads="1"/>
          </p:cNvSpPr>
          <p:nvPr>
            <p:ph type="title"/>
          </p:nvPr>
        </p:nvSpPr>
        <p:spPr>
          <a:xfrm>
            <a:off x="323850" y="1844675"/>
            <a:ext cx="8569325" cy="3671888"/>
          </a:xfrm>
        </p:spPr>
        <p:txBody>
          <a:bodyPr anchor="ctr"/>
          <a:lstStyle/>
          <a:p>
            <a:pPr eaLnBrk="1" hangingPunct="1">
              <a:lnSpc>
                <a:spcPct val="120000"/>
              </a:lnSpc>
              <a:spcBef>
                <a:spcPct val="50000"/>
              </a:spcBef>
              <a:defRPr/>
            </a:pPr>
            <a:r>
              <a:rPr lang="zh-CN" altLang="en-US" sz="2400" b="1" kern="1200" dirty="0">
                <a:solidFill>
                  <a:schemeClr val="tx1"/>
                </a:solidFill>
                <a:ea typeface="黑体" panose="02010609060101010101" pitchFamily="49" charset="-122"/>
                <a:cs typeface="Times New Roman" panose="02020603050405020304" pitchFamily="18" charset="0"/>
              </a:rPr>
              <a:t>（</a:t>
            </a:r>
            <a:r>
              <a:rPr lang="en-US" altLang="zh-CN" sz="2400" b="1" kern="1200" dirty="0">
                <a:solidFill>
                  <a:schemeClr val="tx1"/>
                </a:solidFill>
                <a:ea typeface="黑体" panose="02010609060101010101" pitchFamily="49" charset="-122"/>
                <a:cs typeface="Times New Roman" panose="02020603050405020304" pitchFamily="18" charset="0"/>
              </a:rPr>
              <a:t>1</a:t>
            </a:r>
            <a:r>
              <a:rPr lang="zh-CN" altLang="en-US" sz="2400" b="1" kern="1200" dirty="0">
                <a:solidFill>
                  <a:schemeClr val="tx1"/>
                </a:solidFill>
                <a:ea typeface="黑体" panose="02010609060101010101" pitchFamily="49" charset="-122"/>
                <a:cs typeface="Times New Roman" panose="02020603050405020304" pitchFamily="18" charset="0"/>
              </a:rPr>
              <a:t>）地理范围</a:t>
            </a:r>
            <a:br>
              <a:rPr lang="zh-CN" altLang="en-US" sz="2400" b="1" kern="1200" dirty="0">
                <a:solidFill>
                  <a:schemeClr val="tx1"/>
                </a:solidFill>
                <a:ea typeface="黑体" panose="02010609060101010101" pitchFamily="49" charset="-122"/>
                <a:cs typeface="Times New Roman" panose="02020603050405020304" pitchFamily="18" charset="0"/>
              </a:rPr>
            </a:br>
            <a:r>
              <a:rPr lang="zh-CN" altLang="en-US" sz="2400" b="1" kern="1200" dirty="0" smtClean="0">
                <a:solidFill>
                  <a:schemeClr val="tx1"/>
                </a:solidFill>
                <a:ea typeface="黑体" panose="02010609060101010101" pitchFamily="49" charset="-122"/>
                <a:cs typeface="Times New Roman" panose="02020603050405020304" pitchFamily="18" charset="0"/>
              </a:rPr>
              <a:t>  </a:t>
            </a:r>
            <a:r>
              <a:rPr lang="zh-CN" altLang="en-US" sz="2400" b="1" kern="1200" dirty="0" smtClean="0">
                <a:solidFill>
                  <a:schemeClr val="tx1"/>
                </a:solidFill>
                <a:ea typeface="黑体" panose="02010609060101010101" pitchFamily="49" charset="-122"/>
                <a:cs typeface="Times New Roman" panose="02020603050405020304" pitchFamily="18" charset="0"/>
                <a:hlinkClick r:id="rId2"/>
              </a:rPr>
              <a:t>双绞线</a:t>
            </a:r>
            <a:r>
              <a:rPr lang="zh-CN" altLang="en-US" sz="2400" b="1" kern="1200" dirty="0">
                <a:solidFill>
                  <a:schemeClr val="tx1"/>
                </a:solidFill>
                <a:ea typeface="黑体" panose="02010609060101010101" pitchFamily="49" charset="-122"/>
                <a:cs typeface="Times New Roman" panose="02020603050405020304" pitchFamily="18" charset="0"/>
              </a:rPr>
              <a:t>的最大传输距离为 </a:t>
            </a:r>
            <a:r>
              <a:rPr lang="en-US" altLang="zh-CN" sz="2400" b="1" kern="1200" dirty="0">
                <a:solidFill>
                  <a:schemeClr val="tx1"/>
                </a:solidFill>
                <a:ea typeface="黑体" panose="02010609060101010101" pitchFamily="49" charset="-122"/>
                <a:cs typeface="Times New Roman" panose="02020603050405020304" pitchFamily="18" charset="0"/>
              </a:rPr>
              <a:t>100m</a:t>
            </a:r>
            <a:r>
              <a:rPr lang="zh-CN" altLang="en-US" sz="2400" b="1" kern="1200" dirty="0">
                <a:solidFill>
                  <a:schemeClr val="tx1"/>
                </a:solidFill>
                <a:ea typeface="黑体" panose="02010609060101010101" pitchFamily="49" charset="-122"/>
                <a:cs typeface="Times New Roman" panose="02020603050405020304" pitchFamily="18" charset="0"/>
              </a:rPr>
              <a:t>。如果要加大传输距离，在两段双绞线之间可安装</a:t>
            </a:r>
            <a:r>
              <a:rPr lang="zh-CN" altLang="en-US" sz="2400" b="1" kern="1200" dirty="0">
                <a:solidFill>
                  <a:schemeClr val="tx1"/>
                </a:solidFill>
                <a:ea typeface="黑体" panose="02010609060101010101" pitchFamily="49" charset="-122"/>
                <a:cs typeface="Times New Roman" panose="02020603050405020304" pitchFamily="18" charset="0"/>
                <a:hlinkClick r:id="rId3"/>
              </a:rPr>
              <a:t>中继器</a:t>
            </a:r>
            <a:r>
              <a:rPr lang="zh-CN" altLang="en-US" sz="2400" b="1" kern="1200" dirty="0">
                <a:solidFill>
                  <a:schemeClr val="tx1"/>
                </a:solidFill>
                <a:ea typeface="黑体" panose="02010609060101010101" pitchFamily="49" charset="-122"/>
                <a:cs typeface="Times New Roman" panose="02020603050405020304" pitchFamily="18" charset="0"/>
              </a:rPr>
              <a:t>，最多可安装</a:t>
            </a:r>
            <a:r>
              <a:rPr lang="en-US" altLang="zh-CN" sz="2400" b="1" kern="1200" dirty="0">
                <a:solidFill>
                  <a:schemeClr val="tx1"/>
                </a:solidFill>
                <a:ea typeface="黑体" panose="02010609060101010101" pitchFamily="49" charset="-122"/>
                <a:cs typeface="Times New Roman" panose="02020603050405020304" pitchFamily="18" charset="0"/>
              </a:rPr>
              <a:t>4</a:t>
            </a:r>
            <a:r>
              <a:rPr lang="zh-CN" altLang="en-US" sz="2400" b="1" kern="1200" dirty="0">
                <a:solidFill>
                  <a:schemeClr val="tx1"/>
                </a:solidFill>
                <a:ea typeface="黑体" panose="02010609060101010101" pitchFamily="49" charset="-122"/>
                <a:cs typeface="Times New Roman" panose="02020603050405020304" pitchFamily="18" charset="0"/>
              </a:rPr>
              <a:t>个中继器。如安装</a:t>
            </a:r>
            <a:r>
              <a:rPr lang="en-US" altLang="zh-CN" sz="2400" b="1" kern="1200" dirty="0">
                <a:solidFill>
                  <a:schemeClr val="tx1"/>
                </a:solidFill>
                <a:ea typeface="黑体" panose="02010609060101010101" pitchFamily="49" charset="-122"/>
                <a:cs typeface="Times New Roman" panose="02020603050405020304" pitchFamily="18" charset="0"/>
              </a:rPr>
              <a:t>4</a:t>
            </a:r>
            <a:r>
              <a:rPr lang="zh-CN" altLang="en-US" sz="2400" b="1" kern="1200" dirty="0">
                <a:solidFill>
                  <a:schemeClr val="tx1"/>
                </a:solidFill>
                <a:ea typeface="黑体" panose="02010609060101010101" pitchFamily="49" charset="-122"/>
                <a:cs typeface="Times New Roman" panose="02020603050405020304" pitchFamily="18" charset="0"/>
              </a:rPr>
              <a:t>个中继器连接</a:t>
            </a:r>
            <a:r>
              <a:rPr lang="en-US" altLang="zh-CN" sz="2400" b="1" kern="1200" dirty="0">
                <a:solidFill>
                  <a:schemeClr val="tx1"/>
                </a:solidFill>
                <a:ea typeface="黑体" panose="02010609060101010101" pitchFamily="49" charset="-122"/>
                <a:cs typeface="Times New Roman" panose="02020603050405020304" pitchFamily="18" charset="0"/>
              </a:rPr>
              <a:t>5</a:t>
            </a:r>
            <a:r>
              <a:rPr lang="zh-CN" altLang="en-US" sz="2400" b="1" kern="1200" dirty="0">
                <a:solidFill>
                  <a:schemeClr val="tx1"/>
                </a:solidFill>
                <a:ea typeface="黑体" panose="02010609060101010101" pitchFamily="49" charset="-122"/>
                <a:cs typeface="Times New Roman" panose="02020603050405020304" pitchFamily="18" charset="0"/>
              </a:rPr>
              <a:t>个</a:t>
            </a:r>
            <a:r>
              <a:rPr lang="zh-CN" altLang="en-US" sz="2400" b="1" kern="1200" dirty="0">
                <a:solidFill>
                  <a:schemeClr val="tx1"/>
                </a:solidFill>
                <a:ea typeface="黑体" panose="02010609060101010101" pitchFamily="49" charset="-122"/>
                <a:cs typeface="Times New Roman" panose="02020603050405020304" pitchFamily="18" charset="0"/>
                <a:hlinkClick r:id="rId4"/>
              </a:rPr>
              <a:t>网段</a:t>
            </a:r>
            <a:r>
              <a:rPr lang="zh-CN" altLang="en-US" sz="2400" b="1" kern="1200" dirty="0">
                <a:solidFill>
                  <a:schemeClr val="tx1"/>
                </a:solidFill>
                <a:ea typeface="黑体" panose="02010609060101010101" pitchFamily="49" charset="-122"/>
                <a:cs typeface="Times New Roman" panose="02020603050405020304" pitchFamily="18" charset="0"/>
              </a:rPr>
              <a:t>，则最大传输距离可达</a:t>
            </a:r>
            <a:r>
              <a:rPr lang="en-US" altLang="zh-CN" sz="2400" b="1" kern="1200" dirty="0">
                <a:solidFill>
                  <a:schemeClr val="tx1"/>
                </a:solidFill>
                <a:ea typeface="黑体" panose="02010609060101010101" pitchFamily="49" charset="-122"/>
                <a:cs typeface="Times New Roman" panose="02020603050405020304" pitchFamily="18" charset="0"/>
              </a:rPr>
              <a:t>500m</a:t>
            </a:r>
            <a:r>
              <a:rPr lang="zh-CN" altLang="en-US" sz="2400" b="1" kern="1200" dirty="0" smtClean="0">
                <a:solidFill>
                  <a:schemeClr val="tx1"/>
                </a:solidFill>
                <a:ea typeface="黑体" panose="02010609060101010101" pitchFamily="49" charset="-122"/>
                <a:cs typeface="Times New Roman" panose="02020603050405020304" pitchFamily="18" charset="0"/>
              </a:rPr>
              <a:t>。</a:t>
            </a:r>
            <a:r>
              <a:rPr lang="en-US" altLang="zh-CN" sz="2400" b="1" kern="1200" dirty="0" smtClean="0">
                <a:solidFill>
                  <a:schemeClr val="tx1"/>
                </a:solidFill>
                <a:ea typeface="黑体" panose="02010609060101010101" pitchFamily="49" charset="-122"/>
                <a:cs typeface="Times New Roman" panose="02020603050405020304" pitchFamily="18" charset="0"/>
              </a:rPr>
              <a:t/>
            </a:r>
            <a:br>
              <a:rPr lang="en-US" altLang="zh-CN" sz="2400" b="1" kern="1200" dirty="0" smtClean="0">
                <a:solidFill>
                  <a:schemeClr val="tx1"/>
                </a:solidFill>
                <a:ea typeface="黑体" panose="02010609060101010101" pitchFamily="49" charset="-122"/>
                <a:cs typeface="Times New Roman" panose="02020603050405020304" pitchFamily="18" charset="0"/>
              </a:rPr>
            </a:br>
            <a:r>
              <a:rPr lang="zh-CN" altLang="en-US" sz="2400" b="1" kern="1200" dirty="0">
                <a:solidFill>
                  <a:schemeClr val="tx1"/>
                </a:solidFill>
                <a:ea typeface="黑体" panose="02010609060101010101" pitchFamily="49" charset="-122"/>
                <a:cs typeface="Times New Roman" panose="02020603050405020304" pitchFamily="18" charset="0"/>
              </a:rPr>
              <a:t/>
            </a:r>
            <a:br>
              <a:rPr lang="zh-CN" altLang="en-US" sz="2400" b="1" kern="1200" dirty="0">
                <a:solidFill>
                  <a:schemeClr val="tx1"/>
                </a:solidFill>
                <a:ea typeface="黑体" panose="02010609060101010101" pitchFamily="49" charset="-122"/>
                <a:cs typeface="Times New Roman" panose="02020603050405020304" pitchFamily="18" charset="0"/>
              </a:rPr>
            </a:br>
            <a:r>
              <a:rPr lang="zh-CN" altLang="en-US" sz="2400" b="1" kern="1200" dirty="0">
                <a:solidFill>
                  <a:schemeClr val="tx1"/>
                </a:solidFill>
                <a:ea typeface="黑体" panose="02010609060101010101" pitchFamily="49" charset="-122"/>
                <a:cs typeface="Times New Roman" panose="02020603050405020304" pitchFamily="18" charset="0"/>
              </a:rPr>
              <a:t>（</a:t>
            </a:r>
            <a:r>
              <a:rPr lang="en-US" altLang="zh-CN" sz="2400" b="1" kern="1200" dirty="0">
                <a:solidFill>
                  <a:schemeClr val="tx1"/>
                </a:solidFill>
                <a:ea typeface="黑体" panose="02010609060101010101" pitchFamily="49" charset="-122"/>
                <a:cs typeface="Times New Roman" panose="02020603050405020304" pitchFamily="18" charset="0"/>
              </a:rPr>
              <a:t>2</a:t>
            </a:r>
            <a:r>
              <a:rPr lang="zh-CN" altLang="en-US" sz="2400" b="1" kern="1200" dirty="0">
                <a:solidFill>
                  <a:schemeClr val="tx1"/>
                </a:solidFill>
                <a:ea typeface="黑体" panose="02010609060101010101" pitchFamily="49" charset="-122"/>
                <a:cs typeface="Times New Roman" panose="02020603050405020304" pitchFamily="18" charset="0"/>
              </a:rPr>
              <a:t>）抗干扰性</a:t>
            </a:r>
            <a:br>
              <a:rPr lang="zh-CN" altLang="en-US" sz="2400" b="1" kern="1200" dirty="0">
                <a:solidFill>
                  <a:schemeClr val="tx1"/>
                </a:solidFill>
                <a:ea typeface="黑体" panose="02010609060101010101" pitchFamily="49" charset="-122"/>
                <a:cs typeface="Times New Roman" panose="02020603050405020304" pitchFamily="18" charset="0"/>
              </a:rPr>
            </a:br>
            <a:r>
              <a:rPr lang="zh-CN" altLang="en-US" sz="2400" b="1" kern="1200" dirty="0">
                <a:solidFill>
                  <a:schemeClr val="tx1"/>
                </a:solidFill>
                <a:ea typeface="黑体" panose="02010609060101010101" pitchFamily="49" charset="-122"/>
                <a:cs typeface="Times New Roman" panose="02020603050405020304" pitchFamily="18" charset="0"/>
              </a:rPr>
              <a:t>   双绞线的抗干扰性取决于一束线中相邻线对的扭曲长度及适当的屏蔽</a:t>
            </a:r>
            <a:r>
              <a:rPr lang="zh-CN" altLang="en-US" sz="2400" b="1" kern="1200" dirty="0" smtClean="0">
                <a:solidFill>
                  <a:schemeClr val="tx1"/>
                </a:solidFill>
                <a:ea typeface="黑体" panose="02010609060101010101" pitchFamily="49" charset="-122"/>
                <a:cs typeface="Times New Roman" panose="02020603050405020304" pitchFamily="18" charset="0"/>
              </a:rPr>
              <a:t>。</a:t>
            </a:r>
            <a:endParaRPr lang="zh-CN" altLang="en-US" sz="2300" b="1" dirty="0" smtClean="0">
              <a:solidFill>
                <a:schemeClr val="tx1"/>
              </a:solidFill>
              <a:latin typeface="+mn-ea"/>
              <a:ea typeface="+mn-ea"/>
            </a:endParaRPr>
          </a:p>
        </p:txBody>
      </p:sp>
      <p:sp>
        <p:nvSpPr>
          <p:cNvPr id="13315" name="Rectangle 3"/>
          <p:cNvSpPr>
            <a:spLocks noChangeArrowheads="1"/>
          </p:cNvSpPr>
          <p:nvPr/>
        </p:nvSpPr>
        <p:spPr bwMode="auto">
          <a:xfrm>
            <a:off x="539750" y="765175"/>
            <a:ext cx="2773363"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800" b="1">
                <a:latin typeface="Times New Roman" panose="02020603050405020304" pitchFamily="18" charset="0"/>
                <a:ea typeface="黑体" panose="02010609060101010101" pitchFamily="49" charset="-122"/>
              </a:rPr>
              <a:t>双绞线其他特性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9750" y="1030288"/>
            <a:ext cx="45370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800" b="1">
                <a:solidFill>
                  <a:srgbClr val="0033CC"/>
                </a:solidFill>
                <a:latin typeface="Times New Roman" panose="02020603050405020304" pitchFamily="18" charset="0"/>
                <a:ea typeface="黑体" panose="02010609060101010101" pitchFamily="49" charset="-122"/>
              </a:rPr>
              <a:t>光纤</a:t>
            </a:r>
          </a:p>
        </p:txBody>
      </p:sp>
      <p:sp>
        <p:nvSpPr>
          <p:cNvPr id="16387" name="Text Box 3"/>
          <p:cNvSpPr txBox="1">
            <a:spLocks noChangeArrowheads="1"/>
          </p:cNvSpPr>
          <p:nvPr/>
        </p:nvSpPr>
        <p:spPr bwMode="auto">
          <a:xfrm>
            <a:off x="323850" y="1728788"/>
            <a:ext cx="8569325" cy="136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a:lnSpc>
                <a:spcPct val="120000"/>
              </a:lnSpc>
              <a:spcBef>
                <a:spcPct val="0"/>
              </a:spcBef>
              <a:buClrTx/>
              <a:buFontTx/>
              <a:buNone/>
            </a:pPr>
            <a:r>
              <a:rPr kumimoji="1" lang="zh-CN" altLang="en-US" sz="2400" b="1">
                <a:latin typeface="黑体" panose="02010609060101010101" pitchFamily="49" charset="-122"/>
                <a:ea typeface="黑体" panose="02010609060101010101" pitchFamily="49" charset="-122"/>
              </a:rPr>
              <a:t>光纤电缆是由两层折射率不同的材料所构成，是一种能通过光线的细小而柔韧的传输介质。</a:t>
            </a:r>
            <a:r>
              <a:rPr kumimoji="1" lang="zh-CN" altLang="en-US" sz="2400" b="1">
                <a:solidFill>
                  <a:srgbClr val="FF0000"/>
                </a:solidFill>
                <a:latin typeface="黑体" panose="02010609060101010101" pitchFamily="49" charset="-122"/>
                <a:ea typeface="黑体" panose="02010609060101010101" pitchFamily="49" charset="-122"/>
              </a:rPr>
              <a:t>传输原理：利用光的全反射实现传递。</a:t>
            </a:r>
            <a:r>
              <a:rPr kumimoji="1" lang="zh-CN" altLang="en-US" sz="2400" b="1">
                <a:latin typeface="黑体" panose="02010609060101010101" pitchFamily="49" charset="-122"/>
                <a:ea typeface="黑体" panose="02010609060101010101" pitchFamily="49" charset="-122"/>
              </a:rPr>
              <a:t>可以实现几十公里传输而不使用中继器。</a:t>
            </a:r>
          </a:p>
        </p:txBody>
      </p:sp>
      <p:pic>
        <p:nvPicPr>
          <p:cNvPr id="2" name="图片 1"/>
          <p:cNvPicPr>
            <a:picLocks noChangeAspect="1"/>
          </p:cNvPicPr>
          <p:nvPr/>
        </p:nvPicPr>
        <p:blipFill>
          <a:blip r:embed="rId2"/>
          <a:stretch>
            <a:fillRect/>
          </a:stretch>
        </p:blipFill>
        <p:spPr>
          <a:xfrm>
            <a:off x="331279" y="3265132"/>
            <a:ext cx="6048474" cy="3509156"/>
          </a:xfrm>
          <a:prstGeom prst="rect">
            <a:avLst/>
          </a:prstGeom>
        </p:spPr>
      </p:pic>
      <p:sp>
        <p:nvSpPr>
          <p:cNvPr id="77" name="矩形 18"/>
          <p:cNvSpPr>
            <a:spLocks noChangeArrowheads="1"/>
          </p:cNvSpPr>
          <p:nvPr/>
        </p:nvSpPr>
        <p:spPr bwMode="auto">
          <a:xfrm>
            <a:off x="6300192" y="3356992"/>
            <a:ext cx="2736304" cy="193899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黑体" panose="02010609060101010101" pitchFamily="49" charset="-122"/>
              </a:defRPr>
            </a:lvl1pPr>
            <a:lvl2pPr marL="742950" indent="-285750">
              <a:defRPr>
                <a:solidFill>
                  <a:schemeClr val="tx1"/>
                </a:solidFill>
                <a:latin typeface="Verdana" panose="020B0604030504040204" pitchFamily="34" charset="0"/>
                <a:ea typeface="黑体" panose="02010609060101010101" pitchFamily="49" charset="-122"/>
              </a:defRPr>
            </a:lvl2pPr>
            <a:lvl3pPr marL="1143000" indent="-228600">
              <a:defRPr>
                <a:solidFill>
                  <a:schemeClr val="tx1"/>
                </a:solidFill>
                <a:latin typeface="Verdana" panose="020B0604030504040204" pitchFamily="34" charset="0"/>
                <a:ea typeface="黑体" panose="02010609060101010101" pitchFamily="49" charset="-122"/>
              </a:defRPr>
            </a:lvl3pPr>
            <a:lvl4pPr marL="1600200" indent="-228600">
              <a:defRPr>
                <a:solidFill>
                  <a:schemeClr val="tx1"/>
                </a:solidFill>
                <a:latin typeface="Verdana" panose="020B0604030504040204" pitchFamily="34" charset="0"/>
                <a:ea typeface="黑体" panose="02010609060101010101" pitchFamily="49" charset="-122"/>
              </a:defRPr>
            </a:lvl4pPr>
            <a:lvl5pPr marL="2057400" indent="-22860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just"/>
            <a:r>
              <a:rPr kumimoji="1" lang="zh-CN" altLang="en-US" sz="2000" b="1" dirty="0">
                <a:latin typeface="Times New Roman" panose="02020603050405020304" pitchFamily="18" charset="0"/>
              </a:rPr>
              <a:t>当光线从高折射率的纤芯射向低折射率的包层时，其折射角将大于入射角。因此，如果入射角足够大．就会出现全反射。</a:t>
            </a:r>
            <a:endParaRPr lang="zh-CN" altLang="en-US" sz="20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5809</TotalTime>
  <Words>1128</Words>
  <Application>Microsoft Office PowerPoint</Application>
  <PresentationFormat>全屏显示(4:3)</PresentationFormat>
  <Paragraphs>174</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3" baseType="lpstr">
      <vt:lpstr>黑体</vt:lpstr>
      <vt:lpstr>楷体_GB2312</vt:lpstr>
      <vt:lpstr>宋体</vt:lpstr>
      <vt:lpstr>微软雅黑</vt:lpstr>
      <vt:lpstr>Arial</vt:lpstr>
      <vt:lpstr>Tahoma</vt:lpstr>
      <vt:lpstr>Times New Roman</vt:lpstr>
      <vt:lpstr>Verdana</vt:lpstr>
      <vt:lpstr>Wingdings</vt:lpstr>
      <vt:lpstr>Profile</vt:lpstr>
      <vt:lpstr>自定义设计方案</vt:lpstr>
      <vt:lpstr>BMP 图象</vt:lpstr>
      <vt:lpstr>Microsoft Visio 2000/2002 Drawing</vt:lpstr>
      <vt:lpstr>VISIO</vt:lpstr>
      <vt:lpstr>PowerPoint 演示文稿</vt:lpstr>
      <vt:lpstr>3.2 有 线 传 输 媒 体</vt:lpstr>
      <vt:lpstr>双绞线</vt:lpstr>
      <vt:lpstr>PowerPoint 演示文稿</vt:lpstr>
      <vt:lpstr>PowerPoint 演示文稿</vt:lpstr>
      <vt:lpstr>PowerPoint 演示文稿</vt:lpstr>
      <vt:lpstr>PowerPoint 演示文稿</vt:lpstr>
      <vt:lpstr>（1）地理范围   双绞线的最大传输距离为 100m。如果要加大传输距离，在两段双绞线之间可安装中继器，最多可安装4个中继器。如安装4个中继器连接5个网段，则最大传输距离可达500m。  （2）抗干扰性    双绞线的抗干扰性取决于一束线中相邻线对的扭曲长度及适当的屏蔽。</vt:lpstr>
      <vt:lpstr>PowerPoint 演示文稿</vt:lpstr>
      <vt:lpstr>PowerPoint 演示文稿</vt:lpstr>
      <vt:lpstr>PowerPoint 演示文稿</vt:lpstr>
      <vt:lpstr>PowerPoint 演示文稿</vt:lpstr>
      <vt:lpstr>PowerPoint 演示文稿</vt:lpstr>
      <vt:lpstr>PowerPoint 演示文稿</vt:lpstr>
      <vt:lpstr>无线电波的产生</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dshwan</dc:creator>
  <cp:lastModifiedBy>wjm</cp:lastModifiedBy>
  <cp:revision>431</cp:revision>
  <dcterms:created xsi:type="dcterms:W3CDTF">1601-01-01T00:00:00Z</dcterms:created>
  <dcterms:modified xsi:type="dcterms:W3CDTF">2023-03-05T06:03:34Z</dcterms:modified>
</cp:coreProperties>
</file>