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1" r:id="rId1"/>
    <p:sldMasterId id="2147483733" r:id="rId2"/>
  </p:sldMasterIdLst>
  <p:notesMasterIdLst>
    <p:notesMasterId r:id="rId21"/>
  </p:notesMasterIdLst>
  <p:handoutMasterIdLst>
    <p:handoutMasterId r:id="rId22"/>
  </p:handoutMasterIdLst>
  <p:sldIdLst>
    <p:sldId id="258" r:id="rId3"/>
    <p:sldId id="397" r:id="rId4"/>
    <p:sldId id="499" r:id="rId5"/>
    <p:sldId id="500" r:id="rId6"/>
    <p:sldId id="501" r:id="rId7"/>
    <p:sldId id="402" r:id="rId8"/>
    <p:sldId id="502" r:id="rId9"/>
    <p:sldId id="403" r:id="rId10"/>
    <p:sldId id="404" r:id="rId11"/>
    <p:sldId id="503" r:id="rId12"/>
    <p:sldId id="512" r:id="rId13"/>
    <p:sldId id="504" r:id="rId14"/>
    <p:sldId id="509" r:id="rId15"/>
    <p:sldId id="510" r:id="rId16"/>
    <p:sldId id="511" r:id="rId17"/>
    <p:sldId id="508" r:id="rId18"/>
    <p:sldId id="507" r:id="rId19"/>
    <p:sldId id="39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0E8"/>
    <a:srgbClr val="CC0000"/>
    <a:srgbClr val="FF9933"/>
    <a:srgbClr val="FFCC00"/>
    <a:srgbClr val="516FA7"/>
    <a:srgbClr val="F7F7F7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89708" autoAdjust="0"/>
  </p:normalViewPr>
  <p:slideViewPr>
    <p:cSldViewPr>
      <p:cViewPr varScale="1">
        <p:scale>
          <a:sx n="89" d="100"/>
          <a:sy n="89" d="100"/>
        </p:scale>
        <p:origin x="12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6FB328B-197A-4B5E-8E0A-6BBA7FBB9D29}" type="datetime1">
              <a:rPr lang="zh-CN" altLang="en-US"/>
              <a:pPr>
                <a:defRPr/>
              </a:pPr>
              <a:t>2023/3/5</a:t>
            </a:fld>
            <a:endParaRPr lang="en-US" altLang="zh-CN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A42138-C994-49EF-A283-6184D68247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110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A1B271D-B777-44D7-8CB0-1A593015FA8F}" type="datetime1">
              <a:rPr lang="zh-CN" altLang="en-US"/>
              <a:pPr>
                <a:defRPr/>
              </a:pPr>
              <a:t>2023/3/5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1D1DC59-A4A7-4662-BC1C-7CD6D9FF67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4573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897E6D-2AF2-44B4-98D3-09E6BC5BC8B3}" type="datetime1">
              <a:rPr lang="zh-CN" altLang="en-US" smtClean="0"/>
              <a:pPr>
                <a:spcBef>
                  <a:spcPct val="0"/>
                </a:spcBef>
              </a:pPr>
              <a:t>2023/3/5</a:t>
            </a:fld>
            <a:endParaRPr lang="en-US" altLang="zh-CN" smtClean="0"/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D73E4E-D11D-4344-AEEA-3472FF32EC0D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534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150EA2-D50B-4E59-B84B-13774C1ABCC7}" type="datetime1">
              <a:rPr lang="zh-CN" altLang="en-US" smtClean="0"/>
              <a:pPr>
                <a:spcBef>
                  <a:spcPct val="0"/>
                </a:spcBef>
              </a:pPr>
              <a:t>2023/3/5</a:t>
            </a:fld>
            <a:endParaRPr lang="en-US" altLang="zh-CN" smtClean="0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642A50-92AE-42BE-80B9-F73E923EAD33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6165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E3B4F2-4775-4C89-90D3-05AB2BC0E8A0}" type="datetime1">
              <a:rPr lang="zh-CN" altLang="en-US" smtClean="0"/>
              <a:pPr>
                <a:spcBef>
                  <a:spcPct val="0"/>
                </a:spcBef>
              </a:pPr>
              <a:t>2023/3/5</a:t>
            </a:fld>
            <a:endParaRPr lang="en-US" altLang="zh-CN" smtClean="0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2AE3EC-CF84-4D42-9ED2-8C4CBFE124DD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32567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73A7C4-D264-4BD8-A8BC-544783F672E9}" type="datetime1">
              <a:rPr lang="zh-CN" altLang="en-US" smtClean="0"/>
              <a:pPr>
                <a:spcBef>
                  <a:spcPct val="0"/>
                </a:spcBef>
              </a:pPr>
              <a:t>2023/3/5</a:t>
            </a:fld>
            <a:endParaRPr lang="en-US" altLang="zh-CN" smtClean="0"/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D35591-6CA7-4BC4-A440-198257D1B4DD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155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9F7D74-1194-419A-A319-043903E3D26A}" type="datetime1">
              <a:rPr lang="zh-CN" altLang="en-US" smtClean="0"/>
              <a:pPr>
                <a:spcBef>
                  <a:spcPct val="0"/>
                </a:spcBef>
              </a:pPr>
              <a:t>2023/3/5</a:t>
            </a:fld>
            <a:endParaRPr lang="en-US" altLang="zh-CN" smtClean="0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93276E-B029-4831-A4B4-C7A194B55261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0952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7" name="Picture 15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9319476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6404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4235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8329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8305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FDB1B-C572-4A20-AB39-E69EB00ACCB5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33E9-82D1-4515-AAE1-B3A9B5567A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3638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5B590-4B79-41D9-B611-68F7086C9864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8C105-67D7-4C8B-A0E8-C2DF85B0BC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656185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1C593-96F5-424B-8016-BF7975E3917E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3AB8E-5E37-49D1-83B0-8C8DF47068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88037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F02A6-B1DD-4470-8AFA-DDBB287E2E43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5E2AA-B319-4FD6-A764-3179A27CD1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13299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3D9AC-C011-4F34-B963-41A173CF34E1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1C17A-6E4C-4B89-A6C5-998CF6FF52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74064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DAAE9-45B0-4A57-9EFD-490645E04284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C15F-F2E8-4061-9E9E-6121ACF09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88757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1192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E3683-A0A0-4C42-8177-5E3702782C87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3DEFA-65BE-4468-9033-70A78F91BD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43182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109B6-B05B-41D5-AE81-09D316B0776F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D615-468F-41C7-98F8-2B003F7008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293719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2564C-413C-4AC9-B511-8E6262D26322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7979-3DF7-4400-8577-50172CC78E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601496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652AA-7CF9-48C0-848D-4C421F97EFB3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7048D-BAE6-4287-BD31-3C80BC1475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110488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D3A90-EDCB-4A68-88D2-9C860DC3C8E1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4C23-3136-4FEF-B5B9-161E81631E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04477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005192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9465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5925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765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2877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100842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588451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2" name="Picture 15" descr="邓体字徽（白色透明）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86E1E66F-5B83-41ED-8064-AB82C1D22A40}" type="datetime11">
              <a:rPr lang="zh-CN" altLang="en-US"/>
              <a:pPr>
                <a:defRPr/>
              </a:pPr>
              <a:t>14:06:21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67F0266-A060-4C82-ACEC-66EA1C88E0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Microsoft_Visio_2003-2010___1.vsd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m.hk/imgres?imgurl=http://www.ieee802.org/11/IEEE%20802%20Logo.png&amp;imgrefurl=http://www.ieee802.org/11/publicity.html&amp;usg=__gu9L9T-G7XbgEmi7wK7qMUioxWs=&amp;h=359&amp;w=346&amp;sz=47&amp;hl=zh-CN&amp;start=2&amp;zoom=1&amp;itbs=1&amp;tbnid=5afj9UkNpJrqxM:&amp;tbnh=121&amp;tbnw=117&amp;prev=/images?q%3D802%26hl%3Dzh-CN%26inlang%3Dzh-CN%26newwindow%3D1%26safe%3Dstrict%26client%3Daff-360daohang%26hs%3DXOv%26affdom%3D360.cn%26sa%3DN%26ndsp%3D20%26tbs%3Disch:1&amp;ei=hJaETd7GGoS6vwP3msHaCA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河海大学计算机与信息学院</a:t>
            </a:r>
          </a:p>
        </p:txBody>
      </p:sp>
      <p:sp>
        <p:nvSpPr>
          <p:cNvPr id="6147" name="Text Box 14"/>
          <p:cNvSpPr txBox="1">
            <a:spLocks noChangeArrowheads="1"/>
          </p:cNvSpPr>
          <p:nvPr/>
        </p:nvSpPr>
        <p:spPr bwMode="auto">
          <a:xfrm>
            <a:off x="3492500" y="5734050"/>
            <a:ext cx="288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fld id="{AC183568-1024-4C25-BD3C-51CB1D0596CA}" type="datetime3"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t>2023年3月5日星期日</a:t>
            </a:fld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Text Box 15"/>
          <p:cNvSpPr txBox="1">
            <a:spLocks noChangeArrowheads="1"/>
          </p:cNvSpPr>
          <p:nvPr/>
        </p:nvSpPr>
        <p:spPr bwMode="auto">
          <a:xfrm>
            <a:off x="611188" y="3500438"/>
            <a:ext cx="8208962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</a:t>
            </a:r>
          </a:p>
        </p:txBody>
      </p:sp>
      <p:sp>
        <p:nvSpPr>
          <p:cNvPr id="6149" name="Text Box 16"/>
          <p:cNvSpPr txBox="1">
            <a:spLocks noChangeArrowheads="1"/>
          </p:cNvSpPr>
          <p:nvPr/>
        </p:nvSpPr>
        <p:spPr bwMode="auto">
          <a:xfrm>
            <a:off x="971550" y="1773238"/>
            <a:ext cx="4033838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计算机专业课程</a:t>
            </a:r>
            <a:endParaRPr kumimoji="1" lang="en-US" altLang="zh-CN" sz="32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052513"/>
            <a:ext cx="4824412" cy="481012"/>
          </a:xfrm>
        </p:spPr>
        <p:txBody>
          <a:bodyPr/>
          <a:lstStyle/>
          <a:p>
            <a:pPr algn="ctr" eaLnBrk="1" hangingPunct="1"/>
            <a:r>
              <a:rPr lang="zh-CN" altLang="en-US" sz="3000" smtClean="0"/>
              <a:t>以后一般</a:t>
            </a:r>
            <a:r>
              <a:rPr lang="zh-CN" altLang="en-US" sz="3000" smtClean="0">
                <a:solidFill>
                  <a:srgbClr val="FF0000"/>
                </a:solidFill>
              </a:rPr>
              <a:t>不考虑 </a:t>
            </a:r>
            <a:r>
              <a:rPr lang="en-US" altLang="zh-CN" sz="3000" smtClean="0">
                <a:solidFill>
                  <a:srgbClr val="FF0000"/>
                </a:solidFill>
              </a:rPr>
              <a:t>LLC </a:t>
            </a:r>
            <a:r>
              <a:rPr lang="zh-CN" altLang="en-US" sz="3000" smtClean="0">
                <a:solidFill>
                  <a:srgbClr val="FF0000"/>
                </a:solidFill>
              </a:rPr>
              <a:t>子层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313" y="1844675"/>
            <a:ext cx="8496300" cy="30241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/>
              <a:t>由于 </a:t>
            </a:r>
            <a:r>
              <a:rPr lang="en-US" altLang="zh-CN" sz="2400" kern="0" dirty="0" smtClean="0"/>
              <a:t>TCP/IP </a:t>
            </a:r>
            <a:r>
              <a:rPr lang="zh-CN" altLang="en-US" sz="2400" kern="0" dirty="0" smtClean="0"/>
              <a:t>体系经常使用的局域网是 </a:t>
            </a:r>
            <a:r>
              <a:rPr lang="en-US" altLang="zh-CN" sz="2400" kern="0" dirty="0" smtClean="0"/>
              <a:t>DIX Ethernet V2 </a:t>
            </a:r>
            <a:r>
              <a:rPr lang="zh-CN" altLang="en-US" sz="2400" kern="0" dirty="0" smtClean="0"/>
              <a:t>而不是 </a:t>
            </a:r>
            <a:r>
              <a:rPr lang="en-US" altLang="zh-CN" sz="2400" kern="0" dirty="0" smtClean="0"/>
              <a:t>802 </a:t>
            </a:r>
            <a:r>
              <a:rPr lang="zh-CN" altLang="en-US" sz="2400" kern="0" dirty="0" smtClean="0"/>
              <a:t>标准中的几种局域网，因此现在 </a:t>
            </a:r>
            <a:r>
              <a:rPr lang="en-US" altLang="zh-CN" sz="2400" kern="0" dirty="0" smtClean="0"/>
              <a:t>802 </a:t>
            </a:r>
            <a:r>
              <a:rPr lang="zh-CN" altLang="en-US" sz="2400" kern="0" dirty="0" smtClean="0"/>
              <a:t>委员会制定的逻辑链路控制子层 </a:t>
            </a:r>
            <a:r>
              <a:rPr lang="en-US" altLang="zh-CN" sz="2400" kern="0" dirty="0" smtClean="0"/>
              <a:t>LLC</a:t>
            </a:r>
            <a:r>
              <a:rPr lang="zh-CN" altLang="en-US" sz="2400" kern="0" dirty="0" smtClean="0"/>
              <a:t>（即 </a:t>
            </a:r>
            <a:r>
              <a:rPr lang="en-US" altLang="zh-CN" sz="2400" kern="0" dirty="0" smtClean="0"/>
              <a:t>802.2 </a:t>
            </a:r>
            <a:r>
              <a:rPr lang="zh-CN" altLang="en-US" sz="2400" kern="0" dirty="0" smtClean="0"/>
              <a:t>标准）的作用已经不大了。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/>
              <a:t>很多厂商生产的适配器上就仅装有 </a:t>
            </a:r>
            <a:r>
              <a:rPr lang="en-US" altLang="zh-CN" sz="2400" kern="0" dirty="0" smtClean="0"/>
              <a:t>MAC </a:t>
            </a:r>
            <a:r>
              <a:rPr lang="zh-CN" altLang="en-US" sz="2400" kern="0" dirty="0" smtClean="0"/>
              <a:t>协议而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没有 </a:t>
            </a:r>
            <a:r>
              <a:rPr lang="en-US" altLang="zh-CN" sz="2400" kern="0" dirty="0" smtClean="0">
                <a:solidFill>
                  <a:srgbClr val="FF0000"/>
                </a:solidFill>
              </a:rPr>
              <a:t>LLC 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协议</a:t>
            </a:r>
            <a:r>
              <a:rPr lang="zh-CN" altLang="en-US" sz="2400" kern="0" dirty="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24075" y="3068638"/>
            <a:ext cx="39608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网卡（网络接口卡）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4508500"/>
            <a:ext cx="5221288" cy="479425"/>
          </a:xfrm>
          <a:solidFill>
            <a:srgbClr val="FFFF00"/>
          </a:solidFill>
        </p:spPr>
        <p:txBody>
          <a:bodyPr/>
          <a:lstStyle/>
          <a:p>
            <a:pPr algn="ctr" eaLnBrk="1" hangingPunct="1"/>
            <a:r>
              <a:rPr lang="zh-CN" altLang="en-US" sz="2400" b="1" smtClean="0">
                <a:solidFill>
                  <a:srgbClr val="FF0000"/>
                </a:solidFill>
              </a:rPr>
              <a:t>计算机通过网卡和局域网进行通信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网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7551" flipH="1">
            <a:off x="803275" y="4870451"/>
            <a:ext cx="2071687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39750" y="1030288"/>
            <a:ext cx="84248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网卡（网络接口卡）</a:t>
            </a:r>
            <a:r>
              <a:rPr kumimoji="1" lang="en-US" altLang="zh-CN" sz="2400" b="1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(NIC </a:t>
            </a:r>
            <a:r>
              <a:rPr kumimoji="1" lang="zh-CN" altLang="en-US" sz="2400" b="1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en-US" altLang="zh-CN" sz="2400" b="1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Network Interface Card)</a:t>
            </a:r>
            <a:endParaRPr kumimoji="1" lang="zh-CN" altLang="en-US" sz="2400" b="1">
              <a:solidFill>
                <a:srgbClr val="2A10E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323850" y="1700213"/>
            <a:ext cx="8437563" cy="328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zh-CN" altLang="en-US" sz="2400" b="1" dirty="0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网络接口卡又称为通信适配器</a:t>
            </a:r>
            <a:r>
              <a:rPr kumimoji="1" lang="en-US" altLang="zh-CN" sz="2400" b="1" dirty="0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(adapter)</a:t>
            </a:r>
            <a:r>
              <a:rPr kumimoji="1" lang="zh-CN" altLang="en-US" sz="2400" b="1" dirty="0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计算机通过适配器和局域网进行通信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每个适配器都会固化一个</a:t>
            </a:r>
            <a:r>
              <a:rPr kumimoji="1"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地址，用来标识该适配器代表的接口</a:t>
            </a:r>
            <a:r>
              <a:rPr kumimoji="1" lang="zh-CN" altLang="en-US" sz="2400" b="1" dirty="0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zh-CN" altLang="en-US" sz="2400" b="1" dirty="0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适配器的重要功能：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对数据进行缓存。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solidFill>
                  <a:srgbClr val="2A10E8"/>
                </a:solidFill>
              </a:rPr>
              <a:t>实现</a:t>
            </a:r>
            <a:r>
              <a:rPr lang="en-US" altLang="zh-CN" sz="2400" dirty="0">
                <a:solidFill>
                  <a:srgbClr val="2A10E8"/>
                </a:solidFill>
              </a:rPr>
              <a:t>MAC</a:t>
            </a:r>
            <a:r>
              <a:rPr lang="zh-CN" altLang="en-US" sz="2400" dirty="0">
                <a:solidFill>
                  <a:srgbClr val="2A10E8"/>
                </a:solidFill>
              </a:rPr>
              <a:t>层协议</a:t>
            </a:r>
            <a:r>
              <a:rPr lang="zh-CN" altLang="en-US" sz="2400" dirty="0"/>
              <a:t>。  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进行串行</a:t>
            </a:r>
            <a:r>
              <a:rPr lang="en-US" altLang="zh-CN" sz="2400" dirty="0"/>
              <a:t>/</a:t>
            </a:r>
            <a:r>
              <a:rPr lang="zh-CN" altLang="en-US" sz="2400" dirty="0"/>
              <a:t>并行转换。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275" y="200025"/>
            <a:ext cx="5221288" cy="479425"/>
          </a:xfrm>
          <a:solidFill>
            <a:srgbClr val="FFFF00"/>
          </a:solidFill>
        </p:spPr>
        <p:txBody>
          <a:bodyPr/>
          <a:lstStyle/>
          <a:p>
            <a:pPr algn="ctr" eaLnBrk="1" hangingPunct="1"/>
            <a:r>
              <a:rPr lang="zh-CN" altLang="en-US" sz="2400" b="1" smtClean="0">
                <a:solidFill>
                  <a:srgbClr val="FF0000"/>
                </a:solidFill>
              </a:rPr>
              <a:t>计算机通过适配器和局域网进行通信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049109"/>
            <a:ext cx="4644579" cy="280889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533400" y="982663"/>
            <a:ext cx="5116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kumimoji="1"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地址：链路层标识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50825" y="1701800"/>
            <a:ext cx="878522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802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标准为局域网上的每一个站规定了一种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48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比特的全局地址。当一个站接入到另一个局域网时，其全局地址并不改变。这就表明，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802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标准所说的</a:t>
            </a:r>
            <a:r>
              <a:rPr kumimoji="1" lang="zh-CN" altLang="en-US" sz="2400" b="1">
                <a:latin typeface="??"/>
                <a:ea typeface="黑体" panose="02010609060101010101" pitchFamily="49" charset="-122"/>
              </a:rPr>
              <a:t>“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kumimoji="1" lang="zh-CN" altLang="en-US" sz="2400" b="1">
                <a:latin typeface="??"/>
                <a:ea typeface="黑体" panose="02010609060101010101" pitchFamily="49" charset="-122"/>
              </a:rPr>
              <a:t>”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严格地讲应当是每一个站的</a:t>
            </a:r>
            <a:r>
              <a:rPr kumimoji="1" lang="zh-CN" altLang="en-US" sz="2400" b="1">
                <a:latin typeface="??"/>
                <a:ea typeface="黑体" panose="02010609060101010101" pitchFamily="49" charset="-122"/>
              </a:rPr>
              <a:t>“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名字</a:t>
            </a:r>
            <a:r>
              <a:rPr kumimoji="1" lang="zh-CN" altLang="en-US" sz="2400" b="1">
                <a:latin typeface="??"/>
                <a:ea typeface="黑体" panose="02010609060101010101" pitchFamily="49" charset="-122"/>
              </a:rPr>
              <a:t>”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或标识符，该地址会固化在“网卡”中。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endParaRPr kumimoji="1"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zh-CN" altLang="en-US" sz="14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en-US" altLang="zh-CN" sz="16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AAAAAAAA--- BBBBBBBB---CCCCCCCC  -- DDDDDDDD---EEEEEEEE---FFFFFFFF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627063" y="38084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056063" y="3732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84663" y="3732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7485063" y="3732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913063" y="38846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342063" y="38846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627063" y="38846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4284663" y="38846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216525" y="4019550"/>
            <a:ext cx="19002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分配地址块</a:t>
            </a:r>
            <a:endParaRPr kumimoji="1"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793875" y="3941763"/>
            <a:ext cx="152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厂商代码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0" y="4498975"/>
            <a:ext cx="9144000" cy="23590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200" kern="0" dirty="0" smtClean="0"/>
              <a:t>IEEE </a:t>
            </a:r>
            <a:r>
              <a:rPr lang="zh-CN" altLang="en-US" sz="2200" kern="0" dirty="0" smtClean="0"/>
              <a:t>的</a:t>
            </a:r>
            <a:r>
              <a:rPr lang="zh-CN" altLang="en-US" sz="2200" kern="0" dirty="0" smtClean="0">
                <a:solidFill>
                  <a:schemeClr val="hlink"/>
                </a:solidFill>
              </a:rPr>
              <a:t>注册管理机构</a:t>
            </a:r>
            <a:r>
              <a:rPr lang="zh-CN" altLang="en-US" sz="2200" kern="0" dirty="0" smtClean="0"/>
              <a:t> </a:t>
            </a:r>
            <a:r>
              <a:rPr lang="en-US" altLang="zh-CN" sz="2200" kern="0" dirty="0" smtClean="0"/>
              <a:t>RA </a:t>
            </a:r>
            <a:r>
              <a:rPr lang="zh-CN" altLang="en-US" sz="2200" kern="0" dirty="0" smtClean="0"/>
              <a:t>负责向适配器（网卡）厂家分配地址字段的前三个字节</a:t>
            </a:r>
            <a:r>
              <a:rPr lang="en-US" altLang="zh-CN" sz="2200" kern="0" dirty="0" smtClean="0"/>
              <a:t>(</a:t>
            </a:r>
            <a:r>
              <a:rPr lang="zh-CN" altLang="en-US" sz="2200" kern="0" dirty="0" smtClean="0"/>
              <a:t>即高位 </a:t>
            </a:r>
            <a:r>
              <a:rPr lang="en-US" altLang="zh-CN" sz="2200" kern="0" dirty="0" smtClean="0"/>
              <a:t>24 </a:t>
            </a:r>
            <a:r>
              <a:rPr lang="zh-CN" altLang="en-US" sz="2200" kern="0" dirty="0" smtClean="0"/>
              <a:t>位</a:t>
            </a:r>
            <a:r>
              <a:rPr lang="en-US" altLang="zh-CN" sz="2200" kern="0" dirty="0" smtClean="0"/>
              <a:t>)</a:t>
            </a:r>
            <a:r>
              <a:rPr lang="zh-CN" altLang="en-US" sz="2200" kern="0" dirty="0" smtClean="0"/>
              <a:t>。</a:t>
            </a:r>
            <a:endParaRPr lang="en-US" altLang="zh-CN" sz="2200" kern="0" dirty="0" smtClean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kern="0" dirty="0" smtClean="0"/>
              <a:t>后三个字节</a:t>
            </a:r>
            <a:r>
              <a:rPr lang="en-US" altLang="zh-CN" sz="2200" kern="0" dirty="0" smtClean="0"/>
              <a:t>(</a:t>
            </a:r>
            <a:r>
              <a:rPr lang="zh-CN" altLang="en-US" sz="2200" kern="0" dirty="0" smtClean="0"/>
              <a:t>即低位 </a:t>
            </a:r>
            <a:r>
              <a:rPr lang="en-US" altLang="zh-CN" sz="2200" kern="0" dirty="0" smtClean="0"/>
              <a:t>24 </a:t>
            </a:r>
            <a:r>
              <a:rPr lang="zh-CN" altLang="en-US" sz="2200" kern="0" dirty="0" smtClean="0"/>
              <a:t>位</a:t>
            </a:r>
            <a:r>
              <a:rPr lang="en-US" altLang="zh-CN" sz="2200" kern="0" dirty="0" smtClean="0"/>
              <a:t>)</a:t>
            </a:r>
            <a:r>
              <a:rPr lang="zh-CN" altLang="en-US" sz="2200" kern="0" dirty="0" smtClean="0"/>
              <a:t>由厂家自行指派，称为</a:t>
            </a:r>
            <a:r>
              <a:rPr lang="zh-CN" altLang="en-US" sz="2200" kern="0" dirty="0" smtClean="0">
                <a:solidFill>
                  <a:schemeClr val="hlink"/>
                </a:solidFill>
              </a:rPr>
              <a:t>扩展标识符</a:t>
            </a:r>
            <a:r>
              <a:rPr lang="zh-CN" altLang="en-US" sz="2200" kern="0" dirty="0" smtClean="0"/>
              <a:t>，必须保证生产出的适配器没有重复地址。</a:t>
            </a:r>
            <a:endParaRPr lang="en-US" altLang="zh-CN" sz="2200" kern="0" dirty="0" smtClean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kern="0" dirty="0" smtClean="0"/>
              <a:t>一个地址块可以生成</a:t>
            </a:r>
            <a:r>
              <a:rPr lang="en-US" altLang="zh-CN" sz="2200" kern="0" dirty="0" smtClean="0"/>
              <a:t>2</a:t>
            </a:r>
            <a:r>
              <a:rPr lang="en-US" altLang="zh-CN" sz="2200" kern="0" baseline="30000" dirty="0" smtClean="0"/>
              <a:t>24</a:t>
            </a:r>
            <a:r>
              <a:rPr lang="zh-CN" altLang="en-US" sz="2200" kern="0" dirty="0" smtClean="0"/>
              <a:t>个不同的地址。这种 </a:t>
            </a:r>
            <a:r>
              <a:rPr lang="en-US" altLang="zh-CN" sz="2200" kern="0" dirty="0" smtClean="0"/>
              <a:t>48 </a:t>
            </a:r>
            <a:r>
              <a:rPr lang="zh-CN" altLang="en-US" sz="2200" kern="0" dirty="0" smtClean="0"/>
              <a:t>位地址称为 </a:t>
            </a:r>
            <a:r>
              <a:rPr lang="en-US" altLang="zh-CN" sz="2200" kern="0" dirty="0" smtClean="0"/>
              <a:t>MAC-48</a:t>
            </a:r>
            <a:r>
              <a:rPr lang="zh-CN" altLang="en-US" sz="2200" kern="0" dirty="0" smtClean="0"/>
              <a:t>，它的通用名称是</a:t>
            </a:r>
            <a:r>
              <a:rPr lang="en-US" altLang="zh-CN" sz="2200" kern="0" dirty="0" smtClean="0"/>
              <a:t>EUI-48</a:t>
            </a:r>
            <a:r>
              <a:rPr lang="zh-CN" altLang="en-US" sz="2200" kern="0" dirty="0" smtClean="0"/>
              <a:t>。</a:t>
            </a:r>
          </a:p>
        </p:txBody>
      </p:sp>
      <p:pic>
        <p:nvPicPr>
          <p:cNvPr id="23567" name="Picture 15" descr="https://gimg2.baidu.com/image_search/src=http%3A%2F%2Fimage78.360doc.com%2FDownloadImg%2F2014%2F09%2F2215%2F45502677_1.jpg&amp;refer=http%3A%2F%2Fimage78.360doc.com&amp;app=2002&amp;size=f9999,10000&amp;q=a80&amp;n=0&amp;g=0n&amp;fmt=jpeg?sec=1647422384&amp;t=2b469d06b0e1d52ecc5ac9af01ad35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4763"/>
            <a:ext cx="5003800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23850" y="1700213"/>
            <a:ext cx="82804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公司：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Cisco   00-00-0c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Novell  00-00-1B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     00-00-D8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3Com    00-20-AF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     00-60-8C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IBM     08-00-5A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典型的地址 ：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kumimoji="1"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00-60-8C</a:t>
            </a:r>
            <a:r>
              <a:rPr kumimoji="1"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en-US" altLang="zh-CN" sz="2400" b="1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01-28-12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000000001010000010001100</a:t>
            </a:r>
            <a:r>
              <a:rPr kumimoji="1" lang="en-US" altLang="zh-CN" sz="2400" b="1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000000010010100000010010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地址具有惟一性，取决于你所使用的网络设备。</a:t>
            </a: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4356100" y="1700213"/>
          <a:ext cx="47275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3" imgW="4396706" imgH="1763576" progId="Visio.Drawing.6">
                  <p:embed/>
                </p:oleObj>
              </mc:Choice>
              <mc:Fallback>
                <p:oleObj r:id="rId3" imgW="4396706" imgH="1763576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700213"/>
                        <a:ext cx="4727575" cy="2520950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矩形 1"/>
          <p:cNvSpPr>
            <a:spLocks noChangeArrowheads="1"/>
          </p:cNvSpPr>
          <p:nvPr/>
        </p:nvSpPr>
        <p:spPr bwMode="auto">
          <a:xfrm>
            <a:off x="539750" y="1125538"/>
            <a:ext cx="83534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地址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= Manufacture ID + NIC ID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24bit + 24bit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539750" y="1052513"/>
            <a:ext cx="24479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三种</a:t>
            </a:r>
            <a:r>
              <a:rPr kumimoji="1" lang="en-US" altLang="zh-CN" sz="3000" b="1"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kumimoji="1" lang="zh-CN" altLang="en-US" sz="3000" b="1"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endParaRPr kumimoji="1" lang="en-US" altLang="zh-CN" sz="3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971550" y="1989138"/>
            <a:ext cx="619283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单播地址（唯一标识一个节点）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广播地址（标识本网络所有节点）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多播地址（标识本网络内多个节点）</a:t>
            </a:r>
          </a:p>
        </p:txBody>
      </p:sp>
      <p:pic>
        <p:nvPicPr>
          <p:cNvPr id="25604" name="Picture 2" descr="https://gimg2.baidu.com/image_search/src=http%3A%2F%2Fimage.mamicode.com%2Finfo%2F201806%2F20180606230526176492.png&amp;refer=http%3A%2F%2Fimage.mamicode.com&amp;app=2002&amp;size=f9999,10000&amp;q=a80&amp;n=0&amp;g=0n&amp;fmt=jpeg?sec=1647419473&amp;t=296e07173ecd0446553c26a5e6d575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00438"/>
            <a:ext cx="80581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052513"/>
            <a:ext cx="5040313" cy="525462"/>
          </a:xfrm>
        </p:spPr>
        <p:txBody>
          <a:bodyPr/>
          <a:lstStyle/>
          <a:p>
            <a:pPr algn="ctr" eaLnBrk="1" hangingPunct="1"/>
            <a:r>
              <a:rPr lang="en-US" altLang="zh-CN" sz="2800" smtClean="0"/>
              <a:t>MAC </a:t>
            </a:r>
            <a:r>
              <a:rPr lang="zh-CN" altLang="en-US" sz="2800" smtClean="0"/>
              <a:t>地址在收发数据中的作用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68313" y="1773238"/>
            <a:ext cx="8424862" cy="43195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kern="0" dirty="0" smtClean="0"/>
              <a:t>适配器从网络上每收到一个 </a:t>
            </a:r>
            <a:r>
              <a:rPr lang="en-US" altLang="zh-CN" sz="2400" kern="0" dirty="0" smtClean="0"/>
              <a:t>MAC </a:t>
            </a:r>
            <a:r>
              <a:rPr lang="zh-CN" altLang="en-US" sz="2400" kern="0" dirty="0" smtClean="0"/>
              <a:t>帧就首先用硬件检查 </a:t>
            </a:r>
            <a:r>
              <a:rPr lang="en-US" altLang="zh-CN" sz="2400" kern="0" dirty="0" smtClean="0"/>
              <a:t>MAC </a:t>
            </a:r>
            <a:r>
              <a:rPr lang="zh-CN" altLang="en-US" sz="2400" kern="0" dirty="0" smtClean="0"/>
              <a:t>帧中的 </a:t>
            </a:r>
            <a:r>
              <a:rPr lang="en-US" altLang="zh-CN" sz="2400" kern="0" dirty="0" smtClean="0"/>
              <a:t>MAC </a:t>
            </a:r>
            <a:r>
              <a:rPr lang="zh-CN" altLang="en-US" sz="2400" kern="0" dirty="0" smtClean="0"/>
              <a:t>地址</a:t>
            </a:r>
            <a:r>
              <a:rPr lang="en-US" altLang="zh-CN" sz="2400" kern="0" dirty="0" smtClean="0"/>
              <a:t>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333399"/>
                </a:solidFill>
                <a:ea typeface="黑体" panose="02010609060101010101" pitchFamily="49" charset="-122"/>
              </a:rPr>
              <a:t>如果是发往本站的帧则收下，然后再进行其他的处理。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333399"/>
                </a:solidFill>
                <a:ea typeface="黑体" panose="02010609060101010101" pitchFamily="49" charset="-122"/>
              </a:rPr>
              <a:t>否则就将此帧丢弃，不再进行其他的处理。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kern="0" dirty="0" smtClean="0"/>
              <a:t>“发往本站的帧”包括以下三种帧：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单播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(unicast)</a:t>
            </a:r>
            <a:r>
              <a:rPr lang="zh-CN" altLang="en-US" sz="2400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帧（一对一）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广播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(broadcast)</a:t>
            </a:r>
            <a:r>
              <a:rPr lang="zh-CN" altLang="en-US" sz="2400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帧（一对全体）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多播</a:t>
            </a:r>
            <a:r>
              <a:rPr lang="en-US" altLang="zh-CN" sz="2400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(multicast)</a:t>
            </a:r>
            <a:r>
              <a:rPr lang="zh-CN" altLang="en-US" sz="2400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帧（一对多）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9750" y="1030288"/>
            <a:ext cx="3600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kumimoji="1" lang="zh-CN" altLang="en-US" sz="2800" b="1">
                <a:solidFill>
                  <a:srgbClr val="2A10E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子层基本工作过程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22275" y="1773238"/>
            <a:ext cx="17287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发送数据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422275" y="4173538"/>
            <a:ext cx="1485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接收数据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2041525" y="1773238"/>
            <a:ext cx="2520950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A10E8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接收上层</a:t>
            </a:r>
            <a:r>
              <a:rPr lang="en-US" altLang="zh-CN" sz="2400" dirty="0"/>
              <a:t>PDU</a:t>
            </a:r>
          </a:p>
          <a:p>
            <a:pPr eaLnBrk="1" hangingPunct="1">
              <a:spcBef>
                <a:spcPct val="50000"/>
              </a:spcBef>
              <a:buClr>
                <a:srgbClr val="2A10E8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组装成数据帧</a:t>
            </a:r>
          </a:p>
          <a:p>
            <a:pPr eaLnBrk="1" hangingPunct="1">
              <a:spcBef>
                <a:spcPct val="50000"/>
              </a:spcBef>
              <a:buClr>
                <a:srgbClr val="2A10E8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竞争总线</a:t>
            </a:r>
          </a:p>
          <a:p>
            <a:pPr eaLnBrk="1" hangingPunct="1">
              <a:spcBef>
                <a:spcPct val="50000"/>
              </a:spcBef>
              <a:buClr>
                <a:srgbClr val="2A10E8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发送数据帧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1939925" y="4292600"/>
            <a:ext cx="6953250" cy="24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A10E8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从物理层的比特流中识别数据帧到缓冲区</a:t>
            </a:r>
          </a:p>
          <a:p>
            <a:pPr eaLnBrk="1" hangingPunct="1">
              <a:spcBef>
                <a:spcPct val="50000"/>
              </a:spcBef>
              <a:buClr>
                <a:srgbClr val="2A10E8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数据帧检错</a:t>
            </a:r>
          </a:p>
          <a:p>
            <a:pPr eaLnBrk="1" hangingPunct="1">
              <a:spcBef>
                <a:spcPct val="50000"/>
              </a:spcBef>
              <a:buClr>
                <a:srgbClr val="2A10E8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是否为本机接收</a:t>
            </a:r>
            <a:r>
              <a:rPr lang="en-US" altLang="zh-CN" sz="2400"/>
              <a:t>(</a:t>
            </a:r>
            <a:r>
              <a:rPr lang="zh-CN" altLang="en-US" sz="2400"/>
              <a:t>通过</a:t>
            </a:r>
            <a:r>
              <a:rPr lang="en-US" altLang="zh-CN" sz="2400"/>
              <a:t>MAC</a:t>
            </a:r>
            <a:r>
              <a:rPr lang="zh-CN" altLang="en-US" sz="2400"/>
              <a:t>地址判断）</a:t>
            </a:r>
          </a:p>
          <a:p>
            <a:pPr eaLnBrk="1" hangingPunct="1">
              <a:spcBef>
                <a:spcPct val="50000"/>
              </a:spcBef>
              <a:buClr>
                <a:srgbClr val="2A10E8"/>
              </a:buClr>
              <a:buFont typeface="Wingdings" panose="05000000000000000000" pitchFamily="2" charset="2"/>
              <a:buChar char="l"/>
            </a:pPr>
            <a:r>
              <a:rPr lang="zh-CN" altLang="en-US" sz="2400"/>
              <a:t>发送给本机的帧的数据部分递交给上层协议模块（如</a:t>
            </a:r>
            <a:r>
              <a:rPr lang="en-US" altLang="zh-CN" sz="2400"/>
              <a:t>IP</a:t>
            </a:r>
            <a:r>
              <a:rPr lang="zh-CN" altLang="en-US" sz="2400"/>
              <a:t>）</a:t>
            </a:r>
          </a:p>
        </p:txBody>
      </p:sp>
      <p:graphicFrame>
        <p:nvGraphicFramePr>
          <p:cNvPr id="286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467776"/>
              </p:ext>
            </p:extLst>
          </p:nvPr>
        </p:nvGraphicFramePr>
        <p:xfrm>
          <a:off x="5616575" y="0"/>
          <a:ext cx="3527425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Visio" r:id="rId4" imgW="3038475" imgH="3867150" progId="Visio.Drawing.11">
                  <p:embed/>
                </p:oleObj>
              </mc:Choice>
              <mc:Fallback>
                <p:oleObj name="Visio" r:id="rId4" imgW="3038475" imgH="38671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0"/>
                        <a:ext cx="3527425" cy="3759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42988" y="2420938"/>
            <a:ext cx="7705725" cy="7572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5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 谢 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2051050" y="2565400"/>
            <a:ext cx="5686425" cy="58578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668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40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812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438400" indent="-609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广播链路（局域网）</a:t>
            </a:r>
          </a:p>
        </p:txBody>
      </p:sp>
      <p:pic>
        <p:nvPicPr>
          <p:cNvPr id="819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3573463"/>
            <a:ext cx="5526088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2751137" cy="481013"/>
          </a:xfrm>
        </p:spPr>
        <p:txBody>
          <a:bodyPr/>
          <a:lstStyle/>
          <a:p>
            <a:pPr algn="ctr" eaLnBrk="1" hangingPunct="1"/>
            <a:r>
              <a:rPr lang="zh-CN" altLang="en-US" sz="3400" b="1" smtClean="0">
                <a:solidFill>
                  <a:srgbClr val="2A10E8"/>
                </a:solidFill>
                <a:ea typeface="黑体" panose="02010609060101010101" pitchFamily="49" charset="-122"/>
              </a:rPr>
              <a:t>局域网概述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424862" cy="352901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局域网最主要的特点是：网络为一个单位所拥有，且地理范围和站点数目均有限。 </a:t>
            </a:r>
          </a:p>
          <a:p>
            <a:pPr eaLnBrk="1" hangingPunct="1"/>
            <a:r>
              <a:rPr lang="zh-CN" altLang="en-US" sz="2600" smtClean="0">
                <a:latin typeface="黑体" panose="02010609060101010101" pitchFamily="49" charset="-122"/>
                <a:ea typeface="黑体" panose="02010609060101010101" pitchFamily="49" charset="-122"/>
              </a:rPr>
              <a:t>局域网具有如下的一些主要优点：</a:t>
            </a:r>
          </a:p>
          <a:p>
            <a:pPr lvl="1" eaLnBrk="1" hangingPunct="1"/>
            <a:r>
              <a:rPr lang="zh-CN" altLang="en-US" sz="220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能方便地共享昂贵的外部设备、主机以及软件、数据。从一个站点可访问全网。</a:t>
            </a:r>
          </a:p>
          <a:p>
            <a:pPr lvl="1" eaLnBrk="1" hangingPunct="1"/>
            <a:r>
              <a:rPr lang="zh-CN" altLang="en-US" sz="220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便于系统的扩展和逐渐地演变，各设备的位置可灵活调整和改变。</a:t>
            </a:r>
          </a:p>
          <a:p>
            <a:pPr lvl="1" eaLnBrk="1" hangingPunct="1"/>
            <a:r>
              <a:rPr lang="zh-CN" altLang="en-US" sz="220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提高了系统的可靠性、可用性。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3527425" cy="768350"/>
          </a:xfrm>
        </p:spPr>
        <p:txBody>
          <a:bodyPr/>
          <a:lstStyle/>
          <a:p>
            <a:pPr algn="ctr" eaLnBrk="1" hangingPunct="1"/>
            <a:r>
              <a:rPr lang="zh-CN" altLang="en-US" sz="3400" b="1" smtClean="0">
                <a:solidFill>
                  <a:srgbClr val="2A10E8"/>
                </a:solidFill>
                <a:ea typeface="黑体" panose="02010609060101010101" pitchFamily="49" charset="-122"/>
              </a:rPr>
              <a:t>局域网的拓扑</a:t>
            </a:r>
            <a:r>
              <a:rPr lang="zh-CN" altLang="en-US" smtClean="0"/>
              <a:t> 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52413" y="3068638"/>
            <a:ext cx="6624637" cy="3455987"/>
            <a:chOff x="884" y="654"/>
            <a:chExt cx="4901" cy="3477"/>
          </a:xfrm>
        </p:grpSpPr>
        <p:sp>
          <p:nvSpPr>
            <p:cNvPr id="10245" name="Line 4"/>
            <p:cNvSpPr>
              <a:spLocks noChangeShapeType="1"/>
            </p:cNvSpPr>
            <p:nvPr/>
          </p:nvSpPr>
          <p:spPr bwMode="auto">
            <a:xfrm flipH="1" flipV="1">
              <a:off x="1067" y="910"/>
              <a:ext cx="336" cy="2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 flipV="1">
              <a:off x="1499" y="862"/>
              <a:ext cx="0" cy="33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 flipH="1">
              <a:off x="1115" y="1342"/>
              <a:ext cx="268" cy="23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>
              <a:off x="1499" y="1342"/>
              <a:ext cx="424" cy="319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 flipV="1">
              <a:off x="1547" y="1006"/>
              <a:ext cx="336" cy="24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1355" y="1150"/>
              <a:ext cx="232" cy="2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4443" y="3457"/>
              <a:ext cx="64" cy="64"/>
            </a:xfrm>
            <a:prstGeom prst="rect">
              <a:avLst/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4431" y="2715"/>
              <a:ext cx="64" cy="64"/>
            </a:xfrm>
            <a:prstGeom prst="rect">
              <a:avLst/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4449" y="3039"/>
              <a:ext cx="64" cy="64"/>
            </a:xfrm>
            <a:prstGeom prst="rect">
              <a:avLst/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3235" y="2715"/>
              <a:ext cx="64" cy="64"/>
            </a:xfrm>
            <a:prstGeom prst="rect">
              <a:avLst/>
            </a:prstGeom>
            <a:solidFill>
              <a:srgbClr val="3333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>
              <a:off x="3348" y="1332"/>
              <a:ext cx="135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4676" y="1300"/>
              <a:ext cx="64" cy="6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3278" y="1300"/>
              <a:ext cx="64" cy="6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 flipV="1">
              <a:off x="3616" y="1132"/>
              <a:ext cx="0" cy="20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3856" y="1340"/>
              <a:ext cx="0" cy="21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 flipV="1">
              <a:off x="4156" y="1114"/>
              <a:ext cx="0" cy="22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>
              <a:off x="4462" y="1340"/>
              <a:ext cx="0" cy="21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3373" y="3077"/>
              <a:ext cx="111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 flipV="1">
              <a:off x="3588" y="2983"/>
              <a:ext cx="0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 flipV="1">
              <a:off x="4019" y="2993"/>
              <a:ext cx="0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3671" y="2653"/>
              <a:ext cx="0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>
              <a:off x="4211" y="2659"/>
              <a:ext cx="0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 flipV="1">
              <a:off x="4229" y="3369"/>
              <a:ext cx="0" cy="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>
              <a:off x="3299" y="2741"/>
              <a:ext cx="114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Freeform 28"/>
            <p:cNvSpPr>
              <a:spLocks/>
            </p:cNvSpPr>
            <p:nvPr/>
          </p:nvSpPr>
          <p:spPr bwMode="auto">
            <a:xfrm>
              <a:off x="3365" y="2747"/>
              <a:ext cx="1093" cy="745"/>
            </a:xfrm>
            <a:custGeom>
              <a:avLst/>
              <a:gdLst>
                <a:gd name="T0" fmla="*/ 0 w 1093"/>
                <a:gd name="T1" fmla="*/ 0 h 745"/>
                <a:gd name="T2" fmla="*/ 0 w 1093"/>
                <a:gd name="T3" fmla="*/ 744 h 745"/>
                <a:gd name="T4" fmla="*/ 1092 w 1093"/>
                <a:gd name="T5" fmla="*/ 744 h 7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" h="745">
                  <a:moveTo>
                    <a:pt x="0" y="0"/>
                  </a:moveTo>
                  <a:lnTo>
                    <a:pt x="0" y="744"/>
                  </a:lnTo>
                  <a:lnTo>
                    <a:pt x="1092" y="744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Rectangle 29"/>
            <p:cNvSpPr>
              <a:spLocks noChangeArrowheads="1"/>
            </p:cNvSpPr>
            <p:nvPr/>
          </p:nvSpPr>
          <p:spPr bwMode="auto">
            <a:xfrm>
              <a:off x="4830" y="1979"/>
              <a:ext cx="9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60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匹配电阻</a:t>
              </a:r>
            </a:p>
          </p:txBody>
        </p:sp>
        <p:sp>
          <p:nvSpPr>
            <p:cNvPr id="10271" name="Line 30"/>
            <p:cNvSpPr>
              <a:spLocks noChangeShapeType="1"/>
            </p:cNvSpPr>
            <p:nvPr/>
          </p:nvSpPr>
          <p:spPr bwMode="auto">
            <a:xfrm>
              <a:off x="4740" y="1389"/>
              <a:ext cx="227" cy="59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Line 31"/>
            <p:cNvSpPr>
              <a:spLocks noChangeShapeType="1"/>
            </p:cNvSpPr>
            <p:nvPr/>
          </p:nvSpPr>
          <p:spPr bwMode="auto">
            <a:xfrm flipH="1">
              <a:off x="4477" y="2251"/>
              <a:ext cx="444" cy="44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Rectangle 32"/>
            <p:cNvSpPr>
              <a:spLocks noChangeArrowheads="1"/>
            </p:cNvSpPr>
            <p:nvPr/>
          </p:nvSpPr>
          <p:spPr bwMode="auto">
            <a:xfrm>
              <a:off x="2150" y="980"/>
              <a:ext cx="9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60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中心节点</a:t>
              </a:r>
            </a:p>
          </p:txBody>
        </p:sp>
        <p:sp>
          <p:nvSpPr>
            <p:cNvPr id="10274" name="Line 33"/>
            <p:cNvSpPr>
              <a:spLocks noChangeShapeType="1"/>
            </p:cNvSpPr>
            <p:nvPr/>
          </p:nvSpPr>
          <p:spPr bwMode="auto">
            <a:xfrm flipV="1">
              <a:off x="3785" y="3359"/>
              <a:ext cx="0" cy="1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34"/>
            <p:cNvSpPr>
              <a:spLocks noChangeShapeType="1"/>
            </p:cNvSpPr>
            <p:nvPr/>
          </p:nvSpPr>
          <p:spPr bwMode="auto">
            <a:xfrm flipH="1" flipV="1">
              <a:off x="1095" y="2725"/>
              <a:ext cx="75" cy="78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Rectangle 35"/>
            <p:cNvSpPr>
              <a:spLocks noChangeArrowheads="1"/>
            </p:cNvSpPr>
            <p:nvPr/>
          </p:nvSpPr>
          <p:spPr bwMode="auto">
            <a:xfrm>
              <a:off x="2018" y="2932"/>
              <a:ext cx="115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60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干线耦合器</a:t>
              </a:r>
            </a:p>
          </p:txBody>
        </p:sp>
        <p:sp>
          <p:nvSpPr>
            <p:cNvPr id="10277" name="Line 36"/>
            <p:cNvSpPr>
              <a:spLocks noChangeShapeType="1"/>
            </p:cNvSpPr>
            <p:nvPr/>
          </p:nvSpPr>
          <p:spPr bwMode="auto">
            <a:xfrm flipH="1">
              <a:off x="1724" y="2726"/>
              <a:ext cx="70" cy="66"/>
            </a:xfrm>
            <a:prstGeom prst="line">
              <a:avLst/>
            </a:prstGeom>
            <a:noFill/>
            <a:ln w="254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37"/>
            <p:cNvSpPr>
              <a:spLocks noChangeShapeType="1"/>
            </p:cNvSpPr>
            <p:nvPr/>
          </p:nvSpPr>
          <p:spPr bwMode="auto">
            <a:xfrm flipH="1" flipV="1">
              <a:off x="1736" y="3321"/>
              <a:ext cx="83" cy="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38"/>
            <p:cNvSpPr>
              <a:spLocks noChangeShapeType="1"/>
            </p:cNvSpPr>
            <p:nvPr/>
          </p:nvSpPr>
          <p:spPr bwMode="auto">
            <a:xfrm flipH="1">
              <a:off x="1114" y="3347"/>
              <a:ext cx="62" cy="7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Oval 39"/>
            <p:cNvSpPr>
              <a:spLocks noChangeArrowheads="1"/>
            </p:cNvSpPr>
            <p:nvPr/>
          </p:nvSpPr>
          <p:spPr bwMode="auto">
            <a:xfrm rot="-2760000">
              <a:off x="1074" y="2680"/>
              <a:ext cx="758" cy="7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81" name="Rectangle 40"/>
            <p:cNvSpPr>
              <a:spLocks noChangeArrowheads="1"/>
            </p:cNvSpPr>
            <p:nvPr/>
          </p:nvSpPr>
          <p:spPr bwMode="auto">
            <a:xfrm rot="-2760000">
              <a:off x="1131" y="2770"/>
              <a:ext cx="86" cy="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82" name="Rectangle 41"/>
            <p:cNvSpPr>
              <a:spLocks noChangeArrowheads="1"/>
            </p:cNvSpPr>
            <p:nvPr/>
          </p:nvSpPr>
          <p:spPr bwMode="auto">
            <a:xfrm rot="-2760000">
              <a:off x="1688" y="3291"/>
              <a:ext cx="86" cy="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83" name="Rectangle 42"/>
            <p:cNvSpPr>
              <a:spLocks noChangeArrowheads="1"/>
            </p:cNvSpPr>
            <p:nvPr/>
          </p:nvSpPr>
          <p:spPr bwMode="auto">
            <a:xfrm rot="-2760000">
              <a:off x="1698" y="2746"/>
              <a:ext cx="56" cy="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84" name="Line 43"/>
            <p:cNvSpPr>
              <a:spLocks noChangeShapeType="1"/>
            </p:cNvSpPr>
            <p:nvPr/>
          </p:nvSpPr>
          <p:spPr bwMode="auto">
            <a:xfrm>
              <a:off x="1764" y="2826"/>
              <a:ext cx="300" cy="241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Rectangle 44"/>
            <p:cNvSpPr>
              <a:spLocks noChangeArrowheads="1"/>
            </p:cNvSpPr>
            <p:nvPr/>
          </p:nvSpPr>
          <p:spPr bwMode="auto">
            <a:xfrm rot="-2760000">
              <a:off x="1171" y="3276"/>
              <a:ext cx="56" cy="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/>
            </a:p>
          </p:txBody>
        </p:sp>
        <p:sp>
          <p:nvSpPr>
            <p:cNvPr id="10286" name="Arc 45"/>
            <p:cNvSpPr>
              <a:spLocks/>
            </p:cNvSpPr>
            <p:nvPr/>
          </p:nvSpPr>
          <p:spPr bwMode="auto">
            <a:xfrm flipV="1">
              <a:off x="1337" y="2945"/>
              <a:ext cx="395" cy="401"/>
            </a:xfrm>
            <a:custGeom>
              <a:avLst/>
              <a:gdLst>
                <a:gd name="T0" fmla="*/ 0 w 25403"/>
                <a:gd name="T1" fmla="*/ 0 h 30101"/>
                <a:gd name="T2" fmla="*/ 0 w 25403"/>
                <a:gd name="T3" fmla="*/ 0 h 30101"/>
                <a:gd name="T4" fmla="*/ 0 w 25403"/>
                <a:gd name="T5" fmla="*/ 0 h 301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403" h="30101" fill="none" extrusionOk="0">
                  <a:moveTo>
                    <a:pt x="0" y="337"/>
                  </a:moveTo>
                  <a:cubicBezTo>
                    <a:pt x="1255" y="112"/>
                    <a:pt x="2527" y="-1"/>
                    <a:pt x="3803" y="0"/>
                  </a:cubicBezTo>
                  <a:cubicBezTo>
                    <a:pt x="15732" y="0"/>
                    <a:pt x="25403" y="9670"/>
                    <a:pt x="25403" y="21600"/>
                  </a:cubicBezTo>
                  <a:cubicBezTo>
                    <a:pt x="25403" y="24522"/>
                    <a:pt x="24809" y="27414"/>
                    <a:pt x="23659" y="30100"/>
                  </a:cubicBezTo>
                </a:path>
                <a:path w="25403" h="30101" stroke="0" extrusionOk="0">
                  <a:moveTo>
                    <a:pt x="0" y="337"/>
                  </a:moveTo>
                  <a:cubicBezTo>
                    <a:pt x="1255" y="112"/>
                    <a:pt x="2527" y="-1"/>
                    <a:pt x="3803" y="0"/>
                  </a:cubicBezTo>
                  <a:cubicBezTo>
                    <a:pt x="15732" y="0"/>
                    <a:pt x="25403" y="9670"/>
                    <a:pt x="25403" y="21600"/>
                  </a:cubicBezTo>
                  <a:cubicBezTo>
                    <a:pt x="25403" y="24522"/>
                    <a:pt x="24809" y="27414"/>
                    <a:pt x="23659" y="30100"/>
                  </a:cubicBezTo>
                  <a:lnTo>
                    <a:pt x="3803" y="21600"/>
                  </a:lnTo>
                  <a:lnTo>
                    <a:pt x="0" y="337"/>
                  </a:lnTo>
                  <a:close/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287" name="Picture 4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" y="2489"/>
              <a:ext cx="20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8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" y="2499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9" name="Picture 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523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0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3339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1" name="Picture 5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" y="3387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2" name="Picture 5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434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3" name="Picture 5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" y="143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4" name="Picture 5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" y="814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5" name="Picture 5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862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6" name="Picture 5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" y="654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7" name="Picture 5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" y="143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8" name="Picture 5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1446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9" name="Picture 5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966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0" name="Picture 5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" y="958"/>
              <a:ext cx="2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1" name="Picture 6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3217"/>
              <a:ext cx="20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2" name="Picture 6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" y="3225"/>
              <a:ext cx="20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3" name="Picture 6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2825"/>
              <a:ext cx="20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4" name="Picture 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" y="2833"/>
              <a:ext cx="20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5" name="Picture 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" y="2489"/>
              <a:ext cx="20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06" name="Line 65"/>
            <p:cNvSpPr>
              <a:spLocks noChangeShapeType="1"/>
            </p:cNvSpPr>
            <p:nvPr/>
          </p:nvSpPr>
          <p:spPr bwMode="auto">
            <a:xfrm flipV="1">
              <a:off x="1547" y="1162"/>
              <a:ext cx="649" cy="13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Text Box 66"/>
            <p:cNvSpPr txBox="1">
              <a:spLocks noChangeArrowheads="1"/>
            </p:cNvSpPr>
            <p:nvPr/>
          </p:nvSpPr>
          <p:spPr bwMode="auto">
            <a:xfrm>
              <a:off x="3651" y="1752"/>
              <a:ext cx="76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总线网</a:t>
              </a:r>
            </a:p>
          </p:txBody>
        </p:sp>
        <p:sp>
          <p:nvSpPr>
            <p:cNvPr id="10308" name="Text Box 67"/>
            <p:cNvSpPr txBox="1">
              <a:spLocks noChangeArrowheads="1"/>
            </p:cNvSpPr>
            <p:nvPr/>
          </p:nvSpPr>
          <p:spPr bwMode="auto">
            <a:xfrm>
              <a:off x="1054" y="1752"/>
              <a:ext cx="76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星形网</a:t>
              </a:r>
            </a:p>
          </p:txBody>
        </p:sp>
        <p:sp>
          <p:nvSpPr>
            <p:cNvPr id="10309" name="Text Box 68"/>
            <p:cNvSpPr txBox="1">
              <a:spLocks noChangeArrowheads="1"/>
            </p:cNvSpPr>
            <p:nvPr/>
          </p:nvSpPr>
          <p:spPr bwMode="auto">
            <a:xfrm>
              <a:off x="3560" y="3685"/>
              <a:ext cx="85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树形网 </a:t>
              </a:r>
            </a:p>
          </p:txBody>
        </p:sp>
        <p:sp>
          <p:nvSpPr>
            <p:cNvPr id="10310" name="Text Box 69"/>
            <p:cNvSpPr txBox="1">
              <a:spLocks noChangeArrowheads="1"/>
            </p:cNvSpPr>
            <p:nvPr/>
          </p:nvSpPr>
          <p:spPr bwMode="auto">
            <a:xfrm>
              <a:off x="1112" y="3685"/>
              <a:ext cx="76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环形网</a:t>
              </a:r>
            </a:p>
          </p:txBody>
        </p:sp>
      </p:grpSp>
      <p:sp>
        <p:nvSpPr>
          <p:cNvPr id="72" name="Rectangle 2"/>
          <p:cNvSpPr txBox="1">
            <a:spLocks noChangeArrowheads="1"/>
          </p:cNvSpPr>
          <p:nvPr/>
        </p:nvSpPr>
        <p:spPr bwMode="auto">
          <a:xfrm>
            <a:off x="4613275" y="1747838"/>
            <a:ext cx="4414838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LAN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的结构主要有三种类型：</a:t>
            </a:r>
            <a:b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以太网（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Ethernet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b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令牌环（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 Ring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b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令牌总线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(Token Bus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b="1" kern="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 txBox="1">
            <a:spLocks noChangeArrowheads="1"/>
          </p:cNvSpPr>
          <p:nvPr/>
        </p:nvSpPr>
        <p:spPr bwMode="auto">
          <a:xfrm>
            <a:off x="403225" y="1052513"/>
            <a:ext cx="246856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kern="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媒体共享技术</a:t>
            </a: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395288" y="1989138"/>
            <a:ext cx="82804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kern="0" dirty="0" smtClean="0"/>
              <a:t>静态划分信道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kern="0" dirty="0" smtClean="0">
                <a:solidFill>
                  <a:srgbClr val="333399"/>
                </a:solidFill>
                <a:ea typeface="黑体" panose="02010609060101010101" pitchFamily="49" charset="-122"/>
              </a:rPr>
              <a:t>频分复用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kern="0" dirty="0" smtClean="0">
                <a:solidFill>
                  <a:srgbClr val="333399"/>
                </a:solidFill>
                <a:ea typeface="黑体" panose="02010609060101010101" pitchFamily="49" charset="-122"/>
              </a:rPr>
              <a:t>时分复用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kern="0" dirty="0" smtClean="0">
                <a:solidFill>
                  <a:srgbClr val="333399"/>
                </a:solidFill>
                <a:ea typeface="黑体" panose="02010609060101010101" pitchFamily="49" charset="-122"/>
              </a:rPr>
              <a:t>波分复用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kern="0" dirty="0" smtClean="0"/>
              <a:t>动态媒体接入控制（多点接入）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随机接入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受控接入 ，如多点线路探询</a:t>
            </a:r>
            <a:r>
              <a:rPr lang="en-US" altLang="zh-CN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(polling)</a:t>
            </a:r>
            <a:r>
              <a:rPr lang="zh-CN" altLang="en-US" kern="0" dirty="0" smtClean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，或轮询。</a:t>
            </a:r>
            <a:r>
              <a:rPr lang="zh-CN" altLang="en-US" kern="0" dirty="0" smtClean="0"/>
              <a:t>  	</a:t>
            </a:r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1331913" y="4221163"/>
            <a:ext cx="2089150" cy="576262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>
            <a:lvl1pPr defTabSz="7620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269" name="TextBox 2"/>
          <p:cNvSpPr txBox="1">
            <a:spLocks noChangeArrowheads="1"/>
          </p:cNvSpPr>
          <p:nvPr/>
        </p:nvSpPr>
        <p:spPr bwMode="auto">
          <a:xfrm>
            <a:off x="3492500" y="4292600"/>
            <a:ext cx="300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现有局域网主要共享技术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2492375"/>
            <a:ext cx="4535487" cy="820738"/>
          </a:xfrm>
        </p:spPr>
        <p:txBody>
          <a:bodyPr/>
          <a:lstStyle/>
          <a:p>
            <a:pPr eaLnBrk="1" hangingPunct="1"/>
            <a:r>
              <a:rPr kumimoji="1" lang="zh-CN" altLang="en-US" sz="4000" b="1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计算机局域网标准</a:t>
            </a:r>
          </a:p>
        </p:txBody>
      </p:sp>
      <p:pic>
        <p:nvPicPr>
          <p:cNvPr id="12291" name="Picture 4" descr="ANd9GcTOS1JH2xIkauFePG8laaGwkr4-byPRCavDQ4AxRV0qU2qDCETBysaO5Q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429000"/>
            <a:ext cx="18811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11188" y="1844675"/>
            <a:ext cx="7772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Char char="•"/>
            </a:pP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IEEE 802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委员会为局域网制定了一系列标准，它们统称为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IEEE 802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标准；</a:t>
            </a:r>
          </a:p>
          <a:p>
            <a:pPr eaLnBrk="1" hangingPunct="1">
              <a:buClrTx/>
              <a:buFontTx/>
              <a:buChar char="•"/>
            </a:pP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IEEE 802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标准之间的关系：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11188" y="3500438"/>
          <a:ext cx="7593012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3" imgW="5036470" imgH="1757450" progId="Visio.Drawing.6">
                  <p:embed/>
                </p:oleObj>
              </mc:Choice>
              <mc:Fallback>
                <p:oleObj r:id="rId3" imgW="5036470" imgH="175745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7593012" cy="2641600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4213" y="1100138"/>
            <a:ext cx="453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400" b="1">
                <a:solidFill>
                  <a:srgbClr val="2A10E8"/>
                </a:solidFill>
                <a:ea typeface="黑体" panose="02010609060101010101" pitchFamily="49" charset="-122"/>
              </a:rPr>
              <a:t>IEEE802</a:t>
            </a:r>
            <a:r>
              <a:rPr lang="zh-CN" altLang="en-US" sz="3400" b="1">
                <a:solidFill>
                  <a:srgbClr val="2A10E8"/>
                </a:solidFill>
                <a:ea typeface="黑体" panose="02010609060101010101" pitchFamily="49" charset="-122"/>
              </a:rPr>
              <a:t>参考模型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52513"/>
            <a:ext cx="4535487" cy="457200"/>
          </a:xfrm>
        </p:spPr>
        <p:txBody>
          <a:bodyPr/>
          <a:lstStyle/>
          <a:p>
            <a:pPr eaLnBrk="1" hangingPunct="1"/>
            <a:r>
              <a:rPr lang="en-US" altLang="zh-CN" sz="3400" b="1" smtClean="0">
                <a:solidFill>
                  <a:srgbClr val="2A10E8"/>
                </a:solidFill>
                <a:ea typeface="黑体" panose="02010609060101010101" pitchFamily="49" charset="-122"/>
              </a:rPr>
              <a:t>IEEE802</a:t>
            </a:r>
            <a:r>
              <a:rPr lang="zh-CN" altLang="en-US" sz="3400" b="1" smtClean="0">
                <a:solidFill>
                  <a:srgbClr val="2A10E8"/>
                </a:solidFill>
                <a:ea typeface="黑体" panose="02010609060101010101" pitchFamily="49" charset="-122"/>
              </a:rPr>
              <a:t>参考模型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4213" y="1700213"/>
            <a:ext cx="79914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由于局域网只是一个计算机通信网，而且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局域网不存在路由选择问题，因此它不需要网络层</a:t>
            </a:r>
            <a:r>
              <a:rPr kumimoji="1"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，而只有最低的两个层次。然而局域网的种类繁多，其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媒体接入控制的方法也各不相同</a:t>
            </a:r>
            <a:r>
              <a:rPr kumimoji="1" lang="zh-CN" altLang="en-US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。为了使局域网中的数据链路层不致过于复杂，就应当将局域网的数据链路层划分为两个子层：</a:t>
            </a:r>
            <a:r>
              <a:rPr kumimoji="1"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kumimoji="1" lang="zh-CN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700213"/>
            <a:ext cx="8497888" cy="4779962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与接入各种传输媒体有关的问题都放在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子层，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负责在物理层的基础上进行无差错的通信。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子层的主要功能是： </a:t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、将上层交下来的数据封装成帧进行发送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接收时进行相反的过程，将帧拆卸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、实现和维护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</a:t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、比特差错检测</a:t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、寻址</a:t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数据链路层中与媒体接入无关的部分都集中在逻辑链路控制</a:t>
            </a:r>
            <a:r>
              <a:rPr lang="en-US" altLang="zh-CN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LLC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子层。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LLC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子层的主要功能是：</a:t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、建立和释放数据链路层的逻辑连接</a:t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、提供与高层的接口</a:t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、差错控制</a:t>
            </a:r>
            <a:b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、给帧加上序号</a:t>
            </a:r>
            <a:endParaRPr lang="zh-CN" altLang="en-US" sz="24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4213" y="1052513"/>
            <a:ext cx="453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400" b="1">
                <a:solidFill>
                  <a:srgbClr val="2A10E8"/>
                </a:solidFill>
                <a:ea typeface="黑体" panose="02010609060101010101" pitchFamily="49" charset="-122"/>
              </a:rPr>
              <a:t>IEEE802</a:t>
            </a:r>
            <a:r>
              <a:rPr lang="zh-CN" altLang="en-US" sz="3400" b="1">
                <a:solidFill>
                  <a:srgbClr val="2A10E8"/>
                </a:solidFill>
                <a:ea typeface="黑体" panose="02010609060101010101" pitchFamily="49" charset="-122"/>
              </a:rPr>
              <a:t>参考模型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4097</TotalTime>
  <Words>876</Words>
  <Application>Microsoft Office PowerPoint</Application>
  <PresentationFormat>全屏显示(4:3)</PresentationFormat>
  <Paragraphs>103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??</vt:lpstr>
      <vt:lpstr>黑体</vt:lpstr>
      <vt:lpstr>楷体_GB2312</vt:lpstr>
      <vt:lpstr>宋体</vt:lpstr>
      <vt:lpstr>Arial</vt:lpstr>
      <vt:lpstr>Times New Roman</vt:lpstr>
      <vt:lpstr>Verdana</vt:lpstr>
      <vt:lpstr>Wingdings</vt:lpstr>
      <vt:lpstr>Profile</vt:lpstr>
      <vt:lpstr>自定义设计方案</vt:lpstr>
      <vt:lpstr>Microsoft Visio 2000/2002 Drawing</vt:lpstr>
      <vt:lpstr>Visio</vt:lpstr>
      <vt:lpstr>PowerPoint 演示文稿</vt:lpstr>
      <vt:lpstr>PowerPoint 演示文稿</vt:lpstr>
      <vt:lpstr>局域网概述</vt:lpstr>
      <vt:lpstr>局域网的拓扑 </vt:lpstr>
      <vt:lpstr>PowerPoint 演示文稿</vt:lpstr>
      <vt:lpstr>计算机局域网标准</vt:lpstr>
      <vt:lpstr>PowerPoint 演示文稿</vt:lpstr>
      <vt:lpstr>IEEE802参考模型</vt:lpstr>
      <vt:lpstr>   与接入各种传输媒体有关的问题都放在MAC子层，负责在物理层的基础上进行无差错的通信。MAC子层的主要功能是：    1、将上层交下来的数据封装成帧进行发送(接收时进行相反的过程，将帧拆卸)   2、实现和维护MAC协议   3、比特差错检测   4、寻址    数据链路层中与媒体接入无关的部分都集中在逻辑链路控制LLC子层。LLC子层的主要功能是：   1、建立和释放数据链路层的逻辑连接   2、提供与高层的接口   3、差错控制   4、给帧加上序号</vt:lpstr>
      <vt:lpstr>以后一般不考虑 LLC 子层 </vt:lpstr>
      <vt:lpstr>计算机通过网卡和局域网进行通信 </vt:lpstr>
      <vt:lpstr>计算机通过适配器和局域网进行通信 </vt:lpstr>
      <vt:lpstr>PowerPoint 演示文稿</vt:lpstr>
      <vt:lpstr>PowerPoint 演示文稿</vt:lpstr>
      <vt:lpstr>PowerPoint 演示文稿</vt:lpstr>
      <vt:lpstr>MAC 地址在收发数据中的作用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wjm</cp:lastModifiedBy>
  <cp:revision>486</cp:revision>
  <dcterms:created xsi:type="dcterms:W3CDTF">1601-01-01T00:00:00Z</dcterms:created>
  <dcterms:modified xsi:type="dcterms:W3CDTF">2023-03-05T06:08:57Z</dcterms:modified>
</cp:coreProperties>
</file>