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 id="2147483733" r:id="rId2"/>
  </p:sldMasterIdLst>
  <p:notesMasterIdLst>
    <p:notesMasterId r:id="rId54"/>
  </p:notesMasterIdLst>
  <p:handoutMasterIdLst>
    <p:handoutMasterId r:id="rId55"/>
  </p:handoutMasterIdLst>
  <p:sldIdLst>
    <p:sldId id="258" r:id="rId3"/>
    <p:sldId id="579" r:id="rId4"/>
    <p:sldId id="622" r:id="rId5"/>
    <p:sldId id="415" r:id="rId6"/>
    <p:sldId id="515" r:id="rId7"/>
    <p:sldId id="516" r:id="rId8"/>
    <p:sldId id="518" r:id="rId9"/>
    <p:sldId id="517" r:id="rId10"/>
    <p:sldId id="619" r:id="rId11"/>
    <p:sldId id="416" r:id="rId12"/>
    <p:sldId id="418" r:id="rId13"/>
    <p:sldId id="422" r:id="rId14"/>
    <p:sldId id="584" r:id="rId15"/>
    <p:sldId id="583" r:id="rId16"/>
    <p:sldId id="504" r:id="rId17"/>
    <p:sldId id="585" r:id="rId18"/>
    <p:sldId id="425" r:id="rId19"/>
    <p:sldId id="588" r:id="rId20"/>
    <p:sldId id="587" r:id="rId21"/>
    <p:sldId id="519" r:id="rId22"/>
    <p:sldId id="520" r:id="rId23"/>
    <p:sldId id="521" r:id="rId24"/>
    <p:sldId id="522" r:id="rId25"/>
    <p:sldId id="523" r:id="rId26"/>
    <p:sldId id="580" r:id="rId27"/>
    <p:sldId id="524" r:id="rId28"/>
    <p:sldId id="525" r:id="rId29"/>
    <p:sldId id="526" r:id="rId30"/>
    <p:sldId id="527" r:id="rId31"/>
    <p:sldId id="608" r:id="rId32"/>
    <p:sldId id="620" r:id="rId33"/>
    <p:sldId id="609" r:id="rId34"/>
    <p:sldId id="610" r:id="rId35"/>
    <p:sldId id="611" r:id="rId36"/>
    <p:sldId id="616" r:id="rId37"/>
    <p:sldId id="589" r:id="rId38"/>
    <p:sldId id="590" r:id="rId39"/>
    <p:sldId id="592" r:id="rId40"/>
    <p:sldId id="593" r:id="rId41"/>
    <p:sldId id="594" r:id="rId42"/>
    <p:sldId id="595" r:id="rId43"/>
    <p:sldId id="612" r:id="rId44"/>
    <p:sldId id="613" r:id="rId45"/>
    <p:sldId id="597" r:id="rId46"/>
    <p:sldId id="614" r:id="rId47"/>
    <p:sldId id="599" r:id="rId48"/>
    <p:sldId id="600" r:id="rId49"/>
    <p:sldId id="601" r:id="rId50"/>
    <p:sldId id="615" r:id="rId51"/>
    <p:sldId id="607" r:id="rId52"/>
    <p:sldId id="621" r:id="rId5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0E8"/>
    <a:srgbClr val="CC0000"/>
    <a:srgbClr val="FF9933"/>
    <a:srgbClr val="FFCC00"/>
    <a:srgbClr val="516FA7"/>
    <a:srgbClr val="F7F7F7"/>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89708" autoAdjust="0"/>
  </p:normalViewPr>
  <p:slideViewPr>
    <p:cSldViewPr>
      <p:cViewPr varScale="1">
        <p:scale>
          <a:sx n="86" d="100"/>
          <a:sy n="86" d="100"/>
        </p:scale>
        <p:origin x="12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2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8A5CE94A-D3C8-42EE-B379-C7D0E4476345}" type="datetime1">
              <a:rPr lang="zh-CN" altLang="en-US"/>
              <a:pPr>
                <a:defRPr/>
              </a:pPr>
              <a:t>2022-8-21</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552274F-6FE6-40E9-BF3D-5E66C98D1074}" type="slidenum">
              <a:rPr lang="zh-CN" altLang="en-US"/>
              <a:pPr>
                <a:defRPr/>
              </a:pPr>
              <a:t>‹#›</a:t>
            </a:fld>
            <a:endParaRPr lang="en-US" altLang="zh-CN"/>
          </a:p>
        </p:txBody>
      </p:sp>
    </p:spTree>
    <p:extLst>
      <p:ext uri="{BB962C8B-B14F-4D97-AF65-F5344CB8AC3E}">
        <p14:creationId xmlns:p14="http://schemas.microsoft.com/office/powerpoint/2010/main" val="2761202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9CF37872-B497-4D05-9C56-49CCB20B57F3}" type="datetime1">
              <a:rPr lang="zh-CN" altLang="en-US"/>
              <a:pPr>
                <a:defRPr/>
              </a:pPr>
              <a:t>2022-8-21</a:t>
            </a:fld>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15992232-FAA3-4EDF-8D86-40B3045221C3}" type="slidenum">
              <a:rPr lang="zh-CN" altLang="en-US"/>
              <a:pPr>
                <a:defRPr/>
              </a:pPr>
              <a:t>‹#›</a:t>
            </a:fld>
            <a:endParaRPr lang="en-US" altLang="zh-CN"/>
          </a:p>
        </p:txBody>
      </p:sp>
    </p:spTree>
    <p:extLst>
      <p:ext uri="{BB962C8B-B14F-4D97-AF65-F5344CB8AC3E}">
        <p14:creationId xmlns:p14="http://schemas.microsoft.com/office/powerpoint/2010/main" val="330085649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B36BD0D-C7E1-4480-BED4-101519D4B36A}" type="datetime1">
              <a:rPr lang="zh-CN" altLang="en-US" smtClean="0"/>
              <a:pPr>
                <a:spcBef>
                  <a:spcPct val="0"/>
                </a:spcBef>
              </a:pPr>
              <a:t>2022-8-21</a:t>
            </a:fld>
            <a:endParaRPr lang="en-US" altLang="zh-CN" smtClean="0"/>
          </a:p>
        </p:txBody>
      </p:sp>
      <p:sp>
        <p:nvSpPr>
          <p:cNvPr id="717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D81459F-BC21-4BF4-B872-915473B37EAA}" type="slidenum">
              <a:rPr lang="zh-CN" altLang="en-US" smtClean="0"/>
              <a:pPr>
                <a:spcBef>
                  <a:spcPct val="0"/>
                </a:spcBef>
              </a:pPr>
              <a:t>1</a:t>
            </a:fld>
            <a:endParaRPr lang="en-US" altLang="zh-CN" smtClean="0"/>
          </a:p>
        </p:txBody>
      </p:sp>
      <p:sp>
        <p:nvSpPr>
          <p:cNvPr id="7172" name="Rectangle 2"/>
          <p:cNvSpPr>
            <a:spLocks noChangeArrowheads="1" noTextEdit="1"/>
          </p:cNvSpPr>
          <p:nvPr>
            <p:ph type="sldImg"/>
          </p:nvPr>
        </p:nvSpPr>
        <p:spPr>
          <a:ln/>
        </p:spPr>
      </p:sp>
      <p:sp>
        <p:nvSpPr>
          <p:cNvPr id="7173"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58268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0E3E4A5-69B2-4CB1-A54E-CBEF76031310}" type="datetime1">
              <a:rPr lang="zh-CN" altLang="en-US" smtClean="0"/>
              <a:pPr>
                <a:spcBef>
                  <a:spcPct val="0"/>
                </a:spcBef>
              </a:pPr>
              <a:t>2022-8-21</a:t>
            </a:fld>
            <a:endParaRPr lang="en-US" altLang="zh-CN" smtClean="0"/>
          </a:p>
        </p:txBody>
      </p:sp>
      <p:sp>
        <p:nvSpPr>
          <p:cNvPr id="604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BCAE4F-2032-47AC-803E-0C3BCA031032}" type="slidenum">
              <a:rPr lang="zh-CN" altLang="en-US" smtClean="0"/>
              <a:pPr>
                <a:spcBef>
                  <a:spcPct val="0"/>
                </a:spcBef>
              </a:pPr>
              <a:t>44</a:t>
            </a:fld>
            <a:endParaRPr lang="en-US" altLang="zh-CN" smtClean="0"/>
          </a:p>
        </p:txBody>
      </p:sp>
      <p:sp>
        <p:nvSpPr>
          <p:cNvPr id="6042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564F82F0-389B-4EBA-9CE6-A2A9810AC23B}" type="slidenum">
              <a:rPr lang="en-US" altLang="zh-CN">
                <a:solidFill>
                  <a:srgbClr val="000000"/>
                </a:solidFill>
                <a:latin typeface="Arial" panose="020B0604020202020204" pitchFamily="34" charset="0"/>
              </a:rPr>
              <a:pPr algn="r" eaLnBrk="1" hangingPunct="1">
                <a:spcBef>
                  <a:spcPct val="0"/>
                </a:spcBef>
              </a:pPr>
              <a:t>44</a:t>
            </a:fld>
            <a:endParaRPr lang="en-US" altLang="zh-CN">
              <a:solidFill>
                <a:srgbClr val="000000"/>
              </a:solidFill>
              <a:latin typeface="Arial" panose="020B0604020202020204" pitchFamily="34" charset="0"/>
            </a:endParaRPr>
          </a:p>
        </p:txBody>
      </p:sp>
      <p:sp>
        <p:nvSpPr>
          <p:cNvPr id="60421" name="Rectangle 2"/>
          <p:cNvSpPr>
            <a:spLocks noRot="1" noChangeArrowheads="1" noTextEdit="1"/>
          </p:cNvSpPr>
          <p:nvPr>
            <p:ph type="sldImg"/>
          </p:nvPr>
        </p:nvSpPr>
        <p:spPr>
          <a:ln/>
        </p:spPr>
      </p:sp>
      <p:sp>
        <p:nvSpPr>
          <p:cNvPr id="60422"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3072856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70A7D68-5D01-4A87-9BD7-C22F7CB4E6EE}" type="datetime1">
              <a:rPr lang="zh-CN" altLang="en-US" smtClean="0"/>
              <a:pPr>
                <a:spcBef>
                  <a:spcPct val="0"/>
                </a:spcBef>
              </a:pPr>
              <a:t>2022-8-21</a:t>
            </a:fld>
            <a:endParaRPr lang="en-US" altLang="zh-CN" smtClean="0"/>
          </a:p>
        </p:txBody>
      </p:sp>
      <p:sp>
        <p:nvSpPr>
          <p:cNvPr id="6246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A9ED09-D826-48B2-B41B-3C53A78844E0}" type="slidenum">
              <a:rPr lang="zh-CN" altLang="en-US" smtClean="0"/>
              <a:pPr>
                <a:spcBef>
                  <a:spcPct val="0"/>
                </a:spcBef>
              </a:pPr>
              <a:t>45</a:t>
            </a:fld>
            <a:endParaRPr lang="en-US" altLang="zh-CN" smtClean="0"/>
          </a:p>
        </p:txBody>
      </p:sp>
      <p:sp>
        <p:nvSpPr>
          <p:cNvPr id="6246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442D74C-5829-4367-B284-1134BF22ABC8}" type="slidenum">
              <a:rPr lang="en-US" altLang="zh-CN">
                <a:solidFill>
                  <a:srgbClr val="000000"/>
                </a:solidFill>
                <a:latin typeface="Arial" panose="020B0604020202020204" pitchFamily="34" charset="0"/>
              </a:rPr>
              <a:pPr algn="r" eaLnBrk="1" hangingPunct="1">
                <a:spcBef>
                  <a:spcPct val="0"/>
                </a:spcBef>
              </a:pPr>
              <a:t>45</a:t>
            </a:fld>
            <a:endParaRPr lang="en-US" altLang="zh-CN">
              <a:solidFill>
                <a:srgbClr val="000000"/>
              </a:solidFill>
              <a:latin typeface="Arial" panose="020B0604020202020204" pitchFamily="34" charset="0"/>
            </a:endParaRPr>
          </a:p>
        </p:txBody>
      </p:sp>
      <p:sp>
        <p:nvSpPr>
          <p:cNvPr id="62469" name="Rectangle 2"/>
          <p:cNvSpPr>
            <a:spLocks noRot="1" noChangeArrowheads="1" noTextEdit="1"/>
          </p:cNvSpPr>
          <p:nvPr>
            <p:ph type="sldImg"/>
          </p:nvPr>
        </p:nvSpPr>
        <p:spPr>
          <a:ln/>
        </p:spPr>
      </p:sp>
      <p:sp>
        <p:nvSpPr>
          <p:cNvPr id="62470"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59967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88DA226-ADDB-467E-B75E-1369AFBE5CD5}" type="datetime1">
              <a:rPr lang="zh-CN" altLang="en-US" smtClean="0"/>
              <a:pPr>
                <a:spcBef>
                  <a:spcPct val="0"/>
                </a:spcBef>
              </a:pPr>
              <a:t>2022-8-21</a:t>
            </a:fld>
            <a:endParaRPr lang="en-US" altLang="zh-CN" smtClean="0"/>
          </a:p>
        </p:txBody>
      </p:sp>
      <p:sp>
        <p:nvSpPr>
          <p:cNvPr id="6451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BBA0619-112F-4863-A4DE-1FF06A67D46D}" type="slidenum">
              <a:rPr lang="zh-CN" altLang="en-US" smtClean="0"/>
              <a:pPr>
                <a:spcBef>
                  <a:spcPct val="0"/>
                </a:spcBef>
              </a:pPr>
              <a:t>46</a:t>
            </a:fld>
            <a:endParaRPr lang="en-US" altLang="zh-CN" smtClean="0"/>
          </a:p>
        </p:txBody>
      </p:sp>
      <p:sp>
        <p:nvSpPr>
          <p:cNvPr id="6451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A32758A3-B71F-42C2-A9F7-551DF2CDD5BF}" type="slidenum">
              <a:rPr lang="en-US" altLang="zh-CN">
                <a:solidFill>
                  <a:srgbClr val="000000"/>
                </a:solidFill>
                <a:latin typeface="Arial" panose="020B0604020202020204" pitchFamily="34" charset="0"/>
              </a:rPr>
              <a:pPr algn="r" eaLnBrk="1" hangingPunct="1">
                <a:spcBef>
                  <a:spcPct val="0"/>
                </a:spcBef>
              </a:pPr>
              <a:t>46</a:t>
            </a:fld>
            <a:endParaRPr lang="en-US" altLang="zh-CN">
              <a:solidFill>
                <a:srgbClr val="000000"/>
              </a:solidFill>
              <a:latin typeface="Arial" panose="020B0604020202020204" pitchFamily="34" charset="0"/>
            </a:endParaRPr>
          </a:p>
        </p:txBody>
      </p:sp>
      <p:sp>
        <p:nvSpPr>
          <p:cNvPr id="64517" name="Rectangle 2"/>
          <p:cNvSpPr>
            <a:spLocks noRot="1" noChangeArrowheads="1" noTextEdit="1"/>
          </p:cNvSpPr>
          <p:nvPr>
            <p:ph type="sldImg"/>
          </p:nvPr>
        </p:nvSpPr>
        <p:spPr>
          <a:ln/>
        </p:spPr>
      </p:sp>
      <p:sp>
        <p:nvSpPr>
          <p:cNvPr id="64518"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4120647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46829B9-66E2-4AAD-BD23-411D2BE804FF}" type="datetime1">
              <a:rPr lang="zh-CN" altLang="en-US" smtClean="0"/>
              <a:pPr>
                <a:spcBef>
                  <a:spcPct val="0"/>
                </a:spcBef>
              </a:pPr>
              <a:t>2022-8-21</a:t>
            </a:fld>
            <a:endParaRPr lang="en-US" altLang="zh-CN" smtClean="0"/>
          </a:p>
        </p:txBody>
      </p:sp>
      <p:sp>
        <p:nvSpPr>
          <p:cNvPr id="6656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B7EBF5-6999-4B02-8ECD-C37284E698E7}" type="slidenum">
              <a:rPr lang="zh-CN" altLang="en-US" smtClean="0"/>
              <a:pPr>
                <a:spcBef>
                  <a:spcPct val="0"/>
                </a:spcBef>
              </a:pPr>
              <a:t>47</a:t>
            </a:fld>
            <a:endParaRPr lang="en-US" altLang="zh-CN" smtClean="0"/>
          </a:p>
        </p:txBody>
      </p:sp>
      <p:sp>
        <p:nvSpPr>
          <p:cNvPr id="6656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51071F29-D923-47CF-8A6C-5D29211BFAF8}" type="slidenum">
              <a:rPr lang="en-US" altLang="zh-CN">
                <a:solidFill>
                  <a:srgbClr val="000000"/>
                </a:solidFill>
                <a:latin typeface="Arial" panose="020B0604020202020204" pitchFamily="34" charset="0"/>
              </a:rPr>
              <a:pPr algn="r" eaLnBrk="1" hangingPunct="1">
                <a:spcBef>
                  <a:spcPct val="0"/>
                </a:spcBef>
              </a:pPr>
              <a:t>47</a:t>
            </a:fld>
            <a:endParaRPr lang="en-US" altLang="zh-CN">
              <a:solidFill>
                <a:srgbClr val="000000"/>
              </a:solidFill>
              <a:latin typeface="Arial" panose="020B0604020202020204" pitchFamily="34" charset="0"/>
            </a:endParaRPr>
          </a:p>
        </p:txBody>
      </p:sp>
      <p:sp>
        <p:nvSpPr>
          <p:cNvPr id="66565" name="Rectangle 2"/>
          <p:cNvSpPr>
            <a:spLocks noRot="1" noChangeArrowheads="1" noTextEdit="1"/>
          </p:cNvSpPr>
          <p:nvPr>
            <p:ph type="sldImg"/>
          </p:nvPr>
        </p:nvSpPr>
        <p:spPr>
          <a:ln/>
        </p:spPr>
      </p:sp>
      <p:sp>
        <p:nvSpPr>
          <p:cNvPr id="66566"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343345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AFA59A-23A7-462E-A212-9C90761F00CF}" type="datetime1">
              <a:rPr lang="zh-CN" altLang="en-US" smtClean="0"/>
              <a:pPr>
                <a:spcBef>
                  <a:spcPct val="0"/>
                </a:spcBef>
              </a:pPr>
              <a:t>2022-8-21</a:t>
            </a:fld>
            <a:endParaRPr lang="en-US" altLang="zh-CN" smtClean="0"/>
          </a:p>
        </p:txBody>
      </p:sp>
      <p:sp>
        <p:nvSpPr>
          <p:cNvPr id="6861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92BF42-A56B-4535-BBC2-23F4C636C87B}" type="slidenum">
              <a:rPr lang="zh-CN" altLang="en-US" smtClean="0"/>
              <a:pPr>
                <a:spcBef>
                  <a:spcPct val="0"/>
                </a:spcBef>
              </a:pPr>
              <a:t>48</a:t>
            </a:fld>
            <a:endParaRPr lang="en-US" altLang="zh-CN" smtClean="0"/>
          </a:p>
        </p:txBody>
      </p:sp>
      <p:sp>
        <p:nvSpPr>
          <p:cNvPr id="6861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C73DAB7E-AE56-4AD9-8114-1D559EAD8D71}" type="slidenum">
              <a:rPr lang="en-US" altLang="zh-CN">
                <a:solidFill>
                  <a:srgbClr val="000000"/>
                </a:solidFill>
                <a:latin typeface="Arial" panose="020B0604020202020204" pitchFamily="34" charset="0"/>
              </a:rPr>
              <a:pPr algn="r" eaLnBrk="1" hangingPunct="1">
                <a:spcBef>
                  <a:spcPct val="0"/>
                </a:spcBef>
              </a:pPr>
              <a:t>48</a:t>
            </a:fld>
            <a:endParaRPr lang="en-US" altLang="zh-CN">
              <a:solidFill>
                <a:srgbClr val="000000"/>
              </a:solidFill>
              <a:latin typeface="Arial" panose="020B0604020202020204" pitchFamily="34" charset="0"/>
            </a:endParaRPr>
          </a:p>
        </p:txBody>
      </p:sp>
      <p:sp>
        <p:nvSpPr>
          <p:cNvPr id="68613" name="Rectangle 2"/>
          <p:cNvSpPr>
            <a:spLocks noRot="1" noChangeArrowheads="1" noTextEdit="1"/>
          </p:cNvSpPr>
          <p:nvPr>
            <p:ph type="sldImg"/>
          </p:nvPr>
        </p:nvSpPr>
        <p:spPr>
          <a:ln/>
        </p:spPr>
      </p:sp>
      <p:sp>
        <p:nvSpPr>
          <p:cNvPr id="68614"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350196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20CE4B8-515D-4639-9CA8-DC49704BA36F}" type="datetime1">
              <a:rPr lang="zh-CN" altLang="en-US" smtClean="0"/>
              <a:pPr>
                <a:spcBef>
                  <a:spcPct val="0"/>
                </a:spcBef>
              </a:pPr>
              <a:t>2022-8-21</a:t>
            </a:fld>
            <a:endParaRPr lang="en-US" altLang="zh-CN" smtClean="0"/>
          </a:p>
        </p:txBody>
      </p:sp>
      <p:sp>
        <p:nvSpPr>
          <p:cNvPr id="7065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997334D-4B6D-4876-9E5B-CFA08C817831}" type="slidenum">
              <a:rPr lang="zh-CN" altLang="en-US" smtClean="0"/>
              <a:pPr>
                <a:spcBef>
                  <a:spcPct val="0"/>
                </a:spcBef>
              </a:pPr>
              <a:t>49</a:t>
            </a:fld>
            <a:endParaRPr lang="en-US" altLang="zh-CN" smtClean="0"/>
          </a:p>
        </p:txBody>
      </p:sp>
      <p:sp>
        <p:nvSpPr>
          <p:cNvPr id="7066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ED6A405-0EEA-4B89-A48C-3E7153DFC428}" type="slidenum">
              <a:rPr lang="en-US" altLang="zh-CN">
                <a:solidFill>
                  <a:srgbClr val="000000"/>
                </a:solidFill>
                <a:latin typeface="Arial" panose="020B0604020202020204" pitchFamily="34" charset="0"/>
              </a:rPr>
              <a:pPr algn="r" eaLnBrk="1" hangingPunct="1">
                <a:spcBef>
                  <a:spcPct val="0"/>
                </a:spcBef>
              </a:pPr>
              <a:t>49</a:t>
            </a:fld>
            <a:endParaRPr lang="en-US" altLang="zh-CN">
              <a:solidFill>
                <a:srgbClr val="000000"/>
              </a:solidFill>
              <a:latin typeface="Arial" panose="020B0604020202020204" pitchFamily="34" charset="0"/>
            </a:endParaRPr>
          </a:p>
        </p:txBody>
      </p:sp>
      <p:sp>
        <p:nvSpPr>
          <p:cNvPr id="70661" name="Rectangle 2"/>
          <p:cNvSpPr>
            <a:spLocks noRot="1" noChangeArrowheads="1" noTextEdit="1"/>
          </p:cNvSpPr>
          <p:nvPr>
            <p:ph type="sldImg"/>
          </p:nvPr>
        </p:nvSpPr>
        <p:spPr>
          <a:ln/>
        </p:spPr>
      </p:sp>
      <p:sp>
        <p:nvSpPr>
          <p:cNvPr id="70662"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extLst>
      <p:ext uri="{BB962C8B-B14F-4D97-AF65-F5344CB8AC3E}">
        <p14:creationId xmlns:p14="http://schemas.microsoft.com/office/powerpoint/2010/main" val="94333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E54715D-F81B-4BE7-AC29-3BBC07E941AA}" type="datetime1">
              <a:rPr lang="zh-CN" altLang="en-US" smtClean="0"/>
              <a:pPr>
                <a:spcBef>
                  <a:spcPct val="0"/>
                </a:spcBef>
              </a:pPr>
              <a:t>2022-8-21</a:t>
            </a:fld>
            <a:endParaRPr lang="en-US" altLang="zh-CN" smtClean="0"/>
          </a:p>
        </p:txBody>
      </p:sp>
      <p:sp>
        <p:nvSpPr>
          <p:cNvPr id="92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3DC89F-4B8E-4FDE-AD83-9C075F598DA1}" type="slidenum">
              <a:rPr lang="zh-CN" altLang="en-US" smtClean="0"/>
              <a:pPr>
                <a:spcBef>
                  <a:spcPct val="0"/>
                </a:spcBef>
              </a:pPr>
              <a:t>2</a:t>
            </a:fld>
            <a:endParaRPr lang="en-US" altLang="zh-CN" smtClean="0"/>
          </a:p>
        </p:txBody>
      </p:sp>
      <p:sp>
        <p:nvSpPr>
          <p:cNvPr id="9220" name="Rectangle 2"/>
          <p:cNvSpPr>
            <a:spLocks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1542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013F088-BAE0-49F9-9FCB-C8D4588AFD2B}" type="datetime1">
              <a:rPr lang="zh-CN" altLang="en-US" smtClean="0"/>
              <a:pPr>
                <a:spcBef>
                  <a:spcPct val="0"/>
                </a:spcBef>
              </a:pPr>
              <a:t>2022-8-21</a:t>
            </a:fld>
            <a:endParaRPr lang="en-US" altLang="zh-CN" smtClean="0"/>
          </a:p>
        </p:txBody>
      </p:sp>
      <p:sp>
        <p:nvSpPr>
          <p:cNvPr id="1126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9A45C1C-D88B-40E9-92B3-03D8420AA4A2}" type="slidenum">
              <a:rPr lang="zh-CN" altLang="en-US" smtClean="0"/>
              <a:pPr>
                <a:spcBef>
                  <a:spcPct val="0"/>
                </a:spcBef>
              </a:pPr>
              <a:t>3</a:t>
            </a:fld>
            <a:endParaRPr lang="en-US" altLang="zh-CN" smtClean="0"/>
          </a:p>
        </p:txBody>
      </p:sp>
      <p:sp>
        <p:nvSpPr>
          <p:cNvPr id="11268" name="Rectangle 2"/>
          <p:cNvSpPr>
            <a:spLocks noChangeArrowheads="1" noTextEdit="1"/>
          </p:cNvSpPr>
          <p:nvPr>
            <p:ph type="sldImg"/>
          </p:nvPr>
        </p:nvSpPr>
        <p:spPr>
          <a:ln/>
        </p:spPr>
      </p:sp>
      <p:sp>
        <p:nvSpPr>
          <p:cNvPr id="1126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98081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3FD79DA-DB6A-4796-9885-255826FE86EB}" type="datetime1">
              <a:rPr lang="zh-CN" altLang="en-US" smtClean="0"/>
              <a:pPr>
                <a:spcBef>
                  <a:spcPct val="0"/>
                </a:spcBef>
              </a:pPr>
              <a:t>2022-8-21</a:t>
            </a:fld>
            <a:endParaRPr lang="en-US" altLang="zh-CN" smtClean="0"/>
          </a:p>
        </p:txBody>
      </p:sp>
      <p:sp>
        <p:nvSpPr>
          <p:cNvPr id="1331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B2B9517-5722-4818-8502-5F1C3B513D89}" type="slidenum">
              <a:rPr lang="zh-CN" altLang="en-US" smtClean="0"/>
              <a:pPr>
                <a:spcBef>
                  <a:spcPct val="0"/>
                </a:spcBef>
              </a:pPr>
              <a:t>4</a:t>
            </a:fld>
            <a:endParaRPr lang="en-US" altLang="zh-CN" smtClean="0"/>
          </a:p>
        </p:txBody>
      </p:sp>
      <p:sp>
        <p:nvSpPr>
          <p:cNvPr id="13316" name="Rectangle 2"/>
          <p:cNvSpPr>
            <a:spLocks noChangeArrowheads="1" noTextEdit="1"/>
          </p:cNvSpPr>
          <p:nvPr>
            <p:ph type="sldImg"/>
          </p:nvPr>
        </p:nvSpPr>
        <p:spPr>
          <a:ln/>
        </p:spPr>
      </p:sp>
      <p:sp>
        <p:nvSpPr>
          <p:cNvPr id="1331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3403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9CAA02E4-63B2-440D-B688-823AF4A88959}" type="slidenum">
              <a:rPr kumimoji="0" lang="en-US" altLang="zh-CN" sz="1200" smtClean="0">
                <a:latin typeface="Arial" panose="020B0604020202020204" pitchFamily="34" charset="0"/>
              </a:rPr>
              <a:pPr/>
              <a:t>30</a:t>
            </a:fld>
            <a:endParaRPr kumimoji="0" lang="en-US" altLang="zh-CN" sz="1200" smtClean="0">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7478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3CEC2DBB-3E23-479C-A459-344E5BC6BD30}" type="slidenum">
              <a:rPr kumimoji="0" lang="en-US" altLang="zh-CN" sz="1200" smtClean="0">
                <a:latin typeface="Arial" panose="020B0604020202020204" pitchFamily="34" charset="0"/>
              </a:rPr>
              <a:pPr/>
              <a:t>31</a:t>
            </a:fld>
            <a:endParaRPr kumimoji="0" lang="en-US" altLang="zh-CN" sz="1200" smtClean="0">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1336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FA47F325-6AB8-4887-B909-2B26170BD8F2}" type="slidenum">
              <a:rPr kumimoji="0" lang="en-US" altLang="zh-CN" sz="1200" smtClean="0">
                <a:latin typeface="Arial" panose="020B0604020202020204" pitchFamily="34" charset="0"/>
              </a:rPr>
              <a:pPr/>
              <a:t>33</a:t>
            </a:fld>
            <a:endParaRPr kumimoji="0" lang="en-US" altLang="zh-CN" sz="1200" smtClean="0">
              <a:latin typeface="Arial" panose="020B0604020202020204"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785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C0B51989-4138-4561-ABAC-8CEAF3F5F498}" type="slidenum">
              <a:rPr kumimoji="0" lang="en-US" altLang="zh-CN" sz="1200" smtClean="0">
                <a:latin typeface="Arial" panose="020B0604020202020204" pitchFamily="34" charset="0"/>
              </a:rPr>
              <a:pPr/>
              <a:t>34</a:t>
            </a:fld>
            <a:endParaRPr kumimoji="0" lang="en-US" altLang="zh-CN" sz="1200" smtClean="0">
              <a:latin typeface="Arial" panose="020B0604020202020204"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40852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45C1D216-CB61-4393-B0B8-D9BD3C24D719}" type="slidenum">
              <a:rPr kumimoji="0" lang="en-US" altLang="zh-CN" sz="1200" smtClean="0">
                <a:latin typeface="Arial" panose="020B0604020202020204" pitchFamily="34" charset="0"/>
              </a:rPr>
              <a:pPr/>
              <a:t>35</a:t>
            </a:fld>
            <a:endParaRPr kumimoji="0" lang="en-US" altLang="zh-CN" sz="1200" smtClean="0">
              <a:latin typeface="Arial" panose="020B0604020202020204" pitchFamily="34"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11364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sp>
        <p:nvSpPr>
          <p:cNvPr id="7" name="Text Box 14"/>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smtClean="0">
                <a:solidFill>
                  <a:schemeClr val="bg1"/>
                </a:solidFill>
                <a:latin typeface="Times New Roman" pitchFamily="18" charset="0"/>
              </a:rPr>
              <a:t>河海大学计算机与信息学院计算机科学与技术系</a:t>
            </a:r>
            <a:endParaRPr kumimoji="1" lang="en-US" altLang="zh-CN" sz="1000" smtClean="0">
              <a:solidFill>
                <a:schemeClr val="bg1"/>
              </a:solidFill>
              <a:latin typeface="Times New Roman" pitchFamily="18" charset="0"/>
            </a:endParaRPr>
          </a:p>
        </p:txBody>
      </p:sp>
      <p:pic>
        <p:nvPicPr>
          <p:cNvPr id="8" name="Picture 15"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141450018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7236257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02490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199889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371933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5151DE1-9CC6-414C-9C9E-0ED20B374263}" type="datetime11">
              <a:rPr lang="zh-CN" altLang="en-US"/>
              <a:pPr>
                <a:defRPr/>
              </a:pPr>
              <a:t>13:40:25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EBE5EC-D87F-4E6A-B24D-A634D2F4E21E}" type="slidenum">
              <a:rPr lang="zh-CN" altLang="en-US"/>
              <a:pPr>
                <a:defRPr/>
              </a:pPr>
              <a:t>‹#›</a:t>
            </a:fld>
            <a:endParaRPr lang="en-US" altLang="zh-CN"/>
          </a:p>
        </p:txBody>
      </p:sp>
    </p:spTree>
    <p:extLst>
      <p:ext uri="{BB962C8B-B14F-4D97-AF65-F5344CB8AC3E}">
        <p14:creationId xmlns:p14="http://schemas.microsoft.com/office/powerpoint/2010/main" val="259242041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631029C-BAB1-4165-8F4A-81F1094EEF82}" type="datetime11">
              <a:rPr lang="zh-CN" altLang="en-US"/>
              <a:pPr>
                <a:defRPr/>
              </a:pPr>
              <a:t>13:40:25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24FCCD-DE05-47B4-82E2-59B6EAA0B8C3}" type="slidenum">
              <a:rPr lang="zh-CN" altLang="en-US"/>
              <a:pPr>
                <a:defRPr/>
              </a:pPr>
              <a:t>‹#›</a:t>
            </a:fld>
            <a:endParaRPr lang="en-US" altLang="zh-CN"/>
          </a:p>
        </p:txBody>
      </p:sp>
    </p:spTree>
    <p:extLst>
      <p:ext uri="{BB962C8B-B14F-4D97-AF65-F5344CB8AC3E}">
        <p14:creationId xmlns:p14="http://schemas.microsoft.com/office/powerpoint/2010/main" val="802353197"/>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C294BAF-75B6-45BF-8D96-A2B791AF5220}" type="datetime11">
              <a:rPr lang="zh-CN" altLang="en-US"/>
              <a:pPr>
                <a:defRPr/>
              </a:pPr>
              <a:t>13:40:25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188FEE-4F88-4327-AEDD-D86CF7A03507}" type="slidenum">
              <a:rPr lang="zh-CN" altLang="en-US"/>
              <a:pPr>
                <a:defRPr/>
              </a:pPr>
              <a:t>‹#›</a:t>
            </a:fld>
            <a:endParaRPr lang="en-US" altLang="zh-CN"/>
          </a:p>
        </p:txBody>
      </p:sp>
    </p:spTree>
    <p:extLst>
      <p:ext uri="{BB962C8B-B14F-4D97-AF65-F5344CB8AC3E}">
        <p14:creationId xmlns:p14="http://schemas.microsoft.com/office/powerpoint/2010/main" val="2703367686"/>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C11D35A-B8BD-42D7-8D2B-E9C336BC1531}" type="datetime11">
              <a:rPr lang="zh-CN" altLang="en-US"/>
              <a:pPr>
                <a:defRPr/>
              </a:pPr>
              <a:t>13:40:25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7F1F47C-3F9B-42A9-B0FD-91A999740A37}" type="slidenum">
              <a:rPr lang="zh-CN" altLang="en-US"/>
              <a:pPr>
                <a:defRPr/>
              </a:pPr>
              <a:t>‹#›</a:t>
            </a:fld>
            <a:endParaRPr lang="en-US" altLang="zh-CN"/>
          </a:p>
        </p:txBody>
      </p:sp>
    </p:spTree>
    <p:extLst>
      <p:ext uri="{BB962C8B-B14F-4D97-AF65-F5344CB8AC3E}">
        <p14:creationId xmlns:p14="http://schemas.microsoft.com/office/powerpoint/2010/main" val="1453447358"/>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A38A9D71-5EC2-4C23-9FFE-57BE85536556}" type="datetime11">
              <a:rPr lang="zh-CN" altLang="en-US"/>
              <a:pPr>
                <a:defRPr/>
              </a:pPr>
              <a:t>13:40:25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4D8601B-A26F-4C4B-B07C-9ED001C7CE27}" type="slidenum">
              <a:rPr lang="zh-CN" altLang="en-US"/>
              <a:pPr>
                <a:defRPr/>
              </a:pPr>
              <a:t>‹#›</a:t>
            </a:fld>
            <a:endParaRPr lang="en-US" altLang="zh-CN"/>
          </a:p>
        </p:txBody>
      </p:sp>
    </p:spTree>
    <p:extLst>
      <p:ext uri="{BB962C8B-B14F-4D97-AF65-F5344CB8AC3E}">
        <p14:creationId xmlns:p14="http://schemas.microsoft.com/office/powerpoint/2010/main" val="2397313731"/>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4D43CFF-A368-47DD-ABD9-B3B318F2C38C}" type="datetime11">
              <a:rPr lang="zh-CN" altLang="en-US"/>
              <a:pPr>
                <a:defRPr/>
              </a:pPr>
              <a:t>13:40:25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DBB4E8-0E61-4155-8076-C5C1E7EFFB4B}" type="slidenum">
              <a:rPr lang="zh-CN" altLang="en-US"/>
              <a:pPr>
                <a:defRPr/>
              </a:pPr>
              <a:t>‹#›</a:t>
            </a:fld>
            <a:endParaRPr lang="en-US" altLang="zh-CN"/>
          </a:p>
        </p:txBody>
      </p:sp>
    </p:spTree>
    <p:extLst>
      <p:ext uri="{BB962C8B-B14F-4D97-AF65-F5344CB8AC3E}">
        <p14:creationId xmlns:p14="http://schemas.microsoft.com/office/powerpoint/2010/main" val="114426652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25669626"/>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E758D1C-75C2-415E-A30E-C633EB8DACFF}" type="datetime11">
              <a:rPr lang="zh-CN" altLang="en-US"/>
              <a:pPr>
                <a:defRPr/>
              </a:pPr>
              <a:t>13:40:25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46D8B1-5536-4BA0-87FD-071E96D34EA5}" type="slidenum">
              <a:rPr lang="zh-CN" altLang="en-US"/>
              <a:pPr>
                <a:defRPr/>
              </a:pPr>
              <a:t>‹#›</a:t>
            </a:fld>
            <a:endParaRPr lang="en-US" altLang="zh-CN"/>
          </a:p>
        </p:txBody>
      </p:sp>
    </p:spTree>
    <p:extLst>
      <p:ext uri="{BB962C8B-B14F-4D97-AF65-F5344CB8AC3E}">
        <p14:creationId xmlns:p14="http://schemas.microsoft.com/office/powerpoint/2010/main" val="131740189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BA84E80-374A-4EC7-992E-605220B414B0}" type="datetime11">
              <a:rPr lang="zh-CN" altLang="en-US"/>
              <a:pPr>
                <a:defRPr/>
              </a:pPr>
              <a:t>13:40:25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40E6F3-F0DF-4FCA-A6CE-684B6FD38042}" type="slidenum">
              <a:rPr lang="zh-CN" altLang="en-US"/>
              <a:pPr>
                <a:defRPr/>
              </a:pPr>
              <a:t>‹#›</a:t>
            </a:fld>
            <a:endParaRPr lang="en-US" altLang="zh-CN"/>
          </a:p>
        </p:txBody>
      </p:sp>
    </p:spTree>
    <p:extLst>
      <p:ext uri="{BB962C8B-B14F-4D97-AF65-F5344CB8AC3E}">
        <p14:creationId xmlns:p14="http://schemas.microsoft.com/office/powerpoint/2010/main" val="26221455"/>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77FD242-75C5-40AC-BA09-230E72FD108A}" type="datetime11">
              <a:rPr lang="zh-CN" altLang="en-US"/>
              <a:pPr>
                <a:defRPr/>
              </a:pPr>
              <a:t>13:40:25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4199E1-A5A8-4D20-8803-E97ABB02818F}" type="slidenum">
              <a:rPr lang="zh-CN" altLang="en-US"/>
              <a:pPr>
                <a:defRPr/>
              </a:pPr>
              <a:t>‹#›</a:t>
            </a:fld>
            <a:endParaRPr lang="en-US" altLang="zh-CN"/>
          </a:p>
        </p:txBody>
      </p:sp>
    </p:spTree>
    <p:extLst>
      <p:ext uri="{BB962C8B-B14F-4D97-AF65-F5344CB8AC3E}">
        <p14:creationId xmlns:p14="http://schemas.microsoft.com/office/powerpoint/2010/main" val="242547204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3FAB70-0999-4746-8A8F-45E386135005}" type="datetime11">
              <a:rPr lang="zh-CN" altLang="en-US"/>
              <a:pPr>
                <a:defRPr/>
              </a:pPr>
              <a:t>13:40:25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6CF27C-B5C2-4D6E-889D-E9F6CC4CC968}" type="slidenum">
              <a:rPr lang="zh-CN" altLang="en-US"/>
              <a:pPr>
                <a:defRPr/>
              </a:pPr>
              <a:t>‹#›</a:t>
            </a:fld>
            <a:endParaRPr lang="en-US" altLang="zh-CN"/>
          </a:p>
        </p:txBody>
      </p:sp>
    </p:spTree>
    <p:extLst>
      <p:ext uri="{BB962C8B-B14F-4D97-AF65-F5344CB8AC3E}">
        <p14:creationId xmlns:p14="http://schemas.microsoft.com/office/powerpoint/2010/main" val="272475590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C16B26F-B6D1-4488-B46E-AF104EF4B37F}" type="datetime11">
              <a:rPr lang="zh-CN" altLang="en-US"/>
              <a:pPr>
                <a:defRPr/>
              </a:pPr>
              <a:t>13:40:25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273DBF-862F-45C7-8117-6121B57BC44D}" type="slidenum">
              <a:rPr lang="zh-CN" altLang="en-US"/>
              <a:pPr>
                <a:defRPr/>
              </a:pPr>
              <a:t>‹#›</a:t>
            </a:fld>
            <a:endParaRPr lang="en-US" altLang="zh-CN"/>
          </a:p>
        </p:txBody>
      </p:sp>
    </p:spTree>
    <p:extLst>
      <p:ext uri="{BB962C8B-B14F-4D97-AF65-F5344CB8AC3E}">
        <p14:creationId xmlns:p14="http://schemas.microsoft.com/office/powerpoint/2010/main" val="221147353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9594030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54206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170875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631004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9303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0606078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2339863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Text Box 11"/>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smtClean="0">
                <a:solidFill>
                  <a:schemeClr val="bg1"/>
                </a:solidFill>
                <a:latin typeface="Times New Roman" pitchFamily="18" charset="0"/>
              </a:rPr>
              <a:t>河海大学计算机与信息学院计算机科学与技术系 </a:t>
            </a:r>
            <a:endParaRPr kumimoji="1" lang="en-US" altLang="zh-CN" sz="1000" smtClean="0">
              <a:solidFill>
                <a:schemeClr val="bg1"/>
              </a:solidFill>
              <a:latin typeface="Times New Roman" pitchFamily="18" charset="0"/>
            </a:endParaRPr>
          </a:p>
        </p:txBody>
      </p:sp>
      <p:pic>
        <p:nvPicPr>
          <p:cNvPr id="103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1032" name="Picture 15"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defRPr>
            </a:lvl1pPr>
          </a:lstStyle>
          <a:p>
            <a:pPr>
              <a:defRPr/>
            </a:pPr>
            <a:fld id="{74BE2251-F7D0-41B1-8EB3-CD52806284E0}" type="datetime11">
              <a:rPr lang="zh-CN" altLang="en-US"/>
              <a:pPr>
                <a:defRPr/>
              </a:pPr>
              <a:t>13:40:25</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F70B5D3D-571F-4314-B5E1-1A095578045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6147"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2B8697FE-7DC0-474E-A166-D568F6E7D851}"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2022年8月21日星期日</a:t>
            </a:fld>
            <a:endParaRPr lang="en-US" altLang="zh-CN" sz="1800" b="1">
              <a:latin typeface="黑体" panose="02010609060101010101" pitchFamily="49" charset="-122"/>
              <a:ea typeface="黑体" panose="02010609060101010101" pitchFamily="49" charset="-122"/>
            </a:endParaRPr>
          </a:p>
        </p:txBody>
      </p:sp>
      <p:sp>
        <p:nvSpPr>
          <p:cNvPr id="6148"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6149"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6375" y="2212975"/>
            <a:ext cx="8804275" cy="973138"/>
          </a:xfrm>
          <a:noFill/>
        </p:spPr>
        <p:txBody>
          <a:bodyPr anchor="ctr"/>
          <a:lstStyle/>
          <a:p>
            <a:pPr eaLnBrk="1" hangingPunct="1"/>
            <a:r>
              <a:rPr lang="zh-CN" altLang="en-US" sz="2800" b="1" smtClean="0">
                <a:solidFill>
                  <a:srgbClr val="000099"/>
                </a:solidFill>
                <a:latin typeface="黑体" panose="02010609060101010101" pitchFamily="49" charset="-122"/>
                <a:ea typeface="黑体" panose="02010609060101010101" pitchFamily="49" charset="-122"/>
              </a:rPr>
              <a:t> 在以太网中采用“竞争”策略来获得信道。这种方案称做</a:t>
            </a:r>
            <a:r>
              <a:rPr lang="zh-CN" altLang="en-US" sz="2800" b="1" smtClean="0">
                <a:solidFill>
                  <a:schemeClr val="accent2"/>
                </a:solidFill>
                <a:latin typeface="黑体" panose="02010609060101010101" pitchFamily="49" charset="-122"/>
                <a:ea typeface="黑体" panose="02010609060101010101" pitchFamily="49" charset="-122"/>
              </a:rPr>
              <a:t>载波监听多路访问</a:t>
            </a:r>
            <a:r>
              <a:rPr lang="en-US" altLang="zh-CN" sz="2800" b="1" smtClean="0">
                <a:solidFill>
                  <a:schemeClr val="accent2"/>
                </a:solidFill>
                <a:latin typeface="黑体" panose="02010609060101010101" pitchFamily="49" charset="-122"/>
                <a:ea typeface="黑体" panose="02010609060101010101" pitchFamily="49" charset="-122"/>
              </a:rPr>
              <a:t>/</a:t>
            </a:r>
            <a:r>
              <a:rPr lang="zh-CN" altLang="en-US" sz="2800" b="1" smtClean="0">
                <a:solidFill>
                  <a:schemeClr val="accent2"/>
                </a:solidFill>
                <a:latin typeface="黑体" panose="02010609060101010101" pitchFamily="49" charset="-122"/>
                <a:ea typeface="黑体" panose="02010609060101010101" pitchFamily="49" charset="-122"/>
              </a:rPr>
              <a:t>冲突检测协议</a:t>
            </a:r>
            <a:r>
              <a:rPr lang="zh-CN" altLang="en-US" sz="2800" b="1" smtClean="0">
                <a:solidFill>
                  <a:srgbClr val="000099"/>
                </a:solidFill>
                <a:latin typeface="黑体" panose="02010609060101010101" pitchFamily="49" charset="-122"/>
                <a:ea typeface="黑体" panose="02010609060101010101" pitchFamily="49" charset="-122"/>
              </a:rPr>
              <a:t>，简写为</a:t>
            </a:r>
            <a:r>
              <a:rPr lang="en-US" altLang="zh-CN" sz="2800" b="1" smtClean="0">
                <a:solidFill>
                  <a:srgbClr val="FF0000"/>
                </a:solidFill>
                <a:latin typeface="黑体" panose="02010609060101010101" pitchFamily="49" charset="-122"/>
                <a:ea typeface="黑体" panose="02010609060101010101" pitchFamily="49" charset="-122"/>
              </a:rPr>
              <a:t>CSMA/CD</a:t>
            </a:r>
            <a:r>
              <a:rPr lang="zh-CN" altLang="en-US" sz="2800" b="1" smtClean="0">
                <a:solidFill>
                  <a:srgbClr val="000099"/>
                </a:solidFill>
                <a:latin typeface="黑体" panose="02010609060101010101" pitchFamily="49" charset="-122"/>
                <a:ea typeface="黑体" panose="02010609060101010101" pitchFamily="49" charset="-122"/>
              </a:rPr>
              <a:t>，</a:t>
            </a:r>
            <a:r>
              <a:rPr kumimoji="1" lang="zh-CN" altLang="en-US" sz="2800" b="1" u="sng" smtClean="0">
                <a:solidFill>
                  <a:srgbClr val="000099"/>
                </a:solidFill>
                <a:latin typeface="黑体" panose="02010609060101010101" pitchFamily="49" charset="-122"/>
                <a:ea typeface="黑体" panose="02010609060101010101" pitchFamily="49" charset="-122"/>
              </a:rPr>
              <a:t>以太网的工作原理</a:t>
            </a:r>
            <a:r>
              <a:rPr kumimoji="1" lang="zh-CN" altLang="en-US" sz="2800" b="1" u="sng" smtClean="0">
                <a:solidFill>
                  <a:srgbClr val="0000CC"/>
                </a:solidFill>
                <a:latin typeface="黑体" panose="02010609060101010101" pitchFamily="49" charset="-122"/>
                <a:ea typeface="黑体" panose="02010609060101010101" pitchFamily="49" charset="-122"/>
              </a:rPr>
              <a:t>可以概括为</a:t>
            </a:r>
            <a:r>
              <a:rPr kumimoji="1" lang="zh-CN" altLang="en-US" sz="2800" b="1" smtClean="0">
                <a:solidFill>
                  <a:srgbClr val="0000CC"/>
                </a:solidFill>
                <a:latin typeface="黑体" panose="02010609060101010101" pitchFamily="49" charset="-122"/>
                <a:ea typeface="黑体" panose="02010609060101010101" pitchFamily="49" charset="-122"/>
              </a:rPr>
              <a:t>：</a:t>
            </a:r>
            <a:br>
              <a:rPr kumimoji="1" lang="zh-CN" altLang="en-US" sz="2800" b="1" smtClean="0">
                <a:solidFill>
                  <a:srgbClr val="0000CC"/>
                </a:solidFill>
                <a:latin typeface="黑体" panose="02010609060101010101" pitchFamily="49" charset="-122"/>
                <a:ea typeface="黑体" panose="02010609060101010101" pitchFamily="49" charset="-122"/>
              </a:rPr>
            </a:br>
            <a:r>
              <a:rPr lang="zh-CN" altLang="en-US" sz="2800" b="1" smtClean="0">
                <a:solidFill>
                  <a:srgbClr val="000099"/>
                </a:solidFill>
                <a:latin typeface="黑体" panose="02010609060101010101" pitchFamily="49" charset="-122"/>
                <a:ea typeface="黑体" panose="02010609060101010101" pitchFamily="49" charset="-122"/>
              </a:rPr>
              <a:t>  </a:t>
            </a:r>
            <a:endParaRPr lang="zh-CN" altLang="en-US" sz="2800" smtClean="0">
              <a:solidFill>
                <a:srgbClr val="000000"/>
              </a:solidFill>
              <a:latin typeface="黑体" panose="02010609060101010101" pitchFamily="49" charset="-122"/>
              <a:ea typeface="黑体" panose="02010609060101010101" pitchFamily="49" charset="-122"/>
            </a:endParaRPr>
          </a:p>
        </p:txBody>
      </p:sp>
      <p:sp>
        <p:nvSpPr>
          <p:cNvPr id="19459" name="Text Box 3"/>
          <p:cNvSpPr txBox="1">
            <a:spLocks noChangeArrowheads="1"/>
          </p:cNvSpPr>
          <p:nvPr/>
        </p:nvSpPr>
        <p:spPr bwMode="auto">
          <a:xfrm>
            <a:off x="539750" y="908050"/>
            <a:ext cx="52562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kumimoji="1" lang="zh-CN" altLang="en-US" sz="3200" b="1">
                <a:solidFill>
                  <a:srgbClr val="0000CC"/>
                </a:solidFill>
                <a:latin typeface="黑体" panose="02010609060101010101" pitchFamily="49" charset="-122"/>
                <a:ea typeface="黑体" panose="02010609060101010101" pitchFamily="49" charset="-122"/>
              </a:rPr>
              <a:t>共享式以太网的工作原理</a:t>
            </a:r>
          </a:p>
        </p:txBody>
      </p:sp>
      <p:sp>
        <p:nvSpPr>
          <p:cNvPr id="17412" name="Rectangle 4"/>
          <p:cNvSpPr>
            <a:spLocks noChangeArrowheads="1"/>
          </p:cNvSpPr>
          <p:nvPr/>
        </p:nvSpPr>
        <p:spPr bwMode="auto">
          <a:xfrm>
            <a:off x="395288" y="3186113"/>
            <a:ext cx="2781300" cy="255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90000"/>
              </a:lnSpc>
              <a:buClrTx/>
              <a:buFont typeface="Wingdings" panose="05000000000000000000" pitchFamily="2" charset="2"/>
              <a:buNone/>
              <a:defRPr/>
            </a:pPr>
            <a:endParaRPr kumimoji="1" lang="zh-CN" altLang="en-US" sz="2800" b="1" dirty="0" smtClean="0">
              <a:latin typeface="黑体" panose="02010609060101010101" pitchFamily="49" charset="-122"/>
              <a:ea typeface="黑体" panose="02010609060101010101" pitchFamily="49" charset="-122"/>
            </a:endParaRPr>
          </a:p>
          <a:p>
            <a:pPr eaLnBrk="1" hangingPunct="1">
              <a:lnSpc>
                <a:spcPct val="90000"/>
              </a:lnSpc>
              <a:buClrTx/>
              <a:buFont typeface="Wingdings" panose="05000000000000000000" pitchFamily="2" charset="2"/>
              <a:buChar char="l"/>
              <a:defRPr/>
            </a:pPr>
            <a:r>
              <a:rPr kumimoji="1" lang="zh-CN" altLang="en-US" sz="2800" b="1" dirty="0" smtClean="0">
                <a:latin typeface="黑体" panose="02010609060101010101" pitchFamily="49" charset="-122"/>
                <a:ea typeface="黑体" panose="02010609060101010101" pitchFamily="49" charset="-122"/>
              </a:rPr>
              <a:t> 先听后发 </a:t>
            </a:r>
          </a:p>
          <a:p>
            <a:pPr eaLnBrk="1" hangingPunct="1">
              <a:lnSpc>
                <a:spcPct val="90000"/>
              </a:lnSpc>
              <a:buClrTx/>
              <a:buFont typeface="Wingdings" panose="05000000000000000000" pitchFamily="2" charset="2"/>
              <a:buChar char="l"/>
              <a:defRPr/>
            </a:pPr>
            <a:r>
              <a:rPr kumimoji="1" lang="zh-CN" altLang="en-US" sz="2800" b="1" dirty="0" smtClean="0">
                <a:latin typeface="黑体" panose="02010609060101010101" pitchFamily="49" charset="-122"/>
                <a:ea typeface="黑体" panose="02010609060101010101" pitchFamily="49" charset="-122"/>
              </a:rPr>
              <a:t> 边发边听</a:t>
            </a:r>
          </a:p>
          <a:p>
            <a:pPr eaLnBrk="1" hangingPunct="1">
              <a:lnSpc>
                <a:spcPct val="90000"/>
              </a:lnSpc>
              <a:buClrTx/>
              <a:buFont typeface="Wingdings" panose="05000000000000000000" pitchFamily="2" charset="2"/>
              <a:buChar char="l"/>
              <a:defRPr/>
            </a:pPr>
            <a:r>
              <a:rPr kumimoji="1" lang="zh-CN" altLang="en-US" sz="2800" b="1" dirty="0" smtClean="0">
                <a:latin typeface="黑体" panose="02010609060101010101" pitchFamily="49" charset="-122"/>
                <a:ea typeface="黑体" panose="02010609060101010101" pitchFamily="49" charset="-122"/>
              </a:rPr>
              <a:t> 冲突停止</a:t>
            </a:r>
          </a:p>
          <a:p>
            <a:pPr eaLnBrk="1" hangingPunct="1">
              <a:lnSpc>
                <a:spcPct val="90000"/>
              </a:lnSpc>
              <a:buClrTx/>
              <a:buFont typeface="Wingdings" panose="05000000000000000000" pitchFamily="2" charset="2"/>
              <a:buChar char="l"/>
              <a:defRPr/>
            </a:pPr>
            <a:r>
              <a:rPr kumimoji="1" lang="zh-CN" altLang="en-US" sz="2800" b="1" dirty="0" smtClean="0">
                <a:latin typeface="黑体" panose="02010609060101010101" pitchFamily="49" charset="-122"/>
                <a:ea typeface="黑体" panose="02010609060101010101" pitchFamily="49" charset="-122"/>
              </a:rPr>
              <a:t> 延迟重发 </a:t>
            </a:r>
          </a:p>
        </p:txBody>
      </p:sp>
      <p:graphicFrame>
        <p:nvGraphicFramePr>
          <p:cNvPr id="19461" name="Object 5"/>
          <p:cNvGraphicFramePr>
            <a:graphicFrameLocks noChangeAspect="1"/>
          </p:cNvGraphicFramePr>
          <p:nvPr/>
        </p:nvGraphicFramePr>
        <p:xfrm>
          <a:off x="2700338" y="3284538"/>
          <a:ext cx="6048375" cy="3281362"/>
        </p:xfrm>
        <a:graphic>
          <a:graphicData uri="http://schemas.openxmlformats.org/presentationml/2006/ole">
            <mc:AlternateContent xmlns:mc="http://schemas.openxmlformats.org/markup-compatibility/2006">
              <mc:Choice xmlns:v="urn:schemas-microsoft-com:vml" Requires="v">
                <p:oleObj spid="_x0000_s19462" r:id="rId3" imgW="4267200" imgH="2314575" progId="Visio.Drawing.6">
                  <p:embed/>
                </p:oleObj>
              </mc:Choice>
              <mc:Fallback>
                <p:oleObj r:id="rId3" imgW="4267200" imgH="2314575"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284538"/>
                        <a:ext cx="6048375" cy="3281362"/>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55625" y="1989138"/>
            <a:ext cx="8089900" cy="863600"/>
          </a:xfrm>
        </p:spPr>
        <p:txBody>
          <a:bodyPr/>
          <a:lstStyle/>
          <a:p>
            <a:pPr eaLnBrk="1" hangingPunct="1">
              <a:lnSpc>
                <a:spcPct val="120000"/>
              </a:lnSpc>
              <a:defRPr/>
            </a:pPr>
            <a:r>
              <a:rPr lang="zh-CN" altLang="zh-CN" sz="2400" b="1" dirty="0" smtClean="0">
                <a:solidFill>
                  <a:srgbClr val="000099"/>
                </a:solidFill>
                <a:latin typeface="黑体" panose="02010609060101010101" pitchFamily="49" charset="-122"/>
                <a:ea typeface="黑体" panose="02010609060101010101" pitchFamily="49" charset="-122"/>
              </a:rPr>
              <a:t>发前</a:t>
            </a:r>
            <a:r>
              <a:rPr lang="zh-CN" altLang="en-US" sz="2400" b="1" dirty="0" smtClean="0">
                <a:solidFill>
                  <a:srgbClr val="000099"/>
                </a:solidFill>
                <a:latin typeface="黑体" panose="02010609060101010101" pitchFamily="49" charset="-122"/>
                <a:ea typeface="黑体" panose="02010609060101010101" pitchFamily="49" charset="-122"/>
              </a:rPr>
              <a:t>先</a:t>
            </a:r>
            <a:r>
              <a:rPr lang="zh-CN" altLang="zh-CN" sz="2400" b="1" dirty="0" smtClean="0">
                <a:solidFill>
                  <a:srgbClr val="000099"/>
                </a:solidFill>
                <a:latin typeface="黑体" panose="02010609060101010101" pitchFamily="49" charset="-122"/>
                <a:ea typeface="黑体" panose="02010609060101010101" pitchFamily="49" charset="-122"/>
              </a:rPr>
              <a:t>监听方式</a:t>
            </a:r>
            <a:r>
              <a:rPr lang="zh-CN" altLang="en-US" sz="2400" b="1" dirty="0" smtClean="0">
                <a:solidFill>
                  <a:srgbClr val="000099"/>
                </a:solidFill>
                <a:latin typeface="黑体" panose="02010609060101010101" pitchFamily="49" charset="-122"/>
                <a:ea typeface="黑体" panose="02010609060101010101" pitchFamily="49" charset="-122"/>
              </a:rPr>
              <a:t>信道是否有信息在传递。</a:t>
            </a:r>
            <a:r>
              <a:rPr lang="zh-CN" altLang="en-US" sz="2400" b="1" dirty="0">
                <a:latin typeface="+mn-ea"/>
              </a:rPr>
              <a:t>线路忙，继续侦听；不忙时，立即发送。</a:t>
            </a:r>
            <a:endParaRPr lang="zh-CN" altLang="en-US" sz="2400" b="1" dirty="0" smtClean="0">
              <a:solidFill>
                <a:srgbClr val="000099"/>
              </a:solidFill>
              <a:latin typeface="黑体" panose="02010609060101010101" pitchFamily="49" charset="-122"/>
              <a:ea typeface="黑体" panose="02010609060101010101" pitchFamily="49" charset="-122"/>
            </a:endParaRPr>
          </a:p>
        </p:txBody>
      </p:sp>
      <p:sp>
        <p:nvSpPr>
          <p:cNvPr id="2" name="矩形 1"/>
          <p:cNvSpPr/>
          <p:nvPr/>
        </p:nvSpPr>
        <p:spPr>
          <a:xfrm>
            <a:off x="539750" y="981075"/>
            <a:ext cx="1831975" cy="584200"/>
          </a:xfrm>
          <a:prstGeom prst="rect">
            <a:avLst/>
          </a:prstGeom>
        </p:spPr>
        <p:txBody>
          <a:bodyPr wrap="none">
            <a:spAutoFit/>
          </a:bodyPr>
          <a:lstStyle/>
          <a:p>
            <a:pPr>
              <a:defRPr/>
            </a:pPr>
            <a:r>
              <a:rPr lang="zh-CN" altLang="en-US" sz="3200" b="1" dirty="0">
                <a:solidFill>
                  <a:srgbClr val="000099"/>
                </a:solidFill>
                <a:latin typeface="黑体" panose="02010609060101010101" pitchFamily="49" charset="-122"/>
                <a:ea typeface="黑体" panose="02010609060101010101" pitchFamily="49" charset="-122"/>
                <a:cs typeface="+mj-cs"/>
              </a:rPr>
              <a:t>先听后发</a:t>
            </a:r>
            <a:endParaRPr lang="zh-CN" alt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2205038"/>
            <a:ext cx="8640762" cy="2879725"/>
          </a:xfrm>
        </p:spPr>
        <p:txBody>
          <a:bodyPr/>
          <a:lstStyle/>
          <a:p>
            <a:pPr eaLnBrk="1" hangingPunct="1">
              <a:lnSpc>
                <a:spcPct val="150000"/>
              </a:lnSpc>
            </a:pPr>
            <a:r>
              <a:rPr lang="zh-CN" altLang="en-US" sz="2400" b="1" smtClean="0">
                <a:solidFill>
                  <a:schemeClr val="tx1"/>
                </a:solidFill>
                <a:latin typeface="黑体" panose="02010609060101010101" pitchFamily="49" charset="-122"/>
                <a:ea typeface="黑体" panose="02010609060101010101" pitchFamily="49" charset="-122"/>
              </a:rPr>
              <a:t/>
            </a:r>
            <a:br>
              <a:rPr lang="zh-CN" altLang="en-US" sz="2400" b="1" smtClean="0">
                <a:solidFill>
                  <a:schemeClr val="tx1"/>
                </a:solidFill>
                <a:latin typeface="黑体" panose="02010609060101010101" pitchFamily="49" charset="-122"/>
                <a:ea typeface="黑体" panose="02010609060101010101" pitchFamily="49" charset="-122"/>
              </a:rPr>
            </a:br>
            <a:r>
              <a:rPr lang="zh-CN" altLang="en-US" sz="2400" smtClean="0">
                <a:solidFill>
                  <a:schemeClr val="tx1"/>
                </a:solidFill>
                <a:latin typeface="黑体" panose="02010609060101010101" pitchFamily="49" charset="-122"/>
                <a:ea typeface="黑体" panose="02010609060101010101" pitchFamily="49" charset="-122"/>
              </a:rPr>
              <a:t>　</a:t>
            </a:r>
            <a:r>
              <a:rPr lang="zh-CN" altLang="en-US" sz="2400" b="1" smtClean="0">
                <a:solidFill>
                  <a:srgbClr val="FF0000"/>
                </a:solidFill>
                <a:latin typeface="黑体" panose="02010609060101010101" pitchFamily="49" charset="-122"/>
                <a:ea typeface="黑体" panose="02010609060101010101" pitchFamily="49" charset="-122"/>
              </a:rPr>
              <a:t>发送站点传输过程中仍继续监听媒体，以检测是否存在冲突</a:t>
            </a:r>
            <a:r>
              <a:rPr lang="zh-CN" altLang="en-US" sz="2400" b="1" smtClean="0">
                <a:solidFill>
                  <a:schemeClr val="tx1"/>
                </a:solidFill>
                <a:latin typeface="黑体" panose="02010609060101010101" pitchFamily="49" charset="-122"/>
                <a:ea typeface="黑体" panose="02010609060101010101" pitchFamily="49" charset="-122"/>
              </a:rPr>
              <a:t>。如果发生冲突，信道上可以检测到超过发送站点本身发送的载波信号的幅度，由此判断出冲突的存在。</a:t>
            </a:r>
            <a:r>
              <a:rPr lang="zh-CN" altLang="en-US" sz="2400" b="1" smtClean="0">
                <a:solidFill>
                  <a:srgbClr val="FF0000"/>
                </a:solidFill>
                <a:latin typeface="黑体" panose="02010609060101010101" pitchFamily="49" charset="-122"/>
                <a:ea typeface="黑体" panose="02010609060101010101" pitchFamily="49" charset="-122"/>
              </a:rPr>
              <a:t>一旦检测到冲突，就立即停止发送，并向总线上发一串阻塞信号，用以通知总线上其它各有关站点</a:t>
            </a:r>
            <a:r>
              <a:rPr lang="zh-CN" altLang="en-US" sz="2400" b="1" smtClean="0">
                <a:solidFill>
                  <a:schemeClr val="tx1"/>
                </a:solidFill>
                <a:latin typeface="黑体" panose="02010609060101010101" pitchFamily="49" charset="-122"/>
                <a:ea typeface="黑体" panose="02010609060101010101" pitchFamily="49" charset="-122"/>
              </a:rPr>
              <a:t>。这样，通道容量就不致因白白传送已受损的帧而浪费，可以提高总线的利用率。</a:t>
            </a:r>
            <a:endParaRPr lang="zh-CN" altLang="en-US" sz="2400" smtClean="0">
              <a:solidFill>
                <a:schemeClr val="tx1"/>
              </a:solidFill>
              <a:latin typeface="黑体" panose="02010609060101010101" pitchFamily="49" charset="-122"/>
              <a:ea typeface="黑体" panose="02010609060101010101" pitchFamily="49" charset="-122"/>
            </a:endParaRPr>
          </a:p>
        </p:txBody>
      </p:sp>
      <p:sp>
        <p:nvSpPr>
          <p:cNvPr id="21507" name="Text Box 3"/>
          <p:cNvSpPr txBox="1">
            <a:spLocks noChangeArrowheads="1"/>
          </p:cNvSpPr>
          <p:nvPr/>
        </p:nvSpPr>
        <p:spPr bwMode="auto">
          <a:xfrm>
            <a:off x="468313" y="1027113"/>
            <a:ext cx="65516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zh-CN" altLang="en-US" sz="3200" b="1">
                <a:solidFill>
                  <a:srgbClr val="000099"/>
                </a:solidFill>
                <a:latin typeface="黑体" panose="02010609060101010101" pitchFamily="49" charset="-122"/>
                <a:ea typeface="黑体" panose="02010609060101010101" pitchFamily="49" charset="-122"/>
              </a:rPr>
              <a:t>边听边发（碰撞检测</a:t>
            </a:r>
            <a:r>
              <a:rPr lang="en-US" altLang="zh-CN" sz="3200" b="1">
                <a:solidFill>
                  <a:srgbClr val="000099"/>
                </a:solidFill>
                <a:latin typeface="黑体" panose="02010609060101010101" pitchFamily="49" charset="-122"/>
                <a:ea typeface="黑体" panose="02010609060101010101" pitchFamily="49" charset="-122"/>
              </a:rPr>
              <a:t>/</a:t>
            </a:r>
            <a:r>
              <a:rPr lang="zh-CN" altLang="en-US" sz="3200" b="1">
                <a:solidFill>
                  <a:srgbClr val="000099"/>
                </a:solidFill>
                <a:latin typeface="黑体" panose="02010609060101010101" pitchFamily="49" charset="-122"/>
                <a:ea typeface="黑体" panose="02010609060101010101" pitchFamily="49" charset="-122"/>
              </a:rPr>
              <a:t>冲突检测）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8313" y="1844675"/>
            <a:ext cx="83534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lnSpc>
                <a:spcPct val="120000"/>
              </a:lnSpc>
              <a:spcBef>
                <a:spcPct val="50000"/>
              </a:spcBef>
              <a:buClrTx/>
              <a:buFontTx/>
              <a:buNone/>
            </a:pPr>
            <a:r>
              <a:rPr kumimoji="1" lang="zh-CN" altLang="en-US" sz="2400" b="1">
                <a:solidFill>
                  <a:srgbClr val="0070C0"/>
                </a:solidFill>
                <a:latin typeface="黑体" panose="02010609060101010101" pitchFamily="49" charset="-122"/>
                <a:ea typeface="黑体" panose="02010609060101010101" pitchFamily="49" charset="-122"/>
              </a:rPr>
              <a:t>等于任意两个站之间最大传播时延的两倍，即</a:t>
            </a:r>
            <a:r>
              <a:rPr kumimoji="1" lang="en-US" altLang="zh-CN" sz="2400" b="1">
                <a:solidFill>
                  <a:srgbClr val="0070C0"/>
                </a:solidFill>
                <a:latin typeface="黑体" panose="02010609060101010101" pitchFamily="49" charset="-122"/>
                <a:ea typeface="黑体" panose="02010609060101010101" pitchFamily="49" charset="-122"/>
              </a:rPr>
              <a:t>2</a:t>
            </a:r>
            <a:r>
              <a:rPr kumimoji="1" lang="en-US" altLang="zh-CN" sz="2400" b="1">
                <a:solidFill>
                  <a:srgbClr val="0070C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rgbClr val="0070C0"/>
                </a:solidFill>
                <a:latin typeface="黑体" panose="02010609060101010101" pitchFamily="49" charset="-122"/>
                <a:ea typeface="黑体" panose="02010609060101010101" pitchFamily="49" charset="-122"/>
              </a:rPr>
              <a:t> </a:t>
            </a:r>
            <a:r>
              <a:rPr kumimoji="1" lang="zh-CN" altLang="en-US" sz="2400" b="1">
                <a:solidFill>
                  <a:schemeClr val="accent2"/>
                </a:solidFill>
                <a:latin typeface="黑体" panose="02010609060101010101" pitchFamily="49" charset="-122"/>
                <a:ea typeface="黑体" panose="02010609060101010101" pitchFamily="49" charset="-122"/>
              </a:rPr>
              <a:t>。</a:t>
            </a:r>
            <a:endParaRPr kumimoji="1" lang="en-US" altLang="zh-CN" sz="2400" b="1">
              <a:solidFill>
                <a:schemeClr val="accent2"/>
              </a:solidFill>
              <a:latin typeface="黑体" panose="02010609060101010101" pitchFamily="49" charset="-122"/>
              <a:ea typeface="黑体" panose="02010609060101010101" pitchFamily="49" charset="-122"/>
            </a:endParaRPr>
          </a:p>
          <a:p>
            <a:pPr algn="just">
              <a:lnSpc>
                <a:spcPct val="120000"/>
              </a:lnSpc>
              <a:spcBef>
                <a:spcPct val="50000"/>
              </a:spcBef>
              <a:buClrTx/>
              <a:buFontTx/>
              <a:buNone/>
            </a:pPr>
            <a:r>
              <a:rPr kumimoji="1" lang="zh-CN" altLang="en-US" sz="2400" b="1">
                <a:latin typeface="黑体" panose="02010609060101010101" pitchFamily="49" charset="-122"/>
                <a:ea typeface="黑体" panose="02010609060101010101" pitchFamily="49" charset="-122"/>
              </a:rPr>
              <a:t>假定</a:t>
            </a:r>
            <a:r>
              <a:rPr kumimoji="1" lang="en-US" altLang="zh-CN" sz="2400" b="1">
                <a:latin typeface="黑体" panose="02010609060101010101" pitchFamily="49" charset="-122"/>
                <a:ea typeface="黑体" panose="02010609060101010101" pitchFamily="49" charset="-122"/>
              </a:rPr>
              <a:t>A</a:t>
            </a:r>
            <a:r>
              <a:rPr kumimoji="1" lang="zh-CN" altLang="en-US" sz="2400" b="1">
                <a:latin typeface="黑体" panose="02010609060101010101" pitchFamily="49" charset="-122"/>
                <a:ea typeface="黑体" panose="02010609060101010101" pitchFamily="49" charset="-122"/>
              </a:rPr>
              <a:t>、</a:t>
            </a:r>
            <a:r>
              <a:rPr kumimoji="1" lang="en-US" altLang="zh-CN" sz="2400" b="1">
                <a:latin typeface="黑体" panose="02010609060101010101" pitchFamily="49" charset="-122"/>
                <a:ea typeface="黑体" panose="02010609060101010101" pitchFamily="49" charset="-122"/>
              </a:rPr>
              <a:t>B</a:t>
            </a:r>
            <a:r>
              <a:rPr kumimoji="1" lang="zh-CN" altLang="en-US" sz="2400" b="1">
                <a:latin typeface="黑体" panose="02010609060101010101" pitchFamily="49" charset="-122"/>
                <a:ea typeface="黑体" panose="02010609060101010101" pitchFamily="49" charset="-122"/>
              </a:rPr>
              <a:t>两个站点位于总线两端，两站点之间的最大传播时延为</a:t>
            </a:r>
            <a:r>
              <a:rPr kumimoji="1" lang="en-US" altLang="zh-CN" sz="2400" b="1">
                <a:latin typeface="黑体" panose="02010609060101010101" pitchFamily="49" charset="-122"/>
                <a:ea typeface="黑体" panose="02010609060101010101" pitchFamily="49" charset="-122"/>
                <a:sym typeface="Symbol" panose="05050102010706020507" pitchFamily="18" charset="2"/>
              </a:rPr>
              <a:t></a:t>
            </a:r>
            <a:r>
              <a:rPr kumimoji="1" lang="en-US" altLang="zh-CN" sz="2400" b="1">
                <a:latin typeface="黑体" panose="02010609060101010101" pitchFamily="49" charset="-122"/>
                <a:ea typeface="黑体" panose="02010609060101010101" pitchFamily="49" charset="-122"/>
              </a:rPr>
              <a:t>.</a:t>
            </a:r>
            <a:r>
              <a:rPr kumimoji="1" lang="zh-CN" altLang="en-US" sz="2400" b="1">
                <a:latin typeface="黑体" panose="02010609060101010101" pitchFamily="49" charset="-122"/>
                <a:ea typeface="黑体" panose="02010609060101010101" pitchFamily="49" charset="-122"/>
              </a:rPr>
              <a:t>当</a:t>
            </a:r>
            <a:r>
              <a:rPr kumimoji="1" lang="en-US" altLang="zh-CN" sz="2400" b="1">
                <a:latin typeface="黑体" panose="02010609060101010101" pitchFamily="49" charset="-122"/>
                <a:ea typeface="黑体" panose="02010609060101010101" pitchFamily="49" charset="-122"/>
              </a:rPr>
              <a:t>A</a:t>
            </a:r>
            <a:r>
              <a:rPr kumimoji="1" lang="zh-CN" altLang="en-US" sz="2400" b="1">
                <a:latin typeface="黑体" panose="02010609060101010101" pitchFamily="49" charset="-122"/>
                <a:ea typeface="黑体" panose="02010609060101010101" pitchFamily="49" charset="-122"/>
              </a:rPr>
              <a:t>站点发送数据后，经过接近于最大传播时延</a:t>
            </a:r>
            <a:r>
              <a:rPr kumimoji="1" lang="en-US" altLang="zh-CN" sz="2400" b="1">
                <a:latin typeface="黑体" panose="02010609060101010101" pitchFamily="49" charset="-122"/>
                <a:ea typeface="黑体" panose="02010609060101010101" pitchFamily="49" charset="-122"/>
                <a:sym typeface="Symbol" panose="05050102010706020507" pitchFamily="18" charset="2"/>
              </a:rPr>
              <a:t></a:t>
            </a:r>
            <a:r>
              <a:rPr kumimoji="1" lang="zh-CN" altLang="en-US" sz="2400" b="1">
                <a:latin typeface="黑体" panose="02010609060101010101" pitchFamily="49" charset="-122"/>
                <a:ea typeface="黑体" panose="02010609060101010101" pitchFamily="49" charset="-122"/>
              </a:rPr>
              <a:t>时</a:t>
            </a:r>
            <a:r>
              <a:rPr kumimoji="1" lang="en-US" altLang="zh-CN" sz="2400" b="1">
                <a:latin typeface="黑体" panose="02010609060101010101" pitchFamily="49" charset="-122"/>
                <a:ea typeface="黑体" panose="02010609060101010101" pitchFamily="49" charset="-122"/>
              </a:rPr>
              <a:t>,B</a:t>
            </a:r>
            <a:r>
              <a:rPr kumimoji="1" lang="zh-CN" altLang="en-US" sz="2400" b="1">
                <a:latin typeface="黑体" panose="02010609060101010101" pitchFamily="49" charset="-122"/>
                <a:ea typeface="黑体" panose="02010609060101010101" pitchFamily="49" charset="-122"/>
              </a:rPr>
              <a:t>站点正好也发送数据，此时冲突便发生。发生冲突后</a:t>
            </a:r>
            <a:r>
              <a:rPr kumimoji="1" lang="en-US" altLang="zh-CN" sz="2400" b="1">
                <a:latin typeface="黑体" panose="02010609060101010101" pitchFamily="49" charset="-122"/>
                <a:ea typeface="黑体" panose="02010609060101010101" pitchFamily="49" charset="-122"/>
              </a:rPr>
              <a:t>,B </a:t>
            </a:r>
            <a:r>
              <a:rPr kumimoji="1" lang="zh-CN" altLang="en-US" sz="2400" b="1">
                <a:latin typeface="黑体" panose="02010609060101010101" pitchFamily="49" charset="-122"/>
                <a:ea typeface="黑体" panose="02010609060101010101" pitchFamily="49" charset="-122"/>
              </a:rPr>
              <a:t>站点立即可检测到该冲突，而</a:t>
            </a:r>
            <a:r>
              <a:rPr kumimoji="1" lang="en-US" altLang="zh-CN" sz="2400" b="1">
                <a:latin typeface="黑体" panose="02010609060101010101" pitchFamily="49" charset="-122"/>
                <a:ea typeface="黑体" panose="02010609060101010101" pitchFamily="49" charset="-122"/>
              </a:rPr>
              <a:t>A</a:t>
            </a:r>
            <a:r>
              <a:rPr kumimoji="1" lang="zh-CN" altLang="en-US" sz="2400" b="1">
                <a:latin typeface="黑体" panose="02010609060101010101" pitchFamily="49" charset="-122"/>
                <a:ea typeface="黑体" panose="02010609060101010101" pitchFamily="49" charset="-122"/>
              </a:rPr>
              <a:t>站点需再经过一份最大传播时延</a:t>
            </a:r>
            <a:r>
              <a:rPr kumimoji="1" lang="en-US" altLang="zh-CN" sz="2400" b="1">
                <a:latin typeface="黑体" panose="02010609060101010101" pitchFamily="49" charset="-122"/>
                <a:ea typeface="黑体" panose="02010609060101010101" pitchFamily="49" charset="-122"/>
                <a:sym typeface="Symbol" panose="05050102010706020507" pitchFamily="18" charset="2"/>
              </a:rPr>
              <a:t></a:t>
            </a:r>
            <a:r>
              <a:rPr kumimoji="1" lang="zh-CN" altLang="en-US" sz="2400" b="1">
                <a:latin typeface="黑体" panose="02010609060101010101" pitchFamily="49" charset="-122"/>
                <a:ea typeface="黑体" panose="02010609060101010101" pitchFamily="49" charset="-122"/>
              </a:rPr>
              <a:t>后，才能检测出冲突。</a:t>
            </a:r>
          </a:p>
        </p:txBody>
      </p:sp>
      <p:sp>
        <p:nvSpPr>
          <p:cNvPr id="22531" name="Text Box 3"/>
          <p:cNvSpPr txBox="1">
            <a:spLocks noChangeArrowheads="1"/>
          </p:cNvSpPr>
          <p:nvPr/>
        </p:nvSpPr>
        <p:spPr bwMode="auto">
          <a:xfrm>
            <a:off x="468313" y="1027113"/>
            <a:ext cx="4679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 typeface="Wingdings" panose="05000000000000000000" pitchFamily="2" charset="2"/>
              <a:buNone/>
            </a:pPr>
            <a:r>
              <a:rPr lang="zh-CN" altLang="en-US" sz="3200" b="1">
                <a:solidFill>
                  <a:srgbClr val="000099"/>
                </a:solidFill>
                <a:latin typeface="黑体" panose="02010609060101010101" pitchFamily="49" charset="-122"/>
                <a:ea typeface="黑体" panose="02010609060101010101" pitchFamily="49" charset="-122"/>
              </a:rPr>
              <a:t>边听边发 </a:t>
            </a:r>
            <a:r>
              <a:rPr lang="en-US" altLang="zh-CN" sz="3200" b="1">
                <a:solidFill>
                  <a:srgbClr val="000099"/>
                </a:solidFill>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碰撞窗口</a:t>
            </a:r>
            <a:endParaRPr lang="en-US" altLang="zh-CN" sz="3200" b="1">
              <a:solidFill>
                <a:srgbClr val="000099"/>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77"/>
          <p:cNvSpPr txBox="1">
            <a:spLocks noChangeArrowheads="1"/>
          </p:cNvSpPr>
          <p:nvPr/>
        </p:nvSpPr>
        <p:spPr bwMode="auto">
          <a:xfrm>
            <a:off x="0" y="0"/>
            <a:ext cx="9144000" cy="6970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a:p>
            <a:pPr eaLnBrk="1" hangingPunct="1">
              <a:spcBef>
                <a:spcPct val="50000"/>
              </a:spcBef>
              <a:buClrTx/>
              <a:buFontTx/>
              <a:buNone/>
            </a:pPr>
            <a:endParaRPr lang="zh-CN" altLang="en-US" sz="1800"/>
          </a:p>
        </p:txBody>
      </p:sp>
      <p:sp>
        <p:nvSpPr>
          <p:cNvPr id="484354" name="Rectangle 2"/>
          <p:cNvSpPr>
            <a:spLocks noChangeArrowheads="1"/>
          </p:cNvSpPr>
          <p:nvPr/>
        </p:nvSpPr>
        <p:spPr bwMode="auto">
          <a:xfrm>
            <a:off x="5302250" y="5429250"/>
            <a:ext cx="1144588"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484355" name="Rectangle 3"/>
          <p:cNvSpPr>
            <a:spLocks noChangeArrowheads="1"/>
          </p:cNvSpPr>
          <p:nvPr/>
        </p:nvSpPr>
        <p:spPr bwMode="auto">
          <a:xfrm>
            <a:off x="2060575" y="5213350"/>
            <a:ext cx="4386263" cy="142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557" name="Line 4"/>
          <p:cNvSpPr>
            <a:spLocks noChangeShapeType="1"/>
          </p:cNvSpPr>
          <p:nvPr/>
        </p:nvSpPr>
        <p:spPr bwMode="auto">
          <a:xfrm>
            <a:off x="1908175" y="652463"/>
            <a:ext cx="4660900" cy="0"/>
          </a:xfrm>
          <a:prstGeom prst="line">
            <a:avLst/>
          </a:prstGeom>
          <a:noFill/>
          <a:ln w="3810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Line 5"/>
          <p:cNvSpPr>
            <a:spLocks noChangeShapeType="1"/>
          </p:cNvSpPr>
          <p:nvPr/>
        </p:nvSpPr>
        <p:spPr bwMode="auto">
          <a:xfrm>
            <a:off x="1901825" y="363538"/>
            <a:ext cx="4673600"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Rectangle 6"/>
          <p:cNvSpPr>
            <a:spLocks noChangeArrowheads="1"/>
          </p:cNvSpPr>
          <p:nvPr/>
        </p:nvSpPr>
        <p:spPr bwMode="auto">
          <a:xfrm>
            <a:off x="3770313" y="153988"/>
            <a:ext cx="730250" cy="3952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1 km</a:t>
            </a:r>
          </a:p>
        </p:txBody>
      </p:sp>
      <p:sp>
        <p:nvSpPr>
          <p:cNvPr id="23560" name="Line 7"/>
          <p:cNvSpPr>
            <a:spLocks noChangeShapeType="1"/>
          </p:cNvSpPr>
          <p:nvPr/>
        </p:nvSpPr>
        <p:spPr bwMode="auto">
          <a:xfrm>
            <a:off x="1897063" y="657225"/>
            <a:ext cx="0" cy="1808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8"/>
          <p:cNvSpPr>
            <a:spLocks noChangeShapeType="1"/>
          </p:cNvSpPr>
          <p:nvPr/>
        </p:nvSpPr>
        <p:spPr bwMode="auto">
          <a:xfrm>
            <a:off x="1901825" y="657225"/>
            <a:ext cx="4648200" cy="868363"/>
          </a:xfrm>
          <a:prstGeom prst="line">
            <a:avLst/>
          </a:prstGeom>
          <a:noFill/>
          <a:ln w="76200">
            <a:solidFill>
              <a:schemeClr val="accent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Rectangle 9"/>
          <p:cNvSpPr>
            <a:spLocks noChangeArrowheads="1"/>
          </p:cNvSpPr>
          <p:nvPr/>
        </p:nvSpPr>
        <p:spPr bwMode="auto">
          <a:xfrm>
            <a:off x="1641475" y="307975"/>
            <a:ext cx="350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23563" name="Rectangle 10"/>
          <p:cNvSpPr>
            <a:spLocks noChangeArrowheads="1"/>
          </p:cNvSpPr>
          <p:nvPr/>
        </p:nvSpPr>
        <p:spPr bwMode="auto">
          <a:xfrm>
            <a:off x="6464300" y="307975"/>
            <a:ext cx="350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23564" name="Line 11"/>
          <p:cNvSpPr>
            <a:spLocks noChangeShapeType="1"/>
          </p:cNvSpPr>
          <p:nvPr/>
        </p:nvSpPr>
        <p:spPr bwMode="auto">
          <a:xfrm flipH="1">
            <a:off x="1779588" y="1000125"/>
            <a:ext cx="6350" cy="1090613"/>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Rectangle 12"/>
          <p:cNvSpPr>
            <a:spLocks noChangeArrowheads="1"/>
          </p:cNvSpPr>
          <p:nvPr/>
        </p:nvSpPr>
        <p:spPr bwMode="auto">
          <a:xfrm>
            <a:off x="1560513" y="1331913"/>
            <a:ext cx="25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p>
        </p:txBody>
      </p:sp>
      <p:sp>
        <p:nvSpPr>
          <p:cNvPr id="23566" name="Line 13"/>
          <p:cNvSpPr>
            <a:spLocks noChangeShapeType="1"/>
          </p:cNvSpPr>
          <p:nvPr/>
        </p:nvSpPr>
        <p:spPr bwMode="auto">
          <a:xfrm>
            <a:off x="6569075" y="646113"/>
            <a:ext cx="0" cy="1484312"/>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4"/>
          <p:cNvSpPr>
            <a:spLocks noChangeShapeType="1"/>
          </p:cNvSpPr>
          <p:nvPr/>
        </p:nvSpPr>
        <p:spPr bwMode="auto">
          <a:xfrm flipH="1">
            <a:off x="1897063" y="1360488"/>
            <a:ext cx="4670425"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568" name="Group 15"/>
          <p:cNvGrpSpPr>
            <a:grpSpLocks/>
          </p:cNvGrpSpPr>
          <p:nvPr/>
        </p:nvGrpSpPr>
        <p:grpSpPr bwMode="auto">
          <a:xfrm>
            <a:off x="5340350" y="652463"/>
            <a:ext cx="965200" cy="793750"/>
            <a:chOff x="3364" y="411"/>
            <a:chExt cx="608" cy="500"/>
          </a:xfrm>
        </p:grpSpPr>
        <p:sp>
          <p:nvSpPr>
            <p:cNvPr id="23628"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9"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碰撞</a:t>
              </a:r>
            </a:p>
          </p:txBody>
        </p:sp>
      </p:grpSp>
      <p:sp>
        <p:nvSpPr>
          <p:cNvPr id="484370" name="Text Box 18"/>
          <p:cNvSpPr txBox="1">
            <a:spLocks noChangeArrowheads="1"/>
          </p:cNvSpPr>
          <p:nvPr/>
        </p:nvSpPr>
        <p:spPr bwMode="auto">
          <a:xfrm>
            <a:off x="6877050" y="3275013"/>
            <a:ext cx="2201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90000"/>
              </a:lnSpc>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a:solidFill>
                  <a:srgbClr val="333399"/>
                </a:solidFill>
                <a:latin typeface="Tahoma" panose="020B0604030504040204" pitchFamily="34" charset="0"/>
                <a:sym typeface="Symbol" panose="05050102010706020507" pitchFamily="18" charset="2"/>
              </a:rPr>
              <a:t></a:t>
            </a:r>
            <a:r>
              <a:rPr kumimoji="1" lang="en-US" altLang="zh-CN"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endParaRPr kumimoji="1" lang="en-US" altLang="zh-CN" sz="2000">
              <a:solidFill>
                <a:srgbClr val="333399"/>
              </a:solidFill>
              <a:latin typeface="Arial" panose="020B0604020202020204" pitchFamily="34" charset="0"/>
              <a:ea typeface="黑体" panose="02010609060101010101" pitchFamily="49" charset="-122"/>
            </a:endParaRPr>
          </a:p>
          <a:p>
            <a:pPr>
              <a:lnSpc>
                <a:spcPct val="9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 </a:t>
            </a:r>
            <a:r>
              <a:rPr kumimoji="1" lang="zh-CN" altLang="en-US" sz="2000">
                <a:solidFill>
                  <a:srgbClr val="333399"/>
                </a:solidFill>
                <a:latin typeface="Arial" panose="020B0604020202020204" pitchFamily="34" charset="0"/>
                <a:ea typeface="黑体" panose="02010609060101010101" pitchFamily="49" charset="-122"/>
              </a:rPr>
              <a:t>检测到</a:t>
            </a:r>
            <a:r>
              <a:rPr kumimoji="1" lang="zh-CN" altLang="en-US" sz="2000">
                <a:solidFill>
                  <a:schemeClr val="hlink"/>
                </a:solidFill>
                <a:latin typeface="Arial" panose="020B0604020202020204" pitchFamily="34" charset="0"/>
                <a:ea typeface="黑体" panose="02010609060101010101" pitchFamily="49" charset="-122"/>
              </a:rPr>
              <a:t>信道空闲</a:t>
            </a:r>
          </a:p>
          <a:p>
            <a:pPr>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发送数据</a:t>
            </a:r>
          </a:p>
        </p:txBody>
      </p:sp>
      <p:sp>
        <p:nvSpPr>
          <p:cNvPr id="484371" name="Text Box 19"/>
          <p:cNvSpPr txBox="1">
            <a:spLocks noChangeArrowheads="1"/>
          </p:cNvSpPr>
          <p:nvPr/>
        </p:nvSpPr>
        <p:spPr bwMode="auto">
          <a:xfrm>
            <a:off x="6877050" y="4246563"/>
            <a:ext cx="1417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90000"/>
              </a:lnSpc>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a:solidFill>
                  <a:srgbClr val="333399"/>
                </a:solidFill>
                <a:latin typeface="Tahoma" panose="020B0604030504040204" pitchFamily="34" charset="0"/>
                <a:sym typeface="Symbol" panose="05050102010706020507" pitchFamily="18" charset="2"/>
              </a:rPr>
              <a:t></a:t>
            </a:r>
            <a:r>
              <a:rPr kumimoji="1" lang="en-US" altLang="zh-CN" sz="2000">
                <a:latin typeface="Tahoma" panose="020B0604030504040204" pitchFamily="34" charset="0"/>
              </a:rPr>
              <a:t> </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 / 2</a:t>
            </a:r>
            <a:endParaRPr kumimoji="1" lang="en-US" altLang="zh-CN" sz="2000" baseline="30000">
              <a:solidFill>
                <a:srgbClr val="333399"/>
              </a:solidFill>
              <a:latin typeface="Arial" panose="020B0604020202020204" pitchFamily="34" charset="0"/>
              <a:ea typeface="黑体" panose="02010609060101010101" pitchFamily="49" charset="-122"/>
            </a:endParaRPr>
          </a:p>
          <a:p>
            <a:pPr>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发生碰撞</a:t>
            </a:r>
          </a:p>
        </p:txBody>
      </p:sp>
      <p:grpSp>
        <p:nvGrpSpPr>
          <p:cNvPr id="23571" name="Group 20"/>
          <p:cNvGrpSpPr>
            <a:grpSpLocks/>
          </p:cNvGrpSpPr>
          <p:nvPr/>
        </p:nvGrpSpPr>
        <p:grpSpPr bwMode="auto">
          <a:xfrm>
            <a:off x="250825" y="1196975"/>
            <a:ext cx="3960813" cy="1214438"/>
            <a:chOff x="158" y="754"/>
            <a:chExt cx="2495" cy="765"/>
          </a:xfrm>
        </p:grpSpPr>
        <p:sp>
          <p:nvSpPr>
            <p:cNvPr id="23623" name="Text Box 21"/>
            <p:cNvSpPr txBox="1">
              <a:spLocks noChangeArrowheads="1"/>
            </p:cNvSpPr>
            <p:nvPr/>
          </p:nvSpPr>
          <p:spPr bwMode="auto">
            <a:xfrm>
              <a:off x="158" y="1269"/>
              <a:ext cx="7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2</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a:t>
              </a:r>
              <a:r>
                <a:rPr kumimoji="1" lang="en-US" altLang="zh-CN"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p>
          </p:txBody>
        </p:sp>
        <p:sp>
          <p:nvSpPr>
            <p:cNvPr id="23624"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625" name="Group 23"/>
            <p:cNvGrpSpPr>
              <a:grpSpLocks/>
            </p:cNvGrpSpPr>
            <p:nvPr/>
          </p:nvGrpSpPr>
          <p:grpSpPr bwMode="auto">
            <a:xfrm>
              <a:off x="1247" y="754"/>
              <a:ext cx="1406" cy="272"/>
              <a:chOff x="1247" y="754"/>
              <a:chExt cx="1406" cy="272"/>
            </a:xfrm>
          </p:grpSpPr>
          <p:sp>
            <p:nvSpPr>
              <p:cNvPr id="23626"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endParaRPr kumimoji="1" lang="zh-CN" altLang="en-US" sz="2000">
                  <a:solidFill>
                    <a:srgbClr val="333399"/>
                  </a:solidFill>
                  <a:latin typeface="Arial" panose="020B0604020202020204" pitchFamily="34" charset="0"/>
                  <a:ea typeface="黑体" panose="02010609060101010101" pitchFamily="49" charset="-122"/>
                </a:endParaRPr>
              </a:p>
            </p:txBody>
          </p:sp>
          <p:sp>
            <p:nvSpPr>
              <p:cNvPr id="23627" name="Text Box 25"/>
              <p:cNvSpPr txBox="1">
                <a:spLocks noChangeArrowheads="1"/>
              </p:cNvSpPr>
              <p:nvPr/>
            </p:nvSpPr>
            <p:spPr bwMode="auto">
              <a:xfrm>
                <a:off x="1247" y="754"/>
                <a:ext cx="1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 </a:t>
                </a:r>
                <a:r>
                  <a:rPr kumimoji="1" lang="zh-CN" altLang="en-US" sz="2000">
                    <a:solidFill>
                      <a:srgbClr val="333399"/>
                    </a:solidFill>
                    <a:latin typeface="Arial" panose="020B0604020202020204" pitchFamily="34" charset="0"/>
                    <a:ea typeface="黑体" panose="02010609060101010101" pitchFamily="49" charset="-122"/>
                  </a:rPr>
                  <a:t>检测到发生碰撞</a:t>
                </a:r>
              </a:p>
            </p:txBody>
          </p:sp>
        </p:grpSp>
      </p:grpSp>
      <p:grpSp>
        <p:nvGrpSpPr>
          <p:cNvPr id="23572" name="Group 26"/>
          <p:cNvGrpSpPr>
            <a:grpSpLocks/>
          </p:cNvGrpSpPr>
          <p:nvPr/>
        </p:nvGrpSpPr>
        <p:grpSpPr bwMode="auto">
          <a:xfrm>
            <a:off x="6615113" y="533400"/>
            <a:ext cx="1844675" cy="969963"/>
            <a:chOff x="4167" y="336"/>
            <a:chExt cx="1162" cy="611"/>
          </a:xfrm>
        </p:grpSpPr>
        <p:grpSp>
          <p:nvGrpSpPr>
            <p:cNvPr id="23617" name="Group 27"/>
            <p:cNvGrpSpPr>
              <a:grpSpLocks/>
            </p:cNvGrpSpPr>
            <p:nvPr/>
          </p:nvGrpSpPr>
          <p:grpSpPr bwMode="auto">
            <a:xfrm>
              <a:off x="4167" y="697"/>
              <a:ext cx="1027" cy="250"/>
              <a:chOff x="4167" y="697"/>
              <a:chExt cx="1027" cy="250"/>
            </a:xfrm>
          </p:grpSpPr>
          <p:sp>
            <p:nvSpPr>
              <p:cNvPr id="23621"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2" name="Text Box 29"/>
              <p:cNvSpPr txBox="1">
                <a:spLocks noChangeArrowheads="1"/>
              </p:cNvSpPr>
              <p:nvPr/>
            </p:nvSpPr>
            <p:spPr bwMode="auto">
              <a:xfrm>
                <a:off x="4411" y="697"/>
                <a:ext cx="7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000" i="1">
                    <a:solidFill>
                      <a:srgbClr val="333399"/>
                    </a:solidFill>
                    <a:latin typeface="Arial" panose="020B0604020202020204" pitchFamily="34" charset="0"/>
                    <a:ea typeface="黑体" panose="02010609060101010101" pitchFamily="49" charset="-122"/>
                  </a:rPr>
                  <a:t>  </a:t>
                </a: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a:solidFill>
                      <a:srgbClr val="333399"/>
                    </a:solidFill>
                    <a:latin typeface="Tahoma" panose="020B0604030504040204" pitchFamily="34" charset="0"/>
                    <a:sym typeface="Symbol" panose="05050102010706020507" pitchFamily="18" charset="2"/>
                  </a:rPr>
                  <a:t></a:t>
                </a:r>
                <a:r>
                  <a:rPr kumimoji="1" lang="en-US" altLang="zh-CN"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r>
                  <a:rPr kumimoji="1" lang="en-US" altLang="zh-CN" sz="2000" baseline="30000">
                    <a:solidFill>
                      <a:srgbClr val="333399"/>
                    </a:solidFill>
                    <a:latin typeface="Arial" panose="020B0604020202020204" pitchFamily="34" charset="0"/>
                    <a:ea typeface="黑体" panose="02010609060101010101" pitchFamily="49" charset="-122"/>
                  </a:rPr>
                  <a:t> </a:t>
                </a:r>
              </a:p>
            </p:txBody>
          </p:sp>
        </p:grpSp>
        <p:grpSp>
          <p:nvGrpSpPr>
            <p:cNvPr id="23618" name="Group 30"/>
            <p:cNvGrpSpPr>
              <a:grpSpLocks/>
            </p:cNvGrpSpPr>
            <p:nvPr/>
          </p:nvGrpSpPr>
          <p:grpSpPr bwMode="auto">
            <a:xfrm>
              <a:off x="4286" y="336"/>
              <a:ext cx="1043" cy="256"/>
              <a:chOff x="4286" y="336"/>
              <a:chExt cx="1043" cy="256"/>
            </a:xfrm>
          </p:grpSpPr>
          <p:sp>
            <p:nvSpPr>
              <p:cNvPr id="23619"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endParaRPr kumimoji="1" lang="zh-CN" altLang="en-US" sz="2000">
                  <a:solidFill>
                    <a:srgbClr val="333399"/>
                  </a:solidFill>
                  <a:latin typeface="Arial" panose="020B0604020202020204" pitchFamily="34" charset="0"/>
                  <a:ea typeface="黑体" panose="02010609060101010101" pitchFamily="49" charset="-122"/>
                </a:endParaRPr>
              </a:p>
            </p:txBody>
          </p:sp>
          <p:sp>
            <p:nvSpPr>
              <p:cNvPr id="23620" name="Text Box 32"/>
              <p:cNvSpPr txBox="1">
                <a:spLocks noChangeArrowheads="1"/>
              </p:cNvSpPr>
              <p:nvPr/>
            </p:nvSpPr>
            <p:spPr bwMode="auto">
              <a:xfrm>
                <a:off x="4286" y="336"/>
                <a:ext cx="9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B </a:t>
                </a:r>
                <a:r>
                  <a:rPr kumimoji="1" lang="zh-CN" altLang="en-US" sz="2000">
                    <a:solidFill>
                      <a:srgbClr val="333399"/>
                    </a:solidFill>
                    <a:latin typeface="Arial" panose="020B0604020202020204" pitchFamily="34" charset="0"/>
                    <a:ea typeface="黑体" panose="02010609060101010101" pitchFamily="49" charset="-122"/>
                  </a:rPr>
                  <a:t>发送数据</a:t>
                </a:r>
              </a:p>
            </p:txBody>
          </p:sp>
        </p:grpSp>
      </p:grpSp>
      <p:grpSp>
        <p:nvGrpSpPr>
          <p:cNvPr id="23573" name="Group 33"/>
          <p:cNvGrpSpPr>
            <a:grpSpLocks/>
          </p:cNvGrpSpPr>
          <p:nvPr/>
        </p:nvGrpSpPr>
        <p:grpSpPr bwMode="auto">
          <a:xfrm>
            <a:off x="4067175" y="1373188"/>
            <a:ext cx="3725863" cy="1006475"/>
            <a:chOff x="2562" y="865"/>
            <a:chExt cx="2347" cy="634"/>
          </a:xfrm>
        </p:grpSpPr>
        <p:grpSp>
          <p:nvGrpSpPr>
            <p:cNvPr id="23612" name="Group 34"/>
            <p:cNvGrpSpPr>
              <a:grpSpLocks/>
            </p:cNvGrpSpPr>
            <p:nvPr/>
          </p:nvGrpSpPr>
          <p:grpSpPr bwMode="auto">
            <a:xfrm>
              <a:off x="2562" y="1240"/>
              <a:ext cx="1546" cy="259"/>
              <a:chOff x="2562" y="1240"/>
              <a:chExt cx="1546" cy="259"/>
            </a:xfrm>
          </p:grpSpPr>
          <p:sp>
            <p:nvSpPr>
              <p:cNvPr id="23615"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endParaRPr kumimoji="1" lang="zh-CN" altLang="en-US" sz="2000">
                  <a:solidFill>
                    <a:srgbClr val="333399"/>
                  </a:solidFill>
                  <a:latin typeface="Arial" panose="020B0604020202020204" pitchFamily="34" charset="0"/>
                  <a:ea typeface="黑体" panose="02010609060101010101" pitchFamily="49" charset="-122"/>
                </a:endParaRPr>
              </a:p>
            </p:txBody>
          </p:sp>
          <p:sp>
            <p:nvSpPr>
              <p:cNvPr id="23616" name="Text Box 36"/>
              <p:cNvSpPr txBox="1">
                <a:spLocks noChangeArrowheads="1"/>
              </p:cNvSpPr>
              <p:nvPr/>
            </p:nvSpPr>
            <p:spPr bwMode="auto">
              <a:xfrm>
                <a:off x="2562" y="1240"/>
                <a:ext cx="15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 </a:t>
                </a:r>
                <a:r>
                  <a:rPr kumimoji="1" lang="zh-CN" altLang="en-US" sz="2000">
                    <a:solidFill>
                      <a:srgbClr val="333399"/>
                    </a:solidFill>
                    <a:latin typeface="Arial" panose="020B0604020202020204" pitchFamily="34" charset="0"/>
                    <a:ea typeface="黑体" panose="02010609060101010101" pitchFamily="49" charset="-122"/>
                  </a:rPr>
                  <a:t>检测到发生碰撞</a:t>
                </a:r>
              </a:p>
            </p:txBody>
          </p:sp>
        </p:grpSp>
        <p:sp>
          <p:nvSpPr>
            <p:cNvPr id="2361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4" name="Text Box 38"/>
            <p:cNvSpPr txBox="1">
              <a:spLocks noChangeArrowheads="1"/>
            </p:cNvSpPr>
            <p:nvPr/>
          </p:nvSpPr>
          <p:spPr bwMode="auto">
            <a:xfrm>
              <a:off x="4410" y="865"/>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000" i="1">
                  <a:solidFill>
                    <a:srgbClr val="333399"/>
                  </a:solidFill>
                  <a:latin typeface="Arial" panose="020B0604020202020204" pitchFamily="34" charset="0"/>
                  <a:ea typeface="黑体" panose="02010609060101010101" pitchFamily="49" charset="-122"/>
                </a:rPr>
                <a:t>  </a:t>
              </a: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a:solidFill>
                    <a:srgbClr val="333399"/>
                  </a:solidFill>
                  <a:latin typeface="Tahoma" panose="020B0604030504040204" pitchFamily="34" charset="0"/>
                  <a:sym typeface="Symbol" panose="05050102010706020507" pitchFamily="18" charset="2"/>
                </a:rPr>
                <a:t></a:t>
              </a:r>
            </a:p>
          </p:txBody>
        </p:sp>
      </p:grpSp>
      <p:sp>
        <p:nvSpPr>
          <p:cNvPr id="484391" name="Rectangle 39"/>
          <p:cNvSpPr>
            <a:spLocks noChangeArrowheads="1"/>
          </p:cNvSpPr>
          <p:nvPr/>
        </p:nvSpPr>
        <p:spPr bwMode="auto">
          <a:xfrm>
            <a:off x="1692275" y="4364038"/>
            <a:ext cx="400050"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484392" name="Rectangle 40"/>
          <p:cNvSpPr>
            <a:spLocks noChangeArrowheads="1"/>
          </p:cNvSpPr>
          <p:nvPr/>
        </p:nvSpPr>
        <p:spPr bwMode="auto">
          <a:xfrm>
            <a:off x="6403975" y="5141913"/>
            <a:ext cx="400050"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grpSp>
        <p:nvGrpSpPr>
          <p:cNvPr id="484393" name="Group 41"/>
          <p:cNvGrpSpPr>
            <a:grpSpLocks/>
          </p:cNvGrpSpPr>
          <p:nvPr/>
        </p:nvGrpSpPr>
        <p:grpSpPr bwMode="auto">
          <a:xfrm>
            <a:off x="2092325" y="4437063"/>
            <a:ext cx="4100513" cy="142875"/>
            <a:chOff x="1318" y="2795"/>
            <a:chExt cx="2583" cy="90"/>
          </a:xfrm>
        </p:grpSpPr>
        <p:sp>
          <p:nvSpPr>
            <p:cNvPr id="23610"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611"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4396" name="Group 44"/>
          <p:cNvGrpSpPr>
            <a:grpSpLocks/>
          </p:cNvGrpSpPr>
          <p:nvPr/>
        </p:nvGrpSpPr>
        <p:grpSpPr bwMode="auto">
          <a:xfrm>
            <a:off x="5810250" y="4651375"/>
            <a:ext cx="636588" cy="146050"/>
            <a:chOff x="3660" y="2930"/>
            <a:chExt cx="401" cy="92"/>
          </a:xfrm>
        </p:grpSpPr>
        <p:sp>
          <p:nvSpPr>
            <p:cNvPr id="23608"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609"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4399" name="Line 47"/>
          <p:cNvSpPr>
            <a:spLocks noChangeShapeType="1"/>
          </p:cNvSpPr>
          <p:nvPr/>
        </p:nvSpPr>
        <p:spPr bwMode="auto">
          <a:xfrm>
            <a:off x="6345238" y="5284788"/>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4400" name="Group 48"/>
          <p:cNvGrpSpPr>
            <a:grpSpLocks/>
          </p:cNvGrpSpPr>
          <p:nvPr/>
        </p:nvGrpSpPr>
        <p:grpSpPr bwMode="auto">
          <a:xfrm>
            <a:off x="1692275" y="5903913"/>
            <a:ext cx="5111750" cy="503237"/>
            <a:chOff x="1066" y="3719"/>
            <a:chExt cx="3220" cy="317"/>
          </a:xfrm>
        </p:grpSpPr>
        <p:sp>
          <p:nvSpPr>
            <p:cNvPr id="23603"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604"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605"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23606"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23607"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4406" name="Rectangle 54"/>
          <p:cNvSpPr>
            <a:spLocks noChangeArrowheads="1"/>
          </p:cNvSpPr>
          <p:nvPr/>
        </p:nvSpPr>
        <p:spPr bwMode="auto">
          <a:xfrm>
            <a:off x="6319838" y="3817938"/>
            <a:ext cx="127000"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484407" name="Rectangle 55"/>
          <p:cNvSpPr>
            <a:spLocks noChangeArrowheads="1"/>
          </p:cNvSpPr>
          <p:nvPr/>
        </p:nvSpPr>
        <p:spPr bwMode="auto">
          <a:xfrm>
            <a:off x="2092325" y="3602038"/>
            <a:ext cx="3400425" cy="144462"/>
          </a:xfrm>
          <a:prstGeom prst="rect">
            <a:avLst/>
          </a:prstGeom>
          <a:solidFill>
            <a:schemeClr val="accent1"/>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484408" name="Rectangle 56"/>
          <p:cNvSpPr>
            <a:spLocks noChangeArrowheads="1"/>
          </p:cNvSpPr>
          <p:nvPr/>
        </p:nvSpPr>
        <p:spPr bwMode="auto">
          <a:xfrm>
            <a:off x="1692275" y="3530600"/>
            <a:ext cx="400050"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484409" name="Rectangle 57"/>
          <p:cNvSpPr>
            <a:spLocks noChangeArrowheads="1"/>
          </p:cNvSpPr>
          <p:nvPr/>
        </p:nvSpPr>
        <p:spPr bwMode="auto">
          <a:xfrm>
            <a:off x="6403975" y="3530600"/>
            <a:ext cx="400050"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484410" name="Line 58"/>
          <p:cNvSpPr>
            <a:spLocks noChangeShapeType="1"/>
          </p:cNvSpPr>
          <p:nvPr/>
        </p:nvSpPr>
        <p:spPr bwMode="auto">
          <a:xfrm>
            <a:off x="5492750" y="3675063"/>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411" name="Line 59"/>
          <p:cNvSpPr>
            <a:spLocks noChangeShapeType="1"/>
          </p:cNvSpPr>
          <p:nvPr/>
        </p:nvSpPr>
        <p:spPr bwMode="auto">
          <a:xfrm flipH="1">
            <a:off x="6129338" y="3889375"/>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412" name="Text Box 60"/>
          <p:cNvSpPr txBox="1">
            <a:spLocks noChangeArrowheads="1"/>
          </p:cNvSpPr>
          <p:nvPr/>
        </p:nvSpPr>
        <p:spPr bwMode="auto">
          <a:xfrm>
            <a:off x="293688" y="2374900"/>
            <a:ext cx="132556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90000"/>
              </a:lnSpc>
              <a:spcBef>
                <a:spcPct val="0"/>
              </a:spcBef>
              <a:buClrTx/>
              <a:buFontTx/>
              <a:buNone/>
            </a:pPr>
            <a:r>
              <a:rPr kumimoji="1" lang="zh-CN" altLang="en-US" sz="2000" i="1">
                <a:solidFill>
                  <a:srgbClr val="333399"/>
                </a:solidFill>
                <a:latin typeface="Arial" panose="020B0604020202020204" pitchFamily="34" charset="0"/>
                <a:ea typeface="黑体" panose="02010609060101010101" pitchFamily="49" charset="-122"/>
              </a:rPr>
              <a:t> </a:t>
            </a: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0</a:t>
            </a:r>
            <a:endParaRPr kumimoji="1" lang="en-US" altLang="zh-CN" sz="2000" baseline="30000">
              <a:solidFill>
                <a:srgbClr val="333399"/>
              </a:solidFill>
              <a:latin typeface="Arial" panose="020B0604020202020204" pitchFamily="34" charset="0"/>
              <a:ea typeface="黑体" panose="02010609060101010101" pitchFamily="49" charset="-122"/>
            </a:endParaRPr>
          </a:p>
          <a:p>
            <a:pPr algn="ctr">
              <a:lnSpc>
                <a:spcPct val="95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  A </a:t>
            </a:r>
            <a:r>
              <a:rPr kumimoji="1" lang="zh-CN" altLang="en-US" sz="2000">
                <a:solidFill>
                  <a:srgbClr val="333399"/>
                </a:solidFill>
                <a:latin typeface="Arial" panose="020B0604020202020204" pitchFamily="34" charset="0"/>
                <a:ea typeface="黑体" panose="02010609060101010101" pitchFamily="49" charset="-122"/>
              </a:rPr>
              <a:t>检测到</a:t>
            </a:r>
          </a:p>
          <a:p>
            <a:pPr algn="ctr">
              <a:lnSpc>
                <a:spcPct val="95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信道空闲</a:t>
            </a:r>
          </a:p>
          <a:p>
            <a:pPr algn="ctr">
              <a:lnSpc>
                <a:spcPct val="95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发送数据</a:t>
            </a:r>
          </a:p>
        </p:txBody>
      </p:sp>
      <p:grpSp>
        <p:nvGrpSpPr>
          <p:cNvPr id="484413" name="Group 61"/>
          <p:cNvGrpSpPr>
            <a:grpSpLocks/>
          </p:cNvGrpSpPr>
          <p:nvPr/>
        </p:nvGrpSpPr>
        <p:grpSpPr bwMode="auto">
          <a:xfrm>
            <a:off x="1995488" y="2808288"/>
            <a:ext cx="446087" cy="142875"/>
            <a:chOff x="1176" y="1872"/>
            <a:chExt cx="336" cy="96"/>
          </a:xfrm>
        </p:grpSpPr>
        <p:sp>
          <p:nvSpPr>
            <p:cNvPr id="23601"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23602"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4416" name="Rectangle 64"/>
          <p:cNvSpPr>
            <a:spLocks noChangeArrowheads="1"/>
          </p:cNvSpPr>
          <p:nvPr/>
        </p:nvSpPr>
        <p:spPr bwMode="auto">
          <a:xfrm>
            <a:off x="1692275" y="2736850"/>
            <a:ext cx="400050"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484417" name="Rectangle 65"/>
          <p:cNvSpPr>
            <a:spLocks noChangeArrowheads="1"/>
          </p:cNvSpPr>
          <p:nvPr/>
        </p:nvSpPr>
        <p:spPr bwMode="auto">
          <a:xfrm>
            <a:off x="6403975" y="2736850"/>
            <a:ext cx="400050"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23590" name="Text Box 66"/>
          <p:cNvSpPr txBox="1">
            <a:spLocks noChangeArrowheads="1"/>
          </p:cNvSpPr>
          <p:nvPr/>
        </p:nvSpPr>
        <p:spPr bwMode="auto">
          <a:xfrm>
            <a:off x="779463" y="44767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0</a:t>
            </a:r>
            <a:endParaRPr kumimoji="1" lang="en-US" altLang="zh-CN" sz="2000" baseline="30000">
              <a:solidFill>
                <a:srgbClr val="333399"/>
              </a:solidFill>
              <a:latin typeface="Arial" panose="020B0604020202020204" pitchFamily="34" charset="0"/>
              <a:ea typeface="黑体" panose="02010609060101010101" pitchFamily="49" charset="-122"/>
            </a:endParaRPr>
          </a:p>
        </p:txBody>
      </p:sp>
      <p:sp>
        <p:nvSpPr>
          <p:cNvPr id="23591" name="Line 67"/>
          <p:cNvSpPr>
            <a:spLocks noChangeShapeType="1"/>
          </p:cNvSpPr>
          <p:nvPr/>
        </p:nvSpPr>
        <p:spPr bwMode="auto">
          <a:xfrm>
            <a:off x="1449388" y="652463"/>
            <a:ext cx="4127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4420" name="Group 68"/>
          <p:cNvGrpSpPr>
            <a:grpSpLocks/>
          </p:cNvGrpSpPr>
          <p:nvPr/>
        </p:nvGrpSpPr>
        <p:grpSpPr bwMode="auto">
          <a:xfrm>
            <a:off x="4500563" y="4921250"/>
            <a:ext cx="4578350" cy="915988"/>
            <a:chOff x="2835" y="3100"/>
            <a:chExt cx="2884" cy="577"/>
          </a:xfrm>
        </p:grpSpPr>
        <p:sp>
          <p:nvSpPr>
            <p:cNvPr id="23599" name="Text Box 69"/>
            <p:cNvSpPr txBox="1">
              <a:spLocks noChangeArrowheads="1"/>
            </p:cNvSpPr>
            <p:nvPr/>
          </p:nvSpPr>
          <p:spPr bwMode="auto">
            <a:xfrm>
              <a:off x="4332" y="3100"/>
              <a:ext cx="138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90000"/>
                </a:lnSpc>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a:t>
              </a:r>
              <a:r>
                <a:rPr kumimoji="1" lang="en-US" altLang="zh-CN" sz="2000">
                  <a:solidFill>
                    <a:srgbClr val="333399"/>
                  </a:solidFill>
                  <a:latin typeface="Tahoma" panose="020B0604030504040204" pitchFamily="34" charset="0"/>
                  <a:sym typeface="Symbol" panose="05050102010706020507" pitchFamily="18" charset="2"/>
                </a:rPr>
                <a:t></a:t>
              </a:r>
              <a:endParaRPr kumimoji="1" lang="en-US" altLang="zh-CN" sz="2000" baseline="30000">
                <a:solidFill>
                  <a:srgbClr val="333399"/>
                </a:solidFill>
                <a:latin typeface="Arial" panose="020B0604020202020204" pitchFamily="34" charset="0"/>
                <a:ea typeface="黑体" panose="02010609060101010101" pitchFamily="49" charset="-122"/>
              </a:endParaRPr>
            </a:p>
            <a:p>
              <a:pPr>
                <a:lnSpc>
                  <a:spcPct val="9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 </a:t>
              </a:r>
              <a:r>
                <a:rPr kumimoji="1" lang="zh-CN" altLang="en-US" sz="2000">
                  <a:solidFill>
                    <a:srgbClr val="333399"/>
                  </a:solidFill>
                  <a:latin typeface="Arial" panose="020B0604020202020204" pitchFamily="34" charset="0"/>
                  <a:ea typeface="黑体" panose="02010609060101010101" pitchFamily="49" charset="-122"/>
                </a:rPr>
                <a:t>检测到发生碰撞</a:t>
              </a:r>
            </a:p>
            <a:p>
              <a:pPr>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停止发送</a:t>
              </a:r>
            </a:p>
          </p:txBody>
        </p:sp>
        <p:sp>
          <p:nvSpPr>
            <p:cNvPr id="23600" name="Text Box 70"/>
            <p:cNvSpPr txBox="1">
              <a:spLocks noChangeArrowheads="1"/>
            </p:cNvSpPr>
            <p:nvPr/>
          </p:nvSpPr>
          <p:spPr bwMode="auto">
            <a:xfrm>
              <a:off x="2835" y="3339"/>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solidFill>
                    <a:schemeClr val="hlink"/>
                  </a:solidFill>
                  <a:latin typeface="Tahoma" panose="020B0604030504040204" pitchFamily="34" charset="0"/>
                </a:rPr>
                <a:t>STOP</a:t>
              </a:r>
            </a:p>
          </p:txBody>
        </p:sp>
      </p:grpSp>
      <p:grpSp>
        <p:nvGrpSpPr>
          <p:cNvPr id="484423" name="Group 71"/>
          <p:cNvGrpSpPr>
            <a:grpSpLocks/>
          </p:cNvGrpSpPr>
          <p:nvPr/>
        </p:nvGrpSpPr>
        <p:grpSpPr bwMode="auto">
          <a:xfrm>
            <a:off x="323850" y="5661025"/>
            <a:ext cx="2592388" cy="939800"/>
            <a:chOff x="204" y="3566"/>
            <a:chExt cx="1633" cy="592"/>
          </a:xfrm>
        </p:grpSpPr>
        <p:sp>
          <p:nvSpPr>
            <p:cNvPr id="23597" name="Text Box 72"/>
            <p:cNvSpPr txBox="1">
              <a:spLocks noChangeArrowheads="1"/>
            </p:cNvSpPr>
            <p:nvPr/>
          </p:nvSpPr>
          <p:spPr bwMode="auto">
            <a:xfrm>
              <a:off x="204" y="3581"/>
              <a:ext cx="7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90000"/>
                </a:lnSpc>
                <a:spcBef>
                  <a:spcPct val="0"/>
                </a:spcBef>
                <a:buClrTx/>
                <a:buFontTx/>
                <a:buNone/>
              </a:pPr>
              <a:r>
                <a:rPr kumimoji="1" lang="en-US" altLang="zh-CN" sz="2000" i="1">
                  <a:solidFill>
                    <a:srgbClr val="333399"/>
                  </a:solidFill>
                  <a:latin typeface="Arial" panose="020B0604020202020204" pitchFamily="34" charset="0"/>
                  <a:ea typeface="黑体" panose="02010609060101010101" pitchFamily="49" charset="-122"/>
                </a:rPr>
                <a:t>t</a:t>
              </a:r>
              <a:r>
                <a:rPr kumimoji="1" lang="en-US" altLang="zh-CN" sz="2000">
                  <a:solidFill>
                    <a:srgbClr val="333399"/>
                  </a:solidFill>
                  <a:latin typeface="Arial" panose="020B0604020202020204" pitchFamily="34" charset="0"/>
                  <a:ea typeface="黑体" panose="02010609060101010101" pitchFamily="49" charset="-122"/>
                </a:rPr>
                <a:t> = 2</a:t>
              </a:r>
              <a:r>
                <a:rPr kumimoji="1" lang="en-US" altLang="zh-CN" sz="2000">
                  <a:solidFill>
                    <a:srgbClr val="333399"/>
                  </a:solidFill>
                  <a:latin typeface="Tahoma" panose="020B0604030504040204" pitchFamily="34" charset="0"/>
                  <a:sym typeface="Symbol" panose="05050102010706020507" pitchFamily="18" charset="2"/>
                </a:rPr>
                <a:t></a:t>
              </a:r>
              <a:r>
                <a:rPr kumimoji="1" lang="en-US" altLang="zh-CN"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sym typeface="Symbol" panose="05050102010706020507" pitchFamily="18" charset="2"/>
                </a:rPr>
                <a:t> </a:t>
              </a:r>
              <a:endParaRPr kumimoji="1" lang="en-US" altLang="zh-CN" sz="2000" baseline="30000">
                <a:solidFill>
                  <a:srgbClr val="333399"/>
                </a:solidFill>
                <a:latin typeface="Arial" panose="020B0604020202020204" pitchFamily="34" charset="0"/>
                <a:ea typeface="黑体" panose="02010609060101010101" pitchFamily="49" charset="-122"/>
              </a:endParaRPr>
            </a:p>
            <a:p>
              <a:pPr>
                <a:lnSpc>
                  <a:spcPct val="9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 </a:t>
              </a:r>
              <a:r>
                <a:rPr kumimoji="1" lang="zh-CN" altLang="en-US" sz="2000">
                  <a:solidFill>
                    <a:srgbClr val="333399"/>
                  </a:solidFill>
                  <a:latin typeface="Arial" panose="020B0604020202020204" pitchFamily="34" charset="0"/>
                  <a:ea typeface="黑体" panose="02010609060101010101" pitchFamily="49" charset="-122"/>
                </a:rPr>
                <a:t>检测到</a:t>
              </a:r>
            </a:p>
            <a:p>
              <a:pPr>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发生碰撞</a:t>
              </a:r>
            </a:p>
          </p:txBody>
        </p:sp>
        <p:sp>
          <p:nvSpPr>
            <p:cNvPr id="23598" name="Text Box 73"/>
            <p:cNvSpPr txBox="1">
              <a:spLocks noChangeArrowheads="1"/>
            </p:cNvSpPr>
            <p:nvPr/>
          </p:nvSpPr>
          <p:spPr bwMode="auto">
            <a:xfrm>
              <a:off x="1294" y="3566"/>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solidFill>
                    <a:schemeClr val="hlink"/>
                  </a:solidFill>
                  <a:latin typeface="Tahoma" panose="020B0604030504040204" pitchFamily="34" charset="0"/>
                </a:rPr>
                <a:t>STOP</a:t>
              </a:r>
            </a:p>
          </p:txBody>
        </p:sp>
      </p:grpSp>
      <p:sp>
        <p:nvSpPr>
          <p:cNvPr id="484426" name="Rectangle 74"/>
          <p:cNvSpPr>
            <a:spLocks noChangeArrowheads="1"/>
          </p:cNvSpPr>
          <p:nvPr/>
        </p:nvSpPr>
        <p:spPr bwMode="auto">
          <a:xfrm>
            <a:off x="1692275" y="5141913"/>
            <a:ext cx="400050"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484427" name="Rectangle 75"/>
          <p:cNvSpPr>
            <a:spLocks noChangeArrowheads="1"/>
          </p:cNvSpPr>
          <p:nvPr/>
        </p:nvSpPr>
        <p:spPr bwMode="auto">
          <a:xfrm>
            <a:off x="6403975" y="4364038"/>
            <a:ext cx="400050"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23596" name="Text Box 76"/>
          <p:cNvSpPr txBox="1">
            <a:spLocks noChangeArrowheads="1"/>
          </p:cNvSpPr>
          <p:nvPr/>
        </p:nvSpPr>
        <p:spPr bwMode="auto">
          <a:xfrm>
            <a:off x="6662738" y="1781175"/>
            <a:ext cx="2230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单程端到端</a:t>
            </a:r>
          </a:p>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传播时延记为</a:t>
            </a:r>
            <a:r>
              <a:rPr lang="zh-CN" altLang="en-US" sz="2400" i="1">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en-US" sz="2400">
                <a:solidFill>
                  <a:srgbClr val="333399"/>
                </a:solidFill>
                <a:latin typeface="Arial" panose="020B0604020202020204" pitchFamily="34" charset="0"/>
                <a:ea typeface="黑体" panose="02010609060101010101"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4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4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44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4417"/>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84412"/>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8441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44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44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44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44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44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44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4370"/>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84370"/>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84406"/>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84406"/>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84411"/>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439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4427"/>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84393"/>
                                        </p:tgtEl>
                                        <p:attrNameLst>
                                          <p:attrName>style.visibility</p:attrName>
                                        </p:attrNameLst>
                                      </p:cBhvr>
                                      <p:to>
                                        <p:strVal val="visible"/>
                                      </p:to>
                                    </p:set>
                                    <p:animEffect transition="in" filter="wipe(left)">
                                      <p:cBhvr>
                                        <p:cTn id="50" dur="7000"/>
                                        <p:tgtEl>
                                          <p:spTgt spid="484393"/>
                                        </p:tgtEl>
                                      </p:cBhvr>
                                    </p:animEffect>
                                  </p:childTnLst>
                                </p:cTn>
                              </p:par>
                              <p:par>
                                <p:cTn id="51" presetID="22" presetClass="entr" presetSubtype="2" fill="hold" nodeType="withEffect">
                                  <p:stCondLst>
                                    <p:cond delay="6000"/>
                                  </p:stCondLst>
                                  <p:childTnLst>
                                    <p:set>
                                      <p:cBhvr>
                                        <p:cTn id="52" dur="1" fill="hold">
                                          <p:stCondLst>
                                            <p:cond delay="0"/>
                                          </p:stCondLst>
                                        </p:cTn>
                                        <p:tgtEl>
                                          <p:spTgt spid="484396"/>
                                        </p:tgtEl>
                                        <p:attrNameLst>
                                          <p:attrName>style.visibility</p:attrName>
                                        </p:attrNameLst>
                                      </p:cBhvr>
                                      <p:to>
                                        <p:strVal val="visible"/>
                                      </p:to>
                                    </p:set>
                                    <p:animEffect transition="in" filter="wipe(right)">
                                      <p:cBhvr>
                                        <p:cTn id="53" dur="1000"/>
                                        <p:tgtEl>
                                          <p:spTgt spid="484396"/>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84371"/>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84371"/>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84426"/>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84392"/>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8435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8435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84399"/>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84420"/>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84420"/>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84400"/>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84423"/>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844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nimBg="1"/>
      <p:bldP spid="484355" grpId="0" animBg="1"/>
      <p:bldP spid="484370" grpId="0"/>
      <p:bldP spid="484370" grpId="1"/>
      <p:bldP spid="484371" grpId="0"/>
      <p:bldP spid="484371" grpId="1"/>
      <p:bldP spid="484391" grpId="0" animBg="1"/>
      <p:bldP spid="484392" grpId="0" animBg="1"/>
      <p:bldP spid="484399" grpId="0" animBg="1"/>
      <p:bldP spid="484406" grpId="0" animBg="1"/>
      <p:bldP spid="484406" grpId="1" animBg="1"/>
      <p:bldP spid="484406" grpId="2" animBg="1"/>
      <p:bldP spid="484407" grpId="0" animBg="1"/>
      <p:bldP spid="484408" grpId="0" animBg="1"/>
      <p:bldP spid="484409" grpId="0" animBg="1"/>
      <p:bldP spid="484410" grpId="0" animBg="1"/>
      <p:bldP spid="484411" grpId="0" animBg="1"/>
      <p:bldP spid="484411" grpId="1" animBg="1"/>
      <p:bldP spid="484412" grpId="0"/>
      <p:bldP spid="484412" grpId="1"/>
      <p:bldP spid="484416" grpId="0" animBg="1"/>
      <p:bldP spid="484417" grpId="0" animBg="1"/>
      <p:bldP spid="484426" grpId="0" animBg="1"/>
      <p:bldP spid="4844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8313" y="1773238"/>
            <a:ext cx="8281987"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u"/>
              <a:defRPr/>
            </a:pPr>
            <a:r>
              <a:rPr lang="zh-CN" altLang="en-US" sz="2400" b="1" kern="0" dirty="0" smtClean="0">
                <a:solidFill>
                  <a:srgbClr val="CC0000"/>
                </a:solidFill>
                <a:latin typeface="黑体" panose="02010609060101010101" pitchFamily="49" charset="-122"/>
                <a:ea typeface="黑体" panose="02010609060101010101" pitchFamily="49" charset="-122"/>
              </a:rPr>
              <a:t>以太网取 </a:t>
            </a:r>
            <a:r>
              <a:rPr lang="en-US" altLang="zh-CN" sz="2400" b="1" kern="0" dirty="0" smtClean="0">
                <a:solidFill>
                  <a:srgbClr val="CC0000"/>
                </a:solidFill>
                <a:latin typeface="黑体" panose="02010609060101010101" pitchFamily="49" charset="-122"/>
                <a:ea typeface="黑体" panose="02010609060101010101" pitchFamily="49" charset="-122"/>
              </a:rPr>
              <a:t>51.2 </a:t>
            </a:r>
            <a:r>
              <a:rPr lang="en-US" altLang="zh-CN" sz="2400" b="1" kern="0" dirty="0" smtClean="0">
                <a:solidFill>
                  <a:srgbClr val="CC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kern="0" dirty="0" smtClean="0">
                <a:solidFill>
                  <a:srgbClr val="CC0000"/>
                </a:solidFill>
                <a:latin typeface="黑体" panose="02010609060101010101" pitchFamily="49" charset="-122"/>
                <a:ea typeface="黑体" panose="02010609060101010101" pitchFamily="49" charset="-122"/>
              </a:rPr>
              <a:t>s </a:t>
            </a:r>
            <a:r>
              <a:rPr lang="zh-CN" altLang="en-US" sz="2400" b="1" kern="0" dirty="0" smtClean="0">
                <a:solidFill>
                  <a:srgbClr val="CC0000"/>
                </a:solidFill>
                <a:latin typeface="黑体" panose="02010609060101010101" pitchFamily="49" charset="-122"/>
                <a:ea typeface="黑体" panose="02010609060101010101" pitchFamily="49" charset="-122"/>
              </a:rPr>
              <a:t>（微秒）为争用期的长度。</a:t>
            </a:r>
          </a:p>
          <a:p>
            <a:pPr eaLnBrk="1" hangingPunct="1">
              <a:buFont typeface="Wingdings" panose="05000000000000000000" pitchFamily="2" charset="2"/>
              <a:buChar char="u"/>
              <a:defRPr/>
            </a:pPr>
            <a:r>
              <a:rPr lang="zh-CN" altLang="en-US" sz="2400" b="1" kern="0" dirty="0" smtClean="0">
                <a:solidFill>
                  <a:srgbClr val="CC0000"/>
                </a:solidFill>
                <a:latin typeface="黑体" panose="02010609060101010101" pitchFamily="49" charset="-122"/>
                <a:ea typeface="黑体" panose="02010609060101010101" pitchFamily="49" charset="-122"/>
              </a:rPr>
              <a:t>对于 </a:t>
            </a:r>
            <a:r>
              <a:rPr lang="en-US" altLang="zh-CN" sz="2400" b="1" kern="0" dirty="0" smtClean="0">
                <a:solidFill>
                  <a:srgbClr val="CC0000"/>
                </a:solidFill>
                <a:latin typeface="黑体" panose="02010609060101010101" pitchFamily="49" charset="-122"/>
                <a:ea typeface="黑体" panose="02010609060101010101" pitchFamily="49" charset="-122"/>
              </a:rPr>
              <a:t>10 Mb/s </a:t>
            </a:r>
            <a:r>
              <a:rPr lang="zh-CN" altLang="en-US" sz="2400" b="1" kern="0" dirty="0" smtClean="0">
                <a:solidFill>
                  <a:srgbClr val="CC0000"/>
                </a:solidFill>
                <a:latin typeface="黑体" panose="02010609060101010101" pitchFamily="49" charset="-122"/>
                <a:ea typeface="黑体" panose="02010609060101010101" pitchFamily="49" charset="-122"/>
              </a:rPr>
              <a:t>以太网，在争用期内可发送</a:t>
            </a:r>
            <a:r>
              <a:rPr lang="en-US" altLang="zh-CN" sz="2400" b="1" kern="0" dirty="0" smtClean="0">
                <a:solidFill>
                  <a:srgbClr val="CC0000"/>
                </a:solidFill>
                <a:latin typeface="黑体" panose="02010609060101010101" pitchFamily="49" charset="-122"/>
                <a:ea typeface="黑体" panose="02010609060101010101" pitchFamily="49" charset="-122"/>
              </a:rPr>
              <a:t>10*10</a:t>
            </a:r>
            <a:r>
              <a:rPr lang="en-US" altLang="zh-CN" sz="2400" b="1" kern="0" baseline="30000" dirty="0" smtClean="0">
                <a:solidFill>
                  <a:srgbClr val="CC0000"/>
                </a:solidFill>
                <a:latin typeface="黑体" panose="02010609060101010101" pitchFamily="49" charset="-122"/>
                <a:ea typeface="黑体" panose="02010609060101010101" pitchFamily="49" charset="-122"/>
              </a:rPr>
              <a:t>6</a:t>
            </a:r>
            <a:r>
              <a:rPr lang="en-US" altLang="zh-CN" sz="2400" b="1" kern="0" dirty="0" smtClean="0">
                <a:solidFill>
                  <a:srgbClr val="CC0000"/>
                </a:solidFill>
                <a:latin typeface="黑体" panose="02010609060101010101" pitchFamily="49" charset="-122"/>
                <a:ea typeface="黑体" panose="02010609060101010101" pitchFamily="49" charset="-122"/>
              </a:rPr>
              <a:t>*51.2*10</a:t>
            </a:r>
            <a:r>
              <a:rPr lang="en-US" altLang="zh-CN" sz="2400" b="1" kern="0" baseline="30000" dirty="0" smtClean="0">
                <a:solidFill>
                  <a:srgbClr val="CC0000"/>
                </a:solidFill>
                <a:latin typeface="黑体" panose="02010609060101010101" pitchFamily="49" charset="-122"/>
                <a:ea typeface="黑体" panose="02010609060101010101" pitchFamily="49" charset="-122"/>
              </a:rPr>
              <a:t>-6</a:t>
            </a:r>
            <a:r>
              <a:rPr lang="en-US" altLang="zh-CN" sz="2400" b="1" kern="0" dirty="0" smtClean="0">
                <a:solidFill>
                  <a:srgbClr val="CC0000"/>
                </a:solidFill>
                <a:latin typeface="黑体" panose="02010609060101010101" pitchFamily="49" charset="-122"/>
                <a:ea typeface="黑体" panose="02010609060101010101" pitchFamily="49" charset="-122"/>
              </a:rPr>
              <a:t>=512 bit</a:t>
            </a:r>
            <a:r>
              <a:rPr lang="zh-CN" altLang="en-US" sz="2400" b="1" kern="0" dirty="0" smtClean="0">
                <a:solidFill>
                  <a:srgbClr val="CC0000"/>
                </a:solidFill>
                <a:latin typeface="黑体" panose="02010609060101010101" pitchFamily="49" charset="-122"/>
                <a:ea typeface="黑体" panose="02010609060101010101" pitchFamily="49" charset="-122"/>
              </a:rPr>
              <a:t>，即 </a:t>
            </a:r>
            <a:r>
              <a:rPr lang="en-US" altLang="zh-CN" sz="2400" b="1" kern="0" dirty="0" smtClean="0">
                <a:solidFill>
                  <a:srgbClr val="CC0000"/>
                </a:solidFill>
                <a:latin typeface="黑体" panose="02010609060101010101" pitchFamily="49" charset="-122"/>
                <a:ea typeface="黑体" panose="02010609060101010101" pitchFamily="49" charset="-122"/>
              </a:rPr>
              <a:t>64 </a:t>
            </a:r>
            <a:r>
              <a:rPr lang="zh-CN" altLang="en-US" sz="2400" b="1" kern="0" dirty="0" smtClean="0">
                <a:solidFill>
                  <a:srgbClr val="CC0000"/>
                </a:solidFill>
                <a:latin typeface="黑体" panose="02010609060101010101" pitchFamily="49" charset="-122"/>
                <a:ea typeface="黑体" panose="02010609060101010101" pitchFamily="49" charset="-122"/>
              </a:rPr>
              <a:t>字节。</a:t>
            </a:r>
          </a:p>
          <a:p>
            <a:pPr eaLnBrk="1" hangingPunct="1">
              <a:buFont typeface="Wingdings" panose="05000000000000000000" pitchFamily="2" charset="2"/>
              <a:buChar char="u"/>
              <a:defRPr/>
            </a:pPr>
            <a:r>
              <a:rPr lang="zh-CN" altLang="en-US" sz="2400" b="1" kern="0" dirty="0" smtClean="0">
                <a:solidFill>
                  <a:srgbClr val="CC0000"/>
                </a:solidFill>
                <a:latin typeface="黑体" panose="02010609060101010101" pitchFamily="49" charset="-122"/>
                <a:ea typeface="黑体" panose="02010609060101010101" pitchFamily="49" charset="-122"/>
              </a:rPr>
              <a:t>以太网在发送数据时，若前 </a:t>
            </a:r>
            <a:r>
              <a:rPr lang="en-US" altLang="zh-CN" sz="2400" b="1" kern="0" dirty="0" smtClean="0">
                <a:solidFill>
                  <a:srgbClr val="CC0000"/>
                </a:solidFill>
                <a:latin typeface="黑体" panose="02010609060101010101" pitchFamily="49" charset="-122"/>
                <a:ea typeface="黑体" panose="02010609060101010101" pitchFamily="49" charset="-122"/>
              </a:rPr>
              <a:t>64 </a:t>
            </a:r>
            <a:r>
              <a:rPr lang="zh-CN" altLang="en-US" sz="2400" b="1" kern="0" dirty="0" smtClean="0">
                <a:solidFill>
                  <a:srgbClr val="CC0000"/>
                </a:solidFill>
                <a:latin typeface="黑体" panose="02010609060101010101" pitchFamily="49" charset="-122"/>
                <a:ea typeface="黑体" panose="02010609060101010101" pitchFamily="49" charset="-122"/>
              </a:rPr>
              <a:t>字节没有发生冲突，则后续的数据就不会发生冲突。   </a:t>
            </a:r>
          </a:p>
        </p:txBody>
      </p:sp>
      <p:sp>
        <p:nvSpPr>
          <p:cNvPr id="24579" name="Text Box 3"/>
          <p:cNvSpPr txBox="1">
            <a:spLocks noChangeArrowheads="1"/>
          </p:cNvSpPr>
          <p:nvPr/>
        </p:nvSpPr>
        <p:spPr bwMode="auto">
          <a:xfrm>
            <a:off x="468313" y="1027113"/>
            <a:ext cx="4679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 typeface="Wingdings" panose="05000000000000000000" pitchFamily="2" charset="2"/>
              <a:buNone/>
            </a:pPr>
            <a:r>
              <a:rPr lang="zh-CN" altLang="en-US" sz="3200" b="1">
                <a:solidFill>
                  <a:srgbClr val="000099"/>
                </a:solidFill>
                <a:latin typeface="黑体" panose="02010609060101010101" pitchFamily="49" charset="-122"/>
                <a:ea typeface="黑体" panose="02010609060101010101" pitchFamily="49" charset="-122"/>
              </a:rPr>
              <a:t>边听边发 </a:t>
            </a:r>
            <a:r>
              <a:rPr lang="en-US" altLang="zh-CN" sz="3200" b="1">
                <a:solidFill>
                  <a:srgbClr val="000099"/>
                </a:solidFill>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碰撞窗口</a:t>
            </a:r>
            <a:endParaRPr lang="en-US" altLang="zh-CN" sz="3200" b="1">
              <a:solidFill>
                <a:srgbClr val="000099"/>
              </a:solidFill>
              <a:latin typeface="黑体" panose="02010609060101010101" pitchFamily="49" charset="-122"/>
              <a:ea typeface="黑体" panose="02010609060101010101" pitchFamily="49" charset="-122"/>
            </a:endParaRPr>
          </a:p>
        </p:txBody>
      </p:sp>
      <p:sp>
        <p:nvSpPr>
          <p:cNvPr id="9" name="Rectangle 3"/>
          <p:cNvSpPr txBox="1">
            <a:spLocks noChangeArrowheads="1"/>
          </p:cNvSpPr>
          <p:nvPr/>
        </p:nvSpPr>
        <p:spPr bwMode="auto">
          <a:xfrm>
            <a:off x="468313" y="4221163"/>
            <a:ext cx="8137525"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zh-CN" altLang="en-US" sz="2400" b="1" kern="0" dirty="0" smtClean="0">
                <a:latin typeface="黑体" panose="02010609060101010101" pitchFamily="49" charset="-122"/>
                <a:ea typeface="黑体" panose="02010609060101010101" pitchFamily="49" charset="-122"/>
              </a:rPr>
              <a:t>如果发生冲突，就一定是在发送的前 </a:t>
            </a:r>
            <a:r>
              <a:rPr lang="en-US" altLang="zh-CN" sz="2400" b="1" kern="0" dirty="0" smtClean="0">
                <a:latin typeface="黑体" panose="02010609060101010101" pitchFamily="49" charset="-122"/>
                <a:ea typeface="黑体" panose="02010609060101010101" pitchFamily="49" charset="-122"/>
              </a:rPr>
              <a:t>64 </a:t>
            </a:r>
            <a:r>
              <a:rPr lang="zh-CN" altLang="en-US" sz="2400" b="1" kern="0" dirty="0" smtClean="0">
                <a:latin typeface="黑体" panose="02010609060101010101" pitchFamily="49" charset="-122"/>
                <a:ea typeface="黑体" panose="02010609060101010101" pitchFamily="49" charset="-122"/>
              </a:rPr>
              <a:t>字节之内。由于一检测到冲突就立即中止发送，这时已经发送出去的数据一定小于 </a:t>
            </a:r>
            <a:r>
              <a:rPr lang="en-US" altLang="zh-CN" sz="2400" b="1" kern="0" dirty="0" smtClean="0">
                <a:latin typeface="黑体" panose="02010609060101010101" pitchFamily="49" charset="-122"/>
                <a:ea typeface="黑体" panose="02010609060101010101" pitchFamily="49" charset="-122"/>
              </a:rPr>
              <a:t>64 </a:t>
            </a:r>
            <a:r>
              <a:rPr lang="zh-CN" altLang="en-US" sz="2400" b="1" kern="0" dirty="0" smtClean="0">
                <a:latin typeface="黑体" panose="02010609060101010101" pitchFamily="49" charset="-122"/>
                <a:ea typeface="黑体" panose="02010609060101010101" pitchFamily="49" charset="-122"/>
              </a:rPr>
              <a:t>字节。</a:t>
            </a:r>
            <a:r>
              <a:rPr lang="zh-CN" altLang="en-US" sz="2400" b="1" kern="0" dirty="0" smtClean="0">
                <a:solidFill>
                  <a:srgbClr val="FF0000"/>
                </a:solidFill>
                <a:latin typeface="黑体" panose="02010609060101010101" pitchFamily="49" charset="-122"/>
                <a:ea typeface="黑体" panose="02010609060101010101" pitchFamily="49" charset="-122"/>
              </a:rPr>
              <a:t>以太网规定了最短有效帧长为 </a:t>
            </a:r>
            <a:r>
              <a:rPr lang="en-US" altLang="zh-CN" sz="2400" b="1" kern="0" dirty="0" smtClean="0">
                <a:solidFill>
                  <a:srgbClr val="FF0000"/>
                </a:solidFill>
                <a:latin typeface="黑体" panose="02010609060101010101" pitchFamily="49" charset="-122"/>
                <a:ea typeface="黑体" panose="02010609060101010101" pitchFamily="49" charset="-122"/>
              </a:rPr>
              <a:t>64 </a:t>
            </a:r>
            <a:r>
              <a:rPr lang="zh-CN" altLang="en-US" sz="2400" b="1" kern="0" dirty="0" smtClean="0">
                <a:solidFill>
                  <a:srgbClr val="FF0000"/>
                </a:solidFill>
                <a:latin typeface="黑体" panose="02010609060101010101" pitchFamily="49" charset="-122"/>
                <a:ea typeface="黑体" panose="02010609060101010101" pitchFamily="49" charset="-122"/>
              </a:rPr>
              <a:t>字节，凡长度小于 </a:t>
            </a:r>
            <a:r>
              <a:rPr lang="en-US" altLang="zh-CN" sz="2400" b="1" kern="0" dirty="0" smtClean="0">
                <a:solidFill>
                  <a:srgbClr val="FF0000"/>
                </a:solidFill>
                <a:latin typeface="黑体" panose="02010609060101010101" pitchFamily="49" charset="-122"/>
                <a:ea typeface="黑体" panose="02010609060101010101" pitchFamily="49" charset="-122"/>
              </a:rPr>
              <a:t>64 </a:t>
            </a:r>
            <a:r>
              <a:rPr lang="zh-CN" altLang="en-US" sz="2400" b="1" kern="0" dirty="0" smtClean="0">
                <a:solidFill>
                  <a:srgbClr val="FF0000"/>
                </a:solidFill>
                <a:latin typeface="黑体" panose="02010609060101010101" pitchFamily="49" charset="-122"/>
                <a:ea typeface="黑体" panose="02010609060101010101" pitchFamily="49" charset="-122"/>
              </a:rPr>
              <a:t>字节的帧都是由于冲突而异常中止的无效帧。</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468313" y="1027113"/>
            <a:ext cx="4679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 typeface="Wingdings" panose="05000000000000000000" pitchFamily="2" charset="2"/>
              <a:buNone/>
            </a:pPr>
            <a:r>
              <a:rPr lang="zh-CN" altLang="en-US" sz="3200" b="1">
                <a:solidFill>
                  <a:srgbClr val="000099"/>
                </a:solidFill>
                <a:latin typeface="黑体" panose="02010609060101010101" pitchFamily="49" charset="-122"/>
                <a:ea typeface="黑体" panose="02010609060101010101" pitchFamily="49" charset="-122"/>
              </a:rPr>
              <a:t>冲突停止</a:t>
            </a:r>
            <a:endParaRPr lang="en-US" altLang="zh-CN" sz="3200" b="1">
              <a:solidFill>
                <a:srgbClr val="000099"/>
              </a:solidFill>
              <a:latin typeface="黑体" panose="02010609060101010101" pitchFamily="49" charset="-122"/>
              <a:ea typeface="黑体" panose="02010609060101010101" pitchFamily="49" charset="-122"/>
            </a:endParaRPr>
          </a:p>
        </p:txBody>
      </p:sp>
      <p:sp>
        <p:nvSpPr>
          <p:cNvPr id="9" name="Rectangle 3"/>
          <p:cNvSpPr txBox="1">
            <a:spLocks noChangeArrowheads="1"/>
          </p:cNvSpPr>
          <p:nvPr/>
        </p:nvSpPr>
        <p:spPr bwMode="auto">
          <a:xfrm>
            <a:off x="500063" y="1916113"/>
            <a:ext cx="81375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120000"/>
              </a:lnSpc>
              <a:buFont typeface="Wingdings" panose="05000000000000000000" pitchFamily="2" charset="2"/>
              <a:buNone/>
              <a:defRPr/>
            </a:pPr>
            <a:r>
              <a:rPr lang="zh-CN" altLang="en-US" sz="2400" b="1" kern="0" dirty="0" smtClean="0">
                <a:latin typeface="+mn-ea"/>
              </a:rPr>
              <a:t>（</a:t>
            </a:r>
            <a:r>
              <a:rPr lang="en-US" altLang="zh-CN" sz="2400" b="1" kern="0" dirty="0" smtClean="0">
                <a:latin typeface="+mn-ea"/>
              </a:rPr>
              <a:t>1</a:t>
            </a:r>
            <a:r>
              <a:rPr lang="zh-CN" altLang="en-US" sz="2400" b="1" kern="0" dirty="0" smtClean="0">
                <a:latin typeface="+mn-ea"/>
              </a:rPr>
              <a:t>）在争用期</a:t>
            </a:r>
            <a:r>
              <a:rPr lang="en-US" altLang="zh-CN" sz="2400" b="1" kern="0" dirty="0" smtClean="0">
                <a:latin typeface="+mn-ea"/>
              </a:rPr>
              <a:t>(</a:t>
            </a:r>
            <a:r>
              <a:rPr lang="zh-CN" altLang="en-US" sz="2400" b="1" kern="0" dirty="0" smtClean="0">
                <a:latin typeface="+mn-ea"/>
              </a:rPr>
              <a:t>碰撞窗口）内发送方一直监听信道，发现</a:t>
            </a:r>
            <a:r>
              <a:rPr lang="zh-CN" altLang="en-US" sz="2400" b="1" kern="0" dirty="0" smtClean="0">
                <a:solidFill>
                  <a:srgbClr val="C00000"/>
                </a:solidFill>
                <a:latin typeface="+mn-ea"/>
              </a:rPr>
              <a:t>冲突就立即停止</a:t>
            </a:r>
            <a:r>
              <a:rPr lang="zh-CN" altLang="en-US" sz="2400" b="1" kern="0" dirty="0" smtClean="0">
                <a:latin typeface="+mn-ea"/>
              </a:rPr>
              <a:t>发送，并发送一段干扰信号，</a:t>
            </a:r>
            <a:r>
              <a:rPr lang="zh-CN" altLang="en-US" sz="2400" b="1" kern="0" dirty="0" smtClean="0">
                <a:solidFill>
                  <a:srgbClr val="C00000"/>
                </a:solidFill>
                <a:latin typeface="+mn-ea"/>
              </a:rPr>
              <a:t>加强冲突</a:t>
            </a:r>
            <a:r>
              <a:rPr lang="zh-CN" altLang="en-US" sz="2400" b="1" kern="0" dirty="0" smtClean="0">
                <a:latin typeface="+mn-ea"/>
              </a:rPr>
              <a:t>，让各方都能够检测到冲突的存在；</a:t>
            </a:r>
            <a:endParaRPr lang="en-US" altLang="zh-CN" sz="2400" b="1" kern="0" dirty="0" smtClean="0">
              <a:latin typeface="+mn-ea"/>
            </a:endParaRPr>
          </a:p>
          <a:p>
            <a:pPr marL="0" indent="0" eaLnBrk="1" hangingPunct="1">
              <a:lnSpc>
                <a:spcPct val="120000"/>
              </a:lnSpc>
              <a:buFont typeface="Wingdings" panose="05000000000000000000" pitchFamily="2" charset="2"/>
              <a:buNone/>
              <a:defRPr/>
            </a:pPr>
            <a:r>
              <a:rPr lang="zh-CN" altLang="en-US" sz="2400" b="1" kern="0" dirty="0" smtClean="0">
                <a:latin typeface="+mn-ea"/>
              </a:rPr>
              <a:t>（</a:t>
            </a:r>
            <a:r>
              <a:rPr lang="en-US" altLang="zh-CN" sz="2400" b="1" kern="0" dirty="0" smtClean="0">
                <a:latin typeface="+mn-ea"/>
              </a:rPr>
              <a:t>2</a:t>
            </a:r>
            <a:r>
              <a:rPr lang="zh-CN" altLang="en-US" sz="2400" b="1" kern="0" dirty="0" smtClean="0">
                <a:latin typeface="+mn-ea"/>
              </a:rPr>
              <a:t>）超出争用期后，继续发送，但不监听信道，后继连续发的帧也不监听信道。</a:t>
            </a:r>
            <a:endParaRPr lang="en-US" altLang="zh-CN" sz="2400" b="1" kern="0" dirty="0" smtClean="0">
              <a:latin typeface="+mn-ea"/>
            </a:endParaRPr>
          </a:p>
          <a:p>
            <a:pPr marL="0" indent="0" eaLnBrk="1" hangingPunct="1">
              <a:lnSpc>
                <a:spcPct val="120000"/>
              </a:lnSpc>
              <a:buFont typeface="Wingdings" panose="05000000000000000000" pitchFamily="2" charset="2"/>
              <a:buNone/>
              <a:defRPr/>
            </a:pPr>
            <a:endParaRPr lang="zh-CN" altLang="en-US" sz="2400" b="1" kern="0" dirty="0" smtClean="0">
              <a:latin typeface="+mn-ea"/>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3458" name="Text Box 2"/>
          <p:cNvSpPr>
            <a:spLocks noGrp="1" noChangeArrowheads="1"/>
          </p:cNvSpPr>
          <p:nvPr>
            <p:ph type="title"/>
          </p:nvPr>
        </p:nvSpPr>
        <p:spPr>
          <a:xfrm>
            <a:off x="395288" y="1916113"/>
            <a:ext cx="8610600" cy="2332037"/>
          </a:xfrm>
        </p:spPr>
        <p:txBody>
          <a:bodyPr anchor="ctr"/>
          <a:lstStyle/>
          <a:p>
            <a:pPr eaLnBrk="1" hangingPunct="1">
              <a:lnSpc>
                <a:spcPct val="120000"/>
              </a:lnSpc>
              <a:spcBef>
                <a:spcPct val="50000"/>
              </a:spcBef>
              <a:defRPr/>
            </a:pPr>
            <a:r>
              <a:rPr lang="zh-CN" altLang="en-US" sz="2400" b="1" dirty="0" smtClean="0">
                <a:solidFill>
                  <a:schemeClr val="tx1"/>
                </a:solidFill>
                <a:latin typeface="+mj-ea"/>
              </a:rPr>
              <a:t>一个站在发现冲突后，应立即停止本次发送，然后重新安排发送。有多种重发策略。目前常用的策略有以下</a:t>
            </a:r>
            <a:r>
              <a:rPr lang="en-US" altLang="zh-CN" sz="2400" b="1" dirty="0" smtClean="0">
                <a:solidFill>
                  <a:schemeClr val="tx1"/>
                </a:solidFill>
                <a:latin typeface="+mj-ea"/>
              </a:rPr>
              <a:t>2</a:t>
            </a:r>
            <a:r>
              <a:rPr lang="zh-CN" altLang="en-US" sz="2400" b="1" dirty="0" smtClean="0">
                <a:solidFill>
                  <a:schemeClr val="tx1"/>
                </a:solidFill>
                <a:latin typeface="+mj-ea"/>
              </a:rPr>
              <a:t>种：</a:t>
            </a:r>
            <a:br>
              <a:rPr lang="zh-CN" altLang="en-US" sz="2400" b="1" dirty="0" smtClean="0">
                <a:solidFill>
                  <a:schemeClr val="tx1"/>
                </a:solidFill>
                <a:latin typeface="+mj-ea"/>
              </a:rPr>
            </a:br>
            <a:r>
              <a:rPr lang="en-US" altLang="zh-CN" sz="2400" b="1" dirty="0" smtClean="0">
                <a:solidFill>
                  <a:schemeClr val="tx1"/>
                </a:solidFill>
                <a:latin typeface="+mj-ea"/>
              </a:rPr>
              <a:t>(1)</a:t>
            </a:r>
            <a:r>
              <a:rPr lang="zh-CN" altLang="en-US" sz="2400" b="1" dirty="0" smtClean="0">
                <a:solidFill>
                  <a:srgbClr val="FF0000"/>
                </a:solidFill>
                <a:latin typeface="+mj-ea"/>
              </a:rPr>
              <a:t>随机策略</a:t>
            </a:r>
            <a:r>
              <a:rPr lang="zh-CN" altLang="en-US" sz="2400" b="1" dirty="0" smtClean="0">
                <a:solidFill>
                  <a:schemeClr val="tx1"/>
                </a:solidFill>
                <a:latin typeface="+mj-ea"/>
              </a:rPr>
              <a:t>：发送方发现冲突后，推迟一随机时间，再进行重发。</a:t>
            </a:r>
            <a:br>
              <a:rPr lang="zh-CN" altLang="en-US" sz="2400" b="1" dirty="0" smtClean="0">
                <a:solidFill>
                  <a:schemeClr val="tx1"/>
                </a:solidFill>
                <a:latin typeface="+mj-ea"/>
              </a:rPr>
            </a:br>
            <a:r>
              <a:rPr lang="en-US" altLang="zh-CN" sz="2400" b="1" dirty="0" smtClean="0">
                <a:solidFill>
                  <a:schemeClr val="tx1"/>
                </a:solidFill>
                <a:latin typeface="+mj-ea"/>
              </a:rPr>
              <a:t>(2)</a:t>
            </a:r>
            <a:r>
              <a:rPr lang="zh-CN" altLang="en-US" sz="2400" b="1" dirty="0" smtClean="0">
                <a:solidFill>
                  <a:schemeClr val="tx1"/>
                </a:solidFill>
                <a:latin typeface="+mj-ea"/>
              </a:rPr>
              <a:t>采用</a:t>
            </a:r>
            <a:r>
              <a:rPr lang="zh-CN" altLang="en-US" sz="2400" b="1" dirty="0" smtClean="0">
                <a:solidFill>
                  <a:srgbClr val="FF0000"/>
                </a:solidFill>
                <a:latin typeface="+mj-ea"/>
              </a:rPr>
              <a:t>二进制指数退避算法</a:t>
            </a:r>
            <a:r>
              <a:rPr lang="en-US" altLang="zh-CN" sz="2400" b="1" dirty="0" smtClean="0">
                <a:solidFill>
                  <a:srgbClr val="FF0000"/>
                </a:solidFill>
                <a:latin typeface="+mj-ea"/>
              </a:rPr>
              <a:t>BEB</a:t>
            </a:r>
            <a:r>
              <a:rPr lang="zh-CN" altLang="en-US" sz="2400" b="1" dirty="0" smtClean="0">
                <a:solidFill>
                  <a:schemeClr val="tx1"/>
                </a:solidFill>
                <a:latin typeface="+mj-ea"/>
              </a:rPr>
              <a:t>延迟重发。</a:t>
            </a:r>
            <a:r>
              <a:rPr lang="en-US" altLang="zh-CN" sz="2400" b="1" dirty="0" smtClean="0">
                <a:solidFill>
                  <a:schemeClr val="tx1"/>
                </a:solidFill>
                <a:latin typeface="+mj-ea"/>
              </a:rPr>
              <a:t/>
            </a:r>
            <a:br>
              <a:rPr lang="en-US" altLang="zh-CN" sz="2400" b="1" dirty="0" smtClean="0">
                <a:solidFill>
                  <a:schemeClr val="tx1"/>
                </a:solidFill>
                <a:latin typeface="+mj-ea"/>
              </a:rPr>
            </a:br>
            <a:endParaRPr lang="zh-CN" altLang="en-US" sz="2400" b="1" dirty="0" smtClean="0">
              <a:solidFill>
                <a:schemeClr val="tx1"/>
              </a:solidFill>
              <a:latin typeface="+mj-ea"/>
            </a:endParaRPr>
          </a:p>
        </p:txBody>
      </p:sp>
      <p:sp>
        <p:nvSpPr>
          <p:cNvPr id="26627" name="Rectangle 3"/>
          <p:cNvSpPr>
            <a:spLocks noChangeArrowheads="1"/>
          </p:cNvSpPr>
          <p:nvPr/>
        </p:nvSpPr>
        <p:spPr bwMode="auto">
          <a:xfrm>
            <a:off x="539750" y="908050"/>
            <a:ext cx="46799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200" b="1">
                <a:solidFill>
                  <a:srgbClr val="000099"/>
                </a:solidFill>
                <a:latin typeface="黑体" panose="02010609060101010101" pitchFamily="49" charset="-122"/>
                <a:ea typeface="黑体" panose="02010609060101010101" pitchFamily="49" charset="-122"/>
              </a:rPr>
              <a:t>延迟重发</a:t>
            </a:r>
            <a:endParaRPr lang="zh-CN" altLang="en-US" sz="2000" b="1">
              <a:solidFill>
                <a:srgbClr val="A5002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1800" y="908050"/>
            <a:ext cx="4248150" cy="598488"/>
          </a:xfrm>
        </p:spPr>
        <p:txBody>
          <a:bodyPr/>
          <a:lstStyle/>
          <a:p>
            <a:pPr algn="ctr" eaLnBrk="1" hangingPunct="1"/>
            <a:r>
              <a:rPr lang="zh-CN" altLang="en-US" sz="2800" smtClean="0"/>
              <a:t>二进制指数类型退避算法</a:t>
            </a:r>
            <a:endParaRPr lang="en-US" altLang="zh-CN" sz="2400" smtClean="0"/>
          </a:p>
        </p:txBody>
      </p:sp>
      <p:sp>
        <p:nvSpPr>
          <p:cNvPr id="6" name="Rectangle 3"/>
          <p:cNvSpPr txBox="1">
            <a:spLocks noChangeArrowheads="1"/>
          </p:cNvSpPr>
          <p:nvPr/>
        </p:nvSpPr>
        <p:spPr>
          <a:xfrm>
            <a:off x="611188" y="1916113"/>
            <a:ext cx="8137525" cy="352901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90000"/>
              </a:lnSpc>
              <a:defRPr/>
            </a:pPr>
            <a:r>
              <a:rPr lang="zh-CN" altLang="en-US" sz="2400" kern="0" dirty="0" smtClean="0"/>
              <a:t>发生碰撞的站在停止发送数据后，要推迟（退避）一个随机时间才能再发送数据。</a:t>
            </a:r>
          </a:p>
          <a:p>
            <a:pPr lvl="1" eaLnBrk="1" hangingPunct="1">
              <a:lnSpc>
                <a:spcPct val="90000"/>
              </a:lnSpc>
              <a:defRPr/>
            </a:pPr>
            <a:r>
              <a:rPr lang="zh-CN" altLang="en-US" sz="2400" kern="0" dirty="0" smtClean="0">
                <a:solidFill>
                  <a:srgbClr val="FF0000"/>
                </a:solidFill>
                <a:latin typeface="Arial" panose="020B0604020202020204" pitchFamily="34" charset="0"/>
                <a:ea typeface="黑体" panose="02010609060101010101" pitchFamily="49" charset="-122"/>
              </a:rPr>
              <a:t>基本退避时间</a:t>
            </a:r>
            <a:r>
              <a:rPr lang="zh-CN" altLang="en-US" sz="2400" kern="0" dirty="0" smtClean="0">
                <a:solidFill>
                  <a:srgbClr val="333399"/>
                </a:solidFill>
                <a:latin typeface="Arial" panose="020B0604020202020204" pitchFamily="34" charset="0"/>
                <a:ea typeface="黑体" panose="02010609060101010101" pitchFamily="49" charset="-122"/>
              </a:rPr>
              <a:t>取争用期 </a:t>
            </a:r>
            <a:r>
              <a:rPr lang="en-US" altLang="zh-CN" sz="2400" kern="0" dirty="0" smtClean="0">
                <a:solidFill>
                  <a:srgbClr val="333399"/>
                </a:solidFill>
                <a:latin typeface="Arial" panose="020B0604020202020204" pitchFamily="34" charset="0"/>
                <a:ea typeface="黑体" panose="02010609060101010101" pitchFamily="49" charset="-122"/>
              </a:rPr>
              <a:t>2</a:t>
            </a:r>
            <a:r>
              <a:rPr lang="en-US" altLang="zh-CN" sz="2400" i="1" kern="0" dirty="0" smtClean="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en-US" sz="2400" kern="0" dirty="0" smtClean="0">
                <a:solidFill>
                  <a:srgbClr val="333399"/>
                </a:solidFill>
                <a:latin typeface="Arial" panose="020B0604020202020204" pitchFamily="34" charset="0"/>
                <a:ea typeface="黑体" panose="02010609060101010101" pitchFamily="49" charset="-122"/>
              </a:rPr>
              <a:t>。</a:t>
            </a:r>
          </a:p>
          <a:p>
            <a:pPr lvl="1" eaLnBrk="1" hangingPunct="1">
              <a:lnSpc>
                <a:spcPct val="90000"/>
              </a:lnSpc>
              <a:defRPr/>
            </a:pPr>
            <a:r>
              <a:rPr lang="zh-CN" altLang="en-US" sz="2400" kern="0" dirty="0" smtClean="0">
                <a:solidFill>
                  <a:srgbClr val="333399"/>
                </a:solidFill>
                <a:latin typeface="Arial" panose="020B0604020202020204" pitchFamily="34" charset="0"/>
                <a:ea typeface="黑体" panose="02010609060101010101" pitchFamily="49" charset="-122"/>
              </a:rPr>
              <a:t>定义重传次数 </a:t>
            </a:r>
            <a:r>
              <a:rPr lang="en-US" altLang="zh-CN" sz="2400" i="1" kern="0" dirty="0" smtClean="0">
                <a:solidFill>
                  <a:srgbClr val="333399"/>
                </a:solidFill>
                <a:latin typeface="Arial" panose="020B0604020202020204" pitchFamily="34" charset="0"/>
                <a:ea typeface="黑体" panose="02010609060101010101" pitchFamily="49" charset="-122"/>
              </a:rPr>
              <a:t>k</a:t>
            </a:r>
            <a:r>
              <a:rPr lang="en-US" altLang="zh-CN" sz="2400" kern="0" dirty="0" smtClean="0">
                <a:solidFill>
                  <a:srgbClr val="333399"/>
                </a:solidFill>
                <a:latin typeface="Arial" panose="020B0604020202020204" pitchFamily="34" charset="0"/>
                <a:ea typeface="黑体" panose="02010609060101010101" pitchFamily="49" charset="-122"/>
              </a:rPr>
              <a:t> </a:t>
            </a:r>
            <a:r>
              <a:rPr lang="zh-CN" altLang="en-US" sz="2400" kern="0" dirty="0" smtClean="0">
                <a:solidFill>
                  <a:srgbClr val="333399"/>
                </a:solidFill>
                <a:latin typeface="Arial" panose="020B0604020202020204" pitchFamily="34" charset="0"/>
                <a:ea typeface="黑体" panose="02010609060101010101" pitchFamily="49" charset="-122"/>
              </a:rPr>
              <a:t>，</a:t>
            </a:r>
            <a:r>
              <a:rPr lang="en-US" altLang="zh-CN" sz="2400" i="1" kern="0" dirty="0" smtClean="0">
                <a:solidFill>
                  <a:srgbClr val="333399"/>
                </a:solidFill>
                <a:latin typeface="Arial" panose="020B0604020202020204" pitchFamily="34" charset="0"/>
                <a:ea typeface="黑体" panose="02010609060101010101" pitchFamily="49" charset="-122"/>
              </a:rPr>
              <a:t>k </a:t>
            </a:r>
            <a:r>
              <a:rPr lang="en-US" altLang="zh-CN" sz="2400" kern="0" dirty="0" smtClean="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400" kern="0" dirty="0" smtClean="0">
                <a:solidFill>
                  <a:srgbClr val="333399"/>
                </a:solidFill>
                <a:latin typeface="Arial" panose="020B0604020202020204" pitchFamily="34" charset="0"/>
                <a:ea typeface="黑体" panose="02010609060101010101" pitchFamily="49" charset="-122"/>
              </a:rPr>
              <a:t>10</a:t>
            </a:r>
            <a:r>
              <a:rPr lang="zh-CN" altLang="en-US" sz="2400" kern="0" dirty="0" smtClean="0">
                <a:solidFill>
                  <a:srgbClr val="333399"/>
                </a:solidFill>
                <a:latin typeface="Arial" panose="020B0604020202020204" pitchFamily="34" charset="0"/>
                <a:ea typeface="黑体" panose="02010609060101010101" pitchFamily="49" charset="-122"/>
              </a:rPr>
              <a:t>，即</a:t>
            </a:r>
          </a:p>
          <a:p>
            <a:pPr lvl="1" eaLnBrk="1" hangingPunct="1">
              <a:lnSpc>
                <a:spcPct val="90000"/>
              </a:lnSpc>
              <a:buFont typeface="Wingdings" panose="05000000000000000000" pitchFamily="2" charset="2"/>
              <a:buNone/>
              <a:defRPr/>
            </a:pPr>
            <a:r>
              <a:rPr lang="zh-CN" altLang="en-US" sz="2400" kern="0" dirty="0" smtClean="0">
                <a:solidFill>
                  <a:srgbClr val="333399"/>
                </a:solidFill>
                <a:latin typeface="Arial" panose="020B0604020202020204" pitchFamily="34" charset="0"/>
                <a:ea typeface="黑体" panose="02010609060101010101" pitchFamily="49" charset="-122"/>
              </a:rPr>
              <a:t>                 </a:t>
            </a:r>
            <a:r>
              <a:rPr lang="en-US" altLang="zh-CN" sz="2400" i="1" kern="0" dirty="0" smtClean="0">
                <a:solidFill>
                  <a:srgbClr val="333399"/>
                </a:solidFill>
                <a:latin typeface="Arial" panose="020B0604020202020204" pitchFamily="34" charset="0"/>
                <a:ea typeface="黑体" panose="02010609060101010101" pitchFamily="49" charset="-122"/>
              </a:rPr>
              <a:t>k</a:t>
            </a:r>
            <a:r>
              <a:rPr lang="en-US" altLang="zh-CN" sz="2400" kern="0" dirty="0" smtClean="0">
                <a:solidFill>
                  <a:srgbClr val="333399"/>
                </a:solidFill>
                <a:latin typeface="Arial" panose="020B0604020202020204" pitchFamily="34" charset="0"/>
                <a:ea typeface="黑体" panose="02010609060101010101" pitchFamily="49" charset="-122"/>
              </a:rPr>
              <a:t> = Min[</a:t>
            </a:r>
            <a:r>
              <a:rPr lang="zh-CN" altLang="en-US" sz="2400" kern="0" dirty="0" smtClean="0">
                <a:solidFill>
                  <a:srgbClr val="333399"/>
                </a:solidFill>
                <a:latin typeface="Arial" panose="020B0604020202020204" pitchFamily="34" charset="0"/>
                <a:ea typeface="黑体" panose="02010609060101010101" pitchFamily="49" charset="-122"/>
              </a:rPr>
              <a:t>重传次数</a:t>
            </a:r>
            <a:r>
              <a:rPr lang="en-US" altLang="zh-CN" sz="2400" kern="0" dirty="0" smtClean="0">
                <a:solidFill>
                  <a:srgbClr val="333399"/>
                </a:solidFill>
                <a:latin typeface="Arial" panose="020B0604020202020204" pitchFamily="34" charset="0"/>
                <a:ea typeface="黑体" panose="02010609060101010101" pitchFamily="49" charset="-122"/>
              </a:rPr>
              <a:t>, 10]</a:t>
            </a:r>
          </a:p>
          <a:p>
            <a:pPr lvl="1" eaLnBrk="1" hangingPunct="1">
              <a:lnSpc>
                <a:spcPct val="90000"/>
              </a:lnSpc>
              <a:defRPr/>
            </a:pPr>
            <a:r>
              <a:rPr lang="zh-CN" altLang="en-US" sz="2400" kern="0" dirty="0" smtClean="0">
                <a:solidFill>
                  <a:srgbClr val="333399"/>
                </a:solidFill>
                <a:latin typeface="Arial" panose="020B0604020202020204" pitchFamily="34" charset="0"/>
                <a:ea typeface="黑体" panose="02010609060101010101" pitchFamily="49" charset="-122"/>
              </a:rPr>
              <a:t>从整数集合</a:t>
            </a:r>
            <a:r>
              <a:rPr lang="en-US" altLang="zh-CN" sz="2400" kern="0" dirty="0" smtClean="0">
                <a:solidFill>
                  <a:srgbClr val="333399"/>
                </a:solidFill>
                <a:latin typeface="Arial" panose="020B0604020202020204" pitchFamily="34" charset="0"/>
                <a:ea typeface="黑体" panose="02010609060101010101" pitchFamily="49" charset="-122"/>
              </a:rPr>
              <a:t>[0,1,…, (2</a:t>
            </a:r>
            <a:r>
              <a:rPr lang="en-US" altLang="zh-CN" sz="2400" i="1" kern="0" baseline="30000" dirty="0" smtClean="0">
                <a:solidFill>
                  <a:srgbClr val="333399"/>
                </a:solidFill>
                <a:latin typeface="Arial" panose="020B0604020202020204" pitchFamily="34" charset="0"/>
                <a:ea typeface="黑体" panose="02010609060101010101" pitchFamily="49" charset="-122"/>
              </a:rPr>
              <a:t>k</a:t>
            </a:r>
            <a:r>
              <a:rPr lang="en-US" altLang="zh-CN" sz="2400" i="1" kern="0" dirty="0" smtClean="0">
                <a:solidFill>
                  <a:srgbClr val="333399"/>
                </a:solidFill>
                <a:latin typeface="Arial" panose="020B0604020202020204" pitchFamily="34" charset="0"/>
                <a:ea typeface="黑体" panose="02010609060101010101" pitchFamily="49" charset="-122"/>
              </a:rPr>
              <a:t> </a:t>
            </a:r>
            <a:r>
              <a:rPr lang="en-US" altLang="zh-CN" sz="2400" kern="0" dirty="0" smtClean="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2400" kern="0" dirty="0" smtClean="0">
                <a:solidFill>
                  <a:srgbClr val="333399"/>
                </a:solidFill>
                <a:latin typeface="Arial" panose="020B0604020202020204" pitchFamily="34" charset="0"/>
                <a:ea typeface="黑体" panose="02010609060101010101" pitchFamily="49" charset="-122"/>
              </a:rPr>
              <a:t>1)]</a:t>
            </a:r>
            <a:r>
              <a:rPr lang="zh-CN" altLang="en-US" sz="2400" kern="0" dirty="0" smtClean="0">
                <a:solidFill>
                  <a:srgbClr val="333399"/>
                </a:solidFill>
                <a:latin typeface="Arial" panose="020B0604020202020204" pitchFamily="34" charset="0"/>
                <a:ea typeface="黑体" panose="02010609060101010101" pitchFamily="49" charset="-122"/>
              </a:rPr>
              <a:t>中</a:t>
            </a:r>
            <a:r>
              <a:rPr lang="zh-CN" altLang="en-US" sz="2400" kern="0" dirty="0" smtClean="0">
                <a:solidFill>
                  <a:srgbClr val="FF0000"/>
                </a:solidFill>
                <a:latin typeface="Arial" panose="020B0604020202020204" pitchFamily="34" charset="0"/>
                <a:ea typeface="黑体" panose="02010609060101010101" pitchFamily="49" charset="-122"/>
              </a:rPr>
              <a:t>随机地</a:t>
            </a:r>
            <a:r>
              <a:rPr lang="zh-CN" altLang="en-US" sz="2400" kern="0" dirty="0" smtClean="0">
                <a:solidFill>
                  <a:srgbClr val="333399"/>
                </a:solidFill>
                <a:latin typeface="Arial" panose="020B0604020202020204" pitchFamily="34" charset="0"/>
                <a:ea typeface="黑体" panose="02010609060101010101" pitchFamily="49" charset="-122"/>
              </a:rPr>
              <a:t>取出一个数，记为 </a:t>
            </a:r>
            <a:r>
              <a:rPr lang="en-US" altLang="zh-CN" sz="2400" i="1" kern="0" dirty="0" smtClean="0">
                <a:solidFill>
                  <a:srgbClr val="333399"/>
                </a:solidFill>
                <a:latin typeface="Arial" panose="020B0604020202020204" pitchFamily="34" charset="0"/>
                <a:ea typeface="黑体" panose="02010609060101010101" pitchFamily="49" charset="-122"/>
              </a:rPr>
              <a:t>r</a:t>
            </a:r>
            <a:r>
              <a:rPr lang="zh-CN" altLang="en-US" sz="2400" kern="0" dirty="0" smtClean="0">
                <a:solidFill>
                  <a:srgbClr val="333399"/>
                </a:solidFill>
                <a:latin typeface="Arial" panose="020B0604020202020204" pitchFamily="34" charset="0"/>
                <a:ea typeface="黑体" panose="02010609060101010101" pitchFamily="49" charset="-122"/>
              </a:rPr>
              <a:t>。重传所需的时延就是 </a:t>
            </a:r>
            <a:r>
              <a:rPr lang="en-US" altLang="zh-CN" sz="2400" i="1" kern="0" dirty="0" smtClean="0">
                <a:solidFill>
                  <a:srgbClr val="333399"/>
                </a:solidFill>
                <a:latin typeface="Arial" panose="020B0604020202020204" pitchFamily="34" charset="0"/>
                <a:ea typeface="黑体" panose="02010609060101010101" pitchFamily="49" charset="-122"/>
              </a:rPr>
              <a:t>r </a:t>
            </a:r>
            <a:r>
              <a:rPr lang="zh-CN" altLang="en-US" sz="2400" kern="0" dirty="0" smtClean="0">
                <a:solidFill>
                  <a:srgbClr val="333399"/>
                </a:solidFill>
                <a:latin typeface="Arial" panose="020B0604020202020204" pitchFamily="34" charset="0"/>
                <a:ea typeface="黑体" panose="02010609060101010101" pitchFamily="49" charset="-122"/>
              </a:rPr>
              <a:t>倍的基本退避时间。</a:t>
            </a:r>
          </a:p>
          <a:p>
            <a:pPr lvl="1" eaLnBrk="1" hangingPunct="1">
              <a:lnSpc>
                <a:spcPct val="90000"/>
              </a:lnSpc>
              <a:defRPr/>
            </a:pPr>
            <a:r>
              <a:rPr lang="zh-CN" altLang="en-US" sz="2400" kern="0" dirty="0" smtClean="0">
                <a:solidFill>
                  <a:srgbClr val="333399"/>
                </a:solidFill>
                <a:latin typeface="Arial" panose="020B0604020202020204" pitchFamily="34" charset="0"/>
                <a:ea typeface="黑体" panose="02010609060101010101" pitchFamily="49" charset="-122"/>
              </a:rPr>
              <a:t>当重传达 </a:t>
            </a:r>
            <a:r>
              <a:rPr lang="en-US" altLang="zh-CN" sz="2400" kern="0" dirty="0" smtClean="0">
                <a:solidFill>
                  <a:srgbClr val="333399"/>
                </a:solidFill>
                <a:latin typeface="Arial" panose="020B0604020202020204" pitchFamily="34" charset="0"/>
                <a:ea typeface="黑体" panose="02010609060101010101" pitchFamily="49" charset="-122"/>
              </a:rPr>
              <a:t>16 </a:t>
            </a:r>
            <a:r>
              <a:rPr lang="zh-CN" altLang="en-US" sz="2400" kern="0" dirty="0" smtClean="0">
                <a:solidFill>
                  <a:srgbClr val="333399"/>
                </a:solidFill>
                <a:latin typeface="Arial" panose="020B0604020202020204" pitchFamily="34" charset="0"/>
                <a:ea typeface="黑体" panose="02010609060101010101" pitchFamily="49" charset="-122"/>
              </a:rPr>
              <a:t>次仍不能成功时即丢弃该帧，并向高层报告。</a:t>
            </a:r>
            <a:r>
              <a:rPr lang="zh-CN" altLang="en-US" sz="2400" kern="0" dirty="0" smtClean="0"/>
              <a:t> </a:t>
            </a:r>
          </a:p>
        </p:txBody>
      </p:sp>
      <p:sp>
        <p:nvSpPr>
          <p:cNvPr id="2" name="矩形 1"/>
          <p:cNvSpPr/>
          <p:nvPr/>
        </p:nvSpPr>
        <p:spPr>
          <a:xfrm>
            <a:off x="8316913" y="1085850"/>
            <a:ext cx="696912" cy="400050"/>
          </a:xfrm>
          <a:prstGeom prst="rect">
            <a:avLst/>
          </a:prstGeom>
        </p:spPr>
        <p:txBody>
          <a:bodyPr wrap="none">
            <a:spAutoFit/>
          </a:bodyPr>
          <a:lstStyle/>
          <a:p>
            <a:pPr>
              <a:defRPr/>
            </a:pPr>
            <a:r>
              <a:rPr lang="zh-CN" altLang="en-US" kern="0" dirty="0">
                <a:solidFill>
                  <a:srgbClr val="333399"/>
                </a:solidFill>
                <a:latin typeface="Arial" panose="020B0604020202020204" pitchFamily="34" charset="0"/>
                <a:ea typeface="黑体" panose="02010609060101010101" pitchFamily="49" charset="-122"/>
              </a:rPr>
              <a:t>了解</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03250" y="879475"/>
            <a:ext cx="4184650" cy="779463"/>
          </a:xfrm>
        </p:spPr>
        <p:txBody>
          <a:bodyPr lIns="92075" tIns="46038" rIns="92075" bIns="46038" anchor="ctr"/>
          <a:lstStyle/>
          <a:p>
            <a:pPr eaLnBrk="1" hangingPunct="1">
              <a:defRPr/>
            </a:pPr>
            <a:r>
              <a:rPr lang="en-US" altLang="zh-CN" sz="3200" b="1" dirty="0" smtClean="0">
                <a:effectLst>
                  <a:outerShdw blurRad="38100" dist="38100" dir="2700000" algn="tl">
                    <a:srgbClr val="C0C0C0"/>
                  </a:outerShdw>
                </a:effectLst>
                <a:latin typeface="黑体" pitchFamily="49" charset="-122"/>
              </a:rPr>
              <a:t>CSMA/CD</a:t>
            </a:r>
            <a:r>
              <a:rPr lang="zh-CN" altLang="en-US" sz="3200" b="1" dirty="0" smtClean="0">
                <a:effectLst>
                  <a:outerShdw blurRad="38100" dist="38100" dir="2700000" algn="tl">
                    <a:srgbClr val="C0C0C0"/>
                  </a:outerShdw>
                </a:effectLst>
                <a:latin typeface="黑体" pitchFamily="49" charset="-122"/>
              </a:rPr>
              <a:t>的发送流程图</a:t>
            </a:r>
          </a:p>
        </p:txBody>
      </p:sp>
      <p:sp>
        <p:nvSpPr>
          <p:cNvPr id="28675" name="Freeform 3"/>
          <p:cNvSpPr>
            <a:spLocks/>
          </p:cNvSpPr>
          <p:nvPr/>
        </p:nvSpPr>
        <p:spPr bwMode="auto">
          <a:xfrm>
            <a:off x="3144838" y="2935288"/>
            <a:ext cx="1196975" cy="639762"/>
          </a:xfrm>
          <a:custGeom>
            <a:avLst/>
            <a:gdLst>
              <a:gd name="T0" fmla="*/ 0 w 754"/>
              <a:gd name="T1" fmla="*/ 2147483646 h 403"/>
              <a:gd name="T2" fmla="*/ 2147483646 w 754"/>
              <a:gd name="T3" fmla="*/ 0 h 403"/>
              <a:gd name="T4" fmla="*/ 2147483646 w 754"/>
              <a:gd name="T5" fmla="*/ 2147483646 h 403"/>
              <a:gd name="T6" fmla="*/ 2147483646 w 754"/>
              <a:gd name="T7" fmla="*/ 2147483646 h 403"/>
              <a:gd name="T8" fmla="*/ 0 w 754"/>
              <a:gd name="T9" fmla="*/ 2147483646 h 403"/>
              <a:gd name="T10" fmla="*/ 0 60000 65536"/>
              <a:gd name="T11" fmla="*/ 0 60000 65536"/>
              <a:gd name="T12" fmla="*/ 0 60000 65536"/>
              <a:gd name="T13" fmla="*/ 0 60000 65536"/>
              <a:gd name="T14" fmla="*/ 0 60000 65536"/>
              <a:gd name="T15" fmla="*/ 0 w 754"/>
              <a:gd name="T16" fmla="*/ 0 h 403"/>
              <a:gd name="T17" fmla="*/ 754 w 754"/>
              <a:gd name="T18" fmla="*/ 403 h 403"/>
            </a:gdLst>
            <a:ahLst/>
            <a:cxnLst>
              <a:cxn ang="T10">
                <a:pos x="T0" y="T1"/>
              </a:cxn>
              <a:cxn ang="T11">
                <a:pos x="T2" y="T3"/>
              </a:cxn>
              <a:cxn ang="T12">
                <a:pos x="T4" y="T5"/>
              </a:cxn>
              <a:cxn ang="T13">
                <a:pos x="T6" y="T7"/>
              </a:cxn>
              <a:cxn ang="T14">
                <a:pos x="T8" y="T9"/>
              </a:cxn>
            </a:cxnLst>
            <a:rect l="T15" t="T16" r="T17" b="T18"/>
            <a:pathLst>
              <a:path w="754" h="403">
                <a:moveTo>
                  <a:pt x="0" y="203"/>
                </a:moveTo>
                <a:lnTo>
                  <a:pt x="377" y="0"/>
                </a:lnTo>
                <a:lnTo>
                  <a:pt x="754" y="203"/>
                </a:lnTo>
                <a:lnTo>
                  <a:pt x="377" y="403"/>
                </a:lnTo>
                <a:lnTo>
                  <a:pt x="0" y="203"/>
                </a:lnTo>
                <a:close/>
              </a:path>
            </a:pathLst>
          </a:custGeom>
          <a:solidFill>
            <a:srgbClr val="FFFFFF"/>
          </a:solidFill>
          <a:ln w="4763">
            <a:solidFill>
              <a:srgbClr val="000000"/>
            </a:solidFill>
            <a:round/>
            <a:headEnd/>
            <a:tailEnd/>
          </a:ln>
        </p:spPr>
        <p:txBody>
          <a:bodyPr/>
          <a:lstStyle/>
          <a:p>
            <a:endParaRPr lang="zh-CN" altLang="en-US"/>
          </a:p>
        </p:txBody>
      </p:sp>
      <p:sp>
        <p:nvSpPr>
          <p:cNvPr id="28676" name="Rectangle 4"/>
          <p:cNvSpPr>
            <a:spLocks noChangeArrowheads="1"/>
          </p:cNvSpPr>
          <p:nvPr/>
        </p:nvSpPr>
        <p:spPr bwMode="auto">
          <a:xfrm>
            <a:off x="3349625" y="3101975"/>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信道忙？</a:t>
            </a:r>
            <a:endParaRPr kumimoji="1" lang="zh-CN" altLang="en-US" sz="1800" b="1">
              <a:latin typeface="CordiaUPC" panose="020B0304020202020204" pitchFamily="34" charset="-34"/>
            </a:endParaRPr>
          </a:p>
        </p:txBody>
      </p:sp>
      <p:sp>
        <p:nvSpPr>
          <p:cNvPr id="28677" name="Freeform 5"/>
          <p:cNvSpPr>
            <a:spLocks/>
          </p:cNvSpPr>
          <p:nvPr/>
        </p:nvSpPr>
        <p:spPr bwMode="auto">
          <a:xfrm>
            <a:off x="3036888" y="2081213"/>
            <a:ext cx="1398587" cy="433387"/>
          </a:xfrm>
          <a:custGeom>
            <a:avLst/>
            <a:gdLst>
              <a:gd name="T0" fmla="*/ 2147483646 w 749"/>
              <a:gd name="T1" fmla="*/ 2147483646 h 269"/>
              <a:gd name="T2" fmla="*/ 2147483646 w 749"/>
              <a:gd name="T3" fmla="*/ 2147483646 h 269"/>
              <a:gd name="T4" fmla="*/ 2147483646 w 749"/>
              <a:gd name="T5" fmla="*/ 2147483646 h 269"/>
              <a:gd name="T6" fmla="*/ 2147483646 w 749"/>
              <a:gd name="T7" fmla="*/ 2147483646 h 269"/>
              <a:gd name="T8" fmla="*/ 2147483646 w 749"/>
              <a:gd name="T9" fmla="*/ 2147483646 h 269"/>
              <a:gd name="T10" fmla="*/ 2147483646 w 749"/>
              <a:gd name="T11" fmla="*/ 2147483646 h 269"/>
              <a:gd name="T12" fmla="*/ 2147483646 w 749"/>
              <a:gd name="T13" fmla="*/ 2147483646 h 269"/>
              <a:gd name="T14" fmla="*/ 2147483646 w 749"/>
              <a:gd name="T15" fmla="*/ 2147483646 h 269"/>
              <a:gd name="T16" fmla="*/ 2147483646 w 749"/>
              <a:gd name="T17" fmla="*/ 2147483646 h 269"/>
              <a:gd name="T18" fmla="*/ 2147483646 w 749"/>
              <a:gd name="T19" fmla="*/ 2147483646 h 269"/>
              <a:gd name="T20" fmla="*/ 2147483646 w 749"/>
              <a:gd name="T21" fmla="*/ 2147483646 h 269"/>
              <a:gd name="T22" fmla="*/ 2147483646 w 749"/>
              <a:gd name="T23" fmla="*/ 2147483646 h 269"/>
              <a:gd name="T24" fmla="*/ 2147483646 w 749"/>
              <a:gd name="T25" fmla="*/ 2147483646 h 269"/>
              <a:gd name="T26" fmla="*/ 2147483646 w 749"/>
              <a:gd name="T27" fmla="*/ 2147483646 h 269"/>
              <a:gd name="T28" fmla="*/ 2147483646 w 749"/>
              <a:gd name="T29" fmla="*/ 0 h 269"/>
              <a:gd name="T30" fmla="*/ 2147483646 w 749"/>
              <a:gd name="T31" fmla="*/ 0 h 269"/>
              <a:gd name="T32" fmla="*/ 2147483646 w 749"/>
              <a:gd name="T33" fmla="*/ 2147483646 h 269"/>
              <a:gd name="T34" fmla="*/ 2147483646 w 749"/>
              <a:gd name="T35" fmla="*/ 2147483646 h 269"/>
              <a:gd name="T36" fmla="*/ 2147483646 w 749"/>
              <a:gd name="T37" fmla="*/ 2147483646 h 269"/>
              <a:gd name="T38" fmla="*/ 2147483646 w 749"/>
              <a:gd name="T39" fmla="*/ 2147483646 h 269"/>
              <a:gd name="T40" fmla="*/ 2147483646 w 749"/>
              <a:gd name="T41" fmla="*/ 2147483646 h 269"/>
              <a:gd name="T42" fmla="*/ 0 w 749"/>
              <a:gd name="T43" fmla="*/ 2147483646 h 269"/>
              <a:gd name="T44" fmla="*/ 0 w 749"/>
              <a:gd name="T45" fmla="*/ 2147483646 h 269"/>
              <a:gd name="T46" fmla="*/ 2147483646 w 749"/>
              <a:gd name="T47" fmla="*/ 2147483646 h 269"/>
              <a:gd name="T48" fmla="*/ 2147483646 w 749"/>
              <a:gd name="T49" fmla="*/ 2147483646 h 269"/>
              <a:gd name="T50" fmla="*/ 2147483646 w 749"/>
              <a:gd name="T51" fmla="*/ 2147483646 h 269"/>
              <a:gd name="T52" fmla="*/ 2147483646 w 749"/>
              <a:gd name="T53" fmla="*/ 2147483646 h 269"/>
              <a:gd name="T54" fmla="*/ 2147483646 w 749"/>
              <a:gd name="T55" fmla="*/ 2147483646 h 269"/>
              <a:gd name="T56" fmla="*/ 2147483646 w 749"/>
              <a:gd name="T57" fmla="*/ 214748364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9"/>
              <a:gd name="T88" fmla="*/ 0 h 269"/>
              <a:gd name="T89" fmla="*/ 749 w 749"/>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9" h="269">
                <a:moveTo>
                  <a:pt x="148" y="269"/>
                </a:moveTo>
                <a:lnTo>
                  <a:pt x="601" y="269"/>
                </a:lnTo>
                <a:lnTo>
                  <a:pt x="637" y="264"/>
                </a:lnTo>
                <a:lnTo>
                  <a:pt x="670" y="253"/>
                </a:lnTo>
                <a:lnTo>
                  <a:pt x="700" y="234"/>
                </a:lnTo>
                <a:lnTo>
                  <a:pt x="723" y="212"/>
                </a:lnTo>
                <a:lnTo>
                  <a:pt x="741" y="182"/>
                </a:lnTo>
                <a:lnTo>
                  <a:pt x="749" y="150"/>
                </a:lnTo>
                <a:lnTo>
                  <a:pt x="749" y="118"/>
                </a:lnTo>
                <a:lnTo>
                  <a:pt x="741" y="86"/>
                </a:lnTo>
                <a:lnTo>
                  <a:pt x="723" y="59"/>
                </a:lnTo>
                <a:lnTo>
                  <a:pt x="700" y="34"/>
                </a:lnTo>
                <a:lnTo>
                  <a:pt x="670" y="16"/>
                </a:lnTo>
                <a:lnTo>
                  <a:pt x="637" y="4"/>
                </a:lnTo>
                <a:lnTo>
                  <a:pt x="601" y="0"/>
                </a:lnTo>
                <a:lnTo>
                  <a:pt x="148" y="0"/>
                </a:lnTo>
                <a:lnTo>
                  <a:pt x="112" y="4"/>
                </a:lnTo>
                <a:lnTo>
                  <a:pt x="79" y="16"/>
                </a:lnTo>
                <a:lnTo>
                  <a:pt x="48" y="34"/>
                </a:lnTo>
                <a:lnTo>
                  <a:pt x="25" y="59"/>
                </a:lnTo>
                <a:lnTo>
                  <a:pt x="8" y="86"/>
                </a:lnTo>
                <a:lnTo>
                  <a:pt x="0" y="118"/>
                </a:lnTo>
                <a:lnTo>
                  <a:pt x="0" y="150"/>
                </a:lnTo>
                <a:lnTo>
                  <a:pt x="8" y="182"/>
                </a:lnTo>
                <a:lnTo>
                  <a:pt x="25" y="212"/>
                </a:lnTo>
                <a:lnTo>
                  <a:pt x="48" y="234"/>
                </a:lnTo>
                <a:lnTo>
                  <a:pt x="79" y="253"/>
                </a:lnTo>
                <a:lnTo>
                  <a:pt x="112" y="264"/>
                </a:lnTo>
                <a:lnTo>
                  <a:pt x="148" y="269"/>
                </a:lnTo>
                <a:close/>
              </a:path>
            </a:pathLst>
          </a:custGeom>
          <a:solidFill>
            <a:srgbClr val="FFFFFF"/>
          </a:solidFill>
          <a:ln w="4763">
            <a:solidFill>
              <a:srgbClr val="000000"/>
            </a:solidFill>
            <a:round/>
            <a:headEnd/>
            <a:tailEnd/>
          </a:ln>
        </p:spPr>
        <p:txBody>
          <a:bodyPr/>
          <a:lstStyle/>
          <a:p>
            <a:endParaRPr lang="zh-CN" altLang="en-US"/>
          </a:p>
        </p:txBody>
      </p:sp>
      <p:sp>
        <p:nvSpPr>
          <p:cNvPr id="28678" name="Rectangle 6"/>
          <p:cNvSpPr>
            <a:spLocks noChangeArrowheads="1"/>
          </p:cNvSpPr>
          <p:nvPr/>
        </p:nvSpPr>
        <p:spPr bwMode="auto">
          <a:xfrm>
            <a:off x="3181350" y="2154238"/>
            <a:ext cx="1150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准备发送帧</a:t>
            </a:r>
            <a:endParaRPr kumimoji="1" lang="zh-CN" altLang="en-US" sz="1800" b="1">
              <a:latin typeface="CordiaUPC" panose="020B0304020202020204" pitchFamily="34" charset="-34"/>
            </a:endParaRPr>
          </a:p>
        </p:txBody>
      </p:sp>
      <p:sp>
        <p:nvSpPr>
          <p:cNvPr id="28679" name="Freeform 7"/>
          <p:cNvSpPr>
            <a:spLocks/>
          </p:cNvSpPr>
          <p:nvPr/>
        </p:nvSpPr>
        <p:spPr bwMode="auto">
          <a:xfrm>
            <a:off x="3144838" y="4646613"/>
            <a:ext cx="1196975" cy="641350"/>
          </a:xfrm>
          <a:custGeom>
            <a:avLst/>
            <a:gdLst>
              <a:gd name="T0" fmla="*/ 0 w 754"/>
              <a:gd name="T1" fmla="*/ 2147483646 h 404"/>
              <a:gd name="T2" fmla="*/ 2147483646 w 754"/>
              <a:gd name="T3" fmla="*/ 0 h 404"/>
              <a:gd name="T4" fmla="*/ 2147483646 w 754"/>
              <a:gd name="T5" fmla="*/ 2147483646 h 404"/>
              <a:gd name="T6" fmla="*/ 2147483646 w 754"/>
              <a:gd name="T7" fmla="*/ 2147483646 h 404"/>
              <a:gd name="T8" fmla="*/ 0 w 754"/>
              <a:gd name="T9" fmla="*/ 2147483646 h 404"/>
              <a:gd name="T10" fmla="*/ 0 60000 65536"/>
              <a:gd name="T11" fmla="*/ 0 60000 65536"/>
              <a:gd name="T12" fmla="*/ 0 60000 65536"/>
              <a:gd name="T13" fmla="*/ 0 60000 65536"/>
              <a:gd name="T14" fmla="*/ 0 60000 65536"/>
              <a:gd name="T15" fmla="*/ 0 w 754"/>
              <a:gd name="T16" fmla="*/ 0 h 404"/>
              <a:gd name="T17" fmla="*/ 754 w 754"/>
              <a:gd name="T18" fmla="*/ 404 h 404"/>
            </a:gdLst>
            <a:ahLst/>
            <a:cxnLst>
              <a:cxn ang="T10">
                <a:pos x="T0" y="T1"/>
              </a:cxn>
              <a:cxn ang="T11">
                <a:pos x="T2" y="T3"/>
              </a:cxn>
              <a:cxn ang="T12">
                <a:pos x="T4" y="T5"/>
              </a:cxn>
              <a:cxn ang="T13">
                <a:pos x="T6" y="T7"/>
              </a:cxn>
              <a:cxn ang="T14">
                <a:pos x="T8" y="T9"/>
              </a:cxn>
            </a:cxnLst>
            <a:rect l="T15" t="T16" r="T17" b="T18"/>
            <a:pathLst>
              <a:path w="754" h="404">
                <a:moveTo>
                  <a:pt x="0" y="201"/>
                </a:moveTo>
                <a:lnTo>
                  <a:pt x="377" y="0"/>
                </a:lnTo>
                <a:lnTo>
                  <a:pt x="754" y="201"/>
                </a:lnTo>
                <a:lnTo>
                  <a:pt x="377" y="404"/>
                </a:lnTo>
                <a:lnTo>
                  <a:pt x="0" y="201"/>
                </a:lnTo>
                <a:close/>
              </a:path>
            </a:pathLst>
          </a:custGeom>
          <a:solidFill>
            <a:srgbClr val="FFFFFF"/>
          </a:solidFill>
          <a:ln w="4763">
            <a:solidFill>
              <a:srgbClr val="000000"/>
            </a:solidFill>
            <a:round/>
            <a:headEnd/>
            <a:tailEnd/>
          </a:ln>
        </p:spPr>
        <p:txBody>
          <a:bodyPr/>
          <a:lstStyle/>
          <a:p>
            <a:endParaRPr lang="zh-CN" altLang="en-US"/>
          </a:p>
        </p:txBody>
      </p:sp>
      <p:sp>
        <p:nvSpPr>
          <p:cNvPr id="28680" name="Rectangle 8"/>
          <p:cNvSpPr>
            <a:spLocks noChangeArrowheads="1"/>
          </p:cNvSpPr>
          <p:nvPr/>
        </p:nvSpPr>
        <p:spPr bwMode="auto">
          <a:xfrm>
            <a:off x="3478213" y="4824413"/>
            <a:ext cx="690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碰撞？</a:t>
            </a:r>
            <a:endParaRPr kumimoji="1" lang="zh-CN" altLang="en-US" sz="1800" b="1">
              <a:latin typeface="CordiaUPC" panose="020B0304020202020204" pitchFamily="34" charset="-34"/>
            </a:endParaRPr>
          </a:p>
        </p:txBody>
      </p:sp>
      <p:sp>
        <p:nvSpPr>
          <p:cNvPr id="28681" name="Freeform 9"/>
          <p:cNvSpPr>
            <a:spLocks/>
          </p:cNvSpPr>
          <p:nvPr/>
        </p:nvSpPr>
        <p:spPr bwMode="auto">
          <a:xfrm>
            <a:off x="1236663" y="4646613"/>
            <a:ext cx="1193800" cy="641350"/>
          </a:xfrm>
          <a:custGeom>
            <a:avLst/>
            <a:gdLst>
              <a:gd name="T0" fmla="*/ 0 w 752"/>
              <a:gd name="T1" fmla="*/ 2147483646 h 404"/>
              <a:gd name="T2" fmla="*/ 2147483646 w 752"/>
              <a:gd name="T3" fmla="*/ 0 h 404"/>
              <a:gd name="T4" fmla="*/ 2147483646 w 752"/>
              <a:gd name="T5" fmla="*/ 2147483646 h 404"/>
              <a:gd name="T6" fmla="*/ 2147483646 w 752"/>
              <a:gd name="T7" fmla="*/ 2147483646 h 404"/>
              <a:gd name="T8" fmla="*/ 0 w 752"/>
              <a:gd name="T9" fmla="*/ 2147483646 h 404"/>
              <a:gd name="T10" fmla="*/ 0 60000 65536"/>
              <a:gd name="T11" fmla="*/ 0 60000 65536"/>
              <a:gd name="T12" fmla="*/ 0 60000 65536"/>
              <a:gd name="T13" fmla="*/ 0 60000 65536"/>
              <a:gd name="T14" fmla="*/ 0 60000 65536"/>
              <a:gd name="T15" fmla="*/ 0 w 752"/>
              <a:gd name="T16" fmla="*/ 0 h 404"/>
              <a:gd name="T17" fmla="*/ 752 w 752"/>
              <a:gd name="T18" fmla="*/ 404 h 404"/>
            </a:gdLst>
            <a:ahLst/>
            <a:cxnLst>
              <a:cxn ang="T10">
                <a:pos x="T0" y="T1"/>
              </a:cxn>
              <a:cxn ang="T11">
                <a:pos x="T2" y="T3"/>
              </a:cxn>
              <a:cxn ang="T12">
                <a:pos x="T4" y="T5"/>
              </a:cxn>
              <a:cxn ang="T13">
                <a:pos x="T6" y="T7"/>
              </a:cxn>
              <a:cxn ang="T14">
                <a:pos x="T8" y="T9"/>
              </a:cxn>
            </a:cxnLst>
            <a:rect l="T15" t="T16" r="T17" b="T18"/>
            <a:pathLst>
              <a:path w="752" h="404">
                <a:moveTo>
                  <a:pt x="0" y="201"/>
                </a:moveTo>
                <a:lnTo>
                  <a:pt x="377" y="0"/>
                </a:lnTo>
                <a:lnTo>
                  <a:pt x="752" y="201"/>
                </a:lnTo>
                <a:lnTo>
                  <a:pt x="377" y="404"/>
                </a:lnTo>
                <a:lnTo>
                  <a:pt x="0" y="201"/>
                </a:lnTo>
                <a:close/>
              </a:path>
            </a:pathLst>
          </a:custGeom>
          <a:solidFill>
            <a:srgbClr val="FFFFFF"/>
          </a:solidFill>
          <a:ln w="4763">
            <a:solidFill>
              <a:srgbClr val="000000"/>
            </a:solidFill>
            <a:round/>
            <a:headEnd/>
            <a:tailEnd/>
          </a:ln>
        </p:spPr>
        <p:txBody>
          <a:bodyPr/>
          <a:lstStyle/>
          <a:p>
            <a:endParaRPr lang="zh-CN" altLang="en-US"/>
          </a:p>
        </p:txBody>
      </p:sp>
      <p:sp>
        <p:nvSpPr>
          <p:cNvPr id="28682" name="Rectangle 10"/>
          <p:cNvSpPr>
            <a:spLocks noChangeArrowheads="1"/>
          </p:cNvSpPr>
          <p:nvPr/>
        </p:nvSpPr>
        <p:spPr bwMode="auto">
          <a:xfrm>
            <a:off x="1436688" y="4811713"/>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发送完？</a:t>
            </a:r>
            <a:endParaRPr kumimoji="1" lang="zh-CN" altLang="en-US" sz="1800" b="1">
              <a:latin typeface="CordiaUPC" panose="020B0304020202020204" pitchFamily="34" charset="-34"/>
            </a:endParaRPr>
          </a:p>
        </p:txBody>
      </p:sp>
      <p:sp>
        <p:nvSpPr>
          <p:cNvPr id="28683" name="Rectangle 11"/>
          <p:cNvSpPr>
            <a:spLocks noChangeArrowheads="1"/>
          </p:cNvSpPr>
          <p:nvPr/>
        </p:nvSpPr>
        <p:spPr bwMode="auto">
          <a:xfrm>
            <a:off x="3144838" y="5715000"/>
            <a:ext cx="1196975" cy="427038"/>
          </a:xfrm>
          <a:prstGeom prst="rect">
            <a:avLst/>
          </a:prstGeom>
          <a:solidFill>
            <a:srgbClr val="FFFFFF"/>
          </a:solidFill>
          <a:ln w="4763">
            <a:solidFill>
              <a:srgbClr val="000000"/>
            </a:solidFill>
            <a:miter lim="800000"/>
            <a:headEnd/>
            <a:tailEnd/>
          </a:ln>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20000"/>
              </a:spcBef>
            </a:pPr>
            <a:endParaRPr kumimoji="1" lang="zh-CN" altLang="zh-CN" sz="2400" b="1">
              <a:latin typeface="Times New Roman" panose="02020603050405020304" pitchFamily="18" charset="0"/>
              <a:ea typeface="黑体" panose="02010609060101010101" pitchFamily="49" charset="-122"/>
            </a:endParaRPr>
          </a:p>
        </p:txBody>
      </p:sp>
      <p:sp>
        <p:nvSpPr>
          <p:cNvPr id="28684" name="Rectangle 12"/>
          <p:cNvSpPr>
            <a:spLocks noChangeArrowheads="1"/>
          </p:cNvSpPr>
          <p:nvPr/>
        </p:nvSpPr>
        <p:spPr bwMode="auto">
          <a:xfrm>
            <a:off x="3340100" y="5811838"/>
            <a:ext cx="8080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发送</a:t>
            </a:r>
            <a:r>
              <a:rPr kumimoji="1" lang="en-US" altLang="zh-CN" sz="1800" b="1">
                <a:solidFill>
                  <a:srgbClr val="000000"/>
                </a:solidFill>
                <a:latin typeface="宋体" panose="02010600030101010101" pitchFamily="2" charset="-122"/>
              </a:rPr>
              <a:t>Jam</a:t>
            </a:r>
            <a:endParaRPr kumimoji="1" lang="en-US" altLang="zh-CN" sz="1800" b="1">
              <a:latin typeface="CordiaUPC" panose="020B0304020202020204" pitchFamily="34" charset="-34"/>
            </a:endParaRPr>
          </a:p>
        </p:txBody>
      </p:sp>
      <p:sp>
        <p:nvSpPr>
          <p:cNvPr id="28685" name="Freeform 13"/>
          <p:cNvSpPr>
            <a:spLocks/>
          </p:cNvSpPr>
          <p:nvPr/>
        </p:nvSpPr>
        <p:spPr bwMode="auto">
          <a:xfrm>
            <a:off x="5175250" y="4002088"/>
            <a:ext cx="1196975" cy="644525"/>
          </a:xfrm>
          <a:custGeom>
            <a:avLst/>
            <a:gdLst>
              <a:gd name="T0" fmla="*/ 0 w 754"/>
              <a:gd name="T1" fmla="*/ 2147483646 h 406"/>
              <a:gd name="T2" fmla="*/ 2147483646 w 754"/>
              <a:gd name="T3" fmla="*/ 0 h 406"/>
              <a:gd name="T4" fmla="*/ 2147483646 w 754"/>
              <a:gd name="T5" fmla="*/ 2147483646 h 406"/>
              <a:gd name="T6" fmla="*/ 2147483646 w 754"/>
              <a:gd name="T7" fmla="*/ 2147483646 h 406"/>
              <a:gd name="T8" fmla="*/ 0 w 754"/>
              <a:gd name="T9" fmla="*/ 2147483646 h 406"/>
              <a:gd name="T10" fmla="*/ 0 60000 65536"/>
              <a:gd name="T11" fmla="*/ 0 60000 65536"/>
              <a:gd name="T12" fmla="*/ 0 60000 65536"/>
              <a:gd name="T13" fmla="*/ 0 60000 65536"/>
              <a:gd name="T14" fmla="*/ 0 60000 65536"/>
              <a:gd name="T15" fmla="*/ 0 w 754"/>
              <a:gd name="T16" fmla="*/ 0 h 406"/>
              <a:gd name="T17" fmla="*/ 754 w 754"/>
              <a:gd name="T18" fmla="*/ 406 h 406"/>
            </a:gdLst>
            <a:ahLst/>
            <a:cxnLst>
              <a:cxn ang="T10">
                <a:pos x="T0" y="T1"/>
              </a:cxn>
              <a:cxn ang="T11">
                <a:pos x="T2" y="T3"/>
              </a:cxn>
              <a:cxn ang="T12">
                <a:pos x="T4" y="T5"/>
              </a:cxn>
              <a:cxn ang="T13">
                <a:pos x="T6" y="T7"/>
              </a:cxn>
              <a:cxn ang="T14">
                <a:pos x="T8" y="T9"/>
              </a:cxn>
            </a:cxnLst>
            <a:rect l="T15" t="T16" r="T17" b="T18"/>
            <a:pathLst>
              <a:path w="754" h="406">
                <a:moveTo>
                  <a:pt x="0" y="203"/>
                </a:moveTo>
                <a:lnTo>
                  <a:pt x="377" y="0"/>
                </a:lnTo>
                <a:lnTo>
                  <a:pt x="754" y="203"/>
                </a:lnTo>
                <a:lnTo>
                  <a:pt x="377" y="406"/>
                </a:lnTo>
                <a:lnTo>
                  <a:pt x="0" y="203"/>
                </a:lnTo>
                <a:close/>
              </a:path>
            </a:pathLst>
          </a:custGeom>
          <a:solidFill>
            <a:srgbClr val="FFFFFF"/>
          </a:solidFill>
          <a:ln w="4763">
            <a:solidFill>
              <a:srgbClr val="000000"/>
            </a:solidFill>
            <a:round/>
            <a:headEnd/>
            <a:tailEnd/>
          </a:ln>
        </p:spPr>
        <p:txBody>
          <a:bodyPr/>
          <a:lstStyle/>
          <a:p>
            <a:endParaRPr lang="zh-CN" altLang="en-US"/>
          </a:p>
        </p:txBody>
      </p:sp>
      <p:sp>
        <p:nvSpPr>
          <p:cNvPr id="28686" name="Rectangle 14"/>
          <p:cNvSpPr>
            <a:spLocks noChangeArrowheads="1"/>
          </p:cNvSpPr>
          <p:nvPr/>
        </p:nvSpPr>
        <p:spPr bwMode="auto">
          <a:xfrm>
            <a:off x="5411788" y="416877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solidFill>
                  <a:srgbClr val="000000"/>
                </a:solidFill>
                <a:latin typeface="宋体" panose="02010600030101010101" pitchFamily="2" charset="-122"/>
              </a:rPr>
              <a:t>N≥16?</a:t>
            </a:r>
          </a:p>
        </p:txBody>
      </p:sp>
      <p:sp>
        <p:nvSpPr>
          <p:cNvPr id="28687" name="Line 15"/>
          <p:cNvSpPr>
            <a:spLocks noChangeShapeType="1"/>
          </p:cNvSpPr>
          <p:nvPr/>
        </p:nvSpPr>
        <p:spPr bwMode="auto">
          <a:xfrm>
            <a:off x="3743325" y="2508250"/>
            <a:ext cx="1588" cy="354013"/>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Freeform 16"/>
          <p:cNvSpPr>
            <a:spLocks/>
          </p:cNvSpPr>
          <p:nvPr/>
        </p:nvSpPr>
        <p:spPr bwMode="auto">
          <a:xfrm>
            <a:off x="3698875" y="2851150"/>
            <a:ext cx="93663" cy="84138"/>
          </a:xfrm>
          <a:custGeom>
            <a:avLst/>
            <a:gdLst>
              <a:gd name="T0" fmla="*/ 0 w 59"/>
              <a:gd name="T1" fmla="*/ 0 h 53"/>
              <a:gd name="T2" fmla="*/ 2147483646 w 59"/>
              <a:gd name="T3" fmla="*/ 2147483646 h 53"/>
              <a:gd name="T4" fmla="*/ 2147483646 w 59"/>
              <a:gd name="T5" fmla="*/ 0 h 53"/>
              <a:gd name="T6" fmla="*/ 0 w 59"/>
              <a:gd name="T7" fmla="*/ 0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0" y="0"/>
                </a:moveTo>
                <a:lnTo>
                  <a:pt x="28" y="53"/>
                </a:lnTo>
                <a:lnTo>
                  <a:pt x="59" y="0"/>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9" name="Line 17"/>
          <p:cNvSpPr>
            <a:spLocks noChangeShapeType="1"/>
          </p:cNvSpPr>
          <p:nvPr/>
        </p:nvSpPr>
        <p:spPr bwMode="auto">
          <a:xfrm>
            <a:off x="3743325" y="5287963"/>
            <a:ext cx="1588" cy="354012"/>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Freeform 18"/>
          <p:cNvSpPr>
            <a:spLocks/>
          </p:cNvSpPr>
          <p:nvPr/>
        </p:nvSpPr>
        <p:spPr bwMode="auto">
          <a:xfrm>
            <a:off x="3698875" y="5630863"/>
            <a:ext cx="93663" cy="84137"/>
          </a:xfrm>
          <a:custGeom>
            <a:avLst/>
            <a:gdLst>
              <a:gd name="T0" fmla="*/ 2147483646 w 59"/>
              <a:gd name="T1" fmla="*/ 0 h 53"/>
              <a:gd name="T2" fmla="*/ 2147483646 w 59"/>
              <a:gd name="T3" fmla="*/ 2147483646 h 53"/>
              <a:gd name="T4" fmla="*/ 0 w 59"/>
              <a:gd name="T5" fmla="*/ 0 h 53"/>
              <a:gd name="T6" fmla="*/ 2147483646 w 59"/>
              <a:gd name="T7" fmla="*/ 0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59" y="0"/>
                </a:moveTo>
                <a:lnTo>
                  <a:pt x="28" y="53"/>
                </a:lnTo>
                <a:lnTo>
                  <a:pt x="0" y="0"/>
                </a:lnTo>
                <a:lnTo>
                  <a:pt x="59"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1" name="Rectangle 19"/>
          <p:cNvSpPr>
            <a:spLocks noChangeArrowheads="1"/>
          </p:cNvSpPr>
          <p:nvPr/>
        </p:nvSpPr>
        <p:spPr bwMode="auto">
          <a:xfrm>
            <a:off x="3773488" y="5273675"/>
            <a:ext cx="347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Yes</a:t>
            </a:r>
            <a:endParaRPr kumimoji="1" lang="en-US" altLang="zh-CN" sz="1800" b="1">
              <a:latin typeface="CordiaUPC" panose="020B0304020202020204" pitchFamily="34" charset="-34"/>
            </a:endParaRPr>
          </a:p>
        </p:txBody>
      </p:sp>
      <p:sp>
        <p:nvSpPr>
          <p:cNvPr id="28692" name="Line 20"/>
          <p:cNvSpPr>
            <a:spLocks noChangeShapeType="1"/>
          </p:cNvSpPr>
          <p:nvPr/>
        </p:nvSpPr>
        <p:spPr bwMode="auto">
          <a:xfrm flipH="1" flipV="1">
            <a:off x="2509838" y="4967288"/>
            <a:ext cx="654050" cy="1587"/>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Freeform 21"/>
          <p:cNvSpPr>
            <a:spLocks/>
          </p:cNvSpPr>
          <p:nvPr/>
        </p:nvSpPr>
        <p:spPr bwMode="auto">
          <a:xfrm>
            <a:off x="2430463" y="4926013"/>
            <a:ext cx="92075" cy="82550"/>
          </a:xfrm>
          <a:custGeom>
            <a:avLst/>
            <a:gdLst>
              <a:gd name="T0" fmla="*/ 2147483646 w 58"/>
              <a:gd name="T1" fmla="*/ 2147483646 h 52"/>
              <a:gd name="T2" fmla="*/ 0 w 58"/>
              <a:gd name="T3" fmla="*/ 2147483646 h 52"/>
              <a:gd name="T4" fmla="*/ 2147483646 w 58"/>
              <a:gd name="T5" fmla="*/ 0 h 52"/>
              <a:gd name="T6" fmla="*/ 2147483646 w 58"/>
              <a:gd name="T7" fmla="*/ 2147483646 h 52"/>
              <a:gd name="T8" fmla="*/ 0 60000 65536"/>
              <a:gd name="T9" fmla="*/ 0 60000 65536"/>
              <a:gd name="T10" fmla="*/ 0 60000 65536"/>
              <a:gd name="T11" fmla="*/ 0 60000 65536"/>
              <a:gd name="T12" fmla="*/ 0 w 58"/>
              <a:gd name="T13" fmla="*/ 0 h 52"/>
              <a:gd name="T14" fmla="*/ 58 w 58"/>
              <a:gd name="T15" fmla="*/ 52 h 52"/>
            </a:gdLst>
            <a:ahLst/>
            <a:cxnLst>
              <a:cxn ang="T8">
                <a:pos x="T0" y="T1"/>
              </a:cxn>
              <a:cxn ang="T9">
                <a:pos x="T2" y="T3"/>
              </a:cxn>
              <a:cxn ang="T10">
                <a:pos x="T4" y="T5"/>
              </a:cxn>
              <a:cxn ang="T11">
                <a:pos x="T6" y="T7"/>
              </a:cxn>
            </a:cxnLst>
            <a:rect l="T12" t="T13" r="T14" b="T15"/>
            <a:pathLst>
              <a:path w="58" h="52">
                <a:moveTo>
                  <a:pt x="58" y="52"/>
                </a:moveTo>
                <a:lnTo>
                  <a:pt x="0" y="25"/>
                </a:lnTo>
                <a:lnTo>
                  <a:pt x="58" y="0"/>
                </a:lnTo>
                <a:lnTo>
                  <a:pt x="58" y="5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4" name="Rectangle 22"/>
          <p:cNvSpPr>
            <a:spLocks noChangeArrowheads="1"/>
          </p:cNvSpPr>
          <p:nvPr/>
        </p:nvSpPr>
        <p:spPr bwMode="auto">
          <a:xfrm>
            <a:off x="2859088" y="4664075"/>
            <a:ext cx="231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No</a:t>
            </a:r>
          </a:p>
        </p:txBody>
      </p:sp>
      <p:sp>
        <p:nvSpPr>
          <p:cNvPr id="28695" name="Freeform 23"/>
          <p:cNvSpPr>
            <a:spLocks/>
          </p:cNvSpPr>
          <p:nvPr/>
        </p:nvSpPr>
        <p:spPr bwMode="auto">
          <a:xfrm>
            <a:off x="1835150" y="3789363"/>
            <a:ext cx="1785938" cy="857250"/>
          </a:xfrm>
          <a:custGeom>
            <a:avLst/>
            <a:gdLst>
              <a:gd name="T0" fmla="*/ 0 w 1001"/>
              <a:gd name="T1" fmla="*/ 2147483646 h 540"/>
              <a:gd name="T2" fmla="*/ 0 w 1001"/>
              <a:gd name="T3" fmla="*/ 0 h 540"/>
              <a:gd name="T4" fmla="*/ 2147483646 w 1001"/>
              <a:gd name="T5" fmla="*/ 0 h 540"/>
              <a:gd name="T6" fmla="*/ 0 60000 65536"/>
              <a:gd name="T7" fmla="*/ 0 60000 65536"/>
              <a:gd name="T8" fmla="*/ 0 60000 65536"/>
              <a:gd name="T9" fmla="*/ 0 w 1001"/>
              <a:gd name="T10" fmla="*/ 0 h 540"/>
              <a:gd name="T11" fmla="*/ 1001 w 1001"/>
              <a:gd name="T12" fmla="*/ 540 h 540"/>
            </a:gdLst>
            <a:ahLst/>
            <a:cxnLst>
              <a:cxn ang="T6">
                <a:pos x="T0" y="T1"/>
              </a:cxn>
              <a:cxn ang="T7">
                <a:pos x="T2" y="T3"/>
              </a:cxn>
              <a:cxn ang="T8">
                <a:pos x="T4" y="T5"/>
              </a:cxn>
            </a:cxnLst>
            <a:rect l="T9" t="T10" r="T11" b="T12"/>
            <a:pathLst>
              <a:path w="1001" h="540">
                <a:moveTo>
                  <a:pt x="0" y="540"/>
                </a:moveTo>
                <a:lnTo>
                  <a:pt x="0" y="0"/>
                </a:lnTo>
                <a:lnTo>
                  <a:pt x="1001" y="0"/>
                </a:lnTo>
              </a:path>
            </a:pathLst>
          </a:custGeom>
          <a:noFill/>
          <a:ln w="27051">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6" name="Freeform 24"/>
          <p:cNvSpPr>
            <a:spLocks/>
          </p:cNvSpPr>
          <p:nvPr/>
        </p:nvSpPr>
        <p:spPr bwMode="auto">
          <a:xfrm>
            <a:off x="3603625" y="3749675"/>
            <a:ext cx="92075" cy="82550"/>
          </a:xfrm>
          <a:custGeom>
            <a:avLst/>
            <a:gdLst>
              <a:gd name="T0" fmla="*/ 0 w 58"/>
              <a:gd name="T1" fmla="*/ 0 h 52"/>
              <a:gd name="T2" fmla="*/ 2147483646 w 58"/>
              <a:gd name="T3" fmla="*/ 2147483646 h 52"/>
              <a:gd name="T4" fmla="*/ 0 w 58"/>
              <a:gd name="T5" fmla="*/ 2147483646 h 52"/>
              <a:gd name="T6" fmla="*/ 0 w 58"/>
              <a:gd name="T7" fmla="*/ 0 h 52"/>
              <a:gd name="T8" fmla="*/ 0 60000 65536"/>
              <a:gd name="T9" fmla="*/ 0 60000 65536"/>
              <a:gd name="T10" fmla="*/ 0 60000 65536"/>
              <a:gd name="T11" fmla="*/ 0 60000 65536"/>
              <a:gd name="T12" fmla="*/ 0 w 58"/>
              <a:gd name="T13" fmla="*/ 0 h 52"/>
              <a:gd name="T14" fmla="*/ 58 w 58"/>
              <a:gd name="T15" fmla="*/ 52 h 52"/>
            </a:gdLst>
            <a:ahLst/>
            <a:cxnLst>
              <a:cxn ang="T8">
                <a:pos x="T0" y="T1"/>
              </a:cxn>
              <a:cxn ang="T9">
                <a:pos x="T2" y="T3"/>
              </a:cxn>
              <a:cxn ang="T10">
                <a:pos x="T4" y="T5"/>
              </a:cxn>
              <a:cxn ang="T11">
                <a:pos x="T6" y="T7"/>
              </a:cxn>
            </a:cxnLst>
            <a:rect l="T12" t="T13" r="T14" b="T15"/>
            <a:pathLst>
              <a:path w="58" h="52">
                <a:moveTo>
                  <a:pt x="0" y="0"/>
                </a:moveTo>
                <a:lnTo>
                  <a:pt x="58" y="25"/>
                </a:lnTo>
                <a:lnTo>
                  <a:pt x="0" y="52"/>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7" name="Rectangle 25"/>
          <p:cNvSpPr>
            <a:spLocks noChangeArrowheads="1"/>
          </p:cNvSpPr>
          <p:nvPr/>
        </p:nvSpPr>
        <p:spPr bwMode="auto">
          <a:xfrm>
            <a:off x="1893888" y="4346575"/>
            <a:ext cx="231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No</a:t>
            </a:r>
          </a:p>
        </p:txBody>
      </p:sp>
      <p:sp>
        <p:nvSpPr>
          <p:cNvPr id="28698" name="Line 26"/>
          <p:cNvSpPr>
            <a:spLocks noChangeShapeType="1"/>
          </p:cNvSpPr>
          <p:nvPr/>
        </p:nvSpPr>
        <p:spPr bwMode="auto">
          <a:xfrm>
            <a:off x="1835150" y="5287963"/>
            <a:ext cx="1588" cy="354012"/>
          </a:xfrm>
          <a:prstGeom prst="line">
            <a:avLst/>
          </a:prstGeom>
          <a:noFill/>
          <a:ln w="4826">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Freeform 27"/>
          <p:cNvSpPr>
            <a:spLocks/>
          </p:cNvSpPr>
          <p:nvPr/>
        </p:nvSpPr>
        <p:spPr bwMode="auto">
          <a:xfrm>
            <a:off x="1787525" y="5630863"/>
            <a:ext cx="92075" cy="84137"/>
          </a:xfrm>
          <a:custGeom>
            <a:avLst/>
            <a:gdLst>
              <a:gd name="T0" fmla="*/ 2147483646 w 58"/>
              <a:gd name="T1" fmla="*/ 0 h 53"/>
              <a:gd name="T2" fmla="*/ 2147483646 w 58"/>
              <a:gd name="T3" fmla="*/ 2147483646 h 53"/>
              <a:gd name="T4" fmla="*/ 0 w 58"/>
              <a:gd name="T5" fmla="*/ 0 h 53"/>
              <a:gd name="T6" fmla="*/ 2147483646 w 58"/>
              <a:gd name="T7" fmla="*/ 0 h 53"/>
              <a:gd name="T8" fmla="*/ 0 60000 65536"/>
              <a:gd name="T9" fmla="*/ 0 60000 65536"/>
              <a:gd name="T10" fmla="*/ 0 60000 65536"/>
              <a:gd name="T11" fmla="*/ 0 60000 65536"/>
              <a:gd name="T12" fmla="*/ 0 w 58"/>
              <a:gd name="T13" fmla="*/ 0 h 53"/>
              <a:gd name="T14" fmla="*/ 58 w 58"/>
              <a:gd name="T15" fmla="*/ 53 h 53"/>
            </a:gdLst>
            <a:ahLst/>
            <a:cxnLst>
              <a:cxn ang="T8">
                <a:pos x="T0" y="T1"/>
              </a:cxn>
              <a:cxn ang="T9">
                <a:pos x="T2" y="T3"/>
              </a:cxn>
              <a:cxn ang="T10">
                <a:pos x="T4" y="T5"/>
              </a:cxn>
              <a:cxn ang="T11">
                <a:pos x="T6" y="T7"/>
              </a:cxn>
            </a:cxnLst>
            <a:rect l="T12" t="T13" r="T14" b="T15"/>
            <a:pathLst>
              <a:path w="58" h="53">
                <a:moveTo>
                  <a:pt x="58" y="0"/>
                </a:moveTo>
                <a:lnTo>
                  <a:pt x="30" y="53"/>
                </a:lnTo>
                <a:lnTo>
                  <a:pt x="0" y="0"/>
                </a:lnTo>
                <a:lnTo>
                  <a:pt x="58"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0" name="Rectangle 28"/>
          <p:cNvSpPr>
            <a:spLocks noChangeArrowheads="1"/>
          </p:cNvSpPr>
          <p:nvPr/>
        </p:nvSpPr>
        <p:spPr bwMode="auto">
          <a:xfrm>
            <a:off x="1868488" y="5286375"/>
            <a:ext cx="347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Yes</a:t>
            </a:r>
          </a:p>
        </p:txBody>
      </p:sp>
      <p:sp>
        <p:nvSpPr>
          <p:cNvPr id="28701" name="Freeform 29"/>
          <p:cNvSpPr>
            <a:spLocks/>
          </p:cNvSpPr>
          <p:nvPr/>
        </p:nvSpPr>
        <p:spPr bwMode="auto">
          <a:xfrm>
            <a:off x="1236663" y="5715000"/>
            <a:ext cx="1193800" cy="427038"/>
          </a:xfrm>
          <a:custGeom>
            <a:avLst/>
            <a:gdLst>
              <a:gd name="T0" fmla="*/ 2147483646 w 752"/>
              <a:gd name="T1" fmla="*/ 2147483646 h 269"/>
              <a:gd name="T2" fmla="*/ 2147483646 w 752"/>
              <a:gd name="T3" fmla="*/ 2147483646 h 269"/>
              <a:gd name="T4" fmla="*/ 2147483646 w 752"/>
              <a:gd name="T5" fmla="*/ 2147483646 h 269"/>
              <a:gd name="T6" fmla="*/ 2147483646 w 752"/>
              <a:gd name="T7" fmla="*/ 2147483646 h 269"/>
              <a:gd name="T8" fmla="*/ 2147483646 w 752"/>
              <a:gd name="T9" fmla="*/ 2147483646 h 269"/>
              <a:gd name="T10" fmla="*/ 2147483646 w 752"/>
              <a:gd name="T11" fmla="*/ 2147483646 h 269"/>
              <a:gd name="T12" fmla="*/ 2147483646 w 752"/>
              <a:gd name="T13" fmla="*/ 2147483646 h 269"/>
              <a:gd name="T14" fmla="*/ 2147483646 w 752"/>
              <a:gd name="T15" fmla="*/ 2147483646 h 269"/>
              <a:gd name="T16" fmla="*/ 2147483646 w 752"/>
              <a:gd name="T17" fmla="*/ 2147483646 h 269"/>
              <a:gd name="T18" fmla="*/ 2147483646 w 752"/>
              <a:gd name="T19" fmla="*/ 2147483646 h 269"/>
              <a:gd name="T20" fmla="*/ 2147483646 w 752"/>
              <a:gd name="T21" fmla="*/ 2147483646 h 269"/>
              <a:gd name="T22" fmla="*/ 2147483646 w 752"/>
              <a:gd name="T23" fmla="*/ 2147483646 h 269"/>
              <a:gd name="T24" fmla="*/ 2147483646 w 752"/>
              <a:gd name="T25" fmla="*/ 2147483646 h 269"/>
              <a:gd name="T26" fmla="*/ 2147483646 w 752"/>
              <a:gd name="T27" fmla="*/ 2147483646 h 269"/>
              <a:gd name="T28" fmla="*/ 2147483646 w 752"/>
              <a:gd name="T29" fmla="*/ 0 h 269"/>
              <a:gd name="T30" fmla="*/ 2147483646 w 752"/>
              <a:gd name="T31" fmla="*/ 0 h 269"/>
              <a:gd name="T32" fmla="*/ 2147483646 w 752"/>
              <a:gd name="T33" fmla="*/ 2147483646 h 269"/>
              <a:gd name="T34" fmla="*/ 2147483646 w 752"/>
              <a:gd name="T35" fmla="*/ 2147483646 h 269"/>
              <a:gd name="T36" fmla="*/ 2147483646 w 752"/>
              <a:gd name="T37" fmla="*/ 2147483646 h 269"/>
              <a:gd name="T38" fmla="*/ 2147483646 w 752"/>
              <a:gd name="T39" fmla="*/ 2147483646 h 269"/>
              <a:gd name="T40" fmla="*/ 2147483646 w 752"/>
              <a:gd name="T41" fmla="*/ 2147483646 h 269"/>
              <a:gd name="T42" fmla="*/ 0 w 752"/>
              <a:gd name="T43" fmla="*/ 2147483646 h 269"/>
              <a:gd name="T44" fmla="*/ 0 w 752"/>
              <a:gd name="T45" fmla="*/ 2147483646 h 269"/>
              <a:gd name="T46" fmla="*/ 2147483646 w 752"/>
              <a:gd name="T47" fmla="*/ 2147483646 h 269"/>
              <a:gd name="T48" fmla="*/ 2147483646 w 752"/>
              <a:gd name="T49" fmla="*/ 2147483646 h 269"/>
              <a:gd name="T50" fmla="*/ 2147483646 w 752"/>
              <a:gd name="T51" fmla="*/ 2147483646 h 269"/>
              <a:gd name="T52" fmla="*/ 2147483646 w 752"/>
              <a:gd name="T53" fmla="*/ 2147483646 h 269"/>
              <a:gd name="T54" fmla="*/ 2147483646 w 752"/>
              <a:gd name="T55" fmla="*/ 2147483646 h 269"/>
              <a:gd name="T56" fmla="*/ 2147483646 w 752"/>
              <a:gd name="T57" fmla="*/ 214748364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2"/>
              <a:gd name="T88" fmla="*/ 0 h 269"/>
              <a:gd name="T89" fmla="*/ 752 w 75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2" h="269">
                <a:moveTo>
                  <a:pt x="150" y="269"/>
                </a:moveTo>
                <a:lnTo>
                  <a:pt x="601" y="269"/>
                </a:lnTo>
                <a:lnTo>
                  <a:pt x="637" y="264"/>
                </a:lnTo>
                <a:lnTo>
                  <a:pt x="673" y="253"/>
                </a:lnTo>
                <a:lnTo>
                  <a:pt x="701" y="235"/>
                </a:lnTo>
                <a:lnTo>
                  <a:pt x="726" y="212"/>
                </a:lnTo>
                <a:lnTo>
                  <a:pt x="741" y="182"/>
                </a:lnTo>
                <a:lnTo>
                  <a:pt x="752" y="150"/>
                </a:lnTo>
                <a:lnTo>
                  <a:pt x="752" y="118"/>
                </a:lnTo>
                <a:lnTo>
                  <a:pt x="741" y="86"/>
                </a:lnTo>
                <a:lnTo>
                  <a:pt x="726" y="57"/>
                </a:lnTo>
                <a:lnTo>
                  <a:pt x="701" y="34"/>
                </a:lnTo>
                <a:lnTo>
                  <a:pt x="673" y="16"/>
                </a:lnTo>
                <a:lnTo>
                  <a:pt x="637" y="4"/>
                </a:lnTo>
                <a:lnTo>
                  <a:pt x="601" y="0"/>
                </a:lnTo>
                <a:lnTo>
                  <a:pt x="150" y="0"/>
                </a:lnTo>
                <a:lnTo>
                  <a:pt x="115" y="4"/>
                </a:lnTo>
                <a:lnTo>
                  <a:pt x="82" y="16"/>
                </a:lnTo>
                <a:lnTo>
                  <a:pt x="51" y="34"/>
                </a:lnTo>
                <a:lnTo>
                  <a:pt x="26" y="57"/>
                </a:lnTo>
                <a:lnTo>
                  <a:pt x="10" y="86"/>
                </a:lnTo>
                <a:lnTo>
                  <a:pt x="0" y="118"/>
                </a:lnTo>
                <a:lnTo>
                  <a:pt x="0" y="150"/>
                </a:lnTo>
                <a:lnTo>
                  <a:pt x="10" y="182"/>
                </a:lnTo>
                <a:lnTo>
                  <a:pt x="26" y="212"/>
                </a:lnTo>
                <a:lnTo>
                  <a:pt x="51" y="235"/>
                </a:lnTo>
                <a:lnTo>
                  <a:pt x="82" y="253"/>
                </a:lnTo>
                <a:lnTo>
                  <a:pt x="115" y="264"/>
                </a:lnTo>
                <a:lnTo>
                  <a:pt x="150" y="269"/>
                </a:lnTo>
                <a:close/>
              </a:path>
            </a:pathLst>
          </a:custGeom>
          <a:solidFill>
            <a:srgbClr val="FFFFFF"/>
          </a:solidFill>
          <a:ln w="4763">
            <a:solidFill>
              <a:srgbClr val="000000"/>
            </a:solidFill>
            <a:round/>
            <a:headEnd/>
            <a:tailEnd/>
          </a:ln>
        </p:spPr>
        <p:txBody>
          <a:bodyPr/>
          <a:lstStyle/>
          <a:p>
            <a:endParaRPr lang="zh-CN" altLang="en-US"/>
          </a:p>
        </p:txBody>
      </p:sp>
      <p:sp>
        <p:nvSpPr>
          <p:cNvPr id="28702" name="Rectangle 30"/>
          <p:cNvSpPr>
            <a:spLocks noChangeArrowheads="1"/>
          </p:cNvSpPr>
          <p:nvPr/>
        </p:nvSpPr>
        <p:spPr bwMode="auto">
          <a:xfrm>
            <a:off x="1385888" y="5786438"/>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发送成功</a:t>
            </a:r>
            <a:endParaRPr kumimoji="1" lang="zh-CN" altLang="en-US" sz="1800" b="1">
              <a:latin typeface="CordiaUPC" panose="020B0304020202020204" pitchFamily="34" charset="-34"/>
            </a:endParaRPr>
          </a:p>
        </p:txBody>
      </p:sp>
      <p:sp>
        <p:nvSpPr>
          <p:cNvPr id="28703" name="Freeform 31"/>
          <p:cNvSpPr>
            <a:spLocks/>
          </p:cNvSpPr>
          <p:nvPr/>
        </p:nvSpPr>
        <p:spPr bwMode="auto">
          <a:xfrm>
            <a:off x="3743325" y="5754688"/>
            <a:ext cx="2030413" cy="514350"/>
          </a:xfrm>
          <a:custGeom>
            <a:avLst/>
            <a:gdLst>
              <a:gd name="T0" fmla="*/ 0 w 1279"/>
              <a:gd name="T1" fmla="*/ 2147483646 h 324"/>
              <a:gd name="T2" fmla="*/ 0 w 1279"/>
              <a:gd name="T3" fmla="*/ 2147483646 h 324"/>
              <a:gd name="T4" fmla="*/ 2147483646 w 1279"/>
              <a:gd name="T5" fmla="*/ 2147483646 h 324"/>
              <a:gd name="T6" fmla="*/ 2147483646 w 1279"/>
              <a:gd name="T7" fmla="*/ 0 h 324"/>
              <a:gd name="T8" fmla="*/ 0 60000 65536"/>
              <a:gd name="T9" fmla="*/ 0 60000 65536"/>
              <a:gd name="T10" fmla="*/ 0 60000 65536"/>
              <a:gd name="T11" fmla="*/ 0 60000 65536"/>
              <a:gd name="T12" fmla="*/ 0 w 1279"/>
              <a:gd name="T13" fmla="*/ 0 h 324"/>
              <a:gd name="T14" fmla="*/ 1279 w 1279"/>
              <a:gd name="T15" fmla="*/ 324 h 324"/>
            </a:gdLst>
            <a:ahLst/>
            <a:cxnLst>
              <a:cxn ang="T8">
                <a:pos x="T0" y="T1"/>
              </a:cxn>
              <a:cxn ang="T9">
                <a:pos x="T2" y="T3"/>
              </a:cxn>
              <a:cxn ang="T10">
                <a:pos x="T4" y="T5"/>
              </a:cxn>
              <a:cxn ang="T11">
                <a:pos x="T6" y="T7"/>
              </a:cxn>
            </a:cxnLst>
            <a:rect l="T12" t="T13" r="T14" b="T15"/>
            <a:pathLst>
              <a:path w="1279" h="324">
                <a:moveTo>
                  <a:pt x="0" y="224"/>
                </a:moveTo>
                <a:lnTo>
                  <a:pt x="0" y="324"/>
                </a:lnTo>
                <a:lnTo>
                  <a:pt x="1279" y="324"/>
                </a:lnTo>
                <a:lnTo>
                  <a:pt x="1279" y="0"/>
                </a:lnTo>
              </a:path>
            </a:pathLst>
          </a:custGeom>
          <a:noFill/>
          <a:ln w="27051">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4" name="Freeform 32"/>
          <p:cNvSpPr>
            <a:spLocks/>
          </p:cNvSpPr>
          <p:nvPr/>
        </p:nvSpPr>
        <p:spPr bwMode="auto">
          <a:xfrm>
            <a:off x="5729288" y="5715000"/>
            <a:ext cx="93662" cy="82550"/>
          </a:xfrm>
          <a:custGeom>
            <a:avLst/>
            <a:gdLst>
              <a:gd name="T0" fmla="*/ 0 w 59"/>
              <a:gd name="T1" fmla="*/ 2147483646 h 52"/>
              <a:gd name="T2" fmla="*/ 2147483646 w 59"/>
              <a:gd name="T3" fmla="*/ 0 h 52"/>
              <a:gd name="T4" fmla="*/ 2147483646 w 59"/>
              <a:gd name="T5" fmla="*/ 2147483646 h 52"/>
              <a:gd name="T6" fmla="*/ 0 w 59"/>
              <a:gd name="T7" fmla="*/ 2147483646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0" y="52"/>
                </a:moveTo>
                <a:lnTo>
                  <a:pt x="28" y="0"/>
                </a:lnTo>
                <a:lnTo>
                  <a:pt x="59" y="52"/>
                </a:lnTo>
                <a:lnTo>
                  <a:pt x="0" y="5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5" name="Freeform 33"/>
          <p:cNvSpPr>
            <a:spLocks/>
          </p:cNvSpPr>
          <p:nvPr/>
        </p:nvSpPr>
        <p:spPr bwMode="auto">
          <a:xfrm>
            <a:off x="6372225" y="4324350"/>
            <a:ext cx="715963" cy="463550"/>
          </a:xfrm>
          <a:custGeom>
            <a:avLst/>
            <a:gdLst>
              <a:gd name="T0" fmla="*/ 0 w 451"/>
              <a:gd name="T1" fmla="*/ 0 h 292"/>
              <a:gd name="T2" fmla="*/ 2147483646 w 451"/>
              <a:gd name="T3" fmla="*/ 0 h 292"/>
              <a:gd name="T4" fmla="*/ 2147483646 w 451"/>
              <a:gd name="T5" fmla="*/ 2147483646 h 292"/>
              <a:gd name="T6" fmla="*/ 0 60000 65536"/>
              <a:gd name="T7" fmla="*/ 0 60000 65536"/>
              <a:gd name="T8" fmla="*/ 0 60000 65536"/>
              <a:gd name="T9" fmla="*/ 0 w 451"/>
              <a:gd name="T10" fmla="*/ 0 h 292"/>
              <a:gd name="T11" fmla="*/ 451 w 451"/>
              <a:gd name="T12" fmla="*/ 292 h 292"/>
            </a:gdLst>
            <a:ahLst/>
            <a:cxnLst>
              <a:cxn ang="T6">
                <a:pos x="T0" y="T1"/>
              </a:cxn>
              <a:cxn ang="T7">
                <a:pos x="T2" y="T3"/>
              </a:cxn>
              <a:cxn ang="T8">
                <a:pos x="T4" y="T5"/>
              </a:cxn>
            </a:cxnLst>
            <a:rect l="T9" t="T10" r="T11" b="T12"/>
            <a:pathLst>
              <a:path w="451" h="292">
                <a:moveTo>
                  <a:pt x="0" y="0"/>
                </a:moveTo>
                <a:lnTo>
                  <a:pt x="451" y="0"/>
                </a:lnTo>
                <a:lnTo>
                  <a:pt x="451" y="292"/>
                </a:lnTo>
              </a:path>
            </a:pathLst>
          </a:custGeom>
          <a:noFill/>
          <a:ln w="27051">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Freeform 34"/>
          <p:cNvSpPr>
            <a:spLocks/>
          </p:cNvSpPr>
          <p:nvPr/>
        </p:nvSpPr>
        <p:spPr bwMode="auto">
          <a:xfrm>
            <a:off x="7038975" y="4776788"/>
            <a:ext cx="93663" cy="84137"/>
          </a:xfrm>
          <a:custGeom>
            <a:avLst/>
            <a:gdLst>
              <a:gd name="T0" fmla="*/ 2147483646 w 59"/>
              <a:gd name="T1" fmla="*/ 0 h 53"/>
              <a:gd name="T2" fmla="*/ 2147483646 w 59"/>
              <a:gd name="T3" fmla="*/ 2147483646 h 53"/>
              <a:gd name="T4" fmla="*/ 0 w 59"/>
              <a:gd name="T5" fmla="*/ 0 h 53"/>
              <a:gd name="T6" fmla="*/ 2147483646 w 59"/>
              <a:gd name="T7" fmla="*/ 0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59" y="0"/>
                </a:moveTo>
                <a:lnTo>
                  <a:pt x="31" y="53"/>
                </a:lnTo>
                <a:lnTo>
                  <a:pt x="0" y="0"/>
                </a:lnTo>
                <a:lnTo>
                  <a:pt x="59"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7" name="Rectangle 35"/>
          <p:cNvSpPr>
            <a:spLocks noChangeArrowheads="1"/>
          </p:cNvSpPr>
          <p:nvPr/>
        </p:nvSpPr>
        <p:spPr bwMode="auto">
          <a:xfrm>
            <a:off x="6440488" y="4029075"/>
            <a:ext cx="347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Yes</a:t>
            </a:r>
            <a:endParaRPr kumimoji="1" lang="en-US" altLang="zh-CN" sz="1800" b="1">
              <a:latin typeface="CordiaUPC" panose="020B0304020202020204" pitchFamily="34" charset="-34"/>
            </a:endParaRPr>
          </a:p>
        </p:txBody>
      </p:sp>
      <p:sp>
        <p:nvSpPr>
          <p:cNvPr id="28708" name="Freeform 36"/>
          <p:cNvSpPr>
            <a:spLocks/>
          </p:cNvSpPr>
          <p:nvPr/>
        </p:nvSpPr>
        <p:spPr bwMode="auto">
          <a:xfrm>
            <a:off x="6494463" y="4860925"/>
            <a:ext cx="1187450" cy="427038"/>
          </a:xfrm>
          <a:custGeom>
            <a:avLst/>
            <a:gdLst>
              <a:gd name="T0" fmla="*/ 2147483646 w 748"/>
              <a:gd name="T1" fmla="*/ 2147483646 h 269"/>
              <a:gd name="T2" fmla="*/ 2147483646 w 748"/>
              <a:gd name="T3" fmla="*/ 2147483646 h 269"/>
              <a:gd name="T4" fmla="*/ 2147483646 w 748"/>
              <a:gd name="T5" fmla="*/ 2147483646 h 269"/>
              <a:gd name="T6" fmla="*/ 2147483646 w 748"/>
              <a:gd name="T7" fmla="*/ 2147483646 h 269"/>
              <a:gd name="T8" fmla="*/ 2147483646 w 748"/>
              <a:gd name="T9" fmla="*/ 2147483646 h 269"/>
              <a:gd name="T10" fmla="*/ 2147483646 w 748"/>
              <a:gd name="T11" fmla="*/ 2147483646 h 269"/>
              <a:gd name="T12" fmla="*/ 2147483646 w 748"/>
              <a:gd name="T13" fmla="*/ 2147483646 h 269"/>
              <a:gd name="T14" fmla="*/ 2147483646 w 748"/>
              <a:gd name="T15" fmla="*/ 2147483646 h 269"/>
              <a:gd name="T16" fmla="*/ 2147483646 w 748"/>
              <a:gd name="T17" fmla="*/ 2147483646 h 269"/>
              <a:gd name="T18" fmla="*/ 2147483646 w 748"/>
              <a:gd name="T19" fmla="*/ 2147483646 h 269"/>
              <a:gd name="T20" fmla="*/ 2147483646 w 748"/>
              <a:gd name="T21" fmla="*/ 2147483646 h 269"/>
              <a:gd name="T22" fmla="*/ 2147483646 w 748"/>
              <a:gd name="T23" fmla="*/ 2147483646 h 269"/>
              <a:gd name="T24" fmla="*/ 2147483646 w 748"/>
              <a:gd name="T25" fmla="*/ 2147483646 h 269"/>
              <a:gd name="T26" fmla="*/ 2147483646 w 748"/>
              <a:gd name="T27" fmla="*/ 2147483646 h 269"/>
              <a:gd name="T28" fmla="*/ 2147483646 w 748"/>
              <a:gd name="T29" fmla="*/ 0 h 269"/>
              <a:gd name="T30" fmla="*/ 2147483646 w 748"/>
              <a:gd name="T31" fmla="*/ 0 h 269"/>
              <a:gd name="T32" fmla="*/ 2147483646 w 748"/>
              <a:gd name="T33" fmla="*/ 2147483646 h 269"/>
              <a:gd name="T34" fmla="*/ 2147483646 w 748"/>
              <a:gd name="T35" fmla="*/ 2147483646 h 269"/>
              <a:gd name="T36" fmla="*/ 2147483646 w 748"/>
              <a:gd name="T37" fmla="*/ 2147483646 h 269"/>
              <a:gd name="T38" fmla="*/ 2147483646 w 748"/>
              <a:gd name="T39" fmla="*/ 2147483646 h 269"/>
              <a:gd name="T40" fmla="*/ 2147483646 w 748"/>
              <a:gd name="T41" fmla="*/ 2147483646 h 269"/>
              <a:gd name="T42" fmla="*/ 0 w 748"/>
              <a:gd name="T43" fmla="*/ 2147483646 h 269"/>
              <a:gd name="T44" fmla="*/ 0 w 748"/>
              <a:gd name="T45" fmla="*/ 2147483646 h 269"/>
              <a:gd name="T46" fmla="*/ 2147483646 w 748"/>
              <a:gd name="T47" fmla="*/ 2147483646 h 269"/>
              <a:gd name="T48" fmla="*/ 2147483646 w 748"/>
              <a:gd name="T49" fmla="*/ 2147483646 h 269"/>
              <a:gd name="T50" fmla="*/ 2147483646 w 748"/>
              <a:gd name="T51" fmla="*/ 2147483646 h 269"/>
              <a:gd name="T52" fmla="*/ 2147483646 w 748"/>
              <a:gd name="T53" fmla="*/ 2147483646 h 269"/>
              <a:gd name="T54" fmla="*/ 2147483646 w 748"/>
              <a:gd name="T55" fmla="*/ 2147483646 h 269"/>
              <a:gd name="T56" fmla="*/ 2147483646 w 748"/>
              <a:gd name="T57" fmla="*/ 214748364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8"/>
              <a:gd name="T88" fmla="*/ 0 h 269"/>
              <a:gd name="T89" fmla="*/ 748 w 748"/>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8" h="269">
                <a:moveTo>
                  <a:pt x="147" y="269"/>
                </a:moveTo>
                <a:lnTo>
                  <a:pt x="598" y="269"/>
                </a:lnTo>
                <a:lnTo>
                  <a:pt x="636" y="264"/>
                </a:lnTo>
                <a:lnTo>
                  <a:pt x="670" y="253"/>
                </a:lnTo>
                <a:lnTo>
                  <a:pt x="700" y="235"/>
                </a:lnTo>
                <a:lnTo>
                  <a:pt x="723" y="209"/>
                </a:lnTo>
                <a:lnTo>
                  <a:pt x="741" y="182"/>
                </a:lnTo>
                <a:lnTo>
                  <a:pt x="748" y="150"/>
                </a:lnTo>
                <a:lnTo>
                  <a:pt x="748" y="118"/>
                </a:lnTo>
                <a:lnTo>
                  <a:pt x="741" y="86"/>
                </a:lnTo>
                <a:lnTo>
                  <a:pt x="723" y="57"/>
                </a:lnTo>
                <a:lnTo>
                  <a:pt x="700" y="34"/>
                </a:lnTo>
                <a:lnTo>
                  <a:pt x="670" y="13"/>
                </a:lnTo>
                <a:lnTo>
                  <a:pt x="636" y="2"/>
                </a:lnTo>
                <a:lnTo>
                  <a:pt x="598" y="0"/>
                </a:lnTo>
                <a:lnTo>
                  <a:pt x="147" y="0"/>
                </a:lnTo>
                <a:lnTo>
                  <a:pt x="112" y="2"/>
                </a:lnTo>
                <a:lnTo>
                  <a:pt x="79" y="13"/>
                </a:lnTo>
                <a:lnTo>
                  <a:pt x="48" y="34"/>
                </a:lnTo>
                <a:lnTo>
                  <a:pt x="25" y="57"/>
                </a:lnTo>
                <a:lnTo>
                  <a:pt x="7" y="86"/>
                </a:lnTo>
                <a:lnTo>
                  <a:pt x="0" y="118"/>
                </a:lnTo>
                <a:lnTo>
                  <a:pt x="0" y="150"/>
                </a:lnTo>
                <a:lnTo>
                  <a:pt x="7" y="182"/>
                </a:lnTo>
                <a:lnTo>
                  <a:pt x="25" y="209"/>
                </a:lnTo>
                <a:lnTo>
                  <a:pt x="48" y="235"/>
                </a:lnTo>
                <a:lnTo>
                  <a:pt x="79" y="253"/>
                </a:lnTo>
                <a:lnTo>
                  <a:pt x="112" y="264"/>
                </a:lnTo>
                <a:lnTo>
                  <a:pt x="147" y="269"/>
                </a:lnTo>
                <a:close/>
              </a:path>
            </a:pathLst>
          </a:custGeom>
          <a:solidFill>
            <a:srgbClr val="FFFFFF"/>
          </a:solidFill>
          <a:ln w="4763">
            <a:solidFill>
              <a:srgbClr val="000000"/>
            </a:solidFill>
            <a:round/>
            <a:headEnd/>
            <a:tailEnd/>
          </a:ln>
        </p:spPr>
        <p:txBody>
          <a:bodyPr/>
          <a:lstStyle/>
          <a:p>
            <a:endParaRPr lang="zh-CN" altLang="en-US"/>
          </a:p>
        </p:txBody>
      </p:sp>
      <p:sp>
        <p:nvSpPr>
          <p:cNvPr id="28709" name="Rectangle 37"/>
          <p:cNvSpPr>
            <a:spLocks noChangeArrowheads="1"/>
          </p:cNvSpPr>
          <p:nvPr/>
        </p:nvSpPr>
        <p:spPr bwMode="auto">
          <a:xfrm>
            <a:off x="6643688" y="4943475"/>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发送失败</a:t>
            </a:r>
            <a:endParaRPr kumimoji="1" lang="zh-CN" altLang="en-US" sz="1800" b="1">
              <a:latin typeface="CordiaUPC" panose="020B0304020202020204" pitchFamily="34" charset="-34"/>
            </a:endParaRPr>
          </a:p>
        </p:txBody>
      </p:sp>
      <p:grpSp>
        <p:nvGrpSpPr>
          <p:cNvPr id="28710" name="Group 38"/>
          <p:cNvGrpSpPr>
            <a:grpSpLocks/>
          </p:cNvGrpSpPr>
          <p:nvPr/>
        </p:nvGrpSpPr>
        <p:grpSpPr bwMode="auto">
          <a:xfrm>
            <a:off x="5746750" y="3521075"/>
            <a:ext cx="76200" cy="482600"/>
            <a:chOff x="3520" y="2168"/>
            <a:chExt cx="59" cy="136"/>
          </a:xfrm>
        </p:grpSpPr>
        <p:sp>
          <p:nvSpPr>
            <p:cNvPr id="28733" name="Line 39"/>
            <p:cNvSpPr>
              <a:spLocks noChangeShapeType="1"/>
            </p:cNvSpPr>
            <p:nvPr/>
          </p:nvSpPr>
          <p:spPr bwMode="auto">
            <a:xfrm flipH="1" flipV="1">
              <a:off x="3552" y="2208"/>
              <a:ext cx="0" cy="96"/>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4" name="Freeform 40"/>
            <p:cNvSpPr>
              <a:spLocks/>
            </p:cNvSpPr>
            <p:nvPr/>
          </p:nvSpPr>
          <p:spPr bwMode="auto">
            <a:xfrm>
              <a:off x="3520" y="2168"/>
              <a:ext cx="59" cy="53"/>
            </a:xfrm>
            <a:custGeom>
              <a:avLst/>
              <a:gdLst>
                <a:gd name="T0" fmla="*/ 0 w 59"/>
                <a:gd name="T1" fmla="*/ 53 h 53"/>
                <a:gd name="T2" fmla="*/ 28 w 59"/>
                <a:gd name="T3" fmla="*/ 0 h 53"/>
                <a:gd name="T4" fmla="*/ 59 w 59"/>
                <a:gd name="T5" fmla="*/ 53 h 53"/>
                <a:gd name="T6" fmla="*/ 0 w 59"/>
                <a:gd name="T7" fmla="*/ 53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0" y="53"/>
                  </a:moveTo>
                  <a:lnTo>
                    <a:pt x="28" y="0"/>
                  </a:lnTo>
                  <a:lnTo>
                    <a:pt x="59" y="53"/>
                  </a:lnTo>
                  <a:lnTo>
                    <a:pt x="0" y="5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711" name="Rectangle 41"/>
          <p:cNvSpPr>
            <a:spLocks noChangeArrowheads="1"/>
          </p:cNvSpPr>
          <p:nvPr/>
        </p:nvSpPr>
        <p:spPr bwMode="auto">
          <a:xfrm>
            <a:off x="5907088" y="3673475"/>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No</a:t>
            </a:r>
            <a:endParaRPr kumimoji="1" lang="en-US" altLang="zh-CN" sz="1800" b="1">
              <a:latin typeface="CordiaUPC" panose="020B0304020202020204" pitchFamily="34" charset="-34"/>
            </a:endParaRPr>
          </a:p>
        </p:txBody>
      </p:sp>
      <p:sp>
        <p:nvSpPr>
          <p:cNvPr id="28712" name="Rectangle 42"/>
          <p:cNvSpPr>
            <a:spLocks noChangeArrowheads="1"/>
          </p:cNvSpPr>
          <p:nvPr/>
        </p:nvSpPr>
        <p:spPr bwMode="auto">
          <a:xfrm>
            <a:off x="4916488" y="3063875"/>
            <a:ext cx="1752600" cy="457200"/>
          </a:xfrm>
          <a:prstGeom prst="rect">
            <a:avLst/>
          </a:prstGeom>
          <a:solidFill>
            <a:srgbClr val="FFFFFF"/>
          </a:solidFill>
          <a:ln w="4763">
            <a:solidFill>
              <a:srgbClr val="000000"/>
            </a:solidFill>
            <a:miter lim="800000"/>
            <a:headEnd/>
            <a:tailEnd/>
          </a:ln>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20000"/>
              </a:spcBef>
            </a:pPr>
            <a:endParaRPr kumimoji="1" lang="zh-CN" altLang="zh-CN" sz="2400" b="1">
              <a:latin typeface="Times New Roman" panose="02020603050405020304" pitchFamily="18" charset="0"/>
              <a:ea typeface="黑体" panose="02010609060101010101" pitchFamily="49" charset="-122"/>
            </a:endParaRPr>
          </a:p>
        </p:txBody>
      </p:sp>
      <p:sp>
        <p:nvSpPr>
          <p:cNvPr id="28713" name="Rectangle 43"/>
          <p:cNvSpPr>
            <a:spLocks noChangeArrowheads="1"/>
          </p:cNvSpPr>
          <p:nvPr/>
        </p:nvSpPr>
        <p:spPr bwMode="auto">
          <a:xfrm>
            <a:off x="5145088" y="3140075"/>
            <a:ext cx="1381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延迟随机时间</a:t>
            </a:r>
            <a:endParaRPr kumimoji="1" lang="zh-CN" altLang="en-US" sz="1800" b="1">
              <a:latin typeface="CordiaUPC" panose="020B0304020202020204" pitchFamily="34" charset="-34"/>
            </a:endParaRPr>
          </a:p>
        </p:txBody>
      </p:sp>
      <p:sp>
        <p:nvSpPr>
          <p:cNvPr id="28714" name="Freeform 44"/>
          <p:cNvSpPr>
            <a:spLocks/>
          </p:cNvSpPr>
          <p:nvPr/>
        </p:nvSpPr>
        <p:spPr bwMode="auto">
          <a:xfrm>
            <a:off x="3824288" y="2720975"/>
            <a:ext cx="1930400" cy="342900"/>
          </a:xfrm>
          <a:custGeom>
            <a:avLst/>
            <a:gdLst>
              <a:gd name="T0" fmla="*/ 2147483646 w 1228"/>
              <a:gd name="T1" fmla="*/ 2147483646 h 135"/>
              <a:gd name="T2" fmla="*/ 2147483646 w 1228"/>
              <a:gd name="T3" fmla="*/ 0 h 135"/>
              <a:gd name="T4" fmla="*/ 0 w 1228"/>
              <a:gd name="T5" fmla="*/ 0 h 135"/>
              <a:gd name="T6" fmla="*/ 0 60000 65536"/>
              <a:gd name="T7" fmla="*/ 0 60000 65536"/>
              <a:gd name="T8" fmla="*/ 0 60000 65536"/>
              <a:gd name="T9" fmla="*/ 0 w 1228"/>
              <a:gd name="T10" fmla="*/ 0 h 135"/>
              <a:gd name="T11" fmla="*/ 1228 w 1228"/>
              <a:gd name="T12" fmla="*/ 135 h 135"/>
            </a:gdLst>
            <a:ahLst/>
            <a:cxnLst>
              <a:cxn ang="T6">
                <a:pos x="T0" y="T1"/>
              </a:cxn>
              <a:cxn ang="T7">
                <a:pos x="T2" y="T3"/>
              </a:cxn>
              <a:cxn ang="T8">
                <a:pos x="T4" y="T5"/>
              </a:cxn>
            </a:cxnLst>
            <a:rect l="T9" t="T10" r="T11" b="T12"/>
            <a:pathLst>
              <a:path w="1228" h="135">
                <a:moveTo>
                  <a:pt x="1228" y="135"/>
                </a:moveTo>
                <a:lnTo>
                  <a:pt x="1228" y="0"/>
                </a:lnTo>
                <a:lnTo>
                  <a:pt x="0" y="0"/>
                </a:lnTo>
              </a:path>
            </a:pathLst>
          </a:custGeom>
          <a:noFill/>
          <a:ln w="27051">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5" name="Freeform 45"/>
          <p:cNvSpPr>
            <a:spLocks/>
          </p:cNvSpPr>
          <p:nvPr/>
        </p:nvSpPr>
        <p:spPr bwMode="auto">
          <a:xfrm>
            <a:off x="3743325" y="2681288"/>
            <a:ext cx="93663" cy="82550"/>
          </a:xfrm>
          <a:custGeom>
            <a:avLst/>
            <a:gdLst>
              <a:gd name="T0" fmla="*/ 2147483646 w 59"/>
              <a:gd name="T1" fmla="*/ 2147483646 h 52"/>
              <a:gd name="T2" fmla="*/ 0 w 59"/>
              <a:gd name="T3" fmla="*/ 2147483646 h 52"/>
              <a:gd name="T4" fmla="*/ 2147483646 w 59"/>
              <a:gd name="T5" fmla="*/ 0 h 52"/>
              <a:gd name="T6" fmla="*/ 2147483646 w 59"/>
              <a:gd name="T7" fmla="*/ 2147483646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59" y="52"/>
                </a:moveTo>
                <a:lnTo>
                  <a:pt x="0" y="25"/>
                </a:lnTo>
                <a:lnTo>
                  <a:pt x="59" y="0"/>
                </a:lnTo>
                <a:lnTo>
                  <a:pt x="59" y="5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6" name="Line 46"/>
          <p:cNvSpPr>
            <a:spLocks noChangeShapeType="1"/>
          </p:cNvSpPr>
          <p:nvPr/>
        </p:nvSpPr>
        <p:spPr bwMode="auto">
          <a:xfrm>
            <a:off x="3754438" y="3594100"/>
            <a:ext cx="1587" cy="355600"/>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7" name="Freeform 47"/>
          <p:cNvSpPr>
            <a:spLocks/>
          </p:cNvSpPr>
          <p:nvPr/>
        </p:nvSpPr>
        <p:spPr bwMode="auto">
          <a:xfrm>
            <a:off x="3698875" y="3919538"/>
            <a:ext cx="93663" cy="82550"/>
          </a:xfrm>
          <a:custGeom>
            <a:avLst/>
            <a:gdLst>
              <a:gd name="T0" fmla="*/ 2147483646 w 59"/>
              <a:gd name="T1" fmla="*/ 0 h 52"/>
              <a:gd name="T2" fmla="*/ 2147483646 w 59"/>
              <a:gd name="T3" fmla="*/ 2147483646 h 52"/>
              <a:gd name="T4" fmla="*/ 0 w 59"/>
              <a:gd name="T5" fmla="*/ 0 h 52"/>
              <a:gd name="T6" fmla="*/ 2147483646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59" y="0"/>
                </a:moveTo>
                <a:lnTo>
                  <a:pt x="28" y="52"/>
                </a:lnTo>
                <a:lnTo>
                  <a:pt x="0" y="0"/>
                </a:lnTo>
                <a:lnTo>
                  <a:pt x="59"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8" name="Rectangle 48"/>
          <p:cNvSpPr>
            <a:spLocks noChangeArrowheads="1"/>
          </p:cNvSpPr>
          <p:nvPr/>
        </p:nvSpPr>
        <p:spPr bwMode="auto">
          <a:xfrm>
            <a:off x="3925888" y="3597275"/>
            <a:ext cx="231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No</a:t>
            </a:r>
          </a:p>
        </p:txBody>
      </p:sp>
      <p:sp>
        <p:nvSpPr>
          <p:cNvPr id="28719" name="Freeform 49"/>
          <p:cNvSpPr>
            <a:spLocks/>
          </p:cNvSpPr>
          <p:nvPr/>
        </p:nvSpPr>
        <p:spPr bwMode="auto">
          <a:xfrm>
            <a:off x="2967038" y="2720975"/>
            <a:ext cx="695325" cy="536575"/>
          </a:xfrm>
          <a:custGeom>
            <a:avLst/>
            <a:gdLst>
              <a:gd name="T0" fmla="*/ 2147483646 w 438"/>
              <a:gd name="T1" fmla="*/ 2147483646 h 338"/>
              <a:gd name="T2" fmla="*/ 0 w 438"/>
              <a:gd name="T3" fmla="*/ 2147483646 h 338"/>
              <a:gd name="T4" fmla="*/ 0 w 438"/>
              <a:gd name="T5" fmla="*/ 0 h 338"/>
              <a:gd name="T6" fmla="*/ 2147483646 w 438"/>
              <a:gd name="T7" fmla="*/ 0 h 338"/>
              <a:gd name="T8" fmla="*/ 0 60000 65536"/>
              <a:gd name="T9" fmla="*/ 0 60000 65536"/>
              <a:gd name="T10" fmla="*/ 0 60000 65536"/>
              <a:gd name="T11" fmla="*/ 0 60000 65536"/>
              <a:gd name="T12" fmla="*/ 0 w 438"/>
              <a:gd name="T13" fmla="*/ 0 h 338"/>
              <a:gd name="T14" fmla="*/ 438 w 438"/>
              <a:gd name="T15" fmla="*/ 338 h 338"/>
            </a:gdLst>
            <a:ahLst/>
            <a:cxnLst>
              <a:cxn ang="T8">
                <a:pos x="T0" y="T1"/>
              </a:cxn>
              <a:cxn ang="T9">
                <a:pos x="T2" y="T3"/>
              </a:cxn>
              <a:cxn ang="T10">
                <a:pos x="T4" y="T5"/>
              </a:cxn>
              <a:cxn ang="T11">
                <a:pos x="T6" y="T7"/>
              </a:cxn>
            </a:cxnLst>
            <a:rect l="T12" t="T13" r="T14" b="T15"/>
            <a:pathLst>
              <a:path w="438" h="338">
                <a:moveTo>
                  <a:pt x="112" y="338"/>
                </a:moveTo>
                <a:lnTo>
                  <a:pt x="0" y="338"/>
                </a:lnTo>
                <a:lnTo>
                  <a:pt x="0" y="0"/>
                </a:lnTo>
                <a:lnTo>
                  <a:pt x="438" y="0"/>
                </a:lnTo>
              </a:path>
            </a:pathLst>
          </a:custGeom>
          <a:noFill/>
          <a:ln w="27051">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0" name="Freeform 50"/>
          <p:cNvSpPr>
            <a:spLocks/>
          </p:cNvSpPr>
          <p:nvPr/>
        </p:nvSpPr>
        <p:spPr bwMode="auto">
          <a:xfrm>
            <a:off x="3651250" y="2681288"/>
            <a:ext cx="92075" cy="82550"/>
          </a:xfrm>
          <a:custGeom>
            <a:avLst/>
            <a:gdLst>
              <a:gd name="T0" fmla="*/ 0 w 58"/>
              <a:gd name="T1" fmla="*/ 0 h 52"/>
              <a:gd name="T2" fmla="*/ 2147483646 w 58"/>
              <a:gd name="T3" fmla="*/ 2147483646 h 52"/>
              <a:gd name="T4" fmla="*/ 0 w 58"/>
              <a:gd name="T5" fmla="*/ 2147483646 h 52"/>
              <a:gd name="T6" fmla="*/ 0 w 58"/>
              <a:gd name="T7" fmla="*/ 0 h 52"/>
              <a:gd name="T8" fmla="*/ 0 60000 65536"/>
              <a:gd name="T9" fmla="*/ 0 60000 65536"/>
              <a:gd name="T10" fmla="*/ 0 60000 65536"/>
              <a:gd name="T11" fmla="*/ 0 60000 65536"/>
              <a:gd name="T12" fmla="*/ 0 w 58"/>
              <a:gd name="T13" fmla="*/ 0 h 52"/>
              <a:gd name="T14" fmla="*/ 58 w 58"/>
              <a:gd name="T15" fmla="*/ 52 h 52"/>
            </a:gdLst>
            <a:ahLst/>
            <a:cxnLst>
              <a:cxn ang="T8">
                <a:pos x="T0" y="T1"/>
              </a:cxn>
              <a:cxn ang="T9">
                <a:pos x="T2" y="T3"/>
              </a:cxn>
              <a:cxn ang="T10">
                <a:pos x="T4" y="T5"/>
              </a:cxn>
              <a:cxn ang="T11">
                <a:pos x="T6" y="T7"/>
              </a:cxn>
            </a:cxnLst>
            <a:rect l="T12" t="T13" r="T14" b="T15"/>
            <a:pathLst>
              <a:path w="58" h="52">
                <a:moveTo>
                  <a:pt x="0" y="0"/>
                </a:moveTo>
                <a:lnTo>
                  <a:pt x="58" y="25"/>
                </a:lnTo>
                <a:lnTo>
                  <a:pt x="0" y="52"/>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1" name="Rectangle 51"/>
          <p:cNvSpPr>
            <a:spLocks noChangeArrowheads="1"/>
          </p:cNvSpPr>
          <p:nvPr/>
        </p:nvSpPr>
        <p:spPr bwMode="auto">
          <a:xfrm>
            <a:off x="2566988" y="3000375"/>
            <a:ext cx="347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1800" b="1">
                <a:latin typeface="宋体" panose="02010600030101010101" pitchFamily="2" charset="-122"/>
              </a:rPr>
              <a:t>Yes</a:t>
            </a:r>
            <a:endParaRPr kumimoji="1" lang="en-US" altLang="zh-CN" sz="1800" b="1">
              <a:latin typeface="CordiaUPC" panose="020B0304020202020204" pitchFamily="34" charset="-34"/>
            </a:endParaRPr>
          </a:p>
        </p:txBody>
      </p:sp>
      <p:sp>
        <p:nvSpPr>
          <p:cNvPr id="28722" name="Rectangle 52"/>
          <p:cNvSpPr>
            <a:spLocks noChangeArrowheads="1"/>
          </p:cNvSpPr>
          <p:nvPr/>
        </p:nvSpPr>
        <p:spPr bwMode="auto">
          <a:xfrm>
            <a:off x="3181350" y="4025900"/>
            <a:ext cx="1196975" cy="431800"/>
          </a:xfrm>
          <a:prstGeom prst="rect">
            <a:avLst/>
          </a:prstGeom>
          <a:solidFill>
            <a:srgbClr val="FFFFFF"/>
          </a:solidFill>
          <a:ln w="4763">
            <a:solidFill>
              <a:srgbClr val="000000"/>
            </a:solidFill>
            <a:miter lim="800000"/>
            <a:headEnd/>
            <a:tailEnd/>
          </a:ln>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20000"/>
              </a:spcBef>
            </a:pPr>
            <a:endParaRPr kumimoji="1" lang="zh-CN" altLang="zh-CN" sz="2400" b="1">
              <a:latin typeface="Times New Roman" panose="02020603050405020304" pitchFamily="18" charset="0"/>
              <a:ea typeface="黑体" panose="02010609060101010101" pitchFamily="49" charset="-122"/>
            </a:endParaRPr>
          </a:p>
        </p:txBody>
      </p:sp>
      <p:sp>
        <p:nvSpPr>
          <p:cNvPr id="28723" name="Rectangle 53"/>
          <p:cNvSpPr>
            <a:spLocks noChangeArrowheads="1"/>
          </p:cNvSpPr>
          <p:nvPr/>
        </p:nvSpPr>
        <p:spPr bwMode="auto">
          <a:xfrm>
            <a:off x="3425825" y="4111625"/>
            <a:ext cx="69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latin typeface="宋体" panose="02010600030101010101" pitchFamily="2" charset="-122"/>
              </a:rPr>
              <a:t>发送帧</a:t>
            </a:r>
            <a:endParaRPr kumimoji="1" lang="zh-CN" altLang="en-US" sz="1800" b="1">
              <a:latin typeface="CordiaUPC" panose="020B0304020202020204" pitchFamily="34" charset="-34"/>
            </a:endParaRPr>
          </a:p>
        </p:txBody>
      </p:sp>
      <p:sp>
        <p:nvSpPr>
          <p:cNvPr id="28724" name="Line 54"/>
          <p:cNvSpPr>
            <a:spLocks noChangeShapeType="1"/>
          </p:cNvSpPr>
          <p:nvPr/>
        </p:nvSpPr>
        <p:spPr bwMode="auto">
          <a:xfrm>
            <a:off x="3743325" y="4433888"/>
            <a:ext cx="1588" cy="141287"/>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5" name="Freeform 55"/>
          <p:cNvSpPr>
            <a:spLocks/>
          </p:cNvSpPr>
          <p:nvPr/>
        </p:nvSpPr>
        <p:spPr bwMode="auto">
          <a:xfrm>
            <a:off x="3698875" y="4564063"/>
            <a:ext cx="93663" cy="82550"/>
          </a:xfrm>
          <a:custGeom>
            <a:avLst/>
            <a:gdLst>
              <a:gd name="T0" fmla="*/ 0 w 59"/>
              <a:gd name="T1" fmla="*/ 0 h 52"/>
              <a:gd name="T2" fmla="*/ 2147483646 w 59"/>
              <a:gd name="T3" fmla="*/ 2147483646 h 52"/>
              <a:gd name="T4" fmla="*/ 2147483646 w 59"/>
              <a:gd name="T5" fmla="*/ 0 h 52"/>
              <a:gd name="T6" fmla="*/ 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0" y="0"/>
                </a:moveTo>
                <a:lnTo>
                  <a:pt x="28" y="52"/>
                </a:lnTo>
                <a:lnTo>
                  <a:pt x="59" y="0"/>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6" name="Rectangle 56"/>
          <p:cNvSpPr>
            <a:spLocks noChangeArrowheads="1"/>
          </p:cNvSpPr>
          <p:nvPr/>
        </p:nvSpPr>
        <p:spPr bwMode="auto">
          <a:xfrm>
            <a:off x="5073650" y="5322888"/>
            <a:ext cx="1417638" cy="427037"/>
          </a:xfrm>
          <a:prstGeom prst="rect">
            <a:avLst/>
          </a:prstGeom>
          <a:solidFill>
            <a:srgbClr val="FFFFFF"/>
          </a:solidFill>
          <a:ln w="4763">
            <a:solidFill>
              <a:srgbClr val="000000"/>
            </a:solidFill>
            <a:miter lim="800000"/>
            <a:headEnd/>
            <a:tailEnd/>
          </a:ln>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20000"/>
              </a:spcBef>
            </a:pPr>
            <a:endParaRPr kumimoji="1" lang="zh-CN" altLang="zh-CN" sz="2400" b="1">
              <a:latin typeface="Times New Roman" panose="02020603050405020304" pitchFamily="18" charset="0"/>
              <a:ea typeface="黑体" panose="02010609060101010101" pitchFamily="49" charset="-122"/>
            </a:endParaRPr>
          </a:p>
        </p:txBody>
      </p:sp>
      <p:sp>
        <p:nvSpPr>
          <p:cNvPr id="28727" name="Rectangle 57"/>
          <p:cNvSpPr>
            <a:spLocks noChangeArrowheads="1"/>
          </p:cNvSpPr>
          <p:nvPr/>
        </p:nvSpPr>
        <p:spPr bwMode="auto">
          <a:xfrm>
            <a:off x="5160963" y="5322888"/>
            <a:ext cx="1268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1800" b="1">
                <a:solidFill>
                  <a:srgbClr val="000000"/>
                </a:solidFill>
                <a:latin typeface="宋体" panose="02010600030101010101" pitchFamily="2" charset="-122"/>
              </a:rPr>
              <a:t>碰撞次数</a:t>
            </a:r>
            <a:r>
              <a:rPr kumimoji="1" lang="en-US" altLang="zh-CN" sz="1800" b="1">
                <a:solidFill>
                  <a:srgbClr val="000000"/>
                </a:solidFill>
                <a:latin typeface="宋体" panose="02010600030101010101" pitchFamily="2" charset="-122"/>
              </a:rPr>
              <a:t>N+1</a:t>
            </a:r>
            <a:endParaRPr kumimoji="1" lang="en-US" altLang="zh-CN" sz="1800" b="1">
              <a:latin typeface="CordiaUPC" panose="020B0304020202020204" pitchFamily="34" charset="-34"/>
            </a:endParaRPr>
          </a:p>
        </p:txBody>
      </p:sp>
      <p:sp>
        <p:nvSpPr>
          <p:cNvPr id="28728" name="Line 58"/>
          <p:cNvSpPr>
            <a:spLocks noChangeShapeType="1"/>
          </p:cNvSpPr>
          <p:nvPr/>
        </p:nvSpPr>
        <p:spPr bwMode="auto">
          <a:xfrm flipV="1">
            <a:off x="5773738" y="4719638"/>
            <a:ext cx="1587" cy="568325"/>
          </a:xfrm>
          <a:prstGeom prst="line">
            <a:avLst/>
          </a:prstGeom>
          <a:noFill/>
          <a:ln w="27051">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Freeform 59"/>
          <p:cNvSpPr>
            <a:spLocks/>
          </p:cNvSpPr>
          <p:nvPr/>
        </p:nvSpPr>
        <p:spPr bwMode="auto">
          <a:xfrm>
            <a:off x="5729288" y="4646613"/>
            <a:ext cx="93662" cy="84137"/>
          </a:xfrm>
          <a:custGeom>
            <a:avLst/>
            <a:gdLst>
              <a:gd name="T0" fmla="*/ 0 w 59"/>
              <a:gd name="T1" fmla="*/ 2147483646 h 53"/>
              <a:gd name="T2" fmla="*/ 2147483646 w 59"/>
              <a:gd name="T3" fmla="*/ 0 h 53"/>
              <a:gd name="T4" fmla="*/ 2147483646 w 59"/>
              <a:gd name="T5" fmla="*/ 2147483646 h 53"/>
              <a:gd name="T6" fmla="*/ 0 w 59"/>
              <a:gd name="T7" fmla="*/ 2147483646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0" y="53"/>
                </a:moveTo>
                <a:lnTo>
                  <a:pt x="28" y="0"/>
                </a:lnTo>
                <a:lnTo>
                  <a:pt x="59" y="53"/>
                </a:lnTo>
                <a:lnTo>
                  <a:pt x="0" y="5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 name="组合 62"/>
          <p:cNvGrpSpPr>
            <a:grpSpLocks/>
          </p:cNvGrpSpPr>
          <p:nvPr/>
        </p:nvGrpSpPr>
        <p:grpSpPr bwMode="auto">
          <a:xfrm>
            <a:off x="4692650" y="2473325"/>
            <a:ext cx="3717925" cy="3538538"/>
            <a:chOff x="5004048" y="2092786"/>
            <a:chExt cx="3717126" cy="3538077"/>
          </a:xfrm>
        </p:grpSpPr>
        <p:sp>
          <p:nvSpPr>
            <p:cNvPr id="28731" name="矩形 1"/>
            <p:cNvSpPr>
              <a:spLocks noChangeArrowheads="1"/>
            </p:cNvSpPr>
            <p:nvPr/>
          </p:nvSpPr>
          <p:spPr bwMode="auto">
            <a:xfrm>
              <a:off x="5004048" y="2481263"/>
              <a:ext cx="2160240" cy="3149600"/>
            </a:xfrm>
            <a:prstGeom prst="rect">
              <a:avLst/>
            </a:prstGeom>
            <a:solidFill>
              <a:srgbClr val="FF0000">
                <a:alpha val="18823"/>
              </a:srgbClr>
            </a:solidFill>
            <a:ln w="9525" algn="ctr">
              <a:solidFill>
                <a:srgbClr val="FF0000"/>
              </a:solidFill>
              <a:prstDash val="dashDot"/>
              <a:round/>
              <a:headEnd/>
              <a:tailEnd/>
            </a:ln>
          </p:spPr>
          <p:txBody>
            <a:bodyPr wrap="none"/>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28732" name="TextBox 2"/>
            <p:cNvSpPr txBox="1">
              <a:spLocks noChangeArrowheads="1"/>
            </p:cNvSpPr>
            <p:nvPr/>
          </p:nvSpPr>
          <p:spPr bwMode="auto">
            <a:xfrm>
              <a:off x="6228184" y="2092786"/>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FF0000"/>
                  </a:solidFill>
                  <a:latin typeface="Arial" panose="020B0604020202020204" pitchFamily="34" charset="0"/>
                  <a:ea typeface="黑体" panose="02010609060101010101" pitchFamily="49" charset="-122"/>
                </a:rPr>
                <a:t>二进制指数退避算法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2916238" y="2997200"/>
            <a:ext cx="31686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buFont typeface="Wingdings" panose="05000000000000000000" pitchFamily="2" charset="2"/>
              <a:buChar char="l"/>
            </a:pPr>
            <a:r>
              <a:rPr lang="zh-CN" altLang="en-US" sz="2400">
                <a:solidFill>
                  <a:srgbClr val="333333"/>
                </a:solidFill>
                <a:latin typeface="PingFang SC"/>
              </a:rPr>
              <a:t>网络拓扑</a:t>
            </a:r>
            <a:endParaRPr lang="en-US" altLang="zh-CN" sz="2400">
              <a:solidFill>
                <a:srgbClr val="333333"/>
              </a:solidFill>
              <a:latin typeface="PingFang SC"/>
            </a:endParaRPr>
          </a:p>
          <a:p>
            <a:pPr>
              <a:lnSpc>
                <a:spcPct val="120000"/>
              </a:lnSpc>
              <a:buFont typeface="Wingdings" panose="05000000000000000000" pitchFamily="2" charset="2"/>
              <a:buChar char="l"/>
            </a:pPr>
            <a:r>
              <a:rPr lang="zh-CN" altLang="en-US" sz="2400">
                <a:solidFill>
                  <a:srgbClr val="333333"/>
                </a:solidFill>
                <a:latin typeface="PingFang SC"/>
              </a:rPr>
              <a:t>传输介质</a:t>
            </a:r>
            <a:endParaRPr lang="en-US" altLang="zh-CN" sz="2400">
              <a:solidFill>
                <a:srgbClr val="333333"/>
              </a:solidFill>
              <a:latin typeface="PingFang SC"/>
            </a:endParaRPr>
          </a:p>
          <a:p>
            <a:pPr>
              <a:lnSpc>
                <a:spcPct val="120000"/>
              </a:lnSpc>
              <a:buFont typeface="Wingdings" panose="05000000000000000000" pitchFamily="2" charset="2"/>
              <a:buChar char="l"/>
            </a:pPr>
            <a:r>
              <a:rPr lang="zh-CN" altLang="en-US" sz="2400">
                <a:solidFill>
                  <a:srgbClr val="333333"/>
                </a:solidFill>
                <a:latin typeface="PingFang SC"/>
              </a:rPr>
              <a:t>介质访问控制方法</a:t>
            </a:r>
            <a:endParaRPr lang="zh-CN" altLang="en-US" sz="2400"/>
          </a:p>
        </p:txBody>
      </p:sp>
      <p:sp>
        <p:nvSpPr>
          <p:cNvPr id="8195" name="矩形 2"/>
          <p:cNvSpPr>
            <a:spLocks noChangeArrowheads="1"/>
          </p:cNvSpPr>
          <p:nvPr/>
        </p:nvSpPr>
        <p:spPr bwMode="auto">
          <a:xfrm>
            <a:off x="539750" y="1052513"/>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a:solidFill>
                  <a:srgbClr val="333333"/>
                </a:solidFill>
                <a:latin typeface="PingFang SC"/>
              </a:rPr>
              <a:t>局域网三个关键技术</a:t>
            </a:r>
            <a:endParaRPr lang="zh-CN" altLang="en-US" sz="280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7088" y="2420938"/>
            <a:ext cx="8001000" cy="1216025"/>
          </a:xfrm>
        </p:spPr>
        <p:txBody>
          <a:bodyPr/>
          <a:lstStyle/>
          <a:p>
            <a:pPr eaLnBrk="1" hangingPunct="1"/>
            <a:r>
              <a:rPr lang="en-US" altLang="zh-CN" sz="3200" b="1" smtClean="0">
                <a:solidFill>
                  <a:srgbClr val="333399"/>
                </a:solidFill>
                <a:latin typeface="黑体" panose="02010609060101010101" pitchFamily="49" charset="-122"/>
                <a:ea typeface="黑体" panose="02010609060101010101" pitchFamily="49" charset="-122"/>
              </a:rPr>
              <a:t>DIX Ethernet V2 </a:t>
            </a:r>
            <a:r>
              <a:rPr lang="zh-CN" altLang="en-US" sz="3200" b="1" smtClean="0">
                <a:solidFill>
                  <a:srgbClr val="000099"/>
                </a:solidFill>
                <a:latin typeface="黑体" panose="02010609060101010101" pitchFamily="49" charset="-122"/>
                <a:ea typeface="黑体" panose="02010609060101010101" pitchFamily="49" charset="-122"/>
              </a:rPr>
              <a:t>以太网 </a:t>
            </a:r>
            <a:r>
              <a:rPr lang="en-US" altLang="zh-CN" sz="3200" b="1" smtClean="0">
                <a:solidFill>
                  <a:srgbClr val="000099"/>
                </a:solidFill>
                <a:latin typeface="黑体" panose="02010609060101010101" pitchFamily="49" charset="-122"/>
                <a:ea typeface="黑体" panose="02010609060101010101" pitchFamily="49" charset="-122"/>
              </a:rPr>
              <a:t>MAC </a:t>
            </a:r>
            <a:r>
              <a:rPr lang="zh-CN" altLang="en-US" sz="3200" b="1" smtClean="0">
                <a:solidFill>
                  <a:srgbClr val="000099"/>
                </a:solidFill>
                <a:latin typeface="黑体" panose="02010609060101010101" pitchFamily="49" charset="-122"/>
                <a:ea typeface="黑体" panose="02010609060101010101" pitchFamily="49" charset="-122"/>
              </a:rPr>
              <a:t>帧格式</a:t>
            </a:r>
            <a:r>
              <a:rPr lang="zh-CN" altLang="en-US" smtClean="0"/>
              <a:t> </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3"/>
          <p:cNvSpPr>
            <a:spLocks noChangeShapeType="1"/>
          </p:cNvSpPr>
          <p:nvPr/>
        </p:nvSpPr>
        <p:spPr bwMode="auto">
          <a:xfrm>
            <a:off x="228600" y="4221163"/>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3" name="Rectangle 4"/>
          <p:cNvSpPr>
            <a:spLocks noChangeArrowheads="1"/>
          </p:cNvSpPr>
          <p:nvPr/>
        </p:nvSpPr>
        <p:spPr bwMode="auto">
          <a:xfrm>
            <a:off x="1630363" y="4456113"/>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24" name="Rectangle 5"/>
          <p:cNvSpPr>
            <a:spLocks noChangeArrowheads="1"/>
          </p:cNvSpPr>
          <p:nvPr/>
        </p:nvSpPr>
        <p:spPr bwMode="auto">
          <a:xfrm>
            <a:off x="1624013" y="4456113"/>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25" name="Rectangle 6"/>
          <p:cNvSpPr>
            <a:spLocks noChangeArrowheads="1"/>
          </p:cNvSpPr>
          <p:nvPr/>
        </p:nvSpPr>
        <p:spPr bwMode="auto">
          <a:xfrm>
            <a:off x="4332288" y="4560888"/>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0726" name="Rectangle 13"/>
          <p:cNvSpPr>
            <a:spLocks noChangeArrowheads="1"/>
          </p:cNvSpPr>
          <p:nvPr/>
        </p:nvSpPr>
        <p:spPr bwMode="auto">
          <a:xfrm>
            <a:off x="8320088" y="4540250"/>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0727" name="Rectangle 26"/>
          <p:cNvSpPr>
            <a:spLocks noChangeArrowheads="1"/>
          </p:cNvSpPr>
          <p:nvPr/>
        </p:nvSpPr>
        <p:spPr bwMode="auto">
          <a:xfrm>
            <a:off x="8289925" y="3611563"/>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0728" name="Line 27"/>
          <p:cNvSpPr>
            <a:spLocks noChangeShapeType="1"/>
          </p:cNvSpPr>
          <p:nvPr/>
        </p:nvSpPr>
        <p:spPr bwMode="auto">
          <a:xfrm flipH="1">
            <a:off x="1622425" y="3946525"/>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Line 28"/>
          <p:cNvSpPr>
            <a:spLocks noChangeShapeType="1"/>
          </p:cNvSpPr>
          <p:nvPr/>
        </p:nvSpPr>
        <p:spPr bwMode="auto">
          <a:xfrm>
            <a:off x="8032750" y="4017963"/>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Rectangle 29"/>
          <p:cNvSpPr>
            <a:spLocks noChangeArrowheads="1"/>
          </p:cNvSpPr>
          <p:nvPr/>
        </p:nvSpPr>
        <p:spPr bwMode="auto">
          <a:xfrm>
            <a:off x="271463" y="5449888"/>
            <a:ext cx="4010025" cy="41592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31" name="Rectangle 30"/>
          <p:cNvSpPr>
            <a:spLocks noChangeArrowheads="1"/>
          </p:cNvSpPr>
          <p:nvPr/>
        </p:nvSpPr>
        <p:spPr bwMode="auto">
          <a:xfrm>
            <a:off x="252413" y="5492750"/>
            <a:ext cx="409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10101010101010         10101010101010101011</a:t>
            </a:r>
          </a:p>
        </p:txBody>
      </p:sp>
      <p:sp>
        <p:nvSpPr>
          <p:cNvPr id="30732" name="Line 31"/>
          <p:cNvSpPr>
            <a:spLocks noChangeShapeType="1"/>
          </p:cNvSpPr>
          <p:nvPr/>
        </p:nvSpPr>
        <p:spPr bwMode="auto">
          <a:xfrm>
            <a:off x="3449638" y="5446713"/>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Rectangle 32"/>
          <p:cNvSpPr>
            <a:spLocks noChangeArrowheads="1"/>
          </p:cNvSpPr>
          <p:nvPr/>
        </p:nvSpPr>
        <p:spPr bwMode="auto">
          <a:xfrm>
            <a:off x="1411288" y="5903913"/>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前同步码</a:t>
            </a:r>
          </a:p>
        </p:txBody>
      </p:sp>
      <p:sp>
        <p:nvSpPr>
          <p:cNvPr id="30734" name="Rectangle 33"/>
          <p:cNvSpPr>
            <a:spLocks noChangeArrowheads="1"/>
          </p:cNvSpPr>
          <p:nvPr/>
        </p:nvSpPr>
        <p:spPr bwMode="auto">
          <a:xfrm>
            <a:off x="3519488" y="5875338"/>
            <a:ext cx="790575"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帧开始</a:t>
            </a:r>
          </a:p>
          <a:p>
            <a:pPr>
              <a:lnSpc>
                <a:spcPct val="80000"/>
              </a:lnSpc>
              <a:spcBef>
                <a:spcPct val="0"/>
              </a:spcBef>
              <a:buClrTx/>
              <a:buFontTx/>
              <a:buNone/>
            </a:pPr>
            <a:r>
              <a:rPr kumimoji="1" lang="zh-CN" altLang="en-US" sz="1600">
                <a:solidFill>
                  <a:srgbClr val="333399"/>
                </a:solidFill>
                <a:latin typeface="Times New Roman" panose="02020603050405020304" pitchFamily="18" charset="0"/>
              </a:rPr>
              <a:t>定界符</a:t>
            </a:r>
          </a:p>
        </p:txBody>
      </p:sp>
      <p:sp>
        <p:nvSpPr>
          <p:cNvPr id="30735" name="Rectangle 34"/>
          <p:cNvSpPr>
            <a:spLocks noChangeArrowheads="1"/>
          </p:cNvSpPr>
          <p:nvPr/>
        </p:nvSpPr>
        <p:spPr bwMode="auto">
          <a:xfrm>
            <a:off x="1479550" y="5113338"/>
            <a:ext cx="739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7 </a:t>
            </a:r>
            <a:r>
              <a:rPr kumimoji="1" lang="zh-CN" altLang="en-US" sz="1600">
                <a:solidFill>
                  <a:srgbClr val="333399"/>
                </a:solidFill>
                <a:latin typeface="Times New Roman" panose="02020603050405020304" pitchFamily="18" charset="0"/>
              </a:rPr>
              <a:t>字节</a:t>
            </a:r>
          </a:p>
        </p:txBody>
      </p:sp>
      <p:sp>
        <p:nvSpPr>
          <p:cNvPr id="30736" name="Rectangle 35"/>
          <p:cNvSpPr>
            <a:spLocks noChangeArrowheads="1"/>
          </p:cNvSpPr>
          <p:nvPr/>
        </p:nvSpPr>
        <p:spPr bwMode="auto">
          <a:xfrm>
            <a:off x="3500438" y="5113338"/>
            <a:ext cx="739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1 </a:t>
            </a:r>
            <a:r>
              <a:rPr kumimoji="1" lang="zh-CN" altLang="en-US" sz="1600">
                <a:solidFill>
                  <a:srgbClr val="333399"/>
                </a:solidFill>
                <a:latin typeface="Times New Roman" panose="02020603050405020304" pitchFamily="18" charset="0"/>
              </a:rPr>
              <a:t>字节</a:t>
            </a:r>
          </a:p>
        </p:txBody>
      </p:sp>
      <p:sp>
        <p:nvSpPr>
          <p:cNvPr id="30737" name="Line 36"/>
          <p:cNvSpPr>
            <a:spLocks noChangeShapeType="1"/>
          </p:cNvSpPr>
          <p:nvPr/>
        </p:nvSpPr>
        <p:spPr bwMode="auto">
          <a:xfrm flipV="1">
            <a:off x="284163" y="4954588"/>
            <a:ext cx="292100" cy="4921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8" name="Line 37"/>
          <p:cNvSpPr>
            <a:spLocks noChangeShapeType="1"/>
          </p:cNvSpPr>
          <p:nvPr/>
        </p:nvSpPr>
        <p:spPr bwMode="auto">
          <a:xfrm>
            <a:off x="1614488" y="4967288"/>
            <a:ext cx="2667000" cy="482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9" name="Text Box 38"/>
          <p:cNvSpPr txBox="1">
            <a:spLocks noChangeArrowheads="1"/>
          </p:cNvSpPr>
          <p:nvPr/>
        </p:nvSpPr>
        <p:spPr bwMode="auto">
          <a:xfrm>
            <a:off x="1822450" y="54610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Times New Roman" panose="02020603050405020304" pitchFamily="18" charset="0"/>
              </a:rPr>
              <a:t>…</a:t>
            </a:r>
          </a:p>
        </p:txBody>
      </p:sp>
      <p:grpSp>
        <p:nvGrpSpPr>
          <p:cNvPr id="30740" name="Group 39"/>
          <p:cNvGrpSpPr>
            <a:grpSpLocks/>
          </p:cNvGrpSpPr>
          <p:nvPr/>
        </p:nvGrpSpPr>
        <p:grpSpPr bwMode="auto">
          <a:xfrm>
            <a:off x="252413" y="4068763"/>
            <a:ext cx="1371600" cy="869950"/>
            <a:chOff x="111" y="2736"/>
            <a:chExt cx="864" cy="548"/>
          </a:xfrm>
        </p:grpSpPr>
        <p:grpSp>
          <p:nvGrpSpPr>
            <p:cNvPr id="30771" name="Group 40"/>
            <p:cNvGrpSpPr>
              <a:grpSpLocks/>
            </p:cNvGrpSpPr>
            <p:nvPr/>
          </p:nvGrpSpPr>
          <p:grpSpPr bwMode="auto">
            <a:xfrm>
              <a:off x="333" y="2976"/>
              <a:ext cx="642" cy="308"/>
              <a:chOff x="333" y="2976"/>
              <a:chExt cx="642" cy="308"/>
            </a:xfrm>
          </p:grpSpPr>
          <p:sp>
            <p:nvSpPr>
              <p:cNvPr id="30774" name="Rectangle 41"/>
              <p:cNvSpPr>
                <a:spLocks noChangeArrowheads="1"/>
              </p:cNvSpPr>
              <p:nvPr/>
            </p:nvSpPr>
            <p:spPr bwMode="auto">
              <a:xfrm>
                <a:off x="333" y="2976"/>
                <a:ext cx="642" cy="30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75" name="Rectangle 42"/>
              <p:cNvSpPr>
                <a:spLocks noChangeArrowheads="1"/>
              </p:cNvSpPr>
              <p:nvPr/>
            </p:nvSpPr>
            <p:spPr bwMode="auto">
              <a:xfrm>
                <a:off x="419" y="3034"/>
                <a:ext cx="4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8 </a:t>
                </a:r>
                <a:r>
                  <a:rPr kumimoji="1" lang="zh-CN" altLang="en-US" sz="1600">
                    <a:solidFill>
                      <a:srgbClr val="333399"/>
                    </a:solidFill>
                    <a:latin typeface="Times New Roman" panose="02020603050405020304" pitchFamily="18" charset="0"/>
                  </a:rPr>
                  <a:t>字节</a:t>
                </a:r>
              </a:p>
            </p:txBody>
          </p:sp>
        </p:grpSp>
        <p:sp>
          <p:nvSpPr>
            <p:cNvPr id="30772" name="AutoShape 43"/>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endParaRPr kumimoji="1" lang="zh-CN" altLang="en-US" sz="1600">
                <a:solidFill>
                  <a:srgbClr val="333399"/>
                </a:solidFill>
                <a:latin typeface="Times New Roman" panose="02020603050405020304" pitchFamily="18" charset="0"/>
              </a:endParaRPr>
            </a:p>
          </p:txBody>
        </p:sp>
        <p:sp>
          <p:nvSpPr>
            <p:cNvPr id="30773" name="Rectangle 44"/>
            <p:cNvSpPr>
              <a:spLocks noChangeArrowheads="1"/>
            </p:cNvSpPr>
            <p:nvPr/>
          </p:nvSpPr>
          <p:spPr bwMode="auto">
            <a:xfrm>
              <a:off x="111" y="2736"/>
              <a:ext cx="44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插入</a:t>
              </a:r>
            </a:p>
          </p:txBody>
        </p:sp>
      </p:grpSp>
      <p:sp>
        <p:nvSpPr>
          <p:cNvPr id="30741" name="Rectangle 47"/>
          <p:cNvSpPr>
            <a:spLocks noChangeArrowheads="1"/>
          </p:cNvSpPr>
          <p:nvPr/>
        </p:nvSpPr>
        <p:spPr bwMode="auto">
          <a:xfrm>
            <a:off x="8424863" y="2697163"/>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0742" name="Line 48"/>
          <p:cNvSpPr>
            <a:spLocks noChangeShapeType="1"/>
          </p:cNvSpPr>
          <p:nvPr/>
        </p:nvSpPr>
        <p:spPr bwMode="auto">
          <a:xfrm>
            <a:off x="8272463" y="3230563"/>
            <a:ext cx="820737" cy="11112"/>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843" name="Group 59"/>
          <p:cNvGrpSpPr>
            <a:grpSpLocks/>
          </p:cNvGrpSpPr>
          <p:nvPr/>
        </p:nvGrpSpPr>
        <p:grpSpPr bwMode="auto">
          <a:xfrm>
            <a:off x="76200" y="3508375"/>
            <a:ext cx="1524000" cy="479425"/>
            <a:chOff x="0" y="2383"/>
            <a:chExt cx="960" cy="302"/>
          </a:xfrm>
        </p:grpSpPr>
        <p:sp>
          <p:nvSpPr>
            <p:cNvPr id="30769" name="Rectangle 60"/>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0770" name="AutoShape 61"/>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502847" name="Group 63"/>
          <p:cNvGrpSpPr>
            <a:grpSpLocks/>
          </p:cNvGrpSpPr>
          <p:nvPr/>
        </p:nvGrpSpPr>
        <p:grpSpPr bwMode="auto">
          <a:xfrm>
            <a:off x="1122363" y="3189288"/>
            <a:ext cx="6929437" cy="1412875"/>
            <a:chOff x="659" y="2182"/>
            <a:chExt cx="4365" cy="890"/>
          </a:xfrm>
        </p:grpSpPr>
        <p:sp>
          <p:nvSpPr>
            <p:cNvPr id="30751" name="AutoShape 64"/>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0752" name="Group 65"/>
            <p:cNvGrpSpPr>
              <a:grpSpLocks/>
            </p:cNvGrpSpPr>
            <p:nvPr/>
          </p:nvGrpSpPr>
          <p:grpSpPr bwMode="auto">
            <a:xfrm>
              <a:off x="659" y="2182"/>
              <a:ext cx="4365" cy="506"/>
              <a:chOff x="659" y="2182"/>
              <a:chExt cx="4365" cy="506"/>
            </a:xfrm>
          </p:grpSpPr>
          <p:sp>
            <p:nvSpPr>
              <p:cNvPr id="30753" name="Rectangle 66"/>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54" name="Line 67"/>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Line 68"/>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6" name="Line 69"/>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Line 70"/>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8" name="Rectangle 71"/>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0759" name="Rectangle 72"/>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0760" name="Rectangle 73"/>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0761" name="Rectangle 74"/>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0762" name="Rectangle 75"/>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0763" name="Rectangle 76"/>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0764" name="Rectangle 77"/>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0765" name="Rectangle 78"/>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0766" name="Rectangle 79"/>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0767" name="Rectangle 80"/>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0768" name="Text Box 81"/>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sp>
        <p:nvSpPr>
          <p:cNvPr id="502891" name="Line 107"/>
          <p:cNvSpPr>
            <a:spLocks noChangeShapeType="1"/>
          </p:cNvSpPr>
          <p:nvPr/>
        </p:nvSpPr>
        <p:spPr bwMode="auto">
          <a:xfrm flipH="1">
            <a:off x="1624013" y="2362200"/>
            <a:ext cx="0" cy="11620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92" name="Line 108"/>
          <p:cNvSpPr>
            <a:spLocks noChangeShapeType="1"/>
          </p:cNvSpPr>
          <p:nvPr/>
        </p:nvSpPr>
        <p:spPr bwMode="auto">
          <a:xfrm>
            <a:off x="8032750" y="2362200"/>
            <a:ext cx="11113" cy="11525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893" name="Group 109"/>
          <p:cNvGrpSpPr>
            <a:grpSpLocks/>
          </p:cNvGrpSpPr>
          <p:nvPr/>
        </p:nvGrpSpPr>
        <p:grpSpPr bwMode="auto">
          <a:xfrm>
            <a:off x="4386263" y="2697163"/>
            <a:ext cx="3124200" cy="990600"/>
            <a:chOff x="2715" y="1872"/>
            <a:chExt cx="1968" cy="624"/>
          </a:xfrm>
        </p:grpSpPr>
        <p:sp>
          <p:nvSpPr>
            <p:cNvPr id="30749"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0750" name="Rectangle 111"/>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112" name="Rectangle 40"/>
          <p:cNvSpPr txBox="1">
            <a:spLocks noChangeArrowheads="1"/>
          </p:cNvSpPr>
          <p:nvPr/>
        </p:nvSpPr>
        <p:spPr>
          <a:xfrm>
            <a:off x="501650" y="998538"/>
            <a:ext cx="7793038" cy="768350"/>
          </a:xfrm>
          <a:prstGeom prst="rect">
            <a:avLst/>
          </a:prstGeom>
          <a:noFill/>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en-US" altLang="zh-CN" sz="3200" b="1" dirty="0">
                <a:solidFill>
                  <a:srgbClr val="333399"/>
                </a:solidFill>
                <a:latin typeface="黑体" panose="02010609060101010101" pitchFamily="49" charset="-122"/>
                <a:ea typeface="黑体" panose="02010609060101010101" pitchFamily="49" charset="-122"/>
              </a:rPr>
              <a:t>DIX Ethernet </a:t>
            </a:r>
            <a:r>
              <a:rPr lang="en-US" altLang="zh-CN" sz="3200" b="1" dirty="0" smtClean="0">
                <a:solidFill>
                  <a:srgbClr val="333399"/>
                </a:solidFill>
                <a:latin typeface="黑体" panose="02010609060101010101" pitchFamily="49" charset="-122"/>
                <a:ea typeface="黑体" panose="02010609060101010101" pitchFamily="49" charset="-122"/>
              </a:rPr>
              <a:t>V2</a:t>
            </a:r>
            <a:r>
              <a:rPr lang="en-US" altLang="zh-CN" sz="3200" b="1" kern="0" dirty="0" smtClean="0">
                <a:solidFill>
                  <a:srgbClr val="000099"/>
                </a:solidFill>
                <a:latin typeface="黑体" panose="02010609060101010101" pitchFamily="49" charset="-122"/>
                <a:ea typeface="黑体" panose="02010609060101010101" pitchFamily="49" charset="-122"/>
              </a:rPr>
              <a:t> </a:t>
            </a:r>
            <a:r>
              <a:rPr lang="zh-CN" altLang="en-US" sz="3200" b="1" kern="0" dirty="0" smtClean="0">
                <a:solidFill>
                  <a:srgbClr val="000099"/>
                </a:solidFill>
                <a:latin typeface="黑体" panose="02010609060101010101" pitchFamily="49" charset="-122"/>
                <a:ea typeface="黑体" panose="02010609060101010101" pitchFamily="49" charset="-122"/>
              </a:rPr>
              <a:t>的 </a:t>
            </a:r>
            <a:r>
              <a:rPr lang="en-US" altLang="zh-CN" sz="3200" b="1" kern="0" dirty="0" smtClean="0">
                <a:solidFill>
                  <a:srgbClr val="000099"/>
                </a:solidFill>
                <a:latin typeface="黑体" panose="02010609060101010101" pitchFamily="49" charset="-122"/>
                <a:ea typeface="黑体" panose="02010609060101010101" pitchFamily="49" charset="-122"/>
              </a:rPr>
              <a:t>MAC </a:t>
            </a:r>
            <a:r>
              <a:rPr lang="zh-CN" altLang="en-US" sz="3200" b="1" kern="0" dirty="0"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502891"/>
                                        </p:tgtEl>
                                      </p:cBhvr>
                                    </p:animEffect>
                                    <p:set>
                                      <p:cBhvr>
                                        <p:cTn id="7" dur="1" fill="hold">
                                          <p:stCondLst>
                                            <p:cond delay="1999"/>
                                          </p:stCondLst>
                                        </p:cTn>
                                        <p:tgtEl>
                                          <p:spTgt spid="50289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502892"/>
                                        </p:tgtEl>
                                      </p:cBhvr>
                                    </p:animEffect>
                                    <p:set>
                                      <p:cBhvr>
                                        <p:cTn id="10" dur="1" fill="hold">
                                          <p:stCondLst>
                                            <p:cond delay="1999"/>
                                          </p:stCondLst>
                                        </p:cTn>
                                        <p:tgtEl>
                                          <p:spTgt spid="50289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502893"/>
                                        </p:tgtEl>
                                        <p:attrNameLst>
                                          <p:attrName>style.visibility</p:attrName>
                                        </p:attrNameLst>
                                      </p:cBhvr>
                                      <p:tavLst>
                                        <p:tav tm="0">
                                          <p:val>
                                            <p:strVal val="hidden"/>
                                          </p:val>
                                        </p:tav>
                                        <p:tav tm="50000">
                                          <p:val>
                                            <p:strVal val="visible"/>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4000" fill="hold" nodeType="clickEffect">
                                  <p:stCondLst>
                                    <p:cond delay="0"/>
                                  </p:stCondLst>
                                  <p:childTnLst>
                                    <p:anim calcmode="discrete" valueType="str">
                                      <p:cBhvr>
                                        <p:cTn id="18" dur="500" fill="hold"/>
                                        <p:tgtEl>
                                          <p:spTgt spid="502843"/>
                                        </p:tgtEl>
                                        <p:attrNameLst>
                                          <p:attrName>style.visibility</p:attrName>
                                        </p:attrNameLst>
                                      </p:cBhvr>
                                      <p:tavLst>
                                        <p:tav tm="0">
                                          <p:val>
                                            <p:strVal val="hidden"/>
                                          </p:val>
                                        </p:tav>
                                        <p:tav tm="50000">
                                          <p:val>
                                            <p:strVal val="visible"/>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4000" fill="hold" nodeType="clickEffect">
                                  <p:stCondLst>
                                    <p:cond delay="0"/>
                                  </p:stCondLst>
                                  <p:childTnLst>
                                    <p:anim calcmode="discrete" valueType="str">
                                      <p:cBhvr>
                                        <p:cTn id="22" dur="500" fill="hold"/>
                                        <p:tgtEl>
                                          <p:spTgt spid="5028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91" grpId="0" animBg="1"/>
      <p:bldP spid="5028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152400" y="4495800"/>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7" name="Rectangle 3"/>
          <p:cNvSpPr>
            <a:spLocks noChangeArrowheads="1"/>
          </p:cNvSpPr>
          <p:nvPr/>
        </p:nvSpPr>
        <p:spPr bwMode="auto">
          <a:xfrm>
            <a:off x="1554163" y="4730750"/>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1748" name="Rectangle 4"/>
          <p:cNvSpPr>
            <a:spLocks noChangeArrowheads="1"/>
          </p:cNvSpPr>
          <p:nvPr/>
        </p:nvSpPr>
        <p:spPr bwMode="auto">
          <a:xfrm>
            <a:off x="1547813" y="4730750"/>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1749" name="Rectangle 5"/>
          <p:cNvSpPr>
            <a:spLocks noChangeArrowheads="1"/>
          </p:cNvSpPr>
          <p:nvPr/>
        </p:nvSpPr>
        <p:spPr bwMode="auto">
          <a:xfrm>
            <a:off x="4256088" y="4835525"/>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1750" name="Rectangle 6"/>
          <p:cNvSpPr>
            <a:spLocks noChangeArrowheads="1"/>
          </p:cNvSpPr>
          <p:nvPr/>
        </p:nvSpPr>
        <p:spPr bwMode="auto">
          <a:xfrm>
            <a:off x="8243888" y="4814888"/>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1751" name="Rectangle 7"/>
          <p:cNvSpPr>
            <a:spLocks noChangeArrowheads="1"/>
          </p:cNvSpPr>
          <p:nvPr/>
        </p:nvSpPr>
        <p:spPr bwMode="auto">
          <a:xfrm>
            <a:off x="8213725" y="3886200"/>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1752" name="Line 8"/>
          <p:cNvSpPr>
            <a:spLocks noChangeShapeType="1"/>
          </p:cNvSpPr>
          <p:nvPr/>
        </p:nvSpPr>
        <p:spPr bwMode="auto">
          <a:xfrm flipH="1">
            <a:off x="1546225" y="4221163"/>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Line 9"/>
          <p:cNvSpPr>
            <a:spLocks noChangeShapeType="1"/>
          </p:cNvSpPr>
          <p:nvPr/>
        </p:nvSpPr>
        <p:spPr bwMode="auto">
          <a:xfrm>
            <a:off x="7956550" y="4292600"/>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Rectangle 10"/>
          <p:cNvSpPr>
            <a:spLocks noChangeArrowheads="1"/>
          </p:cNvSpPr>
          <p:nvPr/>
        </p:nvSpPr>
        <p:spPr bwMode="auto">
          <a:xfrm>
            <a:off x="8348663" y="2971800"/>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1755" name="Line 11"/>
          <p:cNvSpPr>
            <a:spLocks noChangeShapeType="1"/>
          </p:cNvSpPr>
          <p:nvPr/>
        </p:nvSpPr>
        <p:spPr bwMode="auto">
          <a:xfrm>
            <a:off x="8196263" y="3505200"/>
            <a:ext cx="820737" cy="11113"/>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56" name="Group 12"/>
          <p:cNvGrpSpPr>
            <a:grpSpLocks/>
          </p:cNvGrpSpPr>
          <p:nvPr/>
        </p:nvGrpSpPr>
        <p:grpSpPr bwMode="auto">
          <a:xfrm>
            <a:off x="0" y="3783013"/>
            <a:ext cx="1524000" cy="479425"/>
            <a:chOff x="0" y="2383"/>
            <a:chExt cx="960" cy="302"/>
          </a:xfrm>
        </p:grpSpPr>
        <p:sp>
          <p:nvSpPr>
            <p:cNvPr id="31781"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1782"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1757" name="Group 15"/>
          <p:cNvGrpSpPr>
            <a:grpSpLocks/>
          </p:cNvGrpSpPr>
          <p:nvPr/>
        </p:nvGrpSpPr>
        <p:grpSpPr bwMode="auto">
          <a:xfrm>
            <a:off x="1046163" y="3463925"/>
            <a:ext cx="6929437" cy="1412875"/>
            <a:chOff x="659" y="2182"/>
            <a:chExt cx="4365" cy="890"/>
          </a:xfrm>
        </p:grpSpPr>
        <p:sp>
          <p:nvSpPr>
            <p:cNvPr id="3176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1764" name="Group 17"/>
            <p:cNvGrpSpPr>
              <a:grpSpLocks/>
            </p:cNvGrpSpPr>
            <p:nvPr/>
          </p:nvGrpSpPr>
          <p:grpSpPr bwMode="auto">
            <a:xfrm>
              <a:off x="659" y="2182"/>
              <a:ext cx="4365" cy="506"/>
              <a:chOff x="659" y="2182"/>
              <a:chExt cx="4365" cy="506"/>
            </a:xfrm>
          </p:grpSpPr>
          <p:sp>
            <p:nvSpPr>
              <p:cNvPr id="31765"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176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1771"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1772"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1773"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1774"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1775"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1776"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1777"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1778"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1779"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1780"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1758" name="Group 34"/>
          <p:cNvGrpSpPr>
            <a:grpSpLocks/>
          </p:cNvGrpSpPr>
          <p:nvPr/>
        </p:nvGrpSpPr>
        <p:grpSpPr bwMode="auto">
          <a:xfrm>
            <a:off x="4310063" y="2971800"/>
            <a:ext cx="3124200" cy="990600"/>
            <a:chOff x="2715" y="1872"/>
            <a:chExt cx="1968" cy="624"/>
          </a:xfrm>
        </p:grpSpPr>
        <p:sp>
          <p:nvSpPr>
            <p:cNvPr id="3176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1762"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31759" name="Rectangle 37"/>
          <p:cNvSpPr>
            <a:spLocks noGrp="1" noChangeArrowheads="1"/>
          </p:cNvSpPr>
          <p:nvPr>
            <p:ph type="title"/>
          </p:nvPr>
        </p:nvSpPr>
        <p:spPr>
          <a:xfrm>
            <a:off x="539750" y="765175"/>
            <a:ext cx="7793038" cy="768350"/>
          </a:xfrm>
        </p:spPr>
        <p:txBody>
          <a:bodyPr/>
          <a:lstStyle/>
          <a:p>
            <a:pPr eaLnBrk="1" hangingPunct="1"/>
            <a:r>
              <a:rPr lang="en-US" altLang="zh-CN" sz="3200" b="1" smtClean="0">
                <a:solidFill>
                  <a:srgbClr val="333399"/>
                </a:solidFill>
                <a:latin typeface="黑体" panose="02010609060101010101" pitchFamily="49" charset="-122"/>
                <a:ea typeface="黑体" panose="02010609060101010101" pitchFamily="49" charset="-122"/>
              </a:rPr>
              <a:t>DIX Ethernet V2</a:t>
            </a:r>
            <a:r>
              <a:rPr lang="zh-CN" altLang="en-US" sz="3200" b="1" smtClean="0">
                <a:solidFill>
                  <a:srgbClr val="000099"/>
                </a:solidFill>
                <a:latin typeface="黑体" panose="02010609060101010101" pitchFamily="49" charset="-122"/>
                <a:ea typeface="黑体" panose="02010609060101010101" pitchFamily="49" charset="-122"/>
              </a:rPr>
              <a:t>的 </a:t>
            </a:r>
            <a:r>
              <a:rPr lang="en-US" altLang="zh-CN" sz="3200" b="1" smtClean="0">
                <a:solidFill>
                  <a:srgbClr val="000099"/>
                </a:solidFill>
                <a:latin typeface="黑体" panose="02010609060101010101" pitchFamily="49" charset="-122"/>
                <a:ea typeface="黑体" panose="02010609060101010101" pitchFamily="49" charset="-122"/>
              </a:rPr>
              <a:t>MAC </a:t>
            </a:r>
            <a:r>
              <a:rPr lang="zh-CN" altLang="en-US" sz="3200" b="1" smtClean="0">
                <a:solidFill>
                  <a:srgbClr val="000099"/>
                </a:solidFill>
                <a:latin typeface="黑体" panose="02010609060101010101" pitchFamily="49" charset="-122"/>
                <a:ea typeface="黑体" panose="02010609060101010101" pitchFamily="49" charset="-122"/>
              </a:rPr>
              <a:t>帧格式</a:t>
            </a:r>
          </a:p>
        </p:txBody>
      </p:sp>
      <p:sp>
        <p:nvSpPr>
          <p:cNvPr id="31760" name="AutoShape 38"/>
          <p:cNvSpPr>
            <a:spLocks noChangeArrowheads="1"/>
          </p:cNvSpPr>
          <p:nvPr/>
        </p:nvSpPr>
        <p:spPr bwMode="auto">
          <a:xfrm>
            <a:off x="2843213" y="2133600"/>
            <a:ext cx="3384550"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目的地址字段 </a:t>
            </a:r>
            <a:r>
              <a:rPr lang="en-US" altLang="zh-CN" sz="2400">
                <a:solidFill>
                  <a:srgbClr val="333399"/>
                </a:solidFill>
                <a:latin typeface="Arial" panose="020B0604020202020204" pitchFamily="34" charset="0"/>
                <a:ea typeface="黑体" panose="02010609060101010101" pitchFamily="49" charset="-122"/>
              </a:rPr>
              <a:t>6 </a:t>
            </a:r>
            <a:r>
              <a:rPr lang="zh-CN" altLang="en-US" sz="2400">
                <a:solidFill>
                  <a:srgbClr val="333399"/>
                </a:solidFill>
                <a:latin typeface="Arial" panose="020B0604020202020204" pitchFamily="34" charset="0"/>
                <a:ea typeface="黑体" panose="02010609060101010101" pitchFamily="49" charset="-122"/>
              </a:rPr>
              <a:t>字节</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152400" y="4495800"/>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1" name="Rectangle 3"/>
          <p:cNvSpPr>
            <a:spLocks noChangeArrowheads="1"/>
          </p:cNvSpPr>
          <p:nvPr/>
        </p:nvSpPr>
        <p:spPr bwMode="auto">
          <a:xfrm>
            <a:off x="1554163" y="4730750"/>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2772" name="Rectangle 4"/>
          <p:cNvSpPr>
            <a:spLocks noChangeArrowheads="1"/>
          </p:cNvSpPr>
          <p:nvPr/>
        </p:nvSpPr>
        <p:spPr bwMode="auto">
          <a:xfrm>
            <a:off x="1547813" y="4730750"/>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2773" name="Rectangle 5"/>
          <p:cNvSpPr>
            <a:spLocks noChangeArrowheads="1"/>
          </p:cNvSpPr>
          <p:nvPr/>
        </p:nvSpPr>
        <p:spPr bwMode="auto">
          <a:xfrm>
            <a:off x="4256088" y="4835525"/>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2774" name="Rectangle 6"/>
          <p:cNvSpPr>
            <a:spLocks noChangeArrowheads="1"/>
          </p:cNvSpPr>
          <p:nvPr/>
        </p:nvSpPr>
        <p:spPr bwMode="auto">
          <a:xfrm>
            <a:off x="8243888" y="4814888"/>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2775" name="Rectangle 7"/>
          <p:cNvSpPr>
            <a:spLocks noChangeArrowheads="1"/>
          </p:cNvSpPr>
          <p:nvPr/>
        </p:nvSpPr>
        <p:spPr bwMode="auto">
          <a:xfrm>
            <a:off x="8213725" y="3886200"/>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2776" name="Line 8"/>
          <p:cNvSpPr>
            <a:spLocks noChangeShapeType="1"/>
          </p:cNvSpPr>
          <p:nvPr/>
        </p:nvSpPr>
        <p:spPr bwMode="auto">
          <a:xfrm flipH="1">
            <a:off x="1546225" y="4221163"/>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9"/>
          <p:cNvSpPr>
            <a:spLocks noChangeShapeType="1"/>
          </p:cNvSpPr>
          <p:nvPr/>
        </p:nvSpPr>
        <p:spPr bwMode="auto">
          <a:xfrm>
            <a:off x="7956550" y="4292600"/>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 name="Rectangle 10"/>
          <p:cNvSpPr>
            <a:spLocks noChangeArrowheads="1"/>
          </p:cNvSpPr>
          <p:nvPr/>
        </p:nvSpPr>
        <p:spPr bwMode="auto">
          <a:xfrm>
            <a:off x="8348663" y="2971800"/>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2779" name="Line 11"/>
          <p:cNvSpPr>
            <a:spLocks noChangeShapeType="1"/>
          </p:cNvSpPr>
          <p:nvPr/>
        </p:nvSpPr>
        <p:spPr bwMode="auto">
          <a:xfrm>
            <a:off x="8196263" y="3505200"/>
            <a:ext cx="820737" cy="11113"/>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80" name="Group 12"/>
          <p:cNvGrpSpPr>
            <a:grpSpLocks/>
          </p:cNvGrpSpPr>
          <p:nvPr/>
        </p:nvGrpSpPr>
        <p:grpSpPr bwMode="auto">
          <a:xfrm>
            <a:off x="0" y="3783013"/>
            <a:ext cx="1524000" cy="479425"/>
            <a:chOff x="0" y="2383"/>
            <a:chExt cx="960" cy="302"/>
          </a:xfrm>
        </p:grpSpPr>
        <p:sp>
          <p:nvSpPr>
            <p:cNvPr id="32805"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2806"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2781" name="Group 15"/>
          <p:cNvGrpSpPr>
            <a:grpSpLocks/>
          </p:cNvGrpSpPr>
          <p:nvPr/>
        </p:nvGrpSpPr>
        <p:grpSpPr bwMode="auto">
          <a:xfrm>
            <a:off x="1046163" y="3463925"/>
            <a:ext cx="6929437" cy="1412875"/>
            <a:chOff x="659" y="2182"/>
            <a:chExt cx="4365" cy="890"/>
          </a:xfrm>
        </p:grpSpPr>
        <p:sp>
          <p:nvSpPr>
            <p:cNvPr id="32787"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2788" name="Group 17"/>
            <p:cNvGrpSpPr>
              <a:grpSpLocks/>
            </p:cNvGrpSpPr>
            <p:nvPr/>
          </p:nvGrpSpPr>
          <p:grpSpPr bwMode="auto">
            <a:xfrm>
              <a:off x="659" y="2182"/>
              <a:ext cx="4365" cy="506"/>
              <a:chOff x="659" y="2182"/>
              <a:chExt cx="4365" cy="506"/>
            </a:xfrm>
          </p:grpSpPr>
          <p:sp>
            <p:nvSpPr>
              <p:cNvPr id="32789"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2790"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2795"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2796"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2797"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2798"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2799"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2800"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2801"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2802"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2803"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2804"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2782" name="Group 34"/>
          <p:cNvGrpSpPr>
            <a:grpSpLocks/>
          </p:cNvGrpSpPr>
          <p:nvPr/>
        </p:nvGrpSpPr>
        <p:grpSpPr bwMode="auto">
          <a:xfrm>
            <a:off x="4310063" y="2971800"/>
            <a:ext cx="3124200" cy="990600"/>
            <a:chOff x="2715" y="1872"/>
            <a:chExt cx="1968" cy="624"/>
          </a:xfrm>
        </p:grpSpPr>
        <p:sp>
          <p:nvSpPr>
            <p:cNvPr id="32785"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2786"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32783" name="AutoShape 38"/>
          <p:cNvSpPr>
            <a:spLocks noChangeArrowheads="1"/>
          </p:cNvSpPr>
          <p:nvPr/>
        </p:nvSpPr>
        <p:spPr bwMode="auto">
          <a:xfrm>
            <a:off x="2843213" y="2133600"/>
            <a:ext cx="2952750"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源地址字段 </a:t>
            </a:r>
            <a:r>
              <a:rPr lang="en-US" altLang="zh-CN" sz="2400">
                <a:solidFill>
                  <a:srgbClr val="333399"/>
                </a:solidFill>
                <a:latin typeface="Arial" panose="020B0604020202020204" pitchFamily="34" charset="0"/>
                <a:ea typeface="黑体" panose="02010609060101010101" pitchFamily="49" charset="-122"/>
              </a:rPr>
              <a:t>6 </a:t>
            </a:r>
            <a:r>
              <a:rPr lang="zh-CN" altLang="en-US" sz="2400">
                <a:solidFill>
                  <a:srgbClr val="333399"/>
                </a:solidFill>
                <a:latin typeface="Arial" panose="020B0604020202020204" pitchFamily="34" charset="0"/>
                <a:ea typeface="黑体" panose="02010609060101010101" pitchFamily="49" charset="-122"/>
              </a:rPr>
              <a:t>字节</a:t>
            </a:r>
          </a:p>
        </p:txBody>
      </p:sp>
      <p:sp>
        <p:nvSpPr>
          <p:cNvPr id="32784" name="Rectangle 40"/>
          <p:cNvSpPr>
            <a:spLocks noGrp="1" noChangeArrowheads="1"/>
          </p:cNvSpPr>
          <p:nvPr>
            <p:ph type="title"/>
          </p:nvPr>
        </p:nvSpPr>
        <p:spPr>
          <a:xfrm>
            <a:off x="539750" y="765175"/>
            <a:ext cx="7793038" cy="768350"/>
          </a:xfrm>
          <a:noFill/>
        </p:spPr>
        <p:txBody>
          <a:bodyPr/>
          <a:lstStyle/>
          <a:p>
            <a:pPr eaLnBrk="1" hangingPunct="1"/>
            <a:r>
              <a:rPr lang="en-US" altLang="zh-CN" sz="3200" b="1" smtClean="0">
                <a:solidFill>
                  <a:srgbClr val="333399"/>
                </a:solidFill>
                <a:latin typeface="黑体" panose="02010609060101010101" pitchFamily="49" charset="-122"/>
                <a:ea typeface="黑体" panose="02010609060101010101" pitchFamily="49" charset="-122"/>
              </a:rPr>
              <a:t>DIX Ethernet V2 </a:t>
            </a:r>
            <a:r>
              <a:rPr lang="zh-CN" altLang="en-US" sz="3200" b="1" smtClean="0">
                <a:solidFill>
                  <a:srgbClr val="000099"/>
                </a:solidFill>
                <a:latin typeface="黑体" panose="02010609060101010101" pitchFamily="49" charset="-122"/>
                <a:ea typeface="黑体" panose="02010609060101010101" pitchFamily="49" charset="-122"/>
              </a:rPr>
              <a:t>的 </a:t>
            </a:r>
            <a:r>
              <a:rPr lang="en-US" altLang="zh-CN" sz="3200" b="1" smtClean="0">
                <a:solidFill>
                  <a:srgbClr val="000099"/>
                </a:solidFill>
                <a:latin typeface="黑体" panose="02010609060101010101" pitchFamily="49" charset="-122"/>
                <a:ea typeface="黑体" panose="02010609060101010101" pitchFamily="49" charset="-122"/>
              </a:rPr>
              <a:t>MAC </a:t>
            </a:r>
            <a:r>
              <a:rPr lang="zh-CN" altLang="en-US" sz="3200" b="1"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152400" y="5291138"/>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5" name="Rectangle 3"/>
          <p:cNvSpPr>
            <a:spLocks noChangeArrowheads="1"/>
          </p:cNvSpPr>
          <p:nvPr/>
        </p:nvSpPr>
        <p:spPr bwMode="auto">
          <a:xfrm>
            <a:off x="1554163" y="5526088"/>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3796" name="Rectangle 4"/>
          <p:cNvSpPr>
            <a:spLocks noChangeArrowheads="1"/>
          </p:cNvSpPr>
          <p:nvPr/>
        </p:nvSpPr>
        <p:spPr bwMode="auto">
          <a:xfrm>
            <a:off x="1547813" y="5526088"/>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3797" name="Rectangle 5"/>
          <p:cNvSpPr>
            <a:spLocks noChangeArrowheads="1"/>
          </p:cNvSpPr>
          <p:nvPr/>
        </p:nvSpPr>
        <p:spPr bwMode="auto">
          <a:xfrm>
            <a:off x="4256088" y="5630863"/>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3798" name="Rectangle 6"/>
          <p:cNvSpPr>
            <a:spLocks noChangeArrowheads="1"/>
          </p:cNvSpPr>
          <p:nvPr/>
        </p:nvSpPr>
        <p:spPr bwMode="auto">
          <a:xfrm>
            <a:off x="8243888" y="5610225"/>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3799" name="Rectangle 7"/>
          <p:cNvSpPr>
            <a:spLocks noChangeArrowheads="1"/>
          </p:cNvSpPr>
          <p:nvPr/>
        </p:nvSpPr>
        <p:spPr bwMode="auto">
          <a:xfrm>
            <a:off x="8213725" y="4681538"/>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3800" name="Line 8"/>
          <p:cNvSpPr>
            <a:spLocks noChangeShapeType="1"/>
          </p:cNvSpPr>
          <p:nvPr/>
        </p:nvSpPr>
        <p:spPr bwMode="auto">
          <a:xfrm flipH="1">
            <a:off x="1546225" y="5016500"/>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Line 9"/>
          <p:cNvSpPr>
            <a:spLocks noChangeShapeType="1"/>
          </p:cNvSpPr>
          <p:nvPr/>
        </p:nvSpPr>
        <p:spPr bwMode="auto">
          <a:xfrm>
            <a:off x="7956550" y="5087938"/>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2" name="Rectangle 10"/>
          <p:cNvSpPr>
            <a:spLocks noChangeArrowheads="1"/>
          </p:cNvSpPr>
          <p:nvPr/>
        </p:nvSpPr>
        <p:spPr bwMode="auto">
          <a:xfrm>
            <a:off x="8348663" y="3767138"/>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3803" name="Line 11"/>
          <p:cNvSpPr>
            <a:spLocks noChangeShapeType="1"/>
          </p:cNvSpPr>
          <p:nvPr/>
        </p:nvSpPr>
        <p:spPr bwMode="auto">
          <a:xfrm>
            <a:off x="8196263" y="4300538"/>
            <a:ext cx="820737" cy="11112"/>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804" name="Group 12"/>
          <p:cNvGrpSpPr>
            <a:grpSpLocks/>
          </p:cNvGrpSpPr>
          <p:nvPr/>
        </p:nvGrpSpPr>
        <p:grpSpPr bwMode="auto">
          <a:xfrm>
            <a:off x="0" y="4578350"/>
            <a:ext cx="1524000" cy="479425"/>
            <a:chOff x="0" y="2383"/>
            <a:chExt cx="960" cy="302"/>
          </a:xfrm>
        </p:grpSpPr>
        <p:sp>
          <p:nvSpPr>
            <p:cNvPr id="33830"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3831"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3805" name="Group 15"/>
          <p:cNvGrpSpPr>
            <a:grpSpLocks/>
          </p:cNvGrpSpPr>
          <p:nvPr/>
        </p:nvGrpSpPr>
        <p:grpSpPr bwMode="auto">
          <a:xfrm>
            <a:off x="1046163" y="4259263"/>
            <a:ext cx="6929437" cy="1412875"/>
            <a:chOff x="659" y="2182"/>
            <a:chExt cx="4365" cy="890"/>
          </a:xfrm>
        </p:grpSpPr>
        <p:sp>
          <p:nvSpPr>
            <p:cNvPr id="33812"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3813" name="Group 17"/>
            <p:cNvGrpSpPr>
              <a:grpSpLocks/>
            </p:cNvGrpSpPr>
            <p:nvPr/>
          </p:nvGrpSpPr>
          <p:grpSpPr bwMode="auto">
            <a:xfrm>
              <a:off x="659" y="2182"/>
              <a:ext cx="4365" cy="506"/>
              <a:chOff x="659" y="2182"/>
              <a:chExt cx="4365" cy="506"/>
            </a:xfrm>
          </p:grpSpPr>
          <p:sp>
            <p:nvSpPr>
              <p:cNvPr id="33814"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3815"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9"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3820"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3821"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3822"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3823"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3824"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3825"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3826"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3827"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3828"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3829"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3806" name="Group 34"/>
          <p:cNvGrpSpPr>
            <a:grpSpLocks/>
          </p:cNvGrpSpPr>
          <p:nvPr/>
        </p:nvGrpSpPr>
        <p:grpSpPr bwMode="auto">
          <a:xfrm>
            <a:off x="4310063" y="3767138"/>
            <a:ext cx="3124200" cy="990600"/>
            <a:chOff x="2715" y="1872"/>
            <a:chExt cx="1968" cy="624"/>
          </a:xfrm>
        </p:grpSpPr>
        <p:sp>
          <p:nvSpPr>
            <p:cNvPr id="33810"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3811"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33807" name="AutoShape 38"/>
          <p:cNvSpPr>
            <a:spLocks noChangeArrowheads="1"/>
          </p:cNvSpPr>
          <p:nvPr/>
        </p:nvSpPr>
        <p:spPr bwMode="auto">
          <a:xfrm>
            <a:off x="2987675" y="2928938"/>
            <a:ext cx="2735263"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类型字段 </a:t>
            </a:r>
            <a:r>
              <a:rPr lang="en-US" altLang="zh-CN" sz="2400">
                <a:solidFill>
                  <a:srgbClr val="333399"/>
                </a:solidFill>
                <a:latin typeface="Arial" panose="020B0604020202020204" pitchFamily="34" charset="0"/>
                <a:ea typeface="黑体" panose="02010609060101010101" pitchFamily="49" charset="-122"/>
              </a:rPr>
              <a:t>2 </a:t>
            </a:r>
            <a:r>
              <a:rPr lang="zh-CN" altLang="en-US" sz="2400">
                <a:solidFill>
                  <a:srgbClr val="333399"/>
                </a:solidFill>
                <a:latin typeface="Arial" panose="020B0604020202020204" pitchFamily="34" charset="0"/>
                <a:ea typeface="黑体" panose="02010609060101010101" pitchFamily="49" charset="-122"/>
              </a:rPr>
              <a:t>字节</a:t>
            </a:r>
          </a:p>
        </p:txBody>
      </p:sp>
      <p:sp>
        <p:nvSpPr>
          <p:cNvPr id="33808" name="Text Box 39"/>
          <p:cNvSpPr txBox="1">
            <a:spLocks noChangeArrowheads="1"/>
          </p:cNvSpPr>
          <p:nvPr/>
        </p:nvSpPr>
        <p:spPr bwMode="auto">
          <a:xfrm>
            <a:off x="708025" y="1919288"/>
            <a:ext cx="7829550" cy="831850"/>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类型字段用来标志</a:t>
            </a:r>
            <a:r>
              <a:rPr lang="zh-CN" altLang="en-US" sz="2400">
                <a:solidFill>
                  <a:srgbClr val="FF0000"/>
                </a:solidFill>
                <a:latin typeface="Arial" panose="020B0604020202020204" pitchFamily="34" charset="0"/>
                <a:ea typeface="黑体" panose="02010609060101010101" pitchFamily="49" charset="-122"/>
              </a:rPr>
              <a:t>上一层</a:t>
            </a:r>
            <a:r>
              <a:rPr lang="zh-CN" altLang="en-US" sz="2400">
                <a:solidFill>
                  <a:srgbClr val="333399"/>
                </a:solidFill>
                <a:latin typeface="Arial" panose="020B0604020202020204" pitchFamily="34" charset="0"/>
                <a:ea typeface="黑体" panose="02010609060101010101" pitchFamily="49" charset="-122"/>
              </a:rPr>
              <a:t>使用的是什么协议，</a:t>
            </a:r>
          </a:p>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以便把收到的 </a:t>
            </a:r>
            <a:r>
              <a:rPr lang="en-US" altLang="zh-CN" sz="2400">
                <a:solidFill>
                  <a:srgbClr val="333399"/>
                </a:solidFill>
                <a:latin typeface="Arial" panose="020B0604020202020204" pitchFamily="34" charset="0"/>
                <a:ea typeface="黑体" panose="02010609060101010101" pitchFamily="49" charset="-122"/>
              </a:rPr>
              <a:t>MAC </a:t>
            </a:r>
            <a:r>
              <a:rPr lang="zh-CN" altLang="en-US" sz="2400">
                <a:solidFill>
                  <a:srgbClr val="333399"/>
                </a:solidFill>
                <a:latin typeface="Arial" panose="020B0604020202020204" pitchFamily="34" charset="0"/>
                <a:ea typeface="黑体" panose="02010609060101010101" pitchFamily="49" charset="-122"/>
              </a:rPr>
              <a:t>帧的数据上交给上一层的这个协议。 </a:t>
            </a:r>
          </a:p>
        </p:txBody>
      </p:sp>
      <p:sp>
        <p:nvSpPr>
          <p:cNvPr id="33809" name="Rectangle 41"/>
          <p:cNvSpPr>
            <a:spLocks noGrp="1" noChangeArrowheads="1"/>
          </p:cNvSpPr>
          <p:nvPr>
            <p:ph type="title"/>
          </p:nvPr>
        </p:nvSpPr>
        <p:spPr>
          <a:xfrm>
            <a:off x="539750" y="765175"/>
            <a:ext cx="7793038" cy="768350"/>
          </a:xfrm>
          <a:noFill/>
        </p:spPr>
        <p:txBody>
          <a:bodyPr/>
          <a:lstStyle/>
          <a:p>
            <a:pPr eaLnBrk="1" hangingPunct="1"/>
            <a:r>
              <a:rPr lang="en-US" altLang="zh-CN" sz="3200" b="1" smtClean="0">
                <a:solidFill>
                  <a:srgbClr val="333399"/>
                </a:solidFill>
                <a:latin typeface="黑体" panose="02010609060101010101" pitchFamily="49" charset="-122"/>
                <a:ea typeface="黑体" panose="02010609060101010101" pitchFamily="49" charset="-122"/>
              </a:rPr>
              <a:t>DIX Ethernet V2 </a:t>
            </a:r>
            <a:r>
              <a:rPr lang="zh-CN" altLang="en-US" sz="3200" b="1" smtClean="0">
                <a:solidFill>
                  <a:srgbClr val="000099"/>
                </a:solidFill>
                <a:latin typeface="黑体" panose="02010609060101010101" pitchFamily="49" charset="-122"/>
                <a:ea typeface="黑体" panose="02010609060101010101" pitchFamily="49" charset="-122"/>
              </a:rPr>
              <a:t>的 </a:t>
            </a:r>
            <a:r>
              <a:rPr lang="en-US" altLang="zh-CN" sz="3200" b="1" smtClean="0">
                <a:solidFill>
                  <a:srgbClr val="000099"/>
                </a:solidFill>
                <a:latin typeface="黑体" panose="02010609060101010101" pitchFamily="49" charset="-122"/>
                <a:ea typeface="黑体" panose="02010609060101010101" pitchFamily="49" charset="-122"/>
              </a:rPr>
              <a:t>MAC </a:t>
            </a:r>
            <a:r>
              <a:rPr lang="zh-CN" altLang="en-US" sz="3200" b="1"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1"/>
          <p:cNvSpPr>
            <a:spLocks noGrp="1" noChangeArrowheads="1"/>
          </p:cNvSpPr>
          <p:nvPr>
            <p:ph type="title"/>
          </p:nvPr>
        </p:nvSpPr>
        <p:spPr>
          <a:xfrm>
            <a:off x="539750" y="765175"/>
            <a:ext cx="7793038" cy="768350"/>
          </a:xfrm>
          <a:noFill/>
        </p:spPr>
        <p:txBody>
          <a:bodyPr/>
          <a:lstStyle/>
          <a:p>
            <a:pPr eaLnBrk="1" hangingPunct="1"/>
            <a:r>
              <a:rPr lang="en-US" altLang="zh-CN" sz="3200" b="1" smtClean="0">
                <a:solidFill>
                  <a:srgbClr val="333399"/>
                </a:solidFill>
                <a:latin typeface="黑体" panose="02010609060101010101" pitchFamily="49" charset="-122"/>
                <a:ea typeface="黑体" panose="02010609060101010101" pitchFamily="49" charset="-122"/>
              </a:rPr>
              <a:t>DIX Ethernet V2 </a:t>
            </a:r>
            <a:r>
              <a:rPr lang="zh-CN" altLang="en-US" sz="3200" b="1" smtClean="0">
                <a:solidFill>
                  <a:srgbClr val="000099"/>
                </a:solidFill>
                <a:latin typeface="黑体" panose="02010609060101010101" pitchFamily="49" charset="-122"/>
                <a:ea typeface="黑体" panose="02010609060101010101" pitchFamily="49" charset="-122"/>
              </a:rPr>
              <a:t>的 </a:t>
            </a:r>
            <a:r>
              <a:rPr lang="en-US" altLang="zh-CN" sz="3200" b="1" smtClean="0">
                <a:solidFill>
                  <a:srgbClr val="000099"/>
                </a:solidFill>
                <a:latin typeface="黑体" panose="02010609060101010101" pitchFamily="49" charset="-122"/>
                <a:ea typeface="黑体" panose="02010609060101010101" pitchFamily="49" charset="-122"/>
              </a:rPr>
              <a:t>MAC </a:t>
            </a:r>
            <a:r>
              <a:rPr lang="zh-CN" altLang="en-US" sz="3200" b="1" smtClean="0">
                <a:solidFill>
                  <a:srgbClr val="000099"/>
                </a:solidFill>
                <a:latin typeface="黑体" panose="02010609060101010101" pitchFamily="49" charset="-122"/>
                <a:ea typeface="黑体" panose="02010609060101010101" pitchFamily="49" charset="-122"/>
              </a:rPr>
              <a:t>帧格式</a:t>
            </a:r>
          </a:p>
        </p:txBody>
      </p:sp>
      <p:pic>
        <p:nvPicPr>
          <p:cNvPr id="3481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565400"/>
            <a:ext cx="8602663"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23850" y="2060575"/>
            <a:ext cx="8008938" cy="461963"/>
          </a:xfrm>
          <a:prstGeom prst="rect">
            <a:avLst/>
          </a:prstGeom>
        </p:spPr>
        <p:txBody>
          <a:bodyPr>
            <a:spAutoFit/>
          </a:bodyPr>
          <a:lstStyle/>
          <a:p>
            <a:pPr>
              <a:defRPr/>
            </a:pPr>
            <a:r>
              <a:rPr lang="en-US" altLang="zh-CN" sz="2400" b="1" dirty="0">
                <a:solidFill>
                  <a:srgbClr val="000099"/>
                </a:solidFill>
                <a:latin typeface="+mn-ea"/>
                <a:ea typeface="+mn-ea"/>
              </a:rPr>
              <a:t>IP</a:t>
            </a:r>
            <a:r>
              <a:rPr lang="zh-CN" altLang="en-US" sz="2400" b="1" dirty="0">
                <a:solidFill>
                  <a:srgbClr val="000099"/>
                </a:solidFill>
                <a:latin typeface="+mn-ea"/>
                <a:ea typeface="+mn-ea"/>
              </a:rPr>
              <a:t>数据包，</a:t>
            </a:r>
            <a:r>
              <a:rPr lang="en-US" altLang="zh-CN" sz="2400" b="1" dirty="0">
                <a:solidFill>
                  <a:srgbClr val="000099"/>
                </a:solidFill>
                <a:latin typeface="+mn-ea"/>
                <a:ea typeface="+mn-ea"/>
              </a:rPr>
              <a:t>ARP,RARP</a:t>
            </a:r>
            <a:r>
              <a:rPr lang="zh-CN" altLang="en-US" sz="2400" b="1" dirty="0">
                <a:solidFill>
                  <a:srgbClr val="000099"/>
                </a:solidFill>
                <a:latin typeface="+mn-ea"/>
                <a:ea typeface="+mn-ea"/>
              </a:rPr>
              <a:t>数据包都会交由链路层传递。</a:t>
            </a:r>
            <a:endParaRPr lang="zh-CN" altLang="en-US" sz="2400" dirty="0">
              <a:latin typeface="+mn-ea"/>
              <a:ea typeface="+mn-ea"/>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a:off x="152400" y="5435600"/>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3" name="Rectangle 3"/>
          <p:cNvSpPr>
            <a:spLocks noChangeArrowheads="1"/>
          </p:cNvSpPr>
          <p:nvPr/>
        </p:nvSpPr>
        <p:spPr bwMode="auto">
          <a:xfrm>
            <a:off x="1554163" y="5670550"/>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5844" name="Rectangle 4"/>
          <p:cNvSpPr>
            <a:spLocks noChangeArrowheads="1"/>
          </p:cNvSpPr>
          <p:nvPr/>
        </p:nvSpPr>
        <p:spPr bwMode="auto">
          <a:xfrm>
            <a:off x="1547813" y="5670550"/>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5845" name="Rectangle 5"/>
          <p:cNvSpPr>
            <a:spLocks noChangeArrowheads="1"/>
          </p:cNvSpPr>
          <p:nvPr/>
        </p:nvSpPr>
        <p:spPr bwMode="auto">
          <a:xfrm>
            <a:off x="4256088" y="5775325"/>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5846" name="Rectangle 6"/>
          <p:cNvSpPr>
            <a:spLocks noChangeArrowheads="1"/>
          </p:cNvSpPr>
          <p:nvPr/>
        </p:nvSpPr>
        <p:spPr bwMode="auto">
          <a:xfrm>
            <a:off x="8243888" y="5754688"/>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5847" name="Rectangle 7"/>
          <p:cNvSpPr>
            <a:spLocks noChangeArrowheads="1"/>
          </p:cNvSpPr>
          <p:nvPr/>
        </p:nvSpPr>
        <p:spPr bwMode="auto">
          <a:xfrm>
            <a:off x="8213725" y="4826000"/>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5848" name="Line 8"/>
          <p:cNvSpPr>
            <a:spLocks noChangeShapeType="1"/>
          </p:cNvSpPr>
          <p:nvPr/>
        </p:nvSpPr>
        <p:spPr bwMode="auto">
          <a:xfrm flipH="1">
            <a:off x="1546225" y="5160963"/>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9" name="Line 9"/>
          <p:cNvSpPr>
            <a:spLocks noChangeShapeType="1"/>
          </p:cNvSpPr>
          <p:nvPr/>
        </p:nvSpPr>
        <p:spPr bwMode="auto">
          <a:xfrm>
            <a:off x="7956550" y="5232400"/>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0" name="Rectangle 10"/>
          <p:cNvSpPr>
            <a:spLocks noChangeArrowheads="1"/>
          </p:cNvSpPr>
          <p:nvPr/>
        </p:nvSpPr>
        <p:spPr bwMode="auto">
          <a:xfrm>
            <a:off x="8348663" y="3911600"/>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5851" name="Line 11"/>
          <p:cNvSpPr>
            <a:spLocks noChangeShapeType="1"/>
          </p:cNvSpPr>
          <p:nvPr/>
        </p:nvSpPr>
        <p:spPr bwMode="auto">
          <a:xfrm>
            <a:off x="8196263" y="4445000"/>
            <a:ext cx="820737" cy="11113"/>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52" name="Group 12"/>
          <p:cNvGrpSpPr>
            <a:grpSpLocks/>
          </p:cNvGrpSpPr>
          <p:nvPr/>
        </p:nvGrpSpPr>
        <p:grpSpPr bwMode="auto">
          <a:xfrm>
            <a:off x="0" y="4722813"/>
            <a:ext cx="1524000" cy="479425"/>
            <a:chOff x="0" y="2383"/>
            <a:chExt cx="960" cy="302"/>
          </a:xfrm>
        </p:grpSpPr>
        <p:sp>
          <p:nvSpPr>
            <p:cNvPr id="35878"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5879"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5853" name="Group 15"/>
          <p:cNvGrpSpPr>
            <a:grpSpLocks/>
          </p:cNvGrpSpPr>
          <p:nvPr/>
        </p:nvGrpSpPr>
        <p:grpSpPr bwMode="auto">
          <a:xfrm>
            <a:off x="1046163" y="4403725"/>
            <a:ext cx="6929437" cy="1412875"/>
            <a:chOff x="659" y="2182"/>
            <a:chExt cx="4365" cy="890"/>
          </a:xfrm>
        </p:grpSpPr>
        <p:sp>
          <p:nvSpPr>
            <p:cNvPr id="3586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5861" name="Group 17"/>
            <p:cNvGrpSpPr>
              <a:grpSpLocks/>
            </p:cNvGrpSpPr>
            <p:nvPr/>
          </p:nvGrpSpPr>
          <p:grpSpPr bwMode="auto">
            <a:xfrm>
              <a:off x="659" y="2182"/>
              <a:ext cx="4365" cy="506"/>
              <a:chOff x="659" y="2182"/>
              <a:chExt cx="4365" cy="506"/>
            </a:xfrm>
          </p:grpSpPr>
          <p:sp>
            <p:nvSpPr>
              <p:cNvPr id="35862"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586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5868"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5869"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5870"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5871"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5872"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5873"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5874"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5875"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5876"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5877"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5854" name="Group 34"/>
          <p:cNvGrpSpPr>
            <a:grpSpLocks/>
          </p:cNvGrpSpPr>
          <p:nvPr/>
        </p:nvGrpSpPr>
        <p:grpSpPr bwMode="auto">
          <a:xfrm>
            <a:off x="4310063" y="3911600"/>
            <a:ext cx="3124200" cy="990600"/>
            <a:chOff x="2715" y="1872"/>
            <a:chExt cx="1968" cy="624"/>
          </a:xfrm>
        </p:grpSpPr>
        <p:sp>
          <p:nvSpPr>
            <p:cNvPr id="35858"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5859"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35855" name="AutoShape 38"/>
          <p:cNvSpPr>
            <a:spLocks noChangeArrowheads="1"/>
          </p:cNvSpPr>
          <p:nvPr/>
        </p:nvSpPr>
        <p:spPr bwMode="auto">
          <a:xfrm>
            <a:off x="2555875" y="3073400"/>
            <a:ext cx="3671888"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数据字段 </a:t>
            </a:r>
            <a:r>
              <a:rPr kumimoji="1" lang="en-US" altLang="zh-CN" sz="2000">
                <a:solidFill>
                  <a:srgbClr val="333399"/>
                </a:solidFill>
                <a:latin typeface="Arial" panose="020B0604020202020204" pitchFamily="34" charset="0"/>
              </a:rPr>
              <a:t>46 ~ 1500</a:t>
            </a:r>
            <a:r>
              <a:rPr lang="en-US" altLang="zh-CN" sz="2400">
                <a:solidFill>
                  <a:srgbClr val="333399"/>
                </a:solidFill>
                <a:latin typeface="Arial" panose="020B0604020202020204" pitchFamily="34" charset="0"/>
                <a:ea typeface="黑体" panose="02010609060101010101" pitchFamily="49" charset="-122"/>
              </a:rPr>
              <a:t> </a:t>
            </a:r>
            <a:r>
              <a:rPr lang="zh-CN" altLang="en-US" sz="2400">
                <a:solidFill>
                  <a:srgbClr val="333399"/>
                </a:solidFill>
                <a:latin typeface="Arial" panose="020B0604020202020204" pitchFamily="34" charset="0"/>
                <a:ea typeface="黑体" panose="02010609060101010101" pitchFamily="49" charset="-122"/>
              </a:rPr>
              <a:t>字节</a:t>
            </a:r>
          </a:p>
        </p:txBody>
      </p:sp>
      <p:sp>
        <p:nvSpPr>
          <p:cNvPr id="35856" name="Text Box 39"/>
          <p:cNvSpPr txBox="1">
            <a:spLocks noChangeArrowheads="1"/>
          </p:cNvSpPr>
          <p:nvPr/>
        </p:nvSpPr>
        <p:spPr bwMode="auto">
          <a:xfrm>
            <a:off x="87313" y="1771650"/>
            <a:ext cx="8899525" cy="93186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2400">
                <a:latin typeface="Tahoma" panose="020B0604030504040204" pitchFamily="34" charset="0"/>
              </a:rPr>
              <a:t>数据字段的正式名称是 </a:t>
            </a:r>
            <a:r>
              <a:rPr lang="en-US" altLang="zh-CN" sz="2400">
                <a:latin typeface="Arial" panose="020B0604020202020204" pitchFamily="34" charset="0"/>
              </a:rPr>
              <a:t>MAC</a:t>
            </a:r>
            <a:r>
              <a:rPr lang="en-US" altLang="zh-CN" sz="2400" b="1">
                <a:latin typeface="Tahoma" panose="020B0604030504040204" pitchFamily="34" charset="0"/>
              </a:rPr>
              <a:t> </a:t>
            </a:r>
            <a:r>
              <a:rPr lang="zh-CN" altLang="en-US" sz="2400">
                <a:latin typeface="Tahoma" panose="020B0604030504040204" pitchFamily="34" charset="0"/>
              </a:rPr>
              <a:t>客户数据字段</a:t>
            </a:r>
          </a:p>
          <a:p>
            <a:pPr eaLnBrk="1" hangingPunct="1">
              <a:lnSpc>
                <a:spcPct val="120000"/>
              </a:lnSpc>
              <a:spcBef>
                <a:spcPct val="0"/>
              </a:spcBef>
              <a:buClrTx/>
              <a:buFontTx/>
              <a:buNone/>
            </a:pPr>
            <a:r>
              <a:rPr lang="zh-CN" altLang="en-US" sz="2000">
                <a:latin typeface="Tahoma" panose="020B0604030504040204" pitchFamily="34" charset="0"/>
              </a:rPr>
              <a:t>最小长度 </a:t>
            </a:r>
            <a:r>
              <a:rPr lang="en-US" altLang="zh-CN" sz="2000">
                <a:latin typeface="Tahoma" panose="020B0604030504040204" pitchFamily="34" charset="0"/>
              </a:rPr>
              <a:t>64 </a:t>
            </a:r>
            <a:r>
              <a:rPr lang="zh-CN" altLang="en-US" sz="2000">
                <a:latin typeface="Tahoma" panose="020B0604030504040204" pitchFamily="34" charset="0"/>
              </a:rPr>
              <a:t>字节 </a:t>
            </a:r>
            <a:r>
              <a:rPr lang="zh-CN" altLang="en-US" sz="2000">
                <a:latin typeface="Tahoma" panose="020B0604030504040204" pitchFamily="34" charset="0"/>
                <a:sym typeface="Symbol" panose="05050102010706020507" pitchFamily="18" charset="2"/>
              </a:rPr>
              <a:t></a:t>
            </a:r>
            <a:r>
              <a:rPr lang="zh-CN" altLang="en-US" sz="2000">
                <a:latin typeface="Tahoma" panose="020B0604030504040204" pitchFamily="34" charset="0"/>
              </a:rPr>
              <a:t> </a:t>
            </a:r>
            <a:r>
              <a:rPr lang="en-US" altLang="zh-CN" sz="2000">
                <a:latin typeface="Tahoma" panose="020B0604030504040204" pitchFamily="34" charset="0"/>
              </a:rPr>
              <a:t>18 </a:t>
            </a:r>
            <a:r>
              <a:rPr lang="zh-CN" altLang="en-US" sz="2000">
                <a:latin typeface="Tahoma" panose="020B0604030504040204" pitchFamily="34" charset="0"/>
              </a:rPr>
              <a:t>字节的首部和尾部控制信息 </a:t>
            </a:r>
            <a:r>
              <a:rPr lang="en-US" altLang="zh-CN" sz="2000">
                <a:latin typeface="Tahoma" panose="020B0604030504040204" pitchFamily="34" charset="0"/>
              </a:rPr>
              <a:t>= </a:t>
            </a:r>
            <a:r>
              <a:rPr lang="zh-CN" altLang="en-US" sz="2000">
                <a:latin typeface="Tahoma" panose="020B0604030504040204" pitchFamily="34" charset="0"/>
              </a:rPr>
              <a:t>数据字段的最小长度 </a:t>
            </a:r>
            <a:r>
              <a:rPr lang="zh-CN" altLang="en-US" sz="2400">
                <a:latin typeface="Tahoma" panose="020B0604030504040204" pitchFamily="34" charset="0"/>
              </a:rPr>
              <a:t> </a:t>
            </a:r>
          </a:p>
        </p:txBody>
      </p:sp>
      <p:sp>
        <p:nvSpPr>
          <p:cNvPr id="35857" name="Rectangle 41"/>
          <p:cNvSpPr>
            <a:spLocks noGrp="1" noChangeArrowheads="1"/>
          </p:cNvSpPr>
          <p:nvPr>
            <p:ph type="title"/>
          </p:nvPr>
        </p:nvSpPr>
        <p:spPr>
          <a:xfrm>
            <a:off x="539750" y="765175"/>
            <a:ext cx="6192838" cy="768350"/>
          </a:xfrm>
          <a:noFill/>
        </p:spPr>
        <p:txBody>
          <a:bodyPr/>
          <a:lstStyle/>
          <a:p>
            <a:pPr eaLnBrk="1" hangingPunct="1"/>
            <a:r>
              <a:rPr lang="en-US" altLang="zh-CN" sz="2800" b="1" smtClean="0">
                <a:solidFill>
                  <a:srgbClr val="333399"/>
                </a:solidFill>
                <a:latin typeface="黑体" panose="02010609060101010101" pitchFamily="49" charset="-122"/>
                <a:ea typeface="黑体" panose="02010609060101010101" pitchFamily="49" charset="-122"/>
              </a:rPr>
              <a:t>DIX Ethernet V2</a:t>
            </a:r>
            <a:r>
              <a:rPr lang="en-US" altLang="zh-CN" sz="3000" b="1" smtClean="0">
                <a:solidFill>
                  <a:srgbClr val="000099"/>
                </a:solidFill>
                <a:latin typeface="黑体" panose="02010609060101010101" pitchFamily="49" charset="-122"/>
                <a:ea typeface="黑体" panose="02010609060101010101" pitchFamily="49" charset="-122"/>
              </a:rPr>
              <a:t>2 </a:t>
            </a:r>
            <a:r>
              <a:rPr lang="zh-CN" altLang="en-US" sz="3000" b="1" smtClean="0">
                <a:solidFill>
                  <a:srgbClr val="000099"/>
                </a:solidFill>
                <a:latin typeface="黑体" panose="02010609060101010101" pitchFamily="49" charset="-122"/>
                <a:ea typeface="黑体" panose="02010609060101010101" pitchFamily="49" charset="-122"/>
              </a:rPr>
              <a:t>的 </a:t>
            </a:r>
            <a:r>
              <a:rPr lang="en-US" altLang="zh-CN" sz="3000" b="1" smtClean="0">
                <a:solidFill>
                  <a:srgbClr val="000099"/>
                </a:solidFill>
                <a:latin typeface="黑体" panose="02010609060101010101" pitchFamily="49" charset="-122"/>
                <a:ea typeface="黑体" panose="02010609060101010101" pitchFamily="49" charset="-122"/>
              </a:rPr>
              <a:t>MAC </a:t>
            </a:r>
            <a:r>
              <a:rPr lang="zh-CN" altLang="en-US" sz="3000" b="1"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52400" y="3711575"/>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 name="Rectangle 3"/>
          <p:cNvSpPr>
            <a:spLocks noChangeArrowheads="1"/>
          </p:cNvSpPr>
          <p:nvPr/>
        </p:nvSpPr>
        <p:spPr bwMode="auto">
          <a:xfrm>
            <a:off x="1554163" y="3946525"/>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6868" name="Rectangle 4"/>
          <p:cNvSpPr>
            <a:spLocks noChangeArrowheads="1"/>
          </p:cNvSpPr>
          <p:nvPr/>
        </p:nvSpPr>
        <p:spPr bwMode="auto">
          <a:xfrm>
            <a:off x="1547813" y="3946525"/>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6869" name="Rectangle 5"/>
          <p:cNvSpPr>
            <a:spLocks noChangeArrowheads="1"/>
          </p:cNvSpPr>
          <p:nvPr/>
        </p:nvSpPr>
        <p:spPr bwMode="auto">
          <a:xfrm>
            <a:off x="4256088" y="4051300"/>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6870" name="Rectangle 6"/>
          <p:cNvSpPr>
            <a:spLocks noChangeArrowheads="1"/>
          </p:cNvSpPr>
          <p:nvPr/>
        </p:nvSpPr>
        <p:spPr bwMode="auto">
          <a:xfrm>
            <a:off x="8243888" y="4030663"/>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6871" name="Rectangle 7"/>
          <p:cNvSpPr>
            <a:spLocks noChangeArrowheads="1"/>
          </p:cNvSpPr>
          <p:nvPr/>
        </p:nvSpPr>
        <p:spPr bwMode="auto">
          <a:xfrm>
            <a:off x="8213725" y="3101975"/>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6872" name="Line 8"/>
          <p:cNvSpPr>
            <a:spLocks noChangeShapeType="1"/>
          </p:cNvSpPr>
          <p:nvPr/>
        </p:nvSpPr>
        <p:spPr bwMode="auto">
          <a:xfrm flipH="1">
            <a:off x="1546225" y="3436938"/>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3" name="Line 9"/>
          <p:cNvSpPr>
            <a:spLocks noChangeShapeType="1"/>
          </p:cNvSpPr>
          <p:nvPr/>
        </p:nvSpPr>
        <p:spPr bwMode="auto">
          <a:xfrm>
            <a:off x="7956550" y="3508375"/>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Rectangle 10"/>
          <p:cNvSpPr>
            <a:spLocks noChangeArrowheads="1"/>
          </p:cNvSpPr>
          <p:nvPr/>
        </p:nvSpPr>
        <p:spPr bwMode="auto">
          <a:xfrm>
            <a:off x="8348663" y="2187575"/>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6875" name="Line 11"/>
          <p:cNvSpPr>
            <a:spLocks noChangeShapeType="1"/>
          </p:cNvSpPr>
          <p:nvPr/>
        </p:nvSpPr>
        <p:spPr bwMode="auto">
          <a:xfrm>
            <a:off x="8196263" y="2720975"/>
            <a:ext cx="820737" cy="11113"/>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76" name="Group 12"/>
          <p:cNvGrpSpPr>
            <a:grpSpLocks/>
          </p:cNvGrpSpPr>
          <p:nvPr/>
        </p:nvGrpSpPr>
        <p:grpSpPr bwMode="auto">
          <a:xfrm>
            <a:off x="0" y="2998788"/>
            <a:ext cx="1524000" cy="479425"/>
            <a:chOff x="0" y="2383"/>
            <a:chExt cx="960" cy="302"/>
          </a:xfrm>
        </p:grpSpPr>
        <p:sp>
          <p:nvSpPr>
            <p:cNvPr id="36903"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6904"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6877" name="Group 15"/>
          <p:cNvGrpSpPr>
            <a:grpSpLocks/>
          </p:cNvGrpSpPr>
          <p:nvPr/>
        </p:nvGrpSpPr>
        <p:grpSpPr bwMode="auto">
          <a:xfrm>
            <a:off x="1046163" y="2679700"/>
            <a:ext cx="6929437" cy="1412875"/>
            <a:chOff x="659" y="2182"/>
            <a:chExt cx="4365" cy="890"/>
          </a:xfrm>
        </p:grpSpPr>
        <p:sp>
          <p:nvSpPr>
            <p:cNvPr id="3688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6886" name="Group 17"/>
            <p:cNvGrpSpPr>
              <a:grpSpLocks/>
            </p:cNvGrpSpPr>
            <p:nvPr/>
          </p:nvGrpSpPr>
          <p:grpSpPr bwMode="auto">
            <a:xfrm>
              <a:off x="659" y="2182"/>
              <a:ext cx="4365" cy="506"/>
              <a:chOff x="659" y="2182"/>
              <a:chExt cx="4365" cy="506"/>
            </a:xfrm>
          </p:grpSpPr>
          <p:sp>
            <p:nvSpPr>
              <p:cNvPr id="36887"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688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6893"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6894"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6895"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6896"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6897"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6898"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6899"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6900"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6901"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6902"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6878" name="Group 34"/>
          <p:cNvGrpSpPr>
            <a:grpSpLocks/>
          </p:cNvGrpSpPr>
          <p:nvPr/>
        </p:nvGrpSpPr>
        <p:grpSpPr bwMode="auto">
          <a:xfrm>
            <a:off x="4310063" y="2187575"/>
            <a:ext cx="3124200" cy="990600"/>
            <a:chOff x="2715" y="1872"/>
            <a:chExt cx="1968" cy="624"/>
          </a:xfrm>
        </p:grpSpPr>
        <p:sp>
          <p:nvSpPr>
            <p:cNvPr id="3688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6884"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sp>
        <p:nvSpPr>
          <p:cNvPr id="36879" name="AutoShape 38"/>
          <p:cNvSpPr>
            <a:spLocks noChangeArrowheads="1"/>
          </p:cNvSpPr>
          <p:nvPr/>
        </p:nvSpPr>
        <p:spPr bwMode="auto">
          <a:xfrm>
            <a:off x="3132138" y="1349375"/>
            <a:ext cx="2735262"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rgbClr val="333399"/>
                </a:solidFill>
                <a:latin typeface="Arial" panose="020B0604020202020204" pitchFamily="34" charset="0"/>
                <a:ea typeface="黑体" panose="02010609060101010101" pitchFamily="49" charset="-122"/>
              </a:rPr>
              <a:t>FCS </a:t>
            </a:r>
            <a:r>
              <a:rPr lang="zh-CN" altLang="en-US" sz="2400">
                <a:solidFill>
                  <a:srgbClr val="333399"/>
                </a:solidFill>
                <a:latin typeface="Arial" panose="020B0604020202020204" pitchFamily="34" charset="0"/>
                <a:ea typeface="黑体" panose="02010609060101010101" pitchFamily="49" charset="-122"/>
              </a:rPr>
              <a:t>字段 </a:t>
            </a:r>
            <a:r>
              <a:rPr kumimoji="1" lang="en-US" altLang="zh-CN" sz="2000">
                <a:solidFill>
                  <a:srgbClr val="333399"/>
                </a:solidFill>
                <a:latin typeface="Arial" panose="020B0604020202020204" pitchFamily="34" charset="0"/>
              </a:rPr>
              <a:t>4</a:t>
            </a:r>
            <a:r>
              <a:rPr lang="en-US" altLang="zh-CN" sz="2400">
                <a:solidFill>
                  <a:srgbClr val="333399"/>
                </a:solidFill>
                <a:latin typeface="Arial" panose="020B0604020202020204" pitchFamily="34" charset="0"/>
                <a:ea typeface="黑体" panose="02010609060101010101" pitchFamily="49" charset="-122"/>
              </a:rPr>
              <a:t> </a:t>
            </a:r>
            <a:r>
              <a:rPr lang="zh-CN" altLang="en-US" sz="2400">
                <a:solidFill>
                  <a:srgbClr val="333399"/>
                </a:solidFill>
                <a:latin typeface="Arial" panose="020B0604020202020204" pitchFamily="34" charset="0"/>
                <a:ea typeface="黑体" panose="02010609060101010101" pitchFamily="49" charset="-122"/>
              </a:rPr>
              <a:t>字节</a:t>
            </a:r>
          </a:p>
        </p:txBody>
      </p:sp>
      <p:sp>
        <p:nvSpPr>
          <p:cNvPr id="36880" name="Text Box 40"/>
          <p:cNvSpPr txBox="1">
            <a:spLocks noChangeArrowheads="1"/>
          </p:cNvSpPr>
          <p:nvPr/>
        </p:nvSpPr>
        <p:spPr bwMode="auto">
          <a:xfrm>
            <a:off x="1476375" y="4608513"/>
            <a:ext cx="6594475" cy="119697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当数据字段的长度小于 </a:t>
            </a:r>
            <a:r>
              <a:rPr lang="en-US" altLang="zh-CN" sz="2400">
                <a:solidFill>
                  <a:srgbClr val="333399"/>
                </a:solidFill>
                <a:latin typeface="Arial" panose="020B0604020202020204" pitchFamily="34" charset="0"/>
                <a:ea typeface="黑体" panose="02010609060101010101" pitchFamily="49" charset="-122"/>
              </a:rPr>
              <a:t>46 </a:t>
            </a:r>
            <a:r>
              <a:rPr lang="zh-CN" altLang="en-US" sz="2400">
                <a:solidFill>
                  <a:srgbClr val="333399"/>
                </a:solidFill>
                <a:latin typeface="Arial" panose="020B0604020202020204" pitchFamily="34" charset="0"/>
                <a:ea typeface="黑体" panose="02010609060101010101" pitchFamily="49" charset="-122"/>
              </a:rPr>
              <a:t>字节时，</a:t>
            </a:r>
          </a:p>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应在数据字段的后面加入整数字节的填充字段，</a:t>
            </a:r>
          </a:p>
          <a:p>
            <a:pPr algn="ctr" eaLnBrk="1" hangingPunct="1">
              <a:spcBef>
                <a:spcPct val="0"/>
              </a:spcBef>
              <a:buClrTx/>
              <a:buFontTx/>
              <a:buNone/>
            </a:pPr>
            <a:r>
              <a:rPr lang="zh-CN" altLang="en-US" sz="2400">
                <a:solidFill>
                  <a:srgbClr val="333399"/>
                </a:solidFill>
                <a:latin typeface="Arial" panose="020B0604020202020204" pitchFamily="34" charset="0"/>
                <a:ea typeface="黑体" panose="02010609060101010101" pitchFamily="49" charset="-122"/>
              </a:rPr>
              <a:t>以保证以太网的 </a:t>
            </a:r>
            <a:r>
              <a:rPr lang="en-US" altLang="zh-CN" sz="2400">
                <a:solidFill>
                  <a:srgbClr val="333399"/>
                </a:solidFill>
                <a:latin typeface="Arial" panose="020B0604020202020204" pitchFamily="34" charset="0"/>
                <a:ea typeface="黑体" panose="02010609060101010101" pitchFamily="49" charset="-122"/>
              </a:rPr>
              <a:t>MAC </a:t>
            </a:r>
            <a:r>
              <a:rPr lang="zh-CN" altLang="en-US" sz="2400">
                <a:solidFill>
                  <a:srgbClr val="333399"/>
                </a:solidFill>
                <a:latin typeface="Arial" panose="020B0604020202020204" pitchFamily="34" charset="0"/>
                <a:ea typeface="黑体" panose="02010609060101010101" pitchFamily="49" charset="-122"/>
              </a:rPr>
              <a:t>帧长不小于 </a:t>
            </a:r>
            <a:r>
              <a:rPr lang="en-US" altLang="zh-CN" sz="2400">
                <a:solidFill>
                  <a:srgbClr val="333399"/>
                </a:solidFill>
                <a:latin typeface="Arial" panose="020B0604020202020204" pitchFamily="34" charset="0"/>
                <a:ea typeface="黑体" panose="02010609060101010101" pitchFamily="49" charset="-122"/>
              </a:rPr>
              <a:t>64 </a:t>
            </a:r>
            <a:r>
              <a:rPr lang="zh-CN" altLang="en-US" sz="2400">
                <a:solidFill>
                  <a:srgbClr val="333399"/>
                </a:solidFill>
                <a:latin typeface="Arial" panose="020B0604020202020204" pitchFamily="34" charset="0"/>
                <a:ea typeface="黑体" panose="02010609060101010101" pitchFamily="49" charset="-122"/>
              </a:rPr>
              <a:t>字节。 </a:t>
            </a:r>
          </a:p>
        </p:txBody>
      </p:sp>
      <p:sp>
        <p:nvSpPr>
          <p:cNvPr id="36881" name="Text Box 39"/>
          <p:cNvSpPr txBox="1">
            <a:spLocks noChangeArrowheads="1"/>
          </p:cNvSpPr>
          <p:nvPr/>
        </p:nvSpPr>
        <p:spPr bwMode="auto">
          <a:xfrm>
            <a:off x="3733800" y="538163"/>
            <a:ext cx="5410200" cy="70802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a:solidFill>
                  <a:srgbClr val="333399"/>
                </a:solidFill>
                <a:latin typeface="Arial" panose="020B0604020202020204" pitchFamily="34" charset="0"/>
                <a:ea typeface="黑体" panose="02010609060101010101" pitchFamily="49" charset="-122"/>
              </a:rPr>
              <a:t>当传输媒体的误码率为 </a:t>
            </a:r>
            <a:r>
              <a:rPr lang="en-US" altLang="zh-CN">
                <a:solidFill>
                  <a:srgbClr val="333399"/>
                </a:solidFill>
                <a:latin typeface="Arial" panose="020B0604020202020204" pitchFamily="34" charset="0"/>
                <a:ea typeface="黑体" panose="02010609060101010101" pitchFamily="49" charset="-122"/>
              </a:rPr>
              <a:t>1</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10</a:t>
            </a:r>
            <a:r>
              <a:rPr lang="en-US" altLang="zh-CN" baseline="3000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baseline="30000">
                <a:solidFill>
                  <a:srgbClr val="333399"/>
                </a:solidFill>
                <a:latin typeface="Arial" panose="020B0604020202020204" pitchFamily="34" charset="0"/>
                <a:ea typeface="黑体" panose="02010609060101010101" pitchFamily="49" charset="-122"/>
              </a:rPr>
              <a:t>8</a:t>
            </a:r>
            <a:r>
              <a:rPr lang="en-US" altLang="zh-CN">
                <a:solidFill>
                  <a:srgbClr val="333399"/>
                </a:solidFill>
                <a:latin typeface="Arial" panose="020B0604020202020204" pitchFamily="34" charset="0"/>
                <a:ea typeface="黑体" panose="02010609060101010101" pitchFamily="49" charset="-122"/>
              </a:rPr>
              <a:t> </a:t>
            </a:r>
            <a:r>
              <a:rPr lang="zh-CN" altLang="en-US">
                <a:solidFill>
                  <a:srgbClr val="333399"/>
                </a:solidFill>
                <a:latin typeface="Arial" panose="020B0604020202020204" pitchFamily="34" charset="0"/>
                <a:ea typeface="黑体" panose="02010609060101010101" pitchFamily="49" charset="-122"/>
              </a:rPr>
              <a:t>时，</a:t>
            </a:r>
          </a:p>
          <a:p>
            <a:pPr algn="ctr" eaLnBrk="1" hangingPunct="1"/>
            <a:r>
              <a:rPr lang="en-US" altLang="zh-CN">
                <a:solidFill>
                  <a:srgbClr val="333399"/>
                </a:solidFill>
                <a:latin typeface="Arial" panose="020B0604020202020204" pitchFamily="34" charset="0"/>
                <a:ea typeface="黑体" panose="02010609060101010101" pitchFamily="49" charset="-122"/>
              </a:rPr>
              <a:t>MAC </a:t>
            </a:r>
            <a:r>
              <a:rPr lang="zh-CN" altLang="en-US">
                <a:solidFill>
                  <a:srgbClr val="333399"/>
                </a:solidFill>
                <a:latin typeface="Arial" panose="020B0604020202020204" pitchFamily="34" charset="0"/>
                <a:ea typeface="黑体" panose="02010609060101010101" pitchFamily="49" charset="-122"/>
              </a:rPr>
              <a:t>子层可使未检测到的差错小于 </a:t>
            </a:r>
            <a:r>
              <a:rPr lang="en-US" altLang="zh-CN">
                <a:solidFill>
                  <a:srgbClr val="333399"/>
                </a:solidFill>
                <a:latin typeface="Arial" panose="020B0604020202020204" pitchFamily="34" charset="0"/>
                <a:ea typeface="黑体" panose="02010609060101010101" pitchFamily="49" charset="-122"/>
              </a:rPr>
              <a:t>1</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10</a:t>
            </a:r>
            <a:r>
              <a:rPr lang="en-US" altLang="zh-CN" baseline="3000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baseline="30000">
                <a:solidFill>
                  <a:srgbClr val="333399"/>
                </a:solidFill>
                <a:latin typeface="Arial" panose="020B0604020202020204" pitchFamily="34" charset="0"/>
                <a:ea typeface="黑体" panose="02010609060101010101" pitchFamily="49" charset="-122"/>
              </a:rPr>
              <a:t>14</a:t>
            </a:r>
            <a:r>
              <a:rPr lang="zh-CN" altLang="en-US">
                <a:solidFill>
                  <a:srgbClr val="333399"/>
                </a:solidFill>
                <a:latin typeface="Arial" panose="020B0604020202020204" pitchFamily="34" charset="0"/>
                <a:ea typeface="黑体" panose="02010609060101010101" pitchFamily="49" charset="-122"/>
              </a:rPr>
              <a:t>。 </a:t>
            </a:r>
          </a:p>
        </p:txBody>
      </p:sp>
      <p:sp>
        <p:nvSpPr>
          <p:cNvPr id="36882" name="Rectangle 41"/>
          <p:cNvSpPr>
            <a:spLocks noGrp="1" noChangeArrowheads="1"/>
          </p:cNvSpPr>
          <p:nvPr>
            <p:ph type="title"/>
          </p:nvPr>
        </p:nvSpPr>
        <p:spPr>
          <a:xfrm>
            <a:off x="-87313" y="1016000"/>
            <a:ext cx="3243263" cy="514350"/>
          </a:xfrm>
          <a:noFill/>
        </p:spPr>
        <p:txBody>
          <a:bodyPr/>
          <a:lstStyle/>
          <a:p>
            <a:pPr eaLnBrk="1" hangingPunct="1"/>
            <a:r>
              <a:rPr lang="en-US" altLang="zh-CN" sz="2000" b="1" smtClean="0">
                <a:solidFill>
                  <a:srgbClr val="000099"/>
                </a:solidFill>
                <a:latin typeface="黑体" panose="02010609060101010101" pitchFamily="49" charset="-122"/>
                <a:ea typeface="黑体" panose="02010609060101010101" pitchFamily="49" charset="-122"/>
              </a:rPr>
              <a:t>DIX</a:t>
            </a:r>
            <a:r>
              <a:rPr lang="zh-CN" altLang="en-US" sz="2000" b="1" smtClean="0">
                <a:solidFill>
                  <a:srgbClr val="000099"/>
                </a:solidFill>
                <a:latin typeface="黑体" panose="02010609060101010101" pitchFamily="49" charset="-122"/>
                <a:ea typeface="黑体" panose="02010609060101010101" pitchFamily="49" charset="-122"/>
              </a:rPr>
              <a:t> </a:t>
            </a:r>
            <a:r>
              <a:rPr lang="en-US" altLang="zh-CN" sz="2000" b="1" smtClean="0">
                <a:solidFill>
                  <a:srgbClr val="000099"/>
                </a:solidFill>
                <a:latin typeface="黑体" panose="02010609060101010101" pitchFamily="49" charset="-122"/>
                <a:ea typeface="黑体" panose="02010609060101010101" pitchFamily="49" charset="-122"/>
              </a:rPr>
              <a:t>V2 </a:t>
            </a:r>
            <a:r>
              <a:rPr lang="zh-CN" altLang="en-US" sz="2000" b="1" smtClean="0">
                <a:solidFill>
                  <a:srgbClr val="000099"/>
                </a:solidFill>
                <a:latin typeface="黑体" panose="02010609060101010101" pitchFamily="49" charset="-122"/>
                <a:ea typeface="黑体" panose="02010609060101010101" pitchFamily="49" charset="-122"/>
              </a:rPr>
              <a:t>的 </a:t>
            </a:r>
            <a:r>
              <a:rPr lang="en-US" altLang="zh-CN" sz="2000" b="1" smtClean="0">
                <a:solidFill>
                  <a:srgbClr val="000099"/>
                </a:solidFill>
                <a:latin typeface="黑体" panose="02010609060101010101" pitchFamily="49" charset="-122"/>
                <a:ea typeface="黑体" panose="02010609060101010101" pitchFamily="49" charset="-122"/>
              </a:rPr>
              <a:t>MAC </a:t>
            </a:r>
            <a:r>
              <a:rPr lang="zh-CN" altLang="en-US" sz="2000" b="1"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152400" y="4495800"/>
            <a:ext cx="89154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1" name="Rectangle 3"/>
          <p:cNvSpPr>
            <a:spLocks noChangeArrowheads="1"/>
          </p:cNvSpPr>
          <p:nvPr/>
        </p:nvSpPr>
        <p:spPr bwMode="auto">
          <a:xfrm>
            <a:off x="1554163" y="4730750"/>
            <a:ext cx="6413500"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892" name="Rectangle 4"/>
          <p:cNvSpPr>
            <a:spLocks noChangeArrowheads="1"/>
          </p:cNvSpPr>
          <p:nvPr/>
        </p:nvSpPr>
        <p:spPr bwMode="auto">
          <a:xfrm>
            <a:off x="1547813" y="4730750"/>
            <a:ext cx="6419850" cy="488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893" name="Rectangle 5"/>
          <p:cNvSpPr>
            <a:spLocks noChangeArrowheads="1"/>
          </p:cNvSpPr>
          <p:nvPr/>
        </p:nvSpPr>
        <p:spPr bwMode="auto">
          <a:xfrm>
            <a:off x="4256088" y="4835525"/>
            <a:ext cx="896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帧</a:t>
            </a:r>
          </a:p>
        </p:txBody>
      </p:sp>
      <p:sp>
        <p:nvSpPr>
          <p:cNvPr id="37894" name="Rectangle 6"/>
          <p:cNvSpPr>
            <a:spLocks noChangeArrowheads="1"/>
          </p:cNvSpPr>
          <p:nvPr/>
        </p:nvSpPr>
        <p:spPr bwMode="auto">
          <a:xfrm>
            <a:off x="8243888" y="4814888"/>
            <a:ext cx="790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物理层</a:t>
            </a:r>
          </a:p>
        </p:txBody>
      </p:sp>
      <p:sp>
        <p:nvSpPr>
          <p:cNvPr id="37895" name="Rectangle 7"/>
          <p:cNvSpPr>
            <a:spLocks noChangeArrowheads="1"/>
          </p:cNvSpPr>
          <p:nvPr/>
        </p:nvSpPr>
        <p:spPr bwMode="auto">
          <a:xfrm>
            <a:off x="8213725" y="3886200"/>
            <a:ext cx="896938" cy="333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MAC </a:t>
            </a:r>
            <a:r>
              <a:rPr kumimoji="1" lang="zh-CN" altLang="en-US" sz="1600">
                <a:solidFill>
                  <a:srgbClr val="333399"/>
                </a:solidFill>
                <a:latin typeface="Times New Roman" panose="02020603050405020304" pitchFamily="18" charset="0"/>
              </a:rPr>
              <a:t>层</a:t>
            </a:r>
          </a:p>
        </p:txBody>
      </p:sp>
      <p:sp>
        <p:nvSpPr>
          <p:cNvPr id="37896" name="Line 8"/>
          <p:cNvSpPr>
            <a:spLocks noChangeShapeType="1"/>
          </p:cNvSpPr>
          <p:nvPr/>
        </p:nvSpPr>
        <p:spPr bwMode="auto">
          <a:xfrm flipH="1">
            <a:off x="1546225" y="4221163"/>
            <a:ext cx="1588" cy="5143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7" name="Line 9"/>
          <p:cNvSpPr>
            <a:spLocks noChangeShapeType="1"/>
          </p:cNvSpPr>
          <p:nvPr/>
        </p:nvSpPr>
        <p:spPr bwMode="auto">
          <a:xfrm>
            <a:off x="7956550" y="4292600"/>
            <a:ext cx="11113" cy="431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Rectangle 10"/>
          <p:cNvSpPr>
            <a:spLocks noChangeArrowheads="1"/>
          </p:cNvSpPr>
          <p:nvPr/>
        </p:nvSpPr>
        <p:spPr bwMode="auto">
          <a:xfrm>
            <a:off x="8348663" y="2971800"/>
            <a:ext cx="61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层</a:t>
            </a:r>
          </a:p>
        </p:txBody>
      </p:sp>
      <p:sp>
        <p:nvSpPr>
          <p:cNvPr id="37899" name="Line 11"/>
          <p:cNvSpPr>
            <a:spLocks noChangeShapeType="1"/>
          </p:cNvSpPr>
          <p:nvPr/>
        </p:nvSpPr>
        <p:spPr bwMode="auto">
          <a:xfrm>
            <a:off x="8196263" y="3505200"/>
            <a:ext cx="820737" cy="11113"/>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900" name="Group 12"/>
          <p:cNvGrpSpPr>
            <a:grpSpLocks/>
          </p:cNvGrpSpPr>
          <p:nvPr/>
        </p:nvGrpSpPr>
        <p:grpSpPr bwMode="auto">
          <a:xfrm>
            <a:off x="0" y="3783013"/>
            <a:ext cx="1524000" cy="479425"/>
            <a:chOff x="0" y="2383"/>
            <a:chExt cx="960" cy="302"/>
          </a:xfrm>
        </p:grpSpPr>
        <p:sp>
          <p:nvSpPr>
            <p:cNvPr id="37943" name="Rectangle 13"/>
            <p:cNvSpPr>
              <a:spLocks noChangeArrowheads="1"/>
            </p:cNvSpPr>
            <p:nvPr/>
          </p:nvSpPr>
          <p:spPr bwMode="auto">
            <a:xfrm>
              <a:off x="0" y="2383"/>
              <a:ext cx="68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以太网 </a:t>
              </a:r>
              <a:r>
                <a:rPr kumimoji="1" lang="en-US" altLang="zh-CN" sz="1600">
                  <a:solidFill>
                    <a:srgbClr val="333399"/>
                  </a:solidFill>
                  <a:latin typeface="Times New Roman" panose="02020603050405020304" pitchFamily="18" charset="0"/>
                </a:rPr>
                <a:t>V2</a:t>
              </a:r>
            </a:p>
            <a:p>
              <a:pPr>
                <a:lnSpc>
                  <a:spcPct val="80000"/>
                </a:lnSpc>
                <a:spcBef>
                  <a:spcPct val="0"/>
                </a:spcBef>
                <a:buClrTx/>
                <a:buFontTx/>
                <a:buNone/>
              </a:pPr>
              <a:r>
                <a:rPr kumimoji="1" lang="en-US" altLang="zh-CN" sz="1600">
                  <a:solidFill>
                    <a:srgbClr val="333399"/>
                  </a:solidFill>
                  <a:latin typeface="Times New Roman" panose="02020603050405020304" pitchFamily="18" charset="0"/>
                </a:rPr>
                <a:t>  MAC </a:t>
              </a:r>
              <a:r>
                <a:rPr kumimoji="1" lang="zh-CN" altLang="en-US" sz="1600">
                  <a:solidFill>
                    <a:srgbClr val="333399"/>
                  </a:solidFill>
                  <a:latin typeface="Times New Roman" panose="02020603050405020304" pitchFamily="18" charset="0"/>
                </a:rPr>
                <a:t>帧</a:t>
              </a:r>
            </a:p>
          </p:txBody>
        </p:sp>
        <p:sp>
          <p:nvSpPr>
            <p:cNvPr id="37944" name="AutoShape 14"/>
            <p:cNvSpPr>
              <a:spLocks noChangeArrowheads="1"/>
            </p:cNvSpPr>
            <p:nvPr/>
          </p:nvSpPr>
          <p:spPr bwMode="auto">
            <a:xfrm>
              <a:off x="624" y="2496"/>
              <a:ext cx="336" cy="96"/>
            </a:xfrm>
            <a:prstGeom prst="rightArrow">
              <a:avLst>
                <a:gd name="adj1" fmla="val 61111"/>
                <a:gd name="adj2" fmla="val 1458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grpSp>
        <p:nvGrpSpPr>
          <p:cNvPr id="37901" name="Group 15"/>
          <p:cNvGrpSpPr>
            <a:grpSpLocks/>
          </p:cNvGrpSpPr>
          <p:nvPr/>
        </p:nvGrpSpPr>
        <p:grpSpPr bwMode="auto">
          <a:xfrm>
            <a:off x="1046163" y="3463925"/>
            <a:ext cx="6929437" cy="1412875"/>
            <a:chOff x="659" y="2182"/>
            <a:chExt cx="4365" cy="890"/>
          </a:xfrm>
        </p:grpSpPr>
        <p:sp>
          <p:nvSpPr>
            <p:cNvPr id="3792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grpSp>
          <p:nvGrpSpPr>
            <p:cNvPr id="37926" name="Group 17"/>
            <p:cNvGrpSpPr>
              <a:grpSpLocks/>
            </p:cNvGrpSpPr>
            <p:nvPr/>
          </p:nvGrpSpPr>
          <p:grpSpPr bwMode="auto">
            <a:xfrm>
              <a:off x="659" y="2182"/>
              <a:ext cx="4365" cy="506"/>
              <a:chOff x="659" y="2182"/>
              <a:chExt cx="4365" cy="506"/>
            </a:xfrm>
          </p:grpSpPr>
          <p:sp>
            <p:nvSpPr>
              <p:cNvPr id="37927" name="Rectangle 18"/>
              <p:cNvSpPr>
                <a:spLocks noChangeArrowheads="1"/>
              </p:cNvSpPr>
              <p:nvPr/>
            </p:nvSpPr>
            <p:spPr bwMode="auto">
              <a:xfrm>
                <a:off x="974" y="2400"/>
                <a:ext cx="4045" cy="2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92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2" name="Rectangle 23"/>
              <p:cNvSpPr>
                <a:spLocks noChangeArrowheads="1"/>
              </p:cNvSpPr>
              <p:nvPr/>
            </p:nvSpPr>
            <p:spPr bwMode="auto">
              <a:xfrm>
                <a:off x="963"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目的地址</a:t>
                </a:r>
              </a:p>
            </p:txBody>
          </p:sp>
          <p:sp>
            <p:nvSpPr>
              <p:cNvPr id="37933" name="Rectangle 24"/>
              <p:cNvSpPr>
                <a:spLocks noChangeArrowheads="1"/>
              </p:cNvSpPr>
              <p:nvPr/>
            </p:nvSpPr>
            <p:spPr bwMode="auto">
              <a:xfrm>
                <a:off x="1609" y="2445"/>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源地址</a:t>
                </a:r>
              </a:p>
            </p:txBody>
          </p:sp>
          <p:sp>
            <p:nvSpPr>
              <p:cNvPr id="37934" name="Rectangle 25"/>
              <p:cNvSpPr>
                <a:spLocks noChangeArrowheads="1"/>
              </p:cNvSpPr>
              <p:nvPr/>
            </p:nvSpPr>
            <p:spPr bwMode="auto">
              <a:xfrm>
                <a:off x="2241" y="2445"/>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类型</a:t>
                </a:r>
              </a:p>
            </p:txBody>
          </p:sp>
          <p:sp>
            <p:nvSpPr>
              <p:cNvPr id="37935" name="Rectangle 26"/>
              <p:cNvSpPr>
                <a:spLocks noChangeArrowheads="1"/>
              </p:cNvSpPr>
              <p:nvPr/>
            </p:nvSpPr>
            <p:spPr bwMode="auto">
              <a:xfrm>
                <a:off x="3406" y="244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数        据</a:t>
                </a:r>
              </a:p>
            </p:txBody>
          </p:sp>
          <p:sp>
            <p:nvSpPr>
              <p:cNvPr id="37936" name="Rectangle 27"/>
              <p:cNvSpPr>
                <a:spLocks noChangeArrowheads="1"/>
              </p:cNvSpPr>
              <p:nvPr/>
            </p:nvSpPr>
            <p:spPr bwMode="auto">
              <a:xfrm>
                <a:off x="4683" y="2445"/>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FCS</a:t>
                </a:r>
              </a:p>
            </p:txBody>
          </p:sp>
          <p:sp>
            <p:nvSpPr>
              <p:cNvPr id="37937" name="Rectangle 28"/>
              <p:cNvSpPr>
                <a:spLocks noChangeArrowheads="1"/>
              </p:cNvSpPr>
              <p:nvPr/>
            </p:nvSpPr>
            <p:spPr bwMode="auto">
              <a:xfrm>
                <a:off x="1193"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7938" name="Rectangle 29"/>
              <p:cNvSpPr>
                <a:spLocks noChangeArrowheads="1"/>
              </p:cNvSpPr>
              <p:nvPr/>
            </p:nvSpPr>
            <p:spPr bwMode="auto">
              <a:xfrm>
                <a:off x="1810"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6</a:t>
                </a:r>
              </a:p>
            </p:txBody>
          </p:sp>
          <p:sp>
            <p:nvSpPr>
              <p:cNvPr id="37939" name="Rectangle 30"/>
              <p:cNvSpPr>
                <a:spLocks noChangeArrowheads="1"/>
              </p:cNvSpPr>
              <p:nvPr/>
            </p:nvSpPr>
            <p:spPr bwMode="auto">
              <a:xfrm>
                <a:off x="2379"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2</a:t>
                </a:r>
              </a:p>
            </p:txBody>
          </p:sp>
          <p:sp>
            <p:nvSpPr>
              <p:cNvPr id="37940" name="Rectangle 31"/>
              <p:cNvSpPr>
                <a:spLocks noChangeArrowheads="1"/>
              </p:cNvSpPr>
              <p:nvPr/>
            </p:nvSpPr>
            <p:spPr bwMode="auto">
              <a:xfrm>
                <a:off x="4786" y="220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a:t>
                </a:r>
              </a:p>
            </p:txBody>
          </p:sp>
          <p:sp>
            <p:nvSpPr>
              <p:cNvPr id="37941" name="Rectangle 32"/>
              <p:cNvSpPr>
                <a:spLocks noChangeArrowheads="1"/>
              </p:cNvSpPr>
              <p:nvPr/>
            </p:nvSpPr>
            <p:spPr bwMode="auto">
              <a:xfrm>
                <a:off x="659" y="218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字节</a:t>
                </a:r>
              </a:p>
            </p:txBody>
          </p:sp>
          <p:sp>
            <p:nvSpPr>
              <p:cNvPr id="37942" name="Text Box 33"/>
              <p:cNvSpPr txBox="1">
                <a:spLocks noChangeArrowheads="1"/>
              </p:cNvSpPr>
              <p:nvPr/>
            </p:nvSpPr>
            <p:spPr bwMode="auto">
              <a:xfrm>
                <a:off x="3777" y="2185"/>
                <a:ext cx="6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46 ~ 1500</a:t>
                </a:r>
              </a:p>
            </p:txBody>
          </p:sp>
        </p:grpSp>
      </p:grpSp>
      <p:grpSp>
        <p:nvGrpSpPr>
          <p:cNvPr id="37902" name="Group 34"/>
          <p:cNvGrpSpPr>
            <a:grpSpLocks/>
          </p:cNvGrpSpPr>
          <p:nvPr/>
        </p:nvGrpSpPr>
        <p:grpSpPr bwMode="auto">
          <a:xfrm>
            <a:off x="4310063" y="2971800"/>
            <a:ext cx="3124200" cy="990600"/>
            <a:chOff x="2715" y="1872"/>
            <a:chExt cx="1968" cy="624"/>
          </a:xfrm>
        </p:grpSpPr>
        <p:sp>
          <p:nvSpPr>
            <p:cNvPr id="3792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924"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en-US" altLang="zh-CN" sz="1600">
                  <a:solidFill>
                    <a:srgbClr val="333399"/>
                  </a:solidFill>
                  <a:latin typeface="Times New Roman" panose="02020603050405020304" pitchFamily="18" charset="0"/>
                </a:rPr>
                <a:t>IP </a:t>
              </a:r>
              <a:r>
                <a:rPr kumimoji="1" lang="zh-CN" altLang="en-US" sz="1600">
                  <a:solidFill>
                    <a:srgbClr val="333399"/>
                  </a:solidFill>
                  <a:latin typeface="Times New Roman" panose="02020603050405020304" pitchFamily="18" charset="0"/>
                </a:rPr>
                <a:t>数据报</a:t>
              </a:r>
            </a:p>
          </p:txBody>
        </p:sp>
      </p:grpSp>
      <p:grpSp>
        <p:nvGrpSpPr>
          <p:cNvPr id="508966" name="Group 38"/>
          <p:cNvGrpSpPr>
            <a:grpSpLocks/>
          </p:cNvGrpSpPr>
          <p:nvPr/>
        </p:nvGrpSpPr>
        <p:grpSpPr bwMode="auto">
          <a:xfrm>
            <a:off x="176213" y="4343400"/>
            <a:ext cx="4092575" cy="2286000"/>
            <a:chOff x="111" y="2736"/>
            <a:chExt cx="2578" cy="1440"/>
          </a:xfrm>
        </p:grpSpPr>
        <p:sp>
          <p:nvSpPr>
            <p:cNvPr id="37907" name="Rectangle 39"/>
            <p:cNvSpPr>
              <a:spLocks noChangeArrowheads="1"/>
            </p:cNvSpPr>
            <p:nvPr/>
          </p:nvSpPr>
          <p:spPr bwMode="auto">
            <a:xfrm>
              <a:off x="123" y="3606"/>
              <a:ext cx="2526" cy="262"/>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908" name="Rectangle 40"/>
            <p:cNvSpPr>
              <a:spLocks noChangeArrowheads="1"/>
            </p:cNvSpPr>
            <p:nvPr/>
          </p:nvSpPr>
          <p:spPr bwMode="auto">
            <a:xfrm>
              <a:off x="111" y="3633"/>
              <a:ext cx="25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10101010101010         10101010101010101011</a:t>
              </a:r>
            </a:p>
          </p:txBody>
        </p:sp>
        <p:sp>
          <p:nvSpPr>
            <p:cNvPr id="37909" name="Line 41"/>
            <p:cNvSpPr>
              <a:spLocks noChangeShapeType="1"/>
            </p:cNvSpPr>
            <p:nvPr/>
          </p:nvSpPr>
          <p:spPr bwMode="auto">
            <a:xfrm>
              <a:off x="2125" y="3604"/>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0" name="Rectangle 42"/>
            <p:cNvSpPr>
              <a:spLocks noChangeArrowheads="1"/>
            </p:cNvSpPr>
            <p:nvPr/>
          </p:nvSpPr>
          <p:spPr bwMode="auto">
            <a:xfrm>
              <a:off x="841" y="3892"/>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前同步码</a:t>
              </a:r>
            </a:p>
          </p:txBody>
        </p:sp>
        <p:sp>
          <p:nvSpPr>
            <p:cNvPr id="37911" name="Rectangle 43"/>
            <p:cNvSpPr>
              <a:spLocks noChangeArrowheads="1"/>
            </p:cNvSpPr>
            <p:nvPr/>
          </p:nvSpPr>
          <p:spPr bwMode="auto">
            <a:xfrm>
              <a:off x="2169" y="3874"/>
              <a:ext cx="498" cy="3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spcBef>
                  <a:spcPct val="0"/>
                </a:spcBef>
                <a:buClrTx/>
                <a:buFontTx/>
                <a:buNone/>
              </a:pPr>
              <a:r>
                <a:rPr kumimoji="1" lang="zh-CN" altLang="en-US" sz="1600">
                  <a:solidFill>
                    <a:srgbClr val="333399"/>
                  </a:solidFill>
                  <a:latin typeface="Times New Roman" panose="02020603050405020304" pitchFamily="18" charset="0"/>
                </a:rPr>
                <a:t>帧开始</a:t>
              </a:r>
            </a:p>
            <a:p>
              <a:pPr>
                <a:lnSpc>
                  <a:spcPct val="80000"/>
                </a:lnSpc>
                <a:spcBef>
                  <a:spcPct val="0"/>
                </a:spcBef>
                <a:buClrTx/>
                <a:buFontTx/>
                <a:buNone/>
              </a:pPr>
              <a:r>
                <a:rPr kumimoji="1" lang="zh-CN" altLang="en-US" sz="1600">
                  <a:solidFill>
                    <a:srgbClr val="333399"/>
                  </a:solidFill>
                  <a:latin typeface="Times New Roman" panose="02020603050405020304" pitchFamily="18" charset="0"/>
                </a:rPr>
                <a:t>定界符</a:t>
              </a:r>
            </a:p>
          </p:txBody>
        </p:sp>
        <p:sp>
          <p:nvSpPr>
            <p:cNvPr id="37912" name="Rectangle 44"/>
            <p:cNvSpPr>
              <a:spLocks noChangeArrowheads="1"/>
            </p:cNvSpPr>
            <p:nvPr/>
          </p:nvSpPr>
          <p:spPr bwMode="auto">
            <a:xfrm>
              <a:off x="884" y="3394"/>
              <a:ext cx="4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7 </a:t>
              </a:r>
              <a:r>
                <a:rPr kumimoji="1" lang="zh-CN" altLang="en-US" sz="1600">
                  <a:solidFill>
                    <a:srgbClr val="333399"/>
                  </a:solidFill>
                  <a:latin typeface="Times New Roman" panose="02020603050405020304" pitchFamily="18" charset="0"/>
                </a:rPr>
                <a:t>字节</a:t>
              </a:r>
            </a:p>
          </p:txBody>
        </p:sp>
        <p:sp>
          <p:nvSpPr>
            <p:cNvPr id="37913" name="Rectangle 45"/>
            <p:cNvSpPr>
              <a:spLocks noChangeArrowheads="1"/>
            </p:cNvSpPr>
            <p:nvPr/>
          </p:nvSpPr>
          <p:spPr bwMode="auto">
            <a:xfrm>
              <a:off x="2157" y="3394"/>
              <a:ext cx="4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1 </a:t>
              </a:r>
              <a:r>
                <a:rPr kumimoji="1" lang="zh-CN" altLang="en-US" sz="1600">
                  <a:solidFill>
                    <a:srgbClr val="333399"/>
                  </a:solidFill>
                  <a:latin typeface="Times New Roman" panose="02020603050405020304" pitchFamily="18" charset="0"/>
                </a:rPr>
                <a:t>字节</a:t>
              </a:r>
            </a:p>
          </p:txBody>
        </p:sp>
        <p:sp>
          <p:nvSpPr>
            <p:cNvPr id="37914" name="Line 46"/>
            <p:cNvSpPr>
              <a:spLocks noChangeShapeType="1"/>
            </p:cNvSpPr>
            <p:nvPr/>
          </p:nvSpPr>
          <p:spPr bwMode="auto">
            <a:xfrm flipV="1">
              <a:off x="131" y="3294"/>
              <a:ext cx="184" cy="31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5" name="Line 47"/>
            <p:cNvSpPr>
              <a:spLocks noChangeShapeType="1"/>
            </p:cNvSpPr>
            <p:nvPr/>
          </p:nvSpPr>
          <p:spPr bwMode="auto">
            <a:xfrm>
              <a:off x="969" y="3302"/>
              <a:ext cx="1680" cy="30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6" name="Text Box 48"/>
            <p:cNvSpPr txBox="1">
              <a:spLocks noChangeArrowheads="1"/>
            </p:cNvSpPr>
            <p:nvPr/>
          </p:nvSpPr>
          <p:spPr bwMode="auto">
            <a:xfrm>
              <a:off x="1100" y="361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000">
                  <a:solidFill>
                    <a:srgbClr val="333399"/>
                  </a:solidFill>
                  <a:latin typeface="Times New Roman" panose="02020603050405020304" pitchFamily="18" charset="0"/>
                </a:rPr>
                <a:t>…</a:t>
              </a:r>
            </a:p>
          </p:txBody>
        </p:sp>
        <p:grpSp>
          <p:nvGrpSpPr>
            <p:cNvPr id="37917" name="Group 49"/>
            <p:cNvGrpSpPr>
              <a:grpSpLocks/>
            </p:cNvGrpSpPr>
            <p:nvPr/>
          </p:nvGrpSpPr>
          <p:grpSpPr bwMode="auto">
            <a:xfrm>
              <a:off x="171" y="2736"/>
              <a:ext cx="804" cy="548"/>
              <a:chOff x="171" y="2736"/>
              <a:chExt cx="804" cy="548"/>
            </a:xfrm>
          </p:grpSpPr>
          <p:grpSp>
            <p:nvGrpSpPr>
              <p:cNvPr id="37918" name="Group 50"/>
              <p:cNvGrpSpPr>
                <a:grpSpLocks/>
              </p:cNvGrpSpPr>
              <p:nvPr/>
            </p:nvGrpSpPr>
            <p:grpSpPr bwMode="auto">
              <a:xfrm>
                <a:off x="333" y="2976"/>
                <a:ext cx="642" cy="308"/>
                <a:chOff x="333" y="2976"/>
                <a:chExt cx="642" cy="308"/>
              </a:xfrm>
            </p:grpSpPr>
            <p:sp>
              <p:nvSpPr>
                <p:cNvPr id="37921" name="Rectangle 51"/>
                <p:cNvSpPr>
                  <a:spLocks noChangeArrowheads="1"/>
                </p:cNvSpPr>
                <p:nvPr/>
              </p:nvSpPr>
              <p:spPr bwMode="auto">
                <a:xfrm>
                  <a:off x="333" y="2976"/>
                  <a:ext cx="642" cy="30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37922" name="Rectangle 52"/>
                <p:cNvSpPr>
                  <a:spLocks noChangeArrowheads="1"/>
                </p:cNvSpPr>
                <p:nvPr/>
              </p:nvSpPr>
              <p:spPr bwMode="auto">
                <a:xfrm>
                  <a:off x="419" y="3034"/>
                  <a:ext cx="4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a:solidFill>
                        <a:srgbClr val="333399"/>
                      </a:solidFill>
                      <a:latin typeface="Times New Roman" panose="02020603050405020304" pitchFamily="18" charset="0"/>
                    </a:rPr>
                    <a:t>8 </a:t>
                  </a:r>
                  <a:r>
                    <a:rPr kumimoji="1" lang="zh-CN" altLang="en-US" sz="1600">
                      <a:solidFill>
                        <a:srgbClr val="333399"/>
                      </a:solidFill>
                      <a:latin typeface="Times New Roman" panose="02020603050405020304" pitchFamily="18" charset="0"/>
                    </a:rPr>
                    <a:t>字节</a:t>
                  </a:r>
                </a:p>
              </p:txBody>
            </p:sp>
          </p:grpSp>
          <p:sp>
            <p:nvSpPr>
              <p:cNvPr id="37919" name="AutoShape 53"/>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endParaRPr kumimoji="1" lang="zh-CN" altLang="en-US" sz="1600">
                  <a:solidFill>
                    <a:srgbClr val="333399"/>
                  </a:solidFill>
                  <a:latin typeface="Times New Roman" panose="02020603050405020304" pitchFamily="18" charset="0"/>
                </a:endParaRPr>
              </a:p>
            </p:txBody>
          </p:sp>
          <p:sp>
            <p:nvSpPr>
              <p:cNvPr id="37920" name="Rectangle 54"/>
              <p:cNvSpPr>
                <a:spLocks noChangeArrowheads="1"/>
              </p:cNvSpPr>
              <p:nvPr/>
            </p:nvSpPr>
            <p:spPr bwMode="auto">
              <a:xfrm>
                <a:off x="187" y="2736"/>
                <a:ext cx="370"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600">
                    <a:solidFill>
                      <a:srgbClr val="333399"/>
                    </a:solidFill>
                    <a:latin typeface="Times New Roman" panose="02020603050405020304" pitchFamily="18" charset="0"/>
                  </a:rPr>
                  <a:t>插入</a:t>
                </a:r>
              </a:p>
            </p:txBody>
          </p:sp>
        </p:grpSp>
      </p:grpSp>
      <p:sp>
        <p:nvSpPr>
          <p:cNvPr id="508983" name="Text Box 55"/>
          <p:cNvSpPr txBox="1">
            <a:spLocks noChangeArrowheads="1"/>
          </p:cNvSpPr>
          <p:nvPr/>
        </p:nvSpPr>
        <p:spPr bwMode="auto">
          <a:xfrm>
            <a:off x="0" y="868363"/>
            <a:ext cx="9034463" cy="1570037"/>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defRPr/>
            </a:pPr>
            <a:r>
              <a:rPr lang="zh-CN" altLang="en-US" sz="2400" dirty="0" smtClean="0">
                <a:solidFill>
                  <a:srgbClr val="333399"/>
                </a:solidFill>
                <a:latin typeface="Arial" panose="020B0604020202020204" pitchFamily="34" charset="0"/>
                <a:ea typeface="黑体" panose="02010609060101010101" pitchFamily="49" charset="-122"/>
              </a:rPr>
              <a:t>报头：提供接收器同步和帧定界服务</a:t>
            </a:r>
            <a:endParaRPr lang="en-US" altLang="zh-CN" sz="2400" dirty="0" smtClean="0">
              <a:solidFill>
                <a:srgbClr val="333399"/>
              </a:solidFill>
              <a:latin typeface="Arial" panose="020B0604020202020204" pitchFamily="34" charset="0"/>
              <a:ea typeface="黑体" panose="02010609060101010101" pitchFamily="49" charset="-122"/>
            </a:endParaRPr>
          </a:p>
          <a:p>
            <a:pPr marL="342900" indent="-342900" eaLnBrk="1" hangingPunct="1">
              <a:spcBef>
                <a:spcPct val="0"/>
              </a:spcBef>
              <a:buClrTx/>
              <a:buFont typeface="Wingdings" panose="05000000000000000000" pitchFamily="2" charset="2"/>
              <a:buChar char="l"/>
              <a:defRPr/>
            </a:pPr>
            <a:r>
              <a:rPr lang="zh-CN" altLang="en-US" sz="2400" dirty="0" smtClean="0">
                <a:solidFill>
                  <a:srgbClr val="333399"/>
                </a:solidFill>
                <a:latin typeface="Arial" panose="020B0604020202020204" pitchFamily="34" charset="0"/>
                <a:ea typeface="黑体" panose="02010609060101010101" pitchFamily="49" charset="-122"/>
              </a:rPr>
              <a:t>第一个字段共 </a:t>
            </a:r>
            <a:r>
              <a:rPr lang="en-US" altLang="zh-CN" sz="2400" dirty="0" smtClean="0">
                <a:solidFill>
                  <a:srgbClr val="333399"/>
                </a:solidFill>
                <a:latin typeface="Arial" panose="020B0604020202020204" pitchFamily="34" charset="0"/>
                <a:ea typeface="黑体" panose="02010609060101010101" pitchFamily="49" charset="-122"/>
              </a:rPr>
              <a:t>7 </a:t>
            </a:r>
            <a:r>
              <a:rPr lang="zh-CN" altLang="en-US" sz="2400" dirty="0" smtClean="0">
                <a:solidFill>
                  <a:srgbClr val="333399"/>
                </a:solidFill>
                <a:latin typeface="Arial" panose="020B0604020202020204" pitchFamily="34" charset="0"/>
                <a:ea typeface="黑体" panose="02010609060101010101" pitchFamily="49" charset="-122"/>
              </a:rPr>
              <a:t>个字节，是前同步码，用来迅速实现 </a:t>
            </a:r>
            <a:r>
              <a:rPr lang="en-US" altLang="zh-CN" sz="2400" dirty="0" smtClean="0">
                <a:solidFill>
                  <a:srgbClr val="333399"/>
                </a:solidFill>
                <a:latin typeface="Arial" panose="020B0604020202020204" pitchFamily="34" charset="0"/>
                <a:ea typeface="黑体" panose="02010609060101010101" pitchFamily="49" charset="-122"/>
              </a:rPr>
              <a:t>MAC </a:t>
            </a:r>
            <a:r>
              <a:rPr lang="zh-CN" altLang="en-US" sz="2400" dirty="0" smtClean="0">
                <a:solidFill>
                  <a:srgbClr val="333399"/>
                </a:solidFill>
                <a:latin typeface="Arial" panose="020B0604020202020204" pitchFamily="34" charset="0"/>
                <a:ea typeface="黑体" panose="02010609060101010101" pitchFamily="49" charset="-122"/>
              </a:rPr>
              <a:t>帧的比特同步。</a:t>
            </a:r>
          </a:p>
          <a:p>
            <a:pPr marL="342900" indent="-342900" eaLnBrk="1" hangingPunct="1">
              <a:spcBef>
                <a:spcPct val="0"/>
              </a:spcBef>
              <a:buClrTx/>
              <a:buFont typeface="Wingdings" panose="05000000000000000000" pitchFamily="2" charset="2"/>
              <a:buChar char="l"/>
              <a:defRPr/>
            </a:pPr>
            <a:r>
              <a:rPr lang="zh-CN" altLang="en-US" sz="2400" dirty="0" smtClean="0">
                <a:solidFill>
                  <a:srgbClr val="333399"/>
                </a:solidFill>
                <a:latin typeface="Arial" panose="020B0604020202020204" pitchFamily="34" charset="0"/>
                <a:ea typeface="黑体" panose="02010609060101010101" pitchFamily="49" charset="-122"/>
              </a:rPr>
              <a:t>第二个字段是帧开始定界符，表示后面的信息就是</a:t>
            </a:r>
            <a:r>
              <a:rPr lang="en-US" altLang="zh-CN" sz="2400" dirty="0" smtClean="0">
                <a:solidFill>
                  <a:srgbClr val="333399"/>
                </a:solidFill>
                <a:latin typeface="Arial" panose="020B0604020202020204" pitchFamily="34" charset="0"/>
                <a:ea typeface="黑体" panose="02010609060101010101" pitchFamily="49" charset="-122"/>
              </a:rPr>
              <a:t>MAC </a:t>
            </a:r>
            <a:r>
              <a:rPr lang="zh-CN" altLang="en-US" sz="2400" dirty="0" smtClean="0">
                <a:solidFill>
                  <a:srgbClr val="333399"/>
                </a:solidFill>
                <a:latin typeface="Arial" panose="020B0604020202020204" pitchFamily="34" charset="0"/>
                <a:ea typeface="黑体" panose="02010609060101010101" pitchFamily="49" charset="-122"/>
              </a:rPr>
              <a:t>帧。 </a:t>
            </a:r>
          </a:p>
        </p:txBody>
      </p:sp>
      <p:sp>
        <p:nvSpPr>
          <p:cNvPr id="508984" name="Text Box 56"/>
          <p:cNvSpPr txBox="1">
            <a:spLocks noChangeArrowheads="1"/>
          </p:cNvSpPr>
          <p:nvPr/>
        </p:nvSpPr>
        <p:spPr bwMode="auto">
          <a:xfrm>
            <a:off x="4932363" y="5373688"/>
            <a:ext cx="4211637" cy="11969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b="1">
                <a:solidFill>
                  <a:srgbClr val="333399"/>
                </a:solidFill>
                <a:latin typeface="Tahoma" panose="020B0604030504040204" pitchFamily="34" charset="0"/>
              </a:rPr>
              <a:t>为了达到比特同步，</a:t>
            </a:r>
          </a:p>
          <a:p>
            <a:pPr eaLnBrk="1" hangingPunct="1">
              <a:spcBef>
                <a:spcPct val="0"/>
              </a:spcBef>
              <a:buClrTx/>
              <a:buFontTx/>
              <a:buNone/>
            </a:pPr>
            <a:r>
              <a:rPr lang="zh-CN" altLang="en-US" sz="2400" b="1">
                <a:solidFill>
                  <a:srgbClr val="333399"/>
                </a:solidFill>
                <a:latin typeface="Arial" panose="020B0604020202020204" pitchFamily="34" charset="0"/>
                <a:ea typeface="黑体" panose="02010609060101010101" pitchFamily="49" charset="-122"/>
              </a:rPr>
              <a:t>在传输媒体上实际传送的</a:t>
            </a:r>
          </a:p>
          <a:p>
            <a:pPr eaLnBrk="1" hangingPunct="1">
              <a:spcBef>
                <a:spcPct val="0"/>
              </a:spcBef>
              <a:buClrTx/>
              <a:buFontTx/>
              <a:buNone/>
            </a:pPr>
            <a:r>
              <a:rPr lang="zh-CN" altLang="en-US" sz="2400" b="1">
                <a:solidFill>
                  <a:srgbClr val="333399"/>
                </a:solidFill>
                <a:latin typeface="Arial" panose="020B0604020202020204" pitchFamily="34" charset="0"/>
                <a:ea typeface="黑体" panose="02010609060101010101" pitchFamily="49" charset="-122"/>
              </a:rPr>
              <a:t>要比 </a:t>
            </a:r>
            <a:r>
              <a:rPr lang="en-US" altLang="zh-CN" sz="2400" b="1">
                <a:solidFill>
                  <a:srgbClr val="333399"/>
                </a:solidFill>
                <a:latin typeface="Arial" panose="020B0604020202020204" pitchFamily="34" charset="0"/>
                <a:ea typeface="黑体" panose="02010609060101010101" pitchFamily="49" charset="-122"/>
              </a:rPr>
              <a:t>MAC </a:t>
            </a:r>
            <a:r>
              <a:rPr lang="zh-CN" altLang="en-US" sz="2400" b="1">
                <a:solidFill>
                  <a:srgbClr val="333399"/>
                </a:solidFill>
                <a:latin typeface="Arial" panose="020B0604020202020204" pitchFamily="34" charset="0"/>
                <a:ea typeface="黑体" panose="02010609060101010101" pitchFamily="49" charset="-122"/>
              </a:rPr>
              <a:t>帧还多 </a:t>
            </a:r>
            <a:r>
              <a:rPr lang="en-US" altLang="zh-CN" sz="2400" b="1">
                <a:solidFill>
                  <a:srgbClr val="333399"/>
                </a:solidFill>
                <a:latin typeface="Arial" panose="020B0604020202020204" pitchFamily="34" charset="0"/>
                <a:ea typeface="黑体" panose="02010609060101010101" pitchFamily="49" charset="-122"/>
              </a:rPr>
              <a:t>8 </a:t>
            </a:r>
            <a:r>
              <a:rPr lang="zh-CN" altLang="en-US" sz="2400" b="1">
                <a:solidFill>
                  <a:srgbClr val="333399"/>
                </a:solidFill>
                <a:latin typeface="Arial" panose="020B0604020202020204" pitchFamily="34" charset="0"/>
                <a:ea typeface="黑体" panose="02010609060101010101" pitchFamily="49" charset="-122"/>
              </a:rPr>
              <a:t>个字节</a:t>
            </a:r>
          </a:p>
        </p:txBody>
      </p:sp>
      <p:sp>
        <p:nvSpPr>
          <p:cNvPr id="37906" name="Rectangle 41"/>
          <p:cNvSpPr>
            <a:spLocks noGrp="1" noChangeArrowheads="1"/>
          </p:cNvSpPr>
          <p:nvPr>
            <p:ph type="title"/>
          </p:nvPr>
        </p:nvSpPr>
        <p:spPr>
          <a:xfrm>
            <a:off x="1588" y="58738"/>
            <a:ext cx="4613275" cy="768350"/>
          </a:xfrm>
          <a:solidFill>
            <a:schemeClr val="bg1"/>
          </a:solidFill>
        </p:spPr>
        <p:txBody>
          <a:bodyPr/>
          <a:lstStyle/>
          <a:p>
            <a:pPr eaLnBrk="1" hangingPunct="1"/>
            <a:r>
              <a:rPr lang="en-US" altLang="zh-CN" sz="3000" b="1" smtClean="0">
                <a:solidFill>
                  <a:srgbClr val="000099"/>
                </a:solidFill>
                <a:latin typeface="黑体" panose="02010609060101010101" pitchFamily="49" charset="-122"/>
                <a:ea typeface="黑体" panose="02010609060101010101" pitchFamily="49" charset="-122"/>
              </a:rPr>
              <a:t>DIX</a:t>
            </a:r>
            <a:r>
              <a:rPr lang="zh-CN" altLang="en-US" sz="3000" b="1" smtClean="0">
                <a:solidFill>
                  <a:srgbClr val="000099"/>
                </a:solidFill>
                <a:latin typeface="黑体" panose="02010609060101010101" pitchFamily="49" charset="-122"/>
                <a:ea typeface="黑体" panose="02010609060101010101" pitchFamily="49" charset="-122"/>
              </a:rPr>
              <a:t> </a:t>
            </a:r>
            <a:r>
              <a:rPr lang="en-US" altLang="zh-CN" sz="3000" b="1" smtClean="0">
                <a:solidFill>
                  <a:srgbClr val="000099"/>
                </a:solidFill>
                <a:latin typeface="黑体" panose="02010609060101010101" pitchFamily="49" charset="-122"/>
                <a:ea typeface="黑体" panose="02010609060101010101" pitchFamily="49" charset="-122"/>
              </a:rPr>
              <a:t>V2 </a:t>
            </a:r>
            <a:r>
              <a:rPr lang="zh-CN" altLang="en-US" sz="3000" b="1" smtClean="0">
                <a:solidFill>
                  <a:srgbClr val="000099"/>
                </a:solidFill>
                <a:latin typeface="黑体" panose="02010609060101010101" pitchFamily="49" charset="-122"/>
                <a:ea typeface="黑体" panose="02010609060101010101" pitchFamily="49" charset="-122"/>
              </a:rPr>
              <a:t>的 </a:t>
            </a:r>
            <a:r>
              <a:rPr lang="en-US" altLang="zh-CN" sz="3000" b="1" smtClean="0">
                <a:solidFill>
                  <a:srgbClr val="000099"/>
                </a:solidFill>
                <a:latin typeface="黑体" panose="02010609060101010101" pitchFamily="49" charset="-122"/>
                <a:ea typeface="黑体" panose="02010609060101010101" pitchFamily="49" charset="-122"/>
              </a:rPr>
              <a:t>MAC </a:t>
            </a:r>
            <a:r>
              <a:rPr lang="zh-CN" altLang="en-US" sz="3000" b="1" smtClean="0">
                <a:solidFill>
                  <a:srgbClr val="000099"/>
                </a:solidFill>
                <a:latin typeface="黑体" panose="02010609060101010101" pitchFamily="49" charset="-122"/>
                <a:ea typeface="黑体" panose="02010609060101010101" pitchFamily="49" charset="-122"/>
              </a:rPr>
              <a:t>帧格式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8966"/>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08966"/>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8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83" grpId="0" animBg="1"/>
      <p:bldP spid="5089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11188" y="1844675"/>
            <a:ext cx="7850187" cy="4257675"/>
          </a:xfrm>
        </p:spPr>
        <p:txBody>
          <a:bodyPr/>
          <a:lstStyle/>
          <a:p>
            <a:pPr eaLnBrk="1" hangingPunct="1">
              <a:buFont typeface="Wingdings" panose="05000000000000000000" pitchFamily="2" charset="2"/>
              <a:buChar char="l"/>
              <a:defRPr/>
            </a:pPr>
            <a:r>
              <a:rPr lang="zh-CN" altLang="en-US" sz="2800" dirty="0" smtClean="0">
                <a:latin typeface="黑体" panose="02010609060101010101" pitchFamily="49" charset="-122"/>
                <a:ea typeface="黑体" panose="02010609060101010101" pitchFamily="49" charset="-122"/>
              </a:rPr>
              <a:t>帧的长度不是整数个字节；</a:t>
            </a:r>
          </a:p>
          <a:p>
            <a:pPr eaLnBrk="1" hangingPunct="1">
              <a:buFont typeface="Wingdings" panose="05000000000000000000" pitchFamily="2" charset="2"/>
              <a:buChar char="l"/>
              <a:defRPr/>
            </a:pPr>
            <a:r>
              <a:rPr lang="zh-CN" altLang="en-US" sz="2800" dirty="0" smtClean="0">
                <a:latin typeface="黑体" panose="02010609060101010101" pitchFamily="49" charset="-122"/>
                <a:ea typeface="黑体" panose="02010609060101010101" pitchFamily="49" charset="-122"/>
              </a:rPr>
              <a:t>用收到的帧检验序列 </a:t>
            </a:r>
            <a:r>
              <a:rPr lang="en-US" altLang="zh-CN" sz="2800" dirty="0" smtClean="0">
                <a:latin typeface="黑体" panose="02010609060101010101" pitchFamily="49" charset="-122"/>
                <a:ea typeface="黑体" panose="02010609060101010101" pitchFamily="49" charset="-122"/>
              </a:rPr>
              <a:t>FCS </a:t>
            </a:r>
            <a:r>
              <a:rPr lang="zh-CN" altLang="en-US" sz="2800" dirty="0" smtClean="0">
                <a:latin typeface="黑体" panose="02010609060101010101" pitchFamily="49" charset="-122"/>
                <a:ea typeface="黑体" panose="02010609060101010101" pitchFamily="49" charset="-122"/>
              </a:rPr>
              <a:t>查出有差错；</a:t>
            </a:r>
          </a:p>
          <a:p>
            <a:pPr eaLnBrk="1" hangingPunct="1">
              <a:buFont typeface="Wingdings" panose="05000000000000000000" pitchFamily="2" charset="2"/>
              <a:buChar char="l"/>
              <a:defRPr/>
            </a:pPr>
            <a:r>
              <a:rPr lang="zh-CN" altLang="en-US" sz="2800" dirty="0" smtClean="0">
                <a:latin typeface="黑体" panose="02010609060101010101" pitchFamily="49" charset="-122"/>
                <a:ea typeface="黑体" panose="02010609060101010101" pitchFamily="49" charset="-122"/>
              </a:rPr>
              <a:t>数据字段的长度不在 </a:t>
            </a:r>
            <a:r>
              <a:rPr lang="en-US" altLang="zh-CN" sz="2800" dirty="0" smtClean="0">
                <a:latin typeface="黑体" panose="02010609060101010101" pitchFamily="49" charset="-122"/>
                <a:ea typeface="黑体" panose="02010609060101010101" pitchFamily="49" charset="-122"/>
              </a:rPr>
              <a:t>46 - 1500 </a:t>
            </a:r>
            <a:r>
              <a:rPr lang="zh-CN" altLang="en-US" sz="2800" dirty="0" smtClean="0">
                <a:latin typeface="黑体" panose="02010609060101010101" pitchFamily="49" charset="-122"/>
                <a:ea typeface="黑体" panose="02010609060101010101" pitchFamily="49" charset="-122"/>
              </a:rPr>
              <a:t>字节之间。</a:t>
            </a:r>
          </a:p>
          <a:p>
            <a:pPr eaLnBrk="1" hangingPunct="1">
              <a:buFont typeface="Wingdings" panose="05000000000000000000" pitchFamily="2" charset="2"/>
              <a:buChar char="l"/>
              <a:defRPr/>
            </a:pPr>
            <a:r>
              <a:rPr lang="zh-CN" altLang="en-US" sz="2800" dirty="0" smtClean="0">
                <a:latin typeface="黑体" panose="02010609060101010101" pitchFamily="49" charset="-122"/>
                <a:ea typeface="黑体" panose="02010609060101010101" pitchFamily="49" charset="-122"/>
              </a:rPr>
              <a:t>有效的 </a:t>
            </a:r>
            <a:r>
              <a:rPr lang="en-US" altLang="zh-CN" sz="2800" dirty="0" smtClean="0">
                <a:latin typeface="黑体" panose="02010609060101010101" pitchFamily="49" charset="-122"/>
                <a:ea typeface="黑体" panose="02010609060101010101" pitchFamily="49" charset="-122"/>
              </a:rPr>
              <a:t>MAC </a:t>
            </a:r>
            <a:r>
              <a:rPr lang="zh-CN" altLang="en-US" sz="2800" dirty="0" smtClean="0">
                <a:latin typeface="黑体" panose="02010609060101010101" pitchFamily="49" charset="-122"/>
                <a:ea typeface="黑体" panose="02010609060101010101" pitchFamily="49" charset="-122"/>
              </a:rPr>
              <a:t>帧长度为 </a:t>
            </a:r>
            <a:r>
              <a:rPr lang="en-US" altLang="zh-CN" sz="2800" dirty="0" smtClean="0">
                <a:latin typeface="黑体" panose="02010609060101010101" pitchFamily="49" charset="-122"/>
                <a:ea typeface="黑体" panose="02010609060101010101" pitchFamily="49" charset="-122"/>
              </a:rPr>
              <a:t>64 -1518 </a:t>
            </a:r>
            <a:r>
              <a:rPr lang="zh-CN" altLang="en-US" sz="2800" dirty="0" smtClean="0">
                <a:latin typeface="黑体" panose="02010609060101010101" pitchFamily="49" charset="-122"/>
                <a:ea typeface="黑体" panose="02010609060101010101" pitchFamily="49" charset="-122"/>
              </a:rPr>
              <a:t>字节之间。</a:t>
            </a:r>
          </a:p>
          <a:p>
            <a:pPr marL="0" indent="0" eaLnBrk="1" hangingPunct="1">
              <a:buFont typeface="Wingdings" panose="05000000000000000000" pitchFamily="2" charset="2"/>
              <a:buNone/>
              <a:defRPr/>
            </a:pPr>
            <a:endParaRPr lang="en-US" altLang="zh-CN" sz="2800" dirty="0" smtClean="0">
              <a:latin typeface="黑体" panose="02010609060101010101" pitchFamily="49" charset="-122"/>
              <a:ea typeface="黑体" panose="02010609060101010101" pitchFamily="49" charset="-122"/>
            </a:endParaRPr>
          </a:p>
          <a:p>
            <a:pPr marL="0" indent="0" eaLnBrk="1" hangingPunct="1">
              <a:buFont typeface="Wingdings" panose="05000000000000000000" pitchFamily="2" charset="2"/>
              <a:buNone/>
              <a:defRPr/>
            </a:pPr>
            <a:r>
              <a:rPr lang="zh-CN" altLang="en-US" sz="2800" dirty="0" smtClean="0">
                <a:latin typeface="黑体" panose="02010609060101010101" pitchFamily="49" charset="-122"/>
                <a:ea typeface="黑体" panose="02010609060101010101" pitchFamily="49" charset="-122"/>
              </a:rPr>
              <a:t>对于检查出的无效 </a:t>
            </a:r>
            <a:r>
              <a:rPr lang="en-US" altLang="zh-CN" sz="2800" dirty="0" smtClean="0">
                <a:latin typeface="黑体" panose="02010609060101010101" pitchFamily="49" charset="-122"/>
                <a:ea typeface="黑体" panose="02010609060101010101" pitchFamily="49" charset="-122"/>
              </a:rPr>
              <a:t>MAC </a:t>
            </a:r>
            <a:r>
              <a:rPr lang="zh-CN" altLang="en-US" sz="2800" dirty="0" smtClean="0">
                <a:latin typeface="黑体" panose="02010609060101010101" pitchFamily="49" charset="-122"/>
                <a:ea typeface="黑体" panose="02010609060101010101" pitchFamily="49" charset="-122"/>
              </a:rPr>
              <a:t>帧就简单地丢弃。以太网不负责重传丢弃的帧。 </a:t>
            </a:r>
          </a:p>
        </p:txBody>
      </p:sp>
      <p:sp>
        <p:nvSpPr>
          <p:cNvPr id="38915" name="Rectangle 3"/>
          <p:cNvSpPr>
            <a:spLocks noGrp="1" noChangeArrowheads="1"/>
          </p:cNvSpPr>
          <p:nvPr>
            <p:ph type="title"/>
          </p:nvPr>
        </p:nvSpPr>
        <p:spPr>
          <a:xfrm>
            <a:off x="574675" y="836613"/>
            <a:ext cx="5292725" cy="684212"/>
          </a:xfrm>
        </p:spPr>
        <p:txBody>
          <a:bodyPr/>
          <a:lstStyle/>
          <a:p>
            <a:pPr eaLnBrk="1" hangingPunct="1"/>
            <a:r>
              <a:rPr lang="zh-CN" altLang="en-US" sz="3000" b="1" smtClean="0">
                <a:solidFill>
                  <a:srgbClr val="000099"/>
                </a:solidFill>
                <a:latin typeface="黑体" panose="02010609060101010101" pitchFamily="49" charset="-122"/>
                <a:ea typeface="黑体" panose="02010609060101010101" pitchFamily="49" charset="-122"/>
              </a:rPr>
              <a:t>无效</a:t>
            </a:r>
            <a:r>
              <a:rPr lang="en-US" altLang="zh-CN" sz="3000" b="1" smtClean="0">
                <a:solidFill>
                  <a:srgbClr val="000099"/>
                </a:solidFill>
                <a:latin typeface="黑体" panose="02010609060101010101" pitchFamily="49" charset="-122"/>
                <a:ea typeface="黑体" panose="02010609060101010101" pitchFamily="49" charset="-122"/>
              </a:rPr>
              <a:t>DIX V2</a:t>
            </a:r>
            <a:r>
              <a:rPr lang="zh-CN" altLang="en-US" sz="3000" b="1" smtClean="0">
                <a:solidFill>
                  <a:srgbClr val="000099"/>
                </a:solidFill>
                <a:latin typeface="黑体" panose="02010609060101010101" pitchFamily="49" charset="-122"/>
                <a:ea typeface="黑体" panose="02010609060101010101" pitchFamily="49" charset="-122"/>
              </a:rPr>
              <a:t> </a:t>
            </a:r>
            <a:r>
              <a:rPr lang="en-US" altLang="zh-CN" sz="3000" b="1" smtClean="0">
                <a:solidFill>
                  <a:srgbClr val="000099"/>
                </a:solidFill>
                <a:latin typeface="黑体" panose="02010609060101010101" pitchFamily="49" charset="-122"/>
                <a:ea typeface="黑体" panose="02010609060101010101" pitchFamily="49" charset="-122"/>
              </a:rPr>
              <a:t>MAC </a:t>
            </a:r>
            <a:r>
              <a:rPr lang="zh-CN" altLang="en-US" sz="3000" b="1" smtClean="0">
                <a:solidFill>
                  <a:srgbClr val="000099"/>
                </a:solidFill>
                <a:latin typeface="黑体" panose="02010609060101010101" pitchFamily="49" charset="-122"/>
                <a:ea typeface="黑体" panose="02010609060101010101" pitchFamily="49" charset="-122"/>
              </a:rPr>
              <a:t>帧</a:t>
            </a:r>
            <a:r>
              <a:rPr lang="zh-CN" altLang="en-US" sz="3000" smtClean="0"/>
              <a:t>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979613" y="2924175"/>
            <a:ext cx="46799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4000" b="1">
                <a:solidFill>
                  <a:srgbClr val="800000"/>
                </a:solidFill>
                <a:latin typeface="黑体" panose="02010609060101010101" pitchFamily="49" charset="-122"/>
                <a:ea typeface="黑体" panose="02010609060101010101" pitchFamily="49" charset="-122"/>
              </a:rPr>
              <a:t>共享式以太网</a:t>
            </a:r>
            <a:endParaRPr kumimoji="1" lang="zh-CN" altLang="en-US" sz="4000" b="1">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35150" y="3357563"/>
            <a:ext cx="5184775" cy="527050"/>
          </a:xfrm>
        </p:spPr>
        <p:txBody>
          <a:bodyPr/>
          <a:lstStyle/>
          <a:p>
            <a:pPr algn="ctr" eaLnBrk="1" hangingPunct="1"/>
            <a:r>
              <a:rPr lang="zh-CN" altLang="en-US" sz="3000" smtClean="0">
                <a:solidFill>
                  <a:srgbClr val="2A10E8"/>
                </a:solidFill>
                <a:latin typeface="黑体" panose="02010609060101010101" pitchFamily="49" charset="-122"/>
                <a:ea typeface="黑体" panose="02010609060101010101" pitchFamily="49" charset="-122"/>
              </a:rPr>
              <a:t>使用集线器和双绞线的以太网</a:t>
            </a:r>
          </a:p>
        </p:txBody>
      </p:sp>
    </p:spTree>
  </p:cSld>
  <p:clrMapOvr>
    <a:masterClrMapping/>
  </p:clrMapOvr>
  <p:transition>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1052513"/>
            <a:ext cx="5184775" cy="527050"/>
          </a:xfrm>
        </p:spPr>
        <p:txBody>
          <a:bodyPr/>
          <a:lstStyle/>
          <a:p>
            <a:pPr algn="ctr" eaLnBrk="1" hangingPunct="1"/>
            <a:r>
              <a:rPr lang="zh-CN" altLang="en-US" sz="3000" smtClean="0">
                <a:solidFill>
                  <a:srgbClr val="2A10E8"/>
                </a:solidFill>
                <a:latin typeface="黑体" panose="02010609060101010101" pitchFamily="49" charset="-122"/>
                <a:ea typeface="黑体" panose="02010609060101010101" pitchFamily="49" charset="-122"/>
              </a:rPr>
              <a:t>使用集线器和双绞线的以太网</a:t>
            </a:r>
          </a:p>
        </p:txBody>
      </p:sp>
      <p:sp>
        <p:nvSpPr>
          <p:cNvPr id="41987" name="Rectangle 3"/>
          <p:cNvSpPr>
            <a:spLocks noGrp="1" noChangeArrowheads="1"/>
          </p:cNvSpPr>
          <p:nvPr>
            <p:ph type="body" idx="1"/>
          </p:nvPr>
        </p:nvSpPr>
        <p:spPr>
          <a:xfrm>
            <a:off x="250825" y="1916113"/>
            <a:ext cx="4608513" cy="1289050"/>
          </a:xfrm>
        </p:spPr>
        <p:txBody>
          <a:bodyPr/>
          <a:lstStyle/>
          <a:p>
            <a:pPr marL="0" indent="0" eaLnBrk="1" hangingPunct="1">
              <a:buFont typeface="Wingdings" panose="05000000000000000000" pitchFamily="2" charset="2"/>
              <a:buNone/>
            </a:pPr>
            <a:r>
              <a:rPr lang="zh-CN" altLang="en-US" sz="2800" smtClean="0">
                <a:solidFill>
                  <a:srgbClr val="0070C0"/>
                </a:solidFill>
              </a:rPr>
              <a:t>传统以太网最初是使用粗同轴电缆，</a:t>
            </a:r>
            <a:r>
              <a:rPr lang="zh-CN" altLang="en-US" sz="2800" smtClean="0"/>
              <a:t>后来演进到使用比较便宜的细同轴电缆。</a:t>
            </a:r>
            <a:endParaRPr lang="en-US" altLang="zh-CN" sz="2800" smtClean="0"/>
          </a:p>
        </p:txBody>
      </p:sp>
      <p:sp>
        <p:nvSpPr>
          <p:cNvPr id="2" name="矩形 1"/>
          <p:cNvSpPr/>
          <p:nvPr/>
        </p:nvSpPr>
        <p:spPr>
          <a:xfrm>
            <a:off x="215900" y="3881438"/>
            <a:ext cx="47275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accent2"/>
              </a:buClr>
              <a:buFont typeface="Wingdings" panose="05000000000000000000" pitchFamily="2" charset="2"/>
              <a:buNone/>
              <a:defRPr/>
            </a:pPr>
            <a:r>
              <a:rPr lang="zh-CN" altLang="en-US" sz="2800" dirty="0">
                <a:latin typeface="+mn-lt"/>
                <a:ea typeface="+mn-ea"/>
              </a:rPr>
              <a:t>最后发展为使用更便宜和更灵活的双绞线。这种以太网在</a:t>
            </a:r>
            <a:r>
              <a:rPr lang="zh-CN" altLang="en-US" sz="2800" dirty="0">
                <a:solidFill>
                  <a:srgbClr val="FF0000"/>
                </a:solidFill>
                <a:latin typeface="+mn-lt"/>
                <a:ea typeface="+mn-ea"/>
              </a:rPr>
              <a:t>物理上是星形拓扑</a:t>
            </a:r>
            <a:r>
              <a:rPr lang="zh-CN" altLang="en-US" sz="2800" dirty="0">
                <a:latin typeface="+mn-lt"/>
                <a:ea typeface="+mn-ea"/>
              </a:rPr>
              <a:t>，在星形的中心则增加了一种可靠性非常高的设备，叫做集线器</a:t>
            </a:r>
            <a:r>
              <a:rPr lang="en-US" altLang="zh-CN" sz="2800" dirty="0">
                <a:latin typeface="+mn-lt"/>
                <a:ea typeface="+mn-ea"/>
              </a:rPr>
              <a:t>(hub) </a:t>
            </a:r>
            <a:r>
              <a:rPr lang="zh-CN" altLang="en-US" sz="2800" dirty="0">
                <a:latin typeface="+mn-lt"/>
                <a:ea typeface="+mn-ea"/>
              </a:rPr>
              <a:t>。</a:t>
            </a:r>
            <a:r>
              <a:rPr lang="en-US" altLang="zh-CN" sz="2800" dirty="0">
                <a:latin typeface="+mn-lt"/>
                <a:ea typeface="+mn-ea"/>
              </a:rPr>
              <a:t> </a:t>
            </a:r>
          </a:p>
        </p:txBody>
      </p:sp>
      <p:pic>
        <p:nvPicPr>
          <p:cNvPr id="4198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755775"/>
            <a:ext cx="4191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4"/>
          <p:cNvSpPr>
            <a:spLocks noChangeArrowheads="1"/>
          </p:cNvSpPr>
          <p:nvPr/>
        </p:nvSpPr>
        <p:spPr bwMode="auto">
          <a:xfrm>
            <a:off x="5692775" y="3614738"/>
            <a:ext cx="223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1600" b="1"/>
              <a:t>同轴电缆连接的以太网</a:t>
            </a:r>
          </a:p>
        </p:txBody>
      </p:sp>
      <p:sp>
        <p:nvSpPr>
          <p:cNvPr id="41991" name="矩形 8"/>
          <p:cNvSpPr>
            <a:spLocks noChangeArrowheads="1"/>
          </p:cNvSpPr>
          <p:nvPr/>
        </p:nvSpPr>
        <p:spPr bwMode="auto">
          <a:xfrm>
            <a:off x="5511800" y="6210300"/>
            <a:ext cx="2873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1600" b="1"/>
              <a:t>集线器和双绞线连接的以太网</a:t>
            </a:r>
          </a:p>
        </p:txBody>
      </p:sp>
      <p:grpSp>
        <p:nvGrpSpPr>
          <p:cNvPr id="10" name="组合 9"/>
          <p:cNvGrpSpPr/>
          <p:nvPr/>
        </p:nvGrpSpPr>
        <p:grpSpPr>
          <a:xfrm>
            <a:off x="4860031" y="4125212"/>
            <a:ext cx="3809307" cy="1926270"/>
            <a:chOff x="827088" y="1974850"/>
            <a:chExt cx="6697662" cy="3830638"/>
          </a:xfrm>
          <a:solidFill>
            <a:schemeClr val="bg1"/>
          </a:solidFill>
        </p:grpSpPr>
        <p:sp>
          <p:nvSpPr>
            <p:cNvPr id="11" name="Text Box 5"/>
            <p:cNvSpPr txBox="1">
              <a:spLocks noChangeArrowheads="1"/>
            </p:cNvSpPr>
            <p:nvPr/>
          </p:nvSpPr>
          <p:spPr bwMode="auto">
            <a:xfrm>
              <a:off x="3563938" y="3068636"/>
              <a:ext cx="1271688" cy="61205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333399"/>
                  </a:solidFill>
                  <a:latin typeface="Arial" panose="020B0604020202020204" pitchFamily="34" charset="0"/>
                  <a:ea typeface="黑体" panose="02010609060101010101" pitchFamily="49" charset="-122"/>
                </a:defRPr>
              </a:lvl1pPr>
              <a:lvl2pPr marL="742950" indent="-285750">
                <a:defRPr kumimoji="1" sz="2000">
                  <a:solidFill>
                    <a:srgbClr val="333399"/>
                  </a:solidFill>
                  <a:latin typeface="Arial" panose="020B0604020202020204" pitchFamily="34" charset="0"/>
                  <a:ea typeface="黑体" panose="02010609060101010101" pitchFamily="49" charset="-122"/>
                </a:defRPr>
              </a:lvl2pPr>
              <a:lvl3pPr marL="1143000" indent="-228600">
                <a:defRPr kumimoji="1" sz="2000">
                  <a:solidFill>
                    <a:srgbClr val="333399"/>
                  </a:solidFill>
                  <a:latin typeface="Arial" panose="020B0604020202020204" pitchFamily="34" charset="0"/>
                  <a:ea typeface="黑体" panose="02010609060101010101" pitchFamily="49" charset="-122"/>
                </a:defRPr>
              </a:lvl3pPr>
              <a:lvl4pPr marL="1600200" indent="-228600">
                <a:defRPr kumimoji="1" sz="2000">
                  <a:solidFill>
                    <a:srgbClr val="333399"/>
                  </a:solidFill>
                  <a:latin typeface="Arial" panose="020B0604020202020204" pitchFamily="34" charset="0"/>
                  <a:ea typeface="黑体" panose="02010609060101010101" pitchFamily="49" charset="-122"/>
                </a:defRPr>
              </a:lvl4pPr>
              <a:lvl5pPr marL="2057400" indent="-228600">
                <a:defRPr kumimoji="1" sz="2000">
                  <a:solidFill>
                    <a:srgbClr val="333399"/>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9pPr>
            </a:lstStyle>
            <a:p>
              <a:pPr eaLnBrk="1" hangingPunct="1">
                <a:defRPr/>
              </a:pPr>
              <a:r>
                <a:rPr kumimoji="0" lang="zh-CN" altLang="en-US" sz="1400" smtClean="0">
                  <a:solidFill>
                    <a:schemeClr val="folHlink"/>
                  </a:solidFill>
                </a:rPr>
                <a:t>集线器</a:t>
              </a:r>
            </a:p>
          </p:txBody>
        </p:sp>
        <p:sp>
          <p:nvSpPr>
            <p:cNvPr id="12" name="Line 6"/>
            <p:cNvSpPr>
              <a:spLocks noChangeShapeType="1"/>
            </p:cNvSpPr>
            <p:nvPr/>
          </p:nvSpPr>
          <p:spPr bwMode="auto">
            <a:xfrm flipV="1">
              <a:off x="1216025" y="3906838"/>
              <a:ext cx="2590800" cy="387350"/>
            </a:xfrm>
            <a:prstGeom prst="line">
              <a:avLst/>
            </a:prstGeom>
            <a:grp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3" name="Line 7"/>
            <p:cNvSpPr>
              <a:spLocks noChangeShapeType="1"/>
            </p:cNvSpPr>
            <p:nvPr/>
          </p:nvSpPr>
          <p:spPr bwMode="auto">
            <a:xfrm>
              <a:off x="2252663" y="2620963"/>
              <a:ext cx="1684337" cy="1158875"/>
            </a:xfrm>
            <a:prstGeom prst="line">
              <a:avLst/>
            </a:prstGeom>
            <a:grp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 name="Line 8"/>
            <p:cNvSpPr>
              <a:spLocks noChangeShapeType="1"/>
            </p:cNvSpPr>
            <p:nvPr/>
          </p:nvSpPr>
          <p:spPr bwMode="auto">
            <a:xfrm flipV="1">
              <a:off x="3806825" y="4035425"/>
              <a:ext cx="390525" cy="1676400"/>
            </a:xfrm>
            <a:prstGeom prst="line">
              <a:avLst/>
            </a:prstGeom>
            <a:grp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5" name="Line 9"/>
            <p:cNvSpPr>
              <a:spLocks noChangeShapeType="1"/>
            </p:cNvSpPr>
            <p:nvPr/>
          </p:nvSpPr>
          <p:spPr bwMode="auto">
            <a:xfrm flipH="1">
              <a:off x="4325938" y="2489200"/>
              <a:ext cx="1554162" cy="1417638"/>
            </a:xfrm>
            <a:prstGeom prst="line">
              <a:avLst/>
            </a:prstGeom>
            <a:grp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6" name="Line 10"/>
            <p:cNvSpPr>
              <a:spLocks noChangeShapeType="1"/>
            </p:cNvSpPr>
            <p:nvPr/>
          </p:nvSpPr>
          <p:spPr bwMode="auto">
            <a:xfrm>
              <a:off x="4454525" y="4035425"/>
              <a:ext cx="2590800" cy="130175"/>
            </a:xfrm>
            <a:prstGeom prst="line">
              <a:avLst/>
            </a:prstGeom>
            <a:grp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pic>
          <p:nvPicPr>
            <p:cNvPr id="1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7888" y="3521075"/>
              <a:ext cx="1555750" cy="91281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5175" y="2232025"/>
              <a:ext cx="736600" cy="7381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2575" y="1974850"/>
              <a:ext cx="736600" cy="73977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9338" y="5067300"/>
              <a:ext cx="736600" cy="7381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8150" y="3649663"/>
              <a:ext cx="736600" cy="73818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088" y="3779838"/>
              <a:ext cx="736600" cy="73818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17"/>
            <p:cNvSpPr txBox="1">
              <a:spLocks noChangeArrowheads="1"/>
            </p:cNvSpPr>
            <p:nvPr/>
          </p:nvSpPr>
          <p:spPr bwMode="auto">
            <a:xfrm>
              <a:off x="4833938" y="5057775"/>
              <a:ext cx="1903024" cy="61205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333399"/>
                  </a:solidFill>
                  <a:latin typeface="Arial" panose="020B0604020202020204" pitchFamily="34" charset="0"/>
                  <a:ea typeface="黑体" panose="02010609060101010101" pitchFamily="49" charset="-122"/>
                </a:defRPr>
              </a:lvl1pPr>
              <a:lvl2pPr marL="742950" indent="-285750">
                <a:defRPr kumimoji="1" sz="2000">
                  <a:solidFill>
                    <a:srgbClr val="333399"/>
                  </a:solidFill>
                  <a:latin typeface="Arial" panose="020B0604020202020204" pitchFamily="34" charset="0"/>
                  <a:ea typeface="黑体" panose="02010609060101010101" pitchFamily="49" charset="-122"/>
                </a:defRPr>
              </a:lvl2pPr>
              <a:lvl3pPr marL="1143000" indent="-228600">
                <a:defRPr kumimoji="1" sz="2000">
                  <a:solidFill>
                    <a:srgbClr val="333399"/>
                  </a:solidFill>
                  <a:latin typeface="Arial" panose="020B0604020202020204" pitchFamily="34" charset="0"/>
                  <a:ea typeface="黑体" panose="02010609060101010101" pitchFamily="49" charset="-122"/>
                </a:defRPr>
              </a:lvl3pPr>
              <a:lvl4pPr marL="1600200" indent="-228600">
                <a:defRPr kumimoji="1" sz="2000">
                  <a:solidFill>
                    <a:srgbClr val="333399"/>
                  </a:solidFill>
                  <a:latin typeface="Arial" panose="020B0604020202020204" pitchFamily="34" charset="0"/>
                  <a:ea typeface="黑体" panose="02010609060101010101" pitchFamily="49" charset="-122"/>
                </a:defRPr>
              </a:lvl4pPr>
              <a:lvl5pPr marL="2057400" indent="-228600">
                <a:defRPr kumimoji="1" sz="2000">
                  <a:solidFill>
                    <a:srgbClr val="333399"/>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9pPr>
            </a:lstStyle>
            <a:p>
              <a:pPr eaLnBrk="1" hangingPunct="1">
                <a:defRPr/>
              </a:pPr>
              <a:r>
                <a:rPr kumimoji="0" lang="zh-CN" altLang="en-US" sz="1400" dirty="0" smtClean="0">
                  <a:solidFill>
                    <a:schemeClr val="folHlink"/>
                  </a:solidFill>
                </a:rPr>
                <a:t>两对双绞线</a:t>
              </a:r>
            </a:p>
          </p:txBody>
        </p:sp>
        <p:sp>
          <p:nvSpPr>
            <p:cNvPr id="24" name="Line 18"/>
            <p:cNvSpPr>
              <a:spLocks noChangeShapeType="1"/>
            </p:cNvSpPr>
            <p:nvPr/>
          </p:nvSpPr>
          <p:spPr bwMode="auto">
            <a:xfrm flipV="1">
              <a:off x="5640388" y="4165600"/>
              <a:ext cx="239712" cy="941388"/>
            </a:xfrm>
            <a:prstGeom prst="line">
              <a:avLst/>
            </a:prstGeom>
            <a:grpFill/>
            <a:ln w="19050">
              <a:solidFill>
                <a:schemeClr val="tx2"/>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5" name="Text Box 19"/>
            <p:cNvSpPr txBox="1">
              <a:spLocks noChangeArrowheads="1"/>
            </p:cNvSpPr>
            <p:nvPr/>
          </p:nvSpPr>
          <p:spPr bwMode="auto">
            <a:xfrm>
              <a:off x="6011863" y="2133598"/>
              <a:ext cx="956022" cy="61205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333399"/>
                  </a:solidFill>
                  <a:latin typeface="Arial" panose="020B0604020202020204" pitchFamily="34" charset="0"/>
                  <a:ea typeface="黑体" panose="02010609060101010101" pitchFamily="49" charset="-122"/>
                </a:defRPr>
              </a:lvl1pPr>
              <a:lvl2pPr marL="742950" indent="-285750">
                <a:defRPr kumimoji="1" sz="2000">
                  <a:solidFill>
                    <a:srgbClr val="333399"/>
                  </a:solidFill>
                  <a:latin typeface="Arial" panose="020B0604020202020204" pitchFamily="34" charset="0"/>
                  <a:ea typeface="黑体" panose="02010609060101010101" pitchFamily="49" charset="-122"/>
                </a:defRPr>
              </a:lvl2pPr>
              <a:lvl3pPr marL="1143000" indent="-228600">
                <a:defRPr kumimoji="1" sz="2000">
                  <a:solidFill>
                    <a:srgbClr val="333399"/>
                  </a:solidFill>
                  <a:latin typeface="Arial" panose="020B0604020202020204" pitchFamily="34" charset="0"/>
                  <a:ea typeface="黑体" panose="02010609060101010101" pitchFamily="49" charset="-122"/>
                </a:defRPr>
              </a:lvl3pPr>
              <a:lvl4pPr marL="1600200" indent="-228600">
                <a:defRPr kumimoji="1" sz="2000">
                  <a:solidFill>
                    <a:srgbClr val="333399"/>
                  </a:solidFill>
                  <a:latin typeface="Arial" panose="020B0604020202020204" pitchFamily="34" charset="0"/>
                  <a:ea typeface="黑体" panose="02010609060101010101" pitchFamily="49" charset="-122"/>
                </a:defRPr>
              </a:lvl4pPr>
              <a:lvl5pPr marL="2057400" indent="-228600">
                <a:defRPr kumimoji="1" sz="2000">
                  <a:solidFill>
                    <a:srgbClr val="333399"/>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9pPr>
            </a:lstStyle>
            <a:p>
              <a:pPr eaLnBrk="1" hangingPunct="1">
                <a:defRPr/>
              </a:pPr>
              <a:r>
                <a:rPr kumimoji="0" lang="zh-CN" altLang="en-US" sz="1400" smtClean="0">
                  <a:solidFill>
                    <a:schemeClr val="folHlink"/>
                  </a:solidFill>
                </a:rPr>
                <a:t>站点</a:t>
              </a:r>
            </a:p>
          </p:txBody>
        </p:sp>
        <p:sp>
          <p:nvSpPr>
            <p:cNvPr id="26" name="Text Box 20"/>
            <p:cNvSpPr txBox="1">
              <a:spLocks noChangeArrowheads="1"/>
            </p:cNvSpPr>
            <p:nvPr/>
          </p:nvSpPr>
          <p:spPr bwMode="auto">
            <a:xfrm>
              <a:off x="5184777" y="3187699"/>
              <a:ext cx="1883294" cy="61205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333399"/>
                  </a:solidFill>
                  <a:latin typeface="Arial" panose="020B0604020202020204" pitchFamily="34" charset="0"/>
                  <a:ea typeface="黑体" panose="02010609060101010101" pitchFamily="49" charset="-122"/>
                </a:defRPr>
              </a:lvl1pPr>
              <a:lvl2pPr marL="742950" indent="-285750">
                <a:defRPr kumimoji="1" sz="2000">
                  <a:solidFill>
                    <a:srgbClr val="333399"/>
                  </a:solidFill>
                  <a:latin typeface="Arial" panose="020B0604020202020204" pitchFamily="34" charset="0"/>
                  <a:ea typeface="黑体" panose="02010609060101010101" pitchFamily="49" charset="-122"/>
                </a:defRPr>
              </a:lvl2pPr>
              <a:lvl3pPr marL="1143000" indent="-228600">
                <a:defRPr kumimoji="1" sz="2000">
                  <a:solidFill>
                    <a:srgbClr val="333399"/>
                  </a:solidFill>
                  <a:latin typeface="Arial" panose="020B0604020202020204" pitchFamily="34" charset="0"/>
                  <a:ea typeface="黑体" panose="02010609060101010101" pitchFamily="49" charset="-122"/>
                </a:defRPr>
              </a:lvl3pPr>
              <a:lvl4pPr marL="1600200" indent="-228600">
                <a:defRPr kumimoji="1" sz="2000">
                  <a:solidFill>
                    <a:srgbClr val="333399"/>
                  </a:solidFill>
                  <a:latin typeface="Arial" panose="020B0604020202020204" pitchFamily="34" charset="0"/>
                  <a:ea typeface="黑体" panose="02010609060101010101" pitchFamily="49" charset="-122"/>
                </a:defRPr>
              </a:lvl4pPr>
              <a:lvl5pPr marL="2057400" indent="-228600">
                <a:defRPr kumimoji="1" sz="2000">
                  <a:solidFill>
                    <a:srgbClr val="333399"/>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000">
                  <a:solidFill>
                    <a:srgbClr val="333399"/>
                  </a:solidFill>
                  <a:latin typeface="Arial" panose="020B0604020202020204" pitchFamily="34" charset="0"/>
                  <a:ea typeface="黑体" panose="02010609060101010101" pitchFamily="49" charset="-122"/>
                </a:defRPr>
              </a:lvl9pPr>
            </a:lstStyle>
            <a:p>
              <a:pPr eaLnBrk="1" hangingPunct="1">
                <a:defRPr/>
              </a:pPr>
              <a:r>
                <a:rPr kumimoji="0" lang="en-US" altLang="zh-CN" sz="1400" smtClean="0">
                  <a:solidFill>
                    <a:schemeClr val="folHlink"/>
                  </a:solidFill>
                </a:rPr>
                <a:t>RJ-45 </a:t>
              </a:r>
              <a:r>
                <a:rPr kumimoji="0" lang="zh-CN" altLang="en-US" sz="1400" smtClean="0">
                  <a:solidFill>
                    <a:schemeClr val="folHlink"/>
                  </a:solidFill>
                </a:rPr>
                <a:t>插头</a:t>
              </a:r>
            </a:p>
          </p:txBody>
        </p:sp>
        <p:sp>
          <p:nvSpPr>
            <p:cNvPr id="27" name="Line 21"/>
            <p:cNvSpPr>
              <a:spLocks noChangeShapeType="1"/>
            </p:cNvSpPr>
            <p:nvPr/>
          </p:nvSpPr>
          <p:spPr bwMode="auto">
            <a:xfrm>
              <a:off x="6234113" y="3635375"/>
              <a:ext cx="554037" cy="530225"/>
            </a:xfrm>
            <a:prstGeom prst="line">
              <a:avLst/>
            </a:prstGeom>
            <a:grpFill/>
            <a:ln w="19050">
              <a:solidFill>
                <a:schemeClr val="tx2"/>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8" name="Line 22"/>
            <p:cNvSpPr>
              <a:spLocks noChangeShapeType="1"/>
            </p:cNvSpPr>
            <p:nvPr/>
          </p:nvSpPr>
          <p:spPr bwMode="auto">
            <a:xfrm flipH="1">
              <a:off x="4973638" y="3635375"/>
              <a:ext cx="663575" cy="403225"/>
            </a:xfrm>
            <a:prstGeom prst="line">
              <a:avLst/>
            </a:prstGeom>
            <a:grpFill/>
            <a:ln w="19050">
              <a:solidFill>
                <a:schemeClr val="tx2"/>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Tree>
  </p:cSld>
  <p:clrMapOvr>
    <a:masterClrMapping/>
  </p:clrMapOvr>
  <p:transition>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328613" y="765175"/>
            <a:ext cx="5370512" cy="774700"/>
          </a:xfrm>
        </p:spPr>
        <p:txBody>
          <a:bodyPr/>
          <a:lstStyle/>
          <a:p>
            <a:pPr algn="ctr" eaLnBrk="1" hangingPunct="1"/>
            <a:r>
              <a:rPr lang="zh-CN" altLang="en-US" sz="3000" smtClean="0">
                <a:solidFill>
                  <a:srgbClr val="2A10E8"/>
                </a:solidFill>
                <a:latin typeface="黑体" panose="02010609060101010101" pitchFamily="49" charset="-122"/>
                <a:ea typeface="黑体" panose="02010609060101010101" pitchFamily="49" charset="-122"/>
              </a:rPr>
              <a:t>使用集线器和双绞线的以太网 </a:t>
            </a:r>
          </a:p>
        </p:txBody>
      </p:sp>
      <p:grpSp>
        <p:nvGrpSpPr>
          <p:cNvPr id="44035" name="组合 22"/>
          <p:cNvGrpSpPr>
            <a:grpSpLocks/>
          </p:cNvGrpSpPr>
          <p:nvPr/>
        </p:nvGrpSpPr>
        <p:grpSpPr bwMode="auto">
          <a:xfrm>
            <a:off x="4419600" y="4054475"/>
            <a:ext cx="4764088" cy="2159000"/>
            <a:chOff x="1331913" y="2212975"/>
            <a:chExt cx="6192837" cy="3160713"/>
          </a:xfrm>
        </p:grpSpPr>
        <p:grpSp>
          <p:nvGrpSpPr>
            <p:cNvPr id="44038" name="Group 3"/>
            <p:cNvGrpSpPr>
              <a:grpSpLocks/>
            </p:cNvGrpSpPr>
            <p:nvPr/>
          </p:nvGrpSpPr>
          <p:grpSpPr bwMode="auto">
            <a:xfrm rot="-3098467">
              <a:off x="1823244" y="3960019"/>
              <a:ext cx="1127125" cy="90487"/>
              <a:chOff x="1548" y="1476"/>
              <a:chExt cx="1338" cy="120"/>
            </a:xfrm>
          </p:grpSpPr>
          <p:sp>
            <p:nvSpPr>
              <p:cNvPr id="44093"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39" name="Group 6"/>
            <p:cNvGrpSpPr>
              <a:grpSpLocks/>
            </p:cNvGrpSpPr>
            <p:nvPr/>
          </p:nvGrpSpPr>
          <p:grpSpPr bwMode="auto">
            <a:xfrm rot="-3098467">
              <a:off x="2226469" y="3960019"/>
              <a:ext cx="1127125" cy="90487"/>
              <a:chOff x="1548" y="1476"/>
              <a:chExt cx="1338" cy="120"/>
            </a:xfrm>
          </p:grpSpPr>
          <p:sp>
            <p:nvSpPr>
              <p:cNvPr id="44091"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2"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40" name="Group 9"/>
            <p:cNvGrpSpPr>
              <a:grpSpLocks/>
            </p:cNvGrpSpPr>
            <p:nvPr/>
          </p:nvGrpSpPr>
          <p:grpSpPr bwMode="auto">
            <a:xfrm rot="3701259" flipH="1">
              <a:off x="5782469" y="3953669"/>
              <a:ext cx="1001712" cy="88900"/>
              <a:chOff x="1548" y="1476"/>
              <a:chExt cx="1338" cy="120"/>
            </a:xfrm>
          </p:grpSpPr>
          <p:sp>
            <p:nvSpPr>
              <p:cNvPr id="44089"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41" name="Group 12"/>
            <p:cNvGrpSpPr>
              <a:grpSpLocks/>
            </p:cNvGrpSpPr>
            <p:nvPr/>
          </p:nvGrpSpPr>
          <p:grpSpPr bwMode="auto">
            <a:xfrm rot="3701259" flipH="1">
              <a:off x="6254750" y="3973513"/>
              <a:ext cx="1001713" cy="90487"/>
              <a:chOff x="1548" y="1476"/>
              <a:chExt cx="1338" cy="120"/>
            </a:xfrm>
          </p:grpSpPr>
          <p:sp>
            <p:nvSpPr>
              <p:cNvPr id="44087"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8"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42" name="Rectangle 15"/>
            <p:cNvSpPr>
              <a:spLocks noChangeArrowheads="1"/>
            </p:cNvSpPr>
            <p:nvPr/>
          </p:nvSpPr>
          <p:spPr bwMode="auto">
            <a:xfrm>
              <a:off x="1817688" y="2212975"/>
              <a:ext cx="5510212" cy="1344613"/>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3" name="AutoShape 16"/>
            <p:cNvSpPr>
              <a:spLocks noChangeArrowheads="1"/>
            </p:cNvSpPr>
            <p:nvPr/>
          </p:nvSpPr>
          <p:spPr bwMode="auto">
            <a:xfrm>
              <a:off x="2559050" y="3189288"/>
              <a:ext cx="442913"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4" name="AutoShape 17"/>
            <p:cNvSpPr>
              <a:spLocks noChangeArrowheads="1"/>
            </p:cNvSpPr>
            <p:nvPr/>
          </p:nvSpPr>
          <p:spPr bwMode="auto">
            <a:xfrm>
              <a:off x="5735638" y="3192463"/>
              <a:ext cx="446087"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5" name="AutoShape 18"/>
            <p:cNvSpPr>
              <a:spLocks noChangeArrowheads="1"/>
            </p:cNvSpPr>
            <p:nvPr/>
          </p:nvSpPr>
          <p:spPr bwMode="auto">
            <a:xfrm>
              <a:off x="4068763" y="3189288"/>
              <a:ext cx="446087"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6" name="AutoShape 19"/>
            <p:cNvSpPr>
              <a:spLocks noChangeArrowheads="1"/>
            </p:cNvSpPr>
            <p:nvPr/>
          </p:nvSpPr>
          <p:spPr bwMode="auto">
            <a:xfrm rot="10800000" flipH="1">
              <a:off x="6186488" y="3192463"/>
              <a:ext cx="442912"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7" name="AutoShape 20"/>
            <p:cNvSpPr>
              <a:spLocks noChangeArrowheads="1"/>
            </p:cNvSpPr>
            <p:nvPr/>
          </p:nvSpPr>
          <p:spPr bwMode="auto">
            <a:xfrm rot="10800000" flipH="1">
              <a:off x="2995613" y="3189288"/>
              <a:ext cx="444500"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8" name="AutoShape 21"/>
            <p:cNvSpPr>
              <a:spLocks noChangeArrowheads="1"/>
            </p:cNvSpPr>
            <p:nvPr/>
          </p:nvSpPr>
          <p:spPr bwMode="auto">
            <a:xfrm rot="10800000" flipH="1">
              <a:off x="4525963" y="3206750"/>
              <a:ext cx="446087"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49" name="Freeform 22"/>
            <p:cNvSpPr>
              <a:spLocks/>
            </p:cNvSpPr>
            <p:nvPr/>
          </p:nvSpPr>
          <p:spPr bwMode="auto">
            <a:xfrm>
              <a:off x="3332163" y="2863850"/>
              <a:ext cx="2635250" cy="325438"/>
            </a:xfrm>
            <a:custGeom>
              <a:avLst/>
              <a:gdLst>
                <a:gd name="T0" fmla="*/ 2147483646 w 1375"/>
                <a:gd name="T1" fmla="*/ 2147483646 h 187"/>
                <a:gd name="T2" fmla="*/ 2147483646 w 1375"/>
                <a:gd name="T3" fmla="*/ 0 h 187"/>
                <a:gd name="T4" fmla="*/ 0 w 1375"/>
                <a:gd name="T5" fmla="*/ 0 h 187"/>
                <a:gd name="T6" fmla="*/ 0 w 1375"/>
                <a:gd name="T7" fmla="*/ 2147483646 h 1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0" name="Freeform 23"/>
            <p:cNvSpPr>
              <a:spLocks/>
            </p:cNvSpPr>
            <p:nvPr/>
          </p:nvSpPr>
          <p:spPr bwMode="auto">
            <a:xfrm>
              <a:off x="4286250" y="2624138"/>
              <a:ext cx="2030413" cy="585787"/>
            </a:xfrm>
            <a:custGeom>
              <a:avLst/>
              <a:gdLst>
                <a:gd name="T0" fmla="*/ 0 w 1060"/>
                <a:gd name="T1" fmla="*/ 2147483646 h 337"/>
                <a:gd name="T2" fmla="*/ 0 w 1060"/>
                <a:gd name="T3" fmla="*/ 0 h 337"/>
                <a:gd name="T4" fmla="*/ 2147483646 w 1060"/>
                <a:gd name="T5" fmla="*/ 0 h 337"/>
                <a:gd name="T6" fmla="*/ 2147483646 w 1060"/>
                <a:gd name="T7" fmla="*/ 2147483646 h 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1" name="Freeform 24"/>
            <p:cNvSpPr>
              <a:spLocks/>
            </p:cNvSpPr>
            <p:nvPr/>
          </p:nvSpPr>
          <p:spPr bwMode="auto">
            <a:xfrm>
              <a:off x="3149600" y="2624138"/>
              <a:ext cx="1139825" cy="576262"/>
            </a:xfrm>
            <a:custGeom>
              <a:avLst/>
              <a:gdLst>
                <a:gd name="T0" fmla="*/ 2147483646 w 595"/>
                <a:gd name="T1" fmla="*/ 0 h 331"/>
                <a:gd name="T2" fmla="*/ 0 w 595"/>
                <a:gd name="T3" fmla="*/ 0 h 331"/>
                <a:gd name="T4" fmla="*/ 0 w 595"/>
                <a:gd name="T5" fmla="*/ 2147483646 h 331"/>
                <a:gd name="T6" fmla="*/ 0 60000 65536"/>
                <a:gd name="T7" fmla="*/ 0 60000 65536"/>
                <a:gd name="T8" fmla="*/ 0 60000 65536"/>
              </a:gdLst>
              <a:ahLst/>
              <a:cxnLst>
                <a:cxn ang="T6">
                  <a:pos x="T0" y="T1"/>
                </a:cxn>
                <a:cxn ang="T7">
                  <a:pos x="T2" y="T3"/>
                </a:cxn>
                <a:cxn ang="T8">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2" name="Freeform 25"/>
            <p:cNvSpPr>
              <a:spLocks/>
            </p:cNvSpPr>
            <p:nvPr/>
          </p:nvSpPr>
          <p:spPr bwMode="auto">
            <a:xfrm>
              <a:off x="2781300" y="2416175"/>
              <a:ext cx="3736975" cy="793750"/>
            </a:xfrm>
            <a:custGeom>
              <a:avLst/>
              <a:gdLst>
                <a:gd name="T0" fmla="*/ 0 w 1951"/>
                <a:gd name="T1" fmla="*/ 2147483646 h 457"/>
                <a:gd name="T2" fmla="*/ 0 w 1951"/>
                <a:gd name="T3" fmla="*/ 0 h 457"/>
                <a:gd name="T4" fmla="*/ 2147483646 w 1951"/>
                <a:gd name="T5" fmla="*/ 0 h 457"/>
                <a:gd name="T6" fmla="*/ 2147483646 w 1951"/>
                <a:gd name="T7" fmla="*/ 2147483646 h 457"/>
                <a:gd name="T8" fmla="*/ 2147483646 w 1951"/>
                <a:gd name="T9" fmla="*/ 214748364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1" h="457">
                  <a:moveTo>
                    <a:pt x="0" y="456"/>
                  </a:moveTo>
                  <a:lnTo>
                    <a:pt x="0" y="0"/>
                  </a:lnTo>
                  <a:lnTo>
                    <a:pt x="1950" y="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3" name="Line 26"/>
            <p:cNvSpPr>
              <a:spLocks noChangeShapeType="1"/>
            </p:cNvSpPr>
            <p:nvPr/>
          </p:nvSpPr>
          <p:spPr bwMode="auto">
            <a:xfrm>
              <a:off x="4827588" y="2870200"/>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27"/>
            <p:cNvSpPr>
              <a:spLocks noChangeShapeType="1"/>
            </p:cNvSpPr>
            <p:nvPr/>
          </p:nvSpPr>
          <p:spPr bwMode="auto">
            <a:xfrm>
              <a:off x="4667250"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Rectangle 28"/>
            <p:cNvSpPr>
              <a:spLocks noChangeArrowheads="1"/>
            </p:cNvSpPr>
            <p:nvPr/>
          </p:nvSpPr>
          <p:spPr bwMode="auto">
            <a:xfrm>
              <a:off x="1331913" y="2308225"/>
              <a:ext cx="503616" cy="112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90000"/>
                </a:lnSpc>
              </a:pPr>
              <a:r>
                <a:rPr kumimoji="1" lang="zh-CN" altLang="en-US">
                  <a:solidFill>
                    <a:srgbClr val="333399"/>
                  </a:solidFill>
                  <a:latin typeface="Times New Roman" panose="02020603050405020304" pitchFamily="18" charset="0"/>
                  <a:ea typeface="黑体" panose="02010609060101010101" pitchFamily="49" charset="-122"/>
                </a:rPr>
                <a:t>集</a:t>
              </a:r>
            </a:p>
            <a:p>
              <a:pPr>
                <a:lnSpc>
                  <a:spcPct val="90000"/>
                </a:lnSpc>
              </a:pPr>
              <a:r>
                <a:rPr kumimoji="1" lang="zh-CN" altLang="en-US">
                  <a:solidFill>
                    <a:srgbClr val="333399"/>
                  </a:solidFill>
                  <a:latin typeface="Times New Roman" panose="02020603050405020304" pitchFamily="18" charset="0"/>
                  <a:ea typeface="黑体" panose="02010609060101010101" pitchFamily="49" charset="-122"/>
                </a:rPr>
                <a:t>线</a:t>
              </a:r>
            </a:p>
            <a:p>
              <a:pPr>
                <a:lnSpc>
                  <a:spcPct val="90000"/>
                </a:lnSpc>
              </a:pPr>
              <a:r>
                <a:rPr kumimoji="1" lang="zh-CN" altLang="en-US">
                  <a:solidFill>
                    <a:srgbClr val="333399"/>
                  </a:solidFill>
                  <a:latin typeface="Times New Roman" panose="02020603050405020304" pitchFamily="18" charset="0"/>
                  <a:ea typeface="黑体" panose="02010609060101010101" pitchFamily="49" charset="-122"/>
                </a:rPr>
                <a:t>器</a:t>
              </a:r>
            </a:p>
          </p:txBody>
        </p:sp>
        <p:sp>
          <p:nvSpPr>
            <p:cNvPr id="44056" name="Rectangle 29"/>
            <p:cNvSpPr>
              <a:spLocks noChangeArrowheads="1"/>
            </p:cNvSpPr>
            <p:nvPr/>
          </p:nvSpPr>
          <p:spPr bwMode="auto">
            <a:xfrm>
              <a:off x="3751263" y="4527550"/>
              <a:ext cx="1484312"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57" name="Rectangle 30"/>
            <p:cNvSpPr>
              <a:spLocks noChangeArrowheads="1"/>
            </p:cNvSpPr>
            <p:nvPr/>
          </p:nvSpPr>
          <p:spPr bwMode="auto">
            <a:xfrm>
              <a:off x="4038600" y="4529138"/>
              <a:ext cx="94932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58" name="Rectangle 31"/>
            <p:cNvSpPr>
              <a:spLocks noChangeArrowheads="1"/>
            </p:cNvSpPr>
            <p:nvPr/>
          </p:nvSpPr>
          <p:spPr bwMode="auto">
            <a:xfrm>
              <a:off x="4105275" y="4451350"/>
              <a:ext cx="6873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网卡</a:t>
              </a:r>
            </a:p>
          </p:txBody>
        </p:sp>
        <p:sp>
          <p:nvSpPr>
            <p:cNvPr id="44059" name="Rectangle 32"/>
            <p:cNvSpPr>
              <a:spLocks noChangeArrowheads="1"/>
            </p:cNvSpPr>
            <p:nvPr/>
          </p:nvSpPr>
          <p:spPr bwMode="auto">
            <a:xfrm>
              <a:off x="3981450" y="4894263"/>
              <a:ext cx="9429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工作站</a:t>
              </a:r>
            </a:p>
          </p:txBody>
        </p:sp>
        <p:sp>
          <p:nvSpPr>
            <p:cNvPr id="44060" name="Rectangle 33"/>
            <p:cNvSpPr>
              <a:spLocks noChangeArrowheads="1"/>
            </p:cNvSpPr>
            <p:nvPr/>
          </p:nvSpPr>
          <p:spPr bwMode="auto">
            <a:xfrm>
              <a:off x="4143375" y="4435475"/>
              <a:ext cx="722313"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1" name="Rectangle 34"/>
            <p:cNvSpPr>
              <a:spLocks noChangeArrowheads="1"/>
            </p:cNvSpPr>
            <p:nvPr/>
          </p:nvSpPr>
          <p:spPr bwMode="auto">
            <a:xfrm>
              <a:off x="1450975" y="4527550"/>
              <a:ext cx="1487488"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2" name="Rectangle 35"/>
            <p:cNvSpPr>
              <a:spLocks noChangeArrowheads="1"/>
            </p:cNvSpPr>
            <p:nvPr/>
          </p:nvSpPr>
          <p:spPr bwMode="auto">
            <a:xfrm>
              <a:off x="1722438" y="4529138"/>
              <a:ext cx="952500"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3" name="Rectangle 36"/>
            <p:cNvSpPr>
              <a:spLocks noChangeArrowheads="1"/>
            </p:cNvSpPr>
            <p:nvPr/>
          </p:nvSpPr>
          <p:spPr bwMode="auto">
            <a:xfrm>
              <a:off x="1822450" y="4473575"/>
              <a:ext cx="6889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网卡</a:t>
              </a:r>
            </a:p>
          </p:txBody>
        </p:sp>
        <p:sp>
          <p:nvSpPr>
            <p:cNvPr id="44064" name="Rectangle 37"/>
            <p:cNvSpPr>
              <a:spLocks noChangeArrowheads="1"/>
            </p:cNvSpPr>
            <p:nvPr/>
          </p:nvSpPr>
          <p:spPr bwMode="auto">
            <a:xfrm>
              <a:off x="1668463" y="4894263"/>
              <a:ext cx="9429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工作站</a:t>
              </a:r>
            </a:p>
          </p:txBody>
        </p:sp>
        <p:sp>
          <p:nvSpPr>
            <p:cNvPr id="44065" name="Rectangle 38"/>
            <p:cNvSpPr>
              <a:spLocks noChangeArrowheads="1"/>
            </p:cNvSpPr>
            <p:nvPr/>
          </p:nvSpPr>
          <p:spPr bwMode="auto">
            <a:xfrm>
              <a:off x="1846263" y="4435475"/>
              <a:ext cx="719137"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6" name="Rectangle 39"/>
            <p:cNvSpPr>
              <a:spLocks noChangeArrowheads="1"/>
            </p:cNvSpPr>
            <p:nvPr/>
          </p:nvSpPr>
          <p:spPr bwMode="auto">
            <a:xfrm>
              <a:off x="6037263" y="4527550"/>
              <a:ext cx="1487487"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7" name="Rectangle 40"/>
            <p:cNvSpPr>
              <a:spLocks noChangeArrowheads="1"/>
            </p:cNvSpPr>
            <p:nvPr/>
          </p:nvSpPr>
          <p:spPr bwMode="auto">
            <a:xfrm>
              <a:off x="6316663" y="4529138"/>
              <a:ext cx="950912"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68" name="Rectangle 41"/>
            <p:cNvSpPr>
              <a:spLocks noChangeArrowheads="1"/>
            </p:cNvSpPr>
            <p:nvPr/>
          </p:nvSpPr>
          <p:spPr bwMode="auto">
            <a:xfrm>
              <a:off x="6389688" y="4478338"/>
              <a:ext cx="68897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网卡</a:t>
              </a:r>
            </a:p>
          </p:txBody>
        </p:sp>
        <p:sp>
          <p:nvSpPr>
            <p:cNvPr id="44069" name="Rectangle 42"/>
            <p:cNvSpPr>
              <a:spLocks noChangeArrowheads="1"/>
            </p:cNvSpPr>
            <p:nvPr/>
          </p:nvSpPr>
          <p:spPr bwMode="auto">
            <a:xfrm>
              <a:off x="6242050" y="4894263"/>
              <a:ext cx="9429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工作站</a:t>
              </a:r>
            </a:p>
          </p:txBody>
        </p:sp>
        <p:sp>
          <p:nvSpPr>
            <p:cNvPr id="44070" name="Rectangle 43"/>
            <p:cNvSpPr>
              <a:spLocks noChangeArrowheads="1"/>
            </p:cNvSpPr>
            <p:nvPr/>
          </p:nvSpPr>
          <p:spPr bwMode="auto">
            <a:xfrm>
              <a:off x="6432550" y="4435475"/>
              <a:ext cx="72072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71" name="Oval 44"/>
            <p:cNvSpPr>
              <a:spLocks noChangeArrowheads="1"/>
            </p:cNvSpPr>
            <p:nvPr/>
          </p:nvSpPr>
          <p:spPr bwMode="auto">
            <a:xfrm>
              <a:off x="4237038" y="2579688"/>
              <a:ext cx="87312"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72" name="Oval 45"/>
            <p:cNvSpPr>
              <a:spLocks noChangeArrowheads="1"/>
            </p:cNvSpPr>
            <p:nvPr/>
          </p:nvSpPr>
          <p:spPr bwMode="auto">
            <a:xfrm>
              <a:off x="4627563" y="2381250"/>
              <a:ext cx="88900"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73" name="Oval 46"/>
            <p:cNvSpPr>
              <a:spLocks noChangeArrowheads="1"/>
            </p:cNvSpPr>
            <p:nvPr/>
          </p:nvSpPr>
          <p:spPr bwMode="auto">
            <a:xfrm>
              <a:off x="4787900" y="2819400"/>
              <a:ext cx="88900"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endParaRPr kumimoji="1" lang="zh-CN" altLang="en-US">
                <a:solidFill>
                  <a:srgbClr val="333399"/>
                </a:solidFill>
                <a:latin typeface="Arial" panose="020B0604020202020204" pitchFamily="34" charset="0"/>
                <a:ea typeface="黑体" panose="02010609060101010101" pitchFamily="49" charset="-122"/>
              </a:endParaRPr>
            </a:p>
          </p:txBody>
        </p:sp>
        <p:sp>
          <p:nvSpPr>
            <p:cNvPr id="44074" name="Line 47"/>
            <p:cNvSpPr>
              <a:spLocks noChangeShapeType="1"/>
            </p:cNvSpPr>
            <p:nvPr/>
          </p:nvSpPr>
          <p:spPr bwMode="auto">
            <a:xfrm flipV="1">
              <a:off x="4183063"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48"/>
            <p:cNvSpPr>
              <a:spLocks noChangeShapeType="1"/>
            </p:cNvSpPr>
            <p:nvPr/>
          </p:nvSpPr>
          <p:spPr bwMode="auto">
            <a:xfrm>
              <a:off x="4632325"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Line 49"/>
            <p:cNvSpPr>
              <a:spLocks noChangeShapeType="1"/>
            </p:cNvSpPr>
            <p:nvPr/>
          </p:nvSpPr>
          <p:spPr bwMode="auto">
            <a:xfrm rot="236364" flipV="1">
              <a:off x="2019300" y="3729038"/>
              <a:ext cx="431800"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7" name="Line 50"/>
            <p:cNvSpPr>
              <a:spLocks noChangeShapeType="1"/>
            </p:cNvSpPr>
            <p:nvPr/>
          </p:nvSpPr>
          <p:spPr bwMode="auto">
            <a:xfrm flipH="1">
              <a:off x="2462213" y="3722688"/>
              <a:ext cx="439737"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Line 51"/>
            <p:cNvSpPr>
              <a:spLocks noChangeShapeType="1"/>
            </p:cNvSpPr>
            <p:nvPr/>
          </p:nvSpPr>
          <p:spPr bwMode="auto">
            <a:xfrm>
              <a:off x="5926138" y="3636963"/>
              <a:ext cx="400050"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Line 52"/>
            <p:cNvSpPr>
              <a:spLocks noChangeShapeType="1"/>
            </p:cNvSpPr>
            <p:nvPr/>
          </p:nvSpPr>
          <p:spPr bwMode="auto">
            <a:xfrm>
              <a:off x="6399213" y="3649663"/>
              <a:ext cx="363537"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Rectangle 53"/>
            <p:cNvSpPr>
              <a:spLocks noChangeArrowheads="1"/>
            </p:cNvSpPr>
            <p:nvPr/>
          </p:nvSpPr>
          <p:spPr bwMode="auto">
            <a:xfrm>
              <a:off x="4908550" y="3725863"/>
              <a:ext cx="942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Times New Roman" panose="02020603050405020304" pitchFamily="18" charset="0"/>
                  <a:ea typeface="黑体" panose="02010609060101010101" pitchFamily="49" charset="-122"/>
                </a:rPr>
                <a:t>双绞线</a:t>
              </a:r>
            </a:p>
          </p:txBody>
        </p:sp>
        <p:grpSp>
          <p:nvGrpSpPr>
            <p:cNvPr id="44081" name="Group 54"/>
            <p:cNvGrpSpPr>
              <a:grpSpLocks/>
            </p:cNvGrpSpPr>
            <p:nvPr/>
          </p:nvGrpSpPr>
          <p:grpSpPr bwMode="auto">
            <a:xfrm rot="5400000" flipH="1">
              <a:off x="4307682" y="3950494"/>
              <a:ext cx="876300" cy="90487"/>
              <a:chOff x="1548" y="1476"/>
              <a:chExt cx="1338" cy="120"/>
            </a:xfrm>
          </p:grpSpPr>
          <p:sp>
            <p:nvSpPr>
              <p:cNvPr id="4408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82" name="Group 57"/>
            <p:cNvGrpSpPr>
              <a:grpSpLocks/>
            </p:cNvGrpSpPr>
            <p:nvPr/>
          </p:nvGrpSpPr>
          <p:grpSpPr bwMode="auto">
            <a:xfrm rot="5400000" flipH="1">
              <a:off x="3849688" y="3962400"/>
              <a:ext cx="874712" cy="90488"/>
              <a:chOff x="1548" y="1476"/>
              <a:chExt cx="1338" cy="120"/>
            </a:xfrm>
          </p:grpSpPr>
          <p:sp>
            <p:nvSpPr>
              <p:cNvPr id="44083"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4"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 name="矩形 81"/>
          <p:cNvSpPr/>
          <p:nvPr/>
        </p:nvSpPr>
        <p:spPr>
          <a:xfrm>
            <a:off x="263525" y="1676400"/>
            <a:ext cx="8829675" cy="2922588"/>
          </a:xfrm>
          <a:prstGeom prst="rect">
            <a:avLst/>
          </a:prstGeom>
        </p:spPr>
        <p:txBody>
          <a:bodyPr>
            <a:spAutoFit/>
          </a:bodyPr>
          <a:lstStyle/>
          <a:p>
            <a:pPr marL="342900" indent="-342900" eaLnBrk="1" hangingPunct="1">
              <a:lnSpc>
                <a:spcPct val="120000"/>
              </a:lnSpc>
              <a:buFont typeface="Wingdings" panose="05000000000000000000" pitchFamily="2" charset="2"/>
              <a:buChar char="l"/>
              <a:defRPr/>
            </a:pPr>
            <a:r>
              <a:rPr lang="zh-CN" altLang="en-US" sz="2600" dirty="0"/>
              <a:t>集线器从源端口接收到信号，进行放大，向其他所有端口进行转发。</a:t>
            </a:r>
            <a:endParaRPr lang="en-US" altLang="zh-CN" sz="2600" dirty="0"/>
          </a:p>
          <a:p>
            <a:pPr marL="342900" indent="-342900" eaLnBrk="1" hangingPunct="1">
              <a:lnSpc>
                <a:spcPct val="120000"/>
              </a:lnSpc>
              <a:buFont typeface="Wingdings" panose="05000000000000000000" pitchFamily="2" charset="2"/>
              <a:buChar char="l"/>
              <a:defRPr/>
            </a:pPr>
            <a:r>
              <a:rPr lang="zh-CN" altLang="en-US" sz="2600" dirty="0"/>
              <a:t>使用集线器的以太网在</a:t>
            </a:r>
            <a:r>
              <a:rPr lang="zh-CN" altLang="en-US" sz="2600" dirty="0">
                <a:solidFill>
                  <a:schemeClr val="hlink"/>
                </a:solidFill>
              </a:rPr>
              <a:t>逻辑上</a:t>
            </a:r>
            <a:r>
              <a:rPr lang="zh-CN" altLang="en-US" sz="2600" dirty="0"/>
              <a:t>仍是一个总线网，各工作站使用的还是 </a:t>
            </a:r>
            <a:r>
              <a:rPr lang="en-US" altLang="zh-CN" sz="2600" dirty="0"/>
              <a:t>CSMA/CD</a:t>
            </a:r>
            <a:r>
              <a:rPr lang="en-US" altLang="zh-CN" sz="2600" b="1" dirty="0"/>
              <a:t> </a:t>
            </a:r>
            <a:r>
              <a:rPr lang="zh-CN" altLang="en-US" sz="2600" dirty="0"/>
              <a:t>协议，并共享逻辑上的总线。 </a:t>
            </a:r>
          </a:p>
          <a:p>
            <a:pPr marL="342900" indent="-342900" eaLnBrk="1" hangingPunct="1">
              <a:lnSpc>
                <a:spcPct val="120000"/>
              </a:lnSpc>
              <a:buFont typeface="Wingdings" panose="05000000000000000000" pitchFamily="2" charset="2"/>
              <a:buChar char="l"/>
              <a:defRPr/>
            </a:pPr>
            <a:r>
              <a:rPr lang="zh-CN" altLang="en-US" sz="2600" dirty="0"/>
              <a:t>集线器是一个多接口的转发器，工作在物理层。 </a:t>
            </a:r>
          </a:p>
          <a:p>
            <a:pPr algn="just">
              <a:lnSpc>
                <a:spcPct val="120000"/>
              </a:lnSpc>
              <a:defRPr/>
            </a:pPr>
            <a:endParaRPr lang="zh-CN" altLang="en-US" sz="2600" dirty="0"/>
          </a:p>
        </p:txBody>
      </p:sp>
      <p:sp>
        <p:nvSpPr>
          <p:cNvPr id="44037" name="矩形 3"/>
          <p:cNvSpPr>
            <a:spLocks noChangeArrowheads="1"/>
          </p:cNvSpPr>
          <p:nvPr/>
        </p:nvSpPr>
        <p:spPr bwMode="auto">
          <a:xfrm>
            <a:off x="5473700" y="6213475"/>
            <a:ext cx="2655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a:t>包含</a:t>
            </a:r>
            <a:r>
              <a:rPr lang="en-US" altLang="zh-CN"/>
              <a:t>3</a:t>
            </a:r>
            <a:r>
              <a:rPr lang="zh-CN" altLang="en-US"/>
              <a:t>个端口的集线器</a:t>
            </a:r>
          </a:p>
        </p:txBody>
      </p:sp>
    </p:spTree>
  </p:cSld>
  <p:clrMapOvr>
    <a:masterClrMapping/>
  </p:clrMapOvr>
  <p:transition>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D485C213-2161-4DD1-A151-61968519A193}" type="slidenum">
              <a:rPr lang="en-US" altLang="zh-CN" sz="1400">
                <a:latin typeface="Tahoma" panose="020B0604030504040204" pitchFamily="34" charset="0"/>
              </a:rPr>
              <a:pPr/>
              <a:t>33</a:t>
            </a:fld>
            <a:endParaRPr lang="en-US" altLang="zh-CN" sz="1400">
              <a:latin typeface="Tahoma" panose="020B0604030504040204" pitchFamily="34" charset="0"/>
            </a:endParaRPr>
          </a:p>
        </p:txBody>
      </p:sp>
      <p:sp>
        <p:nvSpPr>
          <p:cNvPr id="45059" name="Rectangle 2"/>
          <p:cNvSpPr>
            <a:spLocks noGrp="1" noChangeArrowheads="1"/>
          </p:cNvSpPr>
          <p:nvPr>
            <p:ph type="title"/>
          </p:nvPr>
        </p:nvSpPr>
        <p:spPr>
          <a:xfrm>
            <a:off x="539750" y="981075"/>
            <a:ext cx="4248150" cy="568325"/>
          </a:xfrm>
          <a:solidFill>
            <a:srgbClr val="FFFF00"/>
          </a:solidFill>
        </p:spPr>
        <p:txBody>
          <a:bodyPr/>
          <a:lstStyle/>
          <a:p>
            <a:pPr eaLnBrk="1" hangingPunct="1"/>
            <a:r>
              <a:rPr lang="zh-CN" altLang="en-US" sz="3000" smtClean="0"/>
              <a:t>星形 </a:t>
            </a:r>
            <a:r>
              <a:rPr lang="en-US" altLang="zh-CN" sz="3000" smtClean="0"/>
              <a:t>10BASE-T</a:t>
            </a:r>
            <a:r>
              <a:rPr lang="zh-CN" altLang="en-US" sz="3000" smtClean="0"/>
              <a:t>以太网</a:t>
            </a:r>
            <a:r>
              <a:rPr lang="en-US" altLang="zh-CN" sz="3000" smtClean="0"/>
              <a:t> </a:t>
            </a:r>
          </a:p>
        </p:txBody>
      </p:sp>
      <p:sp>
        <p:nvSpPr>
          <p:cNvPr id="45060" name="Rectangle 3"/>
          <p:cNvSpPr>
            <a:spLocks noGrp="1" noChangeArrowheads="1"/>
          </p:cNvSpPr>
          <p:nvPr>
            <p:ph type="body" idx="1"/>
          </p:nvPr>
        </p:nvSpPr>
        <p:spPr>
          <a:xfrm>
            <a:off x="539750" y="1917700"/>
            <a:ext cx="8424863" cy="2232025"/>
          </a:xfrm>
        </p:spPr>
        <p:txBody>
          <a:bodyPr/>
          <a:lstStyle/>
          <a:p>
            <a:pPr eaLnBrk="1" hangingPunct="1"/>
            <a:r>
              <a:rPr lang="en-US" altLang="zh-CN" smtClean="0">
                <a:solidFill>
                  <a:srgbClr val="0070C0"/>
                </a:solidFill>
              </a:rPr>
              <a:t>10M</a:t>
            </a:r>
            <a:r>
              <a:rPr lang="zh-CN" altLang="en-US" smtClean="0">
                <a:solidFill>
                  <a:srgbClr val="0070C0"/>
                </a:solidFill>
              </a:rPr>
              <a:t>带宽，基带传输，介质为双绞线。</a:t>
            </a:r>
            <a:endParaRPr lang="en-US" altLang="zh-CN" smtClean="0">
              <a:solidFill>
                <a:srgbClr val="0070C0"/>
              </a:solidFill>
            </a:endParaRPr>
          </a:p>
          <a:p>
            <a:pPr eaLnBrk="1" hangingPunct="1"/>
            <a:r>
              <a:rPr lang="zh-CN" altLang="en-US" smtClean="0"/>
              <a:t>不用电缆而使用无屏蔽双绞线。每个站需要用两对双绞线，分别用于发送和接收。</a:t>
            </a:r>
          </a:p>
          <a:p>
            <a:pPr eaLnBrk="1" hangingPunct="1"/>
            <a:r>
              <a:rPr lang="zh-CN" altLang="en-US" smtClean="0"/>
              <a:t>集线器使用了大规模集成电路芯片，因此这样的硬件设备的可靠性已大大提高了。 </a:t>
            </a:r>
          </a:p>
        </p:txBody>
      </p:sp>
    </p:spTree>
  </p:cSld>
  <p:clrMapOvr>
    <a:masterClrMapping/>
  </p:clrMapOvr>
  <p:transition>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0FA458BB-16C5-4030-93E0-376CECD20328}" type="slidenum">
              <a:rPr lang="en-US" altLang="zh-CN" sz="1400">
                <a:latin typeface="Tahoma" panose="020B0604030504040204" pitchFamily="34" charset="0"/>
              </a:rPr>
              <a:pPr/>
              <a:t>34</a:t>
            </a:fld>
            <a:endParaRPr lang="en-US" altLang="zh-CN" sz="1400">
              <a:latin typeface="Tahoma" panose="020B0604030504040204" pitchFamily="34" charset="0"/>
            </a:endParaRPr>
          </a:p>
        </p:txBody>
      </p:sp>
      <p:sp>
        <p:nvSpPr>
          <p:cNvPr id="47107" name="Rectangle 2"/>
          <p:cNvSpPr>
            <a:spLocks noGrp="1" noChangeArrowheads="1"/>
          </p:cNvSpPr>
          <p:nvPr>
            <p:ph type="title"/>
          </p:nvPr>
        </p:nvSpPr>
        <p:spPr>
          <a:xfrm>
            <a:off x="539750" y="692150"/>
            <a:ext cx="5256213" cy="857250"/>
          </a:xfrm>
        </p:spPr>
        <p:txBody>
          <a:bodyPr/>
          <a:lstStyle/>
          <a:p>
            <a:pPr eaLnBrk="1" hangingPunct="1"/>
            <a:r>
              <a:rPr lang="zh-CN" altLang="en-US" sz="3000" smtClean="0"/>
              <a:t>以太网在局域网中的统治地位</a:t>
            </a:r>
          </a:p>
        </p:txBody>
      </p:sp>
      <p:sp>
        <p:nvSpPr>
          <p:cNvPr id="47108" name="Rectangle 3"/>
          <p:cNvSpPr>
            <a:spLocks noGrp="1" noChangeArrowheads="1"/>
          </p:cNvSpPr>
          <p:nvPr>
            <p:ph type="body" idx="1"/>
          </p:nvPr>
        </p:nvSpPr>
        <p:spPr>
          <a:xfrm>
            <a:off x="539750" y="1917700"/>
            <a:ext cx="8424863" cy="4319588"/>
          </a:xfrm>
        </p:spPr>
        <p:txBody>
          <a:bodyPr/>
          <a:lstStyle/>
          <a:p>
            <a:pPr eaLnBrk="1" hangingPunct="1"/>
            <a:r>
              <a:rPr lang="en-US" altLang="zh-CN" smtClean="0"/>
              <a:t>10BASE-T </a:t>
            </a:r>
            <a:r>
              <a:rPr lang="zh-CN" altLang="en-US" smtClean="0"/>
              <a:t>的通信距离稍短，每个站到集线器的距离不超过 </a:t>
            </a:r>
            <a:r>
              <a:rPr lang="en-US" altLang="zh-CN" smtClean="0"/>
              <a:t>100 m</a:t>
            </a:r>
            <a:r>
              <a:rPr lang="zh-CN" altLang="en-US" smtClean="0"/>
              <a:t>。</a:t>
            </a:r>
          </a:p>
          <a:p>
            <a:pPr eaLnBrk="1" hangingPunct="1"/>
            <a:r>
              <a:rPr lang="zh-CN" altLang="en-US" smtClean="0"/>
              <a:t>这种 </a:t>
            </a:r>
            <a:r>
              <a:rPr lang="en-US" altLang="zh-CN" smtClean="0"/>
              <a:t>10 Mb/s </a:t>
            </a:r>
            <a:r>
              <a:rPr lang="zh-CN" altLang="en-US" smtClean="0"/>
              <a:t>速率的无屏蔽双绞线星形网的出现，既降低了成本，又提高了可靠性。 </a:t>
            </a:r>
          </a:p>
          <a:p>
            <a:pPr eaLnBrk="1" hangingPunct="1"/>
            <a:r>
              <a:rPr lang="en-US" altLang="zh-CN" smtClean="0"/>
              <a:t>10BASE-T </a:t>
            </a:r>
            <a:r>
              <a:rPr lang="zh-CN" altLang="en-US" smtClean="0"/>
              <a:t>双绞线以太网的出现，是局域网发展史上的一个非常重要的里程碑，它为以太网在局域网中的统治地位奠定了牢固的基础。 </a:t>
            </a:r>
          </a:p>
        </p:txBody>
      </p:sp>
    </p:spTree>
  </p:cSld>
  <p:clrMapOvr>
    <a:masterClrMapping/>
  </p:clrMapOvr>
  <p:transition>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750" y="692150"/>
            <a:ext cx="3671888" cy="857250"/>
          </a:xfrm>
        </p:spPr>
        <p:txBody>
          <a:bodyPr/>
          <a:lstStyle/>
          <a:p>
            <a:pPr algn="ctr" eaLnBrk="1" hangingPunct="1"/>
            <a:r>
              <a:rPr lang="zh-CN" altLang="en-US" sz="3000" smtClean="0">
                <a:solidFill>
                  <a:srgbClr val="2A10E8"/>
                </a:solidFill>
                <a:latin typeface="黑体" panose="02010609060101010101" pitchFamily="49" charset="-122"/>
                <a:ea typeface="黑体" panose="02010609060101010101" pitchFamily="49" charset="-122"/>
              </a:rPr>
              <a:t>共享式以太网的缺点</a:t>
            </a:r>
          </a:p>
        </p:txBody>
      </p:sp>
      <p:sp>
        <p:nvSpPr>
          <p:cNvPr id="49155" name="Rectangle 3"/>
          <p:cNvSpPr>
            <a:spLocks noGrp="1" noChangeArrowheads="1"/>
          </p:cNvSpPr>
          <p:nvPr>
            <p:ph type="body" idx="1"/>
          </p:nvPr>
        </p:nvSpPr>
        <p:spPr>
          <a:xfrm>
            <a:off x="525463" y="1916113"/>
            <a:ext cx="8424862" cy="2376487"/>
          </a:xfrm>
        </p:spPr>
        <p:txBody>
          <a:bodyPr/>
          <a:lstStyle/>
          <a:p>
            <a:pPr eaLnBrk="1" hangingPunct="1">
              <a:buFont typeface="Wingdings" panose="05000000000000000000" pitchFamily="2" charset="2"/>
              <a:buChar char="l"/>
            </a:pPr>
            <a:r>
              <a:rPr lang="zh-CN" altLang="en-US" smtClean="0"/>
              <a:t>所有节点共享同一冲突域，不能同时工作；</a:t>
            </a:r>
            <a:endParaRPr lang="en-US" altLang="zh-CN" smtClean="0"/>
          </a:p>
          <a:p>
            <a:pPr eaLnBrk="1" hangingPunct="1">
              <a:buFont typeface="Wingdings" panose="05000000000000000000" pitchFamily="2" charset="2"/>
              <a:buChar char="l"/>
            </a:pPr>
            <a:r>
              <a:rPr lang="zh-CN" altLang="en-US" smtClean="0"/>
              <a:t>所有节点共享同一个带宽，传输效率低；</a:t>
            </a:r>
            <a:endParaRPr lang="en-US" altLang="zh-CN" smtClean="0"/>
          </a:p>
          <a:p>
            <a:pPr eaLnBrk="1" hangingPunct="1">
              <a:buFont typeface="Wingdings" panose="05000000000000000000" pitchFamily="2" charset="2"/>
              <a:buChar char="l"/>
            </a:pPr>
            <a:r>
              <a:rPr lang="zh-CN" altLang="en-US" smtClean="0"/>
              <a:t>采用广播方式，容易造成广播风暴，而且不安全。</a:t>
            </a:r>
            <a:endParaRPr lang="en-US" altLang="zh-CN" smtClean="0"/>
          </a:p>
          <a:p>
            <a:pPr eaLnBrk="1" hangingPunct="1">
              <a:buFont typeface="Wingdings" panose="05000000000000000000" pitchFamily="2" charset="2"/>
              <a:buChar char="l"/>
            </a:pPr>
            <a:endParaRPr lang="zh-CN" altLang="en-US" smtClean="0"/>
          </a:p>
        </p:txBody>
      </p:sp>
    </p:spTree>
  </p:cSld>
  <p:clrMapOvr>
    <a:masterClrMapping/>
  </p:clrMapOvr>
  <p:transition>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76375" y="2924175"/>
            <a:ext cx="6335713" cy="719138"/>
          </a:xfrm>
        </p:spPr>
        <p:txBody>
          <a:bodyPr/>
          <a:lstStyle/>
          <a:p>
            <a:pPr eaLnBrk="1" hangingPunct="1"/>
            <a:r>
              <a:rPr kumimoji="1" lang="zh-CN" altLang="en-US" sz="4000" b="1" smtClean="0">
                <a:solidFill>
                  <a:srgbClr val="800000"/>
                </a:solidFill>
                <a:latin typeface="黑体" panose="02010609060101010101" pitchFamily="49" charset="-122"/>
                <a:ea typeface="黑体" panose="02010609060101010101" pitchFamily="49" charset="-122"/>
              </a:rPr>
              <a:t>交换式以太网</a:t>
            </a:r>
            <a:r>
              <a:rPr kumimoji="1" lang="en-US" altLang="zh-CN" sz="4000" b="1" smtClean="0">
                <a:solidFill>
                  <a:srgbClr val="800000"/>
                </a:solidFill>
                <a:latin typeface="黑体" panose="02010609060101010101" pitchFamily="49" charset="-122"/>
                <a:ea typeface="黑体" panose="02010609060101010101" pitchFamily="49" charset="-122"/>
              </a:rPr>
              <a:t>(</a:t>
            </a:r>
            <a:r>
              <a:rPr kumimoji="1" lang="zh-CN" altLang="en-US" sz="4000" b="1" smtClean="0">
                <a:solidFill>
                  <a:srgbClr val="800000"/>
                </a:solidFill>
                <a:latin typeface="黑体" panose="02010609060101010101" pitchFamily="49" charset="-122"/>
                <a:ea typeface="黑体" panose="02010609060101010101" pitchFamily="49" charset="-122"/>
              </a:rPr>
              <a:t>快速以太网）</a:t>
            </a:r>
            <a:endParaRPr lang="zh-CN" altLang="en-US" sz="3000" smtClean="0"/>
          </a:p>
        </p:txBody>
      </p:sp>
      <p:sp>
        <p:nvSpPr>
          <p:cNvPr id="51203" name="Rectangle 3"/>
          <p:cNvSpPr>
            <a:spLocks noChangeArrowheads="1"/>
          </p:cNvSpPr>
          <p:nvPr/>
        </p:nvSpPr>
        <p:spPr bwMode="auto">
          <a:xfrm>
            <a:off x="2719388" y="2147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765175"/>
            <a:ext cx="4876800" cy="762000"/>
          </a:xfrm>
        </p:spPr>
        <p:txBody>
          <a:bodyPr/>
          <a:lstStyle/>
          <a:p>
            <a:pPr eaLnBrk="1" hangingPunct="1"/>
            <a:r>
              <a:rPr lang="zh-CN" altLang="en-US" sz="3200" b="1" smtClean="0">
                <a:solidFill>
                  <a:srgbClr val="000099"/>
                </a:solidFill>
                <a:latin typeface="黑体" panose="02010609060101010101" pitchFamily="49" charset="-122"/>
                <a:ea typeface="黑体" panose="02010609060101010101" pitchFamily="49" charset="-122"/>
              </a:rPr>
              <a:t>交换式以太网（星形拓扑）</a:t>
            </a:r>
          </a:p>
        </p:txBody>
      </p:sp>
      <p:sp>
        <p:nvSpPr>
          <p:cNvPr id="52227" name="Rectangle 4"/>
          <p:cNvSpPr>
            <a:spLocks noChangeArrowheads="1"/>
          </p:cNvSpPr>
          <p:nvPr/>
        </p:nvSpPr>
        <p:spPr bwMode="auto">
          <a:xfrm>
            <a:off x="2719388" y="2147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pic>
        <p:nvPicPr>
          <p:cNvPr id="522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500438"/>
            <a:ext cx="50768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矩形 2"/>
          <p:cNvSpPr>
            <a:spLocks noChangeArrowheads="1"/>
          </p:cNvSpPr>
          <p:nvPr/>
        </p:nvSpPr>
        <p:spPr bwMode="auto">
          <a:xfrm>
            <a:off x="250825" y="1844675"/>
            <a:ext cx="8605838"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buFont typeface="Wingdings" panose="05000000000000000000" pitchFamily="2" charset="2"/>
              <a:buChar char="l"/>
            </a:pPr>
            <a:r>
              <a:rPr lang="zh-CN" altLang="en-US" sz="2600"/>
              <a:t>以数据链路层的</a:t>
            </a:r>
            <a:r>
              <a:rPr lang="zh-CN" altLang="en-US" sz="2600">
                <a:solidFill>
                  <a:srgbClr val="2A10E8"/>
                </a:solidFill>
              </a:rPr>
              <a:t>帧为数据交换单位</a:t>
            </a:r>
            <a:r>
              <a:rPr lang="zh-CN" altLang="en-US" sz="2600"/>
              <a:t>，以</a:t>
            </a:r>
            <a:r>
              <a:rPr lang="zh-CN" altLang="en-US" sz="2600">
                <a:solidFill>
                  <a:srgbClr val="2A10E8"/>
                </a:solidFill>
              </a:rPr>
              <a:t>以太网交换机为基础</a:t>
            </a:r>
            <a:r>
              <a:rPr lang="zh-CN" altLang="en-US" sz="2600"/>
              <a:t>构成的网络。交换式以太网允许多对节点同时通信，每个结点可以独占传输通道和带宽，它从根本上解决了共享以太网所带来的问题。</a:t>
            </a:r>
            <a:endParaRPr lang="en-US" altLang="zh-CN" sz="2600"/>
          </a:p>
          <a:p>
            <a:pPr>
              <a:lnSpc>
                <a:spcPct val="120000"/>
              </a:lnSpc>
              <a:buFont typeface="Wingdings" panose="05000000000000000000" pitchFamily="2" charset="2"/>
              <a:buChar char="l"/>
            </a:pPr>
            <a:r>
              <a:rPr lang="zh-CN" altLang="en-US" sz="2600">
                <a:solidFill>
                  <a:srgbClr val="C00000"/>
                </a:solidFill>
              </a:rPr>
              <a:t>以太网交换机工作在链路层。</a:t>
            </a:r>
          </a:p>
        </p:txBody>
      </p:sp>
      <p:pic>
        <p:nvPicPr>
          <p:cNvPr id="52230" name="Picture 2"/>
          <p:cNvPicPr>
            <a:picLocks noChangeAspect="1" noChangeArrowheads="1"/>
          </p:cNvPicPr>
          <p:nvPr/>
        </p:nvPicPr>
        <p:blipFill>
          <a:blip r:embed="rId3">
            <a:extLst>
              <a:ext uri="{28A0092B-C50C-407E-A947-70E740481C1C}">
                <a14:useLocalDpi xmlns:a14="http://schemas.microsoft.com/office/drawing/2010/main" val="0"/>
              </a:ext>
            </a:extLst>
          </a:blip>
          <a:srcRect b="14655"/>
          <a:stretch>
            <a:fillRect/>
          </a:stretch>
        </p:blipFill>
        <p:spPr bwMode="auto">
          <a:xfrm>
            <a:off x="15875" y="4418013"/>
            <a:ext cx="40513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Box 4"/>
          <p:cNvSpPr txBox="1">
            <a:spLocks noChangeArrowheads="1"/>
          </p:cNvSpPr>
          <p:nvPr/>
        </p:nvSpPr>
        <p:spPr bwMode="auto">
          <a:xfrm>
            <a:off x="1133475" y="5973763"/>
            <a:ext cx="216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锐捷</a:t>
            </a:r>
            <a:r>
              <a:rPr kumimoji="1" lang="en-US" altLang="zh-CN">
                <a:solidFill>
                  <a:srgbClr val="333399"/>
                </a:solidFill>
                <a:latin typeface="Arial" panose="020B0604020202020204" pitchFamily="34" charset="0"/>
                <a:ea typeface="黑体" panose="02010609060101010101" pitchFamily="49" charset="-122"/>
              </a:rPr>
              <a:t>s2126</a:t>
            </a:r>
            <a:r>
              <a:rPr kumimoji="1" lang="zh-CN" altLang="en-US">
                <a:solidFill>
                  <a:srgbClr val="333399"/>
                </a:solidFill>
                <a:latin typeface="Arial" panose="020B0604020202020204" pitchFamily="34" charset="0"/>
                <a:ea typeface="黑体" panose="02010609060101010101" pitchFamily="49" charset="-122"/>
              </a:rPr>
              <a:t>交换机</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94310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53251" name="Rectangle 10"/>
          <p:cNvSpPr>
            <a:spLocks noGrp="1" noChangeArrowheads="1"/>
          </p:cNvSpPr>
          <p:nvPr>
            <p:ph type="title"/>
          </p:nvPr>
        </p:nvSpPr>
        <p:spPr>
          <a:xfrm>
            <a:off x="107950" y="795338"/>
            <a:ext cx="4176713" cy="762000"/>
          </a:xfrm>
          <a:noFill/>
        </p:spPr>
        <p:txBody>
          <a:bodyPr/>
          <a:lstStyle/>
          <a:p>
            <a:pPr eaLnBrk="1" hangingPunct="1"/>
            <a:r>
              <a:rPr lang="zh-CN" altLang="en-US" sz="2800" b="1" smtClean="0">
                <a:solidFill>
                  <a:srgbClr val="000099"/>
                </a:solidFill>
                <a:latin typeface="黑体" panose="02010609060101010101" pitchFamily="49" charset="-122"/>
                <a:ea typeface="黑体" panose="02010609060101010101" pitchFamily="49" charset="-122"/>
              </a:rPr>
              <a:t>交换机的工作原理</a:t>
            </a:r>
          </a:p>
        </p:txBody>
      </p:sp>
      <p:sp>
        <p:nvSpPr>
          <p:cNvPr id="6" name="Text Box 2"/>
          <p:cNvSpPr txBox="1">
            <a:spLocks noChangeArrowheads="1"/>
          </p:cNvSpPr>
          <p:nvPr/>
        </p:nvSpPr>
        <p:spPr bwMode="auto">
          <a:xfrm>
            <a:off x="0" y="4652963"/>
            <a:ext cx="9159875" cy="1938337"/>
          </a:xfrm>
          <a:prstGeom prst="rect">
            <a:avLst/>
          </a:prstGeom>
          <a:solidFill>
            <a:srgbClr val="FFFF00"/>
          </a:solidFill>
          <a:ln>
            <a:noFill/>
          </a:ln>
          <a:effec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 typeface="Wingdings" panose="05000000000000000000" pitchFamily="2" charset="2"/>
              <a:buNone/>
              <a:defRPr/>
            </a:pPr>
            <a:r>
              <a:rPr kumimoji="1" lang="zh-CN" altLang="en-US" sz="2400" b="1" dirty="0" smtClean="0">
                <a:latin typeface="黑体" panose="02010609060101010101" pitchFamily="49" charset="-122"/>
                <a:ea typeface="黑体" panose="02010609060101010101" pitchFamily="49" charset="-122"/>
              </a:rPr>
              <a:t>交换机交换数据帧的概要流程（存储</a:t>
            </a:r>
            <a:r>
              <a:rPr kumimoji="1" lang="en-US" altLang="zh-CN" sz="2400" b="1" dirty="0" smtClean="0">
                <a:latin typeface="黑体" panose="02010609060101010101" pitchFamily="49" charset="-122"/>
                <a:ea typeface="黑体" panose="02010609060101010101" pitchFamily="49" charset="-122"/>
              </a:rPr>
              <a:t>-</a:t>
            </a:r>
            <a:r>
              <a:rPr kumimoji="1" lang="zh-CN" altLang="en-US" sz="2400" b="1" dirty="0" smtClean="0">
                <a:latin typeface="黑体" panose="02010609060101010101" pitchFamily="49" charset="-122"/>
                <a:ea typeface="黑体" panose="02010609060101010101" pitchFamily="49" charset="-122"/>
              </a:rPr>
              <a:t>转发）：</a:t>
            </a:r>
            <a:endParaRPr kumimoji="1" lang="en-US" altLang="zh-CN" sz="2400" b="1" dirty="0" smtClean="0">
              <a:latin typeface="黑体" panose="02010609060101010101" pitchFamily="49" charset="-122"/>
              <a:ea typeface="黑体" panose="02010609060101010101" pitchFamily="49" charset="-122"/>
            </a:endParaRPr>
          </a:p>
          <a:p>
            <a:pPr marL="342900" indent="-342900" algn="just">
              <a:spcBef>
                <a:spcPct val="0"/>
              </a:spcBef>
              <a:buClrTx/>
              <a:buFont typeface="Wingdings" panose="05000000000000000000" pitchFamily="2" charset="2"/>
              <a:buChar char="l"/>
              <a:defRPr/>
            </a:pPr>
            <a:r>
              <a:rPr kumimoji="1" lang="zh-CN" altLang="en-US" sz="2400" b="1" dirty="0" smtClean="0">
                <a:solidFill>
                  <a:srgbClr val="2A10E8"/>
                </a:solidFill>
                <a:latin typeface="黑体" panose="02010609060101010101" pitchFamily="49" charset="-122"/>
                <a:ea typeface="黑体" panose="02010609060101010101" pitchFamily="49" charset="-122"/>
              </a:rPr>
              <a:t>从端口接收数据帧（抛弃错误帧）</a:t>
            </a:r>
            <a:endParaRPr kumimoji="1" lang="en-US" altLang="zh-CN" sz="2400" b="1" dirty="0" smtClean="0">
              <a:solidFill>
                <a:srgbClr val="2A10E8"/>
              </a:solidFill>
              <a:latin typeface="黑体" panose="02010609060101010101" pitchFamily="49" charset="-122"/>
              <a:ea typeface="黑体" panose="02010609060101010101" pitchFamily="49" charset="-122"/>
            </a:endParaRPr>
          </a:p>
          <a:p>
            <a:pPr marL="342900" indent="-342900" algn="just">
              <a:spcBef>
                <a:spcPct val="0"/>
              </a:spcBef>
              <a:buClrTx/>
              <a:buFont typeface="Wingdings" panose="05000000000000000000" pitchFamily="2" charset="2"/>
              <a:buChar char="l"/>
              <a:defRPr/>
            </a:pPr>
            <a:r>
              <a:rPr kumimoji="1" lang="zh-CN" altLang="en-US" sz="2400" b="1" dirty="0" smtClean="0">
                <a:solidFill>
                  <a:srgbClr val="2A10E8"/>
                </a:solidFill>
                <a:latin typeface="黑体" panose="02010609060101010101" pitchFamily="49" charset="-122"/>
                <a:ea typeface="黑体" panose="02010609060101010101" pitchFamily="49" charset="-122"/>
              </a:rPr>
              <a:t>从帧中提取目标地址</a:t>
            </a:r>
            <a:endParaRPr kumimoji="1" lang="en-US" altLang="zh-CN" sz="2400" b="1" dirty="0" smtClean="0">
              <a:solidFill>
                <a:srgbClr val="2A10E8"/>
              </a:solidFill>
              <a:latin typeface="黑体" panose="02010609060101010101" pitchFamily="49" charset="-122"/>
              <a:ea typeface="黑体" panose="02010609060101010101" pitchFamily="49" charset="-122"/>
            </a:endParaRPr>
          </a:p>
          <a:p>
            <a:pPr marL="342900" indent="-342900" algn="just">
              <a:spcBef>
                <a:spcPct val="0"/>
              </a:spcBef>
              <a:buClrTx/>
              <a:buFont typeface="Wingdings" panose="05000000000000000000" pitchFamily="2" charset="2"/>
              <a:buChar char="l"/>
              <a:defRPr/>
            </a:pPr>
            <a:r>
              <a:rPr kumimoji="1" lang="zh-CN" altLang="en-US" sz="2400" b="1" dirty="0" smtClean="0">
                <a:solidFill>
                  <a:srgbClr val="2A10E8"/>
                </a:solidFill>
                <a:latin typeface="黑体" panose="02010609060101010101" pitchFamily="49" charset="-122"/>
                <a:ea typeface="黑体" panose="02010609060101010101" pitchFamily="49" charset="-122"/>
              </a:rPr>
              <a:t>查询地址映射表，得到目标地址对应的端口</a:t>
            </a:r>
            <a:endParaRPr kumimoji="1" lang="en-US" altLang="zh-CN" sz="2400" b="1" dirty="0" smtClean="0">
              <a:solidFill>
                <a:srgbClr val="2A10E8"/>
              </a:solidFill>
              <a:latin typeface="黑体" panose="02010609060101010101" pitchFamily="49" charset="-122"/>
              <a:ea typeface="黑体" panose="02010609060101010101" pitchFamily="49" charset="-122"/>
            </a:endParaRPr>
          </a:p>
          <a:p>
            <a:pPr marL="342900" indent="-342900" algn="just">
              <a:spcBef>
                <a:spcPct val="0"/>
              </a:spcBef>
              <a:buClrTx/>
              <a:buFont typeface="Wingdings" panose="05000000000000000000" pitchFamily="2" charset="2"/>
              <a:buChar char="l"/>
              <a:defRPr/>
            </a:pPr>
            <a:r>
              <a:rPr kumimoji="1" lang="zh-CN" altLang="en-US" sz="2400" b="1" dirty="0" smtClean="0">
                <a:solidFill>
                  <a:srgbClr val="2A10E8"/>
                </a:solidFill>
                <a:latin typeface="黑体" panose="02010609060101010101" pitchFamily="49" charset="-122"/>
                <a:ea typeface="黑体" panose="02010609060101010101" pitchFamily="49" charset="-122"/>
              </a:rPr>
              <a:t>向目标端口转发数据帧（不向源端口转发）</a:t>
            </a:r>
          </a:p>
        </p:txBody>
      </p:sp>
      <p:pic>
        <p:nvPicPr>
          <p:cNvPr id="5325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752600"/>
            <a:ext cx="43195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336800"/>
            <a:ext cx="268287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矩形 4"/>
          <p:cNvSpPr>
            <a:spLocks noChangeArrowheads="1"/>
          </p:cNvSpPr>
          <p:nvPr/>
        </p:nvSpPr>
        <p:spPr bwMode="auto">
          <a:xfrm>
            <a:off x="3419475" y="0"/>
            <a:ext cx="5740400" cy="19383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buFont typeface="Wingdings" panose="05000000000000000000" pitchFamily="2" charset="2"/>
              <a:buChar char="l"/>
            </a:pPr>
            <a:r>
              <a:rPr kumimoji="1" lang="zh-CN" altLang="en-US" sz="2400" b="1">
                <a:solidFill>
                  <a:srgbClr val="2A10E8"/>
                </a:solidFill>
                <a:latin typeface="黑体" panose="02010609060101010101" pitchFamily="49" charset="-122"/>
                <a:ea typeface="黑体" panose="02010609060101010101" pitchFamily="49" charset="-122"/>
              </a:rPr>
              <a:t>每个交换机内部维护一张</a:t>
            </a:r>
            <a:r>
              <a:rPr kumimoji="1" lang="zh-CN" altLang="en-US" sz="2400" b="1">
                <a:solidFill>
                  <a:srgbClr val="C00000"/>
                </a:solidFill>
                <a:latin typeface="黑体" panose="02010609060101010101" pitchFamily="49" charset="-122"/>
                <a:ea typeface="黑体" panose="02010609060101010101" pitchFamily="49" charset="-122"/>
              </a:rPr>
              <a:t>地址映射表</a:t>
            </a:r>
            <a:r>
              <a:rPr kumimoji="1" lang="zh-CN" altLang="en-US" sz="2400" b="1">
                <a:solidFill>
                  <a:srgbClr val="2A10E8"/>
                </a:solidFill>
                <a:latin typeface="黑体" panose="02010609060101010101" pitchFamily="49" charset="-122"/>
                <a:ea typeface="黑体" panose="02010609060101010101" pitchFamily="49" charset="-122"/>
              </a:rPr>
              <a:t>；</a:t>
            </a:r>
            <a:endParaRPr kumimoji="1" lang="en-US" altLang="zh-CN" sz="2400" b="1">
              <a:solidFill>
                <a:srgbClr val="2A10E8"/>
              </a:solidFill>
              <a:latin typeface="黑体" panose="02010609060101010101" pitchFamily="49" charset="-122"/>
              <a:ea typeface="黑体" panose="02010609060101010101" pitchFamily="49" charset="-122"/>
            </a:endParaRPr>
          </a:p>
          <a:p>
            <a:pPr algn="just">
              <a:buFont typeface="Wingdings" panose="05000000000000000000" pitchFamily="2" charset="2"/>
              <a:buChar char="l"/>
            </a:pPr>
            <a:r>
              <a:rPr kumimoji="1" lang="zh-CN" altLang="en-US" sz="2400" b="1">
                <a:solidFill>
                  <a:srgbClr val="C00000"/>
                </a:solidFill>
                <a:latin typeface="黑体" panose="02010609060101010101" pitchFamily="49" charset="-122"/>
                <a:ea typeface="黑体" panose="02010609060101010101" pitchFamily="49" charset="-122"/>
              </a:rPr>
              <a:t>地址映射表（交换表）</a:t>
            </a:r>
            <a:r>
              <a:rPr kumimoji="1" lang="zh-CN" altLang="en-US" sz="2400" b="1">
                <a:solidFill>
                  <a:srgbClr val="2A10E8"/>
                </a:solidFill>
                <a:latin typeface="黑体" panose="02010609060101010101" pitchFamily="49" charset="-122"/>
                <a:ea typeface="黑体" panose="02010609060101010101" pitchFamily="49" charset="-122"/>
              </a:rPr>
              <a:t>：记录了交换机上每个端口所连接主机的</a:t>
            </a:r>
            <a:r>
              <a:rPr kumimoji="1" lang="en-US" altLang="zh-CN" sz="2400" b="1">
                <a:solidFill>
                  <a:srgbClr val="2A10E8"/>
                </a:solidFill>
                <a:latin typeface="黑体" panose="02010609060101010101" pitchFamily="49" charset="-122"/>
                <a:ea typeface="黑体" panose="02010609060101010101" pitchFamily="49" charset="-122"/>
              </a:rPr>
              <a:t>MAC</a:t>
            </a:r>
            <a:r>
              <a:rPr kumimoji="1" lang="zh-CN" altLang="en-US" sz="2400" b="1">
                <a:solidFill>
                  <a:srgbClr val="2A10E8"/>
                </a:solidFill>
                <a:latin typeface="黑体" panose="02010609060101010101" pitchFamily="49" charset="-122"/>
                <a:ea typeface="黑体" panose="02010609060101010101" pitchFamily="49" charset="-122"/>
              </a:rPr>
              <a:t>地址信息，交换机根据这个表把数据帧转发到正确的端口上。</a:t>
            </a:r>
            <a:endParaRPr kumimoji="1" lang="en-US" altLang="zh-CN" sz="2400" b="1">
              <a:solidFill>
                <a:srgbClr val="2A10E8"/>
              </a:solidFill>
              <a:latin typeface="黑体" panose="02010609060101010101" pitchFamily="49" charset="-122"/>
              <a:ea typeface="黑体" panose="02010609060101010101" pitchFamily="49" charset="-122"/>
            </a:endParaRPr>
          </a:p>
        </p:txBody>
      </p:sp>
      <p:sp>
        <p:nvSpPr>
          <p:cNvPr id="53256" name="矩形 7"/>
          <p:cNvSpPr>
            <a:spLocks noChangeArrowheads="1"/>
          </p:cNvSpPr>
          <p:nvPr/>
        </p:nvSpPr>
        <p:spPr bwMode="auto">
          <a:xfrm>
            <a:off x="5003800" y="2024063"/>
            <a:ext cx="2682875" cy="40005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a:r>
              <a:rPr kumimoji="1" lang="zh-CN" altLang="en-US" b="1">
                <a:solidFill>
                  <a:srgbClr val="FFFF00"/>
                </a:solidFill>
                <a:latin typeface="黑体" panose="02010609060101010101" pitchFamily="49" charset="-122"/>
                <a:ea typeface="黑体" panose="02010609060101010101" pitchFamily="49" charset="-122"/>
              </a:rPr>
              <a:t>地址映射表</a:t>
            </a:r>
            <a:endParaRPr lang="zh-CN" altLang="en-US">
              <a:solidFill>
                <a:srgbClr val="FFFF00"/>
              </a:solidFill>
            </a:endParaRPr>
          </a:p>
        </p:txBody>
      </p:sp>
      <p:sp>
        <p:nvSpPr>
          <p:cNvPr id="53257" name="左箭头 8"/>
          <p:cNvSpPr>
            <a:spLocks noChangeArrowheads="1"/>
          </p:cNvSpPr>
          <p:nvPr/>
        </p:nvSpPr>
        <p:spPr bwMode="auto">
          <a:xfrm>
            <a:off x="3635375" y="2103438"/>
            <a:ext cx="1296988" cy="287337"/>
          </a:xfrm>
          <a:prstGeom prst="leftArrow">
            <a:avLst>
              <a:gd name="adj1" fmla="val 50000"/>
              <a:gd name="adj2" fmla="val 4990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23863" y="1773238"/>
            <a:ext cx="8469312" cy="258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lnSpc>
                <a:spcPct val="120000"/>
              </a:lnSpc>
              <a:spcBef>
                <a:spcPts val="600"/>
              </a:spcBef>
              <a:buClrTx/>
              <a:buFontTx/>
              <a:buNone/>
            </a:pPr>
            <a:r>
              <a:rPr kumimoji="1" lang="en-US" altLang="zh-CN" sz="2600" b="1">
                <a:solidFill>
                  <a:srgbClr val="2A10E8"/>
                </a:solidFill>
                <a:latin typeface="黑体" panose="02010609060101010101" pitchFamily="49" charset="-122"/>
                <a:ea typeface="黑体" panose="02010609060101010101" pitchFamily="49" charset="-122"/>
              </a:rPr>
              <a:t>1</a:t>
            </a:r>
            <a:r>
              <a:rPr kumimoji="1" lang="zh-CN" altLang="en-US" sz="2600" b="1">
                <a:solidFill>
                  <a:srgbClr val="2A10E8"/>
                </a:solidFill>
                <a:latin typeface="黑体" panose="02010609060101010101" pitchFamily="49" charset="-122"/>
                <a:ea typeface="黑体" panose="02010609060101010101" pitchFamily="49" charset="-122"/>
              </a:rPr>
              <a:t>、地址表学习</a:t>
            </a:r>
            <a:r>
              <a:rPr kumimoji="1" lang="zh-CN" altLang="en-US" sz="2600" b="1">
                <a:solidFill>
                  <a:srgbClr val="A50021"/>
                </a:solidFill>
                <a:latin typeface="黑体" panose="02010609060101010101" pitchFamily="49" charset="-122"/>
                <a:ea typeface="黑体" panose="02010609060101010101" pitchFamily="49" charset="-122"/>
              </a:rPr>
              <a:t> ：</a:t>
            </a:r>
            <a:r>
              <a:rPr kumimoji="1" lang="zh-CN" altLang="en-US" sz="2600" b="1">
                <a:latin typeface="黑体" panose="02010609060101010101" pitchFamily="49" charset="-122"/>
                <a:ea typeface="黑体" panose="02010609060101010101" pitchFamily="49" charset="-122"/>
              </a:rPr>
              <a:t>建立地址映射表。交换机的端口都具有编号，假设从某个端口</a:t>
            </a:r>
            <a:r>
              <a:rPr kumimoji="1" lang="en-US" altLang="zh-CN" sz="2600" b="1">
                <a:latin typeface="黑体" panose="02010609060101010101" pitchFamily="49" charset="-122"/>
                <a:ea typeface="黑体" panose="02010609060101010101" pitchFamily="49" charset="-122"/>
              </a:rPr>
              <a:t>P</a:t>
            </a:r>
            <a:r>
              <a:rPr kumimoji="1" lang="zh-CN" altLang="en-US" sz="2600" b="1">
                <a:latin typeface="黑体" panose="02010609060101010101" pitchFamily="49" charset="-122"/>
                <a:ea typeface="黑体" panose="02010609060101010101" pitchFamily="49" charset="-122"/>
              </a:rPr>
              <a:t>来的数据帧</a:t>
            </a:r>
            <a:r>
              <a:rPr kumimoji="1" lang="en-US" altLang="zh-CN" sz="2600" b="1">
                <a:latin typeface="黑体" panose="02010609060101010101" pitchFamily="49" charset="-122"/>
                <a:ea typeface="黑体" panose="02010609060101010101" pitchFamily="49" charset="-122"/>
              </a:rPr>
              <a:t>F</a:t>
            </a:r>
            <a:r>
              <a:rPr kumimoji="1" lang="zh-CN" altLang="en-US" sz="2600" b="1">
                <a:latin typeface="黑体" panose="02010609060101010101" pitchFamily="49" charset="-122"/>
                <a:ea typeface="黑体" panose="02010609060101010101" pitchFamily="49" charset="-122"/>
              </a:rPr>
              <a:t>，则该数据帧</a:t>
            </a:r>
            <a:r>
              <a:rPr kumimoji="1" lang="en-US" altLang="zh-CN" sz="2600" b="1">
                <a:latin typeface="黑体" panose="02010609060101010101" pitchFamily="49" charset="-122"/>
                <a:ea typeface="黑体" panose="02010609060101010101" pitchFamily="49" charset="-122"/>
              </a:rPr>
              <a:t>F</a:t>
            </a:r>
            <a:r>
              <a:rPr kumimoji="1" lang="zh-CN" altLang="en-US" sz="2600" b="1">
                <a:latin typeface="黑体" panose="02010609060101010101" pitchFamily="49" charset="-122"/>
                <a:ea typeface="黑体" panose="02010609060101010101" pitchFamily="49" charset="-122"/>
              </a:rPr>
              <a:t>中的源地址</a:t>
            </a:r>
            <a:r>
              <a:rPr kumimoji="1" lang="en-US" altLang="zh-CN" sz="2600" b="1">
                <a:latin typeface="黑体" panose="02010609060101010101" pitchFamily="49" charset="-122"/>
                <a:ea typeface="黑体" panose="02010609060101010101" pitchFamily="49" charset="-122"/>
              </a:rPr>
              <a:t>MAC</a:t>
            </a:r>
            <a:r>
              <a:rPr kumimoji="1" lang="en-US" altLang="zh-CN" sz="2600" b="1" baseline="-25000">
                <a:latin typeface="黑体" panose="02010609060101010101" pitchFamily="49" charset="-122"/>
                <a:ea typeface="黑体" panose="02010609060101010101" pitchFamily="49" charset="-122"/>
              </a:rPr>
              <a:t>F</a:t>
            </a:r>
            <a:r>
              <a:rPr kumimoji="1" lang="zh-CN" altLang="en-US" sz="2600" b="1">
                <a:latin typeface="黑体" panose="02010609060101010101" pitchFamily="49" charset="-122"/>
                <a:ea typeface="黑体" panose="02010609060101010101" pitchFamily="49" charset="-122"/>
              </a:rPr>
              <a:t>就和</a:t>
            </a:r>
            <a:r>
              <a:rPr kumimoji="1" lang="en-US" altLang="zh-CN" sz="2600" b="1">
                <a:latin typeface="黑体" panose="02010609060101010101" pitchFamily="49" charset="-122"/>
                <a:ea typeface="黑体" panose="02010609060101010101" pitchFamily="49" charset="-122"/>
              </a:rPr>
              <a:t>P</a:t>
            </a:r>
            <a:r>
              <a:rPr kumimoji="1" lang="zh-CN" altLang="en-US" sz="2600" b="1">
                <a:latin typeface="黑体" panose="02010609060101010101" pitchFamily="49" charset="-122"/>
                <a:ea typeface="黑体" panose="02010609060101010101" pitchFamily="49" charset="-122"/>
              </a:rPr>
              <a:t>关联。</a:t>
            </a:r>
            <a:endParaRPr kumimoji="1" lang="en-US" altLang="zh-CN" sz="2600" b="1">
              <a:latin typeface="黑体" panose="02010609060101010101" pitchFamily="49" charset="-122"/>
              <a:ea typeface="黑体" panose="02010609060101010101" pitchFamily="49" charset="-122"/>
            </a:endParaRPr>
          </a:p>
          <a:p>
            <a:pPr algn="just">
              <a:lnSpc>
                <a:spcPct val="120000"/>
              </a:lnSpc>
              <a:spcBef>
                <a:spcPts val="600"/>
              </a:spcBef>
              <a:buClrTx/>
              <a:buFontTx/>
              <a:buNone/>
            </a:pPr>
            <a:r>
              <a:rPr kumimoji="1" lang="en-US" altLang="zh-CN" sz="2600" b="1">
                <a:solidFill>
                  <a:srgbClr val="2A10E8"/>
                </a:solidFill>
                <a:latin typeface="黑体" panose="02010609060101010101" pitchFamily="49" charset="-122"/>
                <a:ea typeface="黑体" panose="02010609060101010101" pitchFamily="49" charset="-122"/>
              </a:rPr>
              <a:t>2</a:t>
            </a:r>
            <a:r>
              <a:rPr kumimoji="1" lang="zh-CN" altLang="en-US" sz="2600" b="1">
                <a:solidFill>
                  <a:srgbClr val="2A10E8"/>
                </a:solidFill>
                <a:latin typeface="黑体" panose="02010609060101010101" pitchFamily="49" charset="-122"/>
                <a:ea typeface="黑体" panose="02010609060101010101" pitchFamily="49" charset="-122"/>
              </a:rPr>
              <a:t>、帧的转发和过滤</a:t>
            </a:r>
            <a:r>
              <a:rPr kumimoji="1" lang="zh-CN" altLang="en-US" sz="2600" b="1">
                <a:solidFill>
                  <a:srgbClr val="A50021"/>
                </a:solidFill>
                <a:latin typeface="黑体" panose="02010609060101010101" pitchFamily="49" charset="-122"/>
                <a:ea typeface="黑体" panose="02010609060101010101" pitchFamily="49" charset="-122"/>
              </a:rPr>
              <a:t>：采用“存储转发”</a:t>
            </a:r>
            <a:r>
              <a:rPr kumimoji="1" lang="zh-CN" altLang="en-US" sz="2600" b="1">
                <a:latin typeface="黑体" panose="02010609060101010101" pitchFamily="49" charset="-122"/>
                <a:ea typeface="黑体" panose="02010609060101010101" pitchFamily="49" charset="-122"/>
              </a:rPr>
              <a:t>进行数据交换。</a:t>
            </a:r>
            <a:endParaRPr kumimoji="1" lang="en-US" altLang="zh-CN" sz="2600" b="1">
              <a:latin typeface="黑体" panose="02010609060101010101" pitchFamily="49" charset="-122"/>
              <a:ea typeface="黑体" panose="02010609060101010101" pitchFamily="49" charset="-122"/>
            </a:endParaRPr>
          </a:p>
          <a:p>
            <a:pPr algn="just">
              <a:lnSpc>
                <a:spcPct val="120000"/>
              </a:lnSpc>
              <a:spcBef>
                <a:spcPts val="600"/>
              </a:spcBef>
              <a:buClrTx/>
              <a:buFontTx/>
              <a:buNone/>
            </a:pPr>
            <a:r>
              <a:rPr kumimoji="1" lang="en-US" altLang="zh-CN" sz="2600" b="1">
                <a:solidFill>
                  <a:srgbClr val="2A10E8"/>
                </a:solidFill>
                <a:latin typeface="黑体" panose="02010609060101010101" pitchFamily="49" charset="-122"/>
                <a:ea typeface="黑体" panose="02010609060101010101" pitchFamily="49" charset="-122"/>
              </a:rPr>
              <a:t>3</a:t>
            </a:r>
            <a:r>
              <a:rPr kumimoji="1" lang="zh-CN" altLang="en-US" sz="2600" b="1">
                <a:solidFill>
                  <a:srgbClr val="2A10E8"/>
                </a:solidFill>
                <a:latin typeface="黑体" panose="02010609060101010101" pitchFamily="49" charset="-122"/>
                <a:ea typeface="黑体" panose="02010609060101010101" pitchFamily="49" charset="-122"/>
              </a:rPr>
              <a:t>、避免回路：</a:t>
            </a:r>
            <a:r>
              <a:rPr kumimoji="1" lang="zh-CN" altLang="en-US" sz="2600" b="1">
                <a:latin typeface="黑体" panose="02010609060101010101" pitchFamily="49" charset="-122"/>
                <a:ea typeface="黑体" panose="02010609060101010101" pitchFamily="49" charset="-122"/>
              </a:rPr>
              <a:t>利用交换机扩展网络时，避免构成回路。</a:t>
            </a:r>
          </a:p>
        </p:txBody>
      </p:sp>
      <p:sp>
        <p:nvSpPr>
          <p:cNvPr id="54275" name="Text Box 3"/>
          <p:cNvSpPr txBox="1">
            <a:spLocks noChangeArrowheads="1"/>
          </p:cNvSpPr>
          <p:nvPr/>
        </p:nvSpPr>
        <p:spPr bwMode="auto">
          <a:xfrm>
            <a:off x="539750" y="914400"/>
            <a:ext cx="39608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zh-CN" altLang="en-US" sz="3200" b="1">
                <a:solidFill>
                  <a:srgbClr val="000099"/>
                </a:solidFill>
                <a:latin typeface="黑体" panose="02010609060101010101" pitchFamily="49" charset="-122"/>
                <a:ea typeface="黑体" panose="02010609060101010101" pitchFamily="49" charset="-122"/>
              </a:rPr>
              <a:t>以太网交换机的功能</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527050" y="1844675"/>
            <a:ext cx="8437563" cy="2736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buFont typeface="Wingdings" panose="05000000000000000000" pitchFamily="2" charset="2"/>
              <a:buChar char="l"/>
              <a:defRPr/>
            </a:pPr>
            <a:r>
              <a:rPr lang="en-US" altLang="zh-CN" sz="2400" kern="0" dirty="0" smtClean="0"/>
              <a:t>DIX Ethernet V2 </a:t>
            </a:r>
            <a:r>
              <a:rPr lang="zh-CN" altLang="en-US" sz="2400" kern="0" dirty="0" smtClean="0"/>
              <a:t>是世界上第一个局域网产品（以太网）的规约。</a:t>
            </a:r>
          </a:p>
          <a:p>
            <a:pPr eaLnBrk="1" hangingPunct="1">
              <a:lnSpc>
                <a:spcPct val="120000"/>
              </a:lnSpc>
              <a:buFont typeface="Wingdings" panose="05000000000000000000" pitchFamily="2" charset="2"/>
              <a:buChar char="l"/>
              <a:defRPr/>
            </a:pPr>
            <a:r>
              <a:rPr lang="en-US" altLang="zh-CN" sz="2400" kern="0" dirty="0" smtClean="0"/>
              <a:t>IEEE </a:t>
            </a:r>
            <a:r>
              <a:rPr lang="zh-CN" altLang="en-US" sz="2400" kern="0" dirty="0" smtClean="0"/>
              <a:t>的 </a:t>
            </a:r>
            <a:r>
              <a:rPr lang="en-US" altLang="zh-CN" sz="2400" kern="0" dirty="0" smtClean="0"/>
              <a:t>802.3 </a:t>
            </a:r>
            <a:r>
              <a:rPr lang="zh-CN" altLang="en-US" sz="2400" kern="0" dirty="0" smtClean="0"/>
              <a:t>标准。</a:t>
            </a:r>
            <a:endParaRPr lang="en-US" altLang="zh-CN" sz="2400" kern="0" dirty="0" smtClean="0"/>
          </a:p>
          <a:p>
            <a:pPr eaLnBrk="1" hangingPunct="1">
              <a:lnSpc>
                <a:spcPct val="120000"/>
              </a:lnSpc>
              <a:buFont typeface="Wingdings" panose="05000000000000000000" pitchFamily="2" charset="2"/>
              <a:buChar char="l"/>
              <a:defRPr/>
            </a:pPr>
            <a:endParaRPr lang="zh-CN" altLang="en-US" sz="2400" kern="0" dirty="0" smtClean="0"/>
          </a:p>
          <a:p>
            <a:pPr eaLnBrk="1" hangingPunct="1">
              <a:lnSpc>
                <a:spcPct val="120000"/>
              </a:lnSpc>
              <a:buFont typeface="Wingdings" panose="05000000000000000000" pitchFamily="2" charset="2"/>
              <a:buChar char="l"/>
              <a:defRPr/>
            </a:pPr>
            <a:r>
              <a:rPr lang="en-US" altLang="zh-CN" sz="2400" kern="0" dirty="0" smtClean="0"/>
              <a:t>DIX Ethernet V2 </a:t>
            </a:r>
            <a:r>
              <a:rPr lang="zh-CN" altLang="en-US" sz="2400" kern="0" dirty="0" smtClean="0"/>
              <a:t>标准与 </a:t>
            </a:r>
            <a:r>
              <a:rPr lang="en-US" altLang="zh-CN" sz="2400" kern="0" dirty="0" smtClean="0"/>
              <a:t>IEEE </a:t>
            </a:r>
            <a:r>
              <a:rPr lang="zh-CN" altLang="en-US" sz="2400" kern="0" dirty="0" smtClean="0"/>
              <a:t>的 </a:t>
            </a:r>
            <a:r>
              <a:rPr lang="en-US" altLang="zh-CN" sz="2400" kern="0" dirty="0" smtClean="0"/>
              <a:t>802.3 </a:t>
            </a:r>
            <a:r>
              <a:rPr lang="zh-CN" altLang="en-US" sz="2400" kern="0" dirty="0" smtClean="0"/>
              <a:t>标准只有很小的差别，因此可以将 </a:t>
            </a:r>
            <a:r>
              <a:rPr lang="en-US" altLang="zh-CN" sz="2400" kern="0" dirty="0" smtClean="0"/>
              <a:t>802.3 </a:t>
            </a:r>
            <a:r>
              <a:rPr lang="zh-CN" altLang="en-US" sz="2400" kern="0" dirty="0" smtClean="0"/>
              <a:t>局域网简称为“</a:t>
            </a:r>
            <a:r>
              <a:rPr lang="zh-CN" altLang="en-US" sz="2400" kern="0" dirty="0" smtClean="0">
                <a:solidFill>
                  <a:schemeClr val="hlink"/>
                </a:solidFill>
              </a:rPr>
              <a:t>以太网</a:t>
            </a:r>
            <a:r>
              <a:rPr lang="zh-CN" altLang="en-US" sz="2400" kern="0" dirty="0" smtClean="0"/>
              <a:t>”。</a:t>
            </a:r>
          </a:p>
          <a:p>
            <a:pPr eaLnBrk="1" hangingPunct="1">
              <a:lnSpc>
                <a:spcPct val="120000"/>
              </a:lnSpc>
              <a:buFont typeface="Wingdings" panose="05000000000000000000" pitchFamily="2" charset="2"/>
              <a:buChar char="l"/>
              <a:defRPr/>
            </a:pPr>
            <a:r>
              <a:rPr lang="zh-CN" altLang="en-US" sz="2400" kern="0" dirty="0" smtClean="0"/>
              <a:t>严格说来，“以太网”应当是指符合 </a:t>
            </a:r>
            <a:r>
              <a:rPr lang="en-US" altLang="zh-CN" sz="2400" kern="0" dirty="0" smtClean="0"/>
              <a:t>DIX Ethernet V2 </a:t>
            </a:r>
            <a:r>
              <a:rPr lang="zh-CN" altLang="en-US" sz="2400" kern="0" dirty="0" smtClean="0"/>
              <a:t>标准的局域网  </a:t>
            </a:r>
          </a:p>
        </p:txBody>
      </p:sp>
      <p:sp>
        <p:nvSpPr>
          <p:cNvPr id="12291" name="Rectangle 2"/>
          <p:cNvSpPr>
            <a:spLocks noGrp="1" noChangeArrowheads="1"/>
          </p:cNvSpPr>
          <p:nvPr>
            <p:ph type="title"/>
          </p:nvPr>
        </p:nvSpPr>
        <p:spPr>
          <a:xfrm>
            <a:off x="527050" y="1052513"/>
            <a:ext cx="3074988" cy="487362"/>
          </a:xfrm>
        </p:spPr>
        <p:txBody>
          <a:bodyPr/>
          <a:lstStyle/>
          <a:p>
            <a:pPr eaLnBrk="1" hangingPunct="1"/>
            <a:r>
              <a:rPr lang="en-US" altLang="zh-CN" sz="2800" b="1" smtClean="0">
                <a:solidFill>
                  <a:srgbClr val="2A10E8"/>
                </a:solidFill>
                <a:latin typeface="黑体" panose="02010609060101010101" pitchFamily="49" charset="-122"/>
                <a:ea typeface="黑体" panose="02010609060101010101" pitchFamily="49" charset="-122"/>
              </a:rPr>
              <a:t/>
            </a:r>
            <a:br>
              <a:rPr lang="en-US" altLang="zh-CN" sz="2800" b="1" smtClean="0">
                <a:solidFill>
                  <a:srgbClr val="2A10E8"/>
                </a:solidFill>
                <a:latin typeface="黑体" panose="02010609060101010101" pitchFamily="49" charset="-122"/>
                <a:ea typeface="黑体" panose="02010609060101010101" pitchFamily="49" charset="-122"/>
              </a:rPr>
            </a:br>
            <a:r>
              <a:rPr lang="zh-CN" altLang="en-US" sz="2800" b="1" smtClean="0">
                <a:solidFill>
                  <a:srgbClr val="2A10E8"/>
                </a:solidFill>
                <a:latin typeface="黑体" panose="02010609060101010101" pitchFamily="49" charset="-122"/>
                <a:ea typeface="黑体" panose="02010609060101010101" pitchFamily="49" charset="-122"/>
              </a:rPr>
              <a:t>以太网的两个标准  </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539750" y="90805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zh-CN" altLang="en-US" sz="3200" b="1">
                <a:solidFill>
                  <a:srgbClr val="000099"/>
                </a:solidFill>
                <a:latin typeface="黑体" panose="02010609060101010101" pitchFamily="49" charset="-122"/>
                <a:ea typeface="黑体" panose="02010609060101010101" pitchFamily="49" charset="-122"/>
              </a:rPr>
              <a:t>交换机的功能</a:t>
            </a:r>
            <a:r>
              <a:rPr lang="en-US" altLang="zh-CN" sz="3200" b="1">
                <a:solidFill>
                  <a:srgbClr val="000099"/>
                </a:solidFill>
                <a:latin typeface="黑体" panose="02010609060101010101" pitchFamily="49" charset="-122"/>
                <a:ea typeface="黑体" panose="02010609060101010101" pitchFamily="49" charset="-122"/>
              </a:rPr>
              <a:t>-</a:t>
            </a:r>
            <a:r>
              <a:rPr lang="zh-CN" altLang="en-US" sz="3200" b="1">
                <a:solidFill>
                  <a:srgbClr val="000099"/>
                </a:solidFill>
                <a:latin typeface="黑体" panose="02010609060101010101" pitchFamily="49" charset="-122"/>
                <a:ea typeface="黑体" panose="02010609060101010101" pitchFamily="49" charset="-122"/>
              </a:rPr>
              <a:t>地址学习</a:t>
            </a:r>
          </a:p>
        </p:txBody>
      </p:sp>
      <p:graphicFrame>
        <p:nvGraphicFramePr>
          <p:cNvPr id="55299" name="Object 5"/>
          <p:cNvGraphicFramePr>
            <a:graphicFrameLocks noChangeAspect="1"/>
          </p:cNvGraphicFramePr>
          <p:nvPr/>
        </p:nvGraphicFramePr>
        <p:xfrm>
          <a:off x="7938" y="1557338"/>
          <a:ext cx="6229350" cy="5010150"/>
        </p:xfrm>
        <a:graphic>
          <a:graphicData uri="http://schemas.openxmlformats.org/presentationml/2006/ole">
            <mc:AlternateContent xmlns:mc="http://schemas.openxmlformats.org/markup-compatibility/2006">
              <mc:Choice xmlns:v="urn:schemas-microsoft-com:vml" Requires="v">
                <p:oleObj spid="_x0000_s55301" r:id="rId3" imgW="6126345" imgH="3626970" progId="Visio.Drawing.6">
                  <p:embed/>
                </p:oleObj>
              </mc:Choice>
              <mc:Fallback>
                <p:oleObj r:id="rId3" imgW="6126345" imgH="362697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 y="1557338"/>
                        <a:ext cx="6229350" cy="5010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矩形 1"/>
          <p:cNvSpPr>
            <a:spLocks noChangeArrowheads="1"/>
          </p:cNvSpPr>
          <p:nvPr/>
        </p:nvSpPr>
        <p:spPr bwMode="auto">
          <a:xfrm>
            <a:off x="6280150" y="1052513"/>
            <a:ext cx="28797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FF0000"/>
                </a:solidFill>
              </a:rPr>
              <a:t>（</a:t>
            </a:r>
            <a:r>
              <a:rPr lang="en-US" altLang="zh-CN" sz="2400" b="1">
                <a:solidFill>
                  <a:srgbClr val="FF0000"/>
                </a:solidFill>
              </a:rPr>
              <a:t>1</a:t>
            </a:r>
            <a:r>
              <a:rPr lang="zh-CN" altLang="en-US" sz="2400" b="1">
                <a:solidFill>
                  <a:srgbClr val="FF0000"/>
                </a:solidFill>
              </a:rPr>
              <a:t>）初始地址表为空；</a:t>
            </a:r>
            <a:endParaRPr lang="en-US" altLang="zh-CN" sz="2400" b="1">
              <a:solidFill>
                <a:srgbClr val="FF0000"/>
              </a:solidFill>
            </a:endParaRPr>
          </a:p>
          <a:p>
            <a:pPr algn="just" eaLnBrk="1" hangingPunct="1"/>
            <a:r>
              <a:rPr lang="zh-CN" altLang="en-US" sz="2400" b="1"/>
              <a:t>（</a:t>
            </a:r>
            <a:r>
              <a:rPr lang="en-US" altLang="zh-CN" sz="2400" b="1"/>
              <a:t>2</a:t>
            </a:r>
            <a:r>
              <a:rPr lang="zh-CN" altLang="en-US" sz="2400" b="1"/>
              <a:t>）节点</a:t>
            </a:r>
            <a:r>
              <a:rPr lang="en-US" altLang="zh-CN" sz="2400" b="1"/>
              <a:t>A</a:t>
            </a:r>
            <a:r>
              <a:rPr lang="zh-CN" altLang="en-US" sz="2400" b="1"/>
              <a:t>向节点</a:t>
            </a:r>
            <a:r>
              <a:rPr lang="en-US" altLang="zh-CN" sz="2400" b="1"/>
              <a:t>D</a:t>
            </a:r>
            <a:r>
              <a:rPr lang="zh-CN" altLang="en-US" sz="2400" b="1"/>
              <a:t>发送数据帧，到达交换机；</a:t>
            </a:r>
            <a:endParaRPr lang="en-US" altLang="zh-CN" sz="2400" b="1"/>
          </a:p>
          <a:p>
            <a:pPr algn="just" eaLnBrk="1" hangingPunct="1"/>
            <a:r>
              <a:rPr lang="zh-CN" altLang="en-US" sz="2400" b="1">
                <a:solidFill>
                  <a:srgbClr val="2A10E8"/>
                </a:solidFill>
              </a:rPr>
              <a:t>（</a:t>
            </a:r>
            <a:r>
              <a:rPr lang="en-US" altLang="zh-CN" sz="2400" b="1">
                <a:solidFill>
                  <a:srgbClr val="2A10E8"/>
                </a:solidFill>
              </a:rPr>
              <a:t>3</a:t>
            </a:r>
            <a:r>
              <a:rPr lang="zh-CN" altLang="en-US" sz="2400" b="1">
                <a:solidFill>
                  <a:srgbClr val="2A10E8"/>
                </a:solidFill>
              </a:rPr>
              <a:t>）交换机查询地址映射表，搜索</a:t>
            </a:r>
            <a:r>
              <a:rPr lang="en-US" altLang="zh-CN" sz="2400" b="1">
                <a:solidFill>
                  <a:srgbClr val="2A10E8"/>
                </a:solidFill>
              </a:rPr>
              <a:t>MAC</a:t>
            </a:r>
            <a:r>
              <a:rPr lang="en-US" altLang="zh-CN" sz="2400" b="1" baseline="-25000">
                <a:solidFill>
                  <a:srgbClr val="2A10E8"/>
                </a:solidFill>
              </a:rPr>
              <a:t>D</a:t>
            </a:r>
            <a:r>
              <a:rPr lang="zh-CN" altLang="en-US" sz="2400" b="1">
                <a:solidFill>
                  <a:srgbClr val="2A10E8"/>
                </a:solidFill>
              </a:rPr>
              <a:t>对应的端口；如果查询到，则向对应的端口转发，如果没有查询到，则向所有端口转发</a:t>
            </a:r>
            <a:r>
              <a:rPr lang="zh-CN" altLang="en-US" sz="2400" b="1"/>
              <a:t>；</a:t>
            </a:r>
            <a:endParaRPr lang="en-US" altLang="zh-CN" sz="2400" b="1"/>
          </a:p>
          <a:p>
            <a:pPr algn="just" eaLnBrk="1" hangingPunct="1"/>
            <a:r>
              <a:rPr lang="zh-CN" altLang="en-US" sz="2400" b="1"/>
              <a:t>（</a:t>
            </a:r>
            <a:r>
              <a:rPr lang="en-US" altLang="zh-CN" sz="2400" b="1"/>
              <a:t>4</a:t>
            </a:r>
            <a:r>
              <a:rPr lang="zh-CN" altLang="en-US" sz="2400" b="1"/>
              <a:t>）交换机在映射表记录下</a:t>
            </a:r>
            <a:r>
              <a:rPr lang="en-US" altLang="zh-CN" sz="2400" b="1"/>
              <a:t>MAC</a:t>
            </a:r>
            <a:r>
              <a:rPr lang="en-US" altLang="zh-CN" sz="2400" b="1" baseline="-25000"/>
              <a:t>A</a:t>
            </a:r>
            <a:r>
              <a:rPr lang="zh-CN" altLang="en-US" sz="2400" b="1"/>
              <a:t>对应的端口。</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07950" y="90805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zh-CN" altLang="en-US" sz="3200" b="1">
                <a:solidFill>
                  <a:srgbClr val="000099"/>
                </a:solidFill>
                <a:latin typeface="黑体" panose="02010609060101010101" pitchFamily="49" charset="-122"/>
                <a:ea typeface="黑体" panose="02010609060101010101" pitchFamily="49" charset="-122"/>
              </a:rPr>
              <a:t>交换机的功能</a:t>
            </a:r>
            <a:r>
              <a:rPr lang="en-US" altLang="zh-CN" sz="3200" b="1">
                <a:solidFill>
                  <a:srgbClr val="000099"/>
                </a:solidFill>
                <a:latin typeface="黑体" panose="02010609060101010101" pitchFamily="49" charset="-122"/>
                <a:ea typeface="黑体" panose="02010609060101010101" pitchFamily="49" charset="-122"/>
              </a:rPr>
              <a:t>-</a:t>
            </a:r>
            <a:r>
              <a:rPr lang="zh-CN" altLang="en-US" sz="3200" b="1">
                <a:solidFill>
                  <a:srgbClr val="000099"/>
                </a:solidFill>
                <a:latin typeface="黑体" panose="02010609060101010101" pitchFamily="49" charset="-122"/>
                <a:ea typeface="黑体" panose="02010609060101010101" pitchFamily="49" charset="-122"/>
              </a:rPr>
              <a:t>地址学习</a:t>
            </a:r>
          </a:p>
        </p:txBody>
      </p:sp>
      <p:graphicFrame>
        <p:nvGraphicFramePr>
          <p:cNvPr id="56323" name="Object 5"/>
          <p:cNvGraphicFramePr>
            <a:graphicFrameLocks noChangeAspect="1"/>
          </p:cNvGraphicFramePr>
          <p:nvPr/>
        </p:nvGraphicFramePr>
        <p:xfrm>
          <a:off x="7938" y="1557338"/>
          <a:ext cx="6229350" cy="5010150"/>
        </p:xfrm>
        <a:graphic>
          <a:graphicData uri="http://schemas.openxmlformats.org/presentationml/2006/ole">
            <mc:AlternateContent xmlns:mc="http://schemas.openxmlformats.org/markup-compatibility/2006">
              <mc:Choice xmlns:v="urn:schemas-microsoft-com:vml" Requires="v">
                <p:oleObj spid="_x0000_s56325" r:id="rId3" imgW="6126345" imgH="3626970" progId="Visio.Drawing.6">
                  <p:embed/>
                </p:oleObj>
              </mc:Choice>
              <mc:Fallback>
                <p:oleObj r:id="rId3" imgW="6126345" imgH="362697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 y="1557338"/>
                        <a:ext cx="6229350" cy="5010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矩形 1"/>
          <p:cNvSpPr>
            <a:spLocks noChangeArrowheads="1"/>
          </p:cNvSpPr>
          <p:nvPr/>
        </p:nvSpPr>
        <p:spPr bwMode="auto">
          <a:xfrm>
            <a:off x="6229350" y="565150"/>
            <a:ext cx="2906713" cy="600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2A10E8"/>
                </a:solidFill>
              </a:rPr>
              <a:t>每个端口既可以连接一个计算机，也可以连接另一个交换式以太网的交换机</a:t>
            </a:r>
            <a:r>
              <a:rPr lang="en-US" altLang="zh-CN" sz="2400" b="1">
                <a:solidFill>
                  <a:srgbClr val="2A10E8"/>
                </a:solidFill>
              </a:rPr>
              <a:t>,</a:t>
            </a:r>
            <a:r>
              <a:rPr lang="zh-CN" altLang="en-US" sz="2400" b="1">
                <a:solidFill>
                  <a:srgbClr val="2A10E8"/>
                </a:solidFill>
              </a:rPr>
              <a:t>形成树状结构。</a:t>
            </a:r>
            <a:r>
              <a:rPr lang="zh-CN" altLang="en-US" sz="2400" b="1"/>
              <a:t>节点</a:t>
            </a:r>
            <a:r>
              <a:rPr lang="en-US" altLang="zh-CN" sz="2400" b="1"/>
              <a:t>B,E</a:t>
            </a:r>
            <a:r>
              <a:rPr lang="zh-CN" altLang="en-US" sz="2400" b="1"/>
              <a:t>可以视为是一个共享式以太网，作为交换式以太网的一个节点。</a:t>
            </a:r>
            <a:endParaRPr lang="en-US" altLang="zh-CN" sz="2400" b="1"/>
          </a:p>
          <a:p>
            <a:pPr algn="just" eaLnBrk="1" hangingPunct="1"/>
            <a:r>
              <a:rPr lang="zh-CN" altLang="en-US" sz="2400" b="1">
                <a:solidFill>
                  <a:srgbClr val="FF0000"/>
                </a:solidFill>
              </a:rPr>
              <a:t>一个端口下接的所有计算机</a:t>
            </a:r>
            <a:r>
              <a:rPr lang="en-US" altLang="zh-CN" sz="2400" b="1">
                <a:solidFill>
                  <a:srgbClr val="FF0000"/>
                </a:solidFill>
              </a:rPr>
              <a:t>MAC</a:t>
            </a:r>
            <a:r>
              <a:rPr lang="zh-CN" altLang="en-US" sz="2400" b="1">
                <a:solidFill>
                  <a:srgbClr val="FF0000"/>
                </a:solidFill>
              </a:rPr>
              <a:t>地址在映射表中都可当前端口对应。</a:t>
            </a:r>
            <a:r>
              <a:rPr lang="zh-CN" altLang="en-US" sz="2400" b="1"/>
              <a:t>如，地址映射表中</a:t>
            </a:r>
            <a:r>
              <a:rPr lang="en-US" altLang="zh-CN" sz="2400" b="1"/>
              <a:t>MAC</a:t>
            </a:r>
            <a:r>
              <a:rPr lang="en-US" altLang="zh-CN" sz="2400" b="1" baseline="-25000"/>
              <a:t>B</a:t>
            </a:r>
            <a:r>
              <a:rPr lang="en-US" altLang="zh-CN" sz="2400" b="1"/>
              <a:t>,MAC</a:t>
            </a:r>
            <a:r>
              <a:rPr lang="en-US" altLang="zh-CN" sz="2400" b="1" baseline="-25000"/>
              <a:t>E</a:t>
            </a:r>
            <a:r>
              <a:rPr lang="zh-CN" altLang="en-US" sz="2400" b="1"/>
              <a:t>都对应端口</a:t>
            </a:r>
            <a:r>
              <a:rPr lang="en-US" altLang="zh-CN" sz="2400" b="1"/>
              <a:t>4.</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539750" y="836613"/>
            <a:ext cx="3816350" cy="695325"/>
          </a:xfrm>
        </p:spPr>
        <p:txBody>
          <a:bodyPr/>
          <a:lstStyle/>
          <a:p>
            <a:pPr eaLnBrk="1" hangingPunct="1"/>
            <a:r>
              <a:rPr lang="zh-CN" altLang="en-US" sz="3000" smtClean="0">
                <a:solidFill>
                  <a:srgbClr val="333399"/>
                </a:solidFill>
                <a:latin typeface="黑体" panose="02010609060101010101" pitchFamily="49" charset="-122"/>
                <a:ea typeface="黑体" panose="02010609060101010101" pitchFamily="49" charset="-122"/>
              </a:rPr>
              <a:t>以太网交换机的特点</a:t>
            </a:r>
          </a:p>
        </p:txBody>
      </p:sp>
      <p:sp>
        <p:nvSpPr>
          <p:cNvPr id="5" name="Rectangle 2"/>
          <p:cNvSpPr txBox="1">
            <a:spLocks noChangeArrowheads="1"/>
          </p:cNvSpPr>
          <p:nvPr/>
        </p:nvSpPr>
        <p:spPr>
          <a:xfrm>
            <a:off x="538163" y="1773238"/>
            <a:ext cx="8497887" cy="266382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spcBef>
                <a:spcPts val="600"/>
              </a:spcBef>
              <a:buFont typeface="Wingdings" panose="05000000000000000000" pitchFamily="2" charset="2"/>
              <a:buChar char="l"/>
              <a:defRPr/>
            </a:pPr>
            <a:r>
              <a:rPr lang="zh-CN" altLang="en-US" sz="2400" kern="0" dirty="0" smtClean="0">
                <a:solidFill>
                  <a:srgbClr val="FF0000"/>
                </a:solidFill>
              </a:rPr>
              <a:t>单工、半双工、全双工多种工作方式</a:t>
            </a:r>
            <a:r>
              <a:rPr lang="zh-CN" altLang="en-US" sz="2400" kern="0" dirty="0" smtClean="0"/>
              <a:t>：以太网交换机的每个接口都直接与主机相连，并且一般都工作在</a:t>
            </a:r>
            <a:r>
              <a:rPr lang="zh-CN" altLang="en-US" sz="2400" kern="0" dirty="0" smtClean="0">
                <a:solidFill>
                  <a:schemeClr val="hlink"/>
                </a:solidFill>
              </a:rPr>
              <a:t>全双工方式</a:t>
            </a:r>
            <a:r>
              <a:rPr lang="zh-CN" altLang="en-US" sz="2400" kern="0" dirty="0" smtClean="0"/>
              <a:t>。</a:t>
            </a:r>
            <a:endParaRPr lang="en-US" altLang="zh-CN" sz="2400" kern="0" dirty="0" smtClean="0"/>
          </a:p>
          <a:p>
            <a:pPr eaLnBrk="1" hangingPunct="1">
              <a:lnSpc>
                <a:spcPct val="120000"/>
              </a:lnSpc>
              <a:spcBef>
                <a:spcPts val="600"/>
              </a:spcBef>
              <a:buFont typeface="Wingdings" panose="05000000000000000000" pitchFamily="2" charset="2"/>
              <a:buChar char="l"/>
              <a:defRPr/>
            </a:pPr>
            <a:r>
              <a:rPr lang="zh-CN" altLang="en-US" sz="2400" kern="0" dirty="0" smtClean="0">
                <a:solidFill>
                  <a:srgbClr val="FF0000"/>
                </a:solidFill>
              </a:rPr>
              <a:t>交换速率高：</a:t>
            </a:r>
            <a:r>
              <a:rPr lang="zh-CN" altLang="en-US" sz="2400" kern="0" dirty="0" smtClean="0"/>
              <a:t>以太网交换机由于使用了专用的交换结构芯片，其交换速率就较高。</a:t>
            </a:r>
            <a:endParaRPr lang="en-US" altLang="zh-CN" sz="2400" kern="0" dirty="0" smtClean="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5148263" y="989013"/>
            <a:ext cx="3816350" cy="695325"/>
          </a:xfrm>
          <a:solidFill>
            <a:srgbClr val="FFC000"/>
          </a:solidFill>
        </p:spPr>
        <p:txBody>
          <a:bodyPr anchor="ctr" anchorCtr="1"/>
          <a:lstStyle/>
          <a:p>
            <a:pPr eaLnBrk="1" hangingPunct="1"/>
            <a:r>
              <a:rPr lang="zh-CN" altLang="en-US" sz="3000" smtClean="0">
                <a:solidFill>
                  <a:srgbClr val="333399"/>
                </a:solidFill>
                <a:latin typeface="黑体" panose="02010609060101010101" pitchFamily="49" charset="-122"/>
                <a:ea typeface="黑体" panose="02010609060101010101" pitchFamily="49" charset="-122"/>
              </a:rPr>
              <a:t>独占传输媒体的带宽</a:t>
            </a:r>
          </a:p>
        </p:txBody>
      </p:sp>
      <p:sp>
        <p:nvSpPr>
          <p:cNvPr id="6" name="Rectangle 2"/>
          <p:cNvSpPr txBox="1">
            <a:spLocks noChangeArrowheads="1"/>
          </p:cNvSpPr>
          <p:nvPr/>
        </p:nvSpPr>
        <p:spPr>
          <a:xfrm>
            <a:off x="395288" y="1989138"/>
            <a:ext cx="8497887" cy="287972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l"/>
              <a:defRPr/>
            </a:pPr>
            <a:r>
              <a:rPr lang="zh-CN" altLang="en-US" sz="2400" kern="0" dirty="0">
                <a:solidFill>
                  <a:srgbClr val="FF0000"/>
                </a:solidFill>
              </a:rPr>
              <a:t>吞吐量高</a:t>
            </a:r>
            <a:r>
              <a:rPr lang="zh-CN" altLang="en-US" sz="2400" kern="0" dirty="0"/>
              <a:t>：每个接口</a:t>
            </a:r>
            <a:r>
              <a:rPr lang="zh-CN" altLang="en-US" sz="2400" kern="0" dirty="0">
                <a:solidFill>
                  <a:srgbClr val="FF0000"/>
                </a:solidFill>
              </a:rPr>
              <a:t>独享</a:t>
            </a:r>
            <a:r>
              <a:rPr lang="zh-CN" altLang="en-US" sz="2400" kern="0" dirty="0"/>
              <a:t>带宽，而非</a:t>
            </a:r>
            <a:r>
              <a:rPr lang="zh-CN" altLang="en-US" sz="2400" kern="0" dirty="0">
                <a:solidFill>
                  <a:srgbClr val="FF0000"/>
                </a:solidFill>
              </a:rPr>
              <a:t>共享</a:t>
            </a:r>
            <a:r>
              <a:rPr lang="zh-CN" altLang="en-US" sz="2400" kern="0" dirty="0"/>
              <a:t>带宽。     </a:t>
            </a:r>
          </a:p>
          <a:p>
            <a:pPr eaLnBrk="1" hangingPunct="1">
              <a:buFont typeface="Wingdings" panose="05000000000000000000" pitchFamily="2" charset="2"/>
              <a:buChar char="l"/>
              <a:defRPr/>
            </a:pPr>
            <a:r>
              <a:rPr lang="zh-CN" altLang="en-US" sz="2400" kern="0" dirty="0" smtClean="0"/>
              <a:t>对于普通 </a:t>
            </a:r>
            <a:r>
              <a:rPr lang="en-US" altLang="zh-CN" sz="2400" kern="0" dirty="0" smtClean="0"/>
              <a:t>10 Mb/s </a:t>
            </a:r>
            <a:r>
              <a:rPr lang="zh-CN" altLang="en-US" sz="2400" kern="0" dirty="0" smtClean="0"/>
              <a:t>的共享式以太网，若共有 </a:t>
            </a:r>
            <a:r>
              <a:rPr lang="en-US" altLang="zh-CN" sz="2400" i="1" kern="0" dirty="0" smtClean="0"/>
              <a:t>N </a:t>
            </a:r>
            <a:r>
              <a:rPr lang="zh-CN" altLang="en-US" sz="2400" kern="0" dirty="0" smtClean="0"/>
              <a:t>个用户，则每个用户占有的平均带宽只有总带宽</a:t>
            </a:r>
            <a:r>
              <a:rPr lang="en-US" altLang="zh-CN" sz="2400" kern="0" dirty="0" smtClean="0"/>
              <a:t>(10 Mb/s)</a:t>
            </a:r>
            <a:r>
              <a:rPr lang="zh-CN" altLang="en-US" sz="2400" kern="0" dirty="0" smtClean="0"/>
              <a:t>的 </a:t>
            </a:r>
            <a:r>
              <a:rPr lang="en-US" altLang="zh-CN" sz="2400" i="1" kern="0" dirty="0" smtClean="0"/>
              <a:t>N </a:t>
            </a:r>
            <a:r>
              <a:rPr lang="zh-CN" altLang="en-US" sz="2400" kern="0" dirty="0" smtClean="0"/>
              <a:t>分之一。</a:t>
            </a:r>
          </a:p>
          <a:p>
            <a:pPr eaLnBrk="1" hangingPunct="1">
              <a:buFont typeface="Wingdings" panose="05000000000000000000" pitchFamily="2" charset="2"/>
              <a:buChar char="l"/>
              <a:defRPr/>
            </a:pPr>
            <a:r>
              <a:rPr lang="zh-CN" altLang="en-US" sz="2400" kern="0" dirty="0" smtClean="0"/>
              <a:t>使用以太网交换机时，</a:t>
            </a:r>
            <a:r>
              <a:rPr lang="zh-CN" altLang="en-US" sz="2400" kern="0" dirty="0" smtClean="0">
                <a:solidFill>
                  <a:srgbClr val="FF0000"/>
                </a:solidFill>
              </a:rPr>
              <a:t>虽然在每个接口到主机的带宽还是 </a:t>
            </a:r>
            <a:r>
              <a:rPr lang="en-US" altLang="zh-CN" sz="2400" kern="0" dirty="0" smtClean="0">
                <a:solidFill>
                  <a:srgbClr val="FF0000"/>
                </a:solidFill>
              </a:rPr>
              <a:t>10 Mb/s</a:t>
            </a:r>
            <a:r>
              <a:rPr lang="zh-CN" altLang="en-US" sz="2400" kern="0" dirty="0" smtClean="0">
                <a:solidFill>
                  <a:srgbClr val="FF0000"/>
                </a:solidFill>
              </a:rPr>
              <a:t>，但由于一个用户在通信时是独占而不是和其他网络用户共享传输媒体的带宽</a:t>
            </a:r>
            <a:r>
              <a:rPr lang="zh-CN" altLang="en-US" sz="2400" kern="0" dirty="0" smtClean="0"/>
              <a:t>，因此对于拥有 </a:t>
            </a:r>
            <a:r>
              <a:rPr lang="en-US" altLang="zh-CN" sz="2400" i="1" kern="0" dirty="0" smtClean="0"/>
              <a:t>N </a:t>
            </a:r>
            <a:r>
              <a:rPr lang="zh-CN" altLang="en-US" sz="2400" kern="0" dirty="0" smtClean="0"/>
              <a:t>对接口的交换机的总容量为 </a:t>
            </a:r>
            <a:r>
              <a:rPr lang="en-US" altLang="zh-CN" sz="2400" i="1" kern="0" dirty="0" smtClean="0"/>
              <a:t>N</a:t>
            </a:r>
            <a:r>
              <a:rPr lang="en-US" altLang="zh-CN" sz="2400" kern="0" dirty="0" smtClean="0">
                <a:sym typeface="Symbol" panose="05050102010706020507" pitchFamily="18" charset="2"/>
              </a:rPr>
              <a:t></a:t>
            </a:r>
            <a:r>
              <a:rPr lang="en-US" altLang="zh-CN" sz="2400" kern="0" dirty="0" smtClean="0"/>
              <a:t>10 Mb/s</a:t>
            </a:r>
            <a:r>
              <a:rPr lang="zh-CN" altLang="en-US" sz="2400" kern="0" dirty="0" smtClean="0"/>
              <a:t>。这正是交换机的最大优点。  </a:t>
            </a:r>
          </a:p>
        </p:txBody>
      </p:sp>
      <p:sp>
        <p:nvSpPr>
          <p:cNvPr id="7" name="Rectangle 3"/>
          <p:cNvSpPr txBox="1">
            <a:spLocks noChangeArrowheads="1"/>
          </p:cNvSpPr>
          <p:nvPr/>
        </p:nvSpPr>
        <p:spPr bwMode="auto">
          <a:xfrm>
            <a:off x="539750" y="836613"/>
            <a:ext cx="3816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sz="3000" kern="0" dirty="0" smtClean="0">
                <a:solidFill>
                  <a:srgbClr val="333399"/>
                </a:solidFill>
                <a:latin typeface="黑体" panose="02010609060101010101" pitchFamily="49" charset="-122"/>
                <a:ea typeface="黑体" panose="02010609060101010101" pitchFamily="49" charset="-122"/>
              </a:rPr>
              <a:t>以太网交换机的特点</a:t>
            </a:r>
            <a:endParaRPr lang="zh-CN" altLang="en-US" sz="3000" kern="0" dirty="0">
              <a:solidFill>
                <a:srgbClr val="333399"/>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p:cNvSpPr>
            <a:spLocks noChangeArrowheads="1"/>
          </p:cNvSpPr>
          <p:nvPr/>
        </p:nvSpPr>
        <p:spPr bwMode="auto">
          <a:xfrm>
            <a:off x="3348038" y="3284538"/>
            <a:ext cx="2500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3600" b="1"/>
              <a:t>高速以太网</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11188" y="908050"/>
            <a:ext cx="3709987" cy="598488"/>
          </a:xfrm>
          <a:solidFill>
            <a:srgbClr val="FFFF00"/>
          </a:solidFill>
        </p:spPr>
        <p:txBody>
          <a:bodyPr/>
          <a:lstStyle/>
          <a:p>
            <a:pPr eaLnBrk="1" hangingPunct="1"/>
            <a:r>
              <a:rPr lang="zh-CN" altLang="en-US" smtClean="0"/>
              <a:t/>
            </a:r>
            <a:br>
              <a:rPr lang="zh-CN" altLang="en-US" smtClean="0"/>
            </a:br>
            <a:r>
              <a:rPr lang="en-US" altLang="zh-CN" sz="3000" smtClean="0"/>
              <a:t>100BASE-T </a:t>
            </a:r>
            <a:r>
              <a:rPr lang="zh-CN" altLang="en-US" sz="3000" smtClean="0"/>
              <a:t>以太网</a:t>
            </a:r>
          </a:p>
        </p:txBody>
      </p:sp>
      <p:sp>
        <p:nvSpPr>
          <p:cNvPr id="61443" name="Rectangle 3"/>
          <p:cNvSpPr>
            <a:spLocks noGrp="1" noChangeArrowheads="1"/>
          </p:cNvSpPr>
          <p:nvPr>
            <p:ph type="body" idx="4294967295"/>
          </p:nvPr>
        </p:nvSpPr>
        <p:spPr>
          <a:xfrm>
            <a:off x="395288" y="1916113"/>
            <a:ext cx="8678862" cy="4267200"/>
          </a:xfrm>
        </p:spPr>
        <p:txBody>
          <a:bodyPr/>
          <a:lstStyle/>
          <a:p>
            <a:pPr eaLnBrk="1" hangingPunct="1"/>
            <a:r>
              <a:rPr lang="zh-CN" altLang="en-US" smtClean="0"/>
              <a:t>速率达到或超过 </a:t>
            </a:r>
            <a:r>
              <a:rPr lang="en-US" altLang="zh-CN" smtClean="0"/>
              <a:t>100 Mb/s </a:t>
            </a:r>
            <a:r>
              <a:rPr lang="zh-CN" altLang="en-US" smtClean="0"/>
              <a:t>的以太网称为</a:t>
            </a:r>
            <a:r>
              <a:rPr lang="zh-CN" altLang="en-US" smtClean="0">
                <a:solidFill>
                  <a:schemeClr val="hlink"/>
                </a:solidFill>
              </a:rPr>
              <a:t>高速以太网</a:t>
            </a:r>
            <a:r>
              <a:rPr lang="zh-CN" altLang="en-US" smtClean="0"/>
              <a:t>。</a:t>
            </a:r>
          </a:p>
          <a:p>
            <a:pPr eaLnBrk="1" hangingPunct="1"/>
            <a:r>
              <a:rPr lang="zh-CN" altLang="en-US" smtClean="0"/>
              <a:t>在双绞线上传送 </a:t>
            </a:r>
            <a:r>
              <a:rPr lang="en-US" altLang="zh-CN" smtClean="0"/>
              <a:t>100 Mb/s </a:t>
            </a:r>
            <a:r>
              <a:rPr lang="zh-CN" altLang="en-US" smtClean="0"/>
              <a:t>基带信号的星型拓扑以太网，仍使用</a:t>
            </a:r>
            <a:r>
              <a:rPr lang="en-US" altLang="zh-CN" smtClean="0"/>
              <a:t>CSMA/CD </a:t>
            </a:r>
            <a:r>
              <a:rPr lang="zh-CN" altLang="en-US" smtClean="0"/>
              <a:t>协议。</a:t>
            </a:r>
            <a:r>
              <a:rPr lang="en-US" altLang="zh-CN" smtClean="0"/>
              <a:t>100BASE-T </a:t>
            </a:r>
            <a:r>
              <a:rPr lang="zh-CN" altLang="en-US" smtClean="0"/>
              <a:t>以太网又称为</a:t>
            </a:r>
            <a:r>
              <a:rPr lang="zh-CN" altLang="en-US" smtClean="0">
                <a:solidFill>
                  <a:schemeClr val="hlink"/>
                </a:solidFill>
              </a:rPr>
              <a:t>快速以太网</a:t>
            </a:r>
            <a:r>
              <a:rPr lang="en-US" altLang="zh-CN" smtClean="0"/>
              <a:t>(Fast Ethernet)</a:t>
            </a:r>
            <a:r>
              <a:rPr lang="zh-CN" altLang="en-US" smtClean="0"/>
              <a:t>。 </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539750" y="134938"/>
            <a:ext cx="8116888" cy="1462087"/>
          </a:xfrm>
        </p:spPr>
        <p:txBody>
          <a:bodyPr/>
          <a:lstStyle/>
          <a:p>
            <a:pPr eaLnBrk="1" hangingPunct="1"/>
            <a:r>
              <a:rPr lang="en-US" altLang="zh-CN" sz="3200" smtClean="0"/>
              <a:t>100BASE-T </a:t>
            </a:r>
            <a:r>
              <a:rPr lang="zh-CN" altLang="en-US" sz="3200" smtClean="0"/>
              <a:t>以太网 </a:t>
            </a:r>
            <a:r>
              <a:rPr lang="zh-CN" altLang="en-US" sz="3200" b="1" smtClean="0"/>
              <a:t>三种不同的物理层标准 </a:t>
            </a:r>
          </a:p>
        </p:txBody>
      </p:sp>
      <p:sp>
        <p:nvSpPr>
          <p:cNvPr id="63491" name="Rectangle 3"/>
          <p:cNvSpPr>
            <a:spLocks noGrp="1" noChangeArrowheads="1"/>
          </p:cNvSpPr>
          <p:nvPr>
            <p:ph type="body" idx="4294967295"/>
          </p:nvPr>
        </p:nvSpPr>
        <p:spPr>
          <a:xfrm>
            <a:off x="1042988" y="1978025"/>
            <a:ext cx="7772400" cy="4114800"/>
          </a:xfrm>
        </p:spPr>
        <p:txBody>
          <a:bodyPr/>
          <a:lstStyle/>
          <a:p>
            <a:pPr eaLnBrk="1" hangingPunct="1"/>
            <a:r>
              <a:rPr lang="en-US" altLang="zh-CN" smtClean="0"/>
              <a:t>100BASE-TX</a:t>
            </a:r>
          </a:p>
          <a:p>
            <a:pPr lvl="1" eaLnBrk="1" hangingPunct="1"/>
            <a:r>
              <a:rPr lang="zh-CN" altLang="en-US" smtClean="0">
                <a:solidFill>
                  <a:srgbClr val="333399"/>
                </a:solidFill>
                <a:latin typeface="Arial" panose="020B0604020202020204" pitchFamily="34" charset="0"/>
                <a:ea typeface="黑体" panose="02010609060101010101" pitchFamily="49" charset="-122"/>
              </a:rPr>
              <a:t>使用 </a:t>
            </a:r>
            <a:r>
              <a:rPr lang="en-US" altLang="zh-CN" smtClean="0">
                <a:solidFill>
                  <a:srgbClr val="333399"/>
                </a:solidFill>
                <a:latin typeface="Arial" panose="020B0604020202020204" pitchFamily="34" charset="0"/>
                <a:ea typeface="黑体" panose="02010609060101010101" pitchFamily="49" charset="-122"/>
              </a:rPr>
              <a:t>2 </a:t>
            </a:r>
            <a:r>
              <a:rPr lang="zh-CN" altLang="en-US" smtClean="0">
                <a:solidFill>
                  <a:srgbClr val="333399"/>
                </a:solidFill>
                <a:latin typeface="Arial" panose="020B0604020202020204" pitchFamily="34" charset="0"/>
                <a:ea typeface="黑体" panose="02010609060101010101" pitchFamily="49" charset="-122"/>
              </a:rPr>
              <a:t>对 </a:t>
            </a:r>
            <a:r>
              <a:rPr lang="en-US" altLang="zh-CN" smtClean="0">
                <a:solidFill>
                  <a:srgbClr val="333399"/>
                </a:solidFill>
                <a:latin typeface="Arial" panose="020B0604020202020204" pitchFamily="34" charset="0"/>
                <a:ea typeface="黑体" panose="02010609060101010101" pitchFamily="49" charset="-122"/>
              </a:rPr>
              <a:t>UTP 5 </a:t>
            </a:r>
            <a:r>
              <a:rPr lang="zh-CN" altLang="en-US" smtClean="0">
                <a:solidFill>
                  <a:srgbClr val="333399"/>
                </a:solidFill>
                <a:latin typeface="Arial" panose="020B0604020202020204" pitchFamily="34" charset="0"/>
                <a:ea typeface="黑体" panose="02010609060101010101" pitchFamily="49" charset="-122"/>
              </a:rPr>
              <a:t>类线或屏蔽双绞线 </a:t>
            </a:r>
            <a:r>
              <a:rPr lang="en-US" altLang="zh-CN" smtClean="0">
                <a:solidFill>
                  <a:srgbClr val="333399"/>
                </a:solidFill>
                <a:latin typeface="Arial" panose="020B0604020202020204" pitchFamily="34" charset="0"/>
                <a:ea typeface="黑体" panose="02010609060101010101" pitchFamily="49" charset="-122"/>
              </a:rPr>
              <a:t>STP</a:t>
            </a:r>
            <a:r>
              <a:rPr lang="zh-CN" altLang="en-US" smtClean="0">
                <a:solidFill>
                  <a:srgbClr val="333399"/>
                </a:solidFill>
                <a:latin typeface="Arial" panose="020B0604020202020204" pitchFamily="34" charset="0"/>
                <a:ea typeface="黑体" panose="02010609060101010101" pitchFamily="49" charset="-122"/>
              </a:rPr>
              <a:t>。</a:t>
            </a:r>
            <a:r>
              <a:rPr lang="zh-CN" altLang="en-US" smtClean="0"/>
              <a:t>  </a:t>
            </a:r>
          </a:p>
          <a:p>
            <a:pPr eaLnBrk="1" hangingPunct="1"/>
            <a:r>
              <a:rPr lang="en-US" altLang="zh-CN" smtClean="0"/>
              <a:t>100BASE-FX </a:t>
            </a:r>
          </a:p>
          <a:p>
            <a:pPr lvl="1" eaLnBrk="1" hangingPunct="1"/>
            <a:r>
              <a:rPr lang="zh-CN" altLang="en-US" smtClean="0">
                <a:solidFill>
                  <a:srgbClr val="333399"/>
                </a:solidFill>
                <a:latin typeface="Arial" panose="020B0604020202020204" pitchFamily="34" charset="0"/>
                <a:ea typeface="黑体" panose="02010609060101010101" pitchFamily="49" charset="-122"/>
              </a:rPr>
              <a:t>使用 </a:t>
            </a:r>
            <a:r>
              <a:rPr lang="en-US" altLang="zh-CN" smtClean="0">
                <a:solidFill>
                  <a:srgbClr val="333399"/>
                </a:solidFill>
                <a:latin typeface="Arial" panose="020B0604020202020204" pitchFamily="34" charset="0"/>
                <a:ea typeface="黑体" panose="02010609060101010101" pitchFamily="49" charset="-122"/>
              </a:rPr>
              <a:t>2 </a:t>
            </a:r>
            <a:r>
              <a:rPr lang="zh-CN" altLang="en-US" smtClean="0">
                <a:solidFill>
                  <a:srgbClr val="333399"/>
                </a:solidFill>
                <a:latin typeface="Arial" panose="020B0604020202020204" pitchFamily="34" charset="0"/>
                <a:ea typeface="黑体" panose="02010609060101010101" pitchFamily="49" charset="-122"/>
              </a:rPr>
              <a:t>对光纤。</a:t>
            </a:r>
            <a:r>
              <a:rPr lang="zh-CN" altLang="en-US" smtClean="0"/>
              <a:t> </a:t>
            </a:r>
          </a:p>
          <a:p>
            <a:pPr eaLnBrk="1" hangingPunct="1"/>
            <a:r>
              <a:rPr lang="en-US" altLang="zh-CN" smtClean="0"/>
              <a:t>100BASE-T4</a:t>
            </a:r>
          </a:p>
          <a:p>
            <a:pPr lvl="1" eaLnBrk="1" hangingPunct="1"/>
            <a:r>
              <a:rPr lang="zh-CN" altLang="en-US" smtClean="0">
                <a:solidFill>
                  <a:srgbClr val="333399"/>
                </a:solidFill>
                <a:latin typeface="Arial" panose="020B0604020202020204" pitchFamily="34" charset="0"/>
                <a:ea typeface="黑体" panose="02010609060101010101" pitchFamily="49" charset="-122"/>
              </a:rPr>
              <a:t>使用 </a:t>
            </a:r>
            <a:r>
              <a:rPr lang="en-US" altLang="zh-CN" smtClean="0">
                <a:solidFill>
                  <a:srgbClr val="333399"/>
                </a:solidFill>
                <a:latin typeface="Arial" panose="020B0604020202020204" pitchFamily="34" charset="0"/>
                <a:ea typeface="黑体" panose="02010609060101010101" pitchFamily="49" charset="-122"/>
              </a:rPr>
              <a:t>4 </a:t>
            </a:r>
            <a:r>
              <a:rPr lang="zh-CN" altLang="en-US" smtClean="0">
                <a:solidFill>
                  <a:srgbClr val="333399"/>
                </a:solidFill>
                <a:latin typeface="Arial" panose="020B0604020202020204" pitchFamily="34" charset="0"/>
                <a:ea typeface="黑体" panose="02010609060101010101" pitchFamily="49" charset="-122"/>
              </a:rPr>
              <a:t>对 </a:t>
            </a:r>
            <a:r>
              <a:rPr lang="en-US" altLang="zh-CN" smtClean="0">
                <a:solidFill>
                  <a:srgbClr val="333399"/>
                </a:solidFill>
                <a:latin typeface="Arial" panose="020B0604020202020204" pitchFamily="34" charset="0"/>
                <a:ea typeface="黑体" panose="02010609060101010101" pitchFamily="49" charset="-122"/>
              </a:rPr>
              <a:t>UTP 3 </a:t>
            </a:r>
            <a:r>
              <a:rPr lang="zh-CN" altLang="en-US" smtClean="0">
                <a:solidFill>
                  <a:srgbClr val="333399"/>
                </a:solidFill>
                <a:latin typeface="Arial" panose="020B0604020202020204" pitchFamily="34" charset="0"/>
                <a:ea typeface="黑体" panose="02010609060101010101" pitchFamily="49" charset="-122"/>
              </a:rPr>
              <a:t>类线或 </a:t>
            </a:r>
            <a:r>
              <a:rPr lang="en-US" altLang="zh-CN" smtClean="0">
                <a:solidFill>
                  <a:srgbClr val="333399"/>
                </a:solidFill>
                <a:latin typeface="Arial" panose="020B0604020202020204" pitchFamily="34" charset="0"/>
                <a:ea typeface="黑体" panose="02010609060101010101" pitchFamily="49" charset="-122"/>
              </a:rPr>
              <a:t>5 </a:t>
            </a:r>
            <a:r>
              <a:rPr lang="zh-CN" altLang="en-US" smtClean="0">
                <a:solidFill>
                  <a:srgbClr val="333399"/>
                </a:solidFill>
                <a:latin typeface="Arial" panose="020B0604020202020204" pitchFamily="34" charset="0"/>
                <a:ea typeface="黑体" panose="02010609060101010101" pitchFamily="49" charset="-122"/>
              </a:rPr>
              <a:t>类线。</a:t>
            </a:r>
            <a:r>
              <a:rPr lang="zh-CN" altLang="en-US" smtClean="0"/>
              <a:t> </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596900" y="981075"/>
            <a:ext cx="2822575" cy="598488"/>
          </a:xfrm>
          <a:solidFill>
            <a:srgbClr val="FFFF00"/>
          </a:solidFill>
        </p:spPr>
        <p:txBody>
          <a:bodyPr/>
          <a:lstStyle/>
          <a:p>
            <a:pPr eaLnBrk="1" hangingPunct="1"/>
            <a:r>
              <a:rPr lang="zh-CN" altLang="en-US" sz="3200" smtClean="0"/>
              <a:t>吉比特以太网</a:t>
            </a:r>
          </a:p>
        </p:txBody>
      </p:sp>
      <p:sp>
        <p:nvSpPr>
          <p:cNvPr id="65539" name="Rectangle 3"/>
          <p:cNvSpPr>
            <a:spLocks noGrp="1" noChangeArrowheads="1"/>
          </p:cNvSpPr>
          <p:nvPr>
            <p:ph type="body" idx="4294967295"/>
          </p:nvPr>
        </p:nvSpPr>
        <p:spPr>
          <a:xfrm>
            <a:off x="596900" y="1844675"/>
            <a:ext cx="8204200" cy="3600450"/>
          </a:xfrm>
        </p:spPr>
        <p:txBody>
          <a:bodyPr/>
          <a:lstStyle/>
          <a:p>
            <a:pPr marL="609600" indent="-609600" eaLnBrk="1" hangingPunct="1">
              <a:lnSpc>
                <a:spcPct val="120000"/>
              </a:lnSpc>
            </a:pPr>
            <a:r>
              <a:rPr lang="zh-CN" altLang="en-US" sz="2800" smtClean="0"/>
              <a:t>允许在 </a:t>
            </a:r>
            <a:r>
              <a:rPr lang="en-US" altLang="zh-CN" sz="2800" smtClean="0"/>
              <a:t>1 Gb/s </a:t>
            </a:r>
            <a:r>
              <a:rPr lang="zh-CN" altLang="en-US" sz="2800" smtClean="0"/>
              <a:t>下全双工和半双工两种方式工作。</a:t>
            </a:r>
          </a:p>
          <a:p>
            <a:pPr marL="609600" indent="-609600" eaLnBrk="1" hangingPunct="1">
              <a:lnSpc>
                <a:spcPct val="120000"/>
              </a:lnSpc>
            </a:pPr>
            <a:r>
              <a:rPr lang="zh-CN" altLang="en-US" sz="2800" b="1" smtClean="0">
                <a:solidFill>
                  <a:srgbClr val="FF0000"/>
                </a:solidFill>
              </a:rPr>
              <a:t>全双工方式不需要使用 </a:t>
            </a:r>
            <a:r>
              <a:rPr lang="en-US" altLang="zh-CN" sz="2800" b="1" smtClean="0">
                <a:solidFill>
                  <a:srgbClr val="FF0000"/>
                </a:solidFill>
              </a:rPr>
              <a:t>CSMA/CD </a:t>
            </a:r>
            <a:r>
              <a:rPr lang="zh-CN" altLang="en-US" sz="2800" b="1" smtClean="0">
                <a:solidFill>
                  <a:srgbClr val="FF0000"/>
                </a:solidFill>
              </a:rPr>
              <a:t>协议。</a:t>
            </a:r>
          </a:p>
          <a:p>
            <a:pPr marL="609600" indent="-609600" eaLnBrk="1" hangingPunct="1">
              <a:lnSpc>
                <a:spcPct val="120000"/>
              </a:lnSpc>
            </a:pPr>
            <a:r>
              <a:rPr lang="zh-CN" altLang="en-US" sz="2800" smtClean="0"/>
              <a:t>与 </a:t>
            </a:r>
            <a:r>
              <a:rPr lang="en-US" altLang="zh-CN" sz="2800" smtClean="0"/>
              <a:t>10BASE-T </a:t>
            </a:r>
            <a:r>
              <a:rPr lang="zh-CN" altLang="en-US" sz="2800" smtClean="0"/>
              <a:t>和 </a:t>
            </a:r>
            <a:r>
              <a:rPr lang="en-US" altLang="zh-CN" sz="2800" smtClean="0"/>
              <a:t>100BASE-T </a:t>
            </a:r>
            <a:r>
              <a:rPr lang="zh-CN" altLang="en-US" sz="2800" smtClean="0"/>
              <a:t>技术向后兼容。</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461963" y="115888"/>
            <a:ext cx="8116887" cy="1462087"/>
          </a:xfrm>
        </p:spPr>
        <p:txBody>
          <a:bodyPr/>
          <a:lstStyle/>
          <a:p>
            <a:pPr eaLnBrk="1" hangingPunct="1"/>
            <a:r>
              <a:rPr lang="zh-CN" altLang="en-US" sz="3200" smtClean="0"/>
              <a:t>吉比特以太网的物理层 </a:t>
            </a:r>
          </a:p>
        </p:txBody>
      </p:sp>
      <p:sp>
        <p:nvSpPr>
          <p:cNvPr id="67587" name="Rectangle 3"/>
          <p:cNvSpPr>
            <a:spLocks noGrp="1" noChangeArrowheads="1"/>
          </p:cNvSpPr>
          <p:nvPr>
            <p:ph type="body" idx="4294967295"/>
          </p:nvPr>
        </p:nvSpPr>
        <p:spPr>
          <a:xfrm>
            <a:off x="468313" y="1978025"/>
            <a:ext cx="8347075" cy="4114800"/>
          </a:xfrm>
        </p:spPr>
        <p:txBody>
          <a:bodyPr/>
          <a:lstStyle/>
          <a:p>
            <a:pPr marL="609600" indent="-609600" eaLnBrk="1" hangingPunct="1"/>
            <a:r>
              <a:rPr lang="en-US" altLang="zh-CN" sz="3200" smtClean="0"/>
              <a:t>1000BASE-X      </a:t>
            </a:r>
            <a:r>
              <a:rPr lang="zh-CN" altLang="en-US" sz="3200" smtClean="0"/>
              <a:t>基于光纤通道的物理层：</a:t>
            </a:r>
          </a:p>
          <a:p>
            <a:pPr marL="990600" lvl="1" indent="-533400" eaLnBrk="1" hangingPunct="1"/>
            <a:r>
              <a:rPr lang="en-US" altLang="zh-CN" sz="2800" smtClean="0">
                <a:solidFill>
                  <a:srgbClr val="333399"/>
                </a:solidFill>
                <a:latin typeface="Arial" panose="020B0604020202020204" pitchFamily="34" charset="0"/>
                <a:ea typeface="黑体" panose="02010609060101010101" pitchFamily="49" charset="-122"/>
              </a:rPr>
              <a:t>1000BASE-SX   SX</a:t>
            </a:r>
            <a:r>
              <a:rPr lang="zh-CN" altLang="en-US" sz="2800" smtClean="0">
                <a:solidFill>
                  <a:srgbClr val="333399"/>
                </a:solidFill>
                <a:latin typeface="Arial" panose="020B0604020202020204" pitchFamily="34" charset="0"/>
                <a:ea typeface="黑体" panose="02010609060101010101" pitchFamily="49" charset="-122"/>
              </a:rPr>
              <a:t>表示短波长</a:t>
            </a:r>
          </a:p>
          <a:p>
            <a:pPr marL="990600" lvl="1" indent="-533400" eaLnBrk="1" hangingPunct="1"/>
            <a:r>
              <a:rPr lang="en-US" altLang="zh-CN" sz="2800" smtClean="0">
                <a:solidFill>
                  <a:srgbClr val="333399"/>
                </a:solidFill>
                <a:latin typeface="Arial" panose="020B0604020202020204" pitchFamily="34" charset="0"/>
                <a:ea typeface="黑体" panose="02010609060101010101" pitchFamily="49" charset="-122"/>
              </a:rPr>
              <a:t>1000BASE-LX   LX</a:t>
            </a:r>
            <a:r>
              <a:rPr lang="zh-CN" altLang="en-US" sz="2800" smtClean="0">
                <a:solidFill>
                  <a:srgbClr val="333399"/>
                </a:solidFill>
                <a:latin typeface="Arial" panose="020B0604020202020204" pitchFamily="34" charset="0"/>
                <a:ea typeface="黑体" panose="02010609060101010101" pitchFamily="49" charset="-122"/>
              </a:rPr>
              <a:t>表示长波长</a:t>
            </a:r>
          </a:p>
          <a:p>
            <a:pPr marL="990600" lvl="1" indent="-533400" eaLnBrk="1" hangingPunct="1"/>
            <a:r>
              <a:rPr lang="en-US" altLang="zh-CN" sz="2800" smtClean="0">
                <a:solidFill>
                  <a:srgbClr val="333399"/>
                </a:solidFill>
                <a:latin typeface="Arial" panose="020B0604020202020204" pitchFamily="34" charset="0"/>
                <a:ea typeface="黑体" panose="02010609060101010101" pitchFamily="49" charset="-122"/>
              </a:rPr>
              <a:t>1000BASE-CX   CX</a:t>
            </a:r>
            <a:r>
              <a:rPr lang="zh-CN" altLang="en-US" sz="2800" smtClean="0">
                <a:solidFill>
                  <a:srgbClr val="333399"/>
                </a:solidFill>
                <a:latin typeface="Arial" panose="020B0604020202020204" pitchFamily="34" charset="0"/>
                <a:ea typeface="黑体" panose="02010609060101010101" pitchFamily="49" charset="-122"/>
              </a:rPr>
              <a:t>表示铜线</a:t>
            </a:r>
          </a:p>
          <a:p>
            <a:pPr marL="609600" indent="-609600" eaLnBrk="1" hangingPunct="1"/>
            <a:r>
              <a:rPr lang="en-US" altLang="zh-CN" sz="3200" smtClean="0"/>
              <a:t>1000BASE-T </a:t>
            </a:r>
          </a:p>
          <a:p>
            <a:pPr marL="990600" lvl="1" indent="-533400" eaLnBrk="1" hangingPunct="1"/>
            <a:r>
              <a:rPr lang="zh-CN" altLang="en-US" sz="2800" smtClean="0">
                <a:solidFill>
                  <a:srgbClr val="333399"/>
                </a:solidFill>
                <a:latin typeface="Arial" panose="020B0604020202020204" pitchFamily="34" charset="0"/>
                <a:ea typeface="黑体" panose="02010609060101010101" pitchFamily="49" charset="-122"/>
              </a:rPr>
              <a:t>使用 </a:t>
            </a:r>
            <a:r>
              <a:rPr lang="en-US" altLang="zh-CN" sz="2800" smtClean="0">
                <a:solidFill>
                  <a:srgbClr val="333399"/>
                </a:solidFill>
                <a:latin typeface="Arial" panose="020B0604020202020204" pitchFamily="34" charset="0"/>
                <a:ea typeface="黑体" panose="02010609060101010101" pitchFamily="49" charset="-122"/>
              </a:rPr>
              <a:t>4</a:t>
            </a:r>
            <a:r>
              <a:rPr lang="zh-CN" altLang="en-US" sz="2800" smtClean="0">
                <a:solidFill>
                  <a:srgbClr val="333399"/>
                </a:solidFill>
                <a:latin typeface="Arial" panose="020B0604020202020204" pitchFamily="34" charset="0"/>
                <a:ea typeface="黑体" panose="02010609060101010101" pitchFamily="49" charset="-122"/>
              </a:rPr>
              <a:t>对 </a:t>
            </a:r>
            <a:r>
              <a:rPr lang="en-US" altLang="zh-CN" sz="2800" smtClean="0">
                <a:solidFill>
                  <a:srgbClr val="333399"/>
                </a:solidFill>
                <a:latin typeface="Arial" panose="020B0604020202020204" pitchFamily="34" charset="0"/>
                <a:ea typeface="黑体" panose="02010609060101010101" pitchFamily="49" charset="-122"/>
              </a:rPr>
              <a:t>5 </a:t>
            </a:r>
            <a:r>
              <a:rPr lang="zh-CN" altLang="en-US" sz="2800" smtClean="0">
                <a:solidFill>
                  <a:srgbClr val="333399"/>
                </a:solidFill>
                <a:latin typeface="Arial" panose="020B0604020202020204" pitchFamily="34" charset="0"/>
                <a:ea typeface="黑体" panose="02010609060101010101" pitchFamily="49" charset="-122"/>
              </a:rPr>
              <a:t>类线 </a:t>
            </a:r>
            <a:r>
              <a:rPr lang="en-US" altLang="zh-CN" sz="2800" smtClean="0">
                <a:solidFill>
                  <a:srgbClr val="333399"/>
                </a:solidFill>
                <a:latin typeface="Arial" panose="020B0604020202020204" pitchFamily="34" charset="0"/>
                <a:ea typeface="黑体" panose="02010609060101010101" pitchFamily="49" charset="-122"/>
              </a:rPr>
              <a:t>UTP</a:t>
            </a:r>
            <a:r>
              <a:rPr lang="en-US" altLang="zh-CN" sz="2800" smtClean="0"/>
              <a:t> </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11188" y="1052513"/>
            <a:ext cx="3384550" cy="525462"/>
          </a:xfrm>
          <a:solidFill>
            <a:srgbClr val="FFFF00"/>
          </a:solidFill>
        </p:spPr>
        <p:txBody>
          <a:bodyPr/>
          <a:lstStyle/>
          <a:p>
            <a:pPr eaLnBrk="1" hangingPunct="1"/>
            <a:r>
              <a:rPr lang="en-US" altLang="zh-CN" sz="3200" smtClean="0"/>
              <a:t>10 </a:t>
            </a:r>
            <a:r>
              <a:rPr lang="zh-CN" altLang="en-US" sz="3200" smtClean="0"/>
              <a:t>吉比特以太网</a:t>
            </a:r>
          </a:p>
        </p:txBody>
      </p:sp>
      <p:sp>
        <p:nvSpPr>
          <p:cNvPr id="69635" name="Rectangle 3"/>
          <p:cNvSpPr>
            <a:spLocks noGrp="1" noChangeArrowheads="1"/>
          </p:cNvSpPr>
          <p:nvPr>
            <p:ph type="body" idx="4294967295"/>
          </p:nvPr>
        </p:nvSpPr>
        <p:spPr>
          <a:xfrm>
            <a:off x="395288" y="1773238"/>
            <a:ext cx="8569325" cy="4608512"/>
          </a:xfrm>
        </p:spPr>
        <p:txBody>
          <a:bodyPr/>
          <a:lstStyle/>
          <a:p>
            <a:pPr algn="just" eaLnBrk="1" hangingPunct="1"/>
            <a:r>
              <a:rPr lang="en-US" altLang="zh-CN" smtClean="0"/>
              <a:t>10 </a:t>
            </a:r>
            <a:r>
              <a:rPr lang="zh-CN" altLang="en-US" smtClean="0"/>
              <a:t>吉比特以太网</a:t>
            </a:r>
            <a:r>
              <a:rPr lang="zh-CN" altLang="en-US" smtClean="0">
                <a:solidFill>
                  <a:srgbClr val="2A10E8"/>
                </a:solidFill>
              </a:rPr>
              <a:t>与 </a:t>
            </a:r>
            <a:r>
              <a:rPr lang="en-US" altLang="zh-CN" smtClean="0">
                <a:solidFill>
                  <a:srgbClr val="2A10E8"/>
                </a:solidFill>
              </a:rPr>
              <a:t>10 Mb/s</a:t>
            </a:r>
            <a:r>
              <a:rPr lang="zh-CN" altLang="en-US" smtClean="0">
                <a:solidFill>
                  <a:srgbClr val="2A10E8"/>
                </a:solidFill>
              </a:rPr>
              <a:t>，</a:t>
            </a:r>
            <a:r>
              <a:rPr lang="en-US" altLang="zh-CN" smtClean="0">
                <a:solidFill>
                  <a:srgbClr val="2A10E8"/>
                </a:solidFill>
              </a:rPr>
              <a:t>100 Mb/s </a:t>
            </a:r>
            <a:r>
              <a:rPr lang="zh-CN" altLang="en-US" smtClean="0">
                <a:solidFill>
                  <a:srgbClr val="2A10E8"/>
                </a:solidFill>
              </a:rPr>
              <a:t>和 </a:t>
            </a:r>
            <a:r>
              <a:rPr lang="en-US" altLang="zh-CN" smtClean="0">
                <a:solidFill>
                  <a:srgbClr val="2A10E8"/>
                </a:solidFill>
              </a:rPr>
              <a:t>1 Gb/s </a:t>
            </a:r>
            <a:r>
              <a:rPr lang="zh-CN" altLang="en-US" smtClean="0">
                <a:solidFill>
                  <a:srgbClr val="2A10E8"/>
                </a:solidFill>
              </a:rPr>
              <a:t>以太网的帧格式完全相同</a:t>
            </a:r>
            <a:r>
              <a:rPr lang="zh-CN" altLang="en-US" smtClean="0"/>
              <a:t>。</a:t>
            </a:r>
          </a:p>
          <a:p>
            <a:pPr algn="just" eaLnBrk="1" hangingPunct="1"/>
            <a:r>
              <a:rPr lang="en-US" altLang="zh-CN" smtClean="0"/>
              <a:t>10 </a:t>
            </a:r>
            <a:r>
              <a:rPr lang="zh-CN" altLang="en-US" smtClean="0"/>
              <a:t>吉比特以太网不再使用铜线而</a:t>
            </a:r>
            <a:r>
              <a:rPr lang="zh-CN" altLang="en-US" smtClean="0">
                <a:solidFill>
                  <a:srgbClr val="2A10E8"/>
                </a:solidFill>
              </a:rPr>
              <a:t>只使用光纤作为传输媒体</a:t>
            </a:r>
            <a:r>
              <a:rPr lang="zh-CN" altLang="en-US" smtClean="0"/>
              <a:t>。</a:t>
            </a:r>
          </a:p>
          <a:p>
            <a:pPr algn="just" eaLnBrk="1" hangingPunct="1"/>
            <a:r>
              <a:rPr lang="en-US" altLang="zh-CN" smtClean="0"/>
              <a:t>10 </a:t>
            </a:r>
            <a:r>
              <a:rPr lang="zh-CN" altLang="en-US" smtClean="0"/>
              <a:t>吉比特以太网</a:t>
            </a:r>
            <a:r>
              <a:rPr lang="zh-CN" altLang="en-US" smtClean="0">
                <a:solidFill>
                  <a:srgbClr val="2A10E8"/>
                </a:solidFill>
              </a:rPr>
              <a:t>只工作在全双工方式</a:t>
            </a:r>
            <a:r>
              <a:rPr lang="zh-CN" altLang="en-US" smtClean="0"/>
              <a:t>，因此没有争用问题，也不使用 </a:t>
            </a:r>
            <a:r>
              <a:rPr lang="en-US" altLang="zh-CN" smtClean="0"/>
              <a:t>CSMA/CD </a:t>
            </a:r>
            <a:r>
              <a:rPr lang="zh-CN" altLang="en-US" smtClean="0"/>
              <a:t>协议。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566738" y="1752600"/>
            <a:ext cx="8001000" cy="1339850"/>
          </a:xfrm>
        </p:spPr>
        <p:txBody>
          <a:bodyPr/>
          <a:lstStyle/>
          <a:p>
            <a:pPr eaLnBrk="1" hangingPunct="1">
              <a:buFont typeface="Wingdings" panose="05000000000000000000" pitchFamily="2" charset="2"/>
              <a:buChar char="u"/>
            </a:pPr>
            <a:r>
              <a:rPr lang="zh-CN" altLang="en-US" sz="2600" smtClean="0">
                <a:latin typeface="黑体" panose="02010609060101010101" pitchFamily="49" charset="-122"/>
                <a:ea typeface="黑体" panose="02010609060101010101" pitchFamily="49" charset="-122"/>
              </a:rPr>
              <a:t>最初的以太网是将许多计算机都连接到一根总线上。当初认为这样的连接方法既简单又可靠，因为总线上没有有源器件。 </a:t>
            </a:r>
          </a:p>
        </p:txBody>
      </p:sp>
      <p:sp>
        <p:nvSpPr>
          <p:cNvPr id="14339" name="Rectangle 3"/>
          <p:cNvSpPr>
            <a:spLocks noGrp="1" noChangeArrowheads="1"/>
          </p:cNvSpPr>
          <p:nvPr>
            <p:ph type="title"/>
          </p:nvPr>
        </p:nvSpPr>
        <p:spPr>
          <a:xfrm>
            <a:off x="574675" y="304800"/>
            <a:ext cx="3133725" cy="1216025"/>
          </a:xfrm>
        </p:spPr>
        <p:txBody>
          <a:bodyPr/>
          <a:lstStyle/>
          <a:p>
            <a:pPr eaLnBrk="1" hangingPunct="1"/>
            <a:r>
              <a:rPr kumimoji="1" lang="zh-CN" altLang="en-US" sz="3600" b="1" smtClean="0">
                <a:solidFill>
                  <a:srgbClr val="0000CC"/>
                </a:solidFill>
                <a:latin typeface="黑体" panose="02010609060101010101" pitchFamily="49" charset="-122"/>
                <a:ea typeface="黑体" panose="02010609060101010101" pitchFamily="49" charset="-122"/>
              </a:rPr>
              <a:t>共享式以太网</a:t>
            </a:r>
            <a:r>
              <a:rPr lang="zh-CN" altLang="en-US" smtClean="0"/>
              <a:t> </a:t>
            </a:r>
          </a:p>
        </p:txBody>
      </p:sp>
      <p:grpSp>
        <p:nvGrpSpPr>
          <p:cNvPr id="14340" name="Group 4"/>
          <p:cNvGrpSpPr>
            <a:grpSpLocks/>
          </p:cNvGrpSpPr>
          <p:nvPr/>
        </p:nvGrpSpPr>
        <p:grpSpPr bwMode="auto">
          <a:xfrm>
            <a:off x="4337050" y="4008438"/>
            <a:ext cx="471488" cy="1406525"/>
            <a:chOff x="1177" y="1994"/>
            <a:chExt cx="258" cy="714"/>
          </a:xfrm>
        </p:grpSpPr>
        <p:sp>
          <p:nvSpPr>
            <p:cNvPr id="14385" name="Line 5"/>
            <p:cNvSpPr>
              <a:spLocks noChangeShapeType="1"/>
            </p:cNvSpPr>
            <p:nvPr/>
          </p:nvSpPr>
          <p:spPr bwMode="auto">
            <a:xfrm rot="16200000" flipV="1">
              <a:off x="1043" y="2261"/>
              <a:ext cx="537" cy="4"/>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8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1" name="Line 7"/>
          <p:cNvSpPr>
            <a:spLocks noChangeShapeType="1"/>
          </p:cNvSpPr>
          <p:nvPr/>
        </p:nvSpPr>
        <p:spPr bwMode="auto">
          <a:xfrm flipV="1">
            <a:off x="642938" y="3997325"/>
            <a:ext cx="78168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Rectangle 8"/>
          <p:cNvSpPr>
            <a:spLocks noChangeArrowheads="1"/>
          </p:cNvSpPr>
          <p:nvPr/>
        </p:nvSpPr>
        <p:spPr bwMode="auto">
          <a:xfrm>
            <a:off x="8342313" y="3930650"/>
            <a:ext cx="117475" cy="125413"/>
          </a:xfrm>
          <a:prstGeom prst="rect">
            <a:avLst/>
          </a:prstGeom>
          <a:solidFill>
            <a:srgbClr val="3333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14343" name="Rectangle 9"/>
          <p:cNvSpPr>
            <a:spLocks noChangeArrowheads="1"/>
          </p:cNvSpPr>
          <p:nvPr/>
        </p:nvSpPr>
        <p:spPr bwMode="auto">
          <a:xfrm>
            <a:off x="539750" y="3930650"/>
            <a:ext cx="117475" cy="125413"/>
          </a:xfrm>
          <a:prstGeom prst="rect">
            <a:avLst/>
          </a:prstGeom>
          <a:solidFill>
            <a:srgbClr val="3333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p>
        </p:txBody>
      </p:sp>
      <p:sp>
        <p:nvSpPr>
          <p:cNvPr id="14344" name="Line 10"/>
          <p:cNvSpPr>
            <a:spLocks noChangeShapeType="1"/>
          </p:cNvSpPr>
          <p:nvPr/>
        </p:nvSpPr>
        <p:spPr bwMode="auto">
          <a:xfrm>
            <a:off x="7885113" y="3789363"/>
            <a:ext cx="493712"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45" name="Group 11"/>
          <p:cNvGrpSpPr>
            <a:grpSpLocks/>
          </p:cNvGrpSpPr>
          <p:nvPr/>
        </p:nvGrpSpPr>
        <p:grpSpPr bwMode="auto">
          <a:xfrm>
            <a:off x="1390650" y="4008438"/>
            <a:ext cx="471488" cy="1406525"/>
            <a:chOff x="1177" y="1994"/>
            <a:chExt cx="258" cy="714"/>
          </a:xfrm>
        </p:grpSpPr>
        <p:sp>
          <p:nvSpPr>
            <p:cNvPr id="14383" name="Line 12"/>
            <p:cNvSpPr>
              <a:spLocks noChangeShapeType="1"/>
            </p:cNvSpPr>
            <p:nvPr/>
          </p:nvSpPr>
          <p:spPr bwMode="auto">
            <a:xfrm rot="16200000" flipV="1">
              <a:off x="1043" y="2261"/>
              <a:ext cx="537" cy="4"/>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84"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6" name="Freeform 14"/>
          <p:cNvSpPr>
            <a:spLocks/>
          </p:cNvSpPr>
          <p:nvPr/>
        </p:nvSpPr>
        <p:spPr bwMode="auto">
          <a:xfrm>
            <a:off x="3101975" y="4010025"/>
            <a:ext cx="3175" cy="1027113"/>
          </a:xfrm>
          <a:custGeom>
            <a:avLst/>
            <a:gdLst>
              <a:gd name="T0" fmla="*/ 0 w 2"/>
              <a:gd name="T1" fmla="*/ 2147483646 h 521"/>
              <a:gd name="T2" fmla="*/ 2147483646 w 2"/>
              <a:gd name="T3" fmla="*/ 0 h 521"/>
              <a:gd name="T4" fmla="*/ 0 60000 65536"/>
              <a:gd name="T5" fmla="*/ 0 60000 65536"/>
            </a:gdLst>
            <a:ahLst/>
            <a:cxnLst>
              <a:cxn ang="T4">
                <a:pos x="T0" y="T1"/>
              </a:cxn>
              <a:cxn ang="T5">
                <a:pos x="T2" y="T3"/>
              </a:cxn>
            </a:cxnLst>
            <a:rect l="0" t="0" r="r" b="b"/>
            <a:pathLst>
              <a:path w="2" h="521">
                <a:moveTo>
                  <a:pt x="0" y="521"/>
                </a:moveTo>
                <a:lnTo>
                  <a:pt x="2" y="0"/>
                </a:lnTo>
              </a:path>
            </a:pathLst>
          </a:custGeom>
          <a:solidFill>
            <a:srgbClr val="333399"/>
          </a:solidFill>
          <a:ln w="38100"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4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3850" y="4902200"/>
            <a:ext cx="4714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48" name="Group 16"/>
          <p:cNvGrpSpPr>
            <a:grpSpLocks/>
          </p:cNvGrpSpPr>
          <p:nvPr/>
        </p:nvGrpSpPr>
        <p:grpSpPr bwMode="auto">
          <a:xfrm>
            <a:off x="5810250" y="4008438"/>
            <a:ext cx="471488" cy="1406525"/>
            <a:chOff x="1177" y="1994"/>
            <a:chExt cx="258" cy="714"/>
          </a:xfrm>
        </p:grpSpPr>
        <p:sp>
          <p:nvSpPr>
            <p:cNvPr id="14381" name="Line 17"/>
            <p:cNvSpPr>
              <a:spLocks noChangeShapeType="1"/>
            </p:cNvSpPr>
            <p:nvPr/>
          </p:nvSpPr>
          <p:spPr bwMode="auto">
            <a:xfrm rot="16200000" flipV="1">
              <a:off x="1043" y="2261"/>
              <a:ext cx="537" cy="4"/>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82"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9" name="Freeform 19"/>
          <p:cNvSpPr>
            <a:spLocks/>
          </p:cNvSpPr>
          <p:nvPr/>
        </p:nvSpPr>
        <p:spPr bwMode="auto">
          <a:xfrm>
            <a:off x="7523163" y="4010025"/>
            <a:ext cx="3175" cy="1042988"/>
          </a:xfrm>
          <a:custGeom>
            <a:avLst/>
            <a:gdLst>
              <a:gd name="T0" fmla="*/ 0 w 2"/>
              <a:gd name="T1" fmla="*/ 2147483646 h 529"/>
              <a:gd name="T2" fmla="*/ 2147483646 w 2"/>
              <a:gd name="T3" fmla="*/ 0 h 529"/>
              <a:gd name="T4" fmla="*/ 0 60000 65536"/>
              <a:gd name="T5" fmla="*/ 0 60000 65536"/>
            </a:gdLst>
            <a:ahLst/>
            <a:cxnLst>
              <a:cxn ang="T4">
                <a:pos x="T0" y="T1"/>
              </a:cxn>
              <a:cxn ang="T5">
                <a:pos x="T2" y="T3"/>
              </a:cxn>
            </a:cxnLst>
            <a:rect l="0" t="0" r="r" b="b"/>
            <a:pathLst>
              <a:path w="2" h="529">
                <a:moveTo>
                  <a:pt x="0" y="529"/>
                </a:moveTo>
                <a:lnTo>
                  <a:pt x="2" y="0"/>
                </a:lnTo>
              </a:path>
            </a:pathLst>
          </a:custGeom>
          <a:solidFill>
            <a:srgbClr val="333399"/>
          </a:solidFill>
          <a:ln w="38100"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350"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5038" y="4902200"/>
            <a:ext cx="4714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7685" name="Text Box 21"/>
          <p:cNvSpPr txBox="1">
            <a:spLocks noChangeArrowheads="1"/>
          </p:cNvSpPr>
          <p:nvPr/>
        </p:nvSpPr>
        <p:spPr bwMode="auto">
          <a:xfrm>
            <a:off x="2508250" y="5734050"/>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r>
              <a:rPr kumimoji="1" lang="zh-CN" altLang="en-US" sz="2000">
                <a:solidFill>
                  <a:srgbClr val="333399"/>
                </a:solidFill>
                <a:latin typeface="Arial" panose="020B0604020202020204" pitchFamily="34" charset="0"/>
                <a:ea typeface="黑体" panose="02010609060101010101" pitchFamily="49" charset="-122"/>
              </a:rPr>
              <a:t>向</a:t>
            </a:r>
            <a:r>
              <a:rPr kumimoji="1" lang="zh-CN" altLang="en-US" sz="12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D</a:t>
            </a:r>
          </a:p>
          <a:p>
            <a:pPr algn="ct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发送数据</a:t>
            </a:r>
          </a:p>
        </p:txBody>
      </p:sp>
      <p:sp>
        <p:nvSpPr>
          <p:cNvPr id="14352" name="Text Box 22"/>
          <p:cNvSpPr txBox="1">
            <a:spLocks noChangeArrowheads="1"/>
          </p:cNvSpPr>
          <p:nvPr/>
        </p:nvSpPr>
        <p:spPr bwMode="auto">
          <a:xfrm>
            <a:off x="4125913" y="5408613"/>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14353" name="Text Box 23"/>
          <p:cNvSpPr txBox="1">
            <a:spLocks noChangeArrowheads="1"/>
          </p:cNvSpPr>
          <p:nvPr/>
        </p:nvSpPr>
        <p:spPr bwMode="auto">
          <a:xfrm>
            <a:off x="5667375" y="53943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14354" name="Text Box 24"/>
          <p:cNvSpPr txBox="1">
            <a:spLocks noChangeArrowheads="1"/>
          </p:cNvSpPr>
          <p:nvPr/>
        </p:nvSpPr>
        <p:spPr bwMode="auto">
          <a:xfrm>
            <a:off x="1187450" y="5394325"/>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14355" name="Text Box 25"/>
          <p:cNvSpPr txBox="1">
            <a:spLocks noChangeArrowheads="1"/>
          </p:cNvSpPr>
          <p:nvPr/>
        </p:nvSpPr>
        <p:spPr bwMode="auto">
          <a:xfrm>
            <a:off x="7046913" y="5391150"/>
            <a:ext cx="633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E</a:t>
            </a:r>
          </a:p>
        </p:txBody>
      </p:sp>
      <p:sp>
        <p:nvSpPr>
          <p:cNvPr id="14356" name="Line 26"/>
          <p:cNvSpPr>
            <a:spLocks noChangeShapeType="1"/>
          </p:cNvSpPr>
          <p:nvPr/>
        </p:nvSpPr>
        <p:spPr bwMode="auto">
          <a:xfrm flipH="1">
            <a:off x="642938" y="3716338"/>
            <a:ext cx="544512"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Text Box 27"/>
          <p:cNvSpPr txBox="1">
            <a:spLocks noChangeArrowheads="1"/>
          </p:cNvSpPr>
          <p:nvPr/>
        </p:nvSpPr>
        <p:spPr bwMode="auto">
          <a:xfrm>
            <a:off x="1052513" y="339248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匹配电阻</a:t>
            </a:r>
          </a:p>
        </p:txBody>
      </p:sp>
      <p:sp>
        <p:nvSpPr>
          <p:cNvPr id="14358" name="Text Box 28"/>
          <p:cNvSpPr txBox="1">
            <a:spLocks noChangeArrowheads="1"/>
          </p:cNvSpPr>
          <p:nvPr/>
        </p:nvSpPr>
        <p:spPr bwMode="auto">
          <a:xfrm>
            <a:off x="6842125" y="339248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匹配电阻</a:t>
            </a:r>
          </a:p>
        </p:txBody>
      </p:sp>
      <p:sp>
        <p:nvSpPr>
          <p:cNvPr id="497693" name="Freeform 29"/>
          <p:cNvSpPr>
            <a:spLocks/>
          </p:cNvSpPr>
          <p:nvPr/>
        </p:nvSpPr>
        <p:spPr bwMode="auto">
          <a:xfrm>
            <a:off x="3016250" y="4097338"/>
            <a:ext cx="1582738" cy="915987"/>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94" name="Freeform 30"/>
          <p:cNvSpPr>
            <a:spLocks/>
          </p:cNvSpPr>
          <p:nvPr/>
        </p:nvSpPr>
        <p:spPr bwMode="auto">
          <a:xfrm>
            <a:off x="3059113" y="4110038"/>
            <a:ext cx="3082925" cy="998537"/>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95" name="Freeform 31"/>
          <p:cNvSpPr>
            <a:spLocks/>
          </p:cNvSpPr>
          <p:nvPr/>
        </p:nvSpPr>
        <p:spPr bwMode="auto">
          <a:xfrm>
            <a:off x="3059113" y="4113213"/>
            <a:ext cx="4432300" cy="962025"/>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96" name="Freeform 32"/>
          <p:cNvSpPr>
            <a:spLocks/>
          </p:cNvSpPr>
          <p:nvPr/>
        </p:nvSpPr>
        <p:spPr bwMode="auto">
          <a:xfrm>
            <a:off x="3059113" y="4076700"/>
            <a:ext cx="5157787" cy="846138"/>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97" name="Freeform 33"/>
          <p:cNvSpPr>
            <a:spLocks/>
          </p:cNvSpPr>
          <p:nvPr/>
        </p:nvSpPr>
        <p:spPr bwMode="auto">
          <a:xfrm>
            <a:off x="539750" y="4076700"/>
            <a:ext cx="2609850" cy="846138"/>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98" name="Freeform 34"/>
          <p:cNvSpPr>
            <a:spLocks/>
          </p:cNvSpPr>
          <p:nvPr/>
        </p:nvSpPr>
        <p:spPr bwMode="auto">
          <a:xfrm flipH="1">
            <a:off x="1476375" y="4076700"/>
            <a:ext cx="1582738" cy="915988"/>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7699" name="Group 35"/>
          <p:cNvGrpSpPr>
            <a:grpSpLocks/>
          </p:cNvGrpSpPr>
          <p:nvPr/>
        </p:nvGrpSpPr>
        <p:grpSpPr bwMode="auto">
          <a:xfrm>
            <a:off x="7261225" y="5018088"/>
            <a:ext cx="249238" cy="268287"/>
            <a:chOff x="1474" y="3430"/>
            <a:chExt cx="136" cy="136"/>
          </a:xfrm>
        </p:grpSpPr>
        <p:sp>
          <p:nvSpPr>
            <p:cNvPr id="14379" name="Line 36"/>
            <p:cNvSpPr>
              <a:spLocks noChangeShapeType="1"/>
            </p:cNvSpPr>
            <p:nvPr/>
          </p:nvSpPr>
          <p:spPr bwMode="auto">
            <a:xfrm>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0" name="Line 37"/>
            <p:cNvSpPr>
              <a:spLocks noChangeShapeType="1"/>
            </p:cNvSpPr>
            <p:nvPr/>
          </p:nvSpPr>
          <p:spPr bwMode="auto">
            <a:xfrm flipH="1">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7702" name="AutoShape 38"/>
          <p:cNvSpPr>
            <a:spLocks noChangeArrowheads="1"/>
          </p:cNvSpPr>
          <p:nvPr/>
        </p:nvSpPr>
        <p:spPr bwMode="auto">
          <a:xfrm>
            <a:off x="7078663" y="5788025"/>
            <a:ext cx="877887" cy="377825"/>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333399"/>
                </a:solidFill>
                <a:latin typeface="Tahoma" panose="020B0604030504040204" pitchFamily="34" charset="0"/>
                <a:ea typeface="黑体" panose="02010609060101010101" pitchFamily="49" charset="-122"/>
              </a:rPr>
              <a:t>不接受</a:t>
            </a:r>
          </a:p>
        </p:txBody>
      </p:sp>
      <p:grpSp>
        <p:nvGrpSpPr>
          <p:cNvPr id="497703" name="Group 39"/>
          <p:cNvGrpSpPr>
            <a:grpSpLocks/>
          </p:cNvGrpSpPr>
          <p:nvPr/>
        </p:nvGrpSpPr>
        <p:grpSpPr bwMode="auto">
          <a:xfrm>
            <a:off x="4322763" y="5018088"/>
            <a:ext cx="249237" cy="268287"/>
            <a:chOff x="1474" y="3430"/>
            <a:chExt cx="136" cy="136"/>
          </a:xfrm>
        </p:grpSpPr>
        <p:sp>
          <p:nvSpPr>
            <p:cNvPr id="14377" name="Line 40"/>
            <p:cNvSpPr>
              <a:spLocks noChangeShapeType="1"/>
            </p:cNvSpPr>
            <p:nvPr/>
          </p:nvSpPr>
          <p:spPr bwMode="auto">
            <a:xfrm>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Line 41"/>
            <p:cNvSpPr>
              <a:spLocks noChangeShapeType="1"/>
            </p:cNvSpPr>
            <p:nvPr/>
          </p:nvSpPr>
          <p:spPr bwMode="auto">
            <a:xfrm flipH="1">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7706" name="AutoShape 42"/>
          <p:cNvSpPr>
            <a:spLocks noChangeArrowheads="1"/>
          </p:cNvSpPr>
          <p:nvPr/>
        </p:nvSpPr>
        <p:spPr bwMode="auto">
          <a:xfrm>
            <a:off x="4140200" y="5788025"/>
            <a:ext cx="877888" cy="377825"/>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333399"/>
                </a:solidFill>
                <a:latin typeface="Tahoma" panose="020B0604030504040204" pitchFamily="34" charset="0"/>
                <a:ea typeface="黑体" panose="02010609060101010101" pitchFamily="49" charset="-122"/>
              </a:rPr>
              <a:t>不接受</a:t>
            </a:r>
          </a:p>
        </p:txBody>
      </p:sp>
      <p:grpSp>
        <p:nvGrpSpPr>
          <p:cNvPr id="497707" name="Group 43"/>
          <p:cNvGrpSpPr>
            <a:grpSpLocks/>
          </p:cNvGrpSpPr>
          <p:nvPr/>
        </p:nvGrpSpPr>
        <p:grpSpPr bwMode="auto">
          <a:xfrm>
            <a:off x="1370013" y="5018088"/>
            <a:ext cx="249237" cy="268287"/>
            <a:chOff x="1474" y="3430"/>
            <a:chExt cx="136" cy="136"/>
          </a:xfrm>
        </p:grpSpPr>
        <p:sp>
          <p:nvSpPr>
            <p:cNvPr id="14375" name="Line 44"/>
            <p:cNvSpPr>
              <a:spLocks noChangeShapeType="1"/>
            </p:cNvSpPr>
            <p:nvPr/>
          </p:nvSpPr>
          <p:spPr bwMode="auto">
            <a:xfrm>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Line 45"/>
            <p:cNvSpPr>
              <a:spLocks noChangeShapeType="1"/>
            </p:cNvSpPr>
            <p:nvPr/>
          </p:nvSpPr>
          <p:spPr bwMode="auto">
            <a:xfrm flipH="1">
              <a:off x="1474" y="3430"/>
              <a:ext cx="136" cy="136"/>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7710" name="AutoShape 46"/>
          <p:cNvSpPr>
            <a:spLocks noChangeArrowheads="1"/>
          </p:cNvSpPr>
          <p:nvPr/>
        </p:nvSpPr>
        <p:spPr bwMode="auto">
          <a:xfrm>
            <a:off x="1187450" y="5788025"/>
            <a:ext cx="877888" cy="377825"/>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333399"/>
                </a:solidFill>
                <a:latin typeface="Tahoma" panose="020B0604030504040204" pitchFamily="34" charset="0"/>
                <a:ea typeface="黑体" panose="02010609060101010101" pitchFamily="49" charset="-122"/>
              </a:rPr>
              <a:t>不接受</a:t>
            </a:r>
          </a:p>
        </p:txBody>
      </p:sp>
      <p:sp>
        <p:nvSpPr>
          <p:cNvPr id="497711" name="Text Box 47"/>
          <p:cNvSpPr txBox="1">
            <a:spLocks noChangeArrowheads="1"/>
          </p:cNvSpPr>
          <p:nvPr/>
        </p:nvSpPr>
        <p:spPr bwMode="auto">
          <a:xfrm>
            <a:off x="5724525" y="5805488"/>
            <a:ext cx="701675" cy="406400"/>
          </a:xfrm>
          <a:prstGeom prst="rect">
            <a:avLst/>
          </a:prstGeom>
          <a:solidFill>
            <a:srgbClr val="FFC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接受</a:t>
            </a:r>
          </a:p>
        </p:txBody>
      </p:sp>
      <p:sp>
        <p:nvSpPr>
          <p:cNvPr id="14372" name="Text Box 48"/>
          <p:cNvSpPr txBox="1">
            <a:spLocks noChangeArrowheads="1"/>
          </p:cNvSpPr>
          <p:nvPr/>
        </p:nvSpPr>
        <p:spPr bwMode="auto">
          <a:xfrm>
            <a:off x="2922588" y="5394325"/>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497713" name="Text Box 49"/>
          <p:cNvSpPr txBox="1">
            <a:spLocks noChangeArrowheads="1"/>
          </p:cNvSpPr>
          <p:nvPr/>
        </p:nvSpPr>
        <p:spPr bwMode="auto">
          <a:xfrm>
            <a:off x="3775075" y="4365625"/>
            <a:ext cx="1703388" cy="71120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333399"/>
                </a:solidFill>
                <a:latin typeface="Arial" panose="020B0604020202020204" pitchFamily="34" charset="0"/>
                <a:ea typeface="黑体" panose="02010609060101010101" pitchFamily="49" charset="-122"/>
              </a:rPr>
              <a:t>只有 </a:t>
            </a:r>
            <a:r>
              <a:rPr lang="en-US" altLang="zh-CN" sz="2000">
                <a:solidFill>
                  <a:srgbClr val="333399"/>
                </a:solidFill>
                <a:latin typeface="Arial" panose="020B0604020202020204" pitchFamily="34" charset="0"/>
                <a:ea typeface="黑体" panose="02010609060101010101" pitchFamily="49" charset="-122"/>
              </a:rPr>
              <a:t>D </a:t>
            </a:r>
            <a:r>
              <a:rPr lang="zh-CN" altLang="en-US" sz="2000">
                <a:solidFill>
                  <a:srgbClr val="333399"/>
                </a:solidFill>
                <a:latin typeface="Arial" panose="020B0604020202020204" pitchFamily="34" charset="0"/>
                <a:ea typeface="黑体" panose="02010609060101010101" pitchFamily="49" charset="-122"/>
              </a:rPr>
              <a:t>接受</a:t>
            </a:r>
          </a:p>
          <a:p>
            <a:pPr algn="ctr" eaLnBrk="1" hangingPunct="1">
              <a:spcBef>
                <a:spcPct val="0"/>
              </a:spcBef>
              <a:buClrTx/>
              <a:buFontTx/>
              <a:buNone/>
            </a:pPr>
            <a:r>
              <a:rPr lang="en-US" altLang="zh-CN" sz="2000">
                <a:solidFill>
                  <a:srgbClr val="333399"/>
                </a:solidFill>
                <a:latin typeface="Arial" panose="020B0604020202020204" pitchFamily="34" charset="0"/>
                <a:ea typeface="黑体" panose="02010609060101010101" pitchFamily="49" charset="-122"/>
              </a:rPr>
              <a:t>B </a:t>
            </a:r>
            <a:r>
              <a:rPr lang="zh-CN" altLang="en-US" sz="2000">
                <a:solidFill>
                  <a:srgbClr val="333399"/>
                </a:solidFill>
                <a:latin typeface="Arial" panose="020B0604020202020204" pitchFamily="34" charset="0"/>
                <a:ea typeface="黑体" panose="02010609060101010101" pitchFamily="49" charset="-122"/>
              </a:rPr>
              <a:t>发送的数据</a:t>
            </a:r>
          </a:p>
        </p:txBody>
      </p:sp>
      <p:sp>
        <p:nvSpPr>
          <p:cNvPr id="14374" name="矩形 1"/>
          <p:cNvSpPr>
            <a:spLocks noChangeArrowheads="1"/>
          </p:cNvSpPr>
          <p:nvPr/>
        </p:nvSpPr>
        <p:spPr bwMode="auto">
          <a:xfrm>
            <a:off x="4319588" y="-39688"/>
            <a:ext cx="4824412" cy="120015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r>
              <a:rPr lang="zh-CN" altLang="en-US" sz="2400"/>
              <a:t>网卡检查收到的帧的目标地址，本机地址，本机所在组的地址，广播地址，三类地址的帧将被接收。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8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497685"/>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2000"/>
                            </p:stCondLst>
                            <p:childTnLst>
                              <p:par>
                                <p:cTn id="11" presetID="22" presetClass="entr" presetSubtype="2" fill="hold" grpId="0" nodeType="afterEffect">
                                  <p:stCondLst>
                                    <p:cond delay="0"/>
                                  </p:stCondLst>
                                  <p:childTnLst>
                                    <p:set>
                                      <p:cBhvr>
                                        <p:cTn id="12" dur="1" fill="hold">
                                          <p:stCondLst>
                                            <p:cond delay="0"/>
                                          </p:stCondLst>
                                        </p:cTn>
                                        <p:tgtEl>
                                          <p:spTgt spid="497697"/>
                                        </p:tgtEl>
                                        <p:attrNameLst>
                                          <p:attrName>style.visibility</p:attrName>
                                        </p:attrNameLst>
                                      </p:cBhvr>
                                      <p:to>
                                        <p:strVal val="visible"/>
                                      </p:to>
                                    </p:set>
                                    <p:animEffect transition="in" filter="wipe(right)">
                                      <p:cBhvr>
                                        <p:cTn id="13" dur="2000"/>
                                        <p:tgtEl>
                                          <p:spTgt spid="49769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97698"/>
                                        </p:tgtEl>
                                        <p:attrNameLst>
                                          <p:attrName>style.visibility</p:attrName>
                                        </p:attrNameLst>
                                      </p:cBhvr>
                                      <p:to>
                                        <p:strVal val="visible"/>
                                      </p:to>
                                    </p:set>
                                    <p:animEffect transition="in" filter="wipe(right)">
                                      <p:cBhvr>
                                        <p:cTn id="16" dur="2000"/>
                                        <p:tgtEl>
                                          <p:spTgt spid="49769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97696"/>
                                        </p:tgtEl>
                                        <p:attrNameLst>
                                          <p:attrName>style.visibility</p:attrName>
                                        </p:attrNameLst>
                                      </p:cBhvr>
                                      <p:to>
                                        <p:strVal val="visible"/>
                                      </p:to>
                                    </p:set>
                                    <p:animEffect transition="in" filter="wipe(left)">
                                      <p:cBhvr>
                                        <p:cTn id="19" dur="2000"/>
                                        <p:tgtEl>
                                          <p:spTgt spid="49769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97695"/>
                                        </p:tgtEl>
                                        <p:attrNameLst>
                                          <p:attrName>style.visibility</p:attrName>
                                        </p:attrNameLst>
                                      </p:cBhvr>
                                      <p:to>
                                        <p:strVal val="visible"/>
                                      </p:to>
                                    </p:set>
                                    <p:animEffect transition="in" filter="wipe(left)">
                                      <p:cBhvr>
                                        <p:cTn id="22" dur="2000"/>
                                        <p:tgtEl>
                                          <p:spTgt spid="49769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97694"/>
                                        </p:tgtEl>
                                        <p:attrNameLst>
                                          <p:attrName>style.visibility</p:attrName>
                                        </p:attrNameLst>
                                      </p:cBhvr>
                                      <p:to>
                                        <p:strVal val="visible"/>
                                      </p:to>
                                    </p:set>
                                    <p:animEffect transition="in" filter="wipe(left)">
                                      <p:cBhvr>
                                        <p:cTn id="25" dur="2000"/>
                                        <p:tgtEl>
                                          <p:spTgt spid="49769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97693"/>
                                        </p:tgtEl>
                                        <p:attrNameLst>
                                          <p:attrName>style.visibility</p:attrName>
                                        </p:attrNameLst>
                                      </p:cBhvr>
                                      <p:to>
                                        <p:strVal val="visible"/>
                                      </p:to>
                                    </p:set>
                                    <p:animEffect transition="in" filter="wipe(left)">
                                      <p:cBhvr>
                                        <p:cTn id="28" dur="2000"/>
                                        <p:tgtEl>
                                          <p:spTgt spid="497693"/>
                                        </p:tgtEl>
                                      </p:cBhvr>
                                    </p:animEffec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977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9770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77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9770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9769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9770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97707"/>
                                        </p:tgtEl>
                                        <p:attrNameLst>
                                          <p:attrName>style.visibility</p:attrName>
                                        </p:attrNameLst>
                                      </p:cBhvr>
                                      <p:to>
                                        <p:strVal val="visible"/>
                                      </p:to>
                                    </p:set>
                                  </p:childTnLst>
                                </p:cTn>
                              </p:par>
                            </p:childTnLst>
                          </p:cTn>
                        </p:par>
                        <p:par>
                          <p:cTn id="44" fill="hold" nodeType="afterGroup">
                            <p:stCondLst>
                              <p:cond delay="4000"/>
                            </p:stCondLst>
                            <p:childTnLst>
                              <p:par>
                                <p:cTn id="45" presetID="35" presetClass="emph" presetSubtype="0" repeatCount="5000" fill="hold" grpId="1" nodeType="afterEffect">
                                  <p:stCondLst>
                                    <p:cond delay="0"/>
                                  </p:stCondLst>
                                  <p:childTnLst>
                                    <p:anim calcmode="discrete" valueType="str">
                                      <p:cBhvr>
                                        <p:cTn id="46" dur="500" fill="hold"/>
                                        <p:tgtEl>
                                          <p:spTgt spid="497710"/>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97706"/>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97711"/>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9770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497699"/>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497703"/>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97707"/>
                                        </p:tgtEl>
                                        <p:attrNameLst>
                                          <p:attrName>style.visibility</p:attrName>
                                        </p:attrNameLst>
                                      </p:cBhvr>
                                      <p:tavLst>
                                        <p:tav tm="0">
                                          <p:val>
                                            <p:strVal val="hidden"/>
                                          </p:val>
                                        </p:tav>
                                        <p:tav tm="50000">
                                          <p:val>
                                            <p:strVal val="visible"/>
                                          </p:val>
                                        </p:tav>
                                      </p:tavLst>
                                    </p:anim>
                                  </p:childTnLst>
                                </p:cTn>
                              </p:par>
                            </p:childTnLst>
                          </p:cTn>
                        </p:par>
                        <p:par>
                          <p:cTn id="59" fill="hold" nodeType="afterGroup">
                            <p:stCondLst>
                              <p:cond delay="6500"/>
                            </p:stCondLst>
                            <p:childTnLst>
                              <p:par>
                                <p:cTn id="60" presetID="10" presetClass="exit" presetSubtype="0" fill="hold" grpId="1" nodeType="afterEffect">
                                  <p:stCondLst>
                                    <p:cond delay="0"/>
                                  </p:stCondLst>
                                  <p:childTnLst>
                                    <p:animEffect transition="out" filter="fade">
                                      <p:cBhvr>
                                        <p:cTn id="61" dur="2000"/>
                                        <p:tgtEl>
                                          <p:spTgt spid="497693"/>
                                        </p:tgtEl>
                                      </p:cBhvr>
                                    </p:animEffect>
                                    <p:set>
                                      <p:cBhvr>
                                        <p:cTn id="62" dur="1" fill="hold">
                                          <p:stCondLst>
                                            <p:cond delay="1999"/>
                                          </p:stCondLst>
                                        </p:cTn>
                                        <p:tgtEl>
                                          <p:spTgt spid="49769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497695"/>
                                        </p:tgtEl>
                                      </p:cBhvr>
                                    </p:animEffect>
                                    <p:set>
                                      <p:cBhvr>
                                        <p:cTn id="65" dur="1" fill="hold">
                                          <p:stCondLst>
                                            <p:cond delay="1999"/>
                                          </p:stCondLst>
                                        </p:cTn>
                                        <p:tgtEl>
                                          <p:spTgt spid="49769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497696"/>
                                        </p:tgtEl>
                                      </p:cBhvr>
                                    </p:animEffect>
                                    <p:set>
                                      <p:cBhvr>
                                        <p:cTn id="68" dur="1" fill="hold">
                                          <p:stCondLst>
                                            <p:cond delay="1999"/>
                                          </p:stCondLst>
                                        </p:cTn>
                                        <p:tgtEl>
                                          <p:spTgt spid="49769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497698"/>
                                        </p:tgtEl>
                                      </p:cBhvr>
                                    </p:animEffect>
                                    <p:set>
                                      <p:cBhvr>
                                        <p:cTn id="71" dur="1" fill="hold">
                                          <p:stCondLst>
                                            <p:cond delay="1999"/>
                                          </p:stCondLst>
                                        </p:cTn>
                                        <p:tgtEl>
                                          <p:spTgt spid="49769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497697"/>
                                        </p:tgtEl>
                                      </p:cBhvr>
                                    </p:animEffect>
                                    <p:set>
                                      <p:cBhvr>
                                        <p:cTn id="74" dur="1" fill="hold">
                                          <p:stCondLst>
                                            <p:cond delay="1999"/>
                                          </p:stCondLst>
                                        </p:cTn>
                                        <p:tgtEl>
                                          <p:spTgt spid="49769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497707"/>
                                        </p:tgtEl>
                                      </p:cBhvr>
                                    </p:animEffect>
                                    <p:set>
                                      <p:cBhvr>
                                        <p:cTn id="77" dur="1" fill="hold">
                                          <p:stCondLst>
                                            <p:cond delay="1999"/>
                                          </p:stCondLst>
                                        </p:cTn>
                                        <p:tgtEl>
                                          <p:spTgt spid="49770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497703"/>
                                        </p:tgtEl>
                                      </p:cBhvr>
                                    </p:animEffect>
                                    <p:set>
                                      <p:cBhvr>
                                        <p:cTn id="80" dur="1" fill="hold">
                                          <p:stCondLst>
                                            <p:cond delay="1999"/>
                                          </p:stCondLst>
                                        </p:cTn>
                                        <p:tgtEl>
                                          <p:spTgt spid="497703"/>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497699"/>
                                        </p:tgtEl>
                                      </p:cBhvr>
                                    </p:animEffect>
                                    <p:set>
                                      <p:cBhvr>
                                        <p:cTn id="83" dur="1" fill="hold">
                                          <p:stCondLst>
                                            <p:cond delay="1999"/>
                                          </p:stCondLst>
                                        </p:cTn>
                                        <p:tgtEl>
                                          <p:spTgt spid="497699"/>
                                        </p:tgtEl>
                                        <p:attrNameLst>
                                          <p:attrName>style.visibility</p:attrName>
                                        </p:attrNameLst>
                                      </p:cBhvr>
                                      <p:to>
                                        <p:strVal val="hidden"/>
                                      </p:to>
                                    </p:set>
                                  </p:childTnLst>
                                </p:cTn>
                              </p:par>
                            </p:childTnLst>
                          </p:cTn>
                        </p:par>
                        <p:par>
                          <p:cTn id="84" fill="hold" nodeType="afterGroup">
                            <p:stCondLst>
                              <p:cond delay="8500"/>
                            </p:stCondLst>
                            <p:childTnLst>
                              <p:par>
                                <p:cTn id="85" presetID="1" presetClass="entr" presetSubtype="0" fill="hold" grpId="1" nodeType="afterEffect">
                                  <p:stCondLst>
                                    <p:cond delay="0"/>
                                  </p:stCondLst>
                                  <p:childTnLst>
                                    <p:set>
                                      <p:cBhvr>
                                        <p:cTn id="86" dur="1" fill="hold">
                                          <p:stCondLst>
                                            <p:cond delay="0"/>
                                          </p:stCondLst>
                                        </p:cTn>
                                        <p:tgtEl>
                                          <p:spTgt spid="497713"/>
                                        </p:tgtEl>
                                        <p:attrNameLst>
                                          <p:attrName>style.visibility</p:attrName>
                                        </p:attrNameLst>
                                      </p:cBhvr>
                                      <p:to>
                                        <p:strVal val="visible"/>
                                      </p:to>
                                    </p:set>
                                  </p:childTnLst>
                                </p:cTn>
                              </p:par>
                            </p:childTnLst>
                          </p:cTn>
                        </p:par>
                        <p:par>
                          <p:cTn id="87" fill="hold" nodeType="afterGroup">
                            <p:stCondLst>
                              <p:cond delay="8500"/>
                            </p:stCondLst>
                            <p:childTnLst>
                              <p:par>
                                <p:cTn id="88" presetID="35" presetClass="emph" presetSubtype="0" repeatCount="3000" fill="hold" grpId="0" nodeType="afterEffect">
                                  <p:stCondLst>
                                    <p:cond delay="0"/>
                                  </p:stCondLst>
                                  <p:childTnLst>
                                    <p:anim calcmode="discrete" valueType="str">
                                      <p:cBhvr>
                                        <p:cTn id="89" dur="1000" fill="hold"/>
                                        <p:tgtEl>
                                          <p:spTgt spid="4977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85" grpId="0"/>
      <p:bldP spid="497685" grpId="1"/>
      <p:bldP spid="497693" grpId="0" animBg="1"/>
      <p:bldP spid="497693" grpId="1" animBg="1"/>
      <p:bldP spid="497694" grpId="0" animBg="1"/>
      <p:bldP spid="497695" grpId="0" animBg="1"/>
      <p:bldP spid="497695" grpId="1" animBg="1"/>
      <p:bldP spid="497696" grpId="0" animBg="1"/>
      <p:bldP spid="497696" grpId="1" animBg="1"/>
      <p:bldP spid="497697" grpId="0" animBg="1"/>
      <p:bldP spid="497697" grpId="1" animBg="1"/>
      <p:bldP spid="497698" grpId="0" animBg="1"/>
      <p:bldP spid="497698" grpId="1" animBg="1"/>
      <p:bldP spid="497702" grpId="0" animBg="1"/>
      <p:bldP spid="497702" grpId="1" animBg="1"/>
      <p:bldP spid="497706" grpId="0" animBg="1"/>
      <p:bldP spid="497706" grpId="1" animBg="1"/>
      <p:bldP spid="497710" grpId="0" animBg="1"/>
      <p:bldP spid="497710" grpId="1" animBg="1"/>
      <p:bldP spid="497711" grpId="0" animBg="1"/>
      <p:bldP spid="497711" grpId="1" animBg="1"/>
      <p:bldP spid="497713" grpId="0" animBg="1"/>
      <p:bldP spid="49771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68538" y="3284538"/>
            <a:ext cx="4876800" cy="762000"/>
          </a:xfrm>
        </p:spPr>
        <p:txBody>
          <a:bodyPr/>
          <a:lstStyle/>
          <a:p>
            <a:pPr eaLnBrk="1" hangingPunct="1"/>
            <a:r>
              <a:rPr lang="zh-CN" altLang="en-US" sz="3200" b="1" smtClean="0">
                <a:solidFill>
                  <a:srgbClr val="000099"/>
                </a:solidFill>
                <a:latin typeface="黑体" panose="02010609060101010101" pitchFamily="49" charset="-122"/>
                <a:ea typeface="黑体" panose="02010609060101010101" pitchFamily="49" charset="-122"/>
              </a:rPr>
              <a:t>交换机与集线器的区别</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230188" y="1808163"/>
            <a:ext cx="8913812" cy="4789487"/>
          </a:xfrm>
          <a:solidFill>
            <a:schemeClr val="bg1"/>
          </a:solidFill>
        </p:spPr>
        <p:txBody>
          <a:bodyPr/>
          <a:lstStyle/>
          <a:p>
            <a:pPr eaLnBrk="1" hangingPunct="1">
              <a:lnSpc>
                <a:spcPct val="120000"/>
              </a:lnSpc>
              <a:buFont typeface="Wingdings" panose="05000000000000000000" pitchFamily="2" charset="2"/>
              <a:buNone/>
            </a:pPr>
            <a:r>
              <a:rPr lang="zh-CN" altLang="en-US" sz="2400" b="1" smtClean="0">
                <a:latin typeface="黑体" panose="02010609060101010101" pitchFamily="49" charset="-122"/>
                <a:ea typeface="黑体" panose="02010609060101010101" pitchFamily="49" charset="-122"/>
              </a:rPr>
              <a:t> </a:t>
            </a:r>
            <a:r>
              <a:rPr lang="en-US" altLang="zh-CN" sz="2400" b="1" smtClean="0">
                <a:latin typeface="黑体" panose="02010609060101010101" pitchFamily="49" charset="-122"/>
                <a:ea typeface="黑体" panose="02010609060101010101" pitchFamily="49" charset="-122"/>
              </a:rPr>
              <a:t>1</a:t>
            </a:r>
            <a:r>
              <a:rPr lang="zh-CN" altLang="en-US" sz="2400" b="1" smtClean="0">
                <a:latin typeface="黑体" panose="02010609060101010101" pitchFamily="49" charset="-122"/>
                <a:ea typeface="黑体" panose="02010609060101010101" pitchFamily="49" charset="-122"/>
              </a:rPr>
              <a:t>、</a:t>
            </a:r>
            <a:r>
              <a:rPr lang="zh-CN" altLang="en-US" sz="2400" b="1" smtClean="0">
                <a:solidFill>
                  <a:srgbClr val="2A10E8"/>
                </a:solidFill>
                <a:latin typeface="黑体" panose="02010609060101010101" pitchFamily="49" charset="-122"/>
                <a:ea typeface="黑体" panose="02010609060101010101" pitchFamily="49" charset="-122"/>
              </a:rPr>
              <a:t>集线器属于</a:t>
            </a:r>
            <a:r>
              <a:rPr lang="en-US" altLang="zh-CN" sz="2400" b="1" smtClean="0">
                <a:solidFill>
                  <a:srgbClr val="2A10E8"/>
                </a:solidFill>
                <a:latin typeface="黑体" panose="02010609060101010101" pitchFamily="49" charset="-122"/>
                <a:ea typeface="黑体" panose="02010609060101010101" pitchFamily="49" charset="-122"/>
              </a:rPr>
              <a:t>OSI</a:t>
            </a:r>
            <a:r>
              <a:rPr lang="zh-CN" altLang="en-US" sz="2400" b="1" smtClean="0">
                <a:solidFill>
                  <a:srgbClr val="2A10E8"/>
                </a:solidFill>
                <a:latin typeface="黑体" panose="02010609060101010101" pitchFamily="49" charset="-122"/>
                <a:ea typeface="黑体" panose="02010609060101010101" pitchFamily="49" charset="-122"/>
              </a:rPr>
              <a:t>的物理层设备，交换机属于数据链路层设备</a:t>
            </a:r>
            <a:r>
              <a:rPr lang="zh-CN" altLang="en-US" sz="2400" b="1" smtClean="0">
                <a:latin typeface="黑体" panose="02010609060101010101" pitchFamily="49" charset="-122"/>
                <a:ea typeface="黑体" panose="02010609060101010101" pitchFamily="49" charset="-122"/>
              </a:rPr>
              <a:t>。</a:t>
            </a:r>
            <a:endParaRPr lang="en-US" altLang="zh-CN" sz="2400" b="1" smtClean="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None/>
            </a:pPr>
            <a:r>
              <a:rPr lang="zh-CN" altLang="en-US" sz="2400" b="1" smtClean="0">
                <a:latin typeface="黑体" panose="02010609060101010101" pitchFamily="49" charset="-122"/>
                <a:ea typeface="黑体" panose="02010609060101010101" pitchFamily="49" charset="-122"/>
              </a:rPr>
              <a:t> </a:t>
            </a:r>
            <a:r>
              <a:rPr lang="en-US" altLang="zh-CN" sz="2400" b="1" smtClean="0">
                <a:latin typeface="黑体" panose="02010609060101010101" pitchFamily="49" charset="-122"/>
                <a:ea typeface="黑体" panose="02010609060101010101" pitchFamily="49" charset="-122"/>
              </a:rPr>
              <a:t>2</a:t>
            </a:r>
            <a:r>
              <a:rPr lang="zh-CN" altLang="en-US" sz="2400" b="1" smtClean="0">
                <a:latin typeface="黑体" panose="02010609060101010101" pitchFamily="49" charset="-122"/>
                <a:ea typeface="黑体" panose="02010609060101010101" pitchFamily="49" charset="-122"/>
              </a:rPr>
              <a:t>、</a:t>
            </a:r>
            <a:r>
              <a:rPr lang="zh-CN" altLang="en-US" sz="2400" b="1" smtClean="0">
                <a:solidFill>
                  <a:srgbClr val="2A10E8"/>
                </a:solidFill>
                <a:latin typeface="黑体" panose="02010609060101010101" pitchFamily="49" charset="-122"/>
                <a:ea typeface="黑体" panose="02010609060101010101" pitchFamily="49" charset="-122"/>
              </a:rPr>
              <a:t>集线器是一种广播模式</a:t>
            </a:r>
            <a:r>
              <a:rPr lang="zh-CN" altLang="en-US" sz="2400" b="1" smtClean="0">
                <a:latin typeface="黑体" panose="02010609060101010101" pitchFamily="49" charset="-122"/>
                <a:ea typeface="黑体" panose="02010609060101010101" pitchFamily="49" charset="-122"/>
              </a:rPr>
              <a:t>，集线器的某个端口工作时，其他所有端口都能够收听到信息。当交换机工作的时候，只有发出请求的端口和目的端口之间相互响应而不影响其他端口。</a:t>
            </a:r>
            <a:endParaRPr lang="en-US" altLang="zh-CN" sz="2400" b="1" smtClean="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None/>
            </a:pPr>
            <a:r>
              <a:rPr lang="zh-CN" altLang="en-US" sz="2400" b="1" smtClean="0">
                <a:latin typeface="黑体" panose="02010609060101010101" pitchFamily="49" charset="-122"/>
                <a:ea typeface="黑体" panose="02010609060101010101" pitchFamily="49" charset="-122"/>
              </a:rPr>
              <a:t> </a:t>
            </a:r>
            <a:r>
              <a:rPr lang="en-US" altLang="zh-CN" sz="2400" b="1" smtClean="0">
                <a:latin typeface="黑体" panose="02010609060101010101" pitchFamily="49" charset="-122"/>
                <a:ea typeface="黑体" panose="02010609060101010101" pitchFamily="49" charset="-122"/>
              </a:rPr>
              <a:t>3</a:t>
            </a:r>
            <a:r>
              <a:rPr lang="zh-CN" altLang="en-US" sz="2400" b="1" smtClean="0">
                <a:latin typeface="黑体" panose="02010609060101010101" pitchFamily="49" charset="-122"/>
                <a:ea typeface="黑体" panose="02010609060101010101" pitchFamily="49" charset="-122"/>
              </a:rPr>
              <a:t>、从带宽来看，</a:t>
            </a:r>
            <a:r>
              <a:rPr lang="zh-CN" altLang="en-US" sz="2400" b="1" smtClean="0">
                <a:solidFill>
                  <a:srgbClr val="2A10E8"/>
                </a:solidFill>
                <a:latin typeface="黑体" panose="02010609060101010101" pitchFamily="49" charset="-122"/>
                <a:ea typeface="黑体" panose="02010609060101010101" pitchFamily="49" charset="-122"/>
              </a:rPr>
              <a:t>集线器</a:t>
            </a:r>
            <a:r>
              <a:rPr lang="zh-CN" altLang="en-US" sz="2400" b="1" smtClean="0">
                <a:latin typeface="黑体" panose="02010609060101010101" pitchFamily="49" charset="-122"/>
                <a:ea typeface="黑体" panose="02010609060101010101" pitchFamily="49" charset="-122"/>
              </a:rPr>
              <a:t>所有端口都是</a:t>
            </a:r>
            <a:r>
              <a:rPr lang="zh-CN" altLang="en-US" sz="2400" b="1" smtClean="0">
                <a:solidFill>
                  <a:srgbClr val="2A10E8"/>
                </a:solidFill>
                <a:latin typeface="黑体" panose="02010609060101010101" pitchFamily="49" charset="-122"/>
                <a:ea typeface="黑体" panose="02010609060101010101" pitchFamily="49" charset="-122"/>
              </a:rPr>
              <a:t>共享一条带宽</a:t>
            </a:r>
            <a:r>
              <a:rPr lang="zh-CN" altLang="en-US" sz="2400" b="1" smtClean="0">
                <a:latin typeface="黑体" panose="02010609060101010101" pitchFamily="49" charset="-122"/>
                <a:ea typeface="黑体" panose="02010609060101010101" pitchFamily="49" charset="-122"/>
              </a:rPr>
              <a:t>，在同一时刻只能有一个端口传送数据，其他端口只能等待，同时集线器只能工作在半双工模式下；而</a:t>
            </a:r>
            <a:r>
              <a:rPr lang="zh-CN" altLang="en-US" sz="2400" b="1" smtClean="0">
                <a:solidFill>
                  <a:srgbClr val="2A10E8"/>
                </a:solidFill>
                <a:latin typeface="黑体" panose="02010609060101010101" pitchFamily="49" charset="-122"/>
                <a:ea typeface="黑体" panose="02010609060101010101" pitchFamily="49" charset="-122"/>
              </a:rPr>
              <a:t>交换机每个端口都有一条独占的带宽</a:t>
            </a:r>
            <a:r>
              <a:rPr lang="zh-CN" altLang="en-US" sz="2400" b="1" smtClean="0">
                <a:latin typeface="黑体" panose="02010609060101010101" pitchFamily="49" charset="-122"/>
                <a:ea typeface="黑体" panose="02010609060101010101" pitchFamily="49" charset="-122"/>
              </a:rPr>
              <a:t>，当二个端口工作时并不影响其他端口的工作，同时交换机不但可以工作在半双工模式下而且可以工作在全双工模式下。</a:t>
            </a:r>
          </a:p>
        </p:txBody>
      </p:sp>
      <p:sp>
        <p:nvSpPr>
          <p:cNvPr id="72707" name="Rectangle 2"/>
          <p:cNvSpPr>
            <a:spLocks noGrp="1" noChangeArrowheads="1"/>
          </p:cNvSpPr>
          <p:nvPr>
            <p:ph type="title"/>
          </p:nvPr>
        </p:nvSpPr>
        <p:spPr>
          <a:xfrm>
            <a:off x="539750" y="836613"/>
            <a:ext cx="4876800" cy="762000"/>
          </a:xfrm>
        </p:spPr>
        <p:txBody>
          <a:bodyPr/>
          <a:lstStyle/>
          <a:p>
            <a:pPr eaLnBrk="1" hangingPunct="1"/>
            <a:r>
              <a:rPr lang="zh-CN" altLang="en-US" sz="3200" b="1" smtClean="0">
                <a:solidFill>
                  <a:srgbClr val="000099"/>
                </a:solidFill>
                <a:latin typeface="黑体" panose="02010609060101010101" pitchFamily="49" charset="-122"/>
                <a:ea typeface="黑体" panose="02010609060101010101" pitchFamily="49" charset="-122"/>
              </a:rPr>
              <a:t>交换机与集线器的区别</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kumimoji="1" lang="zh-CN" altLang="en-US" sz="3600" b="1" smtClean="0">
                <a:solidFill>
                  <a:srgbClr val="0000CC"/>
                </a:solidFill>
                <a:latin typeface="黑体" panose="02010609060101010101" pitchFamily="49" charset="-122"/>
                <a:ea typeface="黑体" panose="02010609060101010101" pitchFamily="49" charset="-122"/>
              </a:rPr>
              <a:t>以太网的广播方式发送</a:t>
            </a:r>
            <a:r>
              <a:rPr lang="zh-CN" altLang="en-US" smtClean="0"/>
              <a:t> </a:t>
            </a:r>
          </a:p>
        </p:txBody>
      </p:sp>
      <p:sp>
        <p:nvSpPr>
          <p:cNvPr id="15363" name="Rectangle 3"/>
          <p:cNvSpPr>
            <a:spLocks noGrp="1" noChangeArrowheads="1"/>
          </p:cNvSpPr>
          <p:nvPr>
            <p:ph type="body" idx="1"/>
          </p:nvPr>
        </p:nvSpPr>
        <p:spPr>
          <a:xfrm>
            <a:off x="395288" y="1844675"/>
            <a:ext cx="8497887" cy="4114800"/>
          </a:xfrm>
        </p:spPr>
        <p:txBody>
          <a:bodyPr/>
          <a:lstStyle/>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总线上的每一个工作的计算机都能检测到 </a:t>
            </a:r>
            <a:r>
              <a:rPr lang="en-US" altLang="zh-CN" b="1" smtClean="0">
                <a:latin typeface="黑体" panose="02010609060101010101" pitchFamily="49" charset="-122"/>
                <a:ea typeface="黑体" panose="02010609060101010101" pitchFamily="49" charset="-122"/>
              </a:rPr>
              <a:t>B </a:t>
            </a:r>
            <a:r>
              <a:rPr lang="zh-CN" altLang="en-US" b="1" smtClean="0">
                <a:latin typeface="黑体" panose="02010609060101010101" pitchFamily="49" charset="-122"/>
                <a:ea typeface="黑体" panose="02010609060101010101" pitchFamily="49" charset="-122"/>
              </a:rPr>
              <a:t>发送的数据信号 </a:t>
            </a:r>
          </a:p>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由于只有计算机 </a:t>
            </a:r>
            <a:r>
              <a:rPr lang="en-US" altLang="zh-CN" b="1" smtClean="0">
                <a:latin typeface="黑体" panose="02010609060101010101" pitchFamily="49" charset="-122"/>
                <a:ea typeface="黑体" panose="02010609060101010101" pitchFamily="49" charset="-122"/>
              </a:rPr>
              <a:t>D </a:t>
            </a:r>
            <a:r>
              <a:rPr lang="zh-CN" altLang="en-US" b="1" smtClean="0">
                <a:latin typeface="黑体" panose="02010609060101010101" pitchFamily="49" charset="-122"/>
                <a:ea typeface="黑体" panose="02010609060101010101" pitchFamily="49" charset="-122"/>
              </a:rPr>
              <a:t>的地址与数据帧首部写入的地址一致，因此只有 </a:t>
            </a:r>
            <a:r>
              <a:rPr lang="en-US" altLang="zh-CN" b="1" smtClean="0">
                <a:latin typeface="黑体" panose="02010609060101010101" pitchFamily="49" charset="-122"/>
                <a:ea typeface="黑体" panose="02010609060101010101" pitchFamily="49" charset="-122"/>
              </a:rPr>
              <a:t>D </a:t>
            </a:r>
            <a:r>
              <a:rPr lang="zh-CN" altLang="en-US" b="1" smtClean="0">
                <a:latin typeface="黑体" panose="02010609060101010101" pitchFamily="49" charset="-122"/>
                <a:ea typeface="黑体" panose="02010609060101010101" pitchFamily="49" charset="-122"/>
              </a:rPr>
              <a:t>才接收这个数据帧 </a:t>
            </a:r>
          </a:p>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其他所有的计算机（</a:t>
            </a:r>
            <a:r>
              <a:rPr lang="en-US" altLang="zh-CN" b="1" smtClean="0">
                <a:latin typeface="黑体" panose="02010609060101010101" pitchFamily="49" charset="-122"/>
                <a:ea typeface="黑体" panose="02010609060101010101" pitchFamily="49" charset="-122"/>
              </a:rPr>
              <a:t>A, C </a:t>
            </a:r>
            <a:r>
              <a:rPr lang="zh-CN" altLang="en-US" b="1" smtClean="0">
                <a:latin typeface="黑体" panose="02010609060101010101" pitchFamily="49" charset="-122"/>
                <a:ea typeface="黑体" panose="02010609060101010101" pitchFamily="49" charset="-122"/>
              </a:rPr>
              <a:t>和 </a:t>
            </a:r>
            <a:r>
              <a:rPr lang="en-US" altLang="zh-CN" b="1" smtClean="0">
                <a:latin typeface="黑体" panose="02010609060101010101" pitchFamily="49" charset="-122"/>
                <a:ea typeface="黑体" panose="02010609060101010101" pitchFamily="49" charset="-122"/>
              </a:rPr>
              <a:t>E</a:t>
            </a:r>
            <a:r>
              <a:rPr lang="zh-CN" altLang="en-US" b="1" smtClean="0">
                <a:latin typeface="黑体" panose="02010609060101010101" pitchFamily="49" charset="-122"/>
                <a:ea typeface="黑体" panose="02010609060101010101" pitchFamily="49" charset="-122"/>
              </a:rPr>
              <a:t>）都检测到不是发送给它们的数据帧，因此就丢弃这个数据帧而不能够收下来</a:t>
            </a:r>
          </a:p>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具有广播特性的总线上实现了一对一的通信  </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692150"/>
            <a:ext cx="3709988" cy="828675"/>
          </a:xfrm>
        </p:spPr>
        <p:txBody>
          <a:bodyPr/>
          <a:lstStyle/>
          <a:p>
            <a:pPr eaLnBrk="1" hangingPunct="1"/>
            <a:r>
              <a:rPr kumimoji="1" lang="zh-CN" altLang="en-US" sz="3200" b="1" smtClean="0">
                <a:solidFill>
                  <a:srgbClr val="0000CC"/>
                </a:solidFill>
                <a:latin typeface="黑体" panose="02010609060101010101" pitchFamily="49" charset="-122"/>
                <a:ea typeface="黑体" panose="02010609060101010101" pitchFamily="49" charset="-122"/>
              </a:rPr>
              <a:t>以太网提供的服务</a:t>
            </a:r>
            <a:r>
              <a:rPr lang="zh-CN" altLang="en-US" sz="3200" smtClean="0"/>
              <a:t> </a:t>
            </a:r>
          </a:p>
        </p:txBody>
      </p:sp>
      <p:sp>
        <p:nvSpPr>
          <p:cNvPr id="16387" name="Rectangle 3"/>
          <p:cNvSpPr>
            <a:spLocks noGrp="1" noChangeArrowheads="1"/>
          </p:cNvSpPr>
          <p:nvPr>
            <p:ph type="body" idx="1"/>
          </p:nvPr>
        </p:nvSpPr>
        <p:spPr>
          <a:xfrm>
            <a:off x="555625" y="1916113"/>
            <a:ext cx="8337550" cy="2541587"/>
          </a:xfrm>
        </p:spPr>
        <p:txBody>
          <a:bodyPr/>
          <a:lstStyle/>
          <a:p>
            <a:pPr eaLnBrk="1" hangingPunct="1">
              <a:lnSpc>
                <a:spcPct val="120000"/>
              </a:lnSpc>
              <a:buFont typeface="Wingdings" panose="05000000000000000000" pitchFamily="2" charset="2"/>
              <a:buChar char="l"/>
            </a:pPr>
            <a:r>
              <a:rPr lang="zh-CN" altLang="en-US" sz="2800" b="1" smtClean="0">
                <a:latin typeface="黑体" panose="02010609060101010101" pitchFamily="49" charset="-122"/>
                <a:ea typeface="黑体" panose="02010609060101010101" pitchFamily="49" charset="-122"/>
              </a:rPr>
              <a:t>以太网提供的服务是</a:t>
            </a:r>
            <a:r>
              <a:rPr lang="zh-CN" altLang="en-US" sz="2800" b="1" smtClean="0">
                <a:solidFill>
                  <a:srgbClr val="FF0000"/>
                </a:solidFill>
                <a:latin typeface="黑体" panose="02010609060101010101" pitchFamily="49" charset="-122"/>
                <a:ea typeface="黑体" panose="02010609060101010101" pitchFamily="49" charset="-122"/>
              </a:rPr>
              <a:t>不可靠</a:t>
            </a:r>
            <a:r>
              <a:rPr lang="zh-CN" altLang="en-US" sz="2800" b="1" smtClean="0">
                <a:latin typeface="黑体" panose="02010609060101010101" pitchFamily="49" charset="-122"/>
                <a:ea typeface="黑体" panose="02010609060101010101" pitchFamily="49" charset="-122"/>
              </a:rPr>
              <a:t>的交付，即</a:t>
            </a:r>
            <a:r>
              <a:rPr lang="zh-CN" altLang="en-US" sz="2800" b="1" smtClean="0">
                <a:solidFill>
                  <a:srgbClr val="FF0000"/>
                </a:solidFill>
                <a:latin typeface="黑体" panose="02010609060101010101" pitchFamily="49" charset="-122"/>
                <a:ea typeface="黑体" panose="02010609060101010101" pitchFamily="49" charset="-122"/>
              </a:rPr>
              <a:t>尽最大努力的交付</a:t>
            </a:r>
            <a:endParaRPr lang="en-US" altLang="zh-CN" sz="2800" b="1" smtClean="0">
              <a:solidFill>
                <a:srgbClr val="FF0000"/>
              </a:solidFill>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Char char="l"/>
            </a:pPr>
            <a:r>
              <a:rPr lang="zh-CN" altLang="en-US" sz="2800" smtClean="0"/>
              <a:t>当目的站收到有差错的数据帧时就丢弃此帧，其他什么也不做。差错的纠正由高层来决定。</a:t>
            </a:r>
          </a:p>
          <a:p>
            <a:pPr eaLnBrk="1" hangingPunct="1">
              <a:lnSpc>
                <a:spcPct val="120000"/>
              </a:lnSpc>
              <a:buFont typeface="Wingdings" panose="05000000000000000000" pitchFamily="2" charset="2"/>
              <a:buChar char="l"/>
            </a:pPr>
            <a:r>
              <a:rPr lang="zh-CN" altLang="en-US" sz="2800" smtClean="0"/>
              <a:t>如果高层发现丢失了一些数据而进行重传，但以太网并不知道这是一个重传的帧，而是当作一个新的数据帧来发送。  </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kumimoji="1" lang="zh-CN" altLang="en-US" sz="3600" b="1" smtClean="0">
                <a:solidFill>
                  <a:srgbClr val="0000CC"/>
                </a:solidFill>
                <a:latin typeface="黑体" panose="02010609060101010101" pitchFamily="49" charset="-122"/>
                <a:ea typeface="黑体" panose="02010609060101010101" pitchFamily="49" charset="-122"/>
              </a:rPr>
              <a:t>以太网采取了两种重要的措施</a:t>
            </a:r>
            <a:r>
              <a:rPr lang="zh-CN" altLang="en-US" smtClean="0"/>
              <a:t> </a:t>
            </a:r>
          </a:p>
        </p:txBody>
      </p:sp>
      <p:sp>
        <p:nvSpPr>
          <p:cNvPr id="17411" name="Rectangle 3"/>
          <p:cNvSpPr>
            <a:spLocks noGrp="1" noChangeArrowheads="1"/>
          </p:cNvSpPr>
          <p:nvPr>
            <p:ph type="body" idx="1"/>
          </p:nvPr>
        </p:nvSpPr>
        <p:spPr>
          <a:xfrm>
            <a:off x="539750" y="1773238"/>
            <a:ext cx="8135938" cy="4267200"/>
          </a:xfrm>
        </p:spPr>
        <p:txBody>
          <a:bodyPr/>
          <a:lstStyle/>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采用无连接的工作方式，即不必先建立连接就可以直接发送数据。 </a:t>
            </a:r>
          </a:p>
          <a:p>
            <a:pPr eaLnBrk="1" hangingPunct="1">
              <a:buFont typeface="Wingdings" panose="05000000000000000000" pitchFamily="2" charset="2"/>
              <a:buChar char="u"/>
            </a:pPr>
            <a:r>
              <a:rPr lang="zh-CN" altLang="en-US" b="1" smtClean="0">
                <a:latin typeface="黑体" panose="02010609060101010101" pitchFamily="49" charset="-122"/>
                <a:ea typeface="黑体" panose="02010609060101010101" pitchFamily="49" charset="-122"/>
              </a:rPr>
              <a:t>对发送的数据帧不进行编号，也不要求对方发回确认。</a:t>
            </a:r>
          </a:p>
          <a:p>
            <a:pPr lvl="1" eaLnBrk="1" hangingPunct="1">
              <a:buFont typeface="Wingdings" panose="05000000000000000000" pitchFamily="2" charset="2"/>
              <a:buNone/>
            </a:pPr>
            <a:r>
              <a:rPr lang="zh-CN" altLang="en-US" b="1" smtClean="0">
                <a:solidFill>
                  <a:srgbClr val="333399"/>
                </a:solidFill>
                <a:latin typeface="黑体" panose="02010609060101010101" pitchFamily="49" charset="-122"/>
                <a:ea typeface="黑体" panose="02010609060101010101" pitchFamily="49" charset="-122"/>
              </a:rPr>
              <a:t>   这样做的理由是局域网信道的质量很好，因信道质量产生差错的概率是很小的。</a:t>
            </a:r>
            <a:r>
              <a:rPr lang="zh-CN" altLang="en-US" b="1" smtClean="0">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979613" y="2565400"/>
            <a:ext cx="52562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kumimoji="1" lang="zh-CN" altLang="en-US" sz="3200" b="1">
                <a:solidFill>
                  <a:srgbClr val="0000CC"/>
                </a:solidFill>
                <a:latin typeface="黑体" panose="02010609060101010101" pitchFamily="49" charset="-122"/>
                <a:ea typeface="黑体" panose="02010609060101010101" pitchFamily="49" charset="-122"/>
              </a:rPr>
              <a:t>共享式以太网的工作原理</a:t>
            </a:r>
          </a:p>
        </p:txBody>
      </p:sp>
      <p:sp>
        <p:nvSpPr>
          <p:cNvPr id="18435" name="矩形 2"/>
          <p:cNvSpPr>
            <a:spLocks noChangeArrowheads="1"/>
          </p:cNvSpPr>
          <p:nvPr/>
        </p:nvSpPr>
        <p:spPr bwMode="auto">
          <a:xfrm>
            <a:off x="1619250" y="3789363"/>
            <a:ext cx="6261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400" b="1">
                <a:solidFill>
                  <a:srgbClr val="000000"/>
                </a:solidFill>
                <a:latin typeface="Microsoft Yahei" panose="020B0503020204020204" pitchFamily="34" charset="-122"/>
                <a:ea typeface="Microsoft Yahei" panose="020B0503020204020204" pitchFamily="34" charset="-122"/>
              </a:rPr>
              <a:t>CSMA/CD </a:t>
            </a:r>
            <a:r>
              <a:rPr lang="zh-CN" altLang="en-US" sz="2400"/>
              <a:t>载波监听多点接入</a:t>
            </a:r>
            <a:r>
              <a:rPr lang="en-US" altLang="zh-CN" sz="2400"/>
              <a:t>/</a:t>
            </a:r>
            <a:r>
              <a:rPr lang="zh-CN" altLang="en-US" sz="2400"/>
              <a:t>碰撞检测协议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4669</TotalTime>
  <Words>3013</Words>
  <Application>Microsoft Office PowerPoint</Application>
  <PresentationFormat>全屏显示(4:3)</PresentationFormat>
  <Paragraphs>473</Paragraphs>
  <Slides>51</Slides>
  <Notes>15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51</vt:i4>
      </vt:variant>
    </vt:vector>
  </HeadingPairs>
  <TitlesOfParts>
    <vt:vector size="66" baseType="lpstr">
      <vt:lpstr>Verdana</vt:lpstr>
      <vt:lpstr>宋体</vt:lpstr>
      <vt:lpstr>Arial</vt:lpstr>
      <vt:lpstr>Wingdings</vt:lpstr>
      <vt:lpstr>Times New Roman</vt:lpstr>
      <vt:lpstr>楷体_GB2312</vt:lpstr>
      <vt:lpstr>黑体</vt:lpstr>
      <vt:lpstr>PingFang SC</vt:lpstr>
      <vt:lpstr>Tahoma</vt:lpstr>
      <vt:lpstr>Microsoft Yahei</vt:lpstr>
      <vt:lpstr>Symbol</vt:lpstr>
      <vt:lpstr>CordiaUPC</vt:lpstr>
      <vt:lpstr>Profile</vt:lpstr>
      <vt:lpstr>自定义设计方案</vt:lpstr>
      <vt:lpstr>Visio 2000 Drawing</vt:lpstr>
      <vt:lpstr>PowerPoint 演示文稿</vt:lpstr>
      <vt:lpstr>PowerPoint 演示文稿</vt:lpstr>
      <vt:lpstr>PowerPoint 演示文稿</vt:lpstr>
      <vt:lpstr> 以太网的两个标准  </vt:lpstr>
      <vt:lpstr>共享式以太网 </vt:lpstr>
      <vt:lpstr>以太网的广播方式发送 </vt:lpstr>
      <vt:lpstr>以太网提供的服务 </vt:lpstr>
      <vt:lpstr>以太网采取了两种重要的措施 </vt:lpstr>
      <vt:lpstr>PowerPoint 演示文稿</vt:lpstr>
      <vt:lpstr> 在以太网中采用“竞争”策略来获得信道。这种方案称做载波监听多路访问/冲突检测协议，简写为CSMA/CD，以太网的工作原理可以概括为：   </vt:lpstr>
      <vt:lpstr>发前先监听方式信道是否有信息在传递。线路忙，继续侦听；不忙时，立即发送。</vt:lpstr>
      <vt:lpstr> 　发送站点传输过程中仍继续监听媒体，以检测是否存在冲突。如果发生冲突，信道上可以检测到超过发送站点本身发送的载波信号的幅度，由此判断出冲突的存在。一旦检测到冲突，就立即停止发送，并向总线上发一串阻塞信号，用以通知总线上其它各有关站点。这样，通道容量就不致因白白传送已受损的帧而浪费，可以提高总线的利用率。</vt:lpstr>
      <vt:lpstr>PowerPoint 演示文稿</vt:lpstr>
      <vt:lpstr>PowerPoint 演示文稿</vt:lpstr>
      <vt:lpstr>PowerPoint 演示文稿</vt:lpstr>
      <vt:lpstr>PowerPoint 演示文稿</vt:lpstr>
      <vt:lpstr>一个站在发现冲突后，应立即停止本次发送，然后重新安排发送。有多种重发策略。目前常用的策略有以下2种： (1)随机策略：发送方发现冲突后，推迟一随机时间，再进行重发。 (2)采用二进制指数退避算法BEB延迟重发。 </vt:lpstr>
      <vt:lpstr>二进制指数类型退避算法</vt:lpstr>
      <vt:lpstr>CSMA/CD的发送流程图</vt:lpstr>
      <vt:lpstr>DIX Ethernet V2 以太网 MAC 帧格式 </vt:lpstr>
      <vt:lpstr>PowerPoint 演示文稿</vt:lpstr>
      <vt:lpstr>DIX Ethernet V2的 MAC 帧格式</vt:lpstr>
      <vt:lpstr>DIX Ethernet V2 的 MAC 帧格式</vt:lpstr>
      <vt:lpstr>DIX Ethernet V2 的 MAC 帧格式</vt:lpstr>
      <vt:lpstr>DIX Ethernet V2 的 MAC 帧格式</vt:lpstr>
      <vt:lpstr>DIX Ethernet V22 的 MAC 帧格式</vt:lpstr>
      <vt:lpstr>DIX V2 的 MAC 帧格式</vt:lpstr>
      <vt:lpstr>DIX V2 的 MAC 帧格式</vt:lpstr>
      <vt:lpstr>无效DIX V2 MAC 帧 </vt:lpstr>
      <vt:lpstr>使用集线器和双绞线的以太网</vt:lpstr>
      <vt:lpstr>使用集线器和双绞线的以太网</vt:lpstr>
      <vt:lpstr>使用集线器和双绞线的以太网 </vt:lpstr>
      <vt:lpstr>星形 10BASE-T以太网 </vt:lpstr>
      <vt:lpstr>以太网在局域网中的统治地位</vt:lpstr>
      <vt:lpstr>共享式以太网的缺点</vt:lpstr>
      <vt:lpstr>交换式以太网(快速以太网）</vt:lpstr>
      <vt:lpstr>交换式以太网（星形拓扑）</vt:lpstr>
      <vt:lpstr>交换机的工作原理</vt:lpstr>
      <vt:lpstr>PowerPoint 演示文稿</vt:lpstr>
      <vt:lpstr>PowerPoint 演示文稿</vt:lpstr>
      <vt:lpstr>PowerPoint 演示文稿</vt:lpstr>
      <vt:lpstr>以太网交换机的特点</vt:lpstr>
      <vt:lpstr>独占传输媒体的带宽</vt:lpstr>
      <vt:lpstr>PowerPoint 演示文稿</vt:lpstr>
      <vt:lpstr> 100BASE-T 以太网</vt:lpstr>
      <vt:lpstr>100BASE-T 以太网 三种不同的物理层标准 </vt:lpstr>
      <vt:lpstr>吉比特以太网</vt:lpstr>
      <vt:lpstr>吉比特以太网的物理层 </vt:lpstr>
      <vt:lpstr>10 吉比特以太网</vt:lpstr>
      <vt:lpstr>交换机与集线器的区别</vt:lpstr>
      <vt:lpstr>交换机与集线器的区别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NTKO</cp:lastModifiedBy>
  <cp:revision>567</cp:revision>
  <dcterms:created xsi:type="dcterms:W3CDTF">1601-01-01T00:00:00Z</dcterms:created>
  <dcterms:modified xsi:type="dcterms:W3CDTF">2022-08-21T05:40:49Z</dcterms:modified>
</cp:coreProperties>
</file>