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1" r:id="rId1"/>
    <p:sldMasterId id="2147483733" r:id="rId2"/>
  </p:sldMasterIdLst>
  <p:notesMasterIdLst>
    <p:notesMasterId r:id="rId26"/>
  </p:notesMasterIdLst>
  <p:handoutMasterIdLst>
    <p:handoutMasterId r:id="rId27"/>
  </p:handoutMasterIdLst>
  <p:sldIdLst>
    <p:sldId id="258" r:id="rId3"/>
    <p:sldId id="574" r:id="rId4"/>
    <p:sldId id="554" r:id="rId5"/>
    <p:sldId id="555" r:id="rId6"/>
    <p:sldId id="556" r:id="rId7"/>
    <p:sldId id="557" r:id="rId8"/>
    <p:sldId id="633" r:id="rId9"/>
    <p:sldId id="634" r:id="rId10"/>
    <p:sldId id="635" r:id="rId11"/>
    <p:sldId id="566" r:id="rId12"/>
    <p:sldId id="636" r:id="rId13"/>
    <p:sldId id="597" r:id="rId14"/>
    <p:sldId id="602" r:id="rId15"/>
    <p:sldId id="603" r:id="rId16"/>
    <p:sldId id="620" r:id="rId17"/>
    <p:sldId id="632" r:id="rId18"/>
    <p:sldId id="621" r:id="rId19"/>
    <p:sldId id="622" r:id="rId20"/>
    <p:sldId id="623" r:id="rId21"/>
    <p:sldId id="624" r:id="rId22"/>
    <p:sldId id="625" r:id="rId23"/>
    <p:sldId id="629" r:id="rId24"/>
    <p:sldId id="630" r:id="rId25"/>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0E8"/>
    <a:srgbClr val="CC0000"/>
    <a:srgbClr val="FF9933"/>
    <a:srgbClr val="FFCC00"/>
    <a:srgbClr val="516FA7"/>
    <a:srgbClr val="F7F7F7"/>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89708" autoAdjust="0"/>
  </p:normalViewPr>
  <p:slideViewPr>
    <p:cSldViewPr>
      <p:cViewPr varScale="1">
        <p:scale>
          <a:sx n="79" d="100"/>
          <a:sy n="79" d="100"/>
        </p:scale>
        <p:origin x="150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238595"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49FC7126-C50D-4AE3-A9FF-5C6988EB725F}" type="datetime1">
              <a:rPr lang="zh-CN" altLang="en-US"/>
              <a:pPr>
                <a:defRPr/>
              </a:pPr>
              <a:t>2024-03-14</a:t>
            </a:fld>
            <a:endParaRPr lang="en-US" altLang="zh-CN"/>
          </a:p>
        </p:txBody>
      </p:sp>
      <p:sp>
        <p:nvSpPr>
          <p:cNvPr id="238596"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238597"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CF99BE4F-2EB2-494D-9239-4AB82CC297F3}" type="slidenum">
              <a:rPr lang="zh-CN" altLang="en-US"/>
              <a:pPr>
                <a:defRPr/>
              </a:pPr>
              <a:t>‹#›</a:t>
            </a:fld>
            <a:endParaRPr lang="en-US" altLang="zh-CN"/>
          </a:p>
        </p:txBody>
      </p:sp>
    </p:spTree>
    <p:extLst>
      <p:ext uri="{BB962C8B-B14F-4D97-AF65-F5344CB8AC3E}">
        <p14:creationId xmlns:p14="http://schemas.microsoft.com/office/powerpoint/2010/main" val="4251189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fld id="{EBDB03F6-444B-42B0-9D8C-7CEE4024043B}" type="datetime1">
              <a:rPr lang="zh-CN" altLang="en-US"/>
              <a:pPr>
                <a:defRPr/>
              </a:pPr>
              <a:t>2024-03-14</a:t>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473F9405-797F-4FF9-9CC6-E07AEC72DFED}" type="slidenum">
              <a:rPr lang="zh-CN" altLang="en-US"/>
              <a:pPr>
                <a:defRPr/>
              </a:pPr>
              <a:t>‹#›</a:t>
            </a:fld>
            <a:endParaRPr lang="en-US" altLang="zh-CN"/>
          </a:p>
        </p:txBody>
      </p:sp>
    </p:spTree>
    <p:extLst>
      <p:ext uri="{BB962C8B-B14F-4D97-AF65-F5344CB8AC3E}">
        <p14:creationId xmlns:p14="http://schemas.microsoft.com/office/powerpoint/2010/main" val="672165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fld id="{E9B8B77F-DBC2-4B83-B29C-16AF44E57B10}" type="datetime1">
              <a:rPr lang="zh-CN" altLang="en-US" sz="1200" smtClean="0">
                <a:latin typeface="Times New Roman" panose="02020603050405020304" pitchFamily="18" charset="0"/>
              </a:rPr>
              <a:pPr/>
              <a:t>2024-03-14</a:t>
            </a:fld>
            <a:endParaRPr lang="en-US" altLang="zh-CN" sz="1200">
              <a:latin typeface="Times New Roman" panose="02020603050405020304" pitchFamily="18" charset="0"/>
            </a:endParaRPr>
          </a:p>
        </p:txBody>
      </p:sp>
      <p:sp>
        <p:nvSpPr>
          <p:cNvPr id="717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fld id="{5DB90ED2-1FDD-4D31-AD78-56EF5894D680}" type="slidenum">
              <a:rPr lang="zh-CN" altLang="en-US" sz="1200" smtClean="0">
                <a:latin typeface="Times New Roman" panose="02020603050405020304" pitchFamily="18" charset="0"/>
              </a:rPr>
              <a:pPr/>
              <a:t>1</a:t>
            </a:fld>
            <a:endParaRPr lang="en-US" altLang="zh-CN" sz="1200">
              <a:latin typeface="Times New Roman" panose="02020603050405020304" pitchFamily="18" charset="0"/>
            </a:endParaRPr>
          </a:p>
        </p:txBody>
      </p:sp>
      <p:sp>
        <p:nvSpPr>
          <p:cNvPr id="7172" name="Rectangle 2"/>
          <p:cNvSpPr>
            <a:spLocks noGrp="1" noRot="1" noChangeAspect="1" noChangeArrowheads="1" noTextEdit="1"/>
          </p:cNvSpPr>
          <p:nvPr>
            <p:ph type="sldImg"/>
          </p:nvPr>
        </p:nvSpPr>
        <p:spPr>
          <a:ln/>
        </p:spPr>
      </p:sp>
      <p:sp>
        <p:nvSpPr>
          <p:cNvPr id="717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611952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3"/>
          <p:cNvSpPr txBox="1">
            <a:spLocks noChangeArrowheads="1"/>
          </p:cNvSpPr>
          <p:nvPr/>
        </p:nvSpPr>
        <p:spPr bwMode="auto">
          <a:xfrm>
            <a:off x="2627313" y="260350"/>
            <a:ext cx="2808287" cy="457200"/>
          </a:xfrm>
          <a:prstGeom prst="rect">
            <a:avLst/>
          </a:prstGeom>
          <a:noFill/>
          <a:ln>
            <a:noFill/>
          </a:ln>
          <a:effec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spcBef>
                <a:spcPct val="50000"/>
              </a:spcBef>
              <a:defRPr/>
            </a:pPr>
            <a:r>
              <a:rPr lang="zh-CN" altLang="en-US" sz="2400" b="1">
                <a:solidFill>
                  <a:srgbClr val="F7F7F7"/>
                </a:solidFill>
                <a:ea typeface="楷体_GB2312" pitchFamily="49" charset="-122"/>
              </a:rPr>
              <a:t>计算机与信息学院</a:t>
            </a:r>
          </a:p>
        </p:txBody>
      </p:sp>
      <p:sp>
        <p:nvSpPr>
          <p:cNvPr id="7" name="Text Box 14"/>
          <p:cNvSpPr txBox="1">
            <a:spLocks noChangeArrowheads="1"/>
          </p:cNvSpPr>
          <p:nvPr/>
        </p:nvSpPr>
        <p:spPr bwMode="auto">
          <a:xfrm>
            <a:off x="0" y="6640513"/>
            <a:ext cx="9144000" cy="244475"/>
          </a:xfrm>
          <a:prstGeom prst="rect">
            <a:avLst/>
          </a:prstGeom>
          <a:solidFill>
            <a:srgbClr val="A50021"/>
          </a:solidFill>
          <a:ln>
            <a:noFill/>
          </a:ln>
          <a:effec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algn="ctr" eaLnBrk="1" hangingPunct="1">
              <a:defRPr/>
            </a:pPr>
            <a:r>
              <a:rPr kumimoji="1" lang="zh-CN" altLang="en-US" sz="1000">
                <a:solidFill>
                  <a:schemeClr val="bg1"/>
                </a:solidFill>
                <a:latin typeface="Times New Roman" pitchFamily="18" charset="0"/>
              </a:rPr>
              <a:t>河海大学计算机与信息学院计算机科学与技术系</a:t>
            </a:r>
            <a:endParaRPr kumimoji="1" lang="en-US" altLang="zh-CN" sz="1000">
              <a:solidFill>
                <a:schemeClr val="bg1"/>
              </a:solidFill>
              <a:latin typeface="Times New Roman" pitchFamily="18" charset="0"/>
            </a:endParaRPr>
          </a:p>
        </p:txBody>
      </p:sp>
      <p:pic>
        <p:nvPicPr>
          <p:cNvPr id="8" name="Picture 15"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6"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p>
        </p:txBody>
      </p:sp>
      <p:sp>
        <p:nvSpPr>
          <p:cNvPr id="14438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a:t>单击此处编辑母版副标题样式</a:t>
            </a:r>
          </a:p>
        </p:txBody>
      </p:sp>
    </p:spTree>
    <p:extLst>
      <p:ext uri="{BB962C8B-B14F-4D97-AF65-F5344CB8AC3E}">
        <p14:creationId xmlns:p14="http://schemas.microsoft.com/office/powerpoint/2010/main" val="101078028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1347529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498430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34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814045"/>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4648251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25307746-DF6F-4929-8A27-1E357F595863}" type="datetime11">
              <a:rPr lang="zh-CN" altLang="en-US"/>
              <a:pPr>
                <a:defRPr/>
              </a:pPr>
              <a:t>19:11:41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841C06B-AD15-42C2-9823-42F84E1F2490}" type="slidenum">
              <a:rPr lang="zh-CN" altLang="en-US"/>
              <a:pPr>
                <a:defRPr/>
              </a:pPr>
              <a:t>‹#›</a:t>
            </a:fld>
            <a:endParaRPr lang="en-US" altLang="zh-CN"/>
          </a:p>
        </p:txBody>
      </p:sp>
    </p:spTree>
    <p:extLst>
      <p:ext uri="{BB962C8B-B14F-4D97-AF65-F5344CB8AC3E}">
        <p14:creationId xmlns:p14="http://schemas.microsoft.com/office/powerpoint/2010/main" val="1049772093"/>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34A8D3E-BEBB-4CAC-9C59-074515F940B1}" type="datetime11">
              <a:rPr lang="zh-CN" altLang="en-US"/>
              <a:pPr>
                <a:defRPr/>
              </a:pPr>
              <a:t>19:11:41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2050C4-4AF8-45FE-9C46-985DF394C966}" type="slidenum">
              <a:rPr lang="zh-CN" altLang="en-US"/>
              <a:pPr>
                <a:defRPr/>
              </a:pPr>
              <a:t>‹#›</a:t>
            </a:fld>
            <a:endParaRPr lang="en-US" altLang="zh-CN"/>
          </a:p>
        </p:txBody>
      </p:sp>
    </p:spTree>
    <p:extLst>
      <p:ext uri="{BB962C8B-B14F-4D97-AF65-F5344CB8AC3E}">
        <p14:creationId xmlns:p14="http://schemas.microsoft.com/office/powerpoint/2010/main" val="3680077108"/>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963583F-B7B4-4C19-9F54-02A1E7A7FA51}" type="datetime11">
              <a:rPr lang="zh-CN" altLang="en-US"/>
              <a:pPr>
                <a:defRPr/>
              </a:pPr>
              <a:t>19:11:41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8372AB-BB7C-4A70-A1FF-1A4C012A4FA6}" type="slidenum">
              <a:rPr lang="zh-CN" altLang="en-US"/>
              <a:pPr>
                <a:defRPr/>
              </a:pPr>
              <a:t>‹#›</a:t>
            </a:fld>
            <a:endParaRPr lang="en-US" altLang="zh-CN"/>
          </a:p>
        </p:txBody>
      </p:sp>
    </p:spTree>
    <p:extLst>
      <p:ext uri="{BB962C8B-B14F-4D97-AF65-F5344CB8AC3E}">
        <p14:creationId xmlns:p14="http://schemas.microsoft.com/office/powerpoint/2010/main" val="1224063952"/>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A8CD55C9-AE2A-4A31-8513-E22930EB3BDF}" type="datetime11">
              <a:rPr lang="zh-CN" altLang="en-US"/>
              <a:pPr>
                <a:defRPr/>
              </a:pPr>
              <a:t>19:11:41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E57A0BA-322B-43E4-B546-7A3280BF6F23}" type="slidenum">
              <a:rPr lang="zh-CN" altLang="en-US"/>
              <a:pPr>
                <a:defRPr/>
              </a:pPr>
              <a:t>‹#›</a:t>
            </a:fld>
            <a:endParaRPr lang="en-US" altLang="zh-CN"/>
          </a:p>
        </p:txBody>
      </p:sp>
    </p:spTree>
    <p:extLst>
      <p:ext uri="{BB962C8B-B14F-4D97-AF65-F5344CB8AC3E}">
        <p14:creationId xmlns:p14="http://schemas.microsoft.com/office/powerpoint/2010/main" val="3545581070"/>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C6FBD3C-6C0D-485C-AB34-E33CD2A177AB}" type="datetime11">
              <a:rPr lang="zh-CN" altLang="en-US"/>
              <a:pPr>
                <a:defRPr/>
              </a:pPr>
              <a:t>19:11:41</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E8709FE-A4A7-4CC5-8C4C-1897E59183BF}" type="slidenum">
              <a:rPr lang="zh-CN" altLang="en-US"/>
              <a:pPr>
                <a:defRPr/>
              </a:pPr>
              <a:t>‹#›</a:t>
            </a:fld>
            <a:endParaRPr lang="en-US" altLang="zh-CN"/>
          </a:p>
        </p:txBody>
      </p:sp>
    </p:spTree>
    <p:extLst>
      <p:ext uri="{BB962C8B-B14F-4D97-AF65-F5344CB8AC3E}">
        <p14:creationId xmlns:p14="http://schemas.microsoft.com/office/powerpoint/2010/main" val="201535550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0F2498D6-0C34-4F4B-9EA1-63B1190148BD}" type="datetime11">
              <a:rPr lang="zh-CN" altLang="en-US"/>
              <a:pPr>
                <a:defRPr/>
              </a:pPr>
              <a:t>19:11:41</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1EEB655-FEAD-4036-A412-B043A8BADDDB}" type="slidenum">
              <a:rPr lang="zh-CN" altLang="en-US"/>
              <a:pPr>
                <a:defRPr/>
              </a:pPr>
              <a:t>‹#›</a:t>
            </a:fld>
            <a:endParaRPr lang="en-US" altLang="zh-CN"/>
          </a:p>
        </p:txBody>
      </p:sp>
    </p:spTree>
    <p:extLst>
      <p:ext uri="{BB962C8B-B14F-4D97-AF65-F5344CB8AC3E}">
        <p14:creationId xmlns:p14="http://schemas.microsoft.com/office/powerpoint/2010/main" val="400767807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5403359"/>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3992439-90EF-491F-9C2B-2F3895E3DAA7}" type="datetime11">
              <a:rPr lang="zh-CN" altLang="en-US"/>
              <a:pPr>
                <a:defRPr/>
              </a:pPr>
              <a:t>19:11:41</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1F6EEEF-7631-461B-BCE1-A5EB21F00F94}" type="slidenum">
              <a:rPr lang="zh-CN" altLang="en-US"/>
              <a:pPr>
                <a:defRPr/>
              </a:pPr>
              <a:t>‹#›</a:t>
            </a:fld>
            <a:endParaRPr lang="en-US" altLang="zh-CN"/>
          </a:p>
        </p:txBody>
      </p:sp>
    </p:spTree>
    <p:extLst>
      <p:ext uri="{BB962C8B-B14F-4D97-AF65-F5344CB8AC3E}">
        <p14:creationId xmlns:p14="http://schemas.microsoft.com/office/powerpoint/2010/main" val="3391721098"/>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DB3F9CC-B058-4DE2-8487-98B74DB42DC2}" type="datetime11">
              <a:rPr lang="zh-CN" altLang="en-US"/>
              <a:pPr>
                <a:defRPr/>
              </a:pPr>
              <a:t>19:11:41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0222CD-CE8D-4FC3-8F1C-6D156E04F595}" type="slidenum">
              <a:rPr lang="zh-CN" altLang="en-US"/>
              <a:pPr>
                <a:defRPr/>
              </a:pPr>
              <a:t>‹#›</a:t>
            </a:fld>
            <a:endParaRPr lang="en-US" altLang="zh-CN"/>
          </a:p>
        </p:txBody>
      </p:sp>
    </p:spTree>
    <p:extLst>
      <p:ext uri="{BB962C8B-B14F-4D97-AF65-F5344CB8AC3E}">
        <p14:creationId xmlns:p14="http://schemas.microsoft.com/office/powerpoint/2010/main" val="2921601763"/>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7F6A077-8BF1-46D7-A9C6-D218AFC1F312}" type="datetime11">
              <a:rPr lang="zh-CN" altLang="en-US"/>
              <a:pPr>
                <a:defRPr/>
              </a:pPr>
              <a:t>19:11:41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C9CED24-EB47-4198-BB47-151B38755712}" type="slidenum">
              <a:rPr lang="zh-CN" altLang="en-US"/>
              <a:pPr>
                <a:defRPr/>
              </a:pPr>
              <a:t>‹#›</a:t>
            </a:fld>
            <a:endParaRPr lang="en-US" altLang="zh-CN"/>
          </a:p>
        </p:txBody>
      </p:sp>
    </p:spTree>
    <p:extLst>
      <p:ext uri="{BB962C8B-B14F-4D97-AF65-F5344CB8AC3E}">
        <p14:creationId xmlns:p14="http://schemas.microsoft.com/office/powerpoint/2010/main" val="3116216782"/>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372C6FB-1AF0-480B-9CF7-0A1981BACE9B}" type="datetime11">
              <a:rPr lang="zh-CN" altLang="en-US"/>
              <a:pPr>
                <a:defRPr/>
              </a:pPr>
              <a:t>19:11:41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350E3C-7871-4CD7-8637-4C40DDA26E34}" type="slidenum">
              <a:rPr lang="zh-CN" altLang="en-US"/>
              <a:pPr>
                <a:defRPr/>
              </a:pPr>
              <a:t>‹#›</a:t>
            </a:fld>
            <a:endParaRPr lang="en-US" altLang="zh-CN"/>
          </a:p>
        </p:txBody>
      </p:sp>
    </p:spTree>
    <p:extLst>
      <p:ext uri="{BB962C8B-B14F-4D97-AF65-F5344CB8AC3E}">
        <p14:creationId xmlns:p14="http://schemas.microsoft.com/office/powerpoint/2010/main" val="2581000422"/>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28ADE8F-C1D6-4D8B-96FB-9AFA8D444EFC}" type="datetime11">
              <a:rPr lang="zh-CN" altLang="en-US"/>
              <a:pPr>
                <a:defRPr/>
              </a:pPr>
              <a:t>19:11:41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9BE9EA-6689-4B9C-84C7-A25288710120}" type="slidenum">
              <a:rPr lang="zh-CN" altLang="en-US"/>
              <a:pPr>
                <a:defRPr/>
              </a:pPr>
              <a:t>‹#›</a:t>
            </a:fld>
            <a:endParaRPr lang="en-US" altLang="zh-CN"/>
          </a:p>
        </p:txBody>
      </p:sp>
    </p:spTree>
    <p:extLst>
      <p:ext uri="{BB962C8B-B14F-4D97-AF65-F5344CB8AC3E}">
        <p14:creationId xmlns:p14="http://schemas.microsoft.com/office/powerpoint/2010/main" val="274477152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6189884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8746214"/>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659216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155944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61469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13958376"/>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72432510"/>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Text Box 11"/>
          <p:cNvSpPr txBox="1">
            <a:spLocks noChangeArrowheads="1"/>
          </p:cNvSpPr>
          <p:nvPr/>
        </p:nvSpPr>
        <p:spPr bwMode="auto">
          <a:xfrm>
            <a:off x="0" y="6613525"/>
            <a:ext cx="9144000" cy="244475"/>
          </a:xfrm>
          <a:prstGeom prst="rect">
            <a:avLst/>
          </a:prstGeom>
          <a:solidFill>
            <a:srgbClr val="A50021"/>
          </a:solidFill>
          <a:ln>
            <a:noFill/>
          </a:ln>
          <a:effec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algn="ctr" eaLnBrk="1" hangingPunct="1">
              <a:defRPr/>
            </a:pPr>
            <a:r>
              <a:rPr kumimoji="1" lang="zh-CN" altLang="en-US" sz="1000">
                <a:solidFill>
                  <a:schemeClr val="bg1"/>
                </a:solidFill>
                <a:latin typeface="Times New Roman" pitchFamily="18" charset="0"/>
              </a:rPr>
              <a:t>河海大学计算机与信息学院计算机科学与技术系 </a:t>
            </a:r>
            <a:endParaRPr kumimoji="1" lang="en-US" altLang="zh-CN" sz="1000">
              <a:solidFill>
                <a:schemeClr val="bg1"/>
              </a:solidFill>
              <a:latin typeface="Times New Roman" pitchFamily="18" charset="0"/>
            </a:endParaRPr>
          </a:p>
        </p:txBody>
      </p:sp>
      <p:pic>
        <p:nvPicPr>
          <p:cNvPr id="1030"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14"/>
          <p:cNvSpPr txBox="1">
            <a:spLocks noChangeArrowheads="1"/>
          </p:cNvSpPr>
          <p:nvPr/>
        </p:nvSpPr>
        <p:spPr bwMode="auto">
          <a:xfrm>
            <a:off x="2484438" y="260350"/>
            <a:ext cx="2808287" cy="457200"/>
          </a:xfrm>
          <a:prstGeom prst="rect">
            <a:avLst/>
          </a:prstGeom>
          <a:noFill/>
          <a:ln>
            <a:noFill/>
          </a:ln>
          <a:effectLst/>
        </p:spPr>
        <p:txBody>
          <a:bodyPr>
            <a:spAutoFit/>
          </a:bodyPr>
          <a:lstStyle>
            <a:lvl1pPr eaLnBrk="0" hangingPunct="0">
              <a:defRPr sz="2000">
                <a:solidFill>
                  <a:schemeClr val="tx1"/>
                </a:solidFill>
                <a:latin typeface="Verdana" pitchFamily="34" charset="0"/>
                <a:ea typeface="宋体" pitchFamily="2" charset="-122"/>
              </a:defRPr>
            </a:lvl1pPr>
            <a:lvl2pPr marL="742950" indent="-285750" eaLnBrk="0" hangingPunct="0">
              <a:defRPr sz="2000">
                <a:solidFill>
                  <a:schemeClr val="tx1"/>
                </a:solidFill>
                <a:latin typeface="Verdana" pitchFamily="34" charset="0"/>
                <a:ea typeface="宋体" pitchFamily="2" charset="-122"/>
              </a:defRPr>
            </a:lvl2pPr>
            <a:lvl3pPr marL="1143000" indent="-228600" eaLnBrk="0" hangingPunct="0">
              <a:defRPr sz="2000">
                <a:solidFill>
                  <a:schemeClr val="tx1"/>
                </a:solidFill>
                <a:latin typeface="Verdana" pitchFamily="34" charset="0"/>
                <a:ea typeface="宋体" pitchFamily="2" charset="-122"/>
              </a:defRPr>
            </a:lvl3pPr>
            <a:lvl4pPr marL="1600200" indent="-228600" eaLnBrk="0" hangingPunct="0">
              <a:defRPr sz="2000">
                <a:solidFill>
                  <a:schemeClr val="tx1"/>
                </a:solidFill>
                <a:latin typeface="Verdana" pitchFamily="34" charset="0"/>
                <a:ea typeface="宋体" pitchFamily="2" charset="-122"/>
              </a:defRPr>
            </a:lvl4pPr>
            <a:lvl5pPr marL="2057400" indent="-228600" eaLnBrk="0" hangingPunct="0">
              <a:defRPr sz="2000">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Verdana" pitchFamily="34" charset="0"/>
                <a:ea typeface="宋体" pitchFamily="2" charset="-122"/>
              </a:defRPr>
            </a:lvl9pPr>
          </a:lstStyle>
          <a:p>
            <a:pPr eaLnBrk="1" hangingPunct="1">
              <a:spcBef>
                <a:spcPct val="50000"/>
              </a:spcBef>
              <a:defRPr/>
            </a:pPr>
            <a:r>
              <a:rPr lang="zh-CN" altLang="en-US" sz="2400" b="1">
                <a:solidFill>
                  <a:srgbClr val="F7F7F7"/>
                </a:solidFill>
                <a:ea typeface="楷体_GB2312" pitchFamily="49" charset="-122"/>
              </a:rPr>
              <a:t>计算机与信息学院</a:t>
            </a:r>
          </a:p>
        </p:txBody>
      </p:sp>
      <p:pic>
        <p:nvPicPr>
          <p:cNvPr id="1032" name="Picture 15" descr="邓体字徽（白色透明）"/>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1"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Lst>
  <p:transition spd="slow"/>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1" sz="1400">
                <a:latin typeface="Times New Roman" pitchFamily="18" charset="0"/>
              </a:defRPr>
            </a:lvl1pPr>
          </a:lstStyle>
          <a:p>
            <a:pPr>
              <a:defRPr/>
            </a:pPr>
            <a:fld id="{EDBA6AB9-5600-4B39-A0F4-43F2A431A2F0}" type="datetime11">
              <a:rPr lang="zh-CN" altLang="en-US"/>
              <a:pPr>
                <a:defRPr/>
              </a:pPr>
              <a:t>19:11:40</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Times New Roman" pitchFamily="18" charset="0"/>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pPr>
              <a:defRPr/>
            </a:pPr>
            <a:fld id="{1F08AC4F-90A3-4AFB-848B-A9124582660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ransition spd="slow"/>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12"/>
          <p:cNvSpPr txBox="1">
            <a:spLocks noChangeArrowheads="1"/>
          </p:cNvSpPr>
          <p:nvPr/>
        </p:nvSpPr>
        <p:spPr bwMode="auto">
          <a:xfrm>
            <a:off x="2627313" y="5157788"/>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ea typeface="黑体" panose="02010609060101010101" pitchFamily="49" charset="-122"/>
              </a:rPr>
              <a:t>河海大学计算机与信息学院</a:t>
            </a:r>
          </a:p>
        </p:txBody>
      </p:sp>
      <p:sp>
        <p:nvSpPr>
          <p:cNvPr id="6147" name="Text Box 14"/>
          <p:cNvSpPr txBox="1">
            <a:spLocks noChangeArrowheads="1"/>
          </p:cNvSpPr>
          <p:nvPr/>
        </p:nvSpPr>
        <p:spPr bwMode="auto">
          <a:xfrm>
            <a:off x="3492500" y="5734050"/>
            <a:ext cx="288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fld id="{4B6F7B38-8534-4B4C-A691-1A4C56854693}" type="datetime3">
              <a:rPr lang="zh-CN" altLang="en-US" sz="1800" b="1">
                <a:latin typeface="黑体" panose="02010609060101010101" pitchFamily="49" charset="-122"/>
                <a:ea typeface="黑体" panose="02010609060101010101" pitchFamily="49" charset="-122"/>
              </a:rPr>
              <a:pPr algn="ctr" eaLnBrk="1" hangingPunct="1">
                <a:spcBef>
                  <a:spcPct val="50000"/>
                </a:spcBef>
              </a:pPr>
              <a:t>2024年3月14日星期四</a:t>
            </a:fld>
            <a:endParaRPr lang="en-US" altLang="zh-CN" sz="1800" b="1">
              <a:latin typeface="黑体" panose="02010609060101010101" pitchFamily="49" charset="-122"/>
              <a:ea typeface="黑体" panose="02010609060101010101" pitchFamily="49" charset="-122"/>
            </a:endParaRPr>
          </a:p>
        </p:txBody>
      </p:sp>
      <p:sp>
        <p:nvSpPr>
          <p:cNvPr id="6148" name="Text Box 15"/>
          <p:cNvSpPr txBox="1">
            <a:spLocks noChangeArrowheads="1"/>
          </p:cNvSpPr>
          <p:nvPr/>
        </p:nvSpPr>
        <p:spPr bwMode="auto">
          <a:xfrm>
            <a:off x="611188" y="3500438"/>
            <a:ext cx="8208962" cy="62865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80000"/>
              </a:lnSpc>
              <a:spcBef>
                <a:spcPct val="50000"/>
              </a:spcBef>
            </a:pPr>
            <a:r>
              <a:rPr kumimoji="1" lang="zh-CN" altLang="en-US" sz="4400" b="1">
                <a:solidFill>
                  <a:srgbClr val="FF0000"/>
                </a:solidFill>
                <a:latin typeface="黑体" panose="02010609060101010101" pitchFamily="49" charset="-122"/>
                <a:ea typeface="黑体" panose="02010609060101010101" pitchFamily="49" charset="-122"/>
              </a:rPr>
              <a:t>计算机网络</a:t>
            </a:r>
          </a:p>
        </p:txBody>
      </p:sp>
      <p:sp>
        <p:nvSpPr>
          <p:cNvPr id="6149" name="Text Box 16"/>
          <p:cNvSpPr txBox="1">
            <a:spLocks noChangeArrowheads="1"/>
          </p:cNvSpPr>
          <p:nvPr/>
        </p:nvSpPr>
        <p:spPr bwMode="auto">
          <a:xfrm>
            <a:off x="971550" y="1773238"/>
            <a:ext cx="4033838" cy="48260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pPr>
            <a:r>
              <a:rPr kumimoji="1" lang="zh-CN" altLang="en-US" sz="3200" b="1">
                <a:solidFill>
                  <a:srgbClr val="CC0000"/>
                </a:solidFill>
                <a:latin typeface="黑体" panose="02010609060101010101" pitchFamily="49" charset="-122"/>
                <a:ea typeface="黑体" panose="02010609060101010101" pitchFamily="49" charset="-122"/>
              </a:rPr>
              <a:t>计算机专业课程</a:t>
            </a:r>
            <a:endParaRPr kumimoji="1" lang="en-US" altLang="zh-CN" sz="3200" b="1">
              <a:solidFill>
                <a:srgbClr val="CC0000"/>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3" name="Rectangle 48"/>
          <p:cNvSpPr>
            <a:spLocks noGrp="1" noChangeArrowheads="1"/>
          </p:cNvSpPr>
          <p:nvPr>
            <p:ph type="title"/>
          </p:nvPr>
        </p:nvSpPr>
        <p:spPr>
          <a:xfrm>
            <a:off x="1619672" y="2996952"/>
            <a:ext cx="6192688" cy="1216025"/>
          </a:xfrm>
        </p:spPr>
        <p:txBody>
          <a:bodyPr/>
          <a:lstStyle/>
          <a:p>
            <a:pPr eaLnBrk="1" hangingPunct="1"/>
            <a:r>
              <a:rPr lang="zh-CN" altLang="en-US" sz="3200" b="1" dirty="0">
                <a:solidFill>
                  <a:srgbClr val="2A10E8"/>
                </a:solidFill>
              </a:rPr>
              <a:t>二层交换的广播风暴问题</a:t>
            </a:r>
          </a:p>
        </p:txBody>
      </p:sp>
      <p:sp>
        <p:nvSpPr>
          <p:cNvPr id="3" name="内容占位符 2"/>
          <p:cNvSpPr>
            <a:spLocks noGrp="1"/>
          </p:cNvSpPr>
          <p:nvPr>
            <p:ph idx="1"/>
          </p:nvPr>
        </p:nvSpPr>
        <p:spPr/>
        <p:txBody>
          <a:bodyPr/>
          <a:lstStyle/>
          <a:p>
            <a:endParaRPr lang="zh-CN" alt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68313" y="1700213"/>
            <a:ext cx="8135937" cy="576262"/>
          </a:xfrm>
        </p:spPr>
        <p:txBody>
          <a:bodyPr/>
          <a:lstStyle/>
          <a:p>
            <a:pPr marL="533400" indent="-533400" eaLnBrk="1" hangingPunct="1"/>
            <a:r>
              <a:rPr lang="zh-CN" altLang="en-US">
                <a:latin typeface="黑体" panose="02010609060101010101" pitchFamily="49" charset="-122"/>
                <a:ea typeface="黑体" panose="02010609060101010101" pitchFamily="49" charset="-122"/>
              </a:rPr>
              <a:t>产生转发的帧在网络中不断地兜圈子。 </a:t>
            </a:r>
          </a:p>
        </p:txBody>
      </p:sp>
      <p:sp>
        <p:nvSpPr>
          <p:cNvPr id="16387" name="Line 4"/>
          <p:cNvSpPr>
            <a:spLocks noChangeShapeType="1"/>
          </p:cNvSpPr>
          <p:nvPr/>
        </p:nvSpPr>
        <p:spPr bwMode="auto">
          <a:xfrm>
            <a:off x="2374900" y="3248025"/>
            <a:ext cx="4945063"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8" name="Line 5"/>
          <p:cNvSpPr>
            <a:spLocks noChangeShapeType="1"/>
          </p:cNvSpPr>
          <p:nvPr/>
        </p:nvSpPr>
        <p:spPr bwMode="auto">
          <a:xfrm flipV="1">
            <a:off x="2014538" y="4986338"/>
            <a:ext cx="5280025" cy="12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9" name="Rectangle 6"/>
          <p:cNvSpPr>
            <a:spLocks noChangeArrowheads="1"/>
          </p:cNvSpPr>
          <p:nvPr/>
        </p:nvSpPr>
        <p:spPr bwMode="auto">
          <a:xfrm>
            <a:off x="7272338" y="3024188"/>
            <a:ext cx="11557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局域网 </a:t>
            </a:r>
            <a:r>
              <a:rPr kumimoji="1" lang="en-US" altLang="zh-CN">
                <a:solidFill>
                  <a:srgbClr val="333399"/>
                </a:solidFill>
                <a:latin typeface="Arial" panose="020B0604020202020204" pitchFamily="34" charset="0"/>
                <a:ea typeface="黑体" panose="02010609060101010101" pitchFamily="49" charset="-122"/>
              </a:rPr>
              <a:t>2</a:t>
            </a:r>
          </a:p>
        </p:txBody>
      </p:sp>
      <p:sp>
        <p:nvSpPr>
          <p:cNvPr id="16390" name="Rectangle 7"/>
          <p:cNvSpPr>
            <a:spLocks noChangeArrowheads="1"/>
          </p:cNvSpPr>
          <p:nvPr/>
        </p:nvSpPr>
        <p:spPr bwMode="auto">
          <a:xfrm>
            <a:off x="7239000" y="4716463"/>
            <a:ext cx="11541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局域网 </a:t>
            </a:r>
            <a:r>
              <a:rPr kumimoji="1" lang="en-US" altLang="zh-CN">
                <a:solidFill>
                  <a:srgbClr val="333399"/>
                </a:solidFill>
                <a:latin typeface="Arial" panose="020B0604020202020204" pitchFamily="34" charset="0"/>
                <a:ea typeface="黑体" panose="02010609060101010101" pitchFamily="49" charset="-122"/>
              </a:rPr>
              <a:t>1</a:t>
            </a:r>
          </a:p>
        </p:txBody>
      </p:sp>
      <p:sp>
        <p:nvSpPr>
          <p:cNvPr id="16391" name="Line 8"/>
          <p:cNvSpPr>
            <a:spLocks noChangeShapeType="1"/>
          </p:cNvSpPr>
          <p:nvPr/>
        </p:nvSpPr>
        <p:spPr bwMode="auto">
          <a:xfrm flipH="1">
            <a:off x="2784475" y="3230563"/>
            <a:ext cx="0" cy="7572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Line 9"/>
          <p:cNvSpPr>
            <a:spLocks noChangeShapeType="1"/>
          </p:cNvSpPr>
          <p:nvPr/>
        </p:nvSpPr>
        <p:spPr bwMode="auto">
          <a:xfrm>
            <a:off x="2773363" y="4322763"/>
            <a:ext cx="0" cy="6556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3" name="Line 10"/>
          <p:cNvSpPr>
            <a:spLocks noChangeShapeType="1"/>
          </p:cNvSpPr>
          <p:nvPr/>
        </p:nvSpPr>
        <p:spPr bwMode="auto">
          <a:xfrm flipH="1">
            <a:off x="6405563" y="3254375"/>
            <a:ext cx="1587" cy="7254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Line 11"/>
          <p:cNvSpPr>
            <a:spLocks noChangeShapeType="1"/>
          </p:cNvSpPr>
          <p:nvPr/>
        </p:nvSpPr>
        <p:spPr bwMode="auto">
          <a:xfrm>
            <a:off x="6405563" y="4333875"/>
            <a:ext cx="0" cy="6556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2188" name="Arc 12"/>
          <p:cNvSpPr>
            <a:spLocks/>
          </p:cNvSpPr>
          <p:nvPr/>
        </p:nvSpPr>
        <p:spPr bwMode="auto">
          <a:xfrm rot="5255629" flipH="1">
            <a:off x="4247357" y="2283619"/>
            <a:ext cx="685800" cy="2205037"/>
          </a:xfrm>
          <a:custGeom>
            <a:avLst/>
            <a:gdLst>
              <a:gd name="T0" fmla="*/ 0 w 21653"/>
              <a:gd name="T1" fmla="*/ 0 h 42096"/>
              <a:gd name="T2" fmla="*/ 2147483646 w 21653"/>
              <a:gd name="T3" fmla="*/ 2147483646 h 42096"/>
              <a:gd name="T4" fmla="*/ 2147483646 w 21653"/>
              <a:gd name="T5" fmla="*/ 2147483646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lnTo>
                  <a:pt x="0" y="0"/>
                </a:lnTo>
                <a:close/>
              </a:path>
            </a:pathLst>
          </a:custGeom>
          <a:noFill/>
          <a:ln w="76200" cap="rnd">
            <a:solidFill>
              <a:schemeClr val="tx2"/>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6" name="Rectangle 13"/>
          <p:cNvSpPr>
            <a:spLocks noChangeArrowheads="1"/>
          </p:cNvSpPr>
          <p:nvPr/>
        </p:nvSpPr>
        <p:spPr bwMode="auto">
          <a:xfrm>
            <a:off x="6875463" y="3833813"/>
            <a:ext cx="1095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交换机</a:t>
            </a:r>
            <a:r>
              <a:rPr kumimoji="1" lang="en-US" altLang="zh-CN">
                <a:solidFill>
                  <a:srgbClr val="333399"/>
                </a:solidFill>
                <a:latin typeface="Arial" panose="020B0604020202020204" pitchFamily="34" charset="0"/>
                <a:ea typeface="黑体" panose="02010609060101010101" pitchFamily="49" charset="-122"/>
              </a:rPr>
              <a:t>2</a:t>
            </a:r>
          </a:p>
        </p:txBody>
      </p:sp>
      <p:sp>
        <p:nvSpPr>
          <p:cNvPr id="16397" name="Rectangle 14"/>
          <p:cNvSpPr>
            <a:spLocks noChangeArrowheads="1"/>
          </p:cNvSpPr>
          <p:nvPr/>
        </p:nvSpPr>
        <p:spPr bwMode="auto">
          <a:xfrm>
            <a:off x="1100138" y="3863975"/>
            <a:ext cx="1095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交换机</a:t>
            </a:r>
            <a:r>
              <a:rPr kumimoji="1" lang="en-US" altLang="zh-CN">
                <a:solidFill>
                  <a:srgbClr val="333399"/>
                </a:solidFill>
                <a:latin typeface="Arial" panose="020B0604020202020204" pitchFamily="34" charset="0"/>
                <a:ea typeface="黑体" panose="02010609060101010101" pitchFamily="49" charset="-122"/>
              </a:rPr>
              <a:t>1</a:t>
            </a:r>
          </a:p>
        </p:txBody>
      </p:sp>
      <p:pic>
        <p:nvPicPr>
          <p:cNvPr id="16398"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5588" y="4540250"/>
            <a:ext cx="763587"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9" name="Rectangle 16"/>
          <p:cNvSpPr>
            <a:spLocks noChangeArrowheads="1"/>
          </p:cNvSpPr>
          <p:nvPr/>
        </p:nvSpPr>
        <p:spPr bwMode="auto">
          <a:xfrm>
            <a:off x="1203325" y="4568825"/>
            <a:ext cx="4206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zh-CN">
                <a:solidFill>
                  <a:srgbClr val="333399"/>
                </a:solidFill>
                <a:latin typeface="Arial" panose="020B0604020202020204" pitchFamily="34" charset="0"/>
                <a:ea typeface="黑体" panose="02010609060101010101" pitchFamily="49" charset="-122"/>
              </a:rPr>
              <a:t> </a:t>
            </a:r>
            <a:r>
              <a:rPr kumimoji="1" lang="en-US" altLang="zh-CN">
                <a:solidFill>
                  <a:srgbClr val="333399"/>
                </a:solidFill>
                <a:latin typeface="Arial" panose="020B0604020202020204" pitchFamily="34" charset="0"/>
                <a:ea typeface="黑体" panose="02010609060101010101" pitchFamily="49" charset="-122"/>
              </a:rPr>
              <a:t>A</a:t>
            </a:r>
          </a:p>
        </p:txBody>
      </p:sp>
      <p:sp>
        <p:nvSpPr>
          <p:cNvPr id="16400" name="Rectangle 17"/>
          <p:cNvSpPr>
            <a:spLocks noChangeArrowheads="1"/>
          </p:cNvSpPr>
          <p:nvPr/>
        </p:nvSpPr>
        <p:spPr bwMode="auto">
          <a:xfrm>
            <a:off x="2297113" y="5178425"/>
            <a:ext cx="735012" cy="357188"/>
          </a:xfrm>
          <a:prstGeom prst="rect">
            <a:avLst/>
          </a:prstGeom>
          <a:solidFill>
            <a:srgbClr val="FFFF99"/>
          </a:solidFill>
          <a:ln w="12700">
            <a:solidFill>
              <a:schemeClr val="tx1"/>
            </a:solidFill>
            <a:miter lim="800000"/>
            <a:headEnd/>
            <a:tailEnd/>
          </a:ln>
        </p:spPr>
        <p:txBody>
          <a:bodyPr wrap="none" anchor="ct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a:r>
              <a:rPr kumimoji="1" lang="en-US" altLang="zh-CN">
                <a:solidFill>
                  <a:srgbClr val="333399"/>
                </a:solidFill>
                <a:latin typeface="Arial" panose="020B0604020202020204" pitchFamily="34" charset="0"/>
                <a:ea typeface="黑体" panose="02010609060101010101" pitchFamily="49" charset="-122"/>
              </a:rPr>
              <a:t>F</a:t>
            </a:r>
          </a:p>
        </p:txBody>
      </p:sp>
      <p:grpSp>
        <p:nvGrpSpPr>
          <p:cNvPr id="2" name="Group 18"/>
          <p:cNvGrpSpPr>
            <a:grpSpLocks/>
          </p:cNvGrpSpPr>
          <p:nvPr/>
        </p:nvGrpSpPr>
        <p:grpSpPr bwMode="auto">
          <a:xfrm>
            <a:off x="6016625" y="2571750"/>
            <a:ext cx="976313" cy="1236663"/>
            <a:chOff x="3793" y="1938"/>
            <a:chExt cx="615" cy="779"/>
          </a:xfrm>
        </p:grpSpPr>
        <p:sp>
          <p:nvSpPr>
            <p:cNvPr id="16429" name="Rectangle 19"/>
            <p:cNvSpPr>
              <a:spLocks noChangeArrowheads="1"/>
            </p:cNvSpPr>
            <p:nvPr/>
          </p:nvSpPr>
          <p:spPr bwMode="auto">
            <a:xfrm>
              <a:off x="3793" y="1938"/>
              <a:ext cx="464" cy="256"/>
            </a:xfrm>
            <a:prstGeom prst="rect">
              <a:avLst/>
            </a:prstGeom>
            <a:solidFill>
              <a:srgbClr val="FFFF99"/>
            </a:solidFill>
            <a:ln w="12700">
              <a:solidFill>
                <a:schemeClr val="tx1"/>
              </a:solidFill>
              <a:miter lim="800000"/>
              <a:headEnd/>
              <a:tailEnd/>
            </a:ln>
          </p:spPr>
          <p:txBody>
            <a:bodyPr wrap="none" anchor="ct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a:r>
                <a:rPr kumimoji="1" lang="en-US" altLang="zh-CN">
                  <a:solidFill>
                    <a:srgbClr val="333399"/>
                  </a:solidFill>
                  <a:latin typeface="Arial" panose="020B0604020202020204" pitchFamily="34" charset="0"/>
                  <a:ea typeface="黑体" panose="02010609060101010101" pitchFamily="49" charset="-122"/>
                </a:rPr>
                <a:t>F</a:t>
              </a:r>
              <a:r>
                <a:rPr kumimoji="1" lang="en-US" altLang="zh-CN" baseline="-25000">
                  <a:solidFill>
                    <a:srgbClr val="333399"/>
                  </a:solidFill>
                  <a:latin typeface="Arial" panose="020B0604020202020204" pitchFamily="34" charset="0"/>
                  <a:ea typeface="黑体" panose="02010609060101010101" pitchFamily="49" charset="-122"/>
                </a:rPr>
                <a:t>2</a:t>
              </a:r>
            </a:p>
          </p:txBody>
        </p:sp>
        <p:grpSp>
          <p:nvGrpSpPr>
            <p:cNvPr id="16430" name="Group 20"/>
            <p:cNvGrpSpPr>
              <a:grpSpLocks/>
            </p:cNvGrpSpPr>
            <p:nvPr/>
          </p:nvGrpSpPr>
          <p:grpSpPr bwMode="auto">
            <a:xfrm>
              <a:off x="4131" y="2162"/>
              <a:ext cx="277" cy="555"/>
              <a:chOff x="4131" y="2162"/>
              <a:chExt cx="277" cy="555"/>
            </a:xfrm>
          </p:grpSpPr>
          <p:sp>
            <p:nvSpPr>
              <p:cNvPr id="16431" name="Line 21"/>
              <p:cNvSpPr>
                <a:spLocks noChangeShapeType="1"/>
              </p:cNvSpPr>
              <p:nvPr/>
            </p:nvSpPr>
            <p:spPr bwMode="auto">
              <a:xfrm flipV="1">
                <a:off x="4131" y="2162"/>
                <a:ext cx="0" cy="555"/>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2" name="Text Box 22"/>
              <p:cNvSpPr txBox="1">
                <a:spLocks noChangeArrowheads="1"/>
              </p:cNvSpPr>
              <p:nvPr/>
            </p:nvSpPr>
            <p:spPr bwMode="auto">
              <a:xfrm>
                <a:off x="4132" y="2359"/>
                <a:ext cx="27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④</a:t>
                </a:r>
              </a:p>
            </p:txBody>
          </p:sp>
        </p:grpSp>
      </p:grpSp>
      <p:grpSp>
        <p:nvGrpSpPr>
          <p:cNvPr id="4" name="Group 23"/>
          <p:cNvGrpSpPr>
            <a:grpSpLocks/>
          </p:cNvGrpSpPr>
          <p:nvPr/>
        </p:nvGrpSpPr>
        <p:grpSpPr bwMode="auto">
          <a:xfrm>
            <a:off x="2182813" y="2559050"/>
            <a:ext cx="979487" cy="1235075"/>
            <a:chOff x="1378" y="1930"/>
            <a:chExt cx="617" cy="778"/>
          </a:xfrm>
        </p:grpSpPr>
        <p:sp>
          <p:nvSpPr>
            <p:cNvPr id="16425" name="Rectangle 24"/>
            <p:cNvSpPr>
              <a:spLocks noChangeArrowheads="1"/>
            </p:cNvSpPr>
            <p:nvPr/>
          </p:nvSpPr>
          <p:spPr bwMode="auto">
            <a:xfrm>
              <a:off x="1532" y="1930"/>
              <a:ext cx="463" cy="280"/>
            </a:xfrm>
            <a:prstGeom prst="rect">
              <a:avLst/>
            </a:prstGeom>
            <a:solidFill>
              <a:srgbClr val="FFFF99"/>
            </a:solidFill>
            <a:ln w="12700">
              <a:solidFill>
                <a:schemeClr val="tx1"/>
              </a:solidFill>
              <a:miter lim="800000"/>
              <a:headEnd/>
              <a:tailEnd/>
            </a:ln>
          </p:spPr>
          <p:txBody>
            <a:bodyPr wrap="none" anchor="ct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a:r>
                <a:rPr kumimoji="1" lang="en-US" altLang="zh-CN">
                  <a:solidFill>
                    <a:srgbClr val="333399"/>
                  </a:solidFill>
                  <a:latin typeface="Arial" panose="020B0604020202020204" pitchFamily="34" charset="0"/>
                  <a:ea typeface="黑体" panose="02010609060101010101" pitchFamily="49" charset="-122"/>
                </a:rPr>
                <a:t>F</a:t>
              </a:r>
              <a:r>
                <a:rPr kumimoji="1" lang="en-US" altLang="zh-CN" baseline="-25000">
                  <a:solidFill>
                    <a:srgbClr val="333399"/>
                  </a:solidFill>
                  <a:latin typeface="Arial" panose="020B0604020202020204" pitchFamily="34" charset="0"/>
                  <a:ea typeface="黑体" panose="02010609060101010101" pitchFamily="49" charset="-122"/>
                </a:rPr>
                <a:t>1</a:t>
              </a:r>
            </a:p>
          </p:txBody>
        </p:sp>
        <p:grpSp>
          <p:nvGrpSpPr>
            <p:cNvPr id="16426" name="Group 25"/>
            <p:cNvGrpSpPr>
              <a:grpSpLocks/>
            </p:cNvGrpSpPr>
            <p:nvPr/>
          </p:nvGrpSpPr>
          <p:grpSpPr bwMode="auto">
            <a:xfrm>
              <a:off x="1378" y="2153"/>
              <a:ext cx="288" cy="555"/>
              <a:chOff x="1378" y="2153"/>
              <a:chExt cx="288" cy="555"/>
            </a:xfrm>
          </p:grpSpPr>
          <p:sp>
            <p:nvSpPr>
              <p:cNvPr id="16427" name="Line 26"/>
              <p:cNvSpPr>
                <a:spLocks noChangeShapeType="1"/>
              </p:cNvSpPr>
              <p:nvPr/>
            </p:nvSpPr>
            <p:spPr bwMode="auto">
              <a:xfrm flipV="1">
                <a:off x="1666" y="2153"/>
                <a:ext cx="0" cy="555"/>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8" name="Text Box 27"/>
              <p:cNvSpPr txBox="1">
                <a:spLocks noChangeArrowheads="1"/>
              </p:cNvSpPr>
              <p:nvPr/>
            </p:nvSpPr>
            <p:spPr bwMode="auto">
              <a:xfrm>
                <a:off x="1378" y="2350"/>
                <a:ext cx="27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③</a:t>
                </a:r>
              </a:p>
            </p:txBody>
          </p:sp>
        </p:grpSp>
      </p:grpSp>
      <p:sp>
        <p:nvSpPr>
          <p:cNvPr id="562204" name="Text Box 28"/>
          <p:cNvSpPr txBox="1">
            <a:spLocks noChangeArrowheads="1"/>
          </p:cNvSpPr>
          <p:nvPr/>
        </p:nvSpPr>
        <p:spPr bwMode="auto">
          <a:xfrm>
            <a:off x="4116388" y="3644900"/>
            <a:ext cx="1098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2400">
                <a:solidFill>
                  <a:srgbClr val="333399"/>
                </a:solidFill>
                <a:latin typeface="Arial" panose="020B0604020202020204" pitchFamily="34" charset="0"/>
                <a:ea typeface="黑体" panose="02010609060101010101" pitchFamily="49" charset="-122"/>
              </a:rPr>
              <a:t>不停地</a:t>
            </a:r>
          </a:p>
          <a:p>
            <a:r>
              <a:rPr kumimoji="1" lang="zh-CN" altLang="en-US" sz="2400">
                <a:solidFill>
                  <a:srgbClr val="333399"/>
                </a:solidFill>
                <a:latin typeface="Arial" panose="020B0604020202020204" pitchFamily="34" charset="0"/>
                <a:ea typeface="黑体" panose="02010609060101010101" pitchFamily="49" charset="-122"/>
              </a:rPr>
              <a:t>兜圈子</a:t>
            </a:r>
          </a:p>
        </p:txBody>
      </p:sp>
      <p:pic>
        <p:nvPicPr>
          <p:cNvPr id="16404"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3775" y="3568700"/>
            <a:ext cx="10477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6405"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988" y="3568700"/>
            <a:ext cx="1046162"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6" name="Group 31"/>
          <p:cNvGrpSpPr>
            <a:grpSpLocks/>
          </p:cNvGrpSpPr>
          <p:nvPr/>
        </p:nvGrpSpPr>
        <p:grpSpPr bwMode="auto">
          <a:xfrm>
            <a:off x="2184400" y="4246563"/>
            <a:ext cx="455613" cy="1004887"/>
            <a:chOff x="1379" y="2993"/>
            <a:chExt cx="287" cy="633"/>
          </a:xfrm>
        </p:grpSpPr>
        <p:sp>
          <p:nvSpPr>
            <p:cNvPr id="16423" name="Line 32"/>
            <p:cNvSpPr>
              <a:spLocks noChangeShapeType="1"/>
            </p:cNvSpPr>
            <p:nvPr/>
          </p:nvSpPr>
          <p:spPr bwMode="auto">
            <a:xfrm flipH="1" flipV="1">
              <a:off x="1655" y="2993"/>
              <a:ext cx="11" cy="633"/>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4" name="Text Box 33"/>
            <p:cNvSpPr txBox="1">
              <a:spLocks noChangeArrowheads="1"/>
            </p:cNvSpPr>
            <p:nvPr/>
          </p:nvSpPr>
          <p:spPr bwMode="auto">
            <a:xfrm>
              <a:off x="1379" y="3131"/>
              <a:ext cx="2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①</a:t>
              </a:r>
            </a:p>
          </p:txBody>
        </p:sp>
      </p:grpSp>
      <p:grpSp>
        <p:nvGrpSpPr>
          <p:cNvPr id="7" name="Group 34"/>
          <p:cNvGrpSpPr>
            <a:grpSpLocks/>
          </p:cNvGrpSpPr>
          <p:nvPr/>
        </p:nvGrpSpPr>
        <p:grpSpPr bwMode="auto">
          <a:xfrm>
            <a:off x="3089275" y="4364038"/>
            <a:ext cx="3173413" cy="990600"/>
            <a:chOff x="1949" y="3067"/>
            <a:chExt cx="1999" cy="624"/>
          </a:xfrm>
        </p:grpSpPr>
        <p:sp>
          <p:nvSpPr>
            <p:cNvPr id="16421" name="Freeform 35"/>
            <p:cNvSpPr>
              <a:spLocks/>
            </p:cNvSpPr>
            <p:nvPr/>
          </p:nvSpPr>
          <p:spPr bwMode="auto">
            <a:xfrm>
              <a:off x="1949" y="3067"/>
              <a:ext cx="1999" cy="624"/>
            </a:xfrm>
            <a:custGeom>
              <a:avLst/>
              <a:gdLst>
                <a:gd name="T0" fmla="*/ 0 w 1866"/>
                <a:gd name="T1" fmla="*/ 5182 h 523"/>
                <a:gd name="T2" fmla="*/ 2590 w 1866"/>
                <a:gd name="T3" fmla="*/ 5058 h 523"/>
                <a:gd name="T4" fmla="*/ 3203 w 1866"/>
                <a:gd name="T5" fmla="*/ 4996 h 523"/>
                <a:gd name="T6" fmla="*/ 3655 w 1866"/>
                <a:gd name="T7" fmla="*/ 4849 h 523"/>
                <a:gd name="T8" fmla="*/ 4044 w 1866"/>
                <a:gd name="T9" fmla="*/ 4523 h 523"/>
                <a:gd name="T10" fmla="*/ 4219 w 1866"/>
                <a:gd name="T11" fmla="*/ 4290 h 523"/>
                <a:gd name="T12" fmla="*/ 4376 w 1866"/>
                <a:gd name="T13" fmla="*/ 3545 h 523"/>
                <a:gd name="T14" fmla="*/ 4508 w 1866"/>
                <a:gd name="T15" fmla="*/ 2026 h 523"/>
                <a:gd name="T16" fmla="*/ 4545 w 1866"/>
                <a:gd name="T17" fmla="*/ 0 h 5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6"/>
                <a:gd name="T28" fmla="*/ 0 h 523"/>
                <a:gd name="T29" fmla="*/ 1866 w 1866"/>
                <a:gd name="T30" fmla="*/ 523 h 5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6" h="523">
                  <a:moveTo>
                    <a:pt x="0" y="522"/>
                  </a:moveTo>
                  <a:cubicBezTo>
                    <a:pt x="174" y="523"/>
                    <a:pt x="817" y="514"/>
                    <a:pt x="1059" y="510"/>
                  </a:cubicBezTo>
                  <a:cubicBezTo>
                    <a:pt x="1277" y="507"/>
                    <a:pt x="1236" y="507"/>
                    <a:pt x="1308" y="504"/>
                  </a:cubicBezTo>
                  <a:cubicBezTo>
                    <a:pt x="1349" y="489"/>
                    <a:pt x="1443" y="504"/>
                    <a:pt x="1494" y="489"/>
                  </a:cubicBezTo>
                  <a:cubicBezTo>
                    <a:pt x="1549" y="479"/>
                    <a:pt x="1615" y="465"/>
                    <a:pt x="1653" y="456"/>
                  </a:cubicBezTo>
                  <a:cubicBezTo>
                    <a:pt x="1691" y="447"/>
                    <a:pt x="1700" y="448"/>
                    <a:pt x="1723" y="432"/>
                  </a:cubicBezTo>
                  <a:cubicBezTo>
                    <a:pt x="1734" y="420"/>
                    <a:pt x="1777" y="369"/>
                    <a:pt x="1788" y="357"/>
                  </a:cubicBezTo>
                  <a:cubicBezTo>
                    <a:pt x="1793" y="351"/>
                    <a:pt x="1839" y="216"/>
                    <a:pt x="1842" y="204"/>
                  </a:cubicBezTo>
                  <a:cubicBezTo>
                    <a:pt x="1866" y="115"/>
                    <a:pt x="1857" y="110"/>
                    <a:pt x="1857" y="0"/>
                  </a:cubicBezTo>
                </a:path>
              </a:pathLst>
            </a:custGeom>
            <a:noFill/>
            <a:ln w="76200">
              <a:solidFill>
                <a:schemeClr val="hlink"/>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22" name="Text Box 36"/>
            <p:cNvSpPr txBox="1">
              <a:spLocks noChangeArrowheads="1"/>
            </p:cNvSpPr>
            <p:nvPr/>
          </p:nvSpPr>
          <p:spPr bwMode="auto">
            <a:xfrm>
              <a:off x="2014" y="342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②</a:t>
              </a:r>
            </a:p>
          </p:txBody>
        </p:sp>
      </p:grpSp>
      <p:sp>
        <p:nvSpPr>
          <p:cNvPr id="16408" name="Rectangle 37"/>
          <p:cNvSpPr>
            <a:spLocks noChangeArrowheads="1"/>
          </p:cNvSpPr>
          <p:nvPr/>
        </p:nvSpPr>
        <p:spPr bwMode="auto">
          <a:xfrm>
            <a:off x="1979613" y="5661025"/>
            <a:ext cx="14366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a:solidFill>
                  <a:srgbClr val="333399"/>
                </a:solidFill>
                <a:latin typeface="Arial" panose="020B0604020202020204" pitchFamily="34" charset="0"/>
                <a:ea typeface="黑体" panose="02010609060101010101" pitchFamily="49" charset="-122"/>
              </a:rPr>
              <a:t>A </a:t>
            </a:r>
            <a:r>
              <a:rPr kumimoji="1" lang="zh-CN" altLang="en-US">
                <a:solidFill>
                  <a:srgbClr val="333399"/>
                </a:solidFill>
                <a:latin typeface="Arial" panose="020B0604020202020204" pitchFamily="34" charset="0"/>
                <a:ea typeface="黑体" panose="02010609060101010101" pitchFamily="49" charset="-122"/>
              </a:rPr>
              <a:t>发出的帧</a:t>
            </a:r>
          </a:p>
        </p:txBody>
      </p:sp>
      <p:grpSp>
        <p:nvGrpSpPr>
          <p:cNvPr id="8" name="Group 38"/>
          <p:cNvGrpSpPr>
            <a:grpSpLocks/>
          </p:cNvGrpSpPr>
          <p:nvPr/>
        </p:nvGrpSpPr>
        <p:grpSpPr bwMode="auto">
          <a:xfrm>
            <a:off x="271463" y="2295525"/>
            <a:ext cx="5991225" cy="1420813"/>
            <a:chOff x="174" y="1764"/>
            <a:chExt cx="3774" cy="895"/>
          </a:xfrm>
        </p:grpSpPr>
        <p:sp>
          <p:nvSpPr>
            <p:cNvPr id="16418" name="Arc 39"/>
            <p:cNvSpPr>
              <a:spLocks/>
            </p:cNvSpPr>
            <p:nvPr/>
          </p:nvSpPr>
          <p:spPr bwMode="auto">
            <a:xfrm>
              <a:off x="1995" y="2052"/>
              <a:ext cx="1953" cy="607"/>
            </a:xfrm>
            <a:custGeom>
              <a:avLst/>
              <a:gdLst>
                <a:gd name="T0" fmla="*/ 0 w 21600"/>
                <a:gd name="T1" fmla="*/ 0 h 26015"/>
                <a:gd name="T2" fmla="*/ 0 w 21600"/>
                <a:gd name="T3" fmla="*/ 0 h 26015"/>
                <a:gd name="T4" fmla="*/ 0 w 21600"/>
                <a:gd name="T5" fmla="*/ 0 h 26015"/>
                <a:gd name="T6" fmla="*/ 0 60000 65536"/>
                <a:gd name="T7" fmla="*/ 0 60000 65536"/>
                <a:gd name="T8" fmla="*/ 0 60000 65536"/>
                <a:gd name="T9" fmla="*/ 0 w 21600"/>
                <a:gd name="T10" fmla="*/ 0 h 26015"/>
                <a:gd name="T11" fmla="*/ 21600 w 21600"/>
                <a:gd name="T12" fmla="*/ 26015 h 26015"/>
              </a:gdLst>
              <a:ahLst/>
              <a:cxnLst>
                <a:cxn ang="T6">
                  <a:pos x="T0" y="T1"/>
                </a:cxn>
                <a:cxn ang="T7">
                  <a:pos x="T2" y="T3"/>
                </a:cxn>
                <a:cxn ang="T8">
                  <a:pos x="T4" y="T5"/>
                </a:cxn>
              </a:cxnLst>
              <a:rect l="T9" t="T10" r="T11" b="T12"/>
              <a:pathLst>
                <a:path w="21600" h="26015" fill="none" extrusionOk="0">
                  <a:moveTo>
                    <a:pt x="-1" y="0"/>
                  </a:moveTo>
                  <a:cubicBezTo>
                    <a:pt x="11929" y="0"/>
                    <a:pt x="21600" y="9670"/>
                    <a:pt x="21600" y="21600"/>
                  </a:cubicBezTo>
                  <a:cubicBezTo>
                    <a:pt x="21600" y="23083"/>
                    <a:pt x="21447" y="24562"/>
                    <a:pt x="21143" y="26014"/>
                  </a:cubicBezTo>
                </a:path>
                <a:path w="21600" h="26015" stroke="0" extrusionOk="0">
                  <a:moveTo>
                    <a:pt x="-1" y="0"/>
                  </a:moveTo>
                  <a:cubicBezTo>
                    <a:pt x="11929" y="0"/>
                    <a:pt x="21600" y="9670"/>
                    <a:pt x="21600" y="21600"/>
                  </a:cubicBezTo>
                  <a:cubicBezTo>
                    <a:pt x="21600" y="23083"/>
                    <a:pt x="21447" y="24562"/>
                    <a:pt x="21143" y="26014"/>
                  </a:cubicBezTo>
                  <a:lnTo>
                    <a:pt x="0" y="21600"/>
                  </a:lnTo>
                  <a:lnTo>
                    <a:pt x="-1" y="0"/>
                  </a:lnTo>
                  <a:close/>
                </a:path>
              </a:pathLst>
            </a:custGeom>
            <a:noFill/>
            <a:ln w="76200">
              <a:solidFill>
                <a:schemeClr val="hlink"/>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9" name="Text Box 40"/>
            <p:cNvSpPr txBox="1">
              <a:spLocks noChangeArrowheads="1"/>
            </p:cNvSpPr>
            <p:nvPr/>
          </p:nvSpPr>
          <p:spPr bwMode="auto">
            <a:xfrm>
              <a:off x="2041" y="176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⑤</a:t>
              </a:r>
            </a:p>
          </p:txBody>
        </p:sp>
        <p:sp>
          <p:nvSpPr>
            <p:cNvPr id="16420" name="Rectangle 41"/>
            <p:cNvSpPr>
              <a:spLocks noChangeArrowheads="1"/>
            </p:cNvSpPr>
            <p:nvPr/>
          </p:nvSpPr>
          <p:spPr bwMode="auto">
            <a:xfrm>
              <a:off x="174" y="1944"/>
              <a:ext cx="13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交换机</a:t>
              </a:r>
              <a:r>
                <a:rPr kumimoji="1" lang="en-US" altLang="zh-CN">
                  <a:solidFill>
                    <a:srgbClr val="333399"/>
                  </a:solidFill>
                  <a:latin typeface="Arial" panose="020B0604020202020204" pitchFamily="34" charset="0"/>
                  <a:ea typeface="黑体" panose="02010609060101010101" pitchFamily="49" charset="-122"/>
                </a:rPr>
                <a:t>1 </a:t>
              </a:r>
              <a:r>
                <a:rPr kumimoji="1" lang="zh-CN" altLang="en-US">
                  <a:solidFill>
                    <a:srgbClr val="333399"/>
                  </a:solidFill>
                  <a:latin typeface="Arial" panose="020B0604020202020204" pitchFamily="34" charset="0"/>
                  <a:ea typeface="黑体" panose="02010609060101010101" pitchFamily="49" charset="-122"/>
                </a:rPr>
                <a:t>转发的帧</a:t>
              </a:r>
            </a:p>
          </p:txBody>
        </p:sp>
      </p:grpSp>
      <p:grpSp>
        <p:nvGrpSpPr>
          <p:cNvPr id="9" name="Group 42"/>
          <p:cNvGrpSpPr>
            <a:grpSpLocks/>
          </p:cNvGrpSpPr>
          <p:nvPr/>
        </p:nvGrpSpPr>
        <p:grpSpPr bwMode="auto">
          <a:xfrm>
            <a:off x="2916238" y="2276475"/>
            <a:ext cx="6000750" cy="1360488"/>
            <a:chOff x="1840" y="1752"/>
            <a:chExt cx="3780" cy="857"/>
          </a:xfrm>
        </p:grpSpPr>
        <p:sp>
          <p:nvSpPr>
            <p:cNvPr id="16415" name="Arc 43"/>
            <p:cNvSpPr>
              <a:spLocks/>
            </p:cNvSpPr>
            <p:nvPr/>
          </p:nvSpPr>
          <p:spPr bwMode="auto">
            <a:xfrm flipH="1">
              <a:off x="1840" y="2024"/>
              <a:ext cx="1953" cy="585"/>
            </a:xfrm>
            <a:custGeom>
              <a:avLst/>
              <a:gdLst>
                <a:gd name="T0" fmla="*/ 0 w 21600"/>
                <a:gd name="T1" fmla="*/ 0 h 25085"/>
                <a:gd name="T2" fmla="*/ 0 w 21600"/>
                <a:gd name="T3" fmla="*/ 0 h 25085"/>
                <a:gd name="T4" fmla="*/ 0 w 21600"/>
                <a:gd name="T5" fmla="*/ 0 h 25085"/>
                <a:gd name="T6" fmla="*/ 0 60000 65536"/>
                <a:gd name="T7" fmla="*/ 0 60000 65536"/>
                <a:gd name="T8" fmla="*/ 0 60000 65536"/>
                <a:gd name="T9" fmla="*/ 0 w 21600"/>
                <a:gd name="T10" fmla="*/ 0 h 25085"/>
                <a:gd name="T11" fmla="*/ 21600 w 21600"/>
                <a:gd name="T12" fmla="*/ 25085 h 25085"/>
              </a:gdLst>
              <a:ahLst/>
              <a:cxnLst>
                <a:cxn ang="T6">
                  <a:pos x="T0" y="T1"/>
                </a:cxn>
                <a:cxn ang="T7">
                  <a:pos x="T2" y="T3"/>
                </a:cxn>
                <a:cxn ang="T8">
                  <a:pos x="T4" y="T5"/>
                </a:cxn>
              </a:cxnLst>
              <a:rect l="T9" t="T10" r="T11" b="T12"/>
              <a:pathLst>
                <a:path w="21600" h="25085" fill="none" extrusionOk="0">
                  <a:moveTo>
                    <a:pt x="-1" y="0"/>
                  </a:moveTo>
                  <a:cubicBezTo>
                    <a:pt x="11929" y="0"/>
                    <a:pt x="21600" y="9670"/>
                    <a:pt x="21600" y="21600"/>
                  </a:cubicBezTo>
                  <a:cubicBezTo>
                    <a:pt x="21600" y="22767"/>
                    <a:pt x="21505" y="23932"/>
                    <a:pt x="21317" y="25085"/>
                  </a:cubicBezTo>
                </a:path>
                <a:path w="21600" h="25085" stroke="0" extrusionOk="0">
                  <a:moveTo>
                    <a:pt x="-1" y="0"/>
                  </a:moveTo>
                  <a:cubicBezTo>
                    <a:pt x="11929" y="0"/>
                    <a:pt x="21600" y="9670"/>
                    <a:pt x="21600" y="21600"/>
                  </a:cubicBezTo>
                  <a:cubicBezTo>
                    <a:pt x="21600" y="22767"/>
                    <a:pt x="21505" y="23932"/>
                    <a:pt x="21317" y="25085"/>
                  </a:cubicBezTo>
                  <a:lnTo>
                    <a:pt x="0" y="21600"/>
                  </a:lnTo>
                  <a:lnTo>
                    <a:pt x="-1" y="0"/>
                  </a:lnTo>
                  <a:close/>
                </a:path>
              </a:pathLst>
            </a:custGeom>
            <a:noFill/>
            <a:ln w="76200">
              <a:solidFill>
                <a:schemeClr val="hlink"/>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6" name="Text Box 44"/>
            <p:cNvSpPr txBox="1">
              <a:spLocks noChangeArrowheads="1"/>
            </p:cNvSpPr>
            <p:nvPr/>
          </p:nvSpPr>
          <p:spPr bwMode="auto">
            <a:xfrm>
              <a:off x="3269" y="1752"/>
              <a:ext cx="27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⑥</a:t>
              </a:r>
            </a:p>
          </p:txBody>
        </p:sp>
        <p:sp>
          <p:nvSpPr>
            <p:cNvPr id="16417" name="Rectangle 45"/>
            <p:cNvSpPr>
              <a:spLocks noChangeArrowheads="1"/>
            </p:cNvSpPr>
            <p:nvPr/>
          </p:nvSpPr>
          <p:spPr bwMode="auto">
            <a:xfrm>
              <a:off x="4240" y="1907"/>
              <a:ext cx="13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a:solidFill>
                    <a:srgbClr val="333399"/>
                  </a:solidFill>
                  <a:latin typeface="Arial" panose="020B0604020202020204" pitchFamily="34" charset="0"/>
                  <a:ea typeface="黑体" panose="02010609060101010101" pitchFamily="49" charset="-122"/>
                </a:rPr>
                <a:t>交换机</a:t>
              </a:r>
              <a:r>
                <a:rPr kumimoji="1" lang="en-US" altLang="zh-CN">
                  <a:solidFill>
                    <a:srgbClr val="333399"/>
                  </a:solidFill>
                  <a:latin typeface="Arial" panose="020B0604020202020204" pitchFamily="34" charset="0"/>
                  <a:ea typeface="黑体" panose="02010609060101010101" pitchFamily="49" charset="-122"/>
                </a:rPr>
                <a:t>2 </a:t>
              </a:r>
              <a:r>
                <a:rPr kumimoji="1" lang="zh-CN" altLang="en-US">
                  <a:solidFill>
                    <a:srgbClr val="333399"/>
                  </a:solidFill>
                  <a:latin typeface="Arial" panose="020B0604020202020204" pitchFamily="34" charset="0"/>
                  <a:ea typeface="黑体" panose="02010609060101010101" pitchFamily="49" charset="-122"/>
                </a:rPr>
                <a:t>转发的帧</a:t>
              </a:r>
            </a:p>
          </p:txBody>
        </p:sp>
      </p:grpSp>
      <p:sp>
        <p:nvSpPr>
          <p:cNvPr id="562222" name="Arc 46"/>
          <p:cNvSpPr>
            <a:spLocks/>
          </p:cNvSpPr>
          <p:nvPr/>
        </p:nvSpPr>
        <p:spPr bwMode="auto">
          <a:xfrm rot="-5199144">
            <a:off x="4247357" y="2309019"/>
            <a:ext cx="685800" cy="2205037"/>
          </a:xfrm>
          <a:custGeom>
            <a:avLst/>
            <a:gdLst>
              <a:gd name="T0" fmla="*/ 0 w 21653"/>
              <a:gd name="T1" fmla="*/ 0 h 42096"/>
              <a:gd name="T2" fmla="*/ 2147483646 w 21653"/>
              <a:gd name="T3" fmla="*/ 2147483646 h 42096"/>
              <a:gd name="T4" fmla="*/ 2147483646 w 21653"/>
              <a:gd name="T5" fmla="*/ 2147483646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lnTo>
                  <a:pt x="0" y="0"/>
                </a:lnTo>
                <a:close/>
              </a:path>
            </a:pathLst>
          </a:custGeom>
          <a:noFill/>
          <a:ln w="76200" cap="rnd">
            <a:solidFill>
              <a:schemeClr val="tx2"/>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2223" name="Text Box 47"/>
          <p:cNvSpPr txBox="1">
            <a:spLocks noChangeArrowheads="1"/>
          </p:cNvSpPr>
          <p:nvPr/>
        </p:nvSpPr>
        <p:spPr bwMode="auto">
          <a:xfrm>
            <a:off x="3198813" y="4437063"/>
            <a:ext cx="2936875" cy="466725"/>
          </a:xfrm>
          <a:prstGeom prst="rect">
            <a:avLst/>
          </a:prstGeom>
          <a:solidFill>
            <a:srgbClr val="FFFF99"/>
          </a:solidFill>
          <a:ln w="9525">
            <a:solidFill>
              <a:schemeClr val="tx2"/>
            </a:solidFill>
            <a:miter lim="800000"/>
            <a:headEnd/>
            <a:tailEnd/>
          </a:ln>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400">
                <a:solidFill>
                  <a:srgbClr val="333399"/>
                </a:solidFill>
                <a:latin typeface="黑体" panose="02010609060101010101" pitchFamily="49" charset="-122"/>
                <a:ea typeface="黑体" panose="02010609060101010101" pitchFamily="49" charset="-122"/>
              </a:rPr>
              <a:t>网络资源白白消耗了</a:t>
            </a:r>
          </a:p>
        </p:txBody>
      </p:sp>
      <p:sp>
        <p:nvSpPr>
          <p:cNvPr id="16413" name="Rectangle 48"/>
          <p:cNvSpPr>
            <a:spLocks noGrp="1" noChangeArrowheads="1"/>
          </p:cNvSpPr>
          <p:nvPr>
            <p:ph type="title"/>
          </p:nvPr>
        </p:nvSpPr>
        <p:spPr/>
        <p:txBody>
          <a:bodyPr/>
          <a:lstStyle/>
          <a:p>
            <a:pPr eaLnBrk="1" hangingPunct="1"/>
            <a:r>
              <a:rPr lang="zh-CN" altLang="en-US" sz="3200" b="1">
                <a:solidFill>
                  <a:srgbClr val="2A10E8"/>
                </a:solidFill>
              </a:rPr>
              <a:t>二层交换的广播风暴问题</a:t>
            </a:r>
          </a:p>
        </p:txBody>
      </p:sp>
      <p:sp>
        <p:nvSpPr>
          <p:cNvPr id="16414" name="Rectangle 37"/>
          <p:cNvSpPr>
            <a:spLocks noChangeArrowheads="1"/>
          </p:cNvSpPr>
          <p:nvPr/>
        </p:nvSpPr>
        <p:spPr bwMode="auto">
          <a:xfrm>
            <a:off x="5032375" y="5524500"/>
            <a:ext cx="3932238"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a:solidFill>
                  <a:srgbClr val="FF0000"/>
                </a:solidFill>
                <a:latin typeface="Arial" panose="020B0604020202020204" pitchFamily="34" charset="0"/>
                <a:ea typeface="黑体" panose="02010609060101010101" pitchFamily="49" charset="-122"/>
              </a:rPr>
              <a:t>A </a:t>
            </a:r>
            <a:r>
              <a:rPr kumimoji="1" lang="zh-CN" altLang="en-US">
                <a:solidFill>
                  <a:srgbClr val="FF0000"/>
                </a:solidFill>
                <a:latin typeface="Arial" panose="020B0604020202020204" pitchFamily="34" charset="0"/>
                <a:ea typeface="黑体" panose="02010609060101010101" pitchFamily="49" charset="-122"/>
              </a:rPr>
              <a:t>发出广播帧或者发出的帧</a:t>
            </a:r>
            <a:r>
              <a:rPr kumimoji="1" lang="en-US" altLang="zh-CN">
                <a:solidFill>
                  <a:srgbClr val="FF0000"/>
                </a:solidFill>
                <a:latin typeface="Arial" panose="020B0604020202020204" pitchFamily="34" charset="0"/>
                <a:ea typeface="黑体" panose="02010609060101010101" pitchFamily="49" charset="-122"/>
              </a:rPr>
              <a:t>B1</a:t>
            </a:r>
            <a:r>
              <a:rPr kumimoji="1" lang="zh-CN" altLang="en-US">
                <a:solidFill>
                  <a:srgbClr val="FF0000"/>
                </a:solidFill>
                <a:latin typeface="Arial" panose="020B0604020202020204" pitchFamily="34" charset="0"/>
                <a:ea typeface="黑体" panose="02010609060101010101" pitchFamily="49" charset="-122"/>
              </a:rPr>
              <a:t>，</a:t>
            </a:r>
            <a:r>
              <a:rPr kumimoji="1" lang="en-US" altLang="zh-CN">
                <a:solidFill>
                  <a:srgbClr val="FF0000"/>
                </a:solidFill>
                <a:latin typeface="Arial" panose="020B0604020202020204" pitchFamily="34" charset="0"/>
                <a:ea typeface="黑体" panose="02010609060101010101" pitchFamily="49" charset="-122"/>
              </a:rPr>
              <a:t>B2</a:t>
            </a:r>
            <a:r>
              <a:rPr kumimoji="1" lang="zh-CN" altLang="en-US">
                <a:solidFill>
                  <a:srgbClr val="FF0000"/>
                </a:solidFill>
                <a:latin typeface="Arial" panose="020B0604020202020204" pitchFamily="34" charset="0"/>
                <a:ea typeface="黑体" panose="02010609060101010101" pitchFamily="49" charset="-122"/>
              </a:rPr>
              <a:t>都不知道目的端口时，会进行广播。</a:t>
            </a:r>
          </a:p>
        </p:txBody>
      </p:sp>
    </p:spTree>
    <p:extLst>
      <p:ext uri="{BB962C8B-B14F-4D97-AF65-F5344CB8AC3E}">
        <p14:creationId xmlns:p14="http://schemas.microsoft.com/office/powerpoint/2010/main" val="28197610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0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10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1000"/>
                                        <p:tgtEl>
                                          <p:spTgt spid="8"/>
                                        </p:tgtEl>
                                      </p:cBhvr>
                                    </p:animEffect>
                                  </p:childTnLst>
                                </p:cTn>
                              </p:par>
                              <p:par>
                                <p:cTn id="24" presetID="22" presetClass="entr" presetSubtype="2"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10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2204"/>
                                        </p:tgtEl>
                                        <p:attrNameLst>
                                          <p:attrName>style.visibility</p:attrName>
                                        </p:attrNameLst>
                                      </p:cBhvr>
                                      <p:to>
                                        <p:strVal val="visible"/>
                                      </p:to>
                                    </p:set>
                                  </p:childTnLst>
                                </p:cTn>
                              </p:par>
                            </p:childTnLst>
                          </p:cTn>
                        </p:par>
                        <p:par>
                          <p:cTn id="31" fill="hold" nodeType="afterGroup">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562188"/>
                                        </p:tgtEl>
                                        <p:attrNameLst>
                                          <p:attrName>style.visibility</p:attrName>
                                        </p:attrNameLst>
                                      </p:cBhvr>
                                      <p:to>
                                        <p:strVal val="visible"/>
                                      </p:to>
                                    </p:set>
                                    <p:animEffect transition="in" filter="wipe(left)">
                                      <p:cBhvr>
                                        <p:cTn id="34" dur="500"/>
                                        <p:tgtEl>
                                          <p:spTgt spid="562188"/>
                                        </p:tgtEl>
                                      </p:cBhvr>
                                    </p:animEffect>
                                  </p:childTnLst>
                                </p:cTn>
                              </p:par>
                            </p:childTnLst>
                          </p:cTn>
                        </p:par>
                        <p:par>
                          <p:cTn id="35" fill="hold" nodeType="afterGroup">
                            <p:stCondLst>
                              <p:cond delay="500"/>
                            </p:stCondLst>
                            <p:childTnLst>
                              <p:par>
                                <p:cTn id="36" presetID="1" presetClass="exit" presetSubtype="0" fill="hold" grpId="1" nodeType="afterEffect">
                                  <p:stCondLst>
                                    <p:cond delay="500"/>
                                  </p:stCondLst>
                                  <p:childTnLst>
                                    <p:set>
                                      <p:cBhvr>
                                        <p:cTn id="37" dur="1" fill="hold">
                                          <p:stCondLst>
                                            <p:cond delay="0"/>
                                          </p:stCondLst>
                                        </p:cTn>
                                        <p:tgtEl>
                                          <p:spTgt spid="562188"/>
                                        </p:tgtEl>
                                        <p:attrNameLst>
                                          <p:attrName>style.visibility</p:attrName>
                                        </p:attrNameLst>
                                      </p:cBhvr>
                                      <p:to>
                                        <p:strVal val="hidden"/>
                                      </p:to>
                                    </p:set>
                                  </p:childTnLst>
                                </p:cTn>
                              </p:par>
                            </p:childTnLst>
                          </p:cTn>
                        </p:par>
                        <p:par>
                          <p:cTn id="38" fill="hold" nodeType="afterGroup">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562222"/>
                                        </p:tgtEl>
                                        <p:attrNameLst>
                                          <p:attrName>style.visibility</p:attrName>
                                        </p:attrNameLst>
                                      </p:cBhvr>
                                      <p:to>
                                        <p:strVal val="visible"/>
                                      </p:to>
                                    </p:set>
                                    <p:animEffect transition="in" filter="wipe(right)">
                                      <p:cBhvr>
                                        <p:cTn id="41" dur="500"/>
                                        <p:tgtEl>
                                          <p:spTgt spid="562222"/>
                                        </p:tgtEl>
                                      </p:cBhvr>
                                    </p:animEffect>
                                  </p:childTnLst>
                                </p:cTn>
                              </p:par>
                            </p:childTnLst>
                          </p:cTn>
                        </p:par>
                        <p:par>
                          <p:cTn id="42" fill="hold" nodeType="afterGroup">
                            <p:stCondLst>
                              <p:cond delay="1500"/>
                            </p:stCondLst>
                            <p:childTnLst>
                              <p:par>
                                <p:cTn id="43" presetID="1" presetClass="exit" presetSubtype="0" fill="hold" grpId="1" nodeType="afterEffect">
                                  <p:stCondLst>
                                    <p:cond delay="500"/>
                                  </p:stCondLst>
                                  <p:childTnLst>
                                    <p:set>
                                      <p:cBhvr>
                                        <p:cTn id="44" dur="1" fill="hold">
                                          <p:stCondLst>
                                            <p:cond delay="0"/>
                                          </p:stCondLst>
                                        </p:cTn>
                                        <p:tgtEl>
                                          <p:spTgt spid="562222"/>
                                        </p:tgtEl>
                                        <p:attrNameLst>
                                          <p:attrName>style.visibility</p:attrName>
                                        </p:attrNameLst>
                                      </p:cBhvr>
                                      <p:to>
                                        <p:strVal val="hidden"/>
                                      </p:to>
                                    </p:set>
                                  </p:childTnLst>
                                </p:cTn>
                              </p:par>
                            </p:childTnLst>
                          </p:cTn>
                        </p:par>
                        <p:par>
                          <p:cTn id="45" fill="hold" nodeType="afterGroup">
                            <p:stCondLst>
                              <p:cond delay="2000"/>
                            </p:stCondLst>
                            <p:childTnLst>
                              <p:par>
                                <p:cTn id="46" presetID="22" presetClass="entr" presetSubtype="8" fill="hold" grpId="2" nodeType="afterEffect">
                                  <p:stCondLst>
                                    <p:cond delay="0"/>
                                  </p:stCondLst>
                                  <p:childTnLst>
                                    <p:set>
                                      <p:cBhvr>
                                        <p:cTn id="47" dur="1" fill="hold">
                                          <p:stCondLst>
                                            <p:cond delay="0"/>
                                          </p:stCondLst>
                                        </p:cTn>
                                        <p:tgtEl>
                                          <p:spTgt spid="562188"/>
                                        </p:tgtEl>
                                        <p:attrNameLst>
                                          <p:attrName>style.visibility</p:attrName>
                                        </p:attrNameLst>
                                      </p:cBhvr>
                                      <p:to>
                                        <p:strVal val="visible"/>
                                      </p:to>
                                    </p:set>
                                    <p:animEffect transition="in" filter="wipe(left)">
                                      <p:cBhvr>
                                        <p:cTn id="48" dur="500"/>
                                        <p:tgtEl>
                                          <p:spTgt spid="562188"/>
                                        </p:tgtEl>
                                      </p:cBhvr>
                                    </p:animEffect>
                                  </p:childTnLst>
                                </p:cTn>
                              </p:par>
                            </p:childTnLst>
                          </p:cTn>
                        </p:par>
                        <p:par>
                          <p:cTn id="49" fill="hold" nodeType="afterGroup">
                            <p:stCondLst>
                              <p:cond delay="2500"/>
                            </p:stCondLst>
                            <p:childTnLst>
                              <p:par>
                                <p:cTn id="50" presetID="1" presetClass="exit" presetSubtype="0" fill="hold" grpId="3" nodeType="afterEffect">
                                  <p:stCondLst>
                                    <p:cond delay="500"/>
                                  </p:stCondLst>
                                  <p:childTnLst>
                                    <p:set>
                                      <p:cBhvr>
                                        <p:cTn id="51" dur="1" fill="hold">
                                          <p:stCondLst>
                                            <p:cond delay="0"/>
                                          </p:stCondLst>
                                        </p:cTn>
                                        <p:tgtEl>
                                          <p:spTgt spid="562188"/>
                                        </p:tgtEl>
                                        <p:attrNameLst>
                                          <p:attrName>style.visibility</p:attrName>
                                        </p:attrNameLst>
                                      </p:cBhvr>
                                      <p:to>
                                        <p:strVal val="hidden"/>
                                      </p:to>
                                    </p:set>
                                  </p:childTnLst>
                                </p:cTn>
                              </p:par>
                            </p:childTnLst>
                          </p:cTn>
                        </p:par>
                        <p:par>
                          <p:cTn id="52" fill="hold" nodeType="afterGroup">
                            <p:stCondLst>
                              <p:cond delay="3000"/>
                            </p:stCondLst>
                            <p:childTnLst>
                              <p:par>
                                <p:cTn id="53" presetID="22" presetClass="entr" presetSubtype="2" fill="hold" grpId="2" nodeType="afterEffect">
                                  <p:stCondLst>
                                    <p:cond delay="0"/>
                                  </p:stCondLst>
                                  <p:childTnLst>
                                    <p:set>
                                      <p:cBhvr>
                                        <p:cTn id="54" dur="1" fill="hold">
                                          <p:stCondLst>
                                            <p:cond delay="0"/>
                                          </p:stCondLst>
                                        </p:cTn>
                                        <p:tgtEl>
                                          <p:spTgt spid="562222"/>
                                        </p:tgtEl>
                                        <p:attrNameLst>
                                          <p:attrName>style.visibility</p:attrName>
                                        </p:attrNameLst>
                                      </p:cBhvr>
                                      <p:to>
                                        <p:strVal val="visible"/>
                                      </p:to>
                                    </p:set>
                                    <p:animEffect transition="in" filter="wipe(right)">
                                      <p:cBhvr>
                                        <p:cTn id="55" dur="500"/>
                                        <p:tgtEl>
                                          <p:spTgt spid="562222"/>
                                        </p:tgtEl>
                                      </p:cBhvr>
                                    </p:animEffect>
                                  </p:childTnLst>
                                </p:cTn>
                              </p:par>
                            </p:childTnLst>
                          </p:cTn>
                        </p:par>
                        <p:par>
                          <p:cTn id="56" fill="hold" nodeType="afterGroup">
                            <p:stCondLst>
                              <p:cond delay="3500"/>
                            </p:stCondLst>
                            <p:childTnLst>
                              <p:par>
                                <p:cTn id="57" presetID="1" presetClass="exit" presetSubtype="0" fill="hold" grpId="3" nodeType="afterEffect">
                                  <p:stCondLst>
                                    <p:cond delay="500"/>
                                  </p:stCondLst>
                                  <p:childTnLst>
                                    <p:set>
                                      <p:cBhvr>
                                        <p:cTn id="58" dur="1" fill="hold">
                                          <p:stCondLst>
                                            <p:cond delay="0"/>
                                          </p:stCondLst>
                                        </p:cTn>
                                        <p:tgtEl>
                                          <p:spTgt spid="562222"/>
                                        </p:tgtEl>
                                        <p:attrNameLst>
                                          <p:attrName>style.visibility</p:attrName>
                                        </p:attrNameLst>
                                      </p:cBhvr>
                                      <p:to>
                                        <p:strVal val="hidden"/>
                                      </p:to>
                                    </p:set>
                                  </p:childTnLst>
                                </p:cTn>
                              </p:par>
                            </p:childTnLst>
                          </p:cTn>
                        </p:par>
                        <p:par>
                          <p:cTn id="59" fill="hold" nodeType="afterGroup">
                            <p:stCondLst>
                              <p:cond delay="4000"/>
                            </p:stCondLst>
                            <p:childTnLst>
                              <p:par>
                                <p:cTn id="60" presetID="22" presetClass="entr" presetSubtype="8" fill="hold" grpId="4" nodeType="afterEffect">
                                  <p:stCondLst>
                                    <p:cond delay="0"/>
                                  </p:stCondLst>
                                  <p:childTnLst>
                                    <p:set>
                                      <p:cBhvr>
                                        <p:cTn id="61" dur="1" fill="hold">
                                          <p:stCondLst>
                                            <p:cond delay="0"/>
                                          </p:stCondLst>
                                        </p:cTn>
                                        <p:tgtEl>
                                          <p:spTgt spid="562188"/>
                                        </p:tgtEl>
                                        <p:attrNameLst>
                                          <p:attrName>style.visibility</p:attrName>
                                        </p:attrNameLst>
                                      </p:cBhvr>
                                      <p:to>
                                        <p:strVal val="visible"/>
                                      </p:to>
                                    </p:set>
                                    <p:animEffect transition="in" filter="wipe(left)">
                                      <p:cBhvr>
                                        <p:cTn id="62" dur="500"/>
                                        <p:tgtEl>
                                          <p:spTgt spid="562188"/>
                                        </p:tgtEl>
                                      </p:cBhvr>
                                    </p:animEffect>
                                  </p:childTnLst>
                                </p:cTn>
                              </p:par>
                            </p:childTnLst>
                          </p:cTn>
                        </p:par>
                        <p:par>
                          <p:cTn id="63" fill="hold" nodeType="afterGroup">
                            <p:stCondLst>
                              <p:cond delay="4500"/>
                            </p:stCondLst>
                            <p:childTnLst>
                              <p:par>
                                <p:cTn id="64" presetID="1" presetClass="exit" presetSubtype="0" fill="hold" grpId="5" nodeType="afterEffect">
                                  <p:stCondLst>
                                    <p:cond delay="500"/>
                                  </p:stCondLst>
                                  <p:childTnLst>
                                    <p:set>
                                      <p:cBhvr>
                                        <p:cTn id="65" dur="1" fill="hold">
                                          <p:stCondLst>
                                            <p:cond delay="0"/>
                                          </p:stCondLst>
                                        </p:cTn>
                                        <p:tgtEl>
                                          <p:spTgt spid="562188"/>
                                        </p:tgtEl>
                                        <p:attrNameLst>
                                          <p:attrName>style.visibility</p:attrName>
                                        </p:attrNameLst>
                                      </p:cBhvr>
                                      <p:to>
                                        <p:strVal val="hidden"/>
                                      </p:to>
                                    </p:set>
                                  </p:childTnLst>
                                </p:cTn>
                              </p:par>
                            </p:childTnLst>
                          </p:cTn>
                        </p:par>
                        <p:par>
                          <p:cTn id="66" fill="hold" nodeType="afterGroup">
                            <p:stCondLst>
                              <p:cond delay="5000"/>
                            </p:stCondLst>
                            <p:childTnLst>
                              <p:par>
                                <p:cTn id="67" presetID="22" presetClass="entr" presetSubtype="2" fill="hold" grpId="4" nodeType="afterEffect">
                                  <p:stCondLst>
                                    <p:cond delay="0"/>
                                  </p:stCondLst>
                                  <p:childTnLst>
                                    <p:set>
                                      <p:cBhvr>
                                        <p:cTn id="68" dur="1" fill="hold">
                                          <p:stCondLst>
                                            <p:cond delay="0"/>
                                          </p:stCondLst>
                                        </p:cTn>
                                        <p:tgtEl>
                                          <p:spTgt spid="562222"/>
                                        </p:tgtEl>
                                        <p:attrNameLst>
                                          <p:attrName>style.visibility</p:attrName>
                                        </p:attrNameLst>
                                      </p:cBhvr>
                                      <p:to>
                                        <p:strVal val="visible"/>
                                      </p:to>
                                    </p:set>
                                    <p:animEffect transition="in" filter="wipe(right)">
                                      <p:cBhvr>
                                        <p:cTn id="69" dur="500"/>
                                        <p:tgtEl>
                                          <p:spTgt spid="562222"/>
                                        </p:tgtEl>
                                      </p:cBhvr>
                                    </p:animEffect>
                                  </p:childTnLst>
                                </p:cTn>
                              </p:par>
                            </p:childTnLst>
                          </p:cTn>
                        </p:par>
                        <p:par>
                          <p:cTn id="70" fill="hold" nodeType="afterGroup">
                            <p:stCondLst>
                              <p:cond delay="5500"/>
                            </p:stCondLst>
                            <p:childTnLst>
                              <p:par>
                                <p:cTn id="71" presetID="1" presetClass="entr" presetSubtype="0" fill="hold" grpId="0" nodeType="afterEffect">
                                  <p:stCondLst>
                                    <p:cond delay="0"/>
                                  </p:stCondLst>
                                  <p:childTnLst>
                                    <p:set>
                                      <p:cBhvr>
                                        <p:cTn id="72" dur="1" fill="hold">
                                          <p:stCondLst>
                                            <p:cond delay="0"/>
                                          </p:stCondLst>
                                        </p:cTn>
                                        <p:tgtEl>
                                          <p:spTgt spid="562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8" grpId="0" animBg="1"/>
      <p:bldP spid="562188" grpId="1" animBg="1"/>
      <p:bldP spid="562188" grpId="2" animBg="1"/>
      <p:bldP spid="562188" grpId="3" animBg="1"/>
      <p:bldP spid="562188" grpId="4" animBg="1"/>
      <p:bldP spid="562188" grpId="5" animBg="1"/>
      <p:bldP spid="562204" grpId="0"/>
      <p:bldP spid="562222" grpId="0" animBg="1"/>
      <p:bldP spid="562222" grpId="1" animBg="1"/>
      <p:bldP spid="562222" grpId="2" animBg="1"/>
      <p:bldP spid="562222" grpId="3" animBg="1"/>
      <p:bldP spid="562222" grpId="4" animBg="1"/>
      <p:bldP spid="5622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
          <p:cNvGraphicFramePr>
            <a:graphicFrameLocks noGrp="1" noChangeAspect="1"/>
          </p:cNvGraphicFramePr>
          <p:nvPr>
            <p:ph/>
          </p:nvPr>
        </p:nvGraphicFramePr>
        <p:xfrm>
          <a:off x="0" y="2708275"/>
          <a:ext cx="8964613" cy="3889375"/>
        </p:xfrm>
        <a:graphic>
          <a:graphicData uri="http://schemas.openxmlformats.org/presentationml/2006/ole">
            <mc:AlternateContent xmlns:mc="http://schemas.openxmlformats.org/markup-compatibility/2006">
              <mc:Choice xmlns:v="urn:schemas-microsoft-com:vml" Requires="v">
                <p:oleObj r:id="rId2" imgW="3704844" imgH="2209800" progId="Visio.Drawing.6">
                  <p:embed/>
                </p:oleObj>
              </mc:Choice>
              <mc:Fallback>
                <p:oleObj r:id="rId2" imgW="3704844" imgH="220980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08275"/>
                        <a:ext cx="8964613" cy="3889375"/>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 name="Rectangle 8"/>
          <p:cNvSpPr>
            <a:spLocks noChangeArrowheads="1"/>
          </p:cNvSpPr>
          <p:nvPr/>
        </p:nvSpPr>
        <p:spPr bwMode="auto">
          <a:xfrm>
            <a:off x="4381500" y="1125538"/>
            <a:ext cx="47625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Char char="o"/>
            </a:pPr>
            <a:r>
              <a:rPr lang="zh-CN" altLang="en-US" sz="2600"/>
              <a:t>每个交换机广播其序号</a:t>
            </a:r>
          </a:p>
          <a:p>
            <a:pPr eaLnBrk="1" hangingPunct="1">
              <a:spcBef>
                <a:spcPct val="20000"/>
              </a:spcBef>
              <a:buClr>
                <a:schemeClr val="accent2"/>
              </a:buClr>
              <a:buFont typeface="Wingdings" panose="05000000000000000000" pitchFamily="2" charset="2"/>
              <a:buChar char="o"/>
            </a:pPr>
            <a:r>
              <a:rPr lang="zh-CN" altLang="en-US" sz="2600"/>
              <a:t>序号最小的作为根</a:t>
            </a:r>
          </a:p>
          <a:p>
            <a:pPr eaLnBrk="1" hangingPunct="1">
              <a:spcBef>
                <a:spcPct val="20000"/>
              </a:spcBef>
              <a:buClr>
                <a:schemeClr val="accent2"/>
              </a:buClr>
              <a:buFont typeface="Wingdings" panose="05000000000000000000" pitchFamily="2" charset="2"/>
              <a:buChar char="o"/>
            </a:pPr>
            <a:r>
              <a:rPr lang="zh-CN" altLang="en-US" sz="2600"/>
              <a:t>从根按最短路径构造生成树</a:t>
            </a:r>
            <a:endParaRPr lang="en-US" altLang="zh-CN" sz="2600"/>
          </a:p>
        </p:txBody>
      </p:sp>
      <p:sp>
        <p:nvSpPr>
          <p:cNvPr id="17412" name="Rectangle 7"/>
          <p:cNvSpPr>
            <a:spLocks noChangeArrowheads="1"/>
          </p:cNvSpPr>
          <p:nvPr/>
        </p:nvSpPr>
        <p:spPr bwMode="auto">
          <a:xfrm>
            <a:off x="125413" y="1004888"/>
            <a:ext cx="45720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chemeClr val="tx2"/>
                </a:solidFill>
                <a:ea typeface="楷体_GB2312" pitchFamily="49" charset="-122"/>
              </a:rPr>
              <a:t>网络拓扑与对应的生成树</a:t>
            </a:r>
          </a:p>
        </p:txBody>
      </p:sp>
      <p:sp>
        <p:nvSpPr>
          <p:cNvPr id="2" name="云形 1"/>
          <p:cNvSpPr/>
          <p:nvPr/>
        </p:nvSpPr>
        <p:spPr bwMode="auto">
          <a:xfrm>
            <a:off x="1258888" y="3068638"/>
            <a:ext cx="720725" cy="3603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6" name="云形 5"/>
          <p:cNvSpPr/>
          <p:nvPr/>
        </p:nvSpPr>
        <p:spPr bwMode="auto">
          <a:xfrm>
            <a:off x="2411413" y="3500438"/>
            <a:ext cx="720725" cy="3603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7" name="云形 6"/>
          <p:cNvSpPr/>
          <p:nvPr/>
        </p:nvSpPr>
        <p:spPr bwMode="auto">
          <a:xfrm>
            <a:off x="2698750" y="3074988"/>
            <a:ext cx="719138" cy="3603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8" name="云形 7"/>
          <p:cNvSpPr/>
          <p:nvPr/>
        </p:nvSpPr>
        <p:spPr bwMode="auto">
          <a:xfrm>
            <a:off x="3276600" y="3997325"/>
            <a:ext cx="719138" cy="360363"/>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9" name="云形 8"/>
          <p:cNvSpPr/>
          <p:nvPr/>
        </p:nvSpPr>
        <p:spPr bwMode="auto">
          <a:xfrm>
            <a:off x="1277938" y="3683000"/>
            <a:ext cx="720725" cy="360363"/>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0" name="云形 9"/>
          <p:cNvSpPr/>
          <p:nvPr/>
        </p:nvSpPr>
        <p:spPr bwMode="auto">
          <a:xfrm>
            <a:off x="2555875" y="4406900"/>
            <a:ext cx="720725" cy="360363"/>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1" name="云形 10"/>
          <p:cNvSpPr/>
          <p:nvPr/>
        </p:nvSpPr>
        <p:spPr bwMode="auto">
          <a:xfrm>
            <a:off x="900113" y="4297363"/>
            <a:ext cx="719137" cy="3603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2" name="云形 11"/>
          <p:cNvSpPr/>
          <p:nvPr/>
        </p:nvSpPr>
        <p:spPr bwMode="auto">
          <a:xfrm>
            <a:off x="1616075" y="4657725"/>
            <a:ext cx="719138" cy="360363"/>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3" name="云形 12"/>
          <p:cNvSpPr/>
          <p:nvPr/>
        </p:nvSpPr>
        <p:spPr bwMode="auto">
          <a:xfrm>
            <a:off x="687388" y="5011738"/>
            <a:ext cx="720725" cy="3603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4" name="云形 13"/>
          <p:cNvSpPr/>
          <p:nvPr/>
        </p:nvSpPr>
        <p:spPr bwMode="auto">
          <a:xfrm>
            <a:off x="6227763" y="3051175"/>
            <a:ext cx="720725" cy="358775"/>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5" name="云形 14"/>
          <p:cNvSpPr/>
          <p:nvPr/>
        </p:nvSpPr>
        <p:spPr bwMode="auto">
          <a:xfrm>
            <a:off x="7667625" y="3043238"/>
            <a:ext cx="720725" cy="3603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6" name="云形 15"/>
          <p:cNvSpPr/>
          <p:nvPr/>
        </p:nvSpPr>
        <p:spPr bwMode="auto">
          <a:xfrm>
            <a:off x="7666038" y="3937000"/>
            <a:ext cx="720725" cy="360363"/>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7" name="云形 16"/>
          <p:cNvSpPr/>
          <p:nvPr/>
        </p:nvSpPr>
        <p:spPr bwMode="auto">
          <a:xfrm>
            <a:off x="6145213" y="3667125"/>
            <a:ext cx="719137" cy="360363"/>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8" name="云形 17"/>
          <p:cNvSpPr/>
          <p:nvPr/>
        </p:nvSpPr>
        <p:spPr bwMode="auto">
          <a:xfrm>
            <a:off x="6613525" y="4611688"/>
            <a:ext cx="720725" cy="3603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19" name="云形 18"/>
          <p:cNvSpPr/>
          <p:nvPr/>
        </p:nvSpPr>
        <p:spPr bwMode="auto">
          <a:xfrm>
            <a:off x="5651500" y="5018088"/>
            <a:ext cx="720725" cy="3603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20" name="云形 19"/>
          <p:cNvSpPr/>
          <p:nvPr/>
        </p:nvSpPr>
        <p:spPr bwMode="auto">
          <a:xfrm>
            <a:off x="5784850" y="4276725"/>
            <a:ext cx="720725" cy="360363"/>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sp>
        <p:nvSpPr>
          <p:cNvPr id="21" name="云形 20"/>
          <p:cNvSpPr/>
          <p:nvPr/>
        </p:nvSpPr>
        <p:spPr bwMode="auto">
          <a:xfrm>
            <a:off x="7958138" y="5319713"/>
            <a:ext cx="719137" cy="3603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en-US"/>
          </a:p>
        </p:txBody>
      </p:sp>
      <p:cxnSp>
        <p:nvCxnSpPr>
          <p:cNvPr id="17430" name="直接连接符 3"/>
          <p:cNvCxnSpPr>
            <a:cxnSpLocks noChangeShapeType="1"/>
          </p:cNvCxnSpPr>
          <p:nvPr/>
        </p:nvCxnSpPr>
        <p:spPr bwMode="auto">
          <a:xfrm flipH="1">
            <a:off x="5516563" y="4437063"/>
            <a:ext cx="279400" cy="200025"/>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直接连接符 23"/>
          <p:cNvCxnSpPr>
            <a:cxnSpLocks noChangeShapeType="1"/>
          </p:cNvCxnSpPr>
          <p:nvPr/>
        </p:nvCxnSpPr>
        <p:spPr bwMode="auto">
          <a:xfrm flipH="1">
            <a:off x="8247063" y="5157788"/>
            <a:ext cx="279400" cy="200025"/>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3"/>
          <p:cNvSpPr txBox="1">
            <a:spLocks noChangeArrowheads="1"/>
          </p:cNvSpPr>
          <p:nvPr/>
        </p:nvSpPr>
        <p:spPr bwMode="auto">
          <a:xfrm>
            <a:off x="0" y="153988"/>
            <a:ext cx="9144000" cy="696912"/>
          </a:xfrm>
          <a:prstGeom prst="rect">
            <a:avLst/>
          </a:prstGeom>
          <a:solidFill>
            <a:srgbClr val="FFFF00"/>
          </a:solidFill>
          <a:ln>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defRPr/>
            </a:pPr>
            <a:r>
              <a:rPr lang="zh-CN" altLang="en-US" sz="2800" b="1" kern="0">
                <a:solidFill>
                  <a:srgbClr val="FF0000"/>
                </a:solidFill>
                <a:latin typeface="黑体" panose="02010609060101010101" pitchFamily="49" charset="-122"/>
                <a:ea typeface="黑体" panose="02010609060101010101" pitchFamily="49" charset="-122"/>
              </a:rPr>
              <a:t>如何避免环路？  </a:t>
            </a:r>
            <a:r>
              <a:rPr lang="zh-CN" altLang="en-US" sz="2800" b="1" kern="0">
                <a:solidFill>
                  <a:srgbClr val="2A10E8"/>
                </a:solidFill>
                <a:latin typeface="黑体" panose="02010609060101010101" pitchFamily="49" charset="-122"/>
                <a:ea typeface="黑体" panose="02010609060101010101" pitchFamily="49" charset="-122"/>
              </a:rPr>
              <a:t>生成树算法（</a:t>
            </a:r>
            <a:r>
              <a:rPr lang="en-US" altLang="zh-CN" sz="2800" b="1" kern="0">
                <a:solidFill>
                  <a:srgbClr val="2A10E8"/>
                </a:solidFill>
                <a:latin typeface="黑体" panose="02010609060101010101" pitchFamily="49" charset="-122"/>
                <a:ea typeface="黑体" panose="02010609060101010101" pitchFamily="49" charset="-122"/>
              </a:rPr>
              <a:t>spanning tree</a:t>
            </a:r>
            <a:r>
              <a:rPr lang="zh-CN" altLang="en-US" sz="2800" b="1" kern="0">
                <a:solidFill>
                  <a:srgbClr val="2A10E8"/>
                </a:solidFill>
                <a:latin typeface="黑体" panose="02010609060101010101" pitchFamily="49" charset="-122"/>
                <a:ea typeface="黑体" panose="02010609060101010101" pitchFamily="49" charset="-122"/>
              </a:rPr>
              <a:t>）</a:t>
            </a:r>
            <a:endParaRPr lang="zh-CN" altLang="en-US" sz="2800" b="1" kern="0" dirty="0">
              <a:solidFill>
                <a:srgbClr val="2A10E8"/>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539750" y="1844675"/>
            <a:ext cx="7850188" cy="4257675"/>
          </a:xfrm>
        </p:spPr>
        <p:txBody>
          <a:bodyPr/>
          <a:lstStyle/>
          <a:p>
            <a:pPr eaLnBrk="1" hangingPunct="1"/>
            <a:r>
              <a:rPr lang="zh-CN" altLang="en-US" sz="2600" b="1">
                <a:latin typeface="黑体" panose="02010609060101010101" pitchFamily="49" charset="-122"/>
                <a:ea typeface="黑体" panose="02010609060101010101" pitchFamily="49" charset="-122"/>
              </a:rPr>
              <a:t>过滤通信量。 </a:t>
            </a:r>
          </a:p>
          <a:p>
            <a:pPr eaLnBrk="1" hangingPunct="1"/>
            <a:r>
              <a:rPr lang="zh-CN" altLang="en-US" sz="2600" b="1">
                <a:latin typeface="黑体" panose="02010609060101010101" pitchFamily="49" charset="-122"/>
                <a:ea typeface="黑体" panose="02010609060101010101" pitchFamily="49" charset="-122"/>
              </a:rPr>
              <a:t>扩大了物理范围。</a:t>
            </a:r>
          </a:p>
          <a:p>
            <a:pPr eaLnBrk="1" hangingPunct="1"/>
            <a:r>
              <a:rPr lang="zh-CN" altLang="en-US" sz="2600" b="1">
                <a:latin typeface="黑体" panose="02010609060101010101" pitchFamily="49" charset="-122"/>
                <a:ea typeface="黑体" panose="02010609060101010101" pitchFamily="49" charset="-122"/>
              </a:rPr>
              <a:t>提高了可靠性。</a:t>
            </a:r>
          </a:p>
          <a:p>
            <a:pPr eaLnBrk="1" hangingPunct="1"/>
            <a:r>
              <a:rPr lang="zh-CN" altLang="en-US" sz="2600" b="1">
                <a:latin typeface="黑体" panose="02010609060101010101" pitchFamily="49" charset="-122"/>
                <a:ea typeface="黑体" panose="02010609060101010101" pitchFamily="49" charset="-122"/>
              </a:rPr>
              <a:t>可互连不同物理层、不同 </a:t>
            </a:r>
            <a:r>
              <a:rPr lang="en-US" altLang="zh-CN" sz="2600" b="1">
                <a:latin typeface="黑体" panose="02010609060101010101" pitchFamily="49" charset="-122"/>
                <a:ea typeface="黑体" panose="02010609060101010101" pitchFamily="49" charset="-122"/>
              </a:rPr>
              <a:t>MAC </a:t>
            </a:r>
            <a:r>
              <a:rPr lang="zh-CN" altLang="en-US" sz="2600" b="1">
                <a:latin typeface="黑体" panose="02010609060101010101" pitchFamily="49" charset="-122"/>
                <a:ea typeface="黑体" panose="02010609060101010101" pitchFamily="49" charset="-122"/>
              </a:rPr>
              <a:t>子层和不同速率（如</a:t>
            </a:r>
            <a:r>
              <a:rPr lang="en-US" altLang="zh-CN" sz="2600" b="1">
                <a:latin typeface="黑体" panose="02010609060101010101" pitchFamily="49" charset="-122"/>
                <a:ea typeface="黑体" panose="02010609060101010101" pitchFamily="49" charset="-122"/>
              </a:rPr>
              <a:t>10 Mb/s </a:t>
            </a:r>
            <a:r>
              <a:rPr lang="zh-CN" altLang="en-US" sz="2600" b="1">
                <a:latin typeface="黑体" panose="02010609060101010101" pitchFamily="49" charset="-122"/>
                <a:ea typeface="黑体" panose="02010609060101010101" pitchFamily="49" charset="-122"/>
              </a:rPr>
              <a:t>和 </a:t>
            </a:r>
            <a:r>
              <a:rPr lang="en-US" altLang="zh-CN" sz="2600" b="1">
                <a:latin typeface="黑体" panose="02010609060101010101" pitchFamily="49" charset="-122"/>
                <a:ea typeface="黑体" panose="02010609060101010101" pitchFamily="49" charset="-122"/>
              </a:rPr>
              <a:t>100 Mb/s </a:t>
            </a:r>
            <a:r>
              <a:rPr lang="zh-CN" altLang="en-US" sz="2600" b="1">
                <a:latin typeface="黑体" panose="02010609060101010101" pitchFamily="49" charset="-122"/>
                <a:ea typeface="黑体" panose="02010609060101010101" pitchFamily="49" charset="-122"/>
              </a:rPr>
              <a:t>以太网）的局域网。  </a:t>
            </a:r>
          </a:p>
        </p:txBody>
      </p:sp>
      <p:sp>
        <p:nvSpPr>
          <p:cNvPr id="18435" name="Rectangle 3"/>
          <p:cNvSpPr>
            <a:spLocks noGrp="1" noChangeArrowheads="1"/>
          </p:cNvSpPr>
          <p:nvPr>
            <p:ph type="title"/>
          </p:nvPr>
        </p:nvSpPr>
        <p:spPr>
          <a:xfrm>
            <a:off x="558800" y="601663"/>
            <a:ext cx="5668963" cy="984250"/>
          </a:xfrm>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使用交换机带来的好处</a:t>
            </a:r>
            <a:r>
              <a:rPr lang="zh-CN" altLang="en-US"/>
              <a:t> </a:t>
            </a:r>
          </a:p>
        </p:txBody>
      </p:sp>
      <p:grpSp>
        <p:nvGrpSpPr>
          <p:cNvPr id="18436" name="Group 4"/>
          <p:cNvGrpSpPr>
            <a:grpSpLocks/>
          </p:cNvGrpSpPr>
          <p:nvPr/>
        </p:nvGrpSpPr>
        <p:grpSpPr bwMode="auto">
          <a:xfrm>
            <a:off x="395288" y="4581525"/>
            <a:ext cx="8388350" cy="1655763"/>
            <a:chOff x="73" y="1661"/>
            <a:chExt cx="5626" cy="1542"/>
          </a:xfrm>
        </p:grpSpPr>
        <p:sp>
          <p:nvSpPr>
            <p:cNvPr id="18437" name="Oval 5"/>
            <p:cNvSpPr>
              <a:spLocks noChangeArrowheads="1"/>
            </p:cNvSpPr>
            <p:nvPr/>
          </p:nvSpPr>
          <p:spPr bwMode="auto">
            <a:xfrm>
              <a:off x="3985" y="1661"/>
              <a:ext cx="1714" cy="1542"/>
            </a:xfrm>
            <a:prstGeom prst="ellipse">
              <a:avLst/>
            </a:prstGeom>
            <a:solidFill>
              <a:srgbClr val="CCEC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8438" name="Oval 6"/>
            <p:cNvSpPr>
              <a:spLocks noChangeArrowheads="1"/>
            </p:cNvSpPr>
            <p:nvPr/>
          </p:nvSpPr>
          <p:spPr bwMode="auto">
            <a:xfrm>
              <a:off x="2002" y="1661"/>
              <a:ext cx="1715" cy="1542"/>
            </a:xfrm>
            <a:prstGeom prst="ellipse">
              <a:avLst/>
            </a:prstGeom>
            <a:solidFill>
              <a:srgbClr val="99FF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8439" name="Oval 7"/>
            <p:cNvSpPr>
              <a:spLocks noChangeArrowheads="1"/>
            </p:cNvSpPr>
            <p:nvPr/>
          </p:nvSpPr>
          <p:spPr bwMode="auto">
            <a:xfrm>
              <a:off x="73" y="1661"/>
              <a:ext cx="1714" cy="1542"/>
            </a:xfrm>
            <a:prstGeom prst="ellipse">
              <a:avLst/>
            </a:prstGeom>
            <a:solidFill>
              <a:srgbClr val="FFCC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8440" name="Line 8"/>
            <p:cNvSpPr>
              <a:spLocks noChangeShapeType="1"/>
            </p:cNvSpPr>
            <p:nvPr/>
          </p:nvSpPr>
          <p:spPr bwMode="auto">
            <a:xfrm>
              <a:off x="5224" y="2171"/>
              <a:ext cx="0" cy="40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Line 9"/>
            <p:cNvSpPr>
              <a:spLocks noChangeShapeType="1"/>
            </p:cNvSpPr>
            <p:nvPr/>
          </p:nvSpPr>
          <p:spPr bwMode="auto">
            <a:xfrm flipV="1">
              <a:off x="4127" y="2177"/>
              <a:ext cx="1262" cy="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2" name="Rectangle 10"/>
            <p:cNvSpPr>
              <a:spLocks noChangeArrowheads="1"/>
            </p:cNvSpPr>
            <p:nvPr/>
          </p:nvSpPr>
          <p:spPr bwMode="auto">
            <a:xfrm>
              <a:off x="5360" y="2123"/>
              <a:ext cx="72" cy="84"/>
            </a:xfrm>
            <a:prstGeom prst="rect">
              <a:avLst/>
            </a:prstGeom>
            <a:solidFill>
              <a:schemeClr val="tx1"/>
            </a:solidFill>
            <a:ln w="12700">
              <a:solidFill>
                <a:schemeClr val="tx1"/>
              </a:solidFill>
              <a:miter lim="800000"/>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8443" name="Line 11"/>
            <p:cNvSpPr>
              <a:spLocks noChangeShapeType="1"/>
            </p:cNvSpPr>
            <p:nvPr/>
          </p:nvSpPr>
          <p:spPr bwMode="auto">
            <a:xfrm>
              <a:off x="4386" y="2180"/>
              <a:ext cx="0" cy="38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8444"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3" y="2543"/>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5" y="2541"/>
              <a:ext cx="35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Line 14"/>
            <p:cNvSpPr>
              <a:spLocks noChangeShapeType="1"/>
            </p:cNvSpPr>
            <p:nvPr/>
          </p:nvSpPr>
          <p:spPr bwMode="auto">
            <a:xfrm>
              <a:off x="3295" y="2160"/>
              <a:ext cx="0" cy="40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5"/>
            <p:cNvSpPr>
              <a:spLocks noChangeShapeType="1"/>
            </p:cNvSpPr>
            <p:nvPr/>
          </p:nvSpPr>
          <p:spPr bwMode="auto">
            <a:xfrm flipV="1">
              <a:off x="2197" y="2166"/>
              <a:ext cx="1263"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6"/>
            <p:cNvSpPr>
              <a:spLocks noChangeShapeType="1"/>
            </p:cNvSpPr>
            <p:nvPr/>
          </p:nvSpPr>
          <p:spPr bwMode="auto">
            <a:xfrm>
              <a:off x="2457" y="2168"/>
              <a:ext cx="0" cy="38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8449" name="Picture 1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3" y="2531"/>
              <a:ext cx="35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6" y="2530"/>
              <a:ext cx="3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1" name="Line 19"/>
            <p:cNvSpPr>
              <a:spLocks noChangeShapeType="1"/>
            </p:cNvSpPr>
            <p:nvPr/>
          </p:nvSpPr>
          <p:spPr bwMode="auto">
            <a:xfrm>
              <a:off x="1345" y="2174"/>
              <a:ext cx="0" cy="4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Rectangle 20"/>
            <p:cNvSpPr>
              <a:spLocks noChangeArrowheads="1"/>
            </p:cNvSpPr>
            <p:nvPr/>
          </p:nvSpPr>
          <p:spPr bwMode="auto">
            <a:xfrm>
              <a:off x="216" y="2139"/>
              <a:ext cx="72" cy="82"/>
            </a:xfrm>
            <a:prstGeom prst="rect">
              <a:avLst/>
            </a:prstGeom>
            <a:solidFill>
              <a:schemeClr val="tx1"/>
            </a:solidFill>
            <a:ln w="12700">
              <a:solidFill>
                <a:schemeClr val="tx1"/>
              </a:solidFill>
              <a:miter lim="800000"/>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8453" name="Line 21"/>
            <p:cNvSpPr>
              <a:spLocks noChangeShapeType="1"/>
            </p:cNvSpPr>
            <p:nvPr/>
          </p:nvSpPr>
          <p:spPr bwMode="auto">
            <a:xfrm flipV="1">
              <a:off x="248" y="2180"/>
              <a:ext cx="1264" cy="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4" name="Line 22"/>
            <p:cNvSpPr>
              <a:spLocks noChangeShapeType="1"/>
            </p:cNvSpPr>
            <p:nvPr/>
          </p:nvSpPr>
          <p:spPr bwMode="auto">
            <a:xfrm>
              <a:off x="508" y="2181"/>
              <a:ext cx="0" cy="38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8455"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 y="2544"/>
              <a:ext cx="349"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 y="2543"/>
              <a:ext cx="34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7" name="Rectangle 25"/>
            <p:cNvSpPr>
              <a:spLocks noChangeArrowheads="1"/>
            </p:cNvSpPr>
            <p:nvPr/>
          </p:nvSpPr>
          <p:spPr bwMode="auto">
            <a:xfrm>
              <a:off x="3673" y="1790"/>
              <a:ext cx="337"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S</a:t>
              </a:r>
              <a:r>
                <a:rPr kumimoji="1" lang="en-US" altLang="zh-CN" sz="2400" baseline="-25000">
                  <a:solidFill>
                    <a:schemeClr val="folHlink"/>
                  </a:solidFill>
                  <a:latin typeface="Arial" panose="020B0604020202020204" pitchFamily="34" charset="0"/>
                  <a:ea typeface="黑体" panose="02010609060101010101" pitchFamily="49" charset="-122"/>
                </a:rPr>
                <a:t>2</a:t>
              </a:r>
            </a:p>
          </p:txBody>
        </p:sp>
        <p:pic>
          <p:nvPicPr>
            <p:cNvPr id="18458"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4" y="1854"/>
              <a:ext cx="75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8459"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9" y="1968"/>
              <a:ext cx="75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8460" name="Rectangle 28"/>
            <p:cNvSpPr>
              <a:spLocks noChangeArrowheads="1"/>
            </p:cNvSpPr>
            <p:nvPr/>
          </p:nvSpPr>
          <p:spPr bwMode="auto">
            <a:xfrm>
              <a:off x="1744" y="1790"/>
              <a:ext cx="337"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S</a:t>
              </a:r>
              <a:r>
                <a:rPr kumimoji="1" lang="en-US" altLang="zh-CN" sz="2400" baseline="-25000">
                  <a:solidFill>
                    <a:schemeClr val="folHlink"/>
                  </a:solidFill>
                  <a:latin typeface="Arial" panose="020B0604020202020204" pitchFamily="34" charset="0"/>
                  <a:ea typeface="黑体" panose="02010609060101010101" pitchFamily="49" charset="-122"/>
                </a:rPr>
                <a:t>1</a:t>
              </a:r>
            </a:p>
          </p:txBody>
        </p:sp>
        <p:sp>
          <p:nvSpPr>
            <p:cNvPr id="18461" name="Line 29"/>
            <p:cNvSpPr>
              <a:spLocks noChangeShapeType="1"/>
            </p:cNvSpPr>
            <p:nvPr/>
          </p:nvSpPr>
          <p:spPr bwMode="auto">
            <a:xfrm>
              <a:off x="608" y="2303"/>
              <a:ext cx="590" cy="0"/>
            </a:xfrm>
            <a:prstGeom prst="line">
              <a:avLst/>
            </a:prstGeom>
            <a:noFill/>
            <a:ln w="3810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62" name="Line 30"/>
            <p:cNvSpPr>
              <a:spLocks noChangeShapeType="1"/>
            </p:cNvSpPr>
            <p:nvPr/>
          </p:nvSpPr>
          <p:spPr bwMode="auto">
            <a:xfrm>
              <a:off x="2591" y="2303"/>
              <a:ext cx="589" cy="0"/>
            </a:xfrm>
            <a:prstGeom prst="line">
              <a:avLst/>
            </a:prstGeom>
            <a:noFill/>
            <a:ln w="3810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63" name="Line 31"/>
            <p:cNvSpPr>
              <a:spLocks noChangeShapeType="1"/>
            </p:cNvSpPr>
            <p:nvPr/>
          </p:nvSpPr>
          <p:spPr bwMode="auto">
            <a:xfrm>
              <a:off x="4520" y="2303"/>
              <a:ext cx="589" cy="0"/>
            </a:xfrm>
            <a:prstGeom prst="line">
              <a:avLst/>
            </a:prstGeom>
            <a:noFill/>
            <a:ln w="3810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64" name="Rectangle 32"/>
            <p:cNvSpPr>
              <a:spLocks noChangeArrowheads="1"/>
            </p:cNvSpPr>
            <p:nvPr/>
          </p:nvSpPr>
          <p:spPr bwMode="auto">
            <a:xfrm>
              <a:off x="607" y="1855"/>
              <a:ext cx="73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2400">
                  <a:solidFill>
                    <a:schemeClr val="folHlink"/>
                  </a:solidFill>
                  <a:latin typeface="Arial" panose="020B0604020202020204" pitchFamily="34" charset="0"/>
                  <a:ea typeface="黑体" panose="02010609060101010101" pitchFamily="49" charset="-122"/>
                </a:rPr>
                <a:t>碰撞域</a:t>
              </a:r>
              <a:endParaRPr kumimoji="1" lang="zh-CN" altLang="en-US" sz="2400" baseline="-25000">
                <a:solidFill>
                  <a:schemeClr val="folHlink"/>
                </a:solidFill>
                <a:latin typeface="Arial" panose="020B0604020202020204" pitchFamily="34" charset="0"/>
                <a:ea typeface="黑体" panose="02010609060101010101" pitchFamily="49" charset="-122"/>
              </a:endParaRPr>
            </a:p>
          </p:txBody>
        </p:sp>
        <p:sp>
          <p:nvSpPr>
            <p:cNvPr id="18465" name="Rectangle 33"/>
            <p:cNvSpPr>
              <a:spLocks noChangeArrowheads="1"/>
            </p:cNvSpPr>
            <p:nvPr/>
          </p:nvSpPr>
          <p:spPr bwMode="auto">
            <a:xfrm>
              <a:off x="2591" y="1855"/>
              <a:ext cx="73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2400">
                  <a:solidFill>
                    <a:schemeClr val="folHlink"/>
                  </a:solidFill>
                  <a:latin typeface="Arial" panose="020B0604020202020204" pitchFamily="34" charset="0"/>
                  <a:ea typeface="黑体" panose="02010609060101010101" pitchFamily="49" charset="-122"/>
                </a:rPr>
                <a:t>碰撞域</a:t>
              </a:r>
              <a:endParaRPr kumimoji="1" lang="zh-CN" altLang="en-US" sz="2400" baseline="-25000">
                <a:solidFill>
                  <a:schemeClr val="folHlink"/>
                </a:solidFill>
                <a:latin typeface="Arial" panose="020B0604020202020204" pitchFamily="34" charset="0"/>
                <a:ea typeface="黑体" panose="02010609060101010101" pitchFamily="49" charset="-122"/>
              </a:endParaRPr>
            </a:p>
          </p:txBody>
        </p:sp>
        <p:sp>
          <p:nvSpPr>
            <p:cNvPr id="18466" name="Rectangle 34"/>
            <p:cNvSpPr>
              <a:spLocks noChangeArrowheads="1"/>
            </p:cNvSpPr>
            <p:nvPr/>
          </p:nvSpPr>
          <p:spPr bwMode="auto">
            <a:xfrm>
              <a:off x="4521" y="1855"/>
              <a:ext cx="73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2400">
                  <a:solidFill>
                    <a:schemeClr val="folHlink"/>
                  </a:solidFill>
                  <a:latin typeface="Arial" panose="020B0604020202020204" pitchFamily="34" charset="0"/>
                  <a:ea typeface="黑体" panose="02010609060101010101" pitchFamily="49" charset="-122"/>
                </a:rPr>
                <a:t>碰撞域</a:t>
              </a:r>
              <a:endParaRPr kumimoji="1" lang="zh-CN" altLang="en-US" sz="2400" baseline="-25000">
                <a:solidFill>
                  <a:schemeClr val="folHlink"/>
                </a:solidFill>
                <a:latin typeface="Arial" panose="020B0604020202020204" pitchFamily="34" charset="0"/>
                <a:ea typeface="黑体" panose="02010609060101010101" pitchFamily="49" charset="-122"/>
              </a:endParaRPr>
            </a:p>
          </p:txBody>
        </p:sp>
        <p:sp>
          <p:nvSpPr>
            <p:cNvPr id="18467" name="Rectangle 35"/>
            <p:cNvSpPr>
              <a:spLocks noChangeArrowheads="1"/>
            </p:cNvSpPr>
            <p:nvPr/>
          </p:nvSpPr>
          <p:spPr bwMode="auto">
            <a:xfrm>
              <a:off x="179" y="2495"/>
              <a:ext cx="25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A</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18468" name="Rectangle 36"/>
            <p:cNvSpPr>
              <a:spLocks noChangeArrowheads="1"/>
            </p:cNvSpPr>
            <p:nvPr/>
          </p:nvSpPr>
          <p:spPr bwMode="auto">
            <a:xfrm>
              <a:off x="1017" y="2495"/>
              <a:ext cx="25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B</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18469" name="Rectangle 37"/>
            <p:cNvSpPr>
              <a:spLocks noChangeArrowheads="1"/>
            </p:cNvSpPr>
            <p:nvPr/>
          </p:nvSpPr>
          <p:spPr bwMode="auto">
            <a:xfrm>
              <a:off x="2109" y="2495"/>
              <a:ext cx="26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C</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18470" name="Rectangle 38"/>
            <p:cNvSpPr>
              <a:spLocks noChangeArrowheads="1"/>
            </p:cNvSpPr>
            <p:nvPr/>
          </p:nvSpPr>
          <p:spPr bwMode="auto">
            <a:xfrm>
              <a:off x="2966" y="2495"/>
              <a:ext cx="26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D</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18471" name="Rectangle 39"/>
            <p:cNvSpPr>
              <a:spLocks noChangeArrowheads="1"/>
            </p:cNvSpPr>
            <p:nvPr/>
          </p:nvSpPr>
          <p:spPr bwMode="auto">
            <a:xfrm>
              <a:off x="4078" y="2495"/>
              <a:ext cx="25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E</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18472" name="Rectangle 40"/>
            <p:cNvSpPr>
              <a:spLocks noChangeArrowheads="1"/>
            </p:cNvSpPr>
            <p:nvPr/>
          </p:nvSpPr>
          <p:spPr bwMode="auto">
            <a:xfrm>
              <a:off x="4896" y="2495"/>
              <a:ext cx="24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F</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gr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539750" y="1773238"/>
            <a:ext cx="5903913" cy="2160587"/>
          </a:xfrm>
        </p:spPr>
        <p:txBody>
          <a:bodyPr/>
          <a:lstStyle/>
          <a:p>
            <a:pPr eaLnBrk="1" hangingPunct="1">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存储转发增加了时延。 </a:t>
            </a:r>
          </a:p>
          <a:p>
            <a:pPr eaLnBrk="1" hangingPunct="1">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在</a:t>
            </a:r>
            <a:r>
              <a:rPr lang="en-US" altLang="zh-CN" sz="2600" b="1">
                <a:latin typeface="黑体" panose="02010609060101010101" pitchFamily="49" charset="-122"/>
                <a:ea typeface="黑体" panose="02010609060101010101" pitchFamily="49" charset="-122"/>
              </a:rPr>
              <a:t>MAC </a:t>
            </a:r>
            <a:r>
              <a:rPr lang="zh-CN" altLang="en-US" sz="2600" b="1">
                <a:latin typeface="黑体" panose="02010609060101010101" pitchFamily="49" charset="-122"/>
                <a:ea typeface="黑体" panose="02010609060101010101" pitchFamily="49" charset="-122"/>
              </a:rPr>
              <a:t>子层并没有流量控制功能。 </a:t>
            </a:r>
          </a:p>
          <a:p>
            <a:pPr eaLnBrk="1" hangingPunct="1">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只能互连以太网</a:t>
            </a:r>
            <a:endParaRPr lang="en-US" altLang="zh-CN" sz="2600" b="1">
              <a:latin typeface="黑体" panose="02010609060101010101" pitchFamily="49" charset="-122"/>
              <a:ea typeface="黑体" panose="02010609060101010101" pitchFamily="49" charset="-122"/>
            </a:endParaRPr>
          </a:p>
          <a:p>
            <a:pPr eaLnBrk="1" hangingPunct="1">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如果形成环路，会出现</a:t>
            </a:r>
            <a:r>
              <a:rPr lang="zh-CN" altLang="en-US" sz="2600" b="1">
                <a:solidFill>
                  <a:srgbClr val="CC0000"/>
                </a:solidFill>
                <a:latin typeface="黑体" panose="02010609060101010101" pitchFamily="49" charset="-122"/>
                <a:ea typeface="黑体" panose="02010609060101010101" pitchFamily="49" charset="-122"/>
              </a:rPr>
              <a:t>广播风暴</a:t>
            </a:r>
            <a:r>
              <a:rPr lang="zh-CN" altLang="en-US" sz="2600" b="1">
                <a:latin typeface="黑体" panose="02010609060101010101" pitchFamily="49" charset="-122"/>
                <a:ea typeface="黑体" panose="02010609060101010101" pitchFamily="49" charset="-122"/>
              </a:rPr>
              <a:t>。  </a:t>
            </a:r>
          </a:p>
        </p:txBody>
      </p:sp>
      <p:sp>
        <p:nvSpPr>
          <p:cNvPr id="19459" name="Rectangle 3"/>
          <p:cNvSpPr>
            <a:spLocks noGrp="1" noChangeArrowheads="1"/>
          </p:cNvSpPr>
          <p:nvPr>
            <p:ph type="title"/>
          </p:nvPr>
        </p:nvSpPr>
        <p:spPr>
          <a:xfrm>
            <a:off x="539750" y="981075"/>
            <a:ext cx="5092700" cy="550863"/>
          </a:xfrm>
        </p:spPr>
        <p:txBody>
          <a:bodyPr/>
          <a:lstStyle/>
          <a:p>
            <a:pPr eaLnBrk="1" hangingPunct="1"/>
            <a:r>
              <a:rPr lang="zh-CN" altLang="en-US" sz="3200" b="1">
                <a:solidFill>
                  <a:srgbClr val="2A10E8"/>
                </a:solidFill>
                <a:latin typeface="黑体" panose="02010609060101010101" pitchFamily="49" charset="-122"/>
                <a:ea typeface="黑体" panose="02010609060101010101" pitchFamily="49" charset="-122"/>
              </a:rPr>
              <a:t>使用交换机带来的缺点</a:t>
            </a:r>
            <a:r>
              <a:rPr lang="zh-CN" altLang="en-US" sz="3200"/>
              <a:t>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1619250" y="2708275"/>
            <a:ext cx="6192838" cy="839788"/>
          </a:xfrm>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使用</a:t>
            </a:r>
            <a:r>
              <a:rPr lang="zh-CN" altLang="en-US" sz="3000" b="1">
                <a:solidFill>
                  <a:srgbClr val="FF0000"/>
                </a:solidFill>
                <a:latin typeface="黑体" panose="02010609060101010101" pitchFamily="49" charset="-122"/>
                <a:ea typeface="黑体" panose="02010609060101010101" pitchFamily="49" charset="-122"/>
              </a:rPr>
              <a:t>网桥</a:t>
            </a:r>
            <a:r>
              <a:rPr lang="zh-CN" altLang="en-US" sz="3000" b="1">
                <a:solidFill>
                  <a:srgbClr val="2A10E8"/>
                </a:solidFill>
                <a:latin typeface="黑体" panose="02010609060101010101" pitchFamily="49" charset="-122"/>
                <a:ea typeface="黑体" panose="02010609060101010101" pitchFamily="49" charset="-122"/>
              </a:rPr>
              <a:t>在数据链路层扩展局域网</a:t>
            </a:r>
            <a:r>
              <a:rPr lang="zh-CN" altLang="en-US"/>
              <a:t> </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323850" y="1773238"/>
            <a:ext cx="8569325" cy="4257675"/>
          </a:xfrm>
        </p:spPr>
        <p:txBody>
          <a:bodyPr/>
          <a:lstStyle/>
          <a:p>
            <a:pPr algn="just" eaLnBrk="1" hangingPunct="1">
              <a:buFont typeface="Wingdings" panose="05000000000000000000" pitchFamily="2" charset="2"/>
              <a:buChar char="u"/>
            </a:pPr>
            <a:r>
              <a:rPr lang="zh-CN" altLang="en-US" sz="2600" b="1" dirty="0">
                <a:latin typeface="黑体" panose="02010609060101010101" pitchFamily="49" charset="-122"/>
                <a:ea typeface="黑体" panose="02010609060101010101" pitchFamily="49" charset="-122"/>
              </a:rPr>
              <a:t>网桥工作在</a:t>
            </a:r>
            <a:r>
              <a:rPr lang="zh-CN" altLang="en-US" sz="2600" b="1" dirty="0">
                <a:solidFill>
                  <a:srgbClr val="2A10E8"/>
                </a:solidFill>
                <a:latin typeface="黑体" panose="02010609060101010101" pitchFamily="49" charset="-122"/>
                <a:ea typeface="黑体" panose="02010609060101010101" pitchFamily="49" charset="-122"/>
              </a:rPr>
              <a:t>数据链路层</a:t>
            </a:r>
            <a:r>
              <a:rPr lang="zh-CN" altLang="en-US" sz="2600" b="1" dirty="0">
                <a:latin typeface="黑体" panose="02010609060101010101" pitchFamily="49" charset="-122"/>
                <a:ea typeface="黑体" panose="02010609060101010101" pitchFamily="49" charset="-122"/>
              </a:rPr>
              <a:t>，它</a:t>
            </a:r>
            <a:r>
              <a:rPr lang="zh-CN" altLang="en-US" sz="2600" b="1" dirty="0">
                <a:solidFill>
                  <a:srgbClr val="2A10E8"/>
                </a:solidFill>
                <a:latin typeface="黑体" panose="02010609060101010101" pitchFamily="49" charset="-122"/>
                <a:ea typeface="黑体" panose="02010609060101010101" pitchFamily="49" charset="-122"/>
              </a:rPr>
              <a:t>根据 </a:t>
            </a:r>
            <a:r>
              <a:rPr lang="en-US" altLang="zh-CN" sz="2600" b="1" dirty="0">
                <a:solidFill>
                  <a:srgbClr val="2A10E8"/>
                </a:solidFill>
                <a:latin typeface="黑体" panose="02010609060101010101" pitchFamily="49" charset="-122"/>
                <a:ea typeface="黑体" panose="02010609060101010101" pitchFamily="49" charset="-122"/>
              </a:rPr>
              <a:t>MAC </a:t>
            </a:r>
            <a:r>
              <a:rPr lang="zh-CN" altLang="en-US" sz="2600" b="1" dirty="0">
                <a:solidFill>
                  <a:srgbClr val="2A10E8"/>
                </a:solidFill>
                <a:latin typeface="黑体" panose="02010609060101010101" pitchFamily="49" charset="-122"/>
                <a:ea typeface="黑体" panose="02010609060101010101" pitchFamily="49" charset="-122"/>
              </a:rPr>
              <a:t>帧的目的地址对收到的帧进行转发</a:t>
            </a:r>
            <a:r>
              <a:rPr lang="zh-CN" altLang="en-US" sz="2600" b="1" dirty="0">
                <a:latin typeface="黑体" panose="02010609060101010101" pitchFamily="49" charset="-122"/>
                <a:ea typeface="黑体" panose="02010609060101010101" pitchFamily="49" charset="-122"/>
              </a:rPr>
              <a:t>。</a:t>
            </a:r>
          </a:p>
          <a:p>
            <a:pPr algn="just" eaLnBrk="1" hangingPunct="1">
              <a:buFont typeface="Wingdings" panose="05000000000000000000" pitchFamily="2" charset="2"/>
              <a:buChar char="u"/>
            </a:pPr>
            <a:r>
              <a:rPr lang="zh-CN" altLang="en-US" sz="2600" b="1" dirty="0">
                <a:latin typeface="黑体" panose="02010609060101010101" pitchFamily="49" charset="-122"/>
                <a:ea typeface="黑体" panose="02010609060101010101" pitchFamily="49" charset="-122"/>
              </a:rPr>
              <a:t>网桥具有过滤帧的功能。当网桥收到一个帧时，并不是向所有的端口转发此帧，而是先检查此帧的目的 </a:t>
            </a:r>
            <a:r>
              <a:rPr lang="en-US" altLang="zh-CN" sz="2600" b="1" dirty="0">
                <a:latin typeface="黑体" panose="02010609060101010101" pitchFamily="49" charset="-122"/>
                <a:ea typeface="黑体" panose="02010609060101010101" pitchFamily="49" charset="-122"/>
              </a:rPr>
              <a:t>MAC </a:t>
            </a:r>
            <a:r>
              <a:rPr lang="zh-CN" altLang="en-US" sz="2600" b="1" dirty="0">
                <a:latin typeface="黑体" panose="02010609060101010101" pitchFamily="49" charset="-122"/>
                <a:ea typeface="黑体" panose="02010609060101010101" pitchFamily="49" charset="-122"/>
              </a:rPr>
              <a:t>地址，然后再确定将该帧转发到哪一个端口 </a:t>
            </a:r>
            <a:endParaRPr lang="en-US" altLang="zh-CN" sz="2600" b="1" dirty="0">
              <a:latin typeface="黑体" panose="02010609060101010101" pitchFamily="49" charset="-122"/>
              <a:ea typeface="黑体" panose="02010609060101010101" pitchFamily="49" charset="-122"/>
            </a:endParaRPr>
          </a:p>
          <a:p>
            <a:pPr algn="just" eaLnBrk="1" hangingPunct="1">
              <a:buFont typeface="Wingdings" panose="05000000000000000000" pitchFamily="2" charset="2"/>
              <a:buChar char="u"/>
            </a:pPr>
            <a:r>
              <a:rPr lang="zh-CN" altLang="en-US" sz="2600" b="1" dirty="0">
                <a:solidFill>
                  <a:srgbClr val="2A10E8"/>
                </a:solidFill>
                <a:latin typeface="黑体" panose="02010609060101010101" pitchFamily="49" charset="-122"/>
                <a:ea typeface="黑体" panose="02010609060101010101" pitchFamily="49" charset="-122"/>
              </a:rPr>
              <a:t>网桥可以连接不同类型的局域网</a:t>
            </a:r>
          </a:p>
        </p:txBody>
      </p:sp>
      <p:sp>
        <p:nvSpPr>
          <p:cNvPr id="21507" name="Rectangle 3"/>
          <p:cNvSpPr>
            <a:spLocks noGrp="1" noChangeArrowheads="1"/>
          </p:cNvSpPr>
          <p:nvPr>
            <p:ph type="title"/>
          </p:nvPr>
        </p:nvSpPr>
        <p:spPr>
          <a:xfrm>
            <a:off x="755650" y="692150"/>
            <a:ext cx="5597525" cy="839788"/>
          </a:xfrm>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在数据链路层扩展局域网</a:t>
            </a:r>
            <a:r>
              <a:rPr lang="zh-CN" altLang="en-US"/>
              <a:t>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55650" y="692150"/>
            <a:ext cx="5597525" cy="839788"/>
          </a:xfrm>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网桥的功能</a:t>
            </a:r>
            <a:r>
              <a:rPr lang="zh-CN" altLang="en-US"/>
              <a:t> </a:t>
            </a:r>
          </a:p>
        </p:txBody>
      </p:sp>
      <p:sp>
        <p:nvSpPr>
          <p:cNvPr id="22531" name="Rectangle 3"/>
          <p:cNvSpPr>
            <a:spLocks noChangeArrowheads="1"/>
          </p:cNvSpPr>
          <p:nvPr/>
        </p:nvSpPr>
        <p:spPr bwMode="auto">
          <a:xfrm>
            <a:off x="539750" y="1700213"/>
            <a:ext cx="8208963"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20000"/>
              </a:spcBef>
              <a:buClr>
                <a:schemeClr val="accent2"/>
              </a:buClr>
              <a:buFont typeface="Wingdings" panose="05000000000000000000" pitchFamily="2" charset="2"/>
              <a:buChar char="ü"/>
            </a:pPr>
            <a:r>
              <a:rPr lang="zh-CN" altLang="en-US" sz="2400" b="1">
                <a:solidFill>
                  <a:srgbClr val="2A10E8"/>
                </a:solidFill>
                <a:latin typeface="黑体" panose="02010609060101010101" pitchFamily="49" charset="-122"/>
                <a:ea typeface="黑体" panose="02010609060101010101" pitchFamily="49" charset="-122"/>
              </a:rPr>
              <a:t>地址学习</a:t>
            </a:r>
            <a:r>
              <a:rPr lang="zh-CN" altLang="en-US" sz="2400" b="1">
                <a:latin typeface="黑体" panose="02010609060101010101" pitchFamily="49" charset="-122"/>
                <a:ea typeface="黑体" panose="02010609060101010101" pitchFamily="49" charset="-122"/>
              </a:rPr>
              <a:t>：采用逆向学习。</a:t>
            </a:r>
            <a:endParaRPr lang="en-US" altLang="zh-CN" sz="2400" b="1">
              <a:latin typeface="黑体" panose="02010609060101010101" pitchFamily="49" charset="-122"/>
              <a:ea typeface="黑体" panose="02010609060101010101" pitchFamily="49" charset="-122"/>
            </a:endParaRPr>
          </a:p>
          <a:p>
            <a:pPr eaLnBrk="1" hangingPunct="1">
              <a:lnSpc>
                <a:spcPct val="150000"/>
              </a:lnSpc>
              <a:spcBef>
                <a:spcPct val="20000"/>
              </a:spcBef>
              <a:buClr>
                <a:schemeClr val="accent2"/>
              </a:buClr>
              <a:buFont typeface="Wingdings" panose="05000000000000000000" pitchFamily="2" charset="2"/>
              <a:buChar char="ü"/>
            </a:pPr>
            <a:r>
              <a:rPr lang="zh-CN" altLang="en-US" sz="2400" b="1">
                <a:solidFill>
                  <a:srgbClr val="2A10E8"/>
                </a:solidFill>
                <a:latin typeface="黑体" panose="02010609060101010101" pitchFamily="49" charset="-122"/>
                <a:ea typeface="黑体" panose="02010609060101010101" pitchFamily="49" charset="-122"/>
              </a:rPr>
              <a:t>数据帧转发</a:t>
            </a:r>
            <a:r>
              <a:rPr lang="zh-CN" altLang="en-US" sz="2400" b="1">
                <a:latin typeface="黑体" panose="02010609060101010101" pitchFamily="49" charset="-122"/>
                <a:ea typeface="黑体" panose="02010609060101010101" pitchFamily="49" charset="-122"/>
              </a:rPr>
              <a:t>：根据数据帧中的目标</a:t>
            </a:r>
            <a:r>
              <a:rPr lang="en-US" altLang="zh-CN" sz="2400" b="1">
                <a:latin typeface="黑体" panose="02010609060101010101" pitchFamily="49" charset="-122"/>
                <a:ea typeface="黑体" panose="02010609060101010101" pitchFamily="49" charset="-122"/>
              </a:rPr>
              <a:t>MAC</a:t>
            </a:r>
            <a:r>
              <a:rPr lang="zh-CN" altLang="en-US" sz="2400" b="1">
                <a:latin typeface="黑体" panose="02010609060101010101" pitchFamily="49" charset="-122"/>
                <a:ea typeface="黑体" panose="02010609060101010101" pitchFamily="49" charset="-122"/>
              </a:rPr>
              <a:t>地址，查询地址映射表，从指定的端口转发数据帧，如果没有找到目的端口，则采用广播方式转发；如果源端口和目的端口所接网络类型不同，则需要进行数据帧转换。</a:t>
            </a:r>
            <a:endParaRPr lang="en-US" altLang="zh-CN" sz="2400" b="1">
              <a:latin typeface="黑体" panose="02010609060101010101" pitchFamily="49" charset="-122"/>
              <a:ea typeface="黑体" panose="02010609060101010101" pitchFamily="49" charset="-122"/>
            </a:endParaRPr>
          </a:p>
          <a:p>
            <a:pPr eaLnBrk="1" hangingPunct="1">
              <a:lnSpc>
                <a:spcPct val="150000"/>
              </a:lnSpc>
              <a:spcBef>
                <a:spcPct val="20000"/>
              </a:spcBef>
              <a:buClr>
                <a:schemeClr val="accent2"/>
              </a:buClr>
              <a:buFont typeface="Wingdings" panose="05000000000000000000" pitchFamily="2" charset="2"/>
              <a:buChar char="ü"/>
            </a:pPr>
            <a:r>
              <a:rPr lang="zh-CN" altLang="en-US" sz="2400" b="1">
                <a:solidFill>
                  <a:srgbClr val="2A10E8"/>
                </a:solidFill>
                <a:latin typeface="黑体" panose="02010609060101010101" pitchFamily="49" charset="-122"/>
                <a:ea typeface="黑体" panose="02010609060101010101" pitchFamily="49" charset="-122"/>
              </a:rPr>
              <a:t>环路避免：</a:t>
            </a:r>
            <a:r>
              <a:rPr lang="zh-CN" altLang="en-US" sz="2400" b="1">
                <a:latin typeface="黑体" panose="02010609060101010101" pitchFamily="49" charset="-122"/>
                <a:ea typeface="黑体" panose="02010609060101010101" pitchFamily="49" charset="-122"/>
              </a:rPr>
              <a:t>当使用交换机进行局域网扩展时，如果连接的局域网很多，可能会造成形成环路，影响数据传输效率。</a:t>
            </a:r>
          </a:p>
          <a:p>
            <a:pPr eaLnBrk="1" hangingPunct="1">
              <a:lnSpc>
                <a:spcPct val="150000"/>
              </a:lnSpc>
              <a:spcBef>
                <a:spcPct val="20000"/>
              </a:spcBef>
              <a:buClr>
                <a:schemeClr val="accent2"/>
              </a:buClr>
              <a:buFont typeface="Wingdings" panose="05000000000000000000" pitchFamily="2" charset="2"/>
              <a:buChar char="ü"/>
            </a:pPr>
            <a:endParaRPr lang="zh-CN" altLang="en-US" sz="2400" b="1">
              <a:solidFill>
                <a:srgbClr val="2A10E8"/>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网桥</a:t>
            </a:r>
            <a:r>
              <a:rPr lang="zh-CN" altLang="en-US"/>
              <a:t> </a:t>
            </a:r>
          </a:p>
        </p:txBody>
      </p:sp>
      <p:graphicFrame>
        <p:nvGraphicFramePr>
          <p:cNvPr id="23555" name="Object 4"/>
          <p:cNvGraphicFramePr>
            <a:graphicFrameLocks noGrp="1" noChangeAspect="1"/>
          </p:cNvGraphicFramePr>
          <p:nvPr>
            <p:ph idx="1"/>
          </p:nvPr>
        </p:nvGraphicFramePr>
        <p:xfrm>
          <a:off x="0" y="1412875"/>
          <a:ext cx="9144000" cy="5445125"/>
        </p:xfrm>
        <a:graphic>
          <a:graphicData uri="http://schemas.openxmlformats.org/presentationml/2006/ole">
            <mc:AlternateContent xmlns:mc="http://schemas.openxmlformats.org/markup-compatibility/2006">
              <mc:Choice xmlns:v="urn:schemas-microsoft-com:vml" Requires="v">
                <p:oleObj name="Visio" r:id="rId2" imgW="4504566" imgH="4495476" progId="Visio.Drawing.11">
                  <p:embed/>
                </p:oleObj>
              </mc:Choice>
              <mc:Fallback>
                <p:oleObj name="Visio" r:id="rId2" imgW="4504566" imgH="4495476"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875"/>
                        <a:ext cx="9144000" cy="5445125"/>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网桥</a:t>
            </a:r>
            <a:r>
              <a:rPr lang="zh-CN" altLang="en-US"/>
              <a:t> </a:t>
            </a:r>
          </a:p>
        </p:txBody>
      </p:sp>
      <p:graphicFrame>
        <p:nvGraphicFramePr>
          <p:cNvPr id="24579" name="Object 4"/>
          <p:cNvGraphicFramePr>
            <a:graphicFrameLocks noGrp="1" noChangeAspect="1"/>
          </p:cNvGraphicFramePr>
          <p:nvPr>
            <p:ph idx="1"/>
          </p:nvPr>
        </p:nvGraphicFramePr>
        <p:xfrm>
          <a:off x="468313" y="1628775"/>
          <a:ext cx="8351837" cy="5040313"/>
        </p:xfrm>
        <a:graphic>
          <a:graphicData uri="http://schemas.openxmlformats.org/presentationml/2006/ole">
            <mc:AlternateContent xmlns:mc="http://schemas.openxmlformats.org/markup-compatibility/2006">
              <mc:Choice xmlns:v="urn:schemas-microsoft-com:vml" Requires="v">
                <p:oleObj r:id="rId2" imgW="5438174" imgH="4551280" progId="Visio.Drawing.6">
                  <p:embed/>
                </p:oleObj>
              </mc:Choice>
              <mc:Fallback>
                <p:oleObj r:id="rId2" imgW="5438174" imgH="455128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28775"/>
                        <a:ext cx="8351837" cy="5040313"/>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 name="Rectangle 8"/>
          <p:cNvSpPr>
            <a:spLocks noChangeArrowheads="1"/>
          </p:cNvSpPr>
          <p:nvPr/>
        </p:nvSpPr>
        <p:spPr bwMode="auto">
          <a:xfrm>
            <a:off x="1476375" y="1052513"/>
            <a:ext cx="197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b="1">
                <a:solidFill>
                  <a:srgbClr val="2A10E8"/>
                </a:solidFill>
              </a:rPr>
              <a:t>网桥的层次结构</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132138" y="2852738"/>
            <a:ext cx="2808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spcBef>
                <a:spcPct val="50000"/>
              </a:spcBef>
            </a:pPr>
            <a:r>
              <a:rPr kumimoji="1" lang="zh-CN" altLang="en-US" sz="4000" b="1">
                <a:solidFill>
                  <a:srgbClr val="800000"/>
                </a:solidFill>
                <a:latin typeface="黑体" panose="02010609060101010101" pitchFamily="49" charset="-122"/>
                <a:ea typeface="黑体" panose="02010609060101010101" pitchFamily="49" charset="-122"/>
              </a:rPr>
              <a:t>局域网扩展</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网桥</a:t>
            </a:r>
            <a:r>
              <a:rPr lang="zh-CN" altLang="en-US"/>
              <a:t> </a:t>
            </a:r>
          </a:p>
        </p:txBody>
      </p:sp>
      <p:graphicFrame>
        <p:nvGraphicFramePr>
          <p:cNvPr id="25603" name="Object 4"/>
          <p:cNvGraphicFramePr>
            <a:graphicFrameLocks noGrp="1" noChangeAspect="1"/>
          </p:cNvGraphicFramePr>
          <p:nvPr>
            <p:ph idx="1"/>
          </p:nvPr>
        </p:nvGraphicFramePr>
        <p:xfrm>
          <a:off x="9525" y="-15875"/>
          <a:ext cx="9170988" cy="5040313"/>
        </p:xfrm>
        <a:graphic>
          <a:graphicData uri="http://schemas.openxmlformats.org/presentationml/2006/ole">
            <mc:AlternateContent xmlns:mc="http://schemas.openxmlformats.org/markup-compatibility/2006">
              <mc:Choice xmlns:v="urn:schemas-microsoft-com:vml" Requires="v">
                <p:oleObj r:id="rId2" imgW="5438174" imgH="4551280" progId="Visio.Drawing.6">
                  <p:embed/>
                </p:oleObj>
              </mc:Choice>
              <mc:Fallback>
                <p:oleObj r:id="rId2" imgW="5438174" imgH="455128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5875"/>
                        <a:ext cx="9170988" cy="50403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Rectangle 8"/>
          <p:cNvSpPr>
            <a:spLocks noChangeArrowheads="1"/>
          </p:cNvSpPr>
          <p:nvPr/>
        </p:nvSpPr>
        <p:spPr bwMode="auto">
          <a:xfrm>
            <a:off x="0" y="5024438"/>
            <a:ext cx="90360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2A10E8"/>
                </a:solidFill>
              </a:rPr>
              <a:t>数据帧的转发</a:t>
            </a:r>
            <a:r>
              <a:rPr lang="zh-CN" altLang="en-US" sz="2800" b="1">
                <a:solidFill>
                  <a:srgbClr val="2A10E8"/>
                </a:solidFill>
                <a:sym typeface="Wingdings" panose="05000000000000000000" pitchFamily="2" charset="2"/>
              </a:rPr>
              <a:t> </a:t>
            </a:r>
            <a:r>
              <a:rPr lang="zh-CN" altLang="en-US" sz="2800" b="1">
                <a:sym typeface="Wingdings" panose="05000000000000000000" pitchFamily="2" charset="2"/>
              </a:rPr>
              <a:t>（</a:t>
            </a:r>
            <a:r>
              <a:rPr lang="en-US" altLang="zh-CN" sz="2800" b="1">
                <a:sym typeface="Wingdings" panose="05000000000000000000" pitchFamily="2" charset="2"/>
              </a:rPr>
              <a:t>1</a:t>
            </a:r>
            <a:r>
              <a:rPr lang="zh-CN" altLang="en-US" sz="2800" b="1">
                <a:sym typeface="Wingdings" panose="05000000000000000000" pitchFamily="2" charset="2"/>
              </a:rPr>
              <a:t>）</a:t>
            </a:r>
            <a:r>
              <a:rPr lang="en-US" altLang="zh-CN" sz="2800" b="1">
                <a:sym typeface="Wingdings" panose="05000000000000000000" pitchFamily="2" charset="2"/>
              </a:rPr>
              <a:t>A</a:t>
            </a:r>
            <a:r>
              <a:rPr lang="zh-CN" altLang="en-US" sz="2800" b="1">
                <a:sym typeface="Wingdings" panose="05000000000000000000" pitchFamily="2" charset="2"/>
              </a:rPr>
              <a:t>给</a:t>
            </a:r>
            <a:r>
              <a:rPr lang="en-US" altLang="zh-CN" sz="2800" b="1">
                <a:sym typeface="Wingdings" panose="05000000000000000000" pitchFamily="2" charset="2"/>
              </a:rPr>
              <a:t>B</a:t>
            </a:r>
            <a:r>
              <a:rPr lang="zh-CN" altLang="en-US" sz="2800" b="1">
                <a:sym typeface="Wingdings" panose="05000000000000000000" pitchFamily="2" charset="2"/>
              </a:rPr>
              <a:t>发送数据：网桥收到数据帧后，查地址映射表，确定目标端口；然后将数据帧格式从以太网格式转换成令牌环网格式；等待和截获令牌，发送数据帧（基本过程与令牌环网中的发送数据相同）。</a:t>
            </a:r>
            <a:endParaRPr lang="zh-CN" altLang="en-US" sz="2800" b="1"/>
          </a:p>
        </p:txBody>
      </p:sp>
      <p:sp>
        <p:nvSpPr>
          <p:cNvPr id="25605" name="矩形 1"/>
          <p:cNvSpPr>
            <a:spLocks noChangeArrowheads="1"/>
          </p:cNvSpPr>
          <p:nvPr/>
        </p:nvSpPr>
        <p:spPr bwMode="auto">
          <a:xfrm>
            <a:off x="1835150" y="1811338"/>
            <a:ext cx="384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b="1">
                <a:solidFill>
                  <a:srgbClr val="2A10E8"/>
                </a:solidFill>
                <a:sym typeface="Wingdings" panose="05000000000000000000" pitchFamily="2" charset="2"/>
              </a:rPr>
              <a:t>A</a:t>
            </a:r>
            <a:endParaRPr lang="zh-CN" altLang="en-US"/>
          </a:p>
        </p:txBody>
      </p:sp>
      <p:sp>
        <p:nvSpPr>
          <p:cNvPr id="25606" name="矩形 2"/>
          <p:cNvSpPr>
            <a:spLocks noChangeArrowheads="1"/>
          </p:cNvSpPr>
          <p:nvPr/>
        </p:nvSpPr>
        <p:spPr bwMode="auto">
          <a:xfrm>
            <a:off x="8080375" y="1120775"/>
            <a:ext cx="379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b="1">
                <a:solidFill>
                  <a:srgbClr val="2A10E8"/>
                </a:solidFill>
                <a:sym typeface="Wingdings" panose="05000000000000000000" pitchFamily="2" charset="2"/>
              </a:rPr>
              <a:t>B</a:t>
            </a:r>
            <a:endParaRPr lang="zh-CN" alt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网桥</a:t>
            </a:r>
            <a:r>
              <a:rPr lang="zh-CN" altLang="en-US"/>
              <a:t> </a:t>
            </a:r>
          </a:p>
        </p:txBody>
      </p:sp>
      <p:graphicFrame>
        <p:nvGraphicFramePr>
          <p:cNvPr id="26627" name="Object 4"/>
          <p:cNvGraphicFramePr>
            <a:graphicFrameLocks noGrp="1" noChangeAspect="1"/>
          </p:cNvGraphicFramePr>
          <p:nvPr>
            <p:ph idx="1"/>
          </p:nvPr>
        </p:nvGraphicFramePr>
        <p:xfrm>
          <a:off x="9525" y="-15875"/>
          <a:ext cx="9170988" cy="5040313"/>
        </p:xfrm>
        <a:graphic>
          <a:graphicData uri="http://schemas.openxmlformats.org/presentationml/2006/ole">
            <mc:AlternateContent xmlns:mc="http://schemas.openxmlformats.org/markup-compatibility/2006">
              <mc:Choice xmlns:v="urn:schemas-microsoft-com:vml" Requires="v">
                <p:oleObj r:id="rId2" imgW="5438174" imgH="4551280" progId="Visio.Drawing.6">
                  <p:embed/>
                </p:oleObj>
              </mc:Choice>
              <mc:Fallback>
                <p:oleObj r:id="rId2" imgW="5438174" imgH="455128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5875"/>
                        <a:ext cx="9170988" cy="50403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8" name="Rectangle 8"/>
          <p:cNvSpPr>
            <a:spLocks noChangeArrowheads="1"/>
          </p:cNvSpPr>
          <p:nvPr/>
        </p:nvSpPr>
        <p:spPr bwMode="auto">
          <a:xfrm>
            <a:off x="0" y="5024438"/>
            <a:ext cx="90360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2A10E8"/>
                </a:solidFill>
              </a:rPr>
              <a:t>数据帧的转发</a:t>
            </a:r>
            <a:r>
              <a:rPr lang="zh-CN" altLang="en-US" sz="2800" b="1">
                <a:solidFill>
                  <a:srgbClr val="2A10E8"/>
                </a:solidFill>
                <a:sym typeface="Wingdings" panose="05000000000000000000" pitchFamily="2" charset="2"/>
              </a:rPr>
              <a:t> </a:t>
            </a:r>
            <a:r>
              <a:rPr lang="zh-CN" altLang="en-US" sz="2800" b="1">
                <a:sym typeface="Wingdings" panose="05000000000000000000" pitchFamily="2" charset="2"/>
              </a:rPr>
              <a:t>（</a:t>
            </a:r>
            <a:r>
              <a:rPr lang="en-US" altLang="zh-CN" sz="2800" b="1">
                <a:sym typeface="Wingdings" panose="05000000000000000000" pitchFamily="2" charset="2"/>
              </a:rPr>
              <a:t>2</a:t>
            </a:r>
            <a:r>
              <a:rPr lang="zh-CN" altLang="en-US" sz="2800" b="1">
                <a:sym typeface="Wingdings" panose="05000000000000000000" pitchFamily="2" charset="2"/>
              </a:rPr>
              <a:t>）</a:t>
            </a:r>
            <a:r>
              <a:rPr lang="en-US" altLang="zh-CN" sz="2800" b="1">
                <a:sym typeface="Wingdings" panose="05000000000000000000" pitchFamily="2" charset="2"/>
              </a:rPr>
              <a:t>A</a:t>
            </a:r>
            <a:r>
              <a:rPr lang="zh-CN" altLang="en-US" sz="2800" b="1">
                <a:sym typeface="Wingdings" panose="05000000000000000000" pitchFamily="2" charset="2"/>
              </a:rPr>
              <a:t>给</a:t>
            </a:r>
            <a:r>
              <a:rPr lang="en-US" altLang="zh-CN" sz="2800" b="1">
                <a:sym typeface="Wingdings" panose="05000000000000000000" pitchFamily="2" charset="2"/>
              </a:rPr>
              <a:t>C</a:t>
            </a:r>
            <a:r>
              <a:rPr lang="zh-CN" altLang="en-US" sz="2800" b="1">
                <a:sym typeface="Wingdings" panose="05000000000000000000" pitchFamily="2" charset="2"/>
              </a:rPr>
              <a:t>发送数据：网桥收到数据帧，查询地址映射表，发现源端口和目的端口相同，不转发数据帧。如果没有查找到，则广播转发。</a:t>
            </a:r>
            <a:endParaRPr lang="zh-CN" altLang="en-US" sz="2800" b="1"/>
          </a:p>
        </p:txBody>
      </p:sp>
      <p:sp>
        <p:nvSpPr>
          <p:cNvPr id="26629" name="矩形 1"/>
          <p:cNvSpPr>
            <a:spLocks noChangeArrowheads="1"/>
          </p:cNvSpPr>
          <p:nvPr/>
        </p:nvSpPr>
        <p:spPr bwMode="auto">
          <a:xfrm>
            <a:off x="1835150" y="1811338"/>
            <a:ext cx="384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b="1">
                <a:solidFill>
                  <a:srgbClr val="2A10E8"/>
                </a:solidFill>
                <a:sym typeface="Wingdings" panose="05000000000000000000" pitchFamily="2" charset="2"/>
              </a:rPr>
              <a:t>A</a:t>
            </a:r>
            <a:endParaRPr lang="zh-CN" altLang="en-US"/>
          </a:p>
        </p:txBody>
      </p:sp>
      <p:sp>
        <p:nvSpPr>
          <p:cNvPr id="26630" name="矩形 2"/>
          <p:cNvSpPr>
            <a:spLocks noChangeArrowheads="1"/>
          </p:cNvSpPr>
          <p:nvPr/>
        </p:nvSpPr>
        <p:spPr bwMode="auto">
          <a:xfrm>
            <a:off x="8080375" y="1120775"/>
            <a:ext cx="379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b="1">
                <a:solidFill>
                  <a:srgbClr val="2A10E8"/>
                </a:solidFill>
                <a:sym typeface="Wingdings" panose="05000000000000000000" pitchFamily="2" charset="2"/>
              </a:rPr>
              <a:t>B</a:t>
            </a:r>
            <a:endParaRPr lang="zh-CN" altLang="en-US"/>
          </a:p>
        </p:txBody>
      </p:sp>
      <p:sp>
        <p:nvSpPr>
          <p:cNvPr id="26631" name="矩形 3"/>
          <p:cNvSpPr>
            <a:spLocks noChangeArrowheads="1"/>
          </p:cNvSpPr>
          <p:nvPr/>
        </p:nvSpPr>
        <p:spPr bwMode="auto">
          <a:xfrm>
            <a:off x="2987675" y="1811338"/>
            <a:ext cx="37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en-US" altLang="zh-CN" b="1">
                <a:solidFill>
                  <a:srgbClr val="2A10E8"/>
                </a:solidFill>
                <a:sym typeface="Wingdings" panose="05000000000000000000" pitchFamily="2" charset="2"/>
              </a:rPr>
              <a:t>C</a:t>
            </a:r>
            <a:endParaRPr lang="zh-CN" alt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539750" y="1844675"/>
            <a:ext cx="7850188" cy="4257675"/>
          </a:xfrm>
        </p:spPr>
        <p:txBody>
          <a:bodyPr/>
          <a:lstStyle/>
          <a:p>
            <a:pPr eaLnBrk="1" hangingPunct="1"/>
            <a:r>
              <a:rPr lang="zh-CN" altLang="en-US" sz="2600" b="1">
                <a:latin typeface="黑体" panose="02010609060101010101" pitchFamily="49" charset="-122"/>
                <a:ea typeface="黑体" panose="02010609060101010101" pitchFamily="49" charset="-122"/>
              </a:rPr>
              <a:t>过滤通信量。 </a:t>
            </a:r>
          </a:p>
          <a:p>
            <a:pPr eaLnBrk="1" hangingPunct="1"/>
            <a:r>
              <a:rPr lang="zh-CN" altLang="en-US" sz="2600" b="1">
                <a:latin typeface="黑体" panose="02010609060101010101" pitchFamily="49" charset="-122"/>
                <a:ea typeface="黑体" panose="02010609060101010101" pitchFamily="49" charset="-122"/>
              </a:rPr>
              <a:t>扩大了物理范围。</a:t>
            </a:r>
          </a:p>
          <a:p>
            <a:pPr eaLnBrk="1" hangingPunct="1"/>
            <a:r>
              <a:rPr lang="zh-CN" altLang="en-US" sz="2600" b="1">
                <a:latin typeface="黑体" panose="02010609060101010101" pitchFamily="49" charset="-122"/>
                <a:ea typeface="黑体" panose="02010609060101010101" pitchFamily="49" charset="-122"/>
              </a:rPr>
              <a:t>提高了可靠性。</a:t>
            </a:r>
          </a:p>
          <a:p>
            <a:pPr eaLnBrk="1" hangingPunct="1"/>
            <a:r>
              <a:rPr lang="zh-CN" altLang="en-US" sz="2600" b="1">
                <a:latin typeface="黑体" panose="02010609060101010101" pitchFamily="49" charset="-122"/>
                <a:ea typeface="黑体" panose="02010609060101010101" pitchFamily="49" charset="-122"/>
              </a:rPr>
              <a:t>可互连不同物理层、不同 </a:t>
            </a:r>
            <a:r>
              <a:rPr lang="en-US" altLang="zh-CN" sz="2600" b="1">
                <a:latin typeface="黑体" panose="02010609060101010101" pitchFamily="49" charset="-122"/>
                <a:ea typeface="黑体" panose="02010609060101010101" pitchFamily="49" charset="-122"/>
              </a:rPr>
              <a:t>MAC </a:t>
            </a:r>
            <a:r>
              <a:rPr lang="zh-CN" altLang="en-US" sz="2600" b="1">
                <a:latin typeface="黑体" panose="02010609060101010101" pitchFamily="49" charset="-122"/>
                <a:ea typeface="黑体" panose="02010609060101010101" pitchFamily="49" charset="-122"/>
              </a:rPr>
              <a:t>子层和不同速率（如</a:t>
            </a:r>
            <a:r>
              <a:rPr lang="en-US" altLang="zh-CN" sz="2600" b="1">
                <a:latin typeface="黑体" panose="02010609060101010101" pitchFamily="49" charset="-122"/>
                <a:ea typeface="黑体" panose="02010609060101010101" pitchFamily="49" charset="-122"/>
              </a:rPr>
              <a:t>10 Mb/s </a:t>
            </a:r>
            <a:r>
              <a:rPr lang="zh-CN" altLang="en-US" sz="2600" b="1">
                <a:latin typeface="黑体" panose="02010609060101010101" pitchFamily="49" charset="-122"/>
                <a:ea typeface="黑体" panose="02010609060101010101" pitchFamily="49" charset="-122"/>
              </a:rPr>
              <a:t>和 </a:t>
            </a:r>
            <a:r>
              <a:rPr lang="en-US" altLang="zh-CN" sz="2600" b="1">
                <a:latin typeface="黑体" panose="02010609060101010101" pitchFamily="49" charset="-122"/>
                <a:ea typeface="黑体" panose="02010609060101010101" pitchFamily="49" charset="-122"/>
              </a:rPr>
              <a:t>100 Mb/s </a:t>
            </a:r>
            <a:r>
              <a:rPr lang="zh-CN" altLang="en-US" sz="2600" b="1">
                <a:latin typeface="黑体" panose="02010609060101010101" pitchFamily="49" charset="-122"/>
                <a:ea typeface="黑体" panose="02010609060101010101" pitchFamily="49" charset="-122"/>
              </a:rPr>
              <a:t>以太网）的局域网。  </a:t>
            </a:r>
          </a:p>
        </p:txBody>
      </p:sp>
      <p:sp>
        <p:nvSpPr>
          <p:cNvPr id="30723" name="Rectangle 3"/>
          <p:cNvSpPr>
            <a:spLocks noGrp="1" noChangeArrowheads="1"/>
          </p:cNvSpPr>
          <p:nvPr>
            <p:ph type="title"/>
          </p:nvPr>
        </p:nvSpPr>
        <p:spPr>
          <a:xfrm>
            <a:off x="558800" y="601663"/>
            <a:ext cx="5668963" cy="984250"/>
          </a:xfrm>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使用网桥带来的好处</a:t>
            </a:r>
            <a:r>
              <a:rPr lang="zh-CN" altLang="en-US"/>
              <a:t> </a:t>
            </a:r>
          </a:p>
        </p:txBody>
      </p:sp>
      <p:grpSp>
        <p:nvGrpSpPr>
          <p:cNvPr id="30724" name="Group 4"/>
          <p:cNvGrpSpPr>
            <a:grpSpLocks/>
          </p:cNvGrpSpPr>
          <p:nvPr/>
        </p:nvGrpSpPr>
        <p:grpSpPr bwMode="auto">
          <a:xfrm>
            <a:off x="395288" y="4581525"/>
            <a:ext cx="8388350" cy="1655763"/>
            <a:chOff x="73" y="1661"/>
            <a:chExt cx="5626" cy="1542"/>
          </a:xfrm>
        </p:grpSpPr>
        <p:sp>
          <p:nvSpPr>
            <p:cNvPr id="30725" name="Oval 5"/>
            <p:cNvSpPr>
              <a:spLocks noChangeArrowheads="1"/>
            </p:cNvSpPr>
            <p:nvPr/>
          </p:nvSpPr>
          <p:spPr bwMode="auto">
            <a:xfrm>
              <a:off x="3985" y="1661"/>
              <a:ext cx="1714" cy="1542"/>
            </a:xfrm>
            <a:prstGeom prst="ellipse">
              <a:avLst/>
            </a:prstGeom>
            <a:solidFill>
              <a:srgbClr val="CCEC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26" name="Oval 6"/>
            <p:cNvSpPr>
              <a:spLocks noChangeArrowheads="1"/>
            </p:cNvSpPr>
            <p:nvPr/>
          </p:nvSpPr>
          <p:spPr bwMode="auto">
            <a:xfrm>
              <a:off x="2002" y="1661"/>
              <a:ext cx="1715" cy="1542"/>
            </a:xfrm>
            <a:prstGeom prst="ellipse">
              <a:avLst/>
            </a:prstGeom>
            <a:solidFill>
              <a:srgbClr val="99FF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27" name="Oval 7"/>
            <p:cNvSpPr>
              <a:spLocks noChangeArrowheads="1"/>
            </p:cNvSpPr>
            <p:nvPr/>
          </p:nvSpPr>
          <p:spPr bwMode="auto">
            <a:xfrm>
              <a:off x="73" y="1661"/>
              <a:ext cx="1714" cy="1542"/>
            </a:xfrm>
            <a:prstGeom prst="ellipse">
              <a:avLst/>
            </a:prstGeom>
            <a:solidFill>
              <a:srgbClr val="FFCC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28" name="Line 8"/>
            <p:cNvSpPr>
              <a:spLocks noChangeShapeType="1"/>
            </p:cNvSpPr>
            <p:nvPr/>
          </p:nvSpPr>
          <p:spPr bwMode="auto">
            <a:xfrm>
              <a:off x="5224" y="2171"/>
              <a:ext cx="0" cy="40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Line 9"/>
            <p:cNvSpPr>
              <a:spLocks noChangeShapeType="1"/>
            </p:cNvSpPr>
            <p:nvPr/>
          </p:nvSpPr>
          <p:spPr bwMode="auto">
            <a:xfrm flipV="1">
              <a:off x="4127" y="2177"/>
              <a:ext cx="1262" cy="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Rectangle 10"/>
            <p:cNvSpPr>
              <a:spLocks noChangeArrowheads="1"/>
            </p:cNvSpPr>
            <p:nvPr/>
          </p:nvSpPr>
          <p:spPr bwMode="auto">
            <a:xfrm>
              <a:off x="5360" y="2123"/>
              <a:ext cx="72" cy="84"/>
            </a:xfrm>
            <a:prstGeom prst="rect">
              <a:avLst/>
            </a:prstGeom>
            <a:solidFill>
              <a:schemeClr val="tx1"/>
            </a:solidFill>
            <a:ln w="12700">
              <a:solidFill>
                <a:schemeClr val="tx1"/>
              </a:solidFill>
              <a:miter lim="800000"/>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31" name="Line 11"/>
            <p:cNvSpPr>
              <a:spLocks noChangeShapeType="1"/>
            </p:cNvSpPr>
            <p:nvPr/>
          </p:nvSpPr>
          <p:spPr bwMode="auto">
            <a:xfrm>
              <a:off x="4386" y="2180"/>
              <a:ext cx="0" cy="38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07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3" y="2543"/>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5" y="2541"/>
              <a:ext cx="35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Line 14"/>
            <p:cNvSpPr>
              <a:spLocks noChangeShapeType="1"/>
            </p:cNvSpPr>
            <p:nvPr/>
          </p:nvSpPr>
          <p:spPr bwMode="auto">
            <a:xfrm>
              <a:off x="3295" y="2160"/>
              <a:ext cx="0" cy="40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5" name="Line 15"/>
            <p:cNvSpPr>
              <a:spLocks noChangeShapeType="1"/>
            </p:cNvSpPr>
            <p:nvPr/>
          </p:nvSpPr>
          <p:spPr bwMode="auto">
            <a:xfrm flipV="1">
              <a:off x="2197" y="2166"/>
              <a:ext cx="1263"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16"/>
            <p:cNvSpPr>
              <a:spLocks noChangeShapeType="1"/>
            </p:cNvSpPr>
            <p:nvPr/>
          </p:nvSpPr>
          <p:spPr bwMode="auto">
            <a:xfrm>
              <a:off x="2457" y="2168"/>
              <a:ext cx="0" cy="38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0737" name="Picture 1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3" y="2531"/>
              <a:ext cx="35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6" y="2530"/>
              <a:ext cx="3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9" name="Line 19"/>
            <p:cNvSpPr>
              <a:spLocks noChangeShapeType="1"/>
            </p:cNvSpPr>
            <p:nvPr/>
          </p:nvSpPr>
          <p:spPr bwMode="auto">
            <a:xfrm>
              <a:off x="1345" y="2174"/>
              <a:ext cx="0" cy="4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Rectangle 20"/>
            <p:cNvSpPr>
              <a:spLocks noChangeArrowheads="1"/>
            </p:cNvSpPr>
            <p:nvPr/>
          </p:nvSpPr>
          <p:spPr bwMode="auto">
            <a:xfrm>
              <a:off x="216" y="2139"/>
              <a:ext cx="72" cy="82"/>
            </a:xfrm>
            <a:prstGeom prst="rect">
              <a:avLst/>
            </a:prstGeom>
            <a:solidFill>
              <a:schemeClr val="tx1"/>
            </a:solidFill>
            <a:ln w="12700">
              <a:solidFill>
                <a:schemeClr val="tx1"/>
              </a:solidFill>
              <a:miter lim="800000"/>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41" name="Line 21"/>
            <p:cNvSpPr>
              <a:spLocks noChangeShapeType="1"/>
            </p:cNvSpPr>
            <p:nvPr/>
          </p:nvSpPr>
          <p:spPr bwMode="auto">
            <a:xfrm flipV="1">
              <a:off x="248" y="2180"/>
              <a:ext cx="1264" cy="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Line 22"/>
            <p:cNvSpPr>
              <a:spLocks noChangeShapeType="1"/>
            </p:cNvSpPr>
            <p:nvPr/>
          </p:nvSpPr>
          <p:spPr bwMode="auto">
            <a:xfrm>
              <a:off x="508" y="2181"/>
              <a:ext cx="0" cy="38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0743"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 y="2544"/>
              <a:ext cx="349"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 y="2543"/>
              <a:ext cx="34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5" name="Rectangle 25"/>
            <p:cNvSpPr>
              <a:spLocks noChangeArrowheads="1"/>
            </p:cNvSpPr>
            <p:nvPr/>
          </p:nvSpPr>
          <p:spPr bwMode="auto">
            <a:xfrm>
              <a:off x="3673" y="1790"/>
              <a:ext cx="33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B</a:t>
              </a:r>
              <a:r>
                <a:rPr kumimoji="1" lang="en-US" altLang="zh-CN" sz="2400" baseline="-25000">
                  <a:solidFill>
                    <a:schemeClr val="folHlink"/>
                  </a:solidFill>
                  <a:latin typeface="Arial" panose="020B0604020202020204" pitchFamily="34" charset="0"/>
                  <a:ea typeface="黑体" panose="02010609060101010101" pitchFamily="49" charset="-122"/>
                </a:rPr>
                <a:t>2</a:t>
              </a:r>
            </a:p>
          </p:txBody>
        </p:sp>
        <p:pic>
          <p:nvPicPr>
            <p:cNvPr id="30746"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4" y="1854"/>
              <a:ext cx="75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0747"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4" y="1854"/>
              <a:ext cx="75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0748" name="Rectangle 28"/>
            <p:cNvSpPr>
              <a:spLocks noChangeArrowheads="1"/>
            </p:cNvSpPr>
            <p:nvPr/>
          </p:nvSpPr>
          <p:spPr bwMode="auto">
            <a:xfrm>
              <a:off x="1744" y="1790"/>
              <a:ext cx="33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B</a:t>
              </a:r>
              <a:r>
                <a:rPr kumimoji="1" lang="en-US" altLang="zh-CN" sz="2400" baseline="-25000">
                  <a:solidFill>
                    <a:schemeClr val="folHlink"/>
                  </a:solidFill>
                  <a:latin typeface="Arial" panose="020B0604020202020204" pitchFamily="34" charset="0"/>
                  <a:ea typeface="黑体" panose="02010609060101010101" pitchFamily="49" charset="-122"/>
                </a:rPr>
                <a:t>1</a:t>
              </a:r>
            </a:p>
          </p:txBody>
        </p:sp>
        <p:sp>
          <p:nvSpPr>
            <p:cNvPr id="30749" name="Line 29"/>
            <p:cNvSpPr>
              <a:spLocks noChangeShapeType="1"/>
            </p:cNvSpPr>
            <p:nvPr/>
          </p:nvSpPr>
          <p:spPr bwMode="auto">
            <a:xfrm>
              <a:off x="608" y="2303"/>
              <a:ext cx="590" cy="0"/>
            </a:xfrm>
            <a:prstGeom prst="line">
              <a:avLst/>
            </a:prstGeom>
            <a:noFill/>
            <a:ln w="3810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50" name="Line 30"/>
            <p:cNvSpPr>
              <a:spLocks noChangeShapeType="1"/>
            </p:cNvSpPr>
            <p:nvPr/>
          </p:nvSpPr>
          <p:spPr bwMode="auto">
            <a:xfrm>
              <a:off x="2591" y="2303"/>
              <a:ext cx="589" cy="0"/>
            </a:xfrm>
            <a:prstGeom prst="line">
              <a:avLst/>
            </a:prstGeom>
            <a:noFill/>
            <a:ln w="3810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51" name="Line 31"/>
            <p:cNvSpPr>
              <a:spLocks noChangeShapeType="1"/>
            </p:cNvSpPr>
            <p:nvPr/>
          </p:nvSpPr>
          <p:spPr bwMode="auto">
            <a:xfrm>
              <a:off x="4520" y="2303"/>
              <a:ext cx="589" cy="0"/>
            </a:xfrm>
            <a:prstGeom prst="line">
              <a:avLst/>
            </a:prstGeom>
            <a:noFill/>
            <a:ln w="38100">
              <a:solidFill>
                <a:schemeClr val="fo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752" name="Rectangle 32"/>
            <p:cNvSpPr>
              <a:spLocks noChangeArrowheads="1"/>
            </p:cNvSpPr>
            <p:nvPr/>
          </p:nvSpPr>
          <p:spPr bwMode="auto">
            <a:xfrm>
              <a:off x="607" y="1855"/>
              <a:ext cx="73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2400">
                  <a:solidFill>
                    <a:schemeClr val="folHlink"/>
                  </a:solidFill>
                  <a:latin typeface="Arial" panose="020B0604020202020204" pitchFamily="34" charset="0"/>
                  <a:ea typeface="黑体" panose="02010609060101010101" pitchFamily="49" charset="-122"/>
                </a:rPr>
                <a:t>碰撞域</a:t>
              </a:r>
              <a:endParaRPr kumimoji="1" lang="zh-CN" altLang="en-US" sz="2400" baseline="-25000">
                <a:solidFill>
                  <a:schemeClr val="folHlink"/>
                </a:solidFill>
                <a:latin typeface="Arial" panose="020B0604020202020204" pitchFamily="34" charset="0"/>
                <a:ea typeface="黑体" panose="02010609060101010101" pitchFamily="49" charset="-122"/>
              </a:endParaRPr>
            </a:p>
          </p:txBody>
        </p:sp>
        <p:sp>
          <p:nvSpPr>
            <p:cNvPr id="30753" name="Rectangle 33"/>
            <p:cNvSpPr>
              <a:spLocks noChangeArrowheads="1"/>
            </p:cNvSpPr>
            <p:nvPr/>
          </p:nvSpPr>
          <p:spPr bwMode="auto">
            <a:xfrm>
              <a:off x="2591" y="1855"/>
              <a:ext cx="73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2400">
                  <a:solidFill>
                    <a:schemeClr val="folHlink"/>
                  </a:solidFill>
                  <a:latin typeface="Arial" panose="020B0604020202020204" pitchFamily="34" charset="0"/>
                  <a:ea typeface="黑体" panose="02010609060101010101" pitchFamily="49" charset="-122"/>
                </a:rPr>
                <a:t>碰撞域</a:t>
              </a:r>
              <a:endParaRPr kumimoji="1" lang="zh-CN" altLang="en-US" sz="2400" baseline="-25000">
                <a:solidFill>
                  <a:schemeClr val="folHlink"/>
                </a:solidFill>
                <a:latin typeface="Arial" panose="020B0604020202020204" pitchFamily="34" charset="0"/>
                <a:ea typeface="黑体" panose="02010609060101010101" pitchFamily="49" charset="-122"/>
              </a:endParaRPr>
            </a:p>
          </p:txBody>
        </p:sp>
        <p:sp>
          <p:nvSpPr>
            <p:cNvPr id="30754" name="Rectangle 34"/>
            <p:cNvSpPr>
              <a:spLocks noChangeArrowheads="1"/>
            </p:cNvSpPr>
            <p:nvPr/>
          </p:nvSpPr>
          <p:spPr bwMode="auto">
            <a:xfrm>
              <a:off x="4521" y="1855"/>
              <a:ext cx="73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zh-CN" altLang="en-US" sz="2400">
                  <a:solidFill>
                    <a:schemeClr val="folHlink"/>
                  </a:solidFill>
                  <a:latin typeface="Arial" panose="020B0604020202020204" pitchFamily="34" charset="0"/>
                  <a:ea typeface="黑体" panose="02010609060101010101" pitchFamily="49" charset="-122"/>
                </a:rPr>
                <a:t>碰撞域</a:t>
              </a:r>
              <a:endParaRPr kumimoji="1" lang="zh-CN" altLang="en-US" sz="2400" baseline="-25000">
                <a:solidFill>
                  <a:schemeClr val="folHlink"/>
                </a:solidFill>
                <a:latin typeface="Arial" panose="020B0604020202020204" pitchFamily="34" charset="0"/>
                <a:ea typeface="黑体" panose="02010609060101010101" pitchFamily="49" charset="-122"/>
              </a:endParaRPr>
            </a:p>
          </p:txBody>
        </p:sp>
        <p:sp>
          <p:nvSpPr>
            <p:cNvPr id="30755" name="Rectangle 35"/>
            <p:cNvSpPr>
              <a:spLocks noChangeArrowheads="1"/>
            </p:cNvSpPr>
            <p:nvPr/>
          </p:nvSpPr>
          <p:spPr bwMode="auto">
            <a:xfrm>
              <a:off x="179" y="2495"/>
              <a:ext cx="25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A</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30756" name="Rectangle 36"/>
            <p:cNvSpPr>
              <a:spLocks noChangeArrowheads="1"/>
            </p:cNvSpPr>
            <p:nvPr/>
          </p:nvSpPr>
          <p:spPr bwMode="auto">
            <a:xfrm>
              <a:off x="1017" y="2495"/>
              <a:ext cx="25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B</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30757" name="Rectangle 37"/>
            <p:cNvSpPr>
              <a:spLocks noChangeArrowheads="1"/>
            </p:cNvSpPr>
            <p:nvPr/>
          </p:nvSpPr>
          <p:spPr bwMode="auto">
            <a:xfrm>
              <a:off x="2109" y="2495"/>
              <a:ext cx="26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C</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30758" name="Rectangle 38"/>
            <p:cNvSpPr>
              <a:spLocks noChangeArrowheads="1"/>
            </p:cNvSpPr>
            <p:nvPr/>
          </p:nvSpPr>
          <p:spPr bwMode="auto">
            <a:xfrm>
              <a:off x="2966" y="2495"/>
              <a:ext cx="26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D</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30759" name="Rectangle 39"/>
            <p:cNvSpPr>
              <a:spLocks noChangeArrowheads="1"/>
            </p:cNvSpPr>
            <p:nvPr/>
          </p:nvSpPr>
          <p:spPr bwMode="auto">
            <a:xfrm>
              <a:off x="4078" y="2495"/>
              <a:ext cx="25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E</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sp>
          <p:nvSpPr>
            <p:cNvPr id="30760" name="Rectangle 40"/>
            <p:cNvSpPr>
              <a:spLocks noChangeArrowheads="1"/>
            </p:cNvSpPr>
            <p:nvPr/>
          </p:nvSpPr>
          <p:spPr bwMode="auto">
            <a:xfrm>
              <a:off x="4896" y="2495"/>
              <a:ext cx="24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000">
                  <a:solidFill>
                    <a:schemeClr val="tx1"/>
                  </a:solidFill>
                  <a:latin typeface="Verdana" panose="020B0604030504040204" pitchFamily="34" charset="0"/>
                  <a:ea typeface="宋体" panose="02010600030101010101" pitchFamily="2" charset="-122"/>
                </a:defRPr>
              </a:lvl1pPr>
              <a:lvl2pPr marL="742950" indent="-285750" defTabSz="762000">
                <a:defRPr sz="2000">
                  <a:solidFill>
                    <a:schemeClr val="tx1"/>
                  </a:solidFill>
                  <a:latin typeface="Verdana" panose="020B0604030504040204" pitchFamily="34" charset="0"/>
                  <a:ea typeface="宋体" panose="02010600030101010101" pitchFamily="2" charset="-122"/>
                </a:defRPr>
              </a:lvl2pPr>
              <a:lvl3pPr marL="1143000" indent="-228600" defTabSz="762000">
                <a:defRPr sz="2000">
                  <a:solidFill>
                    <a:schemeClr val="tx1"/>
                  </a:solidFill>
                  <a:latin typeface="Verdana" panose="020B0604030504040204" pitchFamily="34" charset="0"/>
                  <a:ea typeface="宋体" panose="02010600030101010101" pitchFamily="2" charset="-122"/>
                </a:defRPr>
              </a:lvl3pPr>
              <a:lvl4pPr marL="1600200" indent="-228600" defTabSz="762000">
                <a:defRPr sz="2000">
                  <a:solidFill>
                    <a:schemeClr val="tx1"/>
                  </a:solidFill>
                  <a:latin typeface="Verdana" panose="020B0604030504040204" pitchFamily="34" charset="0"/>
                  <a:ea typeface="宋体" panose="02010600030101010101" pitchFamily="2" charset="-122"/>
                </a:defRPr>
              </a:lvl4pPr>
              <a:lvl5pPr marL="2057400" indent="-228600" defTabSz="762000">
                <a:defRPr sz="2000">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kumimoji="1" lang="en-US" altLang="zh-CN" sz="2400">
                  <a:solidFill>
                    <a:schemeClr val="folHlink"/>
                  </a:solidFill>
                  <a:latin typeface="Arial" panose="020B0604020202020204" pitchFamily="34" charset="0"/>
                  <a:ea typeface="黑体" panose="02010609060101010101" pitchFamily="49" charset="-122"/>
                </a:rPr>
                <a:t>F</a:t>
              </a:r>
              <a:endParaRPr kumimoji="1" lang="en-US" altLang="zh-CN" sz="2400" baseline="-25000">
                <a:solidFill>
                  <a:schemeClr val="folHlink"/>
                </a:solidFill>
                <a:latin typeface="Arial" panose="020B0604020202020204" pitchFamily="34" charset="0"/>
                <a:ea typeface="黑体" panose="02010609060101010101" pitchFamily="49" charset="-122"/>
              </a:endParaRPr>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539750" y="1773238"/>
            <a:ext cx="8208963" cy="4257675"/>
          </a:xfrm>
        </p:spPr>
        <p:txBody>
          <a:bodyPr/>
          <a:lstStyle/>
          <a:p>
            <a:pPr eaLnBrk="1" hangingPunct="1"/>
            <a:r>
              <a:rPr lang="zh-CN" altLang="en-US" sz="2600" b="1">
                <a:latin typeface="黑体" panose="02010609060101010101" pitchFamily="49" charset="-122"/>
                <a:ea typeface="黑体" panose="02010609060101010101" pitchFamily="49" charset="-122"/>
              </a:rPr>
              <a:t>存储转发增加了时延。 </a:t>
            </a:r>
          </a:p>
          <a:p>
            <a:pPr eaLnBrk="1" hangingPunct="1"/>
            <a:r>
              <a:rPr lang="zh-CN" altLang="en-US" sz="2600" b="1">
                <a:latin typeface="黑体" panose="02010609060101010101" pitchFamily="49" charset="-122"/>
                <a:ea typeface="黑体" panose="02010609060101010101" pitchFamily="49" charset="-122"/>
              </a:rPr>
              <a:t>在</a:t>
            </a:r>
            <a:r>
              <a:rPr lang="en-US" altLang="zh-CN" sz="2600" b="1">
                <a:latin typeface="黑体" panose="02010609060101010101" pitchFamily="49" charset="-122"/>
                <a:ea typeface="黑体" panose="02010609060101010101" pitchFamily="49" charset="-122"/>
              </a:rPr>
              <a:t>MAC </a:t>
            </a:r>
            <a:r>
              <a:rPr lang="zh-CN" altLang="en-US" sz="2600" b="1">
                <a:latin typeface="黑体" panose="02010609060101010101" pitchFamily="49" charset="-122"/>
                <a:ea typeface="黑体" panose="02010609060101010101" pitchFamily="49" charset="-122"/>
              </a:rPr>
              <a:t>子层并没有流量控制功能。 </a:t>
            </a:r>
          </a:p>
          <a:p>
            <a:pPr eaLnBrk="1" hangingPunct="1"/>
            <a:r>
              <a:rPr lang="zh-CN" altLang="en-US" sz="2600" b="1">
                <a:latin typeface="黑体" panose="02010609060101010101" pitchFamily="49" charset="-122"/>
                <a:ea typeface="黑体" panose="02010609060101010101" pitchFamily="49" charset="-122"/>
              </a:rPr>
              <a:t>具有不同 </a:t>
            </a:r>
            <a:r>
              <a:rPr lang="en-US" altLang="zh-CN" sz="2600" b="1">
                <a:latin typeface="黑体" panose="02010609060101010101" pitchFamily="49" charset="-122"/>
                <a:ea typeface="黑体" panose="02010609060101010101" pitchFamily="49" charset="-122"/>
              </a:rPr>
              <a:t>MAC </a:t>
            </a:r>
            <a:r>
              <a:rPr lang="zh-CN" altLang="en-US" sz="2600" b="1">
                <a:latin typeface="黑体" panose="02010609060101010101" pitchFamily="49" charset="-122"/>
                <a:ea typeface="黑体" panose="02010609060101010101" pitchFamily="49" charset="-122"/>
              </a:rPr>
              <a:t>子层的网段桥接在一起时时延更大。</a:t>
            </a:r>
          </a:p>
          <a:p>
            <a:pPr eaLnBrk="1" hangingPunct="1"/>
            <a:r>
              <a:rPr lang="zh-CN" altLang="en-US" sz="2600" b="1">
                <a:latin typeface="黑体" panose="02010609060101010101" pitchFamily="49" charset="-122"/>
                <a:ea typeface="黑体" panose="02010609060101010101" pitchFamily="49" charset="-122"/>
              </a:rPr>
              <a:t>网桥只适合于用户数不太多</a:t>
            </a:r>
            <a:r>
              <a:rPr lang="en-US" altLang="zh-CN" sz="2600" b="1">
                <a:latin typeface="黑体" panose="02010609060101010101" pitchFamily="49" charset="-122"/>
                <a:ea typeface="黑体" panose="02010609060101010101" pitchFamily="49" charset="-122"/>
              </a:rPr>
              <a:t>(</a:t>
            </a:r>
            <a:r>
              <a:rPr lang="zh-CN" altLang="en-US" sz="2600" b="1">
                <a:latin typeface="黑体" panose="02010609060101010101" pitchFamily="49" charset="-122"/>
                <a:ea typeface="黑体" panose="02010609060101010101" pitchFamily="49" charset="-122"/>
              </a:rPr>
              <a:t>不超过几百个</a:t>
            </a:r>
            <a:r>
              <a:rPr lang="en-US" altLang="zh-CN" sz="2600" b="1">
                <a:latin typeface="黑体" panose="02010609060101010101" pitchFamily="49" charset="-122"/>
                <a:ea typeface="黑体" panose="02010609060101010101" pitchFamily="49" charset="-122"/>
              </a:rPr>
              <a:t>)</a:t>
            </a:r>
            <a:r>
              <a:rPr lang="zh-CN" altLang="en-US" sz="2600" b="1">
                <a:latin typeface="黑体" panose="02010609060101010101" pitchFamily="49" charset="-122"/>
                <a:ea typeface="黑体" panose="02010609060101010101" pitchFamily="49" charset="-122"/>
              </a:rPr>
              <a:t>和通信量不太大的局域网，否则有时还会因传播过多的广播信息而产生网络拥塞。这就是所谓的</a:t>
            </a:r>
            <a:r>
              <a:rPr lang="zh-CN" altLang="en-US" sz="2600" b="1">
                <a:solidFill>
                  <a:srgbClr val="CC0000"/>
                </a:solidFill>
                <a:latin typeface="黑体" panose="02010609060101010101" pitchFamily="49" charset="-122"/>
                <a:ea typeface="黑体" panose="02010609060101010101" pitchFamily="49" charset="-122"/>
              </a:rPr>
              <a:t>广播风暴</a:t>
            </a:r>
            <a:r>
              <a:rPr lang="zh-CN" altLang="en-US" sz="2600" b="1">
                <a:latin typeface="黑体" panose="02010609060101010101" pitchFamily="49" charset="-122"/>
                <a:ea typeface="黑体" panose="02010609060101010101" pitchFamily="49" charset="-122"/>
              </a:rPr>
              <a:t>。  </a:t>
            </a:r>
          </a:p>
        </p:txBody>
      </p:sp>
      <p:sp>
        <p:nvSpPr>
          <p:cNvPr id="31747" name="Rectangle 3"/>
          <p:cNvSpPr>
            <a:spLocks noGrp="1" noChangeArrowheads="1"/>
          </p:cNvSpPr>
          <p:nvPr>
            <p:ph type="title"/>
          </p:nvPr>
        </p:nvSpPr>
        <p:spPr>
          <a:xfrm>
            <a:off x="539750" y="981075"/>
            <a:ext cx="5092700" cy="550863"/>
          </a:xfrm>
        </p:spPr>
        <p:txBody>
          <a:bodyPr/>
          <a:lstStyle/>
          <a:p>
            <a:pPr eaLnBrk="1" hangingPunct="1"/>
            <a:r>
              <a:rPr lang="zh-CN" altLang="en-US" sz="3200" b="1">
                <a:solidFill>
                  <a:srgbClr val="2A10E8"/>
                </a:solidFill>
                <a:latin typeface="黑体" panose="02010609060101010101" pitchFamily="49" charset="-122"/>
                <a:ea typeface="黑体" panose="02010609060101010101" pitchFamily="49" charset="-122"/>
              </a:rPr>
              <a:t>使用网桥带来的缺点</a:t>
            </a:r>
            <a:r>
              <a:rPr lang="zh-CN" altLang="en-US" sz="3200"/>
              <a:t>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42988" y="1916113"/>
            <a:ext cx="7850187" cy="657225"/>
          </a:xfrm>
        </p:spPr>
        <p:txBody>
          <a:bodyPr/>
          <a:lstStyle/>
          <a:p>
            <a:pPr eaLnBrk="1" hangingPunct="1">
              <a:buFont typeface="Wingdings" panose="05000000000000000000" pitchFamily="2" charset="2"/>
              <a:buNone/>
            </a:pPr>
            <a:r>
              <a:rPr lang="zh-CN" altLang="en-US" sz="2600" b="1">
                <a:latin typeface="黑体" panose="02010609060101010101" pitchFamily="49" charset="-122"/>
                <a:ea typeface="黑体" panose="02010609060101010101" pitchFamily="49" charset="-122"/>
              </a:rPr>
              <a:t>用多个集线器可连成更大的局域网</a:t>
            </a:r>
            <a:r>
              <a:rPr lang="zh-CN" altLang="en-US" sz="2600">
                <a:latin typeface="黑体" panose="02010609060101010101" pitchFamily="49" charset="-122"/>
                <a:ea typeface="黑体" panose="02010609060101010101" pitchFamily="49" charset="-122"/>
              </a:rPr>
              <a:t> </a:t>
            </a:r>
          </a:p>
        </p:txBody>
      </p:sp>
      <p:sp>
        <p:nvSpPr>
          <p:cNvPr id="921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21" name="Rectangle 5"/>
          <p:cNvSpPr>
            <a:spLocks noGrp="1" noChangeArrowheads="1"/>
          </p:cNvSpPr>
          <p:nvPr>
            <p:ph type="title"/>
          </p:nvPr>
        </p:nvSpPr>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在物理层扩展局域网</a:t>
            </a:r>
            <a:r>
              <a:rPr lang="en-US" altLang="zh-CN" sz="3000" b="1">
                <a:solidFill>
                  <a:srgbClr val="2A10E8"/>
                </a:solidFill>
                <a:latin typeface="黑体" panose="02010609060101010101" pitchFamily="49" charset="-122"/>
                <a:ea typeface="黑体" panose="02010609060101010101" pitchFamily="49" charset="-122"/>
              </a:rPr>
              <a:t>-</a:t>
            </a:r>
            <a:r>
              <a:rPr lang="zh-CN" altLang="en-US" sz="3000" b="1">
                <a:solidFill>
                  <a:srgbClr val="2A10E8"/>
                </a:solidFill>
                <a:latin typeface="黑体" panose="02010609060101010101" pitchFamily="49" charset="-122"/>
                <a:ea typeface="黑体" panose="02010609060101010101" pitchFamily="49" charset="-122"/>
              </a:rPr>
              <a:t>集线器</a:t>
            </a:r>
            <a:r>
              <a:rPr lang="zh-CN" altLang="en-US"/>
              <a:t> </a:t>
            </a:r>
          </a:p>
        </p:txBody>
      </p:sp>
      <p:sp>
        <p:nvSpPr>
          <p:cNvPr id="9222" name="AutoShape 6"/>
          <p:cNvSpPr>
            <a:spLocks noChangeArrowheads="1"/>
          </p:cNvSpPr>
          <p:nvPr/>
        </p:nvSpPr>
        <p:spPr bwMode="auto">
          <a:xfrm>
            <a:off x="5942013" y="3716338"/>
            <a:ext cx="2381250" cy="2573337"/>
          </a:xfrm>
          <a:prstGeom prst="roundRect">
            <a:avLst>
              <a:gd name="adj" fmla="val 16667"/>
            </a:avLst>
          </a:prstGeom>
          <a:solidFill>
            <a:srgbClr val="FFFF99"/>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23" name="AutoShape 7"/>
          <p:cNvSpPr>
            <a:spLocks noChangeArrowheads="1"/>
          </p:cNvSpPr>
          <p:nvPr/>
        </p:nvSpPr>
        <p:spPr bwMode="auto">
          <a:xfrm>
            <a:off x="3421063" y="3716338"/>
            <a:ext cx="2381250" cy="2573337"/>
          </a:xfrm>
          <a:prstGeom prst="roundRect">
            <a:avLst>
              <a:gd name="adj" fmla="val 16667"/>
            </a:avLst>
          </a:prstGeom>
          <a:solidFill>
            <a:srgbClr val="FFFF99"/>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24" name="AutoShape 8"/>
          <p:cNvSpPr>
            <a:spLocks noChangeArrowheads="1"/>
          </p:cNvSpPr>
          <p:nvPr/>
        </p:nvSpPr>
        <p:spPr bwMode="auto">
          <a:xfrm>
            <a:off x="900113" y="3716338"/>
            <a:ext cx="2381250" cy="2573337"/>
          </a:xfrm>
          <a:prstGeom prst="roundRect">
            <a:avLst>
              <a:gd name="adj" fmla="val 16667"/>
            </a:avLst>
          </a:prstGeom>
          <a:solidFill>
            <a:srgbClr val="FFFF99"/>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25" name="Line 9"/>
          <p:cNvSpPr>
            <a:spLocks noChangeShapeType="1"/>
          </p:cNvSpPr>
          <p:nvPr/>
        </p:nvSpPr>
        <p:spPr bwMode="auto">
          <a:xfrm flipH="1">
            <a:off x="3794125" y="4819650"/>
            <a:ext cx="466725" cy="774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226"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763" y="5430838"/>
            <a:ext cx="4460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27" name="Line 11"/>
          <p:cNvSpPr>
            <a:spLocks noChangeShapeType="1"/>
          </p:cNvSpPr>
          <p:nvPr/>
        </p:nvSpPr>
        <p:spPr bwMode="auto">
          <a:xfrm>
            <a:off x="4845050" y="4957763"/>
            <a:ext cx="46038" cy="6159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2"/>
          <p:cNvSpPr>
            <a:spLocks noChangeShapeType="1"/>
          </p:cNvSpPr>
          <p:nvPr/>
        </p:nvSpPr>
        <p:spPr bwMode="auto">
          <a:xfrm>
            <a:off x="5102225" y="4941888"/>
            <a:ext cx="376238" cy="6111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3"/>
          <p:cNvSpPr>
            <a:spLocks noChangeShapeType="1"/>
          </p:cNvSpPr>
          <p:nvPr/>
        </p:nvSpPr>
        <p:spPr bwMode="auto">
          <a:xfrm flipH="1">
            <a:off x="4348163" y="4967288"/>
            <a:ext cx="160337" cy="6429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230"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1150" y="5430838"/>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231"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1538" y="5430838"/>
            <a:ext cx="4460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232"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1925" y="5430838"/>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33" name="Oval 17"/>
          <p:cNvSpPr>
            <a:spLocks noChangeArrowheads="1"/>
          </p:cNvSpPr>
          <p:nvPr/>
        </p:nvSpPr>
        <p:spPr bwMode="auto">
          <a:xfrm>
            <a:off x="3700463" y="4452938"/>
            <a:ext cx="1960562" cy="611187"/>
          </a:xfrm>
          <a:prstGeom prst="ellipse">
            <a:avLst/>
          </a:prstGeom>
          <a:solidFill>
            <a:srgbClr val="CCECFF"/>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a:solidFill>
                  <a:srgbClr val="333399"/>
                </a:solidFill>
                <a:latin typeface="Times New Roman" panose="02020603050405020304" pitchFamily="18" charset="0"/>
                <a:ea typeface="黑体" panose="02010609060101010101" pitchFamily="49" charset="-122"/>
              </a:rPr>
              <a:t>集线器</a:t>
            </a:r>
          </a:p>
        </p:txBody>
      </p:sp>
      <p:sp>
        <p:nvSpPr>
          <p:cNvPr id="9234" name="Line 18"/>
          <p:cNvSpPr>
            <a:spLocks noChangeShapeType="1"/>
          </p:cNvSpPr>
          <p:nvPr/>
        </p:nvSpPr>
        <p:spPr bwMode="auto">
          <a:xfrm flipH="1">
            <a:off x="1273175" y="4819650"/>
            <a:ext cx="466725" cy="774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2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9813" y="5430838"/>
            <a:ext cx="4460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36" name="Line 20"/>
          <p:cNvSpPr>
            <a:spLocks noChangeShapeType="1"/>
          </p:cNvSpPr>
          <p:nvPr/>
        </p:nvSpPr>
        <p:spPr bwMode="auto">
          <a:xfrm>
            <a:off x="2324100" y="4957763"/>
            <a:ext cx="46038" cy="6159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Line 21"/>
          <p:cNvSpPr>
            <a:spLocks noChangeShapeType="1"/>
          </p:cNvSpPr>
          <p:nvPr/>
        </p:nvSpPr>
        <p:spPr bwMode="auto">
          <a:xfrm>
            <a:off x="2555875" y="4921250"/>
            <a:ext cx="401638" cy="6318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8" name="Line 22"/>
          <p:cNvSpPr>
            <a:spLocks noChangeShapeType="1"/>
          </p:cNvSpPr>
          <p:nvPr/>
        </p:nvSpPr>
        <p:spPr bwMode="auto">
          <a:xfrm flipH="1">
            <a:off x="1827213" y="4967288"/>
            <a:ext cx="160337" cy="6429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239"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5430838"/>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240"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0588" y="5430838"/>
            <a:ext cx="4460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241"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0975" y="5430838"/>
            <a:ext cx="4460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42" name="Oval 26"/>
          <p:cNvSpPr>
            <a:spLocks noChangeArrowheads="1"/>
          </p:cNvSpPr>
          <p:nvPr/>
        </p:nvSpPr>
        <p:spPr bwMode="auto">
          <a:xfrm>
            <a:off x="1179513" y="4452938"/>
            <a:ext cx="1960562" cy="611187"/>
          </a:xfrm>
          <a:prstGeom prst="ellipse">
            <a:avLst/>
          </a:prstGeom>
          <a:solidFill>
            <a:srgbClr val="CCECFF"/>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a:solidFill>
                  <a:srgbClr val="333399"/>
                </a:solidFill>
                <a:latin typeface="Times New Roman" panose="02020603050405020304" pitchFamily="18" charset="0"/>
                <a:ea typeface="黑体" panose="02010609060101010101" pitchFamily="49" charset="-122"/>
              </a:rPr>
              <a:t>集线器</a:t>
            </a:r>
          </a:p>
        </p:txBody>
      </p:sp>
      <p:sp>
        <p:nvSpPr>
          <p:cNvPr id="9243" name="Text Box 27"/>
          <p:cNvSpPr txBox="1">
            <a:spLocks noChangeArrowheads="1"/>
          </p:cNvSpPr>
          <p:nvPr/>
        </p:nvSpPr>
        <p:spPr bwMode="auto">
          <a:xfrm>
            <a:off x="1635125" y="377825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Times New Roman" panose="02020603050405020304" pitchFamily="18" charset="0"/>
                <a:ea typeface="黑体" panose="02010609060101010101" pitchFamily="49" charset="-122"/>
              </a:rPr>
              <a:t>一系</a:t>
            </a:r>
          </a:p>
        </p:txBody>
      </p:sp>
      <p:sp>
        <p:nvSpPr>
          <p:cNvPr id="9244" name="Text Box 28"/>
          <p:cNvSpPr txBox="1">
            <a:spLocks noChangeArrowheads="1"/>
          </p:cNvSpPr>
          <p:nvPr/>
        </p:nvSpPr>
        <p:spPr bwMode="auto">
          <a:xfrm>
            <a:off x="4121150" y="377825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Times New Roman" panose="02020603050405020304" pitchFamily="18" charset="0"/>
                <a:ea typeface="黑体" panose="02010609060101010101" pitchFamily="49" charset="-122"/>
              </a:rPr>
              <a:t>二系</a:t>
            </a:r>
          </a:p>
        </p:txBody>
      </p:sp>
      <p:sp>
        <p:nvSpPr>
          <p:cNvPr id="9245" name="Line 29"/>
          <p:cNvSpPr>
            <a:spLocks noChangeShapeType="1"/>
          </p:cNvSpPr>
          <p:nvPr/>
        </p:nvSpPr>
        <p:spPr bwMode="auto">
          <a:xfrm flipH="1">
            <a:off x="6289675" y="4819650"/>
            <a:ext cx="466725" cy="774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246"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6313" y="5432425"/>
            <a:ext cx="4460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47" name="Line 31"/>
          <p:cNvSpPr>
            <a:spLocks noChangeShapeType="1"/>
          </p:cNvSpPr>
          <p:nvPr/>
        </p:nvSpPr>
        <p:spPr bwMode="auto">
          <a:xfrm>
            <a:off x="7340600" y="4957763"/>
            <a:ext cx="46038" cy="6175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32"/>
          <p:cNvSpPr>
            <a:spLocks noChangeShapeType="1"/>
          </p:cNvSpPr>
          <p:nvPr/>
        </p:nvSpPr>
        <p:spPr bwMode="auto">
          <a:xfrm>
            <a:off x="7596188" y="4941888"/>
            <a:ext cx="376237" cy="6127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Line 33"/>
          <p:cNvSpPr>
            <a:spLocks noChangeShapeType="1"/>
          </p:cNvSpPr>
          <p:nvPr/>
        </p:nvSpPr>
        <p:spPr bwMode="auto">
          <a:xfrm flipH="1">
            <a:off x="6843713" y="4968875"/>
            <a:ext cx="160337" cy="6429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9250"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6700" y="5432425"/>
            <a:ext cx="4460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251"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7088" y="5432425"/>
            <a:ext cx="4460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252"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7475" y="5432425"/>
            <a:ext cx="4460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53" name="Oval 37"/>
          <p:cNvSpPr>
            <a:spLocks noChangeArrowheads="1"/>
          </p:cNvSpPr>
          <p:nvPr/>
        </p:nvSpPr>
        <p:spPr bwMode="auto">
          <a:xfrm>
            <a:off x="6196013" y="4452938"/>
            <a:ext cx="1960562" cy="612775"/>
          </a:xfrm>
          <a:prstGeom prst="ellipse">
            <a:avLst/>
          </a:prstGeom>
          <a:solidFill>
            <a:srgbClr val="CCECFF"/>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a:solidFill>
                  <a:srgbClr val="333399"/>
                </a:solidFill>
                <a:latin typeface="Times New Roman" panose="02020603050405020304" pitchFamily="18" charset="0"/>
                <a:ea typeface="黑体" panose="02010609060101010101" pitchFamily="49" charset="-122"/>
              </a:rPr>
              <a:t>集线器</a:t>
            </a:r>
          </a:p>
        </p:txBody>
      </p:sp>
      <p:sp>
        <p:nvSpPr>
          <p:cNvPr id="9254" name="Text Box 38"/>
          <p:cNvSpPr txBox="1">
            <a:spLocks noChangeArrowheads="1"/>
          </p:cNvSpPr>
          <p:nvPr/>
        </p:nvSpPr>
        <p:spPr bwMode="auto">
          <a:xfrm>
            <a:off x="6677025" y="377825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Times New Roman" panose="02020603050405020304" pitchFamily="18" charset="0"/>
                <a:ea typeface="黑体" panose="02010609060101010101" pitchFamily="49" charset="-122"/>
              </a:rPr>
              <a:t>三系</a:t>
            </a:r>
          </a:p>
        </p:txBody>
      </p:sp>
      <p:sp>
        <p:nvSpPr>
          <p:cNvPr id="9255" name="Text Box 39"/>
          <p:cNvSpPr txBox="1">
            <a:spLocks noChangeArrowheads="1"/>
          </p:cNvSpPr>
          <p:nvPr/>
        </p:nvSpPr>
        <p:spPr bwMode="auto">
          <a:xfrm>
            <a:off x="3348038" y="256540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rgbClr val="333399"/>
                </a:solidFill>
                <a:latin typeface="Times New Roman" panose="02020603050405020304" pitchFamily="18" charset="0"/>
                <a:ea typeface="黑体" panose="02010609060101010101" pitchFamily="49" charset="-122"/>
              </a:rPr>
              <a:t>三个独立的碰撞域</a:t>
            </a:r>
          </a:p>
        </p:txBody>
      </p:sp>
      <p:sp>
        <p:nvSpPr>
          <p:cNvPr id="9256" name="Line 40"/>
          <p:cNvSpPr>
            <a:spLocks noChangeShapeType="1"/>
          </p:cNvSpPr>
          <p:nvPr/>
        </p:nvSpPr>
        <p:spPr bwMode="auto">
          <a:xfrm flipH="1">
            <a:off x="2300288" y="3049588"/>
            <a:ext cx="1335087" cy="66675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57" name="Line 41"/>
          <p:cNvSpPr>
            <a:spLocks noChangeShapeType="1"/>
          </p:cNvSpPr>
          <p:nvPr/>
        </p:nvSpPr>
        <p:spPr bwMode="auto">
          <a:xfrm flipH="1">
            <a:off x="4541838" y="3121025"/>
            <a:ext cx="30162" cy="5953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58" name="Line 42"/>
          <p:cNvSpPr>
            <a:spLocks noChangeShapeType="1"/>
          </p:cNvSpPr>
          <p:nvPr/>
        </p:nvSpPr>
        <p:spPr bwMode="auto">
          <a:xfrm>
            <a:off x="5580063" y="3049588"/>
            <a:ext cx="1622425" cy="66675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1042988" y="1916113"/>
            <a:ext cx="7850187" cy="657225"/>
          </a:xfrm>
        </p:spPr>
        <p:txBody>
          <a:bodyPr/>
          <a:lstStyle/>
          <a:p>
            <a:pPr eaLnBrk="1" hangingPunct="1">
              <a:buFont typeface="Wingdings" panose="05000000000000000000" pitchFamily="2" charset="2"/>
              <a:buNone/>
            </a:pPr>
            <a:r>
              <a:rPr lang="zh-CN" altLang="en-US" sz="2600" b="1">
                <a:latin typeface="黑体" panose="02010609060101010101" pitchFamily="49" charset="-122"/>
                <a:ea typeface="黑体" panose="02010609060101010101" pitchFamily="49" charset="-122"/>
              </a:rPr>
              <a:t>用多个集线器可连成更大的局域网 </a:t>
            </a:r>
          </a:p>
        </p:txBody>
      </p:sp>
      <p:grpSp>
        <p:nvGrpSpPr>
          <p:cNvPr id="10243" name="Group 4"/>
          <p:cNvGrpSpPr>
            <a:grpSpLocks/>
          </p:cNvGrpSpPr>
          <p:nvPr/>
        </p:nvGrpSpPr>
        <p:grpSpPr bwMode="auto">
          <a:xfrm>
            <a:off x="755650" y="2565400"/>
            <a:ext cx="7920038" cy="3529013"/>
            <a:chOff x="476" y="1842"/>
            <a:chExt cx="4989" cy="2223"/>
          </a:xfrm>
        </p:grpSpPr>
        <p:sp>
          <p:nvSpPr>
            <p:cNvPr id="10245" name="AutoShape 5"/>
            <p:cNvSpPr>
              <a:spLocks noChangeArrowheads="1"/>
            </p:cNvSpPr>
            <p:nvPr/>
          </p:nvSpPr>
          <p:spPr bwMode="auto">
            <a:xfrm>
              <a:off x="476" y="2024"/>
              <a:ext cx="4989" cy="2041"/>
            </a:xfrm>
            <a:prstGeom prst="roundRect">
              <a:avLst>
                <a:gd name="adj" fmla="val 16667"/>
              </a:avLst>
            </a:prstGeom>
            <a:solidFill>
              <a:srgbClr val="FFFF99"/>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0246" name="Line 6"/>
            <p:cNvSpPr>
              <a:spLocks noChangeShapeType="1"/>
            </p:cNvSpPr>
            <p:nvPr/>
          </p:nvSpPr>
          <p:spPr bwMode="auto">
            <a:xfrm flipH="1">
              <a:off x="2390" y="3139"/>
              <a:ext cx="294" cy="4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247"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3" y="3524"/>
              <a:ext cx="2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248" name="Line 8"/>
            <p:cNvSpPr>
              <a:spLocks noChangeShapeType="1"/>
            </p:cNvSpPr>
            <p:nvPr/>
          </p:nvSpPr>
          <p:spPr bwMode="auto">
            <a:xfrm>
              <a:off x="3052" y="3226"/>
              <a:ext cx="29" cy="3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9" name="Line 9"/>
            <p:cNvSpPr>
              <a:spLocks noChangeShapeType="1"/>
            </p:cNvSpPr>
            <p:nvPr/>
          </p:nvSpPr>
          <p:spPr bwMode="auto">
            <a:xfrm>
              <a:off x="3214" y="3216"/>
              <a:ext cx="237" cy="38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0" name="Line 10"/>
            <p:cNvSpPr>
              <a:spLocks noChangeShapeType="1"/>
            </p:cNvSpPr>
            <p:nvPr/>
          </p:nvSpPr>
          <p:spPr bwMode="auto">
            <a:xfrm flipH="1">
              <a:off x="2739" y="3232"/>
              <a:ext cx="101" cy="40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251"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6" y="3524"/>
              <a:ext cx="2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25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9" y="3524"/>
              <a:ext cx="2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25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 y="3524"/>
              <a:ext cx="2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254" name="Line 14"/>
            <p:cNvSpPr>
              <a:spLocks noChangeShapeType="1"/>
            </p:cNvSpPr>
            <p:nvPr/>
          </p:nvSpPr>
          <p:spPr bwMode="auto">
            <a:xfrm flipH="1">
              <a:off x="802" y="3139"/>
              <a:ext cx="294" cy="4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25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 y="3524"/>
              <a:ext cx="2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256" name="Line 16"/>
            <p:cNvSpPr>
              <a:spLocks noChangeShapeType="1"/>
            </p:cNvSpPr>
            <p:nvPr/>
          </p:nvSpPr>
          <p:spPr bwMode="auto">
            <a:xfrm>
              <a:off x="1464" y="3226"/>
              <a:ext cx="29" cy="3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7" name="Line 17"/>
            <p:cNvSpPr>
              <a:spLocks noChangeShapeType="1"/>
            </p:cNvSpPr>
            <p:nvPr/>
          </p:nvSpPr>
          <p:spPr bwMode="auto">
            <a:xfrm>
              <a:off x="1610" y="3203"/>
              <a:ext cx="253" cy="39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Line 18"/>
            <p:cNvSpPr>
              <a:spLocks noChangeShapeType="1"/>
            </p:cNvSpPr>
            <p:nvPr/>
          </p:nvSpPr>
          <p:spPr bwMode="auto">
            <a:xfrm flipH="1">
              <a:off x="1151" y="3232"/>
              <a:ext cx="101" cy="40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25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 y="3524"/>
              <a:ext cx="2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260"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1" y="3524"/>
              <a:ext cx="2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261"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 y="3524"/>
              <a:ext cx="28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262" name="Text Box 22"/>
            <p:cNvSpPr txBox="1">
              <a:spLocks noChangeArrowheads="1"/>
            </p:cNvSpPr>
            <p:nvPr/>
          </p:nvSpPr>
          <p:spPr bwMode="auto">
            <a:xfrm>
              <a:off x="1038" y="268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Times New Roman" panose="02020603050405020304" pitchFamily="18" charset="0"/>
                  <a:ea typeface="黑体" panose="02010609060101010101" pitchFamily="49" charset="-122"/>
                </a:rPr>
                <a:t>一系</a:t>
              </a:r>
            </a:p>
          </p:txBody>
        </p:sp>
        <p:sp>
          <p:nvSpPr>
            <p:cNvPr id="10263" name="Text Box 23"/>
            <p:cNvSpPr txBox="1">
              <a:spLocks noChangeArrowheads="1"/>
            </p:cNvSpPr>
            <p:nvPr/>
          </p:nvSpPr>
          <p:spPr bwMode="auto">
            <a:xfrm>
              <a:off x="2535" y="268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Times New Roman" panose="02020603050405020304" pitchFamily="18" charset="0"/>
                  <a:ea typeface="黑体" panose="02010609060101010101" pitchFamily="49" charset="-122"/>
                </a:rPr>
                <a:t>二系</a:t>
              </a:r>
            </a:p>
          </p:txBody>
        </p:sp>
        <p:sp>
          <p:nvSpPr>
            <p:cNvPr id="10264" name="Line 24"/>
            <p:cNvSpPr>
              <a:spLocks noChangeShapeType="1"/>
            </p:cNvSpPr>
            <p:nvPr/>
          </p:nvSpPr>
          <p:spPr bwMode="auto">
            <a:xfrm flipH="1">
              <a:off x="3962" y="3139"/>
              <a:ext cx="294" cy="4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26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5" y="3525"/>
              <a:ext cx="28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266" name="Line 26"/>
            <p:cNvSpPr>
              <a:spLocks noChangeShapeType="1"/>
            </p:cNvSpPr>
            <p:nvPr/>
          </p:nvSpPr>
          <p:spPr bwMode="auto">
            <a:xfrm>
              <a:off x="4624" y="3226"/>
              <a:ext cx="29" cy="38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Line 27"/>
            <p:cNvSpPr>
              <a:spLocks noChangeShapeType="1"/>
            </p:cNvSpPr>
            <p:nvPr/>
          </p:nvSpPr>
          <p:spPr bwMode="auto">
            <a:xfrm>
              <a:off x="4785" y="3216"/>
              <a:ext cx="237" cy="38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8" name="Line 28"/>
            <p:cNvSpPr>
              <a:spLocks noChangeShapeType="1"/>
            </p:cNvSpPr>
            <p:nvPr/>
          </p:nvSpPr>
          <p:spPr bwMode="auto">
            <a:xfrm flipH="1">
              <a:off x="4311" y="3233"/>
              <a:ext cx="101" cy="40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269"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8" y="3525"/>
              <a:ext cx="28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270"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1" y="3525"/>
              <a:ext cx="28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271"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4" y="3525"/>
              <a:ext cx="28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0272" name="Text Box 32"/>
            <p:cNvSpPr txBox="1">
              <a:spLocks noChangeArrowheads="1"/>
            </p:cNvSpPr>
            <p:nvPr/>
          </p:nvSpPr>
          <p:spPr bwMode="auto">
            <a:xfrm>
              <a:off x="4195" y="2659"/>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a:solidFill>
                    <a:srgbClr val="333399"/>
                  </a:solidFill>
                  <a:latin typeface="Times New Roman" panose="02020603050405020304" pitchFamily="18" charset="0"/>
                  <a:ea typeface="黑体" panose="02010609060101010101" pitchFamily="49" charset="-122"/>
                </a:rPr>
                <a:t>三系</a:t>
              </a:r>
            </a:p>
          </p:txBody>
        </p:sp>
        <p:sp>
          <p:nvSpPr>
            <p:cNvPr id="10273" name="Line 33"/>
            <p:cNvSpPr>
              <a:spLocks noChangeShapeType="1"/>
            </p:cNvSpPr>
            <p:nvPr/>
          </p:nvSpPr>
          <p:spPr bwMode="auto">
            <a:xfrm flipH="1">
              <a:off x="2971" y="1842"/>
              <a:ext cx="0" cy="454"/>
            </a:xfrm>
            <a:prstGeom prst="line">
              <a:avLst/>
            </a:prstGeom>
            <a:noFill/>
            <a:ln w="28575">
              <a:solidFill>
                <a:srgbClr val="333399"/>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0274" name="Line 34"/>
            <p:cNvSpPr>
              <a:spLocks noChangeShapeType="1"/>
            </p:cNvSpPr>
            <p:nvPr/>
          </p:nvSpPr>
          <p:spPr bwMode="auto">
            <a:xfrm flipH="1">
              <a:off x="1383" y="2432"/>
              <a:ext cx="1270" cy="57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5" name="Line 35"/>
            <p:cNvSpPr>
              <a:spLocks noChangeShapeType="1"/>
            </p:cNvSpPr>
            <p:nvPr/>
          </p:nvSpPr>
          <p:spPr bwMode="auto">
            <a:xfrm flipH="1">
              <a:off x="2971" y="2523"/>
              <a:ext cx="0" cy="49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6" name="Line 36"/>
            <p:cNvSpPr>
              <a:spLocks noChangeShapeType="1"/>
            </p:cNvSpPr>
            <p:nvPr/>
          </p:nvSpPr>
          <p:spPr bwMode="auto">
            <a:xfrm>
              <a:off x="3243" y="2478"/>
              <a:ext cx="1270" cy="58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7" name="Oval 37"/>
            <p:cNvSpPr>
              <a:spLocks noChangeArrowheads="1"/>
            </p:cNvSpPr>
            <p:nvPr/>
          </p:nvSpPr>
          <p:spPr bwMode="auto">
            <a:xfrm>
              <a:off x="2331" y="2908"/>
              <a:ext cx="1235" cy="385"/>
            </a:xfrm>
            <a:prstGeom prst="ellipse">
              <a:avLst/>
            </a:prstGeom>
            <a:solidFill>
              <a:srgbClr val="CCECFF"/>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a:solidFill>
                    <a:srgbClr val="333399"/>
                  </a:solidFill>
                  <a:latin typeface="Times New Roman" panose="02020603050405020304" pitchFamily="18" charset="0"/>
                  <a:ea typeface="黑体" panose="02010609060101010101" pitchFamily="49" charset="-122"/>
                </a:rPr>
                <a:t>集线器</a:t>
              </a:r>
            </a:p>
          </p:txBody>
        </p:sp>
        <p:sp>
          <p:nvSpPr>
            <p:cNvPr id="10278" name="Oval 38"/>
            <p:cNvSpPr>
              <a:spLocks noChangeArrowheads="1"/>
            </p:cNvSpPr>
            <p:nvPr/>
          </p:nvSpPr>
          <p:spPr bwMode="auto">
            <a:xfrm>
              <a:off x="743" y="2908"/>
              <a:ext cx="1235" cy="385"/>
            </a:xfrm>
            <a:prstGeom prst="ellipse">
              <a:avLst/>
            </a:prstGeom>
            <a:solidFill>
              <a:srgbClr val="CCECFF"/>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a:solidFill>
                    <a:srgbClr val="333399"/>
                  </a:solidFill>
                  <a:latin typeface="Times New Roman" panose="02020603050405020304" pitchFamily="18" charset="0"/>
                  <a:ea typeface="黑体" panose="02010609060101010101" pitchFamily="49" charset="-122"/>
                </a:rPr>
                <a:t>集线器</a:t>
              </a:r>
            </a:p>
          </p:txBody>
        </p:sp>
        <p:sp>
          <p:nvSpPr>
            <p:cNvPr id="10279" name="Oval 39"/>
            <p:cNvSpPr>
              <a:spLocks noChangeArrowheads="1"/>
            </p:cNvSpPr>
            <p:nvPr/>
          </p:nvSpPr>
          <p:spPr bwMode="auto">
            <a:xfrm>
              <a:off x="3903" y="2908"/>
              <a:ext cx="1235" cy="386"/>
            </a:xfrm>
            <a:prstGeom prst="ellipse">
              <a:avLst/>
            </a:prstGeom>
            <a:solidFill>
              <a:srgbClr val="CCECFF"/>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a:solidFill>
                    <a:srgbClr val="333399"/>
                  </a:solidFill>
                  <a:latin typeface="Times New Roman" panose="02020603050405020304" pitchFamily="18" charset="0"/>
                  <a:ea typeface="黑体" panose="02010609060101010101" pitchFamily="49" charset="-122"/>
                </a:rPr>
                <a:t>集线器</a:t>
              </a:r>
            </a:p>
          </p:txBody>
        </p:sp>
        <p:sp>
          <p:nvSpPr>
            <p:cNvPr id="10280" name="Oval 40"/>
            <p:cNvSpPr>
              <a:spLocks noChangeArrowheads="1"/>
            </p:cNvSpPr>
            <p:nvPr/>
          </p:nvSpPr>
          <p:spPr bwMode="auto">
            <a:xfrm>
              <a:off x="2336" y="2251"/>
              <a:ext cx="1235" cy="385"/>
            </a:xfrm>
            <a:prstGeom prst="ellipse">
              <a:avLst/>
            </a:prstGeom>
            <a:solidFill>
              <a:srgbClr val="CCECFF"/>
            </a:solidFill>
            <a:ln w="9525">
              <a:solidFill>
                <a:schemeClr val="tx1"/>
              </a:solidFill>
              <a:round/>
              <a:headEnd/>
              <a:tailEnd/>
            </a:ln>
          </p:spPr>
          <p:txBody>
            <a:bodyPr wrap="none" anchor="ct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r>
                <a:rPr kumimoji="1" lang="zh-CN" altLang="en-US">
                  <a:solidFill>
                    <a:srgbClr val="333399"/>
                  </a:solidFill>
                  <a:latin typeface="Times New Roman" panose="02020603050405020304" pitchFamily="18" charset="0"/>
                  <a:ea typeface="黑体" panose="02010609060101010101" pitchFamily="49" charset="-122"/>
                </a:rPr>
                <a:t>集线器</a:t>
              </a:r>
            </a:p>
          </p:txBody>
        </p:sp>
        <p:sp>
          <p:nvSpPr>
            <p:cNvPr id="10281" name="Text Box 41"/>
            <p:cNvSpPr txBox="1">
              <a:spLocks noChangeArrowheads="1"/>
            </p:cNvSpPr>
            <p:nvPr/>
          </p:nvSpPr>
          <p:spPr bwMode="auto">
            <a:xfrm>
              <a:off x="1247" y="2235"/>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r>
                <a:rPr kumimoji="1" lang="zh-CN" altLang="en-US" sz="2400">
                  <a:solidFill>
                    <a:srgbClr val="333399"/>
                  </a:solidFill>
                  <a:latin typeface="Times New Roman" panose="02020603050405020304" pitchFamily="18" charset="0"/>
                  <a:ea typeface="黑体" panose="02010609060101010101" pitchFamily="49" charset="-122"/>
                </a:rPr>
                <a:t>主干集线器</a:t>
              </a:r>
            </a:p>
          </p:txBody>
        </p:sp>
      </p:grpSp>
      <p:sp>
        <p:nvSpPr>
          <p:cNvPr id="10244" name="Rectangle 43"/>
          <p:cNvSpPr>
            <a:spLocks noGrp="1" noChangeArrowheads="1"/>
          </p:cNvSpPr>
          <p:nvPr>
            <p:ph type="title"/>
          </p:nvPr>
        </p:nvSpPr>
        <p:spPr>
          <a:noFill/>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在物理层扩展局域网</a:t>
            </a:r>
            <a:r>
              <a:rPr lang="zh-CN" altLang="en-US"/>
              <a:t> </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body" idx="1"/>
          </p:nvPr>
        </p:nvSpPr>
        <p:spPr>
          <a:xfrm>
            <a:off x="593725" y="2349500"/>
            <a:ext cx="8208963" cy="4257675"/>
          </a:xfrm>
        </p:spPr>
        <p:txBody>
          <a:bodyPr/>
          <a:lstStyle/>
          <a:p>
            <a:pPr eaLnBrk="1" hangingPunct="1"/>
            <a:r>
              <a:rPr lang="zh-CN" altLang="en-US" sz="2400" b="1">
                <a:latin typeface="黑体" panose="02010609060101010101" pitchFamily="49" charset="-122"/>
                <a:ea typeface="黑体" panose="02010609060101010101" pitchFamily="49" charset="-122"/>
              </a:rPr>
              <a:t>优点</a:t>
            </a:r>
          </a:p>
          <a:p>
            <a:pPr lvl="1" eaLnBrk="1" hangingPunct="1"/>
            <a:r>
              <a:rPr lang="zh-CN" altLang="en-US" sz="2400" b="1">
                <a:solidFill>
                  <a:srgbClr val="333399"/>
                </a:solidFill>
                <a:latin typeface="黑体" panose="02010609060101010101" pitchFamily="49" charset="-122"/>
                <a:ea typeface="黑体" panose="02010609060101010101" pitchFamily="49" charset="-122"/>
              </a:rPr>
              <a:t>使原来属于不同碰撞域的局域网上的计算机能够进行跨碰撞域的通信。</a:t>
            </a:r>
          </a:p>
          <a:p>
            <a:pPr lvl="1" eaLnBrk="1" hangingPunct="1"/>
            <a:r>
              <a:rPr lang="zh-CN" altLang="en-US" sz="2400" b="1">
                <a:solidFill>
                  <a:srgbClr val="333399"/>
                </a:solidFill>
                <a:latin typeface="黑体" panose="02010609060101010101" pitchFamily="49" charset="-122"/>
                <a:ea typeface="黑体" panose="02010609060101010101" pitchFamily="49" charset="-122"/>
              </a:rPr>
              <a:t>扩大了局域网覆盖的地理范围。</a:t>
            </a:r>
          </a:p>
          <a:p>
            <a:pPr eaLnBrk="1" hangingPunct="1"/>
            <a:r>
              <a:rPr lang="zh-CN" altLang="en-US" sz="2400" b="1">
                <a:latin typeface="黑体" panose="02010609060101010101" pitchFamily="49" charset="-122"/>
                <a:ea typeface="黑体" panose="02010609060101010101" pitchFamily="49" charset="-122"/>
              </a:rPr>
              <a:t>缺点</a:t>
            </a:r>
          </a:p>
          <a:p>
            <a:pPr lvl="1" eaLnBrk="1" hangingPunct="1"/>
            <a:r>
              <a:rPr lang="zh-CN" altLang="en-US" sz="2400" b="1">
                <a:solidFill>
                  <a:srgbClr val="333399"/>
                </a:solidFill>
                <a:latin typeface="黑体" panose="02010609060101010101" pitchFamily="49" charset="-122"/>
                <a:ea typeface="黑体" panose="02010609060101010101" pitchFamily="49" charset="-122"/>
              </a:rPr>
              <a:t>碰撞域增大了，但总的吞吐量并未提高。</a:t>
            </a:r>
          </a:p>
          <a:p>
            <a:pPr lvl="1" eaLnBrk="1" hangingPunct="1"/>
            <a:r>
              <a:rPr lang="zh-CN" altLang="en-US" sz="2400" b="1">
                <a:solidFill>
                  <a:srgbClr val="333399"/>
                </a:solidFill>
                <a:latin typeface="黑体" panose="02010609060101010101" pitchFamily="49" charset="-122"/>
                <a:ea typeface="黑体" panose="02010609060101010101" pitchFamily="49" charset="-122"/>
              </a:rPr>
              <a:t>如果不同的碰撞域使用不同的数据率，那么就不能用集线器将它们互连起来。</a:t>
            </a:r>
            <a:r>
              <a:rPr lang="zh-CN" altLang="en-US" sz="2400" b="1">
                <a:latin typeface="黑体" panose="02010609060101010101" pitchFamily="49" charset="-122"/>
                <a:ea typeface="黑体" panose="02010609060101010101" pitchFamily="49" charset="-122"/>
              </a:rPr>
              <a:t>   </a:t>
            </a:r>
          </a:p>
        </p:txBody>
      </p:sp>
      <p:sp>
        <p:nvSpPr>
          <p:cNvPr id="11267" name="Rectangle 3"/>
          <p:cNvSpPr>
            <a:spLocks noGrp="1" noChangeArrowheads="1"/>
          </p:cNvSpPr>
          <p:nvPr>
            <p:ph type="title"/>
          </p:nvPr>
        </p:nvSpPr>
        <p:spPr>
          <a:xfrm>
            <a:off x="576263" y="1052513"/>
            <a:ext cx="3490912" cy="1216025"/>
          </a:xfrm>
        </p:spPr>
        <p:txBody>
          <a:bodyPr/>
          <a:lstStyle/>
          <a:p>
            <a:pPr eaLnBrk="1" hangingPunct="1"/>
            <a:r>
              <a:rPr lang="zh-CN" altLang="en-US" sz="2400" b="1">
                <a:solidFill>
                  <a:schemeClr val="tx1"/>
                </a:solidFill>
                <a:latin typeface="黑体" panose="02010609060101010101" pitchFamily="49" charset="-122"/>
                <a:ea typeface="黑体" panose="02010609060101010101" pitchFamily="49" charset="-122"/>
              </a:rPr>
              <a:t>用集线器扩展局域网</a:t>
            </a:r>
            <a:r>
              <a:rPr lang="zh-CN" altLang="en-US" sz="3200">
                <a:solidFill>
                  <a:schemeClr val="tx1"/>
                </a:solidFill>
              </a:rPr>
              <a:t> </a:t>
            </a:r>
          </a:p>
        </p:txBody>
      </p:sp>
      <p:sp>
        <p:nvSpPr>
          <p:cNvPr id="4" name="Rectangle 43"/>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sz="3000" b="1" kern="0">
                <a:solidFill>
                  <a:srgbClr val="2A10E8"/>
                </a:solidFill>
                <a:latin typeface="黑体" panose="02010609060101010101" pitchFamily="49" charset="-122"/>
                <a:ea typeface="黑体" panose="02010609060101010101" pitchFamily="49" charset="-122"/>
              </a:rPr>
              <a:t>在物理层扩展局域网</a:t>
            </a:r>
            <a:r>
              <a:rPr lang="zh-CN" altLang="en-US" kern="0"/>
              <a:t> </a:t>
            </a:r>
            <a:endParaRPr lang="zh-CN" altLang="en-US" kern="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193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193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19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755650" y="692150"/>
            <a:ext cx="6408738" cy="839788"/>
          </a:xfrm>
        </p:spPr>
        <p:txBody>
          <a:bodyPr/>
          <a:lstStyle/>
          <a:p>
            <a:pPr eaLnBrk="1" hangingPunct="1"/>
            <a:r>
              <a:rPr lang="zh-CN" altLang="en-US" sz="3000" b="1">
                <a:solidFill>
                  <a:srgbClr val="2A10E8"/>
                </a:solidFill>
                <a:latin typeface="黑体" panose="02010609060101010101" pitchFamily="49" charset="-122"/>
                <a:ea typeface="黑体" panose="02010609060101010101" pitchFamily="49" charset="-122"/>
              </a:rPr>
              <a:t>在数据链路层扩展局域网</a:t>
            </a:r>
            <a:r>
              <a:rPr lang="en-US" altLang="zh-CN" sz="3000" b="1">
                <a:solidFill>
                  <a:srgbClr val="2A10E8"/>
                </a:solidFill>
                <a:latin typeface="黑体" panose="02010609060101010101" pitchFamily="49" charset="-122"/>
                <a:ea typeface="黑体" panose="02010609060101010101" pitchFamily="49" charset="-122"/>
              </a:rPr>
              <a:t>-</a:t>
            </a:r>
            <a:r>
              <a:rPr lang="zh-CN" altLang="en-US" sz="3000" b="1">
                <a:solidFill>
                  <a:srgbClr val="2A10E8"/>
                </a:solidFill>
                <a:latin typeface="黑体" panose="02010609060101010101" pitchFamily="49" charset="-122"/>
                <a:ea typeface="黑体" panose="02010609060101010101" pitchFamily="49" charset="-122"/>
              </a:rPr>
              <a:t>交换机</a:t>
            </a:r>
            <a:r>
              <a:rPr lang="zh-CN" altLang="en-US"/>
              <a:t> </a:t>
            </a:r>
          </a:p>
        </p:txBody>
      </p:sp>
      <p:pic>
        <p:nvPicPr>
          <p:cNvPr id="12291" name="Picture 5" descr="https://gimg2.baidu.com/image_search/src=http%3A%2F%2Fimg-blog.csdnimg.cn%2F20191021231916890.png%3Fx-oss-process%3Dimage%2Fwatermark%2Ctype_ZmFuZ3poZW5naGVpdGk%2Cshadow_10%2Ctext_aHR0cHM6Ly9ibG9nLmNzZG4ubmV0L3FxXzQ0NjE0MDI2%2Csize_16%2Ccolor_FFFFFF%2Ct_70&amp;refer=http%3A%2F%2Fimg-blog.csdnimg.cn&amp;app=2002&amp;size=f9999,10000&amp;q=a80&amp;n=0&amp;g=0n&amp;fmt=auto?sec=1663300181&amp;t=811000b5f40791177757e40682585a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492375"/>
            <a:ext cx="83058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49263" y="790575"/>
            <a:ext cx="7793038" cy="695325"/>
          </a:xfrm>
        </p:spPr>
        <p:txBody>
          <a:bodyPr/>
          <a:lstStyle/>
          <a:p>
            <a:pPr algn="ctr" eaLnBrk="1" hangingPunct="1"/>
            <a:r>
              <a:rPr lang="zh-CN" altLang="en-US" sz="3000"/>
              <a:t>以太网接入举例：光纤到大楼 </a:t>
            </a:r>
            <a:r>
              <a:rPr lang="en-US" altLang="zh-CN" sz="3000"/>
              <a:t>FTTB </a:t>
            </a:r>
          </a:p>
        </p:txBody>
      </p:sp>
      <p:sp>
        <p:nvSpPr>
          <p:cNvPr id="13315" name="Rectangle 58"/>
          <p:cNvSpPr>
            <a:spLocks noChangeArrowheads="1"/>
          </p:cNvSpPr>
          <p:nvPr/>
        </p:nvSpPr>
        <p:spPr bwMode="auto">
          <a:xfrm>
            <a:off x="2273300" y="4327525"/>
            <a:ext cx="1876425" cy="809625"/>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solidFill>
                <a:srgbClr val="000000"/>
              </a:solidFill>
              <a:latin typeface="Tahoma" panose="020B0604030504040204" pitchFamily="34" charset="0"/>
            </a:endParaRPr>
          </a:p>
        </p:txBody>
      </p:sp>
      <p:sp>
        <p:nvSpPr>
          <p:cNvPr id="13316" name="Freeform 59"/>
          <p:cNvSpPr>
            <a:spLocks/>
          </p:cNvSpPr>
          <p:nvPr/>
        </p:nvSpPr>
        <p:spPr bwMode="auto">
          <a:xfrm>
            <a:off x="3133725" y="4933950"/>
            <a:ext cx="3989388" cy="1255713"/>
          </a:xfrm>
          <a:custGeom>
            <a:avLst/>
            <a:gdLst>
              <a:gd name="T0" fmla="*/ 0 w 2314"/>
              <a:gd name="T1" fmla="*/ 0 h 745"/>
              <a:gd name="T2" fmla="*/ 0 w 2314"/>
              <a:gd name="T3" fmla="*/ 2147483646 h 745"/>
              <a:gd name="T4" fmla="*/ 2147483646 w 2314"/>
              <a:gd name="T5" fmla="*/ 2147483646 h 745"/>
              <a:gd name="T6" fmla="*/ 0 60000 65536"/>
              <a:gd name="T7" fmla="*/ 0 60000 65536"/>
              <a:gd name="T8" fmla="*/ 0 60000 65536"/>
              <a:gd name="T9" fmla="*/ 0 w 2314"/>
              <a:gd name="T10" fmla="*/ 0 h 745"/>
              <a:gd name="T11" fmla="*/ 2314 w 2314"/>
              <a:gd name="T12" fmla="*/ 745 h 745"/>
            </a:gdLst>
            <a:ahLst/>
            <a:cxnLst>
              <a:cxn ang="T6">
                <a:pos x="T0" y="T1"/>
              </a:cxn>
              <a:cxn ang="T7">
                <a:pos x="T2" y="T3"/>
              </a:cxn>
              <a:cxn ang="T8">
                <a:pos x="T4" y="T5"/>
              </a:cxn>
            </a:cxnLst>
            <a:rect l="T9" t="T10" r="T11" b="T12"/>
            <a:pathLst>
              <a:path w="2314" h="745">
                <a:moveTo>
                  <a:pt x="0" y="0"/>
                </a:moveTo>
                <a:lnTo>
                  <a:pt x="0" y="744"/>
                </a:lnTo>
                <a:lnTo>
                  <a:pt x="2314" y="745"/>
                </a:lnTo>
              </a:path>
            </a:pathLst>
          </a:custGeom>
          <a:noFill/>
          <a:ln w="762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17" name="Freeform 60"/>
          <p:cNvSpPr>
            <a:spLocks/>
          </p:cNvSpPr>
          <p:nvPr/>
        </p:nvSpPr>
        <p:spPr bwMode="auto">
          <a:xfrm>
            <a:off x="2951163" y="4879975"/>
            <a:ext cx="4799012" cy="1631950"/>
          </a:xfrm>
          <a:custGeom>
            <a:avLst/>
            <a:gdLst>
              <a:gd name="T0" fmla="*/ 0 w 2946"/>
              <a:gd name="T1" fmla="*/ 0 h 968"/>
              <a:gd name="T2" fmla="*/ 0 w 2946"/>
              <a:gd name="T3" fmla="*/ 2147483646 h 968"/>
              <a:gd name="T4" fmla="*/ 2147483646 w 2946"/>
              <a:gd name="T5" fmla="*/ 2147483646 h 968"/>
              <a:gd name="T6" fmla="*/ 0 60000 65536"/>
              <a:gd name="T7" fmla="*/ 0 60000 65536"/>
              <a:gd name="T8" fmla="*/ 0 60000 65536"/>
              <a:gd name="T9" fmla="*/ 0 w 2946"/>
              <a:gd name="T10" fmla="*/ 0 h 968"/>
              <a:gd name="T11" fmla="*/ 2946 w 2946"/>
              <a:gd name="T12" fmla="*/ 968 h 968"/>
            </a:gdLst>
            <a:ahLst/>
            <a:cxnLst>
              <a:cxn ang="T6">
                <a:pos x="T0" y="T1"/>
              </a:cxn>
              <a:cxn ang="T7">
                <a:pos x="T2" y="T3"/>
              </a:cxn>
              <a:cxn ang="T8">
                <a:pos x="T4" y="T5"/>
              </a:cxn>
            </a:cxnLst>
            <a:rect l="T9" t="T10" r="T11" b="T12"/>
            <a:pathLst>
              <a:path w="2946" h="968">
                <a:moveTo>
                  <a:pt x="0" y="0"/>
                </a:moveTo>
                <a:lnTo>
                  <a:pt x="0" y="968"/>
                </a:lnTo>
                <a:lnTo>
                  <a:pt x="2946" y="968"/>
                </a:lnTo>
              </a:path>
            </a:pathLst>
          </a:custGeom>
          <a:noFill/>
          <a:ln w="762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18" name="AutoShape 61"/>
          <p:cNvSpPr>
            <a:spLocks noChangeArrowheads="1"/>
          </p:cNvSpPr>
          <p:nvPr/>
        </p:nvSpPr>
        <p:spPr bwMode="auto">
          <a:xfrm flipH="1">
            <a:off x="5087938" y="4103688"/>
            <a:ext cx="4065587" cy="628650"/>
          </a:xfrm>
          <a:prstGeom prst="cube">
            <a:avLst>
              <a:gd name="adj" fmla="val 93745"/>
            </a:avLst>
          </a:prstGeom>
          <a:solidFill>
            <a:srgbClr val="CCECFF"/>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solidFill>
                <a:srgbClr val="000000"/>
              </a:solidFill>
              <a:latin typeface="Tahoma" panose="020B0604030504040204" pitchFamily="34" charset="0"/>
            </a:endParaRPr>
          </a:p>
        </p:txBody>
      </p:sp>
      <p:sp>
        <p:nvSpPr>
          <p:cNvPr id="13319" name="Freeform 62"/>
          <p:cNvSpPr>
            <a:spLocks/>
          </p:cNvSpPr>
          <p:nvPr/>
        </p:nvSpPr>
        <p:spPr bwMode="auto">
          <a:xfrm>
            <a:off x="6154738" y="4144963"/>
            <a:ext cx="652462" cy="153987"/>
          </a:xfrm>
          <a:custGeom>
            <a:avLst/>
            <a:gdLst>
              <a:gd name="T0" fmla="*/ 0 w 518"/>
              <a:gd name="T1" fmla="*/ 2147483646 h 114"/>
              <a:gd name="T2" fmla="*/ 2147483646 w 518"/>
              <a:gd name="T3" fmla="*/ 2147483646 h 114"/>
              <a:gd name="T4" fmla="*/ 2147483646 w 518"/>
              <a:gd name="T5" fmla="*/ 0 h 114"/>
              <a:gd name="T6" fmla="*/ 0 60000 65536"/>
              <a:gd name="T7" fmla="*/ 0 60000 65536"/>
              <a:gd name="T8" fmla="*/ 0 60000 65536"/>
              <a:gd name="T9" fmla="*/ 0 w 518"/>
              <a:gd name="T10" fmla="*/ 0 h 114"/>
              <a:gd name="T11" fmla="*/ 518 w 518"/>
              <a:gd name="T12" fmla="*/ 114 h 114"/>
            </a:gdLst>
            <a:ahLst/>
            <a:cxnLst>
              <a:cxn ang="T6">
                <a:pos x="T0" y="T1"/>
              </a:cxn>
              <a:cxn ang="T7">
                <a:pos x="T2" y="T3"/>
              </a:cxn>
              <a:cxn ang="T8">
                <a:pos x="T4" y="T5"/>
              </a:cxn>
            </a:cxnLst>
            <a:rect l="T9" t="T10" r="T11" b="T12"/>
            <a:pathLst>
              <a:path w="518" h="114">
                <a:moveTo>
                  <a:pt x="0" y="114"/>
                </a:moveTo>
                <a:lnTo>
                  <a:pt x="516" y="114"/>
                </a:lnTo>
                <a:lnTo>
                  <a:pt x="518"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0" name="Freeform 63"/>
          <p:cNvSpPr>
            <a:spLocks/>
          </p:cNvSpPr>
          <p:nvPr/>
        </p:nvSpPr>
        <p:spPr bwMode="auto">
          <a:xfrm>
            <a:off x="6243638" y="4056063"/>
            <a:ext cx="1160462" cy="323850"/>
          </a:xfrm>
          <a:custGeom>
            <a:avLst/>
            <a:gdLst>
              <a:gd name="T0" fmla="*/ 0 w 889"/>
              <a:gd name="T1" fmla="*/ 2147483646 h 192"/>
              <a:gd name="T2" fmla="*/ 2147483646 w 889"/>
              <a:gd name="T3" fmla="*/ 2147483646 h 192"/>
              <a:gd name="T4" fmla="*/ 2147483646 w 889"/>
              <a:gd name="T5" fmla="*/ 0 h 192"/>
              <a:gd name="T6" fmla="*/ 0 60000 65536"/>
              <a:gd name="T7" fmla="*/ 0 60000 65536"/>
              <a:gd name="T8" fmla="*/ 0 60000 65536"/>
              <a:gd name="T9" fmla="*/ 0 w 889"/>
              <a:gd name="T10" fmla="*/ 0 h 192"/>
              <a:gd name="T11" fmla="*/ 889 w 889"/>
              <a:gd name="T12" fmla="*/ 192 h 192"/>
            </a:gdLst>
            <a:ahLst/>
            <a:cxnLst>
              <a:cxn ang="T6">
                <a:pos x="T0" y="T1"/>
              </a:cxn>
              <a:cxn ang="T7">
                <a:pos x="T2" y="T3"/>
              </a:cxn>
              <a:cxn ang="T8">
                <a:pos x="T4" y="T5"/>
              </a:cxn>
            </a:cxnLst>
            <a:rect l="T9" t="T10" r="T11" b="T12"/>
            <a:pathLst>
              <a:path w="889" h="192">
                <a:moveTo>
                  <a:pt x="0" y="192"/>
                </a:moveTo>
                <a:lnTo>
                  <a:pt x="889" y="192"/>
                </a:lnTo>
                <a:lnTo>
                  <a:pt x="889"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1" name="Freeform 64"/>
          <p:cNvSpPr>
            <a:spLocks/>
          </p:cNvSpPr>
          <p:nvPr/>
        </p:nvSpPr>
        <p:spPr bwMode="auto">
          <a:xfrm>
            <a:off x="6294438" y="4086225"/>
            <a:ext cx="1706562" cy="374650"/>
          </a:xfrm>
          <a:custGeom>
            <a:avLst/>
            <a:gdLst>
              <a:gd name="T0" fmla="*/ 0 w 1344"/>
              <a:gd name="T1" fmla="*/ 2147483646 h 222"/>
              <a:gd name="T2" fmla="*/ 2147483646 w 1344"/>
              <a:gd name="T3" fmla="*/ 2147483646 h 222"/>
              <a:gd name="T4" fmla="*/ 2147483646 w 1344"/>
              <a:gd name="T5" fmla="*/ 0 h 222"/>
              <a:gd name="T6" fmla="*/ 0 60000 65536"/>
              <a:gd name="T7" fmla="*/ 0 60000 65536"/>
              <a:gd name="T8" fmla="*/ 0 60000 65536"/>
              <a:gd name="T9" fmla="*/ 0 w 1344"/>
              <a:gd name="T10" fmla="*/ 0 h 222"/>
              <a:gd name="T11" fmla="*/ 1344 w 1344"/>
              <a:gd name="T12" fmla="*/ 222 h 222"/>
            </a:gdLst>
            <a:ahLst/>
            <a:cxnLst>
              <a:cxn ang="T6">
                <a:pos x="T0" y="T1"/>
              </a:cxn>
              <a:cxn ang="T7">
                <a:pos x="T2" y="T3"/>
              </a:cxn>
              <a:cxn ang="T8">
                <a:pos x="T4" y="T5"/>
              </a:cxn>
            </a:cxnLst>
            <a:rect l="T9" t="T10" r="T11" b="T12"/>
            <a:pathLst>
              <a:path w="1344" h="222">
                <a:moveTo>
                  <a:pt x="0" y="222"/>
                </a:moveTo>
                <a:lnTo>
                  <a:pt x="1343" y="222"/>
                </a:lnTo>
                <a:lnTo>
                  <a:pt x="1344"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2" name="Freeform 65"/>
          <p:cNvSpPr>
            <a:spLocks/>
          </p:cNvSpPr>
          <p:nvPr/>
        </p:nvSpPr>
        <p:spPr bwMode="auto">
          <a:xfrm>
            <a:off x="6338888" y="4165600"/>
            <a:ext cx="2266950" cy="374650"/>
          </a:xfrm>
          <a:custGeom>
            <a:avLst/>
            <a:gdLst>
              <a:gd name="T0" fmla="*/ 0 w 1344"/>
              <a:gd name="T1" fmla="*/ 2147483646 h 222"/>
              <a:gd name="T2" fmla="*/ 2147483646 w 1344"/>
              <a:gd name="T3" fmla="*/ 2147483646 h 222"/>
              <a:gd name="T4" fmla="*/ 2147483646 w 1344"/>
              <a:gd name="T5" fmla="*/ 0 h 222"/>
              <a:gd name="T6" fmla="*/ 0 60000 65536"/>
              <a:gd name="T7" fmla="*/ 0 60000 65536"/>
              <a:gd name="T8" fmla="*/ 0 60000 65536"/>
              <a:gd name="T9" fmla="*/ 0 w 1344"/>
              <a:gd name="T10" fmla="*/ 0 h 222"/>
              <a:gd name="T11" fmla="*/ 1344 w 1344"/>
              <a:gd name="T12" fmla="*/ 222 h 222"/>
            </a:gdLst>
            <a:ahLst/>
            <a:cxnLst>
              <a:cxn ang="T6">
                <a:pos x="T0" y="T1"/>
              </a:cxn>
              <a:cxn ang="T7">
                <a:pos x="T2" y="T3"/>
              </a:cxn>
              <a:cxn ang="T8">
                <a:pos x="T4" y="T5"/>
              </a:cxn>
            </a:cxnLst>
            <a:rect l="T9" t="T10" r="T11" b="T12"/>
            <a:pathLst>
              <a:path w="1344" h="222">
                <a:moveTo>
                  <a:pt x="0" y="222"/>
                </a:moveTo>
                <a:lnTo>
                  <a:pt x="1343" y="222"/>
                </a:lnTo>
                <a:lnTo>
                  <a:pt x="1344"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3" name="AutoShape 66"/>
          <p:cNvSpPr>
            <a:spLocks noChangeArrowheads="1"/>
          </p:cNvSpPr>
          <p:nvPr/>
        </p:nvSpPr>
        <p:spPr bwMode="auto">
          <a:xfrm flipH="1">
            <a:off x="5621338" y="4076700"/>
            <a:ext cx="785812" cy="492125"/>
          </a:xfrm>
          <a:prstGeom prst="cube">
            <a:avLst>
              <a:gd name="adj" fmla="val 28329"/>
            </a:avLst>
          </a:prstGeom>
          <a:solidFill>
            <a:srgbClr val="FFFF99"/>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1800">
                <a:solidFill>
                  <a:srgbClr val="333399"/>
                </a:solidFill>
                <a:latin typeface="Arial" panose="020B0604020202020204" pitchFamily="34" charset="0"/>
                <a:ea typeface="黑体" panose="02010609060101010101" pitchFamily="49" charset="-122"/>
              </a:rPr>
              <a:t>100 M</a:t>
            </a:r>
          </a:p>
        </p:txBody>
      </p:sp>
      <p:pic>
        <p:nvPicPr>
          <p:cNvPr id="13324" name="Picture 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1625" y="3963988"/>
            <a:ext cx="3063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3363" y="3963988"/>
            <a:ext cx="3063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3288" y="3962400"/>
            <a:ext cx="30321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AutoShape 70"/>
          <p:cNvSpPr>
            <a:spLocks noChangeArrowheads="1"/>
          </p:cNvSpPr>
          <p:nvPr/>
        </p:nvSpPr>
        <p:spPr bwMode="auto">
          <a:xfrm flipH="1">
            <a:off x="5087938" y="3173413"/>
            <a:ext cx="4065587" cy="668337"/>
          </a:xfrm>
          <a:prstGeom prst="cube">
            <a:avLst>
              <a:gd name="adj" fmla="val 93745"/>
            </a:avLst>
          </a:prstGeom>
          <a:solidFill>
            <a:srgbClr val="CCECFF"/>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solidFill>
                <a:srgbClr val="000000"/>
              </a:solidFill>
              <a:latin typeface="Tahoma" panose="020B0604030504040204" pitchFamily="34" charset="0"/>
            </a:endParaRPr>
          </a:p>
        </p:txBody>
      </p:sp>
      <p:sp>
        <p:nvSpPr>
          <p:cNvPr id="13328" name="Freeform 71"/>
          <p:cNvSpPr>
            <a:spLocks/>
          </p:cNvSpPr>
          <p:nvPr/>
        </p:nvSpPr>
        <p:spPr bwMode="auto">
          <a:xfrm>
            <a:off x="6154738" y="3236913"/>
            <a:ext cx="842962" cy="192087"/>
          </a:xfrm>
          <a:custGeom>
            <a:avLst/>
            <a:gdLst>
              <a:gd name="T0" fmla="*/ 0 w 518"/>
              <a:gd name="T1" fmla="*/ 2147483646 h 114"/>
              <a:gd name="T2" fmla="*/ 2147483646 w 518"/>
              <a:gd name="T3" fmla="*/ 2147483646 h 114"/>
              <a:gd name="T4" fmla="*/ 2147483646 w 518"/>
              <a:gd name="T5" fmla="*/ 0 h 114"/>
              <a:gd name="T6" fmla="*/ 0 60000 65536"/>
              <a:gd name="T7" fmla="*/ 0 60000 65536"/>
              <a:gd name="T8" fmla="*/ 0 60000 65536"/>
              <a:gd name="T9" fmla="*/ 0 w 518"/>
              <a:gd name="T10" fmla="*/ 0 h 114"/>
              <a:gd name="T11" fmla="*/ 518 w 518"/>
              <a:gd name="T12" fmla="*/ 114 h 114"/>
            </a:gdLst>
            <a:ahLst/>
            <a:cxnLst>
              <a:cxn ang="T6">
                <a:pos x="T0" y="T1"/>
              </a:cxn>
              <a:cxn ang="T7">
                <a:pos x="T2" y="T3"/>
              </a:cxn>
              <a:cxn ang="T8">
                <a:pos x="T4" y="T5"/>
              </a:cxn>
            </a:cxnLst>
            <a:rect l="T9" t="T10" r="T11" b="T12"/>
            <a:pathLst>
              <a:path w="518" h="114">
                <a:moveTo>
                  <a:pt x="0" y="114"/>
                </a:moveTo>
                <a:lnTo>
                  <a:pt x="516" y="114"/>
                </a:lnTo>
                <a:lnTo>
                  <a:pt x="518"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9" name="Freeform 72"/>
          <p:cNvSpPr>
            <a:spLocks/>
          </p:cNvSpPr>
          <p:nvPr/>
        </p:nvSpPr>
        <p:spPr bwMode="auto">
          <a:xfrm>
            <a:off x="6243638" y="3186113"/>
            <a:ext cx="1477962" cy="323850"/>
          </a:xfrm>
          <a:custGeom>
            <a:avLst/>
            <a:gdLst>
              <a:gd name="T0" fmla="*/ 0 w 889"/>
              <a:gd name="T1" fmla="*/ 2147483646 h 192"/>
              <a:gd name="T2" fmla="*/ 2147483646 w 889"/>
              <a:gd name="T3" fmla="*/ 2147483646 h 192"/>
              <a:gd name="T4" fmla="*/ 2147483646 w 889"/>
              <a:gd name="T5" fmla="*/ 0 h 192"/>
              <a:gd name="T6" fmla="*/ 0 60000 65536"/>
              <a:gd name="T7" fmla="*/ 0 60000 65536"/>
              <a:gd name="T8" fmla="*/ 0 60000 65536"/>
              <a:gd name="T9" fmla="*/ 0 w 889"/>
              <a:gd name="T10" fmla="*/ 0 h 192"/>
              <a:gd name="T11" fmla="*/ 889 w 889"/>
              <a:gd name="T12" fmla="*/ 192 h 192"/>
            </a:gdLst>
            <a:ahLst/>
            <a:cxnLst>
              <a:cxn ang="T6">
                <a:pos x="T0" y="T1"/>
              </a:cxn>
              <a:cxn ang="T7">
                <a:pos x="T2" y="T3"/>
              </a:cxn>
              <a:cxn ang="T8">
                <a:pos x="T4" y="T5"/>
              </a:cxn>
            </a:cxnLst>
            <a:rect l="T9" t="T10" r="T11" b="T12"/>
            <a:pathLst>
              <a:path w="889" h="192">
                <a:moveTo>
                  <a:pt x="0" y="192"/>
                </a:moveTo>
                <a:lnTo>
                  <a:pt x="889" y="192"/>
                </a:lnTo>
                <a:lnTo>
                  <a:pt x="889"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0" name="Freeform 73"/>
          <p:cNvSpPr>
            <a:spLocks/>
          </p:cNvSpPr>
          <p:nvPr/>
        </p:nvSpPr>
        <p:spPr bwMode="auto">
          <a:xfrm>
            <a:off x="6294438" y="3216275"/>
            <a:ext cx="2189162" cy="374650"/>
          </a:xfrm>
          <a:custGeom>
            <a:avLst/>
            <a:gdLst>
              <a:gd name="T0" fmla="*/ 0 w 1344"/>
              <a:gd name="T1" fmla="*/ 2147483646 h 222"/>
              <a:gd name="T2" fmla="*/ 2147483646 w 1344"/>
              <a:gd name="T3" fmla="*/ 2147483646 h 222"/>
              <a:gd name="T4" fmla="*/ 2147483646 w 1344"/>
              <a:gd name="T5" fmla="*/ 0 h 222"/>
              <a:gd name="T6" fmla="*/ 0 60000 65536"/>
              <a:gd name="T7" fmla="*/ 0 60000 65536"/>
              <a:gd name="T8" fmla="*/ 0 60000 65536"/>
              <a:gd name="T9" fmla="*/ 0 w 1344"/>
              <a:gd name="T10" fmla="*/ 0 h 222"/>
              <a:gd name="T11" fmla="*/ 1344 w 1344"/>
              <a:gd name="T12" fmla="*/ 222 h 222"/>
            </a:gdLst>
            <a:ahLst/>
            <a:cxnLst>
              <a:cxn ang="T6">
                <a:pos x="T0" y="T1"/>
              </a:cxn>
              <a:cxn ang="T7">
                <a:pos x="T2" y="T3"/>
              </a:cxn>
              <a:cxn ang="T8">
                <a:pos x="T4" y="T5"/>
              </a:cxn>
            </a:cxnLst>
            <a:rect l="T9" t="T10" r="T11" b="T12"/>
            <a:pathLst>
              <a:path w="1344" h="222">
                <a:moveTo>
                  <a:pt x="0" y="222"/>
                </a:moveTo>
                <a:lnTo>
                  <a:pt x="1343" y="222"/>
                </a:lnTo>
                <a:lnTo>
                  <a:pt x="1344"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1" name="AutoShape 74"/>
          <p:cNvSpPr>
            <a:spLocks noChangeArrowheads="1"/>
          </p:cNvSpPr>
          <p:nvPr/>
        </p:nvSpPr>
        <p:spPr bwMode="auto">
          <a:xfrm flipH="1">
            <a:off x="5621338" y="3146425"/>
            <a:ext cx="712787" cy="492125"/>
          </a:xfrm>
          <a:prstGeom prst="cube">
            <a:avLst>
              <a:gd name="adj" fmla="val 28329"/>
            </a:avLst>
          </a:prstGeom>
          <a:solidFill>
            <a:srgbClr val="FFFF99"/>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1800">
                <a:solidFill>
                  <a:srgbClr val="333399"/>
                </a:solidFill>
                <a:latin typeface="Arial" panose="020B0604020202020204" pitchFamily="34" charset="0"/>
                <a:ea typeface="黑体" panose="02010609060101010101" pitchFamily="49" charset="-122"/>
              </a:rPr>
              <a:t>10 M</a:t>
            </a:r>
          </a:p>
        </p:txBody>
      </p:sp>
      <p:pic>
        <p:nvPicPr>
          <p:cNvPr id="13332" name="Picture 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8475" y="3065463"/>
            <a:ext cx="3063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3" name="Picture 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4375" y="3065463"/>
            <a:ext cx="3063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7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1425" y="3063875"/>
            <a:ext cx="304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Line 78"/>
          <p:cNvSpPr>
            <a:spLocks noChangeShapeType="1"/>
          </p:cNvSpPr>
          <p:nvPr/>
        </p:nvSpPr>
        <p:spPr bwMode="auto">
          <a:xfrm>
            <a:off x="5446713" y="2551113"/>
            <a:ext cx="2746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AutoShape 79"/>
          <p:cNvSpPr>
            <a:spLocks noChangeArrowheads="1"/>
          </p:cNvSpPr>
          <p:nvPr/>
        </p:nvSpPr>
        <p:spPr bwMode="auto">
          <a:xfrm flipH="1">
            <a:off x="5053013" y="2305050"/>
            <a:ext cx="4100512" cy="655638"/>
          </a:xfrm>
          <a:prstGeom prst="cube">
            <a:avLst>
              <a:gd name="adj" fmla="val 93745"/>
            </a:avLst>
          </a:prstGeom>
          <a:solidFill>
            <a:srgbClr val="CCECFF"/>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solidFill>
                <a:srgbClr val="000000"/>
              </a:solidFill>
              <a:latin typeface="Tahoma" panose="020B0604030504040204" pitchFamily="34" charset="0"/>
            </a:endParaRPr>
          </a:p>
        </p:txBody>
      </p:sp>
      <p:sp>
        <p:nvSpPr>
          <p:cNvPr id="13337" name="Freeform 80"/>
          <p:cNvSpPr>
            <a:spLocks/>
          </p:cNvSpPr>
          <p:nvPr/>
        </p:nvSpPr>
        <p:spPr bwMode="auto">
          <a:xfrm>
            <a:off x="6119813" y="2355850"/>
            <a:ext cx="844550" cy="192088"/>
          </a:xfrm>
          <a:custGeom>
            <a:avLst/>
            <a:gdLst>
              <a:gd name="T0" fmla="*/ 0 w 518"/>
              <a:gd name="T1" fmla="*/ 2147483646 h 114"/>
              <a:gd name="T2" fmla="*/ 2147483646 w 518"/>
              <a:gd name="T3" fmla="*/ 2147483646 h 114"/>
              <a:gd name="T4" fmla="*/ 2147483646 w 518"/>
              <a:gd name="T5" fmla="*/ 0 h 114"/>
              <a:gd name="T6" fmla="*/ 0 60000 65536"/>
              <a:gd name="T7" fmla="*/ 0 60000 65536"/>
              <a:gd name="T8" fmla="*/ 0 60000 65536"/>
              <a:gd name="T9" fmla="*/ 0 w 518"/>
              <a:gd name="T10" fmla="*/ 0 h 114"/>
              <a:gd name="T11" fmla="*/ 518 w 518"/>
              <a:gd name="T12" fmla="*/ 114 h 114"/>
            </a:gdLst>
            <a:ahLst/>
            <a:cxnLst>
              <a:cxn ang="T6">
                <a:pos x="T0" y="T1"/>
              </a:cxn>
              <a:cxn ang="T7">
                <a:pos x="T2" y="T3"/>
              </a:cxn>
              <a:cxn ang="T8">
                <a:pos x="T4" y="T5"/>
              </a:cxn>
            </a:cxnLst>
            <a:rect l="T9" t="T10" r="T11" b="T12"/>
            <a:pathLst>
              <a:path w="518" h="114">
                <a:moveTo>
                  <a:pt x="0" y="114"/>
                </a:moveTo>
                <a:lnTo>
                  <a:pt x="516" y="114"/>
                </a:lnTo>
                <a:lnTo>
                  <a:pt x="518"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8" name="Freeform 81"/>
          <p:cNvSpPr>
            <a:spLocks/>
          </p:cNvSpPr>
          <p:nvPr/>
        </p:nvSpPr>
        <p:spPr bwMode="auto">
          <a:xfrm>
            <a:off x="6210300" y="2305050"/>
            <a:ext cx="1487488" cy="323850"/>
          </a:xfrm>
          <a:custGeom>
            <a:avLst/>
            <a:gdLst>
              <a:gd name="T0" fmla="*/ 0 w 889"/>
              <a:gd name="T1" fmla="*/ 2147483646 h 192"/>
              <a:gd name="T2" fmla="*/ 2147483646 w 889"/>
              <a:gd name="T3" fmla="*/ 2147483646 h 192"/>
              <a:gd name="T4" fmla="*/ 2147483646 w 889"/>
              <a:gd name="T5" fmla="*/ 0 h 192"/>
              <a:gd name="T6" fmla="*/ 0 60000 65536"/>
              <a:gd name="T7" fmla="*/ 0 60000 65536"/>
              <a:gd name="T8" fmla="*/ 0 60000 65536"/>
              <a:gd name="T9" fmla="*/ 0 w 889"/>
              <a:gd name="T10" fmla="*/ 0 h 192"/>
              <a:gd name="T11" fmla="*/ 889 w 889"/>
              <a:gd name="T12" fmla="*/ 192 h 192"/>
            </a:gdLst>
            <a:ahLst/>
            <a:cxnLst>
              <a:cxn ang="T6">
                <a:pos x="T0" y="T1"/>
              </a:cxn>
              <a:cxn ang="T7">
                <a:pos x="T2" y="T3"/>
              </a:cxn>
              <a:cxn ang="T8">
                <a:pos x="T4" y="T5"/>
              </a:cxn>
            </a:cxnLst>
            <a:rect l="T9" t="T10" r="T11" b="T12"/>
            <a:pathLst>
              <a:path w="889" h="192">
                <a:moveTo>
                  <a:pt x="0" y="192"/>
                </a:moveTo>
                <a:lnTo>
                  <a:pt x="889" y="192"/>
                </a:lnTo>
                <a:lnTo>
                  <a:pt x="889"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9" name="Freeform 82"/>
          <p:cNvSpPr>
            <a:spLocks/>
          </p:cNvSpPr>
          <p:nvPr/>
        </p:nvSpPr>
        <p:spPr bwMode="auto">
          <a:xfrm>
            <a:off x="6261100" y="2335213"/>
            <a:ext cx="2189163" cy="374650"/>
          </a:xfrm>
          <a:custGeom>
            <a:avLst/>
            <a:gdLst>
              <a:gd name="T0" fmla="*/ 0 w 1344"/>
              <a:gd name="T1" fmla="*/ 2147483646 h 222"/>
              <a:gd name="T2" fmla="*/ 2147483646 w 1344"/>
              <a:gd name="T3" fmla="*/ 2147483646 h 222"/>
              <a:gd name="T4" fmla="*/ 2147483646 w 1344"/>
              <a:gd name="T5" fmla="*/ 0 h 222"/>
              <a:gd name="T6" fmla="*/ 0 60000 65536"/>
              <a:gd name="T7" fmla="*/ 0 60000 65536"/>
              <a:gd name="T8" fmla="*/ 0 60000 65536"/>
              <a:gd name="T9" fmla="*/ 0 w 1344"/>
              <a:gd name="T10" fmla="*/ 0 h 222"/>
              <a:gd name="T11" fmla="*/ 1344 w 1344"/>
              <a:gd name="T12" fmla="*/ 222 h 222"/>
            </a:gdLst>
            <a:ahLst/>
            <a:cxnLst>
              <a:cxn ang="T6">
                <a:pos x="T0" y="T1"/>
              </a:cxn>
              <a:cxn ang="T7">
                <a:pos x="T2" y="T3"/>
              </a:cxn>
              <a:cxn ang="T8">
                <a:pos x="T4" y="T5"/>
              </a:cxn>
            </a:cxnLst>
            <a:rect l="T9" t="T10" r="T11" b="T12"/>
            <a:pathLst>
              <a:path w="1344" h="222">
                <a:moveTo>
                  <a:pt x="0" y="222"/>
                </a:moveTo>
                <a:lnTo>
                  <a:pt x="1343" y="222"/>
                </a:lnTo>
                <a:lnTo>
                  <a:pt x="1344"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0" name="AutoShape 83"/>
          <p:cNvSpPr>
            <a:spLocks noChangeArrowheads="1"/>
          </p:cNvSpPr>
          <p:nvPr/>
        </p:nvSpPr>
        <p:spPr bwMode="auto">
          <a:xfrm flipH="1">
            <a:off x="5588000" y="2265363"/>
            <a:ext cx="711200" cy="492125"/>
          </a:xfrm>
          <a:prstGeom prst="cube">
            <a:avLst>
              <a:gd name="adj" fmla="val 28329"/>
            </a:avLst>
          </a:prstGeom>
          <a:solidFill>
            <a:srgbClr val="FFFF99"/>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1800">
                <a:solidFill>
                  <a:srgbClr val="333399"/>
                </a:solidFill>
                <a:latin typeface="Arial" panose="020B0604020202020204" pitchFamily="34" charset="0"/>
                <a:ea typeface="黑体" panose="02010609060101010101" pitchFamily="49" charset="-122"/>
              </a:rPr>
              <a:t>10 M</a:t>
            </a:r>
          </a:p>
        </p:txBody>
      </p:sp>
      <p:pic>
        <p:nvPicPr>
          <p:cNvPr id="13341" name="Picture 8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2425" y="1577975"/>
            <a:ext cx="3048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2" name="Picture 8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9450" y="2184400"/>
            <a:ext cx="3063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3" name="Picture 8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0" y="2182813"/>
            <a:ext cx="304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4" name="Freeform 87"/>
          <p:cNvSpPr>
            <a:spLocks/>
          </p:cNvSpPr>
          <p:nvPr/>
        </p:nvSpPr>
        <p:spPr bwMode="auto">
          <a:xfrm>
            <a:off x="5322888" y="2497138"/>
            <a:ext cx="312737" cy="2717800"/>
          </a:xfrm>
          <a:custGeom>
            <a:avLst/>
            <a:gdLst>
              <a:gd name="T0" fmla="*/ 2147483646 w 192"/>
              <a:gd name="T1" fmla="*/ 0 h 1612"/>
              <a:gd name="T2" fmla="*/ 0 w 192"/>
              <a:gd name="T3" fmla="*/ 0 h 1612"/>
              <a:gd name="T4" fmla="*/ 0 w 192"/>
              <a:gd name="T5" fmla="*/ 2147483646 h 1612"/>
              <a:gd name="T6" fmla="*/ 0 60000 65536"/>
              <a:gd name="T7" fmla="*/ 0 60000 65536"/>
              <a:gd name="T8" fmla="*/ 0 60000 65536"/>
              <a:gd name="T9" fmla="*/ 0 w 192"/>
              <a:gd name="T10" fmla="*/ 0 h 1612"/>
              <a:gd name="T11" fmla="*/ 192 w 192"/>
              <a:gd name="T12" fmla="*/ 1612 h 1612"/>
            </a:gdLst>
            <a:ahLst/>
            <a:cxnLst>
              <a:cxn ang="T6">
                <a:pos x="T0" y="T1"/>
              </a:cxn>
              <a:cxn ang="T7">
                <a:pos x="T2" y="T3"/>
              </a:cxn>
              <a:cxn ang="T8">
                <a:pos x="T4" y="T5"/>
              </a:cxn>
            </a:cxnLst>
            <a:rect l="T9" t="T10" r="T11" b="T12"/>
            <a:pathLst>
              <a:path w="192" h="1612">
                <a:moveTo>
                  <a:pt x="192" y="0"/>
                </a:moveTo>
                <a:lnTo>
                  <a:pt x="0" y="0"/>
                </a:lnTo>
                <a:lnTo>
                  <a:pt x="0" y="1612"/>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5" name="Freeform 88"/>
          <p:cNvSpPr>
            <a:spLocks/>
          </p:cNvSpPr>
          <p:nvPr/>
        </p:nvSpPr>
        <p:spPr bwMode="auto">
          <a:xfrm>
            <a:off x="5440363" y="3376613"/>
            <a:ext cx="242887" cy="1920875"/>
          </a:xfrm>
          <a:custGeom>
            <a:avLst/>
            <a:gdLst>
              <a:gd name="T0" fmla="*/ 2147483646 w 150"/>
              <a:gd name="T1" fmla="*/ 0 h 1139"/>
              <a:gd name="T2" fmla="*/ 0 w 150"/>
              <a:gd name="T3" fmla="*/ 2147483646 h 1139"/>
              <a:gd name="T4" fmla="*/ 0 w 150"/>
              <a:gd name="T5" fmla="*/ 2147483646 h 1139"/>
              <a:gd name="T6" fmla="*/ 0 60000 65536"/>
              <a:gd name="T7" fmla="*/ 0 60000 65536"/>
              <a:gd name="T8" fmla="*/ 0 60000 65536"/>
              <a:gd name="T9" fmla="*/ 0 w 150"/>
              <a:gd name="T10" fmla="*/ 0 h 1139"/>
              <a:gd name="T11" fmla="*/ 150 w 150"/>
              <a:gd name="T12" fmla="*/ 1139 h 1139"/>
            </a:gdLst>
            <a:ahLst/>
            <a:cxnLst>
              <a:cxn ang="T6">
                <a:pos x="T0" y="T1"/>
              </a:cxn>
              <a:cxn ang="T7">
                <a:pos x="T2" y="T3"/>
              </a:cxn>
              <a:cxn ang="T8">
                <a:pos x="T4" y="T5"/>
              </a:cxn>
            </a:cxnLst>
            <a:rect l="T9" t="T10" r="T11" b="T12"/>
            <a:pathLst>
              <a:path w="150" h="1139">
                <a:moveTo>
                  <a:pt x="150" y="0"/>
                </a:moveTo>
                <a:lnTo>
                  <a:pt x="0" y="6"/>
                </a:lnTo>
                <a:lnTo>
                  <a:pt x="0" y="1139"/>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6" name="Freeform 89"/>
          <p:cNvSpPr>
            <a:spLocks/>
          </p:cNvSpPr>
          <p:nvPr/>
        </p:nvSpPr>
        <p:spPr bwMode="auto">
          <a:xfrm>
            <a:off x="5556250" y="4327525"/>
            <a:ext cx="127000" cy="1050925"/>
          </a:xfrm>
          <a:custGeom>
            <a:avLst/>
            <a:gdLst>
              <a:gd name="T0" fmla="*/ 2147483646 w 78"/>
              <a:gd name="T1" fmla="*/ 0 h 623"/>
              <a:gd name="T2" fmla="*/ 0 w 78"/>
              <a:gd name="T3" fmla="*/ 2147483646 h 623"/>
              <a:gd name="T4" fmla="*/ 2147483646 w 78"/>
              <a:gd name="T5" fmla="*/ 2147483646 h 623"/>
              <a:gd name="T6" fmla="*/ 0 60000 65536"/>
              <a:gd name="T7" fmla="*/ 0 60000 65536"/>
              <a:gd name="T8" fmla="*/ 0 60000 65536"/>
              <a:gd name="T9" fmla="*/ 0 w 78"/>
              <a:gd name="T10" fmla="*/ 0 h 623"/>
              <a:gd name="T11" fmla="*/ 78 w 78"/>
              <a:gd name="T12" fmla="*/ 623 h 623"/>
            </a:gdLst>
            <a:ahLst/>
            <a:cxnLst>
              <a:cxn ang="T6">
                <a:pos x="T0" y="T1"/>
              </a:cxn>
              <a:cxn ang="T7">
                <a:pos x="T2" y="T3"/>
              </a:cxn>
              <a:cxn ang="T8">
                <a:pos x="T4" y="T5"/>
              </a:cxn>
            </a:cxnLst>
            <a:rect l="T9" t="T10" r="T11" b="T12"/>
            <a:pathLst>
              <a:path w="78" h="623">
                <a:moveTo>
                  <a:pt x="78" y="0"/>
                </a:moveTo>
                <a:lnTo>
                  <a:pt x="0" y="6"/>
                </a:lnTo>
                <a:lnTo>
                  <a:pt x="1" y="623"/>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7" name="AutoShape 90"/>
          <p:cNvSpPr>
            <a:spLocks noChangeArrowheads="1"/>
          </p:cNvSpPr>
          <p:nvPr/>
        </p:nvSpPr>
        <p:spPr bwMode="auto">
          <a:xfrm flipH="1">
            <a:off x="5083175" y="5049838"/>
            <a:ext cx="785813" cy="531812"/>
          </a:xfrm>
          <a:prstGeom prst="cube">
            <a:avLst>
              <a:gd name="adj" fmla="val 28329"/>
            </a:avLst>
          </a:prstGeom>
          <a:solidFill>
            <a:srgbClr val="FFFF99"/>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zh-CN" sz="1800">
              <a:solidFill>
                <a:srgbClr val="333399"/>
              </a:solidFill>
              <a:latin typeface="Arial" panose="020B0604020202020204" pitchFamily="34" charset="0"/>
              <a:ea typeface="黑体" panose="02010609060101010101" pitchFamily="49" charset="-122"/>
            </a:endParaRPr>
          </a:p>
        </p:txBody>
      </p:sp>
      <p:sp>
        <p:nvSpPr>
          <p:cNvPr id="13348" name="Freeform 91"/>
          <p:cNvSpPr>
            <a:spLocks/>
          </p:cNvSpPr>
          <p:nvPr/>
        </p:nvSpPr>
        <p:spPr bwMode="auto">
          <a:xfrm>
            <a:off x="3602038" y="4867275"/>
            <a:ext cx="1489075" cy="433388"/>
          </a:xfrm>
          <a:custGeom>
            <a:avLst/>
            <a:gdLst>
              <a:gd name="T0" fmla="*/ 0 w 914"/>
              <a:gd name="T1" fmla="*/ 0 h 257"/>
              <a:gd name="T2" fmla="*/ 0 w 914"/>
              <a:gd name="T3" fmla="*/ 2147483646 h 257"/>
              <a:gd name="T4" fmla="*/ 2147483646 w 914"/>
              <a:gd name="T5" fmla="*/ 2147483646 h 257"/>
              <a:gd name="T6" fmla="*/ 0 60000 65536"/>
              <a:gd name="T7" fmla="*/ 0 60000 65536"/>
              <a:gd name="T8" fmla="*/ 0 60000 65536"/>
              <a:gd name="T9" fmla="*/ 0 w 914"/>
              <a:gd name="T10" fmla="*/ 0 h 257"/>
              <a:gd name="T11" fmla="*/ 914 w 914"/>
              <a:gd name="T12" fmla="*/ 257 h 257"/>
            </a:gdLst>
            <a:ahLst/>
            <a:cxnLst>
              <a:cxn ang="T6">
                <a:pos x="T0" y="T1"/>
              </a:cxn>
              <a:cxn ang="T7">
                <a:pos x="T2" y="T3"/>
              </a:cxn>
              <a:cxn ang="T8">
                <a:pos x="T4" y="T5"/>
              </a:cxn>
            </a:cxnLst>
            <a:rect l="T9" t="T10" r="T11" b="T12"/>
            <a:pathLst>
              <a:path w="914" h="257">
                <a:moveTo>
                  <a:pt x="0" y="0"/>
                </a:moveTo>
                <a:lnTo>
                  <a:pt x="0" y="256"/>
                </a:lnTo>
                <a:lnTo>
                  <a:pt x="914" y="257"/>
                </a:lnTo>
              </a:path>
            </a:pathLst>
          </a:custGeom>
          <a:noFill/>
          <a:ln w="5715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9" name="Text Box 92"/>
          <p:cNvSpPr txBox="1">
            <a:spLocks noChangeArrowheads="1"/>
          </p:cNvSpPr>
          <p:nvPr/>
        </p:nvSpPr>
        <p:spPr bwMode="auto">
          <a:xfrm>
            <a:off x="5010150" y="56515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kumimoji="1" lang="zh-CN" altLang="zh-CN" sz="2800">
              <a:solidFill>
                <a:srgbClr val="333399"/>
              </a:solidFill>
              <a:latin typeface="Arial" panose="020B0604020202020204" pitchFamily="34" charset="0"/>
              <a:ea typeface="黑体" panose="02010609060101010101" pitchFamily="49" charset="-122"/>
            </a:endParaRPr>
          </a:p>
        </p:txBody>
      </p:sp>
      <p:sp>
        <p:nvSpPr>
          <p:cNvPr id="13350" name="Text Box 93"/>
          <p:cNvSpPr txBox="1">
            <a:spLocks noChangeArrowheads="1"/>
          </p:cNvSpPr>
          <p:nvPr/>
        </p:nvSpPr>
        <p:spPr bwMode="auto">
          <a:xfrm>
            <a:off x="5130800" y="5222875"/>
            <a:ext cx="8191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5000"/>
              </a:lnSpc>
              <a:spcBef>
                <a:spcPct val="0"/>
              </a:spcBef>
              <a:buClrTx/>
              <a:buFontTx/>
              <a:buNone/>
            </a:pPr>
            <a:r>
              <a:rPr kumimoji="1" lang="en-US" altLang="zh-CN" sz="1800">
                <a:solidFill>
                  <a:srgbClr val="333399"/>
                </a:solidFill>
                <a:latin typeface="Arial" panose="020B0604020202020204" pitchFamily="34" charset="0"/>
                <a:ea typeface="黑体" panose="02010609060101010101" pitchFamily="49" charset="-122"/>
              </a:rPr>
              <a:t>100 M</a:t>
            </a:r>
          </a:p>
        </p:txBody>
      </p:sp>
      <p:pic>
        <p:nvPicPr>
          <p:cNvPr id="13351" name="Picture 9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6613" y="3963988"/>
            <a:ext cx="3063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2" name="Freeform 95"/>
          <p:cNvSpPr>
            <a:spLocks/>
          </p:cNvSpPr>
          <p:nvPr/>
        </p:nvSpPr>
        <p:spPr bwMode="auto">
          <a:xfrm>
            <a:off x="3446463" y="4852988"/>
            <a:ext cx="1587" cy="715962"/>
          </a:xfrm>
          <a:custGeom>
            <a:avLst/>
            <a:gdLst>
              <a:gd name="T0" fmla="*/ 0 w 1"/>
              <a:gd name="T1" fmla="*/ 0 h 424"/>
              <a:gd name="T2" fmla="*/ 0 w 1"/>
              <a:gd name="T3" fmla="*/ 2147483646 h 424"/>
              <a:gd name="T4" fmla="*/ 0 60000 65536"/>
              <a:gd name="T5" fmla="*/ 0 60000 65536"/>
              <a:gd name="T6" fmla="*/ 0 w 1"/>
              <a:gd name="T7" fmla="*/ 0 h 424"/>
              <a:gd name="T8" fmla="*/ 1 w 1"/>
              <a:gd name="T9" fmla="*/ 424 h 424"/>
            </a:gdLst>
            <a:ahLst/>
            <a:cxnLst>
              <a:cxn ang="T4">
                <a:pos x="T0" y="T1"/>
              </a:cxn>
              <a:cxn ang="T5">
                <a:pos x="T2" y="T3"/>
              </a:cxn>
            </a:cxnLst>
            <a:rect l="T6" t="T7" r="T8" b="T9"/>
            <a:pathLst>
              <a:path w="1" h="424">
                <a:moveTo>
                  <a:pt x="0" y="0"/>
                </a:moveTo>
                <a:lnTo>
                  <a:pt x="0" y="424"/>
                </a:lnTo>
              </a:path>
            </a:pathLst>
          </a:custGeom>
          <a:noFill/>
          <a:ln w="762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3" name="Freeform 96"/>
          <p:cNvSpPr>
            <a:spLocks/>
          </p:cNvSpPr>
          <p:nvPr/>
        </p:nvSpPr>
        <p:spPr bwMode="auto">
          <a:xfrm flipH="1">
            <a:off x="3211513" y="4894263"/>
            <a:ext cx="77787" cy="889000"/>
          </a:xfrm>
          <a:custGeom>
            <a:avLst/>
            <a:gdLst>
              <a:gd name="T0" fmla="*/ 0 w 1"/>
              <a:gd name="T1" fmla="*/ 0 h 408"/>
              <a:gd name="T2" fmla="*/ 0 w 1"/>
              <a:gd name="T3" fmla="*/ 2147483646 h 408"/>
              <a:gd name="T4" fmla="*/ 0 60000 65536"/>
              <a:gd name="T5" fmla="*/ 0 60000 65536"/>
              <a:gd name="T6" fmla="*/ 0 w 1"/>
              <a:gd name="T7" fmla="*/ 0 h 408"/>
              <a:gd name="T8" fmla="*/ 1 w 1"/>
              <a:gd name="T9" fmla="*/ 408 h 408"/>
            </a:gdLst>
            <a:ahLst/>
            <a:cxnLst>
              <a:cxn ang="T4">
                <a:pos x="T0" y="T1"/>
              </a:cxn>
              <a:cxn ang="T5">
                <a:pos x="T2" y="T3"/>
              </a:cxn>
            </a:cxnLst>
            <a:rect l="T6" t="T7" r="T8" b="T9"/>
            <a:pathLst>
              <a:path w="1" h="408">
                <a:moveTo>
                  <a:pt x="0" y="0"/>
                </a:moveTo>
                <a:lnTo>
                  <a:pt x="0" y="408"/>
                </a:lnTo>
              </a:path>
            </a:pathLst>
          </a:custGeom>
          <a:noFill/>
          <a:ln w="762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4" name="Rectangle 97"/>
          <p:cNvSpPr>
            <a:spLocks noChangeArrowheads="1"/>
          </p:cNvSpPr>
          <p:nvPr/>
        </p:nvSpPr>
        <p:spPr bwMode="auto">
          <a:xfrm>
            <a:off x="319088" y="2062163"/>
            <a:ext cx="2266950" cy="917575"/>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2000">
              <a:solidFill>
                <a:srgbClr val="000000"/>
              </a:solidFill>
              <a:latin typeface="Tahoma" panose="020B0604030504040204" pitchFamily="34" charset="0"/>
            </a:endParaRPr>
          </a:p>
        </p:txBody>
      </p:sp>
      <p:sp>
        <p:nvSpPr>
          <p:cNvPr id="13355" name="AutoShape 98"/>
          <p:cNvSpPr>
            <a:spLocks noChangeArrowheads="1"/>
          </p:cNvSpPr>
          <p:nvPr/>
        </p:nvSpPr>
        <p:spPr bwMode="auto">
          <a:xfrm flipH="1">
            <a:off x="2659063" y="4441825"/>
            <a:ext cx="1177925" cy="533400"/>
          </a:xfrm>
          <a:prstGeom prst="cube">
            <a:avLst>
              <a:gd name="adj" fmla="val 28329"/>
            </a:avLst>
          </a:prstGeom>
          <a:solidFill>
            <a:srgbClr val="FFCCFF"/>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zh-CN" sz="1800">
              <a:solidFill>
                <a:srgbClr val="333399"/>
              </a:solidFill>
              <a:latin typeface="Arial" panose="020B0604020202020204" pitchFamily="34" charset="0"/>
              <a:ea typeface="黑体" panose="02010609060101010101" pitchFamily="49" charset="-122"/>
            </a:endParaRPr>
          </a:p>
        </p:txBody>
      </p:sp>
      <p:sp>
        <p:nvSpPr>
          <p:cNvPr id="13356" name="Freeform 99"/>
          <p:cNvSpPr>
            <a:spLocks/>
          </p:cNvSpPr>
          <p:nvPr/>
        </p:nvSpPr>
        <p:spPr bwMode="auto">
          <a:xfrm>
            <a:off x="1895475" y="2709863"/>
            <a:ext cx="846138" cy="1995487"/>
          </a:xfrm>
          <a:custGeom>
            <a:avLst/>
            <a:gdLst>
              <a:gd name="T0" fmla="*/ 0 w 520"/>
              <a:gd name="T1" fmla="*/ 0 h 1016"/>
              <a:gd name="T2" fmla="*/ 0 w 520"/>
              <a:gd name="T3" fmla="*/ 2147483646 h 1016"/>
              <a:gd name="T4" fmla="*/ 2147483646 w 520"/>
              <a:gd name="T5" fmla="*/ 2147483646 h 1016"/>
              <a:gd name="T6" fmla="*/ 0 60000 65536"/>
              <a:gd name="T7" fmla="*/ 0 60000 65536"/>
              <a:gd name="T8" fmla="*/ 0 60000 65536"/>
              <a:gd name="T9" fmla="*/ 0 w 520"/>
              <a:gd name="T10" fmla="*/ 0 h 1016"/>
              <a:gd name="T11" fmla="*/ 520 w 520"/>
              <a:gd name="T12" fmla="*/ 1016 h 1016"/>
            </a:gdLst>
            <a:ahLst/>
            <a:cxnLst>
              <a:cxn ang="T6">
                <a:pos x="T0" y="T1"/>
              </a:cxn>
              <a:cxn ang="T7">
                <a:pos x="T2" y="T3"/>
              </a:cxn>
              <a:cxn ang="T8">
                <a:pos x="T4" y="T5"/>
              </a:cxn>
            </a:cxnLst>
            <a:rect l="T9" t="T10" r="T11" b="T12"/>
            <a:pathLst>
              <a:path w="520" h="1016">
                <a:moveTo>
                  <a:pt x="0" y="0"/>
                </a:moveTo>
                <a:lnTo>
                  <a:pt x="0" y="1016"/>
                </a:lnTo>
                <a:lnTo>
                  <a:pt x="520" y="1016"/>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7" name="Text Box 100"/>
          <p:cNvSpPr txBox="1">
            <a:spLocks noChangeArrowheads="1"/>
          </p:cNvSpPr>
          <p:nvPr/>
        </p:nvSpPr>
        <p:spPr bwMode="auto">
          <a:xfrm>
            <a:off x="1882775" y="31988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400">
                <a:solidFill>
                  <a:srgbClr val="333399"/>
                </a:solidFill>
                <a:latin typeface="Arial" panose="020B0604020202020204" pitchFamily="34" charset="0"/>
                <a:ea typeface="黑体" panose="02010609060101010101" pitchFamily="49" charset="-122"/>
              </a:rPr>
              <a:t>吉比特以太网</a:t>
            </a:r>
          </a:p>
        </p:txBody>
      </p:sp>
      <p:sp>
        <p:nvSpPr>
          <p:cNvPr id="13358" name="Text Box 101"/>
          <p:cNvSpPr txBox="1">
            <a:spLocks noChangeArrowheads="1"/>
          </p:cNvSpPr>
          <p:nvPr/>
        </p:nvSpPr>
        <p:spPr bwMode="auto">
          <a:xfrm>
            <a:off x="2349500" y="384651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400">
                <a:solidFill>
                  <a:srgbClr val="333399"/>
                </a:solidFill>
                <a:latin typeface="Arial" panose="020B0604020202020204" pitchFamily="34" charset="0"/>
                <a:ea typeface="黑体" panose="02010609060101010101" pitchFamily="49" charset="-122"/>
              </a:rPr>
              <a:t>光结点汇接点</a:t>
            </a:r>
          </a:p>
        </p:txBody>
      </p:sp>
      <p:pic>
        <p:nvPicPr>
          <p:cNvPr id="13359" name="Picture 10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5461000"/>
            <a:ext cx="7556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0" name="Picture 10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838" y="5783263"/>
            <a:ext cx="7556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1" name="Freeform 104"/>
          <p:cNvSpPr>
            <a:spLocks/>
          </p:cNvSpPr>
          <p:nvPr/>
        </p:nvSpPr>
        <p:spPr bwMode="auto">
          <a:xfrm flipH="1">
            <a:off x="1647825" y="2628900"/>
            <a:ext cx="77788" cy="890588"/>
          </a:xfrm>
          <a:custGeom>
            <a:avLst/>
            <a:gdLst>
              <a:gd name="T0" fmla="*/ 0 w 1"/>
              <a:gd name="T1" fmla="*/ 0 h 408"/>
              <a:gd name="T2" fmla="*/ 0 w 1"/>
              <a:gd name="T3" fmla="*/ 2147483646 h 408"/>
              <a:gd name="T4" fmla="*/ 0 60000 65536"/>
              <a:gd name="T5" fmla="*/ 0 60000 65536"/>
              <a:gd name="T6" fmla="*/ 0 w 1"/>
              <a:gd name="T7" fmla="*/ 0 h 408"/>
              <a:gd name="T8" fmla="*/ 1 w 1"/>
              <a:gd name="T9" fmla="*/ 408 h 408"/>
            </a:gdLst>
            <a:ahLst/>
            <a:cxnLst>
              <a:cxn ang="T4">
                <a:pos x="T0" y="T1"/>
              </a:cxn>
              <a:cxn ang="T5">
                <a:pos x="T2" y="T3"/>
              </a:cxn>
            </a:cxnLst>
            <a:rect l="T6" t="T7" r="T8" b="T9"/>
            <a:pathLst>
              <a:path w="1" h="408">
                <a:moveTo>
                  <a:pt x="0" y="0"/>
                </a:moveTo>
                <a:lnTo>
                  <a:pt x="0" y="408"/>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2" name="Freeform 105"/>
          <p:cNvSpPr>
            <a:spLocks/>
          </p:cNvSpPr>
          <p:nvPr/>
        </p:nvSpPr>
        <p:spPr bwMode="auto">
          <a:xfrm flipH="1">
            <a:off x="1490663" y="2628900"/>
            <a:ext cx="79375" cy="890588"/>
          </a:xfrm>
          <a:custGeom>
            <a:avLst/>
            <a:gdLst>
              <a:gd name="T0" fmla="*/ 0 w 1"/>
              <a:gd name="T1" fmla="*/ 0 h 408"/>
              <a:gd name="T2" fmla="*/ 0 w 1"/>
              <a:gd name="T3" fmla="*/ 2147483646 h 408"/>
              <a:gd name="T4" fmla="*/ 0 60000 65536"/>
              <a:gd name="T5" fmla="*/ 0 60000 65536"/>
              <a:gd name="T6" fmla="*/ 0 w 1"/>
              <a:gd name="T7" fmla="*/ 0 h 408"/>
              <a:gd name="T8" fmla="*/ 1 w 1"/>
              <a:gd name="T9" fmla="*/ 408 h 408"/>
            </a:gdLst>
            <a:ahLst/>
            <a:cxnLst>
              <a:cxn ang="T4">
                <a:pos x="T0" y="T1"/>
              </a:cxn>
              <a:cxn ang="T5">
                <a:pos x="T2" y="T3"/>
              </a:cxn>
            </a:cxnLst>
            <a:rect l="T6" t="T7" r="T8" b="T9"/>
            <a:pathLst>
              <a:path w="1" h="408">
                <a:moveTo>
                  <a:pt x="0" y="0"/>
                </a:moveTo>
                <a:lnTo>
                  <a:pt x="0" y="408"/>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3" name="Freeform 106"/>
          <p:cNvSpPr>
            <a:spLocks/>
          </p:cNvSpPr>
          <p:nvPr/>
        </p:nvSpPr>
        <p:spPr bwMode="auto">
          <a:xfrm flipH="1">
            <a:off x="1335088" y="2628900"/>
            <a:ext cx="77787" cy="890588"/>
          </a:xfrm>
          <a:custGeom>
            <a:avLst/>
            <a:gdLst>
              <a:gd name="T0" fmla="*/ 0 w 1"/>
              <a:gd name="T1" fmla="*/ 0 h 408"/>
              <a:gd name="T2" fmla="*/ 0 w 1"/>
              <a:gd name="T3" fmla="*/ 2147483646 h 408"/>
              <a:gd name="T4" fmla="*/ 0 60000 65536"/>
              <a:gd name="T5" fmla="*/ 0 60000 65536"/>
              <a:gd name="T6" fmla="*/ 0 w 1"/>
              <a:gd name="T7" fmla="*/ 0 h 408"/>
              <a:gd name="T8" fmla="*/ 1 w 1"/>
              <a:gd name="T9" fmla="*/ 408 h 408"/>
            </a:gdLst>
            <a:ahLst/>
            <a:cxnLst>
              <a:cxn ang="T4">
                <a:pos x="T0" y="T1"/>
              </a:cxn>
              <a:cxn ang="T5">
                <a:pos x="T2" y="T3"/>
              </a:cxn>
            </a:cxnLst>
            <a:rect l="T6" t="T7" r="T8" b="T9"/>
            <a:pathLst>
              <a:path w="1" h="408">
                <a:moveTo>
                  <a:pt x="0" y="0"/>
                </a:moveTo>
                <a:lnTo>
                  <a:pt x="0" y="408"/>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4" name="Freeform 107"/>
          <p:cNvSpPr>
            <a:spLocks/>
          </p:cNvSpPr>
          <p:nvPr/>
        </p:nvSpPr>
        <p:spPr bwMode="auto">
          <a:xfrm flipH="1">
            <a:off x="1177925" y="2628900"/>
            <a:ext cx="79375" cy="890588"/>
          </a:xfrm>
          <a:custGeom>
            <a:avLst/>
            <a:gdLst>
              <a:gd name="T0" fmla="*/ 0 w 1"/>
              <a:gd name="T1" fmla="*/ 0 h 408"/>
              <a:gd name="T2" fmla="*/ 0 w 1"/>
              <a:gd name="T3" fmla="*/ 2147483646 h 408"/>
              <a:gd name="T4" fmla="*/ 0 60000 65536"/>
              <a:gd name="T5" fmla="*/ 0 60000 65536"/>
              <a:gd name="T6" fmla="*/ 0 w 1"/>
              <a:gd name="T7" fmla="*/ 0 h 408"/>
              <a:gd name="T8" fmla="*/ 1 w 1"/>
              <a:gd name="T9" fmla="*/ 408 h 408"/>
            </a:gdLst>
            <a:ahLst/>
            <a:cxnLst>
              <a:cxn ang="T4">
                <a:pos x="T0" y="T1"/>
              </a:cxn>
              <a:cxn ang="T5">
                <a:pos x="T2" y="T3"/>
              </a:cxn>
            </a:cxnLst>
            <a:rect l="T6" t="T7" r="T8" b="T9"/>
            <a:pathLst>
              <a:path w="1" h="408">
                <a:moveTo>
                  <a:pt x="0" y="0"/>
                </a:moveTo>
                <a:lnTo>
                  <a:pt x="0" y="408"/>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5" name="AutoShape 108"/>
          <p:cNvSpPr>
            <a:spLocks noChangeArrowheads="1"/>
          </p:cNvSpPr>
          <p:nvPr/>
        </p:nvSpPr>
        <p:spPr bwMode="auto">
          <a:xfrm flipH="1">
            <a:off x="981075" y="2235200"/>
            <a:ext cx="1176338" cy="533400"/>
          </a:xfrm>
          <a:prstGeom prst="cube">
            <a:avLst>
              <a:gd name="adj" fmla="val 28329"/>
            </a:avLst>
          </a:prstGeom>
          <a:solidFill>
            <a:srgbClr val="FFCCFF"/>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kumimoji="1" lang="zh-CN" altLang="zh-CN" sz="1800">
              <a:solidFill>
                <a:srgbClr val="333399"/>
              </a:solidFill>
              <a:latin typeface="Arial" panose="020B0604020202020204" pitchFamily="34" charset="0"/>
              <a:ea typeface="黑体" panose="02010609060101010101" pitchFamily="49" charset="-122"/>
            </a:endParaRPr>
          </a:p>
        </p:txBody>
      </p:sp>
      <p:sp>
        <p:nvSpPr>
          <p:cNvPr id="13366" name="Text Box 109"/>
          <p:cNvSpPr txBox="1">
            <a:spLocks noChangeArrowheads="1"/>
          </p:cNvSpPr>
          <p:nvPr/>
        </p:nvSpPr>
        <p:spPr bwMode="auto">
          <a:xfrm>
            <a:off x="1217613" y="234950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1800">
                <a:solidFill>
                  <a:srgbClr val="333399"/>
                </a:solidFill>
                <a:latin typeface="Arial" panose="020B0604020202020204" pitchFamily="34" charset="0"/>
                <a:ea typeface="黑体" panose="02010609060101010101" pitchFamily="49" charset="-122"/>
              </a:rPr>
              <a:t>1 Gb/s</a:t>
            </a:r>
          </a:p>
        </p:txBody>
      </p:sp>
      <p:sp>
        <p:nvSpPr>
          <p:cNvPr id="13367" name="Text Box 110"/>
          <p:cNvSpPr txBox="1">
            <a:spLocks noChangeArrowheads="1"/>
          </p:cNvSpPr>
          <p:nvPr/>
        </p:nvSpPr>
        <p:spPr bwMode="auto">
          <a:xfrm>
            <a:off x="2860675" y="4605338"/>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1800">
                <a:solidFill>
                  <a:srgbClr val="333399"/>
                </a:solidFill>
                <a:latin typeface="Arial" panose="020B0604020202020204" pitchFamily="34" charset="0"/>
                <a:ea typeface="黑体" panose="02010609060101010101" pitchFamily="49" charset="-122"/>
              </a:rPr>
              <a:t>1 Gb/s</a:t>
            </a:r>
          </a:p>
        </p:txBody>
      </p:sp>
      <p:sp>
        <p:nvSpPr>
          <p:cNvPr id="13368" name="Text Box 111"/>
          <p:cNvSpPr txBox="1">
            <a:spLocks noChangeArrowheads="1"/>
          </p:cNvSpPr>
          <p:nvPr/>
        </p:nvSpPr>
        <p:spPr bwMode="auto">
          <a:xfrm>
            <a:off x="161925" y="1649413"/>
            <a:ext cx="254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000">
                <a:solidFill>
                  <a:srgbClr val="333399"/>
                </a:solidFill>
                <a:latin typeface="Arial" panose="020B0604020202020204" pitchFamily="34" charset="0"/>
                <a:ea typeface="黑体" panose="02010609060101010101" pitchFamily="49" charset="-122"/>
              </a:rPr>
              <a:t>高速汇接点 </a:t>
            </a:r>
            <a:r>
              <a:rPr kumimoji="1" lang="en-US" altLang="zh-CN" sz="2000">
                <a:solidFill>
                  <a:srgbClr val="333399"/>
                </a:solidFill>
                <a:latin typeface="Arial" panose="020B0604020202020204" pitchFamily="34" charset="0"/>
                <a:ea typeface="黑体" panose="02010609060101010101" pitchFamily="49" charset="-122"/>
              </a:rPr>
              <a:t>GigaPoP</a:t>
            </a:r>
          </a:p>
        </p:txBody>
      </p:sp>
      <p:sp>
        <p:nvSpPr>
          <p:cNvPr id="13369" name="AutoShape 83"/>
          <p:cNvSpPr>
            <a:spLocks noChangeArrowheads="1"/>
          </p:cNvSpPr>
          <p:nvPr/>
        </p:nvSpPr>
        <p:spPr bwMode="auto">
          <a:xfrm flipH="1">
            <a:off x="6718300" y="1865313"/>
            <a:ext cx="711200" cy="492125"/>
          </a:xfrm>
          <a:prstGeom prst="cube">
            <a:avLst>
              <a:gd name="adj" fmla="val 28329"/>
            </a:avLst>
          </a:prstGeom>
          <a:solidFill>
            <a:srgbClr val="FFFF99"/>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1800">
                <a:solidFill>
                  <a:srgbClr val="333399"/>
                </a:solidFill>
                <a:latin typeface="Arial" panose="020B0604020202020204" pitchFamily="34" charset="0"/>
                <a:ea typeface="黑体" panose="02010609060101010101" pitchFamily="49" charset="-122"/>
              </a:rPr>
              <a:t>10 M</a:t>
            </a:r>
          </a:p>
        </p:txBody>
      </p:sp>
      <p:pic>
        <p:nvPicPr>
          <p:cNvPr id="13370" name="Picture 8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4375" y="1565275"/>
            <a:ext cx="3048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71" name="矩形 1"/>
          <p:cNvSpPr>
            <a:spLocks noChangeArrowheads="1"/>
          </p:cNvSpPr>
          <p:nvPr/>
        </p:nvSpPr>
        <p:spPr bwMode="auto">
          <a:xfrm>
            <a:off x="5681663" y="266700"/>
            <a:ext cx="3444875" cy="522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a:latin typeface="黑体" panose="02010609060101010101" pitchFamily="49" charset="-122"/>
                <a:ea typeface="黑体" panose="02010609060101010101" pitchFamily="49" charset="-122"/>
              </a:rPr>
              <a:t>采用交换机逐级汇聚</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773238"/>
            <a:ext cx="6588125"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矩形 2"/>
          <p:cNvSpPr>
            <a:spLocks noChangeArrowheads="1"/>
          </p:cNvSpPr>
          <p:nvPr/>
        </p:nvSpPr>
        <p:spPr bwMode="auto">
          <a:xfrm>
            <a:off x="539750" y="969963"/>
            <a:ext cx="4767263"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b="1">
                <a:solidFill>
                  <a:srgbClr val="C00000"/>
                </a:solidFill>
                <a:latin typeface="黑体" panose="02010609060101010101" pitchFamily="49" charset="-122"/>
                <a:ea typeface="黑体" panose="02010609060101010101" pitchFamily="49" charset="-122"/>
              </a:rPr>
              <a:t>组网中普遍采用</a:t>
            </a:r>
            <a:r>
              <a:rPr lang="en-US" altLang="zh-CN" sz="2800" b="1">
                <a:solidFill>
                  <a:srgbClr val="C00000"/>
                </a:solidFill>
                <a:latin typeface="黑体" panose="02010609060101010101" pitchFamily="49" charset="-122"/>
                <a:ea typeface="黑体" panose="02010609060101010101" pitchFamily="49" charset="-122"/>
              </a:rPr>
              <a:t>3</a:t>
            </a:r>
            <a:r>
              <a:rPr lang="zh-CN" altLang="en-US" sz="2800" b="1">
                <a:solidFill>
                  <a:srgbClr val="C00000"/>
                </a:solidFill>
                <a:latin typeface="黑体" panose="02010609060101010101" pitchFamily="49" charset="-122"/>
                <a:ea typeface="黑体" panose="02010609060101010101" pitchFamily="49" charset="-122"/>
              </a:rPr>
              <a:t>层结构模型</a:t>
            </a:r>
          </a:p>
        </p:txBody>
      </p:sp>
      <p:sp>
        <p:nvSpPr>
          <p:cNvPr id="4" name="矩形 3"/>
          <p:cNvSpPr/>
          <p:nvPr/>
        </p:nvSpPr>
        <p:spPr>
          <a:xfrm>
            <a:off x="179388" y="1808163"/>
            <a:ext cx="2574925" cy="4154487"/>
          </a:xfrm>
          <a:prstGeom prst="rect">
            <a:avLst/>
          </a:prstGeom>
        </p:spPr>
        <p:txBody>
          <a:bodyPr>
            <a:spAutoFit/>
          </a:bodyPr>
          <a:lstStyle/>
          <a:p>
            <a:pPr marL="342900" indent="-342900">
              <a:buFont typeface="Wingdings" panose="05000000000000000000" pitchFamily="2" charset="2"/>
              <a:buChar char="l"/>
              <a:defRPr/>
            </a:pPr>
            <a:r>
              <a:rPr lang="zh-CN" altLang="en-US" sz="2400" dirty="0">
                <a:solidFill>
                  <a:srgbClr val="C00000"/>
                </a:solidFill>
              </a:rPr>
              <a:t>核心层</a:t>
            </a:r>
            <a:r>
              <a:rPr lang="zh-CN" altLang="en-US" sz="2400" dirty="0"/>
              <a:t>用于高速数据转发</a:t>
            </a:r>
            <a:endParaRPr lang="en-US" altLang="zh-CN" sz="2400" dirty="0"/>
          </a:p>
          <a:p>
            <a:pPr marL="342900" indent="-342900">
              <a:buFont typeface="Wingdings" panose="05000000000000000000" pitchFamily="2" charset="2"/>
              <a:buChar char="l"/>
              <a:defRPr/>
            </a:pPr>
            <a:r>
              <a:rPr lang="zh-CN" altLang="en-US" sz="2400" dirty="0">
                <a:solidFill>
                  <a:srgbClr val="C00000"/>
                </a:solidFill>
              </a:rPr>
              <a:t>汇聚层</a:t>
            </a:r>
            <a:r>
              <a:rPr lang="zh-CN" altLang="en-US" sz="2400" dirty="0"/>
              <a:t>负责路由聚合及流量控制</a:t>
            </a:r>
            <a:endParaRPr lang="en-US" altLang="zh-CN" sz="2400" dirty="0"/>
          </a:p>
          <a:p>
            <a:pPr marL="342900" indent="-342900">
              <a:buFont typeface="Wingdings" panose="05000000000000000000" pitchFamily="2" charset="2"/>
              <a:buChar char="l"/>
              <a:defRPr/>
            </a:pPr>
            <a:r>
              <a:rPr lang="zh-CN" altLang="en-US" sz="2400" dirty="0">
                <a:solidFill>
                  <a:srgbClr val="C00000"/>
                </a:solidFill>
              </a:rPr>
              <a:t>接入层</a:t>
            </a:r>
            <a:r>
              <a:rPr lang="zh-CN" altLang="en-US" sz="2400" dirty="0"/>
              <a:t>面向工作组及访问控制</a:t>
            </a:r>
            <a:endParaRPr lang="en-US" altLang="zh-CN" sz="2400" dirty="0"/>
          </a:p>
          <a:p>
            <a:pPr>
              <a:defRPr/>
            </a:pPr>
            <a:r>
              <a:rPr lang="zh-CN" altLang="en-US" sz="2400" dirty="0"/>
              <a:t>该模型结构清晰，网络运行效率高，易于扩展。</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8"/>
            <a:ext cx="9144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6"/>
          <p:cNvSpPr>
            <a:spLocks noChangeArrowheads="1"/>
          </p:cNvSpPr>
          <p:nvPr/>
        </p:nvSpPr>
        <p:spPr bwMode="auto">
          <a:xfrm>
            <a:off x="34925" y="1033463"/>
            <a:ext cx="269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Verdana" panose="020B0604030504040204" pitchFamily="34" charset="0"/>
                <a:ea typeface="宋体" panose="02010600030101010101" pitchFamily="2" charset="-122"/>
              </a:defRPr>
            </a:lvl1pPr>
            <a:lvl2pPr marL="742950" indent="-285750">
              <a:defRPr sz="2000">
                <a:solidFill>
                  <a:schemeClr val="tx1"/>
                </a:solidFill>
                <a:latin typeface="Verdana" panose="020B0604030504040204" pitchFamily="34" charset="0"/>
                <a:ea typeface="宋体" panose="02010600030101010101" pitchFamily="2" charset="-122"/>
              </a:defRPr>
            </a:lvl2pPr>
            <a:lvl3pPr marL="1143000" indent="-228600">
              <a:defRPr sz="2000">
                <a:solidFill>
                  <a:schemeClr val="tx1"/>
                </a:solidFill>
                <a:latin typeface="Verdana" panose="020B0604030504040204" pitchFamily="34" charset="0"/>
                <a:ea typeface="宋体" panose="02010600030101010101" pitchFamily="2" charset="-122"/>
              </a:defRPr>
            </a:lvl3pPr>
            <a:lvl4pPr marL="1600200" indent="-228600">
              <a:defRPr sz="2000">
                <a:solidFill>
                  <a:schemeClr val="tx1"/>
                </a:solidFill>
                <a:latin typeface="Verdana" panose="020B0604030504040204" pitchFamily="34" charset="0"/>
                <a:ea typeface="宋体" panose="02010600030101010101" pitchFamily="2" charset="-122"/>
              </a:defRPr>
            </a:lvl4pPr>
            <a:lvl5pPr marL="2057400" indent="-22860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r>
              <a:rPr lang="zh-CN" altLang="en-US" sz="2800">
                <a:solidFill>
                  <a:srgbClr val="C00000"/>
                </a:solidFill>
              </a:rPr>
              <a:t>某单位三级组网</a:t>
            </a:r>
          </a:p>
        </p:txBody>
      </p:sp>
    </p:spTree>
  </p:cSld>
  <p:clrMapOvr>
    <a:masterClrMapping/>
  </p:clrMapOvr>
  <p:transition spd="slow"/>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4354</TotalTime>
  <Words>860</Words>
  <Application>Microsoft Office PowerPoint</Application>
  <PresentationFormat>全屏显示(4:3)</PresentationFormat>
  <Paragraphs>145</Paragraphs>
  <Slides>23</Slides>
  <Notes>1</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23</vt:i4>
      </vt:variant>
    </vt:vector>
  </HeadingPairs>
  <TitlesOfParts>
    <vt:vector size="34" baseType="lpstr">
      <vt:lpstr>黑体</vt:lpstr>
      <vt:lpstr>楷体_GB2312</vt:lpstr>
      <vt:lpstr>Arial</vt:lpstr>
      <vt:lpstr>Tahoma</vt:lpstr>
      <vt:lpstr>Times New Roman</vt:lpstr>
      <vt:lpstr>Verdana</vt:lpstr>
      <vt:lpstr>Wingdings</vt:lpstr>
      <vt:lpstr>Profile</vt:lpstr>
      <vt:lpstr>自定义设计方案</vt:lpstr>
      <vt:lpstr>Visio.Drawing.6</vt:lpstr>
      <vt:lpstr>Visio</vt:lpstr>
      <vt:lpstr>PowerPoint 演示文稿</vt:lpstr>
      <vt:lpstr>PowerPoint 演示文稿</vt:lpstr>
      <vt:lpstr>在物理层扩展局域网-集线器 </vt:lpstr>
      <vt:lpstr>在物理层扩展局域网 </vt:lpstr>
      <vt:lpstr>用集线器扩展局域网 </vt:lpstr>
      <vt:lpstr>在数据链路层扩展局域网-交换机 </vt:lpstr>
      <vt:lpstr>以太网接入举例：光纤到大楼 FTTB </vt:lpstr>
      <vt:lpstr>PowerPoint 演示文稿</vt:lpstr>
      <vt:lpstr>PowerPoint 演示文稿</vt:lpstr>
      <vt:lpstr>二层交换的广播风暴问题</vt:lpstr>
      <vt:lpstr>二层交换的广播风暴问题</vt:lpstr>
      <vt:lpstr>PowerPoint 演示文稿</vt:lpstr>
      <vt:lpstr>使用交换机带来的好处 </vt:lpstr>
      <vt:lpstr>使用交换机带来的缺点 </vt:lpstr>
      <vt:lpstr>使用网桥在数据链路层扩展局域网 </vt:lpstr>
      <vt:lpstr>在数据链路层扩展局域网 </vt:lpstr>
      <vt:lpstr>网桥的功能 </vt:lpstr>
      <vt:lpstr>网桥 </vt:lpstr>
      <vt:lpstr>网桥 </vt:lpstr>
      <vt:lpstr>网桥 </vt:lpstr>
      <vt:lpstr>网桥 </vt:lpstr>
      <vt:lpstr>使用网桥带来的好处 </vt:lpstr>
      <vt:lpstr>使用网桥带来的缺点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A1736</cp:lastModifiedBy>
  <cp:revision>476</cp:revision>
  <dcterms:created xsi:type="dcterms:W3CDTF">1601-01-01T00:00:00Z</dcterms:created>
  <dcterms:modified xsi:type="dcterms:W3CDTF">2024-03-14T11:13:31Z</dcterms:modified>
</cp:coreProperties>
</file>