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  <p:sldMasterId id="2147483734" r:id="rId2"/>
    <p:sldMasterId id="2147483735" r:id="rId3"/>
  </p:sldMasterIdLst>
  <p:notesMasterIdLst>
    <p:notesMasterId r:id="rId32"/>
  </p:notesMasterIdLst>
  <p:handoutMasterIdLst>
    <p:handoutMasterId r:id="rId33"/>
  </p:handoutMasterIdLst>
  <p:sldIdLst>
    <p:sldId id="258" r:id="rId4"/>
    <p:sldId id="397" r:id="rId5"/>
    <p:sldId id="764" r:id="rId6"/>
    <p:sldId id="765" r:id="rId7"/>
    <p:sldId id="525" r:id="rId8"/>
    <p:sldId id="766" r:id="rId9"/>
    <p:sldId id="742" r:id="rId10"/>
    <p:sldId id="743" r:id="rId11"/>
    <p:sldId id="744" r:id="rId12"/>
    <p:sldId id="745" r:id="rId13"/>
    <p:sldId id="746" r:id="rId14"/>
    <p:sldId id="740" r:id="rId15"/>
    <p:sldId id="747" r:id="rId16"/>
    <p:sldId id="748" r:id="rId17"/>
    <p:sldId id="749" r:id="rId18"/>
    <p:sldId id="750" r:id="rId19"/>
    <p:sldId id="751" r:id="rId20"/>
    <p:sldId id="752" r:id="rId21"/>
    <p:sldId id="753" r:id="rId22"/>
    <p:sldId id="754" r:id="rId23"/>
    <p:sldId id="755" r:id="rId24"/>
    <p:sldId id="756" r:id="rId25"/>
    <p:sldId id="757" r:id="rId26"/>
    <p:sldId id="758" r:id="rId27"/>
    <p:sldId id="759" r:id="rId28"/>
    <p:sldId id="760" r:id="rId29"/>
    <p:sldId id="741" r:id="rId30"/>
    <p:sldId id="51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516FA7"/>
    <a:srgbClr val="CCECFF"/>
    <a:srgbClr val="CC0000"/>
    <a:srgbClr val="FF9933"/>
    <a:srgbClr val="FFCC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9822" autoAdjust="0"/>
  </p:normalViewPr>
  <p:slideViewPr>
    <p:cSldViewPr>
      <p:cViewPr varScale="1">
        <p:scale>
          <a:sx n="86" d="100"/>
          <a:sy n="86" d="100"/>
        </p:scale>
        <p:origin x="1243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0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812C172-CEE1-4D3C-A9E8-D7F0C9E9BC03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C3374-C6E5-4E7E-97CF-A8B3CDA172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66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48A0AE5-8D2F-4200-B498-6FB6B51555F6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F1822A-9CC5-4843-A245-DC14902FBF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9593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D00E4B-0C03-4899-BF30-38ECF88A45E8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73DCFB-CA93-4ADD-95F2-AC1B5B1929D2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81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502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CE8317-D3B4-4656-AD80-74893E3ADDCC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42B517-2981-442E-9A98-D88865F00CF5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024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096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EB20DB-81CD-4590-8BFD-5000262821DC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EC9F7A-8DCD-42F9-ABD9-C584BE6226DB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22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33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B76D8B-B70F-40FD-9F30-C87150822804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A01F95-9E72-4401-A177-342D93F95D09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43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679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0B752-AB20-4614-BB1F-EF92ECFBEA0C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157F70-C461-4171-9A3F-520F223AB6C1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0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A88963-3CEB-4955-B161-9DC1FC8BC75D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BFA047-1DA2-4BCE-BE16-0228F4936A98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87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FA27B-0610-4408-9A4A-080939422E18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8F6C-6E59-424A-ACCE-79E98FB23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76826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8B6E-7ADE-490B-A530-079C294E846B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3B5F-BE4D-4C0E-9904-5617AAF7B4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63813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757DF-B800-4F15-B3A9-0CBC6011F79E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000D2-E333-44EB-ABDB-19F559B970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5117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D22D-2887-428A-BF18-3F3BE5A4EC04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99F51-8FD4-4518-AB76-5215D4DF84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66752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8B555-7473-4D9F-B38A-D78ABE2774CA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FDC76-3385-465C-9B74-BACEC5E13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8012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67B8-1C56-4DF4-A7B6-FAF281684908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D0BAC-D8B1-47AC-88A1-FA64B4A52B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65360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3C62-0AA1-4080-86F5-BFB47EDB0B72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FF336-04CB-43AC-961C-20A20329B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1479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71EE0-5421-40F8-925D-D046EA91AB03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F5B5E-A411-41D9-871D-46EAAAA374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7795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AABE-591D-425D-8BD4-31C34A0C139B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420D-9E2C-4494-9447-FD6EB2C03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46956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BA07E-8CE6-4C10-8F98-4BAA538947D0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2B2DC-968B-40ED-A3A8-4A473D170B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2561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2940-B2DC-431B-8D1F-E3C8AF044B5B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692A-0D76-424E-96F1-5BA16B2722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96464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EBEFF-4884-4C20-B34E-A3144E68F8F5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829C-C4A5-448A-A7B4-1D00893AFB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406116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220ED-655A-45B8-9FC9-DA164556A4F8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2268A-A756-4650-9F9B-C85B66800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73894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8C737-2BDE-4606-994F-2E061DA9A5BA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03C70-D4EF-4FAE-8D78-F5F0A2496D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8999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F26A-053D-46F2-BD1F-08B51CB7B26D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B6D7-69E5-416C-B742-746EABA505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9262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264999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1305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579835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0499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5581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8740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325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FBE5B-1FDD-468C-B855-EE1D966FD03C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5DD45-16A0-4701-A0B1-289B842B7B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079754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7680618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9665619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09945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26534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2453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33858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4788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CD6E0-D891-4AAD-A5CB-77B5D99F9B66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49D7A-325B-4E21-A960-A93B696784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48282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FBFF-6FDA-4AFA-8894-556A860EB827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3AEF-410E-4FD7-BDC6-EA6D1A38E4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5657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7A98-C44D-42F3-8434-EA7D5BC4087D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49A29-5550-4FC1-98CE-C967F7A1C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41397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410FC-48CE-4BA8-B126-C9EF7AEDB65B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D8DDF-4C5E-4CB8-835A-C2DBA3BB3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47679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B6C77-E526-4809-ACDD-87CDFB48498D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DB929-2F86-49C1-A9A4-491CC92169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38058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ED4B-8468-4722-B9F4-4A322AF41077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D3FD-863A-4DA4-836E-46833E9EC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409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D1739C62-02A7-4DEF-B09B-C28C8AAA5C66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D8EF8A-2A8E-49D1-B7C5-3B38DC377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6614F44D-E3C5-4F17-B212-F74965BBB675}" type="datetime11">
              <a:rPr lang="zh-CN" altLang="en-US"/>
              <a:pPr>
                <a:defRPr/>
              </a:pPr>
              <a:t>13:41:51</a:t>
            </a:fld>
            <a:endParaRPr lang="en-US" altLang="zh-CN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D22A8E-4174-4CC8-BE69-5F658267EE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3080" name="Picture 8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2" r:id="rId12"/>
    <p:sldLayoutId id="2147484583" r:id="rId13"/>
    <p:sldLayoutId id="2147484584" r:id="rId14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41525BFF-398A-407E-9B5B-293F5D1F5003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2022年8月21日星期日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611188" y="1052513"/>
            <a:ext cx="4033837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提供虚电路服务的特点 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20520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1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2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3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4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5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6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7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8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29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0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1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2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3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4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5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6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7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484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7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8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9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0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1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0502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0503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0504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0505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7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0508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9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051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1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2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3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4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5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6" name="Freeform 54"/>
          <p:cNvSpPr>
            <a:spLocks/>
          </p:cNvSpPr>
          <p:nvPr/>
        </p:nvSpPr>
        <p:spPr bwMode="auto">
          <a:xfrm>
            <a:off x="2116138" y="3514725"/>
            <a:ext cx="4786312" cy="2079625"/>
          </a:xfrm>
          <a:custGeom>
            <a:avLst/>
            <a:gdLst>
              <a:gd name="T0" fmla="*/ 0 w 3015"/>
              <a:gd name="T1" fmla="*/ 2147483646 h 1310"/>
              <a:gd name="T2" fmla="*/ 2147483646 w 3015"/>
              <a:gd name="T3" fmla="*/ 2147483646 h 1310"/>
              <a:gd name="T4" fmla="*/ 2147483646 w 3015"/>
              <a:gd name="T5" fmla="*/ 2147483646 h 1310"/>
              <a:gd name="T6" fmla="*/ 2147483646 w 3015"/>
              <a:gd name="T7" fmla="*/ 2147483646 h 1310"/>
              <a:gd name="T8" fmla="*/ 2147483646 w 3015"/>
              <a:gd name="T9" fmla="*/ 2147483646 h 1310"/>
              <a:gd name="T10" fmla="*/ 2147483646 w 3015"/>
              <a:gd name="T11" fmla="*/ 2147483646 h 1310"/>
              <a:gd name="T12" fmla="*/ 2147483646 w 3015"/>
              <a:gd name="T13" fmla="*/ 2147483646 h 1310"/>
              <a:gd name="T14" fmla="*/ 2147483646 w 3015"/>
              <a:gd name="T15" fmla="*/ 2147483646 h 1310"/>
              <a:gd name="T16" fmla="*/ 2147483646 w 3015"/>
              <a:gd name="T17" fmla="*/ 2147483646 h 1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15" h="1310">
                <a:moveTo>
                  <a:pt x="0" y="802"/>
                </a:moveTo>
                <a:cubicBezTo>
                  <a:pt x="67" y="799"/>
                  <a:pt x="311" y="814"/>
                  <a:pt x="413" y="794"/>
                </a:cubicBezTo>
                <a:cubicBezTo>
                  <a:pt x="515" y="774"/>
                  <a:pt x="546" y="741"/>
                  <a:pt x="615" y="680"/>
                </a:cubicBezTo>
                <a:cubicBezTo>
                  <a:pt x="684" y="620"/>
                  <a:pt x="743" y="535"/>
                  <a:pt x="826" y="430"/>
                </a:cubicBezTo>
                <a:cubicBezTo>
                  <a:pt x="909" y="326"/>
                  <a:pt x="1010" y="110"/>
                  <a:pt x="1113" y="55"/>
                </a:cubicBezTo>
                <a:cubicBezTo>
                  <a:pt x="1216" y="0"/>
                  <a:pt x="1217" y="22"/>
                  <a:pt x="1442" y="101"/>
                </a:cubicBezTo>
                <a:cubicBezTo>
                  <a:pt x="1667" y="180"/>
                  <a:pt x="2222" y="381"/>
                  <a:pt x="2462" y="530"/>
                </a:cubicBezTo>
                <a:cubicBezTo>
                  <a:pt x="2702" y="679"/>
                  <a:pt x="2788" y="864"/>
                  <a:pt x="2880" y="994"/>
                </a:cubicBezTo>
                <a:cubicBezTo>
                  <a:pt x="2972" y="1124"/>
                  <a:pt x="2987" y="1244"/>
                  <a:pt x="3015" y="1310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Freeform 55"/>
          <p:cNvSpPr>
            <a:spLocks/>
          </p:cNvSpPr>
          <p:nvPr/>
        </p:nvSpPr>
        <p:spPr bwMode="auto">
          <a:xfrm>
            <a:off x="3851275" y="2349500"/>
            <a:ext cx="3338513" cy="1671638"/>
          </a:xfrm>
          <a:custGeom>
            <a:avLst/>
            <a:gdLst>
              <a:gd name="T0" fmla="*/ 0 w 2103"/>
              <a:gd name="T1" fmla="*/ 0 h 1053"/>
              <a:gd name="T2" fmla="*/ 2147483646 w 2103"/>
              <a:gd name="T3" fmla="*/ 2147483646 h 1053"/>
              <a:gd name="T4" fmla="*/ 2147483646 w 2103"/>
              <a:gd name="T5" fmla="*/ 2147483646 h 1053"/>
              <a:gd name="T6" fmla="*/ 2147483646 w 2103"/>
              <a:gd name="T7" fmla="*/ 2147483646 h 1053"/>
              <a:gd name="T8" fmla="*/ 2147483646 w 2103"/>
              <a:gd name="T9" fmla="*/ 2147483646 h 1053"/>
              <a:gd name="T10" fmla="*/ 2147483646 w 2103"/>
              <a:gd name="T11" fmla="*/ 2147483646 h 1053"/>
              <a:gd name="T12" fmla="*/ 2147483646 w 2103"/>
              <a:gd name="T13" fmla="*/ 2147483646 h 10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3" h="1053">
                <a:moveTo>
                  <a:pt x="0" y="0"/>
                </a:moveTo>
                <a:cubicBezTo>
                  <a:pt x="4" y="54"/>
                  <a:pt x="10" y="244"/>
                  <a:pt x="25" y="327"/>
                </a:cubicBezTo>
                <a:cubicBezTo>
                  <a:pt x="40" y="410"/>
                  <a:pt x="35" y="442"/>
                  <a:pt x="93" y="496"/>
                </a:cubicBezTo>
                <a:cubicBezTo>
                  <a:pt x="151" y="550"/>
                  <a:pt x="226" y="582"/>
                  <a:pt x="373" y="651"/>
                </a:cubicBezTo>
                <a:cubicBezTo>
                  <a:pt x="520" y="720"/>
                  <a:pt x="784" y="843"/>
                  <a:pt x="973" y="908"/>
                </a:cubicBezTo>
                <a:cubicBezTo>
                  <a:pt x="1162" y="973"/>
                  <a:pt x="1316" y="1053"/>
                  <a:pt x="1504" y="1039"/>
                </a:cubicBezTo>
                <a:cubicBezTo>
                  <a:pt x="1692" y="1025"/>
                  <a:pt x="1978" y="869"/>
                  <a:pt x="2103" y="824"/>
                </a:cubicBezTo>
              </a:path>
            </a:pathLst>
          </a:custGeom>
          <a:noFill/>
          <a:ln w="76200" cmpd="sng">
            <a:solidFill>
              <a:srgbClr val="00CC00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Rectangle 56"/>
          <p:cNvSpPr>
            <a:spLocks noChangeArrowheads="1"/>
          </p:cNvSpPr>
          <p:nvPr/>
        </p:nvSpPr>
        <p:spPr bwMode="auto">
          <a:xfrm>
            <a:off x="0" y="0"/>
            <a:ext cx="9144000" cy="1916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9" name="Text Box 57"/>
          <p:cNvSpPr txBox="1">
            <a:spLocks noChangeArrowheads="1"/>
          </p:cNvSpPr>
          <p:nvPr/>
        </p:nvSpPr>
        <p:spPr bwMode="auto">
          <a:xfrm>
            <a:off x="179388" y="44450"/>
            <a:ext cx="8785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在虚电路建立后，网络向用户提供的服务就好像在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两个主机之间建立了一对穿过网络的</a:t>
            </a:r>
            <a:r>
              <a:rPr lang="zh-CN" altLang="en-US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数字管道</a:t>
            </a:r>
            <a:r>
              <a:rPr lang="zh-CN" altLang="en-US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所有发送的分组都按顺序进入管道，然后按照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先进先出的原则沿着此管道传送到目的站主机。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提供虚电路服务的特点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21544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45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46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47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48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49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0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1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2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3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4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5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6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7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8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59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60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61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508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1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2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3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4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5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1526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1527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1528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1529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31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532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33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1534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5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6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7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8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9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0" name="Freeform 54"/>
          <p:cNvSpPr>
            <a:spLocks/>
          </p:cNvSpPr>
          <p:nvPr/>
        </p:nvSpPr>
        <p:spPr bwMode="auto">
          <a:xfrm>
            <a:off x="2116138" y="3514725"/>
            <a:ext cx="4786312" cy="2079625"/>
          </a:xfrm>
          <a:custGeom>
            <a:avLst/>
            <a:gdLst>
              <a:gd name="T0" fmla="*/ 0 w 3015"/>
              <a:gd name="T1" fmla="*/ 2147483646 h 1310"/>
              <a:gd name="T2" fmla="*/ 2147483646 w 3015"/>
              <a:gd name="T3" fmla="*/ 2147483646 h 1310"/>
              <a:gd name="T4" fmla="*/ 2147483646 w 3015"/>
              <a:gd name="T5" fmla="*/ 2147483646 h 1310"/>
              <a:gd name="T6" fmla="*/ 2147483646 w 3015"/>
              <a:gd name="T7" fmla="*/ 2147483646 h 1310"/>
              <a:gd name="T8" fmla="*/ 2147483646 w 3015"/>
              <a:gd name="T9" fmla="*/ 2147483646 h 1310"/>
              <a:gd name="T10" fmla="*/ 2147483646 w 3015"/>
              <a:gd name="T11" fmla="*/ 2147483646 h 1310"/>
              <a:gd name="T12" fmla="*/ 2147483646 w 3015"/>
              <a:gd name="T13" fmla="*/ 2147483646 h 1310"/>
              <a:gd name="T14" fmla="*/ 2147483646 w 3015"/>
              <a:gd name="T15" fmla="*/ 2147483646 h 1310"/>
              <a:gd name="T16" fmla="*/ 2147483646 w 3015"/>
              <a:gd name="T17" fmla="*/ 2147483646 h 1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15" h="1310">
                <a:moveTo>
                  <a:pt x="0" y="802"/>
                </a:moveTo>
                <a:cubicBezTo>
                  <a:pt x="67" y="799"/>
                  <a:pt x="311" y="814"/>
                  <a:pt x="413" y="794"/>
                </a:cubicBezTo>
                <a:cubicBezTo>
                  <a:pt x="515" y="774"/>
                  <a:pt x="546" y="741"/>
                  <a:pt x="615" y="680"/>
                </a:cubicBezTo>
                <a:cubicBezTo>
                  <a:pt x="684" y="620"/>
                  <a:pt x="743" y="535"/>
                  <a:pt x="826" y="430"/>
                </a:cubicBezTo>
                <a:cubicBezTo>
                  <a:pt x="909" y="326"/>
                  <a:pt x="1010" y="110"/>
                  <a:pt x="1113" y="55"/>
                </a:cubicBezTo>
                <a:cubicBezTo>
                  <a:pt x="1216" y="0"/>
                  <a:pt x="1217" y="22"/>
                  <a:pt x="1442" y="101"/>
                </a:cubicBezTo>
                <a:cubicBezTo>
                  <a:pt x="1667" y="180"/>
                  <a:pt x="2222" y="381"/>
                  <a:pt x="2462" y="530"/>
                </a:cubicBezTo>
                <a:cubicBezTo>
                  <a:pt x="2702" y="679"/>
                  <a:pt x="2788" y="864"/>
                  <a:pt x="2880" y="994"/>
                </a:cubicBezTo>
                <a:cubicBezTo>
                  <a:pt x="2972" y="1124"/>
                  <a:pt x="2987" y="1244"/>
                  <a:pt x="3015" y="1310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1" name="Freeform 55"/>
          <p:cNvSpPr>
            <a:spLocks/>
          </p:cNvSpPr>
          <p:nvPr/>
        </p:nvSpPr>
        <p:spPr bwMode="auto">
          <a:xfrm>
            <a:off x="3851275" y="2349500"/>
            <a:ext cx="3338513" cy="1671638"/>
          </a:xfrm>
          <a:custGeom>
            <a:avLst/>
            <a:gdLst>
              <a:gd name="T0" fmla="*/ 0 w 2103"/>
              <a:gd name="T1" fmla="*/ 0 h 1053"/>
              <a:gd name="T2" fmla="*/ 2147483646 w 2103"/>
              <a:gd name="T3" fmla="*/ 2147483646 h 1053"/>
              <a:gd name="T4" fmla="*/ 2147483646 w 2103"/>
              <a:gd name="T5" fmla="*/ 2147483646 h 1053"/>
              <a:gd name="T6" fmla="*/ 2147483646 w 2103"/>
              <a:gd name="T7" fmla="*/ 2147483646 h 1053"/>
              <a:gd name="T8" fmla="*/ 2147483646 w 2103"/>
              <a:gd name="T9" fmla="*/ 2147483646 h 1053"/>
              <a:gd name="T10" fmla="*/ 2147483646 w 2103"/>
              <a:gd name="T11" fmla="*/ 2147483646 h 1053"/>
              <a:gd name="T12" fmla="*/ 2147483646 w 2103"/>
              <a:gd name="T13" fmla="*/ 2147483646 h 10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3" h="1053">
                <a:moveTo>
                  <a:pt x="0" y="0"/>
                </a:moveTo>
                <a:cubicBezTo>
                  <a:pt x="4" y="54"/>
                  <a:pt x="10" y="244"/>
                  <a:pt x="25" y="327"/>
                </a:cubicBezTo>
                <a:cubicBezTo>
                  <a:pt x="40" y="410"/>
                  <a:pt x="35" y="442"/>
                  <a:pt x="93" y="496"/>
                </a:cubicBezTo>
                <a:cubicBezTo>
                  <a:pt x="151" y="550"/>
                  <a:pt x="226" y="582"/>
                  <a:pt x="373" y="651"/>
                </a:cubicBezTo>
                <a:cubicBezTo>
                  <a:pt x="520" y="720"/>
                  <a:pt x="784" y="843"/>
                  <a:pt x="973" y="908"/>
                </a:cubicBezTo>
                <a:cubicBezTo>
                  <a:pt x="1162" y="973"/>
                  <a:pt x="1316" y="1053"/>
                  <a:pt x="1504" y="1039"/>
                </a:cubicBezTo>
                <a:cubicBezTo>
                  <a:pt x="1692" y="1025"/>
                  <a:pt x="1978" y="869"/>
                  <a:pt x="2103" y="824"/>
                </a:cubicBezTo>
              </a:path>
            </a:pathLst>
          </a:custGeom>
          <a:noFill/>
          <a:ln w="76200" cmpd="sng">
            <a:solidFill>
              <a:srgbClr val="00CC00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2" name="Rectangle 56"/>
          <p:cNvSpPr>
            <a:spLocks noChangeArrowheads="1"/>
          </p:cNvSpPr>
          <p:nvPr/>
        </p:nvSpPr>
        <p:spPr bwMode="auto">
          <a:xfrm>
            <a:off x="0" y="0"/>
            <a:ext cx="9144000" cy="1916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43" name="Text Box 57"/>
          <p:cNvSpPr txBox="1">
            <a:spLocks noChangeArrowheads="1"/>
          </p:cNvSpPr>
          <p:nvPr/>
        </p:nvSpPr>
        <p:spPr bwMode="auto">
          <a:xfrm>
            <a:off x="536575" y="255588"/>
            <a:ext cx="81295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到达目的站的分组顺序就与发送时的顺序一致，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因此网络提供虚电路服务对通信的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服务质量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QoS (Quality of Service)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有较好的保证。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3549650" cy="550863"/>
          </a:xfrm>
        </p:spPr>
        <p:txBody>
          <a:bodyPr/>
          <a:lstStyle/>
          <a:p>
            <a:pPr algn="ctr" eaLnBrk="1" hangingPunct="1"/>
            <a:r>
              <a:rPr lang="zh-CN" altLang="en-US" sz="2800" smtClean="0">
                <a:solidFill>
                  <a:srgbClr val="0000FF"/>
                </a:solidFill>
              </a:rPr>
              <a:t>虚电路是逻辑连接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392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 smtClean="0"/>
              <a:t>虚电路是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逻辑上的连接</a:t>
            </a:r>
            <a:r>
              <a:rPr lang="zh-CN" altLang="en-US" sz="2600" dirty="0" smtClean="0"/>
              <a:t>，分组都沿着这条逻辑连接按照存储转发方式传送，</a:t>
            </a:r>
            <a:r>
              <a:rPr lang="zh-CN" altLang="en-US" sz="2600" dirty="0" smtClean="0">
                <a:solidFill>
                  <a:srgbClr val="C00000"/>
                </a:solidFill>
              </a:rPr>
              <a:t>通信双方不独占该信道</a:t>
            </a:r>
            <a:r>
              <a:rPr lang="zh-CN" altLang="en-US" sz="2600" dirty="0" smtClean="0"/>
              <a:t>。</a:t>
            </a:r>
          </a:p>
          <a:p>
            <a:pPr eaLnBrk="1" hangingPunct="1">
              <a:defRPr/>
            </a:pPr>
            <a:r>
              <a:rPr lang="zh-CN" altLang="en-US" sz="2600" dirty="0" smtClean="0"/>
              <a:t>电路交换的电话通信是先建立了一条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真正的连接</a:t>
            </a:r>
            <a:r>
              <a:rPr lang="zh-CN" altLang="en-US" sz="2600" dirty="0" smtClean="0"/>
              <a:t>，即</a:t>
            </a:r>
            <a:r>
              <a:rPr lang="zh-CN" altLang="en-US" sz="2600" dirty="0" smtClean="0">
                <a:solidFill>
                  <a:srgbClr val="C00000"/>
                </a:solidFill>
              </a:rPr>
              <a:t>通信双方独占该信道</a:t>
            </a:r>
            <a:r>
              <a:rPr lang="zh-CN" altLang="en-US" sz="2600" dirty="0" smtClean="0"/>
              <a:t>。因此分组交换的虚连接和电路交换的连接只是类似，但并不完全一样。</a:t>
            </a:r>
            <a:endParaRPr lang="en-US" altLang="zh-CN" sz="2600" dirty="0" smtClean="0"/>
          </a:p>
          <a:p>
            <a:pPr eaLnBrk="1" hangingPunct="1">
              <a:defRPr/>
            </a:pPr>
            <a:endParaRPr lang="en-US" altLang="zh-CN" sz="2600" dirty="0"/>
          </a:p>
          <a:p>
            <a:pPr eaLnBrk="1" hangingPunct="1">
              <a:defRPr/>
            </a:pPr>
            <a:r>
              <a:rPr lang="zh-CN" altLang="en-US" sz="2600" dirty="0" smtClean="0">
                <a:solidFill>
                  <a:srgbClr val="C00000"/>
                </a:solidFill>
              </a:rPr>
              <a:t>虚电路建立后，如果中间某一部分不能传输数据，则整个虚电路需要拆除，并重新建立。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/>
              <a:t> </a:t>
            </a:r>
            <a:endParaRPr lang="en-US" altLang="zh-CN" sz="2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9425" y="908050"/>
            <a:ext cx="20161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 smtClean="0">
                <a:solidFill>
                  <a:schemeClr val="hlink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773238"/>
            <a:ext cx="8353425" cy="4114800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网络层向上只提供简单灵活的、</a:t>
            </a:r>
            <a:r>
              <a:rPr lang="zh-CN" altLang="en-US" sz="2600" smtClean="0">
                <a:solidFill>
                  <a:schemeClr val="hlink"/>
                </a:solidFill>
              </a:rPr>
              <a:t>无连接的</a:t>
            </a:r>
            <a:r>
              <a:rPr lang="zh-CN" altLang="en-US" sz="2600" smtClean="0"/>
              <a:t>、</a:t>
            </a:r>
            <a:r>
              <a:rPr lang="zh-CN" altLang="en-US" sz="2600" smtClean="0">
                <a:solidFill>
                  <a:schemeClr val="hlink"/>
                </a:solidFill>
              </a:rPr>
              <a:t>尽最大努力交付</a:t>
            </a:r>
            <a:r>
              <a:rPr lang="zh-CN" altLang="en-US" sz="2600" smtClean="0"/>
              <a:t>的</a:t>
            </a:r>
            <a:r>
              <a:rPr lang="zh-CN" altLang="en-US" sz="2600" smtClean="0">
                <a:solidFill>
                  <a:schemeClr val="hlink"/>
                </a:solidFill>
              </a:rPr>
              <a:t>数据报服务</a:t>
            </a:r>
            <a:r>
              <a:rPr lang="zh-CN" altLang="en-US" sz="2600" smtClean="0"/>
              <a:t>。</a:t>
            </a:r>
          </a:p>
          <a:p>
            <a:pPr eaLnBrk="1" hangingPunct="1"/>
            <a:r>
              <a:rPr lang="zh-CN" altLang="en-US" sz="2600" smtClean="0"/>
              <a:t>网络在发送分组时不需要先建立连接。每一个分组（即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数据报）独立发送，与其前后的分组无关。</a:t>
            </a:r>
          </a:p>
          <a:p>
            <a:pPr eaLnBrk="1" hangingPunct="1"/>
            <a:r>
              <a:rPr lang="zh-CN" altLang="en-US" sz="2600" smtClean="0"/>
              <a:t>网络层不提供服务质量的承诺。即所传送的分组可能出错、丢失、重复和失序（不按序到达终点），当然也不保证分组传送的时限。</a:t>
            </a:r>
            <a:endParaRPr lang="en-US" altLang="zh-CN" sz="2600" smtClean="0"/>
          </a:p>
          <a:p>
            <a:pPr eaLnBrk="1" hangingPunct="1"/>
            <a:r>
              <a:rPr lang="zh-CN" altLang="en-US" sz="2600" smtClean="0"/>
              <a:t>可靠服务放在</a:t>
            </a:r>
            <a:r>
              <a:rPr lang="zh-CN" altLang="en-US" sz="2600" smtClean="0">
                <a:solidFill>
                  <a:srgbClr val="FF0000"/>
                </a:solidFill>
              </a:rPr>
              <a:t>端系统</a:t>
            </a:r>
            <a:r>
              <a:rPr lang="zh-CN" altLang="en-US" sz="2600" smtClean="0"/>
              <a:t>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803775" y="981075"/>
            <a:ext cx="4314825" cy="552450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因特网采用的设计思路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26667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68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69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0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1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2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3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4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5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6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7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8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9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0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1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2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3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4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26628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26630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43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44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45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46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47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6648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6649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6650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6651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53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6654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55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6656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57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58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59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60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61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62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6663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6664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26665" name="Rectangle 57"/>
          <p:cNvSpPr>
            <a:spLocks noChangeArrowheads="1"/>
          </p:cNvSpPr>
          <p:nvPr/>
        </p:nvSpPr>
        <p:spPr bwMode="auto">
          <a:xfrm>
            <a:off x="2124075" y="4835525"/>
            <a:ext cx="2889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66" name="Rectangle 57"/>
          <p:cNvSpPr>
            <a:spLocks noChangeArrowheads="1"/>
          </p:cNvSpPr>
          <p:nvPr/>
        </p:nvSpPr>
        <p:spPr bwMode="auto">
          <a:xfrm>
            <a:off x="1770063" y="4829175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27691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2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3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4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5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6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7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8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99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0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1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2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3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4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5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6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7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08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27652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27654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67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68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69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70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71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7672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7673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7674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7675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77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7678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79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768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81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82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83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84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85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86" name="Rectangle 57"/>
          <p:cNvSpPr>
            <a:spLocks noChangeArrowheads="1"/>
          </p:cNvSpPr>
          <p:nvPr/>
        </p:nvSpPr>
        <p:spPr bwMode="auto">
          <a:xfrm>
            <a:off x="2816225" y="4152900"/>
            <a:ext cx="2889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87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7688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7689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27690" name="Rectangle 57"/>
          <p:cNvSpPr>
            <a:spLocks noChangeArrowheads="1"/>
          </p:cNvSpPr>
          <p:nvPr/>
        </p:nvSpPr>
        <p:spPr bwMode="auto">
          <a:xfrm>
            <a:off x="1958975" y="4865688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28715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16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17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18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19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0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1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2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3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4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5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6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7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8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9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0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1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2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28676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7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28678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1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2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3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4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5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8696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8697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8698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8699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701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8702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703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8704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5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6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7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8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9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10" name="Rectangle 57"/>
          <p:cNvSpPr>
            <a:spLocks noChangeArrowheads="1"/>
          </p:cNvSpPr>
          <p:nvPr/>
        </p:nvSpPr>
        <p:spPr bwMode="auto">
          <a:xfrm>
            <a:off x="3314700" y="2971800"/>
            <a:ext cx="2889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711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8712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8713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28714" name="Rectangle 57"/>
          <p:cNvSpPr>
            <a:spLocks noChangeArrowheads="1"/>
          </p:cNvSpPr>
          <p:nvPr/>
        </p:nvSpPr>
        <p:spPr bwMode="auto">
          <a:xfrm>
            <a:off x="1958975" y="4865688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29739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0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1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2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3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4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5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6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7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8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49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0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1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2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3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4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5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6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29700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1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29702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15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16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17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18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19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9720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9721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9722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9723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25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9726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27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29728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29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30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3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3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33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34" name="Rectangle 57"/>
          <p:cNvSpPr>
            <a:spLocks noChangeArrowheads="1"/>
          </p:cNvSpPr>
          <p:nvPr/>
        </p:nvSpPr>
        <p:spPr bwMode="auto">
          <a:xfrm>
            <a:off x="5826125" y="3744913"/>
            <a:ext cx="2889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35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9736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29737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29738" name="Rectangle 57"/>
          <p:cNvSpPr>
            <a:spLocks noChangeArrowheads="1"/>
          </p:cNvSpPr>
          <p:nvPr/>
        </p:nvSpPr>
        <p:spPr bwMode="auto">
          <a:xfrm>
            <a:off x="2747963" y="4073525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0763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4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5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6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7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8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69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0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1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2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3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4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5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6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7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8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79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80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0724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5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0726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7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39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0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1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2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3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0744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0745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0746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0747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9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0750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51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0752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3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4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5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6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7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8" name="Rectangle 57"/>
          <p:cNvSpPr>
            <a:spLocks noChangeArrowheads="1"/>
          </p:cNvSpPr>
          <p:nvPr/>
        </p:nvSpPr>
        <p:spPr bwMode="auto">
          <a:xfrm>
            <a:off x="6915150" y="4775200"/>
            <a:ext cx="288925" cy="288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9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0760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0761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0762" name="Rectangle 57"/>
          <p:cNvSpPr>
            <a:spLocks noChangeArrowheads="1"/>
          </p:cNvSpPr>
          <p:nvPr/>
        </p:nvSpPr>
        <p:spPr bwMode="auto">
          <a:xfrm>
            <a:off x="4295775" y="5468938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1786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87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88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89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0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1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2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3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4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5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6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7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8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99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800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801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802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803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1748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1750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63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64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65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66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67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1770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1771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2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73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1774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75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1776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7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8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9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80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81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82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1783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1784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1785" name="Rectangle 57"/>
          <p:cNvSpPr>
            <a:spLocks noChangeArrowheads="1"/>
          </p:cNvSpPr>
          <p:nvPr/>
        </p:nvSpPr>
        <p:spPr bwMode="auto">
          <a:xfrm>
            <a:off x="6097588" y="4510088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3203575" y="3284538"/>
            <a:ext cx="2374900" cy="7016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40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网络层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2810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1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2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3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4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5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6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7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8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9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0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1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2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3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4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5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6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27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2772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3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2774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87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88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89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90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91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2792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2793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2794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2795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97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2798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99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280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1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2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3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4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5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06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2807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2808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2809" name="Rectangle 57"/>
          <p:cNvSpPr>
            <a:spLocks noChangeArrowheads="1"/>
          </p:cNvSpPr>
          <p:nvPr/>
        </p:nvSpPr>
        <p:spPr bwMode="auto">
          <a:xfrm>
            <a:off x="6924675" y="4749800"/>
            <a:ext cx="2889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3834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5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6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7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8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9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0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1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2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3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4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5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6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7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8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49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50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51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3796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7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3798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11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12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13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14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15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3816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3817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3818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3819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21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3822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3824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5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6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7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8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9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30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3831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3832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3833" name="Rectangle 57"/>
          <p:cNvSpPr>
            <a:spLocks noChangeArrowheads="1"/>
          </p:cNvSpPr>
          <p:nvPr/>
        </p:nvSpPr>
        <p:spPr bwMode="auto">
          <a:xfrm>
            <a:off x="4076700" y="2078038"/>
            <a:ext cx="288925" cy="2889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4858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59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0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1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2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3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4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5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6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7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8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69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0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1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2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3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4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75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4820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1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4822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35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36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37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38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39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4840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4841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4842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4843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45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4846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47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4848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49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50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5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5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53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54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4855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4856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4857" name="Rectangle 57"/>
          <p:cNvSpPr>
            <a:spLocks noChangeArrowheads="1"/>
          </p:cNvSpPr>
          <p:nvPr/>
        </p:nvSpPr>
        <p:spPr bwMode="auto">
          <a:xfrm>
            <a:off x="4130675" y="3125788"/>
            <a:ext cx="288925" cy="2889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5882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3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4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5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6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7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8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89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0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1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2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3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4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5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6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7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8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99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5844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5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5846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59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0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1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2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3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5864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5865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5866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5867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9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5870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71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5872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3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4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5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6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7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78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5879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5880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5881" name="Rectangle 57"/>
          <p:cNvSpPr>
            <a:spLocks noChangeArrowheads="1"/>
          </p:cNvSpPr>
          <p:nvPr/>
        </p:nvSpPr>
        <p:spPr bwMode="auto">
          <a:xfrm>
            <a:off x="6119813" y="3733800"/>
            <a:ext cx="288925" cy="2889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2420938" y="2444750"/>
            <a:ext cx="4387850" cy="3851275"/>
            <a:chOff x="1746" y="2024"/>
            <a:chExt cx="1678" cy="1451"/>
          </a:xfrm>
        </p:grpSpPr>
        <p:sp>
          <p:nvSpPr>
            <p:cNvPr id="36906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7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8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09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0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1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2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3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4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5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6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7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8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9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0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1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2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23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数据报服务</a:t>
            </a:r>
          </a:p>
        </p:txBody>
      </p:sp>
      <p:sp>
        <p:nvSpPr>
          <p:cNvPr id="36868" name="Rectangle 61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Text Box 62"/>
          <p:cNvSpPr txBox="1">
            <a:spLocks noChangeArrowheads="1"/>
          </p:cNvSpPr>
          <p:nvPr/>
        </p:nvSpPr>
        <p:spPr bwMode="auto">
          <a:xfrm>
            <a:off x="482600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网络随时接受主机发送的分组（即数据报）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网络为每个分组独立地选择路由。 </a:t>
            </a:r>
          </a:p>
        </p:txBody>
      </p:sp>
      <p:sp>
        <p:nvSpPr>
          <p:cNvPr id="36870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84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85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86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87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6888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6889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6890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6891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2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93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6894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95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6896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97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98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99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00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01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02" name="Text Box 58"/>
          <p:cNvSpPr txBox="1">
            <a:spLocks noChangeArrowheads="1"/>
          </p:cNvSpPr>
          <p:nvPr/>
        </p:nvSpPr>
        <p:spPr bwMode="auto">
          <a:xfrm>
            <a:off x="179388" y="2605088"/>
            <a:ext cx="29035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6903" name="Text Box 59"/>
          <p:cNvSpPr txBox="1">
            <a:spLocks noChangeArrowheads="1"/>
          </p:cNvSpPr>
          <p:nvPr/>
        </p:nvSpPr>
        <p:spPr bwMode="auto">
          <a:xfrm>
            <a:off x="6132513" y="2276475"/>
            <a:ext cx="2903537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发送分组</a:t>
            </a:r>
          </a:p>
        </p:txBody>
      </p:sp>
      <p:sp>
        <p:nvSpPr>
          <p:cNvPr id="36904" name="Text Box 60"/>
          <p:cNvSpPr txBox="1">
            <a:spLocks noChangeArrowheads="1"/>
          </p:cNvSpPr>
          <p:nvPr/>
        </p:nvSpPr>
        <p:spPr bwMode="auto">
          <a:xfrm>
            <a:off x="250825" y="3311525"/>
            <a:ext cx="232727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路径可能变化</a:t>
            </a:r>
          </a:p>
        </p:txBody>
      </p:sp>
      <p:sp>
        <p:nvSpPr>
          <p:cNvPr id="36905" name="Rectangle 57"/>
          <p:cNvSpPr>
            <a:spLocks noChangeArrowheads="1"/>
          </p:cNvSpPr>
          <p:nvPr/>
        </p:nvSpPr>
        <p:spPr bwMode="auto">
          <a:xfrm>
            <a:off x="6989763" y="3240088"/>
            <a:ext cx="288925" cy="2889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37926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7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8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9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0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1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2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3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4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5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6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7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8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39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40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41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42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43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提供数据报服务的特点 </a:t>
            </a:r>
          </a:p>
        </p:txBody>
      </p:sp>
      <p:sp>
        <p:nvSpPr>
          <p:cNvPr id="37892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5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6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7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8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9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7910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7911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7912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7913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15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7916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17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7918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9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0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3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24" name="Rectangle 54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25" name="Text Box 55"/>
          <p:cNvSpPr txBox="1">
            <a:spLocks noChangeArrowheads="1"/>
          </p:cNvSpPr>
          <p:nvPr/>
        </p:nvSpPr>
        <p:spPr bwMode="auto">
          <a:xfrm>
            <a:off x="652463" y="346075"/>
            <a:ext cx="7905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网络尽最大努力地将分组交付给目的主机，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但网络对源主机没有任何服务质量承诺。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提供数据报服务的特点 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38951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2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3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4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5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6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7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8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59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0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1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2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3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4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5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6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7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68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916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29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0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1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2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3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8934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8935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8936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8937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39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38940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41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38942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3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4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5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6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7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48" name="Rectangle 54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49" name="Text Box 55"/>
          <p:cNvSpPr txBox="1">
            <a:spLocks noChangeArrowheads="1"/>
          </p:cNvSpPr>
          <p:nvPr/>
        </p:nvSpPr>
        <p:spPr bwMode="auto">
          <a:xfrm>
            <a:off x="179388" y="74613"/>
            <a:ext cx="86407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网络不保证所传送的分组不丢失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也不保证按源主机发送分组的先后顺序</a:t>
            </a: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以及在时限内必须将分组交付给目的主机 </a:t>
            </a:r>
          </a:p>
        </p:txBody>
      </p:sp>
      <p:sp>
        <p:nvSpPr>
          <p:cNvPr id="38950" name="矩形 1"/>
          <p:cNvSpPr>
            <a:spLocks noChangeArrowheads="1"/>
          </p:cNvSpPr>
          <p:nvPr/>
        </p:nvSpPr>
        <p:spPr bwMode="auto">
          <a:xfrm>
            <a:off x="149225" y="5507038"/>
            <a:ext cx="24828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通过 网络标识，路由，网络层拥塞控制等来提高服务质量。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52488"/>
            <a:ext cx="8208962" cy="69691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电话网和计算机网络的区别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539750" y="1773238"/>
            <a:ext cx="820896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>
                <a:solidFill>
                  <a:srgbClr val="0070C0"/>
                </a:solidFill>
              </a:rPr>
              <a:t>电话网络：电话没有差错处理功能，因此可靠传输保障由通信网络负责。</a:t>
            </a:r>
            <a:endParaRPr lang="en-US" altLang="zh-CN" sz="2600">
              <a:solidFill>
                <a:srgbClr val="0070C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>
                <a:solidFill>
                  <a:srgbClr val="0070C0"/>
                </a:solidFill>
              </a:rPr>
              <a:t>计算机网络：计算机具有较强的检错纠错功能，因此将可靠传输由端系统来处理。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912813"/>
            <a:ext cx="91440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395288" y="1006475"/>
            <a:ext cx="2520950" cy="5238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网络层的任务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8300" y="1916113"/>
            <a:ext cx="8823325" cy="8620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defRPr/>
            </a:pPr>
            <a:r>
              <a:rPr lang="zh-CN" altLang="en-US" sz="2800" b="1" dirty="0" smtClean="0"/>
              <a:t>网络层</a:t>
            </a:r>
            <a:r>
              <a:rPr lang="zh-CN" altLang="en-US" sz="2800" b="1" dirty="0"/>
              <a:t>的主要任务是实现</a:t>
            </a:r>
            <a:r>
              <a:rPr lang="zh-CN" altLang="en-US" sz="2800" b="1" dirty="0">
                <a:solidFill>
                  <a:srgbClr val="0070C0"/>
                </a:solidFill>
              </a:rPr>
              <a:t>网络互连</a:t>
            </a:r>
            <a:r>
              <a:rPr lang="zh-CN" altLang="en-US" sz="2800" b="1" dirty="0"/>
              <a:t>，进而</a:t>
            </a:r>
            <a:r>
              <a:rPr lang="zh-CN" altLang="en-US" sz="2800" b="1" dirty="0" smtClean="0"/>
              <a:t>实现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数据报在</a:t>
            </a:r>
            <a:r>
              <a:rPr lang="zh-CN" altLang="en-US" sz="2800" b="1" dirty="0">
                <a:solidFill>
                  <a:srgbClr val="0070C0"/>
                </a:solidFill>
              </a:rPr>
              <a:t>各个网络之间的传输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429000"/>
            <a:ext cx="58150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395288" y="1006475"/>
            <a:ext cx="3600450" cy="5238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网络层要解决的问题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250825" y="1844675"/>
            <a:ext cx="88931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SzPct val="120000"/>
              <a:buFontTx/>
              <a:buChar char="•"/>
            </a:pPr>
            <a:r>
              <a:rPr lang="zh-CN" altLang="en-US" sz="2400" b="1">
                <a:solidFill>
                  <a:srgbClr val="0070C0"/>
                </a:solidFill>
              </a:rPr>
              <a:t>网络层向运输层提供怎样的服务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（可靠传输 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? 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不可靠传输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>
              <a:lnSpc>
                <a:spcPct val="150000"/>
              </a:lnSpc>
              <a:buSzPct val="120000"/>
              <a:buFontTx/>
              <a:buChar char="•"/>
            </a:pPr>
            <a:r>
              <a:rPr lang="zh-CN" altLang="en-US" sz="2400" b="1">
                <a:solidFill>
                  <a:srgbClr val="0070C0"/>
                </a:solidFill>
                <a:latin typeface="-apple-system"/>
              </a:rPr>
              <a:t>网络层寻址问题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（如何标识一个网络）</a:t>
            </a:r>
            <a:endParaRPr lang="en-US" altLang="zh-CN" sz="240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  <a:buSzPct val="120000"/>
              <a:buFontTx/>
              <a:buChar char="•"/>
            </a:pPr>
            <a:r>
              <a:rPr lang="zh-CN" altLang="en-US" sz="2400" b="1">
                <a:solidFill>
                  <a:srgbClr val="0070C0"/>
                </a:solidFill>
              </a:rPr>
              <a:t>路由选择问题</a:t>
            </a:r>
            <a:r>
              <a:rPr lang="zh-CN" altLang="en-US" sz="2400">
                <a:solidFill>
                  <a:schemeClr val="tx1"/>
                </a:solidFill>
              </a:rPr>
              <a:t>（知道目标网络后，使用怎样的路径跳转过去）</a:t>
            </a:r>
            <a:endParaRPr lang="zh-CN" altLang="en-US" sz="2400">
              <a:solidFill>
                <a:schemeClr val="tx1"/>
              </a:solidFill>
              <a:latin typeface="-apple-system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3357563"/>
            <a:ext cx="3908425" cy="711200"/>
          </a:xfrm>
        </p:spPr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chemeClr val="hlink"/>
                </a:solidFill>
                <a:ea typeface="黑体" panose="02010609060101010101" pitchFamily="49" charset="-122"/>
              </a:rPr>
              <a:t>网络层提供的服务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836613"/>
            <a:ext cx="3087687" cy="63976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hlink"/>
                </a:solidFill>
                <a:ea typeface="黑体" panose="02010609060101010101" pitchFamily="49" charset="-122"/>
              </a:rPr>
              <a:t>网络层提供的服务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773238"/>
            <a:ext cx="8199437" cy="2305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有两大派别：</a:t>
            </a:r>
          </a:p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团体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为代表的一派认为网络层只需提供</a:t>
            </a:r>
            <a:r>
              <a:rPr lang="zh-CN" altLang="en-US" sz="28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无连接的  数据报服务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即可。</a:t>
            </a:r>
          </a:p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以电话公司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为代表的一派认为网络层应该提供</a:t>
            </a:r>
            <a:r>
              <a:rPr lang="zh-CN" altLang="en-US" sz="28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面向连接的  可靠的服务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。（通过虚电路</a:t>
            </a:r>
            <a:r>
              <a:rPr lang="en-GB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(virtual-circuit,VC)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实现）</a:t>
            </a: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685800" y="5013325"/>
            <a:ext cx="8135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争论焦点的实质就是：在计算机通信中，</a:t>
            </a:r>
            <a:r>
              <a:rPr lang="zh-CN" altLang="en-US">
                <a:solidFill>
                  <a:srgbClr val="C00000"/>
                </a:solidFill>
              </a:rPr>
              <a:t>可靠交付应当由谁来负责</a:t>
            </a:r>
            <a:r>
              <a:rPr lang="zh-CN" altLang="en-US">
                <a:solidFill>
                  <a:schemeClr val="tx1"/>
                </a:solidFill>
              </a:rPr>
              <a:t>？是</a:t>
            </a:r>
            <a:r>
              <a:rPr lang="zh-CN" altLang="en-US">
                <a:solidFill>
                  <a:srgbClr val="C00000"/>
                </a:solidFill>
              </a:rPr>
              <a:t>网络</a:t>
            </a:r>
            <a:r>
              <a:rPr lang="zh-CN" altLang="en-US">
                <a:solidFill>
                  <a:schemeClr val="tx1"/>
                </a:solidFill>
              </a:rPr>
              <a:t>还是</a:t>
            </a:r>
            <a:r>
              <a:rPr lang="zh-CN" altLang="en-US">
                <a:solidFill>
                  <a:srgbClr val="C00000"/>
                </a:solidFill>
              </a:rPr>
              <a:t>端系统</a:t>
            </a:r>
            <a:r>
              <a:rPr lang="zh-CN" altLang="en-US">
                <a:solidFill>
                  <a:schemeClr val="tx1"/>
                </a:solidFill>
              </a:rPr>
              <a:t>？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0"/>
            <a:ext cx="2303463" cy="5476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虚电路服务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94000" y="930275"/>
            <a:ext cx="63722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kern="0" dirty="0" smtClean="0">
                <a:solidFill>
                  <a:schemeClr val="tx1"/>
                </a:solidFill>
              </a:rPr>
              <a:t>电信网的成功经验让网络负责可靠交付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420938"/>
            <a:ext cx="8281987" cy="2016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</a:rPr>
              <a:t>建立虚电路</a:t>
            </a:r>
            <a:r>
              <a:rPr lang="zh-CN" altLang="en-US" sz="2600" smtClean="0"/>
              <a:t>（即提前发现从源端到目标端的通路，并在以后的收发数据过程中一直使用该通路）</a:t>
            </a:r>
            <a:endParaRPr lang="en-US" altLang="zh-CN" sz="2600" smtClean="0"/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</a:rPr>
              <a:t>收发数据</a:t>
            </a:r>
            <a:endParaRPr lang="en-US" altLang="zh-CN" sz="2600" smtClean="0">
              <a:solidFill>
                <a:srgbClr val="0070C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600" smtClean="0">
                <a:solidFill>
                  <a:srgbClr val="0070C0"/>
                </a:solidFill>
              </a:rPr>
              <a:t>拆除虚电路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2A10E8"/>
                </a:solidFill>
                <a:ea typeface="黑体" panose="02010609060101010101" pitchFamily="49" charset="-122"/>
              </a:rPr>
              <a:t>虚电路服务</a:t>
            </a:r>
          </a:p>
        </p:txBody>
      </p:sp>
      <p:sp>
        <p:nvSpPr>
          <p:cNvPr id="587832" name="Rectangle 56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18478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79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0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1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2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3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4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5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6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7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8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89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0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1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2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3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4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5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437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50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51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52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53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54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8455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8456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8457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8458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60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18461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62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18463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64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65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66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67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68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830" name="Text Box 54"/>
          <p:cNvSpPr txBox="1">
            <a:spLocks noChangeArrowheads="1"/>
          </p:cNvSpPr>
          <p:nvPr/>
        </p:nvSpPr>
        <p:spPr bwMode="auto">
          <a:xfrm>
            <a:off x="179388" y="2605088"/>
            <a:ext cx="2547937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要和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通信</a:t>
            </a:r>
          </a:p>
        </p:txBody>
      </p:sp>
      <p:sp>
        <p:nvSpPr>
          <p:cNvPr id="587831" name="Freeform 55"/>
          <p:cNvSpPr>
            <a:spLocks/>
          </p:cNvSpPr>
          <p:nvPr/>
        </p:nvSpPr>
        <p:spPr bwMode="auto">
          <a:xfrm>
            <a:off x="2116138" y="3514725"/>
            <a:ext cx="4786312" cy="2079625"/>
          </a:xfrm>
          <a:custGeom>
            <a:avLst/>
            <a:gdLst>
              <a:gd name="T0" fmla="*/ 0 w 3015"/>
              <a:gd name="T1" fmla="*/ 2147483646 h 1310"/>
              <a:gd name="T2" fmla="*/ 2147483646 w 3015"/>
              <a:gd name="T3" fmla="*/ 2147483646 h 1310"/>
              <a:gd name="T4" fmla="*/ 2147483646 w 3015"/>
              <a:gd name="T5" fmla="*/ 2147483646 h 1310"/>
              <a:gd name="T6" fmla="*/ 2147483646 w 3015"/>
              <a:gd name="T7" fmla="*/ 2147483646 h 1310"/>
              <a:gd name="T8" fmla="*/ 2147483646 w 3015"/>
              <a:gd name="T9" fmla="*/ 2147483646 h 1310"/>
              <a:gd name="T10" fmla="*/ 2147483646 w 3015"/>
              <a:gd name="T11" fmla="*/ 2147483646 h 1310"/>
              <a:gd name="T12" fmla="*/ 2147483646 w 3015"/>
              <a:gd name="T13" fmla="*/ 2147483646 h 1310"/>
              <a:gd name="T14" fmla="*/ 2147483646 w 3015"/>
              <a:gd name="T15" fmla="*/ 2147483646 h 1310"/>
              <a:gd name="T16" fmla="*/ 2147483646 w 3015"/>
              <a:gd name="T17" fmla="*/ 2147483646 h 1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15" h="1310">
                <a:moveTo>
                  <a:pt x="0" y="802"/>
                </a:moveTo>
                <a:cubicBezTo>
                  <a:pt x="67" y="799"/>
                  <a:pt x="311" y="814"/>
                  <a:pt x="413" y="794"/>
                </a:cubicBezTo>
                <a:cubicBezTo>
                  <a:pt x="515" y="774"/>
                  <a:pt x="546" y="741"/>
                  <a:pt x="615" y="680"/>
                </a:cubicBezTo>
                <a:cubicBezTo>
                  <a:pt x="684" y="620"/>
                  <a:pt x="743" y="535"/>
                  <a:pt x="826" y="430"/>
                </a:cubicBezTo>
                <a:cubicBezTo>
                  <a:pt x="909" y="326"/>
                  <a:pt x="1010" y="110"/>
                  <a:pt x="1113" y="55"/>
                </a:cubicBezTo>
                <a:cubicBezTo>
                  <a:pt x="1216" y="0"/>
                  <a:pt x="1217" y="22"/>
                  <a:pt x="1442" y="101"/>
                </a:cubicBezTo>
                <a:cubicBezTo>
                  <a:pt x="1667" y="180"/>
                  <a:pt x="2222" y="381"/>
                  <a:pt x="2462" y="530"/>
                </a:cubicBezTo>
                <a:cubicBezTo>
                  <a:pt x="2702" y="679"/>
                  <a:pt x="2788" y="864"/>
                  <a:pt x="2880" y="994"/>
                </a:cubicBezTo>
                <a:cubicBezTo>
                  <a:pt x="2972" y="1124"/>
                  <a:pt x="2987" y="1244"/>
                  <a:pt x="3015" y="1310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7834" name="Group 58"/>
          <p:cNvGrpSpPr>
            <a:grpSpLocks/>
          </p:cNvGrpSpPr>
          <p:nvPr/>
        </p:nvGrpSpPr>
        <p:grpSpPr bwMode="auto">
          <a:xfrm>
            <a:off x="863600" y="3311525"/>
            <a:ext cx="2632075" cy="838200"/>
            <a:chOff x="544" y="2086"/>
            <a:chExt cx="1610" cy="528"/>
          </a:xfrm>
        </p:grpSpPr>
        <p:sp>
          <p:nvSpPr>
            <p:cNvPr id="18476" name="Text Box 59"/>
            <p:cNvSpPr txBox="1">
              <a:spLocks noChangeArrowheads="1"/>
            </p:cNvSpPr>
            <p:nvPr/>
          </p:nvSpPr>
          <p:spPr bwMode="auto">
            <a:xfrm>
              <a:off x="544" y="2086"/>
              <a:ext cx="794" cy="3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虚电路</a:t>
              </a:r>
            </a:p>
          </p:txBody>
        </p:sp>
        <p:sp>
          <p:nvSpPr>
            <p:cNvPr id="18477" name="Line 60"/>
            <p:cNvSpPr>
              <a:spLocks noChangeShapeType="1"/>
            </p:cNvSpPr>
            <p:nvPr/>
          </p:nvSpPr>
          <p:spPr bwMode="auto">
            <a:xfrm>
              <a:off x="1338" y="2296"/>
              <a:ext cx="816" cy="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7837" name="Group 61"/>
          <p:cNvGrpSpPr>
            <a:grpSpLocks/>
          </p:cNvGrpSpPr>
          <p:nvPr/>
        </p:nvGrpSpPr>
        <p:grpSpPr bwMode="auto">
          <a:xfrm>
            <a:off x="4787900" y="1989138"/>
            <a:ext cx="3979863" cy="1865312"/>
            <a:chOff x="3016" y="1253"/>
            <a:chExt cx="2507" cy="1175"/>
          </a:xfrm>
        </p:grpSpPr>
        <p:sp>
          <p:nvSpPr>
            <p:cNvPr id="18474" name="Text Box 62"/>
            <p:cNvSpPr txBox="1">
              <a:spLocks noChangeArrowheads="1"/>
            </p:cNvSpPr>
            <p:nvPr/>
          </p:nvSpPr>
          <p:spPr bwMode="auto">
            <a:xfrm>
              <a:off x="3833" y="1253"/>
              <a:ext cx="1690" cy="8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</a:t>
              </a:r>
              <a:r>
                <a:rPr lang="en-US" altLang="zh-CN" sz="2800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4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向</a:t>
              </a:r>
              <a:r>
                <a:rPr lang="zh-CN" altLang="en-US" sz="14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</a:t>
              </a:r>
              <a:r>
                <a:rPr lang="en-US" altLang="zh-CN" sz="2800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r>
                <a:rPr lang="en-US" altLang="zh-CN" sz="14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所有分组都沿此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虚电路传送。</a:t>
              </a:r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 flipH="1">
              <a:off x="3016" y="1888"/>
              <a:ext cx="817" cy="5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7833" name="Text Box 57"/>
          <p:cNvSpPr txBox="1">
            <a:spLocks noChangeArrowheads="1"/>
          </p:cNvSpPr>
          <p:nvPr/>
        </p:nvSpPr>
        <p:spPr bwMode="auto">
          <a:xfrm>
            <a:off x="60325" y="260350"/>
            <a:ext cx="90836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先向主机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发出一个特定格式的控制信息分组，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要求进行通信，同时寻找一条合适路由。若主机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通信就发回响应，然后双方就建立了虚电路。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8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8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32" grpId="0" animBg="1"/>
      <p:bldP spid="587830" grpId="0" animBg="1"/>
      <p:bldP spid="587831" grpId="0" animBg="1"/>
      <p:bldP spid="5878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931863"/>
            <a:ext cx="6856412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提供虚电路服务的特点 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514600" y="2422525"/>
            <a:ext cx="4387850" cy="3851275"/>
            <a:chOff x="1746" y="2024"/>
            <a:chExt cx="1678" cy="1451"/>
          </a:xfrm>
        </p:grpSpPr>
        <p:sp>
          <p:nvSpPr>
            <p:cNvPr id="19496" name="Oval 4"/>
            <p:cNvSpPr>
              <a:spLocks noChangeArrowheads="1"/>
            </p:cNvSpPr>
            <p:nvPr/>
          </p:nvSpPr>
          <p:spPr bwMode="auto">
            <a:xfrm>
              <a:off x="2333" y="2052"/>
              <a:ext cx="717" cy="57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97" name="Oval 5"/>
            <p:cNvSpPr>
              <a:spLocks noChangeArrowheads="1"/>
            </p:cNvSpPr>
            <p:nvPr/>
          </p:nvSpPr>
          <p:spPr bwMode="auto">
            <a:xfrm>
              <a:off x="1928" y="2209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98" name="Oval 6"/>
            <p:cNvSpPr>
              <a:spLocks noChangeArrowheads="1"/>
            </p:cNvSpPr>
            <p:nvPr/>
          </p:nvSpPr>
          <p:spPr bwMode="auto">
            <a:xfrm>
              <a:off x="1756" y="2566"/>
              <a:ext cx="364" cy="4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99" name="Oval 7"/>
            <p:cNvSpPr>
              <a:spLocks noChangeArrowheads="1"/>
            </p:cNvSpPr>
            <p:nvPr/>
          </p:nvSpPr>
          <p:spPr bwMode="auto">
            <a:xfrm>
              <a:off x="1867" y="2779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0" name="Oval 8"/>
            <p:cNvSpPr>
              <a:spLocks noChangeArrowheads="1"/>
            </p:cNvSpPr>
            <p:nvPr/>
          </p:nvSpPr>
          <p:spPr bwMode="auto">
            <a:xfrm>
              <a:off x="2272" y="2865"/>
              <a:ext cx="839" cy="5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1" name="Oval 9"/>
            <p:cNvSpPr>
              <a:spLocks noChangeArrowheads="1"/>
            </p:cNvSpPr>
            <p:nvPr/>
          </p:nvSpPr>
          <p:spPr bwMode="auto">
            <a:xfrm>
              <a:off x="2818" y="2224"/>
              <a:ext cx="525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2" name="Oval 10"/>
            <p:cNvSpPr>
              <a:spLocks noChangeArrowheads="1"/>
            </p:cNvSpPr>
            <p:nvPr/>
          </p:nvSpPr>
          <p:spPr bwMode="auto">
            <a:xfrm>
              <a:off x="2898" y="2523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3" name="Oval 11"/>
            <p:cNvSpPr>
              <a:spLocks noChangeArrowheads="1"/>
            </p:cNvSpPr>
            <p:nvPr/>
          </p:nvSpPr>
          <p:spPr bwMode="auto">
            <a:xfrm rot="1140760">
              <a:off x="2848" y="2623"/>
              <a:ext cx="526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4" name="Oval 12"/>
            <p:cNvSpPr>
              <a:spLocks noChangeArrowheads="1"/>
            </p:cNvSpPr>
            <p:nvPr/>
          </p:nvSpPr>
          <p:spPr bwMode="auto">
            <a:xfrm>
              <a:off x="2059" y="2395"/>
              <a:ext cx="1082" cy="7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5" name="Oval 13"/>
            <p:cNvSpPr>
              <a:spLocks noChangeArrowheads="1"/>
            </p:cNvSpPr>
            <p:nvPr/>
          </p:nvSpPr>
          <p:spPr bwMode="auto">
            <a:xfrm>
              <a:off x="2322" y="2024"/>
              <a:ext cx="718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6" name="Oval 14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7" name="Oval 15"/>
            <p:cNvSpPr>
              <a:spLocks noChangeArrowheads="1"/>
            </p:cNvSpPr>
            <p:nvPr/>
          </p:nvSpPr>
          <p:spPr bwMode="auto">
            <a:xfrm>
              <a:off x="1746" y="2538"/>
              <a:ext cx="364" cy="45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8" name="Oval 16"/>
            <p:cNvSpPr>
              <a:spLocks noChangeArrowheads="1"/>
            </p:cNvSpPr>
            <p:nvPr/>
          </p:nvSpPr>
          <p:spPr bwMode="auto">
            <a:xfrm>
              <a:off x="1857" y="2751"/>
              <a:ext cx="556" cy="50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09" name="Oval 17"/>
            <p:cNvSpPr>
              <a:spLocks noChangeArrowheads="1"/>
            </p:cNvSpPr>
            <p:nvPr/>
          </p:nvSpPr>
          <p:spPr bwMode="auto">
            <a:xfrm>
              <a:off x="2261" y="2876"/>
              <a:ext cx="839" cy="59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28398" dir="20006097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10" name="Oval 18"/>
            <p:cNvSpPr>
              <a:spLocks noChangeArrowheads="1"/>
            </p:cNvSpPr>
            <p:nvPr/>
          </p:nvSpPr>
          <p:spPr bwMode="auto">
            <a:xfrm>
              <a:off x="2807" y="21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11" name="Oval 19"/>
            <p:cNvSpPr>
              <a:spLocks noChangeArrowheads="1"/>
            </p:cNvSpPr>
            <p:nvPr/>
          </p:nvSpPr>
          <p:spPr bwMode="auto">
            <a:xfrm>
              <a:off x="2888" y="2495"/>
              <a:ext cx="526" cy="4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12" name="Oval 20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6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13" name="Oval 21"/>
            <p:cNvSpPr>
              <a:spLocks noChangeArrowheads="1"/>
            </p:cNvSpPr>
            <p:nvPr/>
          </p:nvSpPr>
          <p:spPr bwMode="auto">
            <a:xfrm>
              <a:off x="2049" y="2366"/>
              <a:ext cx="1082" cy="74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460" name="Line 22"/>
          <p:cNvSpPr>
            <a:spLocks noChangeShapeType="1"/>
          </p:cNvSpPr>
          <p:nvPr/>
        </p:nvSpPr>
        <p:spPr bwMode="auto">
          <a:xfrm flipV="1">
            <a:off x="3859213" y="2692400"/>
            <a:ext cx="1349375" cy="53975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23"/>
          <p:cNvSpPr>
            <a:spLocks noChangeShapeType="1"/>
          </p:cNvSpPr>
          <p:nvPr/>
        </p:nvSpPr>
        <p:spPr bwMode="auto">
          <a:xfrm>
            <a:off x="5375275" y="2765425"/>
            <a:ext cx="798513" cy="1357313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24"/>
          <p:cNvSpPr>
            <a:spLocks noChangeShapeType="1"/>
          </p:cNvSpPr>
          <p:nvPr/>
        </p:nvSpPr>
        <p:spPr bwMode="auto">
          <a:xfrm flipH="1">
            <a:off x="3060700" y="3322638"/>
            <a:ext cx="701675" cy="12207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25"/>
          <p:cNvSpPr>
            <a:spLocks noChangeShapeType="1"/>
          </p:cNvSpPr>
          <p:nvPr/>
        </p:nvSpPr>
        <p:spPr bwMode="auto">
          <a:xfrm>
            <a:off x="3101975" y="4713288"/>
            <a:ext cx="1608138" cy="8588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26"/>
          <p:cNvSpPr>
            <a:spLocks noChangeShapeType="1"/>
          </p:cNvSpPr>
          <p:nvPr/>
        </p:nvSpPr>
        <p:spPr bwMode="auto">
          <a:xfrm flipV="1">
            <a:off x="4776788" y="4391025"/>
            <a:ext cx="1397000" cy="1270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27"/>
          <p:cNvSpPr>
            <a:spLocks noChangeShapeType="1"/>
          </p:cNvSpPr>
          <p:nvPr/>
        </p:nvSpPr>
        <p:spPr bwMode="auto">
          <a:xfrm>
            <a:off x="3911600" y="3327400"/>
            <a:ext cx="2246313" cy="9175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Line 28"/>
          <p:cNvSpPr>
            <a:spLocks noChangeShapeType="1"/>
          </p:cNvSpPr>
          <p:nvPr/>
        </p:nvSpPr>
        <p:spPr bwMode="auto">
          <a:xfrm>
            <a:off x="3806825" y="3170238"/>
            <a:ext cx="1054100" cy="2398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29"/>
          <p:cNvSpPr>
            <a:spLocks noChangeShapeType="1"/>
          </p:cNvSpPr>
          <p:nvPr/>
        </p:nvSpPr>
        <p:spPr bwMode="auto">
          <a:xfrm flipV="1">
            <a:off x="4146550" y="5638800"/>
            <a:ext cx="677863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30"/>
          <p:cNvSpPr>
            <a:spLocks noChangeShapeType="1"/>
          </p:cNvSpPr>
          <p:nvPr/>
        </p:nvSpPr>
        <p:spPr bwMode="auto">
          <a:xfrm rot="-5400000">
            <a:off x="5137150" y="2387601"/>
            <a:ext cx="3270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31"/>
          <p:cNvSpPr>
            <a:spLocks noChangeShapeType="1"/>
          </p:cNvSpPr>
          <p:nvPr/>
        </p:nvSpPr>
        <p:spPr bwMode="auto">
          <a:xfrm>
            <a:off x="6272213" y="4391025"/>
            <a:ext cx="722312" cy="1082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32"/>
          <p:cNvSpPr>
            <a:spLocks noChangeShapeType="1"/>
          </p:cNvSpPr>
          <p:nvPr/>
        </p:nvSpPr>
        <p:spPr bwMode="auto">
          <a:xfrm flipV="1">
            <a:off x="2254250" y="4640263"/>
            <a:ext cx="560388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33"/>
          <p:cNvSpPr>
            <a:spLocks noChangeShapeType="1"/>
          </p:cNvSpPr>
          <p:nvPr/>
        </p:nvSpPr>
        <p:spPr bwMode="auto">
          <a:xfrm rot="5400000" flipH="1">
            <a:off x="3388519" y="2804319"/>
            <a:ext cx="749300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Text Box 34"/>
          <p:cNvSpPr txBox="1">
            <a:spLocks noChangeArrowheads="1"/>
          </p:cNvSpPr>
          <p:nvPr/>
        </p:nvSpPr>
        <p:spPr bwMode="auto">
          <a:xfrm>
            <a:off x="1519238" y="4256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73" name="Text Box 35"/>
          <p:cNvSpPr txBox="1">
            <a:spLocks noChangeArrowheads="1"/>
          </p:cNvSpPr>
          <p:nvPr/>
        </p:nvSpPr>
        <p:spPr bwMode="auto">
          <a:xfrm>
            <a:off x="7235825" y="50847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74" name="Text Box 36"/>
          <p:cNvSpPr txBox="1">
            <a:spLocks noChangeArrowheads="1"/>
          </p:cNvSpPr>
          <p:nvPr/>
        </p:nvSpPr>
        <p:spPr bwMode="auto">
          <a:xfrm>
            <a:off x="3175000" y="1916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75" name="Text Box 37"/>
          <p:cNvSpPr txBox="1">
            <a:spLocks noChangeArrowheads="1"/>
          </p:cNvSpPr>
          <p:nvPr/>
        </p:nvSpPr>
        <p:spPr bwMode="auto">
          <a:xfrm>
            <a:off x="5480050" y="1879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76" name="Text Box 38"/>
          <p:cNvSpPr txBox="1">
            <a:spLocks noChangeArrowheads="1"/>
          </p:cNvSpPr>
          <p:nvPr/>
        </p:nvSpPr>
        <p:spPr bwMode="auto">
          <a:xfrm>
            <a:off x="3463925" y="5911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77" name="Oval 39"/>
          <p:cNvSpPr>
            <a:spLocks noChangeArrowheads="1"/>
          </p:cNvSpPr>
          <p:nvPr/>
        </p:nvSpPr>
        <p:spPr bwMode="auto">
          <a:xfrm>
            <a:off x="2797175" y="4391025"/>
            <a:ext cx="481013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9478" name="Oval 40"/>
          <p:cNvSpPr>
            <a:spLocks noChangeArrowheads="1"/>
          </p:cNvSpPr>
          <p:nvPr/>
        </p:nvSpPr>
        <p:spPr bwMode="auto">
          <a:xfrm>
            <a:off x="4630738" y="537210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9479" name="Oval 41"/>
          <p:cNvSpPr>
            <a:spLocks noChangeArrowheads="1"/>
          </p:cNvSpPr>
          <p:nvPr/>
        </p:nvSpPr>
        <p:spPr bwMode="auto">
          <a:xfrm>
            <a:off x="5018088" y="2520950"/>
            <a:ext cx="481012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9480" name="Oval 42"/>
          <p:cNvSpPr>
            <a:spLocks noChangeArrowheads="1"/>
          </p:cNvSpPr>
          <p:nvPr/>
        </p:nvSpPr>
        <p:spPr bwMode="auto">
          <a:xfrm>
            <a:off x="3568700" y="3054350"/>
            <a:ext cx="484188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9481" name="Line 43"/>
          <p:cNvSpPr>
            <a:spLocks noChangeShapeType="1"/>
          </p:cNvSpPr>
          <p:nvPr/>
        </p:nvSpPr>
        <p:spPr bwMode="auto">
          <a:xfrm flipV="1">
            <a:off x="6272213" y="3811588"/>
            <a:ext cx="850900" cy="398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44"/>
          <p:cNvSpPr txBox="1">
            <a:spLocks noChangeArrowheads="1"/>
          </p:cNvSpPr>
          <p:nvPr/>
        </p:nvSpPr>
        <p:spPr bwMode="auto">
          <a:xfrm>
            <a:off x="7308850" y="35004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83" name="Oval 45"/>
          <p:cNvSpPr>
            <a:spLocks noChangeArrowheads="1"/>
          </p:cNvSpPr>
          <p:nvPr/>
        </p:nvSpPr>
        <p:spPr bwMode="auto">
          <a:xfrm>
            <a:off x="5981700" y="4033838"/>
            <a:ext cx="482600" cy="444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19484" name="AutoShape 46"/>
          <p:cNvSpPr>
            <a:spLocks noChangeArrowheads="1"/>
          </p:cNvSpPr>
          <p:nvPr/>
        </p:nvSpPr>
        <p:spPr bwMode="auto">
          <a:xfrm>
            <a:off x="6154738" y="6034088"/>
            <a:ext cx="1598612" cy="365125"/>
          </a:xfrm>
          <a:prstGeom prst="wedgeRoundRectCallout">
            <a:avLst>
              <a:gd name="adj1" fmla="val -48014"/>
              <a:gd name="adj2" fmla="val -128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85" name="Text Box 47"/>
          <p:cNvSpPr txBox="1">
            <a:spLocks noChangeArrowheads="1"/>
          </p:cNvSpPr>
          <p:nvPr/>
        </p:nvSpPr>
        <p:spPr bwMode="auto">
          <a:xfrm>
            <a:off x="6181725" y="5992813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分组交换网</a:t>
            </a:r>
          </a:p>
        </p:txBody>
      </p:sp>
      <p:pic>
        <p:nvPicPr>
          <p:cNvPr id="19486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998663"/>
            <a:ext cx="5746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7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95475"/>
            <a:ext cx="577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8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102225"/>
            <a:ext cx="579438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9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995988"/>
            <a:ext cx="579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90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300538"/>
            <a:ext cx="581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91" name="Picture 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589338"/>
            <a:ext cx="5810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92" name="Rectangle 54"/>
          <p:cNvSpPr>
            <a:spLocks noChangeArrowheads="1"/>
          </p:cNvSpPr>
          <p:nvPr/>
        </p:nvSpPr>
        <p:spPr bwMode="auto">
          <a:xfrm>
            <a:off x="0" y="0"/>
            <a:ext cx="9144000" cy="17732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93" name="Text Box 55"/>
          <p:cNvSpPr txBox="1">
            <a:spLocks noChangeArrowheads="1"/>
          </p:cNvSpPr>
          <p:nvPr/>
        </p:nvSpPr>
        <p:spPr bwMode="auto">
          <a:xfrm>
            <a:off x="96838" y="677863"/>
            <a:ext cx="882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同理，主机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和主机 </a:t>
            </a:r>
            <a:r>
              <a:rPr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28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 </a:t>
            </a:r>
            <a:r>
              <a:rPr lang="zh-CN" altLang="en-US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通信之前，也要建立虚电路。 </a:t>
            </a:r>
          </a:p>
        </p:txBody>
      </p:sp>
      <p:sp>
        <p:nvSpPr>
          <p:cNvPr id="588856" name="Freeform 56"/>
          <p:cNvSpPr>
            <a:spLocks/>
          </p:cNvSpPr>
          <p:nvPr/>
        </p:nvSpPr>
        <p:spPr bwMode="auto">
          <a:xfrm>
            <a:off x="3851275" y="2349500"/>
            <a:ext cx="3338513" cy="1671638"/>
          </a:xfrm>
          <a:custGeom>
            <a:avLst/>
            <a:gdLst>
              <a:gd name="T0" fmla="*/ 0 w 2103"/>
              <a:gd name="T1" fmla="*/ 0 h 1053"/>
              <a:gd name="T2" fmla="*/ 2147483646 w 2103"/>
              <a:gd name="T3" fmla="*/ 2147483646 h 1053"/>
              <a:gd name="T4" fmla="*/ 2147483646 w 2103"/>
              <a:gd name="T5" fmla="*/ 2147483646 h 1053"/>
              <a:gd name="T6" fmla="*/ 2147483646 w 2103"/>
              <a:gd name="T7" fmla="*/ 2147483646 h 1053"/>
              <a:gd name="T8" fmla="*/ 2147483646 w 2103"/>
              <a:gd name="T9" fmla="*/ 2147483646 h 1053"/>
              <a:gd name="T10" fmla="*/ 2147483646 w 2103"/>
              <a:gd name="T11" fmla="*/ 2147483646 h 1053"/>
              <a:gd name="T12" fmla="*/ 2147483646 w 2103"/>
              <a:gd name="T13" fmla="*/ 2147483646 h 10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3" h="1053">
                <a:moveTo>
                  <a:pt x="0" y="0"/>
                </a:moveTo>
                <a:cubicBezTo>
                  <a:pt x="4" y="54"/>
                  <a:pt x="10" y="244"/>
                  <a:pt x="25" y="327"/>
                </a:cubicBezTo>
                <a:cubicBezTo>
                  <a:pt x="40" y="410"/>
                  <a:pt x="35" y="442"/>
                  <a:pt x="93" y="496"/>
                </a:cubicBezTo>
                <a:cubicBezTo>
                  <a:pt x="151" y="550"/>
                  <a:pt x="226" y="582"/>
                  <a:pt x="373" y="651"/>
                </a:cubicBezTo>
                <a:cubicBezTo>
                  <a:pt x="520" y="720"/>
                  <a:pt x="784" y="843"/>
                  <a:pt x="973" y="908"/>
                </a:cubicBezTo>
                <a:cubicBezTo>
                  <a:pt x="1162" y="973"/>
                  <a:pt x="1316" y="1053"/>
                  <a:pt x="1504" y="1039"/>
                </a:cubicBezTo>
                <a:cubicBezTo>
                  <a:pt x="1692" y="1025"/>
                  <a:pt x="1978" y="869"/>
                  <a:pt x="2103" y="824"/>
                </a:cubicBezTo>
              </a:path>
            </a:pathLst>
          </a:custGeom>
          <a:noFill/>
          <a:ln w="76200" cmpd="sng">
            <a:solidFill>
              <a:srgbClr val="00CC00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7" name="Line 57"/>
          <p:cNvSpPr>
            <a:spLocks noChangeShapeType="1"/>
          </p:cNvSpPr>
          <p:nvPr/>
        </p:nvSpPr>
        <p:spPr bwMode="auto">
          <a:xfrm flipH="1">
            <a:off x="5435600" y="1196975"/>
            <a:ext cx="2305050" cy="25923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56" grpId="0" animBg="1"/>
      <p:bldP spid="588857" grpId="0" animBg="1"/>
      <p:bldP spid="588857" grpId="1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1296</Words>
  <Application>Microsoft Office PowerPoint</Application>
  <PresentationFormat>全屏显示(4:3)</PresentationFormat>
  <Paragraphs>347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Arial</vt:lpstr>
      <vt:lpstr>宋体</vt:lpstr>
      <vt:lpstr>Times New Roman</vt:lpstr>
      <vt:lpstr>Verdana</vt:lpstr>
      <vt:lpstr>Wingdings</vt:lpstr>
      <vt:lpstr>楷体_GB2312</vt:lpstr>
      <vt:lpstr>-apple-system</vt:lpstr>
      <vt:lpstr>自定义设计方案</vt:lpstr>
      <vt:lpstr>1_自定义设计方案</vt:lpstr>
      <vt:lpstr>Profile</vt:lpstr>
      <vt:lpstr>PowerPoint 演示文稿</vt:lpstr>
      <vt:lpstr>PowerPoint 演示文稿</vt:lpstr>
      <vt:lpstr>PowerPoint 演示文稿</vt:lpstr>
      <vt:lpstr>PowerPoint 演示文稿</vt:lpstr>
      <vt:lpstr>网络层提供的服务</vt:lpstr>
      <vt:lpstr>网络层提供的服务</vt:lpstr>
      <vt:lpstr>虚电路服务</vt:lpstr>
      <vt:lpstr>虚电路服务</vt:lpstr>
      <vt:lpstr>提供虚电路服务的特点 </vt:lpstr>
      <vt:lpstr>提供虚电路服务的特点 </vt:lpstr>
      <vt:lpstr>提供虚电路服务的特点 </vt:lpstr>
      <vt:lpstr>虚电路是逻辑连接</vt:lpstr>
      <vt:lpstr>因特网采用的设计思路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数据报服务</vt:lpstr>
      <vt:lpstr>提供数据报服务的特点 </vt:lpstr>
      <vt:lpstr>提供数据报服务的特点 </vt:lpstr>
      <vt:lpstr>电话网和计算机网络的区别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NTKO</cp:lastModifiedBy>
  <cp:revision>1094</cp:revision>
  <dcterms:created xsi:type="dcterms:W3CDTF">1601-01-01T00:00:00Z</dcterms:created>
  <dcterms:modified xsi:type="dcterms:W3CDTF">2022-08-21T05:42:14Z</dcterms:modified>
</cp:coreProperties>
</file>