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  <p:sldMasterId id="2147483734" r:id="rId2"/>
    <p:sldMasterId id="2147483735" r:id="rId3"/>
  </p:sldMasterIdLst>
  <p:notesMasterIdLst>
    <p:notesMasterId r:id="rId36"/>
  </p:notesMasterIdLst>
  <p:handoutMasterIdLst>
    <p:handoutMasterId r:id="rId37"/>
  </p:handoutMasterIdLst>
  <p:sldIdLst>
    <p:sldId id="258" r:id="rId4"/>
    <p:sldId id="780" r:id="rId5"/>
    <p:sldId id="741" r:id="rId6"/>
    <p:sldId id="781" r:id="rId7"/>
    <p:sldId id="749" r:id="rId8"/>
    <p:sldId id="782" r:id="rId9"/>
    <p:sldId id="750" r:id="rId10"/>
    <p:sldId id="752" r:id="rId11"/>
    <p:sldId id="753" r:id="rId12"/>
    <p:sldId id="754" r:id="rId13"/>
    <p:sldId id="755" r:id="rId14"/>
    <p:sldId id="756" r:id="rId15"/>
    <p:sldId id="757" r:id="rId16"/>
    <p:sldId id="758" r:id="rId17"/>
    <p:sldId id="759" r:id="rId18"/>
    <p:sldId id="760" r:id="rId19"/>
    <p:sldId id="761" r:id="rId20"/>
    <p:sldId id="762" r:id="rId21"/>
    <p:sldId id="763" r:id="rId22"/>
    <p:sldId id="605" r:id="rId23"/>
    <p:sldId id="770" r:id="rId24"/>
    <p:sldId id="771" r:id="rId25"/>
    <p:sldId id="773" r:id="rId26"/>
    <p:sldId id="775" r:id="rId27"/>
    <p:sldId id="777" r:id="rId28"/>
    <p:sldId id="779" r:id="rId29"/>
    <p:sldId id="607" r:id="rId30"/>
    <p:sldId id="608" r:id="rId31"/>
    <p:sldId id="610" r:id="rId32"/>
    <p:sldId id="612" r:id="rId33"/>
    <p:sldId id="614" r:id="rId34"/>
    <p:sldId id="766" r:id="rId3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500" kern="1200">
        <a:solidFill>
          <a:schemeClr val="bg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bg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bg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bg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bg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500" kern="1200">
        <a:solidFill>
          <a:schemeClr val="bg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500" kern="1200">
        <a:solidFill>
          <a:schemeClr val="bg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500" kern="1200">
        <a:solidFill>
          <a:schemeClr val="bg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500" kern="1200">
        <a:solidFill>
          <a:schemeClr val="bg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00FF"/>
    <a:srgbClr val="FF0000"/>
    <a:srgbClr val="516FA7"/>
    <a:srgbClr val="CCECFF"/>
    <a:srgbClr val="FF9933"/>
    <a:srgbClr val="FFCC00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81" autoAdjust="0"/>
    <p:restoredTop sz="99821" autoAdjust="0"/>
  </p:normalViewPr>
  <p:slideViewPr>
    <p:cSldViewPr>
      <p:cViewPr varScale="1">
        <p:scale>
          <a:sx n="86" d="100"/>
          <a:sy n="86" d="100"/>
        </p:scale>
        <p:origin x="1589" y="53"/>
      </p:cViewPr>
      <p:guideLst>
        <p:guide orient="horz" pos="220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1AED0FC-89C3-4045-B3D5-CB1F2F0531E8}" type="datetime1">
              <a:rPr lang="zh-CN" altLang="en-US"/>
              <a:pPr>
                <a:defRPr/>
              </a:pPr>
              <a:t>2022-8-21</a:t>
            </a:fld>
            <a:endParaRPr lang="en-US" altLang="zh-CN"/>
          </a:p>
        </p:txBody>
      </p:sp>
      <p:sp>
        <p:nvSpPr>
          <p:cNvPr id="238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8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3B18B50-BB3D-4AC2-B86F-ABEE0242887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0953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E45C712-CBFC-4473-967F-16E90B91B4E6}" type="datetime1">
              <a:rPr lang="zh-CN" altLang="en-US"/>
              <a:pPr>
                <a:defRPr/>
              </a:pPr>
              <a:t>2022-8-21</a:t>
            </a:fld>
            <a:endParaRPr lang="en-US" altLang="zh-CN"/>
          </a:p>
        </p:txBody>
      </p:sp>
      <p:sp>
        <p:nvSpPr>
          <p:cNvPr id="5124" name="Rectangle 4"/>
          <p:cNvSpPr>
            <a:spLocks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E82E316-C6DE-4C19-990A-ABF8AE03CE9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2796210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198DF470-ABFB-4203-87BC-343D9E3B9DC0}" type="datetime1">
              <a:rPr kumimoji="0" lang="zh-CN" altLang="en-US"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2022-8-21</a:t>
            </a:fld>
            <a:endParaRPr kumimoji="0" lang="zh-CN" altLang="en-US" sz="120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4165ED22-BAAF-4C53-811B-470389398DBE}" type="slidenum">
              <a:rPr kumimoji="0" lang="zh-CN" altLang="en-US"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</a:t>
            </a:fld>
            <a:endParaRPr kumimoji="0" lang="zh-CN" altLang="en-US" sz="120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6" name="Rectangle 2"/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819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7642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08277EE2-1D99-4214-A6CD-7D73C82E6789}" type="datetime1">
              <a:rPr kumimoji="0" lang="zh-CN" altLang="en-US"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2022-8-21</a:t>
            </a:fld>
            <a:endParaRPr kumimoji="0" lang="zh-CN" altLang="en-US" sz="120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2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D75EB404-FCAB-434D-871E-C302A741A545}" type="slidenum">
              <a:rPr kumimoji="0" lang="zh-CN" altLang="en-US"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10</a:t>
            </a:fld>
            <a:endParaRPr kumimoji="0" lang="zh-CN" altLang="en-US" sz="120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2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r" eaLnBrk="1" hangingPunct="1"/>
            <a:fld id="{BD4EC059-1959-4663-AECA-4EF67FCF355A}" type="slidenum">
              <a:rPr lang="en-US" altLang="zh-CN">
                <a:latin typeface="Arial" panose="020B0604020202020204" pitchFamily="34" charset="0"/>
              </a:rPr>
              <a:pPr algn="r" eaLnBrk="1" hangingPunct="1"/>
              <a:t>10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6629" name="Rectangle 2"/>
          <p:cNvSpPr>
            <a:spLocks noRo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3400"/>
            <a:ext cx="5486400" cy="4114800"/>
          </a:xfrm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6341735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25D0836B-A828-4006-85D4-E31456660292}" type="datetime1">
              <a:rPr kumimoji="0" lang="zh-CN" altLang="en-US"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2022-8-21</a:t>
            </a:fld>
            <a:endParaRPr kumimoji="0" lang="zh-CN" altLang="en-US" sz="120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01CF062A-FA4E-49B8-9C70-1CFA461277B7}" type="slidenum">
              <a:rPr kumimoji="0" lang="zh-CN" altLang="en-US"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11</a:t>
            </a:fld>
            <a:endParaRPr kumimoji="0" lang="zh-CN" altLang="en-US" sz="120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r" eaLnBrk="1" hangingPunct="1"/>
            <a:fld id="{08DDC0CF-6C8A-4C6D-9510-F66D8D3EAC67}" type="slidenum">
              <a:rPr lang="en-US" altLang="zh-CN">
                <a:latin typeface="Arial" panose="020B0604020202020204" pitchFamily="34" charset="0"/>
              </a:rPr>
              <a:pPr algn="r" eaLnBrk="1" hangingPunct="1"/>
              <a:t>11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8677" name="Rectangle 2"/>
          <p:cNvSpPr>
            <a:spLocks noRo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867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3400"/>
            <a:ext cx="5486400" cy="4114800"/>
          </a:xfrm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9188196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D6975C14-9659-4A21-ABC2-BD1104E079CF}" type="datetime1">
              <a:rPr kumimoji="0" lang="zh-CN" altLang="en-US"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2022-8-21</a:t>
            </a:fld>
            <a:endParaRPr kumimoji="0" lang="zh-CN" altLang="en-US" sz="120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744EAA9F-E4DD-4A94-BD99-D414C4E71446}" type="slidenum">
              <a:rPr kumimoji="0" lang="zh-CN" altLang="en-US"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12</a:t>
            </a:fld>
            <a:endParaRPr kumimoji="0" lang="zh-CN" altLang="en-US" sz="120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r" eaLnBrk="1" hangingPunct="1"/>
            <a:fld id="{6BA7FAC9-95CF-47C4-9C08-4E5694627B2C}" type="slidenum">
              <a:rPr lang="en-US" altLang="zh-CN">
                <a:latin typeface="Arial" panose="020B0604020202020204" pitchFamily="34" charset="0"/>
              </a:rPr>
              <a:pPr algn="r" eaLnBrk="1" hangingPunct="1"/>
              <a:t>12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0725" name="Rectangle 2"/>
          <p:cNvSpPr>
            <a:spLocks noRo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072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3400"/>
            <a:ext cx="5486400" cy="4114800"/>
          </a:xfrm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6645991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E2B08FF6-B43A-4379-B2FA-0C6D2FF37C2A}" type="datetime1">
              <a:rPr kumimoji="0" lang="zh-CN" altLang="en-US"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2022-8-21</a:t>
            </a:fld>
            <a:endParaRPr kumimoji="0" lang="zh-CN" altLang="en-US" sz="120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60CB48EB-CD78-46E6-A59D-56F62F7076EB}" type="slidenum">
              <a:rPr kumimoji="0" lang="zh-CN" altLang="en-US"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13</a:t>
            </a:fld>
            <a:endParaRPr kumimoji="0" lang="zh-CN" altLang="en-US" sz="120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r" eaLnBrk="1" hangingPunct="1"/>
            <a:fld id="{63201408-1EDE-4A98-8F2B-5457FB649040}" type="slidenum">
              <a:rPr lang="en-US" altLang="zh-CN">
                <a:latin typeface="Arial" panose="020B0604020202020204" pitchFamily="34" charset="0"/>
              </a:rPr>
              <a:pPr algn="r" eaLnBrk="1" hangingPunct="1"/>
              <a:t>13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2773" name="Rectangle 2"/>
          <p:cNvSpPr>
            <a:spLocks noRo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277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3400"/>
            <a:ext cx="5486400" cy="4114800"/>
          </a:xfrm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461691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5643B686-B89C-4ECD-BAE0-5EC2CEA05F3E}" type="datetime1">
              <a:rPr kumimoji="0" lang="zh-CN" altLang="en-US"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2022-8-21</a:t>
            </a:fld>
            <a:endParaRPr kumimoji="0" lang="zh-CN" altLang="en-US" sz="120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1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AFA1574B-3BA9-4DF7-A3CD-75ED5E2BB6A0}" type="slidenum">
              <a:rPr kumimoji="0" lang="zh-CN" altLang="en-US"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14</a:t>
            </a:fld>
            <a:endParaRPr kumimoji="0" lang="zh-CN" altLang="en-US" sz="120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2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r" eaLnBrk="1" hangingPunct="1"/>
            <a:fld id="{0BE28474-E489-45F1-979A-6780AB3C3863}" type="slidenum">
              <a:rPr lang="en-US" altLang="zh-CN">
                <a:latin typeface="Arial" panose="020B0604020202020204" pitchFamily="34" charset="0"/>
              </a:rPr>
              <a:pPr algn="r" eaLnBrk="1" hangingPunct="1"/>
              <a:t>14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4821" name="Rectangle 2"/>
          <p:cNvSpPr>
            <a:spLocks noRo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482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3400"/>
            <a:ext cx="5486400" cy="4114800"/>
          </a:xfrm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459400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3BBF443C-8A88-4471-9B64-98DE44B23CC7}" type="datetime1">
              <a:rPr kumimoji="0" lang="zh-CN" altLang="en-US"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2022-8-21</a:t>
            </a:fld>
            <a:endParaRPr kumimoji="0" lang="zh-CN" altLang="en-US" sz="120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0EDA1118-5DEC-4467-9ED9-44A0C707A59B}" type="slidenum">
              <a:rPr kumimoji="0" lang="zh-CN" altLang="en-US"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15</a:t>
            </a:fld>
            <a:endParaRPr kumimoji="0" lang="zh-CN" altLang="en-US" sz="120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6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r" eaLnBrk="1" hangingPunct="1"/>
            <a:fld id="{6F011AC1-990A-41C3-B9CC-0D9BDD23EF8C}" type="slidenum">
              <a:rPr lang="en-US" altLang="zh-CN">
                <a:latin typeface="Arial" panose="020B0604020202020204" pitchFamily="34" charset="0"/>
              </a:rPr>
              <a:pPr algn="r" eaLnBrk="1" hangingPunct="1"/>
              <a:t>15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6869" name="Rectangle 2"/>
          <p:cNvSpPr>
            <a:spLocks noRo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3400"/>
            <a:ext cx="5486400" cy="4114800"/>
          </a:xfrm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3272222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9B1C4B84-54EE-4A3B-99F4-811F13FB4F70}" type="datetime1">
              <a:rPr kumimoji="0" lang="zh-CN" altLang="en-US"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2022-8-21</a:t>
            </a:fld>
            <a:endParaRPr kumimoji="0" lang="zh-CN" altLang="en-US" sz="120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1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499CC48D-8F13-4515-89E7-2EFA77093FD1}" type="slidenum">
              <a:rPr kumimoji="0" lang="zh-CN" altLang="en-US"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16</a:t>
            </a:fld>
            <a:endParaRPr kumimoji="0" lang="zh-CN" altLang="en-US" sz="120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1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r" eaLnBrk="1" hangingPunct="1"/>
            <a:fld id="{8BA1EC77-8129-4457-A55C-81D2C43B6749}" type="slidenum">
              <a:rPr lang="en-US" altLang="zh-CN">
                <a:latin typeface="Arial" panose="020B0604020202020204" pitchFamily="34" charset="0"/>
              </a:rPr>
              <a:pPr algn="r" eaLnBrk="1" hangingPunct="1"/>
              <a:t>16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8917" name="Rectangle 2"/>
          <p:cNvSpPr>
            <a:spLocks noRo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89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3400"/>
            <a:ext cx="5486400" cy="4114800"/>
          </a:xfrm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63141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2F99589D-82AD-45C1-973A-E6AEEF0D545A}" type="datetime1">
              <a:rPr kumimoji="0" lang="zh-CN" altLang="en-US"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2022-8-21</a:t>
            </a:fld>
            <a:endParaRPr kumimoji="0" lang="zh-CN" altLang="en-US" sz="120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6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AD9D1D20-1457-42BA-89CA-91A1B591B65E}" type="slidenum">
              <a:rPr kumimoji="0" lang="zh-CN" altLang="en-US"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17</a:t>
            </a:fld>
            <a:endParaRPr kumimoji="0" lang="zh-CN" altLang="en-US" sz="120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6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r" eaLnBrk="1" hangingPunct="1"/>
            <a:fld id="{D5FCB852-4FB6-4B6B-A5F2-95934FEA8237}" type="slidenum">
              <a:rPr lang="en-US" altLang="zh-CN">
                <a:latin typeface="Arial" panose="020B0604020202020204" pitchFamily="34" charset="0"/>
              </a:rPr>
              <a:pPr algn="r" eaLnBrk="1" hangingPunct="1"/>
              <a:t>17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40965" name="Rectangle 2"/>
          <p:cNvSpPr>
            <a:spLocks noRo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3400"/>
            <a:ext cx="5486400" cy="4114800"/>
          </a:xfrm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1117953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493939A4-61FC-4703-A51C-22E7C5EB2CF8}" type="datetime1">
              <a:rPr kumimoji="0" lang="zh-CN" altLang="en-US"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2022-8-21</a:t>
            </a:fld>
            <a:endParaRPr kumimoji="0" lang="zh-CN" altLang="en-US" sz="120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5AE678D2-9CF9-486E-8D5E-F3C4481F006F}" type="slidenum">
              <a:rPr kumimoji="0" lang="zh-CN" altLang="en-US"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18</a:t>
            </a:fld>
            <a:endParaRPr kumimoji="0" lang="zh-CN" altLang="en-US" sz="120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r" eaLnBrk="1" hangingPunct="1"/>
            <a:fld id="{74F91100-E49A-458B-BC61-E993B452C986}" type="slidenum">
              <a:rPr lang="en-US" altLang="zh-CN">
                <a:latin typeface="Arial" panose="020B0604020202020204" pitchFamily="34" charset="0"/>
              </a:rPr>
              <a:pPr algn="r" eaLnBrk="1" hangingPunct="1"/>
              <a:t>18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43013" name="Rectangle 2"/>
          <p:cNvSpPr>
            <a:spLocks noRo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3400"/>
            <a:ext cx="5486400" cy="4114800"/>
          </a:xfrm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268115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9CF468DB-456C-4B30-A880-566643CA6760}" type="datetime1">
              <a:rPr kumimoji="0" lang="zh-CN" altLang="en-US"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2022-8-21</a:t>
            </a:fld>
            <a:endParaRPr kumimoji="0" lang="zh-CN" altLang="en-US" sz="120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964E8D4B-728A-4684-B24E-6158F53D35B9}" type="slidenum">
              <a:rPr kumimoji="0" lang="zh-CN" altLang="en-US"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19</a:t>
            </a:fld>
            <a:endParaRPr kumimoji="0" lang="zh-CN" altLang="en-US" sz="120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6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r" eaLnBrk="1" hangingPunct="1"/>
            <a:fld id="{A8A33B2A-0B6A-499E-8020-D622A7CD8EA6}" type="slidenum">
              <a:rPr lang="en-US" altLang="zh-CN">
                <a:latin typeface="Arial" panose="020B0604020202020204" pitchFamily="34" charset="0"/>
              </a:rPr>
              <a:pPr algn="r" eaLnBrk="1" hangingPunct="1"/>
              <a:t>19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45061" name="Rectangle 2"/>
          <p:cNvSpPr>
            <a:spLocks noRo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3400"/>
            <a:ext cx="5486400" cy="4114800"/>
          </a:xfrm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701342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DDC8AA96-308C-4AD6-8B25-F676EADFD9EA}" type="datetime1">
              <a:rPr kumimoji="0" lang="zh-CN" altLang="en-US"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2022-8-21</a:t>
            </a:fld>
            <a:endParaRPr kumimoji="0" lang="zh-CN" altLang="en-US" sz="120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B2843BF0-5108-4072-B033-DB2AD175F93A}" type="slidenum">
              <a:rPr kumimoji="0" lang="zh-CN" altLang="en-US"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</a:t>
            </a:fld>
            <a:endParaRPr kumimoji="0" lang="zh-CN" altLang="en-US" sz="120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4" name="Rectangle 2"/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0245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232656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AEB065E9-3362-4D4A-8CA2-E712C08C79AB}" type="datetime1">
              <a:rPr kumimoji="0" lang="zh-CN" altLang="en-US"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2022-8-21</a:t>
            </a:fld>
            <a:endParaRPr kumimoji="0" lang="zh-CN" altLang="en-US" sz="120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93A74375-CCB0-4AC2-AA40-F90EBF799CA4}" type="slidenum">
              <a:rPr kumimoji="0" lang="zh-CN" altLang="en-US"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3</a:t>
            </a:fld>
            <a:endParaRPr kumimoji="0" lang="zh-CN" altLang="en-US" sz="120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r" eaLnBrk="1" hangingPunct="1"/>
            <a:fld id="{85C9649B-AE57-47E6-82E8-369AABD6EAF3}" type="slidenum">
              <a:rPr lang="en-US" altLang="zh-CN">
                <a:latin typeface="Arial" panose="020B0604020202020204" pitchFamily="34" charset="0"/>
              </a:rPr>
              <a:pPr algn="r" eaLnBrk="1" hangingPunct="1"/>
              <a:t>3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2293" name="Rectangle 2"/>
          <p:cNvSpPr>
            <a:spLocks noRo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229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3400"/>
            <a:ext cx="5486400" cy="4114800"/>
          </a:xfrm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277344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AA5D93B7-CF58-4ACB-8C28-7A4C8E47EBC7}" type="datetime1">
              <a:rPr kumimoji="0" lang="zh-CN" altLang="en-US"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2022-8-21</a:t>
            </a:fld>
            <a:endParaRPr kumimoji="0" lang="zh-CN" altLang="en-US" sz="120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B2DCD195-5364-4DE6-96AF-5AC204094336}" type="slidenum">
              <a:rPr kumimoji="0" lang="zh-CN" altLang="en-US"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4</a:t>
            </a:fld>
            <a:endParaRPr kumimoji="0" lang="zh-CN" altLang="en-US" sz="120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4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r" eaLnBrk="1" hangingPunct="1"/>
            <a:fld id="{BE34A053-8D9A-4D37-AF3E-366EE48BB838}" type="slidenum">
              <a:rPr lang="en-US" altLang="zh-CN">
                <a:latin typeface="Arial" panose="020B0604020202020204" pitchFamily="34" charset="0"/>
              </a:rPr>
              <a:pPr algn="r" eaLnBrk="1" hangingPunct="1"/>
              <a:t>4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4341" name="Rectangle 2"/>
          <p:cNvSpPr>
            <a:spLocks noRo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434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3400"/>
            <a:ext cx="5486400" cy="4114800"/>
          </a:xfrm>
          <a:noFill/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833598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BDD8F944-90DB-4009-9633-27A8F30E73DB}" type="datetime1">
              <a:rPr kumimoji="0" lang="zh-CN" altLang="en-US"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2022-8-21</a:t>
            </a:fld>
            <a:endParaRPr kumimoji="0" lang="zh-CN" altLang="en-US" sz="120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03F47DA3-275C-4971-9636-F2870711D8B9}" type="slidenum">
              <a:rPr kumimoji="0" lang="zh-CN" altLang="en-US"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5</a:t>
            </a:fld>
            <a:endParaRPr kumimoji="0" lang="zh-CN" altLang="en-US" sz="120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r" eaLnBrk="1" hangingPunct="1"/>
            <a:fld id="{D529EE8B-394B-49B9-B094-A3F01C6D45AC}" type="slidenum">
              <a:rPr lang="en-US" altLang="zh-CN">
                <a:latin typeface="Arial" panose="020B0604020202020204" pitchFamily="34" charset="0"/>
              </a:rPr>
              <a:pPr algn="r" eaLnBrk="1" hangingPunct="1"/>
              <a:t>5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6389" name="Rectangle 2"/>
          <p:cNvSpPr>
            <a:spLocks noRo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639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3400"/>
            <a:ext cx="5486400" cy="4114800"/>
          </a:xfrm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745790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26B35B40-64EB-41D2-B8E1-19848E006BBC}" type="datetime1">
              <a:rPr kumimoji="0" lang="zh-CN" altLang="en-US"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2022-8-21</a:t>
            </a:fld>
            <a:endParaRPr kumimoji="0" lang="zh-CN" altLang="en-US" sz="120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405598B3-6AF1-44DD-B397-03D5B24E8B51}" type="slidenum">
              <a:rPr kumimoji="0" lang="zh-CN" altLang="en-US"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6</a:t>
            </a:fld>
            <a:endParaRPr kumimoji="0" lang="zh-CN" altLang="en-US" sz="120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r" eaLnBrk="1" hangingPunct="1"/>
            <a:fld id="{72D38099-0526-4505-8010-2155CB5CAEE8}" type="slidenum">
              <a:rPr lang="en-US" altLang="zh-CN">
                <a:latin typeface="Arial" panose="020B0604020202020204" pitchFamily="34" charset="0"/>
              </a:rPr>
              <a:pPr algn="r" eaLnBrk="1" hangingPunct="1"/>
              <a:t>6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8437" name="Rectangle 2"/>
          <p:cNvSpPr>
            <a:spLocks noRo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843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3400"/>
            <a:ext cx="5486400" cy="4114800"/>
          </a:xfrm>
          <a:noFill/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39740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0D5C6F96-76C8-4C58-891D-344D1EE3BB47}" type="datetime1">
              <a:rPr kumimoji="0" lang="zh-CN" altLang="en-US"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2022-8-21</a:t>
            </a:fld>
            <a:endParaRPr kumimoji="0" lang="zh-CN" altLang="en-US" sz="120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DBBFD362-E7E9-40ED-9FCF-B497C41A3080}" type="slidenum">
              <a:rPr kumimoji="0" lang="zh-CN" altLang="en-US"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7</a:t>
            </a:fld>
            <a:endParaRPr kumimoji="0" lang="zh-CN" altLang="en-US" sz="120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r" eaLnBrk="1" hangingPunct="1"/>
            <a:fld id="{37EF172E-BDC3-403A-A0A0-3D918B256F20}" type="slidenum">
              <a:rPr lang="en-US" altLang="zh-CN">
                <a:latin typeface="Arial" panose="020B0604020202020204" pitchFamily="34" charset="0"/>
              </a:rPr>
              <a:pPr algn="r" eaLnBrk="1" hangingPunct="1"/>
              <a:t>7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0485" name="Rectangle 2"/>
          <p:cNvSpPr>
            <a:spLocks noRo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048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3400"/>
            <a:ext cx="5486400" cy="4114800"/>
          </a:xfrm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634965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D7E4BEB0-8238-436E-A82C-B59F3B5784B7}" type="datetime1">
              <a:rPr kumimoji="0" lang="zh-CN" altLang="en-US"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2022-8-21</a:t>
            </a:fld>
            <a:endParaRPr kumimoji="0" lang="zh-CN" altLang="en-US" sz="120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4485BB79-0FA5-4142-BE26-5A90B89E172C}" type="slidenum">
              <a:rPr kumimoji="0" lang="zh-CN" altLang="en-US"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8</a:t>
            </a:fld>
            <a:endParaRPr kumimoji="0" lang="zh-CN" altLang="en-US" sz="120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r" eaLnBrk="1" hangingPunct="1"/>
            <a:fld id="{6F148528-742F-4A66-A644-3930D91D2D32}" type="slidenum">
              <a:rPr lang="en-US" altLang="zh-CN">
                <a:latin typeface="Arial" panose="020B0604020202020204" pitchFamily="34" charset="0"/>
              </a:rPr>
              <a:pPr algn="r" eaLnBrk="1" hangingPunct="1"/>
              <a:t>8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2533" name="Rectangle 2"/>
          <p:cNvSpPr>
            <a:spLocks noRo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3400"/>
            <a:ext cx="5486400" cy="4114800"/>
          </a:xfrm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6222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725506AD-DDF0-402B-A943-F90D3A6C51B0}" type="datetime1">
              <a:rPr kumimoji="0" lang="zh-CN" altLang="en-US"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2022-8-21</a:t>
            </a:fld>
            <a:endParaRPr kumimoji="0" lang="zh-CN" altLang="en-US" sz="120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7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83F0A5D6-287A-42FD-BCFB-54CB69F9FDB4}" type="slidenum">
              <a:rPr kumimoji="0" lang="zh-CN" altLang="en-US"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9</a:t>
            </a:fld>
            <a:endParaRPr kumimoji="0" lang="zh-CN" altLang="en-US" sz="120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8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r" eaLnBrk="1" hangingPunct="1"/>
            <a:fld id="{A1F0C3AF-F18C-4C63-B056-B111ACEEC475}" type="slidenum">
              <a:rPr lang="en-US" altLang="zh-CN">
                <a:latin typeface="Arial" panose="020B0604020202020204" pitchFamily="34" charset="0"/>
              </a:rPr>
              <a:pPr algn="r" eaLnBrk="1" hangingPunct="1"/>
              <a:t>9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4581" name="Rectangle 2"/>
          <p:cNvSpPr>
            <a:spLocks noRo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3400"/>
            <a:ext cx="5486400" cy="4114800"/>
          </a:xfrm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062115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442918-B397-4B46-BE75-DBB6F2CFEF13}" type="datetime11">
              <a:rPr lang="zh-CN" altLang="en-US"/>
              <a:pPr>
                <a:defRPr/>
              </a:pPr>
              <a:t>13:42:28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5FF42-A4E0-4831-BCCB-9E1F4D8EAE7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6196014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CC3F5D-AD59-45E8-923F-405ADC22AC24}" type="datetime11">
              <a:rPr lang="zh-CN" altLang="en-US"/>
              <a:pPr>
                <a:defRPr/>
              </a:pPr>
              <a:t>13:42:28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B0C38A-85CB-4749-8607-F9FC0555661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432296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F2519C-07BF-455F-8820-9C684D4AC223}" type="datetime11">
              <a:rPr lang="zh-CN" altLang="en-US"/>
              <a:pPr>
                <a:defRPr/>
              </a:pPr>
              <a:t>13:42:28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14E090-611A-4A21-91FB-DDD9FBA2B65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3348004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010567-3E2A-4938-B525-67FEC84623A2}" type="datetime11">
              <a:rPr lang="zh-CN" altLang="en-US"/>
              <a:pPr>
                <a:defRPr/>
              </a:pPr>
              <a:t>13:42:28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FE575A-D5CB-4AE9-ACD0-12060FA4DD3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7019177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0AE63-C643-42EE-BDC7-69EE84F776A8}" type="datetime11">
              <a:rPr lang="zh-CN" altLang="en-US"/>
              <a:pPr>
                <a:defRPr/>
              </a:pPr>
              <a:t>13:42:28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88ECE-ED1E-47AE-A2AB-138EACBA86A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921130"/>
      </p:ext>
    </p:extLst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EA4CDE-FA16-4E0E-B54B-83928CCE990F}" type="datetime11">
              <a:rPr lang="zh-CN" altLang="en-US"/>
              <a:pPr>
                <a:defRPr/>
              </a:pPr>
              <a:t>13:42:28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2E2C95-831D-4F65-975B-E0BB800ACF6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5492458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1AB02E-5CD7-4961-835B-F79ADBA8F049}" type="datetime11">
              <a:rPr lang="zh-CN" altLang="en-US"/>
              <a:pPr>
                <a:defRPr/>
              </a:pPr>
              <a:t>13:42:28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C95BA4-0897-4216-8199-BF5DFBD8AE0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2083530"/>
      </p:ext>
    </p:extLst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EEC071-36DE-4339-92D8-7EC6C9B9704D}" type="datetime11">
              <a:rPr lang="zh-CN" altLang="en-US"/>
              <a:pPr>
                <a:defRPr/>
              </a:pPr>
              <a:t>13:42:28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6F6F0B-CDBD-46E2-B80C-F39A39191AE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6853863"/>
      </p:ext>
    </p:extLst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1FDB3F-FC88-474E-BCA0-5E227D51BCD1}" type="datetime11">
              <a:rPr lang="zh-CN" altLang="en-US"/>
              <a:pPr>
                <a:defRPr/>
              </a:pPr>
              <a:t>13:42:28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88782-EFC3-4F96-91EA-DB01346E6B7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4768985"/>
      </p:ext>
    </p:extLst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998E88-647E-44FC-9682-80137A9B55B0}" type="datetime11">
              <a:rPr lang="zh-CN" altLang="en-US"/>
              <a:pPr>
                <a:defRPr/>
              </a:pPr>
              <a:t>13:42:28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439743-5351-4963-88BD-E77933DC7E2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2073455"/>
      </p:ext>
    </p:extLst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3EA415-A4C5-40D7-9C05-EB118DEDC214}" type="datetime11">
              <a:rPr lang="zh-CN" altLang="en-US"/>
              <a:pPr>
                <a:defRPr/>
              </a:pPr>
              <a:t>13:42:28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0092D9-D559-4F2E-8CE7-1C1859291AF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6191659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54F2A-E6CE-438B-9F03-8E724D49942F}" type="datetime11">
              <a:rPr lang="zh-CN" altLang="en-US"/>
              <a:pPr>
                <a:defRPr/>
              </a:pPr>
              <a:t>13:42:28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C5AF15-49A9-4EE7-A3FD-47375EBE3A8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8333439"/>
      </p:ext>
    </p:extLst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6458FF-353F-4DEC-AB43-98F4EABD85DE}" type="datetime11">
              <a:rPr lang="zh-CN" altLang="en-US"/>
              <a:pPr>
                <a:defRPr/>
              </a:pPr>
              <a:t>13:42:28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46259C-7AC4-40CE-A144-D8BD8137576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9012803"/>
      </p:ext>
    </p:extLst>
  </p:cSld>
  <p:clrMapOvr>
    <a:masterClrMapping/>
  </p:clrMapOvr>
  <p:transition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9AA09B-9E26-4139-B2D2-DAD1EAA9C1B1}" type="datetime11">
              <a:rPr lang="zh-CN" altLang="en-US"/>
              <a:pPr>
                <a:defRPr/>
              </a:pPr>
              <a:t>13:42:28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CD255-66C0-4DB7-BA65-FFC20D0D4C7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7573211"/>
      </p:ext>
    </p:extLst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264C76-B49F-4DDA-89AA-8FFC02154F36}" type="datetime11">
              <a:rPr lang="zh-CN" altLang="en-US"/>
              <a:pPr>
                <a:defRPr/>
              </a:pPr>
              <a:t>13:42:28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589C26-82F9-463A-A8A7-2D0D24FDA8F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1791237"/>
      </p:ext>
    </p:extLst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755650" y="1547813"/>
            <a:ext cx="77724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0 w 1000"/>
              <a:gd name="T11" fmla="*/ 0 h 1000"/>
              <a:gd name="T12" fmla="*/ 2147483646 w 1000"/>
              <a:gd name="T13" fmla="*/ 0 h 1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627313" y="260350"/>
            <a:ext cx="280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 smtClean="0">
                <a:solidFill>
                  <a:srgbClr val="F7F7F7"/>
                </a:solidFill>
                <a:latin typeface="Verdana" panose="020B0604030504040204" pitchFamily="34" charset="0"/>
                <a:ea typeface="楷体_GB2312" pitchFamily="49" charset="-122"/>
              </a:rPr>
              <a:t>计算机与信息学院</a:t>
            </a:r>
          </a:p>
        </p:txBody>
      </p:sp>
      <p:pic>
        <p:nvPicPr>
          <p:cNvPr id="7" name="Picture 8" descr="邓体字徽（白色透明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0"/>
            <a:ext cx="2232025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0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7301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160605101"/>
      </p:ext>
    </p:extLst>
  </p:cSld>
  <p:clrMapOvr>
    <a:masterClrMapping/>
  </p:clrMapOvr>
  <p:transition spd="slow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147368786"/>
      </p:ext>
    </p:extLst>
  </p:cSld>
  <p:clrMapOvr>
    <a:masterClrMapping/>
  </p:clrMapOvr>
  <p:transition spd="slow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58904463"/>
      </p:ext>
    </p:extLst>
  </p:cSld>
  <p:clrMapOvr>
    <a:masterClrMapping/>
  </p:clrMapOvr>
  <p:transition spd="slow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667370988"/>
      </p:ext>
    </p:extLst>
  </p:cSld>
  <p:clrMapOvr>
    <a:masterClrMapping/>
  </p:clrMapOvr>
  <p:transition spd="slow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83228698"/>
      </p:ext>
    </p:extLst>
  </p:cSld>
  <p:clrMapOvr>
    <a:masterClrMapping/>
  </p:clrMapOvr>
  <p:transition spd="slow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880493310"/>
      </p:ext>
    </p:extLst>
  </p:cSld>
  <p:clrMapOvr>
    <a:masterClrMapping/>
  </p:clrMapOvr>
  <p:transition spd="slow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9378567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DEDF22-948A-4A11-8AA5-BDBEAE6D1471}" type="datetime11">
              <a:rPr lang="zh-CN" altLang="en-US"/>
              <a:pPr>
                <a:defRPr/>
              </a:pPr>
              <a:t>13:42:28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9FAE6-D5A0-4A37-BF2C-36E4481F031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3102633"/>
      </p:ext>
    </p:extLst>
  </p:cSld>
  <p:clrMapOvr>
    <a:masterClrMapping/>
  </p:clrMapOvr>
  <p:transition spd="slow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95971612"/>
      </p:ext>
    </p:extLst>
  </p:cSld>
  <p:clrMapOvr>
    <a:masterClrMapping/>
  </p:clrMapOvr>
  <p:transition spd="slow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05363898"/>
      </p:ext>
    </p:extLst>
  </p:cSld>
  <p:clrMapOvr>
    <a:masterClrMapping/>
  </p:clrMapOvr>
  <p:transition spd="slow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41498881"/>
      </p:ext>
    </p:extLst>
  </p:cSld>
  <p:clrMapOvr>
    <a:masterClrMapping/>
  </p:clrMapOvr>
  <p:transition spd="slow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69099398"/>
      </p:ext>
    </p:extLst>
  </p:cSld>
  <p:clrMapOvr>
    <a:masterClrMapping/>
  </p:clrMapOvr>
  <p:transition spd="slow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642294142"/>
      </p:ext>
    </p:extLst>
  </p:cSld>
  <p:clrMapOvr>
    <a:masterClrMapping/>
  </p:clrMapOvr>
  <p:transition spd="slow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66738" y="304800"/>
            <a:ext cx="8008937" cy="57150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992403328"/>
      </p:ext>
    </p:extLst>
  </p:cSld>
  <p:clrMapOvr>
    <a:masterClrMapping/>
  </p:clrMapOvr>
  <p:transition spd="slow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487819205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52F1E-AD6D-43F6-8B6B-D7313D4461A9}" type="datetime11">
              <a:rPr lang="zh-CN" altLang="en-US"/>
              <a:pPr>
                <a:defRPr/>
              </a:pPr>
              <a:t>13:42:28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E5C1A-283B-49D6-BD5F-A07BE3240EE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2307194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B5DCF4-4F6E-41BB-BC7C-C47D071205B7}" type="datetime11">
              <a:rPr lang="zh-CN" altLang="en-US"/>
              <a:pPr>
                <a:defRPr/>
              </a:pPr>
              <a:t>13:42:28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B5F1C2-8A21-4AAE-85C8-052E83F029A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5813975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5EFE50-8F04-4F83-ACE7-2F26F27270A6}" type="datetime11">
              <a:rPr lang="zh-CN" altLang="en-US"/>
              <a:pPr>
                <a:defRPr/>
              </a:pPr>
              <a:t>13:42:28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F5FAA4-4ABA-43DA-8249-8D839DE9071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6781334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DCA205-9C48-4A8A-950D-7D168D272DDC}" type="datetime11">
              <a:rPr lang="zh-CN" altLang="en-US"/>
              <a:pPr>
                <a:defRPr/>
              </a:pPr>
              <a:t>13:42:28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3FA5F4-7CB5-4BF6-A65A-9CFD95B6093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729970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2EB125-CC1B-47D9-90E2-A673553E84A5}" type="datetime11">
              <a:rPr lang="zh-CN" altLang="en-US"/>
              <a:pPr>
                <a:defRPr/>
              </a:pPr>
              <a:t>13:42:28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3EF8F-C7C6-4A85-90A0-5430554C671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7438516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2994C3-7734-40FF-8878-A1AD0044F2C0}" type="datetime11">
              <a:rPr lang="zh-CN" altLang="en-US"/>
              <a:pPr>
                <a:defRPr/>
              </a:pPr>
              <a:t>13:42:28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AAE937-F819-4D26-B03C-8A14D462DED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4168842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fld id="{8476717E-5EA0-461D-8958-4FBB037F0363}" type="datetime11">
              <a:rPr lang="zh-CN" altLang="en-US"/>
              <a:pPr>
                <a:defRPr/>
              </a:pPr>
              <a:t>13:42:28</a:t>
            </a:fld>
            <a:endParaRPr lang="en-US" altLang="zh-CN"/>
          </a:p>
        </p:txBody>
      </p:sp>
      <p:sp>
        <p:nvSpPr>
          <p:cNvPr id="2211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11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AB2FB01-4452-465D-A759-EF197090227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4020" r:id="rId3"/>
    <p:sldLayoutId id="2147484021" r:id="rId4"/>
    <p:sldLayoutId id="2147484022" r:id="rId5"/>
    <p:sldLayoutId id="2147484023" r:id="rId6"/>
    <p:sldLayoutId id="2147484024" r:id="rId7"/>
    <p:sldLayoutId id="2147484025" r:id="rId8"/>
    <p:sldLayoutId id="2147484026" r:id="rId9"/>
    <p:sldLayoutId id="2147484027" r:id="rId10"/>
    <p:sldLayoutId id="2147484028" r:id="rId11"/>
  </p:sldLayoutIdLst>
  <p:transition spd="slow"/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1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fld id="{8E3A97CE-5D9A-4394-B835-0CD199C0E5A1}" type="datetime11">
              <a:rPr lang="zh-CN" altLang="en-US"/>
              <a:pPr>
                <a:defRPr/>
              </a:pPr>
              <a:t>13:42:28</a:t>
            </a:fld>
            <a:endParaRPr lang="en-US" altLang="zh-CN"/>
          </a:p>
        </p:txBody>
      </p:sp>
      <p:sp>
        <p:nvSpPr>
          <p:cNvPr id="71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C4D9CC2-DFEC-4705-8AE0-4778DC1AFD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30" r:id="rId2"/>
    <p:sldLayoutId id="2147484031" r:id="rId3"/>
    <p:sldLayoutId id="2147484032" r:id="rId4"/>
    <p:sldLayoutId id="2147484033" r:id="rId5"/>
    <p:sldLayoutId id="2147484034" r:id="rId6"/>
    <p:sldLayoutId id="2147484035" r:id="rId7"/>
    <p:sldLayoutId id="2147484036" r:id="rId8"/>
    <p:sldLayoutId id="2147484037" r:id="rId9"/>
    <p:sldLayoutId id="2147484038" r:id="rId10"/>
    <p:sldLayoutId id="2147484039" r:id="rId11"/>
  </p:sldLayoutIdLst>
  <p:transition spd="slow"/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0 w 1000"/>
              <a:gd name="T11" fmla="*/ 0 h 1000"/>
              <a:gd name="T12" fmla="*/ 2147483646 w 1000"/>
              <a:gd name="T13" fmla="*/ 0 h 1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077" name="Picture 6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2484438" y="260350"/>
            <a:ext cx="280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 smtClean="0">
                <a:solidFill>
                  <a:srgbClr val="F7F7F7"/>
                </a:solidFill>
                <a:latin typeface="Verdana" panose="020B0604030504040204" pitchFamily="34" charset="0"/>
                <a:ea typeface="楷体_GB2312" pitchFamily="49" charset="-122"/>
              </a:rPr>
              <a:t>计算机与信息学院</a:t>
            </a:r>
          </a:p>
        </p:txBody>
      </p:sp>
      <p:pic>
        <p:nvPicPr>
          <p:cNvPr id="2" name="Picture 8" descr="邓体字徽（白色透明）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0"/>
            <a:ext cx="2232025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3" r:id="rId1"/>
    <p:sldLayoutId id="2147484040" r:id="rId2"/>
    <p:sldLayoutId id="2147484041" r:id="rId3"/>
    <p:sldLayoutId id="2147484042" r:id="rId4"/>
    <p:sldLayoutId id="2147484043" r:id="rId5"/>
    <p:sldLayoutId id="2147484044" r:id="rId6"/>
    <p:sldLayoutId id="2147484045" r:id="rId7"/>
    <p:sldLayoutId id="2147484046" r:id="rId8"/>
    <p:sldLayoutId id="2147484047" r:id="rId9"/>
    <p:sldLayoutId id="2147484048" r:id="rId10"/>
    <p:sldLayoutId id="2147484049" r:id="rId11"/>
    <p:sldLayoutId id="2147484050" r:id="rId12"/>
    <p:sldLayoutId id="2147484051" r:id="rId13"/>
    <p:sldLayoutId id="2147484052" r:id="rId14"/>
  </p:sldLayoutIdLst>
  <p:transition spd="slow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2"/>
          <p:cNvSpPr txBox="1">
            <a:spLocks noChangeArrowheads="1"/>
          </p:cNvSpPr>
          <p:nvPr/>
        </p:nvSpPr>
        <p:spPr bwMode="auto">
          <a:xfrm>
            <a:off x="2627313" y="5157788"/>
            <a:ext cx="4537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2000" b="1">
                <a:solidFill>
                  <a:schemeClr val="tx1"/>
                </a:solidFill>
                <a:latin typeface="Verdana" panose="020B0604030504040204" pitchFamily="34" charset="0"/>
              </a:rPr>
              <a:t>河海大学计算机与信息学院</a:t>
            </a:r>
          </a:p>
        </p:txBody>
      </p:sp>
      <p:sp>
        <p:nvSpPr>
          <p:cNvPr id="7171" name="Text Box 14"/>
          <p:cNvSpPr txBox="1">
            <a:spLocks noChangeArrowheads="1"/>
          </p:cNvSpPr>
          <p:nvPr/>
        </p:nvSpPr>
        <p:spPr bwMode="auto">
          <a:xfrm>
            <a:off x="3492500" y="5734050"/>
            <a:ext cx="28813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fld id="{390510CC-B282-4A86-BA52-53CDCD381092}" type="datetime3">
              <a:rPr lang="zh-CN" altLang="en-US" sz="1800" b="1">
                <a:solidFill>
                  <a:schemeClr val="tx1"/>
                </a:solidFill>
              </a:rPr>
              <a:pPr algn="ctr" eaLnBrk="1" hangingPunct="1">
                <a:spcBef>
                  <a:spcPct val="50000"/>
                </a:spcBef>
              </a:pPr>
              <a:t>2022年8月21日星期日</a:t>
            </a:fld>
            <a:endParaRPr lang="zh-CN" altLang="en-US" sz="1800" b="1">
              <a:solidFill>
                <a:schemeClr val="tx1"/>
              </a:solidFill>
            </a:endParaRPr>
          </a:p>
        </p:txBody>
      </p:sp>
      <p:sp>
        <p:nvSpPr>
          <p:cNvPr id="7172" name="Text Box 15"/>
          <p:cNvSpPr txBox="1">
            <a:spLocks noChangeArrowheads="1"/>
          </p:cNvSpPr>
          <p:nvPr/>
        </p:nvSpPr>
        <p:spPr bwMode="auto">
          <a:xfrm>
            <a:off x="2555875" y="3068638"/>
            <a:ext cx="4392613" cy="4857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FFFF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</a:rPr>
              <a:t>计算机网络</a:t>
            </a: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Line 36"/>
          <p:cNvSpPr>
            <a:spLocks noChangeShapeType="1"/>
          </p:cNvSpPr>
          <p:nvPr/>
        </p:nvSpPr>
        <p:spPr bwMode="auto">
          <a:xfrm flipV="1">
            <a:off x="1687513" y="4225925"/>
            <a:ext cx="5305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3" name="Rectangle 38"/>
          <p:cNvSpPr>
            <a:spLocks noChangeArrowheads="1"/>
          </p:cNvSpPr>
          <p:nvPr/>
        </p:nvSpPr>
        <p:spPr bwMode="auto">
          <a:xfrm>
            <a:off x="3779838" y="4005263"/>
            <a:ext cx="815975" cy="6381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net-id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24 </a:t>
            </a: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位</a:t>
            </a:r>
          </a:p>
        </p:txBody>
      </p:sp>
      <p:sp>
        <p:nvSpPr>
          <p:cNvPr id="25604" name="Rectangle 55"/>
          <p:cNvSpPr>
            <a:spLocks noChangeArrowheads="1"/>
          </p:cNvSpPr>
          <p:nvPr/>
        </p:nvSpPr>
        <p:spPr bwMode="auto">
          <a:xfrm>
            <a:off x="1687513" y="3571875"/>
            <a:ext cx="7046912" cy="4445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5" name="Line 9"/>
          <p:cNvSpPr>
            <a:spLocks noChangeShapeType="1"/>
          </p:cNvSpPr>
          <p:nvPr/>
        </p:nvSpPr>
        <p:spPr bwMode="auto">
          <a:xfrm>
            <a:off x="3413125" y="1577975"/>
            <a:ext cx="5310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6" name="Rectangle 11"/>
          <p:cNvSpPr>
            <a:spLocks noChangeArrowheads="1"/>
          </p:cNvSpPr>
          <p:nvPr/>
        </p:nvSpPr>
        <p:spPr bwMode="auto">
          <a:xfrm>
            <a:off x="5305425" y="1370013"/>
            <a:ext cx="941388" cy="6381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host-id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24 </a:t>
            </a: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位</a:t>
            </a:r>
          </a:p>
        </p:txBody>
      </p:sp>
      <p:sp>
        <p:nvSpPr>
          <p:cNvPr id="25607" name="Line 20"/>
          <p:cNvSpPr>
            <a:spLocks noChangeShapeType="1"/>
          </p:cNvSpPr>
          <p:nvPr/>
        </p:nvSpPr>
        <p:spPr bwMode="auto">
          <a:xfrm flipV="1">
            <a:off x="1727200" y="2913063"/>
            <a:ext cx="3475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8" name="Rectangle 22"/>
          <p:cNvSpPr>
            <a:spLocks noChangeArrowheads="1"/>
          </p:cNvSpPr>
          <p:nvPr/>
        </p:nvSpPr>
        <p:spPr bwMode="auto">
          <a:xfrm>
            <a:off x="2851150" y="2708275"/>
            <a:ext cx="815975" cy="6381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net-id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16 </a:t>
            </a: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位</a:t>
            </a:r>
          </a:p>
        </p:txBody>
      </p:sp>
      <p:sp>
        <p:nvSpPr>
          <p:cNvPr id="25609" name="Line 8"/>
          <p:cNvSpPr>
            <a:spLocks noChangeShapeType="1"/>
          </p:cNvSpPr>
          <p:nvPr/>
        </p:nvSpPr>
        <p:spPr bwMode="auto">
          <a:xfrm>
            <a:off x="1649413" y="1577975"/>
            <a:ext cx="1763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2057400" y="1370013"/>
            <a:ext cx="815975" cy="6381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net-id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8 </a:t>
            </a: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位</a:t>
            </a:r>
          </a:p>
        </p:txBody>
      </p:sp>
      <p:sp>
        <p:nvSpPr>
          <p:cNvPr id="25611" name="Rectangle 12"/>
          <p:cNvSpPr>
            <a:spLocks noChangeArrowheads="1"/>
          </p:cNvSpPr>
          <p:nvPr/>
        </p:nvSpPr>
        <p:spPr bwMode="auto">
          <a:xfrm>
            <a:off x="1652588" y="933450"/>
            <a:ext cx="7085012" cy="442913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12" name="Rectangle 27"/>
          <p:cNvSpPr>
            <a:spLocks noChangeArrowheads="1"/>
          </p:cNvSpPr>
          <p:nvPr/>
        </p:nvSpPr>
        <p:spPr bwMode="auto">
          <a:xfrm>
            <a:off x="1673225" y="2274888"/>
            <a:ext cx="7070725" cy="446087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13" name="Rectangle 5"/>
          <p:cNvSpPr>
            <a:spLocks noChangeArrowheads="1"/>
          </p:cNvSpPr>
          <p:nvPr/>
        </p:nvSpPr>
        <p:spPr bwMode="auto">
          <a:xfrm>
            <a:off x="1697038" y="3586163"/>
            <a:ext cx="5300662" cy="423862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14" name="Rectangle 6"/>
          <p:cNvSpPr>
            <a:spLocks noChangeArrowheads="1"/>
          </p:cNvSpPr>
          <p:nvPr/>
        </p:nvSpPr>
        <p:spPr bwMode="auto">
          <a:xfrm>
            <a:off x="1695450" y="2300288"/>
            <a:ext cx="3511550" cy="40957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15" name="Rectangle 7"/>
          <p:cNvSpPr>
            <a:spLocks noChangeArrowheads="1"/>
          </p:cNvSpPr>
          <p:nvPr/>
        </p:nvSpPr>
        <p:spPr bwMode="auto">
          <a:xfrm>
            <a:off x="1676400" y="957263"/>
            <a:ext cx="1730375" cy="4064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16" name="Rectangle 13"/>
          <p:cNvSpPr>
            <a:spLocks noChangeArrowheads="1"/>
          </p:cNvSpPr>
          <p:nvPr/>
        </p:nvSpPr>
        <p:spPr bwMode="auto">
          <a:xfrm>
            <a:off x="1598613" y="927100"/>
            <a:ext cx="322262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5617" name="Rectangle 14"/>
          <p:cNvSpPr>
            <a:spLocks noChangeArrowheads="1"/>
          </p:cNvSpPr>
          <p:nvPr/>
        </p:nvSpPr>
        <p:spPr bwMode="auto">
          <a:xfrm>
            <a:off x="473075" y="955675"/>
            <a:ext cx="11842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A </a:t>
            </a: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类地址</a:t>
            </a:r>
          </a:p>
        </p:txBody>
      </p:sp>
      <p:sp>
        <p:nvSpPr>
          <p:cNvPr id="25618" name="Line 15"/>
          <p:cNvSpPr>
            <a:spLocks noChangeShapeType="1"/>
          </p:cNvSpPr>
          <p:nvPr/>
        </p:nvSpPr>
        <p:spPr bwMode="auto">
          <a:xfrm>
            <a:off x="1908175" y="933450"/>
            <a:ext cx="0" cy="42227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9" name="Line 16"/>
          <p:cNvSpPr>
            <a:spLocks noChangeShapeType="1"/>
          </p:cNvSpPr>
          <p:nvPr/>
        </p:nvSpPr>
        <p:spPr bwMode="auto">
          <a:xfrm>
            <a:off x="3413125" y="933450"/>
            <a:ext cx="0" cy="450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20" name="Line 17"/>
          <p:cNvSpPr>
            <a:spLocks noChangeShapeType="1"/>
          </p:cNvSpPr>
          <p:nvPr/>
        </p:nvSpPr>
        <p:spPr bwMode="auto">
          <a:xfrm>
            <a:off x="1649413" y="1416050"/>
            <a:ext cx="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21" name="Line 18"/>
          <p:cNvSpPr>
            <a:spLocks noChangeShapeType="1"/>
          </p:cNvSpPr>
          <p:nvPr/>
        </p:nvSpPr>
        <p:spPr bwMode="auto">
          <a:xfrm>
            <a:off x="3413125" y="1416050"/>
            <a:ext cx="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22" name="Line 19"/>
          <p:cNvSpPr>
            <a:spLocks noChangeShapeType="1"/>
          </p:cNvSpPr>
          <p:nvPr/>
        </p:nvSpPr>
        <p:spPr bwMode="auto">
          <a:xfrm>
            <a:off x="8723313" y="1416050"/>
            <a:ext cx="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23" name="Line 21"/>
          <p:cNvSpPr>
            <a:spLocks noChangeShapeType="1"/>
          </p:cNvSpPr>
          <p:nvPr/>
        </p:nvSpPr>
        <p:spPr bwMode="auto">
          <a:xfrm flipV="1">
            <a:off x="5214938" y="2913063"/>
            <a:ext cx="3475037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24" name="Rectangle 23"/>
          <p:cNvSpPr>
            <a:spLocks noChangeArrowheads="1"/>
          </p:cNvSpPr>
          <p:nvPr/>
        </p:nvSpPr>
        <p:spPr bwMode="auto">
          <a:xfrm>
            <a:off x="6437313" y="2735263"/>
            <a:ext cx="941387" cy="636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host-id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16 </a:t>
            </a: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位</a:t>
            </a:r>
          </a:p>
        </p:txBody>
      </p:sp>
      <p:sp>
        <p:nvSpPr>
          <p:cNvPr id="25625" name="Line 24"/>
          <p:cNvSpPr>
            <a:spLocks noChangeShapeType="1"/>
          </p:cNvSpPr>
          <p:nvPr/>
        </p:nvSpPr>
        <p:spPr bwMode="auto">
          <a:xfrm>
            <a:off x="1687513" y="2760663"/>
            <a:ext cx="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26" name="Line 25"/>
          <p:cNvSpPr>
            <a:spLocks noChangeShapeType="1"/>
          </p:cNvSpPr>
          <p:nvPr/>
        </p:nvSpPr>
        <p:spPr bwMode="auto">
          <a:xfrm>
            <a:off x="5214938" y="2760663"/>
            <a:ext cx="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27" name="Line 26"/>
          <p:cNvSpPr>
            <a:spLocks noChangeShapeType="1"/>
          </p:cNvSpPr>
          <p:nvPr/>
        </p:nvSpPr>
        <p:spPr bwMode="auto">
          <a:xfrm>
            <a:off x="8710613" y="2760663"/>
            <a:ext cx="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28" name="Rectangle 28"/>
          <p:cNvSpPr>
            <a:spLocks noChangeArrowheads="1"/>
          </p:cNvSpPr>
          <p:nvPr/>
        </p:nvSpPr>
        <p:spPr bwMode="auto">
          <a:xfrm>
            <a:off x="492125" y="2286000"/>
            <a:ext cx="11842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B </a:t>
            </a: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类地址</a:t>
            </a:r>
          </a:p>
        </p:txBody>
      </p:sp>
      <p:sp>
        <p:nvSpPr>
          <p:cNvPr id="25629" name="Line 29"/>
          <p:cNvSpPr>
            <a:spLocks noChangeShapeType="1"/>
          </p:cNvSpPr>
          <p:nvPr/>
        </p:nvSpPr>
        <p:spPr bwMode="auto">
          <a:xfrm>
            <a:off x="5214938" y="2284413"/>
            <a:ext cx="0" cy="433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30" name="Rectangle 30"/>
          <p:cNvSpPr>
            <a:spLocks noChangeArrowheads="1"/>
          </p:cNvSpPr>
          <p:nvPr/>
        </p:nvSpPr>
        <p:spPr bwMode="auto">
          <a:xfrm>
            <a:off x="492125" y="3581400"/>
            <a:ext cx="1196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C </a:t>
            </a: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类地址</a:t>
            </a:r>
          </a:p>
        </p:txBody>
      </p:sp>
      <p:sp>
        <p:nvSpPr>
          <p:cNvPr id="25631" name="Rectangle 31"/>
          <p:cNvSpPr>
            <a:spLocks noChangeArrowheads="1"/>
          </p:cNvSpPr>
          <p:nvPr/>
        </p:nvSpPr>
        <p:spPr bwMode="auto">
          <a:xfrm>
            <a:off x="2014538" y="3600450"/>
            <a:ext cx="3222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5632" name="Rectangle 32"/>
          <p:cNvSpPr>
            <a:spLocks noChangeArrowheads="1"/>
          </p:cNvSpPr>
          <p:nvPr/>
        </p:nvSpPr>
        <p:spPr bwMode="auto">
          <a:xfrm>
            <a:off x="1627188" y="3592513"/>
            <a:ext cx="4857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5633" name="Rectangle 33"/>
          <p:cNvSpPr>
            <a:spLocks noChangeArrowheads="1"/>
          </p:cNvSpPr>
          <p:nvPr/>
        </p:nvSpPr>
        <p:spPr bwMode="auto">
          <a:xfrm>
            <a:off x="1822450" y="3600450"/>
            <a:ext cx="4826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5634" name="Line 34"/>
          <p:cNvSpPr>
            <a:spLocks noChangeShapeType="1"/>
          </p:cNvSpPr>
          <p:nvPr/>
        </p:nvSpPr>
        <p:spPr bwMode="auto">
          <a:xfrm>
            <a:off x="2371725" y="3570288"/>
            <a:ext cx="0" cy="43973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35" name="Line 35"/>
          <p:cNvSpPr>
            <a:spLocks noChangeShapeType="1"/>
          </p:cNvSpPr>
          <p:nvPr/>
        </p:nvSpPr>
        <p:spPr bwMode="auto">
          <a:xfrm>
            <a:off x="7016750" y="3565525"/>
            <a:ext cx="0" cy="441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36" name="Line 37"/>
          <p:cNvSpPr>
            <a:spLocks noChangeShapeType="1"/>
          </p:cNvSpPr>
          <p:nvPr/>
        </p:nvSpPr>
        <p:spPr bwMode="auto">
          <a:xfrm flipV="1">
            <a:off x="7021513" y="4210050"/>
            <a:ext cx="1701800" cy="17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5637" name="Group 39"/>
          <p:cNvGrpSpPr>
            <a:grpSpLocks/>
          </p:cNvGrpSpPr>
          <p:nvPr/>
        </p:nvGrpSpPr>
        <p:grpSpPr bwMode="auto">
          <a:xfrm>
            <a:off x="7418388" y="4037013"/>
            <a:ext cx="984250" cy="638175"/>
            <a:chOff x="2832" y="3024"/>
            <a:chExt cx="427" cy="378"/>
          </a:xfrm>
        </p:grpSpPr>
        <p:sp>
          <p:nvSpPr>
            <p:cNvPr id="25656" name="Rectangle 40"/>
            <p:cNvSpPr>
              <a:spLocks noChangeArrowheads="1"/>
            </p:cNvSpPr>
            <p:nvPr/>
          </p:nvSpPr>
          <p:spPr bwMode="auto">
            <a:xfrm>
              <a:off x="2832" y="3072"/>
              <a:ext cx="426" cy="1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57" name="Rectangle 41"/>
            <p:cNvSpPr>
              <a:spLocks noChangeArrowheads="1"/>
            </p:cNvSpPr>
            <p:nvPr/>
          </p:nvSpPr>
          <p:spPr bwMode="auto">
            <a:xfrm>
              <a:off x="2850" y="3024"/>
              <a:ext cx="409" cy="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908050" indent="-436563" defTabSz="7620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304925" indent="-395288" defTabSz="7620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93863" indent="-387350" defTabSz="7620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93913" indent="-398463" defTabSz="7620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51113" indent="-398463" defTabSz="7620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3008313" indent="-398463" defTabSz="7620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65513" indent="-398463" defTabSz="7620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922713" indent="-398463" defTabSz="7620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rgbClr val="333399"/>
                  </a:solidFill>
                  <a:latin typeface="Arial" panose="020B0604020202020204" pitchFamily="34" charset="0"/>
                </a:rPr>
                <a:t>host-id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rgbClr val="333399"/>
                  </a:solidFill>
                  <a:latin typeface="Arial" panose="020B0604020202020204" pitchFamily="34" charset="0"/>
                </a:rPr>
                <a:t>8 </a:t>
              </a:r>
              <a:r>
                <a:rPr lang="zh-CN" altLang="en-US" sz="2000">
                  <a:solidFill>
                    <a:srgbClr val="333399"/>
                  </a:solidFill>
                  <a:latin typeface="Arial" panose="020B0604020202020204" pitchFamily="34" charset="0"/>
                </a:rPr>
                <a:t>位</a:t>
              </a:r>
            </a:p>
          </p:txBody>
        </p:sp>
      </p:grpSp>
      <p:sp>
        <p:nvSpPr>
          <p:cNvPr id="25638" name="Line 42"/>
          <p:cNvSpPr>
            <a:spLocks noChangeShapeType="1"/>
          </p:cNvSpPr>
          <p:nvPr/>
        </p:nvSpPr>
        <p:spPr bwMode="auto">
          <a:xfrm>
            <a:off x="1687513" y="4073525"/>
            <a:ext cx="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39" name="Line 43"/>
          <p:cNvSpPr>
            <a:spLocks noChangeShapeType="1"/>
          </p:cNvSpPr>
          <p:nvPr/>
        </p:nvSpPr>
        <p:spPr bwMode="auto">
          <a:xfrm>
            <a:off x="7021513" y="4076700"/>
            <a:ext cx="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40" name="Line 44"/>
          <p:cNvSpPr>
            <a:spLocks noChangeShapeType="1"/>
          </p:cNvSpPr>
          <p:nvPr/>
        </p:nvSpPr>
        <p:spPr bwMode="auto">
          <a:xfrm>
            <a:off x="8710613" y="4057650"/>
            <a:ext cx="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41" name="Rectangle 45"/>
          <p:cNvSpPr>
            <a:spLocks noChangeArrowheads="1"/>
          </p:cNvSpPr>
          <p:nvPr/>
        </p:nvSpPr>
        <p:spPr bwMode="auto">
          <a:xfrm>
            <a:off x="1681163" y="4948238"/>
            <a:ext cx="7067550" cy="444500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42" name="Rectangle 46"/>
          <p:cNvSpPr>
            <a:spLocks noChangeArrowheads="1"/>
          </p:cNvSpPr>
          <p:nvPr/>
        </p:nvSpPr>
        <p:spPr bwMode="auto">
          <a:xfrm>
            <a:off x="473075" y="4959350"/>
            <a:ext cx="1196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D </a:t>
            </a: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类地址</a:t>
            </a:r>
          </a:p>
        </p:txBody>
      </p:sp>
      <p:sp>
        <p:nvSpPr>
          <p:cNvPr id="25643" name="Line 47"/>
          <p:cNvSpPr>
            <a:spLocks noChangeShapeType="1"/>
          </p:cNvSpPr>
          <p:nvPr/>
        </p:nvSpPr>
        <p:spPr bwMode="auto">
          <a:xfrm>
            <a:off x="2462213" y="4956175"/>
            <a:ext cx="0" cy="4413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44" name="Rectangle 48"/>
          <p:cNvSpPr>
            <a:spLocks noChangeArrowheads="1"/>
          </p:cNvSpPr>
          <p:nvPr/>
        </p:nvSpPr>
        <p:spPr bwMode="auto">
          <a:xfrm>
            <a:off x="1617663" y="4946650"/>
            <a:ext cx="8509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  <a:r>
              <a:rPr lang="en-US" altLang="zh-CN" sz="100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  <a:r>
              <a:rPr lang="en-US" altLang="zh-CN" sz="100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  <a:r>
              <a:rPr lang="en-US" altLang="zh-CN" sz="100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5645" name="Rectangle 49"/>
          <p:cNvSpPr>
            <a:spLocks noChangeArrowheads="1"/>
          </p:cNvSpPr>
          <p:nvPr/>
        </p:nvSpPr>
        <p:spPr bwMode="auto">
          <a:xfrm>
            <a:off x="4449763" y="4976813"/>
            <a:ext cx="1406525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多 播 地 址</a:t>
            </a:r>
          </a:p>
        </p:txBody>
      </p:sp>
      <p:sp>
        <p:nvSpPr>
          <p:cNvPr id="25646" name="Rectangle 50"/>
          <p:cNvSpPr>
            <a:spLocks noChangeArrowheads="1"/>
          </p:cNvSpPr>
          <p:nvPr/>
        </p:nvSpPr>
        <p:spPr bwMode="auto">
          <a:xfrm>
            <a:off x="1689100" y="5915025"/>
            <a:ext cx="7053263" cy="444500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47" name="Rectangle 51"/>
          <p:cNvSpPr>
            <a:spLocks noChangeArrowheads="1"/>
          </p:cNvSpPr>
          <p:nvPr/>
        </p:nvSpPr>
        <p:spPr bwMode="auto">
          <a:xfrm>
            <a:off x="509588" y="5924550"/>
            <a:ext cx="1182687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E </a:t>
            </a: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类地址</a:t>
            </a:r>
          </a:p>
        </p:txBody>
      </p:sp>
      <p:sp>
        <p:nvSpPr>
          <p:cNvPr id="25648" name="Rectangle 52"/>
          <p:cNvSpPr>
            <a:spLocks noChangeArrowheads="1"/>
          </p:cNvSpPr>
          <p:nvPr/>
        </p:nvSpPr>
        <p:spPr bwMode="auto">
          <a:xfrm>
            <a:off x="3905250" y="5935663"/>
            <a:ext cx="23780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保 留 为 今 后 使 用</a:t>
            </a:r>
          </a:p>
        </p:txBody>
      </p:sp>
      <p:sp>
        <p:nvSpPr>
          <p:cNvPr id="25649" name="Line 53"/>
          <p:cNvSpPr>
            <a:spLocks noChangeShapeType="1"/>
          </p:cNvSpPr>
          <p:nvPr/>
        </p:nvSpPr>
        <p:spPr bwMode="auto">
          <a:xfrm>
            <a:off x="2411413" y="5940425"/>
            <a:ext cx="0" cy="4413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50" name="Rectangle 54"/>
          <p:cNvSpPr>
            <a:spLocks noChangeArrowheads="1"/>
          </p:cNvSpPr>
          <p:nvPr/>
        </p:nvSpPr>
        <p:spPr bwMode="auto">
          <a:xfrm>
            <a:off x="1617663" y="5921375"/>
            <a:ext cx="8509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  <a:r>
              <a:rPr lang="en-US" altLang="zh-CN" sz="100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  <a:r>
              <a:rPr lang="en-US" altLang="zh-CN" sz="100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  <a:r>
              <a:rPr lang="en-US" altLang="zh-CN" sz="100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5651" name="Rectangle 56"/>
          <p:cNvSpPr>
            <a:spLocks noChangeArrowheads="1"/>
          </p:cNvSpPr>
          <p:nvPr/>
        </p:nvSpPr>
        <p:spPr bwMode="auto">
          <a:xfrm>
            <a:off x="1806575" y="2270125"/>
            <a:ext cx="3222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5652" name="Rectangle 57"/>
          <p:cNvSpPr>
            <a:spLocks noChangeArrowheads="1"/>
          </p:cNvSpPr>
          <p:nvPr/>
        </p:nvSpPr>
        <p:spPr bwMode="auto">
          <a:xfrm>
            <a:off x="1614488" y="2270125"/>
            <a:ext cx="484187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5653" name="Line 58"/>
          <p:cNvSpPr>
            <a:spLocks noChangeShapeType="1"/>
          </p:cNvSpPr>
          <p:nvPr/>
        </p:nvSpPr>
        <p:spPr bwMode="auto">
          <a:xfrm>
            <a:off x="2165350" y="2266950"/>
            <a:ext cx="0" cy="4413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54" name="AutoShape 61"/>
          <p:cNvSpPr>
            <a:spLocks noChangeArrowheads="1"/>
          </p:cNvSpPr>
          <p:nvPr/>
        </p:nvSpPr>
        <p:spPr bwMode="auto">
          <a:xfrm>
            <a:off x="1625600" y="4941888"/>
            <a:ext cx="6840538" cy="971550"/>
          </a:xfrm>
          <a:prstGeom prst="wedgeRoundRectCallout">
            <a:avLst>
              <a:gd name="adj1" fmla="val -30296"/>
              <a:gd name="adj2" fmla="val -416333"/>
              <a:gd name="adj3" fmla="val 16667"/>
            </a:avLst>
          </a:prstGeom>
          <a:solidFill>
            <a:srgbClr val="66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 </a:t>
            </a:r>
            <a:r>
              <a:rPr lang="zh-CN" altLang="en-US" sz="2400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类地址的网络号字段 </a:t>
            </a:r>
            <a:r>
              <a:rPr lang="en-US" altLang="zh-CN" sz="2400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net-id </a:t>
            </a:r>
            <a:r>
              <a:rPr lang="zh-CN" altLang="en-US" sz="2400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为 </a:t>
            </a:r>
            <a:r>
              <a:rPr lang="en-US" altLang="zh-CN" sz="2400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 </a:t>
            </a:r>
            <a:r>
              <a:rPr lang="zh-CN" altLang="en-US" sz="2400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字节</a:t>
            </a:r>
            <a:endParaRPr lang="en-US" altLang="zh-CN" sz="2400" b="1">
              <a:solidFill>
                <a:srgbClr val="3333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en-US" altLang="zh-CN" sz="2400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.10.11.100</a:t>
            </a:r>
            <a:endParaRPr lang="zh-CN" altLang="en-US" sz="2400" b="1">
              <a:solidFill>
                <a:srgbClr val="3333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55" name="Rectangle 13"/>
          <p:cNvSpPr>
            <a:spLocks noChangeArrowheads="1"/>
          </p:cNvSpPr>
          <p:nvPr/>
        </p:nvSpPr>
        <p:spPr bwMode="auto">
          <a:xfrm>
            <a:off x="395288" y="44450"/>
            <a:ext cx="8548687" cy="768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3400" b="1">
                <a:solidFill>
                  <a:srgbClr val="33CC33"/>
                </a:solidFill>
              </a:rPr>
              <a:t>IP </a:t>
            </a:r>
            <a:r>
              <a:rPr lang="zh-CN" altLang="en-US" sz="3400" b="1">
                <a:solidFill>
                  <a:srgbClr val="33CC33"/>
                </a:solidFill>
              </a:rPr>
              <a:t>地址中的网络号字段和主机号字段 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Line 2"/>
          <p:cNvSpPr>
            <a:spLocks noChangeShapeType="1"/>
          </p:cNvSpPr>
          <p:nvPr/>
        </p:nvSpPr>
        <p:spPr bwMode="auto">
          <a:xfrm flipV="1">
            <a:off x="1687513" y="4225925"/>
            <a:ext cx="5305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751263" y="4008438"/>
            <a:ext cx="815975" cy="6381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net-id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24 </a:t>
            </a: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位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1687513" y="3571875"/>
            <a:ext cx="7046912" cy="4445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>
            <a:off x="3413125" y="1577975"/>
            <a:ext cx="5310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5305425" y="1370013"/>
            <a:ext cx="941388" cy="6381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host-id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24 </a:t>
            </a: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位</a:t>
            </a:r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 flipV="1">
            <a:off x="1727200" y="2913063"/>
            <a:ext cx="3475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2851150" y="2708275"/>
            <a:ext cx="815975" cy="6381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net-id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16 </a:t>
            </a: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位</a:t>
            </a:r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>
            <a:off x="1649413" y="1577975"/>
            <a:ext cx="1763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2057400" y="1370013"/>
            <a:ext cx="815975" cy="6381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net-id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8 </a:t>
            </a: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位</a:t>
            </a:r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1652588" y="933450"/>
            <a:ext cx="7085012" cy="442913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1673225" y="2274888"/>
            <a:ext cx="7070725" cy="446087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61" name="Rectangle 14"/>
          <p:cNvSpPr>
            <a:spLocks noChangeArrowheads="1"/>
          </p:cNvSpPr>
          <p:nvPr/>
        </p:nvSpPr>
        <p:spPr bwMode="auto">
          <a:xfrm>
            <a:off x="1697038" y="3586163"/>
            <a:ext cx="5300662" cy="423862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62" name="Rectangle 15"/>
          <p:cNvSpPr>
            <a:spLocks noChangeArrowheads="1"/>
          </p:cNvSpPr>
          <p:nvPr/>
        </p:nvSpPr>
        <p:spPr bwMode="auto">
          <a:xfrm>
            <a:off x="1695450" y="2300288"/>
            <a:ext cx="3511550" cy="40957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63" name="Rectangle 16"/>
          <p:cNvSpPr>
            <a:spLocks noChangeArrowheads="1"/>
          </p:cNvSpPr>
          <p:nvPr/>
        </p:nvSpPr>
        <p:spPr bwMode="auto">
          <a:xfrm>
            <a:off x="1676400" y="957263"/>
            <a:ext cx="1730375" cy="4064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64" name="Rectangle 17"/>
          <p:cNvSpPr>
            <a:spLocks noChangeArrowheads="1"/>
          </p:cNvSpPr>
          <p:nvPr/>
        </p:nvSpPr>
        <p:spPr bwMode="auto">
          <a:xfrm>
            <a:off x="1598613" y="927100"/>
            <a:ext cx="322262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7665" name="Rectangle 18"/>
          <p:cNvSpPr>
            <a:spLocks noChangeArrowheads="1"/>
          </p:cNvSpPr>
          <p:nvPr/>
        </p:nvSpPr>
        <p:spPr bwMode="auto">
          <a:xfrm>
            <a:off x="473075" y="955675"/>
            <a:ext cx="11842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A </a:t>
            </a: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类地址</a:t>
            </a:r>
          </a:p>
        </p:txBody>
      </p:sp>
      <p:sp>
        <p:nvSpPr>
          <p:cNvPr id="27666" name="Line 19"/>
          <p:cNvSpPr>
            <a:spLocks noChangeShapeType="1"/>
          </p:cNvSpPr>
          <p:nvPr/>
        </p:nvSpPr>
        <p:spPr bwMode="auto">
          <a:xfrm>
            <a:off x="1908175" y="933450"/>
            <a:ext cx="0" cy="42227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7" name="Line 20"/>
          <p:cNvSpPr>
            <a:spLocks noChangeShapeType="1"/>
          </p:cNvSpPr>
          <p:nvPr/>
        </p:nvSpPr>
        <p:spPr bwMode="auto">
          <a:xfrm>
            <a:off x="3413125" y="933450"/>
            <a:ext cx="0" cy="450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8" name="Line 21"/>
          <p:cNvSpPr>
            <a:spLocks noChangeShapeType="1"/>
          </p:cNvSpPr>
          <p:nvPr/>
        </p:nvSpPr>
        <p:spPr bwMode="auto">
          <a:xfrm>
            <a:off x="1649413" y="1416050"/>
            <a:ext cx="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9" name="Line 22"/>
          <p:cNvSpPr>
            <a:spLocks noChangeShapeType="1"/>
          </p:cNvSpPr>
          <p:nvPr/>
        </p:nvSpPr>
        <p:spPr bwMode="auto">
          <a:xfrm>
            <a:off x="3413125" y="1416050"/>
            <a:ext cx="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70" name="Line 23"/>
          <p:cNvSpPr>
            <a:spLocks noChangeShapeType="1"/>
          </p:cNvSpPr>
          <p:nvPr/>
        </p:nvSpPr>
        <p:spPr bwMode="auto">
          <a:xfrm>
            <a:off x="8723313" y="1416050"/>
            <a:ext cx="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71" name="Line 24"/>
          <p:cNvSpPr>
            <a:spLocks noChangeShapeType="1"/>
          </p:cNvSpPr>
          <p:nvPr/>
        </p:nvSpPr>
        <p:spPr bwMode="auto">
          <a:xfrm flipV="1">
            <a:off x="5214938" y="2913063"/>
            <a:ext cx="3475037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72" name="Rectangle 25"/>
          <p:cNvSpPr>
            <a:spLocks noChangeArrowheads="1"/>
          </p:cNvSpPr>
          <p:nvPr/>
        </p:nvSpPr>
        <p:spPr bwMode="auto">
          <a:xfrm>
            <a:off x="6437313" y="2735263"/>
            <a:ext cx="941387" cy="636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host-id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16 </a:t>
            </a: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位</a:t>
            </a:r>
          </a:p>
        </p:txBody>
      </p:sp>
      <p:sp>
        <p:nvSpPr>
          <p:cNvPr id="27673" name="Line 26"/>
          <p:cNvSpPr>
            <a:spLocks noChangeShapeType="1"/>
          </p:cNvSpPr>
          <p:nvPr/>
        </p:nvSpPr>
        <p:spPr bwMode="auto">
          <a:xfrm>
            <a:off x="1687513" y="2760663"/>
            <a:ext cx="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74" name="Line 27"/>
          <p:cNvSpPr>
            <a:spLocks noChangeShapeType="1"/>
          </p:cNvSpPr>
          <p:nvPr/>
        </p:nvSpPr>
        <p:spPr bwMode="auto">
          <a:xfrm>
            <a:off x="5214938" y="2760663"/>
            <a:ext cx="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75" name="Line 28"/>
          <p:cNvSpPr>
            <a:spLocks noChangeShapeType="1"/>
          </p:cNvSpPr>
          <p:nvPr/>
        </p:nvSpPr>
        <p:spPr bwMode="auto">
          <a:xfrm>
            <a:off x="8710613" y="2760663"/>
            <a:ext cx="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76" name="Rectangle 29"/>
          <p:cNvSpPr>
            <a:spLocks noChangeArrowheads="1"/>
          </p:cNvSpPr>
          <p:nvPr/>
        </p:nvSpPr>
        <p:spPr bwMode="auto">
          <a:xfrm>
            <a:off x="492125" y="2286000"/>
            <a:ext cx="11842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B </a:t>
            </a: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类地址</a:t>
            </a:r>
          </a:p>
        </p:txBody>
      </p:sp>
      <p:sp>
        <p:nvSpPr>
          <p:cNvPr id="27677" name="Line 30"/>
          <p:cNvSpPr>
            <a:spLocks noChangeShapeType="1"/>
          </p:cNvSpPr>
          <p:nvPr/>
        </p:nvSpPr>
        <p:spPr bwMode="auto">
          <a:xfrm>
            <a:off x="5214938" y="2284413"/>
            <a:ext cx="0" cy="433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78" name="Rectangle 31"/>
          <p:cNvSpPr>
            <a:spLocks noChangeArrowheads="1"/>
          </p:cNvSpPr>
          <p:nvPr/>
        </p:nvSpPr>
        <p:spPr bwMode="auto">
          <a:xfrm>
            <a:off x="492125" y="3581400"/>
            <a:ext cx="1196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C </a:t>
            </a: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类地址</a:t>
            </a:r>
          </a:p>
        </p:txBody>
      </p:sp>
      <p:sp>
        <p:nvSpPr>
          <p:cNvPr id="27679" name="Rectangle 32"/>
          <p:cNvSpPr>
            <a:spLocks noChangeArrowheads="1"/>
          </p:cNvSpPr>
          <p:nvPr/>
        </p:nvSpPr>
        <p:spPr bwMode="auto">
          <a:xfrm>
            <a:off x="2014538" y="3600450"/>
            <a:ext cx="3222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7680" name="Rectangle 33"/>
          <p:cNvSpPr>
            <a:spLocks noChangeArrowheads="1"/>
          </p:cNvSpPr>
          <p:nvPr/>
        </p:nvSpPr>
        <p:spPr bwMode="auto">
          <a:xfrm>
            <a:off x="1627188" y="3592513"/>
            <a:ext cx="4857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7681" name="Rectangle 34"/>
          <p:cNvSpPr>
            <a:spLocks noChangeArrowheads="1"/>
          </p:cNvSpPr>
          <p:nvPr/>
        </p:nvSpPr>
        <p:spPr bwMode="auto">
          <a:xfrm>
            <a:off x="1822450" y="3600450"/>
            <a:ext cx="4826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7682" name="Line 35"/>
          <p:cNvSpPr>
            <a:spLocks noChangeShapeType="1"/>
          </p:cNvSpPr>
          <p:nvPr/>
        </p:nvSpPr>
        <p:spPr bwMode="auto">
          <a:xfrm>
            <a:off x="2371725" y="3570288"/>
            <a:ext cx="0" cy="43973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83" name="Line 36"/>
          <p:cNvSpPr>
            <a:spLocks noChangeShapeType="1"/>
          </p:cNvSpPr>
          <p:nvPr/>
        </p:nvSpPr>
        <p:spPr bwMode="auto">
          <a:xfrm>
            <a:off x="7016750" y="3565525"/>
            <a:ext cx="0" cy="441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84" name="Line 37"/>
          <p:cNvSpPr>
            <a:spLocks noChangeShapeType="1"/>
          </p:cNvSpPr>
          <p:nvPr/>
        </p:nvSpPr>
        <p:spPr bwMode="auto">
          <a:xfrm flipV="1">
            <a:off x="7021513" y="4210050"/>
            <a:ext cx="1701800" cy="17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7685" name="Group 38"/>
          <p:cNvGrpSpPr>
            <a:grpSpLocks/>
          </p:cNvGrpSpPr>
          <p:nvPr/>
        </p:nvGrpSpPr>
        <p:grpSpPr bwMode="auto">
          <a:xfrm>
            <a:off x="7418388" y="4037013"/>
            <a:ext cx="984250" cy="638175"/>
            <a:chOff x="2832" y="3024"/>
            <a:chExt cx="427" cy="378"/>
          </a:xfrm>
        </p:grpSpPr>
        <p:sp>
          <p:nvSpPr>
            <p:cNvPr id="27704" name="Rectangle 39"/>
            <p:cNvSpPr>
              <a:spLocks noChangeArrowheads="1"/>
            </p:cNvSpPr>
            <p:nvPr/>
          </p:nvSpPr>
          <p:spPr bwMode="auto">
            <a:xfrm>
              <a:off x="2832" y="3072"/>
              <a:ext cx="426" cy="1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705" name="Rectangle 40"/>
            <p:cNvSpPr>
              <a:spLocks noChangeArrowheads="1"/>
            </p:cNvSpPr>
            <p:nvPr/>
          </p:nvSpPr>
          <p:spPr bwMode="auto">
            <a:xfrm>
              <a:off x="2850" y="3024"/>
              <a:ext cx="409" cy="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908050" indent="-436563" defTabSz="7620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304925" indent="-395288" defTabSz="7620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93863" indent="-387350" defTabSz="7620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93913" indent="-398463" defTabSz="7620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51113" indent="-398463" defTabSz="7620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3008313" indent="-398463" defTabSz="7620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65513" indent="-398463" defTabSz="7620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922713" indent="-398463" defTabSz="7620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rgbClr val="333399"/>
                  </a:solidFill>
                  <a:latin typeface="Arial" panose="020B0604020202020204" pitchFamily="34" charset="0"/>
                </a:rPr>
                <a:t>host-id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rgbClr val="333399"/>
                  </a:solidFill>
                  <a:latin typeface="Arial" panose="020B0604020202020204" pitchFamily="34" charset="0"/>
                </a:rPr>
                <a:t>8 </a:t>
              </a:r>
              <a:r>
                <a:rPr lang="zh-CN" altLang="en-US" sz="2000">
                  <a:solidFill>
                    <a:srgbClr val="333399"/>
                  </a:solidFill>
                  <a:latin typeface="Arial" panose="020B0604020202020204" pitchFamily="34" charset="0"/>
                </a:rPr>
                <a:t>位</a:t>
              </a:r>
            </a:p>
          </p:txBody>
        </p:sp>
      </p:grpSp>
      <p:sp>
        <p:nvSpPr>
          <p:cNvPr id="27686" name="Line 41"/>
          <p:cNvSpPr>
            <a:spLocks noChangeShapeType="1"/>
          </p:cNvSpPr>
          <p:nvPr/>
        </p:nvSpPr>
        <p:spPr bwMode="auto">
          <a:xfrm>
            <a:off x="1687513" y="4073525"/>
            <a:ext cx="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87" name="Line 42"/>
          <p:cNvSpPr>
            <a:spLocks noChangeShapeType="1"/>
          </p:cNvSpPr>
          <p:nvPr/>
        </p:nvSpPr>
        <p:spPr bwMode="auto">
          <a:xfrm>
            <a:off x="7021513" y="4076700"/>
            <a:ext cx="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88" name="Line 43"/>
          <p:cNvSpPr>
            <a:spLocks noChangeShapeType="1"/>
          </p:cNvSpPr>
          <p:nvPr/>
        </p:nvSpPr>
        <p:spPr bwMode="auto">
          <a:xfrm>
            <a:off x="8710613" y="4057650"/>
            <a:ext cx="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89" name="Rectangle 44"/>
          <p:cNvSpPr>
            <a:spLocks noChangeArrowheads="1"/>
          </p:cNvSpPr>
          <p:nvPr/>
        </p:nvSpPr>
        <p:spPr bwMode="auto">
          <a:xfrm>
            <a:off x="1681163" y="4948238"/>
            <a:ext cx="7067550" cy="444500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90" name="Rectangle 45"/>
          <p:cNvSpPr>
            <a:spLocks noChangeArrowheads="1"/>
          </p:cNvSpPr>
          <p:nvPr/>
        </p:nvSpPr>
        <p:spPr bwMode="auto">
          <a:xfrm>
            <a:off x="473075" y="4959350"/>
            <a:ext cx="1196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D </a:t>
            </a: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类地址</a:t>
            </a:r>
          </a:p>
        </p:txBody>
      </p:sp>
      <p:sp>
        <p:nvSpPr>
          <p:cNvPr id="27691" name="Line 46"/>
          <p:cNvSpPr>
            <a:spLocks noChangeShapeType="1"/>
          </p:cNvSpPr>
          <p:nvPr/>
        </p:nvSpPr>
        <p:spPr bwMode="auto">
          <a:xfrm>
            <a:off x="2462213" y="4956175"/>
            <a:ext cx="0" cy="4413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92" name="Rectangle 47"/>
          <p:cNvSpPr>
            <a:spLocks noChangeArrowheads="1"/>
          </p:cNvSpPr>
          <p:nvPr/>
        </p:nvSpPr>
        <p:spPr bwMode="auto">
          <a:xfrm>
            <a:off x="1617663" y="4946650"/>
            <a:ext cx="8509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  <a:r>
              <a:rPr lang="en-US" altLang="zh-CN" sz="100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  <a:r>
              <a:rPr lang="en-US" altLang="zh-CN" sz="100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  <a:r>
              <a:rPr lang="en-US" altLang="zh-CN" sz="100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7693" name="Rectangle 48"/>
          <p:cNvSpPr>
            <a:spLocks noChangeArrowheads="1"/>
          </p:cNvSpPr>
          <p:nvPr/>
        </p:nvSpPr>
        <p:spPr bwMode="auto">
          <a:xfrm>
            <a:off x="4449763" y="4976813"/>
            <a:ext cx="1406525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多 播 地 址</a:t>
            </a:r>
          </a:p>
        </p:txBody>
      </p:sp>
      <p:sp>
        <p:nvSpPr>
          <p:cNvPr id="27694" name="Rectangle 49"/>
          <p:cNvSpPr>
            <a:spLocks noChangeArrowheads="1"/>
          </p:cNvSpPr>
          <p:nvPr/>
        </p:nvSpPr>
        <p:spPr bwMode="auto">
          <a:xfrm>
            <a:off x="1689100" y="5915025"/>
            <a:ext cx="7053263" cy="444500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95" name="Rectangle 50"/>
          <p:cNvSpPr>
            <a:spLocks noChangeArrowheads="1"/>
          </p:cNvSpPr>
          <p:nvPr/>
        </p:nvSpPr>
        <p:spPr bwMode="auto">
          <a:xfrm>
            <a:off x="509588" y="5924550"/>
            <a:ext cx="1182687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E </a:t>
            </a: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类地址</a:t>
            </a:r>
          </a:p>
        </p:txBody>
      </p:sp>
      <p:sp>
        <p:nvSpPr>
          <p:cNvPr id="27696" name="Rectangle 51"/>
          <p:cNvSpPr>
            <a:spLocks noChangeArrowheads="1"/>
          </p:cNvSpPr>
          <p:nvPr/>
        </p:nvSpPr>
        <p:spPr bwMode="auto">
          <a:xfrm>
            <a:off x="3905250" y="5935663"/>
            <a:ext cx="23780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保 留 为 今 后 使 用</a:t>
            </a:r>
          </a:p>
        </p:txBody>
      </p:sp>
      <p:sp>
        <p:nvSpPr>
          <p:cNvPr id="27697" name="Line 52"/>
          <p:cNvSpPr>
            <a:spLocks noChangeShapeType="1"/>
          </p:cNvSpPr>
          <p:nvPr/>
        </p:nvSpPr>
        <p:spPr bwMode="auto">
          <a:xfrm>
            <a:off x="2411413" y="5940425"/>
            <a:ext cx="0" cy="4413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98" name="Rectangle 53"/>
          <p:cNvSpPr>
            <a:spLocks noChangeArrowheads="1"/>
          </p:cNvSpPr>
          <p:nvPr/>
        </p:nvSpPr>
        <p:spPr bwMode="auto">
          <a:xfrm>
            <a:off x="1617663" y="5921375"/>
            <a:ext cx="8858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  <a:r>
              <a:rPr lang="en-US" altLang="zh-CN" sz="100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  <a:r>
              <a:rPr lang="en-US" altLang="zh-CN" sz="100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  <a:r>
              <a:rPr lang="en-US" altLang="zh-CN" sz="100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  <a:r>
              <a:rPr lang="en-US" altLang="zh-CN" sz="100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endParaRPr lang="en-US" altLang="zh-CN" sz="200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27699" name="Rectangle 54"/>
          <p:cNvSpPr>
            <a:spLocks noChangeArrowheads="1"/>
          </p:cNvSpPr>
          <p:nvPr/>
        </p:nvSpPr>
        <p:spPr bwMode="auto">
          <a:xfrm>
            <a:off x="1806575" y="2270125"/>
            <a:ext cx="3222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7700" name="Rectangle 55"/>
          <p:cNvSpPr>
            <a:spLocks noChangeArrowheads="1"/>
          </p:cNvSpPr>
          <p:nvPr/>
        </p:nvSpPr>
        <p:spPr bwMode="auto">
          <a:xfrm>
            <a:off x="1614488" y="2270125"/>
            <a:ext cx="484187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7701" name="Line 56"/>
          <p:cNvSpPr>
            <a:spLocks noChangeShapeType="1"/>
          </p:cNvSpPr>
          <p:nvPr/>
        </p:nvSpPr>
        <p:spPr bwMode="auto">
          <a:xfrm>
            <a:off x="2165350" y="2266950"/>
            <a:ext cx="0" cy="4413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02" name="AutoShape 57"/>
          <p:cNvSpPr>
            <a:spLocks noChangeArrowheads="1"/>
          </p:cNvSpPr>
          <p:nvPr/>
        </p:nvSpPr>
        <p:spPr bwMode="auto">
          <a:xfrm>
            <a:off x="1403350" y="4370388"/>
            <a:ext cx="6985000" cy="1003300"/>
          </a:xfrm>
          <a:prstGeom prst="wedgeRoundRectCallout">
            <a:avLst>
              <a:gd name="adj1" fmla="val -14616"/>
              <a:gd name="adj2" fmla="val -215699"/>
              <a:gd name="adj3" fmla="val 16667"/>
            </a:avLst>
          </a:prstGeom>
          <a:solidFill>
            <a:srgbClr val="66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 </a:t>
            </a:r>
            <a:r>
              <a:rPr lang="zh-CN" altLang="en-US" sz="2400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类地址的网络号字段 </a:t>
            </a:r>
            <a:r>
              <a:rPr lang="en-US" altLang="zh-CN" sz="2400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net-id </a:t>
            </a:r>
            <a:r>
              <a:rPr lang="zh-CN" altLang="en-US" sz="2400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为 </a:t>
            </a:r>
            <a:r>
              <a:rPr lang="en-US" altLang="zh-CN" sz="2400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 </a:t>
            </a:r>
            <a:r>
              <a:rPr lang="zh-CN" altLang="en-US" sz="2400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字节</a:t>
            </a:r>
            <a:endParaRPr lang="en-US" altLang="zh-CN" sz="2400" b="1">
              <a:solidFill>
                <a:srgbClr val="3333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189.100</a:t>
            </a:r>
            <a:r>
              <a:rPr lang="en-US" altLang="zh-CN" sz="2400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.1.100</a:t>
            </a:r>
            <a:endParaRPr lang="zh-CN" altLang="en-US" sz="2400" b="1">
              <a:solidFill>
                <a:srgbClr val="3333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703" name="Rectangle 13"/>
          <p:cNvSpPr>
            <a:spLocks noChangeArrowheads="1"/>
          </p:cNvSpPr>
          <p:nvPr/>
        </p:nvSpPr>
        <p:spPr bwMode="auto">
          <a:xfrm>
            <a:off x="395288" y="44450"/>
            <a:ext cx="8548687" cy="768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3400" b="1">
                <a:solidFill>
                  <a:srgbClr val="33CC33"/>
                </a:solidFill>
              </a:rPr>
              <a:t>IP </a:t>
            </a:r>
            <a:r>
              <a:rPr lang="zh-CN" altLang="en-US" sz="3400" b="1">
                <a:solidFill>
                  <a:srgbClr val="33CC33"/>
                </a:solidFill>
              </a:rPr>
              <a:t>地址中的网络号字段和主机号字段 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Line 2"/>
          <p:cNvSpPr>
            <a:spLocks noChangeShapeType="1"/>
          </p:cNvSpPr>
          <p:nvPr/>
        </p:nvSpPr>
        <p:spPr bwMode="auto">
          <a:xfrm flipV="1">
            <a:off x="1687513" y="4225925"/>
            <a:ext cx="5305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3751263" y="4008438"/>
            <a:ext cx="815975" cy="6381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net-id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24 </a:t>
            </a: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位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1687513" y="3571875"/>
            <a:ext cx="7046912" cy="4445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701" name="Line 5"/>
          <p:cNvSpPr>
            <a:spLocks noChangeShapeType="1"/>
          </p:cNvSpPr>
          <p:nvPr/>
        </p:nvSpPr>
        <p:spPr bwMode="auto">
          <a:xfrm>
            <a:off x="3413125" y="1577975"/>
            <a:ext cx="5310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5305425" y="1370013"/>
            <a:ext cx="941388" cy="6381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host-id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24 </a:t>
            </a: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位</a:t>
            </a:r>
          </a:p>
        </p:txBody>
      </p:sp>
      <p:sp>
        <p:nvSpPr>
          <p:cNvPr id="29703" name="Line 7"/>
          <p:cNvSpPr>
            <a:spLocks noChangeShapeType="1"/>
          </p:cNvSpPr>
          <p:nvPr/>
        </p:nvSpPr>
        <p:spPr bwMode="auto">
          <a:xfrm flipV="1">
            <a:off x="1727200" y="2913063"/>
            <a:ext cx="3475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2851150" y="2708275"/>
            <a:ext cx="815975" cy="6381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net-id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16 </a:t>
            </a: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位</a:t>
            </a:r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>
            <a:off x="1649413" y="1577975"/>
            <a:ext cx="1763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2057400" y="1370013"/>
            <a:ext cx="815975" cy="6381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net-id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8 </a:t>
            </a: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位</a:t>
            </a:r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1652588" y="933450"/>
            <a:ext cx="7085012" cy="442913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1673225" y="2274888"/>
            <a:ext cx="7070725" cy="446087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709" name="Rectangle 14"/>
          <p:cNvSpPr>
            <a:spLocks noChangeArrowheads="1"/>
          </p:cNvSpPr>
          <p:nvPr/>
        </p:nvSpPr>
        <p:spPr bwMode="auto">
          <a:xfrm>
            <a:off x="1697038" y="3586163"/>
            <a:ext cx="5300662" cy="423862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710" name="Rectangle 15"/>
          <p:cNvSpPr>
            <a:spLocks noChangeArrowheads="1"/>
          </p:cNvSpPr>
          <p:nvPr/>
        </p:nvSpPr>
        <p:spPr bwMode="auto">
          <a:xfrm>
            <a:off x="1695450" y="2300288"/>
            <a:ext cx="3511550" cy="40957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711" name="Rectangle 16"/>
          <p:cNvSpPr>
            <a:spLocks noChangeArrowheads="1"/>
          </p:cNvSpPr>
          <p:nvPr/>
        </p:nvSpPr>
        <p:spPr bwMode="auto">
          <a:xfrm>
            <a:off x="1676400" y="957263"/>
            <a:ext cx="1730375" cy="4064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712" name="Rectangle 17"/>
          <p:cNvSpPr>
            <a:spLocks noChangeArrowheads="1"/>
          </p:cNvSpPr>
          <p:nvPr/>
        </p:nvSpPr>
        <p:spPr bwMode="auto">
          <a:xfrm>
            <a:off x="1598613" y="927100"/>
            <a:ext cx="322262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9713" name="Rectangle 18"/>
          <p:cNvSpPr>
            <a:spLocks noChangeArrowheads="1"/>
          </p:cNvSpPr>
          <p:nvPr/>
        </p:nvSpPr>
        <p:spPr bwMode="auto">
          <a:xfrm>
            <a:off x="473075" y="955675"/>
            <a:ext cx="11842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A </a:t>
            </a: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类地址</a:t>
            </a:r>
          </a:p>
        </p:txBody>
      </p:sp>
      <p:sp>
        <p:nvSpPr>
          <p:cNvPr id="29714" name="Line 19"/>
          <p:cNvSpPr>
            <a:spLocks noChangeShapeType="1"/>
          </p:cNvSpPr>
          <p:nvPr/>
        </p:nvSpPr>
        <p:spPr bwMode="auto">
          <a:xfrm>
            <a:off x="1908175" y="933450"/>
            <a:ext cx="0" cy="42227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5" name="Line 20"/>
          <p:cNvSpPr>
            <a:spLocks noChangeShapeType="1"/>
          </p:cNvSpPr>
          <p:nvPr/>
        </p:nvSpPr>
        <p:spPr bwMode="auto">
          <a:xfrm>
            <a:off x="3413125" y="933450"/>
            <a:ext cx="0" cy="450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6" name="Line 21"/>
          <p:cNvSpPr>
            <a:spLocks noChangeShapeType="1"/>
          </p:cNvSpPr>
          <p:nvPr/>
        </p:nvSpPr>
        <p:spPr bwMode="auto">
          <a:xfrm>
            <a:off x="1649413" y="1416050"/>
            <a:ext cx="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7" name="Line 22"/>
          <p:cNvSpPr>
            <a:spLocks noChangeShapeType="1"/>
          </p:cNvSpPr>
          <p:nvPr/>
        </p:nvSpPr>
        <p:spPr bwMode="auto">
          <a:xfrm>
            <a:off x="3413125" y="1416050"/>
            <a:ext cx="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8" name="Line 23"/>
          <p:cNvSpPr>
            <a:spLocks noChangeShapeType="1"/>
          </p:cNvSpPr>
          <p:nvPr/>
        </p:nvSpPr>
        <p:spPr bwMode="auto">
          <a:xfrm>
            <a:off x="8723313" y="1416050"/>
            <a:ext cx="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9" name="Line 24"/>
          <p:cNvSpPr>
            <a:spLocks noChangeShapeType="1"/>
          </p:cNvSpPr>
          <p:nvPr/>
        </p:nvSpPr>
        <p:spPr bwMode="auto">
          <a:xfrm flipV="1">
            <a:off x="5214938" y="2913063"/>
            <a:ext cx="3475037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0" name="Rectangle 25"/>
          <p:cNvSpPr>
            <a:spLocks noChangeArrowheads="1"/>
          </p:cNvSpPr>
          <p:nvPr/>
        </p:nvSpPr>
        <p:spPr bwMode="auto">
          <a:xfrm>
            <a:off x="6437313" y="2735263"/>
            <a:ext cx="941387" cy="636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host-id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16 </a:t>
            </a: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位</a:t>
            </a:r>
          </a:p>
        </p:txBody>
      </p:sp>
      <p:sp>
        <p:nvSpPr>
          <p:cNvPr id="29721" name="Line 26"/>
          <p:cNvSpPr>
            <a:spLocks noChangeShapeType="1"/>
          </p:cNvSpPr>
          <p:nvPr/>
        </p:nvSpPr>
        <p:spPr bwMode="auto">
          <a:xfrm>
            <a:off x="1687513" y="2760663"/>
            <a:ext cx="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2" name="Line 27"/>
          <p:cNvSpPr>
            <a:spLocks noChangeShapeType="1"/>
          </p:cNvSpPr>
          <p:nvPr/>
        </p:nvSpPr>
        <p:spPr bwMode="auto">
          <a:xfrm>
            <a:off x="5214938" y="2760663"/>
            <a:ext cx="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3" name="Line 28"/>
          <p:cNvSpPr>
            <a:spLocks noChangeShapeType="1"/>
          </p:cNvSpPr>
          <p:nvPr/>
        </p:nvSpPr>
        <p:spPr bwMode="auto">
          <a:xfrm>
            <a:off x="8710613" y="2760663"/>
            <a:ext cx="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4" name="Rectangle 29"/>
          <p:cNvSpPr>
            <a:spLocks noChangeArrowheads="1"/>
          </p:cNvSpPr>
          <p:nvPr/>
        </p:nvSpPr>
        <p:spPr bwMode="auto">
          <a:xfrm>
            <a:off x="492125" y="2286000"/>
            <a:ext cx="11842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B </a:t>
            </a: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类地址</a:t>
            </a:r>
          </a:p>
        </p:txBody>
      </p:sp>
      <p:sp>
        <p:nvSpPr>
          <p:cNvPr id="29725" name="Line 30"/>
          <p:cNvSpPr>
            <a:spLocks noChangeShapeType="1"/>
          </p:cNvSpPr>
          <p:nvPr/>
        </p:nvSpPr>
        <p:spPr bwMode="auto">
          <a:xfrm>
            <a:off x="5214938" y="2284413"/>
            <a:ext cx="0" cy="433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6" name="Rectangle 31"/>
          <p:cNvSpPr>
            <a:spLocks noChangeArrowheads="1"/>
          </p:cNvSpPr>
          <p:nvPr/>
        </p:nvSpPr>
        <p:spPr bwMode="auto">
          <a:xfrm>
            <a:off x="492125" y="3581400"/>
            <a:ext cx="1196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C </a:t>
            </a: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类地址</a:t>
            </a:r>
          </a:p>
        </p:txBody>
      </p:sp>
      <p:sp>
        <p:nvSpPr>
          <p:cNvPr id="29727" name="Rectangle 32"/>
          <p:cNvSpPr>
            <a:spLocks noChangeArrowheads="1"/>
          </p:cNvSpPr>
          <p:nvPr/>
        </p:nvSpPr>
        <p:spPr bwMode="auto">
          <a:xfrm>
            <a:off x="2014538" y="3600450"/>
            <a:ext cx="3222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9728" name="Rectangle 33"/>
          <p:cNvSpPr>
            <a:spLocks noChangeArrowheads="1"/>
          </p:cNvSpPr>
          <p:nvPr/>
        </p:nvSpPr>
        <p:spPr bwMode="auto">
          <a:xfrm>
            <a:off x="1627188" y="3592513"/>
            <a:ext cx="4857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9729" name="Rectangle 34"/>
          <p:cNvSpPr>
            <a:spLocks noChangeArrowheads="1"/>
          </p:cNvSpPr>
          <p:nvPr/>
        </p:nvSpPr>
        <p:spPr bwMode="auto">
          <a:xfrm>
            <a:off x="1822450" y="3600450"/>
            <a:ext cx="4826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9730" name="Line 35"/>
          <p:cNvSpPr>
            <a:spLocks noChangeShapeType="1"/>
          </p:cNvSpPr>
          <p:nvPr/>
        </p:nvSpPr>
        <p:spPr bwMode="auto">
          <a:xfrm>
            <a:off x="2371725" y="3570288"/>
            <a:ext cx="0" cy="43973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31" name="Line 36"/>
          <p:cNvSpPr>
            <a:spLocks noChangeShapeType="1"/>
          </p:cNvSpPr>
          <p:nvPr/>
        </p:nvSpPr>
        <p:spPr bwMode="auto">
          <a:xfrm>
            <a:off x="7016750" y="3565525"/>
            <a:ext cx="0" cy="441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32" name="Line 37"/>
          <p:cNvSpPr>
            <a:spLocks noChangeShapeType="1"/>
          </p:cNvSpPr>
          <p:nvPr/>
        </p:nvSpPr>
        <p:spPr bwMode="auto">
          <a:xfrm flipV="1">
            <a:off x="7021513" y="4210050"/>
            <a:ext cx="1701800" cy="17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9733" name="Group 38"/>
          <p:cNvGrpSpPr>
            <a:grpSpLocks/>
          </p:cNvGrpSpPr>
          <p:nvPr/>
        </p:nvGrpSpPr>
        <p:grpSpPr bwMode="auto">
          <a:xfrm>
            <a:off x="7418388" y="4037013"/>
            <a:ext cx="984250" cy="638175"/>
            <a:chOff x="2832" y="3024"/>
            <a:chExt cx="427" cy="378"/>
          </a:xfrm>
        </p:grpSpPr>
        <p:sp>
          <p:nvSpPr>
            <p:cNvPr id="29752" name="Rectangle 39"/>
            <p:cNvSpPr>
              <a:spLocks noChangeArrowheads="1"/>
            </p:cNvSpPr>
            <p:nvPr/>
          </p:nvSpPr>
          <p:spPr bwMode="auto">
            <a:xfrm>
              <a:off x="2832" y="3072"/>
              <a:ext cx="426" cy="1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753" name="Rectangle 40"/>
            <p:cNvSpPr>
              <a:spLocks noChangeArrowheads="1"/>
            </p:cNvSpPr>
            <p:nvPr/>
          </p:nvSpPr>
          <p:spPr bwMode="auto">
            <a:xfrm>
              <a:off x="2850" y="3024"/>
              <a:ext cx="409" cy="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908050" indent="-436563" defTabSz="7620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304925" indent="-395288" defTabSz="7620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93863" indent="-387350" defTabSz="7620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93913" indent="-398463" defTabSz="7620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51113" indent="-398463" defTabSz="7620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3008313" indent="-398463" defTabSz="7620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65513" indent="-398463" defTabSz="7620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922713" indent="-398463" defTabSz="7620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rgbClr val="333399"/>
                  </a:solidFill>
                  <a:latin typeface="Arial" panose="020B0604020202020204" pitchFamily="34" charset="0"/>
                </a:rPr>
                <a:t>host-id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rgbClr val="333399"/>
                  </a:solidFill>
                  <a:latin typeface="Arial" panose="020B0604020202020204" pitchFamily="34" charset="0"/>
                </a:rPr>
                <a:t>8 </a:t>
              </a:r>
              <a:r>
                <a:rPr lang="zh-CN" altLang="en-US" sz="2000">
                  <a:solidFill>
                    <a:srgbClr val="333399"/>
                  </a:solidFill>
                  <a:latin typeface="Arial" panose="020B0604020202020204" pitchFamily="34" charset="0"/>
                </a:rPr>
                <a:t>位</a:t>
              </a:r>
            </a:p>
          </p:txBody>
        </p:sp>
      </p:grpSp>
      <p:sp>
        <p:nvSpPr>
          <p:cNvPr id="29734" name="Line 41"/>
          <p:cNvSpPr>
            <a:spLocks noChangeShapeType="1"/>
          </p:cNvSpPr>
          <p:nvPr/>
        </p:nvSpPr>
        <p:spPr bwMode="auto">
          <a:xfrm>
            <a:off x="1687513" y="4073525"/>
            <a:ext cx="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35" name="Line 42"/>
          <p:cNvSpPr>
            <a:spLocks noChangeShapeType="1"/>
          </p:cNvSpPr>
          <p:nvPr/>
        </p:nvSpPr>
        <p:spPr bwMode="auto">
          <a:xfrm>
            <a:off x="7021513" y="4076700"/>
            <a:ext cx="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36" name="Line 43"/>
          <p:cNvSpPr>
            <a:spLocks noChangeShapeType="1"/>
          </p:cNvSpPr>
          <p:nvPr/>
        </p:nvSpPr>
        <p:spPr bwMode="auto">
          <a:xfrm>
            <a:off x="8710613" y="4057650"/>
            <a:ext cx="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37" name="Rectangle 44"/>
          <p:cNvSpPr>
            <a:spLocks noChangeArrowheads="1"/>
          </p:cNvSpPr>
          <p:nvPr/>
        </p:nvSpPr>
        <p:spPr bwMode="auto">
          <a:xfrm>
            <a:off x="1681163" y="4948238"/>
            <a:ext cx="7067550" cy="444500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738" name="Rectangle 45"/>
          <p:cNvSpPr>
            <a:spLocks noChangeArrowheads="1"/>
          </p:cNvSpPr>
          <p:nvPr/>
        </p:nvSpPr>
        <p:spPr bwMode="auto">
          <a:xfrm>
            <a:off x="473075" y="4959350"/>
            <a:ext cx="1196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D </a:t>
            </a: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类地址</a:t>
            </a:r>
          </a:p>
        </p:txBody>
      </p:sp>
      <p:sp>
        <p:nvSpPr>
          <p:cNvPr id="29739" name="Line 46"/>
          <p:cNvSpPr>
            <a:spLocks noChangeShapeType="1"/>
          </p:cNvSpPr>
          <p:nvPr/>
        </p:nvSpPr>
        <p:spPr bwMode="auto">
          <a:xfrm>
            <a:off x="2462213" y="4956175"/>
            <a:ext cx="0" cy="4413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40" name="Rectangle 47"/>
          <p:cNvSpPr>
            <a:spLocks noChangeArrowheads="1"/>
          </p:cNvSpPr>
          <p:nvPr/>
        </p:nvSpPr>
        <p:spPr bwMode="auto">
          <a:xfrm>
            <a:off x="1617663" y="4946650"/>
            <a:ext cx="8509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  <a:r>
              <a:rPr lang="en-US" altLang="zh-CN" sz="100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  <a:r>
              <a:rPr lang="en-US" altLang="zh-CN" sz="100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  <a:r>
              <a:rPr lang="en-US" altLang="zh-CN" sz="100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9741" name="Rectangle 48"/>
          <p:cNvSpPr>
            <a:spLocks noChangeArrowheads="1"/>
          </p:cNvSpPr>
          <p:nvPr/>
        </p:nvSpPr>
        <p:spPr bwMode="auto">
          <a:xfrm>
            <a:off x="4449763" y="4976813"/>
            <a:ext cx="1406525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多 播 地 址</a:t>
            </a:r>
          </a:p>
        </p:txBody>
      </p:sp>
      <p:sp>
        <p:nvSpPr>
          <p:cNvPr id="29742" name="Rectangle 49"/>
          <p:cNvSpPr>
            <a:spLocks noChangeArrowheads="1"/>
          </p:cNvSpPr>
          <p:nvPr/>
        </p:nvSpPr>
        <p:spPr bwMode="auto">
          <a:xfrm>
            <a:off x="1689100" y="5915025"/>
            <a:ext cx="7053263" cy="444500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743" name="Rectangle 50"/>
          <p:cNvSpPr>
            <a:spLocks noChangeArrowheads="1"/>
          </p:cNvSpPr>
          <p:nvPr/>
        </p:nvSpPr>
        <p:spPr bwMode="auto">
          <a:xfrm>
            <a:off x="509588" y="5924550"/>
            <a:ext cx="1182687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E </a:t>
            </a: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类地址</a:t>
            </a:r>
          </a:p>
        </p:txBody>
      </p:sp>
      <p:sp>
        <p:nvSpPr>
          <p:cNvPr id="29744" name="Rectangle 51"/>
          <p:cNvSpPr>
            <a:spLocks noChangeArrowheads="1"/>
          </p:cNvSpPr>
          <p:nvPr/>
        </p:nvSpPr>
        <p:spPr bwMode="auto">
          <a:xfrm>
            <a:off x="3905250" y="5935663"/>
            <a:ext cx="23780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保 留 为 今 后 使 用</a:t>
            </a:r>
          </a:p>
        </p:txBody>
      </p:sp>
      <p:sp>
        <p:nvSpPr>
          <p:cNvPr id="29745" name="Line 52"/>
          <p:cNvSpPr>
            <a:spLocks noChangeShapeType="1"/>
          </p:cNvSpPr>
          <p:nvPr/>
        </p:nvSpPr>
        <p:spPr bwMode="auto">
          <a:xfrm>
            <a:off x="2411413" y="5940425"/>
            <a:ext cx="0" cy="4413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46" name="Rectangle 53"/>
          <p:cNvSpPr>
            <a:spLocks noChangeArrowheads="1"/>
          </p:cNvSpPr>
          <p:nvPr/>
        </p:nvSpPr>
        <p:spPr bwMode="auto">
          <a:xfrm>
            <a:off x="1617663" y="5921375"/>
            <a:ext cx="8509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  <a:r>
              <a:rPr lang="en-US" altLang="zh-CN" sz="100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  <a:r>
              <a:rPr lang="en-US" altLang="zh-CN" sz="100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  <a:r>
              <a:rPr lang="en-US" altLang="zh-CN" sz="100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9747" name="Rectangle 54"/>
          <p:cNvSpPr>
            <a:spLocks noChangeArrowheads="1"/>
          </p:cNvSpPr>
          <p:nvPr/>
        </p:nvSpPr>
        <p:spPr bwMode="auto">
          <a:xfrm>
            <a:off x="1806575" y="2270125"/>
            <a:ext cx="3222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9748" name="Rectangle 55"/>
          <p:cNvSpPr>
            <a:spLocks noChangeArrowheads="1"/>
          </p:cNvSpPr>
          <p:nvPr/>
        </p:nvSpPr>
        <p:spPr bwMode="auto">
          <a:xfrm>
            <a:off x="1614488" y="2270125"/>
            <a:ext cx="484187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9749" name="Line 56"/>
          <p:cNvSpPr>
            <a:spLocks noChangeShapeType="1"/>
          </p:cNvSpPr>
          <p:nvPr/>
        </p:nvSpPr>
        <p:spPr bwMode="auto">
          <a:xfrm>
            <a:off x="2165350" y="2266950"/>
            <a:ext cx="0" cy="4413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50" name="AutoShape 57"/>
          <p:cNvSpPr>
            <a:spLocks noChangeArrowheads="1"/>
          </p:cNvSpPr>
          <p:nvPr/>
        </p:nvSpPr>
        <p:spPr bwMode="auto">
          <a:xfrm>
            <a:off x="1479550" y="4441825"/>
            <a:ext cx="6911975" cy="946150"/>
          </a:xfrm>
          <a:prstGeom prst="wedgeRoundRectCallout">
            <a:avLst>
              <a:gd name="adj1" fmla="val 5685"/>
              <a:gd name="adj2" fmla="val -91639"/>
              <a:gd name="adj3" fmla="val 16667"/>
            </a:avLst>
          </a:prstGeom>
          <a:solidFill>
            <a:srgbClr val="66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 </a:t>
            </a:r>
            <a:r>
              <a:rPr lang="zh-CN" altLang="en-US" sz="2400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类地址的网络号字段 </a:t>
            </a:r>
            <a:r>
              <a:rPr lang="en-US" altLang="zh-CN" sz="2400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net-id </a:t>
            </a:r>
            <a:r>
              <a:rPr lang="zh-CN" altLang="en-US" sz="2400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为 </a:t>
            </a:r>
            <a:r>
              <a:rPr lang="en-US" altLang="zh-CN" sz="2400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 </a:t>
            </a:r>
            <a:r>
              <a:rPr lang="zh-CN" altLang="en-US" sz="2400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字节</a:t>
            </a:r>
            <a:endParaRPr lang="en-US" altLang="zh-CN" sz="2400" b="1">
              <a:solidFill>
                <a:srgbClr val="3333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202.119.112</a:t>
            </a:r>
            <a:r>
              <a:rPr lang="en-US" altLang="zh-CN" sz="2400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.35</a:t>
            </a:r>
            <a:endParaRPr lang="zh-CN" altLang="en-US" sz="2400" b="1">
              <a:solidFill>
                <a:srgbClr val="3333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751" name="Rectangle 13"/>
          <p:cNvSpPr>
            <a:spLocks noChangeArrowheads="1"/>
          </p:cNvSpPr>
          <p:nvPr/>
        </p:nvSpPr>
        <p:spPr bwMode="auto">
          <a:xfrm>
            <a:off x="395288" y="44450"/>
            <a:ext cx="8548687" cy="768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3400" b="1">
                <a:solidFill>
                  <a:srgbClr val="33CC33"/>
                </a:solidFill>
              </a:rPr>
              <a:t>IP </a:t>
            </a:r>
            <a:r>
              <a:rPr lang="zh-CN" altLang="en-US" sz="3400" b="1">
                <a:solidFill>
                  <a:srgbClr val="33CC33"/>
                </a:solidFill>
              </a:rPr>
              <a:t>地址中的网络号字段和主机号字段 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Line 2"/>
          <p:cNvSpPr>
            <a:spLocks noChangeShapeType="1"/>
          </p:cNvSpPr>
          <p:nvPr/>
        </p:nvSpPr>
        <p:spPr bwMode="auto">
          <a:xfrm flipV="1">
            <a:off x="1687513" y="4225925"/>
            <a:ext cx="5305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3751263" y="4008438"/>
            <a:ext cx="815975" cy="6381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net-id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24 bit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1687513" y="3571875"/>
            <a:ext cx="7046912" cy="4445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>
            <a:off x="3413125" y="1577975"/>
            <a:ext cx="5310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5305425" y="1370013"/>
            <a:ext cx="941388" cy="6381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host-id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24 </a:t>
            </a: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位</a:t>
            </a:r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 flipV="1">
            <a:off x="1727200" y="2913063"/>
            <a:ext cx="3475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2851150" y="2708275"/>
            <a:ext cx="815975" cy="6381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net-id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16 </a:t>
            </a: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位</a:t>
            </a:r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1649413" y="1577975"/>
            <a:ext cx="1763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2057400" y="1370013"/>
            <a:ext cx="815975" cy="6381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net-id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8 </a:t>
            </a: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位</a:t>
            </a:r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1652588" y="933450"/>
            <a:ext cx="7085012" cy="442913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1673225" y="2274888"/>
            <a:ext cx="7070725" cy="446087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57" name="Rectangle 14"/>
          <p:cNvSpPr>
            <a:spLocks noChangeArrowheads="1"/>
          </p:cNvSpPr>
          <p:nvPr/>
        </p:nvSpPr>
        <p:spPr bwMode="auto">
          <a:xfrm>
            <a:off x="1697038" y="3586163"/>
            <a:ext cx="5300662" cy="423862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58" name="Rectangle 15"/>
          <p:cNvSpPr>
            <a:spLocks noChangeArrowheads="1"/>
          </p:cNvSpPr>
          <p:nvPr/>
        </p:nvSpPr>
        <p:spPr bwMode="auto">
          <a:xfrm>
            <a:off x="1695450" y="2300288"/>
            <a:ext cx="3511550" cy="40957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59" name="Rectangle 16"/>
          <p:cNvSpPr>
            <a:spLocks noChangeArrowheads="1"/>
          </p:cNvSpPr>
          <p:nvPr/>
        </p:nvSpPr>
        <p:spPr bwMode="auto">
          <a:xfrm>
            <a:off x="1676400" y="957263"/>
            <a:ext cx="1730375" cy="4064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60" name="Rectangle 17"/>
          <p:cNvSpPr>
            <a:spLocks noChangeArrowheads="1"/>
          </p:cNvSpPr>
          <p:nvPr/>
        </p:nvSpPr>
        <p:spPr bwMode="auto">
          <a:xfrm>
            <a:off x="1598613" y="927100"/>
            <a:ext cx="322262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31761" name="Rectangle 18"/>
          <p:cNvSpPr>
            <a:spLocks noChangeArrowheads="1"/>
          </p:cNvSpPr>
          <p:nvPr/>
        </p:nvSpPr>
        <p:spPr bwMode="auto">
          <a:xfrm>
            <a:off x="473075" y="955675"/>
            <a:ext cx="11842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A </a:t>
            </a: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类地址</a:t>
            </a:r>
          </a:p>
        </p:txBody>
      </p:sp>
      <p:sp>
        <p:nvSpPr>
          <p:cNvPr id="31762" name="Line 19"/>
          <p:cNvSpPr>
            <a:spLocks noChangeShapeType="1"/>
          </p:cNvSpPr>
          <p:nvPr/>
        </p:nvSpPr>
        <p:spPr bwMode="auto">
          <a:xfrm>
            <a:off x="1908175" y="933450"/>
            <a:ext cx="0" cy="42227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3" name="Line 20"/>
          <p:cNvSpPr>
            <a:spLocks noChangeShapeType="1"/>
          </p:cNvSpPr>
          <p:nvPr/>
        </p:nvSpPr>
        <p:spPr bwMode="auto">
          <a:xfrm>
            <a:off x="3413125" y="933450"/>
            <a:ext cx="0" cy="450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4" name="Line 21"/>
          <p:cNvSpPr>
            <a:spLocks noChangeShapeType="1"/>
          </p:cNvSpPr>
          <p:nvPr/>
        </p:nvSpPr>
        <p:spPr bwMode="auto">
          <a:xfrm>
            <a:off x="1649413" y="1416050"/>
            <a:ext cx="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5" name="Line 22"/>
          <p:cNvSpPr>
            <a:spLocks noChangeShapeType="1"/>
          </p:cNvSpPr>
          <p:nvPr/>
        </p:nvSpPr>
        <p:spPr bwMode="auto">
          <a:xfrm>
            <a:off x="3413125" y="1416050"/>
            <a:ext cx="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6" name="Line 23"/>
          <p:cNvSpPr>
            <a:spLocks noChangeShapeType="1"/>
          </p:cNvSpPr>
          <p:nvPr/>
        </p:nvSpPr>
        <p:spPr bwMode="auto">
          <a:xfrm>
            <a:off x="8723313" y="1416050"/>
            <a:ext cx="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7" name="Line 24"/>
          <p:cNvSpPr>
            <a:spLocks noChangeShapeType="1"/>
          </p:cNvSpPr>
          <p:nvPr/>
        </p:nvSpPr>
        <p:spPr bwMode="auto">
          <a:xfrm flipV="1">
            <a:off x="5214938" y="2913063"/>
            <a:ext cx="3475037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8" name="Rectangle 25"/>
          <p:cNvSpPr>
            <a:spLocks noChangeArrowheads="1"/>
          </p:cNvSpPr>
          <p:nvPr/>
        </p:nvSpPr>
        <p:spPr bwMode="auto">
          <a:xfrm>
            <a:off x="6437313" y="2735263"/>
            <a:ext cx="941387" cy="636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host-id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16 </a:t>
            </a: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位</a:t>
            </a:r>
          </a:p>
        </p:txBody>
      </p:sp>
      <p:sp>
        <p:nvSpPr>
          <p:cNvPr id="31769" name="Line 26"/>
          <p:cNvSpPr>
            <a:spLocks noChangeShapeType="1"/>
          </p:cNvSpPr>
          <p:nvPr/>
        </p:nvSpPr>
        <p:spPr bwMode="auto">
          <a:xfrm>
            <a:off x="1687513" y="2760663"/>
            <a:ext cx="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70" name="Line 27"/>
          <p:cNvSpPr>
            <a:spLocks noChangeShapeType="1"/>
          </p:cNvSpPr>
          <p:nvPr/>
        </p:nvSpPr>
        <p:spPr bwMode="auto">
          <a:xfrm>
            <a:off x="5214938" y="2760663"/>
            <a:ext cx="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71" name="Line 28"/>
          <p:cNvSpPr>
            <a:spLocks noChangeShapeType="1"/>
          </p:cNvSpPr>
          <p:nvPr/>
        </p:nvSpPr>
        <p:spPr bwMode="auto">
          <a:xfrm>
            <a:off x="8710613" y="2760663"/>
            <a:ext cx="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72" name="Rectangle 29"/>
          <p:cNvSpPr>
            <a:spLocks noChangeArrowheads="1"/>
          </p:cNvSpPr>
          <p:nvPr/>
        </p:nvSpPr>
        <p:spPr bwMode="auto">
          <a:xfrm>
            <a:off x="492125" y="2286000"/>
            <a:ext cx="11842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B </a:t>
            </a: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类地址</a:t>
            </a:r>
          </a:p>
        </p:txBody>
      </p:sp>
      <p:sp>
        <p:nvSpPr>
          <p:cNvPr id="31773" name="Line 30"/>
          <p:cNvSpPr>
            <a:spLocks noChangeShapeType="1"/>
          </p:cNvSpPr>
          <p:nvPr/>
        </p:nvSpPr>
        <p:spPr bwMode="auto">
          <a:xfrm>
            <a:off x="5214938" y="2284413"/>
            <a:ext cx="0" cy="433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74" name="Rectangle 31"/>
          <p:cNvSpPr>
            <a:spLocks noChangeArrowheads="1"/>
          </p:cNvSpPr>
          <p:nvPr/>
        </p:nvSpPr>
        <p:spPr bwMode="auto">
          <a:xfrm>
            <a:off x="492125" y="3581400"/>
            <a:ext cx="1196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C </a:t>
            </a: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类地址</a:t>
            </a:r>
          </a:p>
        </p:txBody>
      </p:sp>
      <p:sp>
        <p:nvSpPr>
          <p:cNvPr id="31775" name="Rectangle 32"/>
          <p:cNvSpPr>
            <a:spLocks noChangeArrowheads="1"/>
          </p:cNvSpPr>
          <p:nvPr/>
        </p:nvSpPr>
        <p:spPr bwMode="auto">
          <a:xfrm>
            <a:off x="2014538" y="3600450"/>
            <a:ext cx="3222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31776" name="Rectangle 33"/>
          <p:cNvSpPr>
            <a:spLocks noChangeArrowheads="1"/>
          </p:cNvSpPr>
          <p:nvPr/>
        </p:nvSpPr>
        <p:spPr bwMode="auto">
          <a:xfrm>
            <a:off x="1627188" y="3592513"/>
            <a:ext cx="4857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1777" name="Rectangle 34"/>
          <p:cNvSpPr>
            <a:spLocks noChangeArrowheads="1"/>
          </p:cNvSpPr>
          <p:nvPr/>
        </p:nvSpPr>
        <p:spPr bwMode="auto">
          <a:xfrm>
            <a:off x="1822450" y="3600450"/>
            <a:ext cx="4826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1778" name="Line 35"/>
          <p:cNvSpPr>
            <a:spLocks noChangeShapeType="1"/>
          </p:cNvSpPr>
          <p:nvPr/>
        </p:nvSpPr>
        <p:spPr bwMode="auto">
          <a:xfrm>
            <a:off x="2371725" y="3570288"/>
            <a:ext cx="0" cy="43973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79" name="Line 36"/>
          <p:cNvSpPr>
            <a:spLocks noChangeShapeType="1"/>
          </p:cNvSpPr>
          <p:nvPr/>
        </p:nvSpPr>
        <p:spPr bwMode="auto">
          <a:xfrm>
            <a:off x="7016750" y="3565525"/>
            <a:ext cx="0" cy="441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80" name="Line 37"/>
          <p:cNvSpPr>
            <a:spLocks noChangeShapeType="1"/>
          </p:cNvSpPr>
          <p:nvPr/>
        </p:nvSpPr>
        <p:spPr bwMode="auto">
          <a:xfrm flipV="1">
            <a:off x="7021513" y="4210050"/>
            <a:ext cx="1701800" cy="17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1781" name="Group 38"/>
          <p:cNvGrpSpPr>
            <a:grpSpLocks/>
          </p:cNvGrpSpPr>
          <p:nvPr/>
        </p:nvGrpSpPr>
        <p:grpSpPr bwMode="auto">
          <a:xfrm>
            <a:off x="7418388" y="4037013"/>
            <a:ext cx="984250" cy="638175"/>
            <a:chOff x="2832" y="3024"/>
            <a:chExt cx="427" cy="378"/>
          </a:xfrm>
        </p:grpSpPr>
        <p:sp>
          <p:nvSpPr>
            <p:cNvPr id="31800" name="Rectangle 39"/>
            <p:cNvSpPr>
              <a:spLocks noChangeArrowheads="1"/>
            </p:cNvSpPr>
            <p:nvPr/>
          </p:nvSpPr>
          <p:spPr bwMode="auto">
            <a:xfrm>
              <a:off x="2832" y="3072"/>
              <a:ext cx="426" cy="1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801" name="Rectangle 40"/>
            <p:cNvSpPr>
              <a:spLocks noChangeArrowheads="1"/>
            </p:cNvSpPr>
            <p:nvPr/>
          </p:nvSpPr>
          <p:spPr bwMode="auto">
            <a:xfrm>
              <a:off x="2850" y="3024"/>
              <a:ext cx="409" cy="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908050" indent="-436563" defTabSz="7620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304925" indent="-395288" defTabSz="7620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93863" indent="-387350" defTabSz="7620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93913" indent="-398463" defTabSz="7620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51113" indent="-398463" defTabSz="7620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3008313" indent="-398463" defTabSz="7620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65513" indent="-398463" defTabSz="7620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922713" indent="-398463" defTabSz="7620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rgbClr val="333399"/>
                  </a:solidFill>
                  <a:latin typeface="Arial" panose="020B0604020202020204" pitchFamily="34" charset="0"/>
                </a:rPr>
                <a:t>host-id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rgbClr val="333399"/>
                  </a:solidFill>
                  <a:latin typeface="Arial" panose="020B0604020202020204" pitchFamily="34" charset="0"/>
                </a:rPr>
                <a:t>8 </a:t>
              </a:r>
              <a:r>
                <a:rPr lang="zh-CN" altLang="en-US" sz="2000">
                  <a:solidFill>
                    <a:srgbClr val="333399"/>
                  </a:solidFill>
                  <a:latin typeface="Arial" panose="020B0604020202020204" pitchFamily="34" charset="0"/>
                </a:rPr>
                <a:t>位</a:t>
              </a:r>
            </a:p>
          </p:txBody>
        </p:sp>
      </p:grpSp>
      <p:sp>
        <p:nvSpPr>
          <p:cNvPr id="31782" name="Line 41"/>
          <p:cNvSpPr>
            <a:spLocks noChangeShapeType="1"/>
          </p:cNvSpPr>
          <p:nvPr/>
        </p:nvSpPr>
        <p:spPr bwMode="auto">
          <a:xfrm>
            <a:off x="1687513" y="4073525"/>
            <a:ext cx="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83" name="Line 42"/>
          <p:cNvSpPr>
            <a:spLocks noChangeShapeType="1"/>
          </p:cNvSpPr>
          <p:nvPr/>
        </p:nvSpPr>
        <p:spPr bwMode="auto">
          <a:xfrm>
            <a:off x="7021513" y="4076700"/>
            <a:ext cx="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84" name="Line 43"/>
          <p:cNvSpPr>
            <a:spLocks noChangeShapeType="1"/>
          </p:cNvSpPr>
          <p:nvPr/>
        </p:nvSpPr>
        <p:spPr bwMode="auto">
          <a:xfrm>
            <a:off x="8710613" y="4057650"/>
            <a:ext cx="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85" name="Rectangle 44"/>
          <p:cNvSpPr>
            <a:spLocks noChangeArrowheads="1"/>
          </p:cNvSpPr>
          <p:nvPr/>
        </p:nvSpPr>
        <p:spPr bwMode="auto">
          <a:xfrm>
            <a:off x="1681163" y="4948238"/>
            <a:ext cx="7067550" cy="444500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86" name="Rectangle 45"/>
          <p:cNvSpPr>
            <a:spLocks noChangeArrowheads="1"/>
          </p:cNvSpPr>
          <p:nvPr/>
        </p:nvSpPr>
        <p:spPr bwMode="auto">
          <a:xfrm>
            <a:off x="473075" y="4959350"/>
            <a:ext cx="1196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D </a:t>
            </a: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类地址</a:t>
            </a:r>
          </a:p>
        </p:txBody>
      </p:sp>
      <p:sp>
        <p:nvSpPr>
          <p:cNvPr id="31787" name="Line 46"/>
          <p:cNvSpPr>
            <a:spLocks noChangeShapeType="1"/>
          </p:cNvSpPr>
          <p:nvPr/>
        </p:nvSpPr>
        <p:spPr bwMode="auto">
          <a:xfrm>
            <a:off x="2462213" y="4956175"/>
            <a:ext cx="0" cy="4413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88" name="Rectangle 47"/>
          <p:cNvSpPr>
            <a:spLocks noChangeArrowheads="1"/>
          </p:cNvSpPr>
          <p:nvPr/>
        </p:nvSpPr>
        <p:spPr bwMode="auto">
          <a:xfrm>
            <a:off x="1617663" y="4946650"/>
            <a:ext cx="8509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  <a:r>
              <a:rPr lang="en-US" altLang="zh-CN" sz="100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  <a:r>
              <a:rPr lang="en-US" altLang="zh-CN" sz="100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  <a:r>
              <a:rPr lang="en-US" altLang="zh-CN" sz="100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31789" name="Rectangle 48"/>
          <p:cNvSpPr>
            <a:spLocks noChangeArrowheads="1"/>
          </p:cNvSpPr>
          <p:nvPr/>
        </p:nvSpPr>
        <p:spPr bwMode="auto">
          <a:xfrm>
            <a:off x="4449763" y="4976813"/>
            <a:ext cx="1406525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多 播 地 址</a:t>
            </a:r>
          </a:p>
        </p:txBody>
      </p:sp>
      <p:sp>
        <p:nvSpPr>
          <p:cNvPr id="31790" name="Rectangle 49"/>
          <p:cNvSpPr>
            <a:spLocks noChangeArrowheads="1"/>
          </p:cNvSpPr>
          <p:nvPr/>
        </p:nvSpPr>
        <p:spPr bwMode="auto">
          <a:xfrm>
            <a:off x="1689100" y="5915025"/>
            <a:ext cx="7053263" cy="444500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91" name="Rectangle 50"/>
          <p:cNvSpPr>
            <a:spLocks noChangeArrowheads="1"/>
          </p:cNvSpPr>
          <p:nvPr/>
        </p:nvSpPr>
        <p:spPr bwMode="auto">
          <a:xfrm>
            <a:off x="509588" y="5924550"/>
            <a:ext cx="1182687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E </a:t>
            </a: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类地址</a:t>
            </a:r>
          </a:p>
        </p:txBody>
      </p:sp>
      <p:sp>
        <p:nvSpPr>
          <p:cNvPr id="31792" name="Rectangle 51"/>
          <p:cNvSpPr>
            <a:spLocks noChangeArrowheads="1"/>
          </p:cNvSpPr>
          <p:nvPr/>
        </p:nvSpPr>
        <p:spPr bwMode="auto">
          <a:xfrm>
            <a:off x="3905250" y="5935663"/>
            <a:ext cx="23780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保 留 为 今 后 使 用</a:t>
            </a:r>
          </a:p>
        </p:txBody>
      </p:sp>
      <p:sp>
        <p:nvSpPr>
          <p:cNvPr id="31793" name="Line 52"/>
          <p:cNvSpPr>
            <a:spLocks noChangeShapeType="1"/>
          </p:cNvSpPr>
          <p:nvPr/>
        </p:nvSpPr>
        <p:spPr bwMode="auto">
          <a:xfrm>
            <a:off x="2411413" y="5940425"/>
            <a:ext cx="0" cy="4413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94" name="Rectangle 53"/>
          <p:cNvSpPr>
            <a:spLocks noChangeArrowheads="1"/>
          </p:cNvSpPr>
          <p:nvPr/>
        </p:nvSpPr>
        <p:spPr bwMode="auto">
          <a:xfrm>
            <a:off x="1617663" y="5921375"/>
            <a:ext cx="8509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  <a:r>
              <a:rPr lang="en-US" altLang="zh-CN" sz="100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  <a:r>
              <a:rPr lang="en-US" altLang="zh-CN" sz="100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  <a:r>
              <a:rPr lang="en-US" altLang="zh-CN" sz="100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1795" name="Rectangle 54"/>
          <p:cNvSpPr>
            <a:spLocks noChangeArrowheads="1"/>
          </p:cNvSpPr>
          <p:nvPr/>
        </p:nvSpPr>
        <p:spPr bwMode="auto">
          <a:xfrm>
            <a:off x="1806575" y="2270125"/>
            <a:ext cx="3222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31796" name="Rectangle 55"/>
          <p:cNvSpPr>
            <a:spLocks noChangeArrowheads="1"/>
          </p:cNvSpPr>
          <p:nvPr/>
        </p:nvSpPr>
        <p:spPr bwMode="auto">
          <a:xfrm>
            <a:off x="1614488" y="2270125"/>
            <a:ext cx="484187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1797" name="Line 56"/>
          <p:cNvSpPr>
            <a:spLocks noChangeShapeType="1"/>
          </p:cNvSpPr>
          <p:nvPr/>
        </p:nvSpPr>
        <p:spPr bwMode="auto">
          <a:xfrm>
            <a:off x="2165350" y="2266950"/>
            <a:ext cx="0" cy="4413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98" name="AutoShape 57"/>
          <p:cNvSpPr>
            <a:spLocks noChangeArrowheads="1"/>
          </p:cNvSpPr>
          <p:nvPr/>
        </p:nvSpPr>
        <p:spPr bwMode="auto">
          <a:xfrm>
            <a:off x="1547813" y="4724400"/>
            <a:ext cx="7127875" cy="865188"/>
          </a:xfrm>
          <a:prstGeom prst="wedgeRoundRectCallout">
            <a:avLst>
              <a:gd name="adj1" fmla="val 921"/>
              <a:gd name="adj2" fmla="val -435069"/>
              <a:gd name="adj3" fmla="val 16667"/>
            </a:avLst>
          </a:prstGeom>
          <a:solidFill>
            <a:srgbClr val="66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 </a:t>
            </a:r>
            <a:r>
              <a:rPr lang="zh-CN" altLang="en-US" sz="2400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类地址的主机号字段 </a:t>
            </a:r>
            <a:r>
              <a:rPr lang="en-US" altLang="zh-CN" sz="2400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host-id </a:t>
            </a:r>
            <a:r>
              <a:rPr lang="zh-CN" altLang="en-US" sz="2400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为 </a:t>
            </a:r>
            <a:r>
              <a:rPr lang="en-US" altLang="zh-CN" sz="2400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 </a:t>
            </a:r>
            <a:r>
              <a:rPr lang="zh-CN" altLang="en-US" sz="2400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字节</a:t>
            </a:r>
            <a:endParaRPr lang="en-US" altLang="zh-CN" sz="2400" b="1">
              <a:solidFill>
                <a:srgbClr val="3333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3.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10.11.100</a:t>
            </a:r>
            <a:endParaRPr lang="zh-CN" altLang="en-US" sz="2400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99" name="Rectangle 13"/>
          <p:cNvSpPr>
            <a:spLocks noChangeArrowheads="1"/>
          </p:cNvSpPr>
          <p:nvPr/>
        </p:nvSpPr>
        <p:spPr bwMode="auto">
          <a:xfrm>
            <a:off x="395288" y="44450"/>
            <a:ext cx="8548687" cy="768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3400" b="1">
                <a:solidFill>
                  <a:srgbClr val="33CC33"/>
                </a:solidFill>
              </a:rPr>
              <a:t>IP </a:t>
            </a:r>
            <a:r>
              <a:rPr lang="zh-CN" altLang="en-US" sz="3400" b="1">
                <a:solidFill>
                  <a:srgbClr val="33CC33"/>
                </a:solidFill>
              </a:rPr>
              <a:t>地址中的网络号字段和主机号字段 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Line 2"/>
          <p:cNvSpPr>
            <a:spLocks noChangeShapeType="1"/>
          </p:cNvSpPr>
          <p:nvPr/>
        </p:nvSpPr>
        <p:spPr bwMode="auto">
          <a:xfrm flipV="1">
            <a:off x="1687513" y="4225925"/>
            <a:ext cx="5305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751263" y="4008438"/>
            <a:ext cx="815975" cy="6381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net-id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24 </a:t>
            </a: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位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687513" y="3571875"/>
            <a:ext cx="7046912" cy="4445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797" name="Line 5"/>
          <p:cNvSpPr>
            <a:spLocks noChangeShapeType="1"/>
          </p:cNvSpPr>
          <p:nvPr/>
        </p:nvSpPr>
        <p:spPr bwMode="auto">
          <a:xfrm>
            <a:off x="3413125" y="1577975"/>
            <a:ext cx="5310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5305425" y="1370013"/>
            <a:ext cx="941388" cy="6381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host-id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24 </a:t>
            </a: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位</a:t>
            </a:r>
          </a:p>
        </p:txBody>
      </p:sp>
      <p:sp>
        <p:nvSpPr>
          <p:cNvPr id="33799" name="Line 7"/>
          <p:cNvSpPr>
            <a:spLocks noChangeShapeType="1"/>
          </p:cNvSpPr>
          <p:nvPr/>
        </p:nvSpPr>
        <p:spPr bwMode="auto">
          <a:xfrm flipV="1">
            <a:off x="1727200" y="2913063"/>
            <a:ext cx="3475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2851150" y="2708275"/>
            <a:ext cx="815975" cy="6381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net-id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16 </a:t>
            </a: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位</a:t>
            </a:r>
          </a:p>
        </p:txBody>
      </p:sp>
      <p:sp>
        <p:nvSpPr>
          <p:cNvPr id="33801" name="Line 9"/>
          <p:cNvSpPr>
            <a:spLocks noChangeShapeType="1"/>
          </p:cNvSpPr>
          <p:nvPr/>
        </p:nvSpPr>
        <p:spPr bwMode="auto">
          <a:xfrm>
            <a:off x="1649413" y="1577975"/>
            <a:ext cx="1763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2057400" y="1370013"/>
            <a:ext cx="815975" cy="6381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net-id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8 </a:t>
            </a: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位</a:t>
            </a: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1652588" y="933450"/>
            <a:ext cx="7085012" cy="442913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1673225" y="2274888"/>
            <a:ext cx="7070725" cy="446087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805" name="Rectangle 14"/>
          <p:cNvSpPr>
            <a:spLocks noChangeArrowheads="1"/>
          </p:cNvSpPr>
          <p:nvPr/>
        </p:nvSpPr>
        <p:spPr bwMode="auto">
          <a:xfrm>
            <a:off x="1697038" y="3586163"/>
            <a:ext cx="5300662" cy="423862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806" name="Rectangle 15"/>
          <p:cNvSpPr>
            <a:spLocks noChangeArrowheads="1"/>
          </p:cNvSpPr>
          <p:nvPr/>
        </p:nvSpPr>
        <p:spPr bwMode="auto">
          <a:xfrm>
            <a:off x="1695450" y="2300288"/>
            <a:ext cx="3511550" cy="40957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807" name="Rectangle 16"/>
          <p:cNvSpPr>
            <a:spLocks noChangeArrowheads="1"/>
          </p:cNvSpPr>
          <p:nvPr/>
        </p:nvSpPr>
        <p:spPr bwMode="auto">
          <a:xfrm>
            <a:off x="1676400" y="957263"/>
            <a:ext cx="1730375" cy="4064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808" name="Rectangle 17"/>
          <p:cNvSpPr>
            <a:spLocks noChangeArrowheads="1"/>
          </p:cNvSpPr>
          <p:nvPr/>
        </p:nvSpPr>
        <p:spPr bwMode="auto">
          <a:xfrm>
            <a:off x="1598613" y="927100"/>
            <a:ext cx="322262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33809" name="Rectangle 18"/>
          <p:cNvSpPr>
            <a:spLocks noChangeArrowheads="1"/>
          </p:cNvSpPr>
          <p:nvPr/>
        </p:nvSpPr>
        <p:spPr bwMode="auto">
          <a:xfrm>
            <a:off x="473075" y="955675"/>
            <a:ext cx="11842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A </a:t>
            </a: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类地址</a:t>
            </a:r>
          </a:p>
        </p:txBody>
      </p:sp>
      <p:sp>
        <p:nvSpPr>
          <p:cNvPr id="33810" name="Line 19"/>
          <p:cNvSpPr>
            <a:spLocks noChangeShapeType="1"/>
          </p:cNvSpPr>
          <p:nvPr/>
        </p:nvSpPr>
        <p:spPr bwMode="auto">
          <a:xfrm>
            <a:off x="1908175" y="933450"/>
            <a:ext cx="0" cy="42227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11" name="Line 20"/>
          <p:cNvSpPr>
            <a:spLocks noChangeShapeType="1"/>
          </p:cNvSpPr>
          <p:nvPr/>
        </p:nvSpPr>
        <p:spPr bwMode="auto">
          <a:xfrm>
            <a:off x="3413125" y="933450"/>
            <a:ext cx="0" cy="450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12" name="Line 21"/>
          <p:cNvSpPr>
            <a:spLocks noChangeShapeType="1"/>
          </p:cNvSpPr>
          <p:nvPr/>
        </p:nvSpPr>
        <p:spPr bwMode="auto">
          <a:xfrm>
            <a:off x="1649413" y="1416050"/>
            <a:ext cx="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13" name="Line 22"/>
          <p:cNvSpPr>
            <a:spLocks noChangeShapeType="1"/>
          </p:cNvSpPr>
          <p:nvPr/>
        </p:nvSpPr>
        <p:spPr bwMode="auto">
          <a:xfrm>
            <a:off x="3413125" y="1416050"/>
            <a:ext cx="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14" name="Line 23"/>
          <p:cNvSpPr>
            <a:spLocks noChangeShapeType="1"/>
          </p:cNvSpPr>
          <p:nvPr/>
        </p:nvSpPr>
        <p:spPr bwMode="auto">
          <a:xfrm>
            <a:off x="8723313" y="1416050"/>
            <a:ext cx="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15" name="Line 24"/>
          <p:cNvSpPr>
            <a:spLocks noChangeShapeType="1"/>
          </p:cNvSpPr>
          <p:nvPr/>
        </p:nvSpPr>
        <p:spPr bwMode="auto">
          <a:xfrm flipV="1">
            <a:off x="5214938" y="2913063"/>
            <a:ext cx="3475037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16" name="Rectangle 25"/>
          <p:cNvSpPr>
            <a:spLocks noChangeArrowheads="1"/>
          </p:cNvSpPr>
          <p:nvPr/>
        </p:nvSpPr>
        <p:spPr bwMode="auto">
          <a:xfrm>
            <a:off x="6437313" y="2735263"/>
            <a:ext cx="941387" cy="636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host-id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16 </a:t>
            </a: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位</a:t>
            </a:r>
          </a:p>
        </p:txBody>
      </p:sp>
      <p:sp>
        <p:nvSpPr>
          <p:cNvPr id="33817" name="Line 26"/>
          <p:cNvSpPr>
            <a:spLocks noChangeShapeType="1"/>
          </p:cNvSpPr>
          <p:nvPr/>
        </p:nvSpPr>
        <p:spPr bwMode="auto">
          <a:xfrm>
            <a:off x="1687513" y="2760663"/>
            <a:ext cx="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18" name="Line 27"/>
          <p:cNvSpPr>
            <a:spLocks noChangeShapeType="1"/>
          </p:cNvSpPr>
          <p:nvPr/>
        </p:nvSpPr>
        <p:spPr bwMode="auto">
          <a:xfrm>
            <a:off x="5214938" y="2760663"/>
            <a:ext cx="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19" name="Line 28"/>
          <p:cNvSpPr>
            <a:spLocks noChangeShapeType="1"/>
          </p:cNvSpPr>
          <p:nvPr/>
        </p:nvSpPr>
        <p:spPr bwMode="auto">
          <a:xfrm>
            <a:off x="8710613" y="2760663"/>
            <a:ext cx="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20" name="Rectangle 29"/>
          <p:cNvSpPr>
            <a:spLocks noChangeArrowheads="1"/>
          </p:cNvSpPr>
          <p:nvPr/>
        </p:nvSpPr>
        <p:spPr bwMode="auto">
          <a:xfrm>
            <a:off x="492125" y="2286000"/>
            <a:ext cx="11842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B </a:t>
            </a: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类地址</a:t>
            </a:r>
          </a:p>
        </p:txBody>
      </p:sp>
      <p:sp>
        <p:nvSpPr>
          <p:cNvPr id="33821" name="Line 30"/>
          <p:cNvSpPr>
            <a:spLocks noChangeShapeType="1"/>
          </p:cNvSpPr>
          <p:nvPr/>
        </p:nvSpPr>
        <p:spPr bwMode="auto">
          <a:xfrm>
            <a:off x="5214938" y="2284413"/>
            <a:ext cx="0" cy="433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22" name="Rectangle 31"/>
          <p:cNvSpPr>
            <a:spLocks noChangeArrowheads="1"/>
          </p:cNvSpPr>
          <p:nvPr/>
        </p:nvSpPr>
        <p:spPr bwMode="auto">
          <a:xfrm>
            <a:off x="492125" y="3581400"/>
            <a:ext cx="1196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C </a:t>
            </a: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类地址</a:t>
            </a:r>
          </a:p>
        </p:txBody>
      </p:sp>
      <p:sp>
        <p:nvSpPr>
          <p:cNvPr id="33823" name="Rectangle 32"/>
          <p:cNvSpPr>
            <a:spLocks noChangeArrowheads="1"/>
          </p:cNvSpPr>
          <p:nvPr/>
        </p:nvSpPr>
        <p:spPr bwMode="auto">
          <a:xfrm>
            <a:off x="2014538" y="3600450"/>
            <a:ext cx="3222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33824" name="Rectangle 33"/>
          <p:cNvSpPr>
            <a:spLocks noChangeArrowheads="1"/>
          </p:cNvSpPr>
          <p:nvPr/>
        </p:nvSpPr>
        <p:spPr bwMode="auto">
          <a:xfrm>
            <a:off x="1627188" y="3592513"/>
            <a:ext cx="4857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3825" name="Rectangle 34"/>
          <p:cNvSpPr>
            <a:spLocks noChangeArrowheads="1"/>
          </p:cNvSpPr>
          <p:nvPr/>
        </p:nvSpPr>
        <p:spPr bwMode="auto">
          <a:xfrm>
            <a:off x="1822450" y="3600450"/>
            <a:ext cx="4826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3826" name="Line 35"/>
          <p:cNvSpPr>
            <a:spLocks noChangeShapeType="1"/>
          </p:cNvSpPr>
          <p:nvPr/>
        </p:nvSpPr>
        <p:spPr bwMode="auto">
          <a:xfrm>
            <a:off x="2371725" y="3570288"/>
            <a:ext cx="0" cy="43973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27" name="Line 36"/>
          <p:cNvSpPr>
            <a:spLocks noChangeShapeType="1"/>
          </p:cNvSpPr>
          <p:nvPr/>
        </p:nvSpPr>
        <p:spPr bwMode="auto">
          <a:xfrm>
            <a:off x="7016750" y="3565525"/>
            <a:ext cx="0" cy="441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28" name="Line 37"/>
          <p:cNvSpPr>
            <a:spLocks noChangeShapeType="1"/>
          </p:cNvSpPr>
          <p:nvPr/>
        </p:nvSpPr>
        <p:spPr bwMode="auto">
          <a:xfrm flipV="1">
            <a:off x="7021513" y="4210050"/>
            <a:ext cx="1701800" cy="17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3829" name="Group 38"/>
          <p:cNvGrpSpPr>
            <a:grpSpLocks/>
          </p:cNvGrpSpPr>
          <p:nvPr/>
        </p:nvGrpSpPr>
        <p:grpSpPr bwMode="auto">
          <a:xfrm>
            <a:off x="7418388" y="4037013"/>
            <a:ext cx="984250" cy="638175"/>
            <a:chOff x="2832" y="3024"/>
            <a:chExt cx="427" cy="378"/>
          </a:xfrm>
        </p:grpSpPr>
        <p:sp>
          <p:nvSpPr>
            <p:cNvPr id="33848" name="Rectangle 39"/>
            <p:cNvSpPr>
              <a:spLocks noChangeArrowheads="1"/>
            </p:cNvSpPr>
            <p:nvPr/>
          </p:nvSpPr>
          <p:spPr bwMode="auto">
            <a:xfrm>
              <a:off x="2832" y="3072"/>
              <a:ext cx="426" cy="1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49" name="Rectangle 40"/>
            <p:cNvSpPr>
              <a:spLocks noChangeArrowheads="1"/>
            </p:cNvSpPr>
            <p:nvPr/>
          </p:nvSpPr>
          <p:spPr bwMode="auto">
            <a:xfrm>
              <a:off x="2850" y="3024"/>
              <a:ext cx="409" cy="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908050" indent="-436563" defTabSz="7620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304925" indent="-395288" defTabSz="7620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93863" indent="-387350" defTabSz="7620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93913" indent="-398463" defTabSz="7620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51113" indent="-398463" defTabSz="7620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3008313" indent="-398463" defTabSz="7620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65513" indent="-398463" defTabSz="7620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922713" indent="-398463" defTabSz="7620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rgbClr val="333399"/>
                  </a:solidFill>
                  <a:latin typeface="Arial" panose="020B0604020202020204" pitchFamily="34" charset="0"/>
                </a:rPr>
                <a:t>host-id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rgbClr val="333399"/>
                  </a:solidFill>
                  <a:latin typeface="Arial" panose="020B0604020202020204" pitchFamily="34" charset="0"/>
                </a:rPr>
                <a:t>8 </a:t>
              </a:r>
              <a:r>
                <a:rPr lang="zh-CN" altLang="en-US" sz="2000">
                  <a:solidFill>
                    <a:srgbClr val="333399"/>
                  </a:solidFill>
                  <a:latin typeface="Arial" panose="020B0604020202020204" pitchFamily="34" charset="0"/>
                </a:rPr>
                <a:t>位</a:t>
              </a:r>
            </a:p>
          </p:txBody>
        </p:sp>
      </p:grpSp>
      <p:sp>
        <p:nvSpPr>
          <p:cNvPr id="33830" name="Line 41"/>
          <p:cNvSpPr>
            <a:spLocks noChangeShapeType="1"/>
          </p:cNvSpPr>
          <p:nvPr/>
        </p:nvSpPr>
        <p:spPr bwMode="auto">
          <a:xfrm>
            <a:off x="1687513" y="4073525"/>
            <a:ext cx="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31" name="Line 42"/>
          <p:cNvSpPr>
            <a:spLocks noChangeShapeType="1"/>
          </p:cNvSpPr>
          <p:nvPr/>
        </p:nvSpPr>
        <p:spPr bwMode="auto">
          <a:xfrm>
            <a:off x="7021513" y="4076700"/>
            <a:ext cx="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32" name="Line 43"/>
          <p:cNvSpPr>
            <a:spLocks noChangeShapeType="1"/>
          </p:cNvSpPr>
          <p:nvPr/>
        </p:nvSpPr>
        <p:spPr bwMode="auto">
          <a:xfrm>
            <a:off x="8710613" y="4057650"/>
            <a:ext cx="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33" name="Rectangle 44"/>
          <p:cNvSpPr>
            <a:spLocks noChangeArrowheads="1"/>
          </p:cNvSpPr>
          <p:nvPr/>
        </p:nvSpPr>
        <p:spPr bwMode="auto">
          <a:xfrm>
            <a:off x="1681163" y="4948238"/>
            <a:ext cx="7067550" cy="444500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834" name="Rectangle 45"/>
          <p:cNvSpPr>
            <a:spLocks noChangeArrowheads="1"/>
          </p:cNvSpPr>
          <p:nvPr/>
        </p:nvSpPr>
        <p:spPr bwMode="auto">
          <a:xfrm>
            <a:off x="473075" y="4959350"/>
            <a:ext cx="1196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D </a:t>
            </a: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类地址</a:t>
            </a:r>
          </a:p>
        </p:txBody>
      </p:sp>
      <p:sp>
        <p:nvSpPr>
          <p:cNvPr id="33835" name="Line 46"/>
          <p:cNvSpPr>
            <a:spLocks noChangeShapeType="1"/>
          </p:cNvSpPr>
          <p:nvPr/>
        </p:nvSpPr>
        <p:spPr bwMode="auto">
          <a:xfrm>
            <a:off x="2462213" y="4956175"/>
            <a:ext cx="0" cy="4413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36" name="Rectangle 47"/>
          <p:cNvSpPr>
            <a:spLocks noChangeArrowheads="1"/>
          </p:cNvSpPr>
          <p:nvPr/>
        </p:nvSpPr>
        <p:spPr bwMode="auto">
          <a:xfrm>
            <a:off x="1617663" y="4946650"/>
            <a:ext cx="8509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  <a:r>
              <a:rPr lang="en-US" altLang="zh-CN" sz="100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  <a:r>
              <a:rPr lang="en-US" altLang="zh-CN" sz="100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  <a:r>
              <a:rPr lang="en-US" altLang="zh-CN" sz="100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33837" name="Rectangle 48"/>
          <p:cNvSpPr>
            <a:spLocks noChangeArrowheads="1"/>
          </p:cNvSpPr>
          <p:nvPr/>
        </p:nvSpPr>
        <p:spPr bwMode="auto">
          <a:xfrm>
            <a:off x="4449763" y="4976813"/>
            <a:ext cx="1406525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多 播 地 址</a:t>
            </a:r>
          </a:p>
        </p:txBody>
      </p:sp>
      <p:sp>
        <p:nvSpPr>
          <p:cNvPr id="33838" name="Rectangle 49"/>
          <p:cNvSpPr>
            <a:spLocks noChangeArrowheads="1"/>
          </p:cNvSpPr>
          <p:nvPr/>
        </p:nvSpPr>
        <p:spPr bwMode="auto">
          <a:xfrm>
            <a:off x="1689100" y="5915025"/>
            <a:ext cx="7053263" cy="444500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839" name="Rectangle 50"/>
          <p:cNvSpPr>
            <a:spLocks noChangeArrowheads="1"/>
          </p:cNvSpPr>
          <p:nvPr/>
        </p:nvSpPr>
        <p:spPr bwMode="auto">
          <a:xfrm>
            <a:off x="509588" y="5924550"/>
            <a:ext cx="1182687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E </a:t>
            </a: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类地址</a:t>
            </a:r>
          </a:p>
        </p:txBody>
      </p:sp>
      <p:sp>
        <p:nvSpPr>
          <p:cNvPr id="33840" name="Rectangle 51"/>
          <p:cNvSpPr>
            <a:spLocks noChangeArrowheads="1"/>
          </p:cNvSpPr>
          <p:nvPr/>
        </p:nvSpPr>
        <p:spPr bwMode="auto">
          <a:xfrm>
            <a:off x="3905250" y="5935663"/>
            <a:ext cx="23780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保 留 为 今 后 使 用</a:t>
            </a:r>
          </a:p>
        </p:txBody>
      </p:sp>
      <p:sp>
        <p:nvSpPr>
          <p:cNvPr id="33841" name="Line 52"/>
          <p:cNvSpPr>
            <a:spLocks noChangeShapeType="1"/>
          </p:cNvSpPr>
          <p:nvPr/>
        </p:nvSpPr>
        <p:spPr bwMode="auto">
          <a:xfrm>
            <a:off x="2411413" y="5940425"/>
            <a:ext cx="0" cy="4413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42" name="Rectangle 53"/>
          <p:cNvSpPr>
            <a:spLocks noChangeArrowheads="1"/>
          </p:cNvSpPr>
          <p:nvPr/>
        </p:nvSpPr>
        <p:spPr bwMode="auto">
          <a:xfrm>
            <a:off x="1617663" y="5921375"/>
            <a:ext cx="8509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  <a:r>
              <a:rPr lang="en-US" altLang="zh-CN" sz="100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  <a:r>
              <a:rPr lang="en-US" altLang="zh-CN" sz="100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  <a:r>
              <a:rPr lang="en-US" altLang="zh-CN" sz="100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3843" name="Rectangle 54"/>
          <p:cNvSpPr>
            <a:spLocks noChangeArrowheads="1"/>
          </p:cNvSpPr>
          <p:nvPr/>
        </p:nvSpPr>
        <p:spPr bwMode="auto">
          <a:xfrm>
            <a:off x="1806575" y="2270125"/>
            <a:ext cx="3222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33844" name="Rectangle 55"/>
          <p:cNvSpPr>
            <a:spLocks noChangeArrowheads="1"/>
          </p:cNvSpPr>
          <p:nvPr/>
        </p:nvSpPr>
        <p:spPr bwMode="auto">
          <a:xfrm>
            <a:off x="1614488" y="2270125"/>
            <a:ext cx="484187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3845" name="Line 56"/>
          <p:cNvSpPr>
            <a:spLocks noChangeShapeType="1"/>
          </p:cNvSpPr>
          <p:nvPr/>
        </p:nvSpPr>
        <p:spPr bwMode="auto">
          <a:xfrm>
            <a:off x="2165350" y="2266950"/>
            <a:ext cx="0" cy="4413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46" name="AutoShape 57"/>
          <p:cNvSpPr>
            <a:spLocks noChangeArrowheads="1"/>
          </p:cNvSpPr>
          <p:nvPr/>
        </p:nvSpPr>
        <p:spPr bwMode="auto">
          <a:xfrm>
            <a:off x="1676400" y="4741863"/>
            <a:ext cx="6985000" cy="792162"/>
          </a:xfrm>
          <a:prstGeom prst="wedgeRoundRectCallout">
            <a:avLst>
              <a:gd name="adj1" fmla="val 13634"/>
              <a:gd name="adj2" fmla="val -307222"/>
              <a:gd name="adj3" fmla="val 16667"/>
            </a:avLst>
          </a:prstGeom>
          <a:solidFill>
            <a:srgbClr val="66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 </a:t>
            </a:r>
            <a:r>
              <a:rPr lang="zh-CN" altLang="en-US" sz="2400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类地址的主机号字段 </a:t>
            </a:r>
            <a:r>
              <a:rPr lang="en-US" altLang="zh-CN" sz="2400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host-id </a:t>
            </a:r>
            <a:r>
              <a:rPr lang="zh-CN" altLang="en-US" sz="2400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为 </a:t>
            </a:r>
            <a:r>
              <a:rPr lang="en-US" altLang="zh-CN" sz="2400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 </a:t>
            </a:r>
            <a:r>
              <a:rPr lang="zh-CN" altLang="en-US" sz="2400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字节</a:t>
            </a:r>
            <a:endParaRPr lang="en-US" altLang="zh-CN" sz="2400" b="1">
              <a:solidFill>
                <a:srgbClr val="3333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189.100.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1.100</a:t>
            </a:r>
            <a:endParaRPr lang="zh-CN" altLang="en-US" sz="2400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847" name="Rectangle 13"/>
          <p:cNvSpPr>
            <a:spLocks noChangeArrowheads="1"/>
          </p:cNvSpPr>
          <p:nvPr/>
        </p:nvSpPr>
        <p:spPr bwMode="auto">
          <a:xfrm>
            <a:off x="395288" y="44450"/>
            <a:ext cx="8548687" cy="768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3400" b="1">
                <a:solidFill>
                  <a:srgbClr val="33CC33"/>
                </a:solidFill>
              </a:rPr>
              <a:t>IP </a:t>
            </a:r>
            <a:r>
              <a:rPr lang="zh-CN" altLang="en-US" sz="3400" b="1">
                <a:solidFill>
                  <a:srgbClr val="33CC33"/>
                </a:solidFill>
              </a:rPr>
              <a:t>地址中的网络号字段和主机号字段 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Line 2"/>
          <p:cNvSpPr>
            <a:spLocks noChangeShapeType="1"/>
          </p:cNvSpPr>
          <p:nvPr/>
        </p:nvSpPr>
        <p:spPr bwMode="auto">
          <a:xfrm flipV="1">
            <a:off x="1687513" y="4225925"/>
            <a:ext cx="5305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3751263" y="4008438"/>
            <a:ext cx="815975" cy="6381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net-id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24 </a:t>
            </a: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位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1687513" y="3571875"/>
            <a:ext cx="7046912" cy="4445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45" name="Line 5"/>
          <p:cNvSpPr>
            <a:spLocks noChangeShapeType="1"/>
          </p:cNvSpPr>
          <p:nvPr/>
        </p:nvSpPr>
        <p:spPr bwMode="auto">
          <a:xfrm>
            <a:off x="3413125" y="1577975"/>
            <a:ext cx="5310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5305425" y="1370013"/>
            <a:ext cx="941388" cy="6381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host-id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24 </a:t>
            </a: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位</a:t>
            </a:r>
          </a:p>
        </p:txBody>
      </p:sp>
      <p:sp>
        <p:nvSpPr>
          <p:cNvPr id="35847" name="Line 7"/>
          <p:cNvSpPr>
            <a:spLocks noChangeShapeType="1"/>
          </p:cNvSpPr>
          <p:nvPr/>
        </p:nvSpPr>
        <p:spPr bwMode="auto">
          <a:xfrm flipV="1">
            <a:off x="1727200" y="2913063"/>
            <a:ext cx="3475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2851150" y="2708275"/>
            <a:ext cx="815975" cy="6381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net-id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16 </a:t>
            </a: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位</a:t>
            </a:r>
          </a:p>
        </p:txBody>
      </p:sp>
      <p:sp>
        <p:nvSpPr>
          <p:cNvPr id="35849" name="Line 9"/>
          <p:cNvSpPr>
            <a:spLocks noChangeShapeType="1"/>
          </p:cNvSpPr>
          <p:nvPr/>
        </p:nvSpPr>
        <p:spPr bwMode="auto">
          <a:xfrm>
            <a:off x="1649413" y="1577975"/>
            <a:ext cx="1763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2057400" y="1370013"/>
            <a:ext cx="815975" cy="6381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net-id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8 </a:t>
            </a: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位</a:t>
            </a:r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1652588" y="933450"/>
            <a:ext cx="7085012" cy="442913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52" name="Rectangle 12"/>
          <p:cNvSpPr>
            <a:spLocks noChangeArrowheads="1"/>
          </p:cNvSpPr>
          <p:nvPr/>
        </p:nvSpPr>
        <p:spPr bwMode="auto">
          <a:xfrm>
            <a:off x="1673225" y="2274888"/>
            <a:ext cx="7070725" cy="446087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53" name="Rectangle 14"/>
          <p:cNvSpPr>
            <a:spLocks noChangeArrowheads="1"/>
          </p:cNvSpPr>
          <p:nvPr/>
        </p:nvSpPr>
        <p:spPr bwMode="auto">
          <a:xfrm>
            <a:off x="1697038" y="3586163"/>
            <a:ext cx="5300662" cy="423862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54" name="Rectangle 15"/>
          <p:cNvSpPr>
            <a:spLocks noChangeArrowheads="1"/>
          </p:cNvSpPr>
          <p:nvPr/>
        </p:nvSpPr>
        <p:spPr bwMode="auto">
          <a:xfrm>
            <a:off x="1695450" y="2300288"/>
            <a:ext cx="3511550" cy="40957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55" name="Rectangle 16"/>
          <p:cNvSpPr>
            <a:spLocks noChangeArrowheads="1"/>
          </p:cNvSpPr>
          <p:nvPr/>
        </p:nvSpPr>
        <p:spPr bwMode="auto">
          <a:xfrm>
            <a:off x="1676400" y="957263"/>
            <a:ext cx="1730375" cy="4064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56" name="Rectangle 17"/>
          <p:cNvSpPr>
            <a:spLocks noChangeArrowheads="1"/>
          </p:cNvSpPr>
          <p:nvPr/>
        </p:nvSpPr>
        <p:spPr bwMode="auto">
          <a:xfrm>
            <a:off x="1598613" y="927100"/>
            <a:ext cx="322262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35857" name="Rectangle 18"/>
          <p:cNvSpPr>
            <a:spLocks noChangeArrowheads="1"/>
          </p:cNvSpPr>
          <p:nvPr/>
        </p:nvSpPr>
        <p:spPr bwMode="auto">
          <a:xfrm>
            <a:off x="473075" y="955675"/>
            <a:ext cx="11842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A </a:t>
            </a: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类地址</a:t>
            </a:r>
          </a:p>
        </p:txBody>
      </p:sp>
      <p:sp>
        <p:nvSpPr>
          <p:cNvPr id="35858" name="Line 19"/>
          <p:cNvSpPr>
            <a:spLocks noChangeShapeType="1"/>
          </p:cNvSpPr>
          <p:nvPr/>
        </p:nvSpPr>
        <p:spPr bwMode="auto">
          <a:xfrm>
            <a:off x="1908175" y="933450"/>
            <a:ext cx="0" cy="42227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9" name="Line 20"/>
          <p:cNvSpPr>
            <a:spLocks noChangeShapeType="1"/>
          </p:cNvSpPr>
          <p:nvPr/>
        </p:nvSpPr>
        <p:spPr bwMode="auto">
          <a:xfrm>
            <a:off x="3413125" y="933450"/>
            <a:ext cx="0" cy="450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60" name="Line 21"/>
          <p:cNvSpPr>
            <a:spLocks noChangeShapeType="1"/>
          </p:cNvSpPr>
          <p:nvPr/>
        </p:nvSpPr>
        <p:spPr bwMode="auto">
          <a:xfrm>
            <a:off x="1649413" y="1416050"/>
            <a:ext cx="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61" name="Line 22"/>
          <p:cNvSpPr>
            <a:spLocks noChangeShapeType="1"/>
          </p:cNvSpPr>
          <p:nvPr/>
        </p:nvSpPr>
        <p:spPr bwMode="auto">
          <a:xfrm>
            <a:off x="3413125" y="1416050"/>
            <a:ext cx="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62" name="Line 23"/>
          <p:cNvSpPr>
            <a:spLocks noChangeShapeType="1"/>
          </p:cNvSpPr>
          <p:nvPr/>
        </p:nvSpPr>
        <p:spPr bwMode="auto">
          <a:xfrm>
            <a:off x="8723313" y="1416050"/>
            <a:ext cx="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63" name="Line 24"/>
          <p:cNvSpPr>
            <a:spLocks noChangeShapeType="1"/>
          </p:cNvSpPr>
          <p:nvPr/>
        </p:nvSpPr>
        <p:spPr bwMode="auto">
          <a:xfrm flipV="1">
            <a:off x="5214938" y="2913063"/>
            <a:ext cx="3475037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64" name="Rectangle 25"/>
          <p:cNvSpPr>
            <a:spLocks noChangeArrowheads="1"/>
          </p:cNvSpPr>
          <p:nvPr/>
        </p:nvSpPr>
        <p:spPr bwMode="auto">
          <a:xfrm>
            <a:off x="6437313" y="2735263"/>
            <a:ext cx="941387" cy="636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host-id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16 </a:t>
            </a: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位</a:t>
            </a:r>
          </a:p>
        </p:txBody>
      </p:sp>
      <p:sp>
        <p:nvSpPr>
          <p:cNvPr id="35865" name="Line 26"/>
          <p:cNvSpPr>
            <a:spLocks noChangeShapeType="1"/>
          </p:cNvSpPr>
          <p:nvPr/>
        </p:nvSpPr>
        <p:spPr bwMode="auto">
          <a:xfrm>
            <a:off x="1687513" y="2760663"/>
            <a:ext cx="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66" name="Line 27"/>
          <p:cNvSpPr>
            <a:spLocks noChangeShapeType="1"/>
          </p:cNvSpPr>
          <p:nvPr/>
        </p:nvSpPr>
        <p:spPr bwMode="auto">
          <a:xfrm>
            <a:off x="5214938" y="2760663"/>
            <a:ext cx="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67" name="Line 28"/>
          <p:cNvSpPr>
            <a:spLocks noChangeShapeType="1"/>
          </p:cNvSpPr>
          <p:nvPr/>
        </p:nvSpPr>
        <p:spPr bwMode="auto">
          <a:xfrm>
            <a:off x="8710613" y="2760663"/>
            <a:ext cx="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68" name="Rectangle 29"/>
          <p:cNvSpPr>
            <a:spLocks noChangeArrowheads="1"/>
          </p:cNvSpPr>
          <p:nvPr/>
        </p:nvSpPr>
        <p:spPr bwMode="auto">
          <a:xfrm>
            <a:off x="492125" y="2286000"/>
            <a:ext cx="11842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B </a:t>
            </a: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类地址</a:t>
            </a:r>
          </a:p>
        </p:txBody>
      </p:sp>
      <p:sp>
        <p:nvSpPr>
          <p:cNvPr id="35869" name="Line 30"/>
          <p:cNvSpPr>
            <a:spLocks noChangeShapeType="1"/>
          </p:cNvSpPr>
          <p:nvPr/>
        </p:nvSpPr>
        <p:spPr bwMode="auto">
          <a:xfrm>
            <a:off x="5214938" y="2284413"/>
            <a:ext cx="0" cy="433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70" name="Rectangle 31"/>
          <p:cNvSpPr>
            <a:spLocks noChangeArrowheads="1"/>
          </p:cNvSpPr>
          <p:nvPr/>
        </p:nvSpPr>
        <p:spPr bwMode="auto">
          <a:xfrm>
            <a:off x="492125" y="3581400"/>
            <a:ext cx="1196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C </a:t>
            </a: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类地址</a:t>
            </a:r>
          </a:p>
        </p:txBody>
      </p:sp>
      <p:sp>
        <p:nvSpPr>
          <p:cNvPr id="35871" name="Rectangle 32"/>
          <p:cNvSpPr>
            <a:spLocks noChangeArrowheads="1"/>
          </p:cNvSpPr>
          <p:nvPr/>
        </p:nvSpPr>
        <p:spPr bwMode="auto">
          <a:xfrm>
            <a:off x="2014538" y="3600450"/>
            <a:ext cx="3222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35872" name="Rectangle 33"/>
          <p:cNvSpPr>
            <a:spLocks noChangeArrowheads="1"/>
          </p:cNvSpPr>
          <p:nvPr/>
        </p:nvSpPr>
        <p:spPr bwMode="auto">
          <a:xfrm>
            <a:off x="1627188" y="3592513"/>
            <a:ext cx="4857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5873" name="Rectangle 34"/>
          <p:cNvSpPr>
            <a:spLocks noChangeArrowheads="1"/>
          </p:cNvSpPr>
          <p:nvPr/>
        </p:nvSpPr>
        <p:spPr bwMode="auto">
          <a:xfrm>
            <a:off x="1822450" y="3600450"/>
            <a:ext cx="4826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5874" name="Line 35"/>
          <p:cNvSpPr>
            <a:spLocks noChangeShapeType="1"/>
          </p:cNvSpPr>
          <p:nvPr/>
        </p:nvSpPr>
        <p:spPr bwMode="auto">
          <a:xfrm>
            <a:off x="2371725" y="3570288"/>
            <a:ext cx="0" cy="43973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75" name="Line 36"/>
          <p:cNvSpPr>
            <a:spLocks noChangeShapeType="1"/>
          </p:cNvSpPr>
          <p:nvPr/>
        </p:nvSpPr>
        <p:spPr bwMode="auto">
          <a:xfrm>
            <a:off x="7016750" y="3565525"/>
            <a:ext cx="0" cy="441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76" name="Line 37"/>
          <p:cNvSpPr>
            <a:spLocks noChangeShapeType="1"/>
          </p:cNvSpPr>
          <p:nvPr/>
        </p:nvSpPr>
        <p:spPr bwMode="auto">
          <a:xfrm flipV="1">
            <a:off x="7021513" y="4210050"/>
            <a:ext cx="1701800" cy="17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5877" name="Group 38"/>
          <p:cNvGrpSpPr>
            <a:grpSpLocks/>
          </p:cNvGrpSpPr>
          <p:nvPr/>
        </p:nvGrpSpPr>
        <p:grpSpPr bwMode="auto">
          <a:xfrm>
            <a:off x="7418388" y="4037013"/>
            <a:ext cx="984250" cy="638175"/>
            <a:chOff x="2832" y="3024"/>
            <a:chExt cx="427" cy="378"/>
          </a:xfrm>
        </p:grpSpPr>
        <p:sp>
          <p:nvSpPr>
            <p:cNvPr id="35896" name="Rectangle 39"/>
            <p:cNvSpPr>
              <a:spLocks noChangeArrowheads="1"/>
            </p:cNvSpPr>
            <p:nvPr/>
          </p:nvSpPr>
          <p:spPr bwMode="auto">
            <a:xfrm>
              <a:off x="2832" y="3072"/>
              <a:ext cx="426" cy="1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5897" name="Rectangle 40"/>
            <p:cNvSpPr>
              <a:spLocks noChangeArrowheads="1"/>
            </p:cNvSpPr>
            <p:nvPr/>
          </p:nvSpPr>
          <p:spPr bwMode="auto">
            <a:xfrm>
              <a:off x="2850" y="3024"/>
              <a:ext cx="409" cy="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908050" indent="-436563" defTabSz="7620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304925" indent="-395288" defTabSz="7620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93863" indent="-387350" defTabSz="7620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93913" indent="-398463" defTabSz="7620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51113" indent="-398463" defTabSz="7620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3008313" indent="-398463" defTabSz="7620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65513" indent="-398463" defTabSz="7620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922713" indent="-398463" defTabSz="7620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rgbClr val="333399"/>
                  </a:solidFill>
                  <a:latin typeface="Arial" panose="020B0604020202020204" pitchFamily="34" charset="0"/>
                </a:rPr>
                <a:t>host-id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rgbClr val="333399"/>
                  </a:solidFill>
                  <a:latin typeface="Arial" panose="020B0604020202020204" pitchFamily="34" charset="0"/>
                </a:rPr>
                <a:t>8 </a:t>
              </a:r>
              <a:r>
                <a:rPr lang="zh-CN" altLang="en-US" sz="2000">
                  <a:solidFill>
                    <a:srgbClr val="333399"/>
                  </a:solidFill>
                  <a:latin typeface="Arial" panose="020B0604020202020204" pitchFamily="34" charset="0"/>
                </a:rPr>
                <a:t>位</a:t>
              </a:r>
            </a:p>
          </p:txBody>
        </p:sp>
      </p:grpSp>
      <p:sp>
        <p:nvSpPr>
          <p:cNvPr id="35878" name="Line 41"/>
          <p:cNvSpPr>
            <a:spLocks noChangeShapeType="1"/>
          </p:cNvSpPr>
          <p:nvPr/>
        </p:nvSpPr>
        <p:spPr bwMode="auto">
          <a:xfrm>
            <a:off x="1687513" y="4073525"/>
            <a:ext cx="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79" name="Line 42"/>
          <p:cNvSpPr>
            <a:spLocks noChangeShapeType="1"/>
          </p:cNvSpPr>
          <p:nvPr/>
        </p:nvSpPr>
        <p:spPr bwMode="auto">
          <a:xfrm>
            <a:off x="7021513" y="4076700"/>
            <a:ext cx="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80" name="Line 43"/>
          <p:cNvSpPr>
            <a:spLocks noChangeShapeType="1"/>
          </p:cNvSpPr>
          <p:nvPr/>
        </p:nvSpPr>
        <p:spPr bwMode="auto">
          <a:xfrm>
            <a:off x="8710613" y="4057650"/>
            <a:ext cx="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81" name="Rectangle 44"/>
          <p:cNvSpPr>
            <a:spLocks noChangeArrowheads="1"/>
          </p:cNvSpPr>
          <p:nvPr/>
        </p:nvSpPr>
        <p:spPr bwMode="auto">
          <a:xfrm>
            <a:off x="1681163" y="4948238"/>
            <a:ext cx="7067550" cy="444500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82" name="Rectangle 45"/>
          <p:cNvSpPr>
            <a:spLocks noChangeArrowheads="1"/>
          </p:cNvSpPr>
          <p:nvPr/>
        </p:nvSpPr>
        <p:spPr bwMode="auto">
          <a:xfrm>
            <a:off x="473075" y="4959350"/>
            <a:ext cx="1196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D </a:t>
            </a: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类地址</a:t>
            </a:r>
          </a:p>
        </p:txBody>
      </p:sp>
      <p:sp>
        <p:nvSpPr>
          <p:cNvPr id="35883" name="Line 46"/>
          <p:cNvSpPr>
            <a:spLocks noChangeShapeType="1"/>
          </p:cNvSpPr>
          <p:nvPr/>
        </p:nvSpPr>
        <p:spPr bwMode="auto">
          <a:xfrm>
            <a:off x="2462213" y="4956175"/>
            <a:ext cx="0" cy="4413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84" name="Rectangle 47"/>
          <p:cNvSpPr>
            <a:spLocks noChangeArrowheads="1"/>
          </p:cNvSpPr>
          <p:nvPr/>
        </p:nvSpPr>
        <p:spPr bwMode="auto">
          <a:xfrm>
            <a:off x="1617663" y="4946650"/>
            <a:ext cx="8509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  <a:r>
              <a:rPr lang="en-US" altLang="zh-CN" sz="100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  <a:r>
              <a:rPr lang="en-US" altLang="zh-CN" sz="100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  <a:r>
              <a:rPr lang="en-US" altLang="zh-CN" sz="100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35885" name="Rectangle 48"/>
          <p:cNvSpPr>
            <a:spLocks noChangeArrowheads="1"/>
          </p:cNvSpPr>
          <p:nvPr/>
        </p:nvSpPr>
        <p:spPr bwMode="auto">
          <a:xfrm>
            <a:off x="4449763" y="4976813"/>
            <a:ext cx="1406525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多 播 地 址</a:t>
            </a:r>
          </a:p>
        </p:txBody>
      </p:sp>
      <p:sp>
        <p:nvSpPr>
          <p:cNvPr id="35886" name="Rectangle 49"/>
          <p:cNvSpPr>
            <a:spLocks noChangeArrowheads="1"/>
          </p:cNvSpPr>
          <p:nvPr/>
        </p:nvSpPr>
        <p:spPr bwMode="auto">
          <a:xfrm>
            <a:off x="1689100" y="5915025"/>
            <a:ext cx="7053263" cy="444500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87" name="Rectangle 50"/>
          <p:cNvSpPr>
            <a:spLocks noChangeArrowheads="1"/>
          </p:cNvSpPr>
          <p:nvPr/>
        </p:nvSpPr>
        <p:spPr bwMode="auto">
          <a:xfrm>
            <a:off x="509588" y="5924550"/>
            <a:ext cx="1182687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E </a:t>
            </a: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类地址</a:t>
            </a:r>
          </a:p>
        </p:txBody>
      </p:sp>
      <p:sp>
        <p:nvSpPr>
          <p:cNvPr id="35888" name="Rectangle 51"/>
          <p:cNvSpPr>
            <a:spLocks noChangeArrowheads="1"/>
          </p:cNvSpPr>
          <p:nvPr/>
        </p:nvSpPr>
        <p:spPr bwMode="auto">
          <a:xfrm>
            <a:off x="3905250" y="5935663"/>
            <a:ext cx="23780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保 留 为 今 后 使 用</a:t>
            </a:r>
          </a:p>
        </p:txBody>
      </p:sp>
      <p:sp>
        <p:nvSpPr>
          <p:cNvPr id="35889" name="Line 52"/>
          <p:cNvSpPr>
            <a:spLocks noChangeShapeType="1"/>
          </p:cNvSpPr>
          <p:nvPr/>
        </p:nvSpPr>
        <p:spPr bwMode="auto">
          <a:xfrm>
            <a:off x="2411413" y="5940425"/>
            <a:ext cx="0" cy="4413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90" name="Rectangle 53"/>
          <p:cNvSpPr>
            <a:spLocks noChangeArrowheads="1"/>
          </p:cNvSpPr>
          <p:nvPr/>
        </p:nvSpPr>
        <p:spPr bwMode="auto">
          <a:xfrm>
            <a:off x="1617663" y="5921375"/>
            <a:ext cx="8509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  <a:r>
              <a:rPr lang="en-US" altLang="zh-CN" sz="100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  <a:r>
              <a:rPr lang="en-US" altLang="zh-CN" sz="100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  <a:r>
              <a:rPr lang="en-US" altLang="zh-CN" sz="100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5891" name="Rectangle 54"/>
          <p:cNvSpPr>
            <a:spLocks noChangeArrowheads="1"/>
          </p:cNvSpPr>
          <p:nvPr/>
        </p:nvSpPr>
        <p:spPr bwMode="auto">
          <a:xfrm>
            <a:off x="1806575" y="2270125"/>
            <a:ext cx="3222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35892" name="Rectangle 55"/>
          <p:cNvSpPr>
            <a:spLocks noChangeArrowheads="1"/>
          </p:cNvSpPr>
          <p:nvPr/>
        </p:nvSpPr>
        <p:spPr bwMode="auto">
          <a:xfrm>
            <a:off x="1614488" y="2270125"/>
            <a:ext cx="484187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5893" name="Line 56"/>
          <p:cNvSpPr>
            <a:spLocks noChangeShapeType="1"/>
          </p:cNvSpPr>
          <p:nvPr/>
        </p:nvSpPr>
        <p:spPr bwMode="auto">
          <a:xfrm>
            <a:off x="2165350" y="2266950"/>
            <a:ext cx="0" cy="4413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94" name="AutoShape 57"/>
          <p:cNvSpPr>
            <a:spLocks noChangeArrowheads="1"/>
          </p:cNvSpPr>
          <p:nvPr/>
        </p:nvSpPr>
        <p:spPr bwMode="auto">
          <a:xfrm>
            <a:off x="1619250" y="4725988"/>
            <a:ext cx="7127875" cy="863600"/>
          </a:xfrm>
          <a:prstGeom prst="wedgeRoundRectCallout">
            <a:avLst>
              <a:gd name="adj1" fmla="val 30505"/>
              <a:gd name="adj2" fmla="val -133963"/>
              <a:gd name="adj3" fmla="val 16667"/>
            </a:avLst>
          </a:prstGeom>
          <a:solidFill>
            <a:srgbClr val="66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 </a:t>
            </a:r>
            <a:r>
              <a:rPr lang="zh-CN" altLang="en-US" sz="2400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类地址的主机号字段 </a:t>
            </a:r>
            <a:r>
              <a:rPr lang="en-US" altLang="zh-CN" sz="2400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host-id </a:t>
            </a:r>
            <a:r>
              <a:rPr lang="zh-CN" altLang="en-US" sz="2400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为 </a:t>
            </a:r>
            <a:r>
              <a:rPr lang="en-US" altLang="zh-CN" sz="2400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 </a:t>
            </a:r>
            <a:r>
              <a:rPr lang="zh-CN" altLang="en-US" sz="2400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字节</a:t>
            </a:r>
            <a:endParaRPr lang="en-US" altLang="zh-CN" sz="2400" b="1">
              <a:solidFill>
                <a:srgbClr val="3333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202.119.112.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35</a:t>
            </a:r>
            <a:endParaRPr lang="zh-CN" altLang="en-US" sz="2400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/>
            <a:endParaRPr lang="zh-CN" altLang="en-US" sz="2400" b="1">
              <a:solidFill>
                <a:srgbClr val="3333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95" name="Rectangle 13"/>
          <p:cNvSpPr>
            <a:spLocks noChangeArrowheads="1"/>
          </p:cNvSpPr>
          <p:nvPr/>
        </p:nvSpPr>
        <p:spPr bwMode="auto">
          <a:xfrm>
            <a:off x="395288" y="44450"/>
            <a:ext cx="8548687" cy="768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3400" b="1">
                <a:solidFill>
                  <a:srgbClr val="33CC33"/>
                </a:solidFill>
              </a:rPr>
              <a:t>IP </a:t>
            </a:r>
            <a:r>
              <a:rPr lang="zh-CN" altLang="en-US" sz="3400" b="1">
                <a:solidFill>
                  <a:srgbClr val="33CC33"/>
                </a:solidFill>
              </a:rPr>
              <a:t>地址中的网络号字段和主机号字段 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Line 2"/>
          <p:cNvSpPr>
            <a:spLocks noChangeShapeType="1"/>
          </p:cNvSpPr>
          <p:nvPr/>
        </p:nvSpPr>
        <p:spPr bwMode="auto">
          <a:xfrm flipV="1">
            <a:off x="1687513" y="4225925"/>
            <a:ext cx="5305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3751263" y="4008438"/>
            <a:ext cx="815975" cy="6381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net-id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24 </a:t>
            </a: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位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1687513" y="3571875"/>
            <a:ext cx="7046912" cy="4445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3" name="Line 5"/>
          <p:cNvSpPr>
            <a:spLocks noChangeShapeType="1"/>
          </p:cNvSpPr>
          <p:nvPr/>
        </p:nvSpPr>
        <p:spPr bwMode="auto">
          <a:xfrm>
            <a:off x="3413125" y="1577975"/>
            <a:ext cx="5310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5305425" y="1370013"/>
            <a:ext cx="941388" cy="6381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host-id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24 </a:t>
            </a: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位</a:t>
            </a:r>
          </a:p>
        </p:txBody>
      </p:sp>
      <p:sp>
        <p:nvSpPr>
          <p:cNvPr id="37895" name="Line 7"/>
          <p:cNvSpPr>
            <a:spLocks noChangeShapeType="1"/>
          </p:cNvSpPr>
          <p:nvPr/>
        </p:nvSpPr>
        <p:spPr bwMode="auto">
          <a:xfrm flipV="1">
            <a:off x="1727200" y="2913063"/>
            <a:ext cx="3475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2851150" y="2708275"/>
            <a:ext cx="815975" cy="6381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net-id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16 bit</a:t>
            </a:r>
          </a:p>
        </p:txBody>
      </p:sp>
      <p:sp>
        <p:nvSpPr>
          <p:cNvPr id="37897" name="Line 9"/>
          <p:cNvSpPr>
            <a:spLocks noChangeShapeType="1"/>
          </p:cNvSpPr>
          <p:nvPr/>
        </p:nvSpPr>
        <p:spPr bwMode="auto">
          <a:xfrm>
            <a:off x="1649413" y="1577975"/>
            <a:ext cx="1763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2057400" y="1370013"/>
            <a:ext cx="815975" cy="6381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net-id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8 </a:t>
            </a: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位</a:t>
            </a:r>
          </a:p>
        </p:txBody>
      </p:sp>
      <p:sp>
        <p:nvSpPr>
          <p:cNvPr id="37899" name="Rectangle 11"/>
          <p:cNvSpPr>
            <a:spLocks noChangeArrowheads="1"/>
          </p:cNvSpPr>
          <p:nvPr/>
        </p:nvSpPr>
        <p:spPr bwMode="auto">
          <a:xfrm>
            <a:off x="1652588" y="933450"/>
            <a:ext cx="7085012" cy="442913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1673225" y="2274888"/>
            <a:ext cx="7070725" cy="446087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901" name="Rectangle 14"/>
          <p:cNvSpPr>
            <a:spLocks noChangeArrowheads="1"/>
          </p:cNvSpPr>
          <p:nvPr/>
        </p:nvSpPr>
        <p:spPr bwMode="auto">
          <a:xfrm>
            <a:off x="1697038" y="3586163"/>
            <a:ext cx="5300662" cy="423862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902" name="Rectangle 15"/>
          <p:cNvSpPr>
            <a:spLocks noChangeArrowheads="1"/>
          </p:cNvSpPr>
          <p:nvPr/>
        </p:nvSpPr>
        <p:spPr bwMode="auto">
          <a:xfrm>
            <a:off x="1695450" y="2300288"/>
            <a:ext cx="3511550" cy="40957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903" name="Rectangle 16"/>
          <p:cNvSpPr>
            <a:spLocks noChangeArrowheads="1"/>
          </p:cNvSpPr>
          <p:nvPr/>
        </p:nvSpPr>
        <p:spPr bwMode="auto">
          <a:xfrm>
            <a:off x="1676400" y="957263"/>
            <a:ext cx="1730375" cy="4064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904" name="Rectangle 17"/>
          <p:cNvSpPr>
            <a:spLocks noChangeArrowheads="1"/>
          </p:cNvSpPr>
          <p:nvPr/>
        </p:nvSpPr>
        <p:spPr bwMode="auto">
          <a:xfrm>
            <a:off x="1598613" y="927100"/>
            <a:ext cx="322262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37905" name="Rectangle 18"/>
          <p:cNvSpPr>
            <a:spLocks noChangeArrowheads="1"/>
          </p:cNvSpPr>
          <p:nvPr/>
        </p:nvSpPr>
        <p:spPr bwMode="auto">
          <a:xfrm>
            <a:off x="473075" y="955675"/>
            <a:ext cx="11842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A </a:t>
            </a: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类地址</a:t>
            </a:r>
          </a:p>
        </p:txBody>
      </p:sp>
      <p:sp>
        <p:nvSpPr>
          <p:cNvPr id="37906" name="Line 19"/>
          <p:cNvSpPr>
            <a:spLocks noChangeShapeType="1"/>
          </p:cNvSpPr>
          <p:nvPr/>
        </p:nvSpPr>
        <p:spPr bwMode="auto">
          <a:xfrm>
            <a:off x="1908175" y="933450"/>
            <a:ext cx="0" cy="42227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7" name="Line 20"/>
          <p:cNvSpPr>
            <a:spLocks noChangeShapeType="1"/>
          </p:cNvSpPr>
          <p:nvPr/>
        </p:nvSpPr>
        <p:spPr bwMode="auto">
          <a:xfrm>
            <a:off x="3413125" y="933450"/>
            <a:ext cx="0" cy="450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8" name="Line 21"/>
          <p:cNvSpPr>
            <a:spLocks noChangeShapeType="1"/>
          </p:cNvSpPr>
          <p:nvPr/>
        </p:nvSpPr>
        <p:spPr bwMode="auto">
          <a:xfrm>
            <a:off x="1649413" y="1416050"/>
            <a:ext cx="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9" name="Line 22"/>
          <p:cNvSpPr>
            <a:spLocks noChangeShapeType="1"/>
          </p:cNvSpPr>
          <p:nvPr/>
        </p:nvSpPr>
        <p:spPr bwMode="auto">
          <a:xfrm>
            <a:off x="3413125" y="1416050"/>
            <a:ext cx="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10" name="Line 23"/>
          <p:cNvSpPr>
            <a:spLocks noChangeShapeType="1"/>
          </p:cNvSpPr>
          <p:nvPr/>
        </p:nvSpPr>
        <p:spPr bwMode="auto">
          <a:xfrm>
            <a:off x="8723313" y="1416050"/>
            <a:ext cx="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11" name="Line 24"/>
          <p:cNvSpPr>
            <a:spLocks noChangeShapeType="1"/>
          </p:cNvSpPr>
          <p:nvPr/>
        </p:nvSpPr>
        <p:spPr bwMode="auto">
          <a:xfrm flipV="1">
            <a:off x="5214938" y="2913063"/>
            <a:ext cx="3475037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12" name="Rectangle 25"/>
          <p:cNvSpPr>
            <a:spLocks noChangeArrowheads="1"/>
          </p:cNvSpPr>
          <p:nvPr/>
        </p:nvSpPr>
        <p:spPr bwMode="auto">
          <a:xfrm>
            <a:off x="6437313" y="2735263"/>
            <a:ext cx="941387" cy="636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host-id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16 </a:t>
            </a: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位</a:t>
            </a:r>
          </a:p>
        </p:txBody>
      </p:sp>
      <p:sp>
        <p:nvSpPr>
          <p:cNvPr id="37913" name="Line 26"/>
          <p:cNvSpPr>
            <a:spLocks noChangeShapeType="1"/>
          </p:cNvSpPr>
          <p:nvPr/>
        </p:nvSpPr>
        <p:spPr bwMode="auto">
          <a:xfrm>
            <a:off x="1687513" y="2760663"/>
            <a:ext cx="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14" name="Line 27"/>
          <p:cNvSpPr>
            <a:spLocks noChangeShapeType="1"/>
          </p:cNvSpPr>
          <p:nvPr/>
        </p:nvSpPr>
        <p:spPr bwMode="auto">
          <a:xfrm>
            <a:off x="5214938" y="2760663"/>
            <a:ext cx="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15" name="Line 28"/>
          <p:cNvSpPr>
            <a:spLocks noChangeShapeType="1"/>
          </p:cNvSpPr>
          <p:nvPr/>
        </p:nvSpPr>
        <p:spPr bwMode="auto">
          <a:xfrm>
            <a:off x="8710613" y="2760663"/>
            <a:ext cx="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16" name="Rectangle 29"/>
          <p:cNvSpPr>
            <a:spLocks noChangeArrowheads="1"/>
          </p:cNvSpPr>
          <p:nvPr/>
        </p:nvSpPr>
        <p:spPr bwMode="auto">
          <a:xfrm>
            <a:off x="492125" y="2286000"/>
            <a:ext cx="11842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B </a:t>
            </a: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类地址</a:t>
            </a:r>
          </a:p>
        </p:txBody>
      </p:sp>
      <p:sp>
        <p:nvSpPr>
          <p:cNvPr id="37917" name="Line 30"/>
          <p:cNvSpPr>
            <a:spLocks noChangeShapeType="1"/>
          </p:cNvSpPr>
          <p:nvPr/>
        </p:nvSpPr>
        <p:spPr bwMode="auto">
          <a:xfrm>
            <a:off x="5214938" y="2284413"/>
            <a:ext cx="0" cy="433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18" name="Rectangle 31"/>
          <p:cNvSpPr>
            <a:spLocks noChangeArrowheads="1"/>
          </p:cNvSpPr>
          <p:nvPr/>
        </p:nvSpPr>
        <p:spPr bwMode="auto">
          <a:xfrm>
            <a:off x="492125" y="3581400"/>
            <a:ext cx="1196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C </a:t>
            </a: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类地址</a:t>
            </a:r>
          </a:p>
        </p:txBody>
      </p:sp>
      <p:sp>
        <p:nvSpPr>
          <p:cNvPr id="37919" name="Rectangle 32"/>
          <p:cNvSpPr>
            <a:spLocks noChangeArrowheads="1"/>
          </p:cNvSpPr>
          <p:nvPr/>
        </p:nvSpPr>
        <p:spPr bwMode="auto">
          <a:xfrm>
            <a:off x="2014538" y="3600450"/>
            <a:ext cx="3222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37920" name="Rectangle 33"/>
          <p:cNvSpPr>
            <a:spLocks noChangeArrowheads="1"/>
          </p:cNvSpPr>
          <p:nvPr/>
        </p:nvSpPr>
        <p:spPr bwMode="auto">
          <a:xfrm>
            <a:off x="1627188" y="3592513"/>
            <a:ext cx="4857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7921" name="Rectangle 34"/>
          <p:cNvSpPr>
            <a:spLocks noChangeArrowheads="1"/>
          </p:cNvSpPr>
          <p:nvPr/>
        </p:nvSpPr>
        <p:spPr bwMode="auto">
          <a:xfrm>
            <a:off x="1822450" y="3600450"/>
            <a:ext cx="4826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7922" name="Line 35"/>
          <p:cNvSpPr>
            <a:spLocks noChangeShapeType="1"/>
          </p:cNvSpPr>
          <p:nvPr/>
        </p:nvSpPr>
        <p:spPr bwMode="auto">
          <a:xfrm>
            <a:off x="2371725" y="3570288"/>
            <a:ext cx="0" cy="43973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3" name="Line 36"/>
          <p:cNvSpPr>
            <a:spLocks noChangeShapeType="1"/>
          </p:cNvSpPr>
          <p:nvPr/>
        </p:nvSpPr>
        <p:spPr bwMode="auto">
          <a:xfrm>
            <a:off x="7016750" y="3565525"/>
            <a:ext cx="0" cy="441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4" name="Line 37"/>
          <p:cNvSpPr>
            <a:spLocks noChangeShapeType="1"/>
          </p:cNvSpPr>
          <p:nvPr/>
        </p:nvSpPr>
        <p:spPr bwMode="auto">
          <a:xfrm flipV="1">
            <a:off x="7021513" y="4210050"/>
            <a:ext cx="1701800" cy="17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7925" name="Group 38"/>
          <p:cNvGrpSpPr>
            <a:grpSpLocks/>
          </p:cNvGrpSpPr>
          <p:nvPr/>
        </p:nvGrpSpPr>
        <p:grpSpPr bwMode="auto">
          <a:xfrm>
            <a:off x="7418388" y="4037013"/>
            <a:ext cx="984250" cy="638175"/>
            <a:chOff x="2832" y="3024"/>
            <a:chExt cx="427" cy="378"/>
          </a:xfrm>
        </p:grpSpPr>
        <p:sp>
          <p:nvSpPr>
            <p:cNvPr id="37944" name="Rectangle 39"/>
            <p:cNvSpPr>
              <a:spLocks noChangeArrowheads="1"/>
            </p:cNvSpPr>
            <p:nvPr/>
          </p:nvSpPr>
          <p:spPr bwMode="auto">
            <a:xfrm>
              <a:off x="2832" y="3072"/>
              <a:ext cx="426" cy="1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45" name="Rectangle 40"/>
            <p:cNvSpPr>
              <a:spLocks noChangeArrowheads="1"/>
            </p:cNvSpPr>
            <p:nvPr/>
          </p:nvSpPr>
          <p:spPr bwMode="auto">
            <a:xfrm>
              <a:off x="2850" y="3024"/>
              <a:ext cx="409" cy="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908050" indent="-436563" defTabSz="7620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304925" indent="-395288" defTabSz="7620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93863" indent="-387350" defTabSz="7620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93913" indent="-398463" defTabSz="7620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51113" indent="-398463" defTabSz="7620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3008313" indent="-398463" defTabSz="7620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65513" indent="-398463" defTabSz="7620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922713" indent="-398463" defTabSz="7620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rgbClr val="333399"/>
                  </a:solidFill>
                  <a:latin typeface="Arial" panose="020B0604020202020204" pitchFamily="34" charset="0"/>
                </a:rPr>
                <a:t>host-id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rgbClr val="333399"/>
                  </a:solidFill>
                  <a:latin typeface="Arial" panose="020B0604020202020204" pitchFamily="34" charset="0"/>
                </a:rPr>
                <a:t>8 </a:t>
              </a:r>
              <a:r>
                <a:rPr lang="zh-CN" altLang="en-US" sz="2000">
                  <a:solidFill>
                    <a:srgbClr val="333399"/>
                  </a:solidFill>
                  <a:latin typeface="Arial" panose="020B0604020202020204" pitchFamily="34" charset="0"/>
                </a:rPr>
                <a:t>位</a:t>
              </a:r>
            </a:p>
          </p:txBody>
        </p:sp>
      </p:grpSp>
      <p:sp>
        <p:nvSpPr>
          <p:cNvPr id="37926" name="Line 41"/>
          <p:cNvSpPr>
            <a:spLocks noChangeShapeType="1"/>
          </p:cNvSpPr>
          <p:nvPr/>
        </p:nvSpPr>
        <p:spPr bwMode="auto">
          <a:xfrm>
            <a:off x="1687513" y="4073525"/>
            <a:ext cx="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7" name="Line 42"/>
          <p:cNvSpPr>
            <a:spLocks noChangeShapeType="1"/>
          </p:cNvSpPr>
          <p:nvPr/>
        </p:nvSpPr>
        <p:spPr bwMode="auto">
          <a:xfrm>
            <a:off x="7021513" y="4076700"/>
            <a:ext cx="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8" name="Line 43"/>
          <p:cNvSpPr>
            <a:spLocks noChangeShapeType="1"/>
          </p:cNvSpPr>
          <p:nvPr/>
        </p:nvSpPr>
        <p:spPr bwMode="auto">
          <a:xfrm>
            <a:off x="8710613" y="4057650"/>
            <a:ext cx="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9" name="Rectangle 44"/>
          <p:cNvSpPr>
            <a:spLocks noChangeArrowheads="1"/>
          </p:cNvSpPr>
          <p:nvPr/>
        </p:nvSpPr>
        <p:spPr bwMode="auto">
          <a:xfrm>
            <a:off x="1681163" y="4948238"/>
            <a:ext cx="7067550" cy="444500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930" name="Rectangle 45"/>
          <p:cNvSpPr>
            <a:spLocks noChangeArrowheads="1"/>
          </p:cNvSpPr>
          <p:nvPr/>
        </p:nvSpPr>
        <p:spPr bwMode="auto">
          <a:xfrm>
            <a:off x="473075" y="4959350"/>
            <a:ext cx="1196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D </a:t>
            </a: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类地址</a:t>
            </a:r>
          </a:p>
        </p:txBody>
      </p:sp>
      <p:sp>
        <p:nvSpPr>
          <p:cNvPr id="37931" name="Line 46"/>
          <p:cNvSpPr>
            <a:spLocks noChangeShapeType="1"/>
          </p:cNvSpPr>
          <p:nvPr/>
        </p:nvSpPr>
        <p:spPr bwMode="auto">
          <a:xfrm>
            <a:off x="2462213" y="4956175"/>
            <a:ext cx="0" cy="4413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32" name="Rectangle 47"/>
          <p:cNvSpPr>
            <a:spLocks noChangeArrowheads="1"/>
          </p:cNvSpPr>
          <p:nvPr/>
        </p:nvSpPr>
        <p:spPr bwMode="auto">
          <a:xfrm>
            <a:off x="1617663" y="4946650"/>
            <a:ext cx="8509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  <a:r>
              <a:rPr lang="en-US" altLang="zh-CN" sz="100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  <a:r>
              <a:rPr lang="en-US" altLang="zh-CN" sz="100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  <a:r>
              <a:rPr lang="en-US" altLang="zh-CN" sz="100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37933" name="Rectangle 48"/>
          <p:cNvSpPr>
            <a:spLocks noChangeArrowheads="1"/>
          </p:cNvSpPr>
          <p:nvPr/>
        </p:nvSpPr>
        <p:spPr bwMode="auto">
          <a:xfrm>
            <a:off x="4449763" y="4976813"/>
            <a:ext cx="1406525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多 播 地 址</a:t>
            </a:r>
          </a:p>
        </p:txBody>
      </p:sp>
      <p:sp>
        <p:nvSpPr>
          <p:cNvPr id="37934" name="Rectangle 49"/>
          <p:cNvSpPr>
            <a:spLocks noChangeArrowheads="1"/>
          </p:cNvSpPr>
          <p:nvPr/>
        </p:nvSpPr>
        <p:spPr bwMode="auto">
          <a:xfrm>
            <a:off x="1689100" y="5915025"/>
            <a:ext cx="7053263" cy="444500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935" name="Rectangle 50"/>
          <p:cNvSpPr>
            <a:spLocks noChangeArrowheads="1"/>
          </p:cNvSpPr>
          <p:nvPr/>
        </p:nvSpPr>
        <p:spPr bwMode="auto">
          <a:xfrm>
            <a:off x="509588" y="5924550"/>
            <a:ext cx="1182687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E </a:t>
            </a: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类地址</a:t>
            </a:r>
          </a:p>
        </p:txBody>
      </p:sp>
      <p:sp>
        <p:nvSpPr>
          <p:cNvPr id="37936" name="Rectangle 51"/>
          <p:cNvSpPr>
            <a:spLocks noChangeArrowheads="1"/>
          </p:cNvSpPr>
          <p:nvPr/>
        </p:nvSpPr>
        <p:spPr bwMode="auto">
          <a:xfrm>
            <a:off x="3905250" y="5935663"/>
            <a:ext cx="23780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保 留 为 今 后 使 用</a:t>
            </a:r>
          </a:p>
        </p:txBody>
      </p:sp>
      <p:sp>
        <p:nvSpPr>
          <p:cNvPr id="37937" name="Line 52"/>
          <p:cNvSpPr>
            <a:spLocks noChangeShapeType="1"/>
          </p:cNvSpPr>
          <p:nvPr/>
        </p:nvSpPr>
        <p:spPr bwMode="auto">
          <a:xfrm>
            <a:off x="2411413" y="5940425"/>
            <a:ext cx="0" cy="4413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38" name="Rectangle 53"/>
          <p:cNvSpPr>
            <a:spLocks noChangeArrowheads="1"/>
          </p:cNvSpPr>
          <p:nvPr/>
        </p:nvSpPr>
        <p:spPr bwMode="auto">
          <a:xfrm>
            <a:off x="1617663" y="5921375"/>
            <a:ext cx="8509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  <a:r>
              <a:rPr lang="en-US" altLang="zh-CN" sz="100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  <a:r>
              <a:rPr lang="en-US" altLang="zh-CN" sz="100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  <a:r>
              <a:rPr lang="en-US" altLang="zh-CN" sz="100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7939" name="Rectangle 54"/>
          <p:cNvSpPr>
            <a:spLocks noChangeArrowheads="1"/>
          </p:cNvSpPr>
          <p:nvPr/>
        </p:nvSpPr>
        <p:spPr bwMode="auto">
          <a:xfrm>
            <a:off x="1806575" y="2270125"/>
            <a:ext cx="3222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37940" name="Rectangle 55"/>
          <p:cNvSpPr>
            <a:spLocks noChangeArrowheads="1"/>
          </p:cNvSpPr>
          <p:nvPr/>
        </p:nvSpPr>
        <p:spPr bwMode="auto">
          <a:xfrm>
            <a:off x="1614488" y="2270125"/>
            <a:ext cx="484187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7941" name="Line 56"/>
          <p:cNvSpPr>
            <a:spLocks noChangeShapeType="1"/>
          </p:cNvSpPr>
          <p:nvPr/>
        </p:nvSpPr>
        <p:spPr bwMode="auto">
          <a:xfrm>
            <a:off x="2165350" y="2266950"/>
            <a:ext cx="0" cy="4413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42" name="AutoShape 57"/>
          <p:cNvSpPr>
            <a:spLocks noChangeArrowheads="1"/>
          </p:cNvSpPr>
          <p:nvPr/>
        </p:nvSpPr>
        <p:spPr bwMode="auto">
          <a:xfrm>
            <a:off x="1619250" y="2781300"/>
            <a:ext cx="5400675" cy="647700"/>
          </a:xfrm>
          <a:prstGeom prst="wedgeRoundRectCallout">
            <a:avLst>
              <a:gd name="adj1" fmla="val 33185"/>
              <a:gd name="adj2" fmla="val 324019"/>
              <a:gd name="adj3" fmla="val 16667"/>
            </a:avLst>
          </a:prstGeom>
          <a:solidFill>
            <a:srgbClr val="66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 </a:t>
            </a:r>
            <a:r>
              <a:rPr lang="zh-CN" altLang="en-US" sz="2400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类地址是多播地址</a:t>
            </a:r>
            <a:r>
              <a:rPr lang="zh-CN" altLang="en-US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7943" name="Rectangle 13"/>
          <p:cNvSpPr>
            <a:spLocks noChangeArrowheads="1"/>
          </p:cNvSpPr>
          <p:nvPr/>
        </p:nvSpPr>
        <p:spPr bwMode="auto">
          <a:xfrm>
            <a:off x="395288" y="44450"/>
            <a:ext cx="8548687" cy="768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3400" b="1">
                <a:solidFill>
                  <a:srgbClr val="33CC33"/>
                </a:solidFill>
              </a:rPr>
              <a:t>IP </a:t>
            </a:r>
            <a:r>
              <a:rPr lang="zh-CN" altLang="en-US" sz="3400" b="1">
                <a:solidFill>
                  <a:srgbClr val="33CC33"/>
                </a:solidFill>
              </a:rPr>
              <a:t>地址中的网络号字段和主机号字段 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Line 2"/>
          <p:cNvSpPr>
            <a:spLocks noChangeShapeType="1"/>
          </p:cNvSpPr>
          <p:nvPr/>
        </p:nvSpPr>
        <p:spPr bwMode="auto">
          <a:xfrm flipV="1">
            <a:off x="1687513" y="4225925"/>
            <a:ext cx="5305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3751263" y="4008438"/>
            <a:ext cx="815975" cy="6381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net-id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24 </a:t>
            </a: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位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1687513" y="3571875"/>
            <a:ext cx="7046912" cy="4445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41" name="Line 5"/>
          <p:cNvSpPr>
            <a:spLocks noChangeShapeType="1"/>
          </p:cNvSpPr>
          <p:nvPr/>
        </p:nvSpPr>
        <p:spPr bwMode="auto">
          <a:xfrm>
            <a:off x="3413125" y="1577975"/>
            <a:ext cx="5310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5305425" y="1370013"/>
            <a:ext cx="941388" cy="6381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host-id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24 </a:t>
            </a: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位</a:t>
            </a:r>
          </a:p>
        </p:txBody>
      </p:sp>
      <p:sp>
        <p:nvSpPr>
          <p:cNvPr id="39943" name="Line 7"/>
          <p:cNvSpPr>
            <a:spLocks noChangeShapeType="1"/>
          </p:cNvSpPr>
          <p:nvPr/>
        </p:nvSpPr>
        <p:spPr bwMode="auto">
          <a:xfrm flipV="1">
            <a:off x="1727200" y="2913063"/>
            <a:ext cx="3475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2851150" y="2708275"/>
            <a:ext cx="815975" cy="6381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net-id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16 bit</a:t>
            </a:r>
          </a:p>
        </p:txBody>
      </p:sp>
      <p:sp>
        <p:nvSpPr>
          <p:cNvPr id="39945" name="Line 9"/>
          <p:cNvSpPr>
            <a:spLocks noChangeShapeType="1"/>
          </p:cNvSpPr>
          <p:nvPr/>
        </p:nvSpPr>
        <p:spPr bwMode="auto">
          <a:xfrm>
            <a:off x="1649413" y="1577975"/>
            <a:ext cx="1763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6" name="Rectangle 10"/>
          <p:cNvSpPr>
            <a:spLocks noChangeArrowheads="1"/>
          </p:cNvSpPr>
          <p:nvPr/>
        </p:nvSpPr>
        <p:spPr bwMode="auto">
          <a:xfrm>
            <a:off x="2057400" y="1370013"/>
            <a:ext cx="815975" cy="6381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net-id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8 </a:t>
            </a: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位</a:t>
            </a:r>
          </a:p>
        </p:txBody>
      </p:sp>
      <p:sp>
        <p:nvSpPr>
          <p:cNvPr id="39947" name="Rectangle 11"/>
          <p:cNvSpPr>
            <a:spLocks noChangeArrowheads="1"/>
          </p:cNvSpPr>
          <p:nvPr/>
        </p:nvSpPr>
        <p:spPr bwMode="auto">
          <a:xfrm>
            <a:off x="1652588" y="933450"/>
            <a:ext cx="7085012" cy="442913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48" name="Rectangle 12"/>
          <p:cNvSpPr>
            <a:spLocks noChangeArrowheads="1"/>
          </p:cNvSpPr>
          <p:nvPr/>
        </p:nvSpPr>
        <p:spPr bwMode="auto">
          <a:xfrm>
            <a:off x="1673225" y="2274888"/>
            <a:ext cx="7070725" cy="446087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49" name="Rectangle 14"/>
          <p:cNvSpPr>
            <a:spLocks noChangeArrowheads="1"/>
          </p:cNvSpPr>
          <p:nvPr/>
        </p:nvSpPr>
        <p:spPr bwMode="auto">
          <a:xfrm>
            <a:off x="1697038" y="3586163"/>
            <a:ext cx="5300662" cy="423862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50" name="Rectangle 15"/>
          <p:cNvSpPr>
            <a:spLocks noChangeArrowheads="1"/>
          </p:cNvSpPr>
          <p:nvPr/>
        </p:nvSpPr>
        <p:spPr bwMode="auto">
          <a:xfrm>
            <a:off x="1695450" y="2300288"/>
            <a:ext cx="3511550" cy="40957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51" name="Rectangle 16"/>
          <p:cNvSpPr>
            <a:spLocks noChangeArrowheads="1"/>
          </p:cNvSpPr>
          <p:nvPr/>
        </p:nvSpPr>
        <p:spPr bwMode="auto">
          <a:xfrm>
            <a:off x="1676400" y="957263"/>
            <a:ext cx="1730375" cy="4064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52" name="Rectangle 17"/>
          <p:cNvSpPr>
            <a:spLocks noChangeArrowheads="1"/>
          </p:cNvSpPr>
          <p:nvPr/>
        </p:nvSpPr>
        <p:spPr bwMode="auto">
          <a:xfrm>
            <a:off x="1598613" y="927100"/>
            <a:ext cx="322262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39953" name="Rectangle 18"/>
          <p:cNvSpPr>
            <a:spLocks noChangeArrowheads="1"/>
          </p:cNvSpPr>
          <p:nvPr/>
        </p:nvSpPr>
        <p:spPr bwMode="auto">
          <a:xfrm>
            <a:off x="473075" y="955675"/>
            <a:ext cx="11842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A </a:t>
            </a: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类地址</a:t>
            </a:r>
          </a:p>
        </p:txBody>
      </p:sp>
      <p:sp>
        <p:nvSpPr>
          <p:cNvPr id="39954" name="Line 19"/>
          <p:cNvSpPr>
            <a:spLocks noChangeShapeType="1"/>
          </p:cNvSpPr>
          <p:nvPr/>
        </p:nvSpPr>
        <p:spPr bwMode="auto">
          <a:xfrm>
            <a:off x="1908175" y="933450"/>
            <a:ext cx="0" cy="42227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5" name="Line 20"/>
          <p:cNvSpPr>
            <a:spLocks noChangeShapeType="1"/>
          </p:cNvSpPr>
          <p:nvPr/>
        </p:nvSpPr>
        <p:spPr bwMode="auto">
          <a:xfrm>
            <a:off x="3413125" y="933450"/>
            <a:ext cx="0" cy="450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6" name="Line 21"/>
          <p:cNvSpPr>
            <a:spLocks noChangeShapeType="1"/>
          </p:cNvSpPr>
          <p:nvPr/>
        </p:nvSpPr>
        <p:spPr bwMode="auto">
          <a:xfrm>
            <a:off x="1649413" y="1416050"/>
            <a:ext cx="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7" name="Line 22"/>
          <p:cNvSpPr>
            <a:spLocks noChangeShapeType="1"/>
          </p:cNvSpPr>
          <p:nvPr/>
        </p:nvSpPr>
        <p:spPr bwMode="auto">
          <a:xfrm>
            <a:off x="3413125" y="1416050"/>
            <a:ext cx="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8" name="Line 23"/>
          <p:cNvSpPr>
            <a:spLocks noChangeShapeType="1"/>
          </p:cNvSpPr>
          <p:nvPr/>
        </p:nvSpPr>
        <p:spPr bwMode="auto">
          <a:xfrm>
            <a:off x="8723313" y="1416050"/>
            <a:ext cx="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9" name="Line 24"/>
          <p:cNvSpPr>
            <a:spLocks noChangeShapeType="1"/>
          </p:cNvSpPr>
          <p:nvPr/>
        </p:nvSpPr>
        <p:spPr bwMode="auto">
          <a:xfrm flipV="1">
            <a:off x="5214938" y="2913063"/>
            <a:ext cx="3475037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60" name="Rectangle 25"/>
          <p:cNvSpPr>
            <a:spLocks noChangeArrowheads="1"/>
          </p:cNvSpPr>
          <p:nvPr/>
        </p:nvSpPr>
        <p:spPr bwMode="auto">
          <a:xfrm>
            <a:off x="6437313" y="2735263"/>
            <a:ext cx="941387" cy="636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host-id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16 </a:t>
            </a: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位</a:t>
            </a:r>
          </a:p>
        </p:txBody>
      </p:sp>
      <p:sp>
        <p:nvSpPr>
          <p:cNvPr id="39961" name="Line 26"/>
          <p:cNvSpPr>
            <a:spLocks noChangeShapeType="1"/>
          </p:cNvSpPr>
          <p:nvPr/>
        </p:nvSpPr>
        <p:spPr bwMode="auto">
          <a:xfrm>
            <a:off x="1687513" y="2760663"/>
            <a:ext cx="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62" name="Line 27"/>
          <p:cNvSpPr>
            <a:spLocks noChangeShapeType="1"/>
          </p:cNvSpPr>
          <p:nvPr/>
        </p:nvSpPr>
        <p:spPr bwMode="auto">
          <a:xfrm>
            <a:off x="5214938" y="2760663"/>
            <a:ext cx="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63" name="Line 28"/>
          <p:cNvSpPr>
            <a:spLocks noChangeShapeType="1"/>
          </p:cNvSpPr>
          <p:nvPr/>
        </p:nvSpPr>
        <p:spPr bwMode="auto">
          <a:xfrm>
            <a:off x="8710613" y="2760663"/>
            <a:ext cx="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64" name="Rectangle 29"/>
          <p:cNvSpPr>
            <a:spLocks noChangeArrowheads="1"/>
          </p:cNvSpPr>
          <p:nvPr/>
        </p:nvSpPr>
        <p:spPr bwMode="auto">
          <a:xfrm>
            <a:off x="492125" y="2286000"/>
            <a:ext cx="11842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B </a:t>
            </a: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类地址</a:t>
            </a:r>
          </a:p>
        </p:txBody>
      </p:sp>
      <p:sp>
        <p:nvSpPr>
          <p:cNvPr id="39965" name="Line 30"/>
          <p:cNvSpPr>
            <a:spLocks noChangeShapeType="1"/>
          </p:cNvSpPr>
          <p:nvPr/>
        </p:nvSpPr>
        <p:spPr bwMode="auto">
          <a:xfrm>
            <a:off x="5214938" y="2284413"/>
            <a:ext cx="0" cy="433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66" name="Rectangle 31"/>
          <p:cNvSpPr>
            <a:spLocks noChangeArrowheads="1"/>
          </p:cNvSpPr>
          <p:nvPr/>
        </p:nvSpPr>
        <p:spPr bwMode="auto">
          <a:xfrm>
            <a:off x="492125" y="3581400"/>
            <a:ext cx="1196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C </a:t>
            </a: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类地址</a:t>
            </a:r>
          </a:p>
        </p:txBody>
      </p:sp>
      <p:sp>
        <p:nvSpPr>
          <p:cNvPr id="39967" name="Rectangle 32"/>
          <p:cNvSpPr>
            <a:spLocks noChangeArrowheads="1"/>
          </p:cNvSpPr>
          <p:nvPr/>
        </p:nvSpPr>
        <p:spPr bwMode="auto">
          <a:xfrm>
            <a:off x="2014538" y="3600450"/>
            <a:ext cx="3222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39968" name="Rectangle 33"/>
          <p:cNvSpPr>
            <a:spLocks noChangeArrowheads="1"/>
          </p:cNvSpPr>
          <p:nvPr/>
        </p:nvSpPr>
        <p:spPr bwMode="auto">
          <a:xfrm>
            <a:off x="1627188" y="3592513"/>
            <a:ext cx="4857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9969" name="Rectangle 34"/>
          <p:cNvSpPr>
            <a:spLocks noChangeArrowheads="1"/>
          </p:cNvSpPr>
          <p:nvPr/>
        </p:nvSpPr>
        <p:spPr bwMode="auto">
          <a:xfrm>
            <a:off x="1822450" y="3600450"/>
            <a:ext cx="4826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9970" name="Line 35"/>
          <p:cNvSpPr>
            <a:spLocks noChangeShapeType="1"/>
          </p:cNvSpPr>
          <p:nvPr/>
        </p:nvSpPr>
        <p:spPr bwMode="auto">
          <a:xfrm>
            <a:off x="2371725" y="3570288"/>
            <a:ext cx="0" cy="43973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71" name="Line 36"/>
          <p:cNvSpPr>
            <a:spLocks noChangeShapeType="1"/>
          </p:cNvSpPr>
          <p:nvPr/>
        </p:nvSpPr>
        <p:spPr bwMode="auto">
          <a:xfrm>
            <a:off x="7016750" y="3565525"/>
            <a:ext cx="0" cy="441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72" name="Line 37"/>
          <p:cNvSpPr>
            <a:spLocks noChangeShapeType="1"/>
          </p:cNvSpPr>
          <p:nvPr/>
        </p:nvSpPr>
        <p:spPr bwMode="auto">
          <a:xfrm flipV="1">
            <a:off x="7021513" y="4210050"/>
            <a:ext cx="1701800" cy="17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9973" name="Group 38"/>
          <p:cNvGrpSpPr>
            <a:grpSpLocks/>
          </p:cNvGrpSpPr>
          <p:nvPr/>
        </p:nvGrpSpPr>
        <p:grpSpPr bwMode="auto">
          <a:xfrm>
            <a:off x="7418388" y="4037013"/>
            <a:ext cx="984250" cy="638175"/>
            <a:chOff x="2832" y="3024"/>
            <a:chExt cx="427" cy="378"/>
          </a:xfrm>
        </p:grpSpPr>
        <p:sp>
          <p:nvSpPr>
            <p:cNvPr id="39992" name="Rectangle 39"/>
            <p:cNvSpPr>
              <a:spLocks noChangeArrowheads="1"/>
            </p:cNvSpPr>
            <p:nvPr/>
          </p:nvSpPr>
          <p:spPr bwMode="auto">
            <a:xfrm>
              <a:off x="2832" y="3072"/>
              <a:ext cx="426" cy="1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9993" name="Rectangle 40"/>
            <p:cNvSpPr>
              <a:spLocks noChangeArrowheads="1"/>
            </p:cNvSpPr>
            <p:nvPr/>
          </p:nvSpPr>
          <p:spPr bwMode="auto">
            <a:xfrm>
              <a:off x="2850" y="3024"/>
              <a:ext cx="409" cy="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908050" indent="-436563" defTabSz="7620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304925" indent="-395288" defTabSz="7620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93863" indent="-387350" defTabSz="7620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93913" indent="-398463" defTabSz="7620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51113" indent="-398463" defTabSz="7620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3008313" indent="-398463" defTabSz="7620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65513" indent="-398463" defTabSz="7620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922713" indent="-398463" defTabSz="7620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rgbClr val="333399"/>
                  </a:solidFill>
                  <a:latin typeface="Arial" panose="020B0604020202020204" pitchFamily="34" charset="0"/>
                </a:rPr>
                <a:t>host-id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rgbClr val="333399"/>
                  </a:solidFill>
                  <a:latin typeface="Arial" panose="020B0604020202020204" pitchFamily="34" charset="0"/>
                </a:rPr>
                <a:t>8 </a:t>
              </a:r>
              <a:r>
                <a:rPr lang="zh-CN" altLang="en-US" sz="2000">
                  <a:solidFill>
                    <a:srgbClr val="333399"/>
                  </a:solidFill>
                  <a:latin typeface="Arial" panose="020B0604020202020204" pitchFamily="34" charset="0"/>
                </a:rPr>
                <a:t>位</a:t>
              </a:r>
            </a:p>
          </p:txBody>
        </p:sp>
      </p:grpSp>
      <p:sp>
        <p:nvSpPr>
          <p:cNvPr id="39974" name="Line 41"/>
          <p:cNvSpPr>
            <a:spLocks noChangeShapeType="1"/>
          </p:cNvSpPr>
          <p:nvPr/>
        </p:nvSpPr>
        <p:spPr bwMode="auto">
          <a:xfrm>
            <a:off x="1687513" y="4073525"/>
            <a:ext cx="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75" name="Line 42"/>
          <p:cNvSpPr>
            <a:spLocks noChangeShapeType="1"/>
          </p:cNvSpPr>
          <p:nvPr/>
        </p:nvSpPr>
        <p:spPr bwMode="auto">
          <a:xfrm>
            <a:off x="7021513" y="4076700"/>
            <a:ext cx="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76" name="Line 43"/>
          <p:cNvSpPr>
            <a:spLocks noChangeShapeType="1"/>
          </p:cNvSpPr>
          <p:nvPr/>
        </p:nvSpPr>
        <p:spPr bwMode="auto">
          <a:xfrm>
            <a:off x="8710613" y="4057650"/>
            <a:ext cx="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77" name="Rectangle 44"/>
          <p:cNvSpPr>
            <a:spLocks noChangeArrowheads="1"/>
          </p:cNvSpPr>
          <p:nvPr/>
        </p:nvSpPr>
        <p:spPr bwMode="auto">
          <a:xfrm>
            <a:off x="1681163" y="4948238"/>
            <a:ext cx="7067550" cy="444500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78" name="Rectangle 45"/>
          <p:cNvSpPr>
            <a:spLocks noChangeArrowheads="1"/>
          </p:cNvSpPr>
          <p:nvPr/>
        </p:nvSpPr>
        <p:spPr bwMode="auto">
          <a:xfrm>
            <a:off x="473075" y="4959350"/>
            <a:ext cx="1196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D </a:t>
            </a: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类地址</a:t>
            </a:r>
          </a:p>
        </p:txBody>
      </p:sp>
      <p:sp>
        <p:nvSpPr>
          <p:cNvPr id="39979" name="Line 46"/>
          <p:cNvSpPr>
            <a:spLocks noChangeShapeType="1"/>
          </p:cNvSpPr>
          <p:nvPr/>
        </p:nvSpPr>
        <p:spPr bwMode="auto">
          <a:xfrm>
            <a:off x="2462213" y="4956175"/>
            <a:ext cx="0" cy="4413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80" name="Rectangle 47"/>
          <p:cNvSpPr>
            <a:spLocks noChangeArrowheads="1"/>
          </p:cNvSpPr>
          <p:nvPr/>
        </p:nvSpPr>
        <p:spPr bwMode="auto">
          <a:xfrm>
            <a:off x="1617663" y="4946650"/>
            <a:ext cx="8509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  <a:r>
              <a:rPr lang="en-US" altLang="zh-CN" sz="100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  <a:r>
              <a:rPr lang="en-US" altLang="zh-CN" sz="100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  <a:r>
              <a:rPr lang="en-US" altLang="zh-CN" sz="100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39981" name="Rectangle 48"/>
          <p:cNvSpPr>
            <a:spLocks noChangeArrowheads="1"/>
          </p:cNvSpPr>
          <p:nvPr/>
        </p:nvSpPr>
        <p:spPr bwMode="auto">
          <a:xfrm>
            <a:off x="4449763" y="4976813"/>
            <a:ext cx="1406525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多 播 地 址</a:t>
            </a:r>
          </a:p>
        </p:txBody>
      </p:sp>
      <p:sp>
        <p:nvSpPr>
          <p:cNvPr id="39982" name="Rectangle 49"/>
          <p:cNvSpPr>
            <a:spLocks noChangeArrowheads="1"/>
          </p:cNvSpPr>
          <p:nvPr/>
        </p:nvSpPr>
        <p:spPr bwMode="auto">
          <a:xfrm>
            <a:off x="1689100" y="5915025"/>
            <a:ext cx="7053263" cy="444500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83" name="Rectangle 50"/>
          <p:cNvSpPr>
            <a:spLocks noChangeArrowheads="1"/>
          </p:cNvSpPr>
          <p:nvPr/>
        </p:nvSpPr>
        <p:spPr bwMode="auto">
          <a:xfrm>
            <a:off x="509588" y="5924550"/>
            <a:ext cx="1182687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E </a:t>
            </a: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类地址</a:t>
            </a:r>
          </a:p>
        </p:txBody>
      </p:sp>
      <p:sp>
        <p:nvSpPr>
          <p:cNvPr id="39984" name="Rectangle 51"/>
          <p:cNvSpPr>
            <a:spLocks noChangeArrowheads="1"/>
          </p:cNvSpPr>
          <p:nvPr/>
        </p:nvSpPr>
        <p:spPr bwMode="auto">
          <a:xfrm>
            <a:off x="3905250" y="5935663"/>
            <a:ext cx="23780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保 留 为 今 后 使 用</a:t>
            </a:r>
          </a:p>
        </p:txBody>
      </p:sp>
      <p:sp>
        <p:nvSpPr>
          <p:cNvPr id="39985" name="Line 52"/>
          <p:cNvSpPr>
            <a:spLocks noChangeShapeType="1"/>
          </p:cNvSpPr>
          <p:nvPr/>
        </p:nvSpPr>
        <p:spPr bwMode="auto">
          <a:xfrm>
            <a:off x="2411413" y="5940425"/>
            <a:ext cx="0" cy="4413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86" name="Rectangle 53"/>
          <p:cNvSpPr>
            <a:spLocks noChangeArrowheads="1"/>
          </p:cNvSpPr>
          <p:nvPr/>
        </p:nvSpPr>
        <p:spPr bwMode="auto">
          <a:xfrm>
            <a:off x="1617663" y="5921375"/>
            <a:ext cx="8509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  <a:r>
              <a:rPr lang="en-US" altLang="zh-CN" sz="100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  <a:r>
              <a:rPr lang="en-US" altLang="zh-CN" sz="100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  <a:r>
              <a:rPr lang="en-US" altLang="zh-CN" sz="100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9987" name="Rectangle 54"/>
          <p:cNvSpPr>
            <a:spLocks noChangeArrowheads="1"/>
          </p:cNvSpPr>
          <p:nvPr/>
        </p:nvSpPr>
        <p:spPr bwMode="auto">
          <a:xfrm>
            <a:off x="1806575" y="2270125"/>
            <a:ext cx="3222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39988" name="Rectangle 55"/>
          <p:cNvSpPr>
            <a:spLocks noChangeArrowheads="1"/>
          </p:cNvSpPr>
          <p:nvPr/>
        </p:nvSpPr>
        <p:spPr bwMode="auto">
          <a:xfrm>
            <a:off x="1614488" y="2270125"/>
            <a:ext cx="484187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9989" name="Line 56"/>
          <p:cNvSpPr>
            <a:spLocks noChangeShapeType="1"/>
          </p:cNvSpPr>
          <p:nvPr/>
        </p:nvSpPr>
        <p:spPr bwMode="auto">
          <a:xfrm>
            <a:off x="2165350" y="2266950"/>
            <a:ext cx="0" cy="4413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90" name="AutoShape 57"/>
          <p:cNvSpPr>
            <a:spLocks noChangeArrowheads="1"/>
          </p:cNvSpPr>
          <p:nvPr/>
        </p:nvSpPr>
        <p:spPr bwMode="auto">
          <a:xfrm>
            <a:off x="1619250" y="2781300"/>
            <a:ext cx="5400675" cy="647700"/>
          </a:xfrm>
          <a:prstGeom prst="wedgeRoundRectCallout">
            <a:avLst>
              <a:gd name="adj1" fmla="val 43417"/>
              <a:gd name="adj2" fmla="val 476963"/>
              <a:gd name="adj3" fmla="val 16667"/>
            </a:avLst>
          </a:prstGeom>
          <a:solidFill>
            <a:srgbClr val="66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 </a:t>
            </a:r>
            <a:r>
              <a:rPr lang="zh-CN" altLang="en-US" sz="2400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类地址保留为今后使用</a:t>
            </a:r>
            <a:r>
              <a:rPr lang="zh-CN" altLang="en-US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9991" name="Rectangle 13"/>
          <p:cNvSpPr>
            <a:spLocks noChangeArrowheads="1"/>
          </p:cNvSpPr>
          <p:nvPr/>
        </p:nvSpPr>
        <p:spPr bwMode="auto">
          <a:xfrm>
            <a:off x="395288" y="44450"/>
            <a:ext cx="8548687" cy="768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3400" b="1">
                <a:solidFill>
                  <a:srgbClr val="33CC33"/>
                </a:solidFill>
              </a:rPr>
              <a:t>IP </a:t>
            </a:r>
            <a:r>
              <a:rPr lang="zh-CN" altLang="en-US" sz="3400" b="1">
                <a:solidFill>
                  <a:srgbClr val="33CC33"/>
                </a:solidFill>
              </a:rPr>
              <a:t>地址中的网络号字段和主机号字段 </a:t>
            </a: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点分十进制记法 </a:t>
            </a:r>
          </a:p>
        </p:txBody>
      </p:sp>
      <p:grpSp>
        <p:nvGrpSpPr>
          <p:cNvPr id="41987" name="Group 27"/>
          <p:cNvGrpSpPr>
            <a:grpSpLocks/>
          </p:cNvGrpSpPr>
          <p:nvPr/>
        </p:nvGrpSpPr>
        <p:grpSpPr bwMode="auto">
          <a:xfrm>
            <a:off x="752475" y="2060575"/>
            <a:ext cx="8072438" cy="735013"/>
            <a:chOff x="474" y="1298"/>
            <a:chExt cx="5085" cy="463"/>
          </a:xfrm>
        </p:grpSpPr>
        <p:sp>
          <p:nvSpPr>
            <p:cNvPr id="42007" name="Rectangle 6"/>
            <p:cNvSpPr>
              <a:spLocks noChangeArrowheads="1"/>
            </p:cNvSpPr>
            <p:nvPr/>
          </p:nvSpPr>
          <p:spPr bwMode="auto">
            <a:xfrm>
              <a:off x="2502" y="1351"/>
              <a:ext cx="3057" cy="41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10000000000010110000001100011111 </a:t>
              </a:r>
            </a:p>
          </p:txBody>
        </p:sp>
        <p:sp>
          <p:nvSpPr>
            <p:cNvPr id="42008" name="Text Box 7"/>
            <p:cNvSpPr txBox="1">
              <a:spLocks noChangeArrowheads="1"/>
            </p:cNvSpPr>
            <p:nvPr/>
          </p:nvSpPr>
          <p:spPr bwMode="auto">
            <a:xfrm>
              <a:off x="474" y="1298"/>
              <a:ext cx="1635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机器中存放的 </a:t>
              </a:r>
              <a:r>
                <a:rPr lang="en-US" altLang="zh-CN" sz="200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IP </a:t>
              </a:r>
              <a:r>
                <a:rPr lang="zh-CN" altLang="en-US" sz="200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地址</a:t>
              </a:r>
            </a:p>
            <a:p>
              <a:pPr algn="ctr" eaLnBrk="1" hangingPunct="1"/>
              <a:r>
                <a:rPr lang="zh-CN" altLang="en-US" sz="200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是 </a:t>
              </a:r>
              <a:r>
                <a:rPr lang="en-US" altLang="zh-CN" sz="200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32 </a:t>
              </a:r>
              <a:r>
                <a:rPr lang="zh-CN" altLang="en-US" sz="200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位 二进制代码</a:t>
              </a:r>
            </a:p>
          </p:txBody>
        </p:sp>
        <p:sp>
          <p:nvSpPr>
            <p:cNvPr id="42009" name="Line 8"/>
            <p:cNvSpPr>
              <a:spLocks noChangeShapeType="1"/>
            </p:cNvSpPr>
            <p:nvPr/>
          </p:nvSpPr>
          <p:spPr bwMode="auto">
            <a:xfrm>
              <a:off x="2052" y="1557"/>
              <a:ext cx="368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581025" y="2852738"/>
            <a:ext cx="8240713" cy="701675"/>
            <a:chOff x="366" y="1797"/>
            <a:chExt cx="5191" cy="442"/>
          </a:xfrm>
        </p:grpSpPr>
        <p:sp>
          <p:nvSpPr>
            <p:cNvPr id="42004" name="Text Box 5"/>
            <p:cNvSpPr txBox="1">
              <a:spLocks noChangeArrowheads="1"/>
            </p:cNvSpPr>
            <p:nvPr/>
          </p:nvSpPr>
          <p:spPr bwMode="auto">
            <a:xfrm>
              <a:off x="2417" y="1910"/>
              <a:ext cx="31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10000000 00001011 00000011 00011111 </a:t>
              </a:r>
            </a:p>
          </p:txBody>
        </p:sp>
        <p:sp>
          <p:nvSpPr>
            <p:cNvPr id="42005" name="Text Box 9"/>
            <p:cNvSpPr txBox="1">
              <a:spLocks noChangeArrowheads="1"/>
            </p:cNvSpPr>
            <p:nvPr/>
          </p:nvSpPr>
          <p:spPr bwMode="auto">
            <a:xfrm>
              <a:off x="366" y="1797"/>
              <a:ext cx="173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每隔 </a:t>
              </a:r>
              <a:r>
                <a:rPr lang="en-US" altLang="zh-CN" sz="200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8 </a:t>
              </a:r>
              <a:r>
                <a:rPr lang="zh-CN" altLang="en-US" sz="200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位插入一个空格</a:t>
              </a:r>
            </a:p>
            <a:p>
              <a:pPr algn="ctr" eaLnBrk="1" hangingPunct="1"/>
              <a:r>
                <a:rPr lang="zh-CN" altLang="en-US" sz="200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能够提高可读性</a:t>
              </a:r>
            </a:p>
          </p:txBody>
        </p:sp>
        <p:sp>
          <p:nvSpPr>
            <p:cNvPr id="42006" name="Line 10"/>
            <p:cNvSpPr>
              <a:spLocks noChangeShapeType="1"/>
            </p:cNvSpPr>
            <p:nvPr/>
          </p:nvSpPr>
          <p:spPr bwMode="auto">
            <a:xfrm>
              <a:off x="2052" y="2047"/>
              <a:ext cx="368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6859" name="Text Box 11"/>
          <p:cNvSpPr txBox="1">
            <a:spLocks noChangeArrowheads="1"/>
          </p:cNvSpPr>
          <p:nvPr/>
        </p:nvSpPr>
        <p:spPr bwMode="auto">
          <a:xfrm>
            <a:off x="879475" y="4797425"/>
            <a:ext cx="24685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采用点分十进制记法</a:t>
            </a:r>
          </a:p>
          <a:p>
            <a:pPr eaLnBrk="1" hangingPunct="1"/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则进一步提高可读性</a:t>
            </a:r>
          </a:p>
        </p:txBody>
      </p:sp>
      <p:sp>
        <p:nvSpPr>
          <p:cNvPr id="206860" name="Text Box 12"/>
          <p:cNvSpPr txBox="1">
            <a:spLocks noChangeArrowheads="1"/>
          </p:cNvSpPr>
          <p:nvPr/>
        </p:nvSpPr>
        <p:spPr bwMode="auto">
          <a:xfrm>
            <a:off x="5522913" y="4967288"/>
            <a:ext cx="1603375" cy="406400"/>
          </a:xfrm>
          <a:prstGeom prst="rect">
            <a:avLst/>
          </a:prstGeom>
          <a:noFill/>
          <a:ln w="9525">
            <a:solidFill>
              <a:srgbClr val="33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128.11.3.31 </a:t>
            </a:r>
          </a:p>
        </p:txBody>
      </p:sp>
      <p:sp>
        <p:nvSpPr>
          <p:cNvPr id="206861" name="AutoShape 13"/>
          <p:cNvSpPr>
            <a:spLocks/>
          </p:cNvSpPr>
          <p:nvPr/>
        </p:nvSpPr>
        <p:spPr bwMode="auto">
          <a:xfrm rot="-5400000">
            <a:off x="4364831" y="3005932"/>
            <a:ext cx="258763" cy="1016000"/>
          </a:xfrm>
          <a:prstGeom prst="leftBrace">
            <a:avLst>
              <a:gd name="adj1" fmla="val 32702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6862" name="AutoShape 14"/>
          <p:cNvSpPr>
            <a:spLocks/>
          </p:cNvSpPr>
          <p:nvPr/>
        </p:nvSpPr>
        <p:spPr bwMode="auto">
          <a:xfrm rot="-5400000">
            <a:off x="5514975" y="3019426"/>
            <a:ext cx="257175" cy="990600"/>
          </a:xfrm>
          <a:prstGeom prst="leftBrace">
            <a:avLst>
              <a:gd name="adj1" fmla="val 32081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6863" name="AutoShape 15"/>
          <p:cNvSpPr>
            <a:spLocks/>
          </p:cNvSpPr>
          <p:nvPr/>
        </p:nvSpPr>
        <p:spPr bwMode="auto">
          <a:xfrm rot="-5400000">
            <a:off x="6788150" y="3024188"/>
            <a:ext cx="258763" cy="1068387"/>
          </a:xfrm>
          <a:prstGeom prst="leftBrace">
            <a:avLst>
              <a:gd name="adj1" fmla="val 34388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6864" name="AutoShape 16"/>
          <p:cNvSpPr>
            <a:spLocks/>
          </p:cNvSpPr>
          <p:nvPr/>
        </p:nvSpPr>
        <p:spPr bwMode="auto">
          <a:xfrm rot="-5400000">
            <a:off x="7929563" y="2981325"/>
            <a:ext cx="258762" cy="1068388"/>
          </a:xfrm>
          <a:prstGeom prst="leftBrace">
            <a:avLst>
              <a:gd name="adj1" fmla="val 34388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6865" name="Text Box 17"/>
          <p:cNvSpPr txBox="1">
            <a:spLocks noChangeArrowheads="1"/>
          </p:cNvSpPr>
          <p:nvPr/>
        </p:nvSpPr>
        <p:spPr bwMode="auto">
          <a:xfrm>
            <a:off x="4140200" y="3824288"/>
            <a:ext cx="424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128 </a:t>
            </a:r>
            <a:r>
              <a:rPr lang="en-US" altLang="zh-CN" sz="1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11                3             31 </a:t>
            </a:r>
          </a:p>
        </p:txBody>
      </p: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4500563" y="4143375"/>
            <a:ext cx="3522662" cy="828675"/>
            <a:chOff x="2835" y="2610"/>
            <a:chExt cx="2219" cy="522"/>
          </a:xfrm>
        </p:grpSpPr>
        <p:sp>
          <p:nvSpPr>
            <p:cNvPr id="42000" name="Line 18"/>
            <p:cNvSpPr>
              <a:spLocks noChangeShapeType="1"/>
            </p:cNvSpPr>
            <p:nvPr/>
          </p:nvSpPr>
          <p:spPr bwMode="auto">
            <a:xfrm>
              <a:off x="2835" y="2659"/>
              <a:ext cx="845" cy="473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1" name="Line 19"/>
            <p:cNvSpPr>
              <a:spLocks noChangeShapeType="1"/>
            </p:cNvSpPr>
            <p:nvPr/>
          </p:nvSpPr>
          <p:spPr bwMode="auto">
            <a:xfrm flipH="1">
              <a:off x="4316" y="2623"/>
              <a:ext cx="738" cy="49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2" name="Line 20"/>
            <p:cNvSpPr>
              <a:spLocks noChangeShapeType="1"/>
            </p:cNvSpPr>
            <p:nvPr/>
          </p:nvSpPr>
          <p:spPr bwMode="auto">
            <a:xfrm>
              <a:off x="3560" y="2614"/>
              <a:ext cx="382" cy="50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3" name="Line 21"/>
            <p:cNvSpPr>
              <a:spLocks noChangeShapeType="1"/>
            </p:cNvSpPr>
            <p:nvPr/>
          </p:nvSpPr>
          <p:spPr bwMode="auto">
            <a:xfrm flipH="1">
              <a:off x="4117" y="2610"/>
              <a:ext cx="257" cy="515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6870" name="Text Box 22"/>
          <p:cNvSpPr txBox="1">
            <a:spLocks noChangeArrowheads="1"/>
          </p:cNvSpPr>
          <p:nvPr/>
        </p:nvSpPr>
        <p:spPr bwMode="auto">
          <a:xfrm>
            <a:off x="809625" y="3644900"/>
            <a:ext cx="24971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将每 </a:t>
            </a: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 </a:t>
            </a: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位的二进制数</a:t>
            </a:r>
          </a:p>
          <a:p>
            <a:pPr algn="ctr" eaLnBrk="1" hangingPunct="1"/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转换为十进制数</a:t>
            </a:r>
          </a:p>
        </p:txBody>
      </p:sp>
      <p:sp>
        <p:nvSpPr>
          <p:cNvPr id="206871" name="Line 23"/>
          <p:cNvSpPr>
            <a:spLocks noChangeShapeType="1"/>
          </p:cNvSpPr>
          <p:nvPr/>
        </p:nvSpPr>
        <p:spPr bwMode="auto">
          <a:xfrm flipV="1">
            <a:off x="3257550" y="4019550"/>
            <a:ext cx="890588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872" name="Line 24"/>
          <p:cNvSpPr>
            <a:spLocks noChangeShapeType="1"/>
          </p:cNvSpPr>
          <p:nvPr/>
        </p:nvSpPr>
        <p:spPr bwMode="auto">
          <a:xfrm>
            <a:off x="3292475" y="5186363"/>
            <a:ext cx="1973263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1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9" grpId="0"/>
      <p:bldP spid="206860" grpId="0" animBg="1"/>
      <p:bldP spid="206861" grpId="0" animBg="1"/>
      <p:bldP spid="206862" grpId="0" animBg="1"/>
      <p:bldP spid="206863" grpId="0" animBg="1"/>
      <p:bldP spid="206864" grpId="0" animBg="1"/>
      <p:bldP spid="206865" grpId="0"/>
      <p:bldP spid="206870" grpId="0"/>
      <p:bldP spid="206871" grpId="0" animBg="1"/>
      <p:bldP spid="20687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常用的三种类别的 </a:t>
            </a:r>
            <a:r>
              <a:rPr lang="en-US" altLang="zh-CN" smtClean="0"/>
              <a:t>IP </a:t>
            </a:r>
            <a:r>
              <a:rPr lang="zh-CN" altLang="en-US" smtClean="0"/>
              <a:t>地址 </a:t>
            </a:r>
          </a:p>
        </p:txBody>
      </p:sp>
      <p:sp>
        <p:nvSpPr>
          <p:cNvPr id="44035" name="Text Box 4"/>
          <p:cNvSpPr txBox="1">
            <a:spLocks noChangeArrowheads="1"/>
          </p:cNvSpPr>
          <p:nvPr/>
        </p:nvSpPr>
        <p:spPr bwMode="auto">
          <a:xfrm>
            <a:off x="2506663" y="1806575"/>
            <a:ext cx="2784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IP </a:t>
            </a:r>
            <a:r>
              <a:rPr lang="zh-CN" altLang="en-US" sz="2400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地址的使用范围 </a:t>
            </a:r>
          </a:p>
        </p:txBody>
      </p:sp>
      <p:sp>
        <p:nvSpPr>
          <p:cNvPr id="44036" name="Text Box 5"/>
          <p:cNvSpPr txBox="1">
            <a:spLocks noChangeArrowheads="1"/>
          </p:cNvSpPr>
          <p:nvPr/>
        </p:nvSpPr>
        <p:spPr bwMode="auto">
          <a:xfrm>
            <a:off x="179388" y="2420938"/>
            <a:ext cx="8569325" cy="299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网络        最大                  第一个       最后一个         每个网络</a:t>
            </a:r>
          </a:p>
          <a:p>
            <a:pPr eaLnBrk="1" hangingPunct="1"/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类别      网络数                可用的         可用的           中最大的  </a:t>
            </a:r>
          </a:p>
          <a:p>
            <a:pPr eaLnBrk="1" hangingPunct="1">
              <a:spcAft>
                <a:spcPct val="70000"/>
              </a:spcAft>
            </a:pP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                           网络号         网络号             主机数</a:t>
            </a:r>
          </a:p>
          <a:p>
            <a:pPr eaLnBrk="1" hangingPunct="1">
              <a:spcBef>
                <a:spcPct val="25000"/>
              </a:spcBef>
            </a:pP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      126 (2</a:t>
            </a:r>
            <a:r>
              <a:rPr lang="en-US" altLang="zh-CN" sz="2400" baseline="30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7</a:t>
            </a:r>
            <a:r>
              <a:rPr lang="en-US" altLang="zh-CN" sz="24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– 2)            1              126                16,777,214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B      16,383(2</a:t>
            </a:r>
            <a:r>
              <a:rPr lang="en-US" altLang="zh-CN" sz="2400" baseline="30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14</a:t>
            </a:r>
            <a:r>
              <a:rPr lang="en-US" altLang="zh-CN" sz="24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 1</a:t>
            </a:r>
            <a:r>
              <a:rPr lang="en-US" altLang="zh-CN" sz="24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      128.1       191.255                 65,534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C     2,097,151 (2</a:t>
            </a:r>
            <a:r>
              <a:rPr lang="en-US" altLang="zh-CN" sz="2400" baseline="30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21 </a:t>
            </a:r>
            <a:r>
              <a:rPr lang="en-US" altLang="zh-CN" sz="24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 1</a:t>
            </a:r>
            <a:r>
              <a:rPr lang="en-US" altLang="zh-CN" sz="24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 192.0.1   223.255.255                254</a:t>
            </a:r>
          </a:p>
        </p:txBody>
      </p:sp>
      <p:sp>
        <p:nvSpPr>
          <p:cNvPr id="44037" name="Line 6"/>
          <p:cNvSpPr>
            <a:spLocks noChangeShapeType="1"/>
          </p:cNvSpPr>
          <p:nvPr/>
        </p:nvSpPr>
        <p:spPr bwMode="auto">
          <a:xfrm>
            <a:off x="179388" y="3716338"/>
            <a:ext cx="8713787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8" name="Line 7"/>
          <p:cNvSpPr>
            <a:spLocks noChangeShapeType="1"/>
          </p:cNvSpPr>
          <p:nvPr/>
        </p:nvSpPr>
        <p:spPr bwMode="auto">
          <a:xfrm rot="-5400000">
            <a:off x="-684213" y="4005263"/>
            <a:ext cx="3311525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9" name="Line 8"/>
          <p:cNvSpPr>
            <a:spLocks noChangeShapeType="1"/>
          </p:cNvSpPr>
          <p:nvPr/>
        </p:nvSpPr>
        <p:spPr bwMode="auto">
          <a:xfrm rot="-5400000">
            <a:off x="1908175" y="4076701"/>
            <a:ext cx="3311525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0" name="Line 9"/>
          <p:cNvSpPr>
            <a:spLocks noChangeShapeType="1"/>
          </p:cNvSpPr>
          <p:nvPr/>
        </p:nvSpPr>
        <p:spPr bwMode="auto">
          <a:xfrm rot="-5400000">
            <a:off x="3060700" y="4005263"/>
            <a:ext cx="3311525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1" name="Line 10"/>
          <p:cNvSpPr>
            <a:spLocks noChangeShapeType="1"/>
          </p:cNvSpPr>
          <p:nvPr/>
        </p:nvSpPr>
        <p:spPr bwMode="auto">
          <a:xfrm rot="-5400000">
            <a:off x="5003800" y="4005263"/>
            <a:ext cx="3311525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2" name="Line 11"/>
          <p:cNvSpPr>
            <a:spLocks noChangeShapeType="1"/>
          </p:cNvSpPr>
          <p:nvPr/>
        </p:nvSpPr>
        <p:spPr bwMode="auto">
          <a:xfrm>
            <a:off x="179388" y="2349500"/>
            <a:ext cx="8713787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3" name="Line 12"/>
          <p:cNvSpPr>
            <a:spLocks noChangeShapeType="1"/>
          </p:cNvSpPr>
          <p:nvPr/>
        </p:nvSpPr>
        <p:spPr bwMode="auto">
          <a:xfrm>
            <a:off x="179388" y="5661025"/>
            <a:ext cx="8713787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5"/>
          <p:cNvSpPr txBox="1">
            <a:spLocks noChangeArrowheads="1"/>
          </p:cNvSpPr>
          <p:nvPr/>
        </p:nvSpPr>
        <p:spPr bwMode="auto">
          <a:xfrm>
            <a:off x="3419475" y="3141663"/>
            <a:ext cx="2305050" cy="4857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FFFF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</a:rPr>
              <a:t>网络层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765175"/>
            <a:ext cx="4681537" cy="828675"/>
          </a:xfrm>
        </p:spPr>
        <p:txBody>
          <a:bodyPr/>
          <a:lstStyle/>
          <a:p>
            <a:pPr eaLnBrk="1" hangingPunct="1"/>
            <a:r>
              <a:rPr lang="en-US" altLang="zh-CN" sz="3200" b="1" smtClean="0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3200" b="1" smtClean="0">
                <a:latin typeface="黑体" panose="02010609060101010101" pitchFamily="49" charset="-122"/>
                <a:ea typeface="黑体" panose="02010609060101010101" pitchFamily="49" charset="-122"/>
              </a:rPr>
              <a:t>类和</a:t>
            </a:r>
            <a:r>
              <a:rPr lang="en-US" altLang="zh-CN" sz="3200" b="1" smtClean="0"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zh-CN" altLang="en-US" sz="3200" b="1" smtClean="0">
                <a:latin typeface="黑体" panose="02010609060101010101" pitchFamily="49" charset="-122"/>
                <a:ea typeface="黑体" panose="02010609060101010101" pitchFamily="49" charset="-122"/>
              </a:rPr>
              <a:t>类</a:t>
            </a:r>
            <a:r>
              <a:rPr lang="en-US" altLang="zh-CN" sz="3200" b="1" smtClean="0"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3200" b="1" smtClean="0">
                <a:latin typeface="黑体" panose="02010609060101010101" pitchFamily="49" charset="-122"/>
                <a:ea typeface="黑体" panose="02010609060101010101" pitchFamily="49" charset="-122"/>
              </a:rPr>
              <a:t>地址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8077200" cy="43434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400" b="1" smtClean="0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400" b="1" smtClean="0">
                <a:latin typeface="黑体" panose="02010609060101010101" pitchFamily="49" charset="-122"/>
                <a:ea typeface="黑体" panose="02010609060101010101" pitchFamily="49" charset="-122"/>
              </a:rPr>
              <a:t>类</a:t>
            </a:r>
            <a:r>
              <a:rPr lang="en-US" altLang="zh-CN" sz="2400" b="1" smtClean="0"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2400" b="1" smtClean="0">
                <a:latin typeface="黑体" panose="02010609060101010101" pitchFamily="49" charset="-122"/>
                <a:ea typeface="黑体" panose="02010609060101010101" pitchFamily="49" charset="-122"/>
              </a:rPr>
              <a:t>地址不标识网络;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b="1" smtClean="0">
                <a:latin typeface="黑体" panose="02010609060101010101" pitchFamily="49" charset="-122"/>
                <a:ea typeface="黑体" panose="02010609060101010101" pitchFamily="49" charset="-122"/>
              </a:rPr>
              <a:t>    地址范围：224.0.0.0～239.255.255.255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b="1" smtClean="0">
                <a:latin typeface="黑体" panose="02010609060101010101" pitchFamily="49" charset="-122"/>
                <a:ea typeface="黑体" panose="02010609060101010101" pitchFamily="49" charset="-122"/>
              </a:rPr>
              <a:t>    用于其他特殊的用途，如多播地址</a:t>
            </a:r>
            <a:r>
              <a:rPr lang="en-US" altLang="zh-CN" sz="2400" b="1" smtClean="0">
                <a:latin typeface="黑体" panose="02010609060101010101" pitchFamily="49" charset="-122"/>
                <a:ea typeface="黑体" panose="02010609060101010101" pitchFamily="49" charset="-122"/>
              </a:rPr>
              <a:t>Multicasting；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sz="2400" b="1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400" b="1" smtClean="0"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zh-CN" altLang="en-US" sz="2400" b="1" smtClean="0">
                <a:latin typeface="黑体" panose="02010609060101010101" pitchFamily="49" charset="-122"/>
                <a:ea typeface="黑体" panose="02010609060101010101" pitchFamily="49" charset="-122"/>
              </a:rPr>
              <a:t>类</a:t>
            </a:r>
            <a:r>
              <a:rPr lang="en-US" altLang="zh-CN" sz="2400" b="1" smtClean="0"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2400" b="1" smtClean="0">
                <a:latin typeface="黑体" panose="02010609060101010101" pitchFamily="49" charset="-122"/>
                <a:ea typeface="黑体" panose="02010609060101010101" pitchFamily="49" charset="-122"/>
              </a:rPr>
              <a:t>地址暂时保留；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b="1" smtClean="0">
                <a:latin typeface="黑体" panose="02010609060101010101" pitchFamily="49" charset="-122"/>
                <a:ea typeface="黑体" panose="02010609060101010101" pitchFamily="49" charset="-122"/>
              </a:rPr>
              <a:t>    地址范围：240.0.0.0～255.255.255.255；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b="1" smtClean="0">
                <a:latin typeface="黑体" panose="02010609060101010101" pitchFamily="49" charset="-122"/>
                <a:ea typeface="黑体" panose="02010609060101010101" pitchFamily="49" charset="-122"/>
              </a:rPr>
              <a:t>    用于某些实验和将来使用。</a:t>
            </a: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4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fld id="{0C7C1FB3-DBB8-49FB-B435-73D961F98A91}" type="slidenum">
              <a:rPr lang="en-US" altLang="zh-CN"/>
              <a:pPr eaLnBrk="1" hangingPunct="1"/>
              <a:t>21</a:t>
            </a:fld>
            <a:endParaRPr lang="en-US" altLang="zh-CN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8788" y="333375"/>
            <a:ext cx="7543800" cy="1295400"/>
          </a:xfrm>
        </p:spPr>
        <p:txBody>
          <a:bodyPr/>
          <a:lstStyle/>
          <a:p>
            <a:pPr eaLnBrk="1" hangingPunct="1"/>
            <a:r>
              <a:rPr lang="zh-CN" altLang="en-US" smtClean="0"/>
              <a:t>特殊</a:t>
            </a:r>
            <a:r>
              <a:rPr lang="en-US" altLang="zh-CN" smtClean="0"/>
              <a:t>IP</a:t>
            </a:r>
            <a:r>
              <a:rPr lang="zh-CN" altLang="en-US" smtClean="0"/>
              <a:t>地址形式</a:t>
            </a:r>
            <a:r>
              <a:rPr lang="zh-CN" altLang="en-US" sz="2400" b="1" smtClean="0">
                <a:latin typeface="楷体_GB2312" pitchFamily="49" charset="-122"/>
              </a:rPr>
              <a:t> 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idx="1"/>
          </p:nvPr>
        </p:nvSpPr>
        <p:spPr>
          <a:xfrm>
            <a:off x="1187450" y="1916113"/>
            <a:ext cx="7548563" cy="4751387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直接广播地址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1000" b="1" smtClean="0"/>
          </a:p>
          <a:p>
            <a:pPr eaLnBrk="1" hangingPunct="1"/>
            <a:r>
              <a:rPr lang="zh-CN" altLang="en-US" b="1" smtClean="0"/>
              <a:t>受限广播地址</a:t>
            </a:r>
          </a:p>
          <a:p>
            <a:pPr eaLnBrk="1" hangingPunct="1"/>
            <a:endParaRPr lang="zh-CN" altLang="en-US" sz="1000" b="1" smtClean="0"/>
          </a:p>
          <a:p>
            <a:pPr eaLnBrk="1" hangingPunct="1"/>
            <a:r>
              <a:rPr lang="zh-CN" altLang="en-US" b="1" smtClean="0">
                <a:latin typeface="宋体" panose="02010600030101010101" pitchFamily="2" charset="-122"/>
              </a:rPr>
              <a:t>“</a:t>
            </a:r>
            <a:r>
              <a:rPr lang="zh-CN" altLang="en-US" b="1" smtClean="0"/>
              <a:t>这个网络上的特定主机</a:t>
            </a:r>
            <a:r>
              <a:rPr lang="zh-CN" altLang="en-US" b="1" smtClean="0">
                <a:latin typeface="宋体" panose="02010600030101010101" pitchFamily="2" charset="-122"/>
              </a:rPr>
              <a:t>”</a:t>
            </a:r>
            <a:r>
              <a:rPr lang="zh-CN" altLang="en-US" b="1" smtClean="0"/>
              <a:t>地址</a:t>
            </a:r>
          </a:p>
          <a:p>
            <a:pPr eaLnBrk="1" hangingPunct="1"/>
            <a:endParaRPr lang="zh-CN" altLang="en-US" sz="1000" b="1" smtClean="0"/>
          </a:p>
          <a:p>
            <a:pPr eaLnBrk="1" hangingPunct="1"/>
            <a:r>
              <a:rPr lang="zh-CN" altLang="en-US" b="1" smtClean="0"/>
              <a:t>回送地址</a:t>
            </a:r>
            <a:endParaRPr lang="en-US" altLang="zh-CN" b="1" smtClean="0"/>
          </a:p>
          <a:p>
            <a:pPr eaLnBrk="1" hangingPunct="1"/>
            <a:r>
              <a:rPr lang="zh-CN" altLang="en-US" b="1" smtClean="0"/>
              <a:t>私有地址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4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fld id="{F4450882-3BB0-4764-A929-E1C84E231EC9}" type="slidenum">
              <a:rPr lang="en-US" altLang="zh-CN"/>
              <a:pPr eaLnBrk="1" hangingPunct="1"/>
              <a:t>22</a:t>
            </a:fld>
            <a:endParaRPr lang="en-US" altLang="zh-CN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682625"/>
            <a:ext cx="2625725" cy="898525"/>
          </a:xfrm>
        </p:spPr>
        <p:txBody>
          <a:bodyPr/>
          <a:lstStyle/>
          <a:p>
            <a:pPr eaLnBrk="1" hangingPunct="1"/>
            <a:r>
              <a:rPr lang="zh-CN" altLang="en-US" sz="3000" smtClean="0"/>
              <a:t>直接广播地址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773238"/>
            <a:ext cx="8478837" cy="1655762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400" b="1" smtClean="0">
                <a:latin typeface="宋体" panose="02010600030101010101" pitchFamily="2" charset="-122"/>
              </a:rPr>
              <a:t>A</a:t>
            </a:r>
            <a:r>
              <a:rPr lang="zh-CN" altLang="en-US" sz="2400" b="1" smtClean="0">
                <a:latin typeface="宋体" panose="02010600030101010101" pitchFamily="2" charset="-122"/>
              </a:rPr>
              <a:t>类、</a:t>
            </a:r>
            <a:r>
              <a:rPr lang="en-US" altLang="zh-CN" sz="2400" b="1" smtClean="0">
                <a:latin typeface="宋体" panose="02010600030101010101" pitchFamily="2" charset="-122"/>
              </a:rPr>
              <a:t>B</a:t>
            </a:r>
            <a:r>
              <a:rPr lang="zh-CN" altLang="en-US" sz="2400" b="1" smtClean="0">
                <a:latin typeface="宋体" panose="02010600030101010101" pitchFamily="2" charset="-122"/>
              </a:rPr>
              <a:t>类与</a:t>
            </a:r>
            <a:r>
              <a:rPr lang="en-US" altLang="zh-CN" sz="2400" b="1" smtClean="0">
                <a:latin typeface="宋体" panose="02010600030101010101" pitchFamily="2" charset="-122"/>
              </a:rPr>
              <a:t>C</a:t>
            </a:r>
            <a:r>
              <a:rPr lang="zh-CN" altLang="en-US" sz="2400" b="1" smtClean="0">
                <a:latin typeface="宋体" panose="02010600030101010101" pitchFamily="2" charset="-122"/>
              </a:rPr>
              <a:t>类</a:t>
            </a:r>
            <a:r>
              <a:rPr lang="en-US" altLang="zh-CN" sz="2400" b="1" smtClean="0">
                <a:latin typeface="宋体" panose="02010600030101010101" pitchFamily="2" charset="-122"/>
              </a:rPr>
              <a:t>IP</a:t>
            </a:r>
            <a:r>
              <a:rPr lang="zh-CN" altLang="en-US" sz="2400" b="1" smtClean="0">
                <a:latin typeface="宋体" panose="02010600030101010101" pitchFamily="2" charset="-122"/>
              </a:rPr>
              <a:t>地址中</a:t>
            </a:r>
            <a:r>
              <a:rPr lang="zh-CN" altLang="en-US" sz="2400" b="1" smtClean="0">
                <a:solidFill>
                  <a:schemeClr val="hlink"/>
                </a:solidFill>
                <a:latin typeface="宋体" panose="02010600030101010101" pitchFamily="2" charset="-122"/>
              </a:rPr>
              <a:t>主机号全</a:t>
            </a:r>
            <a:r>
              <a:rPr lang="en-US" altLang="zh-CN" sz="2400" b="1" smtClean="0">
                <a:solidFill>
                  <a:schemeClr val="hlink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400" b="1" smtClean="0">
                <a:latin typeface="宋体" panose="02010600030101010101" pitchFamily="2" charset="-122"/>
              </a:rPr>
              <a:t>的地址为直接广播地址</a:t>
            </a:r>
            <a:r>
              <a:rPr lang="en-US" altLang="zh-CN" sz="2400" b="1" smtClean="0">
                <a:latin typeface="宋体" panose="02010600030101010101" pitchFamily="2" charset="-122"/>
              </a:rPr>
              <a:t>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400" b="1" smtClean="0">
                <a:latin typeface="宋体" panose="02010600030101010101" pitchFamily="2" charset="-122"/>
              </a:rPr>
              <a:t>用来使</a:t>
            </a:r>
            <a:r>
              <a:rPr lang="zh-CN" altLang="en-US" sz="2400" b="1" smtClean="0">
                <a:solidFill>
                  <a:schemeClr val="hlink"/>
                </a:solidFill>
                <a:latin typeface="宋体" panose="02010600030101010101" pitchFamily="2" charset="-122"/>
              </a:rPr>
              <a:t>路由器</a:t>
            </a:r>
            <a:r>
              <a:rPr lang="zh-CN" altLang="en-US" sz="2400" b="1" smtClean="0">
                <a:latin typeface="宋体" panose="02010600030101010101" pitchFamily="2" charset="-122"/>
              </a:rPr>
              <a:t>将一个分组以</a:t>
            </a:r>
            <a:r>
              <a:rPr lang="zh-CN" altLang="en-US" sz="2400" b="1" smtClean="0">
                <a:solidFill>
                  <a:schemeClr val="hlink"/>
                </a:solidFill>
                <a:latin typeface="宋体" panose="02010600030101010101" pitchFamily="2" charset="-122"/>
              </a:rPr>
              <a:t>广播方式</a:t>
            </a:r>
            <a:r>
              <a:rPr lang="zh-CN" altLang="en-US" sz="2400" b="1" smtClean="0">
                <a:latin typeface="宋体" panose="02010600030101010101" pitchFamily="2" charset="-122"/>
              </a:rPr>
              <a:t>发送给</a:t>
            </a:r>
            <a:r>
              <a:rPr lang="zh-CN" altLang="en-US" sz="2400" b="1" smtClean="0">
                <a:solidFill>
                  <a:schemeClr val="hlink"/>
                </a:solidFill>
                <a:latin typeface="宋体" panose="02010600030101010101" pitchFamily="2" charset="-122"/>
              </a:rPr>
              <a:t>特定网络</a:t>
            </a:r>
            <a:r>
              <a:rPr lang="zh-CN" altLang="en-US" sz="2400" b="1" smtClean="0">
                <a:latin typeface="宋体" panose="02010600030101010101" pitchFamily="2" charset="-122"/>
              </a:rPr>
              <a:t>上的</a:t>
            </a:r>
            <a:r>
              <a:rPr lang="zh-CN" altLang="en-US" sz="2400" b="1" smtClean="0">
                <a:solidFill>
                  <a:schemeClr val="hlink"/>
                </a:solidFill>
                <a:latin typeface="宋体" panose="02010600030101010101" pitchFamily="2" charset="-122"/>
              </a:rPr>
              <a:t>所有主机</a:t>
            </a:r>
            <a:r>
              <a:rPr lang="en-US" altLang="zh-CN" sz="2400" b="1" smtClean="0">
                <a:latin typeface="宋体" panose="02010600030101010101" pitchFamily="2" charset="-122"/>
              </a:rPr>
              <a:t>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400" b="1" smtClean="0">
                <a:latin typeface="宋体" panose="02010600030101010101" pitchFamily="2" charset="-122"/>
              </a:rPr>
              <a:t>只能作为分组中的</a:t>
            </a:r>
            <a:r>
              <a:rPr lang="zh-CN" altLang="en-US" sz="2400" b="1" smtClean="0">
                <a:solidFill>
                  <a:schemeClr val="hlink"/>
                </a:solidFill>
                <a:latin typeface="宋体" panose="02010600030101010101" pitchFamily="2" charset="-122"/>
              </a:rPr>
              <a:t>目的地址</a:t>
            </a:r>
            <a:r>
              <a:rPr lang="en-US" altLang="zh-CN" sz="2400" b="1" smtClean="0">
                <a:latin typeface="宋体" panose="02010600030101010101" pitchFamily="2" charset="-122"/>
              </a:rPr>
              <a:t>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400" b="1" smtClean="0">
              <a:latin typeface="宋体" panose="02010600030101010101" pitchFamily="2" charset="-122"/>
            </a:endParaRPr>
          </a:p>
        </p:txBody>
      </p:sp>
      <p:sp>
        <p:nvSpPr>
          <p:cNvPr id="48133" name="Rectangle 4"/>
          <p:cNvSpPr>
            <a:spLocks noChangeArrowheads="1"/>
          </p:cNvSpPr>
          <p:nvPr/>
        </p:nvSpPr>
        <p:spPr bwMode="auto">
          <a:xfrm>
            <a:off x="0" y="2043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8134" name="Rectangle 5"/>
          <p:cNvSpPr>
            <a:spLocks noChangeArrowheads="1"/>
          </p:cNvSpPr>
          <p:nvPr/>
        </p:nvSpPr>
        <p:spPr bwMode="auto">
          <a:xfrm>
            <a:off x="2095500" y="2043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8135" name="Object 4"/>
          <p:cNvGraphicFramePr>
            <a:graphicFrameLocks noChangeAspect="1"/>
          </p:cNvGraphicFramePr>
          <p:nvPr/>
        </p:nvGraphicFramePr>
        <p:xfrm>
          <a:off x="3560763" y="3621088"/>
          <a:ext cx="5507037" cy="307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6" r:id="rId3" imgW="4956048" imgH="2772156" progId="Visio.Drawing.6">
                  <p:embed/>
                </p:oleObj>
              </mc:Choice>
              <mc:Fallback>
                <p:oleObj r:id="rId3" imgW="4956048" imgH="2772156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0763" y="3621088"/>
                        <a:ext cx="5507037" cy="3079750"/>
                      </a:xfrm>
                      <a:prstGeom prst="rect">
                        <a:avLst/>
                      </a:prstGeom>
                      <a:solidFill>
                        <a:srgbClr val="6699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4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fld id="{2C06C701-48F0-4A5D-98C1-BEC4C8A20B6F}" type="slidenum">
              <a:rPr lang="en-US" altLang="zh-CN"/>
              <a:pPr eaLnBrk="1" hangingPunct="1"/>
              <a:t>23</a:t>
            </a:fld>
            <a:endParaRPr lang="en-US" altLang="zh-CN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981075"/>
            <a:ext cx="7793038" cy="623888"/>
          </a:xfrm>
        </p:spPr>
        <p:txBody>
          <a:bodyPr/>
          <a:lstStyle/>
          <a:p>
            <a:pPr eaLnBrk="1" hangingPunct="1"/>
            <a:r>
              <a:rPr lang="zh-CN" altLang="en-US" sz="3000" smtClean="0"/>
              <a:t>受限广播地址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758950"/>
            <a:ext cx="8820150" cy="48768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600" b="1" smtClean="0">
                <a:latin typeface="宋体" panose="02010600030101010101" pitchFamily="2" charset="-122"/>
              </a:rPr>
              <a:t>网络号与主机号的</a:t>
            </a:r>
            <a:r>
              <a:rPr lang="en-US" altLang="zh-CN" sz="2600" b="1" smtClean="0">
                <a:solidFill>
                  <a:schemeClr val="hlink"/>
                </a:solidFill>
                <a:latin typeface="宋体" panose="02010600030101010101" pitchFamily="2" charset="-122"/>
              </a:rPr>
              <a:t>32</a:t>
            </a:r>
            <a:r>
              <a:rPr lang="zh-CN" altLang="en-US" sz="2600" b="1" smtClean="0">
                <a:solidFill>
                  <a:schemeClr val="hlink"/>
                </a:solidFill>
                <a:latin typeface="宋体" panose="02010600030101010101" pitchFamily="2" charset="-122"/>
              </a:rPr>
              <a:t>位全为</a:t>
            </a:r>
            <a:r>
              <a:rPr lang="en-US" altLang="zh-CN" sz="2600" b="1" smtClean="0">
                <a:solidFill>
                  <a:schemeClr val="hlink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600" b="1" smtClean="0">
                <a:latin typeface="宋体" panose="02010600030101010101" pitchFamily="2" charset="-122"/>
              </a:rPr>
              <a:t>的地址为</a:t>
            </a:r>
            <a:r>
              <a:rPr lang="zh-CN" altLang="en-US" sz="2600" b="1" smtClean="0">
                <a:solidFill>
                  <a:schemeClr val="hlink"/>
                </a:solidFill>
                <a:latin typeface="宋体" panose="02010600030101010101" pitchFamily="2" charset="-122"/>
              </a:rPr>
              <a:t>受限广播地址</a:t>
            </a:r>
            <a:r>
              <a:rPr lang="en-US" altLang="zh-CN" sz="2600" b="1" smtClean="0">
                <a:latin typeface="宋体" panose="02010600030101010101" pitchFamily="2" charset="-122"/>
              </a:rPr>
              <a:t>;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600" b="1" smtClean="0">
                <a:latin typeface="宋体" panose="02010600030101010101" pitchFamily="2" charset="-122"/>
              </a:rPr>
              <a:t>用来将一个分组以广播方式发送给</a:t>
            </a:r>
            <a:r>
              <a:rPr lang="zh-CN" altLang="en-US" sz="2600" b="1" smtClean="0">
                <a:solidFill>
                  <a:schemeClr val="hlink"/>
                </a:solidFill>
                <a:latin typeface="宋体" panose="02010600030101010101" pitchFamily="2" charset="-122"/>
              </a:rPr>
              <a:t>本网的所有主机</a:t>
            </a:r>
            <a:r>
              <a:rPr lang="en-US" altLang="zh-CN" sz="2600" b="1" smtClean="0">
                <a:latin typeface="宋体" panose="02010600030101010101" pitchFamily="2" charset="-122"/>
              </a:rPr>
              <a:t>;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600" b="1" smtClean="0">
                <a:latin typeface="宋体" panose="02010600030101010101" pitchFamily="2" charset="-122"/>
              </a:rPr>
              <a:t>分组将被本网的所有主机接受，</a:t>
            </a:r>
            <a:r>
              <a:rPr lang="zh-CN" altLang="en-US" sz="2600" b="1" smtClean="0">
                <a:solidFill>
                  <a:schemeClr val="hlink"/>
                </a:solidFill>
                <a:latin typeface="宋体" panose="02010600030101010101" pitchFamily="2" charset="-122"/>
              </a:rPr>
              <a:t>路由器则阻挡该分组通过</a:t>
            </a:r>
            <a:r>
              <a:rPr lang="zh-CN" altLang="en-US" sz="2600" b="1" smtClean="0"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49157" name="Rectangle 4"/>
          <p:cNvSpPr>
            <a:spLocks noChangeArrowheads="1"/>
          </p:cNvSpPr>
          <p:nvPr/>
        </p:nvSpPr>
        <p:spPr bwMode="auto">
          <a:xfrm>
            <a:off x="0" y="2043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9158" name="Object 4"/>
          <p:cNvGraphicFramePr>
            <a:graphicFrameLocks noChangeAspect="1"/>
          </p:cNvGraphicFramePr>
          <p:nvPr/>
        </p:nvGraphicFramePr>
        <p:xfrm>
          <a:off x="3059113" y="3371850"/>
          <a:ext cx="5995987" cy="341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9" r:id="rId3" imgW="4861560" imgH="2772156" progId="Visio.Drawing.6">
                  <p:embed/>
                </p:oleObj>
              </mc:Choice>
              <mc:Fallback>
                <p:oleObj r:id="rId3" imgW="4861560" imgH="2772156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3371850"/>
                        <a:ext cx="5995987" cy="3419475"/>
                      </a:xfrm>
                      <a:prstGeom prst="rect">
                        <a:avLst/>
                      </a:prstGeom>
                      <a:solidFill>
                        <a:srgbClr val="6699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blinds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4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fld id="{B31A28AC-979C-4E9C-A048-F797B08D3076}" type="slidenum">
              <a:rPr lang="en-US" altLang="zh-CN"/>
              <a:pPr eaLnBrk="1" hangingPunct="1"/>
              <a:t>24</a:t>
            </a:fld>
            <a:endParaRPr lang="en-US" altLang="zh-CN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627063"/>
            <a:ext cx="7793037" cy="939800"/>
          </a:xfrm>
        </p:spPr>
        <p:txBody>
          <a:bodyPr/>
          <a:lstStyle/>
          <a:p>
            <a:pPr eaLnBrk="1" hangingPunct="1"/>
            <a:r>
              <a:rPr lang="en-US" altLang="zh-CN" sz="3000" smtClean="0"/>
              <a:t>“</a:t>
            </a:r>
            <a:r>
              <a:rPr lang="zh-CN" altLang="en-US" sz="3000" smtClean="0"/>
              <a:t>本网络上的特定主机”地址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idx="1"/>
          </p:nvPr>
        </p:nvSpPr>
        <p:spPr>
          <a:xfrm>
            <a:off x="455613" y="1844675"/>
            <a:ext cx="8478837" cy="18002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600" b="1" smtClean="0">
                <a:latin typeface="宋体" panose="02010600030101010101" pitchFamily="2" charset="-122"/>
              </a:rPr>
              <a:t>主机或路由器向</a:t>
            </a:r>
            <a:r>
              <a:rPr lang="zh-CN" altLang="en-US" sz="2600" b="1" smtClean="0">
                <a:solidFill>
                  <a:schemeClr val="hlink"/>
                </a:solidFill>
                <a:latin typeface="宋体" panose="02010600030101010101" pitchFamily="2" charset="-122"/>
              </a:rPr>
              <a:t>本网络</a:t>
            </a:r>
            <a:r>
              <a:rPr lang="zh-CN" altLang="en-US" sz="2600" b="1" smtClean="0">
                <a:latin typeface="宋体" panose="02010600030101010101" pitchFamily="2" charset="-122"/>
              </a:rPr>
              <a:t>上的某个</a:t>
            </a:r>
            <a:r>
              <a:rPr lang="zh-CN" altLang="en-US" sz="2600" b="1" smtClean="0">
                <a:solidFill>
                  <a:schemeClr val="hlink"/>
                </a:solidFill>
                <a:latin typeface="宋体" panose="02010600030101010101" pitchFamily="2" charset="-122"/>
              </a:rPr>
              <a:t>特定</a:t>
            </a:r>
            <a:r>
              <a:rPr lang="zh-CN" altLang="en-US" sz="2600" b="1" smtClean="0">
                <a:latin typeface="宋体" panose="02010600030101010101" pitchFamily="2" charset="-122"/>
              </a:rPr>
              <a:t>的</a:t>
            </a:r>
            <a:r>
              <a:rPr lang="zh-CN" altLang="en-US" sz="2600" b="1" smtClean="0">
                <a:solidFill>
                  <a:schemeClr val="hlink"/>
                </a:solidFill>
                <a:latin typeface="宋体" panose="02010600030101010101" pitchFamily="2" charset="-122"/>
              </a:rPr>
              <a:t>主机</a:t>
            </a:r>
            <a:r>
              <a:rPr lang="zh-CN" altLang="en-US" sz="2600" b="1" smtClean="0">
                <a:latin typeface="宋体" panose="02010600030101010101" pitchFamily="2" charset="-122"/>
              </a:rPr>
              <a:t>发送分组；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600" b="1" smtClean="0">
                <a:solidFill>
                  <a:schemeClr val="hlink"/>
                </a:solidFill>
                <a:latin typeface="宋体" panose="02010600030101010101" pitchFamily="2" charset="-122"/>
              </a:rPr>
              <a:t>网络号</a:t>
            </a:r>
            <a:r>
              <a:rPr lang="zh-CN" altLang="en-US" sz="2600" b="1" smtClean="0">
                <a:latin typeface="宋体" panose="02010600030101010101" pitchFamily="2" charset="-122"/>
              </a:rPr>
              <a:t>部分为</a:t>
            </a:r>
            <a:r>
              <a:rPr lang="zh-CN" altLang="en-US" sz="2600" b="1" smtClean="0">
                <a:solidFill>
                  <a:schemeClr val="hlink"/>
                </a:solidFill>
                <a:latin typeface="宋体" panose="02010600030101010101" pitchFamily="2" charset="-122"/>
              </a:rPr>
              <a:t>全</a:t>
            </a:r>
            <a:r>
              <a:rPr lang="en-US" altLang="zh-CN" sz="2600" b="1" smtClean="0">
                <a:solidFill>
                  <a:schemeClr val="hlink"/>
                </a:solidFill>
                <a:latin typeface="宋体" panose="02010600030101010101" pitchFamily="2" charset="-122"/>
              </a:rPr>
              <a:t>0</a:t>
            </a:r>
            <a:r>
              <a:rPr lang="zh-CN" altLang="en-US" sz="2600" b="1" smtClean="0">
                <a:latin typeface="宋体" panose="02010600030101010101" pitchFamily="2" charset="-122"/>
              </a:rPr>
              <a:t>，主机号为确定的值；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600" b="1" smtClean="0">
                <a:latin typeface="宋体" panose="02010600030101010101" pitchFamily="2" charset="-122"/>
              </a:rPr>
              <a:t>这样的分组被限制在本网络内部。</a:t>
            </a:r>
            <a:r>
              <a:rPr lang="zh-CN" altLang="en-US" sz="2600" smtClean="0">
                <a:latin typeface="宋体" panose="02010600030101010101" pitchFamily="2" charset="-122"/>
              </a:rPr>
              <a:t> </a:t>
            </a:r>
          </a:p>
          <a:p>
            <a:pPr eaLnBrk="1" hangingPunct="1">
              <a:lnSpc>
                <a:spcPct val="120000"/>
              </a:lnSpc>
            </a:pPr>
            <a:endParaRPr lang="en-US" altLang="zh-CN" sz="2600" smtClean="0">
              <a:latin typeface="宋体" panose="02010600030101010101" pitchFamily="2" charset="-122"/>
            </a:endParaRPr>
          </a:p>
        </p:txBody>
      </p:sp>
      <p:sp>
        <p:nvSpPr>
          <p:cNvPr id="50181" name="Rectangle 4"/>
          <p:cNvSpPr>
            <a:spLocks noChangeArrowheads="1"/>
          </p:cNvSpPr>
          <p:nvPr/>
        </p:nvSpPr>
        <p:spPr bwMode="auto">
          <a:xfrm>
            <a:off x="1985963" y="2043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0182" name="Object 4"/>
          <p:cNvGraphicFramePr>
            <a:graphicFrameLocks noChangeAspect="1"/>
          </p:cNvGraphicFramePr>
          <p:nvPr/>
        </p:nvGraphicFramePr>
        <p:xfrm>
          <a:off x="2771775" y="3413125"/>
          <a:ext cx="6300788" cy="337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3" r:id="rId3" imgW="5175504" imgH="2772156" progId="Visio.Drawing.6">
                  <p:embed/>
                </p:oleObj>
              </mc:Choice>
              <mc:Fallback>
                <p:oleObj r:id="rId3" imgW="5175504" imgH="2772156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3413125"/>
                        <a:ext cx="6300788" cy="3375025"/>
                      </a:xfrm>
                      <a:prstGeom prst="rect">
                        <a:avLst/>
                      </a:prstGeom>
                      <a:solidFill>
                        <a:srgbClr val="6699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blinds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4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fld id="{50049CC3-547F-47C2-923A-ACCC99B446F7}" type="slidenum">
              <a:rPr lang="en-US" altLang="zh-CN"/>
              <a:pPr eaLnBrk="1" hangingPunct="1"/>
              <a:t>25</a:t>
            </a:fld>
            <a:endParaRPr lang="en-US" altLang="zh-CN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849313"/>
            <a:ext cx="7716837" cy="731837"/>
          </a:xfrm>
        </p:spPr>
        <p:txBody>
          <a:bodyPr/>
          <a:lstStyle/>
          <a:p>
            <a:pPr eaLnBrk="1" hangingPunct="1"/>
            <a:r>
              <a:rPr lang="zh-CN" altLang="en-US" sz="3000" smtClean="0"/>
              <a:t>回送地址</a:t>
            </a:r>
            <a:r>
              <a:rPr lang="en-US" altLang="zh-CN" sz="3000" smtClean="0"/>
              <a:t>(loopback address)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idx="1"/>
          </p:nvPr>
        </p:nvSpPr>
        <p:spPr>
          <a:xfrm>
            <a:off x="509588" y="1916113"/>
            <a:ext cx="8208962" cy="266541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600" b="1" smtClean="0">
                <a:latin typeface="宋体" panose="02010600030101010101" pitchFamily="2" charset="-122"/>
              </a:rPr>
              <a:t>回送地址</a:t>
            </a:r>
            <a:r>
              <a:rPr lang="en-US" altLang="zh-CN" sz="2600" b="1" smtClean="0">
                <a:latin typeface="宋体" panose="02010600030101010101" pitchFamily="2" charset="-122"/>
              </a:rPr>
              <a:t>127.0.0.1</a:t>
            </a:r>
            <a:r>
              <a:rPr lang="zh-CN" altLang="en-US" sz="2600" b="1" smtClean="0">
                <a:latin typeface="宋体" panose="02010600030101010101" pitchFamily="2" charset="-122"/>
              </a:rPr>
              <a:t>是用于网络软件测试和本地进程间通信；</a:t>
            </a:r>
          </a:p>
          <a:p>
            <a:pPr eaLnBrk="1" hangingPunct="1">
              <a:lnSpc>
                <a:spcPct val="80000"/>
              </a:lnSpc>
            </a:pPr>
            <a:endParaRPr lang="zh-CN" altLang="en-US" sz="2600" b="1" smtClean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600" b="1" smtClean="0">
                <a:latin typeface="宋体" panose="02010600030101010101" pitchFamily="2" charset="-122"/>
              </a:rPr>
              <a:t>TCP/IP</a:t>
            </a:r>
            <a:r>
              <a:rPr lang="zh-CN" altLang="en-US" sz="2600" b="1" smtClean="0">
                <a:latin typeface="宋体" panose="02010600030101010101" pitchFamily="2" charset="-122"/>
              </a:rPr>
              <a:t>协议规定：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600" b="1" smtClean="0">
                <a:latin typeface="宋体" panose="02010600030101010101" pitchFamily="2" charset="-122"/>
              </a:rPr>
              <a:t> </a:t>
            </a:r>
            <a:r>
              <a:rPr lang="en-US" altLang="zh-CN" sz="2600" b="1" smtClean="0">
                <a:latin typeface="宋体" panose="02010600030101010101" pitchFamily="2" charset="-122"/>
              </a:rPr>
              <a:t>1.</a:t>
            </a:r>
            <a:r>
              <a:rPr lang="zh-CN" altLang="en-US" sz="2600" b="1" smtClean="0">
                <a:latin typeface="宋体" panose="02010600030101010101" pitchFamily="2" charset="-122"/>
              </a:rPr>
              <a:t>含网络号为</a:t>
            </a:r>
            <a:r>
              <a:rPr lang="en-US" altLang="zh-CN" sz="2600" b="1" smtClean="0">
                <a:solidFill>
                  <a:schemeClr val="hlink"/>
                </a:solidFill>
                <a:latin typeface="宋体" panose="02010600030101010101" pitchFamily="2" charset="-122"/>
              </a:rPr>
              <a:t>127</a:t>
            </a:r>
            <a:r>
              <a:rPr lang="zh-CN" altLang="en-US" sz="2600" b="1" smtClean="0">
                <a:latin typeface="宋体" panose="02010600030101010101" pitchFamily="2" charset="-122"/>
              </a:rPr>
              <a:t>的分组</a:t>
            </a:r>
            <a:r>
              <a:rPr lang="zh-CN" altLang="en-US" sz="2600" b="1" smtClean="0">
                <a:solidFill>
                  <a:schemeClr val="hlink"/>
                </a:solidFill>
                <a:latin typeface="宋体" panose="02010600030101010101" pitchFamily="2" charset="-122"/>
              </a:rPr>
              <a:t>不能出现在任何网络上</a:t>
            </a:r>
            <a:r>
              <a:rPr lang="zh-CN" altLang="en-US" sz="2600" b="1" smtClean="0">
                <a:latin typeface="宋体" panose="02010600030101010101" pitchFamily="2" charset="-122"/>
              </a:rPr>
              <a:t>；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600" b="1" smtClean="0">
                <a:latin typeface="宋体" panose="02010600030101010101" pitchFamily="2" charset="-122"/>
              </a:rPr>
              <a:t> </a:t>
            </a:r>
            <a:r>
              <a:rPr lang="en-US" altLang="zh-CN" sz="2600" b="1" smtClean="0">
                <a:latin typeface="宋体" panose="02010600030101010101" pitchFamily="2" charset="-122"/>
              </a:rPr>
              <a:t>2.</a:t>
            </a:r>
            <a:r>
              <a:rPr lang="zh-CN" altLang="en-US" sz="2600" b="1" smtClean="0">
                <a:latin typeface="宋体" panose="02010600030101010101" pitchFamily="2" charset="-122"/>
              </a:rPr>
              <a:t>主机和路由器不能为该地址广播任何寻址信息。</a:t>
            </a:r>
          </a:p>
        </p:txBody>
      </p:sp>
      <p:sp>
        <p:nvSpPr>
          <p:cNvPr id="51205" name="Rectangle 4"/>
          <p:cNvSpPr>
            <a:spLocks noChangeArrowheads="1"/>
          </p:cNvSpPr>
          <p:nvPr/>
        </p:nvSpPr>
        <p:spPr bwMode="auto">
          <a:xfrm>
            <a:off x="2185988" y="15811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 spd="slow">
    <p:blinds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752600"/>
            <a:ext cx="8553450" cy="5105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  <a:defRPr/>
            </a:pP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10.0.0.0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到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10.255.255.255</a:t>
            </a:r>
          </a:p>
          <a:p>
            <a:pPr eaLnBrk="1" hangingPunct="1">
              <a:buFont typeface="Wingdings" panose="05000000000000000000" pitchFamily="2" charset="2"/>
              <a:buChar char="l"/>
              <a:defRPr/>
            </a:pP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172.16.0.0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至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172.31.255.255</a:t>
            </a:r>
          </a:p>
          <a:p>
            <a:pPr eaLnBrk="1" hangingPunct="1">
              <a:buFont typeface="Wingdings" panose="05000000000000000000" pitchFamily="2" charset="2"/>
              <a:buChar char="l"/>
              <a:defRPr/>
            </a:pP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192.168.0.0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至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192.168.255.255 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私有地址被大量用于企业 内部网络中。一些宽带路由器，也往往使用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192.168.1.1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作为缺省地址。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私有网络由于不与外部互连，因而可能使用随意的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地址。保留这样的地址供其使 用是为了避免以后接入公网时引起地址混乱。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使用私有地址的私有网络在接入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Internet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时，要使用地址翻译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(NAT)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，将私有地址翻译成公用合法地址。 在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Internet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上，这类地址是不能出现的。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750" y="1052513"/>
            <a:ext cx="17240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>
              <a:defRPr/>
            </a:pPr>
            <a:r>
              <a:rPr lang="zh-CN" altLang="en-US" sz="3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私有地址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250825" y="981075"/>
            <a:ext cx="46815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3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0000FF"/>
                </a:solidFill>
              </a:rPr>
              <a:t>IP</a:t>
            </a:r>
            <a:r>
              <a:rPr lang="zh-CN" altLang="en-US" sz="3200" b="1">
                <a:solidFill>
                  <a:srgbClr val="0000FF"/>
                </a:solidFill>
              </a:rPr>
              <a:t>地址的一些重要特点</a:t>
            </a:r>
          </a:p>
        </p:txBody>
      </p:sp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844675"/>
            <a:ext cx="7981950" cy="374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3252" name="直接连接符 2"/>
          <p:cNvCxnSpPr>
            <a:cxnSpLocks noChangeShapeType="1"/>
          </p:cNvCxnSpPr>
          <p:nvPr/>
        </p:nvCxnSpPr>
        <p:spPr bwMode="auto">
          <a:xfrm flipV="1">
            <a:off x="1547813" y="2133600"/>
            <a:ext cx="4752975" cy="1295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cxnSp>
        <p:nvCxnSpPr>
          <p:cNvPr id="53253" name="直接连接符 6"/>
          <p:cNvCxnSpPr>
            <a:cxnSpLocks noChangeShapeType="1"/>
          </p:cNvCxnSpPr>
          <p:nvPr/>
        </p:nvCxnSpPr>
        <p:spPr bwMode="auto">
          <a:xfrm>
            <a:off x="1547813" y="2276475"/>
            <a:ext cx="4824412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54" name="直接连接符 6"/>
          <p:cNvCxnSpPr>
            <a:cxnSpLocks noChangeShapeType="1"/>
          </p:cNvCxnSpPr>
          <p:nvPr/>
        </p:nvCxnSpPr>
        <p:spPr bwMode="auto">
          <a:xfrm>
            <a:off x="1042988" y="2852738"/>
            <a:ext cx="5616575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1747838"/>
            <a:ext cx="8064500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5" name="Text Box 2"/>
          <p:cNvSpPr txBox="1">
            <a:spLocks noChangeArrowheads="1"/>
          </p:cNvSpPr>
          <p:nvPr/>
        </p:nvSpPr>
        <p:spPr bwMode="auto">
          <a:xfrm>
            <a:off x="250825" y="981075"/>
            <a:ext cx="46815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3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0000FF"/>
                </a:solidFill>
              </a:rPr>
              <a:t>IP</a:t>
            </a:r>
            <a:r>
              <a:rPr lang="zh-CN" altLang="en-US" sz="3200" b="1">
                <a:solidFill>
                  <a:srgbClr val="0000FF"/>
                </a:solidFill>
              </a:rPr>
              <a:t>地址的一些重要特点</a:t>
            </a:r>
          </a:p>
        </p:txBody>
      </p:sp>
      <p:cxnSp>
        <p:nvCxnSpPr>
          <p:cNvPr id="54276" name="直接连接符 4"/>
          <p:cNvCxnSpPr>
            <a:cxnSpLocks noChangeShapeType="1"/>
          </p:cNvCxnSpPr>
          <p:nvPr/>
        </p:nvCxnSpPr>
        <p:spPr bwMode="auto">
          <a:xfrm>
            <a:off x="1116013" y="2133600"/>
            <a:ext cx="7521575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77" name="直接连接符 4"/>
          <p:cNvCxnSpPr>
            <a:cxnSpLocks noChangeShapeType="1"/>
          </p:cNvCxnSpPr>
          <p:nvPr/>
        </p:nvCxnSpPr>
        <p:spPr bwMode="auto">
          <a:xfrm>
            <a:off x="1042988" y="2636838"/>
            <a:ext cx="3024187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013" y="1017588"/>
            <a:ext cx="5048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175" y="1017588"/>
            <a:ext cx="5048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041400"/>
            <a:ext cx="5048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1" name="Text Box 6"/>
          <p:cNvSpPr txBox="1">
            <a:spLocks noChangeArrowheads="1"/>
          </p:cNvSpPr>
          <p:nvPr/>
        </p:nvSpPr>
        <p:spPr bwMode="auto">
          <a:xfrm>
            <a:off x="4283075" y="758825"/>
            <a:ext cx="1368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3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0000CC"/>
                </a:solidFill>
              </a:rPr>
              <a:t>222.1.1.2</a:t>
            </a:r>
          </a:p>
        </p:txBody>
      </p:sp>
      <p:sp>
        <p:nvSpPr>
          <p:cNvPr id="55302" name="Text Box 7"/>
          <p:cNvSpPr txBox="1">
            <a:spLocks noChangeArrowheads="1"/>
          </p:cNvSpPr>
          <p:nvPr/>
        </p:nvSpPr>
        <p:spPr bwMode="auto">
          <a:xfrm>
            <a:off x="5795963" y="790575"/>
            <a:ext cx="1368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3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0000CC"/>
                </a:solidFill>
              </a:rPr>
              <a:t>222.1.1.3</a:t>
            </a:r>
          </a:p>
        </p:txBody>
      </p:sp>
      <p:pic>
        <p:nvPicPr>
          <p:cNvPr id="5530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9261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4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1565275"/>
            <a:ext cx="9144000" cy="645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30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6381750"/>
            <a:ext cx="508635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6" name="Text Box 6"/>
          <p:cNvSpPr txBox="1">
            <a:spLocks noChangeArrowheads="1"/>
          </p:cNvSpPr>
          <p:nvPr/>
        </p:nvSpPr>
        <p:spPr bwMode="auto">
          <a:xfrm>
            <a:off x="2851150" y="777875"/>
            <a:ext cx="1368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3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0000CC"/>
                </a:solidFill>
              </a:rPr>
              <a:t>222.1.1.1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9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836613"/>
            <a:ext cx="5437188" cy="684212"/>
          </a:xfrm>
        </p:spPr>
        <p:txBody>
          <a:bodyPr/>
          <a:lstStyle/>
          <a:p>
            <a:pPr eaLnBrk="1" hangingPunct="1"/>
            <a:r>
              <a:rPr lang="zh-CN" altLang="en-US" sz="3200" smtClean="0"/>
              <a:t>网际层的 </a:t>
            </a:r>
            <a:r>
              <a:rPr lang="en-US" altLang="zh-CN" sz="3200" smtClean="0"/>
              <a:t>IP </a:t>
            </a:r>
            <a:r>
              <a:rPr lang="zh-CN" altLang="en-US" sz="3200" smtClean="0"/>
              <a:t>协议及配套协议</a:t>
            </a: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3462338" y="3670300"/>
            <a:ext cx="4067175" cy="14716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6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3462338" y="2276475"/>
            <a:ext cx="4067175" cy="34083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zh-CN" sz="2000">
              <a:solidFill>
                <a:schemeClr val="fol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9" name="Line 6"/>
          <p:cNvSpPr>
            <a:spLocks noChangeShapeType="1"/>
          </p:cNvSpPr>
          <p:nvPr/>
        </p:nvSpPr>
        <p:spPr bwMode="auto">
          <a:xfrm>
            <a:off x="3462338" y="3128963"/>
            <a:ext cx="406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0" name="Line 7"/>
          <p:cNvSpPr>
            <a:spLocks noChangeShapeType="1"/>
          </p:cNvSpPr>
          <p:nvPr/>
        </p:nvSpPr>
        <p:spPr bwMode="auto">
          <a:xfrm>
            <a:off x="3462338" y="3670300"/>
            <a:ext cx="406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1" name="Text Box 8"/>
          <p:cNvSpPr txBox="1">
            <a:spLocks noChangeArrowheads="1"/>
          </p:cNvSpPr>
          <p:nvPr/>
        </p:nvSpPr>
        <p:spPr bwMode="auto">
          <a:xfrm>
            <a:off x="4437063" y="2290763"/>
            <a:ext cx="1981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各种应用层协议</a:t>
            </a:r>
          </a:p>
        </p:txBody>
      </p:sp>
      <p:sp>
        <p:nvSpPr>
          <p:cNvPr id="11272" name="Text Box 9"/>
          <p:cNvSpPr txBox="1">
            <a:spLocks noChangeArrowheads="1"/>
          </p:cNvSpPr>
          <p:nvPr/>
        </p:nvSpPr>
        <p:spPr bwMode="auto">
          <a:xfrm>
            <a:off x="1552575" y="5268913"/>
            <a:ext cx="160813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75000"/>
              </a:lnSpc>
            </a:pPr>
            <a:r>
              <a:rPr lang="en-US" altLang="zh-CN" sz="20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zh-CN" altLang="en-US" sz="20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网络接口层</a:t>
            </a:r>
          </a:p>
        </p:txBody>
      </p:sp>
      <p:sp>
        <p:nvSpPr>
          <p:cNvPr id="11273" name="Text Box 10"/>
          <p:cNvSpPr txBox="1">
            <a:spLocks noChangeArrowheads="1"/>
          </p:cNvSpPr>
          <p:nvPr/>
        </p:nvSpPr>
        <p:spPr bwMode="auto">
          <a:xfrm>
            <a:off x="3919538" y="2676525"/>
            <a:ext cx="27638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(HTTP, FTP, SMTP </a:t>
            </a:r>
            <a:r>
              <a:rPr lang="zh-CN" altLang="zh-CN" sz="20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等</a:t>
            </a:r>
            <a:r>
              <a:rPr lang="en-US" altLang="zh-CN" sz="20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11274" name="Rectangle 11"/>
          <p:cNvSpPr>
            <a:spLocks noChangeArrowheads="1"/>
          </p:cNvSpPr>
          <p:nvPr/>
        </p:nvSpPr>
        <p:spPr bwMode="auto">
          <a:xfrm>
            <a:off x="3457575" y="5762625"/>
            <a:ext cx="4071938" cy="730250"/>
          </a:xfrm>
          <a:prstGeom prst="rect">
            <a:avLst/>
          </a:prstGeom>
          <a:solidFill>
            <a:srgbClr val="FFFFFF">
              <a:alpha val="49019"/>
            </a:srgbClr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6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75" name="Text Box 12"/>
          <p:cNvSpPr txBox="1">
            <a:spLocks noChangeArrowheads="1"/>
          </p:cNvSpPr>
          <p:nvPr/>
        </p:nvSpPr>
        <p:spPr bwMode="auto">
          <a:xfrm>
            <a:off x="4792663" y="5891213"/>
            <a:ext cx="1211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物理硬件</a:t>
            </a:r>
          </a:p>
        </p:txBody>
      </p:sp>
      <p:sp>
        <p:nvSpPr>
          <p:cNvPr id="11276" name="Text Box 13"/>
          <p:cNvSpPr txBox="1">
            <a:spLocks noChangeArrowheads="1"/>
          </p:cNvSpPr>
          <p:nvPr/>
        </p:nvSpPr>
        <p:spPr bwMode="auto">
          <a:xfrm>
            <a:off x="2036763" y="3155950"/>
            <a:ext cx="9540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运输层</a:t>
            </a:r>
          </a:p>
        </p:txBody>
      </p:sp>
      <p:sp>
        <p:nvSpPr>
          <p:cNvPr id="11277" name="Text Box 14"/>
          <p:cNvSpPr txBox="1">
            <a:spLocks noChangeArrowheads="1"/>
          </p:cNvSpPr>
          <p:nvPr/>
        </p:nvSpPr>
        <p:spPr bwMode="auto">
          <a:xfrm>
            <a:off x="4902200" y="3179763"/>
            <a:ext cx="1350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TCP, UDP</a:t>
            </a:r>
          </a:p>
        </p:txBody>
      </p:sp>
      <p:sp>
        <p:nvSpPr>
          <p:cNvPr id="11278" name="Text Box 15"/>
          <p:cNvSpPr txBox="1">
            <a:spLocks noChangeArrowheads="1"/>
          </p:cNvSpPr>
          <p:nvPr/>
        </p:nvSpPr>
        <p:spPr bwMode="auto">
          <a:xfrm>
            <a:off x="2084388" y="2455863"/>
            <a:ext cx="9540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应用层</a:t>
            </a:r>
          </a:p>
        </p:txBody>
      </p:sp>
      <p:sp>
        <p:nvSpPr>
          <p:cNvPr id="11279" name="Rectangle 16"/>
          <p:cNvSpPr>
            <a:spLocks noChangeArrowheads="1"/>
          </p:cNvSpPr>
          <p:nvPr/>
        </p:nvSpPr>
        <p:spPr bwMode="auto">
          <a:xfrm>
            <a:off x="3546475" y="3716338"/>
            <a:ext cx="969963" cy="373062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ICMP</a:t>
            </a:r>
          </a:p>
        </p:txBody>
      </p:sp>
      <p:sp>
        <p:nvSpPr>
          <p:cNvPr id="11280" name="Text Box 17"/>
          <p:cNvSpPr txBox="1">
            <a:spLocks noChangeArrowheads="1"/>
          </p:cNvSpPr>
          <p:nvPr/>
        </p:nvSpPr>
        <p:spPr bwMode="auto">
          <a:xfrm>
            <a:off x="5375275" y="4076700"/>
            <a:ext cx="4270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IP</a:t>
            </a:r>
          </a:p>
        </p:txBody>
      </p:sp>
      <p:sp>
        <p:nvSpPr>
          <p:cNvPr id="11281" name="Rectangle 18"/>
          <p:cNvSpPr>
            <a:spLocks noChangeArrowheads="1"/>
          </p:cNvSpPr>
          <p:nvPr/>
        </p:nvSpPr>
        <p:spPr bwMode="auto">
          <a:xfrm>
            <a:off x="5543550" y="4678363"/>
            <a:ext cx="931863" cy="373062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RARP</a:t>
            </a:r>
          </a:p>
        </p:txBody>
      </p:sp>
      <p:sp>
        <p:nvSpPr>
          <p:cNvPr id="11282" name="Rectangle 19"/>
          <p:cNvSpPr>
            <a:spLocks noChangeArrowheads="1"/>
          </p:cNvSpPr>
          <p:nvPr/>
        </p:nvSpPr>
        <p:spPr bwMode="auto">
          <a:xfrm>
            <a:off x="6559550" y="4678363"/>
            <a:ext cx="884238" cy="373062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ARP</a:t>
            </a:r>
          </a:p>
        </p:txBody>
      </p:sp>
      <p:sp>
        <p:nvSpPr>
          <p:cNvPr id="11283" name="Text Box 20"/>
          <p:cNvSpPr txBox="1">
            <a:spLocks noChangeArrowheads="1"/>
          </p:cNvSpPr>
          <p:nvPr/>
        </p:nvSpPr>
        <p:spPr bwMode="auto">
          <a:xfrm>
            <a:off x="4387850" y="5197475"/>
            <a:ext cx="1981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与各种网络接口</a:t>
            </a:r>
          </a:p>
        </p:txBody>
      </p:sp>
      <p:sp>
        <p:nvSpPr>
          <p:cNvPr id="11284" name="Line 21"/>
          <p:cNvSpPr>
            <a:spLocks noChangeShapeType="1"/>
          </p:cNvSpPr>
          <p:nvPr/>
        </p:nvSpPr>
        <p:spPr bwMode="auto">
          <a:xfrm>
            <a:off x="3462338" y="5141913"/>
            <a:ext cx="406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5" name="Line 22"/>
          <p:cNvSpPr>
            <a:spLocks noChangeShapeType="1"/>
          </p:cNvSpPr>
          <p:nvPr/>
        </p:nvSpPr>
        <p:spPr bwMode="auto">
          <a:xfrm>
            <a:off x="1822450" y="3128963"/>
            <a:ext cx="1554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6" name="Line 23"/>
          <p:cNvSpPr>
            <a:spLocks noChangeShapeType="1"/>
          </p:cNvSpPr>
          <p:nvPr/>
        </p:nvSpPr>
        <p:spPr bwMode="auto">
          <a:xfrm>
            <a:off x="1822450" y="3670300"/>
            <a:ext cx="1554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7" name="Line 24"/>
          <p:cNvSpPr>
            <a:spLocks noChangeShapeType="1"/>
          </p:cNvSpPr>
          <p:nvPr/>
        </p:nvSpPr>
        <p:spPr bwMode="auto">
          <a:xfrm>
            <a:off x="1849438" y="5138738"/>
            <a:ext cx="152717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8" name="Line 25"/>
          <p:cNvSpPr>
            <a:spLocks noChangeShapeType="1"/>
          </p:cNvSpPr>
          <p:nvPr/>
        </p:nvSpPr>
        <p:spPr bwMode="auto">
          <a:xfrm>
            <a:off x="2574925" y="3670300"/>
            <a:ext cx="0" cy="1471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9" name="Text Box 26"/>
          <p:cNvSpPr txBox="1">
            <a:spLocks noChangeArrowheads="1"/>
          </p:cNvSpPr>
          <p:nvPr/>
        </p:nvSpPr>
        <p:spPr bwMode="auto">
          <a:xfrm>
            <a:off x="1857375" y="3952875"/>
            <a:ext cx="1466850" cy="708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网络层</a:t>
            </a:r>
          </a:p>
          <a:p>
            <a:pPr algn="ctr" eaLnBrk="1" hangingPunct="1"/>
            <a:r>
              <a:rPr lang="zh-CN" altLang="en-US" sz="20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（网际层）</a:t>
            </a:r>
          </a:p>
        </p:txBody>
      </p:sp>
      <p:sp>
        <p:nvSpPr>
          <p:cNvPr id="11290" name="Rectangle 27"/>
          <p:cNvSpPr>
            <a:spLocks noChangeArrowheads="1"/>
          </p:cNvSpPr>
          <p:nvPr/>
        </p:nvSpPr>
        <p:spPr bwMode="auto">
          <a:xfrm>
            <a:off x="4564063" y="3716338"/>
            <a:ext cx="968375" cy="373062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IGMP</a:t>
            </a:r>
          </a:p>
        </p:txBody>
      </p:sp>
      <p:sp>
        <p:nvSpPr>
          <p:cNvPr id="11291" name="Line 28"/>
          <p:cNvSpPr>
            <a:spLocks noChangeShapeType="1"/>
          </p:cNvSpPr>
          <p:nvPr/>
        </p:nvSpPr>
        <p:spPr bwMode="auto">
          <a:xfrm flipV="1">
            <a:off x="1835150" y="2276475"/>
            <a:ext cx="1541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92" name="Line 29"/>
          <p:cNvSpPr>
            <a:spLocks noChangeShapeType="1"/>
          </p:cNvSpPr>
          <p:nvPr/>
        </p:nvSpPr>
        <p:spPr bwMode="auto">
          <a:xfrm>
            <a:off x="1808163" y="5684838"/>
            <a:ext cx="1568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0" y="2043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2095500" y="2043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pic>
        <p:nvPicPr>
          <p:cNvPr id="5632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1484313"/>
            <a:ext cx="8461375" cy="535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5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-38100"/>
            <a:ext cx="611505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6326" name="直接连接符 6"/>
          <p:cNvCxnSpPr>
            <a:cxnSpLocks noChangeShapeType="1"/>
          </p:cNvCxnSpPr>
          <p:nvPr/>
        </p:nvCxnSpPr>
        <p:spPr bwMode="auto">
          <a:xfrm>
            <a:off x="4284663" y="2492375"/>
            <a:ext cx="1008062" cy="0"/>
          </a:xfrm>
          <a:prstGeom prst="line">
            <a:avLst/>
          </a:prstGeom>
          <a:noFill/>
          <a:ln w="730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27" name="直接连接符 10"/>
          <p:cNvCxnSpPr>
            <a:cxnSpLocks noChangeShapeType="1"/>
          </p:cNvCxnSpPr>
          <p:nvPr/>
        </p:nvCxnSpPr>
        <p:spPr bwMode="auto">
          <a:xfrm>
            <a:off x="2627313" y="3068638"/>
            <a:ext cx="1008062" cy="0"/>
          </a:xfrm>
          <a:prstGeom prst="line">
            <a:avLst/>
          </a:prstGeom>
          <a:noFill/>
          <a:ln w="730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28" name="直接连接符 11"/>
          <p:cNvCxnSpPr>
            <a:cxnSpLocks noChangeShapeType="1"/>
          </p:cNvCxnSpPr>
          <p:nvPr/>
        </p:nvCxnSpPr>
        <p:spPr bwMode="auto">
          <a:xfrm>
            <a:off x="4356100" y="3068638"/>
            <a:ext cx="1008063" cy="0"/>
          </a:xfrm>
          <a:prstGeom prst="line">
            <a:avLst/>
          </a:prstGeom>
          <a:noFill/>
          <a:ln w="730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29" name="直接连接符 12"/>
          <p:cNvCxnSpPr>
            <a:cxnSpLocks noChangeShapeType="1"/>
          </p:cNvCxnSpPr>
          <p:nvPr/>
        </p:nvCxnSpPr>
        <p:spPr bwMode="auto">
          <a:xfrm>
            <a:off x="1619250" y="5084763"/>
            <a:ext cx="1008063" cy="0"/>
          </a:xfrm>
          <a:prstGeom prst="line">
            <a:avLst/>
          </a:prstGeom>
          <a:noFill/>
          <a:ln w="730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0" name="直接连接符 13"/>
          <p:cNvCxnSpPr>
            <a:cxnSpLocks noChangeShapeType="1"/>
          </p:cNvCxnSpPr>
          <p:nvPr/>
        </p:nvCxnSpPr>
        <p:spPr bwMode="auto">
          <a:xfrm>
            <a:off x="1763713" y="4005263"/>
            <a:ext cx="1008062" cy="0"/>
          </a:xfrm>
          <a:prstGeom prst="line">
            <a:avLst/>
          </a:prstGeom>
          <a:noFill/>
          <a:ln w="730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1" name="直接连接符 14"/>
          <p:cNvCxnSpPr>
            <a:cxnSpLocks noChangeShapeType="1"/>
          </p:cNvCxnSpPr>
          <p:nvPr/>
        </p:nvCxnSpPr>
        <p:spPr bwMode="auto">
          <a:xfrm>
            <a:off x="2916238" y="5084763"/>
            <a:ext cx="1008062" cy="0"/>
          </a:xfrm>
          <a:prstGeom prst="line">
            <a:avLst/>
          </a:prstGeom>
          <a:noFill/>
          <a:ln w="730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2" name="直接连接符 15"/>
          <p:cNvCxnSpPr>
            <a:cxnSpLocks noChangeShapeType="1"/>
          </p:cNvCxnSpPr>
          <p:nvPr/>
        </p:nvCxnSpPr>
        <p:spPr bwMode="auto">
          <a:xfrm>
            <a:off x="4356100" y="5075238"/>
            <a:ext cx="1008063" cy="0"/>
          </a:xfrm>
          <a:prstGeom prst="line">
            <a:avLst/>
          </a:prstGeom>
          <a:noFill/>
          <a:ln w="730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3" name="直接连接符 16"/>
          <p:cNvCxnSpPr>
            <a:cxnSpLocks noChangeShapeType="1"/>
          </p:cNvCxnSpPr>
          <p:nvPr/>
        </p:nvCxnSpPr>
        <p:spPr bwMode="auto">
          <a:xfrm>
            <a:off x="5508625" y="4508500"/>
            <a:ext cx="1008063" cy="0"/>
          </a:xfrm>
          <a:prstGeom prst="line">
            <a:avLst/>
          </a:prstGeom>
          <a:noFill/>
          <a:ln w="730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4" name="直接连接符 17"/>
          <p:cNvCxnSpPr>
            <a:cxnSpLocks noChangeShapeType="1"/>
          </p:cNvCxnSpPr>
          <p:nvPr/>
        </p:nvCxnSpPr>
        <p:spPr bwMode="auto">
          <a:xfrm>
            <a:off x="5076825" y="4179888"/>
            <a:ext cx="1008063" cy="0"/>
          </a:xfrm>
          <a:prstGeom prst="line">
            <a:avLst/>
          </a:prstGeom>
          <a:noFill/>
          <a:ln w="730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0" y="2043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2095500" y="2043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539750" y="981075"/>
            <a:ext cx="45354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3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</a:rPr>
              <a:t>IP</a:t>
            </a:r>
            <a:r>
              <a:rPr lang="zh-CN" altLang="en-US" sz="3200" b="1">
                <a:solidFill>
                  <a:schemeClr val="tx1"/>
                </a:solidFill>
              </a:rPr>
              <a:t>地址的分配和管理</a:t>
            </a:r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539750" y="1844675"/>
            <a:ext cx="8207375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3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chemeClr val="tx1"/>
                </a:solidFill>
              </a:rPr>
              <a:t>    IP</a:t>
            </a:r>
            <a:r>
              <a:rPr lang="zh-CN" altLang="en-US" sz="2400" b="1">
                <a:solidFill>
                  <a:schemeClr val="tx1"/>
                </a:solidFill>
              </a:rPr>
              <a:t>地址由</a:t>
            </a:r>
            <a:r>
              <a:rPr lang="zh-CN" altLang="en-US" sz="2400" b="1">
                <a:solidFill>
                  <a:srgbClr val="CC0000"/>
                </a:solidFill>
              </a:rPr>
              <a:t>互联网名字与编号分配机构</a:t>
            </a:r>
            <a:r>
              <a:rPr lang="en-US" altLang="zh-CN" sz="2400" b="1">
                <a:solidFill>
                  <a:srgbClr val="CC0000"/>
                </a:solidFill>
              </a:rPr>
              <a:t>ICANN</a:t>
            </a:r>
            <a:r>
              <a:rPr lang="zh-CN" altLang="en-US" sz="2400" b="1">
                <a:solidFill>
                  <a:schemeClr val="tx1"/>
                </a:solidFill>
              </a:rPr>
              <a:t>进行分配管理。是一个国际化组织形式的非盈利性机构，主要负责全球互联网域名系统和</a:t>
            </a:r>
            <a:r>
              <a:rPr lang="en-US" altLang="zh-CN" sz="2400" b="1">
                <a:solidFill>
                  <a:schemeClr val="tx1"/>
                </a:solidFill>
              </a:rPr>
              <a:t>IP</a:t>
            </a:r>
            <a:r>
              <a:rPr lang="zh-CN" altLang="en-US" sz="2400" b="1">
                <a:solidFill>
                  <a:schemeClr val="tx1"/>
                </a:solidFill>
              </a:rPr>
              <a:t>地址资源以及协议参数的协调、管理和分配工作，同时协调与互联网有关的技术和政策性事务。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chemeClr val="tx1"/>
                </a:solidFill>
              </a:rPr>
              <a:t>    </a:t>
            </a:r>
            <a:r>
              <a:rPr lang="en-US" altLang="zh-CN" sz="2400" b="1">
                <a:solidFill>
                  <a:srgbClr val="0000FF"/>
                </a:solidFill>
              </a:rPr>
              <a:t>ICANN</a:t>
            </a:r>
            <a:r>
              <a:rPr lang="zh-CN" altLang="en-US" sz="2400" b="1">
                <a:solidFill>
                  <a:srgbClr val="0000FF"/>
                </a:solidFill>
              </a:rPr>
              <a:t>并不直接面向用户分配</a:t>
            </a:r>
            <a:r>
              <a:rPr lang="en-US" altLang="zh-CN" sz="2400" b="1">
                <a:solidFill>
                  <a:srgbClr val="0000FF"/>
                </a:solidFill>
              </a:rPr>
              <a:t>IP</a:t>
            </a:r>
            <a:r>
              <a:rPr lang="zh-CN" altLang="en-US" sz="2400" b="1">
                <a:solidFill>
                  <a:srgbClr val="0000FF"/>
                </a:solidFill>
              </a:rPr>
              <a:t>地址，而是先将地址分配给地域性的</a:t>
            </a:r>
            <a:r>
              <a:rPr lang="en-US" altLang="zh-CN" sz="2400" b="1">
                <a:solidFill>
                  <a:srgbClr val="0000FF"/>
                </a:solidFill>
              </a:rPr>
              <a:t>IP</a:t>
            </a:r>
            <a:r>
              <a:rPr lang="zh-CN" altLang="en-US" sz="2400" b="1">
                <a:solidFill>
                  <a:srgbClr val="0000FF"/>
                </a:solidFill>
              </a:rPr>
              <a:t>地址管理机构</a:t>
            </a:r>
            <a:r>
              <a:rPr lang="en-US" altLang="zh-CN" sz="2400" b="1">
                <a:solidFill>
                  <a:srgbClr val="0000FF"/>
                </a:solidFill>
              </a:rPr>
              <a:t>RIPs(Regional Internet Registries)</a:t>
            </a:r>
            <a:r>
              <a:rPr lang="zh-CN" altLang="en-US" sz="2400" b="1">
                <a:solidFill>
                  <a:schemeClr val="tx1"/>
                </a:solidFill>
              </a:rPr>
              <a:t>。这些地域性的</a:t>
            </a:r>
            <a:r>
              <a:rPr lang="en-US" altLang="zh-CN" sz="2400" b="1">
                <a:solidFill>
                  <a:schemeClr val="tx1"/>
                </a:solidFill>
              </a:rPr>
              <a:t>IP</a:t>
            </a:r>
            <a:r>
              <a:rPr lang="zh-CN" altLang="en-US" sz="2400" b="1">
                <a:solidFill>
                  <a:schemeClr val="tx1"/>
                </a:solidFill>
              </a:rPr>
              <a:t>地址管理机构目前有</a:t>
            </a:r>
            <a:r>
              <a:rPr lang="en-US" altLang="zh-CN" sz="2400" b="1">
                <a:solidFill>
                  <a:schemeClr val="tx1"/>
                </a:solidFill>
              </a:rPr>
              <a:t>5</a:t>
            </a:r>
            <a:r>
              <a:rPr lang="zh-CN" altLang="en-US" sz="2400" b="1">
                <a:solidFill>
                  <a:schemeClr val="tx1"/>
                </a:solidFill>
              </a:rPr>
              <a:t>个：北美地区、拉丁美洲、欧洲地区、亚太地区、非洲地区。在地域性管理机构之下是国家级注册机构和本地区注册机构。我国的国家级注册结构是中国互联网络信息中心</a:t>
            </a:r>
            <a:r>
              <a:rPr lang="en-US" altLang="zh-CN" sz="2400" b="1">
                <a:solidFill>
                  <a:schemeClr val="tx1"/>
                </a:solidFill>
              </a:rPr>
              <a:t>CNNIC.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5"/>
          <p:cNvSpPr>
            <a:spLocks noGrp="1" noChangeArrowheads="1"/>
          </p:cNvSpPr>
          <p:nvPr>
            <p:ph type="title"/>
          </p:nvPr>
        </p:nvSpPr>
        <p:spPr>
          <a:xfrm>
            <a:off x="684213" y="981075"/>
            <a:ext cx="4608512" cy="677863"/>
          </a:xfrm>
          <a:extLst>
            <a:ext uri="{91240B29-F687-4F45-9708-019B960494DF}">
              <a14:hiddenLine xmlns:a14="http://schemas.microsoft.com/office/drawing/2010/main" w="253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mtClean="0"/>
              <a:t>作业</a:t>
            </a:r>
          </a:p>
        </p:txBody>
      </p:sp>
      <p:sp>
        <p:nvSpPr>
          <p:cNvPr id="58371" name="矩形 2"/>
          <p:cNvSpPr>
            <a:spLocks noChangeArrowheads="1"/>
          </p:cNvSpPr>
          <p:nvPr/>
        </p:nvSpPr>
        <p:spPr bwMode="auto">
          <a:xfrm>
            <a:off x="395288" y="1658938"/>
            <a:ext cx="8856662" cy="163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342900" algn="l"/>
                <a:tab pos="50292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342900" algn="l"/>
                <a:tab pos="50292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342900" algn="l"/>
                <a:tab pos="50292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342900" algn="l"/>
                <a:tab pos="50292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342900" algn="l"/>
                <a:tab pos="50292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342900" algn="l"/>
                <a:tab pos="50292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342900" algn="l"/>
                <a:tab pos="50292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342900" algn="l"/>
                <a:tab pos="50292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342900" algn="l"/>
                <a:tab pos="50292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FontTx/>
              <a:buNone/>
            </a:pPr>
            <a:r>
              <a:rPr lang="en-US" altLang="zh-CN" sz="2800">
                <a:latin typeface="宋体" panose="02010600030101010101" pitchFamily="2" charset="-122"/>
              </a:rPr>
              <a:t>1.</a:t>
            </a:r>
            <a:r>
              <a:rPr lang="zh-CN" altLang="zh-CN" sz="2800">
                <a:latin typeface="宋体" panose="02010600030101010101" pitchFamily="2" charset="-122"/>
              </a:rPr>
              <a:t>在一个</a:t>
            </a:r>
            <a:r>
              <a:rPr lang="en-US" altLang="zh-CN" sz="2800">
                <a:latin typeface="宋体" panose="02010600030101010101" pitchFamily="2" charset="-122"/>
              </a:rPr>
              <a:t>TCP/IP</a:t>
            </a:r>
            <a:r>
              <a:rPr lang="zh-CN" altLang="zh-CN" sz="2800">
                <a:latin typeface="宋体" panose="02010600030101010101" pitchFamily="2" charset="-122"/>
              </a:rPr>
              <a:t>网络中，有</a:t>
            </a:r>
            <a:r>
              <a:rPr lang="en-US" altLang="zh-CN" sz="2800">
                <a:latin typeface="宋体" panose="02010600030101010101" pitchFamily="2" charset="-122"/>
              </a:rPr>
              <a:t>3</a:t>
            </a:r>
            <a:r>
              <a:rPr lang="zh-CN" altLang="zh-CN" sz="2800">
                <a:latin typeface="宋体" panose="02010600030101010101" pitchFamily="2" charset="-122"/>
              </a:rPr>
              <a:t>个路由器（</a:t>
            </a:r>
            <a:r>
              <a:rPr lang="en-US" altLang="zh-CN" sz="2800">
                <a:latin typeface="宋体" panose="02010600030101010101" pitchFamily="2" charset="-122"/>
              </a:rPr>
              <a:t>R</a:t>
            </a:r>
            <a:r>
              <a:rPr lang="zh-CN" altLang="zh-CN" sz="2800">
                <a:latin typeface="宋体" panose="02010600030101010101" pitchFamily="2" charset="-122"/>
              </a:rPr>
              <a:t>）连接了</a:t>
            </a:r>
            <a:r>
              <a:rPr lang="en-US" altLang="zh-CN" sz="2800">
                <a:latin typeface="宋体" panose="02010600030101010101" pitchFamily="2" charset="-122"/>
              </a:rPr>
              <a:t>4</a:t>
            </a:r>
            <a:r>
              <a:rPr lang="zh-CN" altLang="zh-CN" sz="2800">
                <a:latin typeface="宋体" panose="02010600030101010101" pitchFamily="2" charset="-122"/>
              </a:rPr>
              <a:t>个网络，如下图。</a:t>
            </a:r>
            <a:r>
              <a:rPr lang="zh-CN" altLang="en-US" sz="2800">
                <a:latin typeface="宋体" panose="02010600030101010101" pitchFamily="2" charset="-122"/>
              </a:rPr>
              <a:t>为每个路由器分配</a:t>
            </a:r>
            <a:r>
              <a:rPr lang="en-US" altLang="zh-CN" sz="2800">
                <a:latin typeface="宋体" panose="02010600030101010101" pitchFamily="2" charset="-122"/>
              </a:rPr>
              <a:t>IP</a:t>
            </a:r>
            <a:r>
              <a:rPr lang="zh-CN" altLang="en-US" sz="2800">
                <a:latin typeface="宋体" panose="02010600030101010101" pitchFamily="2" charset="-122"/>
              </a:rPr>
              <a:t>地址。</a:t>
            </a:r>
            <a:r>
              <a:rPr lang="en-US" altLang="zh-CN" sz="2800">
                <a:latin typeface="宋体" panose="02010600030101010101" pitchFamily="2" charset="-122"/>
              </a:rPr>
              <a:t>			</a:t>
            </a:r>
            <a:endParaRPr lang="zh-CN" altLang="zh-CN" sz="2000">
              <a:latin typeface="宋体" panose="02010600030101010101" pitchFamily="2" charset="-122"/>
            </a:endParaRPr>
          </a:p>
        </p:txBody>
      </p:sp>
      <p:pic>
        <p:nvPicPr>
          <p:cNvPr id="5837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827338"/>
            <a:ext cx="8915400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836613"/>
            <a:ext cx="5437188" cy="684212"/>
          </a:xfrm>
        </p:spPr>
        <p:txBody>
          <a:bodyPr/>
          <a:lstStyle/>
          <a:p>
            <a:pPr eaLnBrk="1" hangingPunct="1"/>
            <a:r>
              <a:rPr lang="zh-CN" altLang="en-US" sz="3200" smtClean="0"/>
              <a:t>网际层的 </a:t>
            </a:r>
            <a:r>
              <a:rPr lang="en-US" altLang="zh-CN" sz="3200" smtClean="0"/>
              <a:t>IP </a:t>
            </a:r>
            <a:r>
              <a:rPr lang="zh-CN" altLang="en-US" sz="3200" smtClean="0"/>
              <a:t>协议及配套协议</a:t>
            </a: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179388" y="1989138"/>
            <a:ext cx="9072562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200" kern="0" dirty="0" smtClean="0"/>
              <a:t>网际协议 </a:t>
            </a:r>
            <a:r>
              <a:rPr lang="en-US" altLang="zh-CN" sz="2200" kern="0" dirty="0" smtClean="0"/>
              <a:t>IP </a:t>
            </a:r>
            <a:r>
              <a:rPr lang="zh-CN" altLang="en-US" sz="2200" kern="0" dirty="0" smtClean="0"/>
              <a:t>（</a:t>
            </a:r>
            <a:r>
              <a:rPr lang="en-US" altLang="zh-CN" sz="2200" kern="0" dirty="0" smtClean="0"/>
              <a:t>Internet Protocol</a:t>
            </a:r>
            <a:r>
              <a:rPr lang="zh-CN" altLang="en-US" sz="2200" kern="0" dirty="0" smtClean="0"/>
              <a:t>） </a:t>
            </a:r>
            <a:endParaRPr lang="en-US" altLang="zh-CN" sz="2200" kern="0" dirty="0" smtClean="0"/>
          </a:p>
          <a:p>
            <a:pPr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200" kern="0" dirty="0" smtClean="0"/>
              <a:t>地址解析协议 </a:t>
            </a:r>
            <a:r>
              <a:rPr lang="en-US" altLang="zh-CN" sz="2200" kern="0" dirty="0" smtClean="0"/>
              <a:t>ARP   (Address Resolution Protocol)</a:t>
            </a:r>
          </a:p>
          <a:p>
            <a:pPr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200" kern="0" dirty="0" smtClean="0"/>
              <a:t>逆地址解析协议 </a:t>
            </a:r>
            <a:r>
              <a:rPr lang="en-US" altLang="zh-CN" sz="2200" kern="0" dirty="0" smtClean="0"/>
              <a:t>RARP (Reverse Address Resolution Protocol)</a:t>
            </a:r>
          </a:p>
          <a:p>
            <a:pPr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200" kern="0" dirty="0" smtClean="0"/>
              <a:t>网际控制报文协议 </a:t>
            </a:r>
            <a:r>
              <a:rPr lang="en-US" altLang="zh-CN" sz="2200" kern="0" dirty="0" smtClean="0"/>
              <a:t>ICMP  (Internet Control Message Protocol)</a:t>
            </a:r>
          </a:p>
          <a:p>
            <a:pPr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200" kern="0" dirty="0" smtClean="0"/>
              <a:t>网际组管理协议 </a:t>
            </a:r>
            <a:r>
              <a:rPr lang="en-US" altLang="zh-CN" sz="2200" kern="0" dirty="0" smtClean="0"/>
              <a:t>IGMP  (Internet Group Management Protocol)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矩形 1"/>
          <p:cNvSpPr>
            <a:spLocks noChangeArrowheads="1"/>
          </p:cNvSpPr>
          <p:nvPr/>
        </p:nvSpPr>
        <p:spPr bwMode="auto">
          <a:xfrm>
            <a:off x="2555875" y="3573463"/>
            <a:ext cx="42878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chemeClr val="tx1"/>
                </a:solidFill>
              </a:rPr>
              <a:t>IP </a:t>
            </a:r>
            <a:r>
              <a:rPr lang="zh-CN" altLang="en-US" sz="3200">
                <a:solidFill>
                  <a:schemeClr val="tx1"/>
                </a:solidFill>
              </a:rPr>
              <a:t>地址及其表示方法 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916113"/>
            <a:ext cx="8064500" cy="3106737"/>
          </a:xfrm>
        </p:spPr>
        <p:txBody>
          <a:bodyPr/>
          <a:lstStyle/>
          <a:p>
            <a:pPr algn="just" eaLnBrk="1" hangingPunct="1"/>
            <a:r>
              <a:rPr lang="zh-CN" altLang="en-US" sz="2600" smtClean="0"/>
              <a:t>我们把整个因特网看成为一个单一的、抽象的网络。</a:t>
            </a:r>
            <a:r>
              <a:rPr lang="en-US" altLang="zh-CN" sz="2600" smtClean="0"/>
              <a:t>IP </a:t>
            </a:r>
            <a:r>
              <a:rPr lang="zh-CN" altLang="en-US" sz="2600" smtClean="0"/>
              <a:t>地址就是给每个连接在因特网上的主机（或路由器），以及所在的网络分配一个在全世界范围是唯一的 </a:t>
            </a:r>
            <a:r>
              <a:rPr lang="en-US" altLang="zh-CN" sz="2600" smtClean="0"/>
              <a:t>32 </a:t>
            </a:r>
            <a:r>
              <a:rPr lang="zh-CN" altLang="en-US" sz="2600" smtClean="0"/>
              <a:t>位的标识符。</a:t>
            </a:r>
          </a:p>
          <a:p>
            <a:pPr algn="just" eaLnBrk="1" hangingPunct="1"/>
            <a:r>
              <a:rPr lang="en-US" altLang="zh-CN" sz="2600" smtClean="0"/>
              <a:t>IP </a:t>
            </a:r>
            <a:r>
              <a:rPr lang="zh-CN" altLang="en-US" sz="2600" smtClean="0"/>
              <a:t>地址现在由</a:t>
            </a:r>
            <a:r>
              <a:rPr lang="zh-CN" altLang="en-US" sz="2600" smtClean="0">
                <a:solidFill>
                  <a:schemeClr val="hlink"/>
                </a:solidFill>
              </a:rPr>
              <a:t>因特网名字与编号分配公司</a:t>
            </a:r>
            <a:r>
              <a:rPr lang="en-US" altLang="zh-CN" sz="2600" smtClean="0"/>
              <a:t>ICANN (Internet Corporation for Assigned Names and Numbers)</a:t>
            </a:r>
            <a:r>
              <a:rPr lang="zh-CN" altLang="en-US" sz="2600" smtClean="0"/>
              <a:t>进行分配。  </a:t>
            </a:r>
          </a:p>
        </p:txBody>
      </p:sp>
      <p:sp>
        <p:nvSpPr>
          <p:cNvPr id="17411" name="矩形 1"/>
          <p:cNvSpPr>
            <a:spLocks noChangeArrowheads="1"/>
          </p:cNvSpPr>
          <p:nvPr/>
        </p:nvSpPr>
        <p:spPr bwMode="auto">
          <a:xfrm>
            <a:off x="539750" y="981075"/>
            <a:ext cx="3775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tx1"/>
                </a:solidFill>
              </a:rPr>
              <a:t>IP </a:t>
            </a:r>
            <a:r>
              <a:rPr lang="zh-CN" altLang="en-US" sz="2800">
                <a:solidFill>
                  <a:schemeClr val="tx1"/>
                </a:solidFill>
              </a:rPr>
              <a:t>地址及其表示方法 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IP </a:t>
            </a:r>
            <a:r>
              <a:rPr lang="zh-CN" altLang="en-US" sz="3200" smtClean="0"/>
              <a:t>地址的编址方法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8613" y="1844675"/>
            <a:ext cx="8493125" cy="2808288"/>
          </a:xfrm>
        </p:spPr>
        <p:txBody>
          <a:bodyPr/>
          <a:lstStyle/>
          <a:p>
            <a:pPr algn="just" eaLnBrk="1" hangingPunct="1"/>
            <a:r>
              <a:rPr lang="zh-CN" altLang="en-US" sz="2600" smtClean="0">
                <a:solidFill>
                  <a:schemeClr val="hlink"/>
                </a:solidFill>
              </a:rPr>
              <a:t>分类的 </a:t>
            </a:r>
            <a:r>
              <a:rPr lang="en-US" altLang="zh-CN" sz="2600" smtClean="0">
                <a:solidFill>
                  <a:schemeClr val="hlink"/>
                </a:solidFill>
              </a:rPr>
              <a:t>IP </a:t>
            </a:r>
            <a:r>
              <a:rPr lang="zh-CN" altLang="en-US" sz="2600" smtClean="0">
                <a:solidFill>
                  <a:schemeClr val="hlink"/>
                </a:solidFill>
              </a:rPr>
              <a:t>地址</a:t>
            </a:r>
            <a:r>
              <a:rPr lang="zh-CN" altLang="en-US" sz="2600" smtClean="0"/>
              <a:t>。这是最基本的编址方法，在 </a:t>
            </a:r>
            <a:r>
              <a:rPr lang="en-US" altLang="zh-CN" sz="2600" smtClean="0"/>
              <a:t>1981 </a:t>
            </a:r>
            <a:r>
              <a:rPr lang="zh-CN" altLang="en-US" sz="2600" smtClean="0"/>
              <a:t>年就通过了相应的标准协议。</a:t>
            </a:r>
          </a:p>
          <a:p>
            <a:pPr algn="just" eaLnBrk="1" hangingPunct="1"/>
            <a:r>
              <a:rPr lang="zh-CN" altLang="en-US" sz="2600" smtClean="0">
                <a:solidFill>
                  <a:schemeClr val="hlink"/>
                </a:solidFill>
              </a:rPr>
              <a:t>子网的划分</a:t>
            </a:r>
            <a:r>
              <a:rPr lang="zh-CN" altLang="en-US" sz="2600" smtClean="0"/>
              <a:t>。这是对最基本的编址方法的改进，其标准</a:t>
            </a:r>
            <a:r>
              <a:rPr lang="en-US" altLang="zh-CN" sz="2600" smtClean="0"/>
              <a:t>[RFC 950]</a:t>
            </a:r>
            <a:r>
              <a:rPr lang="zh-CN" altLang="en-US" sz="2600" smtClean="0"/>
              <a:t>在 </a:t>
            </a:r>
            <a:r>
              <a:rPr lang="en-US" altLang="zh-CN" sz="2600" smtClean="0"/>
              <a:t>1985 </a:t>
            </a:r>
            <a:r>
              <a:rPr lang="zh-CN" altLang="en-US" sz="2600" smtClean="0"/>
              <a:t>年通过。</a:t>
            </a:r>
          </a:p>
          <a:p>
            <a:pPr algn="just" eaLnBrk="1" hangingPunct="1"/>
            <a:r>
              <a:rPr lang="zh-CN" altLang="en-US" sz="2600" smtClean="0">
                <a:solidFill>
                  <a:schemeClr val="hlink"/>
                </a:solidFill>
              </a:rPr>
              <a:t>构成超网</a:t>
            </a:r>
            <a:r>
              <a:rPr lang="zh-CN" altLang="en-US" sz="2600" smtClean="0"/>
              <a:t>。这是比较新的无分类编址方法。</a:t>
            </a:r>
            <a:r>
              <a:rPr lang="en-US" altLang="zh-CN" sz="2600" smtClean="0"/>
              <a:t>1993 </a:t>
            </a:r>
            <a:r>
              <a:rPr lang="zh-CN" altLang="en-US" sz="2600" smtClean="0"/>
              <a:t>年提出后很快就得到推广应用。</a:t>
            </a:r>
          </a:p>
        </p:txBody>
      </p:sp>
      <p:pic>
        <p:nvPicPr>
          <p:cNvPr id="19460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63" y="4976813"/>
            <a:ext cx="6270625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ChangeArrowheads="1"/>
          </p:cNvSpPr>
          <p:nvPr/>
        </p:nvSpPr>
        <p:spPr bwMode="auto">
          <a:xfrm>
            <a:off x="2555875" y="2565400"/>
            <a:ext cx="4537075" cy="792163"/>
          </a:xfrm>
          <a:prstGeom prst="rect">
            <a:avLst/>
          </a:prstGeom>
          <a:solidFill>
            <a:srgbClr val="FFFF99"/>
          </a:solidFill>
          <a:ln w="38100">
            <a:solidFill>
              <a:srgbClr val="333399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marL="838200" indent="-838200" eaLnBrk="1" hangingPunct="1"/>
            <a:r>
              <a:rPr lang="zh-CN" altLang="en-US" smtClean="0"/>
              <a:t>分类 </a:t>
            </a:r>
            <a:r>
              <a:rPr lang="en-US" altLang="zh-CN" smtClean="0"/>
              <a:t>IP </a:t>
            </a:r>
            <a:r>
              <a:rPr lang="zh-CN" altLang="en-US" smtClean="0"/>
              <a:t>地址   </a:t>
            </a:r>
            <a:r>
              <a:rPr lang="en-US" altLang="zh-CN" smtClean="0"/>
              <a:t>A,B,C,D,E</a:t>
            </a:r>
            <a:r>
              <a:rPr lang="zh-CN" altLang="en-US" smtClean="0"/>
              <a:t>五类 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989138"/>
            <a:ext cx="8636000" cy="4751387"/>
          </a:xfrm>
        </p:spPr>
        <p:txBody>
          <a:bodyPr/>
          <a:lstStyle/>
          <a:p>
            <a:pPr algn="just" eaLnBrk="1" hangingPunct="1"/>
            <a:r>
              <a:rPr lang="zh-CN" altLang="en-US" sz="2800" smtClean="0"/>
              <a:t>两级的 </a:t>
            </a:r>
            <a:r>
              <a:rPr lang="en-US" altLang="zh-CN" sz="2800" smtClean="0"/>
              <a:t>IP </a:t>
            </a:r>
            <a:r>
              <a:rPr lang="zh-CN" altLang="en-US" sz="2800" smtClean="0"/>
              <a:t>地址可以记为：</a:t>
            </a:r>
          </a:p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800" smtClean="0"/>
              <a:t>IP </a:t>
            </a:r>
            <a:r>
              <a:rPr lang="zh-CN" altLang="en-US" sz="2800" smtClean="0"/>
              <a:t>地址 </a:t>
            </a:r>
            <a:r>
              <a:rPr lang="en-US" altLang="zh-CN" sz="2800" smtClean="0"/>
              <a:t>::= { &lt;</a:t>
            </a:r>
            <a:r>
              <a:rPr lang="zh-CN" altLang="en-US" sz="2800" smtClean="0"/>
              <a:t>网络号</a:t>
            </a:r>
            <a:r>
              <a:rPr lang="en-US" altLang="zh-CN" sz="2800" smtClean="0"/>
              <a:t>&gt;, &lt;</a:t>
            </a:r>
            <a:r>
              <a:rPr lang="zh-CN" altLang="en-US" sz="2800" smtClean="0"/>
              <a:t>主机号</a:t>
            </a:r>
            <a:r>
              <a:rPr lang="en-US" altLang="zh-CN" sz="2800" smtClean="0"/>
              <a:t>&gt;}</a:t>
            </a:r>
          </a:p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zh-CN" sz="2800" smtClean="0"/>
          </a:p>
          <a:p>
            <a:pPr algn="just" eaLnBrk="1" hangingPunct="1"/>
            <a:r>
              <a:rPr lang="zh-CN" altLang="en-US" sz="2800" smtClean="0"/>
              <a:t>每一类地址都由两个固定长度的字段组成，其中一个字段是</a:t>
            </a:r>
            <a:r>
              <a:rPr lang="zh-CN" altLang="en-US" sz="2800" smtClean="0">
                <a:solidFill>
                  <a:schemeClr val="hlink"/>
                </a:solidFill>
              </a:rPr>
              <a:t>网络号 </a:t>
            </a:r>
            <a:r>
              <a:rPr lang="en-US" altLang="zh-CN" sz="2800" smtClean="0">
                <a:solidFill>
                  <a:schemeClr val="hlink"/>
                </a:solidFill>
              </a:rPr>
              <a:t>net-id</a:t>
            </a:r>
            <a:r>
              <a:rPr lang="zh-CN" altLang="en-US" sz="2800" smtClean="0"/>
              <a:t>，它标志主机（或路由器）所连接到的网络，而另一个字段则是</a:t>
            </a:r>
            <a:r>
              <a:rPr lang="zh-CN" altLang="en-US" sz="2800" smtClean="0">
                <a:solidFill>
                  <a:schemeClr val="hlink"/>
                </a:solidFill>
              </a:rPr>
              <a:t>主机号 </a:t>
            </a:r>
            <a:r>
              <a:rPr lang="en-US" altLang="zh-CN" sz="2800" smtClean="0">
                <a:solidFill>
                  <a:schemeClr val="hlink"/>
                </a:solidFill>
              </a:rPr>
              <a:t>host-id</a:t>
            </a:r>
            <a:r>
              <a:rPr lang="zh-CN" altLang="en-US" sz="2800" smtClean="0"/>
              <a:t>，它标志该主机（或路由器）。总长</a:t>
            </a:r>
            <a:r>
              <a:rPr lang="en-US" altLang="zh-CN" sz="2800" smtClean="0"/>
              <a:t>32bit</a:t>
            </a:r>
            <a:r>
              <a:rPr lang="zh-CN" altLang="en-US" sz="2800" smtClean="0"/>
              <a:t>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Line 2"/>
          <p:cNvSpPr>
            <a:spLocks noChangeShapeType="1"/>
          </p:cNvSpPr>
          <p:nvPr/>
        </p:nvSpPr>
        <p:spPr bwMode="auto">
          <a:xfrm flipV="1">
            <a:off x="1687513" y="4225925"/>
            <a:ext cx="5305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3751263" y="4008438"/>
            <a:ext cx="815975" cy="6381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net-id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24 </a:t>
            </a: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位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1687513" y="3571875"/>
            <a:ext cx="7046912" cy="4445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>
            <a:off x="3413125" y="1577975"/>
            <a:ext cx="5310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5305425" y="1370013"/>
            <a:ext cx="941388" cy="6381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host-id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24 </a:t>
            </a: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位</a:t>
            </a:r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 flipV="1">
            <a:off x="1727200" y="2913063"/>
            <a:ext cx="3475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2851150" y="2708275"/>
            <a:ext cx="815975" cy="6381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net-id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16 </a:t>
            </a: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位</a:t>
            </a:r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>
            <a:off x="1649413" y="1577975"/>
            <a:ext cx="1763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2057400" y="1370013"/>
            <a:ext cx="815975" cy="6381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net-id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8 </a:t>
            </a: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位</a:t>
            </a:r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1652588" y="933450"/>
            <a:ext cx="7085012" cy="442913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1673225" y="2274888"/>
            <a:ext cx="7070725" cy="446087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65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44450"/>
            <a:ext cx="8548687" cy="768350"/>
          </a:xfrm>
          <a:solidFill>
            <a:schemeClr val="bg1"/>
          </a:solidFill>
        </p:spPr>
        <p:txBody>
          <a:bodyPr/>
          <a:lstStyle/>
          <a:p>
            <a:pPr algn="ctr" eaLnBrk="1" hangingPunct="1"/>
            <a:r>
              <a:rPr lang="en-US" altLang="zh-CN" sz="3400" b="1" smtClean="0">
                <a:solidFill>
                  <a:srgbClr val="33CC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 </a:t>
            </a:r>
            <a:r>
              <a:rPr lang="zh-CN" altLang="en-US" sz="3400" b="1" smtClean="0">
                <a:solidFill>
                  <a:srgbClr val="33CC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地址中的网络号字段和主机号字段 </a:t>
            </a:r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1697038" y="3586163"/>
            <a:ext cx="5300662" cy="423862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67" name="Rectangle 15"/>
          <p:cNvSpPr>
            <a:spLocks noChangeArrowheads="1"/>
          </p:cNvSpPr>
          <p:nvPr/>
        </p:nvSpPr>
        <p:spPr bwMode="auto">
          <a:xfrm>
            <a:off x="1695450" y="2300288"/>
            <a:ext cx="3511550" cy="40957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1676400" y="957263"/>
            <a:ext cx="1730375" cy="4064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1598613" y="927100"/>
            <a:ext cx="322262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473075" y="955675"/>
            <a:ext cx="11842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A </a:t>
            </a: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类地址</a:t>
            </a:r>
          </a:p>
        </p:txBody>
      </p:sp>
      <p:sp>
        <p:nvSpPr>
          <p:cNvPr id="23571" name="Line 19"/>
          <p:cNvSpPr>
            <a:spLocks noChangeShapeType="1"/>
          </p:cNvSpPr>
          <p:nvPr/>
        </p:nvSpPr>
        <p:spPr bwMode="auto">
          <a:xfrm>
            <a:off x="1908175" y="933450"/>
            <a:ext cx="0" cy="42227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2" name="Line 20"/>
          <p:cNvSpPr>
            <a:spLocks noChangeShapeType="1"/>
          </p:cNvSpPr>
          <p:nvPr/>
        </p:nvSpPr>
        <p:spPr bwMode="auto">
          <a:xfrm>
            <a:off x="3413125" y="933450"/>
            <a:ext cx="0" cy="450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3" name="Line 21"/>
          <p:cNvSpPr>
            <a:spLocks noChangeShapeType="1"/>
          </p:cNvSpPr>
          <p:nvPr/>
        </p:nvSpPr>
        <p:spPr bwMode="auto">
          <a:xfrm>
            <a:off x="1649413" y="1416050"/>
            <a:ext cx="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4" name="Line 22"/>
          <p:cNvSpPr>
            <a:spLocks noChangeShapeType="1"/>
          </p:cNvSpPr>
          <p:nvPr/>
        </p:nvSpPr>
        <p:spPr bwMode="auto">
          <a:xfrm>
            <a:off x="3413125" y="1416050"/>
            <a:ext cx="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5" name="Line 23"/>
          <p:cNvSpPr>
            <a:spLocks noChangeShapeType="1"/>
          </p:cNvSpPr>
          <p:nvPr/>
        </p:nvSpPr>
        <p:spPr bwMode="auto">
          <a:xfrm>
            <a:off x="8723313" y="1416050"/>
            <a:ext cx="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6" name="Line 24"/>
          <p:cNvSpPr>
            <a:spLocks noChangeShapeType="1"/>
          </p:cNvSpPr>
          <p:nvPr/>
        </p:nvSpPr>
        <p:spPr bwMode="auto">
          <a:xfrm flipV="1">
            <a:off x="5214938" y="2913063"/>
            <a:ext cx="3475037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7" name="Rectangle 25"/>
          <p:cNvSpPr>
            <a:spLocks noChangeArrowheads="1"/>
          </p:cNvSpPr>
          <p:nvPr/>
        </p:nvSpPr>
        <p:spPr bwMode="auto">
          <a:xfrm>
            <a:off x="6437313" y="2735263"/>
            <a:ext cx="941387" cy="636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host-id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16 </a:t>
            </a: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位</a:t>
            </a:r>
          </a:p>
        </p:txBody>
      </p:sp>
      <p:sp>
        <p:nvSpPr>
          <p:cNvPr id="23578" name="Line 26"/>
          <p:cNvSpPr>
            <a:spLocks noChangeShapeType="1"/>
          </p:cNvSpPr>
          <p:nvPr/>
        </p:nvSpPr>
        <p:spPr bwMode="auto">
          <a:xfrm>
            <a:off x="1687513" y="2760663"/>
            <a:ext cx="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9" name="Line 27"/>
          <p:cNvSpPr>
            <a:spLocks noChangeShapeType="1"/>
          </p:cNvSpPr>
          <p:nvPr/>
        </p:nvSpPr>
        <p:spPr bwMode="auto">
          <a:xfrm>
            <a:off x="5214938" y="2760663"/>
            <a:ext cx="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0" name="Line 28"/>
          <p:cNvSpPr>
            <a:spLocks noChangeShapeType="1"/>
          </p:cNvSpPr>
          <p:nvPr/>
        </p:nvSpPr>
        <p:spPr bwMode="auto">
          <a:xfrm>
            <a:off x="8710613" y="2760663"/>
            <a:ext cx="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1" name="Rectangle 29"/>
          <p:cNvSpPr>
            <a:spLocks noChangeArrowheads="1"/>
          </p:cNvSpPr>
          <p:nvPr/>
        </p:nvSpPr>
        <p:spPr bwMode="auto">
          <a:xfrm>
            <a:off x="468313" y="2276475"/>
            <a:ext cx="11842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B </a:t>
            </a: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类地址</a:t>
            </a:r>
          </a:p>
        </p:txBody>
      </p:sp>
      <p:sp>
        <p:nvSpPr>
          <p:cNvPr id="23582" name="Line 30"/>
          <p:cNvSpPr>
            <a:spLocks noChangeShapeType="1"/>
          </p:cNvSpPr>
          <p:nvPr/>
        </p:nvSpPr>
        <p:spPr bwMode="auto">
          <a:xfrm>
            <a:off x="5214938" y="2284413"/>
            <a:ext cx="0" cy="433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3" name="Rectangle 31"/>
          <p:cNvSpPr>
            <a:spLocks noChangeArrowheads="1"/>
          </p:cNvSpPr>
          <p:nvPr/>
        </p:nvSpPr>
        <p:spPr bwMode="auto">
          <a:xfrm>
            <a:off x="492125" y="3581400"/>
            <a:ext cx="1196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C </a:t>
            </a: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类地址</a:t>
            </a:r>
          </a:p>
        </p:txBody>
      </p:sp>
      <p:sp>
        <p:nvSpPr>
          <p:cNvPr id="23584" name="Rectangle 32"/>
          <p:cNvSpPr>
            <a:spLocks noChangeArrowheads="1"/>
          </p:cNvSpPr>
          <p:nvPr/>
        </p:nvSpPr>
        <p:spPr bwMode="auto">
          <a:xfrm>
            <a:off x="2014538" y="3600450"/>
            <a:ext cx="3222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3585" name="Rectangle 33"/>
          <p:cNvSpPr>
            <a:spLocks noChangeArrowheads="1"/>
          </p:cNvSpPr>
          <p:nvPr/>
        </p:nvSpPr>
        <p:spPr bwMode="auto">
          <a:xfrm>
            <a:off x="1627188" y="3592513"/>
            <a:ext cx="4857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3586" name="Rectangle 34"/>
          <p:cNvSpPr>
            <a:spLocks noChangeArrowheads="1"/>
          </p:cNvSpPr>
          <p:nvPr/>
        </p:nvSpPr>
        <p:spPr bwMode="auto">
          <a:xfrm>
            <a:off x="1822450" y="3600450"/>
            <a:ext cx="4826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3587" name="Line 35"/>
          <p:cNvSpPr>
            <a:spLocks noChangeShapeType="1"/>
          </p:cNvSpPr>
          <p:nvPr/>
        </p:nvSpPr>
        <p:spPr bwMode="auto">
          <a:xfrm>
            <a:off x="2371725" y="3570288"/>
            <a:ext cx="0" cy="43973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8" name="Line 36"/>
          <p:cNvSpPr>
            <a:spLocks noChangeShapeType="1"/>
          </p:cNvSpPr>
          <p:nvPr/>
        </p:nvSpPr>
        <p:spPr bwMode="auto">
          <a:xfrm>
            <a:off x="7016750" y="3565525"/>
            <a:ext cx="0" cy="441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9" name="Line 37"/>
          <p:cNvSpPr>
            <a:spLocks noChangeShapeType="1"/>
          </p:cNvSpPr>
          <p:nvPr/>
        </p:nvSpPr>
        <p:spPr bwMode="auto">
          <a:xfrm flipV="1">
            <a:off x="7021513" y="4210050"/>
            <a:ext cx="1701800" cy="17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3590" name="Group 38"/>
          <p:cNvGrpSpPr>
            <a:grpSpLocks/>
          </p:cNvGrpSpPr>
          <p:nvPr/>
        </p:nvGrpSpPr>
        <p:grpSpPr bwMode="auto">
          <a:xfrm>
            <a:off x="7418388" y="4037013"/>
            <a:ext cx="984250" cy="638175"/>
            <a:chOff x="2832" y="3024"/>
            <a:chExt cx="427" cy="378"/>
          </a:xfrm>
        </p:grpSpPr>
        <p:sp>
          <p:nvSpPr>
            <p:cNvPr id="23607" name="Rectangle 39"/>
            <p:cNvSpPr>
              <a:spLocks noChangeArrowheads="1"/>
            </p:cNvSpPr>
            <p:nvPr/>
          </p:nvSpPr>
          <p:spPr bwMode="auto">
            <a:xfrm>
              <a:off x="2832" y="3072"/>
              <a:ext cx="426" cy="1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08" name="Rectangle 40"/>
            <p:cNvSpPr>
              <a:spLocks noChangeArrowheads="1"/>
            </p:cNvSpPr>
            <p:nvPr/>
          </p:nvSpPr>
          <p:spPr bwMode="auto">
            <a:xfrm>
              <a:off x="2850" y="3024"/>
              <a:ext cx="409" cy="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908050" indent="-436563" defTabSz="7620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304925" indent="-395288" defTabSz="7620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93863" indent="-387350" defTabSz="7620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93913" indent="-398463" defTabSz="7620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51113" indent="-398463" defTabSz="7620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3008313" indent="-398463" defTabSz="7620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65513" indent="-398463" defTabSz="7620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922713" indent="-398463" defTabSz="7620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rgbClr val="333399"/>
                  </a:solidFill>
                  <a:latin typeface="Arial" panose="020B0604020202020204" pitchFamily="34" charset="0"/>
                </a:rPr>
                <a:t>host-id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rgbClr val="333399"/>
                  </a:solidFill>
                  <a:latin typeface="Arial" panose="020B0604020202020204" pitchFamily="34" charset="0"/>
                </a:rPr>
                <a:t>8 </a:t>
              </a:r>
              <a:r>
                <a:rPr lang="zh-CN" altLang="en-US" sz="2000">
                  <a:solidFill>
                    <a:srgbClr val="333399"/>
                  </a:solidFill>
                  <a:latin typeface="Arial" panose="020B0604020202020204" pitchFamily="34" charset="0"/>
                </a:rPr>
                <a:t>位</a:t>
              </a:r>
            </a:p>
          </p:txBody>
        </p:sp>
      </p:grpSp>
      <p:sp>
        <p:nvSpPr>
          <p:cNvPr id="23591" name="Line 41"/>
          <p:cNvSpPr>
            <a:spLocks noChangeShapeType="1"/>
          </p:cNvSpPr>
          <p:nvPr/>
        </p:nvSpPr>
        <p:spPr bwMode="auto">
          <a:xfrm>
            <a:off x="1687513" y="4073525"/>
            <a:ext cx="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92" name="Line 42"/>
          <p:cNvSpPr>
            <a:spLocks noChangeShapeType="1"/>
          </p:cNvSpPr>
          <p:nvPr/>
        </p:nvSpPr>
        <p:spPr bwMode="auto">
          <a:xfrm>
            <a:off x="7021513" y="4076700"/>
            <a:ext cx="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93" name="Line 43"/>
          <p:cNvSpPr>
            <a:spLocks noChangeShapeType="1"/>
          </p:cNvSpPr>
          <p:nvPr/>
        </p:nvSpPr>
        <p:spPr bwMode="auto">
          <a:xfrm>
            <a:off x="8710613" y="4057650"/>
            <a:ext cx="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94" name="Rectangle 44"/>
          <p:cNvSpPr>
            <a:spLocks noChangeArrowheads="1"/>
          </p:cNvSpPr>
          <p:nvPr/>
        </p:nvSpPr>
        <p:spPr bwMode="auto">
          <a:xfrm>
            <a:off x="1681163" y="4948238"/>
            <a:ext cx="7067550" cy="444500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95" name="Rectangle 45"/>
          <p:cNvSpPr>
            <a:spLocks noChangeArrowheads="1"/>
          </p:cNvSpPr>
          <p:nvPr/>
        </p:nvSpPr>
        <p:spPr bwMode="auto">
          <a:xfrm>
            <a:off x="473075" y="4959350"/>
            <a:ext cx="1196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D </a:t>
            </a: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类地址</a:t>
            </a:r>
          </a:p>
        </p:txBody>
      </p:sp>
      <p:sp>
        <p:nvSpPr>
          <p:cNvPr id="23596" name="Line 46"/>
          <p:cNvSpPr>
            <a:spLocks noChangeShapeType="1"/>
          </p:cNvSpPr>
          <p:nvPr/>
        </p:nvSpPr>
        <p:spPr bwMode="auto">
          <a:xfrm>
            <a:off x="2462213" y="4956175"/>
            <a:ext cx="0" cy="4413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97" name="Rectangle 47"/>
          <p:cNvSpPr>
            <a:spLocks noChangeArrowheads="1"/>
          </p:cNvSpPr>
          <p:nvPr/>
        </p:nvSpPr>
        <p:spPr bwMode="auto">
          <a:xfrm>
            <a:off x="1617663" y="4946650"/>
            <a:ext cx="8509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  <a:r>
              <a:rPr lang="en-US" altLang="zh-CN" sz="100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  <a:r>
              <a:rPr lang="en-US" altLang="zh-CN" sz="100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  <a:r>
              <a:rPr lang="en-US" altLang="zh-CN" sz="100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3598" name="Rectangle 48"/>
          <p:cNvSpPr>
            <a:spLocks noChangeArrowheads="1"/>
          </p:cNvSpPr>
          <p:nvPr/>
        </p:nvSpPr>
        <p:spPr bwMode="auto">
          <a:xfrm>
            <a:off x="4449763" y="4976813"/>
            <a:ext cx="1406525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多 播 地 址</a:t>
            </a:r>
          </a:p>
        </p:txBody>
      </p:sp>
      <p:sp>
        <p:nvSpPr>
          <p:cNvPr id="23599" name="Rectangle 49"/>
          <p:cNvSpPr>
            <a:spLocks noChangeArrowheads="1"/>
          </p:cNvSpPr>
          <p:nvPr/>
        </p:nvSpPr>
        <p:spPr bwMode="auto">
          <a:xfrm>
            <a:off x="1689100" y="5915025"/>
            <a:ext cx="7053263" cy="444500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600" name="Rectangle 50"/>
          <p:cNvSpPr>
            <a:spLocks noChangeArrowheads="1"/>
          </p:cNvSpPr>
          <p:nvPr/>
        </p:nvSpPr>
        <p:spPr bwMode="auto">
          <a:xfrm>
            <a:off x="509588" y="5924550"/>
            <a:ext cx="1182687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E </a:t>
            </a: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类地址</a:t>
            </a:r>
          </a:p>
        </p:txBody>
      </p:sp>
      <p:sp>
        <p:nvSpPr>
          <p:cNvPr id="23601" name="Rectangle 51"/>
          <p:cNvSpPr>
            <a:spLocks noChangeArrowheads="1"/>
          </p:cNvSpPr>
          <p:nvPr/>
        </p:nvSpPr>
        <p:spPr bwMode="auto">
          <a:xfrm>
            <a:off x="3905250" y="5935663"/>
            <a:ext cx="23780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保 留 为 今 后 使 用</a:t>
            </a:r>
          </a:p>
        </p:txBody>
      </p:sp>
      <p:sp>
        <p:nvSpPr>
          <p:cNvPr id="23602" name="Line 52"/>
          <p:cNvSpPr>
            <a:spLocks noChangeShapeType="1"/>
          </p:cNvSpPr>
          <p:nvPr/>
        </p:nvSpPr>
        <p:spPr bwMode="auto">
          <a:xfrm>
            <a:off x="2484438" y="5940425"/>
            <a:ext cx="0" cy="4413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03" name="Rectangle 53"/>
          <p:cNvSpPr>
            <a:spLocks noChangeArrowheads="1"/>
          </p:cNvSpPr>
          <p:nvPr/>
        </p:nvSpPr>
        <p:spPr bwMode="auto">
          <a:xfrm>
            <a:off x="1617663" y="5921375"/>
            <a:ext cx="8509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  <a:r>
              <a:rPr lang="en-US" altLang="zh-CN" sz="100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  <a:r>
              <a:rPr lang="en-US" altLang="zh-CN" sz="100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  <a:r>
              <a:rPr lang="en-US" altLang="zh-CN" sz="100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3604" name="Rectangle 54"/>
          <p:cNvSpPr>
            <a:spLocks noChangeArrowheads="1"/>
          </p:cNvSpPr>
          <p:nvPr/>
        </p:nvSpPr>
        <p:spPr bwMode="auto">
          <a:xfrm>
            <a:off x="1806575" y="2270125"/>
            <a:ext cx="3222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3605" name="Rectangle 55"/>
          <p:cNvSpPr>
            <a:spLocks noChangeArrowheads="1"/>
          </p:cNvSpPr>
          <p:nvPr/>
        </p:nvSpPr>
        <p:spPr bwMode="auto">
          <a:xfrm>
            <a:off x="1614488" y="2270125"/>
            <a:ext cx="484187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3606" name="Line 56"/>
          <p:cNvSpPr>
            <a:spLocks noChangeShapeType="1"/>
          </p:cNvSpPr>
          <p:nvPr/>
        </p:nvSpPr>
        <p:spPr bwMode="auto">
          <a:xfrm>
            <a:off x="2165350" y="2266950"/>
            <a:ext cx="0" cy="4413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b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5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b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5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黑体" panose="02010609060101010101" pitchFamily="49" charset="-122"/>
            <a:ea typeface="黑体" panose="02010609060101010101" pitchFamily="49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b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5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b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5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黑体" panose="02010609060101010101" pitchFamily="49" charset="-122"/>
            <a:ea typeface="黑体" panose="02010609060101010101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b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5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b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5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黑体" panose="02010609060101010101" pitchFamily="49" charset="-122"/>
            <a:ea typeface="黑体" panose="02010609060101010101" pitchFamily="49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774</TotalTime>
  <Words>1852</Words>
  <Application>Microsoft Office PowerPoint</Application>
  <PresentationFormat>全屏显示(4:3)</PresentationFormat>
  <Paragraphs>438</Paragraphs>
  <Slides>32</Slides>
  <Notes>19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4" baseType="lpstr">
      <vt:lpstr>黑体</vt:lpstr>
      <vt:lpstr>Arial</vt:lpstr>
      <vt:lpstr>宋体</vt:lpstr>
      <vt:lpstr>Times New Roman</vt:lpstr>
      <vt:lpstr>Verdana</vt:lpstr>
      <vt:lpstr>Wingdings</vt:lpstr>
      <vt:lpstr>楷体_GB2312</vt:lpstr>
      <vt:lpstr>Symbol</vt:lpstr>
      <vt:lpstr>自定义设计方案</vt:lpstr>
      <vt:lpstr>1_自定义设计方案</vt:lpstr>
      <vt:lpstr>Profile</vt:lpstr>
      <vt:lpstr>Microsoft Visio 2000/2002 Drawing</vt:lpstr>
      <vt:lpstr>PowerPoint 演示文稿</vt:lpstr>
      <vt:lpstr>PowerPoint 演示文稿</vt:lpstr>
      <vt:lpstr>网际层的 IP 协议及配套协议</vt:lpstr>
      <vt:lpstr>网际层的 IP 协议及配套协议</vt:lpstr>
      <vt:lpstr>PowerPoint 演示文稿</vt:lpstr>
      <vt:lpstr>PowerPoint 演示文稿</vt:lpstr>
      <vt:lpstr>IP 地址的编址方法 </vt:lpstr>
      <vt:lpstr>分类 IP 地址   A,B,C,D,E五类 </vt:lpstr>
      <vt:lpstr>IP 地址中的网络号字段和主机号字段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点分十进制记法 </vt:lpstr>
      <vt:lpstr>常用的三种类别的 IP 地址 </vt:lpstr>
      <vt:lpstr>D类和E类IP地址</vt:lpstr>
      <vt:lpstr>特殊IP地址形式 </vt:lpstr>
      <vt:lpstr>直接广播地址</vt:lpstr>
      <vt:lpstr>受限广播地址</vt:lpstr>
      <vt:lpstr>“本网络上的特定主机”地址</vt:lpstr>
      <vt:lpstr>回送地址(loopback address)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作业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NTKO</cp:lastModifiedBy>
  <cp:revision>1178</cp:revision>
  <dcterms:created xsi:type="dcterms:W3CDTF">2021-04-20T09:53:38Z</dcterms:created>
  <dcterms:modified xsi:type="dcterms:W3CDTF">2022-08-21T05:42:50Z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5C4526EBAD4649AA99E4F23F537A1591</vt:lpwstr>
  </property>
  <property fmtid="{D5CDD505-2E9C-101B-9397-08002B2CF9AE}" pid="3" name="KSOProductBuildVer">
    <vt:lpwstr>2052-11.1.0.10356</vt:lpwstr>
  </property>
</Properties>
</file>