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3" r:id="rId1"/>
    <p:sldMasterId id="2147483734" r:id="rId2"/>
    <p:sldMasterId id="2147483735" r:id="rId3"/>
  </p:sldMasterIdLst>
  <p:notesMasterIdLst>
    <p:notesMasterId r:id="rId32"/>
  </p:notesMasterIdLst>
  <p:handoutMasterIdLst>
    <p:handoutMasterId r:id="rId33"/>
  </p:handoutMasterIdLst>
  <p:sldIdLst>
    <p:sldId id="258" r:id="rId4"/>
    <p:sldId id="858" r:id="rId5"/>
    <p:sldId id="898" r:id="rId6"/>
    <p:sldId id="899" r:id="rId7"/>
    <p:sldId id="862" r:id="rId8"/>
    <p:sldId id="896" r:id="rId9"/>
    <p:sldId id="863" r:id="rId10"/>
    <p:sldId id="864" r:id="rId11"/>
    <p:sldId id="865" r:id="rId12"/>
    <p:sldId id="866" r:id="rId13"/>
    <p:sldId id="900" r:id="rId14"/>
    <p:sldId id="867" r:id="rId15"/>
    <p:sldId id="868" r:id="rId16"/>
    <p:sldId id="869" r:id="rId17"/>
    <p:sldId id="874" r:id="rId18"/>
    <p:sldId id="895" r:id="rId19"/>
    <p:sldId id="875" r:id="rId20"/>
    <p:sldId id="878" r:id="rId21"/>
    <p:sldId id="877" r:id="rId22"/>
    <p:sldId id="880" r:id="rId23"/>
    <p:sldId id="897" r:id="rId24"/>
    <p:sldId id="886" r:id="rId25"/>
    <p:sldId id="901" r:id="rId26"/>
    <p:sldId id="887" r:id="rId27"/>
    <p:sldId id="888" r:id="rId28"/>
    <p:sldId id="889" r:id="rId29"/>
    <p:sldId id="890" r:id="rId30"/>
    <p:sldId id="891" r:id="rId31"/>
  </p:sldIdLst>
  <p:sldSz cx="9144000" cy="6858000" type="screen4x3"/>
  <p:notesSz cx="6858000" cy="9144000"/>
  <p:defaultTextStyle>
    <a:defPPr>
      <a:defRPr lang="en-US"/>
    </a:defPPr>
    <a:lvl1pPr algn="l" rtl="0" eaLnBrk="0" fontAlgn="base" hangingPunct="0">
      <a:spcBef>
        <a:spcPct val="0"/>
      </a:spcBef>
      <a:spcAft>
        <a:spcPct val="0"/>
      </a:spcAft>
      <a:defRPr sz="2500" kern="1200">
        <a:solidFill>
          <a:schemeClr val="bg1"/>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sz="2500" kern="1200">
        <a:solidFill>
          <a:schemeClr val="bg1"/>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sz="2500" kern="1200">
        <a:solidFill>
          <a:schemeClr val="bg1"/>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sz="2500" kern="1200">
        <a:solidFill>
          <a:schemeClr val="bg1"/>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sz="2500" kern="1200">
        <a:solidFill>
          <a:schemeClr val="bg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sz="2500" kern="1200">
        <a:solidFill>
          <a:schemeClr val="bg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sz="2500" kern="1200">
        <a:solidFill>
          <a:schemeClr val="bg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sz="2500" kern="1200">
        <a:solidFill>
          <a:schemeClr val="bg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sz="2500" kern="1200">
        <a:solidFill>
          <a:schemeClr val="bg1"/>
        </a:solidFill>
        <a:latin typeface="黑体" panose="02010609060101010101" pitchFamily="49" charset="-122"/>
        <a:ea typeface="黑体" panose="02010609060101010101" pitchFamily="49" charset="-122"/>
        <a:cs typeface="+mn-cs"/>
      </a:defRPr>
    </a:lvl9pPr>
  </p:defaultTextStyle>
  <p:extLst>
    <p:ext uri="{EFAFB233-063F-42B5-8137-9DF3F51BA10A}">
      <p15:sldGuideLst xmlns:p15="http://schemas.microsoft.com/office/powerpoint/2012/main">
        <p15:guide id="1" orient="horz" pos="220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0000"/>
    <a:srgbClr val="0000FF"/>
    <a:srgbClr val="516FA7"/>
    <a:srgbClr val="CC0000"/>
    <a:srgbClr val="FF9933"/>
    <a:srgbClr val="FFCC00"/>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0" autoAdjust="0"/>
    <p:restoredTop sz="99822" autoAdjust="0"/>
  </p:normalViewPr>
  <p:slideViewPr>
    <p:cSldViewPr>
      <p:cViewPr varScale="1">
        <p:scale>
          <a:sx n="86" d="100"/>
          <a:sy n="86" d="100"/>
        </p:scale>
        <p:origin x="1243" y="48"/>
      </p:cViewPr>
      <p:guideLst>
        <p:guide orient="horz" pos="2205"/>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41" d="100"/>
          <a:sy n="41" d="100"/>
        </p:scale>
        <p:origin x="-205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200">
                <a:solidFill>
                  <a:schemeClr val="tx1"/>
                </a:solidFill>
                <a:latin typeface="Times New Roman" pitchFamily="18" charset="0"/>
                <a:ea typeface="宋体" pitchFamily="2" charset="-122"/>
              </a:defRPr>
            </a:lvl1pPr>
          </a:lstStyle>
          <a:p>
            <a:pPr>
              <a:defRPr/>
            </a:pPr>
            <a:endParaRPr lang="zh-CN" altLang="en-US"/>
          </a:p>
        </p:txBody>
      </p:sp>
      <p:sp>
        <p:nvSpPr>
          <p:cNvPr id="2385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solidFill>
                  <a:schemeClr val="tx1"/>
                </a:solidFill>
                <a:latin typeface="Times New Roman" pitchFamily="18" charset="0"/>
                <a:ea typeface="宋体" pitchFamily="2" charset="-122"/>
              </a:defRPr>
            </a:lvl1pPr>
          </a:lstStyle>
          <a:p>
            <a:pPr>
              <a:defRPr/>
            </a:pPr>
            <a:fld id="{48237885-4FFB-4087-8756-BFD6024E3139}" type="datetime1">
              <a:rPr lang="zh-CN" altLang="en-US"/>
              <a:pPr>
                <a:defRPr/>
              </a:pPr>
              <a:t>2022-8-21</a:t>
            </a:fld>
            <a:endParaRPr lang="en-US" altLang="zh-CN"/>
          </a:p>
        </p:txBody>
      </p:sp>
      <p:sp>
        <p:nvSpPr>
          <p:cNvPr id="2385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kumimoji="1" sz="1200">
                <a:solidFill>
                  <a:schemeClr val="tx1"/>
                </a:solidFill>
                <a:latin typeface="Times New Roman" pitchFamily="18" charset="0"/>
                <a:ea typeface="宋体" pitchFamily="2" charset="-122"/>
              </a:defRPr>
            </a:lvl1pPr>
          </a:lstStyle>
          <a:p>
            <a:pPr>
              <a:defRPr/>
            </a:pPr>
            <a:endParaRPr lang="en-US" altLang="zh-CN"/>
          </a:p>
        </p:txBody>
      </p:sp>
      <p:sp>
        <p:nvSpPr>
          <p:cNvPr id="2385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fld id="{50551372-FDF2-4133-9473-27E0D486E9E1}" type="slidenum">
              <a:rPr lang="zh-CN" altLang="en-US"/>
              <a:pPr>
                <a:defRPr/>
              </a:pPr>
              <a:t>‹#›</a:t>
            </a:fld>
            <a:endParaRPr lang="en-US" altLang="zh-CN"/>
          </a:p>
        </p:txBody>
      </p:sp>
    </p:spTree>
    <p:extLst>
      <p:ext uri="{BB962C8B-B14F-4D97-AF65-F5344CB8AC3E}">
        <p14:creationId xmlns:p14="http://schemas.microsoft.com/office/powerpoint/2010/main" val="2806114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200">
                <a:solidFill>
                  <a:schemeClr val="tx1"/>
                </a:solidFill>
                <a:latin typeface="Times New Roman" pitchFamily="18" charset="0"/>
                <a:ea typeface="宋体" pitchFamily="2" charset="-122"/>
              </a:defRPr>
            </a:lvl1pPr>
          </a:lstStyle>
          <a:p>
            <a:pPr>
              <a:defRPr/>
            </a:pPr>
            <a:endParaRPr lang="zh-CN" altLang="en-US"/>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solidFill>
                  <a:schemeClr val="tx1"/>
                </a:solidFill>
                <a:latin typeface="Times New Roman" pitchFamily="18" charset="0"/>
                <a:ea typeface="宋体" pitchFamily="2" charset="-122"/>
              </a:defRPr>
            </a:lvl1pPr>
          </a:lstStyle>
          <a:p>
            <a:pPr>
              <a:defRPr/>
            </a:pPr>
            <a:fld id="{AC32D84F-5AF3-458A-9C23-E2ADA9AF10C6}" type="datetime1">
              <a:rPr lang="zh-CN" altLang="en-US"/>
              <a:pPr>
                <a:defRPr/>
              </a:pPr>
              <a:t>2022-8-21</a:t>
            </a:fld>
            <a:endParaRPr lang="en-US" altLang="zh-CN"/>
          </a:p>
        </p:txBody>
      </p:sp>
      <p:sp>
        <p:nvSpPr>
          <p:cNvPr id="512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kumimoji="1" sz="1200">
                <a:solidFill>
                  <a:schemeClr val="tx1"/>
                </a:solidFill>
                <a:latin typeface="Times New Roman" pitchFamily="18" charset="0"/>
                <a:ea typeface="宋体"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fld id="{CEC2B14C-CBE0-4010-BA92-AA32B3079CB6}" type="slidenum">
              <a:rPr lang="zh-CN" altLang="en-US"/>
              <a:pPr>
                <a:defRPr/>
              </a:pPr>
              <a:t>‹#›</a:t>
            </a:fld>
            <a:endParaRPr lang="en-US" altLang="zh-CN"/>
          </a:p>
        </p:txBody>
      </p:sp>
    </p:spTree>
    <p:extLst>
      <p:ext uri="{BB962C8B-B14F-4D97-AF65-F5344CB8AC3E}">
        <p14:creationId xmlns:p14="http://schemas.microsoft.com/office/powerpoint/2010/main" val="4105711960"/>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4F0678D-4FC3-4890-9B5C-21D3B7F65E81}" type="datetime1">
              <a:rPr lang="zh-CN" altLang="en-US" smtClean="0"/>
              <a:pPr>
                <a:spcBef>
                  <a:spcPct val="0"/>
                </a:spcBef>
              </a:pPr>
              <a:t>2022-8-21</a:t>
            </a:fld>
            <a:endParaRPr lang="en-US" altLang="zh-CN" smtClean="0"/>
          </a:p>
        </p:txBody>
      </p:sp>
      <p:sp>
        <p:nvSpPr>
          <p:cNvPr id="8195"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FBE1266-41FD-4E4B-AA64-35F20E4C3192}" type="slidenum">
              <a:rPr lang="zh-CN" altLang="en-US" smtClean="0"/>
              <a:pPr>
                <a:spcBef>
                  <a:spcPct val="0"/>
                </a:spcBef>
              </a:pPr>
              <a:t>1</a:t>
            </a:fld>
            <a:endParaRPr lang="en-US" altLang="zh-CN" smtClean="0"/>
          </a:p>
        </p:txBody>
      </p:sp>
      <p:sp>
        <p:nvSpPr>
          <p:cNvPr id="8196" name="Rectangle 2"/>
          <p:cNvSpPr>
            <a:spLocks noChangeArrowheads="1" noTextEdit="1"/>
          </p:cNvSpPr>
          <p:nvPr>
            <p:ph type="sldImg"/>
          </p:nvPr>
        </p:nvSpPr>
        <p:spPr>
          <a:ln/>
        </p:spPr>
      </p:sp>
      <p:sp>
        <p:nvSpPr>
          <p:cNvPr id="8197"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385130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F55EB2B2-155D-490D-AFBE-B6F14384A9BF}" type="datetime11">
              <a:rPr lang="zh-CN" altLang="en-US"/>
              <a:pPr>
                <a:defRPr/>
              </a:pPr>
              <a:t>13:43:07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850CB0A-D723-4355-9539-BADD9D181459}" type="slidenum">
              <a:rPr lang="zh-CN" altLang="en-US"/>
              <a:pPr>
                <a:defRPr/>
              </a:pPr>
              <a:t>‹#›</a:t>
            </a:fld>
            <a:endParaRPr lang="en-US" altLang="zh-CN"/>
          </a:p>
        </p:txBody>
      </p:sp>
    </p:spTree>
    <p:extLst>
      <p:ext uri="{BB962C8B-B14F-4D97-AF65-F5344CB8AC3E}">
        <p14:creationId xmlns:p14="http://schemas.microsoft.com/office/powerpoint/2010/main" val="3034700315"/>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C85DB9B-5897-4D90-B4EA-AA8CB4EFFD5E}" type="datetime11">
              <a:rPr lang="zh-CN" altLang="en-US"/>
              <a:pPr>
                <a:defRPr/>
              </a:pPr>
              <a:t>13:43:07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D6B97DA-7A80-4507-8BF0-1D94D943554F}" type="slidenum">
              <a:rPr lang="zh-CN" altLang="en-US"/>
              <a:pPr>
                <a:defRPr/>
              </a:pPr>
              <a:t>‹#›</a:t>
            </a:fld>
            <a:endParaRPr lang="en-US" altLang="zh-CN"/>
          </a:p>
        </p:txBody>
      </p:sp>
    </p:spTree>
    <p:extLst>
      <p:ext uri="{BB962C8B-B14F-4D97-AF65-F5344CB8AC3E}">
        <p14:creationId xmlns:p14="http://schemas.microsoft.com/office/powerpoint/2010/main" val="2447502317"/>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A0B666FA-FB76-4584-8E60-7FC726DDB809}" type="datetime11">
              <a:rPr lang="zh-CN" altLang="en-US"/>
              <a:pPr>
                <a:defRPr/>
              </a:pPr>
              <a:t>13:43:07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268F3B2-CE31-4A74-839D-196B77FDD7D5}" type="slidenum">
              <a:rPr lang="zh-CN" altLang="en-US"/>
              <a:pPr>
                <a:defRPr/>
              </a:pPr>
              <a:t>‹#›</a:t>
            </a:fld>
            <a:endParaRPr lang="en-US" altLang="zh-CN"/>
          </a:p>
        </p:txBody>
      </p:sp>
    </p:spTree>
    <p:extLst>
      <p:ext uri="{BB962C8B-B14F-4D97-AF65-F5344CB8AC3E}">
        <p14:creationId xmlns:p14="http://schemas.microsoft.com/office/powerpoint/2010/main" val="1853971716"/>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63B8FA5-D98A-429B-ACBF-6618A6B480B9}" type="datetime11">
              <a:rPr lang="zh-CN" altLang="en-US"/>
              <a:pPr>
                <a:defRPr/>
              </a:pPr>
              <a:t>13:43:07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400B28E-49BC-4BF3-973C-968CC32CB19E}" type="slidenum">
              <a:rPr lang="zh-CN" altLang="en-US"/>
              <a:pPr>
                <a:defRPr/>
              </a:pPr>
              <a:t>‹#›</a:t>
            </a:fld>
            <a:endParaRPr lang="en-US" altLang="zh-CN"/>
          </a:p>
        </p:txBody>
      </p:sp>
    </p:spTree>
    <p:extLst>
      <p:ext uri="{BB962C8B-B14F-4D97-AF65-F5344CB8AC3E}">
        <p14:creationId xmlns:p14="http://schemas.microsoft.com/office/powerpoint/2010/main" val="1041034352"/>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53E888CB-2F0B-439B-A5B0-CACCEF916349}" type="datetime11">
              <a:rPr lang="zh-CN" altLang="en-US"/>
              <a:pPr>
                <a:defRPr/>
              </a:pPr>
              <a:t>13:43:07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7BDD139-2B68-4D07-B5EA-41827FAB947A}" type="slidenum">
              <a:rPr lang="zh-CN" altLang="en-US"/>
              <a:pPr>
                <a:defRPr/>
              </a:pPr>
              <a:t>‹#›</a:t>
            </a:fld>
            <a:endParaRPr lang="en-US" altLang="zh-CN"/>
          </a:p>
        </p:txBody>
      </p:sp>
    </p:spTree>
    <p:extLst>
      <p:ext uri="{BB962C8B-B14F-4D97-AF65-F5344CB8AC3E}">
        <p14:creationId xmlns:p14="http://schemas.microsoft.com/office/powerpoint/2010/main" val="2426492755"/>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7906A7A4-4CDA-4649-8F38-5EB097E3C060}" type="datetime11">
              <a:rPr lang="zh-CN" altLang="en-US"/>
              <a:pPr>
                <a:defRPr/>
              </a:pPr>
              <a:t>13:43:07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46E43C9-4C30-4237-9423-512B0F30EB7D}" type="slidenum">
              <a:rPr lang="zh-CN" altLang="en-US"/>
              <a:pPr>
                <a:defRPr/>
              </a:pPr>
              <a:t>‹#›</a:t>
            </a:fld>
            <a:endParaRPr lang="en-US" altLang="zh-CN"/>
          </a:p>
        </p:txBody>
      </p:sp>
    </p:spTree>
    <p:extLst>
      <p:ext uri="{BB962C8B-B14F-4D97-AF65-F5344CB8AC3E}">
        <p14:creationId xmlns:p14="http://schemas.microsoft.com/office/powerpoint/2010/main" val="1203791075"/>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CF925593-2A36-4660-A730-9EA08F722C30}" type="datetime11">
              <a:rPr lang="zh-CN" altLang="en-US"/>
              <a:pPr>
                <a:defRPr/>
              </a:pPr>
              <a:t>13:43:07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C93149A-60DD-4C0F-B341-331EF328BC3C}" type="slidenum">
              <a:rPr lang="zh-CN" altLang="en-US"/>
              <a:pPr>
                <a:defRPr/>
              </a:pPr>
              <a:t>‹#›</a:t>
            </a:fld>
            <a:endParaRPr lang="en-US" altLang="zh-CN"/>
          </a:p>
        </p:txBody>
      </p:sp>
    </p:spTree>
    <p:extLst>
      <p:ext uri="{BB962C8B-B14F-4D97-AF65-F5344CB8AC3E}">
        <p14:creationId xmlns:p14="http://schemas.microsoft.com/office/powerpoint/2010/main" val="1022811472"/>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B88A881D-EB9F-4613-BD27-E8675B4490F3}" type="datetime11">
              <a:rPr lang="zh-CN" altLang="en-US"/>
              <a:pPr>
                <a:defRPr/>
              </a:pPr>
              <a:t>13:43:07</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2E99E14-DCA9-40FD-9093-9DB791BA34BA}" type="slidenum">
              <a:rPr lang="zh-CN" altLang="en-US"/>
              <a:pPr>
                <a:defRPr/>
              </a:pPr>
              <a:t>‹#›</a:t>
            </a:fld>
            <a:endParaRPr lang="en-US" altLang="zh-CN"/>
          </a:p>
        </p:txBody>
      </p:sp>
    </p:spTree>
    <p:extLst>
      <p:ext uri="{BB962C8B-B14F-4D97-AF65-F5344CB8AC3E}">
        <p14:creationId xmlns:p14="http://schemas.microsoft.com/office/powerpoint/2010/main" val="4098884981"/>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DCFC2575-38D6-46B1-9443-F97BAA3907DC}" type="datetime11">
              <a:rPr lang="zh-CN" altLang="en-US"/>
              <a:pPr>
                <a:defRPr/>
              </a:pPr>
              <a:t>13:43:07</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328459B-1BA8-4CCA-B796-A3D9E4F3749E}" type="slidenum">
              <a:rPr lang="zh-CN" altLang="en-US"/>
              <a:pPr>
                <a:defRPr/>
              </a:pPr>
              <a:t>‹#›</a:t>
            </a:fld>
            <a:endParaRPr lang="en-US" altLang="zh-CN"/>
          </a:p>
        </p:txBody>
      </p:sp>
    </p:spTree>
    <p:extLst>
      <p:ext uri="{BB962C8B-B14F-4D97-AF65-F5344CB8AC3E}">
        <p14:creationId xmlns:p14="http://schemas.microsoft.com/office/powerpoint/2010/main" val="4149668639"/>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2A0CDEEC-DCA0-48CE-A8B6-64082EC30EAD}" type="datetime11">
              <a:rPr lang="zh-CN" altLang="en-US"/>
              <a:pPr>
                <a:defRPr/>
              </a:pPr>
              <a:t>13:43:07</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925070B-F31E-464E-A2E7-F3B4205E821C}" type="slidenum">
              <a:rPr lang="zh-CN" altLang="en-US"/>
              <a:pPr>
                <a:defRPr/>
              </a:pPr>
              <a:t>‹#›</a:t>
            </a:fld>
            <a:endParaRPr lang="en-US" altLang="zh-CN"/>
          </a:p>
        </p:txBody>
      </p:sp>
    </p:spTree>
    <p:extLst>
      <p:ext uri="{BB962C8B-B14F-4D97-AF65-F5344CB8AC3E}">
        <p14:creationId xmlns:p14="http://schemas.microsoft.com/office/powerpoint/2010/main" val="980811871"/>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09F38BC-CAB2-400A-8E2D-5EFF47A122FE}" type="datetime11">
              <a:rPr lang="zh-CN" altLang="en-US"/>
              <a:pPr>
                <a:defRPr/>
              </a:pPr>
              <a:t>13:43:07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735B978-F942-430A-8FA6-9AB1B8DBA926}" type="slidenum">
              <a:rPr lang="zh-CN" altLang="en-US"/>
              <a:pPr>
                <a:defRPr/>
              </a:pPr>
              <a:t>‹#›</a:t>
            </a:fld>
            <a:endParaRPr lang="en-US" altLang="zh-CN"/>
          </a:p>
        </p:txBody>
      </p:sp>
    </p:spTree>
    <p:extLst>
      <p:ext uri="{BB962C8B-B14F-4D97-AF65-F5344CB8AC3E}">
        <p14:creationId xmlns:p14="http://schemas.microsoft.com/office/powerpoint/2010/main" val="951003634"/>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EB31151-C7E3-4013-8246-713E0AF6B091}" type="datetime11">
              <a:rPr lang="zh-CN" altLang="en-US"/>
              <a:pPr>
                <a:defRPr/>
              </a:pPr>
              <a:t>13:43:07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1533BE9-A5E7-405E-9A63-9CE2DE208E5A}" type="slidenum">
              <a:rPr lang="zh-CN" altLang="en-US"/>
              <a:pPr>
                <a:defRPr/>
              </a:pPr>
              <a:t>‹#›</a:t>
            </a:fld>
            <a:endParaRPr lang="en-US" altLang="zh-CN"/>
          </a:p>
        </p:txBody>
      </p:sp>
    </p:spTree>
    <p:extLst>
      <p:ext uri="{BB962C8B-B14F-4D97-AF65-F5344CB8AC3E}">
        <p14:creationId xmlns:p14="http://schemas.microsoft.com/office/powerpoint/2010/main" val="4149544148"/>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3B780E7-C610-49C1-81BE-093D96248507}" type="datetime11">
              <a:rPr lang="zh-CN" altLang="en-US"/>
              <a:pPr>
                <a:defRPr/>
              </a:pPr>
              <a:t>13:43:07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14E0580-DE59-4BFE-AB64-23BA06E9453A}" type="slidenum">
              <a:rPr lang="zh-CN" altLang="en-US"/>
              <a:pPr>
                <a:defRPr/>
              </a:pPr>
              <a:t>‹#›</a:t>
            </a:fld>
            <a:endParaRPr lang="en-US" altLang="zh-CN"/>
          </a:p>
        </p:txBody>
      </p:sp>
    </p:spTree>
    <p:extLst>
      <p:ext uri="{BB962C8B-B14F-4D97-AF65-F5344CB8AC3E}">
        <p14:creationId xmlns:p14="http://schemas.microsoft.com/office/powerpoint/2010/main" val="2377399838"/>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BD8D88B-F892-4852-B2FF-2D77A4BED99F}" type="datetime11">
              <a:rPr lang="zh-CN" altLang="en-US"/>
              <a:pPr>
                <a:defRPr/>
              </a:pPr>
              <a:t>13:43:07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1173E66-8FA1-41C4-BF8C-19A1CF6C7865}" type="slidenum">
              <a:rPr lang="zh-CN" altLang="en-US"/>
              <a:pPr>
                <a:defRPr/>
              </a:pPr>
              <a:t>‹#›</a:t>
            </a:fld>
            <a:endParaRPr lang="en-US" altLang="zh-CN"/>
          </a:p>
        </p:txBody>
      </p:sp>
    </p:spTree>
    <p:extLst>
      <p:ext uri="{BB962C8B-B14F-4D97-AF65-F5344CB8AC3E}">
        <p14:creationId xmlns:p14="http://schemas.microsoft.com/office/powerpoint/2010/main" val="629430115"/>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302115DA-E0A1-4C48-B071-E1F0579EDE2D}" type="datetime11">
              <a:rPr lang="zh-CN" altLang="en-US"/>
              <a:pPr>
                <a:defRPr/>
              </a:pPr>
              <a:t>13:43:07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FF4B305-86D1-47E6-91F8-E9D55F51C149}" type="slidenum">
              <a:rPr lang="zh-CN" altLang="en-US"/>
              <a:pPr>
                <a:defRPr/>
              </a:pPr>
              <a:t>‹#›</a:t>
            </a:fld>
            <a:endParaRPr lang="en-US" altLang="zh-CN"/>
          </a:p>
        </p:txBody>
      </p:sp>
    </p:spTree>
    <p:extLst>
      <p:ext uri="{BB962C8B-B14F-4D97-AF65-F5344CB8AC3E}">
        <p14:creationId xmlns:p14="http://schemas.microsoft.com/office/powerpoint/2010/main" val="2758045153"/>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4"/>
          <p:cNvSpPr>
            <a:spLocks noChangeArrowheads="1"/>
          </p:cNvSpPr>
          <p:nvPr/>
        </p:nvSpPr>
        <p:spPr bwMode="auto">
          <a:xfrm>
            <a:off x="755650" y="154781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2627313" y="26035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500">
                <a:solidFill>
                  <a:schemeClr val="bg1"/>
                </a:solidFill>
                <a:latin typeface="黑体" pitchFamily="49" charset="-122"/>
                <a:ea typeface="黑体" pitchFamily="49" charset="-122"/>
              </a:defRPr>
            </a:lvl1pPr>
            <a:lvl2pPr marL="742950" indent="-285750" eaLnBrk="0" hangingPunct="0">
              <a:defRPr sz="2500">
                <a:solidFill>
                  <a:schemeClr val="bg1"/>
                </a:solidFill>
                <a:latin typeface="黑体" pitchFamily="49" charset="-122"/>
                <a:ea typeface="黑体" pitchFamily="49" charset="-122"/>
              </a:defRPr>
            </a:lvl2pPr>
            <a:lvl3pPr marL="1143000" indent="-228600" eaLnBrk="0" hangingPunct="0">
              <a:defRPr sz="2500">
                <a:solidFill>
                  <a:schemeClr val="bg1"/>
                </a:solidFill>
                <a:latin typeface="黑体" pitchFamily="49" charset="-122"/>
                <a:ea typeface="黑体" pitchFamily="49" charset="-122"/>
              </a:defRPr>
            </a:lvl3pPr>
            <a:lvl4pPr marL="1600200" indent="-228600" eaLnBrk="0" hangingPunct="0">
              <a:defRPr sz="2500">
                <a:solidFill>
                  <a:schemeClr val="bg1"/>
                </a:solidFill>
                <a:latin typeface="黑体" pitchFamily="49" charset="-122"/>
                <a:ea typeface="黑体" pitchFamily="49" charset="-122"/>
              </a:defRPr>
            </a:lvl4pPr>
            <a:lvl5pPr marL="2057400" indent="-228600" eaLnBrk="0" hangingPunct="0">
              <a:defRPr sz="2500">
                <a:solidFill>
                  <a:schemeClr val="bg1"/>
                </a:solidFill>
                <a:latin typeface="黑体" pitchFamily="49" charset="-122"/>
                <a:ea typeface="黑体" pitchFamily="49" charset="-122"/>
              </a:defRPr>
            </a:lvl5pPr>
            <a:lvl6pPr marL="2514600" indent="-228600" algn="ctr" eaLnBrk="0" fontAlgn="base" hangingPunct="0">
              <a:spcBef>
                <a:spcPct val="0"/>
              </a:spcBef>
              <a:spcAft>
                <a:spcPct val="0"/>
              </a:spcAft>
              <a:defRPr sz="2500">
                <a:solidFill>
                  <a:schemeClr val="bg1"/>
                </a:solidFill>
                <a:latin typeface="黑体" pitchFamily="49" charset="-122"/>
                <a:ea typeface="黑体" pitchFamily="49" charset="-122"/>
              </a:defRPr>
            </a:lvl6pPr>
            <a:lvl7pPr marL="2971800" indent="-228600" algn="ctr" eaLnBrk="0" fontAlgn="base" hangingPunct="0">
              <a:spcBef>
                <a:spcPct val="0"/>
              </a:spcBef>
              <a:spcAft>
                <a:spcPct val="0"/>
              </a:spcAft>
              <a:defRPr sz="2500">
                <a:solidFill>
                  <a:schemeClr val="bg1"/>
                </a:solidFill>
                <a:latin typeface="黑体" pitchFamily="49" charset="-122"/>
                <a:ea typeface="黑体" pitchFamily="49" charset="-122"/>
              </a:defRPr>
            </a:lvl7pPr>
            <a:lvl8pPr marL="3429000" indent="-228600" algn="ctr" eaLnBrk="0" fontAlgn="base" hangingPunct="0">
              <a:spcBef>
                <a:spcPct val="0"/>
              </a:spcBef>
              <a:spcAft>
                <a:spcPct val="0"/>
              </a:spcAft>
              <a:defRPr sz="2500">
                <a:solidFill>
                  <a:schemeClr val="bg1"/>
                </a:solidFill>
                <a:latin typeface="黑体" pitchFamily="49" charset="-122"/>
                <a:ea typeface="黑体" pitchFamily="49" charset="-122"/>
              </a:defRPr>
            </a:lvl8pPr>
            <a:lvl9pPr marL="3886200" indent="-228600" algn="ctr" eaLnBrk="0" fontAlgn="base" hangingPunct="0">
              <a:spcBef>
                <a:spcPct val="0"/>
              </a:spcBef>
              <a:spcAft>
                <a:spcPct val="0"/>
              </a:spcAft>
              <a:defRPr sz="2500">
                <a:solidFill>
                  <a:schemeClr val="bg1"/>
                </a:solidFill>
                <a:latin typeface="黑体" pitchFamily="49" charset="-122"/>
                <a:ea typeface="黑体" pitchFamily="49" charset="-122"/>
              </a:defRPr>
            </a:lvl9pPr>
          </a:lstStyle>
          <a:p>
            <a:pPr eaLnBrk="1" hangingPunct="1">
              <a:spcBef>
                <a:spcPct val="50000"/>
              </a:spcBef>
              <a:defRPr/>
            </a:pPr>
            <a:r>
              <a:rPr lang="zh-CN" altLang="en-US" sz="2400" b="1" smtClean="0">
                <a:solidFill>
                  <a:srgbClr val="F7F7F7"/>
                </a:solidFill>
                <a:latin typeface="Verdana" pitchFamily="34" charset="0"/>
                <a:ea typeface="楷体_GB2312" pitchFamily="49" charset="-122"/>
              </a:rPr>
              <a:t>计算机与信息学院</a:t>
            </a:r>
          </a:p>
        </p:txBody>
      </p:sp>
      <p:sp>
        <p:nvSpPr>
          <p:cNvPr id="7" name="Text Box 7"/>
          <p:cNvSpPr txBox="1">
            <a:spLocks noChangeArrowheads="1"/>
          </p:cNvSpPr>
          <p:nvPr/>
        </p:nvSpPr>
        <p:spPr bwMode="auto">
          <a:xfrm>
            <a:off x="0" y="6640513"/>
            <a:ext cx="9144000" cy="2444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500">
                <a:solidFill>
                  <a:schemeClr val="bg1"/>
                </a:solidFill>
                <a:latin typeface="黑体" pitchFamily="49" charset="-122"/>
                <a:ea typeface="黑体" pitchFamily="49" charset="-122"/>
              </a:defRPr>
            </a:lvl1pPr>
            <a:lvl2pPr marL="742950" indent="-285750" eaLnBrk="0" hangingPunct="0">
              <a:defRPr sz="2500">
                <a:solidFill>
                  <a:schemeClr val="bg1"/>
                </a:solidFill>
                <a:latin typeface="黑体" pitchFamily="49" charset="-122"/>
                <a:ea typeface="黑体" pitchFamily="49" charset="-122"/>
              </a:defRPr>
            </a:lvl2pPr>
            <a:lvl3pPr marL="1143000" indent="-228600" eaLnBrk="0" hangingPunct="0">
              <a:defRPr sz="2500">
                <a:solidFill>
                  <a:schemeClr val="bg1"/>
                </a:solidFill>
                <a:latin typeface="黑体" pitchFamily="49" charset="-122"/>
                <a:ea typeface="黑体" pitchFamily="49" charset="-122"/>
              </a:defRPr>
            </a:lvl3pPr>
            <a:lvl4pPr marL="1600200" indent="-228600" eaLnBrk="0" hangingPunct="0">
              <a:defRPr sz="2500">
                <a:solidFill>
                  <a:schemeClr val="bg1"/>
                </a:solidFill>
                <a:latin typeface="黑体" pitchFamily="49" charset="-122"/>
                <a:ea typeface="黑体" pitchFamily="49" charset="-122"/>
              </a:defRPr>
            </a:lvl4pPr>
            <a:lvl5pPr marL="2057400" indent="-228600" eaLnBrk="0" hangingPunct="0">
              <a:defRPr sz="2500">
                <a:solidFill>
                  <a:schemeClr val="bg1"/>
                </a:solidFill>
                <a:latin typeface="黑体" pitchFamily="49" charset="-122"/>
                <a:ea typeface="黑体" pitchFamily="49" charset="-122"/>
              </a:defRPr>
            </a:lvl5pPr>
            <a:lvl6pPr marL="2514600" indent="-228600" algn="ctr" eaLnBrk="0" fontAlgn="base" hangingPunct="0">
              <a:spcBef>
                <a:spcPct val="0"/>
              </a:spcBef>
              <a:spcAft>
                <a:spcPct val="0"/>
              </a:spcAft>
              <a:defRPr sz="2500">
                <a:solidFill>
                  <a:schemeClr val="bg1"/>
                </a:solidFill>
                <a:latin typeface="黑体" pitchFamily="49" charset="-122"/>
                <a:ea typeface="黑体" pitchFamily="49" charset="-122"/>
              </a:defRPr>
            </a:lvl6pPr>
            <a:lvl7pPr marL="2971800" indent="-228600" algn="ctr" eaLnBrk="0" fontAlgn="base" hangingPunct="0">
              <a:spcBef>
                <a:spcPct val="0"/>
              </a:spcBef>
              <a:spcAft>
                <a:spcPct val="0"/>
              </a:spcAft>
              <a:defRPr sz="2500">
                <a:solidFill>
                  <a:schemeClr val="bg1"/>
                </a:solidFill>
                <a:latin typeface="黑体" pitchFamily="49" charset="-122"/>
                <a:ea typeface="黑体" pitchFamily="49" charset="-122"/>
              </a:defRPr>
            </a:lvl7pPr>
            <a:lvl8pPr marL="3429000" indent="-228600" algn="ctr" eaLnBrk="0" fontAlgn="base" hangingPunct="0">
              <a:spcBef>
                <a:spcPct val="0"/>
              </a:spcBef>
              <a:spcAft>
                <a:spcPct val="0"/>
              </a:spcAft>
              <a:defRPr sz="2500">
                <a:solidFill>
                  <a:schemeClr val="bg1"/>
                </a:solidFill>
                <a:latin typeface="黑体" pitchFamily="49" charset="-122"/>
                <a:ea typeface="黑体" pitchFamily="49" charset="-122"/>
              </a:defRPr>
            </a:lvl8pPr>
            <a:lvl9pPr marL="3886200" indent="-228600" algn="ctr" eaLnBrk="0" fontAlgn="base" hangingPunct="0">
              <a:spcBef>
                <a:spcPct val="0"/>
              </a:spcBef>
              <a:spcAft>
                <a:spcPct val="0"/>
              </a:spcAft>
              <a:defRPr sz="2500">
                <a:solidFill>
                  <a:schemeClr val="bg1"/>
                </a:solidFill>
                <a:latin typeface="黑体" pitchFamily="49" charset="-122"/>
                <a:ea typeface="黑体" pitchFamily="49" charset="-122"/>
              </a:defRPr>
            </a:lvl9pPr>
          </a:lstStyle>
          <a:p>
            <a:pPr algn="ctr" eaLnBrk="1" hangingPunct="1">
              <a:defRPr/>
            </a:pPr>
            <a:r>
              <a:rPr kumimoji="1" lang="zh-CN" altLang="en-US" sz="1000" smtClean="0">
                <a:latin typeface="Times New Roman" pitchFamily="18" charset="0"/>
                <a:ea typeface="宋体" pitchFamily="2" charset="-122"/>
              </a:rPr>
              <a:t>河海大学计算机与信息学院计算机科学与技术系</a:t>
            </a:r>
            <a:endParaRPr kumimoji="1" lang="en-US" altLang="zh-CN" sz="1000" smtClean="0">
              <a:latin typeface="Times New Roman" pitchFamily="18" charset="0"/>
              <a:ea typeface="宋体" pitchFamily="2" charset="-122"/>
            </a:endParaRPr>
          </a:p>
        </p:txBody>
      </p:sp>
      <p:pic>
        <p:nvPicPr>
          <p:cNvPr id="8" name="Picture 8" descr="邓体字徽（白色透明）"/>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0"/>
            <a:ext cx="2232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0114" name="Rectangle 2"/>
          <p:cNvSpPr>
            <a:spLocks noGrp="1" noChangeArrowheads="1"/>
          </p:cNvSpPr>
          <p:nvPr>
            <p:ph type="ctrTitle"/>
          </p:nvPr>
        </p:nvSpPr>
        <p:spPr>
          <a:xfrm>
            <a:off x="685800" y="990600"/>
            <a:ext cx="7772400" cy="1371600"/>
          </a:xfrm>
        </p:spPr>
        <p:txBody>
          <a:bodyPr/>
          <a:lstStyle>
            <a:lvl1pPr>
              <a:defRPr/>
            </a:lvl1pPr>
          </a:lstStyle>
          <a:p>
            <a:pPr lvl="0"/>
            <a:r>
              <a:rPr lang="zh-CN" altLang="en-US" noProof="0" smtClean="0"/>
              <a:t>单击此处编辑母版标题样式</a:t>
            </a:r>
          </a:p>
        </p:txBody>
      </p:sp>
      <p:sp>
        <p:nvSpPr>
          <p:cNvPr id="730115" name="Rectangle 3"/>
          <p:cNvSpPr>
            <a:spLocks noGrp="1" noChangeArrowheads="1"/>
          </p:cNvSpPr>
          <p:nvPr>
            <p:ph type="subTitle" idx="1"/>
          </p:nvPr>
        </p:nvSpPr>
        <p:spPr>
          <a:xfrm>
            <a:off x="1447800" y="3429000"/>
            <a:ext cx="7010400" cy="16002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250658417"/>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21226060"/>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971388053"/>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4321773"/>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47403001"/>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246268682"/>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0098233"/>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25254A49-F6ED-46E9-AA5D-A720D130810E}" type="datetime11">
              <a:rPr lang="zh-CN" altLang="en-US"/>
              <a:pPr>
                <a:defRPr/>
              </a:pPr>
              <a:t>13:43:07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5D47683-DF3B-4DB0-93BB-7D1B85A91A8D}" type="slidenum">
              <a:rPr lang="zh-CN" altLang="en-US"/>
              <a:pPr>
                <a:defRPr/>
              </a:pPr>
              <a:t>‹#›</a:t>
            </a:fld>
            <a:endParaRPr lang="en-US" altLang="zh-CN"/>
          </a:p>
        </p:txBody>
      </p:sp>
    </p:spTree>
    <p:extLst>
      <p:ext uri="{BB962C8B-B14F-4D97-AF65-F5344CB8AC3E}">
        <p14:creationId xmlns:p14="http://schemas.microsoft.com/office/powerpoint/2010/main" val="1635785094"/>
      </p:ext>
    </p:extLst>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06225566"/>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91642796"/>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55720250"/>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58994538"/>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52834426"/>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83629269"/>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77489610"/>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06CF6A09-6815-442A-8E9C-780C425C10EB}" type="datetime11">
              <a:rPr lang="zh-CN" altLang="en-US"/>
              <a:pPr>
                <a:defRPr/>
              </a:pPr>
              <a:t>13:43:07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2839E4F-CEDE-4F9A-A24D-0EF19DC76D60}" type="slidenum">
              <a:rPr lang="zh-CN" altLang="en-US"/>
              <a:pPr>
                <a:defRPr/>
              </a:pPr>
              <a:t>‹#›</a:t>
            </a:fld>
            <a:endParaRPr lang="en-US" altLang="zh-CN"/>
          </a:p>
        </p:txBody>
      </p:sp>
    </p:spTree>
    <p:extLst>
      <p:ext uri="{BB962C8B-B14F-4D97-AF65-F5344CB8AC3E}">
        <p14:creationId xmlns:p14="http://schemas.microsoft.com/office/powerpoint/2010/main" val="106258449"/>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0C747D6C-4D36-49FC-AA1E-34AFDCE44EAD}" type="datetime11">
              <a:rPr lang="zh-CN" altLang="en-US"/>
              <a:pPr>
                <a:defRPr/>
              </a:pPr>
              <a:t>13:43:07</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B059009-ABC4-4674-A3F3-4B5B23EF51AD}" type="slidenum">
              <a:rPr lang="zh-CN" altLang="en-US"/>
              <a:pPr>
                <a:defRPr/>
              </a:pPr>
              <a:t>‹#›</a:t>
            </a:fld>
            <a:endParaRPr lang="en-US" altLang="zh-CN"/>
          </a:p>
        </p:txBody>
      </p:sp>
    </p:spTree>
    <p:extLst>
      <p:ext uri="{BB962C8B-B14F-4D97-AF65-F5344CB8AC3E}">
        <p14:creationId xmlns:p14="http://schemas.microsoft.com/office/powerpoint/2010/main" val="3926127880"/>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E21C37B2-0763-4FFF-8F94-BD17965177A9}" type="datetime11">
              <a:rPr lang="zh-CN" altLang="en-US"/>
              <a:pPr>
                <a:defRPr/>
              </a:pPr>
              <a:t>13:43:07</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B368C31-29A3-4527-8F7A-8CACDA1A6D7D}" type="slidenum">
              <a:rPr lang="zh-CN" altLang="en-US"/>
              <a:pPr>
                <a:defRPr/>
              </a:pPr>
              <a:t>‹#›</a:t>
            </a:fld>
            <a:endParaRPr lang="en-US" altLang="zh-CN"/>
          </a:p>
        </p:txBody>
      </p:sp>
    </p:spTree>
    <p:extLst>
      <p:ext uri="{BB962C8B-B14F-4D97-AF65-F5344CB8AC3E}">
        <p14:creationId xmlns:p14="http://schemas.microsoft.com/office/powerpoint/2010/main" val="3031794237"/>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0BD1CAF-A95B-411B-801E-9DE41F115003}" type="datetime11">
              <a:rPr lang="zh-CN" altLang="en-US"/>
              <a:pPr>
                <a:defRPr/>
              </a:pPr>
              <a:t>13:43:07</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9166B0C-83DD-47F7-876D-3FE6C12FD5C4}" type="slidenum">
              <a:rPr lang="zh-CN" altLang="en-US"/>
              <a:pPr>
                <a:defRPr/>
              </a:pPr>
              <a:t>‹#›</a:t>
            </a:fld>
            <a:endParaRPr lang="en-US" altLang="zh-CN"/>
          </a:p>
        </p:txBody>
      </p:sp>
    </p:spTree>
    <p:extLst>
      <p:ext uri="{BB962C8B-B14F-4D97-AF65-F5344CB8AC3E}">
        <p14:creationId xmlns:p14="http://schemas.microsoft.com/office/powerpoint/2010/main" val="3980165927"/>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200B5E4B-3A37-4874-BA9C-D1B223DD59F9}" type="datetime11">
              <a:rPr lang="zh-CN" altLang="en-US"/>
              <a:pPr>
                <a:defRPr/>
              </a:pPr>
              <a:t>13:43:07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6965642-55A3-439F-9953-D9F90829907D}" type="slidenum">
              <a:rPr lang="zh-CN" altLang="en-US"/>
              <a:pPr>
                <a:defRPr/>
              </a:pPr>
              <a:t>‹#›</a:t>
            </a:fld>
            <a:endParaRPr lang="en-US" altLang="zh-CN"/>
          </a:p>
        </p:txBody>
      </p:sp>
    </p:spTree>
    <p:extLst>
      <p:ext uri="{BB962C8B-B14F-4D97-AF65-F5344CB8AC3E}">
        <p14:creationId xmlns:p14="http://schemas.microsoft.com/office/powerpoint/2010/main" val="2326530808"/>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75075935-A541-47CD-A96D-948F01F8B78E}" type="datetime11">
              <a:rPr lang="zh-CN" altLang="en-US"/>
              <a:pPr>
                <a:defRPr/>
              </a:pPr>
              <a:t>13:43:07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5E9B306-FD6F-4F8F-BA01-ACA313B85665}" type="slidenum">
              <a:rPr lang="zh-CN" altLang="en-US"/>
              <a:pPr>
                <a:defRPr/>
              </a:pPr>
              <a:t>‹#›</a:t>
            </a:fld>
            <a:endParaRPr lang="en-US" altLang="zh-CN"/>
          </a:p>
        </p:txBody>
      </p:sp>
    </p:spTree>
    <p:extLst>
      <p:ext uri="{BB962C8B-B14F-4D97-AF65-F5344CB8AC3E}">
        <p14:creationId xmlns:p14="http://schemas.microsoft.com/office/powerpoint/2010/main" val="3493113339"/>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2.png"/><Relationship Id="rId2" Type="http://schemas.openxmlformats.org/officeDocument/2006/relationships/slideLayout" Target="../slideLayouts/slideLayout24.xml"/><Relationship Id="rId16" Type="http://schemas.openxmlformats.org/officeDocument/2006/relationships/image" Target="../media/image1.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118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400">
                <a:solidFill>
                  <a:schemeClr val="tx1"/>
                </a:solidFill>
                <a:latin typeface="Times New Roman" pitchFamily="18" charset="0"/>
                <a:ea typeface="+mn-ea"/>
              </a:defRPr>
            </a:lvl1pPr>
          </a:lstStyle>
          <a:p>
            <a:pPr>
              <a:defRPr/>
            </a:pPr>
            <a:fld id="{27DDBBC0-1497-4A2D-AF7D-3879F78E7517}" type="datetime11">
              <a:rPr lang="zh-CN" altLang="en-US"/>
              <a:pPr>
                <a:defRPr/>
              </a:pPr>
              <a:t>13:43:07</a:t>
            </a:fld>
            <a:endParaRPr lang="en-US" altLang="zh-CN"/>
          </a:p>
        </p:txBody>
      </p:sp>
      <p:sp>
        <p:nvSpPr>
          <p:cNvPr id="22118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1" sz="1400">
                <a:solidFill>
                  <a:schemeClr val="tx1"/>
                </a:solidFill>
                <a:latin typeface="Times New Roman" pitchFamily="18" charset="0"/>
                <a:ea typeface="+mn-ea"/>
              </a:defRPr>
            </a:lvl1pPr>
          </a:lstStyle>
          <a:p>
            <a:pPr>
              <a:defRPr/>
            </a:pPr>
            <a:endParaRPr lang="en-US" altLang="zh-CN"/>
          </a:p>
        </p:txBody>
      </p:sp>
      <p:sp>
        <p:nvSpPr>
          <p:cNvPr id="22119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400">
                <a:solidFill>
                  <a:schemeClr val="tx1"/>
                </a:solidFill>
                <a:latin typeface="Times New Roman" panose="02020603050405020304" pitchFamily="18" charset="0"/>
                <a:ea typeface="宋体" panose="02010600030101010101" pitchFamily="2" charset="-122"/>
              </a:defRPr>
            </a:lvl1pPr>
          </a:lstStyle>
          <a:p>
            <a:pPr>
              <a:defRPr/>
            </a:pPr>
            <a:fld id="{87BC8ADF-0443-44F5-90C2-191E8367BF1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846" r:id="rId1"/>
    <p:sldLayoutId id="2147484847" r:id="rId2"/>
    <p:sldLayoutId id="2147484848" r:id="rId3"/>
    <p:sldLayoutId id="2147484849" r:id="rId4"/>
    <p:sldLayoutId id="2147484850" r:id="rId5"/>
    <p:sldLayoutId id="2147484851" r:id="rId6"/>
    <p:sldLayoutId id="2147484852" r:id="rId7"/>
    <p:sldLayoutId id="2147484853" r:id="rId8"/>
    <p:sldLayoutId id="2147484854" r:id="rId9"/>
    <p:sldLayoutId id="2147484855" r:id="rId10"/>
    <p:sldLayoutId id="2147484856" r:id="rId11"/>
  </p:sldLayoutIdLst>
  <p:transition spd="slow"/>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178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400">
                <a:solidFill>
                  <a:schemeClr val="tx1"/>
                </a:solidFill>
                <a:latin typeface="Times New Roman" pitchFamily="18" charset="0"/>
                <a:ea typeface="+mn-ea"/>
              </a:defRPr>
            </a:lvl1pPr>
          </a:lstStyle>
          <a:p>
            <a:pPr>
              <a:defRPr/>
            </a:pPr>
            <a:fld id="{F4D38977-17EA-44DA-9BE8-28A5AFE7A8ED}" type="datetime11">
              <a:rPr lang="zh-CN" altLang="en-US"/>
              <a:pPr>
                <a:defRPr/>
              </a:pPr>
              <a:t>13:43:07</a:t>
            </a:fld>
            <a:endParaRPr lang="en-US" altLang="zh-CN"/>
          </a:p>
        </p:txBody>
      </p:sp>
      <p:sp>
        <p:nvSpPr>
          <p:cNvPr id="7178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1" sz="1400">
                <a:solidFill>
                  <a:schemeClr val="tx1"/>
                </a:solidFill>
                <a:latin typeface="Times New Roman" pitchFamily="18" charset="0"/>
                <a:ea typeface="+mn-ea"/>
              </a:defRPr>
            </a:lvl1pPr>
          </a:lstStyle>
          <a:p>
            <a:pPr>
              <a:defRPr/>
            </a:pPr>
            <a:endParaRPr lang="en-US" altLang="zh-CN"/>
          </a:p>
        </p:txBody>
      </p:sp>
      <p:sp>
        <p:nvSpPr>
          <p:cNvPr id="7178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400">
                <a:solidFill>
                  <a:schemeClr val="tx1"/>
                </a:solidFill>
                <a:latin typeface="Times New Roman" panose="02020603050405020304" pitchFamily="18" charset="0"/>
                <a:ea typeface="宋体" panose="02010600030101010101" pitchFamily="2" charset="-122"/>
              </a:defRPr>
            </a:lvl1pPr>
          </a:lstStyle>
          <a:p>
            <a:pPr>
              <a:defRPr/>
            </a:pPr>
            <a:fld id="{6B522CFB-6B11-4AA7-9A4F-EA6E6F9AE77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857" r:id="rId1"/>
    <p:sldLayoutId id="2147484858" r:id="rId2"/>
    <p:sldLayoutId id="2147484859" r:id="rId3"/>
    <p:sldLayoutId id="2147484860" r:id="rId4"/>
    <p:sldLayoutId id="2147484861" r:id="rId5"/>
    <p:sldLayoutId id="2147484862" r:id="rId6"/>
    <p:sldLayoutId id="2147484863" r:id="rId7"/>
    <p:sldLayoutId id="2147484864" r:id="rId8"/>
    <p:sldLayoutId id="2147484865" r:id="rId9"/>
    <p:sldLayoutId id="2147484866" r:id="rId10"/>
    <p:sldLayoutId id="2147484867" r:id="rId11"/>
  </p:sldLayoutIdLst>
  <p:transition spd="slow"/>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AutoShape 4"/>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077" name="Text Box 5"/>
          <p:cNvSpPr txBox="1">
            <a:spLocks noChangeArrowheads="1"/>
          </p:cNvSpPr>
          <p:nvPr/>
        </p:nvSpPr>
        <p:spPr bwMode="auto">
          <a:xfrm>
            <a:off x="0" y="6613525"/>
            <a:ext cx="9144000" cy="2444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500">
                <a:solidFill>
                  <a:schemeClr val="bg1"/>
                </a:solidFill>
                <a:latin typeface="黑体" pitchFamily="49" charset="-122"/>
                <a:ea typeface="黑体" pitchFamily="49" charset="-122"/>
              </a:defRPr>
            </a:lvl1pPr>
            <a:lvl2pPr marL="742950" indent="-285750" eaLnBrk="0" hangingPunct="0">
              <a:defRPr sz="2500">
                <a:solidFill>
                  <a:schemeClr val="bg1"/>
                </a:solidFill>
                <a:latin typeface="黑体" pitchFamily="49" charset="-122"/>
                <a:ea typeface="黑体" pitchFamily="49" charset="-122"/>
              </a:defRPr>
            </a:lvl2pPr>
            <a:lvl3pPr marL="1143000" indent="-228600" eaLnBrk="0" hangingPunct="0">
              <a:defRPr sz="2500">
                <a:solidFill>
                  <a:schemeClr val="bg1"/>
                </a:solidFill>
                <a:latin typeface="黑体" pitchFamily="49" charset="-122"/>
                <a:ea typeface="黑体" pitchFamily="49" charset="-122"/>
              </a:defRPr>
            </a:lvl3pPr>
            <a:lvl4pPr marL="1600200" indent="-228600" eaLnBrk="0" hangingPunct="0">
              <a:defRPr sz="2500">
                <a:solidFill>
                  <a:schemeClr val="bg1"/>
                </a:solidFill>
                <a:latin typeface="黑体" pitchFamily="49" charset="-122"/>
                <a:ea typeface="黑体" pitchFamily="49" charset="-122"/>
              </a:defRPr>
            </a:lvl4pPr>
            <a:lvl5pPr marL="2057400" indent="-228600" eaLnBrk="0" hangingPunct="0">
              <a:defRPr sz="2500">
                <a:solidFill>
                  <a:schemeClr val="bg1"/>
                </a:solidFill>
                <a:latin typeface="黑体" pitchFamily="49" charset="-122"/>
                <a:ea typeface="黑体" pitchFamily="49" charset="-122"/>
              </a:defRPr>
            </a:lvl5pPr>
            <a:lvl6pPr marL="2514600" indent="-228600" algn="ctr" eaLnBrk="0" fontAlgn="base" hangingPunct="0">
              <a:spcBef>
                <a:spcPct val="0"/>
              </a:spcBef>
              <a:spcAft>
                <a:spcPct val="0"/>
              </a:spcAft>
              <a:defRPr sz="2500">
                <a:solidFill>
                  <a:schemeClr val="bg1"/>
                </a:solidFill>
                <a:latin typeface="黑体" pitchFamily="49" charset="-122"/>
                <a:ea typeface="黑体" pitchFamily="49" charset="-122"/>
              </a:defRPr>
            </a:lvl6pPr>
            <a:lvl7pPr marL="2971800" indent="-228600" algn="ctr" eaLnBrk="0" fontAlgn="base" hangingPunct="0">
              <a:spcBef>
                <a:spcPct val="0"/>
              </a:spcBef>
              <a:spcAft>
                <a:spcPct val="0"/>
              </a:spcAft>
              <a:defRPr sz="2500">
                <a:solidFill>
                  <a:schemeClr val="bg1"/>
                </a:solidFill>
                <a:latin typeface="黑体" pitchFamily="49" charset="-122"/>
                <a:ea typeface="黑体" pitchFamily="49" charset="-122"/>
              </a:defRPr>
            </a:lvl7pPr>
            <a:lvl8pPr marL="3429000" indent="-228600" algn="ctr" eaLnBrk="0" fontAlgn="base" hangingPunct="0">
              <a:spcBef>
                <a:spcPct val="0"/>
              </a:spcBef>
              <a:spcAft>
                <a:spcPct val="0"/>
              </a:spcAft>
              <a:defRPr sz="2500">
                <a:solidFill>
                  <a:schemeClr val="bg1"/>
                </a:solidFill>
                <a:latin typeface="黑体" pitchFamily="49" charset="-122"/>
                <a:ea typeface="黑体" pitchFamily="49" charset="-122"/>
              </a:defRPr>
            </a:lvl8pPr>
            <a:lvl9pPr marL="3886200" indent="-228600" algn="ctr" eaLnBrk="0" fontAlgn="base" hangingPunct="0">
              <a:spcBef>
                <a:spcPct val="0"/>
              </a:spcBef>
              <a:spcAft>
                <a:spcPct val="0"/>
              </a:spcAft>
              <a:defRPr sz="2500">
                <a:solidFill>
                  <a:schemeClr val="bg1"/>
                </a:solidFill>
                <a:latin typeface="黑体" pitchFamily="49" charset="-122"/>
                <a:ea typeface="黑体" pitchFamily="49" charset="-122"/>
              </a:defRPr>
            </a:lvl9pPr>
          </a:lstStyle>
          <a:p>
            <a:pPr algn="ctr" eaLnBrk="1" hangingPunct="1">
              <a:defRPr/>
            </a:pPr>
            <a:r>
              <a:rPr kumimoji="1" lang="zh-CN" altLang="en-US" sz="1000" smtClean="0">
                <a:latin typeface="Times New Roman" pitchFamily="18" charset="0"/>
                <a:ea typeface="宋体" pitchFamily="2" charset="-122"/>
              </a:rPr>
              <a:t>河海大学计算机与信息学院计算机科学与技术系 </a:t>
            </a:r>
            <a:endParaRPr kumimoji="1" lang="en-US" altLang="zh-CN" sz="1000" smtClean="0">
              <a:latin typeface="Times New Roman" pitchFamily="18" charset="0"/>
              <a:ea typeface="宋体" pitchFamily="2" charset="-122"/>
            </a:endParaRPr>
          </a:p>
        </p:txBody>
      </p:sp>
      <p:pic>
        <p:nvPicPr>
          <p:cNvPr id="3078"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Text Box 7"/>
          <p:cNvSpPr txBox="1">
            <a:spLocks noChangeArrowheads="1"/>
          </p:cNvSpPr>
          <p:nvPr/>
        </p:nvSpPr>
        <p:spPr bwMode="auto">
          <a:xfrm>
            <a:off x="2484438" y="26035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500">
                <a:solidFill>
                  <a:schemeClr val="bg1"/>
                </a:solidFill>
                <a:latin typeface="黑体" pitchFamily="49" charset="-122"/>
                <a:ea typeface="黑体" pitchFamily="49" charset="-122"/>
              </a:defRPr>
            </a:lvl1pPr>
            <a:lvl2pPr marL="742950" indent="-285750" eaLnBrk="0" hangingPunct="0">
              <a:defRPr sz="2500">
                <a:solidFill>
                  <a:schemeClr val="bg1"/>
                </a:solidFill>
                <a:latin typeface="黑体" pitchFamily="49" charset="-122"/>
                <a:ea typeface="黑体" pitchFamily="49" charset="-122"/>
              </a:defRPr>
            </a:lvl2pPr>
            <a:lvl3pPr marL="1143000" indent="-228600" eaLnBrk="0" hangingPunct="0">
              <a:defRPr sz="2500">
                <a:solidFill>
                  <a:schemeClr val="bg1"/>
                </a:solidFill>
                <a:latin typeface="黑体" pitchFamily="49" charset="-122"/>
                <a:ea typeface="黑体" pitchFamily="49" charset="-122"/>
              </a:defRPr>
            </a:lvl3pPr>
            <a:lvl4pPr marL="1600200" indent="-228600" eaLnBrk="0" hangingPunct="0">
              <a:defRPr sz="2500">
                <a:solidFill>
                  <a:schemeClr val="bg1"/>
                </a:solidFill>
                <a:latin typeface="黑体" pitchFamily="49" charset="-122"/>
                <a:ea typeface="黑体" pitchFamily="49" charset="-122"/>
              </a:defRPr>
            </a:lvl4pPr>
            <a:lvl5pPr marL="2057400" indent="-228600" eaLnBrk="0" hangingPunct="0">
              <a:defRPr sz="2500">
                <a:solidFill>
                  <a:schemeClr val="bg1"/>
                </a:solidFill>
                <a:latin typeface="黑体" pitchFamily="49" charset="-122"/>
                <a:ea typeface="黑体" pitchFamily="49" charset="-122"/>
              </a:defRPr>
            </a:lvl5pPr>
            <a:lvl6pPr marL="2514600" indent="-228600" algn="ctr" eaLnBrk="0" fontAlgn="base" hangingPunct="0">
              <a:spcBef>
                <a:spcPct val="0"/>
              </a:spcBef>
              <a:spcAft>
                <a:spcPct val="0"/>
              </a:spcAft>
              <a:defRPr sz="2500">
                <a:solidFill>
                  <a:schemeClr val="bg1"/>
                </a:solidFill>
                <a:latin typeface="黑体" pitchFamily="49" charset="-122"/>
                <a:ea typeface="黑体" pitchFamily="49" charset="-122"/>
              </a:defRPr>
            </a:lvl6pPr>
            <a:lvl7pPr marL="2971800" indent="-228600" algn="ctr" eaLnBrk="0" fontAlgn="base" hangingPunct="0">
              <a:spcBef>
                <a:spcPct val="0"/>
              </a:spcBef>
              <a:spcAft>
                <a:spcPct val="0"/>
              </a:spcAft>
              <a:defRPr sz="2500">
                <a:solidFill>
                  <a:schemeClr val="bg1"/>
                </a:solidFill>
                <a:latin typeface="黑体" pitchFamily="49" charset="-122"/>
                <a:ea typeface="黑体" pitchFamily="49" charset="-122"/>
              </a:defRPr>
            </a:lvl7pPr>
            <a:lvl8pPr marL="3429000" indent="-228600" algn="ctr" eaLnBrk="0" fontAlgn="base" hangingPunct="0">
              <a:spcBef>
                <a:spcPct val="0"/>
              </a:spcBef>
              <a:spcAft>
                <a:spcPct val="0"/>
              </a:spcAft>
              <a:defRPr sz="2500">
                <a:solidFill>
                  <a:schemeClr val="bg1"/>
                </a:solidFill>
                <a:latin typeface="黑体" pitchFamily="49" charset="-122"/>
                <a:ea typeface="黑体" pitchFamily="49" charset="-122"/>
              </a:defRPr>
            </a:lvl8pPr>
            <a:lvl9pPr marL="3886200" indent="-228600" algn="ctr" eaLnBrk="0" fontAlgn="base" hangingPunct="0">
              <a:spcBef>
                <a:spcPct val="0"/>
              </a:spcBef>
              <a:spcAft>
                <a:spcPct val="0"/>
              </a:spcAft>
              <a:defRPr sz="2500">
                <a:solidFill>
                  <a:schemeClr val="bg1"/>
                </a:solidFill>
                <a:latin typeface="黑体" pitchFamily="49" charset="-122"/>
                <a:ea typeface="黑体" pitchFamily="49" charset="-122"/>
              </a:defRPr>
            </a:lvl9pPr>
          </a:lstStyle>
          <a:p>
            <a:pPr eaLnBrk="1" hangingPunct="1">
              <a:spcBef>
                <a:spcPct val="50000"/>
              </a:spcBef>
              <a:defRPr/>
            </a:pPr>
            <a:r>
              <a:rPr lang="zh-CN" altLang="en-US" sz="2400" b="1" smtClean="0">
                <a:solidFill>
                  <a:srgbClr val="F7F7F7"/>
                </a:solidFill>
                <a:latin typeface="Verdana" pitchFamily="34" charset="0"/>
                <a:ea typeface="楷体_GB2312" pitchFamily="49" charset="-122"/>
              </a:rPr>
              <a:t>计算机与信息学院</a:t>
            </a:r>
          </a:p>
        </p:txBody>
      </p:sp>
      <p:pic>
        <p:nvPicPr>
          <p:cNvPr id="3080" name="Picture 8" descr="邓体字徽（白色透明）"/>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79388" y="0"/>
            <a:ext cx="2232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881" r:id="rId1"/>
    <p:sldLayoutId id="2147484868" r:id="rId2"/>
    <p:sldLayoutId id="2147484869" r:id="rId3"/>
    <p:sldLayoutId id="2147484870" r:id="rId4"/>
    <p:sldLayoutId id="2147484871" r:id="rId5"/>
    <p:sldLayoutId id="2147484872" r:id="rId6"/>
    <p:sldLayoutId id="2147484873" r:id="rId7"/>
    <p:sldLayoutId id="2147484874" r:id="rId8"/>
    <p:sldLayoutId id="2147484875" r:id="rId9"/>
    <p:sldLayoutId id="2147484876" r:id="rId10"/>
    <p:sldLayoutId id="2147484877" r:id="rId11"/>
    <p:sldLayoutId id="2147484878" r:id="rId12"/>
    <p:sldLayoutId id="2147484879" r:id="rId13"/>
    <p:sldLayoutId id="2147484880" r:id="rId14"/>
  </p:sldLayoutIdLst>
  <p:transition spd="slow"/>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o.csdn.net/so/search?q=%E8%B7%AF%E7%94%B1%E8%A1%A8&amp;spm=1001.2101.3001.7020" TargetMode="Externa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Text Box 12"/>
          <p:cNvSpPr txBox="1">
            <a:spLocks noChangeArrowheads="1"/>
          </p:cNvSpPr>
          <p:nvPr/>
        </p:nvSpPr>
        <p:spPr bwMode="auto">
          <a:xfrm>
            <a:off x="2627313" y="5157788"/>
            <a:ext cx="4537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b="1">
                <a:ea typeface="黑体" panose="02010609060101010101" pitchFamily="49" charset="-122"/>
              </a:rPr>
              <a:t>河海大学计算机与信息学院</a:t>
            </a:r>
          </a:p>
        </p:txBody>
      </p:sp>
      <p:sp>
        <p:nvSpPr>
          <p:cNvPr id="7171" name="Text Box 14"/>
          <p:cNvSpPr txBox="1">
            <a:spLocks noChangeArrowheads="1"/>
          </p:cNvSpPr>
          <p:nvPr/>
        </p:nvSpPr>
        <p:spPr bwMode="auto">
          <a:xfrm>
            <a:off x="3492500" y="5734050"/>
            <a:ext cx="28813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fld id="{817738EF-1B17-4D2D-8A57-4690CA20D6AD}" type="datetime3">
              <a:rPr lang="zh-CN" altLang="en-US" sz="1800" b="1">
                <a:latin typeface="黑体" panose="02010609060101010101" pitchFamily="49" charset="-122"/>
                <a:ea typeface="黑体" panose="02010609060101010101" pitchFamily="49" charset="-122"/>
              </a:rPr>
              <a:pPr algn="ctr" eaLnBrk="1" hangingPunct="1">
                <a:spcBef>
                  <a:spcPct val="50000"/>
                </a:spcBef>
                <a:buClrTx/>
                <a:buFontTx/>
                <a:buNone/>
              </a:pPr>
              <a:t>2022年8月21日星期日</a:t>
            </a:fld>
            <a:endParaRPr lang="en-US" altLang="zh-CN" sz="1800" b="1">
              <a:latin typeface="黑体" panose="02010609060101010101" pitchFamily="49" charset="-122"/>
              <a:ea typeface="黑体" panose="02010609060101010101" pitchFamily="49" charset="-122"/>
            </a:endParaRPr>
          </a:p>
        </p:txBody>
      </p:sp>
      <p:sp>
        <p:nvSpPr>
          <p:cNvPr id="7172" name="Text Box 15"/>
          <p:cNvSpPr txBox="1">
            <a:spLocks noChangeArrowheads="1"/>
          </p:cNvSpPr>
          <p:nvPr/>
        </p:nvSpPr>
        <p:spPr bwMode="auto">
          <a:xfrm>
            <a:off x="611188" y="3500438"/>
            <a:ext cx="8208962" cy="628650"/>
          </a:xfrm>
          <a:prstGeom prst="rect">
            <a:avLst/>
          </a:prstGeom>
          <a:noFill/>
          <a:ln>
            <a:noFill/>
          </a:ln>
          <a:effectLst>
            <a:outerShdw dist="35921" dir="2700000" algn="ctr" rotWithShape="0">
              <a:srgbClr val="FFFF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80000"/>
              </a:lnSpc>
              <a:spcBef>
                <a:spcPct val="50000"/>
              </a:spcBef>
              <a:buClrTx/>
              <a:buFontTx/>
              <a:buNone/>
            </a:pPr>
            <a:r>
              <a:rPr kumimoji="1" lang="zh-CN" altLang="en-US" sz="4400" b="1">
                <a:solidFill>
                  <a:srgbClr val="FF0000"/>
                </a:solidFill>
                <a:latin typeface="黑体" panose="02010609060101010101" pitchFamily="49" charset="-122"/>
                <a:ea typeface="黑体" panose="02010609060101010101" pitchFamily="49" charset="-122"/>
              </a:rPr>
              <a:t>计算机网络</a:t>
            </a:r>
          </a:p>
        </p:txBody>
      </p:sp>
      <p:sp>
        <p:nvSpPr>
          <p:cNvPr id="7173" name="Text Box 16"/>
          <p:cNvSpPr txBox="1">
            <a:spLocks noChangeArrowheads="1"/>
          </p:cNvSpPr>
          <p:nvPr/>
        </p:nvSpPr>
        <p:spPr bwMode="auto">
          <a:xfrm>
            <a:off x="971550" y="1773238"/>
            <a:ext cx="4033838" cy="482600"/>
          </a:xfrm>
          <a:prstGeom prst="rect">
            <a:avLst/>
          </a:prstGeom>
          <a:noFill/>
          <a:ln>
            <a:noFill/>
          </a:ln>
          <a:effectLst>
            <a:outerShdw dist="35921" dir="2700000" algn="ctr" rotWithShape="0">
              <a:srgbClr val="FFFF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50000"/>
              </a:spcBef>
              <a:buClrTx/>
              <a:buFontTx/>
              <a:buNone/>
            </a:pPr>
            <a:r>
              <a:rPr kumimoji="1" lang="zh-CN" altLang="en-US" sz="3200" b="1">
                <a:solidFill>
                  <a:srgbClr val="CC0000"/>
                </a:solidFill>
                <a:latin typeface="黑体" panose="02010609060101010101" pitchFamily="49" charset="-122"/>
                <a:ea typeface="黑体" panose="02010609060101010101" pitchFamily="49" charset="-122"/>
              </a:rPr>
              <a:t>计算机专业课程</a:t>
            </a:r>
            <a:endParaRPr kumimoji="1" lang="en-US" altLang="zh-CN" sz="3200" b="1">
              <a:solidFill>
                <a:srgbClr val="CC0000"/>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484438" y="3357563"/>
            <a:ext cx="3852862" cy="755650"/>
          </a:xfrm>
        </p:spPr>
        <p:txBody>
          <a:bodyPr/>
          <a:lstStyle/>
          <a:p>
            <a:pPr eaLnBrk="1" hangingPunct="1"/>
            <a:r>
              <a:rPr lang="zh-CN" altLang="en-US" sz="3200" b="1" smtClean="0">
                <a:solidFill>
                  <a:schemeClr val="hlink"/>
                </a:solidFill>
                <a:ea typeface="黑体" panose="02010609060101010101" pitchFamily="49" charset="-122"/>
              </a:rPr>
              <a:t>动态路由选择策略</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74675" y="765175"/>
            <a:ext cx="3852863" cy="755650"/>
          </a:xfrm>
        </p:spPr>
        <p:txBody>
          <a:bodyPr/>
          <a:lstStyle/>
          <a:p>
            <a:pPr eaLnBrk="1" hangingPunct="1"/>
            <a:r>
              <a:rPr lang="zh-CN" altLang="en-US" sz="3200" b="1" smtClean="0">
                <a:solidFill>
                  <a:schemeClr val="hlink"/>
                </a:solidFill>
                <a:ea typeface="黑体" panose="02010609060101010101" pitchFamily="49" charset="-122"/>
              </a:rPr>
              <a:t>动态路由选择策略</a:t>
            </a:r>
          </a:p>
        </p:txBody>
      </p:sp>
      <p:sp>
        <p:nvSpPr>
          <p:cNvPr id="14339" name="Rectangle 3"/>
          <p:cNvSpPr>
            <a:spLocks noGrp="1" noChangeArrowheads="1"/>
          </p:cNvSpPr>
          <p:nvPr>
            <p:ph type="body" idx="1"/>
          </p:nvPr>
        </p:nvSpPr>
        <p:spPr/>
        <p:txBody>
          <a:bodyPr/>
          <a:lstStyle/>
          <a:p>
            <a:pPr marL="0" indent="0" eaLnBrk="1" hangingPunct="1">
              <a:buFont typeface="Wingdings" panose="05000000000000000000" pitchFamily="2" charset="2"/>
              <a:buNone/>
              <a:defRPr/>
            </a:pPr>
            <a:r>
              <a:rPr lang="zh-CN" altLang="en-US" sz="2600" b="1" dirty="0" smtClean="0">
                <a:solidFill>
                  <a:srgbClr val="0070C0"/>
                </a:solidFill>
                <a:ea typeface="黑体" panose="02010609060101010101" pitchFamily="49" charset="-122"/>
              </a:rPr>
              <a:t>路由器通过路由选择协议自动获取路由信息。能够适应较大规模的网络。</a:t>
            </a:r>
            <a:endParaRPr lang="en-US" altLang="zh-CN" sz="2600" b="1" dirty="0" smtClean="0">
              <a:solidFill>
                <a:srgbClr val="0070C0"/>
              </a:solidFill>
              <a:ea typeface="黑体" panose="02010609060101010101" pitchFamily="49" charset="-122"/>
            </a:endParaRPr>
          </a:p>
          <a:p>
            <a:pPr marL="0" indent="0" eaLnBrk="1" hangingPunct="1">
              <a:buFont typeface="Wingdings" panose="05000000000000000000" pitchFamily="2" charset="2"/>
              <a:buNone/>
              <a:defRPr/>
            </a:pPr>
            <a:endParaRPr lang="zh-CN" altLang="en-US" sz="2600" b="1" dirty="0" smtClean="0">
              <a:solidFill>
                <a:srgbClr val="FF0000"/>
              </a:solidFill>
              <a:ea typeface="黑体" panose="02010609060101010101" pitchFamily="49" charset="-122"/>
            </a:endParaRPr>
          </a:p>
          <a:p>
            <a:pPr eaLnBrk="1" hangingPunct="1">
              <a:defRPr/>
            </a:pPr>
            <a:r>
              <a:rPr lang="zh-CN" altLang="en-US" sz="2600" b="1" dirty="0" smtClean="0">
                <a:solidFill>
                  <a:schemeClr val="hlink"/>
                </a:solidFill>
                <a:ea typeface="黑体" panose="02010609060101010101" pitchFamily="49" charset="-122"/>
              </a:rPr>
              <a:t>工作步骤：</a:t>
            </a:r>
          </a:p>
          <a:p>
            <a:pPr eaLnBrk="1" hangingPunct="1">
              <a:buFont typeface="Wingdings" panose="05000000000000000000" pitchFamily="2" charset="2"/>
              <a:buChar char="Ø"/>
              <a:defRPr/>
            </a:pPr>
            <a:r>
              <a:rPr lang="zh-CN" altLang="en-US" sz="2600" b="1" dirty="0" smtClean="0">
                <a:ea typeface="黑体" panose="02010609060101010101" pitchFamily="49" charset="-122"/>
              </a:rPr>
              <a:t>定时测量并感知网络状态，主要包括拓扑结构、流量及延迟；</a:t>
            </a:r>
          </a:p>
          <a:p>
            <a:pPr eaLnBrk="1" hangingPunct="1">
              <a:buFont typeface="Wingdings" panose="05000000000000000000" pitchFamily="2" charset="2"/>
              <a:buChar char="Ø"/>
              <a:defRPr/>
            </a:pPr>
            <a:r>
              <a:rPr lang="zh-CN" altLang="en-US" sz="2600" b="1" dirty="0" smtClean="0">
                <a:ea typeface="黑体" panose="02010609060101010101" pitchFamily="49" charset="-122"/>
              </a:rPr>
              <a:t>向有关进程或节点报告测量结果；</a:t>
            </a:r>
          </a:p>
          <a:p>
            <a:pPr eaLnBrk="1" hangingPunct="1">
              <a:buFont typeface="Wingdings" panose="05000000000000000000" pitchFamily="2" charset="2"/>
              <a:buChar char="Ø"/>
              <a:defRPr/>
            </a:pPr>
            <a:r>
              <a:rPr lang="zh-CN" altLang="en-US" sz="2600" b="1" dirty="0" smtClean="0">
                <a:ea typeface="黑体" panose="02010609060101010101" pitchFamily="49" charset="-122"/>
              </a:rPr>
              <a:t>根据测量结果更新路由表；</a:t>
            </a:r>
          </a:p>
          <a:p>
            <a:pPr eaLnBrk="1" hangingPunct="1">
              <a:buFont typeface="Wingdings" panose="05000000000000000000" pitchFamily="2" charset="2"/>
              <a:buChar char="Ø"/>
              <a:defRPr/>
            </a:pPr>
            <a:r>
              <a:rPr lang="zh-CN" altLang="en-US" sz="2600" b="1" dirty="0" smtClean="0">
                <a:ea typeface="黑体" panose="02010609060101010101" pitchFamily="49" charset="-122"/>
              </a:rPr>
              <a:t>根据新路由表重选合适路由转发数据分组。</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z="3400" b="1" smtClean="0">
                <a:solidFill>
                  <a:schemeClr val="hlink"/>
                </a:solidFill>
                <a:ea typeface="黑体" panose="02010609060101010101" pitchFamily="49" charset="-122"/>
              </a:rPr>
              <a:t>动态路由选择策略</a:t>
            </a:r>
          </a:p>
        </p:txBody>
      </p:sp>
      <p:sp>
        <p:nvSpPr>
          <p:cNvPr id="19459" name="Rectangle 3"/>
          <p:cNvSpPr>
            <a:spLocks noGrp="1" noChangeArrowheads="1"/>
          </p:cNvSpPr>
          <p:nvPr>
            <p:ph type="body" idx="1"/>
          </p:nvPr>
        </p:nvSpPr>
        <p:spPr>
          <a:xfrm>
            <a:off x="2700338" y="2492375"/>
            <a:ext cx="4221162" cy="1963738"/>
          </a:xfrm>
        </p:spPr>
        <p:txBody>
          <a:bodyPr/>
          <a:lstStyle/>
          <a:p>
            <a:pPr eaLnBrk="1" hangingPunct="1">
              <a:lnSpc>
                <a:spcPct val="150000"/>
              </a:lnSpc>
              <a:buFont typeface="Wingdings" panose="05000000000000000000" pitchFamily="2" charset="2"/>
              <a:buChar char="ü"/>
            </a:pPr>
            <a:r>
              <a:rPr lang="zh-CN" altLang="en-US" sz="2600" b="1" smtClean="0">
                <a:ea typeface="黑体" panose="02010609060101010101" pitchFamily="49" charset="-122"/>
              </a:rPr>
              <a:t>集中路由选择</a:t>
            </a:r>
          </a:p>
          <a:p>
            <a:pPr eaLnBrk="1" hangingPunct="1">
              <a:lnSpc>
                <a:spcPct val="150000"/>
              </a:lnSpc>
              <a:buFont typeface="Wingdings" panose="05000000000000000000" pitchFamily="2" charset="2"/>
              <a:buChar char="ü"/>
            </a:pPr>
            <a:r>
              <a:rPr lang="zh-CN" altLang="en-US" sz="2600" b="1" smtClean="0">
                <a:ea typeface="黑体" panose="02010609060101010101" pitchFamily="49" charset="-122"/>
              </a:rPr>
              <a:t>分布路由选择</a:t>
            </a:r>
          </a:p>
          <a:p>
            <a:pPr eaLnBrk="1" hangingPunct="1">
              <a:lnSpc>
                <a:spcPct val="150000"/>
              </a:lnSpc>
              <a:buFont typeface="Wingdings" panose="05000000000000000000" pitchFamily="2" charset="2"/>
              <a:buChar char="ü"/>
            </a:pPr>
            <a:r>
              <a:rPr lang="zh-CN" altLang="en-US" sz="2600" b="1" smtClean="0">
                <a:ea typeface="黑体" panose="02010609060101010101" pitchFamily="49" charset="-122"/>
              </a:rPr>
              <a:t>混合路由选择</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74675" y="836613"/>
            <a:ext cx="3709988" cy="684212"/>
          </a:xfrm>
        </p:spPr>
        <p:txBody>
          <a:bodyPr/>
          <a:lstStyle/>
          <a:p>
            <a:pPr eaLnBrk="1" hangingPunct="1">
              <a:buFont typeface="Wingdings" panose="05000000000000000000" pitchFamily="2" charset="2"/>
              <a:buNone/>
            </a:pPr>
            <a:r>
              <a:rPr lang="zh-CN" altLang="en-US" sz="2800" b="1" smtClean="0">
                <a:solidFill>
                  <a:schemeClr val="hlink"/>
                </a:solidFill>
                <a:ea typeface="黑体" panose="02010609060101010101" pitchFamily="49" charset="-122"/>
              </a:rPr>
              <a:t>集中路由选择策略</a:t>
            </a:r>
          </a:p>
        </p:txBody>
      </p:sp>
      <p:sp>
        <p:nvSpPr>
          <p:cNvPr id="20483" name="Rectangle 3"/>
          <p:cNvSpPr>
            <a:spLocks noGrp="1" noChangeArrowheads="1"/>
          </p:cNvSpPr>
          <p:nvPr>
            <p:ph type="body" idx="1"/>
          </p:nvPr>
        </p:nvSpPr>
        <p:spPr>
          <a:xfrm>
            <a:off x="566738" y="1752600"/>
            <a:ext cx="8397875" cy="4267200"/>
          </a:xfrm>
        </p:spPr>
        <p:txBody>
          <a:bodyPr/>
          <a:lstStyle/>
          <a:p>
            <a:pPr eaLnBrk="1" hangingPunct="1">
              <a:lnSpc>
                <a:spcPct val="120000"/>
              </a:lnSpc>
            </a:pPr>
            <a:r>
              <a:rPr lang="zh-CN" altLang="en-US" sz="2800" b="1" smtClean="0">
                <a:ea typeface="黑体" panose="02010609060101010101" pitchFamily="49" charset="-122"/>
              </a:rPr>
              <a:t>每个节点定时给路由计算服务器上报自身状态和邻近链路状态；</a:t>
            </a:r>
            <a:endParaRPr lang="en-US" altLang="zh-CN" sz="2800" b="1" smtClean="0">
              <a:ea typeface="黑体" panose="02010609060101010101" pitchFamily="49" charset="-122"/>
            </a:endParaRPr>
          </a:p>
          <a:p>
            <a:pPr eaLnBrk="1" hangingPunct="1">
              <a:lnSpc>
                <a:spcPct val="120000"/>
              </a:lnSpc>
            </a:pPr>
            <a:r>
              <a:rPr lang="zh-CN" altLang="en-US" sz="2800" b="1" smtClean="0">
                <a:ea typeface="黑体" panose="02010609060101010101" pitchFamily="49" charset="-122"/>
              </a:rPr>
              <a:t>路由计算服务器计算网络拓扑结构以及链路的状态；站在每个路由器的角度编写路由表，下发路由表给节点；</a:t>
            </a:r>
            <a:endParaRPr lang="en-US" altLang="zh-CN" sz="2800" b="1" smtClean="0">
              <a:ea typeface="黑体" panose="02010609060101010101" pitchFamily="49" charset="-122"/>
            </a:endParaRPr>
          </a:p>
          <a:p>
            <a:pPr eaLnBrk="1" hangingPunct="1">
              <a:lnSpc>
                <a:spcPct val="120000"/>
              </a:lnSpc>
            </a:pPr>
            <a:r>
              <a:rPr lang="zh-CN" altLang="en-US" sz="2800" b="1" smtClean="0">
                <a:ea typeface="黑体" panose="02010609060101010101" pitchFamily="49" charset="-122"/>
              </a:rPr>
              <a:t>各个节点不需要进行路由选择计算；</a:t>
            </a:r>
          </a:p>
          <a:p>
            <a:pPr eaLnBrk="1" hangingPunct="1">
              <a:lnSpc>
                <a:spcPct val="120000"/>
              </a:lnSpc>
            </a:pPr>
            <a:r>
              <a:rPr lang="zh-CN" altLang="en-US" sz="2800" b="1" smtClean="0">
                <a:ea typeface="黑体" panose="02010609060101010101" pitchFamily="49" charset="-122"/>
              </a:rPr>
              <a:t>较容易得到更精确的路由最优化。</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539750" y="1773238"/>
            <a:ext cx="8001000" cy="4267200"/>
          </a:xfrm>
        </p:spPr>
        <p:txBody>
          <a:bodyPr/>
          <a:lstStyle/>
          <a:p>
            <a:pPr eaLnBrk="1" hangingPunct="1">
              <a:lnSpc>
                <a:spcPct val="120000"/>
              </a:lnSpc>
              <a:buFont typeface="Wingdings" panose="05000000000000000000" pitchFamily="2" charset="2"/>
              <a:buNone/>
            </a:pPr>
            <a:r>
              <a:rPr lang="zh-CN" altLang="en-US" b="1" smtClean="0">
                <a:solidFill>
                  <a:schemeClr val="hlink"/>
                </a:solidFill>
                <a:ea typeface="黑体" panose="02010609060101010101" pitchFamily="49" charset="-122"/>
              </a:rPr>
              <a:t>分布路由选择策略</a:t>
            </a:r>
          </a:p>
          <a:p>
            <a:pPr eaLnBrk="1" hangingPunct="1">
              <a:lnSpc>
                <a:spcPct val="120000"/>
              </a:lnSpc>
            </a:pPr>
            <a:r>
              <a:rPr lang="zh-CN" altLang="en-US" sz="2600" b="1" smtClean="0">
                <a:ea typeface="黑体" panose="02010609060101010101" pitchFamily="49" charset="-122"/>
              </a:rPr>
              <a:t>每个结点周期性地从相邻的结点获得网络状态信息</a:t>
            </a:r>
            <a:r>
              <a:rPr lang="en-US" altLang="zh-CN" sz="2600" b="1" smtClean="0">
                <a:ea typeface="黑体" panose="02010609060101010101" pitchFamily="49" charset="-122"/>
              </a:rPr>
              <a:t>;</a:t>
            </a:r>
          </a:p>
          <a:p>
            <a:pPr eaLnBrk="1" hangingPunct="1">
              <a:lnSpc>
                <a:spcPct val="120000"/>
              </a:lnSpc>
            </a:pPr>
            <a:r>
              <a:rPr lang="zh-CN" altLang="en-US" sz="2600" b="1" smtClean="0">
                <a:ea typeface="黑体" panose="02010609060101010101" pitchFamily="49" charset="-122"/>
              </a:rPr>
              <a:t>每个节点周期性地将自身的状态发送给邻居</a:t>
            </a:r>
            <a:r>
              <a:rPr lang="en-US" altLang="zh-CN" sz="2600" b="1" smtClean="0">
                <a:ea typeface="黑体" panose="02010609060101010101" pitchFamily="49" charset="-122"/>
              </a:rPr>
              <a:t>;</a:t>
            </a:r>
          </a:p>
          <a:p>
            <a:pPr eaLnBrk="1" hangingPunct="1">
              <a:lnSpc>
                <a:spcPct val="120000"/>
              </a:lnSpc>
            </a:pPr>
            <a:r>
              <a:rPr lang="zh-CN" altLang="en-US" sz="2600" b="1" smtClean="0">
                <a:ea typeface="黑体" panose="02010609060101010101" pitchFamily="49" charset="-122"/>
              </a:rPr>
              <a:t>每个节点根据收到的信息，为自己编写路由表。</a:t>
            </a:r>
          </a:p>
          <a:p>
            <a:pPr eaLnBrk="1" hangingPunct="1">
              <a:lnSpc>
                <a:spcPct val="120000"/>
              </a:lnSpc>
              <a:buFont typeface="Wingdings" panose="05000000000000000000" pitchFamily="2" charset="2"/>
              <a:buNone/>
            </a:pPr>
            <a:r>
              <a:rPr lang="zh-CN" altLang="en-US" b="1" smtClean="0">
                <a:solidFill>
                  <a:schemeClr val="hlink"/>
                </a:solidFill>
                <a:ea typeface="黑体" panose="02010609060101010101" pitchFamily="49" charset="-122"/>
              </a:rPr>
              <a:t>混合式路由选择策略</a:t>
            </a:r>
          </a:p>
          <a:p>
            <a:pPr eaLnBrk="1" hangingPunct="1">
              <a:lnSpc>
                <a:spcPct val="120000"/>
              </a:lnSpc>
            </a:pPr>
            <a:r>
              <a:rPr lang="zh-CN" altLang="en-US" sz="2600" b="1" smtClean="0">
                <a:ea typeface="黑体" panose="02010609060101010101" pitchFamily="49" charset="-122"/>
              </a:rPr>
              <a:t>同时混合使用几种不同的路由选择策略；</a:t>
            </a:r>
          </a:p>
          <a:p>
            <a:pPr eaLnBrk="1" hangingPunct="1">
              <a:lnSpc>
                <a:spcPct val="120000"/>
              </a:lnSpc>
            </a:pPr>
            <a:r>
              <a:rPr lang="zh-CN" altLang="en-US" sz="2600" b="1" smtClean="0">
                <a:ea typeface="黑体" panose="02010609060101010101" pitchFamily="49" charset="-122"/>
              </a:rPr>
              <a:t>如集中式和分布式路由选择结合。</a:t>
            </a:r>
          </a:p>
        </p:txBody>
      </p:sp>
      <p:sp>
        <p:nvSpPr>
          <p:cNvPr id="21507" name="标题 1"/>
          <p:cNvSpPr>
            <a:spLocks noGrp="1"/>
          </p:cNvSpPr>
          <p:nvPr>
            <p:ph type="title"/>
          </p:nvPr>
        </p:nvSpPr>
        <p:spPr/>
        <p:txBody>
          <a:bodyPr/>
          <a:lstStyle/>
          <a:p>
            <a:endParaRPr lang="zh-CN" altLang="en-US" smtClean="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3779838" y="3141663"/>
            <a:ext cx="1798637" cy="733425"/>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z="3200" b="1" smtClean="0">
                <a:latin typeface="黑体" panose="02010609060101010101" pitchFamily="49" charset="-122"/>
                <a:ea typeface="黑体" panose="02010609060101010101" pitchFamily="49" charset="-122"/>
              </a:rPr>
              <a:t>路由表</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4213" y="836613"/>
            <a:ext cx="1798637" cy="733425"/>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z="3000" b="1" smtClean="0">
                <a:latin typeface="黑体" panose="02010609060101010101" pitchFamily="49" charset="-122"/>
                <a:ea typeface="黑体" panose="02010609060101010101" pitchFamily="49" charset="-122"/>
              </a:rPr>
              <a:t>路由表</a:t>
            </a:r>
          </a:p>
        </p:txBody>
      </p:sp>
      <p:sp>
        <p:nvSpPr>
          <p:cNvPr id="23555" name="Text Box 3"/>
          <p:cNvSpPr txBox="1">
            <a:spLocks noChangeArrowheads="1"/>
          </p:cNvSpPr>
          <p:nvPr/>
        </p:nvSpPr>
        <p:spPr bwMode="auto">
          <a:xfrm>
            <a:off x="179388" y="2384425"/>
            <a:ext cx="8640762"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399" algn="ctr">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2400" b="1">
                <a:latin typeface="黑体" panose="02010609060101010101" pitchFamily="49" charset="-122"/>
                <a:ea typeface="黑体" panose="02010609060101010101" pitchFamily="49" charset="-122"/>
              </a:rPr>
              <a:t>IP </a:t>
            </a:r>
            <a:r>
              <a:rPr lang="zh-CN" altLang="en-US" sz="2400" b="1">
                <a:latin typeface="黑体" panose="02010609060101010101" pitchFamily="49" charset="-122"/>
                <a:ea typeface="黑体" panose="02010609060101010101" pitchFamily="49" charset="-122"/>
              </a:rPr>
              <a:t>路由表包含下面这些列（字段）信息：</a:t>
            </a:r>
            <a:br>
              <a:rPr lang="zh-CN" altLang="en-US" sz="2400" b="1">
                <a:latin typeface="黑体" panose="02010609060101010101" pitchFamily="49" charset="-122"/>
                <a:ea typeface="黑体" panose="02010609060101010101" pitchFamily="49" charset="-122"/>
              </a:rPr>
            </a:br>
            <a:r>
              <a:rPr lang="zh-CN" altLang="en-US" sz="2400" b="1">
                <a:latin typeface="黑体" panose="02010609060101010101" pitchFamily="49" charset="-122"/>
                <a:ea typeface="黑体" panose="02010609060101010101" pitchFamily="49" charset="-122"/>
              </a:rPr>
              <a:t/>
            </a:r>
            <a:br>
              <a:rPr lang="zh-CN" altLang="en-US" sz="2400" b="1">
                <a:latin typeface="黑体" panose="02010609060101010101" pitchFamily="49" charset="-122"/>
                <a:ea typeface="黑体" panose="02010609060101010101" pitchFamily="49" charset="-122"/>
              </a:rPr>
            </a:br>
            <a:r>
              <a:rPr lang="zh-CN" altLang="en-US" sz="2400" b="1">
                <a:latin typeface="黑体" panose="02010609060101010101" pitchFamily="49" charset="-122"/>
                <a:ea typeface="黑体" panose="02010609060101010101" pitchFamily="49" charset="-122"/>
              </a:rPr>
              <a:t>　　●</a:t>
            </a:r>
            <a:r>
              <a:rPr lang="zh-CN" altLang="en-US" sz="2400" b="1">
                <a:solidFill>
                  <a:srgbClr val="0000CC"/>
                </a:solidFill>
                <a:latin typeface="黑体" panose="02010609060101010101" pitchFamily="49" charset="-122"/>
                <a:ea typeface="黑体" panose="02010609060101010101" pitchFamily="49" charset="-122"/>
              </a:rPr>
              <a:t>目标</a:t>
            </a:r>
            <a:r>
              <a:rPr lang="en-US" altLang="zh-CN" sz="2400" b="1">
                <a:solidFill>
                  <a:srgbClr val="0000CC"/>
                </a:solidFill>
                <a:latin typeface="黑体" panose="02010609060101010101" pitchFamily="49" charset="-122"/>
                <a:ea typeface="黑体" panose="02010609060101010101" pitchFamily="49" charset="-122"/>
              </a:rPr>
              <a:t>IP</a:t>
            </a:r>
            <a:r>
              <a:rPr lang="zh-CN" altLang="en-US" sz="2400" b="1">
                <a:solidFill>
                  <a:srgbClr val="0000CC"/>
                </a:solidFill>
                <a:latin typeface="黑体" panose="02010609060101010101" pitchFamily="49" charset="-122"/>
                <a:ea typeface="黑体" panose="02010609060101010101" pitchFamily="49" charset="-122"/>
              </a:rPr>
              <a:t>地址（</a:t>
            </a:r>
            <a:r>
              <a:rPr lang="en-US" altLang="zh-CN" sz="2400" b="1">
                <a:solidFill>
                  <a:srgbClr val="0000CC"/>
                </a:solidFill>
                <a:latin typeface="黑体" panose="02010609060101010101" pitchFamily="49" charset="-122"/>
                <a:ea typeface="黑体" panose="02010609060101010101" pitchFamily="49" charset="-122"/>
              </a:rPr>
              <a:t>Network Destination</a:t>
            </a:r>
            <a:r>
              <a:rPr lang="zh-CN" altLang="en-US" sz="2400" b="1">
                <a:solidFill>
                  <a:srgbClr val="0000CC"/>
                </a:solidFill>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
            </a:r>
            <a:br>
              <a:rPr lang="zh-CN" altLang="en-US" sz="2400" b="1">
                <a:latin typeface="黑体" panose="02010609060101010101" pitchFamily="49" charset="-122"/>
                <a:ea typeface="黑体" panose="02010609060101010101" pitchFamily="49" charset="-122"/>
              </a:rPr>
            </a:br>
            <a:r>
              <a:rPr lang="zh-CN" altLang="en-US" sz="2400" b="1">
                <a:latin typeface="黑体" panose="02010609060101010101" pitchFamily="49" charset="-122"/>
                <a:ea typeface="黑体" panose="02010609060101010101" pitchFamily="49" charset="-122"/>
              </a:rPr>
              <a:t>　　目标</a:t>
            </a:r>
            <a:r>
              <a:rPr lang="en-US" altLang="zh-CN" sz="2400" b="1">
                <a:latin typeface="黑体" panose="02010609060101010101" pitchFamily="49" charset="-122"/>
                <a:ea typeface="黑体" panose="02010609060101010101" pitchFamily="49" charset="-122"/>
              </a:rPr>
              <a:t>IP</a:t>
            </a:r>
            <a:r>
              <a:rPr lang="zh-CN" altLang="en-US" sz="2400" b="1">
                <a:latin typeface="黑体" panose="02010609060101010101" pitchFamily="49" charset="-122"/>
                <a:ea typeface="黑体" panose="02010609060101010101" pitchFamily="49" charset="-122"/>
              </a:rPr>
              <a:t>地址是目标主机、子网地址、网络地址或默认路由。默认路由的目标位置为 </a:t>
            </a:r>
            <a:r>
              <a:rPr lang="en-US" altLang="zh-CN" sz="2400" b="1">
                <a:latin typeface="黑体" panose="02010609060101010101" pitchFamily="49" charset="-122"/>
                <a:ea typeface="黑体" panose="02010609060101010101" pitchFamily="49" charset="-122"/>
              </a:rPr>
              <a:t>0.0.0.0</a:t>
            </a:r>
            <a:r>
              <a:rPr lang="zh-CN" altLang="en-US" sz="2400" b="1">
                <a:latin typeface="黑体" panose="02010609060101010101" pitchFamily="49" charset="-122"/>
                <a:ea typeface="黑体" panose="02010609060101010101" pitchFamily="49" charset="-122"/>
              </a:rPr>
              <a:t>。</a:t>
            </a:r>
            <a:br>
              <a:rPr lang="zh-CN" altLang="en-US" sz="2400" b="1">
                <a:latin typeface="黑体" panose="02010609060101010101" pitchFamily="49" charset="-122"/>
                <a:ea typeface="黑体" panose="02010609060101010101" pitchFamily="49" charset="-122"/>
              </a:rPr>
            </a:br>
            <a:r>
              <a:rPr lang="zh-CN" altLang="en-US" sz="2400" b="1">
                <a:latin typeface="黑体" panose="02010609060101010101" pitchFamily="49" charset="-122"/>
                <a:ea typeface="黑体" panose="02010609060101010101" pitchFamily="49" charset="-122"/>
              </a:rPr>
              <a:t/>
            </a:r>
            <a:br>
              <a:rPr lang="zh-CN" altLang="en-US" sz="2400" b="1">
                <a:latin typeface="黑体" panose="02010609060101010101" pitchFamily="49" charset="-122"/>
                <a:ea typeface="黑体" panose="02010609060101010101" pitchFamily="49" charset="-122"/>
              </a:rPr>
            </a:br>
            <a:r>
              <a:rPr lang="zh-CN" altLang="en-US" sz="2400" b="1">
                <a:latin typeface="黑体" panose="02010609060101010101" pitchFamily="49" charset="-122"/>
                <a:ea typeface="黑体" panose="02010609060101010101" pitchFamily="49" charset="-122"/>
              </a:rPr>
              <a:t>　　●</a:t>
            </a:r>
            <a:r>
              <a:rPr lang="zh-CN" altLang="en-US" sz="2400" b="1">
                <a:solidFill>
                  <a:srgbClr val="0000CC"/>
                </a:solidFill>
                <a:latin typeface="黑体" panose="02010609060101010101" pitchFamily="49" charset="-122"/>
                <a:ea typeface="黑体" panose="02010609060101010101" pitchFamily="49" charset="-122"/>
              </a:rPr>
              <a:t>网络掩码（</a:t>
            </a:r>
            <a:r>
              <a:rPr lang="en-US" altLang="zh-CN" sz="2400" b="1">
                <a:solidFill>
                  <a:srgbClr val="0000CC"/>
                </a:solidFill>
                <a:latin typeface="黑体" panose="02010609060101010101" pitchFamily="49" charset="-122"/>
                <a:ea typeface="黑体" panose="02010609060101010101" pitchFamily="49" charset="-122"/>
              </a:rPr>
              <a:t>Netmask</a:t>
            </a:r>
            <a:r>
              <a:rPr lang="zh-CN" altLang="en-US" sz="2400" b="1">
                <a:solidFill>
                  <a:srgbClr val="0000CC"/>
                </a:solidFill>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
            </a:r>
            <a:br>
              <a:rPr lang="zh-CN" altLang="en-US" sz="2400" b="1">
                <a:latin typeface="黑体" panose="02010609060101010101" pitchFamily="49" charset="-122"/>
                <a:ea typeface="黑体" panose="02010609060101010101" pitchFamily="49" charset="-122"/>
              </a:rPr>
            </a:br>
            <a:r>
              <a:rPr lang="zh-CN" altLang="en-US" sz="2400" b="1">
                <a:latin typeface="黑体" panose="02010609060101010101" pitchFamily="49" charset="-122"/>
                <a:ea typeface="黑体" panose="02010609060101010101" pitchFamily="49" charset="-122"/>
              </a:rPr>
              <a:t>　　网络掩码与目标位置结合使用以决定使用路由的时间。例如，主机路由的掩码为 </a:t>
            </a:r>
            <a:r>
              <a:rPr lang="en-US" altLang="zh-CN" sz="2400" b="1">
                <a:latin typeface="黑体" panose="02010609060101010101" pitchFamily="49" charset="-122"/>
                <a:ea typeface="黑体" panose="02010609060101010101" pitchFamily="49" charset="-122"/>
              </a:rPr>
              <a:t>255.255.255.255</a:t>
            </a:r>
            <a:r>
              <a:rPr lang="zh-CN" altLang="en-US" sz="2400" b="1">
                <a:latin typeface="黑体" panose="02010609060101010101" pitchFamily="49" charset="-122"/>
                <a:ea typeface="黑体" panose="02010609060101010101" pitchFamily="49" charset="-122"/>
              </a:rPr>
              <a:t>，默认路由的掩码为 </a:t>
            </a:r>
            <a:r>
              <a:rPr lang="en-US" altLang="zh-CN" sz="2400" b="1">
                <a:latin typeface="黑体" panose="02010609060101010101" pitchFamily="49" charset="-122"/>
                <a:ea typeface="黑体" panose="02010609060101010101" pitchFamily="49" charset="-122"/>
              </a:rPr>
              <a:t>0.0.0.0</a:t>
            </a:r>
            <a:r>
              <a:rPr lang="zh-CN" altLang="en-US" sz="2400" b="1">
                <a:latin typeface="黑体" panose="02010609060101010101" pitchFamily="49" charset="-122"/>
                <a:ea typeface="黑体" panose="02010609060101010101" pitchFamily="49" charset="-122"/>
              </a:rPr>
              <a:t>，而子网或网络路由的掩码在这两个极限值之间。</a:t>
            </a:r>
            <a:br>
              <a:rPr lang="zh-CN" altLang="en-US" sz="2400" b="1">
                <a:latin typeface="黑体" panose="02010609060101010101" pitchFamily="49" charset="-122"/>
                <a:ea typeface="黑体" panose="02010609060101010101" pitchFamily="49" charset="-122"/>
              </a:rPr>
            </a:br>
            <a:r>
              <a:rPr lang="zh-CN" altLang="en-US" sz="2400" b="1">
                <a:latin typeface="黑体" panose="02010609060101010101" pitchFamily="49" charset="-122"/>
                <a:ea typeface="黑体" panose="02010609060101010101" pitchFamily="49" charset="-122"/>
              </a:rPr>
              <a:t/>
            </a:r>
            <a:br>
              <a:rPr lang="zh-CN" altLang="en-US" sz="2400" b="1">
                <a:latin typeface="黑体" panose="02010609060101010101" pitchFamily="49" charset="-122"/>
                <a:ea typeface="黑体" panose="02010609060101010101" pitchFamily="49" charset="-122"/>
              </a:rPr>
            </a:br>
            <a:r>
              <a:rPr lang="zh-CN" altLang="en-US" sz="2400" b="1">
                <a:latin typeface="黑体" panose="02010609060101010101" pitchFamily="49" charset="-122"/>
                <a:ea typeface="黑体" panose="02010609060101010101" pitchFamily="49" charset="-122"/>
              </a:rPr>
              <a:t>　　</a:t>
            </a:r>
          </a:p>
        </p:txBody>
      </p:sp>
      <p:pic>
        <p:nvPicPr>
          <p:cNvPr id="235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813" y="12700"/>
            <a:ext cx="6707187"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755650" y="981075"/>
            <a:ext cx="1870075" cy="588963"/>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z="3000" b="1" smtClean="0">
                <a:latin typeface="黑体" panose="02010609060101010101" pitchFamily="49" charset="-122"/>
                <a:ea typeface="黑体" panose="02010609060101010101" pitchFamily="49" charset="-122"/>
              </a:rPr>
              <a:t>路由表</a:t>
            </a:r>
          </a:p>
        </p:txBody>
      </p:sp>
      <p:sp>
        <p:nvSpPr>
          <p:cNvPr id="24579" name="Text Box 3"/>
          <p:cNvSpPr txBox="1">
            <a:spLocks noChangeArrowheads="1"/>
          </p:cNvSpPr>
          <p:nvPr/>
        </p:nvSpPr>
        <p:spPr bwMode="auto">
          <a:xfrm>
            <a:off x="179388" y="1970088"/>
            <a:ext cx="8748712" cy="465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399" algn="ctr">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2400" b="1">
                <a:latin typeface="黑体" panose="02010609060101010101" pitchFamily="49" charset="-122"/>
                <a:ea typeface="黑体" panose="02010609060101010101" pitchFamily="49" charset="-122"/>
              </a:rPr>
              <a:t>IP </a:t>
            </a:r>
            <a:r>
              <a:rPr lang="zh-CN" altLang="en-US" sz="2400" b="1">
                <a:latin typeface="黑体" panose="02010609060101010101" pitchFamily="49" charset="-122"/>
                <a:ea typeface="黑体" panose="02010609060101010101" pitchFamily="49" charset="-122"/>
              </a:rPr>
              <a:t>路由表包含下面这些列（字段）信息（续）：</a:t>
            </a:r>
            <a:br>
              <a:rPr lang="zh-CN" altLang="en-US" sz="2400" b="1">
                <a:latin typeface="黑体" panose="02010609060101010101" pitchFamily="49" charset="-122"/>
                <a:ea typeface="黑体" panose="02010609060101010101" pitchFamily="49" charset="-122"/>
              </a:rPr>
            </a:br>
            <a:r>
              <a:rPr lang="zh-CN" altLang="en-US" sz="2400" b="1">
                <a:latin typeface="黑体" panose="02010609060101010101" pitchFamily="49" charset="-122"/>
                <a:ea typeface="黑体" panose="02010609060101010101" pitchFamily="49" charset="-122"/>
              </a:rPr>
              <a:t/>
            </a:r>
            <a:br>
              <a:rPr lang="zh-CN" altLang="en-US" sz="2400" b="1">
                <a:latin typeface="黑体" panose="02010609060101010101" pitchFamily="49" charset="-122"/>
                <a:ea typeface="黑体" panose="02010609060101010101" pitchFamily="49" charset="-122"/>
              </a:rPr>
            </a:br>
            <a:r>
              <a:rPr lang="zh-CN" altLang="en-US" sz="2400" b="1">
                <a:latin typeface="黑体" panose="02010609060101010101" pitchFamily="49" charset="-122"/>
                <a:ea typeface="黑体" panose="02010609060101010101" pitchFamily="49" charset="-122"/>
              </a:rPr>
              <a:t>　　●</a:t>
            </a:r>
            <a:r>
              <a:rPr lang="zh-CN" altLang="en-US" sz="2400" b="1">
                <a:solidFill>
                  <a:srgbClr val="0000CC"/>
                </a:solidFill>
                <a:latin typeface="黑体" panose="02010609060101010101" pitchFamily="49" charset="-122"/>
                <a:ea typeface="黑体" panose="02010609060101010101" pitchFamily="49" charset="-122"/>
              </a:rPr>
              <a:t>网关（</a:t>
            </a:r>
            <a:r>
              <a:rPr lang="en-US" altLang="zh-CN" sz="2400" b="1">
                <a:solidFill>
                  <a:srgbClr val="0000CC"/>
                </a:solidFill>
                <a:latin typeface="黑体" panose="02010609060101010101" pitchFamily="49" charset="-122"/>
                <a:ea typeface="黑体" panose="02010609060101010101" pitchFamily="49" charset="-122"/>
              </a:rPr>
              <a:t>Gateway)</a:t>
            </a:r>
            <a:br>
              <a:rPr lang="en-US" altLang="zh-CN" sz="2400" b="1">
                <a:solidFill>
                  <a:srgbClr val="0000CC"/>
                </a:solidFill>
                <a:latin typeface="黑体" panose="02010609060101010101" pitchFamily="49" charset="-122"/>
                <a:ea typeface="黑体" panose="02010609060101010101" pitchFamily="49" charset="-122"/>
              </a:rPr>
            </a:br>
            <a:r>
              <a:rPr lang="zh-CN" altLang="en-US" sz="2400" b="1">
                <a:latin typeface="黑体" panose="02010609060101010101" pitchFamily="49" charset="-122"/>
                <a:ea typeface="黑体" panose="02010609060101010101" pitchFamily="49" charset="-122"/>
              </a:rPr>
              <a:t>　　网关是数据包需要发送到的下一个路由器的 </a:t>
            </a:r>
            <a:r>
              <a:rPr lang="en-US" altLang="zh-CN" sz="2400" b="1">
                <a:latin typeface="黑体" panose="02010609060101010101" pitchFamily="49" charset="-122"/>
                <a:ea typeface="黑体" panose="02010609060101010101" pitchFamily="49" charset="-122"/>
              </a:rPr>
              <a:t>IP </a:t>
            </a:r>
            <a:r>
              <a:rPr lang="zh-CN" altLang="en-US" sz="2400" b="1">
                <a:latin typeface="黑体" panose="02010609060101010101" pitchFamily="49" charset="-122"/>
                <a:ea typeface="黑体" panose="02010609060101010101" pitchFamily="49" charset="-122"/>
              </a:rPr>
              <a:t>地址。</a:t>
            </a:r>
          </a:p>
          <a:p>
            <a:pPr eaLnBrk="1" hangingPunct="1">
              <a:spcBef>
                <a:spcPct val="50000"/>
              </a:spcBef>
              <a:buClrTx/>
              <a:buFontTx/>
              <a:buNone/>
            </a:pPr>
            <a:r>
              <a:rPr lang="zh-CN" altLang="en-US" sz="2400" b="1">
                <a:latin typeface="黑体" panose="02010609060101010101" pitchFamily="49" charset="-122"/>
                <a:ea typeface="黑体" panose="02010609060101010101" pitchFamily="49" charset="-122"/>
              </a:rPr>
              <a:t/>
            </a:r>
            <a:br>
              <a:rPr lang="zh-CN" altLang="en-US" sz="2400" b="1">
                <a:latin typeface="黑体" panose="02010609060101010101" pitchFamily="49" charset="-122"/>
                <a:ea typeface="黑体" panose="02010609060101010101" pitchFamily="49" charset="-122"/>
              </a:rPr>
            </a:br>
            <a:r>
              <a:rPr lang="zh-CN" altLang="en-US" sz="2400" b="1">
                <a:latin typeface="黑体" panose="02010609060101010101" pitchFamily="49" charset="-122"/>
                <a:ea typeface="黑体" panose="02010609060101010101" pitchFamily="49" charset="-122"/>
              </a:rPr>
              <a:t>　　●</a:t>
            </a:r>
            <a:r>
              <a:rPr lang="zh-CN" altLang="en-US" sz="2400" b="1">
                <a:solidFill>
                  <a:srgbClr val="0000CC"/>
                </a:solidFill>
                <a:latin typeface="黑体" panose="02010609060101010101" pitchFamily="49" charset="-122"/>
                <a:ea typeface="黑体" panose="02010609060101010101" pitchFamily="49" charset="-122"/>
              </a:rPr>
              <a:t>接口（</a:t>
            </a:r>
            <a:r>
              <a:rPr lang="en-US" altLang="zh-CN" sz="2400" b="1">
                <a:solidFill>
                  <a:srgbClr val="0000CC"/>
                </a:solidFill>
                <a:latin typeface="黑体" panose="02010609060101010101" pitchFamily="49" charset="-122"/>
                <a:ea typeface="黑体" panose="02010609060101010101" pitchFamily="49" charset="-122"/>
              </a:rPr>
              <a:t>Interface)</a:t>
            </a:r>
            <a:br>
              <a:rPr lang="en-US" altLang="zh-CN" sz="2400" b="1">
                <a:solidFill>
                  <a:srgbClr val="0000CC"/>
                </a:solidFill>
                <a:latin typeface="黑体" panose="02010609060101010101" pitchFamily="49" charset="-122"/>
                <a:ea typeface="黑体" panose="02010609060101010101" pitchFamily="49" charset="-122"/>
              </a:rPr>
            </a:br>
            <a:r>
              <a:rPr lang="zh-CN" altLang="en-US" sz="2400" b="1">
                <a:latin typeface="黑体" panose="02010609060101010101" pitchFamily="49" charset="-122"/>
                <a:ea typeface="黑体" panose="02010609060101010101" pitchFamily="49" charset="-122"/>
              </a:rPr>
              <a:t>　　接口表明用于接通下一个路由器的 </a:t>
            </a:r>
            <a:r>
              <a:rPr lang="en-US" altLang="zh-CN" sz="2400" b="1">
                <a:latin typeface="黑体" panose="02010609060101010101" pitchFamily="49" charset="-122"/>
                <a:ea typeface="黑体" panose="02010609060101010101" pitchFamily="49" charset="-122"/>
              </a:rPr>
              <a:t>LAN </a:t>
            </a:r>
            <a:r>
              <a:rPr lang="zh-CN" altLang="en-US" sz="2400" b="1">
                <a:latin typeface="黑体" panose="02010609060101010101" pitchFamily="49" charset="-122"/>
                <a:ea typeface="黑体" panose="02010609060101010101" pitchFamily="49" charset="-122"/>
              </a:rPr>
              <a:t>或请求拨号接口。</a:t>
            </a:r>
            <a:br>
              <a:rPr lang="zh-CN" altLang="en-US" sz="2400" b="1">
                <a:latin typeface="黑体" panose="02010609060101010101" pitchFamily="49" charset="-122"/>
                <a:ea typeface="黑体" panose="02010609060101010101" pitchFamily="49" charset="-122"/>
              </a:rPr>
            </a:br>
            <a:r>
              <a:rPr lang="zh-CN" altLang="en-US" sz="2400" b="1">
                <a:latin typeface="黑体" panose="02010609060101010101" pitchFamily="49" charset="-122"/>
                <a:ea typeface="黑体" panose="02010609060101010101" pitchFamily="49" charset="-122"/>
              </a:rPr>
              <a:t/>
            </a:r>
            <a:br>
              <a:rPr lang="zh-CN" altLang="en-US" sz="2400" b="1">
                <a:latin typeface="黑体" panose="02010609060101010101" pitchFamily="49" charset="-122"/>
                <a:ea typeface="黑体" panose="02010609060101010101" pitchFamily="49" charset="-122"/>
              </a:rPr>
            </a:br>
            <a:r>
              <a:rPr lang="zh-CN" altLang="en-US" sz="2400" b="1">
                <a:latin typeface="黑体" panose="02010609060101010101" pitchFamily="49" charset="-122"/>
                <a:ea typeface="黑体" panose="02010609060101010101" pitchFamily="49" charset="-122"/>
              </a:rPr>
              <a:t>　　●</a:t>
            </a:r>
            <a:r>
              <a:rPr lang="zh-CN" altLang="en-US" sz="2400" b="1">
                <a:solidFill>
                  <a:srgbClr val="0000CC"/>
                </a:solidFill>
                <a:latin typeface="黑体" panose="02010609060101010101" pitchFamily="49" charset="-122"/>
                <a:ea typeface="黑体" panose="02010609060101010101" pitchFamily="49" charset="-122"/>
              </a:rPr>
              <a:t>跃点数（</a:t>
            </a:r>
            <a:r>
              <a:rPr lang="en-US" altLang="zh-CN" sz="2400" b="1">
                <a:solidFill>
                  <a:srgbClr val="0000CC"/>
                </a:solidFill>
                <a:latin typeface="黑体" panose="02010609060101010101" pitchFamily="49" charset="-122"/>
                <a:ea typeface="黑体" panose="02010609060101010101" pitchFamily="49" charset="-122"/>
              </a:rPr>
              <a:t>Metric)</a:t>
            </a:r>
            <a:r>
              <a:rPr lang="en-US" altLang="zh-CN" sz="2400" b="1">
                <a:latin typeface="黑体" panose="02010609060101010101" pitchFamily="49" charset="-122"/>
                <a:ea typeface="黑体" panose="02010609060101010101" pitchFamily="49" charset="-122"/>
              </a:rPr>
              <a:t/>
            </a:r>
            <a:br>
              <a:rPr lang="en-US" altLang="zh-CN" sz="2400" b="1">
                <a:latin typeface="黑体" panose="02010609060101010101" pitchFamily="49" charset="-122"/>
                <a:ea typeface="黑体" panose="02010609060101010101" pitchFamily="49" charset="-122"/>
              </a:rPr>
            </a:br>
            <a:r>
              <a:rPr lang="zh-CN" altLang="en-US" sz="2400" b="1">
                <a:latin typeface="黑体" panose="02010609060101010101" pitchFamily="49" charset="-122"/>
                <a:ea typeface="黑体" panose="02010609060101010101" pitchFamily="49" charset="-122"/>
              </a:rPr>
              <a:t>　　跃点数表明使用本路由到达目标位置的相对成本。常用指标为跃点，或到达目标位置所通过的路由器数目。如果有多个相同目标位置的路由，跃点数最低的路由为最佳路由。 </a:t>
            </a:r>
          </a:p>
        </p:txBody>
      </p:sp>
      <p:pic>
        <p:nvPicPr>
          <p:cNvPr id="2458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650" y="-7938"/>
            <a:ext cx="6483350" cy="1978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z="3000" b="1" smtClean="0">
                <a:latin typeface="黑体" panose="02010609060101010101" pitchFamily="49" charset="-122"/>
                <a:ea typeface="黑体" panose="02010609060101010101" pitchFamily="49" charset="-122"/>
              </a:rPr>
              <a:t>路由表</a:t>
            </a: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788"/>
            <a:ext cx="9109075" cy="2781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08275"/>
            <a:ext cx="9144000"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755650" y="895350"/>
            <a:ext cx="4752975" cy="661988"/>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z="3400" b="1" smtClean="0"/>
              <a:t>决定路径的步骤</a:t>
            </a:r>
            <a:r>
              <a:rPr lang="zh-CN" altLang="en-US" sz="3400" smtClean="0"/>
              <a:t> </a:t>
            </a:r>
          </a:p>
        </p:txBody>
      </p:sp>
      <p:sp>
        <p:nvSpPr>
          <p:cNvPr id="1077251" name="Text Box 3"/>
          <p:cNvSpPr txBox="1">
            <a:spLocks noChangeArrowheads="1"/>
          </p:cNvSpPr>
          <p:nvPr/>
        </p:nvSpPr>
        <p:spPr bwMode="auto">
          <a:xfrm>
            <a:off x="107950" y="1628775"/>
            <a:ext cx="9036050" cy="496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399" algn="ctr">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en-US" altLang="zh-CN" sz="2400" b="1">
                <a:latin typeface="黑体" panose="02010609060101010101" pitchFamily="49" charset="-122"/>
                <a:ea typeface="黑体" panose="02010609060101010101" pitchFamily="49" charset="-122"/>
              </a:rPr>
              <a:t>   1.</a:t>
            </a:r>
            <a:r>
              <a:rPr lang="zh-CN" altLang="en-US" sz="2400" b="1">
                <a:latin typeface="黑体" panose="02010609060101010101" pitchFamily="49" charset="-122"/>
                <a:ea typeface="黑体" panose="02010609060101010101" pitchFamily="49" charset="-122"/>
              </a:rPr>
              <a:t>将</a:t>
            </a:r>
            <a:r>
              <a:rPr lang="en-US" altLang="zh-CN" sz="2400" b="1">
                <a:latin typeface="黑体" panose="02010609060101010101" pitchFamily="49" charset="-122"/>
                <a:ea typeface="黑体" panose="02010609060101010101" pitchFamily="49" charset="-122"/>
              </a:rPr>
              <a:t>IP</a:t>
            </a:r>
            <a:r>
              <a:rPr lang="zh-CN" altLang="en-US" sz="2400" b="1">
                <a:latin typeface="黑体" panose="02010609060101010101" pitchFamily="49" charset="-122"/>
                <a:ea typeface="黑体" panose="02010609060101010101" pitchFamily="49" charset="-122"/>
              </a:rPr>
              <a:t>封包的目的</a:t>
            </a:r>
            <a:r>
              <a:rPr lang="en-US" altLang="zh-CN" sz="2400" b="1">
                <a:latin typeface="黑体" panose="02010609060101010101" pitchFamily="49" charset="-122"/>
                <a:ea typeface="黑体" panose="02010609060101010101" pitchFamily="49" charset="-122"/>
              </a:rPr>
              <a:t>IP</a:t>
            </a:r>
            <a:r>
              <a:rPr lang="zh-CN" altLang="en-US" sz="2400" b="1">
                <a:latin typeface="黑体" panose="02010609060101010101" pitchFamily="49" charset="-122"/>
                <a:ea typeface="黑体" panose="02010609060101010101" pitchFamily="49" charset="-122"/>
              </a:rPr>
              <a:t>地址与路由记录的</a:t>
            </a:r>
            <a:r>
              <a:rPr lang="en-US" altLang="zh-CN" sz="2400" b="1">
                <a:latin typeface="黑体" panose="02010609060101010101" pitchFamily="49" charset="-122"/>
                <a:ea typeface="黑体" panose="02010609060101010101" pitchFamily="49" charset="-122"/>
              </a:rPr>
              <a:t>Netmask</a:t>
            </a:r>
            <a:r>
              <a:rPr lang="zh-CN" altLang="en-US" sz="2400" b="1">
                <a:latin typeface="黑体" panose="02010609060101010101" pitchFamily="49" charset="-122"/>
                <a:ea typeface="黑体" panose="02010609060101010101" pitchFamily="49" charset="-122"/>
              </a:rPr>
              <a:t>（网络掩码）做位</a:t>
            </a:r>
            <a:r>
              <a:rPr lang="en-US" altLang="zh-CN" sz="2400" b="1">
                <a:latin typeface="黑体" panose="02010609060101010101" pitchFamily="49" charset="-122"/>
                <a:ea typeface="黑体" panose="02010609060101010101" pitchFamily="49" charset="-122"/>
              </a:rPr>
              <a:t>AND</a:t>
            </a:r>
            <a:r>
              <a:rPr lang="zh-CN" altLang="en-US" sz="2400" b="1">
                <a:latin typeface="黑体" panose="02010609060101010101" pitchFamily="49" charset="-122"/>
                <a:ea typeface="黑体" panose="02010609060101010101" pitchFamily="49" charset="-122"/>
              </a:rPr>
              <a:t>运算。</a:t>
            </a:r>
            <a:endParaRPr lang="en-US" altLang="zh-CN" sz="2400" b="1">
              <a:latin typeface="黑体" panose="02010609060101010101" pitchFamily="49" charset="-122"/>
              <a:ea typeface="黑体" panose="02010609060101010101" pitchFamily="49" charset="-122"/>
            </a:endParaRPr>
          </a:p>
          <a:p>
            <a:pPr eaLnBrk="1" hangingPunct="1">
              <a:lnSpc>
                <a:spcPct val="120000"/>
              </a:lnSpc>
              <a:spcBef>
                <a:spcPct val="0"/>
              </a:spcBef>
              <a:buClrTx/>
              <a:buFontTx/>
              <a:buNone/>
            </a:pPr>
            <a:r>
              <a:rPr lang="en-US" altLang="zh-CN" sz="2400" b="1">
                <a:solidFill>
                  <a:srgbClr val="0000CC"/>
                </a:solidFill>
                <a:latin typeface="黑体" panose="02010609060101010101" pitchFamily="49" charset="-122"/>
                <a:ea typeface="黑体" panose="02010609060101010101" pitchFamily="49" charset="-122"/>
              </a:rPr>
              <a:t>   2</a:t>
            </a:r>
            <a:r>
              <a:rPr lang="zh-CN" altLang="en-US" sz="2400" b="1">
                <a:solidFill>
                  <a:srgbClr val="0000CC"/>
                </a:solidFill>
                <a:latin typeface="黑体" panose="02010609060101010101" pitchFamily="49" charset="-122"/>
                <a:ea typeface="黑体" panose="02010609060101010101" pitchFamily="49" charset="-122"/>
              </a:rPr>
              <a:t>、</a:t>
            </a:r>
            <a:r>
              <a:rPr lang="zh-CN" altLang="en-US" sz="2400" b="1">
                <a:solidFill>
                  <a:srgbClr val="0000CC"/>
                </a:solidFill>
                <a:latin typeface="Arial" panose="020B0604020202020204" pitchFamily="34" charset="0"/>
                <a:ea typeface="黑体" panose="02010609060101010101" pitchFamily="49" charset="-122"/>
              </a:rPr>
              <a:t> </a:t>
            </a:r>
            <a:r>
              <a:rPr lang="zh-CN" altLang="en-US" sz="2400" b="1">
                <a:solidFill>
                  <a:srgbClr val="0000CC"/>
                </a:solidFill>
                <a:latin typeface="黑体" panose="02010609060101010101" pitchFamily="49" charset="-122"/>
                <a:ea typeface="黑体" panose="02010609060101010101" pitchFamily="49" charset="-122"/>
              </a:rPr>
              <a:t> 将上述结果与路由记录的</a:t>
            </a:r>
            <a:r>
              <a:rPr lang="en-US" altLang="zh-CN" sz="2400" b="1">
                <a:solidFill>
                  <a:srgbClr val="0000CC"/>
                </a:solidFill>
                <a:latin typeface="黑体" panose="02010609060101010101" pitchFamily="49" charset="-122"/>
                <a:ea typeface="黑体" panose="02010609060101010101" pitchFamily="49" charset="-122"/>
              </a:rPr>
              <a:t>Network</a:t>
            </a:r>
            <a:r>
              <a:rPr lang="zh-CN" altLang="en-US" sz="2400" b="1">
                <a:solidFill>
                  <a:srgbClr val="0000CC"/>
                </a:solidFill>
                <a:latin typeface="黑体" panose="02010609060101010101" pitchFamily="49" charset="-122"/>
                <a:ea typeface="黑体" panose="02010609060101010101" pitchFamily="49" charset="-122"/>
              </a:rPr>
              <a:t>　</a:t>
            </a:r>
            <a:r>
              <a:rPr lang="en-US" altLang="zh-CN" sz="2400" b="1">
                <a:solidFill>
                  <a:srgbClr val="0000CC"/>
                </a:solidFill>
                <a:latin typeface="黑体" panose="02010609060101010101" pitchFamily="49" charset="-122"/>
                <a:ea typeface="黑体" panose="02010609060101010101" pitchFamily="49" charset="-122"/>
              </a:rPr>
              <a:t>Destination</a:t>
            </a:r>
            <a:r>
              <a:rPr lang="zh-CN" altLang="en-US" sz="2400" b="1">
                <a:solidFill>
                  <a:srgbClr val="0000CC"/>
                </a:solidFill>
                <a:latin typeface="黑体" panose="02010609060101010101" pitchFamily="49" charset="-122"/>
                <a:ea typeface="黑体" panose="02010609060101010101" pitchFamily="49" charset="-122"/>
              </a:rPr>
              <a:t>（目的</a:t>
            </a:r>
            <a:r>
              <a:rPr lang="en-US" altLang="zh-CN" sz="2400" b="1">
                <a:solidFill>
                  <a:srgbClr val="0000CC"/>
                </a:solidFill>
                <a:latin typeface="黑体" panose="02010609060101010101" pitchFamily="49" charset="-122"/>
                <a:ea typeface="黑体" panose="02010609060101010101" pitchFamily="49" charset="-122"/>
              </a:rPr>
              <a:t>IP</a:t>
            </a:r>
            <a:r>
              <a:rPr lang="zh-CN" altLang="en-US" sz="2400" b="1">
                <a:solidFill>
                  <a:srgbClr val="0000CC"/>
                </a:solidFill>
                <a:latin typeface="黑体" panose="02010609060101010101" pitchFamily="49" charset="-122"/>
                <a:ea typeface="黑体" panose="02010609060101010101" pitchFamily="49" charset="-122"/>
              </a:rPr>
              <a:t>地址）比较，若两者相同，才代表</a:t>
            </a:r>
            <a:r>
              <a:rPr lang="en-US" altLang="zh-CN" sz="2400" b="1">
                <a:solidFill>
                  <a:srgbClr val="0000CC"/>
                </a:solidFill>
                <a:latin typeface="黑体" panose="02010609060101010101" pitchFamily="49" charset="-122"/>
                <a:ea typeface="黑体" panose="02010609060101010101" pitchFamily="49" charset="-122"/>
              </a:rPr>
              <a:t>IP</a:t>
            </a:r>
            <a:r>
              <a:rPr lang="zh-CN" altLang="en-US" sz="2400" b="1">
                <a:solidFill>
                  <a:srgbClr val="0000CC"/>
                </a:solidFill>
                <a:latin typeface="黑体" panose="02010609060101010101" pitchFamily="49" charset="-122"/>
                <a:ea typeface="黑体" panose="02010609060101010101" pitchFamily="49" charset="-122"/>
              </a:rPr>
              <a:t>封包适用该路由记录。若找不到任何适用的记录，则使用默认路由</a:t>
            </a:r>
            <a:r>
              <a:rPr lang="en-US" altLang="zh-CN" sz="2400" b="1">
                <a:solidFill>
                  <a:srgbClr val="0000CC"/>
                </a:solidFill>
                <a:latin typeface="黑体" panose="02010609060101010101" pitchFamily="49" charset="-122"/>
                <a:ea typeface="黑体" panose="02010609060101010101" pitchFamily="49" charset="-122"/>
              </a:rPr>
              <a:t>(default)</a:t>
            </a:r>
            <a:r>
              <a:rPr lang="zh-CN" altLang="en-US" sz="2400" b="1">
                <a:solidFill>
                  <a:srgbClr val="0000CC"/>
                </a:solidFill>
                <a:latin typeface="黑体" panose="02010609060101010101" pitchFamily="49" charset="-122"/>
                <a:ea typeface="黑体" panose="02010609060101010101" pitchFamily="49" charset="-122"/>
              </a:rPr>
              <a:t>，亦即将封包转送给默认的路由器来处理。</a:t>
            </a:r>
            <a:endParaRPr lang="zh-CN" altLang="en-US" sz="2400" b="1">
              <a:latin typeface="黑体" panose="02010609060101010101" pitchFamily="49" charset="-122"/>
              <a:ea typeface="黑体" panose="02010609060101010101" pitchFamily="49" charset="-122"/>
            </a:endParaRPr>
          </a:p>
          <a:p>
            <a:pPr eaLnBrk="1" hangingPunct="1">
              <a:lnSpc>
                <a:spcPct val="120000"/>
              </a:lnSpc>
              <a:spcBef>
                <a:spcPct val="0"/>
              </a:spcBef>
              <a:buClrTx/>
              <a:buFontTx/>
              <a:buNone/>
            </a:pPr>
            <a:r>
              <a:rPr lang="en-US" altLang="zh-CN" sz="2400" b="1">
                <a:solidFill>
                  <a:srgbClr val="A50021"/>
                </a:solidFill>
                <a:latin typeface="黑体" panose="02010609060101010101" pitchFamily="49" charset="-122"/>
                <a:ea typeface="黑体" panose="02010609060101010101" pitchFamily="49" charset="-122"/>
              </a:rPr>
              <a:t>   3</a:t>
            </a:r>
            <a:r>
              <a:rPr lang="zh-CN" altLang="en-US" sz="2400" b="1">
                <a:solidFill>
                  <a:srgbClr val="A50021"/>
                </a:solidFill>
                <a:latin typeface="黑体" panose="02010609060101010101" pitchFamily="49" charset="-122"/>
                <a:ea typeface="黑体" panose="02010609060101010101" pitchFamily="49" charset="-122"/>
              </a:rPr>
              <a:t>、</a:t>
            </a:r>
            <a:r>
              <a:rPr lang="zh-CN" altLang="en-US" sz="2400" b="1">
                <a:solidFill>
                  <a:srgbClr val="A50021"/>
                </a:solidFill>
                <a:latin typeface="Arial" panose="020B0604020202020204" pitchFamily="34" charset="0"/>
                <a:ea typeface="黑体" panose="02010609060101010101" pitchFamily="49" charset="-122"/>
              </a:rPr>
              <a:t> </a:t>
            </a:r>
            <a:r>
              <a:rPr lang="zh-CN" altLang="en-US" sz="2400" b="1">
                <a:solidFill>
                  <a:srgbClr val="A50021"/>
                </a:solidFill>
                <a:latin typeface="黑体" panose="02010609060101010101" pitchFamily="49" charset="-122"/>
                <a:ea typeface="黑体" panose="02010609060101010101" pitchFamily="49" charset="-122"/>
              </a:rPr>
              <a:t> 若某个目标地址，有多个路径都可以转发，则取掩码长的，即</a:t>
            </a:r>
            <a:r>
              <a:rPr lang="en-US" altLang="zh-CN" sz="2400" b="1">
                <a:solidFill>
                  <a:srgbClr val="A50021"/>
                </a:solidFill>
                <a:latin typeface="黑体" panose="02010609060101010101" pitchFamily="49" charset="-122"/>
                <a:ea typeface="黑体" panose="02010609060101010101" pitchFamily="49" charset="-122"/>
              </a:rPr>
              <a:t>1</a:t>
            </a:r>
            <a:r>
              <a:rPr lang="zh-CN" altLang="en-US" sz="2400" b="1">
                <a:solidFill>
                  <a:srgbClr val="A50021"/>
                </a:solidFill>
                <a:latin typeface="黑体" panose="02010609060101010101" pitchFamily="49" charset="-122"/>
                <a:ea typeface="黑体" panose="02010609060101010101" pitchFamily="49" charset="-122"/>
              </a:rPr>
              <a:t>最多的，这是因为</a:t>
            </a:r>
            <a:r>
              <a:rPr lang="en-US" altLang="zh-CN" sz="2400" b="1">
                <a:solidFill>
                  <a:srgbClr val="A50021"/>
                </a:solidFill>
                <a:latin typeface="黑体" panose="02010609060101010101" pitchFamily="49" charset="-122"/>
                <a:ea typeface="黑体" panose="02010609060101010101" pitchFamily="49" charset="-122"/>
              </a:rPr>
              <a:t>Netmask</a:t>
            </a:r>
            <a:r>
              <a:rPr lang="zh-CN" altLang="en-US" sz="2400" b="1">
                <a:solidFill>
                  <a:srgbClr val="A50021"/>
                </a:solidFill>
                <a:latin typeface="黑体" panose="02010609060101010101" pitchFamily="49" charset="-122"/>
                <a:ea typeface="黑体" panose="02010609060101010101" pitchFamily="49" charset="-122"/>
              </a:rPr>
              <a:t>字段的</a:t>
            </a:r>
            <a:r>
              <a:rPr lang="en-US" altLang="zh-CN" sz="2400" b="1">
                <a:solidFill>
                  <a:srgbClr val="A50021"/>
                </a:solidFill>
                <a:latin typeface="黑体" panose="02010609060101010101" pitchFamily="49" charset="-122"/>
                <a:ea typeface="黑体" panose="02010609060101010101" pitchFamily="49" charset="-122"/>
              </a:rPr>
              <a:t>1</a:t>
            </a:r>
            <a:r>
              <a:rPr lang="zh-CN" altLang="en-US" sz="2400" b="1">
                <a:solidFill>
                  <a:srgbClr val="A50021"/>
                </a:solidFill>
                <a:latin typeface="黑体" panose="02010609060101010101" pitchFamily="49" charset="-122"/>
                <a:ea typeface="黑体" panose="02010609060101010101" pitchFamily="49" charset="-122"/>
              </a:rPr>
              <a:t>愈多，代表目的网络的规模愈小，因此路径较为精确。 </a:t>
            </a:r>
          </a:p>
          <a:p>
            <a:pPr eaLnBrk="1" hangingPunct="1">
              <a:lnSpc>
                <a:spcPct val="120000"/>
              </a:lnSpc>
              <a:spcBef>
                <a:spcPct val="0"/>
              </a:spcBef>
              <a:buClrTx/>
              <a:buFontTx/>
              <a:buNone/>
            </a:pPr>
            <a:r>
              <a:rPr lang="en-US" altLang="zh-CN" sz="2400" b="1">
                <a:solidFill>
                  <a:srgbClr val="0000CC"/>
                </a:solidFill>
                <a:latin typeface="黑体" panose="02010609060101010101" pitchFamily="49" charset="-122"/>
                <a:ea typeface="黑体" panose="02010609060101010101" pitchFamily="49" charset="-122"/>
              </a:rPr>
              <a:t>   4</a:t>
            </a:r>
            <a:r>
              <a:rPr lang="zh-CN" altLang="en-US" sz="2400" b="1">
                <a:solidFill>
                  <a:srgbClr val="0000CC"/>
                </a:solidFill>
                <a:latin typeface="黑体" panose="02010609060101010101" pitchFamily="49" charset="-122"/>
                <a:ea typeface="黑体" panose="02010609060101010101" pitchFamily="49" charset="-122"/>
              </a:rPr>
              <a:t>、如果出现</a:t>
            </a:r>
            <a:r>
              <a:rPr lang="en-US" altLang="zh-CN" sz="2400" b="1">
                <a:solidFill>
                  <a:srgbClr val="0000CC"/>
                </a:solidFill>
                <a:latin typeface="黑体" panose="02010609060101010101" pitchFamily="49" charset="-122"/>
                <a:ea typeface="黑体" panose="02010609060101010101" pitchFamily="49" charset="-122"/>
              </a:rPr>
              <a:t>3</a:t>
            </a:r>
            <a:r>
              <a:rPr lang="zh-CN" altLang="en-US" sz="2400" b="1">
                <a:solidFill>
                  <a:srgbClr val="0000CC"/>
                </a:solidFill>
                <a:latin typeface="黑体" panose="02010609060101010101" pitchFamily="49" charset="-122"/>
                <a:ea typeface="黑体" panose="02010609060101010101" pitchFamily="49" charset="-122"/>
              </a:rPr>
              <a:t>也不能识别，则以</a:t>
            </a:r>
            <a:r>
              <a:rPr lang="en-US" altLang="zh-CN" sz="2400" b="1">
                <a:solidFill>
                  <a:srgbClr val="0000CC"/>
                </a:solidFill>
                <a:latin typeface="黑体" panose="02010609060101010101" pitchFamily="49" charset="-122"/>
                <a:ea typeface="黑体" panose="02010609060101010101" pitchFamily="49" charset="-122"/>
              </a:rPr>
              <a:t>Metric</a:t>
            </a:r>
            <a:r>
              <a:rPr lang="zh-CN" altLang="en-US" sz="2400" b="1">
                <a:solidFill>
                  <a:srgbClr val="0000CC"/>
                </a:solidFill>
                <a:latin typeface="黑体" panose="02010609060101010101" pitchFamily="49" charset="-122"/>
                <a:ea typeface="黑体" panose="02010609060101010101" pitchFamily="49" charset="-122"/>
              </a:rPr>
              <a:t>值最小的记录。</a:t>
            </a:r>
            <a:r>
              <a:rPr lang="en-US" altLang="zh-CN" sz="2400" b="1">
                <a:solidFill>
                  <a:srgbClr val="0000CC"/>
                </a:solidFill>
                <a:latin typeface="黑体" panose="02010609060101010101" pitchFamily="49" charset="-122"/>
                <a:ea typeface="黑体" panose="02010609060101010101" pitchFamily="49" charset="-122"/>
              </a:rPr>
              <a:t>Metric</a:t>
            </a:r>
            <a:r>
              <a:rPr lang="zh-CN" altLang="en-US" sz="2400" b="1">
                <a:solidFill>
                  <a:srgbClr val="0000CC"/>
                </a:solidFill>
                <a:latin typeface="黑体" panose="02010609060101010101" pitchFamily="49" charset="-122"/>
                <a:ea typeface="黑体" panose="02010609060101010101" pitchFamily="49" charset="-122"/>
              </a:rPr>
              <a:t>值代表路径的成本，因此路由器会优先使用成本较低的路径。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1077251">
                                            <p:txEl>
                                              <p:pRg st="1" end="1"/>
                                            </p:txEl>
                                          </p:spTgt>
                                        </p:tgtEl>
                                        <p:attrNameLst>
                                          <p:attrName>style.visibility</p:attrName>
                                        </p:attrNameLst>
                                      </p:cBhvr>
                                      <p:to>
                                        <p:strVal val="visible"/>
                                      </p:to>
                                    </p:set>
                                    <p:anim calcmode="lin" valueType="num">
                                      <p:cBhvr>
                                        <p:cTn id="7" dur="1000" fill="hold"/>
                                        <p:tgtEl>
                                          <p:spTgt spid="1077251">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1077251">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1077251">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1077251">
                                            <p:txEl>
                                              <p:pRg st="2" end="2"/>
                                            </p:txEl>
                                          </p:spTgt>
                                        </p:tgtEl>
                                        <p:attrNameLst>
                                          <p:attrName>style.visibility</p:attrName>
                                        </p:attrNameLst>
                                      </p:cBhvr>
                                      <p:to>
                                        <p:strVal val="visible"/>
                                      </p:to>
                                    </p:set>
                                    <p:anim calcmode="lin" valueType="num">
                                      <p:cBhvr>
                                        <p:cTn id="14" dur="1000" fill="hold"/>
                                        <p:tgtEl>
                                          <p:spTgt spid="1077251">
                                            <p:txEl>
                                              <p:pRg st="2" end="2"/>
                                            </p:txEl>
                                          </p:spTgt>
                                        </p:tgtEl>
                                        <p:attrNameLst>
                                          <p:attrName>ppt_w</p:attrName>
                                        </p:attrNameLst>
                                      </p:cBhvr>
                                      <p:tavLst>
                                        <p:tav tm="0">
                                          <p:val>
                                            <p:strVal val="#ppt_w*0.70"/>
                                          </p:val>
                                        </p:tav>
                                        <p:tav tm="100000">
                                          <p:val>
                                            <p:strVal val="#ppt_w"/>
                                          </p:val>
                                        </p:tav>
                                      </p:tavLst>
                                    </p:anim>
                                    <p:anim calcmode="lin" valueType="num">
                                      <p:cBhvr>
                                        <p:cTn id="15" dur="1000" fill="hold"/>
                                        <p:tgtEl>
                                          <p:spTgt spid="1077251">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107725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1077251">
                                            <p:txEl>
                                              <p:pRg st="3" end="3"/>
                                            </p:txEl>
                                          </p:spTgt>
                                        </p:tgtEl>
                                        <p:attrNameLst>
                                          <p:attrName>style.visibility</p:attrName>
                                        </p:attrNameLst>
                                      </p:cBhvr>
                                      <p:to>
                                        <p:strVal val="visible"/>
                                      </p:to>
                                    </p:set>
                                    <p:anim calcmode="lin" valueType="num">
                                      <p:cBhvr>
                                        <p:cTn id="21" dur="1000" fill="hold"/>
                                        <p:tgtEl>
                                          <p:spTgt spid="1077251">
                                            <p:txEl>
                                              <p:pRg st="3" end="3"/>
                                            </p:txEl>
                                          </p:spTgt>
                                        </p:tgtEl>
                                        <p:attrNameLst>
                                          <p:attrName>ppt_w</p:attrName>
                                        </p:attrNameLst>
                                      </p:cBhvr>
                                      <p:tavLst>
                                        <p:tav tm="0">
                                          <p:val>
                                            <p:strVal val="#ppt_w*0.70"/>
                                          </p:val>
                                        </p:tav>
                                        <p:tav tm="100000">
                                          <p:val>
                                            <p:strVal val="#ppt_w"/>
                                          </p:val>
                                        </p:tav>
                                      </p:tavLst>
                                    </p:anim>
                                    <p:anim calcmode="lin" valueType="num">
                                      <p:cBhvr>
                                        <p:cTn id="22" dur="1000" fill="hold"/>
                                        <p:tgtEl>
                                          <p:spTgt spid="1077251">
                                            <p:txEl>
                                              <p:pRg st="3" end="3"/>
                                            </p:txEl>
                                          </p:spTgt>
                                        </p:tgtEl>
                                        <p:attrNameLst>
                                          <p:attrName>ppt_h</p:attrName>
                                        </p:attrNameLst>
                                      </p:cBhvr>
                                      <p:tavLst>
                                        <p:tav tm="0">
                                          <p:val>
                                            <p:strVal val="#ppt_h"/>
                                          </p:val>
                                        </p:tav>
                                        <p:tav tm="100000">
                                          <p:val>
                                            <p:strVal val="#ppt_h"/>
                                          </p:val>
                                        </p:tav>
                                      </p:tavLst>
                                    </p:anim>
                                    <p:animEffect transition="in" filter="fade">
                                      <p:cBhvr>
                                        <p:cTn id="23" dur="1000"/>
                                        <p:tgtEl>
                                          <p:spTgt spid="1077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p:cNvSpPr>
            <a:spLocks noGrp="1" noChangeArrowheads="1"/>
          </p:cNvSpPr>
          <p:nvPr>
            <p:ph type="ctrTitle"/>
          </p:nvPr>
        </p:nvSpPr>
        <p:spPr>
          <a:xfrm>
            <a:off x="2700338" y="2852738"/>
            <a:ext cx="4032250" cy="503237"/>
          </a:xfrm>
        </p:spPr>
        <p:txBody>
          <a:bodyPr/>
          <a:lstStyle/>
          <a:p>
            <a:pPr eaLnBrk="1" hangingPunct="1">
              <a:defRPr/>
            </a:pPr>
            <a:r>
              <a:rPr lang="zh-CN" altLang="en-US" sz="3200" b="1" dirty="0" smtClean="0">
                <a:effectLst>
                  <a:outerShdw blurRad="38100" dist="38100" dir="2700000" algn="tl">
                    <a:srgbClr val="C0C0C0"/>
                  </a:outerShdw>
                </a:effectLst>
                <a:latin typeface="华文新魏" pitchFamily="2" charset="-122"/>
                <a:ea typeface="黑体" pitchFamily="49" charset="-122"/>
              </a:rPr>
              <a:t>网络层的路由选择</a:t>
            </a:r>
            <a:endParaRPr lang="zh-CN" altLang="en-US" sz="3200" b="1" dirty="0" smtClean="0">
              <a:solidFill>
                <a:srgbClr val="000099"/>
              </a:solidFill>
              <a:effectLst>
                <a:outerShdw blurRad="38100" dist="38100" dir="2700000" algn="tl">
                  <a:srgbClr val="C0C0C0"/>
                </a:outerShdw>
              </a:effectLst>
              <a:latin typeface="华文行楷" pitchFamily="2" charset="-122"/>
              <a:ea typeface="黑体" pitchFamily="49" charset="-122"/>
            </a:endParaRPr>
          </a:p>
        </p:txBody>
      </p:sp>
      <p:sp>
        <p:nvSpPr>
          <p:cNvPr id="9219" name="矩形 1"/>
          <p:cNvSpPr>
            <a:spLocks noChangeArrowheads="1"/>
          </p:cNvSpPr>
          <p:nvPr/>
        </p:nvSpPr>
        <p:spPr bwMode="auto">
          <a:xfrm>
            <a:off x="323850" y="3789363"/>
            <a:ext cx="84963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nSpc>
                <a:spcPct val="120000"/>
              </a:lnSpc>
            </a:pPr>
            <a:r>
              <a:rPr lang="zh-CN" altLang="en-US">
                <a:solidFill>
                  <a:srgbClr val="0070C0"/>
                </a:solidFill>
                <a:latin typeface="Arial" panose="020B0604020202020204" pitchFamily="34" charset="0"/>
              </a:rPr>
              <a:t>路由选择</a:t>
            </a:r>
            <a:r>
              <a:rPr lang="zh-CN" altLang="en-US">
                <a:solidFill>
                  <a:schemeClr val="tx1"/>
                </a:solidFill>
                <a:latin typeface="Arial" panose="020B0604020202020204" pitchFamily="34" charset="0"/>
              </a:rPr>
              <a:t>是指选择通过互连网络从源节点向目的节点传输信息的通道，而且信息至少通过一个中间节点。</a:t>
            </a:r>
            <a:r>
              <a:rPr lang="zh-CN" altLang="en-US">
                <a:solidFill>
                  <a:schemeClr val="tx1"/>
                </a:solidFill>
              </a:rPr>
              <a:t>路由选择包括两个基本操作，即最佳路径的判定和网间信息包的传送（交换）。</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27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0367" name="Picture 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3" y="1341438"/>
            <a:ext cx="9144001"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矩形 1"/>
          <p:cNvSpPr>
            <a:spLocks noChangeArrowheads="1"/>
          </p:cNvSpPr>
          <p:nvPr/>
        </p:nvSpPr>
        <p:spPr bwMode="auto">
          <a:xfrm>
            <a:off x="0" y="203200"/>
            <a:ext cx="2711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zh-CN" altLang="en-US" sz="2800" b="1">
                <a:solidFill>
                  <a:srgbClr val="0000CC"/>
                </a:solidFill>
              </a:rPr>
              <a:t>为</a:t>
            </a:r>
            <a:r>
              <a:rPr lang="en-US" altLang="zh-CN" sz="2800" b="1">
                <a:solidFill>
                  <a:srgbClr val="0000CC"/>
                </a:solidFill>
              </a:rPr>
              <a:t>R2</a:t>
            </a:r>
            <a:r>
              <a:rPr lang="zh-CN" altLang="en-US" sz="2800" b="1">
                <a:solidFill>
                  <a:srgbClr val="0000CC"/>
                </a:solidFill>
              </a:rPr>
              <a:t>编写路由表</a:t>
            </a: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0 0  L 0 0.33295  E" pathEditMode="relative" ptsTypes="">
                                      <p:cBhvr>
                                        <p:cTn id="6" dur="2000" fill="hold"/>
                                        <p:tgtEl>
                                          <p:spTgt spid="108036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27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80323" name="Group 3"/>
          <p:cNvGraphicFramePr>
            <a:graphicFrameLocks noGrp="1"/>
          </p:cNvGraphicFramePr>
          <p:nvPr/>
        </p:nvGraphicFramePr>
        <p:xfrm>
          <a:off x="0" y="0"/>
          <a:ext cx="9144000" cy="2193925"/>
        </p:xfrm>
        <a:graphic>
          <a:graphicData uri="http://schemas.openxmlformats.org/drawingml/2006/table">
            <a:tbl>
              <a:tblPr/>
              <a:tblGrid>
                <a:gridCol w="1908175"/>
                <a:gridCol w="2159000"/>
                <a:gridCol w="1944688"/>
                <a:gridCol w="2016125"/>
                <a:gridCol w="1116012"/>
              </a:tblGrid>
              <a:tr h="36565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pitchFamily="2" charset="-122"/>
                        </a:rPr>
                        <a:t>destionation</a:t>
                      </a:r>
                    </a:p>
                  </a:txBody>
                  <a:tcPr marT="45669" marB="4566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pitchFamily="2" charset="-122"/>
                        </a:rPr>
                        <a:t>Netmask</a:t>
                      </a:r>
                    </a:p>
                  </a:txBody>
                  <a:tcPr marT="45669" marB="4566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pitchFamily="2" charset="-122"/>
                        </a:rPr>
                        <a:t>gateway</a:t>
                      </a:r>
                    </a:p>
                  </a:txBody>
                  <a:tcPr marT="45669" marB="4566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pitchFamily="2" charset="-122"/>
                        </a:rPr>
                        <a:t>interface</a:t>
                      </a:r>
                    </a:p>
                  </a:txBody>
                  <a:tcPr marT="45669" marB="4566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pitchFamily="2" charset="-122"/>
                        </a:rPr>
                        <a:t>metric</a:t>
                      </a:r>
                    </a:p>
                  </a:txBody>
                  <a:tcPr marT="45669" marB="4566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65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rgbClr val="A50021"/>
                          </a:solidFill>
                          <a:effectLst/>
                          <a:latin typeface="Verdana" pitchFamily="34" charset="0"/>
                          <a:ea typeface="宋体" pitchFamily="2" charset="-122"/>
                        </a:rPr>
                        <a:t>192.168.7.0</a:t>
                      </a:r>
                    </a:p>
                  </a:txBody>
                  <a:tcPr marT="45669" marB="4566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rgbClr val="A50021"/>
                          </a:solidFill>
                          <a:effectLst/>
                          <a:latin typeface="Verdana" pitchFamily="34" charset="0"/>
                          <a:ea typeface="宋体" pitchFamily="2" charset="-122"/>
                        </a:rPr>
                        <a:t>255.255.255.0</a:t>
                      </a:r>
                    </a:p>
                  </a:txBody>
                  <a:tcPr marT="45669" marB="4566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rgbClr val="A50021"/>
                          </a:solidFill>
                          <a:effectLst/>
                          <a:latin typeface="Verdana" pitchFamily="34" charset="0"/>
                          <a:ea typeface="宋体" pitchFamily="2" charset="-122"/>
                        </a:rPr>
                        <a:t>192.168.8.1</a:t>
                      </a:r>
                    </a:p>
                  </a:txBody>
                  <a:tcPr marT="45669" marB="4566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rgbClr val="A50021"/>
                          </a:solidFill>
                          <a:effectLst/>
                          <a:latin typeface="Verdana" pitchFamily="34" charset="0"/>
                          <a:ea typeface="宋体" pitchFamily="2" charset="-122"/>
                        </a:rPr>
                        <a:t>192.168.8.2</a:t>
                      </a:r>
                    </a:p>
                  </a:txBody>
                  <a:tcPr marT="45669" marB="4566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rgbClr val="A50021"/>
                          </a:solidFill>
                          <a:effectLst/>
                          <a:latin typeface="Verdana" pitchFamily="34" charset="0"/>
                          <a:ea typeface="宋体" pitchFamily="2" charset="-122"/>
                        </a:rPr>
                        <a:t>2</a:t>
                      </a:r>
                    </a:p>
                  </a:txBody>
                  <a:tcPr marT="45669" marB="4566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65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pitchFamily="2" charset="-122"/>
                        </a:rPr>
                        <a:t>192.168.8.0</a:t>
                      </a:r>
                    </a:p>
                  </a:txBody>
                  <a:tcPr marT="45669" marB="4566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pitchFamily="2" charset="-122"/>
                        </a:rPr>
                        <a:t>255.255.255.0</a:t>
                      </a:r>
                    </a:p>
                  </a:txBody>
                  <a:tcPr marT="45669" marB="4566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pitchFamily="2" charset="-122"/>
                        </a:rPr>
                        <a:t>192.168.8.2</a:t>
                      </a:r>
                    </a:p>
                  </a:txBody>
                  <a:tcPr marT="45669" marB="4566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pitchFamily="2" charset="-122"/>
                        </a:rPr>
                        <a:t>192.168.8.2</a:t>
                      </a:r>
                    </a:p>
                  </a:txBody>
                  <a:tcPr marT="45669" marB="4566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pitchFamily="2" charset="-122"/>
                        </a:rPr>
                        <a:t>1</a:t>
                      </a:r>
                    </a:p>
                  </a:txBody>
                  <a:tcPr marT="45669" marB="4566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65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rgbClr val="A50021"/>
                          </a:solidFill>
                          <a:effectLst/>
                          <a:latin typeface="Verdana" pitchFamily="34" charset="0"/>
                          <a:ea typeface="宋体" pitchFamily="2" charset="-122"/>
                        </a:rPr>
                        <a:t>192.168.9.0</a:t>
                      </a:r>
                    </a:p>
                  </a:txBody>
                  <a:tcPr marT="45669" marB="4566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rgbClr val="A50021"/>
                          </a:solidFill>
                          <a:effectLst/>
                          <a:latin typeface="Verdana" pitchFamily="34" charset="0"/>
                          <a:ea typeface="宋体" pitchFamily="2" charset="-122"/>
                        </a:rPr>
                        <a:t>255.255.255.0</a:t>
                      </a:r>
                    </a:p>
                  </a:txBody>
                  <a:tcPr marT="45669" marB="4566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rgbClr val="A50021"/>
                          </a:solidFill>
                          <a:effectLst/>
                          <a:latin typeface="Verdana" pitchFamily="34" charset="0"/>
                          <a:ea typeface="宋体" pitchFamily="2" charset="-122"/>
                        </a:rPr>
                        <a:t>192.168.8.1</a:t>
                      </a:r>
                    </a:p>
                  </a:txBody>
                  <a:tcPr marT="45669" marB="4566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rgbClr val="A50021"/>
                          </a:solidFill>
                          <a:effectLst/>
                          <a:latin typeface="Verdana" pitchFamily="34" charset="0"/>
                          <a:ea typeface="宋体" pitchFamily="2" charset="-122"/>
                        </a:rPr>
                        <a:t>192.168.8.2</a:t>
                      </a:r>
                    </a:p>
                  </a:txBody>
                  <a:tcPr marT="45669" marB="4566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rgbClr val="A50021"/>
                          </a:solidFill>
                          <a:effectLst/>
                          <a:latin typeface="Verdana" pitchFamily="34" charset="0"/>
                          <a:ea typeface="宋体" pitchFamily="2" charset="-122"/>
                        </a:rPr>
                        <a:t>2</a:t>
                      </a:r>
                    </a:p>
                  </a:txBody>
                  <a:tcPr marT="45669" marB="4566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65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pitchFamily="2" charset="-122"/>
                        </a:rPr>
                        <a:t>192.168.10.0</a:t>
                      </a:r>
                    </a:p>
                  </a:txBody>
                  <a:tcPr marT="45669" marB="4566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pitchFamily="2" charset="-122"/>
                        </a:rPr>
                        <a:t>255.255.255.0</a:t>
                      </a:r>
                    </a:p>
                  </a:txBody>
                  <a:tcPr marT="45669" marB="4566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pitchFamily="2" charset="-122"/>
                        </a:rPr>
                        <a:t>192.168.10.1</a:t>
                      </a:r>
                    </a:p>
                  </a:txBody>
                  <a:tcPr marT="45669" marB="4566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pitchFamily="2" charset="-122"/>
                        </a:rPr>
                        <a:t>192.168.10.1</a:t>
                      </a:r>
                    </a:p>
                  </a:txBody>
                  <a:tcPr marT="45669" marB="4566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pitchFamily="2" charset="-122"/>
                        </a:rPr>
                        <a:t>1</a:t>
                      </a:r>
                    </a:p>
                  </a:txBody>
                  <a:tcPr marT="45669" marB="4566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65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rgbClr val="A50021"/>
                          </a:solidFill>
                          <a:effectLst/>
                          <a:latin typeface="Verdana" pitchFamily="34" charset="0"/>
                          <a:ea typeface="宋体" pitchFamily="2" charset="-122"/>
                        </a:rPr>
                        <a:t>192.168.11.0</a:t>
                      </a:r>
                    </a:p>
                  </a:txBody>
                  <a:tcPr marT="45669" marB="4566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rgbClr val="A50021"/>
                          </a:solidFill>
                          <a:effectLst/>
                          <a:latin typeface="Verdana" pitchFamily="34" charset="0"/>
                          <a:ea typeface="宋体" pitchFamily="2" charset="-122"/>
                        </a:rPr>
                        <a:t>255.255.255.0</a:t>
                      </a:r>
                    </a:p>
                  </a:txBody>
                  <a:tcPr marT="45669" marB="4566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rgbClr val="A50021"/>
                          </a:solidFill>
                          <a:effectLst/>
                          <a:latin typeface="Verdana" pitchFamily="34" charset="0"/>
                          <a:ea typeface="宋体" pitchFamily="2" charset="-122"/>
                        </a:rPr>
                        <a:t>192.168.10.2</a:t>
                      </a:r>
                    </a:p>
                  </a:txBody>
                  <a:tcPr marT="45669" marB="4566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rgbClr val="A50021"/>
                          </a:solidFill>
                          <a:effectLst/>
                          <a:latin typeface="Verdana" pitchFamily="34" charset="0"/>
                          <a:ea typeface="宋体" pitchFamily="2" charset="-122"/>
                        </a:rPr>
                        <a:t>192.168.10.1</a:t>
                      </a:r>
                    </a:p>
                  </a:txBody>
                  <a:tcPr marT="45669" marB="4566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smtClean="0">
                          <a:ln>
                            <a:noFill/>
                          </a:ln>
                          <a:solidFill>
                            <a:srgbClr val="A50021"/>
                          </a:solidFill>
                          <a:effectLst/>
                          <a:latin typeface="Verdana" pitchFamily="34" charset="0"/>
                          <a:ea typeface="宋体" pitchFamily="2" charset="-122"/>
                        </a:rPr>
                        <a:t>2</a:t>
                      </a:r>
                    </a:p>
                  </a:txBody>
                  <a:tcPr marT="45669" marB="4566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pic>
        <p:nvPicPr>
          <p:cNvPr id="1080367" name="Picture 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49500"/>
            <a:ext cx="91440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0 0  L 0 0.33295  E" pathEditMode="relative" ptsTypes="">
                                      <p:cBhvr>
                                        <p:cTn id="6" dur="2000" fill="hold"/>
                                        <p:tgtEl>
                                          <p:spTgt spid="108036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p:cNvSpPr>
            <a:spLocks noGrp="1" noChangeArrowheads="1"/>
          </p:cNvSpPr>
          <p:nvPr>
            <p:ph type="ctrTitle"/>
          </p:nvPr>
        </p:nvSpPr>
        <p:spPr>
          <a:xfrm>
            <a:off x="3492500" y="3500438"/>
            <a:ext cx="1727200" cy="503237"/>
          </a:xfrm>
        </p:spPr>
        <p:txBody>
          <a:bodyPr/>
          <a:lstStyle/>
          <a:p>
            <a:pPr eaLnBrk="1" hangingPunct="1">
              <a:defRPr/>
            </a:pPr>
            <a:r>
              <a:rPr lang="zh-CN" altLang="en-US" sz="3600" b="1" dirty="0" smtClean="0">
                <a:effectLst>
                  <a:outerShdw blurRad="38100" dist="38100" dir="2700000" algn="tl">
                    <a:srgbClr val="C0C0C0"/>
                  </a:outerShdw>
                </a:effectLst>
                <a:latin typeface="华文新魏" pitchFamily="2" charset="-122"/>
                <a:ea typeface="黑体" pitchFamily="49" charset="-122"/>
              </a:rPr>
              <a:t>路由器</a:t>
            </a:r>
            <a:endParaRPr lang="zh-CN" altLang="en-US" sz="3600" b="1" dirty="0" smtClean="0">
              <a:solidFill>
                <a:srgbClr val="000099"/>
              </a:solidFill>
              <a:effectLst>
                <a:outerShdw blurRad="38100" dist="38100" dir="2700000" algn="tl">
                  <a:srgbClr val="C0C0C0"/>
                </a:outerShdw>
              </a:effectLst>
              <a:latin typeface="华文行楷" pitchFamily="2" charset="-122"/>
              <a:ea typeface="黑体" pitchFamily="49" charset="-122"/>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p:cNvSpPr>
            <a:spLocks noGrp="1" noChangeArrowheads="1"/>
          </p:cNvSpPr>
          <p:nvPr>
            <p:ph type="ctrTitle"/>
          </p:nvPr>
        </p:nvSpPr>
        <p:spPr>
          <a:xfrm>
            <a:off x="611188" y="1125538"/>
            <a:ext cx="5040312" cy="503237"/>
          </a:xfrm>
        </p:spPr>
        <p:txBody>
          <a:bodyPr/>
          <a:lstStyle/>
          <a:p>
            <a:pPr eaLnBrk="1" hangingPunct="1">
              <a:defRPr/>
            </a:pPr>
            <a:r>
              <a:rPr lang="zh-CN" altLang="en-US" sz="3600" b="1" dirty="0" smtClean="0">
                <a:effectLst>
                  <a:outerShdw blurRad="38100" dist="38100" dir="2700000" algn="tl">
                    <a:srgbClr val="C0C0C0"/>
                  </a:outerShdw>
                </a:effectLst>
                <a:latin typeface="华文新魏" pitchFamily="2" charset="-122"/>
                <a:ea typeface="黑体" pitchFamily="49" charset="-122"/>
              </a:rPr>
              <a:t>路由器</a:t>
            </a:r>
            <a:endParaRPr lang="zh-CN" altLang="en-US" sz="3600" b="1" dirty="0" smtClean="0">
              <a:solidFill>
                <a:srgbClr val="000099"/>
              </a:solidFill>
              <a:effectLst>
                <a:outerShdw blurRad="38100" dist="38100" dir="2700000" algn="tl">
                  <a:srgbClr val="C0C0C0"/>
                </a:outerShdw>
              </a:effectLst>
              <a:latin typeface="华文行楷" pitchFamily="2" charset="-122"/>
              <a:ea typeface="黑体" pitchFamily="49" charset="-122"/>
            </a:endParaRPr>
          </a:p>
        </p:txBody>
      </p:sp>
      <p:sp>
        <p:nvSpPr>
          <p:cNvPr id="4" name="Rectangle 3"/>
          <p:cNvSpPr txBox="1">
            <a:spLocks noChangeArrowheads="1"/>
          </p:cNvSpPr>
          <p:nvPr/>
        </p:nvSpPr>
        <p:spPr bwMode="auto">
          <a:xfrm>
            <a:off x="107950" y="1844675"/>
            <a:ext cx="8843963"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Clr>
                <a:schemeClr val="accent2"/>
              </a:buClr>
              <a:buFont typeface="Wingdings" panose="05000000000000000000" pitchFamily="2" charset="2"/>
              <a:buNone/>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lgn="just" eaLnBrk="1" hangingPunct="1">
              <a:buFont typeface="Wingdings" panose="05000000000000000000" pitchFamily="2" charset="2"/>
              <a:buChar char="l"/>
              <a:defRPr/>
            </a:pPr>
            <a:r>
              <a:rPr lang="zh-CN" altLang="en-US" sz="2400" kern="0" dirty="0" smtClean="0">
                <a:solidFill>
                  <a:srgbClr val="FF0000"/>
                </a:solidFill>
              </a:rPr>
              <a:t>路由器</a:t>
            </a:r>
            <a:r>
              <a:rPr lang="zh-CN" altLang="en-US" sz="2400" kern="0" dirty="0" smtClean="0"/>
              <a:t>是一种具有多个输入端口和多个输出端口的专用计算机，其任务是转发分组。也就是说，将路由器某个输入端口收到的分组，按照分组要去的目的地（即目的网络），把该分组从路由器的某个合适的输出端口转发给下一跳路由器。下一跳路由器也按照这种方法处理分组，直到该分组到达终点为止。</a:t>
            </a:r>
            <a:endParaRPr lang="en-US" altLang="zh-CN" sz="2400" kern="0" dirty="0" smtClean="0"/>
          </a:p>
        </p:txBody>
      </p:sp>
      <p:pic>
        <p:nvPicPr>
          <p:cNvPr id="30724"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5388" y="4005263"/>
            <a:ext cx="5408612"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0"/>
          <p:cNvSpPr>
            <a:spLocks noChangeArrowheads="1"/>
          </p:cNvSpPr>
          <p:nvPr/>
        </p:nvSpPr>
        <p:spPr bwMode="auto">
          <a:xfrm>
            <a:off x="149225" y="3657600"/>
            <a:ext cx="8910638" cy="2724150"/>
          </a:xfrm>
          <a:prstGeom prst="rect">
            <a:avLst/>
          </a:prstGeom>
          <a:solidFill>
            <a:schemeClr val="bg1">
              <a:lumMod val="95000"/>
            </a:schemeClr>
          </a:solidFill>
          <a:ln>
            <a:noFill/>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defRPr/>
            </a:pPr>
            <a:endParaRPr lang="zh-CN" altLang="en-US" smtClean="0"/>
          </a:p>
        </p:txBody>
      </p:sp>
      <p:sp>
        <p:nvSpPr>
          <p:cNvPr id="6" name="Rectangle 2"/>
          <p:cNvSpPr txBox="1">
            <a:spLocks noChangeArrowheads="1"/>
          </p:cNvSpPr>
          <p:nvPr/>
        </p:nvSpPr>
        <p:spPr bwMode="auto">
          <a:xfrm>
            <a:off x="514350" y="1006475"/>
            <a:ext cx="397668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defRPr/>
            </a:pPr>
            <a:r>
              <a:rPr lang="zh-CN" altLang="en-US" sz="3200" b="1" kern="0" smtClean="0"/>
              <a:t>典型的路由器的结构 </a:t>
            </a:r>
          </a:p>
        </p:txBody>
      </p:sp>
      <p:sp>
        <p:nvSpPr>
          <p:cNvPr id="31748" name="Rectangle 3"/>
          <p:cNvSpPr>
            <a:spLocks noChangeArrowheads="1"/>
          </p:cNvSpPr>
          <p:nvPr/>
        </p:nvSpPr>
        <p:spPr bwMode="auto">
          <a:xfrm>
            <a:off x="2778125" y="1773238"/>
            <a:ext cx="2398713" cy="1597025"/>
          </a:xfrm>
          <a:prstGeom prst="rect">
            <a:avLst/>
          </a:prstGeom>
          <a:solidFill>
            <a:srgbClr val="FFFF99"/>
          </a:solidFill>
          <a:ln w="12700">
            <a:solidFill>
              <a:schemeClr val="tx1"/>
            </a:solidFill>
            <a:miter lim="800000"/>
            <a:headEnd/>
            <a:tailEnd/>
          </a:ln>
          <a:effectLst>
            <a:outerShdw dist="53882"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zh-CN" sz="2000">
              <a:solidFill>
                <a:srgbClr val="333399"/>
              </a:solidFill>
            </a:endParaRPr>
          </a:p>
        </p:txBody>
      </p:sp>
      <p:sp>
        <p:nvSpPr>
          <p:cNvPr id="31749" name="Line 5"/>
          <p:cNvSpPr>
            <a:spLocks noChangeShapeType="1"/>
          </p:cNvSpPr>
          <p:nvPr/>
        </p:nvSpPr>
        <p:spPr bwMode="auto">
          <a:xfrm>
            <a:off x="8159750" y="1712913"/>
            <a:ext cx="0" cy="1954212"/>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1750" name="Text Box 6"/>
          <p:cNvSpPr txBox="1">
            <a:spLocks noChangeArrowheads="1"/>
          </p:cNvSpPr>
          <p:nvPr/>
        </p:nvSpPr>
        <p:spPr bwMode="auto">
          <a:xfrm>
            <a:off x="7705725" y="2439988"/>
            <a:ext cx="800100" cy="7572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zh-CN" altLang="en-US" sz="2400">
                <a:solidFill>
                  <a:srgbClr val="333399"/>
                </a:solidFill>
              </a:rPr>
              <a:t>路由</a:t>
            </a:r>
          </a:p>
          <a:p>
            <a:pPr algn="ctr" eaLnBrk="1" hangingPunct="1">
              <a:lnSpc>
                <a:spcPct val="90000"/>
              </a:lnSpc>
            </a:pPr>
            <a:r>
              <a:rPr lang="zh-CN" altLang="en-US" sz="2400">
                <a:solidFill>
                  <a:srgbClr val="333399"/>
                </a:solidFill>
              </a:rPr>
              <a:t>选择</a:t>
            </a:r>
          </a:p>
        </p:txBody>
      </p:sp>
      <p:sp>
        <p:nvSpPr>
          <p:cNvPr id="31751" name="Text Box 7"/>
          <p:cNvSpPr txBox="1">
            <a:spLocks noChangeArrowheads="1"/>
          </p:cNvSpPr>
          <p:nvPr/>
        </p:nvSpPr>
        <p:spPr bwMode="auto">
          <a:xfrm>
            <a:off x="2832100" y="172243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400">
                <a:solidFill>
                  <a:srgbClr val="333399"/>
                </a:solidFill>
                <a:latin typeface="Arial" panose="020B0604020202020204" pitchFamily="34" charset="0"/>
                <a:ea typeface="宋体" panose="02010600030101010101" pitchFamily="2" charset="-122"/>
              </a:rPr>
              <a:t>路由选择处理机</a:t>
            </a:r>
          </a:p>
        </p:txBody>
      </p:sp>
      <p:sp>
        <p:nvSpPr>
          <p:cNvPr id="31752" name="Line 8"/>
          <p:cNvSpPr>
            <a:spLocks noChangeShapeType="1"/>
          </p:cNvSpPr>
          <p:nvPr/>
        </p:nvSpPr>
        <p:spPr bwMode="auto">
          <a:xfrm>
            <a:off x="3976688" y="2540000"/>
            <a:ext cx="0" cy="2365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3" name="Rectangle 9"/>
          <p:cNvSpPr>
            <a:spLocks noChangeArrowheads="1"/>
          </p:cNvSpPr>
          <p:nvPr/>
        </p:nvSpPr>
        <p:spPr bwMode="auto">
          <a:xfrm>
            <a:off x="3125788" y="2246313"/>
            <a:ext cx="1701800" cy="390525"/>
          </a:xfrm>
          <a:prstGeom prst="rect">
            <a:avLst/>
          </a:prstGeom>
          <a:solidFill>
            <a:srgbClr val="FFCC66"/>
          </a:solidFill>
          <a:ln w="19050">
            <a:solidFill>
              <a:schemeClr val="tx1"/>
            </a:solidFill>
            <a:miter lim="800000"/>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a:solidFill>
                  <a:srgbClr val="333399"/>
                </a:solidFill>
              </a:rPr>
              <a:t>路由选择协议</a:t>
            </a:r>
          </a:p>
        </p:txBody>
      </p:sp>
      <p:sp>
        <p:nvSpPr>
          <p:cNvPr id="31754" name="Rectangle 10"/>
          <p:cNvSpPr>
            <a:spLocks noChangeArrowheads="1"/>
          </p:cNvSpPr>
          <p:nvPr/>
        </p:nvSpPr>
        <p:spPr bwMode="auto">
          <a:xfrm>
            <a:off x="3125788" y="2779713"/>
            <a:ext cx="1701800" cy="412750"/>
          </a:xfrm>
          <a:prstGeom prst="rect">
            <a:avLst/>
          </a:prstGeom>
          <a:solidFill>
            <a:srgbClr val="99FF33"/>
          </a:solidFill>
          <a:ln w="19050">
            <a:solidFill>
              <a:schemeClr val="tx1"/>
            </a:solidFill>
            <a:miter lim="800000"/>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a:solidFill>
                  <a:srgbClr val="333399"/>
                </a:solidFill>
              </a:rPr>
              <a:t>路由表</a:t>
            </a:r>
          </a:p>
        </p:txBody>
      </p:sp>
      <p:sp>
        <p:nvSpPr>
          <p:cNvPr id="31755" name="Rectangle 11"/>
          <p:cNvSpPr>
            <a:spLocks noChangeArrowheads="1"/>
          </p:cNvSpPr>
          <p:nvPr/>
        </p:nvSpPr>
        <p:spPr bwMode="auto">
          <a:xfrm>
            <a:off x="301625" y="4010025"/>
            <a:ext cx="2320925" cy="725488"/>
          </a:xfrm>
          <a:prstGeom prst="rect">
            <a:avLst/>
          </a:prstGeom>
          <a:solidFill>
            <a:srgbClr val="CCECFF"/>
          </a:solidFill>
          <a:ln w="38100" cmpd="dbl">
            <a:solidFill>
              <a:schemeClr val="tx1"/>
            </a:solidFill>
            <a:miter lim="800000"/>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31756" name="Rectangle 12"/>
          <p:cNvSpPr>
            <a:spLocks noChangeArrowheads="1"/>
          </p:cNvSpPr>
          <p:nvPr/>
        </p:nvSpPr>
        <p:spPr bwMode="auto">
          <a:xfrm>
            <a:off x="2003425" y="4173538"/>
            <a:ext cx="466725" cy="395287"/>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rPr>
              <a:t>3</a:t>
            </a:r>
          </a:p>
        </p:txBody>
      </p:sp>
      <p:sp>
        <p:nvSpPr>
          <p:cNvPr id="31757" name="Line 13"/>
          <p:cNvSpPr>
            <a:spLocks noChangeShapeType="1"/>
          </p:cNvSpPr>
          <p:nvPr/>
        </p:nvSpPr>
        <p:spPr bwMode="auto">
          <a:xfrm flipV="1">
            <a:off x="149225" y="4371975"/>
            <a:ext cx="35560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1758" name="Line 14"/>
          <p:cNvSpPr>
            <a:spLocks noChangeShapeType="1"/>
          </p:cNvSpPr>
          <p:nvPr/>
        </p:nvSpPr>
        <p:spPr bwMode="auto">
          <a:xfrm>
            <a:off x="920750" y="4371975"/>
            <a:ext cx="31115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1759" name="Line 15"/>
          <p:cNvSpPr>
            <a:spLocks noChangeShapeType="1"/>
          </p:cNvSpPr>
          <p:nvPr/>
        </p:nvSpPr>
        <p:spPr bwMode="auto">
          <a:xfrm>
            <a:off x="1695450" y="4371975"/>
            <a:ext cx="30797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1760" name="Line 16"/>
          <p:cNvSpPr>
            <a:spLocks noChangeShapeType="1"/>
          </p:cNvSpPr>
          <p:nvPr/>
        </p:nvSpPr>
        <p:spPr bwMode="auto">
          <a:xfrm>
            <a:off x="2470150" y="4371975"/>
            <a:ext cx="30797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1761" name="Text Box 17"/>
          <p:cNvSpPr txBox="1">
            <a:spLocks noChangeArrowheads="1"/>
          </p:cNvSpPr>
          <p:nvPr/>
        </p:nvSpPr>
        <p:spPr bwMode="auto">
          <a:xfrm>
            <a:off x="920750" y="3621088"/>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a:solidFill>
                  <a:srgbClr val="333399"/>
                </a:solidFill>
                <a:latin typeface="Arial" panose="020B0604020202020204" pitchFamily="34" charset="0"/>
                <a:ea typeface="宋体" panose="02010600030101010101" pitchFamily="2" charset="-122"/>
              </a:rPr>
              <a:t>输入端口</a:t>
            </a:r>
          </a:p>
        </p:txBody>
      </p:sp>
      <p:sp>
        <p:nvSpPr>
          <p:cNvPr id="31762" name="Rectangle 18"/>
          <p:cNvSpPr>
            <a:spLocks noChangeArrowheads="1"/>
          </p:cNvSpPr>
          <p:nvPr/>
        </p:nvSpPr>
        <p:spPr bwMode="auto">
          <a:xfrm>
            <a:off x="301625" y="5583238"/>
            <a:ext cx="2320925" cy="725487"/>
          </a:xfrm>
          <a:prstGeom prst="rect">
            <a:avLst/>
          </a:prstGeom>
          <a:solidFill>
            <a:srgbClr val="CCECFF"/>
          </a:solidFill>
          <a:ln w="38100" cmpd="dbl">
            <a:solidFill>
              <a:schemeClr val="tx1"/>
            </a:solidFill>
            <a:miter lim="800000"/>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31763" name="Rectangle 19"/>
          <p:cNvSpPr>
            <a:spLocks noChangeArrowheads="1"/>
          </p:cNvSpPr>
          <p:nvPr/>
        </p:nvSpPr>
        <p:spPr bwMode="auto">
          <a:xfrm>
            <a:off x="2003425" y="5746750"/>
            <a:ext cx="466725" cy="39687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rPr>
              <a:t>3</a:t>
            </a:r>
          </a:p>
        </p:txBody>
      </p:sp>
      <p:sp>
        <p:nvSpPr>
          <p:cNvPr id="31764" name="Line 20"/>
          <p:cNvSpPr>
            <a:spLocks noChangeShapeType="1"/>
          </p:cNvSpPr>
          <p:nvPr/>
        </p:nvSpPr>
        <p:spPr bwMode="auto">
          <a:xfrm flipV="1">
            <a:off x="149225" y="5945188"/>
            <a:ext cx="35560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1765" name="Line 21"/>
          <p:cNvSpPr>
            <a:spLocks noChangeShapeType="1"/>
          </p:cNvSpPr>
          <p:nvPr/>
        </p:nvSpPr>
        <p:spPr bwMode="auto">
          <a:xfrm>
            <a:off x="920750" y="5945188"/>
            <a:ext cx="31115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1766" name="Line 22"/>
          <p:cNvSpPr>
            <a:spLocks noChangeShapeType="1"/>
          </p:cNvSpPr>
          <p:nvPr/>
        </p:nvSpPr>
        <p:spPr bwMode="auto">
          <a:xfrm>
            <a:off x="1695450" y="5945188"/>
            <a:ext cx="30797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1767" name="Line 23"/>
          <p:cNvSpPr>
            <a:spLocks noChangeShapeType="1"/>
          </p:cNvSpPr>
          <p:nvPr/>
        </p:nvSpPr>
        <p:spPr bwMode="auto">
          <a:xfrm>
            <a:off x="2470150" y="5945188"/>
            <a:ext cx="30797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1768" name="Rectangle 24"/>
          <p:cNvSpPr>
            <a:spLocks noChangeArrowheads="1"/>
          </p:cNvSpPr>
          <p:nvPr/>
        </p:nvSpPr>
        <p:spPr bwMode="auto">
          <a:xfrm>
            <a:off x="2778125" y="4010025"/>
            <a:ext cx="2398713" cy="2311400"/>
          </a:xfrm>
          <a:prstGeom prst="rect">
            <a:avLst/>
          </a:prstGeom>
          <a:solidFill>
            <a:srgbClr val="CCECFF"/>
          </a:solidFill>
          <a:ln w="12700">
            <a:solidFill>
              <a:schemeClr val="tx1"/>
            </a:solidFill>
            <a:miter lim="800000"/>
            <a:headEnd/>
            <a:tailEnd/>
          </a:ln>
          <a:effectLst>
            <a:outerShdw dist="53882"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31769" name="Rectangle 25"/>
          <p:cNvSpPr>
            <a:spLocks noChangeArrowheads="1"/>
          </p:cNvSpPr>
          <p:nvPr/>
        </p:nvSpPr>
        <p:spPr bwMode="auto">
          <a:xfrm flipH="1">
            <a:off x="5332413" y="4010025"/>
            <a:ext cx="2317750" cy="725488"/>
          </a:xfrm>
          <a:prstGeom prst="rect">
            <a:avLst/>
          </a:prstGeom>
          <a:solidFill>
            <a:srgbClr val="CCECFF"/>
          </a:solidFill>
          <a:ln w="38100" cmpd="dbl">
            <a:solidFill>
              <a:schemeClr val="tx1"/>
            </a:solidFill>
            <a:miter lim="800000"/>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31770" name="Line 26"/>
          <p:cNvSpPr>
            <a:spLocks noChangeShapeType="1"/>
          </p:cNvSpPr>
          <p:nvPr/>
        </p:nvSpPr>
        <p:spPr bwMode="auto">
          <a:xfrm flipV="1">
            <a:off x="7486650" y="4371975"/>
            <a:ext cx="319088"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1771" name="Line 27"/>
          <p:cNvSpPr>
            <a:spLocks noChangeShapeType="1"/>
          </p:cNvSpPr>
          <p:nvPr/>
        </p:nvSpPr>
        <p:spPr bwMode="auto">
          <a:xfrm rot="10800000" flipH="1">
            <a:off x="6723063" y="4371975"/>
            <a:ext cx="309562"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1772" name="Line 28"/>
          <p:cNvSpPr>
            <a:spLocks noChangeShapeType="1"/>
          </p:cNvSpPr>
          <p:nvPr/>
        </p:nvSpPr>
        <p:spPr bwMode="auto">
          <a:xfrm>
            <a:off x="5948363" y="4371975"/>
            <a:ext cx="31115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1773" name="Line 29"/>
          <p:cNvSpPr>
            <a:spLocks noChangeShapeType="1"/>
          </p:cNvSpPr>
          <p:nvPr/>
        </p:nvSpPr>
        <p:spPr bwMode="auto">
          <a:xfrm>
            <a:off x="5176838" y="4371975"/>
            <a:ext cx="369887"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1774" name="Rectangle 30"/>
          <p:cNvSpPr>
            <a:spLocks noChangeArrowheads="1"/>
          </p:cNvSpPr>
          <p:nvPr/>
        </p:nvSpPr>
        <p:spPr bwMode="auto">
          <a:xfrm flipH="1">
            <a:off x="5332413" y="5583238"/>
            <a:ext cx="2317750" cy="725487"/>
          </a:xfrm>
          <a:prstGeom prst="rect">
            <a:avLst/>
          </a:prstGeom>
          <a:solidFill>
            <a:srgbClr val="CCECFF"/>
          </a:solidFill>
          <a:ln w="38100" cmpd="dbl">
            <a:solidFill>
              <a:schemeClr val="tx1"/>
            </a:solidFill>
            <a:miter lim="800000"/>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31775" name="Line 31"/>
          <p:cNvSpPr>
            <a:spLocks noChangeShapeType="1"/>
          </p:cNvSpPr>
          <p:nvPr/>
        </p:nvSpPr>
        <p:spPr bwMode="auto">
          <a:xfrm flipV="1">
            <a:off x="7486650" y="5945188"/>
            <a:ext cx="319088"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1776" name="Line 32"/>
          <p:cNvSpPr>
            <a:spLocks noChangeShapeType="1"/>
          </p:cNvSpPr>
          <p:nvPr/>
        </p:nvSpPr>
        <p:spPr bwMode="auto">
          <a:xfrm>
            <a:off x="6723063" y="5945188"/>
            <a:ext cx="309562"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1777" name="Line 33"/>
          <p:cNvSpPr>
            <a:spLocks noChangeShapeType="1"/>
          </p:cNvSpPr>
          <p:nvPr/>
        </p:nvSpPr>
        <p:spPr bwMode="auto">
          <a:xfrm>
            <a:off x="5948363" y="5945188"/>
            <a:ext cx="31115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1778" name="Line 34"/>
          <p:cNvSpPr>
            <a:spLocks noChangeShapeType="1"/>
          </p:cNvSpPr>
          <p:nvPr/>
        </p:nvSpPr>
        <p:spPr bwMode="auto">
          <a:xfrm flipV="1">
            <a:off x="5176838" y="5945188"/>
            <a:ext cx="357187"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1779" name="Text Box 35"/>
          <p:cNvSpPr txBox="1">
            <a:spLocks noChangeArrowheads="1"/>
          </p:cNvSpPr>
          <p:nvPr/>
        </p:nvSpPr>
        <p:spPr bwMode="auto">
          <a:xfrm>
            <a:off x="3263900" y="5745163"/>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400">
                <a:solidFill>
                  <a:srgbClr val="333399"/>
                </a:solidFill>
                <a:latin typeface="Arial" panose="020B0604020202020204" pitchFamily="34" charset="0"/>
                <a:ea typeface="宋体" panose="02010600030101010101" pitchFamily="2" charset="-122"/>
              </a:rPr>
              <a:t>交换结构</a:t>
            </a:r>
          </a:p>
        </p:txBody>
      </p:sp>
      <p:sp>
        <p:nvSpPr>
          <p:cNvPr id="31780" name="Text Box 36"/>
          <p:cNvSpPr txBox="1">
            <a:spLocks noChangeArrowheads="1"/>
          </p:cNvSpPr>
          <p:nvPr/>
        </p:nvSpPr>
        <p:spPr bwMode="auto">
          <a:xfrm>
            <a:off x="920750" y="5140325"/>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a:solidFill>
                  <a:srgbClr val="333399"/>
                </a:solidFill>
                <a:latin typeface="Arial" panose="020B0604020202020204" pitchFamily="34" charset="0"/>
                <a:ea typeface="宋体" panose="02010600030101010101" pitchFamily="2" charset="-122"/>
              </a:rPr>
              <a:t>输入端口</a:t>
            </a:r>
          </a:p>
        </p:txBody>
      </p:sp>
      <p:sp>
        <p:nvSpPr>
          <p:cNvPr id="31781" name="Text Box 37"/>
          <p:cNvSpPr txBox="1">
            <a:spLocks noChangeArrowheads="1"/>
          </p:cNvSpPr>
          <p:nvPr/>
        </p:nvSpPr>
        <p:spPr bwMode="auto">
          <a:xfrm>
            <a:off x="5948363" y="3621088"/>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a:solidFill>
                  <a:srgbClr val="333399"/>
                </a:solidFill>
                <a:latin typeface="Arial" panose="020B0604020202020204" pitchFamily="34" charset="0"/>
                <a:ea typeface="宋体" panose="02010600030101010101" pitchFamily="2" charset="-122"/>
              </a:rPr>
              <a:t>输出端口</a:t>
            </a:r>
          </a:p>
        </p:txBody>
      </p:sp>
      <p:sp>
        <p:nvSpPr>
          <p:cNvPr id="31782" name="Line 38"/>
          <p:cNvSpPr>
            <a:spLocks noChangeShapeType="1"/>
          </p:cNvSpPr>
          <p:nvPr/>
        </p:nvSpPr>
        <p:spPr bwMode="auto">
          <a:xfrm>
            <a:off x="149225" y="3667125"/>
            <a:ext cx="8910638" cy="12700"/>
          </a:xfrm>
          <a:prstGeom prst="line">
            <a:avLst/>
          </a:prstGeom>
          <a:noFill/>
          <a:ln w="28575">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3" name="Line 39"/>
          <p:cNvSpPr>
            <a:spLocks noChangeShapeType="1"/>
          </p:cNvSpPr>
          <p:nvPr/>
        </p:nvSpPr>
        <p:spPr bwMode="auto">
          <a:xfrm>
            <a:off x="8159750" y="3679825"/>
            <a:ext cx="0" cy="264160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1784" name="Text Box 40"/>
          <p:cNvSpPr txBox="1">
            <a:spLocks noChangeArrowheads="1"/>
          </p:cNvSpPr>
          <p:nvPr/>
        </p:nvSpPr>
        <p:spPr bwMode="auto">
          <a:xfrm>
            <a:off x="7726363" y="4887913"/>
            <a:ext cx="800100" cy="7572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zh-CN" altLang="en-US" sz="2400">
                <a:solidFill>
                  <a:srgbClr val="333399"/>
                </a:solidFill>
              </a:rPr>
              <a:t>分组</a:t>
            </a:r>
          </a:p>
          <a:p>
            <a:pPr algn="ctr" eaLnBrk="1" hangingPunct="1">
              <a:lnSpc>
                <a:spcPct val="90000"/>
              </a:lnSpc>
            </a:pPr>
            <a:r>
              <a:rPr lang="zh-CN" altLang="en-US" sz="2400">
                <a:solidFill>
                  <a:srgbClr val="333399"/>
                </a:solidFill>
              </a:rPr>
              <a:t>转发</a:t>
            </a:r>
          </a:p>
        </p:txBody>
      </p:sp>
      <p:sp>
        <p:nvSpPr>
          <p:cNvPr id="31785" name="Rectangle 41"/>
          <p:cNvSpPr>
            <a:spLocks noChangeArrowheads="1"/>
          </p:cNvSpPr>
          <p:nvPr/>
        </p:nvSpPr>
        <p:spPr bwMode="auto">
          <a:xfrm>
            <a:off x="3086100" y="4208463"/>
            <a:ext cx="1779588" cy="1385887"/>
          </a:xfrm>
          <a:prstGeom prst="rect">
            <a:avLst/>
          </a:prstGeom>
          <a:solidFill>
            <a:srgbClr val="FFCCFF"/>
          </a:solidFill>
          <a:ln w="9525">
            <a:solidFill>
              <a:schemeClr val="tx1"/>
            </a:solidFill>
            <a:miter lim="800000"/>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31786" name="Text Box 43"/>
          <p:cNvSpPr txBox="1">
            <a:spLocks noChangeArrowheads="1"/>
          </p:cNvSpPr>
          <p:nvPr/>
        </p:nvSpPr>
        <p:spPr bwMode="auto">
          <a:xfrm>
            <a:off x="3376613" y="4510088"/>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a:solidFill>
                  <a:srgbClr val="333399"/>
                </a:solidFill>
                <a:latin typeface="Arial" panose="020B0604020202020204" pitchFamily="34" charset="0"/>
                <a:ea typeface="宋体" panose="02010600030101010101" pitchFamily="2" charset="-122"/>
              </a:rPr>
              <a:t>分组处理</a:t>
            </a:r>
          </a:p>
        </p:txBody>
      </p:sp>
      <p:sp>
        <p:nvSpPr>
          <p:cNvPr id="31787" name="Text Box 44"/>
          <p:cNvSpPr txBox="1">
            <a:spLocks noChangeArrowheads="1"/>
          </p:cNvSpPr>
          <p:nvPr/>
        </p:nvSpPr>
        <p:spPr bwMode="auto">
          <a:xfrm>
            <a:off x="5948363" y="5140325"/>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a:solidFill>
                  <a:srgbClr val="333399"/>
                </a:solidFill>
                <a:latin typeface="Arial" panose="020B0604020202020204" pitchFamily="34" charset="0"/>
                <a:ea typeface="宋体" panose="02010600030101010101" pitchFamily="2" charset="-122"/>
              </a:rPr>
              <a:t>输出端口</a:t>
            </a:r>
          </a:p>
        </p:txBody>
      </p:sp>
      <p:sp>
        <p:nvSpPr>
          <p:cNvPr id="31788" name="Text Box 45"/>
          <p:cNvSpPr txBox="1">
            <a:spLocks noChangeArrowheads="1"/>
          </p:cNvSpPr>
          <p:nvPr/>
        </p:nvSpPr>
        <p:spPr bwMode="auto">
          <a:xfrm rot="5400000">
            <a:off x="1411288" y="4824413"/>
            <a:ext cx="44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b="1">
                <a:solidFill>
                  <a:srgbClr val="333399"/>
                </a:solidFill>
                <a:latin typeface="Arial" panose="020B0604020202020204" pitchFamily="34" charset="0"/>
                <a:ea typeface="宋体" panose="02010600030101010101" pitchFamily="2" charset="-122"/>
              </a:rPr>
              <a:t>…</a:t>
            </a:r>
          </a:p>
        </p:txBody>
      </p:sp>
      <p:sp>
        <p:nvSpPr>
          <p:cNvPr id="31789" name="Text Box 46"/>
          <p:cNvSpPr txBox="1">
            <a:spLocks noChangeArrowheads="1"/>
          </p:cNvSpPr>
          <p:nvPr/>
        </p:nvSpPr>
        <p:spPr bwMode="auto">
          <a:xfrm rot="5400000">
            <a:off x="6415088" y="4824413"/>
            <a:ext cx="44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b="1">
                <a:solidFill>
                  <a:srgbClr val="333399"/>
                </a:solidFill>
                <a:latin typeface="Arial" panose="020B0604020202020204" pitchFamily="34" charset="0"/>
                <a:ea typeface="宋体" panose="02010600030101010101" pitchFamily="2" charset="-122"/>
              </a:rPr>
              <a:t>…</a:t>
            </a:r>
          </a:p>
        </p:txBody>
      </p:sp>
      <p:sp>
        <p:nvSpPr>
          <p:cNvPr id="31790" name="Line 47"/>
          <p:cNvSpPr>
            <a:spLocks noChangeShapeType="1"/>
          </p:cNvSpPr>
          <p:nvPr/>
        </p:nvSpPr>
        <p:spPr bwMode="auto">
          <a:xfrm>
            <a:off x="2463800" y="4524375"/>
            <a:ext cx="592138" cy="277813"/>
          </a:xfrm>
          <a:prstGeom prst="line">
            <a:avLst/>
          </a:prstGeom>
          <a:noFill/>
          <a:ln w="28575">
            <a:solidFill>
              <a:srgbClr val="333399"/>
            </a:solidFill>
            <a:prstDash val="dash"/>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1791" name="Line 48"/>
          <p:cNvSpPr>
            <a:spLocks noChangeShapeType="1"/>
          </p:cNvSpPr>
          <p:nvPr/>
        </p:nvSpPr>
        <p:spPr bwMode="auto">
          <a:xfrm flipV="1">
            <a:off x="2435225" y="5300663"/>
            <a:ext cx="650875" cy="492125"/>
          </a:xfrm>
          <a:prstGeom prst="line">
            <a:avLst/>
          </a:prstGeom>
          <a:noFill/>
          <a:ln w="28575">
            <a:solidFill>
              <a:srgbClr val="333399"/>
            </a:solidFill>
            <a:prstDash val="dash"/>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1792" name="Rectangle 49"/>
          <p:cNvSpPr>
            <a:spLocks noChangeArrowheads="1"/>
          </p:cNvSpPr>
          <p:nvPr/>
        </p:nvSpPr>
        <p:spPr bwMode="auto">
          <a:xfrm>
            <a:off x="7027863" y="4241800"/>
            <a:ext cx="463550" cy="28257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rPr>
              <a:t>1</a:t>
            </a:r>
          </a:p>
        </p:txBody>
      </p:sp>
      <p:sp>
        <p:nvSpPr>
          <p:cNvPr id="31793" name="Rectangle 50"/>
          <p:cNvSpPr>
            <a:spLocks noChangeArrowheads="1"/>
          </p:cNvSpPr>
          <p:nvPr/>
        </p:nvSpPr>
        <p:spPr bwMode="auto">
          <a:xfrm>
            <a:off x="7051675" y="5800725"/>
            <a:ext cx="463550" cy="28575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rPr>
              <a:t>1</a:t>
            </a:r>
          </a:p>
        </p:txBody>
      </p:sp>
      <p:sp>
        <p:nvSpPr>
          <p:cNvPr id="31794" name="Rectangle 51"/>
          <p:cNvSpPr>
            <a:spLocks noChangeArrowheads="1"/>
          </p:cNvSpPr>
          <p:nvPr/>
        </p:nvSpPr>
        <p:spPr bwMode="auto">
          <a:xfrm>
            <a:off x="530225" y="5800725"/>
            <a:ext cx="463550" cy="28575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rPr>
              <a:t>1</a:t>
            </a:r>
          </a:p>
        </p:txBody>
      </p:sp>
      <p:sp>
        <p:nvSpPr>
          <p:cNvPr id="31795" name="Rectangle 52"/>
          <p:cNvSpPr>
            <a:spLocks noChangeArrowheads="1"/>
          </p:cNvSpPr>
          <p:nvPr/>
        </p:nvSpPr>
        <p:spPr bwMode="auto">
          <a:xfrm flipH="1">
            <a:off x="5532438" y="4173538"/>
            <a:ext cx="463550" cy="395287"/>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rPr>
              <a:t>3</a:t>
            </a:r>
          </a:p>
        </p:txBody>
      </p:sp>
      <p:sp>
        <p:nvSpPr>
          <p:cNvPr id="31796" name="Rectangle 53"/>
          <p:cNvSpPr>
            <a:spLocks noChangeArrowheads="1"/>
          </p:cNvSpPr>
          <p:nvPr/>
        </p:nvSpPr>
        <p:spPr bwMode="auto">
          <a:xfrm flipH="1">
            <a:off x="5532438" y="5746750"/>
            <a:ext cx="463550" cy="39687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rPr>
              <a:t>3</a:t>
            </a:r>
          </a:p>
        </p:txBody>
      </p:sp>
      <p:sp>
        <p:nvSpPr>
          <p:cNvPr id="31797" name="Rectangle 54"/>
          <p:cNvSpPr>
            <a:spLocks noChangeArrowheads="1"/>
          </p:cNvSpPr>
          <p:nvPr/>
        </p:nvSpPr>
        <p:spPr bwMode="auto">
          <a:xfrm>
            <a:off x="530225" y="4241800"/>
            <a:ext cx="463550" cy="28257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rPr>
              <a:t>1</a:t>
            </a:r>
          </a:p>
        </p:txBody>
      </p:sp>
      <p:sp>
        <p:nvSpPr>
          <p:cNvPr id="31798" name="Rectangle 55"/>
          <p:cNvSpPr>
            <a:spLocks noChangeArrowheads="1"/>
          </p:cNvSpPr>
          <p:nvPr/>
        </p:nvSpPr>
        <p:spPr bwMode="auto">
          <a:xfrm>
            <a:off x="1266825" y="4208463"/>
            <a:ext cx="463550" cy="33020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rPr>
              <a:t>2</a:t>
            </a:r>
          </a:p>
        </p:txBody>
      </p:sp>
      <p:sp>
        <p:nvSpPr>
          <p:cNvPr id="31799" name="Rectangle 56"/>
          <p:cNvSpPr>
            <a:spLocks noChangeArrowheads="1"/>
          </p:cNvSpPr>
          <p:nvPr/>
        </p:nvSpPr>
        <p:spPr bwMode="auto">
          <a:xfrm>
            <a:off x="1266825" y="5780088"/>
            <a:ext cx="463550" cy="33020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rPr>
              <a:t>2</a:t>
            </a:r>
          </a:p>
        </p:txBody>
      </p:sp>
      <p:sp>
        <p:nvSpPr>
          <p:cNvPr id="31800" name="Rectangle 57"/>
          <p:cNvSpPr>
            <a:spLocks noChangeArrowheads="1"/>
          </p:cNvSpPr>
          <p:nvPr/>
        </p:nvSpPr>
        <p:spPr bwMode="auto">
          <a:xfrm flipH="1">
            <a:off x="6280150" y="4208463"/>
            <a:ext cx="463550" cy="33020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rPr>
              <a:t>2</a:t>
            </a:r>
          </a:p>
        </p:txBody>
      </p:sp>
      <p:sp>
        <p:nvSpPr>
          <p:cNvPr id="31801" name="Rectangle 58"/>
          <p:cNvSpPr>
            <a:spLocks noChangeArrowheads="1"/>
          </p:cNvSpPr>
          <p:nvPr/>
        </p:nvSpPr>
        <p:spPr bwMode="auto">
          <a:xfrm flipH="1">
            <a:off x="6291263" y="5780088"/>
            <a:ext cx="463550" cy="33020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rPr>
              <a:t>2</a:t>
            </a:r>
          </a:p>
        </p:txBody>
      </p:sp>
      <p:sp>
        <p:nvSpPr>
          <p:cNvPr id="31802" name="AutoShape 4"/>
          <p:cNvSpPr>
            <a:spLocks noChangeArrowheads="1"/>
          </p:cNvSpPr>
          <p:nvPr/>
        </p:nvSpPr>
        <p:spPr bwMode="auto">
          <a:xfrm>
            <a:off x="3744913" y="3297238"/>
            <a:ext cx="463550" cy="792162"/>
          </a:xfrm>
          <a:prstGeom prst="upDownArrow">
            <a:avLst>
              <a:gd name="adj1" fmla="val 50000"/>
              <a:gd name="adj2" fmla="val 34162"/>
            </a:avLst>
          </a:prstGeom>
          <a:solidFill>
            <a:srgbClr val="CC0099"/>
          </a:solidFill>
          <a:ln w="28575">
            <a:solidFill>
              <a:srgbClr val="CC0099"/>
            </a:solidFill>
            <a:miter lim="800000"/>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31803" name="Text Box 43"/>
          <p:cNvSpPr txBox="1">
            <a:spLocks noChangeArrowheads="1"/>
          </p:cNvSpPr>
          <p:nvPr/>
        </p:nvSpPr>
        <p:spPr bwMode="auto">
          <a:xfrm>
            <a:off x="3498850" y="5000625"/>
            <a:ext cx="954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a:solidFill>
                  <a:srgbClr val="FF0000"/>
                </a:solidFill>
                <a:latin typeface="Arial" panose="020B0604020202020204" pitchFamily="34" charset="0"/>
                <a:ea typeface="宋体" panose="02010600030101010101" pitchFamily="2" charset="-122"/>
              </a:rPr>
              <a:t>转发表</a:t>
            </a:r>
          </a:p>
        </p:txBody>
      </p:sp>
      <p:sp>
        <p:nvSpPr>
          <p:cNvPr id="2" name="矩形 1"/>
          <p:cNvSpPr/>
          <p:nvPr/>
        </p:nvSpPr>
        <p:spPr>
          <a:xfrm>
            <a:off x="5884863" y="830263"/>
            <a:ext cx="3260725" cy="830262"/>
          </a:xfrm>
          <a:prstGeom prst="rect">
            <a:avLst/>
          </a:prstGeom>
          <a:solidFill>
            <a:srgbClr val="FFFF00"/>
          </a:solidFill>
        </p:spPr>
        <p:txBody>
          <a:bodyPr>
            <a:spAutoFit/>
          </a:bodyPr>
          <a:lstStyle/>
          <a:p>
            <a:pPr algn="just" eaLnBrk="1" hangingPunct="1">
              <a:defRPr/>
            </a:pPr>
            <a:r>
              <a:rPr lang="zh-CN" altLang="en-US" sz="2400" kern="0" dirty="0">
                <a:solidFill>
                  <a:schemeClr val="tx1"/>
                </a:solidFill>
              </a:rPr>
              <a:t>主要功能：</a:t>
            </a:r>
            <a:endParaRPr lang="en-US" altLang="zh-CN" sz="2400" kern="0" dirty="0">
              <a:solidFill>
                <a:schemeClr val="tx1"/>
              </a:solidFill>
            </a:endParaRPr>
          </a:p>
          <a:p>
            <a:pPr algn="just" eaLnBrk="1" hangingPunct="1">
              <a:defRPr/>
            </a:pPr>
            <a:r>
              <a:rPr lang="zh-CN" altLang="en-US" sz="2400" kern="0" dirty="0">
                <a:solidFill>
                  <a:srgbClr val="0070C0"/>
                </a:solidFill>
              </a:rPr>
              <a:t>路由选择和分组转发。</a:t>
            </a:r>
          </a:p>
        </p:txBody>
      </p:sp>
      <p:sp>
        <p:nvSpPr>
          <p:cNvPr id="31805" name="Rectangle 10"/>
          <p:cNvSpPr>
            <a:spLocks noChangeArrowheads="1"/>
          </p:cNvSpPr>
          <p:nvPr/>
        </p:nvSpPr>
        <p:spPr bwMode="auto">
          <a:xfrm>
            <a:off x="3263900" y="5072063"/>
            <a:ext cx="1403350" cy="41275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a:solidFill>
                  <a:srgbClr val="333399"/>
                </a:solidFill>
              </a:rPr>
              <a:t>转发表</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3738" y="987425"/>
            <a:ext cx="3057525" cy="523875"/>
          </a:xfrm>
          <a:prstGeom prst="rect">
            <a:avLst/>
          </a:prstGeom>
        </p:spPr>
        <p:txBody>
          <a:bodyPr wrap="none">
            <a:spAutoFit/>
          </a:bodyPr>
          <a:lstStyle/>
          <a:p>
            <a:pPr>
              <a:defRPr/>
            </a:pPr>
            <a:r>
              <a:rPr lang="zh-CN" altLang="en-US" sz="2800" kern="0" dirty="0">
                <a:solidFill>
                  <a:srgbClr val="0070C0"/>
                </a:solidFill>
              </a:rPr>
              <a:t>路由器的路由选择</a:t>
            </a:r>
            <a:endParaRPr lang="zh-CN" altLang="en-US" dirty="0"/>
          </a:p>
        </p:txBody>
      </p:sp>
      <p:sp>
        <p:nvSpPr>
          <p:cNvPr id="32771" name="矩形 61"/>
          <p:cNvSpPr>
            <a:spLocks noChangeArrowheads="1"/>
          </p:cNvSpPr>
          <p:nvPr/>
        </p:nvSpPr>
        <p:spPr bwMode="auto">
          <a:xfrm>
            <a:off x="250825" y="1700213"/>
            <a:ext cx="90011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nSpc>
                <a:spcPct val="120000"/>
              </a:lnSpc>
            </a:pPr>
            <a:r>
              <a:rPr lang="zh-CN" altLang="en-US">
                <a:solidFill>
                  <a:schemeClr val="tx1"/>
                </a:solidFill>
              </a:rPr>
              <a:t>路由选择部分根据选定的路由选择协议构造出路由表，同时经常或定期地和相邻路由器交换路由信息而不断地更新和维护路由表。其服务对象是网络。</a:t>
            </a:r>
          </a:p>
        </p:txBody>
      </p:sp>
      <p:sp>
        <p:nvSpPr>
          <p:cNvPr id="63" name="矩形 62"/>
          <p:cNvSpPr/>
          <p:nvPr/>
        </p:nvSpPr>
        <p:spPr>
          <a:xfrm>
            <a:off x="661988" y="3365500"/>
            <a:ext cx="3057525" cy="523875"/>
          </a:xfrm>
          <a:prstGeom prst="rect">
            <a:avLst/>
          </a:prstGeom>
        </p:spPr>
        <p:txBody>
          <a:bodyPr wrap="none">
            <a:spAutoFit/>
          </a:bodyPr>
          <a:lstStyle/>
          <a:p>
            <a:pPr>
              <a:defRPr/>
            </a:pPr>
            <a:r>
              <a:rPr lang="zh-CN" altLang="en-US" sz="2800" kern="0" dirty="0">
                <a:solidFill>
                  <a:srgbClr val="0070C0"/>
                </a:solidFill>
              </a:rPr>
              <a:t>路由器的分组</a:t>
            </a:r>
            <a:r>
              <a:rPr lang="zh-CN" altLang="en-US" sz="2800" kern="0" dirty="0">
                <a:solidFill>
                  <a:srgbClr val="0070C0"/>
                </a:solidFill>
              </a:rPr>
              <a:t>转发</a:t>
            </a:r>
            <a:endParaRPr lang="zh-CN" altLang="en-US" dirty="0"/>
          </a:p>
        </p:txBody>
      </p:sp>
      <p:sp>
        <p:nvSpPr>
          <p:cNvPr id="32773" name="矩形 63"/>
          <p:cNvSpPr>
            <a:spLocks noChangeArrowheads="1"/>
          </p:cNvSpPr>
          <p:nvPr/>
        </p:nvSpPr>
        <p:spPr bwMode="auto">
          <a:xfrm>
            <a:off x="323850" y="4005263"/>
            <a:ext cx="9001125"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nSpc>
                <a:spcPct val="120000"/>
              </a:lnSpc>
            </a:pPr>
            <a:r>
              <a:rPr lang="zh-CN" altLang="en-US">
                <a:solidFill>
                  <a:schemeClr val="tx1"/>
                </a:solidFill>
              </a:rPr>
              <a:t>路由器根据转发表将接收到的</a:t>
            </a:r>
            <a:r>
              <a:rPr lang="en-US" altLang="zh-CN">
                <a:solidFill>
                  <a:schemeClr val="tx1"/>
                </a:solidFill>
              </a:rPr>
              <a:t>IP</a:t>
            </a:r>
            <a:r>
              <a:rPr lang="zh-CN" altLang="en-US">
                <a:solidFill>
                  <a:schemeClr val="tx1"/>
                </a:solidFill>
              </a:rPr>
              <a:t>报文从路由器合适的端口转发出去。转发仅仅涉及到一个路由器，而路由选择涉及多个路由器。 其服务对象是分组。</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1"/>
          <p:cNvSpPr>
            <a:spLocks noChangeArrowheads="1"/>
          </p:cNvSpPr>
          <p:nvPr/>
        </p:nvSpPr>
        <p:spPr bwMode="auto">
          <a:xfrm>
            <a:off x="179388" y="1700213"/>
            <a:ext cx="8856662"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just">
              <a:lnSpc>
                <a:spcPct val="120000"/>
              </a:lnSpc>
              <a:buFont typeface="Wingdings" panose="05000000000000000000" pitchFamily="2" charset="2"/>
              <a:buChar char="l"/>
            </a:pPr>
            <a:r>
              <a:rPr lang="zh-CN" altLang="en-US" sz="2600">
                <a:solidFill>
                  <a:schemeClr val="tx1"/>
                </a:solidFill>
                <a:hlinkClick r:id="rId2"/>
              </a:rPr>
              <a:t>路由表</a:t>
            </a:r>
            <a:r>
              <a:rPr lang="zh-CN" altLang="en-US" sz="2600">
                <a:solidFill>
                  <a:schemeClr val="tx1"/>
                </a:solidFill>
              </a:rPr>
              <a:t>被称为路由信息库（</a:t>
            </a:r>
            <a:r>
              <a:rPr lang="en-US" altLang="zh-CN" sz="2600">
                <a:solidFill>
                  <a:schemeClr val="tx1"/>
                </a:solidFill>
              </a:rPr>
              <a:t>Routing Information Base</a:t>
            </a:r>
            <a:r>
              <a:rPr lang="zh-CN" altLang="en-US" sz="2600">
                <a:solidFill>
                  <a:schemeClr val="tx1"/>
                </a:solidFill>
              </a:rPr>
              <a:t>，简称</a:t>
            </a:r>
            <a:r>
              <a:rPr lang="en-US" altLang="zh-CN" sz="2600">
                <a:solidFill>
                  <a:schemeClr val="tx1"/>
                </a:solidFill>
              </a:rPr>
              <a:t>RIB</a:t>
            </a:r>
            <a:r>
              <a:rPr lang="zh-CN" altLang="en-US" sz="2600">
                <a:solidFill>
                  <a:schemeClr val="tx1"/>
                </a:solidFill>
              </a:rPr>
              <a:t>）；</a:t>
            </a:r>
            <a:endParaRPr lang="en-US" altLang="zh-CN" sz="2600">
              <a:solidFill>
                <a:schemeClr val="tx1"/>
              </a:solidFill>
            </a:endParaRPr>
          </a:p>
          <a:p>
            <a:pPr algn="just">
              <a:lnSpc>
                <a:spcPct val="120000"/>
              </a:lnSpc>
              <a:buFont typeface="Wingdings" panose="05000000000000000000" pitchFamily="2" charset="2"/>
              <a:buChar char="l"/>
            </a:pPr>
            <a:r>
              <a:rPr lang="zh-CN" altLang="en-US" sz="2600">
                <a:solidFill>
                  <a:schemeClr val="tx1"/>
                </a:solidFill>
              </a:rPr>
              <a:t>每台路由器都维护着一张全局路由表；</a:t>
            </a:r>
            <a:endParaRPr lang="en-US" altLang="zh-CN" sz="2600">
              <a:solidFill>
                <a:schemeClr val="tx1"/>
              </a:solidFill>
            </a:endParaRPr>
          </a:p>
          <a:p>
            <a:pPr algn="just">
              <a:lnSpc>
                <a:spcPct val="120000"/>
              </a:lnSpc>
              <a:buFont typeface="Wingdings" panose="05000000000000000000" pitchFamily="2" charset="2"/>
              <a:buChar char="l"/>
            </a:pPr>
            <a:r>
              <a:rPr lang="zh-CN" altLang="en-US" sz="2600">
                <a:solidFill>
                  <a:schemeClr val="tx1"/>
                </a:solidFill>
              </a:rPr>
              <a:t>路由表通常存储在设备的随机存储器中，提高访问效率；</a:t>
            </a:r>
            <a:endParaRPr lang="en-US" altLang="zh-CN" sz="2600">
              <a:solidFill>
                <a:schemeClr val="tx1"/>
              </a:solidFill>
              <a:latin typeface="-apple-system"/>
            </a:endParaRPr>
          </a:p>
          <a:p>
            <a:pPr algn="just">
              <a:lnSpc>
                <a:spcPct val="120000"/>
              </a:lnSpc>
              <a:buFont typeface="Wingdings" panose="05000000000000000000" pitchFamily="2" charset="2"/>
              <a:buChar char="l"/>
            </a:pPr>
            <a:r>
              <a:rPr lang="zh-CN" altLang="en-US" sz="2600">
                <a:solidFill>
                  <a:schemeClr val="tx1"/>
                </a:solidFill>
              </a:rPr>
              <a:t>路由器可以通过多种途径获取路由信息，它</a:t>
            </a:r>
            <a:r>
              <a:rPr lang="zh-CN" altLang="en-US" sz="2600">
                <a:solidFill>
                  <a:srgbClr val="0070C0"/>
                </a:solidFill>
              </a:rPr>
              <a:t>可以运行多种动态路由协议</a:t>
            </a:r>
            <a:r>
              <a:rPr lang="zh-CN" altLang="en-US" sz="2600">
                <a:solidFill>
                  <a:schemeClr val="tx1"/>
                </a:solidFill>
              </a:rPr>
              <a:t>，</a:t>
            </a:r>
            <a:r>
              <a:rPr lang="zh-CN" altLang="en-US" sz="2600">
                <a:solidFill>
                  <a:srgbClr val="0070C0"/>
                </a:solidFill>
              </a:rPr>
              <a:t>每一种动态路由协议都建立自己的路由表</a:t>
            </a:r>
            <a:r>
              <a:rPr lang="zh-CN" altLang="en-US" sz="2600">
                <a:solidFill>
                  <a:schemeClr val="tx1"/>
                </a:solidFill>
              </a:rPr>
              <a:t>，然后路由器根据路由优先级和度量值等信息来进行</a:t>
            </a:r>
            <a:r>
              <a:rPr lang="zh-CN" altLang="en-US" sz="2600">
                <a:solidFill>
                  <a:srgbClr val="0070C0"/>
                </a:solidFill>
              </a:rPr>
              <a:t>路由的优选</a:t>
            </a:r>
            <a:r>
              <a:rPr lang="zh-CN" altLang="en-US" sz="2600">
                <a:solidFill>
                  <a:schemeClr val="tx1"/>
                </a:solidFill>
              </a:rPr>
              <a:t>，并将优选路由</a:t>
            </a:r>
            <a:r>
              <a:rPr lang="zh-CN" altLang="en-US" sz="2600">
                <a:solidFill>
                  <a:srgbClr val="0070C0"/>
                </a:solidFill>
              </a:rPr>
              <a:t>加载到全局路由表</a:t>
            </a:r>
            <a:r>
              <a:rPr lang="zh-CN" altLang="en-US" sz="2600">
                <a:solidFill>
                  <a:schemeClr val="tx1"/>
                </a:solidFill>
              </a:rPr>
              <a:t>中。</a:t>
            </a:r>
            <a:endParaRPr lang="en-US" altLang="zh-CN" sz="2600">
              <a:solidFill>
                <a:schemeClr val="tx1"/>
              </a:solidFill>
              <a:latin typeface="-apple-system"/>
            </a:endParaRPr>
          </a:p>
        </p:txBody>
      </p:sp>
      <p:sp>
        <p:nvSpPr>
          <p:cNvPr id="33795" name="矩形 2"/>
          <p:cNvSpPr>
            <a:spLocks noChangeArrowheads="1"/>
          </p:cNvSpPr>
          <p:nvPr/>
        </p:nvSpPr>
        <p:spPr bwMode="auto">
          <a:xfrm>
            <a:off x="684213" y="981075"/>
            <a:ext cx="18002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zh-CN" altLang="en-US" sz="2800">
                <a:solidFill>
                  <a:schemeClr val="tx1"/>
                </a:solidFill>
              </a:rPr>
              <a:t>路由表</a:t>
            </a:r>
            <a:r>
              <a:rPr lang="en-US" altLang="zh-CN" sz="2800">
                <a:solidFill>
                  <a:schemeClr val="tx1"/>
                </a:solidFill>
              </a:rPr>
              <a:t>RIB</a:t>
            </a:r>
            <a:endParaRPr lang="zh-CN" altLang="en-US" b="1">
              <a:solidFill>
                <a:srgbClr val="4F4F4F"/>
              </a:solidFill>
              <a:latin typeface="PingFang SC"/>
            </a:endParaRPr>
          </a:p>
        </p:txBody>
      </p:sp>
      <p:pic>
        <p:nvPicPr>
          <p:cNvPr id="33796"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37250" y="-100013"/>
            <a:ext cx="3222625" cy="191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1"/>
          <p:cNvSpPr>
            <a:spLocks noChangeArrowheads="1"/>
          </p:cNvSpPr>
          <p:nvPr/>
        </p:nvSpPr>
        <p:spPr bwMode="auto">
          <a:xfrm>
            <a:off x="257175" y="2060575"/>
            <a:ext cx="8856663"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nSpc>
                <a:spcPct val="120000"/>
              </a:lnSpc>
              <a:buFont typeface="Wingdings" panose="05000000000000000000" pitchFamily="2" charset="2"/>
              <a:buChar char="l"/>
            </a:pPr>
            <a:r>
              <a:rPr lang="zh-CN" altLang="en-US" sz="2400">
                <a:solidFill>
                  <a:schemeClr val="tx1"/>
                </a:solidFill>
              </a:rPr>
              <a:t>路由表实际上并不直接指导数据转发，也就是说，路由器在执行路由查询时，并不是在路由表中进行报文目的地址的查询，真正指导数据转发的是</a:t>
            </a:r>
            <a:r>
              <a:rPr lang="en-US" altLang="zh-CN" sz="2400">
                <a:solidFill>
                  <a:schemeClr val="tx1"/>
                </a:solidFill>
              </a:rPr>
              <a:t>FIB</a:t>
            </a:r>
            <a:r>
              <a:rPr lang="zh-CN" altLang="en-US" sz="2400">
                <a:solidFill>
                  <a:schemeClr val="tx1"/>
                </a:solidFill>
              </a:rPr>
              <a:t>表。</a:t>
            </a:r>
          </a:p>
          <a:p>
            <a:pPr>
              <a:lnSpc>
                <a:spcPct val="120000"/>
              </a:lnSpc>
              <a:buFont typeface="Wingdings" panose="05000000000000000000" pitchFamily="2" charset="2"/>
              <a:buChar char="l"/>
            </a:pPr>
            <a:r>
              <a:rPr lang="zh-CN" altLang="en-US" sz="2400">
                <a:solidFill>
                  <a:schemeClr val="tx1"/>
                </a:solidFill>
              </a:rPr>
              <a:t>路由器将路由表中的活跃路由下载到</a:t>
            </a:r>
            <a:r>
              <a:rPr lang="en-US" altLang="zh-CN" sz="2400">
                <a:solidFill>
                  <a:schemeClr val="tx1"/>
                </a:solidFill>
              </a:rPr>
              <a:t>FIB</a:t>
            </a:r>
            <a:r>
              <a:rPr lang="zh-CN" altLang="en-US" sz="2400">
                <a:solidFill>
                  <a:schemeClr val="tx1"/>
                </a:solidFill>
              </a:rPr>
              <a:t>表，此后如果路由表中的相关表项发生变化，</a:t>
            </a:r>
            <a:r>
              <a:rPr lang="en-US" altLang="zh-CN" sz="2400">
                <a:solidFill>
                  <a:schemeClr val="tx1"/>
                </a:solidFill>
              </a:rPr>
              <a:t>FIB</a:t>
            </a:r>
            <a:r>
              <a:rPr lang="zh-CN" altLang="en-US" sz="2400">
                <a:solidFill>
                  <a:schemeClr val="tx1"/>
                </a:solidFill>
              </a:rPr>
              <a:t>表也将同步。</a:t>
            </a:r>
            <a:endParaRPr lang="en-US" altLang="zh-CN" sz="2400">
              <a:solidFill>
                <a:schemeClr val="tx1"/>
              </a:solidFill>
            </a:endParaRPr>
          </a:p>
          <a:p>
            <a:pPr>
              <a:lnSpc>
                <a:spcPct val="120000"/>
              </a:lnSpc>
              <a:buFont typeface="Wingdings" panose="05000000000000000000" pitchFamily="2" charset="2"/>
              <a:buChar char="l"/>
            </a:pPr>
            <a:r>
              <a:rPr lang="en-US" altLang="zh-CN" sz="2400">
                <a:solidFill>
                  <a:schemeClr val="tx1"/>
                </a:solidFill>
              </a:rPr>
              <a:t>FIB</a:t>
            </a:r>
            <a:r>
              <a:rPr lang="zh-CN" altLang="en-US" sz="2400">
                <a:solidFill>
                  <a:schemeClr val="tx1"/>
                </a:solidFill>
              </a:rPr>
              <a:t>表中数据往往被存储在一个</a:t>
            </a:r>
            <a:r>
              <a:rPr lang="en-US" altLang="zh-CN" sz="2400">
                <a:solidFill>
                  <a:schemeClr val="tx1"/>
                </a:solidFill>
              </a:rPr>
              <a:t>ASIC</a:t>
            </a:r>
            <a:r>
              <a:rPr lang="zh-CN" altLang="en-US" sz="2400">
                <a:solidFill>
                  <a:schemeClr val="tx1"/>
                </a:solidFill>
              </a:rPr>
              <a:t>专用集成电路中，这使得设备在</a:t>
            </a:r>
            <a:r>
              <a:rPr lang="en-US" altLang="zh-CN" sz="2400">
                <a:solidFill>
                  <a:schemeClr val="tx1"/>
                </a:solidFill>
              </a:rPr>
              <a:t>FIB</a:t>
            </a:r>
            <a:r>
              <a:rPr lang="zh-CN" altLang="en-US" sz="2400">
                <a:solidFill>
                  <a:schemeClr val="tx1"/>
                </a:solidFill>
              </a:rPr>
              <a:t>表中进行数据查询时，可以实现相当高的速度。</a:t>
            </a:r>
          </a:p>
        </p:txBody>
      </p:sp>
      <p:pic>
        <p:nvPicPr>
          <p:cNvPr id="34819"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21375" y="0"/>
            <a:ext cx="3222625" cy="191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矩形 4"/>
          <p:cNvSpPr>
            <a:spLocks noChangeArrowheads="1"/>
          </p:cNvSpPr>
          <p:nvPr/>
        </p:nvSpPr>
        <p:spPr bwMode="auto">
          <a:xfrm>
            <a:off x="696913" y="1052513"/>
            <a:ext cx="1979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zh-CN" altLang="en-US" sz="2800">
                <a:solidFill>
                  <a:schemeClr val="tx1"/>
                </a:solidFill>
              </a:rPr>
              <a:t>转发表 </a:t>
            </a:r>
            <a:r>
              <a:rPr lang="en-US" altLang="zh-CN" sz="2800">
                <a:solidFill>
                  <a:schemeClr val="tx1"/>
                </a:solidFill>
              </a:rPr>
              <a:t>FIB</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95288" y="1052513"/>
            <a:ext cx="8305800"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2800" b="1">
                <a:solidFill>
                  <a:schemeClr val="tx2"/>
                </a:solidFill>
                <a:latin typeface="黑体" panose="02010609060101010101" pitchFamily="49" charset="-122"/>
                <a:ea typeface="黑体" panose="02010609060101010101" pitchFamily="49" charset="-122"/>
              </a:rPr>
              <a:t>路由器的工作通常包括两个方面</a:t>
            </a:r>
          </a:p>
          <a:p>
            <a:pPr eaLnBrk="1" hangingPunct="1">
              <a:spcBef>
                <a:spcPct val="50000"/>
              </a:spcBef>
              <a:buClrTx/>
              <a:buFontTx/>
              <a:buNone/>
            </a:pPr>
            <a:endParaRPr lang="zh-CN" altLang="en-US" sz="2800" b="1">
              <a:solidFill>
                <a:schemeClr val="tx2"/>
              </a:solidFill>
              <a:latin typeface="黑体" panose="02010609060101010101" pitchFamily="49" charset="-122"/>
              <a:ea typeface="黑体" panose="02010609060101010101" pitchFamily="49" charset="-122"/>
            </a:endParaRPr>
          </a:p>
        </p:txBody>
      </p:sp>
      <p:sp>
        <p:nvSpPr>
          <p:cNvPr id="35843" name="Text Box 3"/>
          <p:cNvSpPr txBox="1">
            <a:spLocks noChangeArrowheads="1"/>
          </p:cNvSpPr>
          <p:nvPr/>
        </p:nvSpPr>
        <p:spPr bwMode="auto">
          <a:xfrm>
            <a:off x="539750" y="2133600"/>
            <a:ext cx="8424863"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 typeface="Wingdings" panose="05000000000000000000" pitchFamily="2" charset="2"/>
              <a:buChar char="ü"/>
            </a:pPr>
            <a:r>
              <a:rPr lang="zh-CN" altLang="en-US" sz="3200" b="1">
                <a:solidFill>
                  <a:schemeClr val="tx2"/>
                </a:solidFill>
                <a:latin typeface="黑体" panose="02010609060101010101" pitchFamily="49" charset="-122"/>
                <a:ea typeface="黑体" panose="02010609060101010101" pitchFamily="49" charset="-122"/>
              </a:rPr>
              <a:t>路由选择：利用路由选择协议构建全局路由表</a:t>
            </a:r>
          </a:p>
          <a:p>
            <a:pPr eaLnBrk="1" hangingPunct="1">
              <a:spcBef>
                <a:spcPct val="0"/>
              </a:spcBef>
              <a:buFont typeface="Wingdings" panose="05000000000000000000" pitchFamily="2" charset="2"/>
              <a:buChar char="ü"/>
            </a:pPr>
            <a:endParaRPr lang="zh-CN" altLang="en-US" sz="3200" b="1">
              <a:solidFill>
                <a:schemeClr val="tx2"/>
              </a:solidFill>
              <a:latin typeface="黑体" panose="02010609060101010101" pitchFamily="49" charset="-122"/>
              <a:ea typeface="黑体" panose="02010609060101010101" pitchFamily="49" charset="-122"/>
            </a:endParaRPr>
          </a:p>
          <a:p>
            <a:pPr eaLnBrk="1" hangingPunct="1">
              <a:spcBef>
                <a:spcPct val="0"/>
              </a:spcBef>
              <a:buFont typeface="Wingdings" panose="05000000000000000000" pitchFamily="2" charset="2"/>
              <a:buChar char="ü"/>
            </a:pPr>
            <a:r>
              <a:rPr lang="zh-CN" altLang="en-US" sz="3200" b="1">
                <a:solidFill>
                  <a:schemeClr val="tx2"/>
                </a:solidFill>
                <a:latin typeface="黑体" panose="02010609060101010101" pitchFamily="49" charset="-122"/>
                <a:ea typeface="黑体" panose="02010609060101010101" pitchFamily="49" charset="-122"/>
              </a:rPr>
              <a:t>分组转发：通过查找路由表（转发表）决定</a:t>
            </a:r>
            <a:r>
              <a:rPr lang="en-US" altLang="zh-CN" sz="3200" b="1">
                <a:solidFill>
                  <a:schemeClr val="tx2"/>
                </a:solidFill>
                <a:latin typeface="黑体" panose="02010609060101010101" pitchFamily="49" charset="-122"/>
                <a:ea typeface="黑体" panose="02010609060101010101" pitchFamily="49" charset="-122"/>
              </a:rPr>
              <a:t>IP</a:t>
            </a:r>
            <a:r>
              <a:rPr lang="zh-CN" altLang="en-US" sz="3200" b="1">
                <a:solidFill>
                  <a:schemeClr val="tx2"/>
                </a:solidFill>
                <a:latin typeface="黑体" panose="02010609060101010101" pitchFamily="49" charset="-122"/>
                <a:ea typeface="黑体" panose="02010609060101010101" pitchFamily="49" charset="-122"/>
              </a:rPr>
              <a:t>分组的转发路径，并进行分组的转发</a:t>
            </a:r>
            <a:endParaRPr kumimoji="1" lang="zh-CN" altLang="en-US" sz="3200" b="1">
              <a:latin typeface="黑体" panose="02010609060101010101" pitchFamily="49" charset="-122"/>
              <a:ea typeface="黑体" panose="02010609060101010101" pitchFamily="49" charset="-122"/>
            </a:endParaRPr>
          </a:p>
          <a:p>
            <a:pPr eaLnBrk="1" hangingPunct="1">
              <a:spcBef>
                <a:spcPct val="50000"/>
              </a:spcBef>
              <a:buFont typeface="Wingdings" panose="05000000000000000000" pitchFamily="2" charset="2"/>
              <a:buChar char="ü"/>
            </a:pPr>
            <a:endParaRPr lang="zh-CN" altLang="en-US" sz="3200">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1175" y="1412875"/>
            <a:ext cx="5140325"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矩形 3"/>
          <p:cNvSpPr>
            <a:spLocks noChangeArrowheads="1"/>
          </p:cNvSpPr>
          <p:nvPr/>
        </p:nvSpPr>
        <p:spPr bwMode="auto">
          <a:xfrm>
            <a:off x="539750" y="836613"/>
            <a:ext cx="2347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zh-CN" altLang="en-US" sz="2800" b="1">
                <a:solidFill>
                  <a:srgbClr val="121212"/>
                </a:solidFill>
                <a:latin typeface="-apple-system"/>
              </a:rPr>
              <a:t>什么是路由？</a:t>
            </a:r>
          </a:p>
        </p:txBody>
      </p:sp>
      <p:sp>
        <p:nvSpPr>
          <p:cNvPr id="10244" name="矩形 4"/>
          <p:cNvSpPr>
            <a:spLocks noChangeArrowheads="1"/>
          </p:cNvSpPr>
          <p:nvPr/>
        </p:nvSpPr>
        <p:spPr bwMode="auto">
          <a:xfrm>
            <a:off x="2762250" y="815975"/>
            <a:ext cx="48752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zh-CN" altLang="en-US" sz="2800" b="1">
                <a:solidFill>
                  <a:srgbClr val="121212"/>
                </a:solidFill>
                <a:latin typeface="-apple-system"/>
              </a:rPr>
              <a:t>指导</a:t>
            </a:r>
            <a:r>
              <a:rPr lang="en-US" altLang="zh-CN" sz="2800" b="1">
                <a:solidFill>
                  <a:srgbClr val="121212"/>
                </a:solidFill>
                <a:latin typeface="-apple-system"/>
              </a:rPr>
              <a:t>IP</a:t>
            </a:r>
            <a:r>
              <a:rPr lang="zh-CN" altLang="en-US" sz="2800" b="1">
                <a:solidFill>
                  <a:srgbClr val="121212"/>
                </a:solidFill>
                <a:latin typeface="-apple-system"/>
              </a:rPr>
              <a:t>报文转发的路径信息。</a:t>
            </a:r>
            <a:endParaRPr lang="zh-CN" altLang="en-US" sz="2800"/>
          </a:p>
        </p:txBody>
      </p:sp>
      <p:pic>
        <p:nvPicPr>
          <p:cNvPr id="10245"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30788" y="4127500"/>
            <a:ext cx="4108450"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矩形 6"/>
          <p:cNvSpPr>
            <a:spLocks noChangeArrowheads="1"/>
          </p:cNvSpPr>
          <p:nvPr/>
        </p:nvSpPr>
        <p:spPr bwMode="auto">
          <a:xfrm>
            <a:off x="6181725" y="3638550"/>
            <a:ext cx="24288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zh-CN" altLang="en-US" sz="2400">
                <a:solidFill>
                  <a:srgbClr val="121212"/>
                </a:solidFill>
                <a:latin typeface="-apple-system"/>
              </a:rPr>
              <a:t>现实中的路由表</a:t>
            </a:r>
            <a:endParaRPr lang="zh-CN" altLang="en-US" sz="240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3"/>
          <p:cNvSpPr>
            <a:spLocks noChangeArrowheads="1"/>
          </p:cNvSpPr>
          <p:nvPr/>
        </p:nvSpPr>
        <p:spPr bwMode="auto">
          <a:xfrm>
            <a:off x="539750" y="836613"/>
            <a:ext cx="2347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zh-CN" altLang="en-US" sz="2800" b="1">
                <a:solidFill>
                  <a:srgbClr val="121212"/>
                </a:solidFill>
                <a:latin typeface="-apple-system"/>
              </a:rPr>
              <a:t>什么是路由？</a:t>
            </a:r>
          </a:p>
        </p:txBody>
      </p:sp>
      <p:sp>
        <p:nvSpPr>
          <p:cNvPr id="11267" name="矩形 4"/>
          <p:cNvSpPr>
            <a:spLocks noChangeArrowheads="1"/>
          </p:cNvSpPr>
          <p:nvPr/>
        </p:nvSpPr>
        <p:spPr bwMode="auto">
          <a:xfrm>
            <a:off x="2762250" y="815975"/>
            <a:ext cx="48752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zh-CN" altLang="en-US" sz="2800" b="1">
                <a:solidFill>
                  <a:srgbClr val="121212"/>
                </a:solidFill>
                <a:latin typeface="-apple-system"/>
              </a:rPr>
              <a:t>指导</a:t>
            </a:r>
            <a:r>
              <a:rPr lang="en-US" altLang="zh-CN" sz="2800" b="1">
                <a:solidFill>
                  <a:srgbClr val="121212"/>
                </a:solidFill>
                <a:latin typeface="-apple-system"/>
              </a:rPr>
              <a:t>IP</a:t>
            </a:r>
            <a:r>
              <a:rPr lang="zh-CN" altLang="en-US" sz="2800" b="1">
                <a:solidFill>
                  <a:srgbClr val="121212"/>
                </a:solidFill>
                <a:latin typeface="-apple-system"/>
              </a:rPr>
              <a:t>报文转发的路径信息。</a:t>
            </a:r>
            <a:endParaRPr lang="zh-CN" altLang="en-US" sz="2800"/>
          </a:p>
        </p:txBody>
      </p:sp>
      <p:sp>
        <p:nvSpPr>
          <p:cNvPr id="11268" name="矩形 1"/>
          <p:cNvSpPr>
            <a:spLocks noChangeArrowheads="1"/>
          </p:cNvSpPr>
          <p:nvPr/>
        </p:nvSpPr>
        <p:spPr bwMode="auto">
          <a:xfrm>
            <a:off x="766763" y="1773238"/>
            <a:ext cx="1895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2400" b="1">
                <a:solidFill>
                  <a:srgbClr val="121212"/>
                </a:solidFill>
                <a:latin typeface="-apple-system"/>
              </a:rPr>
              <a:t>route PRINT</a:t>
            </a:r>
            <a:endParaRPr lang="zh-CN" altLang="en-US"/>
          </a:p>
        </p:txBody>
      </p:sp>
      <p:pic>
        <p:nvPicPr>
          <p:cNvPr id="11269"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420938"/>
            <a:ext cx="7391400" cy="336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2700338" y="2997200"/>
            <a:ext cx="3600450"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3200" b="1">
                <a:solidFill>
                  <a:schemeClr val="hlink"/>
                </a:solidFill>
                <a:ea typeface="黑体" panose="02010609060101010101" pitchFamily="49" charset="-122"/>
              </a:rPr>
              <a:t>静态路由选择策略</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2627313" y="3860800"/>
            <a:ext cx="3529012" cy="2232025"/>
          </a:xfrm>
        </p:spPr>
        <p:txBody>
          <a:bodyPr/>
          <a:lstStyle/>
          <a:p>
            <a:pPr eaLnBrk="1" hangingPunct="1">
              <a:lnSpc>
                <a:spcPct val="150000"/>
              </a:lnSpc>
              <a:buFont typeface="Wingdings" panose="05000000000000000000" pitchFamily="2" charset="2"/>
              <a:buChar char="n"/>
            </a:pPr>
            <a:r>
              <a:rPr kumimoji="1" lang="zh-CN" altLang="en-US" sz="2800" b="1" smtClean="0"/>
              <a:t>洪泛路由选择</a:t>
            </a:r>
          </a:p>
          <a:p>
            <a:pPr eaLnBrk="1" hangingPunct="1">
              <a:lnSpc>
                <a:spcPct val="150000"/>
              </a:lnSpc>
              <a:buFont typeface="Wingdings" panose="05000000000000000000" pitchFamily="2" charset="2"/>
              <a:buChar char="n"/>
            </a:pPr>
            <a:r>
              <a:rPr kumimoji="1" lang="zh-CN" altLang="en-US" sz="2800" b="1" smtClean="0"/>
              <a:t>固定路由选择</a:t>
            </a:r>
          </a:p>
          <a:p>
            <a:pPr eaLnBrk="1" hangingPunct="1">
              <a:lnSpc>
                <a:spcPct val="150000"/>
              </a:lnSpc>
              <a:buFont typeface="Wingdings" panose="05000000000000000000" pitchFamily="2" charset="2"/>
              <a:buChar char="n"/>
            </a:pPr>
            <a:r>
              <a:rPr kumimoji="1" lang="zh-CN" altLang="en-US" sz="2800" b="1" smtClean="0"/>
              <a:t>随机路由选择 </a:t>
            </a:r>
          </a:p>
          <a:p>
            <a:pPr eaLnBrk="1" hangingPunct="1">
              <a:lnSpc>
                <a:spcPct val="150000"/>
              </a:lnSpc>
              <a:buFont typeface="Wingdings" panose="05000000000000000000" pitchFamily="2" charset="2"/>
              <a:buChar char="n"/>
            </a:pPr>
            <a:endParaRPr lang="zh-CN" altLang="en-US" sz="2800" smtClean="0"/>
          </a:p>
        </p:txBody>
      </p:sp>
      <p:sp>
        <p:nvSpPr>
          <p:cNvPr id="13315" name="Rectangle 3"/>
          <p:cNvSpPr>
            <a:spLocks noChangeArrowheads="1"/>
          </p:cNvSpPr>
          <p:nvPr/>
        </p:nvSpPr>
        <p:spPr bwMode="auto">
          <a:xfrm>
            <a:off x="539750" y="333375"/>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3200" b="1">
                <a:solidFill>
                  <a:schemeClr val="hlink"/>
                </a:solidFill>
                <a:ea typeface="黑体" panose="02010609060101010101" pitchFamily="49" charset="-122"/>
              </a:rPr>
              <a:t>静态路由选择策略分类</a:t>
            </a:r>
          </a:p>
        </p:txBody>
      </p:sp>
      <p:sp>
        <p:nvSpPr>
          <p:cNvPr id="13316" name="矩形 1"/>
          <p:cNvSpPr>
            <a:spLocks noChangeArrowheads="1"/>
          </p:cNvSpPr>
          <p:nvPr/>
        </p:nvSpPr>
        <p:spPr bwMode="auto">
          <a:xfrm>
            <a:off x="468313" y="1844675"/>
            <a:ext cx="8567737"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lnSpc>
                <a:spcPct val="120000"/>
              </a:lnSpc>
            </a:pPr>
            <a:r>
              <a:rPr lang="zh-CN" altLang="en-US" sz="2800" b="1">
                <a:solidFill>
                  <a:schemeClr val="hlink"/>
                </a:solidFill>
              </a:rPr>
              <a:t>简单、开销小。但不能及时适应网络状态（流量、拓扑等）的变化。一般只在小规模网络中使用</a:t>
            </a:r>
            <a:endParaRPr lang="en-US" altLang="zh-CN" sz="2800" b="1">
              <a:solidFill>
                <a:schemeClr val="hlink"/>
              </a:solidFill>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566738" y="1752600"/>
            <a:ext cx="8181975" cy="4267200"/>
          </a:xfrm>
        </p:spPr>
        <p:txBody>
          <a:bodyPr/>
          <a:lstStyle/>
          <a:p>
            <a:pPr eaLnBrk="1" hangingPunct="1"/>
            <a:r>
              <a:rPr lang="zh-CN" altLang="en-US" sz="2400" b="1" smtClean="0">
                <a:ea typeface="黑体" panose="02010609060101010101" pitchFamily="49" charset="-122"/>
              </a:rPr>
              <a:t>一个网络节点从某条线路收到一个不是发给它的分组后，再向除了该线路外的所有线路转发收到的分组；</a:t>
            </a:r>
          </a:p>
        </p:txBody>
      </p:sp>
      <p:sp>
        <p:nvSpPr>
          <p:cNvPr id="14339" name="矩形 1"/>
          <p:cNvSpPr>
            <a:spLocks noChangeArrowheads="1"/>
          </p:cNvSpPr>
          <p:nvPr/>
        </p:nvSpPr>
        <p:spPr bwMode="auto">
          <a:xfrm>
            <a:off x="566738" y="954088"/>
            <a:ext cx="30702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800" b="1">
                <a:solidFill>
                  <a:schemeClr val="hlink"/>
                </a:solidFill>
              </a:rPr>
              <a:t>洪泛路由选择策略</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539750" y="1773238"/>
            <a:ext cx="8135938" cy="4648200"/>
          </a:xfrm>
        </p:spPr>
        <p:txBody>
          <a:bodyPr/>
          <a:lstStyle/>
          <a:p>
            <a:pPr eaLnBrk="1" hangingPunct="1">
              <a:lnSpc>
                <a:spcPct val="90000"/>
              </a:lnSpc>
            </a:pPr>
            <a:r>
              <a:rPr lang="zh-CN" altLang="en-US" sz="2500" b="1" smtClean="0">
                <a:ea typeface="黑体" panose="02010609060101010101" pitchFamily="49" charset="-122"/>
              </a:rPr>
              <a:t>路由表：每个网络节点存储一张表格，表格中每一项记录着对应某个目的节点的下一个节点或链路；</a:t>
            </a:r>
          </a:p>
          <a:p>
            <a:pPr eaLnBrk="1" hangingPunct="1">
              <a:lnSpc>
                <a:spcPct val="90000"/>
              </a:lnSpc>
            </a:pPr>
            <a:r>
              <a:rPr lang="zh-CN" altLang="en-US" sz="2500" b="1" smtClean="0">
                <a:ea typeface="黑体" panose="02010609060101010101" pitchFamily="49" charset="-122"/>
              </a:rPr>
              <a:t>当一个分组到达某节点时，该节点根据分组上的目的地址信息，从固定的路由表中查出对应的目的节点所应选择的下一节点。</a:t>
            </a:r>
          </a:p>
          <a:p>
            <a:pPr eaLnBrk="1" hangingPunct="1">
              <a:lnSpc>
                <a:spcPct val="90000"/>
              </a:lnSpc>
            </a:pPr>
            <a:r>
              <a:rPr lang="zh-CN" altLang="en-US" sz="2500" b="1" smtClean="0">
                <a:ea typeface="黑体" panose="02010609060101010101" pitchFamily="49" charset="-122"/>
              </a:rPr>
              <a:t>每个节点上的路由表是在整个系统进行配置时生成的，并且在此后的相当一段时间内保持固定不变。</a:t>
            </a:r>
          </a:p>
          <a:p>
            <a:pPr eaLnBrk="1" hangingPunct="1">
              <a:lnSpc>
                <a:spcPct val="90000"/>
              </a:lnSpc>
            </a:pPr>
            <a:r>
              <a:rPr lang="zh-CN" altLang="en-US" sz="2500" b="1" smtClean="0">
                <a:ea typeface="黑体" panose="02010609060101010101" pitchFamily="49" charset="-122"/>
              </a:rPr>
              <a:t>优点：简便易行，在负载稳定、拓扑结构变化不大的网络运行效果很好；</a:t>
            </a:r>
          </a:p>
          <a:p>
            <a:pPr eaLnBrk="1" hangingPunct="1">
              <a:lnSpc>
                <a:spcPct val="90000"/>
              </a:lnSpc>
            </a:pPr>
            <a:r>
              <a:rPr lang="zh-CN" altLang="en-US" sz="2500" b="1" smtClean="0">
                <a:ea typeface="黑体" panose="02010609060101010101" pitchFamily="49" charset="-122"/>
              </a:rPr>
              <a:t>缺点：灵活性差，无法应付网络中发生的拥塞和故障。</a:t>
            </a:r>
          </a:p>
        </p:txBody>
      </p:sp>
      <p:sp>
        <p:nvSpPr>
          <p:cNvPr id="15363" name="矩形 5"/>
          <p:cNvSpPr>
            <a:spLocks noChangeArrowheads="1"/>
          </p:cNvSpPr>
          <p:nvPr/>
        </p:nvSpPr>
        <p:spPr bwMode="auto">
          <a:xfrm>
            <a:off x="539750" y="1052513"/>
            <a:ext cx="307022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lnSpc>
                <a:spcPct val="90000"/>
              </a:lnSpc>
              <a:buFont typeface="Wingdings" panose="05000000000000000000" pitchFamily="2" charset="2"/>
              <a:buNone/>
            </a:pPr>
            <a:r>
              <a:rPr lang="zh-CN" altLang="en-US" sz="2800" b="1">
                <a:solidFill>
                  <a:schemeClr val="hlink"/>
                </a:solidFill>
              </a:rPr>
              <a:t>固定路由选择策略</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566738" y="1752600"/>
            <a:ext cx="8397875" cy="4556125"/>
          </a:xfrm>
        </p:spPr>
        <p:txBody>
          <a:bodyPr/>
          <a:lstStyle/>
          <a:p>
            <a:pPr eaLnBrk="1" hangingPunct="1"/>
            <a:r>
              <a:rPr lang="zh-CN" altLang="en-US" sz="2800" b="1" smtClean="0">
                <a:ea typeface="黑体" panose="02010609060101010101" pitchFamily="49" charset="-122"/>
              </a:rPr>
              <a:t>按随机方式选择路由的节点；</a:t>
            </a:r>
          </a:p>
          <a:p>
            <a:pPr eaLnBrk="1" hangingPunct="1"/>
            <a:r>
              <a:rPr lang="zh-CN" altLang="en-US" sz="2800" b="1" smtClean="0">
                <a:ea typeface="黑体" panose="02010609060101010101" pitchFamily="49" charset="-122"/>
              </a:rPr>
              <a:t>缺点：效率低、时延大；</a:t>
            </a:r>
          </a:p>
          <a:p>
            <a:pPr eaLnBrk="1" hangingPunct="1"/>
            <a:r>
              <a:rPr lang="zh-CN" altLang="en-US" sz="2800" b="1" smtClean="0">
                <a:ea typeface="黑体" panose="02010609060101010101" pitchFamily="49" charset="-122"/>
              </a:rPr>
              <a:t>优点：到达目的地的可能性较大，路由选择与网络拓扑结构无关。</a:t>
            </a:r>
          </a:p>
          <a:p>
            <a:pPr eaLnBrk="1" hangingPunct="1"/>
            <a:r>
              <a:rPr lang="zh-CN" altLang="en-US" sz="2800" b="1" smtClean="0">
                <a:ea typeface="黑体" panose="02010609060101010101" pitchFamily="49" charset="-122"/>
              </a:rPr>
              <a:t>分组实际路由不是最佳路由，增加不必要的负担，传输延迟也不可预测，故此策略应用不广。</a:t>
            </a:r>
          </a:p>
        </p:txBody>
      </p:sp>
      <p:sp>
        <p:nvSpPr>
          <p:cNvPr id="16387" name="矩形 2"/>
          <p:cNvSpPr>
            <a:spLocks noChangeArrowheads="1"/>
          </p:cNvSpPr>
          <p:nvPr/>
        </p:nvSpPr>
        <p:spPr bwMode="auto">
          <a:xfrm>
            <a:off x="566738" y="1052513"/>
            <a:ext cx="307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800" b="1">
                <a:solidFill>
                  <a:schemeClr val="hlink"/>
                </a:solidFill>
              </a:rPr>
              <a:t>随机路由选择策略</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bg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bg1"/>
            </a:solidFill>
            <a:effectLst/>
            <a:latin typeface="黑体" pitchFamily="49" charset="-122"/>
            <a:ea typeface="黑体" pitchFamily="49"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bg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bg1"/>
            </a:solidFill>
            <a:effectLst/>
            <a:latin typeface="黑体" pitchFamily="49" charset="-122"/>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bg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bg1"/>
            </a:solidFill>
            <a:effectLst/>
            <a:latin typeface="黑体" pitchFamily="49" charset="-122"/>
            <a:ea typeface="黑体" pitchFamily="49"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7044</TotalTime>
  <Words>1123</Words>
  <Application>Microsoft Office PowerPoint</Application>
  <PresentationFormat>全屏显示(4:3)</PresentationFormat>
  <Paragraphs>153</Paragraphs>
  <Slides>28</Slides>
  <Notes>1</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28</vt:i4>
      </vt:variant>
    </vt:vector>
  </HeadingPairs>
  <TitlesOfParts>
    <vt:vector size="42" baseType="lpstr">
      <vt:lpstr>黑体</vt:lpstr>
      <vt:lpstr>Arial</vt:lpstr>
      <vt:lpstr>宋体</vt:lpstr>
      <vt:lpstr>Times New Roman</vt:lpstr>
      <vt:lpstr>Verdana</vt:lpstr>
      <vt:lpstr>Wingdings</vt:lpstr>
      <vt:lpstr>楷体_GB2312</vt:lpstr>
      <vt:lpstr>华文新魏</vt:lpstr>
      <vt:lpstr>华文行楷</vt:lpstr>
      <vt:lpstr>-apple-system</vt:lpstr>
      <vt:lpstr>PingFang SC</vt:lpstr>
      <vt:lpstr>自定义设计方案</vt:lpstr>
      <vt:lpstr>1_自定义设计方案</vt:lpstr>
      <vt:lpstr>Profile</vt:lpstr>
      <vt:lpstr>PowerPoint 演示文稿</vt:lpstr>
      <vt:lpstr>网络层的路由选择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动态路由选择策略</vt:lpstr>
      <vt:lpstr>动态路由选择策略</vt:lpstr>
      <vt:lpstr>动态路由选择策略</vt:lpstr>
      <vt:lpstr>集中路由选择策略</vt:lpstr>
      <vt:lpstr>PowerPoint 演示文稿</vt:lpstr>
      <vt:lpstr>路由表</vt:lpstr>
      <vt:lpstr>路由表</vt:lpstr>
      <vt:lpstr>路由表</vt:lpstr>
      <vt:lpstr>路由表</vt:lpstr>
      <vt:lpstr>决定路径的步骤 </vt:lpstr>
      <vt:lpstr>PowerPoint 演示文稿</vt:lpstr>
      <vt:lpstr>PowerPoint 演示文稿</vt:lpstr>
      <vt:lpstr>路由器</vt:lpstr>
      <vt:lpstr>路由器</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NTKO</cp:lastModifiedBy>
  <cp:revision>1162</cp:revision>
  <dcterms:created xsi:type="dcterms:W3CDTF">1601-01-01T00:00:00Z</dcterms:created>
  <dcterms:modified xsi:type="dcterms:W3CDTF">2022-08-21T05:43:32Z</dcterms:modified>
</cp:coreProperties>
</file>