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3" r:id="rId1"/>
    <p:sldMasterId id="2147483734" r:id="rId2"/>
    <p:sldMasterId id="2147483735" r:id="rId3"/>
  </p:sldMasterIdLst>
  <p:notesMasterIdLst>
    <p:notesMasterId r:id="rId50"/>
  </p:notesMasterIdLst>
  <p:handoutMasterIdLst>
    <p:handoutMasterId r:id="rId51"/>
  </p:handoutMasterIdLst>
  <p:sldIdLst>
    <p:sldId id="258" r:id="rId4"/>
    <p:sldId id="277" r:id="rId5"/>
    <p:sldId id="797" r:id="rId6"/>
    <p:sldId id="799" r:id="rId7"/>
    <p:sldId id="801" r:id="rId8"/>
    <p:sldId id="802" r:id="rId9"/>
    <p:sldId id="804" r:id="rId10"/>
    <p:sldId id="915" r:id="rId11"/>
    <p:sldId id="890" r:id="rId12"/>
    <p:sldId id="805" r:id="rId13"/>
    <p:sldId id="806" r:id="rId14"/>
    <p:sldId id="807" r:id="rId15"/>
    <p:sldId id="910" r:id="rId16"/>
    <p:sldId id="916" r:id="rId17"/>
    <p:sldId id="911" r:id="rId18"/>
    <p:sldId id="912" r:id="rId19"/>
    <p:sldId id="913" r:id="rId20"/>
    <p:sldId id="914" r:id="rId21"/>
    <p:sldId id="837" r:id="rId22"/>
    <p:sldId id="838" r:id="rId23"/>
    <p:sldId id="901" r:id="rId24"/>
    <p:sldId id="900" r:id="rId25"/>
    <p:sldId id="902" r:id="rId26"/>
    <p:sldId id="842" r:id="rId27"/>
    <p:sldId id="925" r:id="rId28"/>
    <p:sldId id="843" r:id="rId29"/>
    <p:sldId id="845" r:id="rId30"/>
    <p:sldId id="846" r:id="rId31"/>
    <p:sldId id="922" r:id="rId32"/>
    <p:sldId id="896" r:id="rId33"/>
    <p:sldId id="897" r:id="rId34"/>
    <p:sldId id="847" r:id="rId35"/>
    <p:sldId id="848" r:id="rId36"/>
    <p:sldId id="849" r:id="rId37"/>
    <p:sldId id="908" r:id="rId38"/>
    <p:sldId id="850" r:id="rId39"/>
    <p:sldId id="924" r:id="rId40"/>
    <p:sldId id="851" r:id="rId41"/>
    <p:sldId id="852" r:id="rId42"/>
    <p:sldId id="898" r:id="rId43"/>
    <p:sldId id="854" r:id="rId44"/>
    <p:sldId id="918" r:id="rId45"/>
    <p:sldId id="923" r:id="rId46"/>
    <p:sldId id="919" r:id="rId47"/>
    <p:sldId id="920" r:id="rId48"/>
    <p:sldId id="921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CC0000"/>
    <a:srgbClr val="516FA7"/>
    <a:srgbClr val="CCECFF"/>
    <a:srgbClr val="FF9933"/>
    <a:srgbClr val="FFCC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0" autoAdjust="0"/>
    <p:restoredTop sz="99822" autoAdjust="0"/>
  </p:normalViewPr>
  <p:slideViewPr>
    <p:cSldViewPr>
      <p:cViewPr varScale="1">
        <p:scale>
          <a:sx n="86" d="100"/>
          <a:sy n="86" d="100"/>
        </p:scale>
        <p:origin x="1243" y="48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0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B2C2F5E-5C12-4F01-9D0F-65B7E00C4B15}" type="datetime1">
              <a:rPr lang="zh-CN" altLang="en-US"/>
              <a:pPr>
                <a:defRPr/>
              </a:pPr>
              <a:t>2022-8-21</a:t>
            </a:fld>
            <a:endParaRPr lang="en-US" altLang="zh-CN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A677C2A-8316-4698-8548-DD759F7AEA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444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648684B-E6D6-4A5D-9865-F7856EF43A10}" type="datetime1">
              <a:rPr lang="zh-CN" altLang="en-US"/>
              <a:pPr>
                <a:defRPr/>
              </a:pPr>
              <a:t>2022-8-21</a:t>
            </a:fld>
            <a:endParaRPr lang="en-US" altLang="zh-CN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A7793C0-A33B-4373-9BDA-59343790BE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985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37DA138-6A28-41C0-8CCF-74DEB5481E0A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807F0355-5F37-4624-AFBD-8781B69F1E8B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702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F3306A3F-54A1-4E24-92D6-A11287F08E36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2022-8-21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E8404A45-08A4-4E87-8581-F270FFF3834B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615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C49BF-DFB5-4684-9B50-86B4AA9DE3D2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B858-0C76-494E-B774-7DE1AF794D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70456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D3EE9-4E65-42B5-922C-DBAA9B309ACA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E64B-8F5D-447B-8155-3903663798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55717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0B51B-F164-4C73-92BB-ADD9006F2722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273AF-1BAF-4319-87C4-9F99CDCBC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42595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2DFE6-0751-44DC-828D-154E792735C5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B79FF-5518-4BA0-AA2E-AAAA2B373C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53541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ECA7B-7758-4402-8E27-C4809216F403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4F21C-21A9-470D-8891-A0371CDA62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18535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9F2AA-CE9E-432C-88D3-8D74C1385029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DC41B-7F29-4671-ADA7-00ED6891E0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70726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B8F83-AD26-4A72-8B0E-0B7EEA3A267D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8A532-358C-447F-BFD1-D95F9E8FDE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9717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71905-C27F-4BA2-A336-B58C37686274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28C16-FD6A-4E68-A4DB-C8FBAB440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311497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7DCBD-7811-4204-8106-1B275126468A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C2C49-AB51-462E-A668-AE6289D849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862705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07708-DB95-445F-913A-15FADFDFBD09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77030-603B-4B8B-9B81-3D02CF692A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528269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90F68-50B5-484D-96AB-624A4CC9A0B1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0B8DE-8E23-4930-AD3D-B528D7E956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06502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08440-53A2-498E-9E8D-CF114CEBBB26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BA318-45EC-43D5-BB88-2213B1B95D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420393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F1277-BE15-4C76-BEC1-C905D3B53C3D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2496A-863F-4466-8411-102011C9EF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46470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3EE56-D53B-42A2-89B0-5FE6919EA132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27164-9375-4A04-9460-6F9A643565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446189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5B035-E567-4256-A5E6-ECFB6FB79A95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844A3-C802-483D-821E-872B6DD8B6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806887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5650" y="154781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latin typeface="Verdana" pitchFamily="34" charset="0"/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latin typeface="Times New Roman" pitchFamily="18" charset="0"/>
                <a:ea typeface="宋体" pitchFamily="2" charset="-122"/>
              </a:rPr>
              <a:t>河海大学计算机与信息学院计算机科学与技术系</a:t>
            </a:r>
            <a:endParaRPr kumimoji="1" lang="en-US" altLang="zh-CN" sz="1000" smtClean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Picture 8" descr="邓体字徽（白色透明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4851957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75459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6653754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35591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79493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7191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69639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43A8B-C619-43DE-B2E8-40490C00D773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DE9D-316F-44D8-9F96-DA5221DDF9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936098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9999838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461522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7760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82541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24704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55314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1151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148B0-C131-4098-AD68-0D1F4C3B71B4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8025D-3BE7-4CEF-AC9A-A6681B4565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06779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0D315-010E-45CA-BF09-03AB1CD0B373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F996A-1900-466A-90F1-A47C3F7B69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5986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B5725-1FA3-434A-A9A8-4CB538753663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1E6FD-A6EE-453F-90BF-5BA9F173A7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52647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87A03-B975-40E4-81A7-74254C5EF461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7F774-EC49-46F1-968B-AA1D3B0099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20272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5D000-ADAA-4F94-A9AA-D02DEF637F7C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AC47C-8D44-467F-9EB0-A4B119D8A4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52936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EFDAF-622A-4157-8656-8EA1443BAA02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073A8-7267-47D9-8C07-4D404F7C47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94481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89C38253-F280-4516-8DF4-C0147618787E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24614F7-0769-4D81-83D7-6459150056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  <p:sldLayoutId id="2147484773" r:id="rId2"/>
    <p:sldLayoutId id="2147484774" r:id="rId3"/>
    <p:sldLayoutId id="2147484775" r:id="rId4"/>
    <p:sldLayoutId id="2147484776" r:id="rId5"/>
    <p:sldLayoutId id="2147484777" r:id="rId6"/>
    <p:sldLayoutId id="2147484778" r:id="rId7"/>
    <p:sldLayoutId id="2147484779" r:id="rId8"/>
    <p:sldLayoutId id="2147484780" r:id="rId9"/>
    <p:sldLayoutId id="2147484781" r:id="rId10"/>
    <p:sldLayoutId id="2147484782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39FE844-4935-473F-AB0B-5A6245974832}" type="datetime11">
              <a:rPr lang="zh-CN" altLang="en-US"/>
              <a:pPr>
                <a:defRPr/>
              </a:pPr>
              <a:t>13:43:51</a:t>
            </a:fld>
            <a:endParaRPr lang="en-US" altLang="zh-CN"/>
          </a:p>
        </p:txBody>
      </p:sp>
      <p:sp>
        <p:nvSpPr>
          <p:cNvPr id="71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0A807A8-52D9-4C9E-9C45-A0F802E2B1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3" r:id="rId1"/>
    <p:sldLayoutId id="2147484784" r:id="rId2"/>
    <p:sldLayoutId id="2147484785" r:id="rId3"/>
    <p:sldLayoutId id="2147484786" r:id="rId4"/>
    <p:sldLayoutId id="2147484787" r:id="rId5"/>
    <p:sldLayoutId id="2147484788" r:id="rId6"/>
    <p:sldLayoutId id="2147484789" r:id="rId7"/>
    <p:sldLayoutId id="2147484790" r:id="rId8"/>
    <p:sldLayoutId id="2147484791" r:id="rId9"/>
    <p:sldLayoutId id="2147484792" r:id="rId10"/>
    <p:sldLayoutId id="2147484793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latin typeface="Times New Roman" pitchFamily="18" charset="0"/>
                <a:ea typeface="宋体" pitchFamily="2" charset="-122"/>
              </a:rPr>
              <a:t>河海大学计算机与信息学院计算机科学与技术系 </a:t>
            </a:r>
            <a:endParaRPr kumimoji="1" lang="en-US" altLang="zh-CN" sz="1000" smtClean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latin typeface="Verdana" pitchFamily="34" charset="0"/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3080" name="Picture 8" descr="邓体字徽（白色透明）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07" r:id="rId1"/>
    <p:sldLayoutId id="2147484794" r:id="rId2"/>
    <p:sldLayoutId id="2147484795" r:id="rId3"/>
    <p:sldLayoutId id="2147484796" r:id="rId4"/>
    <p:sldLayoutId id="2147484797" r:id="rId5"/>
    <p:sldLayoutId id="2147484798" r:id="rId6"/>
    <p:sldLayoutId id="2147484799" r:id="rId7"/>
    <p:sldLayoutId id="2147484800" r:id="rId8"/>
    <p:sldLayoutId id="2147484801" r:id="rId9"/>
    <p:sldLayoutId id="2147484802" r:id="rId10"/>
    <p:sldLayoutId id="2147484803" r:id="rId11"/>
    <p:sldLayoutId id="2147484804" r:id="rId12"/>
    <p:sldLayoutId id="2147484805" r:id="rId13"/>
    <p:sldLayoutId id="2147484806" r:id="rId14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27313" y="5157788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tx1"/>
                </a:solidFill>
                <a:latin typeface="Verdana" panose="020B0604030504040204" pitchFamily="34" charset="0"/>
              </a:rPr>
              <a:t>河海大学计算机与信息学院</a:t>
            </a:r>
          </a:p>
        </p:txBody>
      </p:sp>
      <p:sp>
        <p:nvSpPr>
          <p:cNvPr id="7171" name="Text Box 14"/>
          <p:cNvSpPr txBox="1">
            <a:spLocks noChangeArrowheads="1"/>
          </p:cNvSpPr>
          <p:nvPr/>
        </p:nvSpPr>
        <p:spPr bwMode="auto">
          <a:xfrm>
            <a:off x="3492500" y="5734050"/>
            <a:ext cx="288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E5A3E922-78B5-4A38-AF40-DBD933BE953C}" type="datetime3">
              <a:rPr lang="zh-CN" altLang="en-US" sz="1800" b="1">
                <a:solidFill>
                  <a:schemeClr val="tx1"/>
                </a:solidFill>
              </a:rPr>
              <a:pPr algn="ctr" eaLnBrk="1" hangingPunct="1">
                <a:spcBef>
                  <a:spcPct val="50000"/>
                </a:spcBef>
              </a:pPr>
              <a:t>2022年8月21日星期日</a:t>
            </a:fld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7172" name="Text Box 15"/>
          <p:cNvSpPr txBox="1">
            <a:spLocks noChangeArrowheads="1"/>
          </p:cNvSpPr>
          <p:nvPr/>
        </p:nvSpPr>
        <p:spPr bwMode="auto">
          <a:xfrm>
            <a:off x="611188" y="3500438"/>
            <a:ext cx="8208962" cy="628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4400" b="1">
                <a:solidFill>
                  <a:srgbClr val="FF0000"/>
                </a:solidFill>
              </a:rPr>
              <a:t>计算机网络</a:t>
            </a:r>
          </a:p>
        </p:txBody>
      </p:sp>
      <p:sp>
        <p:nvSpPr>
          <p:cNvPr id="7173" name="Text Box 16"/>
          <p:cNvSpPr txBox="1">
            <a:spLocks noChangeArrowheads="1"/>
          </p:cNvSpPr>
          <p:nvPr/>
        </p:nvSpPr>
        <p:spPr bwMode="auto">
          <a:xfrm>
            <a:off x="971550" y="1773238"/>
            <a:ext cx="4033838" cy="482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CC0000"/>
                </a:solidFill>
              </a:rPr>
              <a:t>计算机专业课程</a:t>
            </a:r>
            <a:endParaRPr kumimoji="1" lang="en-US" altLang="zh-CN" sz="32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ChangeArrowheads="1"/>
          </p:cNvSpPr>
          <p:nvPr/>
        </p:nvSpPr>
        <p:spPr bwMode="auto">
          <a:xfrm>
            <a:off x="1797050" y="3654425"/>
            <a:ext cx="7110413" cy="4635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797050" y="2371725"/>
            <a:ext cx="7110413" cy="463550"/>
          </a:xfrm>
          <a:prstGeom prst="rect">
            <a:avLst/>
          </a:prstGeom>
          <a:solidFill>
            <a:srgbClr val="CCECFF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IP </a:t>
            </a:r>
            <a:r>
              <a:rPr lang="zh-CN" altLang="en-US" smtClean="0"/>
              <a:t>地址的各字段和子网掩码 </a:t>
            </a:r>
          </a:p>
        </p:txBody>
      </p:sp>
      <p:sp>
        <p:nvSpPr>
          <p:cNvPr id="997381" name="Line 5"/>
          <p:cNvSpPr>
            <a:spLocks noChangeShapeType="1"/>
          </p:cNvSpPr>
          <p:nvPr/>
        </p:nvSpPr>
        <p:spPr bwMode="auto">
          <a:xfrm flipV="1">
            <a:off x="1831975" y="4408488"/>
            <a:ext cx="3478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7382" name="Line 6"/>
          <p:cNvSpPr>
            <a:spLocks noChangeShapeType="1"/>
          </p:cNvSpPr>
          <p:nvPr/>
        </p:nvSpPr>
        <p:spPr bwMode="auto">
          <a:xfrm flipV="1">
            <a:off x="7108825" y="4408488"/>
            <a:ext cx="177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7383" name="Line 7"/>
          <p:cNvSpPr>
            <a:spLocks noChangeShapeType="1"/>
          </p:cNvSpPr>
          <p:nvPr/>
        </p:nvSpPr>
        <p:spPr bwMode="auto">
          <a:xfrm flipV="1">
            <a:off x="5310188" y="4408488"/>
            <a:ext cx="179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811338" y="2384425"/>
            <a:ext cx="3490912" cy="4429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2646363" y="2406650"/>
            <a:ext cx="1647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网络号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6243638" y="2406650"/>
            <a:ext cx="1774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主机号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79388" y="2384425"/>
            <a:ext cx="15763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两级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地址</a:t>
            </a:r>
          </a:p>
        </p:txBody>
      </p:sp>
      <p:sp>
        <p:nvSpPr>
          <p:cNvPr id="997388" name="Rectangle 12"/>
          <p:cNvSpPr>
            <a:spLocks noChangeArrowheads="1"/>
          </p:cNvSpPr>
          <p:nvPr/>
        </p:nvSpPr>
        <p:spPr bwMode="auto">
          <a:xfrm>
            <a:off x="2955925" y="4303713"/>
            <a:ext cx="1160463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5310188" y="2379663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7390" name="Rectangle 14"/>
          <p:cNvSpPr>
            <a:spLocks noChangeArrowheads="1"/>
          </p:cNvSpPr>
          <p:nvPr/>
        </p:nvSpPr>
        <p:spPr bwMode="auto">
          <a:xfrm>
            <a:off x="3040063" y="4225925"/>
            <a:ext cx="942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网络号</a:t>
            </a:r>
          </a:p>
        </p:txBody>
      </p:sp>
      <p:sp>
        <p:nvSpPr>
          <p:cNvPr id="997391" name="Rectangle 15"/>
          <p:cNvSpPr>
            <a:spLocks noChangeArrowheads="1"/>
          </p:cNvSpPr>
          <p:nvPr/>
        </p:nvSpPr>
        <p:spPr bwMode="auto">
          <a:xfrm>
            <a:off x="1824038" y="3665538"/>
            <a:ext cx="3465512" cy="4429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97392" name="Rectangle 16"/>
          <p:cNvSpPr>
            <a:spLocks noChangeArrowheads="1"/>
          </p:cNvSpPr>
          <p:nvPr/>
        </p:nvSpPr>
        <p:spPr bwMode="auto">
          <a:xfrm>
            <a:off x="3098800" y="3684588"/>
            <a:ext cx="815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</p:txBody>
      </p:sp>
      <p:sp>
        <p:nvSpPr>
          <p:cNvPr id="997393" name="Rectangle 17"/>
          <p:cNvSpPr>
            <a:spLocks noChangeArrowheads="1"/>
          </p:cNvSpPr>
          <p:nvPr/>
        </p:nvSpPr>
        <p:spPr bwMode="auto">
          <a:xfrm>
            <a:off x="7567613" y="3686175"/>
            <a:ext cx="942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</p:txBody>
      </p:sp>
      <p:sp>
        <p:nvSpPr>
          <p:cNvPr id="997394" name="Rectangle 18"/>
          <p:cNvSpPr>
            <a:spLocks noChangeArrowheads="1"/>
          </p:cNvSpPr>
          <p:nvPr/>
        </p:nvSpPr>
        <p:spPr bwMode="auto">
          <a:xfrm>
            <a:off x="179388" y="3665538"/>
            <a:ext cx="15763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三级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地址</a:t>
            </a:r>
          </a:p>
        </p:txBody>
      </p:sp>
      <p:sp>
        <p:nvSpPr>
          <p:cNvPr id="997395" name="Rectangle 19"/>
          <p:cNvSpPr>
            <a:spLocks noChangeArrowheads="1"/>
          </p:cNvSpPr>
          <p:nvPr/>
        </p:nvSpPr>
        <p:spPr bwMode="auto">
          <a:xfrm>
            <a:off x="7640638" y="4303713"/>
            <a:ext cx="88900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97396" name="Line 20"/>
          <p:cNvSpPr>
            <a:spLocks noChangeShapeType="1"/>
          </p:cNvSpPr>
          <p:nvPr/>
        </p:nvSpPr>
        <p:spPr bwMode="auto">
          <a:xfrm>
            <a:off x="5310188" y="3663950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7397" name="Rectangle 21"/>
          <p:cNvSpPr>
            <a:spLocks noChangeArrowheads="1"/>
          </p:cNvSpPr>
          <p:nvPr/>
        </p:nvSpPr>
        <p:spPr bwMode="auto">
          <a:xfrm>
            <a:off x="7550150" y="4214813"/>
            <a:ext cx="942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主机号</a:t>
            </a:r>
          </a:p>
        </p:txBody>
      </p:sp>
      <p:sp>
        <p:nvSpPr>
          <p:cNvPr id="997398" name="Rectangle 22"/>
          <p:cNvSpPr>
            <a:spLocks noChangeArrowheads="1"/>
          </p:cNvSpPr>
          <p:nvPr/>
        </p:nvSpPr>
        <p:spPr bwMode="auto">
          <a:xfrm>
            <a:off x="5794375" y="4292600"/>
            <a:ext cx="88900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97399" name="Line 23"/>
          <p:cNvSpPr>
            <a:spLocks noChangeShapeType="1"/>
          </p:cNvSpPr>
          <p:nvPr/>
        </p:nvSpPr>
        <p:spPr bwMode="auto">
          <a:xfrm>
            <a:off x="7108825" y="3651250"/>
            <a:ext cx="0" cy="452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78475" y="3684588"/>
            <a:ext cx="1225550" cy="935037"/>
            <a:chOff x="3514" y="2412"/>
            <a:chExt cx="772" cy="589"/>
          </a:xfrm>
        </p:grpSpPr>
        <p:sp>
          <p:nvSpPr>
            <p:cNvPr id="18490" name="Rectangle 25"/>
            <p:cNvSpPr>
              <a:spLocks noChangeArrowheads="1"/>
            </p:cNvSpPr>
            <p:nvPr/>
          </p:nvSpPr>
          <p:spPr bwMode="auto">
            <a:xfrm>
              <a:off x="3514" y="2412"/>
              <a:ext cx="77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subnet-id</a:t>
              </a:r>
            </a:p>
          </p:txBody>
        </p:sp>
        <p:sp>
          <p:nvSpPr>
            <p:cNvPr id="18491" name="Rectangle 26"/>
            <p:cNvSpPr>
              <a:spLocks noChangeArrowheads="1"/>
            </p:cNvSpPr>
            <p:nvPr/>
          </p:nvSpPr>
          <p:spPr bwMode="auto">
            <a:xfrm>
              <a:off x="3585" y="2753"/>
              <a:ext cx="5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</a:rPr>
                <a:t>子网号</a:t>
              </a:r>
            </a:p>
          </p:txBody>
        </p:sp>
      </p:grpSp>
      <p:sp>
        <p:nvSpPr>
          <p:cNvPr id="997403" name="Line 27"/>
          <p:cNvSpPr>
            <a:spLocks noChangeShapeType="1"/>
          </p:cNvSpPr>
          <p:nvPr/>
        </p:nvSpPr>
        <p:spPr bwMode="auto">
          <a:xfrm>
            <a:off x="1809750" y="4156075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7404" name="Line 28"/>
          <p:cNvSpPr>
            <a:spLocks noChangeShapeType="1"/>
          </p:cNvSpPr>
          <p:nvPr/>
        </p:nvSpPr>
        <p:spPr bwMode="auto">
          <a:xfrm>
            <a:off x="7108825" y="4156075"/>
            <a:ext cx="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7405" name="Rectangle 29"/>
          <p:cNvSpPr>
            <a:spLocks noChangeArrowheads="1"/>
          </p:cNvSpPr>
          <p:nvPr/>
        </p:nvSpPr>
        <p:spPr bwMode="auto">
          <a:xfrm>
            <a:off x="350838" y="476250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子网掩码</a:t>
            </a:r>
          </a:p>
        </p:txBody>
      </p:sp>
      <p:sp>
        <p:nvSpPr>
          <p:cNvPr id="18460" name="Line 30"/>
          <p:cNvSpPr>
            <a:spLocks noChangeShapeType="1"/>
          </p:cNvSpPr>
          <p:nvPr/>
        </p:nvSpPr>
        <p:spPr bwMode="auto">
          <a:xfrm>
            <a:off x="1809750" y="2092325"/>
            <a:ext cx="3482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1" name="Line 31"/>
          <p:cNvSpPr>
            <a:spLocks noChangeShapeType="1"/>
          </p:cNvSpPr>
          <p:nvPr/>
        </p:nvSpPr>
        <p:spPr bwMode="auto">
          <a:xfrm>
            <a:off x="1809750" y="188118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2" name="Line 32"/>
          <p:cNvSpPr>
            <a:spLocks noChangeShapeType="1"/>
          </p:cNvSpPr>
          <p:nvPr/>
        </p:nvSpPr>
        <p:spPr bwMode="auto">
          <a:xfrm>
            <a:off x="8907463" y="1881188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Rectangle 33"/>
          <p:cNvSpPr>
            <a:spLocks noChangeArrowheads="1"/>
          </p:cNvSpPr>
          <p:nvPr/>
        </p:nvSpPr>
        <p:spPr bwMode="auto">
          <a:xfrm>
            <a:off x="2849563" y="1844675"/>
            <a:ext cx="14509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因特网部分</a:t>
            </a:r>
          </a:p>
        </p:txBody>
      </p:sp>
      <p:sp>
        <p:nvSpPr>
          <p:cNvPr id="18464" name="Line 34"/>
          <p:cNvSpPr>
            <a:spLocks noChangeShapeType="1"/>
          </p:cNvSpPr>
          <p:nvPr/>
        </p:nvSpPr>
        <p:spPr bwMode="auto">
          <a:xfrm>
            <a:off x="5337175" y="2092325"/>
            <a:ext cx="3582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Rectangle 35"/>
          <p:cNvSpPr>
            <a:spLocks noChangeArrowheads="1"/>
          </p:cNvSpPr>
          <p:nvPr/>
        </p:nvSpPr>
        <p:spPr bwMode="auto">
          <a:xfrm>
            <a:off x="6446838" y="1844675"/>
            <a:ext cx="11969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本地部分</a:t>
            </a:r>
          </a:p>
        </p:txBody>
      </p:sp>
      <p:sp>
        <p:nvSpPr>
          <p:cNvPr id="18466" name="Line 36"/>
          <p:cNvSpPr>
            <a:spLocks noChangeShapeType="1"/>
          </p:cNvSpPr>
          <p:nvPr/>
        </p:nvSpPr>
        <p:spPr bwMode="auto">
          <a:xfrm>
            <a:off x="5310188" y="188118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7413" name="Line 37"/>
          <p:cNvSpPr>
            <a:spLocks noChangeShapeType="1"/>
          </p:cNvSpPr>
          <p:nvPr/>
        </p:nvSpPr>
        <p:spPr bwMode="auto">
          <a:xfrm flipV="1">
            <a:off x="1809750" y="3343275"/>
            <a:ext cx="3495675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7414" name="Line 38"/>
          <p:cNvSpPr>
            <a:spLocks noChangeShapeType="1"/>
          </p:cNvSpPr>
          <p:nvPr/>
        </p:nvSpPr>
        <p:spPr bwMode="auto">
          <a:xfrm>
            <a:off x="1809750" y="314483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7415" name="Line 39"/>
          <p:cNvSpPr>
            <a:spLocks noChangeShapeType="1"/>
          </p:cNvSpPr>
          <p:nvPr/>
        </p:nvSpPr>
        <p:spPr bwMode="auto">
          <a:xfrm>
            <a:off x="8907463" y="3144838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7416" name="Rectangle 40"/>
          <p:cNvSpPr>
            <a:spLocks noChangeArrowheads="1"/>
          </p:cNvSpPr>
          <p:nvPr/>
        </p:nvSpPr>
        <p:spPr bwMode="auto">
          <a:xfrm>
            <a:off x="2849563" y="3144838"/>
            <a:ext cx="14509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因特网部分</a:t>
            </a:r>
          </a:p>
        </p:txBody>
      </p:sp>
      <p:sp>
        <p:nvSpPr>
          <p:cNvPr id="997417" name="Line 41"/>
          <p:cNvSpPr>
            <a:spLocks noChangeShapeType="1"/>
          </p:cNvSpPr>
          <p:nvPr/>
        </p:nvSpPr>
        <p:spPr bwMode="auto">
          <a:xfrm flipV="1">
            <a:off x="5337175" y="3343275"/>
            <a:ext cx="3570288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7418" name="Rectangle 42"/>
          <p:cNvSpPr>
            <a:spLocks noChangeArrowheads="1"/>
          </p:cNvSpPr>
          <p:nvPr/>
        </p:nvSpPr>
        <p:spPr bwMode="auto">
          <a:xfrm>
            <a:off x="6446838" y="3144838"/>
            <a:ext cx="11969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本地部分</a:t>
            </a:r>
          </a:p>
        </p:txBody>
      </p:sp>
      <p:sp>
        <p:nvSpPr>
          <p:cNvPr id="997419" name="Line 43"/>
          <p:cNvSpPr>
            <a:spLocks noChangeShapeType="1"/>
          </p:cNvSpPr>
          <p:nvPr/>
        </p:nvSpPr>
        <p:spPr bwMode="auto">
          <a:xfrm>
            <a:off x="5310188" y="314483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7420" name="Line 44"/>
          <p:cNvSpPr>
            <a:spLocks noChangeShapeType="1"/>
          </p:cNvSpPr>
          <p:nvPr/>
        </p:nvSpPr>
        <p:spPr bwMode="auto">
          <a:xfrm>
            <a:off x="5310188" y="4208463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7421" name="Line 45"/>
          <p:cNvSpPr>
            <a:spLocks noChangeShapeType="1"/>
          </p:cNvSpPr>
          <p:nvPr/>
        </p:nvSpPr>
        <p:spPr bwMode="auto">
          <a:xfrm>
            <a:off x="8907463" y="4156075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7422" name="Rectangle 46"/>
          <p:cNvSpPr>
            <a:spLocks noChangeArrowheads="1"/>
          </p:cNvSpPr>
          <p:nvPr/>
        </p:nvSpPr>
        <p:spPr bwMode="auto">
          <a:xfrm>
            <a:off x="309563" y="5503863"/>
            <a:ext cx="14509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划分子网时</a:t>
            </a:r>
          </a:p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的网络地址</a:t>
            </a:r>
          </a:p>
        </p:txBody>
      </p:sp>
      <p:sp>
        <p:nvSpPr>
          <p:cNvPr id="997423" name="Rectangle 47"/>
          <p:cNvSpPr>
            <a:spLocks noChangeArrowheads="1"/>
          </p:cNvSpPr>
          <p:nvPr/>
        </p:nvSpPr>
        <p:spPr bwMode="auto">
          <a:xfrm>
            <a:off x="7092950" y="4797425"/>
            <a:ext cx="1800225" cy="503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97424" name="Rectangle 48"/>
          <p:cNvSpPr>
            <a:spLocks noChangeArrowheads="1"/>
          </p:cNvSpPr>
          <p:nvPr/>
        </p:nvSpPr>
        <p:spPr bwMode="auto">
          <a:xfrm>
            <a:off x="1835150" y="4797425"/>
            <a:ext cx="5257800" cy="503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790700" y="4797425"/>
            <a:ext cx="7096125" cy="454025"/>
            <a:chOff x="1116" y="3092"/>
            <a:chExt cx="4470" cy="286"/>
          </a:xfrm>
        </p:grpSpPr>
        <p:sp>
          <p:nvSpPr>
            <p:cNvPr id="18488" name="Rectangle 50"/>
            <p:cNvSpPr>
              <a:spLocks noChangeArrowheads="1"/>
            </p:cNvSpPr>
            <p:nvPr/>
          </p:nvSpPr>
          <p:spPr bwMode="auto">
            <a:xfrm>
              <a:off x="1116" y="3092"/>
              <a:ext cx="334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1 1 1 1 1 1 1 1 1 1 1 1 1 1 1 1</a:t>
              </a:r>
              <a:r>
                <a:rPr kumimoji="1" lang="en-US" altLang="zh-CN" sz="2400">
                  <a:solidFill>
                    <a:srgbClr val="333399"/>
                  </a:solidFill>
                  <a:latin typeface="Arial" panose="020B0604020202020204" pitchFamily="34" charset="0"/>
                </a:rPr>
                <a:t>  </a:t>
              </a:r>
              <a:r>
                <a:rPr kumimoji="1" lang="en-US" altLang="zh-CN" sz="1000">
                  <a:solidFill>
                    <a:srgbClr val="333399"/>
                  </a:solidFill>
                  <a:latin typeface="Arial" panose="020B0604020202020204" pitchFamily="34" charset="0"/>
                </a:rPr>
                <a:t> </a:t>
              </a: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1 1 1 1 1 1 1 1</a:t>
              </a:r>
            </a:p>
          </p:txBody>
        </p:sp>
        <p:sp>
          <p:nvSpPr>
            <p:cNvPr id="18489" name="Rectangle 51"/>
            <p:cNvSpPr>
              <a:spLocks noChangeArrowheads="1"/>
            </p:cNvSpPr>
            <p:nvPr/>
          </p:nvSpPr>
          <p:spPr bwMode="auto">
            <a:xfrm>
              <a:off x="4452" y="3111"/>
              <a:ext cx="113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0 0 0 0 0 0 0 0</a:t>
              </a:r>
            </a:p>
          </p:txBody>
        </p:sp>
      </p:grpSp>
      <p:sp>
        <p:nvSpPr>
          <p:cNvPr id="997428" name="Line 52"/>
          <p:cNvSpPr>
            <a:spLocks noChangeShapeType="1"/>
          </p:cNvSpPr>
          <p:nvPr/>
        </p:nvSpPr>
        <p:spPr bwMode="auto">
          <a:xfrm>
            <a:off x="5310188" y="4797425"/>
            <a:ext cx="158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7429" name="Rectangle 53"/>
          <p:cNvSpPr>
            <a:spLocks noChangeArrowheads="1"/>
          </p:cNvSpPr>
          <p:nvPr/>
        </p:nvSpPr>
        <p:spPr bwMode="auto">
          <a:xfrm>
            <a:off x="7092950" y="5661025"/>
            <a:ext cx="1800225" cy="503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97430" name="Rectangle 54"/>
          <p:cNvSpPr>
            <a:spLocks noChangeArrowheads="1"/>
          </p:cNvSpPr>
          <p:nvPr/>
        </p:nvSpPr>
        <p:spPr bwMode="auto">
          <a:xfrm>
            <a:off x="1835150" y="5661025"/>
            <a:ext cx="5257800" cy="503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97431" name="Line 55"/>
          <p:cNvSpPr>
            <a:spLocks noChangeShapeType="1"/>
          </p:cNvSpPr>
          <p:nvPr/>
        </p:nvSpPr>
        <p:spPr bwMode="auto">
          <a:xfrm>
            <a:off x="5310188" y="5661025"/>
            <a:ext cx="158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7432" name="Rectangle 56"/>
          <p:cNvSpPr>
            <a:spLocks noChangeArrowheads="1"/>
          </p:cNvSpPr>
          <p:nvPr/>
        </p:nvSpPr>
        <p:spPr bwMode="auto">
          <a:xfrm>
            <a:off x="3132138" y="5684838"/>
            <a:ext cx="815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</p:txBody>
      </p:sp>
      <p:sp>
        <p:nvSpPr>
          <p:cNvPr id="997433" name="Rectangle 57"/>
          <p:cNvSpPr>
            <a:spLocks noChangeArrowheads="1"/>
          </p:cNvSpPr>
          <p:nvPr/>
        </p:nvSpPr>
        <p:spPr bwMode="auto">
          <a:xfrm>
            <a:off x="5508625" y="5684838"/>
            <a:ext cx="1225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subnet-id</a:t>
            </a:r>
          </a:p>
        </p:txBody>
      </p:sp>
      <p:sp>
        <p:nvSpPr>
          <p:cNvPr id="997434" name="Rectangle 58"/>
          <p:cNvSpPr>
            <a:spLocks noChangeArrowheads="1"/>
          </p:cNvSpPr>
          <p:nvPr/>
        </p:nvSpPr>
        <p:spPr bwMode="auto">
          <a:xfrm>
            <a:off x="7107238" y="5684838"/>
            <a:ext cx="1731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 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为全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97435" name="Line 59"/>
          <p:cNvSpPr>
            <a:spLocks noChangeShapeType="1"/>
          </p:cNvSpPr>
          <p:nvPr/>
        </p:nvSpPr>
        <p:spPr bwMode="auto">
          <a:xfrm>
            <a:off x="1835150" y="6381750"/>
            <a:ext cx="5257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99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99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99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99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8" grpId="0" animBg="1"/>
      <p:bldP spid="997381" grpId="0" animBg="1"/>
      <p:bldP spid="997382" grpId="0" animBg="1"/>
      <p:bldP spid="997383" grpId="0" animBg="1"/>
      <p:bldP spid="997388" grpId="0" animBg="1"/>
      <p:bldP spid="997390" grpId="0"/>
      <p:bldP spid="997391" grpId="0" animBg="1"/>
      <p:bldP spid="997392" grpId="0"/>
      <p:bldP spid="997393" grpId="0"/>
      <p:bldP spid="997394" grpId="0"/>
      <p:bldP spid="997395" grpId="0" animBg="1"/>
      <p:bldP spid="997396" grpId="0" animBg="1"/>
      <p:bldP spid="997397" grpId="0"/>
      <p:bldP spid="997398" grpId="0" animBg="1"/>
      <p:bldP spid="997399" grpId="0" animBg="1"/>
      <p:bldP spid="997403" grpId="0" animBg="1"/>
      <p:bldP spid="997404" grpId="0" animBg="1"/>
      <p:bldP spid="997405" grpId="0"/>
      <p:bldP spid="997413" grpId="0" animBg="1"/>
      <p:bldP spid="997414" grpId="0" animBg="1"/>
      <p:bldP spid="997415" grpId="0" animBg="1"/>
      <p:bldP spid="997416" grpId="0" animBg="1"/>
      <p:bldP spid="997417" grpId="0" animBg="1"/>
      <p:bldP spid="997418" grpId="0" animBg="1"/>
      <p:bldP spid="997419" grpId="0" animBg="1"/>
      <p:bldP spid="997420" grpId="0" animBg="1"/>
      <p:bldP spid="997421" grpId="0" animBg="1"/>
      <p:bldP spid="997422" grpId="0"/>
      <p:bldP spid="997422" grpId="1"/>
      <p:bldP spid="997423" grpId="0" animBg="1"/>
      <p:bldP spid="997424" grpId="0" animBg="1"/>
      <p:bldP spid="997428" grpId="0" animBg="1"/>
      <p:bldP spid="997429" grpId="0" animBg="1"/>
      <p:bldP spid="997430" grpId="0" animBg="1"/>
      <p:bldP spid="997431" grpId="0" animBg="1"/>
      <p:bldP spid="997432" grpId="0"/>
      <p:bldP spid="997432" grpId="1"/>
      <p:bldP spid="997433" grpId="0"/>
      <p:bldP spid="997433" grpId="1"/>
      <p:bldP spid="997434" grpId="0"/>
      <p:bldP spid="997435" grpId="0" animBg="1"/>
      <p:bldP spid="99743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797050" y="3654425"/>
            <a:ext cx="7110413" cy="4635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797050" y="2371725"/>
            <a:ext cx="7110413" cy="463550"/>
          </a:xfrm>
          <a:prstGeom prst="rect">
            <a:avLst/>
          </a:prstGeom>
          <a:solidFill>
            <a:srgbClr val="CCECFF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98404" name="Rectangle 4"/>
          <p:cNvSpPr>
            <a:spLocks noGrp="1" noChangeArrowheads="1"/>
          </p:cNvSpPr>
          <p:nvPr>
            <p:ph type="title"/>
          </p:nvPr>
        </p:nvSpPr>
        <p:spPr>
          <a:xfrm>
            <a:off x="-6350" y="333375"/>
            <a:ext cx="8845550" cy="1216025"/>
          </a:xfrm>
        </p:spPr>
        <p:txBody>
          <a:bodyPr/>
          <a:lstStyle/>
          <a:p>
            <a:pPr eaLnBrk="1" hangingPunct="1"/>
            <a:r>
              <a:rPr lang="en-US" altLang="zh-CN" smtClean="0"/>
              <a:t>(IP</a:t>
            </a:r>
            <a:r>
              <a:rPr lang="en-US" altLang="zh-CN" sz="1700" smtClean="0"/>
              <a:t> </a:t>
            </a:r>
            <a:r>
              <a:rPr lang="zh-CN" altLang="en-US" smtClean="0"/>
              <a:t>地址</a:t>
            </a:r>
            <a:r>
              <a:rPr lang="en-US" altLang="zh-CN" smtClean="0"/>
              <a:t>) AND (</a:t>
            </a:r>
            <a:r>
              <a:rPr lang="zh-CN" altLang="en-US" smtClean="0"/>
              <a:t>子网掩码</a:t>
            </a:r>
            <a:r>
              <a:rPr lang="en-US" altLang="zh-CN" smtClean="0"/>
              <a:t>) =</a:t>
            </a:r>
            <a:r>
              <a:rPr lang="zh-CN" altLang="en-US" smtClean="0"/>
              <a:t>网络地址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1831975" y="4408488"/>
            <a:ext cx="3478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7108825" y="4408488"/>
            <a:ext cx="177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5310188" y="4408488"/>
            <a:ext cx="179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811338" y="2384425"/>
            <a:ext cx="3490912" cy="4429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646363" y="2406650"/>
            <a:ext cx="1647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网络号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net-id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243638" y="2406650"/>
            <a:ext cx="1774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主机号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host-id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79388" y="2384425"/>
            <a:ext cx="15763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两级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地址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955925" y="4303713"/>
            <a:ext cx="1160463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5310188" y="2379663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3040063" y="4225925"/>
            <a:ext cx="942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网络号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1824038" y="3665538"/>
            <a:ext cx="3465512" cy="4429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79388" y="3665538"/>
            <a:ext cx="15763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三级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IP 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地址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7640638" y="4303713"/>
            <a:ext cx="88900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5310188" y="3663950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7550150" y="4214813"/>
            <a:ext cx="942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主机号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5794375" y="4292600"/>
            <a:ext cx="88900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7108825" y="3651250"/>
            <a:ext cx="0" cy="452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098800" y="3684588"/>
            <a:ext cx="5411788" cy="395287"/>
            <a:chOff x="1952" y="2321"/>
            <a:chExt cx="3409" cy="249"/>
          </a:xfrm>
        </p:grpSpPr>
        <p:sp>
          <p:nvSpPr>
            <p:cNvPr id="19515" name="Rectangle 23"/>
            <p:cNvSpPr>
              <a:spLocks noChangeArrowheads="1"/>
            </p:cNvSpPr>
            <p:nvPr/>
          </p:nvSpPr>
          <p:spPr bwMode="auto">
            <a:xfrm>
              <a:off x="1952" y="2321"/>
              <a:ext cx="5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net-id</a:t>
              </a:r>
            </a:p>
          </p:txBody>
        </p:sp>
        <p:sp>
          <p:nvSpPr>
            <p:cNvPr id="19516" name="Rectangle 24"/>
            <p:cNvSpPr>
              <a:spLocks noChangeArrowheads="1"/>
            </p:cNvSpPr>
            <p:nvPr/>
          </p:nvSpPr>
          <p:spPr bwMode="auto">
            <a:xfrm>
              <a:off x="4767" y="2322"/>
              <a:ext cx="5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kumimoji="1" lang="en-US" altLang="zh-CN" sz="2000">
                  <a:solidFill>
                    <a:schemeClr val="hlink"/>
                  </a:solidFill>
                  <a:latin typeface="Arial" panose="020B0604020202020204" pitchFamily="34" charset="0"/>
                </a:rPr>
                <a:t>host-id</a:t>
              </a:r>
            </a:p>
          </p:txBody>
        </p:sp>
        <p:sp>
          <p:nvSpPr>
            <p:cNvPr id="19517" name="Rectangle 25"/>
            <p:cNvSpPr>
              <a:spLocks noChangeArrowheads="1"/>
            </p:cNvSpPr>
            <p:nvPr/>
          </p:nvSpPr>
          <p:spPr bwMode="auto">
            <a:xfrm>
              <a:off x="3514" y="2321"/>
              <a:ext cx="77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subnet-id</a:t>
              </a:r>
            </a:p>
          </p:txBody>
        </p:sp>
      </p:grpSp>
      <p:sp>
        <p:nvSpPr>
          <p:cNvPr id="19479" name="Rectangle 26"/>
          <p:cNvSpPr>
            <a:spLocks noChangeArrowheads="1"/>
          </p:cNvSpPr>
          <p:nvPr/>
        </p:nvSpPr>
        <p:spPr bwMode="auto">
          <a:xfrm>
            <a:off x="5691188" y="4225925"/>
            <a:ext cx="942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子网号</a:t>
            </a:r>
          </a:p>
        </p:txBody>
      </p:sp>
      <p:sp>
        <p:nvSpPr>
          <p:cNvPr id="19480" name="Line 27"/>
          <p:cNvSpPr>
            <a:spLocks noChangeShapeType="1"/>
          </p:cNvSpPr>
          <p:nvPr/>
        </p:nvSpPr>
        <p:spPr bwMode="auto">
          <a:xfrm>
            <a:off x="1809750" y="4156075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1" name="Line 28"/>
          <p:cNvSpPr>
            <a:spLocks noChangeShapeType="1"/>
          </p:cNvSpPr>
          <p:nvPr/>
        </p:nvSpPr>
        <p:spPr bwMode="auto">
          <a:xfrm>
            <a:off x="7108825" y="4156075"/>
            <a:ext cx="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2" name="Rectangle 29"/>
          <p:cNvSpPr>
            <a:spLocks noChangeArrowheads="1"/>
          </p:cNvSpPr>
          <p:nvPr/>
        </p:nvSpPr>
        <p:spPr bwMode="auto">
          <a:xfrm>
            <a:off x="350838" y="4762500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子网掩码</a:t>
            </a:r>
          </a:p>
        </p:txBody>
      </p:sp>
      <p:sp>
        <p:nvSpPr>
          <p:cNvPr id="19483" name="Line 30"/>
          <p:cNvSpPr>
            <a:spLocks noChangeShapeType="1"/>
          </p:cNvSpPr>
          <p:nvPr/>
        </p:nvSpPr>
        <p:spPr bwMode="auto">
          <a:xfrm>
            <a:off x="1809750" y="2092325"/>
            <a:ext cx="3482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4" name="Line 31"/>
          <p:cNvSpPr>
            <a:spLocks noChangeShapeType="1"/>
          </p:cNvSpPr>
          <p:nvPr/>
        </p:nvSpPr>
        <p:spPr bwMode="auto">
          <a:xfrm>
            <a:off x="1809750" y="188118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5" name="Line 32"/>
          <p:cNvSpPr>
            <a:spLocks noChangeShapeType="1"/>
          </p:cNvSpPr>
          <p:nvPr/>
        </p:nvSpPr>
        <p:spPr bwMode="auto">
          <a:xfrm>
            <a:off x="8907463" y="1881188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6" name="Rectangle 33"/>
          <p:cNvSpPr>
            <a:spLocks noChangeArrowheads="1"/>
          </p:cNvSpPr>
          <p:nvPr/>
        </p:nvSpPr>
        <p:spPr bwMode="auto">
          <a:xfrm>
            <a:off x="2849563" y="1844675"/>
            <a:ext cx="14509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因特网部分</a:t>
            </a:r>
          </a:p>
        </p:txBody>
      </p:sp>
      <p:sp>
        <p:nvSpPr>
          <p:cNvPr id="19487" name="Line 34"/>
          <p:cNvSpPr>
            <a:spLocks noChangeShapeType="1"/>
          </p:cNvSpPr>
          <p:nvPr/>
        </p:nvSpPr>
        <p:spPr bwMode="auto">
          <a:xfrm>
            <a:off x="5337175" y="2092325"/>
            <a:ext cx="3582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8" name="Rectangle 35"/>
          <p:cNvSpPr>
            <a:spLocks noChangeArrowheads="1"/>
          </p:cNvSpPr>
          <p:nvPr/>
        </p:nvSpPr>
        <p:spPr bwMode="auto">
          <a:xfrm>
            <a:off x="6446838" y="1844675"/>
            <a:ext cx="11969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本地部分</a:t>
            </a:r>
          </a:p>
        </p:txBody>
      </p:sp>
      <p:sp>
        <p:nvSpPr>
          <p:cNvPr id="19489" name="Line 36"/>
          <p:cNvSpPr>
            <a:spLocks noChangeShapeType="1"/>
          </p:cNvSpPr>
          <p:nvPr/>
        </p:nvSpPr>
        <p:spPr bwMode="auto">
          <a:xfrm>
            <a:off x="5310188" y="188118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0" name="Line 37"/>
          <p:cNvSpPr>
            <a:spLocks noChangeShapeType="1"/>
          </p:cNvSpPr>
          <p:nvPr/>
        </p:nvSpPr>
        <p:spPr bwMode="auto">
          <a:xfrm flipV="1">
            <a:off x="1809750" y="3343275"/>
            <a:ext cx="3495675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1" name="Line 38"/>
          <p:cNvSpPr>
            <a:spLocks noChangeShapeType="1"/>
          </p:cNvSpPr>
          <p:nvPr/>
        </p:nvSpPr>
        <p:spPr bwMode="auto">
          <a:xfrm>
            <a:off x="1809750" y="314483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2" name="Line 39"/>
          <p:cNvSpPr>
            <a:spLocks noChangeShapeType="1"/>
          </p:cNvSpPr>
          <p:nvPr/>
        </p:nvSpPr>
        <p:spPr bwMode="auto">
          <a:xfrm>
            <a:off x="8907463" y="3144838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3" name="Rectangle 40"/>
          <p:cNvSpPr>
            <a:spLocks noChangeArrowheads="1"/>
          </p:cNvSpPr>
          <p:nvPr/>
        </p:nvSpPr>
        <p:spPr bwMode="auto">
          <a:xfrm>
            <a:off x="2849563" y="3144838"/>
            <a:ext cx="14509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因特网部分</a:t>
            </a:r>
          </a:p>
        </p:txBody>
      </p:sp>
      <p:sp>
        <p:nvSpPr>
          <p:cNvPr id="19494" name="Line 41"/>
          <p:cNvSpPr>
            <a:spLocks noChangeShapeType="1"/>
          </p:cNvSpPr>
          <p:nvPr/>
        </p:nvSpPr>
        <p:spPr bwMode="auto">
          <a:xfrm flipV="1">
            <a:off x="5337175" y="3343275"/>
            <a:ext cx="3570288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5" name="Rectangle 42"/>
          <p:cNvSpPr>
            <a:spLocks noChangeArrowheads="1"/>
          </p:cNvSpPr>
          <p:nvPr/>
        </p:nvSpPr>
        <p:spPr bwMode="auto">
          <a:xfrm>
            <a:off x="6446838" y="3144838"/>
            <a:ext cx="11969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本地部分</a:t>
            </a:r>
          </a:p>
        </p:txBody>
      </p:sp>
      <p:sp>
        <p:nvSpPr>
          <p:cNvPr id="19496" name="Line 43"/>
          <p:cNvSpPr>
            <a:spLocks noChangeShapeType="1"/>
          </p:cNvSpPr>
          <p:nvPr/>
        </p:nvSpPr>
        <p:spPr bwMode="auto">
          <a:xfrm>
            <a:off x="5310188" y="314483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7" name="Line 44"/>
          <p:cNvSpPr>
            <a:spLocks noChangeShapeType="1"/>
          </p:cNvSpPr>
          <p:nvPr/>
        </p:nvSpPr>
        <p:spPr bwMode="auto">
          <a:xfrm>
            <a:off x="5310188" y="4208463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8" name="Line 45"/>
          <p:cNvSpPr>
            <a:spLocks noChangeShapeType="1"/>
          </p:cNvSpPr>
          <p:nvPr/>
        </p:nvSpPr>
        <p:spPr bwMode="auto">
          <a:xfrm>
            <a:off x="8907463" y="4156075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9" name="Rectangle 46"/>
          <p:cNvSpPr>
            <a:spLocks noChangeArrowheads="1"/>
          </p:cNvSpPr>
          <p:nvPr/>
        </p:nvSpPr>
        <p:spPr bwMode="auto">
          <a:xfrm>
            <a:off x="309563" y="5503863"/>
            <a:ext cx="14509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划分子网时</a:t>
            </a:r>
          </a:p>
          <a:p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的网络地址</a:t>
            </a:r>
          </a:p>
        </p:txBody>
      </p:sp>
      <p:sp>
        <p:nvSpPr>
          <p:cNvPr id="19500" name="Rectangle 47"/>
          <p:cNvSpPr>
            <a:spLocks noChangeArrowheads="1"/>
          </p:cNvSpPr>
          <p:nvPr/>
        </p:nvSpPr>
        <p:spPr bwMode="auto">
          <a:xfrm>
            <a:off x="7092950" y="4797425"/>
            <a:ext cx="1800225" cy="503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501" name="Rectangle 48"/>
          <p:cNvSpPr>
            <a:spLocks noChangeArrowheads="1"/>
          </p:cNvSpPr>
          <p:nvPr/>
        </p:nvSpPr>
        <p:spPr bwMode="auto">
          <a:xfrm>
            <a:off x="1835150" y="4797425"/>
            <a:ext cx="5257800" cy="503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790700" y="4797425"/>
            <a:ext cx="7096125" cy="454025"/>
            <a:chOff x="1128" y="3022"/>
            <a:chExt cx="4470" cy="286"/>
          </a:xfrm>
        </p:grpSpPr>
        <p:sp>
          <p:nvSpPr>
            <p:cNvPr id="19513" name="Rectangle 50"/>
            <p:cNvSpPr>
              <a:spLocks noChangeArrowheads="1"/>
            </p:cNvSpPr>
            <p:nvPr/>
          </p:nvSpPr>
          <p:spPr bwMode="auto">
            <a:xfrm>
              <a:off x="1128" y="3022"/>
              <a:ext cx="334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1 1 1 1 1 1 1 1 1 1 1 1 1 1 1 1</a:t>
              </a:r>
              <a:r>
                <a:rPr kumimoji="1" lang="en-US" altLang="zh-CN" sz="2400">
                  <a:solidFill>
                    <a:srgbClr val="333399"/>
                  </a:solidFill>
                  <a:latin typeface="Arial" panose="020B0604020202020204" pitchFamily="34" charset="0"/>
                </a:rPr>
                <a:t>  </a:t>
              </a:r>
              <a:r>
                <a:rPr kumimoji="1" lang="en-US" altLang="zh-CN" sz="1000">
                  <a:solidFill>
                    <a:srgbClr val="333399"/>
                  </a:solidFill>
                  <a:latin typeface="Arial" panose="020B0604020202020204" pitchFamily="34" charset="0"/>
                </a:rPr>
                <a:t> </a:t>
              </a: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1 1 1 1 1 1 1 1</a:t>
              </a:r>
            </a:p>
          </p:txBody>
        </p:sp>
        <p:sp>
          <p:nvSpPr>
            <p:cNvPr id="19514" name="Rectangle 51"/>
            <p:cNvSpPr>
              <a:spLocks noChangeArrowheads="1"/>
            </p:cNvSpPr>
            <p:nvPr/>
          </p:nvSpPr>
          <p:spPr bwMode="auto">
            <a:xfrm>
              <a:off x="4464" y="3041"/>
              <a:ext cx="113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kumimoji="1" lang="en-US" altLang="zh-CN" sz="2000">
                  <a:solidFill>
                    <a:schemeClr val="hlink"/>
                  </a:solidFill>
                  <a:latin typeface="Arial" panose="020B0604020202020204" pitchFamily="34" charset="0"/>
                </a:rPr>
                <a:t>0 0 0 0 0 0 0 0</a:t>
              </a:r>
            </a:p>
          </p:txBody>
        </p:sp>
      </p:grpSp>
      <p:sp>
        <p:nvSpPr>
          <p:cNvPr id="19503" name="Line 52"/>
          <p:cNvSpPr>
            <a:spLocks noChangeShapeType="1"/>
          </p:cNvSpPr>
          <p:nvPr/>
        </p:nvSpPr>
        <p:spPr bwMode="auto">
          <a:xfrm>
            <a:off x="5310188" y="4797425"/>
            <a:ext cx="158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4" name="Rectangle 53"/>
          <p:cNvSpPr>
            <a:spLocks noChangeArrowheads="1"/>
          </p:cNvSpPr>
          <p:nvPr/>
        </p:nvSpPr>
        <p:spPr bwMode="auto">
          <a:xfrm>
            <a:off x="7092950" y="5661025"/>
            <a:ext cx="1800225" cy="503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505" name="Rectangle 54"/>
          <p:cNvSpPr>
            <a:spLocks noChangeArrowheads="1"/>
          </p:cNvSpPr>
          <p:nvPr/>
        </p:nvSpPr>
        <p:spPr bwMode="auto">
          <a:xfrm>
            <a:off x="1835150" y="5661025"/>
            <a:ext cx="5257800" cy="503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506" name="Line 55"/>
          <p:cNvSpPr>
            <a:spLocks noChangeShapeType="1"/>
          </p:cNvSpPr>
          <p:nvPr/>
        </p:nvSpPr>
        <p:spPr bwMode="auto">
          <a:xfrm>
            <a:off x="5310188" y="5661025"/>
            <a:ext cx="158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3132138" y="5684838"/>
            <a:ext cx="5707062" cy="393700"/>
            <a:chOff x="1973" y="3581"/>
            <a:chExt cx="3595" cy="248"/>
          </a:xfrm>
        </p:grpSpPr>
        <p:sp>
          <p:nvSpPr>
            <p:cNvPr id="19510" name="Rectangle 57"/>
            <p:cNvSpPr>
              <a:spLocks noChangeArrowheads="1"/>
            </p:cNvSpPr>
            <p:nvPr/>
          </p:nvSpPr>
          <p:spPr bwMode="auto">
            <a:xfrm>
              <a:off x="1973" y="3581"/>
              <a:ext cx="5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net-id</a:t>
              </a:r>
            </a:p>
          </p:txBody>
        </p:sp>
        <p:sp>
          <p:nvSpPr>
            <p:cNvPr id="19511" name="Rectangle 58"/>
            <p:cNvSpPr>
              <a:spLocks noChangeArrowheads="1"/>
            </p:cNvSpPr>
            <p:nvPr/>
          </p:nvSpPr>
          <p:spPr bwMode="auto">
            <a:xfrm>
              <a:off x="3470" y="3581"/>
              <a:ext cx="77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subnet-id</a:t>
              </a:r>
            </a:p>
          </p:txBody>
        </p:sp>
        <p:sp>
          <p:nvSpPr>
            <p:cNvPr id="19512" name="Rectangle 59"/>
            <p:cNvSpPr>
              <a:spLocks noChangeArrowheads="1"/>
            </p:cNvSpPr>
            <p:nvPr/>
          </p:nvSpPr>
          <p:spPr bwMode="auto">
            <a:xfrm>
              <a:off x="4477" y="3581"/>
              <a:ext cx="109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defTabSz="7620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kumimoji="1" lang="en-US" altLang="zh-CN" sz="2000">
                  <a:solidFill>
                    <a:schemeClr val="hlink"/>
                  </a:solidFill>
                  <a:latin typeface="Arial" panose="020B0604020202020204" pitchFamily="34" charset="0"/>
                </a:rPr>
                <a:t>host-id </a:t>
              </a:r>
              <a:r>
                <a:rPr kumimoji="1" lang="zh-CN" altLang="en-US" sz="2000">
                  <a:solidFill>
                    <a:schemeClr val="hlink"/>
                  </a:solidFill>
                  <a:latin typeface="Arial" panose="020B0604020202020204" pitchFamily="34" charset="0"/>
                </a:rPr>
                <a:t>为全 </a:t>
              </a:r>
              <a:r>
                <a:rPr kumimoji="1" lang="en-US" altLang="zh-CN" sz="2000">
                  <a:solidFill>
                    <a:schemeClr val="hlink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998460" name="Rectangle 60"/>
          <p:cNvSpPr>
            <a:spLocks noChangeArrowheads="1"/>
          </p:cNvSpPr>
          <p:nvPr/>
        </p:nvSpPr>
        <p:spPr bwMode="auto">
          <a:xfrm>
            <a:off x="1727200" y="4149725"/>
            <a:ext cx="7254875" cy="6000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333399"/>
                </a:solidFill>
                <a:latin typeface="Arial" panose="020B0604020202020204" pitchFamily="34" charset="0"/>
              </a:rPr>
              <a:t>AND</a:t>
            </a:r>
          </a:p>
        </p:txBody>
      </p:sp>
      <p:sp>
        <p:nvSpPr>
          <p:cNvPr id="998461" name="AutoShape 61"/>
          <p:cNvSpPr>
            <a:spLocks noChangeArrowheads="1"/>
          </p:cNvSpPr>
          <p:nvPr/>
        </p:nvSpPr>
        <p:spPr bwMode="auto">
          <a:xfrm>
            <a:off x="4859338" y="5373688"/>
            <a:ext cx="865187" cy="5032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4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4" grpId="0"/>
      <p:bldP spid="998460" grpId="0" animBg="1"/>
      <p:bldP spid="9984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225" y="1579563"/>
            <a:ext cx="9032875" cy="516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436813" y="5219700"/>
            <a:ext cx="4679950" cy="4968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76775" y="5240338"/>
            <a:ext cx="771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net-id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7121525" y="520382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432050" y="5207000"/>
            <a:ext cx="6276975" cy="519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441575" y="1771650"/>
            <a:ext cx="1570038" cy="493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044950" y="1790700"/>
            <a:ext cx="4648200" cy="482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814638" y="1824038"/>
            <a:ext cx="7715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net-id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619750" y="1824038"/>
            <a:ext cx="16462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host-id </a:t>
            </a: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为全 </a:t>
            </a:r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025900" y="176688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433638" y="1757363"/>
            <a:ext cx="6280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436813" y="3481388"/>
            <a:ext cx="3078162" cy="4937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3579813" y="3540125"/>
            <a:ext cx="7731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net-id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5534025" y="3476625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2430463" y="3467100"/>
            <a:ext cx="6278562" cy="519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7604125" y="2466975"/>
            <a:ext cx="784225" cy="319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7131050" y="5219700"/>
            <a:ext cx="1555750" cy="482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2439988" y="2501900"/>
            <a:ext cx="1582737" cy="493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4024313" y="249713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2432050" y="2487613"/>
            <a:ext cx="6280150" cy="519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1042988" y="1824038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网络地址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130175" y="1739900"/>
            <a:ext cx="439738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A</a:t>
            </a:r>
          </a:p>
          <a:p>
            <a:pPr algn="ctr" eaLnBrk="1" hangingPunct="1">
              <a:lnSpc>
                <a:spcPct val="85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类</a:t>
            </a:r>
          </a:p>
          <a:p>
            <a:pPr algn="ctr" eaLnBrk="1" hangingPunct="1">
              <a:lnSpc>
                <a:spcPct val="85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地</a:t>
            </a:r>
          </a:p>
          <a:p>
            <a:pPr algn="ctr" eaLnBrk="1" hangingPunct="1">
              <a:lnSpc>
                <a:spcPct val="85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址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768350" y="2459038"/>
            <a:ext cx="1704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默认子网掩码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255.0.0.0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1050925" y="3540125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网络地址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133350" y="3429000"/>
            <a:ext cx="43815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B</a:t>
            </a:r>
          </a:p>
          <a:p>
            <a:pPr algn="ctr" eaLnBrk="1" hangingPunct="1">
              <a:lnSpc>
                <a:spcPct val="85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类</a:t>
            </a:r>
          </a:p>
          <a:p>
            <a:pPr algn="ctr" eaLnBrk="1" hangingPunct="1">
              <a:lnSpc>
                <a:spcPct val="85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地</a:t>
            </a:r>
          </a:p>
          <a:p>
            <a:pPr algn="ctr" eaLnBrk="1" hangingPunct="1">
              <a:lnSpc>
                <a:spcPct val="85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址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735013" y="4149725"/>
            <a:ext cx="17049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默认子网掩码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255.255.0.0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7604125" y="4224338"/>
            <a:ext cx="784225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2439988" y="4259263"/>
            <a:ext cx="3049587" cy="49371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5516563" y="4254500"/>
            <a:ext cx="0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2432050" y="4244975"/>
            <a:ext cx="6280150" cy="5207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1050925" y="5267325"/>
            <a:ext cx="1196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网络地址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133350" y="5191125"/>
            <a:ext cx="43815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C</a:t>
            </a:r>
          </a:p>
          <a:p>
            <a:pPr algn="ctr" eaLnBrk="1" hangingPunct="1">
              <a:lnSpc>
                <a:spcPct val="85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类</a:t>
            </a:r>
          </a:p>
          <a:p>
            <a:pPr algn="ctr" eaLnBrk="1" hangingPunct="1">
              <a:lnSpc>
                <a:spcPct val="85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地</a:t>
            </a:r>
          </a:p>
          <a:p>
            <a:pPr algn="ctr" eaLnBrk="1" hangingPunct="1">
              <a:lnSpc>
                <a:spcPct val="85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址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735013" y="5957888"/>
            <a:ext cx="17049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默认子网掩码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255.255.255.0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2433638" y="6016625"/>
            <a:ext cx="4679950" cy="4968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7116763" y="600075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2427288" y="6002338"/>
            <a:ext cx="6278562" cy="5207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4067175" y="2501900"/>
            <a:ext cx="4613275" cy="482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2459038" y="6059488"/>
            <a:ext cx="46910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1 1 1 1 1 1 1 1 1 1 1 1 1 1 1 1 1 1 1 1 1 1 1 1</a:t>
            </a: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4051300" y="2551113"/>
            <a:ext cx="46878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0 0 0 0 0 0 0 0 0 0 0 0 0 0 0 0 0 0 0 0 0 0 0 0</a:t>
            </a:r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2408238" y="4292600"/>
            <a:ext cx="31670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1 1 1 1 1 1 1 1 1 1 1 1 1 1 1 1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5514975" y="4292600"/>
            <a:ext cx="31654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0 0 0 0 0 0 0 0 0 0 0 0 0 0 0 0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2420938" y="2551113"/>
            <a:ext cx="16414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1 1 1 1 1 1 1 1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7062788" y="6059488"/>
            <a:ext cx="16414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0 0 0 0 0 0 0 0</a:t>
            </a: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5543550" y="3479800"/>
            <a:ext cx="3149600" cy="482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7086600" y="5245100"/>
            <a:ext cx="16462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host-id </a:t>
            </a: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为全 </a:t>
            </a:r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6296025" y="3540125"/>
            <a:ext cx="16462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host-id </a:t>
            </a:r>
            <a:r>
              <a:rPr kumimoji="1" lang="zh-CN" altLang="en-US" sz="2000">
                <a:solidFill>
                  <a:srgbClr val="333399"/>
                </a:solidFill>
                <a:latin typeface="Times New Roman" panose="02020603050405020304" pitchFamily="18" charset="0"/>
              </a:rPr>
              <a:t>为全 </a:t>
            </a:r>
            <a:r>
              <a: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528" name="Line 48"/>
          <p:cNvSpPr>
            <a:spLocks noChangeShapeType="1"/>
          </p:cNvSpPr>
          <p:nvPr/>
        </p:nvSpPr>
        <p:spPr bwMode="auto">
          <a:xfrm>
            <a:off x="22225" y="3227388"/>
            <a:ext cx="903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9" name="Line 49"/>
          <p:cNvSpPr>
            <a:spLocks noChangeShapeType="1"/>
          </p:cNvSpPr>
          <p:nvPr/>
        </p:nvSpPr>
        <p:spPr bwMode="auto">
          <a:xfrm>
            <a:off x="22225" y="4984750"/>
            <a:ext cx="903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0" name="Line 50"/>
          <p:cNvSpPr>
            <a:spLocks noChangeShapeType="1"/>
          </p:cNvSpPr>
          <p:nvPr/>
        </p:nvSpPr>
        <p:spPr bwMode="auto">
          <a:xfrm>
            <a:off x="674688" y="1579563"/>
            <a:ext cx="0" cy="516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1" name="Rectangle 51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8259762" cy="695325"/>
          </a:xfrm>
        </p:spPr>
        <p:txBody>
          <a:bodyPr/>
          <a:lstStyle/>
          <a:p>
            <a:pPr eaLnBrk="1" hangingPunct="1"/>
            <a:r>
              <a:rPr lang="en-US" altLang="zh-CN" sz="2500" b="1" smtClean="0"/>
              <a:t>A </a:t>
            </a:r>
            <a:r>
              <a:rPr lang="zh-CN" altLang="en-US" sz="2500" b="1" smtClean="0"/>
              <a:t>类、</a:t>
            </a:r>
            <a:r>
              <a:rPr lang="en-US" altLang="zh-CN" sz="2500" b="1" smtClean="0"/>
              <a:t>B </a:t>
            </a:r>
            <a:r>
              <a:rPr lang="zh-CN" altLang="en-US" sz="2500" b="1" smtClean="0"/>
              <a:t>类和 </a:t>
            </a:r>
            <a:r>
              <a:rPr lang="en-US" altLang="zh-CN" sz="2500" b="1" smtClean="0"/>
              <a:t>C </a:t>
            </a:r>
            <a:r>
              <a:rPr lang="zh-CN" altLang="en-US" sz="2500" b="1" smtClean="0"/>
              <a:t>类 </a:t>
            </a:r>
            <a:r>
              <a:rPr lang="en-US" altLang="zh-CN" sz="2500" b="1" smtClean="0"/>
              <a:t>IP </a:t>
            </a:r>
            <a:r>
              <a:rPr lang="zh-CN" altLang="en-US" sz="2500" b="1" smtClean="0"/>
              <a:t>地址的默认子网掩码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23850" y="2133600"/>
            <a:ext cx="85693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>
                <a:solidFill>
                  <a:schemeClr val="tx1"/>
                </a:solidFill>
              </a:rPr>
              <a:t>已知一个网络中某台计算机的</a:t>
            </a:r>
            <a:r>
              <a:rPr lang="en-US" altLang="zh-CN" sz="2600">
                <a:solidFill>
                  <a:schemeClr val="tx1"/>
                </a:solidFill>
              </a:rPr>
              <a:t>IP</a:t>
            </a:r>
            <a:r>
              <a:rPr lang="zh-CN" altLang="en-US" sz="2600">
                <a:solidFill>
                  <a:schemeClr val="tx1"/>
                </a:solidFill>
              </a:rPr>
              <a:t>地址，以及该网络的子网掩码，可以分析出该网络的基本信息。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74675" y="1844675"/>
            <a:ext cx="85693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某计算机的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IP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地址为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128·36·100·3 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所在网络的子网掩码是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255·255·255·0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。计算所在网络的网络号、该计算机的主机号、所在网络的广播地址、可分配给计算机的地址范围、主机数。 </a:t>
            </a:r>
          </a:p>
        </p:txBody>
      </p:sp>
      <p:sp>
        <p:nvSpPr>
          <p:cNvPr id="22531" name="矩形 1"/>
          <p:cNvSpPr>
            <a:spLocks noChangeArrowheads="1"/>
          </p:cNvSpPr>
          <p:nvPr/>
        </p:nvSpPr>
        <p:spPr bwMode="auto">
          <a:xfrm>
            <a:off x="468313" y="1052513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1. 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95288" y="1773238"/>
            <a:ext cx="87487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将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IP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地址和子网掩码进行“与”操作，得到的结果为网络号。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411163" y="105251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网络号</a:t>
            </a:r>
            <a:endParaRPr lang="zh-CN" altLang="en-US"/>
          </a:p>
        </p:txBody>
      </p:sp>
      <p:sp>
        <p:nvSpPr>
          <p:cNvPr id="23556" name="矩形 2"/>
          <p:cNvSpPr>
            <a:spLocks noChangeArrowheads="1"/>
          </p:cNvSpPr>
          <p:nvPr/>
        </p:nvSpPr>
        <p:spPr bwMode="auto">
          <a:xfrm>
            <a:off x="107950" y="3321050"/>
            <a:ext cx="9190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255.255.255.0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11111111    11111111     11111111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</a:t>
            </a:r>
          </a:p>
        </p:txBody>
      </p:sp>
      <p:sp>
        <p:nvSpPr>
          <p:cNvPr id="23557" name="矩形 4"/>
          <p:cNvSpPr>
            <a:spLocks noChangeArrowheads="1"/>
          </p:cNvSpPr>
          <p:nvPr/>
        </p:nvSpPr>
        <p:spPr bwMode="auto">
          <a:xfrm>
            <a:off x="377825" y="3321050"/>
            <a:ext cx="290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4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/>
          </a:p>
        </p:txBody>
      </p:sp>
      <p:sp>
        <p:nvSpPr>
          <p:cNvPr id="23558" name="矩形 5"/>
          <p:cNvSpPr>
            <a:spLocks noChangeArrowheads="1"/>
          </p:cNvSpPr>
          <p:nvPr/>
        </p:nvSpPr>
        <p:spPr bwMode="auto">
          <a:xfrm>
            <a:off x="169863" y="2801938"/>
            <a:ext cx="91995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128.36.100.3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10000000   00100100   01100100   00000011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9" name="矩形 7"/>
          <p:cNvSpPr>
            <a:spLocks noChangeArrowheads="1"/>
          </p:cNvSpPr>
          <p:nvPr/>
        </p:nvSpPr>
        <p:spPr bwMode="auto">
          <a:xfrm>
            <a:off x="2916238" y="4176713"/>
            <a:ext cx="574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128             .36              .100              .0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0" name="矩形 8"/>
          <p:cNvSpPr>
            <a:spLocks noChangeArrowheads="1"/>
          </p:cNvSpPr>
          <p:nvPr/>
        </p:nvSpPr>
        <p:spPr bwMode="auto">
          <a:xfrm>
            <a:off x="2411413" y="3776663"/>
            <a:ext cx="68151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10000000   00100100   01100100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561" name="直接连接符 10"/>
          <p:cNvCxnSpPr>
            <a:cxnSpLocks noChangeShapeType="1"/>
          </p:cNvCxnSpPr>
          <p:nvPr/>
        </p:nvCxnSpPr>
        <p:spPr bwMode="auto">
          <a:xfrm>
            <a:off x="2627313" y="3844925"/>
            <a:ext cx="64817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95288" y="1773238"/>
            <a:ext cx="87487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将子网掩码取反，与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IP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地址进行“与”操作，得到的结果为主机号。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579" name="矩形 1"/>
          <p:cNvSpPr>
            <a:spLocks noChangeArrowheads="1"/>
          </p:cNvSpPr>
          <p:nvPr/>
        </p:nvSpPr>
        <p:spPr bwMode="auto">
          <a:xfrm>
            <a:off x="411163" y="105251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主机号</a:t>
            </a:r>
            <a:endParaRPr lang="zh-CN" altLang="en-US" b="1"/>
          </a:p>
        </p:txBody>
      </p:sp>
      <p:sp>
        <p:nvSpPr>
          <p:cNvPr id="24580" name="矩形 2"/>
          <p:cNvSpPr>
            <a:spLocks noChangeArrowheads="1"/>
          </p:cNvSpPr>
          <p:nvPr/>
        </p:nvSpPr>
        <p:spPr bwMode="auto">
          <a:xfrm>
            <a:off x="107950" y="3321050"/>
            <a:ext cx="9190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255.255.240.0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00000000   00000000   0000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0000   11111111</a:t>
            </a:r>
          </a:p>
        </p:txBody>
      </p:sp>
      <p:sp>
        <p:nvSpPr>
          <p:cNvPr id="24581" name="矩形 4"/>
          <p:cNvSpPr>
            <a:spLocks noChangeArrowheads="1"/>
          </p:cNvSpPr>
          <p:nvPr/>
        </p:nvSpPr>
        <p:spPr bwMode="auto">
          <a:xfrm>
            <a:off x="377825" y="3321050"/>
            <a:ext cx="290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4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/>
          </a:p>
        </p:txBody>
      </p:sp>
      <p:sp>
        <p:nvSpPr>
          <p:cNvPr id="24582" name="矩形 5"/>
          <p:cNvSpPr>
            <a:spLocks noChangeArrowheads="1"/>
          </p:cNvSpPr>
          <p:nvPr/>
        </p:nvSpPr>
        <p:spPr bwMode="auto">
          <a:xfrm>
            <a:off x="169863" y="2801938"/>
            <a:ext cx="91995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128.36.100.3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10000000   00100100   0110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0100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00000011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3" name="矩形 7"/>
          <p:cNvSpPr>
            <a:spLocks noChangeArrowheads="1"/>
          </p:cNvSpPr>
          <p:nvPr/>
        </p:nvSpPr>
        <p:spPr bwMode="auto">
          <a:xfrm>
            <a:off x="2916238" y="4176713"/>
            <a:ext cx="58404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0                    .0               .0                 .3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4" name="矩形 8"/>
          <p:cNvSpPr>
            <a:spLocks noChangeArrowheads="1"/>
          </p:cNvSpPr>
          <p:nvPr/>
        </p:nvSpPr>
        <p:spPr bwMode="auto">
          <a:xfrm>
            <a:off x="2411413" y="3776663"/>
            <a:ext cx="68151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00000000   00000000   0000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00000011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585" name="直接连接符 10"/>
          <p:cNvCxnSpPr>
            <a:cxnSpLocks noChangeShapeType="1"/>
          </p:cNvCxnSpPr>
          <p:nvPr/>
        </p:nvCxnSpPr>
        <p:spPr bwMode="auto">
          <a:xfrm>
            <a:off x="2627313" y="3844925"/>
            <a:ext cx="64817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6575" y="1700213"/>
            <a:ext cx="84978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将网络号中的主机地址位全部变为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，得到的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IP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地址为该网络中的广播地址。</a:t>
            </a:r>
          </a:p>
        </p:txBody>
      </p:sp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539750" y="1052513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广播地址</a:t>
            </a:r>
          </a:p>
        </p:txBody>
      </p:sp>
      <p:sp>
        <p:nvSpPr>
          <p:cNvPr id="25604" name="矩形 3"/>
          <p:cNvSpPr>
            <a:spLocks noChangeArrowheads="1"/>
          </p:cNvSpPr>
          <p:nvPr/>
        </p:nvSpPr>
        <p:spPr bwMode="auto">
          <a:xfrm>
            <a:off x="1509713" y="2779713"/>
            <a:ext cx="7524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10000000   00100100   0110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0100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11111111</a:t>
            </a: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5" name="矩形 4"/>
          <p:cNvSpPr>
            <a:spLocks noChangeArrowheads="1"/>
          </p:cNvSpPr>
          <p:nvPr/>
        </p:nvSpPr>
        <p:spPr bwMode="auto">
          <a:xfrm>
            <a:off x="2173288" y="3314700"/>
            <a:ext cx="503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FontTx/>
              <a:buAutoNum type="arabicPlain" startAt="128"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       36               .100              .255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468313" y="960438"/>
            <a:ext cx="4511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可分配给计算机的地址范围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2870200"/>
            <a:ext cx="6840759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800" b="1" strike="dblStrike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10000000   00100100   01100100   </a:t>
            </a:r>
            <a:r>
              <a:rPr lang="en-US" altLang="zh-CN" sz="2800" b="1" strike="dblStrike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</a:t>
            </a:r>
          </a:p>
          <a:p>
            <a:pPr algn="dist">
              <a:defRPr/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10000000   00100100   01100100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00000001</a:t>
            </a:r>
          </a:p>
          <a:p>
            <a:pPr algn="ctr">
              <a:defRPr/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algn="dist">
              <a:defRPr/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10000000  00100100  01100100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11111110</a:t>
            </a:r>
            <a:endParaRPr lang="en-US" altLang="zh-CN" sz="2800" b="1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dist">
              <a:defRPr/>
            </a:pPr>
            <a:r>
              <a:rPr lang="en-US" altLang="zh-CN" sz="2800" b="1" strike="dblStrike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10000000  00100100  01100100   </a:t>
            </a:r>
            <a:r>
              <a:rPr lang="en-US" altLang="zh-CN" sz="2800" b="1" strike="dblStrike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11111111</a:t>
            </a: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536575" y="1700213"/>
            <a:ext cx="84978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网络部分不变，主机位从全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变化到全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。其中全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为网络号地址，全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为广播地址。</a:t>
            </a:r>
          </a:p>
        </p:txBody>
      </p:sp>
      <p:sp>
        <p:nvSpPr>
          <p:cNvPr id="26629" name="矩形 1"/>
          <p:cNvSpPr>
            <a:spLocks noChangeArrowheads="1"/>
          </p:cNvSpPr>
          <p:nvPr/>
        </p:nvSpPr>
        <p:spPr bwMode="auto">
          <a:xfrm>
            <a:off x="6840538" y="3284538"/>
            <a:ext cx="24288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128.36.100.1</a:t>
            </a:r>
          </a:p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128.36.100.254</a:t>
            </a:r>
          </a:p>
          <a:p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128.36.100.255</a:t>
            </a:r>
            <a:endParaRPr lang="zh-CN" altLang="en-US" sz="28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30" name="矩形 2"/>
          <p:cNvSpPr>
            <a:spLocks noChangeArrowheads="1"/>
          </p:cNvSpPr>
          <p:nvPr/>
        </p:nvSpPr>
        <p:spPr bwMode="auto">
          <a:xfrm>
            <a:off x="584200" y="5332413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可分配的地址数量为</a:t>
            </a:r>
            <a:endParaRPr lang="zh-CN" altLang="en-US" sz="2800"/>
          </a:p>
        </p:txBody>
      </p:sp>
      <p:sp>
        <p:nvSpPr>
          <p:cNvPr id="26631" name="矩形 3"/>
          <p:cNvSpPr>
            <a:spLocks noChangeArrowheads="1"/>
          </p:cNvSpPr>
          <p:nvPr/>
        </p:nvSpPr>
        <p:spPr bwMode="auto">
          <a:xfrm>
            <a:off x="3881438" y="5373688"/>
            <a:ext cx="784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endParaRPr lang="zh-CN" altLang="en-US" sz="28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74675" y="1844675"/>
            <a:ext cx="85693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某计算机的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IP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地址为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128·36·100·3 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所在网络的子网掩码是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255·255·240·0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。计算所在网络的网络号、该计算机的主机号、所在网络的广播地址、可分配给计算机的地址范围、主机数。 </a:t>
            </a:r>
          </a:p>
        </p:txBody>
      </p:sp>
      <p:sp>
        <p:nvSpPr>
          <p:cNvPr id="27651" name="矩形 1"/>
          <p:cNvSpPr>
            <a:spLocks noChangeArrowheads="1"/>
          </p:cNvSpPr>
          <p:nvPr/>
        </p:nvSpPr>
        <p:spPr bwMode="auto">
          <a:xfrm>
            <a:off x="468313" y="1052513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2. </a:t>
            </a:r>
            <a:endParaRPr lang="zh-CN" altLang="en-US"/>
          </a:p>
        </p:txBody>
      </p:sp>
      <p:sp>
        <p:nvSpPr>
          <p:cNvPr id="27652" name="矩形 1"/>
          <p:cNvSpPr>
            <a:spLocks noChangeArrowheads="1"/>
          </p:cNvSpPr>
          <p:nvPr/>
        </p:nvSpPr>
        <p:spPr bwMode="auto">
          <a:xfrm>
            <a:off x="8172450" y="105251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>
                <a:solidFill>
                  <a:srgbClr val="0070C0"/>
                </a:solidFill>
              </a:rPr>
              <a:t>自学</a:t>
            </a:r>
            <a:endParaRPr lang="zh-CN" alt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789363"/>
            <a:ext cx="32416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684213" y="981075"/>
            <a:ext cx="4033837" cy="482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CC0000"/>
                </a:solidFill>
              </a:rPr>
              <a:t>计算机专业课程</a:t>
            </a:r>
            <a:endParaRPr kumimoji="1" lang="en-US" altLang="zh-CN" sz="3200" b="1">
              <a:solidFill>
                <a:srgbClr val="CC0000"/>
              </a:solidFill>
            </a:endParaRPr>
          </a:p>
        </p:txBody>
      </p: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3708400" y="3357563"/>
            <a:ext cx="1439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</a:rPr>
              <a:t>网络层</a:t>
            </a:r>
            <a:r>
              <a:rPr lang="zh-CN" altLang="en-US" sz="2800" b="1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95288" y="1773238"/>
            <a:ext cx="87487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将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IP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地址和子网掩码进行“与”操作，得到的结果为网络号。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8675" name="矩形 1"/>
          <p:cNvSpPr>
            <a:spLocks noChangeArrowheads="1"/>
          </p:cNvSpPr>
          <p:nvPr/>
        </p:nvSpPr>
        <p:spPr bwMode="auto">
          <a:xfrm>
            <a:off x="411163" y="105251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网络号</a:t>
            </a:r>
            <a:endParaRPr lang="zh-CN" altLang="en-US"/>
          </a:p>
        </p:txBody>
      </p:sp>
      <p:sp>
        <p:nvSpPr>
          <p:cNvPr id="28676" name="矩形 2"/>
          <p:cNvSpPr>
            <a:spLocks noChangeArrowheads="1"/>
          </p:cNvSpPr>
          <p:nvPr/>
        </p:nvSpPr>
        <p:spPr bwMode="auto">
          <a:xfrm>
            <a:off x="107950" y="3321050"/>
            <a:ext cx="9190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255.255.240.0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11111111    11111111     1111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</a:t>
            </a:r>
          </a:p>
        </p:txBody>
      </p:sp>
      <p:sp>
        <p:nvSpPr>
          <p:cNvPr id="28677" name="矩形 4"/>
          <p:cNvSpPr>
            <a:spLocks noChangeArrowheads="1"/>
          </p:cNvSpPr>
          <p:nvPr/>
        </p:nvSpPr>
        <p:spPr bwMode="auto">
          <a:xfrm>
            <a:off x="377825" y="3321050"/>
            <a:ext cx="290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4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/>
          </a:p>
        </p:txBody>
      </p:sp>
      <p:sp>
        <p:nvSpPr>
          <p:cNvPr id="28678" name="矩形 5"/>
          <p:cNvSpPr>
            <a:spLocks noChangeArrowheads="1"/>
          </p:cNvSpPr>
          <p:nvPr/>
        </p:nvSpPr>
        <p:spPr bwMode="auto">
          <a:xfrm>
            <a:off x="169863" y="2801938"/>
            <a:ext cx="91995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128.36.100.3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10000000   00100100   0110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0100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00000011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9" name="矩形 7"/>
          <p:cNvSpPr>
            <a:spLocks noChangeArrowheads="1"/>
          </p:cNvSpPr>
          <p:nvPr/>
        </p:nvSpPr>
        <p:spPr bwMode="auto">
          <a:xfrm>
            <a:off x="2916238" y="4176713"/>
            <a:ext cx="55705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128             .36              .96              .0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80" name="矩形 8"/>
          <p:cNvSpPr>
            <a:spLocks noChangeArrowheads="1"/>
          </p:cNvSpPr>
          <p:nvPr/>
        </p:nvSpPr>
        <p:spPr bwMode="auto">
          <a:xfrm>
            <a:off x="2411413" y="3776663"/>
            <a:ext cx="68151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10000000   00100100   0110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681" name="直接连接符 10"/>
          <p:cNvCxnSpPr>
            <a:cxnSpLocks noChangeShapeType="1"/>
          </p:cNvCxnSpPr>
          <p:nvPr/>
        </p:nvCxnSpPr>
        <p:spPr bwMode="auto">
          <a:xfrm>
            <a:off x="2627313" y="3844925"/>
            <a:ext cx="64817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95288" y="1773238"/>
            <a:ext cx="87487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将子网掩码取反，与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IP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地址进行“与”操作，得到的结果为主机号。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699" name="矩形 1"/>
          <p:cNvSpPr>
            <a:spLocks noChangeArrowheads="1"/>
          </p:cNvSpPr>
          <p:nvPr/>
        </p:nvSpPr>
        <p:spPr bwMode="auto">
          <a:xfrm>
            <a:off x="411163" y="105251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主机号</a:t>
            </a:r>
            <a:endParaRPr lang="zh-CN" altLang="en-US" b="1"/>
          </a:p>
        </p:txBody>
      </p:sp>
      <p:sp>
        <p:nvSpPr>
          <p:cNvPr id="29700" name="矩形 2"/>
          <p:cNvSpPr>
            <a:spLocks noChangeArrowheads="1"/>
          </p:cNvSpPr>
          <p:nvPr/>
        </p:nvSpPr>
        <p:spPr bwMode="auto">
          <a:xfrm>
            <a:off x="107950" y="3321050"/>
            <a:ext cx="9190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255.255.240.0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00000000   00000000   0000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1111   11111111</a:t>
            </a:r>
          </a:p>
        </p:txBody>
      </p:sp>
      <p:sp>
        <p:nvSpPr>
          <p:cNvPr id="29701" name="矩形 4"/>
          <p:cNvSpPr>
            <a:spLocks noChangeArrowheads="1"/>
          </p:cNvSpPr>
          <p:nvPr/>
        </p:nvSpPr>
        <p:spPr bwMode="auto">
          <a:xfrm>
            <a:off x="377825" y="3321050"/>
            <a:ext cx="290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400" b="1">
                <a:solidFill>
                  <a:srgbClr val="A5002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/>
          </a:p>
        </p:txBody>
      </p:sp>
      <p:sp>
        <p:nvSpPr>
          <p:cNvPr id="29702" name="矩形 5"/>
          <p:cNvSpPr>
            <a:spLocks noChangeArrowheads="1"/>
          </p:cNvSpPr>
          <p:nvPr/>
        </p:nvSpPr>
        <p:spPr bwMode="auto">
          <a:xfrm>
            <a:off x="169863" y="2801938"/>
            <a:ext cx="91995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128.36.100.3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10000000   00100100   0110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0100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00000011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3" name="矩形 7"/>
          <p:cNvSpPr>
            <a:spLocks noChangeArrowheads="1"/>
          </p:cNvSpPr>
          <p:nvPr/>
        </p:nvSpPr>
        <p:spPr bwMode="auto">
          <a:xfrm>
            <a:off x="2916238" y="4176713"/>
            <a:ext cx="58404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0                    .0               .4                 .3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4" name="矩形 8"/>
          <p:cNvSpPr>
            <a:spLocks noChangeArrowheads="1"/>
          </p:cNvSpPr>
          <p:nvPr/>
        </p:nvSpPr>
        <p:spPr bwMode="auto">
          <a:xfrm>
            <a:off x="2411413" y="3776663"/>
            <a:ext cx="68151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00000000   00000000   0000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0100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00000011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705" name="直接连接符 10"/>
          <p:cNvCxnSpPr>
            <a:cxnSpLocks noChangeShapeType="1"/>
          </p:cNvCxnSpPr>
          <p:nvPr/>
        </p:nvCxnSpPr>
        <p:spPr bwMode="auto">
          <a:xfrm>
            <a:off x="2627313" y="3844925"/>
            <a:ext cx="64817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6575" y="1700213"/>
            <a:ext cx="84978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将网络号中的主机地址位全部变为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，得到的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IP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地址为该网络中的广播地址。</a:t>
            </a:r>
          </a:p>
        </p:txBody>
      </p:sp>
      <p:sp>
        <p:nvSpPr>
          <p:cNvPr id="30723" name="矩形 1"/>
          <p:cNvSpPr>
            <a:spLocks noChangeArrowheads="1"/>
          </p:cNvSpPr>
          <p:nvPr/>
        </p:nvSpPr>
        <p:spPr bwMode="auto">
          <a:xfrm>
            <a:off x="539750" y="1052513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广播地址</a:t>
            </a:r>
          </a:p>
        </p:txBody>
      </p:sp>
      <p:sp>
        <p:nvSpPr>
          <p:cNvPr id="30724" name="矩形 3"/>
          <p:cNvSpPr>
            <a:spLocks noChangeArrowheads="1"/>
          </p:cNvSpPr>
          <p:nvPr/>
        </p:nvSpPr>
        <p:spPr bwMode="auto">
          <a:xfrm>
            <a:off x="1509713" y="2779713"/>
            <a:ext cx="7524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10000000   00100100   0110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11111111</a:t>
            </a: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5" name="矩形 4"/>
          <p:cNvSpPr>
            <a:spLocks noChangeArrowheads="1"/>
          </p:cNvSpPr>
          <p:nvPr/>
        </p:nvSpPr>
        <p:spPr bwMode="auto">
          <a:xfrm>
            <a:off x="2173288" y="3314700"/>
            <a:ext cx="430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FontTx/>
              <a:buAutoNum type="arabicPlain" startAt="128"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.36               .111              .255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/>
          <p:cNvSpPr>
            <a:spLocks noChangeArrowheads="1"/>
          </p:cNvSpPr>
          <p:nvPr/>
        </p:nvSpPr>
        <p:spPr bwMode="auto">
          <a:xfrm>
            <a:off x="468313" y="960438"/>
            <a:ext cx="4511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可分配给计算机的地址范围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2870200"/>
            <a:ext cx="6840759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>
              <a:defRPr/>
            </a:pPr>
            <a:r>
              <a:rPr lang="en-US" altLang="zh-CN" sz="2800" b="1" strike="dblStrike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10000000   00100100   0110</a:t>
            </a:r>
            <a:r>
              <a:rPr lang="en-US" altLang="zh-CN" sz="2800" b="1" strike="dblStrike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</a:t>
            </a:r>
            <a:r>
              <a:rPr lang="en-US" altLang="zh-CN" sz="2800" b="1" strike="dblStrike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strike="dblStrike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</a:t>
            </a:r>
          </a:p>
          <a:p>
            <a:pPr algn="dist">
              <a:defRPr/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10000000   00100100   0110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00000001</a:t>
            </a:r>
          </a:p>
          <a:p>
            <a:pPr algn="ctr">
              <a:defRPr/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algn="dist">
              <a:defRPr/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10000000  00100100  0110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11111110</a:t>
            </a:r>
            <a:endParaRPr lang="en-US" altLang="zh-CN" sz="2800" b="1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dist">
              <a:defRPr/>
            </a:pPr>
            <a:r>
              <a:rPr lang="en-US" altLang="zh-CN" sz="2800" b="1" strike="dblStrike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10000000  00100100  0110</a:t>
            </a:r>
            <a:r>
              <a:rPr lang="en-US" altLang="zh-CN" sz="2800" b="1" strike="dblStrike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</a:t>
            </a:r>
            <a:r>
              <a:rPr lang="en-US" altLang="zh-CN" sz="2800" b="1" strike="dblStrike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strike="dblStrike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11111111</a:t>
            </a: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536575" y="1700213"/>
            <a:ext cx="84978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网络部分不变，主机位从全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变化到全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。其中全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为网络号地址，全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为广播地址。</a:t>
            </a:r>
          </a:p>
        </p:txBody>
      </p:sp>
      <p:sp>
        <p:nvSpPr>
          <p:cNvPr id="31749" name="矩形 1"/>
          <p:cNvSpPr>
            <a:spLocks noChangeArrowheads="1"/>
          </p:cNvSpPr>
          <p:nvPr/>
        </p:nvSpPr>
        <p:spPr bwMode="auto">
          <a:xfrm>
            <a:off x="6840538" y="3284538"/>
            <a:ext cx="23891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128.36.96.1</a:t>
            </a:r>
          </a:p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128.36.111.254</a:t>
            </a:r>
          </a:p>
          <a:p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128.36.111.255</a:t>
            </a:r>
            <a:endParaRPr lang="zh-CN" altLang="en-US" sz="28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50" name="矩形 2"/>
          <p:cNvSpPr>
            <a:spLocks noChangeArrowheads="1"/>
          </p:cNvSpPr>
          <p:nvPr/>
        </p:nvSpPr>
        <p:spPr bwMode="auto">
          <a:xfrm>
            <a:off x="584200" y="5332413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可分配的地址数量为</a:t>
            </a:r>
            <a:endParaRPr lang="zh-CN" altLang="en-US" sz="2800"/>
          </a:p>
        </p:txBody>
      </p:sp>
      <p:sp>
        <p:nvSpPr>
          <p:cNvPr id="31751" name="矩形 3"/>
          <p:cNvSpPr>
            <a:spLocks noChangeArrowheads="1"/>
          </p:cNvSpPr>
          <p:nvPr/>
        </p:nvSpPr>
        <p:spPr bwMode="auto">
          <a:xfrm>
            <a:off x="3881438" y="5373688"/>
            <a:ext cx="904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endParaRPr lang="zh-CN" altLang="en-US" sz="280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3132138" y="3213100"/>
            <a:ext cx="2347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</a:rPr>
              <a:t>子网划分练习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1916113"/>
            <a:ext cx="8640763" cy="2378075"/>
          </a:xfrm>
        </p:spPr>
        <p:txBody>
          <a:bodyPr lIns="0" tIns="0" rIns="0" bIns="0"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仿宋" panose="02010609060101010101" pitchFamily="49" charset="-122"/>
              </a:rPr>
              <a:t>      某公司获得一个</a:t>
            </a:r>
            <a:r>
              <a:rPr lang="en-US" altLang="zh-CN" sz="2800" b="1" smtClean="0"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en-US" sz="2800" b="1" smtClean="0">
                <a:latin typeface="Times New Roman" panose="02020603050405020304" pitchFamily="18" charset="0"/>
                <a:ea typeface="仿宋" panose="02010609060101010101" pitchFamily="49" charset="-122"/>
              </a:rPr>
              <a:t>类</a:t>
            </a:r>
            <a:r>
              <a:rPr lang="en-US" altLang="zh-CN" sz="2800" b="1" smtClean="0">
                <a:latin typeface="Times New Roman" panose="02020603050405020304" pitchFamily="18" charset="0"/>
                <a:ea typeface="仿宋" panose="02010609060101010101" pitchFamily="49" charset="-122"/>
              </a:rPr>
              <a:t>IP</a:t>
            </a:r>
            <a:r>
              <a:rPr lang="zh-CN" altLang="en-US" sz="2800" b="1" smtClean="0">
                <a:latin typeface="Times New Roman" panose="02020603050405020304" pitchFamily="18" charset="0"/>
                <a:ea typeface="仿宋" panose="02010609060101010101" pitchFamily="49" charset="-122"/>
              </a:rPr>
              <a:t>地址121.0.0.0；需要划分1000个子网。请为其做子网划分。</a:t>
            </a:r>
            <a:endParaRPr lang="en-US" altLang="zh-CN" sz="2800" b="1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800" b="1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仿宋" panose="02010609060101010101" pitchFamily="49" charset="-122"/>
              </a:rPr>
              <a:t>      </a:t>
            </a:r>
            <a:r>
              <a:rPr lang="zh-CN" altLang="en-US" sz="2800" b="1" u="sng" smtClean="0">
                <a:solidFill>
                  <a:schemeClr val="accent2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分析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en-US" sz="2800" b="1" smtClean="0">
                <a:latin typeface="Times New Roman" panose="02020603050405020304" pitchFamily="18" charset="0"/>
                <a:ea typeface="仿宋" panose="02010609060101010101" pitchFamily="49" charset="-122"/>
              </a:rPr>
              <a:t>该公司需要有1 000个物理网络，选择子网号的位长为10，可以用来分配的子网最多为1024，满足用户要求。     </a:t>
            </a:r>
          </a:p>
        </p:txBody>
      </p:sp>
      <p:sp>
        <p:nvSpPr>
          <p:cNvPr id="33795" name="矩形 1"/>
          <p:cNvSpPr>
            <a:spLocks noChangeArrowheads="1"/>
          </p:cNvSpPr>
          <p:nvPr/>
        </p:nvSpPr>
        <p:spPr bwMode="auto">
          <a:xfrm>
            <a:off x="539750" y="1052513"/>
            <a:ext cx="2198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>
                <a:solidFill>
                  <a:schemeClr val="tx1"/>
                </a:solidFill>
              </a:rPr>
              <a:t> 例</a:t>
            </a:r>
            <a:r>
              <a:rPr lang="en-US" altLang="zh-CN" sz="2400" b="1">
                <a:solidFill>
                  <a:schemeClr val="tx1"/>
                </a:solidFill>
              </a:rPr>
              <a:t>3 </a:t>
            </a:r>
            <a:r>
              <a:rPr lang="zh-CN" altLang="en-US" sz="2400" b="1">
                <a:solidFill>
                  <a:schemeClr val="tx1"/>
                </a:solidFill>
              </a:rPr>
              <a:t>子网划分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519363" y="2100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11200" y="1952625"/>
            <a:ext cx="11509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rgbClr val="000000"/>
                </a:solidFill>
              </a:rPr>
              <a:t>子网掩码：</a:t>
            </a:r>
            <a:endParaRPr lang="zh-CN" altLang="en-US" sz="1800" b="1">
              <a:solidFill>
                <a:schemeClr val="tx1"/>
              </a:solidFill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69938" y="3160713"/>
            <a:ext cx="1036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A</a:t>
            </a:r>
            <a:r>
              <a:rPr lang="zh-CN" altLang="en-US" sz="1800" b="1">
                <a:solidFill>
                  <a:srgbClr val="000000"/>
                </a:solidFill>
              </a:rPr>
              <a:t>类地址：</a:t>
            </a:r>
            <a:endParaRPr lang="zh-CN" altLang="en-US" sz="1800" b="1">
              <a:solidFill>
                <a:schemeClr val="tx1"/>
              </a:solidFill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817938" y="3765550"/>
            <a:ext cx="1614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(a) </a:t>
            </a:r>
            <a:r>
              <a:rPr lang="zh-CN" altLang="en-US" sz="1800" b="1">
                <a:solidFill>
                  <a:srgbClr val="000000"/>
                </a:solidFill>
              </a:rPr>
              <a:t>未划分子网</a:t>
            </a:r>
            <a:endParaRPr lang="zh-CN" altLang="en-US" sz="1800" b="1">
              <a:solidFill>
                <a:schemeClr val="tx1"/>
              </a:solidFill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597150" y="4973638"/>
            <a:ext cx="695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net ID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268788" y="4973638"/>
            <a:ext cx="10429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subnet ID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723063" y="4973638"/>
            <a:ext cx="811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host ID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2238375" y="5287963"/>
            <a:ext cx="13160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Freeform 10"/>
          <p:cNvSpPr>
            <a:spLocks/>
          </p:cNvSpPr>
          <p:nvPr/>
        </p:nvSpPr>
        <p:spPr bwMode="auto">
          <a:xfrm>
            <a:off x="2122488" y="5224463"/>
            <a:ext cx="133350" cy="128587"/>
          </a:xfrm>
          <a:custGeom>
            <a:avLst/>
            <a:gdLst>
              <a:gd name="T0" fmla="*/ 2147483646 w 84"/>
              <a:gd name="T1" fmla="*/ 2147483646 h 81"/>
              <a:gd name="T2" fmla="*/ 0 w 84"/>
              <a:gd name="T3" fmla="*/ 2147483646 h 81"/>
              <a:gd name="T4" fmla="*/ 2147483646 w 84"/>
              <a:gd name="T5" fmla="*/ 0 h 81"/>
              <a:gd name="T6" fmla="*/ 2147483646 w 84"/>
              <a:gd name="T7" fmla="*/ 2147483646 h 81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81"/>
              <a:gd name="T14" fmla="*/ 84 w 84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81">
                <a:moveTo>
                  <a:pt x="84" y="81"/>
                </a:moveTo>
                <a:lnTo>
                  <a:pt x="0" y="40"/>
                </a:lnTo>
                <a:lnTo>
                  <a:pt x="84" y="0"/>
                </a:lnTo>
                <a:lnTo>
                  <a:pt x="84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Freeform 11"/>
          <p:cNvSpPr>
            <a:spLocks/>
          </p:cNvSpPr>
          <p:nvPr/>
        </p:nvSpPr>
        <p:spPr bwMode="auto">
          <a:xfrm>
            <a:off x="3544888" y="5224463"/>
            <a:ext cx="133350" cy="128587"/>
          </a:xfrm>
          <a:custGeom>
            <a:avLst/>
            <a:gdLst>
              <a:gd name="T0" fmla="*/ 0 w 84"/>
              <a:gd name="T1" fmla="*/ 0 h 81"/>
              <a:gd name="T2" fmla="*/ 2147483646 w 84"/>
              <a:gd name="T3" fmla="*/ 2147483646 h 81"/>
              <a:gd name="T4" fmla="*/ 0 w 84"/>
              <a:gd name="T5" fmla="*/ 2147483646 h 81"/>
              <a:gd name="T6" fmla="*/ 0 w 84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81"/>
              <a:gd name="T14" fmla="*/ 84 w 84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81">
                <a:moveTo>
                  <a:pt x="0" y="0"/>
                </a:moveTo>
                <a:lnTo>
                  <a:pt x="84" y="40"/>
                </a:lnTo>
                <a:lnTo>
                  <a:pt x="0" y="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124075" y="1870075"/>
            <a:ext cx="222250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767013" y="1952625"/>
            <a:ext cx="1042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255.0.0.0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122488" y="3073400"/>
            <a:ext cx="1555750" cy="401638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489200" y="3160713"/>
            <a:ext cx="927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11111111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3678238" y="3073400"/>
            <a:ext cx="1555750" cy="401638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4044950" y="3160713"/>
            <a:ext cx="927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00000000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5233988" y="3073400"/>
            <a:ext cx="1555750" cy="401638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5600700" y="3160713"/>
            <a:ext cx="927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00000000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6789738" y="3073400"/>
            <a:ext cx="1555750" cy="401638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7165975" y="3160713"/>
            <a:ext cx="927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00000000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711200" y="4368800"/>
            <a:ext cx="11509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rgbClr val="000000"/>
                </a:solidFill>
              </a:rPr>
              <a:t>子网掩码：</a:t>
            </a:r>
            <a:endParaRPr lang="zh-CN" altLang="en-US" sz="1800" b="1">
              <a:solidFill>
                <a:schemeClr val="tx1"/>
              </a:solidFill>
            </a:endParaRP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769938" y="5578475"/>
            <a:ext cx="1036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A</a:t>
            </a:r>
            <a:r>
              <a:rPr lang="zh-CN" altLang="en-US" sz="1800" b="1">
                <a:solidFill>
                  <a:srgbClr val="000000"/>
                </a:solidFill>
              </a:rPr>
              <a:t>类地址：</a:t>
            </a:r>
            <a:endParaRPr lang="zh-CN" altLang="en-US" sz="1800" b="1">
              <a:solidFill>
                <a:schemeClr val="tx1"/>
              </a:solidFill>
            </a:endParaRP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3932238" y="6189663"/>
            <a:ext cx="138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(b) </a:t>
            </a:r>
            <a:r>
              <a:rPr lang="zh-CN" altLang="en-US" sz="1800" b="1">
                <a:solidFill>
                  <a:srgbClr val="000000"/>
                </a:solidFill>
              </a:rPr>
              <a:t>划分子网</a:t>
            </a:r>
            <a:endParaRPr lang="zh-CN" altLang="en-US" sz="1800" b="1">
              <a:solidFill>
                <a:schemeClr val="tx1"/>
              </a:solidFill>
            </a:endParaRP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2122488" y="4281488"/>
            <a:ext cx="222250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2533650" y="4368800"/>
            <a:ext cx="1506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255.255.192.0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2122488" y="548957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2489200" y="5578475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11111111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3678238" y="548957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044950" y="5578475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11111111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5233988" y="548957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5549900" y="5578475"/>
            <a:ext cx="10429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11 000000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6789738" y="548957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7165975" y="5578475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00000000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2122488" y="5087938"/>
            <a:ext cx="1587" cy="63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2122488" y="5216525"/>
            <a:ext cx="1587" cy="63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2122488" y="5345113"/>
            <a:ext cx="1587" cy="650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2122488" y="5473700"/>
            <a:ext cx="1587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3678238" y="5095875"/>
            <a:ext cx="1587" cy="63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3678238" y="5224463"/>
            <a:ext cx="1587" cy="63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3678238" y="5353050"/>
            <a:ext cx="1587" cy="650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3678238" y="5481638"/>
            <a:ext cx="1587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5794375" y="5087938"/>
            <a:ext cx="1588" cy="63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5794375" y="5216525"/>
            <a:ext cx="1588" cy="63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5794375" y="5345113"/>
            <a:ext cx="1588" cy="650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>
            <a:off x="5794375" y="5473700"/>
            <a:ext cx="1588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3" name="Line 47"/>
          <p:cNvSpPr>
            <a:spLocks noChangeShapeType="1"/>
          </p:cNvSpPr>
          <p:nvPr/>
        </p:nvSpPr>
        <p:spPr bwMode="auto">
          <a:xfrm>
            <a:off x="8345488" y="5087938"/>
            <a:ext cx="1587" cy="63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>
            <a:off x="8345488" y="5216525"/>
            <a:ext cx="1587" cy="63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>
            <a:off x="8345488" y="5345113"/>
            <a:ext cx="1587" cy="650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6" name="Line 50"/>
          <p:cNvSpPr>
            <a:spLocks noChangeShapeType="1"/>
          </p:cNvSpPr>
          <p:nvPr/>
        </p:nvSpPr>
        <p:spPr bwMode="auto">
          <a:xfrm>
            <a:off x="8345488" y="5473700"/>
            <a:ext cx="1587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>
            <a:off x="3794125" y="5287963"/>
            <a:ext cx="1876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8" name="Freeform 52"/>
          <p:cNvSpPr>
            <a:spLocks/>
          </p:cNvSpPr>
          <p:nvPr/>
        </p:nvSpPr>
        <p:spPr bwMode="auto">
          <a:xfrm>
            <a:off x="3678238" y="5224463"/>
            <a:ext cx="133350" cy="128587"/>
          </a:xfrm>
          <a:custGeom>
            <a:avLst/>
            <a:gdLst>
              <a:gd name="T0" fmla="*/ 2147483646 w 84"/>
              <a:gd name="T1" fmla="*/ 2147483646 h 81"/>
              <a:gd name="T2" fmla="*/ 0 w 84"/>
              <a:gd name="T3" fmla="*/ 2147483646 h 81"/>
              <a:gd name="T4" fmla="*/ 2147483646 w 84"/>
              <a:gd name="T5" fmla="*/ 0 h 81"/>
              <a:gd name="T6" fmla="*/ 2147483646 w 84"/>
              <a:gd name="T7" fmla="*/ 2147483646 h 81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81"/>
              <a:gd name="T14" fmla="*/ 84 w 84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81">
                <a:moveTo>
                  <a:pt x="84" y="81"/>
                </a:moveTo>
                <a:lnTo>
                  <a:pt x="0" y="40"/>
                </a:lnTo>
                <a:lnTo>
                  <a:pt x="84" y="0"/>
                </a:lnTo>
                <a:lnTo>
                  <a:pt x="84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9" name="Freeform 53"/>
          <p:cNvSpPr>
            <a:spLocks/>
          </p:cNvSpPr>
          <p:nvPr/>
        </p:nvSpPr>
        <p:spPr bwMode="auto">
          <a:xfrm>
            <a:off x="5651500" y="5224463"/>
            <a:ext cx="142875" cy="128587"/>
          </a:xfrm>
          <a:custGeom>
            <a:avLst/>
            <a:gdLst>
              <a:gd name="T0" fmla="*/ 0 w 90"/>
              <a:gd name="T1" fmla="*/ 0 h 81"/>
              <a:gd name="T2" fmla="*/ 2147483646 w 90"/>
              <a:gd name="T3" fmla="*/ 2147483646 h 81"/>
              <a:gd name="T4" fmla="*/ 0 w 90"/>
              <a:gd name="T5" fmla="*/ 2147483646 h 81"/>
              <a:gd name="T6" fmla="*/ 0 w 90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81"/>
              <a:gd name="T14" fmla="*/ 90 w 90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81">
                <a:moveTo>
                  <a:pt x="0" y="0"/>
                </a:moveTo>
                <a:lnTo>
                  <a:pt x="90" y="40"/>
                </a:lnTo>
                <a:lnTo>
                  <a:pt x="0" y="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0" name="Line 54"/>
          <p:cNvSpPr>
            <a:spLocks noChangeShapeType="1"/>
          </p:cNvSpPr>
          <p:nvPr/>
        </p:nvSpPr>
        <p:spPr bwMode="auto">
          <a:xfrm>
            <a:off x="5910263" y="5287963"/>
            <a:ext cx="23209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1" name="Freeform 55"/>
          <p:cNvSpPr>
            <a:spLocks/>
          </p:cNvSpPr>
          <p:nvPr/>
        </p:nvSpPr>
        <p:spPr bwMode="auto">
          <a:xfrm>
            <a:off x="5794375" y="5224463"/>
            <a:ext cx="133350" cy="128587"/>
          </a:xfrm>
          <a:custGeom>
            <a:avLst/>
            <a:gdLst>
              <a:gd name="T0" fmla="*/ 2147483646 w 84"/>
              <a:gd name="T1" fmla="*/ 2147483646 h 81"/>
              <a:gd name="T2" fmla="*/ 0 w 84"/>
              <a:gd name="T3" fmla="*/ 2147483646 h 81"/>
              <a:gd name="T4" fmla="*/ 2147483646 w 84"/>
              <a:gd name="T5" fmla="*/ 0 h 81"/>
              <a:gd name="T6" fmla="*/ 2147483646 w 84"/>
              <a:gd name="T7" fmla="*/ 2147483646 h 81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81"/>
              <a:gd name="T14" fmla="*/ 84 w 84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81">
                <a:moveTo>
                  <a:pt x="84" y="81"/>
                </a:moveTo>
                <a:lnTo>
                  <a:pt x="0" y="40"/>
                </a:lnTo>
                <a:lnTo>
                  <a:pt x="84" y="0"/>
                </a:lnTo>
                <a:lnTo>
                  <a:pt x="84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2" name="Freeform 56"/>
          <p:cNvSpPr>
            <a:spLocks/>
          </p:cNvSpPr>
          <p:nvPr/>
        </p:nvSpPr>
        <p:spPr bwMode="auto">
          <a:xfrm>
            <a:off x="8212138" y="5224463"/>
            <a:ext cx="133350" cy="128587"/>
          </a:xfrm>
          <a:custGeom>
            <a:avLst/>
            <a:gdLst>
              <a:gd name="T0" fmla="*/ 0 w 84"/>
              <a:gd name="T1" fmla="*/ 0 h 81"/>
              <a:gd name="T2" fmla="*/ 2147483646 w 84"/>
              <a:gd name="T3" fmla="*/ 2147483646 h 81"/>
              <a:gd name="T4" fmla="*/ 0 w 84"/>
              <a:gd name="T5" fmla="*/ 2147483646 h 81"/>
              <a:gd name="T6" fmla="*/ 0 w 84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81"/>
              <a:gd name="T14" fmla="*/ 84 w 84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81">
                <a:moveTo>
                  <a:pt x="0" y="0"/>
                </a:moveTo>
                <a:lnTo>
                  <a:pt x="84" y="40"/>
                </a:lnTo>
                <a:lnTo>
                  <a:pt x="0" y="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3" name="Rectangle 57"/>
          <p:cNvSpPr>
            <a:spLocks noChangeArrowheads="1"/>
          </p:cNvSpPr>
          <p:nvPr/>
        </p:nvSpPr>
        <p:spPr bwMode="auto">
          <a:xfrm>
            <a:off x="2597150" y="2547938"/>
            <a:ext cx="695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net ID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74" name="Rectangle 58"/>
          <p:cNvSpPr>
            <a:spLocks noChangeArrowheads="1"/>
          </p:cNvSpPr>
          <p:nvPr/>
        </p:nvSpPr>
        <p:spPr bwMode="auto">
          <a:xfrm>
            <a:off x="5664200" y="2547938"/>
            <a:ext cx="811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host ID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2238375" y="2863850"/>
            <a:ext cx="13160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6" name="Freeform 60"/>
          <p:cNvSpPr>
            <a:spLocks/>
          </p:cNvSpPr>
          <p:nvPr/>
        </p:nvSpPr>
        <p:spPr bwMode="auto">
          <a:xfrm>
            <a:off x="2122488" y="2798763"/>
            <a:ext cx="133350" cy="120650"/>
          </a:xfrm>
          <a:custGeom>
            <a:avLst/>
            <a:gdLst>
              <a:gd name="T0" fmla="*/ 2147483646 w 84"/>
              <a:gd name="T1" fmla="*/ 2147483646 h 76"/>
              <a:gd name="T2" fmla="*/ 0 w 84"/>
              <a:gd name="T3" fmla="*/ 2147483646 h 76"/>
              <a:gd name="T4" fmla="*/ 2147483646 w 84"/>
              <a:gd name="T5" fmla="*/ 0 h 76"/>
              <a:gd name="T6" fmla="*/ 2147483646 w 84"/>
              <a:gd name="T7" fmla="*/ 214748364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76"/>
              <a:gd name="T14" fmla="*/ 84 w 84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76">
                <a:moveTo>
                  <a:pt x="84" y="76"/>
                </a:moveTo>
                <a:lnTo>
                  <a:pt x="0" y="41"/>
                </a:lnTo>
                <a:lnTo>
                  <a:pt x="84" y="0"/>
                </a:lnTo>
                <a:lnTo>
                  <a:pt x="84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7" name="Freeform 61"/>
          <p:cNvSpPr>
            <a:spLocks/>
          </p:cNvSpPr>
          <p:nvPr/>
        </p:nvSpPr>
        <p:spPr bwMode="auto">
          <a:xfrm>
            <a:off x="3544888" y="2798763"/>
            <a:ext cx="133350" cy="120650"/>
          </a:xfrm>
          <a:custGeom>
            <a:avLst/>
            <a:gdLst>
              <a:gd name="T0" fmla="*/ 0 w 84"/>
              <a:gd name="T1" fmla="*/ 0 h 76"/>
              <a:gd name="T2" fmla="*/ 2147483646 w 84"/>
              <a:gd name="T3" fmla="*/ 2147483646 h 76"/>
              <a:gd name="T4" fmla="*/ 0 w 84"/>
              <a:gd name="T5" fmla="*/ 2147483646 h 76"/>
              <a:gd name="T6" fmla="*/ 0 w 84"/>
              <a:gd name="T7" fmla="*/ 0 h 76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76"/>
              <a:gd name="T14" fmla="*/ 84 w 84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76">
                <a:moveTo>
                  <a:pt x="0" y="0"/>
                </a:moveTo>
                <a:lnTo>
                  <a:pt x="84" y="41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2122488" y="2662238"/>
            <a:ext cx="1587" cy="63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2122488" y="2790825"/>
            <a:ext cx="1587" cy="650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2122488" y="2919413"/>
            <a:ext cx="1587" cy="650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2122488" y="3048000"/>
            <a:ext cx="1587" cy="174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82" name="Line 66"/>
          <p:cNvSpPr>
            <a:spLocks noChangeShapeType="1"/>
          </p:cNvSpPr>
          <p:nvPr/>
        </p:nvSpPr>
        <p:spPr bwMode="auto">
          <a:xfrm>
            <a:off x="3678238" y="2670175"/>
            <a:ext cx="1587" cy="63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83" name="Line 67"/>
          <p:cNvSpPr>
            <a:spLocks noChangeShapeType="1"/>
          </p:cNvSpPr>
          <p:nvPr/>
        </p:nvSpPr>
        <p:spPr bwMode="auto">
          <a:xfrm>
            <a:off x="3678238" y="2798763"/>
            <a:ext cx="1587" cy="650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3678238" y="2927350"/>
            <a:ext cx="1587" cy="650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3678238" y="3055938"/>
            <a:ext cx="1587" cy="174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86" name="Line 70"/>
          <p:cNvSpPr>
            <a:spLocks noChangeShapeType="1"/>
          </p:cNvSpPr>
          <p:nvPr/>
        </p:nvSpPr>
        <p:spPr bwMode="auto">
          <a:xfrm>
            <a:off x="8345488" y="2662238"/>
            <a:ext cx="1587" cy="63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87" name="Line 71"/>
          <p:cNvSpPr>
            <a:spLocks noChangeShapeType="1"/>
          </p:cNvSpPr>
          <p:nvPr/>
        </p:nvSpPr>
        <p:spPr bwMode="auto">
          <a:xfrm>
            <a:off x="8345488" y="2790825"/>
            <a:ext cx="1587" cy="650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8345488" y="2919413"/>
            <a:ext cx="1587" cy="650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8345488" y="3048000"/>
            <a:ext cx="1587" cy="174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3794125" y="2871788"/>
            <a:ext cx="44370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91" name="Freeform 75"/>
          <p:cNvSpPr>
            <a:spLocks/>
          </p:cNvSpPr>
          <p:nvPr/>
        </p:nvSpPr>
        <p:spPr bwMode="auto">
          <a:xfrm>
            <a:off x="3678238" y="2806700"/>
            <a:ext cx="133350" cy="120650"/>
          </a:xfrm>
          <a:custGeom>
            <a:avLst/>
            <a:gdLst>
              <a:gd name="T0" fmla="*/ 2147483646 w 84"/>
              <a:gd name="T1" fmla="*/ 2147483646 h 76"/>
              <a:gd name="T2" fmla="*/ 0 w 84"/>
              <a:gd name="T3" fmla="*/ 2147483646 h 76"/>
              <a:gd name="T4" fmla="*/ 2147483646 w 84"/>
              <a:gd name="T5" fmla="*/ 0 h 76"/>
              <a:gd name="T6" fmla="*/ 2147483646 w 84"/>
              <a:gd name="T7" fmla="*/ 214748364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76"/>
              <a:gd name="T14" fmla="*/ 84 w 84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76">
                <a:moveTo>
                  <a:pt x="84" y="76"/>
                </a:moveTo>
                <a:lnTo>
                  <a:pt x="0" y="41"/>
                </a:lnTo>
                <a:lnTo>
                  <a:pt x="84" y="0"/>
                </a:lnTo>
                <a:lnTo>
                  <a:pt x="84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92" name="Freeform 76"/>
          <p:cNvSpPr>
            <a:spLocks/>
          </p:cNvSpPr>
          <p:nvPr/>
        </p:nvSpPr>
        <p:spPr bwMode="auto">
          <a:xfrm>
            <a:off x="8212138" y="2806700"/>
            <a:ext cx="133350" cy="120650"/>
          </a:xfrm>
          <a:custGeom>
            <a:avLst/>
            <a:gdLst>
              <a:gd name="T0" fmla="*/ 0 w 84"/>
              <a:gd name="T1" fmla="*/ 0 h 76"/>
              <a:gd name="T2" fmla="*/ 2147483646 w 84"/>
              <a:gd name="T3" fmla="*/ 2147483646 h 76"/>
              <a:gd name="T4" fmla="*/ 0 w 84"/>
              <a:gd name="T5" fmla="*/ 2147483646 h 76"/>
              <a:gd name="T6" fmla="*/ 0 w 84"/>
              <a:gd name="T7" fmla="*/ 0 h 76"/>
              <a:gd name="T8" fmla="*/ 0 60000 65536"/>
              <a:gd name="T9" fmla="*/ 0 60000 65536"/>
              <a:gd name="T10" fmla="*/ 0 60000 65536"/>
              <a:gd name="T11" fmla="*/ 0 60000 65536"/>
              <a:gd name="T12" fmla="*/ 0 w 84"/>
              <a:gd name="T13" fmla="*/ 0 h 76"/>
              <a:gd name="T14" fmla="*/ 84 w 84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" h="76">
                <a:moveTo>
                  <a:pt x="0" y="0"/>
                </a:moveTo>
                <a:lnTo>
                  <a:pt x="84" y="41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93" name="Rectangle 77"/>
          <p:cNvSpPr>
            <a:spLocks noChangeArrowheads="1"/>
          </p:cNvSpPr>
          <p:nvPr/>
        </p:nvSpPr>
        <p:spPr bwMode="auto">
          <a:xfrm>
            <a:off x="514350" y="1000125"/>
            <a:ext cx="2347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子网掩码结构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519363" y="2100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98438" y="1027113"/>
            <a:ext cx="6477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  先确定子网掩码：</a:t>
            </a:r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255.255.192.0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606425" y="1773238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796925" y="1808163"/>
            <a:ext cx="124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</a:rPr>
              <a:t>11111111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2162175" y="177482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2352675" y="1808163"/>
            <a:ext cx="124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</a:rPr>
              <a:t>11111111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3717925" y="177482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3838575" y="1808163"/>
            <a:ext cx="1400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</a:rPr>
              <a:t>11 000000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5273675" y="177482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5851" name="Rectangle 12"/>
          <p:cNvSpPr>
            <a:spLocks noChangeArrowheads="1"/>
          </p:cNvSpPr>
          <p:nvPr/>
        </p:nvSpPr>
        <p:spPr bwMode="auto">
          <a:xfrm>
            <a:off x="5473700" y="1808163"/>
            <a:ext cx="124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</a:rPr>
              <a:t>00000000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35852" name="AutoShape 13"/>
          <p:cNvSpPr>
            <a:spLocks/>
          </p:cNvSpPr>
          <p:nvPr/>
        </p:nvSpPr>
        <p:spPr bwMode="auto">
          <a:xfrm rot="5400000">
            <a:off x="1008857" y="1791493"/>
            <a:ext cx="647700" cy="1439863"/>
          </a:xfrm>
          <a:prstGeom prst="rightBrace">
            <a:avLst>
              <a:gd name="adj1" fmla="val 18525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360363" y="2828925"/>
            <a:ext cx="1979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121不能变</a:t>
            </a:r>
          </a:p>
        </p:txBody>
      </p:sp>
      <p:sp>
        <p:nvSpPr>
          <p:cNvPr id="35854" name="AutoShape 15"/>
          <p:cNvSpPr>
            <a:spLocks/>
          </p:cNvSpPr>
          <p:nvPr/>
        </p:nvSpPr>
        <p:spPr bwMode="auto">
          <a:xfrm rot="5400000">
            <a:off x="2898776" y="1501775"/>
            <a:ext cx="647700" cy="2016125"/>
          </a:xfrm>
          <a:prstGeom prst="rightBrace">
            <a:avLst>
              <a:gd name="adj1" fmla="val 25940"/>
              <a:gd name="adj2" fmla="val 50000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5855" name="Text Box 16"/>
          <p:cNvSpPr txBox="1">
            <a:spLocks noChangeArrowheads="1"/>
          </p:cNvSpPr>
          <p:nvPr/>
        </p:nvSpPr>
        <p:spPr bwMode="auto">
          <a:xfrm>
            <a:off x="1835150" y="2879725"/>
            <a:ext cx="597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bit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位能够表示多少种数值？</a:t>
            </a:r>
          </a:p>
        </p:txBody>
      </p:sp>
      <p:sp>
        <p:nvSpPr>
          <p:cNvPr id="35856" name="Text Box 17"/>
          <p:cNvSpPr txBox="1">
            <a:spLocks noChangeArrowheads="1"/>
          </p:cNvSpPr>
          <p:nvPr/>
        </p:nvSpPr>
        <p:spPr bwMode="auto">
          <a:xfrm>
            <a:off x="2808288" y="3841750"/>
            <a:ext cx="6659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400" b="1">
              <a:solidFill>
                <a:srgbClr val="33CC33"/>
              </a:solidFill>
            </a:endParaRPr>
          </a:p>
        </p:txBody>
      </p:sp>
      <p:sp>
        <p:nvSpPr>
          <p:cNvPr id="35857" name="Text Box 18"/>
          <p:cNvSpPr txBox="1">
            <a:spLocks noChangeArrowheads="1"/>
          </p:cNvSpPr>
          <p:nvPr/>
        </p:nvSpPr>
        <p:spPr bwMode="auto">
          <a:xfrm>
            <a:off x="98425" y="3703638"/>
            <a:ext cx="570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2060"/>
                </a:solidFill>
              </a:rPr>
              <a:t>121.</a:t>
            </a:r>
            <a:r>
              <a:rPr lang="en-US" altLang="zh-CN" sz="2400" b="1">
                <a:solidFill>
                  <a:srgbClr val="0000FF"/>
                </a:solidFill>
              </a:rPr>
              <a:t>00000000.00</a:t>
            </a:r>
            <a:r>
              <a:rPr lang="en-US" altLang="zh-CN" sz="2400" b="1">
                <a:solidFill>
                  <a:srgbClr val="33CC33"/>
                </a:solidFill>
              </a:rPr>
              <a:t>0000000.00000000</a:t>
            </a:r>
          </a:p>
        </p:txBody>
      </p:sp>
      <p:sp>
        <p:nvSpPr>
          <p:cNvPr id="35858" name="Text Box 19"/>
          <p:cNvSpPr txBox="1">
            <a:spLocks noChangeArrowheads="1"/>
          </p:cNvSpPr>
          <p:nvPr/>
        </p:nvSpPr>
        <p:spPr bwMode="auto">
          <a:xfrm>
            <a:off x="366713" y="4264025"/>
            <a:ext cx="5183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2060"/>
                </a:solidFill>
              </a:rPr>
              <a:t>121.</a:t>
            </a:r>
            <a:r>
              <a:rPr lang="en-US" altLang="zh-CN" sz="2400" b="1">
                <a:solidFill>
                  <a:srgbClr val="0000FF"/>
                </a:solidFill>
              </a:rPr>
              <a:t>00000000.01</a:t>
            </a:r>
            <a:r>
              <a:rPr lang="en-US" altLang="zh-CN" sz="2400" b="1">
                <a:solidFill>
                  <a:srgbClr val="33CC33"/>
                </a:solidFill>
              </a:rPr>
              <a:t>0000000.00000000</a:t>
            </a:r>
          </a:p>
        </p:txBody>
      </p:sp>
      <p:sp>
        <p:nvSpPr>
          <p:cNvPr id="35859" name="Text Box 20"/>
          <p:cNvSpPr txBox="1">
            <a:spLocks noChangeArrowheads="1"/>
          </p:cNvSpPr>
          <p:nvPr/>
        </p:nvSpPr>
        <p:spPr bwMode="auto">
          <a:xfrm>
            <a:off x="366713" y="4756150"/>
            <a:ext cx="518318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2060"/>
                </a:solidFill>
              </a:rPr>
              <a:t>121.</a:t>
            </a:r>
            <a:r>
              <a:rPr lang="en-US" altLang="zh-CN" sz="2400" b="1">
                <a:solidFill>
                  <a:srgbClr val="0000FF"/>
                </a:solidFill>
              </a:rPr>
              <a:t>00000000.10</a:t>
            </a:r>
            <a:r>
              <a:rPr lang="en-US" altLang="zh-CN" sz="2400" b="1">
                <a:solidFill>
                  <a:srgbClr val="33CC33"/>
                </a:solidFill>
              </a:rPr>
              <a:t>0000000.00000000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2060"/>
                </a:solidFill>
              </a:rPr>
              <a:t>……</a:t>
            </a:r>
          </a:p>
        </p:txBody>
      </p:sp>
      <p:sp>
        <p:nvSpPr>
          <p:cNvPr id="35860" name="Text Box 21"/>
          <p:cNvSpPr txBox="1">
            <a:spLocks noChangeArrowheads="1"/>
          </p:cNvSpPr>
          <p:nvPr/>
        </p:nvSpPr>
        <p:spPr bwMode="auto">
          <a:xfrm>
            <a:off x="387350" y="5686425"/>
            <a:ext cx="518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2060"/>
                </a:solidFill>
              </a:rPr>
              <a:t>121.</a:t>
            </a:r>
            <a:r>
              <a:rPr lang="en-US" altLang="zh-CN" sz="2400" b="1">
                <a:solidFill>
                  <a:srgbClr val="0000FF"/>
                </a:solidFill>
              </a:rPr>
              <a:t>11111111.11</a:t>
            </a:r>
            <a:r>
              <a:rPr lang="en-US" altLang="zh-CN" sz="2400" b="1">
                <a:solidFill>
                  <a:srgbClr val="33CC33"/>
                </a:solidFill>
              </a:rPr>
              <a:t>0000000.00000000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611188" y="98107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确定各子网号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84438" y="5229225"/>
            <a:ext cx="6659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400" b="1">
              <a:solidFill>
                <a:srgbClr val="33CC33"/>
              </a:solidFill>
            </a:endParaRP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31750" y="1817688"/>
            <a:ext cx="6357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121.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00000000.00</a:t>
            </a:r>
            <a:r>
              <a:rPr lang="en-US" altLang="zh-CN" sz="2800" b="1">
                <a:solidFill>
                  <a:srgbClr val="33CC33"/>
                </a:solidFill>
                <a:latin typeface="Times New Roman" panose="02020603050405020304" pitchFamily="18" charset="0"/>
              </a:rPr>
              <a:t>0000000.00000000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1588" y="2847975"/>
            <a:ext cx="6357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121.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00000000.01</a:t>
            </a:r>
            <a:r>
              <a:rPr lang="en-US" altLang="zh-CN" sz="2800" b="1">
                <a:solidFill>
                  <a:srgbClr val="33CC33"/>
                </a:solidFill>
                <a:latin typeface="Times New Roman" panose="02020603050405020304" pitchFamily="18" charset="0"/>
              </a:rPr>
              <a:t>0000000.00000000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31750" y="3786188"/>
            <a:ext cx="635793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121.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00000000.10</a:t>
            </a:r>
            <a:r>
              <a:rPr lang="en-US" altLang="zh-CN" sz="2800" b="1">
                <a:solidFill>
                  <a:srgbClr val="33CC33"/>
                </a:solidFill>
                <a:latin typeface="Times New Roman" panose="02020603050405020304" pitchFamily="18" charset="0"/>
              </a:rPr>
              <a:t>0000000.00000000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CC33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1588" y="4978400"/>
            <a:ext cx="6357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121.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11111111.11</a:t>
            </a:r>
            <a:r>
              <a:rPr lang="en-US" altLang="zh-CN" sz="2800" b="1">
                <a:solidFill>
                  <a:srgbClr val="33CC33"/>
                </a:solidFill>
                <a:latin typeface="Times New Roman" panose="02020603050405020304" pitchFamily="18" charset="0"/>
              </a:rPr>
              <a:t>0000000.00000000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3059113" y="2349500"/>
            <a:ext cx="3330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400" b="1">
              <a:solidFill>
                <a:srgbClr val="33CC33"/>
              </a:solidFill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5819775" y="2225675"/>
            <a:ext cx="2592388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</a:rPr>
              <a:t>121.0.0.0/18</a:t>
            </a: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5870575" y="3167063"/>
            <a:ext cx="26622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</a:rPr>
              <a:t>121.0.64.0</a:t>
            </a:r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6011863" y="4332288"/>
            <a:ext cx="2276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</a:rPr>
              <a:t>121.0.128.0</a:t>
            </a: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6011863" y="5535613"/>
            <a:ext cx="2736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</a:rPr>
              <a:t>121.255.192.0</a:t>
            </a:r>
          </a:p>
        </p:txBody>
      </p:sp>
      <p:sp>
        <p:nvSpPr>
          <p:cNvPr id="36877" name="矩形 1"/>
          <p:cNvSpPr>
            <a:spLocks noChangeArrowheads="1"/>
          </p:cNvSpPr>
          <p:nvPr/>
        </p:nvSpPr>
        <p:spPr bwMode="auto">
          <a:xfrm>
            <a:off x="5337175" y="1076325"/>
            <a:ext cx="3268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子网掩码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255.255.192.0</a:t>
            </a:r>
            <a:endParaRPr lang="zh-CN" altLang="en-US" sz="240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878" name="Text Box 10"/>
          <p:cNvSpPr txBox="1">
            <a:spLocks noChangeArrowheads="1"/>
          </p:cNvSpPr>
          <p:nvPr/>
        </p:nvSpPr>
        <p:spPr bwMode="auto">
          <a:xfrm>
            <a:off x="2124075" y="2209800"/>
            <a:ext cx="300672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</a:rPr>
              <a:t>121.0.0.0/8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77050" y="573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59113" y="2349500"/>
            <a:ext cx="5834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400" b="1">
              <a:solidFill>
                <a:srgbClr val="33CC33"/>
              </a:solidFill>
            </a:endParaRPr>
          </a:p>
        </p:txBody>
      </p:sp>
      <p:sp>
        <p:nvSpPr>
          <p:cNvPr id="37892" name="Text Box 10"/>
          <p:cNvSpPr txBox="1">
            <a:spLocks noChangeArrowheads="1"/>
          </p:cNvSpPr>
          <p:nvPr/>
        </p:nvSpPr>
        <p:spPr bwMode="auto">
          <a:xfrm>
            <a:off x="723900" y="1804988"/>
            <a:ext cx="795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</a:rPr>
              <a:t>121.0.0.0/18</a:t>
            </a:r>
            <a:r>
              <a:rPr lang="zh-CN" altLang="en-US" sz="2400" b="1">
                <a:solidFill>
                  <a:schemeClr val="tx1"/>
                </a:solidFill>
              </a:rPr>
              <a:t>的主机地址范围为多少？</a:t>
            </a:r>
          </a:p>
        </p:txBody>
      </p:sp>
      <p:sp>
        <p:nvSpPr>
          <p:cNvPr id="37893" name="Text Box 11"/>
          <p:cNvSpPr txBox="1">
            <a:spLocks noChangeArrowheads="1"/>
          </p:cNvSpPr>
          <p:nvPr/>
        </p:nvSpPr>
        <p:spPr bwMode="auto">
          <a:xfrm>
            <a:off x="723900" y="4276725"/>
            <a:ext cx="477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121.0.0.0/18</a:t>
            </a:r>
            <a:r>
              <a:rPr lang="zh-CN" altLang="en-US" sz="2400" b="1">
                <a:solidFill>
                  <a:srgbClr val="FF0000"/>
                </a:solidFill>
              </a:rPr>
              <a:t>的广播地址为多少？</a:t>
            </a:r>
          </a:p>
        </p:txBody>
      </p:sp>
      <p:sp>
        <p:nvSpPr>
          <p:cNvPr id="1053708" name="Text Box 12"/>
          <p:cNvSpPr txBox="1">
            <a:spLocks noChangeArrowheads="1"/>
          </p:cNvSpPr>
          <p:nvPr/>
        </p:nvSpPr>
        <p:spPr bwMode="auto">
          <a:xfrm>
            <a:off x="1035050" y="3459163"/>
            <a:ext cx="4759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121.0.0.1   …   121.0.63.254</a:t>
            </a:r>
          </a:p>
        </p:txBody>
      </p:sp>
      <p:sp>
        <p:nvSpPr>
          <p:cNvPr id="1053709" name="Text Box 13"/>
          <p:cNvSpPr txBox="1">
            <a:spLocks noChangeArrowheads="1"/>
          </p:cNvSpPr>
          <p:nvPr/>
        </p:nvSpPr>
        <p:spPr bwMode="auto">
          <a:xfrm>
            <a:off x="5962650" y="4881563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121.0.63.255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9463" y="4864100"/>
            <a:ext cx="4845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121.00000000.00</a:t>
            </a:r>
            <a:r>
              <a:rPr lang="en-US" altLang="zh-CN" sz="2400" b="1">
                <a:solidFill>
                  <a:srgbClr val="33CC33"/>
                </a:solidFill>
              </a:rPr>
              <a:t>111111.11111111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035050" y="2311400"/>
            <a:ext cx="4927600" cy="990600"/>
            <a:chOff x="795805" y="1793117"/>
            <a:chExt cx="6357940" cy="989894"/>
          </a:xfrm>
        </p:grpSpPr>
        <p:sp>
          <p:nvSpPr>
            <p:cNvPr id="37899" name="Text Box 5"/>
            <p:cNvSpPr txBox="1">
              <a:spLocks noChangeArrowheads="1"/>
            </p:cNvSpPr>
            <p:nvPr/>
          </p:nvSpPr>
          <p:spPr bwMode="auto">
            <a:xfrm>
              <a:off x="795807" y="1793117"/>
              <a:ext cx="6357938" cy="461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</a:rPr>
                <a:t>121.00000000.00</a:t>
              </a:r>
              <a:r>
                <a:rPr lang="en-US" altLang="zh-CN" sz="2400" b="1">
                  <a:solidFill>
                    <a:srgbClr val="33CC33"/>
                  </a:solidFill>
                </a:rPr>
                <a:t>000000.00000001</a:t>
              </a:r>
            </a:p>
          </p:txBody>
        </p:sp>
        <p:sp>
          <p:nvSpPr>
            <p:cNvPr id="37900" name="Text Box 5"/>
            <p:cNvSpPr txBox="1">
              <a:spLocks noChangeArrowheads="1"/>
            </p:cNvSpPr>
            <p:nvPr/>
          </p:nvSpPr>
          <p:spPr bwMode="auto">
            <a:xfrm>
              <a:off x="795805" y="2321328"/>
              <a:ext cx="6357938" cy="461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</a:rPr>
                <a:t>121.00000000.00</a:t>
              </a:r>
              <a:r>
                <a:rPr lang="en-US" altLang="zh-CN" sz="2400" b="1">
                  <a:solidFill>
                    <a:srgbClr val="33CC33"/>
                  </a:solidFill>
                </a:rPr>
                <a:t>111111.11111110</a:t>
              </a:r>
            </a:p>
          </p:txBody>
        </p:sp>
      </p:grpSp>
      <p:sp>
        <p:nvSpPr>
          <p:cNvPr id="37898" name="矩形 2"/>
          <p:cNvSpPr>
            <a:spLocks noChangeArrowheads="1"/>
          </p:cNvSpPr>
          <p:nvPr/>
        </p:nvSpPr>
        <p:spPr bwMode="auto">
          <a:xfrm>
            <a:off x="550863" y="995363"/>
            <a:ext cx="4151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</a:rPr>
              <a:t>可以对每个子网进行分析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05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5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8" grpId="0"/>
      <p:bldP spid="1053709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08050"/>
            <a:ext cx="2232025" cy="64135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子网划分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2636838"/>
            <a:ext cx="5418137" cy="1584325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rgbClr val="333399"/>
                </a:solidFill>
                <a:ea typeface="黑体" panose="02010609060101010101" pitchFamily="49" charset="-122"/>
              </a:rPr>
              <a:t>提高</a:t>
            </a:r>
            <a:r>
              <a:rPr lang="en-US" altLang="zh-CN" smtClean="0">
                <a:solidFill>
                  <a:srgbClr val="333399"/>
                </a:solidFill>
                <a:ea typeface="黑体" panose="02010609060101010101" pitchFamily="49" charset="-122"/>
              </a:rPr>
              <a:t>IP</a:t>
            </a:r>
            <a:r>
              <a:rPr lang="zh-CN" altLang="en-US" smtClean="0">
                <a:solidFill>
                  <a:srgbClr val="333399"/>
                </a:solidFill>
                <a:ea typeface="黑体" panose="02010609060101010101" pitchFamily="49" charset="-122"/>
              </a:rPr>
              <a:t>地址的利用率</a:t>
            </a:r>
            <a:endParaRPr lang="en-US" altLang="zh-CN" smtClean="0">
              <a:solidFill>
                <a:srgbClr val="333399"/>
              </a:solidFill>
              <a:ea typeface="黑体" panose="02010609060101010101" pitchFamily="49" charset="-122"/>
            </a:endParaRP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rgbClr val="333399"/>
                </a:solidFill>
                <a:ea typeface="黑体" panose="02010609060101010101" pitchFamily="49" charset="-122"/>
              </a:rPr>
              <a:t>便于网络管理</a:t>
            </a:r>
            <a:endParaRPr lang="en-US" altLang="zh-CN" smtClean="0">
              <a:solidFill>
                <a:srgbClr val="333399"/>
              </a:solidFill>
              <a:ea typeface="黑体" panose="02010609060101010101" pitchFamily="49" charset="-122"/>
            </a:endParaRP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srgbClr val="333399"/>
                </a:solidFill>
                <a:ea typeface="黑体" panose="02010609060101010101" pitchFamily="49" charset="-122"/>
              </a:rPr>
              <a:t>减少网络流量，提高网络性能</a:t>
            </a:r>
            <a:endParaRPr lang="en-US" altLang="zh-CN" smtClean="0">
              <a:solidFill>
                <a:srgbClr val="333399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77050" y="573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915" name="Text Box 9"/>
          <p:cNvSpPr txBox="1">
            <a:spLocks noChangeArrowheads="1"/>
          </p:cNvSpPr>
          <p:nvPr/>
        </p:nvSpPr>
        <p:spPr bwMode="auto">
          <a:xfrm>
            <a:off x="3059113" y="2349500"/>
            <a:ext cx="5834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400" b="1">
              <a:solidFill>
                <a:srgbClr val="33CC33"/>
              </a:solidFill>
            </a:endParaRPr>
          </a:p>
        </p:txBody>
      </p:sp>
      <p:graphicFrame>
        <p:nvGraphicFramePr>
          <p:cNvPr id="38916" name="Object 14"/>
          <p:cNvGraphicFramePr>
            <a:graphicFrameLocks noChangeAspect="1"/>
          </p:cNvGraphicFramePr>
          <p:nvPr>
            <p:ph/>
          </p:nvPr>
        </p:nvGraphicFramePr>
        <p:xfrm>
          <a:off x="323850" y="1700213"/>
          <a:ext cx="8820150" cy="489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Visio" r:id="rId3" imgW="9838620" imgH="4942948" progId="Visio.Drawing.11">
                  <p:embed/>
                </p:oleObj>
              </mc:Choice>
              <mc:Fallback>
                <p:oleObj name="Visio" r:id="rId3" imgW="9838620" imgH="4942948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00213"/>
                        <a:ext cx="8820150" cy="4897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矩形 6"/>
          <p:cNvSpPr>
            <a:spLocks noChangeArrowheads="1"/>
          </p:cNvSpPr>
          <p:nvPr/>
        </p:nvSpPr>
        <p:spPr bwMode="auto">
          <a:xfrm>
            <a:off x="20638" y="465138"/>
            <a:ext cx="9123362" cy="954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子网掩码 </a:t>
            </a:r>
            <a:r>
              <a:rPr lang="en-US" altLang="zh-CN" sz="2800" b="1">
                <a:solidFill>
                  <a:srgbClr val="0000FF"/>
                </a:solidFill>
              </a:rPr>
              <a:t>255.255.192.0</a:t>
            </a:r>
            <a:r>
              <a:rPr lang="zh-CN" altLang="en-US" sz="2800" b="1">
                <a:solidFill>
                  <a:srgbClr val="0000FF"/>
                </a:solidFill>
              </a:rPr>
              <a:t>，假设有以下拓扑结构，请为</a:t>
            </a:r>
            <a:r>
              <a:rPr lang="en-US" altLang="zh-CN" sz="2800" b="1">
                <a:solidFill>
                  <a:srgbClr val="0000FF"/>
                </a:solidFill>
              </a:rPr>
              <a:t>R1,R2</a:t>
            </a:r>
            <a:r>
              <a:rPr lang="zh-CN" altLang="en-US" sz="2800" b="1">
                <a:solidFill>
                  <a:srgbClr val="0000FF"/>
                </a:solidFill>
              </a:rPr>
              <a:t>编写路由表</a:t>
            </a:r>
            <a:endParaRPr lang="zh-CN" altLang="en-US" sz="2800"/>
          </a:p>
        </p:txBody>
      </p:sp>
      <p:sp>
        <p:nvSpPr>
          <p:cNvPr id="38918" name="流程图: 磁盘 2"/>
          <p:cNvSpPr>
            <a:spLocks noChangeArrowheads="1"/>
          </p:cNvSpPr>
          <p:nvPr/>
        </p:nvSpPr>
        <p:spPr bwMode="auto">
          <a:xfrm>
            <a:off x="900113" y="2959100"/>
            <a:ext cx="1223962" cy="685800"/>
          </a:xfrm>
          <a:prstGeom prst="flowChartMagneticDis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77050" y="573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9939" name="Text Box 9"/>
          <p:cNvSpPr txBox="1">
            <a:spLocks noChangeArrowheads="1"/>
          </p:cNvSpPr>
          <p:nvPr/>
        </p:nvSpPr>
        <p:spPr bwMode="auto">
          <a:xfrm>
            <a:off x="3059113" y="2349500"/>
            <a:ext cx="5834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400" b="1">
              <a:solidFill>
                <a:srgbClr val="33CC33"/>
              </a:solidFill>
            </a:endParaRPr>
          </a:p>
        </p:txBody>
      </p:sp>
      <p:sp>
        <p:nvSpPr>
          <p:cNvPr id="39940" name="矩形 6"/>
          <p:cNvSpPr>
            <a:spLocks noChangeArrowheads="1"/>
          </p:cNvSpPr>
          <p:nvPr/>
        </p:nvSpPr>
        <p:spPr bwMode="auto">
          <a:xfrm>
            <a:off x="85725" y="981075"/>
            <a:ext cx="16287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R1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路由表</a:t>
            </a:r>
            <a:endParaRPr lang="zh-CN" altLang="en-US" sz="2800"/>
          </a:p>
        </p:txBody>
      </p:sp>
      <p:sp>
        <p:nvSpPr>
          <p:cNvPr id="39941" name="流程图: 磁盘 2"/>
          <p:cNvSpPr>
            <a:spLocks noChangeArrowheads="1"/>
          </p:cNvSpPr>
          <p:nvPr/>
        </p:nvSpPr>
        <p:spPr bwMode="auto">
          <a:xfrm>
            <a:off x="900113" y="2959100"/>
            <a:ext cx="1223962" cy="685800"/>
          </a:xfrm>
          <a:prstGeom prst="flowChartMagneticDis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-36513" y="1773238"/>
          <a:ext cx="9180513" cy="1223962"/>
        </p:xfrm>
        <a:graphic>
          <a:graphicData uri="http://schemas.openxmlformats.org/drawingml/2006/table">
            <a:tbl>
              <a:tblPr/>
              <a:tblGrid>
                <a:gridCol w="1916113"/>
                <a:gridCol w="2166938"/>
                <a:gridCol w="2051050"/>
                <a:gridCol w="2074862"/>
                <a:gridCol w="971550"/>
              </a:tblGrid>
              <a:tr h="365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destionation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38" marB="456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Netmask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gateway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interface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metric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8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121.0.0.0</a:t>
                      </a:r>
                    </a:p>
                  </a:txBody>
                  <a:tcPr marT="45638" marB="456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255.0.0.0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202.119.112.2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202.119.112.1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5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38" marB="456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-36513" y="3644900"/>
          <a:ext cx="9180513" cy="2454275"/>
        </p:xfrm>
        <a:graphic>
          <a:graphicData uri="http://schemas.openxmlformats.org/drawingml/2006/table">
            <a:tbl>
              <a:tblPr/>
              <a:tblGrid>
                <a:gridCol w="2087563"/>
                <a:gridCol w="1995488"/>
                <a:gridCol w="2051050"/>
                <a:gridCol w="2074862"/>
                <a:gridCol w="971550"/>
              </a:tblGrid>
              <a:tr h="3657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destionation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Netmask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gateway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interface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metric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1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121.0.0.0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/18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121.0.0.1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121.0.0.1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121.0.64.0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/18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121.0.64.1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121.0.64.1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121.0.128.0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/18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121.0.128.1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121.0.128.1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121.255.192.0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/18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121.255.192.1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121.255.192.1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012" name="矩形 9"/>
          <p:cNvSpPr>
            <a:spLocks noChangeArrowheads="1"/>
          </p:cNvSpPr>
          <p:nvPr/>
        </p:nvSpPr>
        <p:spPr bwMode="auto">
          <a:xfrm>
            <a:off x="63500" y="3141663"/>
            <a:ext cx="1628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R2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路由表</a:t>
            </a:r>
            <a:endParaRPr lang="zh-CN" altLang="en-US" sz="28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-34925" y="6092825"/>
          <a:ext cx="9180513" cy="366713"/>
        </p:xfrm>
        <a:graphic>
          <a:graphicData uri="http://schemas.openxmlformats.org/drawingml/2006/table">
            <a:tbl>
              <a:tblPr/>
              <a:tblGrid>
                <a:gridCol w="2087563"/>
                <a:gridCol w="1995487"/>
                <a:gridCol w="2051050"/>
                <a:gridCol w="2074863"/>
                <a:gridCol w="971550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0.0.0.0</a:t>
                      </a:r>
                    </a:p>
                  </a:txBody>
                  <a:tcPr marT="45801" marB="45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0.0.0.0</a:t>
                      </a:r>
                    </a:p>
                  </a:txBody>
                  <a:tcPr marT="45801" marB="45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202.119.112.2</a:t>
                      </a:r>
                    </a:p>
                  </a:txBody>
                  <a:tcPr marT="45801" marB="45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202.119.112.1</a:t>
                      </a:r>
                    </a:p>
                  </a:txBody>
                  <a:tcPr marT="45801" marB="45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T="45801" marB="45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605088" y="2266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9138"/>
            <a:ext cx="8001000" cy="27574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如果网络位向主机位借了</a:t>
            </a:r>
            <a:r>
              <a:rPr lang="en-US" altLang="zh-CN" sz="2800" smtClean="0"/>
              <a:t>n</a:t>
            </a:r>
            <a:r>
              <a:rPr lang="zh-CN" altLang="en-US" sz="2800" smtClean="0"/>
              <a:t>位，那么可以划分子网的个数就是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n</a:t>
            </a:r>
            <a:r>
              <a:rPr lang="zh-CN" altLang="en-US" sz="2800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/>
              <a:t>如果</a:t>
            </a:r>
            <a:r>
              <a:rPr lang="en-US" altLang="zh-CN" sz="2800" smtClean="0"/>
              <a:t>m</a:t>
            </a:r>
            <a:r>
              <a:rPr lang="zh-CN" altLang="en-US" sz="2800" smtClean="0"/>
              <a:t>是网络位向主机位借位后所剩的主机位数，那么每个子网的主机个数就是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m</a:t>
            </a:r>
            <a:r>
              <a:rPr lang="en-US" altLang="zh-CN" sz="2800" smtClean="0"/>
              <a:t>-2</a:t>
            </a:r>
            <a:r>
              <a:rPr lang="zh-CN" altLang="en-US" sz="2800" smtClean="0"/>
              <a:t>。（</a:t>
            </a:r>
            <a:r>
              <a:rPr lang="en-US" altLang="zh-CN" sz="2800" smtClean="0">
                <a:solidFill>
                  <a:srgbClr val="CC0000"/>
                </a:solidFill>
              </a:rPr>
              <a:t>-2</a:t>
            </a:r>
            <a:r>
              <a:rPr lang="zh-CN" altLang="en-US" sz="2800" smtClean="0">
                <a:solidFill>
                  <a:srgbClr val="CC0000"/>
                </a:solidFill>
              </a:rPr>
              <a:t>是指减掉网络地址和广播地址</a:t>
            </a:r>
            <a:r>
              <a:rPr lang="zh-CN" altLang="en-US" sz="2800" smtClean="0"/>
              <a:t>）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546100" y="941388"/>
            <a:ext cx="7343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</a:rPr>
              <a:t>子网划分后子网的数量以及主机数量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323850" y="1844675"/>
            <a:ext cx="87122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某公司从互联网管理中心经获得了一个</a:t>
            </a:r>
            <a:r>
              <a:rPr lang="en-US" altLang="zh-CN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189.100.0.0/16</a:t>
            </a: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的网络地址。现在需要设置</a:t>
            </a:r>
            <a:r>
              <a:rPr lang="en-US" altLang="zh-CN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个子网，每个子网的主机数量最多</a:t>
            </a:r>
            <a:r>
              <a:rPr lang="en-US" altLang="zh-CN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500</a:t>
            </a: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台。请为其进行子网划分。</a:t>
            </a: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2124075" y="3716338"/>
            <a:ext cx="447198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I.</a:t>
            </a:r>
            <a:r>
              <a:rPr lang="zh-CN" altLang="en-US"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从子网数量入手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II.</a:t>
            </a:r>
            <a:r>
              <a:rPr lang="zh-CN" altLang="en-US" sz="24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从子网主机数量入手</a:t>
            </a:r>
          </a:p>
        </p:txBody>
      </p:sp>
      <p:sp>
        <p:nvSpPr>
          <p:cNvPr id="41990" name="矩形 1"/>
          <p:cNvSpPr>
            <a:spLocks noChangeArrowheads="1"/>
          </p:cNvSpPr>
          <p:nvPr/>
        </p:nvSpPr>
        <p:spPr bwMode="auto">
          <a:xfrm>
            <a:off x="611188" y="981075"/>
            <a:ext cx="23352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 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子网划分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611188" y="1052513"/>
            <a:ext cx="7993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I.</a:t>
            </a:r>
            <a:r>
              <a:rPr lang="zh-CN" altLang="en-US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从子网数量入手（</a:t>
            </a:r>
            <a:r>
              <a:rPr lang="en-US" altLang="zh-CN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个子网编码需要</a:t>
            </a:r>
            <a:r>
              <a:rPr lang="en-US" altLang="zh-CN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2bit</a:t>
            </a:r>
            <a:r>
              <a:rPr lang="zh-CN" altLang="en-US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252413" y="1844675"/>
            <a:ext cx="3024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189.100.0.0/16</a:t>
            </a:r>
            <a:endParaRPr lang="zh-CN" altLang="en-US" sz="2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258763" y="2381250"/>
            <a:ext cx="87137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1011 1101. 0110 0100.</a:t>
            </a:r>
            <a:r>
              <a:rPr lang="en-US" altLang="zh-CN" sz="2800" u="sng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</a:t>
            </a:r>
            <a:r>
              <a:rPr lang="en-US" altLang="zh-CN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00 0000.0000 0000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11111111.11111111.11000000.00000000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掩码：</a:t>
            </a:r>
            <a:r>
              <a:rPr lang="en-US" altLang="zh-CN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255.255.192.0</a:t>
            </a:r>
            <a:endParaRPr lang="zh-CN" altLang="en-US" sz="2800">
              <a:solidFill>
                <a:srgbClr val="516FA7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0" y="4221163"/>
            <a:ext cx="954087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u="sng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</a:t>
            </a:r>
            <a:r>
              <a:rPr lang="en-US" altLang="zh-CN" sz="2800" u="sng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</a:t>
            </a:r>
            <a:r>
              <a:rPr lang="en-US" altLang="zh-CN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00 0000.0000 0000     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189.100.0.0/18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u="sng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</a:t>
            </a:r>
            <a:r>
              <a:rPr lang="en-US" altLang="zh-CN" sz="2800" u="sng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01</a:t>
            </a:r>
            <a:r>
              <a:rPr lang="en-US" altLang="zh-CN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00 0000.0000 0000     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189.100.64.0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u="sng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</a:t>
            </a:r>
            <a:r>
              <a:rPr lang="en-US" altLang="zh-CN" sz="2800" u="sng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00 0000.0000 0000     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189.100.128.0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u="sng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</a:t>
            </a:r>
            <a:r>
              <a:rPr lang="en-US" altLang="zh-CN" sz="2800" u="sng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</a:t>
            </a:r>
            <a:r>
              <a:rPr lang="en-US" altLang="zh-CN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00 0000.0000 0000     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189.100.192.0</a:t>
            </a:r>
            <a:endParaRPr lang="zh-CN" altLang="en-US" sz="2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611188" y="1052513"/>
            <a:ext cx="7993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I.</a:t>
            </a:r>
            <a:r>
              <a:rPr lang="zh-CN" altLang="en-US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从子网数量入手（</a:t>
            </a:r>
            <a:r>
              <a:rPr lang="en-US" altLang="zh-CN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个子网编码需要</a:t>
            </a:r>
            <a:r>
              <a:rPr lang="en-US" altLang="zh-CN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2bit</a:t>
            </a:r>
            <a:r>
              <a:rPr lang="zh-CN" altLang="en-US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358775" y="2133600"/>
            <a:ext cx="8497888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取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个子网号分配给对应的子网。</a:t>
            </a:r>
            <a:endParaRPr lang="en-US" altLang="zh-CN" sz="2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子网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189.100.0.0     </a:t>
            </a:r>
            <a:r>
              <a:rPr lang="zh-CN" altLang="en-US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掩码：</a:t>
            </a:r>
            <a:r>
              <a:rPr lang="en-US" altLang="zh-CN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255.255.192.0</a:t>
            </a:r>
            <a:endParaRPr lang="en-US" altLang="zh-CN" sz="2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子网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189.100.64.0   </a:t>
            </a:r>
            <a:r>
              <a:rPr lang="zh-CN" altLang="en-US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掩码：</a:t>
            </a:r>
            <a:r>
              <a:rPr lang="en-US" altLang="zh-CN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255.255.192.0</a:t>
            </a:r>
            <a:endParaRPr lang="en-US" altLang="zh-CN" sz="2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子网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189.100.128.0 </a:t>
            </a:r>
            <a:r>
              <a:rPr lang="zh-CN" altLang="en-US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掩码：</a:t>
            </a:r>
            <a:r>
              <a:rPr lang="en-US" altLang="zh-CN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255.255.192.0</a:t>
            </a:r>
            <a:endParaRPr lang="zh-CN" altLang="en-US" sz="2800">
              <a:solidFill>
                <a:srgbClr val="516FA7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76263" y="923925"/>
            <a:ext cx="8339137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II.</a:t>
            </a:r>
            <a:r>
              <a:rPr lang="zh-CN" altLang="en-US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从主机数量入手（</a:t>
            </a:r>
            <a:r>
              <a:rPr lang="en-US" altLang="zh-CN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500</a:t>
            </a:r>
            <a:r>
              <a:rPr lang="zh-CN" altLang="en-US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台主机编号需要</a:t>
            </a:r>
            <a:r>
              <a:rPr lang="en-US" altLang="zh-CN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9bit</a:t>
            </a:r>
            <a:r>
              <a:rPr lang="zh-CN" altLang="en-US" sz="2800" b="1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800" b="1">
              <a:solidFill>
                <a:schemeClr val="accent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52413" y="1773238"/>
            <a:ext cx="2373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189.100.0.0</a:t>
            </a:r>
            <a:endParaRPr lang="zh-CN" altLang="en-US" sz="2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249238" y="2127250"/>
            <a:ext cx="8713787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1011 1101. 0110 0100.</a:t>
            </a:r>
            <a:r>
              <a:rPr lang="en-US" altLang="zh-CN" sz="2800" b="1" u="sng">
                <a:solidFill>
                  <a:srgbClr val="0000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0000</a:t>
            </a:r>
            <a:r>
              <a:rPr lang="en-US" altLang="zh-CN" sz="2800">
                <a:solidFill>
                  <a:srgbClr val="516FA7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u="sng">
                <a:solidFill>
                  <a:srgbClr val="0000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000</a:t>
            </a:r>
            <a:r>
              <a:rPr lang="en-US" altLang="zh-CN" sz="2800" u="sng">
                <a:solidFill>
                  <a:srgbClr val="CC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0.0000 0000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u="sng">
                <a:solidFill>
                  <a:srgbClr val="CC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11111111.1111111.1111 1110.00000000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u="sng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掩码：</a:t>
            </a:r>
            <a:r>
              <a:rPr lang="en-US" altLang="zh-CN" sz="2800" u="sng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255.255.254.0</a:t>
            </a:r>
            <a:endParaRPr lang="zh-CN" altLang="en-US" sz="2800" u="sng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5512" name="Text Box 8"/>
          <p:cNvSpPr txBox="1">
            <a:spLocks noChangeArrowheads="1"/>
          </p:cNvSpPr>
          <p:nvPr/>
        </p:nvSpPr>
        <p:spPr bwMode="auto">
          <a:xfrm>
            <a:off x="271463" y="3860800"/>
            <a:ext cx="8643937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9bit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作为主机号，剩余的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7bit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作为子网号。然后利用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7bit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进行子网编码，最后取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个子网号给对应的子网。</a:t>
            </a:r>
            <a:endParaRPr lang="zh-CN" altLang="en-US" sz="1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1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252413" y="5024438"/>
            <a:ext cx="87137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子网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189.100.0.0     </a:t>
            </a:r>
            <a:r>
              <a:rPr lang="zh-CN" altLang="en-US" sz="2800" u="sng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掩码：</a:t>
            </a:r>
            <a:r>
              <a:rPr lang="en-US" altLang="zh-CN" sz="2800" u="sng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255.255.254.0</a:t>
            </a:r>
            <a:endParaRPr lang="en-US" altLang="zh-CN" sz="2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子网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189.100.2.0     </a:t>
            </a:r>
            <a:r>
              <a:rPr lang="zh-CN" altLang="en-US" sz="2800" u="sng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掩码：</a:t>
            </a:r>
            <a:r>
              <a:rPr lang="en-US" altLang="zh-CN" sz="2800" u="sng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255.255.254.0</a:t>
            </a:r>
            <a:endParaRPr lang="en-US" altLang="zh-CN" sz="2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子网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189.100.4.0     </a:t>
            </a:r>
            <a:r>
              <a:rPr lang="zh-CN" altLang="en-US" sz="2800" u="sng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掩码：</a:t>
            </a:r>
            <a:r>
              <a:rPr lang="en-US" altLang="zh-CN" sz="2800" u="sng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255.255.254.0</a:t>
            </a:r>
            <a:endParaRPr lang="zh-CN" altLang="en-US" sz="2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519363" y="2100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2916238" y="2997200"/>
            <a:ext cx="4319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70C0"/>
                </a:solidFill>
              </a:rPr>
              <a:t>不等大小网络的子网划分</a:t>
            </a:r>
          </a:p>
        </p:txBody>
      </p:sp>
      <p:sp>
        <p:nvSpPr>
          <p:cNvPr id="46084" name="矩形 2"/>
          <p:cNvSpPr>
            <a:spLocks noChangeArrowheads="1"/>
          </p:cNvSpPr>
          <p:nvPr/>
        </p:nvSpPr>
        <p:spPr bwMode="auto">
          <a:xfrm>
            <a:off x="611188" y="1052513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>
                <a:solidFill>
                  <a:srgbClr val="0070C0"/>
                </a:solidFill>
              </a:rPr>
              <a:t>补充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87338" y="1628775"/>
            <a:ext cx="8856662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例：某跨国公司，进行子网划分，分配给中国分部的网络地址为</a:t>
            </a:r>
            <a:r>
              <a:rPr lang="en-US" altLang="zh-CN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189.176.192.0/22</a:t>
            </a: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。现中国分部需要进行网络设置。该分部目前需要包含</a:t>
            </a:r>
            <a:r>
              <a:rPr lang="en-US" altLang="zh-CN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个网络，</a:t>
            </a:r>
            <a:r>
              <a:rPr lang="en-US" altLang="zh-CN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Na</a:t>
            </a: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Nb</a:t>
            </a: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Nc</a:t>
            </a: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Na,Nc</a:t>
            </a: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各至多包含于</a:t>
            </a:r>
            <a:r>
              <a:rPr lang="en-US" altLang="zh-CN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200</a:t>
            </a: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台主机，</a:t>
            </a:r>
            <a:r>
              <a:rPr lang="en-US" altLang="zh-CN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Nb</a:t>
            </a: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中至多包含于</a:t>
            </a:r>
            <a:r>
              <a:rPr lang="en-US" altLang="zh-CN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400</a:t>
            </a: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台主机。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请为其进行网络划分。</a:t>
            </a:r>
            <a:endParaRPr lang="en-US" altLang="zh-CN" sz="26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26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189.176.0.0/16</a:t>
            </a:r>
            <a:endParaRPr lang="zh-CN" altLang="en-US" sz="26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33388" y="960438"/>
            <a:ext cx="82454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按照满足主机数量从多到少开始划分</a:t>
            </a:r>
            <a:r>
              <a:rPr lang="zh-CN" altLang="en-US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）先满足</a:t>
            </a:r>
            <a:r>
              <a:rPr lang="en-US" altLang="zh-CN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32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endParaRPr lang="zh-CN" altLang="en-US" sz="32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33388" y="2271713"/>
            <a:ext cx="3529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189.176.192.0/22</a:t>
            </a:r>
            <a:endParaRPr lang="zh-CN" altLang="en-US" sz="2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433388" y="2805113"/>
            <a:ext cx="86169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u="sng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1011 1101. 1011 0000. 1100 00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00.0000 0000</a:t>
            </a:r>
          </a:p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掩码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: 255.255.252</a:t>
            </a:r>
          </a:p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1111 1111  1111 1111  1111 1100 0000 0000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33388" y="4203700"/>
            <a:ext cx="8623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只有后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位可用。从后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位中借位作为子网络号，进行子网划分。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400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台主机需要</a:t>
            </a:r>
            <a:r>
              <a:rPr lang="en-US" altLang="zh-CN" sz="280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9bit</a:t>
            </a:r>
            <a:r>
              <a:rPr lang="zh-CN" altLang="en-US" sz="280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8136" name="Text Box 6"/>
          <p:cNvSpPr txBox="1">
            <a:spLocks noChangeArrowheads="1"/>
          </p:cNvSpPr>
          <p:nvPr/>
        </p:nvSpPr>
        <p:spPr bwMode="auto">
          <a:xfrm>
            <a:off x="430213" y="5229225"/>
            <a:ext cx="8645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u="sng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1011 1101. 1011 0000. 1100 00</a:t>
            </a:r>
            <a:r>
              <a:rPr lang="en-US" altLang="zh-CN" sz="2800" b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0.0000 0000</a:t>
            </a:r>
          </a:p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掩码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:255.255.254   /23</a:t>
            </a:r>
          </a:p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1111 1111  1111 1111  1111 1110 0000 0000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15900" y="4365625"/>
            <a:ext cx="8802688" cy="819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51050"/>
            <a:ext cx="8642350" cy="4257675"/>
          </a:xfrm>
        </p:spPr>
        <p:txBody>
          <a:bodyPr/>
          <a:lstStyle/>
          <a:p>
            <a:pPr algn="just" eaLnBrk="1" hangingPunct="1">
              <a:spcAft>
                <a:spcPct val="40000"/>
              </a:spcAft>
            </a:pPr>
            <a:r>
              <a:rPr lang="zh-CN" altLang="en-US" sz="2800" smtClean="0"/>
              <a:t>划分子网纯属一个</a:t>
            </a:r>
            <a:r>
              <a:rPr lang="zh-CN" altLang="en-US" sz="2800" smtClean="0">
                <a:solidFill>
                  <a:schemeClr val="hlink"/>
                </a:solidFill>
              </a:rPr>
              <a:t>单位内部的事情</a:t>
            </a:r>
            <a:r>
              <a:rPr lang="zh-CN" altLang="en-US" sz="2800" smtClean="0"/>
              <a:t>。单位对外仍然表现为没有划分子网的网络。</a:t>
            </a:r>
          </a:p>
          <a:p>
            <a:pPr algn="just" eaLnBrk="1" hangingPunct="1">
              <a:spcAft>
                <a:spcPct val="80000"/>
              </a:spcAft>
            </a:pPr>
            <a:r>
              <a:rPr lang="zh-CN" altLang="en-US" sz="2800" smtClean="0"/>
              <a:t>从主机号</a:t>
            </a:r>
            <a:r>
              <a:rPr lang="zh-CN" altLang="en-US" sz="2800" smtClean="0">
                <a:solidFill>
                  <a:schemeClr val="hlink"/>
                </a:solidFill>
              </a:rPr>
              <a:t>借用</a:t>
            </a:r>
            <a:r>
              <a:rPr lang="zh-CN" altLang="en-US" sz="2800" smtClean="0"/>
              <a:t>若干个比特作为</a:t>
            </a:r>
            <a:r>
              <a:rPr lang="zh-CN" altLang="en-US" sz="2800" smtClean="0">
                <a:solidFill>
                  <a:schemeClr val="hlink"/>
                </a:solidFill>
              </a:rPr>
              <a:t>子网号</a:t>
            </a:r>
            <a:r>
              <a:rPr lang="zh-CN" altLang="en-US" sz="2800" smtClean="0"/>
              <a:t> </a:t>
            </a:r>
            <a:r>
              <a:rPr lang="en-US" altLang="zh-CN" sz="2800" smtClean="0"/>
              <a:t>subnet-id</a:t>
            </a:r>
            <a:r>
              <a:rPr lang="zh-CN" altLang="en-US" sz="2800" smtClean="0"/>
              <a:t>，而主机号 </a:t>
            </a:r>
            <a:r>
              <a:rPr lang="en-US" altLang="zh-CN" sz="2800" smtClean="0"/>
              <a:t>host-id </a:t>
            </a:r>
            <a:r>
              <a:rPr lang="zh-CN" altLang="en-US" sz="2800" smtClean="0"/>
              <a:t>也就相应减少了若干个比特。</a:t>
            </a:r>
          </a:p>
          <a:p>
            <a:pPr algn="r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smtClean="0"/>
              <a:t>IP</a:t>
            </a:r>
            <a:r>
              <a:rPr lang="zh-CN" altLang="en-US" sz="2800" smtClean="0"/>
              <a:t>地址 </a:t>
            </a:r>
            <a:r>
              <a:rPr lang="en-US" altLang="zh-CN" sz="2800" smtClean="0"/>
              <a:t>::= {&lt;</a:t>
            </a:r>
            <a:r>
              <a:rPr lang="zh-CN" altLang="en-US" sz="2800" smtClean="0"/>
              <a:t>网络号</a:t>
            </a:r>
            <a:r>
              <a:rPr lang="en-US" altLang="zh-CN" sz="2800" smtClean="0"/>
              <a:t>&gt;, &lt;</a:t>
            </a:r>
            <a:r>
              <a:rPr lang="zh-CN" altLang="en-US" sz="2800" smtClean="0"/>
              <a:t>子网号</a:t>
            </a:r>
            <a:r>
              <a:rPr lang="en-US" altLang="zh-CN" sz="2800" smtClean="0"/>
              <a:t>&gt;, &lt;</a:t>
            </a:r>
            <a:r>
              <a:rPr lang="zh-CN" altLang="en-US" sz="2800" smtClean="0"/>
              <a:t>主机号</a:t>
            </a:r>
            <a:r>
              <a:rPr lang="en-US" altLang="zh-CN" sz="2800" smtClean="0"/>
              <a:t>&gt;}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800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333375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mtClean="0"/>
              <a:t>划分子网的基本思路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87338" y="1014413"/>
            <a:ext cx="82454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按照满足主机数量从多到少开始划分。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）先满足</a:t>
            </a:r>
            <a:r>
              <a:rPr lang="en-US" altLang="zh-CN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3200" baseline="-25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endParaRPr lang="en-US" altLang="zh-CN" sz="32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325438" y="4581525"/>
            <a:ext cx="68294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u="sng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主机地址范围：</a:t>
            </a:r>
            <a:endParaRPr lang="en-US" altLang="zh-CN" sz="2800" u="sng">
              <a:solidFill>
                <a:schemeClr val="accent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189.176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800" u="sng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1100 00</a:t>
            </a:r>
            <a:r>
              <a:rPr lang="en-US" altLang="zh-CN" sz="2800" b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0.0000 0000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189.176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800" u="sng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1100 </a:t>
            </a:r>
            <a:r>
              <a:rPr lang="en-US" altLang="zh-CN" sz="2800" u="sng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</a:t>
            </a:r>
            <a:r>
              <a:rPr lang="en-US" altLang="zh-CN" sz="2800" b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1.1111 1111</a:t>
            </a:r>
          </a:p>
        </p:txBody>
      </p:sp>
      <p:sp>
        <p:nvSpPr>
          <p:cNvPr id="49158" name="Text Box 8"/>
          <p:cNvSpPr txBox="1">
            <a:spLocks noChangeArrowheads="1"/>
          </p:cNvSpPr>
          <p:nvPr/>
        </p:nvSpPr>
        <p:spPr bwMode="auto">
          <a:xfrm>
            <a:off x="328613" y="4054475"/>
            <a:ext cx="8424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分配给</a:t>
            </a:r>
            <a:r>
              <a:rPr lang="en-US" altLang="zh-CN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400</a:t>
            </a:r>
            <a:r>
              <a:rPr lang="zh-CN" altLang="en-US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台主机的第</a:t>
            </a:r>
            <a:r>
              <a:rPr lang="en-US" altLang="zh-CN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个子网号，</a:t>
            </a:r>
            <a:r>
              <a:rPr lang="en-US" altLang="zh-CN" sz="2400" b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189.176.192.0/23</a:t>
            </a:r>
            <a:endParaRPr lang="zh-CN" altLang="en-US" sz="2400" b="1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325438" y="2503488"/>
            <a:ext cx="87249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两个网络号：</a:t>
            </a:r>
            <a:endParaRPr lang="en-US" altLang="zh-CN" sz="2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189.176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.1100 00</a:t>
            </a:r>
            <a:r>
              <a:rPr lang="en-US" altLang="zh-CN" sz="2800" b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0.0000 0000</a:t>
            </a:r>
          </a:p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189.176.</a:t>
            </a:r>
            <a:r>
              <a:rPr lang="en-US" altLang="zh-CN" sz="2800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1100 00</a:t>
            </a:r>
            <a:r>
              <a:rPr lang="en-US" altLang="zh-CN" sz="2800" b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0.0000 0000</a:t>
            </a:r>
          </a:p>
        </p:txBody>
      </p:sp>
      <p:sp>
        <p:nvSpPr>
          <p:cNvPr id="49160" name="矩形 1"/>
          <p:cNvSpPr>
            <a:spLocks noChangeArrowheads="1"/>
          </p:cNvSpPr>
          <p:nvPr/>
        </p:nvSpPr>
        <p:spPr bwMode="auto">
          <a:xfrm>
            <a:off x="2339975" y="2484438"/>
            <a:ext cx="4248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掩码</a:t>
            </a:r>
            <a:r>
              <a:rPr lang="en-US" altLang="zh-CN" sz="2800">
                <a:solidFill>
                  <a:srgbClr val="CC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:255.255.254.0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14325" y="892175"/>
            <a:ext cx="82454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按照满足主机数量从多到少开始划分。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）再满足</a:t>
            </a:r>
            <a:r>
              <a:rPr lang="en-US" altLang="zh-CN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Na,Nc</a:t>
            </a:r>
            <a:endParaRPr lang="zh-CN" altLang="en-US" sz="32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468313" y="2276475"/>
            <a:ext cx="8351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对子网号为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的子网进行子网划分：</a:t>
            </a:r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488950" y="3090863"/>
            <a:ext cx="8559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两个子网，只要借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位，后面还有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位，满足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200</a:t>
            </a:r>
            <a:r>
              <a:rPr lang="zh-CN" altLang="en-US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个主机的要求。两个子网分别为：</a:t>
            </a:r>
          </a:p>
        </p:txBody>
      </p:sp>
      <p:sp>
        <p:nvSpPr>
          <p:cNvPr id="50183" name="Text Box 9"/>
          <p:cNvSpPr txBox="1">
            <a:spLocks noChangeArrowheads="1"/>
          </p:cNvSpPr>
          <p:nvPr/>
        </p:nvSpPr>
        <p:spPr bwMode="auto">
          <a:xfrm>
            <a:off x="395288" y="4186238"/>
            <a:ext cx="8589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u="sng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1011 1101. 1011 0000. 1100 00</a:t>
            </a:r>
            <a:r>
              <a:rPr lang="en-US" altLang="zh-CN" sz="2800" b="1" u="sng">
                <a:solidFill>
                  <a:srgbClr val="0000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.0000 0000</a:t>
            </a:r>
          </a:p>
        </p:txBody>
      </p:sp>
      <p:sp>
        <p:nvSpPr>
          <p:cNvPr id="50184" name="Text Box 10"/>
          <p:cNvSpPr txBox="1">
            <a:spLocks noChangeArrowheads="1"/>
          </p:cNvSpPr>
          <p:nvPr/>
        </p:nvSpPr>
        <p:spPr bwMode="auto">
          <a:xfrm>
            <a:off x="314325" y="5514975"/>
            <a:ext cx="8589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u="sng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1011 1101. 1011 0000. 1100 00</a:t>
            </a:r>
            <a:r>
              <a:rPr lang="en-US" altLang="zh-CN" sz="2800" b="1" u="sng">
                <a:solidFill>
                  <a:srgbClr val="0000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</a:t>
            </a:r>
            <a:r>
              <a:rPr lang="en-US" altLang="zh-CN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.0000 0000</a:t>
            </a:r>
          </a:p>
        </p:txBody>
      </p:sp>
      <p:sp>
        <p:nvSpPr>
          <p:cNvPr id="50185" name="Rectangle 5"/>
          <p:cNvSpPr>
            <a:spLocks noChangeArrowheads="1"/>
          </p:cNvSpPr>
          <p:nvPr/>
        </p:nvSpPr>
        <p:spPr bwMode="auto">
          <a:xfrm>
            <a:off x="5867400" y="2317750"/>
            <a:ext cx="3384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189.176.194.0/23</a:t>
            </a:r>
            <a:endParaRPr lang="zh-CN" altLang="en-US" sz="2400" b="1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86" name="Rectangle 5"/>
          <p:cNvSpPr>
            <a:spLocks noChangeArrowheads="1"/>
          </p:cNvSpPr>
          <p:nvPr/>
        </p:nvSpPr>
        <p:spPr bwMode="auto">
          <a:xfrm>
            <a:off x="2411413" y="4678363"/>
            <a:ext cx="4049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189.176.194.0/24</a:t>
            </a:r>
            <a:endParaRPr lang="zh-CN" altLang="en-US" sz="2800" b="1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87" name="Rectangle 5"/>
          <p:cNvSpPr>
            <a:spLocks noChangeArrowheads="1"/>
          </p:cNvSpPr>
          <p:nvPr/>
        </p:nvSpPr>
        <p:spPr bwMode="auto">
          <a:xfrm>
            <a:off x="2484438" y="6091238"/>
            <a:ext cx="4049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189.176.195.0/24</a:t>
            </a:r>
            <a:endParaRPr lang="zh-CN" altLang="en-US" sz="2800" b="1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519363" y="2100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1203" name="Rectangle 11"/>
          <p:cNvSpPr>
            <a:spLocks noChangeArrowheads="1"/>
          </p:cNvSpPr>
          <p:nvPr/>
        </p:nvSpPr>
        <p:spPr bwMode="auto">
          <a:xfrm>
            <a:off x="827088" y="2997200"/>
            <a:ext cx="73771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70C0"/>
                </a:solidFill>
              </a:rPr>
              <a:t>121.0.0.0/8</a:t>
            </a:r>
            <a:r>
              <a:rPr lang="zh-CN" altLang="en-US" sz="2800" b="1">
                <a:solidFill>
                  <a:srgbClr val="0070C0"/>
                </a:solidFill>
              </a:rPr>
              <a:t>子网划分中的不连续的子网掩码</a:t>
            </a:r>
          </a:p>
        </p:txBody>
      </p:sp>
      <p:sp>
        <p:nvSpPr>
          <p:cNvPr id="51204" name="矩形 2"/>
          <p:cNvSpPr>
            <a:spLocks noChangeArrowheads="1"/>
          </p:cNvSpPr>
          <p:nvPr/>
        </p:nvSpPr>
        <p:spPr bwMode="auto">
          <a:xfrm>
            <a:off x="611188" y="1052513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1">
                <a:solidFill>
                  <a:srgbClr val="0070C0"/>
                </a:solidFill>
              </a:rPr>
              <a:t>补充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519363" y="2100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22238" y="2432050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88950" y="2520950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11111111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677988" y="2432050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2044700" y="2520950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11111111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233738" y="2432050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549650" y="2520950"/>
            <a:ext cx="10429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11 000000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4789488" y="2432050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5165725" y="2520950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00000000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611188" y="981075"/>
            <a:ext cx="3960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 u="sng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可能的子网掩码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177800" y="378777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544513" y="3876675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11111111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1733550" y="378777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2100263" y="3876675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11111111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3289300" y="378777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3663950" y="3876675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00000000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4845050" y="378777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5219700" y="3876675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11000000</a:t>
            </a: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1733550" y="3651250"/>
            <a:ext cx="1588" cy="650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1733550" y="3779838"/>
            <a:ext cx="1588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3849688" y="3771900"/>
            <a:ext cx="1587" cy="158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171450" y="5087938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538163" y="5176838"/>
            <a:ext cx="927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11111111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1727200" y="5087938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2095500" y="5176838"/>
            <a:ext cx="927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11111100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3282950" y="5087938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3657600" y="5176838"/>
            <a:ext cx="927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00000011</a:t>
            </a:r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4838700" y="5087938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5213350" y="5176838"/>
            <a:ext cx="927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0000"/>
                </a:solidFill>
              </a:rPr>
              <a:t>11000000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6327775" y="2349500"/>
            <a:ext cx="2771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255.255.192.0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6345238" y="3724275"/>
            <a:ext cx="2771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255.255.0.192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6372225" y="4987925"/>
            <a:ext cx="2771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255.252.3.192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3995738" y="5915025"/>
            <a:ext cx="48244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0000FF"/>
                </a:solidFill>
              </a:rPr>
              <a:t>………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519363" y="2100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468313" y="931863"/>
            <a:ext cx="88931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可以选用不同的位作为子网号。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121.0.0.0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子网掩码，</a:t>
            </a:r>
            <a:r>
              <a:rPr lang="en-US" altLang="zh-CN" sz="2800" b="1">
                <a:solidFill>
                  <a:srgbClr val="0000FF"/>
                </a:solidFill>
              </a:rPr>
              <a:t>255.252.3.192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20700" y="249237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669925" y="2535238"/>
            <a:ext cx="124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</a:rPr>
              <a:t>11111111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2076450" y="249237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2284413" y="2525713"/>
            <a:ext cx="124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111111</a:t>
            </a:r>
            <a:r>
              <a:rPr lang="en-US" altLang="zh-CN" sz="2400" b="1">
                <a:solidFill>
                  <a:srgbClr val="000000"/>
                </a:solidFill>
              </a:rPr>
              <a:t>00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53256" name="Rectangle 9"/>
          <p:cNvSpPr>
            <a:spLocks noChangeArrowheads="1"/>
          </p:cNvSpPr>
          <p:nvPr/>
        </p:nvSpPr>
        <p:spPr bwMode="auto">
          <a:xfrm>
            <a:off x="3632200" y="249237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3257" name="Rectangle 10"/>
          <p:cNvSpPr>
            <a:spLocks noChangeArrowheads="1"/>
          </p:cNvSpPr>
          <p:nvPr/>
        </p:nvSpPr>
        <p:spPr bwMode="auto">
          <a:xfrm>
            <a:off x="3848100" y="2508250"/>
            <a:ext cx="1243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000000</a:t>
            </a:r>
            <a:r>
              <a:rPr lang="en-US" altLang="zh-CN" sz="2400" b="1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53258" name="Rectangle 11"/>
          <p:cNvSpPr>
            <a:spLocks noChangeArrowheads="1"/>
          </p:cNvSpPr>
          <p:nvPr/>
        </p:nvSpPr>
        <p:spPr bwMode="auto">
          <a:xfrm>
            <a:off x="5187950" y="2492375"/>
            <a:ext cx="1555750" cy="403225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5405438" y="2503488"/>
            <a:ext cx="124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11</a:t>
            </a:r>
            <a:r>
              <a:rPr lang="en-US" altLang="zh-CN" sz="2400" b="1">
                <a:solidFill>
                  <a:srgbClr val="000000"/>
                </a:solidFill>
              </a:rPr>
              <a:t>000000</a:t>
            </a:r>
          </a:p>
        </p:txBody>
      </p:sp>
      <p:sp>
        <p:nvSpPr>
          <p:cNvPr id="53260" name="AutoShape 13"/>
          <p:cNvSpPr>
            <a:spLocks/>
          </p:cNvSpPr>
          <p:nvPr/>
        </p:nvSpPr>
        <p:spPr bwMode="auto">
          <a:xfrm rot="5400000">
            <a:off x="923132" y="2509043"/>
            <a:ext cx="647700" cy="1439863"/>
          </a:xfrm>
          <a:prstGeom prst="rightBrace">
            <a:avLst>
              <a:gd name="adj1" fmla="val 18525"/>
              <a:gd name="adj2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303213" y="3440113"/>
            <a:ext cx="197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121不能变化</a:t>
            </a:r>
          </a:p>
        </p:txBody>
      </p:sp>
      <p:sp>
        <p:nvSpPr>
          <p:cNvPr id="53262" name="Text Box 16"/>
          <p:cNvSpPr txBox="1">
            <a:spLocks noChangeArrowheads="1"/>
          </p:cNvSpPr>
          <p:nvPr/>
        </p:nvSpPr>
        <p:spPr bwMode="auto">
          <a:xfrm>
            <a:off x="2076450" y="3151188"/>
            <a:ext cx="597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bit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位能够表示多少种数值？</a:t>
            </a:r>
          </a:p>
        </p:txBody>
      </p:sp>
      <p:sp>
        <p:nvSpPr>
          <p:cNvPr id="53263" name="Text Box 18"/>
          <p:cNvSpPr txBox="1">
            <a:spLocks noChangeArrowheads="1"/>
          </p:cNvSpPr>
          <p:nvPr/>
        </p:nvSpPr>
        <p:spPr bwMode="auto">
          <a:xfrm>
            <a:off x="3119438" y="3644900"/>
            <a:ext cx="5183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33CC33"/>
                </a:solidFill>
              </a:rPr>
              <a:t>121.</a:t>
            </a:r>
            <a:r>
              <a:rPr lang="en-US" altLang="zh-CN" sz="2400" b="1">
                <a:solidFill>
                  <a:srgbClr val="0000FF"/>
                </a:solidFill>
              </a:rPr>
              <a:t>000000</a:t>
            </a:r>
            <a:r>
              <a:rPr lang="en-US" altLang="zh-CN" sz="2400" b="1">
                <a:solidFill>
                  <a:srgbClr val="33CC33"/>
                </a:solidFill>
              </a:rPr>
              <a:t>00</a:t>
            </a:r>
            <a:r>
              <a:rPr lang="en-US" altLang="zh-CN" sz="2400" b="1">
                <a:solidFill>
                  <a:srgbClr val="0000FF"/>
                </a:solidFill>
              </a:rPr>
              <a:t>.</a:t>
            </a:r>
            <a:r>
              <a:rPr lang="en-US" altLang="zh-CN" sz="2400" b="1">
                <a:solidFill>
                  <a:srgbClr val="33CC33"/>
                </a:solidFill>
              </a:rPr>
              <a:t>0000000</a:t>
            </a:r>
            <a:r>
              <a:rPr lang="en-US" altLang="zh-CN" sz="2400" b="1">
                <a:solidFill>
                  <a:srgbClr val="0000FF"/>
                </a:solidFill>
              </a:rPr>
              <a:t>00</a:t>
            </a:r>
            <a:r>
              <a:rPr lang="en-US" altLang="zh-CN" sz="2400" b="1">
                <a:solidFill>
                  <a:srgbClr val="33CC33"/>
                </a:solidFill>
              </a:rPr>
              <a:t>.</a:t>
            </a:r>
            <a:r>
              <a:rPr lang="en-US" altLang="zh-CN" sz="2400" b="1">
                <a:solidFill>
                  <a:srgbClr val="0000FF"/>
                </a:solidFill>
              </a:rPr>
              <a:t>00</a:t>
            </a:r>
            <a:r>
              <a:rPr lang="en-US" altLang="zh-CN" sz="2400" b="1">
                <a:solidFill>
                  <a:srgbClr val="33CC33"/>
                </a:solidFill>
              </a:rPr>
              <a:t>000000</a:t>
            </a:r>
          </a:p>
        </p:txBody>
      </p:sp>
      <p:sp>
        <p:nvSpPr>
          <p:cNvPr id="53264" name="Text Box 18"/>
          <p:cNvSpPr txBox="1">
            <a:spLocks noChangeArrowheads="1"/>
          </p:cNvSpPr>
          <p:nvPr/>
        </p:nvSpPr>
        <p:spPr bwMode="auto">
          <a:xfrm>
            <a:off x="3132138" y="4097338"/>
            <a:ext cx="5183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33CC33"/>
                </a:solidFill>
              </a:rPr>
              <a:t>121.</a:t>
            </a:r>
            <a:r>
              <a:rPr lang="en-US" altLang="zh-CN" sz="2400" b="1">
                <a:solidFill>
                  <a:srgbClr val="0000FF"/>
                </a:solidFill>
              </a:rPr>
              <a:t>000000</a:t>
            </a:r>
            <a:r>
              <a:rPr lang="en-US" altLang="zh-CN" sz="2400" b="1">
                <a:solidFill>
                  <a:srgbClr val="33CC33"/>
                </a:solidFill>
              </a:rPr>
              <a:t>00</a:t>
            </a:r>
            <a:r>
              <a:rPr lang="en-US" altLang="zh-CN" sz="2400" b="1">
                <a:solidFill>
                  <a:srgbClr val="0000FF"/>
                </a:solidFill>
              </a:rPr>
              <a:t>.</a:t>
            </a:r>
            <a:r>
              <a:rPr lang="en-US" altLang="zh-CN" sz="2400" b="1">
                <a:solidFill>
                  <a:srgbClr val="33CC33"/>
                </a:solidFill>
              </a:rPr>
              <a:t>0000000</a:t>
            </a:r>
            <a:r>
              <a:rPr lang="en-US" altLang="zh-CN" sz="2400" b="1">
                <a:solidFill>
                  <a:srgbClr val="0000FF"/>
                </a:solidFill>
              </a:rPr>
              <a:t>00</a:t>
            </a:r>
            <a:r>
              <a:rPr lang="en-US" altLang="zh-CN" sz="2400" b="1">
                <a:solidFill>
                  <a:srgbClr val="33CC33"/>
                </a:solidFill>
              </a:rPr>
              <a:t>.</a:t>
            </a:r>
            <a:r>
              <a:rPr lang="en-US" altLang="zh-CN" sz="2400" b="1">
                <a:solidFill>
                  <a:srgbClr val="0000FF"/>
                </a:solidFill>
              </a:rPr>
              <a:t>01</a:t>
            </a:r>
            <a:r>
              <a:rPr lang="en-US" altLang="zh-CN" sz="2400" b="1">
                <a:solidFill>
                  <a:srgbClr val="33CC33"/>
                </a:solidFill>
              </a:rPr>
              <a:t>000000</a:t>
            </a:r>
          </a:p>
        </p:txBody>
      </p:sp>
      <p:sp>
        <p:nvSpPr>
          <p:cNvPr id="53265" name="Text Box 18"/>
          <p:cNvSpPr txBox="1">
            <a:spLocks noChangeArrowheads="1"/>
          </p:cNvSpPr>
          <p:nvPr/>
        </p:nvSpPr>
        <p:spPr bwMode="auto">
          <a:xfrm>
            <a:off x="3132138" y="4529138"/>
            <a:ext cx="5183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33CC33"/>
                </a:solidFill>
              </a:rPr>
              <a:t>121.</a:t>
            </a:r>
            <a:r>
              <a:rPr lang="en-US" altLang="zh-CN" sz="2400" b="1">
                <a:solidFill>
                  <a:srgbClr val="0000FF"/>
                </a:solidFill>
              </a:rPr>
              <a:t>000000</a:t>
            </a:r>
            <a:r>
              <a:rPr lang="en-US" altLang="zh-CN" sz="2400" b="1">
                <a:solidFill>
                  <a:srgbClr val="33CC33"/>
                </a:solidFill>
              </a:rPr>
              <a:t>00</a:t>
            </a:r>
            <a:r>
              <a:rPr lang="en-US" altLang="zh-CN" sz="2400" b="1">
                <a:solidFill>
                  <a:srgbClr val="0000FF"/>
                </a:solidFill>
              </a:rPr>
              <a:t>.</a:t>
            </a:r>
            <a:r>
              <a:rPr lang="en-US" altLang="zh-CN" sz="2400" b="1">
                <a:solidFill>
                  <a:srgbClr val="33CC33"/>
                </a:solidFill>
              </a:rPr>
              <a:t>0000000</a:t>
            </a:r>
            <a:r>
              <a:rPr lang="en-US" altLang="zh-CN" sz="2400" b="1">
                <a:solidFill>
                  <a:srgbClr val="0000FF"/>
                </a:solidFill>
              </a:rPr>
              <a:t>00</a:t>
            </a:r>
            <a:r>
              <a:rPr lang="en-US" altLang="zh-CN" sz="2400" b="1">
                <a:solidFill>
                  <a:srgbClr val="33CC33"/>
                </a:solidFill>
              </a:rPr>
              <a:t>.</a:t>
            </a:r>
            <a:r>
              <a:rPr lang="en-US" altLang="zh-CN" sz="2400" b="1">
                <a:solidFill>
                  <a:srgbClr val="0000FF"/>
                </a:solidFill>
              </a:rPr>
              <a:t>10</a:t>
            </a:r>
            <a:r>
              <a:rPr lang="en-US" altLang="zh-CN" sz="2400" b="1">
                <a:solidFill>
                  <a:srgbClr val="33CC33"/>
                </a:solidFill>
              </a:rPr>
              <a:t>000000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3155950" y="6067425"/>
            <a:ext cx="518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33CC33"/>
                </a:solidFill>
              </a:rPr>
              <a:t>121.</a:t>
            </a:r>
            <a:r>
              <a:rPr lang="en-US" altLang="zh-CN" sz="2400" b="1">
                <a:solidFill>
                  <a:srgbClr val="0000FF"/>
                </a:solidFill>
              </a:rPr>
              <a:t>111111</a:t>
            </a:r>
            <a:r>
              <a:rPr lang="en-US" altLang="zh-CN" sz="2400" b="1">
                <a:solidFill>
                  <a:srgbClr val="33CC33"/>
                </a:solidFill>
              </a:rPr>
              <a:t>00</a:t>
            </a:r>
            <a:r>
              <a:rPr lang="en-US" altLang="zh-CN" sz="2400" b="1">
                <a:solidFill>
                  <a:srgbClr val="0000FF"/>
                </a:solidFill>
              </a:rPr>
              <a:t>.</a:t>
            </a:r>
            <a:r>
              <a:rPr lang="en-US" altLang="zh-CN" sz="2400" b="1">
                <a:solidFill>
                  <a:srgbClr val="33CC33"/>
                </a:solidFill>
              </a:rPr>
              <a:t>0000000</a:t>
            </a:r>
            <a:r>
              <a:rPr lang="en-US" altLang="zh-CN" sz="2400" b="1">
                <a:solidFill>
                  <a:srgbClr val="0000FF"/>
                </a:solidFill>
              </a:rPr>
              <a:t>11</a:t>
            </a:r>
            <a:r>
              <a:rPr lang="en-US" altLang="zh-CN" sz="2400" b="1">
                <a:solidFill>
                  <a:srgbClr val="33CC33"/>
                </a:solidFill>
              </a:rPr>
              <a:t>.</a:t>
            </a:r>
            <a:r>
              <a:rPr lang="en-US" altLang="zh-CN" sz="2400" b="1">
                <a:solidFill>
                  <a:srgbClr val="0000FF"/>
                </a:solidFill>
              </a:rPr>
              <a:t>11</a:t>
            </a:r>
            <a:r>
              <a:rPr lang="en-US" altLang="zh-CN" sz="2400" b="1">
                <a:solidFill>
                  <a:srgbClr val="33CC33"/>
                </a:solidFill>
              </a:rPr>
              <a:t>000000</a:t>
            </a:r>
          </a:p>
        </p:txBody>
      </p:sp>
      <p:sp>
        <p:nvSpPr>
          <p:cNvPr id="53267" name="Text Box 18"/>
          <p:cNvSpPr txBox="1">
            <a:spLocks noChangeArrowheads="1"/>
          </p:cNvSpPr>
          <p:nvPr/>
        </p:nvSpPr>
        <p:spPr bwMode="auto">
          <a:xfrm>
            <a:off x="3133725" y="4960938"/>
            <a:ext cx="518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33CC33"/>
                </a:solidFill>
              </a:rPr>
              <a:t>121.</a:t>
            </a:r>
            <a:r>
              <a:rPr lang="en-US" altLang="zh-CN" sz="2400" b="1">
                <a:solidFill>
                  <a:srgbClr val="0000FF"/>
                </a:solidFill>
              </a:rPr>
              <a:t>000000</a:t>
            </a:r>
            <a:r>
              <a:rPr lang="en-US" altLang="zh-CN" sz="2400" b="1">
                <a:solidFill>
                  <a:srgbClr val="33CC33"/>
                </a:solidFill>
              </a:rPr>
              <a:t>00</a:t>
            </a:r>
            <a:r>
              <a:rPr lang="en-US" altLang="zh-CN" sz="2400" b="1">
                <a:solidFill>
                  <a:srgbClr val="0000FF"/>
                </a:solidFill>
              </a:rPr>
              <a:t>.</a:t>
            </a:r>
            <a:r>
              <a:rPr lang="en-US" altLang="zh-CN" sz="2400" b="1">
                <a:solidFill>
                  <a:srgbClr val="33CC33"/>
                </a:solidFill>
              </a:rPr>
              <a:t>0000000</a:t>
            </a:r>
            <a:r>
              <a:rPr lang="en-US" altLang="zh-CN" sz="2400" b="1">
                <a:solidFill>
                  <a:srgbClr val="0000FF"/>
                </a:solidFill>
              </a:rPr>
              <a:t>00</a:t>
            </a:r>
            <a:r>
              <a:rPr lang="en-US" altLang="zh-CN" sz="2400" b="1">
                <a:solidFill>
                  <a:srgbClr val="33CC33"/>
                </a:solidFill>
              </a:rPr>
              <a:t>.</a:t>
            </a:r>
            <a:r>
              <a:rPr lang="en-US" altLang="zh-CN" sz="2400" b="1">
                <a:solidFill>
                  <a:srgbClr val="0000FF"/>
                </a:solidFill>
              </a:rPr>
              <a:t>11</a:t>
            </a:r>
            <a:r>
              <a:rPr lang="en-US" altLang="zh-CN" sz="2400" b="1">
                <a:solidFill>
                  <a:srgbClr val="33CC33"/>
                </a:solidFill>
              </a:rPr>
              <a:t>000000</a:t>
            </a:r>
          </a:p>
        </p:txBody>
      </p:sp>
      <p:sp>
        <p:nvSpPr>
          <p:cNvPr id="53268" name="Text Box 18"/>
          <p:cNvSpPr txBox="1">
            <a:spLocks noChangeArrowheads="1"/>
          </p:cNvSpPr>
          <p:nvPr/>
        </p:nvSpPr>
        <p:spPr bwMode="auto">
          <a:xfrm>
            <a:off x="3132138" y="5368925"/>
            <a:ext cx="5183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33CC33"/>
                </a:solidFill>
              </a:rPr>
              <a:t>121.</a:t>
            </a:r>
            <a:r>
              <a:rPr lang="en-US" altLang="zh-CN" sz="2400" b="1">
                <a:solidFill>
                  <a:srgbClr val="0000FF"/>
                </a:solidFill>
              </a:rPr>
              <a:t>000000</a:t>
            </a:r>
            <a:r>
              <a:rPr lang="en-US" altLang="zh-CN" sz="2400" b="1">
                <a:solidFill>
                  <a:srgbClr val="33CC33"/>
                </a:solidFill>
              </a:rPr>
              <a:t>00</a:t>
            </a:r>
            <a:r>
              <a:rPr lang="en-US" altLang="zh-CN" sz="2400" b="1">
                <a:solidFill>
                  <a:srgbClr val="0000FF"/>
                </a:solidFill>
              </a:rPr>
              <a:t>.</a:t>
            </a:r>
            <a:r>
              <a:rPr lang="en-US" altLang="zh-CN" sz="2400" b="1">
                <a:solidFill>
                  <a:srgbClr val="33CC33"/>
                </a:solidFill>
              </a:rPr>
              <a:t>0000000</a:t>
            </a:r>
            <a:r>
              <a:rPr lang="en-US" altLang="zh-CN" sz="2400" b="1">
                <a:solidFill>
                  <a:srgbClr val="0000FF"/>
                </a:solidFill>
              </a:rPr>
              <a:t>11.11</a:t>
            </a:r>
            <a:r>
              <a:rPr lang="en-US" altLang="zh-CN" sz="2400" b="1">
                <a:solidFill>
                  <a:srgbClr val="33CC33"/>
                </a:solidFill>
              </a:rPr>
              <a:t>000000</a:t>
            </a:r>
          </a:p>
        </p:txBody>
      </p:sp>
      <p:sp>
        <p:nvSpPr>
          <p:cNvPr id="53269" name="Text Box 18"/>
          <p:cNvSpPr txBox="1">
            <a:spLocks noChangeArrowheads="1"/>
          </p:cNvSpPr>
          <p:nvPr/>
        </p:nvSpPr>
        <p:spPr bwMode="auto">
          <a:xfrm>
            <a:off x="3133725" y="5699125"/>
            <a:ext cx="518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33CC33"/>
                </a:solidFill>
              </a:rPr>
              <a:t>121.</a:t>
            </a:r>
            <a:r>
              <a:rPr lang="en-US" altLang="zh-CN" sz="2400" b="1">
                <a:solidFill>
                  <a:srgbClr val="0000FF"/>
                </a:solidFill>
              </a:rPr>
              <a:t>000001</a:t>
            </a:r>
            <a:r>
              <a:rPr lang="en-US" altLang="zh-CN" sz="2400" b="1">
                <a:solidFill>
                  <a:srgbClr val="33CC33"/>
                </a:solidFill>
              </a:rPr>
              <a:t>00</a:t>
            </a:r>
            <a:r>
              <a:rPr lang="en-US" altLang="zh-CN" sz="2400" b="1">
                <a:solidFill>
                  <a:srgbClr val="0000FF"/>
                </a:solidFill>
              </a:rPr>
              <a:t>.</a:t>
            </a:r>
            <a:r>
              <a:rPr lang="en-US" altLang="zh-CN" sz="2400" b="1">
                <a:solidFill>
                  <a:srgbClr val="33CC33"/>
                </a:solidFill>
              </a:rPr>
              <a:t>0000000</a:t>
            </a:r>
            <a:r>
              <a:rPr lang="en-US" altLang="zh-CN" sz="2400" b="1">
                <a:solidFill>
                  <a:srgbClr val="0000FF"/>
                </a:solidFill>
              </a:rPr>
              <a:t>00</a:t>
            </a:r>
            <a:r>
              <a:rPr lang="en-US" altLang="zh-CN" sz="2400" b="1">
                <a:solidFill>
                  <a:srgbClr val="33CC33"/>
                </a:solidFill>
              </a:rPr>
              <a:t>.</a:t>
            </a:r>
            <a:r>
              <a:rPr lang="en-US" altLang="zh-CN" sz="2400" b="1">
                <a:solidFill>
                  <a:srgbClr val="0000FF"/>
                </a:solidFill>
              </a:rPr>
              <a:t>00</a:t>
            </a:r>
            <a:r>
              <a:rPr lang="en-US" altLang="zh-CN" sz="2400" b="1">
                <a:solidFill>
                  <a:srgbClr val="33CC33"/>
                </a:solidFill>
              </a:rPr>
              <a:t>000000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519363" y="2100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11188" y="981075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 u="sng">
                <a:solidFill>
                  <a:schemeClr val="accent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设置子网号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484438" y="5229225"/>
            <a:ext cx="66595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400" b="1">
              <a:solidFill>
                <a:srgbClr val="33CC33"/>
              </a:solidFill>
            </a:endParaRPr>
          </a:p>
        </p:txBody>
      </p:sp>
      <p:sp>
        <p:nvSpPr>
          <p:cNvPr id="54277" name="Text Box 9"/>
          <p:cNvSpPr txBox="1">
            <a:spLocks noChangeArrowheads="1"/>
          </p:cNvSpPr>
          <p:nvPr/>
        </p:nvSpPr>
        <p:spPr bwMode="auto">
          <a:xfrm>
            <a:off x="3059113" y="2349500"/>
            <a:ext cx="5834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400" b="1">
              <a:solidFill>
                <a:srgbClr val="33CC33"/>
              </a:solidFill>
            </a:endParaRPr>
          </a:p>
        </p:txBody>
      </p:sp>
      <p:sp>
        <p:nvSpPr>
          <p:cNvPr id="54278" name="Text Box 10"/>
          <p:cNvSpPr txBox="1">
            <a:spLocks noChangeArrowheads="1"/>
          </p:cNvSpPr>
          <p:nvPr/>
        </p:nvSpPr>
        <p:spPr bwMode="auto">
          <a:xfrm>
            <a:off x="2843213" y="2205038"/>
            <a:ext cx="5545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0000FF"/>
                </a:solidFill>
              </a:rPr>
              <a:t>121.0.0.0</a:t>
            </a:r>
          </a:p>
        </p:txBody>
      </p:sp>
      <p:sp>
        <p:nvSpPr>
          <p:cNvPr id="54279" name="Text Box 11"/>
          <p:cNvSpPr txBox="1">
            <a:spLocks noChangeArrowheads="1"/>
          </p:cNvSpPr>
          <p:nvPr/>
        </p:nvSpPr>
        <p:spPr bwMode="auto">
          <a:xfrm>
            <a:off x="2873375" y="3195638"/>
            <a:ext cx="5545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0000FF"/>
                </a:solidFill>
              </a:rPr>
              <a:t>121.0.0.64</a:t>
            </a:r>
          </a:p>
        </p:txBody>
      </p:sp>
      <p:sp>
        <p:nvSpPr>
          <p:cNvPr id="54280" name="Text Box 13"/>
          <p:cNvSpPr txBox="1">
            <a:spLocks noChangeArrowheads="1"/>
          </p:cNvSpPr>
          <p:nvPr/>
        </p:nvSpPr>
        <p:spPr bwMode="auto">
          <a:xfrm>
            <a:off x="3154363" y="5537200"/>
            <a:ext cx="5545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0000FF"/>
                </a:solidFill>
              </a:rPr>
              <a:t>121.252.3.192</a:t>
            </a:r>
          </a:p>
        </p:txBody>
      </p:sp>
      <p:sp>
        <p:nvSpPr>
          <p:cNvPr id="54281" name="矩形 1"/>
          <p:cNvSpPr>
            <a:spLocks noChangeArrowheads="1"/>
          </p:cNvSpPr>
          <p:nvPr/>
        </p:nvSpPr>
        <p:spPr bwMode="auto">
          <a:xfrm>
            <a:off x="5053013" y="966788"/>
            <a:ext cx="3702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子网掩码 </a:t>
            </a:r>
            <a:r>
              <a:rPr lang="en-US" altLang="zh-CN" sz="2800" b="1">
                <a:solidFill>
                  <a:srgbClr val="0000FF"/>
                </a:solidFill>
              </a:rPr>
              <a:t>255.252.3.192</a:t>
            </a:r>
          </a:p>
        </p:txBody>
      </p:sp>
      <p:sp>
        <p:nvSpPr>
          <p:cNvPr id="54282" name="Text Box 18"/>
          <p:cNvSpPr txBox="1">
            <a:spLocks noChangeArrowheads="1"/>
          </p:cNvSpPr>
          <p:nvPr/>
        </p:nvSpPr>
        <p:spPr bwMode="auto">
          <a:xfrm>
            <a:off x="179388" y="1681163"/>
            <a:ext cx="5976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CC33"/>
                </a:solidFill>
              </a:rPr>
              <a:t>121.</a:t>
            </a:r>
            <a:r>
              <a:rPr lang="en-US" altLang="zh-CN" sz="2800" b="1">
                <a:solidFill>
                  <a:srgbClr val="0000FF"/>
                </a:solidFill>
              </a:rPr>
              <a:t>000000</a:t>
            </a:r>
            <a:r>
              <a:rPr lang="en-US" altLang="zh-CN" sz="2800" b="1">
                <a:solidFill>
                  <a:srgbClr val="33CC33"/>
                </a:solidFill>
              </a:rPr>
              <a:t>00</a:t>
            </a:r>
            <a:r>
              <a:rPr lang="en-US" altLang="zh-CN" sz="2800" b="1">
                <a:solidFill>
                  <a:srgbClr val="0000FF"/>
                </a:solidFill>
              </a:rPr>
              <a:t>.</a:t>
            </a:r>
            <a:r>
              <a:rPr lang="en-US" altLang="zh-CN" sz="2800" b="1">
                <a:solidFill>
                  <a:srgbClr val="33CC33"/>
                </a:solidFill>
              </a:rPr>
              <a:t>0000000</a:t>
            </a:r>
            <a:r>
              <a:rPr lang="en-US" altLang="zh-CN" sz="2800" b="1">
                <a:solidFill>
                  <a:srgbClr val="0000FF"/>
                </a:solidFill>
              </a:rPr>
              <a:t>00</a:t>
            </a:r>
            <a:r>
              <a:rPr lang="en-US" altLang="zh-CN" sz="2800" b="1">
                <a:solidFill>
                  <a:srgbClr val="33CC33"/>
                </a:solidFill>
              </a:rPr>
              <a:t>.</a:t>
            </a:r>
            <a:r>
              <a:rPr lang="en-US" altLang="zh-CN" sz="2800" b="1">
                <a:solidFill>
                  <a:srgbClr val="0000FF"/>
                </a:solidFill>
              </a:rPr>
              <a:t>00</a:t>
            </a:r>
            <a:r>
              <a:rPr lang="en-US" altLang="zh-CN" sz="2800" b="1">
                <a:solidFill>
                  <a:srgbClr val="33CC33"/>
                </a:solidFill>
              </a:rPr>
              <a:t>000000</a:t>
            </a:r>
          </a:p>
        </p:txBody>
      </p:sp>
      <p:sp>
        <p:nvSpPr>
          <p:cNvPr id="54283" name="Text Box 18"/>
          <p:cNvSpPr txBox="1">
            <a:spLocks noChangeArrowheads="1"/>
          </p:cNvSpPr>
          <p:nvPr/>
        </p:nvSpPr>
        <p:spPr bwMode="auto">
          <a:xfrm>
            <a:off x="190500" y="2746375"/>
            <a:ext cx="597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CC33"/>
                </a:solidFill>
              </a:rPr>
              <a:t>121.</a:t>
            </a:r>
            <a:r>
              <a:rPr lang="en-US" altLang="zh-CN" sz="2800" b="1">
                <a:solidFill>
                  <a:srgbClr val="0000FF"/>
                </a:solidFill>
              </a:rPr>
              <a:t>000000</a:t>
            </a:r>
            <a:r>
              <a:rPr lang="en-US" altLang="zh-CN" sz="2800" b="1">
                <a:solidFill>
                  <a:srgbClr val="33CC33"/>
                </a:solidFill>
              </a:rPr>
              <a:t>00</a:t>
            </a:r>
            <a:r>
              <a:rPr lang="en-US" altLang="zh-CN" sz="2800" b="1">
                <a:solidFill>
                  <a:srgbClr val="0000FF"/>
                </a:solidFill>
              </a:rPr>
              <a:t>.</a:t>
            </a:r>
            <a:r>
              <a:rPr lang="en-US" altLang="zh-CN" sz="2800" b="1">
                <a:solidFill>
                  <a:srgbClr val="33CC33"/>
                </a:solidFill>
              </a:rPr>
              <a:t>0000000</a:t>
            </a:r>
            <a:r>
              <a:rPr lang="en-US" altLang="zh-CN" sz="2800" b="1">
                <a:solidFill>
                  <a:srgbClr val="0000FF"/>
                </a:solidFill>
              </a:rPr>
              <a:t>00</a:t>
            </a:r>
            <a:r>
              <a:rPr lang="en-US" altLang="zh-CN" sz="2800" b="1">
                <a:solidFill>
                  <a:srgbClr val="33CC33"/>
                </a:solidFill>
              </a:rPr>
              <a:t>.</a:t>
            </a:r>
            <a:r>
              <a:rPr lang="en-US" altLang="zh-CN" sz="2800" b="1">
                <a:solidFill>
                  <a:srgbClr val="0000FF"/>
                </a:solidFill>
              </a:rPr>
              <a:t>01</a:t>
            </a:r>
            <a:r>
              <a:rPr lang="en-US" altLang="zh-CN" sz="2800" b="1">
                <a:solidFill>
                  <a:srgbClr val="33CC33"/>
                </a:solidFill>
              </a:rPr>
              <a:t>000000</a:t>
            </a:r>
          </a:p>
        </p:txBody>
      </p:sp>
      <p:sp>
        <p:nvSpPr>
          <p:cNvPr id="54284" name="Text Box 18"/>
          <p:cNvSpPr txBox="1">
            <a:spLocks noChangeArrowheads="1"/>
          </p:cNvSpPr>
          <p:nvPr/>
        </p:nvSpPr>
        <p:spPr bwMode="auto">
          <a:xfrm>
            <a:off x="180975" y="3787775"/>
            <a:ext cx="59769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CC33"/>
                </a:solidFill>
              </a:rPr>
              <a:t>121.</a:t>
            </a:r>
            <a:r>
              <a:rPr lang="en-US" altLang="zh-CN" sz="2800" b="1">
                <a:solidFill>
                  <a:srgbClr val="0000FF"/>
                </a:solidFill>
              </a:rPr>
              <a:t>000000</a:t>
            </a:r>
            <a:r>
              <a:rPr lang="en-US" altLang="zh-CN" sz="2800" b="1">
                <a:solidFill>
                  <a:srgbClr val="33CC33"/>
                </a:solidFill>
              </a:rPr>
              <a:t>00</a:t>
            </a:r>
            <a:r>
              <a:rPr lang="en-US" altLang="zh-CN" sz="2800" b="1">
                <a:solidFill>
                  <a:srgbClr val="0000FF"/>
                </a:solidFill>
              </a:rPr>
              <a:t>.</a:t>
            </a:r>
            <a:r>
              <a:rPr lang="en-US" altLang="zh-CN" sz="2800" b="1">
                <a:solidFill>
                  <a:srgbClr val="33CC33"/>
                </a:solidFill>
              </a:rPr>
              <a:t>0000000</a:t>
            </a:r>
            <a:r>
              <a:rPr lang="en-US" altLang="zh-CN" sz="2800" b="1">
                <a:solidFill>
                  <a:srgbClr val="0000FF"/>
                </a:solidFill>
              </a:rPr>
              <a:t>00</a:t>
            </a:r>
            <a:r>
              <a:rPr lang="en-US" altLang="zh-CN" sz="2800" b="1">
                <a:solidFill>
                  <a:srgbClr val="33CC33"/>
                </a:solidFill>
              </a:rPr>
              <a:t>.</a:t>
            </a:r>
            <a:r>
              <a:rPr lang="en-US" altLang="zh-CN" sz="2800" b="1">
                <a:solidFill>
                  <a:srgbClr val="0000FF"/>
                </a:solidFill>
              </a:rPr>
              <a:t>11</a:t>
            </a:r>
            <a:r>
              <a:rPr lang="en-US" altLang="zh-CN" sz="2800" b="1">
                <a:solidFill>
                  <a:srgbClr val="33CC33"/>
                </a:solidFill>
              </a:rPr>
              <a:t>000000</a:t>
            </a:r>
          </a:p>
        </p:txBody>
      </p:sp>
      <p:sp>
        <p:nvSpPr>
          <p:cNvPr id="54285" name="Text Box 18"/>
          <p:cNvSpPr txBox="1">
            <a:spLocks noChangeArrowheads="1"/>
          </p:cNvSpPr>
          <p:nvPr/>
        </p:nvSpPr>
        <p:spPr bwMode="auto">
          <a:xfrm>
            <a:off x="179388" y="4921250"/>
            <a:ext cx="5976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CC33"/>
                </a:solidFill>
              </a:rPr>
              <a:t>121.</a:t>
            </a:r>
            <a:r>
              <a:rPr lang="en-US" altLang="zh-CN" sz="2800" b="1">
                <a:solidFill>
                  <a:srgbClr val="0000FF"/>
                </a:solidFill>
              </a:rPr>
              <a:t>111111</a:t>
            </a:r>
            <a:r>
              <a:rPr lang="en-US" altLang="zh-CN" sz="2800" b="1">
                <a:solidFill>
                  <a:srgbClr val="33CC33"/>
                </a:solidFill>
              </a:rPr>
              <a:t>00</a:t>
            </a:r>
            <a:r>
              <a:rPr lang="en-US" altLang="zh-CN" sz="2800" b="1">
                <a:solidFill>
                  <a:srgbClr val="0000FF"/>
                </a:solidFill>
              </a:rPr>
              <a:t>.</a:t>
            </a:r>
            <a:r>
              <a:rPr lang="en-US" altLang="zh-CN" sz="2800" b="1">
                <a:solidFill>
                  <a:srgbClr val="33CC33"/>
                </a:solidFill>
              </a:rPr>
              <a:t>0000000</a:t>
            </a:r>
            <a:r>
              <a:rPr lang="en-US" altLang="zh-CN" sz="2800" b="1">
                <a:solidFill>
                  <a:srgbClr val="0000FF"/>
                </a:solidFill>
              </a:rPr>
              <a:t>11</a:t>
            </a:r>
            <a:r>
              <a:rPr lang="en-US" altLang="zh-CN" sz="2800" b="1">
                <a:solidFill>
                  <a:srgbClr val="33CC33"/>
                </a:solidFill>
              </a:rPr>
              <a:t>.</a:t>
            </a:r>
            <a:r>
              <a:rPr lang="en-US" altLang="zh-CN" sz="2800" b="1">
                <a:solidFill>
                  <a:srgbClr val="0000FF"/>
                </a:solidFill>
              </a:rPr>
              <a:t>11</a:t>
            </a:r>
            <a:r>
              <a:rPr lang="en-US" altLang="zh-CN" sz="2800" b="1">
                <a:solidFill>
                  <a:srgbClr val="33CC33"/>
                </a:solidFill>
              </a:rPr>
              <a:t>000000</a:t>
            </a:r>
          </a:p>
        </p:txBody>
      </p:sp>
      <p:sp>
        <p:nvSpPr>
          <p:cNvPr id="54286" name="Text Box 11"/>
          <p:cNvSpPr txBox="1">
            <a:spLocks noChangeArrowheads="1"/>
          </p:cNvSpPr>
          <p:nvPr/>
        </p:nvSpPr>
        <p:spPr bwMode="auto">
          <a:xfrm>
            <a:off x="2916238" y="4243388"/>
            <a:ext cx="5545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0000FF"/>
                </a:solidFill>
              </a:rPr>
              <a:t>121.0.0.192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877050" y="5734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59113" y="2349500"/>
            <a:ext cx="5834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400" b="1">
              <a:solidFill>
                <a:srgbClr val="33CC33"/>
              </a:solidFill>
            </a:endParaRPr>
          </a:p>
        </p:txBody>
      </p:sp>
      <p:sp>
        <p:nvSpPr>
          <p:cNvPr id="55300" name="Text Box 10"/>
          <p:cNvSpPr txBox="1">
            <a:spLocks noChangeArrowheads="1"/>
          </p:cNvSpPr>
          <p:nvPr/>
        </p:nvSpPr>
        <p:spPr bwMode="auto">
          <a:xfrm>
            <a:off x="468313" y="1035050"/>
            <a:ext cx="7848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121.0.0.0</a:t>
            </a:r>
            <a:r>
              <a:rPr lang="zh-CN" altLang="en-US" sz="2800" b="1">
                <a:solidFill>
                  <a:srgbClr val="FF0000"/>
                </a:solidFill>
              </a:rPr>
              <a:t>，掩码</a:t>
            </a:r>
            <a:r>
              <a:rPr lang="en-US" altLang="zh-CN" sz="2800" b="1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255.252.3.192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主机地址范围为多少？</a:t>
            </a:r>
          </a:p>
        </p:txBody>
      </p:sp>
      <p:sp>
        <p:nvSpPr>
          <p:cNvPr id="55301" name="Text Box 11"/>
          <p:cNvSpPr txBox="1">
            <a:spLocks noChangeArrowheads="1"/>
          </p:cNvSpPr>
          <p:nvPr/>
        </p:nvSpPr>
        <p:spPr bwMode="auto">
          <a:xfrm>
            <a:off x="593725" y="4592638"/>
            <a:ext cx="7956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广播地址为多少？</a:t>
            </a:r>
          </a:p>
        </p:txBody>
      </p:sp>
      <p:sp>
        <p:nvSpPr>
          <p:cNvPr id="1053708" name="Text Box 12"/>
          <p:cNvSpPr txBox="1">
            <a:spLocks noChangeArrowheads="1"/>
          </p:cNvSpPr>
          <p:nvPr/>
        </p:nvSpPr>
        <p:spPr bwMode="auto">
          <a:xfrm>
            <a:off x="827088" y="3541713"/>
            <a:ext cx="7129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0000FF"/>
                </a:solidFill>
              </a:rPr>
              <a:t>121.0.0.1   …   121.3.253.62</a:t>
            </a:r>
          </a:p>
        </p:txBody>
      </p:sp>
      <p:sp>
        <p:nvSpPr>
          <p:cNvPr id="1053709" name="Text Box 13"/>
          <p:cNvSpPr txBox="1">
            <a:spLocks noChangeArrowheads="1"/>
          </p:cNvSpPr>
          <p:nvPr/>
        </p:nvSpPr>
        <p:spPr bwMode="auto">
          <a:xfrm>
            <a:off x="4787900" y="5729288"/>
            <a:ext cx="3254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0000FF"/>
                </a:solidFill>
              </a:rPr>
              <a:t>121.3.253.63</a:t>
            </a:r>
          </a:p>
        </p:txBody>
      </p:sp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755650" y="2187575"/>
            <a:ext cx="5976938" cy="1109663"/>
            <a:chOff x="755576" y="2187553"/>
            <a:chExt cx="5976565" cy="1110290"/>
          </a:xfrm>
        </p:grpSpPr>
        <p:sp>
          <p:nvSpPr>
            <p:cNvPr id="55306" name="Text Box 18"/>
            <p:cNvSpPr txBox="1">
              <a:spLocks noChangeArrowheads="1"/>
            </p:cNvSpPr>
            <p:nvPr/>
          </p:nvSpPr>
          <p:spPr bwMode="auto">
            <a:xfrm>
              <a:off x="755576" y="2187553"/>
              <a:ext cx="59765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121.000000</a:t>
              </a:r>
              <a:r>
                <a:rPr lang="en-US" altLang="zh-CN" sz="2800" b="1">
                  <a:solidFill>
                    <a:srgbClr val="33CC33"/>
                  </a:solidFill>
                </a:rPr>
                <a:t>00</a:t>
              </a:r>
              <a:r>
                <a:rPr lang="en-US" altLang="zh-CN" sz="2800" b="1">
                  <a:solidFill>
                    <a:srgbClr val="0000FF"/>
                  </a:solidFill>
                </a:rPr>
                <a:t>.</a:t>
              </a:r>
              <a:r>
                <a:rPr lang="en-US" altLang="zh-CN" sz="2800" b="1">
                  <a:solidFill>
                    <a:srgbClr val="33CC33"/>
                  </a:solidFill>
                </a:rPr>
                <a:t>0000000</a:t>
              </a:r>
              <a:r>
                <a:rPr lang="en-US" altLang="zh-CN" sz="2800" b="1">
                  <a:solidFill>
                    <a:srgbClr val="0000FF"/>
                  </a:solidFill>
                </a:rPr>
                <a:t>00</a:t>
              </a:r>
              <a:r>
                <a:rPr lang="en-US" altLang="zh-CN" sz="2800" b="1">
                  <a:solidFill>
                    <a:srgbClr val="33CC33"/>
                  </a:solidFill>
                </a:rPr>
                <a:t>.</a:t>
              </a:r>
              <a:r>
                <a:rPr lang="en-US" altLang="zh-CN" sz="2800" b="1">
                  <a:solidFill>
                    <a:srgbClr val="0000FF"/>
                  </a:solidFill>
                </a:rPr>
                <a:t>00</a:t>
              </a:r>
              <a:r>
                <a:rPr lang="en-US" altLang="zh-CN" sz="2800" b="1">
                  <a:solidFill>
                    <a:srgbClr val="33CC33"/>
                  </a:solidFill>
                </a:rPr>
                <a:t>000001</a:t>
              </a:r>
            </a:p>
          </p:txBody>
        </p:sp>
        <p:sp>
          <p:nvSpPr>
            <p:cNvPr id="55307" name="Text Box 18"/>
            <p:cNvSpPr txBox="1">
              <a:spLocks noChangeArrowheads="1"/>
            </p:cNvSpPr>
            <p:nvPr/>
          </p:nvSpPr>
          <p:spPr bwMode="auto">
            <a:xfrm>
              <a:off x="755576" y="2774623"/>
              <a:ext cx="59765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121.000000</a:t>
              </a:r>
              <a:r>
                <a:rPr lang="en-US" altLang="zh-CN" sz="2800" b="1">
                  <a:solidFill>
                    <a:srgbClr val="33CC33"/>
                  </a:solidFill>
                </a:rPr>
                <a:t>11</a:t>
              </a:r>
              <a:r>
                <a:rPr lang="en-US" altLang="zh-CN" sz="2800" b="1">
                  <a:solidFill>
                    <a:srgbClr val="0000FF"/>
                  </a:solidFill>
                </a:rPr>
                <a:t>.</a:t>
              </a:r>
              <a:r>
                <a:rPr lang="en-US" altLang="zh-CN" sz="2800" b="1">
                  <a:solidFill>
                    <a:srgbClr val="33CC33"/>
                  </a:solidFill>
                </a:rPr>
                <a:t>111111</a:t>
              </a:r>
              <a:r>
                <a:rPr lang="en-US" altLang="zh-CN" sz="2800" b="1">
                  <a:solidFill>
                    <a:srgbClr val="0000FF"/>
                  </a:solidFill>
                </a:rPr>
                <a:t>00 </a:t>
              </a:r>
              <a:r>
                <a:rPr lang="en-US" altLang="zh-CN" sz="2800" b="1">
                  <a:solidFill>
                    <a:srgbClr val="33CC33"/>
                  </a:solidFill>
                </a:rPr>
                <a:t>.</a:t>
              </a:r>
              <a:r>
                <a:rPr lang="en-US" altLang="zh-CN" sz="2800" b="1">
                  <a:solidFill>
                    <a:srgbClr val="0000FF"/>
                  </a:solidFill>
                </a:rPr>
                <a:t>00</a:t>
              </a:r>
              <a:r>
                <a:rPr lang="en-US" altLang="zh-CN" sz="2800" b="1">
                  <a:solidFill>
                    <a:srgbClr val="33CC33"/>
                  </a:solidFill>
                </a:rPr>
                <a:t>111110</a:t>
              </a:r>
            </a:p>
          </p:txBody>
        </p:sp>
      </p:grp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27088" y="5084763"/>
            <a:ext cx="5976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121.000000</a:t>
            </a:r>
            <a:r>
              <a:rPr lang="en-US" altLang="zh-CN" sz="2800" b="1">
                <a:solidFill>
                  <a:srgbClr val="33CC33"/>
                </a:solidFill>
              </a:rPr>
              <a:t>11</a:t>
            </a:r>
            <a:r>
              <a:rPr lang="en-US" altLang="zh-CN" sz="2800" b="1">
                <a:solidFill>
                  <a:srgbClr val="0000FF"/>
                </a:solidFill>
              </a:rPr>
              <a:t>.</a:t>
            </a:r>
            <a:r>
              <a:rPr lang="en-US" altLang="zh-CN" sz="2800" b="1">
                <a:solidFill>
                  <a:srgbClr val="33CC33"/>
                </a:solidFill>
              </a:rPr>
              <a:t>111111</a:t>
            </a:r>
            <a:r>
              <a:rPr lang="en-US" altLang="zh-CN" sz="2800" b="1">
                <a:solidFill>
                  <a:srgbClr val="0000FF"/>
                </a:solidFill>
              </a:rPr>
              <a:t>00 </a:t>
            </a:r>
            <a:r>
              <a:rPr lang="en-US" altLang="zh-CN" sz="2800" b="1">
                <a:solidFill>
                  <a:srgbClr val="33CC33"/>
                </a:solidFill>
              </a:rPr>
              <a:t>.</a:t>
            </a:r>
            <a:r>
              <a:rPr lang="en-US" altLang="zh-CN" sz="2800" b="1">
                <a:solidFill>
                  <a:srgbClr val="0000FF"/>
                </a:solidFill>
              </a:rPr>
              <a:t>00</a:t>
            </a:r>
            <a:r>
              <a:rPr lang="en-US" altLang="zh-CN" sz="2800" b="1">
                <a:solidFill>
                  <a:srgbClr val="33CC33"/>
                </a:solidFill>
              </a:rPr>
              <a:t>111111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05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5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8" grpId="0"/>
      <p:bldP spid="1053709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479425" y="1506538"/>
            <a:ext cx="1789113" cy="676275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rgbClr val="333399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 flipV="1">
            <a:off x="1758950" y="4176713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3163888" y="2605088"/>
            <a:ext cx="234950" cy="7842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7537450" y="2919413"/>
            <a:ext cx="622300" cy="7858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5505450" y="2370138"/>
            <a:ext cx="77788" cy="8636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5903913" y="5040313"/>
            <a:ext cx="0" cy="7842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944938" y="2449513"/>
            <a:ext cx="0" cy="7064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7067550" y="2605088"/>
            <a:ext cx="234950" cy="7080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V="1">
            <a:off x="4886325" y="4960938"/>
            <a:ext cx="77788" cy="7064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3241675" y="4568825"/>
            <a:ext cx="157163" cy="8636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 flipV="1">
            <a:off x="7691438" y="4725988"/>
            <a:ext cx="858837" cy="1571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25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2212975"/>
            <a:ext cx="3857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2533650"/>
            <a:ext cx="3857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055813"/>
            <a:ext cx="3857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1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2682875"/>
            <a:ext cx="3857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1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38" y="2292350"/>
            <a:ext cx="385762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581525"/>
            <a:ext cx="38576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5667375"/>
            <a:ext cx="3857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2" name="Picture 2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5589588"/>
            <a:ext cx="3857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3" name="Picture 2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5275263"/>
            <a:ext cx="3857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4" name="Text Box 22"/>
          <p:cNvSpPr txBox="1">
            <a:spLocks noChangeArrowheads="1"/>
          </p:cNvSpPr>
          <p:nvPr/>
        </p:nvSpPr>
        <p:spPr bwMode="auto">
          <a:xfrm rot="5211293">
            <a:off x="8355807" y="349488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 rot="546999">
            <a:off x="3997325" y="51768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 rot="-362540">
            <a:off x="4575175" y="19716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2268538" y="2168525"/>
            <a:ext cx="1525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145.13.3.10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3346450" y="1808163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145.13.3.11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4868863" y="1663700"/>
            <a:ext cx="166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145.13.3.101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6624638" y="1952625"/>
            <a:ext cx="1522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145.13.7.34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7524750" y="2349500"/>
            <a:ext cx="152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145.13.7.35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596188" y="4946650"/>
            <a:ext cx="1525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145.13.7.56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2557463" y="5592763"/>
            <a:ext cx="166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145.13.21.23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4140200" y="594677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145.13.21.9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6072188" y="5661025"/>
            <a:ext cx="1524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145.13.21.8</a:t>
            </a: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>
            <a:off x="744538" y="2840038"/>
            <a:ext cx="1482725" cy="1336675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587375" y="2840038"/>
            <a:ext cx="0" cy="2043112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 flipV="1">
            <a:off x="666750" y="4252913"/>
            <a:ext cx="1482725" cy="7874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9" name="AutoShape 37"/>
          <p:cNvSpPr>
            <a:spLocks noChangeArrowheads="1"/>
          </p:cNvSpPr>
          <p:nvPr/>
        </p:nvSpPr>
        <p:spPr bwMode="auto">
          <a:xfrm>
            <a:off x="147638" y="5516563"/>
            <a:ext cx="2479675" cy="1054100"/>
          </a:xfrm>
          <a:prstGeom prst="wedgeRoundRectCallout">
            <a:avLst>
              <a:gd name="adj1" fmla="val 34699"/>
              <a:gd name="adj2" fmla="val -16942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179388" y="5491163"/>
            <a:ext cx="25352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所有到网络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145.13.0.0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的分组均到达此路由器</a:t>
            </a:r>
          </a:p>
        </p:txBody>
      </p:sp>
      <p:pic>
        <p:nvPicPr>
          <p:cNvPr id="13351" name="Picture 3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4803775"/>
            <a:ext cx="7016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2" name="Picture 4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605088"/>
            <a:ext cx="7016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53" name="AutoShape 41"/>
          <p:cNvSpPr>
            <a:spLocks noChangeArrowheads="1"/>
          </p:cNvSpPr>
          <p:nvPr/>
        </p:nvSpPr>
        <p:spPr bwMode="auto">
          <a:xfrm rot="-1643298">
            <a:off x="881063" y="4222750"/>
            <a:ext cx="938212" cy="390525"/>
          </a:xfrm>
          <a:prstGeom prst="leftArrow">
            <a:avLst>
              <a:gd name="adj1" fmla="val 42500"/>
              <a:gd name="adj2" fmla="val 905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54" name="AutoShape 42"/>
          <p:cNvSpPr>
            <a:spLocks noChangeArrowheads="1"/>
          </p:cNvSpPr>
          <p:nvPr/>
        </p:nvSpPr>
        <p:spPr bwMode="auto">
          <a:xfrm rot="2494205">
            <a:off x="1198563" y="3113088"/>
            <a:ext cx="936625" cy="393700"/>
          </a:xfrm>
          <a:prstGeom prst="leftArrow">
            <a:avLst>
              <a:gd name="adj1" fmla="val 42500"/>
              <a:gd name="adj2" fmla="val 896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477838" y="1476375"/>
            <a:ext cx="170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我的网络地址</a:t>
            </a:r>
          </a:p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是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145.13.0.0</a:t>
            </a: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1370013" y="2212975"/>
            <a:ext cx="344487" cy="11509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1212850" y="2212975"/>
            <a:ext cx="157163" cy="21986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2076450" y="348615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79375" y="440055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79375" y="2205038"/>
            <a:ext cx="460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2471738" y="2611438"/>
            <a:ext cx="5672137" cy="2844800"/>
            <a:chOff x="1746" y="890"/>
            <a:chExt cx="3221" cy="1950"/>
          </a:xfrm>
        </p:grpSpPr>
        <p:grpSp>
          <p:nvGrpSpPr>
            <p:cNvPr id="13364" name="Group 50"/>
            <p:cNvGrpSpPr>
              <a:grpSpLocks/>
            </p:cNvGrpSpPr>
            <p:nvPr/>
          </p:nvGrpSpPr>
          <p:grpSpPr bwMode="auto">
            <a:xfrm>
              <a:off x="1746" y="890"/>
              <a:ext cx="3221" cy="1950"/>
              <a:chOff x="912" y="768"/>
              <a:chExt cx="2400" cy="1584"/>
            </a:xfrm>
          </p:grpSpPr>
          <p:sp>
            <p:nvSpPr>
              <p:cNvPr id="13366" name="Oval 51"/>
              <p:cNvSpPr>
                <a:spLocks noChangeArrowheads="1"/>
              </p:cNvSpPr>
              <p:nvPr/>
            </p:nvSpPr>
            <p:spPr bwMode="auto">
              <a:xfrm>
                <a:off x="1751" y="799"/>
                <a:ext cx="1026" cy="62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3367" name="Oval 52"/>
              <p:cNvSpPr>
                <a:spLocks noChangeArrowheads="1"/>
              </p:cNvSpPr>
              <p:nvPr/>
            </p:nvSpPr>
            <p:spPr bwMode="auto">
              <a:xfrm>
                <a:off x="1172" y="972"/>
                <a:ext cx="781" cy="62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3368" name="Oval 53"/>
              <p:cNvSpPr>
                <a:spLocks noChangeArrowheads="1"/>
              </p:cNvSpPr>
              <p:nvPr/>
            </p:nvSpPr>
            <p:spPr bwMode="auto">
              <a:xfrm>
                <a:off x="926" y="1364"/>
                <a:ext cx="521" cy="50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3369" name="Oval 54"/>
              <p:cNvSpPr>
                <a:spLocks noChangeArrowheads="1"/>
              </p:cNvSpPr>
              <p:nvPr/>
            </p:nvSpPr>
            <p:spPr bwMode="auto">
              <a:xfrm>
                <a:off x="1085" y="1599"/>
                <a:ext cx="796" cy="54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3370" name="Oval 55"/>
              <p:cNvSpPr>
                <a:spLocks noChangeArrowheads="1"/>
              </p:cNvSpPr>
              <p:nvPr/>
            </p:nvSpPr>
            <p:spPr bwMode="auto">
              <a:xfrm>
                <a:off x="1664" y="1693"/>
                <a:ext cx="1200" cy="65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3371" name="Oval 56"/>
              <p:cNvSpPr>
                <a:spLocks noChangeArrowheads="1"/>
              </p:cNvSpPr>
              <p:nvPr/>
            </p:nvSpPr>
            <p:spPr bwMode="auto">
              <a:xfrm>
                <a:off x="2445" y="988"/>
                <a:ext cx="751" cy="48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3372" name="Oval 57"/>
              <p:cNvSpPr>
                <a:spLocks noChangeArrowheads="1"/>
              </p:cNvSpPr>
              <p:nvPr/>
            </p:nvSpPr>
            <p:spPr bwMode="auto">
              <a:xfrm>
                <a:off x="2560" y="1317"/>
                <a:ext cx="752" cy="48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3373" name="Oval 58"/>
              <p:cNvSpPr>
                <a:spLocks noChangeArrowheads="1"/>
              </p:cNvSpPr>
              <p:nvPr/>
            </p:nvSpPr>
            <p:spPr bwMode="auto">
              <a:xfrm>
                <a:off x="2488" y="1427"/>
                <a:ext cx="752" cy="8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3374" name="Oval 59"/>
              <p:cNvSpPr>
                <a:spLocks noChangeArrowheads="1"/>
              </p:cNvSpPr>
              <p:nvPr/>
            </p:nvSpPr>
            <p:spPr bwMode="auto">
              <a:xfrm>
                <a:off x="1360" y="1176"/>
                <a:ext cx="1547" cy="8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grpSp>
            <p:nvGrpSpPr>
              <p:cNvPr id="13375" name="Group 60"/>
              <p:cNvGrpSpPr>
                <a:grpSpLocks/>
              </p:cNvGrpSpPr>
              <p:nvPr/>
            </p:nvGrpSpPr>
            <p:grpSpPr bwMode="auto">
              <a:xfrm>
                <a:off x="912" y="768"/>
                <a:ext cx="2386" cy="1553"/>
                <a:chOff x="912" y="768"/>
                <a:chExt cx="2386" cy="1553"/>
              </a:xfrm>
            </p:grpSpPr>
            <p:sp>
              <p:nvSpPr>
                <p:cNvPr id="13376" name="Oval 61"/>
                <p:cNvSpPr>
                  <a:spLocks noChangeArrowheads="1"/>
                </p:cNvSpPr>
                <p:nvPr/>
              </p:nvSpPr>
              <p:spPr bwMode="auto">
                <a:xfrm>
                  <a:off x="1736" y="768"/>
                  <a:ext cx="1027" cy="627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3377" name="Oval 62"/>
                <p:cNvSpPr>
                  <a:spLocks noChangeArrowheads="1"/>
                </p:cNvSpPr>
                <p:nvPr/>
              </p:nvSpPr>
              <p:spPr bwMode="auto">
                <a:xfrm>
                  <a:off x="1158" y="941"/>
                  <a:ext cx="781" cy="627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3378" name="Oval 63"/>
                <p:cNvSpPr>
                  <a:spLocks noChangeArrowheads="1"/>
                </p:cNvSpPr>
                <p:nvPr/>
              </p:nvSpPr>
              <p:spPr bwMode="auto">
                <a:xfrm>
                  <a:off x="912" y="1333"/>
                  <a:ext cx="520" cy="501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3379" name="Oval 64"/>
                <p:cNvSpPr>
                  <a:spLocks noChangeArrowheads="1"/>
                </p:cNvSpPr>
                <p:nvPr/>
              </p:nvSpPr>
              <p:spPr bwMode="auto">
                <a:xfrm>
                  <a:off x="1071" y="1568"/>
                  <a:ext cx="795" cy="54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3380" name="Oval 65"/>
                <p:cNvSpPr>
                  <a:spLocks noChangeArrowheads="1"/>
                </p:cNvSpPr>
                <p:nvPr/>
              </p:nvSpPr>
              <p:spPr bwMode="auto">
                <a:xfrm>
                  <a:off x="1649" y="1662"/>
                  <a:ext cx="1200" cy="65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3381" name="Oval 66"/>
                <p:cNvSpPr>
                  <a:spLocks noChangeArrowheads="1"/>
                </p:cNvSpPr>
                <p:nvPr/>
              </p:nvSpPr>
              <p:spPr bwMode="auto">
                <a:xfrm>
                  <a:off x="2430" y="956"/>
                  <a:ext cx="752" cy="48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3382" name="Oval 67"/>
                <p:cNvSpPr>
                  <a:spLocks noChangeArrowheads="1"/>
                </p:cNvSpPr>
                <p:nvPr/>
              </p:nvSpPr>
              <p:spPr bwMode="auto">
                <a:xfrm>
                  <a:off x="2546" y="1286"/>
                  <a:ext cx="752" cy="48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3383" name="Oval 68"/>
                <p:cNvSpPr>
                  <a:spLocks noChangeArrowheads="1"/>
                </p:cNvSpPr>
                <p:nvPr/>
              </p:nvSpPr>
              <p:spPr bwMode="auto">
                <a:xfrm>
                  <a:off x="2473" y="1395"/>
                  <a:ext cx="752" cy="81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3384" name="Oval 69"/>
                <p:cNvSpPr>
                  <a:spLocks noChangeArrowheads="1"/>
                </p:cNvSpPr>
                <p:nvPr/>
              </p:nvSpPr>
              <p:spPr bwMode="auto">
                <a:xfrm>
                  <a:off x="1346" y="1144"/>
                  <a:ext cx="1547" cy="81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</p:grpSp>
        </p:grpSp>
        <p:sp>
          <p:nvSpPr>
            <p:cNvPr id="13365" name="Text Box 70"/>
            <p:cNvSpPr txBox="1">
              <a:spLocks noChangeArrowheads="1"/>
            </p:cNvSpPr>
            <p:nvPr/>
          </p:nvSpPr>
          <p:spPr bwMode="auto">
            <a:xfrm>
              <a:off x="2956" y="1410"/>
              <a:ext cx="1204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3200">
                  <a:solidFill>
                    <a:srgbClr val="333399"/>
                  </a:solidFill>
                  <a:latin typeface="Arial" panose="020B0604020202020204" pitchFamily="34" charset="0"/>
                </a:rPr>
                <a:t>网络</a:t>
              </a:r>
            </a:p>
            <a:p>
              <a:pPr algn="ctr" eaLnBrk="1" hangingPunct="1"/>
              <a:r>
                <a:rPr kumimoji="1" lang="en-US" altLang="zh-CN" sz="3200">
                  <a:solidFill>
                    <a:srgbClr val="FF0000"/>
                  </a:solidFill>
                  <a:latin typeface="Arial" panose="020B0604020202020204" pitchFamily="34" charset="0"/>
                </a:rPr>
                <a:t>145.13</a:t>
              </a:r>
              <a:r>
                <a:rPr kumimoji="1" lang="en-US" altLang="zh-CN" sz="3200">
                  <a:solidFill>
                    <a:srgbClr val="333399"/>
                  </a:solidFill>
                  <a:latin typeface="Arial" panose="020B0604020202020204" pitchFamily="34" charset="0"/>
                </a:rPr>
                <a:t>.0.0</a:t>
              </a:r>
            </a:p>
          </p:txBody>
        </p:sp>
      </p:grpSp>
      <p:pic>
        <p:nvPicPr>
          <p:cNvPr id="13362" name="Picture 7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3940175"/>
            <a:ext cx="7016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63" name="Rectangle 72"/>
          <p:cNvSpPr>
            <a:spLocks noGrp="1" noChangeArrowheads="1"/>
          </p:cNvSpPr>
          <p:nvPr>
            <p:ph type="title"/>
          </p:nvPr>
        </p:nvSpPr>
        <p:spPr>
          <a:xfrm>
            <a:off x="719138" y="692150"/>
            <a:ext cx="7704137" cy="623888"/>
          </a:xfrm>
        </p:spPr>
        <p:txBody>
          <a:bodyPr/>
          <a:lstStyle/>
          <a:p>
            <a:pPr eaLnBrk="1" hangingPunct="1"/>
            <a:r>
              <a:rPr lang="zh-CN" altLang="en-US" sz="2500" b="1" smtClean="0"/>
              <a:t>一个未划分子网的 </a:t>
            </a:r>
            <a:r>
              <a:rPr lang="en-US" altLang="zh-CN" sz="2500" b="1" smtClean="0"/>
              <a:t>B </a:t>
            </a:r>
            <a:r>
              <a:rPr lang="zh-CN" altLang="en-US" sz="2500" b="1" smtClean="0"/>
              <a:t>类网络</a:t>
            </a:r>
            <a:r>
              <a:rPr lang="en-US" altLang="zh-CN" sz="2500" b="1" smtClean="0"/>
              <a:t>145.13.0.0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3"/>
          <p:cNvSpPr>
            <a:spLocks noChangeShapeType="1"/>
          </p:cNvSpPr>
          <p:nvPr/>
        </p:nvSpPr>
        <p:spPr bwMode="auto">
          <a:xfrm>
            <a:off x="749300" y="2628900"/>
            <a:ext cx="1470025" cy="1370013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Line 4"/>
          <p:cNvSpPr>
            <a:spLocks noChangeShapeType="1"/>
          </p:cNvSpPr>
          <p:nvPr/>
        </p:nvSpPr>
        <p:spPr bwMode="auto">
          <a:xfrm>
            <a:off x="593725" y="2628900"/>
            <a:ext cx="0" cy="20955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 flipV="1">
            <a:off x="671513" y="4078288"/>
            <a:ext cx="1470025" cy="804862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2360613" y="1341438"/>
            <a:ext cx="6675437" cy="540067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42" name="Freeform 7"/>
          <p:cNvSpPr>
            <a:spLocks/>
          </p:cNvSpPr>
          <p:nvPr/>
        </p:nvSpPr>
        <p:spPr bwMode="auto">
          <a:xfrm>
            <a:off x="2511425" y="1422400"/>
            <a:ext cx="3748088" cy="2071688"/>
          </a:xfrm>
          <a:custGeom>
            <a:avLst/>
            <a:gdLst>
              <a:gd name="T0" fmla="*/ 2147483646 w 2326"/>
              <a:gd name="T1" fmla="*/ 2147483646 h 1235"/>
              <a:gd name="T2" fmla="*/ 2147483646 w 2326"/>
              <a:gd name="T3" fmla="*/ 2147483646 h 1235"/>
              <a:gd name="T4" fmla="*/ 2147483646 w 2326"/>
              <a:gd name="T5" fmla="*/ 2147483646 h 1235"/>
              <a:gd name="T6" fmla="*/ 2147483646 w 2326"/>
              <a:gd name="T7" fmla="*/ 2147483646 h 1235"/>
              <a:gd name="T8" fmla="*/ 2147483646 w 2326"/>
              <a:gd name="T9" fmla="*/ 2147483646 h 1235"/>
              <a:gd name="T10" fmla="*/ 2147483646 w 2326"/>
              <a:gd name="T11" fmla="*/ 2147483646 h 1235"/>
              <a:gd name="T12" fmla="*/ 2147483646 w 2326"/>
              <a:gd name="T13" fmla="*/ 2147483646 h 1235"/>
              <a:gd name="T14" fmla="*/ 2147483646 w 2326"/>
              <a:gd name="T15" fmla="*/ 2147483646 h 1235"/>
              <a:gd name="T16" fmla="*/ 2147483646 w 2326"/>
              <a:gd name="T17" fmla="*/ 2147483646 h 1235"/>
              <a:gd name="T18" fmla="*/ 2147483646 w 2326"/>
              <a:gd name="T19" fmla="*/ 2147483646 h 1235"/>
              <a:gd name="T20" fmla="*/ 2147483646 w 2326"/>
              <a:gd name="T21" fmla="*/ 2147483646 h 1235"/>
              <a:gd name="T22" fmla="*/ 2147483646 w 2326"/>
              <a:gd name="T23" fmla="*/ 2147483646 h 1235"/>
              <a:gd name="T24" fmla="*/ 2147483646 w 2326"/>
              <a:gd name="T25" fmla="*/ 2147483646 h 1235"/>
              <a:gd name="T26" fmla="*/ 2147483646 w 2326"/>
              <a:gd name="T27" fmla="*/ 2147483646 h 1235"/>
              <a:gd name="T28" fmla="*/ 2147483646 w 2326"/>
              <a:gd name="T29" fmla="*/ 2147483646 h 1235"/>
              <a:gd name="T30" fmla="*/ 2147483646 w 2326"/>
              <a:gd name="T31" fmla="*/ 2147483646 h 1235"/>
              <a:gd name="T32" fmla="*/ 2147483646 w 2326"/>
              <a:gd name="T33" fmla="*/ 2147483646 h 1235"/>
              <a:gd name="T34" fmla="*/ 2147483646 w 2326"/>
              <a:gd name="T35" fmla="*/ 2147483646 h 1235"/>
              <a:gd name="T36" fmla="*/ 2147483646 w 2326"/>
              <a:gd name="T37" fmla="*/ 2147483646 h 1235"/>
              <a:gd name="T38" fmla="*/ 2147483646 w 2326"/>
              <a:gd name="T39" fmla="*/ 2147483646 h 1235"/>
              <a:gd name="T40" fmla="*/ 2147483646 w 2326"/>
              <a:gd name="T41" fmla="*/ 2147483646 h 1235"/>
              <a:gd name="T42" fmla="*/ 2147483646 w 2326"/>
              <a:gd name="T43" fmla="*/ 2147483646 h 1235"/>
              <a:gd name="T44" fmla="*/ 2147483646 w 2326"/>
              <a:gd name="T45" fmla="*/ 2147483646 h 1235"/>
              <a:gd name="T46" fmla="*/ 2147483646 w 2326"/>
              <a:gd name="T47" fmla="*/ 2147483646 h 1235"/>
              <a:gd name="T48" fmla="*/ 2147483646 w 2326"/>
              <a:gd name="T49" fmla="*/ 2147483646 h 1235"/>
              <a:gd name="T50" fmla="*/ 2147483646 w 2326"/>
              <a:gd name="T51" fmla="*/ 2147483646 h 1235"/>
              <a:gd name="T52" fmla="*/ 2147483646 w 2326"/>
              <a:gd name="T53" fmla="*/ 2147483646 h 1235"/>
              <a:gd name="T54" fmla="*/ 2147483646 w 2326"/>
              <a:gd name="T55" fmla="*/ 2147483646 h 123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326"/>
              <a:gd name="T85" fmla="*/ 0 h 1235"/>
              <a:gd name="T86" fmla="*/ 2326 w 2326"/>
              <a:gd name="T87" fmla="*/ 1235 h 123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326" h="1235">
                <a:moveTo>
                  <a:pt x="61" y="152"/>
                </a:moveTo>
                <a:cubicBezTo>
                  <a:pt x="58" y="176"/>
                  <a:pt x="104" y="118"/>
                  <a:pt x="118" y="113"/>
                </a:cubicBezTo>
                <a:cubicBezTo>
                  <a:pt x="160" y="99"/>
                  <a:pt x="193" y="40"/>
                  <a:pt x="238" y="35"/>
                </a:cubicBezTo>
                <a:cubicBezTo>
                  <a:pt x="318" y="25"/>
                  <a:pt x="478" y="11"/>
                  <a:pt x="478" y="11"/>
                </a:cubicBezTo>
                <a:cubicBezTo>
                  <a:pt x="632" y="18"/>
                  <a:pt x="752" y="26"/>
                  <a:pt x="898" y="47"/>
                </a:cubicBezTo>
                <a:cubicBezTo>
                  <a:pt x="1333" y="37"/>
                  <a:pt x="1265" y="52"/>
                  <a:pt x="1510" y="11"/>
                </a:cubicBezTo>
                <a:cubicBezTo>
                  <a:pt x="1714" y="15"/>
                  <a:pt x="1864" y="0"/>
                  <a:pt x="2068" y="11"/>
                </a:cubicBezTo>
                <a:cubicBezTo>
                  <a:pt x="2116" y="14"/>
                  <a:pt x="2284" y="150"/>
                  <a:pt x="2302" y="203"/>
                </a:cubicBezTo>
                <a:cubicBezTo>
                  <a:pt x="2310" y="227"/>
                  <a:pt x="2326" y="275"/>
                  <a:pt x="2326" y="275"/>
                </a:cubicBezTo>
                <a:cubicBezTo>
                  <a:pt x="2322" y="391"/>
                  <a:pt x="2309" y="459"/>
                  <a:pt x="2302" y="575"/>
                </a:cubicBezTo>
                <a:cubicBezTo>
                  <a:pt x="2297" y="658"/>
                  <a:pt x="2299" y="675"/>
                  <a:pt x="2266" y="773"/>
                </a:cubicBezTo>
                <a:cubicBezTo>
                  <a:pt x="2243" y="841"/>
                  <a:pt x="2211" y="910"/>
                  <a:pt x="2170" y="971"/>
                </a:cubicBezTo>
                <a:cubicBezTo>
                  <a:pt x="2132" y="1028"/>
                  <a:pt x="2077" y="1060"/>
                  <a:pt x="2026" y="1103"/>
                </a:cubicBezTo>
                <a:cubicBezTo>
                  <a:pt x="1966" y="1153"/>
                  <a:pt x="2017" y="1130"/>
                  <a:pt x="1954" y="1151"/>
                </a:cubicBezTo>
                <a:cubicBezTo>
                  <a:pt x="1900" y="1205"/>
                  <a:pt x="1934" y="1182"/>
                  <a:pt x="1846" y="1211"/>
                </a:cubicBezTo>
                <a:cubicBezTo>
                  <a:pt x="1834" y="1215"/>
                  <a:pt x="1822" y="1219"/>
                  <a:pt x="1810" y="1223"/>
                </a:cubicBezTo>
                <a:cubicBezTo>
                  <a:pt x="1798" y="1227"/>
                  <a:pt x="1774" y="1235"/>
                  <a:pt x="1774" y="1235"/>
                </a:cubicBezTo>
                <a:cubicBezTo>
                  <a:pt x="1674" y="1231"/>
                  <a:pt x="1574" y="1230"/>
                  <a:pt x="1474" y="1223"/>
                </a:cubicBezTo>
                <a:cubicBezTo>
                  <a:pt x="1331" y="1213"/>
                  <a:pt x="1204" y="1131"/>
                  <a:pt x="1066" y="1103"/>
                </a:cubicBezTo>
                <a:cubicBezTo>
                  <a:pt x="967" y="1083"/>
                  <a:pt x="863" y="1084"/>
                  <a:pt x="766" y="1055"/>
                </a:cubicBezTo>
                <a:cubicBezTo>
                  <a:pt x="666" y="1025"/>
                  <a:pt x="575" y="983"/>
                  <a:pt x="478" y="947"/>
                </a:cubicBezTo>
                <a:cubicBezTo>
                  <a:pt x="461" y="941"/>
                  <a:pt x="447" y="927"/>
                  <a:pt x="430" y="923"/>
                </a:cubicBezTo>
                <a:cubicBezTo>
                  <a:pt x="401" y="916"/>
                  <a:pt x="181" y="849"/>
                  <a:pt x="169" y="848"/>
                </a:cubicBezTo>
                <a:cubicBezTo>
                  <a:pt x="94" y="794"/>
                  <a:pt x="109" y="776"/>
                  <a:pt x="70" y="725"/>
                </a:cubicBezTo>
                <a:cubicBezTo>
                  <a:pt x="37" y="650"/>
                  <a:pt x="31" y="614"/>
                  <a:pt x="19" y="542"/>
                </a:cubicBezTo>
                <a:cubicBezTo>
                  <a:pt x="15" y="490"/>
                  <a:pt x="0" y="469"/>
                  <a:pt x="7" y="404"/>
                </a:cubicBezTo>
                <a:cubicBezTo>
                  <a:pt x="7" y="358"/>
                  <a:pt x="13" y="305"/>
                  <a:pt x="22" y="263"/>
                </a:cubicBezTo>
                <a:cubicBezTo>
                  <a:pt x="31" y="221"/>
                  <a:pt x="53" y="175"/>
                  <a:pt x="61" y="152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3" name="Freeform 8"/>
          <p:cNvSpPr>
            <a:spLocks/>
          </p:cNvSpPr>
          <p:nvPr/>
        </p:nvSpPr>
        <p:spPr bwMode="auto">
          <a:xfrm>
            <a:off x="2449513" y="2790825"/>
            <a:ext cx="1162050" cy="1128713"/>
          </a:xfrm>
          <a:custGeom>
            <a:avLst/>
            <a:gdLst>
              <a:gd name="T0" fmla="*/ 0 w 732"/>
              <a:gd name="T1" fmla="*/ 2147483646 h 711"/>
              <a:gd name="T2" fmla="*/ 2147483646 w 732"/>
              <a:gd name="T3" fmla="*/ 2147483646 h 711"/>
              <a:gd name="T4" fmla="*/ 2147483646 w 732"/>
              <a:gd name="T5" fmla="*/ 0 h 711"/>
              <a:gd name="T6" fmla="*/ 0 60000 65536"/>
              <a:gd name="T7" fmla="*/ 0 60000 65536"/>
              <a:gd name="T8" fmla="*/ 0 60000 65536"/>
              <a:gd name="T9" fmla="*/ 0 w 732"/>
              <a:gd name="T10" fmla="*/ 0 h 711"/>
              <a:gd name="T11" fmla="*/ 732 w 732"/>
              <a:gd name="T12" fmla="*/ 711 h 7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2" h="711">
                <a:moveTo>
                  <a:pt x="0" y="711"/>
                </a:moveTo>
                <a:lnTo>
                  <a:pt x="732" y="372"/>
                </a:lnTo>
                <a:lnTo>
                  <a:pt x="732" y="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Freeform 9"/>
          <p:cNvSpPr>
            <a:spLocks/>
          </p:cNvSpPr>
          <p:nvPr/>
        </p:nvSpPr>
        <p:spPr bwMode="auto">
          <a:xfrm>
            <a:off x="2757488" y="4251325"/>
            <a:ext cx="4086225" cy="2479675"/>
          </a:xfrm>
          <a:custGeom>
            <a:avLst/>
            <a:gdLst>
              <a:gd name="T0" fmla="*/ 2147483646 w 2574"/>
              <a:gd name="T1" fmla="*/ 2147483646 h 1562"/>
              <a:gd name="T2" fmla="*/ 2147483646 w 2574"/>
              <a:gd name="T3" fmla="*/ 2147483646 h 1562"/>
              <a:gd name="T4" fmla="*/ 2147483646 w 2574"/>
              <a:gd name="T5" fmla="*/ 2147483646 h 1562"/>
              <a:gd name="T6" fmla="*/ 2147483646 w 2574"/>
              <a:gd name="T7" fmla="*/ 2147483646 h 1562"/>
              <a:gd name="T8" fmla="*/ 2147483646 w 2574"/>
              <a:gd name="T9" fmla="*/ 2147483646 h 1562"/>
              <a:gd name="T10" fmla="*/ 2147483646 w 2574"/>
              <a:gd name="T11" fmla="*/ 2147483646 h 1562"/>
              <a:gd name="T12" fmla="*/ 2147483646 w 2574"/>
              <a:gd name="T13" fmla="*/ 2147483646 h 1562"/>
              <a:gd name="T14" fmla="*/ 2147483646 w 2574"/>
              <a:gd name="T15" fmla="*/ 2147483646 h 1562"/>
              <a:gd name="T16" fmla="*/ 2147483646 w 2574"/>
              <a:gd name="T17" fmla="*/ 2147483646 h 1562"/>
              <a:gd name="T18" fmla="*/ 2147483646 w 2574"/>
              <a:gd name="T19" fmla="*/ 2147483646 h 1562"/>
              <a:gd name="T20" fmla="*/ 2147483646 w 2574"/>
              <a:gd name="T21" fmla="*/ 2147483646 h 1562"/>
              <a:gd name="T22" fmla="*/ 2147483646 w 2574"/>
              <a:gd name="T23" fmla="*/ 2147483646 h 1562"/>
              <a:gd name="T24" fmla="*/ 2147483646 w 2574"/>
              <a:gd name="T25" fmla="*/ 2147483646 h 1562"/>
              <a:gd name="T26" fmla="*/ 2147483646 w 2574"/>
              <a:gd name="T27" fmla="*/ 2147483646 h 1562"/>
              <a:gd name="T28" fmla="*/ 2147483646 w 2574"/>
              <a:gd name="T29" fmla="*/ 2147483646 h 1562"/>
              <a:gd name="T30" fmla="*/ 2147483646 w 2574"/>
              <a:gd name="T31" fmla="*/ 2147483646 h 1562"/>
              <a:gd name="T32" fmla="*/ 2147483646 w 2574"/>
              <a:gd name="T33" fmla="*/ 2147483646 h 1562"/>
              <a:gd name="T34" fmla="*/ 2147483646 w 2574"/>
              <a:gd name="T35" fmla="*/ 2147483646 h 1562"/>
              <a:gd name="T36" fmla="*/ 2147483646 w 2574"/>
              <a:gd name="T37" fmla="*/ 2147483646 h 1562"/>
              <a:gd name="T38" fmla="*/ 2147483646 w 2574"/>
              <a:gd name="T39" fmla="*/ 2147483646 h 1562"/>
              <a:gd name="T40" fmla="*/ 2147483646 w 2574"/>
              <a:gd name="T41" fmla="*/ 2147483646 h 1562"/>
              <a:gd name="T42" fmla="*/ 0 w 2574"/>
              <a:gd name="T43" fmla="*/ 2147483646 h 1562"/>
              <a:gd name="T44" fmla="*/ 2147483646 w 2574"/>
              <a:gd name="T45" fmla="*/ 2147483646 h 156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574"/>
              <a:gd name="T70" fmla="*/ 0 h 1562"/>
              <a:gd name="T71" fmla="*/ 2574 w 2574"/>
              <a:gd name="T72" fmla="*/ 1562 h 156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574" h="1562">
                <a:moveTo>
                  <a:pt x="65" y="457"/>
                </a:moveTo>
                <a:cubicBezTo>
                  <a:pt x="262" y="320"/>
                  <a:pt x="371" y="154"/>
                  <a:pt x="612" y="146"/>
                </a:cubicBezTo>
                <a:cubicBezTo>
                  <a:pt x="707" y="122"/>
                  <a:pt x="689" y="145"/>
                  <a:pt x="770" y="89"/>
                </a:cubicBezTo>
                <a:cubicBezTo>
                  <a:pt x="784" y="79"/>
                  <a:pt x="901" y="61"/>
                  <a:pt x="917" y="55"/>
                </a:cubicBezTo>
                <a:cubicBezTo>
                  <a:pt x="952" y="49"/>
                  <a:pt x="1004" y="48"/>
                  <a:pt x="1063" y="50"/>
                </a:cubicBezTo>
                <a:cubicBezTo>
                  <a:pt x="1127" y="44"/>
                  <a:pt x="1196" y="23"/>
                  <a:pt x="1303" y="18"/>
                </a:cubicBezTo>
                <a:cubicBezTo>
                  <a:pt x="1502" y="22"/>
                  <a:pt x="1505" y="0"/>
                  <a:pt x="1703" y="18"/>
                </a:cubicBezTo>
                <a:cubicBezTo>
                  <a:pt x="1770" y="24"/>
                  <a:pt x="2049" y="130"/>
                  <a:pt x="2119" y="154"/>
                </a:cubicBezTo>
                <a:cubicBezTo>
                  <a:pt x="2181" y="203"/>
                  <a:pt x="2213" y="303"/>
                  <a:pt x="2267" y="361"/>
                </a:cubicBezTo>
                <a:cubicBezTo>
                  <a:pt x="2325" y="421"/>
                  <a:pt x="2366" y="514"/>
                  <a:pt x="2401" y="589"/>
                </a:cubicBezTo>
                <a:cubicBezTo>
                  <a:pt x="2414" y="654"/>
                  <a:pt x="2478" y="696"/>
                  <a:pt x="2487" y="762"/>
                </a:cubicBezTo>
                <a:cubicBezTo>
                  <a:pt x="2483" y="898"/>
                  <a:pt x="2574" y="1091"/>
                  <a:pt x="2567" y="1226"/>
                </a:cubicBezTo>
                <a:cubicBezTo>
                  <a:pt x="2564" y="1281"/>
                  <a:pt x="2482" y="1355"/>
                  <a:pt x="2455" y="1394"/>
                </a:cubicBezTo>
                <a:cubicBezTo>
                  <a:pt x="2445" y="1410"/>
                  <a:pt x="2298" y="1442"/>
                  <a:pt x="2287" y="1458"/>
                </a:cubicBezTo>
                <a:cubicBezTo>
                  <a:pt x="2215" y="1562"/>
                  <a:pt x="2111" y="1496"/>
                  <a:pt x="2000" y="1515"/>
                </a:cubicBezTo>
                <a:cubicBezTo>
                  <a:pt x="1918" y="1511"/>
                  <a:pt x="1836" y="1513"/>
                  <a:pt x="1756" y="1502"/>
                </a:cubicBezTo>
                <a:cubicBezTo>
                  <a:pt x="1687" y="1493"/>
                  <a:pt x="1592" y="1406"/>
                  <a:pt x="1512" y="1388"/>
                </a:cubicBezTo>
                <a:cubicBezTo>
                  <a:pt x="1318" y="1344"/>
                  <a:pt x="1150" y="1347"/>
                  <a:pt x="952" y="1337"/>
                </a:cubicBezTo>
                <a:cubicBezTo>
                  <a:pt x="875" y="1324"/>
                  <a:pt x="760" y="1294"/>
                  <a:pt x="684" y="1274"/>
                </a:cubicBezTo>
                <a:cubicBezTo>
                  <a:pt x="620" y="1230"/>
                  <a:pt x="550" y="1217"/>
                  <a:pt x="477" y="1198"/>
                </a:cubicBezTo>
                <a:cubicBezTo>
                  <a:pt x="282" y="1147"/>
                  <a:pt x="242" y="1124"/>
                  <a:pt x="65" y="1036"/>
                </a:cubicBezTo>
                <a:cubicBezTo>
                  <a:pt x="37" y="959"/>
                  <a:pt x="0" y="949"/>
                  <a:pt x="0" y="853"/>
                </a:cubicBezTo>
                <a:cubicBezTo>
                  <a:pt x="0" y="757"/>
                  <a:pt x="52" y="539"/>
                  <a:pt x="65" y="45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5" name="Freeform 10"/>
          <p:cNvSpPr>
            <a:spLocks/>
          </p:cNvSpPr>
          <p:nvPr/>
        </p:nvSpPr>
        <p:spPr bwMode="auto">
          <a:xfrm>
            <a:off x="2449513" y="4078288"/>
            <a:ext cx="1392237" cy="804862"/>
          </a:xfrm>
          <a:custGeom>
            <a:avLst/>
            <a:gdLst>
              <a:gd name="T0" fmla="*/ 0 w 877"/>
              <a:gd name="T1" fmla="*/ 0 h 507"/>
              <a:gd name="T2" fmla="*/ 2147483646 w 877"/>
              <a:gd name="T3" fmla="*/ 2147483646 h 507"/>
              <a:gd name="T4" fmla="*/ 2147483646 w 877"/>
              <a:gd name="T5" fmla="*/ 2147483646 h 507"/>
              <a:gd name="T6" fmla="*/ 0 60000 65536"/>
              <a:gd name="T7" fmla="*/ 0 60000 65536"/>
              <a:gd name="T8" fmla="*/ 0 60000 65536"/>
              <a:gd name="T9" fmla="*/ 0 w 877"/>
              <a:gd name="T10" fmla="*/ 0 h 507"/>
              <a:gd name="T11" fmla="*/ 877 w 877"/>
              <a:gd name="T12" fmla="*/ 507 h 5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7" h="507">
                <a:moveTo>
                  <a:pt x="0" y="0"/>
                </a:moveTo>
                <a:lnTo>
                  <a:pt x="877" y="287"/>
                </a:lnTo>
                <a:lnTo>
                  <a:pt x="877" y="507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Freeform 11"/>
          <p:cNvSpPr>
            <a:spLocks/>
          </p:cNvSpPr>
          <p:nvPr/>
        </p:nvSpPr>
        <p:spPr bwMode="auto">
          <a:xfrm>
            <a:off x="6072188" y="1503363"/>
            <a:ext cx="2836862" cy="3963987"/>
          </a:xfrm>
          <a:custGeom>
            <a:avLst/>
            <a:gdLst>
              <a:gd name="T0" fmla="*/ 2147483646 w 1787"/>
              <a:gd name="T1" fmla="*/ 2147483646 h 2497"/>
              <a:gd name="T2" fmla="*/ 2147483646 w 1787"/>
              <a:gd name="T3" fmla="*/ 2147483646 h 2497"/>
              <a:gd name="T4" fmla="*/ 2147483646 w 1787"/>
              <a:gd name="T5" fmla="*/ 2147483646 h 2497"/>
              <a:gd name="T6" fmla="*/ 2147483646 w 1787"/>
              <a:gd name="T7" fmla="*/ 2147483646 h 2497"/>
              <a:gd name="T8" fmla="*/ 2147483646 w 1787"/>
              <a:gd name="T9" fmla="*/ 2147483646 h 2497"/>
              <a:gd name="T10" fmla="*/ 2147483646 w 1787"/>
              <a:gd name="T11" fmla="*/ 2147483646 h 2497"/>
              <a:gd name="T12" fmla="*/ 2147483646 w 1787"/>
              <a:gd name="T13" fmla="*/ 2147483646 h 2497"/>
              <a:gd name="T14" fmla="*/ 2147483646 w 1787"/>
              <a:gd name="T15" fmla="*/ 0 h 2497"/>
              <a:gd name="T16" fmla="*/ 2147483646 w 1787"/>
              <a:gd name="T17" fmla="*/ 2147483646 h 2497"/>
              <a:gd name="T18" fmla="*/ 2147483646 w 1787"/>
              <a:gd name="T19" fmla="*/ 2147483646 h 2497"/>
              <a:gd name="T20" fmla="*/ 2147483646 w 1787"/>
              <a:gd name="T21" fmla="*/ 2147483646 h 2497"/>
              <a:gd name="T22" fmla="*/ 2147483646 w 1787"/>
              <a:gd name="T23" fmla="*/ 2147483646 h 2497"/>
              <a:gd name="T24" fmla="*/ 2147483646 w 1787"/>
              <a:gd name="T25" fmla="*/ 2147483646 h 2497"/>
              <a:gd name="T26" fmla="*/ 2147483646 w 1787"/>
              <a:gd name="T27" fmla="*/ 2147483646 h 2497"/>
              <a:gd name="T28" fmla="*/ 2147483646 w 1787"/>
              <a:gd name="T29" fmla="*/ 2147483646 h 2497"/>
              <a:gd name="T30" fmla="*/ 2147483646 w 1787"/>
              <a:gd name="T31" fmla="*/ 2147483646 h 2497"/>
              <a:gd name="T32" fmla="*/ 2147483646 w 1787"/>
              <a:gd name="T33" fmla="*/ 2147483646 h 2497"/>
              <a:gd name="T34" fmla="*/ 2147483646 w 1787"/>
              <a:gd name="T35" fmla="*/ 2147483646 h 2497"/>
              <a:gd name="T36" fmla="*/ 2147483646 w 1787"/>
              <a:gd name="T37" fmla="*/ 2147483646 h 2497"/>
              <a:gd name="T38" fmla="*/ 2147483646 w 1787"/>
              <a:gd name="T39" fmla="*/ 2147483646 h 2497"/>
              <a:gd name="T40" fmla="*/ 2147483646 w 1787"/>
              <a:gd name="T41" fmla="*/ 2147483646 h 2497"/>
              <a:gd name="T42" fmla="*/ 2147483646 w 1787"/>
              <a:gd name="T43" fmla="*/ 2147483646 h 2497"/>
              <a:gd name="T44" fmla="*/ 2147483646 w 1787"/>
              <a:gd name="T45" fmla="*/ 2147483646 h 2497"/>
              <a:gd name="T46" fmla="*/ 2147483646 w 1787"/>
              <a:gd name="T47" fmla="*/ 2147483646 h 249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787"/>
              <a:gd name="T73" fmla="*/ 0 h 2497"/>
              <a:gd name="T74" fmla="*/ 1787 w 1787"/>
              <a:gd name="T75" fmla="*/ 2497 h 2497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787" h="2497">
                <a:moveTo>
                  <a:pt x="289" y="1901"/>
                </a:moveTo>
                <a:cubicBezTo>
                  <a:pt x="270" y="1825"/>
                  <a:pt x="157" y="1859"/>
                  <a:pt x="128" y="1797"/>
                </a:cubicBezTo>
                <a:cubicBezTo>
                  <a:pt x="98" y="1735"/>
                  <a:pt x="36" y="1648"/>
                  <a:pt x="15" y="1583"/>
                </a:cubicBezTo>
                <a:cubicBezTo>
                  <a:pt x="0" y="1365"/>
                  <a:pt x="35" y="1221"/>
                  <a:pt x="83" y="1007"/>
                </a:cubicBezTo>
                <a:cubicBezTo>
                  <a:pt x="108" y="892"/>
                  <a:pt x="242" y="711"/>
                  <a:pt x="264" y="596"/>
                </a:cubicBezTo>
                <a:cubicBezTo>
                  <a:pt x="289" y="467"/>
                  <a:pt x="297" y="335"/>
                  <a:pt x="374" y="228"/>
                </a:cubicBezTo>
                <a:cubicBezTo>
                  <a:pt x="395" y="161"/>
                  <a:pt x="438" y="142"/>
                  <a:pt x="496" y="101"/>
                </a:cubicBezTo>
                <a:cubicBezTo>
                  <a:pt x="582" y="42"/>
                  <a:pt x="673" y="15"/>
                  <a:pt x="776" y="0"/>
                </a:cubicBezTo>
                <a:cubicBezTo>
                  <a:pt x="938" y="4"/>
                  <a:pt x="1101" y="5"/>
                  <a:pt x="1263" y="13"/>
                </a:cubicBezTo>
                <a:cubicBezTo>
                  <a:pt x="1339" y="16"/>
                  <a:pt x="1400" y="71"/>
                  <a:pt x="1470" y="89"/>
                </a:cubicBezTo>
                <a:cubicBezTo>
                  <a:pt x="1495" y="106"/>
                  <a:pt x="1527" y="114"/>
                  <a:pt x="1543" y="139"/>
                </a:cubicBezTo>
                <a:cubicBezTo>
                  <a:pt x="1572" y="183"/>
                  <a:pt x="1599" y="211"/>
                  <a:pt x="1641" y="241"/>
                </a:cubicBezTo>
                <a:cubicBezTo>
                  <a:pt x="1694" y="323"/>
                  <a:pt x="1720" y="435"/>
                  <a:pt x="1738" y="532"/>
                </a:cubicBezTo>
                <a:cubicBezTo>
                  <a:pt x="1763" y="984"/>
                  <a:pt x="1720" y="1534"/>
                  <a:pt x="1787" y="1952"/>
                </a:cubicBezTo>
                <a:cubicBezTo>
                  <a:pt x="1783" y="2058"/>
                  <a:pt x="1785" y="2163"/>
                  <a:pt x="1775" y="2269"/>
                </a:cubicBezTo>
                <a:cubicBezTo>
                  <a:pt x="1762" y="2412"/>
                  <a:pt x="1640" y="2472"/>
                  <a:pt x="1519" y="2497"/>
                </a:cubicBezTo>
                <a:cubicBezTo>
                  <a:pt x="1358" y="2489"/>
                  <a:pt x="1280" y="2483"/>
                  <a:pt x="1141" y="2459"/>
                </a:cubicBezTo>
                <a:cubicBezTo>
                  <a:pt x="1086" y="2430"/>
                  <a:pt x="1030" y="2416"/>
                  <a:pt x="971" y="2396"/>
                </a:cubicBezTo>
                <a:cubicBezTo>
                  <a:pt x="934" y="2383"/>
                  <a:pt x="898" y="2339"/>
                  <a:pt x="861" y="2320"/>
                </a:cubicBezTo>
                <a:cubicBezTo>
                  <a:pt x="845" y="2311"/>
                  <a:pt x="827" y="2306"/>
                  <a:pt x="812" y="2294"/>
                </a:cubicBezTo>
                <a:cubicBezTo>
                  <a:pt x="741" y="2234"/>
                  <a:pt x="706" y="2173"/>
                  <a:pt x="618" y="2142"/>
                </a:cubicBezTo>
                <a:cubicBezTo>
                  <a:pt x="542" y="2084"/>
                  <a:pt x="464" y="2031"/>
                  <a:pt x="386" y="1977"/>
                </a:cubicBezTo>
                <a:cubicBezTo>
                  <a:pt x="372" y="1968"/>
                  <a:pt x="364" y="1949"/>
                  <a:pt x="350" y="1939"/>
                </a:cubicBezTo>
                <a:cubicBezTo>
                  <a:pt x="255" y="1874"/>
                  <a:pt x="365" y="1980"/>
                  <a:pt x="289" y="190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auto">
          <a:xfrm flipV="1">
            <a:off x="2449513" y="3998913"/>
            <a:ext cx="5106987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Line 13"/>
          <p:cNvSpPr>
            <a:spLocks noChangeShapeType="1"/>
          </p:cNvSpPr>
          <p:nvPr/>
        </p:nvSpPr>
        <p:spPr bwMode="auto">
          <a:xfrm>
            <a:off x="3176588" y="2389188"/>
            <a:ext cx="0" cy="4127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Freeform 14"/>
          <p:cNvSpPr>
            <a:spLocks/>
          </p:cNvSpPr>
          <p:nvPr/>
        </p:nvSpPr>
        <p:spPr bwMode="auto">
          <a:xfrm>
            <a:off x="7543800" y="2776538"/>
            <a:ext cx="495300" cy="508000"/>
          </a:xfrm>
          <a:custGeom>
            <a:avLst/>
            <a:gdLst>
              <a:gd name="T0" fmla="*/ 2147483646 w 308"/>
              <a:gd name="T1" fmla="*/ 0 h 396"/>
              <a:gd name="T2" fmla="*/ 2147483646 w 308"/>
              <a:gd name="T3" fmla="*/ 2147483646 h 396"/>
              <a:gd name="T4" fmla="*/ 0 w 308"/>
              <a:gd name="T5" fmla="*/ 2147483646 h 396"/>
              <a:gd name="T6" fmla="*/ 0 60000 65536"/>
              <a:gd name="T7" fmla="*/ 0 60000 65536"/>
              <a:gd name="T8" fmla="*/ 0 60000 65536"/>
              <a:gd name="T9" fmla="*/ 0 w 308"/>
              <a:gd name="T10" fmla="*/ 0 h 396"/>
              <a:gd name="T11" fmla="*/ 308 w 308"/>
              <a:gd name="T12" fmla="*/ 396 h 3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8" h="396">
                <a:moveTo>
                  <a:pt x="308" y="0"/>
                </a:moveTo>
                <a:lnTo>
                  <a:pt x="308" y="396"/>
                </a:lnTo>
                <a:lnTo>
                  <a:pt x="0" y="392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>
            <a:off x="5575300" y="2147888"/>
            <a:ext cx="0" cy="6318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 flipV="1">
            <a:off x="5956300" y="4870450"/>
            <a:ext cx="9525" cy="10763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 flipH="1">
            <a:off x="4238625" y="2279650"/>
            <a:ext cx="0" cy="5222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Freeform 18"/>
          <p:cNvSpPr>
            <a:spLocks/>
          </p:cNvSpPr>
          <p:nvPr/>
        </p:nvSpPr>
        <p:spPr bwMode="auto">
          <a:xfrm>
            <a:off x="7272338" y="2374900"/>
            <a:ext cx="284162" cy="657225"/>
          </a:xfrm>
          <a:custGeom>
            <a:avLst/>
            <a:gdLst>
              <a:gd name="T0" fmla="*/ 0 w 176"/>
              <a:gd name="T1" fmla="*/ 0 h 392"/>
              <a:gd name="T2" fmla="*/ 0 w 176"/>
              <a:gd name="T3" fmla="*/ 2147483646 h 392"/>
              <a:gd name="T4" fmla="*/ 2147483646 w 176"/>
              <a:gd name="T5" fmla="*/ 2147483646 h 392"/>
              <a:gd name="T6" fmla="*/ 0 60000 65536"/>
              <a:gd name="T7" fmla="*/ 0 60000 65536"/>
              <a:gd name="T8" fmla="*/ 0 60000 65536"/>
              <a:gd name="T9" fmla="*/ 0 w 176"/>
              <a:gd name="T10" fmla="*/ 0 h 392"/>
              <a:gd name="T11" fmla="*/ 176 w 176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392">
                <a:moveTo>
                  <a:pt x="0" y="0"/>
                </a:moveTo>
                <a:lnTo>
                  <a:pt x="0" y="392"/>
                </a:lnTo>
                <a:lnTo>
                  <a:pt x="176" y="392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 flipH="1" flipV="1">
            <a:off x="4892675" y="4883150"/>
            <a:ext cx="0" cy="6873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 flipH="1" flipV="1">
            <a:off x="3500438" y="4883150"/>
            <a:ext cx="0" cy="4048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 flipH="1" flipV="1">
            <a:off x="7556500" y="4683125"/>
            <a:ext cx="8509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357" name="Picture 2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1985963"/>
            <a:ext cx="3825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8" name="Picture 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3756025"/>
            <a:ext cx="69691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9" name="Picture 2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8" y="2236788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0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825625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1" name="Picture 2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63" y="2468563"/>
            <a:ext cx="3825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2" name="Picture 2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066925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3" name="Picture 2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25" y="4402138"/>
            <a:ext cx="382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4" name="Picture 2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8" y="5734050"/>
            <a:ext cx="382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5" name="Picture 3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5448300"/>
            <a:ext cx="381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6" name="Picture 3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5126038"/>
            <a:ext cx="382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7" name="Text Box 32"/>
          <p:cNvSpPr txBox="1">
            <a:spLocks noChangeArrowheads="1"/>
          </p:cNvSpPr>
          <p:nvPr/>
        </p:nvSpPr>
        <p:spPr bwMode="auto">
          <a:xfrm>
            <a:off x="2339975" y="18796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145.13.3.10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3327400" y="16637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145.13.3.11</a:t>
            </a:r>
          </a:p>
        </p:txBody>
      </p:sp>
      <p:sp>
        <p:nvSpPr>
          <p:cNvPr id="14369" name="Text Box 34"/>
          <p:cNvSpPr txBox="1">
            <a:spLocks noChangeArrowheads="1"/>
          </p:cNvSpPr>
          <p:nvPr/>
        </p:nvSpPr>
        <p:spPr bwMode="auto">
          <a:xfrm>
            <a:off x="4641850" y="1519238"/>
            <a:ext cx="166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145.13.3.101</a:t>
            </a:r>
          </a:p>
        </p:txBody>
      </p:sp>
      <p:sp>
        <p:nvSpPr>
          <p:cNvPr id="14370" name="Text Box 35"/>
          <p:cNvSpPr txBox="1">
            <a:spLocks noChangeArrowheads="1"/>
          </p:cNvSpPr>
          <p:nvPr/>
        </p:nvSpPr>
        <p:spPr bwMode="auto">
          <a:xfrm>
            <a:off x="6653213" y="1655763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145.13.7.34</a:t>
            </a:r>
          </a:p>
        </p:txBody>
      </p:sp>
      <p:sp>
        <p:nvSpPr>
          <p:cNvPr id="14371" name="Text Box 36"/>
          <p:cNvSpPr txBox="1">
            <a:spLocks noChangeArrowheads="1"/>
          </p:cNvSpPr>
          <p:nvPr/>
        </p:nvSpPr>
        <p:spPr bwMode="auto">
          <a:xfrm>
            <a:off x="7558088" y="20447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145.13.7.35</a:t>
            </a:r>
          </a:p>
        </p:txBody>
      </p:sp>
      <p:sp>
        <p:nvSpPr>
          <p:cNvPr id="14372" name="Text Box 37"/>
          <p:cNvSpPr txBox="1">
            <a:spLocks noChangeArrowheads="1"/>
          </p:cNvSpPr>
          <p:nvPr/>
        </p:nvSpPr>
        <p:spPr bwMode="auto">
          <a:xfrm>
            <a:off x="7524750" y="4040188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145.13.7.56</a:t>
            </a:r>
          </a:p>
        </p:txBody>
      </p:sp>
      <p:sp>
        <p:nvSpPr>
          <p:cNvPr id="14373" name="Text Box 38"/>
          <p:cNvSpPr txBox="1">
            <a:spLocks noChangeArrowheads="1"/>
          </p:cNvSpPr>
          <p:nvPr/>
        </p:nvSpPr>
        <p:spPr bwMode="auto">
          <a:xfrm>
            <a:off x="2700338" y="5507038"/>
            <a:ext cx="166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145.13.21.23</a:t>
            </a:r>
          </a:p>
        </p:txBody>
      </p:sp>
      <p:sp>
        <p:nvSpPr>
          <p:cNvPr id="14374" name="Text Box 39"/>
          <p:cNvSpPr txBox="1">
            <a:spLocks noChangeArrowheads="1"/>
          </p:cNvSpPr>
          <p:nvPr/>
        </p:nvSpPr>
        <p:spPr bwMode="auto">
          <a:xfrm>
            <a:off x="4056063" y="5805488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145.13.21.9</a:t>
            </a:r>
          </a:p>
        </p:txBody>
      </p:sp>
      <p:sp>
        <p:nvSpPr>
          <p:cNvPr id="14375" name="Text Box 40"/>
          <p:cNvSpPr txBox="1">
            <a:spLocks noChangeArrowheads="1"/>
          </p:cNvSpPr>
          <p:nvPr/>
        </p:nvSpPr>
        <p:spPr bwMode="auto">
          <a:xfrm>
            <a:off x="5159375" y="61277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145.13.21.8</a:t>
            </a:r>
          </a:p>
        </p:txBody>
      </p:sp>
      <p:sp>
        <p:nvSpPr>
          <p:cNvPr id="14376" name="Line 41"/>
          <p:cNvSpPr>
            <a:spLocks noChangeShapeType="1"/>
          </p:cNvSpPr>
          <p:nvPr/>
        </p:nvSpPr>
        <p:spPr bwMode="auto">
          <a:xfrm flipV="1">
            <a:off x="3146425" y="4868863"/>
            <a:ext cx="3154363" cy="1428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7" name="Line 42"/>
          <p:cNvSpPr>
            <a:spLocks noChangeShapeType="1"/>
          </p:cNvSpPr>
          <p:nvPr/>
        </p:nvSpPr>
        <p:spPr bwMode="auto">
          <a:xfrm>
            <a:off x="2914650" y="2790825"/>
            <a:ext cx="3094038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8" name="Text Box 43"/>
          <p:cNvSpPr txBox="1">
            <a:spLocks noChangeArrowheads="1"/>
          </p:cNvSpPr>
          <p:nvPr/>
        </p:nvSpPr>
        <p:spPr bwMode="auto">
          <a:xfrm>
            <a:off x="3989388" y="50133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379" name="Text Box 44"/>
          <p:cNvSpPr txBox="1">
            <a:spLocks noChangeArrowheads="1"/>
          </p:cNvSpPr>
          <p:nvPr/>
        </p:nvSpPr>
        <p:spPr bwMode="auto">
          <a:xfrm>
            <a:off x="4437063" y="18573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380" name="Line 45"/>
          <p:cNvSpPr>
            <a:spLocks noChangeShapeType="1"/>
          </p:cNvSpPr>
          <p:nvPr/>
        </p:nvSpPr>
        <p:spPr bwMode="auto">
          <a:xfrm rot="5400000">
            <a:off x="6388100" y="3797300"/>
            <a:ext cx="23368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1" name="Text Box 46"/>
          <p:cNvSpPr txBox="1">
            <a:spLocks noChangeArrowheads="1"/>
          </p:cNvSpPr>
          <p:nvPr/>
        </p:nvSpPr>
        <p:spPr bwMode="auto">
          <a:xfrm rot="5400000">
            <a:off x="8007351" y="35210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382" name="Text Box 47"/>
          <p:cNvSpPr txBox="1">
            <a:spLocks noChangeArrowheads="1"/>
          </p:cNvSpPr>
          <p:nvPr/>
        </p:nvSpPr>
        <p:spPr bwMode="auto">
          <a:xfrm>
            <a:off x="3924300" y="4471988"/>
            <a:ext cx="2178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子网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</a:t>
            </a:r>
            <a:r>
              <a:rPr kumimoji="1" lang="en-US" altLang="zh-CN" sz="2400" u="sng">
                <a:solidFill>
                  <a:srgbClr val="FF0000"/>
                </a:solidFill>
                <a:latin typeface="Arial" panose="020B0604020202020204" pitchFamily="34" charset="0"/>
              </a:rPr>
              <a:t>21</a:t>
            </a:r>
            <a:r>
              <a:rPr kumimoji="1" lang="en-US" altLang="zh-CN" sz="2000" u="sng">
                <a:solidFill>
                  <a:srgbClr val="333399"/>
                </a:solidFill>
                <a:latin typeface="Arial" panose="020B0604020202020204" pitchFamily="34" charset="0"/>
              </a:rPr>
              <a:t>.0</a:t>
            </a:r>
          </a:p>
        </p:txBody>
      </p:sp>
      <p:sp>
        <p:nvSpPr>
          <p:cNvPr id="14383" name="Text Box 48"/>
          <p:cNvSpPr txBox="1">
            <a:spLocks noChangeArrowheads="1"/>
          </p:cNvSpPr>
          <p:nvPr/>
        </p:nvSpPr>
        <p:spPr bwMode="auto">
          <a:xfrm>
            <a:off x="3851275" y="2816225"/>
            <a:ext cx="200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子网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</a:t>
            </a:r>
            <a:r>
              <a:rPr kumimoji="1" lang="en-US" altLang="zh-CN" sz="2400" u="sng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kumimoji="1" lang="en-US" altLang="zh-CN" sz="2000" u="sng">
                <a:solidFill>
                  <a:srgbClr val="333399"/>
                </a:solidFill>
                <a:latin typeface="Arial" panose="020B0604020202020204" pitchFamily="34" charset="0"/>
              </a:rPr>
              <a:t>.0</a:t>
            </a:r>
          </a:p>
        </p:txBody>
      </p:sp>
      <p:sp>
        <p:nvSpPr>
          <p:cNvPr id="14384" name="Text Box 49"/>
          <p:cNvSpPr txBox="1">
            <a:spLocks noChangeArrowheads="1"/>
          </p:cNvSpPr>
          <p:nvPr/>
        </p:nvSpPr>
        <p:spPr bwMode="auto">
          <a:xfrm>
            <a:off x="6011863" y="3262313"/>
            <a:ext cx="14239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    子网 </a:t>
            </a:r>
          </a:p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</a:t>
            </a:r>
            <a:r>
              <a:rPr kumimoji="1" lang="en-US" altLang="zh-CN" sz="2400" u="sng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kumimoji="1" lang="en-US" altLang="zh-CN" sz="2000" u="sng">
                <a:solidFill>
                  <a:srgbClr val="333399"/>
                </a:solidFill>
                <a:latin typeface="Arial" panose="020B0604020202020204" pitchFamily="34" charset="0"/>
              </a:rPr>
              <a:t>.0</a:t>
            </a:r>
          </a:p>
        </p:txBody>
      </p:sp>
      <p:pic>
        <p:nvPicPr>
          <p:cNvPr id="14385" name="Picture 5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4643438"/>
            <a:ext cx="69691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86" name="Picture 5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389188"/>
            <a:ext cx="69691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7" name="AutoShape 52"/>
          <p:cNvSpPr>
            <a:spLocks noChangeArrowheads="1"/>
          </p:cNvSpPr>
          <p:nvPr/>
        </p:nvSpPr>
        <p:spPr bwMode="auto">
          <a:xfrm>
            <a:off x="130175" y="876300"/>
            <a:ext cx="1817688" cy="1393825"/>
          </a:xfrm>
          <a:prstGeom prst="wedgeRoundRectCallout">
            <a:avLst>
              <a:gd name="adj1" fmla="val 67731"/>
              <a:gd name="adj2" fmla="val 164009"/>
              <a:gd name="adj3" fmla="val 16667"/>
            </a:avLst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4388" name="Text Box 53"/>
          <p:cNvSpPr txBox="1">
            <a:spLocks noChangeArrowheads="1"/>
          </p:cNvSpPr>
          <p:nvPr/>
        </p:nvSpPr>
        <p:spPr bwMode="auto">
          <a:xfrm>
            <a:off x="-376238" y="908050"/>
            <a:ext cx="27765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所有到达网络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145.13.0.0</a:t>
            </a:r>
          </a:p>
          <a:p>
            <a:pPr algn="ctr"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的分组均到达</a:t>
            </a:r>
          </a:p>
          <a:p>
            <a:pPr algn="ctr" eaLnBrk="1" hangingPunct="1"/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</a:rPr>
              <a:t>此路由器</a:t>
            </a:r>
          </a:p>
        </p:txBody>
      </p:sp>
      <p:sp>
        <p:nvSpPr>
          <p:cNvPr id="14389" name="Line 54"/>
          <p:cNvSpPr>
            <a:spLocks noChangeShapeType="1"/>
          </p:cNvSpPr>
          <p:nvPr/>
        </p:nvSpPr>
        <p:spPr bwMode="auto">
          <a:xfrm>
            <a:off x="1290638" y="2871788"/>
            <a:ext cx="538162" cy="525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0" name="Line 55"/>
          <p:cNvSpPr>
            <a:spLocks noChangeShapeType="1"/>
          </p:cNvSpPr>
          <p:nvPr/>
        </p:nvSpPr>
        <p:spPr bwMode="auto">
          <a:xfrm rot="-4386823">
            <a:off x="1137444" y="3979069"/>
            <a:ext cx="565150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1" name="Text Box 56"/>
          <p:cNvSpPr txBox="1">
            <a:spLocks noChangeArrowheads="1"/>
          </p:cNvSpPr>
          <p:nvPr/>
        </p:nvSpPr>
        <p:spPr bwMode="auto">
          <a:xfrm>
            <a:off x="6877050" y="5680075"/>
            <a:ext cx="18684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Arial" panose="020B0604020202020204" pitchFamily="34" charset="0"/>
              </a:rPr>
              <a:t>网络</a:t>
            </a:r>
          </a:p>
          <a:p>
            <a:pPr algn="ctr" eaLnBrk="1" hangingPunct="1"/>
            <a:r>
              <a:rPr kumimoji="1"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145.13.</a:t>
            </a:r>
            <a:r>
              <a:rPr kumimoji="1"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kumimoji="1" lang="en-US" altLang="zh-CN" sz="2800">
                <a:solidFill>
                  <a:srgbClr val="333399"/>
                </a:solidFill>
                <a:latin typeface="Arial" panose="020B0604020202020204" pitchFamily="34" charset="0"/>
              </a:rPr>
              <a:t>.0</a:t>
            </a:r>
          </a:p>
        </p:txBody>
      </p:sp>
      <p:sp>
        <p:nvSpPr>
          <p:cNvPr id="14392" name="Text Box 57"/>
          <p:cNvSpPr txBox="1">
            <a:spLocks noChangeArrowheads="1"/>
          </p:cNvSpPr>
          <p:nvPr/>
        </p:nvSpPr>
        <p:spPr bwMode="auto">
          <a:xfrm>
            <a:off x="1941513" y="4167188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93" name="Text Box 58"/>
          <p:cNvSpPr txBox="1">
            <a:spLocks noChangeArrowheads="1"/>
          </p:cNvSpPr>
          <p:nvPr/>
        </p:nvSpPr>
        <p:spPr bwMode="auto">
          <a:xfrm>
            <a:off x="79375" y="4284663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394" name="Text Box 59"/>
          <p:cNvSpPr txBox="1">
            <a:spLocks noChangeArrowheads="1"/>
          </p:cNvSpPr>
          <p:nvPr/>
        </p:nvSpPr>
        <p:spPr bwMode="auto">
          <a:xfrm>
            <a:off x="150813" y="2746375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95" name="矩形 1"/>
          <p:cNvSpPr>
            <a:spLocks noChangeArrowheads="1"/>
          </p:cNvSpPr>
          <p:nvPr/>
        </p:nvSpPr>
        <p:spPr bwMode="auto">
          <a:xfrm>
            <a:off x="6350" y="180975"/>
            <a:ext cx="9097963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</a:rPr>
              <a:t>划分出三个子网，</a:t>
            </a:r>
            <a:r>
              <a:rPr lang="zh-CN" altLang="en-US">
                <a:solidFill>
                  <a:srgbClr val="4D4D4D"/>
                </a:solidFill>
                <a:latin typeface="-apple-system"/>
              </a:rPr>
              <a:t>可以从主机号部分借用一部分作为子网号</a:t>
            </a:r>
            <a:endParaRPr lang="zh-CN" altLang="en-US"/>
          </a:p>
        </p:txBody>
      </p:sp>
      <p:sp>
        <p:nvSpPr>
          <p:cNvPr id="14396" name="矩形 2"/>
          <p:cNvSpPr>
            <a:spLocks noChangeArrowheads="1"/>
          </p:cNvSpPr>
          <p:nvPr/>
        </p:nvSpPr>
        <p:spPr bwMode="auto">
          <a:xfrm>
            <a:off x="325438" y="5611813"/>
            <a:ext cx="18510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</a:rPr>
              <a:t>对外仍是一个网络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397" name="圆角矩形标注 3"/>
          <p:cNvSpPr>
            <a:spLocks noChangeArrowheads="1"/>
          </p:cNvSpPr>
          <p:nvPr/>
        </p:nvSpPr>
        <p:spPr bwMode="auto">
          <a:xfrm>
            <a:off x="6843713" y="4802188"/>
            <a:ext cx="896937" cy="390525"/>
          </a:xfrm>
          <a:prstGeom prst="wedgeRoundRectCallout">
            <a:avLst>
              <a:gd name="adj1" fmla="val 105898"/>
              <a:gd name="adj2" fmla="val 299509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" name="圆角矩形标注 4"/>
          <p:cNvSpPr/>
          <p:nvPr/>
        </p:nvSpPr>
        <p:spPr bwMode="auto">
          <a:xfrm>
            <a:off x="7415213" y="5046663"/>
            <a:ext cx="1693862" cy="536575"/>
          </a:xfrm>
          <a:prstGeom prst="wedgeRoundRectCallout">
            <a:avLst>
              <a:gd name="adj1" fmla="val -302"/>
              <a:gd name="adj2" fmla="val 16871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anchor="b"/>
          <a:lstStyle/>
          <a:p>
            <a:pPr algn="ctr" eaLnBrk="1" hangingPunct="1">
              <a:defRPr/>
            </a:pPr>
            <a:r>
              <a:rPr lang="zh-CN" altLang="en-US" sz="1400" dirty="0">
                <a:solidFill>
                  <a:srgbClr val="0070C0"/>
                </a:solidFill>
              </a:rPr>
              <a:t>借用</a:t>
            </a:r>
            <a:r>
              <a:rPr lang="en-US" altLang="zh-CN" sz="1400" dirty="0">
                <a:solidFill>
                  <a:srgbClr val="0070C0"/>
                </a:solidFill>
              </a:rPr>
              <a:t>16</a:t>
            </a:r>
            <a:r>
              <a:rPr lang="zh-CN" altLang="en-US" sz="1400" dirty="0">
                <a:solidFill>
                  <a:srgbClr val="0070C0"/>
                </a:solidFill>
              </a:rPr>
              <a:t>位主机号中的</a:t>
            </a:r>
            <a:r>
              <a:rPr lang="en-US" altLang="zh-CN" sz="1400" dirty="0">
                <a:solidFill>
                  <a:srgbClr val="0070C0"/>
                </a:solidFill>
              </a:rPr>
              <a:t>8</a:t>
            </a:r>
            <a:r>
              <a:rPr lang="zh-CN" altLang="en-US" sz="1400" dirty="0">
                <a:solidFill>
                  <a:srgbClr val="0070C0"/>
                </a:solidFill>
              </a:rPr>
              <a:t>位作为子网号</a:t>
            </a:r>
          </a:p>
        </p:txBody>
      </p:sp>
      <p:sp>
        <p:nvSpPr>
          <p:cNvPr id="14399" name="矩形 5"/>
          <p:cNvSpPr>
            <a:spLocks noChangeArrowheads="1"/>
          </p:cNvSpPr>
          <p:nvPr/>
        </p:nvSpPr>
        <p:spPr bwMode="auto">
          <a:xfrm>
            <a:off x="4938713" y="714375"/>
            <a:ext cx="41656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70C0"/>
                </a:solidFill>
              </a:rPr>
              <a:t>借用</a:t>
            </a:r>
            <a:r>
              <a:rPr lang="en-US" altLang="zh-CN" sz="2000">
                <a:solidFill>
                  <a:srgbClr val="0070C0"/>
                </a:solidFill>
              </a:rPr>
              <a:t>16</a:t>
            </a:r>
            <a:r>
              <a:rPr lang="zh-CN" altLang="en-US" sz="2000">
                <a:solidFill>
                  <a:srgbClr val="0070C0"/>
                </a:solidFill>
              </a:rPr>
              <a:t>位主机号中的</a:t>
            </a:r>
            <a:r>
              <a:rPr lang="en-US" altLang="zh-CN" sz="2000">
                <a:solidFill>
                  <a:srgbClr val="0070C0"/>
                </a:solidFill>
              </a:rPr>
              <a:t>8</a:t>
            </a:r>
            <a:r>
              <a:rPr lang="zh-CN" altLang="en-US" sz="2000">
                <a:solidFill>
                  <a:srgbClr val="0070C0"/>
                </a:solidFill>
              </a:rPr>
              <a:t>位作为子网号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3492500" y="2997200"/>
            <a:ext cx="1943100" cy="741363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子网掩码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616950" cy="36099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800" dirty="0" smtClean="0"/>
              <a:t>从一个 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</a:t>
            </a:r>
            <a:r>
              <a:rPr lang="zh-CN" altLang="en-US" sz="2800" dirty="0" smtClean="0">
                <a:solidFill>
                  <a:schemeClr val="hlink"/>
                </a:solidFill>
              </a:rPr>
              <a:t>无法判断</a:t>
            </a:r>
            <a:r>
              <a:rPr lang="zh-CN" altLang="en-US" sz="2800" dirty="0" smtClean="0"/>
              <a:t>其所在网络是否进行了子网的划分，以及用多少位作为子网络号。</a:t>
            </a:r>
            <a:endParaRPr lang="en-US" altLang="zh-CN" sz="2800" dirty="0" smtClean="0"/>
          </a:p>
          <a:p>
            <a:pPr algn="just" eaLnBrk="1" hangingPunct="1">
              <a:lnSpc>
                <a:spcPct val="120000"/>
              </a:lnSpc>
              <a:defRPr/>
            </a:pPr>
            <a:endParaRPr lang="en-US" altLang="zh-CN" sz="2800" dirty="0"/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给定</a:t>
            </a:r>
            <a:r>
              <a:rPr kumimoji="1"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kumimoji="1"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类地址</a:t>
            </a:r>
            <a:r>
              <a:rPr kumimoji="1"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145.13.0.0</a:t>
            </a:r>
            <a:r>
              <a:rPr kumimoji="1"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，子网划分后，来自多个子网的</a:t>
            </a:r>
            <a:r>
              <a:rPr kumimoji="1"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IP</a:t>
            </a:r>
            <a:r>
              <a:rPr kumimoji="1"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地址为机器的</a:t>
            </a:r>
            <a:r>
              <a:rPr kumimoji="1"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IP</a:t>
            </a:r>
            <a:r>
              <a:rPr kumimoji="1"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地址为 </a:t>
            </a:r>
            <a:r>
              <a:rPr kumimoji="1" lang="en-US" altLang="zh-CN" sz="2800" dirty="0" smtClean="0">
                <a:solidFill>
                  <a:srgbClr val="333399"/>
                </a:solidFill>
                <a:latin typeface="Arial" panose="020B0604020202020204" pitchFamily="34" charset="0"/>
              </a:rPr>
              <a:t>145.13.3.10,145.13.7.35</a:t>
            </a:r>
            <a:r>
              <a:rPr kumimoji="1"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等等。能否说出网络管理员是如何进行子网划分的</a:t>
            </a:r>
            <a:r>
              <a:rPr kumimoji="1" lang="zh-CN" altLang="en-US" sz="2800" dirty="0" smtClean="0">
                <a:solidFill>
                  <a:srgbClr val="333399"/>
                </a:solidFill>
                <a:latin typeface="Arial" panose="020B0604020202020204" pitchFamily="34" charset="0"/>
              </a:rPr>
              <a:t>？也就是说从主机号中取了多少位作为子网络号？</a:t>
            </a:r>
            <a:endParaRPr kumimoji="1" lang="zh-CN" altLang="en-US" sz="28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87363" y="836613"/>
            <a:ext cx="2468562" cy="741362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子网掩码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051050"/>
            <a:ext cx="8424862" cy="1306513"/>
          </a:xfrm>
        </p:spPr>
        <p:txBody>
          <a:bodyPr/>
          <a:lstStyle/>
          <a:p>
            <a:pPr algn="just" eaLnBrk="1" hangingPunct="1"/>
            <a:r>
              <a:rPr lang="zh-CN" altLang="en-US" sz="2800" smtClean="0">
                <a:solidFill>
                  <a:srgbClr val="0000FF"/>
                </a:solidFill>
              </a:rPr>
              <a:t>子网掩码</a:t>
            </a:r>
            <a:r>
              <a:rPr lang="en-US" altLang="zh-CN" sz="2800" smtClean="0">
                <a:solidFill>
                  <a:srgbClr val="0000FF"/>
                </a:solidFill>
              </a:rPr>
              <a:t>(subnet mask)</a:t>
            </a:r>
            <a:r>
              <a:rPr lang="zh-CN" altLang="en-US" sz="2800" smtClean="0">
                <a:solidFill>
                  <a:srgbClr val="0000FF"/>
                </a:solidFill>
              </a:rPr>
              <a:t>描述</a:t>
            </a:r>
            <a:r>
              <a:rPr lang="en-US" altLang="zh-CN" sz="2800" smtClean="0">
                <a:solidFill>
                  <a:srgbClr val="0000FF"/>
                </a:solidFill>
              </a:rPr>
              <a:t>IP</a:t>
            </a:r>
            <a:r>
              <a:rPr lang="zh-CN" altLang="en-US" sz="2800" smtClean="0">
                <a:solidFill>
                  <a:srgbClr val="0000FF"/>
                </a:solidFill>
              </a:rPr>
              <a:t>地址中的网络部分。</a:t>
            </a:r>
            <a:r>
              <a:rPr lang="zh-CN" altLang="en-US" sz="2800" smtClean="0"/>
              <a:t> 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981075"/>
            <a:ext cx="2016125" cy="669925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子网掩码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6915</TotalTime>
  <Words>2100</Words>
  <Application>Microsoft Office PowerPoint</Application>
  <PresentationFormat>全屏显示(4:3)</PresentationFormat>
  <Paragraphs>449</Paragraphs>
  <Slides>46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黑体</vt:lpstr>
      <vt:lpstr>Arial</vt:lpstr>
      <vt:lpstr>宋体</vt:lpstr>
      <vt:lpstr>Times New Roman</vt:lpstr>
      <vt:lpstr>Verdana</vt:lpstr>
      <vt:lpstr>Wingdings</vt:lpstr>
      <vt:lpstr>楷体_GB2312</vt:lpstr>
      <vt:lpstr>-apple-system</vt:lpstr>
      <vt:lpstr>仿宋</vt:lpstr>
      <vt:lpstr>自定义设计方案</vt:lpstr>
      <vt:lpstr>1_自定义设计方案</vt:lpstr>
      <vt:lpstr>Profile</vt:lpstr>
      <vt:lpstr>Microsoft Visio 绘图</vt:lpstr>
      <vt:lpstr>PowerPoint 演示文稿</vt:lpstr>
      <vt:lpstr>PowerPoint 演示文稿</vt:lpstr>
      <vt:lpstr>子网划分</vt:lpstr>
      <vt:lpstr>划分子网的基本思路 </vt:lpstr>
      <vt:lpstr>一个未划分子网的 B 类网络145.13.0.0</vt:lpstr>
      <vt:lpstr>PowerPoint 演示文稿</vt:lpstr>
      <vt:lpstr>子网掩码</vt:lpstr>
      <vt:lpstr>子网掩码</vt:lpstr>
      <vt:lpstr>子网掩码</vt:lpstr>
      <vt:lpstr>IP 地址的各字段和子网掩码 </vt:lpstr>
      <vt:lpstr>(IP 地址) AND (子网掩码) =网络地址</vt:lpstr>
      <vt:lpstr>A 类、B 类和 C 类 IP 地址的默认子网掩码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NTKO</cp:lastModifiedBy>
  <cp:revision>1257</cp:revision>
  <dcterms:created xsi:type="dcterms:W3CDTF">1601-01-01T00:00:00Z</dcterms:created>
  <dcterms:modified xsi:type="dcterms:W3CDTF">2022-08-21T05:44:14Z</dcterms:modified>
</cp:coreProperties>
</file>