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34" r:id="rId2"/>
    <p:sldMasterId id="2147483735" r:id="rId3"/>
  </p:sldMasterIdLst>
  <p:notesMasterIdLst>
    <p:notesMasterId r:id="rId42"/>
  </p:notesMasterIdLst>
  <p:handoutMasterIdLst>
    <p:handoutMasterId r:id="rId43"/>
  </p:handoutMasterIdLst>
  <p:sldIdLst>
    <p:sldId id="258" r:id="rId4"/>
    <p:sldId id="969" r:id="rId5"/>
    <p:sldId id="919" r:id="rId6"/>
    <p:sldId id="920" r:id="rId7"/>
    <p:sldId id="921" r:id="rId8"/>
    <p:sldId id="922" r:id="rId9"/>
    <p:sldId id="923" r:id="rId10"/>
    <p:sldId id="924" r:id="rId11"/>
    <p:sldId id="925" r:id="rId12"/>
    <p:sldId id="938" r:id="rId13"/>
    <p:sldId id="939" r:id="rId14"/>
    <p:sldId id="926" r:id="rId15"/>
    <p:sldId id="927" r:id="rId16"/>
    <p:sldId id="928" r:id="rId17"/>
    <p:sldId id="929" r:id="rId18"/>
    <p:sldId id="931" r:id="rId19"/>
    <p:sldId id="932" r:id="rId20"/>
    <p:sldId id="933" r:id="rId21"/>
    <p:sldId id="940" r:id="rId22"/>
    <p:sldId id="934" r:id="rId23"/>
    <p:sldId id="951" r:id="rId24"/>
    <p:sldId id="935" r:id="rId25"/>
    <p:sldId id="936" r:id="rId26"/>
    <p:sldId id="937" r:id="rId27"/>
    <p:sldId id="977" r:id="rId28"/>
    <p:sldId id="976" r:id="rId29"/>
    <p:sldId id="941" r:id="rId30"/>
    <p:sldId id="943" r:id="rId31"/>
    <p:sldId id="952" r:id="rId32"/>
    <p:sldId id="953" r:id="rId33"/>
    <p:sldId id="944" r:id="rId34"/>
    <p:sldId id="970" r:id="rId35"/>
    <p:sldId id="971" r:id="rId36"/>
    <p:sldId id="972" r:id="rId37"/>
    <p:sldId id="947" r:id="rId38"/>
    <p:sldId id="978" r:id="rId39"/>
    <p:sldId id="979" r:id="rId40"/>
    <p:sldId id="98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516FA7"/>
    <a:srgbClr val="CCECFF"/>
    <a:srgbClr val="CC0000"/>
    <a:srgbClr val="FF9933"/>
    <a:srgbClr val="FFCC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9" autoAdjust="0"/>
    <p:restoredTop sz="99821" autoAdjust="0"/>
  </p:normalViewPr>
  <p:slideViewPr>
    <p:cSldViewPr>
      <p:cViewPr varScale="1">
        <p:scale>
          <a:sx n="86" d="100"/>
          <a:sy n="86" d="100"/>
        </p:scale>
        <p:origin x="1243" y="4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BC388-AEA2-4019-ABA7-3F5AF874F25C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49CA96-57F9-454E-B74B-39CCE9C75F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98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509746-1778-44C3-A8E2-7534838FDBAA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8BC18-4412-4D2F-9E36-4F9AC483B7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20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68A6E79-1F37-42AE-9788-D153C212FFCE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5039C22-1FAD-4132-B4A2-AED907EAB94E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234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33A9EDA-B8E8-4CE6-9BBA-F090DE0171D2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20E7EE9-83D6-4963-BEEC-07986968311A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4978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E3AFF-CD34-462F-A80C-F2CD09288C9A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3F817-3C08-4DA0-AF6C-4B9F179E3A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87400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4C474-D0C3-4535-B7F8-197B478769A4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1E646-B4AB-488D-8A65-C8007A1DE3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8670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49F8F-B617-4F21-B77E-20B05F306AFC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BF280-C06C-4F02-88B6-99100BBC2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63581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C69FB-10C2-4D8D-9477-88610222026D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1C765-CFA6-4E22-870C-C0DF95DD12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37953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DF1F-B8DD-4A8E-A5F4-7FAA8CE70D51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BEDC8-FCEB-4AAC-8F34-4F7F9A845A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274033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9FB36-9126-4A58-978F-4A36D7029A11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746F0-6A7F-44DE-A9C4-F11153B99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28573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1FD2B-408A-40DA-B9FD-868B12BB8BCC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64437-92AC-4A17-BA18-B893E7534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19438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F6016-708D-4A11-9DF3-F0B180EE27D3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96639-128D-4038-A8B0-9B00F58129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7911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152CF-561F-405B-936E-2D7D49C80BB8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7E7F-10A6-4E8B-8D4D-F5A6C495BD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53141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91360-C0DF-4AA5-81E5-1099EEA1BCF8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B8503-4720-4362-B9F7-4D7030A107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78124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C15C-5278-4DFE-92F9-05C426EFD371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99847-1F0F-489F-A127-1F0CF0D6E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610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DC03C-5DB4-4398-B154-895274DDB3F8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E37D9-6059-4E56-8901-C0C5141147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99221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CFE24-C713-49DE-A5B1-56D56B4EE0F5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C2385-4036-4FAF-9186-3E9A93D4E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4144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5F1AF-FAFA-4CA8-8919-83766655BD66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D15F-351B-4DF2-9A50-0655FFF4BF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57660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BFDD7-A640-4D58-B3F3-A809E774254B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3F2E5-53C1-4287-971B-B2AC298C16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951916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anose="020B0604030504040204" pitchFamily="34" charset="0"/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anose="02020603050405020304" pitchFamily="18" charset="0"/>
                <a:ea typeface="宋体" panose="02010600030101010101" pitchFamily="2" charset="-122"/>
              </a:rPr>
              <a:t>河海大学计算机与信息学院计算机科学与技术系</a:t>
            </a:r>
            <a:endParaRPr kumimoji="1" lang="en-US" altLang="zh-CN" sz="10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Picture 8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334174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6475735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4172369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76625992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99451543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98571270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85946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D740C-0303-4399-9616-CB4E36E2AB77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17B72-C87D-434E-A4E6-DDB5CC6F15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070004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361381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4174527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69625787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30926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765696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95171731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774372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CA113-4016-4B4F-B122-9BD0F17B9FA9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B0541-35EA-40FC-852F-31CD869A6D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86105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6601-DB87-457A-A43D-1E40079C7078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F7C0-E6BE-4D06-8857-5C46605067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01048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474B7-001E-4BB7-B90A-680F61325D7F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BB51A-B9A6-47F5-88F1-47EA7FDDD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6340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A602-BEEF-4931-94F7-B7DC789D76D4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B850C-684A-41D6-B324-29508F704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34821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60B69-318D-4937-B8D7-BE9A4D27CEAB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51FF-94CF-439E-ADDB-7276518AF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89840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4CD86-027C-4771-B2B7-1540061B4E1D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9BE9-BB8F-4E1A-A7BE-BD37E57F2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25226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4362E84E-2F1A-4013-80A8-3A134728209A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69D400-9045-4FD1-AE2C-DF51BC1299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ransition spd="slow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2C0A35EE-D27C-48D8-A4C8-06C486B59A56}" type="datetime11">
              <a:rPr lang="zh-CN" altLang="en-US"/>
              <a:pPr>
                <a:defRPr/>
              </a:pPr>
              <a:t>13:45:26</a:t>
            </a:fld>
            <a:endParaRPr lang="en-US" altLang="zh-CN"/>
          </a:p>
        </p:txBody>
      </p:sp>
      <p:sp>
        <p:nvSpPr>
          <p:cNvPr id="71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53EFEE0-35C3-46E2-92B0-9138ABFD4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ransition spd="slow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anose="02020603050405020304" pitchFamily="18" charset="0"/>
                <a:ea typeface="宋体" panose="02010600030101010101" pitchFamily="2" charset="-122"/>
              </a:rPr>
              <a:t>河海大学计算机与信息学院计算机科学与技术系 </a:t>
            </a:r>
            <a:endParaRPr kumimoji="1" lang="en-US" altLang="zh-CN" sz="10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anose="020B0604030504040204" pitchFamily="34" charset="0"/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3080" name="Picture 8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tx1"/>
                </a:solidFill>
                <a:latin typeface="Verdana" panose="020B0604030504040204" pitchFamily="34" charset="0"/>
              </a:rPr>
              <a:t>河海大学计算机与信息学院</a:t>
            </a:r>
          </a:p>
        </p:txBody>
      </p:sp>
      <p:sp>
        <p:nvSpPr>
          <p:cNvPr id="7171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60935ED2-6488-42D4-9BC0-EC06516C7097}" type="datetime3">
              <a:rPr lang="zh-CN" altLang="en-US" sz="1800" b="1">
                <a:solidFill>
                  <a:schemeClr val="tx1"/>
                </a:solidFill>
              </a:rPr>
              <a:pPr algn="ctr" eaLnBrk="1" hangingPunct="1">
                <a:spcBef>
                  <a:spcPct val="50000"/>
                </a:spcBef>
              </a:pPr>
              <a:t>2022年8月21日星期日</a:t>
            </a:fld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395288" y="2924175"/>
            <a:ext cx="8208962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</a:rPr>
              <a:t>计算机网络</a:t>
            </a:r>
          </a:p>
        </p:txBody>
      </p: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971550" y="1773238"/>
            <a:ext cx="4033838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计算机专业课程</a:t>
            </a:r>
            <a:endParaRPr lang="en-US" altLang="zh-CN" sz="32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411413" y="5062538"/>
          <a:ext cx="42481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3" imgW="1793905" imgH="497536" progId="Visio.Drawing.4">
                  <p:embed/>
                </p:oleObj>
              </mc:Choice>
              <mc:Fallback>
                <p:oleObj r:id="rId3" imgW="1793905" imgH="497536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62538"/>
                        <a:ext cx="42481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995613" y="6165850"/>
            <a:ext cx="3079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服务类型子域结构 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07950" y="1677988"/>
            <a:ext cx="885666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sz="2200">
                <a:solidFill>
                  <a:schemeClr val="tx1"/>
                </a:solidFill>
              </a:rPr>
              <a:t>(1) 优先权：占0～2位，这3位二进制数表示的数据范围为000～                                                                         111(0～7)。</a:t>
            </a:r>
          </a:p>
          <a:p>
            <a:pPr eaLnBrk="1" hangingPunct="1"/>
            <a:r>
              <a:rPr lang="zh-CN" altLang="zh-CN" sz="2200">
                <a:solidFill>
                  <a:schemeClr val="tx1"/>
                </a:solidFill>
              </a:rPr>
              <a:t>(2) 短延迟位D(Delay)：该位被置1时，数据报请求以短延时信道传输，0表示正常延时。</a:t>
            </a:r>
          </a:p>
          <a:p>
            <a:pPr eaLnBrk="1" hangingPunct="1"/>
            <a:r>
              <a:rPr lang="zh-CN" altLang="zh-CN" sz="2200">
                <a:solidFill>
                  <a:schemeClr val="tx1"/>
                </a:solidFill>
              </a:rPr>
              <a:t>(3) 高吞吐量位T(Throughput)：该位被置1时，数据报请求以高吞吐量信道传输，0表示普通。</a:t>
            </a:r>
          </a:p>
          <a:p>
            <a:pPr eaLnBrk="1" hangingPunct="1"/>
            <a:r>
              <a:rPr lang="zh-CN" altLang="zh-CN" sz="2200">
                <a:solidFill>
                  <a:schemeClr val="tx1"/>
                </a:solidFill>
              </a:rPr>
              <a:t>(4) 高可靠性位R(Reliability)：该位被置1时，数据报请求以高可靠性信道传输，0表示普通。</a:t>
            </a:r>
          </a:p>
          <a:p>
            <a:pPr eaLnBrk="1" hangingPunct="1"/>
            <a:r>
              <a:rPr lang="zh-CN" altLang="zh-CN" sz="2200">
                <a:solidFill>
                  <a:schemeClr val="tx1"/>
                </a:solidFill>
              </a:rPr>
              <a:t>(5) 保留位：第6和第7位，目前未用，但需置0。应注意在有些实现中，可以使用第6位表示低成本。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188" y="1481138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kern="0" dirty="0" smtClean="0"/>
              <a:t>	</a:t>
            </a:r>
            <a:endParaRPr lang="zh-CN" altLang="zh-CN" kern="0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82588" y="1882775"/>
          <a:ext cx="83661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3" imgW="5417820" imgH="2910840" progId="Word.Document.8">
                  <p:embed/>
                </p:oleObj>
              </mc:Choice>
              <mc:Fallback>
                <p:oleObj r:id="rId3" imgW="5417820" imgH="2910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882775"/>
                        <a:ext cx="83661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059113" y="1016000"/>
            <a:ext cx="2749550" cy="476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zh-CN" kern="0" dirty="0">
                <a:solidFill>
                  <a:schemeClr val="tx1"/>
                </a:solidFill>
              </a:rPr>
              <a:t>TOS建议使用数值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6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0515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0516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0517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0518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0519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0520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0521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0522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20555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0556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3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20552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0553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4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7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8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9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0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31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32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33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34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0535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0536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0537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0538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0539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20540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0541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0542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20543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20544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0545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0546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0547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28521" name="Group 73"/>
          <p:cNvGrpSpPr>
            <a:grpSpLocks/>
          </p:cNvGrpSpPr>
          <p:nvPr/>
        </p:nvGrpSpPr>
        <p:grpSpPr bwMode="auto">
          <a:xfrm>
            <a:off x="369888" y="1341438"/>
            <a:ext cx="8666162" cy="5102225"/>
            <a:chOff x="233" y="845"/>
            <a:chExt cx="5459" cy="3214"/>
          </a:xfrm>
        </p:grpSpPr>
        <p:sp>
          <p:nvSpPr>
            <p:cNvPr id="20550" name="Text Box 74"/>
            <p:cNvSpPr txBox="1">
              <a:spLocks noChangeArrowheads="1"/>
            </p:cNvSpPr>
            <p:nvPr/>
          </p:nvSpPr>
          <p:spPr bwMode="auto">
            <a:xfrm>
              <a:off x="233" y="3194"/>
              <a:ext cx="5345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总长度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——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16 bit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，指首部和数据之和的长度，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单位为字节，因此数据报的最大长度为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65535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字节。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总长度必须不超过最大传送单元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MTU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。</a:t>
              </a: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0551" name="Rectangle 75"/>
            <p:cNvSpPr>
              <a:spLocks noChangeArrowheads="1"/>
            </p:cNvSpPr>
            <p:nvPr/>
          </p:nvSpPr>
          <p:spPr bwMode="auto">
            <a:xfrm>
              <a:off x="3208" y="845"/>
              <a:ext cx="2484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0549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2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10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1526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1529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1530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1531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1532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1533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1534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1536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21537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1538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1539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1540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1541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1542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1543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1544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1545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1546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21579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1580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1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47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21576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1577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8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48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49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0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1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2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4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1555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1556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1557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1558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1559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1560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1561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1562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1563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21564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1565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1566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21567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21568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1569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1570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1571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29545" name="Group 73"/>
          <p:cNvGrpSpPr>
            <a:grpSpLocks/>
          </p:cNvGrpSpPr>
          <p:nvPr/>
        </p:nvGrpSpPr>
        <p:grpSpPr bwMode="auto">
          <a:xfrm>
            <a:off x="1093788" y="1789113"/>
            <a:ext cx="7038975" cy="4227512"/>
            <a:chOff x="689" y="1127"/>
            <a:chExt cx="4434" cy="2663"/>
          </a:xfrm>
        </p:grpSpPr>
        <p:sp>
          <p:nvSpPr>
            <p:cNvPr id="21574" name="Text Box 74"/>
            <p:cNvSpPr txBox="1">
              <a:spLocks noChangeArrowheads="1"/>
            </p:cNvSpPr>
            <p:nvPr/>
          </p:nvSpPr>
          <p:spPr bwMode="auto">
            <a:xfrm>
              <a:off x="689" y="3194"/>
              <a:ext cx="44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标识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(identification)   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16 bit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，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它是一个计数器，用来产生数据报的标识。 </a:t>
              </a:r>
            </a:p>
          </p:txBody>
        </p:sp>
        <p:sp>
          <p:nvSpPr>
            <p:cNvPr id="21575" name="Rectangle 75"/>
            <p:cNvSpPr>
              <a:spLocks noChangeArrowheads="1"/>
            </p:cNvSpPr>
            <p:nvPr/>
          </p:nvSpPr>
          <p:spPr bwMode="auto">
            <a:xfrm>
              <a:off x="703" y="1127"/>
              <a:ext cx="2484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1573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2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4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2551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2552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2553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2554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2556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2557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2558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2559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2560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22561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2562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2563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2564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2565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2566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2567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2568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2569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2570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22603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2604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1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22600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2601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2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72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73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4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5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6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7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8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2579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2580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2581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2582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2583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2584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2585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2586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2587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22588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2589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2590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22591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22592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2593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2594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2595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30569" name="Group 73"/>
          <p:cNvGrpSpPr>
            <a:grpSpLocks/>
          </p:cNvGrpSpPr>
          <p:nvPr/>
        </p:nvGrpSpPr>
        <p:grpSpPr bwMode="auto">
          <a:xfrm>
            <a:off x="1093788" y="1789113"/>
            <a:ext cx="7038975" cy="4227512"/>
            <a:chOff x="689" y="1127"/>
            <a:chExt cx="4434" cy="2663"/>
          </a:xfrm>
        </p:grpSpPr>
        <p:sp>
          <p:nvSpPr>
            <p:cNvPr id="22598" name="Text Box 74"/>
            <p:cNvSpPr txBox="1">
              <a:spLocks noChangeArrowheads="1"/>
            </p:cNvSpPr>
            <p:nvPr/>
          </p:nvSpPr>
          <p:spPr bwMode="auto">
            <a:xfrm>
              <a:off x="689" y="3194"/>
              <a:ext cx="44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标识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(identification)   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3 bit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，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它是一个计数器，用来产生数据报的标识。 </a:t>
              </a:r>
            </a:p>
          </p:txBody>
        </p:sp>
        <p:sp>
          <p:nvSpPr>
            <p:cNvPr id="22599" name="Rectangle 75"/>
            <p:cNvSpPr>
              <a:spLocks noChangeArrowheads="1"/>
            </p:cNvSpPr>
            <p:nvPr/>
          </p:nvSpPr>
          <p:spPr bwMode="auto">
            <a:xfrm>
              <a:off x="3198" y="1127"/>
              <a:ext cx="498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2597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8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3574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3575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3577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3578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3579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3580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3581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3582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3583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3584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23585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3586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3587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3588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3589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3590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3591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3592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3593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3594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23627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3628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95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23624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3625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6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96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97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8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9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0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1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2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3603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3604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3605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3606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3607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3608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3609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3610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3611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23612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3613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3614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23615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23616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3617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3618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3619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31593" name="Group 73"/>
          <p:cNvGrpSpPr>
            <a:grpSpLocks/>
          </p:cNvGrpSpPr>
          <p:nvPr/>
        </p:nvGrpSpPr>
        <p:grpSpPr bwMode="auto">
          <a:xfrm>
            <a:off x="1298575" y="1773238"/>
            <a:ext cx="7681913" cy="4764087"/>
            <a:chOff x="818" y="1117"/>
            <a:chExt cx="4839" cy="3001"/>
          </a:xfrm>
        </p:grpSpPr>
        <p:sp>
          <p:nvSpPr>
            <p:cNvPr id="23622" name="Text Box 74"/>
            <p:cNvSpPr txBox="1">
              <a:spLocks noChangeArrowheads="1"/>
            </p:cNvSpPr>
            <p:nvPr/>
          </p:nvSpPr>
          <p:spPr bwMode="auto">
            <a:xfrm>
              <a:off x="818" y="3172"/>
              <a:ext cx="4175" cy="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片偏移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(12 bit)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指出：较长的分组在分片后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某片在原分组中的相对位置。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片偏移以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个字节为偏移单位。</a:t>
              </a:r>
            </a:p>
          </p:txBody>
        </p:sp>
        <p:sp>
          <p:nvSpPr>
            <p:cNvPr id="23623" name="Rectangle 75"/>
            <p:cNvSpPr>
              <a:spLocks noChangeArrowheads="1"/>
            </p:cNvSpPr>
            <p:nvPr/>
          </p:nvSpPr>
          <p:spPr bwMode="auto">
            <a:xfrm>
              <a:off x="3696" y="1117"/>
              <a:ext cx="1961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3621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581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24651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4652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3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18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24648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4649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0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19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620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4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26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27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28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4629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4630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4631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4632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4633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4634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24635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4636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4637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24638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24639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4640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4641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4642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33641" name="Group 73"/>
          <p:cNvGrpSpPr>
            <a:grpSpLocks/>
          </p:cNvGrpSpPr>
          <p:nvPr/>
        </p:nvGrpSpPr>
        <p:grpSpPr bwMode="auto">
          <a:xfrm>
            <a:off x="82550" y="2238375"/>
            <a:ext cx="6696075" cy="3063875"/>
            <a:chOff x="52" y="1410"/>
            <a:chExt cx="4218" cy="1930"/>
          </a:xfrm>
        </p:grpSpPr>
        <p:sp>
          <p:nvSpPr>
            <p:cNvPr id="24646" name="Text Box 74"/>
            <p:cNvSpPr txBox="1">
              <a:spLocks noChangeArrowheads="1"/>
            </p:cNvSpPr>
            <p:nvPr/>
          </p:nvSpPr>
          <p:spPr bwMode="auto">
            <a:xfrm>
              <a:off x="52" y="3009"/>
              <a:ext cx="421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生存时间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(8 bit)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记为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TTL (Time To Live)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。</a:t>
              </a:r>
            </a:p>
          </p:txBody>
        </p:sp>
        <p:sp>
          <p:nvSpPr>
            <p:cNvPr id="24647" name="Rectangle 75"/>
            <p:cNvSpPr>
              <a:spLocks noChangeArrowheads="1"/>
            </p:cNvSpPr>
            <p:nvPr/>
          </p:nvSpPr>
          <p:spPr bwMode="auto">
            <a:xfrm>
              <a:off x="715" y="1410"/>
              <a:ext cx="1227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4644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645" name="矩形 1"/>
          <p:cNvSpPr>
            <a:spLocks noChangeArrowheads="1"/>
          </p:cNvSpPr>
          <p:nvPr/>
        </p:nvSpPr>
        <p:spPr bwMode="auto">
          <a:xfrm>
            <a:off x="82550" y="5565775"/>
            <a:ext cx="8901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IP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报文所允许通过的路由器的最大数量。每经过一个路由器，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TTL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减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，当为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0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时，路由器将该数据报丢弃。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TTL 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字段是由发送端初始设置一个 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8 bit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字段，推荐的初始值由分配数字 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RFC 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指定，当前值为 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64</a:t>
            </a:r>
            <a:r>
              <a:rPr lang="zh-CN" altLang="en-US" sz="2000">
                <a:solidFill>
                  <a:srgbClr val="4D4D4D"/>
                </a:solidFill>
                <a:latin typeface="-apple-system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6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5621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5622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5623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5626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5627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5628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5629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5630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5631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5632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25633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5634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5635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5636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5637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5638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5639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5640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5641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5642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25675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5676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7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43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25672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5673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44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7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8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9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0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5651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5652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5653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5654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5655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5656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5657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5658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5659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25660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5661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5662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25663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25664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5665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5666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5667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34665" name="Group 73"/>
          <p:cNvGrpSpPr>
            <a:grpSpLocks/>
          </p:cNvGrpSpPr>
          <p:nvPr/>
        </p:nvGrpSpPr>
        <p:grpSpPr bwMode="auto">
          <a:xfrm>
            <a:off x="285750" y="2238375"/>
            <a:ext cx="8562975" cy="3829050"/>
            <a:chOff x="180" y="1410"/>
            <a:chExt cx="5394" cy="2412"/>
          </a:xfrm>
        </p:grpSpPr>
        <p:sp>
          <p:nvSpPr>
            <p:cNvPr id="25670" name="Text Box 74"/>
            <p:cNvSpPr txBox="1">
              <a:spLocks noChangeArrowheads="1"/>
            </p:cNvSpPr>
            <p:nvPr/>
          </p:nvSpPr>
          <p:spPr bwMode="auto">
            <a:xfrm>
              <a:off x="180" y="3172"/>
              <a:ext cx="5394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协议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(8 bit)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字段指出此数据报携带的数据使用何种协议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以便目的主机的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IP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层将数据部分上交给哪个处理过程</a:t>
              </a:r>
            </a:p>
          </p:txBody>
        </p:sp>
        <p:sp>
          <p:nvSpPr>
            <p:cNvPr id="25671" name="Rectangle 75"/>
            <p:cNvSpPr>
              <a:spLocks noChangeArrowheads="1"/>
            </p:cNvSpPr>
            <p:nvPr/>
          </p:nvSpPr>
          <p:spPr bwMode="auto">
            <a:xfrm>
              <a:off x="1971" y="1410"/>
              <a:ext cx="1227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5669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2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50825" y="2133600"/>
            <a:ext cx="8642350" cy="6286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50825" y="2762250"/>
            <a:ext cx="8642350" cy="1743075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06563" y="3390900"/>
            <a:ext cx="5730875" cy="48736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743075" y="3425825"/>
            <a:ext cx="1246188" cy="446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08000" y="21764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运输层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08000" y="32162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网络层</a:t>
            </a: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2989263" y="33909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960563" y="33829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首部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187825" y="2273300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4344988" y="2239963"/>
            <a:ext cx="693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TCP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470525" y="2273300"/>
            <a:ext cx="1027113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5605463" y="2273300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UDP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2047875" y="2892425"/>
            <a:ext cx="1027113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2133600" y="28575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ICMP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3246438" y="2892425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333750" y="28575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IGMP</a:t>
            </a:r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6804025" y="2892425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6891338" y="28575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OSPF</a:t>
            </a:r>
          </a:p>
        </p:txBody>
      </p:sp>
      <p:sp>
        <p:nvSpPr>
          <p:cNvPr id="1135636" name="Line 20"/>
          <p:cNvSpPr>
            <a:spLocks noChangeShapeType="1"/>
          </p:cNvSpPr>
          <p:nvPr/>
        </p:nvSpPr>
        <p:spPr bwMode="auto">
          <a:xfrm flipV="1">
            <a:off x="5556250" y="2622550"/>
            <a:ext cx="428625" cy="9763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37" name="Line 21"/>
          <p:cNvSpPr>
            <a:spLocks noChangeShapeType="1"/>
          </p:cNvSpPr>
          <p:nvPr/>
        </p:nvSpPr>
        <p:spPr bwMode="auto">
          <a:xfrm flipH="1" flipV="1">
            <a:off x="4699000" y="2622550"/>
            <a:ext cx="868363" cy="9969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38" name="Line 22"/>
          <p:cNvSpPr>
            <a:spLocks noChangeShapeType="1"/>
          </p:cNvSpPr>
          <p:nvPr/>
        </p:nvSpPr>
        <p:spPr bwMode="auto">
          <a:xfrm flipH="1" flipV="1">
            <a:off x="4294188" y="3175000"/>
            <a:ext cx="1303337" cy="4635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39" name="Line 23"/>
          <p:cNvSpPr>
            <a:spLocks noChangeShapeType="1"/>
          </p:cNvSpPr>
          <p:nvPr/>
        </p:nvSpPr>
        <p:spPr bwMode="auto">
          <a:xfrm flipH="1" flipV="1">
            <a:off x="2811463" y="3255963"/>
            <a:ext cx="2782887" cy="373062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40" name="Line 24"/>
          <p:cNvSpPr>
            <a:spLocks noChangeShapeType="1"/>
          </p:cNvSpPr>
          <p:nvPr/>
        </p:nvSpPr>
        <p:spPr bwMode="auto">
          <a:xfrm flipV="1">
            <a:off x="5581650" y="3173413"/>
            <a:ext cx="1195388" cy="4476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3132138" y="3463925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数 据 部 分</a:t>
            </a:r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>
            <a:off x="1706563" y="4156075"/>
            <a:ext cx="573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3929063" y="3927475"/>
            <a:ext cx="1255712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数据报</a:t>
            </a:r>
          </a:p>
        </p:txBody>
      </p:sp>
      <p:grpSp>
        <p:nvGrpSpPr>
          <p:cNvPr id="1135644" name="Group 28"/>
          <p:cNvGrpSpPr>
            <a:grpSpLocks/>
          </p:cNvGrpSpPr>
          <p:nvPr/>
        </p:nvGrpSpPr>
        <p:grpSpPr bwMode="auto">
          <a:xfrm>
            <a:off x="2590800" y="3644900"/>
            <a:ext cx="4357688" cy="1871663"/>
            <a:chOff x="1632" y="2296"/>
            <a:chExt cx="2745" cy="1179"/>
          </a:xfrm>
        </p:grpSpPr>
        <p:sp>
          <p:nvSpPr>
            <p:cNvPr id="26654" name="Rectangle 29"/>
            <p:cNvSpPr>
              <a:spLocks noChangeArrowheads="1"/>
            </p:cNvSpPr>
            <p:nvPr/>
          </p:nvSpPr>
          <p:spPr bwMode="auto">
            <a:xfrm>
              <a:off x="1632" y="2296"/>
              <a:ext cx="227" cy="10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6655" name="AutoShape 30"/>
            <p:cNvSpPr>
              <a:spLocks noChangeArrowheads="1"/>
            </p:cNvSpPr>
            <p:nvPr/>
          </p:nvSpPr>
          <p:spPr bwMode="auto">
            <a:xfrm>
              <a:off x="2439" y="3033"/>
              <a:ext cx="1853" cy="442"/>
            </a:xfrm>
            <a:prstGeom prst="wedgeRoundRectCallout">
              <a:avLst>
                <a:gd name="adj1" fmla="val -87560"/>
                <a:gd name="adj2" fmla="val -1945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2426" y="3016"/>
              <a:ext cx="19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协议字段指出应将数据</a:t>
              </a:r>
            </a:p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部分交给哪一个进程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3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3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3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36" grpId="0" animBg="1"/>
      <p:bldP spid="1135637" grpId="0" animBg="1"/>
      <p:bldP spid="1135638" grpId="0" animBg="1"/>
      <p:bldP spid="1135639" grpId="0" animBg="1"/>
      <p:bldP spid="11356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468313" y="2133600"/>
          <a:ext cx="7775575" cy="44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3" imgW="5419440" imgH="2584080" progId="Word.Document.8">
                  <p:embed/>
                </p:oleObj>
              </mc:Choice>
              <mc:Fallback>
                <p:oleObj r:id="rId3" imgW="5419440" imgH="2584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144" r="13318" b="5536"/>
                      <a:stretch>
                        <a:fillRect/>
                      </a:stretch>
                    </p:blipFill>
                    <p:spPr bwMode="auto">
                      <a:xfrm>
                        <a:off x="468313" y="2133600"/>
                        <a:ext cx="7775575" cy="44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矩形 1"/>
          <p:cNvSpPr>
            <a:spLocks noChangeArrowheads="1"/>
          </p:cNvSpPr>
          <p:nvPr/>
        </p:nvSpPr>
        <p:spPr bwMode="auto">
          <a:xfrm>
            <a:off x="2700338" y="981075"/>
            <a:ext cx="27416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常用网际协议编号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229225"/>
            <a:ext cx="798353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1"/>
          <p:cNvSpPr>
            <a:spLocks noChangeArrowheads="1"/>
          </p:cNvSpPr>
          <p:nvPr/>
        </p:nvSpPr>
        <p:spPr bwMode="auto">
          <a:xfrm>
            <a:off x="2555875" y="2492375"/>
            <a:ext cx="3432175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70C0"/>
                </a:solidFill>
              </a:rPr>
              <a:t>IP </a:t>
            </a:r>
            <a:r>
              <a:rPr lang="zh-CN" altLang="en-US" sz="2800" b="1">
                <a:solidFill>
                  <a:srgbClr val="0070C0"/>
                </a:solidFill>
              </a:rPr>
              <a:t>数据报的格式</a:t>
            </a:r>
            <a:endParaRPr lang="en-US" altLang="zh-CN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70C0"/>
                </a:solidFill>
              </a:rPr>
              <a:t>IP</a:t>
            </a:r>
            <a:r>
              <a:rPr lang="zh-CN" altLang="en-US" sz="2800" b="1">
                <a:solidFill>
                  <a:srgbClr val="0070C0"/>
                </a:solidFill>
              </a:rPr>
              <a:t>报文的分组与重装</a:t>
            </a:r>
            <a:endParaRPr lang="zh-CN" alt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78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8693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8695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8696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8697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8699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8700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8701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8702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8703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8704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28705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8706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8707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8708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8709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8710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8711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8712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8713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8714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28747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8748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15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28744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8745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16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717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8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9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0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1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2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8723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8724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8725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8726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8727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8728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8729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8730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8731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28732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8733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8734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28735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28736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8737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28738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8739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36713" name="Group 73"/>
          <p:cNvGrpSpPr>
            <a:grpSpLocks/>
          </p:cNvGrpSpPr>
          <p:nvPr/>
        </p:nvGrpSpPr>
        <p:grpSpPr bwMode="auto">
          <a:xfrm>
            <a:off x="596900" y="2238375"/>
            <a:ext cx="8385175" cy="4298950"/>
            <a:chOff x="376" y="1410"/>
            <a:chExt cx="5282" cy="2708"/>
          </a:xfrm>
        </p:grpSpPr>
        <p:sp>
          <p:nvSpPr>
            <p:cNvPr id="28742" name="Text Box 74"/>
            <p:cNvSpPr txBox="1">
              <a:spLocks noChangeArrowheads="1"/>
            </p:cNvSpPr>
            <p:nvPr/>
          </p:nvSpPr>
          <p:spPr bwMode="auto">
            <a:xfrm>
              <a:off x="376" y="3172"/>
              <a:ext cx="5004" cy="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首部检验和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(16 bit)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字段只检验数据报的首部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不包括数据部分。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这里不采用</a:t>
              </a:r>
              <a:r>
                <a:rPr lang="zh-CN" altLang="en-US" sz="1800">
                  <a:solidFill>
                    <a:srgbClr val="333399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CRC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检验码而采用简单的计算方法。 </a:t>
              </a:r>
            </a:p>
          </p:txBody>
        </p:sp>
        <p:sp>
          <p:nvSpPr>
            <p:cNvPr id="28743" name="Rectangle 75"/>
            <p:cNvSpPr>
              <a:spLocks noChangeArrowheads="1"/>
            </p:cNvSpPr>
            <p:nvPr/>
          </p:nvSpPr>
          <p:spPr bwMode="auto">
            <a:xfrm>
              <a:off x="3195" y="1410"/>
              <a:ext cx="2463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8741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358775" y="1916113"/>
            <a:ext cx="85344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算法简单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：置头校验和的初值为“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0”,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然后对报头的每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位求二进制反码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然后累加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结果再取反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只做报头校验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数据区不做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节省时间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但不可靠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数据报每经过一个结点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都要重新计算报头校验和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因为生存时间、标志、片偏移等可能发生变化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收到数据报后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先计算校验和，并和原来的数值进行比较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如不符则说明传输有错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就将该数据报丢弃。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4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570288" y="4687888"/>
            <a:ext cx="1755775" cy="87153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320800" y="279400"/>
            <a:ext cx="947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发送端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542088" y="279400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接收端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416050" y="812800"/>
            <a:ext cx="1350963" cy="2968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727075" y="75247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字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1416050" y="1230313"/>
            <a:ext cx="1350963" cy="2952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727075" y="11684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字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137673" name="Group 9"/>
          <p:cNvGrpSpPr>
            <a:grpSpLocks/>
          </p:cNvGrpSpPr>
          <p:nvPr/>
        </p:nvGrpSpPr>
        <p:grpSpPr bwMode="auto">
          <a:xfrm>
            <a:off x="468313" y="1763713"/>
            <a:ext cx="2298700" cy="398462"/>
            <a:chOff x="295" y="1111"/>
            <a:chExt cx="1448" cy="251"/>
          </a:xfrm>
        </p:grpSpPr>
        <p:sp>
          <p:nvSpPr>
            <p:cNvPr id="30793" name="Rectangle 10"/>
            <p:cNvSpPr>
              <a:spLocks noChangeArrowheads="1"/>
            </p:cNvSpPr>
            <p:nvPr/>
          </p:nvSpPr>
          <p:spPr bwMode="auto">
            <a:xfrm>
              <a:off x="892" y="1158"/>
              <a:ext cx="851" cy="18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置为全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94" name="Text Box 11"/>
            <p:cNvSpPr txBox="1">
              <a:spLocks noChangeArrowheads="1"/>
            </p:cNvSpPr>
            <p:nvPr/>
          </p:nvSpPr>
          <p:spPr bwMode="auto">
            <a:xfrm>
              <a:off x="295" y="1111"/>
              <a:ext cx="5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检验和</a:t>
              </a:r>
            </a:p>
          </p:txBody>
        </p:sp>
      </p:grp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1416050" y="2446338"/>
            <a:ext cx="1350963" cy="296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727075" y="2386013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字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</a:p>
        </p:txBody>
      </p:sp>
      <p:grpSp>
        <p:nvGrpSpPr>
          <p:cNvPr id="1137678" name="Group 14"/>
          <p:cNvGrpSpPr>
            <a:grpSpLocks/>
          </p:cNvGrpSpPr>
          <p:nvPr/>
        </p:nvGrpSpPr>
        <p:grpSpPr bwMode="auto">
          <a:xfrm>
            <a:off x="263525" y="2976563"/>
            <a:ext cx="2503488" cy="700087"/>
            <a:chOff x="166" y="1875"/>
            <a:chExt cx="1577" cy="441"/>
          </a:xfrm>
        </p:grpSpPr>
        <p:sp>
          <p:nvSpPr>
            <p:cNvPr id="30791" name="Rectangle 15"/>
            <p:cNvSpPr>
              <a:spLocks noChangeArrowheads="1"/>
            </p:cNvSpPr>
            <p:nvPr/>
          </p:nvSpPr>
          <p:spPr bwMode="auto">
            <a:xfrm>
              <a:off x="892" y="2000"/>
              <a:ext cx="851" cy="1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16 bit</a:t>
              </a:r>
            </a:p>
          </p:txBody>
        </p:sp>
        <p:sp>
          <p:nvSpPr>
            <p:cNvPr id="30792" name="Text Box 16"/>
            <p:cNvSpPr txBox="1">
              <a:spLocks noChangeArrowheads="1"/>
            </p:cNvSpPr>
            <p:nvPr/>
          </p:nvSpPr>
          <p:spPr bwMode="auto">
            <a:xfrm>
              <a:off x="166" y="1875"/>
              <a:ext cx="75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反码算术</a:t>
              </a:r>
            </a:p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运算求和</a:t>
              </a:r>
            </a:p>
          </p:txBody>
        </p:sp>
      </p:grpSp>
      <p:sp>
        <p:nvSpPr>
          <p:cNvPr id="30734" name="Text Box 17"/>
          <p:cNvSpPr txBox="1">
            <a:spLocks noChangeArrowheads="1"/>
          </p:cNvSpPr>
          <p:nvPr/>
        </p:nvSpPr>
        <p:spPr bwMode="auto">
          <a:xfrm>
            <a:off x="1770063" y="14446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0735" name="Text Box 18"/>
          <p:cNvSpPr txBox="1">
            <a:spLocks noChangeArrowheads="1"/>
          </p:cNvSpPr>
          <p:nvPr/>
        </p:nvSpPr>
        <p:spPr bwMode="auto">
          <a:xfrm>
            <a:off x="1754188" y="2035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0736" name="Line 19"/>
          <p:cNvSpPr>
            <a:spLocks noChangeShapeType="1"/>
          </p:cNvSpPr>
          <p:nvPr/>
        </p:nvSpPr>
        <p:spPr bwMode="auto">
          <a:xfrm>
            <a:off x="557213" y="2879725"/>
            <a:ext cx="2703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684" name="Group 20"/>
          <p:cNvGrpSpPr>
            <a:grpSpLocks/>
          </p:cNvGrpSpPr>
          <p:nvPr/>
        </p:nvGrpSpPr>
        <p:grpSpPr bwMode="auto">
          <a:xfrm>
            <a:off x="1214438" y="3576638"/>
            <a:ext cx="998537" cy="501650"/>
            <a:chOff x="765" y="2253"/>
            <a:chExt cx="629" cy="316"/>
          </a:xfrm>
        </p:grpSpPr>
        <p:sp>
          <p:nvSpPr>
            <p:cNvPr id="30789" name="AutoShape 21"/>
            <p:cNvSpPr>
              <a:spLocks noChangeArrowheads="1"/>
            </p:cNvSpPr>
            <p:nvPr/>
          </p:nvSpPr>
          <p:spPr bwMode="auto">
            <a:xfrm>
              <a:off x="1293" y="2253"/>
              <a:ext cx="101" cy="316"/>
            </a:xfrm>
            <a:prstGeom prst="downArrow">
              <a:avLst>
                <a:gd name="adj1" fmla="val 50000"/>
                <a:gd name="adj2" fmla="val 782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0790" name="Text Box 22"/>
            <p:cNvSpPr txBox="1">
              <a:spLocks noChangeArrowheads="1"/>
            </p:cNvSpPr>
            <p:nvPr/>
          </p:nvSpPr>
          <p:spPr bwMode="auto">
            <a:xfrm>
              <a:off x="765" y="226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取反码</a:t>
              </a:r>
            </a:p>
          </p:txBody>
        </p:sp>
      </p:grpSp>
      <p:sp>
        <p:nvSpPr>
          <p:cNvPr id="30738" name="AutoShape 23"/>
          <p:cNvSpPr>
            <a:spLocks/>
          </p:cNvSpPr>
          <p:nvPr/>
        </p:nvSpPr>
        <p:spPr bwMode="auto">
          <a:xfrm>
            <a:off x="396875" y="827088"/>
            <a:ext cx="160338" cy="1931987"/>
          </a:xfrm>
          <a:prstGeom prst="leftBrace">
            <a:avLst>
              <a:gd name="adj1" fmla="val 1003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39" name="Text Box 24"/>
          <p:cNvSpPr txBox="1">
            <a:spLocks noChangeArrowheads="1"/>
          </p:cNvSpPr>
          <p:nvPr/>
        </p:nvSpPr>
        <p:spPr bwMode="auto">
          <a:xfrm>
            <a:off x="0" y="1022350"/>
            <a:ext cx="43815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数</a:t>
            </a:r>
          </a:p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据</a:t>
            </a:r>
          </a:p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报</a:t>
            </a:r>
          </a:p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首</a:t>
            </a:r>
          </a:p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部</a:t>
            </a:r>
          </a:p>
        </p:txBody>
      </p:sp>
      <p:sp>
        <p:nvSpPr>
          <p:cNvPr id="30740" name="Rectangle 25"/>
          <p:cNvSpPr>
            <a:spLocks noChangeArrowheads="1"/>
          </p:cNvSpPr>
          <p:nvPr/>
        </p:nvSpPr>
        <p:spPr bwMode="auto">
          <a:xfrm>
            <a:off x="3578225" y="3933825"/>
            <a:ext cx="1747838" cy="7429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41" name="Rectangle 26"/>
          <p:cNvSpPr>
            <a:spLocks noChangeArrowheads="1"/>
          </p:cNvSpPr>
          <p:nvPr/>
        </p:nvSpPr>
        <p:spPr bwMode="auto">
          <a:xfrm>
            <a:off x="4462463" y="4240213"/>
            <a:ext cx="855662" cy="1349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42" name="Text Box 27"/>
          <p:cNvSpPr txBox="1">
            <a:spLocks noChangeArrowheads="1"/>
          </p:cNvSpPr>
          <p:nvPr/>
        </p:nvSpPr>
        <p:spPr bwMode="auto">
          <a:xfrm>
            <a:off x="3908425" y="3548063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数据报</a:t>
            </a:r>
          </a:p>
        </p:txBody>
      </p:sp>
      <p:sp>
        <p:nvSpPr>
          <p:cNvPr id="30743" name="Line 28"/>
          <p:cNvSpPr>
            <a:spLocks noChangeShapeType="1"/>
          </p:cNvSpPr>
          <p:nvPr/>
        </p:nvSpPr>
        <p:spPr bwMode="auto">
          <a:xfrm>
            <a:off x="3578225" y="4081463"/>
            <a:ext cx="174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9"/>
          <p:cNvSpPr>
            <a:spLocks noChangeShapeType="1"/>
          </p:cNvSpPr>
          <p:nvPr/>
        </p:nvSpPr>
        <p:spPr bwMode="auto">
          <a:xfrm>
            <a:off x="3578225" y="4232275"/>
            <a:ext cx="174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30"/>
          <p:cNvSpPr>
            <a:spLocks noChangeShapeType="1"/>
          </p:cNvSpPr>
          <p:nvPr/>
        </p:nvSpPr>
        <p:spPr bwMode="auto">
          <a:xfrm>
            <a:off x="3578225" y="4379913"/>
            <a:ext cx="174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Line 31"/>
          <p:cNvSpPr>
            <a:spLocks noChangeShapeType="1"/>
          </p:cNvSpPr>
          <p:nvPr/>
        </p:nvSpPr>
        <p:spPr bwMode="auto">
          <a:xfrm>
            <a:off x="3578225" y="4527550"/>
            <a:ext cx="174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32"/>
          <p:cNvSpPr>
            <a:spLocks noChangeShapeType="1"/>
          </p:cNvSpPr>
          <p:nvPr/>
        </p:nvSpPr>
        <p:spPr bwMode="auto">
          <a:xfrm>
            <a:off x="3578225" y="4676775"/>
            <a:ext cx="174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33"/>
          <p:cNvSpPr>
            <a:spLocks noChangeShapeType="1"/>
          </p:cNvSpPr>
          <p:nvPr/>
        </p:nvSpPr>
        <p:spPr bwMode="auto">
          <a:xfrm>
            <a:off x="4452938" y="39338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34"/>
          <p:cNvSpPr>
            <a:spLocks noChangeShapeType="1"/>
          </p:cNvSpPr>
          <p:nvPr/>
        </p:nvSpPr>
        <p:spPr bwMode="auto">
          <a:xfrm>
            <a:off x="4054475" y="4232275"/>
            <a:ext cx="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35"/>
          <p:cNvSpPr>
            <a:spLocks noChangeShapeType="1"/>
          </p:cNvSpPr>
          <p:nvPr/>
        </p:nvSpPr>
        <p:spPr bwMode="auto">
          <a:xfrm>
            <a:off x="4054475" y="3933825"/>
            <a:ext cx="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6"/>
          <p:cNvSpPr>
            <a:spLocks noChangeShapeType="1"/>
          </p:cNvSpPr>
          <p:nvPr/>
        </p:nvSpPr>
        <p:spPr bwMode="auto">
          <a:xfrm>
            <a:off x="3817938" y="3933825"/>
            <a:ext cx="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7"/>
          <p:cNvSpPr>
            <a:spLocks noChangeShapeType="1"/>
          </p:cNvSpPr>
          <p:nvPr/>
        </p:nvSpPr>
        <p:spPr bwMode="auto">
          <a:xfrm>
            <a:off x="4586288" y="4081463"/>
            <a:ext cx="0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38"/>
          <p:cNvSpPr>
            <a:spLocks noChangeShapeType="1"/>
          </p:cNvSpPr>
          <p:nvPr/>
        </p:nvSpPr>
        <p:spPr bwMode="auto">
          <a:xfrm>
            <a:off x="4849813" y="4527550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703" name="Group 39"/>
          <p:cNvGrpSpPr>
            <a:grpSpLocks/>
          </p:cNvGrpSpPr>
          <p:nvPr/>
        </p:nvGrpSpPr>
        <p:grpSpPr bwMode="auto">
          <a:xfrm>
            <a:off x="508000" y="4086225"/>
            <a:ext cx="2259013" cy="395288"/>
            <a:chOff x="320" y="2574"/>
            <a:chExt cx="1423" cy="249"/>
          </a:xfrm>
        </p:grpSpPr>
        <p:sp>
          <p:nvSpPr>
            <p:cNvPr id="30787" name="Rectangle 40"/>
            <p:cNvSpPr>
              <a:spLocks noChangeArrowheads="1"/>
            </p:cNvSpPr>
            <p:nvPr/>
          </p:nvSpPr>
          <p:spPr bwMode="auto">
            <a:xfrm>
              <a:off x="892" y="2619"/>
              <a:ext cx="851" cy="18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16 bit</a:t>
              </a:r>
            </a:p>
          </p:txBody>
        </p:sp>
        <p:sp>
          <p:nvSpPr>
            <p:cNvPr id="30788" name="Text Box 41"/>
            <p:cNvSpPr txBox="1">
              <a:spLocks noChangeArrowheads="1"/>
            </p:cNvSpPr>
            <p:nvPr/>
          </p:nvSpPr>
          <p:spPr bwMode="auto">
            <a:xfrm>
              <a:off x="320" y="2574"/>
              <a:ext cx="5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检验和</a:t>
              </a:r>
            </a:p>
          </p:txBody>
        </p:sp>
      </p:grpSp>
      <p:sp>
        <p:nvSpPr>
          <p:cNvPr id="1137706" name="Line 42"/>
          <p:cNvSpPr>
            <a:spLocks noChangeShapeType="1"/>
          </p:cNvSpPr>
          <p:nvPr/>
        </p:nvSpPr>
        <p:spPr bwMode="auto">
          <a:xfrm>
            <a:off x="2784475" y="4318000"/>
            <a:ext cx="214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Rectangle 43"/>
          <p:cNvSpPr>
            <a:spLocks noChangeArrowheads="1"/>
          </p:cNvSpPr>
          <p:nvPr/>
        </p:nvSpPr>
        <p:spPr bwMode="auto">
          <a:xfrm>
            <a:off x="6878638" y="812800"/>
            <a:ext cx="1350962" cy="2968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0757" name="Text Box 44"/>
          <p:cNvSpPr txBox="1">
            <a:spLocks noChangeArrowheads="1"/>
          </p:cNvSpPr>
          <p:nvPr/>
        </p:nvSpPr>
        <p:spPr bwMode="auto">
          <a:xfrm>
            <a:off x="6188075" y="75247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字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58" name="Rectangle 45"/>
          <p:cNvSpPr>
            <a:spLocks noChangeArrowheads="1"/>
          </p:cNvSpPr>
          <p:nvPr/>
        </p:nvSpPr>
        <p:spPr bwMode="auto">
          <a:xfrm>
            <a:off x="6878638" y="1230313"/>
            <a:ext cx="1350962" cy="2952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0759" name="Text Box 46"/>
          <p:cNvSpPr txBox="1">
            <a:spLocks noChangeArrowheads="1"/>
          </p:cNvSpPr>
          <p:nvPr/>
        </p:nvSpPr>
        <p:spPr bwMode="auto">
          <a:xfrm>
            <a:off x="6188075" y="11684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字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137711" name="Group 47"/>
          <p:cNvGrpSpPr>
            <a:grpSpLocks/>
          </p:cNvGrpSpPr>
          <p:nvPr/>
        </p:nvGrpSpPr>
        <p:grpSpPr bwMode="auto">
          <a:xfrm>
            <a:off x="5959475" y="1749425"/>
            <a:ext cx="2270125" cy="398463"/>
            <a:chOff x="3754" y="1102"/>
            <a:chExt cx="1430" cy="251"/>
          </a:xfrm>
        </p:grpSpPr>
        <p:sp>
          <p:nvSpPr>
            <p:cNvPr id="30785" name="Rectangle 48"/>
            <p:cNvSpPr>
              <a:spLocks noChangeArrowheads="1"/>
            </p:cNvSpPr>
            <p:nvPr/>
          </p:nvSpPr>
          <p:spPr bwMode="auto">
            <a:xfrm>
              <a:off x="4333" y="1158"/>
              <a:ext cx="851" cy="18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16 bit</a:t>
              </a:r>
            </a:p>
          </p:txBody>
        </p:sp>
        <p:sp>
          <p:nvSpPr>
            <p:cNvPr id="30786" name="Text Box 49"/>
            <p:cNvSpPr txBox="1">
              <a:spLocks noChangeArrowheads="1"/>
            </p:cNvSpPr>
            <p:nvPr/>
          </p:nvSpPr>
          <p:spPr bwMode="auto">
            <a:xfrm>
              <a:off x="3754" y="1102"/>
              <a:ext cx="5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检验和</a:t>
              </a:r>
            </a:p>
          </p:txBody>
        </p:sp>
      </p:grpSp>
      <p:sp>
        <p:nvSpPr>
          <p:cNvPr id="30761" name="Rectangle 50"/>
          <p:cNvSpPr>
            <a:spLocks noChangeArrowheads="1"/>
          </p:cNvSpPr>
          <p:nvPr/>
        </p:nvSpPr>
        <p:spPr bwMode="auto">
          <a:xfrm>
            <a:off x="6878638" y="2446338"/>
            <a:ext cx="1350962" cy="296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0762" name="Text Box 51"/>
          <p:cNvSpPr txBox="1">
            <a:spLocks noChangeArrowheads="1"/>
          </p:cNvSpPr>
          <p:nvPr/>
        </p:nvSpPr>
        <p:spPr bwMode="auto">
          <a:xfrm>
            <a:off x="6188075" y="2386013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字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</a:p>
        </p:txBody>
      </p:sp>
      <p:grpSp>
        <p:nvGrpSpPr>
          <p:cNvPr id="1137716" name="Group 52"/>
          <p:cNvGrpSpPr>
            <a:grpSpLocks/>
          </p:cNvGrpSpPr>
          <p:nvPr/>
        </p:nvGrpSpPr>
        <p:grpSpPr bwMode="auto">
          <a:xfrm>
            <a:off x="5724525" y="2976563"/>
            <a:ext cx="2505075" cy="700087"/>
            <a:chOff x="3606" y="1875"/>
            <a:chExt cx="1578" cy="441"/>
          </a:xfrm>
        </p:grpSpPr>
        <p:sp>
          <p:nvSpPr>
            <p:cNvPr id="30783" name="Rectangle 53"/>
            <p:cNvSpPr>
              <a:spLocks noChangeArrowheads="1"/>
            </p:cNvSpPr>
            <p:nvPr/>
          </p:nvSpPr>
          <p:spPr bwMode="auto">
            <a:xfrm>
              <a:off x="4333" y="2000"/>
              <a:ext cx="851" cy="1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16 bit</a:t>
              </a:r>
            </a:p>
          </p:txBody>
        </p:sp>
        <p:sp>
          <p:nvSpPr>
            <p:cNvPr id="30784" name="Text Box 54"/>
            <p:cNvSpPr txBox="1">
              <a:spLocks noChangeArrowheads="1"/>
            </p:cNvSpPr>
            <p:nvPr/>
          </p:nvSpPr>
          <p:spPr bwMode="auto">
            <a:xfrm>
              <a:off x="3606" y="1875"/>
              <a:ext cx="75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反码算术</a:t>
              </a:r>
            </a:p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运算求和</a:t>
              </a:r>
            </a:p>
          </p:txBody>
        </p:sp>
      </p:grpSp>
      <p:grpSp>
        <p:nvGrpSpPr>
          <p:cNvPr id="1137719" name="Group 55"/>
          <p:cNvGrpSpPr>
            <a:grpSpLocks/>
          </p:cNvGrpSpPr>
          <p:nvPr/>
        </p:nvGrpSpPr>
        <p:grpSpPr bwMode="auto">
          <a:xfrm>
            <a:off x="6224588" y="4086225"/>
            <a:ext cx="2005012" cy="395288"/>
            <a:chOff x="3921" y="2574"/>
            <a:chExt cx="1263" cy="249"/>
          </a:xfrm>
        </p:grpSpPr>
        <p:sp>
          <p:nvSpPr>
            <p:cNvPr id="30781" name="Rectangle 56"/>
            <p:cNvSpPr>
              <a:spLocks noChangeArrowheads="1"/>
            </p:cNvSpPr>
            <p:nvPr/>
          </p:nvSpPr>
          <p:spPr bwMode="auto">
            <a:xfrm>
              <a:off x="4333" y="2619"/>
              <a:ext cx="851" cy="18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16 bit</a:t>
              </a:r>
            </a:p>
          </p:txBody>
        </p:sp>
        <p:sp>
          <p:nvSpPr>
            <p:cNvPr id="30782" name="Text Box 57"/>
            <p:cNvSpPr txBox="1">
              <a:spLocks noChangeArrowheads="1"/>
            </p:cNvSpPr>
            <p:nvPr/>
          </p:nvSpPr>
          <p:spPr bwMode="auto">
            <a:xfrm>
              <a:off x="3921" y="2574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结果</a:t>
              </a:r>
            </a:p>
          </p:txBody>
        </p:sp>
      </p:grpSp>
      <p:sp>
        <p:nvSpPr>
          <p:cNvPr id="30765" name="Text Box 58"/>
          <p:cNvSpPr txBox="1">
            <a:spLocks noChangeArrowheads="1"/>
          </p:cNvSpPr>
          <p:nvPr/>
        </p:nvSpPr>
        <p:spPr bwMode="auto">
          <a:xfrm>
            <a:off x="7232650" y="14446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0766" name="Text Box 59"/>
          <p:cNvSpPr txBox="1">
            <a:spLocks noChangeArrowheads="1"/>
          </p:cNvSpPr>
          <p:nvPr/>
        </p:nvSpPr>
        <p:spPr bwMode="auto">
          <a:xfrm>
            <a:off x="7216775" y="2035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0767" name="Line 60"/>
          <p:cNvSpPr>
            <a:spLocks noChangeShapeType="1"/>
          </p:cNvSpPr>
          <p:nvPr/>
        </p:nvSpPr>
        <p:spPr bwMode="auto">
          <a:xfrm>
            <a:off x="6137275" y="2879725"/>
            <a:ext cx="25844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725" name="Group 61"/>
          <p:cNvGrpSpPr>
            <a:grpSpLocks/>
          </p:cNvGrpSpPr>
          <p:nvPr/>
        </p:nvGrpSpPr>
        <p:grpSpPr bwMode="auto">
          <a:xfrm>
            <a:off x="6588125" y="3576638"/>
            <a:ext cx="1084263" cy="501650"/>
            <a:chOff x="4150" y="2253"/>
            <a:chExt cx="683" cy="316"/>
          </a:xfrm>
        </p:grpSpPr>
        <p:sp>
          <p:nvSpPr>
            <p:cNvPr id="30779" name="AutoShape 62"/>
            <p:cNvSpPr>
              <a:spLocks noChangeArrowheads="1"/>
            </p:cNvSpPr>
            <p:nvPr/>
          </p:nvSpPr>
          <p:spPr bwMode="auto">
            <a:xfrm>
              <a:off x="4733" y="2253"/>
              <a:ext cx="100" cy="316"/>
            </a:xfrm>
            <a:prstGeom prst="downArrow">
              <a:avLst>
                <a:gd name="adj1" fmla="val 50000"/>
                <a:gd name="adj2" fmla="val 79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0780" name="Text Box 63"/>
            <p:cNvSpPr txBox="1">
              <a:spLocks noChangeArrowheads="1"/>
            </p:cNvSpPr>
            <p:nvPr/>
          </p:nvSpPr>
          <p:spPr bwMode="auto">
            <a:xfrm>
              <a:off x="4150" y="226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取反码</a:t>
              </a:r>
            </a:p>
          </p:txBody>
        </p:sp>
      </p:grpSp>
      <p:sp>
        <p:nvSpPr>
          <p:cNvPr id="30769" name="AutoShape 64"/>
          <p:cNvSpPr>
            <a:spLocks/>
          </p:cNvSpPr>
          <p:nvPr/>
        </p:nvSpPr>
        <p:spPr bwMode="auto">
          <a:xfrm>
            <a:off x="5938838" y="827088"/>
            <a:ext cx="158750" cy="1931987"/>
          </a:xfrm>
          <a:prstGeom prst="leftBrace">
            <a:avLst>
              <a:gd name="adj1" fmla="val 101360"/>
              <a:gd name="adj2" fmla="val 50000"/>
            </a:avLst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2800">
              <a:solidFill>
                <a:srgbClr val="333399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70" name="Text Box 65"/>
          <p:cNvSpPr txBox="1">
            <a:spLocks noChangeArrowheads="1"/>
          </p:cNvSpPr>
          <p:nvPr/>
        </p:nvSpPr>
        <p:spPr bwMode="auto">
          <a:xfrm>
            <a:off x="3895725" y="49022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数据部分</a:t>
            </a:r>
          </a:p>
        </p:txBody>
      </p:sp>
      <p:sp>
        <p:nvSpPr>
          <p:cNvPr id="30771" name="AutoShape 66"/>
          <p:cNvSpPr>
            <a:spLocks/>
          </p:cNvSpPr>
          <p:nvPr/>
        </p:nvSpPr>
        <p:spPr bwMode="auto">
          <a:xfrm>
            <a:off x="5326063" y="3948113"/>
            <a:ext cx="160337" cy="742950"/>
          </a:xfrm>
          <a:prstGeom prst="rightBrace">
            <a:avLst>
              <a:gd name="adj1" fmla="val 38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72" name="Freeform 67"/>
          <p:cNvSpPr>
            <a:spLocks noChangeArrowheads="1"/>
          </p:cNvSpPr>
          <p:nvPr/>
        </p:nvSpPr>
        <p:spPr bwMode="auto">
          <a:xfrm>
            <a:off x="5486400" y="1792288"/>
            <a:ext cx="454025" cy="2525712"/>
          </a:xfrm>
          <a:custGeom>
            <a:avLst/>
            <a:gdLst>
              <a:gd name="T0" fmla="*/ 0 w 464"/>
              <a:gd name="T1" fmla="*/ 2147483646 h 1624"/>
              <a:gd name="T2" fmla="*/ 2147483646 w 464"/>
              <a:gd name="T3" fmla="*/ 2147483646 h 1624"/>
              <a:gd name="T4" fmla="*/ 2147483646 w 464"/>
              <a:gd name="T5" fmla="*/ 0 h 1624"/>
              <a:gd name="T6" fmla="*/ 2147483646 w 464"/>
              <a:gd name="T7" fmla="*/ 0 h 1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4" h="1624">
                <a:moveTo>
                  <a:pt x="0" y="1624"/>
                </a:moveTo>
                <a:lnTo>
                  <a:pt x="56" y="1624"/>
                </a:lnTo>
                <a:lnTo>
                  <a:pt x="56" y="0"/>
                </a:lnTo>
                <a:lnTo>
                  <a:pt x="464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732" name="Group 68"/>
          <p:cNvGrpSpPr>
            <a:grpSpLocks/>
          </p:cNvGrpSpPr>
          <p:nvPr/>
        </p:nvGrpSpPr>
        <p:grpSpPr bwMode="auto">
          <a:xfrm>
            <a:off x="6416675" y="4560888"/>
            <a:ext cx="2476500" cy="1389062"/>
            <a:chOff x="4042" y="2873"/>
            <a:chExt cx="1560" cy="875"/>
          </a:xfrm>
        </p:grpSpPr>
        <p:sp>
          <p:nvSpPr>
            <p:cNvPr id="30777" name="AutoShape 69"/>
            <p:cNvSpPr>
              <a:spLocks noChangeArrowheads="1"/>
            </p:cNvSpPr>
            <p:nvPr/>
          </p:nvSpPr>
          <p:spPr bwMode="auto">
            <a:xfrm>
              <a:off x="4742" y="2873"/>
              <a:ext cx="101" cy="316"/>
            </a:xfrm>
            <a:prstGeom prst="downArrow">
              <a:avLst>
                <a:gd name="adj1" fmla="val 50000"/>
                <a:gd name="adj2" fmla="val 782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0778" name="Rectangle 70"/>
            <p:cNvSpPr>
              <a:spLocks noChangeArrowheads="1"/>
            </p:cNvSpPr>
            <p:nvPr/>
          </p:nvSpPr>
          <p:spPr bwMode="auto">
            <a:xfrm>
              <a:off x="4042" y="3235"/>
              <a:ext cx="1560" cy="51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若结果为 </a:t>
              </a:r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0, </a:t>
              </a: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则保留；</a:t>
              </a:r>
            </a:p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否则，丢弃该数据报</a:t>
              </a:r>
            </a:p>
          </p:txBody>
        </p:sp>
      </p:grpSp>
      <p:grpSp>
        <p:nvGrpSpPr>
          <p:cNvPr id="1137735" name="Group 71"/>
          <p:cNvGrpSpPr>
            <a:grpSpLocks/>
          </p:cNvGrpSpPr>
          <p:nvPr/>
        </p:nvGrpSpPr>
        <p:grpSpPr bwMode="auto">
          <a:xfrm>
            <a:off x="827088" y="4887913"/>
            <a:ext cx="2968625" cy="701675"/>
            <a:chOff x="521" y="3079"/>
            <a:chExt cx="1870" cy="442"/>
          </a:xfrm>
        </p:grpSpPr>
        <p:sp>
          <p:nvSpPr>
            <p:cNvPr id="30775" name="Text Box 72"/>
            <p:cNvSpPr txBox="1">
              <a:spLocks noChangeArrowheads="1"/>
            </p:cNvSpPr>
            <p:nvPr/>
          </p:nvSpPr>
          <p:spPr bwMode="auto">
            <a:xfrm>
              <a:off x="521" y="3079"/>
              <a:ext cx="15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数据部分</a:t>
              </a:r>
            </a:p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不参与检验和的计算</a:t>
              </a:r>
            </a:p>
          </p:txBody>
        </p:sp>
        <p:sp>
          <p:nvSpPr>
            <p:cNvPr id="30776" name="Line 73"/>
            <p:cNvSpPr>
              <a:spLocks noChangeShapeType="1"/>
            </p:cNvSpPr>
            <p:nvPr/>
          </p:nvSpPr>
          <p:spPr bwMode="auto">
            <a:xfrm>
              <a:off x="2020" y="3266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3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13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3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13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13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13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13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1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7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47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0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1765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1767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31768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31769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31770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31771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31772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31773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31774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31775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31776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31777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31778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31779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31780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31781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31782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31783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31784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31785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31786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31819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1820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7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31816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1817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88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0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1795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1796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1797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1798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1799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31800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31801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31802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1803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31804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31805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1806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31807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31808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31809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31810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31811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38761" name="Group 73"/>
          <p:cNvGrpSpPr>
            <a:grpSpLocks/>
          </p:cNvGrpSpPr>
          <p:nvPr/>
        </p:nvGrpSpPr>
        <p:grpSpPr bwMode="auto">
          <a:xfrm>
            <a:off x="1116013" y="2708275"/>
            <a:ext cx="7866062" cy="3097213"/>
            <a:chOff x="703" y="1706"/>
            <a:chExt cx="4955" cy="1951"/>
          </a:xfrm>
        </p:grpSpPr>
        <p:sp>
          <p:nvSpPr>
            <p:cNvPr id="31814" name="Text Box 74"/>
            <p:cNvSpPr txBox="1">
              <a:spLocks noChangeArrowheads="1"/>
            </p:cNvSpPr>
            <p:nvPr/>
          </p:nvSpPr>
          <p:spPr bwMode="auto">
            <a:xfrm>
              <a:off x="1463" y="3330"/>
              <a:ext cx="3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源地址和目的地址都各占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4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字节</a:t>
              </a:r>
            </a:p>
          </p:txBody>
        </p:sp>
        <p:sp>
          <p:nvSpPr>
            <p:cNvPr id="31815" name="Rectangle 75"/>
            <p:cNvSpPr>
              <a:spLocks noChangeArrowheads="1"/>
            </p:cNvSpPr>
            <p:nvPr/>
          </p:nvSpPr>
          <p:spPr bwMode="auto">
            <a:xfrm>
              <a:off x="703" y="1706"/>
              <a:ext cx="4955" cy="545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1813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3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7793037" cy="695325"/>
          </a:xfrm>
        </p:spPr>
        <p:txBody>
          <a:bodyPr/>
          <a:lstStyle/>
          <a:p>
            <a:pPr eaLnBrk="1" hangingPunct="1"/>
            <a:r>
              <a:rPr lang="en-US" altLang="zh-CN" smtClean="0"/>
              <a:t>IP </a:t>
            </a:r>
            <a:r>
              <a:rPr lang="zh-CN" altLang="en-US" smtClean="0"/>
              <a:t>数据报首部的可变部分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135938" cy="4391025"/>
          </a:xfrm>
        </p:spPr>
        <p:txBody>
          <a:bodyPr/>
          <a:lstStyle/>
          <a:p>
            <a:pPr algn="just" eaLnBrk="1" hangingPunct="1"/>
            <a:r>
              <a:rPr lang="en-US" altLang="zh-CN" sz="2600" smtClean="0"/>
              <a:t>IP </a:t>
            </a:r>
            <a:r>
              <a:rPr lang="zh-CN" altLang="en-US" sz="2600" smtClean="0"/>
              <a:t>首部的可变部分就是一个选项字段，用来支持排错、测量以及安全等措施，内容很丰富。</a:t>
            </a:r>
          </a:p>
          <a:p>
            <a:pPr algn="just" eaLnBrk="1" hangingPunct="1"/>
            <a:r>
              <a:rPr lang="zh-CN" altLang="en-US" sz="2600" smtClean="0"/>
              <a:t>选项字段的长度可变，从 </a:t>
            </a:r>
            <a:r>
              <a:rPr lang="en-US" altLang="zh-CN" sz="2600" smtClean="0"/>
              <a:t>1 </a:t>
            </a:r>
            <a:r>
              <a:rPr lang="zh-CN" altLang="en-US" sz="2600" smtClean="0"/>
              <a:t>个字节到 </a:t>
            </a:r>
            <a:r>
              <a:rPr lang="en-US" altLang="zh-CN" sz="2600" smtClean="0"/>
              <a:t>40 </a:t>
            </a:r>
            <a:r>
              <a:rPr lang="zh-CN" altLang="en-US" sz="2600" smtClean="0"/>
              <a:t>个字节不等，取决于所选择的项目。</a:t>
            </a:r>
          </a:p>
          <a:p>
            <a:pPr algn="just" eaLnBrk="1" hangingPunct="1"/>
            <a:r>
              <a:rPr lang="zh-CN" altLang="en-US" sz="2600" smtClean="0"/>
              <a:t>增加首部的可变部分是为了增加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数据报的功能，但这同时也使得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数据报的首部长度成为可变的。这就增加了每一个路由器处理数据报的开销。</a:t>
            </a:r>
          </a:p>
          <a:p>
            <a:pPr algn="just" eaLnBrk="1" hangingPunct="1"/>
            <a:r>
              <a:rPr lang="zh-CN" altLang="en-US" sz="2600" smtClean="0"/>
              <a:t>实际上这些选项很少被使用。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数据报可选字段</a:t>
            </a:r>
          </a:p>
        </p:txBody>
      </p:sp>
      <p:sp>
        <p:nvSpPr>
          <p:cNvPr id="3" name="矩形 2"/>
          <p:cNvSpPr/>
          <p:nvPr/>
        </p:nvSpPr>
        <p:spPr>
          <a:xfrm>
            <a:off x="395288" y="1628775"/>
            <a:ext cx="856932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选项包括：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记录路由（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record route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），告诉数据报途经的所有路由器都将自己的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地址填入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头部的选项部分，这样我们就可以跟踪数据报的传递路径。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），告诉每个路由器都将数据报被转发的时间（或时间与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地址对）填入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头部的选项部分，这样就可以测量途经路由之间数据报传输的时间。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松散源路由选择（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loose source routing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），指定一个路由器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地址列表，数据报发送过程中必须经过其中所有的路由器。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严格源路由选择（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strict source routing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），和松散源路由选择类似，不过数据报只能经过被指定的路由器。</a:t>
            </a:r>
          </a:p>
        </p:txBody>
      </p:sp>
      <p:sp>
        <p:nvSpPr>
          <p:cNvPr id="33796" name="矩形 1"/>
          <p:cNvSpPr>
            <a:spLocks noChangeArrowheads="1"/>
          </p:cNvSpPr>
          <p:nvPr/>
        </p:nvSpPr>
        <p:spPr bwMode="auto">
          <a:xfrm>
            <a:off x="5219700" y="0"/>
            <a:ext cx="3924300" cy="1865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这部分最多包含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字节，因为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头部最长是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字节（其中还包含前面讨论的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字节的固定部分）。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smtClean="0">
                <a:solidFill>
                  <a:schemeClr val="tx1"/>
                </a:solidFill>
              </a:rPr>
              <a:t>填充</a:t>
            </a:r>
          </a:p>
        </p:txBody>
      </p:sp>
      <p:sp>
        <p:nvSpPr>
          <p:cNvPr id="2" name="矩形 1"/>
          <p:cNvSpPr/>
          <p:nvPr/>
        </p:nvSpPr>
        <p:spPr>
          <a:xfrm>
            <a:off x="600075" y="1844675"/>
            <a:ext cx="8293100" cy="18065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填充字段的长度是可变的。当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报头的长度不是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个字节的倍数时，就利用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Padding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在报头最后面填入一连串的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，直到报头的长度成为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个字节的倍数。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35843" name="矩形 1"/>
          <p:cNvSpPr>
            <a:spLocks noChangeArrowheads="1"/>
          </p:cNvSpPr>
          <p:nvPr/>
        </p:nvSpPr>
        <p:spPr bwMode="auto">
          <a:xfrm>
            <a:off x="539750" y="1773238"/>
            <a:ext cx="842486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最大传输单元MTU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MTU：网络规定的一个帧最多能够携带的数据量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与路由器连接的各个网络的MTU可能不同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52963"/>
            <a:ext cx="7983537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00113" y="1773238"/>
          <a:ext cx="6985000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r:id="rId3" imgW="5423760" imgH="2276280" progId="Word.Document.8">
                  <p:embed/>
                </p:oleObj>
              </mc:Choice>
              <mc:Fallback>
                <p:oleObj r:id="rId3" imgW="5423760" imgH="2276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487" r="12558" b="27898"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985000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矩形 2"/>
          <p:cNvSpPr>
            <a:spLocks noChangeArrowheads="1"/>
          </p:cNvSpPr>
          <p:nvPr/>
        </p:nvSpPr>
        <p:spPr bwMode="auto">
          <a:xfrm>
            <a:off x="2881313" y="5691188"/>
            <a:ext cx="32305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几种常用网络的MTU值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2060575"/>
            <a:ext cx="1873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600" kern="0" dirty="0" smtClean="0">
                <a:solidFill>
                  <a:srgbClr val="800000"/>
                </a:solidFill>
              </a:rPr>
              <a:t>2、分片</a:t>
            </a:r>
            <a:endParaRPr lang="zh-CN" altLang="zh-CN" sz="2600" kern="0" dirty="0">
              <a:solidFill>
                <a:srgbClr val="800000"/>
              </a:solidFill>
            </a:endParaRPr>
          </a:p>
        </p:txBody>
      </p:sp>
      <p:sp>
        <p:nvSpPr>
          <p:cNvPr id="37892" name="矩形 2"/>
          <p:cNvSpPr>
            <a:spLocks noChangeArrowheads="1"/>
          </p:cNvSpPr>
          <p:nvPr/>
        </p:nvSpPr>
        <p:spPr bwMode="auto">
          <a:xfrm>
            <a:off x="323850" y="2392363"/>
            <a:ext cx="864076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分组的尺寸可以在很大范围内变化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与由硬件决定的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不同，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数据报大小由软件所决定，在一定范围内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(65535)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可以任意选择；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通过选择适当的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数据报大小以适应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Internet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中不同的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问题是无论选择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Internet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中最大或最小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作为数据报上限均达不到理想的效果：假如以最大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作为数据报大小的上限，则在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较小的网络上不能实现数据封装；假如以最大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作为数据报大小的上限，则在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较大的网络上必然造成硬件能力的浪费。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908050"/>
            <a:ext cx="5127625" cy="7080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</a:t>
            </a:r>
            <a:r>
              <a:rPr lang="zh-CN" altLang="en-US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数据报的格式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773238"/>
            <a:ext cx="7772400" cy="4679950"/>
          </a:xfrm>
        </p:spPr>
        <p:txBody>
          <a:bodyPr/>
          <a:lstStyle/>
          <a:p>
            <a:pPr eaLnBrk="1" hangingPunct="1"/>
            <a:r>
              <a:rPr lang="zh-CN" altLang="en-US" smtClean="0"/>
              <a:t>一个 </a:t>
            </a:r>
            <a:r>
              <a:rPr lang="en-US" altLang="zh-CN" smtClean="0"/>
              <a:t>IP </a:t>
            </a:r>
            <a:r>
              <a:rPr lang="zh-CN" altLang="en-US" smtClean="0"/>
              <a:t>数据报由首部和数据两部分组成。</a:t>
            </a:r>
          </a:p>
          <a:p>
            <a:pPr eaLnBrk="1" hangingPunct="1"/>
            <a:r>
              <a:rPr lang="zh-CN" altLang="en-US" smtClean="0"/>
              <a:t>首部的前一部分是固定长度，共 </a:t>
            </a:r>
            <a:r>
              <a:rPr lang="en-US" altLang="zh-CN" smtClean="0"/>
              <a:t>20 </a:t>
            </a:r>
            <a:r>
              <a:rPr lang="zh-CN" altLang="en-US" smtClean="0"/>
              <a:t>字节，是所有 </a:t>
            </a:r>
            <a:r>
              <a:rPr lang="en-US" altLang="zh-CN" smtClean="0"/>
              <a:t>IP </a:t>
            </a:r>
            <a:r>
              <a:rPr lang="zh-CN" altLang="en-US" smtClean="0"/>
              <a:t>数据报必须具有的。</a:t>
            </a:r>
          </a:p>
          <a:p>
            <a:pPr eaLnBrk="1" hangingPunct="1"/>
            <a:r>
              <a:rPr lang="zh-CN" altLang="en-US" smtClean="0"/>
              <a:t>在首部的固定部分的后面是一些可选字段，其长度是可变的。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2060575"/>
            <a:ext cx="1873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600" kern="0" dirty="0" smtClean="0">
                <a:solidFill>
                  <a:srgbClr val="800000"/>
                </a:solidFill>
              </a:rPr>
              <a:t>2、分片</a:t>
            </a:r>
            <a:endParaRPr lang="zh-CN" altLang="zh-CN" sz="2600" kern="0" dirty="0">
              <a:solidFill>
                <a:srgbClr val="800000"/>
              </a:solidFill>
            </a:endParaRPr>
          </a:p>
        </p:txBody>
      </p:sp>
      <p:sp>
        <p:nvSpPr>
          <p:cNvPr id="38916" name="矩形 2"/>
          <p:cNvSpPr>
            <a:spLocks noChangeArrowheads="1"/>
          </p:cNvSpPr>
          <p:nvPr/>
        </p:nvSpPr>
        <p:spPr bwMode="auto">
          <a:xfrm>
            <a:off x="323850" y="2392363"/>
            <a:ext cx="864076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协议采用分片（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fragmentation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）技术屏蔽物理网络帧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的不同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协议在确定数据报大小时，简单地以“方便”为原则。也就是说，在不超过版本本身规定的数据报大小的前提下，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协议选择当前最合适的数据报大小（所谓“合适”指在信源机所在物理网上能进行最大限度封装）。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协议提供分片（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fragmentation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）机制，在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较小的网络上，将数据报分成若干较小的部分进行传输。这种较小的部分叫作片（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fragment</a:t>
            </a:r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2060575"/>
            <a:ext cx="1873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600" kern="0" smtClean="0">
                <a:solidFill>
                  <a:srgbClr val="800000"/>
                </a:solidFill>
              </a:rPr>
              <a:t>2、分片</a:t>
            </a:r>
            <a:endParaRPr lang="zh-CN" altLang="zh-CN" sz="2600" kern="0" dirty="0">
              <a:solidFill>
                <a:srgbClr val="8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2492375"/>
            <a:ext cx="84978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kern="0" dirty="0" smtClean="0"/>
              <a:t>分片：IP数据报的尺寸大于将发往网络的MTU值   时，路由器将IP数据报分成若干较小的部分的过程</a:t>
            </a:r>
            <a:r>
              <a:rPr lang="en-US" altLang="zh-CN" sz="2800" kern="0" dirty="0" smtClean="0"/>
              <a:t>.</a:t>
            </a:r>
            <a:endParaRPr lang="zh-CN" altLang="zh-CN" sz="2800" kern="0" dirty="0" smtClean="0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08500"/>
            <a:ext cx="79930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55713" y="3814763"/>
            <a:ext cx="6481762" cy="5365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kern="0" dirty="0">
                <a:solidFill>
                  <a:schemeClr val="tx1"/>
                </a:solidFill>
              </a:rPr>
              <a:t>每个分片由</a:t>
            </a:r>
            <a:r>
              <a:rPr lang="zh-CN" altLang="zh-CN" sz="2400" kern="0" dirty="0">
                <a:solidFill>
                  <a:srgbClr val="FF0000"/>
                </a:solidFill>
              </a:rPr>
              <a:t>报头区</a:t>
            </a:r>
            <a:r>
              <a:rPr lang="zh-CN" altLang="zh-CN" sz="2400" kern="0" dirty="0">
                <a:solidFill>
                  <a:schemeClr val="tx1"/>
                </a:solidFill>
              </a:rPr>
              <a:t>和</a:t>
            </a:r>
            <a:r>
              <a:rPr lang="zh-CN" altLang="zh-CN" sz="2400" kern="0" dirty="0">
                <a:solidFill>
                  <a:srgbClr val="FF0000"/>
                </a:solidFill>
              </a:rPr>
              <a:t>数据区</a:t>
            </a:r>
            <a:r>
              <a:rPr lang="zh-CN" altLang="zh-CN" sz="2400" kern="0" dirty="0">
                <a:solidFill>
                  <a:schemeClr val="tx1"/>
                </a:solidFill>
              </a:rPr>
              <a:t>两部分构成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850" y="1844675"/>
            <a:ext cx="85693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CN" altLang="zh-CN" sz="28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分片后的IP数据报，与原来未分片的IP数据报头部有两点主要不同：</a:t>
            </a:r>
            <a:r>
              <a:rPr lang="zh-CN" altLang="zh-CN" sz="2800" b="1" kern="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标志和片偏移。</a:t>
            </a:r>
            <a:endParaRPr lang="en-US" altLang="zh-CN" sz="2800" b="1" kern="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CN" altLang="zh-CN" sz="28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zh-CN" sz="2800" b="1" kern="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标志</a:t>
            </a:r>
            <a:r>
              <a:rPr lang="zh-CN" altLang="zh-CN" sz="28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：在IP数据报的头部，有一个叫标志的字段，用</a:t>
            </a:r>
            <a:r>
              <a:rPr lang="zh-CN" altLang="zh-CN" sz="2800" b="1" kern="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zh-CN" sz="28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位二进制数表示。</a:t>
            </a:r>
          </a:p>
          <a:p>
            <a:pPr>
              <a:defRPr/>
            </a:pPr>
            <a:endParaRPr lang="zh-CN" altLang="zh-CN" sz="28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140200" y="3273425"/>
          <a:ext cx="3768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r:id="rId3" imgW="1865946" imgH="281412" progId="Visio.Drawing.4">
                  <p:embed/>
                </p:oleObj>
              </mc:Choice>
              <mc:Fallback>
                <p:oleObj r:id="rId3" imgW="1865946" imgH="281412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273425"/>
                        <a:ext cx="37687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矩形 1"/>
          <p:cNvSpPr>
            <a:spLocks noChangeArrowheads="1"/>
          </p:cNvSpPr>
          <p:nvPr/>
        </p:nvSpPr>
        <p:spPr bwMode="auto">
          <a:xfrm>
            <a:off x="349250" y="4187825"/>
            <a:ext cx="867568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MF:more fragment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即还有分片，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表示还有后继分片，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表示没有。对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IP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报文分片后，最后一个分片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MF=0,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其他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MF=1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0966" name="矩形 3"/>
          <p:cNvSpPr>
            <a:spLocks noChangeArrowheads="1"/>
          </p:cNvSpPr>
          <p:nvPr/>
        </p:nvSpPr>
        <p:spPr bwMode="auto">
          <a:xfrm>
            <a:off x="349250" y="5246688"/>
            <a:ext cx="8543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/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DF:don</a:t>
            </a:r>
            <a:r>
              <a:rPr lang="en-US" altLang="zh-CN">
                <a:solidFill>
                  <a:srgbClr val="333333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fragment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即不分片，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表示不分片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 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路由器收到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DF=1,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但是数据部分超过</a:t>
            </a:r>
            <a:r>
              <a:rPr lang="en-US" altLang="zh-CN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MTU</a:t>
            </a:r>
            <a:r>
              <a:rPr lang="zh-CN" altLang="en-US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时，会抛弃该报文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27038" y="1700213"/>
            <a:ext cx="85375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kern="0" dirty="0" smtClean="0"/>
              <a:t>(2) 片偏移：在图中，IP数据报被分成3片之后，各片数据区</a:t>
            </a:r>
            <a:r>
              <a:rPr lang="zh-CN" altLang="en-US" sz="2800" kern="0" dirty="0" smtClean="0"/>
              <a:t>起始数据</a:t>
            </a:r>
            <a:r>
              <a:rPr lang="zh-CN" altLang="zh-CN" sz="2800" kern="0" dirty="0" smtClean="0"/>
              <a:t>在原来IP数据区中的位置用13位片偏移表示。</a:t>
            </a:r>
            <a:endParaRPr lang="zh-CN" altLang="zh-CN" sz="2800" kern="0" dirty="0"/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116013" y="3259138"/>
          <a:ext cx="741680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r:id="rId3" imgW="4605005" imgH="1496871" progId="Visio.Drawing.4">
                  <p:embed/>
                </p:oleObj>
              </mc:Choice>
              <mc:Fallback>
                <p:oleObj r:id="rId3" imgW="4605005" imgH="1496871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59138"/>
                        <a:ext cx="7416800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矩形 1"/>
          <p:cNvSpPr>
            <a:spLocks noChangeArrowheads="1"/>
          </p:cNvSpPr>
          <p:nvPr/>
        </p:nvSpPr>
        <p:spPr bwMode="auto">
          <a:xfrm>
            <a:off x="3492500" y="6208713"/>
            <a:ext cx="32305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IP数据报的分片过程 </a:t>
            </a:r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990" name="矩形 1"/>
          <p:cNvSpPr>
            <a:spLocks noChangeArrowheads="1"/>
          </p:cNvSpPr>
          <p:nvPr/>
        </p:nvSpPr>
        <p:spPr bwMode="auto">
          <a:xfrm>
            <a:off x="5364163" y="3586163"/>
            <a:ext cx="151130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数据区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3800B</a:t>
            </a:r>
            <a:endParaRPr lang="zh-CN" altLang="en-US" sz="1600"/>
          </a:p>
        </p:txBody>
      </p:sp>
      <p:sp>
        <p:nvSpPr>
          <p:cNvPr id="41991" name="矩形 6"/>
          <p:cNvSpPr>
            <a:spLocks noChangeArrowheads="1"/>
          </p:cNvSpPr>
          <p:nvPr/>
        </p:nvSpPr>
        <p:spPr bwMode="auto">
          <a:xfrm>
            <a:off x="3924300" y="4246563"/>
            <a:ext cx="143986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数据区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1400B</a:t>
            </a:r>
            <a:endParaRPr lang="zh-CN" altLang="en-US" sz="1600"/>
          </a:p>
        </p:txBody>
      </p:sp>
      <p:sp>
        <p:nvSpPr>
          <p:cNvPr id="41992" name="矩形 7"/>
          <p:cNvSpPr>
            <a:spLocks noChangeArrowheads="1"/>
          </p:cNvSpPr>
          <p:nvPr/>
        </p:nvSpPr>
        <p:spPr bwMode="auto">
          <a:xfrm>
            <a:off x="5427663" y="4897438"/>
            <a:ext cx="1439862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数据区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1400B</a:t>
            </a:r>
            <a:endParaRPr lang="zh-CN" altLang="en-US" sz="1600"/>
          </a:p>
        </p:txBody>
      </p:sp>
      <p:sp>
        <p:nvSpPr>
          <p:cNvPr id="41993" name="矩形 8"/>
          <p:cNvSpPr>
            <a:spLocks noChangeArrowheads="1"/>
          </p:cNvSpPr>
          <p:nvPr/>
        </p:nvSpPr>
        <p:spPr bwMode="auto">
          <a:xfrm>
            <a:off x="6858000" y="5551488"/>
            <a:ext cx="13858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数据区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1000B</a:t>
            </a:r>
            <a:endParaRPr lang="zh-CN" altLang="en-US" sz="1600"/>
          </a:p>
        </p:txBody>
      </p:sp>
      <p:sp>
        <p:nvSpPr>
          <p:cNvPr id="41994" name="矩形 1"/>
          <p:cNvSpPr>
            <a:spLocks noChangeArrowheads="1"/>
          </p:cNvSpPr>
          <p:nvPr/>
        </p:nvSpPr>
        <p:spPr bwMode="auto">
          <a:xfrm>
            <a:off x="441325" y="5562600"/>
            <a:ext cx="204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假设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MTU=1400</a:t>
            </a:r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765425" y="2239963"/>
            <a:ext cx="4830763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571500" y="5840413"/>
            <a:ext cx="176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0/8 = 0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1887538" y="2239963"/>
            <a:ext cx="5708650" cy="4635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2941638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3117850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>
            <a:off x="3294063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7419975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1011238" y="4192588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1185863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1362075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>
            <a:off x="1538288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2589213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7620000" y="2133600"/>
            <a:ext cx="13319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0/8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3024" name="Text Box 17"/>
          <p:cNvSpPr txBox="1">
            <a:spLocks noChangeArrowheads="1"/>
          </p:cNvSpPr>
          <p:nvPr/>
        </p:nvSpPr>
        <p:spPr bwMode="auto">
          <a:xfrm>
            <a:off x="3294063" y="5840413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1400/8 = 175</a:t>
            </a:r>
          </a:p>
        </p:txBody>
      </p:sp>
      <p:sp>
        <p:nvSpPr>
          <p:cNvPr id="43025" name="Text Box 18"/>
          <p:cNvSpPr txBox="1">
            <a:spLocks noChangeArrowheads="1"/>
          </p:cNvSpPr>
          <p:nvPr/>
        </p:nvSpPr>
        <p:spPr bwMode="auto">
          <a:xfrm>
            <a:off x="6364288" y="5840413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2800/8 = 350</a:t>
            </a:r>
          </a:p>
        </p:txBody>
      </p:sp>
      <p:sp>
        <p:nvSpPr>
          <p:cNvPr id="43026" name="Line 19"/>
          <p:cNvSpPr>
            <a:spLocks noChangeShapeType="1"/>
          </p:cNvSpPr>
          <p:nvPr/>
        </p:nvSpPr>
        <p:spPr bwMode="auto">
          <a:xfrm flipV="1">
            <a:off x="7493000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 flipV="1">
            <a:off x="2849563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1"/>
          <p:cNvSpPr>
            <a:spLocks noChangeShapeType="1"/>
          </p:cNvSpPr>
          <p:nvPr/>
        </p:nvSpPr>
        <p:spPr bwMode="auto">
          <a:xfrm flipV="1">
            <a:off x="2678113" y="46561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22"/>
          <p:cNvSpPr>
            <a:spLocks noChangeShapeType="1"/>
          </p:cNvSpPr>
          <p:nvPr/>
        </p:nvSpPr>
        <p:spPr bwMode="auto">
          <a:xfrm flipV="1">
            <a:off x="4170363" y="46561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 flipV="1">
            <a:off x="5751513" y="46561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 flipV="1">
            <a:off x="7316788" y="46561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 flipV="1">
            <a:off x="8474075" y="46561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Text Box 26"/>
          <p:cNvSpPr txBox="1">
            <a:spLocks noChangeArrowheads="1"/>
          </p:cNvSpPr>
          <p:nvPr/>
        </p:nvSpPr>
        <p:spPr bwMode="auto">
          <a:xfrm>
            <a:off x="3783013" y="4932363"/>
            <a:ext cx="749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1400</a:t>
            </a:r>
          </a:p>
        </p:txBody>
      </p:sp>
      <p:sp>
        <p:nvSpPr>
          <p:cNvPr id="43034" name="Text Box 27"/>
          <p:cNvSpPr txBox="1">
            <a:spLocks noChangeArrowheads="1"/>
          </p:cNvSpPr>
          <p:nvPr/>
        </p:nvSpPr>
        <p:spPr bwMode="auto">
          <a:xfrm>
            <a:off x="6943725" y="4932363"/>
            <a:ext cx="749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2800</a:t>
            </a:r>
          </a:p>
        </p:txBody>
      </p:sp>
      <p:sp>
        <p:nvSpPr>
          <p:cNvPr id="43035" name="Text Box 28"/>
          <p:cNvSpPr txBox="1">
            <a:spLocks noChangeArrowheads="1"/>
          </p:cNvSpPr>
          <p:nvPr/>
        </p:nvSpPr>
        <p:spPr bwMode="auto">
          <a:xfrm>
            <a:off x="8086725" y="4910138"/>
            <a:ext cx="749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3799</a:t>
            </a:r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5360988" y="4910138"/>
            <a:ext cx="7508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2799</a:t>
            </a:r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2290763" y="4910138"/>
            <a:ext cx="749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1399</a:t>
            </a:r>
          </a:p>
        </p:txBody>
      </p:sp>
      <p:sp>
        <p:nvSpPr>
          <p:cNvPr id="43038" name="Text Box 31"/>
          <p:cNvSpPr txBox="1">
            <a:spLocks noChangeArrowheads="1"/>
          </p:cNvSpPr>
          <p:nvPr/>
        </p:nvSpPr>
        <p:spPr bwMode="auto">
          <a:xfrm>
            <a:off x="7119938" y="2957513"/>
            <a:ext cx="749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3799</a:t>
            </a:r>
          </a:p>
        </p:txBody>
      </p:sp>
      <p:sp>
        <p:nvSpPr>
          <p:cNvPr id="43039" name="Text Box 32"/>
          <p:cNvSpPr txBox="1">
            <a:spLocks noChangeArrowheads="1"/>
          </p:cNvSpPr>
          <p:nvPr/>
        </p:nvSpPr>
        <p:spPr bwMode="auto">
          <a:xfrm>
            <a:off x="563563" y="2060575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需分片的</a:t>
            </a:r>
          </a:p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</a:t>
            </a:r>
          </a:p>
        </p:txBody>
      </p:sp>
      <p:sp>
        <p:nvSpPr>
          <p:cNvPr id="43040" name="Rectangle 76"/>
          <p:cNvSpPr>
            <a:spLocks noChangeArrowheads="1"/>
          </p:cNvSpPr>
          <p:nvPr/>
        </p:nvSpPr>
        <p:spPr bwMode="auto">
          <a:xfrm>
            <a:off x="1908175" y="2257425"/>
            <a:ext cx="854075" cy="4079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835025" y="5395913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979613" y="2192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</a:t>
            </a: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2765425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133350" y="4192588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4522788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6278563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flipV="1">
            <a:off x="1011238" y="2703513"/>
            <a:ext cx="1754187" cy="148907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V="1">
            <a:off x="2765425" y="2703513"/>
            <a:ext cx="1757363" cy="148907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4084638" y="4192588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4259263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4433888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4610100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662613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4" name="Rectangle 46"/>
          <p:cNvSpPr>
            <a:spLocks noChangeArrowheads="1"/>
          </p:cNvSpPr>
          <p:nvPr/>
        </p:nvSpPr>
        <p:spPr bwMode="auto">
          <a:xfrm>
            <a:off x="3206750" y="4192588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 flipV="1">
            <a:off x="4084638" y="2703513"/>
            <a:ext cx="438150" cy="148907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V="1">
            <a:off x="5838825" y="2703513"/>
            <a:ext cx="439738" cy="148907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7243763" y="4192588"/>
            <a:ext cx="1317625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7419975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7596188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7772400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8386763" y="41925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6367463" y="4192588"/>
            <a:ext cx="8763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H="1" flipV="1">
            <a:off x="7596188" y="2703513"/>
            <a:ext cx="965200" cy="148907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 flipH="1" flipV="1">
            <a:off x="6278563" y="2703513"/>
            <a:ext cx="965200" cy="148907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2749550" y="2014538"/>
            <a:ext cx="4829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3646488" y="1808163"/>
            <a:ext cx="2667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数据部分共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3800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</a:p>
        </p:txBody>
      </p:sp>
      <p:sp>
        <p:nvSpPr>
          <p:cNvPr id="43067" name="Text Box 59"/>
          <p:cNvSpPr txBox="1">
            <a:spLocks noChangeArrowheads="1"/>
          </p:cNvSpPr>
          <p:nvPr/>
        </p:nvSpPr>
        <p:spPr bwMode="auto">
          <a:xfrm>
            <a:off x="133350" y="4192588"/>
            <a:ext cx="9048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3176588" y="4192588"/>
            <a:ext cx="9048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6337300" y="4192588"/>
            <a:ext cx="903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070" name="Line 62"/>
          <p:cNvSpPr>
            <a:spLocks noChangeShapeType="1"/>
          </p:cNvSpPr>
          <p:nvPr/>
        </p:nvSpPr>
        <p:spPr bwMode="auto">
          <a:xfrm flipV="1">
            <a:off x="1093788" y="46561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1" name="Text Box 63"/>
          <p:cNvSpPr txBox="1">
            <a:spLocks noChangeArrowheads="1"/>
          </p:cNvSpPr>
          <p:nvPr/>
        </p:nvSpPr>
        <p:spPr bwMode="auto">
          <a:xfrm>
            <a:off x="336550" y="4949825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72" name="Text Box 64"/>
          <p:cNvSpPr txBox="1">
            <a:spLocks noChangeArrowheads="1"/>
          </p:cNvSpPr>
          <p:nvPr/>
        </p:nvSpPr>
        <p:spPr bwMode="auto">
          <a:xfrm>
            <a:off x="3848100" y="5391150"/>
            <a:ext cx="1411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073" name="Text Box 65"/>
          <p:cNvSpPr txBox="1">
            <a:spLocks noChangeArrowheads="1"/>
          </p:cNvSpPr>
          <p:nvPr/>
        </p:nvSpPr>
        <p:spPr bwMode="auto">
          <a:xfrm>
            <a:off x="6746875" y="5391150"/>
            <a:ext cx="1411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074" name="Line 66"/>
          <p:cNvSpPr>
            <a:spLocks noChangeShapeType="1"/>
          </p:cNvSpPr>
          <p:nvPr/>
        </p:nvSpPr>
        <p:spPr bwMode="auto">
          <a:xfrm flipV="1">
            <a:off x="4594225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5" name="Text Box 67"/>
          <p:cNvSpPr txBox="1">
            <a:spLocks noChangeArrowheads="1"/>
          </p:cNvSpPr>
          <p:nvPr/>
        </p:nvSpPr>
        <p:spPr bwMode="auto">
          <a:xfrm>
            <a:off x="4206875" y="2976563"/>
            <a:ext cx="7477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1400</a:t>
            </a:r>
          </a:p>
        </p:txBody>
      </p:sp>
      <p:sp>
        <p:nvSpPr>
          <p:cNvPr id="43076" name="Line 68"/>
          <p:cNvSpPr>
            <a:spLocks noChangeShapeType="1"/>
          </p:cNvSpPr>
          <p:nvPr/>
        </p:nvSpPr>
        <p:spPr bwMode="auto">
          <a:xfrm flipV="1">
            <a:off x="6351588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5978525" y="2976563"/>
            <a:ext cx="7477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2800</a:t>
            </a:r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6453188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9" name="Line 71"/>
          <p:cNvSpPr>
            <a:spLocks noChangeShapeType="1"/>
          </p:cNvSpPr>
          <p:nvPr/>
        </p:nvSpPr>
        <p:spPr bwMode="auto">
          <a:xfrm>
            <a:off x="4699000" y="22399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80" name="Text Box 72"/>
          <p:cNvSpPr txBox="1">
            <a:spLocks noChangeArrowheads="1"/>
          </p:cNvSpPr>
          <p:nvPr/>
        </p:nvSpPr>
        <p:spPr bwMode="auto">
          <a:xfrm>
            <a:off x="2093913" y="2997200"/>
            <a:ext cx="9017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81" name="文本框 1"/>
          <p:cNvSpPr txBox="1">
            <a:spLocks noChangeArrowheads="1"/>
          </p:cNvSpPr>
          <p:nvPr/>
        </p:nvSpPr>
        <p:spPr bwMode="auto">
          <a:xfrm>
            <a:off x="160338" y="3657600"/>
            <a:ext cx="8318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*|0|1</a:t>
            </a:r>
            <a:endParaRPr lang="zh-CN" altLang="en-US"/>
          </a:p>
        </p:txBody>
      </p:sp>
      <p:sp>
        <p:nvSpPr>
          <p:cNvPr id="43082" name="文本框 2"/>
          <p:cNvSpPr txBox="1">
            <a:spLocks noChangeArrowheads="1"/>
          </p:cNvSpPr>
          <p:nvPr/>
        </p:nvSpPr>
        <p:spPr bwMode="auto">
          <a:xfrm>
            <a:off x="3257550" y="3657600"/>
            <a:ext cx="8318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*|0|1</a:t>
            </a:r>
            <a:endParaRPr lang="zh-CN" altLang="en-US"/>
          </a:p>
        </p:txBody>
      </p:sp>
      <p:sp>
        <p:nvSpPr>
          <p:cNvPr id="43083" name="文本框 3"/>
          <p:cNvSpPr txBox="1">
            <a:spLocks noChangeArrowheads="1"/>
          </p:cNvSpPr>
          <p:nvPr/>
        </p:nvSpPr>
        <p:spPr bwMode="auto">
          <a:xfrm>
            <a:off x="6296025" y="3717925"/>
            <a:ext cx="8318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*|0|0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5288" y="1916113"/>
            <a:ext cx="3168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800" b="1" kern="0" dirty="0" smtClean="0">
                <a:solidFill>
                  <a:srgbClr val="800000"/>
                </a:solidFill>
                <a:latin typeface="宋体" panose="02010600030101010101" pitchFamily="2" charset="-122"/>
              </a:rPr>
              <a:t>3、重组</a:t>
            </a:r>
            <a:endParaRPr lang="zh-CN" altLang="zh-CN" sz="2800" b="1" kern="0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2411413"/>
            <a:ext cx="8569325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1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）</a:t>
            </a:r>
            <a:r>
              <a:rPr lang="zh-CN" altLang="zh-CN" sz="2400" b="1" kern="0" dirty="0" smtClean="0">
                <a:latin typeface="宋体" panose="02010600030101010101" pitchFamily="2" charset="-122"/>
              </a:rPr>
              <a:t>重组：在接收到所有分片的基础上，主机对分片进行重新组装的过程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。</a:t>
            </a:r>
            <a:endParaRPr lang="zh-CN" altLang="zh-CN" sz="2400" b="1" kern="0" dirty="0" smtClean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2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）</a:t>
            </a:r>
            <a:r>
              <a:rPr lang="zh-CN" altLang="zh-CN" sz="2400" b="1" kern="0" dirty="0" smtClean="0">
                <a:latin typeface="宋体" panose="02010600030101010101" pitchFamily="2" charset="-122"/>
              </a:rPr>
              <a:t>目的主机进行重组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。</a:t>
            </a:r>
            <a:r>
              <a:rPr lang="zh-CN" altLang="zh-CN" sz="2400" b="1" kern="0" dirty="0" smtClean="0">
                <a:latin typeface="宋体" panose="02010600030101010101" pitchFamily="2" charset="-122"/>
              </a:rPr>
              <a:t>减少了中间路由器的计算量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，</a:t>
            </a:r>
            <a:r>
              <a:rPr lang="zh-CN" altLang="zh-CN" sz="2400" b="1" kern="0" dirty="0" smtClean="0">
                <a:latin typeface="宋体" panose="02010600030101010101" pitchFamily="2" charset="-122"/>
              </a:rPr>
              <a:t>路由器可以为每个分片独立选路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。重组过程中如果有分片不能按时到达，则可能放弃重组。</a:t>
            </a:r>
            <a:endParaRPr lang="zh-CN" altLang="zh-CN" sz="2400" b="1" kern="0" dirty="0" smtClean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3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）</a:t>
            </a:r>
            <a:r>
              <a:rPr lang="zh-CN" altLang="zh-CN" sz="2400" b="1" kern="0" dirty="0" smtClean="0">
                <a:latin typeface="宋体" panose="02010600030101010101" pitchFamily="2" charset="-122"/>
              </a:rPr>
              <a:t>路由器不需要对分片进行重组，也不可能对分片进行重组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。</a:t>
            </a:r>
            <a:endParaRPr lang="zh-CN" altLang="zh-CN" sz="2400" b="1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2"/>
          <p:cNvSpPr>
            <a:spLocks noGrp="1" noChangeArrowheads="1"/>
          </p:cNvSpPr>
          <p:nvPr>
            <p:ph type="title"/>
          </p:nvPr>
        </p:nvSpPr>
        <p:spPr>
          <a:xfrm>
            <a:off x="600075" y="836613"/>
            <a:ext cx="7793038" cy="695325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IP </a:t>
            </a:r>
            <a:r>
              <a:rPr lang="zh-CN" altLang="en-US" sz="3400" smtClean="0"/>
              <a:t>数据报分片和重组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5288" y="1916113"/>
            <a:ext cx="3168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800" b="1" kern="0" dirty="0" smtClean="0">
                <a:solidFill>
                  <a:srgbClr val="800000"/>
                </a:solidFill>
                <a:latin typeface="宋体" panose="02010600030101010101" pitchFamily="2" charset="-122"/>
              </a:rPr>
              <a:t>3、重组</a:t>
            </a:r>
            <a:endParaRPr lang="zh-CN" altLang="zh-CN" sz="2800" b="1" kern="0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2411413"/>
            <a:ext cx="8569325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4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）同一编号的报文被重组在一起，按照他们在原始报文中的偏移量进行组合。</a:t>
            </a:r>
            <a:endParaRPr lang="en-US" altLang="zh-CN" sz="2400" b="1" kern="0" dirty="0" smtClean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latin typeface="宋体" panose="02010600030101010101" pitchFamily="2" charset="-122"/>
              </a:rPr>
              <a:t>	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目标主机接收到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IP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数据报时：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1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）如果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MF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为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1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，则启动重组；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2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）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MF=0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，但是偏移量不为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0</a:t>
            </a:r>
            <a:r>
              <a:rPr lang="zh-CN" altLang="en-US" sz="2400" b="1" kern="0" dirty="0" smtClean="0">
                <a:latin typeface="宋体" panose="02010600030101010101" pitchFamily="2" charset="-122"/>
              </a:rPr>
              <a:t>，启动重组。</a:t>
            </a:r>
            <a:endParaRPr lang="zh-CN" altLang="zh-CN" sz="2400" b="1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771525" y="2187575"/>
            <a:ext cx="176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0/8 = 0</a:t>
            </a:r>
          </a:p>
        </p:txBody>
      </p:sp>
      <p:sp>
        <p:nvSpPr>
          <p:cNvPr id="46084" name="Rectangle 11"/>
          <p:cNvSpPr>
            <a:spLocks noChangeArrowheads="1"/>
          </p:cNvSpPr>
          <p:nvPr/>
        </p:nvSpPr>
        <p:spPr bwMode="auto">
          <a:xfrm>
            <a:off x="1211263" y="539750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Line 12"/>
          <p:cNvSpPr>
            <a:spLocks noChangeShapeType="1"/>
          </p:cNvSpPr>
          <p:nvPr/>
        </p:nvSpPr>
        <p:spPr bwMode="auto">
          <a:xfrm>
            <a:off x="138588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13"/>
          <p:cNvSpPr>
            <a:spLocks noChangeShapeType="1"/>
          </p:cNvSpPr>
          <p:nvPr/>
        </p:nvSpPr>
        <p:spPr bwMode="auto">
          <a:xfrm>
            <a:off x="1562100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14"/>
          <p:cNvSpPr>
            <a:spLocks noChangeShapeType="1"/>
          </p:cNvSpPr>
          <p:nvPr/>
        </p:nvSpPr>
        <p:spPr bwMode="auto">
          <a:xfrm>
            <a:off x="1738313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15"/>
          <p:cNvSpPr>
            <a:spLocks noChangeShapeType="1"/>
          </p:cNvSpPr>
          <p:nvPr/>
        </p:nvSpPr>
        <p:spPr bwMode="auto">
          <a:xfrm>
            <a:off x="278923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Text Box 17"/>
          <p:cNvSpPr txBox="1">
            <a:spLocks noChangeArrowheads="1"/>
          </p:cNvSpPr>
          <p:nvPr/>
        </p:nvSpPr>
        <p:spPr bwMode="auto">
          <a:xfrm>
            <a:off x="3494088" y="2187575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1400/8 = 175</a:t>
            </a:r>
          </a:p>
        </p:txBody>
      </p:sp>
      <p:sp>
        <p:nvSpPr>
          <p:cNvPr id="46090" name="Text Box 18"/>
          <p:cNvSpPr txBox="1">
            <a:spLocks noChangeArrowheads="1"/>
          </p:cNvSpPr>
          <p:nvPr/>
        </p:nvSpPr>
        <p:spPr bwMode="auto">
          <a:xfrm>
            <a:off x="6564313" y="2187575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2800/8 = 350</a:t>
            </a:r>
          </a:p>
        </p:txBody>
      </p:sp>
      <p:sp>
        <p:nvSpPr>
          <p:cNvPr id="46091" name="Line 21"/>
          <p:cNvSpPr>
            <a:spLocks noChangeShapeType="1"/>
          </p:cNvSpPr>
          <p:nvPr/>
        </p:nvSpPr>
        <p:spPr bwMode="auto">
          <a:xfrm flipV="1">
            <a:off x="2878138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22"/>
          <p:cNvSpPr>
            <a:spLocks noChangeShapeType="1"/>
          </p:cNvSpPr>
          <p:nvPr/>
        </p:nvSpPr>
        <p:spPr bwMode="auto">
          <a:xfrm flipV="1">
            <a:off x="4370388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23"/>
          <p:cNvSpPr>
            <a:spLocks noChangeShapeType="1"/>
          </p:cNvSpPr>
          <p:nvPr/>
        </p:nvSpPr>
        <p:spPr bwMode="auto">
          <a:xfrm flipV="1">
            <a:off x="5951538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24"/>
          <p:cNvSpPr>
            <a:spLocks noChangeShapeType="1"/>
          </p:cNvSpPr>
          <p:nvPr/>
        </p:nvSpPr>
        <p:spPr bwMode="auto">
          <a:xfrm flipV="1">
            <a:off x="7516813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25"/>
          <p:cNvSpPr>
            <a:spLocks noChangeShapeType="1"/>
          </p:cNvSpPr>
          <p:nvPr/>
        </p:nvSpPr>
        <p:spPr bwMode="auto">
          <a:xfrm flipV="1">
            <a:off x="8674100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3983038" y="1279525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1400</a:t>
            </a:r>
          </a:p>
        </p:txBody>
      </p:sp>
      <p:sp>
        <p:nvSpPr>
          <p:cNvPr id="46097" name="Text Box 27"/>
          <p:cNvSpPr txBox="1">
            <a:spLocks noChangeArrowheads="1"/>
          </p:cNvSpPr>
          <p:nvPr/>
        </p:nvSpPr>
        <p:spPr bwMode="auto">
          <a:xfrm>
            <a:off x="7143750" y="1279525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2800</a:t>
            </a:r>
          </a:p>
        </p:txBody>
      </p:sp>
      <p:sp>
        <p:nvSpPr>
          <p:cNvPr id="46098" name="Text Box 28"/>
          <p:cNvSpPr txBox="1">
            <a:spLocks noChangeArrowheads="1"/>
          </p:cNvSpPr>
          <p:nvPr/>
        </p:nvSpPr>
        <p:spPr bwMode="auto">
          <a:xfrm>
            <a:off x="8286750" y="1257300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3799</a:t>
            </a:r>
          </a:p>
        </p:txBody>
      </p:sp>
      <p:sp>
        <p:nvSpPr>
          <p:cNvPr id="46099" name="Text Box 29"/>
          <p:cNvSpPr txBox="1">
            <a:spLocks noChangeArrowheads="1"/>
          </p:cNvSpPr>
          <p:nvPr/>
        </p:nvSpPr>
        <p:spPr bwMode="auto">
          <a:xfrm>
            <a:off x="5561013" y="1257300"/>
            <a:ext cx="750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2799</a:t>
            </a:r>
          </a:p>
        </p:txBody>
      </p:sp>
      <p:sp>
        <p:nvSpPr>
          <p:cNvPr id="46100" name="Text Box 30"/>
          <p:cNvSpPr txBox="1">
            <a:spLocks noChangeArrowheads="1"/>
          </p:cNvSpPr>
          <p:nvPr/>
        </p:nvSpPr>
        <p:spPr bwMode="auto">
          <a:xfrm>
            <a:off x="2490788" y="1257300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1399</a:t>
            </a:r>
          </a:p>
        </p:txBody>
      </p:sp>
      <p:sp>
        <p:nvSpPr>
          <p:cNvPr id="46101" name="Text Box 33"/>
          <p:cNvSpPr txBox="1">
            <a:spLocks noChangeArrowheads="1"/>
          </p:cNvSpPr>
          <p:nvPr/>
        </p:nvSpPr>
        <p:spPr bwMode="auto">
          <a:xfrm>
            <a:off x="1035050" y="1743075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6102" name="Rectangle 36"/>
          <p:cNvSpPr>
            <a:spLocks noChangeArrowheads="1"/>
          </p:cNvSpPr>
          <p:nvPr/>
        </p:nvSpPr>
        <p:spPr bwMode="auto">
          <a:xfrm>
            <a:off x="333375" y="539750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3" name="Rectangle 41"/>
          <p:cNvSpPr>
            <a:spLocks noChangeArrowheads="1"/>
          </p:cNvSpPr>
          <p:nvPr/>
        </p:nvSpPr>
        <p:spPr bwMode="auto">
          <a:xfrm>
            <a:off x="4284663" y="539750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4" name="Line 42"/>
          <p:cNvSpPr>
            <a:spLocks noChangeShapeType="1"/>
          </p:cNvSpPr>
          <p:nvPr/>
        </p:nvSpPr>
        <p:spPr bwMode="auto">
          <a:xfrm>
            <a:off x="445928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5" name="Line 43"/>
          <p:cNvSpPr>
            <a:spLocks noChangeShapeType="1"/>
          </p:cNvSpPr>
          <p:nvPr/>
        </p:nvSpPr>
        <p:spPr bwMode="auto">
          <a:xfrm>
            <a:off x="4633913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Line 44"/>
          <p:cNvSpPr>
            <a:spLocks noChangeShapeType="1"/>
          </p:cNvSpPr>
          <p:nvPr/>
        </p:nvSpPr>
        <p:spPr bwMode="auto">
          <a:xfrm>
            <a:off x="4810125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Line 45"/>
          <p:cNvSpPr>
            <a:spLocks noChangeShapeType="1"/>
          </p:cNvSpPr>
          <p:nvPr/>
        </p:nvSpPr>
        <p:spPr bwMode="auto">
          <a:xfrm>
            <a:off x="586263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8" name="Rectangle 46"/>
          <p:cNvSpPr>
            <a:spLocks noChangeArrowheads="1"/>
          </p:cNvSpPr>
          <p:nvPr/>
        </p:nvSpPr>
        <p:spPr bwMode="auto">
          <a:xfrm>
            <a:off x="3406775" y="539750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9" name="Rectangle 49"/>
          <p:cNvSpPr>
            <a:spLocks noChangeArrowheads="1"/>
          </p:cNvSpPr>
          <p:nvPr/>
        </p:nvSpPr>
        <p:spPr bwMode="auto">
          <a:xfrm>
            <a:off x="7443788" y="539750"/>
            <a:ext cx="1317625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0" name="Line 50"/>
          <p:cNvSpPr>
            <a:spLocks noChangeShapeType="1"/>
          </p:cNvSpPr>
          <p:nvPr/>
        </p:nvSpPr>
        <p:spPr bwMode="auto">
          <a:xfrm>
            <a:off x="7620000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1" name="Line 51"/>
          <p:cNvSpPr>
            <a:spLocks noChangeShapeType="1"/>
          </p:cNvSpPr>
          <p:nvPr/>
        </p:nvSpPr>
        <p:spPr bwMode="auto">
          <a:xfrm>
            <a:off x="7796213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Line 52"/>
          <p:cNvSpPr>
            <a:spLocks noChangeShapeType="1"/>
          </p:cNvSpPr>
          <p:nvPr/>
        </p:nvSpPr>
        <p:spPr bwMode="auto">
          <a:xfrm>
            <a:off x="7972425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3" name="Line 53"/>
          <p:cNvSpPr>
            <a:spLocks noChangeShapeType="1"/>
          </p:cNvSpPr>
          <p:nvPr/>
        </p:nvSpPr>
        <p:spPr bwMode="auto">
          <a:xfrm>
            <a:off x="858678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4" name="Rectangle 54"/>
          <p:cNvSpPr>
            <a:spLocks noChangeArrowheads="1"/>
          </p:cNvSpPr>
          <p:nvPr/>
        </p:nvSpPr>
        <p:spPr bwMode="auto">
          <a:xfrm>
            <a:off x="6567488" y="539750"/>
            <a:ext cx="8763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5" name="Text Box 59"/>
          <p:cNvSpPr txBox="1">
            <a:spLocks noChangeArrowheads="1"/>
          </p:cNvSpPr>
          <p:nvPr/>
        </p:nvSpPr>
        <p:spPr bwMode="auto">
          <a:xfrm>
            <a:off x="333375" y="539750"/>
            <a:ext cx="9048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6116" name="Text Box 60"/>
          <p:cNvSpPr txBox="1">
            <a:spLocks noChangeArrowheads="1"/>
          </p:cNvSpPr>
          <p:nvPr/>
        </p:nvSpPr>
        <p:spPr bwMode="auto">
          <a:xfrm>
            <a:off x="3376613" y="539750"/>
            <a:ext cx="9048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6117" name="Text Box 61"/>
          <p:cNvSpPr txBox="1">
            <a:spLocks noChangeArrowheads="1"/>
          </p:cNvSpPr>
          <p:nvPr/>
        </p:nvSpPr>
        <p:spPr bwMode="auto">
          <a:xfrm>
            <a:off x="6537325" y="539750"/>
            <a:ext cx="903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6118" name="Line 62"/>
          <p:cNvSpPr>
            <a:spLocks noChangeShapeType="1"/>
          </p:cNvSpPr>
          <p:nvPr/>
        </p:nvSpPr>
        <p:spPr bwMode="auto">
          <a:xfrm flipV="1">
            <a:off x="1293813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9" name="Text Box 63"/>
          <p:cNvSpPr txBox="1">
            <a:spLocks noChangeArrowheads="1"/>
          </p:cNvSpPr>
          <p:nvPr/>
        </p:nvSpPr>
        <p:spPr bwMode="auto">
          <a:xfrm>
            <a:off x="536575" y="1296988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6120" name="Text Box 64"/>
          <p:cNvSpPr txBox="1">
            <a:spLocks noChangeArrowheads="1"/>
          </p:cNvSpPr>
          <p:nvPr/>
        </p:nvSpPr>
        <p:spPr bwMode="auto">
          <a:xfrm>
            <a:off x="4048125" y="1738313"/>
            <a:ext cx="1411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6121" name="Text Box 65"/>
          <p:cNvSpPr txBox="1">
            <a:spLocks noChangeArrowheads="1"/>
          </p:cNvSpPr>
          <p:nvPr/>
        </p:nvSpPr>
        <p:spPr bwMode="auto">
          <a:xfrm>
            <a:off x="6946900" y="1738313"/>
            <a:ext cx="1411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6122" name="文本框 1"/>
          <p:cNvSpPr txBox="1">
            <a:spLocks noChangeArrowheads="1"/>
          </p:cNvSpPr>
          <p:nvPr/>
        </p:nvSpPr>
        <p:spPr bwMode="auto">
          <a:xfrm>
            <a:off x="360363" y="4763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*|0|1</a:t>
            </a:r>
            <a:endParaRPr lang="zh-CN" altLang="en-US"/>
          </a:p>
        </p:txBody>
      </p:sp>
      <p:sp>
        <p:nvSpPr>
          <p:cNvPr id="46123" name="文本框 2"/>
          <p:cNvSpPr txBox="1">
            <a:spLocks noChangeArrowheads="1"/>
          </p:cNvSpPr>
          <p:nvPr/>
        </p:nvSpPr>
        <p:spPr bwMode="auto">
          <a:xfrm>
            <a:off x="3457575" y="4763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*|0|1</a:t>
            </a:r>
            <a:endParaRPr lang="zh-CN" altLang="en-US"/>
          </a:p>
        </p:txBody>
      </p:sp>
      <p:sp>
        <p:nvSpPr>
          <p:cNvPr id="46124" name="文本框 3"/>
          <p:cNvSpPr txBox="1">
            <a:spLocks noChangeArrowheads="1"/>
          </p:cNvSpPr>
          <p:nvPr/>
        </p:nvSpPr>
        <p:spPr bwMode="auto">
          <a:xfrm>
            <a:off x="6496050" y="65088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*|0|0</a:t>
            </a:r>
            <a:endParaRPr lang="zh-CN" altLang="en-US"/>
          </a:p>
        </p:txBody>
      </p:sp>
      <p:sp>
        <p:nvSpPr>
          <p:cNvPr id="46125" name="矩形 2"/>
          <p:cNvSpPr>
            <a:spLocks noChangeArrowheads="1"/>
          </p:cNvSpPr>
          <p:nvPr/>
        </p:nvSpPr>
        <p:spPr bwMode="auto">
          <a:xfrm>
            <a:off x="-33338" y="6350"/>
            <a:ext cx="4524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26" name="矩形 77"/>
          <p:cNvSpPr>
            <a:spLocks noChangeArrowheads="1"/>
          </p:cNvSpPr>
          <p:nvPr/>
        </p:nvSpPr>
        <p:spPr bwMode="auto">
          <a:xfrm>
            <a:off x="3149600" y="-63500"/>
            <a:ext cx="4524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27" name="矩形 78"/>
          <p:cNvSpPr>
            <a:spLocks noChangeArrowheads="1"/>
          </p:cNvSpPr>
          <p:nvPr/>
        </p:nvSpPr>
        <p:spPr bwMode="auto">
          <a:xfrm>
            <a:off x="6153150" y="-49213"/>
            <a:ext cx="452438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28" name="矩形 79"/>
          <p:cNvSpPr>
            <a:spLocks noChangeArrowheads="1"/>
          </p:cNvSpPr>
          <p:nvPr/>
        </p:nvSpPr>
        <p:spPr bwMode="auto">
          <a:xfrm>
            <a:off x="141288" y="3171825"/>
            <a:ext cx="5019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002060"/>
                </a:solidFill>
                <a:latin typeface="Arial" panose="020B0604020202020204" pitchFamily="34" charset="0"/>
              </a:rPr>
              <a:t>f2</a:t>
            </a:r>
            <a:r>
              <a:rPr lang="zh-CN" altLang="en-US">
                <a:solidFill>
                  <a:srgbClr val="002060"/>
                </a:solidFill>
                <a:latin typeface="Arial" panose="020B0604020202020204" pitchFamily="34" charset="0"/>
              </a:rPr>
              <a:t>需要分拆成</a:t>
            </a:r>
            <a:r>
              <a:rPr lang="en-US" altLang="zh-CN">
                <a:solidFill>
                  <a:srgbClr val="002060"/>
                </a:solidFill>
                <a:latin typeface="Arial" panose="020B0604020202020204" pitchFamily="34" charset="0"/>
              </a:rPr>
              <a:t>800+600</a:t>
            </a:r>
            <a:r>
              <a:rPr lang="zh-CN" altLang="en-US">
                <a:solidFill>
                  <a:srgbClr val="002060"/>
                </a:solidFill>
                <a:latin typeface="Arial" panose="020B0604020202020204" pitchFamily="34" charset="0"/>
              </a:rPr>
              <a:t>的两个分片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6129" name="Text Box 17"/>
          <p:cNvSpPr txBox="1">
            <a:spLocks noChangeArrowheads="1"/>
          </p:cNvSpPr>
          <p:nvPr/>
        </p:nvSpPr>
        <p:spPr bwMode="auto">
          <a:xfrm>
            <a:off x="773113" y="6073775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1400/8 = 175</a:t>
            </a:r>
          </a:p>
        </p:txBody>
      </p:sp>
      <p:sp>
        <p:nvSpPr>
          <p:cNvPr id="46130" name="Line 22"/>
          <p:cNvSpPr>
            <a:spLocks noChangeShapeType="1"/>
          </p:cNvSpPr>
          <p:nvPr/>
        </p:nvSpPr>
        <p:spPr bwMode="auto">
          <a:xfrm flipV="1">
            <a:off x="1649413" y="48895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1" name="Line 23"/>
          <p:cNvSpPr>
            <a:spLocks noChangeShapeType="1"/>
          </p:cNvSpPr>
          <p:nvPr/>
        </p:nvSpPr>
        <p:spPr bwMode="auto">
          <a:xfrm flipV="1">
            <a:off x="3230563" y="48895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2" name="Text Box 26"/>
          <p:cNvSpPr txBox="1">
            <a:spLocks noChangeArrowheads="1"/>
          </p:cNvSpPr>
          <p:nvPr/>
        </p:nvSpPr>
        <p:spPr bwMode="auto">
          <a:xfrm>
            <a:off x="1262063" y="5165725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1400</a:t>
            </a:r>
          </a:p>
        </p:txBody>
      </p:sp>
      <p:sp>
        <p:nvSpPr>
          <p:cNvPr id="46133" name="Text Box 29"/>
          <p:cNvSpPr txBox="1">
            <a:spLocks noChangeArrowheads="1"/>
          </p:cNvSpPr>
          <p:nvPr/>
        </p:nvSpPr>
        <p:spPr bwMode="auto">
          <a:xfrm>
            <a:off x="2836863" y="5143500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2199</a:t>
            </a:r>
          </a:p>
        </p:txBody>
      </p:sp>
      <p:sp>
        <p:nvSpPr>
          <p:cNvPr id="46134" name="Rectangle 41"/>
          <p:cNvSpPr>
            <a:spLocks noChangeArrowheads="1"/>
          </p:cNvSpPr>
          <p:nvPr/>
        </p:nvSpPr>
        <p:spPr bwMode="auto">
          <a:xfrm>
            <a:off x="1563688" y="4425950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35" name="Line 42"/>
          <p:cNvSpPr>
            <a:spLocks noChangeShapeType="1"/>
          </p:cNvSpPr>
          <p:nvPr/>
        </p:nvSpPr>
        <p:spPr bwMode="auto">
          <a:xfrm>
            <a:off x="1738313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6" name="Line 43"/>
          <p:cNvSpPr>
            <a:spLocks noChangeShapeType="1"/>
          </p:cNvSpPr>
          <p:nvPr/>
        </p:nvSpPr>
        <p:spPr bwMode="auto">
          <a:xfrm>
            <a:off x="1912938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7" name="Line 44"/>
          <p:cNvSpPr>
            <a:spLocks noChangeShapeType="1"/>
          </p:cNvSpPr>
          <p:nvPr/>
        </p:nvSpPr>
        <p:spPr bwMode="auto">
          <a:xfrm>
            <a:off x="2089150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8" name="Line 45"/>
          <p:cNvSpPr>
            <a:spLocks noChangeShapeType="1"/>
          </p:cNvSpPr>
          <p:nvPr/>
        </p:nvSpPr>
        <p:spPr bwMode="auto">
          <a:xfrm>
            <a:off x="3141663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9" name="Rectangle 46"/>
          <p:cNvSpPr>
            <a:spLocks noChangeArrowheads="1"/>
          </p:cNvSpPr>
          <p:nvPr/>
        </p:nvSpPr>
        <p:spPr bwMode="auto">
          <a:xfrm>
            <a:off x="685800" y="4425950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40" name="Text Box 60"/>
          <p:cNvSpPr txBox="1">
            <a:spLocks noChangeArrowheads="1"/>
          </p:cNvSpPr>
          <p:nvPr/>
        </p:nvSpPr>
        <p:spPr bwMode="auto">
          <a:xfrm>
            <a:off x="655638" y="4425950"/>
            <a:ext cx="9048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6141" name="Text Box 64"/>
          <p:cNvSpPr txBox="1">
            <a:spLocks noChangeArrowheads="1"/>
          </p:cNvSpPr>
          <p:nvPr/>
        </p:nvSpPr>
        <p:spPr bwMode="auto">
          <a:xfrm>
            <a:off x="1249363" y="5624513"/>
            <a:ext cx="156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46142" name="文本框 2"/>
          <p:cNvSpPr txBox="1">
            <a:spLocks noChangeArrowheads="1"/>
          </p:cNvSpPr>
          <p:nvPr/>
        </p:nvSpPr>
        <p:spPr bwMode="auto">
          <a:xfrm>
            <a:off x="736600" y="3890963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*|0|1</a:t>
            </a:r>
            <a:endParaRPr lang="zh-CN" altLang="en-US"/>
          </a:p>
        </p:txBody>
      </p:sp>
      <p:sp>
        <p:nvSpPr>
          <p:cNvPr id="46143" name="矩形 94"/>
          <p:cNvSpPr>
            <a:spLocks noChangeArrowheads="1"/>
          </p:cNvSpPr>
          <p:nvPr/>
        </p:nvSpPr>
        <p:spPr bwMode="auto">
          <a:xfrm>
            <a:off x="106363" y="3835400"/>
            <a:ext cx="630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f21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44" name="Text Box 17"/>
          <p:cNvSpPr txBox="1">
            <a:spLocks noChangeArrowheads="1"/>
          </p:cNvSpPr>
          <p:nvPr/>
        </p:nvSpPr>
        <p:spPr bwMode="auto">
          <a:xfrm>
            <a:off x="5046663" y="6237288"/>
            <a:ext cx="2490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2200/8 = 275</a:t>
            </a:r>
          </a:p>
        </p:txBody>
      </p:sp>
      <p:sp>
        <p:nvSpPr>
          <p:cNvPr id="46145" name="Line 22"/>
          <p:cNvSpPr>
            <a:spLocks noChangeShapeType="1"/>
          </p:cNvSpPr>
          <p:nvPr/>
        </p:nvSpPr>
        <p:spPr bwMode="auto">
          <a:xfrm flipV="1">
            <a:off x="5934075" y="50530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46" name="Line 23"/>
          <p:cNvSpPr>
            <a:spLocks noChangeShapeType="1"/>
          </p:cNvSpPr>
          <p:nvPr/>
        </p:nvSpPr>
        <p:spPr bwMode="auto">
          <a:xfrm flipV="1">
            <a:off x="7515225" y="50530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47" name="Text Box 26"/>
          <p:cNvSpPr txBox="1">
            <a:spLocks noChangeArrowheads="1"/>
          </p:cNvSpPr>
          <p:nvPr/>
        </p:nvSpPr>
        <p:spPr bwMode="auto">
          <a:xfrm>
            <a:off x="5545138" y="5329238"/>
            <a:ext cx="75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2200</a:t>
            </a:r>
          </a:p>
        </p:txBody>
      </p:sp>
      <p:sp>
        <p:nvSpPr>
          <p:cNvPr id="46148" name="Text Box 29"/>
          <p:cNvSpPr txBox="1">
            <a:spLocks noChangeArrowheads="1"/>
          </p:cNvSpPr>
          <p:nvPr/>
        </p:nvSpPr>
        <p:spPr bwMode="auto">
          <a:xfrm>
            <a:off x="7123113" y="530701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2799</a:t>
            </a:r>
          </a:p>
        </p:txBody>
      </p:sp>
      <p:sp>
        <p:nvSpPr>
          <p:cNvPr id="46149" name="Rectangle 41"/>
          <p:cNvSpPr>
            <a:spLocks noChangeArrowheads="1"/>
          </p:cNvSpPr>
          <p:nvPr/>
        </p:nvSpPr>
        <p:spPr bwMode="auto">
          <a:xfrm>
            <a:off x="5848350" y="4589463"/>
            <a:ext cx="1754188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50" name="Line 42"/>
          <p:cNvSpPr>
            <a:spLocks noChangeShapeType="1"/>
          </p:cNvSpPr>
          <p:nvPr/>
        </p:nvSpPr>
        <p:spPr bwMode="auto">
          <a:xfrm>
            <a:off x="6022975" y="45894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51" name="Line 43"/>
          <p:cNvSpPr>
            <a:spLocks noChangeShapeType="1"/>
          </p:cNvSpPr>
          <p:nvPr/>
        </p:nvSpPr>
        <p:spPr bwMode="auto">
          <a:xfrm>
            <a:off x="6197600" y="45894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52" name="Line 44"/>
          <p:cNvSpPr>
            <a:spLocks noChangeShapeType="1"/>
          </p:cNvSpPr>
          <p:nvPr/>
        </p:nvSpPr>
        <p:spPr bwMode="auto">
          <a:xfrm>
            <a:off x="6373813" y="45894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53" name="Line 45"/>
          <p:cNvSpPr>
            <a:spLocks noChangeShapeType="1"/>
          </p:cNvSpPr>
          <p:nvPr/>
        </p:nvSpPr>
        <p:spPr bwMode="auto">
          <a:xfrm>
            <a:off x="7426325" y="45894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54" name="Rectangle 46"/>
          <p:cNvSpPr>
            <a:spLocks noChangeArrowheads="1"/>
          </p:cNvSpPr>
          <p:nvPr/>
        </p:nvSpPr>
        <p:spPr bwMode="auto">
          <a:xfrm>
            <a:off x="4970463" y="4589463"/>
            <a:ext cx="877887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55" name="Text Box 60"/>
          <p:cNvSpPr txBox="1">
            <a:spLocks noChangeArrowheads="1"/>
          </p:cNvSpPr>
          <p:nvPr/>
        </p:nvSpPr>
        <p:spPr bwMode="auto">
          <a:xfrm>
            <a:off x="4940300" y="4589463"/>
            <a:ext cx="9048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6156" name="Text Box 64"/>
          <p:cNvSpPr txBox="1">
            <a:spLocks noChangeArrowheads="1"/>
          </p:cNvSpPr>
          <p:nvPr/>
        </p:nvSpPr>
        <p:spPr bwMode="auto">
          <a:xfrm>
            <a:off x="5535613" y="5788025"/>
            <a:ext cx="156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46157" name="文本框 2"/>
          <p:cNvSpPr txBox="1">
            <a:spLocks noChangeArrowheads="1"/>
          </p:cNvSpPr>
          <p:nvPr/>
        </p:nvSpPr>
        <p:spPr bwMode="auto">
          <a:xfrm>
            <a:off x="5021263" y="4054475"/>
            <a:ext cx="8318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*|0|1</a:t>
            </a:r>
            <a:endParaRPr lang="zh-CN" altLang="en-US"/>
          </a:p>
        </p:txBody>
      </p:sp>
      <p:sp>
        <p:nvSpPr>
          <p:cNvPr id="46158" name="矩形 109"/>
          <p:cNvSpPr>
            <a:spLocks noChangeArrowheads="1"/>
          </p:cNvSpPr>
          <p:nvPr/>
        </p:nvSpPr>
        <p:spPr bwMode="auto">
          <a:xfrm>
            <a:off x="4391025" y="3997325"/>
            <a:ext cx="6302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f22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771525" y="2187575"/>
            <a:ext cx="176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0/8 = 0</a:t>
            </a:r>
          </a:p>
        </p:txBody>
      </p:sp>
      <p:sp>
        <p:nvSpPr>
          <p:cNvPr id="47108" name="Rectangle 11"/>
          <p:cNvSpPr>
            <a:spLocks noChangeArrowheads="1"/>
          </p:cNvSpPr>
          <p:nvPr/>
        </p:nvSpPr>
        <p:spPr bwMode="auto">
          <a:xfrm>
            <a:off x="1211263" y="539750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Line 12"/>
          <p:cNvSpPr>
            <a:spLocks noChangeShapeType="1"/>
          </p:cNvSpPr>
          <p:nvPr/>
        </p:nvSpPr>
        <p:spPr bwMode="auto">
          <a:xfrm>
            <a:off x="138588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13"/>
          <p:cNvSpPr>
            <a:spLocks noChangeShapeType="1"/>
          </p:cNvSpPr>
          <p:nvPr/>
        </p:nvSpPr>
        <p:spPr bwMode="auto">
          <a:xfrm>
            <a:off x="1562100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14"/>
          <p:cNvSpPr>
            <a:spLocks noChangeShapeType="1"/>
          </p:cNvSpPr>
          <p:nvPr/>
        </p:nvSpPr>
        <p:spPr bwMode="auto">
          <a:xfrm>
            <a:off x="1738313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15"/>
          <p:cNvSpPr>
            <a:spLocks noChangeShapeType="1"/>
          </p:cNvSpPr>
          <p:nvPr/>
        </p:nvSpPr>
        <p:spPr bwMode="auto">
          <a:xfrm>
            <a:off x="278923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17"/>
          <p:cNvSpPr txBox="1">
            <a:spLocks noChangeArrowheads="1"/>
          </p:cNvSpPr>
          <p:nvPr/>
        </p:nvSpPr>
        <p:spPr bwMode="auto">
          <a:xfrm>
            <a:off x="3494088" y="2187575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1400/8 = 175</a:t>
            </a:r>
          </a:p>
        </p:txBody>
      </p:sp>
      <p:sp>
        <p:nvSpPr>
          <p:cNvPr id="47114" name="Text Box 18"/>
          <p:cNvSpPr txBox="1">
            <a:spLocks noChangeArrowheads="1"/>
          </p:cNvSpPr>
          <p:nvPr/>
        </p:nvSpPr>
        <p:spPr bwMode="auto">
          <a:xfrm>
            <a:off x="6564313" y="2187575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2800/8 = 350</a:t>
            </a:r>
          </a:p>
        </p:txBody>
      </p:sp>
      <p:sp>
        <p:nvSpPr>
          <p:cNvPr id="47115" name="Line 21"/>
          <p:cNvSpPr>
            <a:spLocks noChangeShapeType="1"/>
          </p:cNvSpPr>
          <p:nvPr/>
        </p:nvSpPr>
        <p:spPr bwMode="auto">
          <a:xfrm flipV="1">
            <a:off x="2878138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 flipV="1">
            <a:off x="4370388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23"/>
          <p:cNvSpPr>
            <a:spLocks noChangeShapeType="1"/>
          </p:cNvSpPr>
          <p:nvPr/>
        </p:nvSpPr>
        <p:spPr bwMode="auto">
          <a:xfrm flipV="1">
            <a:off x="5951538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24"/>
          <p:cNvSpPr>
            <a:spLocks noChangeShapeType="1"/>
          </p:cNvSpPr>
          <p:nvPr/>
        </p:nvSpPr>
        <p:spPr bwMode="auto">
          <a:xfrm flipV="1">
            <a:off x="7516813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Line 25"/>
          <p:cNvSpPr>
            <a:spLocks noChangeShapeType="1"/>
          </p:cNvSpPr>
          <p:nvPr/>
        </p:nvSpPr>
        <p:spPr bwMode="auto">
          <a:xfrm flipV="1">
            <a:off x="8674100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Text Box 26"/>
          <p:cNvSpPr txBox="1">
            <a:spLocks noChangeArrowheads="1"/>
          </p:cNvSpPr>
          <p:nvPr/>
        </p:nvSpPr>
        <p:spPr bwMode="auto">
          <a:xfrm>
            <a:off x="3983038" y="1279525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1400</a:t>
            </a:r>
          </a:p>
        </p:txBody>
      </p:sp>
      <p:sp>
        <p:nvSpPr>
          <p:cNvPr id="47121" name="Text Box 27"/>
          <p:cNvSpPr txBox="1">
            <a:spLocks noChangeArrowheads="1"/>
          </p:cNvSpPr>
          <p:nvPr/>
        </p:nvSpPr>
        <p:spPr bwMode="auto">
          <a:xfrm>
            <a:off x="7143750" y="1279525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2800</a:t>
            </a:r>
          </a:p>
        </p:txBody>
      </p:sp>
      <p:sp>
        <p:nvSpPr>
          <p:cNvPr id="47122" name="Text Box 28"/>
          <p:cNvSpPr txBox="1">
            <a:spLocks noChangeArrowheads="1"/>
          </p:cNvSpPr>
          <p:nvPr/>
        </p:nvSpPr>
        <p:spPr bwMode="auto">
          <a:xfrm>
            <a:off x="8286750" y="1257300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3799</a:t>
            </a:r>
          </a:p>
        </p:txBody>
      </p:sp>
      <p:sp>
        <p:nvSpPr>
          <p:cNvPr id="47123" name="Text Box 29"/>
          <p:cNvSpPr txBox="1">
            <a:spLocks noChangeArrowheads="1"/>
          </p:cNvSpPr>
          <p:nvPr/>
        </p:nvSpPr>
        <p:spPr bwMode="auto">
          <a:xfrm>
            <a:off x="5561013" y="1257300"/>
            <a:ext cx="750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2799</a:t>
            </a:r>
          </a:p>
        </p:txBody>
      </p:sp>
      <p:sp>
        <p:nvSpPr>
          <p:cNvPr id="47124" name="Text Box 30"/>
          <p:cNvSpPr txBox="1">
            <a:spLocks noChangeArrowheads="1"/>
          </p:cNvSpPr>
          <p:nvPr/>
        </p:nvSpPr>
        <p:spPr bwMode="auto">
          <a:xfrm>
            <a:off x="2490788" y="1257300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1399</a:t>
            </a:r>
          </a:p>
        </p:txBody>
      </p:sp>
      <p:sp>
        <p:nvSpPr>
          <p:cNvPr id="47125" name="Text Box 33"/>
          <p:cNvSpPr txBox="1">
            <a:spLocks noChangeArrowheads="1"/>
          </p:cNvSpPr>
          <p:nvPr/>
        </p:nvSpPr>
        <p:spPr bwMode="auto">
          <a:xfrm>
            <a:off x="1035050" y="1743075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26" name="Rectangle 36"/>
          <p:cNvSpPr>
            <a:spLocks noChangeArrowheads="1"/>
          </p:cNvSpPr>
          <p:nvPr/>
        </p:nvSpPr>
        <p:spPr bwMode="auto">
          <a:xfrm>
            <a:off x="333375" y="539750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27" name="Rectangle 41"/>
          <p:cNvSpPr>
            <a:spLocks noChangeArrowheads="1"/>
          </p:cNvSpPr>
          <p:nvPr/>
        </p:nvSpPr>
        <p:spPr bwMode="auto">
          <a:xfrm>
            <a:off x="4284663" y="539750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28" name="Line 42"/>
          <p:cNvSpPr>
            <a:spLocks noChangeShapeType="1"/>
          </p:cNvSpPr>
          <p:nvPr/>
        </p:nvSpPr>
        <p:spPr bwMode="auto">
          <a:xfrm>
            <a:off x="445928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43"/>
          <p:cNvSpPr>
            <a:spLocks noChangeShapeType="1"/>
          </p:cNvSpPr>
          <p:nvPr/>
        </p:nvSpPr>
        <p:spPr bwMode="auto">
          <a:xfrm>
            <a:off x="4633913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0" name="Line 44"/>
          <p:cNvSpPr>
            <a:spLocks noChangeShapeType="1"/>
          </p:cNvSpPr>
          <p:nvPr/>
        </p:nvSpPr>
        <p:spPr bwMode="auto">
          <a:xfrm>
            <a:off x="4810125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1" name="Line 45"/>
          <p:cNvSpPr>
            <a:spLocks noChangeShapeType="1"/>
          </p:cNvSpPr>
          <p:nvPr/>
        </p:nvSpPr>
        <p:spPr bwMode="auto">
          <a:xfrm>
            <a:off x="586263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2" name="Rectangle 46"/>
          <p:cNvSpPr>
            <a:spLocks noChangeArrowheads="1"/>
          </p:cNvSpPr>
          <p:nvPr/>
        </p:nvSpPr>
        <p:spPr bwMode="auto">
          <a:xfrm>
            <a:off x="3406775" y="539750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33" name="Rectangle 49"/>
          <p:cNvSpPr>
            <a:spLocks noChangeArrowheads="1"/>
          </p:cNvSpPr>
          <p:nvPr/>
        </p:nvSpPr>
        <p:spPr bwMode="auto">
          <a:xfrm>
            <a:off x="7443788" y="539750"/>
            <a:ext cx="1317625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34" name="Line 50"/>
          <p:cNvSpPr>
            <a:spLocks noChangeShapeType="1"/>
          </p:cNvSpPr>
          <p:nvPr/>
        </p:nvSpPr>
        <p:spPr bwMode="auto">
          <a:xfrm>
            <a:off x="7620000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Line 51"/>
          <p:cNvSpPr>
            <a:spLocks noChangeShapeType="1"/>
          </p:cNvSpPr>
          <p:nvPr/>
        </p:nvSpPr>
        <p:spPr bwMode="auto">
          <a:xfrm>
            <a:off x="7796213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Line 52"/>
          <p:cNvSpPr>
            <a:spLocks noChangeShapeType="1"/>
          </p:cNvSpPr>
          <p:nvPr/>
        </p:nvSpPr>
        <p:spPr bwMode="auto">
          <a:xfrm>
            <a:off x="7972425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7" name="Line 53"/>
          <p:cNvSpPr>
            <a:spLocks noChangeShapeType="1"/>
          </p:cNvSpPr>
          <p:nvPr/>
        </p:nvSpPr>
        <p:spPr bwMode="auto">
          <a:xfrm>
            <a:off x="8586788" y="5397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8" name="Rectangle 54"/>
          <p:cNvSpPr>
            <a:spLocks noChangeArrowheads="1"/>
          </p:cNvSpPr>
          <p:nvPr/>
        </p:nvSpPr>
        <p:spPr bwMode="auto">
          <a:xfrm>
            <a:off x="6567488" y="539750"/>
            <a:ext cx="8763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39" name="Text Box 59"/>
          <p:cNvSpPr txBox="1">
            <a:spLocks noChangeArrowheads="1"/>
          </p:cNvSpPr>
          <p:nvPr/>
        </p:nvSpPr>
        <p:spPr bwMode="auto">
          <a:xfrm>
            <a:off x="333375" y="539750"/>
            <a:ext cx="9048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40" name="Text Box 60"/>
          <p:cNvSpPr txBox="1">
            <a:spLocks noChangeArrowheads="1"/>
          </p:cNvSpPr>
          <p:nvPr/>
        </p:nvSpPr>
        <p:spPr bwMode="auto">
          <a:xfrm>
            <a:off x="3376613" y="539750"/>
            <a:ext cx="9048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141" name="Text Box 61"/>
          <p:cNvSpPr txBox="1">
            <a:spLocks noChangeArrowheads="1"/>
          </p:cNvSpPr>
          <p:nvPr/>
        </p:nvSpPr>
        <p:spPr bwMode="auto">
          <a:xfrm>
            <a:off x="6537325" y="539750"/>
            <a:ext cx="903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142" name="Line 62"/>
          <p:cNvSpPr>
            <a:spLocks noChangeShapeType="1"/>
          </p:cNvSpPr>
          <p:nvPr/>
        </p:nvSpPr>
        <p:spPr bwMode="auto">
          <a:xfrm flipV="1">
            <a:off x="1293813" y="10033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3" name="Text Box 63"/>
          <p:cNvSpPr txBox="1">
            <a:spLocks noChangeArrowheads="1"/>
          </p:cNvSpPr>
          <p:nvPr/>
        </p:nvSpPr>
        <p:spPr bwMode="auto">
          <a:xfrm>
            <a:off x="536575" y="1296988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44" name="Text Box 64"/>
          <p:cNvSpPr txBox="1">
            <a:spLocks noChangeArrowheads="1"/>
          </p:cNvSpPr>
          <p:nvPr/>
        </p:nvSpPr>
        <p:spPr bwMode="auto">
          <a:xfrm>
            <a:off x="4048125" y="1738313"/>
            <a:ext cx="1411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145" name="Text Box 65"/>
          <p:cNvSpPr txBox="1">
            <a:spLocks noChangeArrowheads="1"/>
          </p:cNvSpPr>
          <p:nvPr/>
        </p:nvSpPr>
        <p:spPr bwMode="auto">
          <a:xfrm>
            <a:off x="6946900" y="1738313"/>
            <a:ext cx="1411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146" name="文本框 1"/>
          <p:cNvSpPr txBox="1">
            <a:spLocks noChangeArrowheads="1"/>
          </p:cNvSpPr>
          <p:nvPr/>
        </p:nvSpPr>
        <p:spPr bwMode="auto">
          <a:xfrm>
            <a:off x="360363" y="4763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*|0|1</a:t>
            </a:r>
            <a:endParaRPr lang="zh-CN" altLang="en-US"/>
          </a:p>
        </p:txBody>
      </p:sp>
      <p:sp>
        <p:nvSpPr>
          <p:cNvPr id="47147" name="文本框 2"/>
          <p:cNvSpPr txBox="1">
            <a:spLocks noChangeArrowheads="1"/>
          </p:cNvSpPr>
          <p:nvPr/>
        </p:nvSpPr>
        <p:spPr bwMode="auto">
          <a:xfrm>
            <a:off x="3457575" y="4763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*|0|1</a:t>
            </a:r>
            <a:endParaRPr lang="zh-CN" altLang="en-US"/>
          </a:p>
        </p:txBody>
      </p:sp>
      <p:sp>
        <p:nvSpPr>
          <p:cNvPr id="47148" name="文本框 3"/>
          <p:cNvSpPr txBox="1">
            <a:spLocks noChangeArrowheads="1"/>
          </p:cNvSpPr>
          <p:nvPr/>
        </p:nvSpPr>
        <p:spPr bwMode="auto">
          <a:xfrm>
            <a:off x="6496050" y="65088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*|0|0</a:t>
            </a:r>
            <a:endParaRPr lang="zh-CN" altLang="en-US"/>
          </a:p>
        </p:txBody>
      </p:sp>
      <p:sp>
        <p:nvSpPr>
          <p:cNvPr id="47149" name="矩形 2"/>
          <p:cNvSpPr>
            <a:spLocks noChangeArrowheads="1"/>
          </p:cNvSpPr>
          <p:nvPr/>
        </p:nvSpPr>
        <p:spPr bwMode="auto">
          <a:xfrm>
            <a:off x="-33338" y="6350"/>
            <a:ext cx="4524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150" name="矩形 77"/>
          <p:cNvSpPr>
            <a:spLocks noChangeArrowheads="1"/>
          </p:cNvSpPr>
          <p:nvPr/>
        </p:nvSpPr>
        <p:spPr bwMode="auto">
          <a:xfrm>
            <a:off x="3149600" y="-63500"/>
            <a:ext cx="4524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151" name="矩形 78"/>
          <p:cNvSpPr>
            <a:spLocks noChangeArrowheads="1"/>
          </p:cNvSpPr>
          <p:nvPr/>
        </p:nvSpPr>
        <p:spPr bwMode="auto">
          <a:xfrm>
            <a:off x="6153150" y="-49213"/>
            <a:ext cx="452438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152" name="矩形 79"/>
          <p:cNvSpPr>
            <a:spLocks noChangeArrowheads="1"/>
          </p:cNvSpPr>
          <p:nvPr/>
        </p:nvSpPr>
        <p:spPr bwMode="auto">
          <a:xfrm>
            <a:off x="141288" y="3171825"/>
            <a:ext cx="4913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002060"/>
                </a:solidFill>
                <a:latin typeface="Arial" panose="020B0604020202020204" pitchFamily="34" charset="0"/>
              </a:rPr>
              <a:t>f3</a:t>
            </a:r>
            <a:r>
              <a:rPr lang="zh-CN" altLang="en-US">
                <a:solidFill>
                  <a:srgbClr val="002060"/>
                </a:solidFill>
                <a:latin typeface="Arial" panose="020B0604020202020204" pitchFamily="34" charset="0"/>
              </a:rPr>
              <a:t>需要分拆成</a:t>
            </a:r>
            <a:r>
              <a:rPr lang="en-US" altLang="zh-CN">
                <a:solidFill>
                  <a:srgbClr val="002060"/>
                </a:solidFill>
                <a:latin typeface="Arial" panose="020B0604020202020204" pitchFamily="34" charset="0"/>
              </a:rPr>
              <a:t>800+200</a:t>
            </a:r>
            <a:r>
              <a:rPr lang="zh-CN" altLang="en-US">
                <a:solidFill>
                  <a:srgbClr val="002060"/>
                </a:solidFill>
                <a:latin typeface="Arial" panose="020B0604020202020204" pitchFamily="34" charset="0"/>
              </a:rPr>
              <a:t>的两个分片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153" name="Text Box 17"/>
          <p:cNvSpPr txBox="1">
            <a:spLocks noChangeArrowheads="1"/>
          </p:cNvSpPr>
          <p:nvPr/>
        </p:nvSpPr>
        <p:spPr bwMode="auto">
          <a:xfrm>
            <a:off x="760413" y="6073775"/>
            <a:ext cx="2490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2800/8 = 350</a:t>
            </a:r>
          </a:p>
        </p:txBody>
      </p:sp>
      <p:sp>
        <p:nvSpPr>
          <p:cNvPr id="47154" name="Line 22"/>
          <p:cNvSpPr>
            <a:spLocks noChangeShapeType="1"/>
          </p:cNvSpPr>
          <p:nvPr/>
        </p:nvSpPr>
        <p:spPr bwMode="auto">
          <a:xfrm flipV="1">
            <a:off x="1649413" y="48895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5" name="Line 23"/>
          <p:cNvSpPr>
            <a:spLocks noChangeShapeType="1"/>
          </p:cNvSpPr>
          <p:nvPr/>
        </p:nvSpPr>
        <p:spPr bwMode="auto">
          <a:xfrm flipV="1">
            <a:off x="3230563" y="48895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6" name="Text Box 26"/>
          <p:cNvSpPr txBox="1">
            <a:spLocks noChangeArrowheads="1"/>
          </p:cNvSpPr>
          <p:nvPr/>
        </p:nvSpPr>
        <p:spPr bwMode="auto">
          <a:xfrm>
            <a:off x="1258888" y="5165725"/>
            <a:ext cx="75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2800</a:t>
            </a:r>
          </a:p>
        </p:txBody>
      </p:sp>
      <p:sp>
        <p:nvSpPr>
          <p:cNvPr id="47157" name="Text Box 29"/>
          <p:cNvSpPr txBox="1">
            <a:spLocks noChangeArrowheads="1"/>
          </p:cNvSpPr>
          <p:nvPr/>
        </p:nvSpPr>
        <p:spPr bwMode="auto">
          <a:xfrm>
            <a:off x="2836863" y="5143500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3599</a:t>
            </a:r>
          </a:p>
        </p:txBody>
      </p:sp>
      <p:sp>
        <p:nvSpPr>
          <p:cNvPr id="47158" name="Rectangle 41"/>
          <p:cNvSpPr>
            <a:spLocks noChangeArrowheads="1"/>
          </p:cNvSpPr>
          <p:nvPr/>
        </p:nvSpPr>
        <p:spPr bwMode="auto">
          <a:xfrm>
            <a:off x="1563688" y="4425950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59" name="Line 42"/>
          <p:cNvSpPr>
            <a:spLocks noChangeShapeType="1"/>
          </p:cNvSpPr>
          <p:nvPr/>
        </p:nvSpPr>
        <p:spPr bwMode="auto">
          <a:xfrm>
            <a:off x="1738313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0" name="Line 43"/>
          <p:cNvSpPr>
            <a:spLocks noChangeShapeType="1"/>
          </p:cNvSpPr>
          <p:nvPr/>
        </p:nvSpPr>
        <p:spPr bwMode="auto">
          <a:xfrm>
            <a:off x="1912938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1" name="Line 44"/>
          <p:cNvSpPr>
            <a:spLocks noChangeShapeType="1"/>
          </p:cNvSpPr>
          <p:nvPr/>
        </p:nvSpPr>
        <p:spPr bwMode="auto">
          <a:xfrm>
            <a:off x="2089150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2" name="Line 45"/>
          <p:cNvSpPr>
            <a:spLocks noChangeShapeType="1"/>
          </p:cNvSpPr>
          <p:nvPr/>
        </p:nvSpPr>
        <p:spPr bwMode="auto">
          <a:xfrm>
            <a:off x="3141663" y="442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3" name="Rectangle 46"/>
          <p:cNvSpPr>
            <a:spLocks noChangeArrowheads="1"/>
          </p:cNvSpPr>
          <p:nvPr/>
        </p:nvSpPr>
        <p:spPr bwMode="auto">
          <a:xfrm>
            <a:off x="685800" y="4425950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655638" y="4425950"/>
            <a:ext cx="9048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165" name="Text Box 64"/>
          <p:cNvSpPr txBox="1">
            <a:spLocks noChangeArrowheads="1"/>
          </p:cNvSpPr>
          <p:nvPr/>
        </p:nvSpPr>
        <p:spPr bwMode="auto">
          <a:xfrm>
            <a:off x="1249363" y="5624513"/>
            <a:ext cx="156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47166" name="文本框 2"/>
          <p:cNvSpPr txBox="1">
            <a:spLocks noChangeArrowheads="1"/>
          </p:cNvSpPr>
          <p:nvPr/>
        </p:nvSpPr>
        <p:spPr bwMode="auto">
          <a:xfrm>
            <a:off x="736600" y="3890963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*|0|1</a:t>
            </a:r>
            <a:endParaRPr lang="zh-CN" altLang="en-US"/>
          </a:p>
        </p:txBody>
      </p:sp>
      <p:sp>
        <p:nvSpPr>
          <p:cNvPr id="47167" name="矩形 94"/>
          <p:cNvSpPr>
            <a:spLocks noChangeArrowheads="1"/>
          </p:cNvSpPr>
          <p:nvPr/>
        </p:nvSpPr>
        <p:spPr bwMode="auto">
          <a:xfrm>
            <a:off x="106363" y="3835400"/>
            <a:ext cx="630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f31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168" name="Text Box 17"/>
          <p:cNvSpPr txBox="1">
            <a:spLocks noChangeArrowheads="1"/>
          </p:cNvSpPr>
          <p:nvPr/>
        </p:nvSpPr>
        <p:spPr bwMode="auto">
          <a:xfrm>
            <a:off x="5238750" y="6089650"/>
            <a:ext cx="2490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偏移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3600/8 = 450</a:t>
            </a:r>
          </a:p>
        </p:txBody>
      </p:sp>
      <p:sp>
        <p:nvSpPr>
          <p:cNvPr id="47169" name="Line 22"/>
          <p:cNvSpPr>
            <a:spLocks noChangeShapeType="1"/>
          </p:cNvSpPr>
          <p:nvPr/>
        </p:nvSpPr>
        <p:spPr bwMode="auto">
          <a:xfrm flipV="1">
            <a:off x="6127750" y="49053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0" name="Line 23"/>
          <p:cNvSpPr>
            <a:spLocks noChangeShapeType="1"/>
          </p:cNvSpPr>
          <p:nvPr/>
        </p:nvSpPr>
        <p:spPr bwMode="auto">
          <a:xfrm flipV="1">
            <a:off x="7708900" y="49053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1" name="Text Box 26"/>
          <p:cNvSpPr txBox="1">
            <a:spLocks noChangeArrowheads="1"/>
          </p:cNvSpPr>
          <p:nvPr/>
        </p:nvSpPr>
        <p:spPr bwMode="auto">
          <a:xfrm>
            <a:off x="5737225" y="51816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3600</a:t>
            </a:r>
          </a:p>
        </p:txBody>
      </p:sp>
      <p:sp>
        <p:nvSpPr>
          <p:cNvPr id="47172" name="Text Box 29"/>
          <p:cNvSpPr txBox="1">
            <a:spLocks noChangeArrowheads="1"/>
          </p:cNvSpPr>
          <p:nvPr/>
        </p:nvSpPr>
        <p:spPr bwMode="auto">
          <a:xfrm>
            <a:off x="7315200" y="5159375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2799</a:t>
            </a:r>
          </a:p>
        </p:txBody>
      </p:sp>
      <p:sp>
        <p:nvSpPr>
          <p:cNvPr id="47173" name="Rectangle 41"/>
          <p:cNvSpPr>
            <a:spLocks noChangeArrowheads="1"/>
          </p:cNvSpPr>
          <p:nvPr/>
        </p:nvSpPr>
        <p:spPr bwMode="auto">
          <a:xfrm>
            <a:off x="6042025" y="4441825"/>
            <a:ext cx="1754188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74" name="Line 42"/>
          <p:cNvSpPr>
            <a:spLocks noChangeShapeType="1"/>
          </p:cNvSpPr>
          <p:nvPr/>
        </p:nvSpPr>
        <p:spPr bwMode="auto">
          <a:xfrm>
            <a:off x="6216650" y="44418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5" name="Line 43"/>
          <p:cNvSpPr>
            <a:spLocks noChangeShapeType="1"/>
          </p:cNvSpPr>
          <p:nvPr/>
        </p:nvSpPr>
        <p:spPr bwMode="auto">
          <a:xfrm>
            <a:off x="6391275" y="44418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6" name="Line 44"/>
          <p:cNvSpPr>
            <a:spLocks noChangeShapeType="1"/>
          </p:cNvSpPr>
          <p:nvPr/>
        </p:nvSpPr>
        <p:spPr bwMode="auto">
          <a:xfrm>
            <a:off x="6567488" y="44418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7" name="Line 45"/>
          <p:cNvSpPr>
            <a:spLocks noChangeShapeType="1"/>
          </p:cNvSpPr>
          <p:nvPr/>
        </p:nvSpPr>
        <p:spPr bwMode="auto">
          <a:xfrm>
            <a:off x="7620000" y="44418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8" name="Rectangle 46"/>
          <p:cNvSpPr>
            <a:spLocks noChangeArrowheads="1"/>
          </p:cNvSpPr>
          <p:nvPr/>
        </p:nvSpPr>
        <p:spPr bwMode="auto">
          <a:xfrm>
            <a:off x="5164138" y="4441825"/>
            <a:ext cx="877887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79" name="Text Box 60"/>
          <p:cNvSpPr txBox="1">
            <a:spLocks noChangeArrowheads="1"/>
          </p:cNvSpPr>
          <p:nvPr/>
        </p:nvSpPr>
        <p:spPr bwMode="auto">
          <a:xfrm>
            <a:off x="5133975" y="4441825"/>
            <a:ext cx="9048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180" name="Text Box 64"/>
          <p:cNvSpPr txBox="1">
            <a:spLocks noChangeArrowheads="1"/>
          </p:cNvSpPr>
          <p:nvPr/>
        </p:nvSpPr>
        <p:spPr bwMode="auto">
          <a:xfrm>
            <a:off x="5727700" y="5640388"/>
            <a:ext cx="156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数据报片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7181" name="文本框 2"/>
          <p:cNvSpPr txBox="1">
            <a:spLocks noChangeArrowheads="1"/>
          </p:cNvSpPr>
          <p:nvPr/>
        </p:nvSpPr>
        <p:spPr bwMode="auto">
          <a:xfrm>
            <a:off x="5214938" y="3906838"/>
            <a:ext cx="831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*|0|0</a:t>
            </a:r>
            <a:endParaRPr lang="zh-CN" altLang="en-US"/>
          </a:p>
        </p:txBody>
      </p:sp>
      <p:sp>
        <p:nvSpPr>
          <p:cNvPr id="47182" name="矩形 109"/>
          <p:cNvSpPr>
            <a:spLocks noChangeArrowheads="1"/>
          </p:cNvSpPr>
          <p:nvPr/>
        </p:nvSpPr>
        <p:spPr bwMode="auto">
          <a:xfrm>
            <a:off x="4584700" y="3851275"/>
            <a:ext cx="6302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f32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6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68313" y="3429000"/>
            <a:ext cx="688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298700" y="5686425"/>
            <a:ext cx="541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1450975" y="5073650"/>
            <a:ext cx="822325" cy="192088"/>
          </a:xfrm>
          <a:prstGeom prst="leftArrow">
            <a:avLst>
              <a:gd name="adj1" fmla="val 50000"/>
              <a:gd name="adj2" fmla="val 107005"/>
            </a:avLst>
          </a:prstGeom>
          <a:gradFill rotWithShape="0">
            <a:gsLst>
              <a:gs pos="0">
                <a:srgbClr val="939393"/>
              </a:gs>
              <a:gs pos="100000">
                <a:srgbClr val="DDDDDD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6" name="Freeform 7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BBBB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268538" y="4995863"/>
            <a:ext cx="1439862" cy="449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Rectangle 22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2313" name="Rectangle 24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2314" name="Rectangle 25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2315" name="Rectangle 26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2316" name="Rectangle 27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2317" name="Rectangle 28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2318" name="Rectangle 29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2319" name="Rectangle 30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2320" name="Rectangle 31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2322" name="Rectangle 33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2323" name="Rectangle 34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12324" name="Rectangle 35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2325" name="Rectangle 36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2326" name="Rectangle 37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2327" name="Rectangle 38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2328" name="Rectangle 39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2329" name="Rectangle 40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2330" name="Rectangle 41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2331" name="Rectangle 42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2332" name="Rectangle 43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2333" name="Group 44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12372" name="Rectangle 45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2373" name="Line 46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Line 47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4" name="Group 48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12369" name="Rectangle 49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2370" name="Line 50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Line 51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5" name="Rectangle 52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336" name="Line 53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7" name="Line 54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8" name="Line 55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9" name="Line 56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0" name="Line 57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1" name="Rectangle 58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2342" name="Rectangle 59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343" name="Rectangle 60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344" name="Rectangle 61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2345" name="Rectangle 62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2346" name="Rectangle 63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2347" name="Rectangle 64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2348" name="Rectangle 65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12349" name="Rectangle 66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2350" name="Rectangle 67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2351" name="Rectangle 68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2352" name="Rectangle 69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2353" name="Rectangle 70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12354" name="Rectangle 71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12355" name="Rectangle 72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2356" name="Rectangle 73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2357" name="Rectangle 74"/>
          <p:cNvSpPr>
            <a:spLocks noChangeArrowheads="1"/>
          </p:cNvSpPr>
          <p:nvPr/>
        </p:nvSpPr>
        <p:spPr bwMode="auto">
          <a:xfrm>
            <a:off x="3708400" y="4995863"/>
            <a:ext cx="3983038" cy="4492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358" name="Rectangle 75"/>
          <p:cNvSpPr>
            <a:spLocks noChangeArrowheads="1"/>
          </p:cNvSpPr>
          <p:nvPr/>
        </p:nvSpPr>
        <p:spPr bwMode="auto">
          <a:xfrm>
            <a:off x="4278313" y="5013325"/>
            <a:ext cx="309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2359" name="Rectangle 76"/>
          <p:cNvSpPr>
            <a:spLocks noChangeArrowheads="1"/>
          </p:cNvSpPr>
          <p:nvPr/>
        </p:nvSpPr>
        <p:spPr bwMode="auto">
          <a:xfrm>
            <a:off x="2484438" y="5013325"/>
            <a:ext cx="898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</a:t>
            </a:r>
          </a:p>
        </p:txBody>
      </p:sp>
      <p:sp>
        <p:nvSpPr>
          <p:cNvPr id="12360" name="Rectangle 77"/>
          <p:cNvSpPr>
            <a:spLocks noChangeArrowheads="1"/>
          </p:cNvSpPr>
          <p:nvPr/>
        </p:nvSpPr>
        <p:spPr bwMode="auto">
          <a:xfrm>
            <a:off x="825500" y="4964113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传送</a:t>
            </a:r>
          </a:p>
        </p:txBody>
      </p:sp>
      <p:sp>
        <p:nvSpPr>
          <p:cNvPr id="12361" name="Rectangle 78"/>
          <p:cNvSpPr>
            <a:spLocks noChangeArrowheads="1"/>
          </p:cNvSpPr>
          <p:nvPr/>
        </p:nvSpPr>
        <p:spPr bwMode="auto">
          <a:xfrm>
            <a:off x="4279900" y="5481638"/>
            <a:ext cx="1252538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数据报</a:t>
            </a:r>
          </a:p>
        </p:txBody>
      </p:sp>
      <p:grpSp>
        <p:nvGrpSpPr>
          <p:cNvPr id="1122383" name="Group 79"/>
          <p:cNvGrpSpPr>
            <a:grpSpLocks/>
          </p:cNvGrpSpPr>
          <p:nvPr/>
        </p:nvGrpSpPr>
        <p:grpSpPr bwMode="auto">
          <a:xfrm>
            <a:off x="176213" y="1341438"/>
            <a:ext cx="434975" cy="2663825"/>
            <a:chOff x="111" y="845"/>
            <a:chExt cx="274" cy="1678"/>
          </a:xfrm>
        </p:grpSpPr>
        <p:sp>
          <p:nvSpPr>
            <p:cNvPr id="12367" name="Line 80"/>
            <p:cNvSpPr>
              <a:spLocks noChangeShapeType="1"/>
            </p:cNvSpPr>
            <p:nvPr/>
          </p:nvSpPr>
          <p:spPr bwMode="auto">
            <a:xfrm>
              <a:off x="249" y="845"/>
              <a:ext cx="0" cy="16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Rectangle 81"/>
            <p:cNvSpPr>
              <a:spLocks noChangeArrowheads="1"/>
            </p:cNvSpPr>
            <p:nvPr/>
          </p:nvSpPr>
          <p:spPr bwMode="auto">
            <a:xfrm>
              <a:off x="111" y="1389"/>
              <a:ext cx="274" cy="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部</a:t>
              </a:r>
            </a:p>
          </p:txBody>
        </p:sp>
      </p:grpSp>
      <p:grpSp>
        <p:nvGrpSpPr>
          <p:cNvPr id="1122386" name="Group 82"/>
          <p:cNvGrpSpPr>
            <a:grpSpLocks/>
          </p:cNvGrpSpPr>
          <p:nvPr/>
        </p:nvGrpSpPr>
        <p:grpSpPr bwMode="auto">
          <a:xfrm>
            <a:off x="1116013" y="1341438"/>
            <a:ext cx="7896225" cy="4102100"/>
            <a:chOff x="703" y="845"/>
            <a:chExt cx="4974" cy="2584"/>
          </a:xfrm>
        </p:grpSpPr>
        <p:sp>
          <p:nvSpPr>
            <p:cNvPr id="12365" name="Rectangle 83"/>
            <p:cNvSpPr>
              <a:spLocks noChangeArrowheads="1"/>
            </p:cNvSpPr>
            <p:nvPr/>
          </p:nvSpPr>
          <p:spPr bwMode="auto">
            <a:xfrm>
              <a:off x="703" y="845"/>
              <a:ext cx="4974" cy="1678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2366" name="Rectangle 84"/>
            <p:cNvSpPr>
              <a:spLocks noChangeArrowheads="1"/>
            </p:cNvSpPr>
            <p:nvPr/>
          </p:nvSpPr>
          <p:spPr bwMode="auto">
            <a:xfrm>
              <a:off x="1426" y="3145"/>
              <a:ext cx="915" cy="284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2364" name="AutoShape 85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2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2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5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268538" y="4995863"/>
            <a:ext cx="1439862" cy="449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298700" y="5686425"/>
            <a:ext cx="541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1450975" y="5073650"/>
            <a:ext cx="822325" cy="192088"/>
          </a:xfrm>
          <a:prstGeom prst="leftArrow">
            <a:avLst>
              <a:gd name="adj1" fmla="val 50000"/>
              <a:gd name="adj2" fmla="val 107005"/>
            </a:avLst>
          </a:prstGeom>
          <a:gradFill rotWithShape="0">
            <a:gsLst>
              <a:gs pos="0">
                <a:srgbClr val="939393"/>
              </a:gs>
              <a:gs pos="100000">
                <a:srgbClr val="DDDDDD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22" name="Freeform 9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BBBB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Rectangle 23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337" name="Rectangle 24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3338" name="Rectangle 25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3339" name="Rectangle 26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3340" name="Rectangle 27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3341" name="Rectangle 28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3342" name="Rectangle 29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3343" name="Rectangle 30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3344" name="Rectangle 31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3345" name="Rectangle 32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3346" name="Rectangle 33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3348" name="Rectangle 35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13349" name="Rectangle 36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3350" name="Rectangle 37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3351" name="Rectangle 38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3352" name="Rectangle 39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3353" name="Rectangle 40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3354" name="Rectangle 41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3355" name="Rectangle 42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3356" name="Rectangle 43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3357" name="Rectangle 44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3358" name="Group 45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13395" name="Rectangle 46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3396" name="Line 47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Line 48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9" name="Group 49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13392" name="Rectangle 50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3393" name="Line 51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Line 52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60" name="Rectangle 53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61" name="Line 54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2" name="Line 55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Line 56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4" name="Line 57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5" name="Line 58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6" name="Rectangle 59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367" name="Rectangle 60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368" name="Rectangle 61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3369" name="Rectangle 62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3370" name="Rectangle 63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3371" name="Rectangle 64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3372" name="Rectangle 65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3373" name="Rectangle 66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13374" name="Rectangle 67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3375" name="Rectangle 68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3376" name="Rectangle 69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3377" name="Rectangle 70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3378" name="Rectangle 71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13379" name="Rectangle 72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13380" name="Rectangle 73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3381" name="Rectangle 74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3382" name="Rectangle 75"/>
          <p:cNvSpPr>
            <a:spLocks noChangeArrowheads="1"/>
          </p:cNvSpPr>
          <p:nvPr/>
        </p:nvSpPr>
        <p:spPr bwMode="auto">
          <a:xfrm>
            <a:off x="3708400" y="4995863"/>
            <a:ext cx="3983038" cy="4492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83" name="Rectangle 76"/>
          <p:cNvSpPr>
            <a:spLocks noChangeArrowheads="1"/>
          </p:cNvSpPr>
          <p:nvPr/>
        </p:nvSpPr>
        <p:spPr bwMode="auto">
          <a:xfrm>
            <a:off x="4278313" y="5013325"/>
            <a:ext cx="309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3384" name="Rectangle 77"/>
          <p:cNvSpPr>
            <a:spLocks noChangeArrowheads="1"/>
          </p:cNvSpPr>
          <p:nvPr/>
        </p:nvSpPr>
        <p:spPr bwMode="auto">
          <a:xfrm>
            <a:off x="2484438" y="5013325"/>
            <a:ext cx="898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</a:t>
            </a:r>
          </a:p>
        </p:txBody>
      </p:sp>
      <p:sp>
        <p:nvSpPr>
          <p:cNvPr id="13385" name="Rectangle 78"/>
          <p:cNvSpPr>
            <a:spLocks noChangeArrowheads="1"/>
          </p:cNvSpPr>
          <p:nvPr/>
        </p:nvSpPr>
        <p:spPr bwMode="auto">
          <a:xfrm>
            <a:off x="825500" y="4964113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传送</a:t>
            </a:r>
          </a:p>
        </p:txBody>
      </p:sp>
      <p:sp>
        <p:nvSpPr>
          <p:cNvPr id="13386" name="Rectangle 79"/>
          <p:cNvSpPr>
            <a:spLocks noChangeArrowheads="1"/>
          </p:cNvSpPr>
          <p:nvPr/>
        </p:nvSpPr>
        <p:spPr bwMode="auto">
          <a:xfrm>
            <a:off x="4279900" y="5481638"/>
            <a:ext cx="1252538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数据报</a:t>
            </a:r>
          </a:p>
        </p:txBody>
      </p:sp>
      <p:grpSp>
        <p:nvGrpSpPr>
          <p:cNvPr id="1123408" name="Group 80"/>
          <p:cNvGrpSpPr>
            <a:grpSpLocks/>
          </p:cNvGrpSpPr>
          <p:nvPr/>
        </p:nvGrpSpPr>
        <p:grpSpPr bwMode="auto">
          <a:xfrm>
            <a:off x="611188" y="1341438"/>
            <a:ext cx="8401050" cy="2232025"/>
            <a:chOff x="385" y="845"/>
            <a:chExt cx="5292" cy="1406"/>
          </a:xfrm>
        </p:grpSpPr>
        <p:grpSp>
          <p:nvGrpSpPr>
            <p:cNvPr id="13388" name="Group 81"/>
            <p:cNvGrpSpPr>
              <a:grpSpLocks/>
            </p:cNvGrpSpPr>
            <p:nvPr/>
          </p:nvGrpSpPr>
          <p:grpSpPr bwMode="auto">
            <a:xfrm>
              <a:off x="385" y="845"/>
              <a:ext cx="5292" cy="1406"/>
              <a:chOff x="385" y="845"/>
              <a:chExt cx="5292" cy="1406"/>
            </a:xfrm>
          </p:grpSpPr>
          <p:sp>
            <p:nvSpPr>
              <p:cNvPr id="13390" name="Rectangle 82"/>
              <p:cNvSpPr>
                <a:spLocks noChangeArrowheads="1"/>
              </p:cNvSpPr>
              <p:nvPr/>
            </p:nvSpPr>
            <p:spPr bwMode="auto">
              <a:xfrm>
                <a:off x="385" y="1117"/>
                <a:ext cx="274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908050" indent="-436563"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304925" indent="-395288"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93863" indent="-387350"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93913" indent="-398463" defTabSz="7620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51113" indent="-398463" defTabSz="7620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3008313" indent="-398463" defTabSz="7620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65513" indent="-398463" defTabSz="7620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922713" indent="-398463" defTabSz="7620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固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定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部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分</a:t>
                </a:r>
              </a:p>
            </p:txBody>
          </p:sp>
          <p:sp>
            <p:nvSpPr>
              <p:cNvPr id="13391" name="Rectangle 83"/>
              <p:cNvSpPr>
                <a:spLocks noChangeArrowheads="1"/>
              </p:cNvSpPr>
              <p:nvPr/>
            </p:nvSpPr>
            <p:spPr bwMode="auto">
              <a:xfrm>
                <a:off x="703" y="845"/>
                <a:ext cx="4974" cy="1406"/>
              </a:xfrm>
              <a:prstGeom prst="rect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13389" name="AutoShape 84"/>
            <p:cNvSpPr>
              <a:spLocks/>
            </p:cNvSpPr>
            <p:nvPr/>
          </p:nvSpPr>
          <p:spPr bwMode="auto">
            <a:xfrm>
              <a:off x="598" y="890"/>
              <a:ext cx="105" cy="1361"/>
            </a:xfrm>
            <a:prstGeom prst="leftBrace">
              <a:avLst>
                <a:gd name="adj1" fmla="val 107956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2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4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268538" y="4995863"/>
            <a:ext cx="1439862" cy="449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2298700" y="5686425"/>
            <a:ext cx="541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1450975" y="5073650"/>
            <a:ext cx="822325" cy="192088"/>
          </a:xfrm>
          <a:prstGeom prst="leftArrow">
            <a:avLst>
              <a:gd name="adj1" fmla="val 50000"/>
              <a:gd name="adj2" fmla="val 107005"/>
            </a:avLst>
          </a:prstGeom>
          <a:gradFill rotWithShape="0">
            <a:gsLst>
              <a:gs pos="0">
                <a:srgbClr val="939393"/>
              </a:gs>
              <a:gs pos="100000">
                <a:srgbClr val="DDDDDD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5" name="Freeform 8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BBBB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4362" name="Rectangle 25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4364" name="Rectangle 27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4365" name="Rectangle 28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4366" name="Rectangle 29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4375" name="Rectangle 38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4376" name="Rectangle 39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4377" name="Rectangle 40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4380" name="Rectangle 43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4381" name="Group 44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14418" name="Rectangle 45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419" name="Line 46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47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2" name="Group 48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14415" name="Rectangle 49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416" name="Line 50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51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83" name="Rectangle 52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84" name="Line 53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5" name="Line 54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6" name="Line 55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7" name="Line 56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8" name="Line 57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9" name="Rectangle 58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4390" name="Rectangle 59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4391" name="Rectangle 60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4392" name="Rectangle 61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4393" name="Rectangle 62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4394" name="Rectangle 63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4395" name="Rectangle 64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4396" name="Rectangle 65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14397" name="Rectangle 66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4398" name="Rectangle 67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4399" name="Rectangle 68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4400" name="Rectangle 69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4401" name="Rectangle 70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14402" name="Rectangle 71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14403" name="Rectangle 72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4404" name="Rectangle 73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4405" name="Rectangle 74"/>
          <p:cNvSpPr>
            <a:spLocks noChangeArrowheads="1"/>
          </p:cNvSpPr>
          <p:nvPr/>
        </p:nvSpPr>
        <p:spPr bwMode="auto">
          <a:xfrm>
            <a:off x="3708400" y="4995863"/>
            <a:ext cx="3983038" cy="4492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406" name="Rectangle 75"/>
          <p:cNvSpPr>
            <a:spLocks noChangeArrowheads="1"/>
          </p:cNvSpPr>
          <p:nvPr/>
        </p:nvSpPr>
        <p:spPr bwMode="auto">
          <a:xfrm>
            <a:off x="4278313" y="5013325"/>
            <a:ext cx="309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4407" name="Rectangle 76"/>
          <p:cNvSpPr>
            <a:spLocks noChangeArrowheads="1"/>
          </p:cNvSpPr>
          <p:nvPr/>
        </p:nvSpPr>
        <p:spPr bwMode="auto">
          <a:xfrm>
            <a:off x="2484438" y="5013325"/>
            <a:ext cx="898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</a:t>
            </a:r>
          </a:p>
        </p:txBody>
      </p:sp>
      <p:sp>
        <p:nvSpPr>
          <p:cNvPr id="14408" name="Rectangle 77"/>
          <p:cNvSpPr>
            <a:spLocks noChangeArrowheads="1"/>
          </p:cNvSpPr>
          <p:nvPr/>
        </p:nvSpPr>
        <p:spPr bwMode="auto">
          <a:xfrm>
            <a:off x="825500" y="4964113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传送</a:t>
            </a:r>
          </a:p>
        </p:txBody>
      </p:sp>
      <p:sp>
        <p:nvSpPr>
          <p:cNvPr id="14409" name="Rectangle 78"/>
          <p:cNvSpPr>
            <a:spLocks noChangeArrowheads="1"/>
          </p:cNvSpPr>
          <p:nvPr/>
        </p:nvSpPr>
        <p:spPr bwMode="auto">
          <a:xfrm>
            <a:off x="4279900" y="5481638"/>
            <a:ext cx="1252538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数据报</a:t>
            </a:r>
          </a:p>
        </p:txBody>
      </p:sp>
      <p:sp>
        <p:nvSpPr>
          <p:cNvPr id="14410" name="Rectangle 79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grpSp>
        <p:nvGrpSpPr>
          <p:cNvPr id="1124432" name="Group 80"/>
          <p:cNvGrpSpPr>
            <a:grpSpLocks/>
          </p:cNvGrpSpPr>
          <p:nvPr/>
        </p:nvGrpSpPr>
        <p:grpSpPr bwMode="auto">
          <a:xfrm>
            <a:off x="468313" y="3500438"/>
            <a:ext cx="8543925" cy="638175"/>
            <a:chOff x="295" y="2205"/>
            <a:chExt cx="5382" cy="402"/>
          </a:xfrm>
        </p:grpSpPr>
        <p:sp>
          <p:nvSpPr>
            <p:cNvPr id="14413" name="Rectangle 81"/>
            <p:cNvSpPr>
              <a:spLocks noChangeArrowheads="1"/>
            </p:cNvSpPr>
            <p:nvPr/>
          </p:nvSpPr>
          <p:spPr bwMode="auto">
            <a:xfrm>
              <a:off x="295" y="2205"/>
              <a:ext cx="43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可变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部分</a:t>
              </a:r>
            </a:p>
          </p:txBody>
        </p:sp>
        <p:sp>
          <p:nvSpPr>
            <p:cNvPr id="14414" name="Rectangle 82"/>
            <p:cNvSpPr>
              <a:spLocks noChangeArrowheads="1"/>
            </p:cNvSpPr>
            <p:nvPr/>
          </p:nvSpPr>
          <p:spPr bwMode="auto">
            <a:xfrm>
              <a:off x="703" y="2236"/>
              <a:ext cx="4974" cy="287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4412" name="AutoShape 83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2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6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BBBB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5386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5388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5389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5390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5395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5396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5397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5398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5399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5400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5401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5402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15435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5436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7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03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15432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5433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04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405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9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0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411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12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5413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5414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5415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5416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5417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15418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5419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420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5421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5422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15423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15424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5425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5426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15427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25449" name="Group 73"/>
          <p:cNvGrpSpPr>
            <a:grpSpLocks/>
          </p:cNvGrpSpPr>
          <p:nvPr/>
        </p:nvGrpSpPr>
        <p:grpSpPr bwMode="auto">
          <a:xfrm>
            <a:off x="1116013" y="1341438"/>
            <a:ext cx="6002337" cy="4689475"/>
            <a:chOff x="703" y="845"/>
            <a:chExt cx="3781" cy="2954"/>
          </a:xfrm>
        </p:grpSpPr>
        <p:sp>
          <p:nvSpPr>
            <p:cNvPr id="15430" name="Text Box 74"/>
            <p:cNvSpPr txBox="1">
              <a:spLocks noChangeArrowheads="1"/>
            </p:cNvSpPr>
            <p:nvPr/>
          </p:nvSpPr>
          <p:spPr bwMode="auto">
            <a:xfrm>
              <a:off x="884" y="3203"/>
              <a:ext cx="36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版本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——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4 bit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，指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IP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协议的版本</a:t>
              </a:r>
            </a:p>
            <a:p>
              <a:pPr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目前的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IP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协议版本号为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4 (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即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IPv4)</a:t>
              </a:r>
            </a:p>
          </p:txBody>
        </p:sp>
        <p:sp>
          <p:nvSpPr>
            <p:cNvPr id="15431" name="Rectangle 75"/>
            <p:cNvSpPr>
              <a:spLocks noChangeArrowheads="1"/>
            </p:cNvSpPr>
            <p:nvPr/>
          </p:nvSpPr>
          <p:spPr bwMode="auto">
            <a:xfrm>
              <a:off x="703" y="845"/>
              <a:ext cx="635" cy="31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5429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2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0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BBBB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6412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6413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6416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16417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6419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6420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6421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6422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6423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6424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6425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6426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16459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60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7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16456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57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28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429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0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1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2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3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4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6435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6436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6437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6438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6439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6440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6441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16442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6443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6446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16447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6449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16451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26473" name="Group 73"/>
          <p:cNvGrpSpPr>
            <a:grpSpLocks/>
          </p:cNvGrpSpPr>
          <p:nvPr/>
        </p:nvGrpSpPr>
        <p:grpSpPr bwMode="auto">
          <a:xfrm>
            <a:off x="1446213" y="1341438"/>
            <a:ext cx="6645275" cy="5102225"/>
            <a:chOff x="911" y="845"/>
            <a:chExt cx="4186" cy="3214"/>
          </a:xfrm>
        </p:grpSpPr>
        <p:sp>
          <p:nvSpPr>
            <p:cNvPr id="16454" name="Text Box 74"/>
            <p:cNvSpPr txBox="1">
              <a:spLocks noChangeArrowheads="1"/>
            </p:cNvSpPr>
            <p:nvPr/>
          </p:nvSpPr>
          <p:spPr bwMode="auto">
            <a:xfrm>
              <a:off x="911" y="3194"/>
              <a:ext cx="418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首部长度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——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4 bit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，可表示的最大数值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是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15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个单位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(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一个单位为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4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字节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因此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IP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的首部长度的最大值是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60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字节。</a:t>
              </a:r>
            </a:p>
          </p:txBody>
        </p:sp>
        <p:sp>
          <p:nvSpPr>
            <p:cNvPr id="16455" name="Rectangle 75"/>
            <p:cNvSpPr>
              <a:spLocks noChangeArrowheads="1"/>
            </p:cNvSpPr>
            <p:nvPr/>
          </p:nvSpPr>
          <p:spPr bwMode="auto">
            <a:xfrm>
              <a:off x="1303" y="845"/>
              <a:ext cx="658" cy="31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6453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7"/>
          <p:cNvSpPr>
            <a:spLocks noChangeArrowheads="1"/>
          </p:cNvSpPr>
          <p:nvPr/>
        </p:nvSpPr>
        <p:spPr bwMode="auto"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395288" y="1341438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76213" y="2205038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94038" y="1371600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4" name="Freeform 5"/>
          <p:cNvSpPr>
            <a:spLocks noChangeArrowheads="1"/>
          </p:cNvSpPr>
          <p:nvPr/>
        </p:nvSpPr>
        <p:spPr bwMode="auto">
          <a:xfrm>
            <a:off x="1887538" y="817563"/>
            <a:ext cx="5721350" cy="550862"/>
          </a:xfrm>
          <a:custGeom>
            <a:avLst/>
            <a:gdLst>
              <a:gd name="T0" fmla="*/ 0 w 3344"/>
              <a:gd name="T1" fmla="*/ 0 h 510"/>
              <a:gd name="T2" fmla="*/ 2147483646 w 3344"/>
              <a:gd name="T3" fmla="*/ 0 h 510"/>
              <a:gd name="T4" fmla="*/ 2147483646 w 3344"/>
              <a:gd name="T5" fmla="*/ 2147483646 h 510"/>
              <a:gd name="T6" fmla="*/ 2147483646 w 3344"/>
              <a:gd name="T7" fmla="*/ 2147483646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36650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1150938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1131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1131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1131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1131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1131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2100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3084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3084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5057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 flipV="1">
            <a:off x="7029450" y="3578225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5859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10795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2014538" y="982663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3009900" y="982663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4960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5757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6932613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7434" name="Rectangle 25"/>
          <p:cNvSpPr>
            <a:spLocks noChangeArrowheads="1"/>
          </p:cNvSpPr>
          <p:nvPr/>
        </p:nvSpPr>
        <p:spPr bwMode="auto">
          <a:xfrm>
            <a:off x="8645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7435" name="Rectangle 26"/>
          <p:cNvSpPr>
            <a:spLocks noChangeArrowheads="1"/>
          </p:cNvSpPr>
          <p:nvPr/>
        </p:nvSpPr>
        <p:spPr bwMode="auto">
          <a:xfrm>
            <a:off x="1228725" y="1397000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7436" name="Rectangle 27"/>
          <p:cNvSpPr>
            <a:spLocks noChangeArrowheads="1"/>
          </p:cNvSpPr>
          <p:nvPr/>
        </p:nvSpPr>
        <p:spPr bwMode="auto">
          <a:xfrm>
            <a:off x="5116513" y="18732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7437" name="Rectangle 28"/>
          <p:cNvSpPr>
            <a:spLocks noChangeArrowheads="1"/>
          </p:cNvSpPr>
          <p:nvPr/>
        </p:nvSpPr>
        <p:spPr bwMode="auto">
          <a:xfrm>
            <a:off x="1425575" y="2278063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7438" name="Rectangle 29"/>
          <p:cNvSpPr>
            <a:spLocks noChangeArrowheads="1"/>
          </p:cNvSpPr>
          <p:nvPr/>
        </p:nvSpPr>
        <p:spPr bwMode="auto">
          <a:xfrm>
            <a:off x="3556000" y="2278063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2570163" y="187325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3303588" y="139700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6507163" y="1397000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6778625" y="18732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7502525" y="3606800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5926138" y="2278063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4416425" y="2736850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7446" name="Rectangle 37"/>
          <p:cNvSpPr>
            <a:spLocks noChangeArrowheads="1"/>
          </p:cNvSpPr>
          <p:nvPr/>
        </p:nvSpPr>
        <p:spPr bwMode="auto">
          <a:xfrm>
            <a:off x="4160838" y="3178175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7447" name="Rectangle 38"/>
          <p:cNvSpPr>
            <a:spLocks noChangeArrowheads="1"/>
          </p:cNvSpPr>
          <p:nvPr/>
        </p:nvSpPr>
        <p:spPr bwMode="auto">
          <a:xfrm>
            <a:off x="2228850" y="3606800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7448" name="Rectangle 39"/>
          <p:cNvSpPr>
            <a:spLocks noChangeArrowheads="1"/>
          </p:cNvSpPr>
          <p:nvPr/>
        </p:nvSpPr>
        <p:spPr bwMode="auto">
          <a:xfrm>
            <a:off x="433388" y="968375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7449" name="Rectangle 40"/>
          <p:cNvSpPr>
            <a:spLocks noChangeArrowheads="1"/>
          </p:cNvSpPr>
          <p:nvPr/>
        </p:nvSpPr>
        <p:spPr bwMode="auto">
          <a:xfrm>
            <a:off x="2003425" y="13779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7450" name="Group 41"/>
          <p:cNvGrpSpPr>
            <a:grpSpLocks/>
          </p:cNvGrpSpPr>
          <p:nvPr/>
        </p:nvGrpSpPr>
        <p:grpSpPr bwMode="auto">
          <a:xfrm>
            <a:off x="1069975" y="3748088"/>
            <a:ext cx="131763" cy="69850"/>
            <a:chOff x="833" y="3024"/>
            <a:chExt cx="78" cy="51"/>
          </a:xfrm>
        </p:grpSpPr>
        <p:sp>
          <p:nvSpPr>
            <p:cNvPr id="17483" name="Rectangle 42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484" name="Line 43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44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51" name="Group 45"/>
          <p:cNvGrpSpPr>
            <a:grpSpLocks/>
          </p:cNvGrpSpPr>
          <p:nvPr/>
        </p:nvGrpSpPr>
        <p:grpSpPr bwMode="auto">
          <a:xfrm>
            <a:off x="8937625" y="3757613"/>
            <a:ext cx="131763" cy="66675"/>
            <a:chOff x="5432" y="3030"/>
            <a:chExt cx="78" cy="51"/>
          </a:xfrm>
        </p:grpSpPr>
        <p:sp>
          <p:nvSpPr>
            <p:cNvPr id="17480" name="Rectangle 46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481" name="Line 47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48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52" name="Rectangle 49"/>
          <p:cNvSpPr>
            <a:spLocks noChangeArrowheads="1"/>
          </p:cNvSpPr>
          <p:nvPr/>
        </p:nvSpPr>
        <p:spPr bwMode="auto">
          <a:xfrm>
            <a:off x="1889125" y="411163"/>
            <a:ext cx="5716588" cy="406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53" name="Line 50"/>
          <p:cNvSpPr>
            <a:spLocks noChangeShapeType="1"/>
          </p:cNvSpPr>
          <p:nvPr/>
        </p:nvSpPr>
        <p:spPr bwMode="auto">
          <a:xfrm>
            <a:off x="4025900" y="401638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4" name="Line 51"/>
          <p:cNvSpPr>
            <a:spLocks noChangeShapeType="1"/>
          </p:cNvSpPr>
          <p:nvPr/>
        </p:nvSpPr>
        <p:spPr bwMode="auto">
          <a:xfrm>
            <a:off x="4754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5" name="Line 52"/>
          <p:cNvSpPr>
            <a:spLocks noChangeShapeType="1"/>
          </p:cNvSpPr>
          <p:nvPr/>
        </p:nvSpPr>
        <p:spPr bwMode="auto">
          <a:xfrm>
            <a:off x="5473700" y="407988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6" name="Line 53"/>
          <p:cNvSpPr>
            <a:spLocks noChangeShapeType="1"/>
          </p:cNvSpPr>
          <p:nvPr/>
        </p:nvSpPr>
        <p:spPr bwMode="auto">
          <a:xfrm>
            <a:off x="6192838" y="401638"/>
            <a:ext cx="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Line 54"/>
          <p:cNvSpPr>
            <a:spLocks noChangeShapeType="1"/>
          </p:cNvSpPr>
          <p:nvPr/>
        </p:nvSpPr>
        <p:spPr bwMode="auto">
          <a:xfrm>
            <a:off x="6913563" y="4079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8" name="Rectangle 55"/>
          <p:cNvSpPr>
            <a:spLocks noChangeArrowheads="1"/>
          </p:cNvSpPr>
          <p:nvPr/>
        </p:nvSpPr>
        <p:spPr bwMode="auto">
          <a:xfrm>
            <a:off x="201930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7459" name="Rectangle 56"/>
          <p:cNvSpPr>
            <a:spLocks noChangeArrowheads="1"/>
          </p:cNvSpPr>
          <p:nvPr/>
        </p:nvSpPr>
        <p:spPr bwMode="auto">
          <a:xfrm>
            <a:off x="2747963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7460" name="Rectangle 57"/>
          <p:cNvSpPr>
            <a:spLocks noChangeArrowheads="1"/>
          </p:cNvSpPr>
          <p:nvPr/>
        </p:nvSpPr>
        <p:spPr bwMode="auto">
          <a:xfrm>
            <a:off x="347503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7461" name="Rectangle 58"/>
          <p:cNvSpPr>
            <a:spLocks noChangeArrowheads="1"/>
          </p:cNvSpPr>
          <p:nvPr/>
        </p:nvSpPr>
        <p:spPr bwMode="auto">
          <a:xfrm>
            <a:off x="4205288" y="44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7462" name="Rectangle 59"/>
          <p:cNvSpPr>
            <a:spLocks noChangeArrowheads="1"/>
          </p:cNvSpPr>
          <p:nvPr/>
        </p:nvSpPr>
        <p:spPr bwMode="auto">
          <a:xfrm>
            <a:off x="4933950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7463" name="Rectangle 60"/>
          <p:cNvSpPr>
            <a:spLocks noChangeArrowheads="1"/>
          </p:cNvSpPr>
          <p:nvPr/>
        </p:nvSpPr>
        <p:spPr bwMode="auto">
          <a:xfrm>
            <a:off x="566261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7464" name="Rectangle 61"/>
          <p:cNvSpPr>
            <a:spLocks noChangeArrowheads="1"/>
          </p:cNvSpPr>
          <p:nvPr/>
        </p:nvSpPr>
        <p:spPr bwMode="auto">
          <a:xfrm>
            <a:off x="6392863" y="44450"/>
            <a:ext cx="320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7465" name="Rectangle 62"/>
          <p:cNvSpPr>
            <a:spLocks noChangeArrowheads="1"/>
          </p:cNvSpPr>
          <p:nvPr/>
        </p:nvSpPr>
        <p:spPr bwMode="auto">
          <a:xfrm>
            <a:off x="7121525" y="444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17466" name="Rectangle 63"/>
          <p:cNvSpPr>
            <a:spLocks noChangeArrowheads="1"/>
          </p:cNvSpPr>
          <p:nvPr/>
        </p:nvSpPr>
        <p:spPr bwMode="auto">
          <a:xfrm>
            <a:off x="4203700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7467" name="Rectangle 64"/>
          <p:cNvSpPr>
            <a:spLocks noChangeArrowheads="1"/>
          </p:cNvSpPr>
          <p:nvPr/>
        </p:nvSpPr>
        <p:spPr bwMode="auto">
          <a:xfrm>
            <a:off x="4933950" y="423863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7468" name="Rectangle 65"/>
          <p:cNvSpPr>
            <a:spLocks noChangeArrowheads="1"/>
          </p:cNvSpPr>
          <p:nvPr/>
        </p:nvSpPr>
        <p:spPr bwMode="auto">
          <a:xfrm>
            <a:off x="5662613" y="423863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7469" name="Rectangle 66"/>
          <p:cNvSpPr>
            <a:spLocks noChangeArrowheads="1"/>
          </p:cNvSpPr>
          <p:nvPr/>
        </p:nvSpPr>
        <p:spPr bwMode="auto">
          <a:xfrm>
            <a:off x="6361113" y="423863"/>
            <a:ext cx="366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7470" name="Rectangle 67"/>
          <p:cNvSpPr>
            <a:spLocks noChangeArrowheads="1"/>
          </p:cNvSpPr>
          <p:nvPr/>
        </p:nvSpPr>
        <p:spPr bwMode="auto">
          <a:xfrm>
            <a:off x="6902450" y="423863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17471" name="Rectangle 68"/>
          <p:cNvSpPr>
            <a:spLocks noChangeArrowheads="1"/>
          </p:cNvSpPr>
          <p:nvPr/>
        </p:nvSpPr>
        <p:spPr bwMode="auto">
          <a:xfrm>
            <a:off x="2390775" y="423863"/>
            <a:ext cx="1222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  先  级</a:t>
            </a:r>
          </a:p>
        </p:txBody>
      </p:sp>
      <p:sp>
        <p:nvSpPr>
          <p:cNvPr id="17472" name="Rectangle 69"/>
          <p:cNvSpPr>
            <a:spLocks noChangeArrowheads="1"/>
          </p:cNvSpPr>
          <p:nvPr/>
        </p:nvSpPr>
        <p:spPr bwMode="auto">
          <a:xfrm>
            <a:off x="3811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7473" name="Rectangle 70"/>
          <p:cNvSpPr>
            <a:spLocks noChangeArrowheads="1"/>
          </p:cNvSpPr>
          <p:nvPr/>
        </p:nvSpPr>
        <p:spPr bwMode="auto">
          <a:xfrm>
            <a:off x="1284288" y="44450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17474" name="Rectangle 71"/>
          <p:cNvSpPr>
            <a:spLocks noChangeArrowheads="1"/>
          </p:cNvSpPr>
          <p:nvPr/>
        </p:nvSpPr>
        <p:spPr bwMode="auto">
          <a:xfrm>
            <a:off x="611188" y="1773238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17475" name="Rectangle 72"/>
          <p:cNvSpPr>
            <a:spLocks noChangeArrowheads="1"/>
          </p:cNvSpPr>
          <p:nvPr/>
        </p:nvSpPr>
        <p:spPr bwMode="auto">
          <a:xfrm>
            <a:off x="468313" y="3500438"/>
            <a:ext cx="68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446213" y="1341438"/>
            <a:ext cx="7000875" cy="4675187"/>
            <a:chOff x="911" y="845"/>
            <a:chExt cx="4410" cy="2945"/>
          </a:xfrm>
        </p:grpSpPr>
        <p:sp>
          <p:nvSpPr>
            <p:cNvPr id="17478" name="Text Box 74"/>
            <p:cNvSpPr txBox="1">
              <a:spLocks noChangeArrowheads="1"/>
            </p:cNvSpPr>
            <p:nvPr/>
          </p:nvSpPr>
          <p:spPr bwMode="auto">
            <a:xfrm>
              <a:off x="911" y="3194"/>
              <a:ext cx="441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服务类型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——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</a:rPr>
                <a:t>8 bit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，用来获得更好的服务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</a:rPr>
                <a:t>这个字段以前一直没有被人们使用 </a:t>
              </a:r>
            </a:p>
          </p:txBody>
        </p:sp>
        <p:sp>
          <p:nvSpPr>
            <p:cNvPr id="17479" name="Rectangle 75"/>
            <p:cNvSpPr>
              <a:spLocks noChangeArrowheads="1"/>
            </p:cNvSpPr>
            <p:nvPr/>
          </p:nvSpPr>
          <p:spPr bwMode="auto">
            <a:xfrm>
              <a:off x="1950" y="845"/>
              <a:ext cx="1248" cy="31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7477" name="AutoShape 76"/>
          <p:cNvSpPr>
            <a:spLocks/>
          </p:cNvSpPr>
          <p:nvPr/>
        </p:nvSpPr>
        <p:spPr bwMode="auto">
          <a:xfrm>
            <a:off x="949325" y="1412875"/>
            <a:ext cx="166688" cy="2160588"/>
          </a:xfrm>
          <a:prstGeom prst="leftBrace">
            <a:avLst>
              <a:gd name="adj1" fmla="val 1079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3187</Words>
  <Application>Microsoft Office PowerPoint</Application>
  <PresentationFormat>全屏显示(4:3)</PresentationFormat>
  <Paragraphs>926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黑体</vt:lpstr>
      <vt:lpstr>Arial</vt:lpstr>
      <vt:lpstr>宋体</vt:lpstr>
      <vt:lpstr>Times New Roman</vt:lpstr>
      <vt:lpstr>Verdana</vt:lpstr>
      <vt:lpstr>Wingdings</vt:lpstr>
      <vt:lpstr>楷体_GB2312</vt:lpstr>
      <vt:lpstr>Tahoma</vt:lpstr>
      <vt:lpstr>-apple-system</vt:lpstr>
      <vt:lpstr>仿宋</vt:lpstr>
      <vt:lpstr>华文仿宋</vt:lpstr>
      <vt:lpstr>自定义设计方案</vt:lpstr>
      <vt:lpstr>1_自定义设计方案</vt:lpstr>
      <vt:lpstr>Profile</vt:lpstr>
      <vt:lpstr>VISIO 4 Drawing</vt:lpstr>
      <vt:lpstr>Microsoft Word 97 - 2003 文档</vt:lpstr>
      <vt:lpstr>PowerPoint 演示文稿</vt:lpstr>
      <vt:lpstr>PowerPoint 演示文稿</vt:lpstr>
      <vt:lpstr>IP 数据报的格式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 数据报首部的可变部分 </vt:lpstr>
      <vt:lpstr>IP 数据报可选字段</vt:lpstr>
      <vt:lpstr>填充</vt:lpstr>
      <vt:lpstr>IP 数据报分片和重组</vt:lpstr>
      <vt:lpstr>IP 数据报分片和重组</vt:lpstr>
      <vt:lpstr>IP 数据报分片和重组</vt:lpstr>
      <vt:lpstr>IP 数据报分片和重组</vt:lpstr>
      <vt:lpstr>IP 数据报分片和重组</vt:lpstr>
      <vt:lpstr>IP 数据报分片和重组</vt:lpstr>
      <vt:lpstr>IP 数据报分片和重组</vt:lpstr>
      <vt:lpstr>IP 数据报分片和重组</vt:lpstr>
      <vt:lpstr>IP 数据报分片和重组</vt:lpstr>
      <vt:lpstr>IP 数据报分片和重组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NTKO</cp:lastModifiedBy>
  <cp:revision>1120</cp:revision>
  <dcterms:created xsi:type="dcterms:W3CDTF">2020-04-21T23:34:02Z</dcterms:created>
  <dcterms:modified xsi:type="dcterms:W3CDTF">2022-08-21T05:45:49Z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