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3" r:id="rId1"/>
    <p:sldMasterId id="2147483734" r:id="rId2"/>
    <p:sldMasterId id="2147483735" r:id="rId3"/>
  </p:sldMasterIdLst>
  <p:notesMasterIdLst>
    <p:notesMasterId r:id="rId14"/>
  </p:notesMasterIdLst>
  <p:handoutMasterIdLst>
    <p:handoutMasterId r:id="rId15"/>
  </p:handoutMasterIdLst>
  <p:sldIdLst>
    <p:sldId id="258" r:id="rId4"/>
    <p:sldId id="1071" r:id="rId5"/>
    <p:sldId id="1072" r:id="rId6"/>
    <p:sldId id="1073" r:id="rId7"/>
    <p:sldId id="1078" r:id="rId8"/>
    <p:sldId id="1080" r:id="rId9"/>
    <p:sldId id="1081" r:id="rId10"/>
    <p:sldId id="1082" r:id="rId11"/>
    <p:sldId id="784" r:id="rId12"/>
    <p:sldId id="785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500" kern="1200">
        <a:solidFill>
          <a:schemeClr val="bg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FF"/>
    <a:srgbClr val="FF0000"/>
    <a:srgbClr val="516FA7"/>
    <a:srgbClr val="CCECFF"/>
    <a:srgbClr val="FF9933"/>
    <a:srgbClr val="FFCC0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0" autoAdjust="0"/>
    <p:restoredTop sz="99822" autoAdjust="0"/>
  </p:normalViewPr>
  <p:slideViewPr>
    <p:cSldViewPr>
      <p:cViewPr varScale="1">
        <p:scale>
          <a:sx n="86" d="100"/>
          <a:sy n="86" d="100"/>
        </p:scale>
        <p:origin x="1243" y="48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20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81214E5C-BB4D-43ED-AB96-98CCAD905E46}" type="datetime1">
              <a:rPr lang="zh-CN" altLang="en-US"/>
              <a:pPr>
                <a:defRPr/>
              </a:pPr>
              <a:t>2022-8-21</a:t>
            </a:fld>
            <a:endParaRPr lang="en-US" altLang="zh-CN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789580-44FD-459F-B997-EA264D57B9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7389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7122F433-1559-461F-ACCA-581AB33F0D0A}" type="datetime1">
              <a:rPr lang="zh-CN" altLang="en-US"/>
              <a:pPr>
                <a:defRPr/>
              </a:pPr>
              <a:t>2022-8-21</a:t>
            </a:fld>
            <a:endParaRPr lang="en-US" altLang="zh-CN"/>
          </a:p>
        </p:txBody>
      </p:sp>
      <p:sp>
        <p:nvSpPr>
          <p:cNvPr id="51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637FA87-B9E9-4429-8555-D8306AA2CA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242071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6E600C4-4A4C-4877-9BE9-439E27E0F056}" type="datetime1">
              <a:rPr lang="zh-CN" altLang="en-US" smtClean="0"/>
              <a:pPr>
                <a:spcBef>
                  <a:spcPct val="0"/>
                </a:spcBef>
              </a:pPr>
              <a:t>2022-8-21</a:t>
            </a:fld>
            <a:endParaRPr lang="en-US" altLang="zh-CN" smtClean="0"/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D3EFCED-96A3-4DDF-A7CD-731D79A9D176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819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11252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D62DA-15DD-43D4-A5F9-DDC5EDD2205E}" type="datetime11">
              <a:rPr lang="zh-CN" altLang="en-US"/>
              <a:pPr>
                <a:defRPr/>
              </a:pPr>
              <a:t>13:46:11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042C2-541F-4635-A6D6-8B48932749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0276764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24627-E211-4217-BA93-1714D4DD4493}" type="datetime11">
              <a:rPr lang="zh-CN" altLang="en-US"/>
              <a:pPr>
                <a:defRPr/>
              </a:pPr>
              <a:t>13:46:11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9C429-F3C5-483F-817E-A8EE8FC9B6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8966577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33198-EE9F-4317-B8BC-832A5EED99A8}" type="datetime11">
              <a:rPr lang="zh-CN" altLang="en-US"/>
              <a:pPr>
                <a:defRPr/>
              </a:pPr>
              <a:t>13:46:11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E0006-EF46-41A7-9490-F8B846D948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8815447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549F6-1A27-4BAA-9C63-B2FBBD097AEF}" type="datetime11">
              <a:rPr lang="zh-CN" altLang="en-US"/>
              <a:pPr>
                <a:defRPr/>
              </a:pPr>
              <a:t>13:46:11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B86CF-EAC9-47A4-B655-003D67E430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650546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35D87-4BF4-406C-ACFD-5A707A771570}" type="datetime11">
              <a:rPr lang="zh-CN" altLang="en-US"/>
              <a:pPr>
                <a:defRPr/>
              </a:pPr>
              <a:t>13:46:11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7F155-8BB0-4D3F-AE02-CB0D3876BC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6557947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376C7-EB92-45D7-BF4A-6EBB14D4E6E2}" type="datetime11">
              <a:rPr lang="zh-CN" altLang="en-US"/>
              <a:pPr>
                <a:defRPr/>
              </a:pPr>
              <a:t>13:46:11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88CE6-9378-4ADA-9B9E-8D1F006C59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2218952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0341E-9002-49FC-9D80-446DC90EBADB}" type="datetime11">
              <a:rPr lang="zh-CN" altLang="en-US"/>
              <a:pPr>
                <a:defRPr/>
              </a:pPr>
              <a:t>13:46:11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94D95-603A-4304-9A3E-4A5A5EF872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8045948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6A434-1157-4DA6-8164-D940CD6744AF}" type="datetime11">
              <a:rPr lang="zh-CN" altLang="en-US"/>
              <a:pPr>
                <a:defRPr/>
              </a:pPr>
              <a:t>13:46:11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6D872-23D2-4CAC-AC91-B51ABAB177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948335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706C2-A69F-49B5-A36A-458678EDC007}" type="datetime11">
              <a:rPr lang="zh-CN" altLang="en-US"/>
              <a:pPr>
                <a:defRPr/>
              </a:pPr>
              <a:t>13:46:11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B4650-C30A-41C7-A085-D751685CE8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5264498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68504-06E3-4394-A43E-ED850928E59C}" type="datetime11">
              <a:rPr lang="zh-CN" altLang="en-US"/>
              <a:pPr>
                <a:defRPr/>
              </a:pPr>
              <a:t>13:46:11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8B7FD-F736-466C-BACA-4021D061B1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9849546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AEB40-77EF-4BB1-B785-E7185D52FB83}" type="datetime11">
              <a:rPr lang="zh-CN" altLang="en-US"/>
              <a:pPr>
                <a:defRPr/>
              </a:pPr>
              <a:t>13:46:11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3C7E5-AD53-4AC8-811B-CA4724A64D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3162638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6779E-D0B6-40B9-8DE4-6B216C16052A}" type="datetime11">
              <a:rPr lang="zh-CN" altLang="en-US"/>
              <a:pPr>
                <a:defRPr/>
              </a:pPr>
              <a:t>13:46:11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43857-46B1-4C64-B4D9-7EA0C6CACD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3028079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30C58-54C9-4778-A6B6-89CC4F3A3A9A}" type="datetime11">
              <a:rPr lang="zh-CN" altLang="en-US"/>
              <a:pPr>
                <a:defRPr/>
              </a:pPr>
              <a:t>13:46:11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643D5-2BC5-4E9B-A50F-D99A8C9FFA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2927296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CA089-18C1-46C9-A4B7-8BB7BDF2A4C3}" type="datetime11">
              <a:rPr lang="zh-CN" altLang="en-US"/>
              <a:pPr>
                <a:defRPr/>
              </a:pPr>
              <a:t>13:46:11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D1396-D094-414D-A82C-65DE279847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437060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C6326-43E5-436E-98AC-90423810FFF7}" type="datetime11">
              <a:rPr lang="zh-CN" altLang="en-US"/>
              <a:pPr>
                <a:defRPr/>
              </a:pPr>
              <a:t>13:46:11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3074F-35DF-450F-9C18-47208E8A57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754325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755650" y="1547813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627313" y="260350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smtClean="0">
                <a:solidFill>
                  <a:srgbClr val="F7F7F7"/>
                </a:solidFill>
                <a:latin typeface="Verdana" pitchFamily="34" charset="0"/>
                <a:ea typeface="楷体_GB2312" pitchFamily="49" charset="-122"/>
              </a:rPr>
              <a:t>计算机与信息学院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0" y="6640513"/>
            <a:ext cx="9144000" cy="24447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r>
              <a:rPr kumimoji="1" lang="zh-CN" altLang="en-US" sz="1000" smtClean="0">
                <a:latin typeface="Times New Roman" pitchFamily="18" charset="0"/>
                <a:ea typeface="宋体" pitchFamily="2" charset="-122"/>
              </a:rPr>
              <a:t>河海大学计算机与信息学院计算机科学与技术系</a:t>
            </a:r>
            <a:endParaRPr kumimoji="1" lang="en-US" altLang="zh-CN" sz="1000" smtClean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8" name="Picture 8" descr="邓体字徽（白色透明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22320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820127969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309198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859330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362686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16385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684855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1564329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A5DDF-05AA-4072-B19B-90E8A9F4322A}" type="datetime11">
              <a:rPr lang="zh-CN" altLang="en-US"/>
              <a:pPr>
                <a:defRPr/>
              </a:pPr>
              <a:t>13:46:11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EA024-6BB9-4CFE-B9F9-E505AAE745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8032712"/>
      </p:ext>
    </p:extLst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26226839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1426746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91684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613150"/>
      </p:ext>
    </p:extLst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646257"/>
      </p:ext>
    </p:extLst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398522"/>
      </p:ext>
    </p:extLst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87591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7CEEE-37D9-4A20-AD02-932C9B89D9C9}" type="datetime11">
              <a:rPr lang="zh-CN" altLang="en-US"/>
              <a:pPr>
                <a:defRPr/>
              </a:pPr>
              <a:t>13:46:11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88FAD-58B1-43CD-8764-60223979C4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6786760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9C9BA-DFD7-461E-9369-7A16AED402D8}" type="datetime11">
              <a:rPr lang="zh-CN" altLang="en-US"/>
              <a:pPr>
                <a:defRPr/>
              </a:pPr>
              <a:t>13:46:11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739A7-329C-4D2E-BADD-A9544BD127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382603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3BBA5-CFEE-4166-B377-92FBCACD3057}" type="datetime11">
              <a:rPr lang="zh-CN" altLang="en-US"/>
              <a:pPr>
                <a:defRPr/>
              </a:pPr>
              <a:t>13:46:11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68FD6-0B91-429C-8D73-043BCADC76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8516510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A714E-5D84-42E9-90CC-C37B4B25CB93}" type="datetime11">
              <a:rPr lang="zh-CN" altLang="en-US"/>
              <a:pPr>
                <a:defRPr/>
              </a:pPr>
              <a:t>13:46:11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FDDEF-95C1-42C4-A5D0-F06D3B4070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678072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B2472-DE91-4D8C-8689-DDABE427A24E}" type="datetime11">
              <a:rPr lang="zh-CN" altLang="en-US"/>
              <a:pPr>
                <a:defRPr/>
              </a:pPr>
              <a:t>13:46:11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C1424-0585-4EC5-BE36-4C964B3C0D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5410965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11C87-D77D-4501-8BDC-CAA8115593FA}" type="datetime11">
              <a:rPr lang="zh-CN" altLang="en-US"/>
              <a:pPr>
                <a:defRPr/>
              </a:pPr>
              <a:t>13:46:11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69DEE-E5CB-447C-B2B0-0B92E7117B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16105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0DE5B8D3-317F-470D-88AB-A156E19640A6}" type="datetime11">
              <a:rPr lang="zh-CN" altLang="en-US"/>
              <a:pPr>
                <a:defRPr/>
              </a:pPr>
              <a:t>13:46:11</a:t>
            </a:fld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ED8D789-A142-4E6E-80C9-46F972C41E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7" r:id="rId2"/>
    <p:sldLayoutId id="2147484478" r:id="rId3"/>
    <p:sldLayoutId id="2147484479" r:id="rId4"/>
    <p:sldLayoutId id="2147484480" r:id="rId5"/>
    <p:sldLayoutId id="2147484481" r:id="rId6"/>
    <p:sldLayoutId id="2147484482" r:id="rId7"/>
    <p:sldLayoutId id="2147484483" r:id="rId8"/>
    <p:sldLayoutId id="2147484484" r:id="rId9"/>
    <p:sldLayoutId id="2147484485" r:id="rId10"/>
    <p:sldLayoutId id="2147484486" r:id="rId11"/>
  </p:sldLayoutIdLst>
  <p:transition spd="slow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56A8C52-A8B1-445F-A4E6-E0464FEFA735}" type="datetime11">
              <a:rPr lang="zh-CN" altLang="en-US"/>
              <a:pPr>
                <a:defRPr/>
              </a:pPr>
              <a:t>13:46:11</a:t>
            </a:fld>
            <a:endParaRPr lang="en-US" altLang="zh-CN"/>
          </a:p>
        </p:txBody>
      </p:sp>
      <p:sp>
        <p:nvSpPr>
          <p:cNvPr id="71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D2805B2-3CE0-4EED-9600-30D2F5E85E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7" r:id="rId1"/>
    <p:sldLayoutId id="2147484488" r:id="rId2"/>
    <p:sldLayoutId id="2147484489" r:id="rId3"/>
    <p:sldLayoutId id="2147484490" r:id="rId4"/>
    <p:sldLayoutId id="2147484491" r:id="rId5"/>
    <p:sldLayoutId id="2147484492" r:id="rId6"/>
    <p:sldLayoutId id="2147484493" r:id="rId7"/>
    <p:sldLayoutId id="2147484494" r:id="rId8"/>
    <p:sldLayoutId id="2147484495" r:id="rId9"/>
    <p:sldLayoutId id="2147484496" r:id="rId10"/>
    <p:sldLayoutId id="2147484497" r:id="rId11"/>
  </p:sldLayoutIdLst>
  <p:transition spd="slow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r>
              <a:rPr kumimoji="1" lang="zh-CN" altLang="en-US" sz="1000" smtClean="0">
                <a:latin typeface="Times New Roman" pitchFamily="18" charset="0"/>
                <a:ea typeface="宋体" pitchFamily="2" charset="-122"/>
              </a:rPr>
              <a:t>河海大学计算机与信息学院计算机科学与技术系 </a:t>
            </a:r>
            <a:endParaRPr kumimoji="1" lang="en-US" altLang="zh-CN" sz="1000" smtClean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2484438" y="260350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smtClean="0">
                <a:solidFill>
                  <a:srgbClr val="F7F7F7"/>
                </a:solidFill>
                <a:latin typeface="Verdana" pitchFamily="34" charset="0"/>
                <a:ea typeface="楷体_GB2312" pitchFamily="49" charset="-122"/>
              </a:rPr>
              <a:t>计算机与信息学院</a:t>
            </a:r>
          </a:p>
        </p:txBody>
      </p:sp>
      <p:pic>
        <p:nvPicPr>
          <p:cNvPr id="3080" name="Picture 8" descr="邓体字徽（白色透明）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22320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11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</p:sldLayoutIdLst>
  <p:transition spd="slow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2"/>
          <p:cNvSpPr txBox="1">
            <a:spLocks noChangeArrowheads="1"/>
          </p:cNvSpPr>
          <p:nvPr/>
        </p:nvSpPr>
        <p:spPr bwMode="auto">
          <a:xfrm>
            <a:off x="2627313" y="5157788"/>
            <a:ext cx="4537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黑体" panose="02010609060101010101" pitchFamily="49" charset="-122"/>
              </a:rPr>
              <a:t>河海大学计算机与信息学院</a:t>
            </a:r>
          </a:p>
        </p:txBody>
      </p:sp>
      <p:sp>
        <p:nvSpPr>
          <p:cNvPr id="7171" name="Text Box 14"/>
          <p:cNvSpPr txBox="1">
            <a:spLocks noChangeArrowheads="1"/>
          </p:cNvSpPr>
          <p:nvPr/>
        </p:nvSpPr>
        <p:spPr bwMode="auto">
          <a:xfrm>
            <a:off x="3492500" y="5734050"/>
            <a:ext cx="2881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fld id="{5C4CF090-C2C2-4029-A8D7-38DF345E902C}" type="datetime3"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t>2022年8月21日星期日</a:t>
            </a:fld>
            <a:endParaRPr lang="en-US" altLang="zh-CN" sz="1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2" name="Text Box 15"/>
          <p:cNvSpPr txBox="1">
            <a:spLocks noChangeArrowheads="1"/>
          </p:cNvSpPr>
          <p:nvPr/>
        </p:nvSpPr>
        <p:spPr bwMode="auto">
          <a:xfrm>
            <a:off x="611188" y="3500438"/>
            <a:ext cx="8208962" cy="6286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4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</a:t>
            </a:r>
          </a:p>
        </p:txBody>
      </p:sp>
      <p:sp>
        <p:nvSpPr>
          <p:cNvPr id="7173" name="Text Box 16"/>
          <p:cNvSpPr txBox="1">
            <a:spLocks noChangeArrowheads="1"/>
          </p:cNvSpPr>
          <p:nvPr/>
        </p:nvSpPr>
        <p:spPr bwMode="auto">
          <a:xfrm>
            <a:off x="971550" y="1773238"/>
            <a:ext cx="4033838" cy="4826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2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计算机专业课程</a:t>
            </a:r>
            <a:endParaRPr kumimoji="1" lang="en-US" altLang="zh-CN" sz="3200" b="1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35004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3703638" y="4794250"/>
            <a:ext cx="1590675" cy="409575"/>
            <a:chOff x="249" y="663"/>
            <a:chExt cx="1002" cy="258"/>
          </a:xfrm>
        </p:grpSpPr>
        <p:sp>
          <p:nvSpPr>
            <p:cNvPr id="18495" name="AutoShape 4"/>
            <p:cNvSpPr>
              <a:spLocks noChangeArrowheads="1"/>
            </p:cNvSpPr>
            <p:nvPr/>
          </p:nvSpPr>
          <p:spPr bwMode="auto">
            <a:xfrm flipH="1">
              <a:off x="249" y="709"/>
              <a:ext cx="138" cy="139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496" name="Text Box 5"/>
            <p:cNvSpPr txBox="1">
              <a:spLocks noChangeArrowheads="1"/>
            </p:cNvSpPr>
            <p:nvPr/>
          </p:nvSpPr>
          <p:spPr bwMode="auto">
            <a:xfrm flipH="1">
              <a:off x="386" y="663"/>
              <a:ext cx="865" cy="258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ARP </a:t>
              </a:r>
              <a:r>
                <a:rPr kumimoji="1"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响应</a:t>
              </a:r>
            </a:p>
          </p:txBody>
        </p:sp>
      </p:grpSp>
      <p:sp>
        <p:nvSpPr>
          <p:cNvPr id="18436" name="Line 6"/>
          <p:cNvSpPr>
            <a:spLocks noChangeShapeType="1"/>
          </p:cNvSpPr>
          <p:nvPr/>
        </p:nvSpPr>
        <p:spPr bwMode="auto">
          <a:xfrm rot="5400000">
            <a:off x="1776412" y="2311401"/>
            <a:ext cx="587375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7" name="Line 7"/>
          <p:cNvSpPr>
            <a:spLocks noChangeShapeType="1"/>
          </p:cNvSpPr>
          <p:nvPr/>
        </p:nvSpPr>
        <p:spPr bwMode="auto">
          <a:xfrm rot="5400000">
            <a:off x="3791744" y="2302669"/>
            <a:ext cx="588962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8" name="Line 8"/>
          <p:cNvSpPr>
            <a:spLocks noChangeShapeType="1"/>
          </p:cNvSpPr>
          <p:nvPr/>
        </p:nvSpPr>
        <p:spPr bwMode="auto">
          <a:xfrm rot="5400000">
            <a:off x="5524500" y="2311401"/>
            <a:ext cx="587375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9" name="Line 9"/>
          <p:cNvSpPr>
            <a:spLocks noChangeShapeType="1"/>
          </p:cNvSpPr>
          <p:nvPr/>
        </p:nvSpPr>
        <p:spPr bwMode="auto">
          <a:xfrm rot="5400000">
            <a:off x="7567612" y="2311401"/>
            <a:ext cx="587375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Line 10"/>
          <p:cNvSpPr>
            <a:spLocks noChangeShapeType="1"/>
          </p:cNvSpPr>
          <p:nvPr/>
        </p:nvSpPr>
        <p:spPr bwMode="auto">
          <a:xfrm rot="5400000">
            <a:off x="468312" y="2311401"/>
            <a:ext cx="587375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41" name="Picture 1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459038"/>
            <a:ext cx="503238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42" name="Picture 1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925" y="2459038"/>
            <a:ext cx="5016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43" name="Picture 1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188" y="2459038"/>
            <a:ext cx="503237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44" name="Picture 1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588" y="2459038"/>
            <a:ext cx="503237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45" name="Line 15"/>
          <p:cNvSpPr>
            <a:spLocks noChangeShapeType="1"/>
          </p:cNvSpPr>
          <p:nvPr/>
        </p:nvSpPr>
        <p:spPr bwMode="auto">
          <a:xfrm>
            <a:off x="0" y="2017713"/>
            <a:ext cx="8583613" cy="20637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6" name="Text Box 16"/>
          <p:cNvSpPr txBox="1">
            <a:spLocks noChangeArrowheads="1"/>
          </p:cNvSpPr>
          <p:nvPr/>
        </p:nvSpPr>
        <p:spPr bwMode="auto">
          <a:xfrm>
            <a:off x="2268538" y="2528888"/>
            <a:ext cx="35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18447" name="Text Box 17"/>
          <p:cNvSpPr txBox="1">
            <a:spLocks noChangeArrowheads="1"/>
          </p:cNvSpPr>
          <p:nvPr/>
        </p:nvSpPr>
        <p:spPr bwMode="auto">
          <a:xfrm>
            <a:off x="4257675" y="2405063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Y</a:t>
            </a:r>
          </a:p>
        </p:txBody>
      </p:sp>
      <p:sp>
        <p:nvSpPr>
          <p:cNvPr id="18448" name="Text Box 18"/>
          <p:cNvSpPr txBox="1">
            <a:spLocks noChangeArrowheads="1"/>
          </p:cNvSpPr>
          <p:nvPr/>
        </p:nvSpPr>
        <p:spPr bwMode="auto">
          <a:xfrm>
            <a:off x="941388" y="2405063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</a:t>
            </a:r>
          </a:p>
        </p:txBody>
      </p:sp>
      <p:sp>
        <p:nvSpPr>
          <p:cNvPr id="18449" name="Text Box 19"/>
          <p:cNvSpPr txBox="1">
            <a:spLocks noChangeArrowheads="1"/>
          </p:cNvSpPr>
          <p:nvPr/>
        </p:nvSpPr>
        <p:spPr bwMode="auto">
          <a:xfrm>
            <a:off x="5997575" y="252888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18450" name="Text Box 20"/>
          <p:cNvSpPr txBox="1">
            <a:spLocks noChangeArrowheads="1"/>
          </p:cNvSpPr>
          <p:nvPr/>
        </p:nvSpPr>
        <p:spPr bwMode="auto">
          <a:xfrm>
            <a:off x="8047038" y="2405063"/>
            <a:ext cx="341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Z</a:t>
            </a:r>
          </a:p>
        </p:txBody>
      </p:sp>
      <p:sp>
        <p:nvSpPr>
          <p:cNvPr id="976917" name="Text Box 21"/>
          <p:cNvSpPr txBox="1">
            <a:spLocks noChangeArrowheads="1"/>
          </p:cNvSpPr>
          <p:nvPr/>
        </p:nvSpPr>
        <p:spPr bwMode="auto">
          <a:xfrm>
            <a:off x="822325" y="3789363"/>
            <a:ext cx="2460625" cy="7588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主机 </a:t>
            </a:r>
            <a:r>
              <a:rPr kumimoji="1"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 </a:t>
            </a:r>
            <a:r>
              <a:rPr kumimoji="1"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向 </a:t>
            </a:r>
            <a:r>
              <a:rPr kumimoji="1"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 </a:t>
            </a:r>
            <a:r>
              <a:rPr kumimoji="1"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发送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ARP </a:t>
            </a:r>
            <a:r>
              <a:rPr kumimoji="1"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响应分组 </a:t>
            </a:r>
          </a:p>
        </p:txBody>
      </p:sp>
      <p:sp>
        <p:nvSpPr>
          <p:cNvPr id="976918" name="Text Box 22"/>
          <p:cNvSpPr txBox="1">
            <a:spLocks noChangeArrowheads="1"/>
          </p:cNvSpPr>
          <p:nvPr/>
        </p:nvSpPr>
        <p:spPr bwMode="auto">
          <a:xfrm>
            <a:off x="227013" y="219075"/>
            <a:ext cx="2393950" cy="7588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主机 </a:t>
            </a:r>
            <a:r>
              <a:rPr kumimoji="1"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 </a:t>
            </a:r>
            <a:r>
              <a:rPr kumimoji="1"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广播发送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ARP </a:t>
            </a:r>
            <a:r>
              <a:rPr kumimoji="1"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请求分组 </a:t>
            </a:r>
          </a:p>
        </p:txBody>
      </p:sp>
      <p:sp>
        <p:nvSpPr>
          <p:cNvPr id="18453" name="Text Box 23"/>
          <p:cNvSpPr txBox="1">
            <a:spLocks noChangeArrowheads="1"/>
          </p:cNvSpPr>
          <p:nvPr/>
        </p:nvSpPr>
        <p:spPr bwMode="auto">
          <a:xfrm>
            <a:off x="2540000" y="1473200"/>
            <a:ext cx="1298575" cy="4095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ARP </a:t>
            </a:r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请求</a:t>
            </a:r>
          </a:p>
        </p:txBody>
      </p:sp>
      <p:sp>
        <p:nvSpPr>
          <p:cNvPr id="18454" name="AutoShape 24"/>
          <p:cNvSpPr>
            <a:spLocks noChangeArrowheads="1"/>
          </p:cNvSpPr>
          <p:nvPr/>
        </p:nvSpPr>
        <p:spPr bwMode="auto">
          <a:xfrm>
            <a:off x="3849688" y="1570038"/>
            <a:ext cx="217487" cy="204787"/>
          </a:xfrm>
          <a:prstGeom prst="rightArrow">
            <a:avLst>
              <a:gd name="adj1" fmla="val 50000"/>
              <a:gd name="adj2" fmla="val 2655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55" name="Text Box 25"/>
          <p:cNvSpPr txBox="1">
            <a:spLocks noChangeArrowheads="1"/>
          </p:cNvSpPr>
          <p:nvPr/>
        </p:nvSpPr>
        <p:spPr bwMode="auto">
          <a:xfrm>
            <a:off x="4464050" y="1473200"/>
            <a:ext cx="1298575" cy="4095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ARP </a:t>
            </a:r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请求</a:t>
            </a:r>
          </a:p>
        </p:txBody>
      </p:sp>
      <p:sp>
        <p:nvSpPr>
          <p:cNvPr id="18456" name="AutoShape 26"/>
          <p:cNvSpPr>
            <a:spLocks noChangeArrowheads="1"/>
          </p:cNvSpPr>
          <p:nvPr/>
        </p:nvSpPr>
        <p:spPr bwMode="auto">
          <a:xfrm>
            <a:off x="5743575" y="1595438"/>
            <a:ext cx="217488" cy="22066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57" name="Text Box 27"/>
          <p:cNvSpPr txBox="1">
            <a:spLocks noChangeArrowheads="1"/>
          </p:cNvSpPr>
          <p:nvPr/>
        </p:nvSpPr>
        <p:spPr bwMode="auto">
          <a:xfrm>
            <a:off x="6350000" y="1473200"/>
            <a:ext cx="1298575" cy="4095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ARP </a:t>
            </a:r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请求</a:t>
            </a:r>
          </a:p>
        </p:txBody>
      </p:sp>
      <p:sp>
        <p:nvSpPr>
          <p:cNvPr id="18458" name="AutoShape 28"/>
          <p:cNvSpPr>
            <a:spLocks noChangeArrowheads="1"/>
          </p:cNvSpPr>
          <p:nvPr/>
        </p:nvSpPr>
        <p:spPr bwMode="auto">
          <a:xfrm>
            <a:off x="7650163" y="1558925"/>
            <a:ext cx="217487" cy="2206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459" name="Group 29"/>
          <p:cNvGrpSpPr>
            <a:grpSpLocks/>
          </p:cNvGrpSpPr>
          <p:nvPr/>
        </p:nvGrpSpPr>
        <p:grpSpPr bwMode="auto">
          <a:xfrm>
            <a:off x="395288" y="1485900"/>
            <a:ext cx="1590675" cy="409575"/>
            <a:chOff x="249" y="663"/>
            <a:chExt cx="1002" cy="258"/>
          </a:xfrm>
        </p:grpSpPr>
        <p:sp>
          <p:nvSpPr>
            <p:cNvPr id="18493" name="AutoShape 30"/>
            <p:cNvSpPr>
              <a:spLocks noChangeArrowheads="1"/>
            </p:cNvSpPr>
            <p:nvPr/>
          </p:nvSpPr>
          <p:spPr bwMode="auto">
            <a:xfrm flipH="1">
              <a:off x="249" y="709"/>
              <a:ext cx="138" cy="139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494" name="Text Box 31"/>
            <p:cNvSpPr txBox="1">
              <a:spLocks noChangeArrowheads="1"/>
            </p:cNvSpPr>
            <p:nvPr/>
          </p:nvSpPr>
          <p:spPr bwMode="auto">
            <a:xfrm flipH="1">
              <a:off x="386" y="663"/>
              <a:ext cx="865" cy="258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ARP </a:t>
              </a:r>
              <a:r>
                <a:rPr kumimoji="1" lang="zh-CN" altLang="en-US" sz="20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请求</a:t>
              </a:r>
            </a:p>
          </p:txBody>
        </p:sp>
      </p:grpSp>
      <p:sp>
        <p:nvSpPr>
          <p:cNvPr id="18460" name="Text Box 32"/>
          <p:cNvSpPr txBox="1">
            <a:spLocks noChangeArrowheads="1"/>
          </p:cNvSpPr>
          <p:nvPr/>
        </p:nvSpPr>
        <p:spPr bwMode="auto">
          <a:xfrm>
            <a:off x="2106613" y="2241550"/>
            <a:ext cx="1241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209.0.0.5</a:t>
            </a:r>
          </a:p>
        </p:txBody>
      </p:sp>
      <p:sp>
        <p:nvSpPr>
          <p:cNvPr id="18461" name="Text Box 33"/>
          <p:cNvSpPr txBox="1">
            <a:spLocks noChangeArrowheads="1"/>
          </p:cNvSpPr>
          <p:nvPr/>
        </p:nvSpPr>
        <p:spPr bwMode="auto">
          <a:xfrm>
            <a:off x="5778500" y="2135188"/>
            <a:ext cx="1241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209.0.0.6</a:t>
            </a:r>
          </a:p>
        </p:txBody>
      </p:sp>
      <p:sp>
        <p:nvSpPr>
          <p:cNvPr id="18462" name="Text Box 34"/>
          <p:cNvSpPr txBox="1">
            <a:spLocks noChangeArrowheads="1"/>
          </p:cNvSpPr>
          <p:nvPr/>
        </p:nvSpPr>
        <p:spPr bwMode="auto">
          <a:xfrm>
            <a:off x="971550" y="2960688"/>
            <a:ext cx="2414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00-00-C0-15-AD-18</a:t>
            </a:r>
          </a:p>
        </p:txBody>
      </p:sp>
      <p:sp>
        <p:nvSpPr>
          <p:cNvPr id="976931" name="Text Box 35"/>
          <p:cNvSpPr txBox="1">
            <a:spLocks noChangeArrowheads="1"/>
          </p:cNvSpPr>
          <p:nvPr/>
        </p:nvSpPr>
        <p:spPr bwMode="auto">
          <a:xfrm>
            <a:off x="4716463" y="6237288"/>
            <a:ext cx="2414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08-00-2B-00-EE-0A</a:t>
            </a:r>
          </a:p>
        </p:txBody>
      </p:sp>
      <p:sp>
        <p:nvSpPr>
          <p:cNvPr id="18464" name="AutoShape 36"/>
          <p:cNvSpPr>
            <a:spLocks noChangeArrowheads="1"/>
          </p:cNvSpPr>
          <p:nvPr/>
        </p:nvSpPr>
        <p:spPr bwMode="auto">
          <a:xfrm>
            <a:off x="3049588" y="592138"/>
            <a:ext cx="5921375" cy="661987"/>
          </a:xfrm>
          <a:prstGeom prst="wedgeRoundRectCallout">
            <a:avLst>
              <a:gd name="adj1" fmla="val -51181"/>
              <a:gd name="adj2" fmla="val 85972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en-US" sz="2000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8465" name="Text Box 37"/>
          <p:cNvSpPr txBox="1">
            <a:spLocks noChangeArrowheads="1"/>
          </p:cNvSpPr>
          <p:nvPr/>
        </p:nvSpPr>
        <p:spPr bwMode="auto">
          <a:xfrm>
            <a:off x="3121025" y="558800"/>
            <a:ext cx="56435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我是 </a:t>
            </a: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209.0.0.5</a:t>
            </a:r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，硬件地址是 </a:t>
            </a: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00-00-C0-15-AD-18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我想知道主机 </a:t>
            </a: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209.0.0.6 </a:t>
            </a:r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的硬件地址</a:t>
            </a:r>
          </a:p>
        </p:txBody>
      </p:sp>
      <p:sp>
        <p:nvSpPr>
          <p:cNvPr id="18466" name="AutoShape 38"/>
          <p:cNvSpPr>
            <a:spLocks noChangeArrowheads="1"/>
          </p:cNvSpPr>
          <p:nvPr/>
        </p:nvSpPr>
        <p:spPr bwMode="auto">
          <a:xfrm>
            <a:off x="4859338" y="3933825"/>
            <a:ext cx="3892550" cy="727075"/>
          </a:xfrm>
          <a:prstGeom prst="wedgeRoundRectCallout">
            <a:avLst>
              <a:gd name="adj1" fmla="val -44574"/>
              <a:gd name="adj2" fmla="val 81657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en-US" sz="2000" b="1">
              <a:solidFill>
                <a:srgbClr val="333399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8467" name="Text Box 39"/>
          <p:cNvSpPr txBox="1">
            <a:spLocks noChangeArrowheads="1"/>
          </p:cNvSpPr>
          <p:nvPr/>
        </p:nvSpPr>
        <p:spPr bwMode="auto">
          <a:xfrm>
            <a:off x="4922838" y="3933825"/>
            <a:ext cx="38973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我是 </a:t>
            </a: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209.0.0.6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硬件地址是 </a:t>
            </a: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08-00-2B-00-EE-0A</a:t>
            </a:r>
          </a:p>
        </p:txBody>
      </p:sp>
      <p:pic>
        <p:nvPicPr>
          <p:cNvPr id="18468" name="Picture 4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2459038"/>
            <a:ext cx="503237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69" name="Line 41"/>
          <p:cNvSpPr>
            <a:spLocks noChangeShapeType="1"/>
          </p:cNvSpPr>
          <p:nvPr/>
        </p:nvSpPr>
        <p:spPr bwMode="auto">
          <a:xfrm rot="5400000">
            <a:off x="1797050" y="5621338"/>
            <a:ext cx="587375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0" name="Line 42"/>
          <p:cNvSpPr>
            <a:spLocks noChangeShapeType="1"/>
          </p:cNvSpPr>
          <p:nvPr/>
        </p:nvSpPr>
        <p:spPr bwMode="auto">
          <a:xfrm rot="5400000">
            <a:off x="3812381" y="5612607"/>
            <a:ext cx="588963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1" name="Line 43"/>
          <p:cNvSpPr>
            <a:spLocks noChangeShapeType="1"/>
          </p:cNvSpPr>
          <p:nvPr/>
        </p:nvSpPr>
        <p:spPr bwMode="auto">
          <a:xfrm rot="5400000">
            <a:off x="5545137" y="5621338"/>
            <a:ext cx="587375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2" name="Line 44"/>
          <p:cNvSpPr>
            <a:spLocks noChangeShapeType="1"/>
          </p:cNvSpPr>
          <p:nvPr/>
        </p:nvSpPr>
        <p:spPr bwMode="auto">
          <a:xfrm rot="5400000">
            <a:off x="7588250" y="5621338"/>
            <a:ext cx="587375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3" name="Line 45"/>
          <p:cNvSpPr>
            <a:spLocks noChangeShapeType="1"/>
          </p:cNvSpPr>
          <p:nvPr/>
        </p:nvSpPr>
        <p:spPr bwMode="auto">
          <a:xfrm rot="5400000">
            <a:off x="488950" y="5621338"/>
            <a:ext cx="587375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74" name="Picture 4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5768975"/>
            <a:ext cx="503237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75" name="Picture 4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563" y="5768975"/>
            <a:ext cx="5016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76" name="Picture 4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825" y="5768975"/>
            <a:ext cx="503238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77" name="Picture 4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225" y="5768975"/>
            <a:ext cx="503238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78" name="Line 50"/>
          <p:cNvSpPr>
            <a:spLocks noChangeShapeType="1"/>
          </p:cNvSpPr>
          <p:nvPr/>
        </p:nvSpPr>
        <p:spPr bwMode="auto">
          <a:xfrm>
            <a:off x="20638" y="5327650"/>
            <a:ext cx="8583612" cy="20638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9" name="Text Box 51"/>
          <p:cNvSpPr txBox="1">
            <a:spLocks noChangeArrowheads="1"/>
          </p:cNvSpPr>
          <p:nvPr/>
        </p:nvSpPr>
        <p:spPr bwMode="auto">
          <a:xfrm>
            <a:off x="2289175" y="5838825"/>
            <a:ext cx="35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18480" name="Text Box 52"/>
          <p:cNvSpPr txBox="1">
            <a:spLocks noChangeArrowheads="1"/>
          </p:cNvSpPr>
          <p:nvPr/>
        </p:nvSpPr>
        <p:spPr bwMode="auto">
          <a:xfrm>
            <a:off x="4278313" y="5715000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Y</a:t>
            </a:r>
          </a:p>
        </p:txBody>
      </p:sp>
      <p:sp>
        <p:nvSpPr>
          <p:cNvPr id="18481" name="Text Box 53"/>
          <p:cNvSpPr txBox="1">
            <a:spLocks noChangeArrowheads="1"/>
          </p:cNvSpPr>
          <p:nvPr/>
        </p:nvSpPr>
        <p:spPr bwMode="auto">
          <a:xfrm>
            <a:off x="962025" y="57150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X</a:t>
            </a:r>
          </a:p>
        </p:txBody>
      </p:sp>
      <p:sp>
        <p:nvSpPr>
          <p:cNvPr id="18482" name="Text Box 54"/>
          <p:cNvSpPr txBox="1">
            <a:spLocks noChangeArrowheads="1"/>
          </p:cNvSpPr>
          <p:nvPr/>
        </p:nvSpPr>
        <p:spPr bwMode="auto">
          <a:xfrm>
            <a:off x="6018213" y="5838825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18483" name="Text Box 55"/>
          <p:cNvSpPr txBox="1">
            <a:spLocks noChangeArrowheads="1"/>
          </p:cNvSpPr>
          <p:nvPr/>
        </p:nvSpPr>
        <p:spPr bwMode="auto">
          <a:xfrm>
            <a:off x="8067675" y="5715000"/>
            <a:ext cx="341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Z</a:t>
            </a:r>
          </a:p>
        </p:txBody>
      </p:sp>
      <p:sp>
        <p:nvSpPr>
          <p:cNvPr id="18484" name="Text Box 56"/>
          <p:cNvSpPr txBox="1">
            <a:spLocks noChangeArrowheads="1"/>
          </p:cNvSpPr>
          <p:nvPr/>
        </p:nvSpPr>
        <p:spPr bwMode="auto">
          <a:xfrm>
            <a:off x="2127250" y="5551488"/>
            <a:ext cx="1241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209.0.0.5</a:t>
            </a:r>
          </a:p>
        </p:txBody>
      </p:sp>
      <p:sp>
        <p:nvSpPr>
          <p:cNvPr id="18485" name="Text Box 57"/>
          <p:cNvSpPr txBox="1">
            <a:spLocks noChangeArrowheads="1"/>
          </p:cNvSpPr>
          <p:nvPr/>
        </p:nvSpPr>
        <p:spPr bwMode="auto">
          <a:xfrm>
            <a:off x="5799138" y="5445125"/>
            <a:ext cx="1241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209.0.0.6</a:t>
            </a:r>
          </a:p>
        </p:txBody>
      </p:sp>
      <p:sp>
        <p:nvSpPr>
          <p:cNvPr id="18486" name="Text Box 58"/>
          <p:cNvSpPr txBox="1">
            <a:spLocks noChangeArrowheads="1"/>
          </p:cNvSpPr>
          <p:nvPr/>
        </p:nvSpPr>
        <p:spPr bwMode="auto">
          <a:xfrm>
            <a:off x="1182688" y="6270625"/>
            <a:ext cx="2414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00-00-C0-15-AD-18</a:t>
            </a:r>
          </a:p>
        </p:txBody>
      </p:sp>
      <p:pic>
        <p:nvPicPr>
          <p:cNvPr id="18487" name="Picture 5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5768975"/>
            <a:ext cx="503238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6956" name="Freeform 60"/>
          <p:cNvSpPr>
            <a:spLocks/>
          </p:cNvSpPr>
          <p:nvPr/>
        </p:nvSpPr>
        <p:spPr bwMode="auto">
          <a:xfrm>
            <a:off x="2052638" y="2095500"/>
            <a:ext cx="1943100" cy="687388"/>
          </a:xfrm>
          <a:custGeom>
            <a:avLst/>
            <a:gdLst>
              <a:gd name="T0" fmla="*/ 2147483646 w 1224"/>
              <a:gd name="T1" fmla="*/ 2147483646 h 433"/>
              <a:gd name="T2" fmla="*/ 2147483646 w 1224"/>
              <a:gd name="T3" fmla="*/ 2147483646 h 433"/>
              <a:gd name="T4" fmla="*/ 2147483646 w 1224"/>
              <a:gd name="T5" fmla="*/ 2147483646 h 433"/>
              <a:gd name="T6" fmla="*/ 2147483646 w 1224"/>
              <a:gd name="T7" fmla="*/ 2147483646 h 433"/>
              <a:gd name="T8" fmla="*/ 2147483646 w 1224"/>
              <a:gd name="T9" fmla="*/ 2147483646 h 433"/>
              <a:gd name="T10" fmla="*/ 2147483646 w 1224"/>
              <a:gd name="T11" fmla="*/ 2147483646 h 433"/>
              <a:gd name="T12" fmla="*/ 2147483646 w 1224"/>
              <a:gd name="T13" fmla="*/ 2147483646 h 433"/>
              <a:gd name="T14" fmla="*/ 2147483646 w 1224"/>
              <a:gd name="T15" fmla="*/ 2147483646 h 433"/>
              <a:gd name="T16" fmla="*/ 2147483646 w 1224"/>
              <a:gd name="T17" fmla="*/ 2147483646 h 4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224" h="433">
                <a:moveTo>
                  <a:pt x="6" y="375"/>
                </a:moveTo>
                <a:cubicBezTo>
                  <a:pt x="9" y="334"/>
                  <a:pt x="0" y="183"/>
                  <a:pt x="27" y="126"/>
                </a:cubicBezTo>
                <a:cubicBezTo>
                  <a:pt x="54" y="69"/>
                  <a:pt x="90" y="50"/>
                  <a:pt x="171" y="30"/>
                </a:cubicBezTo>
                <a:cubicBezTo>
                  <a:pt x="252" y="10"/>
                  <a:pt x="400" y="6"/>
                  <a:pt x="513" y="3"/>
                </a:cubicBezTo>
                <a:cubicBezTo>
                  <a:pt x="626" y="0"/>
                  <a:pt x="764" y="5"/>
                  <a:pt x="852" y="9"/>
                </a:cubicBezTo>
                <a:cubicBezTo>
                  <a:pt x="940" y="13"/>
                  <a:pt x="989" y="13"/>
                  <a:pt x="1041" y="27"/>
                </a:cubicBezTo>
                <a:cubicBezTo>
                  <a:pt x="1093" y="41"/>
                  <a:pt x="1138" y="59"/>
                  <a:pt x="1167" y="93"/>
                </a:cubicBezTo>
                <a:cubicBezTo>
                  <a:pt x="1196" y="127"/>
                  <a:pt x="1206" y="177"/>
                  <a:pt x="1215" y="234"/>
                </a:cubicBezTo>
                <a:cubicBezTo>
                  <a:pt x="1224" y="291"/>
                  <a:pt x="1222" y="392"/>
                  <a:pt x="1224" y="433"/>
                </a:cubicBezTo>
              </a:path>
            </a:pathLst>
          </a:custGeom>
          <a:noFill/>
          <a:ln w="76200" cmpd="sng">
            <a:solidFill>
              <a:schemeClr val="hlink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6957" name="Freeform 61"/>
          <p:cNvSpPr>
            <a:spLocks/>
          </p:cNvSpPr>
          <p:nvPr/>
        </p:nvSpPr>
        <p:spPr bwMode="auto">
          <a:xfrm>
            <a:off x="2051050" y="2095500"/>
            <a:ext cx="3673475" cy="687388"/>
          </a:xfrm>
          <a:custGeom>
            <a:avLst/>
            <a:gdLst>
              <a:gd name="T0" fmla="*/ 2147483646 w 1224"/>
              <a:gd name="T1" fmla="*/ 2147483646 h 433"/>
              <a:gd name="T2" fmla="*/ 2147483646 w 1224"/>
              <a:gd name="T3" fmla="*/ 2147483646 h 433"/>
              <a:gd name="T4" fmla="*/ 2147483646 w 1224"/>
              <a:gd name="T5" fmla="*/ 2147483646 h 433"/>
              <a:gd name="T6" fmla="*/ 2147483646 w 1224"/>
              <a:gd name="T7" fmla="*/ 2147483646 h 433"/>
              <a:gd name="T8" fmla="*/ 2147483646 w 1224"/>
              <a:gd name="T9" fmla="*/ 2147483646 h 433"/>
              <a:gd name="T10" fmla="*/ 2147483646 w 1224"/>
              <a:gd name="T11" fmla="*/ 2147483646 h 433"/>
              <a:gd name="T12" fmla="*/ 2147483646 w 1224"/>
              <a:gd name="T13" fmla="*/ 2147483646 h 433"/>
              <a:gd name="T14" fmla="*/ 2147483646 w 1224"/>
              <a:gd name="T15" fmla="*/ 2147483646 h 433"/>
              <a:gd name="T16" fmla="*/ 2147483646 w 1224"/>
              <a:gd name="T17" fmla="*/ 2147483646 h 4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224" h="433">
                <a:moveTo>
                  <a:pt x="6" y="375"/>
                </a:moveTo>
                <a:cubicBezTo>
                  <a:pt x="9" y="334"/>
                  <a:pt x="0" y="183"/>
                  <a:pt x="27" y="126"/>
                </a:cubicBezTo>
                <a:cubicBezTo>
                  <a:pt x="54" y="69"/>
                  <a:pt x="90" y="50"/>
                  <a:pt x="171" y="30"/>
                </a:cubicBezTo>
                <a:cubicBezTo>
                  <a:pt x="252" y="10"/>
                  <a:pt x="400" y="6"/>
                  <a:pt x="513" y="3"/>
                </a:cubicBezTo>
                <a:cubicBezTo>
                  <a:pt x="626" y="0"/>
                  <a:pt x="764" y="5"/>
                  <a:pt x="852" y="9"/>
                </a:cubicBezTo>
                <a:cubicBezTo>
                  <a:pt x="940" y="13"/>
                  <a:pt x="989" y="13"/>
                  <a:pt x="1041" y="27"/>
                </a:cubicBezTo>
                <a:cubicBezTo>
                  <a:pt x="1093" y="41"/>
                  <a:pt x="1138" y="59"/>
                  <a:pt x="1167" y="93"/>
                </a:cubicBezTo>
                <a:cubicBezTo>
                  <a:pt x="1196" y="127"/>
                  <a:pt x="1206" y="177"/>
                  <a:pt x="1215" y="234"/>
                </a:cubicBezTo>
                <a:cubicBezTo>
                  <a:pt x="1224" y="291"/>
                  <a:pt x="1222" y="392"/>
                  <a:pt x="1224" y="433"/>
                </a:cubicBezTo>
              </a:path>
            </a:pathLst>
          </a:custGeom>
          <a:noFill/>
          <a:ln w="76200" cmpd="sng">
            <a:solidFill>
              <a:schemeClr val="hlink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6958" name="Freeform 62"/>
          <p:cNvSpPr>
            <a:spLocks/>
          </p:cNvSpPr>
          <p:nvPr/>
        </p:nvSpPr>
        <p:spPr bwMode="auto">
          <a:xfrm>
            <a:off x="2051050" y="2095500"/>
            <a:ext cx="5834063" cy="687388"/>
          </a:xfrm>
          <a:custGeom>
            <a:avLst/>
            <a:gdLst>
              <a:gd name="T0" fmla="*/ 2147483646 w 1224"/>
              <a:gd name="T1" fmla="*/ 2147483646 h 433"/>
              <a:gd name="T2" fmla="*/ 2147483646 w 1224"/>
              <a:gd name="T3" fmla="*/ 2147483646 h 433"/>
              <a:gd name="T4" fmla="*/ 2147483646 w 1224"/>
              <a:gd name="T5" fmla="*/ 2147483646 h 433"/>
              <a:gd name="T6" fmla="*/ 2147483646 w 1224"/>
              <a:gd name="T7" fmla="*/ 2147483646 h 433"/>
              <a:gd name="T8" fmla="*/ 2147483646 w 1224"/>
              <a:gd name="T9" fmla="*/ 2147483646 h 433"/>
              <a:gd name="T10" fmla="*/ 2147483646 w 1224"/>
              <a:gd name="T11" fmla="*/ 2147483646 h 433"/>
              <a:gd name="T12" fmla="*/ 2147483646 w 1224"/>
              <a:gd name="T13" fmla="*/ 2147483646 h 433"/>
              <a:gd name="T14" fmla="*/ 2147483646 w 1224"/>
              <a:gd name="T15" fmla="*/ 2147483646 h 433"/>
              <a:gd name="T16" fmla="*/ 2147483646 w 1224"/>
              <a:gd name="T17" fmla="*/ 2147483646 h 4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224" h="433">
                <a:moveTo>
                  <a:pt x="6" y="375"/>
                </a:moveTo>
                <a:cubicBezTo>
                  <a:pt x="9" y="334"/>
                  <a:pt x="0" y="183"/>
                  <a:pt x="27" y="126"/>
                </a:cubicBezTo>
                <a:cubicBezTo>
                  <a:pt x="54" y="69"/>
                  <a:pt x="90" y="50"/>
                  <a:pt x="171" y="30"/>
                </a:cubicBezTo>
                <a:cubicBezTo>
                  <a:pt x="252" y="10"/>
                  <a:pt x="400" y="6"/>
                  <a:pt x="513" y="3"/>
                </a:cubicBezTo>
                <a:cubicBezTo>
                  <a:pt x="626" y="0"/>
                  <a:pt x="764" y="5"/>
                  <a:pt x="852" y="9"/>
                </a:cubicBezTo>
                <a:cubicBezTo>
                  <a:pt x="940" y="13"/>
                  <a:pt x="989" y="13"/>
                  <a:pt x="1041" y="27"/>
                </a:cubicBezTo>
                <a:cubicBezTo>
                  <a:pt x="1093" y="41"/>
                  <a:pt x="1138" y="59"/>
                  <a:pt x="1167" y="93"/>
                </a:cubicBezTo>
                <a:cubicBezTo>
                  <a:pt x="1196" y="127"/>
                  <a:pt x="1206" y="177"/>
                  <a:pt x="1215" y="234"/>
                </a:cubicBezTo>
                <a:cubicBezTo>
                  <a:pt x="1224" y="291"/>
                  <a:pt x="1222" y="392"/>
                  <a:pt x="1224" y="433"/>
                </a:cubicBezTo>
              </a:path>
            </a:pathLst>
          </a:custGeom>
          <a:noFill/>
          <a:ln w="76200" cmpd="sng">
            <a:solidFill>
              <a:schemeClr val="hlink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6959" name="Freeform 63"/>
          <p:cNvSpPr>
            <a:spLocks/>
          </p:cNvSpPr>
          <p:nvPr/>
        </p:nvSpPr>
        <p:spPr bwMode="auto">
          <a:xfrm flipH="1">
            <a:off x="684213" y="2095500"/>
            <a:ext cx="1366837" cy="687388"/>
          </a:xfrm>
          <a:custGeom>
            <a:avLst/>
            <a:gdLst>
              <a:gd name="T0" fmla="*/ 2147483646 w 1224"/>
              <a:gd name="T1" fmla="*/ 2147483646 h 433"/>
              <a:gd name="T2" fmla="*/ 2147483646 w 1224"/>
              <a:gd name="T3" fmla="*/ 2147483646 h 433"/>
              <a:gd name="T4" fmla="*/ 2147483646 w 1224"/>
              <a:gd name="T5" fmla="*/ 2147483646 h 433"/>
              <a:gd name="T6" fmla="*/ 2147483646 w 1224"/>
              <a:gd name="T7" fmla="*/ 2147483646 h 433"/>
              <a:gd name="T8" fmla="*/ 2147483646 w 1224"/>
              <a:gd name="T9" fmla="*/ 2147483646 h 433"/>
              <a:gd name="T10" fmla="*/ 2147483646 w 1224"/>
              <a:gd name="T11" fmla="*/ 2147483646 h 433"/>
              <a:gd name="T12" fmla="*/ 2147483646 w 1224"/>
              <a:gd name="T13" fmla="*/ 2147483646 h 433"/>
              <a:gd name="T14" fmla="*/ 2147483646 w 1224"/>
              <a:gd name="T15" fmla="*/ 2147483646 h 433"/>
              <a:gd name="T16" fmla="*/ 2147483646 w 1224"/>
              <a:gd name="T17" fmla="*/ 2147483646 h 4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224" h="433">
                <a:moveTo>
                  <a:pt x="6" y="375"/>
                </a:moveTo>
                <a:cubicBezTo>
                  <a:pt x="9" y="334"/>
                  <a:pt x="0" y="183"/>
                  <a:pt x="27" y="126"/>
                </a:cubicBezTo>
                <a:cubicBezTo>
                  <a:pt x="54" y="69"/>
                  <a:pt x="90" y="50"/>
                  <a:pt x="171" y="30"/>
                </a:cubicBezTo>
                <a:cubicBezTo>
                  <a:pt x="252" y="10"/>
                  <a:pt x="400" y="6"/>
                  <a:pt x="513" y="3"/>
                </a:cubicBezTo>
                <a:cubicBezTo>
                  <a:pt x="626" y="0"/>
                  <a:pt x="764" y="5"/>
                  <a:pt x="852" y="9"/>
                </a:cubicBezTo>
                <a:cubicBezTo>
                  <a:pt x="940" y="13"/>
                  <a:pt x="989" y="13"/>
                  <a:pt x="1041" y="27"/>
                </a:cubicBezTo>
                <a:cubicBezTo>
                  <a:pt x="1093" y="41"/>
                  <a:pt x="1138" y="59"/>
                  <a:pt x="1167" y="93"/>
                </a:cubicBezTo>
                <a:cubicBezTo>
                  <a:pt x="1196" y="127"/>
                  <a:pt x="1206" y="177"/>
                  <a:pt x="1215" y="234"/>
                </a:cubicBezTo>
                <a:cubicBezTo>
                  <a:pt x="1224" y="291"/>
                  <a:pt x="1222" y="392"/>
                  <a:pt x="1224" y="433"/>
                </a:cubicBezTo>
              </a:path>
            </a:pathLst>
          </a:custGeom>
          <a:noFill/>
          <a:ln w="76200" cmpd="sng">
            <a:solidFill>
              <a:schemeClr val="hlink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6960" name="Freeform 64"/>
          <p:cNvSpPr>
            <a:spLocks/>
          </p:cNvSpPr>
          <p:nvPr/>
        </p:nvSpPr>
        <p:spPr bwMode="auto">
          <a:xfrm flipH="1">
            <a:off x="2051050" y="5407025"/>
            <a:ext cx="3673475" cy="687388"/>
          </a:xfrm>
          <a:custGeom>
            <a:avLst/>
            <a:gdLst>
              <a:gd name="T0" fmla="*/ 2147483646 w 1224"/>
              <a:gd name="T1" fmla="*/ 2147483646 h 433"/>
              <a:gd name="T2" fmla="*/ 2147483646 w 1224"/>
              <a:gd name="T3" fmla="*/ 2147483646 h 433"/>
              <a:gd name="T4" fmla="*/ 2147483646 w 1224"/>
              <a:gd name="T5" fmla="*/ 2147483646 h 433"/>
              <a:gd name="T6" fmla="*/ 2147483646 w 1224"/>
              <a:gd name="T7" fmla="*/ 2147483646 h 433"/>
              <a:gd name="T8" fmla="*/ 2147483646 w 1224"/>
              <a:gd name="T9" fmla="*/ 2147483646 h 433"/>
              <a:gd name="T10" fmla="*/ 2147483646 w 1224"/>
              <a:gd name="T11" fmla="*/ 2147483646 h 433"/>
              <a:gd name="T12" fmla="*/ 2147483646 w 1224"/>
              <a:gd name="T13" fmla="*/ 2147483646 h 433"/>
              <a:gd name="T14" fmla="*/ 2147483646 w 1224"/>
              <a:gd name="T15" fmla="*/ 2147483646 h 433"/>
              <a:gd name="T16" fmla="*/ 2147483646 w 1224"/>
              <a:gd name="T17" fmla="*/ 2147483646 h 4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224" h="433">
                <a:moveTo>
                  <a:pt x="6" y="375"/>
                </a:moveTo>
                <a:cubicBezTo>
                  <a:pt x="9" y="334"/>
                  <a:pt x="0" y="183"/>
                  <a:pt x="27" y="126"/>
                </a:cubicBezTo>
                <a:cubicBezTo>
                  <a:pt x="54" y="69"/>
                  <a:pt x="90" y="50"/>
                  <a:pt x="171" y="30"/>
                </a:cubicBezTo>
                <a:cubicBezTo>
                  <a:pt x="252" y="10"/>
                  <a:pt x="400" y="6"/>
                  <a:pt x="513" y="3"/>
                </a:cubicBezTo>
                <a:cubicBezTo>
                  <a:pt x="626" y="0"/>
                  <a:pt x="764" y="5"/>
                  <a:pt x="852" y="9"/>
                </a:cubicBezTo>
                <a:cubicBezTo>
                  <a:pt x="940" y="13"/>
                  <a:pt x="989" y="13"/>
                  <a:pt x="1041" y="27"/>
                </a:cubicBezTo>
                <a:cubicBezTo>
                  <a:pt x="1093" y="41"/>
                  <a:pt x="1138" y="59"/>
                  <a:pt x="1167" y="93"/>
                </a:cubicBezTo>
                <a:cubicBezTo>
                  <a:pt x="1196" y="127"/>
                  <a:pt x="1206" y="177"/>
                  <a:pt x="1215" y="234"/>
                </a:cubicBezTo>
                <a:cubicBezTo>
                  <a:pt x="1224" y="291"/>
                  <a:pt x="1222" y="392"/>
                  <a:pt x="1224" y="433"/>
                </a:cubicBezTo>
              </a:path>
            </a:pathLst>
          </a:custGeom>
          <a:noFill/>
          <a:ln w="76200" cmpd="sng">
            <a:solidFill>
              <a:schemeClr val="hlink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7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76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976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976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76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5" presetClass="emph" presetSubtype="0" repeatCount="3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97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976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8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97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17" grpId="0" animBg="1"/>
      <p:bldP spid="976918" grpId="0" animBg="1"/>
      <p:bldP spid="976931" grpId="0"/>
      <p:bldP spid="976956" grpId="0" animBg="1"/>
      <p:bldP spid="976957" grpId="0" animBg="1"/>
      <p:bldP spid="976958" grpId="0" animBg="1"/>
      <p:bldP spid="976959" grpId="0" animBg="1"/>
      <p:bldP spid="9769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765175"/>
            <a:ext cx="7772400" cy="655638"/>
          </a:xfrm>
        </p:spPr>
        <p:txBody>
          <a:bodyPr/>
          <a:lstStyle/>
          <a:p>
            <a:pPr eaLnBrk="1" hangingPunct="1"/>
            <a:r>
              <a:rPr lang="en-US" altLang="zh-CN" sz="3200" b="1" smtClean="0"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3200" b="1" smtClean="0">
                <a:latin typeface="黑体" panose="02010609060101010101" pitchFamily="49" charset="-122"/>
                <a:ea typeface="黑体" panose="02010609060101010101" pitchFamily="49" charset="-122"/>
              </a:rPr>
              <a:t>分组交付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133600"/>
            <a:ext cx="8280400" cy="180022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分组交付可以分为直接交付和间接交付两类;</a:t>
            </a:r>
          </a:p>
          <a:p>
            <a:pPr eaLnBrk="1" hangingPunct="1"/>
            <a:endParaRPr lang="zh-CN" altLang="en-US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ChangeArrowheads="1"/>
          </p:cNvSpPr>
          <p:nvPr/>
        </p:nvSpPr>
        <p:spPr bwMode="auto">
          <a:xfrm>
            <a:off x="6516688" y="4710113"/>
            <a:ext cx="1584325" cy="935037"/>
          </a:xfrm>
          <a:prstGeom prst="cloudCallout">
            <a:avLst>
              <a:gd name="adj1" fmla="val -19940"/>
              <a:gd name="adj2" fmla="val -44398"/>
            </a:avLst>
          </a:prstGeom>
          <a:solidFill>
            <a:schemeClr val="accent1"/>
          </a:solidFill>
          <a:ln w="25399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981075"/>
            <a:ext cx="8001000" cy="519113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3200" b="1" smtClean="0">
                <a:latin typeface="黑体" panose="02010609060101010101" pitchFamily="49" charset="-122"/>
                <a:ea typeface="黑体" panose="02010609060101010101" pitchFamily="49" charset="-122"/>
              </a:rPr>
              <a:t>直接交付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0825" y="1630363"/>
            <a:ext cx="8893175" cy="4724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当分组的源主机和目的主机在同一个网络，或转发是在最后一个路由器与目的主机之间时将  直接交付。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238375" y="2243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6" name="Freeform 6"/>
          <p:cNvSpPr>
            <a:spLocks/>
          </p:cNvSpPr>
          <p:nvPr/>
        </p:nvSpPr>
        <p:spPr bwMode="auto">
          <a:xfrm>
            <a:off x="8015288" y="5376863"/>
            <a:ext cx="155575" cy="90487"/>
          </a:xfrm>
          <a:custGeom>
            <a:avLst/>
            <a:gdLst>
              <a:gd name="T0" fmla="*/ 2147483646 w 98"/>
              <a:gd name="T1" fmla="*/ 0 h 57"/>
              <a:gd name="T2" fmla="*/ 2147483646 w 98"/>
              <a:gd name="T3" fmla="*/ 2147483646 h 57"/>
              <a:gd name="T4" fmla="*/ 2147483646 w 98"/>
              <a:gd name="T5" fmla="*/ 2147483646 h 57"/>
              <a:gd name="T6" fmla="*/ 2147483646 w 98"/>
              <a:gd name="T7" fmla="*/ 2147483646 h 57"/>
              <a:gd name="T8" fmla="*/ 2147483646 w 98"/>
              <a:gd name="T9" fmla="*/ 2147483646 h 57"/>
              <a:gd name="T10" fmla="*/ 2147483646 w 98"/>
              <a:gd name="T11" fmla="*/ 2147483646 h 57"/>
              <a:gd name="T12" fmla="*/ 0 w 98"/>
              <a:gd name="T13" fmla="*/ 2147483646 h 57"/>
              <a:gd name="T14" fmla="*/ 2147483646 w 98"/>
              <a:gd name="T15" fmla="*/ 2147483646 h 57"/>
              <a:gd name="T16" fmla="*/ 2147483646 w 98"/>
              <a:gd name="T17" fmla="*/ 2147483646 h 57"/>
              <a:gd name="T18" fmla="*/ 2147483646 w 98"/>
              <a:gd name="T19" fmla="*/ 2147483646 h 57"/>
              <a:gd name="T20" fmla="*/ 2147483646 w 98"/>
              <a:gd name="T21" fmla="*/ 2147483646 h 57"/>
              <a:gd name="T22" fmla="*/ 2147483646 w 98"/>
              <a:gd name="T23" fmla="*/ 2147483646 h 57"/>
              <a:gd name="T24" fmla="*/ 2147483646 w 98"/>
              <a:gd name="T25" fmla="*/ 2147483646 h 57"/>
              <a:gd name="T26" fmla="*/ 2147483646 w 98"/>
              <a:gd name="T27" fmla="*/ 0 h 5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98" h="57">
                <a:moveTo>
                  <a:pt x="98" y="0"/>
                </a:moveTo>
                <a:lnTo>
                  <a:pt x="75" y="5"/>
                </a:lnTo>
                <a:lnTo>
                  <a:pt x="51" y="10"/>
                </a:lnTo>
                <a:lnTo>
                  <a:pt x="28" y="19"/>
                </a:lnTo>
                <a:lnTo>
                  <a:pt x="14" y="29"/>
                </a:lnTo>
                <a:lnTo>
                  <a:pt x="5" y="43"/>
                </a:lnTo>
                <a:lnTo>
                  <a:pt x="0" y="57"/>
                </a:lnTo>
                <a:lnTo>
                  <a:pt x="14" y="57"/>
                </a:lnTo>
                <a:lnTo>
                  <a:pt x="19" y="43"/>
                </a:lnTo>
                <a:lnTo>
                  <a:pt x="28" y="29"/>
                </a:lnTo>
                <a:lnTo>
                  <a:pt x="51" y="19"/>
                </a:lnTo>
                <a:lnTo>
                  <a:pt x="75" y="10"/>
                </a:lnTo>
                <a:lnTo>
                  <a:pt x="98" y="10"/>
                </a:lnTo>
                <a:lnTo>
                  <a:pt x="98" y="0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" name="Freeform 7"/>
          <p:cNvSpPr>
            <a:spLocks/>
          </p:cNvSpPr>
          <p:nvPr/>
        </p:nvSpPr>
        <p:spPr bwMode="auto">
          <a:xfrm>
            <a:off x="8037513" y="5392738"/>
            <a:ext cx="133350" cy="74612"/>
          </a:xfrm>
          <a:custGeom>
            <a:avLst/>
            <a:gdLst>
              <a:gd name="T0" fmla="*/ 2147483646 w 84"/>
              <a:gd name="T1" fmla="*/ 0 h 47"/>
              <a:gd name="T2" fmla="*/ 2147483646 w 84"/>
              <a:gd name="T3" fmla="*/ 0 h 47"/>
              <a:gd name="T4" fmla="*/ 2147483646 w 84"/>
              <a:gd name="T5" fmla="*/ 2147483646 h 47"/>
              <a:gd name="T6" fmla="*/ 2147483646 w 84"/>
              <a:gd name="T7" fmla="*/ 2147483646 h 47"/>
              <a:gd name="T8" fmla="*/ 2147483646 w 84"/>
              <a:gd name="T9" fmla="*/ 2147483646 h 47"/>
              <a:gd name="T10" fmla="*/ 0 w 84"/>
              <a:gd name="T11" fmla="*/ 2147483646 h 47"/>
              <a:gd name="T12" fmla="*/ 2147483646 w 84"/>
              <a:gd name="T13" fmla="*/ 2147483646 h 47"/>
              <a:gd name="T14" fmla="*/ 2147483646 w 84"/>
              <a:gd name="T15" fmla="*/ 2147483646 h 47"/>
              <a:gd name="T16" fmla="*/ 2147483646 w 84"/>
              <a:gd name="T17" fmla="*/ 2147483646 h 47"/>
              <a:gd name="T18" fmla="*/ 2147483646 w 84"/>
              <a:gd name="T19" fmla="*/ 2147483646 h 47"/>
              <a:gd name="T20" fmla="*/ 2147483646 w 84"/>
              <a:gd name="T21" fmla="*/ 2147483646 h 47"/>
              <a:gd name="T22" fmla="*/ 2147483646 w 84"/>
              <a:gd name="T23" fmla="*/ 2147483646 h 47"/>
              <a:gd name="T24" fmla="*/ 2147483646 w 84"/>
              <a:gd name="T25" fmla="*/ 0 h 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" h="47">
                <a:moveTo>
                  <a:pt x="84" y="0"/>
                </a:moveTo>
                <a:lnTo>
                  <a:pt x="61" y="0"/>
                </a:lnTo>
                <a:lnTo>
                  <a:pt x="37" y="9"/>
                </a:lnTo>
                <a:lnTo>
                  <a:pt x="14" y="19"/>
                </a:lnTo>
                <a:lnTo>
                  <a:pt x="5" y="33"/>
                </a:lnTo>
                <a:lnTo>
                  <a:pt x="0" y="47"/>
                </a:lnTo>
                <a:lnTo>
                  <a:pt x="14" y="47"/>
                </a:lnTo>
                <a:lnTo>
                  <a:pt x="19" y="33"/>
                </a:lnTo>
                <a:lnTo>
                  <a:pt x="28" y="23"/>
                </a:lnTo>
                <a:lnTo>
                  <a:pt x="42" y="14"/>
                </a:lnTo>
                <a:lnTo>
                  <a:pt x="61" y="9"/>
                </a:lnTo>
                <a:lnTo>
                  <a:pt x="84" y="9"/>
                </a:lnTo>
                <a:lnTo>
                  <a:pt x="84" y="0"/>
                </a:lnTo>
                <a:close/>
              </a:path>
            </a:pathLst>
          </a:custGeom>
          <a:solidFill>
            <a:srgbClr val="C1C1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8" name="Freeform 8"/>
          <p:cNvSpPr>
            <a:spLocks/>
          </p:cNvSpPr>
          <p:nvPr/>
        </p:nvSpPr>
        <p:spPr bwMode="auto">
          <a:xfrm>
            <a:off x="8059738" y="5407025"/>
            <a:ext cx="111125" cy="60325"/>
          </a:xfrm>
          <a:custGeom>
            <a:avLst/>
            <a:gdLst>
              <a:gd name="T0" fmla="*/ 2147483646 w 70"/>
              <a:gd name="T1" fmla="*/ 0 h 38"/>
              <a:gd name="T2" fmla="*/ 2147483646 w 70"/>
              <a:gd name="T3" fmla="*/ 0 h 38"/>
              <a:gd name="T4" fmla="*/ 2147483646 w 70"/>
              <a:gd name="T5" fmla="*/ 2147483646 h 38"/>
              <a:gd name="T6" fmla="*/ 2147483646 w 70"/>
              <a:gd name="T7" fmla="*/ 2147483646 h 38"/>
              <a:gd name="T8" fmla="*/ 2147483646 w 70"/>
              <a:gd name="T9" fmla="*/ 2147483646 h 38"/>
              <a:gd name="T10" fmla="*/ 0 w 70"/>
              <a:gd name="T11" fmla="*/ 2147483646 h 38"/>
              <a:gd name="T12" fmla="*/ 2147483646 w 70"/>
              <a:gd name="T13" fmla="*/ 2147483646 h 38"/>
              <a:gd name="T14" fmla="*/ 2147483646 w 70"/>
              <a:gd name="T15" fmla="*/ 2147483646 h 38"/>
              <a:gd name="T16" fmla="*/ 2147483646 w 70"/>
              <a:gd name="T17" fmla="*/ 2147483646 h 38"/>
              <a:gd name="T18" fmla="*/ 2147483646 w 70"/>
              <a:gd name="T19" fmla="*/ 2147483646 h 38"/>
              <a:gd name="T20" fmla="*/ 2147483646 w 70"/>
              <a:gd name="T21" fmla="*/ 2147483646 h 38"/>
              <a:gd name="T22" fmla="*/ 2147483646 w 70"/>
              <a:gd name="T23" fmla="*/ 0 h 3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0" h="38">
                <a:moveTo>
                  <a:pt x="70" y="0"/>
                </a:moveTo>
                <a:lnTo>
                  <a:pt x="47" y="0"/>
                </a:lnTo>
                <a:lnTo>
                  <a:pt x="28" y="5"/>
                </a:lnTo>
                <a:lnTo>
                  <a:pt x="14" y="14"/>
                </a:lnTo>
                <a:lnTo>
                  <a:pt x="5" y="24"/>
                </a:lnTo>
                <a:lnTo>
                  <a:pt x="0" y="38"/>
                </a:lnTo>
                <a:lnTo>
                  <a:pt x="14" y="38"/>
                </a:lnTo>
                <a:lnTo>
                  <a:pt x="19" y="24"/>
                </a:lnTo>
                <a:lnTo>
                  <a:pt x="33" y="14"/>
                </a:lnTo>
                <a:lnTo>
                  <a:pt x="52" y="10"/>
                </a:lnTo>
                <a:lnTo>
                  <a:pt x="70" y="5"/>
                </a:lnTo>
                <a:lnTo>
                  <a:pt x="70" y="0"/>
                </a:lnTo>
                <a:close/>
              </a:path>
            </a:pathLst>
          </a:custGeom>
          <a:solidFill>
            <a:srgbClr val="C1C1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9" name="Freeform 9"/>
          <p:cNvSpPr>
            <a:spLocks/>
          </p:cNvSpPr>
          <p:nvPr/>
        </p:nvSpPr>
        <p:spPr bwMode="auto">
          <a:xfrm>
            <a:off x="8081963" y="5414963"/>
            <a:ext cx="88900" cy="52387"/>
          </a:xfrm>
          <a:custGeom>
            <a:avLst/>
            <a:gdLst>
              <a:gd name="T0" fmla="*/ 2147483646 w 56"/>
              <a:gd name="T1" fmla="*/ 0 h 33"/>
              <a:gd name="T2" fmla="*/ 2147483646 w 56"/>
              <a:gd name="T3" fmla="*/ 2147483646 h 33"/>
              <a:gd name="T4" fmla="*/ 2147483646 w 56"/>
              <a:gd name="T5" fmla="*/ 2147483646 h 33"/>
              <a:gd name="T6" fmla="*/ 2147483646 w 56"/>
              <a:gd name="T7" fmla="*/ 2147483646 h 33"/>
              <a:gd name="T8" fmla="*/ 0 w 56"/>
              <a:gd name="T9" fmla="*/ 2147483646 h 33"/>
              <a:gd name="T10" fmla="*/ 2147483646 w 56"/>
              <a:gd name="T11" fmla="*/ 2147483646 h 33"/>
              <a:gd name="T12" fmla="*/ 2147483646 w 56"/>
              <a:gd name="T13" fmla="*/ 2147483646 h 33"/>
              <a:gd name="T14" fmla="*/ 2147483646 w 56"/>
              <a:gd name="T15" fmla="*/ 2147483646 h 33"/>
              <a:gd name="T16" fmla="*/ 2147483646 w 56"/>
              <a:gd name="T17" fmla="*/ 2147483646 h 33"/>
              <a:gd name="T18" fmla="*/ 2147483646 w 56"/>
              <a:gd name="T19" fmla="*/ 2147483646 h 33"/>
              <a:gd name="T20" fmla="*/ 2147483646 w 56"/>
              <a:gd name="T21" fmla="*/ 0 h 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" h="33">
                <a:moveTo>
                  <a:pt x="56" y="0"/>
                </a:moveTo>
                <a:lnTo>
                  <a:pt x="38" y="5"/>
                </a:lnTo>
                <a:lnTo>
                  <a:pt x="19" y="9"/>
                </a:lnTo>
                <a:lnTo>
                  <a:pt x="5" y="19"/>
                </a:lnTo>
                <a:lnTo>
                  <a:pt x="0" y="33"/>
                </a:lnTo>
                <a:lnTo>
                  <a:pt x="14" y="33"/>
                </a:lnTo>
                <a:lnTo>
                  <a:pt x="19" y="23"/>
                </a:lnTo>
                <a:lnTo>
                  <a:pt x="28" y="14"/>
                </a:lnTo>
                <a:lnTo>
                  <a:pt x="42" y="9"/>
                </a:lnTo>
                <a:lnTo>
                  <a:pt x="56" y="9"/>
                </a:lnTo>
                <a:lnTo>
                  <a:pt x="56" y="0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0" name="Freeform 10"/>
          <p:cNvSpPr>
            <a:spLocks/>
          </p:cNvSpPr>
          <p:nvPr/>
        </p:nvSpPr>
        <p:spPr bwMode="auto">
          <a:xfrm>
            <a:off x="8104188" y="5429250"/>
            <a:ext cx="66675" cy="38100"/>
          </a:xfrm>
          <a:custGeom>
            <a:avLst/>
            <a:gdLst>
              <a:gd name="T0" fmla="*/ 2147483646 w 42"/>
              <a:gd name="T1" fmla="*/ 0 h 24"/>
              <a:gd name="T2" fmla="*/ 2147483646 w 42"/>
              <a:gd name="T3" fmla="*/ 0 h 24"/>
              <a:gd name="T4" fmla="*/ 2147483646 w 42"/>
              <a:gd name="T5" fmla="*/ 2147483646 h 24"/>
              <a:gd name="T6" fmla="*/ 2147483646 w 42"/>
              <a:gd name="T7" fmla="*/ 2147483646 h 24"/>
              <a:gd name="T8" fmla="*/ 0 w 42"/>
              <a:gd name="T9" fmla="*/ 2147483646 h 24"/>
              <a:gd name="T10" fmla="*/ 2147483646 w 42"/>
              <a:gd name="T11" fmla="*/ 2147483646 h 24"/>
              <a:gd name="T12" fmla="*/ 2147483646 w 42"/>
              <a:gd name="T13" fmla="*/ 2147483646 h 24"/>
              <a:gd name="T14" fmla="*/ 2147483646 w 42"/>
              <a:gd name="T15" fmla="*/ 2147483646 h 24"/>
              <a:gd name="T16" fmla="*/ 2147483646 w 42"/>
              <a:gd name="T17" fmla="*/ 2147483646 h 24"/>
              <a:gd name="T18" fmla="*/ 2147483646 w 42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2" h="24">
                <a:moveTo>
                  <a:pt x="42" y="0"/>
                </a:moveTo>
                <a:lnTo>
                  <a:pt x="28" y="0"/>
                </a:lnTo>
                <a:lnTo>
                  <a:pt x="14" y="5"/>
                </a:lnTo>
                <a:lnTo>
                  <a:pt x="5" y="14"/>
                </a:lnTo>
                <a:lnTo>
                  <a:pt x="0" y="24"/>
                </a:lnTo>
                <a:lnTo>
                  <a:pt x="14" y="24"/>
                </a:lnTo>
                <a:lnTo>
                  <a:pt x="19" y="14"/>
                </a:lnTo>
                <a:lnTo>
                  <a:pt x="28" y="10"/>
                </a:lnTo>
                <a:lnTo>
                  <a:pt x="42" y="5"/>
                </a:lnTo>
                <a:lnTo>
                  <a:pt x="42" y="0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1" name="Freeform 11"/>
          <p:cNvSpPr>
            <a:spLocks/>
          </p:cNvSpPr>
          <p:nvPr/>
        </p:nvSpPr>
        <p:spPr bwMode="auto">
          <a:xfrm>
            <a:off x="8126413" y="5437188"/>
            <a:ext cx="44450" cy="30162"/>
          </a:xfrm>
          <a:custGeom>
            <a:avLst/>
            <a:gdLst>
              <a:gd name="T0" fmla="*/ 2147483646 w 28"/>
              <a:gd name="T1" fmla="*/ 0 h 19"/>
              <a:gd name="T2" fmla="*/ 2147483646 w 28"/>
              <a:gd name="T3" fmla="*/ 2147483646 h 19"/>
              <a:gd name="T4" fmla="*/ 2147483646 w 28"/>
              <a:gd name="T5" fmla="*/ 2147483646 h 19"/>
              <a:gd name="T6" fmla="*/ 0 w 28"/>
              <a:gd name="T7" fmla="*/ 2147483646 h 19"/>
              <a:gd name="T8" fmla="*/ 2147483646 w 28"/>
              <a:gd name="T9" fmla="*/ 2147483646 h 19"/>
              <a:gd name="T10" fmla="*/ 2147483646 w 28"/>
              <a:gd name="T11" fmla="*/ 2147483646 h 19"/>
              <a:gd name="T12" fmla="*/ 2147483646 w 28"/>
              <a:gd name="T13" fmla="*/ 2147483646 h 19"/>
              <a:gd name="T14" fmla="*/ 2147483646 w 28"/>
              <a:gd name="T15" fmla="*/ 0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" h="19">
                <a:moveTo>
                  <a:pt x="28" y="0"/>
                </a:moveTo>
                <a:lnTo>
                  <a:pt x="14" y="5"/>
                </a:lnTo>
                <a:lnTo>
                  <a:pt x="5" y="9"/>
                </a:lnTo>
                <a:lnTo>
                  <a:pt x="0" y="19"/>
                </a:lnTo>
                <a:lnTo>
                  <a:pt x="14" y="19"/>
                </a:lnTo>
                <a:lnTo>
                  <a:pt x="19" y="14"/>
                </a:lnTo>
                <a:lnTo>
                  <a:pt x="28" y="9"/>
                </a:lnTo>
                <a:lnTo>
                  <a:pt x="28" y="0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2" name="Freeform 12"/>
          <p:cNvSpPr>
            <a:spLocks/>
          </p:cNvSpPr>
          <p:nvPr/>
        </p:nvSpPr>
        <p:spPr bwMode="auto">
          <a:xfrm>
            <a:off x="8148638" y="5451475"/>
            <a:ext cx="22225" cy="15875"/>
          </a:xfrm>
          <a:custGeom>
            <a:avLst/>
            <a:gdLst>
              <a:gd name="T0" fmla="*/ 2147483646 w 14"/>
              <a:gd name="T1" fmla="*/ 0 h 10"/>
              <a:gd name="T2" fmla="*/ 2147483646 w 14"/>
              <a:gd name="T3" fmla="*/ 2147483646 h 10"/>
              <a:gd name="T4" fmla="*/ 0 w 14"/>
              <a:gd name="T5" fmla="*/ 2147483646 h 10"/>
              <a:gd name="T6" fmla="*/ 2147483646 w 14"/>
              <a:gd name="T7" fmla="*/ 2147483646 h 10"/>
              <a:gd name="T8" fmla="*/ 2147483646 w 14"/>
              <a:gd name="T9" fmla="*/ 2147483646 h 10"/>
              <a:gd name="T10" fmla="*/ 2147483646 w 14"/>
              <a:gd name="T11" fmla="*/ 0 h 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" h="10">
                <a:moveTo>
                  <a:pt x="14" y="0"/>
                </a:moveTo>
                <a:lnTo>
                  <a:pt x="5" y="5"/>
                </a:lnTo>
                <a:lnTo>
                  <a:pt x="0" y="10"/>
                </a:lnTo>
                <a:lnTo>
                  <a:pt x="14" y="10"/>
                </a:lnTo>
                <a:lnTo>
                  <a:pt x="14" y="0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8170863" y="5467350"/>
            <a:ext cx="1587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6726238" y="4997450"/>
            <a:ext cx="12319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Internet</a:t>
            </a:r>
            <a:endParaRPr lang="en-US" altLang="zh-CN" sz="2400"/>
          </a:p>
        </p:txBody>
      </p:sp>
      <p:sp>
        <p:nvSpPr>
          <p:cNvPr id="10255" name="Freeform 15"/>
          <p:cNvSpPr>
            <a:spLocks noEditPoints="1"/>
          </p:cNvSpPr>
          <p:nvPr/>
        </p:nvSpPr>
        <p:spPr bwMode="auto">
          <a:xfrm>
            <a:off x="722313" y="4076700"/>
            <a:ext cx="4473575" cy="284163"/>
          </a:xfrm>
          <a:custGeom>
            <a:avLst/>
            <a:gdLst>
              <a:gd name="T0" fmla="*/ 2147483646 w 2818"/>
              <a:gd name="T1" fmla="*/ 2147483646 h 179"/>
              <a:gd name="T2" fmla="*/ 2147483646 w 2818"/>
              <a:gd name="T3" fmla="*/ 2147483646 h 179"/>
              <a:gd name="T4" fmla="*/ 2147483646 w 2818"/>
              <a:gd name="T5" fmla="*/ 2147483646 h 179"/>
              <a:gd name="T6" fmla="*/ 2147483646 w 2818"/>
              <a:gd name="T7" fmla="*/ 2147483646 h 179"/>
              <a:gd name="T8" fmla="*/ 2147483646 w 2818"/>
              <a:gd name="T9" fmla="*/ 2147483646 h 179"/>
              <a:gd name="T10" fmla="*/ 2147483646 w 2818"/>
              <a:gd name="T11" fmla="*/ 2147483646 h 179"/>
              <a:gd name="T12" fmla="*/ 2147483646 w 2818"/>
              <a:gd name="T13" fmla="*/ 2147483646 h 179"/>
              <a:gd name="T14" fmla="*/ 2147483646 w 2818"/>
              <a:gd name="T15" fmla="*/ 2147483646 h 179"/>
              <a:gd name="T16" fmla="*/ 2147483646 w 2818"/>
              <a:gd name="T17" fmla="*/ 2147483646 h 179"/>
              <a:gd name="T18" fmla="*/ 2147483646 w 2818"/>
              <a:gd name="T19" fmla="*/ 2147483646 h 179"/>
              <a:gd name="T20" fmla="*/ 2147483646 w 2818"/>
              <a:gd name="T21" fmla="*/ 2147483646 h 179"/>
              <a:gd name="T22" fmla="*/ 2147483646 w 2818"/>
              <a:gd name="T23" fmla="*/ 2147483646 h 179"/>
              <a:gd name="T24" fmla="*/ 2147483646 w 2818"/>
              <a:gd name="T25" fmla="*/ 2147483646 h 179"/>
              <a:gd name="T26" fmla="*/ 2147483646 w 2818"/>
              <a:gd name="T27" fmla="*/ 2147483646 h 179"/>
              <a:gd name="T28" fmla="*/ 2147483646 w 2818"/>
              <a:gd name="T29" fmla="*/ 2147483646 h 179"/>
              <a:gd name="T30" fmla="*/ 2147483646 w 2818"/>
              <a:gd name="T31" fmla="*/ 0 h 179"/>
              <a:gd name="T32" fmla="*/ 2147483646 w 2818"/>
              <a:gd name="T33" fmla="*/ 0 h 179"/>
              <a:gd name="T34" fmla="*/ 2147483646 w 2818"/>
              <a:gd name="T35" fmla="*/ 2147483646 h 179"/>
              <a:gd name="T36" fmla="*/ 2147483646 w 2818"/>
              <a:gd name="T37" fmla="*/ 2147483646 h 179"/>
              <a:gd name="T38" fmla="*/ 2147483646 w 2818"/>
              <a:gd name="T39" fmla="*/ 2147483646 h 179"/>
              <a:gd name="T40" fmla="*/ 2147483646 w 2818"/>
              <a:gd name="T41" fmla="*/ 2147483646 h 179"/>
              <a:gd name="T42" fmla="*/ 2147483646 w 2818"/>
              <a:gd name="T43" fmla="*/ 2147483646 h 179"/>
              <a:gd name="T44" fmla="*/ 2147483646 w 2818"/>
              <a:gd name="T45" fmla="*/ 2147483646 h 179"/>
              <a:gd name="T46" fmla="*/ 2147483646 w 2818"/>
              <a:gd name="T47" fmla="*/ 2147483646 h 179"/>
              <a:gd name="T48" fmla="*/ 2147483646 w 2818"/>
              <a:gd name="T49" fmla="*/ 2147483646 h 179"/>
              <a:gd name="T50" fmla="*/ 2147483646 w 2818"/>
              <a:gd name="T51" fmla="*/ 2147483646 h 179"/>
              <a:gd name="T52" fmla="*/ 2147483646 w 2818"/>
              <a:gd name="T53" fmla="*/ 2147483646 h 179"/>
              <a:gd name="T54" fmla="*/ 0 w 2818"/>
              <a:gd name="T55" fmla="*/ 2147483646 h 179"/>
              <a:gd name="T56" fmla="*/ 0 w 2818"/>
              <a:gd name="T57" fmla="*/ 2147483646 h 179"/>
              <a:gd name="T58" fmla="*/ 2147483646 w 2818"/>
              <a:gd name="T59" fmla="*/ 2147483646 h 179"/>
              <a:gd name="T60" fmla="*/ 2147483646 w 2818"/>
              <a:gd name="T61" fmla="*/ 2147483646 h 179"/>
              <a:gd name="T62" fmla="*/ 2147483646 w 2818"/>
              <a:gd name="T63" fmla="*/ 0 h 179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818" h="179">
                <a:moveTo>
                  <a:pt x="47" y="165"/>
                </a:moveTo>
                <a:lnTo>
                  <a:pt x="29" y="160"/>
                </a:lnTo>
                <a:lnTo>
                  <a:pt x="19" y="137"/>
                </a:lnTo>
                <a:lnTo>
                  <a:pt x="15" y="108"/>
                </a:lnTo>
                <a:lnTo>
                  <a:pt x="15" y="71"/>
                </a:lnTo>
                <a:lnTo>
                  <a:pt x="19" y="43"/>
                </a:lnTo>
                <a:lnTo>
                  <a:pt x="29" y="19"/>
                </a:lnTo>
                <a:lnTo>
                  <a:pt x="47" y="14"/>
                </a:lnTo>
                <a:lnTo>
                  <a:pt x="62" y="19"/>
                </a:lnTo>
                <a:lnTo>
                  <a:pt x="71" y="43"/>
                </a:lnTo>
                <a:lnTo>
                  <a:pt x="76" y="71"/>
                </a:lnTo>
                <a:lnTo>
                  <a:pt x="76" y="108"/>
                </a:lnTo>
                <a:lnTo>
                  <a:pt x="71" y="137"/>
                </a:lnTo>
                <a:lnTo>
                  <a:pt x="62" y="160"/>
                </a:lnTo>
                <a:lnTo>
                  <a:pt x="47" y="165"/>
                </a:lnTo>
                <a:close/>
                <a:moveTo>
                  <a:pt x="47" y="0"/>
                </a:moveTo>
                <a:lnTo>
                  <a:pt x="2776" y="0"/>
                </a:lnTo>
                <a:lnTo>
                  <a:pt x="2795" y="10"/>
                </a:lnTo>
                <a:lnTo>
                  <a:pt x="2809" y="33"/>
                </a:lnTo>
                <a:lnTo>
                  <a:pt x="2818" y="71"/>
                </a:lnTo>
                <a:lnTo>
                  <a:pt x="2818" y="108"/>
                </a:lnTo>
                <a:lnTo>
                  <a:pt x="2809" y="146"/>
                </a:lnTo>
                <a:lnTo>
                  <a:pt x="2795" y="170"/>
                </a:lnTo>
                <a:lnTo>
                  <a:pt x="2776" y="179"/>
                </a:lnTo>
                <a:lnTo>
                  <a:pt x="47" y="179"/>
                </a:lnTo>
                <a:lnTo>
                  <a:pt x="24" y="170"/>
                </a:lnTo>
                <a:lnTo>
                  <a:pt x="10" y="146"/>
                </a:lnTo>
                <a:lnTo>
                  <a:pt x="0" y="108"/>
                </a:lnTo>
                <a:lnTo>
                  <a:pt x="0" y="71"/>
                </a:lnTo>
                <a:lnTo>
                  <a:pt x="10" y="33"/>
                </a:lnTo>
                <a:lnTo>
                  <a:pt x="24" y="10"/>
                </a:lnTo>
                <a:lnTo>
                  <a:pt x="47" y="0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6" name="Freeform 16"/>
          <p:cNvSpPr>
            <a:spLocks/>
          </p:cNvSpPr>
          <p:nvPr/>
        </p:nvSpPr>
        <p:spPr bwMode="auto">
          <a:xfrm>
            <a:off x="746125" y="4098925"/>
            <a:ext cx="96838" cy="239713"/>
          </a:xfrm>
          <a:custGeom>
            <a:avLst/>
            <a:gdLst>
              <a:gd name="T0" fmla="*/ 2147483646 w 61"/>
              <a:gd name="T1" fmla="*/ 2147483646 h 151"/>
              <a:gd name="T2" fmla="*/ 2147483646 w 61"/>
              <a:gd name="T3" fmla="*/ 2147483646 h 151"/>
              <a:gd name="T4" fmla="*/ 2147483646 w 61"/>
              <a:gd name="T5" fmla="*/ 2147483646 h 151"/>
              <a:gd name="T6" fmla="*/ 0 w 61"/>
              <a:gd name="T7" fmla="*/ 2147483646 h 151"/>
              <a:gd name="T8" fmla="*/ 0 w 61"/>
              <a:gd name="T9" fmla="*/ 2147483646 h 151"/>
              <a:gd name="T10" fmla="*/ 2147483646 w 61"/>
              <a:gd name="T11" fmla="*/ 2147483646 h 151"/>
              <a:gd name="T12" fmla="*/ 2147483646 w 61"/>
              <a:gd name="T13" fmla="*/ 2147483646 h 151"/>
              <a:gd name="T14" fmla="*/ 2147483646 w 61"/>
              <a:gd name="T15" fmla="*/ 0 h 151"/>
              <a:gd name="T16" fmla="*/ 2147483646 w 61"/>
              <a:gd name="T17" fmla="*/ 2147483646 h 151"/>
              <a:gd name="T18" fmla="*/ 2147483646 w 61"/>
              <a:gd name="T19" fmla="*/ 2147483646 h 151"/>
              <a:gd name="T20" fmla="*/ 2147483646 w 61"/>
              <a:gd name="T21" fmla="*/ 2147483646 h 151"/>
              <a:gd name="T22" fmla="*/ 2147483646 w 61"/>
              <a:gd name="T23" fmla="*/ 2147483646 h 151"/>
              <a:gd name="T24" fmla="*/ 2147483646 w 61"/>
              <a:gd name="T25" fmla="*/ 2147483646 h 151"/>
              <a:gd name="T26" fmla="*/ 2147483646 w 61"/>
              <a:gd name="T27" fmla="*/ 2147483646 h 151"/>
              <a:gd name="T28" fmla="*/ 2147483646 w 61"/>
              <a:gd name="T29" fmla="*/ 2147483646 h 15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61" h="151">
                <a:moveTo>
                  <a:pt x="32" y="151"/>
                </a:moveTo>
                <a:lnTo>
                  <a:pt x="14" y="146"/>
                </a:lnTo>
                <a:lnTo>
                  <a:pt x="4" y="123"/>
                </a:lnTo>
                <a:lnTo>
                  <a:pt x="0" y="94"/>
                </a:lnTo>
                <a:lnTo>
                  <a:pt x="0" y="57"/>
                </a:lnTo>
                <a:lnTo>
                  <a:pt x="4" y="29"/>
                </a:lnTo>
                <a:lnTo>
                  <a:pt x="14" y="5"/>
                </a:lnTo>
                <a:lnTo>
                  <a:pt x="32" y="0"/>
                </a:lnTo>
                <a:lnTo>
                  <a:pt x="47" y="5"/>
                </a:lnTo>
                <a:lnTo>
                  <a:pt x="56" y="29"/>
                </a:lnTo>
                <a:lnTo>
                  <a:pt x="61" y="57"/>
                </a:lnTo>
                <a:lnTo>
                  <a:pt x="61" y="94"/>
                </a:lnTo>
                <a:lnTo>
                  <a:pt x="56" y="123"/>
                </a:lnTo>
                <a:lnTo>
                  <a:pt x="47" y="146"/>
                </a:lnTo>
                <a:lnTo>
                  <a:pt x="32" y="151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7" name="Freeform 17"/>
          <p:cNvSpPr>
            <a:spLocks/>
          </p:cNvSpPr>
          <p:nvPr/>
        </p:nvSpPr>
        <p:spPr bwMode="auto">
          <a:xfrm>
            <a:off x="722313" y="4076700"/>
            <a:ext cx="4473575" cy="284163"/>
          </a:xfrm>
          <a:custGeom>
            <a:avLst/>
            <a:gdLst>
              <a:gd name="T0" fmla="*/ 2147483646 w 2818"/>
              <a:gd name="T1" fmla="*/ 0 h 179"/>
              <a:gd name="T2" fmla="*/ 2147483646 w 2818"/>
              <a:gd name="T3" fmla="*/ 0 h 179"/>
              <a:gd name="T4" fmla="*/ 2147483646 w 2818"/>
              <a:gd name="T5" fmla="*/ 2147483646 h 179"/>
              <a:gd name="T6" fmla="*/ 2147483646 w 2818"/>
              <a:gd name="T7" fmla="*/ 2147483646 h 179"/>
              <a:gd name="T8" fmla="*/ 2147483646 w 2818"/>
              <a:gd name="T9" fmla="*/ 2147483646 h 179"/>
              <a:gd name="T10" fmla="*/ 2147483646 w 2818"/>
              <a:gd name="T11" fmla="*/ 2147483646 h 179"/>
              <a:gd name="T12" fmla="*/ 2147483646 w 2818"/>
              <a:gd name="T13" fmla="*/ 2147483646 h 179"/>
              <a:gd name="T14" fmla="*/ 2147483646 w 2818"/>
              <a:gd name="T15" fmla="*/ 2147483646 h 179"/>
              <a:gd name="T16" fmla="*/ 2147483646 w 2818"/>
              <a:gd name="T17" fmla="*/ 2147483646 h 179"/>
              <a:gd name="T18" fmla="*/ 2147483646 w 2818"/>
              <a:gd name="T19" fmla="*/ 2147483646 h 179"/>
              <a:gd name="T20" fmla="*/ 2147483646 w 2818"/>
              <a:gd name="T21" fmla="*/ 2147483646 h 179"/>
              <a:gd name="T22" fmla="*/ 2147483646 w 2818"/>
              <a:gd name="T23" fmla="*/ 2147483646 h 179"/>
              <a:gd name="T24" fmla="*/ 0 w 2818"/>
              <a:gd name="T25" fmla="*/ 2147483646 h 179"/>
              <a:gd name="T26" fmla="*/ 0 w 2818"/>
              <a:gd name="T27" fmla="*/ 2147483646 h 179"/>
              <a:gd name="T28" fmla="*/ 2147483646 w 2818"/>
              <a:gd name="T29" fmla="*/ 2147483646 h 179"/>
              <a:gd name="T30" fmla="*/ 2147483646 w 2818"/>
              <a:gd name="T31" fmla="*/ 2147483646 h 179"/>
              <a:gd name="T32" fmla="*/ 2147483646 w 2818"/>
              <a:gd name="T33" fmla="*/ 0 h 17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818" h="179">
                <a:moveTo>
                  <a:pt x="47" y="0"/>
                </a:moveTo>
                <a:lnTo>
                  <a:pt x="2776" y="0"/>
                </a:lnTo>
                <a:lnTo>
                  <a:pt x="2795" y="10"/>
                </a:lnTo>
                <a:lnTo>
                  <a:pt x="2809" y="33"/>
                </a:lnTo>
                <a:lnTo>
                  <a:pt x="2818" y="71"/>
                </a:lnTo>
                <a:lnTo>
                  <a:pt x="2818" y="108"/>
                </a:lnTo>
                <a:lnTo>
                  <a:pt x="2809" y="146"/>
                </a:lnTo>
                <a:lnTo>
                  <a:pt x="2795" y="170"/>
                </a:lnTo>
                <a:lnTo>
                  <a:pt x="2776" y="179"/>
                </a:lnTo>
                <a:lnTo>
                  <a:pt x="47" y="179"/>
                </a:lnTo>
                <a:lnTo>
                  <a:pt x="24" y="170"/>
                </a:lnTo>
                <a:lnTo>
                  <a:pt x="10" y="146"/>
                </a:lnTo>
                <a:lnTo>
                  <a:pt x="0" y="108"/>
                </a:lnTo>
                <a:lnTo>
                  <a:pt x="0" y="71"/>
                </a:lnTo>
                <a:lnTo>
                  <a:pt x="10" y="33"/>
                </a:lnTo>
                <a:lnTo>
                  <a:pt x="24" y="10"/>
                </a:lnTo>
                <a:lnTo>
                  <a:pt x="47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8" name="Freeform 18"/>
          <p:cNvSpPr>
            <a:spLocks/>
          </p:cNvSpPr>
          <p:nvPr/>
        </p:nvSpPr>
        <p:spPr bwMode="auto">
          <a:xfrm>
            <a:off x="1282700" y="3743325"/>
            <a:ext cx="1676400" cy="604838"/>
          </a:xfrm>
          <a:custGeom>
            <a:avLst/>
            <a:gdLst>
              <a:gd name="T0" fmla="*/ 0 w 1056"/>
              <a:gd name="T1" fmla="*/ 0 h 381"/>
              <a:gd name="T2" fmla="*/ 0 w 1056"/>
              <a:gd name="T3" fmla="*/ 2147483646 h 381"/>
              <a:gd name="T4" fmla="*/ 2147483646 w 1056"/>
              <a:gd name="T5" fmla="*/ 2147483646 h 3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6" h="381">
                <a:moveTo>
                  <a:pt x="0" y="0"/>
                </a:moveTo>
                <a:lnTo>
                  <a:pt x="0" y="381"/>
                </a:lnTo>
                <a:lnTo>
                  <a:pt x="1056" y="381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9" name="Freeform 19"/>
          <p:cNvSpPr>
            <a:spLocks/>
          </p:cNvSpPr>
          <p:nvPr/>
        </p:nvSpPr>
        <p:spPr bwMode="auto">
          <a:xfrm>
            <a:off x="2214563" y="4348163"/>
            <a:ext cx="744537" cy="603250"/>
          </a:xfrm>
          <a:custGeom>
            <a:avLst/>
            <a:gdLst>
              <a:gd name="T0" fmla="*/ 0 w 469"/>
              <a:gd name="T1" fmla="*/ 2147483646 h 380"/>
              <a:gd name="T2" fmla="*/ 0 w 469"/>
              <a:gd name="T3" fmla="*/ 0 h 380"/>
              <a:gd name="T4" fmla="*/ 2147483646 w 469"/>
              <a:gd name="T5" fmla="*/ 0 h 3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9" h="380">
                <a:moveTo>
                  <a:pt x="0" y="380"/>
                </a:moveTo>
                <a:lnTo>
                  <a:pt x="0" y="0"/>
                </a:lnTo>
                <a:lnTo>
                  <a:pt x="469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 flipH="1">
            <a:off x="2959100" y="4348163"/>
            <a:ext cx="1163638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1" name="Freeform 21"/>
          <p:cNvSpPr>
            <a:spLocks/>
          </p:cNvSpPr>
          <p:nvPr/>
        </p:nvSpPr>
        <p:spPr bwMode="auto">
          <a:xfrm>
            <a:off x="2959100" y="4332288"/>
            <a:ext cx="104775" cy="15875"/>
          </a:xfrm>
          <a:custGeom>
            <a:avLst/>
            <a:gdLst>
              <a:gd name="T0" fmla="*/ 2147483646 w 66"/>
              <a:gd name="T1" fmla="*/ 0 h 10"/>
              <a:gd name="T2" fmla="*/ 2147483646 w 66"/>
              <a:gd name="T3" fmla="*/ 2147483646 h 10"/>
              <a:gd name="T4" fmla="*/ 0 w 66"/>
              <a:gd name="T5" fmla="*/ 2147483646 h 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6" h="10">
                <a:moveTo>
                  <a:pt x="66" y="0"/>
                </a:moveTo>
                <a:lnTo>
                  <a:pt x="66" y="10"/>
                </a:lnTo>
                <a:lnTo>
                  <a:pt x="0" y="1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2" name="Freeform 22"/>
          <p:cNvSpPr>
            <a:spLocks/>
          </p:cNvSpPr>
          <p:nvPr/>
        </p:nvSpPr>
        <p:spPr bwMode="auto">
          <a:xfrm>
            <a:off x="2959100" y="3743325"/>
            <a:ext cx="1677988" cy="604838"/>
          </a:xfrm>
          <a:custGeom>
            <a:avLst/>
            <a:gdLst>
              <a:gd name="T0" fmla="*/ 2147483646 w 1057"/>
              <a:gd name="T1" fmla="*/ 0 h 381"/>
              <a:gd name="T2" fmla="*/ 2147483646 w 1057"/>
              <a:gd name="T3" fmla="*/ 2147483646 h 381"/>
              <a:gd name="T4" fmla="*/ 0 w 1057"/>
              <a:gd name="T5" fmla="*/ 2147483646 h 3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7" h="381">
                <a:moveTo>
                  <a:pt x="1057" y="0"/>
                </a:moveTo>
                <a:lnTo>
                  <a:pt x="1057" y="381"/>
                </a:lnTo>
                <a:lnTo>
                  <a:pt x="0" y="381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3" name="Freeform 23"/>
          <p:cNvSpPr>
            <a:spLocks/>
          </p:cNvSpPr>
          <p:nvPr/>
        </p:nvSpPr>
        <p:spPr bwMode="auto">
          <a:xfrm>
            <a:off x="2959100" y="4348163"/>
            <a:ext cx="933450" cy="977900"/>
          </a:xfrm>
          <a:custGeom>
            <a:avLst/>
            <a:gdLst>
              <a:gd name="T0" fmla="*/ 2147483646 w 588"/>
              <a:gd name="T1" fmla="*/ 2147483646 h 616"/>
              <a:gd name="T2" fmla="*/ 2147483646 w 588"/>
              <a:gd name="T3" fmla="*/ 0 h 616"/>
              <a:gd name="T4" fmla="*/ 0 w 588"/>
              <a:gd name="T5" fmla="*/ 0 h 6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88" h="616">
                <a:moveTo>
                  <a:pt x="588" y="616"/>
                </a:moveTo>
                <a:lnTo>
                  <a:pt x="588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 flipH="1">
            <a:off x="2959100" y="4348163"/>
            <a:ext cx="373063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2519363" y="4213225"/>
            <a:ext cx="887412" cy="2619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2630488" y="4249738"/>
            <a:ext cx="762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500" b="1">
                <a:solidFill>
                  <a:srgbClr val="000000"/>
                </a:solidFill>
                <a:latin typeface="宋体" panose="02010600030101010101" pitchFamily="2" charset="-122"/>
              </a:rPr>
              <a:t>Ethernet</a:t>
            </a:r>
            <a:endParaRPr lang="en-US" altLang="zh-CN" sz="1800"/>
          </a:p>
        </p:txBody>
      </p:sp>
      <p:sp>
        <p:nvSpPr>
          <p:cNvPr id="10267" name="Freeform 27"/>
          <p:cNvSpPr>
            <a:spLocks/>
          </p:cNvSpPr>
          <p:nvPr/>
        </p:nvSpPr>
        <p:spPr bwMode="auto">
          <a:xfrm>
            <a:off x="1631950" y="3392488"/>
            <a:ext cx="120650" cy="44450"/>
          </a:xfrm>
          <a:custGeom>
            <a:avLst/>
            <a:gdLst>
              <a:gd name="T0" fmla="*/ 2147483646 w 76"/>
              <a:gd name="T1" fmla="*/ 2147483646 h 28"/>
              <a:gd name="T2" fmla="*/ 2147483646 w 76"/>
              <a:gd name="T3" fmla="*/ 0 h 28"/>
              <a:gd name="T4" fmla="*/ 0 w 76"/>
              <a:gd name="T5" fmla="*/ 0 h 28"/>
              <a:gd name="T6" fmla="*/ 2147483646 w 76"/>
              <a:gd name="T7" fmla="*/ 2147483646 h 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6" h="28">
                <a:moveTo>
                  <a:pt x="43" y="28"/>
                </a:moveTo>
                <a:lnTo>
                  <a:pt x="76" y="0"/>
                </a:lnTo>
                <a:lnTo>
                  <a:pt x="0" y="0"/>
                </a:lnTo>
                <a:lnTo>
                  <a:pt x="43" y="28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8" name="Freeform 28"/>
          <p:cNvSpPr>
            <a:spLocks/>
          </p:cNvSpPr>
          <p:nvPr/>
        </p:nvSpPr>
        <p:spPr bwMode="auto">
          <a:xfrm>
            <a:off x="909638" y="3400425"/>
            <a:ext cx="185737" cy="80963"/>
          </a:xfrm>
          <a:custGeom>
            <a:avLst/>
            <a:gdLst>
              <a:gd name="T0" fmla="*/ 2147483646 w 117"/>
              <a:gd name="T1" fmla="*/ 2147483646 h 51"/>
              <a:gd name="T2" fmla="*/ 2147483646 w 117"/>
              <a:gd name="T3" fmla="*/ 0 h 51"/>
              <a:gd name="T4" fmla="*/ 0 w 117"/>
              <a:gd name="T5" fmla="*/ 2147483646 h 51"/>
              <a:gd name="T6" fmla="*/ 2147483646 w 117"/>
              <a:gd name="T7" fmla="*/ 2147483646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7" h="51">
                <a:moveTo>
                  <a:pt x="117" y="51"/>
                </a:moveTo>
                <a:lnTo>
                  <a:pt x="56" y="0"/>
                </a:lnTo>
                <a:lnTo>
                  <a:pt x="0" y="51"/>
                </a:lnTo>
                <a:lnTo>
                  <a:pt x="117" y="51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9" name="Freeform 29"/>
          <p:cNvSpPr>
            <a:spLocks/>
          </p:cNvSpPr>
          <p:nvPr/>
        </p:nvSpPr>
        <p:spPr bwMode="auto">
          <a:xfrm>
            <a:off x="1006475" y="3392488"/>
            <a:ext cx="708025" cy="88900"/>
          </a:xfrm>
          <a:custGeom>
            <a:avLst/>
            <a:gdLst>
              <a:gd name="T0" fmla="*/ 2147483646 w 446"/>
              <a:gd name="T1" fmla="*/ 2147483646 h 56"/>
              <a:gd name="T2" fmla="*/ 2147483646 w 446"/>
              <a:gd name="T3" fmla="*/ 0 h 56"/>
              <a:gd name="T4" fmla="*/ 2147483646 w 446"/>
              <a:gd name="T5" fmla="*/ 0 h 56"/>
              <a:gd name="T6" fmla="*/ 0 w 446"/>
              <a:gd name="T7" fmla="*/ 2147483646 h 56"/>
              <a:gd name="T8" fmla="*/ 2147483646 w 446"/>
              <a:gd name="T9" fmla="*/ 2147483646 h 56"/>
              <a:gd name="T10" fmla="*/ 2147483646 w 446"/>
              <a:gd name="T11" fmla="*/ 2147483646 h 56"/>
              <a:gd name="T12" fmla="*/ 2147483646 w 446"/>
              <a:gd name="T13" fmla="*/ 2147483646 h 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46" h="56">
                <a:moveTo>
                  <a:pt x="446" y="19"/>
                </a:moveTo>
                <a:lnTo>
                  <a:pt x="404" y="0"/>
                </a:lnTo>
                <a:lnTo>
                  <a:pt x="56" y="0"/>
                </a:lnTo>
                <a:lnTo>
                  <a:pt x="0" y="28"/>
                </a:lnTo>
                <a:lnTo>
                  <a:pt x="56" y="56"/>
                </a:lnTo>
                <a:lnTo>
                  <a:pt x="409" y="56"/>
                </a:lnTo>
                <a:lnTo>
                  <a:pt x="446" y="19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0" name="Freeform 30"/>
          <p:cNvSpPr>
            <a:spLocks/>
          </p:cNvSpPr>
          <p:nvPr/>
        </p:nvSpPr>
        <p:spPr bwMode="auto">
          <a:xfrm>
            <a:off x="1117600" y="3451225"/>
            <a:ext cx="425450" cy="30163"/>
          </a:xfrm>
          <a:custGeom>
            <a:avLst/>
            <a:gdLst>
              <a:gd name="T0" fmla="*/ 0 w 268"/>
              <a:gd name="T1" fmla="*/ 2147483646 h 19"/>
              <a:gd name="T2" fmla="*/ 2147483646 w 268"/>
              <a:gd name="T3" fmla="*/ 2147483646 h 19"/>
              <a:gd name="T4" fmla="*/ 2147483646 w 268"/>
              <a:gd name="T5" fmla="*/ 2147483646 h 19"/>
              <a:gd name="T6" fmla="*/ 2147483646 w 268"/>
              <a:gd name="T7" fmla="*/ 2147483646 h 19"/>
              <a:gd name="T8" fmla="*/ 2147483646 w 268"/>
              <a:gd name="T9" fmla="*/ 2147483646 h 19"/>
              <a:gd name="T10" fmla="*/ 2147483646 w 268"/>
              <a:gd name="T11" fmla="*/ 2147483646 h 19"/>
              <a:gd name="T12" fmla="*/ 2147483646 w 268"/>
              <a:gd name="T13" fmla="*/ 2147483646 h 19"/>
              <a:gd name="T14" fmla="*/ 2147483646 w 268"/>
              <a:gd name="T15" fmla="*/ 2147483646 h 19"/>
              <a:gd name="T16" fmla="*/ 2147483646 w 268"/>
              <a:gd name="T17" fmla="*/ 0 h 19"/>
              <a:gd name="T18" fmla="*/ 2147483646 w 268"/>
              <a:gd name="T19" fmla="*/ 0 h 19"/>
              <a:gd name="T20" fmla="*/ 2147483646 w 268"/>
              <a:gd name="T21" fmla="*/ 2147483646 h 19"/>
              <a:gd name="T22" fmla="*/ 0 w 268"/>
              <a:gd name="T23" fmla="*/ 2147483646 h 1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68" h="19">
                <a:moveTo>
                  <a:pt x="0" y="19"/>
                </a:moveTo>
                <a:lnTo>
                  <a:pt x="47" y="15"/>
                </a:lnTo>
                <a:lnTo>
                  <a:pt x="94" y="15"/>
                </a:lnTo>
                <a:lnTo>
                  <a:pt x="132" y="15"/>
                </a:lnTo>
                <a:lnTo>
                  <a:pt x="169" y="15"/>
                </a:lnTo>
                <a:lnTo>
                  <a:pt x="202" y="10"/>
                </a:lnTo>
                <a:lnTo>
                  <a:pt x="231" y="10"/>
                </a:lnTo>
                <a:lnTo>
                  <a:pt x="249" y="5"/>
                </a:lnTo>
                <a:lnTo>
                  <a:pt x="263" y="0"/>
                </a:lnTo>
                <a:lnTo>
                  <a:pt x="268" y="0"/>
                </a:lnTo>
                <a:lnTo>
                  <a:pt x="268" y="19"/>
                </a:lnTo>
                <a:lnTo>
                  <a:pt x="0" y="19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1" name="Freeform 31"/>
          <p:cNvSpPr>
            <a:spLocks/>
          </p:cNvSpPr>
          <p:nvPr/>
        </p:nvSpPr>
        <p:spPr bwMode="auto">
          <a:xfrm>
            <a:off x="1117600" y="3451225"/>
            <a:ext cx="425450" cy="30163"/>
          </a:xfrm>
          <a:custGeom>
            <a:avLst/>
            <a:gdLst>
              <a:gd name="T0" fmla="*/ 0 w 268"/>
              <a:gd name="T1" fmla="*/ 2147483646 h 19"/>
              <a:gd name="T2" fmla="*/ 2147483646 w 268"/>
              <a:gd name="T3" fmla="*/ 2147483646 h 19"/>
              <a:gd name="T4" fmla="*/ 2147483646 w 268"/>
              <a:gd name="T5" fmla="*/ 2147483646 h 19"/>
              <a:gd name="T6" fmla="*/ 2147483646 w 268"/>
              <a:gd name="T7" fmla="*/ 2147483646 h 19"/>
              <a:gd name="T8" fmla="*/ 2147483646 w 268"/>
              <a:gd name="T9" fmla="*/ 2147483646 h 19"/>
              <a:gd name="T10" fmla="*/ 2147483646 w 268"/>
              <a:gd name="T11" fmla="*/ 2147483646 h 19"/>
              <a:gd name="T12" fmla="*/ 2147483646 w 268"/>
              <a:gd name="T13" fmla="*/ 2147483646 h 19"/>
              <a:gd name="T14" fmla="*/ 2147483646 w 268"/>
              <a:gd name="T15" fmla="*/ 2147483646 h 19"/>
              <a:gd name="T16" fmla="*/ 2147483646 w 268"/>
              <a:gd name="T17" fmla="*/ 0 h 19"/>
              <a:gd name="T18" fmla="*/ 2147483646 w 268"/>
              <a:gd name="T19" fmla="*/ 0 h 19"/>
              <a:gd name="T20" fmla="*/ 2147483646 w 268"/>
              <a:gd name="T21" fmla="*/ 0 h 19"/>
              <a:gd name="T22" fmla="*/ 2147483646 w 268"/>
              <a:gd name="T23" fmla="*/ 0 h 19"/>
              <a:gd name="T24" fmla="*/ 2147483646 w 268"/>
              <a:gd name="T25" fmla="*/ 2147483646 h 19"/>
              <a:gd name="T26" fmla="*/ 2147483646 w 268"/>
              <a:gd name="T27" fmla="*/ 2147483646 h 19"/>
              <a:gd name="T28" fmla="*/ 2147483646 w 268"/>
              <a:gd name="T29" fmla="*/ 2147483646 h 19"/>
              <a:gd name="T30" fmla="*/ 2147483646 w 268"/>
              <a:gd name="T31" fmla="*/ 2147483646 h 19"/>
              <a:gd name="T32" fmla="*/ 2147483646 w 268"/>
              <a:gd name="T33" fmla="*/ 2147483646 h 19"/>
              <a:gd name="T34" fmla="*/ 2147483646 w 268"/>
              <a:gd name="T35" fmla="*/ 2147483646 h 19"/>
              <a:gd name="T36" fmla="*/ 2147483646 w 268"/>
              <a:gd name="T37" fmla="*/ 2147483646 h 19"/>
              <a:gd name="T38" fmla="*/ 0 w 268"/>
              <a:gd name="T39" fmla="*/ 2147483646 h 19"/>
              <a:gd name="T40" fmla="*/ 0 w 268"/>
              <a:gd name="T41" fmla="*/ 2147483646 h 1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68" h="19">
                <a:moveTo>
                  <a:pt x="0" y="19"/>
                </a:moveTo>
                <a:lnTo>
                  <a:pt x="47" y="15"/>
                </a:lnTo>
                <a:lnTo>
                  <a:pt x="94" y="15"/>
                </a:lnTo>
                <a:lnTo>
                  <a:pt x="132" y="15"/>
                </a:lnTo>
                <a:lnTo>
                  <a:pt x="169" y="15"/>
                </a:lnTo>
                <a:lnTo>
                  <a:pt x="202" y="10"/>
                </a:lnTo>
                <a:lnTo>
                  <a:pt x="231" y="10"/>
                </a:lnTo>
                <a:lnTo>
                  <a:pt x="249" y="5"/>
                </a:lnTo>
                <a:lnTo>
                  <a:pt x="263" y="0"/>
                </a:lnTo>
                <a:lnTo>
                  <a:pt x="268" y="0"/>
                </a:lnTo>
                <a:lnTo>
                  <a:pt x="254" y="0"/>
                </a:lnTo>
                <a:lnTo>
                  <a:pt x="249" y="0"/>
                </a:lnTo>
                <a:lnTo>
                  <a:pt x="235" y="5"/>
                </a:lnTo>
                <a:lnTo>
                  <a:pt x="216" y="5"/>
                </a:lnTo>
                <a:lnTo>
                  <a:pt x="193" y="10"/>
                </a:lnTo>
                <a:lnTo>
                  <a:pt x="165" y="10"/>
                </a:lnTo>
                <a:lnTo>
                  <a:pt x="127" y="15"/>
                </a:lnTo>
                <a:lnTo>
                  <a:pt x="90" y="15"/>
                </a:lnTo>
                <a:lnTo>
                  <a:pt x="47" y="15"/>
                </a:lnTo>
                <a:lnTo>
                  <a:pt x="0" y="15"/>
                </a:lnTo>
                <a:lnTo>
                  <a:pt x="0" y="19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2" name="Freeform 32"/>
          <p:cNvSpPr>
            <a:spLocks/>
          </p:cNvSpPr>
          <p:nvPr/>
        </p:nvSpPr>
        <p:spPr bwMode="auto">
          <a:xfrm>
            <a:off x="1117600" y="3451225"/>
            <a:ext cx="403225" cy="23813"/>
          </a:xfrm>
          <a:custGeom>
            <a:avLst/>
            <a:gdLst>
              <a:gd name="T0" fmla="*/ 0 w 254"/>
              <a:gd name="T1" fmla="*/ 2147483646 h 15"/>
              <a:gd name="T2" fmla="*/ 2147483646 w 254"/>
              <a:gd name="T3" fmla="*/ 2147483646 h 15"/>
              <a:gd name="T4" fmla="*/ 2147483646 w 254"/>
              <a:gd name="T5" fmla="*/ 2147483646 h 15"/>
              <a:gd name="T6" fmla="*/ 2147483646 w 254"/>
              <a:gd name="T7" fmla="*/ 2147483646 h 15"/>
              <a:gd name="T8" fmla="*/ 2147483646 w 254"/>
              <a:gd name="T9" fmla="*/ 2147483646 h 15"/>
              <a:gd name="T10" fmla="*/ 2147483646 w 254"/>
              <a:gd name="T11" fmla="*/ 2147483646 h 15"/>
              <a:gd name="T12" fmla="*/ 2147483646 w 254"/>
              <a:gd name="T13" fmla="*/ 2147483646 h 15"/>
              <a:gd name="T14" fmla="*/ 2147483646 w 254"/>
              <a:gd name="T15" fmla="*/ 2147483646 h 15"/>
              <a:gd name="T16" fmla="*/ 2147483646 w 254"/>
              <a:gd name="T17" fmla="*/ 0 h 15"/>
              <a:gd name="T18" fmla="*/ 2147483646 w 254"/>
              <a:gd name="T19" fmla="*/ 0 h 15"/>
              <a:gd name="T20" fmla="*/ 2147483646 w 254"/>
              <a:gd name="T21" fmla="*/ 0 h 15"/>
              <a:gd name="T22" fmla="*/ 2147483646 w 254"/>
              <a:gd name="T23" fmla="*/ 0 h 15"/>
              <a:gd name="T24" fmla="*/ 2147483646 w 254"/>
              <a:gd name="T25" fmla="*/ 2147483646 h 15"/>
              <a:gd name="T26" fmla="*/ 2147483646 w 254"/>
              <a:gd name="T27" fmla="*/ 2147483646 h 15"/>
              <a:gd name="T28" fmla="*/ 2147483646 w 254"/>
              <a:gd name="T29" fmla="*/ 2147483646 h 15"/>
              <a:gd name="T30" fmla="*/ 2147483646 w 254"/>
              <a:gd name="T31" fmla="*/ 2147483646 h 15"/>
              <a:gd name="T32" fmla="*/ 2147483646 w 254"/>
              <a:gd name="T33" fmla="*/ 2147483646 h 15"/>
              <a:gd name="T34" fmla="*/ 2147483646 w 254"/>
              <a:gd name="T35" fmla="*/ 2147483646 h 15"/>
              <a:gd name="T36" fmla="*/ 0 w 254"/>
              <a:gd name="T37" fmla="*/ 2147483646 h 15"/>
              <a:gd name="T38" fmla="*/ 0 w 254"/>
              <a:gd name="T39" fmla="*/ 2147483646 h 1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54" h="15">
                <a:moveTo>
                  <a:pt x="0" y="15"/>
                </a:moveTo>
                <a:lnTo>
                  <a:pt x="47" y="15"/>
                </a:lnTo>
                <a:lnTo>
                  <a:pt x="90" y="15"/>
                </a:lnTo>
                <a:lnTo>
                  <a:pt x="127" y="15"/>
                </a:lnTo>
                <a:lnTo>
                  <a:pt x="165" y="10"/>
                </a:lnTo>
                <a:lnTo>
                  <a:pt x="193" y="10"/>
                </a:lnTo>
                <a:lnTo>
                  <a:pt x="216" y="5"/>
                </a:lnTo>
                <a:lnTo>
                  <a:pt x="235" y="5"/>
                </a:lnTo>
                <a:lnTo>
                  <a:pt x="249" y="0"/>
                </a:lnTo>
                <a:lnTo>
                  <a:pt x="254" y="0"/>
                </a:lnTo>
                <a:lnTo>
                  <a:pt x="240" y="0"/>
                </a:lnTo>
                <a:lnTo>
                  <a:pt x="235" y="0"/>
                </a:lnTo>
                <a:lnTo>
                  <a:pt x="221" y="5"/>
                </a:lnTo>
                <a:lnTo>
                  <a:pt x="198" y="10"/>
                </a:lnTo>
                <a:lnTo>
                  <a:pt x="169" y="10"/>
                </a:lnTo>
                <a:lnTo>
                  <a:pt x="132" y="15"/>
                </a:lnTo>
                <a:lnTo>
                  <a:pt x="94" y="15"/>
                </a:lnTo>
                <a:lnTo>
                  <a:pt x="47" y="15"/>
                </a:lnTo>
                <a:lnTo>
                  <a:pt x="0" y="15"/>
                </a:lnTo>
                <a:close/>
              </a:path>
            </a:pathLst>
          </a:custGeom>
          <a:solidFill>
            <a:srgbClr val="BBBB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3" name="Freeform 33"/>
          <p:cNvSpPr>
            <a:spLocks/>
          </p:cNvSpPr>
          <p:nvPr/>
        </p:nvSpPr>
        <p:spPr bwMode="auto">
          <a:xfrm>
            <a:off x="1117600" y="3451225"/>
            <a:ext cx="381000" cy="23813"/>
          </a:xfrm>
          <a:custGeom>
            <a:avLst/>
            <a:gdLst>
              <a:gd name="T0" fmla="*/ 0 w 240"/>
              <a:gd name="T1" fmla="*/ 2147483646 h 15"/>
              <a:gd name="T2" fmla="*/ 2147483646 w 240"/>
              <a:gd name="T3" fmla="*/ 2147483646 h 15"/>
              <a:gd name="T4" fmla="*/ 2147483646 w 240"/>
              <a:gd name="T5" fmla="*/ 2147483646 h 15"/>
              <a:gd name="T6" fmla="*/ 2147483646 w 240"/>
              <a:gd name="T7" fmla="*/ 2147483646 h 15"/>
              <a:gd name="T8" fmla="*/ 2147483646 w 240"/>
              <a:gd name="T9" fmla="*/ 2147483646 h 15"/>
              <a:gd name="T10" fmla="*/ 2147483646 w 240"/>
              <a:gd name="T11" fmla="*/ 2147483646 h 15"/>
              <a:gd name="T12" fmla="*/ 2147483646 w 240"/>
              <a:gd name="T13" fmla="*/ 2147483646 h 15"/>
              <a:gd name="T14" fmla="*/ 2147483646 w 240"/>
              <a:gd name="T15" fmla="*/ 0 h 15"/>
              <a:gd name="T16" fmla="*/ 2147483646 w 240"/>
              <a:gd name="T17" fmla="*/ 0 h 15"/>
              <a:gd name="T18" fmla="*/ 2147483646 w 240"/>
              <a:gd name="T19" fmla="*/ 0 h 15"/>
              <a:gd name="T20" fmla="*/ 2147483646 w 240"/>
              <a:gd name="T21" fmla="*/ 0 h 15"/>
              <a:gd name="T22" fmla="*/ 2147483646 w 240"/>
              <a:gd name="T23" fmla="*/ 2147483646 h 15"/>
              <a:gd name="T24" fmla="*/ 2147483646 w 240"/>
              <a:gd name="T25" fmla="*/ 2147483646 h 15"/>
              <a:gd name="T26" fmla="*/ 2147483646 w 240"/>
              <a:gd name="T27" fmla="*/ 2147483646 h 15"/>
              <a:gd name="T28" fmla="*/ 2147483646 w 240"/>
              <a:gd name="T29" fmla="*/ 2147483646 h 15"/>
              <a:gd name="T30" fmla="*/ 2147483646 w 240"/>
              <a:gd name="T31" fmla="*/ 2147483646 h 15"/>
              <a:gd name="T32" fmla="*/ 2147483646 w 240"/>
              <a:gd name="T33" fmla="*/ 2147483646 h 15"/>
              <a:gd name="T34" fmla="*/ 0 w 240"/>
              <a:gd name="T35" fmla="*/ 2147483646 h 15"/>
              <a:gd name="T36" fmla="*/ 0 w 240"/>
              <a:gd name="T37" fmla="*/ 2147483646 h 1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40" h="15">
                <a:moveTo>
                  <a:pt x="0" y="15"/>
                </a:moveTo>
                <a:lnTo>
                  <a:pt x="47" y="15"/>
                </a:lnTo>
                <a:lnTo>
                  <a:pt x="94" y="15"/>
                </a:lnTo>
                <a:lnTo>
                  <a:pt x="132" y="15"/>
                </a:lnTo>
                <a:lnTo>
                  <a:pt x="169" y="10"/>
                </a:lnTo>
                <a:lnTo>
                  <a:pt x="198" y="10"/>
                </a:lnTo>
                <a:lnTo>
                  <a:pt x="221" y="5"/>
                </a:lnTo>
                <a:lnTo>
                  <a:pt x="235" y="0"/>
                </a:lnTo>
                <a:lnTo>
                  <a:pt x="240" y="0"/>
                </a:lnTo>
                <a:lnTo>
                  <a:pt x="226" y="0"/>
                </a:lnTo>
                <a:lnTo>
                  <a:pt x="221" y="0"/>
                </a:lnTo>
                <a:lnTo>
                  <a:pt x="207" y="5"/>
                </a:lnTo>
                <a:lnTo>
                  <a:pt x="188" y="5"/>
                </a:lnTo>
                <a:lnTo>
                  <a:pt x="160" y="10"/>
                </a:lnTo>
                <a:lnTo>
                  <a:pt x="127" y="10"/>
                </a:lnTo>
                <a:lnTo>
                  <a:pt x="85" y="15"/>
                </a:lnTo>
                <a:lnTo>
                  <a:pt x="47" y="15"/>
                </a:lnTo>
                <a:lnTo>
                  <a:pt x="0" y="15"/>
                </a:lnTo>
                <a:close/>
              </a:path>
            </a:pathLst>
          </a:custGeom>
          <a:solidFill>
            <a:srgbClr val="B6B6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4" name="Freeform 34"/>
          <p:cNvSpPr>
            <a:spLocks/>
          </p:cNvSpPr>
          <p:nvPr/>
        </p:nvSpPr>
        <p:spPr bwMode="auto">
          <a:xfrm>
            <a:off x="1117600" y="3451225"/>
            <a:ext cx="358775" cy="23813"/>
          </a:xfrm>
          <a:custGeom>
            <a:avLst/>
            <a:gdLst>
              <a:gd name="T0" fmla="*/ 0 w 226"/>
              <a:gd name="T1" fmla="*/ 2147483646 h 15"/>
              <a:gd name="T2" fmla="*/ 2147483646 w 226"/>
              <a:gd name="T3" fmla="*/ 2147483646 h 15"/>
              <a:gd name="T4" fmla="*/ 2147483646 w 226"/>
              <a:gd name="T5" fmla="*/ 2147483646 h 15"/>
              <a:gd name="T6" fmla="*/ 2147483646 w 226"/>
              <a:gd name="T7" fmla="*/ 2147483646 h 15"/>
              <a:gd name="T8" fmla="*/ 2147483646 w 226"/>
              <a:gd name="T9" fmla="*/ 2147483646 h 15"/>
              <a:gd name="T10" fmla="*/ 2147483646 w 226"/>
              <a:gd name="T11" fmla="*/ 2147483646 h 15"/>
              <a:gd name="T12" fmla="*/ 2147483646 w 226"/>
              <a:gd name="T13" fmla="*/ 2147483646 h 15"/>
              <a:gd name="T14" fmla="*/ 2147483646 w 226"/>
              <a:gd name="T15" fmla="*/ 0 h 15"/>
              <a:gd name="T16" fmla="*/ 2147483646 w 226"/>
              <a:gd name="T17" fmla="*/ 0 h 15"/>
              <a:gd name="T18" fmla="*/ 2147483646 w 226"/>
              <a:gd name="T19" fmla="*/ 0 h 15"/>
              <a:gd name="T20" fmla="*/ 2147483646 w 226"/>
              <a:gd name="T21" fmla="*/ 0 h 15"/>
              <a:gd name="T22" fmla="*/ 2147483646 w 226"/>
              <a:gd name="T23" fmla="*/ 2147483646 h 15"/>
              <a:gd name="T24" fmla="*/ 2147483646 w 226"/>
              <a:gd name="T25" fmla="*/ 2147483646 h 15"/>
              <a:gd name="T26" fmla="*/ 2147483646 w 226"/>
              <a:gd name="T27" fmla="*/ 2147483646 h 15"/>
              <a:gd name="T28" fmla="*/ 2147483646 w 226"/>
              <a:gd name="T29" fmla="*/ 2147483646 h 15"/>
              <a:gd name="T30" fmla="*/ 2147483646 w 226"/>
              <a:gd name="T31" fmla="*/ 2147483646 h 15"/>
              <a:gd name="T32" fmla="*/ 2147483646 w 226"/>
              <a:gd name="T33" fmla="*/ 2147483646 h 15"/>
              <a:gd name="T34" fmla="*/ 0 w 226"/>
              <a:gd name="T35" fmla="*/ 2147483646 h 15"/>
              <a:gd name="T36" fmla="*/ 0 w 226"/>
              <a:gd name="T37" fmla="*/ 2147483646 h 1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26" h="15">
                <a:moveTo>
                  <a:pt x="0" y="15"/>
                </a:moveTo>
                <a:lnTo>
                  <a:pt x="47" y="15"/>
                </a:lnTo>
                <a:lnTo>
                  <a:pt x="85" y="15"/>
                </a:lnTo>
                <a:lnTo>
                  <a:pt x="127" y="10"/>
                </a:lnTo>
                <a:lnTo>
                  <a:pt x="160" y="10"/>
                </a:lnTo>
                <a:lnTo>
                  <a:pt x="188" y="5"/>
                </a:lnTo>
                <a:lnTo>
                  <a:pt x="207" y="5"/>
                </a:lnTo>
                <a:lnTo>
                  <a:pt x="221" y="0"/>
                </a:lnTo>
                <a:lnTo>
                  <a:pt x="226" y="0"/>
                </a:lnTo>
                <a:lnTo>
                  <a:pt x="212" y="0"/>
                </a:lnTo>
                <a:lnTo>
                  <a:pt x="207" y="0"/>
                </a:lnTo>
                <a:lnTo>
                  <a:pt x="193" y="5"/>
                </a:lnTo>
                <a:lnTo>
                  <a:pt x="174" y="5"/>
                </a:lnTo>
                <a:lnTo>
                  <a:pt x="151" y="10"/>
                </a:lnTo>
                <a:lnTo>
                  <a:pt x="118" y="10"/>
                </a:lnTo>
                <a:lnTo>
                  <a:pt x="80" y="10"/>
                </a:lnTo>
                <a:lnTo>
                  <a:pt x="43" y="15"/>
                </a:lnTo>
                <a:lnTo>
                  <a:pt x="0" y="15"/>
                </a:lnTo>
                <a:close/>
              </a:path>
            </a:pathLst>
          </a:custGeom>
          <a:solidFill>
            <a:srgbClr val="B0B0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5" name="Freeform 35"/>
          <p:cNvSpPr>
            <a:spLocks/>
          </p:cNvSpPr>
          <p:nvPr/>
        </p:nvSpPr>
        <p:spPr bwMode="auto">
          <a:xfrm>
            <a:off x="1117600" y="3451225"/>
            <a:ext cx="336550" cy="23813"/>
          </a:xfrm>
          <a:custGeom>
            <a:avLst/>
            <a:gdLst>
              <a:gd name="T0" fmla="*/ 0 w 212"/>
              <a:gd name="T1" fmla="*/ 2147483646 h 15"/>
              <a:gd name="T2" fmla="*/ 2147483646 w 212"/>
              <a:gd name="T3" fmla="*/ 2147483646 h 15"/>
              <a:gd name="T4" fmla="*/ 2147483646 w 212"/>
              <a:gd name="T5" fmla="*/ 2147483646 h 15"/>
              <a:gd name="T6" fmla="*/ 2147483646 w 212"/>
              <a:gd name="T7" fmla="*/ 2147483646 h 15"/>
              <a:gd name="T8" fmla="*/ 2147483646 w 212"/>
              <a:gd name="T9" fmla="*/ 2147483646 h 15"/>
              <a:gd name="T10" fmla="*/ 2147483646 w 212"/>
              <a:gd name="T11" fmla="*/ 2147483646 h 15"/>
              <a:gd name="T12" fmla="*/ 2147483646 w 212"/>
              <a:gd name="T13" fmla="*/ 2147483646 h 15"/>
              <a:gd name="T14" fmla="*/ 2147483646 w 212"/>
              <a:gd name="T15" fmla="*/ 0 h 15"/>
              <a:gd name="T16" fmla="*/ 2147483646 w 212"/>
              <a:gd name="T17" fmla="*/ 0 h 15"/>
              <a:gd name="T18" fmla="*/ 2147483646 w 212"/>
              <a:gd name="T19" fmla="*/ 0 h 15"/>
              <a:gd name="T20" fmla="*/ 2147483646 w 212"/>
              <a:gd name="T21" fmla="*/ 0 h 15"/>
              <a:gd name="T22" fmla="*/ 2147483646 w 212"/>
              <a:gd name="T23" fmla="*/ 2147483646 h 15"/>
              <a:gd name="T24" fmla="*/ 2147483646 w 212"/>
              <a:gd name="T25" fmla="*/ 2147483646 h 15"/>
              <a:gd name="T26" fmla="*/ 2147483646 w 212"/>
              <a:gd name="T27" fmla="*/ 2147483646 h 15"/>
              <a:gd name="T28" fmla="*/ 2147483646 w 212"/>
              <a:gd name="T29" fmla="*/ 2147483646 h 15"/>
              <a:gd name="T30" fmla="*/ 2147483646 w 212"/>
              <a:gd name="T31" fmla="*/ 2147483646 h 15"/>
              <a:gd name="T32" fmla="*/ 2147483646 w 212"/>
              <a:gd name="T33" fmla="*/ 2147483646 h 15"/>
              <a:gd name="T34" fmla="*/ 0 w 212"/>
              <a:gd name="T35" fmla="*/ 2147483646 h 15"/>
              <a:gd name="T36" fmla="*/ 0 w 212"/>
              <a:gd name="T37" fmla="*/ 2147483646 h 1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12" h="15">
                <a:moveTo>
                  <a:pt x="0" y="15"/>
                </a:moveTo>
                <a:lnTo>
                  <a:pt x="43" y="15"/>
                </a:lnTo>
                <a:lnTo>
                  <a:pt x="80" y="10"/>
                </a:lnTo>
                <a:lnTo>
                  <a:pt x="118" y="10"/>
                </a:lnTo>
                <a:lnTo>
                  <a:pt x="151" y="10"/>
                </a:lnTo>
                <a:lnTo>
                  <a:pt x="174" y="5"/>
                </a:lnTo>
                <a:lnTo>
                  <a:pt x="193" y="5"/>
                </a:lnTo>
                <a:lnTo>
                  <a:pt x="207" y="0"/>
                </a:lnTo>
                <a:lnTo>
                  <a:pt x="212" y="0"/>
                </a:lnTo>
                <a:lnTo>
                  <a:pt x="198" y="0"/>
                </a:lnTo>
                <a:lnTo>
                  <a:pt x="193" y="0"/>
                </a:lnTo>
                <a:lnTo>
                  <a:pt x="184" y="5"/>
                </a:lnTo>
                <a:lnTo>
                  <a:pt x="165" y="5"/>
                </a:lnTo>
                <a:lnTo>
                  <a:pt x="141" y="10"/>
                </a:lnTo>
                <a:lnTo>
                  <a:pt x="108" y="10"/>
                </a:lnTo>
                <a:lnTo>
                  <a:pt x="76" y="10"/>
                </a:lnTo>
                <a:lnTo>
                  <a:pt x="38" y="10"/>
                </a:lnTo>
                <a:lnTo>
                  <a:pt x="0" y="10"/>
                </a:lnTo>
                <a:lnTo>
                  <a:pt x="0" y="15"/>
                </a:lnTo>
                <a:close/>
              </a:path>
            </a:pathLst>
          </a:custGeom>
          <a:solidFill>
            <a:srgbClr val="ABAB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6" name="Freeform 36"/>
          <p:cNvSpPr>
            <a:spLocks/>
          </p:cNvSpPr>
          <p:nvPr/>
        </p:nvSpPr>
        <p:spPr bwMode="auto">
          <a:xfrm>
            <a:off x="1117600" y="3451225"/>
            <a:ext cx="314325" cy="15875"/>
          </a:xfrm>
          <a:custGeom>
            <a:avLst/>
            <a:gdLst>
              <a:gd name="T0" fmla="*/ 0 w 198"/>
              <a:gd name="T1" fmla="*/ 2147483646 h 10"/>
              <a:gd name="T2" fmla="*/ 2147483646 w 198"/>
              <a:gd name="T3" fmla="*/ 2147483646 h 10"/>
              <a:gd name="T4" fmla="*/ 2147483646 w 198"/>
              <a:gd name="T5" fmla="*/ 2147483646 h 10"/>
              <a:gd name="T6" fmla="*/ 2147483646 w 198"/>
              <a:gd name="T7" fmla="*/ 2147483646 h 10"/>
              <a:gd name="T8" fmla="*/ 2147483646 w 198"/>
              <a:gd name="T9" fmla="*/ 2147483646 h 10"/>
              <a:gd name="T10" fmla="*/ 2147483646 w 198"/>
              <a:gd name="T11" fmla="*/ 2147483646 h 10"/>
              <a:gd name="T12" fmla="*/ 2147483646 w 198"/>
              <a:gd name="T13" fmla="*/ 2147483646 h 10"/>
              <a:gd name="T14" fmla="*/ 2147483646 w 198"/>
              <a:gd name="T15" fmla="*/ 0 h 10"/>
              <a:gd name="T16" fmla="*/ 2147483646 w 198"/>
              <a:gd name="T17" fmla="*/ 0 h 10"/>
              <a:gd name="T18" fmla="*/ 2147483646 w 198"/>
              <a:gd name="T19" fmla="*/ 0 h 10"/>
              <a:gd name="T20" fmla="*/ 2147483646 w 198"/>
              <a:gd name="T21" fmla="*/ 0 h 10"/>
              <a:gd name="T22" fmla="*/ 2147483646 w 198"/>
              <a:gd name="T23" fmla="*/ 2147483646 h 10"/>
              <a:gd name="T24" fmla="*/ 2147483646 w 198"/>
              <a:gd name="T25" fmla="*/ 2147483646 h 10"/>
              <a:gd name="T26" fmla="*/ 2147483646 w 198"/>
              <a:gd name="T27" fmla="*/ 2147483646 h 10"/>
              <a:gd name="T28" fmla="*/ 2147483646 w 198"/>
              <a:gd name="T29" fmla="*/ 2147483646 h 10"/>
              <a:gd name="T30" fmla="*/ 2147483646 w 198"/>
              <a:gd name="T31" fmla="*/ 2147483646 h 10"/>
              <a:gd name="T32" fmla="*/ 0 w 198"/>
              <a:gd name="T33" fmla="*/ 2147483646 h 10"/>
              <a:gd name="T34" fmla="*/ 0 w 198"/>
              <a:gd name="T35" fmla="*/ 2147483646 h 1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98" h="10">
                <a:moveTo>
                  <a:pt x="0" y="10"/>
                </a:moveTo>
                <a:lnTo>
                  <a:pt x="38" y="10"/>
                </a:lnTo>
                <a:lnTo>
                  <a:pt x="76" y="10"/>
                </a:lnTo>
                <a:lnTo>
                  <a:pt x="108" y="10"/>
                </a:lnTo>
                <a:lnTo>
                  <a:pt x="141" y="10"/>
                </a:lnTo>
                <a:lnTo>
                  <a:pt x="165" y="5"/>
                </a:lnTo>
                <a:lnTo>
                  <a:pt x="184" y="5"/>
                </a:lnTo>
                <a:lnTo>
                  <a:pt x="193" y="0"/>
                </a:lnTo>
                <a:lnTo>
                  <a:pt x="198" y="0"/>
                </a:lnTo>
                <a:lnTo>
                  <a:pt x="184" y="0"/>
                </a:lnTo>
                <a:lnTo>
                  <a:pt x="179" y="0"/>
                </a:lnTo>
                <a:lnTo>
                  <a:pt x="165" y="5"/>
                </a:lnTo>
                <a:lnTo>
                  <a:pt x="141" y="5"/>
                </a:lnTo>
                <a:lnTo>
                  <a:pt x="113" y="10"/>
                </a:lnTo>
                <a:lnTo>
                  <a:pt x="80" y="10"/>
                </a:lnTo>
                <a:lnTo>
                  <a:pt x="43" y="10"/>
                </a:lnTo>
                <a:lnTo>
                  <a:pt x="0" y="10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7" name="Freeform 37"/>
          <p:cNvSpPr>
            <a:spLocks/>
          </p:cNvSpPr>
          <p:nvPr/>
        </p:nvSpPr>
        <p:spPr bwMode="auto">
          <a:xfrm>
            <a:off x="1117600" y="3451225"/>
            <a:ext cx="292100" cy="15875"/>
          </a:xfrm>
          <a:custGeom>
            <a:avLst/>
            <a:gdLst>
              <a:gd name="T0" fmla="*/ 0 w 184"/>
              <a:gd name="T1" fmla="*/ 2147483646 h 10"/>
              <a:gd name="T2" fmla="*/ 2147483646 w 184"/>
              <a:gd name="T3" fmla="*/ 2147483646 h 10"/>
              <a:gd name="T4" fmla="*/ 2147483646 w 184"/>
              <a:gd name="T5" fmla="*/ 2147483646 h 10"/>
              <a:gd name="T6" fmla="*/ 2147483646 w 184"/>
              <a:gd name="T7" fmla="*/ 2147483646 h 10"/>
              <a:gd name="T8" fmla="*/ 2147483646 w 184"/>
              <a:gd name="T9" fmla="*/ 2147483646 h 10"/>
              <a:gd name="T10" fmla="*/ 2147483646 w 184"/>
              <a:gd name="T11" fmla="*/ 2147483646 h 10"/>
              <a:gd name="T12" fmla="*/ 2147483646 w 184"/>
              <a:gd name="T13" fmla="*/ 0 h 10"/>
              <a:gd name="T14" fmla="*/ 2147483646 w 184"/>
              <a:gd name="T15" fmla="*/ 0 h 10"/>
              <a:gd name="T16" fmla="*/ 2147483646 w 184"/>
              <a:gd name="T17" fmla="*/ 0 h 10"/>
              <a:gd name="T18" fmla="*/ 2147483646 w 184"/>
              <a:gd name="T19" fmla="*/ 0 h 10"/>
              <a:gd name="T20" fmla="*/ 2147483646 w 184"/>
              <a:gd name="T21" fmla="*/ 2147483646 h 10"/>
              <a:gd name="T22" fmla="*/ 2147483646 w 184"/>
              <a:gd name="T23" fmla="*/ 2147483646 h 10"/>
              <a:gd name="T24" fmla="*/ 2147483646 w 184"/>
              <a:gd name="T25" fmla="*/ 2147483646 h 10"/>
              <a:gd name="T26" fmla="*/ 2147483646 w 184"/>
              <a:gd name="T27" fmla="*/ 2147483646 h 10"/>
              <a:gd name="T28" fmla="*/ 2147483646 w 184"/>
              <a:gd name="T29" fmla="*/ 2147483646 h 10"/>
              <a:gd name="T30" fmla="*/ 0 w 184"/>
              <a:gd name="T31" fmla="*/ 2147483646 h 10"/>
              <a:gd name="T32" fmla="*/ 0 w 184"/>
              <a:gd name="T33" fmla="*/ 2147483646 h 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84" h="10">
                <a:moveTo>
                  <a:pt x="0" y="10"/>
                </a:moveTo>
                <a:lnTo>
                  <a:pt x="43" y="10"/>
                </a:lnTo>
                <a:lnTo>
                  <a:pt x="80" y="10"/>
                </a:lnTo>
                <a:lnTo>
                  <a:pt x="113" y="10"/>
                </a:lnTo>
                <a:lnTo>
                  <a:pt x="141" y="5"/>
                </a:lnTo>
                <a:lnTo>
                  <a:pt x="165" y="5"/>
                </a:lnTo>
                <a:lnTo>
                  <a:pt x="179" y="0"/>
                </a:lnTo>
                <a:lnTo>
                  <a:pt x="184" y="0"/>
                </a:lnTo>
                <a:lnTo>
                  <a:pt x="169" y="0"/>
                </a:lnTo>
                <a:lnTo>
                  <a:pt x="165" y="0"/>
                </a:lnTo>
                <a:lnTo>
                  <a:pt x="151" y="5"/>
                </a:lnTo>
                <a:lnTo>
                  <a:pt x="132" y="5"/>
                </a:lnTo>
                <a:lnTo>
                  <a:pt x="104" y="10"/>
                </a:lnTo>
                <a:lnTo>
                  <a:pt x="76" y="10"/>
                </a:lnTo>
                <a:lnTo>
                  <a:pt x="38" y="10"/>
                </a:lnTo>
                <a:lnTo>
                  <a:pt x="0" y="1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8" name="Freeform 38"/>
          <p:cNvSpPr>
            <a:spLocks/>
          </p:cNvSpPr>
          <p:nvPr/>
        </p:nvSpPr>
        <p:spPr bwMode="auto">
          <a:xfrm>
            <a:off x="1117600" y="3451225"/>
            <a:ext cx="268288" cy="15875"/>
          </a:xfrm>
          <a:custGeom>
            <a:avLst/>
            <a:gdLst>
              <a:gd name="T0" fmla="*/ 0 w 169"/>
              <a:gd name="T1" fmla="*/ 2147483646 h 10"/>
              <a:gd name="T2" fmla="*/ 2147483646 w 169"/>
              <a:gd name="T3" fmla="*/ 2147483646 h 10"/>
              <a:gd name="T4" fmla="*/ 2147483646 w 169"/>
              <a:gd name="T5" fmla="*/ 2147483646 h 10"/>
              <a:gd name="T6" fmla="*/ 2147483646 w 169"/>
              <a:gd name="T7" fmla="*/ 2147483646 h 10"/>
              <a:gd name="T8" fmla="*/ 2147483646 w 169"/>
              <a:gd name="T9" fmla="*/ 2147483646 h 10"/>
              <a:gd name="T10" fmla="*/ 2147483646 w 169"/>
              <a:gd name="T11" fmla="*/ 2147483646 h 10"/>
              <a:gd name="T12" fmla="*/ 2147483646 w 169"/>
              <a:gd name="T13" fmla="*/ 0 h 10"/>
              <a:gd name="T14" fmla="*/ 2147483646 w 169"/>
              <a:gd name="T15" fmla="*/ 0 h 10"/>
              <a:gd name="T16" fmla="*/ 2147483646 w 169"/>
              <a:gd name="T17" fmla="*/ 0 h 10"/>
              <a:gd name="T18" fmla="*/ 2147483646 w 169"/>
              <a:gd name="T19" fmla="*/ 0 h 10"/>
              <a:gd name="T20" fmla="*/ 2147483646 w 169"/>
              <a:gd name="T21" fmla="*/ 2147483646 h 10"/>
              <a:gd name="T22" fmla="*/ 2147483646 w 169"/>
              <a:gd name="T23" fmla="*/ 2147483646 h 10"/>
              <a:gd name="T24" fmla="*/ 2147483646 w 169"/>
              <a:gd name="T25" fmla="*/ 2147483646 h 10"/>
              <a:gd name="T26" fmla="*/ 2147483646 w 169"/>
              <a:gd name="T27" fmla="*/ 2147483646 h 10"/>
              <a:gd name="T28" fmla="*/ 2147483646 w 169"/>
              <a:gd name="T29" fmla="*/ 2147483646 h 10"/>
              <a:gd name="T30" fmla="*/ 0 w 169"/>
              <a:gd name="T31" fmla="*/ 2147483646 h 10"/>
              <a:gd name="T32" fmla="*/ 0 w 169"/>
              <a:gd name="T33" fmla="*/ 2147483646 h 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69" h="10">
                <a:moveTo>
                  <a:pt x="0" y="10"/>
                </a:moveTo>
                <a:lnTo>
                  <a:pt x="38" y="10"/>
                </a:lnTo>
                <a:lnTo>
                  <a:pt x="76" y="10"/>
                </a:lnTo>
                <a:lnTo>
                  <a:pt x="104" y="10"/>
                </a:lnTo>
                <a:lnTo>
                  <a:pt x="132" y="5"/>
                </a:lnTo>
                <a:lnTo>
                  <a:pt x="151" y="5"/>
                </a:lnTo>
                <a:lnTo>
                  <a:pt x="165" y="0"/>
                </a:lnTo>
                <a:lnTo>
                  <a:pt x="169" y="0"/>
                </a:lnTo>
                <a:lnTo>
                  <a:pt x="155" y="0"/>
                </a:lnTo>
                <a:lnTo>
                  <a:pt x="151" y="0"/>
                </a:lnTo>
                <a:lnTo>
                  <a:pt x="141" y="5"/>
                </a:lnTo>
                <a:lnTo>
                  <a:pt x="123" y="5"/>
                </a:lnTo>
                <a:lnTo>
                  <a:pt x="99" y="5"/>
                </a:lnTo>
                <a:lnTo>
                  <a:pt x="66" y="10"/>
                </a:lnTo>
                <a:lnTo>
                  <a:pt x="38" y="10"/>
                </a:lnTo>
                <a:lnTo>
                  <a:pt x="0" y="10"/>
                </a:lnTo>
                <a:close/>
              </a:path>
            </a:pathLst>
          </a:custGeom>
          <a:solidFill>
            <a:srgbClr val="9797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9" name="Freeform 39"/>
          <p:cNvSpPr>
            <a:spLocks/>
          </p:cNvSpPr>
          <p:nvPr/>
        </p:nvSpPr>
        <p:spPr bwMode="auto">
          <a:xfrm>
            <a:off x="1117600" y="3451225"/>
            <a:ext cx="246063" cy="15875"/>
          </a:xfrm>
          <a:custGeom>
            <a:avLst/>
            <a:gdLst>
              <a:gd name="T0" fmla="*/ 0 w 155"/>
              <a:gd name="T1" fmla="*/ 2147483646 h 10"/>
              <a:gd name="T2" fmla="*/ 2147483646 w 155"/>
              <a:gd name="T3" fmla="*/ 2147483646 h 10"/>
              <a:gd name="T4" fmla="*/ 2147483646 w 155"/>
              <a:gd name="T5" fmla="*/ 2147483646 h 10"/>
              <a:gd name="T6" fmla="*/ 2147483646 w 155"/>
              <a:gd name="T7" fmla="*/ 2147483646 h 10"/>
              <a:gd name="T8" fmla="*/ 2147483646 w 155"/>
              <a:gd name="T9" fmla="*/ 2147483646 h 10"/>
              <a:gd name="T10" fmla="*/ 2147483646 w 155"/>
              <a:gd name="T11" fmla="*/ 2147483646 h 10"/>
              <a:gd name="T12" fmla="*/ 2147483646 w 155"/>
              <a:gd name="T13" fmla="*/ 0 h 10"/>
              <a:gd name="T14" fmla="*/ 2147483646 w 155"/>
              <a:gd name="T15" fmla="*/ 0 h 10"/>
              <a:gd name="T16" fmla="*/ 2147483646 w 155"/>
              <a:gd name="T17" fmla="*/ 0 h 10"/>
              <a:gd name="T18" fmla="*/ 2147483646 w 155"/>
              <a:gd name="T19" fmla="*/ 0 h 10"/>
              <a:gd name="T20" fmla="*/ 2147483646 w 155"/>
              <a:gd name="T21" fmla="*/ 2147483646 h 10"/>
              <a:gd name="T22" fmla="*/ 2147483646 w 155"/>
              <a:gd name="T23" fmla="*/ 2147483646 h 10"/>
              <a:gd name="T24" fmla="*/ 2147483646 w 155"/>
              <a:gd name="T25" fmla="*/ 2147483646 h 10"/>
              <a:gd name="T26" fmla="*/ 2147483646 w 155"/>
              <a:gd name="T27" fmla="*/ 2147483646 h 10"/>
              <a:gd name="T28" fmla="*/ 2147483646 w 155"/>
              <a:gd name="T29" fmla="*/ 2147483646 h 10"/>
              <a:gd name="T30" fmla="*/ 0 w 155"/>
              <a:gd name="T31" fmla="*/ 2147483646 h 10"/>
              <a:gd name="T32" fmla="*/ 0 w 155"/>
              <a:gd name="T33" fmla="*/ 2147483646 h 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55" h="10">
                <a:moveTo>
                  <a:pt x="0" y="10"/>
                </a:moveTo>
                <a:lnTo>
                  <a:pt x="38" y="10"/>
                </a:lnTo>
                <a:lnTo>
                  <a:pt x="66" y="10"/>
                </a:lnTo>
                <a:lnTo>
                  <a:pt x="99" y="5"/>
                </a:lnTo>
                <a:lnTo>
                  <a:pt x="123" y="5"/>
                </a:lnTo>
                <a:lnTo>
                  <a:pt x="141" y="5"/>
                </a:lnTo>
                <a:lnTo>
                  <a:pt x="151" y="0"/>
                </a:lnTo>
                <a:lnTo>
                  <a:pt x="155" y="0"/>
                </a:lnTo>
                <a:lnTo>
                  <a:pt x="141" y="0"/>
                </a:lnTo>
                <a:lnTo>
                  <a:pt x="137" y="0"/>
                </a:lnTo>
                <a:lnTo>
                  <a:pt x="127" y="5"/>
                </a:lnTo>
                <a:lnTo>
                  <a:pt x="108" y="5"/>
                </a:lnTo>
                <a:lnTo>
                  <a:pt x="90" y="5"/>
                </a:lnTo>
                <a:lnTo>
                  <a:pt x="61" y="5"/>
                </a:lnTo>
                <a:lnTo>
                  <a:pt x="33" y="10"/>
                </a:lnTo>
                <a:lnTo>
                  <a:pt x="0" y="10"/>
                </a:lnTo>
                <a:close/>
              </a:path>
            </a:pathLst>
          </a:custGeom>
          <a:solidFill>
            <a:srgbClr val="8F8F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0" name="Freeform 40"/>
          <p:cNvSpPr>
            <a:spLocks/>
          </p:cNvSpPr>
          <p:nvPr/>
        </p:nvSpPr>
        <p:spPr bwMode="auto">
          <a:xfrm>
            <a:off x="1117600" y="3451225"/>
            <a:ext cx="223838" cy="15875"/>
          </a:xfrm>
          <a:custGeom>
            <a:avLst/>
            <a:gdLst>
              <a:gd name="T0" fmla="*/ 0 w 141"/>
              <a:gd name="T1" fmla="*/ 2147483646 h 10"/>
              <a:gd name="T2" fmla="*/ 2147483646 w 141"/>
              <a:gd name="T3" fmla="*/ 2147483646 h 10"/>
              <a:gd name="T4" fmla="*/ 2147483646 w 141"/>
              <a:gd name="T5" fmla="*/ 2147483646 h 10"/>
              <a:gd name="T6" fmla="*/ 2147483646 w 141"/>
              <a:gd name="T7" fmla="*/ 2147483646 h 10"/>
              <a:gd name="T8" fmla="*/ 2147483646 w 141"/>
              <a:gd name="T9" fmla="*/ 2147483646 h 10"/>
              <a:gd name="T10" fmla="*/ 2147483646 w 141"/>
              <a:gd name="T11" fmla="*/ 2147483646 h 10"/>
              <a:gd name="T12" fmla="*/ 2147483646 w 141"/>
              <a:gd name="T13" fmla="*/ 0 h 10"/>
              <a:gd name="T14" fmla="*/ 2147483646 w 141"/>
              <a:gd name="T15" fmla="*/ 0 h 10"/>
              <a:gd name="T16" fmla="*/ 2147483646 w 141"/>
              <a:gd name="T17" fmla="*/ 0 h 10"/>
              <a:gd name="T18" fmla="*/ 2147483646 w 141"/>
              <a:gd name="T19" fmla="*/ 0 h 10"/>
              <a:gd name="T20" fmla="*/ 2147483646 w 141"/>
              <a:gd name="T21" fmla="*/ 2147483646 h 10"/>
              <a:gd name="T22" fmla="*/ 2147483646 w 141"/>
              <a:gd name="T23" fmla="*/ 2147483646 h 10"/>
              <a:gd name="T24" fmla="*/ 2147483646 w 141"/>
              <a:gd name="T25" fmla="*/ 2147483646 h 10"/>
              <a:gd name="T26" fmla="*/ 2147483646 w 141"/>
              <a:gd name="T27" fmla="*/ 2147483646 h 10"/>
              <a:gd name="T28" fmla="*/ 0 w 141"/>
              <a:gd name="T29" fmla="*/ 2147483646 h 10"/>
              <a:gd name="T30" fmla="*/ 0 w 141"/>
              <a:gd name="T31" fmla="*/ 2147483646 h 1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41" h="10">
                <a:moveTo>
                  <a:pt x="0" y="10"/>
                </a:moveTo>
                <a:lnTo>
                  <a:pt x="33" y="10"/>
                </a:lnTo>
                <a:lnTo>
                  <a:pt x="61" y="5"/>
                </a:lnTo>
                <a:lnTo>
                  <a:pt x="90" y="5"/>
                </a:lnTo>
                <a:lnTo>
                  <a:pt x="108" y="5"/>
                </a:lnTo>
                <a:lnTo>
                  <a:pt x="127" y="5"/>
                </a:lnTo>
                <a:lnTo>
                  <a:pt x="137" y="0"/>
                </a:lnTo>
                <a:lnTo>
                  <a:pt x="141" y="0"/>
                </a:lnTo>
                <a:lnTo>
                  <a:pt x="127" y="0"/>
                </a:lnTo>
                <a:lnTo>
                  <a:pt x="123" y="0"/>
                </a:lnTo>
                <a:lnTo>
                  <a:pt x="108" y="5"/>
                </a:lnTo>
                <a:lnTo>
                  <a:pt x="90" y="5"/>
                </a:lnTo>
                <a:lnTo>
                  <a:pt x="66" y="5"/>
                </a:lnTo>
                <a:lnTo>
                  <a:pt x="33" y="5"/>
                </a:lnTo>
                <a:lnTo>
                  <a:pt x="0" y="5"/>
                </a:lnTo>
                <a:lnTo>
                  <a:pt x="0" y="10"/>
                </a:lnTo>
                <a:close/>
              </a:path>
            </a:pathLst>
          </a:custGeom>
          <a:solidFill>
            <a:srgbClr val="8787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1" name="Freeform 41"/>
          <p:cNvSpPr>
            <a:spLocks/>
          </p:cNvSpPr>
          <p:nvPr/>
        </p:nvSpPr>
        <p:spPr bwMode="auto">
          <a:xfrm>
            <a:off x="1117600" y="3451225"/>
            <a:ext cx="201613" cy="7938"/>
          </a:xfrm>
          <a:custGeom>
            <a:avLst/>
            <a:gdLst>
              <a:gd name="T0" fmla="*/ 0 w 127"/>
              <a:gd name="T1" fmla="*/ 2147483646 h 5"/>
              <a:gd name="T2" fmla="*/ 2147483646 w 127"/>
              <a:gd name="T3" fmla="*/ 2147483646 h 5"/>
              <a:gd name="T4" fmla="*/ 2147483646 w 127"/>
              <a:gd name="T5" fmla="*/ 2147483646 h 5"/>
              <a:gd name="T6" fmla="*/ 2147483646 w 127"/>
              <a:gd name="T7" fmla="*/ 2147483646 h 5"/>
              <a:gd name="T8" fmla="*/ 2147483646 w 127"/>
              <a:gd name="T9" fmla="*/ 2147483646 h 5"/>
              <a:gd name="T10" fmla="*/ 2147483646 w 127"/>
              <a:gd name="T11" fmla="*/ 0 h 5"/>
              <a:gd name="T12" fmla="*/ 2147483646 w 127"/>
              <a:gd name="T13" fmla="*/ 0 h 5"/>
              <a:gd name="T14" fmla="*/ 2147483646 w 127"/>
              <a:gd name="T15" fmla="*/ 0 h 5"/>
              <a:gd name="T16" fmla="*/ 2147483646 w 127"/>
              <a:gd name="T17" fmla="*/ 0 h 5"/>
              <a:gd name="T18" fmla="*/ 2147483646 w 127"/>
              <a:gd name="T19" fmla="*/ 0 h 5"/>
              <a:gd name="T20" fmla="*/ 2147483646 w 127"/>
              <a:gd name="T21" fmla="*/ 2147483646 h 5"/>
              <a:gd name="T22" fmla="*/ 2147483646 w 127"/>
              <a:gd name="T23" fmla="*/ 2147483646 h 5"/>
              <a:gd name="T24" fmla="*/ 2147483646 w 127"/>
              <a:gd name="T25" fmla="*/ 2147483646 h 5"/>
              <a:gd name="T26" fmla="*/ 0 w 127"/>
              <a:gd name="T27" fmla="*/ 2147483646 h 5"/>
              <a:gd name="T28" fmla="*/ 0 w 127"/>
              <a:gd name="T29" fmla="*/ 2147483646 h 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27" h="5">
                <a:moveTo>
                  <a:pt x="0" y="5"/>
                </a:moveTo>
                <a:lnTo>
                  <a:pt x="33" y="5"/>
                </a:lnTo>
                <a:lnTo>
                  <a:pt x="66" y="5"/>
                </a:lnTo>
                <a:lnTo>
                  <a:pt x="90" y="5"/>
                </a:lnTo>
                <a:lnTo>
                  <a:pt x="108" y="5"/>
                </a:lnTo>
                <a:lnTo>
                  <a:pt x="123" y="0"/>
                </a:lnTo>
                <a:lnTo>
                  <a:pt x="127" y="0"/>
                </a:lnTo>
                <a:lnTo>
                  <a:pt x="113" y="0"/>
                </a:lnTo>
                <a:lnTo>
                  <a:pt x="108" y="0"/>
                </a:lnTo>
                <a:lnTo>
                  <a:pt x="99" y="0"/>
                </a:lnTo>
                <a:lnTo>
                  <a:pt x="80" y="5"/>
                </a:lnTo>
                <a:lnTo>
                  <a:pt x="57" y="5"/>
                </a:lnTo>
                <a:lnTo>
                  <a:pt x="29" y="5"/>
                </a:lnTo>
                <a:lnTo>
                  <a:pt x="0" y="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2" name="Freeform 42"/>
          <p:cNvSpPr>
            <a:spLocks/>
          </p:cNvSpPr>
          <p:nvPr/>
        </p:nvSpPr>
        <p:spPr bwMode="auto">
          <a:xfrm>
            <a:off x="1117600" y="3451225"/>
            <a:ext cx="179388" cy="7938"/>
          </a:xfrm>
          <a:custGeom>
            <a:avLst/>
            <a:gdLst>
              <a:gd name="T0" fmla="*/ 0 w 113"/>
              <a:gd name="T1" fmla="*/ 2147483646 h 5"/>
              <a:gd name="T2" fmla="*/ 2147483646 w 113"/>
              <a:gd name="T3" fmla="*/ 2147483646 h 5"/>
              <a:gd name="T4" fmla="*/ 2147483646 w 113"/>
              <a:gd name="T5" fmla="*/ 2147483646 h 5"/>
              <a:gd name="T6" fmla="*/ 2147483646 w 113"/>
              <a:gd name="T7" fmla="*/ 2147483646 h 5"/>
              <a:gd name="T8" fmla="*/ 2147483646 w 113"/>
              <a:gd name="T9" fmla="*/ 0 h 5"/>
              <a:gd name="T10" fmla="*/ 2147483646 w 113"/>
              <a:gd name="T11" fmla="*/ 0 h 5"/>
              <a:gd name="T12" fmla="*/ 2147483646 w 113"/>
              <a:gd name="T13" fmla="*/ 0 h 5"/>
              <a:gd name="T14" fmla="*/ 2147483646 w 113"/>
              <a:gd name="T15" fmla="*/ 0 h 5"/>
              <a:gd name="T16" fmla="*/ 2147483646 w 113"/>
              <a:gd name="T17" fmla="*/ 0 h 5"/>
              <a:gd name="T18" fmla="*/ 2147483646 w 113"/>
              <a:gd name="T19" fmla="*/ 0 h 5"/>
              <a:gd name="T20" fmla="*/ 2147483646 w 113"/>
              <a:gd name="T21" fmla="*/ 2147483646 h 5"/>
              <a:gd name="T22" fmla="*/ 2147483646 w 113"/>
              <a:gd name="T23" fmla="*/ 2147483646 h 5"/>
              <a:gd name="T24" fmla="*/ 2147483646 w 113"/>
              <a:gd name="T25" fmla="*/ 2147483646 h 5"/>
              <a:gd name="T26" fmla="*/ 0 w 113"/>
              <a:gd name="T27" fmla="*/ 2147483646 h 5"/>
              <a:gd name="T28" fmla="*/ 0 w 113"/>
              <a:gd name="T29" fmla="*/ 2147483646 h 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3" h="5">
                <a:moveTo>
                  <a:pt x="0" y="5"/>
                </a:moveTo>
                <a:lnTo>
                  <a:pt x="29" y="5"/>
                </a:lnTo>
                <a:lnTo>
                  <a:pt x="57" y="5"/>
                </a:lnTo>
                <a:lnTo>
                  <a:pt x="80" y="5"/>
                </a:lnTo>
                <a:lnTo>
                  <a:pt x="99" y="0"/>
                </a:lnTo>
                <a:lnTo>
                  <a:pt x="108" y="0"/>
                </a:lnTo>
                <a:lnTo>
                  <a:pt x="113" y="0"/>
                </a:lnTo>
                <a:lnTo>
                  <a:pt x="99" y="0"/>
                </a:lnTo>
                <a:lnTo>
                  <a:pt x="94" y="0"/>
                </a:lnTo>
                <a:lnTo>
                  <a:pt x="85" y="0"/>
                </a:lnTo>
                <a:lnTo>
                  <a:pt x="71" y="5"/>
                </a:lnTo>
                <a:lnTo>
                  <a:pt x="52" y="5"/>
                </a:lnTo>
                <a:lnTo>
                  <a:pt x="29" y="5"/>
                </a:lnTo>
                <a:lnTo>
                  <a:pt x="0" y="5"/>
                </a:lnTo>
                <a:close/>
              </a:path>
            </a:pathLst>
          </a:custGeom>
          <a:solidFill>
            <a:srgbClr val="7A7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3" name="Freeform 43"/>
          <p:cNvSpPr>
            <a:spLocks/>
          </p:cNvSpPr>
          <p:nvPr/>
        </p:nvSpPr>
        <p:spPr bwMode="auto">
          <a:xfrm>
            <a:off x="1117600" y="3451225"/>
            <a:ext cx="157163" cy="7938"/>
          </a:xfrm>
          <a:custGeom>
            <a:avLst/>
            <a:gdLst>
              <a:gd name="T0" fmla="*/ 0 w 99"/>
              <a:gd name="T1" fmla="*/ 2147483646 h 5"/>
              <a:gd name="T2" fmla="*/ 2147483646 w 99"/>
              <a:gd name="T3" fmla="*/ 2147483646 h 5"/>
              <a:gd name="T4" fmla="*/ 2147483646 w 99"/>
              <a:gd name="T5" fmla="*/ 2147483646 h 5"/>
              <a:gd name="T6" fmla="*/ 2147483646 w 99"/>
              <a:gd name="T7" fmla="*/ 2147483646 h 5"/>
              <a:gd name="T8" fmla="*/ 2147483646 w 99"/>
              <a:gd name="T9" fmla="*/ 0 h 5"/>
              <a:gd name="T10" fmla="*/ 2147483646 w 99"/>
              <a:gd name="T11" fmla="*/ 0 h 5"/>
              <a:gd name="T12" fmla="*/ 2147483646 w 99"/>
              <a:gd name="T13" fmla="*/ 0 h 5"/>
              <a:gd name="T14" fmla="*/ 2147483646 w 99"/>
              <a:gd name="T15" fmla="*/ 0 h 5"/>
              <a:gd name="T16" fmla="*/ 2147483646 w 99"/>
              <a:gd name="T17" fmla="*/ 0 h 5"/>
              <a:gd name="T18" fmla="*/ 2147483646 w 99"/>
              <a:gd name="T19" fmla="*/ 0 h 5"/>
              <a:gd name="T20" fmla="*/ 2147483646 w 99"/>
              <a:gd name="T21" fmla="*/ 2147483646 h 5"/>
              <a:gd name="T22" fmla="*/ 2147483646 w 99"/>
              <a:gd name="T23" fmla="*/ 2147483646 h 5"/>
              <a:gd name="T24" fmla="*/ 0 w 99"/>
              <a:gd name="T25" fmla="*/ 2147483646 h 5"/>
              <a:gd name="T26" fmla="*/ 0 w 99"/>
              <a:gd name="T27" fmla="*/ 2147483646 h 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99" h="5">
                <a:moveTo>
                  <a:pt x="0" y="5"/>
                </a:moveTo>
                <a:lnTo>
                  <a:pt x="29" y="5"/>
                </a:lnTo>
                <a:lnTo>
                  <a:pt x="52" y="5"/>
                </a:lnTo>
                <a:lnTo>
                  <a:pt x="71" y="5"/>
                </a:lnTo>
                <a:lnTo>
                  <a:pt x="85" y="0"/>
                </a:lnTo>
                <a:lnTo>
                  <a:pt x="94" y="0"/>
                </a:lnTo>
                <a:lnTo>
                  <a:pt x="99" y="0"/>
                </a:lnTo>
                <a:lnTo>
                  <a:pt x="85" y="0"/>
                </a:lnTo>
                <a:lnTo>
                  <a:pt x="80" y="0"/>
                </a:lnTo>
                <a:lnTo>
                  <a:pt x="71" y="0"/>
                </a:lnTo>
                <a:lnTo>
                  <a:pt x="52" y="5"/>
                </a:lnTo>
                <a:lnTo>
                  <a:pt x="29" y="5"/>
                </a:lnTo>
                <a:lnTo>
                  <a:pt x="0" y="5"/>
                </a:lnTo>
                <a:close/>
              </a:path>
            </a:pathLst>
          </a:custGeom>
          <a:solidFill>
            <a:srgbClr val="7575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4" name="Freeform 44"/>
          <p:cNvSpPr>
            <a:spLocks/>
          </p:cNvSpPr>
          <p:nvPr/>
        </p:nvSpPr>
        <p:spPr bwMode="auto">
          <a:xfrm>
            <a:off x="1117600" y="3451225"/>
            <a:ext cx="134938" cy="7938"/>
          </a:xfrm>
          <a:custGeom>
            <a:avLst/>
            <a:gdLst>
              <a:gd name="T0" fmla="*/ 0 w 85"/>
              <a:gd name="T1" fmla="*/ 2147483646 h 5"/>
              <a:gd name="T2" fmla="*/ 2147483646 w 85"/>
              <a:gd name="T3" fmla="*/ 2147483646 h 5"/>
              <a:gd name="T4" fmla="*/ 2147483646 w 85"/>
              <a:gd name="T5" fmla="*/ 2147483646 h 5"/>
              <a:gd name="T6" fmla="*/ 2147483646 w 85"/>
              <a:gd name="T7" fmla="*/ 0 h 5"/>
              <a:gd name="T8" fmla="*/ 2147483646 w 85"/>
              <a:gd name="T9" fmla="*/ 0 h 5"/>
              <a:gd name="T10" fmla="*/ 2147483646 w 85"/>
              <a:gd name="T11" fmla="*/ 0 h 5"/>
              <a:gd name="T12" fmla="*/ 2147483646 w 85"/>
              <a:gd name="T13" fmla="*/ 0 h 5"/>
              <a:gd name="T14" fmla="*/ 2147483646 w 85"/>
              <a:gd name="T15" fmla="*/ 0 h 5"/>
              <a:gd name="T16" fmla="*/ 2147483646 w 85"/>
              <a:gd name="T17" fmla="*/ 0 h 5"/>
              <a:gd name="T18" fmla="*/ 2147483646 w 85"/>
              <a:gd name="T19" fmla="*/ 0 h 5"/>
              <a:gd name="T20" fmla="*/ 2147483646 w 85"/>
              <a:gd name="T21" fmla="*/ 2147483646 h 5"/>
              <a:gd name="T22" fmla="*/ 0 w 85"/>
              <a:gd name="T23" fmla="*/ 2147483646 h 5"/>
              <a:gd name="T24" fmla="*/ 0 w 85"/>
              <a:gd name="T25" fmla="*/ 2147483646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5" h="5">
                <a:moveTo>
                  <a:pt x="0" y="5"/>
                </a:moveTo>
                <a:lnTo>
                  <a:pt x="29" y="5"/>
                </a:lnTo>
                <a:lnTo>
                  <a:pt x="52" y="5"/>
                </a:lnTo>
                <a:lnTo>
                  <a:pt x="71" y="0"/>
                </a:lnTo>
                <a:lnTo>
                  <a:pt x="80" y="0"/>
                </a:lnTo>
                <a:lnTo>
                  <a:pt x="85" y="0"/>
                </a:lnTo>
                <a:lnTo>
                  <a:pt x="71" y="0"/>
                </a:lnTo>
                <a:lnTo>
                  <a:pt x="66" y="0"/>
                </a:lnTo>
                <a:lnTo>
                  <a:pt x="57" y="0"/>
                </a:lnTo>
                <a:lnTo>
                  <a:pt x="43" y="0"/>
                </a:lnTo>
                <a:lnTo>
                  <a:pt x="24" y="5"/>
                </a:lnTo>
                <a:lnTo>
                  <a:pt x="0" y="5"/>
                </a:lnTo>
                <a:close/>
              </a:path>
            </a:pathLst>
          </a:custGeom>
          <a:solidFill>
            <a:srgbClr val="71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5" name="Freeform 45"/>
          <p:cNvSpPr>
            <a:spLocks/>
          </p:cNvSpPr>
          <p:nvPr/>
        </p:nvSpPr>
        <p:spPr bwMode="auto">
          <a:xfrm>
            <a:off x="1117600" y="3451225"/>
            <a:ext cx="112713" cy="7938"/>
          </a:xfrm>
          <a:custGeom>
            <a:avLst/>
            <a:gdLst>
              <a:gd name="T0" fmla="*/ 0 w 71"/>
              <a:gd name="T1" fmla="*/ 2147483646 h 5"/>
              <a:gd name="T2" fmla="*/ 2147483646 w 71"/>
              <a:gd name="T3" fmla="*/ 2147483646 h 5"/>
              <a:gd name="T4" fmla="*/ 2147483646 w 71"/>
              <a:gd name="T5" fmla="*/ 0 h 5"/>
              <a:gd name="T6" fmla="*/ 2147483646 w 71"/>
              <a:gd name="T7" fmla="*/ 0 h 5"/>
              <a:gd name="T8" fmla="*/ 2147483646 w 71"/>
              <a:gd name="T9" fmla="*/ 0 h 5"/>
              <a:gd name="T10" fmla="*/ 2147483646 w 71"/>
              <a:gd name="T11" fmla="*/ 0 h 5"/>
              <a:gd name="T12" fmla="*/ 2147483646 w 71"/>
              <a:gd name="T13" fmla="*/ 0 h 5"/>
              <a:gd name="T14" fmla="*/ 2147483646 w 71"/>
              <a:gd name="T15" fmla="*/ 0 h 5"/>
              <a:gd name="T16" fmla="*/ 2147483646 w 71"/>
              <a:gd name="T17" fmla="*/ 0 h 5"/>
              <a:gd name="T18" fmla="*/ 2147483646 w 71"/>
              <a:gd name="T19" fmla="*/ 0 h 5"/>
              <a:gd name="T20" fmla="*/ 0 w 71"/>
              <a:gd name="T21" fmla="*/ 0 h 5"/>
              <a:gd name="T22" fmla="*/ 0 w 71"/>
              <a:gd name="T23" fmla="*/ 2147483646 h 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1" h="5">
                <a:moveTo>
                  <a:pt x="0" y="5"/>
                </a:moveTo>
                <a:lnTo>
                  <a:pt x="24" y="5"/>
                </a:lnTo>
                <a:lnTo>
                  <a:pt x="43" y="0"/>
                </a:lnTo>
                <a:lnTo>
                  <a:pt x="57" y="0"/>
                </a:lnTo>
                <a:lnTo>
                  <a:pt x="66" y="0"/>
                </a:lnTo>
                <a:lnTo>
                  <a:pt x="71" y="0"/>
                </a:lnTo>
                <a:lnTo>
                  <a:pt x="57" y="0"/>
                </a:lnTo>
                <a:lnTo>
                  <a:pt x="52" y="0"/>
                </a:lnTo>
                <a:lnTo>
                  <a:pt x="43" y="0"/>
                </a:lnTo>
                <a:lnTo>
                  <a:pt x="24" y="0"/>
                </a:lnTo>
                <a:lnTo>
                  <a:pt x="0" y="0"/>
                </a:lnTo>
                <a:lnTo>
                  <a:pt x="0" y="5"/>
                </a:lnTo>
                <a:close/>
              </a:path>
            </a:pathLst>
          </a:custGeom>
          <a:solidFill>
            <a:srgbClr val="6E6E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6" name="Freeform 46"/>
          <p:cNvSpPr>
            <a:spLocks/>
          </p:cNvSpPr>
          <p:nvPr/>
        </p:nvSpPr>
        <p:spPr bwMode="auto">
          <a:xfrm>
            <a:off x="1117600" y="3451225"/>
            <a:ext cx="90488" cy="1588"/>
          </a:xfrm>
          <a:custGeom>
            <a:avLst/>
            <a:gdLst>
              <a:gd name="T0" fmla="*/ 0 w 57"/>
              <a:gd name="T1" fmla="*/ 0 h 1588"/>
              <a:gd name="T2" fmla="*/ 2147483646 w 57"/>
              <a:gd name="T3" fmla="*/ 0 h 1588"/>
              <a:gd name="T4" fmla="*/ 2147483646 w 57"/>
              <a:gd name="T5" fmla="*/ 0 h 1588"/>
              <a:gd name="T6" fmla="*/ 2147483646 w 57"/>
              <a:gd name="T7" fmla="*/ 0 h 1588"/>
              <a:gd name="T8" fmla="*/ 2147483646 w 57"/>
              <a:gd name="T9" fmla="*/ 0 h 1588"/>
              <a:gd name="T10" fmla="*/ 2147483646 w 57"/>
              <a:gd name="T11" fmla="*/ 0 h 1588"/>
              <a:gd name="T12" fmla="*/ 2147483646 w 57"/>
              <a:gd name="T13" fmla="*/ 0 h 1588"/>
              <a:gd name="T14" fmla="*/ 2147483646 w 57"/>
              <a:gd name="T15" fmla="*/ 0 h 1588"/>
              <a:gd name="T16" fmla="*/ 2147483646 w 57"/>
              <a:gd name="T17" fmla="*/ 0 h 1588"/>
              <a:gd name="T18" fmla="*/ 0 w 57"/>
              <a:gd name="T19" fmla="*/ 0 h 1588"/>
              <a:gd name="T20" fmla="*/ 0 w 57"/>
              <a:gd name="T21" fmla="*/ 0 h 158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7" h="1588">
                <a:moveTo>
                  <a:pt x="0" y="0"/>
                </a:moveTo>
                <a:lnTo>
                  <a:pt x="24" y="0"/>
                </a:lnTo>
                <a:lnTo>
                  <a:pt x="43" y="0"/>
                </a:lnTo>
                <a:lnTo>
                  <a:pt x="52" y="0"/>
                </a:lnTo>
                <a:lnTo>
                  <a:pt x="57" y="0"/>
                </a:lnTo>
                <a:lnTo>
                  <a:pt x="43" y="0"/>
                </a:lnTo>
                <a:lnTo>
                  <a:pt x="38" y="0"/>
                </a:lnTo>
                <a:lnTo>
                  <a:pt x="33" y="0"/>
                </a:lnTo>
                <a:lnTo>
                  <a:pt x="19" y="0"/>
                </a:lnTo>
                <a:lnTo>
                  <a:pt x="0" y="0"/>
                </a:lnTo>
                <a:close/>
              </a:path>
            </a:pathLst>
          </a:custGeom>
          <a:solidFill>
            <a:srgbClr val="6B6B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7" name="Freeform 47"/>
          <p:cNvSpPr>
            <a:spLocks/>
          </p:cNvSpPr>
          <p:nvPr/>
        </p:nvSpPr>
        <p:spPr bwMode="auto">
          <a:xfrm>
            <a:off x="1117600" y="3451225"/>
            <a:ext cx="68263" cy="1588"/>
          </a:xfrm>
          <a:custGeom>
            <a:avLst/>
            <a:gdLst>
              <a:gd name="T0" fmla="*/ 0 w 43"/>
              <a:gd name="T1" fmla="*/ 0 h 1588"/>
              <a:gd name="T2" fmla="*/ 2147483646 w 43"/>
              <a:gd name="T3" fmla="*/ 0 h 1588"/>
              <a:gd name="T4" fmla="*/ 2147483646 w 43"/>
              <a:gd name="T5" fmla="*/ 0 h 1588"/>
              <a:gd name="T6" fmla="*/ 2147483646 w 43"/>
              <a:gd name="T7" fmla="*/ 0 h 1588"/>
              <a:gd name="T8" fmla="*/ 2147483646 w 43"/>
              <a:gd name="T9" fmla="*/ 0 h 1588"/>
              <a:gd name="T10" fmla="*/ 2147483646 w 43"/>
              <a:gd name="T11" fmla="*/ 0 h 1588"/>
              <a:gd name="T12" fmla="*/ 2147483646 w 43"/>
              <a:gd name="T13" fmla="*/ 0 h 1588"/>
              <a:gd name="T14" fmla="*/ 2147483646 w 43"/>
              <a:gd name="T15" fmla="*/ 0 h 1588"/>
              <a:gd name="T16" fmla="*/ 0 w 43"/>
              <a:gd name="T17" fmla="*/ 0 h 1588"/>
              <a:gd name="T18" fmla="*/ 0 w 43"/>
              <a:gd name="T19" fmla="*/ 0 h 15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3" h="1588">
                <a:moveTo>
                  <a:pt x="0" y="0"/>
                </a:moveTo>
                <a:lnTo>
                  <a:pt x="19" y="0"/>
                </a:lnTo>
                <a:lnTo>
                  <a:pt x="33" y="0"/>
                </a:lnTo>
                <a:lnTo>
                  <a:pt x="38" y="0"/>
                </a:lnTo>
                <a:lnTo>
                  <a:pt x="43" y="0"/>
                </a:lnTo>
                <a:lnTo>
                  <a:pt x="29" y="0"/>
                </a:lnTo>
                <a:lnTo>
                  <a:pt x="24" y="0"/>
                </a:lnTo>
                <a:lnTo>
                  <a:pt x="14" y="0"/>
                </a:lnTo>
                <a:lnTo>
                  <a:pt x="0" y="0"/>
                </a:lnTo>
                <a:close/>
              </a:path>
            </a:pathLst>
          </a:custGeom>
          <a:solidFill>
            <a:srgbClr val="6868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8" name="Freeform 48"/>
          <p:cNvSpPr>
            <a:spLocks/>
          </p:cNvSpPr>
          <p:nvPr/>
        </p:nvSpPr>
        <p:spPr bwMode="auto">
          <a:xfrm>
            <a:off x="1117600" y="3451225"/>
            <a:ext cx="46038" cy="1588"/>
          </a:xfrm>
          <a:custGeom>
            <a:avLst/>
            <a:gdLst>
              <a:gd name="T0" fmla="*/ 0 w 29"/>
              <a:gd name="T1" fmla="*/ 0 h 1588"/>
              <a:gd name="T2" fmla="*/ 2147483646 w 29"/>
              <a:gd name="T3" fmla="*/ 0 h 1588"/>
              <a:gd name="T4" fmla="*/ 2147483646 w 29"/>
              <a:gd name="T5" fmla="*/ 0 h 1588"/>
              <a:gd name="T6" fmla="*/ 2147483646 w 29"/>
              <a:gd name="T7" fmla="*/ 0 h 1588"/>
              <a:gd name="T8" fmla="*/ 2147483646 w 29"/>
              <a:gd name="T9" fmla="*/ 0 h 1588"/>
              <a:gd name="T10" fmla="*/ 2147483646 w 29"/>
              <a:gd name="T11" fmla="*/ 0 h 1588"/>
              <a:gd name="T12" fmla="*/ 0 w 29"/>
              <a:gd name="T13" fmla="*/ 0 h 1588"/>
              <a:gd name="T14" fmla="*/ 0 w 29"/>
              <a:gd name="T15" fmla="*/ 0 h 15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9" h="1588">
                <a:moveTo>
                  <a:pt x="0" y="0"/>
                </a:moveTo>
                <a:lnTo>
                  <a:pt x="14" y="0"/>
                </a:lnTo>
                <a:lnTo>
                  <a:pt x="24" y="0"/>
                </a:lnTo>
                <a:lnTo>
                  <a:pt x="29" y="0"/>
                </a:lnTo>
                <a:lnTo>
                  <a:pt x="14" y="0"/>
                </a:lnTo>
                <a:lnTo>
                  <a:pt x="10" y="0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9" name="Freeform 49"/>
          <p:cNvSpPr>
            <a:spLocks/>
          </p:cNvSpPr>
          <p:nvPr/>
        </p:nvSpPr>
        <p:spPr bwMode="auto">
          <a:xfrm>
            <a:off x="1117600" y="3451225"/>
            <a:ext cx="22225" cy="1588"/>
          </a:xfrm>
          <a:custGeom>
            <a:avLst/>
            <a:gdLst>
              <a:gd name="T0" fmla="*/ 0 w 14"/>
              <a:gd name="T1" fmla="*/ 0 h 1588"/>
              <a:gd name="T2" fmla="*/ 2147483646 w 14"/>
              <a:gd name="T3" fmla="*/ 0 h 1588"/>
              <a:gd name="T4" fmla="*/ 2147483646 w 14"/>
              <a:gd name="T5" fmla="*/ 0 h 1588"/>
              <a:gd name="T6" fmla="*/ 0 w 14"/>
              <a:gd name="T7" fmla="*/ 0 h 1588"/>
              <a:gd name="T8" fmla="*/ 0 w 14"/>
              <a:gd name="T9" fmla="*/ 0 h 1588"/>
              <a:gd name="T10" fmla="*/ 0 w 14"/>
              <a:gd name="T11" fmla="*/ 0 h 15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" h="1588">
                <a:moveTo>
                  <a:pt x="0" y="0"/>
                </a:moveTo>
                <a:lnTo>
                  <a:pt x="10" y="0"/>
                </a:lnTo>
                <a:lnTo>
                  <a:pt x="14" y="0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0" name="Rectangle 50"/>
          <p:cNvSpPr>
            <a:spLocks noChangeArrowheads="1"/>
          </p:cNvSpPr>
          <p:nvPr/>
        </p:nvSpPr>
        <p:spPr bwMode="auto">
          <a:xfrm>
            <a:off x="1117600" y="3451225"/>
            <a:ext cx="1588" cy="1588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91" name="Freeform 51"/>
          <p:cNvSpPr>
            <a:spLocks/>
          </p:cNvSpPr>
          <p:nvPr/>
        </p:nvSpPr>
        <p:spPr bwMode="auto">
          <a:xfrm>
            <a:off x="1117600" y="3451225"/>
            <a:ext cx="425450" cy="23813"/>
          </a:xfrm>
          <a:custGeom>
            <a:avLst/>
            <a:gdLst>
              <a:gd name="T0" fmla="*/ 2147483646 w 268"/>
              <a:gd name="T1" fmla="*/ 0 h 15"/>
              <a:gd name="T2" fmla="*/ 0 w 268"/>
              <a:gd name="T3" fmla="*/ 0 h 15"/>
              <a:gd name="T4" fmla="*/ 2147483646 w 268"/>
              <a:gd name="T5" fmla="*/ 2147483646 h 15"/>
              <a:gd name="T6" fmla="*/ 2147483646 w 268"/>
              <a:gd name="T7" fmla="*/ 2147483646 h 15"/>
              <a:gd name="T8" fmla="*/ 2147483646 w 268"/>
              <a:gd name="T9" fmla="*/ 2147483646 h 15"/>
              <a:gd name="T10" fmla="*/ 2147483646 w 268"/>
              <a:gd name="T11" fmla="*/ 2147483646 h 15"/>
              <a:gd name="T12" fmla="*/ 2147483646 w 268"/>
              <a:gd name="T13" fmla="*/ 2147483646 h 15"/>
              <a:gd name="T14" fmla="*/ 2147483646 w 268"/>
              <a:gd name="T15" fmla="*/ 2147483646 h 15"/>
              <a:gd name="T16" fmla="*/ 2147483646 w 268"/>
              <a:gd name="T17" fmla="*/ 2147483646 h 15"/>
              <a:gd name="T18" fmla="*/ 2147483646 w 268"/>
              <a:gd name="T19" fmla="*/ 2147483646 h 15"/>
              <a:gd name="T20" fmla="*/ 2147483646 w 268"/>
              <a:gd name="T21" fmla="*/ 0 h 15"/>
              <a:gd name="T22" fmla="*/ 2147483646 w 268"/>
              <a:gd name="T23" fmla="*/ 0 h 1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68" h="15">
                <a:moveTo>
                  <a:pt x="268" y="0"/>
                </a:moveTo>
                <a:lnTo>
                  <a:pt x="0" y="0"/>
                </a:lnTo>
                <a:lnTo>
                  <a:pt x="10" y="5"/>
                </a:lnTo>
                <a:lnTo>
                  <a:pt x="29" y="10"/>
                </a:lnTo>
                <a:lnTo>
                  <a:pt x="66" y="15"/>
                </a:lnTo>
                <a:lnTo>
                  <a:pt x="108" y="15"/>
                </a:lnTo>
                <a:lnTo>
                  <a:pt x="155" y="15"/>
                </a:lnTo>
                <a:lnTo>
                  <a:pt x="198" y="15"/>
                </a:lnTo>
                <a:lnTo>
                  <a:pt x="235" y="10"/>
                </a:lnTo>
                <a:lnTo>
                  <a:pt x="259" y="5"/>
                </a:lnTo>
                <a:lnTo>
                  <a:pt x="26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2" name="Freeform 52"/>
          <p:cNvSpPr>
            <a:spLocks/>
          </p:cNvSpPr>
          <p:nvPr/>
        </p:nvSpPr>
        <p:spPr bwMode="auto">
          <a:xfrm>
            <a:off x="1117600" y="3451225"/>
            <a:ext cx="425450" cy="30163"/>
          </a:xfrm>
          <a:custGeom>
            <a:avLst/>
            <a:gdLst>
              <a:gd name="T0" fmla="*/ 0 w 268"/>
              <a:gd name="T1" fmla="*/ 2147483646 h 19"/>
              <a:gd name="T2" fmla="*/ 2147483646 w 268"/>
              <a:gd name="T3" fmla="*/ 2147483646 h 19"/>
              <a:gd name="T4" fmla="*/ 2147483646 w 268"/>
              <a:gd name="T5" fmla="*/ 2147483646 h 19"/>
              <a:gd name="T6" fmla="*/ 2147483646 w 268"/>
              <a:gd name="T7" fmla="*/ 2147483646 h 19"/>
              <a:gd name="T8" fmla="*/ 2147483646 w 268"/>
              <a:gd name="T9" fmla="*/ 2147483646 h 19"/>
              <a:gd name="T10" fmla="*/ 2147483646 w 268"/>
              <a:gd name="T11" fmla="*/ 2147483646 h 19"/>
              <a:gd name="T12" fmla="*/ 2147483646 w 268"/>
              <a:gd name="T13" fmla="*/ 2147483646 h 19"/>
              <a:gd name="T14" fmla="*/ 2147483646 w 268"/>
              <a:gd name="T15" fmla="*/ 2147483646 h 19"/>
              <a:gd name="T16" fmla="*/ 2147483646 w 268"/>
              <a:gd name="T17" fmla="*/ 0 h 19"/>
              <a:gd name="T18" fmla="*/ 2147483646 w 268"/>
              <a:gd name="T19" fmla="*/ 0 h 19"/>
              <a:gd name="T20" fmla="*/ 2147483646 w 268"/>
              <a:gd name="T21" fmla="*/ 2147483646 h 19"/>
              <a:gd name="T22" fmla="*/ 0 w 268"/>
              <a:gd name="T23" fmla="*/ 2147483646 h 1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68" h="19">
                <a:moveTo>
                  <a:pt x="0" y="19"/>
                </a:moveTo>
                <a:lnTo>
                  <a:pt x="47" y="15"/>
                </a:lnTo>
                <a:lnTo>
                  <a:pt x="94" y="15"/>
                </a:lnTo>
                <a:lnTo>
                  <a:pt x="132" y="15"/>
                </a:lnTo>
                <a:lnTo>
                  <a:pt x="169" y="15"/>
                </a:lnTo>
                <a:lnTo>
                  <a:pt x="202" y="10"/>
                </a:lnTo>
                <a:lnTo>
                  <a:pt x="231" y="10"/>
                </a:lnTo>
                <a:lnTo>
                  <a:pt x="249" y="5"/>
                </a:lnTo>
                <a:lnTo>
                  <a:pt x="263" y="0"/>
                </a:lnTo>
                <a:lnTo>
                  <a:pt x="268" y="0"/>
                </a:lnTo>
                <a:lnTo>
                  <a:pt x="268" y="19"/>
                </a:lnTo>
                <a:lnTo>
                  <a:pt x="0" y="19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3" name="Freeform 53"/>
          <p:cNvSpPr>
            <a:spLocks/>
          </p:cNvSpPr>
          <p:nvPr/>
        </p:nvSpPr>
        <p:spPr bwMode="auto">
          <a:xfrm>
            <a:off x="1117600" y="3451225"/>
            <a:ext cx="425450" cy="30163"/>
          </a:xfrm>
          <a:custGeom>
            <a:avLst/>
            <a:gdLst>
              <a:gd name="T0" fmla="*/ 0 w 268"/>
              <a:gd name="T1" fmla="*/ 2147483646 h 19"/>
              <a:gd name="T2" fmla="*/ 2147483646 w 268"/>
              <a:gd name="T3" fmla="*/ 2147483646 h 19"/>
              <a:gd name="T4" fmla="*/ 2147483646 w 268"/>
              <a:gd name="T5" fmla="*/ 2147483646 h 19"/>
              <a:gd name="T6" fmla="*/ 2147483646 w 268"/>
              <a:gd name="T7" fmla="*/ 2147483646 h 19"/>
              <a:gd name="T8" fmla="*/ 2147483646 w 268"/>
              <a:gd name="T9" fmla="*/ 2147483646 h 19"/>
              <a:gd name="T10" fmla="*/ 2147483646 w 268"/>
              <a:gd name="T11" fmla="*/ 2147483646 h 19"/>
              <a:gd name="T12" fmla="*/ 2147483646 w 268"/>
              <a:gd name="T13" fmla="*/ 2147483646 h 19"/>
              <a:gd name="T14" fmla="*/ 2147483646 w 268"/>
              <a:gd name="T15" fmla="*/ 2147483646 h 19"/>
              <a:gd name="T16" fmla="*/ 2147483646 w 268"/>
              <a:gd name="T17" fmla="*/ 0 h 19"/>
              <a:gd name="T18" fmla="*/ 2147483646 w 268"/>
              <a:gd name="T19" fmla="*/ 0 h 19"/>
              <a:gd name="T20" fmla="*/ 2147483646 w 268"/>
              <a:gd name="T21" fmla="*/ 0 h 19"/>
              <a:gd name="T22" fmla="*/ 2147483646 w 268"/>
              <a:gd name="T23" fmla="*/ 0 h 19"/>
              <a:gd name="T24" fmla="*/ 2147483646 w 268"/>
              <a:gd name="T25" fmla="*/ 2147483646 h 19"/>
              <a:gd name="T26" fmla="*/ 2147483646 w 268"/>
              <a:gd name="T27" fmla="*/ 2147483646 h 19"/>
              <a:gd name="T28" fmla="*/ 2147483646 w 268"/>
              <a:gd name="T29" fmla="*/ 2147483646 h 19"/>
              <a:gd name="T30" fmla="*/ 2147483646 w 268"/>
              <a:gd name="T31" fmla="*/ 2147483646 h 19"/>
              <a:gd name="T32" fmla="*/ 2147483646 w 268"/>
              <a:gd name="T33" fmla="*/ 2147483646 h 19"/>
              <a:gd name="T34" fmla="*/ 2147483646 w 268"/>
              <a:gd name="T35" fmla="*/ 2147483646 h 19"/>
              <a:gd name="T36" fmla="*/ 2147483646 w 268"/>
              <a:gd name="T37" fmla="*/ 2147483646 h 19"/>
              <a:gd name="T38" fmla="*/ 0 w 268"/>
              <a:gd name="T39" fmla="*/ 2147483646 h 19"/>
              <a:gd name="T40" fmla="*/ 0 w 268"/>
              <a:gd name="T41" fmla="*/ 2147483646 h 1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68" h="19">
                <a:moveTo>
                  <a:pt x="0" y="19"/>
                </a:moveTo>
                <a:lnTo>
                  <a:pt x="47" y="15"/>
                </a:lnTo>
                <a:lnTo>
                  <a:pt x="94" y="15"/>
                </a:lnTo>
                <a:lnTo>
                  <a:pt x="132" y="15"/>
                </a:lnTo>
                <a:lnTo>
                  <a:pt x="169" y="15"/>
                </a:lnTo>
                <a:lnTo>
                  <a:pt x="202" y="10"/>
                </a:lnTo>
                <a:lnTo>
                  <a:pt x="231" y="10"/>
                </a:lnTo>
                <a:lnTo>
                  <a:pt x="249" y="5"/>
                </a:lnTo>
                <a:lnTo>
                  <a:pt x="263" y="0"/>
                </a:lnTo>
                <a:lnTo>
                  <a:pt x="268" y="0"/>
                </a:lnTo>
                <a:lnTo>
                  <a:pt x="254" y="0"/>
                </a:lnTo>
                <a:lnTo>
                  <a:pt x="249" y="0"/>
                </a:lnTo>
                <a:lnTo>
                  <a:pt x="235" y="5"/>
                </a:lnTo>
                <a:lnTo>
                  <a:pt x="216" y="5"/>
                </a:lnTo>
                <a:lnTo>
                  <a:pt x="193" y="10"/>
                </a:lnTo>
                <a:lnTo>
                  <a:pt x="165" y="10"/>
                </a:lnTo>
                <a:lnTo>
                  <a:pt x="127" y="15"/>
                </a:lnTo>
                <a:lnTo>
                  <a:pt x="90" y="15"/>
                </a:lnTo>
                <a:lnTo>
                  <a:pt x="47" y="15"/>
                </a:lnTo>
                <a:lnTo>
                  <a:pt x="0" y="15"/>
                </a:lnTo>
                <a:lnTo>
                  <a:pt x="0" y="19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4" name="Freeform 54"/>
          <p:cNvSpPr>
            <a:spLocks/>
          </p:cNvSpPr>
          <p:nvPr/>
        </p:nvSpPr>
        <p:spPr bwMode="auto">
          <a:xfrm>
            <a:off x="1117600" y="3451225"/>
            <a:ext cx="403225" cy="23813"/>
          </a:xfrm>
          <a:custGeom>
            <a:avLst/>
            <a:gdLst>
              <a:gd name="T0" fmla="*/ 0 w 254"/>
              <a:gd name="T1" fmla="*/ 2147483646 h 15"/>
              <a:gd name="T2" fmla="*/ 2147483646 w 254"/>
              <a:gd name="T3" fmla="*/ 2147483646 h 15"/>
              <a:gd name="T4" fmla="*/ 2147483646 w 254"/>
              <a:gd name="T5" fmla="*/ 2147483646 h 15"/>
              <a:gd name="T6" fmla="*/ 2147483646 w 254"/>
              <a:gd name="T7" fmla="*/ 2147483646 h 15"/>
              <a:gd name="T8" fmla="*/ 2147483646 w 254"/>
              <a:gd name="T9" fmla="*/ 2147483646 h 15"/>
              <a:gd name="T10" fmla="*/ 2147483646 w 254"/>
              <a:gd name="T11" fmla="*/ 2147483646 h 15"/>
              <a:gd name="T12" fmla="*/ 2147483646 w 254"/>
              <a:gd name="T13" fmla="*/ 2147483646 h 15"/>
              <a:gd name="T14" fmla="*/ 2147483646 w 254"/>
              <a:gd name="T15" fmla="*/ 2147483646 h 15"/>
              <a:gd name="T16" fmla="*/ 2147483646 w 254"/>
              <a:gd name="T17" fmla="*/ 0 h 15"/>
              <a:gd name="T18" fmla="*/ 2147483646 w 254"/>
              <a:gd name="T19" fmla="*/ 0 h 15"/>
              <a:gd name="T20" fmla="*/ 2147483646 w 254"/>
              <a:gd name="T21" fmla="*/ 0 h 15"/>
              <a:gd name="T22" fmla="*/ 2147483646 w 254"/>
              <a:gd name="T23" fmla="*/ 0 h 15"/>
              <a:gd name="T24" fmla="*/ 2147483646 w 254"/>
              <a:gd name="T25" fmla="*/ 2147483646 h 15"/>
              <a:gd name="T26" fmla="*/ 2147483646 w 254"/>
              <a:gd name="T27" fmla="*/ 2147483646 h 15"/>
              <a:gd name="T28" fmla="*/ 2147483646 w 254"/>
              <a:gd name="T29" fmla="*/ 2147483646 h 15"/>
              <a:gd name="T30" fmla="*/ 2147483646 w 254"/>
              <a:gd name="T31" fmla="*/ 2147483646 h 15"/>
              <a:gd name="T32" fmla="*/ 2147483646 w 254"/>
              <a:gd name="T33" fmla="*/ 2147483646 h 15"/>
              <a:gd name="T34" fmla="*/ 2147483646 w 254"/>
              <a:gd name="T35" fmla="*/ 2147483646 h 15"/>
              <a:gd name="T36" fmla="*/ 0 w 254"/>
              <a:gd name="T37" fmla="*/ 2147483646 h 15"/>
              <a:gd name="T38" fmla="*/ 0 w 254"/>
              <a:gd name="T39" fmla="*/ 2147483646 h 1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54" h="15">
                <a:moveTo>
                  <a:pt x="0" y="15"/>
                </a:moveTo>
                <a:lnTo>
                  <a:pt x="47" y="15"/>
                </a:lnTo>
                <a:lnTo>
                  <a:pt x="90" y="15"/>
                </a:lnTo>
                <a:lnTo>
                  <a:pt x="127" y="15"/>
                </a:lnTo>
                <a:lnTo>
                  <a:pt x="165" y="10"/>
                </a:lnTo>
                <a:lnTo>
                  <a:pt x="193" y="10"/>
                </a:lnTo>
                <a:lnTo>
                  <a:pt x="216" y="5"/>
                </a:lnTo>
                <a:lnTo>
                  <a:pt x="235" y="5"/>
                </a:lnTo>
                <a:lnTo>
                  <a:pt x="249" y="0"/>
                </a:lnTo>
                <a:lnTo>
                  <a:pt x="254" y="0"/>
                </a:lnTo>
                <a:lnTo>
                  <a:pt x="240" y="0"/>
                </a:lnTo>
                <a:lnTo>
                  <a:pt x="235" y="0"/>
                </a:lnTo>
                <a:lnTo>
                  <a:pt x="221" y="5"/>
                </a:lnTo>
                <a:lnTo>
                  <a:pt x="198" y="10"/>
                </a:lnTo>
                <a:lnTo>
                  <a:pt x="169" y="10"/>
                </a:lnTo>
                <a:lnTo>
                  <a:pt x="132" y="15"/>
                </a:lnTo>
                <a:lnTo>
                  <a:pt x="94" y="15"/>
                </a:lnTo>
                <a:lnTo>
                  <a:pt x="47" y="15"/>
                </a:lnTo>
                <a:lnTo>
                  <a:pt x="0" y="15"/>
                </a:lnTo>
                <a:close/>
              </a:path>
            </a:pathLst>
          </a:custGeom>
          <a:solidFill>
            <a:srgbClr val="BBBB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5" name="Freeform 55"/>
          <p:cNvSpPr>
            <a:spLocks/>
          </p:cNvSpPr>
          <p:nvPr/>
        </p:nvSpPr>
        <p:spPr bwMode="auto">
          <a:xfrm>
            <a:off x="1117600" y="3451225"/>
            <a:ext cx="381000" cy="23813"/>
          </a:xfrm>
          <a:custGeom>
            <a:avLst/>
            <a:gdLst>
              <a:gd name="T0" fmla="*/ 0 w 240"/>
              <a:gd name="T1" fmla="*/ 2147483646 h 15"/>
              <a:gd name="T2" fmla="*/ 2147483646 w 240"/>
              <a:gd name="T3" fmla="*/ 2147483646 h 15"/>
              <a:gd name="T4" fmla="*/ 2147483646 w 240"/>
              <a:gd name="T5" fmla="*/ 2147483646 h 15"/>
              <a:gd name="T6" fmla="*/ 2147483646 w 240"/>
              <a:gd name="T7" fmla="*/ 2147483646 h 15"/>
              <a:gd name="T8" fmla="*/ 2147483646 w 240"/>
              <a:gd name="T9" fmla="*/ 2147483646 h 15"/>
              <a:gd name="T10" fmla="*/ 2147483646 w 240"/>
              <a:gd name="T11" fmla="*/ 2147483646 h 15"/>
              <a:gd name="T12" fmla="*/ 2147483646 w 240"/>
              <a:gd name="T13" fmla="*/ 2147483646 h 15"/>
              <a:gd name="T14" fmla="*/ 2147483646 w 240"/>
              <a:gd name="T15" fmla="*/ 0 h 15"/>
              <a:gd name="T16" fmla="*/ 2147483646 w 240"/>
              <a:gd name="T17" fmla="*/ 0 h 15"/>
              <a:gd name="T18" fmla="*/ 2147483646 w 240"/>
              <a:gd name="T19" fmla="*/ 0 h 15"/>
              <a:gd name="T20" fmla="*/ 2147483646 w 240"/>
              <a:gd name="T21" fmla="*/ 0 h 15"/>
              <a:gd name="T22" fmla="*/ 2147483646 w 240"/>
              <a:gd name="T23" fmla="*/ 2147483646 h 15"/>
              <a:gd name="T24" fmla="*/ 2147483646 w 240"/>
              <a:gd name="T25" fmla="*/ 2147483646 h 15"/>
              <a:gd name="T26" fmla="*/ 2147483646 w 240"/>
              <a:gd name="T27" fmla="*/ 2147483646 h 15"/>
              <a:gd name="T28" fmla="*/ 2147483646 w 240"/>
              <a:gd name="T29" fmla="*/ 2147483646 h 15"/>
              <a:gd name="T30" fmla="*/ 2147483646 w 240"/>
              <a:gd name="T31" fmla="*/ 2147483646 h 15"/>
              <a:gd name="T32" fmla="*/ 2147483646 w 240"/>
              <a:gd name="T33" fmla="*/ 2147483646 h 15"/>
              <a:gd name="T34" fmla="*/ 0 w 240"/>
              <a:gd name="T35" fmla="*/ 2147483646 h 15"/>
              <a:gd name="T36" fmla="*/ 0 w 240"/>
              <a:gd name="T37" fmla="*/ 2147483646 h 1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40" h="15">
                <a:moveTo>
                  <a:pt x="0" y="15"/>
                </a:moveTo>
                <a:lnTo>
                  <a:pt x="47" y="15"/>
                </a:lnTo>
                <a:lnTo>
                  <a:pt x="94" y="15"/>
                </a:lnTo>
                <a:lnTo>
                  <a:pt x="132" y="15"/>
                </a:lnTo>
                <a:lnTo>
                  <a:pt x="169" y="10"/>
                </a:lnTo>
                <a:lnTo>
                  <a:pt x="198" y="10"/>
                </a:lnTo>
                <a:lnTo>
                  <a:pt x="221" y="5"/>
                </a:lnTo>
                <a:lnTo>
                  <a:pt x="235" y="0"/>
                </a:lnTo>
                <a:lnTo>
                  <a:pt x="240" y="0"/>
                </a:lnTo>
                <a:lnTo>
                  <a:pt x="226" y="0"/>
                </a:lnTo>
                <a:lnTo>
                  <a:pt x="221" y="0"/>
                </a:lnTo>
                <a:lnTo>
                  <a:pt x="207" y="5"/>
                </a:lnTo>
                <a:lnTo>
                  <a:pt x="188" y="5"/>
                </a:lnTo>
                <a:lnTo>
                  <a:pt x="160" y="10"/>
                </a:lnTo>
                <a:lnTo>
                  <a:pt x="127" y="10"/>
                </a:lnTo>
                <a:lnTo>
                  <a:pt x="85" y="15"/>
                </a:lnTo>
                <a:lnTo>
                  <a:pt x="47" y="15"/>
                </a:lnTo>
                <a:lnTo>
                  <a:pt x="0" y="15"/>
                </a:lnTo>
                <a:close/>
              </a:path>
            </a:pathLst>
          </a:custGeom>
          <a:solidFill>
            <a:srgbClr val="B6B6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6" name="Freeform 56"/>
          <p:cNvSpPr>
            <a:spLocks/>
          </p:cNvSpPr>
          <p:nvPr/>
        </p:nvSpPr>
        <p:spPr bwMode="auto">
          <a:xfrm>
            <a:off x="1117600" y="3451225"/>
            <a:ext cx="358775" cy="23813"/>
          </a:xfrm>
          <a:custGeom>
            <a:avLst/>
            <a:gdLst>
              <a:gd name="T0" fmla="*/ 0 w 226"/>
              <a:gd name="T1" fmla="*/ 2147483646 h 15"/>
              <a:gd name="T2" fmla="*/ 2147483646 w 226"/>
              <a:gd name="T3" fmla="*/ 2147483646 h 15"/>
              <a:gd name="T4" fmla="*/ 2147483646 w 226"/>
              <a:gd name="T5" fmla="*/ 2147483646 h 15"/>
              <a:gd name="T6" fmla="*/ 2147483646 w 226"/>
              <a:gd name="T7" fmla="*/ 2147483646 h 15"/>
              <a:gd name="T8" fmla="*/ 2147483646 w 226"/>
              <a:gd name="T9" fmla="*/ 2147483646 h 15"/>
              <a:gd name="T10" fmla="*/ 2147483646 w 226"/>
              <a:gd name="T11" fmla="*/ 2147483646 h 15"/>
              <a:gd name="T12" fmla="*/ 2147483646 w 226"/>
              <a:gd name="T13" fmla="*/ 2147483646 h 15"/>
              <a:gd name="T14" fmla="*/ 2147483646 w 226"/>
              <a:gd name="T15" fmla="*/ 0 h 15"/>
              <a:gd name="T16" fmla="*/ 2147483646 w 226"/>
              <a:gd name="T17" fmla="*/ 0 h 15"/>
              <a:gd name="T18" fmla="*/ 2147483646 w 226"/>
              <a:gd name="T19" fmla="*/ 0 h 15"/>
              <a:gd name="T20" fmla="*/ 2147483646 w 226"/>
              <a:gd name="T21" fmla="*/ 0 h 15"/>
              <a:gd name="T22" fmla="*/ 2147483646 w 226"/>
              <a:gd name="T23" fmla="*/ 2147483646 h 15"/>
              <a:gd name="T24" fmla="*/ 2147483646 w 226"/>
              <a:gd name="T25" fmla="*/ 2147483646 h 15"/>
              <a:gd name="T26" fmla="*/ 2147483646 w 226"/>
              <a:gd name="T27" fmla="*/ 2147483646 h 15"/>
              <a:gd name="T28" fmla="*/ 2147483646 w 226"/>
              <a:gd name="T29" fmla="*/ 2147483646 h 15"/>
              <a:gd name="T30" fmla="*/ 2147483646 w 226"/>
              <a:gd name="T31" fmla="*/ 2147483646 h 15"/>
              <a:gd name="T32" fmla="*/ 2147483646 w 226"/>
              <a:gd name="T33" fmla="*/ 2147483646 h 15"/>
              <a:gd name="T34" fmla="*/ 0 w 226"/>
              <a:gd name="T35" fmla="*/ 2147483646 h 15"/>
              <a:gd name="T36" fmla="*/ 0 w 226"/>
              <a:gd name="T37" fmla="*/ 2147483646 h 1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26" h="15">
                <a:moveTo>
                  <a:pt x="0" y="15"/>
                </a:moveTo>
                <a:lnTo>
                  <a:pt x="47" y="15"/>
                </a:lnTo>
                <a:lnTo>
                  <a:pt x="85" y="15"/>
                </a:lnTo>
                <a:lnTo>
                  <a:pt x="127" y="10"/>
                </a:lnTo>
                <a:lnTo>
                  <a:pt x="160" y="10"/>
                </a:lnTo>
                <a:lnTo>
                  <a:pt x="188" y="5"/>
                </a:lnTo>
                <a:lnTo>
                  <a:pt x="207" y="5"/>
                </a:lnTo>
                <a:lnTo>
                  <a:pt x="221" y="0"/>
                </a:lnTo>
                <a:lnTo>
                  <a:pt x="226" y="0"/>
                </a:lnTo>
                <a:lnTo>
                  <a:pt x="212" y="0"/>
                </a:lnTo>
                <a:lnTo>
                  <a:pt x="207" y="0"/>
                </a:lnTo>
                <a:lnTo>
                  <a:pt x="193" y="5"/>
                </a:lnTo>
                <a:lnTo>
                  <a:pt x="174" y="5"/>
                </a:lnTo>
                <a:lnTo>
                  <a:pt x="151" y="10"/>
                </a:lnTo>
                <a:lnTo>
                  <a:pt x="118" y="10"/>
                </a:lnTo>
                <a:lnTo>
                  <a:pt x="80" y="10"/>
                </a:lnTo>
                <a:lnTo>
                  <a:pt x="43" y="15"/>
                </a:lnTo>
                <a:lnTo>
                  <a:pt x="0" y="15"/>
                </a:lnTo>
                <a:close/>
              </a:path>
            </a:pathLst>
          </a:custGeom>
          <a:solidFill>
            <a:srgbClr val="B0B0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7" name="Freeform 57"/>
          <p:cNvSpPr>
            <a:spLocks/>
          </p:cNvSpPr>
          <p:nvPr/>
        </p:nvSpPr>
        <p:spPr bwMode="auto">
          <a:xfrm>
            <a:off x="1117600" y="3451225"/>
            <a:ext cx="336550" cy="23813"/>
          </a:xfrm>
          <a:custGeom>
            <a:avLst/>
            <a:gdLst>
              <a:gd name="T0" fmla="*/ 0 w 212"/>
              <a:gd name="T1" fmla="*/ 2147483646 h 15"/>
              <a:gd name="T2" fmla="*/ 2147483646 w 212"/>
              <a:gd name="T3" fmla="*/ 2147483646 h 15"/>
              <a:gd name="T4" fmla="*/ 2147483646 w 212"/>
              <a:gd name="T5" fmla="*/ 2147483646 h 15"/>
              <a:gd name="T6" fmla="*/ 2147483646 w 212"/>
              <a:gd name="T7" fmla="*/ 2147483646 h 15"/>
              <a:gd name="T8" fmla="*/ 2147483646 w 212"/>
              <a:gd name="T9" fmla="*/ 2147483646 h 15"/>
              <a:gd name="T10" fmla="*/ 2147483646 w 212"/>
              <a:gd name="T11" fmla="*/ 2147483646 h 15"/>
              <a:gd name="T12" fmla="*/ 2147483646 w 212"/>
              <a:gd name="T13" fmla="*/ 2147483646 h 15"/>
              <a:gd name="T14" fmla="*/ 2147483646 w 212"/>
              <a:gd name="T15" fmla="*/ 0 h 15"/>
              <a:gd name="T16" fmla="*/ 2147483646 w 212"/>
              <a:gd name="T17" fmla="*/ 0 h 15"/>
              <a:gd name="T18" fmla="*/ 2147483646 w 212"/>
              <a:gd name="T19" fmla="*/ 0 h 15"/>
              <a:gd name="T20" fmla="*/ 2147483646 w 212"/>
              <a:gd name="T21" fmla="*/ 0 h 15"/>
              <a:gd name="T22" fmla="*/ 2147483646 w 212"/>
              <a:gd name="T23" fmla="*/ 2147483646 h 15"/>
              <a:gd name="T24" fmla="*/ 2147483646 w 212"/>
              <a:gd name="T25" fmla="*/ 2147483646 h 15"/>
              <a:gd name="T26" fmla="*/ 2147483646 w 212"/>
              <a:gd name="T27" fmla="*/ 2147483646 h 15"/>
              <a:gd name="T28" fmla="*/ 2147483646 w 212"/>
              <a:gd name="T29" fmla="*/ 2147483646 h 15"/>
              <a:gd name="T30" fmla="*/ 2147483646 w 212"/>
              <a:gd name="T31" fmla="*/ 2147483646 h 15"/>
              <a:gd name="T32" fmla="*/ 2147483646 w 212"/>
              <a:gd name="T33" fmla="*/ 2147483646 h 15"/>
              <a:gd name="T34" fmla="*/ 0 w 212"/>
              <a:gd name="T35" fmla="*/ 2147483646 h 15"/>
              <a:gd name="T36" fmla="*/ 0 w 212"/>
              <a:gd name="T37" fmla="*/ 2147483646 h 1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12" h="15">
                <a:moveTo>
                  <a:pt x="0" y="15"/>
                </a:moveTo>
                <a:lnTo>
                  <a:pt x="43" y="15"/>
                </a:lnTo>
                <a:lnTo>
                  <a:pt x="80" y="10"/>
                </a:lnTo>
                <a:lnTo>
                  <a:pt x="118" y="10"/>
                </a:lnTo>
                <a:lnTo>
                  <a:pt x="151" y="10"/>
                </a:lnTo>
                <a:lnTo>
                  <a:pt x="174" y="5"/>
                </a:lnTo>
                <a:lnTo>
                  <a:pt x="193" y="5"/>
                </a:lnTo>
                <a:lnTo>
                  <a:pt x="207" y="0"/>
                </a:lnTo>
                <a:lnTo>
                  <a:pt x="212" y="0"/>
                </a:lnTo>
                <a:lnTo>
                  <a:pt x="198" y="0"/>
                </a:lnTo>
                <a:lnTo>
                  <a:pt x="193" y="0"/>
                </a:lnTo>
                <a:lnTo>
                  <a:pt x="184" y="5"/>
                </a:lnTo>
                <a:lnTo>
                  <a:pt x="165" y="5"/>
                </a:lnTo>
                <a:lnTo>
                  <a:pt x="141" y="10"/>
                </a:lnTo>
                <a:lnTo>
                  <a:pt x="108" y="10"/>
                </a:lnTo>
                <a:lnTo>
                  <a:pt x="76" y="10"/>
                </a:lnTo>
                <a:lnTo>
                  <a:pt x="38" y="10"/>
                </a:lnTo>
                <a:lnTo>
                  <a:pt x="0" y="10"/>
                </a:lnTo>
                <a:lnTo>
                  <a:pt x="0" y="15"/>
                </a:lnTo>
                <a:close/>
              </a:path>
            </a:pathLst>
          </a:custGeom>
          <a:solidFill>
            <a:srgbClr val="ABAB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8" name="Freeform 58"/>
          <p:cNvSpPr>
            <a:spLocks/>
          </p:cNvSpPr>
          <p:nvPr/>
        </p:nvSpPr>
        <p:spPr bwMode="auto">
          <a:xfrm>
            <a:off x="1117600" y="3451225"/>
            <a:ext cx="314325" cy="15875"/>
          </a:xfrm>
          <a:custGeom>
            <a:avLst/>
            <a:gdLst>
              <a:gd name="T0" fmla="*/ 0 w 198"/>
              <a:gd name="T1" fmla="*/ 2147483646 h 10"/>
              <a:gd name="T2" fmla="*/ 2147483646 w 198"/>
              <a:gd name="T3" fmla="*/ 2147483646 h 10"/>
              <a:gd name="T4" fmla="*/ 2147483646 w 198"/>
              <a:gd name="T5" fmla="*/ 2147483646 h 10"/>
              <a:gd name="T6" fmla="*/ 2147483646 w 198"/>
              <a:gd name="T7" fmla="*/ 2147483646 h 10"/>
              <a:gd name="T8" fmla="*/ 2147483646 w 198"/>
              <a:gd name="T9" fmla="*/ 2147483646 h 10"/>
              <a:gd name="T10" fmla="*/ 2147483646 w 198"/>
              <a:gd name="T11" fmla="*/ 2147483646 h 10"/>
              <a:gd name="T12" fmla="*/ 2147483646 w 198"/>
              <a:gd name="T13" fmla="*/ 2147483646 h 10"/>
              <a:gd name="T14" fmla="*/ 2147483646 w 198"/>
              <a:gd name="T15" fmla="*/ 0 h 10"/>
              <a:gd name="T16" fmla="*/ 2147483646 w 198"/>
              <a:gd name="T17" fmla="*/ 0 h 10"/>
              <a:gd name="T18" fmla="*/ 2147483646 w 198"/>
              <a:gd name="T19" fmla="*/ 0 h 10"/>
              <a:gd name="T20" fmla="*/ 2147483646 w 198"/>
              <a:gd name="T21" fmla="*/ 0 h 10"/>
              <a:gd name="T22" fmla="*/ 2147483646 w 198"/>
              <a:gd name="T23" fmla="*/ 2147483646 h 10"/>
              <a:gd name="T24" fmla="*/ 2147483646 w 198"/>
              <a:gd name="T25" fmla="*/ 2147483646 h 10"/>
              <a:gd name="T26" fmla="*/ 2147483646 w 198"/>
              <a:gd name="T27" fmla="*/ 2147483646 h 10"/>
              <a:gd name="T28" fmla="*/ 2147483646 w 198"/>
              <a:gd name="T29" fmla="*/ 2147483646 h 10"/>
              <a:gd name="T30" fmla="*/ 2147483646 w 198"/>
              <a:gd name="T31" fmla="*/ 2147483646 h 10"/>
              <a:gd name="T32" fmla="*/ 0 w 198"/>
              <a:gd name="T33" fmla="*/ 2147483646 h 10"/>
              <a:gd name="T34" fmla="*/ 0 w 198"/>
              <a:gd name="T35" fmla="*/ 2147483646 h 1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98" h="10">
                <a:moveTo>
                  <a:pt x="0" y="10"/>
                </a:moveTo>
                <a:lnTo>
                  <a:pt x="38" y="10"/>
                </a:lnTo>
                <a:lnTo>
                  <a:pt x="76" y="10"/>
                </a:lnTo>
                <a:lnTo>
                  <a:pt x="108" y="10"/>
                </a:lnTo>
                <a:lnTo>
                  <a:pt x="141" y="10"/>
                </a:lnTo>
                <a:lnTo>
                  <a:pt x="165" y="5"/>
                </a:lnTo>
                <a:lnTo>
                  <a:pt x="184" y="5"/>
                </a:lnTo>
                <a:lnTo>
                  <a:pt x="193" y="0"/>
                </a:lnTo>
                <a:lnTo>
                  <a:pt x="198" y="0"/>
                </a:lnTo>
                <a:lnTo>
                  <a:pt x="184" y="0"/>
                </a:lnTo>
                <a:lnTo>
                  <a:pt x="179" y="0"/>
                </a:lnTo>
                <a:lnTo>
                  <a:pt x="165" y="5"/>
                </a:lnTo>
                <a:lnTo>
                  <a:pt x="141" y="5"/>
                </a:lnTo>
                <a:lnTo>
                  <a:pt x="113" y="10"/>
                </a:lnTo>
                <a:lnTo>
                  <a:pt x="80" y="10"/>
                </a:lnTo>
                <a:lnTo>
                  <a:pt x="43" y="10"/>
                </a:lnTo>
                <a:lnTo>
                  <a:pt x="0" y="10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9" name="Freeform 59"/>
          <p:cNvSpPr>
            <a:spLocks/>
          </p:cNvSpPr>
          <p:nvPr/>
        </p:nvSpPr>
        <p:spPr bwMode="auto">
          <a:xfrm>
            <a:off x="1117600" y="3451225"/>
            <a:ext cx="292100" cy="15875"/>
          </a:xfrm>
          <a:custGeom>
            <a:avLst/>
            <a:gdLst>
              <a:gd name="T0" fmla="*/ 0 w 184"/>
              <a:gd name="T1" fmla="*/ 2147483646 h 10"/>
              <a:gd name="T2" fmla="*/ 2147483646 w 184"/>
              <a:gd name="T3" fmla="*/ 2147483646 h 10"/>
              <a:gd name="T4" fmla="*/ 2147483646 w 184"/>
              <a:gd name="T5" fmla="*/ 2147483646 h 10"/>
              <a:gd name="T6" fmla="*/ 2147483646 w 184"/>
              <a:gd name="T7" fmla="*/ 2147483646 h 10"/>
              <a:gd name="T8" fmla="*/ 2147483646 w 184"/>
              <a:gd name="T9" fmla="*/ 2147483646 h 10"/>
              <a:gd name="T10" fmla="*/ 2147483646 w 184"/>
              <a:gd name="T11" fmla="*/ 2147483646 h 10"/>
              <a:gd name="T12" fmla="*/ 2147483646 w 184"/>
              <a:gd name="T13" fmla="*/ 0 h 10"/>
              <a:gd name="T14" fmla="*/ 2147483646 w 184"/>
              <a:gd name="T15" fmla="*/ 0 h 10"/>
              <a:gd name="T16" fmla="*/ 2147483646 w 184"/>
              <a:gd name="T17" fmla="*/ 0 h 10"/>
              <a:gd name="T18" fmla="*/ 2147483646 w 184"/>
              <a:gd name="T19" fmla="*/ 0 h 10"/>
              <a:gd name="T20" fmla="*/ 2147483646 w 184"/>
              <a:gd name="T21" fmla="*/ 2147483646 h 10"/>
              <a:gd name="T22" fmla="*/ 2147483646 w 184"/>
              <a:gd name="T23" fmla="*/ 2147483646 h 10"/>
              <a:gd name="T24" fmla="*/ 2147483646 w 184"/>
              <a:gd name="T25" fmla="*/ 2147483646 h 10"/>
              <a:gd name="T26" fmla="*/ 2147483646 w 184"/>
              <a:gd name="T27" fmla="*/ 2147483646 h 10"/>
              <a:gd name="T28" fmla="*/ 2147483646 w 184"/>
              <a:gd name="T29" fmla="*/ 2147483646 h 10"/>
              <a:gd name="T30" fmla="*/ 0 w 184"/>
              <a:gd name="T31" fmla="*/ 2147483646 h 10"/>
              <a:gd name="T32" fmla="*/ 0 w 184"/>
              <a:gd name="T33" fmla="*/ 2147483646 h 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84" h="10">
                <a:moveTo>
                  <a:pt x="0" y="10"/>
                </a:moveTo>
                <a:lnTo>
                  <a:pt x="43" y="10"/>
                </a:lnTo>
                <a:lnTo>
                  <a:pt x="80" y="10"/>
                </a:lnTo>
                <a:lnTo>
                  <a:pt x="113" y="10"/>
                </a:lnTo>
                <a:lnTo>
                  <a:pt x="141" y="5"/>
                </a:lnTo>
                <a:lnTo>
                  <a:pt x="165" y="5"/>
                </a:lnTo>
                <a:lnTo>
                  <a:pt x="179" y="0"/>
                </a:lnTo>
                <a:lnTo>
                  <a:pt x="184" y="0"/>
                </a:lnTo>
                <a:lnTo>
                  <a:pt x="169" y="0"/>
                </a:lnTo>
                <a:lnTo>
                  <a:pt x="165" y="0"/>
                </a:lnTo>
                <a:lnTo>
                  <a:pt x="151" y="5"/>
                </a:lnTo>
                <a:lnTo>
                  <a:pt x="132" y="5"/>
                </a:lnTo>
                <a:lnTo>
                  <a:pt x="104" y="10"/>
                </a:lnTo>
                <a:lnTo>
                  <a:pt x="76" y="10"/>
                </a:lnTo>
                <a:lnTo>
                  <a:pt x="38" y="10"/>
                </a:lnTo>
                <a:lnTo>
                  <a:pt x="0" y="1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0" name="Freeform 60"/>
          <p:cNvSpPr>
            <a:spLocks/>
          </p:cNvSpPr>
          <p:nvPr/>
        </p:nvSpPr>
        <p:spPr bwMode="auto">
          <a:xfrm>
            <a:off x="1117600" y="3451225"/>
            <a:ext cx="268288" cy="15875"/>
          </a:xfrm>
          <a:custGeom>
            <a:avLst/>
            <a:gdLst>
              <a:gd name="T0" fmla="*/ 0 w 169"/>
              <a:gd name="T1" fmla="*/ 2147483646 h 10"/>
              <a:gd name="T2" fmla="*/ 2147483646 w 169"/>
              <a:gd name="T3" fmla="*/ 2147483646 h 10"/>
              <a:gd name="T4" fmla="*/ 2147483646 w 169"/>
              <a:gd name="T5" fmla="*/ 2147483646 h 10"/>
              <a:gd name="T6" fmla="*/ 2147483646 w 169"/>
              <a:gd name="T7" fmla="*/ 2147483646 h 10"/>
              <a:gd name="T8" fmla="*/ 2147483646 w 169"/>
              <a:gd name="T9" fmla="*/ 2147483646 h 10"/>
              <a:gd name="T10" fmla="*/ 2147483646 w 169"/>
              <a:gd name="T11" fmla="*/ 2147483646 h 10"/>
              <a:gd name="T12" fmla="*/ 2147483646 w 169"/>
              <a:gd name="T13" fmla="*/ 0 h 10"/>
              <a:gd name="T14" fmla="*/ 2147483646 w 169"/>
              <a:gd name="T15" fmla="*/ 0 h 10"/>
              <a:gd name="T16" fmla="*/ 2147483646 w 169"/>
              <a:gd name="T17" fmla="*/ 0 h 10"/>
              <a:gd name="T18" fmla="*/ 2147483646 w 169"/>
              <a:gd name="T19" fmla="*/ 0 h 10"/>
              <a:gd name="T20" fmla="*/ 2147483646 w 169"/>
              <a:gd name="T21" fmla="*/ 2147483646 h 10"/>
              <a:gd name="T22" fmla="*/ 2147483646 w 169"/>
              <a:gd name="T23" fmla="*/ 2147483646 h 10"/>
              <a:gd name="T24" fmla="*/ 2147483646 w 169"/>
              <a:gd name="T25" fmla="*/ 2147483646 h 10"/>
              <a:gd name="T26" fmla="*/ 2147483646 w 169"/>
              <a:gd name="T27" fmla="*/ 2147483646 h 10"/>
              <a:gd name="T28" fmla="*/ 2147483646 w 169"/>
              <a:gd name="T29" fmla="*/ 2147483646 h 10"/>
              <a:gd name="T30" fmla="*/ 0 w 169"/>
              <a:gd name="T31" fmla="*/ 2147483646 h 10"/>
              <a:gd name="T32" fmla="*/ 0 w 169"/>
              <a:gd name="T33" fmla="*/ 2147483646 h 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69" h="10">
                <a:moveTo>
                  <a:pt x="0" y="10"/>
                </a:moveTo>
                <a:lnTo>
                  <a:pt x="38" y="10"/>
                </a:lnTo>
                <a:lnTo>
                  <a:pt x="76" y="10"/>
                </a:lnTo>
                <a:lnTo>
                  <a:pt x="104" y="10"/>
                </a:lnTo>
                <a:lnTo>
                  <a:pt x="132" y="5"/>
                </a:lnTo>
                <a:lnTo>
                  <a:pt x="151" y="5"/>
                </a:lnTo>
                <a:lnTo>
                  <a:pt x="165" y="0"/>
                </a:lnTo>
                <a:lnTo>
                  <a:pt x="169" y="0"/>
                </a:lnTo>
                <a:lnTo>
                  <a:pt x="155" y="0"/>
                </a:lnTo>
                <a:lnTo>
                  <a:pt x="151" y="0"/>
                </a:lnTo>
                <a:lnTo>
                  <a:pt x="141" y="5"/>
                </a:lnTo>
                <a:lnTo>
                  <a:pt x="123" y="5"/>
                </a:lnTo>
                <a:lnTo>
                  <a:pt x="99" y="5"/>
                </a:lnTo>
                <a:lnTo>
                  <a:pt x="66" y="10"/>
                </a:lnTo>
                <a:lnTo>
                  <a:pt x="38" y="10"/>
                </a:lnTo>
                <a:lnTo>
                  <a:pt x="0" y="10"/>
                </a:lnTo>
                <a:close/>
              </a:path>
            </a:pathLst>
          </a:custGeom>
          <a:solidFill>
            <a:srgbClr val="9797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1" name="Freeform 61"/>
          <p:cNvSpPr>
            <a:spLocks/>
          </p:cNvSpPr>
          <p:nvPr/>
        </p:nvSpPr>
        <p:spPr bwMode="auto">
          <a:xfrm>
            <a:off x="1117600" y="3451225"/>
            <a:ext cx="246063" cy="15875"/>
          </a:xfrm>
          <a:custGeom>
            <a:avLst/>
            <a:gdLst>
              <a:gd name="T0" fmla="*/ 0 w 155"/>
              <a:gd name="T1" fmla="*/ 2147483646 h 10"/>
              <a:gd name="T2" fmla="*/ 2147483646 w 155"/>
              <a:gd name="T3" fmla="*/ 2147483646 h 10"/>
              <a:gd name="T4" fmla="*/ 2147483646 w 155"/>
              <a:gd name="T5" fmla="*/ 2147483646 h 10"/>
              <a:gd name="T6" fmla="*/ 2147483646 w 155"/>
              <a:gd name="T7" fmla="*/ 2147483646 h 10"/>
              <a:gd name="T8" fmla="*/ 2147483646 w 155"/>
              <a:gd name="T9" fmla="*/ 2147483646 h 10"/>
              <a:gd name="T10" fmla="*/ 2147483646 w 155"/>
              <a:gd name="T11" fmla="*/ 2147483646 h 10"/>
              <a:gd name="T12" fmla="*/ 2147483646 w 155"/>
              <a:gd name="T13" fmla="*/ 0 h 10"/>
              <a:gd name="T14" fmla="*/ 2147483646 w 155"/>
              <a:gd name="T15" fmla="*/ 0 h 10"/>
              <a:gd name="T16" fmla="*/ 2147483646 w 155"/>
              <a:gd name="T17" fmla="*/ 0 h 10"/>
              <a:gd name="T18" fmla="*/ 2147483646 w 155"/>
              <a:gd name="T19" fmla="*/ 0 h 10"/>
              <a:gd name="T20" fmla="*/ 2147483646 w 155"/>
              <a:gd name="T21" fmla="*/ 2147483646 h 10"/>
              <a:gd name="T22" fmla="*/ 2147483646 w 155"/>
              <a:gd name="T23" fmla="*/ 2147483646 h 10"/>
              <a:gd name="T24" fmla="*/ 2147483646 w 155"/>
              <a:gd name="T25" fmla="*/ 2147483646 h 10"/>
              <a:gd name="T26" fmla="*/ 2147483646 w 155"/>
              <a:gd name="T27" fmla="*/ 2147483646 h 10"/>
              <a:gd name="T28" fmla="*/ 2147483646 w 155"/>
              <a:gd name="T29" fmla="*/ 2147483646 h 10"/>
              <a:gd name="T30" fmla="*/ 0 w 155"/>
              <a:gd name="T31" fmla="*/ 2147483646 h 10"/>
              <a:gd name="T32" fmla="*/ 0 w 155"/>
              <a:gd name="T33" fmla="*/ 2147483646 h 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55" h="10">
                <a:moveTo>
                  <a:pt x="0" y="10"/>
                </a:moveTo>
                <a:lnTo>
                  <a:pt x="38" y="10"/>
                </a:lnTo>
                <a:lnTo>
                  <a:pt x="66" y="10"/>
                </a:lnTo>
                <a:lnTo>
                  <a:pt x="99" y="5"/>
                </a:lnTo>
                <a:lnTo>
                  <a:pt x="123" y="5"/>
                </a:lnTo>
                <a:lnTo>
                  <a:pt x="141" y="5"/>
                </a:lnTo>
                <a:lnTo>
                  <a:pt x="151" y="0"/>
                </a:lnTo>
                <a:lnTo>
                  <a:pt x="155" y="0"/>
                </a:lnTo>
                <a:lnTo>
                  <a:pt x="141" y="0"/>
                </a:lnTo>
                <a:lnTo>
                  <a:pt x="137" y="0"/>
                </a:lnTo>
                <a:lnTo>
                  <a:pt x="127" y="5"/>
                </a:lnTo>
                <a:lnTo>
                  <a:pt x="108" y="5"/>
                </a:lnTo>
                <a:lnTo>
                  <a:pt x="90" y="5"/>
                </a:lnTo>
                <a:lnTo>
                  <a:pt x="61" y="5"/>
                </a:lnTo>
                <a:lnTo>
                  <a:pt x="33" y="10"/>
                </a:lnTo>
                <a:lnTo>
                  <a:pt x="0" y="10"/>
                </a:lnTo>
                <a:close/>
              </a:path>
            </a:pathLst>
          </a:custGeom>
          <a:solidFill>
            <a:srgbClr val="8F8F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2" name="Freeform 62"/>
          <p:cNvSpPr>
            <a:spLocks/>
          </p:cNvSpPr>
          <p:nvPr/>
        </p:nvSpPr>
        <p:spPr bwMode="auto">
          <a:xfrm>
            <a:off x="1117600" y="3451225"/>
            <a:ext cx="223838" cy="15875"/>
          </a:xfrm>
          <a:custGeom>
            <a:avLst/>
            <a:gdLst>
              <a:gd name="T0" fmla="*/ 0 w 141"/>
              <a:gd name="T1" fmla="*/ 2147483646 h 10"/>
              <a:gd name="T2" fmla="*/ 2147483646 w 141"/>
              <a:gd name="T3" fmla="*/ 2147483646 h 10"/>
              <a:gd name="T4" fmla="*/ 2147483646 w 141"/>
              <a:gd name="T5" fmla="*/ 2147483646 h 10"/>
              <a:gd name="T6" fmla="*/ 2147483646 w 141"/>
              <a:gd name="T7" fmla="*/ 2147483646 h 10"/>
              <a:gd name="T8" fmla="*/ 2147483646 w 141"/>
              <a:gd name="T9" fmla="*/ 2147483646 h 10"/>
              <a:gd name="T10" fmla="*/ 2147483646 w 141"/>
              <a:gd name="T11" fmla="*/ 2147483646 h 10"/>
              <a:gd name="T12" fmla="*/ 2147483646 w 141"/>
              <a:gd name="T13" fmla="*/ 0 h 10"/>
              <a:gd name="T14" fmla="*/ 2147483646 w 141"/>
              <a:gd name="T15" fmla="*/ 0 h 10"/>
              <a:gd name="T16" fmla="*/ 2147483646 w 141"/>
              <a:gd name="T17" fmla="*/ 0 h 10"/>
              <a:gd name="T18" fmla="*/ 2147483646 w 141"/>
              <a:gd name="T19" fmla="*/ 0 h 10"/>
              <a:gd name="T20" fmla="*/ 2147483646 w 141"/>
              <a:gd name="T21" fmla="*/ 2147483646 h 10"/>
              <a:gd name="T22" fmla="*/ 2147483646 w 141"/>
              <a:gd name="T23" fmla="*/ 2147483646 h 10"/>
              <a:gd name="T24" fmla="*/ 2147483646 w 141"/>
              <a:gd name="T25" fmla="*/ 2147483646 h 10"/>
              <a:gd name="T26" fmla="*/ 2147483646 w 141"/>
              <a:gd name="T27" fmla="*/ 2147483646 h 10"/>
              <a:gd name="T28" fmla="*/ 0 w 141"/>
              <a:gd name="T29" fmla="*/ 2147483646 h 10"/>
              <a:gd name="T30" fmla="*/ 0 w 141"/>
              <a:gd name="T31" fmla="*/ 2147483646 h 1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41" h="10">
                <a:moveTo>
                  <a:pt x="0" y="10"/>
                </a:moveTo>
                <a:lnTo>
                  <a:pt x="33" y="10"/>
                </a:lnTo>
                <a:lnTo>
                  <a:pt x="61" y="5"/>
                </a:lnTo>
                <a:lnTo>
                  <a:pt x="90" y="5"/>
                </a:lnTo>
                <a:lnTo>
                  <a:pt x="108" y="5"/>
                </a:lnTo>
                <a:lnTo>
                  <a:pt x="127" y="5"/>
                </a:lnTo>
                <a:lnTo>
                  <a:pt x="137" y="0"/>
                </a:lnTo>
                <a:lnTo>
                  <a:pt x="141" y="0"/>
                </a:lnTo>
                <a:lnTo>
                  <a:pt x="127" y="0"/>
                </a:lnTo>
                <a:lnTo>
                  <a:pt x="123" y="0"/>
                </a:lnTo>
                <a:lnTo>
                  <a:pt x="108" y="5"/>
                </a:lnTo>
                <a:lnTo>
                  <a:pt x="90" y="5"/>
                </a:lnTo>
                <a:lnTo>
                  <a:pt x="66" y="5"/>
                </a:lnTo>
                <a:lnTo>
                  <a:pt x="33" y="5"/>
                </a:lnTo>
                <a:lnTo>
                  <a:pt x="0" y="5"/>
                </a:lnTo>
                <a:lnTo>
                  <a:pt x="0" y="10"/>
                </a:lnTo>
                <a:close/>
              </a:path>
            </a:pathLst>
          </a:custGeom>
          <a:solidFill>
            <a:srgbClr val="8787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3" name="Freeform 63"/>
          <p:cNvSpPr>
            <a:spLocks/>
          </p:cNvSpPr>
          <p:nvPr/>
        </p:nvSpPr>
        <p:spPr bwMode="auto">
          <a:xfrm>
            <a:off x="1117600" y="3451225"/>
            <a:ext cx="201613" cy="7938"/>
          </a:xfrm>
          <a:custGeom>
            <a:avLst/>
            <a:gdLst>
              <a:gd name="T0" fmla="*/ 0 w 127"/>
              <a:gd name="T1" fmla="*/ 2147483646 h 5"/>
              <a:gd name="T2" fmla="*/ 2147483646 w 127"/>
              <a:gd name="T3" fmla="*/ 2147483646 h 5"/>
              <a:gd name="T4" fmla="*/ 2147483646 w 127"/>
              <a:gd name="T5" fmla="*/ 2147483646 h 5"/>
              <a:gd name="T6" fmla="*/ 2147483646 w 127"/>
              <a:gd name="T7" fmla="*/ 2147483646 h 5"/>
              <a:gd name="T8" fmla="*/ 2147483646 w 127"/>
              <a:gd name="T9" fmla="*/ 2147483646 h 5"/>
              <a:gd name="T10" fmla="*/ 2147483646 w 127"/>
              <a:gd name="T11" fmla="*/ 0 h 5"/>
              <a:gd name="T12" fmla="*/ 2147483646 w 127"/>
              <a:gd name="T13" fmla="*/ 0 h 5"/>
              <a:gd name="T14" fmla="*/ 2147483646 w 127"/>
              <a:gd name="T15" fmla="*/ 0 h 5"/>
              <a:gd name="T16" fmla="*/ 2147483646 w 127"/>
              <a:gd name="T17" fmla="*/ 0 h 5"/>
              <a:gd name="T18" fmla="*/ 2147483646 w 127"/>
              <a:gd name="T19" fmla="*/ 0 h 5"/>
              <a:gd name="T20" fmla="*/ 2147483646 w 127"/>
              <a:gd name="T21" fmla="*/ 2147483646 h 5"/>
              <a:gd name="T22" fmla="*/ 2147483646 w 127"/>
              <a:gd name="T23" fmla="*/ 2147483646 h 5"/>
              <a:gd name="T24" fmla="*/ 2147483646 w 127"/>
              <a:gd name="T25" fmla="*/ 2147483646 h 5"/>
              <a:gd name="T26" fmla="*/ 0 w 127"/>
              <a:gd name="T27" fmla="*/ 2147483646 h 5"/>
              <a:gd name="T28" fmla="*/ 0 w 127"/>
              <a:gd name="T29" fmla="*/ 2147483646 h 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27" h="5">
                <a:moveTo>
                  <a:pt x="0" y="5"/>
                </a:moveTo>
                <a:lnTo>
                  <a:pt x="33" y="5"/>
                </a:lnTo>
                <a:lnTo>
                  <a:pt x="66" y="5"/>
                </a:lnTo>
                <a:lnTo>
                  <a:pt x="90" y="5"/>
                </a:lnTo>
                <a:lnTo>
                  <a:pt x="108" y="5"/>
                </a:lnTo>
                <a:lnTo>
                  <a:pt x="123" y="0"/>
                </a:lnTo>
                <a:lnTo>
                  <a:pt x="127" y="0"/>
                </a:lnTo>
                <a:lnTo>
                  <a:pt x="113" y="0"/>
                </a:lnTo>
                <a:lnTo>
                  <a:pt x="108" y="0"/>
                </a:lnTo>
                <a:lnTo>
                  <a:pt x="99" y="0"/>
                </a:lnTo>
                <a:lnTo>
                  <a:pt x="80" y="5"/>
                </a:lnTo>
                <a:lnTo>
                  <a:pt x="57" y="5"/>
                </a:lnTo>
                <a:lnTo>
                  <a:pt x="29" y="5"/>
                </a:lnTo>
                <a:lnTo>
                  <a:pt x="0" y="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4" name="Freeform 64"/>
          <p:cNvSpPr>
            <a:spLocks/>
          </p:cNvSpPr>
          <p:nvPr/>
        </p:nvSpPr>
        <p:spPr bwMode="auto">
          <a:xfrm>
            <a:off x="1117600" y="3451225"/>
            <a:ext cx="179388" cy="7938"/>
          </a:xfrm>
          <a:custGeom>
            <a:avLst/>
            <a:gdLst>
              <a:gd name="T0" fmla="*/ 0 w 113"/>
              <a:gd name="T1" fmla="*/ 2147483646 h 5"/>
              <a:gd name="T2" fmla="*/ 2147483646 w 113"/>
              <a:gd name="T3" fmla="*/ 2147483646 h 5"/>
              <a:gd name="T4" fmla="*/ 2147483646 w 113"/>
              <a:gd name="T5" fmla="*/ 2147483646 h 5"/>
              <a:gd name="T6" fmla="*/ 2147483646 w 113"/>
              <a:gd name="T7" fmla="*/ 2147483646 h 5"/>
              <a:gd name="T8" fmla="*/ 2147483646 w 113"/>
              <a:gd name="T9" fmla="*/ 0 h 5"/>
              <a:gd name="T10" fmla="*/ 2147483646 w 113"/>
              <a:gd name="T11" fmla="*/ 0 h 5"/>
              <a:gd name="T12" fmla="*/ 2147483646 w 113"/>
              <a:gd name="T13" fmla="*/ 0 h 5"/>
              <a:gd name="T14" fmla="*/ 2147483646 w 113"/>
              <a:gd name="T15" fmla="*/ 0 h 5"/>
              <a:gd name="T16" fmla="*/ 2147483646 w 113"/>
              <a:gd name="T17" fmla="*/ 0 h 5"/>
              <a:gd name="T18" fmla="*/ 2147483646 w 113"/>
              <a:gd name="T19" fmla="*/ 0 h 5"/>
              <a:gd name="T20" fmla="*/ 2147483646 w 113"/>
              <a:gd name="T21" fmla="*/ 2147483646 h 5"/>
              <a:gd name="T22" fmla="*/ 2147483646 w 113"/>
              <a:gd name="T23" fmla="*/ 2147483646 h 5"/>
              <a:gd name="T24" fmla="*/ 2147483646 w 113"/>
              <a:gd name="T25" fmla="*/ 2147483646 h 5"/>
              <a:gd name="T26" fmla="*/ 0 w 113"/>
              <a:gd name="T27" fmla="*/ 2147483646 h 5"/>
              <a:gd name="T28" fmla="*/ 0 w 113"/>
              <a:gd name="T29" fmla="*/ 2147483646 h 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3" h="5">
                <a:moveTo>
                  <a:pt x="0" y="5"/>
                </a:moveTo>
                <a:lnTo>
                  <a:pt x="29" y="5"/>
                </a:lnTo>
                <a:lnTo>
                  <a:pt x="57" y="5"/>
                </a:lnTo>
                <a:lnTo>
                  <a:pt x="80" y="5"/>
                </a:lnTo>
                <a:lnTo>
                  <a:pt x="99" y="0"/>
                </a:lnTo>
                <a:lnTo>
                  <a:pt x="108" y="0"/>
                </a:lnTo>
                <a:lnTo>
                  <a:pt x="113" y="0"/>
                </a:lnTo>
                <a:lnTo>
                  <a:pt x="99" y="0"/>
                </a:lnTo>
                <a:lnTo>
                  <a:pt x="94" y="0"/>
                </a:lnTo>
                <a:lnTo>
                  <a:pt x="85" y="0"/>
                </a:lnTo>
                <a:lnTo>
                  <a:pt x="71" y="5"/>
                </a:lnTo>
                <a:lnTo>
                  <a:pt x="52" y="5"/>
                </a:lnTo>
                <a:lnTo>
                  <a:pt x="29" y="5"/>
                </a:lnTo>
                <a:lnTo>
                  <a:pt x="0" y="5"/>
                </a:lnTo>
                <a:close/>
              </a:path>
            </a:pathLst>
          </a:custGeom>
          <a:solidFill>
            <a:srgbClr val="7A7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5" name="Freeform 65"/>
          <p:cNvSpPr>
            <a:spLocks/>
          </p:cNvSpPr>
          <p:nvPr/>
        </p:nvSpPr>
        <p:spPr bwMode="auto">
          <a:xfrm>
            <a:off x="1117600" y="3451225"/>
            <a:ext cx="157163" cy="7938"/>
          </a:xfrm>
          <a:custGeom>
            <a:avLst/>
            <a:gdLst>
              <a:gd name="T0" fmla="*/ 0 w 99"/>
              <a:gd name="T1" fmla="*/ 2147483646 h 5"/>
              <a:gd name="T2" fmla="*/ 2147483646 w 99"/>
              <a:gd name="T3" fmla="*/ 2147483646 h 5"/>
              <a:gd name="T4" fmla="*/ 2147483646 w 99"/>
              <a:gd name="T5" fmla="*/ 2147483646 h 5"/>
              <a:gd name="T6" fmla="*/ 2147483646 w 99"/>
              <a:gd name="T7" fmla="*/ 2147483646 h 5"/>
              <a:gd name="T8" fmla="*/ 2147483646 w 99"/>
              <a:gd name="T9" fmla="*/ 0 h 5"/>
              <a:gd name="T10" fmla="*/ 2147483646 w 99"/>
              <a:gd name="T11" fmla="*/ 0 h 5"/>
              <a:gd name="T12" fmla="*/ 2147483646 w 99"/>
              <a:gd name="T13" fmla="*/ 0 h 5"/>
              <a:gd name="T14" fmla="*/ 2147483646 w 99"/>
              <a:gd name="T15" fmla="*/ 0 h 5"/>
              <a:gd name="T16" fmla="*/ 2147483646 w 99"/>
              <a:gd name="T17" fmla="*/ 0 h 5"/>
              <a:gd name="T18" fmla="*/ 2147483646 w 99"/>
              <a:gd name="T19" fmla="*/ 0 h 5"/>
              <a:gd name="T20" fmla="*/ 2147483646 w 99"/>
              <a:gd name="T21" fmla="*/ 2147483646 h 5"/>
              <a:gd name="T22" fmla="*/ 2147483646 w 99"/>
              <a:gd name="T23" fmla="*/ 2147483646 h 5"/>
              <a:gd name="T24" fmla="*/ 0 w 99"/>
              <a:gd name="T25" fmla="*/ 2147483646 h 5"/>
              <a:gd name="T26" fmla="*/ 0 w 99"/>
              <a:gd name="T27" fmla="*/ 2147483646 h 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99" h="5">
                <a:moveTo>
                  <a:pt x="0" y="5"/>
                </a:moveTo>
                <a:lnTo>
                  <a:pt x="29" y="5"/>
                </a:lnTo>
                <a:lnTo>
                  <a:pt x="52" y="5"/>
                </a:lnTo>
                <a:lnTo>
                  <a:pt x="71" y="5"/>
                </a:lnTo>
                <a:lnTo>
                  <a:pt x="85" y="0"/>
                </a:lnTo>
                <a:lnTo>
                  <a:pt x="94" y="0"/>
                </a:lnTo>
                <a:lnTo>
                  <a:pt x="99" y="0"/>
                </a:lnTo>
                <a:lnTo>
                  <a:pt x="85" y="0"/>
                </a:lnTo>
                <a:lnTo>
                  <a:pt x="80" y="0"/>
                </a:lnTo>
                <a:lnTo>
                  <a:pt x="71" y="0"/>
                </a:lnTo>
                <a:lnTo>
                  <a:pt x="52" y="5"/>
                </a:lnTo>
                <a:lnTo>
                  <a:pt x="29" y="5"/>
                </a:lnTo>
                <a:lnTo>
                  <a:pt x="0" y="5"/>
                </a:lnTo>
                <a:close/>
              </a:path>
            </a:pathLst>
          </a:custGeom>
          <a:solidFill>
            <a:srgbClr val="7575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6" name="Freeform 66"/>
          <p:cNvSpPr>
            <a:spLocks/>
          </p:cNvSpPr>
          <p:nvPr/>
        </p:nvSpPr>
        <p:spPr bwMode="auto">
          <a:xfrm>
            <a:off x="1117600" y="3451225"/>
            <a:ext cx="134938" cy="7938"/>
          </a:xfrm>
          <a:custGeom>
            <a:avLst/>
            <a:gdLst>
              <a:gd name="T0" fmla="*/ 0 w 85"/>
              <a:gd name="T1" fmla="*/ 2147483646 h 5"/>
              <a:gd name="T2" fmla="*/ 2147483646 w 85"/>
              <a:gd name="T3" fmla="*/ 2147483646 h 5"/>
              <a:gd name="T4" fmla="*/ 2147483646 w 85"/>
              <a:gd name="T5" fmla="*/ 2147483646 h 5"/>
              <a:gd name="T6" fmla="*/ 2147483646 w 85"/>
              <a:gd name="T7" fmla="*/ 0 h 5"/>
              <a:gd name="T8" fmla="*/ 2147483646 w 85"/>
              <a:gd name="T9" fmla="*/ 0 h 5"/>
              <a:gd name="T10" fmla="*/ 2147483646 w 85"/>
              <a:gd name="T11" fmla="*/ 0 h 5"/>
              <a:gd name="T12" fmla="*/ 2147483646 w 85"/>
              <a:gd name="T13" fmla="*/ 0 h 5"/>
              <a:gd name="T14" fmla="*/ 2147483646 w 85"/>
              <a:gd name="T15" fmla="*/ 0 h 5"/>
              <a:gd name="T16" fmla="*/ 2147483646 w 85"/>
              <a:gd name="T17" fmla="*/ 0 h 5"/>
              <a:gd name="T18" fmla="*/ 2147483646 w 85"/>
              <a:gd name="T19" fmla="*/ 0 h 5"/>
              <a:gd name="T20" fmla="*/ 2147483646 w 85"/>
              <a:gd name="T21" fmla="*/ 2147483646 h 5"/>
              <a:gd name="T22" fmla="*/ 0 w 85"/>
              <a:gd name="T23" fmla="*/ 2147483646 h 5"/>
              <a:gd name="T24" fmla="*/ 0 w 85"/>
              <a:gd name="T25" fmla="*/ 2147483646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5" h="5">
                <a:moveTo>
                  <a:pt x="0" y="5"/>
                </a:moveTo>
                <a:lnTo>
                  <a:pt x="29" y="5"/>
                </a:lnTo>
                <a:lnTo>
                  <a:pt x="52" y="5"/>
                </a:lnTo>
                <a:lnTo>
                  <a:pt x="71" y="0"/>
                </a:lnTo>
                <a:lnTo>
                  <a:pt x="80" y="0"/>
                </a:lnTo>
                <a:lnTo>
                  <a:pt x="85" y="0"/>
                </a:lnTo>
                <a:lnTo>
                  <a:pt x="71" y="0"/>
                </a:lnTo>
                <a:lnTo>
                  <a:pt x="66" y="0"/>
                </a:lnTo>
                <a:lnTo>
                  <a:pt x="57" y="0"/>
                </a:lnTo>
                <a:lnTo>
                  <a:pt x="43" y="0"/>
                </a:lnTo>
                <a:lnTo>
                  <a:pt x="24" y="5"/>
                </a:lnTo>
                <a:lnTo>
                  <a:pt x="0" y="5"/>
                </a:lnTo>
                <a:close/>
              </a:path>
            </a:pathLst>
          </a:custGeom>
          <a:solidFill>
            <a:srgbClr val="71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7" name="Freeform 67"/>
          <p:cNvSpPr>
            <a:spLocks/>
          </p:cNvSpPr>
          <p:nvPr/>
        </p:nvSpPr>
        <p:spPr bwMode="auto">
          <a:xfrm>
            <a:off x="1117600" y="3451225"/>
            <a:ext cx="112713" cy="7938"/>
          </a:xfrm>
          <a:custGeom>
            <a:avLst/>
            <a:gdLst>
              <a:gd name="T0" fmla="*/ 0 w 71"/>
              <a:gd name="T1" fmla="*/ 2147483646 h 5"/>
              <a:gd name="T2" fmla="*/ 2147483646 w 71"/>
              <a:gd name="T3" fmla="*/ 2147483646 h 5"/>
              <a:gd name="T4" fmla="*/ 2147483646 w 71"/>
              <a:gd name="T5" fmla="*/ 0 h 5"/>
              <a:gd name="T6" fmla="*/ 2147483646 w 71"/>
              <a:gd name="T7" fmla="*/ 0 h 5"/>
              <a:gd name="T8" fmla="*/ 2147483646 w 71"/>
              <a:gd name="T9" fmla="*/ 0 h 5"/>
              <a:gd name="T10" fmla="*/ 2147483646 w 71"/>
              <a:gd name="T11" fmla="*/ 0 h 5"/>
              <a:gd name="T12" fmla="*/ 2147483646 w 71"/>
              <a:gd name="T13" fmla="*/ 0 h 5"/>
              <a:gd name="T14" fmla="*/ 2147483646 w 71"/>
              <a:gd name="T15" fmla="*/ 0 h 5"/>
              <a:gd name="T16" fmla="*/ 2147483646 w 71"/>
              <a:gd name="T17" fmla="*/ 0 h 5"/>
              <a:gd name="T18" fmla="*/ 2147483646 w 71"/>
              <a:gd name="T19" fmla="*/ 0 h 5"/>
              <a:gd name="T20" fmla="*/ 0 w 71"/>
              <a:gd name="T21" fmla="*/ 0 h 5"/>
              <a:gd name="T22" fmla="*/ 0 w 71"/>
              <a:gd name="T23" fmla="*/ 2147483646 h 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1" h="5">
                <a:moveTo>
                  <a:pt x="0" y="5"/>
                </a:moveTo>
                <a:lnTo>
                  <a:pt x="24" y="5"/>
                </a:lnTo>
                <a:lnTo>
                  <a:pt x="43" y="0"/>
                </a:lnTo>
                <a:lnTo>
                  <a:pt x="57" y="0"/>
                </a:lnTo>
                <a:lnTo>
                  <a:pt x="66" y="0"/>
                </a:lnTo>
                <a:lnTo>
                  <a:pt x="71" y="0"/>
                </a:lnTo>
                <a:lnTo>
                  <a:pt x="57" y="0"/>
                </a:lnTo>
                <a:lnTo>
                  <a:pt x="52" y="0"/>
                </a:lnTo>
                <a:lnTo>
                  <a:pt x="43" y="0"/>
                </a:lnTo>
                <a:lnTo>
                  <a:pt x="24" y="0"/>
                </a:lnTo>
                <a:lnTo>
                  <a:pt x="0" y="0"/>
                </a:lnTo>
                <a:lnTo>
                  <a:pt x="0" y="5"/>
                </a:lnTo>
                <a:close/>
              </a:path>
            </a:pathLst>
          </a:custGeom>
          <a:solidFill>
            <a:srgbClr val="6E6E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8" name="Freeform 68"/>
          <p:cNvSpPr>
            <a:spLocks/>
          </p:cNvSpPr>
          <p:nvPr/>
        </p:nvSpPr>
        <p:spPr bwMode="auto">
          <a:xfrm>
            <a:off x="1117600" y="3451225"/>
            <a:ext cx="90488" cy="1588"/>
          </a:xfrm>
          <a:custGeom>
            <a:avLst/>
            <a:gdLst>
              <a:gd name="T0" fmla="*/ 0 w 57"/>
              <a:gd name="T1" fmla="*/ 0 h 1588"/>
              <a:gd name="T2" fmla="*/ 2147483646 w 57"/>
              <a:gd name="T3" fmla="*/ 0 h 1588"/>
              <a:gd name="T4" fmla="*/ 2147483646 w 57"/>
              <a:gd name="T5" fmla="*/ 0 h 1588"/>
              <a:gd name="T6" fmla="*/ 2147483646 w 57"/>
              <a:gd name="T7" fmla="*/ 0 h 1588"/>
              <a:gd name="T8" fmla="*/ 2147483646 w 57"/>
              <a:gd name="T9" fmla="*/ 0 h 1588"/>
              <a:gd name="T10" fmla="*/ 2147483646 w 57"/>
              <a:gd name="T11" fmla="*/ 0 h 1588"/>
              <a:gd name="T12" fmla="*/ 2147483646 w 57"/>
              <a:gd name="T13" fmla="*/ 0 h 1588"/>
              <a:gd name="T14" fmla="*/ 2147483646 w 57"/>
              <a:gd name="T15" fmla="*/ 0 h 1588"/>
              <a:gd name="T16" fmla="*/ 2147483646 w 57"/>
              <a:gd name="T17" fmla="*/ 0 h 1588"/>
              <a:gd name="T18" fmla="*/ 0 w 57"/>
              <a:gd name="T19" fmla="*/ 0 h 1588"/>
              <a:gd name="T20" fmla="*/ 0 w 57"/>
              <a:gd name="T21" fmla="*/ 0 h 158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7" h="1588">
                <a:moveTo>
                  <a:pt x="0" y="0"/>
                </a:moveTo>
                <a:lnTo>
                  <a:pt x="24" y="0"/>
                </a:lnTo>
                <a:lnTo>
                  <a:pt x="43" y="0"/>
                </a:lnTo>
                <a:lnTo>
                  <a:pt x="52" y="0"/>
                </a:lnTo>
                <a:lnTo>
                  <a:pt x="57" y="0"/>
                </a:lnTo>
                <a:lnTo>
                  <a:pt x="43" y="0"/>
                </a:lnTo>
                <a:lnTo>
                  <a:pt x="38" y="0"/>
                </a:lnTo>
                <a:lnTo>
                  <a:pt x="33" y="0"/>
                </a:lnTo>
                <a:lnTo>
                  <a:pt x="19" y="0"/>
                </a:lnTo>
                <a:lnTo>
                  <a:pt x="0" y="0"/>
                </a:lnTo>
                <a:close/>
              </a:path>
            </a:pathLst>
          </a:custGeom>
          <a:solidFill>
            <a:srgbClr val="6B6B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9" name="Freeform 69"/>
          <p:cNvSpPr>
            <a:spLocks/>
          </p:cNvSpPr>
          <p:nvPr/>
        </p:nvSpPr>
        <p:spPr bwMode="auto">
          <a:xfrm>
            <a:off x="1117600" y="3451225"/>
            <a:ext cx="68263" cy="1588"/>
          </a:xfrm>
          <a:custGeom>
            <a:avLst/>
            <a:gdLst>
              <a:gd name="T0" fmla="*/ 0 w 43"/>
              <a:gd name="T1" fmla="*/ 0 h 1588"/>
              <a:gd name="T2" fmla="*/ 2147483646 w 43"/>
              <a:gd name="T3" fmla="*/ 0 h 1588"/>
              <a:gd name="T4" fmla="*/ 2147483646 w 43"/>
              <a:gd name="T5" fmla="*/ 0 h 1588"/>
              <a:gd name="T6" fmla="*/ 2147483646 w 43"/>
              <a:gd name="T7" fmla="*/ 0 h 1588"/>
              <a:gd name="T8" fmla="*/ 2147483646 w 43"/>
              <a:gd name="T9" fmla="*/ 0 h 1588"/>
              <a:gd name="T10" fmla="*/ 2147483646 w 43"/>
              <a:gd name="T11" fmla="*/ 0 h 1588"/>
              <a:gd name="T12" fmla="*/ 2147483646 w 43"/>
              <a:gd name="T13" fmla="*/ 0 h 1588"/>
              <a:gd name="T14" fmla="*/ 2147483646 w 43"/>
              <a:gd name="T15" fmla="*/ 0 h 1588"/>
              <a:gd name="T16" fmla="*/ 0 w 43"/>
              <a:gd name="T17" fmla="*/ 0 h 1588"/>
              <a:gd name="T18" fmla="*/ 0 w 43"/>
              <a:gd name="T19" fmla="*/ 0 h 15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3" h="1588">
                <a:moveTo>
                  <a:pt x="0" y="0"/>
                </a:moveTo>
                <a:lnTo>
                  <a:pt x="19" y="0"/>
                </a:lnTo>
                <a:lnTo>
                  <a:pt x="33" y="0"/>
                </a:lnTo>
                <a:lnTo>
                  <a:pt x="38" y="0"/>
                </a:lnTo>
                <a:lnTo>
                  <a:pt x="43" y="0"/>
                </a:lnTo>
                <a:lnTo>
                  <a:pt x="29" y="0"/>
                </a:lnTo>
                <a:lnTo>
                  <a:pt x="24" y="0"/>
                </a:lnTo>
                <a:lnTo>
                  <a:pt x="14" y="0"/>
                </a:lnTo>
                <a:lnTo>
                  <a:pt x="0" y="0"/>
                </a:lnTo>
                <a:close/>
              </a:path>
            </a:pathLst>
          </a:custGeom>
          <a:solidFill>
            <a:srgbClr val="6868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0" name="Freeform 70"/>
          <p:cNvSpPr>
            <a:spLocks/>
          </p:cNvSpPr>
          <p:nvPr/>
        </p:nvSpPr>
        <p:spPr bwMode="auto">
          <a:xfrm>
            <a:off x="1117600" y="3451225"/>
            <a:ext cx="46038" cy="1588"/>
          </a:xfrm>
          <a:custGeom>
            <a:avLst/>
            <a:gdLst>
              <a:gd name="T0" fmla="*/ 0 w 29"/>
              <a:gd name="T1" fmla="*/ 0 h 1588"/>
              <a:gd name="T2" fmla="*/ 2147483646 w 29"/>
              <a:gd name="T3" fmla="*/ 0 h 1588"/>
              <a:gd name="T4" fmla="*/ 2147483646 w 29"/>
              <a:gd name="T5" fmla="*/ 0 h 1588"/>
              <a:gd name="T6" fmla="*/ 2147483646 w 29"/>
              <a:gd name="T7" fmla="*/ 0 h 1588"/>
              <a:gd name="T8" fmla="*/ 2147483646 w 29"/>
              <a:gd name="T9" fmla="*/ 0 h 1588"/>
              <a:gd name="T10" fmla="*/ 2147483646 w 29"/>
              <a:gd name="T11" fmla="*/ 0 h 1588"/>
              <a:gd name="T12" fmla="*/ 0 w 29"/>
              <a:gd name="T13" fmla="*/ 0 h 1588"/>
              <a:gd name="T14" fmla="*/ 0 w 29"/>
              <a:gd name="T15" fmla="*/ 0 h 15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9" h="1588">
                <a:moveTo>
                  <a:pt x="0" y="0"/>
                </a:moveTo>
                <a:lnTo>
                  <a:pt x="14" y="0"/>
                </a:lnTo>
                <a:lnTo>
                  <a:pt x="24" y="0"/>
                </a:lnTo>
                <a:lnTo>
                  <a:pt x="29" y="0"/>
                </a:lnTo>
                <a:lnTo>
                  <a:pt x="14" y="0"/>
                </a:lnTo>
                <a:lnTo>
                  <a:pt x="10" y="0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1" name="Freeform 71"/>
          <p:cNvSpPr>
            <a:spLocks/>
          </p:cNvSpPr>
          <p:nvPr/>
        </p:nvSpPr>
        <p:spPr bwMode="auto">
          <a:xfrm>
            <a:off x="1117600" y="3451225"/>
            <a:ext cx="22225" cy="1588"/>
          </a:xfrm>
          <a:custGeom>
            <a:avLst/>
            <a:gdLst>
              <a:gd name="T0" fmla="*/ 0 w 14"/>
              <a:gd name="T1" fmla="*/ 0 h 1588"/>
              <a:gd name="T2" fmla="*/ 2147483646 w 14"/>
              <a:gd name="T3" fmla="*/ 0 h 1588"/>
              <a:gd name="T4" fmla="*/ 2147483646 w 14"/>
              <a:gd name="T5" fmla="*/ 0 h 1588"/>
              <a:gd name="T6" fmla="*/ 0 w 14"/>
              <a:gd name="T7" fmla="*/ 0 h 1588"/>
              <a:gd name="T8" fmla="*/ 0 w 14"/>
              <a:gd name="T9" fmla="*/ 0 h 1588"/>
              <a:gd name="T10" fmla="*/ 0 w 14"/>
              <a:gd name="T11" fmla="*/ 0 h 15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" h="1588">
                <a:moveTo>
                  <a:pt x="0" y="0"/>
                </a:moveTo>
                <a:lnTo>
                  <a:pt x="10" y="0"/>
                </a:lnTo>
                <a:lnTo>
                  <a:pt x="14" y="0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2" name="Rectangle 72"/>
          <p:cNvSpPr>
            <a:spLocks noChangeArrowheads="1"/>
          </p:cNvSpPr>
          <p:nvPr/>
        </p:nvSpPr>
        <p:spPr bwMode="auto">
          <a:xfrm>
            <a:off x="1117600" y="3451225"/>
            <a:ext cx="1588" cy="1588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13" name="Freeform 73"/>
          <p:cNvSpPr>
            <a:spLocks/>
          </p:cNvSpPr>
          <p:nvPr/>
        </p:nvSpPr>
        <p:spPr bwMode="auto">
          <a:xfrm>
            <a:off x="1655763" y="3392488"/>
            <a:ext cx="96837" cy="350837"/>
          </a:xfrm>
          <a:custGeom>
            <a:avLst/>
            <a:gdLst>
              <a:gd name="T0" fmla="*/ 0 w 61"/>
              <a:gd name="T1" fmla="*/ 2147483646 h 221"/>
              <a:gd name="T2" fmla="*/ 2147483646 w 61"/>
              <a:gd name="T3" fmla="*/ 0 h 221"/>
              <a:gd name="T4" fmla="*/ 2147483646 w 61"/>
              <a:gd name="T5" fmla="*/ 2147483646 h 221"/>
              <a:gd name="T6" fmla="*/ 0 w 61"/>
              <a:gd name="T7" fmla="*/ 2147483646 h 221"/>
              <a:gd name="T8" fmla="*/ 0 w 61"/>
              <a:gd name="T9" fmla="*/ 2147483646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1" h="221">
                <a:moveTo>
                  <a:pt x="0" y="56"/>
                </a:moveTo>
                <a:lnTo>
                  <a:pt x="61" y="0"/>
                </a:lnTo>
                <a:lnTo>
                  <a:pt x="61" y="160"/>
                </a:lnTo>
                <a:lnTo>
                  <a:pt x="0" y="221"/>
                </a:lnTo>
                <a:lnTo>
                  <a:pt x="0" y="56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4" name="Rectangle 74"/>
          <p:cNvSpPr>
            <a:spLocks noChangeArrowheads="1"/>
          </p:cNvSpPr>
          <p:nvPr/>
        </p:nvSpPr>
        <p:spPr bwMode="auto">
          <a:xfrm>
            <a:off x="909638" y="3481388"/>
            <a:ext cx="746125" cy="2095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15" name="Rectangle 75"/>
          <p:cNvSpPr>
            <a:spLocks noChangeArrowheads="1"/>
          </p:cNvSpPr>
          <p:nvPr/>
        </p:nvSpPr>
        <p:spPr bwMode="auto">
          <a:xfrm>
            <a:off x="909638" y="3481388"/>
            <a:ext cx="746125" cy="209550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16" name="Freeform 76"/>
          <p:cNvSpPr>
            <a:spLocks/>
          </p:cNvSpPr>
          <p:nvPr/>
        </p:nvSpPr>
        <p:spPr bwMode="auto">
          <a:xfrm>
            <a:off x="1139825" y="3481388"/>
            <a:ext cx="15875" cy="209550"/>
          </a:xfrm>
          <a:custGeom>
            <a:avLst/>
            <a:gdLst>
              <a:gd name="T0" fmla="*/ 2147483646 w 10"/>
              <a:gd name="T1" fmla="*/ 0 h 132"/>
              <a:gd name="T2" fmla="*/ 0 w 10"/>
              <a:gd name="T3" fmla="*/ 2147483646 h 132"/>
              <a:gd name="T4" fmla="*/ 2147483646 w 10"/>
              <a:gd name="T5" fmla="*/ 2147483646 h 1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" h="132">
                <a:moveTo>
                  <a:pt x="10" y="0"/>
                </a:moveTo>
                <a:lnTo>
                  <a:pt x="0" y="66"/>
                </a:lnTo>
                <a:lnTo>
                  <a:pt x="10" y="132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7" name="Rectangle 77"/>
          <p:cNvSpPr>
            <a:spLocks noChangeArrowheads="1"/>
          </p:cNvSpPr>
          <p:nvPr/>
        </p:nvSpPr>
        <p:spPr bwMode="auto">
          <a:xfrm>
            <a:off x="909638" y="3690938"/>
            <a:ext cx="746125" cy="52387"/>
          </a:xfrm>
          <a:prstGeom prst="rect">
            <a:avLst/>
          </a:prstGeom>
          <a:solidFill>
            <a:srgbClr val="9A9A9A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18" name="Rectangle 78"/>
          <p:cNvSpPr>
            <a:spLocks noChangeArrowheads="1"/>
          </p:cNvSpPr>
          <p:nvPr/>
        </p:nvSpPr>
        <p:spPr bwMode="auto">
          <a:xfrm>
            <a:off x="1484313" y="3549650"/>
            <a:ext cx="28575" cy="63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19" name="Freeform 79"/>
          <p:cNvSpPr>
            <a:spLocks noEditPoints="1"/>
          </p:cNvSpPr>
          <p:nvPr/>
        </p:nvSpPr>
        <p:spPr bwMode="auto">
          <a:xfrm>
            <a:off x="1177925" y="3527425"/>
            <a:ext cx="127000" cy="14288"/>
          </a:xfrm>
          <a:custGeom>
            <a:avLst/>
            <a:gdLst>
              <a:gd name="T0" fmla="*/ 0 w 80"/>
              <a:gd name="T1" fmla="*/ 2147483646 h 9"/>
              <a:gd name="T2" fmla="*/ 2147483646 w 80"/>
              <a:gd name="T3" fmla="*/ 2147483646 h 9"/>
              <a:gd name="T4" fmla="*/ 2147483646 w 80"/>
              <a:gd name="T5" fmla="*/ 0 h 9"/>
              <a:gd name="T6" fmla="*/ 0 w 80"/>
              <a:gd name="T7" fmla="*/ 0 h 9"/>
              <a:gd name="T8" fmla="*/ 0 w 80"/>
              <a:gd name="T9" fmla="*/ 2147483646 h 9"/>
              <a:gd name="T10" fmla="*/ 2147483646 w 80"/>
              <a:gd name="T11" fmla="*/ 2147483646 h 9"/>
              <a:gd name="T12" fmla="*/ 2147483646 w 80"/>
              <a:gd name="T13" fmla="*/ 2147483646 h 9"/>
              <a:gd name="T14" fmla="*/ 2147483646 w 80"/>
              <a:gd name="T15" fmla="*/ 0 h 9"/>
              <a:gd name="T16" fmla="*/ 2147483646 w 80"/>
              <a:gd name="T17" fmla="*/ 0 h 9"/>
              <a:gd name="T18" fmla="*/ 2147483646 w 80"/>
              <a:gd name="T19" fmla="*/ 2147483646 h 9"/>
              <a:gd name="T20" fmla="*/ 2147483646 w 80"/>
              <a:gd name="T21" fmla="*/ 2147483646 h 9"/>
              <a:gd name="T22" fmla="*/ 2147483646 w 80"/>
              <a:gd name="T23" fmla="*/ 2147483646 h 9"/>
              <a:gd name="T24" fmla="*/ 2147483646 w 80"/>
              <a:gd name="T25" fmla="*/ 0 h 9"/>
              <a:gd name="T26" fmla="*/ 2147483646 w 80"/>
              <a:gd name="T27" fmla="*/ 0 h 9"/>
              <a:gd name="T28" fmla="*/ 2147483646 w 80"/>
              <a:gd name="T29" fmla="*/ 2147483646 h 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80" h="9">
                <a:moveTo>
                  <a:pt x="0" y="9"/>
                </a:moveTo>
                <a:lnTo>
                  <a:pt x="23" y="9"/>
                </a:lnTo>
                <a:lnTo>
                  <a:pt x="23" y="0"/>
                </a:lnTo>
                <a:lnTo>
                  <a:pt x="0" y="0"/>
                </a:lnTo>
                <a:lnTo>
                  <a:pt x="0" y="9"/>
                </a:lnTo>
                <a:close/>
                <a:moveTo>
                  <a:pt x="33" y="9"/>
                </a:moveTo>
                <a:lnTo>
                  <a:pt x="42" y="9"/>
                </a:lnTo>
                <a:lnTo>
                  <a:pt x="42" y="0"/>
                </a:lnTo>
                <a:lnTo>
                  <a:pt x="33" y="0"/>
                </a:lnTo>
                <a:lnTo>
                  <a:pt x="33" y="9"/>
                </a:lnTo>
                <a:close/>
                <a:moveTo>
                  <a:pt x="56" y="9"/>
                </a:moveTo>
                <a:lnTo>
                  <a:pt x="80" y="9"/>
                </a:lnTo>
                <a:lnTo>
                  <a:pt x="80" y="0"/>
                </a:lnTo>
                <a:lnTo>
                  <a:pt x="56" y="0"/>
                </a:lnTo>
                <a:lnTo>
                  <a:pt x="56" y="9"/>
                </a:lnTo>
                <a:close/>
              </a:path>
            </a:pathLst>
          </a:custGeom>
          <a:solidFill>
            <a:srgbClr val="C0C0C0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20" name="Freeform 80"/>
          <p:cNvSpPr>
            <a:spLocks noEditPoints="1"/>
          </p:cNvSpPr>
          <p:nvPr/>
        </p:nvSpPr>
        <p:spPr bwMode="auto">
          <a:xfrm>
            <a:off x="931863" y="3503613"/>
            <a:ext cx="536575" cy="82550"/>
          </a:xfrm>
          <a:custGeom>
            <a:avLst/>
            <a:gdLst>
              <a:gd name="T0" fmla="*/ 0 w 338"/>
              <a:gd name="T1" fmla="*/ 2147483646 h 52"/>
              <a:gd name="T2" fmla="*/ 2147483646 w 338"/>
              <a:gd name="T3" fmla="*/ 2147483646 h 52"/>
              <a:gd name="T4" fmla="*/ 2147483646 w 338"/>
              <a:gd name="T5" fmla="*/ 0 h 52"/>
              <a:gd name="T6" fmla="*/ 0 w 338"/>
              <a:gd name="T7" fmla="*/ 0 h 52"/>
              <a:gd name="T8" fmla="*/ 0 w 338"/>
              <a:gd name="T9" fmla="*/ 2147483646 h 52"/>
              <a:gd name="T10" fmla="*/ 2147483646 w 338"/>
              <a:gd name="T11" fmla="*/ 2147483646 h 52"/>
              <a:gd name="T12" fmla="*/ 2147483646 w 338"/>
              <a:gd name="T13" fmla="*/ 2147483646 h 52"/>
              <a:gd name="T14" fmla="*/ 2147483646 w 338"/>
              <a:gd name="T15" fmla="*/ 2147483646 h 52"/>
              <a:gd name="T16" fmla="*/ 2147483646 w 338"/>
              <a:gd name="T17" fmla="*/ 2147483646 h 52"/>
              <a:gd name="T18" fmla="*/ 2147483646 w 338"/>
              <a:gd name="T19" fmla="*/ 2147483646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38" h="52">
                <a:moveTo>
                  <a:pt x="0" y="52"/>
                </a:moveTo>
                <a:lnTo>
                  <a:pt x="47" y="52"/>
                </a:lnTo>
                <a:lnTo>
                  <a:pt x="47" y="0"/>
                </a:lnTo>
                <a:lnTo>
                  <a:pt x="0" y="0"/>
                </a:lnTo>
                <a:lnTo>
                  <a:pt x="0" y="52"/>
                </a:lnTo>
                <a:close/>
                <a:moveTo>
                  <a:pt x="301" y="38"/>
                </a:moveTo>
                <a:lnTo>
                  <a:pt x="338" y="38"/>
                </a:lnTo>
                <a:lnTo>
                  <a:pt x="338" y="15"/>
                </a:lnTo>
                <a:lnTo>
                  <a:pt x="301" y="15"/>
                </a:lnTo>
                <a:lnTo>
                  <a:pt x="301" y="38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1" name="Freeform 81"/>
          <p:cNvSpPr>
            <a:spLocks noEditPoints="1"/>
          </p:cNvSpPr>
          <p:nvPr/>
        </p:nvSpPr>
        <p:spPr bwMode="auto">
          <a:xfrm>
            <a:off x="917575" y="3497263"/>
            <a:ext cx="730250" cy="230187"/>
          </a:xfrm>
          <a:custGeom>
            <a:avLst/>
            <a:gdLst>
              <a:gd name="T0" fmla="*/ 2147483646 w 460"/>
              <a:gd name="T1" fmla="*/ 2147483646 h 145"/>
              <a:gd name="T2" fmla="*/ 2147483646 w 460"/>
              <a:gd name="T3" fmla="*/ 2147483646 h 145"/>
              <a:gd name="T4" fmla="*/ 2147483646 w 460"/>
              <a:gd name="T5" fmla="*/ 0 h 145"/>
              <a:gd name="T6" fmla="*/ 2147483646 w 460"/>
              <a:gd name="T7" fmla="*/ 0 h 145"/>
              <a:gd name="T8" fmla="*/ 2147483646 w 460"/>
              <a:gd name="T9" fmla="*/ 2147483646 h 145"/>
              <a:gd name="T10" fmla="*/ 2147483646 w 460"/>
              <a:gd name="T11" fmla="*/ 2147483646 h 145"/>
              <a:gd name="T12" fmla="*/ 2147483646 w 460"/>
              <a:gd name="T13" fmla="*/ 2147483646 h 145"/>
              <a:gd name="T14" fmla="*/ 2147483646 w 460"/>
              <a:gd name="T15" fmla="*/ 2147483646 h 145"/>
              <a:gd name="T16" fmla="*/ 2147483646 w 460"/>
              <a:gd name="T17" fmla="*/ 2147483646 h 145"/>
              <a:gd name="T18" fmla="*/ 2147483646 w 460"/>
              <a:gd name="T19" fmla="*/ 2147483646 h 145"/>
              <a:gd name="T20" fmla="*/ 2147483646 w 460"/>
              <a:gd name="T21" fmla="*/ 2147483646 h 145"/>
              <a:gd name="T22" fmla="*/ 2147483646 w 460"/>
              <a:gd name="T23" fmla="*/ 2147483646 h 145"/>
              <a:gd name="T24" fmla="*/ 2147483646 w 460"/>
              <a:gd name="T25" fmla="*/ 2147483646 h 145"/>
              <a:gd name="T26" fmla="*/ 2147483646 w 460"/>
              <a:gd name="T27" fmla="*/ 2147483646 h 145"/>
              <a:gd name="T28" fmla="*/ 2147483646 w 460"/>
              <a:gd name="T29" fmla="*/ 2147483646 h 145"/>
              <a:gd name="T30" fmla="*/ 2147483646 w 460"/>
              <a:gd name="T31" fmla="*/ 2147483646 h 145"/>
              <a:gd name="T32" fmla="*/ 2147483646 w 460"/>
              <a:gd name="T33" fmla="*/ 2147483646 h 145"/>
              <a:gd name="T34" fmla="*/ 2147483646 w 460"/>
              <a:gd name="T35" fmla="*/ 2147483646 h 145"/>
              <a:gd name="T36" fmla="*/ 2147483646 w 460"/>
              <a:gd name="T37" fmla="*/ 2147483646 h 145"/>
              <a:gd name="T38" fmla="*/ 2147483646 w 460"/>
              <a:gd name="T39" fmla="*/ 2147483646 h 145"/>
              <a:gd name="T40" fmla="*/ 0 w 460"/>
              <a:gd name="T41" fmla="*/ 2147483646 h 145"/>
              <a:gd name="T42" fmla="*/ 0 w 460"/>
              <a:gd name="T43" fmla="*/ 2147483646 h 145"/>
              <a:gd name="T44" fmla="*/ 2147483646 w 460"/>
              <a:gd name="T45" fmla="*/ 2147483646 h 145"/>
              <a:gd name="T46" fmla="*/ 2147483646 w 460"/>
              <a:gd name="T47" fmla="*/ 2147483646 h 145"/>
              <a:gd name="T48" fmla="*/ 2147483646 w 460"/>
              <a:gd name="T49" fmla="*/ 2147483646 h 145"/>
              <a:gd name="T50" fmla="*/ 2147483646 w 460"/>
              <a:gd name="T51" fmla="*/ 2147483646 h 145"/>
              <a:gd name="T52" fmla="*/ 2147483646 w 460"/>
              <a:gd name="T53" fmla="*/ 2147483646 h 145"/>
              <a:gd name="T54" fmla="*/ 2147483646 w 460"/>
              <a:gd name="T55" fmla="*/ 2147483646 h 145"/>
              <a:gd name="T56" fmla="*/ 2147483646 w 460"/>
              <a:gd name="T57" fmla="*/ 2147483646 h 145"/>
              <a:gd name="T58" fmla="*/ 2147483646 w 460"/>
              <a:gd name="T59" fmla="*/ 2147483646 h 14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60" h="145">
                <a:moveTo>
                  <a:pt x="159" y="113"/>
                </a:moveTo>
                <a:lnTo>
                  <a:pt x="460" y="113"/>
                </a:lnTo>
                <a:lnTo>
                  <a:pt x="460" y="0"/>
                </a:lnTo>
                <a:lnTo>
                  <a:pt x="159" y="0"/>
                </a:lnTo>
                <a:lnTo>
                  <a:pt x="150" y="56"/>
                </a:lnTo>
                <a:lnTo>
                  <a:pt x="159" y="113"/>
                </a:lnTo>
                <a:close/>
                <a:moveTo>
                  <a:pt x="272" y="98"/>
                </a:moveTo>
                <a:lnTo>
                  <a:pt x="446" y="98"/>
                </a:lnTo>
                <a:lnTo>
                  <a:pt x="446" y="14"/>
                </a:lnTo>
                <a:lnTo>
                  <a:pt x="272" y="14"/>
                </a:lnTo>
                <a:lnTo>
                  <a:pt x="272" y="98"/>
                </a:lnTo>
                <a:close/>
                <a:moveTo>
                  <a:pt x="418" y="145"/>
                </a:moveTo>
                <a:lnTo>
                  <a:pt x="455" y="145"/>
                </a:lnTo>
                <a:lnTo>
                  <a:pt x="460" y="141"/>
                </a:lnTo>
                <a:lnTo>
                  <a:pt x="460" y="131"/>
                </a:lnTo>
                <a:lnTo>
                  <a:pt x="455" y="131"/>
                </a:lnTo>
                <a:lnTo>
                  <a:pt x="418" y="131"/>
                </a:lnTo>
                <a:lnTo>
                  <a:pt x="418" y="145"/>
                </a:lnTo>
                <a:close/>
                <a:moveTo>
                  <a:pt x="42" y="145"/>
                </a:moveTo>
                <a:lnTo>
                  <a:pt x="4" y="145"/>
                </a:lnTo>
                <a:lnTo>
                  <a:pt x="0" y="141"/>
                </a:lnTo>
                <a:lnTo>
                  <a:pt x="0" y="131"/>
                </a:lnTo>
                <a:lnTo>
                  <a:pt x="4" y="131"/>
                </a:lnTo>
                <a:lnTo>
                  <a:pt x="42" y="131"/>
                </a:lnTo>
                <a:lnTo>
                  <a:pt x="42" y="145"/>
                </a:lnTo>
                <a:close/>
                <a:moveTo>
                  <a:pt x="164" y="28"/>
                </a:moveTo>
                <a:lnTo>
                  <a:pt x="244" y="28"/>
                </a:lnTo>
                <a:lnTo>
                  <a:pt x="244" y="19"/>
                </a:lnTo>
                <a:lnTo>
                  <a:pt x="164" y="19"/>
                </a:lnTo>
                <a:lnTo>
                  <a:pt x="164" y="28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2" name="Freeform 82"/>
          <p:cNvSpPr>
            <a:spLocks/>
          </p:cNvSpPr>
          <p:nvPr/>
        </p:nvSpPr>
        <p:spPr bwMode="auto">
          <a:xfrm>
            <a:off x="1155700" y="3497263"/>
            <a:ext cx="492125" cy="179387"/>
          </a:xfrm>
          <a:custGeom>
            <a:avLst/>
            <a:gdLst>
              <a:gd name="T0" fmla="*/ 2147483646 w 310"/>
              <a:gd name="T1" fmla="*/ 2147483646 h 113"/>
              <a:gd name="T2" fmla="*/ 2147483646 w 310"/>
              <a:gd name="T3" fmla="*/ 2147483646 h 113"/>
              <a:gd name="T4" fmla="*/ 2147483646 w 310"/>
              <a:gd name="T5" fmla="*/ 0 h 113"/>
              <a:gd name="T6" fmla="*/ 2147483646 w 310"/>
              <a:gd name="T7" fmla="*/ 0 h 113"/>
              <a:gd name="T8" fmla="*/ 0 w 310"/>
              <a:gd name="T9" fmla="*/ 2147483646 h 113"/>
              <a:gd name="T10" fmla="*/ 2147483646 w 310"/>
              <a:gd name="T11" fmla="*/ 2147483646 h 1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0" h="113">
                <a:moveTo>
                  <a:pt x="9" y="113"/>
                </a:moveTo>
                <a:lnTo>
                  <a:pt x="310" y="113"/>
                </a:lnTo>
                <a:lnTo>
                  <a:pt x="310" y="0"/>
                </a:lnTo>
                <a:lnTo>
                  <a:pt x="9" y="0"/>
                </a:lnTo>
                <a:lnTo>
                  <a:pt x="0" y="56"/>
                </a:lnTo>
                <a:lnTo>
                  <a:pt x="9" y="113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3" name="Line 83"/>
          <p:cNvSpPr>
            <a:spLocks noChangeShapeType="1"/>
          </p:cNvSpPr>
          <p:nvPr/>
        </p:nvSpPr>
        <p:spPr bwMode="auto">
          <a:xfrm>
            <a:off x="1304925" y="3497263"/>
            <a:ext cx="1588" cy="1793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4" name="Line 84"/>
          <p:cNvSpPr>
            <a:spLocks noChangeShapeType="1"/>
          </p:cNvSpPr>
          <p:nvPr/>
        </p:nvSpPr>
        <p:spPr bwMode="auto">
          <a:xfrm flipH="1">
            <a:off x="1163638" y="3556000"/>
            <a:ext cx="141287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5" name="Line 85"/>
          <p:cNvSpPr>
            <a:spLocks noChangeShapeType="1"/>
          </p:cNvSpPr>
          <p:nvPr/>
        </p:nvSpPr>
        <p:spPr bwMode="auto">
          <a:xfrm flipH="1">
            <a:off x="1163638" y="3616325"/>
            <a:ext cx="141287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6" name="Rectangle 86"/>
          <p:cNvSpPr>
            <a:spLocks noChangeArrowheads="1"/>
          </p:cNvSpPr>
          <p:nvPr/>
        </p:nvSpPr>
        <p:spPr bwMode="auto">
          <a:xfrm>
            <a:off x="1349375" y="3519488"/>
            <a:ext cx="276225" cy="133350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27" name="Line 87"/>
          <p:cNvSpPr>
            <a:spLocks noChangeShapeType="1"/>
          </p:cNvSpPr>
          <p:nvPr/>
        </p:nvSpPr>
        <p:spPr bwMode="auto">
          <a:xfrm>
            <a:off x="1535113" y="3519488"/>
            <a:ext cx="1587" cy="523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8" name="Line 88"/>
          <p:cNvSpPr>
            <a:spLocks noChangeShapeType="1"/>
          </p:cNvSpPr>
          <p:nvPr/>
        </p:nvSpPr>
        <p:spPr bwMode="auto">
          <a:xfrm>
            <a:off x="1349375" y="3571875"/>
            <a:ext cx="27622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9" name="Freeform 89"/>
          <p:cNvSpPr>
            <a:spLocks/>
          </p:cNvSpPr>
          <p:nvPr/>
        </p:nvSpPr>
        <p:spPr bwMode="auto">
          <a:xfrm>
            <a:off x="1581150" y="3705225"/>
            <a:ext cx="66675" cy="22225"/>
          </a:xfrm>
          <a:custGeom>
            <a:avLst/>
            <a:gdLst>
              <a:gd name="T0" fmla="*/ 0 w 42"/>
              <a:gd name="T1" fmla="*/ 2147483646 h 14"/>
              <a:gd name="T2" fmla="*/ 2147483646 w 42"/>
              <a:gd name="T3" fmla="*/ 2147483646 h 14"/>
              <a:gd name="T4" fmla="*/ 2147483646 w 42"/>
              <a:gd name="T5" fmla="*/ 2147483646 h 14"/>
              <a:gd name="T6" fmla="*/ 2147483646 w 42"/>
              <a:gd name="T7" fmla="*/ 0 h 14"/>
              <a:gd name="T8" fmla="*/ 2147483646 w 42"/>
              <a:gd name="T9" fmla="*/ 0 h 14"/>
              <a:gd name="T10" fmla="*/ 0 w 42"/>
              <a:gd name="T11" fmla="*/ 0 h 14"/>
              <a:gd name="T12" fmla="*/ 0 w 42"/>
              <a:gd name="T13" fmla="*/ 2147483646 h 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" h="14">
                <a:moveTo>
                  <a:pt x="0" y="14"/>
                </a:moveTo>
                <a:lnTo>
                  <a:pt x="37" y="14"/>
                </a:lnTo>
                <a:lnTo>
                  <a:pt x="42" y="10"/>
                </a:lnTo>
                <a:lnTo>
                  <a:pt x="42" y="0"/>
                </a:lnTo>
                <a:lnTo>
                  <a:pt x="37" y="0"/>
                </a:lnTo>
                <a:lnTo>
                  <a:pt x="0" y="0"/>
                </a:lnTo>
                <a:lnTo>
                  <a:pt x="0" y="14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0" name="Freeform 90"/>
          <p:cNvSpPr>
            <a:spLocks/>
          </p:cNvSpPr>
          <p:nvPr/>
        </p:nvSpPr>
        <p:spPr bwMode="auto">
          <a:xfrm>
            <a:off x="917575" y="3705225"/>
            <a:ext cx="66675" cy="22225"/>
          </a:xfrm>
          <a:custGeom>
            <a:avLst/>
            <a:gdLst>
              <a:gd name="T0" fmla="*/ 2147483646 w 42"/>
              <a:gd name="T1" fmla="*/ 2147483646 h 14"/>
              <a:gd name="T2" fmla="*/ 2147483646 w 42"/>
              <a:gd name="T3" fmla="*/ 2147483646 h 14"/>
              <a:gd name="T4" fmla="*/ 0 w 42"/>
              <a:gd name="T5" fmla="*/ 2147483646 h 14"/>
              <a:gd name="T6" fmla="*/ 0 w 42"/>
              <a:gd name="T7" fmla="*/ 0 h 14"/>
              <a:gd name="T8" fmla="*/ 2147483646 w 42"/>
              <a:gd name="T9" fmla="*/ 0 h 14"/>
              <a:gd name="T10" fmla="*/ 2147483646 w 42"/>
              <a:gd name="T11" fmla="*/ 0 h 14"/>
              <a:gd name="T12" fmla="*/ 2147483646 w 42"/>
              <a:gd name="T13" fmla="*/ 2147483646 h 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" h="14">
                <a:moveTo>
                  <a:pt x="42" y="14"/>
                </a:moveTo>
                <a:lnTo>
                  <a:pt x="4" y="14"/>
                </a:lnTo>
                <a:lnTo>
                  <a:pt x="0" y="10"/>
                </a:lnTo>
                <a:lnTo>
                  <a:pt x="0" y="0"/>
                </a:lnTo>
                <a:lnTo>
                  <a:pt x="4" y="0"/>
                </a:lnTo>
                <a:lnTo>
                  <a:pt x="42" y="0"/>
                </a:lnTo>
                <a:lnTo>
                  <a:pt x="42" y="14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1" name="Rectangle 91"/>
          <p:cNvSpPr>
            <a:spLocks noChangeArrowheads="1"/>
          </p:cNvSpPr>
          <p:nvPr/>
        </p:nvSpPr>
        <p:spPr bwMode="auto">
          <a:xfrm>
            <a:off x="1177925" y="3527425"/>
            <a:ext cx="127000" cy="14288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32" name="Line 92"/>
          <p:cNvSpPr>
            <a:spLocks noChangeShapeType="1"/>
          </p:cNvSpPr>
          <p:nvPr/>
        </p:nvSpPr>
        <p:spPr bwMode="auto">
          <a:xfrm flipV="1">
            <a:off x="1177925" y="3481388"/>
            <a:ext cx="1588" cy="158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3" name="Line 93"/>
          <p:cNvSpPr>
            <a:spLocks noChangeShapeType="1"/>
          </p:cNvSpPr>
          <p:nvPr/>
        </p:nvSpPr>
        <p:spPr bwMode="auto">
          <a:xfrm flipV="1">
            <a:off x="1177925" y="3676650"/>
            <a:ext cx="1588" cy="142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4" name="Line 94"/>
          <p:cNvSpPr>
            <a:spLocks noChangeShapeType="1"/>
          </p:cNvSpPr>
          <p:nvPr/>
        </p:nvSpPr>
        <p:spPr bwMode="auto">
          <a:xfrm>
            <a:off x="1185863" y="3586163"/>
            <a:ext cx="6350" cy="1587"/>
          </a:xfrm>
          <a:prstGeom prst="line">
            <a:avLst/>
          </a:prstGeom>
          <a:noFill/>
          <a:ln w="7938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5" name="Line 95"/>
          <p:cNvSpPr>
            <a:spLocks noChangeShapeType="1"/>
          </p:cNvSpPr>
          <p:nvPr/>
        </p:nvSpPr>
        <p:spPr bwMode="auto">
          <a:xfrm>
            <a:off x="1185863" y="3533775"/>
            <a:ext cx="6350" cy="1588"/>
          </a:xfrm>
          <a:prstGeom prst="line">
            <a:avLst/>
          </a:prstGeom>
          <a:noFill/>
          <a:ln w="7938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6" name="Line 96"/>
          <p:cNvSpPr>
            <a:spLocks noChangeShapeType="1"/>
          </p:cNvSpPr>
          <p:nvPr/>
        </p:nvSpPr>
        <p:spPr bwMode="auto">
          <a:xfrm>
            <a:off x="1266825" y="3533775"/>
            <a:ext cx="15875" cy="1588"/>
          </a:xfrm>
          <a:prstGeom prst="line">
            <a:avLst/>
          </a:prstGeom>
          <a:noFill/>
          <a:ln w="7938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7" name="Line 97"/>
          <p:cNvSpPr>
            <a:spLocks noChangeShapeType="1"/>
          </p:cNvSpPr>
          <p:nvPr/>
        </p:nvSpPr>
        <p:spPr bwMode="auto">
          <a:xfrm>
            <a:off x="1379538" y="3556000"/>
            <a:ext cx="14287" cy="1588"/>
          </a:xfrm>
          <a:prstGeom prst="line">
            <a:avLst/>
          </a:prstGeom>
          <a:noFill/>
          <a:ln w="7938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8" name="Freeform 98"/>
          <p:cNvSpPr>
            <a:spLocks/>
          </p:cNvSpPr>
          <p:nvPr/>
        </p:nvSpPr>
        <p:spPr bwMode="auto">
          <a:xfrm>
            <a:off x="1565275" y="2900363"/>
            <a:ext cx="90488" cy="550862"/>
          </a:xfrm>
          <a:custGeom>
            <a:avLst/>
            <a:gdLst>
              <a:gd name="T0" fmla="*/ 0 w 57"/>
              <a:gd name="T1" fmla="*/ 2147483646 h 347"/>
              <a:gd name="T2" fmla="*/ 2147483646 w 57"/>
              <a:gd name="T3" fmla="*/ 2147483646 h 347"/>
              <a:gd name="T4" fmla="*/ 2147483646 w 57"/>
              <a:gd name="T5" fmla="*/ 2147483646 h 347"/>
              <a:gd name="T6" fmla="*/ 2147483646 w 57"/>
              <a:gd name="T7" fmla="*/ 2147483646 h 347"/>
              <a:gd name="T8" fmla="*/ 2147483646 w 57"/>
              <a:gd name="T9" fmla="*/ 0 h 347"/>
              <a:gd name="T10" fmla="*/ 0 w 57"/>
              <a:gd name="T11" fmla="*/ 2147483646 h 347"/>
              <a:gd name="T12" fmla="*/ 0 w 57"/>
              <a:gd name="T13" fmla="*/ 2147483646 h 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7" h="347">
                <a:moveTo>
                  <a:pt x="0" y="347"/>
                </a:moveTo>
                <a:lnTo>
                  <a:pt x="42" y="300"/>
                </a:lnTo>
                <a:lnTo>
                  <a:pt x="42" y="221"/>
                </a:lnTo>
                <a:lnTo>
                  <a:pt x="57" y="178"/>
                </a:lnTo>
                <a:lnTo>
                  <a:pt x="57" y="0"/>
                </a:lnTo>
                <a:lnTo>
                  <a:pt x="0" y="61"/>
                </a:lnTo>
                <a:lnTo>
                  <a:pt x="0" y="347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9" name="Freeform 99"/>
          <p:cNvSpPr>
            <a:spLocks/>
          </p:cNvSpPr>
          <p:nvPr/>
        </p:nvSpPr>
        <p:spPr bwMode="auto">
          <a:xfrm>
            <a:off x="1006475" y="2900363"/>
            <a:ext cx="649288" cy="96837"/>
          </a:xfrm>
          <a:custGeom>
            <a:avLst/>
            <a:gdLst>
              <a:gd name="T0" fmla="*/ 2147483646 w 409"/>
              <a:gd name="T1" fmla="*/ 0 h 61"/>
              <a:gd name="T2" fmla="*/ 2147483646 w 409"/>
              <a:gd name="T3" fmla="*/ 0 h 61"/>
              <a:gd name="T4" fmla="*/ 0 w 409"/>
              <a:gd name="T5" fmla="*/ 2147483646 h 61"/>
              <a:gd name="T6" fmla="*/ 2147483646 w 409"/>
              <a:gd name="T7" fmla="*/ 2147483646 h 61"/>
              <a:gd name="T8" fmla="*/ 2147483646 w 409"/>
              <a:gd name="T9" fmla="*/ 0 h 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9" h="61">
                <a:moveTo>
                  <a:pt x="409" y="0"/>
                </a:moveTo>
                <a:lnTo>
                  <a:pt x="56" y="0"/>
                </a:lnTo>
                <a:lnTo>
                  <a:pt x="0" y="61"/>
                </a:lnTo>
                <a:lnTo>
                  <a:pt x="352" y="61"/>
                </a:lnTo>
                <a:lnTo>
                  <a:pt x="409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0" name="Rectangle 100"/>
          <p:cNvSpPr>
            <a:spLocks noChangeArrowheads="1"/>
          </p:cNvSpPr>
          <p:nvPr/>
        </p:nvSpPr>
        <p:spPr bwMode="auto">
          <a:xfrm>
            <a:off x="1006475" y="2997200"/>
            <a:ext cx="558800" cy="447675"/>
          </a:xfrm>
          <a:prstGeom prst="rect">
            <a:avLst/>
          </a:prstGeom>
          <a:solidFill>
            <a:srgbClr val="C0C0C0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41" name="Rectangle 101"/>
          <p:cNvSpPr>
            <a:spLocks noChangeArrowheads="1"/>
          </p:cNvSpPr>
          <p:nvPr/>
        </p:nvSpPr>
        <p:spPr bwMode="auto">
          <a:xfrm>
            <a:off x="1506538" y="3392488"/>
            <a:ext cx="28575" cy="1428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42" name="Freeform 102"/>
          <p:cNvSpPr>
            <a:spLocks noEditPoints="1"/>
          </p:cNvSpPr>
          <p:nvPr/>
        </p:nvSpPr>
        <p:spPr bwMode="auto">
          <a:xfrm>
            <a:off x="1089025" y="3063875"/>
            <a:ext cx="395288" cy="284163"/>
          </a:xfrm>
          <a:custGeom>
            <a:avLst/>
            <a:gdLst>
              <a:gd name="T0" fmla="*/ 0 w 249"/>
              <a:gd name="T1" fmla="*/ 0 h 179"/>
              <a:gd name="T2" fmla="*/ 2147483646 w 249"/>
              <a:gd name="T3" fmla="*/ 0 h 179"/>
              <a:gd name="T4" fmla="*/ 2147483646 w 249"/>
              <a:gd name="T5" fmla="*/ 2147483646 h 179"/>
              <a:gd name="T6" fmla="*/ 0 w 249"/>
              <a:gd name="T7" fmla="*/ 2147483646 h 179"/>
              <a:gd name="T8" fmla="*/ 0 w 249"/>
              <a:gd name="T9" fmla="*/ 0 h 179"/>
              <a:gd name="T10" fmla="*/ 0 w 249"/>
              <a:gd name="T11" fmla="*/ 0 h 179"/>
              <a:gd name="T12" fmla="*/ 2147483646 w 249"/>
              <a:gd name="T13" fmla="*/ 0 h 179"/>
              <a:gd name="T14" fmla="*/ 2147483646 w 249"/>
              <a:gd name="T15" fmla="*/ 2147483646 h 179"/>
              <a:gd name="T16" fmla="*/ 0 w 249"/>
              <a:gd name="T17" fmla="*/ 2147483646 h 179"/>
              <a:gd name="T18" fmla="*/ 0 w 249"/>
              <a:gd name="T19" fmla="*/ 0 h 1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9" h="179">
                <a:moveTo>
                  <a:pt x="0" y="0"/>
                </a:moveTo>
                <a:lnTo>
                  <a:pt x="249" y="0"/>
                </a:lnTo>
                <a:lnTo>
                  <a:pt x="249" y="179"/>
                </a:lnTo>
                <a:lnTo>
                  <a:pt x="0" y="179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239" y="0"/>
                </a:lnTo>
                <a:lnTo>
                  <a:pt x="239" y="169"/>
                </a:lnTo>
                <a:lnTo>
                  <a:pt x="0" y="169"/>
                </a:lnTo>
                <a:lnTo>
                  <a:pt x="0" y="0"/>
                </a:lnTo>
                <a:close/>
              </a:path>
            </a:pathLst>
          </a:custGeom>
          <a:solidFill>
            <a:srgbClr val="8A8A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3" name="Freeform 103"/>
          <p:cNvSpPr>
            <a:spLocks noEditPoints="1"/>
          </p:cNvSpPr>
          <p:nvPr/>
        </p:nvSpPr>
        <p:spPr bwMode="auto">
          <a:xfrm>
            <a:off x="1089025" y="3063875"/>
            <a:ext cx="379413" cy="268288"/>
          </a:xfrm>
          <a:custGeom>
            <a:avLst/>
            <a:gdLst>
              <a:gd name="T0" fmla="*/ 0 w 239"/>
              <a:gd name="T1" fmla="*/ 0 h 169"/>
              <a:gd name="T2" fmla="*/ 2147483646 w 239"/>
              <a:gd name="T3" fmla="*/ 0 h 169"/>
              <a:gd name="T4" fmla="*/ 2147483646 w 239"/>
              <a:gd name="T5" fmla="*/ 2147483646 h 169"/>
              <a:gd name="T6" fmla="*/ 0 w 239"/>
              <a:gd name="T7" fmla="*/ 2147483646 h 169"/>
              <a:gd name="T8" fmla="*/ 0 w 239"/>
              <a:gd name="T9" fmla="*/ 0 h 169"/>
              <a:gd name="T10" fmla="*/ 0 w 239"/>
              <a:gd name="T11" fmla="*/ 0 h 169"/>
              <a:gd name="T12" fmla="*/ 2147483646 w 239"/>
              <a:gd name="T13" fmla="*/ 0 h 169"/>
              <a:gd name="T14" fmla="*/ 2147483646 w 239"/>
              <a:gd name="T15" fmla="*/ 2147483646 h 169"/>
              <a:gd name="T16" fmla="*/ 0 w 239"/>
              <a:gd name="T17" fmla="*/ 2147483646 h 169"/>
              <a:gd name="T18" fmla="*/ 0 w 239"/>
              <a:gd name="T19" fmla="*/ 0 h 1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9" h="169">
                <a:moveTo>
                  <a:pt x="0" y="0"/>
                </a:moveTo>
                <a:lnTo>
                  <a:pt x="239" y="0"/>
                </a:lnTo>
                <a:lnTo>
                  <a:pt x="239" y="169"/>
                </a:lnTo>
                <a:lnTo>
                  <a:pt x="0" y="169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230" y="0"/>
                </a:lnTo>
                <a:lnTo>
                  <a:pt x="230" y="165"/>
                </a:lnTo>
                <a:lnTo>
                  <a:pt x="0" y="165"/>
                </a:lnTo>
                <a:lnTo>
                  <a:pt x="0" y="0"/>
                </a:lnTo>
                <a:close/>
              </a:path>
            </a:pathLst>
          </a:custGeom>
          <a:solidFill>
            <a:srgbClr val="8E8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4" name="Freeform 104"/>
          <p:cNvSpPr>
            <a:spLocks noEditPoints="1"/>
          </p:cNvSpPr>
          <p:nvPr/>
        </p:nvSpPr>
        <p:spPr bwMode="auto">
          <a:xfrm>
            <a:off x="1089025" y="3063875"/>
            <a:ext cx="365125" cy="261938"/>
          </a:xfrm>
          <a:custGeom>
            <a:avLst/>
            <a:gdLst>
              <a:gd name="T0" fmla="*/ 0 w 230"/>
              <a:gd name="T1" fmla="*/ 0 h 165"/>
              <a:gd name="T2" fmla="*/ 2147483646 w 230"/>
              <a:gd name="T3" fmla="*/ 0 h 165"/>
              <a:gd name="T4" fmla="*/ 2147483646 w 230"/>
              <a:gd name="T5" fmla="*/ 2147483646 h 165"/>
              <a:gd name="T6" fmla="*/ 0 w 230"/>
              <a:gd name="T7" fmla="*/ 2147483646 h 165"/>
              <a:gd name="T8" fmla="*/ 0 w 230"/>
              <a:gd name="T9" fmla="*/ 0 h 165"/>
              <a:gd name="T10" fmla="*/ 0 w 230"/>
              <a:gd name="T11" fmla="*/ 0 h 165"/>
              <a:gd name="T12" fmla="*/ 2147483646 w 230"/>
              <a:gd name="T13" fmla="*/ 0 h 165"/>
              <a:gd name="T14" fmla="*/ 2147483646 w 230"/>
              <a:gd name="T15" fmla="*/ 2147483646 h 165"/>
              <a:gd name="T16" fmla="*/ 0 w 230"/>
              <a:gd name="T17" fmla="*/ 2147483646 h 165"/>
              <a:gd name="T18" fmla="*/ 0 w 230"/>
              <a:gd name="T19" fmla="*/ 0 h 16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0" h="165">
                <a:moveTo>
                  <a:pt x="0" y="0"/>
                </a:moveTo>
                <a:lnTo>
                  <a:pt x="230" y="0"/>
                </a:lnTo>
                <a:lnTo>
                  <a:pt x="230" y="165"/>
                </a:lnTo>
                <a:lnTo>
                  <a:pt x="0" y="165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220" y="0"/>
                </a:lnTo>
                <a:lnTo>
                  <a:pt x="220" y="155"/>
                </a:lnTo>
                <a:lnTo>
                  <a:pt x="0" y="155"/>
                </a:lnTo>
                <a:lnTo>
                  <a:pt x="0" y="0"/>
                </a:lnTo>
                <a:close/>
              </a:path>
            </a:pathLst>
          </a:custGeom>
          <a:solidFill>
            <a:srgbClr val="929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5" name="Freeform 105"/>
          <p:cNvSpPr>
            <a:spLocks noEditPoints="1"/>
          </p:cNvSpPr>
          <p:nvPr/>
        </p:nvSpPr>
        <p:spPr bwMode="auto">
          <a:xfrm>
            <a:off x="1089025" y="3063875"/>
            <a:ext cx="349250" cy="246063"/>
          </a:xfrm>
          <a:custGeom>
            <a:avLst/>
            <a:gdLst>
              <a:gd name="T0" fmla="*/ 0 w 220"/>
              <a:gd name="T1" fmla="*/ 0 h 155"/>
              <a:gd name="T2" fmla="*/ 2147483646 w 220"/>
              <a:gd name="T3" fmla="*/ 0 h 155"/>
              <a:gd name="T4" fmla="*/ 2147483646 w 220"/>
              <a:gd name="T5" fmla="*/ 2147483646 h 155"/>
              <a:gd name="T6" fmla="*/ 0 w 220"/>
              <a:gd name="T7" fmla="*/ 2147483646 h 155"/>
              <a:gd name="T8" fmla="*/ 0 w 220"/>
              <a:gd name="T9" fmla="*/ 0 h 155"/>
              <a:gd name="T10" fmla="*/ 0 w 220"/>
              <a:gd name="T11" fmla="*/ 0 h 155"/>
              <a:gd name="T12" fmla="*/ 2147483646 w 220"/>
              <a:gd name="T13" fmla="*/ 0 h 155"/>
              <a:gd name="T14" fmla="*/ 2147483646 w 220"/>
              <a:gd name="T15" fmla="*/ 2147483646 h 155"/>
              <a:gd name="T16" fmla="*/ 0 w 220"/>
              <a:gd name="T17" fmla="*/ 2147483646 h 155"/>
              <a:gd name="T18" fmla="*/ 0 w 220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0" h="155">
                <a:moveTo>
                  <a:pt x="0" y="0"/>
                </a:moveTo>
                <a:lnTo>
                  <a:pt x="220" y="0"/>
                </a:lnTo>
                <a:lnTo>
                  <a:pt x="220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211" y="0"/>
                </a:lnTo>
                <a:lnTo>
                  <a:pt x="211" y="150"/>
                </a:lnTo>
                <a:lnTo>
                  <a:pt x="0" y="150"/>
                </a:lnTo>
                <a:lnTo>
                  <a:pt x="0" y="0"/>
                </a:lnTo>
                <a:close/>
              </a:path>
            </a:pathLst>
          </a:custGeom>
          <a:solidFill>
            <a:srgbClr val="979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6" name="Freeform 106"/>
          <p:cNvSpPr>
            <a:spLocks noEditPoints="1"/>
          </p:cNvSpPr>
          <p:nvPr/>
        </p:nvSpPr>
        <p:spPr bwMode="auto">
          <a:xfrm>
            <a:off x="1089025" y="3063875"/>
            <a:ext cx="334963" cy="238125"/>
          </a:xfrm>
          <a:custGeom>
            <a:avLst/>
            <a:gdLst>
              <a:gd name="T0" fmla="*/ 0 w 211"/>
              <a:gd name="T1" fmla="*/ 0 h 150"/>
              <a:gd name="T2" fmla="*/ 2147483646 w 211"/>
              <a:gd name="T3" fmla="*/ 0 h 150"/>
              <a:gd name="T4" fmla="*/ 2147483646 w 211"/>
              <a:gd name="T5" fmla="*/ 2147483646 h 150"/>
              <a:gd name="T6" fmla="*/ 0 w 211"/>
              <a:gd name="T7" fmla="*/ 2147483646 h 150"/>
              <a:gd name="T8" fmla="*/ 0 w 211"/>
              <a:gd name="T9" fmla="*/ 0 h 150"/>
              <a:gd name="T10" fmla="*/ 0 w 211"/>
              <a:gd name="T11" fmla="*/ 0 h 150"/>
              <a:gd name="T12" fmla="*/ 2147483646 w 211"/>
              <a:gd name="T13" fmla="*/ 0 h 150"/>
              <a:gd name="T14" fmla="*/ 2147483646 w 211"/>
              <a:gd name="T15" fmla="*/ 2147483646 h 150"/>
              <a:gd name="T16" fmla="*/ 0 w 211"/>
              <a:gd name="T17" fmla="*/ 2147483646 h 150"/>
              <a:gd name="T18" fmla="*/ 0 w 211"/>
              <a:gd name="T19" fmla="*/ 0 h 1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1" h="150">
                <a:moveTo>
                  <a:pt x="0" y="0"/>
                </a:moveTo>
                <a:lnTo>
                  <a:pt x="211" y="0"/>
                </a:lnTo>
                <a:lnTo>
                  <a:pt x="211" y="150"/>
                </a:lnTo>
                <a:lnTo>
                  <a:pt x="0" y="15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202" y="0"/>
                </a:lnTo>
                <a:lnTo>
                  <a:pt x="202" y="146"/>
                </a:lnTo>
                <a:lnTo>
                  <a:pt x="0" y="146"/>
                </a:lnTo>
                <a:lnTo>
                  <a:pt x="0" y="0"/>
                </a:lnTo>
                <a:close/>
              </a:path>
            </a:pathLst>
          </a:custGeom>
          <a:solidFill>
            <a:srgbClr val="9C9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7" name="Freeform 107"/>
          <p:cNvSpPr>
            <a:spLocks noEditPoints="1"/>
          </p:cNvSpPr>
          <p:nvPr/>
        </p:nvSpPr>
        <p:spPr bwMode="auto">
          <a:xfrm>
            <a:off x="1089025" y="3063875"/>
            <a:ext cx="320675" cy="231775"/>
          </a:xfrm>
          <a:custGeom>
            <a:avLst/>
            <a:gdLst>
              <a:gd name="T0" fmla="*/ 0 w 202"/>
              <a:gd name="T1" fmla="*/ 0 h 146"/>
              <a:gd name="T2" fmla="*/ 2147483646 w 202"/>
              <a:gd name="T3" fmla="*/ 0 h 146"/>
              <a:gd name="T4" fmla="*/ 2147483646 w 202"/>
              <a:gd name="T5" fmla="*/ 2147483646 h 146"/>
              <a:gd name="T6" fmla="*/ 0 w 202"/>
              <a:gd name="T7" fmla="*/ 2147483646 h 146"/>
              <a:gd name="T8" fmla="*/ 0 w 202"/>
              <a:gd name="T9" fmla="*/ 0 h 146"/>
              <a:gd name="T10" fmla="*/ 0 w 202"/>
              <a:gd name="T11" fmla="*/ 0 h 146"/>
              <a:gd name="T12" fmla="*/ 2147483646 w 202"/>
              <a:gd name="T13" fmla="*/ 0 h 146"/>
              <a:gd name="T14" fmla="*/ 2147483646 w 202"/>
              <a:gd name="T15" fmla="*/ 2147483646 h 146"/>
              <a:gd name="T16" fmla="*/ 0 w 202"/>
              <a:gd name="T17" fmla="*/ 2147483646 h 146"/>
              <a:gd name="T18" fmla="*/ 0 w 202"/>
              <a:gd name="T19" fmla="*/ 0 h 1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2" h="146">
                <a:moveTo>
                  <a:pt x="0" y="0"/>
                </a:moveTo>
                <a:lnTo>
                  <a:pt x="202" y="0"/>
                </a:lnTo>
                <a:lnTo>
                  <a:pt x="202" y="146"/>
                </a:lnTo>
                <a:lnTo>
                  <a:pt x="0" y="146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92" y="0"/>
                </a:lnTo>
                <a:lnTo>
                  <a:pt x="192" y="136"/>
                </a:lnTo>
                <a:lnTo>
                  <a:pt x="0" y="136"/>
                </a:lnTo>
                <a:lnTo>
                  <a:pt x="0" y="0"/>
                </a:lnTo>
                <a:close/>
              </a:path>
            </a:pathLst>
          </a:custGeom>
          <a:solidFill>
            <a:srgbClr val="A1A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8" name="Freeform 108"/>
          <p:cNvSpPr>
            <a:spLocks noEditPoints="1"/>
          </p:cNvSpPr>
          <p:nvPr/>
        </p:nvSpPr>
        <p:spPr bwMode="auto">
          <a:xfrm>
            <a:off x="1089025" y="3063875"/>
            <a:ext cx="304800" cy="215900"/>
          </a:xfrm>
          <a:custGeom>
            <a:avLst/>
            <a:gdLst>
              <a:gd name="T0" fmla="*/ 0 w 192"/>
              <a:gd name="T1" fmla="*/ 0 h 136"/>
              <a:gd name="T2" fmla="*/ 2147483646 w 192"/>
              <a:gd name="T3" fmla="*/ 0 h 136"/>
              <a:gd name="T4" fmla="*/ 2147483646 w 192"/>
              <a:gd name="T5" fmla="*/ 2147483646 h 136"/>
              <a:gd name="T6" fmla="*/ 0 w 192"/>
              <a:gd name="T7" fmla="*/ 2147483646 h 136"/>
              <a:gd name="T8" fmla="*/ 0 w 192"/>
              <a:gd name="T9" fmla="*/ 0 h 136"/>
              <a:gd name="T10" fmla="*/ 0 w 192"/>
              <a:gd name="T11" fmla="*/ 0 h 136"/>
              <a:gd name="T12" fmla="*/ 2147483646 w 192"/>
              <a:gd name="T13" fmla="*/ 0 h 136"/>
              <a:gd name="T14" fmla="*/ 2147483646 w 192"/>
              <a:gd name="T15" fmla="*/ 2147483646 h 136"/>
              <a:gd name="T16" fmla="*/ 0 w 192"/>
              <a:gd name="T17" fmla="*/ 2147483646 h 136"/>
              <a:gd name="T18" fmla="*/ 0 w 192"/>
              <a:gd name="T19" fmla="*/ 0 h 1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2" h="136">
                <a:moveTo>
                  <a:pt x="0" y="0"/>
                </a:moveTo>
                <a:lnTo>
                  <a:pt x="192" y="0"/>
                </a:lnTo>
                <a:lnTo>
                  <a:pt x="192" y="136"/>
                </a:lnTo>
                <a:lnTo>
                  <a:pt x="0" y="136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83" y="0"/>
                </a:lnTo>
                <a:lnTo>
                  <a:pt x="183" y="132"/>
                </a:lnTo>
                <a:lnTo>
                  <a:pt x="0" y="132"/>
                </a:lnTo>
                <a:lnTo>
                  <a:pt x="0" y="0"/>
                </a:lnTo>
                <a:close/>
              </a:path>
            </a:pathLst>
          </a:custGeom>
          <a:solidFill>
            <a:srgbClr val="A7A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9" name="Freeform 109"/>
          <p:cNvSpPr>
            <a:spLocks noEditPoints="1"/>
          </p:cNvSpPr>
          <p:nvPr/>
        </p:nvSpPr>
        <p:spPr bwMode="auto">
          <a:xfrm>
            <a:off x="1089025" y="3063875"/>
            <a:ext cx="290513" cy="209550"/>
          </a:xfrm>
          <a:custGeom>
            <a:avLst/>
            <a:gdLst>
              <a:gd name="T0" fmla="*/ 0 w 183"/>
              <a:gd name="T1" fmla="*/ 0 h 132"/>
              <a:gd name="T2" fmla="*/ 2147483646 w 183"/>
              <a:gd name="T3" fmla="*/ 0 h 132"/>
              <a:gd name="T4" fmla="*/ 2147483646 w 183"/>
              <a:gd name="T5" fmla="*/ 2147483646 h 132"/>
              <a:gd name="T6" fmla="*/ 0 w 183"/>
              <a:gd name="T7" fmla="*/ 2147483646 h 132"/>
              <a:gd name="T8" fmla="*/ 0 w 183"/>
              <a:gd name="T9" fmla="*/ 0 h 132"/>
              <a:gd name="T10" fmla="*/ 0 w 183"/>
              <a:gd name="T11" fmla="*/ 0 h 132"/>
              <a:gd name="T12" fmla="*/ 2147483646 w 183"/>
              <a:gd name="T13" fmla="*/ 0 h 132"/>
              <a:gd name="T14" fmla="*/ 2147483646 w 183"/>
              <a:gd name="T15" fmla="*/ 2147483646 h 132"/>
              <a:gd name="T16" fmla="*/ 0 w 183"/>
              <a:gd name="T17" fmla="*/ 2147483646 h 132"/>
              <a:gd name="T18" fmla="*/ 0 w 183"/>
              <a:gd name="T19" fmla="*/ 0 h 1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83" h="132">
                <a:moveTo>
                  <a:pt x="0" y="0"/>
                </a:moveTo>
                <a:lnTo>
                  <a:pt x="183" y="0"/>
                </a:lnTo>
                <a:lnTo>
                  <a:pt x="183" y="132"/>
                </a:lnTo>
                <a:lnTo>
                  <a:pt x="0" y="132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73" y="0"/>
                </a:lnTo>
                <a:lnTo>
                  <a:pt x="173" y="122"/>
                </a:lnTo>
                <a:lnTo>
                  <a:pt x="0" y="122"/>
                </a:lnTo>
                <a:lnTo>
                  <a:pt x="0" y="0"/>
                </a:lnTo>
                <a:close/>
              </a:path>
            </a:pathLst>
          </a:custGeom>
          <a:solidFill>
            <a:srgbClr val="ACA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0" name="Freeform 110"/>
          <p:cNvSpPr>
            <a:spLocks noEditPoints="1"/>
          </p:cNvSpPr>
          <p:nvPr/>
        </p:nvSpPr>
        <p:spPr bwMode="auto">
          <a:xfrm>
            <a:off x="1089025" y="3063875"/>
            <a:ext cx="274638" cy="193675"/>
          </a:xfrm>
          <a:custGeom>
            <a:avLst/>
            <a:gdLst>
              <a:gd name="T0" fmla="*/ 0 w 173"/>
              <a:gd name="T1" fmla="*/ 0 h 122"/>
              <a:gd name="T2" fmla="*/ 2147483646 w 173"/>
              <a:gd name="T3" fmla="*/ 0 h 122"/>
              <a:gd name="T4" fmla="*/ 2147483646 w 173"/>
              <a:gd name="T5" fmla="*/ 2147483646 h 122"/>
              <a:gd name="T6" fmla="*/ 0 w 173"/>
              <a:gd name="T7" fmla="*/ 2147483646 h 122"/>
              <a:gd name="T8" fmla="*/ 0 w 173"/>
              <a:gd name="T9" fmla="*/ 0 h 122"/>
              <a:gd name="T10" fmla="*/ 0 w 173"/>
              <a:gd name="T11" fmla="*/ 0 h 122"/>
              <a:gd name="T12" fmla="*/ 2147483646 w 173"/>
              <a:gd name="T13" fmla="*/ 0 h 122"/>
              <a:gd name="T14" fmla="*/ 2147483646 w 173"/>
              <a:gd name="T15" fmla="*/ 2147483646 h 122"/>
              <a:gd name="T16" fmla="*/ 0 w 173"/>
              <a:gd name="T17" fmla="*/ 2147483646 h 122"/>
              <a:gd name="T18" fmla="*/ 0 w 173"/>
              <a:gd name="T19" fmla="*/ 0 h 1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3" h="122">
                <a:moveTo>
                  <a:pt x="0" y="0"/>
                </a:moveTo>
                <a:lnTo>
                  <a:pt x="173" y="0"/>
                </a:lnTo>
                <a:lnTo>
                  <a:pt x="173" y="122"/>
                </a:lnTo>
                <a:lnTo>
                  <a:pt x="0" y="122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64" y="0"/>
                </a:lnTo>
                <a:lnTo>
                  <a:pt x="164" y="118"/>
                </a:lnTo>
                <a:lnTo>
                  <a:pt x="0" y="118"/>
                </a:lnTo>
                <a:lnTo>
                  <a:pt x="0" y="0"/>
                </a:lnTo>
                <a:close/>
              </a:path>
            </a:pathLst>
          </a:custGeom>
          <a:solidFill>
            <a:srgbClr val="B3B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1" name="Freeform 111"/>
          <p:cNvSpPr>
            <a:spLocks noEditPoints="1"/>
          </p:cNvSpPr>
          <p:nvPr/>
        </p:nvSpPr>
        <p:spPr bwMode="auto">
          <a:xfrm>
            <a:off x="1089025" y="3063875"/>
            <a:ext cx="260350" cy="187325"/>
          </a:xfrm>
          <a:custGeom>
            <a:avLst/>
            <a:gdLst>
              <a:gd name="T0" fmla="*/ 0 w 164"/>
              <a:gd name="T1" fmla="*/ 0 h 118"/>
              <a:gd name="T2" fmla="*/ 2147483646 w 164"/>
              <a:gd name="T3" fmla="*/ 0 h 118"/>
              <a:gd name="T4" fmla="*/ 2147483646 w 164"/>
              <a:gd name="T5" fmla="*/ 2147483646 h 118"/>
              <a:gd name="T6" fmla="*/ 0 w 164"/>
              <a:gd name="T7" fmla="*/ 2147483646 h 118"/>
              <a:gd name="T8" fmla="*/ 0 w 164"/>
              <a:gd name="T9" fmla="*/ 0 h 118"/>
              <a:gd name="T10" fmla="*/ 0 w 164"/>
              <a:gd name="T11" fmla="*/ 0 h 118"/>
              <a:gd name="T12" fmla="*/ 2147483646 w 164"/>
              <a:gd name="T13" fmla="*/ 0 h 118"/>
              <a:gd name="T14" fmla="*/ 2147483646 w 164"/>
              <a:gd name="T15" fmla="*/ 2147483646 h 118"/>
              <a:gd name="T16" fmla="*/ 0 w 164"/>
              <a:gd name="T17" fmla="*/ 2147483646 h 118"/>
              <a:gd name="T18" fmla="*/ 0 w 164"/>
              <a:gd name="T19" fmla="*/ 0 h 1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4" h="118">
                <a:moveTo>
                  <a:pt x="0" y="0"/>
                </a:moveTo>
                <a:lnTo>
                  <a:pt x="164" y="0"/>
                </a:lnTo>
                <a:lnTo>
                  <a:pt x="164" y="118"/>
                </a:lnTo>
                <a:lnTo>
                  <a:pt x="0" y="118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55" y="0"/>
                </a:lnTo>
                <a:lnTo>
                  <a:pt x="155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solidFill>
            <a:srgbClr val="B9B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2" name="Freeform 112"/>
          <p:cNvSpPr>
            <a:spLocks noEditPoints="1"/>
          </p:cNvSpPr>
          <p:nvPr/>
        </p:nvSpPr>
        <p:spPr bwMode="auto">
          <a:xfrm>
            <a:off x="1089025" y="3063875"/>
            <a:ext cx="246063" cy="179388"/>
          </a:xfrm>
          <a:custGeom>
            <a:avLst/>
            <a:gdLst>
              <a:gd name="T0" fmla="*/ 0 w 155"/>
              <a:gd name="T1" fmla="*/ 0 h 113"/>
              <a:gd name="T2" fmla="*/ 2147483646 w 155"/>
              <a:gd name="T3" fmla="*/ 0 h 113"/>
              <a:gd name="T4" fmla="*/ 2147483646 w 155"/>
              <a:gd name="T5" fmla="*/ 2147483646 h 113"/>
              <a:gd name="T6" fmla="*/ 0 w 155"/>
              <a:gd name="T7" fmla="*/ 2147483646 h 113"/>
              <a:gd name="T8" fmla="*/ 0 w 155"/>
              <a:gd name="T9" fmla="*/ 0 h 113"/>
              <a:gd name="T10" fmla="*/ 0 w 155"/>
              <a:gd name="T11" fmla="*/ 0 h 113"/>
              <a:gd name="T12" fmla="*/ 2147483646 w 155"/>
              <a:gd name="T13" fmla="*/ 0 h 113"/>
              <a:gd name="T14" fmla="*/ 2147483646 w 155"/>
              <a:gd name="T15" fmla="*/ 2147483646 h 113"/>
              <a:gd name="T16" fmla="*/ 0 w 155"/>
              <a:gd name="T17" fmla="*/ 2147483646 h 113"/>
              <a:gd name="T18" fmla="*/ 0 w 155"/>
              <a:gd name="T19" fmla="*/ 0 h 11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5" h="113">
                <a:moveTo>
                  <a:pt x="0" y="0"/>
                </a:moveTo>
                <a:lnTo>
                  <a:pt x="155" y="0"/>
                </a:lnTo>
                <a:lnTo>
                  <a:pt x="155" y="113"/>
                </a:lnTo>
                <a:lnTo>
                  <a:pt x="0" y="113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45" y="0"/>
                </a:lnTo>
                <a:lnTo>
                  <a:pt x="145" y="103"/>
                </a:lnTo>
                <a:lnTo>
                  <a:pt x="0" y="103"/>
                </a:lnTo>
                <a:lnTo>
                  <a:pt x="0" y="0"/>
                </a:lnTo>
                <a:close/>
              </a:path>
            </a:pathLst>
          </a:custGeom>
          <a:solidFill>
            <a:srgbClr val="C0C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3" name="Freeform 113"/>
          <p:cNvSpPr>
            <a:spLocks noEditPoints="1"/>
          </p:cNvSpPr>
          <p:nvPr/>
        </p:nvSpPr>
        <p:spPr bwMode="auto">
          <a:xfrm>
            <a:off x="1089025" y="3063875"/>
            <a:ext cx="230188" cy="163513"/>
          </a:xfrm>
          <a:custGeom>
            <a:avLst/>
            <a:gdLst>
              <a:gd name="T0" fmla="*/ 0 w 145"/>
              <a:gd name="T1" fmla="*/ 0 h 103"/>
              <a:gd name="T2" fmla="*/ 2147483646 w 145"/>
              <a:gd name="T3" fmla="*/ 0 h 103"/>
              <a:gd name="T4" fmla="*/ 2147483646 w 145"/>
              <a:gd name="T5" fmla="*/ 2147483646 h 103"/>
              <a:gd name="T6" fmla="*/ 0 w 145"/>
              <a:gd name="T7" fmla="*/ 2147483646 h 103"/>
              <a:gd name="T8" fmla="*/ 0 w 145"/>
              <a:gd name="T9" fmla="*/ 0 h 103"/>
              <a:gd name="T10" fmla="*/ 0 w 145"/>
              <a:gd name="T11" fmla="*/ 0 h 103"/>
              <a:gd name="T12" fmla="*/ 2147483646 w 145"/>
              <a:gd name="T13" fmla="*/ 0 h 103"/>
              <a:gd name="T14" fmla="*/ 2147483646 w 145"/>
              <a:gd name="T15" fmla="*/ 2147483646 h 103"/>
              <a:gd name="T16" fmla="*/ 0 w 145"/>
              <a:gd name="T17" fmla="*/ 2147483646 h 103"/>
              <a:gd name="T18" fmla="*/ 0 w 145"/>
              <a:gd name="T19" fmla="*/ 0 h 10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5" h="103">
                <a:moveTo>
                  <a:pt x="0" y="0"/>
                </a:moveTo>
                <a:lnTo>
                  <a:pt x="145" y="0"/>
                </a:lnTo>
                <a:lnTo>
                  <a:pt x="145" y="103"/>
                </a:lnTo>
                <a:lnTo>
                  <a:pt x="0" y="103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36" y="0"/>
                </a:lnTo>
                <a:lnTo>
                  <a:pt x="136" y="99"/>
                </a:lnTo>
                <a:lnTo>
                  <a:pt x="0" y="99"/>
                </a:lnTo>
                <a:lnTo>
                  <a:pt x="0" y="0"/>
                </a:lnTo>
                <a:close/>
              </a:path>
            </a:pathLst>
          </a:custGeom>
          <a:solidFill>
            <a:srgbClr val="C7C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4" name="Freeform 114"/>
          <p:cNvSpPr>
            <a:spLocks noEditPoints="1"/>
          </p:cNvSpPr>
          <p:nvPr/>
        </p:nvSpPr>
        <p:spPr bwMode="auto">
          <a:xfrm>
            <a:off x="1089025" y="3063875"/>
            <a:ext cx="215900" cy="157163"/>
          </a:xfrm>
          <a:custGeom>
            <a:avLst/>
            <a:gdLst>
              <a:gd name="T0" fmla="*/ 0 w 136"/>
              <a:gd name="T1" fmla="*/ 0 h 99"/>
              <a:gd name="T2" fmla="*/ 2147483646 w 136"/>
              <a:gd name="T3" fmla="*/ 0 h 99"/>
              <a:gd name="T4" fmla="*/ 2147483646 w 136"/>
              <a:gd name="T5" fmla="*/ 2147483646 h 99"/>
              <a:gd name="T6" fmla="*/ 0 w 136"/>
              <a:gd name="T7" fmla="*/ 2147483646 h 99"/>
              <a:gd name="T8" fmla="*/ 0 w 136"/>
              <a:gd name="T9" fmla="*/ 0 h 99"/>
              <a:gd name="T10" fmla="*/ 0 w 136"/>
              <a:gd name="T11" fmla="*/ 0 h 99"/>
              <a:gd name="T12" fmla="*/ 2147483646 w 136"/>
              <a:gd name="T13" fmla="*/ 0 h 99"/>
              <a:gd name="T14" fmla="*/ 2147483646 w 136"/>
              <a:gd name="T15" fmla="*/ 2147483646 h 99"/>
              <a:gd name="T16" fmla="*/ 0 w 136"/>
              <a:gd name="T17" fmla="*/ 2147483646 h 99"/>
              <a:gd name="T18" fmla="*/ 0 w 136"/>
              <a:gd name="T19" fmla="*/ 0 h 9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6" h="99">
                <a:moveTo>
                  <a:pt x="0" y="0"/>
                </a:moveTo>
                <a:lnTo>
                  <a:pt x="136" y="0"/>
                </a:lnTo>
                <a:lnTo>
                  <a:pt x="136" y="99"/>
                </a:lnTo>
                <a:lnTo>
                  <a:pt x="0" y="99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26" y="0"/>
                </a:lnTo>
                <a:lnTo>
                  <a:pt x="126" y="89"/>
                </a:lnTo>
                <a:lnTo>
                  <a:pt x="0" y="89"/>
                </a:lnTo>
                <a:lnTo>
                  <a:pt x="0" y="0"/>
                </a:lnTo>
                <a:close/>
              </a:path>
            </a:pathLst>
          </a:custGeom>
          <a:solidFill>
            <a:srgbClr val="CFC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5" name="Freeform 115"/>
          <p:cNvSpPr>
            <a:spLocks noEditPoints="1"/>
          </p:cNvSpPr>
          <p:nvPr/>
        </p:nvSpPr>
        <p:spPr bwMode="auto">
          <a:xfrm>
            <a:off x="1089025" y="3063875"/>
            <a:ext cx="200025" cy="141288"/>
          </a:xfrm>
          <a:custGeom>
            <a:avLst/>
            <a:gdLst>
              <a:gd name="T0" fmla="*/ 0 w 126"/>
              <a:gd name="T1" fmla="*/ 0 h 89"/>
              <a:gd name="T2" fmla="*/ 2147483646 w 126"/>
              <a:gd name="T3" fmla="*/ 0 h 89"/>
              <a:gd name="T4" fmla="*/ 2147483646 w 126"/>
              <a:gd name="T5" fmla="*/ 2147483646 h 89"/>
              <a:gd name="T6" fmla="*/ 0 w 126"/>
              <a:gd name="T7" fmla="*/ 2147483646 h 89"/>
              <a:gd name="T8" fmla="*/ 0 w 126"/>
              <a:gd name="T9" fmla="*/ 0 h 89"/>
              <a:gd name="T10" fmla="*/ 0 w 126"/>
              <a:gd name="T11" fmla="*/ 0 h 89"/>
              <a:gd name="T12" fmla="*/ 2147483646 w 126"/>
              <a:gd name="T13" fmla="*/ 0 h 89"/>
              <a:gd name="T14" fmla="*/ 2147483646 w 126"/>
              <a:gd name="T15" fmla="*/ 2147483646 h 89"/>
              <a:gd name="T16" fmla="*/ 0 w 126"/>
              <a:gd name="T17" fmla="*/ 2147483646 h 89"/>
              <a:gd name="T18" fmla="*/ 0 w 126"/>
              <a:gd name="T19" fmla="*/ 0 h 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6" h="89">
                <a:moveTo>
                  <a:pt x="0" y="0"/>
                </a:moveTo>
                <a:lnTo>
                  <a:pt x="126" y="0"/>
                </a:lnTo>
                <a:lnTo>
                  <a:pt x="126" y="89"/>
                </a:lnTo>
                <a:lnTo>
                  <a:pt x="0" y="89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17" y="0"/>
                </a:lnTo>
                <a:lnTo>
                  <a:pt x="117" y="85"/>
                </a:lnTo>
                <a:lnTo>
                  <a:pt x="0" y="85"/>
                </a:lnTo>
                <a:lnTo>
                  <a:pt x="0" y="0"/>
                </a:lnTo>
                <a:close/>
              </a:path>
            </a:pathLst>
          </a:custGeom>
          <a:solidFill>
            <a:srgbClr val="D6D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6" name="Freeform 116"/>
          <p:cNvSpPr>
            <a:spLocks noEditPoints="1"/>
          </p:cNvSpPr>
          <p:nvPr/>
        </p:nvSpPr>
        <p:spPr bwMode="auto">
          <a:xfrm>
            <a:off x="1089025" y="3063875"/>
            <a:ext cx="185738" cy="134938"/>
          </a:xfrm>
          <a:custGeom>
            <a:avLst/>
            <a:gdLst>
              <a:gd name="T0" fmla="*/ 0 w 117"/>
              <a:gd name="T1" fmla="*/ 0 h 85"/>
              <a:gd name="T2" fmla="*/ 2147483646 w 117"/>
              <a:gd name="T3" fmla="*/ 0 h 85"/>
              <a:gd name="T4" fmla="*/ 2147483646 w 117"/>
              <a:gd name="T5" fmla="*/ 2147483646 h 85"/>
              <a:gd name="T6" fmla="*/ 0 w 117"/>
              <a:gd name="T7" fmla="*/ 2147483646 h 85"/>
              <a:gd name="T8" fmla="*/ 0 w 117"/>
              <a:gd name="T9" fmla="*/ 0 h 85"/>
              <a:gd name="T10" fmla="*/ 0 w 117"/>
              <a:gd name="T11" fmla="*/ 0 h 85"/>
              <a:gd name="T12" fmla="*/ 2147483646 w 117"/>
              <a:gd name="T13" fmla="*/ 0 h 85"/>
              <a:gd name="T14" fmla="*/ 2147483646 w 117"/>
              <a:gd name="T15" fmla="*/ 2147483646 h 85"/>
              <a:gd name="T16" fmla="*/ 0 w 117"/>
              <a:gd name="T17" fmla="*/ 2147483646 h 85"/>
              <a:gd name="T18" fmla="*/ 0 w 117"/>
              <a:gd name="T19" fmla="*/ 0 h 8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7" h="85">
                <a:moveTo>
                  <a:pt x="0" y="0"/>
                </a:moveTo>
                <a:lnTo>
                  <a:pt x="117" y="0"/>
                </a:lnTo>
                <a:lnTo>
                  <a:pt x="117" y="85"/>
                </a:lnTo>
                <a:lnTo>
                  <a:pt x="0" y="85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08" y="0"/>
                </a:lnTo>
                <a:lnTo>
                  <a:pt x="10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CD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7" name="Freeform 117"/>
          <p:cNvSpPr>
            <a:spLocks noEditPoints="1"/>
          </p:cNvSpPr>
          <p:nvPr/>
        </p:nvSpPr>
        <p:spPr bwMode="auto">
          <a:xfrm>
            <a:off x="1089025" y="3063875"/>
            <a:ext cx="171450" cy="127000"/>
          </a:xfrm>
          <a:custGeom>
            <a:avLst/>
            <a:gdLst>
              <a:gd name="T0" fmla="*/ 0 w 108"/>
              <a:gd name="T1" fmla="*/ 0 h 80"/>
              <a:gd name="T2" fmla="*/ 2147483646 w 108"/>
              <a:gd name="T3" fmla="*/ 0 h 80"/>
              <a:gd name="T4" fmla="*/ 2147483646 w 108"/>
              <a:gd name="T5" fmla="*/ 2147483646 h 80"/>
              <a:gd name="T6" fmla="*/ 0 w 108"/>
              <a:gd name="T7" fmla="*/ 2147483646 h 80"/>
              <a:gd name="T8" fmla="*/ 0 w 108"/>
              <a:gd name="T9" fmla="*/ 0 h 80"/>
              <a:gd name="T10" fmla="*/ 0 w 108"/>
              <a:gd name="T11" fmla="*/ 0 h 80"/>
              <a:gd name="T12" fmla="*/ 2147483646 w 108"/>
              <a:gd name="T13" fmla="*/ 0 h 80"/>
              <a:gd name="T14" fmla="*/ 2147483646 w 108"/>
              <a:gd name="T15" fmla="*/ 2147483646 h 80"/>
              <a:gd name="T16" fmla="*/ 0 w 108"/>
              <a:gd name="T17" fmla="*/ 2147483646 h 80"/>
              <a:gd name="T18" fmla="*/ 0 w 108"/>
              <a:gd name="T19" fmla="*/ 0 h 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8" h="80">
                <a:moveTo>
                  <a:pt x="0" y="0"/>
                </a:moveTo>
                <a:lnTo>
                  <a:pt x="108" y="0"/>
                </a:lnTo>
                <a:lnTo>
                  <a:pt x="108" y="80"/>
                </a:lnTo>
                <a:lnTo>
                  <a:pt x="0" y="8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98" y="0"/>
                </a:lnTo>
                <a:lnTo>
                  <a:pt x="98" y="71"/>
                </a:lnTo>
                <a:lnTo>
                  <a:pt x="0" y="71"/>
                </a:lnTo>
                <a:lnTo>
                  <a:pt x="0" y="0"/>
                </a:lnTo>
                <a:close/>
              </a:path>
            </a:pathLst>
          </a:custGeom>
          <a:solidFill>
            <a:srgbClr val="E2E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8" name="Freeform 118"/>
          <p:cNvSpPr>
            <a:spLocks noEditPoints="1"/>
          </p:cNvSpPr>
          <p:nvPr/>
        </p:nvSpPr>
        <p:spPr bwMode="auto">
          <a:xfrm>
            <a:off x="1089025" y="3063875"/>
            <a:ext cx="155575" cy="112713"/>
          </a:xfrm>
          <a:custGeom>
            <a:avLst/>
            <a:gdLst>
              <a:gd name="T0" fmla="*/ 0 w 98"/>
              <a:gd name="T1" fmla="*/ 0 h 71"/>
              <a:gd name="T2" fmla="*/ 2147483646 w 98"/>
              <a:gd name="T3" fmla="*/ 0 h 71"/>
              <a:gd name="T4" fmla="*/ 2147483646 w 98"/>
              <a:gd name="T5" fmla="*/ 2147483646 h 71"/>
              <a:gd name="T6" fmla="*/ 0 w 98"/>
              <a:gd name="T7" fmla="*/ 2147483646 h 71"/>
              <a:gd name="T8" fmla="*/ 0 w 98"/>
              <a:gd name="T9" fmla="*/ 0 h 71"/>
              <a:gd name="T10" fmla="*/ 0 w 98"/>
              <a:gd name="T11" fmla="*/ 0 h 71"/>
              <a:gd name="T12" fmla="*/ 2147483646 w 98"/>
              <a:gd name="T13" fmla="*/ 0 h 71"/>
              <a:gd name="T14" fmla="*/ 2147483646 w 98"/>
              <a:gd name="T15" fmla="*/ 2147483646 h 71"/>
              <a:gd name="T16" fmla="*/ 0 w 98"/>
              <a:gd name="T17" fmla="*/ 2147483646 h 71"/>
              <a:gd name="T18" fmla="*/ 0 w 98"/>
              <a:gd name="T19" fmla="*/ 0 h 7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8" h="71">
                <a:moveTo>
                  <a:pt x="0" y="0"/>
                </a:moveTo>
                <a:lnTo>
                  <a:pt x="98" y="0"/>
                </a:lnTo>
                <a:lnTo>
                  <a:pt x="98" y="71"/>
                </a:lnTo>
                <a:lnTo>
                  <a:pt x="0" y="71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89" y="0"/>
                </a:lnTo>
                <a:lnTo>
                  <a:pt x="89" y="66"/>
                </a:lnTo>
                <a:lnTo>
                  <a:pt x="0" y="66"/>
                </a:lnTo>
                <a:lnTo>
                  <a:pt x="0" y="0"/>
                </a:lnTo>
                <a:close/>
              </a:path>
            </a:pathLst>
          </a:custGeom>
          <a:solidFill>
            <a:srgbClr val="E7E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9" name="Freeform 119"/>
          <p:cNvSpPr>
            <a:spLocks noEditPoints="1"/>
          </p:cNvSpPr>
          <p:nvPr/>
        </p:nvSpPr>
        <p:spPr bwMode="auto">
          <a:xfrm>
            <a:off x="1089025" y="3063875"/>
            <a:ext cx="141288" cy="104775"/>
          </a:xfrm>
          <a:custGeom>
            <a:avLst/>
            <a:gdLst>
              <a:gd name="T0" fmla="*/ 0 w 89"/>
              <a:gd name="T1" fmla="*/ 0 h 66"/>
              <a:gd name="T2" fmla="*/ 2147483646 w 89"/>
              <a:gd name="T3" fmla="*/ 0 h 66"/>
              <a:gd name="T4" fmla="*/ 2147483646 w 89"/>
              <a:gd name="T5" fmla="*/ 2147483646 h 66"/>
              <a:gd name="T6" fmla="*/ 0 w 89"/>
              <a:gd name="T7" fmla="*/ 2147483646 h 66"/>
              <a:gd name="T8" fmla="*/ 0 w 89"/>
              <a:gd name="T9" fmla="*/ 0 h 66"/>
              <a:gd name="T10" fmla="*/ 0 w 89"/>
              <a:gd name="T11" fmla="*/ 0 h 66"/>
              <a:gd name="T12" fmla="*/ 2147483646 w 89"/>
              <a:gd name="T13" fmla="*/ 0 h 66"/>
              <a:gd name="T14" fmla="*/ 2147483646 w 89"/>
              <a:gd name="T15" fmla="*/ 2147483646 h 66"/>
              <a:gd name="T16" fmla="*/ 0 w 89"/>
              <a:gd name="T17" fmla="*/ 2147483646 h 66"/>
              <a:gd name="T18" fmla="*/ 0 w 89"/>
              <a:gd name="T19" fmla="*/ 0 h 6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9" h="66">
                <a:moveTo>
                  <a:pt x="0" y="0"/>
                </a:moveTo>
                <a:lnTo>
                  <a:pt x="89" y="0"/>
                </a:lnTo>
                <a:lnTo>
                  <a:pt x="89" y="66"/>
                </a:lnTo>
                <a:lnTo>
                  <a:pt x="0" y="66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79" y="0"/>
                </a:lnTo>
                <a:lnTo>
                  <a:pt x="79" y="61"/>
                </a:lnTo>
                <a:lnTo>
                  <a:pt x="0" y="61"/>
                </a:lnTo>
                <a:lnTo>
                  <a:pt x="0" y="0"/>
                </a:lnTo>
                <a:close/>
              </a:path>
            </a:pathLst>
          </a:custGeom>
          <a:solidFill>
            <a:srgbClr val="EBEB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0" name="Freeform 120"/>
          <p:cNvSpPr>
            <a:spLocks noEditPoints="1"/>
          </p:cNvSpPr>
          <p:nvPr/>
        </p:nvSpPr>
        <p:spPr bwMode="auto">
          <a:xfrm>
            <a:off x="1089025" y="3063875"/>
            <a:ext cx="125413" cy="96838"/>
          </a:xfrm>
          <a:custGeom>
            <a:avLst/>
            <a:gdLst>
              <a:gd name="T0" fmla="*/ 0 w 79"/>
              <a:gd name="T1" fmla="*/ 0 h 61"/>
              <a:gd name="T2" fmla="*/ 2147483646 w 79"/>
              <a:gd name="T3" fmla="*/ 0 h 61"/>
              <a:gd name="T4" fmla="*/ 2147483646 w 79"/>
              <a:gd name="T5" fmla="*/ 2147483646 h 61"/>
              <a:gd name="T6" fmla="*/ 0 w 79"/>
              <a:gd name="T7" fmla="*/ 2147483646 h 61"/>
              <a:gd name="T8" fmla="*/ 0 w 79"/>
              <a:gd name="T9" fmla="*/ 0 h 61"/>
              <a:gd name="T10" fmla="*/ 0 w 79"/>
              <a:gd name="T11" fmla="*/ 0 h 61"/>
              <a:gd name="T12" fmla="*/ 2147483646 w 79"/>
              <a:gd name="T13" fmla="*/ 0 h 61"/>
              <a:gd name="T14" fmla="*/ 2147483646 w 79"/>
              <a:gd name="T15" fmla="*/ 2147483646 h 61"/>
              <a:gd name="T16" fmla="*/ 0 w 79"/>
              <a:gd name="T17" fmla="*/ 2147483646 h 61"/>
              <a:gd name="T18" fmla="*/ 0 w 79"/>
              <a:gd name="T19" fmla="*/ 0 h 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9" h="61">
                <a:moveTo>
                  <a:pt x="0" y="0"/>
                </a:moveTo>
                <a:lnTo>
                  <a:pt x="79" y="0"/>
                </a:lnTo>
                <a:lnTo>
                  <a:pt x="79" y="61"/>
                </a:lnTo>
                <a:lnTo>
                  <a:pt x="0" y="61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70" y="0"/>
                </a:lnTo>
                <a:lnTo>
                  <a:pt x="70" y="52"/>
                </a:lnTo>
                <a:lnTo>
                  <a:pt x="0" y="52"/>
                </a:lnTo>
                <a:lnTo>
                  <a:pt x="0" y="0"/>
                </a:lnTo>
                <a:close/>
              </a:path>
            </a:pathLst>
          </a:custGeom>
          <a:solidFill>
            <a:srgbClr val="EFE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1" name="Freeform 121"/>
          <p:cNvSpPr>
            <a:spLocks noEditPoints="1"/>
          </p:cNvSpPr>
          <p:nvPr/>
        </p:nvSpPr>
        <p:spPr bwMode="auto">
          <a:xfrm>
            <a:off x="1089025" y="3063875"/>
            <a:ext cx="111125" cy="82550"/>
          </a:xfrm>
          <a:custGeom>
            <a:avLst/>
            <a:gdLst>
              <a:gd name="T0" fmla="*/ 0 w 70"/>
              <a:gd name="T1" fmla="*/ 0 h 52"/>
              <a:gd name="T2" fmla="*/ 2147483646 w 70"/>
              <a:gd name="T3" fmla="*/ 0 h 52"/>
              <a:gd name="T4" fmla="*/ 2147483646 w 70"/>
              <a:gd name="T5" fmla="*/ 2147483646 h 52"/>
              <a:gd name="T6" fmla="*/ 0 w 70"/>
              <a:gd name="T7" fmla="*/ 2147483646 h 52"/>
              <a:gd name="T8" fmla="*/ 0 w 70"/>
              <a:gd name="T9" fmla="*/ 0 h 52"/>
              <a:gd name="T10" fmla="*/ 0 w 70"/>
              <a:gd name="T11" fmla="*/ 0 h 52"/>
              <a:gd name="T12" fmla="*/ 2147483646 w 70"/>
              <a:gd name="T13" fmla="*/ 0 h 52"/>
              <a:gd name="T14" fmla="*/ 2147483646 w 70"/>
              <a:gd name="T15" fmla="*/ 2147483646 h 52"/>
              <a:gd name="T16" fmla="*/ 0 w 70"/>
              <a:gd name="T17" fmla="*/ 2147483646 h 52"/>
              <a:gd name="T18" fmla="*/ 0 w 70"/>
              <a:gd name="T19" fmla="*/ 0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0" h="52">
                <a:moveTo>
                  <a:pt x="0" y="0"/>
                </a:moveTo>
                <a:lnTo>
                  <a:pt x="70" y="0"/>
                </a:lnTo>
                <a:lnTo>
                  <a:pt x="70" y="52"/>
                </a:lnTo>
                <a:lnTo>
                  <a:pt x="0" y="52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61" y="0"/>
                </a:lnTo>
                <a:lnTo>
                  <a:pt x="61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2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2" name="Freeform 122"/>
          <p:cNvSpPr>
            <a:spLocks noEditPoints="1"/>
          </p:cNvSpPr>
          <p:nvPr/>
        </p:nvSpPr>
        <p:spPr bwMode="auto">
          <a:xfrm>
            <a:off x="1089025" y="3063875"/>
            <a:ext cx="96838" cy="74613"/>
          </a:xfrm>
          <a:custGeom>
            <a:avLst/>
            <a:gdLst>
              <a:gd name="T0" fmla="*/ 0 w 61"/>
              <a:gd name="T1" fmla="*/ 0 h 47"/>
              <a:gd name="T2" fmla="*/ 2147483646 w 61"/>
              <a:gd name="T3" fmla="*/ 0 h 47"/>
              <a:gd name="T4" fmla="*/ 2147483646 w 61"/>
              <a:gd name="T5" fmla="*/ 2147483646 h 47"/>
              <a:gd name="T6" fmla="*/ 0 w 61"/>
              <a:gd name="T7" fmla="*/ 2147483646 h 47"/>
              <a:gd name="T8" fmla="*/ 0 w 61"/>
              <a:gd name="T9" fmla="*/ 0 h 47"/>
              <a:gd name="T10" fmla="*/ 0 w 61"/>
              <a:gd name="T11" fmla="*/ 0 h 47"/>
              <a:gd name="T12" fmla="*/ 2147483646 w 61"/>
              <a:gd name="T13" fmla="*/ 0 h 47"/>
              <a:gd name="T14" fmla="*/ 2147483646 w 61"/>
              <a:gd name="T15" fmla="*/ 2147483646 h 47"/>
              <a:gd name="T16" fmla="*/ 0 w 61"/>
              <a:gd name="T17" fmla="*/ 2147483646 h 47"/>
              <a:gd name="T18" fmla="*/ 0 w 61"/>
              <a:gd name="T19" fmla="*/ 0 h 4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1" h="47">
                <a:moveTo>
                  <a:pt x="0" y="0"/>
                </a:moveTo>
                <a:lnTo>
                  <a:pt x="61" y="0"/>
                </a:lnTo>
                <a:lnTo>
                  <a:pt x="61" y="47"/>
                </a:lnTo>
                <a:lnTo>
                  <a:pt x="0" y="47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51" y="0"/>
                </a:lnTo>
                <a:lnTo>
                  <a:pt x="51" y="38"/>
                </a:lnTo>
                <a:lnTo>
                  <a:pt x="0" y="38"/>
                </a:lnTo>
                <a:lnTo>
                  <a:pt x="0" y="0"/>
                </a:lnTo>
                <a:close/>
              </a:path>
            </a:pathLst>
          </a:custGeom>
          <a:solidFill>
            <a:srgbClr val="F5F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3" name="Freeform 123"/>
          <p:cNvSpPr>
            <a:spLocks noEditPoints="1"/>
          </p:cNvSpPr>
          <p:nvPr/>
        </p:nvSpPr>
        <p:spPr bwMode="auto">
          <a:xfrm>
            <a:off x="1089025" y="3063875"/>
            <a:ext cx="80963" cy="60325"/>
          </a:xfrm>
          <a:custGeom>
            <a:avLst/>
            <a:gdLst>
              <a:gd name="T0" fmla="*/ 0 w 51"/>
              <a:gd name="T1" fmla="*/ 0 h 38"/>
              <a:gd name="T2" fmla="*/ 2147483646 w 51"/>
              <a:gd name="T3" fmla="*/ 0 h 38"/>
              <a:gd name="T4" fmla="*/ 2147483646 w 51"/>
              <a:gd name="T5" fmla="*/ 2147483646 h 38"/>
              <a:gd name="T6" fmla="*/ 0 w 51"/>
              <a:gd name="T7" fmla="*/ 2147483646 h 38"/>
              <a:gd name="T8" fmla="*/ 0 w 51"/>
              <a:gd name="T9" fmla="*/ 0 h 38"/>
              <a:gd name="T10" fmla="*/ 0 w 51"/>
              <a:gd name="T11" fmla="*/ 0 h 38"/>
              <a:gd name="T12" fmla="*/ 2147483646 w 51"/>
              <a:gd name="T13" fmla="*/ 0 h 38"/>
              <a:gd name="T14" fmla="*/ 2147483646 w 51"/>
              <a:gd name="T15" fmla="*/ 2147483646 h 38"/>
              <a:gd name="T16" fmla="*/ 0 w 51"/>
              <a:gd name="T17" fmla="*/ 2147483646 h 38"/>
              <a:gd name="T18" fmla="*/ 0 w 51"/>
              <a:gd name="T19" fmla="*/ 0 h 3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1" h="38">
                <a:moveTo>
                  <a:pt x="0" y="0"/>
                </a:moveTo>
                <a:lnTo>
                  <a:pt x="51" y="0"/>
                </a:lnTo>
                <a:lnTo>
                  <a:pt x="51" y="38"/>
                </a:lnTo>
                <a:lnTo>
                  <a:pt x="0" y="38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42" y="0"/>
                </a:lnTo>
                <a:lnTo>
                  <a:pt x="42" y="33"/>
                </a:lnTo>
                <a:lnTo>
                  <a:pt x="0" y="33"/>
                </a:lnTo>
                <a:lnTo>
                  <a:pt x="0" y="0"/>
                </a:lnTo>
                <a:close/>
              </a:path>
            </a:pathLst>
          </a:custGeom>
          <a:solidFill>
            <a:srgbClr val="F8F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4" name="Freeform 124"/>
          <p:cNvSpPr>
            <a:spLocks noEditPoints="1"/>
          </p:cNvSpPr>
          <p:nvPr/>
        </p:nvSpPr>
        <p:spPr bwMode="auto">
          <a:xfrm>
            <a:off x="1089025" y="3063875"/>
            <a:ext cx="66675" cy="52388"/>
          </a:xfrm>
          <a:custGeom>
            <a:avLst/>
            <a:gdLst>
              <a:gd name="T0" fmla="*/ 0 w 42"/>
              <a:gd name="T1" fmla="*/ 0 h 33"/>
              <a:gd name="T2" fmla="*/ 2147483646 w 42"/>
              <a:gd name="T3" fmla="*/ 0 h 33"/>
              <a:gd name="T4" fmla="*/ 2147483646 w 42"/>
              <a:gd name="T5" fmla="*/ 2147483646 h 33"/>
              <a:gd name="T6" fmla="*/ 0 w 42"/>
              <a:gd name="T7" fmla="*/ 2147483646 h 33"/>
              <a:gd name="T8" fmla="*/ 0 w 42"/>
              <a:gd name="T9" fmla="*/ 0 h 33"/>
              <a:gd name="T10" fmla="*/ 0 w 42"/>
              <a:gd name="T11" fmla="*/ 0 h 33"/>
              <a:gd name="T12" fmla="*/ 2147483646 w 42"/>
              <a:gd name="T13" fmla="*/ 0 h 33"/>
              <a:gd name="T14" fmla="*/ 2147483646 w 42"/>
              <a:gd name="T15" fmla="*/ 2147483646 h 33"/>
              <a:gd name="T16" fmla="*/ 0 w 42"/>
              <a:gd name="T17" fmla="*/ 2147483646 h 33"/>
              <a:gd name="T18" fmla="*/ 0 w 42"/>
              <a:gd name="T19" fmla="*/ 0 h 3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2" h="33">
                <a:moveTo>
                  <a:pt x="0" y="0"/>
                </a:moveTo>
                <a:lnTo>
                  <a:pt x="42" y="0"/>
                </a:lnTo>
                <a:lnTo>
                  <a:pt x="42" y="33"/>
                </a:lnTo>
                <a:lnTo>
                  <a:pt x="0" y="33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32" y="0"/>
                </a:lnTo>
                <a:lnTo>
                  <a:pt x="3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AFA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5" name="Freeform 125"/>
          <p:cNvSpPr>
            <a:spLocks noEditPoints="1"/>
          </p:cNvSpPr>
          <p:nvPr/>
        </p:nvSpPr>
        <p:spPr bwMode="auto">
          <a:xfrm>
            <a:off x="1089025" y="3063875"/>
            <a:ext cx="50800" cy="44450"/>
          </a:xfrm>
          <a:custGeom>
            <a:avLst/>
            <a:gdLst>
              <a:gd name="T0" fmla="*/ 0 w 32"/>
              <a:gd name="T1" fmla="*/ 0 h 28"/>
              <a:gd name="T2" fmla="*/ 2147483646 w 32"/>
              <a:gd name="T3" fmla="*/ 0 h 28"/>
              <a:gd name="T4" fmla="*/ 2147483646 w 32"/>
              <a:gd name="T5" fmla="*/ 2147483646 h 28"/>
              <a:gd name="T6" fmla="*/ 0 w 32"/>
              <a:gd name="T7" fmla="*/ 2147483646 h 28"/>
              <a:gd name="T8" fmla="*/ 0 w 32"/>
              <a:gd name="T9" fmla="*/ 0 h 28"/>
              <a:gd name="T10" fmla="*/ 0 w 32"/>
              <a:gd name="T11" fmla="*/ 0 h 28"/>
              <a:gd name="T12" fmla="*/ 2147483646 w 32"/>
              <a:gd name="T13" fmla="*/ 0 h 28"/>
              <a:gd name="T14" fmla="*/ 2147483646 w 32"/>
              <a:gd name="T15" fmla="*/ 2147483646 h 28"/>
              <a:gd name="T16" fmla="*/ 0 w 32"/>
              <a:gd name="T17" fmla="*/ 2147483646 h 28"/>
              <a:gd name="T18" fmla="*/ 0 w 32"/>
              <a:gd name="T19" fmla="*/ 0 h 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2" h="28">
                <a:moveTo>
                  <a:pt x="0" y="0"/>
                </a:moveTo>
                <a:lnTo>
                  <a:pt x="32" y="0"/>
                </a:lnTo>
                <a:lnTo>
                  <a:pt x="32" y="28"/>
                </a:lnTo>
                <a:lnTo>
                  <a:pt x="0" y="28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23" y="0"/>
                </a:lnTo>
                <a:lnTo>
                  <a:pt x="23" y="19"/>
                </a:lnTo>
                <a:lnTo>
                  <a:pt x="0" y="19"/>
                </a:lnTo>
                <a:lnTo>
                  <a:pt x="0" y="0"/>
                </a:lnTo>
                <a:close/>
              </a:path>
            </a:pathLst>
          </a:custGeom>
          <a:solidFill>
            <a:srgbClr val="FDFD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6" name="Freeform 126"/>
          <p:cNvSpPr>
            <a:spLocks noEditPoints="1"/>
          </p:cNvSpPr>
          <p:nvPr/>
        </p:nvSpPr>
        <p:spPr bwMode="auto">
          <a:xfrm>
            <a:off x="1089025" y="3063875"/>
            <a:ext cx="36513" cy="30163"/>
          </a:xfrm>
          <a:custGeom>
            <a:avLst/>
            <a:gdLst>
              <a:gd name="T0" fmla="*/ 0 w 23"/>
              <a:gd name="T1" fmla="*/ 0 h 19"/>
              <a:gd name="T2" fmla="*/ 2147483646 w 23"/>
              <a:gd name="T3" fmla="*/ 0 h 19"/>
              <a:gd name="T4" fmla="*/ 2147483646 w 23"/>
              <a:gd name="T5" fmla="*/ 2147483646 h 19"/>
              <a:gd name="T6" fmla="*/ 0 w 23"/>
              <a:gd name="T7" fmla="*/ 2147483646 h 19"/>
              <a:gd name="T8" fmla="*/ 0 w 23"/>
              <a:gd name="T9" fmla="*/ 0 h 19"/>
              <a:gd name="T10" fmla="*/ 0 w 23"/>
              <a:gd name="T11" fmla="*/ 0 h 19"/>
              <a:gd name="T12" fmla="*/ 2147483646 w 23"/>
              <a:gd name="T13" fmla="*/ 0 h 19"/>
              <a:gd name="T14" fmla="*/ 2147483646 w 23"/>
              <a:gd name="T15" fmla="*/ 2147483646 h 19"/>
              <a:gd name="T16" fmla="*/ 0 w 23"/>
              <a:gd name="T17" fmla="*/ 2147483646 h 19"/>
              <a:gd name="T18" fmla="*/ 0 w 23"/>
              <a:gd name="T19" fmla="*/ 0 h 1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" h="19">
                <a:moveTo>
                  <a:pt x="0" y="0"/>
                </a:moveTo>
                <a:lnTo>
                  <a:pt x="23" y="0"/>
                </a:lnTo>
                <a:lnTo>
                  <a:pt x="23" y="19"/>
                </a:lnTo>
                <a:lnTo>
                  <a:pt x="0" y="19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8" y="0"/>
                </a:lnTo>
                <a:lnTo>
                  <a:pt x="18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7" name="Freeform 127"/>
          <p:cNvSpPr>
            <a:spLocks noEditPoints="1"/>
          </p:cNvSpPr>
          <p:nvPr/>
        </p:nvSpPr>
        <p:spPr bwMode="auto">
          <a:xfrm>
            <a:off x="1089025" y="3063875"/>
            <a:ext cx="28575" cy="22225"/>
          </a:xfrm>
          <a:custGeom>
            <a:avLst/>
            <a:gdLst>
              <a:gd name="T0" fmla="*/ 0 w 18"/>
              <a:gd name="T1" fmla="*/ 0 h 14"/>
              <a:gd name="T2" fmla="*/ 2147483646 w 18"/>
              <a:gd name="T3" fmla="*/ 0 h 14"/>
              <a:gd name="T4" fmla="*/ 2147483646 w 18"/>
              <a:gd name="T5" fmla="*/ 2147483646 h 14"/>
              <a:gd name="T6" fmla="*/ 0 w 18"/>
              <a:gd name="T7" fmla="*/ 2147483646 h 14"/>
              <a:gd name="T8" fmla="*/ 0 w 18"/>
              <a:gd name="T9" fmla="*/ 0 h 14"/>
              <a:gd name="T10" fmla="*/ 0 w 18"/>
              <a:gd name="T11" fmla="*/ 0 h 14"/>
              <a:gd name="T12" fmla="*/ 2147483646 w 18"/>
              <a:gd name="T13" fmla="*/ 0 h 14"/>
              <a:gd name="T14" fmla="*/ 2147483646 w 18"/>
              <a:gd name="T15" fmla="*/ 2147483646 h 14"/>
              <a:gd name="T16" fmla="*/ 0 w 18"/>
              <a:gd name="T17" fmla="*/ 2147483646 h 14"/>
              <a:gd name="T18" fmla="*/ 0 w 18"/>
              <a:gd name="T19" fmla="*/ 0 h 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8" h="14">
                <a:moveTo>
                  <a:pt x="0" y="0"/>
                </a:moveTo>
                <a:lnTo>
                  <a:pt x="18" y="0"/>
                </a:lnTo>
                <a:lnTo>
                  <a:pt x="18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9" y="0"/>
                </a:lnTo>
                <a:lnTo>
                  <a:pt x="9" y="5"/>
                </a:lnTo>
                <a:lnTo>
                  <a:pt x="0" y="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8" name="Freeform 128"/>
          <p:cNvSpPr>
            <a:spLocks noEditPoints="1"/>
          </p:cNvSpPr>
          <p:nvPr/>
        </p:nvSpPr>
        <p:spPr bwMode="auto">
          <a:xfrm>
            <a:off x="1089025" y="3063875"/>
            <a:ext cx="14288" cy="7938"/>
          </a:xfrm>
          <a:custGeom>
            <a:avLst/>
            <a:gdLst>
              <a:gd name="T0" fmla="*/ 0 w 9"/>
              <a:gd name="T1" fmla="*/ 0 h 5"/>
              <a:gd name="T2" fmla="*/ 2147483646 w 9"/>
              <a:gd name="T3" fmla="*/ 0 h 5"/>
              <a:gd name="T4" fmla="*/ 2147483646 w 9"/>
              <a:gd name="T5" fmla="*/ 2147483646 h 5"/>
              <a:gd name="T6" fmla="*/ 0 w 9"/>
              <a:gd name="T7" fmla="*/ 2147483646 h 5"/>
              <a:gd name="T8" fmla="*/ 0 w 9"/>
              <a:gd name="T9" fmla="*/ 0 h 5"/>
              <a:gd name="T10" fmla="*/ 0 w 9"/>
              <a:gd name="T11" fmla="*/ 0 h 5"/>
              <a:gd name="T12" fmla="*/ 0 w 9"/>
              <a:gd name="T13" fmla="*/ 0 h 5"/>
              <a:gd name="T14" fmla="*/ 0 w 9"/>
              <a:gd name="T15" fmla="*/ 0 h 5"/>
              <a:gd name="T16" fmla="*/ 0 w 9"/>
              <a:gd name="T17" fmla="*/ 0 h 5"/>
              <a:gd name="T18" fmla="*/ 0 w 9"/>
              <a:gd name="T19" fmla="*/ 0 h 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" h="5">
                <a:moveTo>
                  <a:pt x="0" y="0"/>
                </a:moveTo>
                <a:lnTo>
                  <a:pt x="9" y="0"/>
                </a:lnTo>
                <a:lnTo>
                  <a:pt x="9" y="5"/>
                </a:lnTo>
                <a:lnTo>
                  <a:pt x="0" y="5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9" name="Freeform 129"/>
          <p:cNvSpPr>
            <a:spLocks noEditPoints="1"/>
          </p:cNvSpPr>
          <p:nvPr/>
        </p:nvSpPr>
        <p:spPr bwMode="auto">
          <a:xfrm>
            <a:off x="1089025" y="3063875"/>
            <a:ext cx="1588" cy="1588"/>
          </a:xfrm>
          <a:custGeom>
            <a:avLst/>
            <a:gdLst>
              <a:gd name="T0" fmla="*/ 0 w 1588"/>
              <a:gd name="T1" fmla="*/ 0 h 1588"/>
              <a:gd name="T2" fmla="*/ 0 w 1588"/>
              <a:gd name="T3" fmla="*/ 0 h 1588"/>
              <a:gd name="T4" fmla="*/ 0 w 1588"/>
              <a:gd name="T5" fmla="*/ 0 h 1588"/>
              <a:gd name="T6" fmla="*/ 0 w 1588"/>
              <a:gd name="T7" fmla="*/ 0 h 1588"/>
              <a:gd name="T8" fmla="*/ 0 w 1588"/>
              <a:gd name="T9" fmla="*/ 0 h 1588"/>
              <a:gd name="T10" fmla="*/ 0 w 1588"/>
              <a:gd name="T11" fmla="*/ 0 h 1588"/>
              <a:gd name="T12" fmla="*/ 0 w 1588"/>
              <a:gd name="T13" fmla="*/ 0 h 1588"/>
              <a:gd name="T14" fmla="*/ 0 w 1588"/>
              <a:gd name="T15" fmla="*/ 0 h 1588"/>
              <a:gd name="T16" fmla="*/ 0 w 1588"/>
              <a:gd name="T17" fmla="*/ 0 h 1588"/>
              <a:gd name="T18" fmla="*/ 0 w 1588"/>
              <a:gd name="T19" fmla="*/ 0 h 15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88" h="1588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0" name="Rectangle 130"/>
          <p:cNvSpPr>
            <a:spLocks noChangeArrowheads="1"/>
          </p:cNvSpPr>
          <p:nvPr/>
        </p:nvSpPr>
        <p:spPr bwMode="auto">
          <a:xfrm>
            <a:off x="1089025" y="3063875"/>
            <a:ext cx="395288" cy="2841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71" name="Freeform 131"/>
          <p:cNvSpPr>
            <a:spLocks noEditPoints="1"/>
          </p:cNvSpPr>
          <p:nvPr/>
        </p:nvSpPr>
        <p:spPr bwMode="auto">
          <a:xfrm>
            <a:off x="1089025" y="3063875"/>
            <a:ext cx="395288" cy="284163"/>
          </a:xfrm>
          <a:custGeom>
            <a:avLst/>
            <a:gdLst>
              <a:gd name="T0" fmla="*/ 0 w 249"/>
              <a:gd name="T1" fmla="*/ 0 h 179"/>
              <a:gd name="T2" fmla="*/ 2147483646 w 249"/>
              <a:gd name="T3" fmla="*/ 0 h 179"/>
              <a:gd name="T4" fmla="*/ 2147483646 w 249"/>
              <a:gd name="T5" fmla="*/ 2147483646 h 179"/>
              <a:gd name="T6" fmla="*/ 0 w 249"/>
              <a:gd name="T7" fmla="*/ 2147483646 h 179"/>
              <a:gd name="T8" fmla="*/ 0 w 249"/>
              <a:gd name="T9" fmla="*/ 0 h 179"/>
              <a:gd name="T10" fmla="*/ 0 w 249"/>
              <a:gd name="T11" fmla="*/ 0 h 179"/>
              <a:gd name="T12" fmla="*/ 2147483646 w 249"/>
              <a:gd name="T13" fmla="*/ 0 h 179"/>
              <a:gd name="T14" fmla="*/ 2147483646 w 249"/>
              <a:gd name="T15" fmla="*/ 2147483646 h 179"/>
              <a:gd name="T16" fmla="*/ 0 w 249"/>
              <a:gd name="T17" fmla="*/ 2147483646 h 179"/>
              <a:gd name="T18" fmla="*/ 0 w 249"/>
              <a:gd name="T19" fmla="*/ 0 h 1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9" h="179">
                <a:moveTo>
                  <a:pt x="0" y="0"/>
                </a:moveTo>
                <a:lnTo>
                  <a:pt x="249" y="0"/>
                </a:lnTo>
                <a:lnTo>
                  <a:pt x="249" y="179"/>
                </a:lnTo>
                <a:lnTo>
                  <a:pt x="0" y="179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239" y="0"/>
                </a:lnTo>
                <a:lnTo>
                  <a:pt x="239" y="169"/>
                </a:lnTo>
                <a:lnTo>
                  <a:pt x="0" y="169"/>
                </a:lnTo>
                <a:lnTo>
                  <a:pt x="0" y="0"/>
                </a:lnTo>
                <a:close/>
              </a:path>
            </a:pathLst>
          </a:custGeom>
          <a:solidFill>
            <a:srgbClr val="8A8A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2" name="Freeform 132"/>
          <p:cNvSpPr>
            <a:spLocks noEditPoints="1"/>
          </p:cNvSpPr>
          <p:nvPr/>
        </p:nvSpPr>
        <p:spPr bwMode="auto">
          <a:xfrm>
            <a:off x="1089025" y="3063875"/>
            <a:ext cx="379413" cy="268288"/>
          </a:xfrm>
          <a:custGeom>
            <a:avLst/>
            <a:gdLst>
              <a:gd name="T0" fmla="*/ 0 w 239"/>
              <a:gd name="T1" fmla="*/ 0 h 169"/>
              <a:gd name="T2" fmla="*/ 2147483646 w 239"/>
              <a:gd name="T3" fmla="*/ 0 h 169"/>
              <a:gd name="T4" fmla="*/ 2147483646 w 239"/>
              <a:gd name="T5" fmla="*/ 2147483646 h 169"/>
              <a:gd name="T6" fmla="*/ 0 w 239"/>
              <a:gd name="T7" fmla="*/ 2147483646 h 169"/>
              <a:gd name="T8" fmla="*/ 0 w 239"/>
              <a:gd name="T9" fmla="*/ 0 h 169"/>
              <a:gd name="T10" fmla="*/ 0 w 239"/>
              <a:gd name="T11" fmla="*/ 0 h 169"/>
              <a:gd name="T12" fmla="*/ 2147483646 w 239"/>
              <a:gd name="T13" fmla="*/ 0 h 169"/>
              <a:gd name="T14" fmla="*/ 2147483646 w 239"/>
              <a:gd name="T15" fmla="*/ 2147483646 h 169"/>
              <a:gd name="T16" fmla="*/ 0 w 239"/>
              <a:gd name="T17" fmla="*/ 2147483646 h 169"/>
              <a:gd name="T18" fmla="*/ 0 w 239"/>
              <a:gd name="T19" fmla="*/ 0 h 1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9" h="169">
                <a:moveTo>
                  <a:pt x="0" y="0"/>
                </a:moveTo>
                <a:lnTo>
                  <a:pt x="239" y="0"/>
                </a:lnTo>
                <a:lnTo>
                  <a:pt x="239" y="169"/>
                </a:lnTo>
                <a:lnTo>
                  <a:pt x="0" y="169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230" y="0"/>
                </a:lnTo>
                <a:lnTo>
                  <a:pt x="230" y="165"/>
                </a:lnTo>
                <a:lnTo>
                  <a:pt x="0" y="165"/>
                </a:lnTo>
                <a:lnTo>
                  <a:pt x="0" y="0"/>
                </a:lnTo>
                <a:close/>
              </a:path>
            </a:pathLst>
          </a:custGeom>
          <a:solidFill>
            <a:srgbClr val="8E8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3" name="Freeform 133"/>
          <p:cNvSpPr>
            <a:spLocks noEditPoints="1"/>
          </p:cNvSpPr>
          <p:nvPr/>
        </p:nvSpPr>
        <p:spPr bwMode="auto">
          <a:xfrm>
            <a:off x="1089025" y="3063875"/>
            <a:ext cx="365125" cy="261938"/>
          </a:xfrm>
          <a:custGeom>
            <a:avLst/>
            <a:gdLst>
              <a:gd name="T0" fmla="*/ 0 w 230"/>
              <a:gd name="T1" fmla="*/ 0 h 165"/>
              <a:gd name="T2" fmla="*/ 2147483646 w 230"/>
              <a:gd name="T3" fmla="*/ 0 h 165"/>
              <a:gd name="T4" fmla="*/ 2147483646 w 230"/>
              <a:gd name="T5" fmla="*/ 2147483646 h 165"/>
              <a:gd name="T6" fmla="*/ 0 w 230"/>
              <a:gd name="T7" fmla="*/ 2147483646 h 165"/>
              <a:gd name="T8" fmla="*/ 0 w 230"/>
              <a:gd name="T9" fmla="*/ 0 h 165"/>
              <a:gd name="T10" fmla="*/ 0 w 230"/>
              <a:gd name="T11" fmla="*/ 0 h 165"/>
              <a:gd name="T12" fmla="*/ 2147483646 w 230"/>
              <a:gd name="T13" fmla="*/ 0 h 165"/>
              <a:gd name="T14" fmla="*/ 2147483646 w 230"/>
              <a:gd name="T15" fmla="*/ 2147483646 h 165"/>
              <a:gd name="T16" fmla="*/ 0 w 230"/>
              <a:gd name="T17" fmla="*/ 2147483646 h 165"/>
              <a:gd name="T18" fmla="*/ 0 w 230"/>
              <a:gd name="T19" fmla="*/ 0 h 16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0" h="165">
                <a:moveTo>
                  <a:pt x="0" y="0"/>
                </a:moveTo>
                <a:lnTo>
                  <a:pt x="230" y="0"/>
                </a:lnTo>
                <a:lnTo>
                  <a:pt x="230" y="165"/>
                </a:lnTo>
                <a:lnTo>
                  <a:pt x="0" y="165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220" y="0"/>
                </a:lnTo>
                <a:lnTo>
                  <a:pt x="220" y="155"/>
                </a:lnTo>
                <a:lnTo>
                  <a:pt x="0" y="155"/>
                </a:lnTo>
                <a:lnTo>
                  <a:pt x="0" y="0"/>
                </a:lnTo>
                <a:close/>
              </a:path>
            </a:pathLst>
          </a:custGeom>
          <a:solidFill>
            <a:srgbClr val="929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4" name="Freeform 134"/>
          <p:cNvSpPr>
            <a:spLocks noEditPoints="1"/>
          </p:cNvSpPr>
          <p:nvPr/>
        </p:nvSpPr>
        <p:spPr bwMode="auto">
          <a:xfrm>
            <a:off x="1089025" y="3063875"/>
            <a:ext cx="349250" cy="246063"/>
          </a:xfrm>
          <a:custGeom>
            <a:avLst/>
            <a:gdLst>
              <a:gd name="T0" fmla="*/ 0 w 220"/>
              <a:gd name="T1" fmla="*/ 0 h 155"/>
              <a:gd name="T2" fmla="*/ 2147483646 w 220"/>
              <a:gd name="T3" fmla="*/ 0 h 155"/>
              <a:gd name="T4" fmla="*/ 2147483646 w 220"/>
              <a:gd name="T5" fmla="*/ 2147483646 h 155"/>
              <a:gd name="T6" fmla="*/ 0 w 220"/>
              <a:gd name="T7" fmla="*/ 2147483646 h 155"/>
              <a:gd name="T8" fmla="*/ 0 w 220"/>
              <a:gd name="T9" fmla="*/ 0 h 155"/>
              <a:gd name="T10" fmla="*/ 0 w 220"/>
              <a:gd name="T11" fmla="*/ 0 h 155"/>
              <a:gd name="T12" fmla="*/ 2147483646 w 220"/>
              <a:gd name="T13" fmla="*/ 0 h 155"/>
              <a:gd name="T14" fmla="*/ 2147483646 w 220"/>
              <a:gd name="T15" fmla="*/ 2147483646 h 155"/>
              <a:gd name="T16" fmla="*/ 0 w 220"/>
              <a:gd name="T17" fmla="*/ 2147483646 h 155"/>
              <a:gd name="T18" fmla="*/ 0 w 220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0" h="155">
                <a:moveTo>
                  <a:pt x="0" y="0"/>
                </a:moveTo>
                <a:lnTo>
                  <a:pt x="220" y="0"/>
                </a:lnTo>
                <a:lnTo>
                  <a:pt x="220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211" y="0"/>
                </a:lnTo>
                <a:lnTo>
                  <a:pt x="211" y="150"/>
                </a:lnTo>
                <a:lnTo>
                  <a:pt x="0" y="150"/>
                </a:lnTo>
                <a:lnTo>
                  <a:pt x="0" y="0"/>
                </a:lnTo>
                <a:close/>
              </a:path>
            </a:pathLst>
          </a:custGeom>
          <a:solidFill>
            <a:srgbClr val="979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5" name="Freeform 135"/>
          <p:cNvSpPr>
            <a:spLocks noEditPoints="1"/>
          </p:cNvSpPr>
          <p:nvPr/>
        </p:nvSpPr>
        <p:spPr bwMode="auto">
          <a:xfrm>
            <a:off x="1089025" y="3063875"/>
            <a:ext cx="334963" cy="238125"/>
          </a:xfrm>
          <a:custGeom>
            <a:avLst/>
            <a:gdLst>
              <a:gd name="T0" fmla="*/ 0 w 211"/>
              <a:gd name="T1" fmla="*/ 0 h 150"/>
              <a:gd name="T2" fmla="*/ 2147483646 w 211"/>
              <a:gd name="T3" fmla="*/ 0 h 150"/>
              <a:gd name="T4" fmla="*/ 2147483646 w 211"/>
              <a:gd name="T5" fmla="*/ 2147483646 h 150"/>
              <a:gd name="T6" fmla="*/ 0 w 211"/>
              <a:gd name="T7" fmla="*/ 2147483646 h 150"/>
              <a:gd name="T8" fmla="*/ 0 w 211"/>
              <a:gd name="T9" fmla="*/ 0 h 150"/>
              <a:gd name="T10" fmla="*/ 0 w 211"/>
              <a:gd name="T11" fmla="*/ 0 h 150"/>
              <a:gd name="T12" fmla="*/ 2147483646 w 211"/>
              <a:gd name="T13" fmla="*/ 0 h 150"/>
              <a:gd name="T14" fmla="*/ 2147483646 w 211"/>
              <a:gd name="T15" fmla="*/ 2147483646 h 150"/>
              <a:gd name="T16" fmla="*/ 0 w 211"/>
              <a:gd name="T17" fmla="*/ 2147483646 h 150"/>
              <a:gd name="T18" fmla="*/ 0 w 211"/>
              <a:gd name="T19" fmla="*/ 0 h 1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1" h="150">
                <a:moveTo>
                  <a:pt x="0" y="0"/>
                </a:moveTo>
                <a:lnTo>
                  <a:pt x="211" y="0"/>
                </a:lnTo>
                <a:lnTo>
                  <a:pt x="211" y="150"/>
                </a:lnTo>
                <a:lnTo>
                  <a:pt x="0" y="15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202" y="0"/>
                </a:lnTo>
                <a:lnTo>
                  <a:pt x="202" y="146"/>
                </a:lnTo>
                <a:lnTo>
                  <a:pt x="0" y="146"/>
                </a:lnTo>
                <a:lnTo>
                  <a:pt x="0" y="0"/>
                </a:lnTo>
                <a:close/>
              </a:path>
            </a:pathLst>
          </a:custGeom>
          <a:solidFill>
            <a:srgbClr val="9C9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6" name="Freeform 136"/>
          <p:cNvSpPr>
            <a:spLocks noEditPoints="1"/>
          </p:cNvSpPr>
          <p:nvPr/>
        </p:nvSpPr>
        <p:spPr bwMode="auto">
          <a:xfrm>
            <a:off x="1089025" y="3063875"/>
            <a:ext cx="320675" cy="231775"/>
          </a:xfrm>
          <a:custGeom>
            <a:avLst/>
            <a:gdLst>
              <a:gd name="T0" fmla="*/ 0 w 202"/>
              <a:gd name="T1" fmla="*/ 0 h 146"/>
              <a:gd name="T2" fmla="*/ 2147483646 w 202"/>
              <a:gd name="T3" fmla="*/ 0 h 146"/>
              <a:gd name="T4" fmla="*/ 2147483646 w 202"/>
              <a:gd name="T5" fmla="*/ 2147483646 h 146"/>
              <a:gd name="T6" fmla="*/ 0 w 202"/>
              <a:gd name="T7" fmla="*/ 2147483646 h 146"/>
              <a:gd name="T8" fmla="*/ 0 w 202"/>
              <a:gd name="T9" fmla="*/ 0 h 146"/>
              <a:gd name="T10" fmla="*/ 0 w 202"/>
              <a:gd name="T11" fmla="*/ 0 h 146"/>
              <a:gd name="T12" fmla="*/ 2147483646 w 202"/>
              <a:gd name="T13" fmla="*/ 0 h 146"/>
              <a:gd name="T14" fmla="*/ 2147483646 w 202"/>
              <a:gd name="T15" fmla="*/ 2147483646 h 146"/>
              <a:gd name="T16" fmla="*/ 0 w 202"/>
              <a:gd name="T17" fmla="*/ 2147483646 h 146"/>
              <a:gd name="T18" fmla="*/ 0 w 202"/>
              <a:gd name="T19" fmla="*/ 0 h 1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2" h="146">
                <a:moveTo>
                  <a:pt x="0" y="0"/>
                </a:moveTo>
                <a:lnTo>
                  <a:pt x="202" y="0"/>
                </a:lnTo>
                <a:lnTo>
                  <a:pt x="202" y="146"/>
                </a:lnTo>
                <a:lnTo>
                  <a:pt x="0" y="146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92" y="0"/>
                </a:lnTo>
                <a:lnTo>
                  <a:pt x="192" y="136"/>
                </a:lnTo>
                <a:lnTo>
                  <a:pt x="0" y="136"/>
                </a:lnTo>
                <a:lnTo>
                  <a:pt x="0" y="0"/>
                </a:lnTo>
                <a:close/>
              </a:path>
            </a:pathLst>
          </a:custGeom>
          <a:solidFill>
            <a:srgbClr val="A1A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7" name="Freeform 137"/>
          <p:cNvSpPr>
            <a:spLocks noEditPoints="1"/>
          </p:cNvSpPr>
          <p:nvPr/>
        </p:nvSpPr>
        <p:spPr bwMode="auto">
          <a:xfrm>
            <a:off x="1089025" y="3063875"/>
            <a:ext cx="304800" cy="215900"/>
          </a:xfrm>
          <a:custGeom>
            <a:avLst/>
            <a:gdLst>
              <a:gd name="T0" fmla="*/ 0 w 192"/>
              <a:gd name="T1" fmla="*/ 0 h 136"/>
              <a:gd name="T2" fmla="*/ 2147483646 w 192"/>
              <a:gd name="T3" fmla="*/ 0 h 136"/>
              <a:gd name="T4" fmla="*/ 2147483646 w 192"/>
              <a:gd name="T5" fmla="*/ 2147483646 h 136"/>
              <a:gd name="T6" fmla="*/ 0 w 192"/>
              <a:gd name="T7" fmla="*/ 2147483646 h 136"/>
              <a:gd name="T8" fmla="*/ 0 w 192"/>
              <a:gd name="T9" fmla="*/ 0 h 136"/>
              <a:gd name="T10" fmla="*/ 0 w 192"/>
              <a:gd name="T11" fmla="*/ 0 h 136"/>
              <a:gd name="T12" fmla="*/ 2147483646 w 192"/>
              <a:gd name="T13" fmla="*/ 0 h 136"/>
              <a:gd name="T14" fmla="*/ 2147483646 w 192"/>
              <a:gd name="T15" fmla="*/ 2147483646 h 136"/>
              <a:gd name="T16" fmla="*/ 0 w 192"/>
              <a:gd name="T17" fmla="*/ 2147483646 h 136"/>
              <a:gd name="T18" fmla="*/ 0 w 192"/>
              <a:gd name="T19" fmla="*/ 0 h 1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2" h="136">
                <a:moveTo>
                  <a:pt x="0" y="0"/>
                </a:moveTo>
                <a:lnTo>
                  <a:pt x="192" y="0"/>
                </a:lnTo>
                <a:lnTo>
                  <a:pt x="192" y="136"/>
                </a:lnTo>
                <a:lnTo>
                  <a:pt x="0" y="136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83" y="0"/>
                </a:lnTo>
                <a:lnTo>
                  <a:pt x="183" y="132"/>
                </a:lnTo>
                <a:lnTo>
                  <a:pt x="0" y="132"/>
                </a:lnTo>
                <a:lnTo>
                  <a:pt x="0" y="0"/>
                </a:lnTo>
                <a:close/>
              </a:path>
            </a:pathLst>
          </a:custGeom>
          <a:solidFill>
            <a:srgbClr val="A7A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8" name="Freeform 138"/>
          <p:cNvSpPr>
            <a:spLocks noEditPoints="1"/>
          </p:cNvSpPr>
          <p:nvPr/>
        </p:nvSpPr>
        <p:spPr bwMode="auto">
          <a:xfrm>
            <a:off x="1089025" y="3063875"/>
            <a:ext cx="290513" cy="209550"/>
          </a:xfrm>
          <a:custGeom>
            <a:avLst/>
            <a:gdLst>
              <a:gd name="T0" fmla="*/ 0 w 183"/>
              <a:gd name="T1" fmla="*/ 0 h 132"/>
              <a:gd name="T2" fmla="*/ 2147483646 w 183"/>
              <a:gd name="T3" fmla="*/ 0 h 132"/>
              <a:gd name="T4" fmla="*/ 2147483646 w 183"/>
              <a:gd name="T5" fmla="*/ 2147483646 h 132"/>
              <a:gd name="T6" fmla="*/ 0 w 183"/>
              <a:gd name="T7" fmla="*/ 2147483646 h 132"/>
              <a:gd name="T8" fmla="*/ 0 w 183"/>
              <a:gd name="T9" fmla="*/ 0 h 132"/>
              <a:gd name="T10" fmla="*/ 0 w 183"/>
              <a:gd name="T11" fmla="*/ 0 h 132"/>
              <a:gd name="T12" fmla="*/ 2147483646 w 183"/>
              <a:gd name="T13" fmla="*/ 0 h 132"/>
              <a:gd name="T14" fmla="*/ 2147483646 w 183"/>
              <a:gd name="T15" fmla="*/ 2147483646 h 132"/>
              <a:gd name="T16" fmla="*/ 0 w 183"/>
              <a:gd name="T17" fmla="*/ 2147483646 h 132"/>
              <a:gd name="T18" fmla="*/ 0 w 183"/>
              <a:gd name="T19" fmla="*/ 0 h 1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83" h="132">
                <a:moveTo>
                  <a:pt x="0" y="0"/>
                </a:moveTo>
                <a:lnTo>
                  <a:pt x="183" y="0"/>
                </a:lnTo>
                <a:lnTo>
                  <a:pt x="183" y="132"/>
                </a:lnTo>
                <a:lnTo>
                  <a:pt x="0" y="132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73" y="0"/>
                </a:lnTo>
                <a:lnTo>
                  <a:pt x="173" y="122"/>
                </a:lnTo>
                <a:lnTo>
                  <a:pt x="0" y="122"/>
                </a:lnTo>
                <a:lnTo>
                  <a:pt x="0" y="0"/>
                </a:lnTo>
                <a:close/>
              </a:path>
            </a:pathLst>
          </a:custGeom>
          <a:solidFill>
            <a:srgbClr val="ACA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9" name="Freeform 139"/>
          <p:cNvSpPr>
            <a:spLocks noEditPoints="1"/>
          </p:cNvSpPr>
          <p:nvPr/>
        </p:nvSpPr>
        <p:spPr bwMode="auto">
          <a:xfrm>
            <a:off x="1089025" y="3063875"/>
            <a:ext cx="274638" cy="193675"/>
          </a:xfrm>
          <a:custGeom>
            <a:avLst/>
            <a:gdLst>
              <a:gd name="T0" fmla="*/ 0 w 173"/>
              <a:gd name="T1" fmla="*/ 0 h 122"/>
              <a:gd name="T2" fmla="*/ 2147483646 w 173"/>
              <a:gd name="T3" fmla="*/ 0 h 122"/>
              <a:gd name="T4" fmla="*/ 2147483646 w 173"/>
              <a:gd name="T5" fmla="*/ 2147483646 h 122"/>
              <a:gd name="T6" fmla="*/ 0 w 173"/>
              <a:gd name="T7" fmla="*/ 2147483646 h 122"/>
              <a:gd name="T8" fmla="*/ 0 w 173"/>
              <a:gd name="T9" fmla="*/ 0 h 122"/>
              <a:gd name="T10" fmla="*/ 0 w 173"/>
              <a:gd name="T11" fmla="*/ 0 h 122"/>
              <a:gd name="T12" fmla="*/ 2147483646 w 173"/>
              <a:gd name="T13" fmla="*/ 0 h 122"/>
              <a:gd name="T14" fmla="*/ 2147483646 w 173"/>
              <a:gd name="T15" fmla="*/ 2147483646 h 122"/>
              <a:gd name="T16" fmla="*/ 0 w 173"/>
              <a:gd name="T17" fmla="*/ 2147483646 h 122"/>
              <a:gd name="T18" fmla="*/ 0 w 173"/>
              <a:gd name="T19" fmla="*/ 0 h 1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3" h="122">
                <a:moveTo>
                  <a:pt x="0" y="0"/>
                </a:moveTo>
                <a:lnTo>
                  <a:pt x="173" y="0"/>
                </a:lnTo>
                <a:lnTo>
                  <a:pt x="173" y="122"/>
                </a:lnTo>
                <a:lnTo>
                  <a:pt x="0" y="122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64" y="0"/>
                </a:lnTo>
                <a:lnTo>
                  <a:pt x="164" y="118"/>
                </a:lnTo>
                <a:lnTo>
                  <a:pt x="0" y="118"/>
                </a:lnTo>
                <a:lnTo>
                  <a:pt x="0" y="0"/>
                </a:lnTo>
                <a:close/>
              </a:path>
            </a:pathLst>
          </a:custGeom>
          <a:solidFill>
            <a:srgbClr val="B3B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0" name="Freeform 140"/>
          <p:cNvSpPr>
            <a:spLocks noEditPoints="1"/>
          </p:cNvSpPr>
          <p:nvPr/>
        </p:nvSpPr>
        <p:spPr bwMode="auto">
          <a:xfrm>
            <a:off x="1089025" y="3063875"/>
            <a:ext cx="260350" cy="187325"/>
          </a:xfrm>
          <a:custGeom>
            <a:avLst/>
            <a:gdLst>
              <a:gd name="T0" fmla="*/ 0 w 164"/>
              <a:gd name="T1" fmla="*/ 0 h 118"/>
              <a:gd name="T2" fmla="*/ 2147483646 w 164"/>
              <a:gd name="T3" fmla="*/ 0 h 118"/>
              <a:gd name="T4" fmla="*/ 2147483646 w 164"/>
              <a:gd name="T5" fmla="*/ 2147483646 h 118"/>
              <a:gd name="T6" fmla="*/ 0 w 164"/>
              <a:gd name="T7" fmla="*/ 2147483646 h 118"/>
              <a:gd name="T8" fmla="*/ 0 w 164"/>
              <a:gd name="T9" fmla="*/ 0 h 118"/>
              <a:gd name="T10" fmla="*/ 0 w 164"/>
              <a:gd name="T11" fmla="*/ 0 h 118"/>
              <a:gd name="T12" fmla="*/ 2147483646 w 164"/>
              <a:gd name="T13" fmla="*/ 0 h 118"/>
              <a:gd name="T14" fmla="*/ 2147483646 w 164"/>
              <a:gd name="T15" fmla="*/ 2147483646 h 118"/>
              <a:gd name="T16" fmla="*/ 0 w 164"/>
              <a:gd name="T17" fmla="*/ 2147483646 h 118"/>
              <a:gd name="T18" fmla="*/ 0 w 164"/>
              <a:gd name="T19" fmla="*/ 0 h 1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4" h="118">
                <a:moveTo>
                  <a:pt x="0" y="0"/>
                </a:moveTo>
                <a:lnTo>
                  <a:pt x="164" y="0"/>
                </a:lnTo>
                <a:lnTo>
                  <a:pt x="164" y="118"/>
                </a:lnTo>
                <a:lnTo>
                  <a:pt x="0" y="118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55" y="0"/>
                </a:lnTo>
                <a:lnTo>
                  <a:pt x="155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solidFill>
            <a:srgbClr val="B9B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1" name="Freeform 141"/>
          <p:cNvSpPr>
            <a:spLocks noEditPoints="1"/>
          </p:cNvSpPr>
          <p:nvPr/>
        </p:nvSpPr>
        <p:spPr bwMode="auto">
          <a:xfrm>
            <a:off x="1089025" y="3063875"/>
            <a:ext cx="246063" cy="179388"/>
          </a:xfrm>
          <a:custGeom>
            <a:avLst/>
            <a:gdLst>
              <a:gd name="T0" fmla="*/ 0 w 155"/>
              <a:gd name="T1" fmla="*/ 0 h 113"/>
              <a:gd name="T2" fmla="*/ 2147483646 w 155"/>
              <a:gd name="T3" fmla="*/ 0 h 113"/>
              <a:gd name="T4" fmla="*/ 2147483646 w 155"/>
              <a:gd name="T5" fmla="*/ 2147483646 h 113"/>
              <a:gd name="T6" fmla="*/ 0 w 155"/>
              <a:gd name="T7" fmla="*/ 2147483646 h 113"/>
              <a:gd name="T8" fmla="*/ 0 w 155"/>
              <a:gd name="T9" fmla="*/ 0 h 113"/>
              <a:gd name="T10" fmla="*/ 0 w 155"/>
              <a:gd name="T11" fmla="*/ 0 h 113"/>
              <a:gd name="T12" fmla="*/ 2147483646 w 155"/>
              <a:gd name="T13" fmla="*/ 0 h 113"/>
              <a:gd name="T14" fmla="*/ 2147483646 w 155"/>
              <a:gd name="T15" fmla="*/ 2147483646 h 113"/>
              <a:gd name="T16" fmla="*/ 0 w 155"/>
              <a:gd name="T17" fmla="*/ 2147483646 h 113"/>
              <a:gd name="T18" fmla="*/ 0 w 155"/>
              <a:gd name="T19" fmla="*/ 0 h 11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5" h="113">
                <a:moveTo>
                  <a:pt x="0" y="0"/>
                </a:moveTo>
                <a:lnTo>
                  <a:pt x="155" y="0"/>
                </a:lnTo>
                <a:lnTo>
                  <a:pt x="155" y="113"/>
                </a:lnTo>
                <a:lnTo>
                  <a:pt x="0" y="113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45" y="0"/>
                </a:lnTo>
                <a:lnTo>
                  <a:pt x="145" y="103"/>
                </a:lnTo>
                <a:lnTo>
                  <a:pt x="0" y="103"/>
                </a:lnTo>
                <a:lnTo>
                  <a:pt x="0" y="0"/>
                </a:lnTo>
                <a:close/>
              </a:path>
            </a:pathLst>
          </a:custGeom>
          <a:solidFill>
            <a:srgbClr val="C0C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2" name="Freeform 142"/>
          <p:cNvSpPr>
            <a:spLocks noEditPoints="1"/>
          </p:cNvSpPr>
          <p:nvPr/>
        </p:nvSpPr>
        <p:spPr bwMode="auto">
          <a:xfrm>
            <a:off x="1089025" y="3063875"/>
            <a:ext cx="230188" cy="163513"/>
          </a:xfrm>
          <a:custGeom>
            <a:avLst/>
            <a:gdLst>
              <a:gd name="T0" fmla="*/ 0 w 145"/>
              <a:gd name="T1" fmla="*/ 0 h 103"/>
              <a:gd name="T2" fmla="*/ 2147483646 w 145"/>
              <a:gd name="T3" fmla="*/ 0 h 103"/>
              <a:gd name="T4" fmla="*/ 2147483646 w 145"/>
              <a:gd name="T5" fmla="*/ 2147483646 h 103"/>
              <a:gd name="T6" fmla="*/ 0 w 145"/>
              <a:gd name="T7" fmla="*/ 2147483646 h 103"/>
              <a:gd name="T8" fmla="*/ 0 w 145"/>
              <a:gd name="T9" fmla="*/ 0 h 103"/>
              <a:gd name="T10" fmla="*/ 0 w 145"/>
              <a:gd name="T11" fmla="*/ 0 h 103"/>
              <a:gd name="T12" fmla="*/ 2147483646 w 145"/>
              <a:gd name="T13" fmla="*/ 0 h 103"/>
              <a:gd name="T14" fmla="*/ 2147483646 w 145"/>
              <a:gd name="T15" fmla="*/ 2147483646 h 103"/>
              <a:gd name="T16" fmla="*/ 0 w 145"/>
              <a:gd name="T17" fmla="*/ 2147483646 h 103"/>
              <a:gd name="T18" fmla="*/ 0 w 145"/>
              <a:gd name="T19" fmla="*/ 0 h 10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5" h="103">
                <a:moveTo>
                  <a:pt x="0" y="0"/>
                </a:moveTo>
                <a:lnTo>
                  <a:pt x="145" y="0"/>
                </a:lnTo>
                <a:lnTo>
                  <a:pt x="145" y="103"/>
                </a:lnTo>
                <a:lnTo>
                  <a:pt x="0" y="103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36" y="0"/>
                </a:lnTo>
                <a:lnTo>
                  <a:pt x="136" y="99"/>
                </a:lnTo>
                <a:lnTo>
                  <a:pt x="0" y="99"/>
                </a:lnTo>
                <a:lnTo>
                  <a:pt x="0" y="0"/>
                </a:lnTo>
                <a:close/>
              </a:path>
            </a:pathLst>
          </a:custGeom>
          <a:solidFill>
            <a:srgbClr val="C7C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3" name="Freeform 143"/>
          <p:cNvSpPr>
            <a:spLocks noEditPoints="1"/>
          </p:cNvSpPr>
          <p:nvPr/>
        </p:nvSpPr>
        <p:spPr bwMode="auto">
          <a:xfrm>
            <a:off x="1089025" y="3063875"/>
            <a:ext cx="215900" cy="157163"/>
          </a:xfrm>
          <a:custGeom>
            <a:avLst/>
            <a:gdLst>
              <a:gd name="T0" fmla="*/ 0 w 136"/>
              <a:gd name="T1" fmla="*/ 0 h 99"/>
              <a:gd name="T2" fmla="*/ 2147483646 w 136"/>
              <a:gd name="T3" fmla="*/ 0 h 99"/>
              <a:gd name="T4" fmla="*/ 2147483646 w 136"/>
              <a:gd name="T5" fmla="*/ 2147483646 h 99"/>
              <a:gd name="T6" fmla="*/ 0 w 136"/>
              <a:gd name="T7" fmla="*/ 2147483646 h 99"/>
              <a:gd name="T8" fmla="*/ 0 w 136"/>
              <a:gd name="T9" fmla="*/ 0 h 99"/>
              <a:gd name="T10" fmla="*/ 0 w 136"/>
              <a:gd name="T11" fmla="*/ 0 h 99"/>
              <a:gd name="T12" fmla="*/ 2147483646 w 136"/>
              <a:gd name="T13" fmla="*/ 0 h 99"/>
              <a:gd name="T14" fmla="*/ 2147483646 w 136"/>
              <a:gd name="T15" fmla="*/ 2147483646 h 99"/>
              <a:gd name="T16" fmla="*/ 0 w 136"/>
              <a:gd name="T17" fmla="*/ 2147483646 h 99"/>
              <a:gd name="T18" fmla="*/ 0 w 136"/>
              <a:gd name="T19" fmla="*/ 0 h 9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6" h="99">
                <a:moveTo>
                  <a:pt x="0" y="0"/>
                </a:moveTo>
                <a:lnTo>
                  <a:pt x="136" y="0"/>
                </a:lnTo>
                <a:lnTo>
                  <a:pt x="136" y="99"/>
                </a:lnTo>
                <a:lnTo>
                  <a:pt x="0" y="99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26" y="0"/>
                </a:lnTo>
                <a:lnTo>
                  <a:pt x="126" y="89"/>
                </a:lnTo>
                <a:lnTo>
                  <a:pt x="0" y="89"/>
                </a:lnTo>
                <a:lnTo>
                  <a:pt x="0" y="0"/>
                </a:lnTo>
                <a:close/>
              </a:path>
            </a:pathLst>
          </a:custGeom>
          <a:solidFill>
            <a:srgbClr val="CFC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4" name="Freeform 144"/>
          <p:cNvSpPr>
            <a:spLocks noEditPoints="1"/>
          </p:cNvSpPr>
          <p:nvPr/>
        </p:nvSpPr>
        <p:spPr bwMode="auto">
          <a:xfrm>
            <a:off x="1089025" y="3063875"/>
            <a:ext cx="200025" cy="141288"/>
          </a:xfrm>
          <a:custGeom>
            <a:avLst/>
            <a:gdLst>
              <a:gd name="T0" fmla="*/ 0 w 126"/>
              <a:gd name="T1" fmla="*/ 0 h 89"/>
              <a:gd name="T2" fmla="*/ 2147483646 w 126"/>
              <a:gd name="T3" fmla="*/ 0 h 89"/>
              <a:gd name="T4" fmla="*/ 2147483646 w 126"/>
              <a:gd name="T5" fmla="*/ 2147483646 h 89"/>
              <a:gd name="T6" fmla="*/ 0 w 126"/>
              <a:gd name="T7" fmla="*/ 2147483646 h 89"/>
              <a:gd name="T8" fmla="*/ 0 w 126"/>
              <a:gd name="T9" fmla="*/ 0 h 89"/>
              <a:gd name="T10" fmla="*/ 0 w 126"/>
              <a:gd name="T11" fmla="*/ 0 h 89"/>
              <a:gd name="T12" fmla="*/ 2147483646 w 126"/>
              <a:gd name="T13" fmla="*/ 0 h 89"/>
              <a:gd name="T14" fmla="*/ 2147483646 w 126"/>
              <a:gd name="T15" fmla="*/ 2147483646 h 89"/>
              <a:gd name="T16" fmla="*/ 0 w 126"/>
              <a:gd name="T17" fmla="*/ 2147483646 h 89"/>
              <a:gd name="T18" fmla="*/ 0 w 126"/>
              <a:gd name="T19" fmla="*/ 0 h 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6" h="89">
                <a:moveTo>
                  <a:pt x="0" y="0"/>
                </a:moveTo>
                <a:lnTo>
                  <a:pt x="126" y="0"/>
                </a:lnTo>
                <a:lnTo>
                  <a:pt x="126" y="89"/>
                </a:lnTo>
                <a:lnTo>
                  <a:pt x="0" y="89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17" y="0"/>
                </a:lnTo>
                <a:lnTo>
                  <a:pt x="117" y="85"/>
                </a:lnTo>
                <a:lnTo>
                  <a:pt x="0" y="85"/>
                </a:lnTo>
                <a:lnTo>
                  <a:pt x="0" y="0"/>
                </a:lnTo>
                <a:close/>
              </a:path>
            </a:pathLst>
          </a:custGeom>
          <a:solidFill>
            <a:srgbClr val="D6D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5" name="Freeform 145"/>
          <p:cNvSpPr>
            <a:spLocks noEditPoints="1"/>
          </p:cNvSpPr>
          <p:nvPr/>
        </p:nvSpPr>
        <p:spPr bwMode="auto">
          <a:xfrm>
            <a:off x="1089025" y="3063875"/>
            <a:ext cx="185738" cy="134938"/>
          </a:xfrm>
          <a:custGeom>
            <a:avLst/>
            <a:gdLst>
              <a:gd name="T0" fmla="*/ 0 w 117"/>
              <a:gd name="T1" fmla="*/ 0 h 85"/>
              <a:gd name="T2" fmla="*/ 2147483646 w 117"/>
              <a:gd name="T3" fmla="*/ 0 h 85"/>
              <a:gd name="T4" fmla="*/ 2147483646 w 117"/>
              <a:gd name="T5" fmla="*/ 2147483646 h 85"/>
              <a:gd name="T6" fmla="*/ 0 w 117"/>
              <a:gd name="T7" fmla="*/ 2147483646 h 85"/>
              <a:gd name="T8" fmla="*/ 0 w 117"/>
              <a:gd name="T9" fmla="*/ 0 h 85"/>
              <a:gd name="T10" fmla="*/ 0 w 117"/>
              <a:gd name="T11" fmla="*/ 0 h 85"/>
              <a:gd name="T12" fmla="*/ 2147483646 w 117"/>
              <a:gd name="T13" fmla="*/ 0 h 85"/>
              <a:gd name="T14" fmla="*/ 2147483646 w 117"/>
              <a:gd name="T15" fmla="*/ 2147483646 h 85"/>
              <a:gd name="T16" fmla="*/ 0 w 117"/>
              <a:gd name="T17" fmla="*/ 2147483646 h 85"/>
              <a:gd name="T18" fmla="*/ 0 w 117"/>
              <a:gd name="T19" fmla="*/ 0 h 8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7" h="85">
                <a:moveTo>
                  <a:pt x="0" y="0"/>
                </a:moveTo>
                <a:lnTo>
                  <a:pt x="117" y="0"/>
                </a:lnTo>
                <a:lnTo>
                  <a:pt x="117" y="85"/>
                </a:lnTo>
                <a:lnTo>
                  <a:pt x="0" y="85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08" y="0"/>
                </a:lnTo>
                <a:lnTo>
                  <a:pt x="108" y="80"/>
                </a:lnTo>
                <a:lnTo>
                  <a:pt x="0" y="80"/>
                </a:lnTo>
                <a:lnTo>
                  <a:pt x="0" y="0"/>
                </a:lnTo>
                <a:close/>
              </a:path>
            </a:pathLst>
          </a:custGeom>
          <a:solidFill>
            <a:srgbClr val="DCD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6" name="Freeform 146"/>
          <p:cNvSpPr>
            <a:spLocks noEditPoints="1"/>
          </p:cNvSpPr>
          <p:nvPr/>
        </p:nvSpPr>
        <p:spPr bwMode="auto">
          <a:xfrm>
            <a:off x="1089025" y="3063875"/>
            <a:ext cx="171450" cy="127000"/>
          </a:xfrm>
          <a:custGeom>
            <a:avLst/>
            <a:gdLst>
              <a:gd name="T0" fmla="*/ 0 w 108"/>
              <a:gd name="T1" fmla="*/ 0 h 80"/>
              <a:gd name="T2" fmla="*/ 2147483646 w 108"/>
              <a:gd name="T3" fmla="*/ 0 h 80"/>
              <a:gd name="T4" fmla="*/ 2147483646 w 108"/>
              <a:gd name="T5" fmla="*/ 2147483646 h 80"/>
              <a:gd name="T6" fmla="*/ 0 w 108"/>
              <a:gd name="T7" fmla="*/ 2147483646 h 80"/>
              <a:gd name="T8" fmla="*/ 0 w 108"/>
              <a:gd name="T9" fmla="*/ 0 h 80"/>
              <a:gd name="T10" fmla="*/ 0 w 108"/>
              <a:gd name="T11" fmla="*/ 0 h 80"/>
              <a:gd name="T12" fmla="*/ 2147483646 w 108"/>
              <a:gd name="T13" fmla="*/ 0 h 80"/>
              <a:gd name="T14" fmla="*/ 2147483646 w 108"/>
              <a:gd name="T15" fmla="*/ 2147483646 h 80"/>
              <a:gd name="T16" fmla="*/ 0 w 108"/>
              <a:gd name="T17" fmla="*/ 2147483646 h 80"/>
              <a:gd name="T18" fmla="*/ 0 w 108"/>
              <a:gd name="T19" fmla="*/ 0 h 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8" h="80">
                <a:moveTo>
                  <a:pt x="0" y="0"/>
                </a:moveTo>
                <a:lnTo>
                  <a:pt x="108" y="0"/>
                </a:lnTo>
                <a:lnTo>
                  <a:pt x="108" y="80"/>
                </a:lnTo>
                <a:lnTo>
                  <a:pt x="0" y="8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98" y="0"/>
                </a:lnTo>
                <a:lnTo>
                  <a:pt x="98" y="71"/>
                </a:lnTo>
                <a:lnTo>
                  <a:pt x="0" y="71"/>
                </a:lnTo>
                <a:lnTo>
                  <a:pt x="0" y="0"/>
                </a:lnTo>
                <a:close/>
              </a:path>
            </a:pathLst>
          </a:custGeom>
          <a:solidFill>
            <a:srgbClr val="E2E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7" name="Freeform 147"/>
          <p:cNvSpPr>
            <a:spLocks noEditPoints="1"/>
          </p:cNvSpPr>
          <p:nvPr/>
        </p:nvSpPr>
        <p:spPr bwMode="auto">
          <a:xfrm>
            <a:off x="1089025" y="3063875"/>
            <a:ext cx="155575" cy="112713"/>
          </a:xfrm>
          <a:custGeom>
            <a:avLst/>
            <a:gdLst>
              <a:gd name="T0" fmla="*/ 0 w 98"/>
              <a:gd name="T1" fmla="*/ 0 h 71"/>
              <a:gd name="T2" fmla="*/ 2147483646 w 98"/>
              <a:gd name="T3" fmla="*/ 0 h 71"/>
              <a:gd name="T4" fmla="*/ 2147483646 w 98"/>
              <a:gd name="T5" fmla="*/ 2147483646 h 71"/>
              <a:gd name="T6" fmla="*/ 0 w 98"/>
              <a:gd name="T7" fmla="*/ 2147483646 h 71"/>
              <a:gd name="T8" fmla="*/ 0 w 98"/>
              <a:gd name="T9" fmla="*/ 0 h 71"/>
              <a:gd name="T10" fmla="*/ 0 w 98"/>
              <a:gd name="T11" fmla="*/ 0 h 71"/>
              <a:gd name="T12" fmla="*/ 2147483646 w 98"/>
              <a:gd name="T13" fmla="*/ 0 h 71"/>
              <a:gd name="T14" fmla="*/ 2147483646 w 98"/>
              <a:gd name="T15" fmla="*/ 2147483646 h 71"/>
              <a:gd name="T16" fmla="*/ 0 w 98"/>
              <a:gd name="T17" fmla="*/ 2147483646 h 71"/>
              <a:gd name="T18" fmla="*/ 0 w 98"/>
              <a:gd name="T19" fmla="*/ 0 h 7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8" h="71">
                <a:moveTo>
                  <a:pt x="0" y="0"/>
                </a:moveTo>
                <a:lnTo>
                  <a:pt x="98" y="0"/>
                </a:lnTo>
                <a:lnTo>
                  <a:pt x="98" y="71"/>
                </a:lnTo>
                <a:lnTo>
                  <a:pt x="0" y="71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89" y="0"/>
                </a:lnTo>
                <a:lnTo>
                  <a:pt x="89" y="66"/>
                </a:lnTo>
                <a:lnTo>
                  <a:pt x="0" y="66"/>
                </a:lnTo>
                <a:lnTo>
                  <a:pt x="0" y="0"/>
                </a:lnTo>
                <a:close/>
              </a:path>
            </a:pathLst>
          </a:custGeom>
          <a:solidFill>
            <a:srgbClr val="E7E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8" name="Freeform 148"/>
          <p:cNvSpPr>
            <a:spLocks noEditPoints="1"/>
          </p:cNvSpPr>
          <p:nvPr/>
        </p:nvSpPr>
        <p:spPr bwMode="auto">
          <a:xfrm>
            <a:off x="1089025" y="3063875"/>
            <a:ext cx="141288" cy="104775"/>
          </a:xfrm>
          <a:custGeom>
            <a:avLst/>
            <a:gdLst>
              <a:gd name="T0" fmla="*/ 0 w 89"/>
              <a:gd name="T1" fmla="*/ 0 h 66"/>
              <a:gd name="T2" fmla="*/ 2147483646 w 89"/>
              <a:gd name="T3" fmla="*/ 0 h 66"/>
              <a:gd name="T4" fmla="*/ 2147483646 w 89"/>
              <a:gd name="T5" fmla="*/ 2147483646 h 66"/>
              <a:gd name="T6" fmla="*/ 0 w 89"/>
              <a:gd name="T7" fmla="*/ 2147483646 h 66"/>
              <a:gd name="T8" fmla="*/ 0 w 89"/>
              <a:gd name="T9" fmla="*/ 0 h 66"/>
              <a:gd name="T10" fmla="*/ 0 w 89"/>
              <a:gd name="T11" fmla="*/ 0 h 66"/>
              <a:gd name="T12" fmla="*/ 2147483646 w 89"/>
              <a:gd name="T13" fmla="*/ 0 h 66"/>
              <a:gd name="T14" fmla="*/ 2147483646 w 89"/>
              <a:gd name="T15" fmla="*/ 2147483646 h 66"/>
              <a:gd name="T16" fmla="*/ 0 w 89"/>
              <a:gd name="T17" fmla="*/ 2147483646 h 66"/>
              <a:gd name="T18" fmla="*/ 0 w 89"/>
              <a:gd name="T19" fmla="*/ 0 h 6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9" h="66">
                <a:moveTo>
                  <a:pt x="0" y="0"/>
                </a:moveTo>
                <a:lnTo>
                  <a:pt x="89" y="0"/>
                </a:lnTo>
                <a:lnTo>
                  <a:pt x="89" y="66"/>
                </a:lnTo>
                <a:lnTo>
                  <a:pt x="0" y="66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79" y="0"/>
                </a:lnTo>
                <a:lnTo>
                  <a:pt x="79" y="61"/>
                </a:lnTo>
                <a:lnTo>
                  <a:pt x="0" y="61"/>
                </a:lnTo>
                <a:lnTo>
                  <a:pt x="0" y="0"/>
                </a:lnTo>
                <a:close/>
              </a:path>
            </a:pathLst>
          </a:custGeom>
          <a:solidFill>
            <a:srgbClr val="EBEB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9" name="Freeform 149"/>
          <p:cNvSpPr>
            <a:spLocks noEditPoints="1"/>
          </p:cNvSpPr>
          <p:nvPr/>
        </p:nvSpPr>
        <p:spPr bwMode="auto">
          <a:xfrm>
            <a:off x="1089025" y="3063875"/>
            <a:ext cx="125413" cy="96838"/>
          </a:xfrm>
          <a:custGeom>
            <a:avLst/>
            <a:gdLst>
              <a:gd name="T0" fmla="*/ 0 w 79"/>
              <a:gd name="T1" fmla="*/ 0 h 61"/>
              <a:gd name="T2" fmla="*/ 2147483646 w 79"/>
              <a:gd name="T3" fmla="*/ 0 h 61"/>
              <a:gd name="T4" fmla="*/ 2147483646 w 79"/>
              <a:gd name="T5" fmla="*/ 2147483646 h 61"/>
              <a:gd name="T6" fmla="*/ 0 w 79"/>
              <a:gd name="T7" fmla="*/ 2147483646 h 61"/>
              <a:gd name="T8" fmla="*/ 0 w 79"/>
              <a:gd name="T9" fmla="*/ 0 h 61"/>
              <a:gd name="T10" fmla="*/ 0 w 79"/>
              <a:gd name="T11" fmla="*/ 0 h 61"/>
              <a:gd name="T12" fmla="*/ 2147483646 w 79"/>
              <a:gd name="T13" fmla="*/ 0 h 61"/>
              <a:gd name="T14" fmla="*/ 2147483646 w 79"/>
              <a:gd name="T15" fmla="*/ 2147483646 h 61"/>
              <a:gd name="T16" fmla="*/ 0 w 79"/>
              <a:gd name="T17" fmla="*/ 2147483646 h 61"/>
              <a:gd name="T18" fmla="*/ 0 w 79"/>
              <a:gd name="T19" fmla="*/ 0 h 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9" h="61">
                <a:moveTo>
                  <a:pt x="0" y="0"/>
                </a:moveTo>
                <a:lnTo>
                  <a:pt x="79" y="0"/>
                </a:lnTo>
                <a:lnTo>
                  <a:pt x="79" y="61"/>
                </a:lnTo>
                <a:lnTo>
                  <a:pt x="0" y="61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70" y="0"/>
                </a:lnTo>
                <a:lnTo>
                  <a:pt x="70" y="52"/>
                </a:lnTo>
                <a:lnTo>
                  <a:pt x="0" y="52"/>
                </a:lnTo>
                <a:lnTo>
                  <a:pt x="0" y="0"/>
                </a:lnTo>
                <a:close/>
              </a:path>
            </a:pathLst>
          </a:custGeom>
          <a:solidFill>
            <a:srgbClr val="EFE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0" name="Freeform 150"/>
          <p:cNvSpPr>
            <a:spLocks noEditPoints="1"/>
          </p:cNvSpPr>
          <p:nvPr/>
        </p:nvSpPr>
        <p:spPr bwMode="auto">
          <a:xfrm>
            <a:off x="1089025" y="3063875"/>
            <a:ext cx="111125" cy="82550"/>
          </a:xfrm>
          <a:custGeom>
            <a:avLst/>
            <a:gdLst>
              <a:gd name="T0" fmla="*/ 0 w 70"/>
              <a:gd name="T1" fmla="*/ 0 h 52"/>
              <a:gd name="T2" fmla="*/ 2147483646 w 70"/>
              <a:gd name="T3" fmla="*/ 0 h 52"/>
              <a:gd name="T4" fmla="*/ 2147483646 w 70"/>
              <a:gd name="T5" fmla="*/ 2147483646 h 52"/>
              <a:gd name="T6" fmla="*/ 0 w 70"/>
              <a:gd name="T7" fmla="*/ 2147483646 h 52"/>
              <a:gd name="T8" fmla="*/ 0 w 70"/>
              <a:gd name="T9" fmla="*/ 0 h 52"/>
              <a:gd name="T10" fmla="*/ 0 w 70"/>
              <a:gd name="T11" fmla="*/ 0 h 52"/>
              <a:gd name="T12" fmla="*/ 2147483646 w 70"/>
              <a:gd name="T13" fmla="*/ 0 h 52"/>
              <a:gd name="T14" fmla="*/ 2147483646 w 70"/>
              <a:gd name="T15" fmla="*/ 2147483646 h 52"/>
              <a:gd name="T16" fmla="*/ 0 w 70"/>
              <a:gd name="T17" fmla="*/ 2147483646 h 52"/>
              <a:gd name="T18" fmla="*/ 0 w 70"/>
              <a:gd name="T19" fmla="*/ 0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0" h="52">
                <a:moveTo>
                  <a:pt x="0" y="0"/>
                </a:moveTo>
                <a:lnTo>
                  <a:pt x="70" y="0"/>
                </a:lnTo>
                <a:lnTo>
                  <a:pt x="70" y="52"/>
                </a:lnTo>
                <a:lnTo>
                  <a:pt x="0" y="52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61" y="0"/>
                </a:lnTo>
                <a:lnTo>
                  <a:pt x="61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F2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1" name="Freeform 151"/>
          <p:cNvSpPr>
            <a:spLocks noEditPoints="1"/>
          </p:cNvSpPr>
          <p:nvPr/>
        </p:nvSpPr>
        <p:spPr bwMode="auto">
          <a:xfrm>
            <a:off x="1089025" y="3063875"/>
            <a:ext cx="96838" cy="74613"/>
          </a:xfrm>
          <a:custGeom>
            <a:avLst/>
            <a:gdLst>
              <a:gd name="T0" fmla="*/ 0 w 61"/>
              <a:gd name="T1" fmla="*/ 0 h 47"/>
              <a:gd name="T2" fmla="*/ 2147483646 w 61"/>
              <a:gd name="T3" fmla="*/ 0 h 47"/>
              <a:gd name="T4" fmla="*/ 2147483646 w 61"/>
              <a:gd name="T5" fmla="*/ 2147483646 h 47"/>
              <a:gd name="T6" fmla="*/ 0 w 61"/>
              <a:gd name="T7" fmla="*/ 2147483646 h 47"/>
              <a:gd name="T8" fmla="*/ 0 w 61"/>
              <a:gd name="T9" fmla="*/ 0 h 47"/>
              <a:gd name="T10" fmla="*/ 0 w 61"/>
              <a:gd name="T11" fmla="*/ 0 h 47"/>
              <a:gd name="T12" fmla="*/ 2147483646 w 61"/>
              <a:gd name="T13" fmla="*/ 0 h 47"/>
              <a:gd name="T14" fmla="*/ 2147483646 w 61"/>
              <a:gd name="T15" fmla="*/ 2147483646 h 47"/>
              <a:gd name="T16" fmla="*/ 0 w 61"/>
              <a:gd name="T17" fmla="*/ 2147483646 h 47"/>
              <a:gd name="T18" fmla="*/ 0 w 61"/>
              <a:gd name="T19" fmla="*/ 0 h 4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1" h="47">
                <a:moveTo>
                  <a:pt x="0" y="0"/>
                </a:moveTo>
                <a:lnTo>
                  <a:pt x="61" y="0"/>
                </a:lnTo>
                <a:lnTo>
                  <a:pt x="61" y="47"/>
                </a:lnTo>
                <a:lnTo>
                  <a:pt x="0" y="47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51" y="0"/>
                </a:lnTo>
                <a:lnTo>
                  <a:pt x="51" y="38"/>
                </a:lnTo>
                <a:lnTo>
                  <a:pt x="0" y="38"/>
                </a:lnTo>
                <a:lnTo>
                  <a:pt x="0" y="0"/>
                </a:lnTo>
                <a:close/>
              </a:path>
            </a:pathLst>
          </a:custGeom>
          <a:solidFill>
            <a:srgbClr val="F5F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2" name="Freeform 152"/>
          <p:cNvSpPr>
            <a:spLocks noEditPoints="1"/>
          </p:cNvSpPr>
          <p:nvPr/>
        </p:nvSpPr>
        <p:spPr bwMode="auto">
          <a:xfrm>
            <a:off x="1089025" y="3063875"/>
            <a:ext cx="80963" cy="60325"/>
          </a:xfrm>
          <a:custGeom>
            <a:avLst/>
            <a:gdLst>
              <a:gd name="T0" fmla="*/ 0 w 51"/>
              <a:gd name="T1" fmla="*/ 0 h 38"/>
              <a:gd name="T2" fmla="*/ 2147483646 w 51"/>
              <a:gd name="T3" fmla="*/ 0 h 38"/>
              <a:gd name="T4" fmla="*/ 2147483646 w 51"/>
              <a:gd name="T5" fmla="*/ 2147483646 h 38"/>
              <a:gd name="T6" fmla="*/ 0 w 51"/>
              <a:gd name="T7" fmla="*/ 2147483646 h 38"/>
              <a:gd name="T8" fmla="*/ 0 w 51"/>
              <a:gd name="T9" fmla="*/ 0 h 38"/>
              <a:gd name="T10" fmla="*/ 0 w 51"/>
              <a:gd name="T11" fmla="*/ 0 h 38"/>
              <a:gd name="T12" fmla="*/ 2147483646 w 51"/>
              <a:gd name="T13" fmla="*/ 0 h 38"/>
              <a:gd name="T14" fmla="*/ 2147483646 w 51"/>
              <a:gd name="T15" fmla="*/ 2147483646 h 38"/>
              <a:gd name="T16" fmla="*/ 0 w 51"/>
              <a:gd name="T17" fmla="*/ 2147483646 h 38"/>
              <a:gd name="T18" fmla="*/ 0 w 51"/>
              <a:gd name="T19" fmla="*/ 0 h 3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1" h="38">
                <a:moveTo>
                  <a:pt x="0" y="0"/>
                </a:moveTo>
                <a:lnTo>
                  <a:pt x="51" y="0"/>
                </a:lnTo>
                <a:lnTo>
                  <a:pt x="51" y="38"/>
                </a:lnTo>
                <a:lnTo>
                  <a:pt x="0" y="38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42" y="0"/>
                </a:lnTo>
                <a:lnTo>
                  <a:pt x="42" y="33"/>
                </a:lnTo>
                <a:lnTo>
                  <a:pt x="0" y="33"/>
                </a:lnTo>
                <a:lnTo>
                  <a:pt x="0" y="0"/>
                </a:lnTo>
                <a:close/>
              </a:path>
            </a:pathLst>
          </a:custGeom>
          <a:solidFill>
            <a:srgbClr val="F8F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3" name="Freeform 153"/>
          <p:cNvSpPr>
            <a:spLocks noEditPoints="1"/>
          </p:cNvSpPr>
          <p:nvPr/>
        </p:nvSpPr>
        <p:spPr bwMode="auto">
          <a:xfrm>
            <a:off x="1089025" y="3063875"/>
            <a:ext cx="66675" cy="52388"/>
          </a:xfrm>
          <a:custGeom>
            <a:avLst/>
            <a:gdLst>
              <a:gd name="T0" fmla="*/ 0 w 42"/>
              <a:gd name="T1" fmla="*/ 0 h 33"/>
              <a:gd name="T2" fmla="*/ 2147483646 w 42"/>
              <a:gd name="T3" fmla="*/ 0 h 33"/>
              <a:gd name="T4" fmla="*/ 2147483646 w 42"/>
              <a:gd name="T5" fmla="*/ 2147483646 h 33"/>
              <a:gd name="T6" fmla="*/ 0 w 42"/>
              <a:gd name="T7" fmla="*/ 2147483646 h 33"/>
              <a:gd name="T8" fmla="*/ 0 w 42"/>
              <a:gd name="T9" fmla="*/ 0 h 33"/>
              <a:gd name="T10" fmla="*/ 0 w 42"/>
              <a:gd name="T11" fmla="*/ 0 h 33"/>
              <a:gd name="T12" fmla="*/ 2147483646 w 42"/>
              <a:gd name="T13" fmla="*/ 0 h 33"/>
              <a:gd name="T14" fmla="*/ 2147483646 w 42"/>
              <a:gd name="T15" fmla="*/ 2147483646 h 33"/>
              <a:gd name="T16" fmla="*/ 0 w 42"/>
              <a:gd name="T17" fmla="*/ 2147483646 h 33"/>
              <a:gd name="T18" fmla="*/ 0 w 42"/>
              <a:gd name="T19" fmla="*/ 0 h 3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2" h="33">
                <a:moveTo>
                  <a:pt x="0" y="0"/>
                </a:moveTo>
                <a:lnTo>
                  <a:pt x="42" y="0"/>
                </a:lnTo>
                <a:lnTo>
                  <a:pt x="42" y="33"/>
                </a:lnTo>
                <a:lnTo>
                  <a:pt x="0" y="33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32" y="0"/>
                </a:lnTo>
                <a:lnTo>
                  <a:pt x="3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AFA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4" name="Freeform 154"/>
          <p:cNvSpPr>
            <a:spLocks noEditPoints="1"/>
          </p:cNvSpPr>
          <p:nvPr/>
        </p:nvSpPr>
        <p:spPr bwMode="auto">
          <a:xfrm>
            <a:off x="1089025" y="3063875"/>
            <a:ext cx="50800" cy="44450"/>
          </a:xfrm>
          <a:custGeom>
            <a:avLst/>
            <a:gdLst>
              <a:gd name="T0" fmla="*/ 0 w 32"/>
              <a:gd name="T1" fmla="*/ 0 h 28"/>
              <a:gd name="T2" fmla="*/ 2147483646 w 32"/>
              <a:gd name="T3" fmla="*/ 0 h 28"/>
              <a:gd name="T4" fmla="*/ 2147483646 w 32"/>
              <a:gd name="T5" fmla="*/ 2147483646 h 28"/>
              <a:gd name="T6" fmla="*/ 0 w 32"/>
              <a:gd name="T7" fmla="*/ 2147483646 h 28"/>
              <a:gd name="T8" fmla="*/ 0 w 32"/>
              <a:gd name="T9" fmla="*/ 0 h 28"/>
              <a:gd name="T10" fmla="*/ 0 w 32"/>
              <a:gd name="T11" fmla="*/ 0 h 28"/>
              <a:gd name="T12" fmla="*/ 2147483646 w 32"/>
              <a:gd name="T13" fmla="*/ 0 h 28"/>
              <a:gd name="T14" fmla="*/ 2147483646 w 32"/>
              <a:gd name="T15" fmla="*/ 2147483646 h 28"/>
              <a:gd name="T16" fmla="*/ 0 w 32"/>
              <a:gd name="T17" fmla="*/ 2147483646 h 28"/>
              <a:gd name="T18" fmla="*/ 0 w 32"/>
              <a:gd name="T19" fmla="*/ 0 h 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2" h="28">
                <a:moveTo>
                  <a:pt x="0" y="0"/>
                </a:moveTo>
                <a:lnTo>
                  <a:pt x="32" y="0"/>
                </a:lnTo>
                <a:lnTo>
                  <a:pt x="32" y="28"/>
                </a:lnTo>
                <a:lnTo>
                  <a:pt x="0" y="28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23" y="0"/>
                </a:lnTo>
                <a:lnTo>
                  <a:pt x="23" y="19"/>
                </a:lnTo>
                <a:lnTo>
                  <a:pt x="0" y="19"/>
                </a:lnTo>
                <a:lnTo>
                  <a:pt x="0" y="0"/>
                </a:lnTo>
                <a:close/>
              </a:path>
            </a:pathLst>
          </a:custGeom>
          <a:solidFill>
            <a:srgbClr val="FDFD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5" name="Freeform 155"/>
          <p:cNvSpPr>
            <a:spLocks noEditPoints="1"/>
          </p:cNvSpPr>
          <p:nvPr/>
        </p:nvSpPr>
        <p:spPr bwMode="auto">
          <a:xfrm>
            <a:off x="1089025" y="3063875"/>
            <a:ext cx="36513" cy="30163"/>
          </a:xfrm>
          <a:custGeom>
            <a:avLst/>
            <a:gdLst>
              <a:gd name="T0" fmla="*/ 0 w 23"/>
              <a:gd name="T1" fmla="*/ 0 h 19"/>
              <a:gd name="T2" fmla="*/ 2147483646 w 23"/>
              <a:gd name="T3" fmla="*/ 0 h 19"/>
              <a:gd name="T4" fmla="*/ 2147483646 w 23"/>
              <a:gd name="T5" fmla="*/ 2147483646 h 19"/>
              <a:gd name="T6" fmla="*/ 0 w 23"/>
              <a:gd name="T7" fmla="*/ 2147483646 h 19"/>
              <a:gd name="T8" fmla="*/ 0 w 23"/>
              <a:gd name="T9" fmla="*/ 0 h 19"/>
              <a:gd name="T10" fmla="*/ 0 w 23"/>
              <a:gd name="T11" fmla="*/ 0 h 19"/>
              <a:gd name="T12" fmla="*/ 2147483646 w 23"/>
              <a:gd name="T13" fmla="*/ 0 h 19"/>
              <a:gd name="T14" fmla="*/ 2147483646 w 23"/>
              <a:gd name="T15" fmla="*/ 2147483646 h 19"/>
              <a:gd name="T16" fmla="*/ 0 w 23"/>
              <a:gd name="T17" fmla="*/ 2147483646 h 19"/>
              <a:gd name="T18" fmla="*/ 0 w 23"/>
              <a:gd name="T19" fmla="*/ 0 h 1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" h="19">
                <a:moveTo>
                  <a:pt x="0" y="0"/>
                </a:moveTo>
                <a:lnTo>
                  <a:pt x="23" y="0"/>
                </a:lnTo>
                <a:lnTo>
                  <a:pt x="23" y="19"/>
                </a:lnTo>
                <a:lnTo>
                  <a:pt x="0" y="19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8" y="0"/>
                </a:lnTo>
                <a:lnTo>
                  <a:pt x="18" y="14"/>
                </a:lnTo>
                <a:lnTo>
                  <a:pt x="0" y="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6" name="Freeform 156"/>
          <p:cNvSpPr>
            <a:spLocks noEditPoints="1"/>
          </p:cNvSpPr>
          <p:nvPr/>
        </p:nvSpPr>
        <p:spPr bwMode="auto">
          <a:xfrm>
            <a:off x="1089025" y="3063875"/>
            <a:ext cx="28575" cy="22225"/>
          </a:xfrm>
          <a:custGeom>
            <a:avLst/>
            <a:gdLst>
              <a:gd name="T0" fmla="*/ 0 w 18"/>
              <a:gd name="T1" fmla="*/ 0 h 14"/>
              <a:gd name="T2" fmla="*/ 2147483646 w 18"/>
              <a:gd name="T3" fmla="*/ 0 h 14"/>
              <a:gd name="T4" fmla="*/ 2147483646 w 18"/>
              <a:gd name="T5" fmla="*/ 2147483646 h 14"/>
              <a:gd name="T6" fmla="*/ 0 w 18"/>
              <a:gd name="T7" fmla="*/ 2147483646 h 14"/>
              <a:gd name="T8" fmla="*/ 0 w 18"/>
              <a:gd name="T9" fmla="*/ 0 h 14"/>
              <a:gd name="T10" fmla="*/ 0 w 18"/>
              <a:gd name="T11" fmla="*/ 0 h 14"/>
              <a:gd name="T12" fmla="*/ 2147483646 w 18"/>
              <a:gd name="T13" fmla="*/ 0 h 14"/>
              <a:gd name="T14" fmla="*/ 2147483646 w 18"/>
              <a:gd name="T15" fmla="*/ 2147483646 h 14"/>
              <a:gd name="T16" fmla="*/ 0 w 18"/>
              <a:gd name="T17" fmla="*/ 2147483646 h 14"/>
              <a:gd name="T18" fmla="*/ 0 w 18"/>
              <a:gd name="T19" fmla="*/ 0 h 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8" h="14">
                <a:moveTo>
                  <a:pt x="0" y="0"/>
                </a:moveTo>
                <a:lnTo>
                  <a:pt x="18" y="0"/>
                </a:lnTo>
                <a:lnTo>
                  <a:pt x="18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9" y="0"/>
                </a:lnTo>
                <a:lnTo>
                  <a:pt x="9" y="5"/>
                </a:lnTo>
                <a:lnTo>
                  <a:pt x="0" y="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7" name="Freeform 157"/>
          <p:cNvSpPr>
            <a:spLocks noEditPoints="1"/>
          </p:cNvSpPr>
          <p:nvPr/>
        </p:nvSpPr>
        <p:spPr bwMode="auto">
          <a:xfrm>
            <a:off x="1089025" y="3063875"/>
            <a:ext cx="14288" cy="7938"/>
          </a:xfrm>
          <a:custGeom>
            <a:avLst/>
            <a:gdLst>
              <a:gd name="T0" fmla="*/ 0 w 9"/>
              <a:gd name="T1" fmla="*/ 0 h 5"/>
              <a:gd name="T2" fmla="*/ 2147483646 w 9"/>
              <a:gd name="T3" fmla="*/ 0 h 5"/>
              <a:gd name="T4" fmla="*/ 2147483646 w 9"/>
              <a:gd name="T5" fmla="*/ 2147483646 h 5"/>
              <a:gd name="T6" fmla="*/ 0 w 9"/>
              <a:gd name="T7" fmla="*/ 2147483646 h 5"/>
              <a:gd name="T8" fmla="*/ 0 w 9"/>
              <a:gd name="T9" fmla="*/ 0 h 5"/>
              <a:gd name="T10" fmla="*/ 0 w 9"/>
              <a:gd name="T11" fmla="*/ 0 h 5"/>
              <a:gd name="T12" fmla="*/ 0 w 9"/>
              <a:gd name="T13" fmla="*/ 0 h 5"/>
              <a:gd name="T14" fmla="*/ 0 w 9"/>
              <a:gd name="T15" fmla="*/ 0 h 5"/>
              <a:gd name="T16" fmla="*/ 0 w 9"/>
              <a:gd name="T17" fmla="*/ 0 h 5"/>
              <a:gd name="T18" fmla="*/ 0 w 9"/>
              <a:gd name="T19" fmla="*/ 0 h 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" h="5">
                <a:moveTo>
                  <a:pt x="0" y="0"/>
                </a:moveTo>
                <a:lnTo>
                  <a:pt x="9" y="0"/>
                </a:lnTo>
                <a:lnTo>
                  <a:pt x="9" y="5"/>
                </a:lnTo>
                <a:lnTo>
                  <a:pt x="0" y="5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8" name="Freeform 158"/>
          <p:cNvSpPr>
            <a:spLocks noEditPoints="1"/>
          </p:cNvSpPr>
          <p:nvPr/>
        </p:nvSpPr>
        <p:spPr bwMode="auto">
          <a:xfrm>
            <a:off x="1089025" y="3063875"/>
            <a:ext cx="1588" cy="1588"/>
          </a:xfrm>
          <a:custGeom>
            <a:avLst/>
            <a:gdLst>
              <a:gd name="T0" fmla="*/ 0 w 1588"/>
              <a:gd name="T1" fmla="*/ 0 h 1588"/>
              <a:gd name="T2" fmla="*/ 0 w 1588"/>
              <a:gd name="T3" fmla="*/ 0 h 1588"/>
              <a:gd name="T4" fmla="*/ 0 w 1588"/>
              <a:gd name="T5" fmla="*/ 0 h 1588"/>
              <a:gd name="T6" fmla="*/ 0 w 1588"/>
              <a:gd name="T7" fmla="*/ 0 h 1588"/>
              <a:gd name="T8" fmla="*/ 0 w 1588"/>
              <a:gd name="T9" fmla="*/ 0 h 1588"/>
              <a:gd name="T10" fmla="*/ 0 w 1588"/>
              <a:gd name="T11" fmla="*/ 0 h 1588"/>
              <a:gd name="T12" fmla="*/ 0 w 1588"/>
              <a:gd name="T13" fmla="*/ 0 h 1588"/>
              <a:gd name="T14" fmla="*/ 0 w 1588"/>
              <a:gd name="T15" fmla="*/ 0 h 1588"/>
              <a:gd name="T16" fmla="*/ 0 w 1588"/>
              <a:gd name="T17" fmla="*/ 0 h 1588"/>
              <a:gd name="T18" fmla="*/ 0 w 1588"/>
              <a:gd name="T19" fmla="*/ 0 h 15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88" h="1588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9" name="Freeform 159"/>
          <p:cNvSpPr>
            <a:spLocks noEditPoints="1"/>
          </p:cNvSpPr>
          <p:nvPr/>
        </p:nvSpPr>
        <p:spPr bwMode="auto">
          <a:xfrm>
            <a:off x="1058863" y="3041650"/>
            <a:ext cx="454025" cy="334963"/>
          </a:xfrm>
          <a:custGeom>
            <a:avLst/>
            <a:gdLst>
              <a:gd name="T0" fmla="*/ 0 w 286"/>
              <a:gd name="T1" fmla="*/ 0 h 211"/>
              <a:gd name="T2" fmla="*/ 2147483646 w 286"/>
              <a:gd name="T3" fmla="*/ 0 h 211"/>
              <a:gd name="T4" fmla="*/ 2147483646 w 286"/>
              <a:gd name="T5" fmla="*/ 2147483646 h 211"/>
              <a:gd name="T6" fmla="*/ 0 w 286"/>
              <a:gd name="T7" fmla="*/ 2147483646 h 211"/>
              <a:gd name="T8" fmla="*/ 0 w 286"/>
              <a:gd name="T9" fmla="*/ 0 h 211"/>
              <a:gd name="T10" fmla="*/ 2147483646 w 286"/>
              <a:gd name="T11" fmla="*/ 2147483646 h 211"/>
              <a:gd name="T12" fmla="*/ 2147483646 w 286"/>
              <a:gd name="T13" fmla="*/ 2147483646 h 211"/>
              <a:gd name="T14" fmla="*/ 2147483646 w 286"/>
              <a:gd name="T15" fmla="*/ 2147483646 h 211"/>
              <a:gd name="T16" fmla="*/ 2147483646 w 286"/>
              <a:gd name="T17" fmla="*/ 2147483646 h 211"/>
              <a:gd name="T18" fmla="*/ 2147483646 w 286"/>
              <a:gd name="T19" fmla="*/ 2147483646 h 2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6" h="211">
                <a:moveTo>
                  <a:pt x="0" y="0"/>
                </a:moveTo>
                <a:lnTo>
                  <a:pt x="286" y="0"/>
                </a:lnTo>
                <a:lnTo>
                  <a:pt x="286" y="211"/>
                </a:lnTo>
                <a:lnTo>
                  <a:pt x="0" y="211"/>
                </a:lnTo>
                <a:lnTo>
                  <a:pt x="0" y="0"/>
                </a:lnTo>
                <a:close/>
                <a:moveTo>
                  <a:pt x="9" y="5"/>
                </a:moveTo>
                <a:lnTo>
                  <a:pt x="286" y="5"/>
                </a:lnTo>
                <a:lnTo>
                  <a:pt x="286" y="211"/>
                </a:lnTo>
                <a:lnTo>
                  <a:pt x="9" y="211"/>
                </a:lnTo>
                <a:lnTo>
                  <a:pt x="9" y="5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0" name="Freeform 160"/>
          <p:cNvSpPr>
            <a:spLocks noEditPoints="1"/>
          </p:cNvSpPr>
          <p:nvPr/>
        </p:nvSpPr>
        <p:spPr bwMode="auto">
          <a:xfrm>
            <a:off x="1073150" y="3049588"/>
            <a:ext cx="439738" cy="327025"/>
          </a:xfrm>
          <a:custGeom>
            <a:avLst/>
            <a:gdLst>
              <a:gd name="T0" fmla="*/ 0 w 277"/>
              <a:gd name="T1" fmla="*/ 0 h 206"/>
              <a:gd name="T2" fmla="*/ 2147483646 w 277"/>
              <a:gd name="T3" fmla="*/ 0 h 206"/>
              <a:gd name="T4" fmla="*/ 2147483646 w 277"/>
              <a:gd name="T5" fmla="*/ 2147483646 h 206"/>
              <a:gd name="T6" fmla="*/ 0 w 277"/>
              <a:gd name="T7" fmla="*/ 2147483646 h 206"/>
              <a:gd name="T8" fmla="*/ 0 w 277"/>
              <a:gd name="T9" fmla="*/ 0 h 206"/>
              <a:gd name="T10" fmla="*/ 2147483646 w 277"/>
              <a:gd name="T11" fmla="*/ 2147483646 h 206"/>
              <a:gd name="T12" fmla="*/ 2147483646 w 277"/>
              <a:gd name="T13" fmla="*/ 2147483646 h 206"/>
              <a:gd name="T14" fmla="*/ 2147483646 w 277"/>
              <a:gd name="T15" fmla="*/ 2147483646 h 206"/>
              <a:gd name="T16" fmla="*/ 2147483646 w 277"/>
              <a:gd name="T17" fmla="*/ 2147483646 h 206"/>
              <a:gd name="T18" fmla="*/ 2147483646 w 277"/>
              <a:gd name="T19" fmla="*/ 2147483646 h 2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77" h="206">
                <a:moveTo>
                  <a:pt x="0" y="0"/>
                </a:moveTo>
                <a:lnTo>
                  <a:pt x="277" y="0"/>
                </a:lnTo>
                <a:lnTo>
                  <a:pt x="277" y="206"/>
                </a:lnTo>
                <a:lnTo>
                  <a:pt x="0" y="206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277" y="9"/>
                </a:lnTo>
                <a:lnTo>
                  <a:pt x="277" y="206"/>
                </a:lnTo>
                <a:lnTo>
                  <a:pt x="10" y="206"/>
                </a:lnTo>
                <a:lnTo>
                  <a:pt x="10" y="9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1" name="Freeform 161"/>
          <p:cNvSpPr>
            <a:spLocks noEditPoints="1"/>
          </p:cNvSpPr>
          <p:nvPr/>
        </p:nvSpPr>
        <p:spPr bwMode="auto">
          <a:xfrm>
            <a:off x="1089025" y="3063875"/>
            <a:ext cx="423863" cy="312738"/>
          </a:xfrm>
          <a:custGeom>
            <a:avLst/>
            <a:gdLst>
              <a:gd name="T0" fmla="*/ 0 w 267"/>
              <a:gd name="T1" fmla="*/ 0 h 197"/>
              <a:gd name="T2" fmla="*/ 2147483646 w 267"/>
              <a:gd name="T3" fmla="*/ 0 h 197"/>
              <a:gd name="T4" fmla="*/ 2147483646 w 267"/>
              <a:gd name="T5" fmla="*/ 2147483646 h 197"/>
              <a:gd name="T6" fmla="*/ 0 w 267"/>
              <a:gd name="T7" fmla="*/ 2147483646 h 197"/>
              <a:gd name="T8" fmla="*/ 0 w 267"/>
              <a:gd name="T9" fmla="*/ 0 h 197"/>
              <a:gd name="T10" fmla="*/ 2147483646 w 267"/>
              <a:gd name="T11" fmla="*/ 2147483646 h 197"/>
              <a:gd name="T12" fmla="*/ 2147483646 w 267"/>
              <a:gd name="T13" fmla="*/ 2147483646 h 197"/>
              <a:gd name="T14" fmla="*/ 2147483646 w 267"/>
              <a:gd name="T15" fmla="*/ 2147483646 h 197"/>
              <a:gd name="T16" fmla="*/ 2147483646 w 267"/>
              <a:gd name="T17" fmla="*/ 2147483646 h 197"/>
              <a:gd name="T18" fmla="*/ 2147483646 w 267"/>
              <a:gd name="T19" fmla="*/ 2147483646 h 19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7" h="197">
                <a:moveTo>
                  <a:pt x="0" y="0"/>
                </a:moveTo>
                <a:lnTo>
                  <a:pt x="267" y="0"/>
                </a:lnTo>
                <a:lnTo>
                  <a:pt x="267" y="197"/>
                </a:lnTo>
                <a:lnTo>
                  <a:pt x="0" y="197"/>
                </a:lnTo>
                <a:lnTo>
                  <a:pt x="0" y="0"/>
                </a:lnTo>
                <a:close/>
                <a:moveTo>
                  <a:pt x="9" y="5"/>
                </a:moveTo>
                <a:lnTo>
                  <a:pt x="267" y="5"/>
                </a:lnTo>
                <a:lnTo>
                  <a:pt x="267" y="197"/>
                </a:lnTo>
                <a:lnTo>
                  <a:pt x="9" y="197"/>
                </a:lnTo>
                <a:lnTo>
                  <a:pt x="9" y="5"/>
                </a:lnTo>
                <a:close/>
              </a:path>
            </a:pathLst>
          </a:custGeom>
          <a:solidFill>
            <a:srgbClr val="9F9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2" name="Freeform 162"/>
          <p:cNvSpPr>
            <a:spLocks noEditPoints="1"/>
          </p:cNvSpPr>
          <p:nvPr/>
        </p:nvSpPr>
        <p:spPr bwMode="auto">
          <a:xfrm>
            <a:off x="1103313" y="3071813"/>
            <a:ext cx="409575" cy="304800"/>
          </a:xfrm>
          <a:custGeom>
            <a:avLst/>
            <a:gdLst>
              <a:gd name="T0" fmla="*/ 0 w 258"/>
              <a:gd name="T1" fmla="*/ 0 h 192"/>
              <a:gd name="T2" fmla="*/ 2147483646 w 258"/>
              <a:gd name="T3" fmla="*/ 0 h 192"/>
              <a:gd name="T4" fmla="*/ 2147483646 w 258"/>
              <a:gd name="T5" fmla="*/ 2147483646 h 192"/>
              <a:gd name="T6" fmla="*/ 0 w 258"/>
              <a:gd name="T7" fmla="*/ 2147483646 h 192"/>
              <a:gd name="T8" fmla="*/ 0 w 258"/>
              <a:gd name="T9" fmla="*/ 0 h 192"/>
              <a:gd name="T10" fmla="*/ 2147483646 w 258"/>
              <a:gd name="T11" fmla="*/ 2147483646 h 192"/>
              <a:gd name="T12" fmla="*/ 2147483646 w 258"/>
              <a:gd name="T13" fmla="*/ 2147483646 h 192"/>
              <a:gd name="T14" fmla="*/ 2147483646 w 258"/>
              <a:gd name="T15" fmla="*/ 2147483646 h 192"/>
              <a:gd name="T16" fmla="*/ 2147483646 w 258"/>
              <a:gd name="T17" fmla="*/ 2147483646 h 192"/>
              <a:gd name="T18" fmla="*/ 2147483646 w 258"/>
              <a:gd name="T19" fmla="*/ 2147483646 h 19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58" h="192">
                <a:moveTo>
                  <a:pt x="0" y="0"/>
                </a:moveTo>
                <a:lnTo>
                  <a:pt x="258" y="0"/>
                </a:lnTo>
                <a:lnTo>
                  <a:pt x="258" y="192"/>
                </a:lnTo>
                <a:lnTo>
                  <a:pt x="0" y="192"/>
                </a:lnTo>
                <a:lnTo>
                  <a:pt x="0" y="0"/>
                </a:lnTo>
                <a:close/>
                <a:moveTo>
                  <a:pt x="9" y="9"/>
                </a:moveTo>
                <a:lnTo>
                  <a:pt x="258" y="9"/>
                </a:lnTo>
                <a:lnTo>
                  <a:pt x="258" y="192"/>
                </a:lnTo>
                <a:lnTo>
                  <a:pt x="9" y="192"/>
                </a:lnTo>
                <a:lnTo>
                  <a:pt x="9" y="9"/>
                </a:lnTo>
                <a:close/>
              </a:path>
            </a:pathLst>
          </a:custGeom>
          <a:solidFill>
            <a:srgbClr val="A1A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3" name="Freeform 163"/>
          <p:cNvSpPr>
            <a:spLocks noEditPoints="1"/>
          </p:cNvSpPr>
          <p:nvPr/>
        </p:nvSpPr>
        <p:spPr bwMode="auto">
          <a:xfrm>
            <a:off x="1117600" y="3086100"/>
            <a:ext cx="395288" cy="290513"/>
          </a:xfrm>
          <a:custGeom>
            <a:avLst/>
            <a:gdLst>
              <a:gd name="T0" fmla="*/ 0 w 249"/>
              <a:gd name="T1" fmla="*/ 0 h 183"/>
              <a:gd name="T2" fmla="*/ 2147483646 w 249"/>
              <a:gd name="T3" fmla="*/ 0 h 183"/>
              <a:gd name="T4" fmla="*/ 2147483646 w 249"/>
              <a:gd name="T5" fmla="*/ 2147483646 h 183"/>
              <a:gd name="T6" fmla="*/ 0 w 249"/>
              <a:gd name="T7" fmla="*/ 2147483646 h 183"/>
              <a:gd name="T8" fmla="*/ 0 w 249"/>
              <a:gd name="T9" fmla="*/ 0 h 183"/>
              <a:gd name="T10" fmla="*/ 2147483646 w 249"/>
              <a:gd name="T11" fmla="*/ 2147483646 h 183"/>
              <a:gd name="T12" fmla="*/ 2147483646 w 249"/>
              <a:gd name="T13" fmla="*/ 2147483646 h 183"/>
              <a:gd name="T14" fmla="*/ 2147483646 w 249"/>
              <a:gd name="T15" fmla="*/ 2147483646 h 183"/>
              <a:gd name="T16" fmla="*/ 2147483646 w 249"/>
              <a:gd name="T17" fmla="*/ 2147483646 h 183"/>
              <a:gd name="T18" fmla="*/ 2147483646 w 249"/>
              <a:gd name="T19" fmla="*/ 2147483646 h 18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9" h="183">
                <a:moveTo>
                  <a:pt x="0" y="0"/>
                </a:moveTo>
                <a:lnTo>
                  <a:pt x="249" y="0"/>
                </a:lnTo>
                <a:lnTo>
                  <a:pt x="249" y="183"/>
                </a:lnTo>
                <a:lnTo>
                  <a:pt x="0" y="183"/>
                </a:lnTo>
                <a:lnTo>
                  <a:pt x="0" y="0"/>
                </a:lnTo>
                <a:close/>
                <a:moveTo>
                  <a:pt x="10" y="5"/>
                </a:moveTo>
                <a:lnTo>
                  <a:pt x="249" y="5"/>
                </a:lnTo>
                <a:lnTo>
                  <a:pt x="249" y="183"/>
                </a:lnTo>
                <a:lnTo>
                  <a:pt x="10" y="183"/>
                </a:lnTo>
                <a:lnTo>
                  <a:pt x="10" y="5"/>
                </a:lnTo>
                <a:close/>
              </a:path>
            </a:pathLst>
          </a:custGeom>
          <a:solidFill>
            <a:srgbClr val="A4A4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4" name="Freeform 164"/>
          <p:cNvSpPr>
            <a:spLocks noEditPoints="1"/>
          </p:cNvSpPr>
          <p:nvPr/>
        </p:nvSpPr>
        <p:spPr bwMode="auto">
          <a:xfrm>
            <a:off x="1133475" y="3094038"/>
            <a:ext cx="379413" cy="282575"/>
          </a:xfrm>
          <a:custGeom>
            <a:avLst/>
            <a:gdLst>
              <a:gd name="T0" fmla="*/ 0 w 239"/>
              <a:gd name="T1" fmla="*/ 0 h 178"/>
              <a:gd name="T2" fmla="*/ 2147483646 w 239"/>
              <a:gd name="T3" fmla="*/ 0 h 178"/>
              <a:gd name="T4" fmla="*/ 2147483646 w 239"/>
              <a:gd name="T5" fmla="*/ 2147483646 h 178"/>
              <a:gd name="T6" fmla="*/ 0 w 239"/>
              <a:gd name="T7" fmla="*/ 2147483646 h 178"/>
              <a:gd name="T8" fmla="*/ 0 w 239"/>
              <a:gd name="T9" fmla="*/ 0 h 178"/>
              <a:gd name="T10" fmla="*/ 2147483646 w 239"/>
              <a:gd name="T11" fmla="*/ 2147483646 h 178"/>
              <a:gd name="T12" fmla="*/ 2147483646 w 239"/>
              <a:gd name="T13" fmla="*/ 2147483646 h 178"/>
              <a:gd name="T14" fmla="*/ 2147483646 w 239"/>
              <a:gd name="T15" fmla="*/ 2147483646 h 178"/>
              <a:gd name="T16" fmla="*/ 2147483646 w 239"/>
              <a:gd name="T17" fmla="*/ 2147483646 h 178"/>
              <a:gd name="T18" fmla="*/ 2147483646 w 239"/>
              <a:gd name="T19" fmla="*/ 2147483646 h 17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9" h="178">
                <a:moveTo>
                  <a:pt x="0" y="0"/>
                </a:moveTo>
                <a:lnTo>
                  <a:pt x="239" y="0"/>
                </a:lnTo>
                <a:lnTo>
                  <a:pt x="239" y="178"/>
                </a:lnTo>
                <a:lnTo>
                  <a:pt x="0" y="178"/>
                </a:lnTo>
                <a:lnTo>
                  <a:pt x="0" y="0"/>
                </a:lnTo>
                <a:close/>
                <a:moveTo>
                  <a:pt x="9" y="9"/>
                </a:moveTo>
                <a:lnTo>
                  <a:pt x="239" y="9"/>
                </a:lnTo>
                <a:lnTo>
                  <a:pt x="239" y="178"/>
                </a:lnTo>
                <a:lnTo>
                  <a:pt x="9" y="178"/>
                </a:lnTo>
                <a:lnTo>
                  <a:pt x="9" y="9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5" name="Freeform 165"/>
          <p:cNvSpPr>
            <a:spLocks noEditPoints="1"/>
          </p:cNvSpPr>
          <p:nvPr/>
        </p:nvSpPr>
        <p:spPr bwMode="auto">
          <a:xfrm>
            <a:off x="1147763" y="3108325"/>
            <a:ext cx="365125" cy="268288"/>
          </a:xfrm>
          <a:custGeom>
            <a:avLst/>
            <a:gdLst>
              <a:gd name="T0" fmla="*/ 0 w 230"/>
              <a:gd name="T1" fmla="*/ 0 h 169"/>
              <a:gd name="T2" fmla="*/ 2147483646 w 230"/>
              <a:gd name="T3" fmla="*/ 0 h 169"/>
              <a:gd name="T4" fmla="*/ 2147483646 w 230"/>
              <a:gd name="T5" fmla="*/ 2147483646 h 169"/>
              <a:gd name="T6" fmla="*/ 0 w 230"/>
              <a:gd name="T7" fmla="*/ 2147483646 h 169"/>
              <a:gd name="T8" fmla="*/ 0 w 230"/>
              <a:gd name="T9" fmla="*/ 0 h 169"/>
              <a:gd name="T10" fmla="*/ 2147483646 w 230"/>
              <a:gd name="T11" fmla="*/ 2147483646 h 169"/>
              <a:gd name="T12" fmla="*/ 2147483646 w 230"/>
              <a:gd name="T13" fmla="*/ 2147483646 h 169"/>
              <a:gd name="T14" fmla="*/ 2147483646 w 230"/>
              <a:gd name="T15" fmla="*/ 2147483646 h 169"/>
              <a:gd name="T16" fmla="*/ 2147483646 w 230"/>
              <a:gd name="T17" fmla="*/ 2147483646 h 169"/>
              <a:gd name="T18" fmla="*/ 2147483646 w 230"/>
              <a:gd name="T19" fmla="*/ 2147483646 h 1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0" h="169">
                <a:moveTo>
                  <a:pt x="0" y="0"/>
                </a:moveTo>
                <a:lnTo>
                  <a:pt x="230" y="0"/>
                </a:lnTo>
                <a:lnTo>
                  <a:pt x="230" y="169"/>
                </a:lnTo>
                <a:lnTo>
                  <a:pt x="0" y="169"/>
                </a:lnTo>
                <a:lnTo>
                  <a:pt x="0" y="0"/>
                </a:lnTo>
                <a:close/>
                <a:moveTo>
                  <a:pt x="10" y="5"/>
                </a:moveTo>
                <a:lnTo>
                  <a:pt x="230" y="5"/>
                </a:lnTo>
                <a:lnTo>
                  <a:pt x="230" y="169"/>
                </a:lnTo>
                <a:lnTo>
                  <a:pt x="10" y="169"/>
                </a:lnTo>
                <a:lnTo>
                  <a:pt x="10" y="5"/>
                </a:lnTo>
                <a:close/>
              </a:path>
            </a:pathLst>
          </a:custGeom>
          <a:solidFill>
            <a:srgbClr val="AAA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6" name="Freeform 166"/>
          <p:cNvSpPr>
            <a:spLocks noEditPoints="1"/>
          </p:cNvSpPr>
          <p:nvPr/>
        </p:nvSpPr>
        <p:spPr bwMode="auto">
          <a:xfrm>
            <a:off x="1163638" y="3116263"/>
            <a:ext cx="349250" cy="260350"/>
          </a:xfrm>
          <a:custGeom>
            <a:avLst/>
            <a:gdLst>
              <a:gd name="T0" fmla="*/ 0 w 220"/>
              <a:gd name="T1" fmla="*/ 0 h 164"/>
              <a:gd name="T2" fmla="*/ 2147483646 w 220"/>
              <a:gd name="T3" fmla="*/ 0 h 164"/>
              <a:gd name="T4" fmla="*/ 2147483646 w 220"/>
              <a:gd name="T5" fmla="*/ 2147483646 h 164"/>
              <a:gd name="T6" fmla="*/ 0 w 220"/>
              <a:gd name="T7" fmla="*/ 2147483646 h 164"/>
              <a:gd name="T8" fmla="*/ 0 w 220"/>
              <a:gd name="T9" fmla="*/ 0 h 164"/>
              <a:gd name="T10" fmla="*/ 2147483646 w 220"/>
              <a:gd name="T11" fmla="*/ 2147483646 h 164"/>
              <a:gd name="T12" fmla="*/ 2147483646 w 220"/>
              <a:gd name="T13" fmla="*/ 2147483646 h 164"/>
              <a:gd name="T14" fmla="*/ 2147483646 w 220"/>
              <a:gd name="T15" fmla="*/ 2147483646 h 164"/>
              <a:gd name="T16" fmla="*/ 2147483646 w 220"/>
              <a:gd name="T17" fmla="*/ 2147483646 h 164"/>
              <a:gd name="T18" fmla="*/ 2147483646 w 220"/>
              <a:gd name="T19" fmla="*/ 2147483646 h 1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0" h="164">
                <a:moveTo>
                  <a:pt x="0" y="0"/>
                </a:moveTo>
                <a:lnTo>
                  <a:pt x="220" y="0"/>
                </a:lnTo>
                <a:lnTo>
                  <a:pt x="220" y="164"/>
                </a:lnTo>
                <a:lnTo>
                  <a:pt x="0" y="164"/>
                </a:lnTo>
                <a:lnTo>
                  <a:pt x="0" y="0"/>
                </a:lnTo>
                <a:close/>
                <a:moveTo>
                  <a:pt x="9" y="9"/>
                </a:moveTo>
                <a:lnTo>
                  <a:pt x="220" y="9"/>
                </a:lnTo>
                <a:lnTo>
                  <a:pt x="220" y="164"/>
                </a:lnTo>
                <a:lnTo>
                  <a:pt x="9" y="164"/>
                </a:lnTo>
                <a:lnTo>
                  <a:pt x="9" y="9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7" name="Freeform 167"/>
          <p:cNvSpPr>
            <a:spLocks noEditPoints="1"/>
          </p:cNvSpPr>
          <p:nvPr/>
        </p:nvSpPr>
        <p:spPr bwMode="auto">
          <a:xfrm>
            <a:off x="1177925" y="3130550"/>
            <a:ext cx="334963" cy="246063"/>
          </a:xfrm>
          <a:custGeom>
            <a:avLst/>
            <a:gdLst>
              <a:gd name="T0" fmla="*/ 0 w 211"/>
              <a:gd name="T1" fmla="*/ 0 h 155"/>
              <a:gd name="T2" fmla="*/ 2147483646 w 211"/>
              <a:gd name="T3" fmla="*/ 0 h 155"/>
              <a:gd name="T4" fmla="*/ 2147483646 w 211"/>
              <a:gd name="T5" fmla="*/ 2147483646 h 155"/>
              <a:gd name="T6" fmla="*/ 0 w 211"/>
              <a:gd name="T7" fmla="*/ 2147483646 h 155"/>
              <a:gd name="T8" fmla="*/ 0 w 211"/>
              <a:gd name="T9" fmla="*/ 0 h 155"/>
              <a:gd name="T10" fmla="*/ 2147483646 w 211"/>
              <a:gd name="T11" fmla="*/ 2147483646 h 155"/>
              <a:gd name="T12" fmla="*/ 2147483646 w 211"/>
              <a:gd name="T13" fmla="*/ 2147483646 h 155"/>
              <a:gd name="T14" fmla="*/ 2147483646 w 211"/>
              <a:gd name="T15" fmla="*/ 2147483646 h 155"/>
              <a:gd name="T16" fmla="*/ 2147483646 w 211"/>
              <a:gd name="T17" fmla="*/ 2147483646 h 155"/>
              <a:gd name="T18" fmla="*/ 2147483646 w 211"/>
              <a:gd name="T19" fmla="*/ 2147483646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1" h="155">
                <a:moveTo>
                  <a:pt x="0" y="0"/>
                </a:moveTo>
                <a:lnTo>
                  <a:pt x="211" y="0"/>
                </a:lnTo>
                <a:lnTo>
                  <a:pt x="211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9" y="5"/>
                </a:moveTo>
                <a:lnTo>
                  <a:pt x="211" y="5"/>
                </a:lnTo>
                <a:lnTo>
                  <a:pt x="211" y="155"/>
                </a:lnTo>
                <a:lnTo>
                  <a:pt x="9" y="155"/>
                </a:lnTo>
                <a:lnTo>
                  <a:pt x="9" y="5"/>
                </a:lnTo>
                <a:close/>
              </a:path>
            </a:pathLst>
          </a:custGeom>
          <a:solidFill>
            <a:srgbClr val="B1B1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8" name="Freeform 168"/>
          <p:cNvSpPr>
            <a:spLocks noEditPoints="1"/>
          </p:cNvSpPr>
          <p:nvPr/>
        </p:nvSpPr>
        <p:spPr bwMode="auto">
          <a:xfrm>
            <a:off x="1192213" y="3138488"/>
            <a:ext cx="320675" cy="238125"/>
          </a:xfrm>
          <a:custGeom>
            <a:avLst/>
            <a:gdLst>
              <a:gd name="T0" fmla="*/ 0 w 202"/>
              <a:gd name="T1" fmla="*/ 0 h 150"/>
              <a:gd name="T2" fmla="*/ 2147483646 w 202"/>
              <a:gd name="T3" fmla="*/ 0 h 150"/>
              <a:gd name="T4" fmla="*/ 2147483646 w 202"/>
              <a:gd name="T5" fmla="*/ 2147483646 h 150"/>
              <a:gd name="T6" fmla="*/ 0 w 202"/>
              <a:gd name="T7" fmla="*/ 2147483646 h 150"/>
              <a:gd name="T8" fmla="*/ 0 w 202"/>
              <a:gd name="T9" fmla="*/ 0 h 150"/>
              <a:gd name="T10" fmla="*/ 2147483646 w 202"/>
              <a:gd name="T11" fmla="*/ 2147483646 h 150"/>
              <a:gd name="T12" fmla="*/ 2147483646 w 202"/>
              <a:gd name="T13" fmla="*/ 2147483646 h 150"/>
              <a:gd name="T14" fmla="*/ 2147483646 w 202"/>
              <a:gd name="T15" fmla="*/ 2147483646 h 150"/>
              <a:gd name="T16" fmla="*/ 2147483646 w 202"/>
              <a:gd name="T17" fmla="*/ 2147483646 h 150"/>
              <a:gd name="T18" fmla="*/ 2147483646 w 202"/>
              <a:gd name="T19" fmla="*/ 2147483646 h 1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2" h="150">
                <a:moveTo>
                  <a:pt x="0" y="0"/>
                </a:moveTo>
                <a:lnTo>
                  <a:pt x="202" y="0"/>
                </a:lnTo>
                <a:lnTo>
                  <a:pt x="202" y="150"/>
                </a:lnTo>
                <a:lnTo>
                  <a:pt x="0" y="15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202" y="9"/>
                </a:lnTo>
                <a:lnTo>
                  <a:pt x="202" y="150"/>
                </a:lnTo>
                <a:lnTo>
                  <a:pt x="10" y="150"/>
                </a:lnTo>
                <a:lnTo>
                  <a:pt x="10" y="9"/>
                </a:lnTo>
                <a:close/>
              </a:path>
            </a:pathLst>
          </a:cu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9" name="Freeform 169"/>
          <p:cNvSpPr>
            <a:spLocks noEditPoints="1"/>
          </p:cNvSpPr>
          <p:nvPr/>
        </p:nvSpPr>
        <p:spPr bwMode="auto">
          <a:xfrm>
            <a:off x="1208088" y="3152775"/>
            <a:ext cx="304800" cy="223838"/>
          </a:xfrm>
          <a:custGeom>
            <a:avLst/>
            <a:gdLst>
              <a:gd name="T0" fmla="*/ 0 w 192"/>
              <a:gd name="T1" fmla="*/ 0 h 141"/>
              <a:gd name="T2" fmla="*/ 2147483646 w 192"/>
              <a:gd name="T3" fmla="*/ 0 h 141"/>
              <a:gd name="T4" fmla="*/ 2147483646 w 192"/>
              <a:gd name="T5" fmla="*/ 2147483646 h 141"/>
              <a:gd name="T6" fmla="*/ 0 w 192"/>
              <a:gd name="T7" fmla="*/ 2147483646 h 141"/>
              <a:gd name="T8" fmla="*/ 0 w 192"/>
              <a:gd name="T9" fmla="*/ 0 h 141"/>
              <a:gd name="T10" fmla="*/ 2147483646 w 192"/>
              <a:gd name="T11" fmla="*/ 2147483646 h 141"/>
              <a:gd name="T12" fmla="*/ 2147483646 w 192"/>
              <a:gd name="T13" fmla="*/ 2147483646 h 141"/>
              <a:gd name="T14" fmla="*/ 2147483646 w 192"/>
              <a:gd name="T15" fmla="*/ 2147483646 h 141"/>
              <a:gd name="T16" fmla="*/ 2147483646 w 192"/>
              <a:gd name="T17" fmla="*/ 2147483646 h 141"/>
              <a:gd name="T18" fmla="*/ 2147483646 w 192"/>
              <a:gd name="T19" fmla="*/ 2147483646 h 1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2" h="141">
                <a:moveTo>
                  <a:pt x="0" y="0"/>
                </a:moveTo>
                <a:lnTo>
                  <a:pt x="192" y="0"/>
                </a:lnTo>
                <a:lnTo>
                  <a:pt x="192" y="141"/>
                </a:lnTo>
                <a:lnTo>
                  <a:pt x="0" y="141"/>
                </a:lnTo>
                <a:lnTo>
                  <a:pt x="0" y="0"/>
                </a:lnTo>
                <a:close/>
                <a:moveTo>
                  <a:pt x="9" y="5"/>
                </a:moveTo>
                <a:lnTo>
                  <a:pt x="192" y="5"/>
                </a:lnTo>
                <a:lnTo>
                  <a:pt x="192" y="141"/>
                </a:lnTo>
                <a:lnTo>
                  <a:pt x="9" y="141"/>
                </a:lnTo>
                <a:lnTo>
                  <a:pt x="9" y="5"/>
                </a:lnTo>
                <a:close/>
              </a:path>
            </a:pathLst>
          </a:custGeom>
          <a:solidFill>
            <a:srgbClr val="B8B8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0" name="Freeform 170"/>
          <p:cNvSpPr>
            <a:spLocks noEditPoints="1"/>
          </p:cNvSpPr>
          <p:nvPr/>
        </p:nvSpPr>
        <p:spPr bwMode="auto">
          <a:xfrm>
            <a:off x="1222375" y="3160713"/>
            <a:ext cx="290513" cy="215900"/>
          </a:xfrm>
          <a:custGeom>
            <a:avLst/>
            <a:gdLst>
              <a:gd name="T0" fmla="*/ 0 w 183"/>
              <a:gd name="T1" fmla="*/ 0 h 136"/>
              <a:gd name="T2" fmla="*/ 2147483646 w 183"/>
              <a:gd name="T3" fmla="*/ 0 h 136"/>
              <a:gd name="T4" fmla="*/ 2147483646 w 183"/>
              <a:gd name="T5" fmla="*/ 2147483646 h 136"/>
              <a:gd name="T6" fmla="*/ 0 w 183"/>
              <a:gd name="T7" fmla="*/ 2147483646 h 136"/>
              <a:gd name="T8" fmla="*/ 0 w 183"/>
              <a:gd name="T9" fmla="*/ 0 h 136"/>
              <a:gd name="T10" fmla="*/ 2147483646 w 183"/>
              <a:gd name="T11" fmla="*/ 2147483646 h 136"/>
              <a:gd name="T12" fmla="*/ 2147483646 w 183"/>
              <a:gd name="T13" fmla="*/ 2147483646 h 136"/>
              <a:gd name="T14" fmla="*/ 2147483646 w 183"/>
              <a:gd name="T15" fmla="*/ 2147483646 h 136"/>
              <a:gd name="T16" fmla="*/ 2147483646 w 183"/>
              <a:gd name="T17" fmla="*/ 2147483646 h 136"/>
              <a:gd name="T18" fmla="*/ 2147483646 w 183"/>
              <a:gd name="T19" fmla="*/ 2147483646 h 1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83" h="136">
                <a:moveTo>
                  <a:pt x="0" y="0"/>
                </a:moveTo>
                <a:lnTo>
                  <a:pt x="183" y="0"/>
                </a:lnTo>
                <a:lnTo>
                  <a:pt x="183" y="136"/>
                </a:lnTo>
                <a:lnTo>
                  <a:pt x="0" y="136"/>
                </a:lnTo>
                <a:lnTo>
                  <a:pt x="0" y="0"/>
                </a:lnTo>
                <a:close/>
                <a:moveTo>
                  <a:pt x="10" y="10"/>
                </a:moveTo>
                <a:lnTo>
                  <a:pt x="183" y="10"/>
                </a:lnTo>
                <a:lnTo>
                  <a:pt x="183" y="136"/>
                </a:lnTo>
                <a:lnTo>
                  <a:pt x="10" y="136"/>
                </a:lnTo>
                <a:lnTo>
                  <a:pt x="10" y="1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1" name="Freeform 171"/>
          <p:cNvSpPr>
            <a:spLocks noEditPoints="1"/>
          </p:cNvSpPr>
          <p:nvPr/>
        </p:nvSpPr>
        <p:spPr bwMode="auto">
          <a:xfrm>
            <a:off x="1238250" y="3176588"/>
            <a:ext cx="274638" cy="200025"/>
          </a:xfrm>
          <a:custGeom>
            <a:avLst/>
            <a:gdLst>
              <a:gd name="T0" fmla="*/ 0 w 173"/>
              <a:gd name="T1" fmla="*/ 0 h 126"/>
              <a:gd name="T2" fmla="*/ 2147483646 w 173"/>
              <a:gd name="T3" fmla="*/ 0 h 126"/>
              <a:gd name="T4" fmla="*/ 2147483646 w 173"/>
              <a:gd name="T5" fmla="*/ 2147483646 h 126"/>
              <a:gd name="T6" fmla="*/ 0 w 173"/>
              <a:gd name="T7" fmla="*/ 2147483646 h 126"/>
              <a:gd name="T8" fmla="*/ 0 w 173"/>
              <a:gd name="T9" fmla="*/ 0 h 126"/>
              <a:gd name="T10" fmla="*/ 2147483646 w 173"/>
              <a:gd name="T11" fmla="*/ 2147483646 h 126"/>
              <a:gd name="T12" fmla="*/ 2147483646 w 173"/>
              <a:gd name="T13" fmla="*/ 2147483646 h 126"/>
              <a:gd name="T14" fmla="*/ 2147483646 w 173"/>
              <a:gd name="T15" fmla="*/ 2147483646 h 126"/>
              <a:gd name="T16" fmla="*/ 2147483646 w 173"/>
              <a:gd name="T17" fmla="*/ 2147483646 h 126"/>
              <a:gd name="T18" fmla="*/ 2147483646 w 173"/>
              <a:gd name="T19" fmla="*/ 2147483646 h 12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3" h="126">
                <a:moveTo>
                  <a:pt x="0" y="0"/>
                </a:moveTo>
                <a:lnTo>
                  <a:pt x="173" y="0"/>
                </a:lnTo>
                <a:lnTo>
                  <a:pt x="173" y="126"/>
                </a:lnTo>
                <a:lnTo>
                  <a:pt x="0" y="126"/>
                </a:lnTo>
                <a:lnTo>
                  <a:pt x="0" y="0"/>
                </a:lnTo>
                <a:close/>
                <a:moveTo>
                  <a:pt x="9" y="4"/>
                </a:moveTo>
                <a:lnTo>
                  <a:pt x="173" y="4"/>
                </a:lnTo>
                <a:lnTo>
                  <a:pt x="173" y="126"/>
                </a:lnTo>
                <a:lnTo>
                  <a:pt x="9" y="126"/>
                </a:lnTo>
                <a:lnTo>
                  <a:pt x="9" y="4"/>
                </a:lnTo>
                <a:close/>
              </a:path>
            </a:pathLst>
          </a:custGeom>
          <a:solidFill>
            <a:srgbClr val="C1C1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2" name="Freeform 172"/>
          <p:cNvSpPr>
            <a:spLocks noEditPoints="1"/>
          </p:cNvSpPr>
          <p:nvPr/>
        </p:nvSpPr>
        <p:spPr bwMode="auto">
          <a:xfrm>
            <a:off x="1252538" y="3182938"/>
            <a:ext cx="260350" cy="193675"/>
          </a:xfrm>
          <a:custGeom>
            <a:avLst/>
            <a:gdLst>
              <a:gd name="T0" fmla="*/ 0 w 164"/>
              <a:gd name="T1" fmla="*/ 0 h 122"/>
              <a:gd name="T2" fmla="*/ 2147483646 w 164"/>
              <a:gd name="T3" fmla="*/ 0 h 122"/>
              <a:gd name="T4" fmla="*/ 2147483646 w 164"/>
              <a:gd name="T5" fmla="*/ 2147483646 h 122"/>
              <a:gd name="T6" fmla="*/ 0 w 164"/>
              <a:gd name="T7" fmla="*/ 2147483646 h 122"/>
              <a:gd name="T8" fmla="*/ 0 w 164"/>
              <a:gd name="T9" fmla="*/ 0 h 122"/>
              <a:gd name="T10" fmla="*/ 2147483646 w 164"/>
              <a:gd name="T11" fmla="*/ 2147483646 h 122"/>
              <a:gd name="T12" fmla="*/ 2147483646 w 164"/>
              <a:gd name="T13" fmla="*/ 2147483646 h 122"/>
              <a:gd name="T14" fmla="*/ 2147483646 w 164"/>
              <a:gd name="T15" fmla="*/ 2147483646 h 122"/>
              <a:gd name="T16" fmla="*/ 2147483646 w 164"/>
              <a:gd name="T17" fmla="*/ 2147483646 h 122"/>
              <a:gd name="T18" fmla="*/ 2147483646 w 164"/>
              <a:gd name="T19" fmla="*/ 2147483646 h 1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4" h="122">
                <a:moveTo>
                  <a:pt x="0" y="0"/>
                </a:moveTo>
                <a:lnTo>
                  <a:pt x="164" y="0"/>
                </a:lnTo>
                <a:lnTo>
                  <a:pt x="164" y="122"/>
                </a:lnTo>
                <a:lnTo>
                  <a:pt x="0" y="122"/>
                </a:lnTo>
                <a:lnTo>
                  <a:pt x="0" y="0"/>
                </a:lnTo>
                <a:close/>
                <a:moveTo>
                  <a:pt x="9" y="10"/>
                </a:moveTo>
                <a:lnTo>
                  <a:pt x="164" y="10"/>
                </a:lnTo>
                <a:lnTo>
                  <a:pt x="164" y="122"/>
                </a:lnTo>
                <a:lnTo>
                  <a:pt x="9" y="122"/>
                </a:lnTo>
                <a:lnTo>
                  <a:pt x="9" y="10"/>
                </a:lnTo>
                <a:close/>
              </a:path>
            </a:pathLst>
          </a:custGeom>
          <a:solidFill>
            <a:srgbClr val="C5C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3" name="Freeform 173"/>
          <p:cNvSpPr>
            <a:spLocks noEditPoints="1"/>
          </p:cNvSpPr>
          <p:nvPr/>
        </p:nvSpPr>
        <p:spPr bwMode="auto">
          <a:xfrm>
            <a:off x="1266825" y="3198813"/>
            <a:ext cx="246063" cy="177800"/>
          </a:xfrm>
          <a:custGeom>
            <a:avLst/>
            <a:gdLst>
              <a:gd name="T0" fmla="*/ 0 w 155"/>
              <a:gd name="T1" fmla="*/ 0 h 112"/>
              <a:gd name="T2" fmla="*/ 2147483646 w 155"/>
              <a:gd name="T3" fmla="*/ 0 h 112"/>
              <a:gd name="T4" fmla="*/ 2147483646 w 155"/>
              <a:gd name="T5" fmla="*/ 2147483646 h 112"/>
              <a:gd name="T6" fmla="*/ 0 w 155"/>
              <a:gd name="T7" fmla="*/ 2147483646 h 112"/>
              <a:gd name="T8" fmla="*/ 0 w 155"/>
              <a:gd name="T9" fmla="*/ 0 h 112"/>
              <a:gd name="T10" fmla="*/ 2147483646 w 155"/>
              <a:gd name="T11" fmla="*/ 2147483646 h 112"/>
              <a:gd name="T12" fmla="*/ 2147483646 w 155"/>
              <a:gd name="T13" fmla="*/ 2147483646 h 112"/>
              <a:gd name="T14" fmla="*/ 2147483646 w 155"/>
              <a:gd name="T15" fmla="*/ 2147483646 h 112"/>
              <a:gd name="T16" fmla="*/ 2147483646 w 155"/>
              <a:gd name="T17" fmla="*/ 2147483646 h 112"/>
              <a:gd name="T18" fmla="*/ 2147483646 w 155"/>
              <a:gd name="T19" fmla="*/ 2147483646 h 1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5" h="112">
                <a:moveTo>
                  <a:pt x="0" y="0"/>
                </a:moveTo>
                <a:lnTo>
                  <a:pt x="155" y="0"/>
                </a:lnTo>
                <a:lnTo>
                  <a:pt x="155" y="112"/>
                </a:lnTo>
                <a:lnTo>
                  <a:pt x="0" y="112"/>
                </a:lnTo>
                <a:lnTo>
                  <a:pt x="0" y="0"/>
                </a:lnTo>
                <a:close/>
                <a:moveTo>
                  <a:pt x="10" y="4"/>
                </a:moveTo>
                <a:lnTo>
                  <a:pt x="155" y="4"/>
                </a:lnTo>
                <a:lnTo>
                  <a:pt x="155" y="112"/>
                </a:lnTo>
                <a:lnTo>
                  <a:pt x="10" y="112"/>
                </a:lnTo>
                <a:lnTo>
                  <a:pt x="10" y="4"/>
                </a:lnTo>
                <a:close/>
              </a:path>
            </a:pathLst>
          </a:custGeom>
          <a:solidFill>
            <a:srgbClr val="CAC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4" name="Freeform 174"/>
          <p:cNvSpPr>
            <a:spLocks noEditPoints="1"/>
          </p:cNvSpPr>
          <p:nvPr/>
        </p:nvSpPr>
        <p:spPr bwMode="auto">
          <a:xfrm>
            <a:off x="1282700" y="3205163"/>
            <a:ext cx="230188" cy="171450"/>
          </a:xfrm>
          <a:custGeom>
            <a:avLst/>
            <a:gdLst>
              <a:gd name="T0" fmla="*/ 0 w 145"/>
              <a:gd name="T1" fmla="*/ 0 h 108"/>
              <a:gd name="T2" fmla="*/ 2147483646 w 145"/>
              <a:gd name="T3" fmla="*/ 0 h 108"/>
              <a:gd name="T4" fmla="*/ 2147483646 w 145"/>
              <a:gd name="T5" fmla="*/ 2147483646 h 108"/>
              <a:gd name="T6" fmla="*/ 0 w 145"/>
              <a:gd name="T7" fmla="*/ 2147483646 h 108"/>
              <a:gd name="T8" fmla="*/ 0 w 145"/>
              <a:gd name="T9" fmla="*/ 0 h 108"/>
              <a:gd name="T10" fmla="*/ 2147483646 w 145"/>
              <a:gd name="T11" fmla="*/ 2147483646 h 108"/>
              <a:gd name="T12" fmla="*/ 2147483646 w 145"/>
              <a:gd name="T13" fmla="*/ 2147483646 h 108"/>
              <a:gd name="T14" fmla="*/ 2147483646 w 145"/>
              <a:gd name="T15" fmla="*/ 2147483646 h 108"/>
              <a:gd name="T16" fmla="*/ 2147483646 w 145"/>
              <a:gd name="T17" fmla="*/ 2147483646 h 108"/>
              <a:gd name="T18" fmla="*/ 2147483646 w 145"/>
              <a:gd name="T19" fmla="*/ 2147483646 h 10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5" h="108">
                <a:moveTo>
                  <a:pt x="0" y="0"/>
                </a:moveTo>
                <a:lnTo>
                  <a:pt x="145" y="0"/>
                </a:lnTo>
                <a:lnTo>
                  <a:pt x="145" y="108"/>
                </a:lnTo>
                <a:lnTo>
                  <a:pt x="0" y="108"/>
                </a:lnTo>
                <a:lnTo>
                  <a:pt x="0" y="0"/>
                </a:lnTo>
                <a:close/>
                <a:moveTo>
                  <a:pt x="9" y="10"/>
                </a:moveTo>
                <a:lnTo>
                  <a:pt x="145" y="10"/>
                </a:lnTo>
                <a:lnTo>
                  <a:pt x="145" y="108"/>
                </a:lnTo>
                <a:lnTo>
                  <a:pt x="9" y="108"/>
                </a:lnTo>
                <a:lnTo>
                  <a:pt x="9" y="1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5" name="Freeform 175"/>
          <p:cNvSpPr>
            <a:spLocks noEditPoints="1"/>
          </p:cNvSpPr>
          <p:nvPr/>
        </p:nvSpPr>
        <p:spPr bwMode="auto">
          <a:xfrm>
            <a:off x="1296988" y="3221038"/>
            <a:ext cx="215900" cy="155575"/>
          </a:xfrm>
          <a:custGeom>
            <a:avLst/>
            <a:gdLst>
              <a:gd name="T0" fmla="*/ 0 w 136"/>
              <a:gd name="T1" fmla="*/ 0 h 98"/>
              <a:gd name="T2" fmla="*/ 2147483646 w 136"/>
              <a:gd name="T3" fmla="*/ 0 h 98"/>
              <a:gd name="T4" fmla="*/ 2147483646 w 136"/>
              <a:gd name="T5" fmla="*/ 2147483646 h 98"/>
              <a:gd name="T6" fmla="*/ 0 w 136"/>
              <a:gd name="T7" fmla="*/ 2147483646 h 98"/>
              <a:gd name="T8" fmla="*/ 0 w 136"/>
              <a:gd name="T9" fmla="*/ 0 h 98"/>
              <a:gd name="T10" fmla="*/ 2147483646 w 136"/>
              <a:gd name="T11" fmla="*/ 2147483646 h 98"/>
              <a:gd name="T12" fmla="*/ 2147483646 w 136"/>
              <a:gd name="T13" fmla="*/ 2147483646 h 98"/>
              <a:gd name="T14" fmla="*/ 2147483646 w 136"/>
              <a:gd name="T15" fmla="*/ 2147483646 h 98"/>
              <a:gd name="T16" fmla="*/ 2147483646 w 136"/>
              <a:gd name="T17" fmla="*/ 2147483646 h 98"/>
              <a:gd name="T18" fmla="*/ 2147483646 w 136"/>
              <a:gd name="T19" fmla="*/ 2147483646 h 9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6" h="98">
                <a:moveTo>
                  <a:pt x="0" y="0"/>
                </a:moveTo>
                <a:lnTo>
                  <a:pt x="136" y="0"/>
                </a:lnTo>
                <a:lnTo>
                  <a:pt x="136" y="98"/>
                </a:lnTo>
                <a:lnTo>
                  <a:pt x="0" y="98"/>
                </a:lnTo>
                <a:lnTo>
                  <a:pt x="0" y="0"/>
                </a:lnTo>
                <a:close/>
                <a:moveTo>
                  <a:pt x="10" y="4"/>
                </a:moveTo>
                <a:lnTo>
                  <a:pt x="136" y="4"/>
                </a:lnTo>
                <a:lnTo>
                  <a:pt x="136" y="98"/>
                </a:lnTo>
                <a:lnTo>
                  <a:pt x="10" y="98"/>
                </a:lnTo>
                <a:lnTo>
                  <a:pt x="10" y="4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6" name="Freeform 176"/>
          <p:cNvSpPr>
            <a:spLocks noEditPoints="1"/>
          </p:cNvSpPr>
          <p:nvPr/>
        </p:nvSpPr>
        <p:spPr bwMode="auto">
          <a:xfrm>
            <a:off x="1312863" y="3227388"/>
            <a:ext cx="200025" cy="149225"/>
          </a:xfrm>
          <a:custGeom>
            <a:avLst/>
            <a:gdLst>
              <a:gd name="T0" fmla="*/ 0 w 126"/>
              <a:gd name="T1" fmla="*/ 0 h 94"/>
              <a:gd name="T2" fmla="*/ 2147483646 w 126"/>
              <a:gd name="T3" fmla="*/ 0 h 94"/>
              <a:gd name="T4" fmla="*/ 2147483646 w 126"/>
              <a:gd name="T5" fmla="*/ 2147483646 h 94"/>
              <a:gd name="T6" fmla="*/ 0 w 126"/>
              <a:gd name="T7" fmla="*/ 2147483646 h 94"/>
              <a:gd name="T8" fmla="*/ 0 w 126"/>
              <a:gd name="T9" fmla="*/ 0 h 94"/>
              <a:gd name="T10" fmla="*/ 2147483646 w 126"/>
              <a:gd name="T11" fmla="*/ 2147483646 h 94"/>
              <a:gd name="T12" fmla="*/ 2147483646 w 126"/>
              <a:gd name="T13" fmla="*/ 2147483646 h 94"/>
              <a:gd name="T14" fmla="*/ 2147483646 w 126"/>
              <a:gd name="T15" fmla="*/ 2147483646 h 94"/>
              <a:gd name="T16" fmla="*/ 2147483646 w 126"/>
              <a:gd name="T17" fmla="*/ 2147483646 h 94"/>
              <a:gd name="T18" fmla="*/ 2147483646 w 126"/>
              <a:gd name="T19" fmla="*/ 2147483646 h 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6" h="94">
                <a:moveTo>
                  <a:pt x="0" y="0"/>
                </a:moveTo>
                <a:lnTo>
                  <a:pt x="126" y="0"/>
                </a:lnTo>
                <a:lnTo>
                  <a:pt x="126" y="94"/>
                </a:lnTo>
                <a:lnTo>
                  <a:pt x="0" y="94"/>
                </a:lnTo>
                <a:lnTo>
                  <a:pt x="0" y="0"/>
                </a:lnTo>
                <a:close/>
                <a:moveTo>
                  <a:pt x="9" y="10"/>
                </a:moveTo>
                <a:lnTo>
                  <a:pt x="126" y="10"/>
                </a:lnTo>
                <a:lnTo>
                  <a:pt x="126" y="94"/>
                </a:lnTo>
                <a:lnTo>
                  <a:pt x="9" y="94"/>
                </a:lnTo>
                <a:lnTo>
                  <a:pt x="9" y="10"/>
                </a:lnTo>
                <a:close/>
              </a:path>
            </a:pathLst>
          </a:custGeom>
          <a:solidFill>
            <a:srgbClr val="D4D4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7" name="Freeform 177"/>
          <p:cNvSpPr>
            <a:spLocks noEditPoints="1"/>
          </p:cNvSpPr>
          <p:nvPr/>
        </p:nvSpPr>
        <p:spPr bwMode="auto">
          <a:xfrm>
            <a:off x="1327150" y="3243263"/>
            <a:ext cx="185738" cy="133350"/>
          </a:xfrm>
          <a:custGeom>
            <a:avLst/>
            <a:gdLst>
              <a:gd name="T0" fmla="*/ 0 w 117"/>
              <a:gd name="T1" fmla="*/ 0 h 84"/>
              <a:gd name="T2" fmla="*/ 2147483646 w 117"/>
              <a:gd name="T3" fmla="*/ 0 h 84"/>
              <a:gd name="T4" fmla="*/ 2147483646 w 117"/>
              <a:gd name="T5" fmla="*/ 2147483646 h 84"/>
              <a:gd name="T6" fmla="*/ 0 w 117"/>
              <a:gd name="T7" fmla="*/ 2147483646 h 84"/>
              <a:gd name="T8" fmla="*/ 0 w 117"/>
              <a:gd name="T9" fmla="*/ 0 h 84"/>
              <a:gd name="T10" fmla="*/ 2147483646 w 117"/>
              <a:gd name="T11" fmla="*/ 2147483646 h 84"/>
              <a:gd name="T12" fmla="*/ 2147483646 w 117"/>
              <a:gd name="T13" fmla="*/ 2147483646 h 84"/>
              <a:gd name="T14" fmla="*/ 2147483646 w 117"/>
              <a:gd name="T15" fmla="*/ 2147483646 h 84"/>
              <a:gd name="T16" fmla="*/ 2147483646 w 117"/>
              <a:gd name="T17" fmla="*/ 2147483646 h 84"/>
              <a:gd name="T18" fmla="*/ 2147483646 w 117"/>
              <a:gd name="T19" fmla="*/ 2147483646 h 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7" h="84">
                <a:moveTo>
                  <a:pt x="0" y="0"/>
                </a:moveTo>
                <a:lnTo>
                  <a:pt x="117" y="0"/>
                </a:lnTo>
                <a:lnTo>
                  <a:pt x="117" y="84"/>
                </a:lnTo>
                <a:lnTo>
                  <a:pt x="0" y="84"/>
                </a:lnTo>
                <a:lnTo>
                  <a:pt x="0" y="0"/>
                </a:lnTo>
                <a:close/>
                <a:moveTo>
                  <a:pt x="9" y="5"/>
                </a:moveTo>
                <a:lnTo>
                  <a:pt x="117" y="5"/>
                </a:lnTo>
                <a:lnTo>
                  <a:pt x="117" y="84"/>
                </a:lnTo>
                <a:lnTo>
                  <a:pt x="9" y="84"/>
                </a:lnTo>
                <a:lnTo>
                  <a:pt x="9" y="5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8" name="Freeform 178"/>
          <p:cNvSpPr>
            <a:spLocks noEditPoints="1"/>
          </p:cNvSpPr>
          <p:nvPr/>
        </p:nvSpPr>
        <p:spPr bwMode="auto">
          <a:xfrm>
            <a:off x="1341438" y="3251200"/>
            <a:ext cx="171450" cy="125413"/>
          </a:xfrm>
          <a:custGeom>
            <a:avLst/>
            <a:gdLst>
              <a:gd name="T0" fmla="*/ 0 w 108"/>
              <a:gd name="T1" fmla="*/ 0 h 79"/>
              <a:gd name="T2" fmla="*/ 2147483646 w 108"/>
              <a:gd name="T3" fmla="*/ 0 h 79"/>
              <a:gd name="T4" fmla="*/ 2147483646 w 108"/>
              <a:gd name="T5" fmla="*/ 2147483646 h 79"/>
              <a:gd name="T6" fmla="*/ 0 w 108"/>
              <a:gd name="T7" fmla="*/ 2147483646 h 79"/>
              <a:gd name="T8" fmla="*/ 0 w 108"/>
              <a:gd name="T9" fmla="*/ 0 h 79"/>
              <a:gd name="T10" fmla="*/ 2147483646 w 108"/>
              <a:gd name="T11" fmla="*/ 2147483646 h 79"/>
              <a:gd name="T12" fmla="*/ 2147483646 w 108"/>
              <a:gd name="T13" fmla="*/ 2147483646 h 79"/>
              <a:gd name="T14" fmla="*/ 2147483646 w 108"/>
              <a:gd name="T15" fmla="*/ 2147483646 h 79"/>
              <a:gd name="T16" fmla="*/ 2147483646 w 108"/>
              <a:gd name="T17" fmla="*/ 2147483646 h 79"/>
              <a:gd name="T18" fmla="*/ 2147483646 w 108"/>
              <a:gd name="T19" fmla="*/ 2147483646 h 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8" h="79">
                <a:moveTo>
                  <a:pt x="0" y="0"/>
                </a:moveTo>
                <a:lnTo>
                  <a:pt x="108" y="0"/>
                </a:lnTo>
                <a:lnTo>
                  <a:pt x="108" y="79"/>
                </a:lnTo>
                <a:lnTo>
                  <a:pt x="0" y="79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08" y="9"/>
                </a:lnTo>
                <a:lnTo>
                  <a:pt x="108" y="79"/>
                </a:lnTo>
                <a:lnTo>
                  <a:pt x="10" y="79"/>
                </a:lnTo>
                <a:lnTo>
                  <a:pt x="10" y="9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9" name="Freeform 179"/>
          <p:cNvSpPr>
            <a:spLocks noEditPoints="1"/>
          </p:cNvSpPr>
          <p:nvPr/>
        </p:nvSpPr>
        <p:spPr bwMode="auto">
          <a:xfrm>
            <a:off x="1357313" y="3265488"/>
            <a:ext cx="155575" cy="111125"/>
          </a:xfrm>
          <a:custGeom>
            <a:avLst/>
            <a:gdLst>
              <a:gd name="T0" fmla="*/ 0 w 98"/>
              <a:gd name="T1" fmla="*/ 0 h 70"/>
              <a:gd name="T2" fmla="*/ 2147483646 w 98"/>
              <a:gd name="T3" fmla="*/ 0 h 70"/>
              <a:gd name="T4" fmla="*/ 2147483646 w 98"/>
              <a:gd name="T5" fmla="*/ 2147483646 h 70"/>
              <a:gd name="T6" fmla="*/ 0 w 98"/>
              <a:gd name="T7" fmla="*/ 2147483646 h 70"/>
              <a:gd name="T8" fmla="*/ 0 w 98"/>
              <a:gd name="T9" fmla="*/ 0 h 70"/>
              <a:gd name="T10" fmla="*/ 2147483646 w 98"/>
              <a:gd name="T11" fmla="*/ 2147483646 h 70"/>
              <a:gd name="T12" fmla="*/ 2147483646 w 98"/>
              <a:gd name="T13" fmla="*/ 2147483646 h 70"/>
              <a:gd name="T14" fmla="*/ 2147483646 w 98"/>
              <a:gd name="T15" fmla="*/ 2147483646 h 70"/>
              <a:gd name="T16" fmla="*/ 2147483646 w 98"/>
              <a:gd name="T17" fmla="*/ 2147483646 h 70"/>
              <a:gd name="T18" fmla="*/ 2147483646 w 98"/>
              <a:gd name="T19" fmla="*/ 2147483646 h 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8" h="70">
                <a:moveTo>
                  <a:pt x="0" y="0"/>
                </a:moveTo>
                <a:lnTo>
                  <a:pt x="98" y="0"/>
                </a:lnTo>
                <a:lnTo>
                  <a:pt x="98" y="70"/>
                </a:lnTo>
                <a:lnTo>
                  <a:pt x="0" y="70"/>
                </a:lnTo>
                <a:lnTo>
                  <a:pt x="0" y="0"/>
                </a:lnTo>
                <a:close/>
                <a:moveTo>
                  <a:pt x="9" y="5"/>
                </a:moveTo>
                <a:lnTo>
                  <a:pt x="98" y="5"/>
                </a:lnTo>
                <a:lnTo>
                  <a:pt x="98" y="70"/>
                </a:lnTo>
                <a:lnTo>
                  <a:pt x="9" y="70"/>
                </a:lnTo>
                <a:lnTo>
                  <a:pt x="9" y="5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0" name="Freeform 180"/>
          <p:cNvSpPr>
            <a:spLocks noEditPoints="1"/>
          </p:cNvSpPr>
          <p:nvPr/>
        </p:nvSpPr>
        <p:spPr bwMode="auto">
          <a:xfrm>
            <a:off x="1371600" y="3273425"/>
            <a:ext cx="141288" cy="103188"/>
          </a:xfrm>
          <a:custGeom>
            <a:avLst/>
            <a:gdLst>
              <a:gd name="T0" fmla="*/ 0 w 89"/>
              <a:gd name="T1" fmla="*/ 0 h 65"/>
              <a:gd name="T2" fmla="*/ 2147483646 w 89"/>
              <a:gd name="T3" fmla="*/ 0 h 65"/>
              <a:gd name="T4" fmla="*/ 2147483646 w 89"/>
              <a:gd name="T5" fmla="*/ 2147483646 h 65"/>
              <a:gd name="T6" fmla="*/ 0 w 89"/>
              <a:gd name="T7" fmla="*/ 2147483646 h 65"/>
              <a:gd name="T8" fmla="*/ 0 w 89"/>
              <a:gd name="T9" fmla="*/ 0 h 65"/>
              <a:gd name="T10" fmla="*/ 2147483646 w 89"/>
              <a:gd name="T11" fmla="*/ 2147483646 h 65"/>
              <a:gd name="T12" fmla="*/ 2147483646 w 89"/>
              <a:gd name="T13" fmla="*/ 2147483646 h 65"/>
              <a:gd name="T14" fmla="*/ 2147483646 w 89"/>
              <a:gd name="T15" fmla="*/ 2147483646 h 65"/>
              <a:gd name="T16" fmla="*/ 2147483646 w 89"/>
              <a:gd name="T17" fmla="*/ 2147483646 h 65"/>
              <a:gd name="T18" fmla="*/ 2147483646 w 89"/>
              <a:gd name="T19" fmla="*/ 2147483646 h 6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9" h="65">
                <a:moveTo>
                  <a:pt x="0" y="0"/>
                </a:moveTo>
                <a:lnTo>
                  <a:pt x="89" y="0"/>
                </a:lnTo>
                <a:lnTo>
                  <a:pt x="89" y="65"/>
                </a:lnTo>
                <a:lnTo>
                  <a:pt x="0" y="65"/>
                </a:lnTo>
                <a:lnTo>
                  <a:pt x="0" y="0"/>
                </a:lnTo>
                <a:close/>
                <a:moveTo>
                  <a:pt x="9" y="9"/>
                </a:moveTo>
                <a:lnTo>
                  <a:pt x="89" y="9"/>
                </a:lnTo>
                <a:lnTo>
                  <a:pt x="89" y="65"/>
                </a:lnTo>
                <a:lnTo>
                  <a:pt x="9" y="65"/>
                </a:lnTo>
                <a:lnTo>
                  <a:pt x="9" y="9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1" name="Freeform 181"/>
          <p:cNvSpPr>
            <a:spLocks noEditPoints="1"/>
          </p:cNvSpPr>
          <p:nvPr/>
        </p:nvSpPr>
        <p:spPr bwMode="auto">
          <a:xfrm>
            <a:off x="1385888" y="3287713"/>
            <a:ext cx="127000" cy="88900"/>
          </a:xfrm>
          <a:custGeom>
            <a:avLst/>
            <a:gdLst>
              <a:gd name="T0" fmla="*/ 0 w 80"/>
              <a:gd name="T1" fmla="*/ 0 h 56"/>
              <a:gd name="T2" fmla="*/ 2147483646 w 80"/>
              <a:gd name="T3" fmla="*/ 0 h 56"/>
              <a:gd name="T4" fmla="*/ 2147483646 w 80"/>
              <a:gd name="T5" fmla="*/ 2147483646 h 56"/>
              <a:gd name="T6" fmla="*/ 0 w 80"/>
              <a:gd name="T7" fmla="*/ 2147483646 h 56"/>
              <a:gd name="T8" fmla="*/ 0 w 80"/>
              <a:gd name="T9" fmla="*/ 0 h 56"/>
              <a:gd name="T10" fmla="*/ 2147483646 w 80"/>
              <a:gd name="T11" fmla="*/ 2147483646 h 56"/>
              <a:gd name="T12" fmla="*/ 2147483646 w 80"/>
              <a:gd name="T13" fmla="*/ 2147483646 h 56"/>
              <a:gd name="T14" fmla="*/ 2147483646 w 80"/>
              <a:gd name="T15" fmla="*/ 2147483646 h 56"/>
              <a:gd name="T16" fmla="*/ 2147483646 w 80"/>
              <a:gd name="T17" fmla="*/ 2147483646 h 56"/>
              <a:gd name="T18" fmla="*/ 2147483646 w 80"/>
              <a:gd name="T19" fmla="*/ 2147483646 h 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0" h="56">
                <a:moveTo>
                  <a:pt x="0" y="0"/>
                </a:moveTo>
                <a:lnTo>
                  <a:pt x="80" y="0"/>
                </a:lnTo>
                <a:lnTo>
                  <a:pt x="80" y="56"/>
                </a:lnTo>
                <a:lnTo>
                  <a:pt x="0" y="56"/>
                </a:lnTo>
                <a:lnTo>
                  <a:pt x="0" y="0"/>
                </a:lnTo>
                <a:close/>
                <a:moveTo>
                  <a:pt x="10" y="5"/>
                </a:moveTo>
                <a:lnTo>
                  <a:pt x="80" y="5"/>
                </a:lnTo>
                <a:lnTo>
                  <a:pt x="80" y="56"/>
                </a:lnTo>
                <a:lnTo>
                  <a:pt x="10" y="56"/>
                </a:lnTo>
                <a:lnTo>
                  <a:pt x="10" y="5"/>
                </a:lnTo>
                <a:close/>
              </a:path>
            </a:pathLst>
          </a:custGeom>
          <a:solidFill>
            <a:srgbClr val="DFDF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2" name="Freeform 182"/>
          <p:cNvSpPr>
            <a:spLocks noEditPoints="1"/>
          </p:cNvSpPr>
          <p:nvPr/>
        </p:nvSpPr>
        <p:spPr bwMode="auto">
          <a:xfrm>
            <a:off x="1401763" y="3295650"/>
            <a:ext cx="111125" cy="80963"/>
          </a:xfrm>
          <a:custGeom>
            <a:avLst/>
            <a:gdLst>
              <a:gd name="T0" fmla="*/ 0 w 70"/>
              <a:gd name="T1" fmla="*/ 0 h 51"/>
              <a:gd name="T2" fmla="*/ 2147483646 w 70"/>
              <a:gd name="T3" fmla="*/ 0 h 51"/>
              <a:gd name="T4" fmla="*/ 2147483646 w 70"/>
              <a:gd name="T5" fmla="*/ 2147483646 h 51"/>
              <a:gd name="T6" fmla="*/ 0 w 70"/>
              <a:gd name="T7" fmla="*/ 2147483646 h 51"/>
              <a:gd name="T8" fmla="*/ 0 w 70"/>
              <a:gd name="T9" fmla="*/ 0 h 51"/>
              <a:gd name="T10" fmla="*/ 2147483646 w 70"/>
              <a:gd name="T11" fmla="*/ 2147483646 h 51"/>
              <a:gd name="T12" fmla="*/ 2147483646 w 70"/>
              <a:gd name="T13" fmla="*/ 2147483646 h 51"/>
              <a:gd name="T14" fmla="*/ 2147483646 w 70"/>
              <a:gd name="T15" fmla="*/ 2147483646 h 51"/>
              <a:gd name="T16" fmla="*/ 2147483646 w 70"/>
              <a:gd name="T17" fmla="*/ 2147483646 h 51"/>
              <a:gd name="T18" fmla="*/ 2147483646 w 70"/>
              <a:gd name="T19" fmla="*/ 2147483646 h 5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0" h="51">
                <a:moveTo>
                  <a:pt x="0" y="0"/>
                </a:moveTo>
                <a:lnTo>
                  <a:pt x="70" y="0"/>
                </a:lnTo>
                <a:lnTo>
                  <a:pt x="70" y="51"/>
                </a:lnTo>
                <a:lnTo>
                  <a:pt x="0" y="51"/>
                </a:lnTo>
                <a:lnTo>
                  <a:pt x="0" y="0"/>
                </a:lnTo>
                <a:close/>
                <a:moveTo>
                  <a:pt x="9" y="9"/>
                </a:moveTo>
                <a:lnTo>
                  <a:pt x="70" y="9"/>
                </a:lnTo>
                <a:lnTo>
                  <a:pt x="70" y="51"/>
                </a:lnTo>
                <a:lnTo>
                  <a:pt x="9" y="51"/>
                </a:lnTo>
                <a:lnTo>
                  <a:pt x="9" y="9"/>
                </a:lnTo>
                <a:close/>
              </a:path>
            </a:pathLst>
          </a:custGeom>
          <a:solidFill>
            <a:srgbClr val="E1E1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3" name="Freeform 183"/>
          <p:cNvSpPr>
            <a:spLocks noEditPoints="1"/>
          </p:cNvSpPr>
          <p:nvPr/>
        </p:nvSpPr>
        <p:spPr bwMode="auto">
          <a:xfrm>
            <a:off x="1416050" y="3309938"/>
            <a:ext cx="96838" cy="66675"/>
          </a:xfrm>
          <a:custGeom>
            <a:avLst/>
            <a:gdLst>
              <a:gd name="T0" fmla="*/ 0 w 61"/>
              <a:gd name="T1" fmla="*/ 0 h 42"/>
              <a:gd name="T2" fmla="*/ 2147483646 w 61"/>
              <a:gd name="T3" fmla="*/ 0 h 42"/>
              <a:gd name="T4" fmla="*/ 2147483646 w 61"/>
              <a:gd name="T5" fmla="*/ 2147483646 h 42"/>
              <a:gd name="T6" fmla="*/ 0 w 61"/>
              <a:gd name="T7" fmla="*/ 2147483646 h 42"/>
              <a:gd name="T8" fmla="*/ 0 w 61"/>
              <a:gd name="T9" fmla="*/ 0 h 42"/>
              <a:gd name="T10" fmla="*/ 2147483646 w 61"/>
              <a:gd name="T11" fmla="*/ 2147483646 h 42"/>
              <a:gd name="T12" fmla="*/ 2147483646 w 61"/>
              <a:gd name="T13" fmla="*/ 2147483646 h 42"/>
              <a:gd name="T14" fmla="*/ 2147483646 w 61"/>
              <a:gd name="T15" fmla="*/ 2147483646 h 42"/>
              <a:gd name="T16" fmla="*/ 2147483646 w 61"/>
              <a:gd name="T17" fmla="*/ 2147483646 h 42"/>
              <a:gd name="T18" fmla="*/ 2147483646 w 61"/>
              <a:gd name="T19" fmla="*/ 2147483646 h 4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1" h="42">
                <a:moveTo>
                  <a:pt x="0" y="0"/>
                </a:moveTo>
                <a:lnTo>
                  <a:pt x="61" y="0"/>
                </a:lnTo>
                <a:lnTo>
                  <a:pt x="61" y="42"/>
                </a:lnTo>
                <a:lnTo>
                  <a:pt x="0" y="42"/>
                </a:lnTo>
                <a:lnTo>
                  <a:pt x="0" y="0"/>
                </a:lnTo>
                <a:close/>
                <a:moveTo>
                  <a:pt x="10" y="5"/>
                </a:moveTo>
                <a:lnTo>
                  <a:pt x="61" y="5"/>
                </a:lnTo>
                <a:lnTo>
                  <a:pt x="61" y="42"/>
                </a:lnTo>
                <a:lnTo>
                  <a:pt x="10" y="42"/>
                </a:lnTo>
                <a:lnTo>
                  <a:pt x="10" y="5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4" name="Freeform 184"/>
          <p:cNvSpPr>
            <a:spLocks noEditPoints="1"/>
          </p:cNvSpPr>
          <p:nvPr/>
        </p:nvSpPr>
        <p:spPr bwMode="auto">
          <a:xfrm>
            <a:off x="1431925" y="3317875"/>
            <a:ext cx="80963" cy="58738"/>
          </a:xfrm>
          <a:custGeom>
            <a:avLst/>
            <a:gdLst>
              <a:gd name="T0" fmla="*/ 0 w 51"/>
              <a:gd name="T1" fmla="*/ 0 h 37"/>
              <a:gd name="T2" fmla="*/ 2147483646 w 51"/>
              <a:gd name="T3" fmla="*/ 0 h 37"/>
              <a:gd name="T4" fmla="*/ 2147483646 w 51"/>
              <a:gd name="T5" fmla="*/ 2147483646 h 37"/>
              <a:gd name="T6" fmla="*/ 0 w 51"/>
              <a:gd name="T7" fmla="*/ 2147483646 h 37"/>
              <a:gd name="T8" fmla="*/ 0 w 51"/>
              <a:gd name="T9" fmla="*/ 0 h 37"/>
              <a:gd name="T10" fmla="*/ 2147483646 w 51"/>
              <a:gd name="T11" fmla="*/ 2147483646 h 37"/>
              <a:gd name="T12" fmla="*/ 2147483646 w 51"/>
              <a:gd name="T13" fmla="*/ 2147483646 h 37"/>
              <a:gd name="T14" fmla="*/ 2147483646 w 51"/>
              <a:gd name="T15" fmla="*/ 2147483646 h 37"/>
              <a:gd name="T16" fmla="*/ 2147483646 w 51"/>
              <a:gd name="T17" fmla="*/ 2147483646 h 37"/>
              <a:gd name="T18" fmla="*/ 2147483646 w 51"/>
              <a:gd name="T19" fmla="*/ 2147483646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1" h="37">
                <a:moveTo>
                  <a:pt x="0" y="0"/>
                </a:moveTo>
                <a:lnTo>
                  <a:pt x="51" y="0"/>
                </a:lnTo>
                <a:lnTo>
                  <a:pt x="51" y="37"/>
                </a:lnTo>
                <a:lnTo>
                  <a:pt x="0" y="37"/>
                </a:lnTo>
                <a:lnTo>
                  <a:pt x="0" y="0"/>
                </a:lnTo>
                <a:close/>
                <a:moveTo>
                  <a:pt x="14" y="9"/>
                </a:moveTo>
                <a:lnTo>
                  <a:pt x="51" y="9"/>
                </a:lnTo>
                <a:lnTo>
                  <a:pt x="51" y="37"/>
                </a:lnTo>
                <a:lnTo>
                  <a:pt x="14" y="37"/>
                </a:lnTo>
                <a:lnTo>
                  <a:pt x="14" y="9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5" name="Freeform 185"/>
          <p:cNvSpPr>
            <a:spLocks noEditPoints="1"/>
          </p:cNvSpPr>
          <p:nvPr/>
        </p:nvSpPr>
        <p:spPr bwMode="auto">
          <a:xfrm>
            <a:off x="1454150" y="3332163"/>
            <a:ext cx="58738" cy="44450"/>
          </a:xfrm>
          <a:custGeom>
            <a:avLst/>
            <a:gdLst>
              <a:gd name="T0" fmla="*/ 0 w 37"/>
              <a:gd name="T1" fmla="*/ 0 h 28"/>
              <a:gd name="T2" fmla="*/ 2147483646 w 37"/>
              <a:gd name="T3" fmla="*/ 0 h 28"/>
              <a:gd name="T4" fmla="*/ 2147483646 w 37"/>
              <a:gd name="T5" fmla="*/ 2147483646 h 28"/>
              <a:gd name="T6" fmla="*/ 0 w 37"/>
              <a:gd name="T7" fmla="*/ 2147483646 h 28"/>
              <a:gd name="T8" fmla="*/ 0 w 37"/>
              <a:gd name="T9" fmla="*/ 0 h 28"/>
              <a:gd name="T10" fmla="*/ 2147483646 w 37"/>
              <a:gd name="T11" fmla="*/ 2147483646 h 28"/>
              <a:gd name="T12" fmla="*/ 2147483646 w 37"/>
              <a:gd name="T13" fmla="*/ 2147483646 h 28"/>
              <a:gd name="T14" fmla="*/ 2147483646 w 37"/>
              <a:gd name="T15" fmla="*/ 2147483646 h 28"/>
              <a:gd name="T16" fmla="*/ 2147483646 w 37"/>
              <a:gd name="T17" fmla="*/ 2147483646 h 28"/>
              <a:gd name="T18" fmla="*/ 2147483646 w 37"/>
              <a:gd name="T19" fmla="*/ 2147483646 h 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7" h="28">
                <a:moveTo>
                  <a:pt x="0" y="0"/>
                </a:moveTo>
                <a:lnTo>
                  <a:pt x="37" y="0"/>
                </a:lnTo>
                <a:lnTo>
                  <a:pt x="37" y="28"/>
                </a:lnTo>
                <a:lnTo>
                  <a:pt x="0" y="28"/>
                </a:lnTo>
                <a:lnTo>
                  <a:pt x="0" y="0"/>
                </a:lnTo>
                <a:close/>
                <a:moveTo>
                  <a:pt x="9" y="5"/>
                </a:moveTo>
                <a:lnTo>
                  <a:pt x="37" y="5"/>
                </a:lnTo>
                <a:lnTo>
                  <a:pt x="37" y="28"/>
                </a:lnTo>
                <a:lnTo>
                  <a:pt x="9" y="28"/>
                </a:lnTo>
                <a:lnTo>
                  <a:pt x="9" y="5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6" name="Freeform 186"/>
          <p:cNvSpPr>
            <a:spLocks noEditPoints="1"/>
          </p:cNvSpPr>
          <p:nvPr/>
        </p:nvSpPr>
        <p:spPr bwMode="auto">
          <a:xfrm>
            <a:off x="1468438" y="3340100"/>
            <a:ext cx="44450" cy="36513"/>
          </a:xfrm>
          <a:custGeom>
            <a:avLst/>
            <a:gdLst>
              <a:gd name="T0" fmla="*/ 0 w 28"/>
              <a:gd name="T1" fmla="*/ 0 h 23"/>
              <a:gd name="T2" fmla="*/ 2147483646 w 28"/>
              <a:gd name="T3" fmla="*/ 0 h 23"/>
              <a:gd name="T4" fmla="*/ 2147483646 w 28"/>
              <a:gd name="T5" fmla="*/ 2147483646 h 23"/>
              <a:gd name="T6" fmla="*/ 0 w 28"/>
              <a:gd name="T7" fmla="*/ 2147483646 h 23"/>
              <a:gd name="T8" fmla="*/ 0 w 28"/>
              <a:gd name="T9" fmla="*/ 0 h 23"/>
              <a:gd name="T10" fmla="*/ 2147483646 w 28"/>
              <a:gd name="T11" fmla="*/ 2147483646 h 23"/>
              <a:gd name="T12" fmla="*/ 2147483646 w 28"/>
              <a:gd name="T13" fmla="*/ 2147483646 h 23"/>
              <a:gd name="T14" fmla="*/ 2147483646 w 28"/>
              <a:gd name="T15" fmla="*/ 2147483646 h 23"/>
              <a:gd name="T16" fmla="*/ 2147483646 w 28"/>
              <a:gd name="T17" fmla="*/ 2147483646 h 23"/>
              <a:gd name="T18" fmla="*/ 2147483646 w 28"/>
              <a:gd name="T19" fmla="*/ 2147483646 h 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" h="23">
                <a:moveTo>
                  <a:pt x="0" y="0"/>
                </a:moveTo>
                <a:lnTo>
                  <a:pt x="28" y="0"/>
                </a:lnTo>
                <a:lnTo>
                  <a:pt x="28" y="23"/>
                </a:lnTo>
                <a:lnTo>
                  <a:pt x="0" y="23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28" y="9"/>
                </a:lnTo>
                <a:lnTo>
                  <a:pt x="28" y="23"/>
                </a:lnTo>
                <a:lnTo>
                  <a:pt x="10" y="23"/>
                </a:lnTo>
                <a:lnTo>
                  <a:pt x="10" y="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7" name="Freeform 187"/>
          <p:cNvSpPr>
            <a:spLocks noEditPoints="1"/>
          </p:cNvSpPr>
          <p:nvPr/>
        </p:nvSpPr>
        <p:spPr bwMode="auto">
          <a:xfrm>
            <a:off x="1484313" y="3354388"/>
            <a:ext cx="28575" cy="22225"/>
          </a:xfrm>
          <a:custGeom>
            <a:avLst/>
            <a:gdLst>
              <a:gd name="T0" fmla="*/ 0 w 18"/>
              <a:gd name="T1" fmla="*/ 0 h 14"/>
              <a:gd name="T2" fmla="*/ 2147483646 w 18"/>
              <a:gd name="T3" fmla="*/ 0 h 14"/>
              <a:gd name="T4" fmla="*/ 2147483646 w 18"/>
              <a:gd name="T5" fmla="*/ 2147483646 h 14"/>
              <a:gd name="T6" fmla="*/ 0 w 18"/>
              <a:gd name="T7" fmla="*/ 2147483646 h 14"/>
              <a:gd name="T8" fmla="*/ 0 w 18"/>
              <a:gd name="T9" fmla="*/ 0 h 14"/>
              <a:gd name="T10" fmla="*/ 2147483646 w 18"/>
              <a:gd name="T11" fmla="*/ 2147483646 h 14"/>
              <a:gd name="T12" fmla="*/ 2147483646 w 18"/>
              <a:gd name="T13" fmla="*/ 2147483646 h 14"/>
              <a:gd name="T14" fmla="*/ 2147483646 w 18"/>
              <a:gd name="T15" fmla="*/ 2147483646 h 14"/>
              <a:gd name="T16" fmla="*/ 2147483646 w 18"/>
              <a:gd name="T17" fmla="*/ 2147483646 h 14"/>
              <a:gd name="T18" fmla="*/ 2147483646 w 18"/>
              <a:gd name="T19" fmla="*/ 2147483646 h 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8" h="14">
                <a:moveTo>
                  <a:pt x="0" y="0"/>
                </a:moveTo>
                <a:lnTo>
                  <a:pt x="18" y="0"/>
                </a:lnTo>
                <a:lnTo>
                  <a:pt x="18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9" y="5"/>
                </a:moveTo>
                <a:lnTo>
                  <a:pt x="18" y="5"/>
                </a:lnTo>
                <a:lnTo>
                  <a:pt x="18" y="14"/>
                </a:lnTo>
                <a:lnTo>
                  <a:pt x="9" y="14"/>
                </a:lnTo>
                <a:lnTo>
                  <a:pt x="9" y="5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8" name="Freeform 188"/>
          <p:cNvSpPr>
            <a:spLocks noEditPoints="1"/>
          </p:cNvSpPr>
          <p:nvPr/>
        </p:nvSpPr>
        <p:spPr bwMode="auto">
          <a:xfrm>
            <a:off x="1498600" y="3362325"/>
            <a:ext cx="14288" cy="14288"/>
          </a:xfrm>
          <a:custGeom>
            <a:avLst/>
            <a:gdLst>
              <a:gd name="T0" fmla="*/ 0 w 9"/>
              <a:gd name="T1" fmla="*/ 0 h 9"/>
              <a:gd name="T2" fmla="*/ 2147483646 w 9"/>
              <a:gd name="T3" fmla="*/ 0 h 9"/>
              <a:gd name="T4" fmla="*/ 2147483646 w 9"/>
              <a:gd name="T5" fmla="*/ 2147483646 h 9"/>
              <a:gd name="T6" fmla="*/ 0 w 9"/>
              <a:gd name="T7" fmla="*/ 2147483646 h 9"/>
              <a:gd name="T8" fmla="*/ 0 w 9"/>
              <a:gd name="T9" fmla="*/ 0 h 9"/>
              <a:gd name="T10" fmla="*/ 2147483646 w 9"/>
              <a:gd name="T11" fmla="*/ 2147483646 h 9"/>
              <a:gd name="T12" fmla="*/ 2147483646 w 9"/>
              <a:gd name="T13" fmla="*/ 2147483646 h 9"/>
              <a:gd name="T14" fmla="*/ 2147483646 w 9"/>
              <a:gd name="T15" fmla="*/ 2147483646 h 9"/>
              <a:gd name="T16" fmla="*/ 2147483646 w 9"/>
              <a:gd name="T17" fmla="*/ 2147483646 h 9"/>
              <a:gd name="T18" fmla="*/ 2147483646 w 9"/>
              <a:gd name="T19" fmla="*/ 2147483646 h 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" h="9">
                <a:moveTo>
                  <a:pt x="0" y="0"/>
                </a:moveTo>
                <a:lnTo>
                  <a:pt x="9" y="0"/>
                </a:lnTo>
                <a:lnTo>
                  <a:pt x="9" y="9"/>
                </a:lnTo>
                <a:lnTo>
                  <a:pt x="0" y="9"/>
                </a:lnTo>
                <a:lnTo>
                  <a:pt x="0" y="0"/>
                </a:lnTo>
                <a:close/>
                <a:moveTo>
                  <a:pt x="9" y="9"/>
                </a:moveTo>
                <a:lnTo>
                  <a:pt x="9" y="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9" name="Freeform 189"/>
          <p:cNvSpPr>
            <a:spLocks noEditPoints="1"/>
          </p:cNvSpPr>
          <p:nvPr/>
        </p:nvSpPr>
        <p:spPr bwMode="auto">
          <a:xfrm>
            <a:off x="1512888" y="33766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30" name="Freeform 190"/>
          <p:cNvSpPr>
            <a:spLocks noEditPoints="1"/>
          </p:cNvSpPr>
          <p:nvPr/>
        </p:nvSpPr>
        <p:spPr bwMode="auto">
          <a:xfrm>
            <a:off x="1058863" y="3041650"/>
            <a:ext cx="454025" cy="334963"/>
          </a:xfrm>
          <a:custGeom>
            <a:avLst/>
            <a:gdLst>
              <a:gd name="T0" fmla="*/ 2147483646 w 286"/>
              <a:gd name="T1" fmla="*/ 2147483646 h 211"/>
              <a:gd name="T2" fmla="*/ 2147483646 w 286"/>
              <a:gd name="T3" fmla="*/ 2147483646 h 211"/>
              <a:gd name="T4" fmla="*/ 2147483646 w 286"/>
              <a:gd name="T5" fmla="*/ 2147483646 h 211"/>
              <a:gd name="T6" fmla="*/ 2147483646 w 286"/>
              <a:gd name="T7" fmla="*/ 2147483646 h 211"/>
              <a:gd name="T8" fmla="*/ 2147483646 w 286"/>
              <a:gd name="T9" fmla="*/ 2147483646 h 211"/>
              <a:gd name="T10" fmla="*/ 2147483646 w 286"/>
              <a:gd name="T11" fmla="*/ 2147483646 h 211"/>
              <a:gd name="T12" fmla="*/ 2147483646 w 286"/>
              <a:gd name="T13" fmla="*/ 2147483646 h 211"/>
              <a:gd name="T14" fmla="*/ 2147483646 w 286"/>
              <a:gd name="T15" fmla="*/ 2147483646 h 211"/>
              <a:gd name="T16" fmla="*/ 2147483646 w 286"/>
              <a:gd name="T17" fmla="*/ 2147483646 h 211"/>
              <a:gd name="T18" fmla="*/ 2147483646 w 286"/>
              <a:gd name="T19" fmla="*/ 0 h 211"/>
              <a:gd name="T20" fmla="*/ 0 w 286"/>
              <a:gd name="T21" fmla="*/ 0 h 211"/>
              <a:gd name="T22" fmla="*/ 0 w 286"/>
              <a:gd name="T23" fmla="*/ 2147483646 h 211"/>
              <a:gd name="T24" fmla="*/ 2147483646 w 286"/>
              <a:gd name="T25" fmla="*/ 2147483646 h 211"/>
              <a:gd name="T26" fmla="*/ 2147483646 w 286"/>
              <a:gd name="T27" fmla="*/ 2147483646 h 21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86" h="211">
                <a:moveTo>
                  <a:pt x="19" y="188"/>
                </a:moveTo>
                <a:lnTo>
                  <a:pt x="19" y="19"/>
                </a:lnTo>
                <a:lnTo>
                  <a:pt x="263" y="19"/>
                </a:lnTo>
                <a:lnTo>
                  <a:pt x="263" y="188"/>
                </a:lnTo>
                <a:lnTo>
                  <a:pt x="19" y="188"/>
                </a:lnTo>
                <a:close/>
                <a:moveTo>
                  <a:pt x="9" y="202"/>
                </a:moveTo>
                <a:lnTo>
                  <a:pt x="272" y="202"/>
                </a:lnTo>
                <a:lnTo>
                  <a:pt x="272" y="9"/>
                </a:lnTo>
                <a:lnTo>
                  <a:pt x="286" y="9"/>
                </a:lnTo>
                <a:lnTo>
                  <a:pt x="286" y="0"/>
                </a:lnTo>
                <a:lnTo>
                  <a:pt x="0" y="0"/>
                </a:lnTo>
                <a:lnTo>
                  <a:pt x="0" y="211"/>
                </a:lnTo>
                <a:lnTo>
                  <a:pt x="9" y="211"/>
                </a:lnTo>
                <a:lnTo>
                  <a:pt x="9" y="20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31" name="Freeform 191"/>
          <p:cNvSpPr>
            <a:spLocks noEditPoints="1"/>
          </p:cNvSpPr>
          <p:nvPr/>
        </p:nvSpPr>
        <p:spPr bwMode="auto">
          <a:xfrm>
            <a:off x="1058863" y="3041650"/>
            <a:ext cx="454025" cy="334963"/>
          </a:xfrm>
          <a:custGeom>
            <a:avLst/>
            <a:gdLst>
              <a:gd name="T0" fmla="*/ 0 w 286"/>
              <a:gd name="T1" fmla="*/ 0 h 211"/>
              <a:gd name="T2" fmla="*/ 2147483646 w 286"/>
              <a:gd name="T3" fmla="*/ 0 h 211"/>
              <a:gd name="T4" fmla="*/ 2147483646 w 286"/>
              <a:gd name="T5" fmla="*/ 2147483646 h 211"/>
              <a:gd name="T6" fmla="*/ 0 w 286"/>
              <a:gd name="T7" fmla="*/ 2147483646 h 211"/>
              <a:gd name="T8" fmla="*/ 0 w 286"/>
              <a:gd name="T9" fmla="*/ 0 h 211"/>
              <a:gd name="T10" fmla="*/ 2147483646 w 286"/>
              <a:gd name="T11" fmla="*/ 2147483646 h 211"/>
              <a:gd name="T12" fmla="*/ 2147483646 w 286"/>
              <a:gd name="T13" fmla="*/ 2147483646 h 211"/>
              <a:gd name="T14" fmla="*/ 2147483646 w 286"/>
              <a:gd name="T15" fmla="*/ 2147483646 h 211"/>
              <a:gd name="T16" fmla="*/ 2147483646 w 286"/>
              <a:gd name="T17" fmla="*/ 2147483646 h 211"/>
              <a:gd name="T18" fmla="*/ 2147483646 w 286"/>
              <a:gd name="T19" fmla="*/ 2147483646 h 2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6" h="211">
                <a:moveTo>
                  <a:pt x="0" y="0"/>
                </a:moveTo>
                <a:lnTo>
                  <a:pt x="286" y="0"/>
                </a:lnTo>
                <a:lnTo>
                  <a:pt x="286" y="211"/>
                </a:lnTo>
                <a:lnTo>
                  <a:pt x="0" y="211"/>
                </a:lnTo>
                <a:lnTo>
                  <a:pt x="0" y="0"/>
                </a:lnTo>
                <a:close/>
                <a:moveTo>
                  <a:pt x="9" y="5"/>
                </a:moveTo>
                <a:lnTo>
                  <a:pt x="286" y="5"/>
                </a:lnTo>
                <a:lnTo>
                  <a:pt x="286" y="211"/>
                </a:lnTo>
                <a:lnTo>
                  <a:pt x="9" y="211"/>
                </a:lnTo>
                <a:lnTo>
                  <a:pt x="9" y="5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32" name="Freeform 192"/>
          <p:cNvSpPr>
            <a:spLocks noEditPoints="1"/>
          </p:cNvSpPr>
          <p:nvPr/>
        </p:nvSpPr>
        <p:spPr bwMode="auto">
          <a:xfrm>
            <a:off x="1073150" y="3049588"/>
            <a:ext cx="439738" cy="327025"/>
          </a:xfrm>
          <a:custGeom>
            <a:avLst/>
            <a:gdLst>
              <a:gd name="T0" fmla="*/ 0 w 277"/>
              <a:gd name="T1" fmla="*/ 0 h 206"/>
              <a:gd name="T2" fmla="*/ 2147483646 w 277"/>
              <a:gd name="T3" fmla="*/ 0 h 206"/>
              <a:gd name="T4" fmla="*/ 2147483646 w 277"/>
              <a:gd name="T5" fmla="*/ 2147483646 h 206"/>
              <a:gd name="T6" fmla="*/ 0 w 277"/>
              <a:gd name="T7" fmla="*/ 2147483646 h 206"/>
              <a:gd name="T8" fmla="*/ 0 w 277"/>
              <a:gd name="T9" fmla="*/ 0 h 206"/>
              <a:gd name="T10" fmla="*/ 2147483646 w 277"/>
              <a:gd name="T11" fmla="*/ 2147483646 h 206"/>
              <a:gd name="T12" fmla="*/ 2147483646 w 277"/>
              <a:gd name="T13" fmla="*/ 2147483646 h 206"/>
              <a:gd name="T14" fmla="*/ 2147483646 w 277"/>
              <a:gd name="T15" fmla="*/ 2147483646 h 206"/>
              <a:gd name="T16" fmla="*/ 2147483646 w 277"/>
              <a:gd name="T17" fmla="*/ 2147483646 h 206"/>
              <a:gd name="T18" fmla="*/ 2147483646 w 277"/>
              <a:gd name="T19" fmla="*/ 2147483646 h 2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77" h="206">
                <a:moveTo>
                  <a:pt x="0" y="0"/>
                </a:moveTo>
                <a:lnTo>
                  <a:pt x="277" y="0"/>
                </a:lnTo>
                <a:lnTo>
                  <a:pt x="277" y="206"/>
                </a:lnTo>
                <a:lnTo>
                  <a:pt x="0" y="206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277" y="9"/>
                </a:lnTo>
                <a:lnTo>
                  <a:pt x="277" y="206"/>
                </a:lnTo>
                <a:lnTo>
                  <a:pt x="10" y="206"/>
                </a:lnTo>
                <a:lnTo>
                  <a:pt x="10" y="9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33" name="Freeform 193"/>
          <p:cNvSpPr>
            <a:spLocks noEditPoints="1"/>
          </p:cNvSpPr>
          <p:nvPr/>
        </p:nvSpPr>
        <p:spPr bwMode="auto">
          <a:xfrm>
            <a:off x="1089025" y="3063875"/>
            <a:ext cx="423863" cy="312738"/>
          </a:xfrm>
          <a:custGeom>
            <a:avLst/>
            <a:gdLst>
              <a:gd name="T0" fmla="*/ 0 w 267"/>
              <a:gd name="T1" fmla="*/ 0 h 197"/>
              <a:gd name="T2" fmla="*/ 2147483646 w 267"/>
              <a:gd name="T3" fmla="*/ 0 h 197"/>
              <a:gd name="T4" fmla="*/ 2147483646 w 267"/>
              <a:gd name="T5" fmla="*/ 2147483646 h 197"/>
              <a:gd name="T6" fmla="*/ 0 w 267"/>
              <a:gd name="T7" fmla="*/ 2147483646 h 197"/>
              <a:gd name="T8" fmla="*/ 0 w 267"/>
              <a:gd name="T9" fmla="*/ 0 h 197"/>
              <a:gd name="T10" fmla="*/ 2147483646 w 267"/>
              <a:gd name="T11" fmla="*/ 2147483646 h 197"/>
              <a:gd name="T12" fmla="*/ 2147483646 w 267"/>
              <a:gd name="T13" fmla="*/ 2147483646 h 197"/>
              <a:gd name="T14" fmla="*/ 2147483646 w 267"/>
              <a:gd name="T15" fmla="*/ 2147483646 h 197"/>
              <a:gd name="T16" fmla="*/ 2147483646 w 267"/>
              <a:gd name="T17" fmla="*/ 2147483646 h 197"/>
              <a:gd name="T18" fmla="*/ 2147483646 w 267"/>
              <a:gd name="T19" fmla="*/ 2147483646 h 19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7" h="197">
                <a:moveTo>
                  <a:pt x="0" y="0"/>
                </a:moveTo>
                <a:lnTo>
                  <a:pt x="267" y="0"/>
                </a:lnTo>
                <a:lnTo>
                  <a:pt x="267" y="197"/>
                </a:lnTo>
                <a:lnTo>
                  <a:pt x="0" y="197"/>
                </a:lnTo>
                <a:lnTo>
                  <a:pt x="0" y="0"/>
                </a:lnTo>
                <a:close/>
                <a:moveTo>
                  <a:pt x="9" y="5"/>
                </a:moveTo>
                <a:lnTo>
                  <a:pt x="267" y="5"/>
                </a:lnTo>
                <a:lnTo>
                  <a:pt x="267" y="197"/>
                </a:lnTo>
                <a:lnTo>
                  <a:pt x="9" y="197"/>
                </a:lnTo>
                <a:lnTo>
                  <a:pt x="9" y="5"/>
                </a:lnTo>
                <a:close/>
              </a:path>
            </a:pathLst>
          </a:custGeom>
          <a:solidFill>
            <a:srgbClr val="9F9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34" name="Freeform 194"/>
          <p:cNvSpPr>
            <a:spLocks noEditPoints="1"/>
          </p:cNvSpPr>
          <p:nvPr/>
        </p:nvSpPr>
        <p:spPr bwMode="auto">
          <a:xfrm>
            <a:off x="1103313" y="3071813"/>
            <a:ext cx="409575" cy="304800"/>
          </a:xfrm>
          <a:custGeom>
            <a:avLst/>
            <a:gdLst>
              <a:gd name="T0" fmla="*/ 0 w 258"/>
              <a:gd name="T1" fmla="*/ 0 h 192"/>
              <a:gd name="T2" fmla="*/ 2147483646 w 258"/>
              <a:gd name="T3" fmla="*/ 0 h 192"/>
              <a:gd name="T4" fmla="*/ 2147483646 w 258"/>
              <a:gd name="T5" fmla="*/ 2147483646 h 192"/>
              <a:gd name="T6" fmla="*/ 0 w 258"/>
              <a:gd name="T7" fmla="*/ 2147483646 h 192"/>
              <a:gd name="T8" fmla="*/ 0 w 258"/>
              <a:gd name="T9" fmla="*/ 0 h 192"/>
              <a:gd name="T10" fmla="*/ 2147483646 w 258"/>
              <a:gd name="T11" fmla="*/ 2147483646 h 192"/>
              <a:gd name="T12" fmla="*/ 2147483646 w 258"/>
              <a:gd name="T13" fmla="*/ 2147483646 h 192"/>
              <a:gd name="T14" fmla="*/ 2147483646 w 258"/>
              <a:gd name="T15" fmla="*/ 2147483646 h 192"/>
              <a:gd name="T16" fmla="*/ 2147483646 w 258"/>
              <a:gd name="T17" fmla="*/ 2147483646 h 192"/>
              <a:gd name="T18" fmla="*/ 2147483646 w 258"/>
              <a:gd name="T19" fmla="*/ 2147483646 h 19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58" h="192">
                <a:moveTo>
                  <a:pt x="0" y="0"/>
                </a:moveTo>
                <a:lnTo>
                  <a:pt x="258" y="0"/>
                </a:lnTo>
                <a:lnTo>
                  <a:pt x="258" y="192"/>
                </a:lnTo>
                <a:lnTo>
                  <a:pt x="0" y="192"/>
                </a:lnTo>
                <a:lnTo>
                  <a:pt x="0" y="0"/>
                </a:lnTo>
                <a:close/>
                <a:moveTo>
                  <a:pt x="9" y="9"/>
                </a:moveTo>
                <a:lnTo>
                  <a:pt x="258" y="9"/>
                </a:lnTo>
                <a:lnTo>
                  <a:pt x="258" y="192"/>
                </a:lnTo>
                <a:lnTo>
                  <a:pt x="9" y="192"/>
                </a:lnTo>
                <a:lnTo>
                  <a:pt x="9" y="9"/>
                </a:lnTo>
                <a:close/>
              </a:path>
            </a:pathLst>
          </a:custGeom>
          <a:solidFill>
            <a:srgbClr val="A1A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35" name="Freeform 195"/>
          <p:cNvSpPr>
            <a:spLocks noEditPoints="1"/>
          </p:cNvSpPr>
          <p:nvPr/>
        </p:nvSpPr>
        <p:spPr bwMode="auto">
          <a:xfrm>
            <a:off x="1117600" y="3086100"/>
            <a:ext cx="395288" cy="290513"/>
          </a:xfrm>
          <a:custGeom>
            <a:avLst/>
            <a:gdLst>
              <a:gd name="T0" fmla="*/ 0 w 249"/>
              <a:gd name="T1" fmla="*/ 0 h 183"/>
              <a:gd name="T2" fmla="*/ 2147483646 w 249"/>
              <a:gd name="T3" fmla="*/ 0 h 183"/>
              <a:gd name="T4" fmla="*/ 2147483646 w 249"/>
              <a:gd name="T5" fmla="*/ 2147483646 h 183"/>
              <a:gd name="T6" fmla="*/ 0 w 249"/>
              <a:gd name="T7" fmla="*/ 2147483646 h 183"/>
              <a:gd name="T8" fmla="*/ 0 w 249"/>
              <a:gd name="T9" fmla="*/ 0 h 183"/>
              <a:gd name="T10" fmla="*/ 2147483646 w 249"/>
              <a:gd name="T11" fmla="*/ 2147483646 h 183"/>
              <a:gd name="T12" fmla="*/ 2147483646 w 249"/>
              <a:gd name="T13" fmla="*/ 2147483646 h 183"/>
              <a:gd name="T14" fmla="*/ 2147483646 w 249"/>
              <a:gd name="T15" fmla="*/ 2147483646 h 183"/>
              <a:gd name="T16" fmla="*/ 2147483646 w 249"/>
              <a:gd name="T17" fmla="*/ 2147483646 h 183"/>
              <a:gd name="T18" fmla="*/ 2147483646 w 249"/>
              <a:gd name="T19" fmla="*/ 2147483646 h 18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9" h="183">
                <a:moveTo>
                  <a:pt x="0" y="0"/>
                </a:moveTo>
                <a:lnTo>
                  <a:pt x="249" y="0"/>
                </a:lnTo>
                <a:lnTo>
                  <a:pt x="249" y="183"/>
                </a:lnTo>
                <a:lnTo>
                  <a:pt x="0" y="183"/>
                </a:lnTo>
                <a:lnTo>
                  <a:pt x="0" y="0"/>
                </a:lnTo>
                <a:close/>
                <a:moveTo>
                  <a:pt x="10" y="5"/>
                </a:moveTo>
                <a:lnTo>
                  <a:pt x="249" y="5"/>
                </a:lnTo>
                <a:lnTo>
                  <a:pt x="249" y="183"/>
                </a:lnTo>
                <a:lnTo>
                  <a:pt x="10" y="183"/>
                </a:lnTo>
                <a:lnTo>
                  <a:pt x="10" y="5"/>
                </a:lnTo>
                <a:close/>
              </a:path>
            </a:pathLst>
          </a:custGeom>
          <a:solidFill>
            <a:srgbClr val="A4A4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36" name="Freeform 196"/>
          <p:cNvSpPr>
            <a:spLocks noEditPoints="1"/>
          </p:cNvSpPr>
          <p:nvPr/>
        </p:nvSpPr>
        <p:spPr bwMode="auto">
          <a:xfrm>
            <a:off x="1133475" y="3094038"/>
            <a:ext cx="379413" cy="282575"/>
          </a:xfrm>
          <a:custGeom>
            <a:avLst/>
            <a:gdLst>
              <a:gd name="T0" fmla="*/ 0 w 239"/>
              <a:gd name="T1" fmla="*/ 0 h 178"/>
              <a:gd name="T2" fmla="*/ 2147483646 w 239"/>
              <a:gd name="T3" fmla="*/ 0 h 178"/>
              <a:gd name="T4" fmla="*/ 2147483646 w 239"/>
              <a:gd name="T5" fmla="*/ 2147483646 h 178"/>
              <a:gd name="T6" fmla="*/ 0 w 239"/>
              <a:gd name="T7" fmla="*/ 2147483646 h 178"/>
              <a:gd name="T8" fmla="*/ 0 w 239"/>
              <a:gd name="T9" fmla="*/ 0 h 178"/>
              <a:gd name="T10" fmla="*/ 2147483646 w 239"/>
              <a:gd name="T11" fmla="*/ 2147483646 h 178"/>
              <a:gd name="T12" fmla="*/ 2147483646 w 239"/>
              <a:gd name="T13" fmla="*/ 2147483646 h 178"/>
              <a:gd name="T14" fmla="*/ 2147483646 w 239"/>
              <a:gd name="T15" fmla="*/ 2147483646 h 178"/>
              <a:gd name="T16" fmla="*/ 2147483646 w 239"/>
              <a:gd name="T17" fmla="*/ 2147483646 h 178"/>
              <a:gd name="T18" fmla="*/ 2147483646 w 239"/>
              <a:gd name="T19" fmla="*/ 2147483646 h 17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9" h="178">
                <a:moveTo>
                  <a:pt x="0" y="0"/>
                </a:moveTo>
                <a:lnTo>
                  <a:pt x="239" y="0"/>
                </a:lnTo>
                <a:lnTo>
                  <a:pt x="239" y="178"/>
                </a:lnTo>
                <a:lnTo>
                  <a:pt x="0" y="178"/>
                </a:lnTo>
                <a:lnTo>
                  <a:pt x="0" y="0"/>
                </a:lnTo>
                <a:close/>
                <a:moveTo>
                  <a:pt x="9" y="9"/>
                </a:moveTo>
                <a:lnTo>
                  <a:pt x="239" y="9"/>
                </a:lnTo>
                <a:lnTo>
                  <a:pt x="239" y="178"/>
                </a:lnTo>
                <a:lnTo>
                  <a:pt x="9" y="178"/>
                </a:lnTo>
                <a:lnTo>
                  <a:pt x="9" y="9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37" name="Freeform 197"/>
          <p:cNvSpPr>
            <a:spLocks noEditPoints="1"/>
          </p:cNvSpPr>
          <p:nvPr/>
        </p:nvSpPr>
        <p:spPr bwMode="auto">
          <a:xfrm>
            <a:off x="1147763" y="3108325"/>
            <a:ext cx="365125" cy="268288"/>
          </a:xfrm>
          <a:custGeom>
            <a:avLst/>
            <a:gdLst>
              <a:gd name="T0" fmla="*/ 0 w 230"/>
              <a:gd name="T1" fmla="*/ 0 h 169"/>
              <a:gd name="T2" fmla="*/ 2147483646 w 230"/>
              <a:gd name="T3" fmla="*/ 0 h 169"/>
              <a:gd name="T4" fmla="*/ 2147483646 w 230"/>
              <a:gd name="T5" fmla="*/ 2147483646 h 169"/>
              <a:gd name="T6" fmla="*/ 0 w 230"/>
              <a:gd name="T7" fmla="*/ 2147483646 h 169"/>
              <a:gd name="T8" fmla="*/ 0 w 230"/>
              <a:gd name="T9" fmla="*/ 0 h 169"/>
              <a:gd name="T10" fmla="*/ 2147483646 w 230"/>
              <a:gd name="T11" fmla="*/ 2147483646 h 169"/>
              <a:gd name="T12" fmla="*/ 2147483646 w 230"/>
              <a:gd name="T13" fmla="*/ 2147483646 h 169"/>
              <a:gd name="T14" fmla="*/ 2147483646 w 230"/>
              <a:gd name="T15" fmla="*/ 2147483646 h 169"/>
              <a:gd name="T16" fmla="*/ 2147483646 w 230"/>
              <a:gd name="T17" fmla="*/ 2147483646 h 169"/>
              <a:gd name="T18" fmla="*/ 2147483646 w 230"/>
              <a:gd name="T19" fmla="*/ 2147483646 h 1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0" h="169">
                <a:moveTo>
                  <a:pt x="0" y="0"/>
                </a:moveTo>
                <a:lnTo>
                  <a:pt x="230" y="0"/>
                </a:lnTo>
                <a:lnTo>
                  <a:pt x="230" y="169"/>
                </a:lnTo>
                <a:lnTo>
                  <a:pt x="0" y="169"/>
                </a:lnTo>
                <a:lnTo>
                  <a:pt x="0" y="0"/>
                </a:lnTo>
                <a:close/>
                <a:moveTo>
                  <a:pt x="10" y="5"/>
                </a:moveTo>
                <a:lnTo>
                  <a:pt x="230" y="5"/>
                </a:lnTo>
                <a:lnTo>
                  <a:pt x="230" y="169"/>
                </a:lnTo>
                <a:lnTo>
                  <a:pt x="10" y="169"/>
                </a:lnTo>
                <a:lnTo>
                  <a:pt x="10" y="5"/>
                </a:lnTo>
                <a:close/>
              </a:path>
            </a:pathLst>
          </a:custGeom>
          <a:solidFill>
            <a:srgbClr val="AAA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38" name="Freeform 198"/>
          <p:cNvSpPr>
            <a:spLocks noEditPoints="1"/>
          </p:cNvSpPr>
          <p:nvPr/>
        </p:nvSpPr>
        <p:spPr bwMode="auto">
          <a:xfrm>
            <a:off x="1163638" y="3116263"/>
            <a:ext cx="349250" cy="260350"/>
          </a:xfrm>
          <a:custGeom>
            <a:avLst/>
            <a:gdLst>
              <a:gd name="T0" fmla="*/ 0 w 220"/>
              <a:gd name="T1" fmla="*/ 0 h 164"/>
              <a:gd name="T2" fmla="*/ 2147483646 w 220"/>
              <a:gd name="T3" fmla="*/ 0 h 164"/>
              <a:gd name="T4" fmla="*/ 2147483646 w 220"/>
              <a:gd name="T5" fmla="*/ 2147483646 h 164"/>
              <a:gd name="T6" fmla="*/ 0 w 220"/>
              <a:gd name="T7" fmla="*/ 2147483646 h 164"/>
              <a:gd name="T8" fmla="*/ 0 w 220"/>
              <a:gd name="T9" fmla="*/ 0 h 164"/>
              <a:gd name="T10" fmla="*/ 2147483646 w 220"/>
              <a:gd name="T11" fmla="*/ 2147483646 h 164"/>
              <a:gd name="T12" fmla="*/ 2147483646 w 220"/>
              <a:gd name="T13" fmla="*/ 2147483646 h 164"/>
              <a:gd name="T14" fmla="*/ 2147483646 w 220"/>
              <a:gd name="T15" fmla="*/ 2147483646 h 164"/>
              <a:gd name="T16" fmla="*/ 2147483646 w 220"/>
              <a:gd name="T17" fmla="*/ 2147483646 h 164"/>
              <a:gd name="T18" fmla="*/ 2147483646 w 220"/>
              <a:gd name="T19" fmla="*/ 2147483646 h 1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0" h="164">
                <a:moveTo>
                  <a:pt x="0" y="0"/>
                </a:moveTo>
                <a:lnTo>
                  <a:pt x="220" y="0"/>
                </a:lnTo>
                <a:lnTo>
                  <a:pt x="220" y="164"/>
                </a:lnTo>
                <a:lnTo>
                  <a:pt x="0" y="164"/>
                </a:lnTo>
                <a:lnTo>
                  <a:pt x="0" y="0"/>
                </a:lnTo>
                <a:close/>
                <a:moveTo>
                  <a:pt x="9" y="9"/>
                </a:moveTo>
                <a:lnTo>
                  <a:pt x="220" y="9"/>
                </a:lnTo>
                <a:lnTo>
                  <a:pt x="220" y="164"/>
                </a:lnTo>
                <a:lnTo>
                  <a:pt x="9" y="164"/>
                </a:lnTo>
                <a:lnTo>
                  <a:pt x="9" y="9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39" name="Freeform 199"/>
          <p:cNvSpPr>
            <a:spLocks noEditPoints="1"/>
          </p:cNvSpPr>
          <p:nvPr/>
        </p:nvSpPr>
        <p:spPr bwMode="auto">
          <a:xfrm>
            <a:off x="1177925" y="3130550"/>
            <a:ext cx="334963" cy="246063"/>
          </a:xfrm>
          <a:custGeom>
            <a:avLst/>
            <a:gdLst>
              <a:gd name="T0" fmla="*/ 0 w 211"/>
              <a:gd name="T1" fmla="*/ 0 h 155"/>
              <a:gd name="T2" fmla="*/ 2147483646 w 211"/>
              <a:gd name="T3" fmla="*/ 0 h 155"/>
              <a:gd name="T4" fmla="*/ 2147483646 w 211"/>
              <a:gd name="T5" fmla="*/ 2147483646 h 155"/>
              <a:gd name="T6" fmla="*/ 0 w 211"/>
              <a:gd name="T7" fmla="*/ 2147483646 h 155"/>
              <a:gd name="T8" fmla="*/ 0 w 211"/>
              <a:gd name="T9" fmla="*/ 0 h 155"/>
              <a:gd name="T10" fmla="*/ 2147483646 w 211"/>
              <a:gd name="T11" fmla="*/ 2147483646 h 155"/>
              <a:gd name="T12" fmla="*/ 2147483646 w 211"/>
              <a:gd name="T13" fmla="*/ 2147483646 h 155"/>
              <a:gd name="T14" fmla="*/ 2147483646 w 211"/>
              <a:gd name="T15" fmla="*/ 2147483646 h 155"/>
              <a:gd name="T16" fmla="*/ 2147483646 w 211"/>
              <a:gd name="T17" fmla="*/ 2147483646 h 155"/>
              <a:gd name="T18" fmla="*/ 2147483646 w 211"/>
              <a:gd name="T19" fmla="*/ 2147483646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1" h="155">
                <a:moveTo>
                  <a:pt x="0" y="0"/>
                </a:moveTo>
                <a:lnTo>
                  <a:pt x="211" y="0"/>
                </a:lnTo>
                <a:lnTo>
                  <a:pt x="211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9" y="5"/>
                </a:moveTo>
                <a:lnTo>
                  <a:pt x="211" y="5"/>
                </a:lnTo>
                <a:lnTo>
                  <a:pt x="211" y="155"/>
                </a:lnTo>
                <a:lnTo>
                  <a:pt x="9" y="155"/>
                </a:lnTo>
                <a:lnTo>
                  <a:pt x="9" y="5"/>
                </a:lnTo>
                <a:close/>
              </a:path>
            </a:pathLst>
          </a:custGeom>
          <a:solidFill>
            <a:srgbClr val="B1B1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0" name="Freeform 200"/>
          <p:cNvSpPr>
            <a:spLocks noEditPoints="1"/>
          </p:cNvSpPr>
          <p:nvPr/>
        </p:nvSpPr>
        <p:spPr bwMode="auto">
          <a:xfrm>
            <a:off x="1192213" y="3138488"/>
            <a:ext cx="320675" cy="238125"/>
          </a:xfrm>
          <a:custGeom>
            <a:avLst/>
            <a:gdLst>
              <a:gd name="T0" fmla="*/ 0 w 202"/>
              <a:gd name="T1" fmla="*/ 0 h 150"/>
              <a:gd name="T2" fmla="*/ 2147483646 w 202"/>
              <a:gd name="T3" fmla="*/ 0 h 150"/>
              <a:gd name="T4" fmla="*/ 2147483646 w 202"/>
              <a:gd name="T5" fmla="*/ 2147483646 h 150"/>
              <a:gd name="T6" fmla="*/ 0 w 202"/>
              <a:gd name="T7" fmla="*/ 2147483646 h 150"/>
              <a:gd name="T8" fmla="*/ 0 w 202"/>
              <a:gd name="T9" fmla="*/ 0 h 150"/>
              <a:gd name="T10" fmla="*/ 2147483646 w 202"/>
              <a:gd name="T11" fmla="*/ 2147483646 h 150"/>
              <a:gd name="T12" fmla="*/ 2147483646 w 202"/>
              <a:gd name="T13" fmla="*/ 2147483646 h 150"/>
              <a:gd name="T14" fmla="*/ 2147483646 w 202"/>
              <a:gd name="T15" fmla="*/ 2147483646 h 150"/>
              <a:gd name="T16" fmla="*/ 2147483646 w 202"/>
              <a:gd name="T17" fmla="*/ 2147483646 h 150"/>
              <a:gd name="T18" fmla="*/ 2147483646 w 202"/>
              <a:gd name="T19" fmla="*/ 2147483646 h 1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2" h="150">
                <a:moveTo>
                  <a:pt x="0" y="0"/>
                </a:moveTo>
                <a:lnTo>
                  <a:pt x="202" y="0"/>
                </a:lnTo>
                <a:lnTo>
                  <a:pt x="202" y="150"/>
                </a:lnTo>
                <a:lnTo>
                  <a:pt x="0" y="15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202" y="9"/>
                </a:lnTo>
                <a:lnTo>
                  <a:pt x="202" y="150"/>
                </a:lnTo>
                <a:lnTo>
                  <a:pt x="10" y="150"/>
                </a:lnTo>
                <a:lnTo>
                  <a:pt x="10" y="9"/>
                </a:lnTo>
                <a:close/>
              </a:path>
            </a:pathLst>
          </a:cu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1" name="Freeform 201"/>
          <p:cNvSpPr>
            <a:spLocks noEditPoints="1"/>
          </p:cNvSpPr>
          <p:nvPr/>
        </p:nvSpPr>
        <p:spPr bwMode="auto">
          <a:xfrm>
            <a:off x="1208088" y="3152775"/>
            <a:ext cx="304800" cy="223838"/>
          </a:xfrm>
          <a:custGeom>
            <a:avLst/>
            <a:gdLst>
              <a:gd name="T0" fmla="*/ 0 w 192"/>
              <a:gd name="T1" fmla="*/ 0 h 141"/>
              <a:gd name="T2" fmla="*/ 2147483646 w 192"/>
              <a:gd name="T3" fmla="*/ 0 h 141"/>
              <a:gd name="T4" fmla="*/ 2147483646 w 192"/>
              <a:gd name="T5" fmla="*/ 2147483646 h 141"/>
              <a:gd name="T6" fmla="*/ 0 w 192"/>
              <a:gd name="T7" fmla="*/ 2147483646 h 141"/>
              <a:gd name="T8" fmla="*/ 0 w 192"/>
              <a:gd name="T9" fmla="*/ 0 h 141"/>
              <a:gd name="T10" fmla="*/ 2147483646 w 192"/>
              <a:gd name="T11" fmla="*/ 2147483646 h 141"/>
              <a:gd name="T12" fmla="*/ 2147483646 w 192"/>
              <a:gd name="T13" fmla="*/ 2147483646 h 141"/>
              <a:gd name="T14" fmla="*/ 2147483646 w 192"/>
              <a:gd name="T15" fmla="*/ 2147483646 h 141"/>
              <a:gd name="T16" fmla="*/ 2147483646 w 192"/>
              <a:gd name="T17" fmla="*/ 2147483646 h 141"/>
              <a:gd name="T18" fmla="*/ 2147483646 w 192"/>
              <a:gd name="T19" fmla="*/ 2147483646 h 1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2" h="141">
                <a:moveTo>
                  <a:pt x="0" y="0"/>
                </a:moveTo>
                <a:lnTo>
                  <a:pt x="192" y="0"/>
                </a:lnTo>
                <a:lnTo>
                  <a:pt x="192" y="141"/>
                </a:lnTo>
                <a:lnTo>
                  <a:pt x="0" y="141"/>
                </a:lnTo>
                <a:lnTo>
                  <a:pt x="0" y="0"/>
                </a:lnTo>
                <a:close/>
                <a:moveTo>
                  <a:pt x="9" y="5"/>
                </a:moveTo>
                <a:lnTo>
                  <a:pt x="192" y="5"/>
                </a:lnTo>
                <a:lnTo>
                  <a:pt x="192" y="141"/>
                </a:lnTo>
                <a:lnTo>
                  <a:pt x="9" y="141"/>
                </a:lnTo>
                <a:lnTo>
                  <a:pt x="9" y="5"/>
                </a:lnTo>
                <a:close/>
              </a:path>
            </a:pathLst>
          </a:custGeom>
          <a:solidFill>
            <a:srgbClr val="B8B8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2" name="Freeform 202"/>
          <p:cNvSpPr>
            <a:spLocks noEditPoints="1"/>
          </p:cNvSpPr>
          <p:nvPr/>
        </p:nvSpPr>
        <p:spPr bwMode="auto">
          <a:xfrm>
            <a:off x="1222375" y="3160713"/>
            <a:ext cx="290513" cy="215900"/>
          </a:xfrm>
          <a:custGeom>
            <a:avLst/>
            <a:gdLst>
              <a:gd name="T0" fmla="*/ 0 w 183"/>
              <a:gd name="T1" fmla="*/ 0 h 136"/>
              <a:gd name="T2" fmla="*/ 2147483646 w 183"/>
              <a:gd name="T3" fmla="*/ 0 h 136"/>
              <a:gd name="T4" fmla="*/ 2147483646 w 183"/>
              <a:gd name="T5" fmla="*/ 2147483646 h 136"/>
              <a:gd name="T6" fmla="*/ 0 w 183"/>
              <a:gd name="T7" fmla="*/ 2147483646 h 136"/>
              <a:gd name="T8" fmla="*/ 0 w 183"/>
              <a:gd name="T9" fmla="*/ 0 h 136"/>
              <a:gd name="T10" fmla="*/ 2147483646 w 183"/>
              <a:gd name="T11" fmla="*/ 2147483646 h 136"/>
              <a:gd name="T12" fmla="*/ 2147483646 w 183"/>
              <a:gd name="T13" fmla="*/ 2147483646 h 136"/>
              <a:gd name="T14" fmla="*/ 2147483646 w 183"/>
              <a:gd name="T15" fmla="*/ 2147483646 h 136"/>
              <a:gd name="T16" fmla="*/ 2147483646 w 183"/>
              <a:gd name="T17" fmla="*/ 2147483646 h 136"/>
              <a:gd name="T18" fmla="*/ 2147483646 w 183"/>
              <a:gd name="T19" fmla="*/ 2147483646 h 1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83" h="136">
                <a:moveTo>
                  <a:pt x="0" y="0"/>
                </a:moveTo>
                <a:lnTo>
                  <a:pt x="183" y="0"/>
                </a:lnTo>
                <a:lnTo>
                  <a:pt x="183" y="136"/>
                </a:lnTo>
                <a:lnTo>
                  <a:pt x="0" y="136"/>
                </a:lnTo>
                <a:lnTo>
                  <a:pt x="0" y="0"/>
                </a:lnTo>
                <a:close/>
                <a:moveTo>
                  <a:pt x="10" y="10"/>
                </a:moveTo>
                <a:lnTo>
                  <a:pt x="183" y="10"/>
                </a:lnTo>
                <a:lnTo>
                  <a:pt x="183" y="136"/>
                </a:lnTo>
                <a:lnTo>
                  <a:pt x="10" y="136"/>
                </a:lnTo>
                <a:lnTo>
                  <a:pt x="10" y="1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3" name="Freeform 203"/>
          <p:cNvSpPr>
            <a:spLocks noEditPoints="1"/>
          </p:cNvSpPr>
          <p:nvPr/>
        </p:nvSpPr>
        <p:spPr bwMode="auto">
          <a:xfrm>
            <a:off x="1238250" y="3176588"/>
            <a:ext cx="274638" cy="200025"/>
          </a:xfrm>
          <a:custGeom>
            <a:avLst/>
            <a:gdLst>
              <a:gd name="T0" fmla="*/ 0 w 173"/>
              <a:gd name="T1" fmla="*/ 0 h 126"/>
              <a:gd name="T2" fmla="*/ 2147483646 w 173"/>
              <a:gd name="T3" fmla="*/ 0 h 126"/>
              <a:gd name="T4" fmla="*/ 2147483646 w 173"/>
              <a:gd name="T5" fmla="*/ 2147483646 h 126"/>
              <a:gd name="T6" fmla="*/ 0 w 173"/>
              <a:gd name="T7" fmla="*/ 2147483646 h 126"/>
              <a:gd name="T8" fmla="*/ 0 w 173"/>
              <a:gd name="T9" fmla="*/ 0 h 126"/>
              <a:gd name="T10" fmla="*/ 2147483646 w 173"/>
              <a:gd name="T11" fmla="*/ 2147483646 h 126"/>
              <a:gd name="T12" fmla="*/ 2147483646 w 173"/>
              <a:gd name="T13" fmla="*/ 2147483646 h 126"/>
              <a:gd name="T14" fmla="*/ 2147483646 w 173"/>
              <a:gd name="T15" fmla="*/ 2147483646 h 126"/>
              <a:gd name="T16" fmla="*/ 2147483646 w 173"/>
              <a:gd name="T17" fmla="*/ 2147483646 h 126"/>
              <a:gd name="T18" fmla="*/ 2147483646 w 173"/>
              <a:gd name="T19" fmla="*/ 2147483646 h 12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3" h="126">
                <a:moveTo>
                  <a:pt x="0" y="0"/>
                </a:moveTo>
                <a:lnTo>
                  <a:pt x="173" y="0"/>
                </a:lnTo>
                <a:lnTo>
                  <a:pt x="173" y="126"/>
                </a:lnTo>
                <a:lnTo>
                  <a:pt x="0" y="126"/>
                </a:lnTo>
                <a:lnTo>
                  <a:pt x="0" y="0"/>
                </a:lnTo>
                <a:close/>
                <a:moveTo>
                  <a:pt x="9" y="4"/>
                </a:moveTo>
                <a:lnTo>
                  <a:pt x="173" y="4"/>
                </a:lnTo>
                <a:lnTo>
                  <a:pt x="173" y="126"/>
                </a:lnTo>
                <a:lnTo>
                  <a:pt x="9" y="126"/>
                </a:lnTo>
                <a:lnTo>
                  <a:pt x="9" y="4"/>
                </a:lnTo>
                <a:close/>
              </a:path>
            </a:pathLst>
          </a:custGeom>
          <a:solidFill>
            <a:srgbClr val="C1C1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4" name="Freeform 204"/>
          <p:cNvSpPr>
            <a:spLocks noEditPoints="1"/>
          </p:cNvSpPr>
          <p:nvPr/>
        </p:nvSpPr>
        <p:spPr bwMode="auto">
          <a:xfrm>
            <a:off x="1252538" y="3182938"/>
            <a:ext cx="260350" cy="193675"/>
          </a:xfrm>
          <a:custGeom>
            <a:avLst/>
            <a:gdLst>
              <a:gd name="T0" fmla="*/ 0 w 164"/>
              <a:gd name="T1" fmla="*/ 0 h 122"/>
              <a:gd name="T2" fmla="*/ 2147483646 w 164"/>
              <a:gd name="T3" fmla="*/ 0 h 122"/>
              <a:gd name="T4" fmla="*/ 2147483646 w 164"/>
              <a:gd name="T5" fmla="*/ 2147483646 h 122"/>
              <a:gd name="T6" fmla="*/ 0 w 164"/>
              <a:gd name="T7" fmla="*/ 2147483646 h 122"/>
              <a:gd name="T8" fmla="*/ 0 w 164"/>
              <a:gd name="T9" fmla="*/ 0 h 122"/>
              <a:gd name="T10" fmla="*/ 2147483646 w 164"/>
              <a:gd name="T11" fmla="*/ 2147483646 h 122"/>
              <a:gd name="T12" fmla="*/ 2147483646 w 164"/>
              <a:gd name="T13" fmla="*/ 2147483646 h 122"/>
              <a:gd name="T14" fmla="*/ 2147483646 w 164"/>
              <a:gd name="T15" fmla="*/ 2147483646 h 122"/>
              <a:gd name="T16" fmla="*/ 2147483646 w 164"/>
              <a:gd name="T17" fmla="*/ 2147483646 h 122"/>
              <a:gd name="T18" fmla="*/ 2147483646 w 164"/>
              <a:gd name="T19" fmla="*/ 2147483646 h 1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4" h="122">
                <a:moveTo>
                  <a:pt x="0" y="0"/>
                </a:moveTo>
                <a:lnTo>
                  <a:pt x="164" y="0"/>
                </a:lnTo>
                <a:lnTo>
                  <a:pt x="164" y="122"/>
                </a:lnTo>
                <a:lnTo>
                  <a:pt x="0" y="122"/>
                </a:lnTo>
                <a:lnTo>
                  <a:pt x="0" y="0"/>
                </a:lnTo>
                <a:close/>
                <a:moveTo>
                  <a:pt x="9" y="10"/>
                </a:moveTo>
                <a:lnTo>
                  <a:pt x="164" y="10"/>
                </a:lnTo>
                <a:lnTo>
                  <a:pt x="164" y="122"/>
                </a:lnTo>
                <a:lnTo>
                  <a:pt x="9" y="122"/>
                </a:lnTo>
                <a:lnTo>
                  <a:pt x="9" y="10"/>
                </a:lnTo>
                <a:close/>
              </a:path>
            </a:pathLst>
          </a:custGeom>
          <a:solidFill>
            <a:srgbClr val="C5C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" name="Freeform 205"/>
          <p:cNvSpPr>
            <a:spLocks noEditPoints="1"/>
          </p:cNvSpPr>
          <p:nvPr/>
        </p:nvSpPr>
        <p:spPr bwMode="auto">
          <a:xfrm>
            <a:off x="1266825" y="3198813"/>
            <a:ext cx="246063" cy="177800"/>
          </a:xfrm>
          <a:custGeom>
            <a:avLst/>
            <a:gdLst>
              <a:gd name="T0" fmla="*/ 0 w 155"/>
              <a:gd name="T1" fmla="*/ 0 h 112"/>
              <a:gd name="T2" fmla="*/ 2147483646 w 155"/>
              <a:gd name="T3" fmla="*/ 0 h 112"/>
              <a:gd name="T4" fmla="*/ 2147483646 w 155"/>
              <a:gd name="T5" fmla="*/ 2147483646 h 112"/>
              <a:gd name="T6" fmla="*/ 0 w 155"/>
              <a:gd name="T7" fmla="*/ 2147483646 h 112"/>
              <a:gd name="T8" fmla="*/ 0 w 155"/>
              <a:gd name="T9" fmla="*/ 0 h 112"/>
              <a:gd name="T10" fmla="*/ 2147483646 w 155"/>
              <a:gd name="T11" fmla="*/ 2147483646 h 112"/>
              <a:gd name="T12" fmla="*/ 2147483646 w 155"/>
              <a:gd name="T13" fmla="*/ 2147483646 h 112"/>
              <a:gd name="T14" fmla="*/ 2147483646 w 155"/>
              <a:gd name="T15" fmla="*/ 2147483646 h 112"/>
              <a:gd name="T16" fmla="*/ 2147483646 w 155"/>
              <a:gd name="T17" fmla="*/ 2147483646 h 112"/>
              <a:gd name="T18" fmla="*/ 2147483646 w 155"/>
              <a:gd name="T19" fmla="*/ 2147483646 h 1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5" h="112">
                <a:moveTo>
                  <a:pt x="0" y="0"/>
                </a:moveTo>
                <a:lnTo>
                  <a:pt x="155" y="0"/>
                </a:lnTo>
                <a:lnTo>
                  <a:pt x="155" y="112"/>
                </a:lnTo>
                <a:lnTo>
                  <a:pt x="0" y="112"/>
                </a:lnTo>
                <a:lnTo>
                  <a:pt x="0" y="0"/>
                </a:lnTo>
                <a:close/>
                <a:moveTo>
                  <a:pt x="10" y="4"/>
                </a:moveTo>
                <a:lnTo>
                  <a:pt x="155" y="4"/>
                </a:lnTo>
                <a:lnTo>
                  <a:pt x="155" y="112"/>
                </a:lnTo>
                <a:lnTo>
                  <a:pt x="10" y="112"/>
                </a:lnTo>
                <a:lnTo>
                  <a:pt x="10" y="4"/>
                </a:lnTo>
                <a:close/>
              </a:path>
            </a:pathLst>
          </a:custGeom>
          <a:solidFill>
            <a:srgbClr val="CAC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446" name="Group 206"/>
          <p:cNvGrpSpPr>
            <a:grpSpLocks/>
          </p:cNvGrpSpPr>
          <p:nvPr/>
        </p:nvGrpSpPr>
        <p:grpSpPr bwMode="auto">
          <a:xfrm>
            <a:off x="909638" y="2900363"/>
            <a:ext cx="1774825" cy="2895600"/>
            <a:chOff x="573" y="1746"/>
            <a:chExt cx="1118" cy="1824"/>
          </a:xfrm>
        </p:grpSpPr>
        <p:sp>
          <p:nvSpPr>
            <p:cNvPr id="10857" name="Freeform 207"/>
            <p:cNvSpPr>
              <a:spLocks noEditPoints="1"/>
            </p:cNvSpPr>
            <p:nvPr/>
          </p:nvSpPr>
          <p:spPr bwMode="auto">
            <a:xfrm>
              <a:off x="808" y="1938"/>
              <a:ext cx="145" cy="108"/>
            </a:xfrm>
            <a:custGeom>
              <a:avLst/>
              <a:gdLst>
                <a:gd name="T0" fmla="*/ 0 w 145"/>
                <a:gd name="T1" fmla="*/ 0 h 108"/>
                <a:gd name="T2" fmla="*/ 145 w 145"/>
                <a:gd name="T3" fmla="*/ 0 h 108"/>
                <a:gd name="T4" fmla="*/ 145 w 145"/>
                <a:gd name="T5" fmla="*/ 108 h 108"/>
                <a:gd name="T6" fmla="*/ 0 w 145"/>
                <a:gd name="T7" fmla="*/ 108 h 108"/>
                <a:gd name="T8" fmla="*/ 0 w 145"/>
                <a:gd name="T9" fmla="*/ 0 h 108"/>
                <a:gd name="T10" fmla="*/ 9 w 145"/>
                <a:gd name="T11" fmla="*/ 10 h 108"/>
                <a:gd name="T12" fmla="*/ 145 w 145"/>
                <a:gd name="T13" fmla="*/ 10 h 108"/>
                <a:gd name="T14" fmla="*/ 145 w 145"/>
                <a:gd name="T15" fmla="*/ 108 h 108"/>
                <a:gd name="T16" fmla="*/ 9 w 145"/>
                <a:gd name="T17" fmla="*/ 108 h 108"/>
                <a:gd name="T18" fmla="*/ 9 w 145"/>
                <a:gd name="T19" fmla="*/ 10 h 1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5" h="108">
                  <a:moveTo>
                    <a:pt x="0" y="0"/>
                  </a:moveTo>
                  <a:lnTo>
                    <a:pt x="145" y="0"/>
                  </a:lnTo>
                  <a:lnTo>
                    <a:pt x="145" y="108"/>
                  </a:lnTo>
                  <a:lnTo>
                    <a:pt x="0" y="108"/>
                  </a:lnTo>
                  <a:lnTo>
                    <a:pt x="0" y="0"/>
                  </a:lnTo>
                  <a:close/>
                  <a:moveTo>
                    <a:pt x="9" y="10"/>
                  </a:moveTo>
                  <a:lnTo>
                    <a:pt x="145" y="10"/>
                  </a:lnTo>
                  <a:lnTo>
                    <a:pt x="145" y="108"/>
                  </a:lnTo>
                  <a:lnTo>
                    <a:pt x="9" y="108"/>
                  </a:lnTo>
                  <a:lnTo>
                    <a:pt x="9" y="1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" name="Freeform 208"/>
            <p:cNvSpPr>
              <a:spLocks noEditPoints="1"/>
            </p:cNvSpPr>
            <p:nvPr/>
          </p:nvSpPr>
          <p:spPr bwMode="auto">
            <a:xfrm>
              <a:off x="817" y="1948"/>
              <a:ext cx="136" cy="98"/>
            </a:xfrm>
            <a:custGeom>
              <a:avLst/>
              <a:gdLst>
                <a:gd name="T0" fmla="*/ 0 w 136"/>
                <a:gd name="T1" fmla="*/ 0 h 98"/>
                <a:gd name="T2" fmla="*/ 136 w 136"/>
                <a:gd name="T3" fmla="*/ 0 h 98"/>
                <a:gd name="T4" fmla="*/ 136 w 136"/>
                <a:gd name="T5" fmla="*/ 98 h 98"/>
                <a:gd name="T6" fmla="*/ 0 w 136"/>
                <a:gd name="T7" fmla="*/ 98 h 98"/>
                <a:gd name="T8" fmla="*/ 0 w 136"/>
                <a:gd name="T9" fmla="*/ 0 h 98"/>
                <a:gd name="T10" fmla="*/ 10 w 136"/>
                <a:gd name="T11" fmla="*/ 4 h 98"/>
                <a:gd name="T12" fmla="*/ 136 w 136"/>
                <a:gd name="T13" fmla="*/ 4 h 98"/>
                <a:gd name="T14" fmla="*/ 136 w 136"/>
                <a:gd name="T15" fmla="*/ 98 h 98"/>
                <a:gd name="T16" fmla="*/ 10 w 136"/>
                <a:gd name="T17" fmla="*/ 98 h 98"/>
                <a:gd name="T18" fmla="*/ 10 w 136"/>
                <a:gd name="T19" fmla="*/ 4 h 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98">
                  <a:moveTo>
                    <a:pt x="0" y="0"/>
                  </a:moveTo>
                  <a:lnTo>
                    <a:pt x="136" y="0"/>
                  </a:lnTo>
                  <a:lnTo>
                    <a:pt x="136" y="98"/>
                  </a:lnTo>
                  <a:lnTo>
                    <a:pt x="0" y="98"/>
                  </a:lnTo>
                  <a:lnTo>
                    <a:pt x="0" y="0"/>
                  </a:lnTo>
                  <a:close/>
                  <a:moveTo>
                    <a:pt x="10" y="4"/>
                  </a:moveTo>
                  <a:lnTo>
                    <a:pt x="136" y="4"/>
                  </a:lnTo>
                  <a:lnTo>
                    <a:pt x="136" y="98"/>
                  </a:lnTo>
                  <a:lnTo>
                    <a:pt x="10" y="98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9" name="Freeform 209"/>
            <p:cNvSpPr>
              <a:spLocks noEditPoints="1"/>
            </p:cNvSpPr>
            <p:nvPr/>
          </p:nvSpPr>
          <p:spPr bwMode="auto">
            <a:xfrm>
              <a:off x="827" y="1952"/>
              <a:ext cx="126" cy="94"/>
            </a:xfrm>
            <a:custGeom>
              <a:avLst/>
              <a:gdLst>
                <a:gd name="T0" fmla="*/ 0 w 126"/>
                <a:gd name="T1" fmla="*/ 0 h 94"/>
                <a:gd name="T2" fmla="*/ 126 w 126"/>
                <a:gd name="T3" fmla="*/ 0 h 94"/>
                <a:gd name="T4" fmla="*/ 126 w 126"/>
                <a:gd name="T5" fmla="*/ 94 h 94"/>
                <a:gd name="T6" fmla="*/ 0 w 126"/>
                <a:gd name="T7" fmla="*/ 94 h 94"/>
                <a:gd name="T8" fmla="*/ 0 w 126"/>
                <a:gd name="T9" fmla="*/ 0 h 94"/>
                <a:gd name="T10" fmla="*/ 9 w 126"/>
                <a:gd name="T11" fmla="*/ 10 h 94"/>
                <a:gd name="T12" fmla="*/ 126 w 126"/>
                <a:gd name="T13" fmla="*/ 10 h 94"/>
                <a:gd name="T14" fmla="*/ 126 w 126"/>
                <a:gd name="T15" fmla="*/ 94 h 94"/>
                <a:gd name="T16" fmla="*/ 9 w 126"/>
                <a:gd name="T17" fmla="*/ 94 h 94"/>
                <a:gd name="T18" fmla="*/ 9 w 126"/>
                <a:gd name="T19" fmla="*/ 10 h 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6" h="94">
                  <a:moveTo>
                    <a:pt x="0" y="0"/>
                  </a:moveTo>
                  <a:lnTo>
                    <a:pt x="126" y="0"/>
                  </a:lnTo>
                  <a:lnTo>
                    <a:pt x="126" y="94"/>
                  </a:lnTo>
                  <a:lnTo>
                    <a:pt x="0" y="94"/>
                  </a:lnTo>
                  <a:lnTo>
                    <a:pt x="0" y="0"/>
                  </a:lnTo>
                  <a:close/>
                  <a:moveTo>
                    <a:pt x="9" y="10"/>
                  </a:moveTo>
                  <a:lnTo>
                    <a:pt x="126" y="10"/>
                  </a:lnTo>
                  <a:lnTo>
                    <a:pt x="126" y="94"/>
                  </a:lnTo>
                  <a:lnTo>
                    <a:pt x="9" y="94"/>
                  </a:lnTo>
                  <a:lnTo>
                    <a:pt x="9" y="1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0" name="Freeform 210"/>
            <p:cNvSpPr>
              <a:spLocks noEditPoints="1"/>
            </p:cNvSpPr>
            <p:nvPr/>
          </p:nvSpPr>
          <p:spPr bwMode="auto">
            <a:xfrm>
              <a:off x="836" y="1962"/>
              <a:ext cx="117" cy="84"/>
            </a:xfrm>
            <a:custGeom>
              <a:avLst/>
              <a:gdLst>
                <a:gd name="T0" fmla="*/ 0 w 117"/>
                <a:gd name="T1" fmla="*/ 0 h 84"/>
                <a:gd name="T2" fmla="*/ 117 w 117"/>
                <a:gd name="T3" fmla="*/ 0 h 84"/>
                <a:gd name="T4" fmla="*/ 117 w 117"/>
                <a:gd name="T5" fmla="*/ 84 h 84"/>
                <a:gd name="T6" fmla="*/ 0 w 117"/>
                <a:gd name="T7" fmla="*/ 84 h 84"/>
                <a:gd name="T8" fmla="*/ 0 w 117"/>
                <a:gd name="T9" fmla="*/ 0 h 84"/>
                <a:gd name="T10" fmla="*/ 9 w 117"/>
                <a:gd name="T11" fmla="*/ 5 h 84"/>
                <a:gd name="T12" fmla="*/ 117 w 117"/>
                <a:gd name="T13" fmla="*/ 5 h 84"/>
                <a:gd name="T14" fmla="*/ 117 w 117"/>
                <a:gd name="T15" fmla="*/ 84 h 84"/>
                <a:gd name="T16" fmla="*/ 9 w 117"/>
                <a:gd name="T17" fmla="*/ 84 h 84"/>
                <a:gd name="T18" fmla="*/ 9 w 117"/>
                <a:gd name="T19" fmla="*/ 5 h 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7" h="84">
                  <a:moveTo>
                    <a:pt x="0" y="0"/>
                  </a:moveTo>
                  <a:lnTo>
                    <a:pt x="117" y="0"/>
                  </a:lnTo>
                  <a:lnTo>
                    <a:pt x="117" y="84"/>
                  </a:lnTo>
                  <a:lnTo>
                    <a:pt x="0" y="84"/>
                  </a:lnTo>
                  <a:lnTo>
                    <a:pt x="0" y="0"/>
                  </a:lnTo>
                  <a:close/>
                  <a:moveTo>
                    <a:pt x="9" y="5"/>
                  </a:moveTo>
                  <a:lnTo>
                    <a:pt x="117" y="5"/>
                  </a:lnTo>
                  <a:lnTo>
                    <a:pt x="117" y="84"/>
                  </a:lnTo>
                  <a:lnTo>
                    <a:pt x="9" y="84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1" name="Freeform 211"/>
            <p:cNvSpPr>
              <a:spLocks noEditPoints="1"/>
            </p:cNvSpPr>
            <p:nvPr/>
          </p:nvSpPr>
          <p:spPr bwMode="auto">
            <a:xfrm>
              <a:off x="845" y="1967"/>
              <a:ext cx="108" cy="79"/>
            </a:xfrm>
            <a:custGeom>
              <a:avLst/>
              <a:gdLst>
                <a:gd name="T0" fmla="*/ 0 w 108"/>
                <a:gd name="T1" fmla="*/ 0 h 79"/>
                <a:gd name="T2" fmla="*/ 108 w 108"/>
                <a:gd name="T3" fmla="*/ 0 h 79"/>
                <a:gd name="T4" fmla="*/ 108 w 108"/>
                <a:gd name="T5" fmla="*/ 79 h 79"/>
                <a:gd name="T6" fmla="*/ 0 w 108"/>
                <a:gd name="T7" fmla="*/ 79 h 79"/>
                <a:gd name="T8" fmla="*/ 0 w 108"/>
                <a:gd name="T9" fmla="*/ 0 h 79"/>
                <a:gd name="T10" fmla="*/ 10 w 108"/>
                <a:gd name="T11" fmla="*/ 9 h 79"/>
                <a:gd name="T12" fmla="*/ 108 w 108"/>
                <a:gd name="T13" fmla="*/ 9 h 79"/>
                <a:gd name="T14" fmla="*/ 108 w 108"/>
                <a:gd name="T15" fmla="*/ 79 h 79"/>
                <a:gd name="T16" fmla="*/ 10 w 108"/>
                <a:gd name="T17" fmla="*/ 79 h 79"/>
                <a:gd name="T18" fmla="*/ 10 w 108"/>
                <a:gd name="T19" fmla="*/ 9 h 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8" h="79">
                  <a:moveTo>
                    <a:pt x="0" y="0"/>
                  </a:moveTo>
                  <a:lnTo>
                    <a:pt x="108" y="0"/>
                  </a:lnTo>
                  <a:lnTo>
                    <a:pt x="108" y="79"/>
                  </a:lnTo>
                  <a:lnTo>
                    <a:pt x="0" y="79"/>
                  </a:lnTo>
                  <a:lnTo>
                    <a:pt x="0" y="0"/>
                  </a:lnTo>
                  <a:close/>
                  <a:moveTo>
                    <a:pt x="10" y="9"/>
                  </a:moveTo>
                  <a:lnTo>
                    <a:pt x="108" y="9"/>
                  </a:lnTo>
                  <a:lnTo>
                    <a:pt x="108" y="79"/>
                  </a:lnTo>
                  <a:lnTo>
                    <a:pt x="10" y="79"/>
                  </a:lnTo>
                  <a:lnTo>
                    <a:pt x="10" y="9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2" name="Freeform 212"/>
            <p:cNvSpPr>
              <a:spLocks noEditPoints="1"/>
            </p:cNvSpPr>
            <p:nvPr/>
          </p:nvSpPr>
          <p:spPr bwMode="auto">
            <a:xfrm>
              <a:off x="855" y="1976"/>
              <a:ext cx="98" cy="70"/>
            </a:xfrm>
            <a:custGeom>
              <a:avLst/>
              <a:gdLst>
                <a:gd name="T0" fmla="*/ 0 w 98"/>
                <a:gd name="T1" fmla="*/ 0 h 70"/>
                <a:gd name="T2" fmla="*/ 98 w 98"/>
                <a:gd name="T3" fmla="*/ 0 h 70"/>
                <a:gd name="T4" fmla="*/ 98 w 98"/>
                <a:gd name="T5" fmla="*/ 70 h 70"/>
                <a:gd name="T6" fmla="*/ 0 w 98"/>
                <a:gd name="T7" fmla="*/ 70 h 70"/>
                <a:gd name="T8" fmla="*/ 0 w 98"/>
                <a:gd name="T9" fmla="*/ 0 h 70"/>
                <a:gd name="T10" fmla="*/ 9 w 98"/>
                <a:gd name="T11" fmla="*/ 5 h 70"/>
                <a:gd name="T12" fmla="*/ 98 w 98"/>
                <a:gd name="T13" fmla="*/ 5 h 70"/>
                <a:gd name="T14" fmla="*/ 98 w 98"/>
                <a:gd name="T15" fmla="*/ 70 h 70"/>
                <a:gd name="T16" fmla="*/ 9 w 98"/>
                <a:gd name="T17" fmla="*/ 70 h 70"/>
                <a:gd name="T18" fmla="*/ 9 w 98"/>
                <a:gd name="T19" fmla="*/ 5 h 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8" h="70">
                  <a:moveTo>
                    <a:pt x="0" y="0"/>
                  </a:moveTo>
                  <a:lnTo>
                    <a:pt x="98" y="0"/>
                  </a:lnTo>
                  <a:lnTo>
                    <a:pt x="98" y="70"/>
                  </a:lnTo>
                  <a:lnTo>
                    <a:pt x="0" y="70"/>
                  </a:lnTo>
                  <a:lnTo>
                    <a:pt x="0" y="0"/>
                  </a:lnTo>
                  <a:close/>
                  <a:moveTo>
                    <a:pt x="9" y="5"/>
                  </a:moveTo>
                  <a:lnTo>
                    <a:pt x="98" y="5"/>
                  </a:lnTo>
                  <a:lnTo>
                    <a:pt x="98" y="70"/>
                  </a:lnTo>
                  <a:lnTo>
                    <a:pt x="9" y="70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3" name="Freeform 213"/>
            <p:cNvSpPr>
              <a:spLocks noEditPoints="1"/>
            </p:cNvSpPr>
            <p:nvPr/>
          </p:nvSpPr>
          <p:spPr bwMode="auto">
            <a:xfrm>
              <a:off x="864" y="1981"/>
              <a:ext cx="89" cy="65"/>
            </a:xfrm>
            <a:custGeom>
              <a:avLst/>
              <a:gdLst>
                <a:gd name="T0" fmla="*/ 0 w 89"/>
                <a:gd name="T1" fmla="*/ 0 h 65"/>
                <a:gd name="T2" fmla="*/ 89 w 89"/>
                <a:gd name="T3" fmla="*/ 0 h 65"/>
                <a:gd name="T4" fmla="*/ 89 w 89"/>
                <a:gd name="T5" fmla="*/ 65 h 65"/>
                <a:gd name="T6" fmla="*/ 0 w 89"/>
                <a:gd name="T7" fmla="*/ 65 h 65"/>
                <a:gd name="T8" fmla="*/ 0 w 89"/>
                <a:gd name="T9" fmla="*/ 0 h 65"/>
                <a:gd name="T10" fmla="*/ 9 w 89"/>
                <a:gd name="T11" fmla="*/ 9 h 65"/>
                <a:gd name="T12" fmla="*/ 89 w 89"/>
                <a:gd name="T13" fmla="*/ 9 h 65"/>
                <a:gd name="T14" fmla="*/ 89 w 89"/>
                <a:gd name="T15" fmla="*/ 65 h 65"/>
                <a:gd name="T16" fmla="*/ 9 w 89"/>
                <a:gd name="T17" fmla="*/ 65 h 65"/>
                <a:gd name="T18" fmla="*/ 9 w 89"/>
                <a:gd name="T19" fmla="*/ 9 h 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9" h="65">
                  <a:moveTo>
                    <a:pt x="0" y="0"/>
                  </a:moveTo>
                  <a:lnTo>
                    <a:pt x="89" y="0"/>
                  </a:lnTo>
                  <a:lnTo>
                    <a:pt x="89" y="65"/>
                  </a:lnTo>
                  <a:lnTo>
                    <a:pt x="0" y="65"/>
                  </a:lnTo>
                  <a:lnTo>
                    <a:pt x="0" y="0"/>
                  </a:lnTo>
                  <a:close/>
                  <a:moveTo>
                    <a:pt x="9" y="9"/>
                  </a:moveTo>
                  <a:lnTo>
                    <a:pt x="89" y="9"/>
                  </a:lnTo>
                  <a:lnTo>
                    <a:pt x="89" y="65"/>
                  </a:lnTo>
                  <a:lnTo>
                    <a:pt x="9" y="65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" name="Freeform 214"/>
            <p:cNvSpPr>
              <a:spLocks noEditPoints="1"/>
            </p:cNvSpPr>
            <p:nvPr/>
          </p:nvSpPr>
          <p:spPr bwMode="auto">
            <a:xfrm>
              <a:off x="873" y="1990"/>
              <a:ext cx="80" cy="56"/>
            </a:xfrm>
            <a:custGeom>
              <a:avLst/>
              <a:gdLst>
                <a:gd name="T0" fmla="*/ 0 w 80"/>
                <a:gd name="T1" fmla="*/ 0 h 56"/>
                <a:gd name="T2" fmla="*/ 80 w 80"/>
                <a:gd name="T3" fmla="*/ 0 h 56"/>
                <a:gd name="T4" fmla="*/ 80 w 80"/>
                <a:gd name="T5" fmla="*/ 56 h 56"/>
                <a:gd name="T6" fmla="*/ 0 w 80"/>
                <a:gd name="T7" fmla="*/ 56 h 56"/>
                <a:gd name="T8" fmla="*/ 0 w 80"/>
                <a:gd name="T9" fmla="*/ 0 h 56"/>
                <a:gd name="T10" fmla="*/ 10 w 80"/>
                <a:gd name="T11" fmla="*/ 5 h 56"/>
                <a:gd name="T12" fmla="*/ 80 w 80"/>
                <a:gd name="T13" fmla="*/ 5 h 56"/>
                <a:gd name="T14" fmla="*/ 80 w 80"/>
                <a:gd name="T15" fmla="*/ 56 h 56"/>
                <a:gd name="T16" fmla="*/ 10 w 80"/>
                <a:gd name="T17" fmla="*/ 56 h 56"/>
                <a:gd name="T18" fmla="*/ 10 w 80"/>
                <a:gd name="T19" fmla="*/ 5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0" h="56">
                  <a:moveTo>
                    <a:pt x="0" y="0"/>
                  </a:moveTo>
                  <a:lnTo>
                    <a:pt x="80" y="0"/>
                  </a:lnTo>
                  <a:lnTo>
                    <a:pt x="80" y="56"/>
                  </a:lnTo>
                  <a:lnTo>
                    <a:pt x="0" y="56"/>
                  </a:lnTo>
                  <a:lnTo>
                    <a:pt x="0" y="0"/>
                  </a:lnTo>
                  <a:close/>
                  <a:moveTo>
                    <a:pt x="10" y="5"/>
                  </a:moveTo>
                  <a:lnTo>
                    <a:pt x="80" y="5"/>
                  </a:lnTo>
                  <a:lnTo>
                    <a:pt x="80" y="56"/>
                  </a:lnTo>
                  <a:lnTo>
                    <a:pt x="10" y="56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5" name="Freeform 215"/>
            <p:cNvSpPr>
              <a:spLocks noEditPoints="1"/>
            </p:cNvSpPr>
            <p:nvPr/>
          </p:nvSpPr>
          <p:spPr bwMode="auto">
            <a:xfrm>
              <a:off x="883" y="1995"/>
              <a:ext cx="70" cy="51"/>
            </a:xfrm>
            <a:custGeom>
              <a:avLst/>
              <a:gdLst>
                <a:gd name="T0" fmla="*/ 0 w 70"/>
                <a:gd name="T1" fmla="*/ 0 h 51"/>
                <a:gd name="T2" fmla="*/ 70 w 70"/>
                <a:gd name="T3" fmla="*/ 0 h 51"/>
                <a:gd name="T4" fmla="*/ 70 w 70"/>
                <a:gd name="T5" fmla="*/ 51 h 51"/>
                <a:gd name="T6" fmla="*/ 0 w 70"/>
                <a:gd name="T7" fmla="*/ 51 h 51"/>
                <a:gd name="T8" fmla="*/ 0 w 70"/>
                <a:gd name="T9" fmla="*/ 0 h 51"/>
                <a:gd name="T10" fmla="*/ 9 w 70"/>
                <a:gd name="T11" fmla="*/ 9 h 51"/>
                <a:gd name="T12" fmla="*/ 70 w 70"/>
                <a:gd name="T13" fmla="*/ 9 h 51"/>
                <a:gd name="T14" fmla="*/ 70 w 70"/>
                <a:gd name="T15" fmla="*/ 51 h 51"/>
                <a:gd name="T16" fmla="*/ 9 w 70"/>
                <a:gd name="T17" fmla="*/ 51 h 51"/>
                <a:gd name="T18" fmla="*/ 9 w 70"/>
                <a:gd name="T19" fmla="*/ 9 h 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0" h="51">
                  <a:moveTo>
                    <a:pt x="0" y="0"/>
                  </a:moveTo>
                  <a:lnTo>
                    <a:pt x="70" y="0"/>
                  </a:lnTo>
                  <a:lnTo>
                    <a:pt x="70" y="51"/>
                  </a:lnTo>
                  <a:lnTo>
                    <a:pt x="0" y="51"/>
                  </a:lnTo>
                  <a:lnTo>
                    <a:pt x="0" y="0"/>
                  </a:lnTo>
                  <a:close/>
                  <a:moveTo>
                    <a:pt x="9" y="9"/>
                  </a:moveTo>
                  <a:lnTo>
                    <a:pt x="70" y="9"/>
                  </a:lnTo>
                  <a:lnTo>
                    <a:pt x="70" y="51"/>
                  </a:lnTo>
                  <a:lnTo>
                    <a:pt x="9" y="51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6" name="Freeform 216"/>
            <p:cNvSpPr>
              <a:spLocks noEditPoints="1"/>
            </p:cNvSpPr>
            <p:nvPr/>
          </p:nvSpPr>
          <p:spPr bwMode="auto">
            <a:xfrm>
              <a:off x="892" y="2004"/>
              <a:ext cx="61" cy="42"/>
            </a:xfrm>
            <a:custGeom>
              <a:avLst/>
              <a:gdLst>
                <a:gd name="T0" fmla="*/ 0 w 61"/>
                <a:gd name="T1" fmla="*/ 0 h 42"/>
                <a:gd name="T2" fmla="*/ 61 w 61"/>
                <a:gd name="T3" fmla="*/ 0 h 42"/>
                <a:gd name="T4" fmla="*/ 61 w 61"/>
                <a:gd name="T5" fmla="*/ 42 h 42"/>
                <a:gd name="T6" fmla="*/ 0 w 61"/>
                <a:gd name="T7" fmla="*/ 42 h 42"/>
                <a:gd name="T8" fmla="*/ 0 w 61"/>
                <a:gd name="T9" fmla="*/ 0 h 42"/>
                <a:gd name="T10" fmla="*/ 10 w 61"/>
                <a:gd name="T11" fmla="*/ 5 h 42"/>
                <a:gd name="T12" fmla="*/ 61 w 61"/>
                <a:gd name="T13" fmla="*/ 5 h 42"/>
                <a:gd name="T14" fmla="*/ 61 w 61"/>
                <a:gd name="T15" fmla="*/ 42 h 42"/>
                <a:gd name="T16" fmla="*/ 10 w 61"/>
                <a:gd name="T17" fmla="*/ 42 h 42"/>
                <a:gd name="T18" fmla="*/ 10 w 61"/>
                <a:gd name="T19" fmla="*/ 5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1" h="42">
                  <a:moveTo>
                    <a:pt x="0" y="0"/>
                  </a:moveTo>
                  <a:lnTo>
                    <a:pt x="61" y="0"/>
                  </a:lnTo>
                  <a:lnTo>
                    <a:pt x="61" y="42"/>
                  </a:lnTo>
                  <a:lnTo>
                    <a:pt x="0" y="42"/>
                  </a:lnTo>
                  <a:lnTo>
                    <a:pt x="0" y="0"/>
                  </a:lnTo>
                  <a:close/>
                  <a:moveTo>
                    <a:pt x="10" y="5"/>
                  </a:moveTo>
                  <a:lnTo>
                    <a:pt x="61" y="5"/>
                  </a:lnTo>
                  <a:lnTo>
                    <a:pt x="61" y="42"/>
                  </a:lnTo>
                  <a:lnTo>
                    <a:pt x="10" y="42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7" name="Freeform 217"/>
            <p:cNvSpPr>
              <a:spLocks noEditPoints="1"/>
            </p:cNvSpPr>
            <p:nvPr/>
          </p:nvSpPr>
          <p:spPr bwMode="auto">
            <a:xfrm>
              <a:off x="902" y="2009"/>
              <a:ext cx="51" cy="37"/>
            </a:xfrm>
            <a:custGeom>
              <a:avLst/>
              <a:gdLst>
                <a:gd name="T0" fmla="*/ 0 w 51"/>
                <a:gd name="T1" fmla="*/ 0 h 37"/>
                <a:gd name="T2" fmla="*/ 51 w 51"/>
                <a:gd name="T3" fmla="*/ 0 h 37"/>
                <a:gd name="T4" fmla="*/ 51 w 51"/>
                <a:gd name="T5" fmla="*/ 37 h 37"/>
                <a:gd name="T6" fmla="*/ 0 w 51"/>
                <a:gd name="T7" fmla="*/ 37 h 37"/>
                <a:gd name="T8" fmla="*/ 0 w 51"/>
                <a:gd name="T9" fmla="*/ 0 h 37"/>
                <a:gd name="T10" fmla="*/ 14 w 51"/>
                <a:gd name="T11" fmla="*/ 9 h 37"/>
                <a:gd name="T12" fmla="*/ 51 w 51"/>
                <a:gd name="T13" fmla="*/ 9 h 37"/>
                <a:gd name="T14" fmla="*/ 51 w 51"/>
                <a:gd name="T15" fmla="*/ 37 h 37"/>
                <a:gd name="T16" fmla="*/ 14 w 51"/>
                <a:gd name="T17" fmla="*/ 37 h 37"/>
                <a:gd name="T18" fmla="*/ 14 w 51"/>
                <a:gd name="T19" fmla="*/ 9 h 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1" h="37">
                  <a:moveTo>
                    <a:pt x="0" y="0"/>
                  </a:moveTo>
                  <a:lnTo>
                    <a:pt x="51" y="0"/>
                  </a:lnTo>
                  <a:lnTo>
                    <a:pt x="51" y="37"/>
                  </a:lnTo>
                  <a:lnTo>
                    <a:pt x="0" y="37"/>
                  </a:lnTo>
                  <a:lnTo>
                    <a:pt x="0" y="0"/>
                  </a:lnTo>
                  <a:close/>
                  <a:moveTo>
                    <a:pt x="14" y="9"/>
                  </a:moveTo>
                  <a:lnTo>
                    <a:pt x="51" y="9"/>
                  </a:lnTo>
                  <a:lnTo>
                    <a:pt x="51" y="37"/>
                  </a:lnTo>
                  <a:lnTo>
                    <a:pt x="14" y="37"/>
                  </a:lnTo>
                  <a:lnTo>
                    <a:pt x="14" y="9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8" name="Freeform 218"/>
            <p:cNvSpPr>
              <a:spLocks noEditPoints="1"/>
            </p:cNvSpPr>
            <p:nvPr/>
          </p:nvSpPr>
          <p:spPr bwMode="auto">
            <a:xfrm>
              <a:off x="916" y="2018"/>
              <a:ext cx="37" cy="28"/>
            </a:xfrm>
            <a:custGeom>
              <a:avLst/>
              <a:gdLst>
                <a:gd name="T0" fmla="*/ 0 w 37"/>
                <a:gd name="T1" fmla="*/ 0 h 28"/>
                <a:gd name="T2" fmla="*/ 37 w 37"/>
                <a:gd name="T3" fmla="*/ 0 h 28"/>
                <a:gd name="T4" fmla="*/ 37 w 37"/>
                <a:gd name="T5" fmla="*/ 28 h 28"/>
                <a:gd name="T6" fmla="*/ 0 w 37"/>
                <a:gd name="T7" fmla="*/ 28 h 28"/>
                <a:gd name="T8" fmla="*/ 0 w 37"/>
                <a:gd name="T9" fmla="*/ 0 h 28"/>
                <a:gd name="T10" fmla="*/ 9 w 37"/>
                <a:gd name="T11" fmla="*/ 5 h 28"/>
                <a:gd name="T12" fmla="*/ 37 w 37"/>
                <a:gd name="T13" fmla="*/ 5 h 28"/>
                <a:gd name="T14" fmla="*/ 37 w 37"/>
                <a:gd name="T15" fmla="*/ 28 h 28"/>
                <a:gd name="T16" fmla="*/ 9 w 37"/>
                <a:gd name="T17" fmla="*/ 28 h 28"/>
                <a:gd name="T18" fmla="*/ 9 w 37"/>
                <a:gd name="T19" fmla="*/ 5 h 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7" h="28">
                  <a:moveTo>
                    <a:pt x="0" y="0"/>
                  </a:moveTo>
                  <a:lnTo>
                    <a:pt x="37" y="0"/>
                  </a:lnTo>
                  <a:lnTo>
                    <a:pt x="37" y="28"/>
                  </a:lnTo>
                  <a:lnTo>
                    <a:pt x="0" y="28"/>
                  </a:lnTo>
                  <a:lnTo>
                    <a:pt x="0" y="0"/>
                  </a:lnTo>
                  <a:close/>
                  <a:moveTo>
                    <a:pt x="9" y="5"/>
                  </a:moveTo>
                  <a:lnTo>
                    <a:pt x="37" y="5"/>
                  </a:lnTo>
                  <a:lnTo>
                    <a:pt x="37" y="28"/>
                  </a:lnTo>
                  <a:lnTo>
                    <a:pt x="9" y="28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9" name="Freeform 219"/>
            <p:cNvSpPr>
              <a:spLocks noEditPoints="1"/>
            </p:cNvSpPr>
            <p:nvPr/>
          </p:nvSpPr>
          <p:spPr bwMode="auto">
            <a:xfrm>
              <a:off x="925" y="2023"/>
              <a:ext cx="28" cy="23"/>
            </a:xfrm>
            <a:custGeom>
              <a:avLst/>
              <a:gdLst>
                <a:gd name="T0" fmla="*/ 0 w 28"/>
                <a:gd name="T1" fmla="*/ 0 h 23"/>
                <a:gd name="T2" fmla="*/ 28 w 28"/>
                <a:gd name="T3" fmla="*/ 0 h 23"/>
                <a:gd name="T4" fmla="*/ 28 w 28"/>
                <a:gd name="T5" fmla="*/ 23 h 23"/>
                <a:gd name="T6" fmla="*/ 0 w 28"/>
                <a:gd name="T7" fmla="*/ 23 h 23"/>
                <a:gd name="T8" fmla="*/ 0 w 28"/>
                <a:gd name="T9" fmla="*/ 0 h 23"/>
                <a:gd name="T10" fmla="*/ 10 w 28"/>
                <a:gd name="T11" fmla="*/ 9 h 23"/>
                <a:gd name="T12" fmla="*/ 28 w 28"/>
                <a:gd name="T13" fmla="*/ 9 h 23"/>
                <a:gd name="T14" fmla="*/ 28 w 28"/>
                <a:gd name="T15" fmla="*/ 23 h 23"/>
                <a:gd name="T16" fmla="*/ 10 w 28"/>
                <a:gd name="T17" fmla="*/ 23 h 23"/>
                <a:gd name="T18" fmla="*/ 10 w 28"/>
                <a:gd name="T19" fmla="*/ 9 h 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" h="23">
                  <a:moveTo>
                    <a:pt x="0" y="0"/>
                  </a:moveTo>
                  <a:lnTo>
                    <a:pt x="28" y="0"/>
                  </a:lnTo>
                  <a:lnTo>
                    <a:pt x="28" y="23"/>
                  </a:lnTo>
                  <a:lnTo>
                    <a:pt x="0" y="23"/>
                  </a:lnTo>
                  <a:lnTo>
                    <a:pt x="0" y="0"/>
                  </a:lnTo>
                  <a:close/>
                  <a:moveTo>
                    <a:pt x="10" y="9"/>
                  </a:moveTo>
                  <a:lnTo>
                    <a:pt x="28" y="9"/>
                  </a:lnTo>
                  <a:lnTo>
                    <a:pt x="28" y="23"/>
                  </a:lnTo>
                  <a:lnTo>
                    <a:pt x="10" y="23"/>
                  </a:lnTo>
                  <a:lnTo>
                    <a:pt x="10" y="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0" name="Freeform 220"/>
            <p:cNvSpPr>
              <a:spLocks noEditPoints="1"/>
            </p:cNvSpPr>
            <p:nvPr/>
          </p:nvSpPr>
          <p:spPr bwMode="auto">
            <a:xfrm>
              <a:off x="935" y="2032"/>
              <a:ext cx="18" cy="14"/>
            </a:xfrm>
            <a:custGeom>
              <a:avLst/>
              <a:gdLst>
                <a:gd name="T0" fmla="*/ 0 w 18"/>
                <a:gd name="T1" fmla="*/ 0 h 14"/>
                <a:gd name="T2" fmla="*/ 18 w 18"/>
                <a:gd name="T3" fmla="*/ 0 h 14"/>
                <a:gd name="T4" fmla="*/ 18 w 18"/>
                <a:gd name="T5" fmla="*/ 14 h 14"/>
                <a:gd name="T6" fmla="*/ 0 w 18"/>
                <a:gd name="T7" fmla="*/ 14 h 14"/>
                <a:gd name="T8" fmla="*/ 0 w 18"/>
                <a:gd name="T9" fmla="*/ 0 h 14"/>
                <a:gd name="T10" fmla="*/ 9 w 18"/>
                <a:gd name="T11" fmla="*/ 5 h 14"/>
                <a:gd name="T12" fmla="*/ 18 w 18"/>
                <a:gd name="T13" fmla="*/ 5 h 14"/>
                <a:gd name="T14" fmla="*/ 18 w 18"/>
                <a:gd name="T15" fmla="*/ 14 h 14"/>
                <a:gd name="T16" fmla="*/ 9 w 18"/>
                <a:gd name="T17" fmla="*/ 14 h 14"/>
                <a:gd name="T18" fmla="*/ 9 w 18"/>
                <a:gd name="T19" fmla="*/ 5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" h="14">
                  <a:moveTo>
                    <a:pt x="0" y="0"/>
                  </a:moveTo>
                  <a:lnTo>
                    <a:pt x="18" y="0"/>
                  </a:lnTo>
                  <a:lnTo>
                    <a:pt x="18" y="14"/>
                  </a:lnTo>
                  <a:lnTo>
                    <a:pt x="0" y="14"/>
                  </a:lnTo>
                  <a:lnTo>
                    <a:pt x="0" y="0"/>
                  </a:lnTo>
                  <a:close/>
                  <a:moveTo>
                    <a:pt x="9" y="5"/>
                  </a:moveTo>
                  <a:lnTo>
                    <a:pt x="18" y="5"/>
                  </a:lnTo>
                  <a:lnTo>
                    <a:pt x="18" y="14"/>
                  </a:lnTo>
                  <a:lnTo>
                    <a:pt x="9" y="14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1" name="Freeform 221"/>
            <p:cNvSpPr>
              <a:spLocks noEditPoints="1"/>
            </p:cNvSpPr>
            <p:nvPr/>
          </p:nvSpPr>
          <p:spPr bwMode="auto">
            <a:xfrm>
              <a:off x="944" y="2037"/>
              <a:ext cx="9" cy="9"/>
            </a:xfrm>
            <a:custGeom>
              <a:avLst/>
              <a:gdLst>
                <a:gd name="T0" fmla="*/ 0 w 9"/>
                <a:gd name="T1" fmla="*/ 0 h 9"/>
                <a:gd name="T2" fmla="*/ 9 w 9"/>
                <a:gd name="T3" fmla="*/ 0 h 9"/>
                <a:gd name="T4" fmla="*/ 9 w 9"/>
                <a:gd name="T5" fmla="*/ 9 h 9"/>
                <a:gd name="T6" fmla="*/ 0 w 9"/>
                <a:gd name="T7" fmla="*/ 9 h 9"/>
                <a:gd name="T8" fmla="*/ 0 w 9"/>
                <a:gd name="T9" fmla="*/ 0 h 9"/>
                <a:gd name="T10" fmla="*/ 9 w 9"/>
                <a:gd name="T11" fmla="*/ 9 h 9"/>
                <a:gd name="T12" fmla="*/ 9 w 9"/>
                <a:gd name="T13" fmla="*/ 9 h 9"/>
                <a:gd name="T14" fmla="*/ 9 w 9"/>
                <a:gd name="T15" fmla="*/ 9 h 9"/>
                <a:gd name="T16" fmla="*/ 9 w 9"/>
                <a:gd name="T17" fmla="*/ 9 h 9"/>
                <a:gd name="T18" fmla="*/ 9 w 9"/>
                <a:gd name="T19" fmla="*/ 9 h 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lnTo>
                    <a:pt x="9" y="0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0"/>
                  </a:lnTo>
                  <a:close/>
                  <a:moveTo>
                    <a:pt x="9" y="9"/>
                  </a:moveTo>
                  <a:lnTo>
                    <a:pt x="9" y="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2" name="Freeform 222"/>
            <p:cNvSpPr>
              <a:spLocks noEditPoints="1"/>
            </p:cNvSpPr>
            <p:nvPr/>
          </p:nvSpPr>
          <p:spPr bwMode="auto">
            <a:xfrm>
              <a:off x="953" y="2046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3" name="Line 223"/>
            <p:cNvSpPr>
              <a:spLocks noChangeShapeType="1"/>
            </p:cNvSpPr>
            <p:nvPr/>
          </p:nvSpPr>
          <p:spPr bwMode="auto">
            <a:xfrm>
              <a:off x="728" y="2075"/>
              <a:ext cx="1" cy="1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4" name="Line 224"/>
            <p:cNvSpPr>
              <a:spLocks noChangeShapeType="1"/>
            </p:cNvSpPr>
            <p:nvPr/>
          </p:nvSpPr>
          <p:spPr bwMode="auto">
            <a:xfrm>
              <a:off x="686" y="2075"/>
              <a:ext cx="1" cy="1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5" name="Line 225"/>
            <p:cNvSpPr>
              <a:spLocks noChangeShapeType="1"/>
            </p:cNvSpPr>
            <p:nvPr/>
          </p:nvSpPr>
          <p:spPr bwMode="auto">
            <a:xfrm>
              <a:off x="634" y="2075"/>
              <a:ext cx="35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6" name="Freeform 226"/>
            <p:cNvSpPr>
              <a:spLocks noEditPoints="1"/>
            </p:cNvSpPr>
            <p:nvPr/>
          </p:nvSpPr>
          <p:spPr bwMode="auto">
            <a:xfrm>
              <a:off x="902" y="2141"/>
              <a:ext cx="42" cy="14"/>
            </a:xfrm>
            <a:custGeom>
              <a:avLst/>
              <a:gdLst>
                <a:gd name="T0" fmla="*/ 0 w 42"/>
                <a:gd name="T1" fmla="*/ 0 h 14"/>
                <a:gd name="T2" fmla="*/ 42 w 42"/>
                <a:gd name="T3" fmla="*/ 0 h 14"/>
                <a:gd name="T4" fmla="*/ 42 w 42"/>
                <a:gd name="T5" fmla="*/ 14 h 14"/>
                <a:gd name="T6" fmla="*/ 0 w 42"/>
                <a:gd name="T7" fmla="*/ 14 h 14"/>
                <a:gd name="T8" fmla="*/ 0 w 42"/>
                <a:gd name="T9" fmla="*/ 0 h 14"/>
                <a:gd name="T10" fmla="*/ 0 w 42"/>
                <a:gd name="T11" fmla="*/ 0 h 14"/>
                <a:gd name="T12" fmla="*/ 42 w 42"/>
                <a:gd name="T13" fmla="*/ 0 h 14"/>
                <a:gd name="T14" fmla="*/ 42 w 42"/>
                <a:gd name="T15" fmla="*/ 9 h 14"/>
                <a:gd name="T16" fmla="*/ 0 w 42"/>
                <a:gd name="T17" fmla="*/ 9 h 14"/>
                <a:gd name="T18" fmla="*/ 0 w 42"/>
                <a:gd name="T19" fmla="*/ 0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14">
                  <a:moveTo>
                    <a:pt x="0" y="0"/>
                  </a:moveTo>
                  <a:lnTo>
                    <a:pt x="42" y="0"/>
                  </a:lnTo>
                  <a:lnTo>
                    <a:pt x="42" y="14"/>
                  </a:lnTo>
                  <a:lnTo>
                    <a:pt x="0" y="1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2" y="0"/>
                  </a:lnTo>
                  <a:lnTo>
                    <a:pt x="42" y="9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7" name="Freeform 227"/>
            <p:cNvSpPr>
              <a:spLocks noEditPoints="1"/>
            </p:cNvSpPr>
            <p:nvPr/>
          </p:nvSpPr>
          <p:spPr bwMode="auto">
            <a:xfrm>
              <a:off x="902" y="2141"/>
              <a:ext cx="42" cy="9"/>
            </a:xfrm>
            <a:custGeom>
              <a:avLst/>
              <a:gdLst>
                <a:gd name="T0" fmla="*/ 0 w 42"/>
                <a:gd name="T1" fmla="*/ 0 h 9"/>
                <a:gd name="T2" fmla="*/ 42 w 42"/>
                <a:gd name="T3" fmla="*/ 0 h 9"/>
                <a:gd name="T4" fmla="*/ 42 w 42"/>
                <a:gd name="T5" fmla="*/ 9 h 9"/>
                <a:gd name="T6" fmla="*/ 0 w 42"/>
                <a:gd name="T7" fmla="*/ 9 h 9"/>
                <a:gd name="T8" fmla="*/ 0 w 42"/>
                <a:gd name="T9" fmla="*/ 0 h 9"/>
                <a:gd name="T10" fmla="*/ 0 w 42"/>
                <a:gd name="T11" fmla="*/ 0 h 9"/>
                <a:gd name="T12" fmla="*/ 42 w 42"/>
                <a:gd name="T13" fmla="*/ 0 h 9"/>
                <a:gd name="T14" fmla="*/ 42 w 42"/>
                <a:gd name="T15" fmla="*/ 0 h 9"/>
                <a:gd name="T16" fmla="*/ 0 w 42"/>
                <a:gd name="T17" fmla="*/ 0 h 9"/>
                <a:gd name="T18" fmla="*/ 0 w 42"/>
                <a:gd name="T19" fmla="*/ 0 h 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">
                  <a:moveTo>
                    <a:pt x="0" y="0"/>
                  </a:moveTo>
                  <a:lnTo>
                    <a:pt x="42" y="0"/>
                  </a:lnTo>
                  <a:lnTo>
                    <a:pt x="42" y="9"/>
                  </a:lnTo>
                  <a:lnTo>
                    <a:pt x="0" y="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8" name="Rectangle 228"/>
            <p:cNvSpPr>
              <a:spLocks noChangeArrowheads="1"/>
            </p:cNvSpPr>
            <p:nvPr/>
          </p:nvSpPr>
          <p:spPr bwMode="auto">
            <a:xfrm>
              <a:off x="902" y="2141"/>
              <a:ext cx="42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879" name="Freeform 229"/>
            <p:cNvSpPr>
              <a:spLocks noEditPoints="1"/>
            </p:cNvSpPr>
            <p:nvPr/>
          </p:nvSpPr>
          <p:spPr bwMode="auto">
            <a:xfrm>
              <a:off x="902" y="2141"/>
              <a:ext cx="42" cy="14"/>
            </a:xfrm>
            <a:custGeom>
              <a:avLst/>
              <a:gdLst>
                <a:gd name="T0" fmla="*/ 0 w 42"/>
                <a:gd name="T1" fmla="*/ 0 h 14"/>
                <a:gd name="T2" fmla="*/ 42 w 42"/>
                <a:gd name="T3" fmla="*/ 0 h 14"/>
                <a:gd name="T4" fmla="*/ 42 w 42"/>
                <a:gd name="T5" fmla="*/ 14 h 14"/>
                <a:gd name="T6" fmla="*/ 0 w 42"/>
                <a:gd name="T7" fmla="*/ 14 h 14"/>
                <a:gd name="T8" fmla="*/ 0 w 42"/>
                <a:gd name="T9" fmla="*/ 0 h 14"/>
                <a:gd name="T10" fmla="*/ 0 w 42"/>
                <a:gd name="T11" fmla="*/ 0 h 14"/>
                <a:gd name="T12" fmla="*/ 42 w 42"/>
                <a:gd name="T13" fmla="*/ 0 h 14"/>
                <a:gd name="T14" fmla="*/ 42 w 42"/>
                <a:gd name="T15" fmla="*/ 9 h 14"/>
                <a:gd name="T16" fmla="*/ 0 w 42"/>
                <a:gd name="T17" fmla="*/ 9 h 14"/>
                <a:gd name="T18" fmla="*/ 0 w 42"/>
                <a:gd name="T19" fmla="*/ 0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14">
                  <a:moveTo>
                    <a:pt x="0" y="0"/>
                  </a:moveTo>
                  <a:lnTo>
                    <a:pt x="42" y="0"/>
                  </a:lnTo>
                  <a:lnTo>
                    <a:pt x="42" y="14"/>
                  </a:lnTo>
                  <a:lnTo>
                    <a:pt x="0" y="1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2" y="0"/>
                  </a:lnTo>
                  <a:lnTo>
                    <a:pt x="42" y="9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0" name="Freeform 230"/>
            <p:cNvSpPr>
              <a:spLocks noEditPoints="1"/>
            </p:cNvSpPr>
            <p:nvPr/>
          </p:nvSpPr>
          <p:spPr bwMode="auto">
            <a:xfrm>
              <a:off x="902" y="2141"/>
              <a:ext cx="42" cy="9"/>
            </a:xfrm>
            <a:custGeom>
              <a:avLst/>
              <a:gdLst>
                <a:gd name="T0" fmla="*/ 0 w 42"/>
                <a:gd name="T1" fmla="*/ 0 h 9"/>
                <a:gd name="T2" fmla="*/ 42 w 42"/>
                <a:gd name="T3" fmla="*/ 0 h 9"/>
                <a:gd name="T4" fmla="*/ 42 w 42"/>
                <a:gd name="T5" fmla="*/ 9 h 9"/>
                <a:gd name="T6" fmla="*/ 0 w 42"/>
                <a:gd name="T7" fmla="*/ 9 h 9"/>
                <a:gd name="T8" fmla="*/ 0 w 42"/>
                <a:gd name="T9" fmla="*/ 0 h 9"/>
                <a:gd name="T10" fmla="*/ 0 w 42"/>
                <a:gd name="T11" fmla="*/ 0 h 9"/>
                <a:gd name="T12" fmla="*/ 42 w 42"/>
                <a:gd name="T13" fmla="*/ 0 h 9"/>
                <a:gd name="T14" fmla="*/ 42 w 42"/>
                <a:gd name="T15" fmla="*/ 0 h 9"/>
                <a:gd name="T16" fmla="*/ 0 w 42"/>
                <a:gd name="T17" fmla="*/ 0 h 9"/>
                <a:gd name="T18" fmla="*/ 0 w 42"/>
                <a:gd name="T19" fmla="*/ 0 h 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">
                  <a:moveTo>
                    <a:pt x="0" y="0"/>
                  </a:moveTo>
                  <a:lnTo>
                    <a:pt x="42" y="0"/>
                  </a:lnTo>
                  <a:lnTo>
                    <a:pt x="42" y="9"/>
                  </a:lnTo>
                  <a:lnTo>
                    <a:pt x="0" y="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1" name="Line 231"/>
            <p:cNvSpPr>
              <a:spLocks noChangeShapeType="1"/>
            </p:cNvSpPr>
            <p:nvPr/>
          </p:nvSpPr>
          <p:spPr bwMode="auto">
            <a:xfrm>
              <a:off x="859" y="2150"/>
              <a:ext cx="10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2" name="Freeform 232"/>
            <p:cNvSpPr>
              <a:spLocks noEditPoints="1"/>
            </p:cNvSpPr>
            <p:nvPr/>
          </p:nvSpPr>
          <p:spPr bwMode="auto">
            <a:xfrm>
              <a:off x="587" y="2126"/>
              <a:ext cx="56" cy="33"/>
            </a:xfrm>
            <a:custGeom>
              <a:avLst/>
              <a:gdLst>
                <a:gd name="T0" fmla="*/ 0 w 56"/>
                <a:gd name="T1" fmla="*/ 0 h 33"/>
                <a:gd name="T2" fmla="*/ 56 w 56"/>
                <a:gd name="T3" fmla="*/ 0 h 33"/>
                <a:gd name="T4" fmla="*/ 56 w 56"/>
                <a:gd name="T5" fmla="*/ 33 h 33"/>
                <a:gd name="T6" fmla="*/ 0 w 56"/>
                <a:gd name="T7" fmla="*/ 33 h 33"/>
                <a:gd name="T8" fmla="*/ 0 w 56"/>
                <a:gd name="T9" fmla="*/ 0 h 33"/>
                <a:gd name="T10" fmla="*/ 9 w 56"/>
                <a:gd name="T11" fmla="*/ 0 h 33"/>
                <a:gd name="T12" fmla="*/ 47 w 56"/>
                <a:gd name="T13" fmla="*/ 0 h 33"/>
                <a:gd name="T14" fmla="*/ 47 w 56"/>
                <a:gd name="T15" fmla="*/ 33 h 33"/>
                <a:gd name="T16" fmla="*/ 9 w 56"/>
                <a:gd name="T17" fmla="*/ 33 h 33"/>
                <a:gd name="T18" fmla="*/ 9 w 56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6" h="33">
                  <a:moveTo>
                    <a:pt x="0" y="0"/>
                  </a:moveTo>
                  <a:lnTo>
                    <a:pt x="56" y="0"/>
                  </a:lnTo>
                  <a:lnTo>
                    <a:pt x="56" y="33"/>
                  </a:lnTo>
                  <a:lnTo>
                    <a:pt x="0" y="33"/>
                  </a:lnTo>
                  <a:lnTo>
                    <a:pt x="0" y="0"/>
                  </a:lnTo>
                  <a:close/>
                  <a:moveTo>
                    <a:pt x="9" y="0"/>
                  </a:moveTo>
                  <a:lnTo>
                    <a:pt x="47" y="0"/>
                  </a:lnTo>
                  <a:lnTo>
                    <a:pt x="47" y="33"/>
                  </a:lnTo>
                  <a:lnTo>
                    <a:pt x="9" y="3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3" name="Freeform 233"/>
            <p:cNvSpPr>
              <a:spLocks noEditPoints="1"/>
            </p:cNvSpPr>
            <p:nvPr/>
          </p:nvSpPr>
          <p:spPr bwMode="auto">
            <a:xfrm>
              <a:off x="596" y="2126"/>
              <a:ext cx="38" cy="33"/>
            </a:xfrm>
            <a:custGeom>
              <a:avLst/>
              <a:gdLst>
                <a:gd name="T0" fmla="*/ 0 w 38"/>
                <a:gd name="T1" fmla="*/ 0 h 33"/>
                <a:gd name="T2" fmla="*/ 38 w 38"/>
                <a:gd name="T3" fmla="*/ 0 h 33"/>
                <a:gd name="T4" fmla="*/ 38 w 38"/>
                <a:gd name="T5" fmla="*/ 33 h 33"/>
                <a:gd name="T6" fmla="*/ 0 w 38"/>
                <a:gd name="T7" fmla="*/ 33 h 33"/>
                <a:gd name="T8" fmla="*/ 0 w 38"/>
                <a:gd name="T9" fmla="*/ 0 h 33"/>
                <a:gd name="T10" fmla="*/ 10 w 38"/>
                <a:gd name="T11" fmla="*/ 0 h 33"/>
                <a:gd name="T12" fmla="*/ 29 w 38"/>
                <a:gd name="T13" fmla="*/ 0 h 33"/>
                <a:gd name="T14" fmla="*/ 29 w 38"/>
                <a:gd name="T15" fmla="*/ 33 h 33"/>
                <a:gd name="T16" fmla="*/ 10 w 38"/>
                <a:gd name="T17" fmla="*/ 33 h 33"/>
                <a:gd name="T18" fmla="*/ 10 w 38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8" h="33">
                  <a:moveTo>
                    <a:pt x="0" y="0"/>
                  </a:moveTo>
                  <a:lnTo>
                    <a:pt x="38" y="0"/>
                  </a:lnTo>
                  <a:lnTo>
                    <a:pt x="38" y="33"/>
                  </a:lnTo>
                  <a:lnTo>
                    <a:pt x="0" y="33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29" y="0"/>
                  </a:lnTo>
                  <a:lnTo>
                    <a:pt x="29" y="33"/>
                  </a:lnTo>
                  <a:lnTo>
                    <a:pt x="10" y="3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5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4" name="Freeform 234"/>
            <p:cNvSpPr>
              <a:spLocks noEditPoints="1"/>
            </p:cNvSpPr>
            <p:nvPr/>
          </p:nvSpPr>
          <p:spPr bwMode="auto">
            <a:xfrm>
              <a:off x="606" y="2126"/>
              <a:ext cx="19" cy="33"/>
            </a:xfrm>
            <a:custGeom>
              <a:avLst/>
              <a:gdLst>
                <a:gd name="T0" fmla="*/ 0 w 19"/>
                <a:gd name="T1" fmla="*/ 0 h 33"/>
                <a:gd name="T2" fmla="*/ 19 w 19"/>
                <a:gd name="T3" fmla="*/ 0 h 33"/>
                <a:gd name="T4" fmla="*/ 19 w 19"/>
                <a:gd name="T5" fmla="*/ 33 h 33"/>
                <a:gd name="T6" fmla="*/ 0 w 19"/>
                <a:gd name="T7" fmla="*/ 33 h 33"/>
                <a:gd name="T8" fmla="*/ 0 w 19"/>
                <a:gd name="T9" fmla="*/ 0 h 33"/>
                <a:gd name="T10" fmla="*/ 9 w 19"/>
                <a:gd name="T11" fmla="*/ 0 h 33"/>
                <a:gd name="T12" fmla="*/ 9 w 19"/>
                <a:gd name="T13" fmla="*/ 0 h 33"/>
                <a:gd name="T14" fmla="*/ 9 w 19"/>
                <a:gd name="T15" fmla="*/ 33 h 33"/>
                <a:gd name="T16" fmla="*/ 9 w 19"/>
                <a:gd name="T17" fmla="*/ 33 h 33"/>
                <a:gd name="T18" fmla="*/ 9 w 19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" h="33">
                  <a:moveTo>
                    <a:pt x="0" y="0"/>
                  </a:moveTo>
                  <a:lnTo>
                    <a:pt x="19" y="0"/>
                  </a:lnTo>
                  <a:lnTo>
                    <a:pt x="19" y="33"/>
                  </a:lnTo>
                  <a:lnTo>
                    <a:pt x="0" y="33"/>
                  </a:lnTo>
                  <a:lnTo>
                    <a:pt x="0" y="0"/>
                  </a:lnTo>
                  <a:close/>
                  <a:moveTo>
                    <a:pt x="9" y="0"/>
                  </a:moveTo>
                  <a:lnTo>
                    <a:pt x="9" y="0"/>
                  </a:lnTo>
                  <a:lnTo>
                    <a:pt x="9" y="3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C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5" name="Freeform 235"/>
            <p:cNvSpPr>
              <a:spLocks noEditPoints="1"/>
            </p:cNvSpPr>
            <p:nvPr/>
          </p:nvSpPr>
          <p:spPr bwMode="auto">
            <a:xfrm>
              <a:off x="615" y="2126"/>
              <a:ext cx="1" cy="33"/>
            </a:xfrm>
            <a:custGeom>
              <a:avLst/>
              <a:gdLst>
                <a:gd name="T0" fmla="*/ 0 w 1"/>
                <a:gd name="T1" fmla="*/ 0 h 33"/>
                <a:gd name="T2" fmla="*/ 0 w 1"/>
                <a:gd name="T3" fmla="*/ 0 h 33"/>
                <a:gd name="T4" fmla="*/ 0 w 1"/>
                <a:gd name="T5" fmla="*/ 33 h 33"/>
                <a:gd name="T6" fmla="*/ 0 w 1"/>
                <a:gd name="T7" fmla="*/ 33 h 33"/>
                <a:gd name="T8" fmla="*/ 0 w 1"/>
                <a:gd name="T9" fmla="*/ 0 h 33"/>
                <a:gd name="T10" fmla="*/ 0 w 1"/>
                <a:gd name="T11" fmla="*/ 0 h 33"/>
                <a:gd name="T12" fmla="*/ 0 w 1"/>
                <a:gd name="T13" fmla="*/ 0 h 33"/>
                <a:gd name="T14" fmla="*/ 0 w 1"/>
                <a:gd name="T15" fmla="*/ 33 h 33"/>
                <a:gd name="T16" fmla="*/ 0 w 1"/>
                <a:gd name="T17" fmla="*/ 33 h 33"/>
                <a:gd name="T18" fmla="*/ 0 w 1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" h="33">
                  <a:moveTo>
                    <a:pt x="0" y="0"/>
                  </a:moveTo>
                  <a:lnTo>
                    <a:pt x="0" y="0"/>
                  </a:lnTo>
                  <a:lnTo>
                    <a:pt x="0" y="3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6" name="Rectangle 236"/>
            <p:cNvSpPr>
              <a:spLocks noChangeArrowheads="1"/>
            </p:cNvSpPr>
            <p:nvPr/>
          </p:nvSpPr>
          <p:spPr bwMode="auto">
            <a:xfrm>
              <a:off x="587" y="2126"/>
              <a:ext cx="56" cy="3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887" name="Freeform 237"/>
            <p:cNvSpPr>
              <a:spLocks noEditPoints="1"/>
            </p:cNvSpPr>
            <p:nvPr/>
          </p:nvSpPr>
          <p:spPr bwMode="auto">
            <a:xfrm>
              <a:off x="587" y="2126"/>
              <a:ext cx="56" cy="33"/>
            </a:xfrm>
            <a:custGeom>
              <a:avLst/>
              <a:gdLst>
                <a:gd name="T0" fmla="*/ 0 w 56"/>
                <a:gd name="T1" fmla="*/ 0 h 33"/>
                <a:gd name="T2" fmla="*/ 56 w 56"/>
                <a:gd name="T3" fmla="*/ 0 h 33"/>
                <a:gd name="T4" fmla="*/ 56 w 56"/>
                <a:gd name="T5" fmla="*/ 33 h 33"/>
                <a:gd name="T6" fmla="*/ 0 w 56"/>
                <a:gd name="T7" fmla="*/ 33 h 33"/>
                <a:gd name="T8" fmla="*/ 0 w 56"/>
                <a:gd name="T9" fmla="*/ 0 h 33"/>
                <a:gd name="T10" fmla="*/ 9 w 56"/>
                <a:gd name="T11" fmla="*/ 0 h 33"/>
                <a:gd name="T12" fmla="*/ 47 w 56"/>
                <a:gd name="T13" fmla="*/ 0 h 33"/>
                <a:gd name="T14" fmla="*/ 47 w 56"/>
                <a:gd name="T15" fmla="*/ 33 h 33"/>
                <a:gd name="T16" fmla="*/ 9 w 56"/>
                <a:gd name="T17" fmla="*/ 33 h 33"/>
                <a:gd name="T18" fmla="*/ 9 w 56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6" h="33">
                  <a:moveTo>
                    <a:pt x="0" y="0"/>
                  </a:moveTo>
                  <a:lnTo>
                    <a:pt x="56" y="0"/>
                  </a:lnTo>
                  <a:lnTo>
                    <a:pt x="56" y="33"/>
                  </a:lnTo>
                  <a:lnTo>
                    <a:pt x="0" y="33"/>
                  </a:lnTo>
                  <a:lnTo>
                    <a:pt x="0" y="0"/>
                  </a:lnTo>
                  <a:close/>
                  <a:moveTo>
                    <a:pt x="9" y="0"/>
                  </a:moveTo>
                  <a:lnTo>
                    <a:pt x="47" y="0"/>
                  </a:lnTo>
                  <a:lnTo>
                    <a:pt x="47" y="33"/>
                  </a:lnTo>
                  <a:lnTo>
                    <a:pt x="9" y="3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8" name="Freeform 238"/>
            <p:cNvSpPr>
              <a:spLocks noEditPoints="1"/>
            </p:cNvSpPr>
            <p:nvPr/>
          </p:nvSpPr>
          <p:spPr bwMode="auto">
            <a:xfrm>
              <a:off x="596" y="2126"/>
              <a:ext cx="38" cy="33"/>
            </a:xfrm>
            <a:custGeom>
              <a:avLst/>
              <a:gdLst>
                <a:gd name="T0" fmla="*/ 0 w 38"/>
                <a:gd name="T1" fmla="*/ 0 h 33"/>
                <a:gd name="T2" fmla="*/ 38 w 38"/>
                <a:gd name="T3" fmla="*/ 0 h 33"/>
                <a:gd name="T4" fmla="*/ 38 w 38"/>
                <a:gd name="T5" fmla="*/ 33 h 33"/>
                <a:gd name="T6" fmla="*/ 0 w 38"/>
                <a:gd name="T7" fmla="*/ 33 h 33"/>
                <a:gd name="T8" fmla="*/ 0 w 38"/>
                <a:gd name="T9" fmla="*/ 0 h 33"/>
                <a:gd name="T10" fmla="*/ 10 w 38"/>
                <a:gd name="T11" fmla="*/ 0 h 33"/>
                <a:gd name="T12" fmla="*/ 29 w 38"/>
                <a:gd name="T13" fmla="*/ 0 h 33"/>
                <a:gd name="T14" fmla="*/ 29 w 38"/>
                <a:gd name="T15" fmla="*/ 33 h 33"/>
                <a:gd name="T16" fmla="*/ 10 w 38"/>
                <a:gd name="T17" fmla="*/ 33 h 33"/>
                <a:gd name="T18" fmla="*/ 10 w 38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8" h="33">
                  <a:moveTo>
                    <a:pt x="0" y="0"/>
                  </a:moveTo>
                  <a:lnTo>
                    <a:pt x="38" y="0"/>
                  </a:lnTo>
                  <a:lnTo>
                    <a:pt x="38" y="33"/>
                  </a:lnTo>
                  <a:lnTo>
                    <a:pt x="0" y="33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29" y="0"/>
                  </a:lnTo>
                  <a:lnTo>
                    <a:pt x="29" y="33"/>
                  </a:lnTo>
                  <a:lnTo>
                    <a:pt x="10" y="3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5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9" name="Freeform 239"/>
            <p:cNvSpPr>
              <a:spLocks noEditPoints="1"/>
            </p:cNvSpPr>
            <p:nvPr/>
          </p:nvSpPr>
          <p:spPr bwMode="auto">
            <a:xfrm>
              <a:off x="606" y="2126"/>
              <a:ext cx="19" cy="33"/>
            </a:xfrm>
            <a:custGeom>
              <a:avLst/>
              <a:gdLst>
                <a:gd name="T0" fmla="*/ 0 w 19"/>
                <a:gd name="T1" fmla="*/ 0 h 33"/>
                <a:gd name="T2" fmla="*/ 19 w 19"/>
                <a:gd name="T3" fmla="*/ 0 h 33"/>
                <a:gd name="T4" fmla="*/ 19 w 19"/>
                <a:gd name="T5" fmla="*/ 33 h 33"/>
                <a:gd name="T6" fmla="*/ 0 w 19"/>
                <a:gd name="T7" fmla="*/ 33 h 33"/>
                <a:gd name="T8" fmla="*/ 0 w 19"/>
                <a:gd name="T9" fmla="*/ 0 h 33"/>
                <a:gd name="T10" fmla="*/ 9 w 19"/>
                <a:gd name="T11" fmla="*/ 0 h 33"/>
                <a:gd name="T12" fmla="*/ 9 w 19"/>
                <a:gd name="T13" fmla="*/ 0 h 33"/>
                <a:gd name="T14" fmla="*/ 9 w 19"/>
                <a:gd name="T15" fmla="*/ 33 h 33"/>
                <a:gd name="T16" fmla="*/ 9 w 19"/>
                <a:gd name="T17" fmla="*/ 33 h 33"/>
                <a:gd name="T18" fmla="*/ 9 w 19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" h="33">
                  <a:moveTo>
                    <a:pt x="0" y="0"/>
                  </a:moveTo>
                  <a:lnTo>
                    <a:pt x="19" y="0"/>
                  </a:lnTo>
                  <a:lnTo>
                    <a:pt x="19" y="33"/>
                  </a:lnTo>
                  <a:lnTo>
                    <a:pt x="0" y="33"/>
                  </a:lnTo>
                  <a:lnTo>
                    <a:pt x="0" y="0"/>
                  </a:lnTo>
                  <a:close/>
                  <a:moveTo>
                    <a:pt x="9" y="0"/>
                  </a:moveTo>
                  <a:lnTo>
                    <a:pt x="9" y="0"/>
                  </a:lnTo>
                  <a:lnTo>
                    <a:pt x="9" y="3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C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0" name="Freeform 240"/>
            <p:cNvSpPr>
              <a:spLocks noEditPoints="1"/>
            </p:cNvSpPr>
            <p:nvPr/>
          </p:nvSpPr>
          <p:spPr bwMode="auto">
            <a:xfrm>
              <a:off x="615" y="2126"/>
              <a:ext cx="1" cy="33"/>
            </a:xfrm>
            <a:custGeom>
              <a:avLst/>
              <a:gdLst>
                <a:gd name="T0" fmla="*/ 0 w 1"/>
                <a:gd name="T1" fmla="*/ 0 h 33"/>
                <a:gd name="T2" fmla="*/ 0 w 1"/>
                <a:gd name="T3" fmla="*/ 0 h 33"/>
                <a:gd name="T4" fmla="*/ 0 w 1"/>
                <a:gd name="T5" fmla="*/ 33 h 33"/>
                <a:gd name="T6" fmla="*/ 0 w 1"/>
                <a:gd name="T7" fmla="*/ 33 h 33"/>
                <a:gd name="T8" fmla="*/ 0 w 1"/>
                <a:gd name="T9" fmla="*/ 0 h 33"/>
                <a:gd name="T10" fmla="*/ 0 w 1"/>
                <a:gd name="T11" fmla="*/ 0 h 33"/>
                <a:gd name="T12" fmla="*/ 0 w 1"/>
                <a:gd name="T13" fmla="*/ 0 h 33"/>
                <a:gd name="T14" fmla="*/ 0 w 1"/>
                <a:gd name="T15" fmla="*/ 33 h 33"/>
                <a:gd name="T16" fmla="*/ 0 w 1"/>
                <a:gd name="T17" fmla="*/ 33 h 33"/>
                <a:gd name="T18" fmla="*/ 0 w 1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" h="33">
                  <a:moveTo>
                    <a:pt x="0" y="0"/>
                  </a:moveTo>
                  <a:lnTo>
                    <a:pt x="0" y="0"/>
                  </a:lnTo>
                  <a:lnTo>
                    <a:pt x="0" y="3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1" name="Freeform 241"/>
            <p:cNvSpPr>
              <a:spLocks/>
            </p:cNvSpPr>
            <p:nvPr/>
          </p:nvSpPr>
          <p:spPr bwMode="auto">
            <a:xfrm>
              <a:off x="573" y="1746"/>
              <a:ext cx="531" cy="531"/>
            </a:xfrm>
            <a:custGeom>
              <a:avLst/>
              <a:gdLst>
                <a:gd name="T0" fmla="*/ 0 w 531"/>
                <a:gd name="T1" fmla="*/ 531 h 531"/>
                <a:gd name="T2" fmla="*/ 0 w 531"/>
                <a:gd name="T3" fmla="*/ 366 h 531"/>
                <a:gd name="T4" fmla="*/ 56 w 531"/>
                <a:gd name="T5" fmla="*/ 315 h 531"/>
                <a:gd name="T6" fmla="*/ 61 w 531"/>
                <a:gd name="T7" fmla="*/ 315 h 531"/>
                <a:gd name="T8" fmla="*/ 61 w 531"/>
                <a:gd name="T9" fmla="*/ 61 h 531"/>
                <a:gd name="T10" fmla="*/ 117 w 531"/>
                <a:gd name="T11" fmla="*/ 0 h 531"/>
                <a:gd name="T12" fmla="*/ 470 w 531"/>
                <a:gd name="T13" fmla="*/ 0 h 531"/>
                <a:gd name="T14" fmla="*/ 470 w 531"/>
                <a:gd name="T15" fmla="*/ 178 h 531"/>
                <a:gd name="T16" fmla="*/ 455 w 531"/>
                <a:gd name="T17" fmla="*/ 221 h 531"/>
                <a:gd name="T18" fmla="*/ 455 w 531"/>
                <a:gd name="T19" fmla="*/ 300 h 531"/>
                <a:gd name="T20" fmla="*/ 451 w 531"/>
                <a:gd name="T21" fmla="*/ 310 h 531"/>
                <a:gd name="T22" fmla="*/ 531 w 531"/>
                <a:gd name="T23" fmla="*/ 310 h 531"/>
                <a:gd name="T24" fmla="*/ 531 w 531"/>
                <a:gd name="T25" fmla="*/ 470 h 531"/>
                <a:gd name="T26" fmla="*/ 470 w 531"/>
                <a:gd name="T27" fmla="*/ 531 h 531"/>
                <a:gd name="T28" fmla="*/ 0 w 531"/>
                <a:gd name="T29" fmla="*/ 531 h 53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31" h="531">
                  <a:moveTo>
                    <a:pt x="0" y="531"/>
                  </a:moveTo>
                  <a:lnTo>
                    <a:pt x="0" y="366"/>
                  </a:lnTo>
                  <a:lnTo>
                    <a:pt x="56" y="315"/>
                  </a:lnTo>
                  <a:lnTo>
                    <a:pt x="61" y="315"/>
                  </a:lnTo>
                  <a:lnTo>
                    <a:pt x="61" y="61"/>
                  </a:lnTo>
                  <a:lnTo>
                    <a:pt x="117" y="0"/>
                  </a:lnTo>
                  <a:lnTo>
                    <a:pt x="470" y="0"/>
                  </a:lnTo>
                  <a:lnTo>
                    <a:pt x="470" y="178"/>
                  </a:lnTo>
                  <a:lnTo>
                    <a:pt x="455" y="221"/>
                  </a:lnTo>
                  <a:lnTo>
                    <a:pt x="455" y="300"/>
                  </a:lnTo>
                  <a:lnTo>
                    <a:pt x="451" y="310"/>
                  </a:lnTo>
                  <a:lnTo>
                    <a:pt x="531" y="310"/>
                  </a:lnTo>
                  <a:lnTo>
                    <a:pt x="531" y="470"/>
                  </a:lnTo>
                  <a:lnTo>
                    <a:pt x="470" y="531"/>
                  </a:lnTo>
                  <a:lnTo>
                    <a:pt x="0" y="531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2" name="Freeform 242"/>
            <p:cNvSpPr>
              <a:spLocks/>
            </p:cNvSpPr>
            <p:nvPr/>
          </p:nvSpPr>
          <p:spPr bwMode="auto">
            <a:xfrm>
              <a:off x="1616" y="3349"/>
              <a:ext cx="75" cy="28"/>
            </a:xfrm>
            <a:custGeom>
              <a:avLst/>
              <a:gdLst>
                <a:gd name="T0" fmla="*/ 47 w 75"/>
                <a:gd name="T1" fmla="*/ 28 h 28"/>
                <a:gd name="T2" fmla="*/ 75 w 75"/>
                <a:gd name="T3" fmla="*/ 0 h 28"/>
                <a:gd name="T4" fmla="*/ 0 w 75"/>
                <a:gd name="T5" fmla="*/ 0 h 28"/>
                <a:gd name="T6" fmla="*/ 47 w 75"/>
                <a:gd name="T7" fmla="*/ 28 h 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" h="28">
                  <a:moveTo>
                    <a:pt x="47" y="28"/>
                  </a:moveTo>
                  <a:lnTo>
                    <a:pt x="75" y="0"/>
                  </a:lnTo>
                  <a:lnTo>
                    <a:pt x="0" y="0"/>
                  </a:lnTo>
                  <a:lnTo>
                    <a:pt x="47" y="2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3" name="Freeform 243"/>
            <p:cNvSpPr>
              <a:spLocks/>
            </p:cNvSpPr>
            <p:nvPr/>
          </p:nvSpPr>
          <p:spPr bwMode="auto">
            <a:xfrm>
              <a:off x="1160" y="3353"/>
              <a:ext cx="117" cy="52"/>
            </a:xfrm>
            <a:custGeom>
              <a:avLst/>
              <a:gdLst>
                <a:gd name="T0" fmla="*/ 117 w 117"/>
                <a:gd name="T1" fmla="*/ 52 h 52"/>
                <a:gd name="T2" fmla="*/ 56 w 117"/>
                <a:gd name="T3" fmla="*/ 0 h 52"/>
                <a:gd name="T4" fmla="*/ 0 w 117"/>
                <a:gd name="T5" fmla="*/ 52 h 52"/>
                <a:gd name="T6" fmla="*/ 117 w 117"/>
                <a:gd name="T7" fmla="*/ 52 h 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7" h="52">
                  <a:moveTo>
                    <a:pt x="117" y="52"/>
                  </a:moveTo>
                  <a:lnTo>
                    <a:pt x="56" y="0"/>
                  </a:lnTo>
                  <a:lnTo>
                    <a:pt x="0" y="52"/>
                  </a:lnTo>
                  <a:lnTo>
                    <a:pt x="117" y="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4" name="Freeform 244"/>
            <p:cNvSpPr>
              <a:spLocks/>
            </p:cNvSpPr>
            <p:nvPr/>
          </p:nvSpPr>
          <p:spPr bwMode="auto">
            <a:xfrm>
              <a:off x="1221" y="3349"/>
              <a:ext cx="446" cy="56"/>
            </a:xfrm>
            <a:custGeom>
              <a:avLst/>
              <a:gdLst>
                <a:gd name="T0" fmla="*/ 446 w 446"/>
                <a:gd name="T1" fmla="*/ 23 h 56"/>
                <a:gd name="T2" fmla="*/ 404 w 446"/>
                <a:gd name="T3" fmla="*/ 0 h 56"/>
                <a:gd name="T4" fmla="*/ 56 w 446"/>
                <a:gd name="T5" fmla="*/ 0 h 56"/>
                <a:gd name="T6" fmla="*/ 0 w 446"/>
                <a:gd name="T7" fmla="*/ 28 h 56"/>
                <a:gd name="T8" fmla="*/ 56 w 446"/>
                <a:gd name="T9" fmla="*/ 56 h 56"/>
                <a:gd name="T10" fmla="*/ 409 w 446"/>
                <a:gd name="T11" fmla="*/ 56 h 56"/>
                <a:gd name="T12" fmla="*/ 446 w 446"/>
                <a:gd name="T13" fmla="*/ 23 h 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46" h="56">
                  <a:moveTo>
                    <a:pt x="446" y="23"/>
                  </a:moveTo>
                  <a:lnTo>
                    <a:pt x="404" y="0"/>
                  </a:lnTo>
                  <a:lnTo>
                    <a:pt x="56" y="0"/>
                  </a:lnTo>
                  <a:lnTo>
                    <a:pt x="0" y="28"/>
                  </a:lnTo>
                  <a:lnTo>
                    <a:pt x="56" y="56"/>
                  </a:lnTo>
                  <a:lnTo>
                    <a:pt x="409" y="56"/>
                  </a:lnTo>
                  <a:lnTo>
                    <a:pt x="446" y="23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5" name="Freeform 245"/>
            <p:cNvSpPr>
              <a:spLocks/>
            </p:cNvSpPr>
            <p:nvPr/>
          </p:nvSpPr>
          <p:spPr bwMode="auto">
            <a:xfrm>
              <a:off x="1291" y="3386"/>
              <a:ext cx="268" cy="19"/>
            </a:xfrm>
            <a:custGeom>
              <a:avLst/>
              <a:gdLst>
                <a:gd name="T0" fmla="*/ 0 w 268"/>
                <a:gd name="T1" fmla="*/ 19 h 19"/>
                <a:gd name="T2" fmla="*/ 47 w 268"/>
                <a:gd name="T3" fmla="*/ 19 h 19"/>
                <a:gd name="T4" fmla="*/ 94 w 268"/>
                <a:gd name="T5" fmla="*/ 14 h 19"/>
                <a:gd name="T6" fmla="*/ 132 w 268"/>
                <a:gd name="T7" fmla="*/ 14 h 19"/>
                <a:gd name="T8" fmla="*/ 174 w 268"/>
                <a:gd name="T9" fmla="*/ 14 h 19"/>
                <a:gd name="T10" fmla="*/ 202 w 268"/>
                <a:gd name="T11" fmla="*/ 10 h 19"/>
                <a:gd name="T12" fmla="*/ 231 w 268"/>
                <a:gd name="T13" fmla="*/ 10 h 19"/>
                <a:gd name="T14" fmla="*/ 249 w 268"/>
                <a:gd name="T15" fmla="*/ 5 h 19"/>
                <a:gd name="T16" fmla="*/ 264 w 268"/>
                <a:gd name="T17" fmla="*/ 0 h 19"/>
                <a:gd name="T18" fmla="*/ 268 w 268"/>
                <a:gd name="T19" fmla="*/ 0 h 19"/>
                <a:gd name="T20" fmla="*/ 268 w 268"/>
                <a:gd name="T21" fmla="*/ 19 h 19"/>
                <a:gd name="T22" fmla="*/ 0 w 268"/>
                <a:gd name="T23" fmla="*/ 19 h 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" h="19">
                  <a:moveTo>
                    <a:pt x="0" y="19"/>
                  </a:moveTo>
                  <a:lnTo>
                    <a:pt x="47" y="19"/>
                  </a:lnTo>
                  <a:lnTo>
                    <a:pt x="94" y="14"/>
                  </a:lnTo>
                  <a:lnTo>
                    <a:pt x="132" y="14"/>
                  </a:lnTo>
                  <a:lnTo>
                    <a:pt x="174" y="14"/>
                  </a:lnTo>
                  <a:lnTo>
                    <a:pt x="202" y="10"/>
                  </a:lnTo>
                  <a:lnTo>
                    <a:pt x="231" y="10"/>
                  </a:lnTo>
                  <a:lnTo>
                    <a:pt x="249" y="5"/>
                  </a:lnTo>
                  <a:lnTo>
                    <a:pt x="264" y="0"/>
                  </a:lnTo>
                  <a:lnTo>
                    <a:pt x="268" y="0"/>
                  </a:lnTo>
                  <a:lnTo>
                    <a:pt x="268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6" name="Freeform 246"/>
            <p:cNvSpPr>
              <a:spLocks/>
            </p:cNvSpPr>
            <p:nvPr/>
          </p:nvSpPr>
          <p:spPr bwMode="auto">
            <a:xfrm>
              <a:off x="1291" y="3386"/>
              <a:ext cx="268" cy="19"/>
            </a:xfrm>
            <a:custGeom>
              <a:avLst/>
              <a:gdLst>
                <a:gd name="T0" fmla="*/ 0 w 268"/>
                <a:gd name="T1" fmla="*/ 19 h 19"/>
                <a:gd name="T2" fmla="*/ 47 w 268"/>
                <a:gd name="T3" fmla="*/ 19 h 19"/>
                <a:gd name="T4" fmla="*/ 94 w 268"/>
                <a:gd name="T5" fmla="*/ 14 h 19"/>
                <a:gd name="T6" fmla="*/ 132 w 268"/>
                <a:gd name="T7" fmla="*/ 14 h 19"/>
                <a:gd name="T8" fmla="*/ 174 w 268"/>
                <a:gd name="T9" fmla="*/ 14 h 19"/>
                <a:gd name="T10" fmla="*/ 202 w 268"/>
                <a:gd name="T11" fmla="*/ 10 h 19"/>
                <a:gd name="T12" fmla="*/ 231 w 268"/>
                <a:gd name="T13" fmla="*/ 10 h 19"/>
                <a:gd name="T14" fmla="*/ 249 w 268"/>
                <a:gd name="T15" fmla="*/ 5 h 19"/>
                <a:gd name="T16" fmla="*/ 264 w 268"/>
                <a:gd name="T17" fmla="*/ 0 h 19"/>
                <a:gd name="T18" fmla="*/ 268 w 268"/>
                <a:gd name="T19" fmla="*/ 0 h 19"/>
                <a:gd name="T20" fmla="*/ 254 w 268"/>
                <a:gd name="T21" fmla="*/ 0 h 19"/>
                <a:gd name="T22" fmla="*/ 249 w 268"/>
                <a:gd name="T23" fmla="*/ 0 h 19"/>
                <a:gd name="T24" fmla="*/ 235 w 268"/>
                <a:gd name="T25" fmla="*/ 5 h 19"/>
                <a:gd name="T26" fmla="*/ 221 w 268"/>
                <a:gd name="T27" fmla="*/ 10 h 19"/>
                <a:gd name="T28" fmla="*/ 193 w 268"/>
                <a:gd name="T29" fmla="*/ 10 h 19"/>
                <a:gd name="T30" fmla="*/ 165 w 268"/>
                <a:gd name="T31" fmla="*/ 14 h 19"/>
                <a:gd name="T32" fmla="*/ 127 w 268"/>
                <a:gd name="T33" fmla="*/ 14 h 19"/>
                <a:gd name="T34" fmla="*/ 90 w 268"/>
                <a:gd name="T35" fmla="*/ 14 h 19"/>
                <a:gd name="T36" fmla="*/ 47 w 268"/>
                <a:gd name="T37" fmla="*/ 14 h 19"/>
                <a:gd name="T38" fmla="*/ 0 w 268"/>
                <a:gd name="T39" fmla="*/ 14 h 19"/>
                <a:gd name="T40" fmla="*/ 0 w 268"/>
                <a:gd name="T41" fmla="*/ 19 h 1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68" h="19">
                  <a:moveTo>
                    <a:pt x="0" y="19"/>
                  </a:moveTo>
                  <a:lnTo>
                    <a:pt x="47" y="19"/>
                  </a:lnTo>
                  <a:lnTo>
                    <a:pt x="94" y="14"/>
                  </a:lnTo>
                  <a:lnTo>
                    <a:pt x="132" y="14"/>
                  </a:lnTo>
                  <a:lnTo>
                    <a:pt x="174" y="14"/>
                  </a:lnTo>
                  <a:lnTo>
                    <a:pt x="202" y="10"/>
                  </a:lnTo>
                  <a:lnTo>
                    <a:pt x="231" y="10"/>
                  </a:lnTo>
                  <a:lnTo>
                    <a:pt x="249" y="5"/>
                  </a:lnTo>
                  <a:lnTo>
                    <a:pt x="264" y="0"/>
                  </a:lnTo>
                  <a:lnTo>
                    <a:pt x="268" y="0"/>
                  </a:lnTo>
                  <a:lnTo>
                    <a:pt x="254" y="0"/>
                  </a:lnTo>
                  <a:lnTo>
                    <a:pt x="249" y="0"/>
                  </a:lnTo>
                  <a:lnTo>
                    <a:pt x="235" y="5"/>
                  </a:lnTo>
                  <a:lnTo>
                    <a:pt x="221" y="10"/>
                  </a:lnTo>
                  <a:lnTo>
                    <a:pt x="193" y="10"/>
                  </a:lnTo>
                  <a:lnTo>
                    <a:pt x="165" y="14"/>
                  </a:lnTo>
                  <a:lnTo>
                    <a:pt x="127" y="14"/>
                  </a:lnTo>
                  <a:lnTo>
                    <a:pt x="90" y="14"/>
                  </a:lnTo>
                  <a:lnTo>
                    <a:pt x="47" y="14"/>
                  </a:lnTo>
                  <a:lnTo>
                    <a:pt x="0" y="14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7" name="Freeform 247"/>
            <p:cNvSpPr>
              <a:spLocks/>
            </p:cNvSpPr>
            <p:nvPr/>
          </p:nvSpPr>
          <p:spPr bwMode="auto">
            <a:xfrm>
              <a:off x="1291" y="3386"/>
              <a:ext cx="254" cy="14"/>
            </a:xfrm>
            <a:custGeom>
              <a:avLst/>
              <a:gdLst>
                <a:gd name="T0" fmla="*/ 0 w 254"/>
                <a:gd name="T1" fmla="*/ 14 h 14"/>
                <a:gd name="T2" fmla="*/ 47 w 254"/>
                <a:gd name="T3" fmla="*/ 14 h 14"/>
                <a:gd name="T4" fmla="*/ 90 w 254"/>
                <a:gd name="T5" fmla="*/ 14 h 14"/>
                <a:gd name="T6" fmla="*/ 127 w 254"/>
                <a:gd name="T7" fmla="*/ 14 h 14"/>
                <a:gd name="T8" fmla="*/ 165 w 254"/>
                <a:gd name="T9" fmla="*/ 14 h 14"/>
                <a:gd name="T10" fmla="*/ 193 w 254"/>
                <a:gd name="T11" fmla="*/ 10 h 14"/>
                <a:gd name="T12" fmla="*/ 221 w 254"/>
                <a:gd name="T13" fmla="*/ 10 h 14"/>
                <a:gd name="T14" fmla="*/ 235 w 254"/>
                <a:gd name="T15" fmla="*/ 5 h 14"/>
                <a:gd name="T16" fmla="*/ 249 w 254"/>
                <a:gd name="T17" fmla="*/ 0 h 14"/>
                <a:gd name="T18" fmla="*/ 254 w 254"/>
                <a:gd name="T19" fmla="*/ 0 h 14"/>
                <a:gd name="T20" fmla="*/ 240 w 254"/>
                <a:gd name="T21" fmla="*/ 0 h 14"/>
                <a:gd name="T22" fmla="*/ 235 w 254"/>
                <a:gd name="T23" fmla="*/ 0 h 14"/>
                <a:gd name="T24" fmla="*/ 221 w 254"/>
                <a:gd name="T25" fmla="*/ 5 h 14"/>
                <a:gd name="T26" fmla="*/ 198 w 254"/>
                <a:gd name="T27" fmla="*/ 10 h 14"/>
                <a:gd name="T28" fmla="*/ 170 w 254"/>
                <a:gd name="T29" fmla="*/ 10 h 14"/>
                <a:gd name="T30" fmla="*/ 132 w 254"/>
                <a:gd name="T31" fmla="*/ 14 h 14"/>
                <a:gd name="T32" fmla="*/ 94 w 254"/>
                <a:gd name="T33" fmla="*/ 14 h 14"/>
                <a:gd name="T34" fmla="*/ 47 w 254"/>
                <a:gd name="T35" fmla="*/ 14 h 14"/>
                <a:gd name="T36" fmla="*/ 0 w 254"/>
                <a:gd name="T37" fmla="*/ 14 h 14"/>
                <a:gd name="T38" fmla="*/ 0 w 254"/>
                <a:gd name="T39" fmla="*/ 14 h 1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54" h="14">
                  <a:moveTo>
                    <a:pt x="0" y="14"/>
                  </a:moveTo>
                  <a:lnTo>
                    <a:pt x="47" y="14"/>
                  </a:lnTo>
                  <a:lnTo>
                    <a:pt x="90" y="14"/>
                  </a:lnTo>
                  <a:lnTo>
                    <a:pt x="127" y="14"/>
                  </a:lnTo>
                  <a:lnTo>
                    <a:pt x="165" y="14"/>
                  </a:lnTo>
                  <a:lnTo>
                    <a:pt x="193" y="10"/>
                  </a:lnTo>
                  <a:lnTo>
                    <a:pt x="221" y="10"/>
                  </a:lnTo>
                  <a:lnTo>
                    <a:pt x="235" y="5"/>
                  </a:lnTo>
                  <a:lnTo>
                    <a:pt x="249" y="0"/>
                  </a:lnTo>
                  <a:lnTo>
                    <a:pt x="254" y="0"/>
                  </a:lnTo>
                  <a:lnTo>
                    <a:pt x="240" y="0"/>
                  </a:lnTo>
                  <a:lnTo>
                    <a:pt x="235" y="0"/>
                  </a:lnTo>
                  <a:lnTo>
                    <a:pt x="221" y="5"/>
                  </a:lnTo>
                  <a:lnTo>
                    <a:pt x="198" y="10"/>
                  </a:lnTo>
                  <a:lnTo>
                    <a:pt x="170" y="10"/>
                  </a:lnTo>
                  <a:lnTo>
                    <a:pt x="132" y="14"/>
                  </a:lnTo>
                  <a:lnTo>
                    <a:pt x="94" y="14"/>
                  </a:lnTo>
                  <a:lnTo>
                    <a:pt x="47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8" name="Freeform 248"/>
            <p:cNvSpPr>
              <a:spLocks/>
            </p:cNvSpPr>
            <p:nvPr/>
          </p:nvSpPr>
          <p:spPr bwMode="auto">
            <a:xfrm>
              <a:off x="1291" y="3386"/>
              <a:ext cx="240" cy="14"/>
            </a:xfrm>
            <a:custGeom>
              <a:avLst/>
              <a:gdLst>
                <a:gd name="T0" fmla="*/ 0 w 240"/>
                <a:gd name="T1" fmla="*/ 14 h 14"/>
                <a:gd name="T2" fmla="*/ 47 w 240"/>
                <a:gd name="T3" fmla="*/ 14 h 14"/>
                <a:gd name="T4" fmla="*/ 94 w 240"/>
                <a:gd name="T5" fmla="*/ 14 h 14"/>
                <a:gd name="T6" fmla="*/ 132 w 240"/>
                <a:gd name="T7" fmla="*/ 14 h 14"/>
                <a:gd name="T8" fmla="*/ 170 w 240"/>
                <a:gd name="T9" fmla="*/ 10 h 14"/>
                <a:gd name="T10" fmla="*/ 198 w 240"/>
                <a:gd name="T11" fmla="*/ 10 h 14"/>
                <a:gd name="T12" fmla="*/ 221 w 240"/>
                <a:gd name="T13" fmla="*/ 5 h 14"/>
                <a:gd name="T14" fmla="*/ 235 w 240"/>
                <a:gd name="T15" fmla="*/ 0 h 14"/>
                <a:gd name="T16" fmla="*/ 240 w 240"/>
                <a:gd name="T17" fmla="*/ 0 h 14"/>
                <a:gd name="T18" fmla="*/ 226 w 240"/>
                <a:gd name="T19" fmla="*/ 0 h 14"/>
                <a:gd name="T20" fmla="*/ 221 w 240"/>
                <a:gd name="T21" fmla="*/ 0 h 14"/>
                <a:gd name="T22" fmla="*/ 207 w 240"/>
                <a:gd name="T23" fmla="*/ 5 h 14"/>
                <a:gd name="T24" fmla="*/ 188 w 240"/>
                <a:gd name="T25" fmla="*/ 10 h 14"/>
                <a:gd name="T26" fmla="*/ 160 w 240"/>
                <a:gd name="T27" fmla="*/ 10 h 14"/>
                <a:gd name="T28" fmla="*/ 127 w 240"/>
                <a:gd name="T29" fmla="*/ 14 h 14"/>
                <a:gd name="T30" fmla="*/ 85 w 240"/>
                <a:gd name="T31" fmla="*/ 14 h 14"/>
                <a:gd name="T32" fmla="*/ 47 w 240"/>
                <a:gd name="T33" fmla="*/ 14 h 14"/>
                <a:gd name="T34" fmla="*/ 0 w 240"/>
                <a:gd name="T35" fmla="*/ 14 h 14"/>
                <a:gd name="T36" fmla="*/ 0 w 240"/>
                <a:gd name="T37" fmla="*/ 14 h 1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0" h="14">
                  <a:moveTo>
                    <a:pt x="0" y="14"/>
                  </a:moveTo>
                  <a:lnTo>
                    <a:pt x="47" y="14"/>
                  </a:lnTo>
                  <a:lnTo>
                    <a:pt x="94" y="14"/>
                  </a:lnTo>
                  <a:lnTo>
                    <a:pt x="132" y="14"/>
                  </a:lnTo>
                  <a:lnTo>
                    <a:pt x="170" y="10"/>
                  </a:lnTo>
                  <a:lnTo>
                    <a:pt x="198" y="10"/>
                  </a:lnTo>
                  <a:lnTo>
                    <a:pt x="221" y="5"/>
                  </a:lnTo>
                  <a:lnTo>
                    <a:pt x="235" y="0"/>
                  </a:lnTo>
                  <a:lnTo>
                    <a:pt x="240" y="0"/>
                  </a:lnTo>
                  <a:lnTo>
                    <a:pt x="226" y="0"/>
                  </a:lnTo>
                  <a:lnTo>
                    <a:pt x="221" y="0"/>
                  </a:lnTo>
                  <a:lnTo>
                    <a:pt x="207" y="5"/>
                  </a:lnTo>
                  <a:lnTo>
                    <a:pt x="188" y="10"/>
                  </a:lnTo>
                  <a:lnTo>
                    <a:pt x="160" y="10"/>
                  </a:lnTo>
                  <a:lnTo>
                    <a:pt x="127" y="14"/>
                  </a:lnTo>
                  <a:lnTo>
                    <a:pt x="85" y="14"/>
                  </a:lnTo>
                  <a:lnTo>
                    <a:pt x="47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9" name="Freeform 249"/>
            <p:cNvSpPr>
              <a:spLocks/>
            </p:cNvSpPr>
            <p:nvPr/>
          </p:nvSpPr>
          <p:spPr bwMode="auto">
            <a:xfrm>
              <a:off x="1291" y="3386"/>
              <a:ext cx="226" cy="14"/>
            </a:xfrm>
            <a:custGeom>
              <a:avLst/>
              <a:gdLst>
                <a:gd name="T0" fmla="*/ 0 w 226"/>
                <a:gd name="T1" fmla="*/ 14 h 14"/>
                <a:gd name="T2" fmla="*/ 47 w 226"/>
                <a:gd name="T3" fmla="*/ 14 h 14"/>
                <a:gd name="T4" fmla="*/ 85 w 226"/>
                <a:gd name="T5" fmla="*/ 14 h 14"/>
                <a:gd name="T6" fmla="*/ 127 w 226"/>
                <a:gd name="T7" fmla="*/ 14 h 14"/>
                <a:gd name="T8" fmla="*/ 160 w 226"/>
                <a:gd name="T9" fmla="*/ 10 h 14"/>
                <a:gd name="T10" fmla="*/ 188 w 226"/>
                <a:gd name="T11" fmla="*/ 10 h 14"/>
                <a:gd name="T12" fmla="*/ 207 w 226"/>
                <a:gd name="T13" fmla="*/ 5 h 14"/>
                <a:gd name="T14" fmla="*/ 221 w 226"/>
                <a:gd name="T15" fmla="*/ 0 h 14"/>
                <a:gd name="T16" fmla="*/ 226 w 226"/>
                <a:gd name="T17" fmla="*/ 0 h 14"/>
                <a:gd name="T18" fmla="*/ 212 w 226"/>
                <a:gd name="T19" fmla="*/ 0 h 14"/>
                <a:gd name="T20" fmla="*/ 207 w 226"/>
                <a:gd name="T21" fmla="*/ 0 h 14"/>
                <a:gd name="T22" fmla="*/ 193 w 226"/>
                <a:gd name="T23" fmla="*/ 5 h 14"/>
                <a:gd name="T24" fmla="*/ 174 w 226"/>
                <a:gd name="T25" fmla="*/ 5 h 14"/>
                <a:gd name="T26" fmla="*/ 151 w 226"/>
                <a:gd name="T27" fmla="*/ 10 h 14"/>
                <a:gd name="T28" fmla="*/ 118 w 226"/>
                <a:gd name="T29" fmla="*/ 10 h 14"/>
                <a:gd name="T30" fmla="*/ 80 w 226"/>
                <a:gd name="T31" fmla="*/ 14 h 14"/>
                <a:gd name="T32" fmla="*/ 43 w 226"/>
                <a:gd name="T33" fmla="*/ 14 h 14"/>
                <a:gd name="T34" fmla="*/ 0 w 226"/>
                <a:gd name="T35" fmla="*/ 14 h 14"/>
                <a:gd name="T36" fmla="*/ 0 w 226"/>
                <a:gd name="T37" fmla="*/ 14 h 1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26" h="14">
                  <a:moveTo>
                    <a:pt x="0" y="14"/>
                  </a:moveTo>
                  <a:lnTo>
                    <a:pt x="47" y="14"/>
                  </a:lnTo>
                  <a:lnTo>
                    <a:pt x="85" y="14"/>
                  </a:lnTo>
                  <a:lnTo>
                    <a:pt x="127" y="14"/>
                  </a:lnTo>
                  <a:lnTo>
                    <a:pt x="160" y="10"/>
                  </a:lnTo>
                  <a:lnTo>
                    <a:pt x="188" y="10"/>
                  </a:lnTo>
                  <a:lnTo>
                    <a:pt x="207" y="5"/>
                  </a:lnTo>
                  <a:lnTo>
                    <a:pt x="221" y="0"/>
                  </a:lnTo>
                  <a:lnTo>
                    <a:pt x="226" y="0"/>
                  </a:lnTo>
                  <a:lnTo>
                    <a:pt x="212" y="0"/>
                  </a:lnTo>
                  <a:lnTo>
                    <a:pt x="207" y="0"/>
                  </a:lnTo>
                  <a:lnTo>
                    <a:pt x="193" y="5"/>
                  </a:lnTo>
                  <a:lnTo>
                    <a:pt x="174" y="5"/>
                  </a:lnTo>
                  <a:lnTo>
                    <a:pt x="151" y="10"/>
                  </a:lnTo>
                  <a:lnTo>
                    <a:pt x="118" y="10"/>
                  </a:lnTo>
                  <a:lnTo>
                    <a:pt x="80" y="14"/>
                  </a:lnTo>
                  <a:lnTo>
                    <a:pt x="43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0" name="Freeform 250"/>
            <p:cNvSpPr>
              <a:spLocks/>
            </p:cNvSpPr>
            <p:nvPr/>
          </p:nvSpPr>
          <p:spPr bwMode="auto">
            <a:xfrm>
              <a:off x="1291" y="3386"/>
              <a:ext cx="212" cy="14"/>
            </a:xfrm>
            <a:custGeom>
              <a:avLst/>
              <a:gdLst>
                <a:gd name="T0" fmla="*/ 0 w 212"/>
                <a:gd name="T1" fmla="*/ 14 h 14"/>
                <a:gd name="T2" fmla="*/ 43 w 212"/>
                <a:gd name="T3" fmla="*/ 14 h 14"/>
                <a:gd name="T4" fmla="*/ 80 w 212"/>
                <a:gd name="T5" fmla="*/ 14 h 14"/>
                <a:gd name="T6" fmla="*/ 118 w 212"/>
                <a:gd name="T7" fmla="*/ 10 h 14"/>
                <a:gd name="T8" fmla="*/ 151 w 212"/>
                <a:gd name="T9" fmla="*/ 10 h 14"/>
                <a:gd name="T10" fmla="*/ 174 w 212"/>
                <a:gd name="T11" fmla="*/ 5 h 14"/>
                <a:gd name="T12" fmla="*/ 193 w 212"/>
                <a:gd name="T13" fmla="*/ 5 h 14"/>
                <a:gd name="T14" fmla="*/ 207 w 212"/>
                <a:gd name="T15" fmla="*/ 0 h 14"/>
                <a:gd name="T16" fmla="*/ 212 w 212"/>
                <a:gd name="T17" fmla="*/ 0 h 14"/>
                <a:gd name="T18" fmla="*/ 198 w 212"/>
                <a:gd name="T19" fmla="*/ 0 h 14"/>
                <a:gd name="T20" fmla="*/ 193 w 212"/>
                <a:gd name="T21" fmla="*/ 0 h 14"/>
                <a:gd name="T22" fmla="*/ 184 w 212"/>
                <a:gd name="T23" fmla="*/ 5 h 14"/>
                <a:gd name="T24" fmla="*/ 165 w 212"/>
                <a:gd name="T25" fmla="*/ 5 h 14"/>
                <a:gd name="T26" fmla="*/ 141 w 212"/>
                <a:gd name="T27" fmla="*/ 10 h 14"/>
                <a:gd name="T28" fmla="*/ 109 w 212"/>
                <a:gd name="T29" fmla="*/ 10 h 14"/>
                <a:gd name="T30" fmla="*/ 76 w 212"/>
                <a:gd name="T31" fmla="*/ 10 h 14"/>
                <a:gd name="T32" fmla="*/ 38 w 212"/>
                <a:gd name="T33" fmla="*/ 14 h 14"/>
                <a:gd name="T34" fmla="*/ 0 w 212"/>
                <a:gd name="T35" fmla="*/ 14 h 14"/>
                <a:gd name="T36" fmla="*/ 0 w 212"/>
                <a:gd name="T37" fmla="*/ 14 h 1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2" h="14">
                  <a:moveTo>
                    <a:pt x="0" y="14"/>
                  </a:moveTo>
                  <a:lnTo>
                    <a:pt x="43" y="14"/>
                  </a:lnTo>
                  <a:lnTo>
                    <a:pt x="80" y="14"/>
                  </a:lnTo>
                  <a:lnTo>
                    <a:pt x="118" y="10"/>
                  </a:lnTo>
                  <a:lnTo>
                    <a:pt x="151" y="10"/>
                  </a:lnTo>
                  <a:lnTo>
                    <a:pt x="174" y="5"/>
                  </a:lnTo>
                  <a:lnTo>
                    <a:pt x="193" y="5"/>
                  </a:lnTo>
                  <a:lnTo>
                    <a:pt x="207" y="0"/>
                  </a:lnTo>
                  <a:lnTo>
                    <a:pt x="212" y="0"/>
                  </a:lnTo>
                  <a:lnTo>
                    <a:pt x="198" y="0"/>
                  </a:lnTo>
                  <a:lnTo>
                    <a:pt x="193" y="0"/>
                  </a:lnTo>
                  <a:lnTo>
                    <a:pt x="184" y="5"/>
                  </a:lnTo>
                  <a:lnTo>
                    <a:pt x="165" y="5"/>
                  </a:lnTo>
                  <a:lnTo>
                    <a:pt x="141" y="10"/>
                  </a:lnTo>
                  <a:lnTo>
                    <a:pt x="109" y="10"/>
                  </a:lnTo>
                  <a:lnTo>
                    <a:pt x="76" y="10"/>
                  </a:lnTo>
                  <a:lnTo>
                    <a:pt x="38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1" name="Freeform 251"/>
            <p:cNvSpPr>
              <a:spLocks/>
            </p:cNvSpPr>
            <p:nvPr/>
          </p:nvSpPr>
          <p:spPr bwMode="auto">
            <a:xfrm>
              <a:off x="1291" y="3386"/>
              <a:ext cx="198" cy="14"/>
            </a:xfrm>
            <a:custGeom>
              <a:avLst/>
              <a:gdLst>
                <a:gd name="T0" fmla="*/ 0 w 198"/>
                <a:gd name="T1" fmla="*/ 14 h 14"/>
                <a:gd name="T2" fmla="*/ 38 w 198"/>
                <a:gd name="T3" fmla="*/ 14 h 14"/>
                <a:gd name="T4" fmla="*/ 76 w 198"/>
                <a:gd name="T5" fmla="*/ 10 h 14"/>
                <a:gd name="T6" fmla="*/ 109 w 198"/>
                <a:gd name="T7" fmla="*/ 10 h 14"/>
                <a:gd name="T8" fmla="*/ 141 w 198"/>
                <a:gd name="T9" fmla="*/ 10 h 14"/>
                <a:gd name="T10" fmla="*/ 165 w 198"/>
                <a:gd name="T11" fmla="*/ 5 h 14"/>
                <a:gd name="T12" fmla="*/ 184 w 198"/>
                <a:gd name="T13" fmla="*/ 5 h 14"/>
                <a:gd name="T14" fmla="*/ 193 w 198"/>
                <a:gd name="T15" fmla="*/ 0 h 14"/>
                <a:gd name="T16" fmla="*/ 198 w 198"/>
                <a:gd name="T17" fmla="*/ 0 h 14"/>
                <a:gd name="T18" fmla="*/ 184 w 198"/>
                <a:gd name="T19" fmla="*/ 0 h 14"/>
                <a:gd name="T20" fmla="*/ 179 w 198"/>
                <a:gd name="T21" fmla="*/ 0 h 14"/>
                <a:gd name="T22" fmla="*/ 165 w 198"/>
                <a:gd name="T23" fmla="*/ 5 h 14"/>
                <a:gd name="T24" fmla="*/ 141 w 198"/>
                <a:gd name="T25" fmla="*/ 5 h 14"/>
                <a:gd name="T26" fmla="*/ 113 w 198"/>
                <a:gd name="T27" fmla="*/ 10 h 14"/>
                <a:gd name="T28" fmla="*/ 80 w 198"/>
                <a:gd name="T29" fmla="*/ 10 h 14"/>
                <a:gd name="T30" fmla="*/ 43 w 198"/>
                <a:gd name="T31" fmla="*/ 10 h 14"/>
                <a:gd name="T32" fmla="*/ 0 w 198"/>
                <a:gd name="T33" fmla="*/ 10 h 14"/>
                <a:gd name="T34" fmla="*/ 0 w 198"/>
                <a:gd name="T35" fmla="*/ 14 h 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98" h="14">
                  <a:moveTo>
                    <a:pt x="0" y="14"/>
                  </a:moveTo>
                  <a:lnTo>
                    <a:pt x="38" y="14"/>
                  </a:lnTo>
                  <a:lnTo>
                    <a:pt x="76" y="10"/>
                  </a:lnTo>
                  <a:lnTo>
                    <a:pt x="109" y="10"/>
                  </a:lnTo>
                  <a:lnTo>
                    <a:pt x="141" y="10"/>
                  </a:lnTo>
                  <a:lnTo>
                    <a:pt x="165" y="5"/>
                  </a:lnTo>
                  <a:lnTo>
                    <a:pt x="184" y="5"/>
                  </a:lnTo>
                  <a:lnTo>
                    <a:pt x="193" y="0"/>
                  </a:lnTo>
                  <a:lnTo>
                    <a:pt x="198" y="0"/>
                  </a:lnTo>
                  <a:lnTo>
                    <a:pt x="184" y="0"/>
                  </a:lnTo>
                  <a:lnTo>
                    <a:pt x="179" y="0"/>
                  </a:lnTo>
                  <a:lnTo>
                    <a:pt x="165" y="5"/>
                  </a:lnTo>
                  <a:lnTo>
                    <a:pt x="141" y="5"/>
                  </a:lnTo>
                  <a:lnTo>
                    <a:pt x="113" y="10"/>
                  </a:lnTo>
                  <a:lnTo>
                    <a:pt x="80" y="10"/>
                  </a:lnTo>
                  <a:lnTo>
                    <a:pt x="43" y="10"/>
                  </a:lnTo>
                  <a:lnTo>
                    <a:pt x="0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2" name="Freeform 252"/>
            <p:cNvSpPr>
              <a:spLocks/>
            </p:cNvSpPr>
            <p:nvPr/>
          </p:nvSpPr>
          <p:spPr bwMode="auto">
            <a:xfrm>
              <a:off x="1291" y="3386"/>
              <a:ext cx="184" cy="10"/>
            </a:xfrm>
            <a:custGeom>
              <a:avLst/>
              <a:gdLst>
                <a:gd name="T0" fmla="*/ 0 w 184"/>
                <a:gd name="T1" fmla="*/ 10 h 10"/>
                <a:gd name="T2" fmla="*/ 43 w 184"/>
                <a:gd name="T3" fmla="*/ 10 h 10"/>
                <a:gd name="T4" fmla="*/ 80 w 184"/>
                <a:gd name="T5" fmla="*/ 10 h 10"/>
                <a:gd name="T6" fmla="*/ 113 w 184"/>
                <a:gd name="T7" fmla="*/ 10 h 10"/>
                <a:gd name="T8" fmla="*/ 141 w 184"/>
                <a:gd name="T9" fmla="*/ 5 h 10"/>
                <a:gd name="T10" fmla="*/ 165 w 184"/>
                <a:gd name="T11" fmla="*/ 5 h 10"/>
                <a:gd name="T12" fmla="*/ 179 w 184"/>
                <a:gd name="T13" fmla="*/ 0 h 10"/>
                <a:gd name="T14" fmla="*/ 184 w 184"/>
                <a:gd name="T15" fmla="*/ 0 h 10"/>
                <a:gd name="T16" fmla="*/ 170 w 184"/>
                <a:gd name="T17" fmla="*/ 0 h 10"/>
                <a:gd name="T18" fmla="*/ 165 w 184"/>
                <a:gd name="T19" fmla="*/ 0 h 10"/>
                <a:gd name="T20" fmla="*/ 151 w 184"/>
                <a:gd name="T21" fmla="*/ 5 h 10"/>
                <a:gd name="T22" fmla="*/ 132 w 184"/>
                <a:gd name="T23" fmla="*/ 5 h 10"/>
                <a:gd name="T24" fmla="*/ 109 w 184"/>
                <a:gd name="T25" fmla="*/ 10 h 10"/>
                <a:gd name="T26" fmla="*/ 76 w 184"/>
                <a:gd name="T27" fmla="*/ 10 h 10"/>
                <a:gd name="T28" fmla="*/ 38 w 184"/>
                <a:gd name="T29" fmla="*/ 10 h 10"/>
                <a:gd name="T30" fmla="*/ 0 w 184"/>
                <a:gd name="T31" fmla="*/ 10 h 10"/>
                <a:gd name="T32" fmla="*/ 0 w 184"/>
                <a:gd name="T33" fmla="*/ 10 h 1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84" h="10">
                  <a:moveTo>
                    <a:pt x="0" y="10"/>
                  </a:moveTo>
                  <a:lnTo>
                    <a:pt x="43" y="10"/>
                  </a:lnTo>
                  <a:lnTo>
                    <a:pt x="80" y="10"/>
                  </a:lnTo>
                  <a:lnTo>
                    <a:pt x="113" y="10"/>
                  </a:lnTo>
                  <a:lnTo>
                    <a:pt x="141" y="5"/>
                  </a:lnTo>
                  <a:lnTo>
                    <a:pt x="165" y="5"/>
                  </a:lnTo>
                  <a:lnTo>
                    <a:pt x="179" y="0"/>
                  </a:lnTo>
                  <a:lnTo>
                    <a:pt x="184" y="0"/>
                  </a:lnTo>
                  <a:lnTo>
                    <a:pt x="170" y="0"/>
                  </a:lnTo>
                  <a:lnTo>
                    <a:pt x="165" y="0"/>
                  </a:lnTo>
                  <a:lnTo>
                    <a:pt x="151" y="5"/>
                  </a:lnTo>
                  <a:lnTo>
                    <a:pt x="132" y="5"/>
                  </a:lnTo>
                  <a:lnTo>
                    <a:pt x="109" y="10"/>
                  </a:lnTo>
                  <a:lnTo>
                    <a:pt x="76" y="10"/>
                  </a:lnTo>
                  <a:lnTo>
                    <a:pt x="38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3" name="Freeform 253"/>
            <p:cNvSpPr>
              <a:spLocks/>
            </p:cNvSpPr>
            <p:nvPr/>
          </p:nvSpPr>
          <p:spPr bwMode="auto">
            <a:xfrm>
              <a:off x="1291" y="3386"/>
              <a:ext cx="170" cy="10"/>
            </a:xfrm>
            <a:custGeom>
              <a:avLst/>
              <a:gdLst>
                <a:gd name="T0" fmla="*/ 0 w 170"/>
                <a:gd name="T1" fmla="*/ 10 h 10"/>
                <a:gd name="T2" fmla="*/ 38 w 170"/>
                <a:gd name="T3" fmla="*/ 10 h 10"/>
                <a:gd name="T4" fmla="*/ 76 w 170"/>
                <a:gd name="T5" fmla="*/ 10 h 10"/>
                <a:gd name="T6" fmla="*/ 109 w 170"/>
                <a:gd name="T7" fmla="*/ 10 h 10"/>
                <a:gd name="T8" fmla="*/ 132 w 170"/>
                <a:gd name="T9" fmla="*/ 5 h 10"/>
                <a:gd name="T10" fmla="*/ 151 w 170"/>
                <a:gd name="T11" fmla="*/ 5 h 10"/>
                <a:gd name="T12" fmla="*/ 165 w 170"/>
                <a:gd name="T13" fmla="*/ 0 h 10"/>
                <a:gd name="T14" fmla="*/ 170 w 170"/>
                <a:gd name="T15" fmla="*/ 0 h 10"/>
                <a:gd name="T16" fmla="*/ 155 w 170"/>
                <a:gd name="T17" fmla="*/ 0 h 10"/>
                <a:gd name="T18" fmla="*/ 151 w 170"/>
                <a:gd name="T19" fmla="*/ 0 h 10"/>
                <a:gd name="T20" fmla="*/ 141 w 170"/>
                <a:gd name="T21" fmla="*/ 5 h 10"/>
                <a:gd name="T22" fmla="*/ 123 w 170"/>
                <a:gd name="T23" fmla="*/ 5 h 10"/>
                <a:gd name="T24" fmla="*/ 99 w 170"/>
                <a:gd name="T25" fmla="*/ 10 h 10"/>
                <a:gd name="T26" fmla="*/ 66 w 170"/>
                <a:gd name="T27" fmla="*/ 10 h 10"/>
                <a:gd name="T28" fmla="*/ 38 w 170"/>
                <a:gd name="T29" fmla="*/ 10 h 10"/>
                <a:gd name="T30" fmla="*/ 0 w 170"/>
                <a:gd name="T31" fmla="*/ 10 h 10"/>
                <a:gd name="T32" fmla="*/ 0 w 170"/>
                <a:gd name="T33" fmla="*/ 10 h 1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0" h="10">
                  <a:moveTo>
                    <a:pt x="0" y="10"/>
                  </a:moveTo>
                  <a:lnTo>
                    <a:pt x="38" y="10"/>
                  </a:lnTo>
                  <a:lnTo>
                    <a:pt x="76" y="10"/>
                  </a:lnTo>
                  <a:lnTo>
                    <a:pt x="109" y="10"/>
                  </a:lnTo>
                  <a:lnTo>
                    <a:pt x="132" y="5"/>
                  </a:lnTo>
                  <a:lnTo>
                    <a:pt x="151" y="5"/>
                  </a:lnTo>
                  <a:lnTo>
                    <a:pt x="165" y="0"/>
                  </a:lnTo>
                  <a:lnTo>
                    <a:pt x="170" y="0"/>
                  </a:lnTo>
                  <a:lnTo>
                    <a:pt x="155" y="0"/>
                  </a:lnTo>
                  <a:lnTo>
                    <a:pt x="151" y="0"/>
                  </a:lnTo>
                  <a:lnTo>
                    <a:pt x="141" y="5"/>
                  </a:lnTo>
                  <a:lnTo>
                    <a:pt x="123" y="5"/>
                  </a:lnTo>
                  <a:lnTo>
                    <a:pt x="99" y="10"/>
                  </a:lnTo>
                  <a:lnTo>
                    <a:pt x="66" y="10"/>
                  </a:lnTo>
                  <a:lnTo>
                    <a:pt x="38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4" name="Freeform 254"/>
            <p:cNvSpPr>
              <a:spLocks/>
            </p:cNvSpPr>
            <p:nvPr/>
          </p:nvSpPr>
          <p:spPr bwMode="auto">
            <a:xfrm>
              <a:off x="1291" y="3386"/>
              <a:ext cx="155" cy="10"/>
            </a:xfrm>
            <a:custGeom>
              <a:avLst/>
              <a:gdLst>
                <a:gd name="T0" fmla="*/ 0 w 155"/>
                <a:gd name="T1" fmla="*/ 10 h 10"/>
                <a:gd name="T2" fmla="*/ 38 w 155"/>
                <a:gd name="T3" fmla="*/ 10 h 10"/>
                <a:gd name="T4" fmla="*/ 66 w 155"/>
                <a:gd name="T5" fmla="*/ 10 h 10"/>
                <a:gd name="T6" fmla="*/ 99 w 155"/>
                <a:gd name="T7" fmla="*/ 10 h 10"/>
                <a:gd name="T8" fmla="*/ 123 w 155"/>
                <a:gd name="T9" fmla="*/ 5 h 10"/>
                <a:gd name="T10" fmla="*/ 141 w 155"/>
                <a:gd name="T11" fmla="*/ 5 h 10"/>
                <a:gd name="T12" fmla="*/ 151 w 155"/>
                <a:gd name="T13" fmla="*/ 0 h 10"/>
                <a:gd name="T14" fmla="*/ 155 w 155"/>
                <a:gd name="T15" fmla="*/ 0 h 10"/>
                <a:gd name="T16" fmla="*/ 141 w 155"/>
                <a:gd name="T17" fmla="*/ 0 h 10"/>
                <a:gd name="T18" fmla="*/ 137 w 155"/>
                <a:gd name="T19" fmla="*/ 0 h 10"/>
                <a:gd name="T20" fmla="*/ 127 w 155"/>
                <a:gd name="T21" fmla="*/ 5 h 10"/>
                <a:gd name="T22" fmla="*/ 113 w 155"/>
                <a:gd name="T23" fmla="*/ 5 h 10"/>
                <a:gd name="T24" fmla="*/ 90 w 155"/>
                <a:gd name="T25" fmla="*/ 5 h 10"/>
                <a:gd name="T26" fmla="*/ 62 w 155"/>
                <a:gd name="T27" fmla="*/ 10 h 10"/>
                <a:gd name="T28" fmla="*/ 33 w 155"/>
                <a:gd name="T29" fmla="*/ 10 h 10"/>
                <a:gd name="T30" fmla="*/ 0 w 155"/>
                <a:gd name="T31" fmla="*/ 10 h 10"/>
                <a:gd name="T32" fmla="*/ 0 w 155"/>
                <a:gd name="T33" fmla="*/ 10 h 1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5" h="10">
                  <a:moveTo>
                    <a:pt x="0" y="10"/>
                  </a:moveTo>
                  <a:lnTo>
                    <a:pt x="38" y="10"/>
                  </a:lnTo>
                  <a:lnTo>
                    <a:pt x="66" y="10"/>
                  </a:lnTo>
                  <a:lnTo>
                    <a:pt x="99" y="10"/>
                  </a:lnTo>
                  <a:lnTo>
                    <a:pt x="123" y="5"/>
                  </a:lnTo>
                  <a:lnTo>
                    <a:pt x="141" y="5"/>
                  </a:lnTo>
                  <a:lnTo>
                    <a:pt x="151" y="0"/>
                  </a:lnTo>
                  <a:lnTo>
                    <a:pt x="155" y="0"/>
                  </a:lnTo>
                  <a:lnTo>
                    <a:pt x="141" y="0"/>
                  </a:lnTo>
                  <a:lnTo>
                    <a:pt x="137" y="0"/>
                  </a:lnTo>
                  <a:lnTo>
                    <a:pt x="127" y="5"/>
                  </a:lnTo>
                  <a:lnTo>
                    <a:pt x="113" y="5"/>
                  </a:lnTo>
                  <a:lnTo>
                    <a:pt x="90" y="5"/>
                  </a:lnTo>
                  <a:lnTo>
                    <a:pt x="62" y="10"/>
                  </a:lnTo>
                  <a:lnTo>
                    <a:pt x="3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5" name="Freeform 255"/>
            <p:cNvSpPr>
              <a:spLocks/>
            </p:cNvSpPr>
            <p:nvPr/>
          </p:nvSpPr>
          <p:spPr bwMode="auto">
            <a:xfrm>
              <a:off x="1291" y="3386"/>
              <a:ext cx="141" cy="10"/>
            </a:xfrm>
            <a:custGeom>
              <a:avLst/>
              <a:gdLst>
                <a:gd name="T0" fmla="*/ 0 w 141"/>
                <a:gd name="T1" fmla="*/ 10 h 10"/>
                <a:gd name="T2" fmla="*/ 33 w 141"/>
                <a:gd name="T3" fmla="*/ 10 h 10"/>
                <a:gd name="T4" fmla="*/ 62 w 141"/>
                <a:gd name="T5" fmla="*/ 10 h 10"/>
                <a:gd name="T6" fmla="*/ 90 w 141"/>
                <a:gd name="T7" fmla="*/ 5 h 10"/>
                <a:gd name="T8" fmla="*/ 113 w 141"/>
                <a:gd name="T9" fmla="*/ 5 h 10"/>
                <a:gd name="T10" fmla="*/ 127 w 141"/>
                <a:gd name="T11" fmla="*/ 5 h 10"/>
                <a:gd name="T12" fmla="*/ 137 w 141"/>
                <a:gd name="T13" fmla="*/ 0 h 10"/>
                <a:gd name="T14" fmla="*/ 141 w 141"/>
                <a:gd name="T15" fmla="*/ 0 h 10"/>
                <a:gd name="T16" fmla="*/ 127 w 141"/>
                <a:gd name="T17" fmla="*/ 0 h 10"/>
                <a:gd name="T18" fmla="*/ 123 w 141"/>
                <a:gd name="T19" fmla="*/ 0 h 10"/>
                <a:gd name="T20" fmla="*/ 109 w 141"/>
                <a:gd name="T21" fmla="*/ 5 h 10"/>
                <a:gd name="T22" fmla="*/ 90 w 141"/>
                <a:gd name="T23" fmla="*/ 5 h 10"/>
                <a:gd name="T24" fmla="*/ 66 w 141"/>
                <a:gd name="T25" fmla="*/ 5 h 10"/>
                <a:gd name="T26" fmla="*/ 33 w 141"/>
                <a:gd name="T27" fmla="*/ 10 h 10"/>
                <a:gd name="T28" fmla="*/ 0 w 141"/>
                <a:gd name="T29" fmla="*/ 10 h 10"/>
                <a:gd name="T30" fmla="*/ 0 w 141"/>
                <a:gd name="T31" fmla="*/ 10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41" h="10">
                  <a:moveTo>
                    <a:pt x="0" y="10"/>
                  </a:moveTo>
                  <a:lnTo>
                    <a:pt x="33" y="10"/>
                  </a:lnTo>
                  <a:lnTo>
                    <a:pt x="62" y="10"/>
                  </a:lnTo>
                  <a:lnTo>
                    <a:pt x="90" y="5"/>
                  </a:lnTo>
                  <a:lnTo>
                    <a:pt x="113" y="5"/>
                  </a:lnTo>
                  <a:lnTo>
                    <a:pt x="127" y="5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27" y="0"/>
                  </a:lnTo>
                  <a:lnTo>
                    <a:pt x="123" y="0"/>
                  </a:lnTo>
                  <a:lnTo>
                    <a:pt x="109" y="5"/>
                  </a:lnTo>
                  <a:lnTo>
                    <a:pt x="90" y="5"/>
                  </a:lnTo>
                  <a:lnTo>
                    <a:pt x="66" y="5"/>
                  </a:lnTo>
                  <a:lnTo>
                    <a:pt x="3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6" name="Freeform 256"/>
            <p:cNvSpPr>
              <a:spLocks/>
            </p:cNvSpPr>
            <p:nvPr/>
          </p:nvSpPr>
          <p:spPr bwMode="auto">
            <a:xfrm>
              <a:off x="1291" y="3386"/>
              <a:ext cx="127" cy="10"/>
            </a:xfrm>
            <a:custGeom>
              <a:avLst/>
              <a:gdLst>
                <a:gd name="T0" fmla="*/ 0 w 127"/>
                <a:gd name="T1" fmla="*/ 10 h 10"/>
                <a:gd name="T2" fmla="*/ 33 w 127"/>
                <a:gd name="T3" fmla="*/ 10 h 10"/>
                <a:gd name="T4" fmla="*/ 66 w 127"/>
                <a:gd name="T5" fmla="*/ 5 h 10"/>
                <a:gd name="T6" fmla="*/ 90 w 127"/>
                <a:gd name="T7" fmla="*/ 5 h 10"/>
                <a:gd name="T8" fmla="*/ 109 w 127"/>
                <a:gd name="T9" fmla="*/ 5 h 10"/>
                <a:gd name="T10" fmla="*/ 123 w 127"/>
                <a:gd name="T11" fmla="*/ 0 h 10"/>
                <a:gd name="T12" fmla="*/ 127 w 127"/>
                <a:gd name="T13" fmla="*/ 0 h 10"/>
                <a:gd name="T14" fmla="*/ 113 w 127"/>
                <a:gd name="T15" fmla="*/ 0 h 10"/>
                <a:gd name="T16" fmla="*/ 109 w 127"/>
                <a:gd name="T17" fmla="*/ 0 h 10"/>
                <a:gd name="T18" fmla="*/ 99 w 127"/>
                <a:gd name="T19" fmla="*/ 5 h 10"/>
                <a:gd name="T20" fmla="*/ 80 w 127"/>
                <a:gd name="T21" fmla="*/ 5 h 10"/>
                <a:gd name="T22" fmla="*/ 57 w 127"/>
                <a:gd name="T23" fmla="*/ 5 h 10"/>
                <a:gd name="T24" fmla="*/ 29 w 127"/>
                <a:gd name="T25" fmla="*/ 5 h 10"/>
                <a:gd name="T26" fmla="*/ 0 w 127"/>
                <a:gd name="T27" fmla="*/ 5 h 10"/>
                <a:gd name="T28" fmla="*/ 0 w 127"/>
                <a:gd name="T29" fmla="*/ 10 h 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7" h="10">
                  <a:moveTo>
                    <a:pt x="0" y="10"/>
                  </a:moveTo>
                  <a:lnTo>
                    <a:pt x="33" y="10"/>
                  </a:lnTo>
                  <a:lnTo>
                    <a:pt x="66" y="5"/>
                  </a:lnTo>
                  <a:lnTo>
                    <a:pt x="90" y="5"/>
                  </a:lnTo>
                  <a:lnTo>
                    <a:pt x="109" y="5"/>
                  </a:lnTo>
                  <a:lnTo>
                    <a:pt x="123" y="0"/>
                  </a:lnTo>
                  <a:lnTo>
                    <a:pt x="127" y="0"/>
                  </a:lnTo>
                  <a:lnTo>
                    <a:pt x="113" y="0"/>
                  </a:lnTo>
                  <a:lnTo>
                    <a:pt x="109" y="0"/>
                  </a:lnTo>
                  <a:lnTo>
                    <a:pt x="99" y="5"/>
                  </a:lnTo>
                  <a:lnTo>
                    <a:pt x="80" y="5"/>
                  </a:lnTo>
                  <a:lnTo>
                    <a:pt x="57" y="5"/>
                  </a:lnTo>
                  <a:lnTo>
                    <a:pt x="29" y="5"/>
                  </a:lnTo>
                  <a:lnTo>
                    <a:pt x="0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7" name="Freeform 257"/>
            <p:cNvSpPr>
              <a:spLocks/>
            </p:cNvSpPr>
            <p:nvPr/>
          </p:nvSpPr>
          <p:spPr bwMode="auto">
            <a:xfrm>
              <a:off x="1291" y="3386"/>
              <a:ext cx="113" cy="5"/>
            </a:xfrm>
            <a:custGeom>
              <a:avLst/>
              <a:gdLst>
                <a:gd name="T0" fmla="*/ 0 w 113"/>
                <a:gd name="T1" fmla="*/ 5 h 5"/>
                <a:gd name="T2" fmla="*/ 29 w 113"/>
                <a:gd name="T3" fmla="*/ 5 h 5"/>
                <a:gd name="T4" fmla="*/ 57 w 113"/>
                <a:gd name="T5" fmla="*/ 5 h 5"/>
                <a:gd name="T6" fmla="*/ 80 w 113"/>
                <a:gd name="T7" fmla="*/ 5 h 5"/>
                <a:gd name="T8" fmla="*/ 99 w 113"/>
                <a:gd name="T9" fmla="*/ 5 h 5"/>
                <a:gd name="T10" fmla="*/ 109 w 113"/>
                <a:gd name="T11" fmla="*/ 0 h 5"/>
                <a:gd name="T12" fmla="*/ 113 w 113"/>
                <a:gd name="T13" fmla="*/ 0 h 5"/>
                <a:gd name="T14" fmla="*/ 99 w 113"/>
                <a:gd name="T15" fmla="*/ 0 h 5"/>
                <a:gd name="T16" fmla="*/ 94 w 113"/>
                <a:gd name="T17" fmla="*/ 0 h 5"/>
                <a:gd name="T18" fmla="*/ 85 w 113"/>
                <a:gd name="T19" fmla="*/ 0 h 5"/>
                <a:gd name="T20" fmla="*/ 71 w 113"/>
                <a:gd name="T21" fmla="*/ 5 h 5"/>
                <a:gd name="T22" fmla="*/ 52 w 113"/>
                <a:gd name="T23" fmla="*/ 5 h 5"/>
                <a:gd name="T24" fmla="*/ 29 w 113"/>
                <a:gd name="T25" fmla="*/ 5 h 5"/>
                <a:gd name="T26" fmla="*/ 0 w 113"/>
                <a:gd name="T27" fmla="*/ 5 h 5"/>
                <a:gd name="T28" fmla="*/ 0 w 113"/>
                <a:gd name="T29" fmla="*/ 5 h 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3" h="5">
                  <a:moveTo>
                    <a:pt x="0" y="5"/>
                  </a:moveTo>
                  <a:lnTo>
                    <a:pt x="29" y="5"/>
                  </a:lnTo>
                  <a:lnTo>
                    <a:pt x="57" y="5"/>
                  </a:lnTo>
                  <a:lnTo>
                    <a:pt x="80" y="5"/>
                  </a:lnTo>
                  <a:lnTo>
                    <a:pt x="99" y="5"/>
                  </a:lnTo>
                  <a:lnTo>
                    <a:pt x="109" y="0"/>
                  </a:lnTo>
                  <a:lnTo>
                    <a:pt x="113" y="0"/>
                  </a:lnTo>
                  <a:lnTo>
                    <a:pt x="99" y="0"/>
                  </a:lnTo>
                  <a:lnTo>
                    <a:pt x="94" y="0"/>
                  </a:lnTo>
                  <a:lnTo>
                    <a:pt x="85" y="0"/>
                  </a:lnTo>
                  <a:lnTo>
                    <a:pt x="71" y="5"/>
                  </a:lnTo>
                  <a:lnTo>
                    <a:pt x="52" y="5"/>
                  </a:lnTo>
                  <a:lnTo>
                    <a:pt x="29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8" name="Freeform 258"/>
            <p:cNvSpPr>
              <a:spLocks/>
            </p:cNvSpPr>
            <p:nvPr/>
          </p:nvSpPr>
          <p:spPr bwMode="auto">
            <a:xfrm>
              <a:off x="1291" y="3386"/>
              <a:ext cx="99" cy="5"/>
            </a:xfrm>
            <a:custGeom>
              <a:avLst/>
              <a:gdLst>
                <a:gd name="T0" fmla="*/ 0 w 99"/>
                <a:gd name="T1" fmla="*/ 5 h 5"/>
                <a:gd name="T2" fmla="*/ 29 w 99"/>
                <a:gd name="T3" fmla="*/ 5 h 5"/>
                <a:gd name="T4" fmla="*/ 52 w 99"/>
                <a:gd name="T5" fmla="*/ 5 h 5"/>
                <a:gd name="T6" fmla="*/ 71 w 99"/>
                <a:gd name="T7" fmla="*/ 5 h 5"/>
                <a:gd name="T8" fmla="*/ 85 w 99"/>
                <a:gd name="T9" fmla="*/ 0 h 5"/>
                <a:gd name="T10" fmla="*/ 94 w 99"/>
                <a:gd name="T11" fmla="*/ 0 h 5"/>
                <a:gd name="T12" fmla="*/ 99 w 99"/>
                <a:gd name="T13" fmla="*/ 0 h 5"/>
                <a:gd name="T14" fmla="*/ 85 w 99"/>
                <a:gd name="T15" fmla="*/ 0 h 5"/>
                <a:gd name="T16" fmla="*/ 80 w 99"/>
                <a:gd name="T17" fmla="*/ 0 h 5"/>
                <a:gd name="T18" fmla="*/ 71 w 99"/>
                <a:gd name="T19" fmla="*/ 5 h 5"/>
                <a:gd name="T20" fmla="*/ 52 w 99"/>
                <a:gd name="T21" fmla="*/ 5 h 5"/>
                <a:gd name="T22" fmla="*/ 29 w 99"/>
                <a:gd name="T23" fmla="*/ 5 h 5"/>
                <a:gd name="T24" fmla="*/ 0 w 99"/>
                <a:gd name="T25" fmla="*/ 5 h 5"/>
                <a:gd name="T26" fmla="*/ 0 w 99"/>
                <a:gd name="T27" fmla="*/ 5 h 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9" h="5">
                  <a:moveTo>
                    <a:pt x="0" y="5"/>
                  </a:moveTo>
                  <a:lnTo>
                    <a:pt x="29" y="5"/>
                  </a:lnTo>
                  <a:lnTo>
                    <a:pt x="52" y="5"/>
                  </a:lnTo>
                  <a:lnTo>
                    <a:pt x="71" y="5"/>
                  </a:lnTo>
                  <a:lnTo>
                    <a:pt x="85" y="0"/>
                  </a:lnTo>
                  <a:lnTo>
                    <a:pt x="94" y="0"/>
                  </a:lnTo>
                  <a:lnTo>
                    <a:pt x="99" y="0"/>
                  </a:lnTo>
                  <a:lnTo>
                    <a:pt x="85" y="0"/>
                  </a:lnTo>
                  <a:lnTo>
                    <a:pt x="80" y="0"/>
                  </a:lnTo>
                  <a:lnTo>
                    <a:pt x="71" y="5"/>
                  </a:lnTo>
                  <a:lnTo>
                    <a:pt x="52" y="5"/>
                  </a:lnTo>
                  <a:lnTo>
                    <a:pt x="29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9" name="Freeform 259"/>
            <p:cNvSpPr>
              <a:spLocks/>
            </p:cNvSpPr>
            <p:nvPr/>
          </p:nvSpPr>
          <p:spPr bwMode="auto">
            <a:xfrm>
              <a:off x="1291" y="3386"/>
              <a:ext cx="85" cy="5"/>
            </a:xfrm>
            <a:custGeom>
              <a:avLst/>
              <a:gdLst>
                <a:gd name="T0" fmla="*/ 0 w 85"/>
                <a:gd name="T1" fmla="*/ 5 h 5"/>
                <a:gd name="T2" fmla="*/ 29 w 85"/>
                <a:gd name="T3" fmla="*/ 5 h 5"/>
                <a:gd name="T4" fmla="*/ 52 w 85"/>
                <a:gd name="T5" fmla="*/ 5 h 5"/>
                <a:gd name="T6" fmla="*/ 71 w 85"/>
                <a:gd name="T7" fmla="*/ 5 h 5"/>
                <a:gd name="T8" fmla="*/ 80 w 85"/>
                <a:gd name="T9" fmla="*/ 0 h 5"/>
                <a:gd name="T10" fmla="*/ 85 w 85"/>
                <a:gd name="T11" fmla="*/ 0 h 5"/>
                <a:gd name="T12" fmla="*/ 71 w 85"/>
                <a:gd name="T13" fmla="*/ 0 h 5"/>
                <a:gd name="T14" fmla="*/ 66 w 85"/>
                <a:gd name="T15" fmla="*/ 0 h 5"/>
                <a:gd name="T16" fmla="*/ 57 w 85"/>
                <a:gd name="T17" fmla="*/ 0 h 5"/>
                <a:gd name="T18" fmla="*/ 43 w 85"/>
                <a:gd name="T19" fmla="*/ 5 h 5"/>
                <a:gd name="T20" fmla="*/ 24 w 85"/>
                <a:gd name="T21" fmla="*/ 5 h 5"/>
                <a:gd name="T22" fmla="*/ 0 w 85"/>
                <a:gd name="T23" fmla="*/ 5 h 5"/>
                <a:gd name="T24" fmla="*/ 0 w 85"/>
                <a:gd name="T25" fmla="*/ 5 h 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5" h="5">
                  <a:moveTo>
                    <a:pt x="0" y="5"/>
                  </a:moveTo>
                  <a:lnTo>
                    <a:pt x="29" y="5"/>
                  </a:lnTo>
                  <a:lnTo>
                    <a:pt x="52" y="5"/>
                  </a:lnTo>
                  <a:lnTo>
                    <a:pt x="71" y="5"/>
                  </a:lnTo>
                  <a:lnTo>
                    <a:pt x="80" y="0"/>
                  </a:lnTo>
                  <a:lnTo>
                    <a:pt x="85" y="0"/>
                  </a:lnTo>
                  <a:lnTo>
                    <a:pt x="71" y="0"/>
                  </a:lnTo>
                  <a:lnTo>
                    <a:pt x="66" y="0"/>
                  </a:lnTo>
                  <a:lnTo>
                    <a:pt x="57" y="0"/>
                  </a:lnTo>
                  <a:lnTo>
                    <a:pt x="43" y="5"/>
                  </a:lnTo>
                  <a:lnTo>
                    <a:pt x="24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71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10" name="Freeform 260"/>
            <p:cNvSpPr>
              <a:spLocks/>
            </p:cNvSpPr>
            <p:nvPr/>
          </p:nvSpPr>
          <p:spPr bwMode="auto">
            <a:xfrm>
              <a:off x="1291" y="3386"/>
              <a:ext cx="71" cy="5"/>
            </a:xfrm>
            <a:custGeom>
              <a:avLst/>
              <a:gdLst>
                <a:gd name="T0" fmla="*/ 0 w 71"/>
                <a:gd name="T1" fmla="*/ 5 h 5"/>
                <a:gd name="T2" fmla="*/ 24 w 71"/>
                <a:gd name="T3" fmla="*/ 5 h 5"/>
                <a:gd name="T4" fmla="*/ 43 w 71"/>
                <a:gd name="T5" fmla="*/ 5 h 5"/>
                <a:gd name="T6" fmla="*/ 57 w 71"/>
                <a:gd name="T7" fmla="*/ 0 h 5"/>
                <a:gd name="T8" fmla="*/ 66 w 71"/>
                <a:gd name="T9" fmla="*/ 0 h 5"/>
                <a:gd name="T10" fmla="*/ 71 w 71"/>
                <a:gd name="T11" fmla="*/ 0 h 5"/>
                <a:gd name="T12" fmla="*/ 57 w 71"/>
                <a:gd name="T13" fmla="*/ 0 h 5"/>
                <a:gd name="T14" fmla="*/ 52 w 71"/>
                <a:gd name="T15" fmla="*/ 0 h 5"/>
                <a:gd name="T16" fmla="*/ 43 w 71"/>
                <a:gd name="T17" fmla="*/ 0 h 5"/>
                <a:gd name="T18" fmla="*/ 24 w 71"/>
                <a:gd name="T19" fmla="*/ 5 h 5"/>
                <a:gd name="T20" fmla="*/ 0 w 71"/>
                <a:gd name="T21" fmla="*/ 5 h 5"/>
                <a:gd name="T22" fmla="*/ 0 w 71"/>
                <a:gd name="T23" fmla="*/ 5 h 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" h="5">
                  <a:moveTo>
                    <a:pt x="0" y="5"/>
                  </a:moveTo>
                  <a:lnTo>
                    <a:pt x="24" y="5"/>
                  </a:lnTo>
                  <a:lnTo>
                    <a:pt x="43" y="5"/>
                  </a:lnTo>
                  <a:lnTo>
                    <a:pt x="57" y="0"/>
                  </a:lnTo>
                  <a:lnTo>
                    <a:pt x="66" y="0"/>
                  </a:lnTo>
                  <a:lnTo>
                    <a:pt x="71" y="0"/>
                  </a:lnTo>
                  <a:lnTo>
                    <a:pt x="57" y="0"/>
                  </a:lnTo>
                  <a:lnTo>
                    <a:pt x="52" y="0"/>
                  </a:lnTo>
                  <a:lnTo>
                    <a:pt x="43" y="0"/>
                  </a:lnTo>
                  <a:lnTo>
                    <a:pt x="24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11" name="Freeform 261"/>
            <p:cNvSpPr>
              <a:spLocks/>
            </p:cNvSpPr>
            <p:nvPr/>
          </p:nvSpPr>
          <p:spPr bwMode="auto">
            <a:xfrm>
              <a:off x="1291" y="3386"/>
              <a:ext cx="57" cy="5"/>
            </a:xfrm>
            <a:custGeom>
              <a:avLst/>
              <a:gdLst>
                <a:gd name="T0" fmla="*/ 0 w 57"/>
                <a:gd name="T1" fmla="*/ 5 h 5"/>
                <a:gd name="T2" fmla="*/ 24 w 57"/>
                <a:gd name="T3" fmla="*/ 5 h 5"/>
                <a:gd name="T4" fmla="*/ 43 w 57"/>
                <a:gd name="T5" fmla="*/ 0 h 5"/>
                <a:gd name="T6" fmla="*/ 52 w 57"/>
                <a:gd name="T7" fmla="*/ 0 h 5"/>
                <a:gd name="T8" fmla="*/ 57 w 57"/>
                <a:gd name="T9" fmla="*/ 0 h 5"/>
                <a:gd name="T10" fmla="*/ 43 w 57"/>
                <a:gd name="T11" fmla="*/ 0 h 5"/>
                <a:gd name="T12" fmla="*/ 43 w 57"/>
                <a:gd name="T13" fmla="*/ 0 h 5"/>
                <a:gd name="T14" fmla="*/ 33 w 57"/>
                <a:gd name="T15" fmla="*/ 0 h 5"/>
                <a:gd name="T16" fmla="*/ 19 w 57"/>
                <a:gd name="T17" fmla="*/ 0 h 5"/>
                <a:gd name="T18" fmla="*/ 0 w 57"/>
                <a:gd name="T19" fmla="*/ 0 h 5"/>
                <a:gd name="T20" fmla="*/ 0 w 57"/>
                <a:gd name="T21" fmla="*/ 5 h 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7" h="5">
                  <a:moveTo>
                    <a:pt x="0" y="5"/>
                  </a:moveTo>
                  <a:lnTo>
                    <a:pt x="24" y="5"/>
                  </a:lnTo>
                  <a:lnTo>
                    <a:pt x="43" y="0"/>
                  </a:lnTo>
                  <a:lnTo>
                    <a:pt x="52" y="0"/>
                  </a:lnTo>
                  <a:lnTo>
                    <a:pt x="57" y="0"/>
                  </a:lnTo>
                  <a:lnTo>
                    <a:pt x="43" y="0"/>
                  </a:lnTo>
                  <a:lnTo>
                    <a:pt x="33" y="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12" name="Freeform 262"/>
            <p:cNvSpPr>
              <a:spLocks/>
            </p:cNvSpPr>
            <p:nvPr/>
          </p:nvSpPr>
          <p:spPr bwMode="auto">
            <a:xfrm>
              <a:off x="1291" y="3386"/>
              <a:ext cx="43" cy="1"/>
            </a:xfrm>
            <a:custGeom>
              <a:avLst/>
              <a:gdLst>
                <a:gd name="T0" fmla="*/ 0 w 43"/>
                <a:gd name="T1" fmla="*/ 0 h 1"/>
                <a:gd name="T2" fmla="*/ 19 w 43"/>
                <a:gd name="T3" fmla="*/ 0 h 1"/>
                <a:gd name="T4" fmla="*/ 33 w 43"/>
                <a:gd name="T5" fmla="*/ 0 h 1"/>
                <a:gd name="T6" fmla="*/ 43 w 43"/>
                <a:gd name="T7" fmla="*/ 0 h 1"/>
                <a:gd name="T8" fmla="*/ 43 w 43"/>
                <a:gd name="T9" fmla="*/ 0 h 1"/>
                <a:gd name="T10" fmla="*/ 29 w 43"/>
                <a:gd name="T11" fmla="*/ 0 h 1"/>
                <a:gd name="T12" fmla="*/ 24 w 43"/>
                <a:gd name="T13" fmla="*/ 0 h 1"/>
                <a:gd name="T14" fmla="*/ 15 w 43"/>
                <a:gd name="T15" fmla="*/ 0 h 1"/>
                <a:gd name="T16" fmla="*/ 0 w 43"/>
                <a:gd name="T17" fmla="*/ 0 h 1"/>
                <a:gd name="T18" fmla="*/ 0 w 43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1">
                  <a:moveTo>
                    <a:pt x="0" y="0"/>
                  </a:moveTo>
                  <a:lnTo>
                    <a:pt x="19" y="0"/>
                  </a:lnTo>
                  <a:lnTo>
                    <a:pt x="33" y="0"/>
                  </a:lnTo>
                  <a:lnTo>
                    <a:pt x="43" y="0"/>
                  </a:lnTo>
                  <a:lnTo>
                    <a:pt x="29" y="0"/>
                  </a:lnTo>
                  <a:lnTo>
                    <a:pt x="24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13" name="Freeform 263"/>
            <p:cNvSpPr>
              <a:spLocks/>
            </p:cNvSpPr>
            <p:nvPr/>
          </p:nvSpPr>
          <p:spPr bwMode="auto">
            <a:xfrm>
              <a:off x="1291" y="3386"/>
              <a:ext cx="29" cy="1"/>
            </a:xfrm>
            <a:custGeom>
              <a:avLst/>
              <a:gdLst>
                <a:gd name="T0" fmla="*/ 0 w 29"/>
                <a:gd name="T1" fmla="*/ 0 h 1"/>
                <a:gd name="T2" fmla="*/ 15 w 29"/>
                <a:gd name="T3" fmla="*/ 0 h 1"/>
                <a:gd name="T4" fmla="*/ 24 w 29"/>
                <a:gd name="T5" fmla="*/ 0 h 1"/>
                <a:gd name="T6" fmla="*/ 29 w 29"/>
                <a:gd name="T7" fmla="*/ 0 h 1"/>
                <a:gd name="T8" fmla="*/ 15 w 29"/>
                <a:gd name="T9" fmla="*/ 0 h 1"/>
                <a:gd name="T10" fmla="*/ 10 w 29"/>
                <a:gd name="T11" fmla="*/ 0 h 1"/>
                <a:gd name="T12" fmla="*/ 0 w 29"/>
                <a:gd name="T13" fmla="*/ 0 h 1"/>
                <a:gd name="T14" fmla="*/ 0 w 29"/>
                <a:gd name="T15" fmla="*/ 0 h 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1">
                  <a:moveTo>
                    <a:pt x="0" y="0"/>
                  </a:moveTo>
                  <a:lnTo>
                    <a:pt x="15" y="0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14" name="Freeform 264"/>
            <p:cNvSpPr>
              <a:spLocks/>
            </p:cNvSpPr>
            <p:nvPr/>
          </p:nvSpPr>
          <p:spPr bwMode="auto">
            <a:xfrm>
              <a:off x="1291" y="3386"/>
              <a:ext cx="15" cy="1"/>
            </a:xfrm>
            <a:custGeom>
              <a:avLst/>
              <a:gdLst>
                <a:gd name="T0" fmla="*/ 0 w 15"/>
                <a:gd name="T1" fmla="*/ 0 h 1"/>
                <a:gd name="T2" fmla="*/ 10 w 15"/>
                <a:gd name="T3" fmla="*/ 0 h 1"/>
                <a:gd name="T4" fmla="*/ 15 w 15"/>
                <a:gd name="T5" fmla="*/ 0 h 1"/>
                <a:gd name="T6" fmla="*/ 0 w 15"/>
                <a:gd name="T7" fmla="*/ 0 h 1"/>
                <a:gd name="T8" fmla="*/ 0 w 15"/>
                <a:gd name="T9" fmla="*/ 0 h 1"/>
                <a:gd name="T10" fmla="*/ 0 w 15"/>
                <a:gd name="T11" fmla="*/ 0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" h="1">
                  <a:moveTo>
                    <a:pt x="0" y="0"/>
                  </a:moveTo>
                  <a:lnTo>
                    <a:pt x="1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15" name="Rectangle 265"/>
            <p:cNvSpPr>
              <a:spLocks noChangeArrowheads="1"/>
            </p:cNvSpPr>
            <p:nvPr/>
          </p:nvSpPr>
          <p:spPr bwMode="auto">
            <a:xfrm>
              <a:off x="1291" y="3386"/>
              <a:ext cx="1" cy="1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916" name="Freeform 266"/>
            <p:cNvSpPr>
              <a:spLocks/>
            </p:cNvSpPr>
            <p:nvPr/>
          </p:nvSpPr>
          <p:spPr bwMode="auto">
            <a:xfrm>
              <a:off x="1291" y="3386"/>
              <a:ext cx="268" cy="19"/>
            </a:xfrm>
            <a:custGeom>
              <a:avLst/>
              <a:gdLst>
                <a:gd name="T0" fmla="*/ 268 w 268"/>
                <a:gd name="T1" fmla="*/ 0 h 19"/>
                <a:gd name="T2" fmla="*/ 0 w 268"/>
                <a:gd name="T3" fmla="*/ 0 h 19"/>
                <a:gd name="T4" fmla="*/ 10 w 268"/>
                <a:gd name="T5" fmla="*/ 5 h 19"/>
                <a:gd name="T6" fmla="*/ 33 w 268"/>
                <a:gd name="T7" fmla="*/ 10 h 19"/>
                <a:gd name="T8" fmla="*/ 66 w 268"/>
                <a:gd name="T9" fmla="*/ 14 h 19"/>
                <a:gd name="T10" fmla="*/ 109 w 268"/>
                <a:gd name="T11" fmla="*/ 19 h 19"/>
                <a:gd name="T12" fmla="*/ 155 w 268"/>
                <a:gd name="T13" fmla="*/ 19 h 19"/>
                <a:gd name="T14" fmla="*/ 198 w 268"/>
                <a:gd name="T15" fmla="*/ 14 h 19"/>
                <a:gd name="T16" fmla="*/ 235 w 268"/>
                <a:gd name="T17" fmla="*/ 10 h 19"/>
                <a:gd name="T18" fmla="*/ 259 w 268"/>
                <a:gd name="T19" fmla="*/ 5 h 19"/>
                <a:gd name="T20" fmla="*/ 268 w 268"/>
                <a:gd name="T21" fmla="*/ 0 h 19"/>
                <a:gd name="T22" fmla="*/ 268 w 268"/>
                <a:gd name="T23" fmla="*/ 0 h 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" h="19">
                  <a:moveTo>
                    <a:pt x="268" y="0"/>
                  </a:moveTo>
                  <a:lnTo>
                    <a:pt x="0" y="0"/>
                  </a:lnTo>
                  <a:lnTo>
                    <a:pt x="10" y="5"/>
                  </a:lnTo>
                  <a:lnTo>
                    <a:pt x="33" y="10"/>
                  </a:lnTo>
                  <a:lnTo>
                    <a:pt x="66" y="14"/>
                  </a:lnTo>
                  <a:lnTo>
                    <a:pt x="109" y="19"/>
                  </a:lnTo>
                  <a:lnTo>
                    <a:pt x="155" y="19"/>
                  </a:lnTo>
                  <a:lnTo>
                    <a:pt x="198" y="14"/>
                  </a:lnTo>
                  <a:lnTo>
                    <a:pt x="235" y="10"/>
                  </a:lnTo>
                  <a:lnTo>
                    <a:pt x="259" y="5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17" name="Freeform 267"/>
            <p:cNvSpPr>
              <a:spLocks/>
            </p:cNvSpPr>
            <p:nvPr/>
          </p:nvSpPr>
          <p:spPr bwMode="auto">
            <a:xfrm>
              <a:off x="1291" y="3386"/>
              <a:ext cx="268" cy="19"/>
            </a:xfrm>
            <a:custGeom>
              <a:avLst/>
              <a:gdLst>
                <a:gd name="T0" fmla="*/ 0 w 268"/>
                <a:gd name="T1" fmla="*/ 19 h 19"/>
                <a:gd name="T2" fmla="*/ 47 w 268"/>
                <a:gd name="T3" fmla="*/ 19 h 19"/>
                <a:gd name="T4" fmla="*/ 94 w 268"/>
                <a:gd name="T5" fmla="*/ 14 h 19"/>
                <a:gd name="T6" fmla="*/ 132 w 268"/>
                <a:gd name="T7" fmla="*/ 14 h 19"/>
                <a:gd name="T8" fmla="*/ 174 w 268"/>
                <a:gd name="T9" fmla="*/ 14 h 19"/>
                <a:gd name="T10" fmla="*/ 202 w 268"/>
                <a:gd name="T11" fmla="*/ 10 h 19"/>
                <a:gd name="T12" fmla="*/ 231 w 268"/>
                <a:gd name="T13" fmla="*/ 10 h 19"/>
                <a:gd name="T14" fmla="*/ 249 w 268"/>
                <a:gd name="T15" fmla="*/ 5 h 19"/>
                <a:gd name="T16" fmla="*/ 264 w 268"/>
                <a:gd name="T17" fmla="*/ 0 h 19"/>
                <a:gd name="T18" fmla="*/ 268 w 268"/>
                <a:gd name="T19" fmla="*/ 0 h 19"/>
                <a:gd name="T20" fmla="*/ 268 w 268"/>
                <a:gd name="T21" fmla="*/ 19 h 19"/>
                <a:gd name="T22" fmla="*/ 0 w 268"/>
                <a:gd name="T23" fmla="*/ 19 h 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" h="19">
                  <a:moveTo>
                    <a:pt x="0" y="19"/>
                  </a:moveTo>
                  <a:lnTo>
                    <a:pt x="47" y="19"/>
                  </a:lnTo>
                  <a:lnTo>
                    <a:pt x="94" y="14"/>
                  </a:lnTo>
                  <a:lnTo>
                    <a:pt x="132" y="14"/>
                  </a:lnTo>
                  <a:lnTo>
                    <a:pt x="174" y="14"/>
                  </a:lnTo>
                  <a:lnTo>
                    <a:pt x="202" y="10"/>
                  </a:lnTo>
                  <a:lnTo>
                    <a:pt x="231" y="10"/>
                  </a:lnTo>
                  <a:lnTo>
                    <a:pt x="249" y="5"/>
                  </a:lnTo>
                  <a:lnTo>
                    <a:pt x="264" y="0"/>
                  </a:lnTo>
                  <a:lnTo>
                    <a:pt x="268" y="0"/>
                  </a:lnTo>
                  <a:lnTo>
                    <a:pt x="268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18" name="Freeform 268"/>
            <p:cNvSpPr>
              <a:spLocks/>
            </p:cNvSpPr>
            <p:nvPr/>
          </p:nvSpPr>
          <p:spPr bwMode="auto">
            <a:xfrm>
              <a:off x="1291" y="3386"/>
              <a:ext cx="268" cy="19"/>
            </a:xfrm>
            <a:custGeom>
              <a:avLst/>
              <a:gdLst>
                <a:gd name="T0" fmla="*/ 0 w 268"/>
                <a:gd name="T1" fmla="*/ 19 h 19"/>
                <a:gd name="T2" fmla="*/ 47 w 268"/>
                <a:gd name="T3" fmla="*/ 19 h 19"/>
                <a:gd name="T4" fmla="*/ 94 w 268"/>
                <a:gd name="T5" fmla="*/ 14 h 19"/>
                <a:gd name="T6" fmla="*/ 132 w 268"/>
                <a:gd name="T7" fmla="*/ 14 h 19"/>
                <a:gd name="T8" fmla="*/ 174 w 268"/>
                <a:gd name="T9" fmla="*/ 14 h 19"/>
                <a:gd name="T10" fmla="*/ 202 w 268"/>
                <a:gd name="T11" fmla="*/ 10 h 19"/>
                <a:gd name="T12" fmla="*/ 231 w 268"/>
                <a:gd name="T13" fmla="*/ 10 h 19"/>
                <a:gd name="T14" fmla="*/ 249 w 268"/>
                <a:gd name="T15" fmla="*/ 5 h 19"/>
                <a:gd name="T16" fmla="*/ 264 w 268"/>
                <a:gd name="T17" fmla="*/ 0 h 19"/>
                <a:gd name="T18" fmla="*/ 268 w 268"/>
                <a:gd name="T19" fmla="*/ 0 h 19"/>
                <a:gd name="T20" fmla="*/ 254 w 268"/>
                <a:gd name="T21" fmla="*/ 0 h 19"/>
                <a:gd name="T22" fmla="*/ 249 w 268"/>
                <a:gd name="T23" fmla="*/ 0 h 19"/>
                <a:gd name="T24" fmla="*/ 235 w 268"/>
                <a:gd name="T25" fmla="*/ 5 h 19"/>
                <a:gd name="T26" fmla="*/ 221 w 268"/>
                <a:gd name="T27" fmla="*/ 10 h 19"/>
                <a:gd name="T28" fmla="*/ 193 w 268"/>
                <a:gd name="T29" fmla="*/ 10 h 19"/>
                <a:gd name="T30" fmla="*/ 165 w 268"/>
                <a:gd name="T31" fmla="*/ 14 h 19"/>
                <a:gd name="T32" fmla="*/ 127 w 268"/>
                <a:gd name="T33" fmla="*/ 14 h 19"/>
                <a:gd name="T34" fmla="*/ 90 w 268"/>
                <a:gd name="T35" fmla="*/ 14 h 19"/>
                <a:gd name="T36" fmla="*/ 47 w 268"/>
                <a:gd name="T37" fmla="*/ 14 h 19"/>
                <a:gd name="T38" fmla="*/ 0 w 268"/>
                <a:gd name="T39" fmla="*/ 14 h 19"/>
                <a:gd name="T40" fmla="*/ 0 w 268"/>
                <a:gd name="T41" fmla="*/ 19 h 1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68" h="19">
                  <a:moveTo>
                    <a:pt x="0" y="19"/>
                  </a:moveTo>
                  <a:lnTo>
                    <a:pt x="47" y="19"/>
                  </a:lnTo>
                  <a:lnTo>
                    <a:pt x="94" y="14"/>
                  </a:lnTo>
                  <a:lnTo>
                    <a:pt x="132" y="14"/>
                  </a:lnTo>
                  <a:lnTo>
                    <a:pt x="174" y="14"/>
                  </a:lnTo>
                  <a:lnTo>
                    <a:pt x="202" y="10"/>
                  </a:lnTo>
                  <a:lnTo>
                    <a:pt x="231" y="10"/>
                  </a:lnTo>
                  <a:lnTo>
                    <a:pt x="249" y="5"/>
                  </a:lnTo>
                  <a:lnTo>
                    <a:pt x="264" y="0"/>
                  </a:lnTo>
                  <a:lnTo>
                    <a:pt x="268" y="0"/>
                  </a:lnTo>
                  <a:lnTo>
                    <a:pt x="254" y="0"/>
                  </a:lnTo>
                  <a:lnTo>
                    <a:pt x="249" y="0"/>
                  </a:lnTo>
                  <a:lnTo>
                    <a:pt x="235" y="5"/>
                  </a:lnTo>
                  <a:lnTo>
                    <a:pt x="221" y="10"/>
                  </a:lnTo>
                  <a:lnTo>
                    <a:pt x="193" y="10"/>
                  </a:lnTo>
                  <a:lnTo>
                    <a:pt x="165" y="14"/>
                  </a:lnTo>
                  <a:lnTo>
                    <a:pt x="127" y="14"/>
                  </a:lnTo>
                  <a:lnTo>
                    <a:pt x="90" y="14"/>
                  </a:lnTo>
                  <a:lnTo>
                    <a:pt x="47" y="14"/>
                  </a:lnTo>
                  <a:lnTo>
                    <a:pt x="0" y="14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19" name="Freeform 269"/>
            <p:cNvSpPr>
              <a:spLocks/>
            </p:cNvSpPr>
            <p:nvPr/>
          </p:nvSpPr>
          <p:spPr bwMode="auto">
            <a:xfrm>
              <a:off x="1291" y="3386"/>
              <a:ext cx="254" cy="14"/>
            </a:xfrm>
            <a:custGeom>
              <a:avLst/>
              <a:gdLst>
                <a:gd name="T0" fmla="*/ 0 w 254"/>
                <a:gd name="T1" fmla="*/ 14 h 14"/>
                <a:gd name="T2" fmla="*/ 47 w 254"/>
                <a:gd name="T3" fmla="*/ 14 h 14"/>
                <a:gd name="T4" fmla="*/ 90 w 254"/>
                <a:gd name="T5" fmla="*/ 14 h 14"/>
                <a:gd name="T6" fmla="*/ 127 w 254"/>
                <a:gd name="T7" fmla="*/ 14 h 14"/>
                <a:gd name="T8" fmla="*/ 165 w 254"/>
                <a:gd name="T9" fmla="*/ 14 h 14"/>
                <a:gd name="T10" fmla="*/ 193 w 254"/>
                <a:gd name="T11" fmla="*/ 10 h 14"/>
                <a:gd name="T12" fmla="*/ 221 w 254"/>
                <a:gd name="T13" fmla="*/ 10 h 14"/>
                <a:gd name="T14" fmla="*/ 235 w 254"/>
                <a:gd name="T15" fmla="*/ 5 h 14"/>
                <a:gd name="T16" fmla="*/ 249 w 254"/>
                <a:gd name="T17" fmla="*/ 0 h 14"/>
                <a:gd name="T18" fmla="*/ 254 w 254"/>
                <a:gd name="T19" fmla="*/ 0 h 14"/>
                <a:gd name="T20" fmla="*/ 240 w 254"/>
                <a:gd name="T21" fmla="*/ 0 h 14"/>
                <a:gd name="T22" fmla="*/ 235 w 254"/>
                <a:gd name="T23" fmla="*/ 0 h 14"/>
                <a:gd name="T24" fmla="*/ 221 w 254"/>
                <a:gd name="T25" fmla="*/ 5 h 14"/>
                <a:gd name="T26" fmla="*/ 198 w 254"/>
                <a:gd name="T27" fmla="*/ 10 h 14"/>
                <a:gd name="T28" fmla="*/ 170 w 254"/>
                <a:gd name="T29" fmla="*/ 10 h 14"/>
                <a:gd name="T30" fmla="*/ 132 w 254"/>
                <a:gd name="T31" fmla="*/ 14 h 14"/>
                <a:gd name="T32" fmla="*/ 94 w 254"/>
                <a:gd name="T33" fmla="*/ 14 h 14"/>
                <a:gd name="T34" fmla="*/ 47 w 254"/>
                <a:gd name="T35" fmla="*/ 14 h 14"/>
                <a:gd name="T36" fmla="*/ 0 w 254"/>
                <a:gd name="T37" fmla="*/ 14 h 14"/>
                <a:gd name="T38" fmla="*/ 0 w 254"/>
                <a:gd name="T39" fmla="*/ 14 h 1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54" h="14">
                  <a:moveTo>
                    <a:pt x="0" y="14"/>
                  </a:moveTo>
                  <a:lnTo>
                    <a:pt x="47" y="14"/>
                  </a:lnTo>
                  <a:lnTo>
                    <a:pt x="90" y="14"/>
                  </a:lnTo>
                  <a:lnTo>
                    <a:pt x="127" y="14"/>
                  </a:lnTo>
                  <a:lnTo>
                    <a:pt x="165" y="14"/>
                  </a:lnTo>
                  <a:lnTo>
                    <a:pt x="193" y="10"/>
                  </a:lnTo>
                  <a:lnTo>
                    <a:pt x="221" y="10"/>
                  </a:lnTo>
                  <a:lnTo>
                    <a:pt x="235" y="5"/>
                  </a:lnTo>
                  <a:lnTo>
                    <a:pt x="249" y="0"/>
                  </a:lnTo>
                  <a:lnTo>
                    <a:pt x="254" y="0"/>
                  </a:lnTo>
                  <a:lnTo>
                    <a:pt x="240" y="0"/>
                  </a:lnTo>
                  <a:lnTo>
                    <a:pt x="235" y="0"/>
                  </a:lnTo>
                  <a:lnTo>
                    <a:pt x="221" y="5"/>
                  </a:lnTo>
                  <a:lnTo>
                    <a:pt x="198" y="10"/>
                  </a:lnTo>
                  <a:lnTo>
                    <a:pt x="170" y="10"/>
                  </a:lnTo>
                  <a:lnTo>
                    <a:pt x="132" y="14"/>
                  </a:lnTo>
                  <a:lnTo>
                    <a:pt x="94" y="14"/>
                  </a:lnTo>
                  <a:lnTo>
                    <a:pt x="47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20" name="Freeform 270"/>
            <p:cNvSpPr>
              <a:spLocks/>
            </p:cNvSpPr>
            <p:nvPr/>
          </p:nvSpPr>
          <p:spPr bwMode="auto">
            <a:xfrm>
              <a:off x="1291" y="3386"/>
              <a:ext cx="240" cy="14"/>
            </a:xfrm>
            <a:custGeom>
              <a:avLst/>
              <a:gdLst>
                <a:gd name="T0" fmla="*/ 0 w 240"/>
                <a:gd name="T1" fmla="*/ 14 h 14"/>
                <a:gd name="T2" fmla="*/ 47 w 240"/>
                <a:gd name="T3" fmla="*/ 14 h 14"/>
                <a:gd name="T4" fmla="*/ 94 w 240"/>
                <a:gd name="T5" fmla="*/ 14 h 14"/>
                <a:gd name="T6" fmla="*/ 132 w 240"/>
                <a:gd name="T7" fmla="*/ 14 h 14"/>
                <a:gd name="T8" fmla="*/ 170 w 240"/>
                <a:gd name="T9" fmla="*/ 10 h 14"/>
                <a:gd name="T10" fmla="*/ 198 w 240"/>
                <a:gd name="T11" fmla="*/ 10 h 14"/>
                <a:gd name="T12" fmla="*/ 221 w 240"/>
                <a:gd name="T13" fmla="*/ 5 h 14"/>
                <a:gd name="T14" fmla="*/ 235 w 240"/>
                <a:gd name="T15" fmla="*/ 0 h 14"/>
                <a:gd name="T16" fmla="*/ 240 w 240"/>
                <a:gd name="T17" fmla="*/ 0 h 14"/>
                <a:gd name="T18" fmla="*/ 226 w 240"/>
                <a:gd name="T19" fmla="*/ 0 h 14"/>
                <a:gd name="T20" fmla="*/ 221 w 240"/>
                <a:gd name="T21" fmla="*/ 0 h 14"/>
                <a:gd name="T22" fmla="*/ 207 w 240"/>
                <a:gd name="T23" fmla="*/ 5 h 14"/>
                <a:gd name="T24" fmla="*/ 188 w 240"/>
                <a:gd name="T25" fmla="*/ 10 h 14"/>
                <a:gd name="T26" fmla="*/ 160 w 240"/>
                <a:gd name="T27" fmla="*/ 10 h 14"/>
                <a:gd name="T28" fmla="*/ 127 w 240"/>
                <a:gd name="T29" fmla="*/ 14 h 14"/>
                <a:gd name="T30" fmla="*/ 85 w 240"/>
                <a:gd name="T31" fmla="*/ 14 h 14"/>
                <a:gd name="T32" fmla="*/ 47 w 240"/>
                <a:gd name="T33" fmla="*/ 14 h 14"/>
                <a:gd name="T34" fmla="*/ 0 w 240"/>
                <a:gd name="T35" fmla="*/ 14 h 14"/>
                <a:gd name="T36" fmla="*/ 0 w 240"/>
                <a:gd name="T37" fmla="*/ 14 h 1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40" h="14">
                  <a:moveTo>
                    <a:pt x="0" y="14"/>
                  </a:moveTo>
                  <a:lnTo>
                    <a:pt x="47" y="14"/>
                  </a:lnTo>
                  <a:lnTo>
                    <a:pt x="94" y="14"/>
                  </a:lnTo>
                  <a:lnTo>
                    <a:pt x="132" y="14"/>
                  </a:lnTo>
                  <a:lnTo>
                    <a:pt x="170" y="10"/>
                  </a:lnTo>
                  <a:lnTo>
                    <a:pt x="198" y="10"/>
                  </a:lnTo>
                  <a:lnTo>
                    <a:pt x="221" y="5"/>
                  </a:lnTo>
                  <a:lnTo>
                    <a:pt x="235" y="0"/>
                  </a:lnTo>
                  <a:lnTo>
                    <a:pt x="240" y="0"/>
                  </a:lnTo>
                  <a:lnTo>
                    <a:pt x="226" y="0"/>
                  </a:lnTo>
                  <a:lnTo>
                    <a:pt x="221" y="0"/>
                  </a:lnTo>
                  <a:lnTo>
                    <a:pt x="207" y="5"/>
                  </a:lnTo>
                  <a:lnTo>
                    <a:pt x="188" y="10"/>
                  </a:lnTo>
                  <a:lnTo>
                    <a:pt x="160" y="10"/>
                  </a:lnTo>
                  <a:lnTo>
                    <a:pt x="127" y="14"/>
                  </a:lnTo>
                  <a:lnTo>
                    <a:pt x="85" y="14"/>
                  </a:lnTo>
                  <a:lnTo>
                    <a:pt x="47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21" name="Freeform 271"/>
            <p:cNvSpPr>
              <a:spLocks/>
            </p:cNvSpPr>
            <p:nvPr/>
          </p:nvSpPr>
          <p:spPr bwMode="auto">
            <a:xfrm>
              <a:off x="1291" y="3386"/>
              <a:ext cx="226" cy="14"/>
            </a:xfrm>
            <a:custGeom>
              <a:avLst/>
              <a:gdLst>
                <a:gd name="T0" fmla="*/ 0 w 226"/>
                <a:gd name="T1" fmla="*/ 14 h 14"/>
                <a:gd name="T2" fmla="*/ 47 w 226"/>
                <a:gd name="T3" fmla="*/ 14 h 14"/>
                <a:gd name="T4" fmla="*/ 85 w 226"/>
                <a:gd name="T5" fmla="*/ 14 h 14"/>
                <a:gd name="T6" fmla="*/ 127 w 226"/>
                <a:gd name="T7" fmla="*/ 14 h 14"/>
                <a:gd name="T8" fmla="*/ 160 w 226"/>
                <a:gd name="T9" fmla="*/ 10 h 14"/>
                <a:gd name="T10" fmla="*/ 188 w 226"/>
                <a:gd name="T11" fmla="*/ 10 h 14"/>
                <a:gd name="T12" fmla="*/ 207 w 226"/>
                <a:gd name="T13" fmla="*/ 5 h 14"/>
                <a:gd name="T14" fmla="*/ 221 w 226"/>
                <a:gd name="T15" fmla="*/ 0 h 14"/>
                <a:gd name="T16" fmla="*/ 226 w 226"/>
                <a:gd name="T17" fmla="*/ 0 h 14"/>
                <a:gd name="T18" fmla="*/ 212 w 226"/>
                <a:gd name="T19" fmla="*/ 0 h 14"/>
                <a:gd name="T20" fmla="*/ 207 w 226"/>
                <a:gd name="T21" fmla="*/ 0 h 14"/>
                <a:gd name="T22" fmla="*/ 193 w 226"/>
                <a:gd name="T23" fmla="*/ 5 h 14"/>
                <a:gd name="T24" fmla="*/ 174 w 226"/>
                <a:gd name="T25" fmla="*/ 5 h 14"/>
                <a:gd name="T26" fmla="*/ 151 w 226"/>
                <a:gd name="T27" fmla="*/ 10 h 14"/>
                <a:gd name="T28" fmla="*/ 118 w 226"/>
                <a:gd name="T29" fmla="*/ 10 h 14"/>
                <a:gd name="T30" fmla="*/ 80 w 226"/>
                <a:gd name="T31" fmla="*/ 14 h 14"/>
                <a:gd name="T32" fmla="*/ 43 w 226"/>
                <a:gd name="T33" fmla="*/ 14 h 14"/>
                <a:gd name="T34" fmla="*/ 0 w 226"/>
                <a:gd name="T35" fmla="*/ 14 h 14"/>
                <a:gd name="T36" fmla="*/ 0 w 226"/>
                <a:gd name="T37" fmla="*/ 14 h 1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26" h="14">
                  <a:moveTo>
                    <a:pt x="0" y="14"/>
                  </a:moveTo>
                  <a:lnTo>
                    <a:pt x="47" y="14"/>
                  </a:lnTo>
                  <a:lnTo>
                    <a:pt x="85" y="14"/>
                  </a:lnTo>
                  <a:lnTo>
                    <a:pt x="127" y="14"/>
                  </a:lnTo>
                  <a:lnTo>
                    <a:pt x="160" y="10"/>
                  </a:lnTo>
                  <a:lnTo>
                    <a:pt x="188" y="10"/>
                  </a:lnTo>
                  <a:lnTo>
                    <a:pt x="207" y="5"/>
                  </a:lnTo>
                  <a:lnTo>
                    <a:pt x="221" y="0"/>
                  </a:lnTo>
                  <a:lnTo>
                    <a:pt x="226" y="0"/>
                  </a:lnTo>
                  <a:lnTo>
                    <a:pt x="212" y="0"/>
                  </a:lnTo>
                  <a:lnTo>
                    <a:pt x="207" y="0"/>
                  </a:lnTo>
                  <a:lnTo>
                    <a:pt x="193" y="5"/>
                  </a:lnTo>
                  <a:lnTo>
                    <a:pt x="174" y="5"/>
                  </a:lnTo>
                  <a:lnTo>
                    <a:pt x="151" y="10"/>
                  </a:lnTo>
                  <a:lnTo>
                    <a:pt x="118" y="10"/>
                  </a:lnTo>
                  <a:lnTo>
                    <a:pt x="80" y="14"/>
                  </a:lnTo>
                  <a:lnTo>
                    <a:pt x="43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22" name="Freeform 272"/>
            <p:cNvSpPr>
              <a:spLocks/>
            </p:cNvSpPr>
            <p:nvPr/>
          </p:nvSpPr>
          <p:spPr bwMode="auto">
            <a:xfrm>
              <a:off x="1291" y="3386"/>
              <a:ext cx="212" cy="14"/>
            </a:xfrm>
            <a:custGeom>
              <a:avLst/>
              <a:gdLst>
                <a:gd name="T0" fmla="*/ 0 w 212"/>
                <a:gd name="T1" fmla="*/ 14 h 14"/>
                <a:gd name="T2" fmla="*/ 43 w 212"/>
                <a:gd name="T3" fmla="*/ 14 h 14"/>
                <a:gd name="T4" fmla="*/ 80 w 212"/>
                <a:gd name="T5" fmla="*/ 14 h 14"/>
                <a:gd name="T6" fmla="*/ 118 w 212"/>
                <a:gd name="T7" fmla="*/ 10 h 14"/>
                <a:gd name="T8" fmla="*/ 151 w 212"/>
                <a:gd name="T9" fmla="*/ 10 h 14"/>
                <a:gd name="T10" fmla="*/ 174 w 212"/>
                <a:gd name="T11" fmla="*/ 5 h 14"/>
                <a:gd name="T12" fmla="*/ 193 w 212"/>
                <a:gd name="T13" fmla="*/ 5 h 14"/>
                <a:gd name="T14" fmla="*/ 207 w 212"/>
                <a:gd name="T15" fmla="*/ 0 h 14"/>
                <a:gd name="T16" fmla="*/ 212 w 212"/>
                <a:gd name="T17" fmla="*/ 0 h 14"/>
                <a:gd name="T18" fmla="*/ 198 w 212"/>
                <a:gd name="T19" fmla="*/ 0 h 14"/>
                <a:gd name="T20" fmla="*/ 193 w 212"/>
                <a:gd name="T21" fmla="*/ 0 h 14"/>
                <a:gd name="T22" fmla="*/ 184 w 212"/>
                <a:gd name="T23" fmla="*/ 5 h 14"/>
                <a:gd name="T24" fmla="*/ 165 w 212"/>
                <a:gd name="T25" fmla="*/ 5 h 14"/>
                <a:gd name="T26" fmla="*/ 141 w 212"/>
                <a:gd name="T27" fmla="*/ 10 h 14"/>
                <a:gd name="T28" fmla="*/ 109 w 212"/>
                <a:gd name="T29" fmla="*/ 10 h 14"/>
                <a:gd name="T30" fmla="*/ 76 w 212"/>
                <a:gd name="T31" fmla="*/ 10 h 14"/>
                <a:gd name="T32" fmla="*/ 38 w 212"/>
                <a:gd name="T33" fmla="*/ 14 h 14"/>
                <a:gd name="T34" fmla="*/ 0 w 212"/>
                <a:gd name="T35" fmla="*/ 14 h 14"/>
                <a:gd name="T36" fmla="*/ 0 w 212"/>
                <a:gd name="T37" fmla="*/ 14 h 1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2" h="14">
                  <a:moveTo>
                    <a:pt x="0" y="14"/>
                  </a:moveTo>
                  <a:lnTo>
                    <a:pt x="43" y="14"/>
                  </a:lnTo>
                  <a:lnTo>
                    <a:pt x="80" y="14"/>
                  </a:lnTo>
                  <a:lnTo>
                    <a:pt x="118" y="10"/>
                  </a:lnTo>
                  <a:lnTo>
                    <a:pt x="151" y="10"/>
                  </a:lnTo>
                  <a:lnTo>
                    <a:pt x="174" y="5"/>
                  </a:lnTo>
                  <a:lnTo>
                    <a:pt x="193" y="5"/>
                  </a:lnTo>
                  <a:lnTo>
                    <a:pt x="207" y="0"/>
                  </a:lnTo>
                  <a:lnTo>
                    <a:pt x="212" y="0"/>
                  </a:lnTo>
                  <a:lnTo>
                    <a:pt x="198" y="0"/>
                  </a:lnTo>
                  <a:lnTo>
                    <a:pt x="193" y="0"/>
                  </a:lnTo>
                  <a:lnTo>
                    <a:pt x="184" y="5"/>
                  </a:lnTo>
                  <a:lnTo>
                    <a:pt x="165" y="5"/>
                  </a:lnTo>
                  <a:lnTo>
                    <a:pt x="141" y="10"/>
                  </a:lnTo>
                  <a:lnTo>
                    <a:pt x="109" y="10"/>
                  </a:lnTo>
                  <a:lnTo>
                    <a:pt x="76" y="10"/>
                  </a:lnTo>
                  <a:lnTo>
                    <a:pt x="38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23" name="Freeform 273"/>
            <p:cNvSpPr>
              <a:spLocks/>
            </p:cNvSpPr>
            <p:nvPr/>
          </p:nvSpPr>
          <p:spPr bwMode="auto">
            <a:xfrm>
              <a:off x="1291" y="3386"/>
              <a:ext cx="198" cy="14"/>
            </a:xfrm>
            <a:custGeom>
              <a:avLst/>
              <a:gdLst>
                <a:gd name="T0" fmla="*/ 0 w 198"/>
                <a:gd name="T1" fmla="*/ 14 h 14"/>
                <a:gd name="T2" fmla="*/ 38 w 198"/>
                <a:gd name="T3" fmla="*/ 14 h 14"/>
                <a:gd name="T4" fmla="*/ 76 w 198"/>
                <a:gd name="T5" fmla="*/ 10 h 14"/>
                <a:gd name="T6" fmla="*/ 109 w 198"/>
                <a:gd name="T7" fmla="*/ 10 h 14"/>
                <a:gd name="T8" fmla="*/ 141 w 198"/>
                <a:gd name="T9" fmla="*/ 10 h 14"/>
                <a:gd name="T10" fmla="*/ 165 w 198"/>
                <a:gd name="T11" fmla="*/ 5 h 14"/>
                <a:gd name="T12" fmla="*/ 184 w 198"/>
                <a:gd name="T13" fmla="*/ 5 h 14"/>
                <a:gd name="T14" fmla="*/ 193 w 198"/>
                <a:gd name="T15" fmla="*/ 0 h 14"/>
                <a:gd name="T16" fmla="*/ 198 w 198"/>
                <a:gd name="T17" fmla="*/ 0 h 14"/>
                <a:gd name="T18" fmla="*/ 184 w 198"/>
                <a:gd name="T19" fmla="*/ 0 h 14"/>
                <a:gd name="T20" fmla="*/ 179 w 198"/>
                <a:gd name="T21" fmla="*/ 0 h 14"/>
                <a:gd name="T22" fmla="*/ 165 w 198"/>
                <a:gd name="T23" fmla="*/ 5 h 14"/>
                <a:gd name="T24" fmla="*/ 141 w 198"/>
                <a:gd name="T25" fmla="*/ 5 h 14"/>
                <a:gd name="T26" fmla="*/ 113 w 198"/>
                <a:gd name="T27" fmla="*/ 10 h 14"/>
                <a:gd name="T28" fmla="*/ 80 w 198"/>
                <a:gd name="T29" fmla="*/ 10 h 14"/>
                <a:gd name="T30" fmla="*/ 43 w 198"/>
                <a:gd name="T31" fmla="*/ 10 h 14"/>
                <a:gd name="T32" fmla="*/ 0 w 198"/>
                <a:gd name="T33" fmla="*/ 10 h 14"/>
                <a:gd name="T34" fmla="*/ 0 w 198"/>
                <a:gd name="T35" fmla="*/ 14 h 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98" h="14">
                  <a:moveTo>
                    <a:pt x="0" y="14"/>
                  </a:moveTo>
                  <a:lnTo>
                    <a:pt x="38" y="14"/>
                  </a:lnTo>
                  <a:lnTo>
                    <a:pt x="76" y="10"/>
                  </a:lnTo>
                  <a:lnTo>
                    <a:pt x="109" y="10"/>
                  </a:lnTo>
                  <a:lnTo>
                    <a:pt x="141" y="10"/>
                  </a:lnTo>
                  <a:lnTo>
                    <a:pt x="165" y="5"/>
                  </a:lnTo>
                  <a:lnTo>
                    <a:pt x="184" y="5"/>
                  </a:lnTo>
                  <a:lnTo>
                    <a:pt x="193" y="0"/>
                  </a:lnTo>
                  <a:lnTo>
                    <a:pt x="198" y="0"/>
                  </a:lnTo>
                  <a:lnTo>
                    <a:pt x="184" y="0"/>
                  </a:lnTo>
                  <a:lnTo>
                    <a:pt x="179" y="0"/>
                  </a:lnTo>
                  <a:lnTo>
                    <a:pt x="165" y="5"/>
                  </a:lnTo>
                  <a:lnTo>
                    <a:pt x="141" y="5"/>
                  </a:lnTo>
                  <a:lnTo>
                    <a:pt x="113" y="10"/>
                  </a:lnTo>
                  <a:lnTo>
                    <a:pt x="80" y="10"/>
                  </a:lnTo>
                  <a:lnTo>
                    <a:pt x="43" y="10"/>
                  </a:lnTo>
                  <a:lnTo>
                    <a:pt x="0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24" name="Freeform 274"/>
            <p:cNvSpPr>
              <a:spLocks/>
            </p:cNvSpPr>
            <p:nvPr/>
          </p:nvSpPr>
          <p:spPr bwMode="auto">
            <a:xfrm>
              <a:off x="1291" y="3386"/>
              <a:ext cx="184" cy="10"/>
            </a:xfrm>
            <a:custGeom>
              <a:avLst/>
              <a:gdLst>
                <a:gd name="T0" fmla="*/ 0 w 184"/>
                <a:gd name="T1" fmla="*/ 10 h 10"/>
                <a:gd name="T2" fmla="*/ 43 w 184"/>
                <a:gd name="T3" fmla="*/ 10 h 10"/>
                <a:gd name="T4" fmla="*/ 80 w 184"/>
                <a:gd name="T5" fmla="*/ 10 h 10"/>
                <a:gd name="T6" fmla="*/ 113 w 184"/>
                <a:gd name="T7" fmla="*/ 10 h 10"/>
                <a:gd name="T8" fmla="*/ 141 w 184"/>
                <a:gd name="T9" fmla="*/ 5 h 10"/>
                <a:gd name="T10" fmla="*/ 165 w 184"/>
                <a:gd name="T11" fmla="*/ 5 h 10"/>
                <a:gd name="T12" fmla="*/ 179 w 184"/>
                <a:gd name="T13" fmla="*/ 0 h 10"/>
                <a:gd name="T14" fmla="*/ 184 w 184"/>
                <a:gd name="T15" fmla="*/ 0 h 10"/>
                <a:gd name="T16" fmla="*/ 170 w 184"/>
                <a:gd name="T17" fmla="*/ 0 h 10"/>
                <a:gd name="T18" fmla="*/ 165 w 184"/>
                <a:gd name="T19" fmla="*/ 0 h 10"/>
                <a:gd name="T20" fmla="*/ 151 w 184"/>
                <a:gd name="T21" fmla="*/ 5 h 10"/>
                <a:gd name="T22" fmla="*/ 132 w 184"/>
                <a:gd name="T23" fmla="*/ 5 h 10"/>
                <a:gd name="T24" fmla="*/ 109 w 184"/>
                <a:gd name="T25" fmla="*/ 10 h 10"/>
                <a:gd name="T26" fmla="*/ 76 w 184"/>
                <a:gd name="T27" fmla="*/ 10 h 10"/>
                <a:gd name="T28" fmla="*/ 38 w 184"/>
                <a:gd name="T29" fmla="*/ 10 h 10"/>
                <a:gd name="T30" fmla="*/ 0 w 184"/>
                <a:gd name="T31" fmla="*/ 10 h 10"/>
                <a:gd name="T32" fmla="*/ 0 w 184"/>
                <a:gd name="T33" fmla="*/ 10 h 1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84" h="10">
                  <a:moveTo>
                    <a:pt x="0" y="10"/>
                  </a:moveTo>
                  <a:lnTo>
                    <a:pt x="43" y="10"/>
                  </a:lnTo>
                  <a:lnTo>
                    <a:pt x="80" y="10"/>
                  </a:lnTo>
                  <a:lnTo>
                    <a:pt x="113" y="10"/>
                  </a:lnTo>
                  <a:lnTo>
                    <a:pt x="141" y="5"/>
                  </a:lnTo>
                  <a:lnTo>
                    <a:pt x="165" y="5"/>
                  </a:lnTo>
                  <a:lnTo>
                    <a:pt x="179" y="0"/>
                  </a:lnTo>
                  <a:lnTo>
                    <a:pt x="184" y="0"/>
                  </a:lnTo>
                  <a:lnTo>
                    <a:pt x="170" y="0"/>
                  </a:lnTo>
                  <a:lnTo>
                    <a:pt x="165" y="0"/>
                  </a:lnTo>
                  <a:lnTo>
                    <a:pt x="151" y="5"/>
                  </a:lnTo>
                  <a:lnTo>
                    <a:pt x="132" y="5"/>
                  </a:lnTo>
                  <a:lnTo>
                    <a:pt x="109" y="10"/>
                  </a:lnTo>
                  <a:lnTo>
                    <a:pt x="76" y="10"/>
                  </a:lnTo>
                  <a:lnTo>
                    <a:pt x="38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25" name="Freeform 275"/>
            <p:cNvSpPr>
              <a:spLocks/>
            </p:cNvSpPr>
            <p:nvPr/>
          </p:nvSpPr>
          <p:spPr bwMode="auto">
            <a:xfrm>
              <a:off x="1291" y="3386"/>
              <a:ext cx="170" cy="10"/>
            </a:xfrm>
            <a:custGeom>
              <a:avLst/>
              <a:gdLst>
                <a:gd name="T0" fmla="*/ 0 w 170"/>
                <a:gd name="T1" fmla="*/ 10 h 10"/>
                <a:gd name="T2" fmla="*/ 38 w 170"/>
                <a:gd name="T3" fmla="*/ 10 h 10"/>
                <a:gd name="T4" fmla="*/ 76 w 170"/>
                <a:gd name="T5" fmla="*/ 10 h 10"/>
                <a:gd name="T6" fmla="*/ 109 w 170"/>
                <a:gd name="T7" fmla="*/ 10 h 10"/>
                <a:gd name="T8" fmla="*/ 132 w 170"/>
                <a:gd name="T9" fmla="*/ 5 h 10"/>
                <a:gd name="T10" fmla="*/ 151 w 170"/>
                <a:gd name="T11" fmla="*/ 5 h 10"/>
                <a:gd name="T12" fmla="*/ 165 w 170"/>
                <a:gd name="T13" fmla="*/ 0 h 10"/>
                <a:gd name="T14" fmla="*/ 170 w 170"/>
                <a:gd name="T15" fmla="*/ 0 h 10"/>
                <a:gd name="T16" fmla="*/ 155 w 170"/>
                <a:gd name="T17" fmla="*/ 0 h 10"/>
                <a:gd name="T18" fmla="*/ 151 w 170"/>
                <a:gd name="T19" fmla="*/ 0 h 10"/>
                <a:gd name="T20" fmla="*/ 141 w 170"/>
                <a:gd name="T21" fmla="*/ 5 h 10"/>
                <a:gd name="T22" fmla="*/ 123 w 170"/>
                <a:gd name="T23" fmla="*/ 5 h 10"/>
                <a:gd name="T24" fmla="*/ 99 w 170"/>
                <a:gd name="T25" fmla="*/ 10 h 10"/>
                <a:gd name="T26" fmla="*/ 66 w 170"/>
                <a:gd name="T27" fmla="*/ 10 h 10"/>
                <a:gd name="T28" fmla="*/ 38 w 170"/>
                <a:gd name="T29" fmla="*/ 10 h 10"/>
                <a:gd name="T30" fmla="*/ 0 w 170"/>
                <a:gd name="T31" fmla="*/ 10 h 10"/>
                <a:gd name="T32" fmla="*/ 0 w 170"/>
                <a:gd name="T33" fmla="*/ 10 h 1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0" h="10">
                  <a:moveTo>
                    <a:pt x="0" y="10"/>
                  </a:moveTo>
                  <a:lnTo>
                    <a:pt x="38" y="10"/>
                  </a:lnTo>
                  <a:lnTo>
                    <a:pt x="76" y="10"/>
                  </a:lnTo>
                  <a:lnTo>
                    <a:pt x="109" y="10"/>
                  </a:lnTo>
                  <a:lnTo>
                    <a:pt x="132" y="5"/>
                  </a:lnTo>
                  <a:lnTo>
                    <a:pt x="151" y="5"/>
                  </a:lnTo>
                  <a:lnTo>
                    <a:pt x="165" y="0"/>
                  </a:lnTo>
                  <a:lnTo>
                    <a:pt x="170" y="0"/>
                  </a:lnTo>
                  <a:lnTo>
                    <a:pt x="155" y="0"/>
                  </a:lnTo>
                  <a:lnTo>
                    <a:pt x="151" y="0"/>
                  </a:lnTo>
                  <a:lnTo>
                    <a:pt x="141" y="5"/>
                  </a:lnTo>
                  <a:lnTo>
                    <a:pt x="123" y="5"/>
                  </a:lnTo>
                  <a:lnTo>
                    <a:pt x="99" y="10"/>
                  </a:lnTo>
                  <a:lnTo>
                    <a:pt x="66" y="10"/>
                  </a:lnTo>
                  <a:lnTo>
                    <a:pt x="38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26" name="Freeform 276"/>
            <p:cNvSpPr>
              <a:spLocks/>
            </p:cNvSpPr>
            <p:nvPr/>
          </p:nvSpPr>
          <p:spPr bwMode="auto">
            <a:xfrm>
              <a:off x="1291" y="3386"/>
              <a:ext cx="155" cy="10"/>
            </a:xfrm>
            <a:custGeom>
              <a:avLst/>
              <a:gdLst>
                <a:gd name="T0" fmla="*/ 0 w 155"/>
                <a:gd name="T1" fmla="*/ 10 h 10"/>
                <a:gd name="T2" fmla="*/ 38 w 155"/>
                <a:gd name="T3" fmla="*/ 10 h 10"/>
                <a:gd name="T4" fmla="*/ 66 w 155"/>
                <a:gd name="T5" fmla="*/ 10 h 10"/>
                <a:gd name="T6" fmla="*/ 99 w 155"/>
                <a:gd name="T7" fmla="*/ 10 h 10"/>
                <a:gd name="T8" fmla="*/ 123 w 155"/>
                <a:gd name="T9" fmla="*/ 5 h 10"/>
                <a:gd name="T10" fmla="*/ 141 w 155"/>
                <a:gd name="T11" fmla="*/ 5 h 10"/>
                <a:gd name="T12" fmla="*/ 151 w 155"/>
                <a:gd name="T13" fmla="*/ 0 h 10"/>
                <a:gd name="T14" fmla="*/ 155 w 155"/>
                <a:gd name="T15" fmla="*/ 0 h 10"/>
                <a:gd name="T16" fmla="*/ 141 w 155"/>
                <a:gd name="T17" fmla="*/ 0 h 10"/>
                <a:gd name="T18" fmla="*/ 137 w 155"/>
                <a:gd name="T19" fmla="*/ 0 h 10"/>
                <a:gd name="T20" fmla="*/ 127 w 155"/>
                <a:gd name="T21" fmla="*/ 5 h 10"/>
                <a:gd name="T22" fmla="*/ 113 w 155"/>
                <a:gd name="T23" fmla="*/ 5 h 10"/>
                <a:gd name="T24" fmla="*/ 90 w 155"/>
                <a:gd name="T25" fmla="*/ 5 h 10"/>
                <a:gd name="T26" fmla="*/ 62 w 155"/>
                <a:gd name="T27" fmla="*/ 10 h 10"/>
                <a:gd name="T28" fmla="*/ 33 w 155"/>
                <a:gd name="T29" fmla="*/ 10 h 10"/>
                <a:gd name="T30" fmla="*/ 0 w 155"/>
                <a:gd name="T31" fmla="*/ 10 h 10"/>
                <a:gd name="T32" fmla="*/ 0 w 155"/>
                <a:gd name="T33" fmla="*/ 10 h 1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5" h="10">
                  <a:moveTo>
                    <a:pt x="0" y="10"/>
                  </a:moveTo>
                  <a:lnTo>
                    <a:pt x="38" y="10"/>
                  </a:lnTo>
                  <a:lnTo>
                    <a:pt x="66" y="10"/>
                  </a:lnTo>
                  <a:lnTo>
                    <a:pt x="99" y="10"/>
                  </a:lnTo>
                  <a:lnTo>
                    <a:pt x="123" y="5"/>
                  </a:lnTo>
                  <a:lnTo>
                    <a:pt x="141" y="5"/>
                  </a:lnTo>
                  <a:lnTo>
                    <a:pt x="151" y="0"/>
                  </a:lnTo>
                  <a:lnTo>
                    <a:pt x="155" y="0"/>
                  </a:lnTo>
                  <a:lnTo>
                    <a:pt x="141" y="0"/>
                  </a:lnTo>
                  <a:lnTo>
                    <a:pt x="137" y="0"/>
                  </a:lnTo>
                  <a:lnTo>
                    <a:pt x="127" y="5"/>
                  </a:lnTo>
                  <a:lnTo>
                    <a:pt x="113" y="5"/>
                  </a:lnTo>
                  <a:lnTo>
                    <a:pt x="90" y="5"/>
                  </a:lnTo>
                  <a:lnTo>
                    <a:pt x="62" y="10"/>
                  </a:lnTo>
                  <a:lnTo>
                    <a:pt x="3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27" name="Freeform 277"/>
            <p:cNvSpPr>
              <a:spLocks/>
            </p:cNvSpPr>
            <p:nvPr/>
          </p:nvSpPr>
          <p:spPr bwMode="auto">
            <a:xfrm>
              <a:off x="1291" y="3386"/>
              <a:ext cx="141" cy="10"/>
            </a:xfrm>
            <a:custGeom>
              <a:avLst/>
              <a:gdLst>
                <a:gd name="T0" fmla="*/ 0 w 141"/>
                <a:gd name="T1" fmla="*/ 10 h 10"/>
                <a:gd name="T2" fmla="*/ 33 w 141"/>
                <a:gd name="T3" fmla="*/ 10 h 10"/>
                <a:gd name="T4" fmla="*/ 62 w 141"/>
                <a:gd name="T5" fmla="*/ 10 h 10"/>
                <a:gd name="T6" fmla="*/ 90 w 141"/>
                <a:gd name="T7" fmla="*/ 5 h 10"/>
                <a:gd name="T8" fmla="*/ 113 w 141"/>
                <a:gd name="T9" fmla="*/ 5 h 10"/>
                <a:gd name="T10" fmla="*/ 127 w 141"/>
                <a:gd name="T11" fmla="*/ 5 h 10"/>
                <a:gd name="T12" fmla="*/ 137 w 141"/>
                <a:gd name="T13" fmla="*/ 0 h 10"/>
                <a:gd name="T14" fmla="*/ 141 w 141"/>
                <a:gd name="T15" fmla="*/ 0 h 10"/>
                <a:gd name="T16" fmla="*/ 127 w 141"/>
                <a:gd name="T17" fmla="*/ 0 h 10"/>
                <a:gd name="T18" fmla="*/ 123 w 141"/>
                <a:gd name="T19" fmla="*/ 0 h 10"/>
                <a:gd name="T20" fmla="*/ 109 w 141"/>
                <a:gd name="T21" fmla="*/ 5 h 10"/>
                <a:gd name="T22" fmla="*/ 90 w 141"/>
                <a:gd name="T23" fmla="*/ 5 h 10"/>
                <a:gd name="T24" fmla="*/ 66 w 141"/>
                <a:gd name="T25" fmla="*/ 5 h 10"/>
                <a:gd name="T26" fmla="*/ 33 w 141"/>
                <a:gd name="T27" fmla="*/ 10 h 10"/>
                <a:gd name="T28" fmla="*/ 0 w 141"/>
                <a:gd name="T29" fmla="*/ 10 h 10"/>
                <a:gd name="T30" fmla="*/ 0 w 141"/>
                <a:gd name="T31" fmla="*/ 10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41" h="10">
                  <a:moveTo>
                    <a:pt x="0" y="10"/>
                  </a:moveTo>
                  <a:lnTo>
                    <a:pt x="33" y="10"/>
                  </a:lnTo>
                  <a:lnTo>
                    <a:pt x="62" y="10"/>
                  </a:lnTo>
                  <a:lnTo>
                    <a:pt x="90" y="5"/>
                  </a:lnTo>
                  <a:lnTo>
                    <a:pt x="113" y="5"/>
                  </a:lnTo>
                  <a:lnTo>
                    <a:pt x="127" y="5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27" y="0"/>
                  </a:lnTo>
                  <a:lnTo>
                    <a:pt x="123" y="0"/>
                  </a:lnTo>
                  <a:lnTo>
                    <a:pt x="109" y="5"/>
                  </a:lnTo>
                  <a:lnTo>
                    <a:pt x="90" y="5"/>
                  </a:lnTo>
                  <a:lnTo>
                    <a:pt x="66" y="5"/>
                  </a:lnTo>
                  <a:lnTo>
                    <a:pt x="3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28" name="Freeform 278"/>
            <p:cNvSpPr>
              <a:spLocks/>
            </p:cNvSpPr>
            <p:nvPr/>
          </p:nvSpPr>
          <p:spPr bwMode="auto">
            <a:xfrm>
              <a:off x="1291" y="3386"/>
              <a:ext cx="127" cy="10"/>
            </a:xfrm>
            <a:custGeom>
              <a:avLst/>
              <a:gdLst>
                <a:gd name="T0" fmla="*/ 0 w 127"/>
                <a:gd name="T1" fmla="*/ 10 h 10"/>
                <a:gd name="T2" fmla="*/ 33 w 127"/>
                <a:gd name="T3" fmla="*/ 10 h 10"/>
                <a:gd name="T4" fmla="*/ 66 w 127"/>
                <a:gd name="T5" fmla="*/ 5 h 10"/>
                <a:gd name="T6" fmla="*/ 90 w 127"/>
                <a:gd name="T7" fmla="*/ 5 h 10"/>
                <a:gd name="T8" fmla="*/ 109 w 127"/>
                <a:gd name="T9" fmla="*/ 5 h 10"/>
                <a:gd name="T10" fmla="*/ 123 w 127"/>
                <a:gd name="T11" fmla="*/ 0 h 10"/>
                <a:gd name="T12" fmla="*/ 127 w 127"/>
                <a:gd name="T13" fmla="*/ 0 h 10"/>
                <a:gd name="T14" fmla="*/ 113 w 127"/>
                <a:gd name="T15" fmla="*/ 0 h 10"/>
                <a:gd name="T16" fmla="*/ 109 w 127"/>
                <a:gd name="T17" fmla="*/ 0 h 10"/>
                <a:gd name="T18" fmla="*/ 99 w 127"/>
                <a:gd name="T19" fmla="*/ 5 h 10"/>
                <a:gd name="T20" fmla="*/ 80 w 127"/>
                <a:gd name="T21" fmla="*/ 5 h 10"/>
                <a:gd name="T22" fmla="*/ 57 w 127"/>
                <a:gd name="T23" fmla="*/ 5 h 10"/>
                <a:gd name="T24" fmla="*/ 29 w 127"/>
                <a:gd name="T25" fmla="*/ 5 h 10"/>
                <a:gd name="T26" fmla="*/ 0 w 127"/>
                <a:gd name="T27" fmla="*/ 5 h 10"/>
                <a:gd name="T28" fmla="*/ 0 w 127"/>
                <a:gd name="T29" fmla="*/ 10 h 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7" h="10">
                  <a:moveTo>
                    <a:pt x="0" y="10"/>
                  </a:moveTo>
                  <a:lnTo>
                    <a:pt x="33" y="10"/>
                  </a:lnTo>
                  <a:lnTo>
                    <a:pt x="66" y="5"/>
                  </a:lnTo>
                  <a:lnTo>
                    <a:pt x="90" y="5"/>
                  </a:lnTo>
                  <a:lnTo>
                    <a:pt x="109" y="5"/>
                  </a:lnTo>
                  <a:lnTo>
                    <a:pt x="123" y="0"/>
                  </a:lnTo>
                  <a:lnTo>
                    <a:pt x="127" y="0"/>
                  </a:lnTo>
                  <a:lnTo>
                    <a:pt x="113" y="0"/>
                  </a:lnTo>
                  <a:lnTo>
                    <a:pt x="109" y="0"/>
                  </a:lnTo>
                  <a:lnTo>
                    <a:pt x="99" y="5"/>
                  </a:lnTo>
                  <a:lnTo>
                    <a:pt x="80" y="5"/>
                  </a:lnTo>
                  <a:lnTo>
                    <a:pt x="57" y="5"/>
                  </a:lnTo>
                  <a:lnTo>
                    <a:pt x="29" y="5"/>
                  </a:lnTo>
                  <a:lnTo>
                    <a:pt x="0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29" name="Freeform 279"/>
            <p:cNvSpPr>
              <a:spLocks/>
            </p:cNvSpPr>
            <p:nvPr/>
          </p:nvSpPr>
          <p:spPr bwMode="auto">
            <a:xfrm>
              <a:off x="1291" y="3386"/>
              <a:ext cx="113" cy="5"/>
            </a:xfrm>
            <a:custGeom>
              <a:avLst/>
              <a:gdLst>
                <a:gd name="T0" fmla="*/ 0 w 113"/>
                <a:gd name="T1" fmla="*/ 5 h 5"/>
                <a:gd name="T2" fmla="*/ 29 w 113"/>
                <a:gd name="T3" fmla="*/ 5 h 5"/>
                <a:gd name="T4" fmla="*/ 57 w 113"/>
                <a:gd name="T5" fmla="*/ 5 h 5"/>
                <a:gd name="T6" fmla="*/ 80 w 113"/>
                <a:gd name="T7" fmla="*/ 5 h 5"/>
                <a:gd name="T8" fmla="*/ 99 w 113"/>
                <a:gd name="T9" fmla="*/ 5 h 5"/>
                <a:gd name="T10" fmla="*/ 109 w 113"/>
                <a:gd name="T11" fmla="*/ 0 h 5"/>
                <a:gd name="T12" fmla="*/ 113 w 113"/>
                <a:gd name="T13" fmla="*/ 0 h 5"/>
                <a:gd name="T14" fmla="*/ 99 w 113"/>
                <a:gd name="T15" fmla="*/ 0 h 5"/>
                <a:gd name="T16" fmla="*/ 94 w 113"/>
                <a:gd name="T17" fmla="*/ 0 h 5"/>
                <a:gd name="T18" fmla="*/ 85 w 113"/>
                <a:gd name="T19" fmla="*/ 0 h 5"/>
                <a:gd name="T20" fmla="*/ 71 w 113"/>
                <a:gd name="T21" fmla="*/ 5 h 5"/>
                <a:gd name="T22" fmla="*/ 52 w 113"/>
                <a:gd name="T23" fmla="*/ 5 h 5"/>
                <a:gd name="T24" fmla="*/ 29 w 113"/>
                <a:gd name="T25" fmla="*/ 5 h 5"/>
                <a:gd name="T26" fmla="*/ 0 w 113"/>
                <a:gd name="T27" fmla="*/ 5 h 5"/>
                <a:gd name="T28" fmla="*/ 0 w 113"/>
                <a:gd name="T29" fmla="*/ 5 h 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3" h="5">
                  <a:moveTo>
                    <a:pt x="0" y="5"/>
                  </a:moveTo>
                  <a:lnTo>
                    <a:pt x="29" y="5"/>
                  </a:lnTo>
                  <a:lnTo>
                    <a:pt x="57" y="5"/>
                  </a:lnTo>
                  <a:lnTo>
                    <a:pt x="80" y="5"/>
                  </a:lnTo>
                  <a:lnTo>
                    <a:pt x="99" y="5"/>
                  </a:lnTo>
                  <a:lnTo>
                    <a:pt x="109" y="0"/>
                  </a:lnTo>
                  <a:lnTo>
                    <a:pt x="113" y="0"/>
                  </a:lnTo>
                  <a:lnTo>
                    <a:pt x="99" y="0"/>
                  </a:lnTo>
                  <a:lnTo>
                    <a:pt x="94" y="0"/>
                  </a:lnTo>
                  <a:lnTo>
                    <a:pt x="85" y="0"/>
                  </a:lnTo>
                  <a:lnTo>
                    <a:pt x="71" y="5"/>
                  </a:lnTo>
                  <a:lnTo>
                    <a:pt x="52" y="5"/>
                  </a:lnTo>
                  <a:lnTo>
                    <a:pt x="29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30" name="Freeform 280"/>
            <p:cNvSpPr>
              <a:spLocks/>
            </p:cNvSpPr>
            <p:nvPr/>
          </p:nvSpPr>
          <p:spPr bwMode="auto">
            <a:xfrm>
              <a:off x="1291" y="3386"/>
              <a:ext cx="99" cy="5"/>
            </a:xfrm>
            <a:custGeom>
              <a:avLst/>
              <a:gdLst>
                <a:gd name="T0" fmla="*/ 0 w 99"/>
                <a:gd name="T1" fmla="*/ 5 h 5"/>
                <a:gd name="T2" fmla="*/ 29 w 99"/>
                <a:gd name="T3" fmla="*/ 5 h 5"/>
                <a:gd name="T4" fmla="*/ 52 w 99"/>
                <a:gd name="T5" fmla="*/ 5 h 5"/>
                <a:gd name="T6" fmla="*/ 71 w 99"/>
                <a:gd name="T7" fmla="*/ 5 h 5"/>
                <a:gd name="T8" fmla="*/ 85 w 99"/>
                <a:gd name="T9" fmla="*/ 0 h 5"/>
                <a:gd name="T10" fmla="*/ 94 w 99"/>
                <a:gd name="T11" fmla="*/ 0 h 5"/>
                <a:gd name="T12" fmla="*/ 99 w 99"/>
                <a:gd name="T13" fmla="*/ 0 h 5"/>
                <a:gd name="T14" fmla="*/ 85 w 99"/>
                <a:gd name="T15" fmla="*/ 0 h 5"/>
                <a:gd name="T16" fmla="*/ 80 w 99"/>
                <a:gd name="T17" fmla="*/ 0 h 5"/>
                <a:gd name="T18" fmla="*/ 71 w 99"/>
                <a:gd name="T19" fmla="*/ 5 h 5"/>
                <a:gd name="T20" fmla="*/ 52 w 99"/>
                <a:gd name="T21" fmla="*/ 5 h 5"/>
                <a:gd name="T22" fmla="*/ 29 w 99"/>
                <a:gd name="T23" fmla="*/ 5 h 5"/>
                <a:gd name="T24" fmla="*/ 0 w 99"/>
                <a:gd name="T25" fmla="*/ 5 h 5"/>
                <a:gd name="T26" fmla="*/ 0 w 99"/>
                <a:gd name="T27" fmla="*/ 5 h 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9" h="5">
                  <a:moveTo>
                    <a:pt x="0" y="5"/>
                  </a:moveTo>
                  <a:lnTo>
                    <a:pt x="29" y="5"/>
                  </a:lnTo>
                  <a:lnTo>
                    <a:pt x="52" y="5"/>
                  </a:lnTo>
                  <a:lnTo>
                    <a:pt x="71" y="5"/>
                  </a:lnTo>
                  <a:lnTo>
                    <a:pt x="85" y="0"/>
                  </a:lnTo>
                  <a:lnTo>
                    <a:pt x="94" y="0"/>
                  </a:lnTo>
                  <a:lnTo>
                    <a:pt x="99" y="0"/>
                  </a:lnTo>
                  <a:lnTo>
                    <a:pt x="85" y="0"/>
                  </a:lnTo>
                  <a:lnTo>
                    <a:pt x="80" y="0"/>
                  </a:lnTo>
                  <a:lnTo>
                    <a:pt x="71" y="5"/>
                  </a:lnTo>
                  <a:lnTo>
                    <a:pt x="52" y="5"/>
                  </a:lnTo>
                  <a:lnTo>
                    <a:pt x="29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31" name="Freeform 281"/>
            <p:cNvSpPr>
              <a:spLocks/>
            </p:cNvSpPr>
            <p:nvPr/>
          </p:nvSpPr>
          <p:spPr bwMode="auto">
            <a:xfrm>
              <a:off x="1291" y="3386"/>
              <a:ext cx="85" cy="5"/>
            </a:xfrm>
            <a:custGeom>
              <a:avLst/>
              <a:gdLst>
                <a:gd name="T0" fmla="*/ 0 w 85"/>
                <a:gd name="T1" fmla="*/ 5 h 5"/>
                <a:gd name="T2" fmla="*/ 29 w 85"/>
                <a:gd name="T3" fmla="*/ 5 h 5"/>
                <a:gd name="T4" fmla="*/ 52 w 85"/>
                <a:gd name="T5" fmla="*/ 5 h 5"/>
                <a:gd name="T6" fmla="*/ 71 w 85"/>
                <a:gd name="T7" fmla="*/ 5 h 5"/>
                <a:gd name="T8" fmla="*/ 80 w 85"/>
                <a:gd name="T9" fmla="*/ 0 h 5"/>
                <a:gd name="T10" fmla="*/ 85 w 85"/>
                <a:gd name="T11" fmla="*/ 0 h 5"/>
                <a:gd name="T12" fmla="*/ 71 w 85"/>
                <a:gd name="T13" fmla="*/ 0 h 5"/>
                <a:gd name="T14" fmla="*/ 66 w 85"/>
                <a:gd name="T15" fmla="*/ 0 h 5"/>
                <a:gd name="T16" fmla="*/ 57 w 85"/>
                <a:gd name="T17" fmla="*/ 0 h 5"/>
                <a:gd name="T18" fmla="*/ 43 w 85"/>
                <a:gd name="T19" fmla="*/ 5 h 5"/>
                <a:gd name="T20" fmla="*/ 24 w 85"/>
                <a:gd name="T21" fmla="*/ 5 h 5"/>
                <a:gd name="T22" fmla="*/ 0 w 85"/>
                <a:gd name="T23" fmla="*/ 5 h 5"/>
                <a:gd name="T24" fmla="*/ 0 w 85"/>
                <a:gd name="T25" fmla="*/ 5 h 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5" h="5">
                  <a:moveTo>
                    <a:pt x="0" y="5"/>
                  </a:moveTo>
                  <a:lnTo>
                    <a:pt x="29" y="5"/>
                  </a:lnTo>
                  <a:lnTo>
                    <a:pt x="52" y="5"/>
                  </a:lnTo>
                  <a:lnTo>
                    <a:pt x="71" y="5"/>
                  </a:lnTo>
                  <a:lnTo>
                    <a:pt x="80" y="0"/>
                  </a:lnTo>
                  <a:lnTo>
                    <a:pt x="85" y="0"/>
                  </a:lnTo>
                  <a:lnTo>
                    <a:pt x="71" y="0"/>
                  </a:lnTo>
                  <a:lnTo>
                    <a:pt x="66" y="0"/>
                  </a:lnTo>
                  <a:lnTo>
                    <a:pt x="57" y="0"/>
                  </a:lnTo>
                  <a:lnTo>
                    <a:pt x="43" y="5"/>
                  </a:lnTo>
                  <a:lnTo>
                    <a:pt x="24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71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32" name="Freeform 282"/>
            <p:cNvSpPr>
              <a:spLocks/>
            </p:cNvSpPr>
            <p:nvPr/>
          </p:nvSpPr>
          <p:spPr bwMode="auto">
            <a:xfrm>
              <a:off x="1291" y="3386"/>
              <a:ext cx="71" cy="5"/>
            </a:xfrm>
            <a:custGeom>
              <a:avLst/>
              <a:gdLst>
                <a:gd name="T0" fmla="*/ 0 w 71"/>
                <a:gd name="T1" fmla="*/ 5 h 5"/>
                <a:gd name="T2" fmla="*/ 24 w 71"/>
                <a:gd name="T3" fmla="*/ 5 h 5"/>
                <a:gd name="T4" fmla="*/ 43 w 71"/>
                <a:gd name="T5" fmla="*/ 5 h 5"/>
                <a:gd name="T6" fmla="*/ 57 w 71"/>
                <a:gd name="T7" fmla="*/ 0 h 5"/>
                <a:gd name="T8" fmla="*/ 66 w 71"/>
                <a:gd name="T9" fmla="*/ 0 h 5"/>
                <a:gd name="T10" fmla="*/ 71 w 71"/>
                <a:gd name="T11" fmla="*/ 0 h 5"/>
                <a:gd name="T12" fmla="*/ 57 w 71"/>
                <a:gd name="T13" fmla="*/ 0 h 5"/>
                <a:gd name="T14" fmla="*/ 52 w 71"/>
                <a:gd name="T15" fmla="*/ 0 h 5"/>
                <a:gd name="T16" fmla="*/ 43 w 71"/>
                <a:gd name="T17" fmla="*/ 0 h 5"/>
                <a:gd name="T18" fmla="*/ 24 w 71"/>
                <a:gd name="T19" fmla="*/ 5 h 5"/>
                <a:gd name="T20" fmla="*/ 0 w 71"/>
                <a:gd name="T21" fmla="*/ 5 h 5"/>
                <a:gd name="T22" fmla="*/ 0 w 71"/>
                <a:gd name="T23" fmla="*/ 5 h 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" h="5">
                  <a:moveTo>
                    <a:pt x="0" y="5"/>
                  </a:moveTo>
                  <a:lnTo>
                    <a:pt x="24" y="5"/>
                  </a:lnTo>
                  <a:lnTo>
                    <a:pt x="43" y="5"/>
                  </a:lnTo>
                  <a:lnTo>
                    <a:pt x="57" y="0"/>
                  </a:lnTo>
                  <a:lnTo>
                    <a:pt x="66" y="0"/>
                  </a:lnTo>
                  <a:lnTo>
                    <a:pt x="71" y="0"/>
                  </a:lnTo>
                  <a:lnTo>
                    <a:pt x="57" y="0"/>
                  </a:lnTo>
                  <a:lnTo>
                    <a:pt x="52" y="0"/>
                  </a:lnTo>
                  <a:lnTo>
                    <a:pt x="43" y="0"/>
                  </a:lnTo>
                  <a:lnTo>
                    <a:pt x="24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33" name="Freeform 283"/>
            <p:cNvSpPr>
              <a:spLocks/>
            </p:cNvSpPr>
            <p:nvPr/>
          </p:nvSpPr>
          <p:spPr bwMode="auto">
            <a:xfrm>
              <a:off x="1291" y="3386"/>
              <a:ext cx="57" cy="5"/>
            </a:xfrm>
            <a:custGeom>
              <a:avLst/>
              <a:gdLst>
                <a:gd name="T0" fmla="*/ 0 w 57"/>
                <a:gd name="T1" fmla="*/ 5 h 5"/>
                <a:gd name="T2" fmla="*/ 24 w 57"/>
                <a:gd name="T3" fmla="*/ 5 h 5"/>
                <a:gd name="T4" fmla="*/ 43 w 57"/>
                <a:gd name="T5" fmla="*/ 0 h 5"/>
                <a:gd name="T6" fmla="*/ 52 w 57"/>
                <a:gd name="T7" fmla="*/ 0 h 5"/>
                <a:gd name="T8" fmla="*/ 57 w 57"/>
                <a:gd name="T9" fmla="*/ 0 h 5"/>
                <a:gd name="T10" fmla="*/ 43 w 57"/>
                <a:gd name="T11" fmla="*/ 0 h 5"/>
                <a:gd name="T12" fmla="*/ 43 w 57"/>
                <a:gd name="T13" fmla="*/ 0 h 5"/>
                <a:gd name="T14" fmla="*/ 33 w 57"/>
                <a:gd name="T15" fmla="*/ 0 h 5"/>
                <a:gd name="T16" fmla="*/ 19 w 57"/>
                <a:gd name="T17" fmla="*/ 0 h 5"/>
                <a:gd name="T18" fmla="*/ 0 w 57"/>
                <a:gd name="T19" fmla="*/ 0 h 5"/>
                <a:gd name="T20" fmla="*/ 0 w 57"/>
                <a:gd name="T21" fmla="*/ 5 h 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7" h="5">
                  <a:moveTo>
                    <a:pt x="0" y="5"/>
                  </a:moveTo>
                  <a:lnTo>
                    <a:pt x="24" y="5"/>
                  </a:lnTo>
                  <a:lnTo>
                    <a:pt x="43" y="0"/>
                  </a:lnTo>
                  <a:lnTo>
                    <a:pt x="52" y="0"/>
                  </a:lnTo>
                  <a:lnTo>
                    <a:pt x="57" y="0"/>
                  </a:lnTo>
                  <a:lnTo>
                    <a:pt x="43" y="0"/>
                  </a:lnTo>
                  <a:lnTo>
                    <a:pt x="33" y="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34" name="Freeform 284"/>
            <p:cNvSpPr>
              <a:spLocks/>
            </p:cNvSpPr>
            <p:nvPr/>
          </p:nvSpPr>
          <p:spPr bwMode="auto">
            <a:xfrm>
              <a:off x="1291" y="3386"/>
              <a:ext cx="43" cy="1"/>
            </a:xfrm>
            <a:custGeom>
              <a:avLst/>
              <a:gdLst>
                <a:gd name="T0" fmla="*/ 0 w 43"/>
                <a:gd name="T1" fmla="*/ 0 h 1"/>
                <a:gd name="T2" fmla="*/ 19 w 43"/>
                <a:gd name="T3" fmla="*/ 0 h 1"/>
                <a:gd name="T4" fmla="*/ 33 w 43"/>
                <a:gd name="T5" fmla="*/ 0 h 1"/>
                <a:gd name="T6" fmla="*/ 43 w 43"/>
                <a:gd name="T7" fmla="*/ 0 h 1"/>
                <a:gd name="T8" fmla="*/ 43 w 43"/>
                <a:gd name="T9" fmla="*/ 0 h 1"/>
                <a:gd name="T10" fmla="*/ 29 w 43"/>
                <a:gd name="T11" fmla="*/ 0 h 1"/>
                <a:gd name="T12" fmla="*/ 24 w 43"/>
                <a:gd name="T13" fmla="*/ 0 h 1"/>
                <a:gd name="T14" fmla="*/ 15 w 43"/>
                <a:gd name="T15" fmla="*/ 0 h 1"/>
                <a:gd name="T16" fmla="*/ 0 w 43"/>
                <a:gd name="T17" fmla="*/ 0 h 1"/>
                <a:gd name="T18" fmla="*/ 0 w 43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1">
                  <a:moveTo>
                    <a:pt x="0" y="0"/>
                  </a:moveTo>
                  <a:lnTo>
                    <a:pt x="19" y="0"/>
                  </a:lnTo>
                  <a:lnTo>
                    <a:pt x="33" y="0"/>
                  </a:lnTo>
                  <a:lnTo>
                    <a:pt x="43" y="0"/>
                  </a:lnTo>
                  <a:lnTo>
                    <a:pt x="29" y="0"/>
                  </a:lnTo>
                  <a:lnTo>
                    <a:pt x="24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35" name="Freeform 285"/>
            <p:cNvSpPr>
              <a:spLocks/>
            </p:cNvSpPr>
            <p:nvPr/>
          </p:nvSpPr>
          <p:spPr bwMode="auto">
            <a:xfrm>
              <a:off x="1291" y="3386"/>
              <a:ext cx="29" cy="1"/>
            </a:xfrm>
            <a:custGeom>
              <a:avLst/>
              <a:gdLst>
                <a:gd name="T0" fmla="*/ 0 w 29"/>
                <a:gd name="T1" fmla="*/ 0 h 1"/>
                <a:gd name="T2" fmla="*/ 15 w 29"/>
                <a:gd name="T3" fmla="*/ 0 h 1"/>
                <a:gd name="T4" fmla="*/ 24 w 29"/>
                <a:gd name="T5" fmla="*/ 0 h 1"/>
                <a:gd name="T6" fmla="*/ 29 w 29"/>
                <a:gd name="T7" fmla="*/ 0 h 1"/>
                <a:gd name="T8" fmla="*/ 15 w 29"/>
                <a:gd name="T9" fmla="*/ 0 h 1"/>
                <a:gd name="T10" fmla="*/ 10 w 29"/>
                <a:gd name="T11" fmla="*/ 0 h 1"/>
                <a:gd name="T12" fmla="*/ 0 w 29"/>
                <a:gd name="T13" fmla="*/ 0 h 1"/>
                <a:gd name="T14" fmla="*/ 0 w 29"/>
                <a:gd name="T15" fmla="*/ 0 h 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1">
                  <a:moveTo>
                    <a:pt x="0" y="0"/>
                  </a:moveTo>
                  <a:lnTo>
                    <a:pt x="15" y="0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36" name="Freeform 286"/>
            <p:cNvSpPr>
              <a:spLocks/>
            </p:cNvSpPr>
            <p:nvPr/>
          </p:nvSpPr>
          <p:spPr bwMode="auto">
            <a:xfrm>
              <a:off x="1291" y="3386"/>
              <a:ext cx="15" cy="1"/>
            </a:xfrm>
            <a:custGeom>
              <a:avLst/>
              <a:gdLst>
                <a:gd name="T0" fmla="*/ 0 w 15"/>
                <a:gd name="T1" fmla="*/ 0 h 1"/>
                <a:gd name="T2" fmla="*/ 10 w 15"/>
                <a:gd name="T3" fmla="*/ 0 h 1"/>
                <a:gd name="T4" fmla="*/ 15 w 15"/>
                <a:gd name="T5" fmla="*/ 0 h 1"/>
                <a:gd name="T6" fmla="*/ 0 w 15"/>
                <a:gd name="T7" fmla="*/ 0 h 1"/>
                <a:gd name="T8" fmla="*/ 0 w 15"/>
                <a:gd name="T9" fmla="*/ 0 h 1"/>
                <a:gd name="T10" fmla="*/ 0 w 15"/>
                <a:gd name="T11" fmla="*/ 0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" h="1">
                  <a:moveTo>
                    <a:pt x="0" y="0"/>
                  </a:moveTo>
                  <a:lnTo>
                    <a:pt x="1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37" name="Rectangle 287"/>
            <p:cNvSpPr>
              <a:spLocks noChangeArrowheads="1"/>
            </p:cNvSpPr>
            <p:nvPr/>
          </p:nvSpPr>
          <p:spPr bwMode="auto">
            <a:xfrm>
              <a:off x="1291" y="3386"/>
              <a:ext cx="1" cy="1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938" name="Freeform 288"/>
            <p:cNvSpPr>
              <a:spLocks/>
            </p:cNvSpPr>
            <p:nvPr/>
          </p:nvSpPr>
          <p:spPr bwMode="auto">
            <a:xfrm>
              <a:off x="1630" y="3349"/>
              <a:ext cx="61" cy="221"/>
            </a:xfrm>
            <a:custGeom>
              <a:avLst/>
              <a:gdLst>
                <a:gd name="T0" fmla="*/ 0 w 61"/>
                <a:gd name="T1" fmla="*/ 56 h 221"/>
                <a:gd name="T2" fmla="*/ 61 w 61"/>
                <a:gd name="T3" fmla="*/ 0 h 221"/>
                <a:gd name="T4" fmla="*/ 61 w 61"/>
                <a:gd name="T5" fmla="*/ 160 h 221"/>
                <a:gd name="T6" fmla="*/ 0 w 61"/>
                <a:gd name="T7" fmla="*/ 221 h 221"/>
                <a:gd name="T8" fmla="*/ 0 w 61"/>
                <a:gd name="T9" fmla="*/ 56 h 2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" h="221">
                  <a:moveTo>
                    <a:pt x="0" y="56"/>
                  </a:moveTo>
                  <a:lnTo>
                    <a:pt x="61" y="0"/>
                  </a:lnTo>
                  <a:lnTo>
                    <a:pt x="61" y="160"/>
                  </a:lnTo>
                  <a:lnTo>
                    <a:pt x="0" y="221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39" name="Rectangle 289"/>
            <p:cNvSpPr>
              <a:spLocks noChangeArrowheads="1"/>
            </p:cNvSpPr>
            <p:nvPr/>
          </p:nvSpPr>
          <p:spPr bwMode="auto">
            <a:xfrm>
              <a:off x="1160" y="3410"/>
              <a:ext cx="470" cy="12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940" name="Rectangle 290"/>
            <p:cNvSpPr>
              <a:spLocks noChangeArrowheads="1"/>
            </p:cNvSpPr>
            <p:nvPr/>
          </p:nvSpPr>
          <p:spPr bwMode="auto">
            <a:xfrm>
              <a:off x="1160" y="3410"/>
              <a:ext cx="470" cy="127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941" name="Freeform 291"/>
            <p:cNvSpPr>
              <a:spLocks/>
            </p:cNvSpPr>
            <p:nvPr/>
          </p:nvSpPr>
          <p:spPr bwMode="auto">
            <a:xfrm>
              <a:off x="1306" y="3410"/>
              <a:ext cx="9" cy="127"/>
            </a:xfrm>
            <a:custGeom>
              <a:avLst/>
              <a:gdLst>
                <a:gd name="T0" fmla="*/ 9 w 9"/>
                <a:gd name="T1" fmla="*/ 0 h 127"/>
                <a:gd name="T2" fmla="*/ 0 w 9"/>
                <a:gd name="T3" fmla="*/ 61 h 127"/>
                <a:gd name="T4" fmla="*/ 9 w 9"/>
                <a:gd name="T5" fmla="*/ 127 h 1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127">
                  <a:moveTo>
                    <a:pt x="9" y="0"/>
                  </a:moveTo>
                  <a:lnTo>
                    <a:pt x="0" y="61"/>
                  </a:lnTo>
                  <a:lnTo>
                    <a:pt x="9" y="127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42" name="Rectangle 292"/>
            <p:cNvSpPr>
              <a:spLocks noChangeArrowheads="1"/>
            </p:cNvSpPr>
            <p:nvPr/>
          </p:nvSpPr>
          <p:spPr bwMode="auto">
            <a:xfrm>
              <a:off x="1160" y="3537"/>
              <a:ext cx="470" cy="33"/>
            </a:xfrm>
            <a:prstGeom prst="rect">
              <a:avLst/>
            </a:prstGeom>
            <a:solidFill>
              <a:srgbClr val="9A9A9A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943" name="Rectangle 293"/>
            <p:cNvSpPr>
              <a:spLocks noChangeArrowheads="1"/>
            </p:cNvSpPr>
            <p:nvPr/>
          </p:nvSpPr>
          <p:spPr bwMode="auto">
            <a:xfrm>
              <a:off x="1522" y="3447"/>
              <a:ext cx="18" cy="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944" name="Freeform 294"/>
            <p:cNvSpPr>
              <a:spLocks noEditPoints="1"/>
            </p:cNvSpPr>
            <p:nvPr/>
          </p:nvSpPr>
          <p:spPr bwMode="auto">
            <a:xfrm>
              <a:off x="1329" y="3438"/>
              <a:ext cx="80" cy="5"/>
            </a:xfrm>
            <a:custGeom>
              <a:avLst/>
              <a:gdLst>
                <a:gd name="T0" fmla="*/ 0 w 80"/>
                <a:gd name="T1" fmla="*/ 5 h 5"/>
                <a:gd name="T2" fmla="*/ 24 w 80"/>
                <a:gd name="T3" fmla="*/ 5 h 5"/>
                <a:gd name="T4" fmla="*/ 24 w 80"/>
                <a:gd name="T5" fmla="*/ 0 h 5"/>
                <a:gd name="T6" fmla="*/ 0 w 80"/>
                <a:gd name="T7" fmla="*/ 0 h 5"/>
                <a:gd name="T8" fmla="*/ 0 w 80"/>
                <a:gd name="T9" fmla="*/ 5 h 5"/>
                <a:gd name="T10" fmla="*/ 33 w 80"/>
                <a:gd name="T11" fmla="*/ 5 h 5"/>
                <a:gd name="T12" fmla="*/ 47 w 80"/>
                <a:gd name="T13" fmla="*/ 5 h 5"/>
                <a:gd name="T14" fmla="*/ 47 w 80"/>
                <a:gd name="T15" fmla="*/ 0 h 5"/>
                <a:gd name="T16" fmla="*/ 33 w 80"/>
                <a:gd name="T17" fmla="*/ 0 h 5"/>
                <a:gd name="T18" fmla="*/ 33 w 80"/>
                <a:gd name="T19" fmla="*/ 5 h 5"/>
                <a:gd name="T20" fmla="*/ 56 w 80"/>
                <a:gd name="T21" fmla="*/ 5 h 5"/>
                <a:gd name="T22" fmla="*/ 80 w 80"/>
                <a:gd name="T23" fmla="*/ 5 h 5"/>
                <a:gd name="T24" fmla="*/ 80 w 80"/>
                <a:gd name="T25" fmla="*/ 0 h 5"/>
                <a:gd name="T26" fmla="*/ 56 w 80"/>
                <a:gd name="T27" fmla="*/ 0 h 5"/>
                <a:gd name="T28" fmla="*/ 56 w 80"/>
                <a:gd name="T29" fmla="*/ 5 h 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0" h="5">
                  <a:moveTo>
                    <a:pt x="0" y="5"/>
                  </a:moveTo>
                  <a:lnTo>
                    <a:pt x="24" y="5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5"/>
                  </a:lnTo>
                  <a:close/>
                  <a:moveTo>
                    <a:pt x="33" y="5"/>
                  </a:moveTo>
                  <a:lnTo>
                    <a:pt x="47" y="5"/>
                  </a:lnTo>
                  <a:lnTo>
                    <a:pt x="47" y="0"/>
                  </a:lnTo>
                  <a:lnTo>
                    <a:pt x="33" y="0"/>
                  </a:lnTo>
                  <a:lnTo>
                    <a:pt x="33" y="5"/>
                  </a:lnTo>
                  <a:close/>
                  <a:moveTo>
                    <a:pt x="56" y="5"/>
                  </a:moveTo>
                  <a:lnTo>
                    <a:pt x="80" y="5"/>
                  </a:lnTo>
                  <a:lnTo>
                    <a:pt x="80" y="0"/>
                  </a:lnTo>
                  <a:lnTo>
                    <a:pt x="56" y="0"/>
                  </a:lnTo>
                  <a:lnTo>
                    <a:pt x="56" y="5"/>
                  </a:lnTo>
                  <a:close/>
                </a:path>
              </a:pathLst>
            </a:custGeom>
            <a:solidFill>
              <a:srgbClr val="C0C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45" name="Freeform 295"/>
            <p:cNvSpPr>
              <a:spLocks noEditPoints="1"/>
            </p:cNvSpPr>
            <p:nvPr/>
          </p:nvSpPr>
          <p:spPr bwMode="auto">
            <a:xfrm>
              <a:off x="1174" y="3419"/>
              <a:ext cx="343" cy="52"/>
            </a:xfrm>
            <a:custGeom>
              <a:avLst/>
              <a:gdLst>
                <a:gd name="T0" fmla="*/ 0 w 343"/>
                <a:gd name="T1" fmla="*/ 52 h 52"/>
                <a:gd name="T2" fmla="*/ 47 w 343"/>
                <a:gd name="T3" fmla="*/ 52 h 52"/>
                <a:gd name="T4" fmla="*/ 47 w 343"/>
                <a:gd name="T5" fmla="*/ 0 h 52"/>
                <a:gd name="T6" fmla="*/ 0 w 343"/>
                <a:gd name="T7" fmla="*/ 0 h 52"/>
                <a:gd name="T8" fmla="*/ 0 w 343"/>
                <a:gd name="T9" fmla="*/ 52 h 52"/>
                <a:gd name="T10" fmla="*/ 301 w 343"/>
                <a:gd name="T11" fmla="*/ 38 h 52"/>
                <a:gd name="T12" fmla="*/ 343 w 343"/>
                <a:gd name="T13" fmla="*/ 38 h 52"/>
                <a:gd name="T14" fmla="*/ 343 w 343"/>
                <a:gd name="T15" fmla="*/ 14 h 52"/>
                <a:gd name="T16" fmla="*/ 301 w 343"/>
                <a:gd name="T17" fmla="*/ 14 h 52"/>
                <a:gd name="T18" fmla="*/ 301 w 343"/>
                <a:gd name="T19" fmla="*/ 38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43" h="52">
                  <a:moveTo>
                    <a:pt x="0" y="52"/>
                  </a:moveTo>
                  <a:lnTo>
                    <a:pt x="47" y="52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52"/>
                  </a:lnTo>
                  <a:close/>
                  <a:moveTo>
                    <a:pt x="301" y="38"/>
                  </a:moveTo>
                  <a:lnTo>
                    <a:pt x="343" y="38"/>
                  </a:lnTo>
                  <a:lnTo>
                    <a:pt x="343" y="14"/>
                  </a:lnTo>
                  <a:lnTo>
                    <a:pt x="301" y="14"/>
                  </a:lnTo>
                  <a:lnTo>
                    <a:pt x="301" y="38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46" name="Freeform 296"/>
            <p:cNvSpPr>
              <a:spLocks noEditPoints="1"/>
            </p:cNvSpPr>
            <p:nvPr/>
          </p:nvSpPr>
          <p:spPr bwMode="auto">
            <a:xfrm>
              <a:off x="1165" y="3415"/>
              <a:ext cx="460" cy="145"/>
            </a:xfrm>
            <a:custGeom>
              <a:avLst/>
              <a:gdLst>
                <a:gd name="T0" fmla="*/ 159 w 460"/>
                <a:gd name="T1" fmla="*/ 117 h 145"/>
                <a:gd name="T2" fmla="*/ 460 w 460"/>
                <a:gd name="T3" fmla="*/ 117 h 145"/>
                <a:gd name="T4" fmla="*/ 460 w 460"/>
                <a:gd name="T5" fmla="*/ 0 h 145"/>
                <a:gd name="T6" fmla="*/ 159 w 460"/>
                <a:gd name="T7" fmla="*/ 0 h 145"/>
                <a:gd name="T8" fmla="*/ 150 w 460"/>
                <a:gd name="T9" fmla="*/ 56 h 145"/>
                <a:gd name="T10" fmla="*/ 159 w 460"/>
                <a:gd name="T11" fmla="*/ 117 h 145"/>
                <a:gd name="T12" fmla="*/ 272 w 460"/>
                <a:gd name="T13" fmla="*/ 98 h 145"/>
                <a:gd name="T14" fmla="*/ 446 w 460"/>
                <a:gd name="T15" fmla="*/ 98 h 145"/>
                <a:gd name="T16" fmla="*/ 446 w 460"/>
                <a:gd name="T17" fmla="*/ 14 h 145"/>
                <a:gd name="T18" fmla="*/ 272 w 460"/>
                <a:gd name="T19" fmla="*/ 14 h 145"/>
                <a:gd name="T20" fmla="*/ 272 w 460"/>
                <a:gd name="T21" fmla="*/ 98 h 145"/>
                <a:gd name="T22" fmla="*/ 418 w 460"/>
                <a:gd name="T23" fmla="*/ 145 h 145"/>
                <a:gd name="T24" fmla="*/ 455 w 460"/>
                <a:gd name="T25" fmla="*/ 145 h 145"/>
                <a:gd name="T26" fmla="*/ 460 w 460"/>
                <a:gd name="T27" fmla="*/ 141 h 145"/>
                <a:gd name="T28" fmla="*/ 460 w 460"/>
                <a:gd name="T29" fmla="*/ 136 h 145"/>
                <a:gd name="T30" fmla="*/ 455 w 460"/>
                <a:gd name="T31" fmla="*/ 131 h 145"/>
                <a:gd name="T32" fmla="*/ 418 w 460"/>
                <a:gd name="T33" fmla="*/ 131 h 145"/>
                <a:gd name="T34" fmla="*/ 418 w 460"/>
                <a:gd name="T35" fmla="*/ 145 h 145"/>
                <a:gd name="T36" fmla="*/ 42 w 460"/>
                <a:gd name="T37" fmla="*/ 145 h 145"/>
                <a:gd name="T38" fmla="*/ 9 w 460"/>
                <a:gd name="T39" fmla="*/ 145 h 145"/>
                <a:gd name="T40" fmla="*/ 0 w 460"/>
                <a:gd name="T41" fmla="*/ 141 h 145"/>
                <a:gd name="T42" fmla="*/ 0 w 460"/>
                <a:gd name="T43" fmla="*/ 136 h 145"/>
                <a:gd name="T44" fmla="*/ 9 w 460"/>
                <a:gd name="T45" fmla="*/ 131 h 145"/>
                <a:gd name="T46" fmla="*/ 42 w 460"/>
                <a:gd name="T47" fmla="*/ 131 h 145"/>
                <a:gd name="T48" fmla="*/ 42 w 460"/>
                <a:gd name="T49" fmla="*/ 145 h 145"/>
                <a:gd name="T50" fmla="*/ 164 w 460"/>
                <a:gd name="T51" fmla="*/ 28 h 145"/>
                <a:gd name="T52" fmla="*/ 244 w 460"/>
                <a:gd name="T53" fmla="*/ 28 h 145"/>
                <a:gd name="T54" fmla="*/ 244 w 460"/>
                <a:gd name="T55" fmla="*/ 23 h 145"/>
                <a:gd name="T56" fmla="*/ 164 w 460"/>
                <a:gd name="T57" fmla="*/ 23 h 145"/>
                <a:gd name="T58" fmla="*/ 164 w 460"/>
                <a:gd name="T59" fmla="*/ 28 h 1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60" h="145">
                  <a:moveTo>
                    <a:pt x="159" y="117"/>
                  </a:moveTo>
                  <a:lnTo>
                    <a:pt x="460" y="117"/>
                  </a:lnTo>
                  <a:lnTo>
                    <a:pt x="460" y="0"/>
                  </a:lnTo>
                  <a:lnTo>
                    <a:pt x="159" y="0"/>
                  </a:lnTo>
                  <a:lnTo>
                    <a:pt x="150" y="56"/>
                  </a:lnTo>
                  <a:lnTo>
                    <a:pt x="159" y="117"/>
                  </a:lnTo>
                  <a:close/>
                  <a:moveTo>
                    <a:pt x="272" y="98"/>
                  </a:moveTo>
                  <a:lnTo>
                    <a:pt x="446" y="98"/>
                  </a:lnTo>
                  <a:lnTo>
                    <a:pt x="446" y="14"/>
                  </a:lnTo>
                  <a:lnTo>
                    <a:pt x="272" y="14"/>
                  </a:lnTo>
                  <a:lnTo>
                    <a:pt x="272" y="98"/>
                  </a:lnTo>
                  <a:close/>
                  <a:moveTo>
                    <a:pt x="418" y="145"/>
                  </a:moveTo>
                  <a:lnTo>
                    <a:pt x="455" y="145"/>
                  </a:lnTo>
                  <a:lnTo>
                    <a:pt x="460" y="141"/>
                  </a:lnTo>
                  <a:lnTo>
                    <a:pt x="460" y="136"/>
                  </a:lnTo>
                  <a:lnTo>
                    <a:pt x="455" y="131"/>
                  </a:lnTo>
                  <a:lnTo>
                    <a:pt x="418" y="131"/>
                  </a:lnTo>
                  <a:lnTo>
                    <a:pt x="418" y="145"/>
                  </a:lnTo>
                  <a:close/>
                  <a:moveTo>
                    <a:pt x="42" y="145"/>
                  </a:moveTo>
                  <a:lnTo>
                    <a:pt x="9" y="145"/>
                  </a:lnTo>
                  <a:lnTo>
                    <a:pt x="0" y="141"/>
                  </a:lnTo>
                  <a:lnTo>
                    <a:pt x="0" y="136"/>
                  </a:lnTo>
                  <a:lnTo>
                    <a:pt x="9" y="131"/>
                  </a:lnTo>
                  <a:lnTo>
                    <a:pt x="42" y="131"/>
                  </a:lnTo>
                  <a:lnTo>
                    <a:pt x="42" y="145"/>
                  </a:lnTo>
                  <a:close/>
                  <a:moveTo>
                    <a:pt x="164" y="28"/>
                  </a:moveTo>
                  <a:lnTo>
                    <a:pt x="244" y="28"/>
                  </a:lnTo>
                  <a:lnTo>
                    <a:pt x="244" y="23"/>
                  </a:lnTo>
                  <a:lnTo>
                    <a:pt x="164" y="23"/>
                  </a:lnTo>
                  <a:lnTo>
                    <a:pt x="164" y="28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47" name="Freeform 297"/>
            <p:cNvSpPr>
              <a:spLocks/>
            </p:cNvSpPr>
            <p:nvPr/>
          </p:nvSpPr>
          <p:spPr bwMode="auto">
            <a:xfrm>
              <a:off x="1315" y="3415"/>
              <a:ext cx="310" cy="117"/>
            </a:xfrm>
            <a:custGeom>
              <a:avLst/>
              <a:gdLst>
                <a:gd name="T0" fmla="*/ 9 w 310"/>
                <a:gd name="T1" fmla="*/ 117 h 117"/>
                <a:gd name="T2" fmla="*/ 310 w 310"/>
                <a:gd name="T3" fmla="*/ 117 h 117"/>
                <a:gd name="T4" fmla="*/ 310 w 310"/>
                <a:gd name="T5" fmla="*/ 0 h 117"/>
                <a:gd name="T6" fmla="*/ 9 w 310"/>
                <a:gd name="T7" fmla="*/ 0 h 117"/>
                <a:gd name="T8" fmla="*/ 0 w 310"/>
                <a:gd name="T9" fmla="*/ 56 h 117"/>
                <a:gd name="T10" fmla="*/ 9 w 310"/>
                <a:gd name="T11" fmla="*/ 117 h 1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" h="117">
                  <a:moveTo>
                    <a:pt x="9" y="117"/>
                  </a:moveTo>
                  <a:lnTo>
                    <a:pt x="310" y="117"/>
                  </a:lnTo>
                  <a:lnTo>
                    <a:pt x="310" y="0"/>
                  </a:lnTo>
                  <a:lnTo>
                    <a:pt x="9" y="0"/>
                  </a:lnTo>
                  <a:lnTo>
                    <a:pt x="0" y="56"/>
                  </a:lnTo>
                  <a:lnTo>
                    <a:pt x="9" y="117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48" name="Line 298"/>
            <p:cNvSpPr>
              <a:spLocks noChangeShapeType="1"/>
            </p:cNvSpPr>
            <p:nvPr/>
          </p:nvSpPr>
          <p:spPr bwMode="auto">
            <a:xfrm>
              <a:off x="1409" y="3415"/>
              <a:ext cx="1" cy="11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49" name="Line 299"/>
            <p:cNvSpPr>
              <a:spLocks noChangeShapeType="1"/>
            </p:cNvSpPr>
            <p:nvPr/>
          </p:nvSpPr>
          <p:spPr bwMode="auto">
            <a:xfrm flipH="1">
              <a:off x="1320" y="3452"/>
              <a:ext cx="8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0" name="Line 300"/>
            <p:cNvSpPr>
              <a:spLocks noChangeShapeType="1"/>
            </p:cNvSpPr>
            <p:nvPr/>
          </p:nvSpPr>
          <p:spPr bwMode="auto">
            <a:xfrm flipH="1">
              <a:off x="1320" y="3490"/>
              <a:ext cx="8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1" name="Rectangle 301"/>
            <p:cNvSpPr>
              <a:spLocks noChangeArrowheads="1"/>
            </p:cNvSpPr>
            <p:nvPr/>
          </p:nvSpPr>
          <p:spPr bwMode="auto">
            <a:xfrm>
              <a:off x="1437" y="3429"/>
              <a:ext cx="174" cy="84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952" name="Line 302"/>
            <p:cNvSpPr>
              <a:spLocks noChangeShapeType="1"/>
            </p:cNvSpPr>
            <p:nvPr/>
          </p:nvSpPr>
          <p:spPr bwMode="auto">
            <a:xfrm>
              <a:off x="1555" y="3429"/>
              <a:ext cx="1" cy="3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3" name="Line 303"/>
            <p:cNvSpPr>
              <a:spLocks noChangeShapeType="1"/>
            </p:cNvSpPr>
            <p:nvPr/>
          </p:nvSpPr>
          <p:spPr bwMode="auto">
            <a:xfrm>
              <a:off x="1437" y="3462"/>
              <a:ext cx="17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4" name="Freeform 304"/>
            <p:cNvSpPr>
              <a:spLocks/>
            </p:cNvSpPr>
            <p:nvPr/>
          </p:nvSpPr>
          <p:spPr bwMode="auto">
            <a:xfrm>
              <a:off x="1583" y="3546"/>
              <a:ext cx="42" cy="14"/>
            </a:xfrm>
            <a:custGeom>
              <a:avLst/>
              <a:gdLst>
                <a:gd name="T0" fmla="*/ 0 w 42"/>
                <a:gd name="T1" fmla="*/ 14 h 14"/>
                <a:gd name="T2" fmla="*/ 37 w 42"/>
                <a:gd name="T3" fmla="*/ 14 h 14"/>
                <a:gd name="T4" fmla="*/ 42 w 42"/>
                <a:gd name="T5" fmla="*/ 10 h 14"/>
                <a:gd name="T6" fmla="*/ 42 w 42"/>
                <a:gd name="T7" fmla="*/ 5 h 14"/>
                <a:gd name="T8" fmla="*/ 37 w 42"/>
                <a:gd name="T9" fmla="*/ 0 h 14"/>
                <a:gd name="T10" fmla="*/ 0 w 42"/>
                <a:gd name="T11" fmla="*/ 0 h 14"/>
                <a:gd name="T12" fmla="*/ 0 w 42"/>
                <a:gd name="T13" fmla="*/ 14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14">
                  <a:moveTo>
                    <a:pt x="0" y="14"/>
                  </a:moveTo>
                  <a:lnTo>
                    <a:pt x="37" y="14"/>
                  </a:lnTo>
                  <a:lnTo>
                    <a:pt x="42" y="10"/>
                  </a:lnTo>
                  <a:lnTo>
                    <a:pt x="42" y="5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14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5" name="Freeform 305"/>
            <p:cNvSpPr>
              <a:spLocks/>
            </p:cNvSpPr>
            <p:nvPr/>
          </p:nvSpPr>
          <p:spPr bwMode="auto">
            <a:xfrm>
              <a:off x="1165" y="3546"/>
              <a:ext cx="42" cy="14"/>
            </a:xfrm>
            <a:custGeom>
              <a:avLst/>
              <a:gdLst>
                <a:gd name="T0" fmla="*/ 42 w 42"/>
                <a:gd name="T1" fmla="*/ 14 h 14"/>
                <a:gd name="T2" fmla="*/ 9 w 42"/>
                <a:gd name="T3" fmla="*/ 14 h 14"/>
                <a:gd name="T4" fmla="*/ 0 w 42"/>
                <a:gd name="T5" fmla="*/ 10 h 14"/>
                <a:gd name="T6" fmla="*/ 0 w 42"/>
                <a:gd name="T7" fmla="*/ 5 h 14"/>
                <a:gd name="T8" fmla="*/ 9 w 42"/>
                <a:gd name="T9" fmla="*/ 0 h 14"/>
                <a:gd name="T10" fmla="*/ 42 w 42"/>
                <a:gd name="T11" fmla="*/ 0 h 14"/>
                <a:gd name="T12" fmla="*/ 42 w 42"/>
                <a:gd name="T13" fmla="*/ 14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14">
                  <a:moveTo>
                    <a:pt x="42" y="14"/>
                  </a:moveTo>
                  <a:lnTo>
                    <a:pt x="9" y="14"/>
                  </a:lnTo>
                  <a:lnTo>
                    <a:pt x="0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42" y="0"/>
                  </a:lnTo>
                  <a:lnTo>
                    <a:pt x="42" y="14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6" name="Rectangle 306"/>
            <p:cNvSpPr>
              <a:spLocks noChangeArrowheads="1"/>
            </p:cNvSpPr>
            <p:nvPr/>
          </p:nvSpPr>
          <p:spPr bwMode="auto">
            <a:xfrm>
              <a:off x="1329" y="3438"/>
              <a:ext cx="80" cy="5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957" name="Line 307"/>
            <p:cNvSpPr>
              <a:spLocks noChangeShapeType="1"/>
            </p:cNvSpPr>
            <p:nvPr/>
          </p:nvSpPr>
          <p:spPr bwMode="auto">
            <a:xfrm flipV="1">
              <a:off x="1329" y="3405"/>
              <a:ext cx="1" cy="1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8" name="Line 308"/>
            <p:cNvSpPr>
              <a:spLocks noChangeShapeType="1"/>
            </p:cNvSpPr>
            <p:nvPr/>
          </p:nvSpPr>
          <p:spPr bwMode="auto">
            <a:xfrm flipV="1">
              <a:off x="1329" y="3532"/>
              <a:ext cx="1" cy="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9" name="Line 309"/>
            <p:cNvSpPr>
              <a:spLocks noChangeShapeType="1"/>
            </p:cNvSpPr>
            <p:nvPr/>
          </p:nvSpPr>
          <p:spPr bwMode="auto">
            <a:xfrm>
              <a:off x="1334" y="3471"/>
              <a:ext cx="4" cy="1"/>
            </a:xfrm>
            <a:prstGeom prst="line">
              <a:avLst/>
            </a:prstGeom>
            <a:noFill/>
            <a:ln w="793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0" name="Line 310"/>
            <p:cNvSpPr>
              <a:spLocks noChangeShapeType="1"/>
            </p:cNvSpPr>
            <p:nvPr/>
          </p:nvSpPr>
          <p:spPr bwMode="auto">
            <a:xfrm>
              <a:off x="1334" y="3443"/>
              <a:ext cx="4" cy="1"/>
            </a:xfrm>
            <a:prstGeom prst="line">
              <a:avLst/>
            </a:prstGeom>
            <a:noFill/>
            <a:ln w="793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1" name="Line 311"/>
            <p:cNvSpPr>
              <a:spLocks noChangeShapeType="1"/>
            </p:cNvSpPr>
            <p:nvPr/>
          </p:nvSpPr>
          <p:spPr bwMode="auto">
            <a:xfrm>
              <a:off x="1385" y="3443"/>
              <a:ext cx="10" cy="1"/>
            </a:xfrm>
            <a:prstGeom prst="line">
              <a:avLst/>
            </a:prstGeom>
            <a:noFill/>
            <a:ln w="793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2" name="Line 312"/>
            <p:cNvSpPr>
              <a:spLocks noChangeShapeType="1"/>
            </p:cNvSpPr>
            <p:nvPr/>
          </p:nvSpPr>
          <p:spPr bwMode="auto">
            <a:xfrm>
              <a:off x="1461" y="3452"/>
              <a:ext cx="4" cy="1"/>
            </a:xfrm>
            <a:prstGeom prst="line">
              <a:avLst/>
            </a:prstGeom>
            <a:noFill/>
            <a:ln w="793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3" name="Freeform 313"/>
            <p:cNvSpPr>
              <a:spLocks/>
            </p:cNvSpPr>
            <p:nvPr/>
          </p:nvSpPr>
          <p:spPr bwMode="auto">
            <a:xfrm>
              <a:off x="1573" y="3038"/>
              <a:ext cx="57" cy="348"/>
            </a:xfrm>
            <a:custGeom>
              <a:avLst/>
              <a:gdLst>
                <a:gd name="T0" fmla="*/ 0 w 57"/>
                <a:gd name="T1" fmla="*/ 348 h 348"/>
                <a:gd name="T2" fmla="*/ 43 w 57"/>
                <a:gd name="T3" fmla="*/ 301 h 348"/>
                <a:gd name="T4" fmla="*/ 43 w 57"/>
                <a:gd name="T5" fmla="*/ 221 h 348"/>
                <a:gd name="T6" fmla="*/ 57 w 57"/>
                <a:gd name="T7" fmla="*/ 179 h 348"/>
                <a:gd name="T8" fmla="*/ 57 w 57"/>
                <a:gd name="T9" fmla="*/ 0 h 348"/>
                <a:gd name="T10" fmla="*/ 0 w 57"/>
                <a:gd name="T11" fmla="*/ 62 h 348"/>
                <a:gd name="T12" fmla="*/ 0 w 57"/>
                <a:gd name="T13" fmla="*/ 348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" h="348">
                  <a:moveTo>
                    <a:pt x="0" y="348"/>
                  </a:moveTo>
                  <a:lnTo>
                    <a:pt x="43" y="301"/>
                  </a:lnTo>
                  <a:lnTo>
                    <a:pt x="43" y="221"/>
                  </a:lnTo>
                  <a:lnTo>
                    <a:pt x="57" y="179"/>
                  </a:lnTo>
                  <a:lnTo>
                    <a:pt x="57" y="0"/>
                  </a:lnTo>
                  <a:lnTo>
                    <a:pt x="0" y="62"/>
                  </a:lnTo>
                  <a:lnTo>
                    <a:pt x="0" y="348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4" name="Freeform 314"/>
            <p:cNvSpPr>
              <a:spLocks/>
            </p:cNvSpPr>
            <p:nvPr/>
          </p:nvSpPr>
          <p:spPr bwMode="auto">
            <a:xfrm>
              <a:off x="1221" y="3038"/>
              <a:ext cx="409" cy="62"/>
            </a:xfrm>
            <a:custGeom>
              <a:avLst/>
              <a:gdLst>
                <a:gd name="T0" fmla="*/ 409 w 409"/>
                <a:gd name="T1" fmla="*/ 0 h 62"/>
                <a:gd name="T2" fmla="*/ 56 w 409"/>
                <a:gd name="T3" fmla="*/ 0 h 62"/>
                <a:gd name="T4" fmla="*/ 0 w 409"/>
                <a:gd name="T5" fmla="*/ 62 h 62"/>
                <a:gd name="T6" fmla="*/ 352 w 409"/>
                <a:gd name="T7" fmla="*/ 62 h 62"/>
                <a:gd name="T8" fmla="*/ 409 w 409"/>
                <a:gd name="T9" fmla="*/ 0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" h="62">
                  <a:moveTo>
                    <a:pt x="409" y="0"/>
                  </a:moveTo>
                  <a:lnTo>
                    <a:pt x="56" y="0"/>
                  </a:lnTo>
                  <a:lnTo>
                    <a:pt x="0" y="62"/>
                  </a:lnTo>
                  <a:lnTo>
                    <a:pt x="352" y="6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5" name="Rectangle 315"/>
            <p:cNvSpPr>
              <a:spLocks noChangeArrowheads="1"/>
            </p:cNvSpPr>
            <p:nvPr/>
          </p:nvSpPr>
          <p:spPr bwMode="auto">
            <a:xfrm>
              <a:off x="1221" y="3100"/>
              <a:ext cx="352" cy="286"/>
            </a:xfrm>
            <a:prstGeom prst="rect">
              <a:avLst/>
            </a:prstGeom>
            <a:solidFill>
              <a:srgbClr val="C0C0C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966" name="Rectangle 316"/>
            <p:cNvSpPr>
              <a:spLocks noChangeArrowheads="1"/>
            </p:cNvSpPr>
            <p:nvPr/>
          </p:nvSpPr>
          <p:spPr bwMode="auto">
            <a:xfrm>
              <a:off x="1536" y="3349"/>
              <a:ext cx="19" cy="9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967" name="Freeform 317"/>
            <p:cNvSpPr>
              <a:spLocks noEditPoints="1"/>
            </p:cNvSpPr>
            <p:nvPr/>
          </p:nvSpPr>
          <p:spPr bwMode="auto">
            <a:xfrm>
              <a:off x="1273" y="3142"/>
              <a:ext cx="249" cy="179"/>
            </a:xfrm>
            <a:custGeom>
              <a:avLst/>
              <a:gdLst>
                <a:gd name="T0" fmla="*/ 0 w 249"/>
                <a:gd name="T1" fmla="*/ 0 h 179"/>
                <a:gd name="T2" fmla="*/ 249 w 249"/>
                <a:gd name="T3" fmla="*/ 0 h 179"/>
                <a:gd name="T4" fmla="*/ 249 w 249"/>
                <a:gd name="T5" fmla="*/ 179 h 179"/>
                <a:gd name="T6" fmla="*/ 0 w 249"/>
                <a:gd name="T7" fmla="*/ 179 h 179"/>
                <a:gd name="T8" fmla="*/ 0 w 249"/>
                <a:gd name="T9" fmla="*/ 0 h 179"/>
                <a:gd name="T10" fmla="*/ 0 w 249"/>
                <a:gd name="T11" fmla="*/ 0 h 179"/>
                <a:gd name="T12" fmla="*/ 239 w 249"/>
                <a:gd name="T13" fmla="*/ 0 h 179"/>
                <a:gd name="T14" fmla="*/ 239 w 249"/>
                <a:gd name="T15" fmla="*/ 169 h 179"/>
                <a:gd name="T16" fmla="*/ 0 w 249"/>
                <a:gd name="T17" fmla="*/ 169 h 179"/>
                <a:gd name="T18" fmla="*/ 0 w 249"/>
                <a:gd name="T19" fmla="*/ 0 h 1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9" h="179">
                  <a:moveTo>
                    <a:pt x="0" y="0"/>
                  </a:moveTo>
                  <a:lnTo>
                    <a:pt x="249" y="0"/>
                  </a:lnTo>
                  <a:lnTo>
                    <a:pt x="249" y="179"/>
                  </a:lnTo>
                  <a:lnTo>
                    <a:pt x="0" y="17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39" y="0"/>
                  </a:lnTo>
                  <a:lnTo>
                    <a:pt x="239" y="169"/>
                  </a:lnTo>
                  <a:lnTo>
                    <a:pt x="0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8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8" name="Freeform 318"/>
            <p:cNvSpPr>
              <a:spLocks noEditPoints="1"/>
            </p:cNvSpPr>
            <p:nvPr/>
          </p:nvSpPr>
          <p:spPr bwMode="auto">
            <a:xfrm>
              <a:off x="1273" y="3142"/>
              <a:ext cx="239" cy="169"/>
            </a:xfrm>
            <a:custGeom>
              <a:avLst/>
              <a:gdLst>
                <a:gd name="T0" fmla="*/ 0 w 239"/>
                <a:gd name="T1" fmla="*/ 0 h 169"/>
                <a:gd name="T2" fmla="*/ 239 w 239"/>
                <a:gd name="T3" fmla="*/ 0 h 169"/>
                <a:gd name="T4" fmla="*/ 239 w 239"/>
                <a:gd name="T5" fmla="*/ 169 h 169"/>
                <a:gd name="T6" fmla="*/ 0 w 239"/>
                <a:gd name="T7" fmla="*/ 169 h 169"/>
                <a:gd name="T8" fmla="*/ 0 w 239"/>
                <a:gd name="T9" fmla="*/ 0 h 169"/>
                <a:gd name="T10" fmla="*/ 0 w 239"/>
                <a:gd name="T11" fmla="*/ 0 h 169"/>
                <a:gd name="T12" fmla="*/ 230 w 239"/>
                <a:gd name="T13" fmla="*/ 0 h 169"/>
                <a:gd name="T14" fmla="*/ 230 w 239"/>
                <a:gd name="T15" fmla="*/ 164 h 169"/>
                <a:gd name="T16" fmla="*/ 0 w 239"/>
                <a:gd name="T17" fmla="*/ 164 h 169"/>
                <a:gd name="T18" fmla="*/ 0 w 239"/>
                <a:gd name="T19" fmla="*/ 0 h 1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9" h="169">
                  <a:moveTo>
                    <a:pt x="0" y="0"/>
                  </a:moveTo>
                  <a:lnTo>
                    <a:pt x="239" y="0"/>
                  </a:lnTo>
                  <a:lnTo>
                    <a:pt x="239" y="169"/>
                  </a:lnTo>
                  <a:lnTo>
                    <a:pt x="0" y="16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30" y="0"/>
                  </a:lnTo>
                  <a:lnTo>
                    <a:pt x="230" y="164"/>
                  </a:lnTo>
                  <a:lnTo>
                    <a:pt x="0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9" name="Freeform 319"/>
            <p:cNvSpPr>
              <a:spLocks noEditPoints="1"/>
            </p:cNvSpPr>
            <p:nvPr/>
          </p:nvSpPr>
          <p:spPr bwMode="auto">
            <a:xfrm>
              <a:off x="1273" y="3142"/>
              <a:ext cx="230" cy="164"/>
            </a:xfrm>
            <a:custGeom>
              <a:avLst/>
              <a:gdLst>
                <a:gd name="T0" fmla="*/ 0 w 230"/>
                <a:gd name="T1" fmla="*/ 0 h 164"/>
                <a:gd name="T2" fmla="*/ 230 w 230"/>
                <a:gd name="T3" fmla="*/ 0 h 164"/>
                <a:gd name="T4" fmla="*/ 230 w 230"/>
                <a:gd name="T5" fmla="*/ 164 h 164"/>
                <a:gd name="T6" fmla="*/ 0 w 230"/>
                <a:gd name="T7" fmla="*/ 164 h 164"/>
                <a:gd name="T8" fmla="*/ 0 w 230"/>
                <a:gd name="T9" fmla="*/ 0 h 164"/>
                <a:gd name="T10" fmla="*/ 0 w 230"/>
                <a:gd name="T11" fmla="*/ 0 h 164"/>
                <a:gd name="T12" fmla="*/ 220 w 230"/>
                <a:gd name="T13" fmla="*/ 0 h 164"/>
                <a:gd name="T14" fmla="*/ 220 w 230"/>
                <a:gd name="T15" fmla="*/ 160 h 164"/>
                <a:gd name="T16" fmla="*/ 0 w 230"/>
                <a:gd name="T17" fmla="*/ 160 h 164"/>
                <a:gd name="T18" fmla="*/ 0 w 230"/>
                <a:gd name="T19" fmla="*/ 0 h 1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0" h="164">
                  <a:moveTo>
                    <a:pt x="0" y="0"/>
                  </a:moveTo>
                  <a:lnTo>
                    <a:pt x="230" y="0"/>
                  </a:lnTo>
                  <a:lnTo>
                    <a:pt x="230" y="164"/>
                  </a:lnTo>
                  <a:lnTo>
                    <a:pt x="0" y="16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20" y="0"/>
                  </a:lnTo>
                  <a:lnTo>
                    <a:pt x="220" y="160"/>
                  </a:lnTo>
                  <a:lnTo>
                    <a:pt x="0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0" name="Freeform 320"/>
            <p:cNvSpPr>
              <a:spLocks noEditPoints="1"/>
            </p:cNvSpPr>
            <p:nvPr/>
          </p:nvSpPr>
          <p:spPr bwMode="auto">
            <a:xfrm>
              <a:off x="1273" y="3142"/>
              <a:ext cx="220" cy="160"/>
            </a:xfrm>
            <a:custGeom>
              <a:avLst/>
              <a:gdLst>
                <a:gd name="T0" fmla="*/ 0 w 220"/>
                <a:gd name="T1" fmla="*/ 0 h 160"/>
                <a:gd name="T2" fmla="*/ 220 w 220"/>
                <a:gd name="T3" fmla="*/ 0 h 160"/>
                <a:gd name="T4" fmla="*/ 220 w 220"/>
                <a:gd name="T5" fmla="*/ 160 h 160"/>
                <a:gd name="T6" fmla="*/ 0 w 220"/>
                <a:gd name="T7" fmla="*/ 160 h 160"/>
                <a:gd name="T8" fmla="*/ 0 w 220"/>
                <a:gd name="T9" fmla="*/ 0 h 160"/>
                <a:gd name="T10" fmla="*/ 0 w 220"/>
                <a:gd name="T11" fmla="*/ 0 h 160"/>
                <a:gd name="T12" fmla="*/ 211 w 220"/>
                <a:gd name="T13" fmla="*/ 0 h 160"/>
                <a:gd name="T14" fmla="*/ 211 w 220"/>
                <a:gd name="T15" fmla="*/ 150 h 160"/>
                <a:gd name="T16" fmla="*/ 0 w 220"/>
                <a:gd name="T17" fmla="*/ 150 h 160"/>
                <a:gd name="T18" fmla="*/ 0 w 220"/>
                <a:gd name="T19" fmla="*/ 0 h 1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0" h="160">
                  <a:moveTo>
                    <a:pt x="0" y="0"/>
                  </a:moveTo>
                  <a:lnTo>
                    <a:pt x="220" y="0"/>
                  </a:lnTo>
                  <a:lnTo>
                    <a:pt x="220" y="160"/>
                  </a:lnTo>
                  <a:lnTo>
                    <a:pt x="0" y="16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11" y="0"/>
                  </a:lnTo>
                  <a:lnTo>
                    <a:pt x="211" y="150"/>
                  </a:ln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1" name="Freeform 321"/>
            <p:cNvSpPr>
              <a:spLocks noEditPoints="1"/>
            </p:cNvSpPr>
            <p:nvPr/>
          </p:nvSpPr>
          <p:spPr bwMode="auto">
            <a:xfrm>
              <a:off x="1273" y="3142"/>
              <a:ext cx="211" cy="150"/>
            </a:xfrm>
            <a:custGeom>
              <a:avLst/>
              <a:gdLst>
                <a:gd name="T0" fmla="*/ 0 w 211"/>
                <a:gd name="T1" fmla="*/ 0 h 150"/>
                <a:gd name="T2" fmla="*/ 211 w 211"/>
                <a:gd name="T3" fmla="*/ 0 h 150"/>
                <a:gd name="T4" fmla="*/ 211 w 211"/>
                <a:gd name="T5" fmla="*/ 150 h 150"/>
                <a:gd name="T6" fmla="*/ 0 w 211"/>
                <a:gd name="T7" fmla="*/ 150 h 150"/>
                <a:gd name="T8" fmla="*/ 0 w 211"/>
                <a:gd name="T9" fmla="*/ 0 h 150"/>
                <a:gd name="T10" fmla="*/ 0 w 211"/>
                <a:gd name="T11" fmla="*/ 0 h 150"/>
                <a:gd name="T12" fmla="*/ 202 w 211"/>
                <a:gd name="T13" fmla="*/ 0 h 150"/>
                <a:gd name="T14" fmla="*/ 202 w 211"/>
                <a:gd name="T15" fmla="*/ 146 h 150"/>
                <a:gd name="T16" fmla="*/ 0 w 211"/>
                <a:gd name="T17" fmla="*/ 146 h 150"/>
                <a:gd name="T18" fmla="*/ 0 w 211"/>
                <a:gd name="T19" fmla="*/ 0 h 1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1" h="150">
                  <a:moveTo>
                    <a:pt x="0" y="0"/>
                  </a:moveTo>
                  <a:lnTo>
                    <a:pt x="211" y="0"/>
                  </a:lnTo>
                  <a:lnTo>
                    <a:pt x="211" y="150"/>
                  </a:lnTo>
                  <a:lnTo>
                    <a:pt x="0" y="15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02" y="0"/>
                  </a:lnTo>
                  <a:lnTo>
                    <a:pt x="202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2" name="Freeform 322"/>
            <p:cNvSpPr>
              <a:spLocks noEditPoints="1"/>
            </p:cNvSpPr>
            <p:nvPr/>
          </p:nvSpPr>
          <p:spPr bwMode="auto">
            <a:xfrm>
              <a:off x="1273" y="3142"/>
              <a:ext cx="202" cy="146"/>
            </a:xfrm>
            <a:custGeom>
              <a:avLst/>
              <a:gdLst>
                <a:gd name="T0" fmla="*/ 0 w 202"/>
                <a:gd name="T1" fmla="*/ 0 h 146"/>
                <a:gd name="T2" fmla="*/ 202 w 202"/>
                <a:gd name="T3" fmla="*/ 0 h 146"/>
                <a:gd name="T4" fmla="*/ 202 w 202"/>
                <a:gd name="T5" fmla="*/ 146 h 146"/>
                <a:gd name="T6" fmla="*/ 0 w 202"/>
                <a:gd name="T7" fmla="*/ 146 h 146"/>
                <a:gd name="T8" fmla="*/ 0 w 202"/>
                <a:gd name="T9" fmla="*/ 0 h 146"/>
                <a:gd name="T10" fmla="*/ 0 w 202"/>
                <a:gd name="T11" fmla="*/ 0 h 146"/>
                <a:gd name="T12" fmla="*/ 192 w 202"/>
                <a:gd name="T13" fmla="*/ 0 h 146"/>
                <a:gd name="T14" fmla="*/ 192 w 202"/>
                <a:gd name="T15" fmla="*/ 136 h 146"/>
                <a:gd name="T16" fmla="*/ 0 w 202"/>
                <a:gd name="T17" fmla="*/ 136 h 146"/>
                <a:gd name="T18" fmla="*/ 0 w 202"/>
                <a:gd name="T19" fmla="*/ 0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2" h="146">
                  <a:moveTo>
                    <a:pt x="0" y="0"/>
                  </a:moveTo>
                  <a:lnTo>
                    <a:pt x="202" y="0"/>
                  </a:lnTo>
                  <a:lnTo>
                    <a:pt x="202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92" y="0"/>
                  </a:lnTo>
                  <a:lnTo>
                    <a:pt x="192" y="136"/>
                  </a:lnTo>
                  <a:lnTo>
                    <a:pt x="0" y="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3" name="Freeform 323"/>
            <p:cNvSpPr>
              <a:spLocks noEditPoints="1"/>
            </p:cNvSpPr>
            <p:nvPr/>
          </p:nvSpPr>
          <p:spPr bwMode="auto">
            <a:xfrm>
              <a:off x="1273" y="3142"/>
              <a:ext cx="192" cy="136"/>
            </a:xfrm>
            <a:custGeom>
              <a:avLst/>
              <a:gdLst>
                <a:gd name="T0" fmla="*/ 0 w 192"/>
                <a:gd name="T1" fmla="*/ 0 h 136"/>
                <a:gd name="T2" fmla="*/ 192 w 192"/>
                <a:gd name="T3" fmla="*/ 0 h 136"/>
                <a:gd name="T4" fmla="*/ 192 w 192"/>
                <a:gd name="T5" fmla="*/ 136 h 136"/>
                <a:gd name="T6" fmla="*/ 0 w 192"/>
                <a:gd name="T7" fmla="*/ 136 h 136"/>
                <a:gd name="T8" fmla="*/ 0 w 192"/>
                <a:gd name="T9" fmla="*/ 0 h 136"/>
                <a:gd name="T10" fmla="*/ 0 w 192"/>
                <a:gd name="T11" fmla="*/ 0 h 136"/>
                <a:gd name="T12" fmla="*/ 183 w 192"/>
                <a:gd name="T13" fmla="*/ 0 h 136"/>
                <a:gd name="T14" fmla="*/ 183 w 192"/>
                <a:gd name="T15" fmla="*/ 132 h 136"/>
                <a:gd name="T16" fmla="*/ 0 w 192"/>
                <a:gd name="T17" fmla="*/ 132 h 136"/>
                <a:gd name="T18" fmla="*/ 0 w 192"/>
                <a:gd name="T19" fmla="*/ 0 h 1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36">
                  <a:moveTo>
                    <a:pt x="0" y="0"/>
                  </a:moveTo>
                  <a:lnTo>
                    <a:pt x="192" y="0"/>
                  </a:lnTo>
                  <a:lnTo>
                    <a:pt x="192" y="136"/>
                  </a:lnTo>
                  <a:lnTo>
                    <a:pt x="0" y="13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83" y="0"/>
                  </a:lnTo>
                  <a:lnTo>
                    <a:pt x="183" y="13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4" name="Freeform 324"/>
            <p:cNvSpPr>
              <a:spLocks noEditPoints="1"/>
            </p:cNvSpPr>
            <p:nvPr/>
          </p:nvSpPr>
          <p:spPr bwMode="auto">
            <a:xfrm>
              <a:off x="1273" y="3142"/>
              <a:ext cx="183" cy="132"/>
            </a:xfrm>
            <a:custGeom>
              <a:avLst/>
              <a:gdLst>
                <a:gd name="T0" fmla="*/ 0 w 183"/>
                <a:gd name="T1" fmla="*/ 0 h 132"/>
                <a:gd name="T2" fmla="*/ 183 w 183"/>
                <a:gd name="T3" fmla="*/ 0 h 132"/>
                <a:gd name="T4" fmla="*/ 183 w 183"/>
                <a:gd name="T5" fmla="*/ 132 h 132"/>
                <a:gd name="T6" fmla="*/ 0 w 183"/>
                <a:gd name="T7" fmla="*/ 132 h 132"/>
                <a:gd name="T8" fmla="*/ 0 w 183"/>
                <a:gd name="T9" fmla="*/ 0 h 132"/>
                <a:gd name="T10" fmla="*/ 0 w 183"/>
                <a:gd name="T11" fmla="*/ 0 h 132"/>
                <a:gd name="T12" fmla="*/ 173 w 183"/>
                <a:gd name="T13" fmla="*/ 0 h 132"/>
                <a:gd name="T14" fmla="*/ 173 w 183"/>
                <a:gd name="T15" fmla="*/ 127 h 132"/>
                <a:gd name="T16" fmla="*/ 0 w 183"/>
                <a:gd name="T17" fmla="*/ 127 h 132"/>
                <a:gd name="T18" fmla="*/ 0 w 183"/>
                <a:gd name="T19" fmla="*/ 0 h 1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3" h="132">
                  <a:moveTo>
                    <a:pt x="0" y="0"/>
                  </a:moveTo>
                  <a:lnTo>
                    <a:pt x="183" y="0"/>
                  </a:lnTo>
                  <a:lnTo>
                    <a:pt x="183" y="132"/>
                  </a:lnTo>
                  <a:lnTo>
                    <a:pt x="0" y="13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73" y="0"/>
                  </a:lnTo>
                  <a:lnTo>
                    <a:pt x="173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A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5" name="Freeform 325"/>
            <p:cNvSpPr>
              <a:spLocks noEditPoints="1"/>
            </p:cNvSpPr>
            <p:nvPr/>
          </p:nvSpPr>
          <p:spPr bwMode="auto">
            <a:xfrm>
              <a:off x="1273" y="3142"/>
              <a:ext cx="173" cy="127"/>
            </a:xfrm>
            <a:custGeom>
              <a:avLst/>
              <a:gdLst>
                <a:gd name="T0" fmla="*/ 0 w 173"/>
                <a:gd name="T1" fmla="*/ 0 h 127"/>
                <a:gd name="T2" fmla="*/ 173 w 173"/>
                <a:gd name="T3" fmla="*/ 0 h 127"/>
                <a:gd name="T4" fmla="*/ 173 w 173"/>
                <a:gd name="T5" fmla="*/ 127 h 127"/>
                <a:gd name="T6" fmla="*/ 0 w 173"/>
                <a:gd name="T7" fmla="*/ 127 h 127"/>
                <a:gd name="T8" fmla="*/ 0 w 173"/>
                <a:gd name="T9" fmla="*/ 0 h 127"/>
                <a:gd name="T10" fmla="*/ 0 w 173"/>
                <a:gd name="T11" fmla="*/ 0 h 127"/>
                <a:gd name="T12" fmla="*/ 164 w 173"/>
                <a:gd name="T13" fmla="*/ 0 h 127"/>
                <a:gd name="T14" fmla="*/ 164 w 173"/>
                <a:gd name="T15" fmla="*/ 117 h 127"/>
                <a:gd name="T16" fmla="*/ 0 w 173"/>
                <a:gd name="T17" fmla="*/ 117 h 127"/>
                <a:gd name="T18" fmla="*/ 0 w 173"/>
                <a:gd name="T19" fmla="*/ 0 h 1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3" h="127">
                  <a:moveTo>
                    <a:pt x="0" y="0"/>
                  </a:moveTo>
                  <a:lnTo>
                    <a:pt x="173" y="0"/>
                  </a:lnTo>
                  <a:lnTo>
                    <a:pt x="173" y="127"/>
                  </a:lnTo>
                  <a:lnTo>
                    <a:pt x="0" y="12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64" y="0"/>
                  </a:lnTo>
                  <a:lnTo>
                    <a:pt x="164" y="117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6" name="Freeform 326"/>
            <p:cNvSpPr>
              <a:spLocks noEditPoints="1"/>
            </p:cNvSpPr>
            <p:nvPr/>
          </p:nvSpPr>
          <p:spPr bwMode="auto">
            <a:xfrm>
              <a:off x="1273" y="3142"/>
              <a:ext cx="164" cy="117"/>
            </a:xfrm>
            <a:custGeom>
              <a:avLst/>
              <a:gdLst>
                <a:gd name="T0" fmla="*/ 0 w 164"/>
                <a:gd name="T1" fmla="*/ 0 h 117"/>
                <a:gd name="T2" fmla="*/ 164 w 164"/>
                <a:gd name="T3" fmla="*/ 0 h 117"/>
                <a:gd name="T4" fmla="*/ 164 w 164"/>
                <a:gd name="T5" fmla="*/ 117 h 117"/>
                <a:gd name="T6" fmla="*/ 0 w 164"/>
                <a:gd name="T7" fmla="*/ 117 h 117"/>
                <a:gd name="T8" fmla="*/ 0 w 164"/>
                <a:gd name="T9" fmla="*/ 0 h 117"/>
                <a:gd name="T10" fmla="*/ 0 w 164"/>
                <a:gd name="T11" fmla="*/ 0 h 117"/>
                <a:gd name="T12" fmla="*/ 155 w 164"/>
                <a:gd name="T13" fmla="*/ 0 h 117"/>
                <a:gd name="T14" fmla="*/ 155 w 164"/>
                <a:gd name="T15" fmla="*/ 113 h 117"/>
                <a:gd name="T16" fmla="*/ 0 w 164"/>
                <a:gd name="T17" fmla="*/ 113 h 117"/>
                <a:gd name="T18" fmla="*/ 0 w 164"/>
                <a:gd name="T19" fmla="*/ 0 h 1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4" h="117">
                  <a:moveTo>
                    <a:pt x="0" y="0"/>
                  </a:moveTo>
                  <a:lnTo>
                    <a:pt x="164" y="0"/>
                  </a:lnTo>
                  <a:lnTo>
                    <a:pt x="164" y="117"/>
                  </a:lnTo>
                  <a:lnTo>
                    <a:pt x="0" y="11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55" y="0"/>
                  </a:lnTo>
                  <a:lnTo>
                    <a:pt x="155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7" name="Freeform 327"/>
            <p:cNvSpPr>
              <a:spLocks noEditPoints="1"/>
            </p:cNvSpPr>
            <p:nvPr/>
          </p:nvSpPr>
          <p:spPr bwMode="auto">
            <a:xfrm>
              <a:off x="1273" y="3142"/>
              <a:ext cx="155" cy="113"/>
            </a:xfrm>
            <a:custGeom>
              <a:avLst/>
              <a:gdLst>
                <a:gd name="T0" fmla="*/ 0 w 155"/>
                <a:gd name="T1" fmla="*/ 0 h 113"/>
                <a:gd name="T2" fmla="*/ 155 w 155"/>
                <a:gd name="T3" fmla="*/ 0 h 113"/>
                <a:gd name="T4" fmla="*/ 155 w 155"/>
                <a:gd name="T5" fmla="*/ 113 h 113"/>
                <a:gd name="T6" fmla="*/ 0 w 155"/>
                <a:gd name="T7" fmla="*/ 113 h 113"/>
                <a:gd name="T8" fmla="*/ 0 w 155"/>
                <a:gd name="T9" fmla="*/ 0 h 113"/>
                <a:gd name="T10" fmla="*/ 0 w 155"/>
                <a:gd name="T11" fmla="*/ 0 h 113"/>
                <a:gd name="T12" fmla="*/ 145 w 155"/>
                <a:gd name="T13" fmla="*/ 0 h 113"/>
                <a:gd name="T14" fmla="*/ 145 w 155"/>
                <a:gd name="T15" fmla="*/ 103 h 113"/>
                <a:gd name="T16" fmla="*/ 0 w 155"/>
                <a:gd name="T17" fmla="*/ 103 h 113"/>
                <a:gd name="T18" fmla="*/ 0 w 155"/>
                <a:gd name="T19" fmla="*/ 0 h 1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5" h="113">
                  <a:moveTo>
                    <a:pt x="0" y="0"/>
                  </a:moveTo>
                  <a:lnTo>
                    <a:pt x="155" y="0"/>
                  </a:lnTo>
                  <a:lnTo>
                    <a:pt x="155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45" y="0"/>
                  </a:lnTo>
                  <a:lnTo>
                    <a:pt x="145" y="103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8" name="Freeform 328"/>
            <p:cNvSpPr>
              <a:spLocks noEditPoints="1"/>
            </p:cNvSpPr>
            <p:nvPr/>
          </p:nvSpPr>
          <p:spPr bwMode="auto">
            <a:xfrm>
              <a:off x="1273" y="3142"/>
              <a:ext cx="145" cy="103"/>
            </a:xfrm>
            <a:custGeom>
              <a:avLst/>
              <a:gdLst>
                <a:gd name="T0" fmla="*/ 0 w 145"/>
                <a:gd name="T1" fmla="*/ 0 h 103"/>
                <a:gd name="T2" fmla="*/ 145 w 145"/>
                <a:gd name="T3" fmla="*/ 0 h 103"/>
                <a:gd name="T4" fmla="*/ 145 w 145"/>
                <a:gd name="T5" fmla="*/ 103 h 103"/>
                <a:gd name="T6" fmla="*/ 0 w 145"/>
                <a:gd name="T7" fmla="*/ 103 h 103"/>
                <a:gd name="T8" fmla="*/ 0 w 145"/>
                <a:gd name="T9" fmla="*/ 0 h 103"/>
                <a:gd name="T10" fmla="*/ 0 w 145"/>
                <a:gd name="T11" fmla="*/ 0 h 103"/>
                <a:gd name="T12" fmla="*/ 136 w 145"/>
                <a:gd name="T13" fmla="*/ 0 h 103"/>
                <a:gd name="T14" fmla="*/ 136 w 145"/>
                <a:gd name="T15" fmla="*/ 99 h 103"/>
                <a:gd name="T16" fmla="*/ 0 w 145"/>
                <a:gd name="T17" fmla="*/ 99 h 103"/>
                <a:gd name="T18" fmla="*/ 0 w 145"/>
                <a:gd name="T19" fmla="*/ 0 h 10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5" h="103">
                  <a:moveTo>
                    <a:pt x="0" y="0"/>
                  </a:moveTo>
                  <a:lnTo>
                    <a:pt x="145" y="0"/>
                  </a:lnTo>
                  <a:lnTo>
                    <a:pt x="145" y="103"/>
                  </a:lnTo>
                  <a:lnTo>
                    <a:pt x="0" y="10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36" y="0"/>
                  </a:lnTo>
                  <a:lnTo>
                    <a:pt x="136" y="99"/>
                  </a:lnTo>
                  <a:lnTo>
                    <a:pt x="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9" name="Freeform 329"/>
            <p:cNvSpPr>
              <a:spLocks noEditPoints="1"/>
            </p:cNvSpPr>
            <p:nvPr/>
          </p:nvSpPr>
          <p:spPr bwMode="auto">
            <a:xfrm>
              <a:off x="1273" y="3142"/>
              <a:ext cx="136" cy="99"/>
            </a:xfrm>
            <a:custGeom>
              <a:avLst/>
              <a:gdLst>
                <a:gd name="T0" fmla="*/ 0 w 136"/>
                <a:gd name="T1" fmla="*/ 0 h 99"/>
                <a:gd name="T2" fmla="*/ 136 w 136"/>
                <a:gd name="T3" fmla="*/ 0 h 99"/>
                <a:gd name="T4" fmla="*/ 136 w 136"/>
                <a:gd name="T5" fmla="*/ 99 h 99"/>
                <a:gd name="T6" fmla="*/ 0 w 136"/>
                <a:gd name="T7" fmla="*/ 99 h 99"/>
                <a:gd name="T8" fmla="*/ 0 w 136"/>
                <a:gd name="T9" fmla="*/ 0 h 99"/>
                <a:gd name="T10" fmla="*/ 0 w 136"/>
                <a:gd name="T11" fmla="*/ 0 h 99"/>
                <a:gd name="T12" fmla="*/ 127 w 136"/>
                <a:gd name="T13" fmla="*/ 0 h 99"/>
                <a:gd name="T14" fmla="*/ 127 w 136"/>
                <a:gd name="T15" fmla="*/ 94 h 99"/>
                <a:gd name="T16" fmla="*/ 0 w 136"/>
                <a:gd name="T17" fmla="*/ 94 h 99"/>
                <a:gd name="T18" fmla="*/ 0 w 136"/>
                <a:gd name="T19" fmla="*/ 0 h 9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99">
                  <a:moveTo>
                    <a:pt x="0" y="0"/>
                  </a:moveTo>
                  <a:lnTo>
                    <a:pt x="136" y="0"/>
                  </a:lnTo>
                  <a:lnTo>
                    <a:pt x="136" y="99"/>
                  </a:lnTo>
                  <a:lnTo>
                    <a:pt x="0" y="9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27" y="0"/>
                  </a:lnTo>
                  <a:lnTo>
                    <a:pt x="127" y="94"/>
                  </a:lnTo>
                  <a:lnTo>
                    <a:pt x="0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0" name="Freeform 330"/>
            <p:cNvSpPr>
              <a:spLocks noEditPoints="1"/>
            </p:cNvSpPr>
            <p:nvPr/>
          </p:nvSpPr>
          <p:spPr bwMode="auto">
            <a:xfrm>
              <a:off x="1273" y="3142"/>
              <a:ext cx="127" cy="94"/>
            </a:xfrm>
            <a:custGeom>
              <a:avLst/>
              <a:gdLst>
                <a:gd name="T0" fmla="*/ 0 w 127"/>
                <a:gd name="T1" fmla="*/ 0 h 94"/>
                <a:gd name="T2" fmla="*/ 127 w 127"/>
                <a:gd name="T3" fmla="*/ 0 h 94"/>
                <a:gd name="T4" fmla="*/ 127 w 127"/>
                <a:gd name="T5" fmla="*/ 94 h 94"/>
                <a:gd name="T6" fmla="*/ 0 w 127"/>
                <a:gd name="T7" fmla="*/ 94 h 94"/>
                <a:gd name="T8" fmla="*/ 0 w 127"/>
                <a:gd name="T9" fmla="*/ 0 h 94"/>
                <a:gd name="T10" fmla="*/ 0 w 127"/>
                <a:gd name="T11" fmla="*/ 0 h 94"/>
                <a:gd name="T12" fmla="*/ 117 w 127"/>
                <a:gd name="T13" fmla="*/ 0 h 94"/>
                <a:gd name="T14" fmla="*/ 117 w 127"/>
                <a:gd name="T15" fmla="*/ 85 h 94"/>
                <a:gd name="T16" fmla="*/ 0 w 127"/>
                <a:gd name="T17" fmla="*/ 85 h 94"/>
                <a:gd name="T18" fmla="*/ 0 w 127"/>
                <a:gd name="T19" fmla="*/ 0 h 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" h="94">
                  <a:moveTo>
                    <a:pt x="0" y="0"/>
                  </a:moveTo>
                  <a:lnTo>
                    <a:pt x="127" y="0"/>
                  </a:lnTo>
                  <a:lnTo>
                    <a:pt x="127" y="94"/>
                  </a:lnTo>
                  <a:lnTo>
                    <a:pt x="0" y="9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17" y="0"/>
                  </a:lnTo>
                  <a:lnTo>
                    <a:pt x="117" y="85"/>
                  </a:lnTo>
                  <a:lnTo>
                    <a:pt x="0" y="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1" name="Freeform 331"/>
            <p:cNvSpPr>
              <a:spLocks noEditPoints="1"/>
            </p:cNvSpPr>
            <p:nvPr/>
          </p:nvSpPr>
          <p:spPr bwMode="auto">
            <a:xfrm>
              <a:off x="1273" y="3142"/>
              <a:ext cx="117" cy="85"/>
            </a:xfrm>
            <a:custGeom>
              <a:avLst/>
              <a:gdLst>
                <a:gd name="T0" fmla="*/ 0 w 117"/>
                <a:gd name="T1" fmla="*/ 0 h 85"/>
                <a:gd name="T2" fmla="*/ 117 w 117"/>
                <a:gd name="T3" fmla="*/ 0 h 85"/>
                <a:gd name="T4" fmla="*/ 117 w 117"/>
                <a:gd name="T5" fmla="*/ 85 h 85"/>
                <a:gd name="T6" fmla="*/ 0 w 117"/>
                <a:gd name="T7" fmla="*/ 85 h 85"/>
                <a:gd name="T8" fmla="*/ 0 w 117"/>
                <a:gd name="T9" fmla="*/ 0 h 85"/>
                <a:gd name="T10" fmla="*/ 0 w 117"/>
                <a:gd name="T11" fmla="*/ 0 h 85"/>
                <a:gd name="T12" fmla="*/ 108 w 117"/>
                <a:gd name="T13" fmla="*/ 0 h 85"/>
                <a:gd name="T14" fmla="*/ 108 w 117"/>
                <a:gd name="T15" fmla="*/ 80 h 85"/>
                <a:gd name="T16" fmla="*/ 0 w 117"/>
                <a:gd name="T17" fmla="*/ 80 h 85"/>
                <a:gd name="T18" fmla="*/ 0 w 117"/>
                <a:gd name="T19" fmla="*/ 0 h 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7" h="85">
                  <a:moveTo>
                    <a:pt x="0" y="0"/>
                  </a:moveTo>
                  <a:lnTo>
                    <a:pt x="117" y="0"/>
                  </a:lnTo>
                  <a:lnTo>
                    <a:pt x="117" y="85"/>
                  </a:lnTo>
                  <a:lnTo>
                    <a:pt x="0" y="8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08" y="0"/>
                  </a:lnTo>
                  <a:lnTo>
                    <a:pt x="108" y="80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2" name="Freeform 332"/>
            <p:cNvSpPr>
              <a:spLocks noEditPoints="1"/>
            </p:cNvSpPr>
            <p:nvPr/>
          </p:nvSpPr>
          <p:spPr bwMode="auto">
            <a:xfrm>
              <a:off x="1273" y="3142"/>
              <a:ext cx="108" cy="80"/>
            </a:xfrm>
            <a:custGeom>
              <a:avLst/>
              <a:gdLst>
                <a:gd name="T0" fmla="*/ 0 w 108"/>
                <a:gd name="T1" fmla="*/ 0 h 80"/>
                <a:gd name="T2" fmla="*/ 108 w 108"/>
                <a:gd name="T3" fmla="*/ 0 h 80"/>
                <a:gd name="T4" fmla="*/ 108 w 108"/>
                <a:gd name="T5" fmla="*/ 80 h 80"/>
                <a:gd name="T6" fmla="*/ 0 w 108"/>
                <a:gd name="T7" fmla="*/ 80 h 80"/>
                <a:gd name="T8" fmla="*/ 0 w 108"/>
                <a:gd name="T9" fmla="*/ 0 h 80"/>
                <a:gd name="T10" fmla="*/ 0 w 108"/>
                <a:gd name="T11" fmla="*/ 0 h 80"/>
                <a:gd name="T12" fmla="*/ 98 w 108"/>
                <a:gd name="T13" fmla="*/ 0 h 80"/>
                <a:gd name="T14" fmla="*/ 98 w 108"/>
                <a:gd name="T15" fmla="*/ 70 h 80"/>
                <a:gd name="T16" fmla="*/ 0 w 108"/>
                <a:gd name="T17" fmla="*/ 70 h 80"/>
                <a:gd name="T18" fmla="*/ 0 w 108"/>
                <a:gd name="T19" fmla="*/ 0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8" h="80">
                  <a:moveTo>
                    <a:pt x="0" y="0"/>
                  </a:moveTo>
                  <a:lnTo>
                    <a:pt x="108" y="0"/>
                  </a:lnTo>
                  <a:lnTo>
                    <a:pt x="108" y="80"/>
                  </a:lnTo>
                  <a:lnTo>
                    <a:pt x="0" y="8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98" y="0"/>
                  </a:lnTo>
                  <a:lnTo>
                    <a:pt x="98" y="70"/>
                  </a:lnTo>
                  <a:lnTo>
                    <a:pt x="0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3" name="Freeform 333"/>
            <p:cNvSpPr>
              <a:spLocks noEditPoints="1"/>
            </p:cNvSpPr>
            <p:nvPr/>
          </p:nvSpPr>
          <p:spPr bwMode="auto">
            <a:xfrm>
              <a:off x="1273" y="3142"/>
              <a:ext cx="98" cy="70"/>
            </a:xfrm>
            <a:custGeom>
              <a:avLst/>
              <a:gdLst>
                <a:gd name="T0" fmla="*/ 0 w 98"/>
                <a:gd name="T1" fmla="*/ 0 h 70"/>
                <a:gd name="T2" fmla="*/ 98 w 98"/>
                <a:gd name="T3" fmla="*/ 0 h 70"/>
                <a:gd name="T4" fmla="*/ 98 w 98"/>
                <a:gd name="T5" fmla="*/ 70 h 70"/>
                <a:gd name="T6" fmla="*/ 0 w 98"/>
                <a:gd name="T7" fmla="*/ 70 h 70"/>
                <a:gd name="T8" fmla="*/ 0 w 98"/>
                <a:gd name="T9" fmla="*/ 0 h 70"/>
                <a:gd name="T10" fmla="*/ 0 w 98"/>
                <a:gd name="T11" fmla="*/ 0 h 70"/>
                <a:gd name="T12" fmla="*/ 89 w 98"/>
                <a:gd name="T13" fmla="*/ 0 h 70"/>
                <a:gd name="T14" fmla="*/ 89 w 98"/>
                <a:gd name="T15" fmla="*/ 66 h 70"/>
                <a:gd name="T16" fmla="*/ 0 w 98"/>
                <a:gd name="T17" fmla="*/ 66 h 70"/>
                <a:gd name="T18" fmla="*/ 0 w 98"/>
                <a:gd name="T19" fmla="*/ 0 h 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8" h="70">
                  <a:moveTo>
                    <a:pt x="0" y="0"/>
                  </a:moveTo>
                  <a:lnTo>
                    <a:pt x="98" y="0"/>
                  </a:lnTo>
                  <a:lnTo>
                    <a:pt x="98" y="70"/>
                  </a:lnTo>
                  <a:lnTo>
                    <a:pt x="0" y="7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9" y="0"/>
                  </a:lnTo>
                  <a:lnTo>
                    <a:pt x="89" y="66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4" name="Freeform 334"/>
            <p:cNvSpPr>
              <a:spLocks noEditPoints="1"/>
            </p:cNvSpPr>
            <p:nvPr/>
          </p:nvSpPr>
          <p:spPr bwMode="auto">
            <a:xfrm>
              <a:off x="1273" y="3142"/>
              <a:ext cx="89" cy="66"/>
            </a:xfrm>
            <a:custGeom>
              <a:avLst/>
              <a:gdLst>
                <a:gd name="T0" fmla="*/ 0 w 89"/>
                <a:gd name="T1" fmla="*/ 0 h 66"/>
                <a:gd name="T2" fmla="*/ 89 w 89"/>
                <a:gd name="T3" fmla="*/ 0 h 66"/>
                <a:gd name="T4" fmla="*/ 89 w 89"/>
                <a:gd name="T5" fmla="*/ 66 h 66"/>
                <a:gd name="T6" fmla="*/ 0 w 89"/>
                <a:gd name="T7" fmla="*/ 66 h 66"/>
                <a:gd name="T8" fmla="*/ 0 w 89"/>
                <a:gd name="T9" fmla="*/ 0 h 66"/>
                <a:gd name="T10" fmla="*/ 0 w 89"/>
                <a:gd name="T11" fmla="*/ 0 h 66"/>
                <a:gd name="T12" fmla="*/ 80 w 89"/>
                <a:gd name="T13" fmla="*/ 0 h 66"/>
                <a:gd name="T14" fmla="*/ 80 w 89"/>
                <a:gd name="T15" fmla="*/ 61 h 66"/>
                <a:gd name="T16" fmla="*/ 0 w 89"/>
                <a:gd name="T17" fmla="*/ 61 h 66"/>
                <a:gd name="T18" fmla="*/ 0 w 89"/>
                <a:gd name="T19" fmla="*/ 0 h 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9" h="66">
                  <a:moveTo>
                    <a:pt x="0" y="0"/>
                  </a:moveTo>
                  <a:lnTo>
                    <a:pt x="89" y="0"/>
                  </a:lnTo>
                  <a:lnTo>
                    <a:pt x="89" y="66"/>
                  </a:lnTo>
                  <a:lnTo>
                    <a:pt x="0" y="6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0" y="0"/>
                  </a:lnTo>
                  <a:lnTo>
                    <a:pt x="80" y="61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5" name="Freeform 335"/>
            <p:cNvSpPr>
              <a:spLocks noEditPoints="1"/>
            </p:cNvSpPr>
            <p:nvPr/>
          </p:nvSpPr>
          <p:spPr bwMode="auto">
            <a:xfrm>
              <a:off x="1273" y="3142"/>
              <a:ext cx="80" cy="61"/>
            </a:xfrm>
            <a:custGeom>
              <a:avLst/>
              <a:gdLst>
                <a:gd name="T0" fmla="*/ 0 w 80"/>
                <a:gd name="T1" fmla="*/ 0 h 61"/>
                <a:gd name="T2" fmla="*/ 80 w 80"/>
                <a:gd name="T3" fmla="*/ 0 h 61"/>
                <a:gd name="T4" fmla="*/ 80 w 80"/>
                <a:gd name="T5" fmla="*/ 61 h 61"/>
                <a:gd name="T6" fmla="*/ 0 w 80"/>
                <a:gd name="T7" fmla="*/ 61 h 61"/>
                <a:gd name="T8" fmla="*/ 0 w 80"/>
                <a:gd name="T9" fmla="*/ 0 h 61"/>
                <a:gd name="T10" fmla="*/ 0 w 80"/>
                <a:gd name="T11" fmla="*/ 0 h 61"/>
                <a:gd name="T12" fmla="*/ 70 w 80"/>
                <a:gd name="T13" fmla="*/ 0 h 61"/>
                <a:gd name="T14" fmla="*/ 70 w 80"/>
                <a:gd name="T15" fmla="*/ 52 h 61"/>
                <a:gd name="T16" fmla="*/ 0 w 80"/>
                <a:gd name="T17" fmla="*/ 52 h 61"/>
                <a:gd name="T18" fmla="*/ 0 w 80"/>
                <a:gd name="T19" fmla="*/ 0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0" h="61">
                  <a:moveTo>
                    <a:pt x="0" y="0"/>
                  </a:moveTo>
                  <a:lnTo>
                    <a:pt x="80" y="0"/>
                  </a:lnTo>
                  <a:lnTo>
                    <a:pt x="80" y="61"/>
                  </a:lnTo>
                  <a:lnTo>
                    <a:pt x="0" y="6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70" y="0"/>
                  </a:lnTo>
                  <a:lnTo>
                    <a:pt x="70" y="52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6" name="Freeform 336"/>
            <p:cNvSpPr>
              <a:spLocks noEditPoints="1"/>
            </p:cNvSpPr>
            <p:nvPr/>
          </p:nvSpPr>
          <p:spPr bwMode="auto">
            <a:xfrm>
              <a:off x="1273" y="3142"/>
              <a:ext cx="70" cy="52"/>
            </a:xfrm>
            <a:custGeom>
              <a:avLst/>
              <a:gdLst>
                <a:gd name="T0" fmla="*/ 0 w 70"/>
                <a:gd name="T1" fmla="*/ 0 h 52"/>
                <a:gd name="T2" fmla="*/ 70 w 70"/>
                <a:gd name="T3" fmla="*/ 0 h 52"/>
                <a:gd name="T4" fmla="*/ 70 w 70"/>
                <a:gd name="T5" fmla="*/ 52 h 52"/>
                <a:gd name="T6" fmla="*/ 0 w 70"/>
                <a:gd name="T7" fmla="*/ 52 h 52"/>
                <a:gd name="T8" fmla="*/ 0 w 70"/>
                <a:gd name="T9" fmla="*/ 0 h 52"/>
                <a:gd name="T10" fmla="*/ 0 w 70"/>
                <a:gd name="T11" fmla="*/ 0 h 52"/>
                <a:gd name="T12" fmla="*/ 61 w 70"/>
                <a:gd name="T13" fmla="*/ 0 h 52"/>
                <a:gd name="T14" fmla="*/ 61 w 70"/>
                <a:gd name="T15" fmla="*/ 47 h 52"/>
                <a:gd name="T16" fmla="*/ 0 w 70"/>
                <a:gd name="T17" fmla="*/ 47 h 52"/>
                <a:gd name="T18" fmla="*/ 0 w 70"/>
                <a:gd name="T19" fmla="*/ 0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0" h="52">
                  <a:moveTo>
                    <a:pt x="0" y="0"/>
                  </a:moveTo>
                  <a:lnTo>
                    <a:pt x="70" y="0"/>
                  </a:lnTo>
                  <a:lnTo>
                    <a:pt x="70" y="52"/>
                  </a:lnTo>
                  <a:lnTo>
                    <a:pt x="0" y="5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61" y="0"/>
                  </a:lnTo>
                  <a:lnTo>
                    <a:pt x="61" y="47"/>
                  </a:lnTo>
                  <a:lnTo>
                    <a:pt x="0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7" name="Freeform 337"/>
            <p:cNvSpPr>
              <a:spLocks noEditPoints="1"/>
            </p:cNvSpPr>
            <p:nvPr/>
          </p:nvSpPr>
          <p:spPr bwMode="auto">
            <a:xfrm>
              <a:off x="1273" y="3142"/>
              <a:ext cx="61" cy="47"/>
            </a:xfrm>
            <a:custGeom>
              <a:avLst/>
              <a:gdLst>
                <a:gd name="T0" fmla="*/ 0 w 61"/>
                <a:gd name="T1" fmla="*/ 0 h 47"/>
                <a:gd name="T2" fmla="*/ 61 w 61"/>
                <a:gd name="T3" fmla="*/ 0 h 47"/>
                <a:gd name="T4" fmla="*/ 61 w 61"/>
                <a:gd name="T5" fmla="*/ 47 h 47"/>
                <a:gd name="T6" fmla="*/ 0 w 61"/>
                <a:gd name="T7" fmla="*/ 47 h 47"/>
                <a:gd name="T8" fmla="*/ 0 w 61"/>
                <a:gd name="T9" fmla="*/ 0 h 47"/>
                <a:gd name="T10" fmla="*/ 0 w 61"/>
                <a:gd name="T11" fmla="*/ 0 h 47"/>
                <a:gd name="T12" fmla="*/ 51 w 61"/>
                <a:gd name="T13" fmla="*/ 0 h 47"/>
                <a:gd name="T14" fmla="*/ 51 w 61"/>
                <a:gd name="T15" fmla="*/ 42 h 47"/>
                <a:gd name="T16" fmla="*/ 0 w 61"/>
                <a:gd name="T17" fmla="*/ 42 h 47"/>
                <a:gd name="T18" fmla="*/ 0 w 61"/>
                <a:gd name="T19" fmla="*/ 0 h 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1" h="47">
                  <a:moveTo>
                    <a:pt x="0" y="0"/>
                  </a:moveTo>
                  <a:lnTo>
                    <a:pt x="61" y="0"/>
                  </a:lnTo>
                  <a:lnTo>
                    <a:pt x="61" y="47"/>
                  </a:lnTo>
                  <a:lnTo>
                    <a:pt x="0" y="4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51" y="0"/>
                  </a:lnTo>
                  <a:lnTo>
                    <a:pt x="51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8" name="Freeform 338"/>
            <p:cNvSpPr>
              <a:spLocks noEditPoints="1"/>
            </p:cNvSpPr>
            <p:nvPr/>
          </p:nvSpPr>
          <p:spPr bwMode="auto">
            <a:xfrm>
              <a:off x="1273" y="3142"/>
              <a:ext cx="51" cy="42"/>
            </a:xfrm>
            <a:custGeom>
              <a:avLst/>
              <a:gdLst>
                <a:gd name="T0" fmla="*/ 0 w 51"/>
                <a:gd name="T1" fmla="*/ 0 h 42"/>
                <a:gd name="T2" fmla="*/ 51 w 51"/>
                <a:gd name="T3" fmla="*/ 0 h 42"/>
                <a:gd name="T4" fmla="*/ 51 w 51"/>
                <a:gd name="T5" fmla="*/ 42 h 42"/>
                <a:gd name="T6" fmla="*/ 0 w 51"/>
                <a:gd name="T7" fmla="*/ 42 h 42"/>
                <a:gd name="T8" fmla="*/ 0 w 51"/>
                <a:gd name="T9" fmla="*/ 0 h 42"/>
                <a:gd name="T10" fmla="*/ 0 w 51"/>
                <a:gd name="T11" fmla="*/ 0 h 42"/>
                <a:gd name="T12" fmla="*/ 47 w 51"/>
                <a:gd name="T13" fmla="*/ 0 h 42"/>
                <a:gd name="T14" fmla="*/ 47 w 51"/>
                <a:gd name="T15" fmla="*/ 33 h 42"/>
                <a:gd name="T16" fmla="*/ 0 w 51"/>
                <a:gd name="T17" fmla="*/ 33 h 42"/>
                <a:gd name="T18" fmla="*/ 0 w 51"/>
                <a:gd name="T19" fmla="*/ 0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1" h="42">
                  <a:moveTo>
                    <a:pt x="0" y="0"/>
                  </a:moveTo>
                  <a:lnTo>
                    <a:pt x="51" y="0"/>
                  </a:lnTo>
                  <a:lnTo>
                    <a:pt x="51" y="42"/>
                  </a:lnTo>
                  <a:lnTo>
                    <a:pt x="0" y="4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4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9" name="Freeform 339"/>
            <p:cNvSpPr>
              <a:spLocks noEditPoints="1"/>
            </p:cNvSpPr>
            <p:nvPr/>
          </p:nvSpPr>
          <p:spPr bwMode="auto">
            <a:xfrm>
              <a:off x="1273" y="3142"/>
              <a:ext cx="47" cy="33"/>
            </a:xfrm>
            <a:custGeom>
              <a:avLst/>
              <a:gdLst>
                <a:gd name="T0" fmla="*/ 0 w 47"/>
                <a:gd name="T1" fmla="*/ 0 h 33"/>
                <a:gd name="T2" fmla="*/ 47 w 47"/>
                <a:gd name="T3" fmla="*/ 0 h 33"/>
                <a:gd name="T4" fmla="*/ 47 w 47"/>
                <a:gd name="T5" fmla="*/ 33 h 33"/>
                <a:gd name="T6" fmla="*/ 0 w 47"/>
                <a:gd name="T7" fmla="*/ 33 h 33"/>
                <a:gd name="T8" fmla="*/ 0 w 47"/>
                <a:gd name="T9" fmla="*/ 0 h 33"/>
                <a:gd name="T10" fmla="*/ 0 w 47"/>
                <a:gd name="T11" fmla="*/ 0 h 33"/>
                <a:gd name="T12" fmla="*/ 37 w 47"/>
                <a:gd name="T13" fmla="*/ 0 h 33"/>
                <a:gd name="T14" fmla="*/ 37 w 47"/>
                <a:gd name="T15" fmla="*/ 28 h 33"/>
                <a:gd name="T16" fmla="*/ 0 w 47"/>
                <a:gd name="T17" fmla="*/ 28 h 33"/>
                <a:gd name="T18" fmla="*/ 0 w 47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33">
                  <a:moveTo>
                    <a:pt x="0" y="0"/>
                  </a:moveTo>
                  <a:lnTo>
                    <a:pt x="47" y="0"/>
                  </a:lnTo>
                  <a:lnTo>
                    <a:pt x="47" y="33"/>
                  </a:lnTo>
                  <a:lnTo>
                    <a:pt x="0" y="3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7" y="0"/>
                  </a:lnTo>
                  <a:lnTo>
                    <a:pt x="37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90" name="Freeform 340"/>
            <p:cNvSpPr>
              <a:spLocks noEditPoints="1"/>
            </p:cNvSpPr>
            <p:nvPr/>
          </p:nvSpPr>
          <p:spPr bwMode="auto">
            <a:xfrm>
              <a:off x="1273" y="3142"/>
              <a:ext cx="37" cy="28"/>
            </a:xfrm>
            <a:custGeom>
              <a:avLst/>
              <a:gdLst>
                <a:gd name="T0" fmla="*/ 0 w 37"/>
                <a:gd name="T1" fmla="*/ 0 h 28"/>
                <a:gd name="T2" fmla="*/ 37 w 37"/>
                <a:gd name="T3" fmla="*/ 0 h 28"/>
                <a:gd name="T4" fmla="*/ 37 w 37"/>
                <a:gd name="T5" fmla="*/ 28 h 28"/>
                <a:gd name="T6" fmla="*/ 0 w 37"/>
                <a:gd name="T7" fmla="*/ 28 h 28"/>
                <a:gd name="T8" fmla="*/ 0 w 37"/>
                <a:gd name="T9" fmla="*/ 0 h 28"/>
                <a:gd name="T10" fmla="*/ 0 w 37"/>
                <a:gd name="T11" fmla="*/ 0 h 28"/>
                <a:gd name="T12" fmla="*/ 28 w 37"/>
                <a:gd name="T13" fmla="*/ 0 h 28"/>
                <a:gd name="T14" fmla="*/ 28 w 37"/>
                <a:gd name="T15" fmla="*/ 19 h 28"/>
                <a:gd name="T16" fmla="*/ 0 w 37"/>
                <a:gd name="T17" fmla="*/ 19 h 28"/>
                <a:gd name="T18" fmla="*/ 0 w 37"/>
                <a:gd name="T19" fmla="*/ 0 h 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7" h="28">
                  <a:moveTo>
                    <a:pt x="0" y="0"/>
                  </a:moveTo>
                  <a:lnTo>
                    <a:pt x="37" y="0"/>
                  </a:lnTo>
                  <a:lnTo>
                    <a:pt x="37" y="28"/>
                  </a:lnTo>
                  <a:lnTo>
                    <a:pt x="0" y="2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8" y="0"/>
                  </a:lnTo>
                  <a:lnTo>
                    <a:pt x="28" y="19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91" name="Freeform 341"/>
            <p:cNvSpPr>
              <a:spLocks noEditPoints="1"/>
            </p:cNvSpPr>
            <p:nvPr/>
          </p:nvSpPr>
          <p:spPr bwMode="auto">
            <a:xfrm>
              <a:off x="1273" y="3142"/>
              <a:ext cx="28" cy="19"/>
            </a:xfrm>
            <a:custGeom>
              <a:avLst/>
              <a:gdLst>
                <a:gd name="T0" fmla="*/ 0 w 28"/>
                <a:gd name="T1" fmla="*/ 0 h 19"/>
                <a:gd name="T2" fmla="*/ 28 w 28"/>
                <a:gd name="T3" fmla="*/ 0 h 19"/>
                <a:gd name="T4" fmla="*/ 28 w 28"/>
                <a:gd name="T5" fmla="*/ 19 h 19"/>
                <a:gd name="T6" fmla="*/ 0 w 28"/>
                <a:gd name="T7" fmla="*/ 19 h 19"/>
                <a:gd name="T8" fmla="*/ 0 w 28"/>
                <a:gd name="T9" fmla="*/ 0 h 19"/>
                <a:gd name="T10" fmla="*/ 0 w 28"/>
                <a:gd name="T11" fmla="*/ 0 h 19"/>
                <a:gd name="T12" fmla="*/ 18 w 28"/>
                <a:gd name="T13" fmla="*/ 0 h 19"/>
                <a:gd name="T14" fmla="*/ 18 w 28"/>
                <a:gd name="T15" fmla="*/ 14 h 19"/>
                <a:gd name="T16" fmla="*/ 0 w 28"/>
                <a:gd name="T17" fmla="*/ 14 h 19"/>
                <a:gd name="T18" fmla="*/ 0 w 28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" h="19">
                  <a:moveTo>
                    <a:pt x="0" y="0"/>
                  </a:moveTo>
                  <a:lnTo>
                    <a:pt x="28" y="0"/>
                  </a:lnTo>
                  <a:lnTo>
                    <a:pt x="28" y="19"/>
                  </a:lnTo>
                  <a:lnTo>
                    <a:pt x="0" y="1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8" y="0"/>
                  </a:lnTo>
                  <a:lnTo>
                    <a:pt x="18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92" name="Freeform 342"/>
            <p:cNvSpPr>
              <a:spLocks noEditPoints="1"/>
            </p:cNvSpPr>
            <p:nvPr/>
          </p:nvSpPr>
          <p:spPr bwMode="auto">
            <a:xfrm>
              <a:off x="1273" y="3142"/>
              <a:ext cx="18" cy="14"/>
            </a:xfrm>
            <a:custGeom>
              <a:avLst/>
              <a:gdLst>
                <a:gd name="T0" fmla="*/ 0 w 18"/>
                <a:gd name="T1" fmla="*/ 0 h 14"/>
                <a:gd name="T2" fmla="*/ 18 w 18"/>
                <a:gd name="T3" fmla="*/ 0 h 14"/>
                <a:gd name="T4" fmla="*/ 18 w 18"/>
                <a:gd name="T5" fmla="*/ 14 h 14"/>
                <a:gd name="T6" fmla="*/ 0 w 18"/>
                <a:gd name="T7" fmla="*/ 14 h 14"/>
                <a:gd name="T8" fmla="*/ 0 w 18"/>
                <a:gd name="T9" fmla="*/ 0 h 14"/>
                <a:gd name="T10" fmla="*/ 0 w 18"/>
                <a:gd name="T11" fmla="*/ 0 h 14"/>
                <a:gd name="T12" fmla="*/ 9 w 18"/>
                <a:gd name="T13" fmla="*/ 0 h 14"/>
                <a:gd name="T14" fmla="*/ 9 w 18"/>
                <a:gd name="T15" fmla="*/ 9 h 14"/>
                <a:gd name="T16" fmla="*/ 0 w 18"/>
                <a:gd name="T17" fmla="*/ 9 h 14"/>
                <a:gd name="T18" fmla="*/ 0 w 18"/>
                <a:gd name="T19" fmla="*/ 0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" h="14">
                  <a:moveTo>
                    <a:pt x="0" y="0"/>
                  </a:moveTo>
                  <a:lnTo>
                    <a:pt x="18" y="0"/>
                  </a:lnTo>
                  <a:lnTo>
                    <a:pt x="18" y="14"/>
                  </a:lnTo>
                  <a:lnTo>
                    <a:pt x="0" y="1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9" y="0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93" name="Freeform 343"/>
            <p:cNvSpPr>
              <a:spLocks noEditPoints="1"/>
            </p:cNvSpPr>
            <p:nvPr/>
          </p:nvSpPr>
          <p:spPr bwMode="auto">
            <a:xfrm>
              <a:off x="1273" y="3142"/>
              <a:ext cx="9" cy="9"/>
            </a:xfrm>
            <a:custGeom>
              <a:avLst/>
              <a:gdLst>
                <a:gd name="T0" fmla="*/ 0 w 9"/>
                <a:gd name="T1" fmla="*/ 0 h 9"/>
                <a:gd name="T2" fmla="*/ 9 w 9"/>
                <a:gd name="T3" fmla="*/ 0 h 9"/>
                <a:gd name="T4" fmla="*/ 9 w 9"/>
                <a:gd name="T5" fmla="*/ 9 h 9"/>
                <a:gd name="T6" fmla="*/ 0 w 9"/>
                <a:gd name="T7" fmla="*/ 9 h 9"/>
                <a:gd name="T8" fmla="*/ 0 w 9"/>
                <a:gd name="T9" fmla="*/ 0 h 9"/>
                <a:gd name="T10" fmla="*/ 0 w 9"/>
                <a:gd name="T11" fmla="*/ 0 h 9"/>
                <a:gd name="T12" fmla="*/ 0 w 9"/>
                <a:gd name="T13" fmla="*/ 0 h 9"/>
                <a:gd name="T14" fmla="*/ 0 w 9"/>
                <a:gd name="T15" fmla="*/ 0 h 9"/>
                <a:gd name="T16" fmla="*/ 0 w 9"/>
                <a:gd name="T17" fmla="*/ 0 h 9"/>
                <a:gd name="T18" fmla="*/ 0 w 9"/>
                <a:gd name="T19" fmla="*/ 0 h 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lnTo>
                    <a:pt x="9" y="0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94" name="Freeform 344"/>
            <p:cNvSpPr>
              <a:spLocks noEditPoints="1"/>
            </p:cNvSpPr>
            <p:nvPr/>
          </p:nvSpPr>
          <p:spPr bwMode="auto">
            <a:xfrm>
              <a:off x="1273" y="3142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95" name="Rectangle 345"/>
            <p:cNvSpPr>
              <a:spLocks noChangeArrowheads="1"/>
            </p:cNvSpPr>
            <p:nvPr/>
          </p:nvSpPr>
          <p:spPr bwMode="auto">
            <a:xfrm>
              <a:off x="1273" y="3142"/>
              <a:ext cx="249" cy="17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996" name="Freeform 346"/>
            <p:cNvSpPr>
              <a:spLocks noEditPoints="1"/>
            </p:cNvSpPr>
            <p:nvPr/>
          </p:nvSpPr>
          <p:spPr bwMode="auto">
            <a:xfrm>
              <a:off x="1273" y="3142"/>
              <a:ext cx="249" cy="179"/>
            </a:xfrm>
            <a:custGeom>
              <a:avLst/>
              <a:gdLst>
                <a:gd name="T0" fmla="*/ 0 w 249"/>
                <a:gd name="T1" fmla="*/ 0 h 179"/>
                <a:gd name="T2" fmla="*/ 249 w 249"/>
                <a:gd name="T3" fmla="*/ 0 h 179"/>
                <a:gd name="T4" fmla="*/ 249 w 249"/>
                <a:gd name="T5" fmla="*/ 179 h 179"/>
                <a:gd name="T6" fmla="*/ 0 w 249"/>
                <a:gd name="T7" fmla="*/ 179 h 179"/>
                <a:gd name="T8" fmla="*/ 0 w 249"/>
                <a:gd name="T9" fmla="*/ 0 h 179"/>
                <a:gd name="T10" fmla="*/ 0 w 249"/>
                <a:gd name="T11" fmla="*/ 0 h 179"/>
                <a:gd name="T12" fmla="*/ 239 w 249"/>
                <a:gd name="T13" fmla="*/ 0 h 179"/>
                <a:gd name="T14" fmla="*/ 239 w 249"/>
                <a:gd name="T15" fmla="*/ 169 h 179"/>
                <a:gd name="T16" fmla="*/ 0 w 249"/>
                <a:gd name="T17" fmla="*/ 169 h 179"/>
                <a:gd name="T18" fmla="*/ 0 w 249"/>
                <a:gd name="T19" fmla="*/ 0 h 1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9" h="179">
                  <a:moveTo>
                    <a:pt x="0" y="0"/>
                  </a:moveTo>
                  <a:lnTo>
                    <a:pt x="249" y="0"/>
                  </a:lnTo>
                  <a:lnTo>
                    <a:pt x="249" y="179"/>
                  </a:lnTo>
                  <a:lnTo>
                    <a:pt x="0" y="17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39" y="0"/>
                  </a:lnTo>
                  <a:lnTo>
                    <a:pt x="239" y="169"/>
                  </a:lnTo>
                  <a:lnTo>
                    <a:pt x="0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8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97" name="Freeform 347"/>
            <p:cNvSpPr>
              <a:spLocks noEditPoints="1"/>
            </p:cNvSpPr>
            <p:nvPr/>
          </p:nvSpPr>
          <p:spPr bwMode="auto">
            <a:xfrm>
              <a:off x="1273" y="3142"/>
              <a:ext cx="239" cy="169"/>
            </a:xfrm>
            <a:custGeom>
              <a:avLst/>
              <a:gdLst>
                <a:gd name="T0" fmla="*/ 0 w 239"/>
                <a:gd name="T1" fmla="*/ 0 h 169"/>
                <a:gd name="T2" fmla="*/ 239 w 239"/>
                <a:gd name="T3" fmla="*/ 0 h 169"/>
                <a:gd name="T4" fmla="*/ 239 w 239"/>
                <a:gd name="T5" fmla="*/ 169 h 169"/>
                <a:gd name="T6" fmla="*/ 0 w 239"/>
                <a:gd name="T7" fmla="*/ 169 h 169"/>
                <a:gd name="T8" fmla="*/ 0 w 239"/>
                <a:gd name="T9" fmla="*/ 0 h 169"/>
                <a:gd name="T10" fmla="*/ 0 w 239"/>
                <a:gd name="T11" fmla="*/ 0 h 169"/>
                <a:gd name="T12" fmla="*/ 230 w 239"/>
                <a:gd name="T13" fmla="*/ 0 h 169"/>
                <a:gd name="T14" fmla="*/ 230 w 239"/>
                <a:gd name="T15" fmla="*/ 164 h 169"/>
                <a:gd name="T16" fmla="*/ 0 w 239"/>
                <a:gd name="T17" fmla="*/ 164 h 169"/>
                <a:gd name="T18" fmla="*/ 0 w 239"/>
                <a:gd name="T19" fmla="*/ 0 h 1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9" h="169">
                  <a:moveTo>
                    <a:pt x="0" y="0"/>
                  </a:moveTo>
                  <a:lnTo>
                    <a:pt x="239" y="0"/>
                  </a:lnTo>
                  <a:lnTo>
                    <a:pt x="239" y="169"/>
                  </a:lnTo>
                  <a:lnTo>
                    <a:pt x="0" y="16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30" y="0"/>
                  </a:lnTo>
                  <a:lnTo>
                    <a:pt x="230" y="164"/>
                  </a:lnTo>
                  <a:lnTo>
                    <a:pt x="0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98" name="Freeform 348"/>
            <p:cNvSpPr>
              <a:spLocks noEditPoints="1"/>
            </p:cNvSpPr>
            <p:nvPr/>
          </p:nvSpPr>
          <p:spPr bwMode="auto">
            <a:xfrm>
              <a:off x="1273" y="3142"/>
              <a:ext cx="230" cy="164"/>
            </a:xfrm>
            <a:custGeom>
              <a:avLst/>
              <a:gdLst>
                <a:gd name="T0" fmla="*/ 0 w 230"/>
                <a:gd name="T1" fmla="*/ 0 h 164"/>
                <a:gd name="T2" fmla="*/ 230 w 230"/>
                <a:gd name="T3" fmla="*/ 0 h 164"/>
                <a:gd name="T4" fmla="*/ 230 w 230"/>
                <a:gd name="T5" fmla="*/ 164 h 164"/>
                <a:gd name="T6" fmla="*/ 0 w 230"/>
                <a:gd name="T7" fmla="*/ 164 h 164"/>
                <a:gd name="T8" fmla="*/ 0 w 230"/>
                <a:gd name="T9" fmla="*/ 0 h 164"/>
                <a:gd name="T10" fmla="*/ 0 w 230"/>
                <a:gd name="T11" fmla="*/ 0 h 164"/>
                <a:gd name="T12" fmla="*/ 220 w 230"/>
                <a:gd name="T13" fmla="*/ 0 h 164"/>
                <a:gd name="T14" fmla="*/ 220 w 230"/>
                <a:gd name="T15" fmla="*/ 160 h 164"/>
                <a:gd name="T16" fmla="*/ 0 w 230"/>
                <a:gd name="T17" fmla="*/ 160 h 164"/>
                <a:gd name="T18" fmla="*/ 0 w 230"/>
                <a:gd name="T19" fmla="*/ 0 h 1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0" h="164">
                  <a:moveTo>
                    <a:pt x="0" y="0"/>
                  </a:moveTo>
                  <a:lnTo>
                    <a:pt x="230" y="0"/>
                  </a:lnTo>
                  <a:lnTo>
                    <a:pt x="230" y="164"/>
                  </a:lnTo>
                  <a:lnTo>
                    <a:pt x="0" y="16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20" y="0"/>
                  </a:lnTo>
                  <a:lnTo>
                    <a:pt x="220" y="160"/>
                  </a:lnTo>
                  <a:lnTo>
                    <a:pt x="0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99" name="Freeform 349"/>
            <p:cNvSpPr>
              <a:spLocks noEditPoints="1"/>
            </p:cNvSpPr>
            <p:nvPr/>
          </p:nvSpPr>
          <p:spPr bwMode="auto">
            <a:xfrm>
              <a:off x="1273" y="3142"/>
              <a:ext cx="220" cy="160"/>
            </a:xfrm>
            <a:custGeom>
              <a:avLst/>
              <a:gdLst>
                <a:gd name="T0" fmla="*/ 0 w 220"/>
                <a:gd name="T1" fmla="*/ 0 h 160"/>
                <a:gd name="T2" fmla="*/ 220 w 220"/>
                <a:gd name="T3" fmla="*/ 0 h 160"/>
                <a:gd name="T4" fmla="*/ 220 w 220"/>
                <a:gd name="T5" fmla="*/ 160 h 160"/>
                <a:gd name="T6" fmla="*/ 0 w 220"/>
                <a:gd name="T7" fmla="*/ 160 h 160"/>
                <a:gd name="T8" fmla="*/ 0 w 220"/>
                <a:gd name="T9" fmla="*/ 0 h 160"/>
                <a:gd name="T10" fmla="*/ 0 w 220"/>
                <a:gd name="T11" fmla="*/ 0 h 160"/>
                <a:gd name="T12" fmla="*/ 211 w 220"/>
                <a:gd name="T13" fmla="*/ 0 h 160"/>
                <a:gd name="T14" fmla="*/ 211 w 220"/>
                <a:gd name="T15" fmla="*/ 150 h 160"/>
                <a:gd name="T16" fmla="*/ 0 w 220"/>
                <a:gd name="T17" fmla="*/ 150 h 160"/>
                <a:gd name="T18" fmla="*/ 0 w 220"/>
                <a:gd name="T19" fmla="*/ 0 h 1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0" h="160">
                  <a:moveTo>
                    <a:pt x="0" y="0"/>
                  </a:moveTo>
                  <a:lnTo>
                    <a:pt x="220" y="0"/>
                  </a:lnTo>
                  <a:lnTo>
                    <a:pt x="220" y="160"/>
                  </a:lnTo>
                  <a:lnTo>
                    <a:pt x="0" y="16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11" y="0"/>
                  </a:lnTo>
                  <a:lnTo>
                    <a:pt x="211" y="150"/>
                  </a:ln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00" name="Freeform 350"/>
            <p:cNvSpPr>
              <a:spLocks noEditPoints="1"/>
            </p:cNvSpPr>
            <p:nvPr/>
          </p:nvSpPr>
          <p:spPr bwMode="auto">
            <a:xfrm>
              <a:off x="1273" y="3142"/>
              <a:ext cx="211" cy="150"/>
            </a:xfrm>
            <a:custGeom>
              <a:avLst/>
              <a:gdLst>
                <a:gd name="T0" fmla="*/ 0 w 211"/>
                <a:gd name="T1" fmla="*/ 0 h 150"/>
                <a:gd name="T2" fmla="*/ 211 w 211"/>
                <a:gd name="T3" fmla="*/ 0 h 150"/>
                <a:gd name="T4" fmla="*/ 211 w 211"/>
                <a:gd name="T5" fmla="*/ 150 h 150"/>
                <a:gd name="T6" fmla="*/ 0 w 211"/>
                <a:gd name="T7" fmla="*/ 150 h 150"/>
                <a:gd name="T8" fmla="*/ 0 w 211"/>
                <a:gd name="T9" fmla="*/ 0 h 150"/>
                <a:gd name="T10" fmla="*/ 0 w 211"/>
                <a:gd name="T11" fmla="*/ 0 h 150"/>
                <a:gd name="T12" fmla="*/ 202 w 211"/>
                <a:gd name="T13" fmla="*/ 0 h 150"/>
                <a:gd name="T14" fmla="*/ 202 w 211"/>
                <a:gd name="T15" fmla="*/ 146 h 150"/>
                <a:gd name="T16" fmla="*/ 0 w 211"/>
                <a:gd name="T17" fmla="*/ 146 h 150"/>
                <a:gd name="T18" fmla="*/ 0 w 211"/>
                <a:gd name="T19" fmla="*/ 0 h 1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1" h="150">
                  <a:moveTo>
                    <a:pt x="0" y="0"/>
                  </a:moveTo>
                  <a:lnTo>
                    <a:pt x="211" y="0"/>
                  </a:lnTo>
                  <a:lnTo>
                    <a:pt x="211" y="150"/>
                  </a:lnTo>
                  <a:lnTo>
                    <a:pt x="0" y="15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02" y="0"/>
                  </a:lnTo>
                  <a:lnTo>
                    <a:pt x="202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01" name="Freeform 351"/>
            <p:cNvSpPr>
              <a:spLocks noEditPoints="1"/>
            </p:cNvSpPr>
            <p:nvPr/>
          </p:nvSpPr>
          <p:spPr bwMode="auto">
            <a:xfrm>
              <a:off x="1273" y="3142"/>
              <a:ext cx="202" cy="146"/>
            </a:xfrm>
            <a:custGeom>
              <a:avLst/>
              <a:gdLst>
                <a:gd name="T0" fmla="*/ 0 w 202"/>
                <a:gd name="T1" fmla="*/ 0 h 146"/>
                <a:gd name="T2" fmla="*/ 202 w 202"/>
                <a:gd name="T3" fmla="*/ 0 h 146"/>
                <a:gd name="T4" fmla="*/ 202 w 202"/>
                <a:gd name="T5" fmla="*/ 146 h 146"/>
                <a:gd name="T6" fmla="*/ 0 w 202"/>
                <a:gd name="T7" fmla="*/ 146 h 146"/>
                <a:gd name="T8" fmla="*/ 0 w 202"/>
                <a:gd name="T9" fmla="*/ 0 h 146"/>
                <a:gd name="T10" fmla="*/ 0 w 202"/>
                <a:gd name="T11" fmla="*/ 0 h 146"/>
                <a:gd name="T12" fmla="*/ 192 w 202"/>
                <a:gd name="T13" fmla="*/ 0 h 146"/>
                <a:gd name="T14" fmla="*/ 192 w 202"/>
                <a:gd name="T15" fmla="*/ 136 h 146"/>
                <a:gd name="T16" fmla="*/ 0 w 202"/>
                <a:gd name="T17" fmla="*/ 136 h 146"/>
                <a:gd name="T18" fmla="*/ 0 w 202"/>
                <a:gd name="T19" fmla="*/ 0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2" h="146">
                  <a:moveTo>
                    <a:pt x="0" y="0"/>
                  </a:moveTo>
                  <a:lnTo>
                    <a:pt x="202" y="0"/>
                  </a:lnTo>
                  <a:lnTo>
                    <a:pt x="202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92" y="0"/>
                  </a:lnTo>
                  <a:lnTo>
                    <a:pt x="192" y="136"/>
                  </a:lnTo>
                  <a:lnTo>
                    <a:pt x="0" y="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02" name="Freeform 352"/>
            <p:cNvSpPr>
              <a:spLocks noEditPoints="1"/>
            </p:cNvSpPr>
            <p:nvPr/>
          </p:nvSpPr>
          <p:spPr bwMode="auto">
            <a:xfrm>
              <a:off x="1273" y="3142"/>
              <a:ext cx="192" cy="136"/>
            </a:xfrm>
            <a:custGeom>
              <a:avLst/>
              <a:gdLst>
                <a:gd name="T0" fmla="*/ 0 w 192"/>
                <a:gd name="T1" fmla="*/ 0 h 136"/>
                <a:gd name="T2" fmla="*/ 192 w 192"/>
                <a:gd name="T3" fmla="*/ 0 h 136"/>
                <a:gd name="T4" fmla="*/ 192 w 192"/>
                <a:gd name="T5" fmla="*/ 136 h 136"/>
                <a:gd name="T6" fmla="*/ 0 w 192"/>
                <a:gd name="T7" fmla="*/ 136 h 136"/>
                <a:gd name="T8" fmla="*/ 0 w 192"/>
                <a:gd name="T9" fmla="*/ 0 h 136"/>
                <a:gd name="T10" fmla="*/ 0 w 192"/>
                <a:gd name="T11" fmla="*/ 0 h 136"/>
                <a:gd name="T12" fmla="*/ 183 w 192"/>
                <a:gd name="T13" fmla="*/ 0 h 136"/>
                <a:gd name="T14" fmla="*/ 183 w 192"/>
                <a:gd name="T15" fmla="*/ 132 h 136"/>
                <a:gd name="T16" fmla="*/ 0 w 192"/>
                <a:gd name="T17" fmla="*/ 132 h 136"/>
                <a:gd name="T18" fmla="*/ 0 w 192"/>
                <a:gd name="T19" fmla="*/ 0 h 1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36">
                  <a:moveTo>
                    <a:pt x="0" y="0"/>
                  </a:moveTo>
                  <a:lnTo>
                    <a:pt x="192" y="0"/>
                  </a:lnTo>
                  <a:lnTo>
                    <a:pt x="192" y="136"/>
                  </a:lnTo>
                  <a:lnTo>
                    <a:pt x="0" y="13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83" y="0"/>
                  </a:lnTo>
                  <a:lnTo>
                    <a:pt x="183" y="13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03" name="Freeform 353"/>
            <p:cNvSpPr>
              <a:spLocks noEditPoints="1"/>
            </p:cNvSpPr>
            <p:nvPr/>
          </p:nvSpPr>
          <p:spPr bwMode="auto">
            <a:xfrm>
              <a:off x="1273" y="3142"/>
              <a:ext cx="183" cy="132"/>
            </a:xfrm>
            <a:custGeom>
              <a:avLst/>
              <a:gdLst>
                <a:gd name="T0" fmla="*/ 0 w 183"/>
                <a:gd name="T1" fmla="*/ 0 h 132"/>
                <a:gd name="T2" fmla="*/ 183 w 183"/>
                <a:gd name="T3" fmla="*/ 0 h 132"/>
                <a:gd name="T4" fmla="*/ 183 w 183"/>
                <a:gd name="T5" fmla="*/ 132 h 132"/>
                <a:gd name="T6" fmla="*/ 0 w 183"/>
                <a:gd name="T7" fmla="*/ 132 h 132"/>
                <a:gd name="T8" fmla="*/ 0 w 183"/>
                <a:gd name="T9" fmla="*/ 0 h 132"/>
                <a:gd name="T10" fmla="*/ 0 w 183"/>
                <a:gd name="T11" fmla="*/ 0 h 132"/>
                <a:gd name="T12" fmla="*/ 173 w 183"/>
                <a:gd name="T13" fmla="*/ 0 h 132"/>
                <a:gd name="T14" fmla="*/ 173 w 183"/>
                <a:gd name="T15" fmla="*/ 127 h 132"/>
                <a:gd name="T16" fmla="*/ 0 w 183"/>
                <a:gd name="T17" fmla="*/ 127 h 132"/>
                <a:gd name="T18" fmla="*/ 0 w 183"/>
                <a:gd name="T19" fmla="*/ 0 h 1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3" h="132">
                  <a:moveTo>
                    <a:pt x="0" y="0"/>
                  </a:moveTo>
                  <a:lnTo>
                    <a:pt x="183" y="0"/>
                  </a:lnTo>
                  <a:lnTo>
                    <a:pt x="183" y="132"/>
                  </a:lnTo>
                  <a:lnTo>
                    <a:pt x="0" y="13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73" y="0"/>
                  </a:lnTo>
                  <a:lnTo>
                    <a:pt x="173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A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04" name="Freeform 354"/>
            <p:cNvSpPr>
              <a:spLocks noEditPoints="1"/>
            </p:cNvSpPr>
            <p:nvPr/>
          </p:nvSpPr>
          <p:spPr bwMode="auto">
            <a:xfrm>
              <a:off x="1273" y="3142"/>
              <a:ext cx="173" cy="127"/>
            </a:xfrm>
            <a:custGeom>
              <a:avLst/>
              <a:gdLst>
                <a:gd name="T0" fmla="*/ 0 w 173"/>
                <a:gd name="T1" fmla="*/ 0 h 127"/>
                <a:gd name="T2" fmla="*/ 173 w 173"/>
                <a:gd name="T3" fmla="*/ 0 h 127"/>
                <a:gd name="T4" fmla="*/ 173 w 173"/>
                <a:gd name="T5" fmla="*/ 127 h 127"/>
                <a:gd name="T6" fmla="*/ 0 w 173"/>
                <a:gd name="T7" fmla="*/ 127 h 127"/>
                <a:gd name="T8" fmla="*/ 0 w 173"/>
                <a:gd name="T9" fmla="*/ 0 h 127"/>
                <a:gd name="T10" fmla="*/ 0 w 173"/>
                <a:gd name="T11" fmla="*/ 0 h 127"/>
                <a:gd name="T12" fmla="*/ 164 w 173"/>
                <a:gd name="T13" fmla="*/ 0 h 127"/>
                <a:gd name="T14" fmla="*/ 164 w 173"/>
                <a:gd name="T15" fmla="*/ 117 h 127"/>
                <a:gd name="T16" fmla="*/ 0 w 173"/>
                <a:gd name="T17" fmla="*/ 117 h 127"/>
                <a:gd name="T18" fmla="*/ 0 w 173"/>
                <a:gd name="T19" fmla="*/ 0 h 1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3" h="127">
                  <a:moveTo>
                    <a:pt x="0" y="0"/>
                  </a:moveTo>
                  <a:lnTo>
                    <a:pt x="173" y="0"/>
                  </a:lnTo>
                  <a:lnTo>
                    <a:pt x="173" y="127"/>
                  </a:lnTo>
                  <a:lnTo>
                    <a:pt x="0" y="12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64" y="0"/>
                  </a:lnTo>
                  <a:lnTo>
                    <a:pt x="164" y="117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05" name="Freeform 355"/>
            <p:cNvSpPr>
              <a:spLocks noEditPoints="1"/>
            </p:cNvSpPr>
            <p:nvPr/>
          </p:nvSpPr>
          <p:spPr bwMode="auto">
            <a:xfrm>
              <a:off x="1273" y="3142"/>
              <a:ext cx="164" cy="117"/>
            </a:xfrm>
            <a:custGeom>
              <a:avLst/>
              <a:gdLst>
                <a:gd name="T0" fmla="*/ 0 w 164"/>
                <a:gd name="T1" fmla="*/ 0 h 117"/>
                <a:gd name="T2" fmla="*/ 164 w 164"/>
                <a:gd name="T3" fmla="*/ 0 h 117"/>
                <a:gd name="T4" fmla="*/ 164 w 164"/>
                <a:gd name="T5" fmla="*/ 117 h 117"/>
                <a:gd name="T6" fmla="*/ 0 w 164"/>
                <a:gd name="T7" fmla="*/ 117 h 117"/>
                <a:gd name="T8" fmla="*/ 0 w 164"/>
                <a:gd name="T9" fmla="*/ 0 h 117"/>
                <a:gd name="T10" fmla="*/ 0 w 164"/>
                <a:gd name="T11" fmla="*/ 0 h 117"/>
                <a:gd name="T12" fmla="*/ 155 w 164"/>
                <a:gd name="T13" fmla="*/ 0 h 117"/>
                <a:gd name="T14" fmla="*/ 155 w 164"/>
                <a:gd name="T15" fmla="*/ 113 h 117"/>
                <a:gd name="T16" fmla="*/ 0 w 164"/>
                <a:gd name="T17" fmla="*/ 113 h 117"/>
                <a:gd name="T18" fmla="*/ 0 w 164"/>
                <a:gd name="T19" fmla="*/ 0 h 1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4" h="117">
                  <a:moveTo>
                    <a:pt x="0" y="0"/>
                  </a:moveTo>
                  <a:lnTo>
                    <a:pt x="164" y="0"/>
                  </a:lnTo>
                  <a:lnTo>
                    <a:pt x="164" y="117"/>
                  </a:lnTo>
                  <a:lnTo>
                    <a:pt x="0" y="11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55" y="0"/>
                  </a:lnTo>
                  <a:lnTo>
                    <a:pt x="155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06" name="Freeform 356"/>
            <p:cNvSpPr>
              <a:spLocks noEditPoints="1"/>
            </p:cNvSpPr>
            <p:nvPr/>
          </p:nvSpPr>
          <p:spPr bwMode="auto">
            <a:xfrm>
              <a:off x="1273" y="3142"/>
              <a:ext cx="155" cy="113"/>
            </a:xfrm>
            <a:custGeom>
              <a:avLst/>
              <a:gdLst>
                <a:gd name="T0" fmla="*/ 0 w 155"/>
                <a:gd name="T1" fmla="*/ 0 h 113"/>
                <a:gd name="T2" fmla="*/ 155 w 155"/>
                <a:gd name="T3" fmla="*/ 0 h 113"/>
                <a:gd name="T4" fmla="*/ 155 w 155"/>
                <a:gd name="T5" fmla="*/ 113 h 113"/>
                <a:gd name="T6" fmla="*/ 0 w 155"/>
                <a:gd name="T7" fmla="*/ 113 h 113"/>
                <a:gd name="T8" fmla="*/ 0 w 155"/>
                <a:gd name="T9" fmla="*/ 0 h 113"/>
                <a:gd name="T10" fmla="*/ 0 w 155"/>
                <a:gd name="T11" fmla="*/ 0 h 113"/>
                <a:gd name="T12" fmla="*/ 145 w 155"/>
                <a:gd name="T13" fmla="*/ 0 h 113"/>
                <a:gd name="T14" fmla="*/ 145 w 155"/>
                <a:gd name="T15" fmla="*/ 103 h 113"/>
                <a:gd name="T16" fmla="*/ 0 w 155"/>
                <a:gd name="T17" fmla="*/ 103 h 113"/>
                <a:gd name="T18" fmla="*/ 0 w 155"/>
                <a:gd name="T19" fmla="*/ 0 h 1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5" h="113">
                  <a:moveTo>
                    <a:pt x="0" y="0"/>
                  </a:moveTo>
                  <a:lnTo>
                    <a:pt x="155" y="0"/>
                  </a:lnTo>
                  <a:lnTo>
                    <a:pt x="155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45" y="0"/>
                  </a:lnTo>
                  <a:lnTo>
                    <a:pt x="145" y="103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07" name="Freeform 357"/>
            <p:cNvSpPr>
              <a:spLocks noEditPoints="1"/>
            </p:cNvSpPr>
            <p:nvPr/>
          </p:nvSpPr>
          <p:spPr bwMode="auto">
            <a:xfrm>
              <a:off x="1273" y="3142"/>
              <a:ext cx="145" cy="103"/>
            </a:xfrm>
            <a:custGeom>
              <a:avLst/>
              <a:gdLst>
                <a:gd name="T0" fmla="*/ 0 w 145"/>
                <a:gd name="T1" fmla="*/ 0 h 103"/>
                <a:gd name="T2" fmla="*/ 145 w 145"/>
                <a:gd name="T3" fmla="*/ 0 h 103"/>
                <a:gd name="T4" fmla="*/ 145 w 145"/>
                <a:gd name="T5" fmla="*/ 103 h 103"/>
                <a:gd name="T6" fmla="*/ 0 w 145"/>
                <a:gd name="T7" fmla="*/ 103 h 103"/>
                <a:gd name="T8" fmla="*/ 0 w 145"/>
                <a:gd name="T9" fmla="*/ 0 h 103"/>
                <a:gd name="T10" fmla="*/ 0 w 145"/>
                <a:gd name="T11" fmla="*/ 0 h 103"/>
                <a:gd name="T12" fmla="*/ 136 w 145"/>
                <a:gd name="T13" fmla="*/ 0 h 103"/>
                <a:gd name="T14" fmla="*/ 136 w 145"/>
                <a:gd name="T15" fmla="*/ 99 h 103"/>
                <a:gd name="T16" fmla="*/ 0 w 145"/>
                <a:gd name="T17" fmla="*/ 99 h 103"/>
                <a:gd name="T18" fmla="*/ 0 w 145"/>
                <a:gd name="T19" fmla="*/ 0 h 10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5" h="103">
                  <a:moveTo>
                    <a:pt x="0" y="0"/>
                  </a:moveTo>
                  <a:lnTo>
                    <a:pt x="145" y="0"/>
                  </a:lnTo>
                  <a:lnTo>
                    <a:pt x="145" y="103"/>
                  </a:lnTo>
                  <a:lnTo>
                    <a:pt x="0" y="10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36" y="0"/>
                  </a:lnTo>
                  <a:lnTo>
                    <a:pt x="136" y="99"/>
                  </a:lnTo>
                  <a:lnTo>
                    <a:pt x="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08" name="Freeform 358"/>
            <p:cNvSpPr>
              <a:spLocks noEditPoints="1"/>
            </p:cNvSpPr>
            <p:nvPr/>
          </p:nvSpPr>
          <p:spPr bwMode="auto">
            <a:xfrm>
              <a:off x="1273" y="3142"/>
              <a:ext cx="136" cy="99"/>
            </a:xfrm>
            <a:custGeom>
              <a:avLst/>
              <a:gdLst>
                <a:gd name="T0" fmla="*/ 0 w 136"/>
                <a:gd name="T1" fmla="*/ 0 h 99"/>
                <a:gd name="T2" fmla="*/ 136 w 136"/>
                <a:gd name="T3" fmla="*/ 0 h 99"/>
                <a:gd name="T4" fmla="*/ 136 w 136"/>
                <a:gd name="T5" fmla="*/ 99 h 99"/>
                <a:gd name="T6" fmla="*/ 0 w 136"/>
                <a:gd name="T7" fmla="*/ 99 h 99"/>
                <a:gd name="T8" fmla="*/ 0 w 136"/>
                <a:gd name="T9" fmla="*/ 0 h 99"/>
                <a:gd name="T10" fmla="*/ 0 w 136"/>
                <a:gd name="T11" fmla="*/ 0 h 99"/>
                <a:gd name="T12" fmla="*/ 127 w 136"/>
                <a:gd name="T13" fmla="*/ 0 h 99"/>
                <a:gd name="T14" fmla="*/ 127 w 136"/>
                <a:gd name="T15" fmla="*/ 94 h 99"/>
                <a:gd name="T16" fmla="*/ 0 w 136"/>
                <a:gd name="T17" fmla="*/ 94 h 99"/>
                <a:gd name="T18" fmla="*/ 0 w 136"/>
                <a:gd name="T19" fmla="*/ 0 h 9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99">
                  <a:moveTo>
                    <a:pt x="0" y="0"/>
                  </a:moveTo>
                  <a:lnTo>
                    <a:pt x="136" y="0"/>
                  </a:lnTo>
                  <a:lnTo>
                    <a:pt x="136" y="99"/>
                  </a:lnTo>
                  <a:lnTo>
                    <a:pt x="0" y="9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27" y="0"/>
                  </a:lnTo>
                  <a:lnTo>
                    <a:pt x="127" y="94"/>
                  </a:lnTo>
                  <a:lnTo>
                    <a:pt x="0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09" name="Freeform 359"/>
            <p:cNvSpPr>
              <a:spLocks noEditPoints="1"/>
            </p:cNvSpPr>
            <p:nvPr/>
          </p:nvSpPr>
          <p:spPr bwMode="auto">
            <a:xfrm>
              <a:off x="1273" y="3142"/>
              <a:ext cx="127" cy="94"/>
            </a:xfrm>
            <a:custGeom>
              <a:avLst/>
              <a:gdLst>
                <a:gd name="T0" fmla="*/ 0 w 127"/>
                <a:gd name="T1" fmla="*/ 0 h 94"/>
                <a:gd name="T2" fmla="*/ 127 w 127"/>
                <a:gd name="T3" fmla="*/ 0 h 94"/>
                <a:gd name="T4" fmla="*/ 127 w 127"/>
                <a:gd name="T5" fmla="*/ 94 h 94"/>
                <a:gd name="T6" fmla="*/ 0 w 127"/>
                <a:gd name="T7" fmla="*/ 94 h 94"/>
                <a:gd name="T8" fmla="*/ 0 w 127"/>
                <a:gd name="T9" fmla="*/ 0 h 94"/>
                <a:gd name="T10" fmla="*/ 0 w 127"/>
                <a:gd name="T11" fmla="*/ 0 h 94"/>
                <a:gd name="T12" fmla="*/ 117 w 127"/>
                <a:gd name="T13" fmla="*/ 0 h 94"/>
                <a:gd name="T14" fmla="*/ 117 w 127"/>
                <a:gd name="T15" fmla="*/ 85 h 94"/>
                <a:gd name="T16" fmla="*/ 0 w 127"/>
                <a:gd name="T17" fmla="*/ 85 h 94"/>
                <a:gd name="T18" fmla="*/ 0 w 127"/>
                <a:gd name="T19" fmla="*/ 0 h 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" h="94">
                  <a:moveTo>
                    <a:pt x="0" y="0"/>
                  </a:moveTo>
                  <a:lnTo>
                    <a:pt x="127" y="0"/>
                  </a:lnTo>
                  <a:lnTo>
                    <a:pt x="127" y="94"/>
                  </a:lnTo>
                  <a:lnTo>
                    <a:pt x="0" y="9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17" y="0"/>
                  </a:lnTo>
                  <a:lnTo>
                    <a:pt x="117" y="85"/>
                  </a:lnTo>
                  <a:lnTo>
                    <a:pt x="0" y="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10" name="Freeform 360"/>
            <p:cNvSpPr>
              <a:spLocks noEditPoints="1"/>
            </p:cNvSpPr>
            <p:nvPr/>
          </p:nvSpPr>
          <p:spPr bwMode="auto">
            <a:xfrm>
              <a:off x="1273" y="3142"/>
              <a:ext cx="117" cy="85"/>
            </a:xfrm>
            <a:custGeom>
              <a:avLst/>
              <a:gdLst>
                <a:gd name="T0" fmla="*/ 0 w 117"/>
                <a:gd name="T1" fmla="*/ 0 h 85"/>
                <a:gd name="T2" fmla="*/ 117 w 117"/>
                <a:gd name="T3" fmla="*/ 0 h 85"/>
                <a:gd name="T4" fmla="*/ 117 w 117"/>
                <a:gd name="T5" fmla="*/ 85 h 85"/>
                <a:gd name="T6" fmla="*/ 0 w 117"/>
                <a:gd name="T7" fmla="*/ 85 h 85"/>
                <a:gd name="T8" fmla="*/ 0 w 117"/>
                <a:gd name="T9" fmla="*/ 0 h 85"/>
                <a:gd name="T10" fmla="*/ 0 w 117"/>
                <a:gd name="T11" fmla="*/ 0 h 85"/>
                <a:gd name="T12" fmla="*/ 108 w 117"/>
                <a:gd name="T13" fmla="*/ 0 h 85"/>
                <a:gd name="T14" fmla="*/ 108 w 117"/>
                <a:gd name="T15" fmla="*/ 80 h 85"/>
                <a:gd name="T16" fmla="*/ 0 w 117"/>
                <a:gd name="T17" fmla="*/ 80 h 85"/>
                <a:gd name="T18" fmla="*/ 0 w 117"/>
                <a:gd name="T19" fmla="*/ 0 h 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7" h="85">
                  <a:moveTo>
                    <a:pt x="0" y="0"/>
                  </a:moveTo>
                  <a:lnTo>
                    <a:pt x="117" y="0"/>
                  </a:lnTo>
                  <a:lnTo>
                    <a:pt x="117" y="85"/>
                  </a:lnTo>
                  <a:lnTo>
                    <a:pt x="0" y="8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08" y="0"/>
                  </a:lnTo>
                  <a:lnTo>
                    <a:pt x="108" y="80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11" name="Freeform 361"/>
            <p:cNvSpPr>
              <a:spLocks noEditPoints="1"/>
            </p:cNvSpPr>
            <p:nvPr/>
          </p:nvSpPr>
          <p:spPr bwMode="auto">
            <a:xfrm>
              <a:off x="1273" y="3142"/>
              <a:ext cx="108" cy="80"/>
            </a:xfrm>
            <a:custGeom>
              <a:avLst/>
              <a:gdLst>
                <a:gd name="T0" fmla="*/ 0 w 108"/>
                <a:gd name="T1" fmla="*/ 0 h 80"/>
                <a:gd name="T2" fmla="*/ 108 w 108"/>
                <a:gd name="T3" fmla="*/ 0 h 80"/>
                <a:gd name="T4" fmla="*/ 108 w 108"/>
                <a:gd name="T5" fmla="*/ 80 h 80"/>
                <a:gd name="T6" fmla="*/ 0 w 108"/>
                <a:gd name="T7" fmla="*/ 80 h 80"/>
                <a:gd name="T8" fmla="*/ 0 w 108"/>
                <a:gd name="T9" fmla="*/ 0 h 80"/>
                <a:gd name="T10" fmla="*/ 0 w 108"/>
                <a:gd name="T11" fmla="*/ 0 h 80"/>
                <a:gd name="T12" fmla="*/ 98 w 108"/>
                <a:gd name="T13" fmla="*/ 0 h 80"/>
                <a:gd name="T14" fmla="*/ 98 w 108"/>
                <a:gd name="T15" fmla="*/ 70 h 80"/>
                <a:gd name="T16" fmla="*/ 0 w 108"/>
                <a:gd name="T17" fmla="*/ 70 h 80"/>
                <a:gd name="T18" fmla="*/ 0 w 108"/>
                <a:gd name="T19" fmla="*/ 0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8" h="80">
                  <a:moveTo>
                    <a:pt x="0" y="0"/>
                  </a:moveTo>
                  <a:lnTo>
                    <a:pt x="108" y="0"/>
                  </a:lnTo>
                  <a:lnTo>
                    <a:pt x="108" y="80"/>
                  </a:lnTo>
                  <a:lnTo>
                    <a:pt x="0" y="8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98" y="0"/>
                  </a:lnTo>
                  <a:lnTo>
                    <a:pt x="98" y="70"/>
                  </a:lnTo>
                  <a:lnTo>
                    <a:pt x="0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12" name="Freeform 362"/>
            <p:cNvSpPr>
              <a:spLocks noEditPoints="1"/>
            </p:cNvSpPr>
            <p:nvPr/>
          </p:nvSpPr>
          <p:spPr bwMode="auto">
            <a:xfrm>
              <a:off x="1273" y="3142"/>
              <a:ext cx="98" cy="70"/>
            </a:xfrm>
            <a:custGeom>
              <a:avLst/>
              <a:gdLst>
                <a:gd name="T0" fmla="*/ 0 w 98"/>
                <a:gd name="T1" fmla="*/ 0 h 70"/>
                <a:gd name="T2" fmla="*/ 98 w 98"/>
                <a:gd name="T3" fmla="*/ 0 h 70"/>
                <a:gd name="T4" fmla="*/ 98 w 98"/>
                <a:gd name="T5" fmla="*/ 70 h 70"/>
                <a:gd name="T6" fmla="*/ 0 w 98"/>
                <a:gd name="T7" fmla="*/ 70 h 70"/>
                <a:gd name="T8" fmla="*/ 0 w 98"/>
                <a:gd name="T9" fmla="*/ 0 h 70"/>
                <a:gd name="T10" fmla="*/ 0 w 98"/>
                <a:gd name="T11" fmla="*/ 0 h 70"/>
                <a:gd name="T12" fmla="*/ 89 w 98"/>
                <a:gd name="T13" fmla="*/ 0 h 70"/>
                <a:gd name="T14" fmla="*/ 89 w 98"/>
                <a:gd name="T15" fmla="*/ 66 h 70"/>
                <a:gd name="T16" fmla="*/ 0 w 98"/>
                <a:gd name="T17" fmla="*/ 66 h 70"/>
                <a:gd name="T18" fmla="*/ 0 w 98"/>
                <a:gd name="T19" fmla="*/ 0 h 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8" h="70">
                  <a:moveTo>
                    <a:pt x="0" y="0"/>
                  </a:moveTo>
                  <a:lnTo>
                    <a:pt x="98" y="0"/>
                  </a:lnTo>
                  <a:lnTo>
                    <a:pt x="98" y="70"/>
                  </a:lnTo>
                  <a:lnTo>
                    <a:pt x="0" y="7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9" y="0"/>
                  </a:lnTo>
                  <a:lnTo>
                    <a:pt x="89" y="66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13" name="Freeform 363"/>
            <p:cNvSpPr>
              <a:spLocks noEditPoints="1"/>
            </p:cNvSpPr>
            <p:nvPr/>
          </p:nvSpPr>
          <p:spPr bwMode="auto">
            <a:xfrm>
              <a:off x="1273" y="3142"/>
              <a:ext cx="89" cy="66"/>
            </a:xfrm>
            <a:custGeom>
              <a:avLst/>
              <a:gdLst>
                <a:gd name="T0" fmla="*/ 0 w 89"/>
                <a:gd name="T1" fmla="*/ 0 h 66"/>
                <a:gd name="T2" fmla="*/ 89 w 89"/>
                <a:gd name="T3" fmla="*/ 0 h 66"/>
                <a:gd name="T4" fmla="*/ 89 w 89"/>
                <a:gd name="T5" fmla="*/ 66 h 66"/>
                <a:gd name="T6" fmla="*/ 0 w 89"/>
                <a:gd name="T7" fmla="*/ 66 h 66"/>
                <a:gd name="T8" fmla="*/ 0 w 89"/>
                <a:gd name="T9" fmla="*/ 0 h 66"/>
                <a:gd name="T10" fmla="*/ 0 w 89"/>
                <a:gd name="T11" fmla="*/ 0 h 66"/>
                <a:gd name="T12" fmla="*/ 80 w 89"/>
                <a:gd name="T13" fmla="*/ 0 h 66"/>
                <a:gd name="T14" fmla="*/ 80 w 89"/>
                <a:gd name="T15" fmla="*/ 61 h 66"/>
                <a:gd name="T16" fmla="*/ 0 w 89"/>
                <a:gd name="T17" fmla="*/ 61 h 66"/>
                <a:gd name="T18" fmla="*/ 0 w 89"/>
                <a:gd name="T19" fmla="*/ 0 h 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9" h="66">
                  <a:moveTo>
                    <a:pt x="0" y="0"/>
                  </a:moveTo>
                  <a:lnTo>
                    <a:pt x="89" y="0"/>
                  </a:lnTo>
                  <a:lnTo>
                    <a:pt x="89" y="66"/>
                  </a:lnTo>
                  <a:lnTo>
                    <a:pt x="0" y="6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0" y="0"/>
                  </a:lnTo>
                  <a:lnTo>
                    <a:pt x="80" y="61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14" name="Freeform 364"/>
            <p:cNvSpPr>
              <a:spLocks noEditPoints="1"/>
            </p:cNvSpPr>
            <p:nvPr/>
          </p:nvSpPr>
          <p:spPr bwMode="auto">
            <a:xfrm>
              <a:off x="1273" y="3142"/>
              <a:ext cx="80" cy="61"/>
            </a:xfrm>
            <a:custGeom>
              <a:avLst/>
              <a:gdLst>
                <a:gd name="T0" fmla="*/ 0 w 80"/>
                <a:gd name="T1" fmla="*/ 0 h 61"/>
                <a:gd name="T2" fmla="*/ 80 w 80"/>
                <a:gd name="T3" fmla="*/ 0 h 61"/>
                <a:gd name="T4" fmla="*/ 80 w 80"/>
                <a:gd name="T5" fmla="*/ 61 h 61"/>
                <a:gd name="T6" fmla="*/ 0 w 80"/>
                <a:gd name="T7" fmla="*/ 61 h 61"/>
                <a:gd name="T8" fmla="*/ 0 w 80"/>
                <a:gd name="T9" fmla="*/ 0 h 61"/>
                <a:gd name="T10" fmla="*/ 0 w 80"/>
                <a:gd name="T11" fmla="*/ 0 h 61"/>
                <a:gd name="T12" fmla="*/ 70 w 80"/>
                <a:gd name="T13" fmla="*/ 0 h 61"/>
                <a:gd name="T14" fmla="*/ 70 w 80"/>
                <a:gd name="T15" fmla="*/ 52 h 61"/>
                <a:gd name="T16" fmla="*/ 0 w 80"/>
                <a:gd name="T17" fmla="*/ 52 h 61"/>
                <a:gd name="T18" fmla="*/ 0 w 80"/>
                <a:gd name="T19" fmla="*/ 0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0" h="61">
                  <a:moveTo>
                    <a:pt x="0" y="0"/>
                  </a:moveTo>
                  <a:lnTo>
                    <a:pt x="80" y="0"/>
                  </a:lnTo>
                  <a:lnTo>
                    <a:pt x="80" y="61"/>
                  </a:lnTo>
                  <a:lnTo>
                    <a:pt x="0" y="6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70" y="0"/>
                  </a:lnTo>
                  <a:lnTo>
                    <a:pt x="70" y="52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15" name="Freeform 365"/>
            <p:cNvSpPr>
              <a:spLocks noEditPoints="1"/>
            </p:cNvSpPr>
            <p:nvPr/>
          </p:nvSpPr>
          <p:spPr bwMode="auto">
            <a:xfrm>
              <a:off x="1273" y="3142"/>
              <a:ext cx="70" cy="52"/>
            </a:xfrm>
            <a:custGeom>
              <a:avLst/>
              <a:gdLst>
                <a:gd name="T0" fmla="*/ 0 w 70"/>
                <a:gd name="T1" fmla="*/ 0 h 52"/>
                <a:gd name="T2" fmla="*/ 70 w 70"/>
                <a:gd name="T3" fmla="*/ 0 h 52"/>
                <a:gd name="T4" fmla="*/ 70 w 70"/>
                <a:gd name="T5" fmla="*/ 52 h 52"/>
                <a:gd name="T6" fmla="*/ 0 w 70"/>
                <a:gd name="T7" fmla="*/ 52 h 52"/>
                <a:gd name="T8" fmla="*/ 0 w 70"/>
                <a:gd name="T9" fmla="*/ 0 h 52"/>
                <a:gd name="T10" fmla="*/ 0 w 70"/>
                <a:gd name="T11" fmla="*/ 0 h 52"/>
                <a:gd name="T12" fmla="*/ 61 w 70"/>
                <a:gd name="T13" fmla="*/ 0 h 52"/>
                <a:gd name="T14" fmla="*/ 61 w 70"/>
                <a:gd name="T15" fmla="*/ 47 h 52"/>
                <a:gd name="T16" fmla="*/ 0 w 70"/>
                <a:gd name="T17" fmla="*/ 47 h 52"/>
                <a:gd name="T18" fmla="*/ 0 w 70"/>
                <a:gd name="T19" fmla="*/ 0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0" h="52">
                  <a:moveTo>
                    <a:pt x="0" y="0"/>
                  </a:moveTo>
                  <a:lnTo>
                    <a:pt x="70" y="0"/>
                  </a:lnTo>
                  <a:lnTo>
                    <a:pt x="70" y="52"/>
                  </a:lnTo>
                  <a:lnTo>
                    <a:pt x="0" y="5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61" y="0"/>
                  </a:lnTo>
                  <a:lnTo>
                    <a:pt x="61" y="47"/>
                  </a:lnTo>
                  <a:lnTo>
                    <a:pt x="0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16" name="Freeform 366"/>
            <p:cNvSpPr>
              <a:spLocks noEditPoints="1"/>
            </p:cNvSpPr>
            <p:nvPr/>
          </p:nvSpPr>
          <p:spPr bwMode="auto">
            <a:xfrm>
              <a:off x="1273" y="3142"/>
              <a:ext cx="61" cy="47"/>
            </a:xfrm>
            <a:custGeom>
              <a:avLst/>
              <a:gdLst>
                <a:gd name="T0" fmla="*/ 0 w 61"/>
                <a:gd name="T1" fmla="*/ 0 h 47"/>
                <a:gd name="T2" fmla="*/ 61 w 61"/>
                <a:gd name="T3" fmla="*/ 0 h 47"/>
                <a:gd name="T4" fmla="*/ 61 w 61"/>
                <a:gd name="T5" fmla="*/ 47 h 47"/>
                <a:gd name="T6" fmla="*/ 0 w 61"/>
                <a:gd name="T7" fmla="*/ 47 h 47"/>
                <a:gd name="T8" fmla="*/ 0 w 61"/>
                <a:gd name="T9" fmla="*/ 0 h 47"/>
                <a:gd name="T10" fmla="*/ 0 w 61"/>
                <a:gd name="T11" fmla="*/ 0 h 47"/>
                <a:gd name="T12" fmla="*/ 51 w 61"/>
                <a:gd name="T13" fmla="*/ 0 h 47"/>
                <a:gd name="T14" fmla="*/ 51 w 61"/>
                <a:gd name="T15" fmla="*/ 42 h 47"/>
                <a:gd name="T16" fmla="*/ 0 w 61"/>
                <a:gd name="T17" fmla="*/ 42 h 47"/>
                <a:gd name="T18" fmla="*/ 0 w 61"/>
                <a:gd name="T19" fmla="*/ 0 h 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1" h="47">
                  <a:moveTo>
                    <a:pt x="0" y="0"/>
                  </a:moveTo>
                  <a:lnTo>
                    <a:pt x="61" y="0"/>
                  </a:lnTo>
                  <a:lnTo>
                    <a:pt x="61" y="47"/>
                  </a:lnTo>
                  <a:lnTo>
                    <a:pt x="0" y="4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51" y="0"/>
                  </a:lnTo>
                  <a:lnTo>
                    <a:pt x="51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17" name="Freeform 367"/>
            <p:cNvSpPr>
              <a:spLocks noEditPoints="1"/>
            </p:cNvSpPr>
            <p:nvPr/>
          </p:nvSpPr>
          <p:spPr bwMode="auto">
            <a:xfrm>
              <a:off x="1273" y="3142"/>
              <a:ext cx="51" cy="42"/>
            </a:xfrm>
            <a:custGeom>
              <a:avLst/>
              <a:gdLst>
                <a:gd name="T0" fmla="*/ 0 w 51"/>
                <a:gd name="T1" fmla="*/ 0 h 42"/>
                <a:gd name="T2" fmla="*/ 51 w 51"/>
                <a:gd name="T3" fmla="*/ 0 h 42"/>
                <a:gd name="T4" fmla="*/ 51 w 51"/>
                <a:gd name="T5" fmla="*/ 42 h 42"/>
                <a:gd name="T6" fmla="*/ 0 w 51"/>
                <a:gd name="T7" fmla="*/ 42 h 42"/>
                <a:gd name="T8" fmla="*/ 0 w 51"/>
                <a:gd name="T9" fmla="*/ 0 h 42"/>
                <a:gd name="T10" fmla="*/ 0 w 51"/>
                <a:gd name="T11" fmla="*/ 0 h 42"/>
                <a:gd name="T12" fmla="*/ 47 w 51"/>
                <a:gd name="T13" fmla="*/ 0 h 42"/>
                <a:gd name="T14" fmla="*/ 47 w 51"/>
                <a:gd name="T15" fmla="*/ 33 h 42"/>
                <a:gd name="T16" fmla="*/ 0 w 51"/>
                <a:gd name="T17" fmla="*/ 33 h 42"/>
                <a:gd name="T18" fmla="*/ 0 w 51"/>
                <a:gd name="T19" fmla="*/ 0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1" h="42">
                  <a:moveTo>
                    <a:pt x="0" y="0"/>
                  </a:moveTo>
                  <a:lnTo>
                    <a:pt x="51" y="0"/>
                  </a:lnTo>
                  <a:lnTo>
                    <a:pt x="51" y="42"/>
                  </a:lnTo>
                  <a:lnTo>
                    <a:pt x="0" y="4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4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18" name="Freeform 368"/>
            <p:cNvSpPr>
              <a:spLocks noEditPoints="1"/>
            </p:cNvSpPr>
            <p:nvPr/>
          </p:nvSpPr>
          <p:spPr bwMode="auto">
            <a:xfrm>
              <a:off x="1273" y="3142"/>
              <a:ext cx="47" cy="33"/>
            </a:xfrm>
            <a:custGeom>
              <a:avLst/>
              <a:gdLst>
                <a:gd name="T0" fmla="*/ 0 w 47"/>
                <a:gd name="T1" fmla="*/ 0 h 33"/>
                <a:gd name="T2" fmla="*/ 47 w 47"/>
                <a:gd name="T3" fmla="*/ 0 h 33"/>
                <a:gd name="T4" fmla="*/ 47 w 47"/>
                <a:gd name="T5" fmla="*/ 33 h 33"/>
                <a:gd name="T6" fmla="*/ 0 w 47"/>
                <a:gd name="T7" fmla="*/ 33 h 33"/>
                <a:gd name="T8" fmla="*/ 0 w 47"/>
                <a:gd name="T9" fmla="*/ 0 h 33"/>
                <a:gd name="T10" fmla="*/ 0 w 47"/>
                <a:gd name="T11" fmla="*/ 0 h 33"/>
                <a:gd name="T12" fmla="*/ 37 w 47"/>
                <a:gd name="T13" fmla="*/ 0 h 33"/>
                <a:gd name="T14" fmla="*/ 37 w 47"/>
                <a:gd name="T15" fmla="*/ 28 h 33"/>
                <a:gd name="T16" fmla="*/ 0 w 47"/>
                <a:gd name="T17" fmla="*/ 28 h 33"/>
                <a:gd name="T18" fmla="*/ 0 w 47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33">
                  <a:moveTo>
                    <a:pt x="0" y="0"/>
                  </a:moveTo>
                  <a:lnTo>
                    <a:pt x="47" y="0"/>
                  </a:lnTo>
                  <a:lnTo>
                    <a:pt x="47" y="33"/>
                  </a:lnTo>
                  <a:lnTo>
                    <a:pt x="0" y="3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7" y="0"/>
                  </a:lnTo>
                  <a:lnTo>
                    <a:pt x="37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19" name="Freeform 369"/>
            <p:cNvSpPr>
              <a:spLocks noEditPoints="1"/>
            </p:cNvSpPr>
            <p:nvPr/>
          </p:nvSpPr>
          <p:spPr bwMode="auto">
            <a:xfrm>
              <a:off x="1273" y="3142"/>
              <a:ext cx="37" cy="28"/>
            </a:xfrm>
            <a:custGeom>
              <a:avLst/>
              <a:gdLst>
                <a:gd name="T0" fmla="*/ 0 w 37"/>
                <a:gd name="T1" fmla="*/ 0 h 28"/>
                <a:gd name="T2" fmla="*/ 37 w 37"/>
                <a:gd name="T3" fmla="*/ 0 h 28"/>
                <a:gd name="T4" fmla="*/ 37 w 37"/>
                <a:gd name="T5" fmla="*/ 28 h 28"/>
                <a:gd name="T6" fmla="*/ 0 w 37"/>
                <a:gd name="T7" fmla="*/ 28 h 28"/>
                <a:gd name="T8" fmla="*/ 0 w 37"/>
                <a:gd name="T9" fmla="*/ 0 h 28"/>
                <a:gd name="T10" fmla="*/ 0 w 37"/>
                <a:gd name="T11" fmla="*/ 0 h 28"/>
                <a:gd name="T12" fmla="*/ 28 w 37"/>
                <a:gd name="T13" fmla="*/ 0 h 28"/>
                <a:gd name="T14" fmla="*/ 28 w 37"/>
                <a:gd name="T15" fmla="*/ 19 h 28"/>
                <a:gd name="T16" fmla="*/ 0 w 37"/>
                <a:gd name="T17" fmla="*/ 19 h 28"/>
                <a:gd name="T18" fmla="*/ 0 w 37"/>
                <a:gd name="T19" fmla="*/ 0 h 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7" h="28">
                  <a:moveTo>
                    <a:pt x="0" y="0"/>
                  </a:moveTo>
                  <a:lnTo>
                    <a:pt x="37" y="0"/>
                  </a:lnTo>
                  <a:lnTo>
                    <a:pt x="37" y="28"/>
                  </a:lnTo>
                  <a:lnTo>
                    <a:pt x="0" y="2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8" y="0"/>
                  </a:lnTo>
                  <a:lnTo>
                    <a:pt x="28" y="19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0" name="Freeform 370"/>
            <p:cNvSpPr>
              <a:spLocks noEditPoints="1"/>
            </p:cNvSpPr>
            <p:nvPr/>
          </p:nvSpPr>
          <p:spPr bwMode="auto">
            <a:xfrm>
              <a:off x="1273" y="3142"/>
              <a:ext cx="28" cy="19"/>
            </a:xfrm>
            <a:custGeom>
              <a:avLst/>
              <a:gdLst>
                <a:gd name="T0" fmla="*/ 0 w 28"/>
                <a:gd name="T1" fmla="*/ 0 h 19"/>
                <a:gd name="T2" fmla="*/ 28 w 28"/>
                <a:gd name="T3" fmla="*/ 0 h 19"/>
                <a:gd name="T4" fmla="*/ 28 w 28"/>
                <a:gd name="T5" fmla="*/ 19 h 19"/>
                <a:gd name="T6" fmla="*/ 0 w 28"/>
                <a:gd name="T7" fmla="*/ 19 h 19"/>
                <a:gd name="T8" fmla="*/ 0 w 28"/>
                <a:gd name="T9" fmla="*/ 0 h 19"/>
                <a:gd name="T10" fmla="*/ 0 w 28"/>
                <a:gd name="T11" fmla="*/ 0 h 19"/>
                <a:gd name="T12" fmla="*/ 18 w 28"/>
                <a:gd name="T13" fmla="*/ 0 h 19"/>
                <a:gd name="T14" fmla="*/ 18 w 28"/>
                <a:gd name="T15" fmla="*/ 14 h 19"/>
                <a:gd name="T16" fmla="*/ 0 w 28"/>
                <a:gd name="T17" fmla="*/ 14 h 19"/>
                <a:gd name="T18" fmla="*/ 0 w 28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" h="19">
                  <a:moveTo>
                    <a:pt x="0" y="0"/>
                  </a:moveTo>
                  <a:lnTo>
                    <a:pt x="28" y="0"/>
                  </a:lnTo>
                  <a:lnTo>
                    <a:pt x="28" y="19"/>
                  </a:lnTo>
                  <a:lnTo>
                    <a:pt x="0" y="1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8" y="0"/>
                  </a:lnTo>
                  <a:lnTo>
                    <a:pt x="18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1" name="Freeform 371"/>
            <p:cNvSpPr>
              <a:spLocks noEditPoints="1"/>
            </p:cNvSpPr>
            <p:nvPr/>
          </p:nvSpPr>
          <p:spPr bwMode="auto">
            <a:xfrm>
              <a:off x="1273" y="3142"/>
              <a:ext cx="18" cy="14"/>
            </a:xfrm>
            <a:custGeom>
              <a:avLst/>
              <a:gdLst>
                <a:gd name="T0" fmla="*/ 0 w 18"/>
                <a:gd name="T1" fmla="*/ 0 h 14"/>
                <a:gd name="T2" fmla="*/ 18 w 18"/>
                <a:gd name="T3" fmla="*/ 0 h 14"/>
                <a:gd name="T4" fmla="*/ 18 w 18"/>
                <a:gd name="T5" fmla="*/ 14 h 14"/>
                <a:gd name="T6" fmla="*/ 0 w 18"/>
                <a:gd name="T7" fmla="*/ 14 h 14"/>
                <a:gd name="T8" fmla="*/ 0 w 18"/>
                <a:gd name="T9" fmla="*/ 0 h 14"/>
                <a:gd name="T10" fmla="*/ 0 w 18"/>
                <a:gd name="T11" fmla="*/ 0 h 14"/>
                <a:gd name="T12" fmla="*/ 9 w 18"/>
                <a:gd name="T13" fmla="*/ 0 h 14"/>
                <a:gd name="T14" fmla="*/ 9 w 18"/>
                <a:gd name="T15" fmla="*/ 9 h 14"/>
                <a:gd name="T16" fmla="*/ 0 w 18"/>
                <a:gd name="T17" fmla="*/ 9 h 14"/>
                <a:gd name="T18" fmla="*/ 0 w 18"/>
                <a:gd name="T19" fmla="*/ 0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" h="14">
                  <a:moveTo>
                    <a:pt x="0" y="0"/>
                  </a:moveTo>
                  <a:lnTo>
                    <a:pt x="18" y="0"/>
                  </a:lnTo>
                  <a:lnTo>
                    <a:pt x="18" y="14"/>
                  </a:lnTo>
                  <a:lnTo>
                    <a:pt x="0" y="1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9" y="0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2" name="Freeform 372"/>
            <p:cNvSpPr>
              <a:spLocks noEditPoints="1"/>
            </p:cNvSpPr>
            <p:nvPr/>
          </p:nvSpPr>
          <p:spPr bwMode="auto">
            <a:xfrm>
              <a:off x="1273" y="3142"/>
              <a:ext cx="9" cy="9"/>
            </a:xfrm>
            <a:custGeom>
              <a:avLst/>
              <a:gdLst>
                <a:gd name="T0" fmla="*/ 0 w 9"/>
                <a:gd name="T1" fmla="*/ 0 h 9"/>
                <a:gd name="T2" fmla="*/ 9 w 9"/>
                <a:gd name="T3" fmla="*/ 0 h 9"/>
                <a:gd name="T4" fmla="*/ 9 w 9"/>
                <a:gd name="T5" fmla="*/ 9 h 9"/>
                <a:gd name="T6" fmla="*/ 0 w 9"/>
                <a:gd name="T7" fmla="*/ 9 h 9"/>
                <a:gd name="T8" fmla="*/ 0 w 9"/>
                <a:gd name="T9" fmla="*/ 0 h 9"/>
                <a:gd name="T10" fmla="*/ 0 w 9"/>
                <a:gd name="T11" fmla="*/ 0 h 9"/>
                <a:gd name="T12" fmla="*/ 0 w 9"/>
                <a:gd name="T13" fmla="*/ 0 h 9"/>
                <a:gd name="T14" fmla="*/ 0 w 9"/>
                <a:gd name="T15" fmla="*/ 0 h 9"/>
                <a:gd name="T16" fmla="*/ 0 w 9"/>
                <a:gd name="T17" fmla="*/ 0 h 9"/>
                <a:gd name="T18" fmla="*/ 0 w 9"/>
                <a:gd name="T19" fmla="*/ 0 h 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lnTo>
                    <a:pt x="9" y="0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3" name="Freeform 373"/>
            <p:cNvSpPr>
              <a:spLocks noEditPoints="1"/>
            </p:cNvSpPr>
            <p:nvPr/>
          </p:nvSpPr>
          <p:spPr bwMode="auto">
            <a:xfrm>
              <a:off x="1273" y="3142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4" name="Freeform 374"/>
            <p:cNvSpPr>
              <a:spLocks noEditPoints="1"/>
            </p:cNvSpPr>
            <p:nvPr/>
          </p:nvSpPr>
          <p:spPr bwMode="auto">
            <a:xfrm>
              <a:off x="1254" y="3128"/>
              <a:ext cx="286" cy="211"/>
            </a:xfrm>
            <a:custGeom>
              <a:avLst/>
              <a:gdLst>
                <a:gd name="T0" fmla="*/ 0 w 286"/>
                <a:gd name="T1" fmla="*/ 0 h 211"/>
                <a:gd name="T2" fmla="*/ 286 w 286"/>
                <a:gd name="T3" fmla="*/ 0 h 211"/>
                <a:gd name="T4" fmla="*/ 286 w 286"/>
                <a:gd name="T5" fmla="*/ 211 h 211"/>
                <a:gd name="T6" fmla="*/ 0 w 286"/>
                <a:gd name="T7" fmla="*/ 211 h 211"/>
                <a:gd name="T8" fmla="*/ 0 w 286"/>
                <a:gd name="T9" fmla="*/ 0 h 211"/>
                <a:gd name="T10" fmla="*/ 9 w 286"/>
                <a:gd name="T11" fmla="*/ 4 h 211"/>
                <a:gd name="T12" fmla="*/ 286 w 286"/>
                <a:gd name="T13" fmla="*/ 4 h 211"/>
                <a:gd name="T14" fmla="*/ 286 w 286"/>
                <a:gd name="T15" fmla="*/ 211 h 211"/>
                <a:gd name="T16" fmla="*/ 9 w 286"/>
                <a:gd name="T17" fmla="*/ 211 h 211"/>
                <a:gd name="T18" fmla="*/ 9 w 286"/>
                <a:gd name="T19" fmla="*/ 4 h 2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6" h="211">
                  <a:moveTo>
                    <a:pt x="0" y="0"/>
                  </a:moveTo>
                  <a:lnTo>
                    <a:pt x="286" y="0"/>
                  </a:lnTo>
                  <a:lnTo>
                    <a:pt x="286" y="211"/>
                  </a:lnTo>
                  <a:lnTo>
                    <a:pt x="0" y="211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286" y="4"/>
                  </a:lnTo>
                  <a:lnTo>
                    <a:pt x="286" y="211"/>
                  </a:lnTo>
                  <a:lnTo>
                    <a:pt x="9" y="211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5" name="Freeform 375"/>
            <p:cNvSpPr>
              <a:spLocks noEditPoints="1"/>
            </p:cNvSpPr>
            <p:nvPr/>
          </p:nvSpPr>
          <p:spPr bwMode="auto">
            <a:xfrm>
              <a:off x="1263" y="3132"/>
              <a:ext cx="277" cy="207"/>
            </a:xfrm>
            <a:custGeom>
              <a:avLst/>
              <a:gdLst>
                <a:gd name="T0" fmla="*/ 0 w 277"/>
                <a:gd name="T1" fmla="*/ 0 h 207"/>
                <a:gd name="T2" fmla="*/ 277 w 277"/>
                <a:gd name="T3" fmla="*/ 0 h 207"/>
                <a:gd name="T4" fmla="*/ 277 w 277"/>
                <a:gd name="T5" fmla="*/ 207 h 207"/>
                <a:gd name="T6" fmla="*/ 0 w 277"/>
                <a:gd name="T7" fmla="*/ 207 h 207"/>
                <a:gd name="T8" fmla="*/ 0 w 277"/>
                <a:gd name="T9" fmla="*/ 0 h 207"/>
                <a:gd name="T10" fmla="*/ 10 w 277"/>
                <a:gd name="T11" fmla="*/ 10 h 207"/>
                <a:gd name="T12" fmla="*/ 277 w 277"/>
                <a:gd name="T13" fmla="*/ 10 h 207"/>
                <a:gd name="T14" fmla="*/ 277 w 277"/>
                <a:gd name="T15" fmla="*/ 207 h 207"/>
                <a:gd name="T16" fmla="*/ 10 w 277"/>
                <a:gd name="T17" fmla="*/ 207 h 207"/>
                <a:gd name="T18" fmla="*/ 10 w 277"/>
                <a:gd name="T19" fmla="*/ 10 h 2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7" h="207">
                  <a:moveTo>
                    <a:pt x="0" y="0"/>
                  </a:moveTo>
                  <a:lnTo>
                    <a:pt x="277" y="0"/>
                  </a:lnTo>
                  <a:lnTo>
                    <a:pt x="277" y="207"/>
                  </a:lnTo>
                  <a:lnTo>
                    <a:pt x="0" y="207"/>
                  </a:lnTo>
                  <a:lnTo>
                    <a:pt x="0" y="0"/>
                  </a:lnTo>
                  <a:close/>
                  <a:moveTo>
                    <a:pt x="10" y="10"/>
                  </a:moveTo>
                  <a:lnTo>
                    <a:pt x="277" y="10"/>
                  </a:lnTo>
                  <a:lnTo>
                    <a:pt x="277" y="207"/>
                  </a:lnTo>
                  <a:lnTo>
                    <a:pt x="10" y="207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6" name="Freeform 376"/>
            <p:cNvSpPr>
              <a:spLocks noEditPoints="1"/>
            </p:cNvSpPr>
            <p:nvPr/>
          </p:nvSpPr>
          <p:spPr bwMode="auto">
            <a:xfrm>
              <a:off x="1273" y="3142"/>
              <a:ext cx="267" cy="197"/>
            </a:xfrm>
            <a:custGeom>
              <a:avLst/>
              <a:gdLst>
                <a:gd name="T0" fmla="*/ 0 w 267"/>
                <a:gd name="T1" fmla="*/ 0 h 197"/>
                <a:gd name="T2" fmla="*/ 267 w 267"/>
                <a:gd name="T3" fmla="*/ 0 h 197"/>
                <a:gd name="T4" fmla="*/ 267 w 267"/>
                <a:gd name="T5" fmla="*/ 197 h 197"/>
                <a:gd name="T6" fmla="*/ 0 w 267"/>
                <a:gd name="T7" fmla="*/ 197 h 197"/>
                <a:gd name="T8" fmla="*/ 0 w 267"/>
                <a:gd name="T9" fmla="*/ 0 h 197"/>
                <a:gd name="T10" fmla="*/ 9 w 267"/>
                <a:gd name="T11" fmla="*/ 5 h 197"/>
                <a:gd name="T12" fmla="*/ 267 w 267"/>
                <a:gd name="T13" fmla="*/ 5 h 197"/>
                <a:gd name="T14" fmla="*/ 267 w 267"/>
                <a:gd name="T15" fmla="*/ 197 h 197"/>
                <a:gd name="T16" fmla="*/ 9 w 267"/>
                <a:gd name="T17" fmla="*/ 197 h 197"/>
                <a:gd name="T18" fmla="*/ 9 w 267"/>
                <a:gd name="T19" fmla="*/ 5 h 19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7" h="197">
                  <a:moveTo>
                    <a:pt x="0" y="0"/>
                  </a:moveTo>
                  <a:lnTo>
                    <a:pt x="267" y="0"/>
                  </a:lnTo>
                  <a:lnTo>
                    <a:pt x="267" y="197"/>
                  </a:lnTo>
                  <a:lnTo>
                    <a:pt x="0" y="197"/>
                  </a:lnTo>
                  <a:lnTo>
                    <a:pt x="0" y="0"/>
                  </a:lnTo>
                  <a:close/>
                  <a:moveTo>
                    <a:pt x="9" y="5"/>
                  </a:moveTo>
                  <a:lnTo>
                    <a:pt x="267" y="5"/>
                  </a:lnTo>
                  <a:lnTo>
                    <a:pt x="267" y="197"/>
                  </a:lnTo>
                  <a:lnTo>
                    <a:pt x="9" y="197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7" name="Freeform 377"/>
            <p:cNvSpPr>
              <a:spLocks noEditPoints="1"/>
            </p:cNvSpPr>
            <p:nvPr/>
          </p:nvSpPr>
          <p:spPr bwMode="auto">
            <a:xfrm>
              <a:off x="1282" y="3147"/>
              <a:ext cx="258" cy="192"/>
            </a:xfrm>
            <a:custGeom>
              <a:avLst/>
              <a:gdLst>
                <a:gd name="T0" fmla="*/ 0 w 258"/>
                <a:gd name="T1" fmla="*/ 0 h 192"/>
                <a:gd name="T2" fmla="*/ 258 w 258"/>
                <a:gd name="T3" fmla="*/ 0 h 192"/>
                <a:gd name="T4" fmla="*/ 258 w 258"/>
                <a:gd name="T5" fmla="*/ 192 h 192"/>
                <a:gd name="T6" fmla="*/ 0 w 258"/>
                <a:gd name="T7" fmla="*/ 192 h 192"/>
                <a:gd name="T8" fmla="*/ 0 w 258"/>
                <a:gd name="T9" fmla="*/ 0 h 192"/>
                <a:gd name="T10" fmla="*/ 9 w 258"/>
                <a:gd name="T11" fmla="*/ 9 h 192"/>
                <a:gd name="T12" fmla="*/ 258 w 258"/>
                <a:gd name="T13" fmla="*/ 9 h 192"/>
                <a:gd name="T14" fmla="*/ 258 w 258"/>
                <a:gd name="T15" fmla="*/ 192 h 192"/>
                <a:gd name="T16" fmla="*/ 9 w 258"/>
                <a:gd name="T17" fmla="*/ 192 h 192"/>
                <a:gd name="T18" fmla="*/ 9 w 258"/>
                <a:gd name="T19" fmla="*/ 9 h 1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8" h="192">
                  <a:moveTo>
                    <a:pt x="0" y="0"/>
                  </a:moveTo>
                  <a:lnTo>
                    <a:pt x="258" y="0"/>
                  </a:lnTo>
                  <a:lnTo>
                    <a:pt x="258" y="192"/>
                  </a:lnTo>
                  <a:lnTo>
                    <a:pt x="0" y="192"/>
                  </a:lnTo>
                  <a:lnTo>
                    <a:pt x="0" y="0"/>
                  </a:lnTo>
                  <a:close/>
                  <a:moveTo>
                    <a:pt x="9" y="9"/>
                  </a:moveTo>
                  <a:lnTo>
                    <a:pt x="258" y="9"/>
                  </a:lnTo>
                  <a:lnTo>
                    <a:pt x="258" y="192"/>
                  </a:lnTo>
                  <a:lnTo>
                    <a:pt x="9" y="192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8" name="Freeform 378"/>
            <p:cNvSpPr>
              <a:spLocks noEditPoints="1"/>
            </p:cNvSpPr>
            <p:nvPr/>
          </p:nvSpPr>
          <p:spPr bwMode="auto">
            <a:xfrm>
              <a:off x="1291" y="3156"/>
              <a:ext cx="249" cy="183"/>
            </a:xfrm>
            <a:custGeom>
              <a:avLst/>
              <a:gdLst>
                <a:gd name="T0" fmla="*/ 0 w 249"/>
                <a:gd name="T1" fmla="*/ 0 h 183"/>
                <a:gd name="T2" fmla="*/ 249 w 249"/>
                <a:gd name="T3" fmla="*/ 0 h 183"/>
                <a:gd name="T4" fmla="*/ 249 w 249"/>
                <a:gd name="T5" fmla="*/ 183 h 183"/>
                <a:gd name="T6" fmla="*/ 0 w 249"/>
                <a:gd name="T7" fmla="*/ 183 h 183"/>
                <a:gd name="T8" fmla="*/ 0 w 249"/>
                <a:gd name="T9" fmla="*/ 0 h 183"/>
                <a:gd name="T10" fmla="*/ 10 w 249"/>
                <a:gd name="T11" fmla="*/ 5 h 183"/>
                <a:gd name="T12" fmla="*/ 249 w 249"/>
                <a:gd name="T13" fmla="*/ 5 h 183"/>
                <a:gd name="T14" fmla="*/ 249 w 249"/>
                <a:gd name="T15" fmla="*/ 183 h 183"/>
                <a:gd name="T16" fmla="*/ 10 w 249"/>
                <a:gd name="T17" fmla="*/ 183 h 183"/>
                <a:gd name="T18" fmla="*/ 10 w 249"/>
                <a:gd name="T19" fmla="*/ 5 h 1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9" h="183">
                  <a:moveTo>
                    <a:pt x="0" y="0"/>
                  </a:moveTo>
                  <a:lnTo>
                    <a:pt x="249" y="0"/>
                  </a:lnTo>
                  <a:lnTo>
                    <a:pt x="249" y="183"/>
                  </a:lnTo>
                  <a:lnTo>
                    <a:pt x="0" y="183"/>
                  </a:lnTo>
                  <a:lnTo>
                    <a:pt x="0" y="0"/>
                  </a:lnTo>
                  <a:close/>
                  <a:moveTo>
                    <a:pt x="10" y="5"/>
                  </a:moveTo>
                  <a:lnTo>
                    <a:pt x="249" y="5"/>
                  </a:lnTo>
                  <a:lnTo>
                    <a:pt x="249" y="183"/>
                  </a:lnTo>
                  <a:lnTo>
                    <a:pt x="10" y="183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9" name="Freeform 379"/>
            <p:cNvSpPr>
              <a:spLocks noEditPoints="1"/>
            </p:cNvSpPr>
            <p:nvPr/>
          </p:nvSpPr>
          <p:spPr bwMode="auto">
            <a:xfrm>
              <a:off x="1301" y="3161"/>
              <a:ext cx="239" cy="178"/>
            </a:xfrm>
            <a:custGeom>
              <a:avLst/>
              <a:gdLst>
                <a:gd name="T0" fmla="*/ 0 w 239"/>
                <a:gd name="T1" fmla="*/ 0 h 178"/>
                <a:gd name="T2" fmla="*/ 239 w 239"/>
                <a:gd name="T3" fmla="*/ 0 h 178"/>
                <a:gd name="T4" fmla="*/ 239 w 239"/>
                <a:gd name="T5" fmla="*/ 178 h 178"/>
                <a:gd name="T6" fmla="*/ 0 w 239"/>
                <a:gd name="T7" fmla="*/ 178 h 178"/>
                <a:gd name="T8" fmla="*/ 0 w 239"/>
                <a:gd name="T9" fmla="*/ 0 h 178"/>
                <a:gd name="T10" fmla="*/ 9 w 239"/>
                <a:gd name="T11" fmla="*/ 9 h 178"/>
                <a:gd name="T12" fmla="*/ 239 w 239"/>
                <a:gd name="T13" fmla="*/ 9 h 178"/>
                <a:gd name="T14" fmla="*/ 239 w 239"/>
                <a:gd name="T15" fmla="*/ 178 h 178"/>
                <a:gd name="T16" fmla="*/ 9 w 239"/>
                <a:gd name="T17" fmla="*/ 178 h 178"/>
                <a:gd name="T18" fmla="*/ 9 w 239"/>
                <a:gd name="T19" fmla="*/ 9 h 1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9" h="178">
                  <a:moveTo>
                    <a:pt x="0" y="0"/>
                  </a:moveTo>
                  <a:lnTo>
                    <a:pt x="239" y="0"/>
                  </a:lnTo>
                  <a:lnTo>
                    <a:pt x="239" y="178"/>
                  </a:lnTo>
                  <a:lnTo>
                    <a:pt x="0" y="178"/>
                  </a:lnTo>
                  <a:lnTo>
                    <a:pt x="0" y="0"/>
                  </a:lnTo>
                  <a:close/>
                  <a:moveTo>
                    <a:pt x="9" y="9"/>
                  </a:moveTo>
                  <a:lnTo>
                    <a:pt x="239" y="9"/>
                  </a:lnTo>
                  <a:lnTo>
                    <a:pt x="239" y="178"/>
                  </a:lnTo>
                  <a:lnTo>
                    <a:pt x="9" y="178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30" name="Freeform 380"/>
            <p:cNvSpPr>
              <a:spLocks noEditPoints="1"/>
            </p:cNvSpPr>
            <p:nvPr/>
          </p:nvSpPr>
          <p:spPr bwMode="auto">
            <a:xfrm>
              <a:off x="1310" y="3170"/>
              <a:ext cx="230" cy="169"/>
            </a:xfrm>
            <a:custGeom>
              <a:avLst/>
              <a:gdLst>
                <a:gd name="T0" fmla="*/ 0 w 230"/>
                <a:gd name="T1" fmla="*/ 0 h 169"/>
                <a:gd name="T2" fmla="*/ 230 w 230"/>
                <a:gd name="T3" fmla="*/ 0 h 169"/>
                <a:gd name="T4" fmla="*/ 230 w 230"/>
                <a:gd name="T5" fmla="*/ 169 h 169"/>
                <a:gd name="T6" fmla="*/ 0 w 230"/>
                <a:gd name="T7" fmla="*/ 169 h 169"/>
                <a:gd name="T8" fmla="*/ 0 w 230"/>
                <a:gd name="T9" fmla="*/ 0 h 169"/>
                <a:gd name="T10" fmla="*/ 10 w 230"/>
                <a:gd name="T11" fmla="*/ 5 h 169"/>
                <a:gd name="T12" fmla="*/ 230 w 230"/>
                <a:gd name="T13" fmla="*/ 5 h 169"/>
                <a:gd name="T14" fmla="*/ 230 w 230"/>
                <a:gd name="T15" fmla="*/ 169 h 169"/>
                <a:gd name="T16" fmla="*/ 10 w 230"/>
                <a:gd name="T17" fmla="*/ 169 h 169"/>
                <a:gd name="T18" fmla="*/ 10 w 230"/>
                <a:gd name="T19" fmla="*/ 5 h 1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0" h="169">
                  <a:moveTo>
                    <a:pt x="0" y="0"/>
                  </a:moveTo>
                  <a:lnTo>
                    <a:pt x="230" y="0"/>
                  </a:lnTo>
                  <a:lnTo>
                    <a:pt x="230" y="169"/>
                  </a:lnTo>
                  <a:lnTo>
                    <a:pt x="0" y="169"/>
                  </a:lnTo>
                  <a:lnTo>
                    <a:pt x="0" y="0"/>
                  </a:lnTo>
                  <a:close/>
                  <a:moveTo>
                    <a:pt x="10" y="5"/>
                  </a:moveTo>
                  <a:lnTo>
                    <a:pt x="230" y="5"/>
                  </a:lnTo>
                  <a:lnTo>
                    <a:pt x="230" y="169"/>
                  </a:lnTo>
                  <a:lnTo>
                    <a:pt x="10" y="169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31" name="Freeform 381"/>
            <p:cNvSpPr>
              <a:spLocks noEditPoints="1"/>
            </p:cNvSpPr>
            <p:nvPr/>
          </p:nvSpPr>
          <p:spPr bwMode="auto">
            <a:xfrm>
              <a:off x="1320" y="3175"/>
              <a:ext cx="220" cy="164"/>
            </a:xfrm>
            <a:custGeom>
              <a:avLst/>
              <a:gdLst>
                <a:gd name="T0" fmla="*/ 0 w 220"/>
                <a:gd name="T1" fmla="*/ 0 h 164"/>
                <a:gd name="T2" fmla="*/ 220 w 220"/>
                <a:gd name="T3" fmla="*/ 0 h 164"/>
                <a:gd name="T4" fmla="*/ 220 w 220"/>
                <a:gd name="T5" fmla="*/ 164 h 164"/>
                <a:gd name="T6" fmla="*/ 0 w 220"/>
                <a:gd name="T7" fmla="*/ 164 h 164"/>
                <a:gd name="T8" fmla="*/ 0 w 220"/>
                <a:gd name="T9" fmla="*/ 0 h 164"/>
                <a:gd name="T10" fmla="*/ 9 w 220"/>
                <a:gd name="T11" fmla="*/ 9 h 164"/>
                <a:gd name="T12" fmla="*/ 220 w 220"/>
                <a:gd name="T13" fmla="*/ 9 h 164"/>
                <a:gd name="T14" fmla="*/ 220 w 220"/>
                <a:gd name="T15" fmla="*/ 164 h 164"/>
                <a:gd name="T16" fmla="*/ 9 w 220"/>
                <a:gd name="T17" fmla="*/ 164 h 164"/>
                <a:gd name="T18" fmla="*/ 9 w 220"/>
                <a:gd name="T19" fmla="*/ 9 h 1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0" h="164">
                  <a:moveTo>
                    <a:pt x="0" y="0"/>
                  </a:moveTo>
                  <a:lnTo>
                    <a:pt x="220" y="0"/>
                  </a:lnTo>
                  <a:lnTo>
                    <a:pt x="220" y="164"/>
                  </a:lnTo>
                  <a:lnTo>
                    <a:pt x="0" y="164"/>
                  </a:lnTo>
                  <a:lnTo>
                    <a:pt x="0" y="0"/>
                  </a:lnTo>
                  <a:close/>
                  <a:moveTo>
                    <a:pt x="9" y="9"/>
                  </a:moveTo>
                  <a:lnTo>
                    <a:pt x="220" y="9"/>
                  </a:lnTo>
                  <a:lnTo>
                    <a:pt x="220" y="164"/>
                  </a:lnTo>
                  <a:lnTo>
                    <a:pt x="9" y="164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32" name="Freeform 382"/>
            <p:cNvSpPr>
              <a:spLocks noEditPoints="1"/>
            </p:cNvSpPr>
            <p:nvPr/>
          </p:nvSpPr>
          <p:spPr bwMode="auto">
            <a:xfrm>
              <a:off x="1329" y="3184"/>
              <a:ext cx="211" cy="155"/>
            </a:xfrm>
            <a:custGeom>
              <a:avLst/>
              <a:gdLst>
                <a:gd name="T0" fmla="*/ 0 w 211"/>
                <a:gd name="T1" fmla="*/ 0 h 155"/>
                <a:gd name="T2" fmla="*/ 211 w 211"/>
                <a:gd name="T3" fmla="*/ 0 h 155"/>
                <a:gd name="T4" fmla="*/ 211 w 211"/>
                <a:gd name="T5" fmla="*/ 155 h 155"/>
                <a:gd name="T6" fmla="*/ 0 w 211"/>
                <a:gd name="T7" fmla="*/ 155 h 155"/>
                <a:gd name="T8" fmla="*/ 0 w 211"/>
                <a:gd name="T9" fmla="*/ 0 h 155"/>
                <a:gd name="T10" fmla="*/ 9 w 211"/>
                <a:gd name="T11" fmla="*/ 5 h 155"/>
                <a:gd name="T12" fmla="*/ 211 w 211"/>
                <a:gd name="T13" fmla="*/ 5 h 155"/>
                <a:gd name="T14" fmla="*/ 211 w 211"/>
                <a:gd name="T15" fmla="*/ 155 h 155"/>
                <a:gd name="T16" fmla="*/ 9 w 211"/>
                <a:gd name="T17" fmla="*/ 155 h 155"/>
                <a:gd name="T18" fmla="*/ 9 w 211"/>
                <a:gd name="T19" fmla="*/ 5 h 1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1" h="155">
                  <a:moveTo>
                    <a:pt x="0" y="0"/>
                  </a:moveTo>
                  <a:lnTo>
                    <a:pt x="211" y="0"/>
                  </a:lnTo>
                  <a:lnTo>
                    <a:pt x="211" y="155"/>
                  </a:lnTo>
                  <a:lnTo>
                    <a:pt x="0" y="155"/>
                  </a:lnTo>
                  <a:lnTo>
                    <a:pt x="0" y="0"/>
                  </a:lnTo>
                  <a:close/>
                  <a:moveTo>
                    <a:pt x="9" y="5"/>
                  </a:moveTo>
                  <a:lnTo>
                    <a:pt x="211" y="5"/>
                  </a:lnTo>
                  <a:lnTo>
                    <a:pt x="211" y="155"/>
                  </a:lnTo>
                  <a:lnTo>
                    <a:pt x="9" y="155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33" name="Freeform 383"/>
            <p:cNvSpPr>
              <a:spLocks noEditPoints="1"/>
            </p:cNvSpPr>
            <p:nvPr/>
          </p:nvSpPr>
          <p:spPr bwMode="auto">
            <a:xfrm>
              <a:off x="1338" y="3189"/>
              <a:ext cx="202" cy="150"/>
            </a:xfrm>
            <a:custGeom>
              <a:avLst/>
              <a:gdLst>
                <a:gd name="T0" fmla="*/ 0 w 202"/>
                <a:gd name="T1" fmla="*/ 0 h 150"/>
                <a:gd name="T2" fmla="*/ 202 w 202"/>
                <a:gd name="T3" fmla="*/ 0 h 150"/>
                <a:gd name="T4" fmla="*/ 202 w 202"/>
                <a:gd name="T5" fmla="*/ 150 h 150"/>
                <a:gd name="T6" fmla="*/ 0 w 202"/>
                <a:gd name="T7" fmla="*/ 150 h 150"/>
                <a:gd name="T8" fmla="*/ 0 w 202"/>
                <a:gd name="T9" fmla="*/ 0 h 150"/>
                <a:gd name="T10" fmla="*/ 10 w 202"/>
                <a:gd name="T11" fmla="*/ 9 h 150"/>
                <a:gd name="T12" fmla="*/ 202 w 202"/>
                <a:gd name="T13" fmla="*/ 9 h 150"/>
                <a:gd name="T14" fmla="*/ 202 w 202"/>
                <a:gd name="T15" fmla="*/ 150 h 150"/>
                <a:gd name="T16" fmla="*/ 10 w 202"/>
                <a:gd name="T17" fmla="*/ 150 h 150"/>
                <a:gd name="T18" fmla="*/ 10 w 202"/>
                <a:gd name="T19" fmla="*/ 9 h 1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2" h="150">
                  <a:moveTo>
                    <a:pt x="0" y="0"/>
                  </a:moveTo>
                  <a:lnTo>
                    <a:pt x="202" y="0"/>
                  </a:lnTo>
                  <a:lnTo>
                    <a:pt x="202" y="150"/>
                  </a:lnTo>
                  <a:lnTo>
                    <a:pt x="0" y="150"/>
                  </a:lnTo>
                  <a:lnTo>
                    <a:pt x="0" y="0"/>
                  </a:lnTo>
                  <a:close/>
                  <a:moveTo>
                    <a:pt x="10" y="9"/>
                  </a:moveTo>
                  <a:lnTo>
                    <a:pt x="202" y="9"/>
                  </a:lnTo>
                  <a:lnTo>
                    <a:pt x="202" y="150"/>
                  </a:lnTo>
                  <a:lnTo>
                    <a:pt x="10" y="150"/>
                  </a:lnTo>
                  <a:lnTo>
                    <a:pt x="10" y="9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34" name="Freeform 384"/>
            <p:cNvSpPr>
              <a:spLocks noEditPoints="1"/>
            </p:cNvSpPr>
            <p:nvPr/>
          </p:nvSpPr>
          <p:spPr bwMode="auto">
            <a:xfrm>
              <a:off x="1348" y="3198"/>
              <a:ext cx="192" cy="141"/>
            </a:xfrm>
            <a:custGeom>
              <a:avLst/>
              <a:gdLst>
                <a:gd name="T0" fmla="*/ 0 w 192"/>
                <a:gd name="T1" fmla="*/ 0 h 141"/>
                <a:gd name="T2" fmla="*/ 192 w 192"/>
                <a:gd name="T3" fmla="*/ 0 h 141"/>
                <a:gd name="T4" fmla="*/ 192 w 192"/>
                <a:gd name="T5" fmla="*/ 141 h 141"/>
                <a:gd name="T6" fmla="*/ 0 w 192"/>
                <a:gd name="T7" fmla="*/ 141 h 141"/>
                <a:gd name="T8" fmla="*/ 0 w 192"/>
                <a:gd name="T9" fmla="*/ 0 h 141"/>
                <a:gd name="T10" fmla="*/ 9 w 192"/>
                <a:gd name="T11" fmla="*/ 5 h 141"/>
                <a:gd name="T12" fmla="*/ 192 w 192"/>
                <a:gd name="T13" fmla="*/ 5 h 141"/>
                <a:gd name="T14" fmla="*/ 192 w 192"/>
                <a:gd name="T15" fmla="*/ 141 h 141"/>
                <a:gd name="T16" fmla="*/ 9 w 192"/>
                <a:gd name="T17" fmla="*/ 141 h 141"/>
                <a:gd name="T18" fmla="*/ 9 w 192"/>
                <a:gd name="T19" fmla="*/ 5 h 1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41">
                  <a:moveTo>
                    <a:pt x="0" y="0"/>
                  </a:moveTo>
                  <a:lnTo>
                    <a:pt x="192" y="0"/>
                  </a:lnTo>
                  <a:lnTo>
                    <a:pt x="192" y="141"/>
                  </a:lnTo>
                  <a:lnTo>
                    <a:pt x="0" y="141"/>
                  </a:lnTo>
                  <a:lnTo>
                    <a:pt x="0" y="0"/>
                  </a:lnTo>
                  <a:close/>
                  <a:moveTo>
                    <a:pt x="9" y="5"/>
                  </a:moveTo>
                  <a:lnTo>
                    <a:pt x="192" y="5"/>
                  </a:lnTo>
                  <a:lnTo>
                    <a:pt x="192" y="141"/>
                  </a:lnTo>
                  <a:lnTo>
                    <a:pt x="9" y="141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35" name="Freeform 385"/>
            <p:cNvSpPr>
              <a:spLocks noEditPoints="1"/>
            </p:cNvSpPr>
            <p:nvPr/>
          </p:nvSpPr>
          <p:spPr bwMode="auto">
            <a:xfrm>
              <a:off x="1357" y="3203"/>
              <a:ext cx="183" cy="136"/>
            </a:xfrm>
            <a:custGeom>
              <a:avLst/>
              <a:gdLst>
                <a:gd name="T0" fmla="*/ 0 w 183"/>
                <a:gd name="T1" fmla="*/ 0 h 136"/>
                <a:gd name="T2" fmla="*/ 183 w 183"/>
                <a:gd name="T3" fmla="*/ 0 h 136"/>
                <a:gd name="T4" fmla="*/ 183 w 183"/>
                <a:gd name="T5" fmla="*/ 136 h 136"/>
                <a:gd name="T6" fmla="*/ 0 w 183"/>
                <a:gd name="T7" fmla="*/ 136 h 136"/>
                <a:gd name="T8" fmla="*/ 0 w 183"/>
                <a:gd name="T9" fmla="*/ 0 h 136"/>
                <a:gd name="T10" fmla="*/ 10 w 183"/>
                <a:gd name="T11" fmla="*/ 9 h 136"/>
                <a:gd name="T12" fmla="*/ 183 w 183"/>
                <a:gd name="T13" fmla="*/ 9 h 136"/>
                <a:gd name="T14" fmla="*/ 183 w 183"/>
                <a:gd name="T15" fmla="*/ 136 h 136"/>
                <a:gd name="T16" fmla="*/ 10 w 183"/>
                <a:gd name="T17" fmla="*/ 136 h 136"/>
                <a:gd name="T18" fmla="*/ 10 w 183"/>
                <a:gd name="T19" fmla="*/ 9 h 1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3" h="136">
                  <a:moveTo>
                    <a:pt x="0" y="0"/>
                  </a:moveTo>
                  <a:lnTo>
                    <a:pt x="183" y="0"/>
                  </a:lnTo>
                  <a:lnTo>
                    <a:pt x="183" y="136"/>
                  </a:lnTo>
                  <a:lnTo>
                    <a:pt x="0" y="136"/>
                  </a:lnTo>
                  <a:lnTo>
                    <a:pt x="0" y="0"/>
                  </a:lnTo>
                  <a:close/>
                  <a:moveTo>
                    <a:pt x="10" y="9"/>
                  </a:moveTo>
                  <a:lnTo>
                    <a:pt x="183" y="9"/>
                  </a:lnTo>
                  <a:lnTo>
                    <a:pt x="183" y="136"/>
                  </a:lnTo>
                  <a:lnTo>
                    <a:pt x="10" y="136"/>
                  </a:lnTo>
                  <a:lnTo>
                    <a:pt x="10" y="9"/>
                  </a:ln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36" name="Freeform 386"/>
            <p:cNvSpPr>
              <a:spLocks noEditPoints="1"/>
            </p:cNvSpPr>
            <p:nvPr/>
          </p:nvSpPr>
          <p:spPr bwMode="auto">
            <a:xfrm>
              <a:off x="1367" y="3212"/>
              <a:ext cx="173" cy="127"/>
            </a:xfrm>
            <a:custGeom>
              <a:avLst/>
              <a:gdLst>
                <a:gd name="T0" fmla="*/ 0 w 173"/>
                <a:gd name="T1" fmla="*/ 0 h 127"/>
                <a:gd name="T2" fmla="*/ 173 w 173"/>
                <a:gd name="T3" fmla="*/ 0 h 127"/>
                <a:gd name="T4" fmla="*/ 173 w 173"/>
                <a:gd name="T5" fmla="*/ 127 h 127"/>
                <a:gd name="T6" fmla="*/ 0 w 173"/>
                <a:gd name="T7" fmla="*/ 127 h 127"/>
                <a:gd name="T8" fmla="*/ 0 w 173"/>
                <a:gd name="T9" fmla="*/ 0 h 127"/>
                <a:gd name="T10" fmla="*/ 9 w 173"/>
                <a:gd name="T11" fmla="*/ 5 h 127"/>
                <a:gd name="T12" fmla="*/ 173 w 173"/>
                <a:gd name="T13" fmla="*/ 5 h 127"/>
                <a:gd name="T14" fmla="*/ 173 w 173"/>
                <a:gd name="T15" fmla="*/ 127 h 127"/>
                <a:gd name="T16" fmla="*/ 9 w 173"/>
                <a:gd name="T17" fmla="*/ 127 h 127"/>
                <a:gd name="T18" fmla="*/ 9 w 173"/>
                <a:gd name="T19" fmla="*/ 5 h 1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3" h="127">
                  <a:moveTo>
                    <a:pt x="0" y="0"/>
                  </a:moveTo>
                  <a:lnTo>
                    <a:pt x="173" y="0"/>
                  </a:lnTo>
                  <a:lnTo>
                    <a:pt x="173" y="127"/>
                  </a:lnTo>
                  <a:lnTo>
                    <a:pt x="0" y="127"/>
                  </a:lnTo>
                  <a:lnTo>
                    <a:pt x="0" y="0"/>
                  </a:lnTo>
                  <a:close/>
                  <a:moveTo>
                    <a:pt x="9" y="5"/>
                  </a:moveTo>
                  <a:lnTo>
                    <a:pt x="173" y="5"/>
                  </a:lnTo>
                  <a:lnTo>
                    <a:pt x="173" y="127"/>
                  </a:lnTo>
                  <a:lnTo>
                    <a:pt x="9" y="127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37" name="Freeform 387"/>
            <p:cNvSpPr>
              <a:spLocks noEditPoints="1"/>
            </p:cNvSpPr>
            <p:nvPr/>
          </p:nvSpPr>
          <p:spPr bwMode="auto">
            <a:xfrm>
              <a:off x="1376" y="3217"/>
              <a:ext cx="164" cy="122"/>
            </a:xfrm>
            <a:custGeom>
              <a:avLst/>
              <a:gdLst>
                <a:gd name="T0" fmla="*/ 0 w 164"/>
                <a:gd name="T1" fmla="*/ 0 h 122"/>
                <a:gd name="T2" fmla="*/ 164 w 164"/>
                <a:gd name="T3" fmla="*/ 0 h 122"/>
                <a:gd name="T4" fmla="*/ 164 w 164"/>
                <a:gd name="T5" fmla="*/ 122 h 122"/>
                <a:gd name="T6" fmla="*/ 0 w 164"/>
                <a:gd name="T7" fmla="*/ 122 h 122"/>
                <a:gd name="T8" fmla="*/ 0 w 164"/>
                <a:gd name="T9" fmla="*/ 0 h 122"/>
                <a:gd name="T10" fmla="*/ 9 w 164"/>
                <a:gd name="T11" fmla="*/ 10 h 122"/>
                <a:gd name="T12" fmla="*/ 164 w 164"/>
                <a:gd name="T13" fmla="*/ 10 h 122"/>
                <a:gd name="T14" fmla="*/ 164 w 164"/>
                <a:gd name="T15" fmla="*/ 122 h 122"/>
                <a:gd name="T16" fmla="*/ 9 w 164"/>
                <a:gd name="T17" fmla="*/ 122 h 122"/>
                <a:gd name="T18" fmla="*/ 9 w 164"/>
                <a:gd name="T19" fmla="*/ 10 h 1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4" h="122">
                  <a:moveTo>
                    <a:pt x="0" y="0"/>
                  </a:moveTo>
                  <a:lnTo>
                    <a:pt x="164" y="0"/>
                  </a:lnTo>
                  <a:lnTo>
                    <a:pt x="164" y="122"/>
                  </a:lnTo>
                  <a:lnTo>
                    <a:pt x="0" y="122"/>
                  </a:lnTo>
                  <a:lnTo>
                    <a:pt x="0" y="0"/>
                  </a:lnTo>
                  <a:close/>
                  <a:moveTo>
                    <a:pt x="9" y="10"/>
                  </a:moveTo>
                  <a:lnTo>
                    <a:pt x="164" y="10"/>
                  </a:lnTo>
                  <a:lnTo>
                    <a:pt x="164" y="122"/>
                  </a:lnTo>
                  <a:lnTo>
                    <a:pt x="9" y="122"/>
                  </a:lnTo>
                  <a:lnTo>
                    <a:pt x="9" y="10"/>
                  </a:ln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38" name="Freeform 388"/>
            <p:cNvSpPr>
              <a:spLocks noEditPoints="1"/>
            </p:cNvSpPr>
            <p:nvPr/>
          </p:nvSpPr>
          <p:spPr bwMode="auto">
            <a:xfrm>
              <a:off x="1385" y="3227"/>
              <a:ext cx="155" cy="112"/>
            </a:xfrm>
            <a:custGeom>
              <a:avLst/>
              <a:gdLst>
                <a:gd name="T0" fmla="*/ 0 w 155"/>
                <a:gd name="T1" fmla="*/ 0 h 112"/>
                <a:gd name="T2" fmla="*/ 155 w 155"/>
                <a:gd name="T3" fmla="*/ 0 h 112"/>
                <a:gd name="T4" fmla="*/ 155 w 155"/>
                <a:gd name="T5" fmla="*/ 112 h 112"/>
                <a:gd name="T6" fmla="*/ 0 w 155"/>
                <a:gd name="T7" fmla="*/ 112 h 112"/>
                <a:gd name="T8" fmla="*/ 0 w 155"/>
                <a:gd name="T9" fmla="*/ 0 h 112"/>
                <a:gd name="T10" fmla="*/ 10 w 155"/>
                <a:gd name="T11" fmla="*/ 4 h 112"/>
                <a:gd name="T12" fmla="*/ 155 w 155"/>
                <a:gd name="T13" fmla="*/ 4 h 112"/>
                <a:gd name="T14" fmla="*/ 155 w 155"/>
                <a:gd name="T15" fmla="*/ 112 h 112"/>
                <a:gd name="T16" fmla="*/ 10 w 155"/>
                <a:gd name="T17" fmla="*/ 112 h 112"/>
                <a:gd name="T18" fmla="*/ 10 w 155"/>
                <a:gd name="T19" fmla="*/ 4 h 1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5" h="112">
                  <a:moveTo>
                    <a:pt x="0" y="0"/>
                  </a:moveTo>
                  <a:lnTo>
                    <a:pt x="155" y="0"/>
                  </a:lnTo>
                  <a:lnTo>
                    <a:pt x="155" y="112"/>
                  </a:lnTo>
                  <a:lnTo>
                    <a:pt x="0" y="112"/>
                  </a:lnTo>
                  <a:lnTo>
                    <a:pt x="0" y="0"/>
                  </a:lnTo>
                  <a:close/>
                  <a:moveTo>
                    <a:pt x="10" y="4"/>
                  </a:moveTo>
                  <a:lnTo>
                    <a:pt x="155" y="4"/>
                  </a:lnTo>
                  <a:lnTo>
                    <a:pt x="155" y="112"/>
                  </a:lnTo>
                  <a:lnTo>
                    <a:pt x="10" y="112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39" name="Freeform 389"/>
            <p:cNvSpPr>
              <a:spLocks noEditPoints="1"/>
            </p:cNvSpPr>
            <p:nvPr/>
          </p:nvSpPr>
          <p:spPr bwMode="auto">
            <a:xfrm>
              <a:off x="1395" y="3231"/>
              <a:ext cx="145" cy="108"/>
            </a:xfrm>
            <a:custGeom>
              <a:avLst/>
              <a:gdLst>
                <a:gd name="T0" fmla="*/ 0 w 145"/>
                <a:gd name="T1" fmla="*/ 0 h 108"/>
                <a:gd name="T2" fmla="*/ 145 w 145"/>
                <a:gd name="T3" fmla="*/ 0 h 108"/>
                <a:gd name="T4" fmla="*/ 145 w 145"/>
                <a:gd name="T5" fmla="*/ 108 h 108"/>
                <a:gd name="T6" fmla="*/ 0 w 145"/>
                <a:gd name="T7" fmla="*/ 108 h 108"/>
                <a:gd name="T8" fmla="*/ 0 w 145"/>
                <a:gd name="T9" fmla="*/ 0 h 108"/>
                <a:gd name="T10" fmla="*/ 9 w 145"/>
                <a:gd name="T11" fmla="*/ 10 h 108"/>
                <a:gd name="T12" fmla="*/ 145 w 145"/>
                <a:gd name="T13" fmla="*/ 10 h 108"/>
                <a:gd name="T14" fmla="*/ 145 w 145"/>
                <a:gd name="T15" fmla="*/ 108 h 108"/>
                <a:gd name="T16" fmla="*/ 9 w 145"/>
                <a:gd name="T17" fmla="*/ 108 h 108"/>
                <a:gd name="T18" fmla="*/ 9 w 145"/>
                <a:gd name="T19" fmla="*/ 10 h 1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5" h="108">
                  <a:moveTo>
                    <a:pt x="0" y="0"/>
                  </a:moveTo>
                  <a:lnTo>
                    <a:pt x="145" y="0"/>
                  </a:lnTo>
                  <a:lnTo>
                    <a:pt x="145" y="108"/>
                  </a:lnTo>
                  <a:lnTo>
                    <a:pt x="0" y="108"/>
                  </a:lnTo>
                  <a:lnTo>
                    <a:pt x="0" y="0"/>
                  </a:lnTo>
                  <a:close/>
                  <a:moveTo>
                    <a:pt x="9" y="10"/>
                  </a:moveTo>
                  <a:lnTo>
                    <a:pt x="145" y="10"/>
                  </a:lnTo>
                  <a:lnTo>
                    <a:pt x="145" y="108"/>
                  </a:lnTo>
                  <a:lnTo>
                    <a:pt x="9" y="108"/>
                  </a:lnTo>
                  <a:lnTo>
                    <a:pt x="9" y="1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40" name="Freeform 390"/>
            <p:cNvSpPr>
              <a:spLocks noEditPoints="1"/>
            </p:cNvSpPr>
            <p:nvPr/>
          </p:nvSpPr>
          <p:spPr bwMode="auto">
            <a:xfrm>
              <a:off x="1404" y="3241"/>
              <a:ext cx="136" cy="98"/>
            </a:xfrm>
            <a:custGeom>
              <a:avLst/>
              <a:gdLst>
                <a:gd name="T0" fmla="*/ 0 w 136"/>
                <a:gd name="T1" fmla="*/ 0 h 98"/>
                <a:gd name="T2" fmla="*/ 136 w 136"/>
                <a:gd name="T3" fmla="*/ 0 h 98"/>
                <a:gd name="T4" fmla="*/ 136 w 136"/>
                <a:gd name="T5" fmla="*/ 98 h 98"/>
                <a:gd name="T6" fmla="*/ 0 w 136"/>
                <a:gd name="T7" fmla="*/ 98 h 98"/>
                <a:gd name="T8" fmla="*/ 0 w 136"/>
                <a:gd name="T9" fmla="*/ 0 h 98"/>
                <a:gd name="T10" fmla="*/ 10 w 136"/>
                <a:gd name="T11" fmla="*/ 4 h 98"/>
                <a:gd name="T12" fmla="*/ 136 w 136"/>
                <a:gd name="T13" fmla="*/ 4 h 98"/>
                <a:gd name="T14" fmla="*/ 136 w 136"/>
                <a:gd name="T15" fmla="*/ 98 h 98"/>
                <a:gd name="T16" fmla="*/ 10 w 136"/>
                <a:gd name="T17" fmla="*/ 98 h 98"/>
                <a:gd name="T18" fmla="*/ 10 w 136"/>
                <a:gd name="T19" fmla="*/ 4 h 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98">
                  <a:moveTo>
                    <a:pt x="0" y="0"/>
                  </a:moveTo>
                  <a:lnTo>
                    <a:pt x="136" y="0"/>
                  </a:lnTo>
                  <a:lnTo>
                    <a:pt x="136" y="98"/>
                  </a:lnTo>
                  <a:lnTo>
                    <a:pt x="0" y="98"/>
                  </a:lnTo>
                  <a:lnTo>
                    <a:pt x="0" y="0"/>
                  </a:lnTo>
                  <a:close/>
                  <a:moveTo>
                    <a:pt x="10" y="4"/>
                  </a:moveTo>
                  <a:lnTo>
                    <a:pt x="136" y="4"/>
                  </a:lnTo>
                  <a:lnTo>
                    <a:pt x="136" y="98"/>
                  </a:lnTo>
                  <a:lnTo>
                    <a:pt x="10" y="98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41" name="Freeform 391"/>
            <p:cNvSpPr>
              <a:spLocks noEditPoints="1"/>
            </p:cNvSpPr>
            <p:nvPr/>
          </p:nvSpPr>
          <p:spPr bwMode="auto">
            <a:xfrm>
              <a:off x="1414" y="3245"/>
              <a:ext cx="126" cy="94"/>
            </a:xfrm>
            <a:custGeom>
              <a:avLst/>
              <a:gdLst>
                <a:gd name="T0" fmla="*/ 0 w 126"/>
                <a:gd name="T1" fmla="*/ 0 h 94"/>
                <a:gd name="T2" fmla="*/ 126 w 126"/>
                <a:gd name="T3" fmla="*/ 0 h 94"/>
                <a:gd name="T4" fmla="*/ 126 w 126"/>
                <a:gd name="T5" fmla="*/ 94 h 94"/>
                <a:gd name="T6" fmla="*/ 0 w 126"/>
                <a:gd name="T7" fmla="*/ 94 h 94"/>
                <a:gd name="T8" fmla="*/ 0 w 126"/>
                <a:gd name="T9" fmla="*/ 0 h 94"/>
                <a:gd name="T10" fmla="*/ 9 w 126"/>
                <a:gd name="T11" fmla="*/ 10 h 94"/>
                <a:gd name="T12" fmla="*/ 126 w 126"/>
                <a:gd name="T13" fmla="*/ 10 h 94"/>
                <a:gd name="T14" fmla="*/ 126 w 126"/>
                <a:gd name="T15" fmla="*/ 94 h 94"/>
                <a:gd name="T16" fmla="*/ 9 w 126"/>
                <a:gd name="T17" fmla="*/ 94 h 94"/>
                <a:gd name="T18" fmla="*/ 9 w 126"/>
                <a:gd name="T19" fmla="*/ 10 h 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6" h="94">
                  <a:moveTo>
                    <a:pt x="0" y="0"/>
                  </a:moveTo>
                  <a:lnTo>
                    <a:pt x="126" y="0"/>
                  </a:lnTo>
                  <a:lnTo>
                    <a:pt x="126" y="94"/>
                  </a:lnTo>
                  <a:lnTo>
                    <a:pt x="0" y="94"/>
                  </a:lnTo>
                  <a:lnTo>
                    <a:pt x="0" y="0"/>
                  </a:lnTo>
                  <a:close/>
                  <a:moveTo>
                    <a:pt x="9" y="10"/>
                  </a:moveTo>
                  <a:lnTo>
                    <a:pt x="126" y="10"/>
                  </a:lnTo>
                  <a:lnTo>
                    <a:pt x="126" y="94"/>
                  </a:lnTo>
                  <a:lnTo>
                    <a:pt x="9" y="94"/>
                  </a:lnTo>
                  <a:lnTo>
                    <a:pt x="9" y="1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42" name="Freeform 392"/>
            <p:cNvSpPr>
              <a:spLocks noEditPoints="1"/>
            </p:cNvSpPr>
            <p:nvPr/>
          </p:nvSpPr>
          <p:spPr bwMode="auto">
            <a:xfrm>
              <a:off x="1423" y="3255"/>
              <a:ext cx="117" cy="84"/>
            </a:xfrm>
            <a:custGeom>
              <a:avLst/>
              <a:gdLst>
                <a:gd name="T0" fmla="*/ 0 w 117"/>
                <a:gd name="T1" fmla="*/ 0 h 84"/>
                <a:gd name="T2" fmla="*/ 117 w 117"/>
                <a:gd name="T3" fmla="*/ 0 h 84"/>
                <a:gd name="T4" fmla="*/ 117 w 117"/>
                <a:gd name="T5" fmla="*/ 84 h 84"/>
                <a:gd name="T6" fmla="*/ 0 w 117"/>
                <a:gd name="T7" fmla="*/ 84 h 84"/>
                <a:gd name="T8" fmla="*/ 0 w 117"/>
                <a:gd name="T9" fmla="*/ 0 h 84"/>
                <a:gd name="T10" fmla="*/ 9 w 117"/>
                <a:gd name="T11" fmla="*/ 4 h 84"/>
                <a:gd name="T12" fmla="*/ 117 w 117"/>
                <a:gd name="T13" fmla="*/ 4 h 84"/>
                <a:gd name="T14" fmla="*/ 117 w 117"/>
                <a:gd name="T15" fmla="*/ 84 h 84"/>
                <a:gd name="T16" fmla="*/ 9 w 117"/>
                <a:gd name="T17" fmla="*/ 84 h 84"/>
                <a:gd name="T18" fmla="*/ 9 w 117"/>
                <a:gd name="T19" fmla="*/ 4 h 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7" h="84">
                  <a:moveTo>
                    <a:pt x="0" y="0"/>
                  </a:moveTo>
                  <a:lnTo>
                    <a:pt x="117" y="0"/>
                  </a:lnTo>
                  <a:lnTo>
                    <a:pt x="117" y="84"/>
                  </a:lnTo>
                  <a:lnTo>
                    <a:pt x="0" y="84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117" y="4"/>
                  </a:lnTo>
                  <a:lnTo>
                    <a:pt x="117" y="84"/>
                  </a:lnTo>
                  <a:lnTo>
                    <a:pt x="9" y="84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43" name="Freeform 393"/>
            <p:cNvSpPr>
              <a:spLocks noEditPoints="1"/>
            </p:cNvSpPr>
            <p:nvPr/>
          </p:nvSpPr>
          <p:spPr bwMode="auto">
            <a:xfrm>
              <a:off x="1432" y="3259"/>
              <a:ext cx="108" cy="80"/>
            </a:xfrm>
            <a:custGeom>
              <a:avLst/>
              <a:gdLst>
                <a:gd name="T0" fmla="*/ 0 w 108"/>
                <a:gd name="T1" fmla="*/ 0 h 80"/>
                <a:gd name="T2" fmla="*/ 108 w 108"/>
                <a:gd name="T3" fmla="*/ 0 h 80"/>
                <a:gd name="T4" fmla="*/ 108 w 108"/>
                <a:gd name="T5" fmla="*/ 80 h 80"/>
                <a:gd name="T6" fmla="*/ 0 w 108"/>
                <a:gd name="T7" fmla="*/ 80 h 80"/>
                <a:gd name="T8" fmla="*/ 0 w 108"/>
                <a:gd name="T9" fmla="*/ 0 h 80"/>
                <a:gd name="T10" fmla="*/ 10 w 108"/>
                <a:gd name="T11" fmla="*/ 10 h 80"/>
                <a:gd name="T12" fmla="*/ 108 w 108"/>
                <a:gd name="T13" fmla="*/ 10 h 80"/>
                <a:gd name="T14" fmla="*/ 108 w 108"/>
                <a:gd name="T15" fmla="*/ 80 h 80"/>
                <a:gd name="T16" fmla="*/ 10 w 108"/>
                <a:gd name="T17" fmla="*/ 80 h 80"/>
                <a:gd name="T18" fmla="*/ 10 w 108"/>
                <a:gd name="T19" fmla="*/ 10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8" h="80">
                  <a:moveTo>
                    <a:pt x="0" y="0"/>
                  </a:moveTo>
                  <a:lnTo>
                    <a:pt x="108" y="0"/>
                  </a:lnTo>
                  <a:lnTo>
                    <a:pt x="108" y="80"/>
                  </a:lnTo>
                  <a:lnTo>
                    <a:pt x="0" y="80"/>
                  </a:lnTo>
                  <a:lnTo>
                    <a:pt x="0" y="0"/>
                  </a:lnTo>
                  <a:close/>
                  <a:moveTo>
                    <a:pt x="10" y="10"/>
                  </a:moveTo>
                  <a:lnTo>
                    <a:pt x="108" y="10"/>
                  </a:lnTo>
                  <a:lnTo>
                    <a:pt x="108" y="80"/>
                  </a:lnTo>
                  <a:lnTo>
                    <a:pt x="10" y="80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44" name="Freeform 394"/>
            <p:cNvSpPr>
              <a:spLocks noEditPoints="1"/>
            </p:cNvSpPr>
            <p:nvPr/>
          </p:nvSpPr>
          <p:spPr bwMode="auto">
            <a:xfrm>
              <a:off x="1442" y="3269"/>
              <a:ext cx="98" cy="70"/>
            </a:xfrm>
            <a:custGeom>
              <a:avLst/>
              <a:gdLst>
                <a:gd name="T0" fmla="*/ 0 w 98"/>
                <a:gd name="T1" fmla="*/ 0 h 70"/>
                <a:gd name="T2" fmla="*/ 98 w 98"/>
                <a:gd name="T3" fmla="*/ 0 h 70"/>
                <a:gd name="T4" fmla="*/ 98 w 98"/>
                <a:gd name="T5" fmla="*/ 70 h 70"/>
                <a:gd name="T6" fmla="*/ 0 w 98"/>
                <a:gd name="T7" fmla="*/ 70 h 70"/>
                <a:gd name="T8" fmla="*/ 0 w 98"/>
                <a:gd name="T9" fmla="*/ 0 h 70"/>
                <a:gd name="T10" fmla="*/ 9 w 98"/>
                <a:gd name="T11" fmla="*/ 5 h 70"/>
                <a:gd name="T12" fmla="*/ 98 w 98"/>
                <a:gd name="T13" fmla="*/ 5 h 70"/>
                <a:gd name="T14" fmla="*/ 98 w 98"/>
                <a:gd name="T15" fmla="*/ 70 h 70"/>
                <a:gd name="T16" fmla="*/ 9 w 98"/>
                <a:gd name="T17" fmla="*/ 70 h 70"/>
                <a:gd name="T18" fmla="*/ 9 w 98"/>
                <a:gd name="T19" fmla="*/ 5 h 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8" h="70">
                  <a:moveTo>
                    <a:pt x="0" y="0"/>
                  </a:moveTo>
                  <a:lnTo>
                    <a:pt x="98" y="0"/>
                  </a:lnTo>
                  <a:lnTo>
                    <a:pt x="98" y="70"/>
                  </a:lnTo>
                  <a:lnTo>
                    <a:pt x="0" y="70"/>
                  </a:lnTo>
                  <a:lnTo>
                    <a:pt x="0" y="0"/>
                  </a:lnTo>
                  <a:close/>
                  <a:moveTo>
                    <a:pt x="9" y="5"/>
                  </a:moveTo>
                  <a:lnTo>
                    <a:pt x="98" y="5"/>
                  </a:lnTo>
                  <a:lnTo>
                    <a:pt x="98" y="70"/>
                  </a:lnTo>
                  <a:lnTo>
                    <a:pt x="9" y="70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45" name="Freeform 395"/>
            <p:cNvSpPr>
              <a:spLocks noEditPoints="1"/>
            </p:cNvSpPr>
            <p:nvPr/>
          </p:nvSpPr>
          <p:spPr bwMode="auto">
            <a:xfrm>
              <a:off x="1451" y="3274"/>
              <a:ext cx="89" cy="65"/>
            </a:xfrm>
            <a:custGeom>
              <a:avLst/>
              <a:gdLst>
                <a:gd name="T0" fmla="*/ 0 w 89"/>
                <a:gd name="T1" fmla="*/ 0 h 65"/>
                <a:gd name="T2" fmla="*/ 89 w 89"/>
                <a:gd name="T3" fmla="*/ 0 h 65"/>
                <a:gd name="T4" fmla="*/ 89 w 89"/>
                <a:gd name="T5" fmla="*/ 65 h 65"/>
                <a:gd name="T6" fmla="*/ 0 w 89"/>
                <a:gd name="T7" fmla="*/ 65 h 65"/>
                <a:gd name="T8" fmla="*/ 0 w 89"/>
                <a:gd name="T9" fmla="*/ 0 h 65"/>
                <a:gd name="T10" fmla="*/ 10 w 89"/>
                <a:gd name="T11" fmla="*/ 9 h 65"/>
                <a:gd name="T12" fmla="*/ 89 w 89"/>
                <a:gd name="T13" fmla="*/ 9 h 65"/>
                <a:gd name="T14" fmla="*/ 89 w 89"/>
                <a:gd name="T15" fmla="*/ 65 h 65"/>
                <a:gd name="T16" fmla="*/ 10 w 89"/>
                <a:gd name="T17" fmla="*/ 65 h 65"/>
                <a:gd name="T18" fmla="*/ 10 w 89"/>
                <a:gd name="T19" fmla="*/ 9 h 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9" h="65">
                  <a:moveTo>
                    <a:pt x="0" y="0"/>
                  </a:moveTo>
                  <a:lnTo>
                    <a:pt x="89" y="0"/>
                  </a:lnTo>
                  <a:lnTo>
                    <a:pt x="89" y="65"/>
                  </a:lnTo>
                  <a:lnTo>
                    <a:pt x="0" y="65"/>
                  </a:lnTo>
                  <a:lnTo>
                    <a:pt x="0" y="0"/>
                  </a:lnTo>
                  <a:close/>
                  <a:moveTo>
                    <a:pt x="10" y="9"/>
                  </a:moveTo>
                  <a:lnTo>
                    <a:pt x="89" y="9"/>
                  </a:lnTo>
                  <a:lnTo>
                    <a:pt x="89" y="65"/>
                  </a:lnTo>
                  <a:lnTo>
                    <a:pt x="10" y="65"/>
                  </a:lnTo>
                  <a:lnTo>
                    <a:pt x="10" y="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46" name="Freeform 396"/>
            <p:cNvSpPr>
              <a:spLocks noEditPoints="1"/>
            </p:cNvSpPr>
            <p:nvPr/>
          </p:nvSpPr>
          <p:spPr bwMode="auto">
            <a:xfrm>
              <a:off x="1461" y="3283"/>
              <a:ext cx="79" cy="56"/>
            </a:xfrm>
            <a:custGeom>
              <a:avLst/>
              <a:gdLst>
                <a:gd name="T0" fmla="*/ 0 w 79"/>
                <a:gd name="T1" fmla="*/ 0 h 56"/>
                <a:gd name="T2" fmla="*/ 79 w 79"/>
                <a:gd name="T3" fmla="*/ 0 h 56"/>
                <a:gd name="T4" fmla="*/ 79 w 79"/>
                <a:gd name="T5" fmla="*/ 56 h 56"/>
                <a:gd name="T6" fmla="*/ 0 w 79"/>
                <a:gd name="T7" fmla="*/ 56 h 56"/>
                <a:gd name="T8" fmla="*/ 0 w 79"/>
                <a:gd name="T9" fmla="*/ 0 h 56"/>
                <a:gd name="T10" fmla="*/ 14 w 79"/>
                <a:gd name="T11" fmla="*/ 9 h 56"/>
                <a:gd name="T12" fmla="*/ 79 w 79"/>
                <a:gd name="T13" fmla="*/ 9 h 56"/>
                <a:gd name="T14" fmla="*/ 79 w 79"/>
                <a:gd name="T15" fmla="*/ 56 h 56"/>
                <a:gd name="T16" fmla="*/ 14 w 79"/>
                <a:gd name="T17" fmla="*/ 56 h 56"/>
                <a:gd name="T18" fmla="*/ 14 w 79"/>
                <a:gd name="T19" fmla="*/ 9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9" h="56">
                  <a:moveTo>
                    <a:pt x="0" y="0"/>
                  </a:moveTo>
                  <a:lnTo>
                    <a:pt x="79" y="0"/>
                  </a:lnTo>
                  <a:lnTo>
                    <a:pt x="79" y="56"/>
                  </a:lnTo>
                  <a:lnTo>
                    <a:pt x="0" y="56"/>
                  </a:lnTo>
                  <a:lnTo>
                    <a:pt x="0" y="0"/>
                  </a:lnTo>
                  <a:close/>
                  <a:moveTo>
                    <a:pt x="14" y="9"/>
                  </a:moveTo>
                  <a:lnTo>
                    <a:pt x="79" y="9"/>
                  </a:lnTo>
                  <a:lnTo>
                    <a:pt x="79" y="56"/>
                  </a:lnTo>
                  <a:lnTo>
                    <a:pt x="14" y="56"/>
                  </a:lnTo>
                  <a:lnTo>
                    <a:pt x="14" y="9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47" name="Freeform 397"/>
            <p:cNvSpPr>
              <a:spLocks noEditPoints="1"/>
            </p:cNvSpPr>
            <p:nvPr/>
          </p:nvSpPr>
          <p:spPr bwMode="auto">
            <a:xfrm>
              <a:off x="1475" y="3292"/>
              <a:ext cx="65" cy="47"/>
            </a:xfrm>
            <a:custGeom>
              <a:avLst/>
              <a:gdLst>
                <a:gd name="T0" fmla="*/ 0 w 65"/>
                <a:gd name="T1" fmla="*/ 0 h 47"/>
                <a:gd name="T2" fmla="*/ 65 w 65"/>
                <a:gd name="T3" fmla="*/ 0 h 47"/>
                <a:gd name="T4" fmla="*/ 65 w 65"/>
                <a:gd name="T5" fmla="*/ 47 h 47"/>
                <a:gd name="T6" fmla="*/ 0 w 65"/>
                <a:gd name="T7" fmla="*/ 47 h 47"/>
                <a:gd name="T8" fmla="*/ 0 w 65"/>
                <a:gd name="T9" fmla="*/ 0 h 47"/>
                <a:gd name="T10" fmla="*/ 9 w 65"/>
                <a:gd name="T11" fmla="*/ 5 h 47"/>
                <a:gd name="T12" fmla="*/ 65 w 65"/>
                <a:gd name="T13" fmla="*/ 5 h 47"/>
                <a:gd name="T14" fmla="*/ 65 w 65"/>
                <a:gd name="T15" fmla="*/ 47 h 47"/>
                <a:gd name="T16" fmla="*/ 9 w 65"/>
                <a:gd name="T17" fmla="*/ 47 h 47"/>
                <a:gd name="T18" fmla="*/ 9 w 65"/>
                <a:gd name="T19" fmla="*/ 5 h 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5" h="47">
                  <a:moveTo>
                    <a:pt x="0" y="0"/>
                  </a:moveTo>
                  <a:lnTo>
                    <a:pt x="65" y="0"/>
                  </a:lnTo>
                  <a:lnTo>
                    <a:pt x="65" y="47"/>
                  </a:lnTo>
                  <a:lnTo>
                    <a:pt x="0" y="47"/>
                  </a:lnTo>
                  <a:lnTo>
                    <a:pt x="0" y="0"/>
                  </a:lnTo>
                  <a:close/>
                  <a:moveTo>
                    <a:pt x="9" y="5"/>
                  </a:moveTo>
                  <a:lnTo>
                    <a:pt x="65" y="5"/>
                  </a:lnTo>
                  <a:lnTo>
                    <a:pt x="65" y="47"/>
                  </a:lnTo>
                  <a:lnTo>
                    <a:pt x="9" y="47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48" name="Freeform 398"/>
            <p:cNvSpPr>
              <a:spLocks noEditPoints="1"/>
            </p:cNvSpPr>
            <p:nvPr/>
          </p:nvSpPr>
          <p:spPr bwMode="auto">
            <a:xfrm>
              <a:off x="1484" y="3297"/>
              <a:ext cx="56" cy="42"/>
            </a:xfrm>
            <a:custGeom>
              <a:avLst/>
              <a:gdLst>
                <a:gd name="T0" fmla="*/ 0 w 56"/>
                <a:gd name="T1" fmla="*/ 0 h 42"/>
                <a:gd name="T2" fmla="*/ 56 w 56"/>
                <a:gd name="T3" fmla="*/ 0 h 42"/>
                <a:gd name="T4" fmla="*/ 56 w 56"/>
                <a:gd name="T5" fmla="*/ 42 h 42"/>
                <a:gd name="T6" fmla="*/ 0 w 56"/>
                <a:gd name="T7" fmla="*/ 42 h 42"/>
                <a:gd name="T8" fmla="*/ 0 w 56"/>
                <a:gd name="T9" fmla="*/ 0 h 42"/>
                <a:gd name="T10" fmla="*/ 9 w 56"/>
                <a:gd name="T11" fmla="*/ 9 h 42"/>
                <a:gd name="T12" fmla="*/ 56 w 56"/>
                <a:gd name="T13" fmla="*/ 9 h 42"/>
                <a:gd name="T14" fmla="*/ 56 w 56"/>
                <a:gd name="T15" fmla="*/ 42 h 42"/>
                <a:gd name="T16" fmla="*/ 9 w 56"/>
                <a:gd name="T17" fmla="*/ 42 h 42"/>
                <a:gd name="T18" fmla="*/ 9 w 56"/>
                <a:gd name="T19" fmla="*/ 9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6" h="42">
                  <a:moveTo>
                    <a:pt x="0" y="0"/>
                  </a:moveTo>
                  <a:lnTo>
                    <a:pt x="56" y="0"/>
                  </a:lnTo>
                  <a:lnTo>
                    <a:pt x="56" y="42"/>
                  </a:lnTo>
                  <a:lnTo>
                    <a:pt x="0" y="42"/>
                  </a:lnTo>
                  <a:lnTo>
                    <a:pt x="0" y="0"/>
                  </a:lnTo>
                  <a:close/>
                  <a:moveTo>
                    <a:pt x="9" y="9"/>
                  </a:moveTo>
                  <a:lnTo>
                    <a:pt x="56" y="9"/>
                  </a:lnTo>
                  <a:lnTo>
                    <a:pt x="56" y="42"/>
                  </a:lnTo>
                  <a:lnTo>
                    <a:pt x="9" y="42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49" name="Freeform 399"/>
            <p:cNvSpPr>
              <a:spLocks noEditPoints="1"/>
            </p:cNvSpPr>
            <p:nvPr/>
          </p:nvSpPr>
          <p:spPr bwMode="auto">
            <a:xfrm>
              <a:off x="1493" y="3306"/>
              <a:ext cx="47" cy="33"/>
            </a:xfrm>
            <a:custGeom>
              <a:avLst/>
              <a:gdLst>
                <a:gd name="T0" fmla="*/ 0 w 47"/>
                <a:gd name="T1" fmla="*/ 0 h 33"/>
                <a:gd name="T2" fmla="*/ 47 w 47"/>
                <a:gd name="T3" fmla="*/ 0 h 33"/>
                <a:gd name="T4" fmla="*/ 47 w 47"/>
                <a:gd name="T5" fmla="*/ 33 h 33"/>
                <a:gd name="T6" fmla="*/ 0 w 47"/>
                <a:gd name="T7" fmla="*/ 33 h 33"/>
                <a:gd name="T8" fmla="*/ 0 w 47"/>
                <a:gd name="T9" fmla="*/ 0 h 33"/>
                <a:gd name="T10" fmla="*/ 10 w 47"/>
                <a:gd name="T11" fmla="*/ 5 h 33"/>
                <a:gd name="T12" fmla="*/ 47 w 47"/>
                <a:gd name="T13" fmla="*/ 5 h 33"/>
                <a:gd name="T14" fmla="*/ 47 w 47"/>
                <a:gd name="T15" fmla="*/ 33 h 33"/>
                <a:gd name="T16" fmla="*/ 10 w 47"/>
                <a:gd name="T17" fmla="*/ 33 h 33"/>
                <a:gd name="T18" fmla="*/ 10 w 47"/>
                <a:gd name="T19" fmla="*/ 5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33">
                  <a:moveTo>
                    <a:pt x="0" y="0"/>
                  </a:moveTo>
                  <a:lnTo>
                    <a:pt x="47" y="0"/>
                  </a:lnTo>
                  <a:lnTo>
                    <a:pt x="47" y="33"/>
                  </a:lnTo>
                  <a:lnTo>
                    <a:pt x="0" y="33"/>
                  </a:lnTo>
                  <a:lnTo>
                    <a:pt x="0" y="0"/>
                  </a:lnTo>
                  <a:close/>
                  <a:moveTo>
                    <a:pt x="10" y="5"/>
                  </a:moveTo>
                  <a:lnTo>
                    <a:pt x="47" y="5"/>
                  </a:lnTo>
                  <a:lnTo>
                    <a:pt x="47" y="33"/>
                  </a:lnTo>
                  <a:lnTo>
                    <a:pt x="10" y="33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0" name="Freeform 400"/>
            <p:cNvSpPr>
              <a:spLocks noEditPoints="1"/>
            </p:cNvSpPr>
            <p:nvPr/>
          </p:nvSpPr>
          <p:spPr bwMode="auto">
            <a:xfrm>
              <a:off x="1503" y="3311"/>
              <a:ext cx="37" cy="28"/>
            </a:xfrm>
            <a:custGeom>
              <a:avLst/>
              <a:gdLst>
                <a:gd name="T0" fmla="*/ 0 w 37"/>
                <a:gd name="T1" fmla="*/ 0 h 28"/>
                <a:gd name="T2" fmla="*/ 37 w 37"/>
                <a:gd name="T3" fmla="*/ 0 h 28"/>
                <a:gd name="T4" fmla="*/ 37 w 37"/>
                <a:gd name="T5" fmla="*/ 28 h 28"/>
                <a:gd name="T6" fmla="*/ 0 w 37"/>
                <a:gd name="T7" fmla="*/ 28 h 28"/>
                <a:gd name="T8" fmla="*/ 0 w 37"/>
                <a:gd name="T9" fmla="*/ 0 h 28"/>
                <a:gd name="T10" fmla="*/ 9 w 37"/>
                <a:gd name="T11" fmla="*/ 10 h 28"/>
                <a:gd name="T12" fmla="*/ 37 w 37"/>
                <a:gd name="T13" fmla="*/ 10 h 28"/>
                <a:gd name="T14" fmla="*/ 37 w 37"/>
                <a:gd name="T15" fmla="*/ 28 h 28"/>
                <a:gd name="T16" fmla="*/ 9 w 37"/>
                <a:gd name="T17" fmla="*/ 28 h 28"/>
                <a:gd name="T18" fmla="*/ 9 w 37"/>
                <a:gd name="T19" fmla="*/ 10 h 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7" h="28">
                  <a:moveTo>
                    <a:pt x="0" y="0"/>
                  </a:moveTo>
                  <a:lnTo>
                    <a:pt x="37" y="0"/>
                  </a:lnTo>
                  <a:lnTo>
                    <a:pt x="37" y="28"/>
                  </a:lnTo>
                  <a:lnTo>
                    <a:pt x="0" y="28"/>
                  </a:lnTo>
                  <a:lnTo>
                    <a:pt x="0" y="0"/>
                  </a:lnTo>
                  <a:close/>
                  <a:moveTo>
                    <a:pt x="9" y="10"/>
                  </a:moveTo>
                  <a:lnTo>
                    <a:pt x="37" y="10"/>
                  </a:lnTo>
                  <a:lnTo>
                    <a:pt x="37" y="28"/>
                  </a:lnTo>
                  <a:lnTo>
                    <a:pt x="9" y="28"/>
                  </a:lnTo>
                  <a:lnTo>
                    <a:pt x="9" y="1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1" name="Freeform 401"/>
            <p:cNvSpPr>
              <a:spLocks noEditPoints="1"/>
            </p:cNvSpPr>
            <p:nvPr/>
          </p:nvSpPr>
          <p:spPr bwMode="auto">
            <a:xfrm>
              <a:off x="1512" y="3321"/>
              <a:ext cx="28" cy="18"/>
            </a:xfrm>
            <a:custGeom>
              <a:avLst/>
              <a:gdLst>
                <a:gd name="T0" fmla="*/ 0 w 28"/>
                <a:gd name="T1" fmla="*/ 0 h 18"/>
                <a:gd name="T2" fmla="*/ 28 w 28"/>
                <a:gd name="T3" fmla="*/ 0 h 18"/>
                <a:gd name="T4" fmla="*/ 28 w 28"/>
                <a:gd name="T5" fmla="*/ 18 h 18"/>
                <a:gd name="T6" fmla="*/ 0 w 28"/>
                <a:gd name="T7" fmla="*/ 18 h 18"/>
                <a:gd name="T8" fmla="*/ 0 w 28"/>
                <a:gd name="T9" fmla="*/ 0 h 18"/>
                <a:gd name="T10" fmla="*/ 10 w 28"/>
                <a:gd name="T11" fmla="*/ 4 h 18"/>
                <a:gd name="T12" fmla="*/ 28 w 28"/>
                <a:gd name="T13" fmla="*/ 4 h 18"/>
                <a:gd name="T14" fmla="*/ 28 w 28"/>
                <a:gd name="T15" fmla="*/ 18 h 18"/>
                <a:gd name="T16" fmla="*/ 10 w 28"/>
                <a:gd name="T17" fmla="*/ 18 h 18"/>
                <a:gd name="T18" fmla="*/ 10 w 28"/>
                <a:gd name="T19" fmla="*/ 4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" h="18">
                  <a:moveTo>
                    <a:pt x="0" y="0"/>
                  </a:moveTo>
                  <a:lnTo>
                    <a:pt x="28" y="0"/>
                  </a:lnTo>
                  <a:lnTo>
                    <a:pt x="28" y="18"/>
                  </a:lnTo>
                  <a:lnTo>
                    <a:pt x="0" y="18"/>
                  </a:lnTo>
                  <a:lnTo>
                    <a:pt x="0" y="0"/>
                  </a:lnTo>
                  <a:close/>
                  <a:moveTo>
                    <a:pt x="10" y="4"/>
                  </a:moveTo>
                  <a:lnTo>
                    <a:pt x="28" y="4"/>
                  </a:lnTo>
                  <a:lnTo>
                    <a:pt x="28" y="18"/>
                  </a:lnTo>
                  <a:lnTo>
                    <a:pt x="10" y="18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2" name="Freeform 402"/>
            <p:cNvSpPr>
              <a:spLocks noEditPoints="1"/>
            </p:cNvSpPr>
            <p:nvPr/>
          </p:nvSpPr>
          <p:spPr bwMode="auto">
            <a:xfrm>
              <a:off x="1522" y="3325"/>
              <a:ext cx="18" cy="14"/>
            </a:xfrm>
            <a:custGeom>
              <a:avLst/>
              <a:gdLst>
                <a:gd name="T0" fmla="*/ 0 w 18"/>
                <a:gd name="T1" fmla="*/ 0 h 14"/>
                <a:gd name="T2" fmla="*/ 18 w 18"/>
                <a:gd name="T3" fmla="*/ 0 h 14"/>
                <a:gd name="T4" fmla="*/ 18 w 18"/>
                <a:gd name="T5" fmla="*/ 14 h 14"/>
                <a:gd name="T6" fmla="*/ 0 w 18"/>
                <a:gd name="T7" fmla="*/ 14 h 14"/>
                <a:gd name="T8" fmla="*/ 0 w 18"/>
                <a:gd name="T9" fmla="*/ 0 h 14"/>
                <a:gd name="T10" fmla="*/ 9 w 18"/>
                <a:gd name="T11" fmla="*/ 10 h 14"/>
                <a:gd name="T12" fmla="*/ 18 w 18"/>
                <a:gd name="T13" fmla="*/ 10 h 14"/>
                <a:gd name="T14" fmla="*/ 18 w 18"/>
                <a:gd name="T15" fmla="*/ 14 h 14"/>
                <a:gd name="T16" fmla="*/ 9 w 18"/>
                <a:gd name="T17" fmla="*/ 14 h 14"/>
                <a:gd name="T18" fmla="*/ 9 w 18"/>
                <a:gd name="T19" fmla="*/ 10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" h="14">
                  <a:moveTo>
                    <a:pt x="0" y="0"/>
                  </a:moveTo>
                  <a:lnTo>
                    <a:pt x="18" y="0"/>
                  </a:lnTo>
                  <a:lnTo>
                    <a:pt x="18" y="14"/>
                  </a:lnTo>
                  <a:lnTo>
                    <a:pt x="0" y="14"/>
                  </a:lnTo>
                  <a:lnTo>
                    <a:pt x="0" y="0"/>
                  </a:lnTo>
                  <a:close/>
                  <a:moveTo>
                    <a:pt x="9" y="10"/>
                  </a:moveTo>
                  <a:lnTo>
                    <a:pt x="18" y="10"/>
                  </a:lnTo>
                  <a:lnTo>
                    <a:pt x="18" y="14"/>
                  </a:lnTo>
                  <a:lnTo>
                    <a:pt x="9" y="14"/>
                  </a:lnTo>
                  <a:lnTo>
                    <a:pt x="9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3" name="Freeform 403"/>
            <p:cNvSpPr>
              <a:spLocks noEditPoints="1"/>
            </p:cNvSpPr>
            <p:nvPr/>
          </p:nvSpPr>
          <p:spPr bwMode="auto">
            <a:xfrm>
              <a:off x="1531" y="3335"/>
              <a:ext cx="9" cy="4"/>
            </a:xfrm>
            <a:custGeom>
              <a:avLst/>
              <a:gdLst>
                <a:gd name="T0" fmla="*/ 0 w 9"/>
                <a:gd name="T1" fmla="*/ 0 h 4"/>
                <a:gd name="T2" fmla="*/ 9 w 9"/>
                <a:gd name="T3" fmla="*/ 0 h 4"/>
                <a:gd name="T4" fmla="*/ 9 w 9"/>
                <a:gd name="T5" fmla="*/ 4 h 4"/>
                <a:gd name="T6" fmla="*/ 0 w 9"/>
                <a:gd name="T7" fmla="*/ 4 h 4"/>
                <a:gd name="T8" fmla="*/ 0 w 9"/>
                <a:gd name="T9" fmla="*/ 0 h 4"/>
                <a:gd name="T10" fmla="*/ 9 w 9"/>
                <a:gd name="T11" fmla="*/ 4 h 4"/>
                <a:gd name="T12" fmla="*/ 9 w 9"/>
                <a:gd name="T13" fmla="*/ 4 h 4"/>
                <a:gd name="T14" fmla="*/ 9 w 9"/>
                <a:gd name="T15" fmla="*/ 4 h 4"/>
                <a:gd name="T16" fmla="*/ 9 w 9"/>
                <a:gd name="T17" fmla="*/ 4 h 4"/>
                <a:gd name="T18" fmla="*/ 9 w 9"/>
                <a:gd name="T19" fmla="*/ 4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lnTo>
                    <a:pt x="9" y="0"/>
                  </a:lnTo>
                  <a:lnTo>
                    <a:pt x="9" y="4"/>
                  </a:lnTo>
                  <a:lnTo>
                    <a:pt x="0" y="4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9" y="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4" name="Freeform 404"/>
            <p:cNvSpPr>
              <a:spLocks noEditPoints="1"/>
            </p:cNvSpPr>
            <p:nvPr/>
          </p:nvSpPr>
          <p:spPr bwMode="auto">
            <a:xfrm>
              <a:off x="1540" y="3339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5" name="Freeform 405"/>
            <p:cNvSpPr>
              <a:spLocks noEditPoints="1"/>
            </p:cNvSpPr>
            <p:nvPr/>
          </p:nvSpPr>
          <p:spPr bwMode="auto">
            <a:xfrm>
              <a:off x="1254" y="3128"/>
              <a:ext cx="286" cy="211"/>
            </a:xfrm>
            <a:custGeom>
              <a:avLst/>
              <a:gdLst>
                <a:gd name="T0" fmla="*/ 19 w 286"/>
                <a:gd name="T1" fmla="*/ 188 h 211"/>
                <a:gd name="T2" fmla="*/ 19 w 286"/>
                <a:gd name="T3" fmla="*/ 23 h 211"/>
                <a:gd name="T4" fmla="*/ 263 w 286"/>
                <a:gd name="T5" fmla="*/ 23 h 211"/>
                <a:gd name="T6" fmla="*/ 263 w 286"/>
                <a:gd name="T7" fmla="*/ 188 h 211"/>
                <a:gd name="T8" fmla="*/ 19 w 286"/>
                <a:gd name="T9" fmla="*/ 188 h 211"/>
                <a:gd name="T10" fmla="*/ 9 w 286"/>
                <a:gd name="T11" fmla="*/ 202 h 211"/>
                <a:gd name="T12" fmla="*/ 272 w 286"/>
                <a:gd name="T13" fmla="*/ 202 h 211"/>
                <a:gd name="T14" fmla="*/ 272 w 286"/>
                <a:gd name="T15" fmla="*/ 9 h 211"/>
                <a:gd name="T16" fmla="*/ 286 w 286"/>
                <a:gd name="T17" fmla="*/ 9 h 211"/>
                <a:gd name="T18" fmla="*/ 286 w 286"/>
                <a:gd name="T19" fmla="*/ 0 h 211"/>
                <a:gd name="T20" fmla="*/ 0 w 286"/>
                <a:gd name="T21" fmla="*/ 0 h 211"/>
                <a:gd name="T22" fmla="*/ 0 w 286"/>
                <a:gd name="T23" fmla="*/ 211 h 211"/>
                <a:gd name="T24" fmla="*/ 9 w 286"/>
                <a:gd name="T25" fmla="*/ 211 h 211"/>
                <a:gd name="T26" fmla="*/ 9 w 286"/>
                <a:gd name="T27" fmla="*/ 202 h 21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86" h="211">
                  <a:moveTo>
                    <a:pt x="19" y="188"/>
                  </a:moveTo>
                  <a:lnTo>
                    <a:pt x="19" y="23"/>
                  </a:lnTo>
                  <a:lnTo>
                    <a:pt x="263" y="23"/>
                  </a:lnTo>
                  <a:lnTo>
                    <a:pt x="263" y="188"/>
                  </a:lnTo>
                  <a:lnTo>
                    <a:pt x="19" y="188"/>
                  </a:lnTo>
                  <a:close/>
                  <a:moveTo>
                    <a:pt x="9" y="202"/>
                  </a:moveTo>
                  <a:lnTo>
                    <a:pt x="272" y="202"/>
                  </a:lnTo>
                  <a:lnTo>
                    <a:pt x="272" y="9"/>
                  </a:lnTo>
                  <a:lnTo>
                    <a:pt x="286" y="9"/>
                  </a:lnTo>
                  <a:lnTo>
                    <a:pt x="286" y="0"/>
                  </a:lnTo>
                  <a:lnTo>
                    <a:pt x="0" y="0"/>
                  </a:lnTo>
                  <a:lnTo>
                    <a:pt x="0" y="211"/>
                  </a:lnTo>
                  <a:lnTo>
                    <a:pt x="9" y="211"/>
                  </a:lnTo>
                  <a:lnTo>
                    <a:pt x="9" y="2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6" name="Freeform 406"/>
            <p:cNvSpPr>
              <a:spLocks noEditPoints="1"/>
            </p:cNvSpPr>
            <p:nvPr/>
          </p:nvSpPr>
          <p:spPr bwMode="auto">
            <a:xfrm>
              <a:off x="1254" y="3128"/>
              <a:ext cx="286" cy="211"/>
            </a:xfrm>
            <a:custGeom>
              <a:avLst/>
              <a:gdLst>
                <a:gd name="T0" fmla="*/ 0 w 286"/>
                <a:gd name="T1" fmla="*/ 0 h 211"/>
                <a:gd name="T2" fmla="*/ 286 w 286"/>
                <a:gd name="T3" fmla="*/ 0 h 211"/>
                <a:gd name="T4" fmla="*/ 286 w 286"/>
                <a:gd name="T5" fmla="*/ 211 h 211"/>
                <a:gd name="T6" fmla="*/ 0 w 286"/>
                <a:gd name="T7" fmla="*/ 211 h 211"/>
                <a:gd name="T8" fmla="*/ 0 w 286"/>
                <a:gd name="T9" fmla="*/ 0 h 211"/>
                <a:gd name="T10" fmla="*/ 9 w 286"/>
                <a:gd name="T11" fmla="*/ 4 h 211"/>
                <a:gd name="T12" fmla="*/ 286 w 286"/>
                <a:gd name="T13" fmla="*/ 4 h 211"/>
                <a:gd name="T14" fmla="*/ 286 w 286"/>
                <a:gd name="T15" fmla="*/ 211 h 211"/>
                <a:gd name="T16" fmla="*/ 9 w 286"/>
                <a:gd name="T17" fmla="*/ 211 h 211"/>
                <a:gd name="T18" fmla="*/ 9 w 286"/>
                <a:gd name="T19" fmla="*/ 4 h 2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6" h="211">
                  <a:moveTo>
                    <a:pt x="0" y="0"/>
                  </a:moveTo>
                  <a:lnTo>
                    <a:pt x="286" y="0"/>
                  </a:lnTo>
                  <a:lnTo>
                    <a:pt x="286" y="211"/>
                  </a:lnTo>
                  <a:lnTo>
                    <a:pt x="0" y="211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286" y="4"/>
                  </a:lnTo>
                  <a:lnTo>
                    <a:pt x="286" y="211"/>
                  </a:lnTo>
                  <a:lnTo>
                    <a:pt x="9" y="211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447" name="Group 407"/>
          <p:cNvGrpSpPr>
            <a:grpSpLocks/>
          </p:cNvGrpSpPr>
          <p:nvPr/>
        </p:nvGrpSpPr>
        <p:grpSpPr bwMode="auto">
          <a:xfrm>
            <a:off x="1841500" y="2900363"/>
            <a:ext cx="4167188" cy="3257550"/>
            <a:chOff x="1160" y="1746"/>
            <a:chExt cx="2625" cy="2052"/>
          </a:xfrm>
        </p:grpSpPr>
        <p:sp>
          <p:nvSpPr>
            <p:cNvPr id="10657" name="Freeform 408"/>
            <p:cNvSpPr>
              <a:spLocks noEditPoints="1"/>
            </p:cNvSpPr>
            <p:nvPr/>
          </p:nvSpPr>
          <p:spPr bwMode="auto">
            <a:xfrm>
              <a:off x="1263" y="3132"/>
              <a:ext cx="277" cy="207"/>
            </a:xfrm>
            <a:custGeom>
              <a:avLst/>
              <a:gdLst>
                <a:gd name="T0" fmla="*/ 0 w 277"/>
                <a:gd name="T1" fmla="*/ 0 h 207"/>
                <a:gd name="T2" fmla="*/ 277 w 277"/>
                <a:gd name="T3" fmla="*/ 0 h 207"/>
                <a:gd name="T4" fmla="*/ 277 w 277"/>
                <a:gd name="T5" fmla="*/ 207 h 207"/>
                <a:gd name="T6" fmla="*/ 0 w 277"/>
                <a:gd name="T7" fmla="*/ 207 h 207"/>
                <a:gd name="T8" fmla="*/ 0 w 277"/>
                <a:gd name="T9" fmla="*/ 0 h 207"/>
                <a:gd name="T10" fmla="*/ 10 w 277"/>
                <a:gd name="T11" fmla="*/ 10 h 207"/>
                <a:gd name="T12" fmla="*/ 277 w 277"/>
                <a:gd name="T13" fmla="*/ 10 h 207"/>
                <a:gd name="T14" fmla="*/ 277 w 277"/>
                <a:gd name="T15" fmla="*/ 207 h 207"/>
                <a:gd name="T16" fmla="*/ 10 w 277"/>
                <a:gd name="T17" fmla="*/ 207 h 207"/>
                <a:gd name="T18" fmla="*/ 10 w 277"/>
                <a:gd name="T19" fmla="*/ 10 h 2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7" h="207">
                  <a:moveTo>
                    <a:pt x="0" y="0"/>
                  </a:moveTo>
                  <a:lnTo>
                    <a:pt x="277" y="0"/>
                  </a:lnTo>
                  <a:lnTo>
                    <a:pt x="277" y="207"/>
                  </a:lnTo>
                  <a:lnTo>
                    <a:pt x="0" y="207"/>
                  </a:lnTo>
                  <a:lnTo>
                    <a:pt x="0" y="0"/>
                  </a:lnTo>
                  <a:close/>
                  <a:moveTo>
                    <a:pt x="10" y="10"/>
                  </a:moveTo>
                  <a:lnTo>
                    <a:pt x="277" y="10"/>
                  </a:lnTo>
                  <a:lnTo>
                    <a:pt x="277" y="207"/>
                  </a:lnTo>
                  <a:lnTo>
                    <a:pt x="10" y="207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8" name="Freeform 409"/>
            <p:cNvSpPr>
              <a:spLocks noEditPoints="1"/>
            </p:cNvSpPr>
            <p:nvPr/>
          </p:nvSpPr>
          <p:spPr bwMode="auto">
            <a:xfrm>
              <a:off x="1273" y="3142"/>
              <a:ext cx="267" cy="197"/>
            </a:xfrm>
            <a:custGeom>
              <a:avLst/>
              <a:gdLst>
                <a:gd name="T0" fmla="*/ 0 w 267"/>
                <a:gd name="T1" fmla="*/ 0 h 197"/>
                <a:gd name="T2" fmla="*/ 267 w 267"/>
                <a:gd name="T3" fmla="*/ 0 h 197"/>
                <a:gd name="T4" fmla="*/ 267 w 267"/>
                <a:gd name="T5" fmla="*/ 197 h 197"/>
                <a:gd name="T6" fmla="*/ 0 w 267"/>
                <a:gd name="T7" fmla="*/ 197 h 197"/>
                <a:gd name="T8" fmla="*/ 0 w 267"/>
                <a:gd name="T9" fmla="*/ 0 h 197"/>
                <a:gd name="T10" fmla="*/ 9 w 267"/>
                <a:gd name="T11" fmla="*/ 5 h 197"/>
                <a:gd name="T12" fmla="*/ 267 w 267"/>
                <a:gd name="T13" fmla="*/ 5 h 197"/>
                <a:gd name="T14" fmla="*/ 267 w 267"/>
                <a:gd name="T15" fmla="*/ 197 h 197"/>
                <a:gd name="T16" fmla="*/ 9 w 267"/>
                <a:gd name="T17" fmla="*/ 197 h 197"/>
                <a:gd name="T18" fmla="*/ 9 w 267"/>
                <a:gd name="T19" fmla="*/ 5 h 19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7" h="197">
                  <a:moveTo>
                    <a:pt x="0" y="0"/>
                  </a:moveTo>
                  <a:lnTo>
                    <a:pt x="267" y="0"/>
                  </a:lnTo>
                  <a:lnTo>
                    <a:pt x="267" y="197"/>
                  </a:lnTo>
                  <a:lnTo>
                    <a:pt x="0" y="197"/>
                  </a:lnTo>
                  <a:lnTo>
                    <a:pt x="0" y="0"/>
                  </a:lnTo>
                  <a:close/>
                  <a:moveTo>
                    <a:pt x="9" y="5"/>
                  </a:moveTo>
                  <a:lnTo>
                    <a:pt x="267" y="5"/>
                  </a:lnTo>
                  <a:lnTo>
                    <a:pt x="267" y="197"/>
                  </a:lnTo>
                  <a:lnTo>
                    <a:pt x="9" y="197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9" name="Freeform 410"/>
            <p:cNvSpPr>
              <a:spLocks noEditPoints="1"/>
            </p:cNvSpPr>
            <p:nvPr/>
          </p:nvSpPr>
          <p:spPr bwMode="auto">
            <a:xfrm>
              <a:off x="1282" y="3147"/>
              <a:ext cx="258" cy="192"/>
            </a:xfrm>
            <a:custGeom>
              <a:avLst/>
              <a:gdLst>
                <a:gd name="T0" fmla="*/ 0 w 258"/>
                <a:gd name="T1" fmla="*/ 0 h 192"/>
                <a:gd name="T2" fmla="*/ 258 w 258"/>
                <a:gd name="T3" fmla="*/ 0 h 192"/>
                <a:gd name="T4" fmla="*/ 258 w 258"/>
                <a:gd name="T5" fmla="*/ 192 h 192"/>
                <a:gd name="T6" fmla="*/ 0 w 258"/>
                <a:gd name="T7" fmla="*/ 192 h 192"/>
                <a:gd name="T8" fmla="*/ 0 w 258"/>
                <a:gd name="T9" fmla="*/ 0 h 192"/>
                <a:gd name="T10" fmla="*/ 9 w 258"/>
                <a:gd name="T11" fmla="*/ 9 h 192"/>
                <a:gd name="T12" fmla="*/ 258 w 258"/>
                <a:gd name="T13" fmla="*/ 9 h 192"/>
                <a:gd name="T14" fmla="*/ 258 w 258"/>
                <a:gd name="T15" fmla="*/ 192 h 192"/>
                <a:gd name="T16" fmla="*/ 9 w 258"/>
                <a:gd name="T17" fmla="*/ 192 h 192"/>
                <a:gd name="T18" fmla="*/ 9 w 258"/>
                <a:gd name="T19" fmla="*/ 9 h 1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8" h="192">
                  <a:moveTo>
                    <a:pt x="0" y="0"/>
                  </a:moveTo>
                  <a:lnTo>
                    <a:pt x="258" y="0"/>
                  </a:lnTo>
                  <a:lnTo>
                    <a:pt x="258" y="192"/>
                  </a:lnTo>
                  <a:lnTo>
                    <a:pt x="0" y="192"/>
                  </a:lnTo>
                  <a:lnTo>
                    <a:pt x="0" y="0"/>
                  </a:lnTo>
                  <a:close/>
                  <a:moveTo>
                    <a:pt x="9" y="9"/>
                  </a:moveTo>
                  <a:lnTo>
                    <a:pt x="258" y="9"/>
                  </a:lnTo>
                  <a:lnTo>
                    <a:pt x="258" y="192"/>
                  </a:lnTo>
                  <a:lnTo>
                    <a:pt x="9" y="192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0" name="Freeform 411"/>
            <p:cNvSpPr>
              <a:spLocks noEditPoints="1"/>
            </p:cNvSpPr>
            <p:nvPr/>
          </p:nvSpPr>
          <p:spPr bwMode="auto">
            <a:xfrm>
              <a:off x="1291" y="3156"/>
              <a:ext cx="249" cy="183"/>
            </a:xfrm>
            <a:custGeom>
              <a:avLst/>
              <a:gdLst>
                <a:gd name="T0" fmla="*/ 0 w 249"/>
                <a:gd name="T1" fmla="*/ 0 h 183"/>
                <a:gd name="T2" fmla="*/ 249 w 249"/>
                <a:gd name="T3" fmla="*/ 0 h 183"/>
                <a:gd name="T4" fmla="*/ 249 w 249"/>
                <a:gd name="T5" fmla="*/ 183 h 183"/>
                <a:gd name="T6" fmla="*/ 0 w 249"/>
                <a:gd name="T7" fmla="*/ 183 h 183"/>
                <a:gd name="T8" fmla="*/ 0 w 249"/>
                <a:gd name="T9" fmla="*/ 0 h 183"/>
                <a:gd name="T10" fmla="*/ 10 w 249"/>
                <a:gd name="T11" fmla="*/ 5 h 183"/>
                <a:gd name="T12" fmla="*/ 249 w 249"/>
                <a:gd name="T13" fmla="*/ 5 h 183"/>
                <a:gd name="T14" fmla="*/ 249 w 249"/>
                <a:gd name="T15" fmla="*/ 183 h 183"/>
                <a:gd name="T16" fmla="*/ 10 w 249"/>
                <a:gd name="T17" fmla="*/ 183 h 183"/>
                <a:gd name="T18" fmla="*/ 10 w 249"/>
                <a:gd name="T19" fmla="*/ 5 h 1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9" h="183">
                  <a:moveTo>
                    <a:pt x="0" y="0"/>
                  </a:moveTo>
                  <a:lnTo>
                    <a:pt x="249" y="0"/>
                  </a:lnTo>
                  <a:lnTo>
                    <a:pt x="249" y="183"/>
                  </a:lnTo>
                  <a:lnTo>
                    <a:pt x="0" y="183"/>
                  </a:lnTo>
                  <a:lnTo>
                    <a:pt x="0" y="0"/>
                  </a:lnTo>
                  <a:close/>
                  <a:moveTo>
                    <a:pt x="10" y="5"/>
                  </a:moveTo>
                  <a:lnTo>
                    <a:pt x="249" y="5"/>
                  </a:lnTo>
                  <a:lnTo>
                    <a:pt x="249" y="183"/>
                  </a:lnTo>
                  <a:lnTo>
                    <a:pt x="10" y="183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1" name="Freeform 412"/>
            <p:cNvSpPr>
              <a:spLocks noEditPoints="1"/>
            </p:cNvSpPr>
            <p:nvPr/>
          </p:nvSpPr>
          <p:spPr bwMode="auto">
            <a:xfrm>
              <a:off x="1301" y="3161"/>
              <a:ext cx="239" cy="178"/>
            </a:xfrm>
            <a:custGeom>
              <a:avLst/>
              <a:gdLst>
                <a:gd name="T0" fmla="*/ 0 w 239"/>
                <a:gd name="T1" fmla="*/ 0 h 178"/>
                <a:gd name="T2" fmla="*/ 239 w 239"/>
                <a:gd name="T3" fmla="*/ 0 h 178"/>
                <a:gd name="T4" fmla="*/ 239 w 239"/>
                <a:gd name="T5" fmla="*/ 178 h 178"/>
                <a:gd name="T6" fmla="*/ 0 w 239"/>
                <a:gd name="T7" fmla="*/ 178 h 178"/>
                <a:gd name="T8" fmla="*/ 0 w 239"/>
                <a:gd name="T9" fmla="*/ 0 h 178"/>
                <a:gd name="T10" fmla="*/ 9 w 239"/>
                <a:gd name="T11" fmla="*/ 9 h 178"/>
                <a:gd name="T12" fmla="*/ 239 w 239"/>
                <a:gd name="T13" fmla="*/ 9 h 178"/>
                <a:gd name="T14" fmla="*/ 239 w 239"/>
                <a:gd name="T15" fmla="*/ 178 h 178"/>
                <a:gd name="T16" fmla="*/ 9 w 239"/>
                <a:gd name="T17" fmla="*/ 178 h 178"/>
                <a:gd name="T18" fmla="*/ 9 w 239"/>
                <a:gd name="T19" fmla="*/ 9 h 1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9" h="178">
                  <a:moveTo>
                    <a:pt x="0" y="0"/>
                  </a:moveTo>
                  <a:lnTo>
                    <a:pt x="239" y="0"/>
                  </a:lnTo>
                  <a:lnTo>
                    <a:pt x="239" y="178"/>
                  </a:lnTo>
                  <a:lnTo>
                    <a:pt x="0" y="178"/>
                  </a:lnTo>
                  <a:lnTo>
                    <a:pt x="0" y="0"/>
                  </a:lnTo>
                  <a:close/>
                  <a:moveTo>
                    <a:pt x="9" y="9"/>
                  </a:moveTo>
                  <a:lnTo>
                    <a:pt x="239" y="9"/>
                  </a:lnTo>
                  <a:lnTo>
                    <a:pt x="239" y="178"/>
                  </a:lnTo>
                  <a:lnTo>
                    <a:pt x="9" y="178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2" name="Freeform 413"/>
            <p:cNvSpPr>
              <a:spLocks noEditPoints="1"/>
            </p:cNvSpPr>
            <p:nvPr/>
          </p:nvSpPr>
          <p:spPr bwMode="auto">
            <a:xfrm>
              <a:off x="1310" y="3170"/>
              <a:ext cx="230" cy="169"/>
            </a:xfrm>
            <a:custGeom>
              <a:avLst/>
              <a:gdLst>
                <a:gd name="T0" fmla="*/ 0 w 230"/>
                <a:gd name="T1" fmla="*/ 0 h 169"/>
                <a:gd name="T2" fmla="*/ 230 w 230"/>
                <a:gd name="T3" fmla="*/ 0 h 169"/>
                <a:gd name="T4" fmla="*/ 230 w 230"/>
                <a:gd name="T5" fmla="*/ 169 h 169"/>
                <a:gd name="T6" fmla="*/ 0 w 230"/>
                <a:gd name="T7" fmla="*/ 169 h 169"/>
                <a:gd name="T8" fmla="*/ 0 w 230"/>
                <a:gd name="T9" fmla="*/ 0 h 169"/>
                <a:gd name="T10" fmla="*/ 10 w 230"/>
                <a:gd name="T11" fmla="*/ 5 h 169"/>
                <a:gd name="T12" fmla="*/ 230 w 230"/>
                <a:gd name="T13" fmla="*/ 5 h 169"/>
                <a:gd name="T14" fmla="*/ 230 w 230"/>
                <a:gd name="T15" fmla="*/ 169 h 169"/>
                <a:gd name="T16" fmla="*/ 10 w 230"/>
                <a:gd name="T17" fmla="*/ 169 h 169"/>
                <a:gd name="T18" fmla="*/ 10 w 230"/>
                <a:gd name="T19" fmla="*/ 5 h 1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0" h="169">
                  <a:moveTo>
                    <a:pt x="0" y="0"/>
                  </a:moveTo>
                  <a:lnTo>
                    <a:pt x="230" y="0"/>
                  </a:lnTo>
                  <a:lnTo>
                    <a:pt x="230" y="169"/>
                  </a:lnTo>
                  <a:lnTo>
                    <a:pt x="0" y="169"/>
                  </a:lnTo>
                  <a:lnTo>
                    <a:pt x="0" y="0"/>
                  </a:lnTo>
                  <a:close/>
                  <a:moveTo>
                    <a:pt x="10" y="5"/>
                  </a:moveTo>
                  <a:lnTo>
                    <a:pt x="230" y="5"/>
                  </a:lnTo>
                  <a:lnTo>
                    <a:pt x="230" y="169"/>
                  </a:lnTo>
                  <a:lnTo>
                    <a:pt x="10" y="169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3" name="Freeform 414"/>
            <p:cNvSpPr>
              <a:spLocks noEditPoints="1"/>
            </p:cNvSpPr>
            <p:nvPr/>
          </p:nvSpPr>
          <p:spPr bwMode="auto">
            <a:xfrm>
              <a:off x="1320" y="3175"/>
              <a:ext cx="220" cy="164"/>
            </a:xfrm>
            <a:custGeom>
              <a:avLst/>
              <a:gdLst>
                <a:gd name="T0" fmla="*/ 0 w 220"/>
                <a:gd name="T1" fmla="*/ 0 h 164"/>
                <a:gd name="T2" fmla="*/ 220 w 220"/>
                <a:gd name="T3" fmla="*/ 0 h 164"/>
                <a:gd name="T4" fmla="*/ 220 w 220"/>
                <a:gd name="T5" fmla="*/ 164 h 164"/>
                <a:gd name="T6" fmla="*/ 0 w 220"/>
                <a:gd name="T7" fmla="*/ 164 h 164"/>
                <a:gd name="T8" fmla="*/ 0 w 220"/>
                <a:gd name="T9" fmla="*/ 0 h 164"/>
                <a:gd name="T10" fmla="*/ 9 w 220"/>
                <a:gd name="T11" fmla="*/ 9 h 164"/>
                <a:gd name="T12" fmla="*/ 220 w 220"/>
                <a:gd name="T13" fmla="*/ 9 h 164"/>
                <a:gd name="T14" fmla="*/ 220 w 220"/>
                <a:gd name="T15" fmla="*/ 164 h 164"/>
                <a:gd name="T16" fmla="*/ 9 w 220"/>
                <a:gd name="T17" fmla="*/ 164 h 164"/>
                <a:gd name="T18" fmla="*/ 9 w 220"/>
                <a:gd name="T19" fmla="*/ 9 h 1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0" h="164">
                  <a:moveTo>
                    <a:pt x="0" y="0"/>
                  </a:moveTo>
                  <a:lnTo>
                    <a:pt x="220" y="0"/>
                  </a:lnTo>
                  <a:lnTo>
                    <a:pt x="220" y="164"/>
                  </a:lnTo>
                  <a:lnTo>
                    <a:pt x="0" y="164"/>
                  </a:lnTo>
                  <a:lnTo>
                    <a:pt x="0" y="0"/>
                  </a:lnTo>
                  <a:close/>
                  <a:moveTo>
                    <a:pt x="9" y="9"/>
                  </a:moveTo>
                  <a:lnTo>
                    <a:pt x="220" y="9"/>
                  </a:lnTo>
                  <a:lnTo>
                    <a:pt x="220" y="164"/>
                  </a:lnTo>
                  <a:lnTo>
                    <a:pt x="9" y="164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4" name="Freeform 415"/>
            <p:cNvSpPr>
              <a:spLocks noEditPoints="1"/>
            </p:cNvSpPr>
            <p:nvPr/>
          </p:nvSpPr>
          <p:spPr bwMode="auto">
            <a:xfrm>
              <a:off x="1329" y="3184"/>
              <a:ext cx="211" cy="155"/>
            </a:xfrm>
            <a:custGeom>
              <a:avLst/>
              <a:gdLst>
                <a:gd name="T0" fmla="*/ 0 w 211"/>
                <a:gd name="T1" fmla="*/ 0 h 155"/>
                <a:gd name="T2" fmla="*/ 211 w 211"/>
                <a:gd name="T3" fmla="*/ 0 h 155"/>
                <a:gd name="T4" fmla="*/ 211 w 211"/>
                <a:gd name="T5" fmla="*/ 155 h 155"/>
                <a:gd name="T6" fmla="*/ 0 w 211"/>
                <a:gd name="T7" fmla="*/ 155 h 155"/>
                <a:gd name="T8" fmla="*/ 0 w 211"/>
                <a:gd name="T9" fmla="*/ 0 h 155"/>
                <a:gd name="T10" fmla="*/ 9 w 211"/>
                <a:gd name="T11" fmla="*/ 5 h 155"/>
                <a:gd name="T12" fmla="*/ 211 w 211"/>
                <a:gd name="T13" fmla="*/ 5 h 155"/>
                <a:gd name="T14" fmla="*/ 211 w 211"/>
                <a:gd name="T15" fmla="*/ 155 h 155"/>
                <a:gd name="T16" fmla="*/ 9 w 211"/>
                <a:gd name="T17" fmla="*/ 155 h 155"/>
                <a:gd name="T18" fmla="*/ 9 w 211"/>
                <a:gd name="T19" fmla="*/ 5 h 1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1" h="155">
                  <a:moveTo>
                    <a:pt x="0" y="0"/>
                  </a:moveTo>
                  <a:lnTo>
                    <a:pt x="211" y="0"/>
                  </a:lnTo>
                  <a:lnTo>
                    <a:pt x="211" y="155"/>
                  </a:lnTo>
                  <a:lnTo>
                    <a:pt x="0" y="155"/>
                  </a:lnTo>
                  <a:lnTo>
                    <a:pt x="0" y="0"/>
                  </a:lnTo>
                  <a:close/>
                  <a:moveTo>
                    <a:pt x="9" y="5"/>
                  </a:moveTo>
                  <a:lnTo>
                    <a:pt x="211" y="5"/>
                  </a:lnTo>
                  <a:lnTo>
                    <a:pt x="211" y="155"/>
                  </a:lnTo>
                  <a:lnTo>
                    <a:pt x="9" y="155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5" name="Freeform 416"/>
            <p:cNvSpPr>
              <a:spLocks noEditPoints="1"/>
            </p:cNvSpPr>
            <p:nvPr/>
          </p:nvSpPr>
          <p:spPr bwMode="auto">
            <a:xfrm>
              <a:off x="1338" y="3189"/>
              <a:ext cx="202" cy="150"/>
            </a:xfrm>
            <a:custGeom>
              <a:avLst/>
              <a:gdLst>
                <a:gd name="T0" fmla="*/ 0 w 202"/>
                <a:gd name="T1" fmla="*/ 0 h 150"/>
                <a:gd name="T2" fmla="*/ 202 w 202"/>
                <a:gd name="T3" fmla="*/ 0 h 150"/>
                <a:gd name="T4" fmla="*/ 202 w 202"/>
                <a:gd name="T5" fmla="*/ 150 h 150"/>
                <a:gd name="T6" fmla="*/ 0 w 202"/>
                <a:gd name="T7" fmla="*/ 150 h 150"/>
                <a:gd name="T8" fmla="*/ 0 w 202"/>
                <a:gd name="T9" fmla="*/ 0 h 150"/>
                <a:gd name="T10" fmla="*/ 10 w 202"/>
                <a:gd name="T11" fmla="*/ 9 h 150"/>
                <a:gd name="T12" fmla="*/ 202 w 202"/>
                <a:gd name="T13" fmla="*/ 9 h 150"/>
                <a:gd name="T14" fmla="*/ 202 w 202"/>
                <a:gd name="T15" fmla="*/ 150 h 150"/>
                <a:gd name="T16" fmla="*/ 10 w 202"/>
                <a:gd name="T17" fmla="*/ 150 h 150"/>
                <a:gd name="T18" fmla="*/ 10 w 202"/>
                <a:gd name="T19" fmla="*/ 9 h 1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2" h="150">
                  <a:moveTo>
                    <a:pt x="0" y="0"/>
                  </a:moveTo>
                  <a:lnTo>
                    <a:pt x="202" y="0"/>
                  </a:lnTo>
                  <a:lnTo>
                    <a:pt x="202" y="150"/>
                  </a:lnTo>
                  <a:lnTo>
                    <a:pt x="0" y="150"/>
                  </a:lnTo>
                  <a:lnTo>
                    <a:pt x="0" y="0"/>
                  </a:lnTo>
                  <a:close/>
                  <a:moveTo>
                    <a:pt x="10" y="9"/>
                  </a:moveTo>
                  <a:lnTo>
                    <a:pt x="202" y="9"/>
                  </a:lnTo>
                  <a:lnTo>
                    <a:pt x="202" y="150"/>
                  </a:lnTo>
                  <a:lnTo>
                    <a:pt x="10" y="150"/>
                  </a:lnTo>
                  <a:lnTo>
                    <a:pt x="10" y="9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6" name="Freeform 417"/>
            <p:cNvSpPr>
              <a:spLocks noEditPoints="1"/>
            </p:cNvSpPr>
            <p:nvPr/>
          </p:nvSpPr>
          <p:spPr bwMode="auto">
            <a:xfrm>
              <a:off x="1348" y="3198"/>
              <a:ext cx="192" cy="141"/>
            </a:xfrm>
            <a:custGeom>
              <a:avLst/>
              <a:gdLst>
                <a:gd name="T0" fmla="*/ 0 w 192"/>
                <a:gd name="T1" fmla="*/ 0 h 141"/>
                <a:gd name="T2" fmla="*/ 192 w 192"/>
                <a:gd name="T3" fmla="*/ 0 h 141"/>
                <a:gd name="T4" fmla="*/ 192 w 192"/>
                <a:gd name="T5" fmla="*/ 141 h 141"/>
                <a:gd name="T6" fmla="*/ 0 w 192"/>
                <a:gd name="T7" fmla="*/ 141 h 141"/>
                <a:gd name="T8" fmla="*/ 0 w 192"/>
                <a:gd name="T9" fmla="*/ 0 h 141"/>
                <a:gd name="T10" fmla="*/ 9 w 192"/>
                <a:gd name="T11" fmla="*/ 5 h 141"/>
                <a:gd name="T12" fmla="*/ 192 w 192"/>
                <a:gd name="T13" fmla="*/ 5 h 141"/>
                <a:gd name="T14" fmla="*/ 192 w 192"/>
                <a:gd name="T15" fmla="*/ 141 h 141"/>
                <a:gd name="T16" fmla="*/ 9 w 192"/>
                <a:gd name="T17" fmla="*/ 141 h 141"/>
                <a:gd name="T18" fmla="*/ 9 w 192"/>
                <a:gd name="T19" fmla="*/ 5 h 1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41">
                  <a:moveTo>
                    <a:pt x="0" y="0"/>
                  </a:moveTo>
                  <a:lnTo>
                    <a:pt x="192" y="0"/>
                  </a:lnTo>
                  <a:lnTo>
                    <a:pt x="192" y="141"/>
                  </a:lnTo>
                  <a:lnTo>
                    <a:pt x="0" y="141"/>
                  </a:lnTo>
                  <a:lnTo>
                    <a:pt x="0" y="0"/>
                  </a:lnTo>
                  <a:close/>
                  <a:moveTo>
                    <a:pt x="9" y="5"/>
                  </a:moveTo>
                  <a:lnTo>
                    <a:pt x="192" y="5"/>
                  </a:lnTo>
                  <a:lnTo>
                    <a:pt x="192" y="141"/>
                  </a:lnTo>
                  <a:lnTo>
                    <a:pt x="9" y="141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7" name="Freeform 418"/>
            <p:cNvSpPr>
              <a:spLocks noEditPoints="1"/>
            </p:cNvSpPr>
            <p:nvPr/>
          </p:nvSpPr>
          <p:spPr bwMode="auto">
            <a:xfrm>
              <a:off x="1357" y="3203"/>
              <a:ext cx="183" cy="136"/>
            </a:xfrm>
            <a:custGeom>
              <a:avLst/>
              <a:gdLst>
                <a:gd name="T0" fmla="*/ 0 w 183"/>
                <a:gd name="T1" fmla="*/ 0 h 136"/>
                <a:gd name="T2" fmla="*/ 183 w 183"/>
                <a:gd name="T3" fmla="*/ 0 h 136"/>
                <a:gd name="T4" fmla="*/ 183 w 183"/>
                <a:gd name="T5" fmla="*/ 136 h 136"/>
                <a:gd name="T6" fmla="*/ 0 w 183"/>
                <a:gd name="T7" fmla="*/ 136 h 136"/>
                <a:gd name="T8" fmla="*/ 0 w 183"/>
                <a:gd name="T9" fmla="*/ 0 h 136"/>
                <a:gd name="T10" fmla="*/ 10 w 183"/>
                <a:gd name="T11" fmla="*/ 9 h 136"/>
                <a:gd name="T12" fmla="*/ 183 w 183"/>
                <a:gd name="T13" fmla="*/ 9 h 136"/>
                <a:gd name="T14" fmla="*/ 183 w 183"/>
                <a:gd name="T15" fmla="*/ 136 h 136"/>
                <a:gd name="T16" fmla="*/ 10 w 183"/>
                <a:gd name="T17" fmla="*/ 136 h 136"/>
                <a:gd name="T18" fmla="*/ 10 w 183"/>
                <a:gd name="T19" fmla="*/ 9 h 1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3" h="136">
                  <a:moveTo>
                    <a:pt x="0" y="0"/>
                  </a:moveTo>
                  <a:lnTo>
                    <a:pt x="183" y="0"/>
                  </a:lnTo>
                  <a:lnTo>
                    <a:pt x="183" y="136"/>
                  </a:lnTo>
                  <a:lnTo>
                    <a:pt x="0" y="136"/>
                  </a:lnTo>
                  <a:lnTo>
                    <a:pt x="0" y="0"/>
                  </a:lnTo>
                  <a:close/>
                  <a:moveTo>
                    <a:pt x="10" y="9"/>
                  </a:moveTo>
                  <a:lnTo>
                    <a:pt x="183" y="9"/>
                  </a:lnTo>
                  <a:lnTo>
                    <a:pt x="183" y="136"/>
                  </a:lnTo>
                  <a:lnTo>
                    <a:pt x="10" y="136"/>
                  </a:lnTo>
                  <a:lnTo>
                    <a:pt x="10" y="9"/>
                  </a:ln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8" name="Freeform 419"/>
            <p:cNvSpPr>
              <a:spLocks noEditPoints="1"/>
            </p:cNvSpPr>
            <p:nvPr/>
          </p:nvSpPr>
          <p:spPr bwMode="auto">
            <a:xfrm>
              <a:off x="1367" y="3212"/>
              <a:ext cx="173" cy="127"/>
            </a:xfrm>
            <a:custGeom>
              <a:avLst/>
              <a:gdLst>
                <a:gd name="T0" fmla="*/ 0 w 173"/>
                <a:gd name="T1" fmla="*/ 0 h 127"/>
                <a:gd name="T2" fmla="*/ 173 w 173"/>
                <a:gd name="T3" fmla="*/ 0 h 127"/>
                <a:gd name="T4" fmla="*/ 173 w 173"/>
                <a:gd name="T5" fmla="*/ 127 h 127"/>
                <a:gd name="T6" fmla="*/ 0 w 173"/>
                <a:gd name="T7" fmla="*/ 127 h 127"/>
                <a:gd name="T8" fmla="*/ 0 w 173"/>
                <a:gd name="T9" fmla="*/ 0 h 127"/>
                <a:gd name="T10" fmla="*/ 9 w 173"/>
                <a:gd name="T11" fmla="*/ 5 h 127"/>
                <a:gd name="T12" fmla="*/ 173 w 173"/>
                <a:gd name="T13" fmla="*/ 5 h 127"/>
                <a:gd name="T14" fmla="*/ 173 w 173"/>
                <a:gd name="T15" fmla="*/ 127 h 127"/>
                <a:gd name="T16" fmla="*/ 9 w 173"/>
                <a:gd name="T17" fmla="*/ 127 h 127"/>
                <a:gd name="T18" fmla="*/ 9 w 173"/>
                <a:gd name="T19" fmla="*/ 5 h 1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3" h="127">
                  <a:moveTo>
                    <a:pt x="0" y="0"/>
                  </a:moveTo>
                  <a:lnTo>
                    <a:pt x="173" y="0"/>
                  </a:lnTo>
                  <a:lnTo>
                    <a:pt x="173" y="127"/>
                  </a:lnTo>
                  <a:lnTo>
                    <a:pt x="0" y="127"/>
                  </a:lnTo>
                  <a:lnTo>
                    <a:pt x="0" y="0"/>
                  </a:lnTo>
                  <a:close/>
                  <a:moveTo>
                    <a:pt x="9" y="5"/>
                  </a:moveTo>
                  <a:lnTo>
                    <a:pt x="173" y="5"/>
                  </a:lnTo>
                  <a:lnTo>
                    <a:pt x="173" y="127"/>
                  </a:lnTo>
                  <a:lnTo>
                    <a:pt x="9" y="127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9" name="Freeform 420"/>
            <p:cNvSpPr>
              <a:spLocks noEditPoints="1"/>
            </p:cNvSpPr>
            <p:nvPr/>
          </p:nvSpPr>
          <p:spPr bwMode="auto">
            <a:xfrm>
              <a:off x="1376" y="3217"/>
              <a:ext cx="164" cy="122"/>
            </a:xfrm>
            <a:custGeom>
              <a:avLst/>
              <a:gdLst>
                <a:gd name="T0" fmla="*/ 0 w 164"/>
                <a:gd name="T1" fmla="*/ 0 h 122"/>
                <a:gd name="T2" fmla="*/ 164 w 164"/>
                <a:gd name="T3" fmla="*/ 0 h 122"/>
                <a:gd name="T4" fmla="*/ 164 w 164"/>
                <a:gd name="T5" fmla="*/ 122 h 122"/>
                <a:gd name="T6" fmla="*/ 0 w 164"/>
                <a:gd name="T7" fmla="*/ 122 h 122"/>
                <a:gd name="T8" fmla="*/ 0 w 164"/>
                <a:gd name="T9" fmla="*/ 0 h 122"/>
                <a:gd name="T10" fmla="*/ 9 w 164"/>
                <a:gd name="T11" fmla="*/ 10 h 122"/>
                <a:gd name="T12" fmla="*/ 164 w 164"/>
                <a:gd name="T13" fmla="*/ 10 h 122"/>
                <a:gd name="T14" fmla="*/ 164 w 164"/>
                <a:gd name="T15" fmla="*/ 122 h 122"/>
                <a:gd name="T16" fmla="*/ 9 w 164"/>
                <a:gd name="T17" fmla="*/ 122 h 122"/>
                <a:gd name="T18" fmla="*/ 9 w 164"/>
                <a:gd name="T19" fmla="*/ 10 h 1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4" h="122">
                  <a:moveTo>
                    <a:pt x="0" y="0"/>
                  </a:moveTo>
                  <a:lnTo>
                    <a:pt x="164" y="0"/>
                  </a:lnTo>
                  <a:lnTo>
                    <a:pt x="164" y="122"/>
                  </a:lnTo>
                  <a:lnTo>
                    <a:pt x="0" y="122"/>
                  </a:lnTo>
                  <a:lnTo>
                    <a:pt x="0" y="0"/>
                  </a:lnTo>
                  <a:close/>
                  <a:moveTo>
                    <a:pt x="9" y="10"/>
                  </a:moveTo>
                  <a:lnTo>
                    <a:pt x="164" y="10"/>
                  </a:lnTo>
                  <a:lnTo>
                    <a:pt x="164" y="122"/>
                  </a:lnTo>
                  <a:lnTo>
                    <a:pt x="9" y="122"/>
                  </a:lnTo>
                  <a:lnTo>
                    <a:pt x="9" y="10"/>
                  </a:ln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70" name="Freeform 421"/>
            <p:cNvSpPr>
              <a:spLocks noEditPoints="1"/>
            </p:cNvSpPr>
            <p:nvPr/>
          </p:nvSpPr>
          <p:spPr bwMode="auto">
            <a:xfrm>
              <a:off x="1385" y="3227"/>
              <a:ext cx="155" cy="112"/>
            </a:xfrm>
            <a:custGeom>
              <a:avLst/>
              <a:gdLst>
                <a:gd name="T0" fmla="*/ 0 w 155"/>
                <a:gd name="T1" fmla="*/ 0 h 112"/>
                <a:gd name="T2" fmla="*/ 155 w 155"/>
                <a:gd name="T3" fmla="*/ 0 h 112"/>
                <a:gd name="T4" fmla="*/ 155 w 155"/>
                <a:gd name="T5" fmla="*/ 112 h 112"/>
                <a:gd name="T6" fmla="*/ 0 w 155"/>
                <a:gd name="T7" fmla="*/ 112 h 112"/>
                <a:gd name="T8" fmla="*/ 0 w 155"/>
                <a:gd name="T9" fmla="*/ 0 h 112"/>
                <a:gd name="T10" fmla="*/ 10 w 155"/>
                <a:gd name="T11" fmla="*/ 4 h 112"/>
                <a:gd name="T12" fmla="*/ 155 w 155"/>
                <a:gd name="T13" fmla="*/ 4 h 112"/>
                <a:gd name="T14" fmla="*/ 155 w 155"/>
                <a:gd name="T15" fmla="*/ 112 h 112"/>
                <a:gd name="T16" fmla="*/ 10 w 155"/>
                <a:gd name="T17" fmla="*/ 112 h 112"/>
                <a:gd name="T18" fmla="*/ 10 w 155"/>
                <a:gd name="T19" fmla="*/ 4 h 1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5" h="112">
                  <a:moveTo>
                    <a:pt x="0" y="0"/>
                  </a:moveTo>
                  <a:lnTo>
                    <a:pt x="155" y="0"/>
                  </a:lnTo>
                  <a:lnTo>
                    <a:pt x="155" y="112"/>
                  </a:lnTo>
                  <a:lnTo>
                    <a:pt x="0" y="112"/>
                  </a:lnTo>
                  <a:lnTo>
                    <a:pt x="0" y="0"/>
                  </a:lnTo>
                  <a:close/>
                  <a:moveTo>
                    <a:pt x="10" y="4"/>
                  </a:moveTo>
                  <a:lnTo>
                    <a:pt x="155" y="4"/>
                  </a:lnTo>
                  <a:lnTo>
                    <a:pt x="155" y="112"/>
                  </a:lnTo>
                  <a:lnTo>
                    <a:pt x="10" y="112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71" name="Freeform 422"/>
            <p:cNvSpPr>
              <a:spLocks noEditPoints="1"/>
            </p:cNvSpPr>
            <p:nvPr/>
          </p:nvSpPr>
          <p:spPr bwMode="auto">
            <a:xfrm>
              <a:off x="1395" y="3231"/>
              <a:ext cx="145" cy="108"/>
            </a:xfrm>
            <a:custGeom>
              <a:avLst/>
              <a:gdLst>
                <a:gd name="T0" fmla="*/ 0 w 145"/>
                <a:gd name="T1" fmla="*/ 0 h 108"/>
                <a:gd name="T2" fmla="*/ 145 w 145"/>
                <a:gd name="T3" fmla="*/ 0 h 108"/>
                <a:gd name="T4" fmla="*/ 145 w 145"/>
                <a:gd name="T5" fmla="*/ 108 h 108"/>
                <a:gd name="T6" fmla="*/ 0 w 145"/>
                <a:gd name="T7" fmla="*/ 108 h 108"/>
                <a:gd name="T8" fmla="*/ 0 w 145"/>
                <a:gd name="T9" fmla="*/ 0 h 108"/>
                <a:gd name="T10" fmla="*/ 9 w 145"/>
                <a:gd name="T11" fmla="*/ 10 h 108"/>
                <a:gd name="T12" fmla="*/ 145 w 145"/>
                <a:gd name="T13" fmla="*/ 10 h 108"/>
                <a:gd name="T14" fmla="*/ 145 w 145"/>
                <a:gd name="T15" fmla="*/ 108 h 108"/>
                <a:gd name="T16" fmla="*/ 9 w 145"/>
                <a:gd name="T17" fmla="*/ 108 h 108"/>
                <a:gd name="T18" fmla="*/ 9 w 145"/>
                <a:gd name="T19" fmla="*/ 10 h 1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5" h="108">
                  <a:moveTo>
                    <a:pt x="0" y="0"/>
                  </a:moveTo>
                  <a:lnTo>
                    <a:pt x="145" y="0"/>
                  </a:lnTo>
                  <a:lnTo>
                    <a:pt x="145" y="108"/>
                  </a:lnTo>
                  <a:lnTo>
                    <a:pt x="0" y="108"/>
                  </a:lnTo>
                  <a:lnTo>
                    <a:pt x="0" y="0"/>
                  </a:lnTo>
                  <a:close/>
                  <a:moveTo>
                    <a:pt x="9" y="10"/>
                  </a:moveTo>
                  <a:lnTo>
                    <a:pt x="145" y="10"/>
                  </a:lnTo>
                  <a:lnTo>
                    <a:pt x="145" y="108"/>
                  </a:lnTo>
                  <a:lnTo>
                    <a:pt x="9" y="108"/>
                  </a:lnTo>
                  <a:lnTo>
                    <a:pt x="9" y="1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72" name="Freeform 423"/>
            <p:cNvSpPr>
              <a:spLocks noEditPoints="1"/>
            </p:cNvSpPr>
            <p:nvPr/>
          </p:nvSpPr>
          <p:spPr bwMode="auto">
            <a:xfrm>
              <a:off x="1404" y="3241"/>
              <a:ext cx="136" cy="98"/>
            </a:xfrm>
            <a:custGeom>
              <a:avLst/>
              <a:gdLst>
                <a:gd name="T0" fmla="*/ 0 w 136"/>
                <a:gd name="T1" fmla="*/ 0 h 98"/>
                <a:gd name="T2" fmla="*/ 136 w 136"/>
                <a:gd name="T3" fmla="*/ 0 h 98"/>
                <a:gd name="T4" fmla="*/ 136 w 136"/>
                <a:gd name="T5" fmla="*/ 98 h 98"/>
                <a:gd name="T6" fmla="*/ 0 w 136"/>
                <a:gd name="T7" fmla="*/ 98 h 98"/>
                <a:gd name="T8" fmla="*/ 0 w 136"/>
                <a:gd name="T9" fmla="*/ 0 h 98"/>
                <a:gd name="T10" fmla="*/ 10 w 136"/>
                <a:gd name="T11" fmla="*/ 4 h 98"/>
                <a:gd name="T12" fmla="*/ 136 w 136"/>
                <a:gd name="T13" fmla="*/ 4 h 98"/>
                <a:gd name="T14" fmla="*/ 136 w 136"/>
                <a:gd name="T15" fmla="*/ 98 h 98"/>
                <a:gd name="T16" fmla="*/ 10 w 136"/>
                <a:gd name="T17" fmla="*/ 98 h 98"/>
                <a:gd name="T18" fmla="*/ 10 w 136"/>
                <a:gd name="T19" fmla="*/ 4 h 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98">
                  <a:moveTo>
                    <a:pt x="0" y="0"/>
                  </a:moveTo>
                  <a:lnTo>
                    <a:pt x="136" y="0"/>
                  </a:lnTo>
                  <a:lnTo>
                    <a:pt x="136" y="98"/>
                  </a:lnTo>
                  <a:lnTo>
                    <a:pt x="0" y="98"/>
                  </a:lnTo>
                  <a:lnTo>
                    <a:pt x="0" y="0"/>
                  </a:lnTo>
                  <a:close/>
                  <a:moveTo>
                    <a:pt x="10" y="4"/>
                  </a:moveTo>
                  <a:lnTo>
                    <a:pt x="136" y="4"/>
                  </a:lnTo>
                  <a:lnTo>
                    <a:pt x="136" y="98"/>
                  </a:lnTo>
                  <a:lnTo>
                    <a:pt x="10" y="98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73" name="Freeform 424"/>
            <p:cNvSpPr>
              <a:spLocks noEditPoints="1"/>
            </p:cNvSpPr>
            <p:nvPr/>
          </p:nvSpPr>
          <p:spPr bwMode="auto">
            <a:xfrm>
              <a:off x="1414" y="3245"/>
              <a:ext cx="126" cy="94"/>
            </a:xfrm>
            <a:custGeom>
              <a:avLst/>
              <a:gdLst>
                <a:gd name="T0" fmla="*/ 0 w 126"/>
                <a:gd name="T1" fmla="*/ 0 h 94"/>
                <a:gd name="T2" fmla="*/ 126 w 126"/>
                <a:gd name="T3" fmla="*/ 0 h 94"/>
                <a:gd name="T4" fmla="*/ 126 w 126"/>
                <a:gd name="T5" fmla="*/ 94 h 94"/>
                <a:gd name="T6" fmla="*/ 0 w 126"/>
                <a:gd name="T7" fmla="*/ 94 h 94"/>
                <a:gd name="T8" fmla="*/ 0 w 126"/>
                <a:gd name="T9" fmla="*/ 0 h 94"/>
                <a:gd name="T10" fmla="*/ 9 w 126"/>
                <a:gd name="T11" fmla="*/ 10 h 94"/>
                <a:gd name="T12" fmla="*/ 126 w 126"/>
                <a:gd name="T13" fmla="*/ 10 h 94"/>
                <a:gd name="T14" fmla="*/ 126 w 126"/>
                <a:gd name="T15" fmla="*/ 94 h 94"/>
                <a:gd name="T16" fmla="*/ 9 w 126"/>
                <a:gd name="T17" fmla="*/ 94 h 94"/>
                <a:gd name="T18" fmla="*/ 9 w 126"/>
                <a:gd name="T19" fmla="*/ 10 h 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6" h="94">
                  <a:moveTo>
                    <a:pt x="0" y="0"/>
                  </a:moveTo>
                  <a:lnTo>
                    <a:pt x="126" y="0"/>
                  </a:lnTo>
                  <a:lnTo>
                    <a:pt x="126" y="94"/>
                  </a:lnTo>
                  <a:lnTo>
                    <a:pt x="0" y="94"/>
                  </a:lnTo>
                  <a:lnTo>
                    <a:pt x="0" y="0"/>
                  </a:lnTo>
                  <a:close/>
                  <a:moveTo>
                    <a:pt x="9" y="10"/>
                  </a:moveTo>
                  <a:lnTo>
                    <a:pt x="126" y="10"/>
                  </a:lnTo>
                  <a:lnTo>
                    <a:pt x="126" y="94"/>
                  </a:lnTo>
                  <a:lnTo>
                    <a:pt x="9" y="94"/>
                  </a:lnTo>
                  <a:lnTo>
                    <a:pt x="9" y="1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74" name="Freeform 425"/>
            <p:cNvSpPr>
              <a:spLocks noEditPoints="1"/>
            </p:cNvSpPr>
            <p:nvPr/>
          </p:nvSpPr>
          <p:spPr bwMode="auto">
            <a:xfrm>
              <a:off x="1423" y="3255"/>
              <a:ext cx="117" cy="84"/>
            </a:xfrm>
            <a:custGeom>
              <a:avLst/>
              <a:gdLst>
                <a:gd name="T0" fmla="*/ 0 w 117"/>
                <a:gd name="T1" fmla="*/ 0 h 84"/>
                <a:gd name="T2" fmla="*/ 117 w 117"/>
                <a:gd name="T3" fmla="*/ 0 h 84"/>
                <a:gd name="T4" fmla="*/ 117 w 117"/>
                <a:gd name="T5" fmla="*/ 84 h 84"/>
                <a:gd name="T6" fmla="*/ 0 w 117"/>
                <a:gd name="T7" fmla="*/ 84 h 84"/>
                <a:gd name="T8" fmla="*/ 0 w 117"/>
                <a:gd name="T9" fmla="*/ 0 h 84"/>
                <a:gd name="T10" fmla="*/ 9 w 117"/>
                <a:gd name="T11" fmla="*/ 4 h 84"/>
                <a:gd name="T12" fmla="*/ 117 w 117"/>
                <a:gd name="T13" fmla="*/ 4 h 84"/>
                <a:gd name="T14" fmla="*/ 117 w 117"/>
                <a:gd name="T15" fmla="*/ 84 h 84"/>
                <a:gd name="T16" fmla="*/ 9 w 117"/>
                <a:gd name="T17" fmla="*/ 84 h 84"/>
                <a:gd name="T18" fmla="*/ 9 w 117"/>
                <a:gd name="T19" fmla="*/ 4 h 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7" h="84">
                  <a:moveTo>
                    <a:pt x="0" y="0"/>
                  </a:moveTo>
                  <a:lnTo>
                    <a:pt x="117" y="0"/>
                  </a:lnTo>
                  <a:lnTo>
                    <a:pt x="117" y="84"/>
                  </a:lnTo>
                  <a:lnTo>
                    <a:pt x="0" y="84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117" y="4"/>
                  </a:lnTo>
                  <a:lnTo>
                    <a:pt x="117" y="84"/>
                  </a:lnTo>
                  <a:lnTo>
                    <a:pt x="9" y="84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75" name="Freeform 426"/>
            <p:cNvSpPr>
              <a:spLocks noEditPoints="1"/>
            </p:cNvSpPr>
            <p:nvPr/>
          </p:nvSpPr>
          <p:spPr bwMode="auto">
            <a:xfrm>
              <a:off x="1432" y="3259"/>
              <a:ext cx="108" cy="80"/>
            </a:xfrm>
            <a:custGeom>
              <a:avLst/>
              <a:gdLst>
                <a:gd name="T0" fmla="*/ 0 w 108"/>
                <a:gd name="T1" fmla="*/ 0 h 80"/>
                <a:gd name="T2" fmla="*/ 108 w 108"/>
                <a:gd name="T3" fmla="*/ 0 h 80"/>
                <a:gd name="T4" fmla="*/ 108 w 108"/>
                <a:gd name="T5" fmla="*/ 80 h 80"/>
                <a:gd name="T6" fmla="*/ 0 w 108"/>
                <a:gd name="T7" fmla="*/ 80 h 80"/>
                <a:gd name="T8" fmla="*/ 0 w 108"/>
                <a:gd name="T9" fmla="*/ 0 h 80"/>
                <a:gd name="T10" fmla="*/ 10 w 108"/>
                <a:gd name="T11" fmla="*/ 10 h 80"/>
                <a:gd name="T12" fmla="*/ 108 w 108"/>
                <a:gd name="T13" fmla="*/ 10 h 80"/>
                <a:gd name="T14" fmla="*/ 108 w 108"/>
                <a:gd name="T15" fmla="*/ 80 h 80"/>
                <a:gd name="T16" fmla="*/ 10 w 108"/>
                <a:gd name="T17" fmla="*/ 80 h 80"/>
                <a:gd name="T18" fmla="*/ 10 w 108"/>
                <a:gd name="T19" fmla="*/ 10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8" h="80">
                  <a:moveTo>
                    <a:pt x="0" y="0"/>
                  </a:moveTo>
                  <a:lnTo>
                    <a:pt x="108" y="0"/>
                  </a:lnTo>
                  <a:lnTo>
                    <a:pt x="108" y="80"/>
                  </a:lnTo>
                  <a:lnTo>
                    <a:pt x="0" y="80"/>
                  </a:lnTo>
                  <a:lnTo>
                    <a:pt x="0" y="0"/>
                  </a:lnTo>
                  <a:close/>
                  <a:moveTo>
                    <a:pt x="10" y="10"/>
                  </a:moveTo>
                  <a:lnTo>
                    <a:pt x="108" y="10"/>
                  </a:lnTo>
                  <a:lnTo>
                    <a:pt x="108" y="80"/>
                  </a:lnTo>
                  <a:lnTo>
                    <a:pt x="10" y="80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76" name="Freeform 427"/>
            <p:cNvSpPr>
              <a:spLocks noEditPoints="1"/>
            </p:cNvSpPr>
            <p:nvPr/>
          </p:nvSpPr>
          <p:spPr bwMode="auto">
            <a:xfrm>
              <a:off x="1442" y="3269"/>
              <a:ext cx="98" cy="70"/>
            </a:xfrm>
            <a:custGeom>
              <a:avLst/>
              <a:gdLst>
                <a:gd name="T0" fmla="*/ 0 w 98"/>
                <a:gd name="T1" fmla="*/ 0 h 70"/>
                <a:gd name="T2" fmla="*/ 98 w 98"/>
                <a:gd name="T3" fmla="*/ 0 h 70"/>
                <a:gd name="T4" fmla="*/ 98 w 98"/>
                <a:gd name="T5" fmla="*/ 70 h 70"/>
                <a:gd name="T6" fmla="*/ 0 w 98"/>
                <a:gd name="T7" fmla="*/ 70 h 70"/>
                <a:gd name="T8" fmla="*/ 0 w 98"/>
                <a:gd name="T9" fmla="*/ 0 h 70"/>
                <a:gd name="T10" fmla="*/ 9 w 98"/>
                <a:gd name="T11" fmla="*/ 5 h 70"/>
                <a:gd name="T12" fmla="*/ 98 w 98"/>
                <a:gd name="T13" fmla="*/ 5 h 70"/>
                <a:gd name="T14" fmla="*/ 98 w 98"/>
                <a:gd name="T15" fmla="*/ 70 h 70"/>
                <a:gd name="T16" fmla="*/ 9 w 98"/>
                <a:gd name="T17" fmla="*/ 70 h 70"/>
                <a:gd name="T18" fmla="*/ 9 w 98"/>
                <a:gd name="T19" fmla="*/ 5 h 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8" h="70">
                  <a:moveTo>
                    <a:pt x="0" y="0"/>
                  </a:moveTo>
                  <a:lnTo>
                    <a:pt x="98" y="0"/>
                  </a:lnTo>
                  <a:lnTo>
                    <a:pt x="98" y="70"/>
                  </a:lnTo>
                  <a:lnTo>
                    <a:pt x="0" y="70"/>
                  </a:lnTo>
                  <a:lnTo>
                    <a:pt x="0" y="0"/>
                  </a:lnTo>
                  <a:close/>
                  <a:moveTo>
                    <a:pt x="9" y="5"/>
                  </a:moveTo>
                  <a:lnTo>
                    <a:pt x="98" y="5"/>
                  </a:lnTo>
                  <a:lnTo>
                    <a:pt x="98" y="70"/>
                  </a:lnTo>
                  <a:lnTo>
                    <a:pt x="9" y="70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77" name="Freeform 428"/>
            <p:cNvSpPr>
              <a:spLocks noEditPoints="1"/>
            </p:cNvSpPr>
            <p:nvPr/>
          </p:nvSpPr>
          <p:spPr bwMode="auto">
            <a:xfrm>
              <a:off x="1451" y="3274"/>
              <a:ext cx="89" cy="65"/>
            </a:xfrm>
            <a:custGeom>
              <a:avLst/>
              <a:gdLst>
                <a:gd name="T0" fmla="*/ 0 w 89"/>
                <a:gd name="T1" fmla="*/ 0 h 65"/>
                <a:gd name="T2" fmla="*/ 89 w 89"/>
                <a:gd name="T3" fmla="*/ 0 h 65"/>
                <a:gd name="T4" fmla="*/ 89 w 89"/>
                <a:gd name="T5" fmla="*/ 65 h 65"/>
                <a:gd name="T6" fmla="*/ 0 w 89"/>
                <a:gd name="T7" fmla="*/ 65 h 65"/>
                <a:gd name="T8" fmla="*/ 0 w 89"/>
                <a:gd name="T9" fmla="*/ 0 h 65"/>
                <a:gd name="T10" fmla="*/ 10 w 89"/>
                <a:gd name="T11" fmla="*/ 9 h 65"/>
                <a:gd name="T12" fmla="*/ 89 w 89"/>
                <a:gd name="T13" fmla="*/ 9 h 65"/>
                <a:gd name="T14" fmla="*/ 89 w 89"/>
                <a:gd name="T15" fmla="*/ 65 h 65"/>
                <a:gd name="T16" fmla="*/ 10 w 89"/>
                <a:gd name="T17" fmla="*/ 65 h 65"/>
                <a:gd name="T18" fmla="*/ 10 w 89"/>
                <a:gd name="T19" fmla="*/ 9 h 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9" h="65">
                  <a:moveTo>
                    <a:pt x="0" y="0"/>
                  </a:moveTo>
                  <a:lnTo>
                    <a:pt x="89" y="0"/>
                  </a:lnTo>
                  <a:lnTo>
                    <a:pt x="89" y="65"/>
                  </a:lnTo>
                  <a:lnTo>
                    <a:pt x="0" y="65"/>
                  </a:lnTo>
                  <a:lnTo>
                    <a:pt x="0" y="0"/>
                  </a:lnTo>
                  <a:close/>
                  <a:moveTo>
                    <a:pt x="10" y="9"/>
                  </a:moveTo>
                  <a:lnTo>
                    <a:pt x="89" y="9"/>
                  </a:lnTo>
                  <a:lnTo>
                    <a:pt x="89" y="65"/>
                  </a:lnTo>
                  <a:lnTo>
                    <a:pt x="10" y="65"/>
                  </a:lnTo>
                  <a:lnTo>
                    <a:pt x="10" y="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78" name="Freeform 429"/>
            <p:cNvSpPr>
              <a:spLocks noEditPoints="1"/>
            </p:cNvSpPr>
            <p:nvPr/>
          </p:nvSpPr>
          <p:spPr bwMode="auto">
            <a:xfrm>
              <a:off x="1461" y="3283"/>
              <a:ext cx="79" cy="56"/>
            </a:xfrm>
            <a:custGeom>
              <a:avLst/>
              <a:gdLst>
                <a:gd name="T0" fmla="*/ 0 w 79"/>
                <a:gd name="T1" fmla="*/ 0 h 56"/>
                <a:gd name="T2" fmla="*/ 79 w 79"/>
                <a:gd name="T3" fmla="*/ 0 h 56"/>
                <a:gd name="T4" fmla="*/ 79 w 79"/>
                <a:gd name="T5" fmla="*/ 56 h 56"/>
                <a:gd name="T6" fmla="*/ 0 w 79"/>
                <a:gd name="T7" fmla="*/ 56 h 56"/>
                <a:gd name="T8" fmla="*/ 0 w 79"/>
                <a:gd name="T9" fmla="*/ 0 h 56"/>
                <a:gd name="T10" fmla="*/ 14 w 79"/>
                <a:gd name="T11" fmla="*/ 9 h 56"/>
                <a:gd name="T12" fmla="*/ 79 w 79"/>
                <a:gd name="T13" fmla="*/ 9 h 56"/>
                <a:gd name="T14" fmla="*/ 79 w 79"/>
                <a:gd name="T15" fmla="*/ 56 h 56"/>
                <a:gd name="T16" fmla="*/ 14 w 79"/>
                <a:gd name="T17" fmla="*/ 56 h 56"/>
                <a:gd name="T18" fmla="*/ 14 w 79"/>
                <a:gd name="T19" fmla="*/ 9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9" h="56">
                  <a:moveTo>
                    <a:pt x="0" y="0"/>
                  </a:moveTo>
                  <a:lnTo>
                    <a:pt x="79" y="0"/>
                  </a:lnTo>
                  <a:lnTo>
                    <a:pt x="79" y="56"/>
                  </a:lnTo>
                  <a:lnTo>
                    <a:pt x="0" y="56"/>
                  </a:lnTo>
                  <a:lnTo>
                    <a:pt x="0" y="0"/>
                  </a:lnTo>
                  <a:close/>
                  <a:moveTo>
                    <a:pt x="14" y="9"/>
                  </a:moveTo>
                  <a:lnTo>
                    <a:pt x="79" y="9"/>
                  </a:lnTo>
                  <a:lnTo>
                    <a:pt x="79" y="56"/>
                  </a:lnTo>
                  <a:lnTo>
                    <a:pt x="14" y="56"/>
                  </a:lnTo>
                  <a:lnTo>
                    <a:pt x="14" y="9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79" name="Freeform 430"/>
            <p:cNvSpPr>
              <a:spLocks noEditPoints="1"/>
            </p:cNvSpPr>
            <p:nvPr/>
          </p:nvSpPr>
          <p:spPr bwMode="auto">
            <a:xfrm>
              <a:off x="1475" y="3292"/>
              <a:ext cx="65" cy="47"/>
            </a:xfrm>
            <a:custGeom>
              <a:avLst/>
              <a:gdLst>
                <a:gd name="T0" fmla="*/ 0 w 65"/>
                <a:gd name="T1" fmla="*/ 0 h 47"/>
                <a:gd name="T2" fmla="*/ 65 w 65"/>
                <a:gd name="T3" fmla="*/ 0 h 47"/>
                <a:gd name="T4" fmla="*/ 65 w 65"/>
                <a:gd name="T5" fmla="*/ 47 h 47"/>
                <a:gd name="T6" fmla="*/ 0 w 65"/>
                <a:gd name="T7" fmla="*/ 47 h 47"/>
                <a:gd name="T8" fmla="*/ 0 w 65"/>
                <a:gd name="T9" fmla="*/ 0 h 47"/>
                <a:gd name="T10" fmla="*/ 9 w 65"/>
                <a:gd name="T11" fmla="*/ 5 h 47"/>
                <a:gd name="T12" fmla="*/ 65 w 65"/>
                <a:gd name="T13" fmla="*/ 5 h 47"/>
                <a:gd name="T14" fmla="*/ 65 w 65"/>
                <a:gd name="T15" fmla="*/ 47 h 47"/>
                <a:gd name="T16" fmla="*/ 9 w 65"/>
                <a:gd name="T17" fmla="*/ 47 h 47"/>
                <a:gd name="T18" fmla="*/ 9 w 65"/>
                <a:gd name="T19" fmla="*/ 5 h 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5" h="47">
                  <a:moveTo>
                    <a:pt x="0" y="0"/>
                  </a:moveTo>
                  <a:lnTo>
                    <a:pt x="65" y="0"/>
                  </a:lnTo>
                  <a:lnTo>
                    <a:pt x="65" y="47"/>
                  </a:lnTo>
                  <a:lnTo>
                    <a:pt x="0" y="47"/>
                  </a:lnTo>
                  <a:lnTo>
                    <a:pt x="0" y="0"/>
                  </a:lnTo>
                  <a:close/>
                  <a:moveTo>
                    <a:pt x="9" y="5"/>
                  </a:moveTo>
                  <a:lnTo>
                    <a:pt x="65" y="5"/>
                  </a:lnTo>
                  <a:lnTo>
                    <a:pt x="65" y="47"/>
                  </a:lnTo>
                  <a:lnTo>
                    <a:pt x="9" y="47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0" name="Freeform 431"/>
            <p:cNvSpPr>
              <a:spLocks noEditPoints="1"/>
            </p:cNvSpPr>
            <p:nvPr/>
          </p:nvSpPr>
          <p:spPr bwMode="auto">
            <a:xfrm>
              <a:off x="1484" y="3297"/>
              <a:ext cx="56" cy="42"/>
            </a:xfrm>
            <a:custGeom>
              <a:avLst/>
              <a:gdLst>
                <a:gd name="T0" fmla="*/ 0 w 56"/>
                <a:gd name="T1" fmla="*/ 0 h 42"/>
                <a:gd name="T2" fmla="*/ 56 w 56"/>
                <a:gd name="T3" fmla="*/ 0 h 42"/>
                <a:gd name="T4" fmla="*/ 56 w 56"/>
                <a:gd name="T5" fmla="*/ 42 h 42"/>
                <a:gd name="T6" fmla="*/ 0 w 56"/>
                <a:gd name="T7" fmla="*/ 42 h 42"/>
                <a:gd name="T8" fmla="*/ 0 w 56"/>
                <a:gd name="T9" fmla="*/ 0 h 42"/>
                <a:gd name="T10" fmla="*/ 9 w 56"/>
                <a:gd name="T11" fmla="*/ 9 h 42"/>
                <a:gd name="T12" fmla="*/ 56 w 56"/>
                <a:gd name="T13" fmla="*/ 9 h 42"/>
                <a:gd name="T14" fmla="*/ 56 w 56"/>
                <a:gd name="T15" fmla="*/ 42 h 42"/>
                <a:gd name="T16" fmla="*/ 9 w 56"/>
                <a:gd name="T17" fmla="*/ 42 h 42"/>
                <a:gd name="T18" fmla="*/ 9 w 56"/>
                <a:gd name="T19" fmla="*/ 9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6" h="42">
                  <a:moveTo>
                    <a:pt x="0" y="0"/>
                  </a:moveTo>
                  <a:lnTo>
                    <a:pt x="56" y="0"/>
                  </a:lnTo>
                  <a:lnTo>
                    <a:pt x="56" y="42"/>
                  </a:lnTo>
                  <a:lnTo>
                    <a:pt x="0" y="42"/>
                  </a:lnTo>
                  <a:lnTo>
                    <a:pt x="0" y="0"/>
                  </a:lnTo>
                  <a:close/>
                  <a:moveTo>
                    <a:pt x="9" y="9"/>
                  </a:moveTo>
                  <a:lnTo>
                    <a:pt x="56" y="9"/>
                  </a:lnTo>
                  <a:lnTo>
                    <a:pt x="56" y="42"/>
                  </a:lnTo>
                  <a:lnTo>
                    <a:pt x="9" y="42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1" name="Freeform 432"/>
            <p:cNvSpPr>
              <a:spLocks noEditPoints="1"/>
            </p:cNvSpPr>
            <p:nvPr/>
          </p:nvSpPr>
          <p:spPr bwMode="auto">
            <a:xfrm>
              <a:off x="1493" y="3306"/>
              <a:ext cx="47" cy="33"/>
            </a:xfrm>
            <a:custGeom>
              <a:avLst/>
              <a:gdLst>
                <a:gd name="T0" fmla="*/ 0 w 47"/>
                <a:gd name="T1" fmla="*/ 0 h 33"/>
                <a:gd name="T2" fmla="*/ 47 w 47"/>
                <a:gd name="T3" fmla="*/ 0 h 33"/>
                <a:gd name="T4" fmla="*/ 47 w 47"/>
                <a:gd name="T5" fmla="*/ 33 h 33"/>
                <a:gd name="T6" fmla="*/ 0 w 47"/>
                <a:gd name="T7" fmla="*/ 33 h 33"/>
                <a:gd name="T8" fmla="*/ 0 w 47"/>
                <a:gd name="T9" fmla="*/ 0 h 33"/>
                <a:gd name="T10" fmla="*/ 10 w 47"/>
                <a:gd name="T11" fmla="*/ 5 h 33"/>
                <a:gd name="T12" fmla="*/ 47 w 47"/>
                <a:gd name="T13" fmla="*/ 5 h 33"/>
                <a:gd name="T14" fmla="*/ 47 w 47"/>
                <a:gd name="T15" fmla="*/ 33 h 33"/>
                <a:gd name="T16" fmla="*/ 10 w 47"/>
                <a:gd name="T17" fmla="*/ 33 h 33"/>
                <a:gd name="T18" fmla="*/ 10 w 47"/>
                <a:gd name="T19" fmla="*/ 5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33">
                  <a:moveTo>
                    <a:pt x="0" y="0"/>
                  </a:moveTo>
                  <a:lnTo>
                    <a:pt x="47" y="0"/>
                  </a:lnTo>
                  <a:lnTo>
                    <a:pt x="47" y="33"/>
                  </a:lnTo>
                  <a:lnTo>
                    <a:pt x="0" y="33"/>
                  </a:lnTo>
                  <a:lnTo>
                    <a:pt x="0" y="0"/>
                  </a:lnTo>
                  <a:close/>
                  <a:moveTo>
                    <a:pt x="10" y="5"/>
                  </a:moveTo>
                  <a:lnTo>
                    <a:pt x="47" y="5"/>
                  </a:lnTo>
                  <a:lnTo>
                    <a:pt x="47" y="33"/>
                  </a:lnTo>
                  <a:lnTo>
                    <a:pt x="10" y="33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2" name="Freeform 433"/>
            <p:cNvSpPr>
              <a:spLocks noEditPoints="1"/>
            </p:cNvSpPr>
            <p:nvPr/>
          </p:nvSpPr>
          <p:spPr bwMode="auto">
            <a:xfrm>
              <a:off x="1503" y="3311"/>
              <a:ext cx="37" cy="28"/>
            </a:xfrm>
            <a:custGeom>
              <a:avLst/>
              <a:gdLst>
                <a:gd name="T0" fmla="*/ 0 w 37"/>
                <a:gd name="T1" fmla="*/ 0 h 28"/>
                <a:gd name="T2" fmla="*/ 37 w 37"/>
                <a:gd name="T3" fmla="*/ 0 h 28"/>
                <a:gd name="T4" fmla="*/ 37 w 37"/>
                <a:gd name="T5" fmla="*/ 28 h 28"/>
                <a:gd name="T6" fmla="*/ 0 w 37"/>
                <a:gd name="T7" fmla="*/ 28 h 28"/>
                <a:gd name="T8" fmla="*/ 0 w 37"/>
                <a:gd name="T9" fmla="*/ 0 h 28"/>
                <a:gd name="T10" fmla="*/ 9 w 37"/>
                <a:gd name="T11" fmla="*/ 10 h 28"/>
                <a:gd name="T12" fmla="*/ 37 w 37"/>
                <a:gd name="T13" fmla="*/ 10 h 28"/>
                <a:gd name="T14" fmla="*/ 37 w 37"/>
                <a:gd name="T15" fmla="*/ 28 h 28"/>
                <a:gd name="T16" fmla="*/ 9 w 37"/>
                <a:gd name="T17" fmla="*/ 28 h 28"/>
                <a:gd name="T18" fmla="*/ 9 w 37"/>
                <a:gd name="T19" fmla="*/ 10 h 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7" h="28">
                  <a:moveTo>
                    <a:pt x="0" y="0"/>
                  </a:moveTo>
                  <a:lnTo>
                    <a:pt x="37" y="0"/>
                  </a:lnTo>
                  <a:lnTo>
                    <a:pt x="37" y="28"/>
                  </a:lnTo>
                  <a:lnTo>
                    <a:pt x="0" y="28"/>
                  </a:lnTo>
                  <a:lnTo>
                    <a:pt x="0" y="0"/>
                  </a:lnTo>
                  <a:close/>
                  <a:moveTo>
                    <a:pt x="9" y="10"/>
                  </a:moveTo>
                  <a:lnTo>
                    <a:pt x="37" y="10"/>
                  </a:lnTo>
                  <a:lnTo>
                    <a:pt x="37" y="28"/>
                  </a:lnTo>
                  <a:lnTo>
                    <a:pt x="9" y="28"/>
                  </a:lnTo>
                  <a:lnTo>
                    <a:pt x="9" y="1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3" name="Freeform 434"/>
            <p:cNvSpPr>
              <a:spLocks noEditPoints="1"/>
            </p:cNvSpPr>
            <p:nvPr/>
          </p:nvSpPr>
          <p:spPr bwMode="auto">
            <a:xfrm>
              <a:off x="1512" y="3321"/>
              <a:ext cx="28" cy="18"/>
            </a:xfrm>
            <a:custGeom>
              <a:avLst/>
              <a:gdLst>
                <a:gd name="T0" fmla="*/ 0 w 28"/>
                <a:gd name="T1" fmla="*/ 0 h 18"/>
                <a:gd name="T2" fmla="*/ 28 w 28"/>
                <a:gd name="T3" fmla="*/ 0 h 18"/>
                <a:gd name="T4" fmla="*/ 28 w 28"/>
                <a:gd name="T5" fmla="*/ 18 h 18"/>
                <a:gd name="T6" fmla="*/ 0 w 28"/>
                <a:gd name="T7" fmla="*/ 18 h 18"/>
                <a:gd name="T8" fmla="*/ 0 w 28"/>
                <a:gd name="T9" fmla="*/ 0 h 18"/>
                <a:gd name="T10" fmla="*/ 10 w 28"/>
                <a:gd name="T11" fmla="*/ 4 h 18"/>
                <a:gd name="T12" fmla="*/ 28 w 28"/>
                <a:gd name="T13" fmla="*/ 4 h 18"/>
                <a:gd name="T14" fmla="*/ 28 w 28"/>
                <a:gd name="T15" fmla="*/ 18 h 18"/>
                <a:gd name="T16" fmla="*/ 10 w 28"/>
                <a:gd name="T17" fmla="*/ 18 h 18"/>
                <a:gd name="T18" fmla="*/ 10 w 28"/>
                <a:gd name="T19" fmla="*/ 4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" h="18">
                  <a:moveTo>
                    <a:pt x="0" y="0"/>
                  </a:moveTo>
                  <a:lnTo>
                    <a:pt x="28" y="0"/>
                  </a:lnTo>
                  <a:lnTo>
                    <a:pt x="28" y="18"/>
                  </a:lnTo>
                  <a:lnTo>
                    <a:pt x="0" y="18"/>
                  </a:lnTo>
                  <a:lnTo>
                    <a:pt x="0" y="0"/>
                  </a:lnTo>
                  <a:close/>
                  <a:moveTo>
                    <a:pt x="10" y="4"/>
                  </a:moveTo>
                  <a:lnTo>
                    <a:pt x="28" y="4"/>
                  </a:lnTo>
                  <a:lnTo>
                    <a:pt x="28" y="18"/>
                  </a:lnTo>
                  <a:lnTo>
                    <a:pt x="10" y="18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4" name="Freeform 435"/>
            <p:cNvSpPr>
              <a:spLocks noEditPoints="1"/>
            </p:cNvSpPr>
            <p:nvPr/>
          </p:nvSpPr>
          <p:spPr bwMode="auto">
            <a:xfrm>
              <a:off x="1522" y="3325"/>
              <a:ext cx="18" cy="14"/>
            </a:xfrm>
            <a:custGeom>
              <a:avLst/>
              <a:gdLst>
                <a:gd name="T0" fmla="*/ 0 w 18"/>
                <a:gd name="T1" fmla="*/ 0 h 14"/>
                <a:gd name="T2" fmla="*/ 18 w 18"/>
                <a:gd name="T3" fmla="*/ 0 h 14"/>
                <a:gd name="T4" fmla="*/ 18 w 18"/>
                <a:gd name="T5" fmla="*/ 14 h 14"/>
                <a:gd name="T6" fmla="*/ 0 w 18"/>
                <a:gd name="T7" fmla="*/ 14 h 14"/>
                <a:gd name="T8" fmla="*/ 0 w 18"/>
                <a:gd name="T9" fmla="*/ 0 h 14"/>
                <a:gd name="T10" fmla="*/ 9 w 18"/>
                <a:gd name="T11" fmla="*/ 10 h 14"/>
                <a:gd name="T12" fmla="*/ 18 w 18"/>
                <a:gd name="T13" fmla="*/ 10 h 14"/>
                <a:gd name="T14" fmla="*/ 18 w 18"/>
                <a:gd name="T15" fmla="*/ 14 h 14"/>
                <a:gd name="T16" fmla="*/ 9 w 18"/>
                <a:gd name="T17" fmla="*/ 14 h 14"/>
                <a:gd name="T18" fmla="*/ 9 w 18"/>
                <a:gd name="T19" fmla="*/ 10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" h="14">
                  <a:moveTo>
                    <a:pt x="0" y="0"/>
                  </a:moveTo>
                  <a:lnTo>
                    <a:pt x="18" y="0"/>
                  </a:lnTo>
                  <a:lnTo>
                    <a:pt x="18" y="14"/>
                  </a:lnTo>
                  <a:lnTo>
                    <a:pt x="0" y="14"/>
                  </a:lnTo>
                  <a:lnTo>
                    <a:pt x="0" y="0"/>
                  </a:lnTo>
                  <a:close/>
                  <a:moveTo>
                    <a:pt x="9" y="10"/>
                  </a:moveTo>
                  <a:lnTo>
                    <a:pt x="18" y="10"/>
                  </a:lnTo>
                  <a:lnTo>
                    <a:pt x="18" y="14"/>
                  </a:lnTo>
                  <a:lnTo>
                    <a:pt x="9" y="14"/>
                  </a:lnTo>
                  <a:lnTo>
                    <a:pt x="9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5" name="Freeform 436"/>
            <p:cNvSpPr>
              <a:spLocks noEditPoints="1"/>
            </p:cNvSpPr>
            <p:nvPr/>
          </p:nvSpPr>
          <p:spPr bwMode="auto">
            <a:xfrm>
              <a:off x="1531" y="3335"/>
              <a:ext cx="9" cy="4"/>
            </a:xfrm>
            <a:custGeom>
              <a:avLst/>
              <a:gdLst>
                <a:gd name="T0" fmla="*/ 0 w 9"/>
                <a:gd name="T1" fmla="*/ 0 h 4"/>
                <a:gd name="T2" fmla="*/ 9 w 9"/>
                <a:gd name="T3" fmla="*/ 0 h 4"/>
                <a:gd name="T4" fmla="*/ 9 w 9"/>
                <a:gd name="T5" fmla="*/ 4 h 4"/>
                <a:gd name="T6" fmla="*/ 0 w 9"/>
                <a:gd name="T7" fmla="*/ 4 h 4"/>
                <a:gd name="T8" fmla="*/ 0 w 9"/>
                <a:gd name="T9" fmla="*/ 0 h 4"/>
                <a:gd name="T10" fmla="*/ 9 w 9"/>
                <a:gd name="T11" fmla="*/ 4 h 4"/>
                <a:gd name="T12" fmla="*/ 9 w 9"/>
                <a:gd name="T13" fmla="*/ 4 h 4"/>
                <a:gd name="T14" fmla="*/ 9 w 9"/>
                <a:gd name="T15" fmla="*/ 4 h 4"/>
                <a:gd name="T16" fmla="*/ 9 w 9"/>
                <a:gd name="T17" fmla="*/ 4 h 4"/>
                <a:gd name="T18" fmla="*/ 9 w 9"/>
                <a:gd name="T19" fmla="*/ 4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lnTo>
                    <a:pt x="9" y="0"/>
                  </a:lnTo>
                  <a:lnTo>
                    <a:pt x="9" y="4"/>
                  </a:lnTo>
                  <a:lnTo>
                    <a:pt x="0" y="4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9" y="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6" name="Freeform 437"/>
            <p:cNvSpPr>
              <a:spLocks noEditPoints="1"/>
            </p:cNvSpPr>
            <p:nvPr/>
          </p:nvSpPr>
          <p:spPr bwMode="auto">
            <a:xfrm>
              <a:off x="1540" y="3339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7" name="Line 438"/>
            <p:cNvSpPr>
              <a:spLocks noChangeShapeType="1"/>
            </p:cNvSpPr>
            <p:nvPr/>
          </p:nvSpPr>
          <p:spPr bwMode="auto">
            <a:xfrm>
              <a:off x="1315" y="3368"/>
              <a:ext cx="1" cy="1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8" name="Line 439"/>
            <p:cNvSpPr>
              <a:spLocks noChangeShapeType="1"/>
            </p:cNvSpPr>
            <p:nvPr/>
          </p:nvSpPr>
          <p:spPr bwMode="auto">
            <a:xfrm>
              <a:off x="1273" y="3368"/>
              <a:ext cx="1" cy="1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9" name="Line 440"/>
            <p:cNvSpPr>
              <a:spLocks noChangeShapeType="1"/>
            </p:cNvSpPr>
            <p:nvPr/>
          </p:nvSpPr>
          <p:spPr bwMode="auto">
            <a:xfrm>
              <a:off x="1221" y="3368"/>
              <a:ext cx="35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90" name="Freeform 441"/>
            <p:cNvSpPr>
              <a:spLocks noEditPoints="1"/>
            </p:cNvSpPr>
            <p:nvPr/>
          </p:nvSpPr>
          <p:spPr bwMode="auto">
            <a:xfrm>
              <a:off x="1489" y="3433"/>
              <a:ext cx="42" cy="14"/>
            </a:xfrm>
            <a:custGeom>
              <a:avLst/>
              <a:gdLst>
                <a:gd name="T0" fmla="*/ 0 w 42"/>
                <a:gd name="T1" fmla="*/ 0 h 14"/>
                <a:gd name="T2" fmla="*/ 42 w 42"/>
                <a:gd name="T3" fmla="*/ 0 h 14"/>
                <a:gd name="T4" fmla="*/ 42 w 42"/>
                <a:gd name="T5" fmla="*/ 14 h 14"/>
                <a:gd name="T6" fmla="*/ 0 w 42"/>
                <a:gd name="T7" fmla="*/ 14 h 14"/>
                <a:gd name="T8" fmla="*/ 0 w 42"/>
                <a:gd name="T9" fmla="*/ 0 h 14"/>
                <a:gd name="T10" fmla="*/ 0 w 42"/>
                <a:gd name="T11" fmla="*/ 0 h 14"/>
                <a:gd name="T12" fmla="*/ 42 w 42"/>
                <a:gd name="T13" fmla="*/ 0 h 14"/>
                <a:gd name="T14" fmla="*/ 42 w 42"/>
                <a:gd name="T15" fmla="*/ 10 h 14"/>
                <a:gd name="T16" fmla="*/ 0 w 42"/>
                <a:gd name="T17" fmla="*/ 10 h 14"/>
                <a:gd name="T18" fmla="*/ 0 w 42"/>
                <a:gd name="T19" fmla="*/ 0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14">
                  <a:moveTo>
                    <a:pt x="0" y="0"/>
                  </a:moveTo>
                  <a:lnTo>
                    <a:pt x="42" y="0"/>
                  </a:lnTo>
                  <a:lnTo>
                    <a:pt x="42" y="14"/>
                  </a:lnTo>
                  <a:lnTo>
                    <a:pt x="0" y="1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2" y="0"/>
                  </a:lnTo>
                  <a:lnTo>
                    <a:pt x="42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91" name="Freeform 442"/>
            <p:cNvSpPr>
              <a:spLocks noEditPoints="1"/>
            </p:cNvSpPr>
            <p:nvPr/>
          </p:nvSpPr>
          <p:spPr bwMode="auto">
            <a:xfrm>
              <a:off x="1489" y="3433"/>
              <a:ext cx="42" cy="10"/>
            </a:xfrm>
            <a:custGeom>
              <a:avLst/>
              <a:gdLst>
                <a:gd name="T0" fmla="*/ 0 w 42"/>
                <a:gd name="T1" fmla="*/ 0 h 10"/>
                <a:gd name="T2" fmla="*/ 42 w 42"/>
                <a:gd name="T3" fmla="*/ 0 h 10"/>
                <a:gd name="T4" fmla="*/ 42 w 42"/>
                <a:gd name="T5" fmla="*/ 10 h 10"/>
                <a:gd name="T6" fmla="*/ 0 w 42"/>
                <a:gd name="T7" fmla="*/ 10 h 10"/>
                <a:gd name="T8" fmla="*/ 0 w 42"/>
                <a:gd name="T9" fmla="*/ 0 h 10"/>
                <a:gd name="T10" fmla="*/ 0 w 42"/>
                <a:gd name="T11" fmla="*/ 0 h 10"/>
                <a:gd name="T12" fmla="*/ 42 w 42"/>
                <a:gd name="T13" fmla="*/ 0 h 10"/>
                <a:gd name="T14" fmla="*/ 42 w 42"/>
                <a:gd name="T15" fmla="*/ 0 h 10"/>
                <a:gd name="T16" fmla="*/ 0 w 42"/>
                <a:gd name="T17" fmla="*/ 0 h 10"/>
                <a:gd name="T18" fmla="*/ 0 w 42"/>
                <a:gd name="T19" fmla="*/ 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10">
                  <a:moveTo>
                    <a:pt x="0" y="0"/>
                  </a:moveTo>
                  <a:lnTo>
                    <a:pt x="42" y="0"/>
                  </a:lnTo>
                  <a:lnTo>
                    <a:pt x="42" y="10"/>
                  </a:lnTo>
                  <a:lnTo>
                    <a:pt x="0" y="1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92" name="Rectangle 443"/>
            <p:cNvSpPr>
              <a:spLocks noChangeArrowheads="1"/>
            </p:cNvSpPr>
            <p:nvPr/>
          </p:nvSpPr>
          <p:spPr bwMode="auto">
            <a:xfrm>
              <a:off x="1489" y="3433"/>
              <a:ext cx="42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693" name="Freeform 444"/>
            <p:cNvSpPr>
              <a:spLocks noEditPoints="1"/>
            </p:cNvSpPr>
            <p:nvPr/>
          </p:nvSpPr>
          <p:spPr bwMode="auto">
            <a:xfrm>
              <a:off x="1489" y="3433"/>
              <a:ext cx="42" cy="14"/>
            </a:xfrm>
            <a:custGeom>
              <a:avLst/>
              <a:gdLst>
                <a:gd name="T0" fmla="*/ 0 w 42"/>
                <a:gd name="T1" fmla="*/ 0 h 14"/>
                <a:gd name="T2" fmla="*/ 42 w 42"/>
                <a:gd name="T3" fmla="*/ 0 h 14"/>
                <a:gd name="T4" fmla="*/ 42 w 42"/>
                <a:gd name="T5" fmla="*/ 14 h 14"/>
                <a:gd name="T6" fmla="*/ 0 w 42"/>
                <a:gd name="T7" fmla="*/ 14 h 14"/>
                <a:gd name="T8" fmla="*/ 0 w 42"/>
                <a:gd name="T9" fmla="*/ 0 h 14"/>
                <a:gd name="T10" fmla="*/ 0 w 42"/>
                <a:gd name="T11" fmla="*/ 0 h 14"/>
                <a:gd name="T12" fmla="*/ 42 w 42"/>
                <a:gd name="T13" fmla="*/ 0 h 14"/>
                <a:gd name="T14" fmla="*/ 42 w 42"/>
                <a:gd name="T15" fmla="*/ 10 h 14"/>
                <a:gd name="T16" fmla="*/ 0 w 42"/>
                <a:gd name="T17" fmla="*/ 10 h 14"/>
                <a:gd name="T18" fmla="*/ 0 w 42"/>
                <a:gd name="T19" fmla="*/ 0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14">
                  <a:moveTo>
                    <a:pt x="0" y="0"/>
                  </a:moveTo>
                  <a:lnTo>
                    <a:pt x="42" y="0"/>
                  </a:lnTo>
                  <a:lnTo>
                    <a:pt x="42" y="14"/>
                  </a:lnTo>
                  <a:lnTo>
                    <a:pt x="0" y="1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2" y="0"/>
                  </a:lnTo>
                  <a:lnTo>
                    <a:pt x="42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94" name="Freeform 445"/>
            <p:cNvSpPr>
              <a:spLocks noEditPoints="1"/>
            </p:cNvSpPr>
            <p:nvPr/>
          </p:nvSpPr>
          <p:spPr bwMode="auto">
            <a:xfrm>
              <a:off x="1489" y="3433"/>
              <a:ext cx="42" cy="10"/>
            </a:xfrm>
            <a:custGeom>
              <a:avLst/>
              <a:gdLst>
                <a:gd name="T0" fmla="*/ 0 w 42"/>
                <a:gd name="T1" fmla="*/ 0 h 10"/>
                <a:gd name="T2" fmla="*/ 42 w 42"/>
                <a:gd name="T3" fmla="*/ 0 h 10"/>
                <a:gd name="T4" fmla="*/ 42 w 42"/>
                <a:gd name="T5" fmla="*/ 10 h 10"/>
                <a:gd name="T6" fmla="*/ 0 w 42"/>
                <a:gd name="T7" fmla="*/ 10 h 10"/>
                <a:gd name="T8" fmla="*/ 0 w 42"/>
                <a:gd name="T9" fmla="*/ 0 h 10"/>
                <a:gd name="T10" fmla="*/ 0 w 42"/>
                <a:gd name="T11" fmla="*/ 0 h 10"/>
                <a:gd name="T12" fmla="*/ 42 w 42"/>
                <a:gd name="T13" fmla="*/ 0 h 10"/>
                <a:gd name="T14" fmla="*/ 42 w 42"/>
                <a:gd name="T15" fmla="*/ 0 h 10"/>
                <a:gd name="T16" fmla="*/ 0 w 42"/>
                <a:gd name="T17" fmla="*/ 0 h 10"/>
                <a:gd name="T18" fmla="*/ 0 w 42"/>
                <a:gd name="T19" fmla="*/ 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10">
                  <a:moveTo>
                    <a:pt x="0" y="0"/>
                  </a:moveTo>
                  <a:lnTo>
                    <a:pt x="42" y="0"/>
                  </a:lnTo>
                  <a:lnTo>
                    <a:pt x="42" y="10"/>
                  </a:lnTo>
                  <a:lnTo>
                    <a:pt x="0" y="1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95" name="Line 446"/>
            <p:cNvSpPr>
              <a:spLocks noChangeShapeType="1"/>
            </p:cNvSpPr>
            <p:nvPr/>
          </p:nvSpPr>
          <p:spPr bwMode="auto">
            <a:xfrm>
              <a:off x="1446" y="3443"/>
              <a:ext cx="10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96" name="Freeform 447"/>
            <p:cNvSpPr>
              <a:spLocks noEditPoints="1"/>
            </p:cNvSpPr>
            <p:nvPr/>
          </p:nvSpPr>
          <p:spPr bwMode="auto">
            <a:xfrm>
              <a:off x="1174" y="3424"/>
              <a:ext cx="56" cy="28"/>
            </a:xfrm>
            <a:custGeom>
              <a:avLst/>
              <a:gdLst>
                <a:gd name="T0" fmla="*/ 0 w 56"/>
                <a:gd name="T1" fmla="*/ 0 h 28"/>
                <a:gd name="T2" fmla="*/ 56 w 56"/>
                <a:gd name="T3" fmla="*/ 0 h 28"/>
                <a:gd name="T4" fmla="*/ 56 w 56"/>
                <a:gd name="T5" fmla="*/ 28 h 28"/>
                <a:gd name="T6" fmla="*/ 0 w 56"/>
                <a:gd name="T7" fmla="*/ 28 h 28"/>
                <a:gd name="T8" fmla="*/ 0 w 56"/>
                <a:gd name="T9" fmla="*/ 0 h 28"/>
                <a:gd name="T10" fmla="*/ 9 w 56"/>
                <a:gd name="T11" fmla="*/ 0 h 28"/>
                <a:gd name="T12" fmla="*/ 47 w 56"/>
                <a:gd name="T13" fmla="*/ 0 h 28"/>
                <a:gd name="T14" fmla="*/ 47 w 56"/>
                <a:gd name="T15" fmla="*/ 28 h 28"/>
                <a:gd name="T16" fmla="*/ 9 w 56"/>
                <a:gd name="T17" fmla="*/ 28 h 28"/>
                <a:gd name="T18" fmla="*/ 9 w 56"/>
                <a:gd name="T19" fmla="*/ 0 h 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6" h="28">
                  <a:moveTo>
                    <a:pt x="0" y="0"/>
                  </a:moveTo>
                  <a:lnTo>
                    <a:pt x="56" y="0"/>
                  </a:lnTo>
                  <a:lnTo>
                    <a:pt x="56" y="28"/>
                  </a:lnTo>
                  <a:lnTo>
                    <a:pt x="0" y="28"/>
                  </a:lnTo>
                  <a:lnTo>
                    <a:pt x="0" y="0"/>
                  </a:lnTo>
                  <a:close/>
                  <a:moveTo>
                    <a:pt x="9" y="0"/>
                  </a:moveTo>
                  <a:lnTo>
                    <a:pt x="47" y="0"/>
                  </a:lnTo>
                  <a:lnTo>
                    <a:pt x="47" y="28"/>
                  </a:lnTo>
                  <a:lnTo>
                    <a:pt x="9" y="2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97" name="Freeform 448"/>
            <p:cNvSpPr>
              <a:spLocks noEditPoints="1"/>
            </p:cNvSpPr>
            <p:nvPr/>
          </p:nvSpPr>
          <p:spPr bwMode="auto">
            <a:xfrm>
              <a:off x="1183" y="3424"/>
              <a:ext cx="38" cy="28"/>
            </a:xfrm>
            <a:custGeom>
              <a:avLst/>
              <a:gdLst>
                <a:gd name="T0" fmla="*/ 0 w 38"/>
                <a:gd name="T1" fmla="*/ 0 h 28"/>
                <a:gd name="T2" fmla="*/ 38 w 38"/>
                <a:gd name="T3" fmla="*/ 0 h 28"/>
                <a:gd name="T4" fmla="*/ 38 w 38"/>
                <a:gd name="T5" fmla="*/ 28 h 28"/>
                <a:gd name="T6" fmla="*/ 0 w 38"/>
                <a:gd name="T7" fmla="*/ 28 h 28"/>
                <a:gd name="T8" fmla="*/ 0 w 38"/>
                <a:gd name="T9" fmla="*/ 0 h 28"/>
                <a:gd name="T10" fmla="*/ 10 w 38"/>
                <a:gd name="T11" fmla="*/ 0 h 28"/>
                <a:gd name="T12" fmla="*/ 29 w 38"/>
                <a:gd name="T13" fmla="*/ 0 h 28"/>
                <a:gd name="T14" fmla="*/ 29 w 38"/>
                <a:gd name="T15" fmla="*/ 28 h 28"/>
                <a:gd name="T16" fmla="*/ 10 w 38"/>
                <a:gd name="T17" fmla="*/ 28 h 28"/>
                <a:gd name="T18" fmla="*/ 10 w 38"/>
                <a:gd name="T19" fmla="*/ 0 h 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8" h="28">
                  <a:moveTo>
                    <a:pt x="0" y="0"/>
                  </a:moveTo>
                  <a:lnTo>
                    <a:pt x="38" y="0"/>
                  </a:lnTo>
                  <a:lnTo>
                    <a:pt x="38" y="28"/>
                  </a:lnTo>
                  <a:lnTo>
                    <a:pt x="0" y="28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29" y="0"/>
                  </a:lnTo>
                  <a:lnTo>
                    <a:pt x="29" y="28"/>
                  </a:lnTo>
                  <a:lnTo>
                    <a:pt x="10" y="2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5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98" name="Freeform 449"/>
            <p:cNvSpPr>
              <a:spLocks noEditPoints="1"/>
            </p:cNvSpPr>
            <p:nvPr/>
          </p:nvSpPr>
          <p:spPr bwMode="auto">
            <a:xfrm>
              <a:off x="1193" y="3424"/>
              <a:ext cx="19" cy="28"/>
            </a:xfrm>
            <a:custGeom>
              <a:avLst/>
              <a:gdLst>
                <a:gd name="T0" fmla="*/ 0 w 19"/>
                <a:gd name="T1" fmla="*/ 0 h 28"/>
                <a:gd name="T2" fmla="*/ 19 w 19"/>
                <a:gd name="T3" fmla="*/ 0 h 28"/>
                <a:gd name="T4" fmla="*/ 19 w 19"/>
                <a:gd name="T5" fmla="*/ 28 h 28"/>
                <a:gd name="T6" fmla="*/ 0 w 19"/>
                <a:gd name="T7" fmla="*/ 28 h 28"/>
                <a:gd name="T8" fmla="*/ 0 w 19"/>
                <a:gd name="T9" fmla="*/ 0 h 28"/>
                <a:gd name="T10" fmla="*/ 9 w 19"/>
                <a:gd name="T11" fmla="*/ 0 h 28"/>
                <a:gd name="T12" fmla="*/ 9 w 19"/>
                <a:gd name="T13" fmla="*/ 0 h 28"/>
                <a:gd name="T14" fmla="*/ 9 w 19"/>
                <a:gd name="T15" fmla="*/ 28 h 28"/>
                <a:gd name="T16" fmla="*/ 9 w 19"/>
                <a:gd name="T17" fmla="*/ 28 h 28"/>
                <a:gd name="T18" fmla="*/ 9 w 19"/>
                <a:gd name="T19" fmla="*/ 0 h 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" h="28">
                  <a:moveTo>
                    <a:pt x="0" y="0"/>
                  </a:moveTo>
                  <a:lnTo>
                    <a:pt x="19" y="0"/>
                  </a:lnTo>
                  <a:lnTo>
                    <a:pt x="19" y="28"/>
                  </a:lnTo>
                  <a:lnTo>
                    <a:pt x="0" y="28"/>
                  </a:lnTo>
                  <a:lnTo>
                    <a:pt x="0" y="0"/>
                  </a:lnTo>
                  <a:close/>
                  <a:moveTo>
                    <a:pt x="9" y="0"/>
                  </a:moveTo>
                  <a:lnTo>
                    <a:pt x="9" y="0"/>
                  </a:lnTo>
                  <a:lnTo>
                    <a:pt x="9" y="2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C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99" name="Freeform 450"/>
            <p:cNvSpPr>
              <a:spLocks noEditPoints="1"/>
            </p:cNvSpPr>
            <p:nvPr/>
          </p:nvSpPr>
          <p:spPr bwMode="auto">
            <a:xfrm>
              <a:off x="1202" y="3424"/>
              <a:ext cx="1" cy="28"/>
            </a:xfrm>
            <a:custGeom>
              <a:avLst/>
              <a:gdLst>
                <a:gd name="T0" fmla="*/ 0 w 1"/>
                <a:gd name="T1" fmla="*/ 0 h 28"/>
                <a:gd name="T2" fmla="*/ 0 w 1"/>
                <a:gd name="T3" fmla="*/ 0 h 28"/>
                <a:gd name="T4" fmla="*/ 0 w 1"/>
                <a:gd name="T5" fmla="*/ 28 h 28"/>
                <a:gd name="T6" fmla="*/ 0 w 1"/>
                <a:gd name="T7" fmla="*/ 28 h 28"/>
                <a:gd name="T8" fmla="*/ 0 w 1"/>
                <a:gd name="T9" fmla="*/ 0 h 28"/>
                <a:gd name="T10" fmla="*/ 0 w 1"/>
                <a:gd name="T11" fmla="*/ 0 h 28"/>
                <a:gd name="T12" fmla="*/ 0 w 1"/>
                <a:gd name="T13" fmla="*/ 0 h 28"/>
                <a:gd name="T14" fmla="*/ 0 w 1"/>
                <a:gd name="T15" fmla="*/ 28 h 28"/>
                <a:gd name="T16" fmla="*/ 0 w 1"/>
                <a:gd name="T17" fmla="*/ 28 h 28"/>
                <a:gd name="T18" fmla="*/ 0 w 1"/>
                <a:gd name="T19" fmla="*/ 0 h 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" h="28">
                  <a:moveTo>
                    <a:pt x="0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00" name="Rectangle 451"/>
            <p:cNvSpPr>
              <a:spLocks noChangeArrowheads="1"/>
            </p:cNvSpPr>
            <p:nvPr/>
          </p:nvSpPr>
          <p:spPr bwMode="auto">
            <a:xfrm>
              <a:off x="1174" y="3424"/>
              <a:ext cx="56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701" name="Freeform 452"/>
            <p:cNvSpPr>
              <a:spLocks noEditPoints="1"/>
            </p:cNvSpPr>
            <p:nvPr/>
          </p:nvSpPr>
          <p:spPr bwMode="auto">
            <a:xfrm>
              <a:off x="1174" y="3424"/>
              <a:ext cx="56" cy="28"/>
            </a:xfrm>
            <a:custGeom>
              <a:avLst/>
              <a:gdLst>
                <a:gd name="T0" fmla="*/ 0 w 56"/>
                <a:gd name="T1" fmla="*/ 0 h 28"/>
                <a:gd name="T2" fmla="*/ 56 w 56"/>
                <a:gd name="T3" fmla="*/ 0 h 28"/>
                <a:gd name="T4" fmla="*/ 56 w 56"/>
                <a:gd name="T5" fmla="*/ 28 h 28"/>
                <a:gd name="T6" fmla="*/ 0 w 56"/>
                <a:gd name="T7" fmla="*/ 28 h 28"/>
                <a:gd name="T8" fmla="*/ 0 w 56"/>
                <a:gd name="T9" fmla="*/ 0 h 28"/>
                <a:gd name="T10" fmla="*/ 9 w 56"/>
                <a:gd name="T11" fmla="*/ 0 h 28"/>
                <a:gd name="T12" fmla="*/ 47 w 56"/>
                <a:gd name="T13" fmla="*/ 0 h 28"/>
                <a:gd name="T14" fmla="*/ 47 w 56"/>
                <a:gd name="T15" fmla="*/ 28 h 28"/>
                <a:gd name="T16" fmla="*/ 9 w 56"/>
                <a:gd name="T17" fmla="*/ 28 h 28"/>
                <a:gd name="T18" fmla="*/ 9 w 56"/>
                <a:gd name="T19" fmla="*/ 0 h 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6" h="28">
                  <a:moveTo>
                    <a:pt x="0" y="0"/>
                  </a:moveTo>
                  <a:lnTo>
                    <a:pt x="56" y="0"/>
                  </a:lnTo>
                  <a:lnTo>
                    <a:pt x="56" y="28"/>
                  </a:lnTo>
                  <a:lnTo>
                    <a:pt x="0" y="28"/>
                  </a:lnTo>
                  <a:lnTo>
                    <a:pt x="0" y="0"/>
                  </a:lnTo>
                  <a:close/>
                  <a:moveTo>
                    <a:pt x="9" y="0"/>
                  </a:moveTo>
                  <a:lnTo>
                    <a:pt x="47" y="0"/>
                  </a:lnTo>
                  <a:lnTo>
                    <a:pt x="47" y="28"/>
                  </a:lnTo>
                  <a:lnTo>
                    <a:pt x="9" y="2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02" name="Freeform 453"/>
            <p:cNvSpPr>
              <a:spLocks noEditPoints="1"/>
            </p:cNvSpPr>
            <p:nvPr/>
          </p:nvSpPr>
          <p:spPr bwMode="auto">
            <a:xfrm>
              <a:off x="1183" y="3424"/>
              <a:ext cx="38" cy="28"/>
            </a:xfrm>
            <a:custGeom>
              <a:avLst/>
              <a:gdLst>
                <a:gd name="T0" fmla="*/ 0 w 38"/>
                <a:gd name="T1" fmla="*/ 0 h 28"/>
                <a:gd name="T2" fmla="*/ 38 w 38"/>
                <a:gd name="T3" fmla="*/ 0 h 28"/>
                <a:gd name="T4" fmla="*/ 38 w 38"/>
                <a:gd name="T5" fmla="*/ 28 h 28"/>
                <a:gd name="T6" fmla="*/ 0 w 38"/>
                <a:gd name="T7" fmla="*/ 28 h 28"/>
                <a:gd name="T8" fmla="*/ 0 w 38"/>
                <a:gd name="T9" fmla="*/ 0 h 28"/>
                <a:gd name="T10" fmla="*/ 10 w 38"/>
                <a:gd name="T11" fmla="*/ 0 h 28"/>
                <a:gd name="T12" fmla="*/ 29 w 38"/>
                <a:gd name="T13" fmla="*/ 0 h 28"/>
                <a:gd name="T14" fmla="*/ 29 w 38"/>
                <a:gd name="T15" fmla="*/ 28 h 28"/>
                <a:gd name="T16" fmla="*/ 10 w 38"/>
                <a:gd name="T17" fmla="*/ 28 h 28"/>
                <a:gd name="T18" fmla="*/ 10 w 38"/>
                <a:gd name="T19" fmla="*/ 0 h 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8" h="28">
                  <a:moveTo>
                    <a:pt x="0" y="0"/>
                  </a:moveTo>
                  <a:lnTo>
                    <a:pt x="38" y="0"/>
                  </a:lnTo>
                  <a:lnTo>
                    <a:pt x="38" y="28"/>
                  </a:lnTo>
                  <a:lnTo>
                    <a:pt x="0" y="28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29" y="0"/>
                  </a:lnTo>
                  <a:lnTo>
                    <a:pt x="29" y="28"/>
                  </a:lnTo>
                  <a:lnTo>
                    <a:pt x="10" y="2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5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03" name="Freeform 454"/>
            <p:cNvSpPr>
              <a:spLocks noEditPoints="1"/>
            </p:cNvSpPr>
            <p:nvPr/>
          </p:nvSpPr>
          <p:spPr bwMode="auto">
            <a:xfrm>
              <a:off x="1193" y="3424"/>
              <a:ext cx="19" cy="28"/>
            </a:xfrm>
            <a:custGeom>
              <a:avLst/>
              <a:gdLst>
                <a:gd name="T0" fmla="*/ 0 w 19"/>
                <a:gd name="T1" fmla="*/ 0 h 28"/>
                <a:gd name="T2" fmla="*/ 19 w 19"/>
                <a:gd name="T3" fmla="*/ 0 h 28"/>
                <a:gd name="T4" fmla="*/ 19 w 19"/>
                <a:gd name="T5" fmla="*/ 28 h 28"/>
                <a:gd name="T6" fmla="*/ 0 w 19"/>
                <a:gd name="T7" fmla="*/ 28 h 28"/>
                <a:gd name="T8" fmla="*/ 0 w 19"/>
                <a:gd name="T9" fmla="*/ 0 h 28"/>
                <a:gd name="T10" fmla="*/ 9 w 19"/>
                <a:gd name="T11" fmla="*/ 0 h 28"/>
                <a:gd name="T12" fmla="*/ 9 w 19"/>
                <a:gd name="T13" fmla="*/ 0 h 28"/>
                <a:gd name="T14" fmla="*/ 9 w 19"/>
                <a:gd name="T15" fmla="*/ 28 h 28"/>
                <a:gd name="T16" fmla="*/ 9 w 19"/>
                <a:gd name="T17" fmla="*/ 28 h 28"/>
                <a:gd name="T18" fmla="*/ 9 w 19"/>
                <a:gd name="T19" fmla="*/ 0 h 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" h="28">
                  <a:moveTo>
                    <a:pt x="0" y="0"/>
                  </a:moveTo>
                  <a:lnTo>
                    <a:pt x="19" y="0"/>
                  </a:lnTo>
                  <a:lnTo>
                    <a:pt x="19" y="28"/>
                  </a:lnTo>
                  <a:lnTo>
                    <a:pt x="0" y="28"/>
                  </a:lnTo>
                  <a:lnTo>
                    <a:pt x="0" y="0"/>
                  </a:lnTo>
                  <a:close/>
                  <a:moveTo>
                    <a:pt x="9" y="0"/>
                  </a:moveTo>
                  <a:lnTo>
                    <a:pt x="9" y="0"/>
                  </a:lnTo>
                  <a:lnTo>
                    <a:pt x="9" y="2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C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04" name="Freeform 455"/>
            <p:cNvSpPr>
              <a:spLocks noEditPoints="1"/>
            </p:cNvSpPr>
            <p:nvPr/>
          </p:nvSpPr>
          <p:spPr bwMode="auto">
            <a:xfrm>
              <a:off x="1202" y="3424"/>
              <a:ext cx="1" cy="28"/>
            </a:xfrm>
            <a:custGeom>
              <a:avLst/>
              <a:gdLst>
                <a:gd name="T0" fmla="*/ 0 w 1"/>
                <a:gd name="T1" fmla="*/ 0 h 28"/>
                <a:gd name="T2" fmla="*/ 0 w 1"/>
                <a:gd name="T3" fmla="*/ 0 h 28"/>
                <a:gd name="T4" fmla="*/ 0 w 1"/>
                <a:gd name="T5" fmla="*/ 28 h 28"/>
                <a:gd name="T6" fmla="*/ 0 w 1"/>
                <a:gd name="T7" fmla="*/ 28 h 28"/>
                <a:gd name="T8" fmla="*/ 0 w 1"/>
                <a:gd name="T9" fmla="*/ 0 h 28"/>
                <a:gd name="T10" fmla="*/ 0 w 1"/>
                <a:gd name="T11" fmla="*/ 0 h 28"/>
                <a:gd name="T12" fmla="*/ 0 w 1"/>
                <a:gd name="T13" fmla="*/ 0 h 28"/>
                <a:gd name="T14" fmla="*/ 0 w 1"/>
                <a:gd name="T15" fmla="*/ 28 h 28"/>
                <a:gd name="T16" fmla="*/ 0 w 1"/>
                <a:gd name="T17" fmla="*/ 28 h 28"/>
                <a:gd name="T18" fmla="*/ 0 w 1"/>
                <a:gd name="T19" fmla="*/ 0 h 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" h="28">
                  <a:moveTo>
                    <a:pt x="0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05" name="Freeform 456"/>
            <p:cNvSpPr>
              <a:spLocks/>
            </p:cNvSpPr>
            <p:nvPr/>
          </p:nvSpPr>
          <p:spPr bwMode="auto">
            <a:xfrm>
              <a:off x="1160" y="3038"/>
              <a:ext cx="531" cy="532"/>
            </a:xfrm>
            <a:custGeom>
              <a:avLst/>
              <a:gdLst>
                <a:gd name="T0" fmla="*/ 0 w 531"/>
                <a:gd name="T1" fmla="*/ 532 h 532"/>
                <a:gd name="T2" fmla="*/ 0 w 531"/>
                <a:gd name="T3" fmla="*/ 367 h 532"/>
                <a:gd name="T4" fmla="*/ 56 w 531"/>
                <a:gd name="T5" fmla="*/ 315 h 532"/>
                <a:gd name="T6" fmla="*/ 61 w 531"/>
                <a:gd name="T7" fmla="*/ 315 h 532"/>
                <a:gd name="T8" fmla="*/ 61 w 531"/>
                <a:gd name="T9" fmla="*/ 62 h 532"/>
                <a:gd name="T10" fmla="*/ 117 w 531"/>
                <a:gd name="T11" fmla="*/ 0 h 532"/>
                <a:gd name="T12" fmla="*/ 470 w 531"/>
                <a:gd name="T13" fmla="*/ 0 h 532"/>
                <a:gd name="T14" fmla="*/ 470 w 531"/>
                <a:gd name="T15" fmla="*/ 179 h 532"/>
                <a:gd name="T16" fmla="*/ 456 w 531"/>
                <a:gd name="T17" fmla="*/ 221 h 532"/>
                <a:gd name="T18" fmla="*/ 456 w 531"/>
                <a:gd name="T19" fmla="*/ 301 h 532"/>
                <a:gd name="T20" fmla="*/ 451 w 531"/>
                <a:gd name="T21" fmla="*/ 311 h 532"/>
                <a:gd name="T22" fmla="*/ 531 w 531"/>
                <a:gd name="T23" fmla="*/ 311 h 532"/>
                <a:gd name="T24" fmla="*/ 531 w 531"/>
                <a:gd name="T25" fmla="*/ 471 h 532"/>
                <a:gd name="T26" fmla="*/ 470 w 531"/>
                <a:gd name="T27" fmla="*/ 532 h 532"/>
                <a:gd name="T28" fmla="*/ 0 w 531"/>
                <a:gd name="T29" fmla="*/ 532 h 5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31" h="532">
                  <a:moveTo>
                    <a:pt x="0" y="532"/>
                  </a:moveTo>
                  <a:lnTo>
                    <a:pt x="0" y="367"/>
                  </a:lnTo>
                  <a:lnTo>
                    <a:pt x="56" y="315"/>
                  </a:lnTo>
                  <a:lnTo>
                    <a:pt x="61" y="315"/>
                  </a:lnTo>
                  <a:lnTo>
                    <a:pt x="61" y="62"/>
                  </a:lnTo>
                  <a:lnTo>
                    <a:pt x="117" y="0"/>
                  </a:lnTo>
                  <a:lnTo>
                    <a:pt x="470" y="0"/>
                  </a:lnTo>
                  <a:lnTo>
                    <a:pt x="470" y="179"/>
                  </a:lnTo>
                  <a:lnTo>
                    <a:pt x="456" y="221"/>
                  </a:lnTo>
                  <a:lnTo>
                    <a:pt x="456" y="301"/>
                  </a:lnTo>
                  <a:lnTo>
                    <a:pt x="451" y="311"/>
                  </a:lnTo>
                  <a:lnTo>
                    <a:pt x="531" y="311"/>
                  </a:lnTo>
                  <a:lnTo>
                    <a:pt x="531" y="471"/>
                  </a:lnTo>
                  <a:lnTo>
                    <a:pt x="470" y="532"/>
                  </a:lnTo>
                  <a:lnTo>
                    <a:pt x="0" y="532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06" name="Rectangle 457"/>
            <p:cNvSpPr>
              <a:spLocks noChangeArrowheads="1"/>
            </p:cNvSpPr>
            <p:nvPr/>
          </p:nvSpPr>
          <p:spPr bwMode="auto">
            <a:xfrm>
              <a:off x="3425" y="2446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500" b="1">
                  <a:solidFill>
                    <a:srgbClr val="000000"/>
                  </a:solidFill>
                  <a:latin typeface="宋体" panose="02010600030101010101" pitchFamily="2" charset="-122"/>
                </a:rPr>
                <a:t>局域网</a:t>
              </a:r>
              <a:endParaRPr lang="zh-CN" altLang="en-US" sz="1800"/>
            </a:p>
          </p:txBody>
        </p:sp>
        <p:sp>
          <p:nvSpPr>
            <p:cNvPr id="10707" name="Rectangle 458"/>
            <p:cNvSpPr>
              <a:spLocks noChangeArrowheads="1"/>
            </p:cNvSpPr>
            <p:nvPr/>
          </p:nvSpPr>
          <p:spPr bwMode="auto">
            <a:xfrm>
              <a:off x="1309" y="3654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500">
                  <a:solidFill>
                    <a:srgbClr val="000000"/>
                  </a:solidFill>
                  <a:latin typeface="宋体" panose="02010600030101010101" pitchFamily="2" charset="-122"/>
                </a:rPr>
                <a:t>主机</a:t>
              </a:r>
              <a:endParaRPr lang="zh-CN" altLang="en-US" sz="1800"/>
            </a:p>
          </p:txBody>
        </p:sp>
        <p:sp>
          <p:nvSpPr>
            <p:cNvPr id="10708" name="Freeform 459"/>
            <p:cNvSpPr>
              <a:spLocks/>
            </p:cNvSpPr>
            <p:nvPr/>
          </p:nvSpPr>
          <p:spPr bwMode="auto">
            <a:xfrm>
              <a:off x="3142" y="2056"/>
              <a:ext cx="75" cy="28"/>
            </a:xfrm>
            <a:custGeom>
              <a:avLst/>
              <a:gdLst>
                <a:gd name="T0" fmla="*/ 47 w 75"/>
                <a:gd name="T1" fmla="*/ 28 h 28"/>
                <a:gd name="T2" fmla="*/ 75 w 75"/>
                <a:gd name="T3" fmla="*/ 0 h 28"/>
                <a:gd name="T4" fmla="*/ 0 w 75"/>
                <a:gd name="T5" fmla="*/ 0 h 28"/>
                <a:gd name="T6" fmla="*/ 47 w 75"/>
                <a:gd name="T7" fmla="*/ 28 h 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" h="28">
                  <a:moveTo>
                    <a:pt x="47" y="28"/>
                  </a:moveTo>
                  <a:lnTo>
                    <a:pt x="75" y="0"/>
                  </a:lnTo>
                  <a:lnTo>
                    <a:pt x="0" y="0"/>
                  </a:lnTo>
                  <a:lnTo>
                    <a:pt x="47" y="2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09" name="Freeform 460"/>
            <p:cNvSpPr>
              <a:spLocks/>
            </p:cNvSpPr>
            <p:nvPr/>
          </p:nvSpPr>
          <p:spPr bwMode="auto">
            <a:xfrm>
              <a:off x="2686" y="2061"/>
              <a:ext cx="118" cy="51"/>
            </a:xfrm>
            <a:custGeom>
              <a:avLst/>
              <a:gdLst>
                <a:gd name="T0" fmla="*/ 118 w 118"/>
                <a:gd name="T1" fmla="*/ 51 h 51"/>
                <a:gd name="T2" fmla="*/ 57 w 118"/>
                <a:gd name="T3" fmla="*/ 0 h 51"/>
                <a:gd name="T4" fmla="*/ 0 w 118"/>
                <a:gd name="T5" fmla="*/ 51 h 51"/>
                <a:gd name="T6" fmla="*/ 118 w 118"/>
                <a:gd name="T7" fmla="*/ 51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8" h="51">
                  <a:moveTo>
                    <a:pt x="118" y="51"/>
                  </a:moveTo>
                  <a:lnTo>
                    <a:pt x="57" y="0"/>
                  </a:lnTo>
                  <a:lnTo>
                    <a:pt x="0" y="51"/>
                  </a:lnTo>
                  <a:lnTo>
                    <a:pt x="118" y="5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10" name="Freeform 461"/>
            <p:cNvSpPr>
              <a:spLocks/>
            </p:cNvSpPr>
            <p:nvPr/>
          </p:nvSpPr>
          <p:spPr bwMode="auto">
            <a:xfrm>
              <a:off x="2747" y="2056"/>
              <a:ext cx="447" cy="56"/>
            </a:xfrm>
            <a:custGeom>
              <a:avLst/>
              <a:gdLst>
                <a:gd name="T0" fmla="*/ 447 w 447"/>
                <a:gd name="T1" fmla="*/ 19 h 56"/>
                <a:gd name="T2" fmla="*/ 404 w 447"/>
                <a:gd name="T3" fmla="*/ 0 h 56"/>
                <a:gd name="T4" fmla="*/ 57 w 447"/>
                <a:gd name="T5" fmla="*/ 0 h 56"/>
                <a:gd name="T6" fmla="*/ 0 w 447"/>
                <a:gd name="T7" fmla="*/ 28 h 56"/>
                <a:gd name="T8" fmla="*/ 57 w 447"/>
                <a:gd name="T9" fmla="*/ 56 h 56"/>
                <a:gd name="T10" fmla="*/ 409 w 447"/>
                <a:gd name="T11" fmla="*/ 56 h 56"/>
                <a:gd name="T12" fmla="*/ 447 w 447"/>
                <a:gd name="T13" fmla="*/ 19 h 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47" h="56">
                  <a:moveTo>
                    <a:pt x="447" y="19"/>
                  </a:moveTo>
                  <a:lnTo>
                    <a:pt x="404" y="0"/>
                  </a:lnTo>
                  <a:lnTo>
                    <a:pt x="57" y="0"/>
                  </a:lnTo>
                  <a:lnTo>
                    <a:pt x="0" y="28"/>
                  </a:lnTo>
                  <a:lnTo>
                    <a:pt x="57" y="56"/>
                  </a:lnTo>
                  <a:lnTo>
                    <a:pt x="409" y="56"/>
                  </a:lnTo>
                  <a:lnTo>
                    <a:pt x="447" y="19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11" name="Freeform 462"/>
            <p:cNvSpPr>
              <a:spLocks/>
            </p:cNvSpPr>
            <p:nvPr/>
          </p:nvSpPr>
          <p:spPr bwMode="auto">
            <a:xfrm>
              <a:off x="2823" y="2093"/>
              <a:ext cx="263" cy="19"/>
            </a:xfrm>
            <a:custGeom>
              <a:avLst/>
              <a:gdLst>
                <a:gd name="T0" fmla="*/ 0 w 263"/>
                <a:gd name="T1" fmla="*/ 19 h 19"/>
                <a:gd name="T2" fmla="*/ 42 w 263"/>
                <a:gd name="T3" fmla="*/ 15 h 19"/>
                <a:gd name="T4" fmla="*/ 89 w 263"/>
                <a:gd name="T5" fmla="*/ 15 h 19"/>
                <a:gd name="T6" fmla="*/ 131 w 263"/>
                <a:gd name="T7" fmla="*/ 15 h 19"/>
                <a:gd name="T8" fmla="*/ 169 w 263"/>
                <a:gd name="T9" fmla="*/ 15 h 19"/>
                <a:gd name="T10" fmla="*/ 202 w 263"/>
                <a:gd name="T11" fmla="*/ 10 h 19"/>
                <a:gd name="T12" fmla="*/ 225 w 263"/>
                <a:gd name="T13" fmla="*/ 10 h 19"/>
                <a:gd name="T14" fmla="*/ 244 w 263"/>
                <a:gd name="T15" fmla="*/ 5 h 19"/>
                <a:gd name="T16" fmla="*/ 258 w 263"/>
                <a:gd name="T17" fmla="*/ 0 h 19"/>
                <a:gd name="T18" fmla="*/ 263 w 263"/>
                <a:gd name="T19" fmla="*/ 0 h 19"/>
                <a:gd name="T20" fmla="*/ 263 w 263"/>
                <a:gd name="T21" fmla="*/ 19 h 19"/>
                <a:gd name="T22" fmla="*/ 0 w 263"/>
                <a:gd name="T23" fmla="*/ 19 h 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3" h="19">
                  <a:moveTo>
                    <a:pt x="0" y="19"/>
                  </a:moveTo>
                  <a:lnTo>
                    <a:pt x="42" y="15"/>
                  </a:lnTo>
                  <a:lnTo>
                    <a:pt x="89" y="15"/>
                  </a:lnTo>
                  <a:lnTo>
                    <a:pt x="131" y="15"/>
                  </a:lnTo>
                  <a:lnTo>
                    <a:pt x="169" y="15"/>
                  </a:lnTo>
                  <a:lnTo>
                    <a:pt x="202" y="10"/>
                  </a:lnTo>
                  <a:lnTo>
                    <a:pt x="225" y="10"/>
                  </a:lnTo>
                  <a:lnTo>
                    <a:pt x="244" y="5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3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12" name="Freeform 463"/>
            <p:cNvSpPr>
              <a:spLocks/>
            </p:cNvSpPr>
            <p:nvPr/>
          </p:nvSpPr>
          <p:spPr bwMode="auto">
            <a:xfrm>
              <a:off x="2823" y="2093"/>
              <a:ext cx="263" cy="19"/>
            </a:xfrm>
            <a:custGeom>
              <a:avLst/>
              <a:gdLst>
                <a:gd name="T0" fmla="*/ 0 w 263"/>
                <a:gd name="T1" fmla="*/ 19 h 19"/>
                <a:gd name="T2" fmla="*/ 42 w 263"/>
                <a:gd name="T3" fmla="*/ 15 h 19"/>
                <a:gd name="T4" fmla="*/ 89 w 263"/>
                <a:gd name="T5" fmla="*/ 15 h 19"/>
                <a:gd name="T6" fmla="*/ 131 w 263"/>
                <a:gd name="T7" fmla="*/ 15 h 19"/>
                <a:gd name="T8" fmla="*/ 169 w 263"/>
                <a:gd name="T9" fmla="*/ 15 h 19"/>
                <a:gd name="T10" fmla="*/ 202 w 263"/>
                <a:gd name="T11" fmla="*/ 10 h 19"/>
                <a:gd name="T12" fmla="*/ 225 w 263"/>
                <a:gd name="T13" fmla="*/ 10 h 19"/>
                <a:gd name="T14" fmla="*/ 244 w 263"/>
                <a:gd name="T15" fmla="*/ 5 h 19"/>
                <a:gd name="T16" fmla="*/ 258 w 263"/>
                <a:gd name="T17" fmla="*/ 0 h 19"/>
                <a:gd name="T18" fmla="*/ 263 w 263"/>
                <a:gd name="T19" fmla="*/ 0 h 19"/>
                <a:gd name="T20" fmla="*/ 249 w 263"/>
                <a:gd name="T21" fmla="*/ 0 h 19"/>
                <a:gd name="T22" fmla="*/ 244 w 263"/>
                <a:gd name="T23" fmla="*/ 0 h 19"/>
                <a:gd name="T24" fmla="*/ 234 w 263"/>
                <a:gd name="T25" fmla="*/ 5 h 19"/>
                <a:gd name="T26" fmla="*/ 216 w 263"/>
                <a:gd name="T27" fmla="*/ 5 h 19"/>
                <a:gd name="T28" fmla="*/ 187 w 263"/>
                <a:gd name="T29" fmla="*/ 10 h 19"/>
                <a:gd name="T30" fmla="*/ 159 w 263"/>
                <a:gd name="T31" fmla="*/ 10 h 19"/>
                <a:gd name="T32" fmla="*/ 122 w 263"/>
                <a:gd name="T33" fmla="*/ 15 h 19"/>
                <a:gd name="T34" fmla="*/ 84 w 263"/>
                <a:gd name="T35" fmla="*/ 15 h 19"/>
                <a:gd name="T36" fmla="*/ 42 w 263"/>
                <a:gd name="T37" fmla="*/ 15 h 19"/>
                <a:gd name="T38" fmla="*/ 0 w 263"/>
                <a:gd name="T39" fmla="*/ 15 h 19"/>
                <a:gd name="T40" fmla="*/ 0 w 263"/>
                <a:gd name="T41" fmla="*/ 19 h 1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63" h="19">
                  <a:moveTo>
                    <a:pt x="0" y="19"/>
                  </a:moveTo>
                  <a:lnTo>
                    <a:pt x="42" y="15"/>
                  </a:lnTo>
                  <a:lnTo>
                    <a:pt x="89" y="15"/>
                  </a:lnTo>
                  <a:lnTo>
                    <a:pt x="131" y="15"/>
                  </a:lnTo>
                  <a:lnTo>
                    <a:pt x="169" y="15"/>
                  </a:lnTo>
                  <a:lnTo>
                    <a:pt x="202" y="10"/>
                  </a:lnTo>
                  <a:lnTo>
                    <a:pt x="225" y="10"/>
                  </a:lnTo>
                  <a:lnTo>
                    <a:pt x="244" y="5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49" y="0"/>
                  </a:lnTo>
                  <a:lnTo>
                    <a:pt x="244" y="0"/>
                  </a:lnTo>
                  <a:lnTo>
                    <a:pt x="234" y="5"/>
                  </a:lnTo>
                  <a:lnTo>
                    <a:pt x="216" y="5"/>
                  </a:lnTo>
                  <a:lnTo>
                    <a:pt x="187" y="10"/>
                  </a:lnTo>
                  <a:lnTo>
                    <a:pt x="159" y="10"/>
                  </a:lnTo>
                  <a:lnTo>
                    <a:pt x="122" y="15"/>
                  </a:lnTo>
                  <a:lnTo>
                    <a:pt x="84" y="15"/>
                  </a:lnTo>
                  <a:lnTo>
                    <a:pt x="42" y="15"/>
                  </a:lnTo>
                  <a:lnTo>
                    <a:pt x="0" y="15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13" name="Freeform 464"/>
            <p:cNvSpPr>
              <a:spLocks/>
            </p:cNvSpPr>
            <p:nvPr/>
          </p:nvSpPr>
          <p:spPr bwMode="auto">
            <a:xfrm>
              <a:off x="2823" y="2093"/>
              <a:ext cx="249" cy="15"/>
            </a:xfrm>
            <a:custGeom>
              <a:avLst/>
              <a:gdLst>
                <a:gd name="T0" fmla="*/ 0 w 249"/>
                <a:gd name="T1" fmla="*/ 15 h 15"/>
                <a:gd name="T2" fmla="*/ 42 w 249"/>
                <a:gd name="T3" fmla="*/ 15 h 15"/>
                <a:gd name="T4" fmla="*/ 84 w 249"/>
                <a:gd name="T5" fmla="*/ 15 h 15"/>
                <a:gd name="T6" fmla="*/ 122 w 249"/>
                <a:gd name="T7" fmla="*/ 15 h 15"/>
                <a:gd name="T8" fmla="*/ 159 w 249"/>
                <a:gd name="T9" fmla="*/ 10 h 15"/>
                <a:gd name="T10" fmla="*/ 187 w 249"/>
                <a:gd name="T11" fmla="*/ 10 h 15"/>
                <a:gd name="T12" fmla="*/ 216 w 249"/>
                <a:gd name="T13" fmla="*/ 5 h 15"/>
                <a:gd name="T14" fmla="*/ 234 w 249"/>
                <a:gd name="T15" fmla="*/ 5 h 15"/>
                <a:gd name="T16" fmla="*/ 244 w 249"/>
                <a:gd name="T17" fmla="*/ 0 h 15"/>
                <a:gd name="T18" fmla="*/ 249 w 249"/>
                <a:gd name="T19" fmla="*/ 0 h 15"/>
                <a:gd name="T20" fmla="*/ 234 w 249"/>
                <a:gd name="T21" fmla="*/ 0 h 15"/>
                <a:gd name="T22" fmla="*/ 230 w 249"/>
                <a:gd name="T23" fmla="*/ 0 h 15"/>
                <a:gd name="T24" fmla="*/ 216 w 249"/>
                <a:gd name="T25" fmla="*/ 5 h 15"/>
                <a:gd name="T26" fmla="*/ 192 w 249"/>
                <a:gd name="T27" fmla="*/ 10 h 15"/>
                <a:gd name="T28" fmla="*/ 164 w 249"/>
                <a:gd name="T29" fmla="*/ 10 h 15"/>
                <a:gd name="T30" fmla="*/ 131 w 249"/>
                <a:gd name="T31" fmla="*/ 15 h 15"/>
                <a:gd name="T32" fmla="*/ 89 w 249"/>
                <a:gd name="T33" fmla="*/ 15 h 15"/>
                <a:gd name="T34" fmla="*/ 42 w 249"/>
                <a:gd name="T35" fmla="*/ 15 h 15"/>
                <a:gd name="T36" fmla="*/ 0 w 249"/>
                <a:gd name="T37" fmla="*/ 15 h 15"/>
                <a:gd name="T38" fmla="*/ 0 w 249"/>
                <a:gd name="T39" fmla="*/ 15 h 1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49" h="15">
                  <a:moveTo>
                    <a:pt x="0" y="15"/>
                  </a:moveTo>
                  <a:lnTo>
                    <a:pt x="42" y="15"/>
                  </a:lnTo>
                  <a:lnTo>
                    <a:pt x="84" y="15"/>
                  </a:lnTo>
                  <a:lnTo>
                    <a:pt x="122" y="15"/>
                  </a:lnTo>
                  <a:lnTo>
                    <a:pt x="159" y="10"/>
                  </a:lnTo>
                  <a:lnTo>
                    <a:pt x="187" y="10"/>
                  </a:lnTo>
                  <a:lnTo>
                    <a:pt x="216" y="5"/>
                  </a:lnTo>
                  <a:lnTo>
                    <a:pt x="234" y="5"/>
                  </a:lnTo>
                  <a:lnTo>
                    <a:pt x="244" y="0"/>
                  </a:lnTo>
                  <a:lnTo>
                    <a:pt x="249" y="0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16" y="5"/>
                  </a:lnTo>
                  <a:lnTo>
                    <a:pt x="192" y="10"/>
                  </a:lnTo>
                  <a:lnTo>
                    <a:pt x="164" y="10"/>
                  </a:lnTo>
                  <a:lnTo>
                    <a:pt x="131" y="15"/>
                  </a:lnTo>
                  <a:lnTo>
                    <a:pt x="89" y="15"/>
                  </a:lnTo>
                  <a:lnTo>
                    <a:pt x="42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14" name="Freeform 465"/>
            <p:cNvSpPr>
              <a:spLocks/>
            </p:cNvSpPr>
            <p:nvPr/>
          </p:nvSpPr>
          <p:spPr bwMode="auto">
            <a:xfrm>
              <a:off x="2823" y="2093"/>
              <a:ext cx="234" cy="15"/>
            </a:xfrm>
            <a:custGeom>
              <a:avLst/>
              <a:gdLst>
                <a:gd name="T0" fmla="*/ 0 w 234"/>
                <a:gd name="T1" fmla="*/ 15 h 15"/>
                <a:gd name="T2" fmla="*/ 42 w 234"/>
                <a:gd name="T3" fmla="*/ 15 h 15"/>
                <a:gd name="T4" fmla="*/ 89 w 234"/>
                <a:gd name="T5" fmla="*/ 15 h 15"/>
                <a:gd name="T6" fmla="*/ 131 w 234"/>
                <a:gd name="T7" fmla="*/ 15 h 15"/>
                <a:gd name="T8" fmla="*/ 164 w 234"/>
                <a:gd name="T9" fmla="*/ 10 h 15"/>
                <a:gd name="T10" fmla="*/ 192 w 234"/>
                <a:gd name="T11" fmla="*/ 10 h 15"/>
                <a:gd name="T12" fmla="*/ 216 w 234"/>
                <a:gd name="T13" fmla="*/ 5 h 15"/>
                <a:gd name="T14" fmla="*/ 230 w 234"/>
                <a:gd name="T15" fmla="*/ 0 h 15"/>
                <a:gd name="T16" fmla="*/ 234 w 234"/>
                <a:gd name="T17" fmla="*/ 0 h 15"/>
                <a:gd name="T18" fmla="*/ 220 w 234"/>
                <a:gd name="T19" fmla="*/ 0 h 15"/>
                <a:gd name="T20" fmla="*/ 216 w 234"/>
                <a:gd name="T21" fmla="*/ 0 h 15"/>
                <a:gd name="T22" fmla="*/ 202 w 234"/>
                <a:gd name="T23" fmla="*/ 5 h 15"/>
                <a:gd name="T24" fmla="*/ 183 w 234"/>
                <a:gd name="T25" fmla="*/ 5 h 15"/>
                <a:gd name="T26" fmla="*/ 155 w 234"/>
                <a:gd name="T27" fmla="*/ 10 h 15"/>
                <a:gd name="T28" fmla="*/ 122 w 234"/>
                <a:gd name="T29" fmla="*/ 10 h 15"/>
                <a:gd name="T30" fmla="*/ 84 w 234"/>
                <a:gd name="T31" fmla="*/ 15 h 15"/>
                <a:gd name="T32" fmla="*/ 42 w 234"/>
                <a:gd name="T33" fmla="*/ 15 h 15"/>
                <a:gd name="T34" fmla="*/ 0 w 234"/>
                <a:gd name="T35" fmla="*/ 15 h 15"/>
                <a:gd name="T36" fmla="*/ 0 w 234"/>
                <a:gd name="T37" fmla="*/ 15 h 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4" h="15">
                  <a:moveTo>
                    <a:pt x="0" y="15"/>
                  </a:moveTo>
                  <a:lnTo>
                    <a:pt x="42" y="15"/>
                  </a:lnTo>
                  <a:lnTo>
                    <a:pt x="89" y="15"/>
                  </a:lnTo>
                  <a:lnTo>
                    <a:pt x="131" y="15"/>
                  </a:lnTo>
                  <a:lnTo>
                    <a:pt x="164" y="10"/>
                  </a:lnTo>
                  <a:lnTo>
                    <a:pt x="192" y="10"/>
                  </a:lnTo>
                  <a:lnTo>
                    <a:pt x="216" y="5"/>
                  </a:lnTo>
                  <a:lnTo>
                    <a:pt x="230" y="0"/>
                  </a:lnTo>
                  <a:lnTo>
                    <a:pt x="234" y="0"/>
                  </a:lnTo>
                  <a:lnTo>
                    <a:pt x="220" y="0"/>
                  </a:lnTo>
                  <a:lnTo>
                    <a:pt x="216" y="0"/>
                  </a:lnTo>
                  <a:lnTo>
                    <a:pt x="202" y="5"/>
                  </a:lnTo>
                  <a:lnTo>
                    <a:pt x="183" y="5"/>
                  </a:lnTo>
                  <a:lnTo>
                    <a:pt x="155" y="10"/>
                  </a:lnTo>
                  <a:lnTo>
                    <a:pt x="122" y="10"/>
                  </a:lnTo>
                  <a:lnTo>
                    <a:pt x="84" y="15"/>
                  </a:lnTo>
                  <a:lnTo>
                    <a:pt x="42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15" name="Freeform 466"/>
            <p:cNvSpPr>
              <a:spLocks/>
            </p:cNvSpPr>
            <p:nvPr/>
          </p:nvSpPr>
          <p:spPr bwMode="auto">
            <a:xfrm>
              <a:off x="2823" y="2093"/>
              <a:ext cx="220" cy="15"/>
            </a:xfrm>
            <a:custGeom>
              <a:avLst/>
              <a:gdLst>
                <a:gd name="T0" fmla="*/ 0 w 220"/>
                <a:gd name="T1" fmla="*/ 15 h 15"/>
                <a:gd name="T2" fmla="*/ 42 w 220"/>
                <a:gd name="T3" fmla="*/ 15 h 15"/>
                <a:gd name="T4" fmla="*/ 84 w 220"/>
                <a:gd name="T5" fmla="*/ 15 h 15"/>
                <a:gd name="T6" fmla="*/ 122 w 220"/>
                <a:gd name="T7" fmla="*/ 10 h 15"/>
                <a:gd name="T8" fmla="*/ 155 w 220"/>
                <a:gd name="T9" fmla="*/ 10 h 15"/>
                <a:gd name="T10" fmla="*/ 183 w 220"/>
                <a:gd name="T11" fmla="*/ 5 h 15"/>
                <a:gd name="T12" fmla="*/ 202 w 220"/>
                <a:gd name="T13" fmla="*/ 5 h 15"/>
                <a:gd name="T14" fmla="*/ 216 w 220"/>
                <a:gd name="T15" fmla="*/ 0 h 15"/>
                <a:gd name="T16" fmla="*/ 220 w 220"/>
                <a:gd name="T17" fmla="*/ 0 h 15"/>
                <a:gd name="T18" fmla="*/ 206 w 220"/>
                <a:gd name="T19" fmla="*/ 0 h 15"/>
                <a:gd name="T20" fmla="*/ 202 w 220"/>
                <a:gd name="T21" fmla="*/ 0 h 15"/>
                <a:gd name="T22" fmla="*/ 192 w 220"/>
                <a:gd name="T23" fmla="*/ 5 h 15"/>
                <a:gd name="T24" fmla="*/ 169 w 220"/>
                <a:gd name="T25" fmla="*/ 5 h 15"/>
                <a:gd name="T26" fmla="*/ 145 w 220"/>
                <a:gd name="T27" fmla="*/ 10 h 15"/>
                <a:gd name="T28" fmla="*/ 112 w 220"/>
                <a:gd name="T29" fmla="*/ 10 h 15"/>
                <a:gd name="T30" fmla="*/ 79 w 220"/>
                <a:gd name="T31" fmla="*/ 10 h 15"/>
                <a:gd name="T32" fmla="*/ 37 w 220"/>
                <a:gd name="T33" fmla="*/ 15 h 15"/>
                <a:gd name="T34" fmla="*/ 0 w 220"/>
                <a:gd name="T35" fmla="*/ 15 h 15"/>
                <a:gd name="T36" fmla="*/ 0 w 220"/>
                <a:gd name="T37" fmla="*/ 15 h 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20" h="15">
                  <a:moveTo>
                    <a:pt x="0" y="15"/>
                  </a:moveTo>
                  <a:lnTo>
                    <a:pt x="42" y="15"/>
                  </a:lnTo>
                  <a:lnTo>
                    <a:pt x="84" y="15"/>
                  </a:lnTo>
                  <a:lnTo>
                    <a:pt x="122" y="10"/>
                  </a:lnTo>
                  <a:lnTo>
                    <a:pt x="155" y="10"/>
                  </a:lnTo>
                  <a:lnTo>
                    <a:pt x="183" y="5"/>
                  </a:lnTo>
                  <a:lnTo>
                    <a:pt x="202" y="5"/>
                  </a:lnTo>
                  <a:lnTo>
                    <a:pt x="216" y="0"/>
                  </a:lnTo>
                  <a:lnTo>
                    <a:pt x="220" y="0"/>
                  </a:lnTo>
                  <a:lnTo>
                    <a:pt x="206" y="0"/>
                  </a:lnTo>
                  <a:lnTo>
                    <a:pt x="202" y="0"/>
                  </a:lnTo>
                  <a:lnTo>
                    <a:pt x="192" y="5"/>
                  </a:lnTo>
                  <a:lnTo>
                    <a:pt x="169" y="5"/>
                  </a:lnTo>
                  <a:lnTo>
                    <a:pt x="145" y="10"/>
                  </a:lnTo>
                  <a:lnTo>
                    <a:pt x="112" y="10"/>
                  </a:lnTo>
                  <a:lnTo>
                    <a:pt x="79" y="10"/>
                  </a:lnTo>
                  <a:lnTo>
                    <a:pt x="37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16" name="Freeform 467"/>
            <p:cNvSpPr>
              <a:spLocks/>
            </p:cNvSpPr>
            <p:nvPr/>
          </p:nvSpPr>
          <p:spPr bwMode="auto">
            <a:xfrm>
              <a:off x="2823" y="2093"/>
              <a:ext cx="206" cy="15"/>
            </a:xfrm>
            <a:custGeom>
              <a:avLst/>
              <a:gdLst>
                <a:gd name="T0" fmla="*/ 0 w 206"/>
                <a:gd name="T1" fmla="*/ 15 h 15"/>
                <a:gd name="T2" fmla="*/ 37 w 206"/>
                <a:gd name="T3" fmla="*/ 15 h 15"/>
                <a:gd name="T4" fmla="*/ 79 w 206"/>
                <a:gd name="T5" fmla="*/ 10 h 15"/>
                <a:gd name="T6" fmla="*/ 112 w 206"/>
                <a:gd name="T7" fmla="*/ 10 h 15"/>
                <a:gd name="T8" fmla="*/ 145 w 206"/>
                <a:gd name="T9" fmla="*/ 10 h 15"/>
                <a:gd name="T10" fmla="*/ 169 w 206"/>
                <a:gd name="T11" fmla="*/ 5 h 15"/>
                <a:gd name="T12" fmla="*/ 192 w 206"/>
                <a:gd name="T13" fmla="*/ 5 h 15"/>
                <a:gd name="T14" fmla="*/ 202 w 206"/>
                <a:gd name="T15" fmla="*/ 0 h 15"/>
                <a:gd name="T16" fmla="*/ 206 w 206"/>
                <a:gd name="T17" fmla="*/ 0 h 15"/>
                <a:gd name="T18" fmla="*/ 192 w 206"/>
                <a:gd name="T19" fmla="*/ 0 h 15"/>
                <a:gd name="T20" fmla="*/ 187 w 206"/>
                <a:gd name="T21" fmla="*/ 0 h 15"/>
                <a:gd name="T22" fmla="*/ 178 w 206"/>
                <a:gd name="T23" fmla="*/ 5 h 15"/>
                <a:gd name="T24" fmla="*/ 159 w 206"/>
                <a:gd name="T25" fmla="*/ 5 h 15"/>
                <a:gd name="T26" fmla="*/ 136 w 206"/>
                <a:gd name="T27" fmla="*/ 10 h 15"/>
                <a:gd name="T28" fmla="*/ 108 w 206"/>
                <a:gd name="T29" fmla="*/ 10 h 15"/>
                <a:gd name="T30" fmla="*/ 70 w 206"/>
                <a:gd name="T31" fmla="*/ 10 h 15"/>
                <a:gd name="T32" fmla="*/ 37 w 206"/>
                <a:gd name="T33" fmla="*/ 10 h 15"/>
                <a:gd name="T34" fmla="*/ 0 w 206"/>
                <a:gd name="T35" fmla="*/ 10 h 15"/>
                <a:gd name="T36" fmla="*/ 0 w 206"/>
                <a:gd name="T37" fmla="*/ 15 h 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6" h="15">
                  <a:moveTo>
                    <a:pt x="0" y="15"/>
                  </a:moveTo>
                  <a:lnTo>
                    <a:pt x="37" y="15"/>
                  </a:lnTo>
                  <a:lnTo>
                    <a:pt x="79" y="10"/>
                  </a:lnTo>
                  <a:lnTo>
                    <a:pt x="112" y="10"/>
                  </a:lnTo>
                  <a:lnTo>
                    <a:pt x="145" y="10"/>
                  </a:lnTo>
                  <a:lnTo>
                    <a:pt x="169" y="5"/>
                  </a:lnTo>
                  <a:lnTo>
                    <a:pt x="192" y="5"/>
                  </a:lnTo>
                  <a:lnTo>
                    <a:pt x="202" y="0"/>
                  </a:lnTo>
                  <a:lnTo>
                    <a:pt x="206" y="0"/>
                  </a:lnTo>
                  <a:lnTo>
                    <a:pt x="192" y="0"/>
                  </a:lnTo>
                  <a:lnTo>
                    <a:pt x="187" y="0"/>
                  </a:lnTo>
                  <a:lnTo>
                    <a:pt x="178" y="5"/>
                  </a:lnTo>
                  <a:lnTo>
                    <a:pt x="159" y="5"/>
                  </a:lnTo>
                  <a:lnTo>
                    <a:pt x="136" y="10"/>
                  </a:lnTo>
                  <a:lnTo>
                    <a:pt x="108" y="10"/>
                  </a:lnTo>
                  <a:lnTo>
                    <a:pt x="70" y="10"/>
                  </a:lnTo>
                  <a:lnTo>
                    <a:pt x="37" y="10"/>
                  </a:lnTo>
                  <a:lnTo>
                    <a:pt x="0" y="1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17" name="Freeform 468"/>
            <p:cNvSpPr>
              <a:spLocks/>
            </p:cNvSpPr>
            <p:nvPr/>
          </p:nvSpPr>
          <p:spPr bwMode="auto">
            <a:xfrm>
              <a:off x="2823" y="2093"/>
              <a:ext cx="192" cy="10"/>
            </a:xfrm>
            <a:custGeom>
              <a:avLst/>
              <a:gdLst>
                <a:gd name="T0" fmla="*/ 0 w 192"/>
                <a:gd name="T1" fmla="*/ 10 h 10"/>
                <a:gd name="T2" fmla="*/ 37 w 192"/>
                <a:gd name="T3" fmla="*/ 10 h 10"/>
                <a:gd name="T4" fmla="*/ 70 w 192"/>
                <a:gd name="T5" fmla="*/ 10 h 10"/>
                <a:gd name="T6" fmla="*/ 108 w 192"/>
                <a:gd name="T7" fmla="*/ 10 h 10"/>
                <a:gd name="T8" fmla="*/ 136 w 192"/>
                <a:gd name="T9" fmla="*/ 10 h 10"/>
                <a:gd name="T10" fmla="*/ 159 w 192"/>
                <a:gd name="T11" fmla="*/ 5 h 10"/>
                <a:gd name="T12" fmla="*/ 178 w 192"/>
                <a:gd name="T13" fmla="*/ 5 h 10"/>
                <a:gd name="T14" fmla="*/ 187 w 192"/>
                <a:gd name="T15" fmla="*/ 0 h 10"/>
                <a:gd name="T16" fmla="*/ 192 w 192"/>
                <a:gd name="T17" fmla="*/ 0 h 10"/>
                <a:gd name="T18" fmla="*/ 178 w 192"/>
                <a:gd name="T19" fmla="*/ 0 h 10"/>
                <a:gd name="T20" fmla="*/ 173 w 192"/>
                <a:gd name="T21" fmla="*/ 0 h 10"/>
                <a:gd name="T22" fmla="*/ 159 w 192"/>
                <a:gd name="T23" fmla="*/ 5 h 10"/>
                <a:gd name="T24" fmla="*/ 141 w 192"/>
                <a:gd name="T25" fmla="*/ 5 h 10"/>
                <a:gd name="T26" fmla="*/ 112 w 192"/>
                <a:gd name="T27" fmla="*/ 10 h 10"/>
                <a:gd name="T28" fmla="*/ 75 w 192"/>
                <a:gd name="T29" fmla="*/ 10 h 10"/>
                <a:gd name="T30" fmla="*/ 37 w 192"/>
                <a:gd name="T31" fmla="*/ 10 h 10"/>
                <a:gd name="T32" fmla="*/ 0 w 192"/>
                <a:gd name="T33" fmla="*/ 10 h 10"/>
                <a:gd name="T34" fmla="*/ 0 w 192"/>
                <a:gd name="T35" fmla="*/ 10 h 1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92" h="10">
                  <a:moveTo>
                    <a:pt x="0" y="10"/>
                  </a:moveTo>
                  <a:lnTo>
                    <a:pt x="37" y="10"/>
                  </a:lnTo>
                  <a:lnTo>
                    <a:pt x="70" y="10"/>
                  </a:lnTo>
                  <a:lnTo>
                    <a:pt x="108" y="10"/>
                  </a:lnTo>
                  <a:lnTo>
                    <a:pt x="136" y="10"/>
                  </a:lnTo>
                  <a:lnTo>
                    <a:pt x="159" y="5"/>
                  </a:lnTo>
                  <a:lnTo>
                    <a:pt x="178" y="5"/>
                  </a:lnTo>
                  <a:lnTo>
                    <a:pt x="187" y="0"/>
                  </a:lnTo>
                  <a:lnTo>
                    <a:pt x="192" y="0"/>
                  </a:lnTo>
                  <a:lnTo>
                    <a:pt x="178" y="0"/>
                  </a:lnTo>
                  <a:lnTo>
                    <a:pt x="173" y="0"/>
                  </a:lnTo>
                  <a:lnTo>
                    <a:pt x="159" y="5"/>
                  </a:lnTo>
                  <a:lnTo>
                    <a:pt x="141" y="5"/>
                  </a:lnTo>
                  <a:lnTo>
                    <a:pt x="112" y="10"/>
                  </a:lnTo>
                  <a:lnTo>
                    <a:pt x="75" y="10"/>
                  </a:lnTo>
                  <a:lnTo>
                    <a:pt x="37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18" name="Freeform 469"/>
            <p:cNvSpPr>
              <a:spLocks/>
            </p:cNvSpPr>
            <p:nvPr/>
          </p:nvSpPr>
          <p:spPr bwMode="auto">
            <a:xfrm>
              <a:off x="2823" y="2093"/>
              <a:ext cx="178" cy="10"/>
            </a:xfrm>
            <a:custGeom>
              <a:avLst/>
              <a:gdLst>
                <a:gd name="T0" fmla="*/ 0 w 178"/>
                <a:gd name="T1" fmla="*/ 10 h 10"/>
                <a:gd name="T2" fmla="*/ 37 w 178"/>
                <a:gd name="T3" fmla="*/ 10 h 10"/>
                <a:gd name="T4" fmla="*/ 75 w 178"/>
                <a:gd name="T5" fmla="*/ 10 h 10"/>
                <a:gd name="T6" fmla="*/ 112 w 178"/>
                <a:gd name="T7" fmla="*/ 10 h 10"/>
                <a:gd name="T8" fmla="*/ 141 w 178"/>
                <a:gd name="T9" fmla="*/ 5 h 10"/>
                <a:gd name="T10" fmla="*/ 159 w 178"/>
                <a:gd name="T11" fmla="*/ 5 h 10"/>
                <a:gd name="T12" fmla="*/ 173 w 178"/>
                <a:gd name="T13" fmla="*/ 0 h 10"/>
                <a:gd name="T14" fmla="*/ 178 w 178"/>
                <a:gd name="T15" fmla="*/ 0 h 10"/>
                <a:gd name="T16" fmla="*/ 164 w 178"/>
                <a:gd name="T17" fmla="*/ 0 h 10"/>
                <a:gd name="T18" fmla="*/ 159 w 178"/>
                <a:gd name="T19" fmla="*/ 0 h 10"/>
                <a:gd name="T20" fmla="*/ 150 w 178"/>
                <a:gd name="T21" fmla="*/ 5 h 10"/>
                <a:gd name="T22" fmla="*/ 126 w 178"/>
                <a:gd name="T23" fmla="*/ 5 h 10"/>
                <a:gd name="T24" fmla="*/ 103 w 178"/>
                <a:gd name="T25" fmla="*/ 10 h 10"/>
                <a:gd name="T26" fmla="*/ 70 w 178"/>
                <a:gd name="T27" fmla="*/ 10 h 10"/>
                <a:gd name="T28" fmla="*/ 32 w 178"/>
                <a:gd name="T29" fmla="*/ 10 h 10"/>
                <a:gd name="T30" fmla="*/ 0 w 178"/>
                <a:gd name="T31" fmla="*/ 10 h 10"/>
                <a:gd name="T32" fmla="*/ 0 w 178"/>
                <a:gd name="T33" fmla="*/ 10 h 1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8" h="10">
                  <a:moveTo>
                    <a:pt x="0" y="10"/>
                  </a:moveTo>
                  <a:lnTo>
                    <a:pt x="37" y="10"/>
                  </a:lnTo>
                  <a:lnTo>
                    <a:pt x="75" y="10"/>
                  </a:lnTo>
                  <a:lnTo>
                    <a:pt x="112" y="10"/>
                  </a:lnTo>
                  <a:lnTo>
                    <a:pt x="141" y="5"/>
                  </a:lnTo>
                  <a:lnTo>
                    <a:pt x="159" y="5"/>
                  </a:lnTo>
                  <a:lnTo>
                    <a:pt x="173" y="0"/>
                  </a:lnTo>
                  <a:lnTo>
                    <a:pt x="178" y="0"/>
                  </a:lnTo>
                  <a:lnTo>
                    <a:pt x="164" y="0"/>
                  </a:lnTo>
                  <a:lnTo>
                    <a:pt x="159" y="0"/>
                  </a:lnTo>
                  <a:lnTo>
                    <a:pt x="150" y="5"/>
                  </a:lnTo>
                  <a:lnTo>
                    <a:pt x="126" y="5"/>
                  </a:lnTo>
                  <a:lnTo>
                    <a:pt x="103" y="10"/>
                  </a:lnTo>
                  <a:lnTo>
                    <a:pt x="70" y="10"/>
                  </a:lnTo>
                  <a:lnTo>
                    <a:pt x="32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19" name="Freeform 470"/>
            <p:cNvSpPr>
              <a:spLocks/>
            </p:cNvSpPr>
            <p:nvPr/>
          </p:nvSpPr>
          <p:spPr bwMode="auto">
            <a:xfrm>
              <a:off x="2823" y="2093"/>
              <a:ext cx="164" cy="10"/>
            </a:xfrm>
            <a:custGeom>
              <a:avLst/>
              <a:gdLst>
                <a:gd name="T0" fmla="*/ 0 w 164"/>
                <a:gd name="T1" fmla="*/ 10 h 10"/>
                <a:gd name="T2" fmla="*/ 32 w 164"/>
                <a:gd name="T3" fmla="*/ 10 h 10"/>
                <a:gd name="T4" fmla="*/ 70 w 164"/>
                <a:gd name="T5" fmla="*/ 10 h 10"/>
                <a:gd name="T6" fmla="*/ 103 w 164"/>
                <a:gd name="T7" fmla="*/ 10 h 10"/>
                <a:gd name="T8" fmla="*/ 126 w 164"/>
                <a:gd name="T9" fmla="*/ 5 h 10"/>
                <a:gd name="T10" fmla="*/ 150 w 164"/>
                <a:gd name="T11" fmla="*/ 5 h 10"/>
                <a:gd name="T12" fmla="*/ 159 w 164"/>
                <a:gd name="T13" fmla="*/ 0 h 10"/>
                <a:gd name="T14" fmla="*/ 164 w 164"/>
                <a:gd name="T15" fmla="*/ 0 h 10"/>
                <a:gd name="T16" fmla="*/ 150 w 164"/>
                <a:gd name="T17" fmla="*/ 0 h 10"/>
                <a:gd name="T18" fmla="*/ 145 w 164"/>
                <a:gd name="T19" fmla="*/ 0 h 10"/>
                <a:gd name="T20" fmla="*/ 136 w 164"/>
                <a:gd name="T21" fmla="*/ 5 h 10"/>
                <a:gd name="T22" fmla="*/ 117 w 164"/>
                <a:gd name="T23" fmla="*/ 5 h 10"/>
                <a:gd name="T24" fmla="*/ 94 w 164"/>
                <a:gd name="T25" fmla="*/ 5 h 10"/>
                <a:gd name="T26" fmla="*/ 65 w 164"/>
                <a:gd name="T27" fmla="*/ 10 h 10"/>
                <a:gd name="T28" fmla="*/ 32 w 164"/>
                <a:gd name="T29" fmla="*/ 10 h 10"/>
                <a:gd name="T30" fmla="*/ 0 w 164"/>
                <a:gd name="T31" fmla="*/ 10 h 10"/>
                <a:gd name="T32" fmla="*/ 0 w 164"/>
                <a:gd name="T33" fmla="*/ 10 h 1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4" h="10">
                  <a:moveTo>
                    <a:pt x="0" y="10"/>
                  </a:moveTo>
                  <a:lnTo>
                    <a:pt x="32" y="10"/>
                  </a:lnTo>
                  <a:lnTo>
                    <a:pt x="70" y="10"/>
                  </a:lnTo>
                  <a:lnTo>
                    <a:pt x="103" y="10"/>
                  </a:lnTo>
                  <a:lnTo>
                    <a:pt x="126" y="5"/>
                  </a:lnTo>
                  <a:lnTo>
                    <a:pt x="150" y="5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50" y="0"/>
                  </a:lnTo>
                  <a:lnTo>
                    <a:pt x="145" y="0"/>
                  </a:lnTo>
                  <a:lnTo>
                    <a:pt x="136" y="5"/>
                  </a:lnTo>
                  <a:lnTo>
                    <a:pt x="117" y="5"/>
                  </a:lnTo>
                  <a:lnTo>
                    <a:pt x="94" y="5"/>
                  </a:lnTo>
                  <a:lnTo>
                    <a:pt x="65" y="10"/>
                  </a:lnTo>
                  <a:lnTo>
                    <a:pt x="32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0" name="Freeform 471"/>
            <p:cNvSpPr>
              <a:spLocks/>
            </p:cNvSpPr>
            <p:nvPr/>
          </p:nvSpPr>
          <p:spPr bwMode="auto">
            <a:xfrm>
              <a:off x="2823" y="2093"/>
              <a:ext cx="150" cy="10"/>
            </a:xfrm>
            <a:custGeom>
              <a:avLst/>
              <a:gdLst>
                <a:gd name="T0" fmla="*/ 0 w 150"/>
                <a:gd name="T1" fmla="*/ 10 h 10"/>
                <a:gd name="T2" fmla="*/ 32 w 150"/>
                <a:gd name="T3" fmla="*/ 10 h 10"/>
                <a:gd name="T4" fmla="*/ 65 w 150"/>
                <a:gd name="T5" fmla="*/ 10 h 10"/>
                <a:gd name="T6" fmla="*/ 94 w 150"/>
                <a:gd name="T7" fmla="*/ 5 h 10"/>
                <a:gd name="T8" fmla="*/ 117 w 150"/>
                <a:gd name="T9" fmla="*/ 5 h 10"/>
                <a:gd name="T10" fmla="*/ 136 w 150"/>
                <a:gd name="T11" fmla="*/ 5 h 10"/>
                <a:gd name="T12" fmla="*/ 145 w 150"/>
                <a:gd name="T13" fmla="*/ 0 h 10"/>
                <a:gd name="T14" fmla="*/ 150 w 150"/>
                <a:gd name="T15" fmla="*/ 0 h 10"/>
                <a:gd name="T16" fmla="*/ 136 w 150"/>
                <a:gd name="T17" fmla="*/ 0 h 10"/>
                <a:gd name="T18" fmla="*/ 131 w 150"/>
                <a:gd name="T19" fmla="*/ 0 h 10"/>
                <a:gd name="T20" fmla="*/ 122 w 150"/>
                <a:gd name="T21" fmla="*/ 5 h 10"/>
                <a:gd name="T22" fmla="*/ 108 w 150"/>
                <a:gd name="T23" fmla="*/ 5 h 10"/>
                <a:gd name="T24" fmla="*/ 84 w 150"/>
                <a:gd name="T25" fmla="*/ 5 h 10"/>
                <a:gd name="T26" fmla="*/ 56 w 150"/>
                <a:gd name="T27" fmla="*/ 5 h 10"/>
                <a:gd name="T28" fmla="*/ 28 w 150"/>
                <a:gd name="T29" fmla="*/ 10 h 10"/>
                <a:gd name="T30" fmla="*/ 0 w 150"/>
                <a:gd name="T31" fmla="*/ 10 h 10"/>
                <a:gd name="T32" fmla="*/ 0 w 150"/>
                <a:gd name="T33" fmla="*/ 10 h 1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0" h="10">
                  <a:moveTo>
                    <a:pt x="0" y="10"/>
                  </a:moveTo>
                  <a:lnTo>
                    <a:pt x="32" y="10"/>
                  </a:lnTo>
                  <a:lnTo>
                    <a:pt x="65" y="10"/>
                  </a:lnTo>
                  <a:lnTo>
                    <a:pt x="94" y="5"/>
                  </a:lnTo>
                  <a:lnTo>
                    <a:pt x="117" y="5"/>
                  </a:lnTo>
                  <a:lnTo>
                    <a:pt x="136" y="5"/>
                  </a:lnTo>
                  <a:lnTo>
                    <a:pt x="145" y="0"/>
                  </a:lnTo>
                  <a:lnTo>
                    <a:pt x="150" y="0"/>
                  </a:lnTo>
                  <a:lnTo>
                    <a:pt x="136" y="0"/>
                  </a:lnTo>
                  <a:lnTo>
                    <a:pt x="131" y="0"/>
                  </a:lnTo>
                  <a:lnTo>
                    <a:pt x="122" y="5"/>
                  </a:lnTo>
                  <a:lnTo>
                    <a:pt x="108" y="5"/>
                  </a:lnTo>
                  <a:lnTo>
                    <a:pt x="84" y="5"/>
                  </a:lnTo>
                  <a:lnTo>
                    <a:pt x="56" y="5"/>
                  </a:lnTo>
                  <a:lnTo>
                    <a:pt x="28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1" name="Freeform 472"/>
            <p:cNvSpPr>
              <a:spLocks/>
            </p:cNvSpPr>
            <p:nvPr/>
          </p:nvSpPr>
          <p:spPr bwMode="auto">
            <a:xfrm>
              <a:off x="2823" y="2093"/>
              <a:ext cx="136" cy="10"/>
            </a:xfrm>
            <a:custGeom>
              <a:avLst/>
              <a:gdLst>
                <a:gd name="T0" fmla="*/ 0 w 136"/>
                <a:gd name="T1" fmla="*/ 10 h 10"/>
                <a:gd name="T2" fmla="*/ 28 w 136"/>
                <a:gd name="T3" fmla="*/ 10 h 10"/>
                <a:gd name="T4" fmla="*/ 56 w 136"/>
                <a:gd name="T5" fmla="*/ 5 h 10"/>
                <a:gd name="T6" fmla="*/ 84 w 136"/>
                <a:gd name="T7" fmla="*/ 5 h 10"/>
                <a:gd name="T8" fmla="*/ 108 w 136"/>
                <a:gd name="T9" fmla="*/ 5 h 10"/>
                <a:gd name="T10" fmla="*/ 122 w 136"/>
                <a:gd name="T11" fmla="*/ 5 h 10"/>
                <a:gd name="T12" fmla="*/ 131 w 136"/>
                <a:gd name="T13" fmla="*/ 0 h 10"/>
                <a:gd name="T14" fmla="*/ 136 w 136"/>
                <a:gd name="T15" fmla="*/ 0 h 10"/>
                <a:gd name="T16" fmla="*/ 122 w 136"/>
                <a:gd name="T17" fmla="*/ 0 h 10"/>
                <a:gd name="T18" fmla="*/ 117 w 136"/>
                <a:gd name="T19" fmla="*/ 0 h 10"/>
                <a:gd name="T20" fmla="*/ 108 w 136"/>
                <a:gd name="T21" fmla="*/ 5 h 10"/>
                <a:gd name="T22" fmla="*/ 84 w 136"/>
                <a:gd name="T23" fmla="*/ 5 h 10"/>
                <a:gd name="T24" fmla="*/ 61 w 136"/>
                <a:gd name="T25" fmla="*/ 5 h 10"/>
                <a:gd name="T26" fmla="*/ 28 w 136"/>
                <a:gd name="T27" fmla="*/ 5 h 10"/>
                <a:gd name="T28" fmla="*/ 0 w 136"/>
                <a:gd name="T29" fmla="*/ 5 h 10"/>
                <a:gd name="T30" fmla="*/ 0 w 136"/>
                <a:gd name="T31" fmla="*/ 10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6" h="10">
                  <a:moveTo>
                    <a:pt x="0" y="10"/>
                  </a:moveTo>
                  <a:lnTo>
                    <a:pt x="28" y="10"/>
                  </a:lnTo>
                  <a:lnTo>
                    <a:pt x="56" y="5"/>
                  </a:lnTo>
                  <a:lnTo>
                    <a:pt x="84" y="5"/>
                  </a:lnTo>
                  <a:lnTo>
                    <a:pt x="108" y="5"/>
                  </a:lnTo>
                  <a:lnTo>
                    <a:pt x="122" y="5"/>
                  </a:lnTo>
                  <a:lnTo>
                    <a:pt x="131" y="0"/>
                  </a:lnTo>
                  <a:lnTo>
                    <a:pt x="136" y="0"/>
                  </a:lnTo>
                  <a:lnTo>
                    <a:pt x="122" y="0"/>
                  </a:lnTo>
                  <a:lnTo>
                    <a:pt x="117" y="0"/>
                  </a:lnTo>
                  <a:lnTo>
                    <a:pt x="108" y="5"/>
                  </a:lnTo>
                  <a:lnTo>
                    <a:pt x="84" y="5"/>
                  </a:lnTo>
                  <a:lnTo>
                    <a:pt x="61" y="5"/>
                  </a:lnTo>
                  <a:lnTo>
                    <a:pt x="28" y="5"/>
                  </a:lnTo>
                  <a:lnTo>
                    <a:pt x="0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2" name="Freeform 473"/>
            <p:cNvSpPr>
              <a:spLocks/>
            </p:cNvSpPr>
            <p:nvPr/>
          </p:nvSpPr>
          <p:spPr bwMode="auto">
            <a:xfrm>
              <a:off x="2823" y="2093"/>
              <a:ext cx="122" cy="5"/>
            </a:xfrm>
            <a:custGeom>
              <a:avLst/>
              <a:gdLst>
                <a:gd name="T0" fmla="*/ 0 w 122"/>
                <a:gd name="T1" fmla="*/ 5 h 5"/>
                <a:gd name="T2" fmla="*/ 28 w 122"/>
                <a:gd name="T3" fmla="*/ 5 h 5"/>
                <a:gd name="T4" fmla="*/ 61 w 122"/>
                <a:gd name="T5" fmla="*/ 5 h 5"/>
                <a:gd name="T6" fmla="*/ 84 w 122"/>
                <a:gd name="T7" fmla="*/ 5 h 5"/>
                <a:gd name="T8" fmla="*/ 108 w 122"/>
                <a:gd name="T9" fmla="*/ 5 h 5"/>
                <a:gd name="T10" fmla="*/ 117 w 122"/>
                <a:gd name="T11" fmla="*/ 0 h 5"/>
                <a:gd name="T12" fmla="*/ 122 w 122"/>
                <a:gd name="T13" fmla="*/ 0 h 5"/>
                <a:gd name="T14" fmla="*/ 108 w 122"/>
                <a:gd name="T15" fmla="*/ 0 h 5"/>
                <a:gd name="T16" fmla="*/ 103 w 122"/>
                <a:gd name="T17" fmla="*/ 0 h 5"/>
                <a:gd name="T18" fmla="*/ 94 w 122"/>
                <a:gd name="T19" fmla="*/ 0 h 5"/>
                <a:gd name="T20" fmla="*/ 75 w 122"/>
                <a:gd name="T21" fmla="*/ 5 h 5"/>
                <a:gd name="T22" fmla="*/ 51 w 122"/>
                <a:gd name="T23" fmla="*/ 5 h 5"/>
                <a:gd name="T24" fmla="*/ 28 w 122"/>
                <a:gd name="T25" fmla="*/ 5 h 5"/>
                <a:gd name="T26" fmla="*/ 0 w 122"/>
                <a:gd name="T27" fmla="*/ 5 h 5"/>
                <a:gd name="T28" fmla="*/ 0 w 122"/>
                <a:gd name="T29" fmla="*/ 5 h 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2" h="5">
                  <a:moveTo>
                    <a:pt x="0" y="5"/>
                  </a:moveTo>
                  <a:lnTo>
                    <a:pt x="28" y="5"/>
                  </a:lnTo>
                  <a:lnTo>
                    <a:pt x="61" y="5"/>
                  </a:lnTo>
                  <a:lnTo>
                    <a:pt x="84" y="5"/>
                  </a:lnTo>
                  <a:lnTo>
                    <a:pt x="108" y="5"/>
                  </a:lnTo>
                  <a:lnTo>
                    <a:pt x="117" y="0"/>
                  </a:lnTo>
                  <a:lnTo>
                    <a:pt x="122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4" y="0"/>
                  </a:lnTo>
                  <a:lnTo>
                    <a:pt x="75" y="5"/>
                  </a:lnTo>
                  <a:lnTo>
                    <a:pt x="51" y="5"/>
                  </a:lnTo>
                  <a:lnTo>
                    <a:pt x="28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3" name="Freeform 474"/>
            <p:cNvSpPr>
              <a:spLocks/>
            </p:cNvSpPr>
            <p:nvPr/>
          </p:nvSpPr>
          <p:spPr bwMode="auto">
            <a:xfrm>
              <a:off x="2823" y="2093"/>
              <a:ext cx="108" cy="5"/>
            </a:xfrm>
            <a:custGeom>
              <a:avLst/>
              <a:gdLst>
                <a:gd name="T0" fmla="*/ 0 w 108"/>
                <a:gd name="T1" fmla="*/ 5 h 5"/>
                <a:gd name="T2" fmla="*/ 28 w 108"/>
                <a:gd name="T3" fmla="*/ 5 h 5"/>
                <a:gd name="T4" fmla="*/ 51 w 108"/>
                <a:gd name="T5" fmla="*/ 5 h 5"/>
                <a:gd name="T6" fmla="*/ 75 w 108"/>
                <a:gd name="T7" fmla="*/ 5 h 5"/>
                <a:gd name="T8" fmla="*/ 94 w 108"/>
                <a:gd name="T9" fmla="*/ 0 h 5"/>
                <a:gd name="T10" fmla="*/ 103 w 108"/>
                <a:gd name="T11" fmla="*/ 0 h 5"/>
                <a:gd name="T12" fmla="*/ 108 w 108"/>
                <a:gd name="T13" fmla="*/ 0 h 5"/>
                <a:gd name="T14" fmla="*/ 94 w 108"/>
                <a:gd name="T15" fmla="*/ 0 h 5"/>
                <a:gd name="T16" fmla="*/ 94 w 108"/>
                <a:gd name="T17" fmla="*/ 0 h 5"/>
                <a:gd name="T18" fmla="*/ 79 w 108"/>
                <a:gd name="T19" fmla="*/ 0 h 5"/>
                <a:gd name="T20" fmla="*/ 65 w 108"/>
                <a:gd name="T21" fmla="*/ 5 h 5"/>
                <a:gd name="T22" fmla="*/ 47 w 108"/>
                <a:gd name="T23" fmla="*/ 5 h 5"/>
                <a:gd name="T24" fmla="*/ 23 w 108"/>
                <a:gd name="T25" fmla="*/ 5 h 5"/>
                <a:gd name="T26" fmla="*/ 0 w 108"/>
                <a:gd name="T27" fmla="*/ 5 h 5"/>
                <a:gd name="T28" fmla="*/ 0 w 108"/>
                <a:gd name="T29" fmla="*/ 5 h 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5">
                  <a:moveTo>
                    <a:pt x="0" y="5"/>
                  </a:moveTo>
                  <a:lnTo>
                    <a:pt x="28" y="5"/>
                  </a:lnTo>
                  <a:lnTo>
                    <a:pt x="51" y="5"/>
                  </a:lnTo>
                  <a:lnTo>
                    <a:pt x="75" y="5"/>
                  </a:lnTo>
                  <a:lnTo>
                    <a:pt x="94" y="0"/>
                  </a:lnTo>
                  <a:lnTo>
                    <a:pt x="103" y="0"/>
                  </a:lnTo>
                  <a:lnTo>
                    <a:pt x="108" y="0"/>
                  </a:lnTo>
                  <a:lnTo>
                    <a:pt x="94" y="0"/>
                  </a:lnTo>
                  <a:lnTo>
                    <a:pt x="79" y="0"/>
                  </a:lnTo>
                  <a:lnTo>
                    <a:pt x="65" y="5"/>
                  </a:lnTo>
                  <a:lnTo>
                    <a:pt x="47" y="5"/>
                  </a:lnTo>
                  <a:lnTo>
                    <a:pt x="23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4" name="Freeform 475"/>
            <p:cNvSpPr>
              <a:spLocks/>
            </p:cNvSpPr>
            <p:nvPr/>
          </p:nvSpPr>
          <p:spPr bwMode="auto">
            <a:xfrm>
              <a:off x="2823" y="2093"/>
              <a:ext cx="94" cy="5"/>
            </a:xfrm>
            <a:custGeom>
              <a:avLst/>
              <a:gdLst>
                <a:gd name="T0" fmla="*/ 0 w 94"/>
                <a:gd name="T1" fmla="*/ 5 h 5"/>
                <a:gd name="T2" fmla="*/ 23 w 94"/>
                <a:gd name="T3" fmla="*/ 5 h 5"/>
                <a:gd name="T4" fmla="*/ 47 w 94"/>
                <a:gd name="T5" fmla="*/ 5 h 5"/>
                <a:gd name="T6" fmla="*/ 65 w 94"/>
                <a:gd name="T7" fmla="*/ 5 h 5"/>
                <a:gd name="T8" fmla="*/ 79 w 94"/>
                <a:gd name="T9" fmla="*/ 0 h 5"/>
                <a:gd name="T10" fmla="*/ 94 w 94"/>
                <a:gd name="T11" fmla="*/ 0 h 5"/>
                <a:gd name="T12" fmla="*/ 94 w 94"/>
                <a:gd name="T13" fmla="*/ 0 h 5"/>
                <a:gd name="T14" fmla="*/ 79 w 94"/>
                <a:gd name="T15" fmla="*/ 0 h 5"/>
                <a:gd name="T16" fmla="*/ 75 w 94"/>
                <a:gd name="T17" fmla="*/ 0 h 5"/>
                <a:gd name="T18" fmla="*/ 65 w 94"/>
                <a:gd name="T19" fmla="*/ 0 h 5"/>
                <a:gd name="T20" fmla="*/ 47 w 94"/>
                <a:gd name="T21" fmla="*/ 5 h 5"/>
                <a:gd name="T22" fmla="*/ 23 w 94"/>
                <a:gd name="T23" fmla="*/ 5 h 5"/>
                <a:gd name="T24" fmla="*/ 0 w 94"/>
                <a:gd name="T25" fmla="*/ 5 h 5"/>
                <a:gd name="T26" fmla="*/ 0 w 94"/>
                <a:gd name="T27" fmla="*/ 5 h 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4" h="5">
                  <a:moveTo>
                    <a:pt x="0" y="5"/>
                  </a:moveTo>
                  <a:lnTo>
                    <a:pt x="23" y="5"/>
                  </a:lnTo>
                  <a:lnTo>
                    <a:pt x="47" y="5"/>
                  </a:lnTo>
                  <a:lnTo>
                    <a:pt x="65" y="5"/>
                  </a:lnTo>
                  <a:lnTo>
                    <a:pt x="79" y="0"/>
                  </a:lnTo>
                  <a:lnTo>
                    <a:pt x="9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65" y="0"/>
                  </a:lnTo>
                  <a:lnTo>
                    <a:pt x="47" y="5"/>
                  </a:lnTo>
                  <a:lnTo>
                    <a:pt x="23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5" name="Freeform 476"/>
            <p:cNvSpPr>
              <a:spLocks/>
            </p:cNvSpPr>
            <p:nvPr/>
          </p:nvSpPr>
          <p:spPr bwMode="auto">
            <a:xfrm>
              <a:off x="2823" y="2093"/>
              <a:ext cx="79" cy="5"/>
            </a:xfrm>
            <a:custGeom>
              <a:avLst/>
              <a:gdLst>
                <a:gd name="T0" fmla="*/ 0 w 79"/>
                <a:gd name="T1" fmla="*/ 5 h 5"/>
                <a:gd name="T2" fmla="*/ 23 w 79"/>
                <a:gd name="T3" fmla="*/ 5 h 5"/>
                <a:gd name="T4" fmla="*/ 47 w 79"/>
                <a:gd name="T5" fmla="*/ 5 h 5"/>
                <a:gd name="T6" fmla="*/ 65 w 79"/>
                <a:gd name="T7" fmla="*/ 0 h 5"/>
                <a:gd name="T8" fmla="*/ 75 w 79"/>
                <a:gd name="T9" fmla="*/ 0 h 5"/>
                <a:gd name="T10" fmla="*/ 79 w 79"/>
                <a:gd name="T11" fmla="*/ 0 h 5"/>
                <a:gd name="T12" fmla="*/ 65 w 79"/>
                <a:gd name="T13" fmla="*/ 0 h 5"/>
                <a:gd name="T14" fmla="*/ 65 w 79"/>
                <a:gd name="T15" fmla="*/ 0 h 5"/>
                <a:gd name="T16" fmla="*/ 56 w 79"/>
                <a:gd name="T17" fmla="*/ 0 h 5"/>
                <a:gd name="T18" fmla="*/ 37 w 79"/>
                <a:gd name="T19" fmla="*/ 0 h 5"/>
                <a:gd name="T20" fmla="*/ 18 w 79"/>
                <a:gd name="T21" fmla="*/ 5 h 5"/>
                <a:gd name="T22" fmla="*/ 0 w 79"/>
                <a:gd name="T23" fmla="*/ 5 h 5"/>
                <a:gd name="T24" fmla="*/ 0 w 79"/>
                <a:gd name="T25" fmla="*/ 5 h 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9" h="5">
                  <a:moveTo>
                    <a:pt x="0" y="5"/>
                  </a:moveTo>
                  <a:lnTo>
                    <a:pt x="23" y="5"/>
                  </a:lnTo>
                  <a:lnTo>
                    <a:pt x="47" y="5"/>
                  </a:lnTo>
                  <a:lnTo>
                    <a:pt x="65" y="0"/>
                  </a:lnTo>
                  <a:lnTo>
                    <a:pt x="75" y="0"/>
                  </a:lnTo>
                  <a:lnTo>
                    <a:pt x="79" y="0"/>
                  </a:lnTo>
                  <a:lnTo>
                    <a:pt x="65" y="0"/>
                  </a:lnTo>
                  <a:lnTo>
                    <a:pt x="56" y="0"/>
                  </a:lnTo>
                  <a:lnTo>
                    <a:pt x="37" y="0"/>
                  </a:lnTo>
                  <a:lnTo>
                    <a:pt x="18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71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6" name="Freeform 477"/>
            <p:cNvSpPr>
              <a:spLocks/>
            </p:cNvSpPr>
            <p:nvPr/>
          </p:nvSpPr>
          <p:spPr bwMode="auto">
            <a:xfrm>
              <a:off x="2823" y="2093"/>
              <a:ext cx="65" cy="5"/>
            </a:xfrm>
            <a:custGeom>
              <a:avLst/>
              <a:gdLst>
                <a:gd name="T0" fmla="*/ 0 w 65"/>
                <a:gd name="T1" fmla="*/ 5 h 5"/>
                <a:gd name="T2" fmla="*/ 18 w 65"/>
                <a:gd name="T3" fmla="*/ 5 h 5"/>
                <a:gd name="T4" fmla="*/ 37 w 65"/>
                <a:gd name="T5" fmla="*/ 0 h 5"/>
                <a:gd name="T6" fmla="*/ 56 w 65"/>
                <a:gd name="T7" fmla="*/ 0 h 5"/>
                <a:gd name="T8" fmla="*/ 65 w 65"/>
                <a:gd name="T9" fmla="*/ 0 h 5"/>
                <a:gd name="T10" fmla="*/ 65 w 65"/>
                <a:gd name="T11" fmla="*/ 0 h 5"/>
                <a:gd name="T12" fmla="*/ 51 w 65"/>
                <a:gd name="T13" fmla="*/ 0 h 5"/>
                <a:gd name="T14" fmla="*/ 47 w 65"/>
                <a:gd name="T15" fmla="*/ 0 h 5"/>
                <a:gd name="T16" fmla="*/ 37 w 65"/>
                <a:gd name="T17" fmla="*/ 0 h 5"/>
                <a:gd name="T18" fmla="*/ 18 w 65"/>
                <a:gd name="T19" fmla="*/ 0 h 5"/>
                <a:gd name="T20" fmla="*/ 0 w 65"/>
                <a:gd name="T21" fmla="*/ 0 h 5"/>
                <a:gd name="T22" fmla="*/ 0 w 65"/>
                <a:gd name="T23" fmla="*/ 5 h 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5" h="5">
                  <a:moveTo>
                    <a:pt x="0" y="5"/>
                  </a:moveTo>
                  <a:lnTo>
                    <a:pt x="18" y="5"/>
                  </a:lnTo>
                  <a:lnTo>
                    <a:pt x="37" y="0"/>
                  </a:lnTo>
                  <a:lnTo>
                    <a:pt x="56" y="0"/>
                  </a:lnTo>
                  <a:lnTo>
                    <a:pt x="65" y="0"/>
                  </a:lnTo>
                  <a:lnTo>
                    <a:pt x="51" y="0"/>
                  </a:lnTo>
                  <a:lnTo>
                    <a:pt x="47" y="0"/>
                  </a:lnTo>
                  <a:lnTo>
                    <a:pt x="37" y="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7" name="Freeform 478"/>
            <p:cNvSpPr>
              <a:spLocks/>
            </p:cNvSpPr>
            <p:nvPr/>
          </p:nvSpPr>
          <p:spPr bwMode="auto">
            <a:xfrm>
              <a:off x="2823" y="2093"/>
              <a:ext cx="51" cy="1"/>
            </a:xfrm>
            <a:custGeom>
              <a:avLst/>
              <a:gdLst>
                <a:gd name="T0" fmla="*/ 0 w 51"/>
                <a:gd name="T1" fmla="*/ 0 h 1"/>
                <a:gd name="T2" fmla="*/ 18 w 51"/>
                <a:gd name="T3" fmla="*/ 0 h 1"/>
                <a:gd name="T4" fmla="*/ 37 w 51"/>
                <a:gd name="T5" fmla="*/ 0 h 1"/>
                <a:gd name="T6" fmla="*/ 47 w 51"/>
                <a:gd name="T7" fmla="*/ 0 h 1"/>
                <a:gd name="T8" fmla="*/ 51 w 51"/>
                <a:gd name="T9" fmla="*/ 0 h 1"/>
                <a:gd name="T10" fmla="*/ 37 w 51"/>
                <a:gd name="T11" fmla="*/ 0 h 1"/>
                <a:gd name="T12" fmla="*/ 37 w 51"/>
                <a:gd name="T13" fmla="*/ 0 h 1"/>
                <a:gd name="T14" fmla="*/ 28 w 51"/>
                <a:gd name="T15" fmla="*/ 0 h 1"/>
                <a:gd name="T16" fmla="*/ 14 w 51"/>
                <a:gd name="T17" fmla="*/ 0 h 1"/>
                <a:gd name="T18" fmla="*/ 0 w 51"/>
                <a:gd name="T19" fmla="*/ 0 h 1"/>
                <a:gd name="T20" fmla="*/ 0 w 51"/>
                <a:gd name="T21" fmla="*/ 0 h 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1" h="1">
                  <a:moveTo>
                    <a:pt x="0" y="0"/>
                  </a:moveTo>
                  <a:lnTo>
                    <a:pt x="18" y="0"/>
                  </a:lnTo>
                  <a:lnTo>
                    <a:pt x="37" y="0"/>
                  </a:lnTo>
                  <a:lnTo>
                    <a:pt x="47" y="0"/>
                  </a:lnTo>
                  <a:lnTo>
                    <a:pt x="51" y="0"/>
                  </a:lnTo>
                  <a:lnTo>
                    <a:pt x="37" y="0"/>
                  </a:lnTo>
                  <a:lnTo>
                    <a:pt x="28" y="0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8" name="Freeform 479"/>
            <p:cNvSpPr>
              <a:spLocks/>
            </p:cNvSpPr>
            <p:nvPr/>
          </p:nvSpPr>
          <p:spPr bwMode="auto">
            <a:xfrm>
              <a:off x="2823" y="2093"/>
              <a:ext cx="37" cy="1"/>
            </a:xfrm>
            <a:custGeom>
              <a:avLst/>
              <a:gdLst>
                <a:gd name="T0" fmla="*/ 0 w 37"/>
                <a:gd name="T1" fmla="*/ 0 h 1"/>
                <a:gd name="T2" fmla="*/ 14 w 37"/>
                <a:gd name="T3" fmla="*/ 0 h 1"/>
                <a:gd name="T4" fmla="*/ 28 w 37"/>
                <a:gd name="T5" fmla="*/ 0 h 1"/>
                <a:gd name="T6" fmla="*/ 37 w 37"/>
                <a:gd name="T7" fmla="*/ 0 h 1"/>
                <a:gd name="T8" fmla="*/ 37 w 37"/>
                <a:gd name="T9" fmla="*/ 0 h 1"/>
                <a:gd name="T10" fmla="*/ 23 w 37"/>
                <a:gd name="T11" fmla="*/ 0 h 1"/>
                <a:gd name="T12" fmla="*/ 23 w 37"/>
                <a:gd name="T13" fmla="*/ 0 h 1"/>
                <a:gd name="T14" fmla="*/ 14 w 37"/>
                <a:gd name="T15" fmla="*/ 0 h 1"/>
                <a:gd name="T16" fmla="*/ 0 w 37"/>
                <a:gd name="T17" fmla="*/ 0 h 1"/>
                <a:gd name="T18" fmla="*/ 0 w 37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7" h="1">
                  <a:moveTo>
                    <a:pt x="0" y="0"/>
                  </a:moveTo>
                  <a:lnTo>
                    <a:pt x="14" y="0"/>
                  </a:lnTo>
                  <a:lnTo>
                    <a:pt x="28" y="0"/>
                  </a:lnTo>
                  <a:lnTo>
                    <a:pt x="37" y="0"/>
                  </a:lnTo>
                  <a:lnTo>
                    <a:pt x="23" y="0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9" name="Freeform 480"/>
            <p:cNvSpPr>
              <a:spLocks/>
            </p:cNvSpPr>
            <p:nvPr/>
          </p:nvSpPr>
          <p:spPr bwMode="auto">
            <a:xfrm>
              <a:off x="2823" y="2093"/>
              <a:ext cx="23" cy="1"/>
            </a:xfrm>
            <a:custGeom>
              <a:avLst/>
              <a:gdLst>
                <a:gd name="T0" fmla="*/ 0 w 23"/>
                <a:gd name="T1" fmla="*/ 0 h 1"/>
                <a:gd name="T2" fmla="*/ 14 w 23"/>
                <a:gd name="T3" fmla="*/ 0 h 1"/>
                <a:gd name="T4" fmla="*/ 23 w 23"/>
                <a:gd name="T5" fmla="*/ 0 h 1"/>
                <a:gd name="T6" fmla="*/ 23 w 23"/>
                <a:gd name="T7" fmla="*/ 0 h 1"/>
                <a:gd name="T8" fmla="*/ 14 w 23"/>
                <a:gd name="T9" fmla="*/ 0 h 1"/>
                <a:gd name="T10" fmla="*/ 9 w 23"/>
                <a:gd name="T11" fmla="*/ 0 h 1"/>
                <a:gd name="T12" fmla="*/ 0 w 23"/>
                <a:gd name="T13" fmla="*/ 0 h 1"/>
                <a:gd name="T14" fmla="*/ 0 w 23"/>
                <a:gd name="T15" fmla="*/ 0 h 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" h="1">
                  <a:moveTo>
                    <a:pt x="0" y="0"/>
                  </a:moveTo>
                  <a:lnTo>
                    <a:pt x="14" y="0"/>
                  </a:lnTo>
                  <a:lnTo>
                    <a:pt x="23" y="0"/>
                  </a:lnTo>
                  <a:lnTo>
                    <a:pt x="14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0" name="Freeform 481"/>
            <p:cNvSpPr>
              <a:spLocks/>
            </p:cNvSpPr>
            <p:nvPr/>
          </p:nvSpPr>
          <p:spPr bwMode="auto">
            <a:xfrm>
              <a:off x="2823" y="2093"/>
              <a:ext cx="14" cy="1"/>
            </a:xfrm>
            <a:custGeom>
              <a:avLst/>
              <a:gdLst>
                <a:gd name="T0" fmla="*/ 0 w 14"/>
                <a:gd name="T1" fmla="*/ 0 h 1"/>
                <a:gd name="T2" fmla="*/ 9 w 14"/>
                <a:gd name="T3" fmla="*/ 0 h 1"/>
                <a:gd name="T4" fmla="*/ 14 w 14"/>
                <a:gd name="T5" fmla="*/ 0 h 1"/>
                <a:gd name="T6" fmla="*/ 0 w 14"/>
                <a:gd name="T7" fmla="*/ 0 h 1"/>
                <a:gd name="T8" fmla="*/ 0 w 14"/>
                <a:gd name="T9" fmla="*/ 0 h 1"/>
                <a:gd name="T10" fmla="*/ 0 w 14"/>
                <a:gd name="T11" fmla="*/ 0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" h="1">
                  <a:moveTo>
                    <a:pt x="0" y="0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1" name="Rectangle 482"/>
            <p:cNvSpPr>
              <a:spLocks noChangeArrowheads="1"/>
            </p:cNvSpPr>
            <p:nvPr/>
          </p:nvSpPr>
          <p:spPr bwMode="auto">
            <a:xfrm>
              <a:off x="2823" y="2093"/>
              <a:ext cx="1" cy="1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732" name="Freeform 483"/>
            <p:cNvSpPr>
              <a:spLocks/>
            </p:cNvSpPr>
            <p:nvPr/>
          </p:nvSpPr>
          <p:spPr bwMode="auto">
            <a:xfrm>
              <a:off x="2823" y="2093"/>
              <a:ext cx="263" cy="15"/>
            </a:xfrm>
            <a:custGeom>
              <a:avLst/>
              <a:gdLst>
                <a:gd name="T0" fmla="*/ 263 w 263"/>
                <a:gd name="T1" fmla="*/ 0 h 15"/>
                <a:gd name="T2" fmla="*/ 0 w 263"/>
                <a:gd name="T3" fmla="*/ 0 h 15"/>
                <a:gd name="T4" fmla="*/ 4 w 263"/>
                <a:gd name="T5" fmla="*/ 5 h 15"/>
                <a:gd name="T6" fmla="*/ 28 w 263"/>
                <a:gd name="T7" fmla="*/ 10 h 15"/>
                <a:gd name="T8" fmla="*/ 61 w 263"/>
                <a:gd name="T9" fmla="*/ 15 h 15"/>
                <a:gd name="T10" fmla="*/ 103 w 263"/>
                <a:gd name="T11" fmla="*/ 15 h 15"/>
                <a:gd name="T12" fmla="*/ 150 w 263"/>
                <a:gd name="T13" fmla="*/ 15 h 15"/>
                <a:gd name="T14" fmla="*/ 197 w 263"/>
                <a:gd name="T15" fmla="*/ 15 h 15"/>
                <a:gd name="T16" fmla="*/ 230 w 263"/>
                <a:gd name="T17" fmla="*/ 10 h 15"/>
                <a:gd name="T18" fmla="*/ 253 w 263"/>
                <a:gd name="T19" fmla="*/ 5 h 15"/>
                <a:gd name="T20" fmla="*/ 263 w 263"/>
                <a:gd name="T21" fmla="*/ 0 h 15"/>
                <a:gd name="T22" fmla="*/ 263 w 263"/>
                <a:gd name="T23" fmla="*/ 0 h 1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3" h="15">
                  <a:moveTo>
                    <a:pt x="263" y="0"/>
                  </a:moveTo>
                  <a:lnTo>
                    <a:pt x="0" y="0"/>
                  </a:lnTo>
                  <a:lnTo>
                    <a:pt x="4" y="5"/>
                  </a:lnTo>
                  <a:lnTo>
                    <a:pt x="28" y="10"/>
                  </a:lnTo>
                  <a:lnTo>
                    <a:pt x="61" y="15"/>
                  </a:lnTo>
                  <a:lnTo>
                    <a:pt x="103" y="15"/>
                  </a:lnTo>
                  <a:lnTo>
                    <a:pt x="150" y="15"/>
                  </a:lnTo>
                  <a:lnTo>
                    <a:pt x="197" y="15"/>
                  </a:lnTo>
                  <a:lnTo>
                    <a:pt x="230" y="10"/>
                  </a:lnTo>
                  <a:lnTo>
                    <a:pt x="253" y="5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3" name="Freeform 484"/>
            <p:cNvSpPr>
              <a:spLocks/>
            </p:cNvSpPr>
            <p:nvPr/>
          </p:nvSpPr>
          <p:spPr bwMode="auto">
            <a:xfrm>
              <a:off x="2823" y="2093"/>
              <a:ext cx="263" cy="19"/>
            </a:xfrm>
            <a:custGeom>
              <a:avLst/>
              <a:gdLst>
                <a:gd name="T0" fmla="*/ 0 w 263"/>
                <a:gd name="T1" fmla="*/ 19 h 19"/>
                <a:gd name="T2" fmla="*/ 42 w 263"/>
                <a:gd name="T3" fmla="*/ 15 h 19"/>
                <a:gd name="T4" fmla="*/ 89 w 263"/>
                <a:gd name="T5" fmla="*/ 15 h 19"/>
                <a:gd name="T6" fmla="*/ 131 w 263"/>
                <a:gd name="T7" fmla="*/ 15 h 19"/>
                <a:gd name="T8" fmla="*/ 169 w 263"/>
                <a:gd name="T9" fmla="*/ 15 h 19"/>
                <a:gd name="T10" fmla="*/ 202 w 263"/>
                <a:gd name="T11" fmla="*/ 10 h 19"/>
                <a:gd name="T12" fmla="*/ 225 w 263"/>
                <a:gd name="T13" fmla="*/ 10 h 19"/>
                <a:gd name="T14" fmla="*/ 244 w 263"/>
                <a:gd name="T15" fmla="*/ 5 h 19"/>
                <a:gd name="T16" fmla="*/ 258 w 263"/>
                <a:gd name="T17" fmla="*/ 0 h 19"/>
                <a:gd name="T18" fmla="*/ 263 w 263"/>
                <a:gd name="T19" fmla="*/ 0 h 19"/>
                <a:gd name="T20" fmla="*/ 263 w 263"/>
                <a:gd name="T21" fmla="*/ 19 h 19"/>
                <a:gd name="T22" fmla="*/ 0 w 263"/>
                <a:gd name="T23" fmla="*/ 19 h 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3" h="19">
                  <a:moveTo>
                    <a:pt x="0" y="19"/>
                  </a:moveTo>
                  <a:lnTo>
                    <a:pt x="42" y="15"/>
                  </a:lnTo>
                  <a:lnTo>
                    <a:pt x="89" y="15"/>
                  </a:lnTo>
                  <a:lnTo>
                    <a:pt x="131" y="15"/>
                  </a:lnTo>
                  <a:lnTo>
                    <a:pt x="169" y="15"/>
                  </a:lnTo>
                  <a:lnTo>
                    <a:pt x="202" y="10"/>
                  </a:lnTo>
                  <a:lnTo>
                    <a:pt x="225" y="10"/>
                  </a:lnTo>
                  <a:lnTo>
                    <a:pt x="244" y="5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63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4" name="Freeform 485"/>
            <p:cNvSpPr>
              <a:spLocks/>
            </p:cNvSpPr>
            <p:nvPr/>
          </p:nvSpPr>
          <p:spPr bwMode="auto">
            <a:xfrm>
              <a:off x="2823" y="2093"/>
              <a:ext cx="263" cy="19"/>
            </a:xfrm>
            <a:custGeom>
              <a:avLst/>
              <a:gdLst>
                <a:gd name="T0" fmla="*/ 0 w 263"/>
                <a:gd name="T1" fmla="*/ 19 h 19"/>
                <a:gd name="T2" fmla="*/ 42 w 263"/>
                <a:gd name="T3" fmla="*/ 15 h 19"/>
                <a:gd name="T4" fmla="*/ 89 w 263"/>
                <a:gd name="T5" fmla="*/ 15 h 19"/>
                <a:gd name="T6" fmla="*/ 131 w 263"/>
                <a:gd name="T7" fmla="*/ 15 h 19"/>
                <a:gd name="T8" fmla="*/ 169 w 263"/>
                <a:gd name="T9" fmla="*/ 15 h 19"/>
                <a:gd name="T10" fmla="*/ 202 w 263"/>
                <a:gd name="T11" fmla="*/ 10 h 19"/>
                <a:gd name="T12" fmla="*/ 225 w 263"/>
                <a:gd name="T13" fmla="*/ 10 h 19"/>
                <a:gd name="T14" fmla="*/ 244 w 263"/>
                <a:gd name="T15" fmla="*/ 5 h 19"/>
                <a:gd name="T16" fmla="*/ 258 w 263"/>
                <a:gd name="T17" fmla="*/ 0 h 19"/>
                <a:gd name="T18" fmla="*/ 263 w 263"/>
                <a:gd name="T19" fmla="*/ 0 h 19"/>
                <a:gd name="T20" fmla="*/ 249 w 263"/>
                <a:gd name="T21" fmla="*/ 0 h 19"/>
                <a:gd name="T22" fmla="*/ 244 w 263"/>
                <a:gd name="T23" fmla="*/ 0 h 19"/>
                <a:gd name="T24" fmla="*/ 234 w 263"/>
                <a:gd name="T25" fmla="*/ 5 h 19"/>
                <a:gd name="T26" fmla="*/ 216 w 263"/>
                <a:gd name="T27" fmla="*/ 5 h 19"/>
                <a:gd name="T28" fmla="*/ 187 w 263"/>
                <a:gd name="T29" fmla="*/ 10 h 19"/>
                <a:gd name="T30" fmla="*/ 159 w 263"/>
                <a:gd name="T31" fmla="*/ 10 h 19"/>
                <a:gd name="T32" fmla="*/ 122 w 263"/>
                <a:gd name="T33" fmla="*/ 15 h 19"/>
                <a:gd name="T34" fmla="*/ 84 w 263"/>
                <a:gd name="T35" fmla="*/ 15 h 19"/>
                <a:gd name="T36" fmla="*/ 42 w 263"/>
                <a:gd name="T37" fmla="*/ 15 h 19"/>
                <a:gd name="T38" fmla="*/ 0 w 263"/>
                <a:gd name="T39" fmla="*/ 15 h 19"/>
                <a:gd name="T40" fmla="*/ 0 w 263"/>
                <a:gd name="T41" fmla="*/ 19 h 1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63" h="19">
                  <a:moveTo>
                    <a:pt x="0" y="19"/>
                  </a:moveTo>
                  <a:lnTo>
                    <a:pt x="42" y="15"/>
                  </a:lnTo>
                  <a:lnTo>
                    <a:pt x="89" y="15"/>
                  </a:lnTo>
                  <a:lnTo>
                    <a:pt x="131" y="15"/>
                  </a:lnTo>
                  <a:lnTo>
                    <a:pt x="169" y="15"/>
                  </a:lnTo>
                  <a:lnTo>
                    <a:pt x="202" y="10"/>
                  </a:lnTo>
                  <a:lnTo>
                    <a:pt x="225" y="10"/>
                  </a:lnTo>
                  <a:lnTo>
                    <a:pt x="244" y="5"/>
                  </a:lnTo>
                  <a:lnTo>
                    <a:pt x="258" y="0"/>
                  </a:lnTo>
                  <a:lnTo>
                    <a:pt x="263" y="0"/>
                  </a:lnTo>
                  <a:lnTo>
                    <a:pt x="249" y="0"/>
                  </a:lnTo>
                  <a:lnTo>
                    <a:pt x="244" y="0"/>
                  </a:lnTo>
                  <a:lnTo>
                    <a:pt x="234" y="5"/>
                  </a:lnTo>
                  <a:lnTo>
                    <a:pt x="216" y="5"/>
                  </a:lnTo>
                  <a:lnTo>
                    <a:pt x="187" y="10"/>
                  </a:lnTo>
                  <a:lnTo>
                    <a:pt x="159" y="10"/>
                  </a:lnTo>
                  <a:lnTo>
                    <a:pt x="122" y="15"/>
                  </a:lnTo>
                  <a:lnTo>
                    <a:pt x="84" y="15"/>
                  </a:lnTo>
                  <a:lnTo>
                    <a:pt x="42" y="15"/>
                  </a:lnTo>
                  <a:lnTo>
                    <a:pt x="0" y="15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5" name="Freeform 486"/>
            <p:cNvSpPr>
              <a:spLocks/>
            </p:cNvSpPr>
            <p:nvPr/>
          </p:nvSpPr>
          <p:spPr bwMode="auto">
            <a:xfrm>
              <a:off x="2823" y="2093"/>
              <a:ext cx="249" cy="15"/>
            </a:xfrm>
            <a:custGeom>
              <a:avLst/>
              <a:gdLst>
                <a:gd name="T0" fmla="*/ 0 w 249"/>
                <a:gd name="T1" fmla="*/ 15 h 15"/>
                <a:gd name="T2" fmla="*/ 42 w 249"/>
                <a:gd name="T3" fmla="*/ 15 h 15"/>
                <a:gd name="T4" fmla="*/ 84 w 249"/>
                <a:gd name="T5" fmla="*/ 15 h 15"/>
                <a:gd name="T6" fmla="*/ 122 w 249"/>
                <a:gd name="T7" fmla="*/ 15 h 15"/>
                <a:gd name="T8" fmla="*/ 159 w 249"/>
                <a:gd name="T9" fmla="*/ 10 h 15"/>
                <a:gd name="T10" fmla="*/ 187 w 249"/>
                <a:gd name="T11" fmla="*/ 10 h 15"/>
                <a:gd name="T12" fmla="*/ 216 w 249"/>
                <a:gd name="T13" fmla="*/ 5 h 15"/>
                <a:gd name="T14" fmla="*/ 234 w 249"/>
                <a:gd name="T15" fmla="*/ 5 h 15"/>
                <a:gd name="T16" fmla="*/ 244 w 249"/>
                <a:gd name="T17" fmla="*/ 0 h 15"/>
                <a:gd name="T18" fmla="*/ 249 w 249"/>
                <a:gd name="T19" fmla="*/ 0 h 15"/>
                <a:gd name="T20" fmla="*/ 234 w 249"/>
                <a:gd name="T21" fmla="*/ 0 h 15"/>
                <a:gd name="T22" fmla="*/ 230 w 249"/>
                <a:gd name="T23" fmla="*/ 0 h 15"/>
                <a:gd name="T24" fmla="*/ 216 w 249"/>
                <a:gd name="T25" fmla="*/ 5 h 15"/>
                <a:gd name="T26" fmla="*/ 192 w 249"/>
                <a:gd name="T27" fmla="*/ 10 h 15"/>
                <a:gd name="T28" fmla="*/ 164 w 249"/>
                <a:gd name="T29" fmla="*/ 10 h 15"/>
                <a:gd name="T30" fmla="*/ 131 w 249"/>
                <a:gd name="T31" fmla="*/ 15 h 15"/>
                <a:gd name="T32" fmla="*/ 89 w 249"/>
                <a:gd name="T33" fmla="*/ 15 h 15"/>
                <a:gd name="T34" fmla="*/ 42 w 249"/>
                <a:gd name="T35" fmla="*/ 15 h 15"/>
                <a:gd name="T36" fmla="*/ 0 w 249"/>
                <a:gd name="T37" fmla="*/ 15 h 15"/>
                <a:gd name="T38" fmla="*/ 0 w 249"/>
                <a:gd name="T39" fmla="*/ 15 h 1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49" h="15">
                  <a:moveTo>
                    <a:pt x="0" y="15"/>
                  </a:moveTo>
                  <a:lnTo>
                    <a:pt x="42" y="15"/>
                  </a:lnTo>
                  <a:lnTo>
                    <a:pt x="84" y="15"/>
                  </a:lnTo>
                  <a:lnTo>
                    <a:pt x="122" y="15"/>
                  </a:lnTo>
                  <a:lnTo>
                    <a:pt x="159" y="10"/>
                  </a:lnTo>
                  <a:lnTo>
                    <a:pt x="187" y="10"/>
                  </a:lnTo>
                  <a:lnTo>
                    <a:pt x="216" y="5"/>
                  </a:lnTo>
                  <a:lnTo>
                    <a:pt x="234" y="5"/>
                  </a:lnTo>
                  <a:lnTo>
                    <a:pt x="244" y="0"/>
                  </a:lnTo>
                  <a:lnTo>
                    <a:pt x="249" y="0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16" y="5"/>
                  </a:lnTo>
                  <a:lnTo>
                    <a:pt x="192" y="10"/>
                  </a:lnTo>
                  <a:lnTo>
                    <a:pt x="164" y="10"/>
                  </a:lnTo>
                  <a:lnTo>
                    <a:pt x="131" y="15"/>
                  </a:lnTo>
                  <a:lnTo>
                    <a:pt x="89" y="15"/>
                  </a:lnTo>
                  <a:lnTo>
                    <a:pt x="42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6" name="Freeform 487"/>
            <p:cNvSpPr>
              <a:spLocks/>
            </p:cNvSpPr>
            <p:nvPr/>
          </p:nvSpPr>
          <p:spPr bwMode="auto">
            <a:xfrm>
              <a:off x="2823" y="2093"/>
              <a:ext cx="234" cy="15"/>
            </a:xfrm>
            <a:custGeom>
              <a:avLst/>
              <a:gdLst>
                <a:gd name="T0" fmla="*/ 0 w 234"/>
                <a:gd name="T1" fmla="*/ 15 h 15"/>
                <a:gd name="T2" fmla="*/ 42 w 234"/>
                <a:gd name="T3" fmla="*/ 15 h 15"/>
                <a:gd name="T4" fmla="*/ 89 w 234"/>
                <a:gd name="T5" fmla="*/ 15 h 15"/>
                <a:gd name="T6" fmla="*/ 131 w 234"/>
                <a:gd name="T7" fmla="*/ 15 h 15"/>
                <a:gd name="T8" fmla="*/ 164 w 234"/>
                <a:gd name="T9" fmla="*/ 10 h 15"/>
                <a:gd name="T10" fmla="*/ 192 w 234"/>
                <a:gd name="T11" fmla="*/ 10 h 15"/>
                <a:gd name="T12" fmla="*/ 216 w 234"/>
                <a:gd name="T13" fmla="*/ 5 h 15"/>
                <a:gd name="T14" fmla="*/ 230 w 234"/>
                <a:gd name="T15" fmla="*/ 0 h 15"/>
                <a:gd name="T16" fmla="*/ 234 w 234"/>
                <a:gd name="T17" fmla="*/ 0 h 15"/>
                <a:gd name="T18" fmla="*/ 220 w 234"/>
                <a:gd name="T19" fmla="*/ 0 h 15"/>
                <a:gd name="T20" fmla="*/ 216 w 234"/>
                <a:gd name="T21" fmla="*/ 0 h 15"/>
                <a:gd name="T22" fmla="*/ 202 w 234"/>
                <a:gd name="T23" fmla="*/ 5 h 15"/>
                <a:gd name="T24" fmla="*/ 183 w 234"/>
                <a:gd name="T25" fmla="*/ 5 h 15"/>
                <a:gd name="T26" fmla="*/ 155 w 234"/>
                <a:gd name="T27" fmla="*/ 10 h 15"/>
                <a:gd name="T28" fmla="*/ 122 w 234"/>
                <a:gd name="T29" fmla="*/ 10 h 15"/>
                <a:gd name="T30" fmla="*/ 84 w 234"/>
                <a:gd name="T31" fmla="*/ 15 h 15"/>
                <a:gd name="T32" fmla="*/ 42 w 234"/>
                <a:gd name="T33" fmla="*/ 15 h 15"/>
                <a:gd name="T34" fmla="*/ 0 w 234"/>
                <a:gd name="T35" fmla="*/ 15 h 15"/>
                <a:gd name="T36" fmla="*/ 0 w 234"/>
                <a:gd name="T37" fmla="*/ 15 h 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4" h="15">
                  <a:moveTo>
                    <a:pt x="0" y="15"/>
                  </a:moveTo>
                  <a:lnTo>
                    <a:pt x="42" y="15"/>
                  </a:lnTo>
                  <a:lnTo>
                    <a:pt x="89" y="15"/>
                  </a:lnTo>
                  <a:lnTo>
                    <a:pt x="131" y="15"/>
                  </a:lnTo>
                  <a:lnTo>
                    <a:pt x="164" y="10"/>
                  </a:lnTo>
                  <a:lnTo>
                    <a:pt x="192" y="10"/>
                  </a:lnTo>
                  <a:lnTo>
                    <a:pt x="216" y="5"/>
                  </a:lnTo>
                  <a:lnTo>
                    <a:pt x="230" y="0"/>
                  </a:lnTo>
                  <a:lnTo>
                    <a:pt x="234" y="0"/>
                  </a:lnTo>
                  <a:lnTo>
                    <a:pt x="220" y="0"/>
                  </a:lnTo>
                  <a:lnTo>
                    <a:pt x="216" y="0"/>
                  </a:lnTo>
                  <a:lnTo>
                    <a:pt x="202" y="5"/>
                  </a:lnTo>
                  <a:lnTo>
                    <a:pt x="183" y="5"/>
                  </a:lnTo>
                  <a:lnTo>
                    <a:pt x="155" y="10"/>
                  </a:lnTo>
                  <a:lnTo>
                    <a:pt x="122" y="10"/>
                  </a:lnTo>
                  <a:lnTo>
                    <a:pt x="84" y="15"/>
                  </a:lnTo>
                  <a:lnTo>
                    <a:pt x="42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7" name="Freeform 488"/>
            <p:cNvSpPr>
              <a:spLocks/>
            </p:cNvSpPr>
            <p:nvPr/>
          </p:nvSpPr>
          <p:spPr bwMode="auto">
            <a:xfrm>
              <a:off x="2823" y="2093"/>
              <a:ext cx="220" cy="15"/>
            </a:xfrm>
            <a:custGeom>
              <a:avLst/>
              <a:gdLst>
                <a:gd name="T0" fmla="*/ 0 w 220"/>
                <a:gd name="T1" fmla="*/ 15 h 15"/>
                <a:gd name="T2" fmla="*/ 42 w 220"/>
                <a:gd name="T3" fmla="*/ 15 h 15"/>
                <a:gd name="T4" fmla="*/ 84 w 220"/>
                <a:gd name="T5" fmla="*/ 15 h 15"/>
                <a:gd name="T6" fmla="*/ 122 w 220"/>
                <a:gd name="T7" fmla="*/ 10 h 15"/>
                <a:gd name="T8" fmla="*/ 155 w 220"/>
                <a:gd name="T9" fmla="*/ 10 h 15"/>
                <a:gd name="T10" fmla="*/ 183 w 220"/>
                <a:gd name="T11" fmla="*/ 5 h 15"/>
                <a:gd name="T12" fmla="*/ 202 w 220"/>
                <a:gd name="T13" fmla="*/ 5 h 15"/>
                <a:gd name="T14" fmla="*/ 216 w 220"/>
                <a:gd name="T15" fmla="*/ 0 h 15"/>
                <a:gd name="T16" fmla="*/ 220 w 220"/>
                <a:gd name="T17" fmla="*/ 0 h 15"/>
                <a:gd name="T18" fmla="*/ 206 w 220"/>
                <a:gd name="T19" fmla="*/ 0 h 15"/>
                <a:gd name="T20" fmla="*/ 202 w 220"/>
                <a:gd name="T21" fmla="*/ 0 h 15"/>
                <a:gd name="T22" fmla="*/ 192 w 220"/>
                <a:gd name="T23" fmla="*/ 5 h 15"/>
                <a:gd name="T24" fmla="*/ 169 w 220"/>
                <a:gd name="T25" fmla="*/ 5 h 15"/>
                <a:gd name="T26" fmla="*/ 145 w 220"/>
                <a:gd name="T27" fmla="*/ 10 h 15"/>
                <a:gd name="T28" fmla="*/ 112 w 220"/>
                <a:gd name="T29" fmla="*/ 10 h 15"/>
                <a:gd name="T30" fmla="*/ 79 w 220"/>
                <a:gd name="T31" fmla="*/ 10 h 15"/>
                <a:gd name="T32" fmla="*/ 37 w 220"/>
                <a:gd name="T33" fmla="*/ 15 h 15"/>
                <a:gd name="T34" fmla="*/ 0 w 220"/>
                <a:gd name="T35" fmla="*/ 15 h 15"/>
                <a:gd name="T36" fmla="*/ 0 w 220"/>
                <a:gd name="T37" fmla="*/ 15 h 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20" h="15">
                  <a:moveTo>
                    <a:pt x="0" y="15"/>
                  </a:moveTo>
                  <a:lnTo>
                    <a:pt x="42" y="15"/>
                  </a:lnTo>
                  <a:lnTo>
                    <a:pt x="84" y="15"/>
                  </a:lnTo>
                  <a:lnTo>
                    <a:pt x="122" y="10"/>
                  </a:lnTo>
                  <a:lnTo>
                    <a:pt x="155" y="10"/>
                  </a:lnTo>
                  <a:lnTo>
                    <a:pt x="183" y="5"/>
                  </a:lnTo>
                  <a:lnTo>
                    <a:pt x="202" y="5"/>
                  </a:lnTo>
                  <a:lnTo>
                    <a:pt x="216" y="0"/>
                  </a:lnTo>
                  <a:lnTo>
                    <a:pt x="220" y="0"/>
                  </a:lnTo>
                  <a:lnTo>
                    <a:pt x="206" y="0"/>
                  </a:lnTo>
                  <a:lnTo>
                    <a:pt x="202" y="0"/>
                  </a:lnTo>
                  <a:lnTo>
                    <a:pt x="192" y="5"/>
                  </a:lnTo>
                  <a:lnTo>
                    <a:pt x="169" y="5"/>
                  </a:lnTo>
                  <a:lnTo>
                    <a:pt x="145" y="10"/>
                  </a:lnTo>
                  <a:lnTo>
                    <a:pt x="112" y="10"/>
                  </a:lnTo>
                  <a:lnTo>
                    <a:pt x="79" y="10"/>
                  </a:lnTo>
                  <a:lnTo>
                    <a:pt x="37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8" name="Freeform 489"/>
            <p:cNvSpPr>
              <a:spLocks/>
            </p:cNvSpPr>
            <p:nvPr/>
          </p:nvSpPr>
          <p:spPr bwMode="auto">
            <a:xfrm>
              <a:off x="2823" y="2093"/>
              <a:ext cx="206" cy="15"/>
            </a:xfrm>
            <a:custGeom>
              <a:avLst/>
              <a:gdLst>
                <a:gd name="T0" fmla="*/ 0 w 206"/>
                <a:gd name="T1" fmla="*/ 15 h 15"/>
                <a:gd name="T2" fmla="*/ 37 w 206"/>
                <a:gd name="T3" fmla="*/ 15 h 15"/>
                <a:gd name="T4" fmla="*/ 79 w 206"/>
                <a:gd name="T5" fmla="*/ 10 h 15"/>
                <a:gd name="T6" fmla="*/ 112 w 206"/>
                <a:gd name="T7" fmla="*/ 10 h 15"/>
                <a:gd name="T8" fmla="*/ 145 w 206"/>
                <a:gd name="T9" fmla="*/ 10 h 15"/>
                <a:gd name="T10" fmla="*/ 169 w 206"/>
                <a:gd name="T11" fmla="*/ 5 h 15"/>
                <a:gd name="T12" fmla="*/ 192 w 206"/>
                <a:gd name="T13" fmla="*/ 5 h 15"/>
                <a:gd name="T14" fmla="*/ 202 w 206"/>
                <a:gd name="T15" fmla="*/ 0 h 15"/>
                <a:gd name="T16" fmla="*/ 206 w 206"/>
                <a:gd name="T17" fmla="*/ 0 h 15"/>
                <a:gd name="T18" fmla="*/ 192 w 206"/>
                <a:gd name="T19" fmla="*/ 0 h 15"/>
                <a:gd name="T20" fmla="*/ 187 w 206"/>
                <a:gd name="T21" fmla="*/ 0 h 15"/>
                <a:gd name="T22" fmla="*/ 178 w 206"/>
                <a:gd name="T23" fmla="*/ 5 h 15"/>
                <a:gd name="T24" fmla="*/ 159 w 206"/>
                <a:gd name="T25" fmla="*/ 5 h 15"/>
                <a:gd name="T26" fmla="*/ 136 w 206"/>
                <a:gd name="T27" fmla="*/ 10 h 15"/>
                <a:gd name="T28" fmla="*/ 108 w 206"/>
                <a:gd name="T29" fmla="*/ 10 h 15"/>
                <a:gd name="T30" fmla="*/ 70 w 206"/>
                <a:gd name="T31" fmla="*/ 10 h 15"/>
                <a:gd name="T32" fmla="*/ 37 w 206"/>
                <a:gd name="T33" fmla="*/ 10 h 15"/>
                <a:gd name="T34" fmla="*/ 0 w 206"/>
                <a:gd name="T35" fmla="*/ 10 h 15"/>
                <a:gd name="T36" fmla="*/ 0 w 206"/>
                <a:gd name="T37" fmla="*/ 15 h 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6" h="15">
                  <a:moveTo>
                    <a:pt x="0" y="15"/>
                  </a:moveTo>
                  <a:lnTo>
                    <a:pt x="37" y="15"/>
                  </a:lnTo>
                  <a:lnTo>
                    <a:pt x="79" y="10"/>
                  </a:lnTo>
                  <a:lnTo>
                    <a:pt x="112" y="10"/>
                  </a:lnTo>
                  <a:lnTo>
                    <a:pt x="145" y="10"/>
                  </a:lnTo>
                  <a:lnTo>
                    <a:pt x="169" y="5"/>
                  </a:lnTo>
                  <a:lnTo>
                    <a:pt x="192" y="5"/>
                  </a:lnTo>
                  <a:lnTo>
                    <a:pt x="202" y="0"/>
                  </a:lnTo>
                  <a:lnTo>
                    <a:pt x="206" y="0"/>
                  </a:lnTo>
                  <a:lnTo>
                    <a:pt x="192" y="0"/>
                  </a:lnTo>
                  <a:lnTo>
                    <a:pt x="187" y="0"/>
                  </a:lnTo>
                  <a:lnTo>
                    <a:pt x="178" y="5"/>
                  </a:lnTo>
                  <a:lnTo>
                    <a:pt x="159" y="5"/>
                  </a:lnTo>
                  <a:lnTo>
                    <a:pt x="136" y="10"/>
                  </a:lnTo>
                  <a:lnTo>
                    <a:pt x="108" y="10"/>
                  </a:lnTo>
                  <a:lnTo>
                    <a:pt x="70" y="10"/>
                  </a:lnTo>
                  <a:lnTo>
                    <a:pt x="37" y="10"/>
                  </a:lnTo>
                  <a:lnTo>
                    <a:pt x="0" y="1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9" name="Freeform 490"/>
            <p:cNvSpPr>
              <a:spLocks/>
            </p:cNvSpPr>
            <p:nvPr/>
          </p:nvSpPr>
          <p:spPr bwMode="auto">
            <a:xfrm>
              <a:off x="2823" y="2093"/>
              <a:ext cx="192" cy="10"/>
            </a:xfrm>
            <a:custGeom>
              <a:avLst/>
              <a:gdLst>
                <a:gd name="T0" fmla="*/ 0 w 192"/>
                <a:gd name="T1" fmla="*/ 10 h 10"/>
                <a:gd name="T2" fmla="*/ 37 w 192"/>
                <a:gd name="T3" fmla="*/ 10 h 10"/>
                <a:gd name="T4" fmla="*/ 70 w 192"/>
                <a:gd name="T5" fmla="*/ 10 h 10"/>
                <a:gd name="T6" fmla="*/ 108 w 192"/>
                <a:gd name="T7" fmla="*/ 10 h 10"/>
                <a:gd name="T8" fmla="*/ 136 w 192"/>
                <a:gd name="T9" fmla="*/ 10 h 10"/>
                <a:gd name="T10" fmla="*/ 159 w 192"/>
                <a:gd name="T11" fmla="*/ 5 h 10"/>
                <a:gd name="T12" fmla="*/ 178 w 192"/>
                <a:gd name="T13" fmla="*/ 5 h 10"/>
                <a:gd name="T14" fmla="*/ 187 w 192"/>
                <a:gd name="T15" fmla="*/ 0 h 10"/>
                <a:gd name="T16" fmla="*/ 192 w 192"/>
                <a:gd name="T17" fmla="*/ 0 h 10"/>
                <a:gd name="T18" fmla="*/ 178 w 192"/>
                <a:gd name="T19" fmla="*/ 0 h 10"/>
                <a:gd name="T20" fmla="*/ 173 w 192"/>
                <a:gd name="T21" fmla="*/ 0 h 10"/>
                <a:gd name="T22" fmla="*/ 159 w 192"/>
                <a:gd name="T23" fmla="*/ 5 h 10"/>
                <a:gd name="T24" fmla="*/ 141 w 192"/>
                <a:gd name="T25" fmla="*/ 5 h 10"/>
                <a:gd name="T26" fmla="*/ 112 w 192"/>
                <a:gd name="T27" fmla="*/ 10 h 10"/>
                <a:gd name="T28" fmla="*/ 75 w 192"/>
                <a:gd name="T29" fmla="*/ 10 h 10"/>
                <a:gd name="T30" fmla="*/ 37 w 192"/>
                <a:gd name="T31" fmla="*/ 10 h 10"/>
                <a:gd name="T32" fmla="*/ 0 w 192"/>
                <a:gd name="T33" fmla="*/ 10 h 10"/>
                <a:gd name="T34" fmla="*/ 0 w 192"/>
                <a:gd name="T35" fmla="*/ 10 h 1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92" h="10">
                  <a:moveTo>
                    <a:pt x="0" y="10"/>
                  </a:moveTo>
                  <a:lnTo>
                    <a:pt x="37" y="10"/>
                  </a:lnTo>
                  <a:lnTo>
                    <a:pt x="70" y="10"/>
                  </a:lnTo>
                  <a:lnTo>
                    <a:pt x="108" y="10"/>
                  </a:lnTo>
                  <a:lnTo>
                    <a:pt x="136" y="10"/>
                  </a:lnTo>
                  <a:lnTo>
                    <a:pt x="159" y="5"/>
                  </a:lnTo>
                  <a:lnTo>
                    <a:pt x="178" y="5"/>
                  </a:lnTo>
                  <a:lnTo>
                    <a:pt x="187" y="0"/>
                  </a:lnTo>
                  <a:lnTo>
                    <a:pt x="192" y="0"/>
                  </a:lnTo>
                  <a:lnTo>
                    <a:pt x="178" y="0"/>
                  </a:lnTo>
                  <a:lnTo>
                    <a:pt x="173" y="0"/>
                  </a:lnTo>
                  <a:lnTo>
                    <a:pt x="159" y="5"/>
                  </a:lnTo>
                  <a:lnTo>
                    <a:pt x="141" y="5"/>
                  </a:lnTo>
                  <a:lnTo>
                    <a:pt x="112" y="10"/>
                  </a:lnTo>
                  <a:lnTo>
                    <a:pt x="75" y="10"/>
                  </a:lnTo>
                  <a:lnTo>
                    <a:pt x="37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40" name="Freeform 491"/>
            <p:cNvSpPr>
              <a:spLocks/>
            </p:cNvSpPr>
            <p:nvPr/>
          </p:nvSpPr>
          <p:spPr bwMode="auto">
            <a:xfrm>
              <a:off x="2823" y="2093"/>
              <a:ext cx="178" cy="10"/>
            </a:xfrm>
            <a:custGeom>
              <a:avLst/>
              <a:gdLst>
                <a:gd name="T0" fmla="*/ 0 w 178"/>
                <a:gd name="T1" fmla="*/ 10 h 10"/>
                <a:gd name="T2" fmla="*/ 37 w 178"/>
                <a:gd name="T3" fmla="*/ 10 h 10"/>
                <a:gd name="T4" fmla="*/ 75 w 178"/>
                <a:gd name="T5" fmla="*/ 10 h 10"/>
                <a:gd name="T6" fmla="*/ 112 w 178"/>
                <a:gd name="T7" fmla="*/ 10 h 10"/>
                <a:gd name="T8" fmla="*/ 141 w 178"/>
                <a:gd name="T9" fmla="*/ 5 h 10"/>
                <a:gd name="T10" fmla="*/ 159 w 178"/>
                <a:gd name="T11" fmla="*/ 5 h 10"/>
                <a:gd name="T12" fmla="*/ 173 w 178"/>
                <a:gd name="T13" fmla="*/ 0 h 10"/>
                <a:gd name="T14" fmla="*/ 178 w 178"/>
                <a:gd name="T15" fmla="*/ 0 h 10"/>
                <a:gd name="T16" fmla="*/ 164 w 178"/>
                <a:gd name="T17" fmla="*/ 0 h 10"/>
                <a:gd name="T18" fmla="*/ 159 w 178"/>
                <a:gd name="T19" fmla="*/ 0 h 10"/>
                <a:gd name="T20" fmla="*/ 150 w 178"/>
                <a:gd name="T21" fmla="*/ 5 h 10"/>
                <a:gd name="T22" fmla="*/ 126 w 178"/>
                <a:gd name="T23" fmla="*/ 5 h 10"/>
                <a:gd name="T24" fmla="*/ 103 w 178"/>
                <a:gd name="T25" fmla="*/ 10 h 10"/>
                <a:gd name="T26" fmla="*/ 70 w 178"/>
                <a:gd name="T27" fmla="*/ 10 h 10"/>
                <a:gd name="T28" fmla="*/ 32 w 178"/>
                <a:gd name="T29" fmla="*/ 10 h 10"/>
                <a:gd name="T30" fmla="*/ 0 w 178"/>
                <a:gd name="T31" fmla="*/ 10 h 10"/>
                <a:gd name="T32" fmla="*/ 0 w 178"/>
                <a:gd name="T33" fmla="*/ 10 h 1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8" h="10">
                  <a:moveTo>
                    <a:pt x="0" y="10"/>
                  </a:moveTo>
                  <a:lnTo>
                    <a:pt x="37" y="10"/>
                  </a:lnTo>
                  <a:lnTo>
                    <a:pt x="75" y="10"/>
                  </a:lnTo>
                  <a:lnTo>
                    <a:pt x="112" y="10"/>
                  </a:lnTo>
                  <a:lnTo>
                    <a:pt x="141" y="5"/>
                  </a:lnTo>
                  <a:lnTo>
                    <a:pt x="159" y="5"/>
                  </a:lnTo>
                  <a:lnTo>
                    <a:pt x="173" y="0"/>
                  </a:lnTo>
                  <a:lnTo>
                    <a:pt x="178" y="0"/>
                  </a:lnTo>
                  <a:lnTo>
                    <a:pt x="164" y="0"/>
                  </a:lnTo>
                  <a:lnTo>
                    <a:pt x="159" y="0"/>
                  </a:lnTo>
                  <a:lnTo>
                    <a:pt x="150" y="5"/>
                  </a:lnTo>
                  <a:lnTo>
                    <a:pt x="126" y="5"/>
                  </a:lnTo>
                  <a:lnTo>
                    <a:pt x="103" y="10"/>
                  </a:lnTo>
                  <a:lnTo>
                    <a:pt x="70" y="10"/>
                  </a:lnTo>
                  <a:lnTo>
                    <a:pt x="32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41" name="Freeform 492"/>
            <p:cNvSpPr>
              <a:spLocks/>
            </p:cNvSpPr>
            <p:nvPr/>
          </p:nvSpPr>
          <p:spPr bwMode="auto">
            <a:xfrm>
              <a:off x="2823" y="2093"/>
              <a:ext cx="164" cy="10"/>
            </a:xfrm>
            <a:custGeom>
              <a:avLst/>
              <a:gdLst>
                <a:gd name="T0" fmla="*/ 0 w 164"/>
                <a:gd name="T1" fmla="*/ 10 h 10"/>
                <a:gd name="T2" fmla="*/ 32 w 164"/>
                <a:gd name="T3" fmla="*/ 10 h 10"/>
                <a:gd name="T4" fmla="*/ 70 w 164"/>
                <a:gd name="T5" fmla="*/ 10 h 10"/>
                <a:gd name="T6" fmla="*/ 103 w 164"/>
                <a:gd name="T7" fmla="*/ 10 h 10"/>
                <a:gd name="T8" fmla="*/ 126 w 164"/>
                <a:gd name="T9" fmla="*/ 5 h 10"/>
                <a:gd name="T10" fmla="*/ 150 w 164"/>
                <a:gd name="T11" fmla="*/ 5 h 10"/>
                <a:gd name="T12" fmla="*/ 159 w 164"/>
                <a:gd name="T13" fmla="*/ 0 h 10"/>
                <a:gd name="T14" fmla="*/ 164 w 164"/>
                <a:gd name="T15" fmla="*/ 0 h 10"/>
                <a:gd name="T16" fmla="*/ 150 w 164"/>
                <a:gd name="T17" fmla="*/ 0 h 10"/>
                <a:gd name="T18" fmla="*/ 145 w 164"/>
                <a:gd name="T19" fmla="*/ 0 h 10"/>
                <a:gd name="T20" fmla="*/ 136 w 164"/>
                <a:gd name="T21" fmla="*/ 5 h 10"/>
                <a:gd name="T22" fmla="*/ 117 w 164"/>
                <a:gd name="T23" fmla="*/ 5 h 10"/>
                <a:gd name="T24" fmla="*/ 94 w 164"/>
                <a:gd name="T25" fmla="*/ 5 h 10"/>
                <a:gd name="T26" fmla="*/ 65 w 164"/>
                <a:gd name="T27" fmla="*/ 10 h 10"/>
                <a:gd name="T28" fmla="*/ 32 w 164"/>
                <a:gd name="T29" fmla="*/ 10 h 10"/>
                <a:gd name="T30" fmla="*/ 0 w 164"/>
                <a:gd name="T31" fmla="*/ 10 h 10"/>
                <a:gd name="T32" fmla="*/ 0 w 164"/>
                <a:gd name="T33" fmla="*/ 10 h 1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4" h="10">
                  <a:moveTo>
                    <a:pt x="0" y="10"/>
                  </a:moveTo>
                  <a:lnTo>
                    <a:pt x="32" y="10"/>
                  </a:lnTo>
                  <a:lnTo>
                    <a:pt x="70" y="10"/>
                  </a:lnTo>
                  <a:lnTo>
                    <a:pt x="103" y="10"/>
                  </a:lnTo>
                  <a:lnTo>
                    <a:pt x="126" y="5"/>
                  </a:lnTo>
                  <a:lnTo>
                    <a:pt x="150" y="5"/>
                  </a:lnTo>
                  <a:lnTo>
                    <a:pt x="159" y="0"/>
                  </a:lnTo>
                  <a:lnTo>
                    <a:pt x="164" y="0"/>
                  </a:lnTo>
                  <a:lnTo>
                    <a:pt x="150" y="0"/>
                  </a:lnTo>
                  <a:lnTo>
                    <a:pt x="145" y="0"/>
                  </a:lnTo>
                  <a:lnTo>
                    <a:pt x="136" y="5"/>
                  </a:lnTo>
                  <a:lnTo>
                    <a:pt x="117" y="5"/>
                  </a:lnTo>
                  <a:lnTo>
                    <a:pt x="94" y="5"/>
                  </a:lnTo>
                  <a:lnTo>
                    <a:pt x="65" y="10"/>
                  </a:lnTo>
                  <a:lnTo>
                    <a:pt x="32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42" name="Freeform 493"/>
            <p:cNvSpPr>
              <a:spLocks/>
            </p:cNvSpPr>
            <p:nvPr/>
          </p:nvSpPr>
          <p:spPr bwMode="auto">
            <a:xfrm>
              <a:off x="2823" y="2093"/>
              <a:ext cx="150" cy="10"/>
            </a:xfrm>
            <a:custGeom>
              <a:avLst/>
              <a:gdLst>
                <a:gd name="T0" fmla="*/ 0 w 150"/>
                <a:gd name="T1" fmla="*/ 10 h 10"/>
                <a:gd name="T2" fmla="*/ 32 w 150"/>
                <a:gd name="T3" fmla="*/ 10 h 10"/>
                <a:gd name="T4" fmla="*/ 65 w 150"/>
                <a:gd name="T5" fmla="*/ 10 h 10"/>
                <a:gd name="T6" fmla="*/ 94 w 150"/>
                <a:gd name="T7" fmla="*/ 5 h 10"/>
                <a:gd name="T8" fmla="*/ 117 w 150"/>
                <a:gd name="T9" fmla="*/ 5 h 10"/>
                <a:gd name="T10" fmla="*/ 136 w 150"/>
                <a:gd name="T11" fmla="*/ 5 h 10"/>
                <a:gd name="T12" fmla="*/ 145 w 150"/>
                <a:gd name="T13" fmla="*/ 0 h 10"/>
                <a:gd name="T14" fmla="*/ 150 w 150"/>
                <a:gd name="T15" fmla="*/ 0 h 10"/>
                <a:gd name="T16" fmla="*/ 136 w 150"/>
                <a:gd name="T17" fmla="*/ 0 h 10"/>
                <a:gd name="T18" fmla="*/ 131 w 150"/>
                <a:gd name="T19" fmla="*/ 0 h 10"/>
                <a:gd name="T20" fmla="*/ 122 w 150"/>
                <a:gd name="T21" fmla="*/ 5 h 10"/>
                <a:gd name="T22" fmla="*/ 108 w 150"/>
                <a:gd name="T23" fmla="*/ 5 h 10"/>
                <a:gd name="T24" fmla="*/ 84 w 150"/>
                <a:gd name="T25" fmla="*/ 5 h 10"/>
                <a:gd name="T26" fmla="*/ 56 w 150"/>
                <a:gd name="T27" fmla="*/ 5 h 10"/>
                <a:gd name="T28" fmla="*/ 28 w 150"/>
                <a:gd name="T29" fmla="*/ 10 h 10"/>
                <a:gd name="T30" fmla="*/ 0 w 150"/>
                <a:gd name="T31" fmla="*/ 10 h 10"/>
                <a:gd name="T32" fmla="*/ 0 w 150"/>
                <a:gd name="T33" fmla="*/ 10 h 1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0" h="10">
                  <a:moveTo>
                    <a:pt x="0" y="10"/>
                  </a:moveTo>
                  <a:lnTo>
                    <a:pt x="32" y="10"/>
                  </a:lnTo>
                  <a:lnTo>
                    <a:pt x="65" y="10"/>
                  </a:lnTo>
                  <a:lnTo>
                    <a:pt x="94" y="5"/>
                  </a:lnTo>
                  <a:lnTo>
                    <a:pt x="117" y="5"/>
                  </a:lnTo>
                  <a:lnTo>
                    <a:pt x="136" y="5"/>
                  </a:lnTo>
                  <a:lnTo>
                    <a:pt x="145" y="0"/>
                  </a:lnTo>
                  <a:lnTo>
                    <a:pt x="150" y="0"/>
                  </a:lnTo>
                  <a:lnTo>
                    <a:pt x="136" y="0"/>
                  </a:lnTo>
                  <a:lnTo>
                    <a:pt x="131" y="0"/>
                  </a:lnTo>
                  <a:lnTo>
                    <a:pt x="122" y="5"/>
                  </a:lnTo>
                  <a:lnTo>
                    <a:pt x="108" y="5"/>
                  </a:lnTo>
                  <a:lnTo>
                    <a:pt x="84" y="5"/>
                  </a:lnTo>
                  <a:lnTo>
                    <a:pt x="56" y="5"/>
                  </a:lnTo>
                  <a:lnTo>
                    <a:pt x="28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43" name="Freeform 494"/>
            <p:cNvSpPr>
              <a:spLocks/>
            </p:cNvSpPr>
            <p:nvPr/>
          </p:nvSpPr>
          <p:spPr bwMode="auto">
            <a:xfrm>
              <a:off x="2823" y="2093"/>
              <a:ext cx="136" cy="10"/>
            </a:xfrm>
            <a:custGeom>
              <a:avLst/>
              <a:gdLst>
                <a:gd name="T0" fmla="*/ 0 w 136"/>
                <a:gd name="T1" fmla="*/ 10 h 10"/>
                <a:gd name="T2" fmla="*/ 28 w 136"/>
                <a:gd name="T3" fmla="*/ 10 h 10"/>
                <a:gd name="T4" fmla="*/ 56 w 136"/>
                <a:gd name="T5" fmla="*/ 5 h 10"/>
                <a:gd name="T6" fmla="*/ 84 w 136"/>
                <a:gd name="T7" fmla="*/ 5 h 10"/>
                <a:gd name="T8" fmla="*/ 108 w 136"/>
                <a:gd name="T9" fmla="*/ 5 h 10"/>
                <a:gd name="T10" fmla="*/ 122 w 136"/>
                <a:gd name="T11" fmla="*/ 5 h 10"/>
                <a:gd name="T12" fmla="*/ 131 w 136"/>
                <a:gd name="T13" fmla="*/ 0 h 10"/>
                <a:gd name="T14" fmla="*/ 136 w 136"/>
                <a:gd name="T15" fmla="*/ 0 h 10"/>
                <a:gd name="T16" fmla="*/ 122 w 136"/>
                <a:gd name="T17" fmla="*/ 0 h 10"/>
                <a:gd name="T18" fmla="*/ 117 w 136"/>
                <a:gd name="T19" fmla="*/ 0 h 10"/>
                <a:gd name="T20" fmla="*/ 108 w 136"/>
                <a:gd name="T21" fmla="*/ 5 h 10"/>
                <a:gd name="T22" fmla="*/ 84 w 136"/>
                <a:gd name="T23" fmla="*/ 5 h 10"/>
                <a:gd name="T24" fmla="*/ 61 w 136"/>
                <a:gd name="T25" fmla="*/ 5 h 10"/>
                <a:gd name="T26" fmla="*/ 28 w 136"/>
                <a:gd name="T27" fmla="*/ 5 h 10"/>
                <a:gd name="T28" fmla="*/ 0 w 136"/>
                <a:gd name="T29" fmla="*/ 5 h 10"/>
                <a:gd name="T30" fmla="*/ 0 w 136"/>
                <a:gd name="T31" fmla="*/ 10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6" h="10">
                  <a:moveTo>
                    <a:pt x="0" y="10"/>
                  </a:moveTo>
                  <a:lnTo>
                    <a:pt x="28" y="10"/>
                  </a:lnTo>
                  <a:lnTo>
                    <a:pt x="56" y="5"/>
                  </a:lnTo>
                  <a:lnTo>
                    <a:pt x="84" y="5"/>
                  </a:lnTo>
                  <a:lnTo>
                    <a:pt x="108" y="5"/>
                  </a:lnTo>
                  <a:lnTo>
                    <a:pt x="122" y="5"/>
                  </a:lnTo>
                  <a:lnTo>
                    <a:pt x="131" y="0"/>
                  </a:lnTo>
                  <a:lnTo>
                    <a:pt x="136" y="0"/>
                  </a:lnTo>
                  <a:lnTo>
                    <a:pt x="122" y="0"/>
                  </a:lnTo>
                  <a:lnTo>
                    <a:pt x="117" y="0"/>
                  </a:lnTo>
                  <a:lnTo>
                    <a:pt x="108" y="5"/>
                  </a:lnTo>
                  <a:lnTo>
                    <a:pt x="84" y="5"/>
                  </a:lnTo>
                  <a:lnTo>
                    <a:pt x="61" y="5"/>
                  </a:lnTo>
                  <a:lnTo>
                    <a:pt x="28" y="5"/>
                  </a:lnTo>
                  <a:lnTo>
                    <a:pt x="0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44" name="Freeform 495"/>
            <p:cNvSpPr>
              <a:spLocks/>
            </p:cNvSpPr>
            <p:nvPr/>
          </p:nvSpPr>
          <p:spPr bwMode="auto">
            <a:xfrm>
              <a:off x="2823" y="2093"/>
              <a:ext cx="122" cy="5"/>
            </a:xfrm>
            <a:custGeom>
              <a:avLst/>
              <a:gdLst>
                <a:gd name="T0" fmla="*/ 0 w 122"/>
                <a:gd name="T1" fmla="*/ 5 h 5"/>
                <a:gd name="T2" fmla="*/ 28 w 122"/>
                <a:gd name="T3" fmla="*/ 5 h 5"/>
                <a:gd name="T4" fmla="*/ 61 w 122"/>
                <a:gd name="T5" fmla="*/ 5 h 5"/>
                <a:gd name="T6" fmla="*/ 84 w 122"/>
                <a:gd name="T7" fmla="*/ 5 h 5"/>
                <a:gd name="T8" fmla="*/ 108 w 122"/>
                <a:gd name="T9" fmla="*/ 5 h 5"/>
                <a:gd name="T10" fmla="*/ 117 w 122"/>
                <a:gd name="T11" fmla="*/ 0 h 5"/>
                <a:gd name="T12" fmla="*/ 122 w 122"/>
                <a:gd name="T13" fmla="*/ 0 h 5"/>
                <a:gd name="T14" fmla="*/ 108 w 122"/>
                <a:gd name="T15" fmla="*/ 0 h 5"/>
                <a:gd name="T16" fmla="*/ 103 w 122"/>
                <a:gd name="T17" fmla="*/ 0 h 5"/>
                <a:gd name="T18" fmla="*/ 94 w 122"/>
                <a:gd name="T19" fmla="*/ 0 h 5"/>
                <a:gd name="T20" fmla="*/ 75 w 122"/>
                <a:gd name="T21" fmla="*/ 5 h 5"/>
                <a:gd name="T22" fmla="*/ 51 w 122"/>
                <a:gd name="T23" fmla="*/ 5 h 5"/>
                <a:gd name="T24" fmla="*/ 28 w 122"/>
                <a:gd name="T25" fmla="*/ 5 h 5"/>
                <a:gd name="T26" fmla="*/ 0 w 122"/>
                <a:gd name="T27" fmla="*/ 5 h 5"/>
                <a:gd name="T28" fmla="*/ 0 w 122"/>
                <a:gd name="T29" fmla="*/ 5 h 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2" h="5">
                  <a:moveTo>
                    <a:pt x="0" y="5"/>
                  </a:moveTo>
                  <a:lnTo>
                    <a:pt x="28" y="5"/>
                  </a:lnTo>
                  <a:lnTo>
                    <a:pt x="61" y="5"/>
                  </a:lnTo>
                  <a:lnTo>
                    <a:pt x="84" y="5"/>
                  </a:lnTo>
                  <a:lnTo>
                    <a:pt x="108" y="5"/>
                  </a:lnTo>
                  <a:lnTo>
                    <a:pt x="117" y="0"/>
                  </a:lnTo>
                  <a:lnTo>
                    <a:pt x="122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4" y="0"/>
                  </a:lnTo>
                  <a:lnTo>
                    <a:pt x="75" y="5"/>
                  </a:lnTo>
                  <a:lnTo>
                    <a:pt x="51" y="5"/>
                  </a:lnTo>
                  <a:lnTo>
                    <a:pt x="28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45" name="Freeform 496"/>
            <p:cNvSpPr>
              <a:spLocks/>
            </p:cNvSpPr>
            <p:nvPr/>
          </p:nvSpPr>
          <p:spPr bwMode="auto">
            <a:xfrm>
              <a:off x="2823" y="2093"/>
              <a:ext cx="108" cy="5"/>
            </a:xfrm>
            <a:custGeom>
              <a:avLst/>
              <a:gdLst>
                <a:gd name="T0" fmla="*/ 0 w 108"/>
                <a:gd name="T1" fmla="*/ 5 h 5"/>
                <a:gd name="T2" fmla="*/ 28 w 108"/>
                <a:gd name="T3" fmla="*/ 5 h 5"/>
                <a:gd name="T4" fmla="*/ 51 w 108"/>
                <a:gd name="T5" fmla="*/ 5 h 5"/>
                <a:gd name="T6" fmla="*/ 75 w 108"/>
                <a:gd name="T7" fmla="*/ 5 h 5"/>
                <a:gd name="T8" fmla="*/ 94 w 108"/>
                <a:gd name="T9" fmla="*/ 0 h 5"/>
                <a:gd name="T10" fmla="*/ 103 w 108"/>
                <a:gd name="T11" fmla="*/ 0 h 5"/>
                <a:gd name="T12" fmla="*/ 108 w 108"/>
                <a:gd name="T13" fmla="*/ 0 h 5"/>
                <a:gd name="T14" fmla="*/ 94 w 108"/>
                <a:gd name="T15" fmla="*/ 0 h 5"/>
                <a:gd name="T16" fmla="*/ 94 w 108"/>
                <a:gd name="T17" fmla="*/ 0 h 5"/>
                <a:gd name="T18" fmla="*/ 79 w 108"/>
                <a:gd name="T19" fmla="*/ 0 h 5"/>
                <a:gd name="T20" fmla="*/ 65 w 108"/>
                <a:gd name="T21" fmla="*/ 5 h 5"/>
                <a:gd name="T22" fmla="*/ 47 w 108"/>
                <a:gd name="T23" fmla="*/ 5 h 5"/>
                <a:gd name="T24" fmla="*/ 23 w 108"/>
                <a:gd name="T25" fmla="*/ 5 h 5"/>
                <a:gd name="T26" fmla="*/ 0 w 108"/>
                <a:gd name="T27" fmla="*/ 5 h 5"/>
                <a:gd name="T28" fmla="*/ 0 w 108"/>
                <a:gd name="T29" fmla="*/ 5 h 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5">
                  <a:moveTo>
                    <a:pt x="0" y="5"/>
                  </a:moveTo>
                  <a:lnTo>
                    <a:pt x="28" y="5"/>
                  </a:lnTo>
                  <a:lnTo>
                    <a:pt x="51" y="5"/>
                  </a:lnTo>
                  <a:lnTo>
                    <a:pt x="75" y="5"/>
                  </a:lnTo>
                  <a:lnTo>
                    <a:pt x="94" y="0"/>
                  </a:lnTo>
                  <a:lnTo>
                    <a:pt x="103" y="0"/>
                  </a:lnTo>
                  <a:lnTo>
                    <a:pt x="108" y="0"/>
                  </a:lnTo>
                  <a:lnTo>
                    <a:pt x="94" y="0"/>
                  </a:lnTo>
                  <a:lnTo>
                    <a:pt x="79" y="0"/>
                  </a:lnTo>
                  <a:lnTo>
                    <a:pt x="65" y="5"/>
                  </a:lnTo>
                  <a:lnTo>
                    <a:pt x="47" y="5"/>
                  </a:lnTo>
                  <a:lnTo>
                    <a:pt x="23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46" name="Freeform 497"/>
            <p:cNvSpPr>
              <a:spLocks/>
            </p:cNvSpPr>
            <p:nvPr/>
          </p:nvSpPr>
          <p:spPr bwMode="auto">
            <a:xfrm>
              <a:off x="2823" y="2093"/>
              <a:ext cx="94" cy="5"/>
            </a:xfrm>
            <a:custGeom>
              <a:avLst/>
              <a:gdLst>
                <a:gd name="T0" fmla="*/ 0 w 94"/>
                <a:gd name="T1" fmla="*/ 5 h 5"/>
                <a:gd name="T2" fmla="*/ 23 w 94"/>
                <a:gd name="T3" fmla="*/ 5 h 5"/>
                <a:gd name="T4" fmla="*/ 47 w 94"/>
                <a:gd name="T5" fmla="*/ 5 h 5"/>
                <a:gd name="T6" fmla="*/ 65 w 94"/>
                <a:gd name="T7" fmla="*/ 5 h 5"/>
                <a:gd name="T8" fmla="*/ 79 w 94"/>
                <a:gd name="T9" fmla="*/ 0 h 5"/>
                <a:gd name="T10" fmla="*/ 94 w 94"/>
                <a:gd name="T11" fmla="*/ 0 h 5"/>
                <a:gd name="T12" fmla="*/ 94 w 94"/>
                <a:gd name="T13" fmla="*/ 0 h 5"/>
                <a:gd name="T14" fmla="*/ 79 w 94"/>
                <a:gd name="T15" fmla="*/ 0 h 5"/>
                <a:gd name="T16" fmla="*/ 75 w 94"/>
                <a:gd name="T17" fmla="*/ 0 h 5"/>
                <a:gd name="T18" fmla="*/ 65 w 94"/>
                <a:gd name="T19" fmla="*/ 0 h 5"/>
                <a:gd name="T20" fmla="*/ 47 w 94"/>
                <a:gd name="T21" fmla="*/ 5 h 5"/>
                <a:gd name="T22" fmla="*/ 23 w 94"/>
                <a:gd name="T23" fmla="*/ 5 h 5"/>
                <a:gd name="T24" fmla="*/ 0 w 94"/>
                <a:gd name="T25" fmla="*/ 5 h 5"/>
                <a:gd name="T26" fmla="*/ 0 w 94"/>
                <a:gd name="T27" fmla="*/ 5 h 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4" h="5">
                  <a:moveTo>
                    <a:pt x="0" y="5"/>
                  </a:moveTo>
                  <a:lnTo>
                    <a:pt x="23" y="5"/>
                  </a:lnTo>
                  <a:lnTo>
                    <a:pt x="47" y="5"/>
                  </a:lnTo>
                  <a:lnTo>
                    <a:pt x="65" y="5"/>
                  </a:lnTo>
                  <a:lnTo>
                    <a:pt x="79" y="0"/>
                  </a:lnTo>
                  <a:lnTo>
                    <a:pt x="9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65" y="0"/>
                  </a:lnTo>
                  <a:lnTo>
                    <a:pt x="47" y="5"/>
                  </a:lnTo>
                  <a:lnTo>
                    <a:pt x="23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47" name="Freeform 498"/>
            <p:cNvSpPr>
              <a:spLocks/>
            </p:cNvSpPr>
            <p:nvPr/>
          </p:nvSpPr>
          <p:spPr bwMode="auto">
            <a:xfrm>
              <a:off x="2823" y="2093"/>
              <a:ext cx="79" cy="5"/>
            </a:xfrm>
            <a:custGeom>
              <a:avLst/>
              <a:gdLst>
                <a:gd name="T0" fmla="*/ 0 w 79"/>
                <a:gd name="T1" fmla="*/ 5 h 5"/>
                <a:gd name="T2" fmla="*/ 23 w 79"/>
                <a:gd name="T3" fmla="*/ 5 h 5"/>
                <a:gd name="T4" fmla="*/ 47 w 79"/>
                <a:gd name="T5" fmla="*/ 5 h 5"/>
                <a:gd name="T6" fmla="*/ 65 w 79"/>
                <a:gd name="T7" fmla="*/ 0 h 5"/>
                <a:gd name="T8" fmla="*/ 75 w 79"/>
                <a:gd name="T9" fmla="*/ 0 h 5"/>
                <a:gd name="T10" fmla="*/ 79 w 79"/>
                <a:gd name="T11" fmla="*/ 0 h 5"/>
                <a:gd name="T12" fmla="*/ 65 w 79"/>
                <a:gd name="T13" fmla="*/ 0 h 5"/>
                <a:gd name="T14" fmla="*/ 65 w 79"/>
                <a:gd name="T15" fmla="*/ 0 h 5"/>
                <a:gd name="T16" fmla="*/ 56 w 79"/>
                <a:gd name="T17" fmla="*/ 0 h 5"/>
                <a:gd name="T18" fmla="*/ 37 w 79"/>
                <a:gd name="T19" fmla="*/ 0 h 5"/>
                <a:gd name="T20" fmla="*/ 18 w 79"/>
                <a:gd name="T21" fmla="*/ 5 h 5"/>
                <a:gd name="T22" fmla="*/ 0 w 79"/>
                <a:gd name="T23" fmla="*/ 5 h 5"/>
                <a:gd name="T24" fmla="*/ 0 w 79"/>
                <a:gd name="T25" fmla="*/ 5 h 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9" h="5">
                  <a:moveTo>
                    <a:pt x="0" y="5"/>
                  </a:moveTo>
                  <a:lnTo>
                    <a:pt x="23" y="5"/>
                  </a:lnTo>
                  <a:lnTo>
                    <a:pt x="47" y="5"/>
                  </a:lnTo>
                  <a:lnTo>
                    <a:pt x="65" y="0"/>
                  </a:lnTo>
                  <a:lnTo>
                    <a:pt x="75" y="0"/>
                  </a:lnTo>
                  <a:lnTo>
                    <a:pt x="79" y="0"/>
                  </a:lnTo>
                  <a:lnTo>
                    <a:pt x="65" y="0"/>
                  </a:lnTo>
                  <a:lnTo>
                    <a:pt x="56" y="0"/>
                  </a:lnTo>
                  <a:lnTo>
                    <a:pt x="37" y="0"/>
                  </a:lnTo>
                  <a:lnTo>
                    <a:pt x="18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71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48" name="Freeform 499"/>
            <p:cNvSpPr>
              <a:spLocks/>
            </p:cNvSpPr>
            <p:nvPr/>
          </p:nvSpPr>
          <p:spPr bwMode="auto">
            <a:xfrm>
              <a:off x="2823" y="2093"/>
              <a:ext cx="65" cy="5"/>
            </a:xfrm>
            <a:custGeom>
              <a:avLst/>
              <a:gdLst>
                <a:gd name="T0" fmla="*/ 0 w 65"/>
                <a:gd name="T1" fmla="*/ 5 h 5"/>
                <a:gd name="T2" fmla="*/ 18 w 65"/>
                <a:gd name="T3" fmla="*/ 5 h 5"/>
                <a:gd name="T4" fmla="*/ 37 w 65"/>
                <a:gd name="T5" fmla="*/ 0 h 5"/>
                <a:gd name="T6" fmla="*/ 56 w 65"/>
                <a:gd name="T7" fmla="*/ 0 h 5"/>
                <a:gd name="T8" fmla="*/ 65 w 65"/>
                <a:gd name="T9" fmla="*/ 0 h 5"/>
                <a:gd name="T10" fmla="*/ 65 w 65"/>
                <a:gd name="T11" fmla="*/ 0 h 5"/>
                <a:gd name="T12" fmla="*/ 51 w 65"/>
                <a:gd name="T13" fmla="*/ 0 h 5"/>
                <a:gd name="T14" fmla="*/ 47 w 65"/>
                <a:gd name="T15" fmla="*/ 0 h 5"/>
                <a:gd name="T16" fmla="*/ 37 w 65"/>
                <a:gd name="T17" fmla="*/ 0 h 5"/>
                <a:gd name="T18" fmla="*/ 18 w 65"/>
                <a:gd name="T19" fmla="*/ 0 h 5"/>
                <a:gd name="T20" fmla="*/ 0 w 65"/>
                <a:gd name="T21" fmla="*/ 0 h 5"/>
                <a:gd name="T22" fmla="*/ 0 w 65"/>
                <a:gd name="T23" fmla="*/ 5 h 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5" h="5">
                  <a:moveTo>
                    <a:pt x="0" y="5"/>
                  </a:moveTo>
                  <a:lnTo>
                    <a:pt x="18" y="5"/>
                  </a:lnTo>
                  <a:lnTo>
                    <a:pt x="37" y="0"/>
                  </a:lnTo>
                  <a:lnTo>
                    <a:pt x="56" y="0"/>
                  </a:lnTo>
                  <a:lnTo>
                    <a:pt x="65" y="0"/>
                  </a:lnTo>
                  <a:lnTo>
                    <a:pt x="51" y="0"/>
                  </a:lnTo>
                  <a:lnTo>
                    <a:pt x="47" y="0"/>
                  </a:lnTo>
                  <a:lnTo>
                    <a:pt x="37" y="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49" name="Freeform 500"/>
            <p:cNvSpPr>
              <a:spLocks/>
            </p:cNvSpPr>
            <p:nvPr/>
          </p:nvSpPr>
          <p:spPr bwMode="auto">
            <a:xfrm>
              <a:off x="2823" y="2093"/>
              <a:ext cx="51" cy="1"/>
            </a:xfrm>
            <a:custGeom>
              <a:avLst/>
              <a:gdLst>
                <a:gd name="T0" fmla="*/ 0 w 51"/>
                <a:gd name="T1" fmla="*/ 0 h 1"/>
                <a:gd name="T2" fmla="*/ 18 w 51"/>
                <a:gd name="T3" fmla="*/ 0 h 1"/>
                <a:gd name="T4" fmla="*/ 37 w 51"/>
                <a:gd name="T5" fmla="*/ 0 h 1"/>
                <a:gd name="T6" fmla="*/ 47 w 51"/>
                <a:gd name="T7" fmla="*/ 0 h 1"/>
                <a:gd name="T8" fmla="*/ 51 w 51"/>
                <a:gd name="T9" fmla="*/ 0 h 1"/>
                <a:gd name="T10" fmla="*/ 37 w 51"/>
                <a:gd name="T11" fmla="*/ 0 h 1"/>
                <a:gd name="T12" fmla="*/ 37 w 51"/>
                <a:gd name="T13" fmla="*/ 0 h 1"/>
                <a:gd name="T14" fmla="*/ 28 w 51"/>
                <a:gd name="T15" fmla="*/ 0 h 1"/>
                <a:gd name="T16" fmla="*/ 14 w 51"/>
                <a:gd name="T17" fmla="*/ 0 h 1"/>
                <a:gd name="T18" fmla="*/ 0 w 51"/>
                <a:gd name="T19" fmla="*/ 0 h 1"/>
                <a:gd name="T20" fmla="*/ 0 w 51"/>
                <a:gd name="T21" fmla="*/ 0 h 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1" h="1">
                  <a:moveTo>
                    <a:pt x="0" y="0"/>
                  </a:moveTo>
                  <a:lnTo>
                    <a:pt x="18" y="0"/>
                  </a:lnTo>
                  <a:lnTo>
                    <a:pt x="37" y="0"/>
                  </a:lnTo>
                  <a:lnTo>
                    <a:pt x="47" y="0"/>
                  </a:lnTo>
                  <a:lnTo>
                    <a:pt x="51" y="0"/>
                  </a:lnTo>
                  <a:lnTo>
                    <a:pt x="37" y="0"/>
                  </a:lnTo>
                  <a:lnTo>
                    <a:pt x="28" y="0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0" name="Freeform 501"/>
            <p:cNvSpPr>
              <a:spLocks/>
            </p:cNvSpPr>
            <p:nvPr/>
          </p:nvSpPr>
          <p:spPr bwMode="auto">
            <a:xfrm>
              <a:off x="2823" y="2093"/>
              <a:ext cx="37" cy="1"/>
            </a:xfrm>
            <a:custGeom>
              <a:avLst/>
              <a:gdLst>
                <a:gd name="T0" fmla="*/ 0 w 37"/>
                <a:gd name="T1" fmla="*/ 0 h 1"/>
                <a:gd name="T2" fmla="*/ 14 w 37"/>
                <a:gd name="T3" fmla="*/ 0 h 1"/>
                <a:gd name="T4" fmla="*/ 28 w 37"/>
                <a:gd name="T5" fmla="*/ 0 h 1"/>
                <a:gd name="T6" fmla="*/ 37 w 37"/>
                <a:gd name="T7" fmla="*/ 0 h 1"/>
                <a:gd name="T8" fmla="*/ 37 w 37"/>
                <a:gd name="T9" fmla="*/ 0 h 1"/>
                <a:gd name="T10" fmla="*/ 23 w 37"/>
                <a:gd name="T11" fmla="*/ 0 h 1"/>
                <a:gd name="T12" fmla="*/ 23 w 37"/>
                <a:gd name="T13" fmla="*/ 0 h 1"/>
                <a:gd name="T14" fmla="*/ 14 w 37"/>
                <a:gd name="T15" fmla="*/ 0 h 1"/>
                <a:gd name="T16" fmla="*/ 0 w 37"/>
                <a:gd name="T17" fmla="*/ 0 h 1"/>
                <a:gd name="T18" fmla="*/ 0 w 37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7" h="1">
                  <a:moveTo>
                    <a:pt x="0" y="0"/>
                  </a:moveTo>
                  <a:lnTo>
                    <a:pt x="14" y="0"/>
                  </a:lnTo>
                  <a:lnTo>
                    <a:pt x="28" y="0"/>
                  </a:lnTo>
                  <a:lnTo>
                    <a:pt x="37" y="0"/>
                  </a:lnTo>
                  <a:lnTo>
                    <a:pt x="23" y="0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1" name="Freeform 502"/>
            <p:cNvSpPr>
              <a:spLocks/>
            </p:cNvSpPr>
            <p:nvPr/>
          </p:nvSpPr>
          <p:spPr bwMode="auto">
            <a:xfrm>
              <a:off x="2823" y="2093"/>
              <a:ext cx="23" cy="1"/>
            </a:xfrm>
            <a:custGeom>
              <a:avLst/>
              <a:gdLst>
                <a:gd name="T0" fmla="*/ 0 w 23"/>
                <a:gd name="T1" fmla="*/ 0 h 1"/>
                <a:gd name="T2" fmla="*/ 14 w 23"/>
                <a:gd name="T3" fmla="*/ 0 h 1"/>
                <a:gd name="T4" fmla="*/ 23 w 23"/>
                <a:gd name="T5" fmla="*/ 0 h 1"/>
                <a:gd name="T6" fmla="*/ 23 w 23"/>
                <a:gd name="T7" fmla="*/ 0 h 1"/>
                <a:gd name="T8" fmla="*/ 14 w 23"/>
                <a:gd name="T9" fmla="*/ 0 h 1"/>
                <a:gd name="T10" fmla="*/ 9 w 23"/>
                <a:gd name="T11" fmla="*/ 0 h 1"/>
                <a:gd name="T12" fmla="*/ 0 w 23"/>
                <a:gd name="T13" fmla="*/ 0 h 1"/>
                <a:gd name="T14" fmla="*/ 0 w 23"/>
                <a:gd name="T15" fmla="*/ 0 h 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" h="1">
                  <a:moveTo>
                    <a:pt x="0" y="0"/>
                  </a:moveTo>
                  <a:lnTo>
                    <a:pt x="14" y="0"/>
                  </a:lnTo>
                  <a:lnTo>
                    <a:pt x="23" y="0"/>
                  </a:lnTo>
                  <a:lnTo>
                    <a:pt x="14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2" name="Freeform 503"/>
            <p:cNvSpPr>
              <a:spLocks/>
            </p:cNvSpPr>
            <p:nvPr/>
          </p:nvSpPr>
          <p:spPr bwMode="auto">
            <a:xfrm>
              <a:off x="2823" y="2093"/>
              <a:ext cx="14" cy="1"/>
            </a:xfrm>
            <a:custGeom>
              <a:avLst/>
              <a:gdLst>
                <a:gd name="T0" fmla="*/ 0 w 14"/>
                <a:gd name="T1" fmla="*/ 0 h 1"/>
                <a:gd name="T2" fmla="*/ 9 w 14"/>
                <a:gd name="T3" fmla="*/ 0 h 1"/>
                <a:gd name="T4" fmla="*/ 14 w 14"/>
                <a:gd name="T5" fmla="*/ 0 h 1"/>
                <a:gd name="T6" fmla="*/ 0 w 14"/>
                <a:gd name="T7" fmla="*/ 0 h 1"/>
                <a:gd name="T8" fmla="*/ 0 w 14"/>
                <a:gd name="T9" fmla="*/ 0 h 1"/>
                <a:gd name="T10" fmla="*/ 0 w 14"/>
                <a:gd name="T11" fmla="*/ 0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" h="1">
                  <a:moveTo>
                    <a:pt x="0" y="0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" name="Rectangle 504"/>
            <p:cNvSpPr>
              <a:spLocks noChangeArrowheads="1"/>
            </p:cNvSpPr>
            <p:nvPr/>
          </p:nvSpPr>
          <p:spPr bwMode="auto">
            <a:xfrm>
              <a:off x="2823" y="2093"/>
              <a:ext cx="1" cy="1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754" name="Freeform 505"/>
            <p:cNvSpPr>
              <a:spLocks/>
            </p:cNvSpPr>
            <p:nvPr/>
          </p:nvSpPr>
          <p:spPr bwMode="auto">
            <a:xfrm>
              <a:off x="3156" y="2056"/>
              <a:ext cx="61" cy="221"/>
            </a:xfrm>
            <a:custGeom>
              <a:avLst/>
              <a:gdLst>
                <a:gd name="T0" fmla="*/ 0 w 61"/>
                <a:gd name="T1" fmla="*/ 56 h 221"/>
                <a:gd name="T2" fmla="*/ 61 w 61"/>
                <a:gd name="T3" fmla="*/ 0 h 221"/>
                <a:gd name="T4" fmla="*/ 61 w 61"/>
                <a:gd name="T5" fmla="*/ 160 h 221"/>
                <a:gd name="T6" fmla="*/ 0 w 61"/>
                <a:gd name="T7" fmla="*/ 221 h 221"/>
                <a:gd name="T8" fmla="*/ 0 w 61"/>
                <a:gd name="T9" fmla="*/ 56 h 2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" h="221">
                  <a:moveTo>
                    <a:pt x="0" y="56"/>
                  </a:moveTo>
                  <a:lnTo>
                    <a:pt x="61" y="0"/>
                  </a:lnTo>
                  <a:lnTo>
                    <a:pt x="61" y="160"/>
                  </a:lnTo>
                  <a:lnTo>
                    <a:pt x="0" y="221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5" name="Rectangle 506"/>
            <p:cNvSpPr>
              <a:spLocks noChangeArrowheads="1"/>
            </p:cNvSpPr>
            <p:nvPr/>
          </p:nvSpPr>
          <p:spPr bwMode="auto">
            <a:xfrm>
              <a:off x="2686" y="2112"/>
              <a:ext cx="470" cy="13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756" name="Rectangle 507"/>
            <p:cNvSpPr>
              <a:spLocks noChangeArrowheads="1"/>
            </p:cNvSpPr>
            <p:nvPr/>
          </p:nvSpPr>
          <p:spPr bwMode="auto">
            <a:xfrm>
              <a:off x="2686" y="2112"/>
              <a:ext cx="470" cy="132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757" name="Freeform 508"/>
            <p:cNvSpPr>
              <a:spLocks/>
            </p:cNvSpPr>
            <p:nvPr/>
          </p:nvSpPr>
          <p:spPr bwMode="auto">
            <a:xfrm>
              <a:off x="2837" y="2112"/>
              <a:ext cx="4" cy="132"/>
            </a:xfrm>
            <a:custGeom>
              <a:avLst/>
              <a:gdLst>
                <a:gd name="T0" fmla="*/ 4 w 4"/>
                <a:gd name="T1" fmla="*/ 0 h 132"/>
                <a:gd name="T2" fmla="*/ 0 w 4"/>
                <a:gd name="T3" fmla="*/ 66 h 132"/>
                <a:gd name="T4" fmla="*/ 4 w 4"/>
                <a:gd name="T5" fmla="*/ 132 h 1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" h="132">
                  <a:moveTo>
                    <a:pt x="4" y="0"/>
                  </a:moveTo>
                  <a:lnTo>
                    <a:pt x="0" y="66"/>
                  </a:lnTo>
                  <a:lnTo>
                    <a:pt x="4" y="132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8" name="Rectangle 509"/>
            <p:cNvSpPr>
              <a:spLocks noChangeArrowheads="1"/>
            </p:cNvSpPr>
            <p:nvPr/>
          </p:nvSpPr>
          <p:spPr bwMode="auto">
            <a:xfrm>
              <a:off x="2686" y="2244"/>
              <a:ext cx="470" cy="33"/>
            </a:xfrm>
            <a:prstGeom prst="rect">
              <a:avLst/>
            </a:prstGeom>
            <a:solidFill>
              <a:srgbClr val="9A9A9A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759" name="Rectangle 510"/>
            <p:cNvSpPr>
              <a:spLocks noChangeArrowheads="1"/>
            </p:cNvSpPr>
            <p:nvPr/>
          </p:nvSpPr>
          <p:spPr bwMode="auto">
            <a:xfrm>
              <a:off x="3048" y="2155"/>
              <a:ext cx="19" cy="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760" name="Freeform 511"/>
            <p:cNvSpPr>
              <a:spLocks noEditPoints="1"/>
            </p:cNvSpPr>
            <p:nvPr/>
          </p:nvSpPr>
          <p:spPr bwMode="auto">
            <a:xfrm>
              <a:off x="2855" y="2141"/>
              <a:ext cx="80" cy="9"/>
            </a:xfrm>
            <a:custGeom>
              <a:avLst/>
              <a:gdLst>
                <a:gd name="T0" fmla="*/ 0 w 80"/>
                <a:gd name="T1" fmla="*/ 9 h 9"/>
                <a:gd name="T2" fmla="*/ 24 w 80"/>
                <a:gd name="T3" fmla="*/ 9 h 9"/>
                <a:gd name="T4" fmla="*/ 24 w 80"/>
                <a:gd name="T5" fmla="*/ 0 h 9"/>
                <a:gd name="T6" fmla="*/ 0 w 80"/>
                <a:gd name="T7" fmla="*/ 0 h 9"/>
                <a:gd name="T8" fmla="*/ 0 w 80"/>
                <a:gd name="T9" fmla="*/ 9 h 9"/>
                <a:gd name="T10" fmla="*/ 33 w 80"/>
                <a:gd name="T11" fmla="*/ 9 h 9"/>
                <a:gd name="T12" fmla="*/ 47 w 80"/>
                <a:gd name="T13" fmla="*/ 9 h 9"/>
                <a:gd name="T14" fmla="*/ 47 w 80"/>
                <a:gd name="T15" fmla="*/ 0 h 9"/>
                <a:gd name="T16" fmla="*/ 33 w 80"/>
                <a:gd name="T17" fmla="*/ 0 h 9"/>
                <a:gd name="T18" fmla="*/ 33 w 80"/>
                <a:gd name="T19" fmla="*/ 9 h 9"/>
                <a:gd name="T20" fmla="*/ 57 w 80"/>
                <a:gd name="T21" fmla="*/ 9 h 9"/>
                <a:gd name="T22" fmla="*/ 80 w 80"/>
                <a:gd name="T23" fmla="*/ 9 h 9"/>
                <a:gd name="T24" fmla="*/ 80 w 80"/>
                <a:gd name="T25" fmla="*/ 0 h 9"/>
                <a:gd name="T26" fmla="*/ 57 w 80"/>
                <a:gd name="T27" fmla="*/ 0 h 9"/>
                <a:gd name="T28" fmla="*/ 57 w 80"/>
                <a:gd name="T29" fmla="*/ 9 h 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0" h="9">
                  <a:moveTo>
                    <a:pt x="0" y="9"/>
                  </a:moveTo>
                  <a:lnTo>
                    <a:pt x="24" y="9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9"/>
                  </a:lnTo>
                  <a:close/>
                  <a:moveTo>
                    <a:pt x="33" y="9"/>
                  </a:moveTo>
                  <a:lnTo>
                    <a:pt x="47" y="9"/>
                  </a:lnTo>
                  <a:lnTo>
                    <a:pt x="47" y="0"/>
                  </a:lnTo>
                  <a:lnTo>
                    <a:pt x="33" y="0"/>
                  </a:lnTo>
                  <a:lnTo>
                    <a:pt x="33" y="9"/>
                  </a:lnTo>
                  <a:close/>
                  <a:moveTo>
                    <a:pt x="57" y="9"/>
                  </a:moveTo>
                  <a:lnTo>
                    <a:pt x="80" y="9"/>
                  </a:lnTo>
                  <a:lnTo>
                    <a:pt x="80" y="0"/>
                  </a:lnTo>
                  <a:lnTo>
                    <a:pt x="57" y="0"/>
                  </a:lnTo>
                  <a:lnTo>
                    <a:pt x="57" y="9"/>
                  </a:lnTo>
                  <a:close/>
                </a:path>
              </a:pathLst>
            </a:custGeom>
            <a:solidFill>
              <a:srgbClr val="C0C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1" name="Freeform 512"/>
            <p:cNvSpPr>
              <a:spLocks noEditPoints="1"/>
            </p:cNvSpPr>
            <p:nvPr/>
          </p:nvSpPr>
          <p:spPr bwMode="auto">
            <a:xfrm>
              <a:off x="2705" y="2126"/>
              <a:ext cx="338" cy="52"/>
            </a:xfrm>
            <a:custGeom>
              <a:avLst/>
              <a:gdLst>
                <a:gd name="T0" fmla="*/ 0 w 338"/>
                <a:gd name="T1" fmla="*/ 52 h 52"/>
                <a:gd name="T2" fmla="*/ 42 w 338"/>
                <a:gd name="T3" fmla="*/ 52 h 52"/>
                <a:gd name="T4" fmla="*/ 42 w 338"/>
                <a:gd name="T5" fmla="*/ 0 h 52"/>
                <a:gd name="T6" fmla="*/ 0 w 338"/>
                <a:gd name="T7" fmla="*/ 0 h 52"/>
                <a:gd name="T8" fmla="*/ 0 w 338"/>
                <a:gd name="T9" fmla="*/ 52 h 52"/>
                <a:gd name="T10" fmla="*/ 296 w 338"/>
                <a:gd name="T11" fmla="*/ 38 h 52"/>
                <a:gd name="T12" fmla="*/ 338 w 338"/>
                <a:gd name="T13" fmla="*/ 38 h 52"/>
                <a:gd name="T14" fmla="*/ 338 w 338"/>
                <a:gd name="T15" fmla="*/ 15 h 52"/>
                <a:gd name="T16" fmla="*/ 296 w 338"/>
                <a:gd name="T17" fmla="*/ 15 h 52"/>
                <a:gd name="T18" fmla="*/ 296 w 338"/>
                <a:gd name="T19" fmla="*/ 38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38" h="52">
                  <a:moveTo>
                    <a:pt x="0" y="52"/>
                  </a:moveTo>
                  <a:lnTo>
                    <a:pt x="42" y="5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52"/>
                  </a:lnTo>
                  <a:close/>
                  <a:moveTo>
                    <a:pt x="296" y="38"/>
                  </a:moveTo>
                  <a:lnTo>
                    <a:pt x="338" y="38"/>
                  </a:lnTo>
                  <a:lnTo>
                    <a:pt x="338" y="15"/>
                  </a:lnTo>
                  <a:lnTo>
                    <a:pt x="296" y="15"/>
                  </a:lnTo>
                  <a:lnTo>
                    <a:pt x="296" y="38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2" name="Freeform 513"/>
            <p:cNvSpPr>
              <a:spLocks noEditPoints="1"/>
            </p:cNvSpPr>
            <p:nvPr/>
          </p:nvSpPr>
          <p:spPr bwMode="auto">
            <a:xfrm>
              <a:off x="2691" y="2122"/>
              <a:ext cx="460" cy="145"/>
            </a:xfrm>
            <a:custGeom>
              <a:avLst/>
              <a:gdLst>
                <a:gd name="T0" fmla="*/ 160 w 460"/>
                <a:gd name="T1" fmla="*/ 113 h 145"/>
                <a:gd name="T2" fmla="*/ 460 w 460"/>
                <a:gd name="T3" fmla="*/ 113 h 145"/>
                <a:gd name="T4" fmla="*/ 460 w 460"/>
                <a:gd name="T5" fmla="*/ 0 h 145"/>
                <a:gd name="T6" fmla="*/ 160 w 460"/>
                <a:gd name="T7" fmla="*/ 0 h 145"/>
                <a:gd name="T8" fmla="*/ 155 w 460"/>
                <a:gd name="T9" fmla="*/ 56 h 145"/>
                <a:gd name="T10" fmla="*/ 160 w 460"/>
                <a:gd name="T11" fmla="*/ 113 h 145"/>
                <a:gd name="T12" fmla="*/ 273 w 460"/>
                <a:gd name="T13" fmla="*/ 98 h 145"/>
                <a:gd name="T14" fmla="*/ 446 w 460"/>
                <a:gd name="T15" fmla="*/ 98 h 145"/>
                <a:gd name="T16" fmla="*/ 446 w 460"/>
                <a:gd name="T17" fmla="*/ 14 h 145"/>
                <a:gd name="T18" fmla="*/ 273 w 460"/>
                <a:gd name="T19" fmla="*/ 14 h 145"/>
                <a:gd name="T20" fmla="*/ 273 w 460"/>
                <a:gd name="T21" fmla="*/ 98 h 145"/>
                <a:gd name="T22" fmla="*/ 418 w 460"/>
                <a:gd name="T23" fmla="*/ 145 h 145"/>
                <a:gd name="T24" fmla="*/ 456 w 460"/>
                <a:gd name="T25" fmla="*/ 145 h 145"/>
                <a:gd name="T26" fmla="*/ 460 w 460"/>
                <a:gd name="T27" fmla="*/ 141 h 145"/>
                <a:gd name="T28" fmla="*/ 460 w 460"/>
                <a:gd name="T29" fmla="*/ 131 h 145"/>
                <a:gd name="T30" fmla="*/ 456 w 460"/>
                <a:gd name="T31" fmla="*/ 131 h 145"/>
                <a:gd name="T32" fmla="*/ 418 w 460"/>
                <a:gd name="T33" fmla="*/ 131 h 145"/>
                <a:gd name="T34" fmla="*/ 418 w 460"/>
                <a:gd name="T35" fmla="*/ 145 h 145"/>
                <a:gd name="T36" fmla="*/ 47 w 460"/>
                <a:gd name="T37" fmla="*/ 145 h 145"/>
                <a:gd name="T38" fmla="*/ 9 w 460"/>
                <a:gd name="T39" fmla="*/ 145 h 145"/>
                <a:gd name="T40" fmla="*/ 0 w 460"/>
                <a:gd name="T41" fmla="*/ 141 h 145"/>
                <a:gd name="T42" fmla="*/ 0 w 460"/>
                <a:gd name="T43" fmla="*/ 131 h 145"/>
                <a:gd name="T44" fmla="*/ 9 w 460"/>
                <a:gd name="T45" fmla="*/ 131 h 145"/>
                <a:gd name="T46" fmla="*/ 47 w 460"/>
                <a:gd name="T47" fmla="*/ 131 h 145"/>
                <a:gd name="T48" fmla="*/ 47 w 460"/>
                <a:gd name="T49" fmla="*/ 145 h 145"/>
                <a:gd name="T50" fmla="*/ 164 w 460"/>
                <a:gd name="T51" fmla="*/ 28 h 145"/>
                <a:gd name="T52" fmla="*/ 244 w 460"/>
                <a:gd name="T53" fmla="*/ 28 h 145"/>
                <a:gd name="T54" fmla="*/ 244 w 460"/>
                <a:gd name="T55" fmla="*/ 19 h 145"/>
                <a:gd name="T56" fmla="*/ 164 w 460"/>
                <a:gd name="T57" fmla="*/ 19 h 145"/>
                <a:gd name="T58" fmla="*/ 164 w 460"/>
                <a:gd name="T59" fmla="*/ 28 h 1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60" h="145">
                  <a:moveTo>
                    <a:pt x="160" y="113"/>
                  </a:moveTo>
                  <a:lnTo>
                    <a:pt x="460" y="113"/>
                  </a:lnTo>
                  <a:lnTo>
                    <a:pt x="460" y="0"/>
                  </a:lnTo>
                  <a:lnTo>
                    <a:pt x="160" y="0"/>
                  </a:lnTo>
                  <a:lnTo>
                    <a:pt x="155" y="56"/>
                  </a:lnTo>
                  <a:lnTo>
                    <a:pt x="160" y="113"/>
                  </a:lnTo>
                  <a:close/>
                  <a:moveTo>
                    <a:pt x="273" y="98"/>
                  </a:moveTo>
                  <a:lnTo>
                    <a:pt x="446" y="98"/>
                  </a:lnTo>
                  <a:lnTo>
                    <a:pt x="446" y="14"/>
                  </a:lnTo>
                  <a:lnTo>
                    <a:pt x="273" y="14"/>
                  </a:lnTo>
                  <a:lnTo>
                    <a:pt x="273" y="98"/>
                  </a:lnTo>
                  <a:close/>
                  <a:moveTo>
                    <a:pt x="418" y="145"/>
                  </a:moveTo>
                  <a:lnTo>
                    <a:pt x="456" y="145"/>
                  </a:lnTo>
                  <a:lnTo>
                    <a:pt x="460" y="141"/>
                  </a:lnTo>
                  <a:lnTo>
                    <a:pt x="460" y="131"/>
                  </a:lnTo>
                  <a:lnTo>
                    <a:pt x="456" y="131"/>
                  </a:lnTo>
                  <a:lnTo>
                    <a:pt x="418" y="131"/>
                  </a:lnTo>
                  <a:lnTo>
                    <a:pt x="418" y="145"/>
                  </a:lnTo>
                  <a:close/>
                  <a:moveTo>
                    <a:pt x="47" y="145"/>
                  </a:moveTo>
                  <a:lnTo>
                    <a:pt x="9" y="145"/>
                  </a:lnTo>
                  <a:lnTo>
                    <a:pt x="0" y="141"/>
                  </a:lnTo>
                  <a:lnTo>
                    <a:pt x="0" y="131"/>
                  </a:lnTo>
                  <a:lnTo>
                    <a:pt x="9" y="131"/>
                  </a:lnTo>
                  <a:lnTo>
                    <a:pt x="47" y="131"/>
                  </a:lnTo>
                  <a:lnTo>
                    <a:pt x="47" y="145"/>
                  </a:lnTo>
                  <a:close/>
                  <a:moveTo>
                    <a:pt x="164" y="28"/>
                  </a:moveTo>
                  <a:lnTo>
                    <a:pt x="244" y="28"/>
                  </a:lnTo>
                  <a:lnTo>
                    <a:pt x="244" y="19"/>
                  </a:lnTo>
                  <a:lnTo>
                    <a:pt x="164" y="19"/>
                  </a:lnTo>
                  <a:lnTo>
                    <a:pt x="164" y="28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3" name="Freeform 514"/>
            <p:cNvSpPr>
              <a:spLocks/>
            </p:cNvSpPr>
            <p:nvPr/>
          </p:nvSpPr>
          <p:spPr bwMode="auto">
            <a:xfrm>
              <a:off x="2846" y="2122"/>
              <a:ext cx="305" cy="113"/>
            </a:xfrm>
            <a:custGeom>
              <a:avLst/>
              <a:gdLst>
                <a:gd name="T0" fmla="*/ 5 w 305"/>
                <a:gd name="T1" fmla="*/ 113 h 113"/>
                <a:gd name="T2" fmla="*/ 305 w 305"/>
                <a:gd name="T3" fmla="*/ 113 h 113"/>
                <a:gd name="T4" fmla="*/ 305 w 305"/>
                <a:gd name="T5" fmla="*/ 0 h 113"/>
                <a:gd name="T6" fmla="*/ 5 w 305"/>
                <a:gd name="T7" fmla="*/ 0 h 113"/>
                <a:gd name="T8" fmla="*/ 0 w 305"/>
                <a:gd name="T9" fmla="*/ 56 h 113"/>
                <a:gd name="T10" fmla="*/ 5 w 305"/>
                <a:gd name="T11" fmla="*/ 113 h 1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5" h="113">
                  <a:moveTo>
                    <a:pt x="5" y="113"/>
                  </a:moveTo>
                  <a:lnTo>
                    <a:pt x="305" y="113"/>
                  </a:lnTo>
                  <a:lnTo>
                    <a:pt x="305" y="0"/>
                  </a:lnTo>
                  <a:lnTo>
                    <a:pt x="5" y="0"/>
                  </a:lnTo>
                  <a:lnTo>
                    <a:pt x="0" y="56"/>
                  </a:lnTo>
                  <a:lnTo>
                    <a:pt x="5" y="11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4" name="Line 515"/>
            <p:cNvSpPr>
              <a:spLocks noChangeShapeType="1"/>
            </p:cNvSpPr>
            <p:nvPr/>
          </p:nvSpPr>
          <p:spPr bwMode="auto">
            <a:xfrm>
              <a:off x="2940" y="2122"/>
              <a:ext cx="1" cy="11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5" name="Line 516"/>
            <p:cNvSpPr>
              <a:spLocks noChangeShapeType="1"/>
            </p:cNvSpPr>
            <p:nvPr/>
          </p:nvSpPr>
          <p:spPr bwMode="auto">
            <a:xfrm flipH="1">
              <a:off x="2846" y="2159"/>
              <a:ext cx="9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6" name="Line 517"/>
            <p:cNvSpPr>
              <a:spLocks noChangeShapeType="1"/>
            </p:cNvSpPr>
            <p:nvPr/>
          </p:nvSpPr>
          <p:spPr bwMode="auto">
            <a:xfrm flipH="1">
              <a:off x="2846" y="2197"/>
              <a:ext cx="9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7" name="Rectangle 518"/>
            <p:cNvSpPr>
              <a:spLocks noChangeArrowheads="1"/>
            </p:cNvSpPr>
            <p:nvPr/>
          </p:nvSpPr>
          <p:spPr bwMode="auto">
            <a:xfrm>
              <a:off x="2964" y="2136"/>
              <a:ext cx="173" cy="84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768" name="Line 519"/>
            <p:cNvSpPr>
              <a:spLocks noChangeShapeType="1"/>
            </p:cNvSpPr>
            <p:nvPr/>
          </p:nvSpPr>
          <p:spPr bwMode="auto">
            <a:xfrm>
              <a:off x="3081" y="2136"/>
              <a:ext cx="1" cy="3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9" name="Line 520"/>
            <p:cNvSpPr>
              <a:spLocks noChangeShapeType="1"/>
            </p:cNvSpPr>
            <p:nvPr/>
          </p:nvSpPr>
          <p:spPr bwMode="auto">
            <a:xfrm>
              <a:off x="2964" y="2169"/>
              <a:ext cx="17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0" name="Freeform 521"/>
            <p:cNvSpPr>
              <a:spLocks/>
            </p:cNvSpPr>
            <p:nvPr/>
          </p:nvSpPr>
          <p:spPr bwMode="auto">
            <a:xfrm>
              <a:off x="3109" y="2253"/>
              <a:ext cx="42" cy="14"/>
            </a:xfrm>
            <a:custGeom>
              <a:avLst/>
              <a:gdLst>
                <a:gd name="T0" fmla="*/ 0 w 42"/>
                <a:gd name="T1" fmla="*/ 14 h 14"/>
                <a:gd name="T2" fmla="*/ 38 w 42"/>
                <a:gd name="T3" fmla="*/ 14 h 14"/>
                <a:gd name="T4" fmla="*/ 42 w 42"/>
                <a:gd name="T5" fmla="*/ 10 h 14"/>
                <a:gd name="T6" fmla="*/ 42 w 42"/>
                <a:gd name="T7" fmla="*/ 0 h 14"/>
                <a:gd name="T8" fmla="*/ 38 w 42"/>
                <a:gd name="T9" fmla="*/ 0 h 14"/>
                <a:gd name="T10" fmla="*/ 0 w 42"/>
                <a:gd name="T11" fmla="*/ 0 h 14"/>
                <a:gd name="T12" fmla="*/ 0 w 42"/>
                <a:gd name="T13" fmla="*/ 14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14">
                  <a:moveTo>
                    <a:pt x="0" y="14"/>
                  </a:moveTo>
                  <a:lnTo>
                    <a:pt x="38" y="14"/>
                  </a:lnTo>
                  <a:lnTo>
                    <a:pt x="42" y="10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4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1" name="Freeform 522"/>
            <p:cNvSpPr>
              <a:spLocks/>
            </p:cNvSpPr>
            <p:nvPr/>
          </p:nvSpPr>
          <p:spPr bwMode="auto">
            <a:xfrm>
              <a:off x="2691" y="2253"/>
              <a:ext cx="47" cy="14"/>
            </a:xfrm>
            <a:custGeom>
              <a:avLst/>
              <a:gdLst>
                <a:gd name="T0" fmla="*/ 47 w 47"/>
                <a:gd name="T1" fmla="*/ 14 h 14"/>
                <a:gd name="T2" fmla="*/ 9 w 47"/>
                <a:gd name="T3" fmla="*/ 14 h 14"/>
                <a:gd name="T4" fmla="*/ 0 w 47"/>
                <a:gd name="T5" fmla="*/ 10 h 14"/>
                <a:gd name="T6" fmla="*/ 0 w 47"/>
                <a:gd name="T7" fmla="*/ 0 h 14"/>
                <a:gd name="T8" fmla="*/ 9 w 47"/>
                <a:gd name="T9" fmla="*/ 0 h 14"/>
                <a:gd name="T10" fmla="*/ 47 w 47"/>
                <a:gd name="T11" fmla="*/ 0 h 14"/>
                <a:gd name="T12" fmla="*/ 47 w 47"/>
                <a:gd name="T13" fmla="*/ 14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" h="14">
                  <a:moveTo>
                    <a:pt x="47" y="14"/>
                  </a:moveTo>
                  <a:lnTo>
                    <a:pt x="9" y="14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47" y="0"/>
                  </a:lnTo>
                  <a:lnTo>
                    <a:pt x="47" y="14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2" name="Rectangle 523"/>
            <p:cNvSpPr>
              <a:spLocks noChangeArrowheads="1"/>
            </p:cNvSpPr>
            <p:nvPr/>
          </p:nvSpPr>
          <p:spPr bwMode="auto">
            <a:xfrm>
              <a:off x="2855" y="2141"/>
              <a:ext cx="80" cy="9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773" name="Line 524"/>
            <p:cNvSpPr>
              <a:spLocks noChangeShapeType="1"/>
            </p:cNvSpPr>
            <p:nvPr/>
          </p:nvSpPr>
          <p:spPr bwMode="auto">
            <a:xfrm flipV="1">
              <a:off x="2855" y="2112"/>
              <a:ext cx="1" cy="1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4" name="Line 525"/>
            <p:cNvSpPr>
              <a:spLocks noChangeShapeType="1"/>
            </p:cNvSpPr>
            <p:nvPr/>
          </p:nvSpPr>
          <p:spPr bwMode="auto">
            <a:xfrm flipV="1">
              <a:off x="2855" y="2235"/>
              <a:ext cx="1" cy="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5" name="Line 526"/>
            <p:cNvSpPr>
              <a:spLocks noChangeShapeType="1"/>
            </p:cNvSpPr>
            <p:nvPr/>
          </p:nvSpPr>
          <p:spPr bwMode="auto">
            <a:xfrm>
              <a:off x="2860" y="2178"/>
              <a:ext cx="10" cy="1"/>
            </a:xfrm>
            <a:prstGeom prst="line">
              <a:avLst/>
            </a:prstGeom>
            <a:noFill/>
            <a:ln w="793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6" name="Line 527"/>
            <p:cNvSpPr>
              <a:spLocks noChangeShapeType="1"/>
            </p:cNvSpPr>
            <p:nvPr/>
          </p:nvSpPr>
          <p:spPr bwMode="auto">
            <a:xfrm>
              <a:off x="2860" y="2145"/>
              <a:ext cx="10" cy="1"/>
            </a:xfrm>
            <a:prstGeom prst="line">
              <a:avLst/>
            </a:prstGeom>
            <a:noFill/>
            <a:ln w="793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7" name="Line 528"/>
            <p:cNvSpPr>
              <a:spLocks noChangeShapeType="1"/>
            </p:cNvSpPr>
            <p:nvPr/>
          </p:nvSpPr>
          <p:spPr bwMode="auto">
            <a:xfrm>
              <a:off x="2917" y="2145"/>
              <a:ext cx="4" cy="1"/>
            </a:xfrm>
            <a:prstGeom prst="line">
              <a:avLst/>
            </a:prstGeom>
            <a:noFill/>
            <a:ln w="793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8" name="Line 529"/>
            <p:cNvSpPr>
              <a:spLocks noChangeShapeType="1"/>
            </p:cNvSpPr>
            <p:nvPr/>
          </p:nvSpPr>
          <p:spPr bwMode="auto">
            <a:xfrm>
              <a:off x="2987" y="2159"/>
              <a:ext cx="5" cy="1"/>
            </a:xfrm>
            <a:prstGeom prst="line">
              <a:avLst/>
            </a:prstGeom>
            <a:noFill/>
            <a:ln w="793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9" name="Freeform 530"/>
            <p:cNvSpPr>
              <a:spLocks/>
            </p:cNvSpPr>
            <p:nvPr/>
          </p:nvSpPr>
          <p:spPr bwMode="auto">
            <a:xfrm>
              <a:off x="3100" y="1746"/>
              <a:ext cx="56" cy="347"/>
            </a:xfrm>
            <a:custGeom>
              <a:avLst/>
              <a:gdLst>
                <a:gd name="T0" fmla="*/ 0 w 56"/>
                <a:gd name="T1" fmla="*/ 347 h 347"/>
                <a:gd name="T2" fmla="*/ 42 w 56"/>
                <a:gd name="T3" fmla="*/ 300 h 347"/>
                <a:gd name="T4" fmla="*/ 42 w 56"/>
                <a:gd name="T5" fmla="*/ 221 h 347"/>
                <a:gd name="T6" fmla="*/ 56 w 56"/>
                <a:gd name="T7" fmla="*/ 178 h 347"/>
                <a:gd name="T8" fmla="*/ 56 w 56"/>
                <a:gd name="T9" fmla="*/ 0 h 347"/>
                <a:gd name="T10" fmla="*/ 0 w 56"/>
                <a:gd name="T11" fmla="*/ 61 h 347"/>
                <a:gd name="T12" fmla="*/ 0 w 56"/>
                <a:gd name="T13" fmla="*/ 347 h 3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" h="347">
                  <a:moveTo>
                    <a:pt x="0" y="347"/>
                  </a:moveTo>
                  <a:lnTo>
                    <a:pt x="42" y="300"/>
                  </a:lnTo>
                  <a:lnTo>
                    <a:pt x="42" y="221"/>
                  </a:lnTo>
                  <a:lnTo>
                    <a:pt x="56" y="178"/>
                  </a:lnTo>
                  <a:lnTo>
                    <a:pt x="56" y="0"/>
                  </a:lnTo>
                  <a:lnTo>
                    <a:pt x="0" y="61"/>
                  </a:lnTo>
                  <a:lnTo>
                    <a:pt x="0" y="347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0" name="Freeform 531"/>
            <p:cNvSpPr>
              <a:spLocks/>
            </p:cNvSpPr>
            <p:nvPr/>
          </p:nvSpPr>
          <p:spPr bwMode="auto">
            <a:xfrm>
              <a:off x="2747" y="1746"/>
              <a:ext cx="409" cy="61"/>
            </a:xfrm>
            <a:custGeom>
              <a:avLst/>
              <a:gdLst>
                <a:gd name="T0" fmla="*/ 409 w 409"/>
                <a:gd name="T1" fmla="*/ 0 h 61"/>
                <a:gd name="T2" fmla="*/ 57 w 409"/>
                <a:gd name="T3" fmla="*/ 0 h 61"/>
                <a:gd name="T4" fmla="*/ 0 w 409"/>
                <a:gd name="T5" fmla="*/ 61 h 61"/>
                <a:gd name="T6" fmla="*/ 353 w 409"/>
                <a:gd name="T7" fmla="*/ 61 h 61"/>
                <a:gd name="T8" fmla="*/ 409 w 409"/>
                <a:gd name="T9" fmla="*/ 0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" h="61">
                  <a:moveTo>
                    <a:pt x="409" y="0"/>
                  </a:moveTo>
                  <a:lnTo>
                    <a:pt x="57" y="0"/>
                  </a:lnTo>
                  <a:lnTo>
                    <a:pt x="0" y="61"/>
                  </a:lnTo>
                  <a:lnTo>
                    <a:pt x="353" y="61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1" name="Rectangle 532"/>
            <p:cNvSpPr>
              <a:spLocks noChangeArrowheads="1"/>
            </p:cNvSpPr>
            <p:nvPr/>
          </p:nvSpPr>
          <p:spPr bwMode="auto">
            <a:xfrm>
              <a:off x="2747" y="1807"/>
              <a:ext cx="353" cy="282"/>
            </a:xfrm>
            <a:prstGeom prst="rect">
              <a:avLst/>
            </a:prstGeom>
            <a:solidFill>
              <a:srgbClr val="C0C0C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782" name="Rectangle 533"/>
            <p:cNvSpPr>
              <a:spLocks noChangeArrowheads="1"/>
            </p:cNvSpPr>
            <p:nvPr/>
          </p:nvSpPr>
          <p:spPr bwMode="auto">
            <a:xfrm>
              <a:off x="3062" y="2056"/>
              <a:ext cx="19" cy="9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783" name="Freeform 534"/>
            <p:cNvSpPr>
              <a:spLocks noEditPoints="1"/>
            </p:cNvSpPr>
            <p:nvPr/>
          </p:nvSpPr>
          <p:spPr bwMode="auto">
            <a:xfrm>
              <a:off x="2799" y="1849"/>
              <a:ext cx="249" cy="179"/>
            </a:xfrm>
            <a:custGeom>
              <a:avLst/>
              <a:gdLst>
                <a:gd name="T0" fmla="*/ 0 w 249"/>
                <a:gd name="T1" fmla="*/ 0 h 179"/>
                <a:gd name="T2" fmla="*/ 249 w 249"/>
                <a:gd name="T3" fmla="*/ 0 h 179"/>
                <a:gd name="T4" fmla="*/ 249 w 249"/>
                <a:gd name="T5" fmla="*/ 179 h 179"/>
                <a:gd name="T6" fmla="*/ 0 w 249"/>
                <a:gd name="T7" fmla="*/ 179 h 179"/>
                <a:gd name="T8" fmla="*/ 0 w 249"/>
                <a:gd name="T9" fmla="*/ 0 h 179"/>
                <a:gd name="T10" fmla="*/ 0 w 249"/>
                <a:gd name="T11" fmla="*/ 0 h 179"/>
                <a:gd name="T12" fmla="*/ 240 w 249"/>
                <a:gd name="T13" fmla="*/ 0 h 179"/>
                <a:gd name="T14" fmla="*/ 240 w 249"/>
                <a:gd name="T15" fmla="*/ 169 h 179"/>
                <a:gd name="T16" fmla="*/ 0 w 249"/>
                <a:gd name="T17" fmla="*/ 169 h 179"/>
                <a:gd name="T18" fmla="*/ 0 w 249"/>
                <a:gd name="T19" fmla="*/ 0 h 1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9" h="179">
                  <a:moveTo>
                    <a:pt x="0" y="0"/>
                  </a:moveTo>
                  <a:lnTo>
                    <a:pt x="249" y="0"/>
                  </a:lnTo>
                  <a:lnTo>
                    <a:pt x="249" y="179"/>
                  </a:lnTo>
                  <a:lnTo>
                    <a:pt x="0" y="17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40" y="0"/>
                  </a:lnTo>
                  <a:lnTo>
                    <a:pt x="240" y="169"/>
                  </a:lnTo>
                  <a:lnTo>
                    <a:pt x="0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8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4" name="Freeform 535"/>
            <p:cNvSpPr>
              <a:spLocks noEditPoints="1"/>
            </p:cNvSpPr>
            <p:nvPr/>
          </p:nvSpPr>
          <p:spPr bwMode="auto">
            <a:xfrm>
              <a:off x="2799" y="1849"/>
              <a:ext cx="240" cy="169"/>
            </a:xfrm>
            <a:custGeom>
              <a:avLst/>
              <a:gdLst>
                <a:gd name="T0" fmla="*/ 0 w 240"/>
                <a:gd name="T1" fmla="*/ 0 h 169"/>
                <a:gd name="T2" fmla="*/ 240 w 240"/>
                <a:gd name="T3" fmla="*/ 0 h 169"/>
                <a:gd name="T4" fmla="*/ 240 w 240"/>
                <a:gd name="T5" fmla="*/ 169 h 169"/>
                <a:gd name="T6" fmla="*/ 0 w 240"/>
                <a:gd name="T7" fmla="*/ 169 h 169"/>
                <a:gd name="T8" fmla="*/ 0 w 240"/>
                <a:gd name="T9" fmla="*/ 0 h 169"/>
                <a:gd name="T10" fmla="*/ 0 w 240"/>
                <a:gd name="T11" fmla="*/ 0 h 169"/>
                <a:gd name="T12" fmla="*/ 230 w 240"/>
                <a:gd name="T13" fmla="*/ 0 h 169"/>
                <a:gd name="T14" fmla="*/ 230 w 240"/>
                <a:gd name="T15" fmla="*/ 165 h 169"/>
                <a:gd name="T16" fmla="*/ 0 w 240"/>
                <a:gd name="T17" fmla="*/ 165 h 169"/>
                <a:gd name="T18" fmla="*/ 0 w 240"/>
                <a:gd name="T19" fmla="*/ 0 h 1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0" h="169">
                  <a:moveTo>
                    <a:pt x="0" y="0"/>
                  </a:moveTo>
                  <a:lnTo>
                    <a:pt x="240" y="0"/>
                  </a:lnTo>
                  <a:lnTo>
                    <a:pt x="240" y="169"/>
                  </a:lnTo>
                  <a:lnTo>
                    <a:pt x="0" y="16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30" y="0"/>
                  </a:lnTo>
                  <a:lnTo>
                    <a:pt x="230" y="165"/>
                  </a:lnTo>
                  <a:lnTo>
                    <a:pt x="0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5" name="Freeform 536"/>
            <p:cNvSpPr>
              <a:spLocks noEditPoints="1"/>
            </p:cNvSpPr>
            <p:nvPr/>
          </p:nvSpPr>
          <p:spPr bwMode="auto">
            <a:xfrm>
              <a:off x="2799" y="1849"/>
              <a:ext cx="230" cy="165"/>
            </a:xfrm>
            <a:custGeom>
              <a:avLst/>
              <a:gdLst>
                <a:gd name="T0" fmla="*/ 0 w 230"/>
                <a:gd name="T1" fmla="*/ 0 h 165"/>
                <a:gd name="T2" fmla="*/ 230 w 230"/>
                <a:gd name="T3" fmla="*/ 0 h 165"/>
                <a:gd name="T4" fmla="*/ 230 w 230"/>
                <a:gd name="T5" fmla="*/ 165 h 165"/>
                <a:gd name="T6" fmla="*/ 0 w 230"/>
                <a:gd name="T7" fmla="*/ 165 h 165"/>
                <a:gd name="T8" fmla="*/ 0 w 230"/>
                <a:gd name="T9" fmla="*/ 0 h 165"/>
                <a:gd name="T10" fmla="*/ 0 w 230"/>
                <a:gd name="T11" fmla="*/ 0 h 165"/>
                <a:gd name="T12" fmla="*/ 221 w 230"/>
                <a:gd name="T13" fmla="*/ 0 h 165"/>
                <a:gd name="T14" fmla="*/ 221 w 230"/>
                <a:gd name="T15" fmla="*/ 155 h 165"/>
                <a:gd name="T16" fmla="*/ 0 w 230"/>
                <a:gd name="T17" fmla="*/ 155 h 165"/>
                <a:gd name="T18" fmla="*/ 0 w 230"/>
                <a:gd name="T19" fmla="*/ 0 h 1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0" h="165">
                  <a:moveTo>
                    <a:pt x="0" y="0"/>
                  </a:moveTo>
                  <a:lnTo>
                    <a:pt x="230" y="0"/>
                  </a:lnTo>
                  <a:lnTo>
                    <a:pt x="230" y="165"/>
                  </a:lnTo>
                  <a:lnTo>
                    <a:pt x="0" y="16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21" y="155"/>
                  </a:lnTo>
                  <a:lnTo>
                    <a:pt x="0" y="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6" name="Freeform 537"/>
            <p:cNvSpPr>
              <a:spLocks noEditPoints="1"/>
            </p:cNvSpPr>
            <p:nvPr/>
          </p:nvSpPr>
          <p:spPr bwMode="auto">
            <a:xfrm>
              <a:off x="2799" y="1849"/>
              <a:ext cx="221" cy="155"/>
            </a:xfrm>
            <a:custGeom>
              <a:avLst/>
              <a:gdLst>
                <a:gd name="T0" fmla="*/ 0 w 221"/>
                <a:gd name="T1" fmla="*/ 0 h 155"/>
                <a:gd name="T2" fmla="*/ 221 w 221"/>
                <a:gd name="T3" fmla="*/ 0 h 155"/>
                <a:gd name="T4" fmla="*/ 221 w 221"/>
                <a:gd name="T5" fmla="*/ 155 h 155"/>
                <a:gd name="T6" fmla="*/ 0 w 221"/>
                <a:gd name="T7" fmla="*/ 155 h 155"/>
                <a:gd name="T8" fmla="*/ 0 w 221"/>
                <a:gd name="T9" fmla="*/ 0 h 155"/>
                <a:gd name="T10" fmla="*/ 0 w 221"/>
                <a:gd name="T11" fmla="*/ 0 h 155"/>
                <a:gd name="T12" fmla="*/ 211 w 221"/>
                <a:gd name="T13" fmla="*/ 0 h 155"/>
                <a:gd name="T14" fmla="*/ 211 w 221"/>
                <a:gd name="T15" fmla="*/ 150 h 155"/>
                <a:gd name="T16" fmla="*/ 0 w 221"/>
                <a:gd name="T17" fmla="*/ 150 h 155"/>
                <a:gd name="T18" fmla="*/ 0 w 221"/>
                <a:gd name="T19" fmla="*/ 0 h 1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1" h="155">
                  <a:moveTo>
                    <a:pt x="0" y="0"/>
                  </a:moveTo>
                  <a:lnTo>
                    <a:pt x="221" y="0"/>
                  </a:lnTo>
                  <a:lnTo>
                    <a:pt x="221" y="155"/>
                  </a:lnTo>
                  <a:lnTo>
                    <a:pt x="0" y="15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11" y="0"/>
                  </a:lnTo>
                  <a:lnTo>
                    <a:pt x="211" y="150"/>
                  </a:ln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7" name="Freeform 538"/>
            <p:cNvSpPr>
              <a:spLocks noEditPoints="1"/>
            </p:cNvSpPr>
            <p:nvPr/>
          </p:nvSpPr>
          <p:spPr bwMode="auto">
            <a:xfrm>
              <a:off x="2799" y="1849"/>
              <a:ext cx="211" cy="150"/>
            </a:xfrm>
            <a:custGeom>
              <a:avLst/>
              <a:gdLst>
                <a:gd name="T0" fmla="*/ 0 w 211"/>
                <a:gd name="T1" fmla="*/ 0 h 150"/>
                <a:gd name="T2" fmla="*/ 211 w 211"/>
                <a:gd name="T3" fmla="*/ 0 h 150"/>
                <a:gd name="T4" fmla="*/ 211 w 211"/>
                <a:gd name="T5" fmla="*/ 150 h 150"/>
                <a:gd name="T6" fmla="*/ 0 w 211"/>
                <a:gd name="T7" fmla="*/ 150 h 150"/>
                <a:gd name="T8" fmla="*/ 0 w 211"/>
                <a:gd name="T9" fmla="*/ 0 h 150"/>
                <a:gd name="T10" fmla="*/ 0 w 211"/>
                <a:gd name="T11" fmla="*/ 0 h 150"/>
                <a:gd name="T12" fmla="*/ 202 w 211"/>
                <a:gd name="T13" fmla="*/ 0 h 150"/>
                <a:gd name="T14" fmla="*/ 202 w 211"/>
                <a:gd name="T15" fmla="*/ 146 h 150"/>
                <a:gd name="T16" fmla="*/ 0 w 211"/>
                <a:gd name="T17" fmla="*/ 146 h 150"/>
                <a:gd name="T18" fmla="*/ 0 w 211"/>
                <a:gd name="T19" fmla="*/ 0 h 1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1" h="150">
                  <a:moveTo>
                    <a:pt x="0" y="0"/>
                  </a:moveTo>
                  <a:lnTo>
                    <a:pt x="211" y="0"/>
                  </a:lnTo>
                  <a:lnTo>
                    <a:pt x="211" y="150"/>
                  </a:lnTo>
                  <a:lnTo>
                    <a:pt x="0" y="15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02" y="0"/>
                  </a:lnTo>
                  <a:lnTo>
                    <a:pt x="202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8" name="Freeform 539"/>
            <p:cNvSpPr>
              <a:spLocks noEditPoints="1"/>
            </p:cNvSpPr>
            <p:nvPr/>
          </p:nvSpPr>
          <p:spPr bwMode="auto">
            <a:xfrm>
              <a:off x="2799" y="1849"/>
              <a:ext cx="202" cy="146"/>
            </a:xfrm>
            <a:custGeom>
              <a:avLst/>
              <a:gdLst>
                <a:gd name="T0" fmla="*/ 0 w 202"/>
                <a:gd name="T1" fmla="*/ 0 h 146"/>
                <a:gd name="T2" fmla="*/ 202 w 202"/>
                <a:gd name="T3" fmla="*/ 0 h 146"/>
                <a:gd name="T4" fmla="*/ 202 w 202"/>
                <a:gd name="T5" fmla="*/ 146 h 146"/>
                <a:gd name="T6" fmla="*/ 0 w 202"/>
                <a:gd name="T7" fmla="*/ 146 h 146"/>
                <a:gd name="T8" fmla="*/ 0 w 202"/>
                <a:gd name="T9" fmla="*/ 0 h 146"/>
                <a:gd name="T10" fmla="*/ 0 w 202"/>
                <a:gd name="T11" fmla="*/ 0 h 146"/>
                <a:gd name="T12" fmla="*/ 193 w 202"/>
                <a:gd name="T13" fmla="*/ 0 h 146"/>
                <a:gd name="T14" fmla="*/ 193 w 202"/>
                <a:gd name="T15" fmla="*/ 136 h 146"/>
                <a:gd name="T16" fmla="*/ 0 w 202"/>
                <a:gd name="T17" fmla="*/ 136 h 146"/>
                <a:gd name="T18" fmla="*/ 0 w 202"/>
                <a:gd name="T19" fmla="*/ 0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2" h="146">
                  <a:moveTo>
                    <a:pt x="0" y="0"/>
                  </a:moveTo>
                  <a:lnTo>
                    <a:pt x="202" y="0"/>
                  </a:lnTo>
                  <a:lnTo>
                    <a:pt x="202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93" y="0"/>
                  </a:lnTo>
                  <a:lnTo>
                    <a:pt x="193" y="136"/>
                  </a:lnTo>
                  <a:lnTo>
                    <a:pt x="0" y="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9" name="Freeform 540"/>
            <p:cNvSpPr>
              <a:spLocks noEditPoints="1"/>
            </p:cNvSpPr>
            <p:nvPr/>
          </p:nvSpPr>
          <p:spPr bwMode="auto">
            <a:xfrm>
              <a:off x="2799" y="1849"/>
              <a:ext cx="193" cy="136"/>
            </a:xfrm>
            <a:custGeom>
              <a:avLst/>
              <a:gdLst>
                <a:gd name="T0" fmla="*/ 0 w 193"/>
                <a:gd name="T1" fmla="*/ 0 h 136"/>
                <a:gd name="T2" fmla="*/ 193 w 193"/>
                <a:gd name="T3" fmla="*/ 0 h 136"/>
                <a:gd name="T4" fmla="*/ 193 w 193"/>
                <a:gd name="T5" fmla="*/ 136 h 136"/>
                <a:gd name="T6" fmla="*/ 0 w 193"/>
                <a:gd name="T7" fmla="*/ 136 h 136"/>
                <a:gd name="T8" fmla="*/ 0 w 193"/>
                <a:gd name="T9" fmla="*/ 0 h 136"/>
                <a:gd name="T10" fmla="*/ 0 w 193"/>
                <a:gd name="T11" fmla="*/ 0 h 136"/>
                <a:gd name="T12" fmla="*/ 183 w 193"/>
                <a:gd name="T13" fmla="*/ 0 h 136"/>
                <a:gd name="T14" fmla="*/ 183 w 193"/>
                <a:gd name="T15" fmla="*/ 132 h 136"/>
                <a:gd name="T16" fmla="*/ 0 w 193"/>
                <a:gd name="T17" fmla="*/ 132 h 136"/>
                <a:gd name="T18" fmla="*/ 0 w 193"/>
                <a:gd name="T19" fmla="*/ 0 h 1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3" h="136">
                  <a:moveTo>
                    <a:pt x="0" y="0"/>
                  </a:moveTo>
                  <a:lnTo>
                    <a:pt x="193" y="0"/>
                  </a:lnTo>
                  <a:lnTo>
                    <a:pt x="193" y="136"/>
                  </a:lnTo>
                  <a:lnTo>
                    <a:pt x="0" y="13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83" y="0"/>
                  </a:lnTo>
                  <a:lnTo>
                    <a:pt x="183" y="13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0" name="Freeform 541"/>
            <p:cNvSpPr>
              <a:spLocks noEditPoints="1"/>
            </p:cNvSpPr>
            <p:nvPr/>
          </p:nvSpPr>
          <p:spPr bwMode="auto">
            <a:xfrm>
              <a:off x="2799" y="1849"/>
              <a:ext cx="183" cy="132"/>
            </a:xfrm>
            <a:custGeom>
              <a:avLst/>
              <a:gdLst>
                <a:gd name="T0" fmla="*/ 0 w 183"/>
                <a:gd name="T1" fmla="*/ 0 h 132"/>
                <a:gd name="T2" fmla="*/ 183 w 183"/>
                <a:gd name="T3" fmla="*/ 0 h 132"/>
                <a:gd name="T4" fmla="*/ 183 w 183"/>
                <a:gd name="T5" fmla="*/ 132 h 132"/>
                <a:gd name="T6" fmla="*/ 0 w 183"/>
                <a:gd name="T7" fmla="*/ 132 h 132"/>
                <a:gd name="T8" fmla="*/ 0 w 183"/>
                <a:gd name="T9" fmla="*/ 0 h 132"/>
                <a:gd name="T10" fmla="*/ 0 w 183"/>
                <a:gd name="T11" fmla="*/ 0 h 132"/>
                <a:gd name="T12" fmla="*/ 174 w 183"/>
                <a:gd name="T13" fmla="*/ 0 h 132"/>
                <a:gd name="T14" fmla="*/ 174 w 183"/>
                <a:gd name="T15" fmla="*/ 122 h 132"/>
                <a:gd name="T16" fmla="*/ 0 w 183"/>
                <a:gd name="T17" fmla="*/ 122 h 132"/>
                <a:gd name="T18" fmla="*/ 0 w 183"/>
                <a:gd name="T19" fmla="*/ 0 h 1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3" h="132">
                  <a:moveTo>
                    <a:pt x="0" y="0"/>
                  </a:moveTo>
                  <a:lnTo>
                    <a:pt x="183" y="0"/>
                  </a:lnTo>
                  <a:lnTo>
                    <a:pt x="183" y="132"/>
                  </a:lnTo>
                  <a:lnTo>
                    <a:pt x="0" y="13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74" y="0"/>
                  </a:lnTo>
                  <a:lnTo>
                    <a:pt x="174" y="122"/>
                  </a:lnTo>
                  <a:lnTo>
                    <a:pt x="0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A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1" name="Freeform 542"/>
            <p:cNvSpPr>
              <a:spLocks noEditPoints="1"/>
            </p:cNvSpPr>
            <p:nvPr/>
          </p:nvSpPr>
          <p:spPr bwMode="auto">
            <a:xfrm>
              <a:off x="2799" y="1849"/>
              <a:ext cx="174" cy="122"/>
            </a:xfrm>
            <a:custGeom>
              <a:avLst/>
              <a:gdLst>
                <a:gd name="T0" fmla="*/ 0 w 174"/>
                <a:gd name="T1" fmla="*/ 0 h 122"/>
                <a:gd name="T2" fmla="*/ 174 w 174"/>
                <a:gd name="T3" fmla="*/ 0 h 122"/>
                <a:gd name="T4" fmla="*/ 174 w 174"/>
                <a:gd name="T5" fmla="*/ 122 h 122"/>
                <a:gd name="T6" fmla="*/ 0 w 174"/>
                <a:gd name="T7" fmla="*/ 122 h 122"/>
                <a:gd name="T8" fmla="*/ 0 w 174"/>
                <a:gd name="T9" fmla="*/ 0 h 122"/>
                <a:gd name="T10" fmla="*/ 0 w 174"/>
                <a:gd name="T11" fmla="*/ 0 h 122"/>
                <a:gd name="T12" fmla="*/ 165 w 174"/>
                <a:gd name="T13" fmla="*/ 0 h 122"/>
                <a:gd name="T14" fmla="*/ 165 w 174"/>
                <a:gd name="T15" fmla="*/ 118 h 122"/>
                <a:gd name="T16" fmla="*/ 0 w 174"/>
                <a:gd name="T17" fmla="*/ 118 h 122"/>
                <a:gd name="T18" fmla="*/ 0 w 174"/>
                <a:gd name="T19" fmla="*/ 0 h 1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4" h="122">
                  <a:moveTo>
                    <a:pt x="0" y="0"/>
                  </a:moveTo>
                  <a:lnTo>
                    <a:pt x="174" y="0"/>
                  </a:lnTo>
                  <a:lnTo>
                    <a:pt x="174" y="122"/>
                  </a:lnTo>
                  <a:lnTo>
                    <a:pt x="0" y="12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65" y="0"/>
                  </a:lnTo>
                  <a:lnTo>
                    <a:pt x="165" y="118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2" name="Freeform 543"/>
            <p:cNvSpPr>
              <a:spLocks noEditPoints="1"/>
            </p:cNvSpPr>
            <p:nvPr/>
          </p:nvSpPr>
          <p:spPr bwMode="auto">
            <a:xfrm>
              <a:off x="2799" y="1849"/>
              <a:ext cx="165" cy="118"/>
            </a:xfrm>
            <a:custGeom>
              <a:avLst/>
              <a:gdLst>
                <a:gd name="T0" fmla="*/ 0 w 165"/>
                <a:gd name="T1" fmla="*/ 0 h 118"/>
                <a:gd name="T2" fmla="*/ 165 w 165"/>
                <a:gd name="T3" fmla="*/ 0 h 118"/>
                <a:gd name="T4" fmla="*/ 165 w 165"/>
                <a:gd name="T5" fmla="*/ 118 h 118"/>
                <a:gd name="T6" fmla="*/ 0 w 165"/>
                <a:gd name="T7" fmla="*/ 118 h 118"/>
                <a:gd name="T8" fmla="*/ 0 w 165"/>
                <a:gd name="T9" fmla="*/ 0 h 118"/>
                <a:gd name="T10" fmla="*/ 0 w 165"/>
                <a:gd name="T11" fmla="*/ 0 h 118"/>
                <a:gd name="T12" fmla="*/ 155 w 165"/>
                <a:gd name="T13" fmla="*/ 0 h 118"/>
                <a:gd name="T14" fmla="*/ 155 w 165"/>
                <a:gd name="T15" fmla="*/ 113 h 118"/>
                <a:gd name="T16" fmla="*/ 0 w 165"/>
                <a:gd name="T17" fmla="*/ 113 h 118"/>
                <a:gd name="T18" fmla="*/ 0 w 165"/>
                <a:gd name="T19" fmla="*/ 0 h 1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5" h="118">
                  <a:moveTo>
                    <a:pt x="0" y="0"/>
                  </a:moveTo>
                  <a:lnTo>
                    <a:pt x="165" y="0"/>
                  </a:lnTo>
                  <a:lnTo>
                    <a:pt x="165" y="118"/>
                  </a:lnTo>
                  <a:lnTo>
                    <a:pt x="0" y="11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55" y="0"/>
                  </a:lnTo>
                  <a:lnTo>
                    <a:pt x="155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3" name="Freeform 544"/>
            <p:cNvSpPr>
              <a:spLocks noEditPoints="1"/>
            </p:cNvSpPr>
            <p:nvPr/>
          </p:nvSpPr>
          <p:spPr bwMode="auto">
            <a:xfrm>
              <a:off x="2799" y="1849"/>
              <a:ext cx="155" cy="113"/>
            </a:xfrm>
            <a:custGeom>
              <a:avLst/>
              <a:gdLst>
                <a:gd name="T0" fmla="*/ 0 w 155"/>
                <a:gd name="T1" fmla="*/ 0 h 113"/>
                <a:gd name="T2" fmla="*/ 155 w 155"/>
                <a:gd name="T3" fmla="*/ 0 h 113"/>
                <a:gd name="T4" fmla="*/ 155 w 155"/>
                <a:gd name="T5" fmla="*/ 113 h 113"/>
                <a:gd name="T6" fmla="*/ 0 w 155"/>
                <a:gd name="T7" fmla="*/ 113 h 113"/>
                <a:gd name="T8" fmla="*/ 0 w 155"/>
                <a:gd name="T9" fmla="*/ 0 h 113"/>
                <a:gd name="T10" fmla="*/ 0 w 155"/>
                <a:gd name="T11" fmla="*/ 0 h 113"/>
                <a:gd name="T12" fmla="*/ 146 w 155"/>
                <a:gd name="T13" fmla="*/ 0 h 113"/>
                <a:gd name="T14" fmla="*/ 146 w 155"/>
                <a:gd name="T15" fmla="*/ 103 h 113"/>
                <a:gd name="T16" fmla="*/ 0 w 155"/>
                <a:gd name="T17" fmla="*/ 103 h 113"/>
                <a:gd name="T18" fmla="*/ 0 w 155"/>
                <a:gd name="T19" fmla="*/ 0 h 1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5" h="113">
                  <a:moveTo>
                    <a:pt x="0" y="0"/>
                  </a:moveTo>
                  <a:lnTo>
                    <a:pt x="155" y="0"/>
                  </a:lnTo>
                  <a:lnTo>
                    <a:pt x="155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46" y="0"/>
                  </a:lnTo>
                  <a:lnTo>
                    <a:pt x="146" y="103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4" name="Freeform 545"/>
            <p:cNvSpPr>
              <a:spLocks noEditPoints="1"/>
            </p:cNvSpPr>
            <p:nvPr/>
          </p:nvSpPr>
          <p:spPr bwMode="auto">
            <a:xfrm>
              <a:off x="2799" y="1849"/>
              <a:ext cx="146" cy="103"/>
            </a:xfrm>
            <a:custGeom>
              <a:avLst/>
              <a:gdLst>
                <a:gd name="T0" fmla="*/ 0 w 146"/>
                <a:gd name="T1" fmla="*/ 0 h 103"/>
                <a:gd name="T2" fmla="*/ 146 w 146"/>
                <a:gd name="T3" fmla="*/ 0 h 103"/>
                <a:gd name="T4" fmla="*/ 146 w 146"/>
                <a:gd name="T5" fmla="*/ 103 h 103"/>
                <a:gd name="T6" fmla="*/ 0 w 146"/>
                <a:gd name="T7" fmla="*/ 103 h 103"/>
                <a:gd name="T8" fmla="*/ 0 w 146"/>
                <a:gd name="T9" fmla="*/ 0 h 103"/>
                <a:gd name="T10" fmla="*/ 0 w 146"/>
                <a:gd name="T11" fmla="*/ 0 h 103"/>
                <a:gd name="T12" fmla="*/ 136 w 146"/>
                <a:gd name="T13" fmla="*/ 0 h 103"/>
                <a:gd name="T14" fmla="*/ 136 w 146"/>
                <a:gd name="T15" fmla="*/ 99 h 103"/>
                <a:gd name="T16" fmla="*/ 0 w 146"/>
                <a:gd name="T17" fmla="*/ 99 h 103"/>
                <a:gd name="T18" fmla="*/ 0 w 146"/>
                <a:gd name="T19" fmla="*/ 0 h 10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6" h="103">
                  <a:moveTo>
                    <a:pt x="0" y="0"/>
                  </a:moveTo>
                  <a:lnTo>
                    <a:pt x="146" y="0"/>
                  </a:lnTo>
                  <a:lnTo>
                    <a:pt x="146" y="103"/>
                  </a:lnTo>
                  <a:lnTo>
                    <a:pt x="0" y="10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36" y="0"/>
                  </a:lnTo>
                  <a:lnTo>
                    <a:pt x="136" y="99"/>
                  </a:lnTo>
                  <a:lnTo>
                    <a:pt x="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5" name="Freeform 546"/>
            <p:cNvSpPr>
              <a:spLocks noEditPoints="1"/>
            </p:cNvSpPr>
            <p:nvPr/>
          </p:nvSpPr>
          <p:spPr bwMode="auto">
            <a:xfrm>
              <a:off x="2799" y="1849"/>
              <a:ext cx="136" cy="99"/>
            </a:xfrm>
            <a:custGeom>
              <a:avLst/>
              <a:gdLst>
                <a:gd name="T0" fmla="*/ 0 w 136"/>
                <a:gd name="T1" fmla="*/ 0 h 99"/>
                <a:gd name="T2" fmla="*/ 136 w 136"/>
                <a:gd name="T3" fmla="*/ 0 h 99"/>
                <a:gd name="T4" fmla="*/ 136 w 136"/>
                <a:gd name="T5" fmla="*/ 99 h 99"/>
                <a:gd name="T6" fmla="*/ 0 w 136"/>
                <a:gd name="T7" fmla="*/ 99 h 99"/>
                <a:gd name="T8" fmla="*/ 0 w 136"/>
                <a:gd name="T9" fmla="*/ 0 h 99"/>
                <a:gd name="T10" fmla="*/ 0 w 136"/>
                <a:gd name="T11" fmla="*/ 0 h 99"/>
                <a:gd name="T12" fmla="*/ 127 w 136"/>
                <a:gd name="T13" fmla="*/ 0 h 99"/>
                <a:gd name="T14" fmla="*/ 127 w 136"/>
                <a:gd name="T15" fmla="*/ 89 h 99"/>
                <a:gd name="T16" fmla="*/ 0 w 136"/>
                <a:gd name="T17" fmla="*/ 89 h 99"/>
                <a:gd name="T18" fmla="*/ 0 w 136"/>
                <a:gd name="T19" fmla="*/ 0 h 9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99">
                  <a:moveTo>
                    <a:pt x="0" y="0"/>
                  </a:moveTo>
                  <a:lnTo>
                    <a:pt x="136" y="0"/>
                  </a:lnTo>
                  <a:lnTo>
                    <a:pt x="136" y="99"/>
                  </a:lnTo>
                  <a:lnTo>
                    <a:pt x="0" y="9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27" y="0"/>
                  </a:lnTo>
                  <a:lnTo>
                    <a:pt x="1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6" name="Freeform 547"/>
            <p:cNvSpPr>
              <a:spLocks noEditPoints="1"/>
            </p:cNvSpPr>
            <p:nvPr/>
          </p:nvSpPr>
          <p:spPr bwMode="auto">
            <a:xfrm>
              <a:off x="2799" y="1849"/>
              <a:ext cx="127" cy="89"/>
            </a:xfrm>
            <a:custGeom>
              <a:avLst/>
              <a:gdLst>
                <a:gd name="T0" fmla="*/ 0 w 127"/>
                <a:gd name="T1" fmla="*/ 0 h 89"/>
                <a:gd name="T2" fmla="*/ 127 w 127"/>
                <a:gd name="T3" fmla="*/ 0 h 89"/>
                <a:gd name="T4" fmla="*/ 127 w 127"/>
                <a:gd name="T5" fmla="*/ 89 h 89"/>
                <a:gd name="T6" fmla="*/ 0 w 127"/>
                <a:gd name="T7" fmla="*/ 89 h 89"/>
                <a:gd name="T8" fmla="*/ 0 w 127"/>
                <a:gd name="T9" fmla="*/ 0 h 89"/>
                <a:gd name="T10" fmla="*/ 0 w 127"/>
                <a:gd name="T11" fmla="*/ 0 h 89"/>
                <a:gd name="T12" fmla="*/ 118 w 127"/>
                <a:gd name="T13" fmla="*/ 0 h 89"/>
                <a:gd name="T14" fmla="*/ 118 w 127"/>
                <a:gd name="T15" fmla="*/ 85 h 89"/>
                <a:gd name="T16" fmla="*/ 0 w 127"/>
                <a:gd name="T17" fmla="*/ 85 h 89"/>
                <a:gd name="T18" fmla="*/ 0 w 127"/>
                <a:gd name="T19" fmla="*/ 0 h 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" h="89">
                  <a:moveTo>
                    <a:pt x="0" y="0"/>
                  </a:moveTo>
                  <a:lnTo>
                    <a:pt x="127" y="0"/>
                  </a:lnTo>
                  <a:lnTo>
                    <a:pt x="127" y="89"/>
                  </a:lnTo>
                  <a:lnTo>
                    <a:pt x="0" y="8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18" y="0"/>
                  </a:lnTo>
                  <a:lnTo>
                    <a:pt x="118" y="85"/>
                  </a:lnTo>
                  <a:lnTo>
                    <a:pt x="0" y="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7" name="Freeform 548"/>
            <p:cNvSpPr>
              <a:spLocks noEditPoints="1"/>
            </p:cNvSpPr>
            <p:nvPr/>
          </p:nvSpPr>
          <p:spPr bwMode="auto">
            <a:xfrm>
              <a:off x="2799" y="1849"/>
              <a:ext cx="118" cy="85"/>
            </a:xfrm>
            <a:custGeom>
              <a:avLst/>
              <a:gdLst>
                <a:gd name="T0" fmla="*/ 0 w 118"/>
                <a:gd name="T1" fmla="*/ 0 h 85"/>
                <a:gd name="T2" fmla="*/ 118 w 118"/>
                <a:gd name="T3" fmla="*/ 0 h 85"/>
                <a:gd name="T4" fmla="*/ 118 w 118"/>
                <a:gd name="T5" fmla="*/ 85 h 85"/>
                <a:gd name="T6" fmla="*/ 0 w 118"/>
                <a:gd name="T7" fmla="*/ 85 h 85"/>
                <a:gd name="T8" fmla="*/ 0 w 118"/>
                <a:gd name="T9" fmla="*/ 0 h 85"/>
                <a:gd name="T10" fmla="*/ 0 w 118"/>
                <a:gd name="T11" fmla="*/ 0 h 85"/>
                <a:gd name="T12" fmla="*/ 108 w 118"/>
                <a:gd name="T13" fmla="*/ 0 h 85"/>
                <a:gd name="T14" fmla="*/ 108 w 118"/>
                <a:gd name="T15" fmla="*/ 80 h 85"/>
                <a:gd name="T16" fmla="*/ 0 w 118"/>
                <a:gd name="T17" fmla="*/ 80 h 85"/>
                <a:gd name="T18" fmla="*/ 0 w 118"/>
                <a:gd name="T19" fmla="*/ 0 h 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" h="85">
                  <a:moveTo>
                    <a:pt x="0" y="0"/>
                  </a:moveTo>
                  <a:lnTo>
                    <a:pt x="118" y="0"/>
                  </a:lnTo>
                  <a:lnTo>
                    <a:pt x="118" y="85"/>
                  </a:lnTo>
                  <a:lnTo>
                    <a:pt x="0" y="8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08" y="0"/>
                  </a:lnTo>
                  <a:lnTo>
                    <a:pt x="108" y="80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8" name="Freeform 549"/>
            <p:cNvSpPr>
              <a:spLocks noEditPoints="1"/>
            </p:cNvSpPr>
            <p:nvPr/>
          </p:nvSpPr>
          <p:spPr bwMode="auto">
            <a:xfrm>
              <a:off x="2799" y="1849"/>
              <a:ext cx="108" cy="80"/>
            </a:xfrm>
            <a:custGeom>
              <a:avLst/>
              <a:gdLst>
                <a:gd name="T0" fmla="*/ 0 w 108"/>
                <a:gd name="T1" fmla="*/ 0 h 80"/>
                <a:gd name="T2" fmla="*/ 108 w 108"/>
                <a:gd name="T3" fmla="*/ 0 h 80"/>
                <a:gd name="T4" fmla="*/ 108 w 108"/>
                <a:gd name="T5" fmla="*/ 80 h 80"/>
                <a:gd name="T6" fmla="*/ 0 w 108"/>
                <a:gd name="T7" fmla="*/ 80 h 80"/>
                <a:gd name="T8" fmla="*/ 0 w 108"/>
                <a:gd name="T9" fmla="*/ 0 h 80"/>
                <a:gd name="T10" fmla="*/ 0 w 108"/>
                <a:gd name="T11" fmla="*/ 0 h 80"/>
                <a:gd name="T12" fmla="*/ 103 w 108"/>
                <a:gd name="T13" fmla="*/ 0 h 80"/>
                <a:gd name="T14" fmla="*/ 103 w 108"/>
                <a:gd name="T15" fmla="*/ 71 h 80"/>
                <a:gd name="T16" fmla="*/ 0 w 108"/>
                <a:gd name="T17" fmla="*/ 71 h 80"/>
                <a:gd name="T18" fmla="*/ 0 w 108"/>
                <a:gd name="T19" fmla="*/ 0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8" h="80">
                  <a:moveTo>
                    <a:pt x="0" y="0"/>
                  </a:moveTo>
                  <a:lnTo>
                    <a:pt x="108" y="0"/>
                  </a:lnTo>
                  <a:lnTo>
                    <a:pt x="108" y="80"/>
                  </a:lnTo>
                  <a:lnTo>
                    <a:pt x="0" y="8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03" y="0"/>
                  </a:lnTo>
                  <a:lnTo>
                    <a:pt x="103" y="71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9" name="Freeform 550"/>
            <p:cNvSpPr>
              <a:spLocks noEditPoints="1"/>
            </p:cNvSpPr>
            <p:nvPr/>
          </p:nvSpPr>
          <p:spPr bwMode="auto">
            <a:xfrm>
              <a:off x="2799" y="1849"/>
              <a:ext cx="103" cy="71"/>
            </a:xfrm>
            <a:custGeom>
              <a:avLst/>
              <a:gdLst>
                <a:gd name="T0" fmla="*/ 0 w 103"/>
                <a:gd name="T1" fmla="*/ 0 h 71"/>
                <a:gd name="T2" fmla="*/ 103 w 103"/>
                <a:gd name="T3" fmla="*/ 0 h 71"/>
                <a:gd name="T4" fmla="*/ 103 w 103"/>
                <a:gd name="T5" fmla="*/ 71 h 71"/>
                <a:gd name="T6" fmla="*/ 0 w 103"/>
                <a:gd name="T7" fmla="*/ 71 h 71"/>
                <a:gd name="T8" fmla="*/ 0 w 103"/>
                <a:gd name="T9" fmla="*/ 0 h 71"/>
                <a:gd name="T10" fmla="*/ 0 w 103"/>
                <a:gd name="T11" fmla="*/ 0 h 71"/>
                <a:gd name="T12" fmla="*/ 94 w 103"/>
                <a:gd name="T13" fmla="*/ 0 h 71"/>
                <a:gd name="T14" fmla="*/ 94 w 103"/>
                <a:gd name="T15" fmla="*/ 66 h 71"/>
                <a:gd name="T16" fmla="*/ 0 w 103"/>
                <a:gd name="T17" fmla="*/ 66 h 71"/>
                <a:gd name="T18" fmla="*/ 0 w 103"/>
                <a:gd name="T19" fmla="*/ 0 h 7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3" h="71">
                  <a:moveTo>
                    <a:pt x="0" y="0"/>
                  </a:moveTo>
                  <a:lnTo>
                    <a:pt x="103" y="0"/>
                  </a:lnTo>
                  <a:lnTo>
                    <a:pt x="103" y="71"/>
                  </a:lnTo>
                  <a:lnTo>
                    <a:pt x="0" y="7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94" y="0"/>
                  </a:lnTo>
                  <a:lnTo>
                    <a:pt x="94" y="66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00" name="Freeform 551"/>
            <p:cNvSpPr>
              <a:spLocks noEditPoints="1"/>
            </p:cNvSpPr>
            <p:nvPr/>
          </p:nvSpPr>
          <p:spPr bwMode="auto">
            <a:xfrm>
              <a:off x="2799" y="1849"/>
              <a:ext cx="94" cy="66"/>
            </a:xfrm>
            <a:custGeom>
              <a:avLst/>
              <a:gdLst>
                <a:gd name="T0" fmla="*/ 0 w 94"/>
                <a:gd name="T1" fmla="*/ 0 h 66"/>
                <a:gd name="T2" fmla="*/ 94 w 94"/>
                <a:gd name="T3" fmla="*/ 0 h 66"/>
                <a:gd name="T4" fmla="*/ 94 w 94"/>
                <a:gd name="T5" fmla="*/ 66 h 66"/>
                <a:gd name="T6" fmla="*/ 0 w 94"/>
                <a:gd name="T7" fmla="*/ 66 h 66"/>
                <a:gd name="T8" fmla="*/ 0 w 94"/>
                <a:gd name="T9" fmla="*/ 0 h 66"/>
                <a:gd name="T10" fmla="*/ 0 w 94"/>
                <a:gd name="T11" fmla="*/ 0 h 66"/>
                <a:gd name="T12" fmla="*/ 85 w 94"/>
                <a:gd name="T13" fmla="*/ 0 h 66"/>
                <a:gd name="T14" fmla="*/ 85 w 94"/>
                <a:gd name="T15" fmla="*/ 61 h 66"/>
                <a:gd name="T16" fmla="*/ 0 w 94"/>
                <a:gd name="T17" fmla="*/ 61 h 66"/>
                <a:gd name="T18" fmla="*/ 0 w 94"/>
                <a:gd name="T19" fmla="*/ 0 h 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4" h="66">
                  <a:moveTo>
                    <a:pt x="0" y="0"/>
                  </a:moveTo>
                  <a:lnTo>
                    <a:pt x="94" y="0"/>
                  </a:lnTo>
                  <a:lnTo>
                    <a:pt x="94" y="66"/>
                  </a:lnTo>
                  <a:lnTo>
                    <a:pt x="0" y="6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5" y="0"/>
                  </a:lnTo>
                  <a:lnTo>
                    <a:pt x="85" y="61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01" name="Freeform 552"/>
            <p:cNvSpPr>
              <a:spLocks noEditPoints="1"/>
            </p:cNvSpPr>
            <p:nvPr/>
          </p:nvSpPr>
          <p:spPr bwMode="auto">
            <a:xfrm>
              <a:off x="2799" y="1849"/>
              <a:ext cx="85" cy="61"/>
            </a:xfrm>
            <a:custGeom>
              <a:avLst/>
              <a:gdLst>
                <a:gd name="T0" fmla="*/ 0 w 85"/>
                <a:gd name="T1" fmla="*/ 0 h 61"/>
                <a:gd name="T2" fmla="*/ 85 w 85"/>
                <a:gd name="T3" fmla="*/ 0 h 61"/>
                <a:gd name="T4" fmla="*/ 85 w 85"/>
                <a:gd name="T5" fmla="*/ 61 h 61"/>
                <a:gd name="T6" fmla="*/ 0 w 85"/>
                <a:gd name="T7" fmla="*/ 61 h 61"/>
                <a:gd name="T8" fmla="*/ 0 w 85"/>
                <a:gd name="T9" fmla="*/ 0 h 61"/>
                <a:gd name="T10" fmla="*/ 0 w 85"/>
                <a:gd name="T11" fmla="*/ 0 h 61"/>
                <a:gd name="T12" fmla="*/ 75 w 85"/>
                <a:gd name="T13" fmla="*/ 0 h 61"/>
                <a:gd name="T14" fmla="*/ 75 w 85"/>
                <a:gd name="T15" fmla="*/ 52 h 61"/>
                <a:gd name="T16" fmla="*/ 0 w 85"/>
                <a:gd name="T17" fmla="*/ 52 h 61"/>
                <a:gd name="T18" fmla="*/ 0 w 85"/>
                <a:gd name="T19" fmla="*/ 0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5" h="61">
                  <a:moveTo>
                    <a:pt x="0" y="0"/>
                  </a:moveTo>
                  <a:lnTo>
                    <a:pt x="85" y="0"/>
                  </a:lnTo>
                  <a:lnTo>
                    <a:pt x="85" y="61"/>
                  </a:lnTo>
                  <a:lnTo>
                    <a:pt x="0" y="6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75" y="52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02" name="Freeform 553"/>
            <p:cNvSpPr>
              <a:spLocks noEditPoints="1"/>
            </p:cNvSpPr>
            <p:nvPr/>
          </p:nvSpPr>
          <p:spPr bwMode="auto">
            <a:xfrm>
              <a:off x="2799" y="1849"/>
              <a:ext cx="75" cy="52"/>
            </a:xfrm>
            <a:custGeom>
              <a:avLst/>
              <a:gdLst>
                <a:gd name="T0" fmla="*/ 0 w 75"/>
                <a:gd name="T1" fmla="*/ 0 h 52"/>
                <a:gd name="T2" fmla="*/ 75 w 75"/>
                <a:gd name="T3" fmla="*/ 0 h 52"/>
                <a:gd name="T4" fmla="*/ 75 w 75"/>
                <a:gd name="T5" fmla="*/ 52 h 52"/>
                <a:gd name="T6" fmla="*/ 0 w 75"/>
                <a:gd name="T7" fmla="*/ 52 h 52"/>
                <a:gd name="T8" fmla="*/ 0 w 75"/>
                <a:gd name="T9" fmla="*/ 0 h 52"/>
                <a:gd name="T10" fmla="*/ 0 w 75"/>
                <a:gd name="T11" fmla="*/ 0 h 52"/>
                <a:gd name="T12" fmla="*/ 66 w 75"/>
                <a:gd name="T13" fmla="*/ 0 h 52"/>
                <a:gd name="T14" fmla="*/ 66 w 75"/>
                <a:gd name="T15" fmla="*/ 47 h 52"/>
                <a:gd name="T16" fmla="*/ 0 w 75"/>
                <a:gd name="T17" fmla="*/ 47 h 52"/>
                <a:gd name="T18" fmla="*/ 0 w 75"/>
                <a:gd name="T19" fmla="*/ 0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5" h="52">
                  <a:moveTo>
                    <a:pt x="0" y="0"/>
                  </a:moveTo>
                  <a:lnTo>
                    <a:pt x="75" y="0"/>
                  </a:lnTo>
                  <a:lnTo>
                    <a:pt x="75" y="52"/>
                  </a:lnTo>
                  <a:lnTo>
                    <a:pt x="0" y="5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66" y="47"/>
                  </a:lnTo>
                  <a:lnTo>
                    <a:pt x="0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03" name="Freeform 554"/>
            <p:cNvSpPr>
              <a:spLocks noEditPoints="1"/>
            </p:cNvSpPr>
            <p:nvPr/>
          </p:nvSpPr>
          <p:spPr bwMode="auto">
            <a:xfrm>
              <a:off x="2799" y="1849"/>
              <a:ext cx="66" cy="47"/>
            </a:xfrm>
            <a:custGeom>
              <a:avLst/>
              <a:gdLst>
                <a:gd name="T0" fmla="*/ 0 w 66"/>
                <a:gd name="T1" fmla="*/ 0 h 47"/>
                <a:gd name="T2" fmla="*/ 66 w 66"/>
                <a:gd name="T3" fmla="*/ 0 h 47"/>
                <a:gd name="T4" fmla="*/ 66 w 66"/>
                <a:gd name="T5" fmla="*/ 47 h 47"/>
                <a:gd name="T6" fmla="*/ 0 w 66"/>
                <a:gd name="T7" fmla="*/ 47 h 47"/>
                <a:gd name="T8" fmla="*/ 0 w 66"/>
                <a:gd name="T9" fmla="*/ 0 h 47"/>
                <a:gd name="T10" fmla="*/ 0 w 66"/>
                <a:gd name="T11" fmla="*/ 0 h 47"/>
                <a:gd name="T12" fmla="*/ 56 w 66"/>
                <a:gd name="T13" fmla="*/ 0 h 47"/>
                <a:gd name="T14" fmla="*/ 56 w 66"/>
                <a:gd name="T15" fmla="*/ 38 h 47"/>
                <a:gd name="T16" fmla="*/ 0 w 66"/>
                <a:gd name="T17" fmla="*/ 38 h 47"/>
                <a:gd name="T18" fmla="*/ 0 w 66"/>
                <a:gd name="T19" fmla="*/ 0 h 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6" h="47">
                  <a:moveTo>
                    <a:pt x="0" y="0"/>
                  </a:moveTo>
                  <a:lnTo>
                    <a:pt x="66" y="0"/>
                  </a:lnTo>
                  <a:lnTo>
                    <a:pt x="66" y="47"/>
                  </a:lnTo>
                  <a:lnTo>
                    <a:pt x="0" y="4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56" y="0"/>
                  </a:lnTo>
                  <a:lnTo>
                    <a:pt x="56" y="38"/>
                  </a:lnTo>
                  <a:lnTo>
                    <a:pt x="0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04" name="Freeform 555"/>
            <p:cNvSpPr>
              <a:spLocks noEditPoints="1"/>
            </p:cNvSpPr>
            <p:nvPr/>
          </p:nvSpPr>
          <p:spPr bwMode="auto">
            <a:xfrm>
              <a:off x="2799" y="1849"/>
              <a:ext cx="56" cy="38"/>
            </a:xfrm>
            <a:custGeom>
              <a:avLst/>
              <a:gdLst>
                <a:gd name="T0" fmla="*/ 0 w 56"/>
                <a:gd name="T1" fmla="*/ 0 h 38"/>
                <a:gd name="T2" fmla="*/ 56 w 56"/>
                <a:gd name="T3" fmla="*/ 0 h 38"/>
                <a:gd name="T4" fmla="*/ 56 w 56"/>
                <a:gd name="T5" fmla="*/ 38 h 38"/>
                <a:gd name="T6" fmla="*/ 0 w 56"/>
                <a:gd name="T7" fmla="*/ 38 h 38"/>
                <a:gd name="T8" fmla="*/ 0 w 56"/>
                <a:gd name="T9" fmla="*/ 0 h 38"/>
                <a:gd name="T10" fmla="*/ 0 w 56"/>
                <a:gd name="T11" fmla="*/ 0 h 38"/>
                <a:gd name="T12" fmla="*/ 47 w 56"/>
                <a:gd name="T13" fmla="*/ 0 h 38"/>
                <a:gd name="T14" fmla="*/ 47 w 56"/>
                <a:gd name="T15" fmla="*/ 33 h 38"/>
                <a:gd name="T16" fmla="*/ 0 w 56"/>
                <a:gd name="T17" fmla="*/ 33 h 38"/>
                <a:gd name="T18" fmla="*/ 0 w 56"/>
                <a:gd name="T19" fmla="*/ 0 h 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6" h="38">
                  <a:moveTo>
                    <a:pt x="0" y="0"/>
                  </a:moveTo>
                  <a:lnTo>
                    <a:pt x="56" y="0"/>
                  </a:lnTo>
                  <a:lnTo>
                    <a:pt x="56" y="38"/>
                  </a:lnTo>
                  <a:lnTo>
                    <a:pt x="0" y="3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4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05" name="Freeform 556"/>
            <p:cNvSpPr>
              <a:spLocks noEditPoints="1"/>
            </p:cNvSpPr>
            <p:nvPr/>
          </p:nvSpPr>
          <p:spPr bwMode="auto">
            <a:xfrm>
              <a:off x="2799" y="1849"/>
              <a:ext cx="47" cy="33"/>
            </a:xfrm>
            <a:custGeom>
              <a:avLst/>
              <a:gdLst>
                <a:gd name="T0" fmla="*/ 0 w 47"/>
                <a:gd name="T1" fmla="*/ 0 h 33"/>
                <a:gd name="T2" fmla="*/ 47 w 47"/>
                <a:gd name="T3" fmla="*/ 0 h 33"/>
                <a:gd name="T4" fmla="*/ 47 w 47"/>
                <a:gd name="T5" fmla="*/ 33 h 33"/>
                <a:gd name="T6" fmla="*/ 0 w 47"/>
                <a:gd name="T7" fmla="*/ 33 h 33"/>
                <a:gd name="T8" fmla="*/ 0 w 47"/>
                <a:gd name="T9" fmla="*/ 0 h 33"/>
                <a:gd name="T10" fmla="*/ 0 w 47"/>
                <a:gd name="T11" fmla="*/ 0 h 33"/>
                <a:gd name="T12" fmla="*/ 38 w 47"/>
                <a:gd name="T13" fmla="*/ 0 h 33"/>
                <a:gd name="T14" fmla="*/ 38 w 47"/>
                <a:gd name="T15" fmla="*/ 28 h 33"/>
                <a:gd name="T16" fmla="*/ 0 w 47"/>
                <a:gd name="T17" fmla="*/ 28 h 33"/>
                <a:gd name="T18" fmla="*/ 0 w 47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33">
                  <a:moveTo>
                    <a:pt x="0" y="0"/>
                  </a:moveTo>
                  <a:lnTo>
                    <a:pt x="47" y="0"/>
                  </a:lnTo>
                  <a:lnTo>
                    <a:pt x="47" y="33"/>
                  </a:lnTo>
                  <a:lnTo>
                    <a:pt x="0" y="3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06" name="Freeform 557"/>
            <p:cNvSpPr>
              <a:spLocks noEditPoints="1"/>
            </p:cNvSpPr>
            <p:nvPr/>
          </p:nvSpPr>
          <p:spPr bwMode="auto">
            <a:xfrm>
              <a:off x="2799" y="1849"/>
              <a:ext cx="38" cy="28"/>
            </a:xfrm>
            <a:custGeom>
              <a:avLst/>
              <a:gdLst>
                <a:gd name="T0" fmla="*/ 0 w 38"/>
                <a:gd name="T1" fmla="*/ 0 h 28"/>
                <a:gd name="T2" fmla="*/ 38 w 38"/>
                <a:gd name="T3" fmla="*/ 0 h 28"/>
                <a:gd name="T4" fmla="*/ 38 w 38"/>
                <a:gd name="T5" fmla="*/ 28 h 28"/>
                <a:gd name="T6" fmla="*/ 0 w 38"/>
                <a:gd name="T7" fmla="*/ 28 h 28"/>
                <a:gd name="T8" fmla="*/ 0 w 38"/>
                <a:gd name="T9" fmla="*/ 0 h 28"/>
                <a:gd name="T10" fmla="*/ 0 w 38"/>
                <a:gd name="T11" fmla="*/ 0 h 28"/>
                <a:gd name="T12" fmla="*/ 28 w 38"/>
                <a:gd name="T13" fmla="*/ 0 h 28"/>
                <a:gd name="T14" fmla="*/ 28 w 38"/>
                <a:gd name="T15" fmla="*/ 19 h 28"/>
                <a:gd name="T16" fmla="*/ 0 w 38"/>
                <a:gd name="T17" fmla="*/ 19 h 28"/>
                <a:gd name="T18" fmla="*/ 0 w 38"/>
                <a:gd name="T19" fmla="*/ 0 h 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8" h="28">
                  <a:moveTo>
                    <a:pt x="0" y="0"/>
                  </a:moveTo>
                  <a:lnTo>
                    <a:pt x="38" y="0"/>
                  </a:lnTo>
                  <a:lnTo>
                    <a:pt x="38" y="28"/>
                  </a:lnTo>
                  <a:lnTo>
                    <a:pt x="0" y="2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8" y="0"/>
                  </a:lnTo>
                  <a:lnTo>
                    <a:pt x="28" y="19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07" name="Freeform 558"/>
            <p:cNvSpPr>
              <a:spLocks noEditPoints="1"/>
            </p:cNvSpPr>
            <p:nvPr/>
          </p:nvSpPr>
          <p:spPr bwMode="auto">
            <a:xfrm>
              <a:off x="2799" y="1849"/>
              <a:ext cx="28" cy="19"/>
            </a:xfrm>
            <a:custGeom>
              <a:avLst/>
              <a:gdLst>
                <a:gd name="T0" fmla="*/ 0 w 28"/>
                <a:gd name="T1" fmla="*/ 0 h 19"/>
                <a:gd name="T2" fmla="*/ 28 w 28"/>
                <a:gd name="T3" fmla="*/ 0 h 19"/>
                <a:gd name="T4" fmla="*/ 28 w 28"/>
                <a:gd name="T5" fmla="*/ 19 h 19"/>
                <a:gd name="T6" fmla="*/ 0 w 28"/>
                <a:gd name="T7" fmla="*/ 19 h 19"/>
                <a:gd name="T8" fmla="*/ 0 w 28"/>
                <a:gd name="T9" fmla="*/ 0 h 19"/>
                <a:gd name="T10" fmla="*/ 0 w 28"/>
                <a:gd name="T11" fmla="*/ 0 h 19"/>
                <a:gd name="T12" fmla="*/ 19 w 28"/>
                <a:gd name="T13" fmla="*/ 0 h 19"/>
                <a:gd name="T14" fmla="*/ 19 w 28"/>
                <a:gd name="T15" fmla="*/ 14 h 19"/>
                <a:gd name="T16" fmla="*/ 0 w 28"/>
                <a:gd name="T17" fmla="*/ 14 h 19"/>
                <a:gd name="T18" fmla="*/ 0 w 28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" h="19">
                  <a:moveTo>
                    <a:pt x="0" y="0"/>
                  </a:moveTo>
                  <a:lnTo>
                    <a:pt x="28" y="0"/>
                  </a:lnTo>
                  <a:lnTo>
                    <a:pt x="28" y="19"/>
                  </a:lnTo>
                  <a:lnTo>
                    <a:pt x="0" y="1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9" y="0"/>
                  </a:lnTo>
                  <a:lnTo>
                    <a:pt x="19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08" name="Freeform 559"/>
            <p:cNvSpPr>
              <a:spLocks noEditPoints="1"/>
            </p:cNvSpPr>
            <p:nvPr/>
          </p:nvSpPr>
          <p:spPr bwMode="auto">
            <a:xfrm>
              <a:off x="2799" y="1849"/>
              <a:ext cx="19" cy="14"/>
            </a:xfrm>
            <a:custGeom>
              <a:avLst/>
              <a:gdLst>
                <a:gd name="T0" fmla="*/ 0 w 19"/>
                <a:gd name="T1" fmla="*/ 0 h 14"/>
                <a:gd name="T2" fmla="*/ 19 w 19"/>
                <a:gd name="T3" fmla="*/ 0 h 14"/>
                <a:gd name="T4" fmla="*/ 19 w 19"/>
                <a:gd name="T5" fmla="*/ 14 h 14"/>
                <a:gd name="T6" fmla="*/ 0 w 19"/>
                <a:gd name="T7" fmla="*/ 14 h 14"/>
                <a:gd name="T8" fmla="*/ 0 w 19"/>
                <a:gd name="T9" fmla="*/ 0 h 14"/>
                <a:gd name="T10" fmla="*/ 0 w 19"/>
                <a:gd name="T11" fmla="*/ 0 h 14"/>
                <a:gd name="T12" fmla="*/ 10 w 19"/>
                <a:gd name="T13" fmla="*/ 0 h 14"/>
                <a:gd name="T14" fmla="*/ 10 w 19"/>
                <a:gd name="T15" fmla="*/ 5 h 14"/>
                <a:gd name="T16" fmla="*/ 0 w 19"/>
                <a:gd name="T17" fmla="*/ 5 h 14"/>
                <a:gd name="T18" fmla="*/ 0 w 19"/>
                <a:gd name="T19" fmla="*/ 0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lnTo>
                    <a:pt x="19" y="0"/>
                  </a:lnTo>
                  <a:lnTo>
                    <a:pt x="19" y="14"/>
                  </a:lnTo>
                  <a:lnTo>
                    <a:pt x="0" y="1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0" y="0"/>
                  </a:lnTo>
                  <a:lnTo>
                    <a:pt x="10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09" name="Freeform 560"/>
            <p:cNvSpPr>
              <a:spLocks noEditPoints="1"/>
            </p:cNvSpPr>
            <p:nvPr/>
          </p:nvSpPr>
          <p:spPr bwMode="auto">
            <a:xfrm>
              <a:off x="2799" y="1849"/>
              <a:ext cx="10" cy="5"/>
            </a:xfrm>
            <a:custGeom>
              <a:avLst/>
              <a:gdLst>
                <a:gd name="T0" fmla="*/ 0 w 10"/>
                <a:gd name="T1" fmla="*/ 0 h 5"/>
                <a:gd name="T2" fmla="*/ 10 w 10"/>
                <a:gd name="T3" fmla="*/ 0 h 5"/>
                <a:gd name="T4" fmla="*/ 10 w 10"/>
                <a:gd name="T5" fmla="*/ 5 h 5"/>
                <a:gd name="T6" fmla="*/ 0 w 10"/>
                <a:gd name="T7" fmla="*/ 5 h 5"/>
                <a:gd name="T8" fmla="*/ 0 w 10"/>
                <a:gd name="T9" fmla="*/ 0 h 5"/>
                <a:gd name="T10" fmla="*/ 0 w 10"/>
                <a:gd name="T11" fmla="*/ 0 h 5"/>
                <a:gd name="T12" fmla="*/ 0 w 10"/>
                <a:gd name="T13" fmla="*/ 0 h 5"/>
                <a:gd name="T14" fmla="*/ 0 w 10"/>
                <a:gd name="T15" fmla="*/ 0 h 5"/>
                <a:gd name="T16" fmla="*/ 0 w 10"/>
                <a:gd name="T17" fmla="*/ 0 h 5"/>
                <a:gd name="T18" fmla="*/ 0 w 10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10" y="0"/>
                  </a:lnTo>
                  <a:lnTo>
                    <a:pt x="10" y="5"/>
                  </a:lnTo>
                  <a:lnTo>
                    <a:pt x="0" y="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10" name="Freeform 561"/>
            <p:cNvSpPr>
              <a:spLocks noEditPoints="1"/>
            </p:cNvSpPr>
            <p:nvPr/>
          </p:nvSpPr>
          <p:spPr bwMode="auto">
            <a:xfrm>
              <a:off x="2799" y="1849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11" name="Rectangle 562"/>
            <p:cNvSpPr>
              <a:spLocks noChangeArrowheads="1"/>
            </p:cNvSpPr>
            <p:nvPr/>
          </p:nvSpPr>
          <p:spPr bwMode="auto">
            <a:xfrm>
              <a:off x="2799" y="1849"/>
              <a:ext cx="249" cy="17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812" name="Freeform 563"/>
            <p:cNvSpPr>
              <a:spLocks noEditPoints="1"/>
            </p:cNvSpPr>
            <p:nvPr/>
          </p:nvSpPr>
          <p:spPr bwMode="auto">
            <a:xfrm>
              <a:off x="2799" y="1849"/>
              <a:ext cx="249" cy="179"/>
            </a:xfrm>
            <a:custGeom>
              <a:avLst/>
              <a:gdLst>
                <a:gd name="T0" fmla="*/ 0 w 249"/>
                <a:gd name="T1" fmla="*/ 0 h 179"/>
                <a:gd name="T2" fmla="*/ 249 w 249"/>
                <a:gd name="T3" fmla="*/ 0 h 179"/>
                <a:gd name="T4" fmla="*/ 249 w 249"/>
                <a:gd name="T5" fmla="*/ 179 h 179"/>
                <a:gd name="T6" fmla="*/ 0 w 249"/>
                <a:gd name="T7" fmla="*/ 179 h 179"/>
                <a:gd name="T8" fmla="*/ 0 w 249"/>
                <a:gd name="T9" fmla="*/ 0 h 179"/>
                <a:gd name="T10" fmla="*/ 0 w 249"/>
                <a:gd name="T11" fmla="*/ 0 h 179"/>
                <a:gd name="T12" fmla="*/ 240 w 249"/>
                <a:gd name="T13" fmla="*/ 0 h 179"/>
                <a:gd name="T14" fmla="*/ 240 w 249"/>
                <a:gd name="T15" fmla="*/ 169 h 179"/>
                <a:gd name="T16" fmla="*/ 0 w 249"/>
                <a:gd name="T17" fmla="*/ 169 h 179"/>
                <a:gd name="T18" fmla="*/ 0 w 249"/>
                <a:gd name="T19" fmla="*/ 0 h 1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9" h="179">
                  <a:moveTo>
                    <a:pt x="0" y="0"/>
                  </a:moveTo>
                  <a:lnTo>
                    <a:pt x="249" y="0"/>
                  </a:lnTo>
                  <a:lnTo>
                    <a:pt x="249" y="179"/>
                  </a:lnTo>
                  <a:lnTo>
                    <a:pt x="0" y="17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40" y="0"/>
                  </a:lnTo>
                  <a:lnTo>
                    <a:pt x="240" y="169"/>
                  </a:lnTo>
                  <a:lnTo>
                    <a:pt x="0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8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13" name="Freeform 564"/>
            <p:cNvSpPr>
              <a:spLocks noEditPoints="1"/>
            </p:cNvSpPr>
            <p:nvPr/>
          </p:nvSpPr>
          <p:spPr bwMode="auto">
            <a:xfrm>
              <a:off x="2799" y="1849"/>
              <a:ext cx="240" cy="169"/>
            </a:xfrm>
            <a:custGeom>
              <a:avLst/>
              <a:gdLst>
                <a:gd name="T0" fmla="*/ 0 w 240"/>
                <a:gd name="T1" fmla="*/ 0 h 169"/>
                <a:gd name="T2" fmla="*/ 240 w 240"/>
                <a:gd name="T3" fmla="*/ 0 h 169"/>
                <a:gd name="T4" fmla="*/ 240 w 240"/>
                <a:gd name="T5" fmla="*/ 169 h 169"/>
                <a:gd name="T6" fmla="*/ 0 w 240"/>
                <a:gd name="T7" fmla="*/ 169 h 169"/>
                <a:gd name="T8" fmla="*/ 0 w 240"/>
                <a:gd name="T9" fmla="*/ 0 h 169"/>
                <a:gd name="T10" fmla="*/ 0 w 240"/>
                <a:gd name="T11" fmla="*/ 0 h 169"/>
                <a:gd name="T12" fmla="*/ 230 w 240"/>
                <a:gd name="T13" fmla="*/ 0 h 169"/>
                <a:gd name="T14" fmla="*/ 230 w 240"/>
                <a:gd name="T15" fmla="*/ 165 h 169"/>
                <a:gd name="T16" fmla="*/ 0 w 240"/>
                <a:gd name="T17" fmla="*/ 165 h 169"/>
                <a:gd name="T18" fmla="*/ 0 w 240"/>
                <a:gd name="T19" fmla="*/ 0 h 1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0" h="169">
                  <a:moveTo>
                    <a:pt x="0" y="0"/>
                  </a:moveTo>
                  <a:lnTo>
                    <a:pt x="240" y="0"/>
                  </a:lnTo>
                  <a:lnTo>
                    <a:pt x="240" y="169"/>
                  </a:lnTo>
                  <a:lnTo>
                    <a:pt x="0" y="16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30" y="0"/>
                  </a:lnTo>
                  <a:lnTo>
                    <a:pt x="230" y="165"/>
                  </a:lnTo>
                  <a:lnTo>
                    <a:pt x="0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14" name="Freeform 565"/>
            <p:cNvSpPr>
              <a:spLocks noEditPoints="1"/>
            </p:cNvSpPr>
            <p:nvPr/>
          </p:nvSpPr>
          <p:spPr bwMode="auto">
            <a:xfrm>
              <a:off x="2799" y="1849"/>
              <a:ext cx="230" cy="165"/>
            </a:xfrm>
            <a:custGeom>
              <a:avLst/>
              <a:gdLst>
                <a:gd name="T0" fmla="*/ 0 w 230"/>
                <a:gd name="T1" fmla="*/ 0 h 165"/>
                <a:gd name="T2" fmla="*/ 230 w 230"/>
                <a:gd name="T3" fmla="*/ 0 h 165"/>
                <a:gd name="T4" fmla="*/ 230 w 230"/>
                <a:gd name="T5" fmla="*/ 165 h 165"/>
                <a:gd name="T6" fmla="*/ 0 w 230"/>
                <a:gd name="T7" fmla="*/ 165 h 165"/>
                <a:gd name="T8" fmla="*/ 0 w 230"/>
                <a:gd name="T9" fmla="*/ 0 h 165"/>
                <a:gd name="T10" fmla="*/ 0 w 230"/>
                <a:gd name="T11" fmla="*/ 0 h 165"/>
                <a:gd name="T12" fmla="*/ 221 w 230"/>
                <a:gd name="T13" fmla="*/ 0 h 165"/>
                <a:gd name="T14" fmla="*/ 221 w 230"/>
                <a:gd name="T15" fmla="*/ 155 h 165"/>
                <a:gd name="T16" fmla="*/ 0 w 230"/>
                <a:gd name="T17" fmla="*/ 155 h 165"/>
                <a:gd name="T18" fmla="*/ 0 w 230"/>
                <a:gd name="T19" fmla="*/ 0 h 1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0" h="165">
                  <a:moveTo>
                    <a:pt x="0" y="0"/>
                  </a:moveTo>
                  <a:lnTo>
                    <a:pt x="230" y="0"/>
                  </a:lnTo>
                  <a:lnTo>
                    <a:pt x="230" y="165"/>
                  </a:lnTo>
                  <a:lnTo>
                    <a:pt x="0" y="16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21" y="0"/>
                  </a:lnTo>
                  <a:lnTo>
                    <a:pt x="221" y="155"/>
                  </a:lnTo>
                  <a:lnTo>
                    <a:pt x="0" y="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15" name="Freeform 566"/>
            <p:cNvSpPr>
              <a:spLocks noEditPoints="1"/>
            </p:cNvSpPr>
            <p:nvPr/>
          </p:nvSpPr>
          <p:spPr bwMode="auto">
            <a:xfrm>
              <a:off x="2799" y="1849"/>
              <a:ext cx="221" cy="155"/>
            </a:xfrm>
            <a:custGeom>
              <a:avLst/>
              <a:gdLst>
                <a:gd name="T0" fmla="*/ 0 w 221"/>
                <a:gd name="T1" fmla="*/ 0 h 155"/>
                <a:gd name="T2" fmla="*/ 221 w 221"/>
                <a:gd name="T3" fmla="*/ 0 h 155"/>
                <a:gd name="T4" fmla="*/ 221 w 221"/>
                <a:gd name="T5" fmla="*/ 155 h 155"/>
                <a:gd name="T6" fmla="*/ 0 w 221"/>
                <a:gd name="T7" fmla="*/ 155 h 155"/>
                <a:gd name="T8" fmla="*/ 0 w 221"/>
                <a:gd name="T9" fmla="*/ 0 h 155"/>
                <a:gd name="T10" fmla="*/ 0 w 221"/>
                <a:gd name="T11" fmla="*/ 0 h 155"/>
                <a:gd name="T12" fmla="*/ 211 w 221"/>
                <a:gd name="T13" fmla="*/ 0 h 155"/>
                <a:gd name="T14" fmla="*/ 211 w 221"/>
                <a:gd name="T15" fmla="*/ 150 h 155"/>
                <a:gd name="T16" fmla="*/ 0 w 221"/>
                <a:gd name="T17" fmla="*/ 150 h 155"/>
                <a:gd name="T18" fmla="*/ 0 w 221"/>
                <a:gd name="T19" fmla="*/ 0 h 1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1" h="155">
                  <a:moveTo>
                    <a:pt x="0" y="0"/>
                  </a:moveTo>
                  <a:lnTo>
                    <a:pt x="221" y="0"/>
                  </a:lnTo>
                  <a:lnTo>
                    <a:pt x="221" y="155"/>
                  </a:lnTo>
                  <a:lnTo>
                    <a:pt x="0" y="15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11" y="0"/>
                  </a:lnTo>
                  <a:lnTo>
                    <a:pt x="211" y="150"/>
                  </a:lnTo>
                  <a:lnTo>
                    <a:pt x="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16" name="Freeform 567"/>
            <p:cNvSpPr>
              <a:spLocks noEditPoints="1"/>
            </p:cNvSpPr>
            <p:nvPr/>
          </p:nvSpPr>
          <p:spPr bwMode="auto">
            <a:xfrm>
              <a:off x="2799" y="1849"/>
              <a:ext cx="211" cy="150"/>
            </a:xfrm>
            <a:custGeom>
              <a:avLst/>
              <a:gdLst>
                <a:gd name="T0" fmla="*/ 0 w 211"/>
                <a:gd name="T1" fmla="*/ 0 h 150"/>
                <a:gd name="T2" fmla="*/ 211 w 211"/>
                <a:gd name="T3" fmla="*/ 0 h 150"/>
                <a:gd name="T4" fmla="*/ 211 w 211"/>
                <a:gd name="T5" fmla="*/ 150 h 150"/>
                <a:gd name="T6" fmla="*/ 0 w 211"/>
                <a:gd name="T7" fmla="*/ 150 h 150"/>
                <a:gd name="T8" fmla="*/ 0 w 211"/>
                <a:gd name="T9" fmla="*/ 0 h 150"/>
                <a:gd name="T10" fmla="*/ 0 w 211"/>
                <a:gd name="T11" fmla="*/ 0 h 150"/>
                <a:gd name="T12" fmla="*/ 202 w 211"/>
                <a:gd name="T13" fmla="*/ 0 h 150"/>
                <a:gd name="T14" fmla="*/ 202 w 211"/>
                <a:gd name="T15" fmla="*/ 146 h 150"/>
                <a:gd name="T16" fmla="*/ 0 w 211"/>
                <a:gd name="T17" fmla="*/ 146 h 150"/>
                <a:gd name="T18" fmla="*/ 0 w 211"/>
                <a:gd name="T19" fmla="*/ 0 h 1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1" h="150">
                  <a:moveTo>
                    <a:pt x="0" y="0"/>
                  </a:moveTo>
                  <a:lnTo>
                    <a:pt x="211" y="0"/>
                  </a:lnTo>
                  <a:lnTo>
                    <a:pt x="211" y="150"/>
                  </a:lnTo>
                  <a:lnTo>
                    <a:pt x="0" y="15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02" y="0"/>
                  </a:lnTo>
                  <a:lnTo>
                    <a:pt x="202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17" name="Freeform 568"/>
            <p:cNvSpPr>
              <a:spLocks noEditPoints="1"/>
            </p:cNvSpPr>
            <p:nvPr/>
          </p:nvSpPr>
          <p:spPr bwMode="auto">
            <a:xfrm>
              <a:off x="2799" y="1849"/>
              <a:ext cx="202" cy="146"/>
            </a:xfrm>
            <a:custGeom>
              <a:avLst/>
              <a:gdLst>
                <a:gd name="T0" fmla="*/ 0 w 202"/>
                <a:gd name="T1" fmla="*/ 0 h 146"/>
                <a:gd name="T2" fmla="*/ 202 w 202"/>
                <a:gd name="T3" fmla="*/ 0 h 146"/>
                <a:gd name="T4" fmla="*/ 202 w 202"/>
                <a:gd name="T5" fmla="*/ 146 h 146"/>
                <a:gd name="T6" fmla="*/ 0 w 202"/>
                <a:gd name="T7" fmla="*/ 146 h 146"/>
                <a:gd name="T8" fmla="*/ 0 w 202"/>
                <a:gd name="T9" fmla="*/ 0 h 146"/>
                <a:gd name="T10" fmla="*/ 0 w 202"/>
                <a:gd name="T11" fmla="*/ 0 h 146"/>
                <a:gd name="T12" fmla="*/ 193 w 202"/>
                <a:gd name="T13" fmla="*/ 0 h 146"/>
                <a:gd name="T14" fmla="*/ 193 w 202"/>
                <a:gd name="T15" fmla="*/ 136 h 146"/>
                <a:gd name="T16" fmla="*/ 0 w 202"/>
                <a:gd name="T17" fmla="*/ 136 h 146"/>
                <a:gd name="T18" fmla="*/ 0 w 202"/>
                <a:gd name="T19" fmla="*/ 0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2" h="146">
                  <a:moveTo>
                    <a:pt x="0" y="0"/>
                  </a:moveTo>
                  <a:lnTo>
                    <a:pt x="202" y="0"/>
                  </a:lnTo>
                  <a:lnTo>
                    <a:pt x="202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93" y="0"/>
                  </a:lnTo>
                  <a:lnTo>
                    <a:pt x="193" y="136"/>
                  </a:lnTo>
                  <a:lnTo>
                    <a:pt x="0" y="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18" name="Freeform 569"/>
            <p:cNvSpPr>
              <a:spLocks noEditPoints="1"/>
            </p:cNvSpPr>
            <p:nvPr/>
          </p:nvSpPr>
          <p:spPr bwMode="auto">
            <a:xfrm>
              <a:off x="2799" y="1849"/>
              <a:ext cx="193" cy="136"/>
            </a:xfrm>
            <a:custGeom>
              <a:avLst/>
              <a:gdLst>
                <a:gd name="T0" fmla="*/ 0 w 193"/>
                <a:gd name="T1" fmla="*/ 0 h 136"/>
                <a:gd name="T2" fmla="*/ 193 w 193"/>
                <a:gd name="T3" fmla="*/ 0 h 136"/>
                <a:gd name="T4" fmla="*/ 193 w 193"/>
                <a:gd name="T5" fmla="*/ 136 h 136"/>
                <a:gd name="T6" fmla="*/ 0 w 193"/>
                <a:gd name="T7" fmla="*/ 136 h 136"/>
                <a:gd name="T8" fmla="*/ 0 w 193"/>
                <a:gd name="T9" fmla="*/ 0 h 136"/>
                <a:gd name="T10" fmla="*/ 0 w 193"/>
                <a:gd name="T11" fmla="*/ 0 h 136"/>
                <a:gd name="T12" fmla="*/ 183 w 193"/>
                <a:gd name="T13" fmla="*/ 0 h 136"/>
                <a:gd name="T14" fmla="*/ 183 w 193"/>
                <a:gd name="T15" fmla="*/ 132 h 136"/>
                <a:gd name="T16" fmla="*/ 0 w 193"/>
                <a:gd name="T17" fmla="*/ 132 h 136"/>
                <a:gd name="T18" fmla="*/ 0 w 193"/>
                <a:gd name="T19" fmla="*/ 0 h 1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3" h="136">
                  <a:moveTo>
                    <a:pt x="0" y="0"/>
                  </a:moveTo>
                  <a:lnTo>
                    <a:pt x="193" y="0"/>
                  </a:lnTo>
                  <a:lnTo>
                    <a:pt x="193" y="136"/>
                  </a:lnTo>
                  <a:lnTo>
                    <a:pt x="0" y="13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83" y="0"/>
                  </a:lnTo>
                  <a:lnTo>
                    <a:pt x="183" y="13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19" name="Freeform 570"/>
            <p:cNvSpPr>
              <a:spLocks noEditPoints="1"/>
            </p:cNvSpPr>
            <p:nvPr/>
          </p:nvSpPr>
          <p:spPr bwMode="auto">
            <a:xfrm>
              <a:off x="2799" y="1849"/>
              <a:ext cx="183" cy="132"/>
            </a:xfrm>
            <a:custGeom>
              <a:avLst/>
              <a:gdLst>
                <a:gd name="T0" fmla="*/ 0 w 183"/>
                <a:gd name="T1" fmla="*/ 0 h 132"/>
                <a:gd name="T2" fmla="*/ 183 w 183"/>
                <a:gd name="T3" fmla="*/ 0 h 132"/>
                <a:gd name="T4" fmla="*/ 183 w 183"/>
                <a:gd name="T5" fmla="*/ 132 h 132"/>
                <a:gd name="T6" fmla="*/ 0 w 183"/>
                <a:gd name="T7" fmla="*/ 132 h 132"/>
                <a:gd name="T8" fmla="*/ 0 w 183"/>
                <a:gd name="T9" fmla="*/ 0 h 132"/>
                <a:gd name="T10" fmla="*/ 0 w 183"/>
                <a:gd name="T11" fmla="*/ 0 h 132"/>
                <a:gd name="T12" fmla="*/ 174 w 183"/>
                <a:gd name="T13" fmla="*/ 0 h 132"/>
                <a:gd name="T14" fmla="*/ 174 w 183"/>
                <a:gd name="T15" fmla="*/ 122 h 132"/>
                <a:gd name="T16" fmla="*/ 0 w 183"/>
                <a:gd name="T17" fmla="*/ 122 h 132"/>
                <a:gd name="T18" fmla="*/ 0 w 183"/>
                <a:gd name="T19" fmla="*/ 0 h 1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3" h="132">
                  <a:moveTo>
                    <a:pt x="0" y="0"/>
                  </a:moveTo>
                  <a:lnTo>
                    <a:pt x="183" y="0"/>
                  </a:lnTo>
                  <a:lnTo>
                    <a:pt x="183" y="132"/>
                  </a:lnTo>
                  <a:lnTo>
                    <a:pt x="0" y="13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74" y="0"/>
                  </a:lnTo>
                  <a:lnTo>
                    <a:pt x="174" y="122"/>
                  </a:lnTo>
                  <a:lnTo>
                    <a:pt x="0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A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20" name="Freeform 571"/>
            <p:cNvSpPr>
              <a:spLocks noEditPoints="1"/>
            </p:cNvSpPr>
            <p:nvPr/>
          </p:nvSpPr>
          <p:spPr bwMode="auto">
            <a:xfrm>
              <a:off x="2799" y="1849"/>
              <a:ext cx="174" cy="122"/>
            </a:xfrm>
            <a:custGeom>
              <a:avLst/>
              <a:gdLst>
                <a:gd name="T0" fmla="*/ 0 w 174"/>
                <a:gd name="T1" fmla="*/ 0 h 122"/>
                <a:gd name="T2" fmla="*/ 174 w 174"/>
                <a:gd name="T3" fmla="*/ 0 h 122"/>
                <a:gd name="T4" fmla="*/ 174 w 174"/>
                <a:gd name="T5" fmla="*/ 122 h 122"/>
                <a:gd name="T6" fmla="*/ 0 w 174"/>
                <a:gd name="T7" fmla="*/ 122 h 122"/>
                <a:gd name="T8" fmla="*/ 0 w 174"/>
                <a:gd name="T9" fmla="*/ 0 h 122"/>
                <a:gd name="T10" fmla="*/ 0 w 174"/>
                <a:gd name="T11" fmla="*/ 0 h 122"/>
                <a:gd name="T12" fmla="*/ 165 w 174"/>
                <a:gd name="T13" fmla="*/ 0 h 122"/>
                <a:gd name="T14" fmla="*/ 165 w 174"/>
                <a:gd name="T15" fmla="*/ 118 h 122"/>
                <a:gd name="T16" fmla="*/ 0 w 174"/>
                <a:gd name="T17" fmla="*/ 118 h 122"/>
                <a:gd name="T18" fmla="*/ 0 w 174"/>
                <a:gd name="T19" fmla="*/ 0 h 1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4" h="122">
                  <a:moveTo>
                    <a:pt x="0" y="0"/>
                  </a:moveTo>
                  <a:lnTo>
                    <a:pt x="174" y="0"/>
                  </a:lnTo>
                  <a:lnTo>
                    <a:pt x="174" y="122"/>
                  </a:lnTo>
                  <a:lnTo>
                    <a:pt x="0" y="12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65" y="0"/>
                  </a:lnTo>
                  <a:lnTo>
                    <a:pt x="165" y="118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21" name="Freeform 572"/>
            <p:cNvSpPr>
              <a:spLocks noEditPoints="1"/>
            </p:cNvSpPr>
            <p:nvPr/>
          </p:nvSpPr>
          <p:spPr bwMode="auto">
            <a:xfrm>
              <a:off x="2799" y="1849"/>
              <a:ext cx="165" cy="118"/>
            </a:xfrm>
            <a:custGeom>
              <a:avLst/>
              <a:gdLst>
                <a:gd name="T0" fmla="*/ 0 w 165"/>
                <a:gd name="T1" fmla="*/ 0 h 118"/>
                <a:gd name="T2" fmla="*/ 165 w 165"/>
                <a:gd name="T3" fmla="*/ 0 h 118"/>
                <a:gd name="T4" fmla="*/ 165 w 165"/>
                <a:gd name="T5" fmla="*/ 118 h 118"/>
                <a:gd name="T6" fmla="*/ 0 w 165"/>
                <a:gd name="T7" fmla="*/ 118 h 118"/>
                <a:gd name="T8" fmla="*/ 0 w 165"/>
                <a:gd name="T9" fmla="*/ 0 h 118"/>
                <a:gd name="T10" fmla="*/ 0 w 165"/>
                <a:gd name="T11" fmla="*/ 0 h 118"/>
                <a:gd name="T12" fmla="*/ 155 w 165"/>
                <a:gd name="T13" fmla="*/ 0 h 118"/>
                <a:gd name="T14" fmla="*/ 155 w 165"/>
                <a:gd name="T15" fmla="*/ 113 h 118"/>
                <a:gd name="T16" fmla="*/ 0 w 165"/>
                <a:gd name="T17" fmla="*/ 113 h 118"/>
                <a:gd name="T18" fmla="*/ 0 w 165"/>
                <a:gd name="T19" fmla="*/ 0 h 1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5" h="118">
                  <a:moveTo>
                    <a:pt x="0" y="0"/>
                  </a:moveTo>
                  <a:lnTo>
                    <a:pt x="165" y="0"/>
                  </a:lnTo>
                  <a:lnTo>
                    <a:pt x="165" y="118"/>
                  </a:lnTo>
                  <a:lnTo>
                    <a:pt x="0" y="11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55" y="0"/>
                  </a:lnTo>
                  <a:lnTo>
                    <a:pt x="155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22" name="Freeform 573"/>
            <p:cNvSpPr>
              <a:spLocks noEditPoints="1"/>
            </p:cNvSpPr>
            <p:nvPr/>
          </p:nvSpPr>
          <p:spPr bwMode="auto">
            <a:xfrm>
              <a:off x="2799" y="1849"/>
              <a:ext cx="155" cy="113"/>
            </a:xfrm>
            <a:custGeom>
              <a:avLst/>
              <a:gdLst>
                <a:gd name="T0" fmla="*/ 0 w 155"/>
                <a:gd name="T1" fmla="*/ 0 h 113"/>
                <a:gd name="T2" fmla="*/ 155 w 155"/>
                <a:gd name="T3" fmla="*/ 0 h 113"/>
                <a:gd name="T4" fmla="*/ 155 w 155"/>
                <a:gd name="T5" fmla="*/ 113 h 113"/>
                <a:gd name="T6" fmla="*/ 0 w 155"/>
                <a:gd name="T7" fmla="*/ 113 h 113"/>
                <a:gd name="T8" fmla="*/ 0 w 155"/>
                <a:gd name="T9" fmla="*/ 0 h 113"/>
                <a:gd name="T10" fmla="*/ 0 w 155"/>
                <a:gd name="T11" fmla="*/ 0 h 113"/>
                <a:gd name="T12" fmla="*/ 146 w 155"/>
                <a:gd name="T13" fmla="*/ 0 h 113"/>
                <a:gd name="T14" fmla="*/ 146 w 155"/>
                <a:gd name="T15" fmla="*/ 103 h 113"/>
                <a:gd name="T16" fmla="*/ 0 w 155"/>
                <a:gd name="T17" fmla="*/ 103 h 113"/>
                <a:gd name="T18" fmla="*/ 0 w 155"/>
                <a:gd name="T19" fmla="*/ 0 h 11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5" h="113">
                  <a:moveTo>
                    <a:pt x="0" y="0"/>
                  </a:moveTo>
                  <a:lnTo>
                    <a:pt x="155" y="0"/>
                  </a:lnTo>
                  <a:lnTo>
                    <a:pt x="155" y="113"/>
                  </a:lnTo>
                  <a:lnTo>
                    <a:pt x="0" y="11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46" y="0"/>
                  </a:lnTo>
                  <a:lnTo>
                    <a:pt x="146" y="103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23" name="Freeform 574"/>
            <p:cNvSpPr>
              <a:spLocks noEditPoints="1"/>
            </p:cNvSpPr>
            <p:nvPr/>
          </p:nvSpPr>
          <p:spPr bwMode="auto">
            <a:xfrm>
              <a:off x="2799" y="1849"/>
              <a:ext cx="146" cy="103"/>
            </a:xfrm>
            <a:custGeom>
              <a:avLst/>
              <a:gdLst>
                <a:gd name="T0" fmla="*/ 0 w 146"/>
                <a:gd name="T1" fmla="*/ 0 h 103"/>
                <a:gd name="T2" fmla="*/ 146 w 146"/>
                <a:gd name="T3" fmla="*/ 0 h 103"/>
                <a:gd name="T4" fmla="*/ 146 w 146"/>
                <a:gd name="T5" fmla="*/ 103 h 103"/>
                <a:gd name="T6" fmla="*/ 0 w 146"/>
                <a:gd name="T7" fmla="*/ 103 h 103"/>
                <a:gd name="T8" fmla="*/ 0 w 146"/>
                <a:gd name="T9" fmla="*/ 0 h 103"/>
                <a:gd name="T10" fmla="*/ 0 w 146"/>
                <a:gd name="T11" fmla="*/ 0 h 103"/>
                <a:gd name="T12" fmla="*/ 136 w 146"/>
                <a:gd name="T13" fmla="*/ 0 h 103"/>
                <a:gd name="T14" fmla="*/ 136 w 146"/>
                <a:gd name="T15" fmla="*/ 99 h 103"/>
                <a:gd name="T16" fmla="*/ 0 w 146"/>
                <a:gd name="T17" fmla="*/ 99 h 103"/>
                <a:gd name="T18" fmla="*/ 0 w 146"/>
                <a:gd name="T19" fmla="*/ 0 h 10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6" h="103">
                  <a:moveTo>
                    <a:pt x="0" y="0"/>
                  </a:moveTo>
                  <a:lnTo>
                    <a:pt x="146" y="0"/>
                  </a:lnTo>
                  <a:lnTo>
                    <a:pt x="146" y="103"/>
                  </a:lnTo>
                  <a:lnTo>
                    <a:pt x="0" y="10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36" y="0"/>
                  </a:lnTo>
                  <a:lnTo>
                    <a:pt x="136" y="99"/>
                  </a:lnTo>
                  <a:lnTo>
                    <a:pt x="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24" name="Freeform 575"/>
            <p:cNvSpPr>
              <a:spLocks noEditPoints="1"/>
            </p:cNvSpPr>
            <p:nvPr/>
          </p:nvSpPr>
          <p:spPr bwMode="auto">
            <a:xfrm>
              <a:off x="2799" y="1849"/>
              <a:ext cx="136" cy="99"/>
            </a:xfrm>
            <a:custGeom>
              <a:avLst/>
              <a:gdLst>
                <a:gd name="T0" fmla="*/ 0 w 136"/>
                <a:gd name="T1" fmla="*/ 0 h 99"/>
                <a:gd name="T2" fmla="*/ 136 w 136"/>
                <a:gd name="T3" fmla="*/ 0 h 99"/>
                <a:gd name="T4" fmla="*/ 136 w 136"/>
                <a:gd name="T5" fmla="*/ 99 h 99"/>
                <a:gd name="T6" fmla="*/ 0 w 136"/>
                <a:gd name="T7" fmla="*/ 99 h 99"/>
                <a:gd name="T8" fmla="*/ 0 w 136"/>
                <a:gd name="T9" fmla="*/ 0 h 99"/>
                <a:gd name="T10" fmla="*/ 0 w 136"/>
                <a:gd name="T11" fmla="*/ 0 h 99"/>
                <a:gd name="T12" fmla="*/ 127 w 136"/>
                <a:gd name="T13" fmla="*/ 0 h 99"/>
                <a:gd name="T14" fmla="*/ 127 w 136"/>
                <a:gd name="T15" fmla="*/ 89 h 99"/>
                <a:gd name="T16" fmla="*/ 0 w 136"/>
                <a:gd name="T17" fmla="*/ 89 h 99"/>
                <a:gd name="T18" fmla="*/ 0 w 136"/>
                <a:gd name="T19" fmla="*/ 0 h 9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99">
                  <a:moveTo>
                    <a:pt x="0" y="0"/>
                  </a:moveTo>
                  <a:lnTo>
                    <a:pt x="136" y="0"/>
                  </a:lnTo>
                  <a:lnTo>
                    <a:pt x="136" y="99"/>
                  </a:lnTo>
                  <a:lnTo>
                    <a:pt x="0" y="9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27" y="0"/>
                  </a:lnTo>
                  <a:lnTo>
                    <a:pt x="1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25" name="Freeform 576"/>
            <p:cNvSpPr>
              <a:spLocks noEditPoints="1"/>
            </p:cNvSpPr>
            <p:nvPr/>
          </p:nvSpPr>
          <p:spPr bwMode="auto">
            <a:xfrm>
              <a:off x="2799" y="1849"/>
              <a:ext cx="127" cy="89"/>
            </a:xfrm>
            <a:custGeom>
              <a:avLst/>
              <a:gdLst>
                <a:gd name="T0" fmla="*/ 0 w 127"/>
                <a:gd name="T1" fmla="*/ 0 h 89"/>
                <a:gd name="T2" fmla="*/ 127 w 127"/>
                <a:gd name="T3" fmla="*/ 0 h 89"/>
                <a:gd name="T4" fmla="*/ 127 w 127"/>
                <a:gd name="T5" fmla="*/ 89 h 89"/>
                <a:gd name="T6" fmla="*/ 0 w 127"/>
                <a:gd name="T7" fmla="*/ 89 h 89"/>
                <a:gd name="T8" fmla="*/ 0 w 127"/>
                <a:gd name="T9" fmla="*/ 0 h 89"/>
                <a:gd name="T10" fmla="*/ 0 w 127"/>
                <a:gd name="T11" fmla="*/ 0 h 89"/>
                <a:gd name="T12" fmla="*/ 118 w 127"/>
                <a:gd name="T13" fmla="*/ 0 h 89"/>
                <a:gd name="T14" fmla="*/ 118 w 127"/>
                <a:gd name="T15" fmla="*/ 85 h 89"/>
                <a:gd name="T16" fmla="*/ 0 w 127"/>
                <a:gd name="T17" fmla="*/ 85 h 89"/>
                <a:gd name="T18" fmla="*/ 0 w 127"/>
                <a:gd name="T19" fmla="*/ 0 h 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" h="89">
                  <a:moveTo>
                    <a:pt x="0" y="0"/>
                  </a:moveTo>
                  <a:lnTo>
                    <a:pt x="127" y="0"/>
                  </a:lnTo>
                  <a:lnTo>
                    <a:pt x="127" y="89"/>
                  </a:lnTo>
                  <a:lnTo>
                    <a:pt x="0" y="8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18" y="0"/>
                  </a:lnTo>
                  <a:lnTo>
                    <a:pt x="118" y="85"/>
                  </a:lnTo>
                  <a:lnTo>
                    <a:pt x="0" y="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26" name="Freeform 577"/>
            <p:cNvSpPr>
              <a:spLocks noEditPoints="1"/>
            </p:cNvSpPr>
            <p:nvPr/>
          </p:nvSpPr>
          <p:spPr bwMode="auto">
            <a:xfrm>
              <a:off x="2799" y="1849"/>
              <a:ext cx="118" cy="85"/>
            </a:xfrm>
            <a:custGeom>
              <a:avLst/>
              <a:gdLst>
                <a:gd name="T0" fmla="*/ 0 w 118"/>
                <a:gd name="T1" fmla="*/ 0 h 85"/>
                <a:gd name="T2" fmla="*/ 118 w 118"/>
                <a:gd name="T3" fmla="*/ 0 h 85"/>
                <a:gd name="T4" fmla="*/ 118 w 118"/>
                <a:gd name="T5" fmla="*/ 85 h 85"/>
                <a:gd name="T6" fmla="*/ 0 w 118"/>
                <a:gd name="T7" fmla="*/ 85 h 85"/>
                <a:gd name="T8" fmla="*/ 0 w 118"/>
                <a:gd name="T9" fmla="*/ 0 h 85"/>
                <a:gd name="T10" fmla="*/ 0 w 118"/>
                <a:gd name="T11" fmla="*/ 0 h 85"/>
                <a:gd name="T12" fmla="*/ 108 w 118"/>
                <a:gd name="T13" fmla="*/ 0 h 85"/>
                <a:gd name="T14" fmla="*/ 108 w 118"/>
                <a:gd name="T15" fmla="*/ 80 h 85"/>
                <a:gd name="T16" fmla="*/ 0 w 118"/>
                <a:gd name="T17" fmla="*/ 80 h 85"/>
                <a:gd name="T18" fmla="*/ 0 w 118"/>
                <a:gd name="T19" fmla="*/ 0 h 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" h="85">
                  <a:moveTo>
                    <a:pt x="0" y="0"/>
                  </a:moveTo>
                  <a:lnTo>
                    <a:pt x="118" y="0"/>
                  </a:lnTo>
                  <a:lnTo>
                    <a:pt x="118" y="85"/>
                  </a:lnTo>
                  <a:lnTo>
                    <a:pt x="0" y="8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08" y="0"/>
                  </a:lnTo>
                  <a:lnTo>
                    <a:pt x="108" y="80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27" name="Freeform 578"/>
            <p:cNvSpPr>
              <a:spLocks noEditPoints="1"/>
            </p:cNvSpPr>
            <p:nvPr/>
          </p:nvSpPr>
          <p:spPr bwMode="auto">
            <a:xfrm>
              <a:off x="2799" y="1849"/>
              <a:ext cx="108" cy="80"/>
            </a:xfrm>
            <a:custGeom>
              <a:avLst/>
              <a:gdLst>
                <a:gd name="T0" fmla="*/ 0 w 108"/>
                <a:gd name="T1" fmla="*/ 0 h 80"/>
                <a:gd name="T2" fmla="*/ 108 w 108"/>
                <a:gd name="T3" fmla="*/ 0 h 80"/>
                <a:gd name="T4" fmla="*/ 108 w 108"/>
                <a:gd name="T5" fmla="*/ 80 h 80"/>
                <a:gd name="T6" fmla="*/ 0 w 108"/>
                <a:gd name="T7" fmla="*/ 80 h 80"/>
                <a:gd name="T8" fmla="*/ 0 w 108"/>
                <a:gd name="T9" fmla="*/ 0 h 80"/>
                <a:gd name="T10" fmla="*/ 0 w 108"/>
                <a:gd name="T11" fmla="*/ 0 h 80"/>
                <a:gd name="T12" fmla="*/ 103 w 108"/>
                <a:gd name="T13" fmla="*/ 0 h 80"/>
                <a:gd name="T14" fmla="*/ 103 w 108"/>
                <a:gd name="T15" fmla="*/ 71 h 80"/>
                <a:gd name="T16" fmla="*/ 0 w 108"/>
                <a:gd name="T17" fmla="*/ 71 h 80"/>
                <a:gd name="T18" fmla="*/ 0 w 108"/>
                <a:gd name="T19" fmla="*/ 0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8" h="80">
                  <a:moveTo>
                    <a:pt x="0" y="0"/>
                  </a:moveTo>
                  <a:lnTo>
                    <a:pt x="108" y="0"/>
                  </a:lnTo>
                  <a:lnTo>
                    <a:pt x="108" y="80"/>
                  </a:lnTo>
                  <a:lnTo>
                    <a:pt x="0" y="8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03" y="0"/>
                  </a:lnTo>
                  <a:lnTo>
                    <a:pt x="103" y="71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28" name="Freeform 579"/>
            <p:cNvSpPr>
              <a:spLocks noEditPoints="1"/>
            </p:cNvSpPr>
            <p:nvPr/>
          </p:nvSpPr>
          <p:spPr bwMode="auto">
            <a:xfrm>
              <a:off x="2799" y="1849"/>
              <a:ext cx="103" cy="71"/>
            </a:xfrm>
            <a:custGeom>
              <a:avLst/>
              <a:gdLst>
                <a:gd name="T0" fmla="*/ 0 w 103"/>
                <a:gd name="T1" fmla="*/ 0 h 71"/>
                <a:gd name="T2" fmla="*/ 103 w 103"/>
                <a:gd name="T3" fmla="*/ 0 h 71"/>
                <a:gd name="T4" fmla="*/ 103 w 103"/>
                <a:gd name="T5" fmla="*/ 71 h 71"/>
                <a:gd name="T6" fmla="*/ 0 w 103"/>
                <a:gd name="T7" fmla="*/ 71 h 71"/>
                <a:gd name="T8" fmla="*/ 0 w 103"/>
                <a:gd name="T9" fmla="*/ 0 h 71"/>
                <a:gd name="T10" fmla="*/ 0 w 103"/>
                <a:gd name="T11" fmla="*/ 0 h 71"/>
                <a:gd name="T12" fmla="*/ 94 w 103"/>
                <a:gd name="T13" fmla="*/ 0 h 71"/>
                <a:gd name="T14" fmla="*/ 94 w 103"/>
                <a:gd name="T15" fmla="*/ 66 h 71"/>
                <a:gd name="T16" fmla="*/ 0 w 103"/>
                <a:gd name="T17" fmla="*/ 66 h 71"/>
                <a:gd name="T18" fmla="*/ 0 w 103"/>
                <a:gd name="T19" fmla="*/ 0 h 7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3" h="71">
                  <a:moveTo>
                    <a:pt x="0" y="0"/>
                  </a:moveTo>
                  <a:lnTo>
                    <a:pt x="103" y="0"/>
                  </a:lnTo>
                  <a:lnTo>
                    <a:pt x="103" y="71"/>
                  </a:lnTo>
                  <a:lnTo>
                    <a:pt x="0" y="7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94" y="0"/>
                  </a:lnTo>
                  <a:lnTo>
                    <a:pt x="94" y="66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29" name="Freeform 580"/>
            <p:cNvSpPr>
              <a:spLocks noEditPoints="1"/>
            </p:cNvSpPr>
            <p:nvPr/>
          </p:nvSpPr>
          <p:spPr bwMode="auto">
            <a:xfrm>
              <a:off x="2799" y="1849"/>
              <a:ext cx="94" cy="66"/>
            </a:xfrm>
            <a:custGeom>
              <a:avLst/>
              <a:gdLst>
                <a:gd name="T0" fmla="*/ 0 w 94"/>
                <a:gd name="T1" fmla="*/ 0 h 66"/>
                <a:gd name="T2" fmla="*/ 94 w 94"/>
                <a:gd name="T3" fmla="*/ 0 h 66"/>
                <a:gd name="T4" fmla="*/ 94 w 94"/>
                <a:gd name="T5" fmla="*/ 66 h 66"/>
                <a:gd name="T6" fmla="*/ 0 w 94"/>
                <a:gd name="T7" fmla="*/ 66 h 66"/>
                <a:gd name="T8" fmla="*/ 0 w 94"/>
                <a:gd name="T9" fmla="*/ 0 h 66"/>
                <a:gd name="T10" fmla="*/ 0 w 94"/>
                <a:gd name="T11" fmla="*/ 0 h 66"/>
                <a:gd name="T12" fmla="*/ 85 w 94"/>
                <a:gd name="T13" fmla="*/ 0 h 66"/>
                <a:gd name="T14" fmla="*/ 85 w 94"/>
                <a:gd name="T15" fmla="*/ 61 h 66"/>
                <a:gd name="T16" fmla="*/ 0 w 94"/>
                <a:gd name="T17" fmla="*/ 61 h 66"/>
                <a:gd name="T18" fmla="*/ 0 w 94"/>
                <a:gd name="T19" fmla="*/ 0 h 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4" h="66">
                  <a:moveTo>
                    <a:pt x="0" y="0"/>
                  </a:moveTo>
                  <a:lnTo>
                    <a:pt x="94" y="0"/>
                  </a:lnTo>
                  <a:lnTo>
                    <a:pt x="94" y="66"/>
                  </a:lnTo>
                  <a:lnTo>
                    <a:pt x="0" y="6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5" y="0"/>
                  </a:lnTo>
                  <a:lnTo>
                    <a:pt x="85" y="61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30" name="Freeform 581"/>
            <p:cNvSpPr>
              <a:spLocks noEditPoints="1"/>
            </p:cNvSpPr>
            <p:nvPr/>
          </p:nvSpPr>
          <p:spPr bwMode="auto">
            <a:xfrm>
              <a:off x="2799" y="1849"/>
              <a:ext cx="85" cy="61"/>
            </a:xfrm>
            <a:custGeom>
              <a:avLst/>
              <a:gdLst>
                <a:gd name="T0" fmla="*/ 0 w 85"/>
                <a:gd name="T1" fmla="*/ 0 h 61"/>
                <a:gd name="T2" fmla="*/ 85 w 85"/>
                <a:gd name="T3" fmla="*/ 0 h 61"/>
                <a:gd name="T4" fmla="*/ 85 w 85"/>
                <a:gd name="T5" fmla="*/ 61 h 61"/>
                <a:gd name="T6" fmla="*/ 0 w 85"/>
                <a:gd name="T7" fmla="*/ 61 h 61"/>
                <a:gd name="T8" fmla="*/ 0 w 85"/>
                <a:gd name="T9" fmla="*/ 0 h 61"/>
                <a:gd name="T10" fmla="*/ 0 w 85"/>
                <a:gd name="T11" fmla="*/ 0 h 61"/>
                <a:gd name="T12" fmla="*/ 75 w 85"/>
                <a:gd name="T13" fmla="*/ 0 h 61"/>
                <a:gd name="T14" fmla="*/ 75 w 85"/>
                <a:gd name="T15" fmla="*/ 52 h 61"/>
                <a:gd name="T16" fmla="*/ 0 w 85"/>
                <a:gd name="T17" fmla="*/ 52 h 61"/>
                <a:gd name="T18" fmla="*/ 0 w 85"/>
                <a:gd name="T19" fmla="*/ 0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5" h="61">
                  <a:moveTo>
                    <a:pt x="0" y="0"/>
                  </a:moveTo>
                  <a:lnTo>
                    <a:pt x="85" y="0"/>
                  </a:lnTo>
                  <a:lnTo>
                    <a:pt x="85" y="61"/>
                  </a:lnTo>
                  <a:lnTo>
                    <a:pt x="0" y="6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75" y="52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31" name="Freeform 582"/>
            <p:cNvSpPr>
              <a:spLocks noEditPoints="1"/>
            </p:cNvSpPr>
            <p:nvPr/>
          </p:nvSpPr>
          <p:spPr bwMode="auto">
            <a:xfrm>
              <a:off x="2799" y="1849"/>
              <a:ext cx="75" cy="52"/>
            </a:xfrm>
            <a:custGeom>
              <a:avLst/>
              <a:gdLst>
                <a:gd name="T0" fmla="*/ 0 w 75"/>
                <a:gd name="T1" fmla="*/ 0 h 52"/>
                <a:gd name="T2" fmla="*/ 75 w 75"/>
                <a:gd name="T3" fmla="*/ 0 h 52"/>
                <a:gd name="T4" fmla="*/ 75 w 75"/>
                <a:gd name="T5" fmla="*/ 52 h 52"/>
                <a:gd name="T6" fmla="*/ 0 w 75"/>
                <a:gd name="T7" fmla="*/ 52 h 52"/>
                <a:gd name="T8" fmla="*/ 0 w 75"/>
                <a:gd name="T9" fmla="*/ 0 h 52"/>
                <a:gd name="T10" fmla="*/ 0 w 75"/>
                <a:gd name="T11" fmla="*/ 0 h 52"/>
                <a:gd name="T12" fmla="*/ 66 w 75"/>
                <a:gd name="T13" fmla="*/ 0 h 52"/>
                <a:gd name="T14" fmla="*/ 66 w 75"/>
                <a:gd name="T15" fmla="*/ 47 h 52"/>
                <a:gd name="T16" fmla="*/ 0 w 75"/>
                <a:gd name="T17" fmla="*/ 47 h 52"/>
                <a:gd name="T18" fmla="*/ 0 w 75"/>
                <a:gd name="T19" fmla="*/ 0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5" h="52">
                  <a:moveTo>
                    <a:pt x="0" y="0"/>
                  </a:moveTo>
                  <a:lnTo>
                    <a:pt x="75" y="0"/>
                  </a:lnTo>
                  <a:lnTo>
                    <a:pt x="75" y="52"/>
                  </a:lnTo>
                  <a:lnTo>
                    <a:pt x="0" y="5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66" y="47"/>
                  </a:lnTo>
                  <a:lnTo>
                    <a:pt x="0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32" name="Freeform 583"/>
            <p:cNvSpPr>
              <a:spLocks noEditPoints="1"/>
            </p:cNvSpPr>
            <p:nvPr/>
          </p:nvSpPr>
          <p:spPr bwMode="auto">
            <a:xfrm>
              <a:off x="2799" y="1849"/>
              <a:ext cx="66" cy="47"/>
            </a:xfrm>
            <a:custGeom>
              <a:avLst/>
              <a:gdLst>
                <a:gd name="T0" fmla="*/ 0 w 66"/>
                <a:gd name="T1" fmla="*/ 0 h 47"/>
                <a:gd name="T2" fmla="*/ 66 w 66"/>
                <a:gd name="T3" fmla="*/ 0 h 47"/>
                <a:gd name="T4" fmla="*/ 66 w 66"/>
                <a:gd name="T5" fmla="*/ 47 h 47"/>
                <a:gd name="T6" fmla="*/ 0 w 66"/>
                <a:gd name="T7" fmla="*/ 47 h 47"/>
                <a:gd name="T8" fmla="*/ 0 w 66"/>
                <a:gd name="T9" fmla="*/ 0 h 47"/>
                <a:gd name="T10" fmla="*/ 0 w 66"/>
                <a:gd name="T11" fmla="*/ 0 h 47"/>
                <a:gd name="T12" fmla="*/ 56 w 66"/>
                <a:gd name="T13" fmla="*/ 0 h 47"/>
                <a:gd name="T14" fmla="*/ 56 w 66"/>
                <a:gd name="T15" fmla="*/ 38 h 47"/>
                <a:gd name="T16" fmla="*/ 0 w 66"/>
                <a:gd name="T17" fmla="*/ 38 h 47"/>
                <a:gd name="T18" fmla="*/ 0 w 66"/>
                <a:gd name="T19" fmla="*/ 0 h 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6" h="47">
                  <a:moveTo>
                    <a:pt x="0" y="0"/>
                  </a:moveTo>
                  <a:lnTo>
                    <a:pt x="66" y="0"/>
                  </a:lnTo>
                  <a:lnTo>
                    <a:pt x="66" y="47"/>
                  </a:lnTo>
                  <a:lnTo>
                    <a:pt x="0" y="4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56" y="0"/>
                  </a:lnTo>
                  <a:lnTo>
                    <a:pt x="56" y="38"/>
                  </a:lnTo>
                  <a:lnTo>
                    <a:pt x="0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33" name="Freeform 584"/>
            <p:cNvSpPr>
              <a:spLocks noEditPoints="1"/>
            </p:cNvSpPr>
            <p:nvPr/>
          </p:nvSpPr>
          <p:spPr bwMode="auto">
            <a:xfrm>
              <a:off x="2799" y="1849"/>
              <a:ext cx="56" cy="38"/>
            </a:xfrm>
            <a:custGeom>
              <a:avLst/>
              <a:gdLst>
                <a:gd name="T0" fmla="*/ 0 w 56"/>
                <a:gd name="T1" fmla="*/ 0 h 38"/>
                <a:gd name="T2" fmla="*/ 56 w 56"/>
                <a:gd name="T3" fmla="*/ 0 h 38"/>
                <a:gd name="T4" fmla="*/ 56 w 56"/>
                <a:gd name="T5" fmla="*/ 38 h 38"/>
                <a:gd name="T6" fmla="*/ 0 w 56"/>
                <a:gd name="T7" fmla="*/ 38 h 38"/>
                <a:gd name="T8" fmla="*/ 0 w 56"/>
                <a:gd name="T9" fmla="*/ 0 h 38"/>
                <a:gd name="T10" fmla="*/ 0 w 56"/>
                <a:gd name="T11" fmla="*/ 0 h 38"/>
                <a:gd name="T12" fmla="*/ 47 w 56"/>
                <a:gd name="T13" fmla="*/ 0 h 38"/>
                <a:gd name="T14" fmla="*/ 47 w 56"/>
                <a:gd name="T15" fmla="*/ 33 h 38"/>
                <a:gd name="T16" fmla="*/ 0 w 56"/>
                <a:gd name="T17" fmla="*/ 33 h 38"/>
                <a:gd name="T18" fmla="*/ 0 w 56"/>
                <a:gd name="T19" fmla="*/ 0 h 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6" h="38">
                  <a:moveTo>
                    <a:pt x="0" y="0"/>
                  </a:moveTo>
                  <a:lnTo>
                    <a:pt x="56" y="0"/>
                  </a:lnTo>
                  <a:lnTo>
                    <a:pt x="56" y="38"/>
                  </a:lnTo>
                  <a:lnTo>
                    <a:pt x="0" y="3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4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34" name="Freeform 585"/>
            <p:cNvSpPr>
              <a:spLocks noEditPoints="1"/>
            </p:cNvSpPr>
            <p:nvPr/>
          </p:nvSpPr>
          <p:spPr bwMode="auto">
            <a:xfrm>
              <a:off x="2799" y="1849"/>
              <a:ext cx="47" cy="33"/>
            </a:xfrm>
            <a:custGeom>
              <a:avLst/>
              <a:gdLst>
                <a:gd name="T0" fmla="*/ 0 w 47"/>
                <a:gd name="T1" fmla="*/ 0 h 33"/>
                <a:gd name="T2" fmla="*/ 47 w 47"/>
                <a:gd name="T3" fmla="*/ 0 h 33"/>
                <a:gd name="T4" fmla="*/ 47 w 47"/>
                <a:gd name="T5" fmla="*/ 33 h 33"/>
                <a:gd name="T6" fmla="*/ 0 w 47"/>
                <a:gd name="T7" fmla="*/ 33 h 33"/>
                <a:gd name="T8" fmla="*/ 0 w 47"/>
                <a:gd name="T9" fmla="*/ 0 h 33"/>
                <a:gd name="T10" fmla="*/ 0 w 47"/>
                <a:gd name="T11" fmla="*/ 0 h 33"/>
                <a:gd name="T12" fmla="*/ 38 w 47"/>
                <a:gd name="T13" fmla="*/ 0 h 33"/>
                <a:gd name="T14" fmla="*/ 38 w 47"/>
                <a:gd name="T15" fmla="*/ 28 h 33"/>
                <a:gd name="T16" fmla="*/ 0 w 47"/>
                <a:gd name="T17" fmla="*/ 28 h 33"/>
                <a:gd name="T18" fmla="*/ 0 w 47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33">
                  <a:moveTo>
                    <a:pt x="0" y="0"/>
                  </a:moveTo>
                  <a:lnTo>
                    <a:pt x="47" y="0"/>
                  </a:lnTo>
                  <a:lnTo>
                    <a:pt x="47" y="33"/>
                  </a:lnTo>
                  <a:lnTo>
                    <a:pt x="0" y="3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28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35" name="Freeform 586"/>
            <p:cNvSpPr>
              <a:spLocks noEditPoints="1"/>
            </p:cNvSpPr>
            <p:nvPr/>
          </p:nvSpPr>
          <p:spPr bwMode="auto">
            <a:xfrm>
              <a:off x="2799" y="1849"/>
              <a:ext cx="38" cy="28"/>
            </a:xfrm>
            <a:custGeom>
              <a:avLst/>
              <a:gdLst>
                <a:gd name="T0" fmla="*/ 0 w 38"/>
                <a:gd name="T1" fmla="*/ 0 h 28"/>
                <a:gd name="T2" fmla="*/ 38 w 38"/>
                <a:gd name="T3" fmla="*/ 0 h 28"/>
                <a:gd name="T4" fmla="*/ 38 w 38"/>
                <a:gd name="T5" fmla="*/ 28 h 28"/>
                <a:gd name="T6" fmla="*/ 0 w 38"/>
                <a:gd name="T7" fmla="*/ 28 h 28"/>
                <a:gd name="T8" fmla="*/ 0 w 38"/>
                <a:gd name="T9" fmla="*/ 0 h 28"/>
                <a:gd name="T10" fmla="*/ 0 w 38"/>
                <a:gd name="T11" fmla="*/ 0 h 28"/>
                <a:gd name="T12" fmla="*/ 28 w 38"/>
                <a:gd name="T13" fmla="*/ 0 h 28"/>
                <a:gd name="T14" fmla="*/ 28 w 38"/>
                <a:gd name="T15" fmla="*/ 19 h 28"/>
                <a:gd name="T16" fmla="*/ 0 w 38"/>
                <a:gd name="T17" fmla="*/ 19 h 28"/>
                <a:gd name="T18" fmla="*/ 0 w 38"/>
                <a:gd name="T19" fmla="*/ 0 h 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8" h="28">
                  <a:moveTo>
                    <a:pt x="0" y="0"/>
                  </a:moveTo>
                  <a:lnTo>
                    <a:pt x="38" y="0"/>
                  </a:lnTo>
                  <a:lnTo>
                    <a:pt x="38" y="28"/>
                  </a:lnTo>
                  <a:lnTo>
                    <a:pt x="0" y="2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8" y="0"/>
                  </a:lnTo>
                  <a:lnTo>
                    <a:pt x="28" y="19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36" name="Freeform 587"/>
            <p:cNvSpPr>
              <a:spLocks noEditPoints="1"/>
            </p:cNvSpPr>
            <p:nvPr/>
          </p:nvSpPr>
          <p:spPr bwMode="auto">
            <a:xfrm>
              <a:off x="2799" y="1849"/>
              <a:ext cx="28" cy="19"/>
            </a:xfrm>
            <a:custGeom>
              <a:avLst/>
              <a:gdLst>
                <a:gd name="T0" fmla="*/ 0 w 28"/>
                <a:gd name="T1" fmla="*/ 0 h 19"/>
                <a:gd name="T2" fmla="*/ 28 w 28"/>
                <a:gd name="T3" fmla="*/ 0 h 19"/>
                <a:gd name="T4" fmla="*/ 28 w 28"/>
                <a:gd name="T5" fmla="*/ 19 h 19"/>
                <a:gd name="T6" fmla="*/ 0 w 28"/>
                <a:gd name="T7" fmla="*/ 19 h 19"/>
                <a:gd name="T8" fmla="*/ 0 w 28"/>
                <a:gd name="T9" fmla="*/ 0 h 19"/>
                <a:gd name="T10" fmla="*/ 0 w 28"/>
                <a:gd name="T11" fmla="*/ 0 h 19"/>
                <a:gd name="T12" fmla="*/ 19 w 28"/>
                <a:gd name="T13" fmla="*/ 0 h 19"/>
                <a:gd name="T14" fmla="*/ 19 w 28"/>
                <a:gd name="T15" fmla="*/ 14 h 19"/>
                <a:gd name="T16" fmla="*/ 0 w 28"/>
                <a:gd name="T17" fmla="*/ 14 h 19"/>
                <a:gd name="T18" fmla="*/ 0 w 28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" h="19">
                  <a:moveTo>
                    <a:pt x="0" y="0"/>
                  </a:moveTo>
                  <a:lnTo>
                    <a:pt x="28" y="0"/>
                  </a:lnTo>
                  <a:lnTo>
                    <a:pt x="28" y="19"/>
                  </a:lnTo>
                  <a:lnTo>
                    <a:pt x="0" y="1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9" y="0"/>
                  </a:lnTo>
                  <a:lnTo>
                    <a:pt x="19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37" name="Freeform 588"/>
            <p:cNvSpPr>
              <a:spLocks noEditPoints="1"/>
            </p:cNvSpPr>
            <p:nvPr/>
          </p:nvSpPr>
          <p:spPr bwMode="auto">
            <a:xfrm>
              <a:off x="2799" y="1849"/>
              <a:ext cx="19" cy="14"/>
            </a:xfrm>
            <a:custGeom>
              <a:avLst/>
              <a:gdLst>
                <a:gd name="T0" fmla="*/ 0 w 19"/>
                <a:gd name="T1" fmla="*/ 0 h 14"/>
                <a:gd name="T2" fmla="*/ 19 w 19"/>
                <a:gd name="T3" fmla="*/ 0 h 14"/>
                <a:gd name="T4" fmla="*/ 19 w 19"/>
                <a:gd name="T5" fmla="*/ 14 h 14"/>
                <a:gd name="T6" fmla="*/ 0 w 19"/>
                <a:gd name="T7" fmla="*/ 14 h 14"/>
                <a:gd name="T8" fmla="*/ 0 w 19"/>
                <a:gd name="T9" fmla="*/ 0 h 14"/>
                <a:gd name="T10" fmla="*/ 0 w 19"/>
                <a:gd name="T11" fmla="*/ 0 h 14"/>
                <a:gd name="T12" fmla="*/ 10 w 19"/>
                <a:gd name="T13" fmla="*/ 0 h 14"/>
                <a:gd name="T14" fmla="*/ 10 w 19"/>
                <a:gd name="T15" fmla="*/ 5 h 14"/>
                <a:gd name="T16" fmla="*/ 0 w 19"/>
                <a:gd name="T17" fmla="*/ 5 h 14"/>
                <a:gd name="T18" fmla="*/ 0 w 19"/>
                <a:gd name="T19" fmla="*/ 0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lnTo>
                    <a:pt x="19" y="0"/>
                  </a:lnTo>
                  <a:lnTo>
                    <a:pt x="19" y="14"/>
                  </a:lnTo>
                  <a:lnTo>
                    <a:pt x="0" y="1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0" y="0"/>
                  </a:lnTo>
                  <a:lnTo>
                    <a:pt x="10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38" name="Freeform 589"/>
            <p:cNvSpPr>
              <a:spLocks noEditPoints="1"/>
            </p:cNvSpPr>
            <p:nvPr/>
          </p:nvSpPr>
          <p:spPr bwMode="auto">
            <a:xfrm>
              <a:off x="2799" y="1849"/>
              <a:ext cx="10" cy="5"/>
            </a:xfrm>
            <a:custGeom>
              <a:avLst/>
              <a:gdLst>
                <a:gd name="T0" fmla="*/ 0 w 10"/>
                <a:gd name="T1" fmla="*/ 0 h 5"/>
                <a:gd name="T2" fmla="*/ 10 w 10"/>
                <a:gd name="T3" fmla="*/ 0 h 5"/>
                <a:gd name="T4" fmla="*/ 10 w 10"/>
                <a:gd name="T5" fmla="*/ 5 h 5"/>
                <a:gd name="T6" fmla="*/ 0 w 10"/>
                <a:gd name="T7" fmla="*/ 5 h 5"/>
                <a:gd name="T8" fmla="*/ 0 w 10"/>
                <a:gd name="T9" fmla="*/ 0 h 5"/>
                <a:gd name="T10" fmla="*/ 0 w 10"/>
                <a:gd name="T11" fmla="*/ 0 h 5"/>
                <a:gd name="T12" fmla="*/ 0 w 10"/>
                <a:gd name="T13" fmla="*/ 0 h 5"/>
                <a:gd name="T14" fmla="*/ 0 w 10"/>
                <a:gd name="T15" fmla="*/ 0 h 5"/>
                <a:gd name="T16" fmla="*/ 0 w 10"/>
                <a:gd name="T17" fmla="*/ 0 h 5"/>
                <a:gd name="T18" fmla="*/ 0 w 10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10" y="0"/>
                  </a:lnTo>
                  <a:lnTo>
                    <a:pt x="10" y="5"/>
                  </a:lnTo>
                  <a:lnTo>
                    <a:pt x="0" y="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39" name="Freeform 590"/>
            <p:cNvSpPr>
              <a:spLocks noEditPoints="1"/>
            </p:cNvSpPr>
            <p:nvPr/>
          </p:nvSpPr>
          <p:spPr bwMode="auto">
            <a:xfrm>
              <a:off x="2799" y="1849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40" name="Freeform 591"/>
            <p:cNvSpPr>
              <a:spLocks noEditPoints="1"/>
            </p:cNvSpPr>
            <p:nvPr/>
          </p:nvSpPr>
          <p:spPr bwMode="auto">
            <a:xfrm>
              <a:off x="2780" y="1835"/>
              <a:ext cx="287" cy="211"/>
            </a:xfrm>
            <a:custGeom>
              <a:avLst/>
              <a:gdLst>
                <a:gd name="T0" fmla="*/ 0 w 287"/>
                <a:gd name="T1" fmla="*/ 0 h 211"/>
                <a:gd name="T2" fmla="*/ 287 w 287"/>
                <a:gd name="T3" fmla="*/ 0 h 211"/>
                <a:gd name="T4" fmla="*/ 287 w 287"/>
                <a:gd name="T5" fmla="*/ 211 h 211"/>
                <a:gd name="T6" fmla="*/ 0 w 287"/>
                <a:gd name="T7" fmla="*/ 211 h 211"/>
                <a:gd name="T8" fmla="*/ 0 w 287"/>
                <a:gd name="T9" fmla="*/ 0 h 211"/>
                <a:gd name="T10" fmla="*/ 10 w 287"/>
                <a:gd name="T11" fmla="*/ 5 h 211"/>
                <a:gd name="T12" fmla="*/ 287 w 287"/>
                <a:gd name="T13" fmla="*/ 5 h 211"/>
                <a:gd name="T14" fmla="*/ 287 w 287"/>
                <a:gd name="T15" fmla="*/ 211 h 211"/>
                <a:gd name="T16" fmla="*/ 10 w 287"/>
                <a:gd name="T17" fmla="*/ 211 h 211"/>
                <a:gd name="T18" fmla="*/ 10 w 287"/>
                <a:gd name="T19" fmla="*/ 5 h 2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7" h="211">
                  <a:moveTo>
                    <a:pt x="0" y="0"/>
                  </a:moveTo>
                  <a:lnTo>
                    <a:pt x="287" y="0"/>
                  </a:lnTo>
                  <a:lnTo>
                    <a:pt x="287" y="211"/>
                  </a:lnTo>
                  <a:lnTo>
                    <a:pt x="0" y="211"/>
                  </a:lnTo>
                  <a:lnTo>
                    <a:pt x="0" y="0"/>
                  </a:lnTo>
                  <a:close/>
                  <a:moveTo>
                    <a:pt x="10" y="5"/>
                  </a:moveTo>
                  <a:lnTo>
                    <a:pt x="287" y="5"/>
                  </a:lnTo>
                  <a:lnTo>
                    <a:pt x="287" y="211"/>
                  </a:lnTo>
                  <a:lnTo>
                    <a:pt x="10" y="211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41" name="Freeform 592"/>
            <p:cNvSpPr>
              <a:spLocks noEditPoints="1"/>
            </p:cNvSpPr>
            <p:nvPr/>
          </p:nvSpPr>
          <p:spPr bwMode="auto">
            <a:xfrm>
              <a:off x="2790" y="1840"/>
              <a:ext cx="277" cy="206"/>
            </a:xfrm>
            <a:custGeom>
              <a:avLst/>
              <a:gdLst>
                <a:gd name="T0" fmla="*/ 0 w 277"/>
                <a:gd name="T1" fmla="*/ 0 h 206"/>
                <a:gd name="T2" fmla="*/ 277 w 277"/>
                <a:gd name="T3" fmla="*/ 0 h 206"/>
                <a:gd name="T4" fmla="*/ 277 w 277"/>
                <a:gd name="T5" fmla="*/ 206 h 206"/>
                <a:gd name="T6" fmla="*/ 0 w 277"/>
                <a:gd name="T7" fmla="*/ 206 h 206"/>
                <a:gd name="T8" fmla="*/ 0 w 277"/>
                <a:gd name="T9" fmla="*/ 0 h 206"/>
                <a:gd name="T10" fmla="*/ 9 w 277"/>
                <a:gd name="T11" fmla="*/ 9 h 206"/>
                <a:gd name="T12" fmla="*/ 277 w 277"/>
                <a:gd name="T13" fmla="*/ 9 h 206"/>
                <a:gd name="T14" fmla="*/ 277 w 277"/>
                <a:gd name="T15" fmla="*/ 206 h 206"/>
                <a:gd name="T16" fmla="*/ 9 w 277"/>
                <a:gd name="T17" fmla="*/ 206 h 206"/>
                <a:gd name="T18" fmla="*/ 9 w 277"/>
                <a:gd name="T19" fmla="*/ 9 h 2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7" h="206">
                  <a:moveTo>
                    <a:pt x="0" y="0"/>
                  </a:moveTo>
                  <a:lnTo>
                    <a:pt x="277" y="0"/>
                  </a:lnTo>
                  <a:lnTo>
                    <a:pt x="277" y="206"/>
                  </a:lnTo>
                  <a:lnTo>
                    <a:pt x="0" y="206"/>
                  </a:lnTo>
                  <a:lnTo>
                    <a:pt x="0" y="0"/>
                  </a:lnTo>
                  <a:close/>
                  <a:moveTo>
                    <a:pt x="9" y="9"/>
                  </a:moveTo>
                  <a:lnTo>
                    <a:pt x="277" y="9"/>
                  </a:lnTo>
                  <a:lnTo>
                    <a:pt x="277" y="206"/>
                  </a:lnTo>
                  <a:lnTo>
                    <a:pt x="9" y="206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42" name="Freeform 593"/>
            <p:cNvSpPr>
              <a:spLocks noEditPoints="1"/>
            </p:cNvSpPr>
            <p:nvPr/>
          </p:nvSpPr>
          <p:spPr bwMode="auto">
            <a:xfrm>
              <a:off x="2799" y="1849"/>
              <a:ext cx="268" cy="197"/>
            </a:xfrm>
            <a:custGeom>
              <a:avLst/>
              <a:gdLst>
                <a:gd name="T0" fmla="*/ 0 w 268"/>
                <a:gd name="T1" fmla="*/ 0 h 197"/>
                <a:gd name="T2" fmla="*/ 268 w 268"/>
                <a:gd name="T3" fmla="*/ 0 h 197"/>
                <a:gd name="T4" fmla="*/ 268 w 268"/>
                <a:gd name="T5" fmla="*/ 197 h 197"/>
                <a:gd name="T6" fmla="*/ 0 w 268"/>
                <a:gd name="T7" fmla="*/ 197 h 197"/>
                <a:gd name="T8" fmla="*/ 0 w 268"/>
                <a:gd name="T9" fmla="*/ 0 h 197"/>
                <a:gd name="T10" fmla="*/ 10 w 268"/>
                <a:gd name="T11" fmla="*/ 5 h 197"/>
                <a:gd name="T12" fmla="*/ 268 w 268"/>
                <a:gd name="T13" fmla="*/ 5 h 197"/>
                <a:gd name="T14" fmla="*/ 268 w 268"/>
                <a:gd name="T15" fmla="*/ 197 h 197"/>
                <a:gd name="T16" fmla="*/ 10 w 268"/>
                <a:gd name="T17" fmla="*/ 197 h 197"/>
                <a:gd name="T18" fmla="*/ 10 w 268"/>
                <a:gd name="T19" fmla="*/ 5 h 19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8" h="197">
                  <a:moveTo>
                    <a:pt x="0" y="0"/>
                  </a:moveTo>
                  <a:lnTo>
                    <a:pt x="268" y="0"/>
                  </a:lnTo>
                  <a:lnTo>
                    <a:pt x="268" y="197"/>
                  </a:lnTo>
                  <a:lnTo>
                    <a:pt x="0" y="197"/>
                  </a:lnTo>
                  <a:lnTo>
                    <a:pt x="0" y="0"/>
                  </a:lnTo>
                  <a:close/>
                  <a:moveTo>
                    <a:pt x="10" y="5"/>
                  </a:moveTo>
                  <a:lnTo>
                    <a:pt x="268" y="5"/>
                  </a:lnTo>
                  <a:lnTo>
                    <a:pt x="268" y="197"/>
                  </a:lnTo>
                  <a:lnTo>
                    <a:pt x="10" y="197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43" name="Freeform 594"/>
            <p:cNvSpPr>
              <a:spLocks noEditPoints="1"/>
            </p:cNvSpPr>
            <p:nvPr/>
          </p:nvSpPr>
          <p:spPr bwMode="auto">
            <a:xfrm>
              <a:off x="2809" y="1854"/>
              <a:ext cx="258" cy="192"/>
            </a:xfrm>
            <a:custGeom>
              <a:avLst/>
              <a:gdLst>
                <a:gd name="T0" fmla="*/ 0 w 258"/>
                <a:gd name="T1" fmla="*/ 0 h 192"/>
                <a:gd name="T2" fmla="*/ 258 w 258"/>
                <a:gd name="T3" fmla="*/ 0 h 192"/>
                <a:gd name="T4" fmla="*/ 258 w 258"/>
                <a:gd name="T5" fmla="*/ 192 h 192"/>
                <a:gd name="T6" fmla="*/ 0 w 258"/>
                <a:gd name="T7" fmla="*/ 192 h 192"/>
                <a:gd name="T8" fmla="*/ 0 w 258"/>
                <a:gd name="T9" fmla="*/ 0 h 192"/>
                <a:gd name="T10" fmla="*/ 9 w 258"/>
                <a:gd name="T11" fmla="*/ 9 h 192"/>
                <a:gd name="T12" fmla="*/ 258 w 258"/>
                <a:gd name="T13" fmla="*/ 9 h 192"/>
                <a:gd name="T14" fmla="*/ 258 w 258"/>
                <a:gd name="T15" fmla="*/ 192 h 192"/>
                <a:gd name="T16" fmla="*/ 9 w 258"/>
                <a:gd name="T17" fmla="*/ 192 h 192"/>
                <a:gd name="T18" fmla="*/ 9 w 258"/>
                <a:gd name="T19" fmla="*/ 9 h 1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8" h="192">
                  <a:moveTo>
                    <a:pt x="0" y="0"/>
                  </a:moveTo>
                  <a:lnTo>
                    <a:pt x="258" y="0"/>
                  </a:lnTo>
                  <a:lnTo>
                    <a:pt x="258" y="192"/>
                  </a:lnTo>
                  <a:lnTo>
                    <a:pt x="0" y="192"/>
                  </a:lnTo>
                  <a:lnTo>
                    <a:pt x="0" y="0"/>
                  </a:lnTo>
                  <a:close/>
                  <a:moveTo>
                    <a:pt x="9" y="9"/>
                  </a:moveTo>
                  <a:lnTo>
                    <a:pt x="258" y="9"/>
                  </a:lnTo>
                  <a:lnTo>
                    <a:pt x="258" y="192"/>
                  </a:lnTo>
                  <a:lnTo>
                    <a:pt x="9" y="192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44" name="Freeform 595"/>
            <p:cNvSpPr>
              <a:spLocks noEditPoints="1"/>
            </p:cNvSpPr>
            <p:nvPr/>
          </p:nvSpPr>
          <p:spPr bwMode="auto">
            <a:xfrm>
              <a:off x="2818" y="1863"/>
              <a:ext cx="249" cy="183"/>
            </a:xfrm>
            <a:custGeom>
              <a:avLst/>
              <a:gdLst>
                <a:gd name="T0" fmla="*/ 0 w 249"/>
                <a:gd name="T1" fmla="*/ 0 h 183"/>
                <a:gd name="T2" fmla="*/ 249 w 249"/>
                <a:gd name="T3" fmla="*/ 0 h 183"/>
                <a:gd name="T4" fmla="*/ 249 w 249"/>
                <a:gd name="T5" fmla="*/ 183 h 183"/>
                <a:gd name="T6" fmla="*/ 0 w 249"/>
                <a:gd name="T7" fmla="*/ 183 h 183"/>
                <a:gd name="T8" fmla="*/ 0 w 249"/>
                <a:gd name="T9" fmla="*/ 0 h 183"/>
                <a:gd name="T10" fmla="*/ 9 w 249"/>
                <a:gd name="T11" fmla="*/ 5 h 183"/>
                <a:gd name="T12" fmla="*/ 249 w 249"/>
                <a:gd name="T13" fmla="*/ 5 h 183"/>
                <a:gd name="T14" fmla="*/ 249 w 249"/>
                <a:gd name="T15" fmla="*/ 183 h 183"/>
                <a:gd name="T16" fmla="*/ 9 w 249"/>
                <a:gd name="T17" fmla="*/ 183 h 183"/>
                <a:gd name="T18" fmla="*/ 9 w 249"/>
                <a:gd name="T19" fmla="*/ 5 h 1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9" h="183">
                  <a:moveTo>
                    <a:pt x="0" y="0"/>
                  </a:moveTo>
                  <a:lnTo>
                    <a:pt x="249" y="0"/>
                  </a:lnTo>
                  <a:lnTo>
                    <a:pt x="249" y="183"/>
                  </a:lnTo>
                  <a:lnTo>
                    <a:pt x="0" y="183"/>
                  </a:lnTo>
                  <a:lnTo>
                    <a:pt x="0" y="0"/>
                  </a:lnTo>
                  <a:close/>
                  <a:moveTo>
                    <a:pt x="9" y="5"/>
                  </a:moveTo>
                  <a:lnTo>
                    <a:pt x="249" y="5"/>
                  </a:lnTo>
                  <a:lnTo>
                    <a:pt x="249" y="183"/>
                  </a:lnTo>
                  <a:lnTo>
                    <a:pt x="9" y="183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45" name="Freeform 596"/>
            <p:cNvSpPr>
              <a:spLocks noEditPoints="1"/>
            </p:cNvSpPr>
            <p:nvPr/>
          </p:nvSpPr>
          <p:spPr bwMode="auto">
            <a:xfrm>
              <a:off x="2827" y="1868"/>
              <a:ext cx="240" cy="178"/>
            </a:xfrm>
            <a:custGeom>
              <a:avLst/>
              <a:gdLst>
                <a:gd name="T0" fmla="*/ 0 w 240"/>
                <a:gd name="T1" fmla="*/ 0 h 178"/>
                <a:gd name="T2" fmla="*/ 240 w 240"/>
                <a:gd name="T3" fmla="*/ 0 h 178"/>
                <a:gd name="T4" fmla="*/ 240 w 240"/>
                <a:gd name="T5" fmla="*/ 178 h 178"/>
                <a:gd name="T6" fmla="*/ 0 w 240"/>
                <a:gd name="T7" fmla="*/ 178 h 178"/>
                <a:gd name="T8" fmla="*/ 0 w 240"/>
                <a:gd name="T9" fmla="*/ 0 h 178"/>
                <a:gd name="T10" fmla="*/ 10 w 240"/>
                <a:gd name="T11" fmla="*/ 9 h 178"/>
                <a:gd name="T12" fmla="*/ 240 w 240"/>
                <a:gd name="T13" fmla="*/ 9 h 178"/>
                <a:gd name="T14" fmla="*/ 240 w 240"/>
                <a:gd name="T15" fmla="*/ 178 h 178"/>
                <a:gd name="T16" fmla="*/ 10 w 240"/>
                <a:gd name="T17" fmla="*/ 178 h 178"/>
                <a:gd name="T18" fmla="*/ 10 w 240"/>
                <a:gd name="T19" fmla="*/ 9 h 1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0" h="178">
                  <a:moveTo>
                    <a:pt x="0" y="0"/>
                  </a:moveTo>
                  <a:lnTo>
                    <a:pt x="240" y="0"/>
                  </a:lnTo>
                  <a:lnTo>
                    <a:pt x="240" y="178"/>
                  </a:lnTo>
                  <a:lnTo>
                    <a:pt x="0" y="178"/>
                  </a:lnTo>
                  <a:lnTo>
                    <a:pt x="0" y="0"/>
                  </a:lnTo>
                  <a:close/>
                  <a:moveTo>
                    <a:pt x="10" y="9"/>
                  </a:moveTo>
                  <a:lnTo>
                    <a:pt x="240" y="9"/>
                  </a:lnTo>
                  <a:lnTo>
                    <a:pt x="240" y="178"/>
                  </a:lnTo>
                  <a:lnTo>
                    <a:pt x="10" y="178"/>
                  </a:lnTo>
                  <a:lnTo>
                    <a:pt x="10" y="9"/>
                  </a:ln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46" name="Freeform 597"/>
            <p:cNvSpPr>
              <a:spLocks noEditPoints="1"/>
            </p:cNvSpPr>
            <p:nvPr/>
          </p:nvSpPr>
          <p:spPr bwMode="auto">
            <a:xfrm>
              <a:off x="2837" y="1877"/>
              <a:ext cx="230" cy="169"/>
            </a:xfrm>
            <a:custGeom>
              <a:avLst/>
              <a:gdLst>
                <a:gd name="T0" fmla="*/ 0 w 230"/>
                <a:gd name="T1" fmla="*/ 0 h 169"/>
                <a:gd name="T2" fmla="*/ 230 w 230"/>
                <a:gd name="T3" fmla="*/ 0 h 169"/>
                <a:gd name="T4" fmla="*/ 230 w 230"/>
                <a:gd name="T5" fmla="*/ 169 h 169"/>
                <a:gd name="T6" fmla="*/ 0 w 230"/>
                <a:gd name="T7" fmla="*/ 169 h 169"/>
                <a:gd name="T8" fmla="*/ 0 w 230"/>
                <a:gd name="T9" fmla="*/ 0 h 169"/>
                <a:gd name="T10" fmla="*/ 9 w 230"/>
                <a:gd name="T11" fmla="*/ 5 h 169"/>
                <a:gd name="T12" fmla="*/ 230 w 230"/>
                <a:gd name="T13" fmla="*/ 5 h 169"/>
                <a:gd name="T14" fmla="*/ 230 w 230"/>
                <a:gd name="T15" fmla="*/ 169 h 169"/>
                <a:gd name="T16" fmla="*/ 9 w 230"/>
                <a:gd name="T17" fmla="*/ 169 h 169"/>
                <a:gd name="T18" fmla="*/ 9 w 230"/>
                <a:gd name="T19" fmla="*/ 5 h 1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0" h="169">
                  <a:moveTo>
                    <a:pt x="0" y="0"/>
                  </a:moveTo>
                  <a:lnTo>
                    <a:pt x="230" y="0"/>
                  </a:lnTo>
                  <a:lnTo>
                    <a:pt x="230" y="169"/>
                  </a:lnTo>
                  <a:lnTo>
                    <a:pt x="0" y="169"/>
                  </a:lnTo>
                  <a:lnTo>
                    <a:pt x="0" y="0"/>
                  </a:lnTo>
                  <a:close/>
                  <a:moveTo>
                    <a:pt x="9" y="5"/>
                  </a:moveTo>
                  <a:lnTo>
                    <a:pt x="230" y="5"/>
                  </a:lnTo>
                  <a:lnTo>
                    <a:pt x="230" y="169"/>
                  </a:lnTo>
                  <a:lnTo>
                    <a:pt x="9" y="169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47" name="Freeform 598"/>
            <p:cNvSpPr>
              <a:spLocks noEditPoints="1"/>
            </p:cNvSpPr>
            <p:nvPr/>
          </p:nvSpPr>
          <p:spPr bwMode="auto">
            <a:xfrm>
              <a:off x="2846" y="1882"/>
              <a:ext cx="221" cy="164"/>
            </a:xfrm>
            <a:custGeom>
              <a:avLst/>
              <a:gdLst>
                <a:gd name="T0" fmla="*/ 0 w 221"/>
                <a:gd name="T1" fmla="*/ 0 h 164"/>
                <a:gd name="T2" fmla="*/ 221 w 221"/>
                <a:gd name="T3" fmla="*/ 0 h 164"/>
                <a:gd name="T4" fmla="*/ 221 w 221"/>
                <a:gd name="T5" fmla="*/ 164 h 164"/>
                <a:gd name="T6" fmla="*/ 0 w 221"/>
                <a:gd name="T7" fmla="*/ 164 h 164"/>
                <a:gd name="T8" fmla="*/ 0 w 221"/>
                <a:gd name="T9" fmla="*/ 0 h 164"/>
                <a:gd name="T10" fmla="*/ 9 w 221"/>
                <a:gd name="T11" fmla="*/ 9 h 164"/>
                <a:gd name="T12" fmla="*/ 221 w 221"/>
                <a:gd name="T13" fmla="*/ 9 h 164"/>
                <a:gd name="T14" fmla="*/ 221 w 221"/>
                <a:gd name="T15" fmla="*/ 164 h 164"/>
                <a:gd name="T16" fmla="*/ 9 w 221"/>
                <a:gd name="T17" fmla="*/ 164 h 164"/>
                <a:gd name="T18" fmla="*/ 9 w 221"/>
                <a:gd name="T19" fmla="*/ 9 h 1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1" h="164">
                  <a:moveTo>
                    <a:pt x="0" y="0"/>
                  </a:moveTo>
                  <a:lnTo>
                    <a:pt x="221" y="0"/>
                  </a:lnTo>
                  <a:lnTo>
                    <a:pt x="221" y="164"/>
                  </a:lnTo>
                  <a:lnTo>
                    <a:pt x="0" y="164"/>
                  </a:lnTo>
                  <a:lnTo>
                    <a:pt x="0" y="0"/>
                  </a:lnTo>
                  <a:close/>
                  <a:moveTo>
                    <a:pt x="9" y="9"/>
                  </a:moveTo>
                  <a:lnTo>
                    <a:pt x="221" y="9"/>
                  </a:lnTo>
                  <a:lnTo>
                    <a:pt x="221" y="164"/>
                  </a:lnTo>
                  <a:lnTo>
                    <a:pt x="9" y="164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48" name="Freeform 599"/>
            <p:cNvSpPr>
              <a:spLocks noEditPoints="1"/>
            </p:cNvSpPr>
            <p:nvPr/>
          </p:nvSpPr>
          <p:spPr bwMode="auto">
            <a:xfrm>
              <a:off x="2855" y="1891"/>
              <a:ext cx="212" cy="155"/>
            </a:xfrm>
            <a:custGeom>
              <a:avLst/>
              <a:gdLst>
                <a:gd name="T0" fmla="*/ 0 w 212"/>
                <a:gd name="T1" fmla="*/ 0 h 155"/>
                <a:gd name="T2" fmla="*/ 212 w 212"/>
                <a:gd name="T3" fmla="*/ 0 h 155"/>
                <a:gd name="T4" fmla="*/ 212 w 212"/>
                <a:gd name="T5" fmla="*/ 155 h 155"/>
                <a:gd name="T6" fmla="*/ 0 w 212"/>
                <a:gd name="T7" fmla="*/ 155 h 155"/>
                <a:gd name="T8" fmla="*/ 0 w 212"/>
                <a:gd name="T9" fmla="*/ 0 h 155"/>
                <a:gd name="T10" fmla="*/ 10 w 212"/>
                <a:gd name="T11" fmla="*/ 5 h 155"/>
                <a:gd name="T12" fmla="*/ 212 w 212"/>
                <a:gd name="T13" fmla="*/ 5 h 155"/>
                <a:gd name="T14" fmla="*/ 212 w 212"/>
                <a:gd name="T15" fmla="*/ 155 h 155"/>
                <a:gd name="T16" fmla="*/ 10 w 212"/>
                <a:gd name="T17" fmla="*/ 155 h 155"/>
                <a:gd name="T18" fmla="*/ 10 w 212"/>
                <a:gd name="T19" fmla="*/ 5 h 1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2" h="155">
                  <a:moveTo>
                    <a:pt x="0" y="0"/>
                  </a:moveTo>
                  <a:lnTo>
                    <a:pt x="212" y="0"/>
                  </a:lnTo>
                  <a:lnTo>
                    <a:pt x="212" y="155"/>
                  </a:lnTo>
                  <a:lnTo>
                    <a:pt x="0" y="155"/>
                  </a:lnTo>
                  <a:lnTo>
                    <a:pt x="0" y="0"/>
                  </a:lnTo>
                  <a:close/>
                  <a:moveTo>
                    <a:pt x="10" y="5"/>
                  </a:moveTo>
                  <a:lnTo>
                    <a:pt x="212" y="5"/>
                  </a:lnTo>
                  <a:lnTo>
                    <a:pt x="212" y="155"/>
                  </a:lnTo>
                  <a:lnTo>
                    <a:pt x="10" y="155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49" name="Freeform 600"/>
            <p:cNvSpPr>
              <a:spLocks noEditPoints="1"/>
            </p:cNvSpPr>
            <p:nvPr/>
          </p:nvSpPr>
          <p:spPr bwMode="auto">
            <a:xfrm>
              <a:off x="2865" y="1896"/>
              <a:ext cx="202" cy="150"/>
            </a:xfrm>
            <a:custGeom>
              <a:avLst/>
              <a:gdLst>
                <a:gd name="T0" fmla="*/ 0 w 202"/>
                <a:gd name="T1" fmla="*/ 0 h 150"/>
                <a:gd name="T2" fmla="*/ 202 w 202"/>
                <a:gd name="T3" fmla="*/ 0 h 150"/>
                <a:gd name="T4" fmla="*/ 202 w 202"/>
                <a:gd name="T5" fmla="*/ 150 h 150"/>
                <a:gd name="T6" fmla="*/ 0 w 202"/>
                <a:gd name="T7" fmla="*/ 150 h 150"/>
                <a:gd name="T8" fmla="*/ 0 w 202"/>
                <a:gd name="T9" fmla="*/ 0 h 150"/>
                <a:gd name="T10" fmla="*/ 9 w 202"/>
                <a:gd name="T11" fmla="*/ 9 h 150"/>
                <a:gd name="T12" fmla="*/ 202 w 202"/>
                <a:gd name="T13" fmla="*/ 9 h 150"/>
                <a:gd name="T14" fmla="*/ 202 w 202"/>
                <a:gd name="T15" fmla="*/ 150 h 150"/>
                <a:gd name="T16" fmla="*/ 9 w 202"/>
                <a:gd name="T17" fmla="*/ 150 h 150"/>
                <a:gd name="T18" fmla="*/ 9 w 202"/>
                <a:gd name="T19" fmla="*/ 9 h 1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2" h="150">
                  <a:moveTo>
                    <a:pt x="0" y="0"/>
                  </a:moveTo>
                  <a:lnTo>
                    <a:pt x="202" y="0"/>
                  </a:lnTo>
                  <a:lnTo>
                    <a:pt x="202" y="150"/>
                  </a:lnTo>
                  <a:lnTo>
                    <a:pt x="0" y="150"/>
                  </a:lnTo>
                  <a:lnTo>
                    <a:pt x="0" y="0"/>
                  </a:lnTo>
                  <a:close/>
                  <a:moveTo>
                    <a:pt x="9" y="9"/>
                  </a:moveTo>
                  <a:lnTo>
                    <a:pt x="202" y="9"/>
                  </a:lnTo>
                  <a:lnTo>
                    <a:pt x="202" y="150"/>
                  </a:lnTo>
                  <a:lnTo>
                    <a:pt x="9" y="150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0" name="Freeform 601"/>
            <p:cNvSpPr>
              <a:spLocks noEditPoints="1"/>
            </p:cNvSpPr>
            <p:nvPr/>
          </p:nvSpPr>
          <p:spPr bwMode="auto">
            <a:xfrm>
              <a:off x="2874" y="1905"/>
              <a:ext cx="193" cy="141"/>
            </a:xfrm>
            <a:custGeom>
              <a:avLst/>
              <a:gdLst>
                <a:gd name="T0" fmla="*/ 0 w 193"/>
                <a:gd name="T1" fmla="*/ 0 h 141"/>
                <a:gd name="T2" fmla="*/ 193 w 193"/>
                <a:gd name="T3" fmla="*/ 0 h 141"/>
                <a:gd name="T4" fmla="*/ 193 w 193"/>
                <a:gd name="T5" fmla="*/ 141 h 141"/>
                <a:gd name="T6" fmla="*/ 0 w 193"/>
                <a:gd name="T7" fmla="*/ 141 h 141"/>
                <a:gd name="T8" fmla="*/ 0 w 193"/>
                <a:gd name="T9" fmla="*/ 0 h 141"/>
                <a:gd name="T10" fmla="*/ 10 w 193"/>
                <a:gd name="T11" fmla="*/ 5 h 141"/>
                <a:gd name="T12" fmla="*/ 193 w 193"/>
                <a:gd name="T13" fmla="*/ 5 h 141"/>
                <a:gd name="T14" fmla="*/ 193 w 193"/>
                <a:gd name="T15" fmla="*/ 141 h 141"/>
                <a:gd name="T16" fmla="*/ 10 w 193"/>
                <a:gd name="T17" fmla="*/ 141 h 141"/>
                <a:gd name="T18" fmla="*/ 10 w 193"/>
                <a:gd name="T19" fmla="*/ 5 h 1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3" h="141">
                  <a:moveTo>
                    <a:pt x="0" y="0"/>
                  </a:moveTo>
                  <a:lnTo>
                    <a:pt x="193" y="0"/>
                  </a:lnTo>
                  <a:lnTo>
                    <a:pt x="193" y="141"/>
                  </a:lnTo>
                  <a:lnTo>
                    <a:pt x="0" y="141"/>
                  </a:lnTo>
                  <a:lnTo>
                    <a:pt x="0" y="0"/>
                  </a:lnTo>
                  <a:close/>
                  <a:moveTo>
                    <a:pt x="10" y="5"/>
                  </a:moveTo>
                  <a:lnTo>
                    <a:pt x="193" y="5"/>
                  </a:lnTo>
                  <a:lnTo>
                    <a:pt x="193" y="141"/>
                  </a:lnTo>
                  <a:lnTo>
                    <a:pt x="10" y="141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1" name="Freeform 602"/>
            <p:cNvSpPr>
              <a:spLocks noEditPoints="1"/>
            </p:cNvSpPr>
            <p:nvPr/>
          </p:nvSpPr>
          <p:spPr bwMode="auto">
            <a:xfrm>
              <a:off x="2884" y="1910"/>
              <a:ext cx="183" cy="136"/>
            </a:xfrm>
            <a:custGeom>
              <a:avLst/>
              <a:gdLst>
                <a:gd name="T0" fmla="*/ 0 w 183"/>
                <a:gd name="T1" fmla="*/ 0 h 136"/>
                <a:gd name="T2" fmla="*/ 183 w 183"/>
                <a:gd name="T3" fmla="*/ 0 h 136"/>
                <a:gd name="T4" fmla="*/ 183 w 183"/>
                <a:gd name="T5" fmla="*/ 136 h 136"/>
                <a:gd name="T6" fmla="*/ 0 w 183"/>
                <a:gd name="T7" fmla="*/ 136 h 136"/>
                <a:gd name="T8" fmla="*/ 0 w 183"/>
                <a:gd name="T9" fmla="*/ 0 h 136"/>
                <a:gd name="T10" fmla="*/ 9 w 183"/>
                <a:gd name="T11" fmla="*/ 10 h 136"/>
                <a:gd name="T12" fmla="*/ 183 w 183"/>
                <a:gd name="T13" fmla="*/ 10 h 136"/>
                <a:gd name="T14" fmla="*/ 183 w 183"/>
                <a:gd name="T15" fmla="*/ 136 h 136"/>
                <a:gd name="T16" fmla="*/ 9 w 183"/>
                <a:gd name="T17" fmla="*/ 136 h 136"/>
                <a:gd name="T18" fmla="*/ 9 w 183"/>
                <a:gd name="T19" fmla="*/ 10 h 1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3" h="136">
                  <a:moveTo>
                    <a:pt x="0" y="0"/>
                  </a:moveTo>
                  <a:lnTo>
                    <a:pt x="183" y="0"/>
                  </a:lnTo>
                  <a:lnTo>
                    <a:pt x="183" y="136"/>
                  </a:lnTo>
                  <a:lnTo>
                    <a:pt x="0" y="136"/>
                  </a:lnTo>
                  <a:lnTo>
                    <a:pt x="0" y="0"/>
                  </a:lnTo>
                  <a:close/>
                  <a:moveTo>
                    <a:pt x="9" y="10"/>
                  </a:moveTo>
                  <a:lnTo>
                    <a:pt x="183" y="10"/>
                  </a:lnTo>
                  <a:lnTo>
                    <a:pt x="183" y="136"/>
                  </a:lnTo>
                  <a:lnTo>
                    <a:pt x="9" y="136"/>
                  </a:lnTo>
                  <a:lnTo>
                    <a:pt x="9" y="10"/>
                  </a:ln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2" name="Freeform 603"/>
            <p:cNvSpPr>
              <a:spLocks noEditPoints="1"/>
            </p:cNvSpPr>
            <p:nvPr/>
          </p:nvSpPr>
          <p:spPr bwMode="auto">
            <a:xfrm>
              <a:off x="2893" y="1920"/>
              <a:ext cx="174" cy="126"/>
            </a:xfrm>
            <a:custGeom>
              <a:avLst/>
              <a:gdLst>
                <a:gd name="T0" fmla="*/ 0 w 174"/>
                <a:gd name="T1" fmla="*/ 0 h 126"/>
                <a:gd name="T2" fmla="*/ 174 w 174"/>
                <a:gd name="T3" fmla="*/ 0 h 126"/>
                <a:gd name="T4" fmla="*/ 174 w 174"/>
                <a:gd name="T5" fmla="*/ 126 h 126"/>
                <a:gd name="T6" fmla="*/ 0 w 174"/>
                <a:gd name="T7" fmla="*/ 126 h 126"/>
                <a:gd name="T8" fmla="*/ 0 w 174"/>
                <a:gd name="T9" fmla="*/ 0 h 126"/>
                <a:gd name="T10" fmla="*/ 9 w 174"/>
                <a:gd name="T11" fmla="*/ 4 h 126"/>
                <a:gd name="T12" fmla="*/ 174 w 174"/>
                <a:gd name="T13" fmla="*/ 4 h 126"/>
                <a:gd name="T14" fmla="*/ 174 w 174"/>
                <a:gd name="T15" fmla="*/ 126 h 126"/>
                <a:gd name="T16" fmla="*/ 9 w 174"/>
                <a:gd name="T17" fmla="*/ 126 h 126"/>
                <a:gd name="T18" fmla="*/ 9 w 174"/>
                <a:gd name="T19" fmla="*/ 4 h 1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4" h="126">
                  <a:moveTo>
                    <a:pt x="0" y="0"/>
                  </a:moveTo>
                  <a:lnTo>
                    <a:pt x="174" y="0"/>
                  </a:lnTo>
                  <a:lnTo>
                    <a:pt x="174" y="126"/>
                  </a:lnTo>
                  <a:lnTo>
                    <a:pt x="0" y="126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174" y="4"/>
                  </a:lnTo>
                  <a:lnTo>
                    <a:pt x="174" y="126"/>
                  </a:lnTo>
                  <a:lnTo>
                    <a:pt x="9" y="12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3" name="Freeform 604"/>
            <p:cNvSpPr>
              <a:spLocks noEditPoints="1"/>
            </p:cNvSpPr>
            <p:nvPr/>
          </p:nvSpPr>
          <p:spPr bwMode="auto">
            <a:xfrm>
              <a:off x="2902" y="1924"/>
              <a:ext cx="165" cy="122"/>
            </a:xfrm>
            <a:custGeom>
              <a:avLst/>
              <a:gdLst>
                <a:gd name="T0" fmla="*/ 0 w 165"/>
                <a:gd name="T1" fmla="*/ 0 h 122"/>
                <a:gd name="T2" fmla="*/ 165 w 165"/>
                <a:gd name="T3" fmla="*/ 0 h 122"/>
                <a:gd name="T4" fmla="*/ 165 w 165"/>
                <a:gd name="T5" fmla="*/ 122 h 122"/>
                <a:gd name="T6" fmla="*/ 0 w 165"/>
                <a:gd name="T7" fmla="*/ 122 h 122"/>
                <a:gd name="T8" fmla="*/ 0 w 165"/>
                <a:gd name="T9" fmla="*/ 0 h 122"/>
                <a:gd name="T10" fmla="*/ 10 w 165"/>
                <a:gd name="T11" fmla="*/ 10 h 122"/>
                <a:gd name="T12" fmla="*/ 165 w 165"/>
                <a:gd name="T13" fmla="*/ 10 h 122"/>
                <a:gd name="T14" fmla="*/ 165 w 165"/>
                <a:gd name="T15" fmla="*/ 122 h 122"/>
                <a:gd name="T16" fmla="*/ 10 w 165"/>
                <a:gd name="T17" fmla="*/ 122 h 122"/>
                <a:gd name="T18" fmla="*/ 10 w 165"/>
                <a:gd name="T19" fmla="*/ 10 h 1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5" h="122">
                  <a:moveTo>
                    <a:pt x="0" y="0"/>
                  </a:moveTo>
                  <a:lnTo>
                    <a:pt x="165" y="0"/>
                  </a:lnTo>
                  <a:lnTo>
                    <a:pt x="165" y="122"/>
                  </a:lnTo>
                  <a:lnTo>
                    <a:pt x="0" y="122"/>
                  </a:lnTo>
                  <a:lnTo>
                    <a:pt x="0" y="0"/>
                  </a:lnTo>
                  <a:close/>
                  <a:moveTo>
                    <a:pt x="10" y="10"/>
                  </a:moveTo>
                  <a:lnTo>
                    <a:pt x="165" y="10"/>
                  </a:lnTo>
                  <a:lnTo>
                    <a:pt x="165" y="122"/>
                  </a:lnTo>
                  <a:lnTo>
                    <a:pt x="10" y="122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4" name="Freeform 605"/>
            <p:cNvSpPr>
              <a:spLocks noEditPoints="1"/>
            </p:cNvSpPr>
            <p:nvPr/>
          </p:nvSpPr>
          <p:spPr bwMode="auto">
            <a:xfrm>
              <a:off x="2912" y="1934"/>
              <a:ext cx="155" cy="112"/>
            </a:xfrm>
            <a:custGeom>
              <a:avLst/>
              <a:gdLst>
                <a:gd name="T0" fmla="*/ 0 w 155"/>
                <a:gd name="T1" fmla="*/ 0 h 112"/>
                <a:gd name="T2" fmla="*/ 155 w 155"/>
                <a:gd name="T3" fmla="*/ 0 h 112"/>
                <a:gd name="T4" fmla="*/ 155 w 155"/>
                <a:gd name="T5" fmla="*/ 112 h 112"/>
                <a:gd name="T6" fmla="*/ 0 w 155"/>
                <a:gd name="T7" fmla="*/ 112 h 112"/>
                <a:gd name="T8" fmla="*/ 0 w 155"/>
                <a:gd name="T9" fmla="*/ 0 h 112"/>
                <a:gd name="T10" fmla="*/ 9 w 155"/>
                <a:gd name="T11" fmla="*/ 4 h 112"/>
                <a:gd name="T12" fmla="*/ 155 w 155"/>
                <a:gd name="T13" fmla="*/ 4 h 112"/>
                <a:gd name="T14" fmla="*/ 155 w 155"/>
                <a:gd name="T15" fmla="*/ 112 h 112"/>
                <a:gd name="T16" fmla="*/ 9 w 155"/>
                <a:gd name="T17" fmla="*/ 112 h 112"/>
                <a:gd name="T18" fmla="*/ 9 w 155"/>
                <a:gd name="T19" fmla="*/ 4 h 1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5" h="112">
                  <a:moveTo>
                    <a:pt x="0" y="0"/>
                  </a:moveTo>
                  <a:lnTo>
                    <a:pt x="155" y="0"/>
                  </a:lnTo>
                  <a:lnTo>
                    <a:pt x="155" y="112"/>
                  </a:lnTo>
                  <a:lnTo>
                    <a:pt x="0" y="112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155" y="4"/>
                  </a:lnTo>
                  <a:lnTo>
                    <a:pt x="155" y="112"/>
                  </a:lnTo>
                  <a:lnTo>
                    <a:pt x="9" y="112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" name="Freeform 606"/>
            <p:cNvSpPr>
              <a:spLocks noEditPoints="1"/>
            </p:cNvSpPr>
            <p:nvPr/>
          </p:nvSpPr>
          <p:spPr bwMode="auto">
            <a:xfrm>
              <a:off x="2921" y="1938"/>
              <a:ext cx="146" cy="108"/>
            </a:xfrm>
            <a:custGeom>
              <a:avLst/>
              <a:gdLst>
                <a:gd name="T0" fmla="*/ 0 w 146"/>
                <a:gd name="T1" fmla="*/ 0 h 108"/>
                <a:gd name="T2" fmla="*/ 146 w 146"/>
                <a:gd name="T3" fmla="*/ 0 h 108"/>
                <a:gd name="T4" fmla="*/ 146 w 146"/>
                <a:gd name="T5" fmla="*/ 108 h 108"/>
                <a:gd name="T6" fmla="*/ 0 w 146"/>
                <a:gd name="T7" fmla="*/ 108 h 108"/>
                <a:gd name="T8" fmla="*/ 0 w 146"/>
                <a:gd name="T9" fmla="*/ 0 h 108"/>
                <a:gd name="T10" fmla="*/ 10 w 146"/>
                <a:gd name="T11" fmla="*/ 10 h 108"/>
                <a:gd name="T12" fmla="*/ 146 w 146"/>
                <a:gd name="T13" fmla="*/ 10 h 108"/>
                <a:gd name="T14" fmla="*/ 146 w 146"/>
                <a:gd name="T15" fmla="*/ 108 h 108"/>
                <a:gd name="T16" fmla="*/ 10 w 146"/>
                <a:gd name="T17" fmla="*/ 108 h 108"/>
                <a:gd name="T18" fmla="*/ 10 w 146"/>
                <a:gd name="T19" fmla="*/ 10 h 1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6" h="108">
                  <a:moveTo>
                    <a:pt x="0" y="0"/>
                  </a:moveTo>
                  <a:lnTo>
                    <a:pt x="146" y="0"/>
                  </a:lnTo>
                  <a:lnTo>
                    <a:pt x="146" y="108"/>
                  </a:lnTo>
                  <a:lnTo>
                    <a:pt x="0" y="108"/>
                  </a:lnTo>
                  <a:lnTo>
                    <a:pt x="0" y="0"/>
                  </a:lnTo>
                  <a:close/>
                  <a:moveTo>
                    <a:pt x="10" y="10"/>
                  </a:moveTo>
                  <a:lnTo>
                    <a:pt x="146" y="10"/>
                  </a:lnTo>
                  <a:lnTo>
                    <a:pt x="146" y="108"/>
                  </a:lnTo>
                  <a:lnTo>
                    <a:pt x="10" y="108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" name="Freeform 607"/>
            <p:cNvSpPr>
              <a:spLocks noEditPoints="1"/>
            </p:cNvSpPr>
            <p:nvPr/>
          </p:nvSpPr>
          <p:spPr bwMode="auto">
            <a:xfrm>
              <a:off x="2931" y="1948"/>
              <a:ext cx="136" cy="98"/>
            </a:xfrm>
            <a:custGeom>
              <a:avLst/>
              <a:gdLst>
                <a:gd name="T0" fmla="*/ 0 w 136"/>
                <a:gd name="T1" fmla="*/ 0 h 98"/>
                <a:gd name="T2" fmla="*/ 136 w 136"/>
                <a:gd name="T3" fmla="*/ 0 h 98"/>
                <a:gd name="T4" fmla="*/ 136 w 136"/>
                <a:gd name="T5" fmla="*/ 98 h 98"/>
                <a:gd name="T6" fmla="*/ 0 w 136"/>
                <a:gd name="T7" fmla="*/ 98 h 98"/>
                <a:gd name="T8" fmla="*/ 0 w 136"/>
                <a:gd name="T9" fmla="*/ 0 h 98"/>
                <a:gd name="T10" fmla="*/ 9 w 136"/>
                <a:gd name="T11" fmla="*/ 4 h 98"/>
                <a:gd name="T12" fmla="*/ 136 w 136"/>
                <a:gd name="T13" fmla="*/ 4 h 98"/>
                <a:gd name="T14" fmla="*/ 136 w 136"/>
                <a:gd name="T15" fmla="*/ 98 h 98"/>
                <a:gd name="T16" fmla="*/ 9 w 136"/>
                <a:gd name="T17" fmla="*/ 98 h 98"/>
                <a:gd name="T18" fmla="*/ 9 w 136"/>
                <a:gd name="T19" fmla="*/ 4 h 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98">
                  <a:moveTo>
                    <a:pt x="0" y="0"/>
                  </a:moveTo>
                  <a:lnTo>
                    <a:pt x="136" y="0"/>
                  </a:lnTo>
                  <a:lnTo>
                    <a:pt x="136" y="98"/>
                  </a:lnTo>
                  <a:lnTo>
                    <a:pt x="0" y="98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136" y="4"/>
                  </a:lnTo>
                  <a:lnTo>
                    <a:pt x="136" y="98"/>
                  </a:lnTo>
                  <a:lnTo>
                    <a:pt x="9" y="98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48" name="Freeform 608"/>
          <p:cNvSpPr>
            <a:spLocks noEditPoints="1"/>
          </p:cNvSpPr>
          <p:nvPr/>
        </p:nvSpPr>
        <p:spPr bwMode="auto">
          <a:xfrm>
            <a:off x="4667250" y="3227388"/>
            <a:ext cx="201613" cy="149225"/>
          </a:xfrm>
          <a:custGeom>
            <a:avLst/>
            <a:gdLst>
              <a:gd name="T0" fmla="*/ 0 w 127"/>
              <a:gd name="T1" fmla="*/ 0 h 94"/>
              <a:gd name="T2" fmla="*/ 2147483646 w 127"/>
              <a:gd name="T3" fmla="*/ 0 h 94"/>
              <a:gd name="T4" fmla="*/ 2147483646 w 127"/>
              <a:gd name="T5" fmla="*/ 2147483646 h 94"/>
              <a:gd name="T6" fmla="*/ 0 w 127"/>
              <a:gd name="T7" fmla="*/ 2147483646 h 94"/>
              <a:gd name="T8" fmla="*/ 0 w 127"/>
              <a:gd name="T9" fmla="*/ 0 h 94"/>
              <a:gd name="T10" fmla="*/ 2147483646 w 127"/>
              <a:gd name="T11" fmla="*/ 2147483646 h 94"/>
              <a:gd name="T12" fmla="*/ 2147483646 w 127"/>
              <a:gd name="T13" fmla="*/ 2147483646 h 94"/>
              <a:gd name="T14" fmla="*/ 2147483646 w 127"/>
              <a:gd name="T15" fmla="*/ 2147483646 h 94"/>
              <a:gd name="T16" fmla="*/ 2147483646 w 127"/>
              <a:gd name="T17" fmla="*/ 2147483646 h 94"/>
              <a:gd name="T18" fmla="*/ 2147483646 w 127"/>
              <a:gd name="T19" fmla="*/ 2147483646 h 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" h="94">
                <a:moveTo>
                  <a:pt x="0" y="0"/>
                </a:moveTo>
                <a:lnTo>
                  <a:pt x="127" y="0"/>
                </a:lnTo>
                <a:lnTo>
                  <a:pt x="127" y="94"/>
                </a:lnTo>
                <a:lnTo>
                  <a:pt x="0" y="94"/>
                </a:lnTo>
                <a:lnTo>
                  <a:pt x="0" y="0"/>
                </a:lnTo>
                <a:close/>
                <a:moveTo>
                  <a:pt x="14" y="10"/>
                </a:moveTo>
                <a:lnTo>
                  <a:pt x="127" y="10"/>
                </a:lnTo>
                <a:lnTo>
                  <a:pt x="127" y="94"/>
                </a:lnTo>
                <a:lnTo>
                  <a:pt x="14" y="94"/>
                </a:lnTo>
                <a:lnTo>
                  <a:pt x="14" y="10"/>
                </a:lnTo>
                <a:close/>
              </a:path>
            </a:pathLst>
          </a:custGeom>
          <a:solidFill>
            <a:srgbClr val="D4D4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9" name="Freeform 609"/>
          <p:cNvSpPr>
            <a:spLocks noEditPoints="1"/>
          </p:cNvSpPr>
          <p:nvPr/>
        </p:nvSpPr>
        <p:spPr bwMode="auto">
          <a:xfrm>
            <a:off x="4689475" y="3243263"/>
            <a:ext cx="179388" cy="133350"/>
          </a:xfrm>
          <a:custGeom>
            <a:avLst/>
            <a:gdLst>
              <a:gd name="T0" fmla="*/ 0 w 113"/>
              <a:gd name="T1" fmla="*/ 0 h 84"/>
              <a:gd name="T2" fmla="*/ 2147483646 w 113"/>
              <a:gd name="T3" fmla="*/ 0 h 84"/>
              <a:gd name="T4" fmla="*/ 2147483646 w 113"/>
              <a:gd name="T5" fmla="*/ 2147483646 h 84"/>
              <a:gd name="T6" fmla="*/ 0 w 113"/>
              <a:gd name="T7" fmla="*/ 2147483646 h 84"/>
              <a:gd name="T8" fmla="*/ 0 w 113"/>
              <a:gd name="T9" fmla="*/ 0 h 84"/>
              <a:gd name="T10" fmla="*/ 2147483646 w 113"/>
              <a:gd name="T11" fmla="*/ 2147483646 h 84"/>
              <a:gd name="T12" fmla="*/ 2147483646 w 113"/>
              <a:gd name="T13" fmla="*/ 2147483646 h 84"/>
              <a:gd name="T14" fmla="*/ 2147483646 w 113"/>
              <a:gd name="T15" fmla="*/ 2147483646 h 84"/>
              <a:gd name="T16" fmla="*/ 2147483646 w 113"/>
              <a:gd name="T17" fmla="*/ 2147483646 h 84"/>
              <a:gd name="T18" fmla="*/ 2147483646 w 113"/>
              <a:gd name="T19" fmla="*/ 2147483646 h 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3" h="84">
                <a:moveTo>
                  <a:pt x="0" y="0"/>
                </a:moveTo>
                <a:lnTo>
                  <a:pt x="113" y="0"/>
                </a:lnTo>
                <a:lnTo>
                  <a:pt x="113" y="84"/>
                </a:lnTo>
                <a:lnTo>
                  <a:pt x="0" y="84"/>
                </a:lnTo>
                <a:lnTo>
                  <a:pt x="0" y="0"/>
                </a:lnTo>
                <a:close/>
                <a:moveTo>
                  <a:pt x="10" y="5"/>
                </a:moveTo>
                <a:lnTo>
                  <a:pt x="113" y="5"/>
                </a:lnTo>
                <a:lnTo>
                  <a:pt x="113" y="84"/>
                </a:lnTo>
                <a:lnTo>
                  <a:pt x="10" y="84"/>
                </a:lnTo>
                <a:lnTo>
                  <a:pt x="10" y="5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0" name="Freeform 610"/>
          <p:cNvSpPr>
            <a:spLocks noEditPoints="1"/>
          </p:cNvSpPr>
          <p:nvPr/>
        </p:nvSpPr>
        <p:spPr bwMode="auto">
          <a:xfrm>
            <a:off x="4705350" y="3251200"/>
            <a:ext cx="163513" cy="125413"/>
          </a:xfrm>
          <a:custGeom>
            <a:avLst/>
            <a:gdLst>
              <a:gd name="T0" fmla="*/ 0 w 103"/>
              <a:gd name="T1" fmla="*/ 0 h 79"/>
              <a:gd name="T2" fmla="*/ 2147483646 w 103"/>
              <a:gd name="T3" fmla="*/ 0 h 79"/>
              <a:gd name="T4" fmla="*/ 2147483646 w 103"/>
              <a:gd name="T5" fmla="*/ 2147483646 h 79"/>
              <a:gd name="T6" fmla="*/ 0 w 103"/>
              <a:gd name="T7" fmla="*/ 2147483646 h 79"/>
              <a:gd name="T8" fmla="*/ 0 w 103"/>
              <a:gd name="T9" fmla="*/ 0 h 79"/>
              <a:gd name="T10" fmla="*/ 2147483646 w 103"/>
              <a:gd name="T11" fmla="*/ 2147483646 h 79"/>
              <a:gd name="T12" fmla="*/ 2147483646 w 103"/>
              <a:gd name="T13" fmla="*/ 2147483646 h 79"/>
              <a:gd name="T14" fmla="*/ 2147483646 w 103"/>
              <a:gd name="T15" fmla="*/ 2147483646 h 79"/>
              <a:gd name="T16" fmla="*/ 2147483646 w 103"/>
              <a:gd name="T17" fmla="*/ 2147483646 h 79"/>
              <a:gd name="T18" fmla="*/ 2147483646 w 103"/>
              <a:gd name="T19" fmla="*/ 2147483646 h 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" h="79">
                <a:moveTo>
                  <a:pt x="0" y="0"/>
                </a:moveTo>
                <a:lnTo>
                  <a:pt x="103" y="0"/>
                </a:lnTo>
                <a:lnTo>
                  <a:pt x="103" y="79"/>
                </a:lnTo>
                <a:lnTo>
                  <a:pt x="0" y="79"/>
                </a:lnTo>
                <a:lnTo>
                  <a:pt x="0" y="0"/>
                </a:lnTo>
                <a:close/>
                <a:moveTo>
                  <a:pt x="9" y="9"/>
                </a:moveTo>
                <a:lnTo>
                  <a:pt x="103" y="9"/>
                </a:lnTo>
                <a:lnTo>
                  <a:pt x="103" y="79"/>
                </a:lnTo>
                <a:lnTo>
                  <a:pt x="9" y="79"/>
                </a:lnTo>
                <a:lnTo>
                  <a:pt x="9" y="9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1" name="Freeform 611"/>
          <p:cNvSpPr>
            <a:spLocks noEditPoints="1"/>
          </p:cNvSpPr>
          <p:nvPr/>
        </p:nvSpPr>
        <p:spPr bwMode="auto">
          <a:xfrm>
            <a:off x="4719638" y="3265488"/>
            <a:ext cx="149225" cy="111125"/>
          </a:xfrm>
          <a:custGeom>
            <a:avLst/>
            <a:gdLst>
              <a:gd name="T0" fmla="*/ 0 w 94"/>
              <a:gd name="T1" fmla="*/ 0 h 70"/>
              <a:gd name="T2" fmla="*/ 2147483646 w 94"/>
              <a:gd name="T3" fmla="*/ 0 h 70"/>
              <a:gd name="T4" fmla="*/ 2147483646 w 94"/>
              <a:gd name="T5" fmla="*/ 2147483646 h 70"/>
              <a:gd name="T6" fmla="*/ 0 w 94"/>
              <a:gd name="T7" fmla="*/ 2147483646 h 70"/>
              <a:gd name="T8" fmla="*/ 0 w 94"/>
              <a:gd name="T9" fmla="*/ 0 h 70"/>
              <a:gd name="T10" fmla="*/ 2147483646 w 94"/>
              <a:gd name="T11" fmla="*/ 2147483646 h 70"/>
              <a:gd name="T12" fmla="*/ 2147483646 w 94"/>
              <a:gd name="T13" fmla="*/ 2147483646 h 70"/>
              <a:gd name="T14" fmla="*/ 2147483646 w 94"/>
              <a:gd name="T15" fmla="*/ 2147483646 h 70"/>
              <a:gd name="T16" fmla="*/ 2147483646 w 94"/>
              <a:gd name="T17" fmla="*/ 2147483646 h 70"/>
              <a:gd name="T18" fmla="*/ 2147483646 w 94"/>
              <a:gd name="T19" fmla="*/ 2147483646 h 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4" h="70">
                <a:moveTo>
                  <a:pt x="0" y="0"/>
                </a:moveTo>
                <a:lnTo>
                  <a:pt x="94" y="0"/>
                </a:lnTo>
                <a:lnTo>
                  <a:pt x="94" y="70"/>
                </a:lnTo>
                <a:lnTo>
                  <a:pt x="0" y="70"/>
                </a:lnTo>
                <a:lnTo>
                  <a:pt x="0" y="0"/>
                </a:lnTo>
                <a:close/>
                <a:moveTo>
                  <a:pt x="9" y="5"/>
                </a:moveTo>
                <a:lnTo>
                  <a:pt x="94" y="5"/>
                </a:lnTo>
                <a:lnTo>
                  <a:pt x="94" y="70"/>
                </a:lnTo>
                <a:lnTo>
                  <a:pt x="9" y="70"/>
                </a:lnTo>
                <a:lnTo>
                  <a:pt x="9" y="5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2" name="Freeform 612"/>
          <p:cNvSpPr>
            <a:spLocks noEditPoints="1"/>
          </p:cNvSpPr>
          <p:nvPr/>
        </p:nvSpPr>
        <p:spPr bwMode="auto">
          <a:xfrm>
            <a:off x="4733925" y="3273425"/>
            <a:ext cx="134938" cy="103188"/>
          </a:xfrm>
          <a:custGeom>
            <a:avLst/>
            <a:gdLst>
              <a:gd name="T0" fmla="*/ 0 w 85"/>
              <a:gd name="T1" fmla="*/ 0 h 65"/>
              <a:gd name="T2" fmla="*/ 2147483646 w 85"/>
              <a:gd name="T3" fmla="*/ 0 h 65"/>
              <a:gd name="T4" fmla="*/ 2147483646 w 85"/>
              <a:gd name="T5" fmla="*/ 2147483646 h 65"/>
              <a:gd name="T6" fmla="*/ 0 w 85"/>
              <a:gd name="T7" fmla="*/ 2147483646 h 65"/>
              <a:gd name="T8" fmla="*/ 0 w 85"/>
              <a:gd name="T9" fmla="*/ 0 h 65"/>
              <a:gd name="T10" fmla="*/ 2147483646 w 85"/>
              <a:gd name="T11" fmla="*/ 2147483646 h 65"/>
              <a:gd name="T12" fmla="*/ 2147483646 w 85"/>
              <a:gd name="T13" fmla="*/ 2147483646 h 65"/>
              <a:gd name="T14" fmla="*/ 2147483646 w 85"/>
              <a:gd name="T15" fmla="*/ 2147483646 h 65"/>
              <a:gd name="T16" fmla="*/ 2147483646 w 85"/>
              <a:gd name="T17" fmla="*/ 2147483646 h 65"/>
              <a:gd name="T18" fmla="*/ 2147483646 w 85"/>
              <a:gd name="T19" fmla="*/ 2147483646 h 6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5" h="65">
                <a:moveTo>
                  <a:pt x="0" y="0"/>
                </a:moveTo>
                <a:lnTo>
                  <a:pt x="85" y="0"/>
                </a:lnTo>
                <a:lnTo>
                  <a:pt x="85" y="65"/>
                </a:lnTo>
                <a:lnTo>
                  <a:pt x="0" y="65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85" y="9"/>
                </a:lnTo>
                <a:lnTo>
                  <a:pt x="85" y="65"/>
                </a:lnTo>
                <a:lnTo>
                  <a:pt x="10" y="65"/>
                </a:lnTo>
                <a:lnTo>
                  <a:pt x="10" y="9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3" name="Freeform 613"/>
          <p:cNvSpPr>
            <a:spLocks noEditPoints="1"/>
          </p:cNvSpPr>
          <p:nvPr/>
        </p:nvSpPr>
        <p:spPr bwMode="auto">
          <a:xfrm>
            <a:off x="4749800" y="3287713"/>
            <a:ext cx="119063" cy="88900"/>
          </a:xfrm>
          <a:custGeom>
            <a:avLst/>
            <a:gdLst>
              <a:gd name="T0" fmla="*/ 0 w 75"/>
              <a:gd name="T1" fmla="*/ 0 h 56"/>
              <a:gd name="T2" fmla="*/ 2147483646 w 75"/>
              <a:gd name="T3" fmla="*/ 0 h 56"/>
              <a:gd name="T4" fmla="*/ 2147483646 w 75"/>
              <a:gd name="T5" fmla="*/ 2147483646 h 56"/>
              <a:gd name="T6" fmla="*/ 0 w 75"/>
              <a:gd name="T7" fmla="*/ 2147483646 h 56"/>
              <a:gd name="T8" fmla="*/ 0 w 75"/>
              <a:gd name="T9" fmla="*/ 0 h 56"/>
              <a:gd name="T10" fmla="*/ 2147483646 w 75"/>
              <a:gd name="T11" fmla="*/ 2147483646 h 56"/>
              <a:gd name="T12" fmla="*/ 2147483646 w 75"/>
              <a:gd name="T13" fmla="*/ 2147483646 h 56"/>
              <a:gd name="T14" fmla="*/ 2147483646 w 75"/>
              <a:gd name="T15" fmla="*/ 2147483646 h 56"/>
              <a:gd name="T16" fmla="*/ 2147483646 w 75"/>
              <a:gd name="T17" fmla="*/ 2147483646 h 56"/>
              <a:gd name="T18" fmla="*/ 2147483646 w 75"/>
              <a:gd name="T19" fmla="*/ 2147483646 h 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5" h="56">
                <a:moveTo>
                  <a:pt x="0" y="0"/>
                </a:moveTo>
                <a:lnTo>
                  <a:pt x="75" y="0"/>
                </a:lnTo>
                <a:lnTo>
                  <a:pt x="75" y="56"/>
                </a:lnTo>
                <a:lnTo>
                  <a:pt x="0" y="56"/>
                </a:lnTo>
                <a:lnTo>
                  <a:pt x="0" y="0"/>
                </a:lnTo>
                <a:close/>
                <a:moveTo>
                  <a:pt x="9" y="5"/>
                </a:moveTo>
                <a:lnTo>
                  <a:pt x="75" y="5"/>
                </a:lnTo>
                <a:lnTo>
                  <a:pt x="75" y="56"/>
                </a:lnTo>
                <a:lnTo>
                  <a:pt x="9" y="56"/>
                </a:lnTo>
                <a:lnTo>
                  <a:pt x="9" y="5"/>
                </a:lnTo>
                <a:close/>
              </a:path>
            </a:pathLst>
          </a:custGeom>
          <a:solidFill>
            <a:srgbClr val="DFDF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4" name="Freeform 614"/>
          <p:cNvSpPr>
            <a:spLocks noEditPoints="1"/>
          </p:cNvSpPr>
          <p:nvPr/>
        </p:nvSpPr>
        <p:spPr bwMode="auto">
          <a:xfrm>
            <a:off x="4764088" y="3295650"/>
            <a:ext cx="104775" cy="80963"/>
          </a:xfrm>
          <a:custGeom>
            <a:avLst/>
            <a:gdLst>
              <a:gd name="T0" fmla="*/ 0 w 66"/>
              <a:gd name="T1" fmla="*/ 0 h 51"/>
              <a:gd name="T2" fmla="*/ 2147483646 w 66"/>
              <a:gd name="T3" fmla="*/ 0 h 51"/>
              <a:gd name="T4" fmla="*/ 2147483646 w 66"/>
              <a:gd name="T5" fmla="*/ 2147483646 h 51"/>
              <a:gd name="T6" fmla="*/ 0 w 66"/>
              <a:gd name="T7" fmla="*/ 2147483646 h 51"/>
              <a:gd name="T8" fmla="*/ 0 w 66"/>
              <a:gd name="T9" fmla="*/ 0 h 51"/>
              <a:gd name="T10" fmla="*/ 2147483646 w 66"/>
              <a:gd name="T11" fmla="*/ 2147483646 h 51"/>
              <a:gd name="T12" fmla="*/ 2147483646 w 66"/>
              <a:gd name="T13" fmla="*/ 2147483646 h 51"/>
              <a:gd name="T14" fmla="*/ 2147483646 w 66"/>
              <a:gd name="T15" fmla="*/ 2147483646 h 51"/>
              <a:gd name="T16" fmla="*/ 2147483646 w 66"/>
              <a:gd name="T17" fmla="*/ 2147483646 h 51"/>
              <a:gd name="T18" fmla="*/ 2147483646 w 66"/>
              <a:gd name="T19" fmla="*/ 2147483646 h 5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" h="51">
                <a:moveTo>
                  <a:pt x="0" y="0"/>
                </a:moveTo>
                <a:lnTo>
                  <a:pt x="66" y="0"/>
                </a:lnTo>
                <a:lnTo>
                  <a:pt x="66" y="51"/>
                </a:lnTo>
                <a:lnTo>
                  <a:pt x="0" y="51"/>
                </a:lnTo>
                <a:lnTo>
                  <a:pt x="0" y="0"/>
                </a:lnTo>
                <a:close/>
                <a:moveTo>
                  <a:pt x="9" y="9"/>
                </a:moveTo>
                <a:lnTo>
                  <a:pt x="66" y="9"/>
                </a:lnTo>
                <a:lnTo>
                  <a:pt x="66" y="51"/>
                </a:lnTo>
                <a:lnTo>
                  <a:pt x="9" y="51"/>
                </a:lnTo>
                <a:lnTo>
                  <a:pt x="9" y="9"/>
                </a:lnTo>
                <a:close/>
              </a:path>
            </a:pathLst>
          </a:custGeom>
          <a:solidFill>
            <a:srgbClr val="E1E1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5" name="Freeform 615"/>
          <p:cNvSpPr>
            <a:spLocks noEditPoints="1"/>
          </p:cNvSpPr>
          <p:nvPr/>
        </p:nvSpPr>
        <p:spPr bwMode="auto">
          <a:xfrm>
            <a:off x="4778375" y="3309938"/>
            <a:ext cx="90488" cy="66675"/>
          </a:xfrm>
          <a:custGeom>
            <a:avLst/>
            <a:gdLst>
              <a:gd name="T0" fmla="*/ 0 w 57"/>
              <a:gd name="T1" fmla="*/ 0 h 42"/>
              <a:gd name="T2" fmla="*/ 2147483646 w 57"/>
              <a:gd name="T3" fmla="*/ 0 h 42"/>
              <a:gd name="T4" fmla="*/ 2147483646 w 57"/>
              <a:gd name="T5" fmla="*/ 2147483646 h 42"/>
              <a:gd name="T6" fmla="*/ 0 w 57"/>
              <a:gd name="T7" fmla="*/ 2147483646 h 42"/>
              <a:gd name="T8" fmla="*/ 0 w 57"/>
              <a:gd name="T9" fmla="*/ 0 h 42"/>
              <a:gd name="T10" fmla="*/ 2147483646 w 57"/>
              <a:gd name="T11" fmla="*/ 2147483646 h 42"/>
              <a:gd name="T12" fmla="*/ 2147483646 w 57"/>
              <a:gd name="T13" fmla="*/ 2147483646 h 42"/>
              <a:gd name="T14" fmla="*/ 2147483646 w 57"/>
              <a:gd name="T15" fmla="*/ 2147483646 h 42"/>
              <a:gd name="T16" fmla="*/ 2147483646 w 57"/>
              <a:gd name="T17" fmla="*/ 2147483646 h 42"/>
              <a:gd name="T18" fmla="*/ 2147483646 w 57"/>
              <a:gd name="T19" fmla="*/ 2147483646 h 4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7" h="42">
                <a:moveTo>
                  <a:pt x="0" y="0"/>
                </a:moveTo>
                <a:lnTo>
                  <a:pt x="57" y="0"/>
                </a:lnTo>
                <a:lnTo>
                  <a:pt x="57" y="42"/>
                </a:lnTo>
                <a:lnTo>
                  <a:pt x="0" y="42"/>
                </a:lnTo>
                <a:lnTo>
                  <a:pt x="0" y="0"/>
                </a:lnTo>
                <a:close/>
                <a:moveTo>
                  <a:pt x="10" y="5"/>
                </a:moveTo>
                <a:lnTo>
                  <a:pt x="57" y="5"/>
                </a:lnTo>
                <a:lnTo>
                  <a:pt x="57" y="42"/>
                </a:lnTo>
                <a:lnTo>
                  <a:pt x="10" y="42"/>
                </a:lnTo>
                <a:lnTo>
                  <a:pt x="10" y="5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6" name="Freeform 616"/>
          <p:cNvSpPr>
            <a:spLocks noEditPoints="1"/>
          </p:cNvSpPr>
          <p:nvPr/>
        </p:nvSpPr>
        <p:spPr bwMode="auto">
          <a:xfrm>
            <a:off x="4794250" y="3317875"/>
            <a:ext cx="74613" cy="58738"/>
          </a:xfrm>
          <a:custGeom>
            <a:avLst/>
            <a:gdLst>
              <a:gd name="T0" fmla="*/ 0 w 47"/>
              <a:gd name="T1" fmla="*/ 0 h 37"/>
              <a:gd name="T2" fmla="*/ 2147483646 w 47"/>
              <a:gd name="T3" fmla="*/ 0 h 37"/>
              <a:gd name="T4" fmla="*/ 2147483646 w 47"/>
              <a:gd name="T5" fmla="*/ 2147483646 h 37"/>
              <a:gd name="T6" fmla="*/ 0 w 47"/>
              <a:gd name="T7" fmla="*/ 2147483646 h 37"/>
              <a:gd name="T8" fmla="*/ 0 w 47"/>
              <a:gd name="T9" fmla="*/ 0 h 37"/>
              <a:gd name="T10" fmla="*/ 2147483646 w 47"/>
              <a:gd name="T11" fmla="*/ 2147483646 h 37"/>
              <a:gd name="T12" fmla="*/ 2147483646 w 47"/>
              <a:gd name="T13" fmla="*/ 2147483646 h 37"/>
              <a:gd name="T14" fmla="*/ 2147483646 w 47"/>
              <a:gd name="T15" fmla="*/ 2147483646 h 37"/>
              <a:gd name="T16" fmla="*/ 2147483646 w 47"/>
              <a:gd name="T17" fmla="*/ 2147483646 h 37"/>
              <a:gd name="T18" fmla="*/ 2147483646 w 47"/>
              <a:gd name="T19" fmla="*/ 2147483646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7" h="37">
                <a:moveTo>
                  <a:pt x="0" y="0"/>
                </a:moveTo>
                <a:lnTo>
                  <a:pt x="47" y="0"/>
                </a:lnTo>
                <a:lnTo>
                  <a:pt x="47" y="37"/>
                </a:lnTo>
                <a:lnTo>
                  <a:pt x="0" y="37"/>
                </a:lnTo>
                <a:lnTo>
                  <a:pt x="0" y="0"/>
                </a:lnTo>
                <a:close/>
                <a:moveTo>
                  <a:pt x="9" y="9"/>
                </a:moveTo>
                <a:lnTo>
                  <a:pt x="47" y="9"/>
                </a:lnTo>
                <a:lnTo>
                  <a:pt x="47" y="37"/>
                </a:lnTo>
                <a:lnTo>
                  <a:pt x="9" y="37"/>
                </a:lnTo>
                <a:lnTo>
                  <a:pt x="9" y="9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7" name="Freeform 617"/>
          <p:cNvSpPr>
            <a:spLocks noEditPoints="1"/>
          </p:cNvSpPr>
          <p:nvPr/>
        </p:nvSpPr>
        <p:spPr bwMode="auto">
          <a:xfrm>
            <a:off x="4808538" y="3332163"/>
            <a:ext cx="60325" cy="44450"/>
          </a:xfrm>
          <a:custGeom>
            <a:avLst/>
            <a:gdLst>
              <a:gd name="T0" fmla="*/ 0 w 38"/>
              <a:gd name="T1" fmla="*/ 0 h 28"/>
              <a:gd name="T2" fmla="*/ 2147483646 w 38"/>
              <a:gd name="T3" fmla="*/ 0 h 28"/>
              <a:gd name="T4" fmla="*/ 2147483646 w 38"/>
              <a:gd name="T5" fmla="*/ 2147483646 h 28"/>
              <a:gd name="T6" fmla="*/ 0 w 38"/>
              <a:gd name="T7" fmla="*/ 2147483646 h 28"/>
              <a:gd name="T8" fmla="*/ 0 w 38"/>
              <a:gd name="T9" fmla="*/ 0 h 28"/>
              <a:gd name="T10" fmla="*/ 2147483646 w 38"/>
              <a:gd name="T11" fmla="*/ 2147483646 h 28"/>
              <a:gd name="T12" fmla="*/ 2147483646 w 38"/>
              <a:gd name="T13" fmla="*/ 2147483646 h 28"/>
              <a:gd name="T14" fmla="*/ 2147483646 w 38"/>
              <a:gd name="T15" fmla="*/ 2147483646 h 28"/>
              <a:gd name="T16" fmla="*/ 2147483646 w 38"/>
              <a:gd name="T17" fmla="*/ 2147483646 h 28"/>
              <a:gd name="T18" fmla="*/ 2147483646 w 38"/>
              <a:gd name="T19" fmla="*/ 2147483646 h 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8" h="28">
                <a:moveTo>
                  <a:pt x="0" y="0"/>
                </a:moveTo>
                <a:lnTo>
                  <a:pt x="38" y="0"/>
                </a:lnTo>
                <a:lnTo>
                  <a:pt x="38" y="28"/>
                </a:lnTo>
                <a:lnTo>
                  <a:pt x="0" y="28"/>
                </a:lnTo>
                <a:lnTo>
                  <a:pt x="0" y="0"/>
                </a:lnTo>
                <a:close/>
                <a:moveTo>
                  <a:pt x="10" y="5"/>
                </a:moveTo>
                <a:lnTo>
                  <a:pt x="38" y="5"/>
                </a:lnTo>
                <a:lnTo>
                  <a:pt x="38" y="28"/>
                </a:lnTo>
                <a:lnTo>
                  <a:pt x="10" y="28"/>
                </a:lnTo>
                <a:lnTo>
                  <a:pt x="10" y="5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8" name="Freeform 618"/>
          <p:cNvSpPr>
            <a:spLocks noEditPoints="1"/>
          </p:cNvSpPr>
          <p:nvPr/>
        </p:nvSpPr>
        <p:spPr bwMode="auto">
          <a:xfrm>
            <a:off x="4824413" y="3340100"/>
            <a:ext cx="44450" cy="36513"/>
          </a:xfrm>
          <a:custGeom>
            <a:avLst/>
            <a:gdLst>
              <a:gd name="T0" fmla="*/ 0 w 28"/>
              <a:gd name="T1" fmla="*/ 0 h 23"/>
              <a:gd name="T2" fmla="*/ 2147483646 w 28"/>
              <a:gd name="T3" fmla="*/ 0 h 23"/>
              <a:gd name="T4" fmla="*/ 2147483646 w 28"/>
              <a:gd name="T5" fmla="*/ 2147483646 h 23"/>
              <a:gd name="T6" fmla="*/ 0 w 28"/>
              <a:gd name="T7" fmla="*/ 2147483646 h 23"/>
              <a:gd name="T8" fmla="*/ 0 w 28"/>
              <a:gd name="T9" fmla="*/ 0 h 23"/>
              <a:gd name="T10" fmla="*/ 2147483646 w 28"/>
              <a:gd name="T11" fmla="*/ 2147483646 h 23"/>
              <a:gd name="T12" fmla="*/ 2147483646 w 28"/>
              <a:gd name="T13" fmla="*/ 2147483646 h 23"/>
              <a:gd name="T14" fmla="*/ 2147483646 w 28"/>
              <a:gd name="T15" fmla="*/ 2147483646 h 23"/>
              <a:gd name="T16" fmla="*/ 2147483646 w 28"/>
              <a:gd name="T17" fmla="*/ 2147483646 h 23"/>
              <a:gd name="T18" fmla="*/ 2147483646 w 28"/>
              <a:gd name="T19" fmla="*/ 2147483646 h 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" h="23">
                <a:moveTo>
                  <a:pt x="0" y="0"/>
                </a:moveTo>
                <a:lnTo>
                  <a:pt x="28" y="0"/>
                </a:lnTo>
                <a:lnTo>
                  <a:pt x="28" y="23"/>
                </a:lnTo>
                <a:lnTo>
                  <a:pt x="0" y="23"/>
                </a:lnTo>
                <a:lnTo>
                  <a:pt x="0" y="0"/>
                </a:lnTo>
                <a:close/>
                <a:moveTo>
                  <a:pt x="9" y="9"/>
                </a:moveTo>
                <a:lnTo>
                  <a:pt x="28" y="9"/>
                </a:lnTo>
                <a:lnTo>
                  <a:pt x="28" y="23"/>
                </a:lnTo>
                <a:lnTo>
                  <a:pt x="9" y="23"/>
                </a:lnTo>
                <a:lnTo>
                  <a:pt x="9" y="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9" name="Freeform 619"/>
          <p:cNvSpPr>
            <a:spLocks noEditPoints="1"/>
          </p:cNvSpPr>
          <p:nvPr/>
        </p:nvSpPr>
        <p:spPr bwMode="auto">
          <a:xfrm>
            <a:off x="4838700" y="3354388"/>
            <a:ext cx="30163" cy="22225"/>
          </a:xfrm>
          <a:custGeom>
            <a:avLst/>
            <a:gdLst>
              <a:gd name="T0" fmla="*/ 0 w 19"/>
              <a:gd name="T1" fmla="*/ 0 h 14"/>
              <a:gd name="T2" fmla="*/ 2147483646 w 19"/>
              <a:gd name="T3" fmla="*/ 0 h 14"/>
              <a:gd name="T4" fmla="*/ 2147483646 w 19"/>
              <a:gd name="T5" fmla="*/ 2147483646 h 14"/>
              <a:gd name="T6" fmla="*/ 0 w 19"/>
              <a:gd name="T7" fmla="*/ 2147483646 h 14"/>
              <a:gd name="T8" fmla="*/ 0 w 19"/>
              <a:gd name="T9" fmla="*/ 0 h 14"/>
              <a:gd name="T10" fmla="*/ 2147483646 w 19"/>
              <a:gd name="T11" fmla="*/ 2147483646 h 14"/>
              <a:gd name="T12" fmla="*/ 2147483646 w 19"/>
              <a:gd name="T13" fmla="*/ 2147483646 h 14"/>
              <a:gd name="T14" fmla="*/ 2147483646 w 19"/>
              <a:gd name="T15" fmla="*/ 2147483646 h 14"/>
              <a:gd name="T16" fmla="*/ 2147483646 w 19"/>
              <a:gd name="T17" fmla="*/ 2147483646 h 14"/>
              <a:gd name="T18" fmla="*/ 2147483646 w 19"/>
              <a:gd name="T19" fmla="*/ 2147483646 h 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" h="14">
                <a:moveTo>
                  <a:pt x="0" y="0"/>
                </a:moveTo>
                <a:lnTo>
                  <a:pt x="19" y="0"/>
                </a:lnTo>
                <a:lnTo>
                  <a:pt x="19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9" y="5"/>
                </a:moveTo>
                <a:lnTo>
                  <a:pt x="19" y="5"/>
                </a:lnTo>
                <a:lnTo>
                  <a:pt x="19" y="14"/>
                </a:lnTo>
                <a:lnTo>
                  <a:pt x="9" y="14"/>
                </a:lnTo>
                <a:lnTo>
                  <a:pt x="9" y="5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0" name="Freeform 620"/>
          <p:cNvSpPr>
            <a:spLocks noEditPoints="1"/>
          </p:cNvSpPr>
          <p:nvPr/>
        </p:nvSpPr>
        <p:spPr bwMode="auto">
          <a:xfrm>
            <a:off x="4852988" y="3362325"/>
            <a:ext cx="15875" cy="14288"/>
          </a:xfrm>
          <a:custGeom>
            <a:avLst/>
            <a:gdLst>
              <a:gd name="T0" fmla="*/ 0 w 10"/>
              <a:gd name="T1" fmla="*/ 0 h 9"/>
              <a:gd name="T2" fmla="*/ 2147483646 w 10"/>
              <a:gd name="T3" fmla="*/ 0 h 9"/>
              <a:gd name="T4" fmla="*/ 2147483646 w 10"/>
              <a:gd name="T5" fmla="*/ 2147483646 h 9"/>
              <a:gd name="T6" fmla="*/ 0 w 10"/>
              <a:gd name="T7" fmla="*/ 2147483646 h 9"/>
              <a:gd name="T8" fmla="*/ 0 w 10"/>
              <a:gd name="T9" fmla="*/ 0 h 9"/>
              <a:gd name="T10" fmla="*/ 2147483646 w 10"/>
              <a:gd name="T11" fmla="*/ 2147483646 h 9"/>
              <a:gd name="T12" fmla="*/ 2147483646 w 10"/>
              <a:gd name="T13" fmla="*/ 2147483646 h 9"/>
              <a:gd name="T14" fmla="*/ 2147483646 w 10"/>
              <a:gd name="T15" fmla="*/ 2147483646 h 9"/>
              <a:gd name="T16" fmla="*/ 2147483646 w 10"/>
              <a:gd name="T17" fmla="*/ 2147483646 h 9"/>
              <a:gd name="T18" fmla="*/ 2147483646 w 10"/>
              <a:gd name="T19" fmla="*/ 2147483646 h 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" h="9">
                <a:moveTo>
                  <a:pt x="0" y="0"/>
                </a:moveTo>
                <a:lnTo>
                  <a:pt x="10" y="0"/>
                </a:lnTo>
                <a:lnTo>
                  <a:pt x="10" y="9"/>
                </a:lnTo>
                <a:lnTo>
                  <a:pt x="0" y="9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0" y="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1" name="Freeform 621"/>
          <p:cNvSpPr>
            <a:spLocks noEditPoints="1"/>
          </p:cNvSpPr>
          <p:nvPr/>
        </p:nvSpPr>
        <p:spPr bwMode="auto">
          <a:xfrm>
            <a:off x="4868863" y="33766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2" name="Freeform 622"/>
          <p:cNvSpPr>
            <a:spLocks noEditPoints="1"/>
          </p:cNvSpPr>
          <p:nvPr/>
        </p:nvSpPr>
        <p:spPr bwMode="auto">
          <a:xfrm>
            <a:off x="4413250" y="3041650"/>
            <a:ext cx="455613" cy="334963"/>
          </a:xfrm>
          <a:custGeom>
            <a:avLst/>
            <a:gdLst>
              <a:gd name="T0" fmla="*/ 2147483646 w 287"/>
              <a:gd name="T1" fmla="*/ 2147483646 h 211"/>
              <a:gd name="T2" fmla="*/ 2147483646 w 287"/>
              <a:gd name="T3" fmla="*/ 2147483646 h 211"/>
              <a:gd name="T4" fmla="*/ 2147483646 w 287"/>
              <a:gd name="T5" fmla="*/ 2147483646 h 211"/>
              <a:gd name="T6" fmla="*/ 2147483646 w 287"/>
              <a:gd name="T7" fmla="*/ 2147483646 h 211"/>
              <a:gd name="T8" fmla="*/ 2147483646 w 287"/>
              <a:gd name="T9" fmla="*/ 2147483646 h 211"/>
              <a:gd name="T10" fmla="*/ 2147483646 w 287"/>
              <a:gd name="T11" fmla="*/ 2147483646 h 211"/>
              <a:gd name="T12" fmla="*/ 2147483646 w 287"/>
              <a:gd name="T13" fmla="*/ 2147483646 h 211"/>
              <a:gd name="T14" fmla="*/ 2147483646 w 287"/>
              <a:gd name="T15" fmla="*/ 2147483646 h 211"/>
              <a:gd name="T16" fmla="*/ 2147483646 w 287"/>
              <a:gd name="T17" fmla="*/ 2147483646 h 211"/>
              <a:gd name="T18" fmla="*/ 2147483646 w 287"/>
              <a:gd name="T19" fmla="*/ 0 h 211"/>
              <a:gd name="T20" fmla="*/ 0 w 287"/>
              <a:gd name="T21" fmla="*/ 0 h 211"/>
              <a:gd name="T22" fmla="*/ 0 w 287"/>
              <a:gd name="T23" fmla="*/ 2147483646 h 211"/>
              <a:gd name="T24" fmla="*/ 2147483646 w 287"/>
              <a:gd name="T25" fmla="*/ 2147483646 h 211"/>
              <a:gd name="T26" fmla="*/ 2147483646 w 287"/>
              <a:gd name="T27" fmla="*/ 2147483646 h 21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87" h="211">
                <a:moveTo>
                  <a:pt x="24" y="188"/>
                </a:moveTo>
                <a:lnTo>
                  <a:pt x="24" y="19"/>
                </a:lnTo>
                <a:lnTo>
                  <a:pt x="263" y="19"/>
                </a:lnTo>
                <a:lnTo>
                  <a:pt x="263" y="188"/>
                </a:lnTo>
                <a:lnTo>
                  <a:pt x="24" y="188"/>
                </a:lnTo>
                <a:close/>
                <a:moveTo>
                  <a:pt x="10" y="202"/>
                </a:moveTo>
                <a:lnTo>
                  <a:pt x="277" y="202"/>
                </a:lnTo>
                <a:lnTo>
                  <a:pt x="277" y="9"/>
                </a:lnTo>
                <a:lnTo>
                  <a:pt x="287" y="9"/>
                </a:lnTo>
                <a:lnTo>
                  <a:pt x="287" y="0"/>
                </a:lnTo>
                <a:lnTo>
                  <a:pt x="0" y="0"/>
                </a:lnTo>
                <a:lnTo>
                  <a:pt x="0" y="211"/>
                </a:lnTo>
                <a:lnTo>
                  <a:pt x="10" y="211"/>
                </a:lnTo>
                <a:lnTo>
                  <a:pt x="10" y="20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3" name="Freeform 623"/>
          <p:cNvSpPr>
            <a:spLocks noEditPoints="1"/>
          </p:cNvSpPr>
          <p:nvPr/>
        </p:nvSpPr>
        <p:spPr bwMode="auto">
          <a:xfrm>
            <a:off x="4413250" y="3041650"/>
            <a:ext cx="455613" cy="334963"/>
          </a:xfrm>
          <a:custGeom>
            <a:avLst/>
            <a:gdLst>
              <a:gd name="T0" fmla="*/ 0 w 287"/>
              <a:gd name="T1" fmla="*/ 0 h 211"/>
              <a:gd name="T2" fmla="*/ 2147483646 w 287"/>
              <a:gd name="T3" fmla="*/ 0 h 211"/>
              <a:gd name="T4" fmla="*/ 2147483646 w 287"/>
              <a:gd name="T5" fmla="*/ 2147483646 h 211"/>
              <a:gd name="T6" fmla="*/ 0 w 287"/>
              <a:gd name="T7" fmla="*/ 2147483646 h 211"/>
              <a:gd name="T8" fmla="*/ 0 w 287"/>
              <a:gd name="T9" fmla="*/ 0 h 211"/>
              <a:gd name="T10" fmla="*/ 2147483646 w 287"/>
              <a:gd name="T11" fmla="*/ 2147483646 h 211"/>
              <a:gd name="T12" fmla="*/ 2147483646 w 287"/>
              <a:gd name="T13" fmla="*/ 2147483646 h 211"/>
              <a:gd name="T14" fmla="*/ 2147483646 w 287"/>
              <a:gd name="T15" fmla="*/ 2147483646 h 211"/>
              <a:gd name="T16" fmla="*/ 2147483646 w 287"/>
              <a:gd name="T17" fmla="*/ 2147483646 h 211"/>
              <a:gd name="T18" fmla="*/ 2147483646 w 287"/>
              <a:gd name="T19" fmla="*/ 2147483646 h 2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7" h="211">
                <a:moveTo>
                  <a:pt x="0" y="0"/>
                </a:moveTo>
                <a:lnTo>
                  <a:pt x="287" y="0"/>
                </a:lnTo>
                <a:lnTo>
                  <a:pt x="287" y="211"/>
                </a:lnTo>
                <a:lnTo>
                  <a:pt x="0" y="211"/>
                </a:lnTo>
                <a:lnTo>
                  <a:pt x="0" y="0"/>
                </a:lnTo>
                <a:close/>
                <a:moveTo>
                  <a:pt x="10" y="5"/>
                </a:moveTo>
                <a:lnTo>
                  <a:pt x="287" y="5"/>
                </a:lnTo>
                <a:lnTo>
                  <a:pt x="287" y="211"/>
                </a:lnTo>
                <a:lnTo>
                  <a:pt x="10" y="211"/>
                </a:lnTo>
                <a:lnTo>
                  <a:pt x="10" y="5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4" name="Freeform 624"/>
          <p:cNvSpPr>
            <a:spLocks noEditPoints="1"/>
          </p:cNvSpPr>
          <p:nvPr/>
        </p:nvSpPr>
        <p:spPr bwMode="auto">
          <a:xfrm>
            <a:off x="4429125" y="3049588"/>
            <a:ext cx="439738" cy="327025"/>
          </a:xfrm>
          <a:custGeom>
            <a:avLst/>
            <a:gdLst>
              <a:gd name="T0" fmla="*/ 0 w 277"/>
              <a:gd name="T1" fmla="*/ 0 h 206"/>
              <a:gd name="T2" fmla="*/ 2147483646 w 277"/>
              <a:gd name="T3" fmla="*/ 0 h 206"/>
              <a:gd name="T4" fmla="*/ 2147483646 w 277"/>
              <a:gd name="T5" fmla="*/ 2147483646 h 206"/>
              <a:gd name="T6" fmla="*/ 0 w 277"/>
              <a:gd name="T7" fmla="*/ 2147483646 h 206"/>
              <a:gd name="T8" fmla="*/ 0 w 277"/>
              <a:gd name="T9" fmla="*/ 0 h 206"/>
              <a:gd name="T10" fmla="*/ 2147483646 w 277"/>
              <a:gd name="T11" fmla="*/ 2147483646 h 206"/>
              <a:gd name="T12" fmla="*/ 2147483646 w 277"/>
              <a:gd name="T13" fmla="*/ 2147483646 h 206"/>
              <a:gd name="T14" fmla="*/ 2147483646 w 277"/>
              <a:gd name="T15" fmla="*/ 2147483646 h 206"/>
              <a:gd name="T16" fmla="*/ 2147483646 w 277"/>
              <a:gd name="T17" fmla="*/ 2147483646 h 206"/>
              <a:gd name="T18" fmla="*/ 2147483646 w 277"/>
              <a:gd name="T19" fmla="*/ 2147483646 h 2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77" h="206">
                <a:moveTo>
                  <a:pt x="0" y="0"/>
                </a:moveTo>
                <a:lnTo>
                  <a:pt x="277" y="0"/>
                </a:lnTo>
                <a:lnTo>
                  <a:pt x="277" y="206"/>
                </a:lnTo>
                <a:lnTo>
                  <a:pt x="0" y="206"/>
                </a:lnTo>
                <a:lnTo>
                  <a:pt x="0" y="0"/>
                </a:lnTo>
                <a:close/>
                <a:moveTo>
                  <a:pt x="9" y="9"/>
                </a:moveTo>
                <a:lnTo>
                  <a:pt x="277" y="9"/>
                </a:lnTo>
                <a:lnTo>
                  <a:pt x="277" y="206"/>
                </a:lnTo>
                <a:lnTo>
                  <a:pt x="9" y="206"/>
                </a:lnTo>
                <a:lnTo>
                  <a:pt x="9" y="9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5" name="Freeform 625"/>
          <p:cNvSpPr>
            <a:spLocks noEditPoints="1"/>
          </p:cNvSpPr>
          <p:nvPr/>
        </p:nvSpPr>
        <p:spPr bwMode="auto">
          <a:xfrm>
            <a:off x="4443413" y="3063875"/>
            <a:ext cx="425450" cy="312738"/>
          </a:xfrm>
          <a:custGeom>
            <a:avLst/>
            <a:gdLst>
              <a:gd name="T0" fmla="*/ 0 w 268"/>
              <a:gd name="T1" fmla="*/ 0 h 197"/>
              <a:gd name="T2" fmla="*/ 2147483646 w 268"/>
              <a:gd name="T3" fmla="*/ 0 h 197"/>
              <a:gd name="T4" fmla="*/ 2147483646 w 268"/>
              <a:gd name="T5" fmla="*/ 2147483646 h 197"/>
              <a:gd name="T6" fmla="*/ 0 w 268"/>
              <a:gd name="T7" fmla="*/ 2147483646 h 197"/>
              <a:gd name="T8" fmla="*/ 0 w 268"/>
              <a:gd name="T9" fmla="*/ 0 h 197"/>
              <a:gd name="T10" fmla="*/ 2147483646 w 268"/>
              <a:gd name="T11" fmla="*/ 2147483646 h 197"/>
              <a:gd name="T12" fmla="*/ 2147483646 w 268"/>
              <a:gd name="T13" fmla="*/ 2147483646 h 197"/>
              <a:gd name="T14" fmla="*/ 2147483646 w 268"/>
              <a:gd name="T15" fmla="*/ 2147483646 h 197"/>
              <a:gd name="T16" fmla="*/ 2147483646 w 268"/>
              <a:gd name="T17" fmla="*/ 2147483646 h 197"/>
              <a:gd name="T18" fmla="*/ 2147483646 w 268"/>
              <a:gd name="T19" fmla="*/ 2147483646 h 19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8" h="197">
                <a:moveTo>
                  <a:pt x="0" y="0"/>
                </a:moveTo>
                <a:lnTo>
                  <a:pt x="268" y="0"/>
                </a:lnTo>
                <a:lnTo>
                  <a:pt x="268" y="197"/>
                </a:lnTo>
                <a:lnTo>
                  <a:pt x="0" y="197"/>
                </a:lnTo>
                <a:lnTo>
                  <a:pt x="0" y="0"/>
                </a:lnTo>
                <a:close/>
                <a:moveTo>
                  <a:pt x="10" y="5"/>
                </a:moveTo>
                <a:lnTo>
                  <a:pt x="268" y="5"/>
                </a:lnTo>
                <a:lnTo>
                  <a:pt x="268" y="197"/>
                </a:lnTo>
                <a:lnTo>
                  <a:pt x="10" y="197"/>
                </a:lnTo>
                <a:lnTo>
                  <a:pt x="10" y="5"/>
                </a:lnTo>
                <a:close/>
              </a:path>
            </a:pathLst>
          </a:custGeom>
          <a:solidFill>
            <a:srgbClr val="9F9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6" name="Freeform 626"/>
          <p:cNvSpPr>
            <a:spLocks noEditPoints="1"/>
          </p:cNvSpPr>
          <p:nvPr/>
        </p:nvSpPr>
        <p:spPr bwMode="auto">
          <a:xfrm>
            <a:off x="4459288" y="3071813"/>
            <a:ext cx="409575" cy="304800"/>
          </a:xfrm>
          <a:custGeom>
            <a:avLst/>
            <a:gdLst>
              <a:gd name="T0" fmla="*/ 0 w 258"/>
              <a:gd name="T1" fmla="*/ 0 h 192"/>
              <a:gd name="T2" fmla="*/ 2147483646 w 258"/>
              <a:gd name="T3" fmla="*/ 0 h 192"/>
              <a:gd name="T4" fmla="*/ 2147483646 w 258"/>
              <a:gd name="T5" fmla="*/ 2147483646 h 192"/>
              <a:gd name="T6" fmla="*/ 0 w 258"/>
              <a:gd name="T7" fmla="*/ 2147483646 h 192"/>
              <a:gd name="T8" fmla="*/ 0 w 258"/>
              <a:gd name="T9" fmla="*/ 0 h 192"/>
              <a:gd name="T10" fmla="*/ 2147483646 w 258"/>
              <a:gd name="T11" fmla="*/ 2147483646 h 192"/>
              <a:gd name="T12" fmla="*/ 2147483646 w 258"/>
              <a:gd name="T13" fmla="*/ 2147483646 h 192"/>
              <a:gd name="T14" fmla="*/ 2147483646 w 258"/>
              <a:gd name="T15" fmla="*/ 2147483646 h 192"/>
              <a:gd name="T16" fmla="*/ 2147483646 w 258"/>
              <a:gd name="T17" fmla="*/ 2147483646 h 192"/>
              <a:gd name="T18" fmla="*/ 2147483646 w 258"/>
              <a:gd name="T19" fmla="*/ 2147483646 h 19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58" h="192">
                <a:moveTo>
                  <a:pt x="0" y="0"/>
                </a:moveTo>
                <a:lnTo>
                  <a:pt x="258" y="0"/>
                </a:lnTo>
                <a:lnTo>
                  <a:pt x="258" y="192"/>
                </a:lnTo>
                <a:lnTo>
                  <a:pt x="0" y="192"/>
                </a:lnTo>
                <a:lnTo>
                  <a:pt x="0" y="0"/>
                </a:lnTo>
                <a:close/>
                <a:moveTo>
                  <a:pt x="9" y="9"/>
                </a:moveTo>
                <a:lnTo>
                  <a:pt x="258" y="9"/>
                </a:lnTo>
                <a:lnTo>
                  <a:pt x="258" y="192"/>
                </a:lnTo>
                <a:lnTo>
                  <a:pt x="9" y="192"/>
                </a:lnTo>
                <a:lnTo>
                  <a:pt x="9" y="9"/>
                </a:lnTo>
                <a:close/>
              </a:path>
            </a:pathLst>
          </a:custGeom>
          <a:solidFill>
            <a:srgbClr val="A1A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7" name="Freeform 627"/>
          <p:cNvSpPr>
            <a:spLocks noEditPoints="1"/>
          </p:cNvSpPr>
          <p:nvPr/>
        </p:nvSpPr>
        <p:spPr bwMode="auto">
          <a:xfrm>
            <a:off x="4473575" y="3086100"/>
            <a:ext cx="395288" cy="290513"/>
          </a:xfrm>
          <a:custGeom>
            <a:avLst/>
            <a:gdLst>
              <a:gd name="T0" fmla="*/ 0 w 249"/>
              <a:gd name="T1" fmla="*/ 0 h 183"/>
              <a:gd name="T2" fmla="*/ 2147483646 w 249"/>
              <a:gd name="T3" fmla="*/ 0 h 183"/>
              <a:gd name="T4" fmla="*/ 2147483646 w 249"/>
              <a:gd name="T5" fmla="*/ 2147483646 h 183"/>
              <a:gd name="T6" fmla="*/ 0 w 249"/>
              <a:gd name="T7" fmla="*/ 2147483646 h 183"/>
              <a:gd name="T8" fmla="*/ 0 w 249"/>
              <a:gd name="T9" fmla="*/ 0 h 183"/>
              <a:gd name="T10" fmla="*/ 2147483646 w 249"/>
              <a:gd name="T11" fmla="*/ 2147483646 h 183"/>
              <a:gd name="T12" fmla="*/ 2147483646 w 249"/>
              <a:gd name="T13" fmla="*/ 2147483646 h 183"/>
              <a:gd name="T14" fmla="*/ 2147483646 w 249"/>
              <a:gd name="T15" fmla="*/ 2147483646 h 183"/>
              <a:gd name="T16" fmla="*/ 2147483646 w 249"/>
              <a:gd name="T17" fmla="*/ 2147483646 h 183"/>
              <a:gd name="T18" fmla="*/ 2147483646 w 249"/>
              <a:gd name="T19" fmla="*/ 2147483646 h 18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9" h="183">
                <a:moveTo>
                  <a:pt x="0" y="0"/>
                </a:moveTo>
                <a:lnTo>
                  <a:pt x="249" y="0"/>
                </a:lnTo>
                <a:lnTo>
                  <a:pt x="249" y="183"/>
                </a:lnTo>
                <a:lnTo>
                  <a:pt x="0" y="183"/>
                </a:lnTo>
                <a:lnTo>
                  <a:pt x="0" y="0"/>
                </a:lnTo>
                <a:close/>
                <a:moveTo>
                  <a:pt x="9" y="5"/>
                </a:moveTo>
                <a:lnTo>
                  <a:pt x="249" y="5"/>
                </a:lnTo>
                <a:lnTo>
                  <a:pt x="249" y="183"/>
                </a:lnTo>
                <a:lnTo>
                  <a:pt x="9" y="183"/>
                </a:lnTo>
                <a:lnTo>
                  <a:pt x="9" y="5"/>
                </a:lnTo>
                <a:close/>
              </a:path>
            </a:pathLst>
          </a:custGeom>
          <a:solidFill>
            <a:srgbClr val="A4A4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8" name="Freeform 628"/>
          <p:cNvSpPr>
            <a:spLocks noEditPoints="1"/>
          </p:cNvSpPr>
          <p:nvPr/>
        </p:nvSpPr>
        <p:spPr bwMode="auto">
          <a:xfrm>
            <a:off x="4487863" y="3094038"/>
            <a:ext cx="381000" cy="282575"/>
          </a:xfrm>
          <a:custGeom>
            <a:avLst/>
            <a:gdLst>
              <a:gd name="T0" fmla="*/ 0 w 240"/>
              <a:gd name="T1" fmla="*/ 0 h 178"/>
              <a:gd name="T2" fmla="*/ 2147483646 w 240"/>
              <a:gd name="T3" fmla="*/ 0 h 178"/>
              <a:gd name="T4" fmla="*/ 2147483646 w 240"/>
              <a:gd name="T5" fmla="*/ 2147483646 h 178"/>
              <a:gd name="T6" fmla="*/ 0 w 240"/>
              <a:gd name="T7" fmla="*/ 2147483646 h 178"/>
              <a:gd name="T8" fmla="*/ 0 w 240"/>
              <a:gd name="T9" fmla="*/ 0 h 178"/>
              <a:gd name="T10" fmla="*/ 2147483646 w 240"/>
              <a:gd name="T11" fmla="*/ 2147483646 h 178"/>
              <a:gd name="T12" fmla="*/ 2147483646 w 240"/>
              <a:gd name="T13" fmla="*/ 2147483646 h 178"/>
              <a:gd name="T14" fmla="*/ 2147483646 w 240"/>
              <a:gd name="T15" fmla="*/ 2147483646 h 178"/>
              <a:gd name="T16" fmla="*/ 2147483646 w 240"/>
              <a:gd name="T17" fmla="*/ 2147483646 h 178"/>
              <a:gd name="T18" fmla="*/ 2147483646 w 240"/>
              <a:gd name="T19" fmla="*/ 2147483646 h 17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0" h="178">
                <a:moveTo>
                  <a:pt x="0" y="0"/>
                </a:moveTo>
                <a:lnTo>
                  <a:pt x="240" y="0"/>
                </a:lnTo>
                <a:lnTo>
                  <a:pt x="240" y="178"/>
                </a:lnTo>
                <a:lnTo>
                  <a:pt x="0" y="178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240" y="9"/>
                </a:lnTo>
                <a:lnTo>
                  <a:pt x="240" y="178"/>
                </a:lnTo>
                <a:lnTo>
                  <a:pt x="10" y="178"/>
                </a:lnTo>
                <a:lnTo>
                  <a:pt x="10" y="9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9" name="Freeform 629"/>
          <p:cNvSpPr>
            <a:spLocks noEditPoints="1"/>
          </p:cNvSpPr>
          <p:nvPr/>
        </p:nvSpPr>
        <p:spPr bwMode="auto">
          <a:xfrm>
            <a:off x="4503738" y="3108325"/>
            <a:ext cx="365125" cy="268288"/>
          </a:xfrm>
          <a:custGeom>
            <a:avLst/>
            <a:gdLst>
              <a:gd name="T0" fmla="*/ 0 w 230"/>
              <a:gd name="T1" fmla="*/ 0 h 169"/>
              <a:gd name="T2" fmla="*/ 2147483646 w 230"/>
              <a:gd name="T3" fmla="*/ 0 h 169"/>
              <a:gd name="T4" fmla="*/ 2147483646 w 230"/>
              <a:gd name="T5" fmla="*/ 2147483646 h 169"/>
              <a:gd name="T6" fmla="*/ 0 w 230"/>
              <a:gd name="T7" fmla="*/ 2147483646 h 169"/>
              <a:gd name="T8" fmla="*/ 0 w 230"/>
              <a:gd name="T9" fmla="*/ 0 h 169"/>
              <a:gd name="T10" fmla="*/ 2147483646 w 230"/>
              <a:gd name="T11" fmla="*/ 2147483646 h 169"/>
              <a:gd name="T12" fmla="*/ 2147483646 w 230"/>
              <a:gd name="T13" fmla="*/ 2147483646 h 169"/>
              <a:gd name="T14" fmla="*/ 2147483646 w 230"/>
              <a:gd name="T15" fmla="*/ 2147483646 h 169"/>
              <a:gd name="T16" fmla="*/ 2147483646 w 230"/>
              <a:gd name="T17" fmla="*/ 2147483646 h 169"/>
              <a:gd name="T18" fmla="*/ 2147483646 w 230"/>
              <a:gd name="T19" fmla="*/ 2147483646 h 1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0" h="169">
                <a:moveTo>
                  <a:pt x="0" y="0"/>
                </a:moveTo>
                <a:lnTo>
                  <a:pt x="230" y="0"/>
                </a:lnTo>
                <a:lnTo>
                  <a:pt x="230" y="169"/>
                </a:lnTo>
                <a:lnTo>
                  <a:pt x="0" y="169"/>
                </a:lnTo>
                <a:lnTo>
                  <a:pt x="0" y="0"/>
                </a:lnTo>
                <a:close/>
                <a:moveTo>
                  <a:pt x="9" y="5"/>
                </a:moveTo>
                <a:lnTo>
                  <a:pt x="230" y="5"/>
                </a:lnTo>
                <a:lnTo>
                  <a:pt x="230" y="169"/>
                </a:lnTo>
                <a:lnTo>
                  <a:pt x="9" y="169"/>
                </a:lnTo>
                <a:lnTo>
                  <a:pt x="9" y="5"/>
                </a:lnTo>
                <a:close/>
              </a:path>
            </a:pathLst>
          </a:custGeom>
          <a:solidFill>
            <a:srgbClr val="AAA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70" name="Freeform 630"/>
          <p:cNvSpPr>
            <a:spLocks noEditPoints="1"/>
          </p:cNvSpPr>
          <p:nvPr/>
        </p:nvSpPr>
        <p:spPr bwMode="auto">
          <a:xfrm>
            <a:off x="4518025" y="3116263"/>
            <a:ext cx="350838" cy="260350"/>
          </a:xfrm>
          <a:custGeom>
            <a:avLst/>
            <a:gdLst>
              <a:gd name="T0" fmla="*/ 0 w 221"/>
              <a:gd name="T1" fmla="*/ 0 h 164"/>
              <a:gd name="T2" fmla="*/ 2147483646 w 221"/>
              <a:gd name="T3" fmla="*/ 0 h 164"/>
              <a:gd name="T4" fmla="*/ 2147483646 w 221"/>
              <a:gd name="T5" fmla="*/ 2147483646 h 164"/>
              <a:gd name="T6" fmla="*/ 0 w 221"/>
              <a:gd name="T7" fmla="*/ 2147483646 h 164"/>
              <a:gd name="T8" fmla="*/ 0 w 221"/>
              <a:gd name="T9" fmla="*/ 0 h 164"/>
              <a:gd name="T10" fmla="*/ 2147483646 w 221"/>
              <a:gd name="T11" fmla="*/ 2147483646 h 164"/>
              <a:gd name="T12" fmla="*/ 2147483646 w 221"/>
              <a:gd name="T13" fmla="*/ 2147483646 h 164"/>
              <a:gd name="T14" fmla="*/ 2147483646 w 221"/>
              <a:gd name="T15" fmla="*/ 2147483646 h 164"/>
              <a:gd name="T16" fmla="*/ 2147483646 w 221"/>
              <a:gd name="T17" fmla="*/ 2147483646 h 164"/>
              <a:gd name="T18" fmla="*/ 2147483646 w 221"/>
              <a:gd name="T19" fmla="*/ 2147483646 h 1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1" h="164">
                <a:moveTo>
                  <a:pt x="0" y="0"/>
                </a:moveTo>
                <a:lnTo>
                  <a:pt x="221" y="0"/>
                </a:lnTo>
                <a:lnTo>
                  <a:pt x="221" y="164"/>
                </a:lnTo>
                <a:lnTo>
                  <a:pt x="0" y="164"/>
                </a:lnTo>
                <a:lnTo>
                  <a:pt x="0" y="0"/>
                </a:lnTo>
                <a:close/>
                <a:moveTo>
                  <a:pt x="9" y="9"/>
                </a:moveTo>
                <a:lnTo>
                  <a:pt x="221" y="9"/>
                </a:lnTo>
                <a:lnTo>
                  <a:pt x="221" y="164"/>
                </a:lnTo>
                <a:lnTo>
                  <a:pt x="9" y="164"/>
                </a:lnTo>
                <a:lnTo>
                  <a:pt x="9" y="9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71" name="Freeform 631"/>
          <p:cNvSpPr>
            <a:spLocks noEditPoints="1"/>
          </p:cNvSpPr>
          <p:nvPr/>
        </p:nvSpPr>
        <p:spPr bwMode="auto">
          <a:xfrm>
            <a:off x="4532313" y="3130550"/>
            <a:ext cx="336550" cy="246063"/>
          </a:xfrm>
          <a:custGeom>
            <a:avLst/>
            <a:gdLst>
              <a:gd name="T0" fmla="*/ 0 w 212"/>
              <a:gd name="T1" fmla="*/ 0 h 155"/>
              <a:gd name="T2" fmla="*/ 2147483646 w 212"/>
              <a:gd name="T3" fmla="*/ 0 h 155"/>
              <a:gd name="T4" fmla="*/ 2147483646 w 212"/>
              <a:gd name="T5" fmla="*/ 2147483646 h 155"/>
              <a:gd name="T6" fmla="*/ 0 w 212"/>
              <a:gd name="T7" fmla="*/ 2147483646 h 155"/>
              <a:gd name="T8" fmla="*/ 0 w 212"/>
              <a:gd name="T9" fmla="*/ 0 h 155"/>
              <a:gd name="T10" fmla="*/ 2147483646 w 212"/>
              <a:gd name="T11" fmla="*/ 2147483646 h 155"/>
              <a:gd name="T12" fmla="*/ 2147483646 w 212"/>
              <a:gd name="T13" fmla="*/ 2147483646 h 155"/>
              <a:gd name="T14" fmla="*/ 2147483646 w 212"/>
              <a:gd name="T15" fmla="*/ 2147483646 h 155"/>
              <a:gd name="T16" fmla="*/ 2147483646 w 212"/>
              <a:gd name="T17" fmla="*/ 2147483646 h 155"/>
              <a:gd name="T18" fmla="*/ 2147483646 w 212"/>
              <a:gd name="T19" fmla="*/ 2147483646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2" h="155">
                <a:moveTo>
                  <a:pt x="0" y="0"/>
                </a:moveTo>
                <a:lnTo>
                  <a:pt x="212" y="0"/>
                </a:lnTo>
                <a:lnTo>
                  <a:pt x="212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10" y="5"/>
                </a:moveTo>
                <a:lnTo>
                  <a:pt x="212" y="5"/>
                </a:lnTo>
                <a:lnTo>
                  <a:pt x="212" y="155"/>
                </a:lnTo>
                <a:lnTo>
                  <a:pt x="10" y="155"/>
                </a:lnTo>
                <a:lnTo>
                  <a:pt x="10" y="5"/>
                </a:lnTo>
                <a:close/>
              </a:path>
            </a:pathLst>
          </a:custGeom>
          <a:solidFill>
            <a:srgbClr val="B1B1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72" name="Freeform 632"/>
          <p:cNvSpPr>
            <a:spLocks noEditPoints="1"/>
          </p:cNvSpPr>
          <p:nvPr/>
        </p:nvSpPr>
        <p:spPr bwMode="auto">
          <a:xfrm>
            <a:off x="4548188" y="3138488"/>
            <a:ext cx="320675" cy="238125"/>
          </a:xfrm>
          <a:custGeom>
            <a:avLst/>
            <a:gdLst>
              <a:gd name="T0" fmla="*/ 0 w 202"/>
              <a:gd name="T1" fmla="*/ 0 h 150"/>
              <a:gd name="T2" fmla="*/ 2147483646 w 202"/>
              <a:gd name="T3" fmla="*/ 0 h 150"/>
              <a:gd name="T4" fmla="*/ 2147483646 w 202"/>
              <a:gd name="T5" fmla="*/ 2147483646 h 150"/>
              <a:gd name="T6" fmla="*/ 0 w 202"/>
              <a:gd name="T7" fmla="*/ 2147483646 h 150"/>
              <a:gd name="T8" fmla="*/ 0 w 202"/>
              <a:gd name="T9" fmla="*/ 0 h 150"/>
              <a:gd name="T10" fmla="*/ 2147483646 w 202"/>
              <a:gd name="T11" fmla="*/ 2147483646 h 150"/>
              <a:gd name="T12" fmla="*/ 2147483646 w 202"/>
              <a:gd name="T13" fmla="*/ 2147483646 h 150"/>
              <a:gd name="T14" fmla="*/ 2147483646 w 202"/>
              <a:gd name="T15" fmla="*/ 2147483646 h 150"/>
              <a:gd name="T16" fmla="*/ 2147483646 w 202"/>
              <a:gd name="T17" fmla="*/ 2147483646 h 150"/>
              <a:gd name="T18" fmla="*/ 2147483646 w 202"/>
              <a:gd name="T19" fmla="*/ 2147483646 h 1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2" h="150">
                <a:moveTo>
                  <a:pt x="0" y="0"/>
                </a:moveTo>
                <a:lnTo>
                  <a:pt x="202" y="0"/>
                </a:lnTo>
                <a:lnTo>
                  <a:pt x="202" y="150"/>
                </a:lnTo>
                <a:lnTo>
                  <a:pt x="0" y="150"/>
                </a:lnTo>
                <a:lnTo>
                  <a:pt x="0" y="0"/>
                </a:lnTo>
                <a:close/>
                <a:moveTo>
                  <a:pt x="9" y="9"/>
                </a:moveTo>
                <a:lnTo>
                  <a:pt x="202" y="9"/>
                </a:lnTo>
                <a:lnTo>
                  <a:pt x="202" y="150"/>
                </a:lnTo>
                <a:lnTo>
                  <a:pt x="9" y="150"/>
                </a:lnTo>
                <a:lnTo>
                  <a:pt x="9" y="9"/>
                </a:lnTo>
                <a:close/>
              </a:path>
            </a:pathLst>
          </a:cu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73" name="Freeform 633"/>
          <p:cNvSpPr>
            <a:spLocks noEditPoints="1"/>
          </p:cNvSpPr>
          <p:nvPr/>
        </p:nvSpPr>
        <p:spPr bwMode="auto">
          <a:xfrm>
            <a:off x="4562475" y="3152775"/>
            <a:ext cx="306388" cy="223838"/>
          </a:xfrm>
          <a:custGeom>
            <a:avLst/>
            <a:gdLst>
              <a:gd name="T0" fmla="*/ 0 w 193"/>
              <a:gd name="T1" fmla="*/ 0 h 141"/>
              <a:gd name="T2" fmla="*/ 2147483646 w 193"/>
              <a:gd name="T3" fmla="*/ 0 h 141"/>
              <a:gd name="T4" fmla="*/ 2147483646 w 193"/>
              <a:gd name="T5" fmla="*/ 2147483646 h 141"/>
              <a:gd name="T6" fmla="*/ 0 w 193"/>
              <a:gd name="T7" fmla="*/ 2147483646 h 141"/>
              <a:gd name="T8" fmla="*/ 0 w 193"/>
              <a:gd name="T9" fmla="*/ 0 h 141"/>
              <a:gd name="T10" fmla="*/ 2147483646 w 193"/>
              <a:gd name="T11" fmla="*/ 2147483646 h 141"/>
              <a:gd name="T12" fmla="*/ 2147483646 w 193"/>
              <a:gd name="T13" fmla="*/ 2147483646 h 141"/>
              <a:gd name="T14" fmla="*/ 2147483646 w 193"/>
              <a:gd name="T15" fmla="*/ 2147483646 h 141"/>
              <a:gd name="T16" fmla="*/ 2147483646 w 193"/>
              <a:gd name="T17" fmla="*/ 2147483646 h 141"/>
              <a:gd name="T18" fmla="*/ 2147483646 w 193"/>
              <a:gd name="T19" fmla="*/ 2147483646 h 1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3" h="141">
                <a:moveTo>
                  <a:pt x="0" y="0"/>
                </a:moveTo>
                <a:lnTo>
                  <a:pt x="193" y="0"/>
                </a:lnTo>
                <a:lnTo>
                  <a:pt x="193" y="141"/>
                </a:lnTo>
                <a:lnTo>
                  <a:pt x="0" y="141"/>
                </a:lnTo>
                <a:lnTo>
                  <a:pt x="0" y="0"/>
                </a:lnTo>
                <a:close/>
                <a:moveTo>
                  <a:pt x="10" y="5"/>
                </a:moveTo>
                <a:lnTo>
                  <a:pt x="193" y="5"/>
                </a:lnTo>
                <a:lnTo>
                  <a:pt x="193" y="141"/>
                </a:lnTo>
                <a:lnTo>
                  <a:pt x="10" y="141"/>
                </a:lnTo>
                <a:lnTo>
                  <a:pt x="10" y="5"/>
                </a:lnTo>
                <a:close/>
              </a:path>
            </a:pathLst>
          </a:custGeom>
          <a:solidFill>
            <a:srgbClr val="B8B8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74" name="Freeform 634"/>
          <p:cNvSpPr>
            <a:spLocks noEditPoints="1"/>
          </p:cNvSpPr>
          <p:nvPr/>
        </p:nvSpPr>
        <p:spPr bwMode="auto">
          <a:xfrm>
            <a:off x="4578350" y="3160713"/>
            <a:ext cx="290513" cy="215900"/>
          </a:xfrm>
          <a:custGeom>
            <a:avLst/>
            <a:gdLst>
              <a:gd name="T0" fmla="*/ 0 w 183"/>
              <a:gd name="T1" fmla="*/ 0 h 136"/>
              <a:gd name="T2" fmla="*/ 2147483646 w 183"/>
              <a:gd name="T3" fmla="*/ 0 h 136"/>
              <a:gd name="T4" fmla="*/ 2147483646 w 183"/>
              <a:gd name="T5" fmla="*/ 2147483646 h 136"/>
              <a:gd name="T6" fmla="*/ 0 w 183"/>
              <a:gd name="T7" fmla="*/ 2147483646 h 136"/>
              <a:gd name="T8" fmla="*/ 0 w 183"/>
              <a:gd name="T9" fmla="*/ 0 h 136"/>
              <a:gd name="T10" fmla="*/ 2147483646 w 183"/>
              <a:gd name="T11" fmla="*/ 2147483646 h 136"/>
              <a:gd name="T12" fmla="*/ 2147483646 w 183"/>
              <a:gd name="T13" fmla="*/ 2147483646 h 136"/>
              <a:gd name="T14" fmla="*/ 2147483646 w 183"/>
              <a:gd name="T15" fmla="*/ 2147483646 h 136"/>
              <a:gd name="T16" fmla="*/ 2147483646 w 183"/>
              <a:gd name="T17" fmla="*/ 2147483646 h 136"/>
              <a:gd name="T18" fmla="*/ 2147483646 w 183"/>
              <a:gd name="T19" fmla="*/ 2147483646 h 1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83" h="136">
                <a:moveTo>
                  <a:pt x="0" y="0"/>
                </a:moveTo>
                <a:lnTo>
                  <a:pt x="183" y="0"/>
                </a:lnTo>
                <a:lnTo>
                  <a:pt x="183" y="136"/>
                </a:lnTo>
                <a:lnTo>
                  <a:pt x="0" y="136"/>
                </a:lnTo>
                <a:lnTo>
                  <a:pt x="0" y="0"/>
                </a:lnTo>
                <a:close/>
                <a:moveTo>
                  <a:pt x="9" y="10"/>
                </a:moveTo>
                <a:lnTo>
                  <a:pt x="183" y="10"/>
                </a:lnTo>
                <a:lnTo>
                  <a:pt x="183" y="136"/>
                </a:lnTo>
                <a:lnTo>
                  <a:pt x="9" y="136"/>
                </a:lnTo>
                <a:lnTo>
                  <a:pt x="9" y="1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75" name="Freeform 635"/>
          <p:cNvSpPr>
            <a:spLocks noEditPoints="1"/>
          </p:cNvSpPr>
          <p:nvPr/>
        </p:nvSpPr>
        <p:spPr bwMode="auto">
          <a:xfrm>
            <a:off x="4592638" y="3176588"/>
            <a:ext cx="276225" cy="200025"/>
          </a:xfrm>
          <a:custGeom>
            <a:avLst/>
            <a:gdLst>
              <a:gd name="T0" fmla="*/ 0 w 174"/>
              <a:gd name="T1" fmla="*/ 0 h 126"/>
              <a:gd name="T2" fmla="*/ 2147483646 w 174"/>
              <a:gd name="T3" fmla="*/ 0 h 126"/>
              <a:gd name="T4" fmla="*/ 2147483646 w 174"/>
              <a:gd name="T5" fmla="*/ 2147483646 h 126"/>
              <a:gd name="T6" fmla="*/ 0 w 174"/>
              <a:gd name="T7" fmla="*/ 2147483646 h 126"/>
              <a:gd name="T8" fmla="*/ 0 w 174"/>
              <a:gd name="T9" fmla="*/ 0 h 126"/>
              <a:gd name="T10" fmla="*/ 2147483646 w 174"/>
              <a:gd name="T11" fmla="*/ 2147483646 h 126"/>
              <a:gd name="T12" fmla="*/ 2147483646 w 174"/>
              <a:gd name="T13" fmla="*/ 2147483646 h 126"/>
              <a:gd name="T14" fmla="*/ 2147483646 w 174"/>
              <a:gd name="T15" fmla="*/ 2147483646 h 126"/>
              <a:gd name="T16" fmla="*/ 2147483646 w 174"/>
              <a:gd name="T17" fmla="*/ 2147483646 h 126"/>
              <a:gd name="T18" fmla="*/ 2147483646 w 174"/>
              <a:gd name="T19" fmla="*/ 2147483646 h 12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4" h="126">
                <a:moveTo>
                  <a:pt x="0" y="0"/>
                </a:moveTo>
                <a:lnTo>
                  <a:pt x="174" y="0"/>
                </a:lnTo>
                <a:lnTo>
                  <a:pt x="174" y="126"/>
                </a:lnTo>
                <a:lnTo>
                  <a:pt x="0" y="126"/>
                </a:lnTo>
                <a:lnTo>
                  <a:pt x="0" y="0"/>
                </a:lnTo>
                <a:close/>
                <a:moveTo>
                  <a:pt x="9" y="4"/>
                </a:moveTo>
                <a:lnTo>
                  <a:pt x="174" y="4"/>
                </a:lnTo>
                <a:lnTo>
                  <a:pt x="174" y="126"/>
                </a:lnTo>
                <a:lnTo>
                  <a:pt x="9" y="126"/>
                </a:lnTo>
                <a:lnTo>
                  <a:pt x="9" y="4"/>
                </a:lnTo>
                <a:close/>
              </a:path>
            </a:pathLst>
          </a:custGeom>
          <a:solidFill>
            <a:srgbClr val="C1C1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76" name="Freeform 636"/>
          <p:cNvSpPr>
            <a:spLocks noEditPoints="1"/>
          </p:cNvSpPr>
          <p:nvPr/>
        </p:nvSpPr>
        <p:spPr bwMode="auto">
          <a:xfrm>
            <a:off x="4606925" y="3182938"/>
            <a:ext cx="261938" cy="193675"/>
          </a:xfrm>
          <a:custGeom>
            <a:avLst/>
            <a:gdLst>
              <a:gd name="T0" fmla="*/ 0 w 165"/>
              <a:gd name="T1" fmla="*/ 0 h 122"/>
              <a:gd name="T2" fmla="*/ 2147483646 w 165"/>
              <a:gd name="T3" fmla="*/ 0 h 122"/>
              <a:gd name="T4" fmla="*/ 2147483646 w 165"/>
              <a:gd name="T5" fmla="*/ 2147483646 h 122"/>
              <a:gd name="T6" fmla="*/ 0 w 165"/>
              <a:gd name="T7" fmla="*/ 2147483646 h 122"/>
              <a:gd name="T8" fmla="*/ 0 w 165"/>
              <a:gd name="T9" fmla="*/ 0 h 122"/>
              <a:gd name="T10" fmla="*/ 2147483646 w 165"/>
              <a:gd name="T11" fmla="*/ 2147483646 h 122"/>
              <a:gd name="T12" fmla="*/ 2147483646 w 165"/>
              <a:gd name="T13" fmla="*/ 2147483646 h 122"/>
              <a:gd name="T14" fmla="*/ 2147483646 w 165"/>
              <a:gd name="T15" fmla="*/ 2147483646 h 122"/>
              <a:gd name="T16" fmla="*/ 2147483646 w 165"/>
              <a:gd name="T17" fmla="*/ 2147483646 h 122"/>
              <a:gd name="T18" fmla="*/ 2147483646 w 165"/>
              <a:gd name="T19" fmla="*/ 2147483646 h 1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5" h="122">
                <a:moveTo>
                  <a:pt x="0" y="0"/>
                </a:moveTo>
                <a:lnTo>
                  <a:pt x="165" y="0"/>
                </a:lnTo>
                <a:lnTo>
                  <a:pt x="165" y="122"/>
                </a:lnTo>
                <a:lnTo>
                  <a:pt x="0" y="122"/>
                </a:lnTo>
                <a:lnTo>
                  <a:pt x="0" y="0"/>
                </a:lnTo>
                <a:close/>
                <a:moveTo>
                  <a:pt x="10" y="10"/>
                </a:moveTo>
                <a:lnTo>
                  <a:pt x="165" y="10"/>
                </a:lnTo>
                <a:lnTo>
                  <a:pt x="165" y="122"/>
                </a:lnTo>
                <a:lnTo>
                  <a:pt x="10" y="122"/>
                </a:lnTo>
                <a:lnTo>
                  <a:pt x="10" y="10"/>
                </a:lnTo>
                <a:close/>
              </a:path>
            </a:pathLst>
          </a:custGeom>
          <a:solidFill>
            <a:srgbClr val="C5C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77" name="Freeform 637"/>
          <p:cNvSpPr>
            <a:spLocks noEditPoints="1"/>
          </p:cNvSpPr>
          <p:nvPr/>
        </p:nvSpPr>
        <p:spPr bwMode="auto">
          <a:xfrm>
            <a:off x="4622800" y="3198813"/>
            <a:ext cx="246063" cy="177800"/>
          </a:xfrm>
          <a:custGeom>
            <a:avLst/>
            <a:gdLst>
              <a:gd name="T0" fmla="*/ 0 w 155"/>
              <a:gd name="T1" fmla="*/ 0 h 112"/>
              <a:gd name="T2" fmla="*/ 2147483646 w 155"/>
              <a:gd name="T3" fmla="*/ 0 h 112"/>
              <a:gd name="T4" fmla="*/ 2147483646 w 155"/>
              <a:gd name="T5" fmla="*/ 2147483646 h 112"/>
              <a:gd name="T6" fmla="*/ 0 w 155"/>
              <a:gd name="T7" fmla="*/ 2147483646 h 112"/>
              <a:gd name="T8" fmla="*/ 0 w 155"/>
              <a:gd name="T9" fmla="*/ 0 h 112"/>
              <a:gd name="T10" fmla="*/ 2147483646 w 155"/>
              <a:gd name="T11" fmla="*/ 2147483646 h 112"/>
              <a:gd name="T12" fmla="*/ 2147483646 w 155"/>
              <a:gd name="T13" fmla="*/ 2147483646 h 112"/>
              <a:gd name="T14" fmla="*/ 2147483646 w 155"/>
              <a:gd name="T15" fmla="*/ 2147483646 h 112"/>
              <a:gd name="T16" fmla="*/ 2147483646 w 155"/>
              <a:gd name="T17" fmla="*/ 2147483646 h 112"/>
              <a:gd name="T18" fmla="*/ 2147483646 w 155"/>
              <a:gd name="T19" fmla="*/ 2147483646 h 1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5" h="112">
                <a:moveTo>
                  <a:pt x="0" y="0"/>
                </a:moveTo>
                <a:lnTo>
                  <a:pt x="155" y="0"/>
                </a:lnTo>
                <a:lnTo>
                  <a:pt x="155" y="112"/>
                </a:lnTo>
                <a:lnTo>
                  <a:pt x="0" y="112"/>
                </a:lnTo>
                <a:lnTo>
                  <a:pt x="0" y="0"/>
                </a:lnTo>
                <a:close/>
                <a:moveTo>
                  <a:pt x="9" y="4"/>
                </a:moveTo>
                <a:lnTo>
                  <a:pt x="155" y="4"/>
                </a:lnTo>
                <a:lnTo>
                  <a:pt x="155" y="112"/>
                </a:lnTo>
                <a:lnTo>
                  <a:pt x="9" y="112"/>
                </a:lnTo>
                <a:lnTo>
                  <a:pt x="9" y="4"/>
                </a:lnTo>
                <a:close/>
              </a:path>
            </a:pathLst>
          </a:custGeom>
          <a:solidFill>
            <a:srgbClr val="CAC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78" name="Freeform 638"/>
          <p:cNvSpPr>
            <a:spLocks noEditPoints="1"/>
          </p:cNvSpPr>
          <p:nvPr/>
        </p:nvSpPr>
        <p:spPr bwMode="auto">
          <a:xfrm>
            <a:off x="4637088" y="3205163"/>
            <a:ext cx="231775" cy="171450"/>
          </a:xfrm>
          <a:custGeom>
            <a:avLst/>
            <a:gdLst>
              <a:gd name="T0" fmla="*/ 0 w 146"/>
              <a:gd name="T1" fmla="*/ 0 h 108"/>
              <a:gd name="T2" fmla="*/ 2147483646 w 146"/>
              <a:gd name="T3" fmla="*/ 0 h 108"/>
              <a:gd name="T4" fmla="*/ 2147483646 w 146"/>
              <a:gd name="T5" fmla="*/ 2147483646 h 108"/>
              <a:gd name="T6" fmla="*/ 0 w 146"/>
              <a:gd name="T7" fmla="*/ 2147483646 h 108"/>
              <a:gd name="T8" fmla="*/ 0 w 146"/>
              <a:gd name="T9" fmla="*/ 0 h 108"/>
              <a:gd name="T10" fmla="*/ 2147483646 w 146"/>
              <a:gd name="T11" fmla="*/ 2147483646 h 108"/>
              <a:gd name="T12" fmla="*/ 2147483646 w 146"/>
              <a:gd name="T13" fmla="*/ 2147483646 h 108"/>
              <a:gd name="T14" fmla="*/ 2147483646 w 146"/>
              <a:gd name="T15" fmla="*/ 2147483646 h 108"/>
              <a:gd name="T16" fmla="*/ 2147483646 w 146"/>
              <a:gd name="T17" fmla="*/ 2147483646 h 108"/>
              <a:gd name="T18" fmla="*/ 2147483646 w 146"/>
              <a:gd name="T19" fmla="*/ 2147483646 h 10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6" h="108">
                <a:moveTo>
                  <a:pt x="0" y="0"/>
                </a:moveTo>
                <a:lnTo>
                  <a:pt x="146" y="0"/>
                </a:lnTo>
                <a:lnTo>
                  <a:pt x="146" y="108"/>
                </a:lnTo>
                <a:lnTo>
                  <a:pt x="0" y="108"/>
                </a:lnTo>
                <a:lnTo>
                  <a:pt x="0" y="0"/>
                </a:lnTo>
                <a:close/>
                <a:moveTo>
                  <a:pt x="10" y="10"/>
                </a:moveTo>
                <a:lnTo>
                  <a:pt x="146" y="10"/>
                </a:lnTo>
                <a:lnTo>
                  <a:pt x="146" y="108"/>
                </a:lnTo>
                <a:lnTo>
                  <a:pt x="10" y="108"/>
                </a:lnTo>
                <a:lnTo>
                  <a:pt x="10" y="1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79" name="Freeform 639"/>
          <p:cNvSpPr>
            <a:spLocks noEditPoints="1"/>
          </p:cNvSpPr>
          <p:nvPr/>
        </p:nvSpPr>
        <p:spPr bwMode="auto">
          <a:xfrm>
            <a:off x="4652963" y="3221038"/>
            <a:ext cx="215900" cy="155575"/>
          </a:xfrm>
          <a:custGeom>
            <a:avLst/>
            <a:gdLst>
              <a:gd name="T0" fmla="*/ 0 w 136"/>
              <a:gd name="T1" fmla="*/ 0 h 98"/>
              <a:gd name="T2" fmla="*/ 2147483646 w 136"/>
              <a:gd name="T3" fmla="*/ 0 h 98"/>
              <a:gd name="T4" fmla="*/ 2147483646 w 136"/>
              <a:gd name="T5" fmla="*/ 2147483646 h 98"/>
              <a:gd name="T6" fmla="*/ 0 w 136"/>
              <a:gd name="T7" fmla="*/ 2147483646 h 98"/>
              <a:gd name="T8" fmla="*/ 0 w 136"/>
              <a:gd name="T9" fmla="*/ 0 h 98"/>
              <a:gd name="T10" fmla="*/ 2147483646 w 136"/>
              <a:gd name="T11" fmla="*/ 2147483646 h 98"/>
              <a:gd name="T12" fmla="*/ 2147483646 w 136"/>
              <a:gd name="T13" fmla="*/ 2147483646 h 98"/>
              <a:gd name="T14" fmla="*/ 2147483646 w 136"/>
              <a:gd name="T15" fmla="*/ 2147483646 h 98"/>
              <a:gd name="T16" fmla="*/ 2147483646 w 136"/>
              <a:gd name="T17" fmla="*/ 2147483646 h 98"/>
              <a:gd name="T18" fmla="*/ 2147483646 w 136"/>
              <a:gd name="T19" fmla="*/ 2147483646 h 9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6" h="98">
                <a:moveTo>
                  <a:pt x="0" y="0"/>
                </a:moveTo>
                <a:lnTo>
                  <a:pt x="136" y="0"/>
                </a:lnTo>
                <a:lnTo>
                  <a:pt x="136" y="98"/>
                </a:lnTo>
                <a:lnTo>
                  <a:pt x="0" y="98"/>
                </a:lnTo>
                <a:lnTo>
                  <a:pt x="0" y="0"/>
                </a:lnTo>
                <a:close/>
                <a:moveTo>
                  <a:pt x="9" y="4"/>
                </a:moveTo>
                <a:lnTo>
                  <a:pt x="136" y="4"/>
                </a:lnTo>
                <a:lnTo>
                  <a:pt x="136" y="98"/>
                </a:lnTo>
                <a:lnTo>
                  <a:pt x="9" y="98"/>
                </a:lnTo>
                <a:lnTo>
                  <a:pt x="9" y="4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80" name="Freeform 640"/>
          <p:cNvSpPr>
            <a:spLocks noEditPoints="1"/>
          </p:cNvSpPr>
          <p:nvPr/>
        </p:nvSpPr>
        <p:spPr bwMode="auto">
          <a:xfrm>
            <a:off x="4667250" y="3227388"/>
            <a:ext cx="201613" cy="149225"/>
          </a:xfrm>
          <a:custGeom>
            <a:avLst/>
            <a:gdLst>
              <a:gd name="T0" fmla="*/ 0 w 127"/>
              <a:gd name="T1" fmla="*/ 0 h 94"/>
              <a:gd name="T2" fmla="*/ 2147483646 w 127"/>
              <a:gd name="T3" fmla="*/ 0 h 94"/>
              <a:gd name="T4" fmla="*/ 2147483646 w 127"/>
              <a:gd name="T5" fmla="*/ 2147483646 h 94"/>
              <a:gd name="T6" fmla="*/ 0 w 127"/>
              <a:gd name="T7" fmla="*/ 2147483646 h 94"/>
              <a:gd name="T8" fmla="*/ 0 w 127"/>
              <a:gd name="T9" fmla="*/ 0 h 94"/>
              <a:gd name="T10" fmla="*/ 2147483646 w 127"/>
              <a:gd name="T11" fmla="*/ 2147483646 h 94"/>
              <a:gd name="T12" fmla="*/ 2147483646 w 127"/>
              <a:gd name="T13" fmla="*/ 2147483646 h 94"/>
              <a:gd name="T14" fmla="*/ 2147483646 w 127"/>
              <a:gd name="T15" fmla="*/ 2147483646 h 94"/>
              <a:gd name="T16" fmla="*/ 2147483646 w 127"/>
              <a:gd name="T17" fmla="*/ 2147483646 h 94"/>
              <a:gd name="T18" fmla="*/ 2147483646 w 127"/>
              <a:gd name="T19" fmla="*/ 2147483646 h 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" h="94">
                <a:moveTo>
                  <a:pt x="0" y="0"/>
                </a:moveTo>
                <a:lnTo>
                  <a:pt x="127" y="0"/>
                </a:lnTo>
                <a:lnTo>
                  <a:pt x="127" y="94"/>
                </a:lnTo>
                <a:lnTo>
                  <a:pt x="0" y="94"/>
                </a:lnTo>
                <a:lnTo>
                  <a:pt x="0" y="0"/>
                </a:lnTo>
                <a:close/>
                <a:moveTo>
                  <a:pt x="14" y="10"/>
                </a:moveTo>
                <a:lnTo>
                  <a:pt x="127" y="10"/>
                </a:lnTo>
                <a:lnTo>
                  <a:pt x="127" y="94"/>
                </a:lnTo>
                <a:lnTo>
                  <a:pt x="14" y="94"/>
                </a:lnTo>
                <a:lnTo>
                  <a:pt x="14" y="10"/>
                </a:lnTo>
                <a:close/>
              </a:path>
            </a:pathLst>
          </a:custGeom>
          <a:solidFill>
            <a:srgbClr val="D4D4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81" name="Freeform 641"/>
          <p:cNvSpPr>
            <a:spLocks noEditPoints="1"/>
          </p:cNvSpPr>
          <p:nvPr/>
        </p:nvSpPr>
        <p:spPr bwMode="auto">
          <a:xfrm>
            <a:off x="4689475" y="3243263"/>
            <a:ext cx="179388" cy="133350"/>
          </a:xfrm>
          <a:custGeom>
            <a:avLst/>
            <a:gdLst>
              <a:gd name="T0" fmla="*/ 0 w 113"/>
              <a:gd name="T1" fmla="*/ 0 h 84"/>
              <a:gd name="T2" fmla="*/ 2147483646 w 113"/>
              <a:gd name="T3" fmla="*/ 0 h 84"/>
              <a:gd name="T4" fmla="*/ 2147483646 w 113"/>
              <a:gd name="T5" fmla="*/ 2147483646 h 84"/>
              <a:gd name="T6" fmla="*/ 0 w 113"/>
              <a:gd name="T7" fmla="*/ 2147483646 h 84"/>
              <a:gd name="T8" fmla="*/ 0 w 113"/>
              <a:gd name="T9" fmla="*/ 0 h 84"/>
              <a:gd name="T10" fmla="*/ 2147483646 w 113"/>
              <a:gd name="T11" fmla="*/ 2147483646 h 84"/>
              <a:gd name="T12" fmla="*/ 2147483646 w 113"/>
              <a:gd name="T13" fmla="*/ 2147483646 h 84"/>
              <a:gd name="T14" fmla="*/ 2147483646 w 113"/>
              <a:gd name="T15" fmla="*/ 2147483646 h 84"/>
              <a:gd name="T16" fmla="*/ 2147483646 w 113"/>
              <a:gd name="T17" fmla="*/ 2147483646 h 84"/>
              <a:gd name="T18" fmla="*/ 2147483646 w 113"/>
              <a:gd name="T19" fmla="*/ 2147483646 h 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3" h="84">
                <a:moveTo>
                  <a:pt x="0" y="0"/>
                </a:moveTo>
                <a:lnTo>
                  <a:pt x="113" y="0"/>
                </a:lnTo>
                <a:lnTo>
                  <a:pt x="113" y="84"/>
                </a:lnTo>
                <a:lnTo>
                  <a:pt x="0" y="84"/>
                </a:lnTo>
                <a:lnTo>
                  <a:pt x="0" y="0"/>
                </a:lnTo>
                <a:close/>
                <a:moveTo>
                  <a:pt x="10" y="5"/>
                </a:moveTo>
                <a:lnTo>
                  <a:pt x="113" y="5"/>
                </a:lnTo>
                <a:lnTo>
                  <a:pt x="113" y="84"/>
                </a:lnTo>
                <a:lnTo>
                  <a:pt x="10" y="84"/>
                </a:lnTo>
                <a:lnTo>
                  <a:pt x="10" y="5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82" name="Freeform 642"/>
          <p:cNvSpPr>
            <a:spLocks noEditPoints="1"/>
          </p:cNvSpPr>
          <p:nvPr/>
        </p:nvSpPr>
        <p:spPr bwMode="auto">
          <a:xfrm>
            <a:off x="4705350" y="3251200"/>
            <a:ext cx="163513" cy="125413"/>
          </a:xfrm>
          <a:custGeom>
            <a:avLst/>
            <a:gdLst>
              <a:gd name="T0" fmla="*/ 0 w 103"/>
              <a:gd name="T1" fmla="*/ 0 h 79"/>
              <a:gd name="T2" fmla="*/ 2147483646 w 103"/>
              <a:gd name="T3" fmla="*/ 0 h 79"/>
              <a:gd name="T4" fmla="*/ 2147483646 w 103"/>
              <a:gd name="T5" fmla="*/ 2147483646 h 79"/>
              <a:gd name="T6" fmla="*/ 0 w 103"/>
              <a:gd name="T7" fmla="*/ 2147483646 h 79"/>
              <a:gd name="T8" fmla="*/ 0 w 103"/>
              <a:gd name="T9" fmla="*/ 0 h 79"/>
              <a:gd name="T10" fmla="*/ 2147483646 w 103"/>
              <a:gd name="T11" fmla="*/ 2147483646 h 79"/>
              <a:gd name="T12" fmla="*/ 2147483646 w 103"/>
              <a:gd name="T13" fmla="*/ 2147483646 h 79"/>
              <a:gd name="T14" fmla="*/ 2147483646 w 103"/>
              <a:gd name="T15" fmla="*/ 2147483646 h 79"/>
              <a:gd name="T16" fmla="*/ 2147483646 w 103"/>
              <a:gd name="T17" fmla="*/ 2147483646 h 79"/>
              <a:gd name="T18" fmla="*/ 2147483646 w 103"/>
              <a:gd name="T19" fmla="*/ 2147483646 h 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3" h="79">
                <a:moveTo>
                  <a:pt x="0" y="0"/>
                </a:moveTo>
                <a:lnTo>
                  <a:pt x="103" y="0"/>
                </a:lnTo>
                <a:lnTo>
                  <a:pt x="103" y="79"/>
                </a:lnTo>
                <a:lnTo>
                  <a:pt x="0" y="79"/>
                </a:lnTo>
                <a:lnTo>
                  <a:pt x="0" y="0"/>
                </a:lnTo>
                <a:close/>
                <a:moveTo>
                  <a:pt x="9" y="9"/>
                </a:moveTo>
                <a:lnTo>
                  <a:pt x="103" y="9"/>
                </a:lnTo>
                <a:lnTo>
                  <a:pt x="103" y="79"/>
                </a:lnTo>
                <a:lnTo>
                  <a:pt x="9" y="79"/>
                </a:lnTo>
                <a:lnTo>
                  <a:pt x="9" y="9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83" name="Freeform 643"/>
          <p:cNvSpPr>
            <a:spLocks noEditPoints="1"/>
          </p:cNvSpPr>
          <p:nvPr/>
        </p:nvSpPr>
        <p:spPr bwMode="auto">
          <a:xfrm>
            <a:off x="4719638" y="3265488"/>
            <a:ext cx="149225" cy="111125"/>
          </a:xfrm>
          <a:custGeom>
            <a:avLst/>
            <a:gdLst>
              <a:gd name="T0" fmla="*/ 0 w 94"/>
              <a:gd name="T1" fmla="*/ 0 h 70"/>
              <a:gd name="T2" fmla="*/ 2147483646 w 94"/>
              <a:gd name="T3" fmla="*/ 0 h 70"/>
              <a:gd name="T4" fmla="*/ 2147483646 w 94"/>
              <a:gd name="T5" fmla="*/ 2147483646 h 70"/>
              <a:gd name="T6" fmla="*/ 0 w 94"/>
              <a:gd name="T7" fmla="*/ 2147483646 h 70"/>
              <a:gd name="T8" fmla="*/ 0 w 94"/>
              <a:gd name="T9" fmla="*/ 0 h 70"/>
              <a:gd name="T10" fmla="*/ 2147483646 w 94"/>
              <a:gd name="T11" fmla="*/ 2147483646 h 70"/>
              <a:gd name="T12" fmla="*/ 2147483646 w 94"/>
              <a:gd name="T13" fmla="*/ 2147483646 h 70"/>
              <a:gd name="T14" fmla="*/ 2147483646 w 94"/>
              <a:gd name="T15" fmla="*/ 2147483646 h 70"/>
              <a:gd name="T16" fmla="*/ 2147483646 w 94"/>
              <a:gd name="T17" fmla="*/ 2147483646 h 70"/>
              <a:gd name="T18" fmla="*/ 2147483646 w 94"/>
              <a:gd name="T19" fmla="*/ 2147483646 h 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4" h="70">
                <a:moveTo>
                  <a:pt x="0" y="0"/>
                </a:moveTo>
                <a:lnTo>
                  <a:pt x="94" y="0"/>
                </a:lnTo>
                <a:lnTo>
                  <a:pt x="94" y="70"/>
                </a:lnTo>
                <a:lnTo>
                  <a:pt x="0" y="70"/>
                </a:lnTo>
                <a:lnTo>
                  <a:pt x="0" y="0"/>
                </a:lnTo>
                <a:close/>
                <a:moveTo>
                  <a:pt x="9" y="5"/>
                </a:moveTo>
                <a:lnTo>
                  <a:pt x="94" y="5"/>
                </a:lnTo>
                <a:lnTo>
                  <a:pt x="94" y="70"/>
                </a:lnTo>
                <a:lnTo>
                  <a:pt x="9" y="70"/>
                </a:lnTo>
                <a:lnTo>
                  <a:pt x="9" y="5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84" name="Freeform 644"/>
          <p:cNvSpPr>
            <a:spLocks noEditPoints="1"/>
          </p:cNvSpPr>
          <p:nvPr/>
        </p:nvSpPr>
        <p:spPr bwMode="auto">
          <a:xfrm>
            <a:off x="4733925" y="3273425"/>
            <a:ext cx="134938" cy="103188"/>
          </a:xfrm>
          <a:custGeom>
            <a:avLst/>
            <a:gdLst>
              <a:gd name="T0" fmla="*/ 0 w 85"/>
              <a:gd name="T1" fmla="*/ 0 h 65"/>
              <a:gd name="T2" fmla="*/ 2147483646 w 85"/>
              <a:gd name="T3" fmla="*/ 0 h 65"/>
              <a:gd name="T4" fmla="*/ 2147483646 w 85"/>
              <a:gd name="T5" fmla="*/ 2147483646 h 65"/>
              <a:gd name="T6" fmla="*/ 0 w 85"/>
              <a:gd name="T7" fmla="*/ 2147483646 h 65"/>
              <a:gd name="T8" fmla="*/ 0 w 85"/>
              <a:gd name="T9" fmla="*/ 0 h 65"/>
              <a:gd name="T10" fmla="*/ 2147483646 w 85"/>
              <a:gd name="T11" fmla="*/ 2147483646 h 65"/>
              <a:gd name="T12" fmla="*/ 2147483646 w 85"/>
              <a:gd name="T13" fmla="*/ 2147483646 h 65"/>
              <a:gd name="T14" fmla="*/ 2147483646 w 85"/>
              <a:gd name="T15" fmla="*/ 2147483646 h 65"/>
              <a:gd name="T16" fmla="*/ 2147483646 w 85"/>
              <a:gd name="T17" fmla="*/ 2147483646 h 65"/>
              <a:gd name="T18" fmla="*/ 2147483646 w 85"/>
              <a:gd name="T19" fmla="*/ 2147483646 h 6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5" h="65">
                <a:moveTo>
                  <a:pt x="0" y="0"/>
                </a:moveTo>
                <a:lnTo>
                  <a:pt x="85" y="0"/>
                </a:lnTo>
                <a:lnTo>
                  <a:pt x="85" y="65"/>
                </a:lnTo>
                <a:lnTo>
                  <a:pt x="0" y="65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85" y="9"/>
                </a:lnTo>
                <a:lnTo>
                  <a:pt x="85" y="65"/>
                </a:lnTo>
                <a:lnTo>
                  <a:pt x="10" y="65"/>
                </a:lnTo>
                <a:lnTo>
                  <a:pt x="10" y="9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85" name="Freeform 645"/>
          <p:cNvSpPr>
            <a:spLocks noEditPoints="1"/>
          </p:cNvSpPr>
          <p:nvPr/>
        </p:nvSpPr>
        <p:spPr bwMode="auto">
          <a:xfrm>
            <a:off x="4749800" y="3287713"/>
            <a:ext cx="119063" cy="88900"/>
          </a:xfrm>
          <a:custGeom>
            <a:avLst/>
            <a:gdLst>
              <a:gd name="T0" fmla="*/ 0 w 75"/>
              <a:gd name="T1" fmla="*/ 0 h 56"/>
              <a:gd name="T2" fmla="*/ 2147483646 w 75"/>
              <a:gd name="T3" fmla="*/ 0 h 56"/>
              <a:gd name="T4" fmla="*/ 2147483646 w 75"/>
              <a:gd name="T5" fmla="*/ 2147483646 h 56"/>
              <a:gd name="T6" fmla="*/ 0 w 75"/>
              <a:gd name="T7" fmla="*/ 2147483646 h 56"/>
              <a:gd name="T8" fmla="*/ 0 w 75"/>
              <a:gd name="T9" fmla="*/ 0 h 56"/>
              <a:gd name="T10" fmla="*/ 2147483646 w 75"/>
              <a:gd name="T11" fmla="*/ 2147483646 h 56"/>
              <a:gd name="T12" fmla="*/ 2147483646 w 75"/>
              <a:gd name="T13" fmla="*/ 2147483646 h 56"/>
              <a:gd name="T14" fmla="*/ 2147483646 w 75"/>
              <a:gd name="T15" fmla="*/ 2147483646 h 56"/>
              <a:gd name="T16" fmla="*/ 2147483646 w 75"/>
              <a:gd name="T17" fmla="*/ 2147483646 h 56"/>
              <a:gd name="T18" fmla="*/ 2147483646 w 75"/>
              <a:gd name="T19" fmla="*/ 2147483646 h 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5" h="56">
                <a:moveTo>
                  <a:pt x="0" y="0"/>
                </a:moveTo>
                <a:lnTo>
                  <a:pt x="75" y="0"/>
                </a:lnTo>
                <a:lnTo>
                  <a:pt x="75" y="56"/>
                </a:lnTo>
                <a:lnTo>
                  <a:pt x="0" y="56"/>
                </a:lnTo>
                <a:lnTo>
                  <a:pt x="0" y="0"/>
                </a:lnTo>
                <a:close/>
                <a:moveTo>
                  <a:pt x="9" y="5"/>
                </a:moveTo>
                <a:lnTo>
                  <a:pt x="75" y="5"/>
                </a:lnTo>
                <a:lnTo>
                  <a:pt x="75" y="56"/>
                </a:lnTo>
                <a:lnTo>
                  <a:pt x="9" y="56"/>
                </a:lnTo>
                <a:lnTo>
                  <a:pt x="9" y="5"/>
                </a:lnTo>
                <a:close/>
              </a:path>
            </a:pathLst>
          </a:custGeom>
          <a:solidFill>
            <a:srgbClr val="DFDF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86" name="Freeform 646"/>
          <p:cNvSpPr>
            <a:spLocks noEditPoints="1"/>
          </p:cNvSpPr>
          <p:nvPr/>
        </p:nvSpPr>
        <p:spPr bwMode="auto">
          <a:xfrm>
            <a:off x="4764088" y="3295650"/>
            <a:ext cx="104775" cy="80963"/>
          </a:xfrm>
          <a:custGeom>
            <a:avLst/>
            <a:gdLst>
              <a:gd name="T0" fmla="*/ 0 w 66"/>
              <a:gd name="T1" fmla="*/ 0 h 51"/>
              <a:gd name="T2" fmla="*/ 2147483646 w 66"/>
              <a:gd name="T3" fmla="*/ 0 h 51"/>
              <a:gd name="T4" fmla="*/ 2147483646 w 66"/>
              <a:gd name="T5" fmla="*/ 2147483646 h 51"/>
              <a:gd name="T6" fmla="*/ 0 w 66"/>
              <a:gd name="T7" fmla="*/ 2147483646 h 51"/>
              <a:gd name="T8" fmla="*/ 0 w 66"/>
              <a:gd name="T9" fmla="*/ 0 h 51"/>
              <a:gd name="T10" fmla="*/ 2147483646 w 66"/>
              <a:gd name="T11" fmla="*/ 2147483646 h 51"/>
              <a:gd name="T12" fmla="*/ 2147483646 w 66"/>
              <a:gd name="T13" fmla="*/ 2147483646 h 51"/>
              <a:gd name="T14" fmla="*/ 2147483646 w 66"/>
              <a:gd name="T15" fmla="*/ 2147483646 h 51"/>
              <a:gd name="T16" fmla="*/ 2147483646 w 66"/>
              <a:gd name="T17" fmla="*/ 2147483646 h 51"/>
              <a:gd name="T18" fmla="*/ 2147483646 w 66"/>
              <a:gd name="T19" fmla="*/ 2147483646 h 5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" h="51">
                <a:moveTo>
                  <a:pt x="0" y="0"/>
                </a:moveTo>
                <a:lnTo>
                  <a:pt x="66" y="0"/>
                </a:lnTo>
                <a:lnTo>
                  <a:pt x="66" y="51"/>
                </a:lnTo>
                <a:lnTo>
                  <a:pt x="0" y="51"/>
                </a:lnTo>
                <a:lnTo>
                  <a:pt x="0" y="0"/>
                </a:lnTo>
                <a:close/>
                <a:moveTo>
                  <a:pt x="9" y="9"/>
                </a:moveTo>
                <a:lnTo>
                  <a:pt x="66" y="9"/>
                </a:lnTo>
                <a:lnTo>
                  <a:pt x="66" y="51"/>
                </a:lnTo>
                <a:lnTo>
                  <a:pt x="9" y="51"/>
                </a:lnTo>
                <a:lnTo>
                  <a:pt x="9" y="9"/>
                </a:lnTo>
                <a:close/>
              </a:path>
            </a:pathLst>
          </a:custGeom>
          <a:solidFill>
            <a:srgbClr val="E1E1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87" name="Freeform 647"/>
          <p:cNvSpPr>
            <a:spLocks noEditPoints="1"/>
          </p:cNvSpPr>
          <p:nvPr/>
        </p:nvSpPr>
        <p:spPr bwMode="auto">
          <a:xfrm>
            <a:off x="4778375" y="3309938"/>
            <a:ext cx="90488" cy="66675"/>
          </a:xfrm>
          <a:custGeom>
            <a:avLst/>
            <a:gdLst>
              <a:gd name="T0" fmla="*/ 0 w 57"/>
              <a:gd name="T1" fmla="*/ 0 h 42"/>
              <a:gd name="T2" fmla="*/ 2147483646 w 57"/>
              <a:gd name="T3" fmla="*/ 0 h 42"/>
              <a:gd name="T4" fmla="*/ 2147483646 w 57"/>
              <a:gd name="T5" fmla="*/ 2147483646 h 42"/>
              <a:gd name="T6" fmla="*/ 0 w 57"/>
              <a:gd name="T7" fmla="*/ 2147483646 h 42"/>
              <a:gd name="T8" fmla="*/ 0 w 57"/>
              <a:gd name="T9" fmla="*/ 0 h 42"/>
              <a:gd name="T10" fmla="*/ 2147483646 w 57"/>
              <a:gd name="T11" fmla="*/ 2147483646 h 42"/>
              <a:gd name="T12" fmla="*/ 2147483646 w 57"/>
              <a:gd name="T13" fmla="*/ 2147483646 h 42"/>
              <a:gd name="T14" fmla="*/ 2147483646 w 57"/>
              <a:gd name="T15" fmla="*/ 2147483646 h 42"/>
              <a:gd name="T16" fmla="*/ 2147483646 w 57"/>
              <a:gd name="T17" fmla="*/ 2147483646 h 42"/>
              <a:gd name="T18" fmla="*/ 2147483646 w 57"/>
              <a:gd name="T19" fmla="*/ 2147483646 h 4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7" h="42">
                <a:moveTo>
                  <a:pt x="0" y="0"/>
                </a:moveTo>
                <a:lnTo>
                  <a:pt x="57" y="0"/>
                </a:lnTo>
                <a:lnTo>
                  <a:pt x="57" y="42"/>
                </a:lnTo>
                <a:lnTo>
                  <a:pt x="0" y="42"/>
                </a:lnTo>
                <a:lnTo>
                  <a:pt x="0" y="0"/>
                </a:lnTo>
                <a:close/>
                <a:moveTo>
                  <a:pt x="10" y="5"/>
                </a:moveTo>
                <a:lnTo>
                  <a:pt x="57" y="5"/>
                </a:lnTo>
                <a:lnTo>
                  <a:pt x="57" y="42"/>
                </a:lnTo>
                <a:lnTo>
                  <a:pt x="10" y="42"/>
                </a:lnTo>
                <a:lnTo>
                  <a:pt x="10" y="5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88" name="Freeform 648"/>
          <p:cNvSpPr>
            <a:spLocks noEditPoints="1"/>
          </p:cNvSpPr>
          <p:nvPr/>
        </p:nvSpPr>
        <p:spPr bwMode="auto">
          <a:xfrm>
            <a:off x="4794250" y="3317875"/>
            <a:ext cx="74613" cy="58738"/>
          </a:xfrm>
          <a:custGeom>
            <a:avLst/>
            <a:gdLst>
              <a:gd name="T0" fmla="*/ 0 w 47"/>
              <a:gd name="T1" fmla="*/ 0 h 37"/>
              <a:gd name="T2" fmla="*/ 2147483646 w 47"/>
              <a:gd name="T3" fmla="*/ 0 h 37"/>
              <a:gd name="T4" fmla="*/ 2147483646 w 47"/>
              <a:gd name="T5" fmla="*/ 2147483646 h 37"/>
              <a:gd name="T6" fmla="*/ 0 w 47"/>
              <a:gd name="T7" fmla="*/ 2147483646 h 37"/>
              <a:gd name="T8" fmla="*/ 0 w 47"/>
              <a:gd name="T9" fmla="*/ 0 h 37"/>
              <a:gd name="T10" fmla="*/ 2147483646 w 47"/>
              <a:gd name="T11" fmla="*/ 2147483646 h 37"/>
              <a:gd name="T12" fmla="*/ 2147483646 w 47"/>
              <a:gd name="T13" fmla="*/ 2147483646 h 37"/>
              <a:gd name="T14" fmla="*/ 2147483646 w 47"/>
              <a:gd name="T15" fmla="*/ 2147483646 h 37"/>
              <a:gd name="T16" fmla="*/ 2147483646 w 47"/>
              <a:gd name="T17" fmla="*/ 2147483646 h 37"/>
              <a:gd name="T18" fmla="*/ 2147483646 w 47"/>
              <a:gd name="T19" fmla="*/ 2147483646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7" h="37">
                <a:moveTo>
                  <a:pt x="0" y="0"/>
                </a:moveTo>
                <a:lnTo>
                  <a:pt x="47" y="0"/>
                </a:lnTo>
                <a:lnTo>
                  <a:pt x="47" y="37"/>
                </a:lnTo>
                <a:lnTo>
                  <a:pt x="0" y="37"/>
                </a:lnTo>
                <a:lnTo>
                  <a:pt x="0" y="0"/>
                </a:lnTo>
                <a:close/>
                <a:moveTo>
                  <a:pt x="9" y="9"/>
                </a:moveTo>
                <a:lnTo>
                  <a:pt x="47" y="9"/>
                </a:lnTo>
                <a:lnTo>
                  <a:pt x="47" y="37"/>
                </a:lnTo>
                <a:lnTo>
                  <a:pt x="9" y="37"/>
                </a:lnTo>
                <a:lnTo>
                  <a:pt x="9" y="9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89" name="Freeform 649"/>
          <p:cNvSpPr>
            <a:spLocks noEditPoints="1"/>
          </p:cNvSpPr>
          <p:nvPr/>
        </p:nvSpPr>
        <p:spPr bwMode="auto">
          <a:xfrm>
            <a:off x="4808538" y="3332163"/>
            <a:ext cx="60325" cy="44450"/>
          </a:xfrm>
          <a:custGeom>
            <a:avLst/>
            <a:gdLst>
              <a:gd name="T0" fmla="*/ 0 w 38"/>
              <a:gd name="T1" fmla="*/ 0 h 28"/>
              <a:gd name="T2" fmla="*/ 2147483646 w 38"/>
              <a:gd name="T3" fmla="*/ 0 h 28"/>
              <a:gd name="T4" fmla="*/ 2147483646 w 38"/>
              <a:gd name="T5" fmla="*/ 2147483646 h 28"/>
              <a:gd name="T6" fmla="*/ 0 w 38"/>
              <a:gd name="T7" fmla="*/ 2147483646 h 28"/>
              <a:gd name="T8" fmla="*/ 0 w 38"/>
              <a:gd name="T9" fmla="*/ 0 h 28"/>
              <a:gd name="T10" fmla="*/ 2147483646 w 38"/>
              <a:gd name="T11" fmla="*/ 2147483646 h 28"/>
              <a:gd name="T12" fmla="*/ 2147483646 w 38"/>
              <a:gd name="T13" fmla="*/ 2147483646 h 28"/>
              <a:gd name="T14" fmla="*/ 2147483646 w 38"/>
              <a:gd name="T15" fmla="*/ 2147483646 h 28"/>
              <a:gd name="T16" fmla="*/ 2147483646 w 38"/>
              <a:gd name="T17" fmla="*/ 2147483646 h 28"/>
              <a:gd name="T18" fmla="*/ 2147483646 w 38"/>
              <a:gd name="T19" fmla="*/ 2147483646 h 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8" h="28">
                <a:moveTo>
                  <a:pt x="0" y="0"/>
                </a:moveTo>
                <a:lnTo>
                  <a:pt x="38" y="0"/>
                </a:lnTo>
                <a:lnTo>
                  <a:pt x="38" y="28"/>
                </a:lnTo>
                <a:lnTo>
                  <a:pt x="0" y="28"/>
                </a:lnTo>
                <a:lnTo>
                  <a:pt x="0" y="0"/>
                </a:lnTo>
                <a:close/>
                <a:moveTo>
                  <a:pt x="10" y="5"/>
                </a:moveTo>
                <a:lnTo>
                  <a:pt x="38" y="5"/>
                </a:lnTo>
                <a:lnTo>
                  <a:pt x="38" y="28"/>
                </a:lnTo>
                <a:lnTo>
                  <a:pt x="10" y="28"/>
                </a:lnTo>
                <a:lnTo>
                  <a:pt x="10" y="5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90" name="Freeform 650"/>
          <p:cNvSpPr>
            <a:spLocks noEditPoints="1"/>
          </p:cNvSpPr>
          <p:nvPr/>
        </p:nvSpPr>
        <p:spPr bwMode="auto">
          <a:xfrm>
            <a:off x="4824413" y="3340100"/>
            <a:ext cx="44450" cy="36513"/>
          </a:xfrm>
          <a:custGeom>
            <a:avLst/>
            <a:gdLst>
              <a:gd name="T0" fmla="*/ 0 w 28"/>
              <a:gd name="T1" fmla="*/ 0 h 23"/>
              <a:gd name="T2" fmla="*/ 2147483646 w 28"/>
              <a:gd name="T3" fmla="*/ 0 h 23"/>
              <a:gd name="T4" fmla="*/ 2147483646 w 28"/>
              <a:gd name="T5" fmla="*/ 2147483646 h 23"/>
              <a:gd name="T6" fmla="*/ 0 w 28"/>
              <a:gd name="T7" fmla="*/ 2147483646 h 23"/>
              <a:gd name="T8" fmla="*/ 0 w 28"/>
              <a:gd name="T9" fmla="*/ 0 h 23"/>
              <a:gd name="T10" fmla="*/ 2147483646 w 28"/>
              <a:gd name="T11" fmla="*/ 2147483646 h 23"/>
              <a:gd name="T12" fmla="*/ 2147483646 w 28"/>
              <a:gd name="T13" fmla="*/ 2147483646 h 23"/>
              <a:gd name="T14" fmla="*/ 2147483646 w 28"/>
              <a:gd name="T15" fmla="*/ 2147483646 h 23"/>
              <a:gd name="T16" fmla="*/ 2147483646 w 28"/>
              <a:gd name="T17" fmla="*/ 2147483646 h 23"/>
              <a:gd name="T18" fmla="*/ 2147483646 w 28"/>
              <a:gd name="T19" fmla="*/ 2147483646 h 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" h="23">
                <a:moveTo>
                  <a:pt x="0" y="0"/>
                </a:moveTo>
                <a:lnTo>
                  <a:pt x="28" y="0"/>
                </a:lnTo>
                <a:lnTo>
                  <a:pt x="28" y="23"/>
                </a:lnTo>
                <a:lnTo>
                  <a:pt x="0" y="23"/>
                </a:lnTo>
                <a:lnTo>
                  <a:pt x="0" y="0"/>
                </a:lnTo>
                <a:close/>
                <a:moveTo>
                  <a:pt x="9" y="9"/>
                </a:moveTo>
                <a:lnTo>
                  <a:pt x="28" y="9"/>
                </a:lnTo>
                <a:lnTo>
                  <a:pt x="28" y="23"/>
                </a:lnTo>
                <a:lnTo>
                  <a:pt x="9" y="23"/>
                </a:lnTo>
                <a:lnTo>
                  <a:pt x="9" y="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91" name="Freeform 651"/>
          <p:cNvSpPr>
            <a:spLocks noEditPoints="1"/>
          </p:cNvSpPr>
          <p:nvPr/>
        </p:nvSpPr>
        <p:spPr bwMode="auto">
          <a:xfrm>
            <a:off x="4838700" y="3354388"/>
            <a:ext cx="30163" cy="22225"/>
          </a:xfrm>
          <a:custGeom>
            <a:avLst/>
            <a:gdLst>
              <a:gd name="T0" fmla="*/ 0 w 19"/>
              <a:gd name="T1" fmla="*/ 0 h 14"/>
              <a:gd name="T2" fmla="*/ 2147483646 w 19"/>
              <a:gd name="T3" fmla="*/ 0 h 14"/>
              <a:gd name="T4" fmla="*/ 2147483646 w 19"/>
              <a:gd name="T5" fmla="*/ 2147483646 h 14"/>
              <a:gd name="T6" fmla="*/ 0 w 19"/>
              <a:gd name="T7" fmla="*/ 2147483646 h 14"/>
              <a:gd name="T8" fmla="*/ 0 w 19"/>
              <a:gd name="T9" fmla="*/ 0 h 14"/>
              <a:gd name="T10" fmla="*/ 2147483646 w 19"/>
              <a:gd name="T11" fmla="*/ 2147483646 h 14"/>
              <a:gd name="T12" fmla="*/ 2147483646 w 19"/>
              <a:gd name="T13" fmla="*/ 2147483646 h 14"/>
              <a:gd name="T14" fmla="*/ 2147483646 w 19"/>
              <a:gd name="T15" fmla="*/ 2147483646 h 14"/>
              <a:gd name="T16" fmla="*/ 2147483646 w 19"/>
              <a:gd name="T17" fmla="*/ 2147483646 h 14"/>
              <a:gd name="T18" fmla="*/ 2147483646 w 19"/>
              <a:gd name="T19" fmla="*/ 2147483646 h 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" h="14">
                <a:moveTo>
                  <a:pt x="0" y="0"/>
                </a:moveTo>
                <a:lnTo>
                  <a:pt x="19" y="0"/>
                </a:lnTo>
                <a:lnTo>
                  <a:pt x="19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9" y="5"/>
                </a:moveTo>
                <a:lnTo>
                  <a:pt x="19" y="5"/>
                </a:lnTo>
                <a:lnTo>
                  <a:pt x="19" y="14"/>
                </a:lnTo>
                <a:lnTo>
                  <a:pt x="9" y="14"/>
                </a:lnTo>
                <a:lnTo>
                  <a:pt x="9" y="5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92" name="Freeform 652"/>
          <p:cNvSpPr>
            <a:spLocks noEditPoints="1"/>
          </p:cNvSpPr>
          <p:nvPr/>
        </p:nvSpPr>
        <p:spPr bwMode="auto">
          <a:xfrm>
            <a:off x="4852988" y="3362325"/>
            <a:ext cx="15875" cy="14288"/>
          </a:xfrm>
          <a:custGeom>
            <a:avLst/>
            <a:gdLst>
              <a:gd name="T0" fmla="*/ 0 w 10"/>
              <a:gd name="T1" fmla="*/ 0 h 9"/>
              <a:gd name="T2" fmla="*/ 2147483646 w 10"/>
              <a:gd name="T3" fmla="*/ 0 h 9"/>
              <a:gd name="T4" fmla="*/ 2147483646 w 10"/>
              <a:gd name="T5" fmla="*/ 2147483646 h 9"/>
              <a:gd name="T6" fmla="*/ 0 w 10"/>
              <a:gd name="T7" fmla="*/ 2147483646 h 9"/>
              <a:gd name="T8" fmla="*/ 0 w 10"/>
              <a:gd name="T9" fmla="*/ 0 h 9"/>
              <a:gd name="T10" fmla="*/ 2147483646 w 10"/>
              <a:gd name="T11" fmla="*/ 2147483646 h 9"/>
              <a:gd name="T12" fmla="*/ 2147483646 w 10"/>
              <a:gd name="T13" fmla="*/ 2147483646 h 9"/>
              <a:gd name="T14" fmla="*/ 2147483646 w 10"/>
              <a:gd name="T15" fmla="*/ 2147483646 h 9"/>
              <a:gd name="T16" fmla="*/ 2147483646 w 10"/>
              <a:gd name="T17" fmla="*/ 2147483646 h 9"/>
              <a:gd name="T18" fmla="*/ 2147483646 w 10"/>
              <a:gd name="T19" fmla="*/ 2147483646 h 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" h="9">
                <a:moveTo>
                  <a:pt x="0" y="0"/>
                </a:moveTo>
                <a:lnTo>
                  <a:pt x="10" y="0"/>
                </a:lnTo>
                <a:lnTo>
                  <a:pt x="10" y="9"/>
                </a:lnTo>
                <a:lnTo>
                  <a:pt x="0" y="9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0" y="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93" name="Freeform 653"/>
          <p:cNvSpPr>
            <a:spLocks noEditPoints="1"/>
          </p:cNvSpPr>
          <p:nvPr/>
        </p:nvSpPr>
        <p:spPr bwMode="auto">
          <a:xfrm>
            <a:off x="4868863" y="33766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94" name="Line 654"/>
          <p:cNvSpPr>
            <a:spLocks noChangeShapeType="1"/>
          </p:cNvSpPr>
          <p:nvPr/>
        </p:nvSpPr>
        <p:spPr bwMode="auto">
          <a:xfrm>
            <a:off x="4518025" y="3422650"/>
            <a:ext cx="1588" cy="222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95" name="Line 655"/>
          <p:cNvSpPr>
            <a:spLocks noChangeShapeType="1"/>
          </p:cNvSpPr>
          <p:nvPr/>
        </p:nvSpPr>
        <p:spPr bwMode="auto">
          <a:xfrm>
            <a:off x="4443413" y="3422650"/>
            <a:ext cx="1587" cy="222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96" name="Line 656"/>
          <p:cNvSpPr>
            <a:spLocks noChangeShapeType="1"/>
          </p:cNvSpPr>
          <p:nvPr/>
        </p:nvSpPr>
        <p:spPr bwMode="auto">
          <a:xfrm>
            <a:off x="4360863" y="3422650"/>
            <a:ext cx="560387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97" name="Freeform 657"/>
          <p:cNvSpPr>
            <a:spLocks noEditPoints="1"/>
          </p:cNvSpPr>
          <p:nvPr/>
        </p:nvSpPr>
        <p:spPr bwMode="auto">
          <a:xfrm>
            <a:off x="4786313" y="3527425"/>
            <a:ext cx="66675" cy="22225"/>
          </a:xfrm>
          <a:custGeom>
            <a:avLst/>
            <a:gdLst>
              <a:gd name="T0" fmla="*/ 0 w 42"/>
              <a:gd name="T1" fmla="*/ 0 h 14"/>
              <a:gd name="T2" fmla="*/ 2147483646 w 42"/>
              <a:gd name="T3" fmla="*/ 0 h 14"/>
              <a:gd name="T4" fmla="*/ 2147483646 w 42"/>
              <a:gd name="T5" fmla="*/ 2147483646 h 14"/>
              <a:gd name="T6" fmla="*/ 0 w 42"/>
              <a:gd name="T7" fmla="*/ 2147483646 h 14"/>
              <a:gd name="T8" fmla="*/ 0 w 42"/>
              <a:gd name="T9" fmla="*/ 0 h 14"/>
              <a:gd name="T10" fmla="*/ 0 w 42"/>
              <a:gd name="T11" fmla="*/ 0 h 14"/>
              <a:gd name="T12" fmla="*/ 2147483646 w 42"/>
              <a:gd name="T13" fmla="*/ 0 h 14"/>
              <a:gd name="T14" fmla="*/ 2147483646 w 42"/>
              <a:gd name="T15" fmla="*/ 2147483646 h 14"/>
              <a:gd name="T16" fmla="*/ 0 w 42"/>
              <a:gd name="T17" fmla="*/ 2147483646 h 14"/>
              <a:gd name="T18" fmla="*/ 0 w 42"/>
              <a:gd name="T19" fmla="*/ 0 h 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2" h="14">
                <a:moveTo>
                  <a:pt x="0" y="0"/>
                </a:moveTo>
                <a:lnTo>
                  <a:pt x="42" y="0"/>
                </a:lnTo>
                <a:lnTo>
                  <a:pt x="42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42" y="0"/>
                </a:lnTo>
                <a:lnTo>
                  <a:pt x="42" y="9"/>
                </a:lnTo>
                <a:lnTo>
                  <a:pt x="0" y="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98" name="Freeform 658"/>
          <p:cNvSpPr>
            <a:spLocks noEditPoints="1"/>
          </p:cNvSpPr>
          <p:nvPr/>
        </p:nvSpPr>
        <p:spPr bwMode="auto">
          <a:xfrm>
            <a:off x="4786313" y="3527425"/>
            <a:ext cx="66675" cy="14288"/>
          </a:xfrm>
          <a:custGeom>
            <a:avLst/>
            <a:gdLst>
              <a:gd name="T0" fmla="*/ 0 w 42"/>
              <a:gd name="T1" fmla="*/ 0 h 9"/>
              <a:gd name="T2" fmla="*/ 2147483646 w 42"/>
              <a:gd name="T3" fmla="*/ 0 h 9"/>
              <a:gd name="T4" fmla="*/ 2147483646 w 42"/>
              <a:gd name="T5" fmla="*/ 2147483646 h 9"/>
              <a:gd name="T6" fmla="*/ 0 w 42"/>
              <a:gd name="T7" fmla="*/ 2147483646 h 9"/>
              <a:gd name="T8" fmla="*/ 0 w 42"/>
              <a:gd name="T9" fmla="*/ 0 h 9"/>
              <a:gd name="T10" fmla="*/ 0 w 42"/>
              <a:gd name="T11" fmla="*/ 0 h 9"/>
              <a:gd name="T12" fmla="*/ 2147483646 w 42"/>
              <a:gd name="T13" fmla="*/ 0 h 9"/>
              <a:gd name="T14" fmla="*/ 2147483646 w 42"/>
              <a:gd name="T15" fmla="*/ 0 h 9"/>
              <a:gd name="T16" fmla="*/ 0 w 42"/>
              <a:gd name="T17" fmla="*/ 0 h 9"/>
              <a:gd name="T18" fmla="*/ 0 w 42"/>
              <a:gd name="T19" fmla="*/ 0 h 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2" h="9">
                <a:moveTo>
                  <a:pt x="0" y="0"/>
                </a:moveTo>
                <a:lnTo>
                  <a:pt x="42" y="0"/>
                </a:lnTo>
                <a:lnTo>
                  <a:pt x="42" y="9"/>
                </a:lnTo>
                <a:lnTo>
                  <a:pt x="0" y="9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4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99" name="Rectangle 659"/>
          <p:cNvSpPr>
            <a:spLocks noChangeArrowheads="1"/>
          </p:cNvSpPr>
          <p:nvPr/>
        </p:nvSpPr>
        <p:spPr bwMode="auto">
          <a:xfrm>
            <a:off x="4786313" y="3527425"/>
            <a:ext cx="66675" cy="222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500" name="Freeform 660"/>
          <p:cNvSpPr>
            <a:spLocks noEditPoints="1"/>
          </p:cNvSpPr>
          <p:nvPr/>
        </p:nvSpPr>
        <p:spPr bwMode="auto">
          <a:xfrm>
            <a:off x="4786313" y="3527425"/>
            <a:ext cx="66675" cy="22225"/>
          </a:xfrm>
          <a:custGeom>
            <a:avLst/>
            <a:gdLst>
              <a:gd name="T0" fmla="*/ 0 w 42"/>
              <a:gd name="T1" fmla="*/ 0 h 14"/>
              <a:gd name="T2" fmla="*/ 2147483646 w 42"/>
              <a:gd name="T3" fmla="*/ 0 h 14"/>
              <a:gd name="T4" fmla="*/ 2147483646 w 42"/>
              <a:gd name="T5" fmla="*/ 2147483646 h 14"/>
              <a:gd name="T6" fmla="*/ 0 w 42"/>
              <a:gd name="T7" fmla="*/ 2147483646 h 14"/>
              <a:gd name="T8" fmla="*/ 0 w 42"/>
              <a:gd name="T9" fmla="*/ 0 h 14"/>
              <a:gd name="T10" fmla="*/ 0 w 42"/>
              <a:gd name="T11" fmla="*/ 0 h 14"/>
              <a:gd name="T12" fmla="*/ 2147483646 w 42"/>
              <a:gd name="T13" fmla="*/ 0 h 14"/>
              <a:gd name="T14" fmla="*/ 2147483646 w 42"/>
              <a:gd name="T15" fmla="*/ 2147483646 h 14"/>
              <a:gd name="T16" fmla="*/ 0 w 42"/>
              <a:gd name="T17" fmla="*/ 2147483646 h 14"/>
              <a:gd name="T18" fmla="*/ 0 w 42"/>
              <a:gd name="T19" fmla="*/ 0 h 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2" h="14">
                <a:moveTo>
                  <a:pt x="0" y="0"/>
                </a:moveTo>
                <a:lnTo>
                  <a:pt x="42" y="0"/>
                </a:lnTo>
                <a:lnTo>
                  <a:pt x="42" y="14"/>
                </a:lnTo>
                <a:lnTo>
                  <a:pt x="0" y="14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42" y="0"/>
                </a:lnTo>
                <a:lnTo>
                  <a:pt x="42" y="9"/>
                </a:lnTo>
                <a:lnTo>
                  <a:pt x="0" y="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01" name="Freeform 661"/>
          <p:cNvSpPr>
            <a:spLocks noEditPoints="1"/>
          </p:cNvSpPr>
          <p:nvPr/>
        </p:nvSpPr>
        <p:spPr bwMode="auto">
          <a:xfrm>
            <a:off x="4786313" y="3527425"/>
            <a:ext cx="66675" cy="14288"/>
          </a:xfrm>
          <a:custGeom>
            <a:avLst/>
            <a:gdLst>
              <a:gd name="T0" fmla="*/ 0 w 42"/>
              <a:gd name="T1" fmla="*/ 0 h 9"/>
              <a:gd name="T2" fmla="*/ 2147483646 w 42"/>
              <a:gd name="T3" fmla="*/ 0 h 9"/>
              <a:gd name="T4" fmla="*/ 2147483646 w 42"/>
              <a:gd name="T5" fmla="*/ 2147483646 h 9"/>
              <a:gd name="T6" fmla="*/ 0 w 42"/>
              <a:gd name="T7" fmla="*/ 2147483646 h 9"/>
              <a:gd name="T8" fmla="*/ 0 w 42"/>
              <a:gd name="T9" fmla="*/ 0 h 9"/>
              <a:gd name="T10" fmla="*/ 0 w 42"/>
              <a:gd name="T11" fmla="*/ 0 h 9"/>
              <a:gd name="T12" fmla="*/ 2147483646 w 42"/>
              <a:gd name="T13" fmla="*/ 0 h 9"/>
              <a:gd name="T14" fmla="*/ 2147483646 w 42"/>
              <a:gd name="T15" fmla="*/ 0 h 9"/>
              <a:gd name="T16" fmla="*/ 0 w 42"/>
              <a:gd name="T17" fmla="*/ 0 h 9"/>
              <a:gd name="T18" fmla="*/ 0 w 42"/>
              <a:gd name="T19" fmla="*/ 0 h 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2" h="9">
                <a:moveTo>
                  <a:pt x="0" y="0"/>
                </a:moveTo>
                <a:lnTo>
                  <a:pt x="42" y="0"/>
                </a:lnTo>
                <a:lnTo>
                  <a:pt x="42" y="9"/>
                </a:lnTo>
                <a:lnTo>
                  <a:pt x="0" y="9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42" y="0"/>
                </a:lnTo>
                <a:lnTo>
                  <a:pt x="0" y="0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02" name="Line 662"/>
          <p:cNvSpPr>
            <a:spLocks noChangeShapeType="1"/>
          </p:cNvSpPr>
          <p:nvPr/>
        </p:nvSpPr>
        <p:spPr bwMode="auto">
          <a:xfrm>
            <a:off x="4719638" y="3541713"/>
            <a:ext cx="16351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03" name="Freeform 663"/>
          <p:cNvSpPr>
            <a:spLocks noEditPoints="1"/>
          </p:cNvSpPr>
          <p:nvPr/>
        </p:nvSpPr>
        <p:spPr bwMode="auto">
          <a:xfrm>
            <a:off x="4294188" y="3503613"/>
            <a:ext cx="82550" cy="52387"/>
          </a:xfrm>
          <a:custGeom>
            <a:avLst/>
            <a:gdLst>
              <a:gd name="T0" fmla="*/ 0 w 52"/>
              <a:gd name="T1" fmla="*/ 0 h 33"/>
              <a:gd name="T2" fmla="*/ 2147483646 w 52"/>
              <a:gd name="T3" fmla="*/ 0 h 33"/>
              <a:gd name="T4" fmla="*/ 2147483646 w 52"/>
              <a:gd name="T5" fmla="*/ 2147483646 h 33"/>
              <a:gd name="T6" fmla="*/ 0 w 52"/>
              <a:gd name="T7" fmla="*/ 2147483646 h 33"/>
              <a:gd name="T8" fmla="*/ 0 w 52"/>
              <a:gd name="T9" fmla="*/ 0 h 33"/>
              <a:gd name="T10" fmla="*/ 2147483646 w 52"/>
              <a:gd name="T11" fmla="*/ 0 h 33"/>
              <a:gd name="T12" fmla="*/ 2147483646 w 52"/>
              <a:gd name="T13" fmla="*/ 0 h 33"/>
              <a:gd name="T14" fmla="*/ 2147483646 w 52"/>
              <a:gd name="T15" fmla="*/ 2147483646 h 33"/>
              <a:gd name="T16" fmla="*/ 2147483646 w 52"/>
              <a:gd name="T17" fmla="*/ 2147483646 h 33"/>
              <a:gd name="T18" fmla="*/ 2147483646 w 52"/>
              <a:gd name="T19" fmla="*/ 0 h 3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2" h="33">
                <a:moveTo>
                  <a:pt x="0" y="0"/>
                </a:moveTo>
                <a:lnTo>
                  <a:pt x="52" y="0"/>
                </a:lnTo>
                <a:lnTo>
                  <a:pt x="52" y="33"/>
                </a:lnTo>
                <a:lnTo>
                  <a:pt x="0" y="33"/>
                </a:lnTo>
                <a:lnTo>
                  <a:pt x="0" y="0"/>
                </a:lnTo>
                <a:close/>
                <a:moveTo>
                  <a:pt x="5" y="0"/>
                </a:moveTo>
                <a:lnTo>
                  <a:pt x="42" y="0"/>
                </a:lnTo>
                <a:lnTo>
                  <a:pt x="42" y="33"/>
                </a:lnTo>
                <a:lnTo>
                  <a:pt x="5" y="33"/>
                </a:lnTo>
                <a:lnTo>
                  <a:pt x="5" y="0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04" name="Freeform 664"/>
          <p:cNvSpPr>
            <a:spLocks noEditPoints="1"/>
          </p:cNvSpPr>
          <p:nvPr/>
        </p:nvSpPr>
        <p:spPr bwMode="auto">
          <a:xfrm>
            <a:off x="4302125" y="3503613"/>
            <a:ext cx="58738" cy="52387"/>
          </a:xfrm>
          <a:custGeom>
            <a:avLst/>
            <a:gdLst>
              <a:gd name="T0" fmla="*/ 0 w 37"/>
              <a:gd name="T1" fmla="*/ 0 h 33"/>
              <a:gd name="T2" fmla="*/ 2147483646 w 37"/>
              <a:gd name="T3" fmla="*/ 0 h 33"/>
              <a:gd name="T4" fmla="*/ 2147483646 w 37"/>
              <a:gd name="T5" fmla="*/ 2147483646 h 33"/>
              <a:gd name="T6" fmla="*/ 0 w 37"/>
              <a:gd name="T7" fmla="*/ 2147483646 h 33"/>
              <a:gd name="T8" fmla="*/ 0 w 37"/>
              <a:gd name="T9" fmla="*/ 0 h 33"/>
              <a:gd name="T10" fmla="*/ 2147483646 w 37"/>
              <a:gd name="T11" fmla="*/ 0 h 33"/>
              <a:gd name="T12" fmla="*/ 2147483646 w 37"/>
              <a:gd name="T13" fmla="*/ 0 h 33"/>
              <a:gd name="T14" fmla="*/ 2147483646 w 37"/>
              <a:gd name="T15" fmla="*/ 2147483646 h 33"/>
              <a:gd name="T16" fmla="*/ 2147483646 w 37"/>
              <a:gd name="T17" fmla="*/ 2147483646 h 33"/>
              <a:gd name="T18" fmla="*/ 2147483646 w 37"/>
              <a:gd name="T19" fmla="*/ 0 h 3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7" h="33">
                <a:moveTo>
                  <a:pt x="0" y="0"/>
                </a:moveTo>
                <a:lnTo>
                  <a:pt x="37" y="0"/>
                </a:lnTo>
                <a:lnTo>
                  <a:pt x="37" y="33"/>
                </a:lnTo>
                <a:lnTo>
                  <a:pt x="0" y="33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28" y="0"/>
                </a:lnTo>
                <a:lnTo>
                  <a:pt x="28" y="33"/>
                </a:lnTo>
                <a:lnTo>
                  <a:pt x="9" y="33"/>
                </a:lnTo>
                <a:lnTo>
                  <a:pt x="9" y="0"/>
                </a:lnTo>
                <a:close/>
              </a:path>
            </a:pathLst>
          </a:custGeom>
          <a:solidFill>
            <a:srgbClr val="D5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05" name="Freeform 665"/>
          <p:cNvSpPr>
            <a:spLocks noEditPoints="1"/>
          </p:cNvSpPr>
          <p:nvPr/>
        </p:nvSpPr>
        <p:spPr bwMode="auto">
          <a:xfrm>
            <a:off x="4316413" y="3503613"/>
            <a:ext cx="30162" cy="52387"/>
          </a:xfrm>
          <a:custGeom>
            <a:avLst/>
            <a:gdLst>
              <a:gd name="T0" fmla="*/ 0 w 19"/>
              <a:gd name="T1" fmla="*/ 0 h 33"/>
              <a:gd name="T2" fmla="*/ 2147483646 w 19"/>
              <a:gd name="T3" fmla="*/ 0 h 33"/>
              <a:gd name="T4" fmla="*/ 2147483646 w 19"/>
              <a:gd name="T5" fmla="*/ 2147483646 h 33"/>
              <a:gd name="T6" fmla="*/ 0 w 19"/>
              <a:gd name="T7" fmla="*/ 2147483646 h 33"/>
              <a:gd name="T8" fmla="*/ 0 w 19"/>
              <a:gd name="T9" fmla="*/ 0 h 33"/>
              <a:gd name="T10" fmla="*/ 2147483646 w 19"/>
              <a:gd name="T11" fmla="*/ 0 h 33"/>
              <a:gd name="T12" fmla="*/ 2147483646 w 19"/>
              <a:gd name="T13" fmla="*/ 0 h 33"/>
              <a:gd name="T14" fmla="*/ 2147483646 w 19"/>
              <a:gd name="T15" fmla="*/ 2147483646 h 33"/>
              <a:gd name="T16" fmla="*/ 2147483646 w 19"/>
              <a:gd name="T17" fmla="*/ 2147483646 h 33"/>
              <a:gd name="T18" fmla="*/ 2147483646 w 19"/>
              <a:gd name="T19" fmla="*/ 0 h 3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" h="33">
                <a:moveTo>
                  <a:pt x="0" y="0"/>
                </a:moveTo>
                <a:lnTo>
                  <a:pt x="19" y="0"/>
                </a:lnTo>
                <a:lnTo>
                  <a:pt x="19" y="33"/>
                </a:lnTo>
                <a:lnTo>
                  <a:pt x="0" y="33"/>
                </a:lnTo>
                <a:lnTo>
                  <a:pt x="0" y="0"/>
                </a:lnTo>
                <a:close/>
                <a:moveTo>
                  <a:pt x="10" y="0"/>
                </a:moveTo>
                <a:lnTo>
                  <a:pt x="10" y="0"/>
                </a:lnTo>
                <a:lnTo>
                  <a:pt x="10" y="33"/>
                </a:lnTo>
                <a:lnTo>
                  <a:pt x="10" y="0"/>
                </a:lnTo>
                <a:close/>
              </a:path>
            </a:pathLst>
          </a:custGeom>
          <a:solidFill>
            <a:srgbClr val="EC38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06" name="Freeform 666"/>
          <p:cNvSpPr>
            <a:spLocks noEditPoints="1"/>
          </p:cNvSpPr>
          <p:nvPr/>
        </p:nvSpPr>
        <p:spPr bwMode="auto">
          <a:xfrm>
            <a:off x="4332288" y="3503613"/>
            <a:ext cx="1587" cy="52387"/>
          </a:xfrm>
          <a:custGeom>
            <a:avLst/>
            <a:gdLst>
              <a:gd name="T0" fmla="*/ 0 w 1587"/>
              <a:gd name="T1" fmla="*/ 0 h 33"/>
              <a:gd name="T2" fmla="*/ 0 w 1587"/>
              <a:gd name="T3" fmla="*/ 0 h 33"/>
              <a:gd name="T4" fmla="*/ 0 w 1587"/>
              <a:gd name="T5" fmla="*/ 2147483646 h 33"/>
              <a:gd name="T6" fmla="*/ 0 w 1587"/>
              <a:gd name="T7" fmla="*/ 2147483646 h 33"/>
              <a:gd name="T8" fmla="*/ 0 w 1587"/>
              <a:gd name="T9" fmla="*/ 0 h 33"/>
              <a:gd name="T10" fmla="*/ 0 w 1587"/>
              <a:gd name="T11" fmla="*/ 0 h 33"/>
              <a:gd name="T12" fmla="*/ 0 w 1587"/>
              <a:gd name="T13" fmla="*/ 0 h 33"/>
              <a:gd name="T14" fmla="*/ 0 w 1587"/>
              <a:gd name="T15" fmla="*/ 2147483646 h 33"/>
              <a:gd name="T16" fmla="*/ 0 w 1587"/>
              <a:gd name="T17" fmla="*/ 2147483646 h 33"/>
              <a:gd name="T18" fmla="*/ 0 w 1587"/>
              <a:gd name="T19" fmla="*/ 0 h 3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87" h="33">
                <a:moveTo>
                  <a:pt x="0" y="0"/>
                </a:moveTo>
                <a:lnTo>
                  <a:pt x="0" y="0"/>
                </a:lnTo>
                <a:lnTo>
                  <a:pt x="0" y="33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3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07" name="Rectangle 667"/>
          <p:cNvSpPr>
            <a:spLocks noChangeArrowheads="1"/>
          </p:cNvSpPr>
          <p:nvPr/>
        </p:nvSpPr>
        <p:spPr bwMode="auto">
          <a:xfrm>
            <a:off x="4294188" y="3503613"/>
            <a:ext cx="82550" cy="523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508" name="Freeform 668"/>
          <p:cNvSpPr>
            <a:spLocks noEditPoints="1"/>
          </p:cNvSpPr>
          <p:nvPr/>
        </p:nvSpPr>
        <p:spPr bwMode="auto">
          <a:xfrm>
            <a:off x="4294188" y="3503613"/>
            <a:ext cx="82550" cy="52387"/>
          </a:xfrm>
          <a:custGeom>
            <a:avLst/>
            <a:gdLst>
              <a:gd name="T0" fmla="*/ 0 w 52"/>
              <a:gd name="T1" fmla="*/ 0 h 33"/>
              <a:gd name="T2" fmla="*/ 2147483646 w 52"/>
              <a:gd name="T3" fmla="*/ 0 h 33"/>
              <a:gd name="T4" fmla="*/ 2147483646 w 52"/>
              <a:gd name="T5" fmla="*/ 2147483646 h 33"/>
              <a:gd name="T6" fmla="*/ 0 w 52"/>
              <a:gd name="T7" fmla="*/ 2147483646 h 33"/>
              <a:gd name="T8" fmla="*/ 0 w 52"/>
              <a:gd name="T9" fmla="*/ 0 h 33"/>
              <a:gd name="T10" fmla="*/ 2147483646 w 52"/>
              <a:gd name="T11" fmla="*/ 0 h 33"/>
              <a:gd name="T12" fmla="*/ 2147483646 w 52"/>
              <a:gd name="T13" fmla="*/ 0 h 33"/>
              <a:gd name="T14" fmla="*/ 2147483646 w 52"/>
              <a:gd name="T15" fmla="*/ 2147483646 h 33"/>
              <a:gd name="T16" fmla="*/ 2147483646 w 52"/>
              <a:gd name="T17" fmla="*/ 2147483646 h 33"/>
              <a:gd name="T18" fmla="*/ 2147483646 w 52"/>
              <a:gd name="T19" fmla="*/ 0 h 3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2" h="33">
                <a:moveTo>
                  <a:pt x="0" y="0"/>
                </a:moveTo>
                <a:lnTo>
                  <a:pt x="52" y="0"/>
                </a:lnTo>
                <a:lnTo>
                  <a:pt x="52" y="33"/>
                </a:lnTo>
                <a:lnTo>
                  <a:pt x="0" y="33"/>
                </a:lnTo>
                <a:lnTo>
                  <a:pt x="0" y="0"/>
                </a:lnTo>
                <a:close/>
                <a:moveTo>
                  <a:pt x="5" y="0"/>
                </a:moveTo>
                <a:lnTo>
                  <a:pt x="42" y="0"/>
                </a:lnTo>
                <a:lnTo>
                  <a:pt x="42" y="33"/>
                </a:lnTo>
                <a:lnTo>
                  <a:pt x="5" y="33"/>
                </a:lnTo>
                <a:lnTo>
                  <a:pt x="5" y="0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09" name="Freeform 669"/>
          <p:cNvSpPr>
            <a:spLocks noEditPoints="1"/>
          </p:cNvSpPr>
          <p:nvPr/>
        </p:nvSpPr>
        <p:spPr bwMode="auto">
          <a:xfrm>
            <a:off x="4302125" y="3503613"/>
            <a:ext cx="58738" cy="52387"/>
          </a:xfrm>
          <a:custGeom>
            <a:avLst/>
            <a:gdLst>
              <a:gd name="T0" fmla="*/ 0 w 37"/>
              <a:gd name="T1" fmla="*/ 0 h 33"/>
              <a:gd name="T2" fmla="*/ 2147483646 w 37"/>
              <a:gd name="T3" fmla="*/ 0 h 33"/>
              <a:gd name="T4" fmla="*/ 2147483646 w 37"/>
              <a:gd name="T5" fmla="*/ 2147483646 h 33"/>
              <a:gd name="T6" fmla="*/ 0 w 37"/>
              <a:gd name="T7" fmla="*/ 2147483646 h 33"/>
              <a:gd name="T8" fmla="*/ 0 w 37"/>
              <a:gd name="T9" fmla="*/ 0 h 33"/>
              <a:gd name="T10" fmla="*/ 2147483646 w 37"/>
              <a:gd name="T11" fmla="*/ 0 h 33"/>
              <a:gd name="T12" fmla="*/ 2147483646 w 37"/>
              <a:gd name="T13" fmla="*/ 0 h 33"/>
              <a:gd name="T14" fmla="*/ 2147483646 w 37"/>
              <a:gd name="T15" fmla="*/ 2147483646 h 33"/>
              <a:gd name="T16" fmla="*/ 2147483646 w 37"/>
              <a:gd name="T17" fmla="*/ 2147483646 h 33"/>
              <a:gd name="T18" fmla="*/ 2147483646 w 37"/>
              <a:gd name="T19" fmla="*/ 0 h 3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7" h="33">
                <a:moveTo>
                  <a:pt x="0" y="0"/>
                </a:moveTo>
                <a:lnTo>
                  <a:pt x="37" y="0"/>
                </a:lnTo>
                <a:lnTo>
                  <a:pt x="37" y="33"/>
                </a:lnTo>
                <a:lnTo>
                  <a:pt x="0" y="33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28" y="0"/>
                </a:lnTo>
                <a:lnTo>
                  <a:pt x="28" y="33"/>
                </a:lnTo>
                <a:lnTo>
                  <a:pt x="9" y="33"/>
                </a:lnTo>
                <a:lnTo>
                  <a:pt x="9" y="0"/>
                </a:lnTo>
                <a:close/>
              </a:path>
            </a:pathLst>
          </a:custGeom>
          <a:solidFill>
            <a:srgbClr val="D5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0" name="Freeform 670"/>
          <p:cNvSpPr>
            <a:spLocks noEditPoints="1"/>
          </p:cNvSpPr>
          <p:nvPr/>
        </p:nvSpPr>
        <p:spPr bwMode="auto">
          <a:xfrm>
            <a:off x="4316413" y="3503613"/>
            <a:ext cx="30162" cy="52387"/>
          </a:xfrm>
          <a:custGeom>
            <a:avLst/>
            <a:gdLst>
              <a:gd name="T0" fmla="*/ 0 w 19"/>
              <a:gd name="T1" fmla="*/ 0 h 33"/>
              <a:gd name="T2" fmla="*/ 2147483646 w 19"/>
              <a:gd name="T3" fmla="*/ 0 h 33"/>
              <a:gd name="T4" fmla="*/ 2147483646 w 19"/>
              <a:gd name="T5" fmla="*/ 2147483646 h 33"/>
              <a:gd name="T6" fmla="*/ 0 w 19"/>
              <a:gd name="T7" fmla="*/ 2147483646 h 33"/>
              <a:gd name="T8" fmla="*/ 0 w 19"/>
              <a:gd name="T9" fmla="*/ 0 h 33"/>
              <a:gd name="T10" fmla="*/ 2147483646 w 19"/>
              <a:gd name="T11" fmla="*/ 0 h 33"/>
              <a:gd name="T12" fmla="*/ 2147483646 w 19"/>
              <a:gd name="T13" fmla="*/ 0 h 33"/>
              <a:gd name="T14" fmla="*/ 2147483646 w 19"/>
              <a:gd name="T15" fmla="*/ 2147483646 h 33"/>
              <a:gd name="T16" fmla="*/ 2147483646 w 19"/>
              <a:gd name="T17" fmla="*/ 2147483646 h 33"/>
              <a:gd name="T18" fmla="*/ 2147483646 w 19"/>
              <a:gd name="T19" fmla="*/ 0 h 3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" h="33">
                <a:moveTo>
                  <a:pt x="0" y="0"/>
                </a:moveTo>
                <a:lnTo>
                  <a:pt x="19" y="0"/>
                </a:lnTo>
                <a:lnTo>
                  <a:pt x="19" y="33"/>
                </a:lnTo>
                <a:lnTo>
                  <a:pt x="0" y="33"/>
                </a:lnTo>
                <a:lnTo>
                  <a:pt x="0" y="0"/>
                </a:lnTo>
                <a:close/>
                <a:moveTo>
                  <a:pt x="10" y="0"/>
                </a:moveTo>
                <a:lnTo>
                  <a:pt x="10" y="0"/>
                </a:lnTo>
                <a:lnTo>
                  <a:pt x="10" y="33"/>
                </a:lnTo>
                <a:lnTo>
                  <a:pt x="10" y="0"/>
                </a:lnTo>
                <a:close/>
              </a:path>
            </a:pathLst>
          </a:custGeom>
          <a:solidFill>
            <a:srgbClr val="EC38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1" name="Freeform 671"/>
          <p:cNvSpPr>
            <a:spLocks noEditPoints="1"/>
          </p:cNvSpPr>
          <p:nvPr/>
        </p:nvSpPr>
        <p:spPr bwMode="auto">
          <a:xfrm>
            <a:off x="4332288" y="3503613"/>
            <a:ext cx="1587" cy="52387"/>
          </a:xfrm>
          <a:custGeom>
            <a:avLst/>
            <a:gdLst>
              <a:gd name="T0" fmla="*/ 0 w 1587"/>
              <a:gd name="T1" fmla="*/ 0 h 33"/>
              <a:gd name="T2" fmla="*/ 0 w 1587"/>
              <a:gd name="T3" fmla="*/ 0 h 33"/>
              <a:gd name="T4" fmla="*/ 0 w 1587"/>
              <a:gd name="T5" fmla="*/ 2147483646 h 33"/>
              <a:gd name="T6" fmla="*/ 0 w 1587"/>
              <a:gd name="T7" fmla="*/ 2147483646 h 33"/>
              <a:gd name="T8" fmla="*/ 0 w 1587"/>
              <a:gd name="T9" fmla="*/ 0 h 33"/>
              <a:gd name="T10" fmla="*/ 0 w 1587"/>
              <a:gd name="T11" fmla="*/ 0 h 33"/>
              <a:gd name="T12" fmla="*/ 0 w 1587"/>
              <a:gd name="T13" fmla="*/ 0 h 33"/>
              <a:gd name="T14" fmla="*/ 0 w 1587"/>
              <a:gd name="T15" fmla="*/ 2147483646 h 33"/>
              <a:gd name="T16" fmla="*/ 0 w 1587"/>
              <a:gd name="T17" fmla="*/ 2147483646 h 33"/>
              <a:gd name="T18" fmla="*/ 0 w 1587"/>
              <a:gd name="T19" fmla="*/ 0 h 3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87" h="33">
                <a:moveTo>
                  <a:pt x="0" y="0"/>
                </a:moveTo>
                <a:lnTo>
                  <a:pt x="0" y="0"/>
                </a:lnTo>
                <a:lnTo>
                  <a:pt x="0" y="33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3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2" name="Freeform 672"/>
          <p:cNvSpPr>
            <a:spLocks/>
          </p:cNvSpPr>
          <p:nvPr/>
        </p:nvSpPr>
        <p:spPr bwMode="auto">
          <a:xfrm>
            <a:off x="4264025" y="2900363"/>
            <a:ext cx="842963" cy="842962"/>
          </a:xfrm>
          <a:custGeom>
            <a:avLst/>
            <a:gdLst>
              <a:gd name="T0" fmla="*/ 0 w 531"/>
              <a:gd name="T1" fmla="*/ 2147483646 h 531"/>
              <a:gd name="T2" fmla="*/ 0 w 531"/>
              <a:gd name="T3" fmla="*/ 2147483646 h 531"/>
              <a:gd name="T4" fmla="*/ 2147483646 w 531"/>
              <a:gd name="T5" fmla="*/ 2147483646 h 531"/>
              <a:gd name="T6" fmla="*/ 2147483646 w 531"/>
              <a:gd name="T7" fmla="*/ 2147483646 h 531"/>
              <a:gd name="T8" fmla="*/ 2147483646 w 531"/>
              <a:gd name="T9" fmla="*/ 2147483646 h 531"/>
              <a:gd name="T10" fmla="*/ 2147483646 w 531"/>
              <a:gd name="T11" fmla="*/ 0 h 531"/>
              <a:gd name="T12" fmla="*/ 2147483646 w 531"/>
              <a:gd name="T13" fmla="*/ 0 h 531"/>
              <a:gd name="T14" fmla="*/ 2147483646 w 531"/>
              <a:gd name="T15" fmla="*/ 2147483646 h 531"/>
              <a:gd name="T16" fmla="*/ 2147483646 w 531"/>
              <a:gd name="T17" fmla="*/ 2147483646 h 531"/>
              <a:gd name="T18" fmla="*/ 2147483646 w 531"/>
              <a:gd name="T19" fmla="*/ 2147483646 h 531"/>
              <a:gd name="T20" fmla="*/ 2147483646 w 531"/>
              <a:gd name="T21" fmla="*/ 2147483646 h 531"/>
              <a:gd name="T22" fmla="*/ 2147483646 w 531"/>
              <a:gd name="T23" fmla="*/ 2147483646 h 531"/>
              <a:gd name="T24" fmla="*/ 2147483646 w 531"/>
              <a:gd name="T25" fmla="*/ 2147483646 h 531"/>
              <a:gd name="T26" fmla="*/ 2147483646 w 531"/>
              <a:gd name="T27" fmla="*/ 2147483646 h 531"/>
              <a:gd name="T28" fmla="*/ 0 w 531"/>
              <a:gd name="T29" fmla="*/ 2147483646 h 53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531" h="531">
                <a:moveTo>
                  <a:pt x="0" y="531"/>
                </a:moveTo>
                <a:lnTo>
                  <a:pt x="0" y="366"/>
                </a:lnTo>
                <a:lnTo>
                  <a:pt x="57" y="315"/>
                </a:lnTo>
                <a:lnTo>
                  <a:pt x="61" y="315"/>
                </a:lnTo>
                <a:lnTo>
                  <a:pt x="61" y="61"/>
                </a:lnTo>
                <a:lnTo>
                  <a:pt x="118" y="0"/>
                </a:lnTo>
                <a:lnTo>
                  <a:pt x="470" y="0"/>
                </a:lnTo>
                <a:lnTo>
                  <a:pt x="470" y="178"/>
                </a:lnTo>
                <a:lnTo>
                  <a:pt x="456" y="221"/>
                </a:lnTo>
                <a:lnTo>
                  <a:pt x="456" y="300"/>
                </a:lnTo>
                <a:lnTo>
                  <a:pt x="451" y="310"/>
                </a:lnTo>
                <a:lnTo>
                  <a:pt x="531" y="310"/>
                </a:lnTo>
                <a:lnTo>
                  <a:pt x="531" y="470"/>
                </a:lnTo>
                <a:lnTo>
                  <a:pt x="470" y="531"/>
                </a:lnTo>
                <a:lnTo>
                  <a:pt x="0" y="531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3" name="Rectangle 673"/>
          <p:cNvSpPr>
            <a:spLocks noChangeArrowheads="1"/>
          </p:cNvSpPr>
          <p:nvPr/>
        </p:nvSpPr>
        <p:spPr bwMode="auto">
          <a:xfrm>
            <a:off x="1052513" y="2563813"/>
            <a:ext cx="6731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500" b="1">
                <a:solidFill>
                  <a:srgbClr val="000000"/>
                </a:solidFill>
                <a:latin typeface="宋体" panose="02010600030101010101" pitchFamily="2" charset="-122"/>
              </a:rPr>
              <a:t>源主机</a:t>
            </a:r>
            <a:r>
              <a:rPr lang="en-US" altLang="zh-CN" sz="1500" b="1">
                <a:solidFill>
                  <a:srgbClr val="000000"/>
                </a:solidFill>
                <a:latin typeface="宋体" panose="02010600030101010101" pitchFamily="2" charset="-122"/>
              </a:rPr>
              <a:t>A</a:t>
            </a:r>
            <a:endParaRPr lang="zh-CN" altLang="en-US" sz="1800" b="1"/>
          </a:p>
        </p:txBody>
      </p:sp>
      <p:sp>
        <p:nvSpPr>
          <p:cNvPr id="10514" name="Rectangle 674"/>
          <p:cNvSpPr>
            <a:spLocks noChangeArrowheads="1"/>
          </p:cNvSpPr>
          <p:nvPr/>
        </p:nvSpPr>
        <p:spPr bwMode="auto">
          <a:xfrm>
            <a:off x="4319588" y="2563813"/>
            <a:ext cx="8667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500" b="1">
                <a:solidFill>
                  <a:srgbClr val="000000"/>
                </a:solidFill>
                <a:latin typeface="宋体" panose="02010600030101010101" pitchFamily="2" charset="-122"/>
              </a:rPr>
              <a:t>目的主机</a:t>
            </a:r>
            <a:r>
              <a:rPr lang="en-US" altLang="zh-CN" sz="1500" b="1">
                <a:solidFill>
                  <a:srgbClr val="000000"/>
                </a:solidFill>
                <a:latin typeface="宋体" panose="02010600030101010101" pitchFamily="2" charset="-122"/>
              </a:rPr>
              <a:t>B</a:t>
            </a:r>
            <a:endParaRPr lang="zh-CN" altLang="en-US" sz="1800" b="1"/>
          </a:p>
        </p:txBody>
      </p:sp>
      <p:sp>
        <p:nvSpPr>
          <p:cNvPr id="10515" name="Line 675"/>
          <p:cNvSpPr>
            <a:spLocks noChangeShapeType="1"/>
          </p:cNvSpPr>
          <p:nvPr/>
        </p:nvSpPr>
        <p:spPr bwMode="auto">
          <a:xfrm>
            <a:off x="3892550" y="5326063"/>
            <a:ext cx="2705100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6" name="Rectangle 676"/>
          <p:cNvSpPr>
            <a:spLocks noChangeArrowheads="1"/>
          </p:cNvSpPr>
          <p:nvPr/>
        </p:nvSpPr>
        <p:spPr bwMode="auto">
          <a:xfrm>
            <a:off x="5062538" y="5600700"/>
            <a:ext cx="57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500">
                <a:solidFill>
                  <a:srgbClr val="000000"/>
                </a:solidFill>
                <a:latin typeface="宋体" panose="02010600030101010101" pitchFamily="2" charset="-122"/>
              </a:rPr>
              <a:t>路由器</a:t>
            </a:r>
            <a:endParaRPr lang="zh-CN" altLang="en-US" sz="1800"/>
          </a:p>
        </p:txBody>
      </p:sp>
      <p:sp>
        <p:nvSpPr>
          <p:cNvPr id="10517" name="Freeform 677"/>
          <p:cNvSpPr>
            <a:spLocks noEditPoints="1"/>
          </p:cNvSpPr>
          <p:nvPr/>
        </p:nvSpPr>
        <p:spPr bwMode="auto">
          <a:xfrm>
            <a:off x="4838700" y="5094288"/>
            <a:ext cx="1036638" cy="350837"/>
          </a:xfrm>
          <a:custGeom>
            <a:avLst/>
            <a:gdLst>
              <a:gd name="T0" fmla="*/ 0 w 653"/>
              <a:gd name="T1" fmla="*/ 2147483646 h 221"/>
              <a:gd name="T2" fmla="*/ 0 w 653"/>
              <a:gd name="T3" fmla="*/ 2147483646 h 221"/>
              <a:gd name="T4" fmla="*/ 2147483646 w 653"/>
              <a:gd name="T5" fmla="*/ 2147483646 h 221"/>
              <a:gd name="T6" fmla="*/ 2147483646 w 653"/>
              <a:gd name="T7" fmla="*/ 2147483646 h 221"/>
              <a:gd name="T8" fmla="*/ 0 w 653"/>
              <a:gd name="T9" fmla="*/ 2147483646 h 221"/>
              <a:gd name="T10" fmla="*/ 2147483646 w 653"/>
              <a:gd name="T11" fmla="*/ 2147483646 h 221"/>
              <a:gd name="T12" fmla="*/ 2147483646 w 653"/>
              <a:gd name="T13" fmla="*/ 2147483646 h 221"/>
              <a:gd name="T14" fmla="*/ 2147483646 w 653"/>
              <a:gd name="T15" fmla="*/ 2147483646 h 221"/>
              <a:gd name="T16" fmla="*/ 2147483646 w 653"/>
              <a:gd name="T17" fmla="*/ 2147483646 h 221"/>
              <a:gd name="T18" fmla="*/ 2147483646 w 653"/>
              <a:gd name="T19" fmla="*/ 2147483646 h 221"/>
              <a:gd name="T20" fmla="*/ 2147483646 w 653"/>
              <a:gd name="T21" fmla="*/ 0 h 221"/>
              <a:gd name="T22" fmla="*/ 2147483646 w 653"/>
              <a:gd name="T23" fmla="*/ 2147483646 h 221"/>
              <a:gd name="T24" fmla="*/ 2147483646 w 653"/>
              <a:gd name="T25" fmla="*/ 2147483646 h 221"/>
              <a:gd name="T26" fmla="*/ 2147483646 w 653"/>
              <a:gd name="T27" fmla="*/ 2147483646 h 22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53" h="221">
                <a:moveTo>
                  <a:pt x="0" y="202"/>
                </a:moveTo>
                <a:lnTo>
                  <a:pt x="0" y="221"/>
                </a:lnTo>
                <a:lnTo>
                  <a:pt x="564" y="221"/>
                </a:lnTo>
                <a:lnTo>
                  <a:pt x="564" y="202"/>
                </a:lnTo>
                <a:lnTo>
                  <a:pt x="0" y="202"/>
                </a:lnTo>
                <a:close/>
                <a:moveTo>
                  <a:pt x="564" y="221"/>
                </a:moveTo>
                <a:lnTo>
                  <a:pt x="582" y="202"/>
                </a:lnTo>
                <a:lnTo>
                  <a:pt x="564" y="202"/>
                </a:lnTo>
                <a:lnTo>
                  <a:pt x="564" y="221"/>
                </a:lnTo>
                <a:close/>
                <a:moveTo>
                  <a:pt x="582" y="75"/>
                </a:moveTo>
                <a:lnTo>
                  <a:pt x="653" y="0"/>
                </a:lnTo>
                <a:lnTo>
                  <a:pt x="653" y="127"/>
                </a:lnTo>
                <a:lnTo>
                  <a:pt x="582" y="202"/>
                </a:lnTo>
                <a:lnTo>
                  <a:pt x="582" y="75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8" name="Freeform 678"/>
          <p:cNvSpPr>
            <a:spLocks/>
          </p:cNvSpPr>
          <p:nvPr/>
        </p:nvSpPr>
        <p:spPr bwMode="auto">
          <a:xfrm>
            <a:off x="4824413" y="5094288"/>
            <a:ext cx="1050925" cy="185737"/>
          </a:xfrm>
          <a:custGeom>
            <a:avLst/>
            <a:gdLst>
              <a:gd name="T0" fmla="*/ 2147483646 w 662"/>
              <a:gd name="T1" fmla="*/ 0 h 117"/>
              <a:gd name="T2" fmla="*/ 2147483646 w 662"/>
              <a:gd name="T3" fmla="*/ 0 h 117"/>
              <a:gd name="T4" fmla="*/ 0 w 662"/>
              <a:gd name="T5" fmla="*/ 2147483646 h 117"/>
              <a:gd name="T6" fmla="*/ 0 w 662"/>
              <a:gd name="T7" fmla="*/ 2147483646 h 117"/>
              <a:gd name="T8" fmla="*/ 2147483646 w 662"/>
              <a:gd name="T9" fmla="*/ 2147483646 h 117"/>
              <a:gd name="T10" fmla="*/ 2147483646 w 662"/>
              <a:gd name="T11" fmla="*/ 2147483646 h 117"/>
              <a:gd name="T12" fmla="*/ 2147483646 w 662"/>
              <a:gd name="T13" fmla="*/ 2147483646 h 117"/>
              <a:gd name="T14" fmla="*/ 2147483646 w 662"/>
              <a:gd name="T15" fmla="*/ 0 h 11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62" h="117">
                <a:moveTo>
                  <a:pt x="662" y="0"/>
                </a:moveTo>
                <a:lnTo>
                  <a:pt x="75" y="0"/>
                </a:lnTo>
                <a:lnTo>
                  <a:pt x="0" y="75"/>
                </a:lnTo>
                <a:lnTo>
                  <a:pt x="0" y="113"/>
                </a:lnTo>
                <a:lnTo>
                  <a:pt x="296" y="117"/>
                </a:lnTo>
                <a:lnTo>
                  <a:pt x="591" y="113"/>
                </a:lnTo>
                <a:lnTo>
                  <a:pt x="591" y="75"/>
                </a:lnTo>
                <a:lnTo>
                  <a:pt x="662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9" name="Freeform 679"/>
          <p:cNvSpPr>
            <a:spLocks/>
          </p:cNvSpPr>
          <p:nvPr/>
        </p:nvSpPr>
        <p:spPr bwMode="auto">
          <a:xfrm>
            <a:off x="5762625" y="5199063"/>
            <a:ext cx="112713" cy="127000"/>
          </a:xfrm>
          <a:custGeom>
            <a:avLst/>
            <a:gdLst>
              <a:gd name="T0" fmla="*/ 0 w 71"/>
              <a:gd name="T1" fmla="*/ 2147483646 h 80"/>
              <a:gd name="T2" fmla="*/ 2147483646 w 71"/>
              <a:gd name="T3" fmla="*/ 2147483646 h 80"/>
              <a:gd name="T4" fmla="*/ 2147483646 w 71"/>
              <a:gd name="T5" fmla="*/ 0 h 80"/>
              <a:gd name="T6" fmla="*/ 0 w 71"/>
              <a:gd name="T7" fmla="*/ 2147483646 h 80"/>
              <a:gd name="T8" fmla="*/ 0 w 71"/>
              <a:gd name="T9" fmla="*/ 2147483646 h 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" h="80">
                <a:moveTo>
                  <a:pt x="0" y="80"/>
                </a:moveTo>
                <a:lnTo>
                  <a:pt x="71" y="9"/>
                </a:lnTo>
                <a:lnTo>
                  <a:pt x="71" y="0"/>
                </a:lnTo>
                <a:lnTo>
                  <a:pt x="0" y="70"/>
                </a:lnTo>
                <a:lnTo>
                  <a:pt x="0" y="8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0" name="Freeform 680"/>
          <p:cNvSpPr>
            <a:spLocks/>
          </p:cNvSpPr>
          <p:nvPr/>
        </p:nvSpPr>
        <p:spPr bwMode="auto">
          <a:xfrm>
            <a:off x="5762625" y="5205413"/>
            <a:ext cx="112713" cy="127000"/>
          </a:xfrm>
          <a:custGeom>
            <a:avLst/>
            <a:gdLst>
              <a:gd name="T0" fmla="*/ 0 w 71"/>
              <a:gd name="T1" fmla="*/ 2147483646 h 80"/>
              <a:gd name="T2" fmla="*/ 2147483646 w 71"/>
              <a:gd name="T3" fmla="*/ 2147483646 h 80"/>
              <a:gd name="T4" fmla="*/ 2147483646 w 71"/>
              <a:gd name="T5" fmla="*/ 0 h 80"/>
              <a:gd name="T6" fmla="*/ 0 w 71"/>
              <a:gd name="T7" fmla="*/ 2147483646 h 80"/>
              <a:gd name="T8" fmla="*/ 0 w 71"/>
              <a:gd name="T9" fmla="*/ 2147483646 h 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" h="80">
                <a:moveTo>
                  <a:pt x="0" y="80"/>
                </a:moveTo>
                <a:lnTo>
                  <a:pt x="71" y="10"/>
                </a:lnTo>
                <a:lnTo>
                  <a:pt x="71" y="0"/>
                </a:lnTo>
                <a:lnTo>
                  <a:pt x="0" y="71"/>
                </a:lnTo>
                <a:lnTo>
                  <a:pt x="0" y="80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1" name="Freeform 681"/>
          <p:cNvSpPr>
            <a:spLocks/>
          </p:cNvSpPr>
          <p:nvPr/>
        </p:nvSpPr>
        <p:spPr bwMode="auto">
          <a:xfrm>
            <a:off x="4824413" y="5094288"/>
            <a:ext cx="1050925" cy="350837"/>
          </a:xfrm>
          <a:custGeom>
            <a:avLst/>
            <a:gdLst>
              <a:gd name="T0" fmla="*/ 2147483646 w 662"/>
              <a:gd name="T1" fmla="*/ 2147483646 h 221"/>
              <a:gd name="T2" fmla="*/ 2147483646 w 662"/>
              <a:gd name="T3" fmla="*/ 2147483646 h 221"/>
              <a:gd name="T4" fmla="*/ 0 w 662"/>
              <a:gd name="T5" fmla="*/ 2147483646 h 221"/>
              <a:gd name="T6" fmla="*/ 0 w 662"/>
              <a:gd name="T7" fmla="*/ 2147483646 h 221"/>
              <a:gd name="T8" fmla="*/ 2147483646 w 662"/>
              <a:gd name="T9" fmla="*/ 0 h 221"/>
              <a:gd name="T10" fmla="*/ 2147483646 w 662"/>
              <a:gd name="T11" fmla="*/ 0 h 221"/>
              <a:gd name="T12" fmla="*/ 2147483646 w 662"/>
              <a:gd name="T13" fmla="*/ 2147483646 h 221"/>
              <a:gd name="T14" fmla="*/ 2147483646 w 662"/>
              <a:gd name="T15" fmla="*/ 2147483646 h 221"/>
              <a:gd name="T16" fmla="*/ 2147483646 w 662"/>
              <a:gd name="T17" fmla="*/ 2147483646 h 2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2" h="221">
                <a:moveTo>
                  <a:pt x="9" y="221"/>
                </a:moveTo>
                <a:lnTo>
                  <a:pt x="9" y="202"/>
                </a:lnTo>
                <a:lnTo>
                  <a:pt x="0" y="202"/>
                </a:lnTo>
                <a:lnTo>
                  <a:pt x="0" y="75"/>
                </a:lnTo>
                <a:lnTo>
                  <a:pt x="75" y="0"/>
                </a:lnTo>
                <a:lnTo>
                  <a:pt x="662" y="0"/>
                </a:lnTo>
                <a:lnTo>
                  <a:pt x="662" y="127"/>
                </a:lnTo>
                <a:lnTo>
                  <a:pt x="573" y="221"/>
                </a:lnTo>
                <a:lnTo>
                  <a:pt x="9" y="221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2" name="Freeform 682"/>
          <p:cNvSpPr>
            <a:spLocks noEditPoints="1"/>
          </p:cNvSpPr>
          <p:nvPr/>
        </p:nvSpPr>
        <p:spPr bwMode="auto">
          <a:xfrm>
            <a:off x="4824413" y="5213350"/>
            <a:ext cx="938212" cy="246063"/>
          </a:xfrm>
          <a:custGeom>
            <a:avLst/>
            <a:gdLst>
              <a:gd name="T0" fmla="*/ 0 w 591"/>
              <a:gd name="T1" fmla="*/ 0 h 155"/>
              <a:gd name="T2" fmla="*/ 2147483646 w 591"/>
              <a:gd name="T3" fmla="*/ 0 h 155"/>
              <a:gd name="T4" fmla="*/ 2147483646 w 591"/>
              <a:gd name="T5" fmla="*/ 2147483646 h 155"/>
              <a:gd name="T6" fmla="*/ 0 w 591"/>
              <a:gd name="T7" fmla="*/ 2147483646 h 155"/>
              <a:gd name="T8" fmla="*/ 0 w 591"/>
              <a:gd name="T9" fmla="*/ 0 h 155"/>
              <a:gd name="T10" fmla="*/ 2147483646 w 591"/>
              <a:gd name="T11" fmla="*/ 0 h 155"/>
              <a:gd name="T12" fmla="*/ 2147483646 w 591"/>
              <a:gd name="T13" fmla="*/ 0 h 155"/>
              <a:gd name="T14" fmla="*/ 2147483646 w 591"/>
              <a:gd name="T15" fmla="*/ 2147483646 h 155"/>
              <a:gd name="T16" fmla="*/ 2147483646 w 591"/>
              <a:gd name="T17" fmla="*/ 2147483646 h 155"/>
              <a:gd name="T18" fmla="*/ 2147483646 w 591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91" h="155">
                <a:moveTo>
                  <a:pt x="0" y="0"/>
                </a:moveTo>
                <a:lnTo>
                  <a:pt x="591" y="0"/>
                </a:lnTo>
                <a:lnTo>
                  <a:pt x="591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577" y="0"/>
                </a:lnTo>
                <a:lnTo>
                  <a:pt x="577" y="155"/>
                </a:lnTo>
                <a:lnTo>
                  <a:pt x="9" y="155"/>
                </a:lnTo>
                <a:lnTo>
                  <a:pt x="9" y="0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3" name="Freeform 683"/>
          <p:cNvSpPr>
            <a:spLocks noEditPoints="1"/>
          </p:cNvSpPr>
          <p:nvPr/>
        </p:nvSpPr>
        <p:spPr bwMode="auto">
          <a:xfrm>
            <a:off x="4838700" y="5213350"/>
            <a:ext cx="901700" cy="246063"/>
          </a:xfrm>
          <a:custGeom>
            <a:avLst/>
            <a:gdLst>
              <a:gd name="T0" fmla="*/ 0 w 568"/>
              <a:gd name="T1" fmla="*/ 0 h 155"/>
              <a:gd name="T2" fmla="*/ 2147483646 w 568"/>
              <a:gd name="T3" fmla="*/ 0 h 155"/>
              <a:gd name="T4" fmla="*/ 2147483646 w 568"/>
              <a:gd name="T5" fmla="*/ 2147483646 h 155"/>
              <a:gd name="T6" fmla="*/ 0 w 568"/>
              <a:gd name="T7" fmla="*/ 2147483646 h 155"/>
              <a:gd name="T8" fmla="*/ 0 w 568"/>
              <a:gd name="T9" fmla="*/ 0 h 155"/>
              <a:gd name="T10" fmla="*/ 2147483646 w 568"/>
              <a:gd name="T11" fmla="*/ 0 h 155"/>
              <a:gd name="T12" fmla="*/ 2147483646 w 568"/>
              <a:gd name="T13" fmla="*/ 0 h 155"/>
              <a:gd name="T14" fmla="*/ 2147483646 w 568"/>
              <a:gd name="T15" fmla="*/ 2147483646 h 155"/>
              <a:gd name="T16" fmla="*/ 2147483646 w 568"/>
              <a:gd name="T17" fmla="*/ 2147483646 h 155"/>
              <a:gd name="T18" fmla="*/ 2147483646 w 568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68" h="155">
                <a:moveTo>
                  <a:pt x="0" y="0"/>
                </a:moveTo>
                <a:lnTo>
                  <a:pt x="568" y="0"/>
                </a:lnTo>
                <a:lnTo>
                  <a:pt x="568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559" y="0"/>
                </a:lnTo>
                <a:lnTo>
                  <a:pt x="559" y="155"/>
                </a:lnTo>
                <a:lnTo>
                  <a:pt x="9" y="155"/>
                </a:lnTo>
                <a:lnTo>
                  <a:pt x="9" y="0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4" name="Freeform 684"/>
          <p:cNvSpPr>
            <a:spLocks noEditPoints="1"/>
          </p:cNvSpPr>
          <p:nvPr/>
        </p:nvSpPr>
        <p:spPr bwMode="auto">
          <a:xfrm>
            <a:off x="4852988" y="5213350"/>
            <a:ext cx="873125" cy="246063"/>
          </a:xfrm>
          <a:custGeom>
            <a:avLst/>
            <a:gdLst>
              <a:gd name="T0" fmla="*/ 0 w 550"/>
              <a:gd name="T1" fmla="*/ 0 h 155"/>
              <a:gd name="T2" fmla="*/ 2147483646 w 550"/>
              <a:gd name="T3" fmla="*/ 0 h 155"/>
              <a:gd name="T4" fmla="*/ 2147483646 w 550"/>
              <a:gd name="T5" fmla="*/ 2147483646 h 155"/>
              <a:gd name="T6" fmla="*/ 0 w 550"/>
              <a:gd name="T7" fmla="*/ 2147483646 h 155"/>
              <a:gd name="T8" fmla="*/ 0 w 550"/>
              <a:gd name="T9" fmla="*/ 0 h 155"/>
              <a:gd name="T10" fmla="*/ 2147483646 w 550"/>
              <a:gd name="T11" fmla="*/ 0 h 155"/>
              <a:gd name="T12" fmla="*/ 2147483646 w 550"/>
              <a:gd name="T13" fmla="*/ 0 h 155"/>
              <a:gd name="T14" fmla="*/ 2147483646 w 550"/>
              <a:gd name="T15" fmla="*/ 2147483646 h 155"/>
              <a:gd name="T16" fmla="*/ 2147483646 w 550"/>
              <a:gd name="T17" fmla="*/ 2147483646 h 155"/>
              <a:gd name="T18" fmla="*/ 2147483646 w 550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50" h="155">
                <a:moveTo>
                  <a:pt x="0" y="0"/>
                </a:moveTo>
                <a:lnTo>
                  <a:pt x="550" y="0"/>
                </a:lnTo>
                <a:lnTo>
                  <a:pt x="550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10" y="0"/>
                </a:moveTo>
                <a:lnTo>
                  <a:pt x="541" y="0"/>
                </a:lnTo>
                <a:lnTo>
                  <a:pt x="541" y="155"/>
                </a:lnTo>
                <a:lnTo>
                  <a:pt x="10" y="155"/>
                </a:lnTo>
                <a:lnTo>
                  <a:pt x="10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5" name="Freeform 685"/>
          <p:cNvSpPr>
            <a:spLocks noEditPoints="1"/>
          </p:cNvSpPr>
          <p:nvPr/>
        </p:nvSpPr>
        <p:spPr bwMode="auto">
          <a:xfrm>
            <a:off x="4868863" y="5213350"/>
            <a:ext cx="842962" cy="246063"/>
          </a:xfrm>
          <a:custGeom>
            <a:avLst/>
            <a:gdLst>
              <a:gd name="T0" fmla="*/ 0 w 531"/>
              <a:gd name="T1" fmla="*/ 0 h 155"/>
              <a:gd name="T2" fmla="*/ 2147483646 w 531"/>
              <a:gd name="T3" fmla="*/ 0 h 155"/>
              <a:gd name="T4" fmla="*/ 2147483646 w 531"/>
              <a:gd name="T5" fmla="*/ 2147483646 h 155"/>
              <a:gd name="T6" fmla="*/ 0 w 531"/>
              <a:gd name="T7" fmla="*/ 2147483646 h 155"/>
              <a:gd name="T8" fmla="*/ 0 w 531"/>
              <a:gd name="T9" fmla="*/ 0 h 155"/>
              <a:gd name="T10" fmla="*/ 2147483646 w 531"/>
              <a:gd name="T11" fmla="*/ 0 h 155"/>
              <a:gd name="T12" fmla="*/ 2147483646 w 531"/>
              <a:gd name="T13" fmla="*/ 0 h 155"/>
              <a:gd name="T14" fmla="*/ 2147483646 w 531"/>
              <a:gd name="T15" fmla="*/ 2147483646 h 155"/>
              <a:gd name="T16" fmla="*/ 2147483646 w 531"/>
              <a:gd name="T17" fmla="*/ 2147483646 h 155"/>
              <a:gd name="T18" fmla="*/ 2147483646 w 531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31" h="155">
                <a:moveTo>
                  <a:pt x="0" y="0"/>
                </a:moveTo>
                <a:lnTo>
                  <a:pt x="531" y="0"/>
                </a:lnTo>
                <a:lnTo>
                  <a:pt x="531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14" y="0"/>
                </a:moveTo>
                <a:lnTo>
                  <a:pt x="521" y="0"/>
                </a:lnTo>
                <a:lnTo>
                  <a:pt x="521" y="155"/>
                </a:lnTo>
                <a:lnTo>
                  <a:pt x="14" y="155"/>
                </a:lnTo>
                <a:lnTo>
                  <a:pt x="14" y="0"/>
                </a:lnTo>
                <a:close/>
              </a:path>
            </a:pathLst>
          </a:custGeom>
          <a:solidFill>
            <a:srgbClr val="A1A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6" name="Freeform 686"/>
          <p:cNvSpPr>
            <a:spLocks noEditPoints="1"/>
          </p:cNvSpPr>
          <p:nvPr/>
        </p:nvSpPr>
        <p:spPr bwMode="auto">
          <a:xfrm>
            <a:off x="4891088" y="5213350"/>
            <a:ext cx="804862" cy="246063"/>
          </a:xfrm>
          <a:custGeom>
            <a:avLst/>
            <a:gdLst>
              <a:gd name="T0" fmla="*/ 0 w 507"/>
              <a:gd name="T1" fmla="*/ 0 h 155"/>
              <a:gd name="T2" fmla="*/ 2147483646 w 507"/>
              <a:gd name="T3" fmla="*/ 0 h 155"/>
              <a:gd name="T4" fmla="*/ 2147483646 w 507"/>
              <a:gd name="T5" fmla="*/ 2147483646 h 155"/>
              <a:gd name="T6" fmla="*/ 0 w 507"/>
              <a:gd name="T7" fmla="*/ 2147483646 h 155"/>
              <a:gd name="T8" fmla="*/ 0 w 507"/>
              <a:gd name="T9" fmla="*/ 0 h 155"/>
              <a:gd name="T10" fmla="*/ 2147483646 w 507"/>
              <a:gd name="T11" fmla="*/ 0 h 155"/>
              <a:gd name="T12" fmla="*/ 2147483646 w 507"/>
              <a:gd name="T13" fmla="*/ 0 h 155"/>
              <a:gd name="T14" fmla="*/ 2147483646 w 507"/>
              <a:gd name="T15" fmla="*/ 2147483646 h 155"/>
              <a:gd name="T16" fmla="*/ 2147483646 w 507"/>
              <a:gd name="T17" fmla="*/ 2147483646 h 155"/>
              <a:gd name="T18" fmla="*/ 2147483646 w 507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07" h="155">
                <a:moveTo>
                  <a:pt x="0" y="0"/>
                </a:moveTo>
                <a:lnTo>
                  <a:pt x="507" y="0"/>
                </a:lnTo>
                <a:lnTo>
                  <a:pt x="507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498" y="0"/>
                </a:lnTo>
                <a:lnTo>
                  <a:pt x="498" y="155"/>
                </a:lnTo>
                <a:lnTo>
                  <a:pt x="9" y="155"/>
                </a:lnTo>
                <a:lnTo>
                  <a:pt x="9" y="0"/>
                </a:lnTo>
                <a:close/>
              </a:path>
            </a:pathLst>
          </a:custGeom>
          <a:solidFill>
            <a:srgbClr val="A4A4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7" name="Freeform 687"/>
          <p:cNvSpPr>
            <a:spLocks noEditPoints="1"/>
          </p:cNvSpPr>
          <p:nvPr/>
        </p:nvSpPr>
        <p:spPr bwMode="auto">
          <a:xfrm>
            <a:off x="4905375" y="5213350"/>
            <a:ext cx="776288" cy="246063"/>
          </a:xfrm>
          <a:custGeom>
            <a:avLst/>
            <a:gdLst>
              <a:gd name="T0" fmla="*/ 0 w 489"/>
              <a:gd name="T1" fmla="*/ 0 h 155"/>
              <a:gd name="T2" fmla="*/ 2147483646 w 489"/>
              <a:gd name="T3" fmla="*/ 0 h 155"/>
              <a:gd name="T4" fmla="*/ 2147483646 w 489"/>
              <a:gd name="T5" fmla="*/ 2147483646 h 155"/>
              <a:gd name="T6" fmla="*/ 0 w 489"/>
              <a:gd name="T7" fmla="*/ 2147483646 h 155"/>
              <a:gd name="T8" fmla="*/ 0 w 489"/>
              <a:gd name="T9" fmla="*/ 0 h 155"/>
              <a:gd name="T10" fmla="*/ 2147483646 w 489"/>
              <a:gd name="T11" fmla="*/ 0 h 155"/>
              <a:gd name="T12" fmla="*/ 2147483646 w 489"/>
              <a:gd name="T13" fmla="*/ 0 h 155"/>
              <a:gd name="T14" fmla="*/ 2147483646 w 489"/>
              <a:gd name="T15" fmla="*/ 2147483646 h 155"/>
              <a:gd name="T16" fmla="*/ 2147483646 w 489"/>
              <a:gd name="T17" fmla="*/ 2147483646 h 155"/>
              <a:gd name="T18" fmla="*/ 2147483646 w 489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89" h="155">
                <a:moveTo>
                  <a:pt x="0" y="0"/>
                </a:moveTo>
                <a:lnTo>
                  <a:pt x="489" y="0"/>
                </a:lnTo>
                <a:lnTo>
                  <a:pt x="489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10" y="0"/>
                </a:moveTo>
                <a:lnTo>
                  <a:pt x="479" y="0"/>
                </a:lnTo>
                <a:lnTo>
                  <a:pt x="479" y="155"/>
                </a:lnTo>
                <a:lnTo>
                  <a:pt x="10" y="155"/>
                </a:lnTo>
                <a:lnTo>
                  <a:pt x="10" y="0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8" name="Freeform 688"/>
          <p:cNvSpPr>
            <a:spLocks noEditPoints="1"/>
          </p:cNvSpPr>
          <p:nvPr/>
        </p:nvSpPr>
        <p:spPr bwMode="auto">
          <a:xfrm>
            <a:off x="4921250" y="5213350"/>
            <a:ext cx="744538" cy="246063"/>
          </a:xfrm>
          <a:custGeom>
            <a:avLst/>
            <a:gdLst>
              <a:gd name="T0" fmla="*/ 0 w 469"/>
              <a:gd name="T1" fmla="*/ 0 h 155"/>
              <a:gd name="T2" fmla="*/ 2147483646 w 469"/>
              <a:gd name="T3" fmla="*/ 0 h 155"/>
              <a:gd name="T4" fmla="*/ 2147483646 w 469"/>
              <a:gd name="T5" fmla="*/ 2147483646 h 155"/>
              <a:gd name="T6" fmla="*/ 0 w 469"/>
              <a:gd name="T7" fmla="*/ 2147483646 h 155"/>
              <a:gd name="T8" fmla="*/ 0 w 469"/>
              <a:gd name="T9" fmla="*/ 0 h 155"/>
              <a:gd name="T10" fmla="*/ 2147483646 w 469"/>
              <a:gd name="T11" fmla="*/ 0 h 155"/>
              <a:gd name="T12" fmla="*/ 2147483646 w 469"/>
              <a:gd name="T13" fmla="*/ 0 h 155"/>
              <a:gd name="T14" fmla="*/ 2147483646 w 469"/>
              <a:gd name="T15" fmla="*/ 2147483646 h 155"/>
              <a:gd name="T16" fmla="*/ 2147483646 w 469"/>
              <a:gd name="T17" fmla="*/ 2147483646 h 155"/>
              <a:gd name="T18" fmla="*/ 2147483646 w 469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9" h="155">
                <a:moveTo>
                  <a:pt x="0" y="0"/>
                </a:moveTo>
                <a:lnTo>
                  <a:pt x="469" y="0"/>
                </a:lnTo>
                <a:lnTo>
                  <a:pt x="469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460" y="0"/>
                </a:lnTo>
                <a:lnTo>
                  <a:pt x="460" y="155"/>
                </a:lnTo>
                <a:lnTo>
                  <a:pt x="9" y="155"/>
                </a:lnTo>
                <a:lnTo>
                  <a:pt x="9" y="0"/>
                </a:lnTo>
                <a:close/>
              </a:path>
            </a:pathLst>
          </a:custGeom>
          <a:solidFill>
            <a:srgbClr val="AAA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9" name="Freeform 689"/>
          <p:cNvSpPr>
            <a:spLocks noEditPoints="1"/>
          </p:cNvSpPr>
          <p:nvPr/>
        </p:nvSpPr>
        <p:spPr bwMode="auto">
          <a:xfrm>
            <a:off x="4935538" y="5213350"/>
            <a:ext cx="715962" cy="246063"/>
          </a:xfrm>
          <a:custGeom>
            <a:avLst/>
            <a:gdLst>
              <a:gd name="T0" fmla="*/ 0 w 451"/>
              <a:gd name="T1" fmla="*/ 0 h 155"/>
              <a:gd name="T2" fmla="*/ 2147483646 w 451"/>
              <a:gd name="T3" fmla="*/ 0 h 155"/>
              <a:gd name="T4" fmla="*/ 2147483646 w 451"/>
              <a:gd name="T5" fmla="*/ 2147483646 h 155"/>
              <a:gd name="T6" fmla="*/ 0 w 451"/>
              <a:gd name="T7" fmla="*/ 2147483646 h 155"/>
              <a:gd name="T8" fmla="*/ 0 w 451"/>
              <a:gd name="T9" fmla="*/ 0 h 155"/>
              <a:gd name="T10" fmla="*/ 2147483646 w 451"/>
              <a:gd name="T11" fmla="*/ 0 h 155"/>
              <a:gd name="T12" fmla="*/ 2147483646 w 451"/>
              <a:gd name="T13" fmla="*/ 0 h 155"/>
              <a:gd name="T14" fmla="*/ 2147483646 w 451"/>
              <a:gd name="T15" fmla="*/ 2147483646 h 155"/>
              <a:gd name="T16" fmla="*/ 2147483646 w 451"/>
              <a:gd name="T17" fmla="*/ 2147483646 h 155"/>
              <a:gd name="T18" fmla="*/ 2147483646 w 451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51" h="155">
                <a:moveTo>
                  <a:pt x="0" y="0"/>
                </a:moveTo>
                <a:lnTo>
                  <a:pt x="451" y="0"/>
                </a:lnTo>
                <a:lnTo>
                  <a:pt x="451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442" y="0"/>
                </a:lnTo>
                <a:lnTo>
                  <a:pt x="442" y="155"/>
                </a:lnTo>
                <a:lnTo>
                  <a:pt x="9" y="155"/>
                </a:lnTo>
                <a:lnTo>
                  <a:pt x="9" y="0"/>
                </a:lnTo>
                <a:close/>
              </a:path>
            </a:pathLst>
          </a:custGeom>
          <a:solidFill>
            <a:srgbClr val="ADAD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0" name="Freeform 690"/>
          <p:cNvSpPr>
            <a:spLocks noEditPoints="1"/>
          </p:cNvSpPr>
          <p:nvPr/>
        </p:nvSpPr>
        <p:spPr bwMode="auto">
          <a:xfrm>
            <a:off x="4949825" y="5213350"/>
            <a:ext cx="687388" cy="246063"/>
          </a:xfrm>
          <a:custGeom>
            <a:avLst/>
            <a:gdLst>
              <a:gd name="T0" fmla="*/ 0 w 433"/>
              <a:gd name="T1" fmla="*/ 0 h 155"/>
              <a:gd name="T2" fmla="*/ 2147483646 w 433"/>
              <a:gd name="T3" fmla="*/ 0 h 155"/>
              <a:gd name="T4" fmla="*/ 2147483646 w 433"/>
              <a:gd name="T5" fmla="*/ 2147483646 h 155"/>
              <a:gd name="T6" fmla="*/ 0 w 433"/>
              <a:gd name="T7" fmla="*/ 2147483646 h 155"/>
              <a:gd name="T8" fmla="*/ 0 w 433"/>
              <a:gd name="T9" fmla="*/ 0 h 155"/>
              <a:gd name="T10" fmla="*/ 2147483646 w 433"/>
              <a:gd name="T11" fmla="*/ 0 h 155"/>
              <a:gd name="T12" fmla="*/ 2147483646 w 433"/>
              <a:gd name="T13" fmla="*/ 0 h 155"/>
              <a:gd name="T14" fmla="*/ 2147483646 w 433"/>
              <a:gd name="T15" fmla="*/ 2147483646 h 155"/>
              <a:gd name="T16" fmla="*/ 2147483646 w 433"/>
              <a:gd name="T17" fmla="*/ 2147483646 h 155"/>
              <a:gd name="T18" fmla="*/ 2147483646 w 433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33" h="155">
                <a:moveTo>
                  <a:pt x="0" y="0"/>
                </a:moveTo>
                <a:lnTo>
                  <a:pt x="433" y="0"/>
                </a:lnTo>
                <a:lnTo>
                  <a:pt x="433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10" y="0"/>
                </a:moveTo>
                <a:lnTo>
                  <a:pt x="423" y="0"/>
                </a:lnTo>
                <a:lnTo>
                  <a:pt x="423" y="155"/>
                </a:lnTo>
                <a:lnTo>
                  <a:pt x="10" y="155"/>
                </a:lnTo>
                <a:lnTo>
                  <a:pt x="10" y="0"/>
                </a:lnTo>
                <a:close/>
              </a:path>
            </a:pathLst>
          </a:custGeom>
          <a:solidFill>
            <a:srgbClr val="B0B0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1" name="Freeform 691"/>
          <p:cNvSpPr>
            <a:spLocks noEditPoints="1"/>
          </p:cNvSpPr>
          <p:nvPr/>
        </p:nvSpPr>
        <p:spPr bwMode="auto">
          <a:xfrm>
            <a:off x="4965700" y="5213350"/>
            <a:ext cx="655638" cy="246063"/>
          </a:xfrm>
          <a:custGeom>
            <a:avLst/>
            <a:gdLst>
              <a:gd name="T0" fmla="*/ 0 w 413"/>
              <a:gd name="T1" fmla="*/ 0 h 155"/>
              <a:gd name="T2" fmla="*/ 2147483646 w 413"/>
              <a:gd name="T3" fmla="*/ 0 h 155"/>
              <a:gd name="T4" fmla="*/ 2147483646 w 413"/>
              <a:gd name="T5" fmla="*/ 2147483646 h 155"/>
              <a:gd name="T6" fmla="*/ 0 w 413"/>
              <a:gd name="T7" fmla="*/ 2147483646 h 155"/>
              <a:gd name="T8" fmla="*/ 0 w 413"/>
              <a:gd name="T9" fmla="*/ 0 h 155"/>
              <a:gd name="T10" fmla="*/ 2147483646 w 413"/>
              <a:gd name="T11" fmla="*/ 0 h 155"/>
              <a:gd name="T12" fmla="*/ 2147483646 w 413"/>
              <a:gd name="T13" fmla="*/ 0 h 155"/>
              <a:gd name="T14" fmla="*/ 2147483646 w 413"/>
              <a:gd name="T15" fmla="*/ 2147483646 h 155"/>
              <a:gd name="T16" fmla="*/ 2147483646 w 413"/>
              <a:gd name="T17" fmla="*/ 2147483646 h 155"/>
              <a:gd name="T18" fmla="*/ 2147483646 w 413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13" h="155">
                <a:moveTo>
                  <a:pt x="0" y="0"/>
                </a:moveTo>
                <a:lnTo>
                  <a:pt x="413" y="0"/>
                </a:lnTo>
                <a:lnTo>
                  <a:pt x="413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404" y="0"/>
                </a:lnTo>
                <a:lnTo>
                  <a:pt x="404" y="155"/>
                </a:lnTo>
                <a:lnTo>
                  <a:pt x="9" y="155"/>
                </a:lnTo>
                <a:lnTo>
                  <a:pt x="9" y="0"/>
                </a:lnTo>
                <a:close/>
              </a:path>
            </a:pathLst>
          </a:custGeom>
          <a:solidFill>
            <a:srgbClr val="B4B4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2" name="Freeform 692"/>
          <p:cNvSpPr>
            <a:spLocks noEditPoints="1"/>
          </p:cNvSpPr>
          <p:nvPr/>
        </p:nvSpPr>
        <p:spPr bwMode="auto">
          <a:xfrm>
            <a:off x="4979988" y="5213350"/>
            <a:ext cx="627062" cy="246063"/>
          </a:xfrm>
          <a:custGeom>
            <a:avLst/>
            <a:gdLst>
              <a:gd name="T0" fmla="*/ 0 w 395"/>
              <a:gd name="T1" fmla="*/ 0 h 155"/>
              <a:gd name="T2" fmla="*/ 2147483646 w 395"/>
              <a:gd name="T3" fmla="*/ 0 h 155"/>
              <a:gd name="T4" fmla="*/ 2147483646 w 395"/>
              <a:gd name="T5" fmla="*/ 2147483646 h 155"/>
              <a:gd name="T6" fmla="*/ 0 w 395"/>
              <a:gd name="T7" fmla="*/ 2147483646 h 155"/>
              <a:gd name="T8" fmla="*/ 0 w 395"/>
              <a:gd name="T9" fmla="*/ 0 h 155"/>
              <a:gd name="T10" fmla="*/ 2147483646 w 395"/>
              <a:gd name="T11" fmla="*/ 0 h 155"/>
              <a:gd name="T12" fmla="*/ 2147483646 w 395"/>
              <a:gd name="T13" fmla="*/ 0 h 155"/>
              <a:gd name="T14" fmla="*/ 2147483646 w 395"/>
              <a:gd name="T15" fmla="*/ 2147483646 h 155"/>
              <a:gd name="T16" fmla="*/ 2147483646 w 395"/>
              <a:gd name="T17" fmla="*/ 2147483646 h 155"/>
              <a:gd name="T18" fmla="*/ 2147483646 w 395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95" h="155">
                <a:moveTo>
                  <a:pt x="0" y="0"/>
                </a:moveTo>
                <a:lnTo>
                  <a:pt x="395" y="0"/>
                </a:lnTo>
                <a:lnTo>
                  <a:pt x="395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10" y="0"/>
                </a:moveTo>
                <a:lnTo>
                  <a:pt x="385" y="0"/>
                </a:lnTo>
                <a:lnTo>
                  <a:pt x="385" y="155"/>
                </a:lnTo>
                <a:lnTo>
                  <a:pt x="10" y="155"/>
                </a:lnTo>
                <a:lnTo>
                  <a:pt x="10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3" name="Freeform 693"/>
          <p:cNvSpPr>
            <a:spLocks noEditPoints="1"/>
          </p:cNvSpPr>
          <p:nvPr/>
        </p:nvSpPr>
        <p:spPr bwMode="auto">
          <a:xfrm>
            <a:off x="4995863" y="5213350"/>
            <a:ext cx="595312" cy="246063"/>
          </a:xfrm>
          <a:custGeom>
            <a:avLst/>
            <a:gdLst>
              <a:gd name="T0" fmla="*/ 0 w 375"/>
              <a:gd name="T1" fmla="*/ 0 h 155"/>
              <a:gd name="T2" fmla="*/ 2147483646 w 375"/>
              <a:gd name="T3" fmla="*/ 0 h 155"/>
              <a:gd name="T4" fmla="*/ 2147483646 w 375"/>
              <a:gd name="T5" fmla="*/ 2147483646 h 155"/>
              <a:gd name="T6" fmla="*/ 0 w 375"/>
              <a:gd name="T7" fmla="*/ 2147483646 h 155"/>
              <a:gd name="T8" fmla="*/ 0 w 375"/>
              <a:gd name="T9" fmla="*/ 0 h 155"/>
              <a:gd name="T10" fmla="*/ 2147483646 w 375"/>
              <a:gd name="T11" fmla="*/ 0 h 155"/>
              <a:gd name="T12" fmla="*/ 2147483646 w 375"/>
              <a:gd name="T13" fmla="*/ 0 h 155"/>
              <a:gd name="T14" fmla="*/ 2147483646 w 375"/>
              <a:gd name="T15" fmla="*/ 2147483646 h 155"/>
              <a:gd name="T16" fmla="*/ 2147483646 w 375"/>
              <a:gd name="T17" fmla="*/ 2147483646 h 155"/>
              <a:gd name="T18" fmla="*/ 2147483646 w 375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75" h="155">
                <a:moveTo>
                  <a:pt x="0" y="0"/>
                </a:moveTo>
                <a:lnTo>
                  <a:pt x="375" y="0"/>
                </a:lnTo>
                <a:lnTo>
                  <a:pt x="375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366" y="0"/>
                </a:lnTo>
                <a:lnTo>
                  <a:pt x="366" y="155"/>
                </a:lnTo>
                <a:lnTo>
                  <a:pt x="9" y="155"/>
                </a:lnTo>
                <a:lnTo>
                  <a:pt x="9" y="0"/>
                </a:lnTo>
                <a:close/>
              </a:path>
            </a:pathLst>
          </a:custGeom>
          <a:solidFill>
            <a:srgbClr val="BBBB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4" name="Freeform 694"/>
          <p:cNvSpPr>
            <a:spLocks noEditPoints="1"/>
          </p:cNvSpPr>
          <p:nvPr/>
        </p:nvSpPr>
        <p:spPr bwMode="auto">
          <a:xfrm>
            <a:off x="5010150" y="5213350"/>
            <a:ext cx="566738" cy="246063"/>
          </a:xfrm>
          <a:custGeom>
            <a:avLst/>
            <a:gdLst>
              <a:gd name="T0" fmla="*/ 0 w 357"/>
              <a:gd name="T1" fmla="*/ 0 h 155"/>
              <a:gd name="T2" fmla="*/ 2147483646 w 357"/>
              <a:gd name="T3" fmla="*/ 0 h 155"/>
              <a:gd name="T4" fmla="*/ 2147483646 w 357"/>
              <a:gd name="T5" fmla="*/ 2147483646 h 155"/>
              <a:gd name="T6" fmla="*/ 0 w 357"/>
              <a:gd name="T7" fmla="*/ 2147483646 h 155"/>
              <a:gd name="T8" fmla="*/ 0 w 357"/>
              <a:gd name="T9" fmla="*/ 0 h 155"/>
              <a:gd name="T10" fmla="*/ 2147483646 w 357"/>
              <a:gd name="T11" fmla="*/ 0 h 155"/>
              <a:gd name="T12" fmla="*/ 2147483646 w 357"/>
              <a:gd name="T13" fmla="*/ 0 h 155"/>
              <a:gd name="T14" fmla="*/ 2147483646 w 357"/>
              <a:gd name="T15" fmla="*/ 2147483646 h 155"/>
              <a:gd name="T16" fmla="*/ 2147483646 w 357"/>
              <a:gd name="T17" fmla="*/ 2147483646 h 155"/>
              <a:gd name="T18" fmla="*/ 2147483646 w 357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57" h="155">
                <a:moveTo>
                  <a:pt x="0" y="0"/>
                </a:moveTo>
                <a:lnTo>
                  <a:pt x="357" y="0"/>
                </a:lnTo>
                <a:lnTo>
                  <a:pt x="357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348" y="0"/>
                </a:lnTo>
                <a:lnTo>
                  <a:pt x="348" y="155"/>
                </a:lnTo>
                <a:lnTo>
                  <a:pt x="9" y="155"/>
                </a:lnTo>
                <a:lnTo>
                  <a:pt x="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5" name="Freeform 695"/>
          <p:cNvSpPr>
            <a:spLocks noEditPoints="1"/>
          </p:cNvSpPr>
          <p:nvPr/>
        </p:nvSpPr>
        <p:spPr bwMode="auto">
          <a:xfrm>
            <a:off x="5024438" y="5213350"/>
            <a:ext cx="538162" cy="246063"/>
          </a:xfrm>
          <a:custGeom>
            <a:avLst/>
            <a:gdLst>
              <a:gd name="T0" fmla="*/ 0 w 339"/>
              <a:gd name="T1" fmla="*/ 0 h 155"/>
              <a:gd name="T2" fmla="*/ 2147483646 w 339"/>
              <a:gd name="T3" fmla="*/ 0 h 155"/>
              <a:gd name="T4" fmla="*/ 2147483646 w 339"/>
              <a:gd name="T5" fmla="*/ 2147483646 h 155"/>
              <a:gd name="T6" fmla="*/ 0 w 339"/>
              <a:gd name="T7" fmla="*/ 2147483646 h 155"/>
              <a:gd name="T8" fmla="*/ 0 w 339"/>
              <a:gd name="T9" fmla="*/ 0 h 155"/>
              <a:gd name="T10" fmla="*/ 2147483646 w 339"/>
              <a:gd name="T11" fmla="*/ 0 h 155"/>
              <a:gd name="T12" fmla="*/ 2147483646 w 339"/>
              <a:gd name="T13" fmla="*/ 0 h 155"/>
              <a:gd name="T14" fmla="*/ 2147483646 w 339"/>
              <a:gd name="T15" fmla="*/ 2147483646 h 155"/>
              <a:gd name="T16" fmla="*/ 2147483646 w 339"/>
              <a:gd name="T17" fmla="*/ 2147483646 h 155"/>
              <a:gd name="T18" fmla="*/ 2147483646 w 339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39" h="155">
                <a:moveTo>
                  <a:pt x="0" y="0"/>
                </a:moveTo>
                <a:lnTo>
                  <a:pt x="339" y="0"/>
                </a:lnTo>
                <a:lnTo>
                  <a:pt x="339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10" y="0"/>
                </a:moveTo>
                <a:lnTo>
                  <a:pt x="329" y="0"/>
                </a:lnTo>
                <a:lnTo>
                  <a:pt x="329" y="155"/>
                </a:lnTo>
                <a:lnTo>
                  <a:pt x="10" y="155"/>
                </a:lnTo>
                <a:lnTo>
                  <a:pt x="10" y="0"/>
                </a:lnTo>
                <a:close/>
              </a:path>
            </a:pathLst>
          </a:custGeom>
          <a:solidFill>
            <a:srgbClr val="C3C3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6" name="Freeform 696"/>
          <p:cNvSpPr>
            <a:spLocks noEditPoints="1"/>
          </p:cNvSpPr>
          <p:nvPr/>
        </p:nvSpPr>
        <p:spPr bwMode="auto">
          <a:xfrm>
            <a:off x="5040313" y="5213350"/>
            <a:ext cx="506412" cy="246063"/>
          </a:xfrm>
          <a:custGeom>
            <a:avLst/>
            <a:gdLst>
              <a:gd name="T0" fmla="*/ 0 w 319"/>
              <a:gd name="T1" fmla="*/ 0 h 155"/>
              <a:gd name="T2" fmla="*/ 2147483646 w 319"/>
              <a:gd name="T3" fmla="*/ 0 h 155"/>
              <a:gd name="T4" fmla="*/ 2147483646 w 319"/>
              <a:gd name="T5" fmla="*/ 2147483646 h 155"/>
              <a:gd name="T6" fmla="*/ 0 w 319"/>
              <a:gd name="T7" fmla="*/ 2147483646 h 155"/>
              <a:gd name="T8" fmla="*/ 0 w 319"/>
              <a:gd name="T9" fmla="*/ 0 h 155"/>
              <a:gd name="T10" fmla="*/ 2147483646 w 319"/>
              <a:gd name="T11" fmla="*/ 0 h 155"/>
              <a:gd name="T12" fmla="*/ 2147483646 w 319"/>
              <a:gd name="T13" fmla="*/ 0 h 155"/>
              <a:gd name="T14" fmla="*/ 2147483646 w 319"/>
              <a:gd name="T15" fmla="*/ 2147483646 h 155"/>
              <a:gd name="T16" fmla="*/ 2147483646 w 319"/>
              <a:gd name="T17" fmla="*/ 2147483646 h 155"/>
              <a:gd name="T18" fmla="*/ 2147483646 w 319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19" h="155">
                <a:moveTo>
                  <a:pt x="0" y="0"/>
                </a:moveTo>
                <a:lnTo>
                  <a:pt x="319" y="0"/>
                </a:lnTo>
                <a:lnTo>
                  <a:pt x="319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310" y="0"/>
                </a:lnTo>
                <a:lnTo>
                  <a:pt x="310" y="155"/>
                </a:lnTo>
                <a:lnTo>
                  <a:pt x="9" y="155"/>
                </a:lnTo>
                <a:lnTo>
                  <a:pt x="9" y="0"/>
                </a:lnTo>
                <a:close/>
              </a:path>
            </a:pathLst>
          </a:custGeom>
          <a:solidFill>
            <a:srgbClr val="C8C8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7" name="Freeform 697"/>
          <p:cNvSpPr>
            <a:spLocks noEditPoints="1"/>
          </p:cNvSpPr>
          <p:nvPr/>
        </p:nvSpPr>
        <p:spPr bwMode="auto">
          <a:xfrm>
            <a:off x="5054600" y="5213350"/>
            <a:ext cx="477838" cy="246063"/>
          </a:xfrm>
          <a:custGeom>
            <a:avLst/>
            <a:gdLst>
              <a:gd name="T0" fmla="*/ 0 w 301"/>
              <a:gd name="T1" fmla="*/ 0 h 155"/>
              <a:gd name="T2" fmla="*/ 2147483646 w 301"/>
              <a:gd name="T3" fmla="*/ 0 h 155"/>
              <a:gd name="T4" fmla="*/ 2147483646 w 301"/>
              <a:gd name="T5" fmla="*/ 2147483646 h 155"/>
              <a:gd name="T6" fmla="*/ 0 w 301"/>
              <a:gd name="T7" fmla="*/ 2147483646 h 155"/>
              <a:gd name="T8" fmla="*/ 0 w 301"/>
              <a:gd name="T9" fmla="*/ 0 h 155"/>
              <a:gd name="T10" fmla="*/ 2147483646 w 301"/>
              <a:gd name="T11" fmla="*/ 0 h 155"/>
              <a:gd name="T12" fmla="*/ 2147483646 w 301"/>
              <a:gd name="T13" fmla="*/ 0 h 155"/>
              <a:gd name="T14" fmla="*/ 2147483646 w 301"/>
              <a:gd name="T15" fmla="*/ 2147483646 h 155"/>
              <a:gd name="T16" fmla="*/ 2147483646 w 301"/>
              <a:gd name="T17" fmla="*/ 2147483646 h 155"/>
              <a:gd name="T18" fmla="*/ 2147483646 w 301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01" h="155">
                <a:moveTo>
                  <a:pt x="0" y="0"/>
                </a:moveTo>
                <a:lnTo>
                  <a:pt x="301" y="0"/>
                </a:lnTo>
                <a:lnTo>
                  <a:pt x="301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10" y="0"/>
                </a:moveTo>
                <a:lnTo>
                  <a:pt x="291" y="0"/>
                </a:lnTo>
                <a:lnTo>
                  <a:pt x="291" y="155"/>
                </a:lnTo>
                <a:lnTo>
                  <a:pt x="10" y="155"/>
                </a:lnTo>
                <a:lnTo>
                  <a:pt x="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8" name="Freeform 698"/>
          <p:cNvSpPr>
            <a:spLocks noEditPoints="1"/>
          </p:cNvSpPr>
          <p:nvPr/>
        </p:nvSpPr>
        <p:spPr bwMode="auto">
          <a:xfrm>
            <a:off x="5070475" y="5213350"/>
            <a:ext cx="446088" cy="246063"/>
          </a:xfrm>
          <a:custGeom>
            <a:avLst/>
            <a:gdLst>
              <a:gd name="T0" fmla="*/ 0 w 281"/>
              <a:gd name="T1" fmla="*/ 0 h 155"/>
              <a:gd name="T2" fmla="*/ 2147483646 w 281"/>
              <a:gd name="T3" fmla="*/ 0 h 155"/>
              <a:gd name="T4" fmla="*/ 2147483646 w 281"/>
              <a:gd name="T5" fmla="*/ 2147483646 h 155"/>
              <a:gd name="T6" fmla="*/ 0 w 281"/>
              <a:gd name="T7" fmla="*/ 2147483646 h 155"/>
              <a:gd name="T8" fmla="*/ 0 w 281"/>
              <a:gd name="T9" fmla="*/ 0 h 155"/>
              <a:gd name="T10" fmla="*/ 2147483646 w 281"/>
              <a:gd name="T11" fmla="*/ 0 h 155"/>
              <a:gd name="T12" fmla="*/ 2147483646 w 281"/>
              <a:gd name="T13" fmla="*/ 0 h 155"/>
              <a:gd name="T14" fmla="*/ 2147483646 w 281"/>
              <a:gd name="T15" fmla="*/ 2147483646 h 155"/>
              <a:gd name="T16" fmla="*/ 2147483646 w 281"/>
              <a:gd name="T17" fmla="*/ 2147483646 h 155"/>
              <a:gd name="T18" fmla="*/ 2147483646 w 281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1" h="155">
                <a:moveTo>
                  <a:pt x="0" y="0"/>
                </a:moveTo>
                <a:lnTo>
                  <a:pt x="281" y="0"/>
                </a:lnTo>
                <a:lnTo>
                  <a:pt x="281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272" y="0"/>
                </a:lnTo>
                <a:lnTo>
                  <a:pt x="272" y="155"/>
                </a:lnTo>
                <a:lnTo>
                  <a:pt x="9" y="155"/>
                </a:lnTo>
                <a:lnTo>
                  <a:pt x="9" y="0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9" name="Freeform 699"/>
          <p:cNvSpPr>
            <a:spLocks noEditPoints="1"/>
          </p:cNvSpPr>
          <p:nvPr/>
        </p:nvSpPr>
        <p:spPr bwMode="auto">
          <a:xfrm>
            <a:off x="5084763" y="5213350"/>
            <a:ext cx="417512" cy="246063"/>
          </a:xfrm>
          <a:custGeom>
            <a:avLst/>
            <a:gdLst>
              <a:gd name="T0" fmla="*/ 0 w 263"/>
              <a:gd name="T1" fmla="*/ 0 h 155"/>
              <a:gd name="T2" fmla="*/ 2147483646 w 263"/>
              <a:gd name="T3" fmla="*/ 0 h 155"/>
              <a:gd name="T4" fmla="*/ 2147483646 w 263"/>
              <a:gd name="T5" fmla="*/ 2147483646 h 155"/>
              <a:gd name="T6" fmla="*/ 0 w 263"/>
              <a:gd name="T7" fmla="*/ 2147483646 h 155"/>
              <a:gd name="T8" fmla="*/ 0 w 263"/>
              <a:gd name="T9" fmla="*/ 0 h 155"/>
              <a:gd name="T10" fmla="*/ 2147483646 w 263"/>
              <a:gd name="T11" fmla="*/ 0 h 155"/>
              <a:gd name="T12" fmla="*/ 2147483646 w 263"/>
              <a:gd name="T13" fmla="*/ 0 h 155"/>
              <a:gd name="T14" fmla="*/ 2147483646 w 263"/>
              <a:gd name="T15" fmla="*/ 2147483646 h 155"/>
              <a:gd name="T16" fmla="*/ 2147483646 w 263"/>
              <a:gd name="T17" fmla="*/ 2147483646 h 155"/>
              <a:gd name="T18" fmla="*/ 2147483646 w 263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3" h="155">
                <a:moveTo>
                  <a:pt x="0" y="0"/>
                </a:moveTo>
                <a:lnTo>
                  <a:pt x="263" y="0"/>
                </a:lnTo>
                <a:lnTo>
                  <a:pt x="263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254" y="0"/>
                </a:lnTo>
                <a:lnTo>
                  <a:pt x="254" y="155"/>
                </a:lnTo>
                <a:lnTo>
                  <a:pt x="9" y="155"/>
                </a:lnTo>
                <a:lnTo>
                  <a:pt x="9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0" name="Freeform 700"/>
          <p:cNvSpPr>
            <a:spLocks noEditPoints="1"/>
          </p:cNvSpPr>
          <p:nvPr/>
        </p:nvSpPr>
        <p:spPr bwMode="auto">
          <a:xfrm>
            <a:off x="5099050" y="5213350"/>
            <a:ext cx="388938" cy="246063"/>
          </a:xfrm>
          <a:custGeom>
            <a:avLst/>
            <a:gdLst>
              <a:gd name="T0" fmla="*/ 0 w 245"/>
              <a:gd name="T1" fmla="*/ 0 h 155"/>
              <a:gd name="T2" fmla="*/ 2147483646 w 245"/>
              <a:gd name="T3" fmla="*/ 0 h 155"/>
              <a:gd name="T4" fmla="*/ 2147483646 w 245"/>
              <a:gd name="T5" fmla="*/ 2147483646 h 155"/>
              <a:gd name="T6" fmla="*/ 0 w 245"/>
              <a:gd name="T7" fmla="*/ 2147483646 h 155"/>
              <a:gd name="T8" fmla="*/ 0 w 245"/>
              <a:gd name="T9" fmla="*/ 0 h 155"/>
              <a:gd name="T10" fmla="*/ 2147483646 w 245"/>
              <a:gd name="T11" fmla="*/ 0 h 155"/>
              <a:gd name="T12" fmla="*/ 2147483646 w 245"/>
              <a:gd name="T13" fmla="*/ 0 h 155"/>
              <a:gd name="T14" fmla="*/ 2147483646 w 245"/>
              <a:gd name="T15" fmla="*/ 2147483646 h 155"/>
              <a:gd name="T16" fmla="*/ 2147483646 w 245"/>
              <a:gd name="T17" fmla="*/ 2147483646 h 155"/>
              <a:gd name="T18" fmla="*/ 2147483646 w 245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5" h="155">
                <a:moveTo>
                  <a:pt x="0" y="0"/>
                </a:moveTo>
                <a:lnTo>
                  <a:pt x="245" y="0"/>
                </a:lnTo>
                <a:lnTo>
                  <a:pt x="245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10" y="0"/>
                </a:moveTo>
                <a:lnTo>
                  <a:pt x="235" y="0"/>
                </a:lnTo>
                <a:lnTo>
                  <a:pt x="235" y="155"/>
                </a:lnTo>
                <a:lnTo>
                  <a:pt x="10" y="155"/>
                </a:lnTo>
                <a:lnTo>
                  <a:pt x="10" y="0"/>
                </a:lnTo>
                <a:close/>
              </a:path>
            </a:pathLst>
          </a:custGeom>
          <a:solidFill>
            <a:srgbClr val="D5D5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1" name="Freeform 701"/>
          <p:cNvSpPr>
            <a:spLocks noEditPoints="1"/>
          </p:cNvSpPr>
          <p:nvPr/>
        </p:nvSpPr>
        <p:spPr bwMode="auto">
          <a:xfrm>
            <a:off x="5114925" y="5213350"/>
            <a:ext cx="357188" cy="246063"/>
          </a:xfrm>
          <a:custGeom>
            <a:avLst/>
            <a:gdLst>
              <a:gd name="T0" fmla="*/ 0 w 225"/>
              <a:gd name="T1" fmla="*/ 0 h 155"/>
              <a:gd name="T2" fmla="*/ 2147483646 w 225"/>
              <a:gd name="T3" fmla="*/ 0 h 155"/>
              <a:gd name="T4" fmla="*/ 2147483646 w 225"/>
              <a:gd name="T5" fmla="*/ 2147483646 h 155"/>
              <a:gd name="T6" fmla="*/ 0 w 225"/>
              <a:gd name="T7" fmla="*/ 2147483646 h 155"/>
              <a:gd name="T8" fmla="*/ 0 w 225"/>
              <a:gd name="T9" fmla="*/ 0 h 155"/>
              <a:gd name="T10" fmla="*/ 2147483646 w 225"/>
              <a:gd name="T11" fmla="*/ 0 h 155"/>
              <a:gd name="T12" fmla="*/ 2147483646 w 225"/>
              <a:gd name="T13" fmla="*/ 0 h 155"/>
              <a:gd name="T14" fmla="*/ 2147483646 w 225"/>
              <a:gd name="T15" fmla="*/ 2147483646 h 155"/>
              <a:gd name="T16" fmla="*/ 2147483646 w 225"/>
              <a:gd name="T17" fmla="*/ 2147483646 h 155"/>
              <a:gd name="T18" fmla="*/ 2147483646 w 225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5" h="155">
                <a:moveTo>
                  <a:pt x="0" y="0"/>
                </a:moveTo>
                <a:lnTo>
                  <a:pt x="225" y="0"/>
                </a:lnTo>
                <a:lnTo>
                  <a:pt x="225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216" y="0"/>
                </a:lnTo>
                <a:lnTo>
                  <a:pt x="216" y="155"/>
                </a:lnTo>
                <a:lnTo>
                  <a:pt x="9" y="155"/>
                </a:lnTo>
                <a:lnTo>
                  <a:pt x="9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2" name="Freeform 702"/>
          <p:cNvSpPr>
            <a:spLocks noEditPoints="1"/>
          </p:cNvSpPr>
          <p:nvPr/>
        </p:nvSpPr>
        <p:spPr bwMode="auto">
          <a:xfrm>
            <a:off x="5129213" y="5213350"/>
            <a:ext cx="328612" cy="246063"/>
          </a:xfrm>
          <a:custGeom>
            <a:avLst/>
            <a:gdLst>
              <a:gd name="T0" fmla="*/ 0 w 207"/>
              <a:gd name="T1" fmla="*/ 0 h 155"/>
              <a:gd name="T2" fmla="*/ 2147483646 w 207"/>
              <a:gd name="T3" fmla="*/ 0 h 155"/>
              <a:gd name="T4" fmla="*/ 2147483646 w 207"/>
              <a:gd name="T5" fmla="*/ 2147483646 h 155"/>
              <a:gd name="T6" fmla="*/ 0 w 207"/>
              <a:gd name="T7" fmla="*/ 2147483646 h 155"/>
              <a:gd name="T8" fmla="*/ 0 w 207"/>
              <a:gd name="T9" fmla="*/ 0 h 155"/>
              <a:gd name="T10" fmla="*/ 2147483646 w 207"/>
              <a:gd name="T11" fmla="*/ 0 h 155"/>
              <a:gd name="T12" fmla="*/ 2147483646 w 207"/>
              <a:gd name="T13" fmla="*/ 0 h 155"/>
              <a:gd name="T14" fmla="*/ 2147483646 w 207"/>
              <a:gd name="T15" fmla="*/ 2147483646 h 155"/>
              <a:gd name="T16" fmla="*/ 2147483646 w 207"/>
              <a:gd name="T17" fmla="*/ 2147483646 h 155"/>
              <a:gd name="T18" fmla="*/ 2147483646 w 207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7" h="155">
                <a:moveTo>
                  <a:pt x="0" y="0"/>
                </a:moveTo>
                <a:lnTo>
                  <a:pt x="207" y="0"/>
                </a:lnTo>
                <a:lnTo>
                  <a:pt x="207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10" y="0"/>
                </a:moveTo>
                <a:lnTo>
                  <a:pt x="197" y="0"/>
                </a:lnTo>
                <a:lnTo>
                  <a:pt x="197" y="155"/>
                </a:lnTo>
                <a:lnTo>
                  <a:pt x="10" y="155"/>
                </a:lnTo>
                <a:lnTo>
                  <a:pt x="10" y="0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3" name="Freeform 703"/>
          <p:cNvSpPr>
            <a:spLocks noEditPoints="1"/>
          </p:cNvSpPr>
          <p:nvPr/>
        </p:nvSpPr>
        <p:spPr bwMode="auto">
          <a:xfrm>
            <a:off x="5145088" y="5213350"/>
            <a:ext cx="296862" cy="246063"/>
          </a:xfrm>
          <a:custGeom>
            <a:avLst/>
            <a:gdLst>
              <a:gd name="T0" fmla="*/ 0 w 187"/>
              <a:gd name="T1" fmla="*/ 0 h 155"/>
              <a:gd name="T2" fmla="*/ 2147483646 w 187"/>
              <a:gd name="T3" fmla="*/ 0 h 155"/>
              <a:gd name="T4" fmla="*/ 2147483646 w 187"/>
              <a:gd name="T5" fmla="*/ 2147483646 h 155"/>
              <a:gd name="T6" fmla="*/ 0 w 187"/>
              <a:gd name="T7" fmla="*/ 2147483646 h 155"/>
              <a:gd name="T8" fmla="*/ 0 w 187"/>
              <a:gd name="T9" fmla="*/ 0 h 155"/>
              <a:gd name="T10" fmla="*/ 2147483646 w 187"/>
              <a:gd name="T11" fmla="*/ 0 h 155"/>
              <a:gd name="T12" fmla="*/ 2147483646 w 187"/>
              <a:gd name="T13" fmla="*/ 0 h 155"/>
              <a:gd name="T14" fmla="*/ 2147483646 w 187"/>
              <a:gd name="T15" fmla="*/ 2147483646 h 155"/>
              <a:gd name="T16" fmla="*/ 2147483646 w 187"/>
              <a:gd name="T17" fmla="*/ 2147483646 h 155"/>
              <a:gd name="T18" fmla="*/ 2147483646 w 187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87" h="155">
                <a:moveTo>
                  <a:pt x="0" y="0"/>
                </a:moveTo>
                <a:lnTo>
                  <a:pt x="187" y="0"/>
                </a:lnTo>
                <a:lnTo>
                  <a:pt x="187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178" y="0"/>
                </a:lnTo>
                <a:lnTo>
                  <a:pt x="178" y="155"/>
                </a:lnTo>
                <a:lnTo>
                  <a:pt x="9" y="155"/>
                </a:lnTo>
                <a:lnTo>
                  <a:pt x="9" y="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4" name="Freeform 704"/>
          <p:cNvSpPr>
            <a:spLocks noEditPoints="1"/>
          </p:cNvSpPr>
          <p:nvPr/>
        </p:nvSpPr>
        <p:spPr bwMode="auto">
          <a:xfrm>
            <a:off x="5159375" y="5213350"/>
            <a:ext cx="268288" cy="246063"/>
          </a:xfrm>
          <a:custGeom>
            <a:avLst/>
            <a:gdLst>
              <a:gd name="T0" fmla="*/ 0 w 169"/>
              <a:gd name="T1" fmla="*/ 0 h 155"/>
              <a:gd name="T2" fmla="*/ 2147483646 w 169"/>
              <a:gd name="T3" fmla="*/ 0 h 155"/>
              <a:gd name="T4" fmla="*/ 2147483646 w 169"/>
              <a:gd name="T5" fmla="*/ 2147483646 h 155"/>
              <a:gd name="T6" fmla="*/ 0 w 169"/>
              <a:gd name="T7" fmla="*/ 2147483646 h 155"/>
              <a:gd name="T8" fmla="*/ 0 w 169"/>
              <a:gd name="T9" fmla="*/ 0 h 155"/>
              <a:gd name="T10" fmla="*/ 2147483646 w 169"/>
              <a:gd name="T11" fmla="*/ 0 h 155"/>
              <a:gd name="T12" fmla="*/ 2147483646 w 169"/>
              <a:gd name="T13" fmla="*/ 0 h 155"/>
              <a:gd name="T14" fmla="*/ 2147483646 w 169"/>
              <a:gd name="T15" fmla="*/ 2147483646 h 155"/>
              <a:gd name="T16" fmla="*/ 2147483646 w 169"/>
              <a:gd name="T17" fmla="*/ 2147483646 h 155"/>
              <a:gd name="T18" fmla="*/ 2147483646 w 169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9" h="155">
                <a:moveTo>
                  <a:pt x="0" y="0"/>
                </a:moveTo>
                <a:lnTo>
                  <a:pt x="169" y="0"/>
                </a:lnTo>
                <a:lnTo>
                  <a:pt x="169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160" y="0"/>
                </a:lnTo>
                <a:lnTo>
                  <a:pt x="160" y="155"/>
                </a:lnTo>
                <a:lnTo>
                  <a:pt x="9" y="155"/>
                </a:lnTo>
                <a:lnTo>
                  <a:pt x="9" y="0"/>
                </a:lnTo>
                <a:close/>
              </a:path>
            </a:pathLst>
          </a:custGeom>
          <a:solidFill>
            <a:srgbClr val="DE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5" name="Freeform 705"/>
          <p:cNvSpPr>
            <a:spLocks noEditPoints="1"/>
          </p:cNvSpPr>
          <p:nvPr/>
        </p:nvSpPr>
        <p:spPr bwMode="auto">
          <a:xfrm>
            <a:off x="5173663" y="5213350"/>
            <a:ext cx="239712" cy="246063"/>
          </a:xfrm>
          <a:custGeom>
            <a:avLst/>
            <a:gdLst>
              <a:gd name="T0" fmla="*/ 0 w 151"/>
              <a:gd name="T1" fmla="*/ 0 h 155"/>
              <a:gd name="T2" fmla="*/ 2147483646 w 151"/>
              <a:gd name="T3" fmla="*/ 0 h 155"/>
              <a:gd name="T4" fmla="*/ 2147483646 w 151"/>
              <a:gd name="T5" fmla="*/ 2147483646 h 155"/>
              <a:gd name="T6" fmla="*/ 0 w 151"/>
              <a:gd name="T7" fmla="*/ 2147483646 h 155"/>
              <a:gd name="T8" fmla="*/ 0 w 151"/>
              <a:gd name="T9" fmla="*/ 0 h 155"/>
              <a:gd name="T10" fmla="*/ 2147483646 w 151"/>
              <a:gd name="T11" fmla="*/ 0 h 155"/>
              <a:gd name="T12" fmla="*/ 2147483646 w 151"/>
              <a:gd name="T13" fmla="*/ 0 h 155"/>
              <a:gd name="T14" fmla="*/ 2147483646 w 151"/>
              <a:gd name="T15" fmla="*/ 2147483646 h 155"/>
              <a:gd name="T16" fmla="*/ 2147483646 w 151"/>
              <a:gd name="T17" fmla="*/ 2147483646 h 155"/>
              <a:gd name="T18" fmla="*/ 2147483646 w 151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1" h="155">
                <a:moveTo>
                  <a:pt x="0" y="0"/>
                </a:moveTo>
                <a:lnTo>
                  <a:pt x="151" y="0"/>
                </a:lnTo>
                <a:lnTo>
                  <a:pt x="151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10" y="0"/>
                </a:moveTo>
                <a:lnTo>
                  <a:pt x="141" y="0"/>
                </a:lnTo>
                <a:lnTo>
                  <a:pt x="141" y="155"/>
                </a:lnTo>
                <a:lnTo>
                  <a:pt x="10" y="155"/>
                </a:lnTo>
                <a:lnTo>
                  <a:pt x="1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6" name="Freeform 706"/>
          <p:cNvSpPr>
            <a:spLocks noEditPoints="1"/>
          </p:cNvSpPr>
          <p:nvPr/>
        </p:nvSpPr>
        <p:spPr bwMode="auto">
          <a:xfrm>
            <a:off x="5189538" y="5213350"/>
            <a:ext cx="207962" cy="246063"/>
          </a:xfrm>
          <a:custGeom>
            <a:avLst/>
            <a:gdLst>
              <a:gd name="T0" fmla="*/ 0 w 131"/>
              <a:gd name="T1" fmla="*/ 0 h 155"/>
              <a:gd name="T2" fmla="*/ 2147483646 w 131"/>
              <a:gd name="T3" fmla="*/ 0 h 155"/>
              <a:gd name="T4" fmla="*/ 2147483646 w 131"/>
              <a:gd name="T5" fmla="*/ 2147483646 h 155"/>
              <a:gd name="T6" fmla="*/ 0 w 131"/>
              <a:gd name="T7" fmla="*/ 2147483646 h 155"/>
              <a:gd name="T8" fmla="*/ 0 w 131"/>
              <a:gd name="T9" fmla="*/ 0 h 155"/>
              <a:gd name="T10" fmla="*/ 2147483646 w 131"/>
              <a:gd name="T11" fmla="*/ 0 h 155"/>
              <a:gd name="T12" fmla="*/ 2147483646 w 131"/>
              <a:gd name="T13" fmla="*/ 0 h 155"/>
              <a:gd name="T14" fmla="*/ 2147483646 w 131"/>
              <a:gd name="T15" fmla="*/ 2147483646 h 155"/>
              <a:gd name="T16" fmla="*/ 2147483646 w 131"/>
              <a:gd name="T17" fmla="*/ 2147483646 h 155"/>
              <a:gd name="T18" fmla="*/ 2147483646 w 131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1" h="155">
                <a:moveTo>
                  <a:pt x="0" y="0"/>
                </a:moveTo>
                <a:lnTo>
                  <a:pt x="131" y="0"/>
                </a:lnTo>
                <a:lnTo>
                  <a:pt x="131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122" y="0"/>
                </a:lnTo>
                <a:lnTo>
                  <a:pt x="122" y="155"/>
                </a:lnTo>
                <a:lnTo>
                  <a:pt x="9" y="155"/>
                </a:lnTo>
                <a:lnTo>
                  <a:pt x="9" y="0"/>
                </a:lnTo>
                <a:close/>
              </a:path>
            </a:pathLst>
          </a:custGeom>
          <a:solidFill>
            <a:srgbClr val="E1E1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7" name="Freeform 707"/>
          <p:cNvSpPr>
            <a:spLocks noEditPoints="1"/>
          </p:cNvSpPr>
          <p:nvPr/>
        </p:nvSpPr>
        <p:spPr bwMode="auto">
          <a:xfrm>
            <a:off x="5203825" y="5213350"/>
            <a:ext cx="179388" cy="246063"/>
          </a:xfrm>
          <a:custGeom>
            <a:avLst/>
            <a:gdLst>
              <a:gd name="T0" fmla="*/ 0 w 113"/>
              <a:gd name="T1" fmla="*/ 0 h 155"/>
              <a:gd name="T2" fmla="*/ 2147483646 w 113"/>
              <a:gd name="T3" fmla="*/ 0 h 155"/>
              <a:gd name="T4" fmla="*/ 2147483646 w 113"/>
              <a:gd name="T5" fmla="*/ 2147483646 h 155"/>
              <a:gd name="T6" fmla="*/ 0 w 113"/>
              <a:gd name="T7" fmla="*/ 2147483646 h 155"/>
              <a:gd name="T8" fmla="*/ 0 w 113"/>
              <a:gd name="T9" fmla="*/ 0 h 155"/>
              <a:gd name="T10" fmla="*/ 2147483646 w 113"/>
              <a:gd name="T11" fmla="*/ 0 h 155"/>
              <a:gd name="T12" fmla="*/ 2147483646 w 113"/>
              <a:gd name="T13" fmla="*/ 0 h 155"/>
              <a:gd name="T14" fmla="*/ 2147483646 w 113"/>
              <a:gd name="T15" fmla="*/ 2147483646 h 155"/>
              <a:gd name="T16" fmla="*/ 2147483646 w 113"/>
              <a:gd name="T17" fmla="*/ 2147483646 h 155"/>
              <a:gd name="T18" fmla="*/ 2147483646 w 113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3" h="155">
                <a:moveTo>
                  <a:pt x="0" y="0"/>
                </a:moveTo>
                <a:lnTo>
                  <a:pt x="113" y="0"/>
                </a:lnTo>
                <a:lnTo>
                  <a:pt x="113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10" y="0"/>
                </a:moveTo>
                <a:lnTo>
                  <a:pt x="104" y="0"/>
                </a:lnTo>
                <a:lnTo>
                  <a:pt x="104" y="155"/>
                </a:lnTo>
                <a:lnTo>
                  <a:pt x="10" y="155"/>
                </a:lnTo>
                <a:lnTo>
                  <a:pt x="10" y="0"/>
                </a:lnTo>
                <a:close/>
              </a:path>
            </a:pathLst>
          </a:custGeom>
          <a:solidFill>
            <a:srgbClr val="E3E3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8" name="Freeform 708"/>
          <p:cNvSpPr>
            <a:spLocks noEditPoints="1"/>
          </p:cNvSpPr>
          <p:nvPr/>
        </p:nvSpPr>
        <p:spPr bwMode="auto">
          <a:xfrm>
            <a:off x="5219700" y="5213350"/>
            <a:ext cx="149225" cy="246063"/>
          </a:xfrm>
          <a:custGeom>
            <a:avLst/>
            <a:gdLst>
              <a:gd name="T0" fmla="*/ 0 w 94"/>
              <a:gd name="T1" fmla="*/ 0 h 155"/>
              <a:gd name="T2" fmla="*/ 2147483646 w 94"/>
              <a:gd name="T3" fmla="*/ 0 h 155"/>
              <a:gd name="T4" fmla="*/ 2147483646 w 94"/>
              <a:gd name="T5" fmla="*/ 2147483646 h 155"/>
              <a:gd name="T6" fmla="*/ 0 w 94"/>
              <a:gd name="T7" fmla="*/ 2147483646 h 155"/>
              <a:gd name="T8" fmla="*/ 0 w 94"/>
              <a:gd name="T9" fmla="*/ 0 h 155"/>
              <a:gd name="T10" fmla="*/ 2147483646 w 94"/>
              <a:gd name="T11" fmla="*/ 0 h 155"/>
              <a:gd name="T12" fmla="*/ 2147483646 w 94"/>
              <a:gd name="T13" fmla="*/ 0 h 155"/>
              <a:gd name="T14" fmla="*/ 2147483646 w 94"/>
              <a:gd name="T15" fmla="*/ 2147483646 h 155"/>
              <a:gd name="T16" fmla="*/ 2147483646 w 94"/>
              <a:gd name="T17" fmla="*/ 2147483646 h 155"/>
              <a:gd name="T18" fmla="*/ 2147483646 w 94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4" h="155">
                <a:moveTo>
                  <a:pt x="0" y="0"/>
                </a:moveTo>
                <a:lnTo>
                  <a:pt x="94" y="0"/>
                </a:lnTo>
                <a:lnTo>
                  <a:pt x="94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84" y="0"/>
                </a:lnTo>
                <a:lnTo>
                  <a:pt x="84" y="155"/>
                </a:lnTo>
                <a:lnTo>
                  <a:pt x="9" y="155"/>
                </a:lnTo>
                <a:lnTo>
                  <a:pt x="9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9" name="Freeform 709"/>
          <p:cNvSpPr>
            <a:spLocks noEditPoints="1"/>
          </p:cNvSpPr>
          <p:nvPr/>
        </p:nvSpPr>
        <p:spPr bwMode="auto">
          <a:xfrm>
            <a:off x="5233988" y="5213350"/>
            <a:ext cx="119062" cy="246063"/>
          </a:xfrm>
          <a:custGeom>
            <a:avLst/>
            <a:gdLst>
              <a:gd name="T0" fmla="*/ 0 w 75"/>
              <a:gd name="T1" fmla="*/ 0 h 155"/>
              <a:gd name="T2" fmla="*/ 2147483646 w 75"/>
              <a:gd name="T3" fmla="*/ 0 h 155"/>
              <a:gd name="T4" fmla="*/ 2147483646 w 75"/>
              <a:gd name="T5" fmla="*/ 2147483646 h 155"/>
              <a:gd name="T6" fmla="*/ 0 w 75"/>
              <a:gd name="T7" fmla="*/ 2147483646 h 155"/>
              <a:gd name="T8" fmla="*/ 0 w 75"/>
              <a:gd name="T9" fmla="*/ 0 h 155"/>
              <a:gd name="T10" fmla="*/ 2147483646 w 75"/>
              <a:gd name="T11" fmla="*/ 0 h 155"/>
              <a:gd name="T12" fmla="*/ 2147483646 w 75"/>
              <a:gd name="T13" fmla="*/ 0 h 155"/>
              <a:gd name="T14" fmla="*/ 2147483646 w 75"/>
              <a:gd name="T15" fmla="*/ 2147483646 h 155"/>
              <a:gd name="T16" fmla="*/ 2147483646 w 75"/>
              <a:gd name="T17" fmla="*/ 2147483646 h 155"/>
              <a:gd name="T18" fmla="*/ 2147483646 w 75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5" h="155">
                <a:moveTo>
                  <a:pt x="0" y="0"/>
                </a:moveTo>
                <a:lnTo>
                  <a:pt x="75" y="0"/>
                </a:lnTo>
                <a:lnTo>
                  <a:pt x="75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66" y="0"/>
                </a:lnTo>
                <a:lnTo>
                  <a:pt x="66" y="155"/>
                </a:lnTo>
                <a:lnTo>
                  <a:pt x="9" y="155"/>
                </a:lnTo>
                <a:lnTo>
                  <a:pt x="9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0" name="Freeform 710"/>
          <p:cNvSpPr>
            <a:spLocks noEditPoints="1"/>
          </p:cNvSpPr>
          <p:nvPr/>
        </p:nvSpPr>
        <p:spPr bwMode="auto">
          <a:xfrm>
            <a:off x="5248275" y="5213350"/>
            <a:ext cx="90488" cy="246063"/>
          </a:xfrm>
          <a:custGeom>
            <a:avLst/>
            <a:gdLst>
              <a:gd name="T0" fmla="*/ 0 w 57"/>
              <a:gd name="T1" fmla="*/ 0 h 155"/>
              <a:gd name="T2" fmla="*/ 2147483646 w 57"/>
              <a:gd name="T3" fmla="*/ 0 h 155"/>
              <a:gd name="T4" fmla="*/ 2147483646 w 57"/>
              <a:gd name="T5" fmla="*/ 2147483646 h 155"/>
              <a:gd name="T6" fmla="*/ 0 w 57"/>
              <a:gd name="T7" fmla="*/ 2147483646 h 155"/>
              <a:gd name="T8" fmla="*/ 0 w 57"/>
              <a:gd name="T9" fmla="*/ 0 h 155"/>
              <a:gd name="T10" fmla="*/ 2147483646 w 57"/>
              <a:gd name="T11" fmla="*/ 0 h 155"/>
              <a:gd name="T12" fmla="*/ 2147483646 w 57"/>
              <a:gd name="T13" fmla="*/ 0 h 155"/>
              <a:gd name="T14" fmla="*/ 2147483646 w 57"/>
              <a:gd name="T15" fmla="*/ 2147483646 h 155"/>
              <a:gd name="T16" fmla="*/ 2147483646 w 57"/>
              <a:gd name="T17" fmla="*/ 2147483646 h 155"/>
              <a:gd name="T18" fmla="*/ 2147483646 w 57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7" h="155">
                <a:moveTo>
                  <a:pt x="0" y="0"/>
                </a:moveTo>
                <a:lnTo>
                  <a:pt x="57" y="0"/>
                </a:lnTo>
                <a:lnTo>
                  <a:pt x="57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10" y="0"/>
                </a:moveTo>
                <a:lnTo>
                  <a:pt x="47" y="0"/>
                </a:lnTo>
                <a:lnTo>
                  <a:pt x="47" y="155"/>
                </a:lnTo>
                <a:lnTo>
                  <a:pt x="10" y="155"/>
                </a:lnTo>
                <a:lnTo>
                  <a:pt x="1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1" name="Freeform 711"/>
          <p:cNvSpPr>
            <a:spLocks noEditPoints="1"/>
          </p:cNvSpPr>
          <p:nvPr/>
        </p:nvSpPr>
        <p:spPr bwMode="auto">
          <a:xfrm>
            <a:off x="5264150" y="5213350"/>
            <a:ext cx="58738" cy="246063"/>
          </a:xfrm>
          <a:custGeom>
            <a:avLst/>
            <a:gdLst>
              <a:gd name="T0" fmla="*/ 0 w 37"/>
              <a:gd name="T1" fmla="*/ 0 h 155"/>
              <a:gd name="T2" fmla="*/ 2147483646 w 37"/>
              <a:gd name="T3" fmla="*/ 0 h 155"/>
              <a:gd name="T4" fmla="*/ 2147483646 w 37"/>
              <a:gd name="T5" fmla="*/ 2147483646 h 155"/>
              <a:gd name="T6" fmla="*/ 0 w 37"/>
              <a:gd name="T7" fmla="*/ 2147483646 h 155"/>
              <a:gd name="T8" fmla="*/ 0 w 37"/>
              <a:gd name="T9" fmla="*/ 0 h 155"/>
              <a:gd name="T10" fmla="*/ 2147483646 w 37"/>
              <a:gd name="T11" fmla="*/ 0 h 155"/>
              <a:gd name="T12" fmla="*/ 2147483646 w 37"/>
              <a:gd name="T13" fmla="*/ 0 h 155"/>
              <a:gd name="T14" fmla="*/ 2147483646 w 37"/>
              <a:gd name="T15" fmla="*/ 2147483646 h 155"/>
              <a:gd name="T16" fmla="*/ 2147483646 w 37"/>
              <a:gd name="T17" fmla="*/ 2147483646 h 155"/>
              <a:gd name="T18" fmla="*/ 2147483646 w 37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7" h="155">
                <a:moveTo>
                  <a:pt x="0" y="0"/>
                </a:moveTo>
                <a:lnTo>
                  <a:pt x="37" y="0"/>
                </a:lnTo>
                <a:lnTo>
                  <a:pt x="37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28" y="0"/>
                </a:lnTo>
                <a:lnTo>
                  <a:pt x="28" y="155"/>
                </a:lnTo>
                <a:lnTo>
                  <a:pt x="9" y="155"/>
                </a:lnTo>
                <a:lnTo>
                  <a:pt x="9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2" name="Freeform 712"/>
          <p:cNvSpPr>
            <a:spLocks noEditPoints="1"/>
          </p:cNvSpPr>
          <p:nvPr/>
        </p:nvSpPr>
        <p:spPr bwMode="auto">
          <a:xfrm>
            <a:off x="5278438" y="5213350"/>
            <a:ext cx="30162" cy="246063"/>
          </a:xfrm>
          <a:custGeom>
            <a:avLst/>
            <a:gdLst>
              <a:gd name="T0" fmla="*/ 0 w 19"/>
              <a:gd name="T1" fmla="*/ 0 h 155"/>
              <a:gd name="T2" fmla="*/ 2147483646 w 19"/>
              <a:gd name="T3" fmla="*/ 0 h 155"/>
              <a:gd name="T4" fmla="*/ 2147483646 w 19"/>
              <a:gd name="T5" fmla="*/ 2147483646 h 155"/>
              <a:gd name="T6" fmla="*/ 0 w 19"/>
              <a:gd name="T7" fmla="*/ 2147483646 h 155"/>
              <a:gd name="T8" fmla="*/ 0 w 19"/>
              <a:gd name="T9" fmla="*/ 0 h 155"/>
              <a:gd name="T10" fmla="*/ 2147483646 w 19"/>
              <a:gd name="T11" fmla="*/ 0 h 155"/>
              <a:gd name="T12" fmla="*/ 2147483646 w 19"/>
              <a:gd name="T13" fmla="*/ 0 h 155"/>
              <a:gd name="T14" fmla="*/ 2147483646 w 19"/>
              <a:gd name="T15" fmla="*/ 2147483646 h 155"/>
              <a:gd name="T16" fmla="*/ 2147483646 w 19"/>
              <a:gd name="T17" fmla="*/ 2147483646 h 155"/>
              <a:gd name="T18" fmla="*/ 2147483646 w 19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" h="155">
                <a:moveTo>
                  <a:pt x="0" y="0"/>
                </a:moveTo>
                <a:lnTo>
                  <a:pt x="19" y="0"/>
                </a:lnTo>
                <a:lnTo>
                  <a:pt x="19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10" y="0"/>
                </a:moveTo>
                <a:lnTo>
                  <a:pt x="10" y="0"/>
                </a:lnTo>
                <a:lnTo>
                  <a:pt x="10" y="155"/>
                </a:lnTo>
                <a:lnTo>
                  <a:pt x="1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3" name="Freeform 713"/>
          <p:cNvSpPr>
            <a:spLocks noEditPoints="1"/>
          </p:cNvSpPr>
          <p:nvPr/>
        </p:nvSpPr>
        <p:spPr bwMode="auto">
          <a:xfrm>
            <a:off x="5294313" y="5213350"/>
            <a:ext cx="1587" cy="246063"/>
          </a:xfrm>
          <a:custGeom>
            <a:avLst/>
            <a:gdLst>
              <a:gd name="T0" fmla="*/ 0 w 1587"/>
              <a:gd name="T1" fmla="*/ 0 h 155"/>
              <a:gd name="T2" fmla="*/ 0 w 1587"/>
              <a:gd name="T3" fmla="*/ 0 h 155"/>
              <a:gd name="T4" fmla="*/ 0 w 1587"/>
              <a:gd name="T5" fmla="*/ 2147483646 h 155"/>
              <a:gd name="T6" fmla="*/ 0 w 1587"/>
              <a:gd name="T7" fmla="*/ 2147483646 h 155"/>
              <a:gd name="T8" fmla="*/ 0 w 1587"/>
              <a:gd name="T9" fmla="*/ 0 h 155"/>
              <a:gd name="T10" fmla="*/ 0 w 1587"/>
              <a:gd name="T11" fmla="*/ 0 h 155"/>
              <a:gd name="T12" fmla="*/ 0 w 1587"/>
              <a:gd name="T13" fmla="*/ 0 h 155"/>
              <a:gd name="T14" fmla="*/ 0 w 1587"/>
              <a:gd name="T15" fmla="*/ 2147483646 h 155"/>
              <a:gd name="T16" fmla="*/ 0 w 1587"/>
              <a:gd name="T17" fmla="*/ 2147483646 h 155"/>
              <a:gd name="T18" fmla="*/ 0 w 1587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87" h="155">
                <a:moveTo>
                  <a:pt x="0" y="0"/>
                </a:moveTo>
                <a:lnTo>
                  <a:pt x="0" y="0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155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4" name="Freeform 714"/>
          <p:cNvSpPr>
            <a:spLocks/>
          </p:cNvSpPr>
          <p:nvPr/>
        </p:nvSpPr>
        <p:spPr bwMode="auto">
          <a:xfrm>
            <a:off x="4824413" y="5213350"/>
            <a:ext cx="938212" cy="246063"/>
          </a:xfrm>
          <a:custGeom>
            <a:avLst/>
            <a:gdLst>
              <a:gd name="T0" fmla="*/ 2147483646 w 591"/>
              <a:gd name="T1" fmla="*/ 2147483646 h 155"/>
              <a:gd name="T2" fmla="*/ 2147483646 w 591"/>
              <a:gd name="T3" fmla="*/ 2147483646 h 155"/>
              <a:gd name="T4" fmla="*/ 2147483646 w 591"/>
              <a:gd name="T5" fmla="*/ 2147483646 h 155"/>
              <a:gd name="T6" fmla="*/ 2147483646 w 591"/>
              <a:gd name="T7" fmla="*/ 2147483646 h 155"/>
              <a:gd name="T8" fmla="*/ 2147483646 w 591"/>
              <a:gd name="T9" fmla="*/ 2147483646 h 155"/>
              <a:gd name="T10" fmla="*/ 2147483646 w 591"/>
              <a:gd name="T11" fmla="*/ 2147483646 h 155"/>
              <a:gd name="T12" fmla="*/ 2147483646 w 591"/>
              <a:gd name="T13" fmla="*/ 2147483646 h 155"/>
              <a:gd name="T14" fmla="*/ 2147483646 w 591"/>
              <a:gd name="T15" fmla="*/ 0 h 155"/>
              <a:gd name="T16" fmla="*/ 2147483646 w 591"/>
              <a:gd name="T17" fmla="*/ 0 h 155"/>
              <a:gd name="T18" fmla="*/ 2147483646 w 591"/>
              <a:gd name="T19" fmla="*/ 0 h 155"/>
              <a:gd name="T20" fmla="*/ 2147483646 w 591"/>
              <a:gd name="T21" fmla="*/ 0 h 155"/>
              <a:gd name="T22" fmla="*/ 0 w 591"/>
              <a:gd name="T23" fmla="*/ 0 h 155"/>
              <a:gd name="T24" fmla="*/ 0 w 591"/>
              <a:gd name="T25" fmla="*/ 2147483646 h 155"/>
              <a:gd name="T26" fmla="*/ 2147483646 w 591"/>
              <a:gd name="T27" fmla="*/ 2147483646 h 155"/>
              <a:gd name="T28" fmla="*/ 2147483646 w 591"/>
              <a:gd name="T29" fmla="*/ 2147483646 h 155"/>
              <a:gd name="T30" fmla="*/ 2147483646 w 591"/>
              <a:gd name="T31" fmla="*/ 2147483646 h 155"/>
              <a:gd name="T32" fmla="*/ 2147483646 w 591"/>
              <a:gd name="T33" fmla="*/ 2147483646 h 155"/>
              <a:gd name="T34" fmla="*/ 2147483646 w 591"/>
              <a:gd name="T35" fmla="*/ 2147483646 h 155"/>
              <a:gd name="T36" fmla="*/ 2147483646 w 591"/>
              <a:gd name="T37" fmla="*/ 2147483646 h 155"/>
              <a:gd name="T38" fmla="*/ 2147483646 w 591"/>
              <a:gd name="T39" fmla="*/ 2147483646 h 155"/>
              <a:gd name="T40" fmla="*/ 2147483646 w 591"/>
              <a:gd name="T41" fmla="*/ 2147483646 h 155"/>
              <a:gd name="T42" fmla="*/ 2147483646 w 591"/>
              <a:gd name="T43" fmla="*/ 2147483646 h 155"/>
              <a:gd name="T44" fmla="*/ 2147483646 w 591"/>
              <a:gd name="T45" fmla="*/ 2147483646 h 155"/>
              <a:gd name="T46" fmla="*/ 2147483646 w 591"/>
              <a:gd name="T47" fmla="*/ 2147483646 h 155"/>
              <a:gd name="T48" fmla="*/ 2147483646 w 591"/>
              <a:gd name="T49" fmla="*/ 2147483646 h 155"/>
              <a:gd name="T50" fmla="*/ 2147483646 w 591"/>
              <a:gd name="T51" fmla="*/ 2147483646 h 155"/>
              <a:gd name="T52" fmla="*/ 2147483646 w 591"/>
              <a:gd name="T53" fmla="*/ 2147483646 h 155"/>
              <a:gd name="T54" fmla="*/ 2147483646 w 591"/>
              <a:gd name="T55" fmla="*/ 2147483646 h 155"/>
              <a:gd name="T56" fmla="*/ 2147483646 w 591"/>
              <a:gd name="T57" fmla="*/ 2147483646 h 155"/>
              <a:gd name="T58" fmla="*/ 2147483646 w 591"/>
              <a:gd name="T59" fmla="*/ 2147483646 h 155"/>
              <a:gd name="T60" fmla="*/ 2147483646 w 591"/>
              <a:gd name="T61" fmla="*/ 2147483646 h 155"/>
              <a:gd name="T62" fmla="*/ 2147483646 w 591"/>
              <a:gd name="T63" fmla="*/ 2147483646 h 155"/>
              <a:gd name="T64" fmla="*/ 2147483646 w 591"/>
              <a:gd name="T65" fmla="*/ 2147483646 h 155"/>
              <a:gd name="T66" fmla="*/ 2147483646 w 591"/>
              <a:gd name="T67" fmla="*/ 0 h 155"/>
              <a:gd name="T68" fmla="*/ 2147483646 w 591"/>
              <a:gd name="T69" fmla="*/ 0 h 155"/>
              <a:gd name="T70" fmla="*/ 2147483646 w 591"/>
              <a:gd name="T71" fmla="*/ 0 h 155"/>
              <a:gd name="T72" fmla="*/ 2147483646 w 591"/>
              <a:gd name="T73" fmla="*/ 0 h 155"/>
              <a:gd name="T74" fmla="*/ 2147483646 w 591"/>
              <a:gd name="T75" fmla="*/ 0 h 155"/>
              <a:gd name="T76" fmla="*/ 2147483646 w 591"/>
              <a:gd name="T77" fmla="*/ 2147483646 h 155"/>
              <a:gd name="T78" fmla="*/ 2147483646 w 591"/>
              <a:gd name="T79" fmla="*/ 2147483646 h 155"/>
              <a:gd name="T80" fmla="*/ 2147483646 w 591"/>
              <a:gd name="T81" fmla="*/ 2147483646 h 155"/>
              <a:gd name="T82" fmla="*/ 2147483646 w 591"/>
              <a:gd name="T83" fmla="*/ 2147483646 h 155"/>
              <a:gd name="T84" fmla="*/ 2147483646 w 591"/>
              <a:gd name="T85" fmla="*/ 2147483646 h 155"/>
              <a:gd name="T86" fmla="*/ 2147483646 w 591"/>
              <a:gd name="T87" fmla="*/ 2147483646 h 155"/>
              <a:gd name="T88" fmla="*/ 2147483646 w 591"/>
              <a:gd name="T89" fmla="*/ 2147483646 h 15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591" h="155">
                <a:moveTo>
                  <a:pt x="296" y="28"/>
                </a:moveTo>
                <a:lnTo>
                  <a:pt x="249" y="24"/>
                </a:lnTo>
                <a:lnTo>
                  <a:pt x="211" y="24"/>
                </a:lnTo>
                <a:lnTo>
                  <a:pt x="188" y="19"/>
                </a:lnTo>
                <a:lnTo>
                  <a:pt x="169" y="14"/>
                </a:lnTo>
                <a:lnTo>
                  <a:pt x="155" y="9"/>
                </a:lnTo>
                <a:lnTo>
                  <a:pt x="126" y="5"/>
                </a:lnTo>
                <a:lnTo>
                  <a:pt x="112" y="0"/>
                </a:lnTo>
                <a:lnTo>
                  <a:pt x="98" y="0"/>
                </a:lnTo>
                <a:lnTo>
                  <a:pt x="79" y="0"/>
                </a:lnTo>
                <a:lnTo>
                  <a:pt x="56" y="0"/>
                </a:lnTo>
                <a:lnTo>
                  <a:pt x="0" y="0"/>
                </a:lnTo>
                <a:lnTo>
                  <a:pt x="0" y="127"/>
                </a:lnTo>
                <a:lnTo>
                  <a:pt x="56" y="127"/>
                </a:lnTo>
                <a:lnTo>
                  <a:pt x="79" y="127"/>
                </a:lnTo>
                <a:lnTo>
                  <a:pt x="98" y="127"/>
                </a:lnTo>
                <a:lnTo>
                  <a:pt x="112" y="132"/>
                </a:lnTo>
                <a:lnTo>
                  <a:pt x="126" y="132"/>
                </a:lnTo>
                <a:lnTo>
                  <a:pt x="155" y="136"/>
                </a:lnTo>
                <a:lnTo>
                  <a:pt x="169" y="141"/>
                </a:lnTo>
                <a:lnTo>
                  <a:pt x="188" y="146"/>
                </a:lnTo>
                <a:lnTo>
                  <a:pt x="211" y="150"/>
                </a:lnTo>
                <a:lnTo>
                  <a:pt x="249" y="155"/>
                </a:lnTo>
                <a:lnTo>
                  <a:pt x="296" y="155"/>
                </a:lnTo>
                <a:lnTo>
                  <a:pt x="352" y="150"/>
                </a:lnTo>
                <a:lnTo>
                  <a:pt x="389" y="146"/>
                </a:lnTo>
                <a:lnTo>
                  <a:pt x="418" y="141"/>
                </a:lnTo>
                <a:lnTo>
                  <a:pt x="436" y="136"/>
                </a:lnTo>
                <a:lnTo>
                  <a:pt x="469" y="132"/>
                </a:lnTo>
                <a:lnTo>
                  <a:pt x="488" y="132"/>
                </a:lnTo>
                <a:lnTo>
                  <a:pt x="507" y="127"/>
                </a:lnTo>
                <a:lnTo>
                  <a:pt x="535" y="127"/>
                </a:lnTo>
                <a:lnTo>
                  <a:pt x="591" y="127"/>
                </a:lnTo>
                <a:lnTo>
                  <a:pt x="591" y="0"/>
                </a:lnTo>
                <a:lnTo>
                  <a:pt x="535" y="0"/>
                </a:lnTo>
                <a:lnTo>
                  <a:pt x="512" y="0"/>
                </a:lnTo>
                <a:lnTo>
                  <a:pt x="493" y="0"/>
                </a:lnTo>
                <a:lnTo>
                  <a:pt x="479" y="0"/>
                </a:lnTo>
                <a:lnTo>
                  <a:pt x="465" y="5"/>
                </a:lnTo>
                <a:lnTo>
                  <a:pt x="436" y="9"/>
                </a:lnTo>
                <a:lnTo>
                  <a:pt x="422" y="14"/>
                </a:lnTo>
                <a:lnTo>
                  <a:pt x="404" y="19"/>
                </a:lnTo>
                <a:lnTo>
                  <a:pt x="380" y="24"/>
                </a:lnTo>
                <a:lnTo>
                  <a:pt x="343" y="24"/>
                </a:lnTo>
                <a:lnTo>
                  <a:pt x="296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5" name="Freeform 715"/>
          <p:cNvSpPr>
            <a:spLocks noEditPoints="1"/>
          </p:cNvSpPr>
          <p:nvPr/>
        </p:nvSpPr>
        <p:spPr bwMode="auto">
          <a:xfrm>
            <a:off x="4824413" y="5213350"/>
            <a:ext cx="938212" cy="246063"/>
          </a:xfrm>
          <a:custGeom>
            <a:avLst/>
            <a:gdLst>
              <a:gd name="T0" fmla="*/ 0 w 591"/>
              <a:gd name="T1" fmla="*/ 0 h 155"/>
              <a:gd name="T2" fmla="*/ 2147483646 w 591"/>
              <a:gd name="T3" fmla="*/ 0 h 155"/>
              <a:gd name="T4" fmla="*/ 2147483646 w 591"/>
              <a:gd name="T5" fmla="*/ 2147483646 h 155"/>
              <a:gd name="T6" fmla="*/ 0 w 591"/>
              <a:gd name="T7" fmla="*/ 2147483646 h 155"/>
              <a:gd name="T8" fmla="*/ 0 w 591"/>
              <a:gd name="T9" fmla="*/ 0 h 155"/>
              <a:gd name="T10" fmla="*/ 2147483646 w 591"/>
              <a:gd name="T11" fmla="*/ 0 h 155"/>
              <a:gd name="T12" fmla="*/ 2147483646 w 591"/>
              <a:gd name="T13" fmla="*/ 0 h 155"/>
              <a:gd name="T14" fmla="*/ 2147483646 w 591"/>
              <a:gd name="T15" fmla="*/ 2147483646 h 155"/>
              <a:gd name="T16" fmla="*/ 2147483646 w 591"/>
              <a:gd name="T17" fmla="*/ 2147483646 h 155"/>
              <a:gd name="T18" fmla="*/ 2147483646 w 591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91" h="155">
                <a:moveTo>
                  <a:pt x="0" y="0"/>
                </a:moveTo>
                <a:lnTo>
                  <a:pt x="591" y="0"/>
                </a:lnTo>
                <a:lnTo>
                  <a:pt x="591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577" y="0"/>
                </a:lnTo>
                <a:lnTo>
                  <a:pt x="577" y="155"/>
                </a:lnTo>
                <a:lnTo>
                  <a:pt x="9" y="155"/>
                </a:lnTo>
                <a:lnTo>
                  <a:pt x="9" y="0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6" name="Freeform 716"/>
          <p:cNvSpPr>
            <a:spLocks noEditPoints="1"/>
          </p:cNvSpPr>
          <p:nvPr/>
        </p:nvSpPr>
        <p:spPr bwMode="auto">
          <a:xfrm>
            <a:off x="4838700" y="5213350"/>
            <a:ext cx="901700" cy="246063"/>
          </a:xfrm>
          <a:custGeom>
            <a:avLst/>
            <a:gdLst>
              <a:gd name="T0" fmla="*/ 0 w 568"/>
              <a:gd name="T1" fmla="*/ 0 h 155"/>
              <a:gd name="T2" fmla="*/ 2147483646 w 568"/>
              <a:gd name="T3" fmla="*/ 0 h 155"/>
              <a:gd name="T4" fmla="*/ 2147483646 w 568"/>
              <a:gd name="T5" fmla="*/ 2147483646 h 155"/>
              <a:gd name="T6" fmla="*/ 0 w 568"/>
              <a:gd name="T7" fmla="*/ 2147483646 h 155"/>
              <a:gd name="T8" fmla="*/ 0 w 568"/>
              <a:gd name="T9" fmla="*/ 0 h 155"/>
              <a:gd name="T10" fmla="*/ 2147483646 w 568"/>
              <a:gd name="T11" fmla="*/ 0 h 155"/>
              <a:gd name="T12" fmla="*/ 2147483646 w 568"/>
              <a:gd name="T13" fmla="*/ 0 h 155"/>
              <a:gd name="T14" fmla="*/ 2147483646 w 568"/>
              <a:gd name="T15" fmla="*/ 2147483646 h 155"/>
              <a:gd name="T16" fmla="*/ 2147483646 w 568"/>
              <a:gd name="T17" fmla="*/ 2147483646 h 155"/>
              <a:gd name="T18" fmla="*/ 2147483646 w 568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68" h="155">
                <a:moveTo>
                  <a:pt x="0" y="0"/>
                </a:moveTo>
                <a:lnTo>
                  <a:pt x="568" y="0"/>
                </a:lnTo>
                <a:lnTo>
                  <a:pt x="568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559" y="0"/>
                </a:lnTo>
                <a:lnTo>
                  <a:pt x="559" y="155"/>
                </a:lnTo>
                <a:lnTo>
                  <a:pt x="9" y="155"/>
                </a:lnTo>
                <a:lnTo>
                  <a:pt x="9" y="0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7" name="Freeform 717"/>
          <p:cNvSpPr>
            <a:spLocks noEditPoints="1"/>
          </p:cNvSpPr>
          <p:nvPr/>
        </p:nvSpPr>
        <p:spPr bwMode="auto">
          <a:xfrm>
            <a:off x="4852988" y="5213350"/>
            <a:ext cx="873125" cy="246063"/>
          </a:xfrm>
          <a:custGeom>
            <a:avLst/>
            <a:gdLst>
              <a:gd name="T0" fmla="*/ 0 w 550"/>
              <a:gd name="T1" fmla="*/ 0 h 155"/>
              <a:gd name="T2" fmla="*/ 2147483646 w 550"/>
              <a:gd name="T3" fmla="*/ 0 h 155"/>
              <a:gd name="T4" fmla="*/ 2147483646 w 550"/>
              <a:gd name="T5" fmla="*/ 2147483646 h 155"/>
              <a:gd name="T6" fmla="*/ 0 w 550"/>
              <a:gd name="T7" fmla="*/ 2147483646 h 155"/>
              <a:gd name="T8" fmla="*/ 0 w 550"/>
              <a:gd name="T9" fmla="*/ 0 h 155"/>
              <a:gd name="T10" fmla="*/ 2147483646 w 550"/>
              <a:gd name="T11" fmla="*/ 0 h 155"/>
              <a:gd name="T12" fmla="*/ 2147483646 w 550"/>
              <a:gd name="T13" fmla="*/ 0 h 155"/>
              <a:gd name="T14" fmla="*/ 2147483646 w 550"/>
              <a:gd name="T15" fmla="*/ 2147483646 h 155"/>
              <a:gd name="T16" fmla="*/ 2147483646 w 550"/>
              <a:gd name="T17" fmla="*/ 2147483646 h 155"/>
              <a:gd name="T18" fmla="*/ 2147483646 w 550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50" h="155">
                <a:moveTo>
                  <a:pt x="0" y="0"/>
                </a:moveTo>
                <a:lnTo>
                  <a:pt x="550" y="0"/>
                </a:lnTo>
                <a:lnTo>
                  <a:pt x="550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10" y="0"/>
                </a:moveTo>
                <a:lnTo>
                  <a:pt x="541" y="0"/>
                </a:lnTo>
                <a:lnTo>
                  <a:pt x="541" y="155"/>
                </a:lnTo>
                <a:lnTo>
                  <a:pt x="10" y="155"/>
                </a:lnTo>
                <a:lnTo>
                  <a:pt x="10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8" name="Freeform 718"/>
          <p:cNvSpPr>
            <a:spLocks noEditPoints="1"/>
          </p:cNvSpPr>
          <p:nvPr/>
        </p:nvSpPr>
        <p:spPr bwMode="auto">
          <a:xfrm>
            <a:off x="4868863" y="5213350"/>
            <a:ext cx="842962" cy="246063"/>
          </a:xfrm>
          <a:custGeom>
            <a:avLst/>
            <a:gdLst>
              <a:gd name="T0" fmla="*/ 0 w 531"/>
              <a:gd name="T1" fmla="*/ 0 h 155"/>
              <a:gd name="T2" fmla="*/ 2147483646 w 531"/>
              <a:gd name="T3" fmla="*/ 0 h 155"/>
              <a:gd name="T4" fmla="*/ 2147483646 w 531"/>
              <a:gd name="T5" fmla="*/ 2147483646 h 155"/>
              <a:gd name="T6" fmla="*/ 0 w 531"/>
              <a:gd name="T7" fmla="*/ 2147483646 h 155"/>
              <a:gd name="T8" fmla="*/ 0 w 531"/>
              <a:gd name="T9" fmla="*/ 0 h 155"/>
              <a:gd name="T10" fmla="*/ 2147483646 w 531"/>
              <a:gd name="T11" fmla="*/ 0 h 155"/>
              <a:gd name="T12" fmla="*/ 2147483646 w 531"/>
              <a:gd name="T13" fmla="*/ 0 h 155"/>
              <a:gd name="T14" fmla="*/ 2147483646 w 531"/>
              <a:gd name="T15" fmla="*/ 2147483646 h 155"/>
              <a:gd name="T16" fmla="*/ 2147483646 w 531"/>
              <a:gd name="T17" fmla="*/ 2147483646 h 155"/>
              <a:gd name="T18" fmla="*/ 2147483646 w 531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31" h="155">
                <a:moveTo>
                  <a:pt x="0" y="0"/>
                </a:moveTo>
                <a:lnTo>
                  <a:pt x="531" y="0"/>
                </a:lnTo>
                <a:lnTo>
                  <a:pt x="531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14" y="0"/>
                </a:moveTo>
                <a:lnTo>
                  <a:pt x="521" y="0"/>
                </a:lnTo>
                <a:lnTo>
                  <a:pt x="521" y="155"/>
                </a:lnTo>
                <a:lnTo>
                  <a:pt x="14" y="155"/>
                </a:lnTo>
                <a:lnTo>
                  <a:pt x="14" y="0"/>
                </a:lnTo>
                <a:close/>
              </a:path>
            </a:pathLst>
          </a:custGeom>
          <a:solidFill>
            <a:srgbClr val="A1A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9" name="Freeform 719"/>
          <p:cNvSpPr>
            <a:spLocks noEditPoints="1"/>
          </p:cNvSpPr>
          <p:nvPr/>
        </p:nvSpPr>
        <p:spPr bwMode="auto">
          <a:xfrm>
            <a:off x="4891088" y="5213350"/>
            <a:ext cx="804862" cy="246063"/>
          </a:xfrm>
          <a:custGeom>
            <a:avLst/>
            <a:gdLst>
              <a:gd name="T0" fmla="*/ 0 w 507"/>
              <a:gd name="T1" fmla="*/ 0 h 155"/>
              <a:gd name="T2" fmla="*/ 2147483646 w 507"/>
              <a:gd name="T3" fmla="*/ 0 h 155"/>
              <a:gd name="T4" fmla="*/ 2147483646 w 507"/>
              <a:gd name="T5" fmla="*/ 2147483646 h 155"/>
              <a:gd name="T6" fmla="*/ 0 w 507"/>
              <a:gd name="T7" fmla="*/ 2147483646 h 155"/>
              <a:gd name="T8" fmla="*/ 0 w 507"/>
              <a:gd name="T9" fmla="*/ 0 h 155"/>
              <a:gd name="T10" fmla="*/ 2147483646 w 507"/>
              <a:gd name="T11" fmla="*/ 0 h 155"/>
              <a:gd name="T12" fmla="*/ 2147483646 w 507"/>
              <a:gd name="T13" fmla="*/ 0 h 155"/>
              <a:gd name="T14" fmla="*/ 2147483646 w 507"/>
              <a:gd name="T15" fmla="*/ 2147483646 h 155"/>
              <a:gd name="T16" fmla="*/ 2147483646 w 507"/>
              <a:gd name="T17" fmla="*/ 2147483646 h 155"/>
              <a:gd name="T18" fmla="*/ 2147483646 w 507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07" h="155">
                <a:moveTo>
                  <a:pt x="0" y="0"/>
                </a:moveTo>
                <a:lnTo>
                  <a:pt x="507" y="0"/>
                </a:lnTo>
                <a:lnTo>
                  <a:pt x="507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498" y="0"/>
                </a:lnTo>
                <a:lnTo>
                  <a:pt x="498" y="155"/>
                </a:lnTo>
                <a:lnTo>
                  <a:pt x="9" y="155"/>
                </a:lnTo>
                <a:lnTo>
                  <a:pt x="9" y="0"/>
                </a:lnTo>
                <a:close/>
              </a:path>
            </a:pathLst>
          </a:custGeom>
          <a:solidFill>
            <a:srgbClr val="A4A4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60" name="Freeform 720"/>
          <p:cNvSpPr>
            <a:spLocks noEditPoints="1"/>
          </p:cNvSpPr>
          <p:nvPr/>
        </p:nvSpPr>
        <p:spPr bwMode="auto">
          <a:xfrm>
            <a:off x="4905375" y="5213350"/>
            <a:ext cx="776288" cy="246063"/>
          </a:xfrm>
          <a:custGeom>
            <a:avLst/>
            <a:gdLst>
              <a:gd name="T0" fmla="*/ 0 w 489"/>
              <a:gd name="T1" fmla="*/ 0 h 155"/>
              <a:gd name="T2" fmla="*/ 2147483646 w 489"/>
              <a:gd name="T3" fmla="*/ 0 h 155"/>
              <a:gd name="T4" fmla="*/ 2147483646 w 489"/>
              <a:gd name="T5" fmla="*/ 2147483646 h 155"/>
              <a:gd name="T6" fmla="*/ 0 w 489"/>
              <a:gd name="T7" fmla="*/ 2147483646 h 155"/>
              <a:gd name="T8" fmla="*/ 0 w 489"/>
              <a:gd name="T9" fmla="*/ 0 h 155"/>
              <a:gd name="T10" fmla="*/ 2147483646 w 489"/>
              <a:gd name="T11" fmla="*/ 0 h 155"/>
              <a:gd name="T12" fmla="*/ 2147483646 w 489"/>
              <a:gd name="T13" fmla="*/ 0 h 155"/>
              <a:gd name="T14" fmla="*/ 2147483646 w 489"/>
              <a:gd name="T15" fmla="*/ 2147483646 h 155"/>
              <a:gd name="T16" fmla="*/ 2147483646 w 489"/>
              <a:gd name="T17" fmla="*/ 2147483646 h 155"/>
              <a:gd name="T18" fmla="*/ 2147483646 w 489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89" h="155">
                <a:moveTo>
                  <a:pt x="0" y="0"/>
                </a:moveTo>
                <a:lnTo>
                  <a:pt x="489" y="0"/>
                </a:lnTo>
                <a:lnTo>
                  <a:pt x="489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10" y="0"/>
                </a:moveTo>
                <a:lnTo>
                  <a:pt x="479" y="0"/>
                </a:lnTo>
                <a:lnTo>
                  <a:pt x="479" y="155"/>
                </a:lnTo>
                <a:lnTo>
                  <a:pt x="10" y="155"/>
                </a:lnTo>
                <a:lnTo>
                  <a:pt x="10" y="0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61" name="Freeform 721"/>
          <p:cNvSpPr>
            <a:spLocks noEditPoints="1"/>
          </p:cNvSpPr>
          <p:nvPr/>
        </p:nvSpPr>
        <p:spPr bwMode="auto">
          <a:xfrm>
            <a:off x="4921250" y="5213350"/>
            <a:ext cx="744538" cy="246063"/>
          </a:xfrm>
          <a:custGeom>
            <a:avLst/>
            <a:gdLst>
              <a:gd name="T0" fmla="*/ 0 w 469"/>
              <a:gd name="T1" fmla="*/ 0 h 155"/>
              <a:gd name="T2" fmla="*/ 2147483646 w 469"/>
              <a:gd name="T3" fmla="*/ 0 h 155"/>
              <a:gd name="T4" fmla="*/ 2147483646 w 469"/>
              <a:gd name="T5" fmla="*/ 2147483646 h 155"/>
              <a:gd name="T6" fmla="*/ 0 w 469"/>
              <a:gd name="T7" fmla="*/ 2147483646 h 155"/>
              <a:gd name="T8" fmla="*/ 0 w 469"/>
              <a:gd name="T9" fmla="*/ 0 h 155"/>
              <a:gd name="T10" fmla="*/ 2147483646 w 469"/>
              <a:gd name="T11" fmla="*/ 0 h 155"/>
              <a:gd name="T12" fmla="*/ 2147483646 w 469"/>
              <a:gd name="T13" fmla="*/ 0 h 155"/>
              <a:gd name="T14" fmla="*/ 2147483646 w 469"/>
              <a:gd name="T15" fmla="*/ 2147483646 h 155"/>
              <a:gd name="T16" fmla="*/ 2147483646 w 469"/>
              <a:gd name="T17" fmla="*/ 2147483646 h 155"/>
              <a:gd name="T18" fmla="*/ 2147483646 w 469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9" h="155">
                <a:moveTo>
                  <a:pt x="0" y="0"/>
                </a:moveTo>
                <a:lnTo>
                  <a:pt x="469" y="0"/>
                </a:lnTo>
                <a:lnTo>
                  <a:pt x="469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460" y="0"/>
                </a:lnTo>
                <a:lnTo>
                  <a:pt x="460" y="155"/>
                </a:lnTo>
                <a:lnTo>
                  <a:pt x="9" y="155"/>
                </a:lnTo>
                <a:lnTo>
                  <a:pt x="9" y="0"/>
                </a:lnTo>
                <a:close/>
              </a:path>
            </a:pathLst>
          </a:custGeom>
          <a:solidFill>
            <a:srgbClr val="AAA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62" name="Freeform 722"/>
          <p:cNvSpPr>
            <a:spLocks noEditPoints="1"/>
          </p:cNvSpPr>
          <p:nvPr/>
        </p:nvSpPr>
        <p:spPr bwMode="auto">
          <a:xfrm>
            <a:off x="4935538" y="5213350"/>
            <a:ext cx="715962" cy="246063"/>
          </a:xfrm>
          <a:custGeom>
            <a:avLst/>
            <a:gdLst>
              <a:gd name="T0" fmla="*/ 0 w 451"/>
              <a:gd name="T1" fmla="*/ 0 h 155"/>
              <a:gd name="T2" fmla="*/ 2147483646 w 451"/>
              <a:gd name="T3" fmla="*/ 0 h 155"/>
              <a:gd name="T4" fmla="*/ 2147483646 w 451"/>
              <a:gd name="T5" fmla="*/ 2147483646 h 155"/>
              <a:gd name="T6" fmla="*/ 0 w 451"/>
              <a:gd name="T7" fmla="*/ 2147483646 h 155"/>
              <a:gd name="T8" fmla="*/ 0 w 451"/>
              <a:gd name="T9" fmla="*/ 0 h 155"/>
              <a:gd name="T10" fmla="*/ 2147483646 w 451"/>
              <a:gd name="T11" fmla="*/ 0 h 155"/>
              <a:gd name="T12" fmla="*/ 2147483646 w 451"/>
              <a:gd name="T13" fmla="*/ 0 h 155"/>
              <a:gd name="T14" fmla="*/ 2147483646 w 451"/>
              <a:gd name="T15" fmla="*/ 2147483646 h 155"/>
              <a:gd name="T16" fmla="*/ 2147483646 w 451"/>
              <a:gd name="T17" fmla="*/ 2147483646 h 155"/>
              <a:gd name="T18" fmla="*/ 2147483646 w 451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51" h="155">
                <a:moveTo>
                  <a:pt x="0" y="0"/>
                </a:moveTo>
                <a:lnTo>
                  <a:pt x="451" y="0"/>
                </a:lnTo>
                <a:lnTo>
                  <a:pt x="451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442" y="0"/>
                </a:lnTo>
                <a:lnTo>
                  <a:pt x="442" y="155"/>
                </a:lnTo>
                <a:lnTo>
                  <a:pt x="9" y="155"/>
                </a:lnTo>
                <a:lnTo>
                  <a:pt x="9" y="0"/>
                </a:lnTo>
                <a:close/>
              </a:path>
            </a:pathLst>
          </a:custGeom>
          <a:solidFill>
            <a:srgbClr val="ADAD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63" name="Freeform 723"/>
          <p:cNvSpPr>
            <a:spLocks noEditPoints="1"/>
          </p:cNvSpPr>
          <p:nvPr/>
        </p:nvSpPr>
        <p:spPr bwMode="auto">
          <a:xfrm>
            <a:off x="4949825" y="5213350"/>
            <a:ext cx="687388" cy="246063"/>
          </a:xfrm>
          <a:custGeom>
            <a:avLst/>
            <a:gdLst>
              <a:gd name="T0" fmla="*/ 0 w 433"/>
              <a:gd name="T1" fmla="*/ 0 h 155"/>
              <a:gd name="T2" fmla="*/ 2147483646 w 433"/>
              <a:gd name="T3" fmla="*/ 0 h 155"/>
              <a:gd name="T4" fmla="*/ 2147483646 w 433"/>
              <a:gd name="T5" fmla="*/ 2147483646 h 155"/>
              <a:gd name="T6" fmla="*/ 0 w 433"/>
              <a:gd name="T7" fmla="*/ 2147483646 h 155"/>
              <a:gd name="T8" fmla="*/ 0 w 433"/>
              <a:gd name="T9" fmla="*/ 0 h 155"/>
              <a:gd name="T10" fmla="*/ 2147483646 w 433"/>
              <a:gd name="T11" fmla="*/ 0 h 155"/>
              <a:gd name="T12" fmla="*/ 2147483646 w 433"/>
              <a:gd name="T13" fmla="*/ 0 h 155"/>
              <a:gd name="T14" fmla="*/ 2147483646 w 433"/>
              <a:gd name="T15" fmla="*/ 2147483646 h 155"/>
              <a:gd name="T16" fmla="*/ 2147483646 w 433"/>
              <a:gd name="T17" fmla="*/ 2147483646 h 155"/>
              <a:gd name="T18" fmla="*/ 2147483646 w 433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33" h="155">
                <a:moveTo>
                  <a:pt x="0" y="0"/>
                </a:moveTo>
                <a:lnTo>
                  <a:pt x="433" y="0"/>
                </a:lnTo>
                <a:lnTo>
                  <a:pt x="433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10" y="0"/>
                </a:moveTo>
                <a:lnTo>
                  <a:pt x="423" y="0"/>
                </a:lnTo>
                <a:lnTo>
                  <a:pt x="423" y="155"/>
                </a:lnTo>
                <a:lnTo>
                  <a:pt x="10" y="155"/>
                </a:lnTo>
                <a:lnTo>
                  <a:pt x="10" y="0"/>
                </a:lnTo>
                <a:close/>
              </a:path>
            </a:pathLst>
          </a:custGeom>
          <a:solidFill>
            <a:srgbClr val="B0B0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64" name="Freeform 724"/>
          <p:cNvSpPr>
            <a:spLocks noEditPoints="1"/>
          </p:cNvSpPr>
          <p:nvPr/>
        </p:nvSpPr>
        <p:spPr bwMode="auto">
          <a:xfrm>
            <a:off x="4965700" y="5213350"/>
            <a:ext cx="655638" cy="246063"/>
          </a:xfrm>
          <a:custGeom>
            <a:avLst/>
            <a:gdLst>
              <a:gd name="T0" fmla="*/ 0 w 413"/>
              <a:gd name="T1" fmla="*/ 0 h 155"/>
              <a:gd name="T2" fmla="*/ 2147483646 w 413"/>
              <a:gd name="T3" fmla="*/ 0 h 155"/>
              <a:gd name="T4" fmla="*/ 2147483646 w 413"/>
              <a:gd name="T5" fmla="*/ 2147483646 h 155"/>
              <a:gd name="T6" fmla="*/ 0 w 413"/>
              <a:gd name="T7" fmla="*/ 2147483646 h 155"/>
              <a:gd name="T8" fmla="*/ 0 w 413"/>
              <a:gd name="T9" fmla="*/ 0 h 155"/>
              <a:gd name="T10" fmla="*/ 2147483646 w 413"/>
              <a:gd name="T11" fmla="*/ 0 h 155"/>
              <a:gd name="T12" fmla="*/ 2147483646 w 413"/>
              <a:gd name="T13" fmla="*/ 0 h 155"/>
              <a:gd name="T14" fmla="*/ 2147483646 w 413"/>
              <a:gd name="T15" fmla="*/ 2147483646 h 155"/>
              <a:gd name="T16" fmla="*/ 2147483646 w 413"/>
              <a:gd name="T17" fmla="*/ 2147483646 h 155"/>
              <a:gd name="T18" fmla="*/ 2147483646 w 413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13" h="155">
                <a:moveTo>
                  <a:pt x="0" y="0"/>
                </a:moveTo>
                <a:lnTo>
                  <a:pt x="413" y="0"/>
                </a:lnTo>
                <a:lnTo>
                  <a:pt x="413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404" y="0"/>
                </a:lnTo>
                <a:lnTo>
                  <a:pt x="404" y="155"/>
                </a:lnTo>
                <a:lnTo>
                  <a:pt x="9" y="155"/>
                </a:lnTo>
                <a:lnTo>
                  <a:pt x="9" y="0"/>
                </a:lnTo>
                <a:close/>
              </a:path>
            </a:pathLst>
          </a:custGeom>
          <a:solidFill>
            <a:srgbClr val="B4B4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65" name="Freeform 725"/>
          <p:cNvSpPr>
            <a:spLocks noEditPoints="1"/>
          </p:cNvSpPr>
          <p:nvPr/>
        </p:nvSpPr>
        <p:spPr bwMode="auto">
          <a:xfrm>
            <a:off x="4979988" y="5213350"/>
            <a:ext cx="627062" cy="246063"/>
          </a:xfrm>
          <a:custGeom>
            <a:avLst/>
            <a:gdLst>
              <a:gd name="T0" fmla="*/ 0 w 395"/>
              <a:gd name="T1" fmla="*/ 0 h 155"/>
              <a:gd name="T2" fmla="*/ 2147483646 w 395"/>
              <a:gd name="T3" fmla="*/ 0 h 155"/>
              <a:gd name="T4" fmla="*/ 2147483646 w 395"/>
              <a:gd name="T5" fmla="*/ 2147483646 h 155"/>
              <a:gd name="T6" fmla="*/ 0 w 395"/>
              <a:gd name="T7" fmla="*/ 2147483646 h 155"/>
              <a:gd name="T8" fmla="*/ 0 w 395"/>
              <a:gd name="T9" fmla="*/ 0 h 155"/>
              <a:gd name="T10" fmla="*/ 2147483646 w 395"/>
              <a:gd name="T11" fmla="*/ 0 h 155"/>
              <a:gd name="T12" fmla="*/ 2147483646 w 395"/>
              <a:gd name="T13" fmla="*/ 0 h 155"/>
              <a:gd name="T14" fmla="*/ 2147483646 w 395"/>
              <a:gd name="T15" fmla="*/ 2147483646 h 155"/>
              <a:gd name="T16" fmla="*/ 2147483646 w 395"/>
              <a:gd name="T17" fmla="*/ 2147483646 h 155"/>
              <a:gd name="T18" fmla="*/ 2147483646 w 395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95" h="155">
                <a:moveTo>
                  <a:pt x="0" y="0"/>
                </a:moveTo>
                <a:lnTo>
                  <a:pt x="395" y="0"/>
                </a:lnTo>
                <a:lnTo>
                  <a:pt x="395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10" y="0"/>
                </a:moveTo>
                <a:lnTo>
                  <a:pt x="385" y="0"/>
                </a:lnTo>
                <a:lnTo>
                  <a:pt x="385" y="155"/>
                </a:lnTo>
                <a:lnTo>
                  <a:pt x="10" y="155"/>
                </a:lnTo>
                <a:lnTo>
                  <a:pt x="10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66" name="Freeform 726"/>
          <p:cNvSpPr>
            <a:spLocks noEditPoints="1"/>
          </p:cNvSpPr>
          <p:nvPr/>
        </p:nvSpPr>
        <p:spPr bwMode="auto">
          <a:xfrm>
            <a:off x="4995863" y="5213350"/>
            <a:ext cx="595312" cy="246063"/>
          </a:xfrm>
          <a:custGeom>
            <a:avLst/>
            <a:gdLst>
              <a:gd name="T0" fmla="*/ 0 w 375"/>
              <a:gd name="T1" fmla="*/ 0 h 155"/>
              <a:gd name="T2" fmla="*/ 2147483646 w 375"/>
              <a:gd name="T3" fmla="*/ 0 h 155"/>
              <a:gd name="T4" fmla="*/ 2147483646 w 375"/>
              <a:gd name="T5" fmla="*/ 2147483646 h 155"/>
              <a:gd name="T6" fmla="*/ 0 w 375"/>
              <a:gd name="T7" fmla="*/ 2147483646 h 155"/>
              <a:gd name="T8" fmla="*/ 0 w 375"/>
              <a:gd name="T9" fmla="*/ 0 h 155"/>
              <a:gd name="T10" fmla="*/ 2147483646 w 375"/>
              <a:gd name="T11" fmla="*/ 0 h 155"/>
              <a:gd name="T12" fmla="*/ 2147483646 w 375"/>
              <a:gd name="T13" fmla="*/ 0 h 155"/>
              <a:gd name="T14" fmla="*/ 2147483646 w 375"/>
              <a:gd name="T15" fmla="*/ 2147483646 h 155"/>
              <a:gd name="T16" fmla="*/ 2147483646 w 375"/>
              <a:gd name="T17" fmla="*/ 2147483646 h 155"/>
              <a:gd name="T18" fmla="*/ 2147483646 w 375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75" h="155">
                <a:moveTo>
                  <a:pt x="0" y="0"/>
                </a:moveTo>
                <a:lnTo>
                  <a:pt x="375" y="0"/>
                </a:lnTo>
                <a:lnTo>
                  <a:pt x="375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366" y="0"/>
                </a:lnTo>
                <a:lnTo>
                  <a:pt x="366" y="155"/>
                </a:lnTo>
                <a:lnTo>
                  <a:pt x="9" y="155"/>
                </a:lnTo>
                <a:lnTo>
                  <a:pt x="9" y="0"/>
                </a:lnTo>
                <a:close/>
              </a:path>
            </a:pathLst>
          </a:custGeom>
          <a:solidFill>
            <a:srgbClr val="BBBB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67" name="Freeform 727"/>
          <p:cNvSpPr>
            <a:spLocks noEditPoints="1"/>
          </p:cNvSpPr>
          <p:nvPr/>
        </p:nvSpPr>
        <p:spPr bwMode="auto">
          <a:xfrm>
            <a:off x="5010150" y="5213350"/>
            <a:ext cx="566738" cy="246063"/>
          </a:xfrm>
          <a:custGeom>
            <a:avLst/>
            <a:gdLst>
              <a:gd name="T0" fmla="*/ 0 w 357"/>
              <a:gd name="T1" fmla="*/ 0 h 155"/>
              <a:gd name="T2" fmla="*/ 2147483646 w 357"/>
              <a:gd name="T3" fmla="*/ 0 h 155"/>
              <a:gd name="T4" fmla="*/ 2147483646 w 357"/>
              <a:gd name="T5" fmla="*/ 2147483646 h 155"/>
              <a:gd name="T6" fmla="*/ 0 w 357"/>
              <a:gd name="T7" fmla="*/ 2147483646 h 155"/>
              <a:gd name="T8" fmla="*/ 0 w 357"/>
              <a:gd name="T9" fmla="*/ 0 h 155"/>
              <a:gd name="T10" fmla="*/ 2147483646 w 357"/>
              <a:gd name="T11" fmla="*/ 0 h 155"/>
              <a:gd name="T12" fmla="*/ 2147483646 w 357"/>
              <a:gd name="T13" fmla="*/ 0 h 155"/>
              <a:gd name="T14" fmla="*/ 2147483646 w 357"/>
              <a:gd name="T15" fmla="*/ 2147483646 h 155"/>
              <a:gd name="T16" fmla="*/ 2147483646 w 357"/>
              <a:gd name="T17" fmla="*/ 2147483646 h 155"/>
              <a:gd name="T18" fmla="*/ 2147483646 w 357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57" h="155">
                <a:moveTo>
                  <a:pt x="0" y="0"/>
                </a:moveTo>
                <a:lnTo>
                  <a:pt x="357" y="0"/>
                </a:lnTo>
                <a:lnTo>
                  <a:pt x="357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348" y="0"/>
                </a:lnTo>
                <a:lnTo>
                  <a:pt x="348" y="155"/>
                </a:lnTo>
                <a:lnTo>
                  <a:pt x="9" y="155"/>
                </a:lnTo>
                <a:lnTo>
                  <a:pt x="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68" name="Freeform 728"/>
          <p:cNvSpPr>
            <a:spLocks noEditPoints="1"/>
          </p:cNvSpPr>
          <p:nvPr/>
        </p:nvSpPr>
        <p:spPr bwMode="auto">
          <a:xfrm>
            <a:off x="5024438" y="5213350"/>
            <a:ext cx="538162" cy="246063"/>
          </a:xfrm>
          <a:custGeom>
            <a:avLst/>
            <a:gdLst>
              <a:gd name="T0" fmla="*/ 0 w 339"/>
              <a:gd name="T1" fmla="*/ 0 h 155"/>
              <a:gd name="T2" fmla="*/ 2147483646 w 339"/>
              <a:gd name="T3" fmla="*/ 0 h 155"/>
              <a:gd name="T4" fmla="*/ 2147483646 w 339"/>
              <a:gd name="T5" fmla="*/ 2147483646 h 155"/>
              <a:gd name="T6" fmla="*/ 0 w 339"/>
              <a:gd name="T7" fmla="*/ 2147483646 h 155"/>
              <a:gd name="T8" fmla="*/ 0 w 339"/>
              <a:gd name="T9" fmla="*/ 0 h 155"/>
              <a:gd name="T10" fmla="*/ 2147483646 w 339"/>
              <a:gd name="T11" fmla="*/ 0 h 155"/>
              <a:gd name="T12" fmla="*/ 2147483646 w 339"/>
              <a:gd name="T13" fmla="*/ 0 h 155"/>
              <a:gd name="T14" fmla="*/ 2147483646 w 339"/>
              <a:gd name="T15" fmla="*/ 2147483646 h 155"/>
              <a:gd name="T16" fmla="*/ 2147483646 w 339"/>
              <a:gd name="T17" fmla="*/ 2147483646 h 155"/>
              <a:gd name="T18" fmla="*/ 2147483646 w 339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39" h="155">
                <a:moveTo>
                  <a:pt x="0" y="0"/>
                </a:moveTo>
                <a:lnTo>
                  <a:pt x="339" y="0"/>
                </a:lnTo>
                <a:lnTo>
                  <a:pt x="339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10" y="0"/>
                </a:moveTo>
                <a:lnTo>
                  <a:pt x="329" y="0"/>
                </a:lnTo>
                <a:lnTo>
                  <a:pt x="329" y="155"/>
                </a:lnTo>
                <a:lnTo>
                  <a:pt x="10" y="155"/>
                </a:lnTo>
                <a:lnTo>
                  <a:pt x="10" y="0"/>
                </a:lnTo>
                <a:close/>
              </a:path>
            </a:pathLst>
          </a:custGeom>
          <a:solidFill>
            <a:srgbClr val="C3C3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69" name="Freeform 729"/>
          <p:cNvSpPr>
            <a:spLocks noEditPoints="1"/>
          </p:cNvSpPr>
          <p:nvPr/>
        </p:nvSpPr>
        <p:spPr bwMode="auto">
          <a:xfrm>
            <a:off x="5040313" y="5213350"/>
            <a:ext cx="506412" cy="246063"/>
          </a:xfrm>
          <a:custGeom>
            <a:avLst/>
            <a:gdLst>
              <a:gd name="T0" fmla="*/ 0 w 319"/>
              <a:gd name="T1" fmla="*/ 0 h 155"/>
              <a:gd name="T2" fmla="*/ 2147483646 w 319"/>
              <a:gd name="T3" fmla="*/ 0 h 155"/>
              <a:gd name="T4" fmla="*/ 2147483646 w 319"/>
              <a:gd name="T5" fmla="*/ 2147483646 h 155"/>
              <a:gd name="T6" fmla="*/ 0 w 319"/>
              <a:gd name="T7" fmla="*/ 2147483646 h 155"/>
              <a:gd name="T8" fmla="*/ 0 w 319"/>
              <a:gd name="T9" fmla="*/ 0 h 155"/>
              <a:gd name="T10" fmla="*/ 2147483646 w 319"/>
              <a:gd name="T11" fmla="*/ 0 h 155"/>
              <a:gd name="T12" fmla="*/ 2147483646 w 319"/>
              <a:gd name="T13" fmla="*/ 0 h 155"/>
              <a:gd name="T14" fmla="*/ 2147483646 w 319"/>
              <a:gd name="T15" fmla="*/ 2147483646 h 155"/>
              <a:gd name="T16" fmla="*/ 2147483646 w 319"/>
              <a:gd name="T17" fmla="*/ 2147483646 h 155"/>
              <a:gd name="T18" fmla="*/ 2147483646 w 319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19" h="155">
                <a:moveTo>
                  <a:pt x="0" y="0"/>
                </a:moveTo>
                <a:lnTo>
                  <a:pt x="319" y="0"/>
                </a:lnTo>
                <a:lnTo>
                  <a:pt x="319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310" y="0"/>
                </a:lnTo>
                <a:lnTo>
                  <a:pt x="310" y="155"/>
                </a:lnTo>
                <a:lnTo>
                  <a:pt x="9" y="155"/>
                </a:lnTo>
                <a:lnTo>
                  <a:pt x="9" y="0"/>
                </a:lnTo>
                <a:close/>
              </a:path>
            </a:pathLst>
          </a:custGeom>
          <a:solidFill>
            <a:srgbClr val="C8C8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70" name="Freeform 730"/>
          <p:cNvSpPr>
            <a:spLocks noEditPoints="1"/>
          </p:cNvSpPr>
          <p:nvPr/>
        </p:nvSpPr>
        <p:spPr bwMode="auto">
          <a:xfrm>
            <a:off x="5054600" y="5213350"/>
            <a:ext cx="477838" cy="246063"/>
          </a:xfrm>
          <a:custGeom>
            <a:avLst/>
            <a:gdLst>
              <a:gd name="T0" fmla="*/ 0 w 301"/>
              <a:gd name="T1" fmla="*/ 0 h 155"/>
              <a:gd name="T2" fmla="*/ 2147483646 w 301"/>
              <a:gd name="T3" fmla="*/ 0 h 155"/>
              <a:gd name="T4" fmla="*/ 2147483646 w 301"/>
              <a:gd name="T5" fmla="*/ 2147483646 h 155"/>
              <a:gd name="T6" fmla="*/ 0 w 301"/>
              <a:gd name="T7" fmla="*/ 2147483646 h 155"/>
              <a:gd name="T8" fmla="*/ 0 w 301"/>
              <a:gd name="T9" fmla="*/ 0 h 155"/>
              <a:gd name="T10" fmla="*/ 2147483646 w 301"/>
              <a:gd name="T11" fmla="*/ 0 h 155"/>
              <a:gd name="T12" fmla="*/ 2147483646 w 301"/>
              <a:gd name="T13" fmla="*/ 0 h 155"/>
              <a:gd name="T14" fmla="*/ 2147483646 w 301"/>
              <a:gd name="T15" fmla="*/ 2147483646 h 155"/>
              <a:gd name="T16" fmla="*/ 2147483646 w 301"/>
              <a:gd name="T17" fmla="*/ 2147483646 h 155"/>
              <a:gd name="T18" fmla="*/ 2147483646 w 301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01" h="155">
                <a:moveTo>
                  <a:pt x="0" y="0"/>
                </a:moveTo>
                <a:lnTo>
                  <a:pt x="301" y="0"/>
                </a:lnTo>
                <a:lnTo>
                  <a:pt x="301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10" y="0"/>
                </a:moveTo>
                <a:lnTo>
                  <a:pt x="291" y="0"/>
                </a:lnTo>
                <a:lnTo>
                  <a:pt x="291" y="155"/>
                </a:lnTo>
                <a:lnTo>
                  <a:pt x="10" y="155"/>
                </a:lnTo>
                <a:lnTo>
                  <a:pt x="1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71" name="Freeform 731"/>
          <p:cNvSpPr>
            <a:spLocks noEditPoints="1"/>
          </p:cNvSpPr>
          <p:nvPr/>
        </p:nvSpPr>
        <p:spPr bwMode="auto">
          <a:xfrm>
            <a:off x="5070475" y="5213350"/>
            <a:ext cx="446088" cy="246063"/>
          </a:xfrm>
          <a:custGeom>
            <a:avLst/>
            <a:gdLst>
              <a:gd name="T0" fmla="*/ 0 w 281"/>
              <a:gd name="T1" fmla="*/ 0 h 155"/>
              <a:gd name="T2" fmla="*/ 2147483646 w 281"/>
              <a:gd name="T3" fmla="*/ 0 h 155"/>
              <a:gd name="T4" fmla="*/ 2147483646 w 281"/>
              <a:gd name="T5" fmla="*/ 2147483646 h 155"/>
              <a:gd name="T6" fmla="*/ 0 w 281"/>
              <a:gd name="T7" fmla="*/ 2147483646 h 155"/>
              <a:gd name="T8" fmla="*/ 0 w 281"/>
              <a:gd name="T9" fmla="*/ 0 h 155"/>
              <a:gd name="T10" fmla="*/ 2147483646 w 281"/>
              <a:gd name="T11" fmla="*/ 0 h 155"/>
              <a:gd name="T12" fmla="*/ 2147483646 w 281"/>
              <a:gd name="T13" fmla="*/ 0 h 155"/>
              <a:gd name="T14" fmla="*/ 2147483646 w 281"/>
              <a:gd name="T15" fmla="*/ 2147483646 h 155"/>
              <a:gd name="T16" fmla="*/ 2147483646 w 281"/>
              <a:gd name="T17" fmla="*/ 2147483646 h 155"/>
              <a:gd name="T18" fmla="*/ 2147483646 w 281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1" h="155">
                <a:moveTo>
                  <a:pt x="0" y="0"/>
                </a:moveTo>
                <a:lnTo>
                  <a:pt x="281" y="0"/>
                </a:lnTo>
                <a:lnTo>
                  <a:pt x="281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272" y="0"/>
                </a:lnTo>
                <a:lnTo>
                  <a:pt x="272" y="155"/>
                </a:lnTo>
                <a:lnTo>
                  <a:pt x="9" y="155"/>
                </a:lnTo>
                <a:lnTo>
                  <a:pt x="9" y="0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72" name="Freeform 732"/>
          <p:cNvSpPr>
            <a:spLocks noEditPoints="1"/>
          </p:cNvSpPr>
          <p:nvPr/>
        </p:nvSpPr>
        <p:spPr bwMode="auto">
          <a:xfrm>
            <a:off x="5084763" y="5213350"/>
            <a:ext cx="417512" cy="246063"/>
          </a:xfrm>
          <a:custGeom>
            <a:avLst/>
            <a:gdLst>
              <a:gd name="T0" fmla="*/ 0 w 263"/>
              <a:gd name="T1" fmla="*/ 0 h 155"/>
              <a:gd name="T2" fmla="*/ 2147483646 w 263"/>
              <a:gd name="T3" fmla="*/ 0 h 155"/>
              <a:gd name="T4" fmla="*/ 2147483646 w 263"/>
              <a:gd name="T5" fmla="*/ 2147483646 h 155"/>
              <a:gd name="T6" fmla="*/ 0 w 263"/>
              <a:gd name="T7" fmla="*/ 2147483646 h 155"/>
              <a:gd name="T8" fmla="*/ 0 w 263"/>
              <a:gd name="T9" fmla="*/ 0 h 155"/>
              <a:gd name="T10" fmla="*/ 2147483646 w 263"/>
              <a:gd name="T11" fmla="*/ 0 h 155"/>
              <a:gd name="T12" fmla="*/ 2147483646 w 263"/>
              <a:gd name="T13" fmla="*/ 0 h 155"/>
              <a:gd name="T14" fmla="*/ 2147483646 w 263"/>
              <a:gd name="T15" fmla="*/ 2147483646 h 155"/>
              <a:gd name="T16" fmla="*/ 2147483646 w 263"/>
              <a:gd name="T17" fmla="*/ 2147483646 h 155"/>
              <a:gd name="T18" fmla="*/ 2147483646 w 263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3" h="155">
                <a:moveTo>
                  <a:pt x="0" y="0"/>
                </a:moveTo>
                <a:lnTo>
                  <a:pt x="263" y="0"/>
                </a:lnTo>
                <a:lnTo>
                  <a:pt x="263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254" y="0"/>
                </a:lnTo>
                <a:lnTo>
                  <a:pt x="254" y="155"/>
                </a:lnTo>
                <a:lnTo>
                  <a:pt x="9" y="155"/>
                </a:lnTo>
                <a:lnTo>
                  <a:pt x="9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73" name="Freeform 733"/>
          <p:cNvSpPr>
            <a:spLocks noEditPoints="1"/>
          </p:cNvSpPr>
          <p:nvPr/>
        </p:nvSpPr>
        <p:spPr bwMode="auto">
          <a:xfrm>
            <a:off x="5099050" y="5213350"/>
            <a:ext cx="388938" cy="246063"/>
          </a:xfrm>
          <a:custGeom>
            <a:avLst/>
            <a:gdLst>
              <a:gd name="T0" fmla="*/ 0 w 245"/>
              <a:gd name="T1" fmla="*/ 0 h 155"/>
              <a:gd name="T2" fmla="*/ 2147483646 w 245"/>
              <a:gd name="T3" fmla="*/ 0 h 155"/>
              <a:gd name="T4" fmla="*/ 2147483646 w 245"/>
              <a:gd name="T5" fmla="*/ 2147483646 h 155"/>
              <a:gd name="T6" fmla="*/ 0 w 245"/>
              <a:gd name="T7" fmla="*/ 2147483646 h 155"/>
              <a:gd name="T8" fmla="*/ 0 w 245"/>
              <a:gd name="T9" fmla="*/ 0 h 155"/>
              <a:gd name="T10" fmla="*/ 2147483646 w 245"/>
              <a:gd name="T11" fmla="*/ 0 h 155"/>
              <a:gd name="T12" fmla="*/ 2147483646 w 245"/>
              <a:gd name="T13" fmla="*/ 0 h 155"/>
              <a:gd name="T14" fmla="*/ 2147483646 w 245"/>
              <a:gd name="T15" fmla="*/ 2147483646 h 155"/>
              <a:gd name="T16" fmla="*/ 2147483646 w 245"/>
              <a:gd name="T17" fmla="*/ 2147483646 h 155"/>
              <a:gd name="T18" fmla="*/ 2147483646 w 245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5" h="155">
                <a:moveTo>
                  <a:pt x="0" y="0"/>
                </a:moveTo>
                <a:lnTo>
                  <a:pt x="245" y="0"/>
                </a:lnTo>
                <a:lnTo>
                  <a:pt x="245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10" y="0"/>
                </a:moveTo>
                <a:lnTo>
                  <a:pt x="235" y="0"/>
                </a:lnTo>
                <a:lnTo>
                  <a:pt x="235" y="155"/>
                </a:lnTo>
                <a:lnTo>
                  <a:pt x="10" y="155"/>
                </a:lnTo>
                <a:lnTo>
                  <a:pt x="10" y="0"/>
                </a:lnTo>
                <a:close/>
              </a:path>
            </a:pathLst>
          </a:custGeom>
          <a:solidFill>
            <a:srgbClr val="D5D5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74" name="Freeform 734"/>
          <p:cNvSpPr>
            <a:spLocks noEditPoints="1"/>
          </p:cNvSpPr>
          <p:nvPr/>
        </p:nvSpPr>
        <p:spPr bwMode="auto">
          <a:xfrm>
            <a:off x="5114925" y="5213350"/>
            <a:ext cx="357188" cy="246063"/>
          </a:xfrm>
          <a:custGeom>
            <a:avLst/>
            <a:gdLst>
              <a:gd name="T0" fmla="*/ 0 w 225"/>
              <a:gd name="T1" fmla="*/ 0 h 155"/>
              <a:gd name="T2" fmla="*/ 2147483646 w 225"/>
              <a:gd name="T3" fmla="*/ 0 h 155"/>
              <a:gd name="T4" fmla="*/ 2147483646 w 225"/>
              <a:gd name="T5" fmla="*/ 2147483646 h 155"/>
              <a:gd name="T6" fmla="*/ 0 w 225"/>
              <a:gd name="T7" fmla="*/ 2147483646 h 155"/>
              <a:gd name="T8" fmla="*/ 0 w 225"/>
              <a:gd name="T9" fmla="*/ 0 h 155"/>
              <a:gd name="T10" fmla="*/ 2147483646 w 225"/>
              <a:gd name="T11" fmla="*/ 0 h 155"/>
              <a:gd name="T12" fmla="*/ 2147483646 w 225"/>
              <a:gd name="T13" fmla="*/ 0 h 155"/>
              <a:gd name="T14" fmla="*/ 2147483646 w 225"/>
              <a:gd name="T15" fmla="*/ 2147483646 h 155"/>
              <a:gd name="T16" fmla="*/ 2147483646 w 225"/>
              <a:gd name="T17" fmla="*/ 2147483646 h 155"/>
              <a:gd name="T18" fmla="*/ 2147483646 w 225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5" h="155">
                <a:moveTo>
                  <a:pt x="0" y="0"/>
                </a:moveTo>
                <a:lnTo>
                  <a:pt x="225" y="0"/>
                </a:lnTo>
                <a:lnTo>
                  <a:pt x="225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216" y="0"/>
                </a:lnTo>
                <a:lnTo>
                  <a:pt x="216" y="155"/>
                </a:lnTo>
                <a:lnTo>
                  <a:pt x="9" y="155"/>
                </a:lnTo>
                <a:lnTo>
                  <a:pt x="9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75" name="Freeform 735"/>
          <p:cNvSpPr>
            <a:spLocks noEditPoints="1"/>
          </p:cNvSpPr>
          <p:nvPr/>
        </p:nvSpPr>
        <p:spPr bwMode="auto">
          <a:xfrm>
            <a:off x="5129213" y="5213350"/>
            <a:ext cx="328612" cy="246063"/>
          </a:xfrm>
          <a:custGeom>
            <a:avLst/>
            <a:gdLst>
              <a:gd name="T0" fmla="*/ 0 w 207"/>
              <a:gd name="T1" fmla="*/ 0 h 155"/>
              <a:gd name="T2" fmla="*/ 2147483646 w 207"/>
              <a:gd name="T3" fmla="*/ 0 h 155"/>
              <a:gd name="T4" fmla="*/ 2147483646 w 207"/>
              <a:gd name="T5" fmla="*/ 2147483646 h 155"/>
              <a:gd name="T6" fmla="*/ 0 w 207"/>
              <a:gd name="T7" fmla="*/ 2147483646 h 155"/>
              <a:gd name="T8" fmla="*/ 0 w 207"/>
              <a:gd name="T9" fmla="*/ 0 h 155"/>
              <a:gd name="T10" fmla="*/ 2147483646 w 207"/>
              <a:gd name="T11" fmla="*/ 0 h 155"/>
              <a:gd name="T12" fmla="*/ 2147483646 w 207"/>
              <a:gd name="T13" fmla="*/ 0 h 155"/>
              <a:gd name="T14" fmla="*/ 2147483646 w 207"/>
              <a:gd name="T15" fmla="*/ 2147483646 h 155"/>
              <a:gd name="T16" fmla="*/ 2147483646 w 207"/>
              <a:gd name="T17" fmla="*/ 2147483646 h 155"/>
              <a:gd name="T18" fmla="*/ 2147483646 w 207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7" h="155">
                <a:moveTo>
                  <a:pt x="0" y="0"/>
                </a:moveTo>
                <a:lnTo>
                  <a:pt x="207" y="0"/>
                </a:lnTo>
                <a:lnTo>
                  <a:pt x="207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10" y="0"/>
                </a:moveTo>
                <a:lnTo>
                  <a:pt x="197" y="0"/>
                </a:lnTo>
                <a:lnTo>
                  <a:pt x="197" y="155"/>
                </a:lnTo>
                <a:lnTo>
                  <a:pt x="10" y="155"/>
                </a:lnTo>
                <a:lnTo>
                  <a:pt x="10" y="0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76" name="Freeform 736"/>
          <p:cNvSpPr>
            <a:spLocks noEditPoints="1"/>
          </p:cNvSpPr>
          <p:nvPr/>
        </p:nvSpPr>
        <p:spPr bwMode="auto">
          <a:xfrm>
            <a:off x="5145088" y="5213350"/>
            <a:ext cx="296862" cy="246063"/>
          </a:xfrm>
          <a:custGeom>
            <a:avLst/>
            <a:gdLst>
              <a:gd name="T0" fmla="*/ 0 w 187"/>
              <a:gd name="T1" fmla="*/ 0 h 155"/>
              <a:gd name="T2" fmla="*/ 2147483646 w 187"/>
              <a:gd name="T3" fmla="*/ 0 h 155"/>
              <a:gd name="T4" fmla="*/ 2147483646 w 187"/>
              <a:gd name="T5" fmla="*/ 2147483646 h 155"/>
              <a:gd name="T6" fmla="*/ 0 w 187"/>
              <a:gd name="T7" fmla="*/ 2147483646 h 155"/>
              <a:gd name="T8" fmla="*/ 0 w 187"/>
              <a:gd name="T9" fmla="*/ 0 h 155"/>
              <a:gd name="T10" fmla="*/ 2147483646 w 187"/>
              <a:gd name="T11" fmla="*/ 0 h 155"/>
              <a:gd name="T12" fmla="*/ 2147483646 w 187"/>
              <a:gd name="T13" fmla="*/ 0 h 155"/>
              <a:gd name="T14" fmla="*/ 2147483646 w 187"/>
              <a:gd name="T15" fmla="*/ 2147483646 h 155"/>
              <a:gd name="T16" fmla="*/ 2147483646 w 187"/>
              <a:gd name="T17" fmla="*/ 2147483646 h 155"/>
              <a:gd name="T18" fmla="*/ 2147483646 w 187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87" h="155">
                <a:moveTo>
                  <a:pt x="0" y="0"/>
                </a:moveTo>
                <a:lnTo>
                  <a:pt x="187" y="0"/>
                </a:lnTo>
                <a:lnTo>
                  <a:pt x="187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178" y="0"/>
                </a:lnTo>
                <a:lnTo>
                  <a:pt x="178" y="155"/>
                </a:lnTo>
                <a:lnTo>
                  <a:pt x="9" y="155"/>
                </a:lnTo>
                <a:lnTo>
                  <a:pt x="9" y="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77" name="Freeform 737"/>
          <p:cNvSpPr>
            <a:spLocks noEditPoints="1"/>
          </p:cNvSpPr>
          <p:nvPr/>
        </p:nvSpPr>
        <p:spPr bwMode="auto">
          <a:xfrm>
            <a:off x="5159375" y="5213350"/>
            <a:ext cx="268288" cy="246063"/>
          </a:xfrm>
          <a:custGeom>
            <a:avLst/>
            <a:gdLst>
              <a:gd name="T0" fmla="*/ 0 w 169"/>
              <a:gd name="T1" fmla="*/ 0 h 155"/>
              <a:gd name="T2" fmla="*/ 2147483646 w 169"/>
              <a:gd name="T3" fmla="*/ 0 h 155"/>
              <a:gd name="T4" fmla="*/ 2147483646 w 169"/>
              <a:gd name="T5" fmla="*/ 2147483646 h 155"/>
              <a:gd name="T6" fmla="*/ 0 w 169"/>
              <a:gd name="T7" fmla="*/ 2147483646 h 155"/>
              <a:gd name="T8" fmla="*/ 0 w 169"/>
              <a:gd name="T9" fmla="*/ 0 h 155"/>
              <a:gd name="T10" fmla="*/ 2147483646 w 169"/>
              <a:gd name="T11" fmla="*/ 0 h 155"/>
              <a:gd name="T12" fmla="*/ 2147483646 w 169"/>
              <a:gd name="T13" fmla="*/ 0 h 155"/>
              <a:gd name="T14" fmla="*/ 2147483646 w 169"/>
              <a:gd name="T15" fmla="*/ 2147483646 h 155"/>
              <a:gd name="T16" fmla="*/ 2147483646 w 169"/>
              <a:gd name="T17" fmla="*/ 2147483646 h 155"/>
              <a:gd name="T18" fmla="*/ 2147483646 w 169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9" h="155">
                <a:moveTo>
                  <a:pt x="0" y="0"/>
                </a:moveTo>
                <a:lnTo>
                  <a:pt x="169" y="0"/>
                </a:lnTo>
                <a:lnTo>
                  <a:pt x="169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160" y="0"/>
                </a:lnTo>
                <a:lnTo>
                  <a:pt x="160" y="155"/>
                </a:lnTo>
                <a:lnTo>
                  <a:pt x="9" y="155"/>
                </a:lnTo>
                <a:lnTo>
                  <a:pt x="9" y="0"/>
                </a:lnTo>
                <a:close/>
              </a:path>
            </a:pathLst>
          </a:custGeom>
          <a:solidFill>
            <a:srgbClr val="DE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78" name="Freeform 738"/>
          <p:cNvSpPr>
            <a:spLocks noEditPoints="1"/>
          </p:cNvSpPr>
          <p:nvPr/>
        </p:nvSpPr>
        <p:spPr bwMode="auto">
          <a:xfrm>
            <a:off x="5173663" y="5213350"/>
            <a:ext cx="239712" cy="246063"/>
          </a:xfrm>
          <a:custGeom>
            <a:avLst/>
            <a:gdLst>
              <a:gd name="T0" fmla="*/ 0 w 151"/>
              <a:gd name="T1" fmla="*/ 0 h 155"/>
              <a:gd name="T2" fmla="*/ 2147483646 w 151"/>
              <a:gd name="T3" fmla="*/ 0 h 155"/>
              <a:gd name="T4" fmla="*/ 2147483646 w 151"/>
              <a:gd name="T5" fmla="*/ 2147483646 h 155"/>
              <a:gd name="T6" fmla="*/ 0 w 151"/>
              <a:gd name="T7" fmla="*/ 2147483646 h 155"/>
              <a:gd name="T8" fmla="*/ 0 w 151"/>
              <a:gd name="T9" fmla="*/ 0 h 155"/>
              <a:gd name="T10" fmla="*/ 2147483646 w 151"/>
              <a:gd name="T11" fmla="*/ 0 h 155"/>
              <a:gd name="T12" fmla="*/ 2147483646 w 151"/>
              <a:gd name="T13" fmla="*/ 0 h 155"/>
              <a:gd name="T14" fmla="*/ 2147483646 w 151"/>
              <a:gd name="T15" fmla="*/ 2147483646 h 155"/>
              <a:gd name="T16" fmla="*/ 2147483646 w 151"/>
              <a:gd name="T17" fmla="*/ 2147483646 h 155"/>
              <a:gd name="T18" fmla="*/ 2147483646 w 151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1" h="155">
                <a:moveTo>
                  <a:pt x="0" y="0"/>
                </a:moveTo>
                <a:lnTo>
                  <a:pt x="151" y="0"/>
                </a:lnTo>
                <a:lnTo>
                  <a:pt x="151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10" y="0"/>
                </a:moveTo>
                <a:lnTo>
                  <a:pt x="141" y="0"/>
                </a:lnTo>
                <a:lnTo>
                  <a:pt x="141" y="155"/>
                </a:lnTo>
                <a:lnTo>
                  <a:pt x="10" y="155"/>
                </a:lnTo>
                <a:lnTo>
                  <a:pt x="1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79" name="Freeform 739"/>
          <p:cNvSpPr>
            <a:spLocks noEditPoints="1"/>
          </p:cNvSpPr>
          <p:nvPr/>
        </p:nvSpPr>
        <p:spPr bwMode="auto">
          <a:xfrm>
            <a:off x="5189538" y="5213350"/>
            <a:ext cx="207962" cy="246063"/>
          </a:xfrm>
          <a:custGeom>
            <a:avLst/>
            <a:gdLst>
              <a:gd name="T0" fmla="*/ 0 w 131"/>
              <a:gd name="T1" fmla="*/ 0 h 155"/>
              <a:gd name="T2" fmla="*/ 2147483646 w 131"/>
              <a:gd name="T3" fmla="*/ 0 h 155"/>
              <a:gd name="T4" fmla="*/ 2147483646 w 131"/>
              <a:gd name="T5" fmla="*/ 2147483646 h 155"/>
              <a:gd name="T6" fmla="*/ 0 w 131"/>
              <a:gd name="T7" fmla="*/ 2147483646 h 155"/>
              <a:gd name="T8" fmla="*/ 0 w 131"/>
              <a:gd name="T9" fmla="*/ 0 h 155"/>
              <a:gd name="T10" fmla="*/ 2147483646 w 131"/>
              <a:gd name="T11" fmla="*/ 0 h 155"/>
              <a:gd name="T12" fmla="*/ 2147483646 w 131"/>
              <a:gd name="T13" fmla="*/ 0 h 155"/>
              <a:gd name="T14" fmla="*/ 2147483646 w 131"/>
              <a:gd name="T15" fmla="*/ 2147483646 h 155"/>
              <a:gd name="T16" fmla="*/ 2147483646 w 131"/>
              <a:gd name="T17" fmla="*/ 2147483646 h 155"/>
              <a:gd name="T18" fmla="*/ 2147483646 w 131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1" h="155">
                <a:moveTo>
                  <a:pt x="0" y="0"/>
                </a:moveTo>
                <a:lnTo>
                  <a:pt x="131" y="0"/>
                </a:lnTo>
                <a:lnTo>
                  <a:pt x="131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122" y="0"/>
                </a:lnTo>
                <a:lnTo>
                  <a:pt x="122" y="155"/>
                </a:lnTo>
                <a:lnTo>
                  <a:pt x="9" y="155"/>
                </a:lnTo>
                <a:lnTo>
                  <a:pt x="9" y="0"/>
                </a:lnTo>
                <a:close/>
              </a:path>
            </a:pathLst>
          </a:custGeom>
          <a:solidFill>
            <a:srgbClr val="E1E1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80" name="Freeform 740"/>
          <p:cNvSpPr>
            <a:spLocks noEditPoints="1"/>
          </p:cNvSpPr>
          <p:nvPr/>
        </p:nvSpPr>
        <p:spPr bwMode="auto">
          <a:xfrm>
            <a:off x="5203825" y="5213350"/>
            <a:ext cx="179388" cy="246063"/>
          </a:xfrm>
          <a:custGeom>
            <a:avLst/>
            <a:gdLst>
              <a:gd name="T0" fmla="*/ 0 w 113"/>
              <a:gd name="T1" fmla="*/ 0 h 155"/>
              <a:gd name="T2" fmla="*/ 2147483646 w 113"/>
              <a:gd name="T3" fmla="*/ 0 h 155"/>
              <a:gd name="T4" fmla="*/ 2147483646 w 113"/>
              <a:gd name="T5" fmla="*/ 2147483646 h 155"/>
              <a:gd name="T6" fmla="*/ 0 w 113"/>
              <a:gd name="T7" fmla="*/ 2147483646 h 155"/>
              <a:gd name="T8" fmla="*/ 0 w 113"/>
              <a:gd name="T9" fmla="*/ 0 h 155"/>
              <a:gd name="T10" fmla="*/ 2147483646 w 113"/>
              <a:gd name="T11" fmla="*/ 0 h 155"/>
              <a:gd name="T12" fmla="*/ 2147483646 w 113"/>
              <a:gd name="T13" fmla="*/ 0 h 155"/>
              <a:gd name="T14" fmla="*/ 2147483646 w 113"/>
              <a:gd name="T15" fmla="*/ 2147483646 h 155"/>
              <a:gd name="T16" fmla="*/ 2147483646 w 113"/>
              <a:gd name="T17" fmla="*/ 2147483646 h 155"/>
              <a:gd name="T18" fmla="*/ 2147483646 w 113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3" h="155">
                <a:moveTo>
                  <a:pt x="0" y="0"/>
                </a:moveTo>
                <a:lnTo>
                  <a:pt x="113" y="0"/>
                </a:lnTo>
                <a:lnTo>
                  <a:pt x="113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10" y="0"/>
                </a:moveTo>
                <a:lnTo>
                  <a:pt x="104" y="0"/>
                </a:lnTo>
                <a:lnTo>
                  <a:pt x="104" y="155"/>
                </a:lnTo>
                <a:lnTo>
                  <a:pt x="10" y="155"/>
                </a:lnTo>
                <a:lnTo>
                  <a:pt x="10" y="0"/>
                </a:lnTo>
                <a:close/>
              </a:path>
            </a:pathLst>
          </a:custGeom>
          <a:solidFill>
            <a:srgbClr val="E3E3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81" name="Freeform 741"/>
          <p:cNvSpPr>
            <a:spLocks noEditPoints="1"/>
          </p:cNvSpPr>
          <p:nvPr/>
        </p:nvSpPr>
        <p:spPr bwMode="auto">
          <a:xfrm>
            <a:off x="5219700" y="5213350"/>
            <a:ext cx="149225" cy="246063"/>
          </a:xfrm>
          <a:custGeom>
            <a:avLst/>
            <a:gdLst>
              <a:gd name="T0" fmla="*/ 0 w 94"/>
              <a:gd name="T1" fmla="*/ 0 h 155"/>
              <a:gd name="T2" fmla="*/ 2147483646 w 94"/>
              <a:gd name="T3" fmla="*/ 0 h 155"/>
              <a:gd name="T4" fmla="*/ 2147483646 w 94"/>
              <a:gd name="T5" fmla="*/ 2147483646 h 155"/>
              <a:gd name="T6" fmla="*/ 0 w 94"/>
              <a:gd name="T7" fmla="*/ 2147483646 h 155"/>
              <a:gd name="T8" fmla="*/ 0 w 94"/>
              <a:gd name="T9" fmla="*/ 0 h 155"/>
              <a:gd name="T10" fmla="*/ 2147483646 w 94"/>
              <a:gd name="T11" fmla="*/ 0 h 155"/>
              <a:gd name="T12" fmla="*/ 2147483646 w 94"/>
              <a:gd name="T13" fmla="*/ 0 h 155"/>
              <a:gd name="T14" fmla="*/ 2147483646 w 94"/>
              <a:gd name="T15" fmla="*/ 2147483646 h 155"/>
              <a:gd name="T16" fmla="*/ 2147483646 w 94"/>
              <a:gd name="T17" fmla="*/ 2147483646 h 155"/>
              <a:gd name="T18" fmla="*/ 2147483646 w 94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4" h="155">
                <a:moveTo>
                  <a:pt x="0" y="0"/>
                </a:moveTo>
                <a:lnTo>
                  <a:pt x="94" y="0"/>
                </a:lnTo>
                <a:lnTo>
                  <a:pt x="94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84" y="0"/>
                </a:lnTo>
                <a:lnTo>
                  <a:pt x="84" y="155"/>
                </a:lnTo>
                <a:lnTo>
                  <a:pt x="9" y="155"/>
                </a:lnTo>
                <a:lnTo>
                  <a:pt x="9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82" name="Freeform 742"/>
          <p:cNvSpPr>
            <a:spLocks noEditPoints="1"/>
          </p:cNvSpPr>
          <p:nvPr/>
        </p:nvSpPr>
        <p:spPr bwMode="auto">
          <a:xfrm>
            <a:off x="5233988" y="5213350"/>
            <a:ext cx="119062" cy="246063"/>
          </a:xfrm>
          <a:custGeom>
            <a:avLst/>
            <a:gdLst>
              <a:gd name="T0" fmla="*/ 0 w 75"/>
              <a:gd name="T1" fmla="*/ 0 h 155"/>
              <a:gd name="T2" fmla="*/ 2147483646 w 75"/>
              <a:gd name="T3" fmla="*/ 0 h 155"/>
              <a:gd name="T4" fmla="*/ 2147483646 w 75"/>
              <a:gd name="T5" fmla="*/ 2147483646 h 155"/>
              <a:gd name="T6" fmla="*/ 0 w 75"/>
              <a:gd name="T7" fmla="*/ 2147483646 h 155"/>
              <a:gd name="T8" fmla="*/ 0 w 75"/>
              <a:gd name="T9" fmla="*/ 0 h 155"/>
              <a:gd name="T10" fmla="*/ 2147483646 w 75"/>
              <a:gd name="T11" fmla="*/ 0 h 155"/>
              <a:gd name="T12" fmla="*/ 2147483646 w 75"/>
              <a:gd name="T13" fmla="*/ 0 h 155"/>
              <a:gd name="T14" fmla="*/ 2147483646 w 75"/>
              <a:gd name="T15" fmla="*/ 2147483646 h 155"/>
              <a:gd name="T16" fmla="*/ 2147483646 w 75"/>
              <a:gd name="T17" fmla="*/ 2147483646 h 155"/>
              <a:gd name="T18" fmla="*/ 2147483646 w 75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5" h="155">
                <a:moveTo>
                  <a:pt x="0" y="0"/>
                </a:moveTo>
                <a:lnTo>
                  <a:pt x="75" y="0"/>
                </a:lnTo>
                <a:lnTo>
                  <a:pt x="75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66" y="0"/>
                </a:lnTo>
                <a:lnTo>
                  <a:pt x="66" y="155"/>
                </a:lnTo>
                <a:lnTo>
                  <a:pt x="9" y="155"/>
                </a:lnTo>
                <a:lnTo>
                  <a:pt x="9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83" name="Freeform 743"/>
          <p:cNvSpPr>
            <a:spLocks noEditPoints="1"/>
          </p:cNvSpPr>
          <p:nvPr/>
        </p:nvSpPr>
        <p:spPr bwMode="auto">
          <a:xfrm>
            <a:off x="5248275" y="5213350"/>
            <a:ext cx="90488" cy="246063"/>
          </a:xfrm>
          <a:custGeom>
            <a:avLst/>
            <a:gdLst>
              <a:gd name="T0" fmla="*/ 0 w 57"/>
              <a:gd name="T1" fmla="*/ 0 h 155"/>
              <a:gd name="T2" fmla="*/ 2147483646 w 57"/>
              <a:gd name="T3" fmla="*/ 0 h 155"/>
              <a:gd name="T4" fmla="*/ 2147483646 w 57"/>
              <a:gd name="T5" fmla="*/ 2147483646 h 155"/>
              <a:gd name="T6" fmla="*/ 0 w 57"/>
              <a:gd name="T7" fmla="*/ 2147483646 h 155"/>
              <a:gd name="T8" fmla="*/ 0 w 57"/>
              <a:gd name="T9" fmla="*/ 0 h 155"/>
              <a:gd name="T10" fmla="*/ 2147483646 w 57"/>
              <a:gd name="T11" fmla="*/ 0 h 155"/>
              <a:gd name="T12" fmla="*/ 2147483646 w 57"/>
              <a:gd name="T13" fmla="*/ 0 h 155"/>
              <a:gd name="T14" fmla="*/ 2147483646 w 57"/>
              <a:gd name="T15" fmla="*/ 2147483646 h 155"/>
              <a:gd name="T16" fmla="*/ 2147483646 w 57"/>
              <a:gd name="T17" fmla="*/ 2147483646 h 155"/>
              <a:gd name="T18" fmla="*/ 2147483646 w 57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7" h="155">
                <a:moveTo>
                  <a:pt x="0" y="0"/>
                </a:moveTo>
                <a:lnTo>
                  <a:pt x="57" y="0"/>
                </a:lnTo>
                <a:lnTo>
                  <a:pt x="57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10" y="0"/>
                </a:moveTo>
                <a:lnTo>
                  <a:pt x="47" y="0"/>
                </a:lnTo>
                <a:lnTo>
                  <a:pt x="47" y="155"/>
                </a:lnTo>
                <a:lnTo>
                  <a:pt x="10" y="155"/>
                </a:lnTo>
                <a:lnTo>
                  <a:pt x="1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84" name="Freeform 744"/>
          <p:cNvSpPr>
            <a:spLocks noEditPoints="1"/>
          </p:cNvSpPr>
          <p:nvPr/>
        </p:nvSpPr>
        <p:spPr bwMode="auto">
          <a:xfrm>
            <a:off x="5264150" y="5213350"/>
            <a:ext cx="58738" cy="246063"/>
          </a:xfrm>
          <a:custGeom>
            <a:avLst/>
            <a:gdLst>
              <a:gd name="T0" fmla="*/ 0 w 37"/>
              <a:gd name="T1" fmla="*/ 0 h 155"/>
              <a:gd name="T2" fmla="*/ 2147483646 w 37"/>
              <a:gd name="T3" fmla="*/ 0 h 155"/>
              <a:gd name="T4" fmla="*/ 2147483646 w 37"/>
              <a:gd name="T5" fmla="*/ 2147483646 h 155"/>
              <a:gd name="T6" fmla="*/ 0 w 37"/>
              <a:gd name="T7" fmla="*/ 2147483646 h 155"/>
              <a:gd name="T8" fmla="*/ 0 w 37"/>
              <a:gd name="T9" fmla="*/ 0 h 155"/>
              <a:gd name="T10" fmla="*/ 2147483646 w 37"/>
              <a:gd name="T11" fmla="*/ 0 h 155"/>
              <a:gd name="T12" fmla="*/ 2147483646 w 37"/>
              <a:gd name="T13" fmla="*/ 0 h 155"/>
              <a:gd name="T14" fmla="*/ 2147483646 w 37"/>
              <a:gd name="T15" fmla="*/ 2147483646 h 155"/>
              <a:gd name="T16" fmla="*/ 2147483646 w 37"/>
              <a:gd name="T17" fmla="*/ 2147483646 h 155"/>
              <a:gd name="T18" fmla="*/ 2147483646 w 37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7" h="155">
                <a:moveTo>
                  <a:pt x="0" y="0"/>
                </a:moveTo>
                <a:lnTo>
                  <a:pt x="37" y="0"/>
                </a:lnTo>
                <a:lnTo>
                  <a:pt x="37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28" y="0"/>
                </a:lnTo>
                <a:lnTo>
                  <a:pt x="28" y="155"/>
                </a:lnTo>
                <a:lnTo>
                  <a:pt x="9" y="155"/>
                </a:lnTo>
                <a:lnTo>
                  <a:pt x="9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85" name="Freeform 745"/>
          <p:cNvSpPr>
            <a:spLocks noEditPoints="1"/>
          </p:cNvSpPr>
          <p:nvPr/>
        </p:nvSpPr>
        <p:spPr bwMode="auto">
          <a:xfrm>
            <a:off x="5278438" y="5213350"/>
            <a:ext cx="30162" cy="246063"/>
          </a:xfrm>
          <a:custGeom>
            <a:avLst/>
            <a:gdLst>
              <a:gd name="T0" fmla="*/ 0 w 19"/>
              <a:gd name="T1" fmla="*/ 0 h 155"/>
              <a:gd name="T2" fmla="*/ 2147483646 w 19"/>
              <a:gd name="T3" fmla="*/ 0 h 155"/>
              <a:gd name="T4" fmla="*/ 2147483646 w 19"/>
              <a:gd name="T5" fmla="*/ 2147483646 h 155"/>
              <a:gd name="T6" fmla="*/ 0 w 19"/>
              <a:gd name="T7" fmla="*/ 2147483646 h 155"/>
              <a:gd name="T8" fmla="*/ 0 w 19"/>
              <a:gd name="T9" fmla="*/ 0 h 155"/>
              <a:gd name="T10" fmla="*/ 2147483646 w 19"/>
              <a:gd name="T11" fmla="*/ 0 h 155"/>
              <a:gd name="T12" fmla="*/ 2147483646 w 19"/>
              <a:gd name="T13" fmla="*/ 0 h 155"/>
              <a:gd name="T14" fmla="*/ 2147483646 w 19"/>
              <a:gd name="T15" fmla="*/ 2147483646 h 155"/>
              <a:gd name="T16" fmla="*/ 2147483646 w 19"/>
              <a:gd name="T17" fmla="*/ 2147483646 h 155"/>
              <a:gd name="T18" fmla="*/ 2147483646 w 19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" h="155">
                <a:moveTo>
                  <a:pt x="0" y="0"/>
                </a:moveTo>
                <a:lnTo>
                  <a:pt x="19" y="0"/>
                </a:lnTo>
                <a:lnTo>
                  <a:pt x="19" y="155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10" y="0"/>
                </a:moveTo>
                <a:lnTo>
                  <a:pt x="10" y="0"/>
                </a:lnTo>
                <a:lnTo>
                  <a:pt x="10" y="155"/>
                </a:lnTo>
                <a:lnTo>
                  <a:pt x="1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86" name="Freeform 746"/>
          <p:cNvSpPr>
            <a:spLocks noEditPoints="1"/>
          </p:cNvSpPr>
          <p:nvPr/>
        </p:nvSpPr>
        <p:spPr bwMode="auto">
          <a:xfrm>
            <a:off x="5294313" y="5213350"/>
            <a:ext cx="1587" cy="246063"/>
          </a:xfrm>
          <a:custGeom>
            <a:avLst/>
            <a:gdLst>
              <a:gd name="T0" fmla="*/ 0 w 1587"/>
              <a:gd name="T1" fmla="*/ 0 h 155"/>
              <a:gd name="T2" fmla="*/ 0 w 1587"/>
              <a:gd name="T3" fmla="*/ 0 h 155"/>
              <a:gd name="T4" fmla="*/ 0 w 1587"/>
              <a:gd name="T5" fmla="*/ 2147483646 h 155"/>
              <a:gd name="T6" fmla="*/ 0 w 1587"/>
              <a:gd name="T7" fmla="*/ 2147483646 h 155"/>
              <a:gd name="T8" fmla="*/ 0 w 1587"/>
              <a:gd name="T9" fmla="*/ 0 h 155"/>
              <a:gd name="T10" fmla="*/ 0 w 1587"/>
              <a:gd name="T11" fmla="*/ 0 h 155"/>
              <a:gd name="T12" fmla="*/ 0 w 1587"/>
              <a:gd name="T13" fmla="*/ 0 h 155"/>
              <a:gd name="T14" fmla="*/ 0 w 1587"/>
              <a:gd name="T15" fmla="*/ 2147483646 h 155"/>
              <a:gd name="T16" fmla="*/ 0 w 1587"/>
              <a:gd name="T17" fmla="*/ 2147483646 h 155"/>
              <a:gd name="T18" fmla="*/ 0 w 1587"/>
              <a:gd name="T19" fmla="*/ 0 h 1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87" h="155">
                <a:moveTo>
                  <a:pt x="0" y="0"/>
                </a:moveTo>
                <a:lnTo>
                  <a:pt x="0" y="0"/>
                </a:lnTo>
                <a:lnTo>
                  <a:pt x="0" y="155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155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87" name="Freeform 747"/>
          <p:cNvSpPr>
            <a:spLocks/>
          </p:cNvSpPr>
          <p:nvPr/>
        </p:nvSpPr>
        <p:spPr bwMode="auto">
          <a:xfrm>
            <a:off x="4824413" y="5213350"/>
            <a:ext cx="938212" cy="246063"/>
          </a:xfrm>
          <a:custGeom>
            <a:avLst/>
            <a:gdLst>
              <a:gd name="T0" fmla="*/ 2147483646 w 591"/>
              <a:gd name="T1" fmla="*/ 2147483646 h 155"/>
              <a:gd name="T2" fmla="*/ 2147483646 w 591"/>
              <a:gd name="T3" fmla="*/ 2147483646 h 155"/>
              <a:gd name="T4" fmla="*/ 2147483646 w 591"/>
              <a:gd name="T5" fmla="*/ 2147483646 h 155"/>
              <a:gd name="T6" fmla="*/ 2147483646 w 591"/>
              <a:gd name="T7" fmla="*/ 2147483646 h 155"/>
              <a:gd name="T8" fmla="*/ 2147483646 w 591"/>
              <a:gd name="T9" fmla="*/ 2147483646 h 155"/>
              <a:gd name="T10" fmla="*/ 2147483646 w 591"/>
              <a:gd name="T11" fmla="*/ 2147483646 h 155"/>
              <a:gd name="T12" fmla="*/ 2147483646 w 591"/>
              <a:gd name="T13" fmla="*/ 2147483646 h 155"/>
              <a:gd name="T14" fmla="*/ 2147483646 w 591"/>
              <a:gd name="T15" fmla="*/ 0 h 155"/>
              <a:gd name="T16" fmla="*/ 2147483646 w 591"/>
              <a:gd name="T17" fmla="*/ 0 h 155"/>
              <a:gd name="T18" fmla="*/ 2147483646 w 591"/>
              <a:gd name="T19" fmla="*/ 0 h 155"/>
              <a:gd name="T20" fmla="*/ 2147483646 w 591"/>
              <a:gd name="T21" fmla="*/ 0 h 155"/>
              <a:gd name="T22" fmla="*/ 0 w 591"/>
              <a:gd name="T23" fmla="*/ 0 h 155"/>
              <a:gd name="T24" fmla="*/ 0 w 591"/>
              <a:gd name="T25" fmla="*/ 2147483646 h 155"/>
              <a:gd name="T26" fmla="*/ 2147483646 w 591"/>
              <a:gd name="T27" fmla="*/ 2147483646 h 155"/>
              <a:gd name="T28" fmla="*/ 2147483646 w 591"/>
              <a:gd name="T29" fmla="*/ 2147483646 h 155"/>
              <a:gd name="T30" fmla="*/ 2147483646 w 591"/>
              <a:gd name="T31" fmla="*/ 2147483646 h 155"/>
              <a:gd name="T32" fmla="*/ 2147483646 w 591"/>
              <a:gd name="T33" fmla="*/ 2147483646 h 155"/>
              <a:gd name="T34" fmla="*/ 2147483646 w 591"/>
              <a:gd name="T35" fmla="*/ 2147483646 h 155"/>
              <a:gd name="T36" fmla="*/ 2147483646 w 591"/>
              <a:gd name="T37" fmla="*/ 2147483646 h 155"/>
              <a:gd name="T38" fmla="*/ 2147483646 w 591"/>
              <a:gd name="T39" fmla="*/ 2147483646 h 155"/>
              <a:gd name="T40" fmla="*/ 2147483646 w 591"/>
              <a:gd name="T41" fmla="*/ 2147483646 h 155"/>
              <a:gd name="T42" fmla="*/ 2147483646 w 591"/>
              <a:gd name="T43" fmla="*/ 2147483646 h 155"/>
              <a:gd name="T44" fmla="*/ 2147483646 w 591"/>
              <a:gd name="T45" fmla="*/ 2147483646 h 155"/>
              <a:gd name="T46" fmla="*/ 2147483646 w 591"/>
              <a:gd name="T47" fmla="*/ 2147483646 h 155"/>
              <a:gd name="T48" fmla="*/ 2147483646 w 591"/>
              <a:gd name="T49" fmla="*/ 2147483646 h 155"/>
              <a:gd name="T50" fmla="*/ 2147483646 w 591"/>
              <a:gd name="T51" fmla="*/ 2147483646 h 155"/>
              <a:gd name="T52" fmla="*/ 2147483646 w 591"/>
              <a:gd name="T53" fmla="*/ 2147483646 h 155"/>
              <a:gd name="T54" fmla="*/ 2147483646 w 591"/>
              <a:gd name="T55" fmla="*/ 2147483646 h 155"/>
              <a:gd name="T56" fmla="*/ 2147483646 w 591"/>
              <a:gd name="T57" fmla="*/ 2147483646 h 155"/>
              <a:gd name="T58" fmla="*/ 2147483646 w 591"/>
              <a:gd name="T59" fmla="*/ 2147483646 h 155"/>
              <a:gd name="T60" fmla="*/ 2147483646 w 591"/>
              <a:gd name="T61" fmla="*/ 2147483646 h 155"/>
              <a:gd name="T62" fmla="*/ 2147483646 w 591"/>
              <a:gd name="T63" fmla="*/ 2147483646 h 155"/>
              <a:gd name="T64" fmla="*/ 2147483646 w 591"/>
              <a:gd name="T65" fmla="*/ 2147483646 h 155"/>
              <a:gd name="T66" fmla="*/ 2147483646 w 591"/>
              <a:gd name="T67" fmla="*/ 0 h 155"/>
              <a:gd name="T68" fmla="*/ 2147483646 w 591"/>
              <a:gd name="T69" fmla="*/ 0 h 155"/>
              <a:gd name="T70" fmla="*/ 2147483646 w 591"/>
              <a:gd name="T71" fmla="*/ 0 h 155"/>
              <a:gd name="T72" fmla="*/ 2147483646 w 591"/>
              <a:gd name="T73" fmla="*/ 0 h 155"/>
              <a:gd name="T74" fmla="*/ 2147483646 w 591"/>
              <a:gd name="T75" fmla="*/ 0 h 155"/>
              <a:gd name="T76" fmla="*/ 2147483646 w 591"/>
              <a:gd name="T77" fmla="*/ 2147483646 h 155"/>
              <a:gd name="T78" fmla="*/ 2147483646 w 591"/>
              <a:gd name="T79" fmla="*/ 2147483646 h 155"/>
              <a:gd name="T80" fmla="*/ 2147483646 w 591"/>
              <a:gd name="T81" fmla="*/ 2147483646 h 155"/>
              <a:gd name="T82" fmla="*/ 2147483646 w 591"/>
              <a:gd name="T83" fmla="*/ 2147483646 h 155"/>
              <a:gd name="T84" fmla="*/ 2147483646 w 591"/>
              <a:gd name="T85" fmla="*/ 2147483646 h 155"/>
              <a:gd name="T86" fmla="*/ 2147483646 w 591"/>
              <a:gd name="T87" fmla="*/ 2147483646 h 155"/>
              <a:gd name="T88" fmla="*/ 2147483646 w 591"/>
              <a:gd name="T89" fmla="*/ 2147483646 h 15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591" h="155">
                <a:moveTo>
                  <a:pt x="296" y="28"/>
                </a:moveTo>
                <a:lnTo>
                  <a:pt x="249" y="24"/>
                </a:lnTo>
                <a:lnTo>
                  <a:pt x="211" y="24"/>
                </a:lnTo>
                <a:lnTo>
                  <a:pt x="188" y="19"/>
                </a:lnTo>
                <a:lnTo>
                  <a:pt x="169" y="14"/>
                </a:lnTo>
                <a:lnTo>
                  <a:pt x="155" y="9"/>
                </a:lnTo>
                <a:lnTo>
                  <a:pt x="126" y="5"/>
                </a:lnTo>
                <a:lnTo>
                  <a:pt x="112" y="0"/>
                </a:lnTo>
                <a:lnTo>
                  <a:pt x="98" y="0"/>
                </a:lnTo>
                <a:lnTo>
                  <a:pt x="79" y="0"/>
                </a:lnTo>
                <a:lnTo>
                  <a:pt x="56" y="0"/>
                </a:lnTo>
                <a:lnTo>
                  <a:pt x="0" y="0"/>
                </a:lnTo>
                <a:lnTo>
                  <a:pt x="0" y="127"/>
                </a:lnTo>
                <a:lnTo>
                  <a:pt x="56" y="127"/>
                </a:lnTo>
                <a:lnTo>
                  <a:pt x="79" y="127"/>
                </a:lnTo>
                <a:lnTo>
                  <a:pt x="98" y="127"/>
                </a:lnTo>
                <a:lnTo>
                  <a:pt x="112" y="132"/>
                </a:lnTo>
                <a:lnTo>
                  <a:pt x="126" y="132"/>
                </a:lnTo>
                <a:lnTo>
                  <a:pt x="155" y="136"/>
                </a:lnTo>
                <a:lnTo>
                  <a:pt x="169" y="141"/>
                </a:lnTo>
                <a:lnTo>
                  <a:pt x="188" y="146"/>
                </a:lnTo>
                <a:lnTo>
                  <a:pt x="211" y="150"/>
                </a:lnTo>
                <a:lnTo>
                  <a:pt x="249" y="155"/>
                </a:lnTo>
                <a:lnTo>
                  <a:pt x="296" y="155"/>
                </a:lnTo>
                <a:lnTo>
                  <a:pt x="352" y="150"/>
                </a:lnTo>
                <a:lnTo>
                  <a:pt x="389" y="146"/>
                </a:lnTo>
                <a:lnTo>
                  <a:pt x="418" y="141"/>
                </a:lnTo>
                <a:lnTo>
                  <a:pt x="436" y="136"/>
                </a:lnTo>
                <a:lnTo>
                  <a:pt x="469" y="132"/>
                </a:lnTo>
                <a:lnTo>
                  <a:pt x="488" y="132"/>
                </a:lnTo>
                <a:lnTo>
                  <a:pt x="507" y="127"/>
                </a:lnTo>
                <a:lnTo>
                  <a:pt x="535" y="127"/>
                </a:lnTo>
                <a:lnTo>
                  <a:pt x="591" y="127"/>
                </a:lnTo>
                <a:lnTo>
                  <a:pt x="591" y="0"/>
                </a:lnTo>
                <a:lnTo>
                  <a:pt x="535" y="0"/>
                </a:lnTo>
                <a:lnTo>
                  <a:pt x="512" y="0"/>
                </a:lnTo>
                <a:lnTo>
                  <a:pt x="493" y="0"/>
                </a:lnTo>
                <a:lnTo>
                  <a:pt x="479" y="0"/>
                </a:lnTo>
                <a:lnTo>
                  <a:pt x="465" y="5"/>
                </a:lnTo>
                <a:lnTo>
                  <a:pt x="436" y="9"/>
                </a:lnTo>
                <a:lnTo>
                  <a:pt x="422" y="14"/>
                </a:lnTo>
                <a:lnTo>
                  <a:pt x="404" y="19"/>
                </a:lnTo>
                <a:lnTo>
                  <a:pt x="380" y="24"/>
                </a:lnTo>
                <a:lnTo>
                  <a:pt x="343" y="24"/>
                </a:lnTo>
                <a:lnTo>
                  <a:pt x="296" y="28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88" name="Freeform 748"/>
          <p:cNvSpPr>
            <a:spLocks/>
          </p:cNvSpPr>
          <p:nvPr/>
        </p:nvSpPr>
        <p:spPr bwMode="auto">
          <a:xfrm>
            <a:off x="5286375" y="5257800"/>
            <a:ext cx="14288" cy="60325"/>
          </a:xfrm>
          <a:custGeom>
            <a:avLst/>
            <a:gdLst>
              <a:gd name="T0" fmla="*/ 2147483646 w 2"/>
              <a:gd name="T1" fmla="*/ 0 h 8"/>
              <a:gd name="T2" fmla="*/ 0 w 2"/>
              <a:gd name="T3" fmla="*/ 2147483646 h 8"/>
              <a:gd name="T4" fmla="*/ 0 w 2"/>
              <a:gd name="T5" fmla="*/ 2147483646 h 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8">
                <a:moveTo>
                  <a:pt x="2" y="0"/>
                </a:moveTo>
                <a:lnTo>
                  <a:pt x="0" y="1"/>
                </a:lnTo>
                <a:lnTo>
                  <a:pt x="0" y="8"/>
                </a:lnTo>
              </a:path>
            </a:pathLst>
          </a:custGeom>
          <a:noFill/>
          <a:ln w="1428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89" name="Freeform 749"/>
          <p:cNvSpPr>
            <a:spLocks/>
          </p:cNvSpPr>
          <p:nvPr/>
        </p:nvSpPr>
        <p:spPr bwMode="auto">
          <a:xfrm>
            <a:off x="5211763" y="5257800"/>
            <a:ext cx="14287" cy="60325"/>
          </a:xfrm>
          <a:custGeom>
            <a:avLst/>
            <a:gdLst>
              <a:gd name="T0" fmla="*/ 2147483646 w 2"/>
              <a:gd name="T1" fmla="*/ 0 h 8"/>
              <a:gd name="T2" fmla="*/ 0 w 2"/>
              <a:gd name="T3" fmla="*/ 2147483646 h 8"/>
              <a:gd name="T4" fmla="*/ 0 w 2"/>
              <a:gd name="T5" fmla="*/ 2147483646 h 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8">
                <a:moveTo>
                  <a:pt x="2" y="0"/>
                </a:moveTo>
                <a:lnTo>
                  <a:pt x="0" y="1"/>
                </a:lnTo>
                <a:lnTo>
                  <a:pt x="0" y="8"/>
                </a:lnTo>
              </a:path>
            </a:pathLst>
          </a:custGeom>
          <a:noFill/>
          <a:ln w="1428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90" name="Freeform 750"/>
          <p:cNvSpPr>
            <a:spLocks/>
          </p:cNvSpPr>
          <p:nvPr/>
        </p:nvSpPr>
        <p:spPr bwMode="auto">
          <a:xfrm>
            <a:off x="5129213" y="5251450"/>
            <a:ext cx="22225" cy="58738"/>
          </a:xfrm>
          <a:custGeom>
            <a:avLst/>
            <a:gdLst>
              <a:gd name="T0" fmla="*/ 2147483646 w 3"/>
              <a:gd name="T1" fmla="*/ 0 h 8"/>
              <a:gd name="T2" fmla="*/ 0 w 3"/>
              <a:gd name="T3" fmla="*/ 2147483646 h 8"/>
              <a:gd name="T4" fmla="*/ 0 w 3"/>
              <a:gd name="T5" fmla="*/ 2147483646 h 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" h="8">
                <a:moveTo>
                  <a:pt x="3" y="0"/>
                </a:moveTo>
                <a:lnTo>
                  <a:pt x="0" y="1"/>
                </a:lnTo>
                <a:lnTo>
                  <a:pt x="0" y="8"/>
                </a:lnTo>
              </a:path>
            </a:pathLst>
          </a:custGeom>
          <a:noFill/>
          <a:ln w="1428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91" name="Freeform 751"/>
          <p:cNvSpPr>
            <a:spLocks/>
          </p:cNvSpPr>
          <p:nvPr/>
        </p:nvSpPr>
        <p:spPr bwMode="auto">
          <a:xfrm>
            <a:off x="5360988" y="5257800"/>
            <a:ext cx="14287" cy="60325"/>
          </a:xfrm>
          <a:custGeom>
            <a:avLst/>
            <a:gdLst>
              <a:gd name="T0" fmla="*/ 2147483646 w 2"/>
              <a:gd name="T1" fmla="*/ 0 h 8"/>
              <a:gd name="T2" fmla="*/ 0 w 2"/>
              <a:gd name="T3" fmla="*/ 2147483646 h 8"/>
              <a:gd name="T4" fmla="*/ 0 w 2"/>
              <a:gd name="T5" fmla="*/ 2147483646 h 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8">
                <a:moveTo>
                  <a:pt x="2" y="0"/>
                </a:moveTo>
                <a:lnTo>
                  <a:pt x="0" y="1"/>
                </a:lnTo>
                <a:lnTo>
                  <a:pt x="0" y="8"/>
                </a:lnTo>
              </a:path>
            </a:pathLst>
          </a:custGeom>
          <a:noFill/>
          <a:ln w="1428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92" name="Freeform 752"/>
          <p:cNvSpPr>
            <a:spLocks/>
          </p:cNvSpPr>
          <p:nvPr/>
        </p:nvSpPr>
        <p:spPr bwMode="auto">
          <a:xfrm>
            <a:off x="5435600" y="5251450"/>
            <a:ext cx="14288" cy="58738"/>
          </a:xfrm>
          <a:custGeom>
            <a:avLst/>
            <a:gdLst>
              <a:gd name="T0" fmla="*/ 2147483646 w 2"/>
              <a:gd name="T1" fmla="*/ 0 h 8"/>
              <a:gd name="T2" fmla="*/ 0 w 2"/>
              <a:gd name="T3" fmla="*/ 2147483646 h 8"/>
              <a:gd name="T4" fmla="*/ 0 w 2"/>
              <a:gd name="T5" fmla="*/ 2147483646 h 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8">
                <a:moveTo>
                  <a:pt x="2" y="0"/>
                </a:moveTo>
                <a:lnTo>
                  <a:pt x="0" y="1"/>
                </a:lnTo>
                <a:lnTo>
                  <a:pt x="0" y="8"/>
                </a:lnTo>
              </a:path>
            </a:pathLst>
          </a:custGeom>
          <a:noFill/>
          <a:ln w="1428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93" name="Freeform 753"/>
          <p:cNvSpPr>
            <a:spLocks noEditPoints="1"/>
          </p:cNvSpPr>
          <p:nvPr/>
        </p:nvSpPr>
        <p:spPr bwMode="auto">
          <a:xfrm>
            <a:off x="4852988" y="5227638"/>
            <a:ext cx="60325" cy="46037"/>
          </a:xfrm>
          <a:custGeom>
            <a:avLst/>
            <a:gdLst>
              <a:gd name="T0" fmla="*/ 0 w 38"/>
              <a:gd name="T1" fmla="*/ 0 h 29"/>
              <a:gd name="T2" fmla="*/ 2147483646 w 38"/>
              <a:gd name="T3" fmla="*/ 0 h 29"/>
              <a:gd name="T4" fmla="*/ 2147483646 w 38"/>
              <a:gd name="T5" fmla="*/ 2147483646 h 29"/>
              <a:gd name="T6" fmla="*/ 0 w 38"/>
              <a:gd name="T7" fmla="*/ 2147483646 h 29"/>
              <a:gd name="T8" fmla="*/ 0 w 38"/>
              <a:gd name="T9" fmla="*/ 0 h 29"/>
              <a:gd name="T10" fmla="*/ 0 w 38"/>
              <a:gd name="T11" fmla="*/ 0 h 29"/>
              <a:gd name="T12" fmla="*/ 2147483646 w 38"/>
              <a:gd name="T13" fmla="*/ 0 h 29"/>
              <a:gd name="T14" fmla="*/ 2147483646 w 38"/>
              <a:gd name="T15" fmla="*/ 2147483646 h 29"/>
              <a:gd name="T16" fmla="*/ 0 w 38"/>
              <a:gd name="T17" fmla="*/ 2147483646 h 29"/>
              <a:gd name="T18" fmla="*/ 0 w 38"/>
              <a:gd name="T19" fmla="*/ 0 h 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8" h="29">
                <a:moveTo>
                  <a:pt x="0" y="0"/>
                </a:moveTo>
                <a:lnTo>
                  <a:pt x="38" y="0"/>
                </a:lnTo>
                <a:lnTo>
                  <a:pt x="38" y="29"/>
                </a:lnTo>
                <a:lnTo>
                  <a:pt x="0" y="29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29" y="0"/>
                </a:lnTo>
                <a:lnTo>
                  <a:pt x="29" y="19"/>
                </a:lnTo>
                <a:lnTo>
                  <a:pt x="0" y="19"/>
                </a:lnTo>
                <a:lnTo>
                  <a:pt x="0" y="0"/>
                </a:lnTo>
                <a:close/>
              </a:path>
            </a:pathLst>
          </a:custGeom>
          <a:solidFill>
            <a:srgbClr val="8A8A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94" name="Freeform 754"/>
          <p:cNvSpPr>
            <a:spLocks noEditPoints="1"/>
          </p:cNvSpPr>
          <p:nvPr/>
        </p:nvSpPr>
        <p:spPr bwMode="auto">
          <a:xfrm>
            <a:off x="4852988" y="5227638"/>
            <a:ext cx="46037" cy="30162"/>
          </a:xfrm>
          <a:custGeom>
            <a:avLst/>
            <a:gdLst>
              <a:gd name="T0" fmla="*/ 0 w 29"/>
              <a:gd name="T1" fmla="*/ 0 h 19"/>
              <a:gd name="T2" fmla="*/ 2147483646 w 29"/>
              <a:gd name="T3" fmla="*/ 0 h 19"/>
              <a:gd name="T4" fmla="*/ 2147483646 w 29"/>
              <a:gd name="T5" fmla="*/ 2147483646 h 19"/>
              <a:gd name="T6" fmla="*/ 0 w 29"/>
              <a:gd name="T7" fmla="*/ 2147483646 h 19"/>
              <a:gd name="T8" fmla="*/ 0 w 29"/>
              <a:gd name="T9" fmla="*/ 0 h 19"/>
              <a:gd name="T10" fmla="*/ 0 w 29"/>
              <a:gd name="T11" fmla="*/ 0 h 19"/>
              <a:gd name="T12" fmla="*/ 2147483646 w 29"/>
              <a:gd name="T13" fmla="*/ 0 h 19"/>
              <a:gd name="T14" fmla="*/ 2147483646 w 29"/>
              <a:gd name="T15" fmla="*/ 2147483646 h 19"/>
              <a:gd name="T16" fmla="*/ 0 w 29"/>
              <a:gd name="T17" fmla="*/ 2147483646 h 19"/>
              <a:gd name="T18" fmla="*/ 0 w 29"/>
              <a:gd name="T19" fmla="*/ 0 h 1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9" h="19">
                <a:moveTo>
                  <a:pt x="0" y="0"/>
                </a:moveTo>
                <a:lnTo>
                  <a:pt x="29" y="0"/>
                </a:lnTo>
                <a:lnTo>
                  <a:pt x="29" y="19"/>
                </a:lnTo>
                <a:lnTo>
                  <a:pt x="0" y="19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9" y="0"/>
                </a:lnTo>
                <a:lnTo>
                  <a:pt x="19" y="15"/>
                </a:lnTo>
                <a:lnTo>
                  <a:pt x="0" y="15"/>
                </a:lnTo>
                <a:lnTo>
                  <a:pt x="0" y="0"/>
                </a:lnTo>
                <a:close/>
              </a:path>
            </a:pathLst>
          </a:custGeom>
          <a:solidFill>
            <a:srgbClr val="A7A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95" name="Freeform 755"/>
          <p:cNvSpPr>
            <a:spLocks noEditPoints="1"/>
          </p:cNvSpPr>
          <p:nvPr/>
        </p:nvSpPr>
        <p:spPr bwMode="auto">
          <a:xfrm>
            <a:off x="4852988" y="5227638"/>
            <a:ext cx="30162" cy="23812"/>
          </a:xfrm>
          <a:custGeom>
            <a:avLst/>
            <a:gdLst>
              <a:gd name="T0" fmla="*/ 0 w 19"/>
              <a:gd name="T1" fmla="*/ 0 h 15"/>
              <a:gd name="T2" fmla="*/ 2147483646 w 19"/>
              <a:gd name="T3" fmla="*/ 0 h 15"/>
              <a:gd name="T4" fmla="*/ 2147483646 w 19"/>
              <a:gd name="T5" fmla="*/ 2147483646 h 15"/>
              <a:gd name="T6" fmla="*/ 0 w 19"/>
              <a:gd name="T7" fmla="*/ 2147483646 h 15"/>
              <a:gd name="T8" fmla="*/ 0 w 19"/>
              <a:gd name="T9" fmla="*/ 0 h 15"/>
              <a:gd name="T10" fmla="*/ 0 w 19"/>
              <a:gd name="T11" fmla="*/ 0 h 15"/>
              <a:gd name="T12" fmla="*/ 2147483646 w 19"/>
              <a:gd name="T13" fmla="*/ 0 h 15"/>
              <a:gd name="T14" fmla="*/ 2147483646 w 19"/>
              <a:gd name="T15" fmla="*/ 2147483646 h 15"/>
              <a:gd name="T16" fmla="*/ 0 w 19"/>
              <a:gd name="T17" fmla="*/ 2147483646 h 15"/>
              <a:gd name="T18" fmla="*/ 0 w 19"/>
              <a:gd name="T19" fmla="*/ 0 h 1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" h="15">
                <a:moveTo>
                  <a:pt x="0" y="0"/>
                </a:moveTo>
                <a:lnTo>
                  <a:pt x="19" y="0"/>
                </a:lnTo>
                <a:lnTo>
                  <a:pt x="19" y="15"/>
                </a:lnTo>
                <a:lnTo>
                  <a:pt x="0" y="15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0" y="0"/>
                </a:lnTo>
                <a:lnTo>
                  <a:pt x="10" y="10"/>
                </a:lnTo>
                <a:lnTo>
                  <a:pt x="0" y="10"/>
                </a:lnTo>
                <a:lnTo>
                  <a:pt x="0" y="0"/>
                </a:lnTo>
                <a:close/>
              </a:path>
            </a:pathLst>
          </a:custGeom>
          <a:solidFill>
            <a:srgbClr val="CACA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96" name="Freeform 756"/>
          <p:cNvSpPr>
            <a:spLocks noEditPoints="1"/>
          </p:cNvSpPr>
          <p:nvPr/>
        </p:nvSpPr>
        <p:spPr bwMode="auto">
          <a:xfrm>
            <a:off x="4852988" y="5227638"/>
            <a:ext cx="15875" cy="15875"/>
          </a:xfrm>
          <a:custGeom>
            <a:avLst/>
            <a:gdLst>
              <a:gd name="T0" fmla="*/ 0 w 10"/>
              <a:gd name="T1" fmla="*/ 0 h 10"/>
              <a:gd name="T2" fmla="*/ 2147483646 w 10"/>
              <a:gd name="T3" fmla="*/ 0 h 10"/>
              <a:gd name="T4" fmla="*/ 2147483646 w 10"/>
              <a:gd name="T5" fmla="*/ 2147483646 h 10"/>
              <a:gd name="T6" fmla="*/ 0 w 10"/>
              <a:gd name="T7" fmla="*/ 2147483646 h 10"/>
              <a:gd name="T8" fmla="*/ 0 w 10"/>
              <a:gd name="T9" fmla="*/ 0 h 10"/>
              <a:gd name="T10" fmla="*/ 0 w 10"/>
              <a:gd name="T11" fmla="*/ 0 h 10"/>
              <a:gd name="T12" fmla="*/ 0 w 10"/>
              <a:gd name="T13" fmla="*/ 0 h 10"/>
              <a:gd name="T14" fmla="*/ 0 w 10"/>
              <a:gd name="T15" fmla="*/ 0 h 10"/>
              <a:gd name="T16" fmla="*/ 0 w 10"/>
              <a:gd name="T17" fmla="*/ 0 h 10"/>
              <a:gd name="T18" fmla="*/ 0 w 10"/>
              <a:gd name="T19" fmla="*/ 0 h 1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" h="10">
                <a:moveTo>
                  <a:pt x="0" y="0"/>
                </a:moveTo>
                <a:lnTo>
                  <a:pt x="10" y="0"/>
                </a:lnTo>
                <a:lnTo>
                  <a:pt x="10" y="10"/>
                </a:lnTo>
                <a:lnTo>
                  <a:pt x="0" y="1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97" name="Rectangle 757"/>
          <p:cNvSpPr>
            <a:spLocks noChangeArrowheads="1"/>
          </p:cNvSpPr>
          <p:nvPr/>
        </p:nvSpPr>
        <p:spPr bwMode="auto">
          <a:xfrm>
            <a:off x="4852988" y="5227638"/>
            <a:ext cx="60325" cy="460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598" name="Freeform 758"/>
          <p:cNvSpPr>
            <a:spLocks noEditPoints="1"/>
          </p:cNvSpPr>
          <p:nvPr/>
        </p:nvSpPr>
        <p:spPr bwMode="auto">
          <a:xfrm>
            <a:off x="4852988" y="5227638"/>
            <a:ext cx="60325" cy="46037"/>
          </a:xfrm>
          <a:custGeom>
            <a:avLst/>
            <a:gdLst>
              <a:gd name="T0" fmla="*/ 0 w 38"/>
              <a:gd name="T1" fmla="*/ 0 h 29"/>
              <a:gd name="T2" fmla="*/ 2147483646 w 38"/>
              <a:gd name="T3" fmla="*/ 0 h 29"/>
              <a:gd name="T4" fmla="*/ 2147483646 w 38"/>
              <a:gd name="T5" fmla="*/ 2147483646 h 29"/>
              <a:gd name="T6" fmla="*/ 0 w 38"/>
              <a:gd name="T7" fmla="*/ 2147483646 h 29"/>
              <a:gd name="T8" fmla="*/ 0 w 38"/>
              <a:gd name="T9" fmla="*/ 0 h 29"/>
              <a:gd name="T10" fmla="*/ 0 w 38"/>
              <a:gd name="T11" fmla="*/ 0 h 29"/>
              <a:gd name="T12" fmla="*/ 2147483646 w 38"/>
              <a:gd name="T13" fmla="*/ 0 h 29"/>
              <a:gd name="T14" fmla="*/ 2147483646 w 38"/>
              <a:gd name="T15" fmla="*/ 2147483646 h 29"/>
              <a:gd name="T16" fmla="*/ 0 w 38"/>
              <a:gd name="T17" fmla="*/ 2147483646 h 29"/>
              <a:gd name="T18" fmla="*/ 0 w 38"/>
              <a:gd name="T19" fmla="*/ 0 h 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8" h="29">
                <a:moveTo>
                  <a:pt x="0" y="0"/>
                </a:moveTo>
                <a:lnTo>
                  <a:pt x="38" y="0"/>
                </a:lnTo>
                <a:lnTo>
                  <a:pt x="38" y="29"/>
                </a:lnTo>
                <a:lnTo>
                  <a:pt x="0" y="29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29" y="0"/>
                </a:lnTo>
                <a:lnTo>
                  <a:pt x="29" y="19"/>
                </a:lnTo>
                <a:lnTo>
                  <a:pt x="0" y="19"/>
                </a:lnTo>
                <a:lnTo>
                  <a:pt x="0" y="0"/>
                </a:lnTo>
                <a:close/>
              </a:path>
            </a:pathLst>
          </a:custGeom>
          <a:solidFill>
            <a:srgbClr val="8A8A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99" name="Freeform 759"/>
          <p:cNvSpPr>
            <a:spLocks noEditPoints="1"/>
          </p:cNvSpPr>
          <p:nvPr/>
        </p:nvSpPr>
        <p:spPr bwMode="auto">
          <a:xfrm>
            <a:off x="4852988" y="5227638"/>
            <a:ext cx="46037" cy="30162"/>
          </a:xfrm>
          <a:custGeom>
            <a:avLst/>
            <a:gdLst>
              <a:gd name="T0" fmla="*/ 0 w 29"/>
              <a:gd name="T1" fmla="*/ 0 h 19"/>
              <a:gd name="T2" fmla="*/ 2147483646 w 29"/>
              <a:gd name="T3" fmla="*/ 0 h 19"/>
              <a:gd name="T4" fmla="*/ 2147483646 w 29"/>
              <a:gd name="T5" fmla="*/ 2147483646 h 19"/>
              <a:gd name="T6" fmla="*/ 0 w 29"/>
              <a:gd name="T7" fmla="*/ 2147483646 h 19"/>
              <a:gd name="T8" fmla="*/ 0 w 29"/>
              <a:gd name="T9" fmla="*/ 0 h 19"/>
              <a:gd name="T10" fmla="*/ 0 w 29"/>
              <a:gd name="T11" fmla="*/ 0 h 19"/>
              <a:gd name="T12" fmla="*/ 2147483646 w 29"/>
              <a:gd name="T13" fmla="*/ 0 h 19"/>
              <a:gd name="T14" fmla="*/ 2147483646 w 29"/>
              <a:gd name="T15" fmla="*/ 2147483646 h 19"/>
              <a:gd name="T16" fmla="*/ 0 w 29"/>
              <a:gd name="T17" fmla="*/ 2147483646 h 19"/>
              <a:gd name="T18" fmla="*/ 0 w 29"/>
              <a:gd name="T19" fmla="*/ 0 h 1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9" h="19">
                <a:moveTo>
                  <a:pt x="0" y="0"/>
                </a:moveTo>
                <a:lnTo>
                  <a:pt x="29" y="0"/>
                </a:lnTo>
                <a:lnTo>
                  <a:pt x="29" y="19"/>
                </a:lnTo>
                <a:lnTo>
                  <a:pt x="0" y="19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9" y="0"/>
                </a:lnTo>
                <a:lnTo>
                  <a:pt x="19" y="15"/>
                </a:lnTo>
                <a:lnTo>
                  <a:pt x="0" y="15"/>
                </a:lnTo>
                <a:lnTo>
                  <a:pt x="0" y="0"/>
                </a:lnTo>
                <a:close/>
              </a:path>
            </a:pathLst>
          </a:custGeom>
          <a:solidFill>
            <a:srgbClr val="A7A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00" name="Freeform 760"/>
          <p:cNvSpPr>
            <a:spLocks noEditPoints="1"/>
          </p:cNvSpPr>
          <p:nvPr/>
        </p:nvSpPr>
        <p:spPr bwMode="auto">
          <a:xfrm>
            <a:off x="4852988" y="5227638"/>
            <a:ext cx="30162" cy="23812"/>
          </a:xfrm>
          <a:custGeom>
            <a:avLst/>
            <a:gdLst>
              <a:gd name="T0" fmla="*/ 0 w 19"/>
              <a:gd name="T1" fmla="*/ 0 h 15"/>
              <a:gd name="T2" fmla="*/ 2147483646 w 19"/>
              <a:gd name="T3" fmla="*/ 0 h 15"/>
              <a:gd name="T4" fmla="*/ 2147483646 w 19"/>
              <a:gd name="T5" fmla="*/ 2147483646 h 15"/>
              <a:gd name="T6" fmla="*/ 0 w 19"/>
              <a:gd name="T7" fmla="*/ 2147483646 h 15"/>
              <a:gd name="T8" fmla="*/ 0 w 19"/>
              <a:gd name="T9" fmla="*/ 0 h 15"/>
              <a:gd name="T10" fmla="*/ 0 w 19"/>
              <a:gd name="T11" fmla="*/ 0 h 15"/>
              <a:gd name="T12" fmla="*/ 2147483646 w 19"/>
              <a:gd name="T13" fmla="*/ 0 h 15"/>
              <a:gd name="T14" fmla="*/ 2147483646 w 19"/>
              <a:gd name="T15" fmla="*/ 2147483646 h 15"/>
              <a:gd name="T16" fmla="*/ 0 w 19"/>
              <a:gd name="T17" fmla="*/ 2147483646 h 15"/>
              <a:gd name="T18" fmla="*/ 0 w 19"/>
              <a:gd name="T19" fmla="*/ 0 h 1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" h="15">
                <a:moveTo>
                  <a:pt x="0" y="0"/>
                </a:moveTo>
                <a:lnTo>
                  <a:pt x="19" y="0"/>
                </a:lnTo>
                <a:lnTo>
                  <a:pt x="19" y="15"/>
                </a:lnTo>
                <a:lnTo>
                  <a:pt x="0" y="15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0" y="0"/>
                </a:lnTo>
                <a:lnTo>
                  <a:pt x="10" y="10"/>
                </a:lnTo>
                <a:lnTo>
                  <a:pt x="0" y="10"/>
                </a:lnTo>
                <a:lnTo>
                  <a:pt x="0" y="0"/>
                </a:lnTo>
                <a:close/>
              </a:path>
            </a:pathLst>
          </a:custGeom>
          <a:solidFill>
            <a:srgbClr val="CACA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01" name="Freeform 761"/>
          <p:cNvSpPr>
            <a:spLocks noEditPoints="1"/>
          </p:cNvSpPr>
          <p:nvPr/>
        </p:nvSpPr>
        <p:spPr bwMode="auto">
          <a:xfrm>
            <a:off x="4852988" y="5227638"/>
            <a:ext cx="15875" cy="15875"/>
          </a:xfrm>
          <a:custGeom>
            <a:avLst/>
            <a:gdLst>
              <a:gd name="T0" fmla="*/ 0 w 10"/>
              <a:gd name="T1" fmla="*/ 0 h 10"/>
              <a:gd name="T2" fmla="*/ 2147483646 w 10"/>
              <a:gd name="T3" fmla="*/ 0 h 10"/>
              <a:gd name="T4" fmla="*/ 2147483646 w 10"/>
              <a:gd name="T5" fmla="*/ 2147483646 h 10"/>
              <a:gd name="T6" fmla="*/ 0 w 10"/>
              <a:gd name="T7" fmla="*/ 2147483646 h 10"/>
              <a:gd name="T8" fmla="*/ 0 w 10"/>
              <a:gd name="T9" fmla="*/ 0 h 10"/>
              <a:gd name="T10" fmla="*/ 0 w 10"/>
              <a:gd name="T11" fmla="*/ 0 h 10"/>
              <a:gd name="T12" fmla="*/ 0 w 10"/>
              <a:gd name="T13" fmla="*/ 0 h 10"/>
              <a:gd name="T14" fmla="*/ 0 w 10"/>
              <a:gd name="T15" fmla="*/ 0 h 10"/>
              <a:gd name="T16" fmla="*/ 0 w 10"/>
              <a:gd name="T17" fmla="*/ 0 h 10"/>
              <a:gd name="T18" fmla="*/ 0 w 10"/>
              <a:gd name="T19" fmla="*/ 0 h 1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" h="10">
                <a:moveTo>
                  <a:pt x="0" y="0"/>
                </a:moveTo>
                <a:lnTo>
                  <a:pt x="10" y="0"/>
                </a:lnTo>
                <a:lnTo>
                  <a:pt x="10" y="10"/>
                </a:lnTo>
                <a:lnTo>
                  <a:pt x="0" y="1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02" name="Rectangle 762"/>
          <p:cNvSpPr>
            <a:spLocks noChangeArrowheads="1"/>
          </p:cNvSpPr>
          <p:nvPr/>
        </p:nvSpPr>
        <p:spPr bwMode="auto">
          <a:xfrm>
            <a:off x="4852988" y="5227638"/>
            <a:ext cx="60325" cy="46037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03" name="Freeform 763"/>
          <p:cNvSpPr>
            <a:spLocks/>
          </p:cNvSpPr>
          <p:nvPr/>
        </p:nvSpPr>
        <p:spPr bwMode="auto">
          <a:xfrm>
            <a:off x="4824413" y="5310188"/>
            <a:ext cx="938212" cy="60325"/>
          </a:xfrm>
          <a:custGeom>
            <a:avLst/>
            <a:gdLst>
              <a:gd name="T0" fmla="*/ 2147483646 w 591"/>
              <a:gd name="T1" fmla="*/ 2147483646 h 38"/>
              <a:gd name="T2" fmla="*/ 2147483646 w 591"/>
              <a:gd name="T3" fmla="*/ 2147483646 h 38"/>
              <a:gd name="T4" fmla="*/ 2147483646 w 591"/>
              <a:gd name="T5" fmla="*/ 2147483646 h 38"/>
              <a:gd name="T6" fmla="*/ 2147483646 w 591"/>
              <a:gd name="T7" fmla="*/ 2147483646 h 38"/>
              <a:gd name="T8" fmla="*/ 2147483646 w 591"/>
              <a:gd name="T9" fmla="*/ 2147483646 h 38"/>
              <a:gd name="T10" fmla="*/ 2147483646 w 591"/>
              <a:gd name="T11" fmla="*/ 2147483646 h 38"/>
              <a:gd name="T12" fmla="*/ 2147483646 w 591"/>
              <a:gd name="T13" fmla="*/ 2147483646 h 38"/>
              <a:gd name="T14" fmla="*/ 2147483646 w 591"/>
              <a:gd name="T15" fmla="*/ 2147483646 h 38"/>
              <a:gd name="T16" fmla="*/ 2147483646 w 591"/>
              <a:gd name="T17" fmla="*/ 2147483646 h 38"/>
              <a:gd name="T18" fmla="*/ 2147483646 w 591"/>
              <a:gd name="T19" fmla="*/ 0 h 38"/>
              <a:gd name="T20" fmla="*/ 2147483646 w 591"/>
              <a:gd name="T21" fmla="*/ 0 h 38"/>
              <a:gd name="T22" fmla="*/ 0 w 591"/>
              <a:gd name="T23" fmla="*/ 0 h 38"/>
              <a:gd name="T24" fmla="*/ 0 w 591"/>
              <a:gd name="T25" fmla="*/ 2147483646 h 38"/>
              <a:gd name="T26" fmla="*/ 2147483646 w 591"/>
              <a:gd name="T27" fmla="*/ 2147483646 h 38"/>
              <a:gd name="T28" fmla="*/ 2147483646 w 591"/>
              <a:gd name="T29" fmla="*/ 2147483646 h 38"/>
              <a:gd name="T30" fmla="*/ 2147483646 w 591"/>
              <a:gd name="T31" fmla="*/ 2147483646 h 38"/>
              <a:gd name="T32" fmla="*/ 2147483646 w 591"/>
              <a:gd name="T33" fmla="*/ 2147483646 h 38"/>
              <a:gd name="T34" fmla="*/ 2147483646 w 591"/>
              <a:gd name="T35" fmla="*/ 2147483646 h 38"/>
              <a:gd name="T36" fmla="*/ 2147483646 w 591"/>
              <a:gd name="T37" fmla="*/ 2147483646 h 38"/>
              <a:gd name="T38" fmla="*/ 2147483646 w 591"/>
              <a:gd name="T39" fmla="*/ 2147483646 h 38"/>
              <a:gd name="T40" fmla="*/ 2147483646 w 591"/>
              <a:gd name="T41" fmla="*/ 2147483646 h 38"/>
              <a:gd name="T42" fmla="*/ 2147483646 w 591"/>
              <a:gd name="T43" fmla="*/ 2147483646 h 38"/>
              <a:gd name="T44" fmla="*/ 2147483646 w 591"/>
              <a:gd name="T45" fmla="*/ 2147483646 h 38"/>
              <a:gd name="T46" fmla="*/ 2147483646 w 591"/>
              <a:gd name="T47" fmla="*/ 2147483646 h 38"/>
              <a:gd name="T48" fmla="*/ 2147483646 w 591"/>
              <a:gd name="T49" fmla="*/ 2147483646 h 38"/>
              <a:gd name="T50" fmla="*/ 2147483646 w 591"/>
              <a:gd name="T51" fmla="*/ 2147483646 h 38"/>
              <a:gd name="T52" fmla="*/ 2147483646 w 591"/>
              <a:gd name="T53" fmla="*/ 2147483646 h 38"/>
              <a:gd name="T54" fmla="*/ 2147483646 w 591"/>
              <a:gd name="T55" fmla="*/ 2147483646 h 38"/>
              <a:gd name="T56" fmla="*/ 2147483646 w 591"/>
              <a:gd name="T57" fmla="*/ 2147483646 h 38"/>
              <a:gd name="T58" fmla="*/ 2147483646 w 591"/>
              <a:gd name="T59" fmla="*/ 2147483646 h 38"/>
              <a:gd name="T60" fmla="*/ 2147483646 w 591"/>
              <a:gd name="T61" fmla="*/ 2147483646 h 38"/>
              <a:gd name="T62" fmla="*/ 2147483646 w 591"/>
              <a:gd name="T63" fmla="*/ 2147483646 h 38"/>
              <a:gd name="T64" fmla="*/ 2147483646 w 591"/>
              <a:gd name="T65" fmla="*/ 2147483646 h 38"/>
              <a:gd name="T66" fmla="*/ 2147483646 w 591"/>
              <a:gd name="T67" fmla="*/ 2147483646 h 38"/>
              <a:gd name="T68" fmla="*/ 2147483646 w 591"/>
              <a:gd name="T69" fmla="*/ 2147483646 h 38"/>
              <a:gd name="T70" fmla="*/ 2147483646 w 591"/>
              <a:gd name="T71" fmla="*/ 0 h 38"/>
              <a:gd name="T72" fmla="*/ 2147483646 w 591"/>
              <a:gd name="T73" fmla="*/ 0 h 38"/>
              <a:gd name="T74" fmla="*/ 2147483646 w 591"/>
              <a:gd name="T75" fmla="*/ 0 h 38"/>
              <a:gd name="T76" fmla="*/ 2147483646 w 591"/>
              <a:gd name="T77" fmla="*/ 2147483646 h 38"/>
              <a:gd name="T78" fmla="*/ 2147483646 w 591"/>
              <a:gd name="T79" fmla="*/ 2147483646 h 38"/>
              <a:gd name="T80" fmla="*/ 2147483646 w 591"/>
              <a:gd name="T81" fmla="*/ 2147483646 h 38"/>
              <a:gd name="T82" fmla="*/ 2147483646 w 591"/>
              <a:gd name="T83" fmla="*/ 2147483646 h 38"/>
              <a:gd name="T84" fmla="*/ 2147483646 w 591"/>
              <a:gd name="T85" fmla="*/ 2147483646 h 38"/>
              <a:gd name="T86" fmla="*/ 2147483646 w 591"/>
              <a:gd name="T87" fmla="*/ 2147483646 h 38"/>
              <a:gd name="T88" fmla="*/ 2147483646 w 591"/>
              <a:gd name="T89" fmla="*/ 2147483646 h 38"/>
              <a:gd name="T90" fmla="*/ 2147483646 w 591"/>
              <a:gd name="T91" fmla="*/ 2147483646 h 38"/>
              <a:gd name="T92" fmla="*/ 2147483646 w 591"/>
              <a:gd name="T93" fmla="*/ 2147483646 h 38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591" h="38">
                <a:moveTo>
                  <a:pt x="296" y="28"/>
                </a:moveTo>
                <a:lnTo>
                  <a:pt x="249" y="28"/>
                </a:lnTo>
                <a:lnTo>
                  <a:pt x="211" y="24"/>
                </a:lnTo>
                <a:lnTo>
                  <a:pt x="188" y="24"/>
                </a:lnTo>
                <a:lnTo>
                  <a:pt x="169" y="19"/>
                </a:lnTo>
                <a:lnTo>
                  <a:pt x="155" y="14"/>
                </a:lnTo>
                <a:lnTo>
                  <a:pt x="126" y="5"/>
                </a:lnTo>
                <a:lnTo>
                  <a:pt x="112" y="5"/>
                </a:lnTo>
                <a:lnTo>
                  <a:pt x="98" y="5"/>
                </a:lnTo>
                <a:lnTo>
                  <a:pt x="79" y="0"/>
                </a:lnTo>
                <a:lnTo>
                  <a:pt x="56" y="0"/>
                </a:lnTo>
                <a:lnTo>
                  <a:pt x="0" y="0"/>
                </a:lnTo>
                <a:lnTo>
                  <a:pt x="0" y="10"/>
                </a:lnTo>
                <a:lnTo>
                  <a:pt x="56" y="10"/>
                </a:lnTo>
                <a:lnTo>
                  <a:pt x="79" y="10"/>
                </a:lnTo>
                <a:lnTo>
                  <a:pt x="98" y="14"/>
                </a:lnTo>
                <a:lnTo>
                  <a:pt x="112" y="14"/>
                </a:lnTo>
                <a:lnTo>
                  <a:pt x="126" y="14"/>
                </a:lnTo>
                <a:lnTo>
                  <a:pt x="155" y="24"/>
                </a:lnTo>
                <a:lnTo>
                  <a:pt x="169" y="28"/>
                </a:lnTo>
                <a:lnTo>
                  <a:pt x="188" y="33"/>
                </a:lnTo>
                <a:lnTo>
                  <a:pt x="211" y="33"/>
                </a:lnTo>
                <a:lnTo>
                  <a:pt x="249" y="38"/>
                </a:lnTo>
                <a:lnTo>
                  <a:pt x="296" y="38"/>
                </a:lnTo>
                <a:lnTo>
                  <a:pt x="343" y="38"/>
                </a:lnTo>
                <a:lnTo>
                  <a:pt x="380" y="33"/>
                </a:lnTo>
                <a:lnTo>
                  <a:pt x="404" y="33"/>
                </a:lnTo>
                <a:lnTo>
                  <a:pt x="422" y="28"/>
                </a:lnTo>
                <a:lnTo>
                  <a:pt x="436" y="24"/>
                </a:lnTo>
                <a:lnTo>
                  <a:pt x="465" y="14"/>
                </a:lnTo>
                <a:lnTo>
                  <a:pt x="479" y="14"/>
                </a:lnTo>
                <a:lnTo>
                  <a:pt x="493" y="14"/>
                </a:lnTo>
                <a:lnTo>
                  <a:pt x="512" y="10"/>
                </a:lnTo>
                <a:lnTo>
                  <a:pt x="535" y="10"/>
                </a:lnTo>
                <a:lnTo>
                  <a:pt x="591" y="10"/>
                </a:lnTo>
                <a:lnTo>
                  <a:pt x="591" y="0"/>
                </a:lnTo>
                <a:lnTo>
                  <a:pt x="535" y="0"/>
                </a:lnTo>
                <a:lnTo>
                  <a:pt x="512" y="0"/>
                </a:lnTo>
                <a:lnTo>
                  <a:pt x="493" y="5"/>
                </a:lnTo>
                <a:lnTo>
                  <a:pt x="479" y="5"/>
                </a:lnTo>
                <a:lnTo>
                  <a:pt x="465" y="5"/>
                </a:lnTo>
                <a:lnTo>
                  <a:pt x="436" y="14"/>
                </a:lnTo>
                <a:lnTo>
                  <a:pt x="422" y="19"/>
                </a:lnTo>
                <a:lnTo>
                  <a:pt x="404" y="24"/>
                </a:lnTo>
                <a:lnTo>
                  <a:pt x="380" y="24"/>
                </a:lnTo>
                <a:lnTo>
                  <a:pt x="343" y="28"/>
                </a:lnTo>
                <a:lnTo>
                  <a:pt x="296" y="28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04" name="Freeform 764"/>
          <p:cNvSpPr>
            <a:spLocks/>
          </p:cNvSpPr>
          <p:nvPr/>
        </p:nvSpPr>
        <p:spPr bwMode="auto">
          <a:xfrm>
            <a:off x="4824413" y="5318125"/>
            <a:ext cx="938212" cy="58738"/>
          </a:xfrm>
          <a:custGeom>
            <a:avLst/>
            <a:gdLst>
              <a:gd name="T0" fmla="*/ 2147483646 w 591"/>
              <a:gd name="T1" fmla="*/ 2147483646 h 37"/>
              <a:gd name="T2" fmla="*/ 2147483646 w 591"/>
              <a:gd name="T3" fmla="*/ 2147483646 h 37"/>
              <a:gd name="T4" fmla="*/ 2147483646 w 591"/>
              <a:gd name="T5" fmla="*/ 2147483646 h 37"/>
              <a:gd name="T6" fmla="*/ 2147483646 w 591"/>
              <a:gd name="T7" fmla="*/ 2147483646 h 37"/>
              <a:gd name="T8" fmla="*/ 2147483646 w 591"/>
              <a:gd name="T9" fmla="*/ 2147483646 h 37"/>
              <a:gd name="T10" fmla="*/ 2147483646 w 591"/>
              <a:gd name="T11" fmla="*/ 2147483646 h 37"/>
              <a:gd name="T12" fmla="*/ 2147483646 w 591"/>
              <a:gd name="T13" fmla="*/ 2147483646 h 37"/>
              <a:gd name="T14" fmla="*/ 2147483646 w 591"/>
              <a:gd name="T15" fmla="*/ 2147483646 h 37"/>
              <a:gd name="T16" fmla="*/ 2147483646 w 591"/>
              <a:gd name="T17" fmla="*/ 2147483646 h 37"/>
              <a:gd name="T18" fmla="*/ 2147483646 w 591"/>
              <a:gd name="T19" fmla="*/ 0 h 37"/>
              <a:gd name="T20" fmla="*/ 2147483646 w 591"/>
              <a:gd name="T21" fmla="*/ 0 h 37"/>
              <a:gd name="T22" fmla="*/ 0 w 591"/>
              <a:gd name="T23" fmla="*/ 0 h 37"/>
              <a:gd name="T24" fmla="*/ 0 w 591"/>
              <a:gd name="T25" fmla="*/ 2147483646 h 37"/>
              <a:gd name="T26" fmla="*/ 2147483646 w 591"/>
              <a:gd name="T27" fmla="*/ 2147483646 h 37"/>
              <a:gd name="T28" fmla="*/ 2147483646 w 591"/>
              <a:gd name="T29" fmla="*/ 2147483646 h 37"/>
              <a:gd name="T30" fmla="*/ 2147483646 w 591"/>
              <a:gd name="T31" fmla="*/ 2147483646 h 37"/>
              <a:gd name="T32" fmla="*/ 2147483646 w 591"/>
              <a:gd name="T33" fmla="*/ 2147483646 h 37"/>
              <a:gd name="T34" fmla="*/ 2147483646 w 591"/>
              <a:gd name="T35" fmla="*/ 2147483646 h 37"/>
              <a:gd name="T36" fmla="*/ 2147483646 w 591"/>
              <a:gd name="T37" fmla="*/ 2147483646 h 37"/>
              <a:gd name="T38" fmla="*/ 2147483646 w 591"/>
              <a:gd name="T39" fmla="*/ 2147483646 h 37"/>
              <a:gd name="T40" fmla="*/ 2147483646 w 591"/>
              <a:gd name="T41" fmla="*/ 2147483646 h 37"/>
              <a:gd name="T42" fmla="*/ 2147483646 w 591"/>
              <a:gd name="T43" fmla="*/ 2147483646 h 37"/>
              <a:gd name="T44" fmla="*/ 2147483646 w 591"/>
              <a:gd name="T45" fmla="*/ 2147483646 h 37"/>
              <a:gd name="T46" fmla="*/ 2147483646 w 591"/>
              <a:gd name="T47" fmla="*/ 2147483646 h 37"/>
              <a:gd name="T48" fmla="*/ 2147483646 w 591"/>
              <a:gd name="T49" fmla="*/ 2147483646 h 37"/>
              <a:gd name="T50" fmla="*/ 2147483646 w 591"/>
              <a:gd name="T51" fmla="*/ 2147483646 h 37"/>
              <a:gd name="T52" fmla="*/ 2147483646 w 591"/>
              <a:gd name="T53" fmla="*/ 2147483646 h 37"/>
              <a:gd name="T54" fmla="*/ 2147483646 w 591"/>
              <a:gd name="T55" fmla="*/ 2147483646 h 37"/>
              <a:gd name="T56" fmla="*/ 2147483646 w 591"/>
              <a:gd name="T57" fmla="*/ 2147483646 h 37"/>
              <a:gd name="T58" fmla="*/ 2147483646 w 591"/>
              <a:gd name="T59" fmla="*/ 2147483646 h 37"/>
              <a:gd name="T60" fmla="*/ 2147483646 w 591"/>
              <a:gd name="T61" fmla="*/ 2147483646 h 37"/>
              <a:gd name="T62" fmla="*/ 2147483646 w 591"/>
              <a:gd name="T63" fmla="*/ 2147483646 h 37"/>
              <a:gd name="T64" fmla="*/ 2147483646 w 591"/>
              <a:gd name="T65" fmla="*/ 2147483646 h 37"/>
              <a:gd name="T66" fmla="*/ 2147483646 w 591"/>
              <a:gd name="T67" fmla="*/ 2147483646 h 37"/>
              <a:gd name="T68" fmla="*/ 2147483646 w 591"/>
              <a:gd name="T69" fmla="*/ 2147483646 h 37"/>
              <a:gd name="T70" fmla="*/ 2147483646 w 591"/>
              <a:gd name="T71" fmla="*/ 0 h 37"/>
              <a:gd name="T72" fmla="*/ 2147483646 w 591"/>
              <a:gd name="T73" fmla="*/ 0 h 37"/>
              <a:gd name="T74" fmla="*/ 2147483646 w 591"/>
              <a:gd name="T75" fmla="*/ 0 h 37"/>
              <a:gd name="T76" fmla="*/ 2147483646 w 591"/>
              <a:gd name="T77" fmla="*/ 2147483646 h 37"/>
              <a:gd name="T78" fmla="*/ 2147483646 w 591"/>
              <a:gd name="T79" fmla="*/ 2147483646 h 37"/>
              <a:gd name="T80" fmla="*/ 2147483646 w 591"/>
              <a:gd name="T81" fmla="*/ 2147483646 h 37"/>
              <a:gd name="T82" fmla="*/ 2147483646 w 591"/>
              <a:gd name="T83" fmla="*/ 2147483646 h 37"/>
              <a:gd name="T84" fmla="*/ 2147483646 w 591"/>
              <a:gd name="T85" fmla="*/ 2147483646 h 37"/>
              <a:gd name="T86" fmla="*/ 2147483646 w 591"/>
              <a:gd name="T87" fmla="*/ 2147483646 h 37"/>
              <a:gd name="T88" fmla="*/ 2147483646 w 591"/>
              <a:gd name="T89" fmla="*/ 2147483646 h 37"/>
              <a:gd name="T90" fmla="*/ 2147483646 w 591"/>
              <a:gd name="T91" fmla="*/ 2147483646 h 37"/>
              <a:gd name="T92" fmla="*/ 2147483646 w 591"/>
              <a:gd name="T93" fmla="*/ 2147483646 h 37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591" h="37">
                <a:moveTo>
                  <a:pt x="296" y="28"/>
                </a:moveTo>
                <a:lnTo>
                  <a:pt x="249" y="28"/>
                </a:lnTo>
                <a:lnTo>
                  <a:pt x="211" y="23"/>
                </a:lnTo>
                <a:lnTo>
                  <a:pt x="188" y="23"/>
                </a:lnTo>
                <a:lnTo>
                  <a:pt x="169" y="19"/>
                </a:lnTo>
                <a:lnTo>
                  <a:pt x="155" y="14"/>
                </a:lnTo>
                <a:lnTo>
                  <a:pt x="126" y="5"/>
                </a:lnTo>
                <a:lnTo>
                  <a:pt x="112" y="5"/>
                </a:lnTo>
                <a:lnTo>
                  <a:pt x="98" y="5"/>
                </a:lnTo>
                <a:lnTo>
                  <a:pt x="79" y="0"/>
                </a:lnTo>
                <a:lnTo>
                  <a:pt x="56" y="0"/>
                </a:lnTo>
                <a:lnTo>
                  <a:pt x="0" y="0"/>
                </a:lnTo>
                <a:lnTo>
                  <a:pt x="0" y="9"/>
                </a:lnTo>
                <a:lnTo>
                  <a:pt x="56" y="9"/>
                </a:lnTo>
                <a:lnTo>
                  <a:pt x="79" y="9"/>
                </a:lnTo>
                <a:lnTo>
                  <a:pt x="98" y="14"/>
                </a:lnTo>
                <a:lnTo>
                  <a:pt x="112" y="14"/>
                </a:lnTo>
                <a:lnTo>
                  <a:pt x="126" y="14"/>
                </a:lnTo>
                <a:lnTo>
                  <a:pt x="155" y="23"/>
                </a:lnTo>
                <a:lnTo>
                  <a:pt x="169" y="28"/>
                </a:lnTo>
                <a:lnTo>
                  <a:pt x="188" y="33"/>
                </a:lnTo>
                <a:lnTo>
                  <a:pt x="211" y="33"/>
                </a:lnTo>
                <a:lnTo>
                  <a:pt x="249" y="37"/>
                </a:lnTo>
                <a:lnTo>
                  <a:pt x="296" y="37"/>
                </a:lnTo>
                <a:lnTo>
                  <a:pt x="343" y="37"/>
                </a:lnTo>
                <a:lnTo>
                  <a:pt x="380" y="33"/>
                </a:lnTo>
                <a:lnTo>
                  <a:pt x="404" y="33"/>
                </a:lnTo>
                <a:lnTo>
                  <a:pt x="422" y="28"/>
                </a:lnTo>
                <a:lnTo>
                  <a:pt x="436" y="23"/>
                </a:lnTo>
                <a:lnTo>
                  <a:pt x="465" y="14"/>
                </a:lnTo>
                <a:lnTo>
                  <a:pt x="479" y="14"/>
                </a:lnTo>
                <a:lnTo>
                  <a:pt x="493" y="14"/>
                </a:lnTo>
                <a:lnTo>
                  <a:pt x="512" y="9"/>
                </a:lnTo>
                <a:lnTo>
                  <a:pt x="535" y="9"/>
                </a:lnTo>
                <a:lnTo>
                  <a:pt x="591" y="9"/>
                </a:lnTo>
                <a:lnTo>
                  <a:pt x="591" y="0"/>
                </a:lnTo>
                <a:lnTo>
                  <a:pt x="535" y="0"/>
                </a:lnTo>
                <a:lnTo>
                  <a:pt x="512" y="0"/>
                </a:lnTo>
                <a:lnTo>
                  <a:pt x="493" y="5"/>
                </a:lnTo>
                <a:lnTo>
                  <a:pt x="479" y="5"/>
                </a:lnTo>
                <a:lnTo>
                  <a:pt x="465" y="5"/>
                </a:lnTo>
                <a:lnTo>
                  <a:pt x="436" y="14"/>
                </a:lnTo>
                <a:lnTo>
                  <a:pt x="422" y="19"/>
                </a:lnTo>
                <a:lnTo>
                  <a:pt x="404" y="23"/>
                </a:lnTo>
                <a:lnTo>
                  <a:pt x="380" y="23"/>
                </a:lnTo>
                <a:lnTo>
                  <a:pt x="343" y="28"/>
                </a:lnTo>
                <a:lnTo>
                  <a:pt x="296" y="28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05" name="Line 765"/>
          <p:cNvSpPr>
            <a:spLocks noChangeShapeType="1"/>
          </p:cNvSpPr>
          <p:nvPr/>
        </p:nvSpPr>
        <p:spPr bwMode="auto">
          <a:xfrm>
            <a:off x="1468438" y="3743325"/>
            <a:ext cx="1587" cy="5873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06" name="Line 766"/>
          <p:cNvSpPr>
            <a:spLocks noChangeShapeType="1"/>
          </p:cNvSpPr>
          <p:nvPr/>
        </p:nvSpPr>
        <p:spPr bwMode="auto">
          <a:xfrm>
            <a:off x="1468438" y="3862388"/>
            <a:ext cx="1587" cy="603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07" name="Line 767"/>
          <p:cNvSpPr>
            <a:spLocks noChangeShapeType="1"/>
          </p:cNvSpPr>
          <p:nvPr/>
        </p:nvSpPr>
        <p:spPr bwMode="auto">
          <a:xfrm>
            <a:off x="1468438" y="3981450"/>
            <a:ext cx="1587" cy="603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08" name="Freeform 768"/>
          <p:cNvSpPr>
            <a:spLocks/>
          </p:cNvSpPr>
          <p:nvPr/>
        </p:nvSpPr>
        <p:spPr bwMode="auto">
          <a:xfrm>
            <a:off x="1468438" y="4102100"/>
            <a:ext cx="44450" cy="14288"/>
          </a:xfrm>
          <a:custGeom>
            <a:avLst/>
            <a:gdLst>
              <a:gd name="T0" fmla="*/ 0 w 6"/>
              <a:gd name="T1" fmla="*/ 0 h 2"/>
              <a:gd name="T2" fmla="*/ 0 w 6"/>
              <a:gd name="T3" fmla="*/ 2147483646 h 2"/>
              <a:gd name="T4" fmla="*/ 2147483646 w 6"/>
              <a:gd name="T5" fmla="*/ 2147483646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" h="2">
                <a:moveTo>
                  <a:pt x="0" y="0"/>
                </a:moveTo>
                <a:lnTo>
                  <a:pt x="0" y="2"/>
                </a:lnTo>
                <a:lnTo>
                  <a:pt x="6" y="2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09" name="Line 769"/>
          <p:cNvSpPr>
            <a:spLocks noChangeShapeType="1"/>
          </p:cNvSpPr>
          <p:nvPr/>
        </p:nvSpPr>
        <p:spPr bwMode="auto">
          <a:xfrm>
            <a:off x="1573213" y="4116388"/>
            <a:ext cx="58737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10" name="Line 770"/>
          <p:cNvSpPr>
            <a:spLocks noChangeShapeType="1"/>
          </p:cNvSpPr>
          <p:nvPr/>
        </p:nvSpPr>
        <p:spPr bwMode="auto">
          <a:xfrm>
            <a:off x="1692275" y="4116388"/>
            <a:ext cx="6032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11" name="Line 771"/>
          <p:cNvSpPr>
            <a:spLocks noChangeShapeType="1"/>
          </p:cNvSpPr>
          <p:nvPr/>
        </p:nvSpPr>
        <p:spPr bwMode="auto">
          <a:xfrm>
            <a:off x="1811338" y="4116388"/>
            <a:ext cx="6032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12" name="Line 772"/>
          <p:cNvSpPr>
            <a:spLocks noChangeShapeType="1"/>
          </p:cNvSpPr>
          <p:nvPr/>
        </p:nvSpPr>
        <p:spPr bwMode="auto">
          <a:xfrm>
            <a:off x="1930400" y="4116388"/>
            <a:ext cx="6032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13" name="Line 773"/>
          <p:cNvSpPr>
            <a:spLocks noChangeShapeType="1"/>
          </p:cNvSpPr>
          <p:nvPr/>
        </p:nvSpPr>
        <p:spPr bwMode="auto">
          <a:xfrm>
            <a:off x="2049463" y="4116388"/>
            <a:ext cx="6032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14" name="Line 774"/>
          <p:cNvSpPr>
            <a:spLocks noChangeShapeType="1"/>
          </p:cNvSpPr>
          <p:nvPr/>
        </p:nvSpPr>
        <p:spPr bwMode="auto">
          <a:xfrm>
            <a:off x="2170113" y="4116388"/>
            <a:ext cx="58737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15" name="Line 775"/>
          <p:cNvSpPr>
            <a:spLocks noChangeShapeType="1"/>
          </p:cNvSpPr>
          <p:nvPr/>
        </p:nvSpPr>
        <p:spPr bwMode="auto">
          <a:xfrm>
            <a:off x="2289175" y="4116388"/>
            <a:ext cx="58738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16" name="Line 776"/>
          <p:cNvSpPr>
            <a:spLocks noChangeShapeType="1"/>
          </p:cNvSpPr>
          <p:nvPr/>
        </p:nvSpPr>
        <p:spPr bwMode="auto">
          <a:xfrm>
            <a:off x="2408238" y="4116388"/>
            <a:ext cx="6032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17" name="Line 777"/>
          <p:cNvSpPr>
            <a:spLocks noChangeShapeType="1"/>
          </p:cNvSpPr>
          <p:nvPr/>
        </p:nvSpPr>
        <p:spPr bwMode="auto">
          <a:xfrm>
            <a:off x="2527300" y="4116388"/>
            <a:ext cx="6032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18" name="Line 778"/>
          <p:cNvSpPr>
            <a:spLocks noChangeShapeType="1"/>
          </p:cNvSpPr>
          <p:nvPr/>
        </p:nvSpPr>
        <p:spPr bwMode="auto">
          <a:xfrm>
            <a:off x="2646363" y="4116388"/>
            <a:ext cx="6032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19" name="Line 779"/>
          <p:cNvSpPr>
            <a:spLocks noChangeShapeType="1"/>
          </p:cNvSpPr>
          <p:nvPr/>
        </p:nvSpPr>
        <p:spPr bwMode="auto">
          <a:xfrm>
            <a:off x="2765425" y="4116388"/>
            <a:ext cx="6032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20" name="Line 780"/>
          <p:cNvSpPr>
            <a:spLocks noChangeShapeType="1"/>
          </p:cNvSpPr>
          <p:nvPr/>
        </p:nvSpPr>
        <p:spPr bwMode="auto">
          <a:xfrm>
            <a:off x="2886075" y="4116388"/>
            <a:ext cx="58738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21" name="Line 781"/>
          <p:cNvSpPr>
            <a:spLocks noChangeShapeType="1"/>
          </p:cNvSpPr>
          <p:nvPr/>
        </p:nvSpPr>
        <p:spPr bwMode="auto">
          <a:xfrm>
            <a:off x="3005138" y="4116388"/>
            <a:ext cx="58737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22" name="Line 782"/>
          <p:cNvSpPr>
            <a:spLocks noChangeShapeType="1"/>
          </p:cNvSpPr>
          <p:nvPr/>
        </p:nvSpPr>
        <p:spPr bwMode="auto">
          <a:xfrm>
            <a:off x="3124200" y="4116388"/>
            <a:ext cx="58738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23" name="Line 783"/>
          <p:cNvSpPr>
            <a:spLocks noChangeShapeType="1"/>
          </p:cNvSpPr>
          <p:nvPr/>
        </p:nvSpPr>
        <p:spPr bwMode="auto">
          <a:xfrm>
            <a:off x="3243263" y="4116388"/>
            <a:ext cx="6032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24" name="Line 784"/>
          <p:cNvSpPr>
            <a:spLocks noChangeShapeType="1"/>
          </p:cNvSpPr>
          <p:nvPr/>
        </p:nvSpPr>
        <p:spPr bwMode="auto">
          <a:xfrm>
            <a:off x="3362325" y="4116388"/>
            <a:ext cx="6032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25" name="Line 785"/>
          <p:cNvSpPr>
            <a:spLocks noChangeShapeType="1"/>
          </p:cNvSpPr>
          <p:nvPr/>
        </p:nvSpPr>
        <p:spPr bwMode="auto">
          <a:xfrm>
            <a:off x="3481388" y="4116388"/>
            <a:ext cx="6032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26" name="Line 786"/>
          <p:cNvSpPr>
            <a:spLocks noChangeShapeType="1"/>
          </p:cNvSpPr>
          <p:nvPr/>
        </p:nvSpPr>
        <p:spPr bwMode="auto">
          <a:xfrm>
            <a:off x="3600450" y="4116388"/>
            <a:ext cx="6032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27" name="Line 787"/>
          <p:cNvSpPr>
            <a:spLocks noChangeShapeType="1"/>
          </p:cNvSpPr>
          <p:nvPr/>
        </p:nvSpPr>
        <p:spPr bwMode="auto">
          <a:xfrm>
            <a:off x="3721100" y="4116388"/>
            <a:ext cx="58738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28" name="Line 788"/>
          <p:cNvSpPr>
            <a:spLocks noChangeShapeType="1"/>
          </p:cNvSpPr>
          <p:nvPr/>
        </p:nvSpPr>
        <p:spPr bwMode="auto">
          <a:xfrm>
            <a:off x="3840163" y="4116388"/>
            <a:ext cx="58737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29" name="Line 789"/>
          <p:cNvSpPr>
            <a:spLocks noChangeShapeType="1"/>
          </p:cNvSpPr>
          <p:nvPr/>
        </p:nvSpPr>
        <p:spPr bwMode="auto">
          <a:xfrm>
            <a:off x="3959225" y="4116388"/>
            <a:ext cx="58738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30" name="Line 790"/>
          <p:cNvSpPr>
            <a:spLocks noChangeShapeType="1"/>
          </p:cNvSpPr>
          <p:nvPr/>
        </p:nvSpPr>
        <p:spPr bwMode="auto">
          <a:xfrm>
            <a:off x="4078288" y="4116388"/>
            <a:ext cx="6032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31" name="Line 791"/>
          <p:cNvSpPr>
            <a:spLocks noChangeShapeType="1"/>
          </p:cNvSpPr>
          <p:nvPr/>
        </p:nvSpPr>
        <p:spPr bwMode="auto">
          <a:xfrm>
            <a:off x="4197350" y="4116388"/>
            <a:ext cx="6032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32" name="Line 792"/>
          <p:cNvSpPr>
            <a:spLocks noChangeShapeType="1"/>
          </p:cNvSpPr>
          <p:nvPr/>
        </p:nvSpPr>
        <p:spPr bwMode="auto">
          <a:xfrm flipV="1">
            <a:off x="4264025" y="4003675"/>
            <a:ext cx="1588" cy="603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33" name="Line 793"/>
          <p:cNvSpPr>
            <a:spLocks noChangeShapeType="1"/>
          </p:cNvSpPr>
          <p:nvPr/>
        </p:nvSpPr>
        <p:spPr bwMode="auto">
          <a:xfrm flipV="1">
            <a:off x="4264025" y="3884613"/>
            <a:ext cx="1588" cy="603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34" name="Freeform 794"/>
          <p:cNvSpPr>
            <a:spLocks/>
          </p:cNvSpPr>
          <p:nvPr/>
        </p:nvSpPr>
        <p:spPr bwMode="auto">
          <a:xfrm>
            <a:off x="4197350" y="3743325"/>
            <a:ext cx="134938" cy="133350"/>
          </a:xfrm>
          <a:custGeom>
            <a:avLst/>
            <a:gdLst>
              <a:gd name="T0" fmla="*/ 2147483646 w 85"/>
              <a:gd name="T1" fmla="*/ 0 h 84"/>
              <a:gd name="T2" fmla="*/ 2147483646 w 85"/>
              <a:gd name="T3" fmla="*/ 2147483646 h 84"/>
              <a:gd name="T4" fmla="*/ 2147483646 w 85"/>
              <a:gd name="T5" fmla="*/ 2147483646 h 84"/>
              <a:gd name="T6" fmla="*/ 2147483646 w 85"/>
              <a:gd name="T7" fmla="*/ 2147483646 h 84"/>
              <a:gd name="T8" fmla="*/ 2147483646 w 85"/>
              <a:gd name="T9" fmla="*/ 2147483646 h 84"/>
              <a:gd name="T10" fmla="*/ 2147483646 w 85"/>
              <a:gd name="T11" fmla="*/ 2147483646 h 84"/>
              <a:gd name="T12" fmla="*/ 2147483646 w 85"/>
              <a:gd name="T13" fmla="*/ 2147483646 h 84"/>
              <a:gd name="T14" fmla="*/ 2147483646 w 85"/>
              <a:gd name="T15" fmla="*/ 2147483646 h 84"/>
              <a:gd name="T16" fmla="*/ 2147483646 w 85"/>
              <a:gd name="T17" fmla="*/ 2147483646 h 84"/>
              <a:gd name="T18" fmla="*/ 2147483646 w 85"/>
              <a:gd name="T19" fmla="*/ 2147483646 h 84"/>
              <a:gd name="T20" fmla="*/ 2147483646 w 85"/>
              <a:gd name="T21" fmla="*/ 2147483646 h 84"/>
              <a:gd name="T22" fmla="*/ 0 w 85"/>
              <a:gd name="T23" fmla="*/ 2147483646 h 84"/>
              <a:gd name="T24" fmla="*/ 2147483646 w 85"/>
              <a:gd name="T25" fmla="*/ 0 h 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5" h="84">
                <a:moveTo>
                  <a:pt x="42" y="0"/>
                </a:moveTo>
                <a:lnTo>
                  <a:pt x="85" y="84"/>
                </a:lnTo>
                <a:lnTo>
                  <a:pt x="80" y="80"/>
                </a:lnTo>
                <a:lnTo>
                  <a:pt x="71" y="75"/>
                </a:lnTo>
                <a:lnTo>
                  <a:pt x="61" y="75"/>
                </a:lnTo>
                <a:lnTo>
                  <a:pt x="52" y="75"/>
                </a:lnTo>
                <a:lnTo>
                  <a:pt x="42" y="75"/>
                </a:lnTo>
                <a:lnTo>
                  <a:pt x="38" y="75"/>
                </a:lnTo>
                <a:lnTo>
                  <a:pt x="28" y="75"/>
                </a:lnTo>
                <a:lnTo>
                  <a:pt x="19" y="75"/>
                </a:lnTo>
                <a:lnTo>
                  <a:pt x="10" y="80"/>
                </a:lnTo>
                <a:lnTo>
                  <a:pt x="0" y="84"/>
                </a:lnTo>
                <a:lnTo>
                  <a:pt x="4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35" name="Rectangle 795"/>
          <p:cNvSpPr>
            <a:spLocks noChangeArrowheads="1"/>
          </p:cNvSpPr>
          <p:nvPr/>
        </p:nvSpPr>
        <p:spPr bwMode="auto">
          <a:xfrm>
            <a:off x="2268538" y="3629025"/>
            <a:ext cx="1422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直接交付</a:t>
            </a:r>
            <a:endParaRPr lang="zh-CN" altLang="en-US" sz="2800"/>
          </a:p>
        </p:txBody>
      </p:sp>
      <p:sp>
        <p:nvSpPr>
          <p:cNvPr id="10636" name="Rectangle 796"/>
          <p:cNvSpPr>
            <a:spLocks noChangeArrowheads="1"/>
          </p:cNvSpPr>
          <p:nvPr/>
        </p:nvSpPr>
        <p:spPr bwMode="auto">
          <a:xfrm>
            <a:off x="4500563" y="4710113"/>
            <a:ext cx="1219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直接交付</a:t>
            </a:r>
            <a:endParaRPr lang="zh-CN" altLang="en-US" sz="2400"/>
          </a:p>
        </p:txBody>
      </p:sp>
      <p:sp>
        <p:nvSpPr>
          <p:cNvPr id="10637" name="Line 797"/>
          <p:cNvSpPr>
            <a:spLocks noChangeShapeType="1"/>
          </p:cNvSpPr>
          <p:nvPr/>
        </p:nvSpPr>
        <p:spPr bwMode="auto">
          <a:xfrm flipH="1">
            <a:off x="4764088" y="5138738"/>
            <a:ext cx="6032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38" name="Line 798"/>
          <p:cNvSpPr>
            <a:spLocks noChangeShapeType="1"/>
          </p:cNvSpPr>
          <p:nvPr/>
        </p:nvSpPr>
        <p:spPr bwMode="auto">
          <a:xfrm flipH="1">
            <a:off x="4645025" y="5138738"/>
            <a:ext cx="6032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39" name="Line 799"/>
          <p:cNvSpPr>
            <a:spLocks noChangeShapeType="1"/>
          </p:cNvSpPr>
          <p:nvPr/>
        </p:nvSpPr>
        <p:spPr bwMode="auto">
          <a:xfrm flipH="1">
            <a:off x="4525963" y="5138738"/>
            <a:ext cx="58737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40" name="Freeform 800"/>
          <p:cNvSpPr>
            <a:spLocks/>
          </p:cNvSpPr>
          <p:nvPr/>
        </p:nvSpPr>
        <p:spPr bwMode="auto">
          <a:xfrm>
            <a:off x="4451350" y="5094288"/>
            <a:ext cx="14288" cy="44450"/>
          </a:xfrm>
          <a:custGeom>
            <a:avLst/>
            <a:gdLst>
              <a:gd name="T0" fmla="*/ 2147483646 w 2"/>
              <a:gd name="T1" fmla="*/ 2147483646 h 6"/>
              <a:gd name="T2" fmla="*/ 0 w 2"/>
              <a:gd name="T3" fmla="*/ 2147483646 h 6"/>
              <a:gd name="T4" fmla="*/ 0 w 2"/>
              <a:gd name="T5" fmla="*/ 0 h 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6">
                <a:moveTo>
                  <a:pt x="2" y="6"/>
                </a:moveTo>
                <a:lnTo>
                  <a:pt x="0" y="6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41" name="Line 801"/>
          <p:cNvSpPr>
            <a:spLocks noChangeShapeType="1"/>
          </p:cNvSpPr>
          <p:nvPr/>
        </p:nvSpPr>
        <p:spPr bwMode="auto">
          <a:xfrm flipV="1">
            <a:off x="4451350" y="4975225"/>
            <a:ext cx="1588" cy="5873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42" name="Line 802"/>
          <p:cNvSpPr>
            <a:spLocks noChangeShapeType="1"/>
          </p:cNvSpPr>
          <p:nvPr/>
        </p:nvSpPr>
        <p:spPr bwMode="auto">
          <a:xfrm flipV="1">
            <a:off x="4451350" y="4854575"/>
            <a:ext cx="1588" cy="603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43" name="Line 803"/>
          <p:cNvSpPr>
            <a:spLocks noChangeShapeType="1"/>
          </p:cNvSpPr>
          <p:nvPr/>
        </p:nvSpPr>
        <p:spPr bwMode="auto">
          <a:xfrm flipV="1">
            <a:off x="4451350" y="4735513"/>
            <a:ext cx="1588" cy="603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44" name="Line 804"/>
          <p:cNvSpPr>
            <a:spLocks noChangeShapeType="1"/>
          </p:cNvSpPr>
          <p:nvPr/>
        </p:nvSpPr>
        <p:spPr bwMode="auto">
          <a:xfrm flipV="1">
            <a:off x="4451350" y="4616450"/>
            <a:ext cx="1588" cy="603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45" name="Line 805"/>
          <p:cNvSpPr>
            <a:spLocks noChangeShapeType="1"/>
          </p:cNvSpPr>
          <p:nvPr/>
        </p:nvSpPr>
        <p:spPr bwMode="auto">
          <a:xfrm flipV="1">
            <a:off x="4451350" y="4497388"/>
            <a:ext cx="1588" cy="5873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46" name="Line 806"/>
          <p:cNvSpPr>
            <a:spLocks noChangeShapeType="1"/>
          </p:cNvSpPr>
          <p:nvPr/>
        </p:nvSpPr>
        <p:spPr bwMode="auto">
          <a:xfrm flipV="1">
            <a:off x="4451350" y="4376738"/>
            <a:ext cx="1588" cy="603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47" name="Line 807"/>
          <p:cNvSpPr>
            <a:spLocks noChangeShapeType="1"/>
          </p:cNvSpPr>
          <p:nvPr/>
        </p:nvSpPr>
        <p:spPr bwMode="auto">
          <a:xfrm flipV="1">
            <a:off x="4451350" y="4257675"/>
            <a:ext cx="1588" cy="603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48" name="Line 808"/>
          <p:cNvSpPr>
            <a:spLocks noChangeShapeType="1"/>
          </p:cNvSpPr>
          <p:nvPr/>
        </p:nvSpPr>
        <p:spPr bwMode="auto">
          <a:xfrm flipV="1">
            <a:off x="4451350" y="4138613"/>
            <a:ext cx="1588" cy="603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49" name="Line 809"/>
          <p:cNvSpPr>
            <a:spLocks noChangeShapeType="1"/>
          </p:cNvSpPr>
          <p:nvPr/>
        </p:nvSpPr>
        <p:spPr bwMode="auto">
          <a:xfrm flipV="1">
            <a:off x="4451350" y="4019550"/>
            <a:ext cx="1588" cy="5873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" name="Line 810"/>
          <p:cNvSpPr>
            <a:spLocks noChangeShapeType="1"/>
          </p:cNvSpPr>
          <p:nvPr/>
        </p:nvSpPr>
        <p:spPr bwMode="auto">
          <a:xfrm flipV="1">
            <a:off x="4451350" y="3900488"/>
            <a:ext cx="1588" cy="5873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1" name="Freeform 811"/>
          <p:cNvSpPr>
            <a:spLocks/>
          </p:cNvSpPr>
          <p:nvPr/>
        </p:nvSpPr>
        <p:spPr bwMode="auto">
          <a:xfrm>
            <a:off x="4384675" y="3743325"/>
            <a:ext cx="133350" cy="133350"/>
          </a:xfrm>
          <a:custGeom>
            <a:avLst/>
            <a:gdLst>
              <a:gd name="T0" fmla="*/ 2147483646 w 84"/>
              <a:gd name="T1" fmla="*/ 0 h 84"/>
              <a:gd name="T2" fmla="*/ 2147483646 w 84"/>
              <a:gd name="T3" fmla="*/ 2147483646 h 84"/>
              <a:gd name="T4" fmla="*/ 2147483646 w 84"/>
              <a:gd name="T5" fmla="*/ 2147483646 h 84"/>
              <a:gd name="T6" fmla="*/ 2147483646 w 84"/>
              <a:gd name="T7" fmla="*/ 2147483646 h 84"/>
              <a:gd name="T8" fmla="*/ 2147483646 w 84"/>
              <a:gd name="T9" fmla="*/ 2147483646 h 84"/>
              <a:gd name="T10" fmla="*/ 2147483646 w 84"/>
              <a:gd name="T11" fmla="*/ 2147483646 h 84"/>
              <a:gd name="T12" fmla="*/ 2147483646 w 84"/>
              <a:gd name="T13" fmla="*/ 2147483646 h 84"/>
              <a:gd name="T14" fmla="*/ 2147483646 w 84"/>
              <a:gd name="T15" fmla="*/ 2147483646 h 84"/>
              <a:gd name="T16" fmla="*/ 2147483646 w 84"/>
              <a:gd name="T17" fmla="*/ 2147483646 h 84"/>
              <a:gd name="T18" fmla="*/ 2147483646 w 84"/>
              <a:gd name="T19" fmla="*/ 2147483646 h 84"/>
              <a:gd name="T20" fmla="*/ 2147483646 w 84"/>
              <a:gd name="T21" fmla="*/ 2147483646 h 84"/>
              <a:gd name="T22" fmla="*/ 0 w 84"/>
              <a:gd name="T23" fmla="*/ 2147483646 h 84"/>
              <a:gd name="T24" fmla="*/ 2147483646 w 84"/>
              <a:gd name="T25" fmla="*/ 0 h 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84"/>
                </a:lnTo>
                <a:lnTo>
                  <a:pt x="79" y="80"/>
                </a:lnTo>
                <a:lnTo>
                  <a:pt x="70" y="75"/>
                </a:lnTo>
                <a:lnTo>
                  <a:pt x="61" y="75"/>
                </a:lnTo>
                <a:lnTo>
                  <a:pt x="51" y="75"/>
                </a:lnTo>
                <a:lnTo>
                  <a:pt x="42" y="75"/>
                </a:lnTo>
                <a:lnTo>
                  <a:pt x="37" y="75"/>
                </a:lnTo>
                <a:lnTo>
                  <a:pt x="28" y="75"/>
                </a:lnTo>
                <a:lnTo>
                  <a:pt x="18" y="75"/>
                </a:lnTo>
                <a:lnTo>
                  <a:pt x="9" y="80"/>
                </a:lnTo>
                <a:lnTo>
                  <a:pt x="0" y="84"/>
                </a:lnTo>
                <a:lnTo>
                  <a:pt x="4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2" name="Line 812"/>
          <p:cNvSpPr>
            <a:spLocks noChangeShapeType="1"/>
          </p:cNvSpPr>
          <p:nvPr/>
        </p:nvSpPr>
        <p:spPr bwMode="auto">
          <a:xfrm>
            <a:off x="6129338" y="5138738"/>
            <a:ext cx="58737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3" name="Line 813"/>
          <p:cNvSpPr>
            <a:spLocks noChangeShapeType="1"/>
          </p:cNvSpPr>
          <p:nvPr/>
        </p:nvSpPr>
        <p:spPr bwMode="auto">
          <a:xfrm>
            <a:off x="6248400" y="5138738"/>
            <a:ext cx="58738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4" name="Line 814"/>
          <p:cNvSpPr>
            <a:spLocks noChangeShapeType="1"/>
          </p:cNvSpPr>
          <p:nvPr/>
        </p:nvSpPr>
        <p:spPr bwMode="auto">
          <a:xfrm>
            <a:off x="6367463" y="5138738"/>
            <a:ext cx="58737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5" name="Line 815"/>
          <p:cNvSpPr>
            <a:spLocks noChangeShapeType="1"/>
          </p:cNvSpPr>
          <p:nvPr/>
        </p:nvSpPr>
        <p:spPr bwMode="auto">
          <a:xfrm>
            <a:off x="6486525" y="5138738"/>
            <a:ext cx="7938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6" name="Freeform 816"/>
          <p:cNvSpPr>
            <a:spLocks/>
          </p:cNvSpPr>
          <p:nvPr/>
        </p:nvSpPr>
        <p:spPr bwMode="auto">
          <a:xfrm>
            <a:off x="6024563" y="5072063"/>
            <a:ext cx="133350" cy="133350"/>
          </a:xfrm>
          <a:custGeom>
            <a:avLst/>
            <a:gdLst>
              <a:gd name="T0" fmla="*/ 0 w 84"/>
              <a:gd name="T1" fmla="*/ 2147483646 h 84"/>
              <a:gd name="T2" fmla="*/ 2147483646 w 84"/>
              <a:gd name="T3" fmla="*/ 0 h 84"/>
              <a:gd name="T4" fmla="*/ 2147483646 w 84"/>
              <a:gd name="T5" fmla="*/ 2147483646 h 84"/>
              <a:gd name="T6" fmla="*/ 2147483646 w 84"/>
              <a:gd name="T7" fmla="*/ 2147483646 h 84"/>
              <a:gd name="T8" fmla="*/ 2147483646 w 84"/>
              <a:gd name="T9" fmla="*/ 2147483646 h 84"/>
              <a:gd name="T10" fmla="*/ 2147483646 w 84"/>
              <a:gd name="T11" fmla="*/ 2147483646 h 84"/>
              <a:gd name="T12" fmla="*/ 2147483646 w 84"/>
              <a:gd name="T13" fmla="*/ 2147483646 h 84"/>
              <a:gd name="T14" fmla="*/ 2147483646 w 84"/>
              <a:gd name="T15" fmla="*/ 2147483646 h 84"/>
              <a:gd name="T16" fmla="*/ 2147483646 w 84"/>
              <a:gd name="T17" fmla="*/ 2147483646 h 84"/>
              <a:gd name="T18" fmla="*/ 2147483646 w 84"/>
              <a:gd name="T19" fmla="*/ 2147483646 h 84"/>
              <a:gd name="T20" fmla="*/ 2147483646 w 84"/>
              <a:gd name="T21" fmla="*/ 2147483646 h 84"/>
              <a:gd name="T22" fmla="*/ 2147483646 w 84"/>
              <a:gd name="T23" fmla="*/ 2147483646 h 84"/>
              <a:gd name="T24" fmla="*/ 0 w 84"/>
              <a:gd name="T25" fmla="*/ 2147483646 h 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4" h="84">
                <a:moveTo>
                  <a:pt x="0" y="42"/>
                </a:moveTo>
                <a:lnTo>
                  <a:pt x="84" y="0"/>
                </a:lnTo>
                <a:lnTo>
                  <a:pt x="80" y="9"/>
                </a:lnTo>
                <a:lnTo>
                  <a:pt x="80" y="18"/>
                </a:lnTo>
                <a:lnTo>
                  <a:pt x="75" y="28"/>
                </a:lnTo>
                <a:lnTo>
                  <a:pt x="75" y="33"/>
                </a:lnTo>
                <a:lnTo>
                  <a:pt x="75" y="42"/>
                </a:lnTo>
                <a:lnTo>
                  <a:pt x="75" y="51"/>
                </a:lnTo>
                <a:lnTo>
                  <a:pt x="75" y="61"/>
                </a:lnTo>
                <a:lnTo>
                  <a:pt x="80" y="70"/>
                </a:lnTo>
                <a:lnTo>
                  <a:pt x="80" y="80"/>
                </a:lnTo>
                <a:lnTo>
                  <a:pt x="84" y="84"/>
                </a:lnTo>
                <a:lnTo>
                  <a:pt x="0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ChangeAspect="1" noChangeArrowheads="1" noTextEdit="1"/>
          </p:cNvSpPr>
          <p:nvPr/>
        </p:nvSpPr>
        <p:spPr bwMode="auto">
          <a:xfrm>
            <a:off x="3419475" y="333375"/>
            <a:ext cx="5724525" cy="61356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836613"/>
            <a:ext cx="2663825" cy="649287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3200" b="1" smtClean="0">
                <a:latin typeface="黑体" panose="02010609060101010101" pitchFamily="49" charset="-122"/>
                <a:ea typeface="黑体" panose="02010609060101010101" pitchFamily="49" charset="-122"/>
              </a:rPr>
              <a:t>间接交付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-404813" y="2201863"/>
            <a:ext cx="4938713" cy="27971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ea typeface="楷体_GB2312" pitchFamily="49" charset="-122"/>
              </a:rPr>
              <a:t>	目的主机与源主机不在同一个网络上，分组间接交付。或者路由器没有和目标主机连接在同一个网络上。</a:t>
            </a:r>
          </a:p>
        </p:txBody>
      </p:sp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4327525" y="584200"/>
            <a:ext cx="3724275" cy="4576763"/>
            <a:chOff x="2726" y="368"/>
            <a:chExt cx="2346" cy="2883"/>
          </a:xfrm>
        </p:grpSpPr>
        <p:sp>
          <p:nvSpPr>
            <p:cNvPr id="12190" name="Freeform 6"/>
            <p:cNvSpPr>
              <a:spLocks noEditPoints="1"/>
            </p:cNvSpPr>
            <p:nvPr/>
          </p:nvSpPr>
          <p:spPr bwMode="auto">
            <a:xfrm>
              <a:off x="2726" y="2817"/>
              <a:ext cx="2346" cy="146"/>
            </a:xfrm>
            <a:custGeom>
              <a:avLst/>
              <a:gdLst>
                <a:gd name="T0" fmla="*/ 40 w 2346"/>
                <a:gd name="T1" fmla="*/ 135 h 146"/>
                <a:gd name="T2" fmla="*/ 27 w 2346"/>
                <a:gd name="T3" fmla="*/ 131 h 146"/>
                <a:gd name="T4" fmla="*/ 13 w 2346"/>
                <a:gd name="T5" fmla="*/ 112 h 146"/>
                <a:gd name="T6" fmla="*/ 9 w 2346"/>
                <a:gd name="T7" fmla="*/ 88 h 146"/>
                <a:gd name="T8" fmla="*/ 9 w 2346"/>
                <a:gd name="T9" fmla="*/ 58 h 146"/>
                <a:gd name="T10" fmla="*/ 13 w 2346"/>
                <a:gd name="T11" fmla="*/ 35 h 146"/>
                <a:gd name="T12" fmla="*/ 27 w 2346"/>
                <a:gd name="T13" fmla="*/ 16 h 146"/>
                <a:gd name="T14" fmla="*/ 40 w 2346"/>
                <a:gd name="T15" fmla="*/ 8 h 146"/>
                <a:gd name="T16" fmla="*/ 54 w 2346"/>
                <a:gd name="T17" fmla="*/ 16 h 146"/>
                <a:gd name="T18" fmla="*/ 63 w 2346"/>
                <a:gd name="T19" fmla="*/ 35 h 146"/>
                <a:gd name="T20" fmla="*/ 71 w 2346"/>
                <a:gd name="T21" fmla="*/ 58 h 146"/>
                <a:gd name="T22" fmla="*/ 71 w 2346"/>
                <a:gd name="T23" fmla="*/ 88 h 146"/>
                <a:gd name="T24" fmla="*/ 63 w 2346"/>
                <a:gd name="T25" fmla="*/ 112 h 146"/>
                <a:gd name="T26" fmla="*/ 54 w 2346"/>
                <a:gd name="T27" fmla="*/ 131 h 146"/>
                <a:gd name="T28" fmla="*/ 40 w 2346"/>
                <a:gd name="T29" fmla="*/ 135 h 146"/>
                <a:gd name="T30" fmla="*/ 40 w 2346"/>
                <a:gd name="T31" fmla="*/ 0 h 146"/>
                <a:gd name="T32" fmla="*/ 2301 w 2346"/>
                <a:gd name="T33" fmla="*/ 0 h 146"/>
                <a:gd name="T34" fmla="*/ 2324 w 2346"/>
                <a:gd name="T35" fmla="*/ 8 h 146"/>
                <a:gd name="T36" fmla="*/ 2337 w 2346"/>
                <a:gd name="T37" fmla="*/ 27 h 146"/>
                <a:gd name="T38" fmla="*/ 2346 w 2346"/>
                <a:gd name="T39" fmla="*/ 58 h 146"/>
                <a:gd name="T40" fmla="*/ 2346 w 2346"/>
                <a:gd name="T41" fmla="*/ 88 h 146"/>
                <a:gd name="T42" fmla="*/ 2337 w 2346"/>
                <a:gd name="T43" fmla="*/ 119 h 146"/>
                <a:gd name="T44" fmla="*/ 2324 w 2346"/>
                <a:gd name="T45" fmla="*/ 138 h 146"/>
                <a:gd name="T46" fmla="*/ 2301 w 2346"/>
                <a:gd name="T47" fmla="*/ 146 h 146"/>
                <a:gd name="T48" fmla="*/ 40 w 2346"/>
                <a:gd name="T49" fmla="*/ 146 h 146"/>
                <a:gd name="T50" fmla="*/ 22 w 2346"/>
                <a:gd name="T51" fmla="*/ 138 h 146"/>
                <a:gd name="T52" fmla="*/ 9 w 2346"/>
                <a:gd name="T53" fmla="*/ 119 h 146"/>
                <a:gd name="T54" fmla="*/ 0 w 2346"/>
                <a:gd name="T55" fmla="*/ 88 h 146"/>
                <a:gd name="T56" fmla="*/ 0 w 2346"/>
                <a:gd name="T57" fmla="*/ 58 h 146"/>
                <a:gd name="T58" fmla="*/ 9 w 2346"/>
                <a:gd name="T59" fmla="*/ 27 h 146"/>
                <a:gd name="T60" fmla="*/ 22 w 2346"/>
                <a:gd name="T61" fmla="*/ 8 h 146"/>
                <a:gd name="T62" fmla="*/ 40 w 2346"/>
                <a:gd name="T63" fmla="*/ 0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346" h="146">
                  <a:moveTo>
                    <a:pt x="40" y="135"/>
                  </a:moveTo>
                  <a:lnTo>
                    <a:pt x="27" y="131"/>
                  </a:lnTo>
                  <a:lnTo>
                    <a:pt x="13" y="112"/>
                  </a:lnTo>
                  <a:lnTo>
                    <a:pt x="9" y="88"/>
                  </a:lnTo>
                  <a:lnTo>
                    <a:pt x="9" y="58"/>
                  </a:lnTo>
                  <a:lnTo>
                    <a:pt x="13" y="35"/>
                  </a:lnTo>
                  <a:lnTo>
                    <a:pt x="27" y="16"/>
                  </a:lnTo>
                  <a:lnTo>
                    <a:pt x="40" y="8"/>
                  </a:lnTo>
                  <a:lnTo>
                    <a:pt x="54" y="16"/>
                  </a:lnTo>
                  <a:lnTo>
                    <a:pt x="63" y="35"/>
                  </a:lnTo>
                  <a:lnTo>
                    <a:pt x="71" y="58"/>
                  </a:lnTo>
                  <a:lnTo>
                    <a:pt x="71" y="88"/>
                  </a:lnTo>
                  <a:lnTo>
                    <a:pt x="63" y="112"/>
                  </a:lnTo>
                  <a:lnTo>
                    <a:pt x="54" y="131"/>
                  </a:lnTo>
                  <a:lnTo>
                    <a:pt x="40" y="135"/>
                  </a:lnTo>
                  <a:close/>
                  <a:moveTo>
                    <a:pt x="40" y="0"/>
                  </a:moveTo>
                  <a:lnTo>
                    <a:pt x="2301" y="0"/>
                  </a:lnTo>
                  <a:lnTo>
                    <a:pt x="2324" y="8"/>
                  </a:lnTo>
                  <a:lnTo>
                    <a:pt x="2337" y="27"/>
                  </a:lnTo>
                  <a:lnTo>
                    <a:pt x="2346" y="58"/>
                  </a:lnTo>
                  <a:lnTo>
                    <a:pt x="2346" y="88"/>
                  </a:lnTo>
                  <a:lnTo>
                    <a:pt x="2337" y="119"/>
                  </a:lnTo>
                  <a:lnTo>
                    <a:pt x="2324" y="138"/>
                  </a:lnTo>
                  <a:lnTo>
                    <a:pt x="2301" y="146"/>
                  </a:lnTo>
                  <a:lnTo>
                    <a:pt x="40" y="146"/>
                  </a:lnTo>
                  <a:lnTo>
                    <a:pt x="22" y="138"/>
                  </a:lnTo>
                  <a:lnTo>
                    <a:pt x="9" y="119"/>
                  </a:lnTo>
                  <a:lnTo>
                    <a:pt x="0" y="88"/>
                  </a:lnTo>
                  <a:lnTo>
                    <a:pt x="0" y="58"/>
                  </a:lnTo>
                  <a:lnTo>
                    <a:pt x="9" y="27"/>
                  </a:lnTo>
                  <a:lnTo>
                    <a:pt x="22" y="8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1" name="Freeform 7"/>
            <p:cNvSpPr>
              <a:spLocks/>
            </p:cNvSpPr>
            <p:nvPr/>
          </p:nvSpPr>
          <p:spPr bwMode="auto">
            <a:xfrm>
              <a:off x="2735" y="2825"/>
              <a:ext cx="62" cy="127"/>
            </a:xfrm>
            <a:custGeom>
              <a:avLst/>
              <a:gdLst>
                <a:gd name="T0" fmla="*/ 31 w 62"/>
                <a:gd name="T1" fmla="*/ 127 h 127"/>
                <a:gd name="T2" fmla="*/ 18 w 62"/>
                <a:gd name="T3" fmla="*/ 123 h 127"/>
                <a:gd name="T4" fmla="*/ 4 w 62"/>
                <a:gd name="T5" fmla="*/ 104 h 127"/>
                <a:gd name="T6" fmla="*/ 0 w 62"/>
                <a:gd name="T7" fmla="*/ 80 h 127"/>
                <a:gd name="T8" fmla="*/ 0 w 62"/>
                <a:gd name="T9" fmla="*/ 50 h 127"/>
                <a:gd name="T10" fmla="*/ 4 w 62"/>
                <a:gd name="T11" fmla="*/ 27 h 127"/>
                <a:gd name="T12" fmla="*/ 18 w 62"/>
                <a:gd name="T13" fmla="*/ 8 h 127"/>
                <a:gd name="T14" fmla="*/ 31 w 62"/>
                <a:gd name="T15" fmla="*/ 0 h 127"/>
                <a:gd name="T16" fmla="*/ 45 w 62"/>
                <a:gd name="T17" fmla="*/ 8 h 127"/>
                <a:gd name="T18" fmla="*/ 54 w 62"/>
                <a:gd name="T19" fmla="*/ 27 h 127"/>
                <a:gd name="T20" fmla="*/ 62 w 62"/>
                <a:gd name="T21" fmla="*/ 50 h 127"/>
                <a:gd name="T22" fmla="*/ 62 w 62"/>
                <a:gd name="T23" fmla="*/ 80 h 127"/>
                <a:gd name="T24" fmla="*/ 54 w 62"/>
                <a:gd name="T25" fmla="*/ 104 h 127"/>
                <a:gd name="T26" fmla="*/ 45 w 62"/>
                <a:gd name="T27" fmla="*/ 123 h 127"/>
                <a:gd name="T28" fmla="*/ 31 w 62"/>
                <a:gd name="T29" fmla="*/ 127 h 12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2" h="127">
                  <a:moveTo>
                    <a:pt x="31" y="127"/>
                  </a:moveTo>
                  <a:lnTo>
                    <a:pt x="18" y="123"/>
                  </a:lnTo>
                  <a:lnTo>
                    <a:pt x="4" y="104"/>
                  </a:lnTo>
                  <a:lnTo>
                    <a:pt x="0" y="80"/>
                  </a:lnTo>
                  <a:lnTo>
                    <a:pt x="0" y="50"/>
                  </a:lnTo>
                  <a:lnTo>
                    <a:pt x="4" y="27"/>
                  </a:lnTo>
                  <a:lnTo>
                    <a:pt x="18" y="8"/>
                  </a:lnTo>
                  <a:lnTo>
                    <a:pt x="31" y="0"/>
                  </a:lnTo>
                  <a:lnTo>
                    <a:pt x="45" y="8"/>
                  </a:lnTo>
                  <a:lnTo>
                    <a:pt x="54" y="27"/>
                  </a:lnTo>
                  <a:lnTo>
                    <a:pt x="62" y="50"/>
                  </a:lnTo>
                  <a:lnTo>
                    <a:pt x="62" y="80"/>
                  </a:lnTo>
                  <a:lnTo>
                    <a:pt x="54" y="104"/>
                  </a:lnTo>
                  <a:lnTo>
                    <a:pt x="45" y="123"/>
                  </a:lnTo>
                  <a:lnTo>
                    <a:pt x="31" y="127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2" name="Freeform 8"/>
            <p:cNvSpPr>
              <a:spLocks/>
            </p:cNvSpPr>
            <p:nvPr/>
          </p:nvSpPr>
          <p:spPr bwMode="auto">
            <a:xfrm>
              <a:off x="2726" y="2817"/>
              <a:ext cx="2346" cy="146"/>
            </a:xfrm>
            <a:custGeom>
              <a:avLst/>
              <a:gdLst>
                <a:gd name="T0" fmla="*/ 40 w 2346"/>
                <a:gd name="T1" fmla="*/ 0 h 146"/>
                <a:gd name="T2" fmla="*/ 2301 w 2346"/>
                <a:gd name="T3" fmla="*/ 0 h 146"/>
                <a:gd name="T4" fmla="*/ 2324 w 2346"/>
                <a:gd name="T5" fmla="*/ 8 h 146"/>
                <a:gd name="T6" fmla="*/ 2337 w 2346"/>
                <a:gd name="T7" fmla="*/ 27 h 146"/>
                <a:gd name="T8" fmla="*/ 2346 w 2346"/>
                <a:gd name="T9" fmla="*/ 58 h 146"/>
                <a:gd name="T10" fmla="*/ 2346 w 2346"/>
                <a:gd name="T11" fmla="*/ 88 h 146"/>
                <a:gd name="T12" fmla="*/ 2337 w 2346"/>
                <a:gd name="T13" fmla="*/ 119 h 146"/>
                <a:gd name="T14" fmla="*/ 2324 w 2346"/>
                <a:gd name="T15" fmla="*/ 138 h 146"/>
                <a:gd name="T16" fmla="*/ 2301 w 2346"/>
                <a:gd name="T17" fmla="*/ 146 h 146"/>
                <a:gd name="T18" fmla="*/ 40 w 2346"/>
                <a:gd name="T19" fmla="*/ 146 h 146"/>
                <a:gd name="T20" fmla="*/ 22 w 2346"/>
                <a:gd name="T21" fmla="*/ 138 h 146"/>
                <a:gd name="T22" fmla="*/ 9 w 2346"/>
                <a:gd name="T23" fmla="*/ 119 h 146"/>
                <a:gd name="T24" fmla="*/ 0 w 2346"/>
                <a:gd name="T25" fmla="*/ 88 h 146"/>
                <a:gd name="T26" fmla="*/ 0 w 2346"/>
                <a:gd name="T27" fmla="*/ 58 h 146"/>
                <a:gd name="T28" fmla="*/ 9 w 2346"/>
                <a:gd name="T29" fmla="*/ 27 h 146"/>
                <a:gd name="T30" fmla="*/ 22 w 2346"/>
                <a:gd name="T31" fmla="*/ 8 h 146"/>
                <a:gd name="T32" fmla="*/ 40 w 2346"/>
                <a:gd name="T33" fmla="*/ 0 h 1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346" h="146">
                  <a:moveTo>
                    <a:pt x="40" y="0"/>
                  </a:moveTo>
                  <a:lnTo>
                    <a:pt x="2301" y="0"/>
                  </a:lnTo>
                  <a:lnTo>
                    <a:pt x="2324" y="8"/>
                  </a:lnTo>
                  <a:lnTo>
                    <a:pt x="2337" y="27"/>
                  </a:lnTo>
                  <a:lnTo>
                    <a:pt x="2346" y="58"/>
                  </a:lnTo>
                  <a:lnTo>
                    <a:pt x="2346" y="88"/>
                  </a:lnTo>
                  <a:lnTo>
                    <a:pt x="2337" y="119"/>
                  </a:lnTo>
                  <a:lnTo>
                    <a:pt x="2324" y="138"/>
                  </a:lnTo>
                  <a:lnTo>
                    <a:pt x="2301" y="146"/>
                  </a:lnTo>
                  <a:lnTo>
                    <a:pt x="40" y="146"/>
                  </a:lnTo>
                  <a:lnTo>
                    <a:pt x="22" y="138"/>
                  </a:lnTo>
                  <a:lnTo>
                    <a:pt x="9" y="119"/>
                  </a:lnTo>
                  <a:lnTo>
                    <a:pt x="0" y="88"/>
                  </a:lnTo>
                  <a:lnTo>
                    <a:pt x="0" y="58"/>
                  </a:lnTo>
                  <a:lnTo>
                    <a:pt x="9" y="27"/>
                  </a:lnTo>
                  <a:lnTo>
                    <a:pt x="22" y="8"/>
                  </a:lnTo>
                  <a:lnTo>
                    <a:pt x="4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3" name="Freeform 9"/>
            <p:cNvSpPr>
              <a:spLocks/>
            </p:cNvSpPr>
            <p:nvPr/>
          </p:nvSpPr>
          <p:spPr bwMode="auto">
            <a:xfrm>
              <a:off x="3508" y="2529"/>
              <a:ext cx="389" cy="361"/>
            </a:xfrm>
            <a:custGeom>
              <a:avLst/>
              <a:gdLst>
                <a:gd name="T0" fmla="*/ 0 w 389"/>
                <a:gd name="T1" fmla="*/ 0 h 361"/>
                <a:gd name="T2" fmla="*/ 0 w 389"/>
                <a:gd name="T3" fmla="*/ 361 h 361"/>
                <a:gd name="T4" fmla="*/ 389 w 389"/>
                <a:gd name="T5" fmla="*/ 361 h 3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9" h="361">
                  <a:moveTo>
                    <a:pt x="0" y="0"/>
                  </a:moveTo>
                  <a:lnTo>
                    <a:pt x="0" y="361"/>
                  </a:lnTo>
                  <a:lnTo>
                    <a:pt x="389" y="361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4" name="Line 10"/>
            <p:cNvSpPr>
              <a:spLocks noChangeShapeType="1"/>
            </p:cNvSpPr>
            <p:nvPr/>
          </p:nvSpPr>
          <p:spPr bwMode="auto">
            <a:xfrm>
              <a:off x="3495" y="2890"/>
              <a:ext cx="40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5" name="Line 11"/>
            <p:cNvSpPr>
              <a:spLocks noChangeShapeType="1"/>
            </p:cNvSpPr>
            <p:nvPr/>
          </p:nvSpPr>
          <p:spPr bwMode="auto">
            <a:xfrm flipH="1">
              <a:off x="3897" y="2890"/>
              <a:ext cx="61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6" name="Freeform 12"/>
            <p:cNvSpPr>
              <a:spLocks/>
            </p:cNvSpPr>
            <p:nvPr/>
          </p:nvSpPr>
          <p:spPr bwMode="auto">
            <a:xfrm>
              <a:off x="3897" y="2882"/>
              <a:ext cx="53" cy="8"/>
            </a:xfrm>
            <a:custGeom>
              <a:avLst/>
              <a:gdLst>
                <a:gd name="T0" fmla="*/ 53 w 53"/>
                <a:gd name="T1" fmla="*/ 0 h 8"/>
                <a:gd name="T2" fmla="*/ 53 w 53"/>
                <a:gd name="T3" fmla="*/ 8 h 8"/>
                <a:gd name="T4" fmla="*/ 0 w 53"/>
                <a:gd name="T5" fmla="*/ 8 h 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" h="8">
                  <a:moveTo>
                    <a:pt x="53" y="0"/>
                  </a:moveTo>
                  <a:lnTo>
                    <a:pt x="53" y="8"/>
                  </a:lnTo>
                  <a:lnTo>
                    <a:pt x="0" y="8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7" name="Freeform 13"/>
            <p:cNvSpPr>
              <a:spLocks/>
            </p:cNvSpPr>
            <p:nvPr/>
          </p:nvSpPr>
          <p:spPr bwMode="auto">
            <a:xfrm>
              <a:off x="3897" y="2882"/>
              <a:ext cx="889" cy="8"/>
            </a:xfrm>
            <a:custGeom>
              <a:avLst/>
              <a:gdLst>
                <a:gd name="T0" fmla="*/ 889 w 889"/>
                <a:gd name="T1" fmla="*/ 0 h 8"/>
                <a:gd name="T2" fmla="*/ 889 w 889"/>
                <a:gd name="T3" fmla="*/ 8 h 8"/>
                <a:gd name="T4" fmla="*/ 0 w 889"/>
                <a:gd name="T5" fmla="*/ 8 h 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89" h="8">
                  <a:moveTo>
                    <a:pt x="889" y="0"/>
                  </a:moveTo>
                  <a:lnTo>
                    <a:pt x="889" y="8"/>
                  </a:lnTo>
                  <a:lnTo>
                    <a:pt x="0" y="8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8" name="Freeform 14"/>
            <p:cNvSpPr>
              <a:spLocks/>
            </p:cNvSpPr>
            <p:nvPr/>
          </p:nvSpPr>
          <p:spPr bwMode="auto">
            <a:xfrm>
              <a:off x="3061" y="2890"/>
              <a:ext cx="836" cy="353"/>
            </a:xfrm>
            <a:custGeom>
              <a:avLst/>
              <a:gdLst>
                <a:gd name="T0" fmla="*/ 0 w 836"/>
                <a:gd name="T1" fmla="*/ 353 h 353"/>
                <a:gd name="T2" fmla="*/ 0 w 836"/>
                <a:gd name="T3" fmla="*/ 0 h 353"/>
                <a:gd name="T4" fmla="*/ 836 w 836"/>
                <a:gd name="T5" fmla="*/ 0 h 35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36" h="353">
                  <a:moveTo>
                    <a:pt x="0" y="353"/>
                  </a:moveTo>
                  <a:lnTo>
                    <a:pt x="0" y="0"/>
                  </a:lnTo>
                  <a:lnTo>
                    <a:pt x="836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9" name="Freeform 15"/>
            <p:cNvSpPr>
              <a:spLocks/>
            </p:cNvSpPr>
            <p:nvPr/>
          </p:nvSpPr>
          <p:spPr bwMode="auto">
            <a:xfrm>
              <a:off x="3897" y="2890"/>
              <a:ext cx="505" cy="361"/>
            </a:xfrm>
            <a:custGeom>
              <a:avLst/>
              <a:gdLst>
                <a:gd name="T0" fmla="*/ 505 w 505"/>
                <a:gd name="T1" fmla="*/ 361 h 361"/>
                <a:gd name="T2" fmla="*/ 505 w 505"/>
                <a:gd name="T3" fmla="*/ 0 h 361"/>
                <a:gd name="T4" fmla="*/ 0 w 505"/>
                <a:gd name="T5" fmla="*/ 0 h 3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5" h="361">
                  <a:moveTo>
                    <a:pt x="505" y="361"/>
                  </a:moveTo>
                  <a:lnTo>
                    <a:pt x="505" y="0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0" name="Rectangle 16"/>
            <p:cNvSpPr>
              <a:spLocks noChangeArrowheads="1"/>
            </p:cNvSpPr>
            <p:nvPr/>
          </p:nvSpPr>
          <p:spPr bwMode="auto">
            <a:xfrm>
              <a:off x="3633" y="2821"/>
              <a:ext cx="527" cy="13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201" name="Rectangle 17"/>
            <p:cNvSpPr>
              <a:spLocks noChangeArrowheads="1"/>
            </p:cNvSpPr>
            <p:nvPr/>
          </p:nvSpPr>
          <p:spPr bwMode="auto">
            <a:xfrm>
              <a:off x="3735" y="2836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b="1">
                  <a:solidFill>
                    <a:srgbClr val="000000"/>
                  </a:solidFill>
                  <a:latin typeface="宋体" panose="02010600030101010101" pitchFamily="2" charset="-122"/>
                </a:rPr>
                <a:t>Ethernet</a:t>
              </a:r>
              <a:endParaRPr lang="en-US" altLang="zh-CN" sz="1800"/>
            </a:p>
          </p:txBody>
        </p:sp>
        <p:sp>
          <p:nvSpPr>
            <p:cNvPr id="12202" name="Freeform 18"/>
            <p:cNvSpPr>
              <a:spLocks noEditPoints="1"/>
            </p:cNvSpPr>
            <p:nvPr/>
          </p:nvSpPr>
          <p:spPr bwMode="auto">
            <a:xfrm>
              <a:off x="2726" y="1040"/>
              <a:ext cx="2346" cy="146"/>
            </a:xfrm>
            <a:custGeom>
              <a:avLst/>
              <a:gdLst>
                <a:gd name="T0" fmla="*/ 40 w 2346"/>
                <a:gd name="T1" fmla="*/ 134 h 146"/>
                <a:gd name="T2" fmla="*/ 27 w 2346"/>
                <a:gd name="T3" fmla="*/ 131 h 146"/>
                <a:gd name="T4" fmla="*/ 13 w 2346"/>
                <a:gd name="T5" fmla="*/ 111 h 146"/>
                <a:gd name="T6" fmla="*/ 9 w 2346"/>
                <a:gd name="T7" fmla="*/ 88 h 146"/>
                <a:gd name="T8" fmla="*/ 9 w 2346"/>
                <a:gd name="T9" fmla="*/ 58 h 146"/>
                <a:gd name="T10" fmla="*/ 13 w 2346"/>
                <a:gd name="T11" fmla="*/ 35 h 146"/>
                <a:gd name="T12" fmla="*/ 27 w 2346"/>
                <a:gd name="T13" fmla="*/ 16 h 146"/>
                <a:gd name="T14" fmla="*/ 40 w 2346"/>
                <a:gd name="T15" fmla="*/ 12 h 146"/>
                <a:gd name="T16" fmla="*/ 54 w 2346"/>
                <a:gd name="T17" fmla="*/ 16 h 146"/>
                <a:gd name="T18" fmla="*/ 63 w 2346"/>
                <a:gd name="T19" fmla="*/ 35 h 146"/>
                <a:gd name="T20" fmla="*/ 71 w 2346"/>
                <a:gd name="T21" fmla="*/ 58 h 146"/>
                <a:gd name="T22" fmla="*/ 71 w 2346"/>
                <a:gd name="T23" fmla="*/ 88 h 146"/>
                <a:gd name="T24" fmla="*/ 63 w 2346"/>
                <a:gd name="T25" fmla="*/ 111 h 146"/>
                <a:gd name="T26" fmla="*/ 54 w 2346"/>
                <a:gd name="T27" fmla="*/ 131 h 146"/>
                <a:gd name="T28" fmla="*/ 40 w 2346"/>
                <a:gd name="T29" fmla="*/ 134 h 146"/>
                <a:gd name="T30" fmla="*/ 40 w 2346"/>
                <a:gd name="T31" fmla="*/ 0 h 146"/>
                <a:gd name="T32" fmla="*/ 2301 w 2346"/>
                <a:gd name="T33" fmla="*/ 0 h 146"/>
                <a:gd name="T34" fmla="*/ 2324 w 2346"/>
                <a:gd name="T35" fmla="*/ 8 h 146"/>
                <a:gd name="T36" fmla="*/ 2337 w 2346"/>
                <a:gd name="T37" fmla="*/ 27 h 146"/>
                <a:gd name="T38" fmla="*/ 2346 w 2346"/>
                <a:gd name="T39" fmla="*/ 58 h 146"/>
                <a:gd name="T40" fmla="*/ 2346 w 2346"/>
                <a:gd name="T41" fmla="*/ 88 h 146"/>
                <a:gd name="T42" fmla="*/ 2337 w 2346"/>
                <a:gd name="T43" fmla="*/ 119 h 146"/>
                <a:gd name="T44" fmla="*/ 2324 w 2346"/>
                <a:gd name="T45" fmla="*/ 138 h 146"/>
                <a:gd name="T46" fmla="*/ 2301 w 2346"/>
                <a:gd name="T47" fmla="*/ 146 h 146"/>
                <a:gd name="T48" fmla="*/ 40 w 2346"/>
                <a:gd name="T49" fmla="*/ 146 h 146"/>
                <a:gd name="T50" fmla="*/ 22 w 2346"/>
                <a:gd name="T51" fmla="*/ 138 h 146"/>
                <a:gd name="T52" fmla="*/ 9 w 2346"/>
                <a:gd name="T53" fmla="*/ 119 h 146"/>
                <a:gd name="T54" fmla="*/ 0 w 2346"/>
                <a:gd name="T55" fmla="*/ 88 h 146"/>
                <a:gd name="T56" fmla="*/ 0 w 2346"/>
                <a:gd name="T57" fmla="*/ 58 h 146"/>
                <a:gd name="T58" fmla="*/ 9 w 2346"/>
                <a:gd name="T59" fmla="*/ 27 h 146"/>
                <a:gd name="T60" fmla="*/ 22 w 2346"/>
                <a:gd name="T61" fmla="*/ 8 h 146"/>
                <a:gd name="T62" fmla="*/ 40 w 2346"/>
                <a:gd name="T63" fmla="*/ 0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346" h="146">
                  <a:moveTo>
                    <a:pt x="40" y="134"/>
                  </a:moveTo>
                  <a:lnTo>
                    <a:pt x="27" y="131"/>
                  </a:lnTo>
                  <a:lnTo>
                    <a:pt x="13" y="111"/>
                  </a:lnTo>
                  <a:lnTo>
                    <a:pt x="9" y="88"/>
                  </a:lnTo>
                  <a:lnTo>
                    <a:pt x="9" y="58"/>
                  </a:lnTo>
                  <a:lnTo>
                    <a:pt x="13" y="35"/>
                  </a:lnTo>
                  <a:lnTo>
                    <a:pt x="27" y="16"/>
                  </a:lnTo>
                  <a:lnTo>
                    <a:pt x="40" y="12"/>
                  </a:lnTo>
                  <a:lnTo>
                    <a:pt x="54" y="16"/>
                  </a:lnTo>
                  <a:lnTo>
                    <a:pt x="63" y="35"/>
                  </a:lnTo>
                  <a:lnTo>
                    <a:pt x="71" y="58"/>
                  </a:lnTo>
                  <a:lnTo>
                    <a:pt x="71" y="88"/>
                  </a:lnTo>
                  <a:lnTo>
                    <a:pt x="63" y="111"/>
                  </a:lnTo>
                  <a:lnTo>
                    <a:pt x="54" y="131"/>
                  </a:lnTo>
                  <a:lnTo>
                    <a:pt x="40" y="134"/>
                  </a:lnTo>
                  <a:close/>
                  <a:moveTo>
                    <a:pt x="40" y="0"/>
                  </a:moveTo>
                  <a:lnTo>
                    <a:pt x="2301" y="0"/>
                  </a:lnTo>
                  <a:lnTo>
                    <a:pt x="2324" y="8"/>
                  </a:lnTo>
                  <a:lnTo>
                    <a:pt x="2337" y="27"/>
                  </a:lnTo>
                  <a:lnTo>
                    <a:pt x="2346" y="58"/>
                  </a:lnTo>
                  <a:lnTo>
                    <a:pt x="2346" y="88"/>
                  </a:lnTo>
                  <a:lnTo>
                    <a:pt x="2337" y="119"/>
                  </a:lnTo>
                  <a:lnTo>
                    <a:pt x="2324" y="138"/>
                  </a:lnTo>
                  <a:lnTo>
                    <a:pt x="2301" y="146"/>
                  </a:lnTo>
                  <a:lnTo>
                    <a:pt x="40" y="146"/>
                  </a:lnTo>
                  <a:lnTo>
                    <a:pt x="22" y="138"/>
                  </a:lnTo>
                  <a:lnTo>
                    <a:pt x="9" y="119"/>
                  </a:lnTo>
                  <a:lnTo>
                    <a:pt x="0" y="88"/>
                  </a:lnTo>
                  <a:lnTo>
                    <a:pt x="0" y="58"/>
                  </a:lnTo>
                  <a:lnTo>
                    <a:pt x="9" y="27"/>
                  </a:lnTo>
                  <a:lnTo>
                    <a:pt x="22" y="8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3" name="Freeform 19"/>
            <p:cNvSpPr>
              <a:spLocks/>
            </p:cNvSpPr>
            <p:nvPr/>
          </p:nvSpPr>
          <p:spPr bwMode="auto">
            <a:xfrm>
              <a:off x="2735" y="1052"/>
              <a:ext cx="62" cy="122"/>
            </a:xfrm>
            <a:custGeom>
              <a:avLst/>
              <a:gdLst>
                <a:gd name="T0" fmla="*/ 31 w 62"/>
                <a:gd name="T1" fmla="*/ 122 h 122"/>
                <a:gd name="T2" fmla="*/ 18 w 62"/>
                <a:gd name="T3" fmla="*/ 119 h 122"/>
                <a:gd name="T4" fmla="*/ 4 w 62"/>
                <a:gd name="T5" fmla="*/ 99 h 122"/>
                <a:gd name="T6" fmla="*/ 0 w 62"/>
                <a:gd name="T7" fmla="*/ 76 h 122"/>
                <a:gd name="T8" fmla="*/ 0 w 62"/>
                <a:gd name="T9" fmla="*/ 46 h 122"/>
                <a:gd name="T10" fmla="*/ 4 w 62"/>
                <a:gd name="T11" fmla="*/ 23 h 122"/>
                <a:gd name="T12" fmla="*/ 18 w 62"/>
                <a:gd name="T13" fmla="*/ 4 h 122"/>
                <a:gd name="T14" fmla="*/ 31 w 62"/>
                <a:gd name="T15" fmla="*/ 0 h 122"/>
                <a:gd name="T16" fmla="*/ 45 w 62"/>
                <a:gd name="T17" fmla="*/ 4 h 122"/>
                <a:gd name="T18" fmla="*/ 54 w 62"/>
                <a:gd name="T19" fmla="*/ 23 h 122"/>
                <a:gd name="T20" fmla="*/ 62 w 62"/>
                <a:gd name="T21" fmla="*/ 46 h 122"/>
                <a:gd name="T22" fmla="*/ 62 w 62"/>
                <a:gd name="T23" fmla="*/ 76 h 122"/>
                <a:gd name="T24" fmla="*/ 54 w 62"/>
                <a:gd name="T25" fmla="*/ 99 h 122"/>
                <a:gd name="T26" fmla="*/ 45 w 62"/>
                <a:gd name="T27" fmla="*/ 119 h 122"/>
                <a:gd name="T28" fmla="*/ 31 w 62"/>
                <a:gd name="T29" fmla="*/ 122 h 12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2" h="122">
                  <a:moveTo>
                    <a:pt x="31" y="122"/>
                  </a:moveTo>
                  <a:lnTo>
                    <a:pt x="18" y="119"/>
                  </a:lnTo>
                  <a:lnTo>
                    <a:pt x="4" y="99"/>
                  </a:lnTo>
                  <a:lnTo>
                    <a:pt x="0" y="76"/>
                  </a:lnTo>
                  <a:lnTo>
                    <a:pt x="0" y="46"/>
                  </a:lnTo>
                  <a:lnTo>
                    <a:pt x="4" y="23"/>
                  </a:lnTo>
                  <a:lnTo>
                    <a:pt x="18" y="4"/>
                  </a:lnTo>
                  <a:lnTo>
                    <a:pt x="31" y="0"/>
                  </a:lnTo>
                  <a:lnTo>
                    <a:pt x="45" y="4"/>
                  </a:lnTo>
                  <a:lnTo>
                    <a:pt x="54" y="23"/>
                  </a:lnTo>
                  <a:lnTo>
                    <a:pt x="62" y="46"/>
                  </a:lnTo>
                  <a:lnTo>
                    <a:pt x="62" y="76"/>
                  </a:lnTo>
                  <a:lnTo>
                    <a:pt x="54" y="99"/>
                  </a:lnTo>
                  <a:lnTo>
                    <a:pt x="45" y="119"/>
                  </a:lnTo>
                  <a:lnTo>
                    <a:pt x="31" y="122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4" name="Freeform 20"/>
            <p:cNvSpPr>
              <a:spLocks/>
            </p:cNvSpPr>
            <p:nvPr/>
          </p:nvSpPr>
          <p:spPr bwMode="auto">
            <a:xfrm>
              <a:off x="2726" y="1040"/>
              <a:ext cx="2346" cy="146"/>
            </a:xfrm>
            <a:custGeom>
              <a:avLst/>
              <a:gdLst>
                <a:gd name="T0" fmla="*/ 40 w 2346"/>
                <a:gd name="T1" fmla="*/ 0 h 146"/>
                <a:gd name="T2" fmla="*/ 2301 w 2346"/>
                <a:gd name="T3" fmla="*/ 0 h 146"/>
                <a:gd name="T4" fmla="*/ 2324 w 2346"/>
                <a:gd name="T5" fmla="*/ 8 h 146"/>
                <a:gd name="T6" fmla="*/ 2337 w 2346"/>
                <a:gd name="T7" fmla="*/ 27 h 146"/>
                <a:gd name="T8" fmla="*/ 2346 w 2346"/>
                <a:gd name="T9" fmla="*/ 58 h 146"/>
                <a:gd name="T10" fmla="*/ 2346 w 2346"/>
                <a:gd name="T11" fmla="*/ 88 h 146"/>
                <a:gd name="T12" fmla="*/ 2337 w 2346"/>
                <a:gd name="T13" fmla="*/ 119 h 146"/>
                <a:gd name="T14" fmla="*/ 2324 w 2346"/>
                <a:gd name="T15" fmla="*/ 138 h 146"/>
                <a:gd name="T16" fmla="*/ 2301 w 2346"/>
                <a:gd name="T17" fmla="*/ 146 h 146"/>
                <a:gd name="T18" fmla="*/ 40 w 2346"/>
                <a:gd name="T19" fmla="*/ 146 h 146"/>
                <a:gd name="T20" fmla="*/ 22 w 2346"/>
                <a:gd name="T21" fmla="*/ 138 h 146"/>
                <a:gd name="T22" fmla="*/ 9 w 2346"/>
                <a:gd name="T23" fmla="*/ 119 h 146"/>
                <a:gd name="T24" fmla="*/ 0 w 2346"/>
                <a:gd name="T25" fmla="*/ 88 h 146"/>
                <a:gd name="T26" fmla="*/ 0 w 2346"/>
                <a:gd name="T27" fmla="*/ 58 h 146"/>
                <a:gd name="T28" fmla="*/ 9 w 2346"/>
                <a:gd name="T29" fmla="*/ 27 h 146"/>
                <a:gd name="T30" fmla="*/ 22 w 2346"/>
                <a:gd name="T31" fmla="*/ 8 h 146"/>
                <a:gd name="T32" fmla="*/ 40 w 2346"/>
                <a:gd name="T33" fmla="*/ 0 h 1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346" h="146">
                  <a:moveTo>
                    <a:pt x="40" y="0"/>
                  </a:moveTo>
                  <a:lnTo>
                    <a:pt x="2301" y="0"/>
                  </a:lnTo>
                  <a:lnTo>
                    <a:pt x="2324" y="8"/>
                  </a:lnTo>
                  <a:lnTo>
                    <a:pt x="2337" y="27"/>
                  </a:lnTo>
                  <a:lnTo>
                    <a:pt x="2346" y="58"/>
                  </a:lnTo>
                  <a:lnTo>
                    <a:pt x="2346" y="88"/>
                  </a:lnTo>
                  <a:lnTo>
                    <a:pt x="2337" y="119"/>
                  </a:lnTo>
                  <a:lnTo>
                    <a:pt x="2324" y="138"/>
                  </a:lnTo>
                  <a:lnTo>
                    <a:pt x="2301" y="146"/>
                  </a:lnTo>
                  <a:lnTo>
                    <a:pt x="40" y="146"/>
                  </a:lnTo>
                  <a:lnTo>
                    <a:pt x="22" y="138"/>
                  </a:lnTo>
                  <a:lnTo>
                    <a:pt x="9" y="119"/>
                  </a:lnTo>
                  <a:lnTo>
                    <a:pt x="0" y="88"/>
                  </a:lnTo>
                  <a:lnTo>
                    <a:pt x="0" y="58"/>
                  </a:lnTo>
                  <a:lnTo>
                    <a:pt x="9" y="27"/>
                  </a:lnTo>
                  <a:lnTo>
                    <a:pt x="22" y="8"/>
                  </a:lnTo>
                  <a:lnTo>
                    <a:pt x="4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5" name="Freeform 21"/>
            <p:cNvSpPr>
              <a:spLocks/>
            </p:cNvSpPr>
            <p:nvPr/>
          </p:nvSpPr>
          <p:spPr bwMode="auto">
            <a:xfrm>
              <a:off x="3061" y="802"/>
              <a:ext cx="836" cy="311"/>
            </a:xfrm>
            <a:custGeom>
              <a:avLst/>
              <a:gdLst>
                <a:gd name="T0" fmla="*/ 0 w 836"/>
                <a:gd name="T1" fmla="*/ 0 h 311"/>
                <a:gd name="T2" fmla="*/ 0 w 836"/>
                <a:gd name="T3" fmla="*/ 311 h 311"/>
                <a:gd name="T4" fmla="*/ 836 w 836"/>
                <a:gd name="T5" fmla="*/ 311 h 3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36" h="311">
                  <a:moveTo>
                    <a:pt x="0" y="0"/>
                  </a:moveTo>
                  <a:lnTo>
                    <a:pt x="0" y="311"/>
                  </a:lnTo>
                  <a:lnTo>
                    <a:pt x="836" y="311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6" name="Line 22"/>
            <p:cNvSpPr>
              <a:spLocks noChangeShapeType="1"/>
            </p:cNvSpPr>
            <p:nvPr/>
          </p:nvSpPr>
          <p:spPr bwMode="auto">
            <a:xfrm>
              <a:off x="3495" y="1113"/>
              <a:ext cx="40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7" name="Line 23"/>
            <p:cNvSpPr>
              <a:spLocks noChangeShapeType="1"/>
            </p:cNvSpPr>
            <p:nvPr/>
          </p:nvSpPr>
          <p:spPr bwMode="auto">
            <a:xfrm flipH="1">
              <a:off x="3897" y="1113"/>
              <a:ext cx="61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8" name="Freeform 24"/>
            <p:cNvSpPr>
              <a:spLocks/>
            </p:cNvSpPr>
            <p:nvPr/>
          </p:nvSpPr>
          <p:spPr bwMode="auto">
            <a:xfrm>
              <a:off x="3897" y="1105"/>
              <a:ext cx="53" cy="8"/>
            </a:xfrm>
            <a:custGeom>
              <a:avLst/>
              <a:gdLst>
                <a:gd name="T0" fmla="*/ 53 w 53"/>
                <a:gd name="T1" fmla="*/ 0 h 8"/>
                <a:gd name="T2" fmla="*/ 53 w 53"/>
                <a:gd name="T3" fmla="*/ 8 h 8"/>
                <a:gd name="T4" fmla="*/ 0 w 53"/>
                <a:gd name="T5" fmla="*/ 8 h 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" h="8">
                  <a:moveTo>
                    <a:pt x="53" y="0"/>
                  </a:moveTo>
                  <a:lnTo>
                    <a:pt x="53" y="8"/>
                  </a:lnTo>
                  <a:lnTo>
                    <a:pt x="0" y="8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9" name="Freeform 25"/>
            <p:cNvSpPr>
              <a:spLocks/>
            </p:cNvSpPr>
            <p:nvPr/>
          </p:nvSpPr>
          <p:spPr bwMode="auto">
            <a:xfrm>
              <a:off x="3897" y="1105"/>
              <a:ext cx="889" cy="8"/>
            </a:xfrm>
            <a:custGeom>
              <a:avLst/>
              <a:gdLst>
                <a:gd name="T0" fmla="*/ 889 w 889"/>
                <a:gd name="T1" fmla="*/ 0 h 8"/>
                <a:gd name="T2" fmla="*/ 889 w 889"/>
                <a:gd name="T3" fmla="*/ 8 h 8"/>
                <a:gd name="T4" fmla="*/ 0 w 889"/>
                <a:gd name="T5" fmla="*/ 8 h 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89" h="8">
                  <a:moveTo>
                    <a:pt x="889" y="0"/>
                  </a:moveTo>
                  <a:lnTo>
                    <a:pt x="889" y="8"/>
                  </a:lnTo>
                  <a:lnTo>
                    <a:pt x="0" y="8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10" name="Freeform 26"/>
            <p:cNvSpPr>
              <a:spLocks/>
            </p:cNvSpPr>
            <p:nvPr/>
          </p:nvSpPr>
          <p:spPr bwMode="auto">
            <a:xfrm>
              <a:off x="3508" y="1113"/>
              <a:ext cx="389" cy="361"/>
            </a:xfrm>
            <a:custGeom>
              <a:avLst/>
              <a:gdLst>
                <a:gd name="T0" fmla="*/ 0 w 389"/>
                <a:gd name="T1" fmla="*/ 361 h 361"/>
                <a:gd name="T2" fmla="*/ 0 w 389"/>
                <a:gd name="T3" fmla="*/ 0 h 361"/>
                <a:gd name="T4" fmla="*/ 389 w 389"/>
                <a:gd name="T5" fmla="*/ 0 h 3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9" h="361">
                  <a:moveTo>
                    <a:pt x="0" y="361"/>
                  </a:moveTo>
                  <a:lnTo>
                    <a:pt x="0" y="0"/>
                  </a:lnTo>
                  <a:lnTo>
                    <a:pt x="389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11" name="Freeform 27"/>
            <p:cNvSpPr>
              <a:spLocks/>
            </p:cNvSpPr>
            <p:nvPr/>
          </p:nvSpPr>
          <p:spPr bwMode="auto">
            <a:xfrm>
              <a:off x="3897" y="802"/>
              <a:ext cx="505" cy="311"/>
            </a:xfrm>
            <a:custGeom>
              <a:avLst/>
              <a:gdLst>
                <a:gd name="T0" fmla="*/ 505 w 505"/>
                <a:gd name="T1" fmla="*/ 0 h 311"/>
                <a:gd name="T2" fmla="*/ 505 w 505"/>
                <a:gd name="T3" fmla="*/ 311 h 311"/>
                <a:gd name="T4" fmla="*/ 0 w 505"/>
                <a:gd name="T5" fmla="*/ 311 h 3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5" h="311">
                  <a:moveTo>
                    <a:pt x="505" y="0"/>
                  </a:moveTo>
                  <a:lnTo>
                    <a:pt x="505" y="311"/>
                  </a:lnTo>
                  <a:lnTo>
                    <a:pt x="0" y="311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12" name="Rectangle 28"/>
            <p:cNvSpPr>
              <a:spLocks noChangeArrowheads="1"/>
            </p:cNvSpPr>
            <p:nvPr/>
          </p:nvSpPr>
          <p:spPr bwMode="auto">
            <a:xfrm>
              <a:off x="3633" y="1044"/>
              <a:ext cx="527" cy="13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213" name="Rectangle 29"/>
            <p:cNvSpPr>
              <a:spLocks noChangeArrowheads="1"/>
            </p:cNvSpPr>
            <p:nvPr/>
          </p:nvSpPr>
          <p:spPr bwMode="auto">
            <a:xfrm>
              <a:off x="3735" y="1063"/>
              <a:ext cx="3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200" b="1">
                  <a:solidFill>
                    <a:srgbClr val="000000"/>
                  </a:solidFill>
                  <a:latin typeface="宋体" panose="02010600030101010101" pitchFamily="2" charset="-122"/>
                </a:rPr>
                <a:t>Ethernet</a:t>
              </a:r>
              <a:endParaRPr lang="en-US" altLang="zh-CN" sz="1800"/>
            </a:p>
          </p:txBody>
        </p:sp>
        <p:sp>
          <p:nvSpPr>
            <p:cNvPr id="12214" name="Freeform 30"/>
            <p:cNvSpPr>
              <a:spLocks/>
            </p:cNvSpPr>
            <p:nvPr/>
          </p:nvSpPr>
          <p:spPr bwMode="auto">
            <a:xfrm>
              <a:off x="3267" y="622"/>
              <a:ext cx="71" cy="23"/>
            </a:xfrm>
            <a:custGeom>
              <a:avLst/>
              <a:gdLst>
                <a:gd name="T0" fmla="*/ 44 w 71"/>
                <a:gd name="T1" fmla="*/ 23 h 23"/>
                <a:gd name="T2" fmla="*/ 71 w 71"/>
                <a:gd name="T3" fmla="*/ 0 h 23"/>
                <a:gd name="T4" fmla="*/ 0 w 71"/>
                <a:gd name="T5" fmla="*/ 0 h 23"/>
                <a:gd name="T6" fmla="*/ 44 w 71"/>
                <a:gd name="T7" fmla="*/ 23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1" h="23">
                  <a:moveTo>
                    <a:pt x="44" y="23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44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15" name="Freeform 31"/>
            <p:cNvSpPr>
              <a:spLocks/>
            </p:cNvSpPr>
            <p:nvPr/>
          </p:nvSpPr>
          <p:spPr bwMode="auto">
            <a:xfrm>
              <a:off x="2833" y="626"/>
              <a:ext cx="112" cy="42"/>
            </a:xfrm>
            <a:custGeom>
              <a:avLst/>
              <a:gdLst>
                <a:gd name="T0" fmla="*/ 112 w 112"/>
                <a:gd name="T1" fmla="*/ 42 h 42"/>
                <a:gd name="T2" fmla="*/ 54 w 112"/>
                <a:gd name="T3" fmla="*/ 0 h 42"/>
                <a:gd name="T4" fmla="*/ 0 w 112"/>
                <a:gd name="T5" fmla="*/ 42 h 42"/>
                <a:gd name="T6" fmla="*/ 112 w 112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" h="42">
                  <a:moveTo>
                    <a:pt x="112" y="42"/>
                  </a:moveTo>
                  <a:lnTo>
                    <a:pt x="54" y="0"/>
                  </a:lnTo>
                  <a:lnTo>
                    <a:pt x="0" y="42"/>
                  </a:lnTo>
                  <a:lnTo>
                    <a:pt x="112" y="4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16" name="Freeform 32"/>
            <p:cNvSpPr>
              <a:spLocks/>
            </p:cNvSpPr>
            <p:nvPr/>
          </p:nvSpPr>
          <p:spPr bwMode="auto">
            <a:xfrm>
              <a:off x="2891" y="622"/>
              <a:ext cx="425" cy="46"/>
            </a:xfrm>
            <a:custGeom>
              <a:avLst/>
              <a:gdLst>
                <a:gd name="T0" fmla="*/ 425 w 425"/>
                <a:gd name="T1" fmla="*/ 19 h 46"/>
                <a:gd name="T2" fmla="*/ 385 w 425"/>
                <a:gd name="T3" fmla="*/ 0 h 46"/>
                <a:gd name="T4" fmla="*/ 54 w 425"/>
                <a:gd name="T5" fmla="*/ 0 h 46"/>
                <a:gd name="T6" fmla="*/ 0 w 425"/>
                <a:gd name="T7" fmla="*/ 23 h 46"/>
                <a:gd name="T8" fmla="*/ 54 w 425"/>
                <a:gd name="T9" fmla="*/ 46 h 46"/>
                <a:gd name="T10" fmla="*/ 394 w 425"/>
                <a:gd name="T11" fmla="*/ 46 h 46"/>
                <a:gd name="T12" fmla="*/ 425 w 425"/>
                <a:gd name="T13" fmla="*/ 19 h 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5" h="46">
                  <a:moveTo>
                    <a:pt x="425" y="19"/>
                  </a:moveTo>
                  <a:lnTo>
                    <a:pt x="385" y="0"/>
                  </a:lnTo>
                  <a:lnTo>
                    <a:pt x="54" y="0"/>
                  </a:lnTo>
                  <a:lnTo>
                    <a:pt x="0" y="23"/>
                  </a:lnTo>
                  <a:lnTo>
                    <a:pt x="54" y="46"/>
                  </a:lnTo>
                  <a:lnTo>
                    <a:pt x="394" y="46"/>
                  </a:lnTo>
                  <a:lnTo>
                    <a:pt x="425" y="19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17" name="Freeform 33"/>
            <p:cNvSpPr>
              <a:spLocks/>
            </p:cNvSpPr>
            <p:nvPr/>
          </p:nvSpPr>
          <p:spPr bwMode="auto">
            <a:xfrm>
              <a:off x="2963" y="653"/>
              <a:ext cx="250" cy="15"/>
            </a:xfrm>
            <a:custGeom>
              <a:avLst/>
              <a:gdLst>
                <a:gd name="T0" fmla="*/ 0 w 250"/>
                <a:gd name="T1" fmla="*/ 15 h 15"/>
                <a:gd name="T2" fmla="*/ 40 w 250"/>
                <a:gd name="T3" fmla="*/ 15 h 15"/>
                <a:gd name="T4" fmla="*/ 85 w 250"/>
                <a:gd name="T5" fmla="*/ 11 h 15"/>
                <a:gd name="T6" fmla="*/ 125 w 250"/>
                <a:gd name="T7" fmla="*/ 11 h 15"/>
                <a:gd name="T8" fmla="*/ 161 w 250"/>
                <a:gd name="T9" fmla="*/ 11 h 15"/>
                <a:gd name="T10" fmla="*/ 192 w 250"/>
                <a:gd name="T11" fmla="*/ 7 h 15"/>
                <a:gd name="T12" fmla="*/ 214 w 250"/>
                <a:gd name="T13" fmla="*/ 7 h 15"/>
                <a:gd name="T14" fmla="*/ 237 w 250"/>
                <a:gd name="T15" fmla="*/ 3 h 15"/>
                <a:gd name="T16" fmla="*/ 246 w 250"/>
                <a:gd name="T17" fmla="*/ 0 h 15"/>
                <a:gd name="T18" fmla="*/ 250 w 250"/>
                <a:gd name="T19" fmla="*/ 0 h 15"/>
                <a:gd name="T20" fmla="*/ 250 w 250"/>
                <a:gd name="T21" fmla="*/ 15 h 15"/>
                <a:gd name="T22" fmla="*/ 0 w 250"/>
                <a:gd name="T23" fmla="*/ 15 h 1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0" h="15">
                  <a:moveTo>
                    <a:pt x="0" y="15"/>
                  </a:moveTo>
                  <a:lnTo>
                    <a:pt x="40" y="15"/>
                  </a:lnTo>
                  <a:lnTo>
                    <a:pt x="85" y="11"/>
                  </a:lnTo>
                  <a:lnTo>
                    <a:pt x="125" y="11"/>
                  </a:lnTo>
                  <a:lnTo>
                    <a:pt x="161" y="11"/>
                  </a:lnTo>
                  <a:lnTo>
                    <a:pt x="192" y="7"/>
                  </a:lnTo>
                  <a:lnTo>
                    <a:pt x="214" y="7"/>
                  </a:lnTo>
                  <a:lnTo>
                    <a:pt x="237" y="3"/>
                  </a:lnTo>
                  <a:lnTo>
                    <a:pt x="246" y="0"/>
                  </a:lnTo>
                  <a:lnTo>
                    <a:pt x="250" y="0"/>
                  </a:lnTo>
                  <a:lnTo>
                    <a:pt x="25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18" name="Freeform 34"/>
            <p:cNvSpPr>
              <a:spLocks/>
            </p:cNvSpPr>
            <p:nvPr/>
          </p:nvSpPr>
          <p:spPr bwMode="auto">
            <a:xfrm>
              <a:off x="2963" y="653"/>
              <a:ext cx="250" cy="15"/>
            </a:xfrm>
            <a:custGeom>
              <a:avLst/>
              <a:gdLst>
                <a:gd name="T0" fmla="*/ 0 w 250"/>
                <a:gd name="T1" fmla="*/ 15 h 15"/>
                <a:gd name="T2" fmla="*/ 40 w 250"/>
                <a:gd name="T3" fmla="*/ 15 h 15"/>
                <a:gd name="T4" fmla="*/ 85 w 250"/>
                <a:gd name="T5" fmla="*/ 11 h 15"/>
                <a:gd name="T6" fmla="*/ 125 w 250"/>
                <a:gd name="T7" fmla="*/ 11 h 15"/>
                <a:gd name="T8" fmla="*/ 161 w 250"/>
                <a:gd name="T9" fmla="*/ 11 h 15"/>
                <a:gd name="T10" fmla="*/ 192 w 250"/>
                <a:gd name="T11" fmla="*/ 7 h 15"/>
                <a:gd name="T12" fmla="*/ 214 w 250"/>
                <a:gd name="T13" fmla="*/ 7 h 15"/>
                <a:gd name="T14" fmla="*/ 237 w 250"/>
                <a:gd name="T15" fmla="*/ 3 h 15"/>
                <a:gd name="T16" fmla="*/ 246 w 250"/>
                <a:gd name="T17" fmla="*/ 0 h 15"/>
                <a:gd name="T18" fmla="*/ 250 w 250"/>
                <a:gd name="T19" fmla="*/ 0 h 15"/>
                <a:gd name="T20" fmla="*/ 237 w 250"/>
                <a:gd name="T21" fmla="*/ 0 h 15"/>
                <a:gd name="T22" fmla="*/ 232 w 250"/>
                <a:gd name="T23" fmla="*/ 0 h 15"/>
                <a:gd name="T24" fmla="*/ 223 w 250"/>
                <a:gd name="T25" fmla="*/ 3 h 15"/>
                <a:gd name="T26" fmla="*/ 205 w 250"/>
                <a:gd name="T27" fmla="*/ 7 h 15"/>
                <a:gd name="T28" fmla="*/ 179 w 250"/>
                <a:gd name="T29" fmla="*/ 7 h 15"/>
                <a:gd name="T30" fmla="*/ 152 w 250"/>
                <a:gd name="T31" fmla="*/ 11 h 15"/>
                <a:gd name="T32" fmla="*/ 116 w 250"/>
                <a:gd name="T33" fmla="*/ 11 h 15"/>
                <a:gd name="T34" fmla="*/ 80 w 250"/>
                <a:gd name="T35" fmla="*/ 11 h 15"/>
                <a:gd name="T36" fmla="*/ 40 w 250"/>
                <a:gd name="T37" fmla="*/ 11 h 15"/>
                <a:gd name="T38" fmla="*/ 0 w 250"/>
                <a:gd name="T39" fmla="*/ 11 h 15"/>
                <a:gd name="T40" fmla="*/ 0 w 250"/>
                <a:gd name="T41" fmla="*/ 15 h 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0" h="15">
                  <a:moveTo>
                    <a:pt x="0" y="15"/>
                  </a:moveTo>
                  <a:lnTo>
                    <a:pt x="40" y="15"/>
                  </a:lnTo>
                  <a:lnTo>
                    <a:pt x="85" y="11"/>
                  </a:lnTo>
                  <a:lnTo>
                    <a:pt x="125" y="11"/>
                  </a:lnTo>
                  <a:lnTo>
                    <a:pt x="161" y="11"/>
                  </a:lnTo>
                  <a:lnTo>
                    <a:pt x="192" y="7"/>
                  </a:lnTo>
                  <a:lnTo>
                    <a:pt x="214" y="7"/>
                  </a:lnTo>
                  <a:lnTo>
                    <a:pt x="237" y="3"/>
                  </a:lnTo>
                  <a:lnTo>
                    <a:pt x="246" y="0"/>
                  </a:lnTo>
                  <a:lnTo>
                    <a:pt x="250" y="0"/>
                  </a:lnTo>
                  <a:lnTo>
                    <a:pt x="237" y="0"/>
                  </a:lnTo>
                  <a:lnTo>
                    <a:pt x="232" y="0"/>
                  </a:lnTo>
                  <a:lnTo>
                    <a:pt x="223" y="3"/>
                  </a:lnTo>
                  <a:lnTo>
                    <a:pt x="205" y="7"/>
                  </a:lnTo>
                  <a:lnTo>
                    <a:pt x="179" y="7"/>
                  </a:lnTo>
                  <a:lnTo>
                    <a:pt x="152" y="11"/>
                  </a:lnTo>
                  <a:lnTo>
                    <a:pt x="116" y="11"/>
                  </a:lnTo>
                  <a:lnTo>
                    <a:pt x="80" y="11"/>
                  </a:lnTo>
                  <a:lnTo>
                    <a:pt x="40" y="11"/>
                  </a:lnTo>
                  <a:lnTo>
                    <a:pt x="0" y="11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19" name="Freeform 35"/>
            <p:cNvSpPr>
              <a:spLocks/>
            </p:cNvSpPr>
            <p:nvPr/>
          </p:nvSpPr>
          <p:spPr bwMode="auto">
            <a:xfrm>
              <a:off x="2963" y="653"/>
              <a:ext cx="237" cy="11"/>
            </a:xfrm>
            <a:custGeom>
              <a:avLst/>
              <a:gdLst>
                <a:gd name="T0" fmla="*/ 0 w 237"/>
                <a:gd name="T1" fmla="*/ 11 h 11"/>
                <a:gd name="T2" fmla="*/ 40 w 237"/>
                <a:gd name="T3" fmla="*/ 11 h 11"/>
                <a:gd name="T4" fmla="*/ 80 w 237"/>
                <a:gd name="T5" fmla="*/ 11 h 11"/>
                <a:gd name="T6" fmla="*/ 116 w 237"/>
                <a:gd name="T7" fmla="*/ 11 h 11"/>
                <a:gd name="T8" fmla="*/ 152 w 237"/>
                <a:gd name="T9" fmla="*/ 11 h 11"/>
                <a:gd name="T10" fmla="*/ 179 w 237"/>
                <a:gd name="T11" fmla="*/ 7 h 11"/>
                <a:gd name="T12" fmla="*/ 205 w 237"/>
                <a:gd name="T13" fmla="*/ 7 h 11"/>
                <a:gd name="T14" fmla="*/ 223 w 237"/>
                <a:gd name="T15" fmla="*/ 3 h 11"/>
                <a:gd name="T16" fmla="*/ 232 w 237"/>
                <a:gd name="T17" fmla="*/ 0 h 11"/>
                <a:gd name="T18" fmla="*/ 237 w 237"/>
                <a:gd name="T19" fmla="*/ 0 h 11"/>
                <a:gd name="T20" fmla="*/ 223 w 237"/>
                <a:gd name="T21" fmla="*/ 0 h 11"/>
                <a:gd name="T22" fmla="*/ 219 w 237"/>
                <a:gd name="T23" fmla="*/ 0 h 11"/>
                <a:gd name="T24" fmla="*/ 205 w 237"/>
                <a:gd name="T25" fmla="*/ 3 h 11"/>
                <a:gd name="T26" fmla="*/ 187 w 237"/>
                <a:gd name="T27" fmla="*/ 7 h 11"/>
                <a:gd name="T28" fmla="*/ 156 w 237"/>
                <a:gd name="T29" fmla="*/ 7 h 11"/>
                <a:gd name="T30" fmla="*/ 125 w 237"/>
                <a:gd name="T31" fmla="*/ 11 h 11"/>
                <a:gd name="T32" fmla="*/ 85 w 237"/>
                <a:gd name="T33" fmla="*/ 11 h 11"/>
                <a:gd name="T34" fmla="*/ 40 w 237"/>
                <a:gd name="T35" fmla="*/ 11 h 11"/>
                <a:gd name="T36" fmla="*/ 0 w 237"/>
                <a:gd name="T37" fmla="*/ 11 h 11"/>
                <a:gd name="T38" fmla="*/ 0 w 237"/>
                <a:gd name="T39" fmla="*/ 11 h 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37" h="11">
                  <a:moveTo>
                    <a:pt x="0" y="11"/>
                  </a:moveTo>
                  <a:lnTo>
                    <a:pt x="40" y="11"/>
                  </a:lnTo>
                  <a:lnTo>
                    <a:pt x="80" y="11"/>
                  </a:lnTo>
                  <a:lnTo>
                    <a:pt x="116" y="11"/>
                  </a:lnTo>
                  <a:lnTo>
                    <a:pt x="152" y="11"/>
                  </a:lnTo>
                  <a:lnTo>
                    <a:pt x="179" y="7"/>
                  </a:lnTo>
                  <a:lnTo>
                    <a:pt x="205" y="7"/>
                  </a:lnTo>
                  <a:lnTo>
                    <a:pt x="223" y="3"/>
                  </a:lnTo>
                  <a:lnTo>
                    <a:pt x="232" y="0"/>
                  </a:lnTo>
                  <a:lnTo>
                    <a:pt x="237" y="0"/>
                  </a:lnTo>
                  <a:lnTo>
                    <a:pt x="223" y="0"/>
                  </a:lnTo>
                  <a:lnTo>
                    <a:pt x="219" y="0"/>
                  </a:lnTo>
                  <a:lnTo>
                    <a:pt x="205" y="3"/>
                  </a:lnTo>
                  <a:lnTo>
                    <a:pt x="187" y="7"/>
                  </a:lnTo>
                  <a:lnTo>
                    <a:pt x="156" y="7"/>
                  </a:lnTo>
                  <a:lnTo>
                    <a:pt x="125" y="11"/>
                  </a:lnTo>
                  <a:lnTo>
                    <a:pt x="85" y="11"/>
                  </a:lnTo>
                  <a:lnTo>
                    <a:pt x="4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20" name="Freeform 36"/>
            <p:cNvSpPr>
              <a:spLocks/>
            </p:cNvSpPr>
            <p:nvPr/>
          </p:nvSpPr>
          <p:spPr bwMode="auto">
            <a:xfrm>
              <a:off x="2963" y="653"/>
              <a:ext cx="223" cy="11"/>
            </a:xfrm>
            <a:custGeom>
              <a:avLst/>
              <a:gdLst>
                <a:gd name="T0" fmla="*/ 0 w 223"/>
                <a:gd name="T1" fmla="*/ 11 h 11"/>
                <a:gd name="T2" fmla="*/ 40 w 223"/>
                <a:gd name="T3" fmla="*/ 11 h 11"/>
                <a:gd name="T4" fmla="*/ 85 w 223"/>
                <a:gd name="T5" fmla="*/ 11 h 11"/>
                <a:gd name="T6" fmla="*/ 125 w 223"/>
                <a:gd name="T7" fmla="*/ 11 h 11"/>
                <a:gd name="T8" fmla="*/ 156 w 223"/>
                <a:gd name="T9" fmla="*/ 7 h 11"/>
                <a:gd name="T10" fmla="*/ 187 w 223"/>
                <a:gd name="T11" fmla="*/ 7 h 11"/>
                <a:gd name="T12" fmla="*/ 205 w 223"/>
                <a:gd name="T13" fmla="*/ 3 h 11"/>
                <a:gd name="T14" fmla="*/ 219 w 223"/>
                <a:gd name="T15" fmla="*/ 0 h 11"/>
                <a:gd name="T16" fmla="*/ 223 w 223"/>
                <a:gd name="T17" fmla="*/ 0 h 11"/>
                <a:gd name="T18" fmla="*/ 210 w 223"/>
                <a:gd name="T19" fmla="*/ 0 h 11"/>
                <a:gd name="T20" fmla="*/ 205 w 223"/>
                <a:gd name="T21" fmla="*/ 0 h 11"/>
                <a:gd name="T22" fmla="*/ 192 w 223"/>
                <a:gd name="T23" fmla="*/ 3 h 11"/>
                <a:gd name="T24" fmla="*/ 174 w 223"/>
                <a:gd name="T25" fmla="*/ 3 h 11"/>
                <a:gd name="T26" fmla="*/ 147 w 223"/>
                <a:gd name="T27" fmla="*/ 7 h 11"/>
                <a:gd name="T28" fmla="*/ 116 w 223"/>
                <a:gd name="T29" fmla="*/ 7 h 11"/>
                <a:gd name="T30" fmla="*/ 80 w 223"/>
                <a:gd name="T31" fmla="*/ 11 h 11"/>
                <a:gd name="T32" fmla="*/ 40 w 223"/>
                <a:gd name="T33" fmla="*/ 11 h 11"/>
                <a:gd name="T34" fmla="*/ 0 w 223"/>
                <a:gd name="T35" fmla="*/ 11 h 11"/>
                <a:gd name="T36" fmla="*/ 0 w 223"/>
                <a:gd name="T37" fmla="*/ 11 h 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23" h="11">
                  <a:moveTo>
                    <a:pt x="0" y="11"/>
                  </a:moveTo>
                  <a:lnTo>
                    <a:pt x="40" y="11"/>
                  </a:lnTo>
                  <a:lnTo>
                    <a:pt x="85" y="11"/>
                  </a:lnTo>
                  <a:lnTo>
                    <a:pt x="125" y="11"/>
                  </a:lnTo>
                  <a:lnTo>
                    <a:pt x="156" y="7"/>
                  </a:lnTo>
                  <a:lnTo>
                    <a:pt x="187" y="7"/>
                  </a:lnTo>
                  <a:lnTo>
                    <a:pt x="205" y="3"/>
                  </a:lnTo>
                  <a:lnTo>
                    <a:pt x="219" y="0"/>
                  </a:lnTo>
                  <a:lnTo>
                    <a:pt x="223" y="0"/>
                  </a:lnTo>
                  <a:lnTo>
                    <a:pt x="210" y="0"/>
                  </a:lnTo>
                  <a:lnTo>
                    <a:pt x="205" y="0"/>
                  </a:lnTo>
                  <a:lnTo>
                    <a:pt x="192" y="3"/>
                  </a:lnTo>
                  <a:lnTo>
                    <a:pt x="174" y="3"/>
                  </a:lnTo>
                  <a:lnTo>
                    <a:pt x="147" y="7"/>
                  </a:lnTo>
                  <a:lnTo>
                    <a:pt x="116" y="7"/>
                  </a:lnTo>
                  <a:lnTo>
                    <a:pt x="80" y="11"/>
                  </a:lnTo>
                  <a:lnTo>
                    <a:pt x="4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21" name="Freeform 37"/>
            <p:cNvSpPr>
              <a:spLocks/>
            </p:cNvSpPr>
            <p:nvPr/>
          </p:nvSpPr>
          <p:spPr bwMode="auto">
            <a:xfrm>
              <a:off x="2963" y="653"/>
              <a:ext cx="210" cy="11"/>
            </a:xfrm>
            <a:custGeom>
              <a:avLst/>
              <a:gdLst>
                <a:gd name="T0" fmla="*/ 0 w 210"/>
                <a:gd name="T1" fmla="*/ 11 h 11"/>
                <a:gd name="T2" fmla="*/ 40 w 210"/>
                <a:gd name="T3" fmla="*/ 11 h 11"/>
                <a:gd name="T4" fmla="*/ 80 w 210"/>
                <a:gd name="T5" fmla="*/ 11 h 11"/>
                <a:gd name="T6" fmla="*/ 116 w 210"/>
                <a:gd name="T7" fmla="*/ 7 h 11"/>
                <a:gd name="T8" fmla="*/ 147 w 210"/>
                <a:gd name="T9" fmla="*/ 7 h 11"/>
                <a:gd name="T10" fmla="*/ 174 w 210"/>
                <a:gd name="T11" fmla="*/ 3 h 11"/>
                <a:gd name="T12" fmla="*/ 192 w 210"/>
                <a:gd name="T13" fmla="*/ 3 h 11"/>
                <a:gd name="T14" fmla="*/ 205 w 210"/>
                <a:gd name="T15" fmla="*/ 0 h 11"/>
                <a:gd name="T16" fmla="*/ 210 w 210"/>
                <a:gd name="T17" fmla="*/ 0 h 11"/>
                <a:gd name="T18" fmla="*/ 196 w 210"/>
                <a:gd name="T19" fmla="*/ 0 h 11"/>
                <a:gd name="T20" fmla="*/ 192 w 210"/>
                <a:gd name="T21" fmla="*/ 0 h 11"/>
                <a:gd name="T22" fmla="*/ 183 w 210"/>
                <a:gd name="T23" fmla="*/ 3 h 11"/>
                <a:gd name="T24" fmla="*/ 165 w 210"/>
                <a:gd name="T25" fmla="*/ 3 h 11"/>
                <a:gd name="T26" fmla="*/ 138 w 210"/>
                <a:gd name="T27" fmla="*/ 7 h 11"/>
                <a:gd name="T28" fmla="*/ 107 w 210"/>
                <a:gd name="T29" fmla="*/ 7 h 11"/>
                <a:gd name="T30" fmla="*/ 76 w 210"/>
                <a:gd name="T31" fmla="*/ 11 h 11"/>
                <a:gd name="T32" fmla="*/ 36 w 210"/>
                <a:gd name="T33" fmla="*/ 11 h 11"/>
                <a:gd name="T34" fmla="*/ 0 w 210"/>
                <a:gd name="T35" fmla="*/ 11 h 11"/>
                <a:gd name="T36" fmla="*/ 0 w 210"/>
                <a:gd name="T37" fmla="*/ 11 h 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0" h="11">
                  <a:moveTo>
                    <a:pt x="0" y="11"/>
                  </a:moveTo>
                  <a:lnTo>
                    <a:pt x="40" y="11"/>
                  </a:lnTo>
                  <a:lnTo>
                    <a:pt x="80" y="11"/>
                  </a:lnTo>
                  <a:lnTo>
                    <a:pt x="116" y="7"/>
                  </a:lnTo>
                  <a:lnTo>
                    <a:pt x="147" y="7"/>
                  </a:lnTo>
                  <a:lnTo>
                    <a:pt x="174" y="3"/>
                  </a:lnTo>
                  <a:lnTo>
                    <a:pt x="192" y="3"/>
                  </a:lnTo>
                  <a:lnTo>
                    <a:pt x="205" y="0"/>
                  </a:lnTo>
                  <a:lnTo>
                    <a:pt x="210" y="0"/>
                  </a:lnTo>
                  <a:lnTo>
                    <a:pt x="196" y="0"/>
                  </a:lnTo>
                  <a:lnTo>
                    <a:pt x="192" y="0"/>
                  </a:lnTo>
                  <a:lnTo>
                    <a:pt x="183" y="3"/>
                  </a:lnTo>
                  <a:lnTo>
                    <a:pt x="165" y="3"/>
                  </a:lnTo>
                  <a:lnTo>
                    <a:pt x="138" y="7"/>
                  </a:lnTo>
                  <a:lnTo>
                    <a:pt x="107" y="7"/>
                  </a:lnTo>
                  <a:lnTo>
                    <a:pt x="76" y="11"/>
                  </a:lnTo>
                  <a:lnTo>
                    <a:pt x="36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22" name="Freeform 38"/>
            <p:cNvSpPr>
              <a:spLocks/>
            </p:cNvSpPr>
            <p:nvPr/>
          </p:nvSpPr>
          <p:spPr bwMode="auto">
            <a:xfrm>
              <a:off x="2963" y="653"/>
              <a:ext cx="196" cy="11"/>
            </a:xfrm>
            <a:custGeom>
              <a:avLst/>
              <a:gdLst>
                <a:gd name="T0" fmla="*/ 0 w 196"/>
                <a:gd name="T1" fmla="*/ 11 h 11"/>
                <a:gd name="T2" fmla="*/ 36 w 196"/>
                <a:gd name="T3" fmla="*/ 11 h 11"/>
                <a:gd name="T4" fmla="*/ 76 w 196"/>
                <a:gd name="T5" fmla="*/ 11 h 11"/>
                <a:gd name="T6" fmla="*/ 107 w 196"/>
                <a:gd name="T7" fmla="*/ 7 h 11"/>
                <a:gd name="T8" fmla="*/ 138 w 196"/>
                <a:gd name="T9" fmla="*/ 7 h 11"/>
                <a:gd name="T10" fmla="*/ 165 w 196"/>
                <a:gd name="T11" fmla="*/ 3 h 11"/>
                <a:gd name="T12" fmla="*/ 183 w 196"/>
                <a:gd name="T13" fmla="*/ 3 h 11"/>
                <a:gd name="T14" fmla="*/ 192 w 196"/>
                <a:gd name="T15" fmla="*/ 0 h 11"/>
                <a:gd name="T16" fmla="*/ 196 w 196"/>
                <a:gd name="T17" fmla="*/ 0 h 11"/>
                <a:gd name="T18" fmla="*/ 183 w 196"/>
                <a:gd name="T19" fmla="*/ 0 h 11"/>
                <a:gd name="T20" fmla="*/ 179 w 196"/>
                <a:gd name="T21" fmla="*/ 0 h 11"/>
                <a:gd name="T22" fmla="*/ 170 w 196"/>
                <a:gd name="T23" fmla="*/ 3 h 11"/>
                <a:gd name="T24" fmla="*/ 152 w 196"/>
                <a:gd name="T25" fmla="*/ 3 h 11"/>
                <a:gd name="T26" fmla="*/ 129 w 196"/>
                <a:gd name="T27" fmla="*/ 7 h 11"/>
                <a:gd name="T28" fmla="*/ 103 w 196"/>
                <a:gd name="T29" fmla="*/ 7 h 11"/>
                <a:gd name="T30" fmla="*/ 67 w 196"/>
                <a:gd name="T31" fmla="*/ 7 h 11"/>
                <a:gd name="T32" fmla="*/ 36 w 196"/>
                <a:gd name="T33" fmla="*/ 7 h 11"/>
                <a:gd name="T34" fmla="*/ 0 w 196"/>
                <a:gd name="T35" fmla="*/ 11 h 11"/>
                <a:gd name="T36" fmla="*/ 0 w 196"/>
                <a:gd name="T37" fmla="*/ 11 h 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96" h="11">
                  <a:moveTo>
                    <a:pt x="0" y="11"/>
                  </a:moveTo>
                  <a:lnTo>
                    <a:pt x="36" y="11"/>
                  </a:lnTo>
                  <a:lnTo>
                    <a:pt x="76" y="11"/>
                  </a:lnTo>
                  <a:lnTo>
                    <a:pt x="107" y="7"/>
                  </a:lnTo>
                  <a:lnTo>
                    <a:pt x="138" y="7"/>
                  </a:lnTo>
                  <a:lnTo>
                    <a:pt x="165" y="3"/>
                  </a:lnTo>
                  <a:lnTo>
                    <a:pt x="183" y="3"/>
                  </a:lnTo>
                  <a:lnTo>
                    <a:pt x="192" y="0"/>
                  </a:lnTo>
                  <a:lnTo>
                    <a:pt x="196" y="0"/>
                  </a:lnTo>
                  <a:lnTo>
                    <a:pt x="183" y="0"/>
                  </a:lnTo>
                  <a:lnTo>
                    <a:pt x="179" y="0"/>
                  </a:lnTo>
                  <a:lnTo>
                    <a:pt x="170" y="3"/>
                  </a:lnTo>
                  <a:lnTo>
                    <a:pt x="152" y="3"/>
                  </a:lnTo>
                  <a:lnTo>
                    <a:pt x="129" y="7"/>
                  </a:lnTo>
                  <a:lnTo>
                    <a:pt x="103" y="7"/>
                  </a:lnTo>
                  <a:lnTo>
                    <a:pt x="67" y="7"/>
                  </a:lnTo>
                  <a:lnTo>
                    <a:pt x="36" y="7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23" name="Freeform 39"/>
            <p:cNvSpPr>
              <a:spLocks/>
            </p:cNvSpPr>
            <p:nvPr/>
          </p:nvSpPr>
          <p:spPr bwMode="auto">
            <a:xfrm>
              <a:off x="2963" y="653"/>
              <a:ext cx="183" cy="11"/>
            </a:xfrm>
            <a:custGeom>
              <a:avLst/>
              <a:gdLst>
                <a:gd name="T0" fmla="*/ 0 w 183"/>
                <a:gd name="T1" fmla="*/ 11 h 11"/>
                <a:gd name="T2" fmla="*/ 36 w 183"/>
                <a:gd name="T3" fmla="*/ 7 h 11"/>
                <a:gd name="T4" fmla="*/ 67 w 183"/>
                <a:gd name="T5" fmla="*/ 7 h 11"/>
                <a:gd name="T6" fmla="*/ 103 w 183"/>
                <a:gd name="T7" fmla="*/ 7 h 11"/>
                <a:gd name="T8" fmla="*/ 129 w 183"/>
                <a:gd name="T9" fmla="*/ 7 h 11"/>
                <a:gd name="T10" fmla="*/ 152 w 183"/>
                <a:gd name="T11" fmla="*/ 3 h 11"/>
                <a:gd name="T12" fmla="*/ 170 w 183"/>
                <a:gd name="T13" fmla="*/ 3 h 11"/>
                <a:gd name="T14" fmla="*/ 179 w 183"/>
                <a:gd name="T15" fmla="*/ 0 h 11"/>
                <a:gd name="T16" fmla="*/ 183 w 183"/>
                <a:gd name="T17" fmla="*/ 0 h 11"/>
                <a:gd name="T18" fmla="*/ 170 w 183"/>
                <a:gd name="T19" fmla="*/ 0 h 11"/>
                <a:gd name="T20" fmla="*/ 165 w 183"/>
                <a:gd name="T21" fmla="*/ 0 h 11"/>
                <a:gd name="T22" fmla="*/ 152 w 183"/>
                <a:gd name="T23" fmla="*/ 3 h 11"/>
                <a:gd name="T24" fmla="*/ 134 w 183"/>
                <a:gd name="T25" fmla="*/ 3 h 11"/>
                <a:gd name="T26" fmla="*/ 107 w 183"/>
                <a:gd name="T27" fmla="*/ 7 h 11"/>
                <a:gd name="T28" fmla="*/ 71 w 183"/>
                <a:gd name="T29" fmla="*/ 7 h 11"/>
                <a:gd name="T30" fmla="*/ 36 w 183"/>
                <a:gd name="T31" fmla="*/ 7 h 11"/>
                <a:gd name="T32" fmla="*/ 0 w 183"/>
                <a:gd name="T33" fmla="*/ 7 h 11"/>
                <a:gd name="T34" fmla="*/ 0 w 183"/>
                <a:gd name="T35" fmla="*/ 11 h 1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83" h="11">
                  <a:moveTo>
                    <a:pt x="0" y="11"/>
                  </a:moveTo>
                  <a:lnTo>
                    <a:pt x="36" y="7"/>
                  </a:lnTo>
                  <a:lnTo>
                    <a:pt x="67" y="7"/>
                  </a:lnTo>
                  <a:lnTo>
                    <a:pt x="103" y="7"/>
                  </a:lnTo>
                  <a:lnTo>
                    <a:pt x="129" y="7"/>
                  </a:lnTo>
                  <a:lnTo>
                    <a:pt x="152" y="3"/>
                  </a:lnTo>
                  <a:lnTo>
                    <a:pt x="170" y="3"/>
                  </a:lnTo>
                  <a:lnTo>
                    <a:pt x="179" y="0"/>
                  </a:lnTo>
                  <a:lnTo>
                    <a:pt x="183" y="0"/>
                  </a:lnTo>
                  <a:lnTo>
                    <a:pt x="170" y="0"/>
                  </a:lnTo>
                  <a:lnTo>
                    <a:pt x="165" y="0"/>
                  </a:lnTo>
                  <a:lnTo>
                    <a:pt x="152" y="3"/>
                  </a:lnTo>
                  <a:lnTo>
                    <a:pt x="134" y="3"/>
                  </a:lnTo>
                  <a:lnTo>
                    <a:pt x="107" y="7"/>
                  </a:lnTo>
                  <a:lnTo>
                    <a:pt x="71" y="7"/>
                  </a:lnTo>
                  <a:lnTo>
                    <a:pt x="36" y="7"/>
                  </a:lnTo>
                  <a:lnTo>
                    <a:pt x="0" y="7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24" name="Freeform 40"/>
            <p:cNvSpPr>
              <a:spLocks/>
            </p:cNvSpPr>
            <p:nvPr/>
          </p:nvSpPr>
          <p:spPr bwMode="auto">
            <a:xfrm>
              <a:off x="2963" y="653"/>
              <a:ext cx="170" cy="7"/>
            </a:xfrm>
            <a:custGeom>
              <a:avLst/>
              <a:gdLst>
                <a:gd name="T0" fmla="*/ 0 w 170"/>
                <a:gd name="T1" fmla="*/ 7 h 7"/>
                <a:gd name="T2" fmla="*/ 36 w 170"/>
                <a:gd name="T3" fmla="*/ 7 h 7"/>
                <a:gd name="T4" fmla="*/ 71 w 170"/>
                <a:gd name="T5" fmla="*/ 7 h 7"/>
                <a:gd name="T6" fmla="*/ 107 w 170"/>
                <a:gd name="T7" fmla="*/ 7 h 7"/>
                <a:gd name="T8" fmla="*/ 134 w 170"/>
                <a:gd name="T9" fmla="*/ 3 h 7"/>
                <a:gd name="T10" fmla="*/ 152 w 170"/>
                <a:gd name="T11" fmla="*/ 3 h 7"/>
                <a:gd name="T12" fmla="*/ 165 w 170"/>
                <a:gd name="T13" fmla="*/ 0 h 7"/>
                <a:gd name="T14" fmla="*/ 170 w 170"/>
                <a:gd name="T15" fmla="*/ 0 h 7"/>
                <a:gd name="T16" fmla="*/ 156 w 170"/>
                <a:gd name="T17" fmla="*/ 0 h 7"/>
                <a:gd name="T18" fmla="*/ 152 w 170"/>
                <a:gd name="T19" fmla="*/ 0 h 7"/>
                <a:gd name="T20" fmla="*/ 143 w 170"/>
                <a:gd name="T21" fmla="*/ 3 h 7"/>
                <a:gd name="T22" fmla="*/ 120 w 170"/>
                <a:gd name="T23" fmla="*/ 3 h 7"/>
                <a:gd name="T24" fmla="*/ 98 w 170"/>
                <a:gd name="T25" fmla="*/ 7 h 7"/>
                <a:gd name="T26" fmla="*/ 67 w 170"/>
                <a:gd name="T27" fmla="*/ 7 h 7"/>
                <a:gd name="T28" fmla="*/ 36 w 170"/>
                <a:gd name="T29" fmla="*/ 7 h 7"/>
                <a:gd name="T30" fmla="*/ 0 w 170"/>
                <a:gd name="T31" fmla="*/ 7 h 7"/>
                <a:gd name="T32" fmla="*/ 0 w 170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0" h="7">
                  <a:moveTo>
                    <a:pt x="0" y="7"/>
                  </a:moveTo>
                  <a:lnTo>
                    <a:pt x="36" y="7"/>
                  </a:lnTo>
                  <a:lnTo>
                    <a:pt x="71" y="7"/>
                  </a:lnTo>
                  <a:lnTo>
                    <a:pt x="107" y="7"/>
                  </a:lnTo>
                  <a:lnTo>
                    <a:pt x="134" y="3"/>
                  </a:lnTo>
                  <a:lnTo>
                    <a:pt x="152" y="3"/>
                  </a:lnTo>
                  <a:lnTo>
                    <a:pt x="165" y="0"/>
                  </a:lnTo>
                  <a:lnTo>
                    <a:pt x="170" y="0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3"/>
                  </a:lnTo>
                  <a:lnTo>
                    <a:pt x="120" y="3"/>
                  </a:lnTo>
                  <a:lnTo>
                    <a:pt x="98" y="7"/>
                  </a:lnTo>
                  <a:lnTo>
                    <a:pt x="67" y="7"/>
                  </a:lnTo>
                  <a:lnTo>
                    <a:pt x="36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25" name="Freeform 41"/>
            <p:cNvSpPr>
              <a:spLocks/>
            </p:cNvSpPr>
            <p:nvPr/>
          </p:nvSpPr>
          <p:spPr bwMode="auto">
            <a:xfrm>
              <a:off x="2963" y="653"/>
              <a:ext cx="156" cy="7"/>
            </a:xfrm>
            <a:custGeom>
              <a:avLst/>
              <a:gdLst>
                <a:gd name="T0" fmla="*/ 0 w 156"/>
                <a:gd name="T1" fmla="*/ 7 h 7"/>
                <a:gd name="T2" fmla="*/ 36 w 156"/>
                <a:gd name="T3" fmla="*/ 7 h 7"/>
                <a:gd name="T4" fmla="*/ 67 w 156"/>
                <a:gd name="T5" fmla="*/ 7 h 7"/>
                <a:gd name="T6" fmla="*/ 98 w 156"/>
                <a:gd name="T7" fmla="*/ 7 h 7"/>
                <a:gd name="T8" fmla="*/ 120 w 156"/>
                <a:gd name="T9" fmla="*/ 3 h 7"/>
                <a:gd name="T10" fmla="*/ 143 w 156"/>
                <a:gd name="T11" fmla="*/ 3 h 7"/>
                <a:gd name="T12" fmla="*/ 152 w 156"/>
                <a:gd name="T13" fmla="*/ 0 h 7"/>
                <a:gd name="T14" fmla="*/ 156 w 156"/>
                <a:gd name="T15" fmla="*/ 0 h 7"/>
                <a:gd name="T16" fmla="*/ 143 w 156"/>
                <a:gd name="T17" fmla="*/ 0 h 7"/>
                <a:gd name="T18" fmla="*/ 138 w 156"/>
                <a:gd name="T19" fmla="*/ 0 h 7"/>
                <a:gd name="T20" fmla="*/ 129 w 156"/>
                <a:gd name="T21" fmla="*/ 3 h 7"/>
                <a:gd name="T22" fmla="*/ 111 w 156"/>
                <a:gd name="T23" fmla="*/ 3 h 7"/>
                <a:gd name="T24" fmla="*/ 89 w 156"/>
                <a:gd name="T25" fmla="*/ 3 h 7"/>
                <a:gd name="T26" fmla="*/ 62 w 156"/>
                <a:gd name="T27" fmla="*/ 7 h 7"/>
                <a:gd name="T28" fmla="*/ 31 w 156"/>
                <a:gd name="T29" fmla="*/ 7 h 7"/>
                <a:gd name="T30" fmla="*/ 0 w 156"/>
                <a:gd name="T31" fmla="*/ 7 h 7"/>
                <a:gd name="T32" fmla="*/ 0 w 156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6" h="7">
                  <a:moveTo>
                    <a:pt x="0" y="7"/>
                  </a:moveTo>
                  <a:lnTo>
                    <a:pt x="36" y="7"/>
                  </a:lnTo>
                  <a:lnTo>
                    <a:pt x="67" y="7"/>
                  </a:lnTo>
                  <a:lnTo>
                    <a:pt x="98" y="7"/>
                  </a:lnTo>
                  <a:lnTo>
                    <a:pt x="120" y="3"/>
                  </a:lnTo>
                  <a:lnTo>
                    <a:pt x="143" y="3"/>
                  </a:lnTo>
                  <a:lnTo>
                    <a:pt x="152" y="0"/>
                  </a:lnTo>
                  <a:lnTo>
                    <a:pt x="156" y="0"/>
                  </a:lnTo>
                  <a:lnTo>
                    <a:pt x="143" y="0"/>
                  </a:lnTo>
                  <a:lnTo>
                    <a:pt x="138" y="0"/>
                  </a:lnTo>
                  <a:lnTo>
                    <a:pt x="129" y="3"/>
                  </a:lnTo>
                  <a:lnTo>
                    <a:pt x="111" y="3"/>
                  </a:lnTo>
                  <a:lnTo>
                    <a:pt x="89" y="3"/>
                  </a:lnTo>
                  <a:lnTo>
                    <a:pt x="62" y="7"/>
                  </a:lnTo>
                  <a:lnTo>
                    <a:pt x="31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26" name="Freeform 42"/>
            <p:cNvSpPr>
              <a:spLocks/>
            </p:cNvSpPr>
            <p:nvPr/>
          </p:nvSpPr>
          <p:spPr bwMode="auto">
            <a:xfrm>
              <a:off x="2963" y="653"/>
              <a:ext cx="143" cy="7"/>
            </a:xfrm>
            <a:custGeom>
              <a:avLst/>
              <a:gdLst>
                <a:gd name="T0" fmla="*/ 0 w 143"/>
                <a:gd name="T1" fmla="*/ 7 h 7"/>
                <a:gd name="T2" fmla="*/ 31 w 143"/>
                <a:gd name="T3" fmla="*/ 7 h 7"/>
                <a:gd name="T4" fmla="*/ 62 w 143"/>
                <a:gd name="T5" fmla="*/ 7 h 7"/>
                <a:gd name="T6" fmla="*/ 89 w 143"/>
                <a:gd name="T7" fmla="*/ 3 h 7"/>
                <a:gd name="T8" fmla="*/ 111 w 143"/>
                <a:gd name="T9" fmla="*/ 3 h 7"/>
                <a:gd name="T10" fmla="*/ 129 w 143"/>
                <a:gd name="T11" fmla="*/ 3 h 7"/>
                <a:gd name="T12" fmla="*/ 138 w 143"/>
                <a:gd name="T13" fmla="*/ 0 h 7"/>
                <a:gd name="T14" fmla="*/ 143 w 143"/>
                <a:gd name="T15" fmla="*/ 0 h 7"/>
                <a:gd name="T16" fmla="*/ 129 w 143"/>
                <a:gd name="T17" fmla="*/ 0 h 7"/>
                <a:gd name="T18" fmla="*/ 129 w 143"/>
                <a:gd name="T19" fmla="*/ 0 h 7"/>
                <a:gd name="T20" fmla="*/ 116 w 143"/>
                <a:gd name="T21" fmla="*/ 3 h 7"/>
                <a:gd name="T22" fmla="*/ 103 w 143"/>
                <a:gd name="T23" fmla="*/ 3 h 7"/>
                <a:gd name="T24" fmla="*/ 80 w 143"/>
                <a:gd name="T25" fmla="*/ 3 h 7"/>
                <a:gd name="T26" fmla="*/ 53 w 143"/>
                <a:gd name="T27" fmla="*/ 7 h 7"/>
                <a:gd name="T28" fmla="*/ 27 w 143"/>
                <a:gd name="T29" fmla="*/ 7 h 7"/>
                <a:gd name="T30" fmla="*/ 0 w 143"/>
                <a:gd name="T31" fmla="*/ 7 h 7"/>
                <a:gd name="T32" fmla="*/ 0 w 143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3" h="7">
                  <a:moveTo>
                    <a:pt x="0" y="7"/>
                  </a:moveTo>
                  <a:lnTo>
                    <a:pt x="31" y="7"/>
                  </a:lnTo>
                  <a:lnTo>
                    <a:pt x="62" y="7"/>
                  </a:lnTo>
                  <a:lnTo>
                    <a:pt x="89" y="3"/>
                  </a:lnTo>
                  <a:lnTo>
                    <a:pt x="111" y="3"/>
                  </a:lnTo>
                  <a:lnTo>
                    <a:pt x="129" y="3"/>
                  </a:lnTo>
                  <a:lnTo>
                    <a:pt x="138" y="0"/>
                  </a:lnTo>
                  <a:lnTo>
                    <a:pt x="143" y="0"/>
                  </a:lnTo>
                  <a:lnTo>
                    <a:pt x="129" y="0"/>
                  </a:lnTo>
                  <a:lnTo>
                    <a:pt x="116" y="3"/>
                  </a:lnTo>
                  <a:lnTo>
                    <a:pt x="103" y="3"/>
                  </a:lnTo>
                  <a:lnTo>
                    <a:pt x="80" y="3"/>
                  </a:lnTo>
                  <a:lnTo>
                    <a:pt x="53" y="7"/>
                  </a:lnTo>
                  <a:lnTo>
                    <a:pt x="27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27" name="Freeform 43"/>
            <p:cNvSpPr>
              <a:spLocks/>
            </p:cNvSpPr>
            <p:nvPr/>
          </p:nvSpPr>
          <p:spPr bwMode="auto">
            <a:xfrm>
              <a:off x="2963" y="653"/>
              <a:ext cx="129" cy="7"/>
            </a:xfrm>
            <a:custGeom>
              <a:avLst/>
              <a:gdLst>
                <a:gd name="T0" fmla="*/ 0 w 129"/>
                <a:gd name="T1" fmla="*/ 7 h 7"/>
                <a:gd name="T2" fmla="*/ 27 w 129"/>
                <a:gd name="T3" fmla="*/ 7 h 7"/>
                <a:gd name="T4" fmla="*/ 53 w 129"/>
                <a:gd name="T5" fmla="*/ 7 h 7"/>
                <a:gd name="T6" fmla="*/ 80 w 129"/>
                <a:gd name="T7" fmla="*/ 3 h 7"/>
                <a:gd name="T8" fmla="*/ 103 w 129"/>
                <a:gd name="T9" fmla="*/ 3 h 7"/>
                <a:gd name="T10" fmla="*/ 116 w 129"/>
                <a:gd name="T11" fmla="*/ 3 h 7"/>
                <a:gd name="T12" fmla="*/ 129 w 129"/>
                <a:gd name="T13" fmla="*/ 0 h 7"/>
                <a:gd name="T14" fmla="*/ 129 w 129"/>
                <a:gd name="T15" fmla="*/ 0 h 7"/>
                <a:gd name="T16" fmla="*/ 116 w 129"/>
                <a:gd name="T17" fmla="*/ 0 h 7"/>
                <a:gd name="T18" fmla="*/ 111 w 129"/>
                <a:gd name="T19" fmla="*/ 0 h 7"/>
                <a:gd name="T20" fmla="*/ 103 w 129"/>
                <a:gd name="T21" fmla="*/ 3 h 7"/>
                <a:gd name="T22" fmla="*/ 80 w 129"/>
                <a:gd name="T23" fmla="*/ 3 h 7"/>
                <a:gd name="T24" fmla="*/ 58 w 129"/>
                <a:gd name="T25" fmla="*/ 3 h 7"/>
                <a:gd name="T26" fmla="*/ 31 w 129"/>
                <a:gd name="T27" fmla="*/ 3 h 7"/>
                <a:gd name="T28" fmla="*/ 0 w 129"/>
                <a:gd name="T29" fmla="*/ 7 h 7"/>
                <a:gd name="T30" fmla="*/ 0 w 129"/>
                <a:gd name="T31" fmla="*/ 7 h 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9" h="7">
                  <a:moveTo>
                    <a:pt x="0" y="7"/>
                  </a:moveTo>
                  <a:lnTo>
                    <a:pt x="27" y="7"/>
                  </a:lnTo>
                  <a:lnTo>
                    <a:pt x="53" y="7"/>
                  </a:lnTo>
                  <a:lnTo>
                    <a:pt x="80" y="3"/>
                  </a:lnTo>
                  <a:lnTo>
                    <a:pt x="103" y="3"/>
                  </a:lnTo>
                  <a:lnTo>
                    <a:pt x="116" y="3"/>
                  </a:lnTo>
                  <a:lnTo>
                    <a:pt x="129" y="0"/>
                  </a:lnTo>
                  <a:lnTo>
                    <a:pt x="116" y="0"/>
                  </a:lnTo>
                  <a:lnTo>
                    <a:pt x="111" y="0"/>
                  </a:lnTo>
                  <a:lnTo>
                    <a:pt x="103" y="3"/>
                  </a:lnTo>
                  <a:lnTo>
                    <a:pt x="80" y="3"/>
                  </a:lnTo>
                  <a:lnTo>
                    <a:pt x="58" y="3"/>
                  </a:lnTo>
                  <a:lnTo>
                    <a:pt x="31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28" name="Freeform 44"/>
            <p:cNvSpPr>
              <a:spLocks/>
            </p:cNvSpPr>
            <p:nvPr/>
          </p:nvSpPr>
          <p:spPr bwMode="auto">
            <a:xfrm>
              <a:off x="2963" y="653"/>
              <a:ext cx="116" cy="7"/>
            </a:xfrm>
            <a:custGeom>
              <a:avLst/>
              <a:gdLst>
                <a:gd name="T0" fmla="*/ 0 w 116"/>
                <a:gd name="T1" fmla="*/ 7 h 7"/>
                <a:gd name="T2" fmla="*/ 31 w 116"/>
                <a:gd name="T3" fmla="*/ 3 h 7"/>
                <a:gd name="T4" fmla="*/ 58 w 116"/>
                <a:gd name="T5" fmla="*/ 3 h 7"/>
                <a:gd name="T6" fmla="*/ 80 w 116"/>
                <a:gd name="T7" fmla="*/ 3 h 7"/>
                <a:gd name="T8" fmla="*/ 103 w 116"/>
                <a:gd name="T9" fmla="*/ 3 h 7"/>
                <a:gd name="T10" fmla="*/ 111 w 116"/>
                <a:gd name="T11" fmla="*/ 0 h 7"/>
                <a:gd name="T12" fmla="*/ 116 w 116"/>
                <a:gd name="T13" fmla="*/ 0 h 7"/>
                <a:gd name="T14" fmla="*/ 103 w 116"/>
                <a:gd name="T15" fmla="*/ 0 h 7"/>
                <a:gd name="T16" fmla="*/ 103 w 116"/>
                <a:gd name="T17" fmla="*/ 0 h 7"/>
                <a:gd name="T18" fmla="*/ 89 w 116"/>
                <a:gd name="T19" fmla="*/ 0 h 7"/>
                <a:gd name="T20" fmla="*/ 71 w 116"/>
                <a:gd name="T21" fmla="*/ 3 h 7"/>
                <a:gd name="T22" fmla="*/ 49 w 116"/>
                <a:gd name="T23" fmla="*/ 3 h 7"/>
                <a:gd name="T24" fmla="*/ 27 w 116"/>
                <a:gd name="T25" fmla="*/ 3 h 7"/>
                <a:gd name="T26" fmla="*/ 0 w 116"/>
                <a:gd name="T27" fmla="*/ 3 h 7"/>
                <a:gd name="T28" fmla="*/ 0 w 116"/>
                <a:gd name="T29" fmla="*/ 7 h 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6" h="7">
                  <a:moveTo>
                    <a:pt x="0" y="7"/>
                  </a:moveTo>
                  <a:lnTo>
                    <a:pt x="31" y="3"/>
                  </a:lnTo>
                  <a:lnTo>
                    <a:pt x="58" y="3"/>
                  </a:lnTo>
                  <a:lnTo>
                    <a:pt x="80" y="3"/>
                  </a:lnTo>
                  <a:lnTo>
                    <a:pt x="103" y="3"/>
                  </a:lnTo>
                  <a:lnTo>
                    <a:pt x="111" y="0"/>
                  </a:lnTo>
                  <a:lnTo>
                    <a:pt x="116" y="0"/>
                  </a:lnTo>
                  <a:lnTo>
                    <a:pt x="103" y="0"/>
                  </a:lnTo>
                  <a:lnTo>
                    <a:pt x="89" y="0"/>
                  </a:lnTo>
                  <a:lnTo>
                    <a:pt x="71" y="3"/>
                  </a:lnTo>
                  <a:lnTo>
                    <a:pt x="49" y="3"/>
                  </a:lnTo>
                  <a:lnTo>
                    <a:pt x="27" y="3"/>
                  </a:lnTo>
                  <a:lnTo>
                    <a:pt x="0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29" name="Freeform 45"/>
            <p:cNvSpPr>
              <a:spLocks/>
            </p:cNvSpPr>
            <p:nvPr/>
          </p:nvSpPr>
          <p:spPr bwMode="auto">
            <a:xfrm>
              <a:off x="2963" y="653"/>
              <a:ext cx="103" cy="3"/>
            </a:xfrm>
            <a:custGeom>
              <a:avLst/>
              <a:gdLst>
                <a:gd name="T0" fmla="*/ 0 w 103"/>
                <a:gd name="T1" fmla="*/ 3 h 3"/>
                <a:gd name="T2" fmla="*/ 27 w 103"/>
                <a:gd name="T3" fmla="*/ 3 h 3"/>
                <a:gd name="T4" fmla="*/ 49 w 103"/>
                <a:gd name="T5" fmla="*/ 3 h 3"/>
                <a:gd name="T6" fmla="*/ 71 w 103"/>
                <a:gd name="T7" fmla="*/ 3 h 3"/>
                <a:gd name="T8" fmla="*/ 89 w 103"/>
                <a:gd name="T9" fmla="*/ 0 h 3"/>
                <a:gd name="T10" fmla="*/ 103 w 103"/>
                <a:gd name="T11" fmla="*/ 0 h 3"/>
                <a:gd name="T12" fmla="*/ 103 w 103"/>
                <a:gd name="T13" fmla="*/ 0 h 3"/>
                <a:gd name="T14" fmla="*/ 89 w 103"/>
                <a:gd name="T15" fmla="*/ 0 h 3"/>
                <a:gd name="T16" fmla="*/ 89 w 103"/>
                <a:gd name="T17" fmla="*/ 0 h 3"/>
                <a:gd name="T18" fmla="*/ 80 w 103"/>
                <a:gd name="T19" fmla="*/ 0 h 3"/>
                <a:gd name="T20" fmla="*/ 62 w 103"/>
                <a:gd name="T21" fmla="*/ 3 h 3"/>
                <a:gd name="T22" fmla="*/ 44 w 103"/>
                <a:gd name="T23" fmla="*/ 3 h 3"/>
                <a:gd name="T24" fmla="*/ 22 w 103"/>
                <a:gd name="T25" fmla="*/ 3 h 3"/>
                <a:gd name="T26" fmla="*/ 0 w 103"/>
                <a:gd name="T27" fmla="*/ 3 h 3"/>
                <a:gd name="T28" fmla="*/ 0 w 103"/>
                <a:gd name="T29" fmla="*/ 3 h 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3" h="3">
                  <a:moveTo>
                    <a:pt x="0" y="3"/>
                  </a:moveTo>
                  <a:lnTo>
                    <a:pt x="27" y="3"/>
                  </a:lnTo>
                  <a:lnTo>
                    <a:pt x="49" y="3"/>
                  </a:lnTo>
                  <a:lnTo>
                    <a:pt x="71" y="3"/>
                  </a:lnTo>
                  <a:lnTo>
                    <a:pt x="89" y="0"/>
                  </a:lnTo>
                  <a:lnTo>
                    <a:pt x="103" y="0"/>
                  </a:lnTo>
                  <a:lnTo>
                    <a:pt x="89" y="0"/>
                  </a:lnTo>
                  <a:lnTo>
                    <a:pt x="80" y="0"/>
                  </a:lnTo>
                  <a:lnTo>
                    <a:pt x="62" y="3"/>
                  </a:lnTo>
                  <a:lnTo>
                    <a:pt x="44" y="3"/>
                  </a:lnTo>
                  <a:lnTo>
                    <a:pt x="22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30" name="Freeform 46"/>
            <p:cNvSpPr>
              <a:spLocks/>
            </p:cNvSpPr>
            <p:nvPr/>
          </p:nvSpPr>
          <p:spPr bwMode="auto">
            <a:xfrm>
              <a:off x="2963" y="653"/>
              <a:ext cx="89" cy="3"/>
            </a:xfrm>
            <a:custGeom>
              <a:avLst/>
              <a:gdLst>
                <a:gd name="T0" fmla="*/ 0 w 89"/>
                <a:gd name="T1" fmla="*/ 3 h 3"/>
                <a:gd name="T2" fmla="*/ 22 w 89"/>
                <a:gd name="T3" fmla="*/ 3 h 3"/>
                <a:gd name="T4" fmla="*/ 44 w 89"/>
                <a:gd name="T5" fmla="*/ 3 h 3"/>
                <a:gd name="T6" fmla="*/ 62 w 89"/>
                <a:gd name="T7" fmla="*/ 3 h 3"/>
                <a:gd name="T8" fmla="*/ 80 w 89"/>
                <a:gd name="T9" fmla="*/ 0 h 3"/>
                <a:gd name="T10" fmla="*/ 89 w 89"/>
                <a:gd name="T11" fmla="*/ 0 h 3"/>
                <a:gd name="T12" fmla="*/ 89 w 89"/>
                <a:gd name="T13" fmla="*/ 0 h 3"/>
                <a:gd name="T14" fmla="*/ 76 w 89"/>
                <a:gd name="T15" fmla="*/ 0 h 3"/>
                <a:gd name="T16" fmla="*/ 76 w 89"/>
                <a:gd name="T17" fmla="*/ 0 h 3"/>
                <a:gd name="T18" fmla="*/ 62 w 89"/>
                <a:gd name="T19" fmla="*/ 0 h 3"/>
                <a:gd name="T20" fmla="*/ 44 w 89"/>
                <a:gd name="T21" fmla="*/ 3 h 3"/>
                <a:gd name="T22" fmla="*/ 22 w 89"/>
                <a:gd name="T23" fmla="*/ 3 h 3"/>
                <a:gd name="T24" fmla="*/ 0 w 89"/>
                <a:gd name="T25" fmla="*/ 3 h 3"/>
                <a:gd name="T26" fmla="*/ 0 w 89"/>
                <a:gd name="T27" fmla="*/ 3 h 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89" h="3">
                  <a:moveTo>
                    <a:pt x="0" y="3"/>
                  </a:moveTo>
                  <a:lnTo>
                    <a:pt x="22" y="3"/>
                  </a:lnTo>
                  <a:lnTo>
                    <a:pt x="44" y="3"/>
                  </a:lnTo>
                  <a:lnTo>
                    <a:pt x="62" y="3"/>
                  </a:lnTo>
                  <a:lnTo>
                    <a:pt x="80" y="0"/>
                  </a:lnTo>
                  <a:lnTo>
                    <a:pt x="89" y="0"/>
                  </a:lnTo>
                  <a:lnTo>
                    <a:pt x="76" y="0"/>
                  </a:lnTo>
                  <a:lnTo>
                    <a:pt x="62" y="0"/>
                  </a:lnTo>
                  <a:lnTo>
                    <a:pt x="44" y="3"/>
                  </a:lnTo>
                  <a:lnTo>
                    <a:pt x="22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31" name="Freeform 47"/>
            <p:cNvSpPr>
              <a:spLocks/>
            </p:cNvSpPr>
            <p:nvPr/>
          </p:nvSpPr>
          <p:spPr bwMode="auto">
            <a:xfrm>
              <a:off x="2963" y="653"/>
              <a:ext cx="76" cy="3"/>
            </a:xfrm>
            <a:custGeom>
              <a:avLst/>
              <a:gdLst>
                <a:gd name="T0" fmla="*/ 0 w 76"/>
                <a:gd name="T1" fmla="*/ 3 h 3"/>
                <a:gd name="T2" fmla="*/ 22 w 76"/>
                <a:gd name="T3" fmla="*/ 3 h 3"/>
                <a:gd name="T4" fmla="*/ 44 w 76"/>
                <a:gd name="T5" fmla="*/ 3 h 3"/>
                <a:gd name="T6" fmla="*/ 62 w 76"/>
                <a:gd name="T7" fmla="*/ 0 h 3"/>
                <a:gd name="T8" fmla="*/ 76 w 76"/>
                <a:gd name="T9" fmla="*/ 0 h 3"/>
                <a:gd name="T10" fmla="*/ 76 w 76"/>
                <a:gd name="T11" fmla="*/ 0 h 3"/>
                <a:gd name="T12" fmla="*/ 62 w 76"/>
                <a:gd name="T13" fmla="*/ 0 h 3"/>
                <a:gd name="T14" fmla="*/ 62 w 76"/>
                <a:gd name="T15" fmla="*/ 0 h 3"/>
                <a:gd name="T16" fmla="*/ 53 w 76"/>
                <a:gd name="T17" fmla="*/ 0 h 3"/>
                <a:gd name="T18" fmla="*/ 36 w 76"/>
                <a:gd name="T19" fmla="*/ 0 h 3"/>
                <a:gd name="T20" fmla="*/ 18 w 76"/>
                <a:gd name="T21" fmla="*/ 3 h 3"/>
                <a:gd name="T22" fmla="*/ 0 w 76"/>
                <a:gd name="T23" fmla="*/ 3 h 3"/>
                <a:gd name="T24" fmla="*/ 0 w 76"/>
                <a:gd name="T25" fmla="*/ 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6" h="3">
                  <a:moveTo>
                    <a:pt x="0" y="3"/>
                  </a:moveTo>
                  <a:lnTo>
                    <a:pt x="22" y="3"/>
                  </a:lnTo>
                  <a:lnTo>
                    <a:pt x="44" y="3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62" y="0"/>
                  </a:lnTo>
                  <a:lnTo>
                    <a:pt x="53" y="0"/>
                  </a:lnTo>
                  <a:lnTo>
                    <a:pt x="36" y="0"/>
                  </a:lnTo>
                  <a:lnTo>
                    <a:pt x="18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71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32" name="Freeform 48"/>
            <p:cNvSpPr>
              <a:spLocks/>
            </p:cNvSpPr>
            <p:nvPr/>
          </p:nvSpPr>
          <p:spPr bwMode="auto">
            <a:xfrm>
              <a:off x="2963" y="653"/>
              <a:ext cx="62" cy="3"/>
            </a:xfrm>
            <a:custGeom>
              <a:avLst/>
              <a:gdLst>
                <a:gd name="T0" fmla="*/ 0 w 62"/>
                <a:gd name="T1" fmla="*/ 3 h 3"/>
                <a:gd name="T2" fmla="*/ 18 w 62"/>
                <a:gd name="T3" fmla="*/ 3 h 3"/>
                <a:gd name="T4" fmla="*/ 36 w 62"/>
                <a:gd name="T5" fmla="*/ 0 h 3"/>
                <a:gd name="T6" fmla="*/ 53 w 62"/>
                <a:gd name="T7" fmla="*/ 0 h 3"/>
                <a:gd name="T8" fmla="*/ 62 w 62"/>
                <a:gd name="T9" fmla="*/ 0 h 3"/>
                <a:gd name="T10" fmla="*/ 62 w 62"/>
                <a:gd name="T11" fmla="*/ 0 h 3"/>
                <a:gd name="T12" fmla="*/ 49 w 62"/>
                <a:gd name="T13" fmla="*/ 0 h 3"/>
                <a:gd name="T14" fmla="*/ 49 w 62"/>
                <a:gd name="T15" fmla="*/ 0 h 3"/>
                <a:gd name="T16" fmla="*/ 36 w 62"/>
                <a:gd name="T17" fmla="*/ 0 h 3"/>
                <a:gd name="T18" fmla="*/ 18 w 62"/>
                <a:gd name="T19" fmla="*/ 0 h 3"/>
                <a:gd name="T20" fmla="*/ 0 w 62"/>
                <a:gd name="T21" fmla="*/ 0 h 3"/>
                <a:gd name="T22" fmla="*/ 0 w 62"/>
                <a:gd name="T23" fmla="*/ 3 h 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2" h="3">
                  <a:moveTo>
                    <a:pt x="0" y="3"/>
                  </a:moveTo>
                  <a:lnTo>
                    <a:pt x="18" y="3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62" y="0"/>
                  </a:lnTo>
                  <a:lnTo>
                    <a:pt x="49" y="0"/>
                  </a:lnTo>
                  <a:lnTo>
                    <a:pt x="36" y="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33" name="Freeform 49"/>
            <p:cNvSpPr>
              <a:spLocks/>
            </p:cNvSpPr>
            <p:nvPr/>
          </p:nvSpPr>
          <p:spPr bwMode="auto">
            <a:xfrm>
              <a:off x="2963" y="653"/>
              <a:ext cx="49" cy="1"/>
            </a:xfrm>
            <a:custGeom>
              <a:avLst/>
              <a:gdLst>
                <a:gd name="T0" fmla="*/ 0 w 49"/>
                <a:gd name="T1" fmla="*/ 0 h 1"/>
                <a:gd name="T2" fmla="*/ 18 w 49"/>
                <a:gd name="T3" fmla="*/ 0 h 1"/>
                <a:gd name="T4" fmla="*/ 36 w 49"/>
                <a:gd name="T5" fmla="*/ 0 h 1"/>
                <a:gd name="T6" fmla="*/ 49 w 49"/>
                <a:gd name="T7" fmla="*/ 0 h 1"/>
                <a:gd name="T8" fmla="*/ 49 w 49"/>
                <a:gd name="T9" fmla="*/ 0 h 1"/>
                <a:gd name="T10" fmla="*/ 40 w 49"/>
                <a:gd name="T11" fmla="*/ 0 h 1"/>
                <a:gd name="T12" fmla="*/ 36 w 49"/>
                <a:gd name="T13" fmla="*/ 0 h 1"/>
                <a:gd name="T14" fmla="*/ 27 w 49"/>
                <a:gd name="T15" fmla="*/ 0 h 1"/>
                <a:gd name="T16" fmla="*/ 13 w 49"/>
                <a:gd name="T17" fmla="*/ 0 h 1"/>
                <a:gd name="T18" fmla="*/ 0 w 49"/>
                <a:gd name="T19" fmla="*/ 0 h 1"/>
                <a:gd name="T20" fmla="*/ 0 w 49"/>
                <a:gd name="T21" fmla="*/ 0 h 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9" h="1">
                  <a:moveTo>
                    <a:pt x="0" y="0"/>
                  </a:moveTo>
                  <a:lnTo>
                    <a:pt x="18" y="0"/>
                  </a:lnTo>
                  <a:lnTo>
                    <a:pt x="36" y="0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27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34" name="Freeform 50"/>
            <p:cNvSpPr>
              <a:spLocks/>
            </p:cNvSpPr>
            <p:nvPr/>
          </p:nvSpPr>
          <p:spPr bwMode="auto">
            <a:xfrm>
              <a:off x="2963" y="653"/>
              <a:ext cx="40" cy="1"/>
            </a:xfrm>
            <a:custGeom>
              <a:avLst/>
              <a:gdLst>
                <a:gd name="T0" fmla="*/ 0 w 40"/>
                <a:gd name="T1" fmla="*/ 0 h 1"/>
                <a:gd name="T2" fmla="*/ 13 w 40"/>
                <a:gd name="T3" fmla="*/ 0 h 1"/>
                <a:gd name="T4" fmla="*/ 27 w 40"/>
                <a:gd name="T5" fmla="*/ 0 h 1"/>
                <a:gd name="T6" fmla="*/ 36 w 40"/>
                <a:gd name="T7" fmla="*/ 0 h 1"/>
                <a:gd name="T8" fmla="*/ 40 w 40"/>
                <a:gd name="T9" fmla="*/ 0 h 1"/>
                <a:gd name="T10" fmla="*/ 27 w 40"/>
                <a:gd name="T11" fmla="*/ 0 h 1"/>
                <a:gd name="T12" fmla="*/ 22 w 40"/>
                <a:gd name="T13" fmla="*/ 0 h 1"/>
                <a:gd name="T14" fmla="*/ 13 w 40"/>
                <a:gd name="T15" fmla="*/ 0 h 1"/>
                <a:gd name="T16" fmla="*/ 0 w 40"/>
                <a:gd name="T17" fmla="*/ 0 h 1"/>
                <a:gd name="T18" fmla="*/ 0 w 40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35" name="Freeform 51"/>
            <p:cNvSpPr>
              <a:spLocks/>
            </p:cNvSpPr>
            <p:nvPr/>
          </p:nvSpPr>
          <p:spPr bwMode="auto">
            <a:xfrm>
              <a:off x="2963" y="653"/>
              <a:ext cx="27" cy="1"/>
            </a:xfrm>
            <a:custGeom>
              <a:avLst/>
              <a:gdLst>
                <a:gd name="T0" fmla="*/ 0 w 27"/>
                <a:gd name="T1" fmla="*/ 0 h 1"/>
                <a:gd name="T2" fmla="*/ 13 w 27"/>
                <a:gd name="T3" fmla="*/ 0 h 1"/>
                <a:gd name="T4" fmla="*/ 22 w 27"/>
                <a:gd name="T5" fmla="*/ 0 h 1"/>
                <a:gd name="T6" fmla="*/ 27 w 27"/>
                <a:gd name="T7" fmla="*/ 0 h 1"/>
                <a:gd name="T8" fmla="*/ 13 w 27"/>
                <a:gd name="T9" fmla="*/ 0 h 1"/>
                <a:gd name="T10" fmla="*/ 9 w 27"/>
                <a:gd name="T11" fmla="*/ 0 h 1"/>
                <a:gd name="T12" fmla="*/ 0 w 27"/>
                <a:gd name="T13" fmla="*/ 0 h 1"/>
                <a:gd name="T14" fmla="*/ 0 w 27"/>
                <a:gd name="T15" fmla="*/ 0 h 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" h="1">
                  <a:moveTo>
                    <a:pt x="0" y="0"/>
                  </a:moveTo>
                  <a:lnTo>
                    <a:pt x="13" y="0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13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36" name="Freeform 52"/>
            <p:cNvSpPr>
              <a:spLocks/>
            </p:cNvSpPr>
            <p:nvPr/>
          </p:nvSpPr>
          <p:spPr bwMode="auto">
            <a:xfrm>
              <a:off x="2963" y="653"/>
              <a:ext cx="13" cy="1"/>
            </a:xfrm>
            <a:custGeom>
              <a:avLst/>
              <a:gdLst>
                <a:gd name="T0" fmla="*/ 0 w 13"/>
                <a:gd name="T1" fmla="*/ 0 h 1"/>
                <a:gd name="T2" fmla="*/ 9 w 13"/>
                <a:gd name="T3" fmla="*/ 0 h 1"/>
                <a:gd name="T4" fmla="*/ 13 w 13"/>
                <a:gd name="T5" fmla="*/ 0 h 1"/>
                <a:gd name="T6" fmla="*/ 0 w 13"/>
                <a:gd name="T7" fmla="*/ 0 h 1"/>
                <a:gd name="T8" fmla="*/ 0 w 13"/>
                <a:gd name="T9" fmla="*/ 0 h 1"/>
                <a:gd name="T10" fmla="*/ 0 w 13"/>
                <a:gd name="T11" fmla="*/ 0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1">
                  <a:moveTo>
                    <a:pt x="0" y="0"/>
                  </a:moveTo>
                  <a:lnTo>
                    <a:pt x="9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37" name="Rectangle 53"/>
            <p:cNvSpPr>
              <a:spLocks noChangeArrowheads="1"/>
            </p:cNvSpPr>
            <p:nvPr/>
          </p:nvSpPr>
          <p:spPr bwMode="auto">
            <a:xfrm>
              <a:off x="2963" y="653"/>
              <a:ext cx="1" cy="1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238" name="Freeform 54"/>
            <p:cNvSpPr>
              <a:spLocks/>
            </p:cNvSpPr>
            <p:nvPr/>
          </p:nvSpPr>
          <p:spPr bwMode="auto">
            <a:xfrm>
              <a:off x="2963" y="653"/>
              <a:ext cx="250" cy="15"/>
            </a:xfrm>
            <a:custGeom>
              <a:avLst/>
              <a:gdLst>
                <a:gd name="T0" fmla="*/ 250 w 250"/>
                <a:gd name="T1" fmla="*/ 0 h 15"/>
                <a:gd name="T2" fmla="*/ 0 w 250"/>
                <a:gd name="T3" fmla="*/ 0 h 15"/>
                <a:gd name="T4" fmla="*/ 4 w 250"/>
                <a:gd name="T5" fmla="*/ 3 h 15"/>
                <a:gd name="T6" fmla="*/ 27 w 250"/>
                <a:gd name="T7" fmla="*/ 7 h 15"/>
                <a:gd name="T8" fmla="*/ 58 w 250"/>
                <a:gd name="T9" fmla="*/ 11 h 15"/>
                <a:gd name="T10" fmla="*/ 98 w 250"/>
                <a:gd name="T11" fmla="*/ 15 h 15"/>
                <a:gd name="T12" fmla="*/ 143 w 250"/>
                <a:gd name="T13" fmla="*/ 15 h 15"/>
                <a:gd name="T14" fmla="*/ 187 w 250"/>
                <a:gd name="T15" fmla="*/ 11 h 15"/>
                <a:gd name="T16" fmla="*/ 219 w 250"/>
                <a:gd name="T17" fmla="*/ 7 h 15"/>
                <a:gd name="T18" fmla="*/ 241 w 250"/>
                <a:gd name="T19" fmla="*/ 3 h 15"/>
                <a:gd name="T20" fmla="*/ 250 w 250"/>
                <a:gd name="T21" fmla="*/ 0 h 15"/>
                <a:gd name="T22" fmla="*/ 250 w 250"/>
                <a:gd name="T23" fmla="*/ 0 h 1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0" h="15">
                  <a:moveTo>
                    <a:pt x="250" y="0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27" y="7"/>
                  </a:lnTo>
                  <a:lnTo>
                    <a:pt x="58" y="11"/>
                  </a:lnTo>
                  <a:lnTo>
                    <a:pt x="98" y="15"/>
                  </a:lnTo>
                  <a:lnTo>
                    <a:pt x="143" y="15"/>
                  </a:lnTo>
                  <a:lnTo>
                    <a:pt x="187" y="11"/>
                  </a:lnTo>
                  <a:lnTo>
                    <a:pt x="219" y="7"/>
                  </a:lnTo>
                  <a:lnTo>
                    <a:pt x="241" y="3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39" name="Freeform 55"/>
            <p:cNvSpPr>
              <a:spLocks/>
            </p:cNvSpPr>
            <p:nvPr/>
          </p:nvSpPr>
          <p:spPr bwMode="auto">
            <a:xfrm>
              <a:off x="2963" y="653"/>
              <a:ext cx="250" cy="15"/>
            </a:xfrm>
            <a:custGeom>
              <a:avLst/>
              <a:gdLst>
                <a:gd name="T0" fmla="*/ 0 w 250"/>
                <a:gd name="T1" fmla="*/ 15 h 15"/>
                <a:gd name="T2" fmla="*/ 40 w 250"/>
                <a:gd name="T3" fmla="*/ 15 h 15"/>
                <a:gd name="T4" fmla="*/ 85 w 250"/>
                <a:gd name="T5" fmla="*/ 11 h 15"/>
                <a:gd name="T6" fmla="*/ 125 w 250"/>
                <a:gd name="T7" fmla="*/ 11 h 15"/>
                <a:gd name="T8" fmla="*/ 161 w 250"/>
                <a:gd name="T9" fmla="*/ 11 h 15"/>
                <a:gd name="T10" fmla="*/ 192 w 250"/>
                <a:gd name="T11" fmla="*/ 7 h 15"/>
                <a:gd name="T12" fmla="*/ 214 w 250"/>
                <a:gd name="T13" fmla="*/ 7 h 15"/>
                <a:gd name="T14" fmla="*/ 237 w 250"/>
                <a:gd name="T15" fmla="*/ 3 h 15"/>
                <a:gd name="T16" fmla="*/ 246 w 250"/>
                <a:gd name="T17" fmla="*/ 0 h 15"/>
                <a:gd name="T18" fmla="*/ 250 w 250"/>
                <a:gd name="T19" fmla="*/ 0 h 15"/>
                <a:gd name="T20" fmla="*/ 250 w 250"/>
                <a:gd name="T21" fmla="*/ 15 h 15"/>
                <a:gd name="T22" fmla="*/ 0 w 250"/>
                <a:gd name="T23" fmla="*/ 15 h 1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0" h="15">
                  <a:moveTo>
                    <a:pt x="0" y="15"/>
                  </a:moveTo>
                  <a:lnTo>
                    <a:pt x="40" y="15"/>
                  </a:lnTo>
                  <a:lnTo>
                    <a:pt x="85" y="11"/>
                  </a:lnTo>
                  <a:lnTo>
                    <a:pt x="125" y="11"/>
                  </a:lnTo>
                  <a:lnTo>
                    <a:pt x="161" y="11"/>
                  </a:lnTo>
                  <a:lnTo>
                    <a:pt x="192" y="7"/>
                  </a:lnTo>
                  <a:lnTo>
                    <a:pt x="214" y="7"/>
                  </a:lnTo>
                  <a:lnTo>
                    <a:pt x="237" y="3"/>
                  </a:lnTo>
                  <a:lnTo>
                    <a:pt x="246" y="0"/>
                  </a:lnTo>
                  <a:lnTo>
                    <a:pt x="250" y="0"/>
                  </a:lnTo>
                  <a:lnTo>
                    <a:pt x="25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40" name="Freeform 56"/>
            <p:cNvSpPr>
              <a:spLocks/>
            </p:cNvSpPr>
            <p:nvPr/>
          </p:nvSpPr>
          <p:spPr bwMode="auto">
            <a:xfrm>
              <a:off x="2963" y="653"/>
              <a:ext cx="250" cy="15"/>
            </a:xfrm>
            <a:custGeom>
              <a:avLst/>
              <a:gdLst>
                <a:gd name="T0" fmla="*/ 0 w 250"/>
                <a:gd name="T1" fmla="*/ 15 h 15"/>
                <a:gd name="T2" fmla="*/ 40 w 250"/>
                <a:gd name="T3" fmla="*/ 15 h 15"/>
                <a:gd name="T4" fmla="*/ 85 w 250"/>
                <a:gd name="T5" fmla="*/ 11 h 15"/>
                <a:gd name="T6" fmla="*/ 125 w 250"/>
                <a:gd name="T7" fmla="*/ 11 h 15"/>
                <a:gd name="T8" fmla="*/ 161 w 250"/>
                <a:gd name="T9" fmla="*/ 11 h 15"/>
                <a:gd name="T10" fmla="*/ 192 w 250"/>
                <a:gd name="T11" fmla="*/ 7 h 15"/>
                <a:gd name="T12" fmla="*/ 214 w 250"/>
                <a:gd name="T13" fmla="*/ 7 h 15"/>
                <a:gd name="T14" fmla="*/ 237 w 250"/>
                <a:gd name="T15" fmla="*/ 3 h 15"/>
                <a:gd name="T16" fmla="*/ 246 w 250"/>
                <a:gd name="T17" fmla="*/ 0 h 15"/>
                <a:gd name="T18" fmla="*/ 250 w 250"/>
                <a:gd name="T19" fmla="*/ 0 h 15"/>
                <a:gd name="T20" fmla="*/ 237 w 250"/>
                <a:gd name="T21" fmla="*/ 0 h 15"/>
                <a:gd name="T22" fmla="*/ 232 w 250"/>
                <a:gd name="T23" fmla="*/ 0 h 15"/>
                <a:gd name="T24" fmla="*/ 223 w 250"/>
                <a:gd name="T25" fmla="*/ 3 h 15"/>
                <a:gd name="T26" fmla="*/ 205 w 250"/>
                <a:gd name="T27" fmla="*/ 7 h 15"/>
                <a:gd name="T28" fmla="*/ 179 w 250"/>
                <a:gd name="T29" fmla="*/ 7 h 15"/>
                <a:gd name="T30" fmla="*/ 152 w 250"/>
                <a:gd name="T31" fmla="*/ 11 h 15"/>
                <a:gd name="T32" fmla="*/ 116 w 250"/>
                <a:gd name="T33" fmla="*/ 11 h 15"/>
                <a:gd name="T34" fmla="*/ 80 w 250"/>
                <a:gd name="T35" fmla="*/ 11 h 15"/>
                <a:gd name="T36" fmla="*/ 40 w 250"/>
                <a:gd name="T37" fmla="*/ 11 h 15"/>
                <a:gd name="T38" fmla="*/ 0 w 250"/>
                <a:gd name="T39" fmla="*/ 11 h 15"/>
                <a:gd name="T40" fmla="*/ 0 w 250"/>
                <a:gd name="T41" fmla="*/ 15 h 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0" h="15">
                  <a:moveTo>
                    <a:pt x="0" y="15"/>
                  </a:moveTo>
                  <a:lnTo>
                    <a:pt x="40" y="15"/>
                  </a:lnTo>
                  <a:lnTo>
                    <a:pt x="85" y="11"/>
                  </a:lnTo>
                  <a:lnTo>
                    <a:pt x="125" y="11"/>
                  </a:lnTo>
                  <a:lnTo>
                    <a:pt x="161" y="11"/>
                  </a:lnTo>
                  <a:lnTo>
                    <a:pt x="192" y="7"/>
                  </a:lnTo>
                  <a:lnTo>
                    <a:pt x="214" y="7"/>
                  </a:lnTo>
                  <a:lnTo>
                    <a:pt x="237" y="3"/>
                  </a:lnTo>
                  <a:lnTo>
                    <a:pt x="246" y="0"/>
                  </a:lnTo>
                  <a:lnTo>
                    <a:pt x="250" y="0"/>
                  </a:lnTo>
                  <a:lnTo>
                    <a:pt x="237" y="0"/>
                  </a:lnTo>
                  <a:lnTo>
                    <a:pt x="232" y="0"/>
                  </a:lnTo>
                  <a:lnTo>
                    <a:pt x="223" y="3"/>
                  </a:lnTo>
                  <a:lnTo>
                    <a:pt x="205" y="7"/>
                  </a:lnTo>
                  <a:lnTo>
                    <a:pt x="179" y="7"/>
                  </a:lnTo>
                  <a:lnTo>
                    <a:pt x="152" y="11"/>
                  </a:lnTo>
                  <a:lnTo>
                    <a:pt x="116" y="11"/>
                  </a:lnTo>
                  <a:lnTo>
                    <a:pt x="80" y="11"/>
                  </a:lnTo>
                  <a:lnTo>
                    <a:pt x="40" y="11"/>
                  </a:lnTo>
                  <a:lnTo>
                    <a:pt x="0" y="11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41" name="Freeform 57"/>
            <p:cNvSpPr>
              <a:spLocks/>
            </p:cNvSpPr>
            <p:nvPr/>
          </p:nvSpPr>
          <p:spPr bwMode="auto">
            <a:xfrm>
              <a:off x="2963" y="653"/>
              <a:ext cx="237" cy="11"/>
            </a:xfrm>
            <a:custGeom>
              <a:avLst/>
              <a:gdLst>
                <a:gd name="T0" fmla="*/ 0 w 237"/>
                <a:gd name="T1" fmla="*/ 11 h 11"/>
                <a:gd name="T2" fmla="*/ 40 w 237"/>
                <a:gd name="T3" fmla="*/ 11 h 11"/>
                <a:gd name="T4" fmla="*/ 80 w 237"/>
                <a:gd name="T5" fmla="*/ 11 h 11"/>
                <a:gd name="T6" fmla="*/ 116 w 237"/>
                <a:gd name="T7" fmla="*/ 11 h 11"/>
                <a:gd name="T8" fmla="*/ 152 w 237"/>
                <a:gd name="T9" fmla="*/ 11 h 11"/>
                <a:gd name="T10" fmla="*/ 179 w 237"/>
                <a:gd name="T11" fmla="*/ 7 h 11"/>
                <a:gd name="T12" fmla="*/ 205 w 237"/>
                <a:gd name="T13" fmla="*/ 7 h 11"/>
                <a:gd name="T14" fmla="*/ 223 w 237"/>
                <a:gd name="T15" fmla="*/ 3 h 11"/>
                <a:gd name="T16" fmla="*/ 232 w 237"/>
                <a:gd name="T17" fmla="*/ 0 h 11"/>
                <a:gd name="T18" fmla="*/ 237 w 237"/>
                <a:gd name="T19" fmla="*/ 0 h 11"/>
                <a:gd name="T20" fmla="*/ 223 w 237"/>
                <a:gd name="T21" fmla="*/ 0 h 11"/>
                <a:gd name="T22" fmla="*/ 219 w 237"/>
                <a:gd name="T23" fmla="*/ 0 h 11"/>
                <a:gd name="T24" fmla="*/ 205 w 237"/>
                <a:gd name="T25" fmla="*/ 3 h 11"/>
                <a:gd name="T26" fmla="*/ 187 w 237"/>
                <a:gd name="T27" fmla="*/ 7 h 11"/>
                <a:gd name="T28" fmla="*/ 156 w 237"/>
                <a:gd name="T29" fmla="*/ 7 h 11"/>
                <a:gd name="T30" fmla="*/ 125 w 237"/>
                <a:gd name="T31" fmla="*/ 11 h 11"/>
                <a:gd name="T32" fmla="*/ 85 w 237"/>
                <a:gd name="T33" fmla="*/ 11 h 11"/>
                <a:gd name="T34" fmla="*/ 40 w 237"/>
                <a:gd name="T35" fmla="*/ 11 h 11"/>
                <a:gd name="T36" fmla="*/ 0 w 237"/>
                <a:gd name="T37" fmla="*/ 11 h 11"/>
                <a:gd name="T38" fmla="*/ 0 w 237"/>
                <a:gd name="T39" fmla="*/ 11 h 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37" h="11">
                  <a:moveTo>
                    <a:pt x="0" y="11"/>
                  </a:moveTo>
                  <a:lnTo>
                    <a:pt x="40" y="11"/>
                  </a:lnTo>
                  <a:lnTo>
                    <a:pt x="80" y="11"/>
                  </a:lnTo>
                  <a:lnTo>
                    <a:pt x="116" y="11"/>
                  </a:lnTo>
                  <a:lnTo>
                    <a:pt x="152" y="11"/>
                  </a:lnTo>
                  <a:lnTo>
                    <a:pt x="179" y="7"/>
                  </a:lnTo>
                  <a:lnTo>
                    <a:pt x="205" y="7"/>
                  </a:lnTo>
                  <a:lnTo>
                    <a:pt x="223" y="3"/>
                  </a:lnTo>
                  <a:lnTo>
                    <a:pt x="232" y="0"/>
                  </a:lnTo>
                  <a:lnTo>
                    <a:pt x="237" y="0"/>
                  </a:lnTo>
                  <a:lnTo>
                    <a:pt x="223" y="0"/>
                  </a:lnTo>
                  <a:lnTo>
                    <a:pt x="219" y="0"/>
                  </a:lnTo>
                  <a:lnTo>
                    <a:pt x="205" y="3"/>
                  </a:lnTo>
                  <a:lnTo>
                    <a:pt x="187" y="7"/>
                  </a:lnTo>
                  <a:lnTo>
                    <a:pt x="156" y="7"/>
                  </a:lnTo>
                  <a:lnTo>
                    <a:pt x="125" y="11"/>
                  </a:lnTo>
                  <a:lnTo>
                    <a:pt x="85" y="11"/>
                  </a:lnTo>
                  <a:lnTo>
                    <a:pt x="4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42" name="Freeform 58"/>
            <p:cNvSpPr>
              <a:spLocks/>
            </p:cNvSpPr>
            <p:nvPr/>
          </p:nvSpPr>
          <p:spPr bwMode="auto">
            <a:xfrm>
              <a:off x="2963" y="653"/>
              <a:ext cx="223" cy="11"/>
            </a:xfrm>
            <a:custGeom>
              <a:avLst/>
              <a:gdLst>
                <a:gd name="T0" fmla="*/ 0 w 223"/>
                <a:gd name="T1" fmla="*/ 11 h 11"/>
                <a:gd name="T2" fmla="*/ 40 w 223"/>
                <a:gd name="T3" fmla="*/ 11 h 11"/>
                <a:gd name="T4" fmla="*/ 85 w 223"/>
                <a:gd name="T5" fmla="*/ 11 h 11"/>
                <a:gd name="T6" fmla="*/ 125 w 223"/>
                <a:gd name="T7" fmla="*/ 11 h 11"/>
                <a:gd name="T8" fmla="*/ 156 w 223"/>
                <a:gd name="T9" fmla="*/ 7 h 11"/>
                <a:gd name="T10" fmla="*/ 187 w 223"/>
                <a:gd name="T11" fmla="*/ 7 h 11"/>
                <a:gd name="T12" fmla="*/ 205 w 223"/>
                <a:gd name="T13" fmla="*/ 3 h 11"/>
                <a:gd name="T14" fmla="*/ 219 w 223"/>
                <a:gd name="T15" fmla="*/ 0 h 11"/>
                <a:gd name="T16" fmla="*/ 223 w 223"/>
                <a:gd name="T17" fmla="*/ 0 h 11"/>
                <a:gd name="T18" fmla="*/ 210 w 223"/>
                <a:gd name="T19" fmla="*/ 0 h 11"/>
                <a:gd name="T20" fmla="*/ 205 w 223"/>
                <a:gd name="T21" fmla="*/ 0 h 11"/>
                <a:gd name="T22" fmla="*/ 192 w 223"/>
                <a:gd name="T23" fmla="*/ 3 h 11"/>
                <a:gd name="T24" fmla="*/ 174 w 223"/>
                <a:gd name="T25" fmla="*/ 3 h 11"/>
                <a:gd name="T26" fmla="*/ 147 w 223"/>
                <a:gd name="T27" fmla="*/ 7 h 11"/>
                <a:gd name="T28" fmla="*/ 116 w 223"/>
                <a:gd name="T29" fmla="*/ 7 h 11"/>
                <a:gd name="T30" fmla="*/ 80 w 223"/>
                <a:gd name="T31" fmla="*/ 11 h 11"/>
                <a:gd name="T32" fmla="*/ 40 w 223"/>
                <a:gd name="T33" fmla="*/ 11 h 11"/>
                <a:gd name="T34" fmla="*/ 0 w 223"/>
                <a:gd name="T35" fmla="*/ 11 h 11"/>
                <a:gd name="T36" fmla="*/ 0 w 223"/>
                <a:gd name="T37" fmla="*/ 11 h 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23" h="11">
                  <a:moveTo>
                    <a:pt x="0" y="11"/>
                  </a:moveTo>
                  <a:lnTo>
                    <a:pt x="40" y="11"/>
                  </a:lnTo>
                  <a:lnTo>
                    <a:pt x="85" y="11"/>
                  </a:lnTo>
                  <a:lnTo>
                    <a:pt x="125" y="11"/>
                  </a:lnTo>
                  <a:lnTo>
                    <a:pt x="156" y="7"/>
                  </a:lnTo>
                  <a:lnTo>
                    <a:pt x="187" y="7"/>
                  </a:lnTo>
                  <a:lnTo>
                    <a:pt x="205" y="3"/>
                  </a:lnTo>
                  <a:lnTo>
                    <a:pt x="219" y="0"/>
                  </a:lnTo>
                  <a:lnTo>
                    <a:pt x="223" y="0"/>
                  </a:lnTo>
                  <a:lnTo>
                    <a:pt x="210" y="0"/>
                  </a:lnTo>
                  <a:lnTo>
                    <a:pt x="205" y="0"/>
                  </a:lnTo>
                  <a:lnTo>
                    <a:pt x="192" y="3"/>
                  </a:lnTo>
                  <a:lnTo>
                    <a:pt x="174" y="3"/>
                  </a:lnTo>
                  <a:lnTo>
                    <a:pt x="147" y="7"/>
                  </a:lnTo>
                  <a:lnTo>
                    <a:pt x="116" y="7"/>
                  </a:lnTo>
                  <a:lnTo>
                    <a:pt x="80" y="11"/>
                  </a:lnTo>
                  <a:lnTo>
                    <a:pt x="4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43" name="Freeform 59"/>
            <p:cNvSpPr>
              <a:spLocks/>
            </p:cNvSpPr>
            <p:nvPr/>
          </p:nvSpPr>
          <p:spPr bwMode="auto">
            <a:xfrm>
              <a:off x="2963" y="653"/>
              <a:ext cx="210" cy="11"/>
            </a:xfrm>
            <a:custGeom>
              <a:avLst/>
              <a:gdLst>
                <a:gd name="T0" fmla="*/ 0 w 210"/>
                <a:gd name="T1" fmla="*/ 11 h 11"/>
                <a:gd name="T2" fmla="*/ 40 w 210"/>
                <a:gd name="T3" fmla="*/ 11 h 11"/>
                <a:gd name="T4" fmla="*/ 80 w 210"/>
                <a:gd name="T5" fmla="*/ 11 h 11"/>
                <a:gd name="T6" fmla="*/ 116 w 210"/>
                <a:gd name="T7" fmla="*/ 7 h 11"/>
                <a:gd name="T8" fmla="*/ 147 w 210"/>
                <a:gd name="T9" fmla="*/ 7 h 11"/>
                <a:gd name="T10" fmla="*/ 174 w 210"/>
                <a:gd name="T11" fmla="*/ 3 h 11"/>
                <a:gd name="T12" fmla="*/ 192 w 210"/>
                <a:gd name="T13" fmla="*/ 3 h 11"/>
                <a:gd name="T14" fmla="*/ 205 w 210"/>
                <a:gd name="T15" fmla="*/ 0 h 11"/>
                <a:gd name="T16" fmla="*/ 210 w 210"/>
                <a:gd name="T17" fmla="*/ 0 h 11"/>
                <a:gd name="T18" fmla="*/ 196 w 210"/>
                <a:gd name="T19" fmla="*/ 0 h 11"/>
                <a:gd name="T20" fmla="*/ 192 w 210"/>
                <a:gd name="T21" fmla="*/ 0 h 11"/>
                <a:gd name="T22" fmla="*/ 183 w 210"/>
                <a:gd name="T23" fmla="*/ 3 h 11"/>
                <a:gd name="T24" fmla="*/ 165 w 210"/>
                <a:gd name="T25" fmla="*/ 3 h 11"/>
                <a:gd name="T26" fmla="*/ 138 w 210"/>
                <a:gd name="T27" fmla="*/ 7 h 11"/>
                <a:gd name="T28" fmla="*/ 107 w 210"/>
                <a:gd name="T29" fmla="*/ 7 h 11"/>
                <a:gd name="T30" fmla="*/ 76 w 210"/>
                <a:gd name="T31" fmla="*/ 11 h 11"/>
                <a:gd name="T32" fmla="*/ 36 w 210"/>
                <a:gd name="T33" fmla="*/ 11 h 11"/>
                <a:gd name="T34" fmla="*/ 0 w 210"/>
                <a:gd name="T35" fmla="*/ 11 h 11"/>
                <a:gd name="T36" fmla="*/ 0 w 210"/>
                <a:gd name="T37" fmla="*/ 11 h 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0" h="11">
                  <a:moveTo>
                    <a:pt x="0" y="11"/>
                  </a:moveTo>
                  <a:lnTo>
                    <a:pt x="40" y="11"/>
                  </a:lnTo>
                  <a:lnTo>
                    <a:pt x="80" y="11"/>
                  </a:lnTo>
                  <a:lnTo>
                    <a:pt x="116" y="7"/>
                  </a:lnTo>
                  <a:lnTo>
                    <a:pt x="147" y="7"/>
                  </a:lnTo>
                  <a:lnTo>
                    <a:pt x="174" y="3"/>
                  </a:lnTo>
                  <a:lnTo>
                    <a:pt x="192" y="3"/>
                  </a:lnTo>
                  <a:lnTo>
                    <a:pt x="205" y="0"/>
                  </a:lnTo>
                  <a:lnTo>
                    <a:pt x="210" y="0"/>
                  </a:lnTo>
                  <a:lnTo>
                    <a:pt x="196" y="0"/>
                  </a:lnTo>
                  <a:lnTo>
                    <a:pt x="192" y="0"/>
                  </a:lnTo>
                  <a:lnTo>
                    <a:pt x="183" y="3"/>
                  </a:lnTo>
                  <a:lnTo>
                    <a:pt x="165" y="3"/>
                  </a:lnTo>
                  <a:lnTo>
                    <a:pt x="138" y="7"/>
                  </a:lnTo>
                  <a:lnTo>
                    <a:pt x="107" y="7"/>
                  </a:lnTo>
                  <a:lnTo>
                    <a:pt x="76" y="11"/>
                  </a:lnTo>
                  <a:lnTo>
                    <a:pt x="36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44" name="Freeform 60"/>
            <p:cNvSpPr>
              <a:spLocks/>
            </p:cNvSpPr>
            <p:nvPr/>
          </p:nvSpPr>
          <p:spPr bwMode="auto">
            <a:xfrm>
              <a:off x="2963" y="653"/>
              <a:ext cx="196" cy="11"/>
            </a:xfrm>
            <a:custGeom>
              <a:avLst/>
              <a:gdLst>
                <a:gd name="T0" fmla="*/ 0 w 196"/>
                <a:gd name="T1" fmla="*/ 11 h 11"/>
                <a:gd name="T2" fmla="*/ 36 w 196"/>
                <a:gd name="T3" fmla="*/ 11 h 11"/>
                <a:gd name="T4" fmla="*/ 76 w 196"/>
                <a:gd name="T5" fmla="*/ 11 h 11"/>
                <a:gd name="T6" fmla="*/ 107 w 196"/>
                <a:gd name="T7" fmla="*/ 7 h 11"/>
                <a:gd name="T8" fmla="*/ 138 w 196"/>
                <a:gd name="T9" fmla="*/ 7 h 11"/>
                <a:gd name="T10" fmla="*/ 165 w 196"/>
                <a:gd name="T11" fmla="*/ 3 h 11"/>
                <a:gd name="T12" fmla="*/ 183 w 196"/>
                <a:gd name="T13" fmla="*/ 3 h 11"/>
                <a:gd name="T14" fmla="*/ 192 w 196"/>
                <a:gd name="T15" fmla="*/ 0 h 11"/>
                <a:gd name="T16" fmla="*/ 196 w 196"/>
                <a:gd name="T17" fmla="*/ 0 h 11"/>
                <a:gd name="T18" fmla="*/ 183 w 196"/>
                <a:gd name="T19" fmla="*/ 0 h 11"/>
                <a:gd name="T20" fmla="*/ 179 w 196"/>
                <a:gd name="T21" fmla="*/ 0 h 11"/>
                <a:gd name="T22" fmla="*/ 170 w 196"/>
                <a:gd name="T23" fmla="*/ 3 h 11"/>
                <a:gd name="T24" fmla="*/ 152 w 196"/>
                <a:gd name="T25" fmla="*/ 3 h 11"/>
                <a:gd name="T26" fmla="*/ 129 w 196"/>
                <a:gd name="T27" fmla="*/ 7 h 11"/>
                <a:gd name="T28" fmla="*/ 103 w 196"/>
                <a:gd name="T29" fmla="*/ 7 h 11"/>
                <a:gd name="T30" fmla="*/ 67 w 196"/>
                <a:gd name="T31" fmla="*/ 7 h 11"/>
                <a:gd name="T32" fmla="*/ 36 w 196"/>
                <a:gd name="T33" fmla="*/ 7 h 11"/>
                <a:gd name="T34" fmla="*/ 0 w 196"/>
                <a:gd name="T35" fmla="*/ 11 h 11"/>
                <a:gd name="T36" fmla="*/ 0 w 196"/>
                <a:gd name="T37" fmla="*/ 11 h 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96" h="11">
                  <a:moveTo>
                    <a:pt x="0" y="11"/>
                  </a:moveTo>
                  <a:lnTo>
                    <a:pt x="36" y="11"/>
                  </a:lnTo>
                  <a:lnTo>
                    <a:pt x="76" y="11"/>
                  </a:lnTo>
                  <a:lnTo>
                    <a:pt x="107" y="7"/>
                  </a:lnTo>
                  <a:lnTo>
                    <a:pt x="138" y="7"/>
                  </a:lnTo>
                  <a:lnTo>
                    <a:pt x="165" y="3"/>
                  </a:lnTo>
                  <a:lnTo>
                    <a:pt x="183" y="3"/>
                  </a:lnTo>
                  <a:lnTo>
                    <a:pt x="192" y="0"/>
                  </a:lnTo>
                  <a:lnTo>
                    <a:pt x="196" y="0"/>
                  </a:lnTo>
                  <a:lnTo>
                    <a:pt x="183" y="0"/>
                  </a:lnTo>
                  <a:lnTo>
                    <a:pt x="179" y="0"/>
                  </a:lnTo>
                  <a:lnTo>
                    <a:pt x="170" y="3"/>
                  </a:lnTo>
                  <a:lnTo>
                    <a:pt x="152" y="3"/>
                  </a:lnTo>
                  <a:lnTo>
                    <a:pt x="129" y="7"/>
                  </a:lnTo>
                  <a:lnTo>
                    <a:pt x="103" y="7"/>
                  </a:lnTo>
                  <a:lnTo>
                    <a:pt x="67" y="7"/>
                  </a:lnTo>
                  <a:lnTo>
                    <a:pt x="36" y="7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45" name="Freeform 61"/>
            <p:cNvSpPr>
              <a:spLocks/>
            </p:cNvSpPr>
            <p:nvPr/>
          </p:nvSpPr>
          <p:spPr bwMode="auto">
            <a:xfrm>
              <a:off x="2963" y="653"/>
              <a:ext cx="183" cy="11"/>
            </a:xfrm>
            <a:custGeom>
              <a:avLst/>
              <a:gdLst>
                <a:gd name="T0" fmla="*/ 0 w 183"/>
                <a:gd name="T1" fmla="*/ 11 h 11"/>
                <a:gd name="T2" fmla="*/ 36 w 183"/>
                <a:gd name="T3" fmla="*/ 7 h 11"/>
                <a:gd name="T4" fmla="*/ 67 w 183"/>
                <a:gd name="T5" fmla="*/ 7 h 11"/>
                <a:gd name="T6" fmla="*/ 103 w 183"/>
                <a:gd name="T7" fmla="*/ 7 h 11"/>
                <a:gd name="T8" fmla="*/ 129 w 183"/>
                <a:gd name="T9" fmla="*/ 7 h 11"/>
                <a:gd name="T10" fmla="*/ 152 w 183"/>
                <a:gd name="T11" fmla="*/ 3 h 11"/>
                <a:gd name="T12" fmla="*/ 170 w 183"/>
                <a:gd name="T13" fmla="*/ 3 h 11"/>
                <a:gd name="T14" fmla="*/ 179 w 183"/>
                <a:gd name="T15" fmla="*/ 0 h 11"/>
                <a:gd name="T16" fmla="*/ 183 w 183"/>
                <a:gd name="T17" fmla="*/ 0 h 11"/>
                <a:gd name="T18" fmla="*/ 170 w 183"/>
                <a:gd name="T19" fmla="*/ 0 h 11"/>
                <a:gd name="T20" fmla="*/ 165 w 183"/>
                <a:gd name="T21" fmla="*/ 0 h 11"/>
                <a:gd name="T22" fmla="*/ 152 w 183"/>
                <a:gd name="T23" fmla="*/ 3 h 11"/>
                <a:gd name="T24" fmla="*/ 134 w 183"/>
                <a:gd name="T25" fmla="*/ 3 h 11"/>
                <a:gd name="T26" fmla="*/ 107 w 183"/>
                <a:gd name="T27" fmla="*/ 7 h 11"/>
                <a:gd name="T28" fmla="*/ 71 w 183"/>
                <a:gd name="T29" fmla="*/ 7 h 11"/>
                <a:gd name="T30" fmla="*/ 36 w 183"/>
                <a:gd name="T31" fmla="*/ 7 h 11"/>
                <a:gd name="T32" fmla="*/ 0 w 183"/>
                <a:gd name="T33" fmla="*/ 7 h 11"/>
                <a:gd name="T34" fmla="*/ 0 w 183"/>
                <a:gd name="T35" fmla="*/ 11 h 1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83" h="11">
                  <a:moveTo>
                    <a:pt x="0" y="11"/>
                  </a:moveTo>
                  <a:lnTo>
                    <a:pt x="36" y="7"/>
                  </a:lnTo>
                  <a:lnTo>
                    <a:pt x="67" y="7"/>
                  </a:lnTo>
                  <a:lnTo>
                    <a:pt x="103" y="7"/>
                  </a:lnTo>
                  <a:lnTo>
                    <a:pt x="129" y="7"/>
                  </a:lnTo>
                  <a:lnTo>
                    <a:pt x="152" y="3"/>
                  </a:lnTo>
                  <a:lnTo>
                    <a:pt x="170" y="3"/>
                  </a:lnTo>
                  <a:lnTo>
                    <a:pt x="179" y="0"/>
                  </a:lnTo>
                  <a:lnTo>
                    <a:pt x="183" y="0"/>
                  </a:lnTo>
                  <a:lnTo>
                    <a:pt x="170" y="0"/>
                  </a:lnTo>
                  <a:lnTo>
                    <a:pt x="165" y="0"/>
                  </a:lnTo>
                  <a:lnTo>
                    <a:pt x="152" y="3"/>
                  </a:lnTo>
                  <a:lnTo>
                    <a:pt x="134" y="3"/>
                  </a:lnTo>
                  <a:lnTo>
                    <a:pt x="107" y="7"/>
                  </a:lnTo>
                  <a:lnTo>
                    <a:pt x="71" y="7"/>
                  </a:lnTo>
                  <a:lnTo>
                    <a:pt x="36" y="7"/>
                  </a:lnTo>
                  <a:lnTo>
                    <a:pt x="0" y="7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46" name="Freeform 62"/>
            <p:cNvSpPr>
              <a:spLocks/>
            </p:cNvSpPr>
            <p:nvPr/>
          </p:nvSpPr>
          <p:spPr bwMode="auto">
            <a:xfrm>
              <a:off x="2963" y="653"/>
              <a:ext cx="170" cy="7"/>
            </a:xfrm>
            <a:custGeom>
              <a:avLst/>
              <a:gdLst>
                <a:gd name="T0" fmla="*/ 0 w 170"/>
                <a:gd name="T1" fmla="*/ 7 h 7"/>
                <a:gd name="T2" fmla="*/ 36 w 170"/>
                <a:gd name="T3" fmla="*/ 7 h 7"/>
                <a:gd name="T4" fmla="*/ 71 w 170"/>
                <a:gd name="T5" fmla="*/ 7 h 7"/>
                <a:gd name="T6" fmla="*/ 107 w 170"/>
                <a:gd name="T7" fmla="*/ 7 h 7"/>
                <a:gd name="T8" fmla="*/ 134 w 170"/>
                <a:gd name="T9" fmla="*/ 3 h 7"/>
                <a:gd name="T10" fmla="*/ 152 w 170"/>
                <a:gd name="T11" fmla="*/ 3 h 7"/>
                <a:gd name="T12" fmla="*/ 165 w 170"/>
                <a:gd name="T13" fmla="*/ 0 h 7"/>
                <a:gd name="T14" fmla="*/ 170 w 170"/>
                <a:gd name="T15" fmla="*/ 0 h 7"/>
                <a:gd name="T16" fmla="*/ 156 w 170"/>
                <a:gd name="T17" fmla="*/ 0 h 7"/>
                <a:gd name="T18" fmla="*/ 152 w 170"/>
                <a:gd name="T19" fmla="*/ 0 h 7"/>
                <a:gd name="T20" fmla="*/ 143 w 170"/>
                <a:gd name="T21" fmla="*/ 3 h 7"/>
                <a:gd name="T22" fmla="*/ 120 w 170"/>
                <a:gd name="T23" fmla="*/ 3 h 7"/>
                <a:gd name="T24" fmla="*/ 98 w 170"/>
                <a:gd name="T25" fmla="*/ 7 h 7"/>
                <a:gd name="T26" fmla="*/ 67 w 170"/>
                <a:gd name="T27" fmla="*/ 7 h 7"/>
                <a:gd name="T28" fmla="*/ 36 w 170"/>
                <a:gd name="T29" fmla="*/ 7 h 7"/>
                <a:gd name="T30" fmla="*/ 0 w 170"/>
                <a:gd name="T31" fmla="*/ 7 h 7"/>
                <a:gd name="T32" fmla="*/ 0 w 170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0" h="7">
                  <a:moveTo>
                    <a:pt x="0" y="7"/>
                  </a:moveTo>
                  <a:lnTo>
                    <a:pt x="36" y="7"/>
                  </a:lnTo>
                  <a:lnTo>
                    <a:pt x="71" y="7"/>
                  </a:lnTo>
                  <a:lnTo>
                    <a:pt x="107" y="7"/>
                  </a:lnTo>
                  <a:lnTo>
                    <a:pt x="134" y="3"/>
                  </a:lnTo>
                  <a:lnTo>
                    <a:pt x="152" y="3"/>
                  </a:lnTo>
                  <a:lnTo>
                    <a:pt x="165" y="0"/>
                  </a:lnTo>
                  <a:lnTo>
                    <a:pt x="170" y="0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3"/>
                  </a:lnTo>
                  <a:lnTo>
                    <a:pt x="120" y="3"/>
                  </a:lnTo>
                  <a:lnTo>
                    <a:pt x="98" y="7"/>
                  </a:lnTo>
                  <a:lnTo>
                    <a:pt x="67" y="7"/>
                  </a:lnTo>
                  <a:lnTo>
                    <a:pt x="36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47" name="Freeform 63"/>
            <p:cNvSpPr>
              <a:spLocks/>
            </p:cNvSpPr>
            <p:nvPr/>
          </p:nvSpPr>
          <p:spPr bwMode="auto">
            <a:xfrm>
              <a:off x="2963" y="653"/>
              <a:ext cx="156" cy="7"/>
            </a:xfrm>
            <a:custGeom>
              <a:avLst/>
              <a:gdLst>
                <a:gd name="T0" fmla="*/ 0 w 156"/>
                <a:gd name="T1" fmla="*/ 7 h 7"/>
                <a:gd name="T2" fmla="*/ 36 w 156"/>
                <a:gd name="T3" fmla="*/ 7 h 7"/>
                <a:gd name="T4" fmla="*/ 67 w 156"/>
                <a:gd name="T5" fmla="*/ 7 h 7"/>
                <a:gd name="T6" fmla="*/ 98 w 156"/>
                <a:gd name="T7" fmla="*/ 7 h 7"/>
                <a:gd name="T8" fmla="*/ 120 w 156"/>
                <a:gd name="T9" fmla="*/ 3 h 7"/>
                <a:gd name="T10" fmla="*/ 143 w 156"/>
                <a:gd name="T11" fmla="*/ 3 h 7"/>
                <a:gd name="T12" fmla="*/ 152 w 156"/>
                <a:gd name="T13" fmla="*/ 0 h 7"/>
                <a:gd name="T14" fmla="*/ 156 w 156"/>
                <a:gd name="T15" fmla="*/ 0 h 7"/>
                <a:gd name="T16" fmla="*/ 143 w 156"/>
                <a:gd name="T17" fmla="*/ 0 h 7"/>
                <a:gd name="T18" fmla="*/ 138 w 156"/>
                <a:gd name="T19" fmla="*/ 0 h 7"/>
                <a:gd name="T20" fmla="*/ 129 w 156"/>
                <a:gd name="T21" fmla="*/ 3 h 7"/>
                <a:gd name="T22" fmla="*/ 111 w 156"/>
                <a:gd name="T23" fmla="*/ 3 h 7"/>
                <a:gd name="T24" fmla="*/ 89 w 156"/>
                <a:gd name="T25" fmla="*/ 3 h 7"/>
                <a:gd name="T26" fmla="*/ 62 w 156"/>
                <a:gd name="T27" fmla="*/ 7 h 7"/>
                <a:gd name="T28" fmla="*/ 31 w 156"/>
                <a:gd name="T29" fmla="*/ 7 h 7"/>
                <a:gd name="T30" fmla="*/ 0 w 156"/>
                <a:gd name="T31" fmla="*/ 7 h 7"/>
                <a:gd name="T32" fmla="*/ 0 w 156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6" h="7">
                  <a:moveTo>
                    <a:pt x="0" y="7"/>
                  </a:moveTo>
                  <a:lnTo>
                    <a:pt x="36" y="7"/>
                  </a:lnTo>
                  <a:lnTo>
                    <a:pt x="67" y="7"/>
                  </a:lnTo>
                  <a:lnTo>
                    <a:pt x="98" y="7"/>
                  </a:lnTo>
                  <a:lnTo>
                    <a:pt x="120" y="3"/>
                  </a:lnTo>
                  <a:lnTo>
                    <a:pt x="143" y="3"/>
                  </a:lnTo>
                  <a:lnTo>
                    <a:pt x="152" y="0"/>
                  </a:lnTo>
                  <a:lnTo>
                    <a:pt x="156" y="0"/>
                  </a:lnTo>
                  <a:lnTo>
                    <a:pt x="143" y="0"/>
                  </a:lnTo>
                  <a:lnTo>
                    <a:pt x="138" y="0"/>
                  </a:lnTo>
                  <a:lnTo>
                    <a:pt x="129" y="3"/>
                  </a:lnTo>
                  <a:lnTo>
                    <a:pt x="111" y="3"/>
                  </a:lnTo>
                  <a:lnTo>
                    <a:pt x="89" y="3"/>
                  </a:lnTo>
                  <a:lnTo>
                    <a:pt x="62" y="7"/>
                  </a:lnTo>
                  <a:lnTo>
                    <a:pt x="31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48" name="Freeform 64"/>
            <p:cNvSpPr>
              <a:spLocks/>
            </p:cNvSpPr>
            <p:nvPr/>
          </p:nvSpPr>
          <p:spPr bwMode="auto">
            <a:xfrm>
              <a:off x="2963" y="653"/>
              <a:ext cx="143" cy="7"/>
            </a:xfrm>
            <a:custGeom>
              <a:avLst/>
              <a:gdLst>
                <a:gd name="T0" fmla="*/ 0 w 143"/>
                <a:gd name="T1" fmla="*/ 7 h 7"/>
                <a:gd name="T2" fmla="*/ 31 w 143"/>
                <a:gd name="T3" fmla="*/ 7 h 7"/>
                <a:gd name="T4" fmla="*/ 62 w 143"/>
                <a:gd name="T5" fmla="*/ 7 h 7"/>
                <a:gd name="T6" fmla="*/ 89 w 143"/>
                <a:gd name="T7" fmla="*/ 3 h 7"/>
                <a:gd name="T8" fmla="*/ 111 w 143"/>
                <a:gd name="T9" fmla="*/ 3 h 7"/>
                <a:gd name="T10" fmla="*/ 129 w 143"/>
                <a:gd name="T11" fmla="*/ 3 h 7"/>
                <a:gd name="T12" fmla="*/ 138 w 143"/>
                <a:gd name="T13" fmla="*/ 0 h 7"/>
                <a:gd name="T14" fmla="*/ 143 w 143"/>
                <a:gd name="T15" fmla="*/ 0 h 7"/>
                <a:gd name="T16" fmla="*/ 129 w 143"/>
                <a:gd name="T17" fmla="*/ 0 h 7"/>
                <a:gd name="T18" fmla="*/ 129 w 143"/>
                <a:gd name="T19" fmla="*/ 0 h 7"/>
                <a:gd name="T20" fmla="*/ 116 w 143"/>
                <a:gd name="T21" fmla="*/ 3 h 7"/>
                <a:gd name="T22" fmla="*/ 103 w 143"/>
                <a:gd name="T23" fmla="*/ 3 h 7"/>
                <a:gd name="T24" fmla="*/ 80 w 143"/>
                <a:gd name="T25" fmla="*/ 3 h 7"/>
                <a:gd name="T26" fmla="*/ 53 w 143"/>
                <a:gd name="T27" fmla="*/ 7 h 7"/>
                <a:gd name="T28" fmla="*/ 27 w 143"/>
                <a:gd name="T29" fmla="*/ 7 h 7"/>
                <a:gd name="T30" fmla="*/ 0 w 143"/>
                <a:gd name="T31" fmla="*/ 7 h 7"/>
                <a:gd name="T32" fmla="*/ 0 w 143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3" h="7">
                  <a:moveTo>
                    <a:pt x="0" y="7"/>
                  </a:moveTo>
                  <a:lnTo>
                    <a:pt x="31" y="7"/>
                  </a:lnTo>
                  <a:lnTo>
                    <a:pt x="62" y="7"/>
                  </a:lnTo>
                  <a:lnTo>
                    <a:pt x="89" y="3"/>
                  </a:lnTo>
                  <a:lnTo>
                    <a:pt x="111" y="3"/>
                  </a:lnTo>
                  <a:lnTo>
                    <a:pt x="129" y="3"/>
                  </a:lnTo>
                  <a:lnTo>
                    <a:pt x="138" y="0"/>
                  </a:lnTo>
                  <a:lnTo>
                    <a:pt x="143" y="0"/>
                  </a:lnTo>
                  <a:lnTo>
                    <a:pt x="129" y="0"/>
                  </a:lnTo>
                  <a:lnTo>
                    <a:pt x="116" y="3"/>
                  </a:lnTo>
                  <a:lnTo>
                    <a:pt x="103" y="3"/>
                  </a:lnTo>
                  <a:lnTo>
                    <a:pt x="80" y="3"/>
                  </a:lnTo>
                  <a:lnTo>
                    <a:pt x="53" y="7"/>
                  </a:lnTo>
                  <a:lnTo>
                    <a:pt x="27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49" name="Freeform 65"/>
            <p:cNvSpPr>
              <a:spLocks/>
            </p:cNvSpPr>
            <p:nvPr/>
          </p:nvSpPr>
          <p:spPr bwMode="auto">
            <a:xfrm>
              <a:off x="2963" y="653"/>
              <a:ext cx="129" cy="7"/>
            </a:xfrm>
            <a:custGeom>
              <a:avLst/>
              <a:gdLst>
                <a:gd name="T0" fmla="*/ 0 w 129"/>
                <a:gd name="T1" fmla="*/ 7 h 7"/>
                <a:gd name="T2" fmla="*/ 27 w 129"/>
                <a:gd name="T3" fmla="*/ 7 h 7"/>
                <a:gd name="T4" fmla="*/ 53 w 129"/>
                <a:gd name="T5" fmla="*/ 7 h 7"/>
                <a:gd name="T6" fmla="*/ 80 w 129"/>
                <a:gd name="T7" fmla="*/ 3 h 7"/>
                <a:gd name="T8" fmla="*/ 103 w 129"/>
                <a:gd name="T9" fmla="*/ 3 h 7"/>
                <a:gd name="T10" fmla="*/ 116 w 129"/>
                <a:gd name="T11" fmla="*/ 3 h 7"/>
                <a:gd name="T12" fmla="*/ 129 w 129"/>
                <a:gd name="T13" fmla="*/ 0 h 7"/>
                <a:gd name="T14" fmla="*/ 129 w 129"/>
                <a:gd name="T15" fmla="*/ 0 h 7"/>
                <a:gd name="T16" fmla="*/ 116 w 129"/>
                <a:gd name="T17" fmla="*/ 0 h 7"/>
                <a:gd name="T18" fmla="*/ 111 w 129"/>
                <a:gd name="T19" fmla="*/ 0 h 7"/>
                <a:gd name="T20" fmla="*/ 103 w 129"/>
                <a:gd name="T21" fmla="*/ 3 h 7"/>
                <a:gd name="T22" fmla="*/ 80 w 129"/>
                <a:gd name="T23" fmla="*/ 3 h 7"/>
                <a:gd name="T24" fmla="*/ 58 w 129"/>
                <a:gd name="T25" fmla="*/ 3 h 7"/>
                <a:gd name="T26" fmla="*/ 31 w 129"/>
                <a:gd name="T27" fmla="*/ 3 h 7"/>
                <a:gd name="T28" fmla="*/ 0 w 129"/>
                <a:gd name="T29" fmla="*/ 7 h 7"/>
                <a:gd name="T30" fmla="*/ 0 w 129"/>
                <a:gd name="T31" fmla="*/ 7 h 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9" h="7">
                  <a:moveTo>
                    <a:pt x="0" y="7"/>
                  </a:moveTo>
                  <a:lnTo>
                    <a:pt x="27" y="7"/>
                  </a:lnTo>
                  <a:lnTo>
                    <a:pt x="53" y="7"/>
                  </a:lnTo>
                  <a:lnTo>
                    <a:pt x="80" y="3"/>
                  </a:lnTo>
                  <a:lnTo>
                    <a:pt x="103" y="3"/>
                  </a:lnTo>
                  <a:lnTo>
                    <a:pt x="116" y="3"/>
                  </a:lnTo>
                  <a:lnTo>
                    <a:pt x="129" y="0"/>
                  </a:lnTo>
                  <a:lnTo>
                    <a:pt x="116" y="0"/>
                  </a:lnTo>
                  <a:lnTo>
                    <a:pt x="111" y="0"/>
                  </a:lnTo>
                  <a:lnTo>
                    <a:pt x="103" y="3"/>
                  </a:lnTo>
                  <a:lnTo>
                    <a:pt x="80" y="3"/>
                  </a:lnTo>
                  <a:lnTo>
                    <a:pt x="58" y="3"/>
                  </a:lnTo>
                  <a:lnTo>
                    <a:pt x="31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50" name="Freeform 66"/>
            <p:cNvSpPr>
              <a:spLocks/>
            </p:cNvSpPr>
            <p:nvPr/>
          </p:nvSpPr>
          <p:spPr bwMode="auto">
            <a:xfrm>
              <a:off x="2963" y="653"/>
              <a:ext cx="116" cy="7"/>
            </a:xfrm>
            <a:custGeom>
              <a:avLst/>
              <a:gdLst>
                <a:gd name="T0" fmla="*/ 0 w 116"/>
                <a:gd name="T1" fmla="*/ 7 h 7"/>
                <a:gd name="T2" fmla="*/ 31 w 116"/>
                <a:gd name="T3" fmla="*/ 3 h 7"/>
                <a:gd name="T4" fmla="*/ 58 w 116"/>
                <a:gd name="T5" fmla="*/ 3 h 7"/>
                <a:gd name="T6" fmla="*/ 80 w 116"/>
                <a:gd name="T7" fmla="*/ 3 h 7"/>
                <a:gd name="T8" fmla="*/ 103 w 116"/>
                <a:gd name="T9" fmla="*/ 3 h 7"/>
                <a:gd name="T10" fmla="*/ 111 w 116"/>
                <a:gd name="T11" fmla="*/ 0 h 7"/>
                <a:gd name="T12" fmla="*/ 116 w 116"/>
                <a:gd name="T13" fmla="*/ 0 h 7"/>
                <a:gd name="T14" fmla="*/ 103 w 116"/>
                <a:gd name="T15" fmla="*/ 0 h 7"/>
                <a:gd name="T16" fmla="*/ 103 w 116"/>
                <a:gd name="T17" fmla="*/ 0 h 7"/>
                <a:gd name="T18" fmla="*/ 89 w 116"/>
                <a:gd name="T19" fmla="*/ 0 h 7"/>
                <a:gd name="T20" fmla="*/ 71 w 116"/>
                <a:gd name="T21" fmla="*/ 3 h 7"/>
                <a:gd name="T22" fmla="*/ 49 w 116"/>
                <a:gd name="T23" fmla="*/ 3 h 7"/>
                <a:gd name="T24" fmla="*/ 27 w 116"/>
                <a:gd name="T25" fmla="*/ 3 h 7"/>
                <a:gd name="T26" fmla="*/ 0 w 116"/>
                <a:gd name="T27" fmla="*/ 3 h 7"/>
                <a:gd name="T28" fmla="*/ 0 w 116"/>
                <a:gd name="T29" fmla="*/ 7 h 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6" h="7">
                  <a:moveTo>
                    <a:pt x="0" y="7"/>
                  </a:moveTo>
                  <a:lnTo>
                    <a:pt x="31" y="3"/>
                  </a:lnTo>
                  <a:lnTo>
                    <a:pt x="58" y="3"/>
                  </a:lnTo>
                  <a:lnTo>
                    <a:pt x="80" y="3"/>
                  </a:lnTo>
                  <a:lnTo>
                    <a:pt x="103" y="3"/>
                  </a:lnTo>
                  <a:lnTo>
                    <a:pt x="111" y="0"/>
                  </a:lnTo>
                  <a:lnTo>
                    <a:pt x="116" y="0"/>
                  </a:lnTo>
                  <a:lnTo>
                    <a:pt x="103" y="0"/>
                  </a:lnTo>
                  <a:lnTo>
                    <a:pt x="89" y="0"/>
                  </a:lnTo>
                  <a:lnTo>
                    <a:pt x="71" y="3"/>
                  </a:lnTo>
                  <a:lnTo>
                    <a:pt x="49" y="3"/>
                  </a:lnTo>
                  <a:lnTo>
                    <a:pt x="27" y="3"/>
                  </a:lnTo>
                  <a:lnTo>
                    <a:pt x="0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51" name="Freeform 67"/>
            <p:cNvSpPr>
              <a:spLocks/>
            </p:cNvSpPr>
            <p:nvPr/>
          </p:nvSpPr>
          <p:spPr bwMode="auto">
            <a:xfrm>
              <a:off x="2963" y="653"/>
              <a:ext cx="103" cy="3"/>
            </a:xfrm>
            <a:custGeom>
              <a:avLst/>
              <a:gdLst>
                <a:gd name="T0" fmla="*/ 0 w 103"/>
                <a:gd name="T1" fmla="*/ 3 h 3"/>
                <a:gd name="T2" fmla="*/ 27 w 103"/>
                <a:gd name="T3" fmla="*/ 3 h 3"/>
                <a:gd name="T4" fmla="*/ 49 w 103"/>
                <a:gd name="T5" fmla="*/ 3 h 3"/>
                <a:gd name="T6" fmla="*/ 71 w 103"/>
                <a:gd name="T7" fmla="*/ 3 h 3"/>
                <a:gd name="T8" fmla="*/ 89 w 103"/>
                <a:gd name="T9" fmla="*/ 0 h 3"/>
                <a:gd name="T10" fmla="*/ 103 w 103"/>
                <a:gd name="T11" fmla="*/ 0 h 3"/>
                <a:gd name="T12" fmla="*/ 103 w 103"/>
                <a:gd name="T13" fmla="*/ 0 h 3"/>
                <a:gd name="T14" fmla="*/ 89 w 103"/>
                <a:gd name="T15" fmla="*/ 0 h 3"/>
                <a:gd name="T16" fmla="*/ 89 w 103"/>
                <a:gd name="T17" fmla="*/ 0 h 3"/>
                <a:gd name="T18" fmla="*/ 80 w 103"/>
                <a:gd name="T19" fmla="*/ 0 h 3"/>
                <a:gd name="T20" fmla="*/ 62 w 103"/>
                <a:gd name="T21" fmla="*/ 3 h 3"/>
                <a:gd name="T22" fmla="*/ 44 w 103"/>
                <a:gd name="T23" fmla="*/ 3 h 3"/>
                <a:gd name="T24" fmla="*/ 22 w 103"/>
                <a:gd name="T25" fmla="*/ 3 h 3"/>
                <a:gd name="T26" fmla="*/ 0 w 103"/>
                <a:gd name="T27" fmla="*/ 3 h 3"/>
                <a:gd name="T28" fmla="*/ 0 w 103"/>
                <a:gd name="T29" fmla="*/ 3 h 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3" h="3">
                  <a:moveTo>
                    <a:pt x="0" y="3"/>
                  </a:moveTo>
                  <a:lnTo>
                    <a:pt x="27" y="3"/>
                  </a:lnTo>
                  <a:lnTo>
                    <a:pt x="49" y="3"/>
                  </a:lnTo>
                  <a:lnTo>
                    <a:pt x="71" y="3"/>
                  </a:lnTo>
                  <a:lnTo>
                    <a:pt x="89" y="0"/>
                  </a:lnTo>
                  <a:lnTo>
                    <a:pt x="103" y="0"/>
                  </a:lnTo>
                  <a:lnTo>
                    <a:pt x="89" y="0"/>
                  </a:lnTo>
                  <a:lnTo>
                    <a:pt x="80" y="0"/>
                  </a:lnTo>
                  <a:lnTo>
                    <a:pt x="62" y="3"/>
                  </a:lnTo>
                  <a:lnTo>
                    <a:pt x="44" y="3"/>
                  </a:lnTo>
                  <a:lnTo>
                    <a:pt x="22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52" name="Freeform 68"/>
            <p:cNvSpPr>
              <a:spLocks/>
            </p:cNvSpPr>
            <p:nvPr/>
          </p:nvSpPr>
          <p:spPr bwMode="auto">
            <a:xfrm>
              <a:off x="2963" y="653"/>
              <a:ext cx="89" cy="3"/>
            </a:xfrm>
            <a:custGeom>
              <a:avLst/>
              <a:gdLst>
                <a:gd name="T0" fmla="*/ 0 w 89"/>
                <a:gd name="T1" fmla="*/ 3 h 3"/>
                <a:gd name="T2" fmla="*/ 22 w 89"/>
                <a:gd name="T3" fmla="*/ 3 h 3"/>
                <a:gd name="T4" fmla="*/ 44 w 89"/>
                <a:gd name="T5" fmla="*/ 3 h 3"/>
                <a:gd name="T6" fmla="*/ 62 w 89"/>
                <a:gd name="T7" fmla="*/ 3 h 3"/>
                <a:gd name="T8" fmla="*/ 80 w 89"/>
                <a:gd name="T9" fmla="*/ 0 h 3"/>
                <a:gd name="T10" fmla="*/ 89 w 89"/>
                <a:gd name="T11" fmla="*/ 0 h 3"/>
                <a:gd name="T12" fmla="*/ 89 w 89"/>
                <a:gd name="T13" fmla="*/ 0 h 3"/>
                <a:gd name="T14" fmla="*/ 76 w 89"/>
                <a:gd name="T15" fmla="*/ 0 h 3"/>
                <a:gd name="T16" fmla="*/ 76 w 89"/>
                <a:gd name="T17" fmla="*/ 0 h 3"/>
                <a:gd name="T18" fmla="*/ 62 w 89"/>
                <a:gd name="T19" fmla="*/ 0 h 3"/>
                <a:gd name="T20" fmla="*/ 44 w 89"/>
                <a:gd name="T21" fmla="*/ 3 h 3"/>
                <a:gd name="T22" fmla="*/ 22 w 89"/>
                <a:gd name="T23" fmla="*/ 3 h 3"/>
                <a:gd name="T24" fmla="*/ 0 w 89"/>
                <a:gd name="T25" fmla="*/ 3 h 3"/>
                <a:gd name="T26" fmla="*/ 0 w 89"/>
                <a:gd name="T27" fmla="*/ 3 h 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89" h="3">
                  <a:moveTo>
                    <a:pt x="0" y="3"/>
                  </a:moveTo>
                  <a:lnTo>
                    <a:pt x="22" y="3"/>
                  </a:lnTo>
                  <a:lnTo>
                    <a:pt x="44" y="3"/>
                  </a:lnTo>
                  <a:lnTo>
                    <a:pt x="62" y="3"/>
                  </a:lnTo>
                  <a:lnTo>
                    <a:pt x="80" y="0"/>
                  </a:lnTo>
                  <a:lnTo>
                    <a:pt x="89" y="0"/>
                  </a:lnTo>
                  <a:lnTo>
                    <a:pt x="76" y="0"/>
                  </a:lnTo>
                  <a:lnTo>
                    <a:pt x="62" y="0"/>
                  </a:lnTo>
                  <a:lnTo>
                    <a:pt x="44" y="3"/>
                  </a:lnTo>
                  <a:lnTo>
                    <a:pt x="22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53" name="Freeform 69"/>
            <p:cNvSpPr>
              <a:spLocks/>
            </p:cNvSpPr>
            <p:nvPr/>
          </p:nvSpPr>
          <p:spPr bwMode="auto">
            <a:xfrm>
              <a:off x="2963" y="653"/>
              <a:ext cx="76" cy="3"/>
            </a:xfrm>
            <a:custGeom>
              <a:avLst/>
              <a:gdLst>
                <a:gd name="T0" fmla="*/ 0 w 76"/>
                <a:gd name="T1" fmla="*/ 3 h 3"/>
                <a:gd name="T2" fmla="*/ 22 w 76"/>
                <a:gd name="T3" fmla="*/ 3 h 3"/>
                <a:gd name="T4" fmla="*/ 44 w 76"/>
                <a:gd name="T5" fmla="*/ 3 h 3"/>
                <a:gd name="T6" fmla="*/ 62 w 76"/>
                <a:gd name="T7" fmla="*/ 0 h 3"/>
                <a:gd name="T8" fmla="*/ 76 w 76"/>
                <a:gd name="T9" fmla="*/ 0 h 3"/>
                <a:gd name="T10" fmla="*/ 76 w 76"/>
                <a:gd name="T11" fmla="*/ 0 h 3"/>
                <a:gd name="T12" fmla="*/ 62 w 76"/>
                <a:gd name="T13" fmla="*/ 0 h 3"/>
                <a:gd name="T14" fmla="*/ 62 w 76"/>
                <a:gd name="T15" fmla="*/ 0 h 3"/>
                <a:gd name="T16" fmla="*/ 53 w 76"/>
                <a:gd name="T17" fmla="*/ 0 h 3"/>
                <a:gd name="T18" fmla="*/ 36 w 76"/>
                <a:gd name="T19" fmla="*/ 0 h 3"/>
                <a:gd name="T20" fmla="*/ 18 w 76"/>
                <a:gd name="T21" fmla="*/ 3 h 3"/>
                <a:gd name="T22" fmla="*/ 0 w 76"/>
                <a:gd name="T23" fmla="*/ 3 h 3"/>
                <a:gd name="T24" fmla="*/ 0 w 76"/>
                <a:gd name="T25" fmla="*/ 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6" h="3">
                  <a:moveTo>
                    <a:pt x="0" y="3"/>
                  </a:moveTo>
                  <a:lnTo>
                    <a:pt x="22" y="3"/>
                  </a:lnTo>
                  <a:lnTo>
                    <a:pt x="44" y="3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62" y="0"/>
                  </a:lnTo>
                  <a:lnTo>
                    <a:pt x="53" y="0"/>
                  </a:lnTo>
                  <a:lnTo>
                    <a:pt x="36" y="0"/>
                  </a:lnTo>
                  <a:lnTo>
                    <a:pt x="18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71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54" name="Freeform 70"/>
            <p:cNvSpPr>
              <a:spLocks/>
            </p:cNvSpPr>
            <p:nvPr/>
          </p:nvSpPr>
          <p:spPr bwMode="auto">
            <a:xfrm>
              <a:off x="2963" y="653"/>
              <a:ext cx="62" cy="3"/>
            </a:xfrm>
            <a:custGeom>
              <a:avLst/>
              <a:gdLst>
                <a:gd name="T0" fmla="*/ 0 w 62"/>
                <a:gd name="T1" fmla="*/ 3 h 3"/>
                <a:gd name="T2" fmla="*/ 18 w 62"/>
                <a:gd name="T3" fmla="*/ 3 h 3"/>
                <a:gd name="T4" fmla="*/ 36 w 62"/>
                <a:gd name="T5" fmla="*/ 0 h 3"/>
                <a:gd name="T6" fmla="*/ 53 w 62"/>
                <a:gd name="T7" fmla="*/ 0 h 3"/>
                <a:gd name="T8" fmla="*/ 62 w 62"/>
                <a:gd name="T9" fmla="*/ 0 h 3"/>
                <a:gd name="T10" fmla="*/ 62 w 62"/>
                <a:gd name="T11" fmla="*/ 0 h 3"/>
                <a:gd name="T12" fmla="*/ 49 w 62"/>
                <a:gd name="T13" fmla="*/ 0 h 3"/>
                <a:gd name="T14" fmla="*/ 49 w 62"/>
                <a:gd name="T15" fmla="*/ 0 h 3"/>
                <a:gd name="T16" fmla="*/ 36 w 62"/>
                <a:gd name="T17" fmla="*/ 0 h 3"/>
                <a:gd name="T18" fmla="*/ 18 w 62"/>
                <a:gd name="T19" fmla="*/ 0 h 3"/>
                <a:gd name="T20" fmla="*/ 0 w 62"/>
                <a:gd name="T21" fmla="*/ 0 h 3"/>
                <a:gd name="T22" fmla="*/ 0 w 62"/>
                <a:gd name="T23" fmla="*/ 3 h 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2" h="3">
                  <a:moveTo>
                    <a:pt x="0" y="3"/>
                  </a:moveTo>
                  <a:lnTo>
                    <a:pt x="18" y="3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62" y="0"/>
                  </a:lnTo>
                  <a:lnTo>
                    <a:pt x="49" y="0"/>
                  </a:lnTo>
                  <a:lnTo>
                    <a:pt x="36" y="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55" name="Freeform 71"/>
            <p:cNvSpPr>
              <a:spLocks/>
            </p:cNvSpPr>
            <p:nvPr/>
          </p:nvSpPr>
          <p:spPr bwMode="auto">
            <a:xfrm>
              <a:off x="2963" y="653"/>
              <a:ext cx="49" cy="1"/>
            </a:xfrm>
            <a:custGeom>
              <a:avLst/>
              <a:gdLst>
                <a:gd name="T0" fmla="*/ 0 w 49"/>
                <a:gd name="T1" fmla="*/ 0 h 1"/>
                <a:gd name="T2" fmla="*/ 18 w 49"/>
                <a:gd name="T3" fmla="*/ 0 h 1"/>
                <a:gd name="T4" fmla="*/ 36 w 49"/>
                <a:gd name="T5" fmla="*/ 0 h 1"/>
                <a:gd name="T6" fmla="*/ 49 w 49"/>
                <a:gd name="T7" fmla="*/ 0 h 1"/>
                <a:gd name="T8" fmla="*/ 49 w 49"/>
                <a:gd name="T9" fmla="*/ 0 h 1"/>
                <a:gd name="T10" fmla="*/ 40 w 49"/>
                <a:gd name="T11" fmla="*/ 0 h 1"/>
                <a:gd name="T12" fmla="*/ 36 w 49"/>
                <a:gd name="T13" fmla="*/ 0 h 1"/>
                <a:gd name="T14" fmla="*/ 27 w 49"/>
                <a:gd name="T15" fmla="*/ 0 h 1"/>
                <a:gd name="T16" fmla="*/ 13 w 49"/>
                <a:gd name="T17" fmla="*/ 0 h 1"/>
                <a:gd name="T18" fmla="*/ 0 w 49"/>
                <a:gd name="T19" fmla="*/ 0 h 1"/>
                <a:gd name="T20" fmla="*/ 0 w 49"/>
                <a:gd name="T21" fmla="*/ 0 h 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9" h="1">
                  <a:moveTo>
                    <a:pt x="0" y="0"/>
                  </a:moveTo>
                  <a:lnTo>
                    <a:pt x="18" y="0"/>
                  </a:lnTo>
                  <a:lnTo>
                    <a:pt x="36" y="0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27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56" name="Freeform 72"/>
            <p:cNvSpPr>
              <a:spLocks/>
            </p:cNvSpPr>
            <p:nvPr/>
          </p:nvSpPr>
          <p:spPr bwMode="auto">
            <a:xfrm>
              <a:off x="2963" y="653"/>
              <a:ext cx="40" cy="1"/>
            </a:xfrm>
            <a:custGeom>
              <a:avLst/>
              <a:gdLst>
                <a:gd name="T0" fmla="*/ 0 w 40"/>
                <a:gd name="T1" fmla="*/ 0 h 1"/>
                <a:gd name="T2" fmla="*/ 13 w 40"/>
                <a:gd name="T3" fmla="*/ 0 h 1"/>
                <a:gd name="T4" fmla="*/ 27 w 40"/>
                <a:gd name="T5" fmla="*/ 0 h 1"/>
                <a:gd name="T6" fmla="*/ 36 w 40"/>
                <a:gd name="T7" fmla="*/ 0 h 1"/>
                <a:gd name="T8" fmla="*/ 40 w 40"/>
                <a:gd name="T9" fmla="*/ 0 h 1"/>
                <a:gd name="T10" fmla="*/ 27 w 40"/>
                <a:gd name="T11" fmla="*/ 0 h 1"/>
                <a:gd name="T12" fmla="*/ 22 w 40"/>
                <a:gd name="T13" fmla="*/ 0 h 1"/>
                <a:gd name="T14" fmla="*/ 13 w 40"/>
                <a:gd name="T15" fmla="*/ 0 h 1"/>
                <a:gd name="T16" fmla="*/ 0 w 40"/>
                <a:gd name="T17" fmla="*/ 0 h 1"/>
                <a:gd name="T18" fmla="*/ 0 w 40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13" y="0"/>
                  </a:lnTo>
                  <a:lnTo>
                    <a:pt x="27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57" name="Freeform 73"/>
            <p:cNvSpPr>
              <a:spLocks/>
            </p:cNvSpPr>
            <p:nvPr/>
          </p:nvSpPr>
          <p:spPr bwMode="auto">
            <a:xfrm>
              <a:off x="2963" y="653"/>
              <a:ext cx="27" cy="1"/>
            </a:xfrm>
            <a:custGeom>
              <a:avLst/>
              <a:gdLst>
                <a:gd name="T0" fmla="*/ 0 w 27"/>
                <a:gd name="T1" fmla="*/ 0 h 1"/>
                <a:gd name="T2" fmla="*/ 13 w 27"/>
                <a:gd name="T3" fmla="*/ 0 h 1"/>
                <a:gd name="T4" fmla="*/ 22 w 27"/>
                <a:gd name="T5" fmla="*/ 0 h 1"/>
                <a:gd name="T6" fmla="*/ 27 w 27"/>
                <a:gd name="T7" fmla="*/ 0 h 1"/>
                <a:gd name="T8" fmla="*/ 13 w 27"/>
                <a:gd name="T9" fmla="*/ 0 h 1"/>
                <a:gd name="T10" fmla="*/ 9 w 27"/>
                <a:gd name="T11" fmla="*/ 0 h 1"/>
                <a:gd name="T12" fmla="*/ 0 w 27"/>
                <a:gd name="T13" fmla="*/ 0 h 1"/>
                <a:gd name="T14" fmla="*/ 0 w 27"/>
                <a:gd name="T15" fmla="*/ 0 h 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" h="1">
                  <a:moveTo>
                    <a:pt x="0" y="0"/>
                  </a:moveTo>
                  <a:lnTo>
                    <a:pt x="13" y="0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13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58" name="Freeform 74"/>
            <p:cNvSpPr>
              <a:spLocks/>
            </p:cNvSpPr>
            <p:nvPr/>
          </p:nvSpPr>
          <p:spPr bwMode="auto">
            <a:xfrm>
              <a:off x="2963" y="653"/>
              <a:ext cx="13" cy="1"/>
            </a:xfrm>
            <a:custGeom>
              <a:avLst/>
              <a:gdLst>
                <a:gd name="T0" fmla="*/ 0 w 13"/>
                <a:gd name="T1" fmla="*/ 0 h 1"/>
                <a:gd name="T2" fmla="*/ 9 w 13"/>
                <a:gd name="T3" fmla="*/ 0 h 1"/>
                <a:gd name="T4" fmla="*/ 13 w 13"/>
                <a:gd name="T5" fmla="*/ 0 h 1"/>
                <a:gd name="T6" fmla="*/ 0 w 13"/>
                <a:gd name="T7" fmla="*/ 0 h 1"/>
                <a:gd name="T8" fmla="*/ 0 w 13"/>
                <a:gd name="T9" fmla="*/ 0 h 1"/>
                <a:gd name="T10" fmla="*/ 0 w 13"/>
                <a:gd name="T11" fmla="*/ 0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1">
                  <a:moveTo>
                    <a:pt x="0" y="0"/>
                  </a:moveTo>
                  <a:lnTo>
                    <a:pt x="9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59" name="Rectangle 75"/>
            <p:cNvSpPr>
              <a:spLocks noChangeArrowheads="1"/>
            </p:cNvSpPr>
            <p:nvPr/>
          </p:nvSpPr>
          <p:spPr bwMode="auto">
            <a:xfrm>
              <a:off x="2963" y="653"/>
              <a:ext cx="1" cy="1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260" name="Freeform 76"/>
            <p:cNvSpPr>
              <a:spLocks/>
            </p:cNvSpPr>
            <p:nvPr/>
          </p:nvSpPr>
          <p:spPr bwMode="auto">
            <a:xfrm>
              <a:off x="3285" y="622"/>
              <a:ext cx="53" cy="180"/>
            </a:xfrm>
            <a:custGeom>
              <a:avLst/>
              <a:gdLst>
                <a:gd name="T0" fmla="*/ 0 w 53"/>
                <a:gd name="T1" fmla="*/ 46 h 180"/>
                <a:gd name="T2" fmla="*/ 53 w 53"/>
                <a:gd name="T3" fmla="*/ 0 h 180"/>
                <a:gd name="T4" fmla="*/ 53 w 53"/>
                <a:gd name="T5" fmla="*/ 130 h 180"/>
                <a:gd name="T6" fmla="*/ 0 w 53"/>
                <a:gd name="T7" fmla="*/ 180 h 180"/>
                <a:gd name="T8" fmla="*/ 0 w 53"/>
                <a:gd name="T9" fmla="*/ 46 h 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" h="180">
                  <a:moveTo>
                    <a:pt x="0" y="46"/>
                  </a:moveTo>
                  <a:lnTo>
                    <a:pt x="53" y="0"/>
                  </a:lnTo>
                  <a:lnTo>
                    <a:pt x="53" y="130"/>
                  </a:lnTo>
                  <a:lnTo>
                    <a:pt x="0" y="18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61" name="Rectangle 77"/>
            <p:cNvSpPr>
              <a:spLocks noChangeArrowheads="1"/>
            </p:cNvSpPr>
            <p:nvPr/>
          </p:nvSpPr>
          <p:spPr bwMode="auto">
            <a:xfrm>
              <a:off x="2833" y="668"/>
              <a:ext cx="452" cy="10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262" name="Rectangle 78"/>
            <p:cNvSpPr>
              <a:spLocks noChangeArrowheads="1"/>
            </p:cNvSpPr>
            <p:nvPr/>
          </p:nvSpPr>
          <p:spPr bwMode="auto">
            <a:xfrm>
              <a:off x="2833" y="668"/>
              <a:ext cx="452" cy="107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263" name="Freeform 79"/>
            <p:cNvSpPr>
              <a:spLocks/>
            </p:cNvSpPr>
            <p:nvPr/>
          </p:nvSpPr>
          <p:spPr bwMode="auto">
            <a:xfrm>
              <a:off x="2976" y="668"/>
              <a:ext cx="5" cy="107"/>
            </a:xfrm>
            <a:custGeom>
              <a:avLst/>
              <a:gdLst>
                <a:gd name="T0" fmla="*/ 5 w 5"/>
                <a:gd name="T1" fmla="*/ 0 h 107"/>
                <a:gd name="T2" fmla="*/ 0 w 5"/>
                <a:gd name="T3" fmla="*/ 54 h 107"/>
                <a:gd name="T4" fmla="*/ 5 w 5"/>
                <a:gd name="T5" fmla="*/ 107 h 10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107">
                  <a:moveTo>
                    <a:pt x="5" y="0"/>
                  </a:moveTo>
                  <a:lnTo>
                    <a:pt x="0" y="54"/>
                  </a:lnTo>
                  <a:lnTo>
                    <a:pt x="5" y="107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64" name="Rectangle 80"/>
            <p:cNvSpPr>
              <a:spLocks noChangeArrowheads="1"/>
            </p:cNvSpPr>
            <p:nvPr/>
          </p:nvSpPr>
          <p:spPr bwMode="auto">
            <a:xfrm>
              <a:off x="2833" y="775"/>
              <a:ext cx="452" cy="27"/>
            </a:xfrm>
            <a:prstGeom prst="rect">
              <a:avLst/>
            </a:prstGeom>
            <a:solidFill>
              <a:srgbClr val="9A9A9A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265" name="Rectangle 81"/>
            <p:cNvSpPr>
              <a:spLocks noChangeArrowheads="1"/>
            </p:cNvSpPr>
            <p:nvPr/>
          </p:nvSpPr>
          <p:spPr bwMode="auto">
            <a:xfrm>
              <a:off x="3177" y="702"/>
              <a:ext cx="18" cy="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266" name="Freeform 82"/>
            <p:cNvSpPr>
              <a:spLocks noEditPoints="1"/>
            </p:cNvSpPr>
            <p:nvPr/>
          </p:nvSpPr>
          <p:spPr bwMode="auto">
            <a:xfrm>
              <a:off x="2994" y="695"/>
              <a:ext cx="76" cy="4"/>
            </a:xfrm>
            <a:custGeom>
              <a:avLst/>
              <a:gdLst>
                <a:gd name="T0" fmla="*/ 0 w 76"/>
                <a:gd name="T1" fmla="*/ 4 h 4"/>
                <a:gd name="T2" fmla="*/ 22 w 76"/>
                <a:gd name="T3" fmla="*/ 4 h 4"/>
                <a:gd name="T4" fmla="*/ 22 w 76"/>
                <a:gd name="T5" fmla="*/ 0 h 4"/>
                <a:gd name="T6" fmla="*/ 0 w 76"/>
                <a:gd name="T7" fmla="*/ 0 h 4"/>
                <a:gd name="T8" fmla="*/ 0 w 76"/>
                <a:gd name="T9" fmla="*/ 4 h 4"/>
                <a:gd name="T10" fmla="*/ 31 w 76"/>
                <a:gd name="T11" fmla="*/ 4 h 4"/>
                <a:gd name="T12" fmla="*/ 45 w 76"/>
                <a:gd name="T13" fmla="*/ 4 h 4"/>
                <a:gd name="T14" fmla="*/ 45 w 76"/>
                <a:gd name="T15" fmla="*/ 0 h 4"/>
                <a:gd name="T16" fmla="*/ 31 w 76"/>
                <a:gd name="T17" fmla="*/ 0 h 4"/>
                <a:gd name="T18" fmla="*/ 31 w 76"/>
                <a:gd name="T19" fmla="*/ 4 h 4"/>
                <a:gd name="T20" fmla="*/ 54 w 76"/>
                <a:gd name="T21" fmla="*/ 4 h 4"/>
                <a:gd name="T22" fmla="*/ 76 w 76"/>
                <a:gd name="T23" fmla="*/ 4 h 4"/>
                <a:gd name="T24" fmla="*/ 76 w 76"/>
                <a:gd name="T25" fmla="*/ 0 h 4"/>
                <a:gd name="T26" fmla="*/ 54 w 76"/>
                <a:gd name="T27" fmla="*/ 0 h 4"/>
                <a:gd name="T28" fmla="*/ 54 w 76"/>
                <a:gd name="T29" fmla="*/ 4 h 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6" h="4">
                  <a:moveTo>
                    <a:pt x="0" y="4"/>
                  </a:moveTo>
                  <a:lnTo>
                    <a:pt x="22" y="4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4"/>
                  </a:lnTo>
                  <a:close/>
                  <a:moveTo>
                    <a:pt x="31" y="4"/>
                  </a:moveTo>
                  <a:lnTo>
                    <a:pt x="45" y="4"/>
                  </a:lnTo>
                  <a:lnTo>
                    <a:pt x="45" y="0"/>
                  </a:lnTo>
                  <a:lnTo>
                    <a:pt x="31" y="0"/>
                  </a:lnTo>
                  <a:lnTo>
                    <a:pt x="31" y="4"/>
                  </a:lnTo>
                  <a:close/>
                  <a:moveTo>
                    <a:pt x="54" y="4"/>
                  </a:moveTo>
                  <a:lnTo>
                    <a:pt x="76" y="4"/>
                  </a:lnTo>
                  <a:lnTo>
                    <a:pt x="76" y="0"/>
                  </a:lnTo>
                  <a:lnTo>
                    <a:pt x="54" y="0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rgbClr val="C0C0C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67" name="Freeform 83"/>
            <p:cNvSpPr>
              <a:spLocks noEditPoints="1"/>
            </p:cNvSpPr>
            <p:nvPr/>
          </p:nvSpPr>
          <p:spPr bwMode="auto">
            <a:xfrm>
              <a:off x="2851" y="679"/>
              <a:ext cx="322" cy="43"/>
            </a:xfrm>
            <a:custGeom>
              <a:avLst/>
              <a:gdLst>
                <a:gd name="T0" fmla="*/ 0 w 322"/>
                <a:gd name="T1" fmla="*/ 43 h 43"/>
                <a:gd name="T2" fmla="*/ 40 w 322"/>
                <a:gd name="T3" fmla="*/ 43 h 43"/>
                <a:gd name="T4" fmla="*/ 40 w 322"/>
                <a:gd name="T5" fmla="*/ 0 h 43"/>
                <a:gd name="T6" fmla="*/ 0 w 322"/>
                <a:gd name="T7" fmla="*/ 0 h 43"/>
                <a:gd name="T8" fmla="*/ 0 w 322"/>
                <a:gd name="T9" fmla="*/ 43 h 43"/>
                <a:gd name="T10" fmla="*/ 282 w 322"/>
                <a:gd name="T11" fmla="*/ 31 h 43"/>
                <a:gd name="T12" fmla="*/ 322 w 322"/>
                <a:gd name="T13" fmla="*/ 31 h 43"/>
                <a:gd name="T14" fmla="*/ 322 w 322"/>
                <a:gd name="T15" fmla="*/ 12 h 43"/>
                <a:gd name="T16" fmla="*/ 282 w 322"/>
                <a:gd name="T17" fmla="*/ 12 h 43"/>
                <a:gd name="T18" fmla="*/ 282 w 322"/>
                <a:gd name="T19" fmla="*/ 31 h 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22" h="43">
                  <a:moveTo>
                    <a:pt x="0" y="43"/>
                  </a:moveTo>
                  <a:lnTo>
                    <a:pt x="40" y="43"/>
                  </a:lnTo>
                  <a:lnTo>
                    <a:pt x="40" y="0"/>
                  </a:lnTo>
                  <a:lnTo>
                    <a:pt x="0" y="0"/>
                  </a:lnTo>
                  <a:lnTo>
                    <a:pt x="0" y="43"/>
                  </a:lnTo>
                  <a:close/>
                  <a:moveTo>
                    <a:pt x="282" y="31"/>
                  </a:moveTo>
                  <a:lnTo>
                    <a:pt x="322" y="31"/>
                  </a:lnTo>
                  <a:lnTo>
                    <a:pt x="322" y="12"/>
                  </a:lnTo>
                  <a:lnTo>
                    <a:pt x="282" y="12"/>
                  </a:lnTo>
                  <a:lnTo>
                    <a:pt x="282" y="3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68" name="Freeform 84"/>
            <p:cNvSpPr>
              <a:spLocks noEditPoints="1"/>
            </p:cNvSpPr>
            <p:nvPr/>
          </p:nvSpPr>
          <p:spPr bwMode="auto">
            <a:xfrm>
              <a:off x="2838" y="676"/>
              <a:ext cx="442" cy="119"/>
            </a:xfrm>
            <a:custGeom>
              <a:avLst/>
              <a:gdLst>
                <a:gd name="T0" fmla="*/ 152 w 442"/>
                <a:gd name="T1" fmla="*/ 92 h 119"/>
                <a:gd name="T2" fmla="*/ 438 w 442"/>
                <a:gd name="T3" fmla="*/ 92 h 119"/>
                <a:gd name="T4" fmla="*/ 438 w 442"/>
                <a:gd name="T5" fmla="*/ 0 h 119"/>
                <a:gd name="T6" fmla="*/ 152 w 442"/>
                <a:gd name="T7" fmla="*/ 0 h 119"/>
                <a:gd name="T8" fmla="*/ 147 w 442"/>
                <a:gd name="T9" fmla="*/ 46 h 119"/>
                <a:gd name="T10" fmla="*/ 152 w 442"/>
                <a:gd name="T11" fmla="*/ 92 h 119"/>
                <a:gd name="T12" fmla="*/ 259 w 442"/>
                <a:gd name="T13" fmla="*/ 80 h 119"/>
                <a:gd name="T14" fmla="*/ 424 w 442"/>
                <a:gd name="T15" fmla="*/ 80 h 119"/>
                <a:gd name="T16" fmla="*/ 424 w 442"/>
                <a:gd name="T17" fmla="*/ 11 h 119"/>
                <a:gd name="T18" fmla="*/ 259 w 442"/>
                <a:gd name="T19" fmla="*/ 11 h 119"/>
                <a:gd name="T20" fmla="*/ 259 w 442"/>
                <a:gd name="T21" fmla="*/ 80 h 119"/>
                <a:gd name="T22" fmla="*/ 397 w 442"/>
                <a:gd name="T23" fmla="*/ 119 h 119"/>
                <a:gd name="T24" fmla="*/ 433 w 442"/>
                <a:gd name="T25" fmla="*/ 119 h 119"/>
                <a:gd name="T26" fmla="*/ 442 w 442"/>
                <a:gd name="T27" fmla="*/ 115 h 119"/>
                <a:gd name="T28" fmla="*/ 442 w 442"/>
                <a:gd name="T29" fmla="*/ 107 h 119"/>
                <a:gd name="T30" fmla="*/ 433 w 442"/>
                <a:gd name="T31" fmla="*/ 107 h 119"/>
                <a:gd name="T32" fmla="*/ 397 w 442"/>
                <a:gd name="T33" fmla="*/ 107 h 119"/>
                <a:gd name="T34" fmla="*/ 397 w 442"/>
                <a:gd name="T35" fmla="*/ 119 h 119"/>
                <a:gd name="T36" fmla="*/ 44 w 442"/>
                <a:gd name="T37" fmla="*/ 119 h 119"/>
                <a:gd name="T38" fmla="*/ 9 w 442"/>
                <a:gd name="T39" fmla="*/ 119 h 119"/>
                <a:gd name="T40" fmla="*/ 0 w 442"/>
                <a:gd name="T41" fmla="*/ 115 h 119"/>
                <a:gd name="T42" fmla="*/ 0 w 442"/>
                <a:gd name="T43" fmla="*/ 107 h 119"/>
                <a:gd name="T44" fmla="*/ 9 w 442"/>
                <a:gd name="T45" fmla="*/ 107 h 119"/>
                <a:gd name="T46" fmla="*/ 44 w 442"/>
                <a:gd name="T47" fmla="*/ 107 h 119"/>
                <a:gd name="T48" fmla="*/ 44 w 442"/>
                <a:gd name="T49" fmla="*/ 119 h 119"/>
                <a:gd name="T50" fmla="*/ 156 w 442"/>
                <a:gd name="T51" fmla="*/ 23 h 119"/>
                <a:gd name="T52" fmla="*/ 232 w 442"/>
                <a:gd name="T53" fmla="*/ 23 h 119"/>
                <a:gd name="T54" fmla="*/ 232 w 442"/>
                <a:gd name="T55" fmla="*/ 19 h 119"/>
                <a:gd name="T56" fmla="*/ 156 w 442"/>
                <a:gd name="T57" fmla="*/ 19 h 119"/>
                <a:gd name="T58" fmla="*/ 156 w 442"/>
                <a:gd name="T59" fmla="*/ 23 h 11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42" h="119">
                  <a:moveTo>
                    <a:pt x="152" y="92"/>
                  </a:moveTo>
                  <a:lnTo>
                    <a:pt x="438" y="92"/>
                  </a:lnTo>
                  <a:lnTo>
                    <a:pt x="438" y="0"/>
                  </a:lnTo>
                  <a:lnTo>
                    <a:pt x="152" y="0"/>
                  </a:lnTo>
                  <a:lnTo>
                    <a:pt x="147" y="46"/>
                  </a:lnTo>
                  <a:lnTo>
                    <a:pt x="152" y="92"/>
                  </a:lnTo>
                  <a:close/>
                  <a:moveTo>
                    <a:pt x="259" y="80"/>
                  </a:moveTo>
                  <a:lnTo>
                    <a:pt x="424" y="80"/>
                  </a:lnTo>
                  <a:lnTo>
                    <a:pt x="424" y="11"/>
                  </a:lnTo>
                  <a:lnTo>
                    <a:pt x="259" y="11"/>
                  </a:lnTo>
                  <a:lnTo>
                    <a:pt x="259" y="80"/>
                  </a:lnTo>
                  <a:close/>
                  <a:moveTo>
                    <a:pt x="397" y="119"/>
                  </a:moveTo>
                  <a:lnTo>
                    <a:pt x="433" y="119"/>
                  </a:lnTo>
                  <a:lnTo>
                    <a:pt x="442" y="115"/>
                  </a:lnTo>
                  <a:lnTo>
                    <a:pt x="442" y="107"/>
                  </a:lnTo>
                  <a:lnTo>
                    <a:pt x="433" y="107"/>
                  </a:lnTo>
                  <a:lnTo>
                    <a:pt x="397" y="107"/>
                  </a:lnTo>
                  <a:lnTo>
                    <a:pt x="397" y="119"/>
                  </a:lnTo>
                  <a:close/>
                  <a:moveTo>
                    <a:pt x="44" y="119"/>
                  </a:moveTo>
                  <a:lnTo>
                    <a:pt x="9" y="119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9" y="107"/>
                  </a:lnTo>
                  <a:lnTo>
                    <a:pt x="44" y="107"/>
                  </a:lnTo>
                  <a:lnTo>
                    <a:pt x="44" y="119"/>
                  </a:lnTo>
                  <a:close/>
                  <a:moveTo>
                    <a:pt x="156" y="23"/>
                  </a:moveTo>
                  <a:lnTo>
                    <a:pt x="232" y="23"/>
                  </a:lnTo>
                  <a:lnTo>
                    <a:pt x="232" y="19"/>
                  </a:lnTo>
                  <a:lnTo>
                    <a:pt x="156" y="19"/>
                  </a:lnTo>
                  <a:lnTo>
                    <a:pt x="156" y="23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69" name="Freeform 85"/>
            <p:cNvSpPr>
              <a:spLocks/>
            </p:cNvSpPr>
            <p:nvPr/>
          </p:nvSpPr>
          <p:spPr bwMode="auto">
            <a:xfrm>
              <a:off x="2985" y="676"/>
              <a:ext cx="291" cy="92"/>
            </a:xfrm>
            <a:custGeom>
              <a:avLst/>
              <a:gdLst>
                <a:gd name="T0" fmla="*/ 5 w 291"/>
                <a:gd name="T1" fmla="*/ 92 h 92"/>
                <a:gd name="T2" fmla="*/ 291 w 291"/>
                <a:gd name="T3" fmla="*/ 92 h 92"/>
                <a:gd name="T4" fmla="*/ 291 w 291"/>
                <a:gd name="T5" fmla="*/ 0 h 92"/>
                <a:gd name="T6" fmla="*/ 5 w 291"/>
                <a:gd name="T7" fmla="*/ 0 h 92"/>
                <a:gd name="T8" fmla="*/ 0 w 291"/>
                <a:gd name="T9" fmla="*/ 46 h 92"/>
                <a:gd name="T10" fmla="*/ 5 w 291"/>
                <a:gd name="T11" fmla="*/ 92 h 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1" h="92">
                  <a:moveTo>
                    <a:pt x="5" y="92"/>
                  </a:moveTo>
                  <a:lnTo>
                    <a:pt x="291" y="92"/>
                  </a:lnTo>
                  <a:lnTo>
                    <a:pt x="291" y="0"/>
                  </a:lnTo>
                  <a:lnTo>
                    <a:pt x="5" y="0"/>
                  </a:lnTo>
                  <a:lnTo>
                    <a:pt x="0" y="46"/>
                  </a:lnTo>
                  <a:lnTo>
                    <a:pt x="5" y="9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70" name="Line 86"/>
            <p:cNvSpPr>
              <a:spLocks noChangeShapeType="1"/>
            </p:cNvSpPr>
            <p:nvPr/>
          </p:nvSpPr>
          <p:spPr bwMode="auto">
            <a:xfrm>
              <a:off x="3074" y="676"/>
              <a:ext cx="1" cy="9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71" name="Line 87"/>
            <p:cNvSpPr>
              <a:spLocks noChangeShapeType="1"/>
            </p:cNvSpPr>
            <p:nvPr/>
          </p:nvSpPr>
          <p:spPr bwMode="auto">
            <a:xfrm flipH="1">
              <a:off x="2985" y="706"/>
              <a:ext cx="8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72" name="Line 88"/>
            <p:cNvSpPr>
              <a:spLocks noChangeShapeType="1"/>
            </p:cNvSpPr>
            <p:nvPr/>
          </p:nvSpPr>
          <p:spPr bwMode="auto">
            <a:xfrm flipH="1">
              <a:off x="2985" y="737"/>
              <a:ext cx="8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73" name="Rectangle 89"/>
            <p:cNvSpPr>
              <a:spLocks noChangeArrowheads="1"/>
            </p:cNvSpPr>
            <p:nvPr/>
          </p:nvSpPr>
          <p:spPr bwMode="auto">
            <a:xfrm>
              <a:off x="3097" y="687"/>
              <a:ext cx="165" cy="6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274" name="Line 90"/>
            <p:cNvSpPr>
              <a:spLocks noChangeShapeType="1"/>
            </p:cNvSpPr>
            <p:nvPr/>
          </p:nvSpPr>
          <p:spPr bwMode="auto">
            <a:xfrm>
              <a:off x="3209" y="687"/>
              <a:ext cx="1" cy="2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75" name="Line 91"/>
            <p:cNvSpPr>
              <a:spLocks noChangeShapeType="1"/>
            </p:cNvSpPr>
            <p:nvPr/>
          </p:nvSpPr>
          <p:spPr bwMode="auto">
            <a:xfrm>
              <a:off x="3097" y="714"/>
              <a:ext cx="165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76" name="Freeform 92"/>
            <p:cNvSpPr>
              <a:spLocks/>
            </p:cNvSpPr>
            <p:nvPr/>
          </p:nvSpPr>
          <p:spPr bwMode="auto">
            <a:xfrm>
              <a:off x="3235" y="783"/>
              <a:ext cx="45" cy="12"/>
            </a:xfrm>
            <a:custGeom>
              <a:avLst/>
              <a:gdLst>
                <a:gd name="T0" fmla="*/ 0 w 45"/>
                <a:gd name="T1" fmla="*/ 12 h 12"/>
                <a:gd name="T2" fmla="*/ 36 w 45"/>
                <a:gd name="T3" fmla="*/ 12 h 12"/>
                <a:gd name="T4" fmla="*/ 45 w 45"/>
                <a:gd name="T5" fmla="*/ 8 h 12"/>
                <a:gd name="T6" fmla="*/ 45 w 45"/>
                <a:gd name="T7" fmla="*/ 0 h 12"/>
                <a:gd name="T8" fmla="*/ 36 w 45"/>
                <a:gd name="T9" fmla="*/ 0 h 12"/>
                <a:gd name="T10" fmla="*/ 0 w 45"/>
                <a:gd name="T11" fmla="*/ 0 h 12"/>
                <a:gd name="T12" fmla="*/ 0 w 45"/>
                <a:gd name="T13" fmla="*/ 12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2">
                  <a:moveTo>
                    <a:pt x="0" y="12"/>
                  </a:moveTo>
                  <a:lnTo>
                    <a:pt x="36" y="12"/>
                  </a:lnTo>
                  <a:lnTo>
                    <a:pt x="45" y="8"/>
                  </a:lnTo>
                  <a:lnTo>
                    <a:pt x="45" y="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1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77" name="Freeform 93"/>
            <p:cNvSpPr>
              <a:spLocks/>
            </p:cNvSpPr>
            <p:nvPr/>
          </p:nvSpPr>
          <p:spPr bwMode="auto">
            <a:xfrm>
              <a:off x="2838" y="783"/>
              <a:ext cx="44" cy="12"/>
            </a:xfrm>
            <a:custGeom>
              <a:avLst/>
              <a:gdLst>
                <a:gd name="T0" fmla="*/ 44 w 44"/>
                <a:gd name="T1" fmla="*/ 12 h 12"/>
                <a:gd name="T2" fmla="*/ 9 w 44"/>
                <a:gd name="T3" fmla="*/ 12 h 12"/>
                <a:gd name="T4" fmla="*/ 0 w 44"/>
                <a:gd name="T5" fmla="*/ 8 h 12"/>
                <a:gd name="T6" fmla="*/ 0 w 44"/>
                <a:gd name="T7" fmla="*/ 0 h 12"/>
                <a:gd name="T8" fmla="*/ 9 w 44"/>
                <a:gd name="T9" fmla="*/ 0 h 12"/>
                <a:gd name="T10" fmla="*/ 44 w 44"/>
                <a:gd name="T11" fmla="*/ 0 h 12"/>
                <a:gd name="T12" fmla="*/ 44 w 44"/>
                <a:gd name="T13" fmla="*/ 12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4" h="12">
                  <a:moveTo>
                    <a:pt x="44" y="12"/>
                  </a:moveTo>
                  <a:lnTo>
                    <a:pt x="9" y="12"/>
                  </a:lnTo>
                  <a:lnTo>
                    <a:pt x="0" y="8"/>
                  </a:lnTo>
                  <a:lnTo>
                    <a:pt x="0" y="0"/>
                  </a:lnTo>
                  <a:lnTo>
                    <a:pt x="9" y="0"/>
                  </a:lnTo>
                  <a:lnTo>
                    <a:pt x="44" y="0"/>
                  </a:lnTo>
                  <a:lnTo>
                    <a:pt x="44" y="1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78" name="Rectangle 94"/>
            <p:cNvSpPr>
              <a:spLocks noChangeArrowheads="1"/>
            </p:cNvSpPr>
            <p:nvPr/>
          </p:nvSpPr>
          <p:spPr bwMode="auto">
            <a:xfrm>
              <a:off x="2994" y="695"/>
              <a:ext cx="76" cy="4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279" name="Line 95"/>
            <p:cNvSpPr>
              <a:spLocks noChangeShapeType="1"/>
            </p:cNvSpPr>
            <p:nvPr/>
          </p:nvSpPr>
          <p:spPr bwMode="auto">
            <a:xfrm flipV="1">
              <a:off x="2994" y="668"/>
              <a:ext cx="1" cy="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0" name="Line 96"/>
            <p:cNvSpPr>
              <a:spLocks noChangeShapeType="1"/>
            </p:cNvSpPr>
            <p:nvPr/>
          </p:nvSpPr>
          <p:spPr bwMode="auto">
            <a:xfrm flipV="1">
              <a:off x="2994" y="768"/>
              <a:ext cx="1" cy="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1" name="Line 97"/>
            <p:cNvSpPr>
              <a:spLocks noChangeShapeType="1"/>
            </p:cNvSpPr>
            <p:nvPr/>
          </p:nvSpPr>
          <p:spPr bwMode="auto">
            <a:xfrm>
              <a:off x="2999" y="722"/>
              <a:ext cx="8" cy="1"/>
            </a:xfrm>
            <a:prstGeom prst="line">
              <a:avLst/>
            </a:prstGeom>
            <a:noFill/>
            <a:ln w="63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2" name="Line 98"/>
            <p:cNvSpPr>
              <a:spLocks noChangeShapeType="1"/>
            </p:cNvSpPr>
            <p:nvPr/>
          </p:nvSpPr>
          <p:spPr bwMode="auto">
            <a:xfrm>
              <a:off x="2999" y="695"/>
              <a:ext cx="8" cy="1"/>
            </a:xfrm>
            <a:prstGeom prst="line">
              <a:avLst/>
            </a:prstGeom>
            <a:noFill/>
            <a:ln w="63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3" name="Line 99"/>
            <p:cNvSpPr>
              <a:spLocks noChangeShapeType="1"/>
            </p:cNvSpPr>
            <p:nvPr/>
          </p:nvSpPr>
          <p:spPr bwMode="auto">
            <a:xfrm>
              <a:off x="3052" y="695"/>
              <a:ext cx="5" cy="1"/>
            </a:xfrm>
            <a:prstGeom prst="line">
              <a:avLst/>
            </a:prstGeom>
            <a:noFill/>
            <a:ln w="63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4" name="Line 100"/>
            <p:cNvSpPr>
              <a:spLocks noChangeShapeType="1"/>
            </p:cNvSpPr>
            <p:nvPr/>
          </p:nvSpPr>
          <p:spPr bwMode="auto">
            <a:xfrm>
              <a:off x="3119" y="706"/>
              <a:ext cx="5" cy="1"/>
            </a:xfrm>
            <a:prstGeom prst="line">
              <a:avLst/>
            </a:prstGeom>
            <a:noFill/>
            <a:ln w="63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5" name="Freeform 101"/>
            <p:cNvSpPr>
              <a:spLocks/>
            </p:cNvSpPr>
            <p:nvPr/>
          </p:nvSpPr>
          <p:spPr bwMode="auto">
            <a:xfrm>
              <a:off x="3226" y="368"/>
              <a:ext cx="59" cy="285"/>
            </a:xfrm>
            <a:custGeom>
              <a:avLst/>
              <a:gdLst>
                <a:gd name="T0" fmla="*/ 0 w 59"/>
                <a:gd name="T1" fmla="*/ 285 h 285"/>
                <a:gd name="T2" fmla="*/ 41 w 59"/>
                <a:gd name="T3" fmla="*/ 246 h 285"/>
                <a:gd name="T4" fmla="*/ 41 w 59"/>
                <a:gd name="T5" fmla="*/ 181 h 285"/>
                <a:gd name="T6" fmla="*/ 59 w 59"/>
                <a:gd name="T7" fmla="*/ 146 h 285"/>
                <a:gd name="T8" fmla="*/ 59 w 59"/>
                <a:gd name="T9" fmla="*/ 0 h 285"/>
                <a:gd name="T10" fmla="*/ 0 w 59"/>
                <a:gd name="T11" fmla="*/ 50 h 285"/>
                <a:gd name="T12" fmla="*/ 0 w 59"/>
                <a:gd name="T13" fmla="*/ 285 h 2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" h="285">
                  <a:moveTo>
                    <a:pt x="0" y="285"/>
                  </a:moveTo>
                  <a:lnTo>
                    <a:pt x="41" y="246"/>
                  </a:lnTo>
                  <a:lnTo>
                    <a:pt x="41" y="181"/>
                  </a:lnTo>
                  <a:lnTo>
                    <a:pt x="59" y="146"/>
                  </a:lnTo>
                  <a:lnTo>
                    <a:pt x="59" y="0"/>
                  </a:lnTo>
                  <a:lnTo>
                    <a:pt x="0" y="5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6" name="Freeform 102"/>
            <p:cNvSpPr>
              <a:spLocks/>
            </p:cNvSpPr>
            <p:nvPr/>
          </p:nvSpPr>
          <p:spPr bwMode="auto">
            <a:xfrm>
              <a:off x="2891" y="368"/>
              <a:ext cx="394" cy="50"/>
            </a:xfrm>
            <a:custGeom>
              <a:avLst/>
              <a:gdLst>
                <a:gd name="T0" fmla="*/ 394 w 394"/>
                <a:gd name="T1" fmla="*/ 0 h 50"/>
                <a:gd name="T2" fmla="*/ 54 w 394"/>
                <a:gd name="T3" fmla="*/ 0 h 50"/>
                <a:gd name="T4" fmla="*/ 0 w 394"/>
                <a:gd name="T5" fmla="*/ 50 h 50"/>
                <a:gd name="T6" fmla="*/ 335 w 394"/>
                <a:gd name="T7" fmla="*/ 50 h 50"/>
                <a:gd name="T8" fmla="*/ 394 w 394"/>
                <a:gd name="T9" fmla="*/ 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4" h="50">
                  <a:moveTo>
                    <a:pt x="394" y="0"/>
                  </a:moveTo>
                  <a:lnTo>
                    <a:pt x="54" y="0"/>
                  </a:lnTo>
                  <a:lnTo>
                    <a:pt x="0" y="50"/>
                  </a:lnTo>
                  <a:lnTo>
                    <a:pt x="335" y="50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7" name="Rectangle 103"/>
            <p:cNvSpPr>
              <a:spLocks noChangeArrowheads="1"/>
            </p:cNvSpPr>
            <p:nvPr/>
          </p:nvSpPr>
          <p:spPr bwMode="auto">
            <a:xfrm>
              <a:off x="2891" y="418"/>
              <a:ext cx="335" cy="235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288" name="Rectangle 104"/>
            <p:cNvSpPr>
              <a:spLocks noChangeArrowheads="1"/>
            </p:cNvSpPr>
            <p:nvPr/>
          </p:nvSpPr>
          <p:spPr bwMode="auto">
            <a:xfrm>
              <a:off x="3195" y="622"/>
              <a:ext cx="14" cy="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289" name="Freeform 105"/>
            <p:cNvSpPr>
              <a:spLocks noEditPoints="1"/>
            </p:cNvSpPr>
            <p:nvPr/>
          </p:nvSpPr>
          <p:spPr bwMode="auto">
            <a:xfrm>
              <a:off x="2940" y="453"/>
              <a:ext cx="237" cy="146"/>
            </a:xfrm>
            <a:custGeom>
              <a:avLst/>
              <a:gdLst>
                <a:gd name="T0" fmla="*/ 0 w 237"/>
                <a:gd name="T1" fmla="*/ 0 h 146"/>
                <a:gd name="T2" fmla="*/ 237 w 237"/>
                <a:gd name="T3" fmla="*/ 0 h 146"/>
                <a:gd name="T4" fmla="*/ 237 w 237"/>
                <a:gd name="T5" fmla="*/ 146 h 146"/>
                <a:gd name="T6" fmla="*/ 0 w 237"/>
                <a:gd name="T7" fmla="*/ 146 h 146"/>
                <a:gd name="T8" fmla="*/ 0 w 237"/>
                <a:gd name="T9" fmla="*/ 0 h 146"/>
                <a:gd name="T10" fmla="*/ 0 w 237"/>
                <a:gd name="T11" fmla="*/ 0 h 146"/>
                <a:gd name="T12" fmla="*/ 228 w 237"/>
                <a:gd name="T13" fmla="*/ 0 h 146"/>
                <a:gd name="T14" fmla="*/ 228 w 237"/>
                <a:gd name="T15" fmla="*/ 138 h 146"/>
                <a:gd name="T16" fmla="*/ 0 w 237"/>
                <a:gd name="T17" fmla="*/ 138 h 146"/>
                <a:gd name="T18" fmla="*/ 0 w 237"/>
                <a:gd name="T19" fmla="*/ 0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7" h="146">
                  <a:moveTo>
                    <a:pt x="0" y="0"/>
                  </a:moveTo>
                  <a:lnTo>
                    <a:pt x="237" y="0"/>
                  </a:lnTo>
                  <a:lnTo>
                    <a:pt x="23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28" y="0"/>
                  </a:lnTo>
                  <a:lnTo>
                    <a:pt x="228" y="138"/>
                  </a:lnTo>
                  <a:lnTo>
                    <a:pt x="0" y="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8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" name="Freeform 106"/>
            <p:cNvSpPr>
              <a:spLocks noEditPoints="1"/>
            </p:cNvSpPr>
            <p:nvPr/>
          </p:nvSpPr>
          <p:spPr bwMode="auto">
            <a:xfrm>
              <a:off x="2940" y="453"/>
              <a:ext cx="228" cy="138"/>
            </a:xfrm>
            <a:custGeom>
              <a:avLst/>
              <a:gdLst>
                <a:gd name="T0" fmla="*/ 0 w 228"/>
                <a:gd name="T1" fmla="*/ 0 h 138"/>
                <a:gd name="T2" fmla="*/ 228 w 228"/>
                <a:gd name="T3" fmla="*/ 0 h 138"/>
                <a:gd name="T4" fmla="*/ 228 w 228"/>
                <a:gd name="T5" fmla="*/ 138 h 138"/>
                <a:gd name="T6" fmla="*/ 0 w 228"/>
                <a:gd name="T7" fmla="*/ 138 h 138"/>
                <a:gd name="T8" fmla="*/ 0 w 228"/>
                <a:gd name="T9" fmla="*/ 0 h 138"/>
                <a:gd name="T10" fmla="*/ 0 w 228"/>
                <a:gd name="T11" fmla="*/ 0 h 138"/>
                <a:gd name="T12" fmla="*/ 219 w 228"/>
                <a:gd name="T13" fmla="*/ 0 h 138"/>
                <a:gd name="T14" fmla="*/ 219 w 228"/>
                <a:gd name="T15" fmla="*/ 134 h 138"/>
                <a:gd name="T16" fmla="*/ 0 w 228"/>
                <a:gd name="T17" fmla="*/ 134 h 138"/>
                <a:gd name="T18" fmla="*/ 0 w 228"/>
                <a:gd name="T19" fmla="*/ 0 h 1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" h="138">
                  <a:moveTo>
                    <a:pt x="0" y="0"/>
                  </a:moveTo>
                  <a:lnTo>
                    <a:pt x="228" y="0"/>
                  </a:lnTo>
                  <a:lnTo>
                    <a:pt x="228" y="138"/>
                  </a:lnTo>
                  <a:lnTo>
                    <a:pt x="0" y="13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19" y="0"/>
                  </a:lnTo>
                  <a:lnTo>
                    <a:pt x="219" y="134"/>
                  </a:lnTo>
                  <a:lnTo>
                    <a:pt x="0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1" name="Freeform 107"/>
            <p:cNvSpPr>
              <a:spLocks noEditPoints="1"/>
            </p:cNvSpPr>
            <p:nvPr/>
          </p:nvSpPr>
          <p:spPr bwMode="auto">
            <a:xfrm>
              <a:off x="2940" y="453"/>
              <a:ext cx="219" cy="134"/>
            </a:xfrm>
            <a:custGeom>
              <a:avLst/>
              <a:gdLst>
                <a:gd name="T0" fmla="*/ 0 w 219"/>
                <a:gd name="T1" fmla="*/ 0 h 134"/>
                <a:gd name="T2" fmla="*/ 219 w 219"/>
                <a:gd name="T3" fmla="*/ 0 h 134"/>
                <a:gd name="T4" fmla="*/ 219 w 219"/>
                <a:gd name="T5" fmla="*/ 134 h 134"/>
                <a:gd name="T6" fmla="*/ 0 w 219"/>
                <a:gd name="T7" fmla="*/ 134 h 134"/>
                <a:gd name="T8" fmla="*/ 0 w 219"/>
                <a:gd name="T9" fmla="*/ 0 h 134"/>
                <a:gd name="T10" fmla="*/ 0 w 219"/>
                <a:gd name="T11" fmla="*/ 0 h 134"/>
                <a:gd name="T12" fmla="*/ 210 w 219"/>
                <a:gd name="T13" fmla="*/ 0 h 134"/>
                <a:gd name="T14" fmla="*/ 210 w 219"/>
                <a:gd name="T15" fmla="*/ 127 h 134"/>
                <a:gd name="T16" fmla="*/ 0 w 219"/>
                <a:gd name="T17" fmla="*/ 127 h 134"/>
                <a:gd name="T18" fmla="*/ 0 w 21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9" h="134">
                  <a:moveTo>
                    <a:pt x="0" y="0"/>
                  </a:moveTo>
                  <a:lnTo>
                    <a:pt x="219" y="0"/>
                  </a:lnTo>
                  <a:lnTo>
                    <a:pt x="219" y="134"/>
                  </a:lnTo>
                  <a:lnTo>
                    <a:pt x="0" y="13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10" y="0"/>
                  </a:lnTo>
                  <a:lnTo>
                    <a:pt x="210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" name="Freeform 108"/>
            <p:cNvSpPr>
              <a:spLocks noEditPoints="1"/>
            </p:cNvSpPr>
            <p:nvPr/>
          </p:nvSpPr>
          <p:spPr bwMode="auto">
            <a:xfrm>
              <a:off x="2940" y="453"/>
              <a:ext cx="210" cy="127"/>
            </a:xfrm>
            <a:custGeom>
              <a:avLst/>
              <a:gdLst>
                <a:gd name="T0" fmla="*/ 0 w 210"/>
                <a:gd name="T1" fmla="*/ 0 h 127"/>
                <a:gd name="T2" fmla="*/ 210 w 210"/>
                <a:gd name="T3" fmla="*/ 0 h 127"/>
                <a:gd name="T4" fmla="*/ 210 w 210"/>
                <a:gd name="T5" fmla="*/ 127 h 127"/>
                <a:gd name="T6" fmla="*/ 0 w 210"/>
                <a:gd name="T7" fmla="*/ 127 h 127"/>
                <a:gd name="T8" fmla="*/ 0 w 210"/>
                <a:gd name="T9" fmla="*/ 0 h 127"/>
                <a:gd name="T10" fmla="*/ 0 w 210"/>
                <a:gd name="T11" fmla="*/ 0 h 127"/>
                <a:gd name="T12" fmla="*/ 202 w 210"/>
                <a:gd name="T13" fmla="*/ 0 h 127"/>
                <a:gd name="T14" fmla="*/ 202 w 210"/>
                <a:gd name="T15" fmla="*/ 123 h 127"/>
                <a:gd name="T16" fmla="*/ 0 w 210"/>
                <a:gd name="T17" fmla="*/ 123 h 127"/>
                <a:gd name="T18" fmla="*/ 0 w 210"/>
                <a:gd name="T19" fmla="*/ 0 h 1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0" h="127">
                  <a:moveTo>
                    <a:pt x="0" y="0"/>
                  </a:moveTo>
                  <a:lnTo>
                    <a:pt x="210" y="0"/>
                  </a:lnTo>
                  <a:lnTo>
                    <a:pt x="210" y="127"/>
                  </a:lnTo>
                  <a:lnTo>
                    <a:pt x="0" y="12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02" y="0"/>
                  </a:lnTo>
                  <a:lnTo>
                    <a:pt x="202" y="123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3" name="Freeform 109"/>
            <p:cNvSpPr>
              <a:spLocks noEditPoints="1"/>
            </p:cNvSpPr>
            <p:nvPr/>
          </p:nvSpPr>
          <p:spPr bwMode="auto">
            <a:xfrm>
              <a:off x="2940" y="453"/>
              <a:ext cx="202" cy="123"/>
            </a:xfrm>
            <a:custGeom>
              <a:avLst/>
              <a:gdLst>
                <a:gd name="T0" fmla="*/ 0 w 202"/>
                <a:gd name="T1" fmla="*/ 0 h 123"/>
                <a:gd name="T2" fmla="*/ 202 w 202"/>
                <a:gd name="T3" fmla="*/ 0 h 123"/>
                <a:gd name="T4" fmla="*/ 202 w 202"/>
                <a:gd name="T5" fmla="*/ 123 h 123"/>
                <a:gd name="T6" fmla="*/ 0 w 202"/>
                <a:gd name="T7" fmla="*/ 123 h 123"/>
                <a:gd name="T8" fmla="*/ 0 w 202"/>
                <a:gd name="T9" fmla="*/ 0 h 123"/>
                <a:gd name="T10" fmla="*/ 0 w 202"/>
                <a:gd name="T11" fmla="*/ 0 h 123"/>
                <a:gd name="T12" fmla="*/ 193 w 202"/>
                <a:gd name="T13" fmla="*/ 0 h 123"/>
                <a:gd name="T14" fmla="*/ 193 w 202"/>
                <a:gd name="T15" fmla="*/ 119 h 123"/>
                <a:gd name="T16" fmla="*/ 0 w 202"/>
                <a:gd name="T17" fmla="*/ 119 h 123"/>
                <a:gd name="T18" fmla="*/ 0 w 202"/>
                <a:gd name="T19" fmla="*/ 0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2" h="123">
                  <a:moveTo>
                    <a:pt x="0" y="0"/>
                  </a:moveTo>
                  <a:lnTo>
                    <a:pt x="202" y="0"/>
                  </a:lnTo>
                  <a:lnTo>
                    <a:pt x="202" y="123"/>
                  </a:lnTo>
                  <a:lnTo>
                    <a:pt x="0" y="12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93" y="0"/>
                  </a:lnTo>
                  <a:lnTo>
                    <a:pt x="193" y="119"/>
                  </a:lnTo>
                  <a:lnTo>
                    <a:pt x="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4" name="Freeform 110"/>
            <p:cNvSpPr>
              <a:spLocks noEditPoints="1"/>
            </p:cNvSpPr>
            <p:nvPr/>
          </p:nvSpPr>
          <p:spPr bwMode="auto">
            <a:xfrm>
              <a:off x="2940" y="453"/>
              <a:ext cx="193" cy="119"/>
            </a:xfrm>
            <a:custGeom>
              <a:avLst/>
              <a:gdLst>
                <a:gd name="T0" fmla="*/ 0 w 193"/>
                <a:gd name="T1" fmla="*/ 0 h 119"/>
                <a:gd name="T2" fmla="*/ 193 w 193"/>
                <a:gd name="T3" fmla="*/ 0 h 119"/>
                <a:gd name="T4" fmla="*/ 193 w 193"/>
                <a:gd name="T5" fmla="*/ 119 h 119"/>
                <a:gd name="T6" fmla="*/ 0 w 193"/>
                <a:gd name="T7" fmla="*/ 119 h 119"/>
                <a:gd name="T8" fmla="*/ 0 w 193"/>
                <a:gd name="T9" fmla="*/ 0 h 119"/>
                <a:gd name="T10" fmla="*/ 0 w 193"/>
                <a:gd name="T11" fmla="*/ 0 h 119"/>
                <a:gd name="T12" fmla="*/ 184 w 193"/>
                <a:gd name="T13" fmla="*/ 0 h 119"/>
                <a:gd name="T14" fmla="*/ 184 w 193"/>
                <a:gd name="T15" fmla="*/ 111 h 119"/>
                <a:gd name="T16" fmla="*/ 0 w 193"/>
                <a:gd name="T17" fmla="*/ 111 h 119"/>
                <a:gd name="T18" fmla="*/ 0 w 193"/>
                <a:gd name="T19" fmla="*/ 0 h 1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3" h="119">
                  <a:moveTo>
                    <a:pt x="0" y="0"/>
                  </a:moveTo>
                  <a:lnTo>
                    <a:pt x="193" y="0"/>
                  </a:lnTo>
                  <a:lnTo>
                    <a:pt x="193" y="119"/>
                  </a:lnTo>
                  <a:lnTo>
                    <a:pt x="0" y="11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84" y="0"/>
                  </a:lnTo>
                  <a:lnTo>
                    <a:pt x="184" y="111"/>
                  </a:lnTo>
                  <a:lnTo>
                    <a:pt x="0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5" name="Freeform 111"/>
            <p:cNvSpPr>
              <a:spLocks noEditPoints="1"/>
            </p:cNvSpPr>
            <p:nvPr/>
          </p:nvSpPr>
          <p:spPr bwMode="auto">
            <a:xfrm>
              <a:off x="2940" y="453"/>
              <a:ext cx="184" cy="111"/>
            </a:xfrm>
            <a:custGeom>
              <a:avLst/>
              <a:gdLst>
                <a:gd name="T0" fmla="*/ 0 w 184"/>
                <a:gd name="T1" fmla="*/ 0 h 111"/>
                <a:gd name="T2" fmla="*/ 184 w 184"/>
                <a:gd name="T3" fmla="*/ 0 h 111"/>
                <a:gd name="T4" fmla="*/ 184 w 184"/>
                <a:gd name="T5" fmla="*/ 111 h 111"/>
                <a:gd name="T6" fmla="*/ 0 w 184"/>
                <a:gd name="T7" fmla="*/ 111 h 111"/>
                <a:gd name="T8" fmla="*/ 0 w 184"/>
                <a:gd name="T9" fmla="*/ 0 h 111"/>
                <a:gd name="T10" fmla="*/ 0 w 184"/>
                <a:gd name="T11" fmla="*/ 0 h 111"/>
                <a:gd name="T12" fmla="*/ 175 w 184"/>
                <a:gd name="T13" fmla="*/ 0 h 111"/>
                <a:gd name="T14" fmla="*/ 175 w 184"/>
                <a:gd name="T15" fmla="*/ 107 h 111"/>
                <a:gd name="T16" fmla="*/ 0 w 184"/>
                <a:gd name="T17" fmla="*/ 107 h 111"/>
                <a:gd name="T18" fmla="*/ 0 w 184"/>
                <a:gd name="T19" fmla="*/ 0 h 1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4" h="111">
                  <a:moveTo>
                    <a:pt x="0" y="0"/>
                  </a:moveTo>
                  <a:lnTo>
                    <a:pt x="184" y="0"/>
                  </a:lnTo>
                  <a:lnTo>
                    <a:pt x="184" y="111"/>
                  </a:lnTo>
                  <a:lnTo>
                    <a:pt x="0" y="1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75" y="0"/>
                  </a:lnTo>
                  <a:lnTo>
                    <a:pt x="175" y="107"/>
                  </a:lnTo>
                  <a:lnTo>
                    <a:pt x="0" y="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6" name="Freeform 112"/>
            <p:cNvSpPr>
              <a:spLocks noEditPoints="1"/>
            </p:cNvSpPr>
            <p:nvPr/>
          </p:nvSpPr>
          <p:spPr bwMode="auto">
            <a:xfrm>
              <a:off x="2940" y="453"/>
              <a:ext cx="175" cy="107"/>
            </a:xfrm>
            <a:custGeom>
              <a:avLst/>
              <a:gdLst>
                <a:gd name="T0" fmla="*/ 0 w 175"/>
                <a:gd name="T1" fmla="*/ 0 h 107"/>
                <a:gd name="T2" fmla="*/ 175 w 175"/>
                <a:gd name="T3" fmla="*/ 0 h 107"/>
                <a:gd name="T4" fmla="*/ 175 w 175"/>
                <a:gd name="T5" fmla="*/ 107 h 107"/>
                <a:gd name="T6" fmla="*/ 0 w 175"/>
                <a:gd name="T7" fmla="*/ 107 h 107"/>
                <a:gd name="T8" fmla="*/ 0 w 175"/>
                <a:gd name="T9" fmla="*/ 0 h 107"/>
                <a:gd name="T10" fmla="*/ 0 w 175"/>
                <a:gd name="T11" fmla="*/ 0 h 107"/>
                <a:gd name="T12" fmla="*/ 166 w 175"/>
                <a:gd name="T13" fmla="*/ 0 h 107"/>
                <a:gd name="T14" fmla="*/ 166 w 175"/>
                <a:gd name="T15" fmla="*/ 100 h 107"/>
                <a:gd name="T16" fmla="*/ 0 w 175"/>
                <a:gd name="T17" fmla="*/ 100 h 107"/>
                <a:gd name="T18" fmla="*/ 0 w 175"/>
                <a:gd name="T19" fmla="*/ 0 h 1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5" h="107">
                  <a:moveTo>
                    <a:pt x="0" y="0"/>
                  </a:moveTo>
                  <a:lnTo>
                    <a:pt x="175" y="0"/>
                  </a:lnTo>
                  <a:lnTo>
                    <a:pt x="175" y="107"/>
                  </a:lnTo>
                  <a:lnTo>
                    <a:pt x="0" y="10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66" y="0"/>
                  </a:lnTo>
                  <a:lnTo>
                    <a:pt x="166" y="100"/>
                  </a:lnTo>
                  <a:lnTo>
                    <a:pt x="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A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7" name="Freeform 113"/>
            <p:cNvSpPr>
              <a:spLocks noEditPoints="1"/>
            </p:cNvSpPr>
            <p:nvPr/>
          </p:nvSpPr>
          <p:spPr bwMode="auto">
            <a:xfrm>
              <a:off x="2940" y="453"/>
              <a:ext cx="166" cy="100"/>
            </a:xfrm>
            <a:custGeom>
              <a:avLst/>
              <a:gdLst>
                <a:gd name="T0" fmla="*/ 0 w 166"/>
                <a:gd name="T1" fmla="*/ 0 h 100"/>
                <a:gd name="T2" fmla="*/ 166 w 166"/>
                <a:gd name="T3" fmla="*/ 0 h 100"/>
                <a:gd name="T4" fmla="*/ 166 w 166"/>
                <a:gd name="T5" fmla="*/ 100 h 100"/>
                <a:gd name="T6" fmla="*/ 0 w 166"/>
                <a:gd name="T7" fmla="*/ 100 h 100"/>
                <a:gd name="T8" fmla="*/ 0 w 166"/>
                <a:gd name="T9" fmla="*/ 0 h 100"/>
                <a:gd name="T10" fmla="*/ 0 w 166"/>
                <a:gd name="T11" fmla="*/ 0 h 100"/>
                <a:gd name="T12" fmla="*/ 157 w 166"/>
                <a:gd name="T13" fmla="*/ 0 h 100"/>
                <a:gd name="T14" fmla="*/ 157 w 166"/>
                <a:gd name="T15" fmla="*/ 96 h 100"/>
                <a:gd name="T16" fmla="*/ 0 w 166"/>
                <a:gd name="T17" fmla="*/ 96 h 100"/>
                <a:gd name="T18" fmla="*/ 0 w 166"/>
                <a:gd name="T19" fmla="*/ 0 h 1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6" h="100">
                  <a:moveTo>
                    <a:pt x="0" y="0"/>
                  </a:moveTo>
                  <a:lnTo>
                    <a:pt x="166" y="0"/>
                  </a:lnTo>
                  <a:lnTo>
                    <a:pt x="166" y="100"/>
                  </a:lnTo>
                  <a:lnTo>
                    <a:pt x="0" y="10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57" y="0"/>
                  </a:lnTo>
                  <a:lnTo>
                    <a:pt x="157" y="96"/>
                  </a:lnTo>
                  <a:lnTo>
                    <a:pt x="0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" name="Freeform 114"/>
            <p:cNvSpPr>
              <a:spLocks noEditPoints="1"/>
            </p:cNvSpPr>
            <p:nvPr/>
          </p:nvSpPr>
          <p:spPr bwMode="auto">
            <a:xfrm>
              <a:off x="2940" y="453"/>
              <a:ext cx="157" cy="96"/>
            </a:xfrm>
            <a:custGeom>
              <a:avLst/>
              <a:gdLst>
                <a:gd name="T0" fmla="*/ 0 w 157"/>
                <a:gd name="T1" fmla="*/ 0 h 96"/>
                <a:gd name="T2" fmla="*/ 157 w 157"/>
                <a:gd name="T3" fmla="*/ 0 h 96"/>
                <a:gd name="T4" fmla="*/ 157 w 157"/>
                <a:gd name="T5" fmla="*/ 96 h 96"/>
                <a:gd name="T6" fmla="*/ 0 w 157"/>
                <a:gd name="T7" fmla="*/ 96 h 96"/>
                <a:gd name="T8" fmla="*/ 0 w 157"/>
                <a:gd name="T9" fmla="*/ 0 h 96"/>
                <a:gd name="T10" fmla="*/ 0 w 157"/>
                <a:gd name="T11" fmla="*/ 0 h 96"/>
                <a:gd name="T12" fmla="*/ 148 w 157"/>
                <a:gd name="T13" fmla="*/ 0 h 96"/>
                <a:gd name="T14" fmla="*/ 148 w 157"/>
                <a:gd name="T15" fmla="*/ 92 h 96"/>
                <a:gd name="T16" fmla="*/ 0 w 157"/>
                <a:gd name="T17" fmla="*/ 92 h 96"/>
                <a:gd name="T18" fmla="*/ 0 w 157"/>
                <a:gd name="T19" fmla="*/ 0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7" h="96">
                  <a:moveTo>
                    <a:pt x="0" y="0"/>
                  </a:moveTo>
                  <a:lnTo>
                    <a:pt x="157" y="0"/>
                  </a:lnTo>
                  <a:lnTo>
                    <a:pt x="157" y="96"/>
                  </a:lnTo>
                  <a:lnTo>
                    <a:pt x="0" y="9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48" y="0"/>
                  </a:lnTo>
                  <a:lnTo>
                    <a:pt x="148" y="92"/>
                  </a:lnTo>
                  <a:lnTo>
                    <a:pt x="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" name="Freeform 115"/>
            <p:cNvSpPr>
              <a:spLocks noEditPoints="1"/>
            </p:cNvSpPr>
            <p:nvPr/>
          </p:nvSpPr>
          <p:spPr bwMode="auto">
            <a:xfrm>
              <a:off x="2940" y="453"/>
              <a:ext cx="148" cy="92"/>
            </a:xfrm>
            <a:custGeom>
              <a:avLst/>
              <a:gdLst>
                <a:gd name="T0" fmla="*/ 0 w 148"/>
                <a:gd name="T1" fmla="*/ 0 h 92"/>
                <a:gd name="T2" fmla="*/ 148 w 148"/>
                <a:gd name="T3" fmla="*/ 0 h 92"/>
                <a:gd name="T4" fmla="*/ 148 w 148"/>
                <a:gd name="T5" fmla="*/ 92 h 92"/>
                <a:gd name="T6" fmla="*/ 0 w 148"/>
                <a:gd name="T7" fmla="*/ 92 h 92"/>
                <a:gd name="T8" fmla="*/ 0 w 148"/>
                <a:gd name="T9" fmla="*/ 0 h 92"/>
                <a:gd name="T10" fmla="*/ 0 w 148"/>
                <a:gd name="T11" fmla="*/ 0 h 92"/>
                <a:gd name="T12" fmla="*/ 139 w 148"/>
                <a:gd name="T13" fmla="*/ 0 h 92"/>
                <a:gd name="T14" fmla="*/ 139 w 148"/>
                <a:gd name="T15" fmla="*/ 84 h 92"/>
                <a:gd name="T16" fmla="*/ 0 w 148"/>
                <a:gd name="T17" fmla="*/ 84 h 92"/>
                <a:gd name="T18" fmla="*/ 0 w 148"/>
                <a:gd name="T19" fmla="*/ 0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8" h="92">
                  <a:moveTo>
                    <a:pt x="0" y="0"/>
                  </a:moveTo>
                  <a:lnTo>
                    <a:pt x="148" y="0"/>
                  </a:lnTo>
                  <a:lnTo>
                    <a:pt x="148" y="92"/>
                  </a:ln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39" y="0"/>
                  </a:lnTo>
                  <a:lnTo>
                    <a:pt x="139" y="84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" name="Freeform 116"/>
            <p:cNvSpPr>
              <a:spLocks noEditPoints="1"/>
            </p:cNvSpPr>
            <p:nvPr/>
          </p:nvSpPr>
          <p:spPr bwMode="auto">
            <a:xfrm>
              <a:off x="2940" y="453"/>
              <a:ext cx="139" cy="84"/>
            </a:xfrm>
            <a:custGeom>
              <a:avLst/>
              <a:gdLst>
                <a:gd name="T0" fmla="*/ 0 w 139"/>
                <a:gd name="T1" fmla="*/ 0 h 84"/>
                <a:gd name="T2" fmla="*/ 139 w 139"/>
                <a:gd name="T3" fmla="*/ 0 h 84"/>
                <a:gd name="T4" fmla="*/ 139 w 139"/>
                <a:gd name="T5" fmla="*/ 84 h 84"/>
                <a:gd name="T6" fmla="*/ 0 w 139"/>
                <a:gd name="T7" fmla="*/ 84 h 84"/>
                <a:gd name="T8" fmla="*/ 0 w 139"/>
                <a:gd name="T9" fmla="*/ 0 h 84"/>
                <a:gd name="T10" fmla="*/ 0 w 139"/>
                <a:gd name="T11" fmla="*/ 0 h 84"/>
                <a:gd name="T12" fmla="*/ 130 w 139"/>
                <a:gd name="T13" fmla="*/ 0 h 84"/>
                <a:gd name="T14" fmla="*/ 130 w 139"/>
                <a:gd name="T15" fmla="*/ 81 h 84"/>
                <a:gd name="T16" fmla="*/ 0 w 139"/>
                <a:gd name="T17" fmla="*/ 81 h 84"/>
                <a:gd name="T18" fmla="*/ 0 w 139"/>
                <a:gd name="T19" fmla="*/ 0 h 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9" h="84">
                  <a:moveTo>
                    <a:pt x="0" y="0"/>
                  </a:moveTo>
                  <a:lnTo>
                    <a:pt x="139" y="0"/>
                  </a:lnTo>
                  <a:lnTo>
                    <a:pt x="139" y="84"/>
                  </a:lnTo>
                  <a:lnTo>
                    <a:pt x="0" y="8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30" y="0"/>
                  </a:lnTo>
                  <a:lnTo>
                    <a:pt x="130" y="81"/>
                  </a:lnTo>
                  <a:lnTo>
                    <a:pt x="0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" name="Freeform 117"/>
            <p:cNvSpPr>
              <a:spLocks noEditPoints="1"/>
            </p:cNvSpPr>
            <p:nvPr/>
          </p:nvSpPr>
          <p:spPr bwMode="auto">
            <a:xfrm>
              <a:off x="2940" y="453"/>
              <a:ext cx="130" cy="81"/>
            </a:xfrm>
            <a:custGeom>
              <a:avLst/>
              <a:gdLst>
                <a:gd name="T0" fmla="*/ 0 w 130"/>
                <a:gd name="T1" fmla="*/ 0 h 81"/>
                <a:gd name="T2" fmla="*/ 130 w 130"/>
                <a:gd name="T3" fmla="*/ 0 h 81"/>
                <a:gd name="T4" fmla="*/ 130 w 130"/>
                <a:gd name="T5" fmla="*/ 81 h 81"/>
                <a:gd name="T6" fmla="*/ 0 w 130"/>
                <a:gd name="T7" fmla="*/ 81 h 81"/>
                <a:gd name="T8" fmla="*/ 0 w 130"/>
                <a:gd name="T9" fmla="*/ 0 h 81"/>
                <a:gd name="T10" fmla="*/ 0 w 130"/>
                <a:gd name="T11" fmla="*/ 0 h 81"/>
                <a:gd name="T12" fmla="*/ 126 w 130"/>
                <a:gd name="T13" fmla="*/ 0 h 81"/>
                <a:gd name="T14" fmla="*/ 126 w 130"/>
                <a:gd name="T15" fmla="*/ 77 h 81"/>
                <a:gd name="T16" fmla="*/ 0 w 130"/>
                <a:gd name="T17" fmla="*/ 77 h 81"/>
                <a:gd name="T18" fmla="*/ 0 w 130"/>
                <a:gd name="T19" fmla="*/ 0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0" h="81">
                  <a:moveTo>
                    <a:pt x="0" y="0"/>
                  </a:moveTo>
                  <a:lnTo>
                    <a:pt x="130" y="0"/>
                  </a:lnTo>
                  <a:lnTo>
                    <a:pt x="130" y="81"/>
                  </a:lnTo>
                  <a:lnTo>
                    <a:pt x="0" y="8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26" y="0"/>
                  </a:lnTo>
                  <a:lnTo>
                    <a:pt x="12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Freeform 118"/>
            <p:cNvSpPr>
              <a:spLocks noEditPoints="1"/>
            </p:cNvSpPr>
            <p:nvPr/>
          </p:nvSpPr>
          <p:spPr bwMode="auto">
            <a:xfrm>
              <a:off x="2940" y="453"/>
              <a:ext cx="126" cy="77"/>
            </a:xfrm>
            <a:custGeom>
              <a:avLst/>
              <a:gdLst>
                <a:gd name="T0" fmla="*/ 0 w 126"/>
                <a:gd name="T1" fmla="*/ 0 h 77"/>
                <a:gd name="T2" fmla="*/ 126 w 126"/>
                <a:gd name="T3" fmla="*/ 0 h 77"/>
                <a:gd name="T4" fmla="*/ 126 w 126"/>
                <a:gd name="T5" fmla="*/ 77 h 77"/>
                <a:gd name="T6" fmla="*/ 0 w 126"/>
                <a:gd name="T7" fmla="*/ 77 h 77"/>
                <a:gd name="T8" fmla="*/ 0 w 126"/>
                <a:gd name="T9" fmla="*/ 0 h 77"/>
                <a:gd name="T10" fmla="*/ 0 w 126"/>
                <a:gd name="T11" fmla="*/ 0 h 77"/>
                <a:gd name="T12" fmla="*/ 117 w 126"/>
                <a:gd name="T13" fmla="*/ 0 h 77"/>
                <a:gd name="T14" fmla="*/ 117 w 126"/>
                <a:gd name="T15" fmla="*/ 69 h 77"/>
                <a:gd name="T16" fmla="*/ 0 w 126"/>
                <a:gd name="T17" fmla="*/ 69 h 77"/>
                <a:gd name="T18" fmla="*/ 0 w 126"/>
                <a:gd name="T19" fmla="*/ 0 h 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6" h="77">
                  <a:moveTo>
                    <a:pt x="0" y="0"/>
                  </a:moveTo>
                  <a:lnTo>
                    <a:pt x="126" y="0"/>
                  </a:lnTo>
                  <a:lnTo>
                    <a:pt x="126" y="77"/>
                  </a:lnTo>
                  <a:lnTo>
                    <a:pt x="0" y="7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17" y="0"/>
                  </a:lnTo>
                  <a:lnTo>
                    <a:pt x="117" y="69"/>
                  </a:lnTo>
                  <a:lnTo>
                    <a:pt x="0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" name="Freeform 119"/>
            <p:cNvSpPr>
              <a:spLocks noEditPoints="1"/>
            </p:cNvSpPr>
            <p:nvPr/>
          </p:nvSpPr>
          <p:spPr bwMode="auto">
            <a:xfrm>
              <a:off x="2940" y="453"/>
              <a:ext cx="117" cy="69"/>
            </a:xfrm>
            <a:custGeom>
              <a:avLst/>
              <a:gdLst>
                <a:gd name="T0" fmla="*/ 0 w 117"/>
                <a:gd name="T1" fmla="*/ 0 h 69"/>
                <a:gd name="T2" fmla="*/ 117 w 117"/>
                <a:gd name="T3" fmla="*/ 0 h 69"/>
                <a:gd name="T4" fmla="*/ 117 w 117"/>
                <a:gd name="T5" fmla="*/ 69 h 69"/>
                <a:gd name="T6" fmla="*/ 0 w 117"/>
                <a:gd name="T7" fmla="*/ 69 h 69"/>
                <a:gd name="T8" fmla="*/ 0 w 117"/>
                <a:gd name="T9" fmla="*/ 0 h 69"/>
                <a:gd name="T10" fmla="*/ 0 w 117"/>
                <a:gd name="T11" fmla="*/ 0 h 69"/>
                <a:gd name="T12" fmla="*/ 108 w 117"/>
                <a:gd name="T13" fmla="*/ 0 h 69"/>
                <a:gd name="T14" fmla="*/ 108 w 117"/>
                <a:gd name="T15" fmla="*/ 65 h 69"/>
                <a:gd name="T16" fmla="*/ 0 w 117"/>
                <a:gd name="T17" fmla="*/ 65 h 69"/>
                <a:gd name="T18" fmla="*/ 0 w 117"/>
                <a:gd name="T19" fmla="*/ 0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7" h="69">
                  <a:moveTo>
                    <a:pt x="0" y="0"/>
                  </a:moveTo>
                  <a:lnTo>
                    <a:pt x="117" y="0"/>
                  </a:lnTo>
                  <a:lnTo>
                    <a:pt x="117" y="69"/>
                  </a:lnTo>
                  <a:lnTo>
                    <a:pt x="0" y="6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08" y="0"/>
                  </a:lnTo>
                  <a:lnTo>
                    <a:pt x="108" y="65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" name="Freeform 120"/>
            <p:cNvSpPr>
              <a:spLocks noEditPoints="1"/>
            </p:cNvSpPr>
            <p:nvPr/>
          </p:nvSpPr>
          <p:spPr bwMode="auto">
            <a:xfrm>
              <a:off x="2940" y="453"/>
              <a:ext cx="108" cy="65"/>
            </a:xfrm>
            <a:custGeom>
              <a:avLst/>
              <a:gdLst>
                <a:gd name="T0" fmla="*/ 0 w 108"/>
                <a:gd name="T1" fmla="*/ 0 h 65"/>
                <a:gd name="T2" fmla="*/ 108 w 108"/>
                <a:gd name="T3" fmla="*/ 0 h 65"/>
                <a:gd name="T4" fmla="*/ 108 w 108"/>
                <a:gd name="T5" fmla="*/ 65 h 65"/>
                <a:gd name="T6" fmla="*/ 0 w 108"/>
                <a:gd name="T7" fmla="*/ 65 h 65"/>
                <a:gd name="T8" fmla="*/ 0 w 108"/>
                <a:gd name="T9" fmla="*/ 0 h 65"/>
                <a:gd name="T10" fmla="*/ 0 w 108"/>
                <a:gd name="T11" fmla="*/ 0 h 65"/>
                <a:gd name="T12" fmla="*/ 99 w 108"/>
                <a:gd name="T13" fmla="*/ 0 h 65"/>
                <a:gd name="T14" fmla="*/ 99 w 108"/>
                <a:gd name="T15" fmla="*/ 57 h 65"/>
                <a:gd name="T16" fmla="*/ 0 w 108"/>
                <a:gd name="T17" fmla="*/ 57 h 65"/>
                <a:gd name="T18" fmla="*/ 0 w 108"/>
                <a:gd name="T19" fmla="*/ 0 h 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8" h="65">
                  <a:moveTo>
                    <a:pt x="0" y="0"/>
                  </a:moveTo>
                  <a:lnTo>
                    <a:pt x="108" y="0"/>
                  </a:lnTo>
                  <a:lnTo>
                    <a:pt x="108" y="65"/>
                  </a:lnTo>
                  <a:lnTo>
                    <a:pt x="0" y="6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99" y="0"/>
                  </a:lnTo>
                  <a:lnTo>
                    <a:pt x="99" y="57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Freeform 121"/>
            <p:cNvSpPr>
              <a:spLocks noEditPoints="1"/>
            </p:cNvSpPr>
            <p:nvPr/>
          </p:nvSpPr>
          <p:spPr bwMode="auto">
            <a:xfrm>
              <a:off x="2940" y="453"/>
              <a:ext cx="99" cy="57"/>
            </a:xfrm>
            <a:custGeom>
              <a:avLst/>
              <a:gdLst>
                <a:gd name="T0" fmla="*/ 0 w 99"/>
                <a:gd name="T1" fmla="*/ 0 h 57"/>
                <a:gd name="T2" fmla="*/ 99 w 99"/>
                <a:gd name="T3" fmla="*/ 0 h 57"/>
                <a:gd name="T4" fmla="*/ 99 w 99"/>
                <a:gd name="T5" fmla="*/ 57 h 57"/>
                <a:gd name="T6" fmla="*/ 0 w 99"/>
                <a:gd name="T7" fmla="*/ 57 h 57"/>
                <a:gd name="T8" fmla="*/ 0 w 99"/>
                <a:gd name="T9" fmla="*/ 0 h 57"/>
                <a:gd name="T10" fmla="*/ 0 w 99"/>
                <a:gd name="T11" fmla="*/ 0 h 57"/>
                <a:gd name="T12" fmla="*/ 90 w 99"/>
                <a:gd name="T13" fmla="*/ 0 h 57"/>
                <a:gd name="T14" fmla="*/ 90 w 99"/>
                <a:gd name="T15" fmla="*/ 54 h 57"/>
                <a:gd name="T16" fmla="*/ 0 w 99"/>
                <a:gd name="T17" fmla="*/ 54 h 57"/>
                <a:gd name="T18" fmla="*/ 0 w 99"/>
                <a:gd name="T19" fmla="*/ 0 h 5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9" h="57">
                  <a:moveTo>
                    <a:pt x="0" y="0"/>
                  </a:moveTo>
                  <a:lnTo>
                    <a:pt x="99" y="0"/>
                  </a:lnTo>
                  <a:lnTo>
                    <a:pt x="99" y="57"/>
                  </a:lnTo>
                  <a:lnTo>
                    <a:pt x="0" y="5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90" y="0"/>
                  </a:lnTo>
                  <a:lnTo>
                    <a:pt x="90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Freeform 122"/>
            <p:cNvSpPr>
              <a:spLocks noEditPoints="1"/>
            </p:cNvSpPr>
            <p:nvPr/>
          </p:nvSpPr>
          <p:spPr bwMode="auto">
            <a:xfrm>
              <a:off x="2940" y="453"/>
              <a:ext cx="90" cy="54"/>
            </a:xfrm>
            <a:custGeom>
              <a:avLst/>
              <a:gdLst>
                <a:gd name="T0" fmla="*/ 0 w 90"/>
                <a:gd name="T1" fmla="*/ 0 h 54"/>
                <a:gd name="T2" fmla="*/ 90 w 90"/>
                <a:gd name="T3" fmla="*/ 0 h 54"/>
                <a:gd name="T4" fmla="*/ 90 w 90"/>
                <a:gd name="T5" fmla="*/ 54 h 54"/>
                <a:gd name="T6" fmla="*/ 0 w 90"/>
                <a:gd name="T7" fmla="*/ 54 h 54"/>
                <a:gd name="T8" fmla="*/ 0 w 90"/>
                <a:gd name="T9" fmla="*/ 0 h 54"/>
                <a:gd name="T10" fmla="*/ 0 w 90"/>
                <a:gd name="T11" fmla="*/ 0 h 54"/>
                <a:gd name="T12" fmla="*/ 81 w 90"/>
                <a:gd name="T13" fmla="*/ 0 h 54"/>
                <a:gd name="T14" fmla="*/ 81 w 90"/>
                <a:gd name="T15" fmla="*/ 50 h 54"/>
                <a:gd name="T16" fmla="*/ 0 w 90"/>
                <a:gd name="T17" fmla="*/ 50 h 54"/>
                <a:gd name="T18" fmla="*/ 0 w 90"/>
                <a:gd name="T19" fmla="*/ 0 h 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54">
                  <a:moveTo>
                    <a:pt x="0" y="0"/>
                  </a:moveTo>
                  <a:lnTo>
                    <a:pt x="90" y="0"/>
                  </a:lnTo>
                  <a:lnTo>
                    <a:pt x="90" y="54"/>
                  </a:lnTo>
                  <a:lnTo>
                    <a:pt x="0" y="5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1" y="0"/>
                  </a:lnTo>
                  <a:lnTo>
                    <a:pt x="81" y="50"/>
                  </a:lnTo>
                  <a:lnTo>
                    <a:pt x="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Freeform 123"/>
            <p:cNvSpPr>
              <a:spLocks noEditPoints="1"/>
            </p:cNvSpPr>
            <p:nvPr/>
          </p:nvSpPr>
          <p:spPr bwMode="auto">
            <a:xfrm>
              <a:off x="2940" y="453"/>
              <a:ext cx="81" cy="50"/>
            </a:xfrm>
            <a:custGeom>
              <a:avLst/>
              <a:gdLst>
                <a:gd name="T0" fmla="*/ 0 w 81"/>
                <a:gd name="T1" fmla="*/ 0 h 50"/>
                <a:gd name="T2" fmla="*/ 81 w 81"/>
                <a:gd name="T3" fmla="*/ 0 h 50"/>
                <a:gd name="T4" fmla="*/ 81 w 81"/>
                <a:gd name="T5" fmla="*/ 50 h 50"/>
                <a:gd name="T6" fmla="*/ 0 w 81"/>
                <a:gd name="T7" fmla="*/ 50 h 50"/>
                <a:gd name="T8" fmla="*/ 0 w 81"/>
                <a:gd name="T9" fmla="*/ 0 h 50"/>
                <a:gd name="T10" fmla="*/ 0 w 81"/>
                <a:gd name="T11" fmla="*/ 0 h 50"/>
                <a:gd name="T12" fmla="*/ 72 w 81"/>
                <a:gd name="T13" fmla="*/ 0 h 50"/>
                <a:gd name="T14" fmla="*/ 72 w 81"/>
                <a:gd name="T15" fmla="*/ 42 h 50"/>
                <a:gd name="T16" fmla="*/ 0 w 81"/>
                <a:gd name="T17" fmla="*/ 42 h 50"/>
                <a:gd name="T18" fmla="*/ 0 w 81"/>
                <a:gd name="T19" fmla="*/ 0 h 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50">
                  <a:moveTo>
                    <a:pt x="0" y="0"/>
                  </a:moveTo>
                  <a:lnTo>
                    <a:pt x="81" y="0"/>
                  </a:lnTo>
                  <a:lnTo>
                    <a:pt x="81" y="50"/>
                  </a:lnTo>
                  <a:lnTo>
                    <a:pt x="0" y="5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72" y="0"/>
                  </a:lnTo>
                  <a:lnTo>
                    <a:pt x="72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Freeform 124"/>
            <p:cNvSpPr>
              <a:spLocks noEditPoints="1"/>
            </p:cNvSpPr>
            <p:nvPr/>
          </p:nvSpPr>
          <p:spPr bwMode="auto">
            <a:xfrm>
              <a:off x="2940" y="453"/>
              <a:ext cx="72" cy="42"/>
            </a:xfrm>
            <a:custGeom>
              <a:avLst/>
              <a:gdLst>
                <a:gd name="T0" fmla="*/ 0 w 72"/>
                <a:gd name="T1" fmla="*/ 0 h 42"/>
                <a:gd name="T2" fmla="*/ 72 w 72"/>
                <a:gd name="T3" fmla="*/ 0 h 42"/>
                <a:gd name="T4" fmla="*/ 72 w 72"/>
                <a:gd name="T5" fmla="*/ 42 h 42"/>
                <a:gd name="T6" fmla="*/ 0 w 72"/>
                <a:gd name="T7" fmla="*/ 42 h 42"/>
                <a:gd name="T8" fmla="*/ 0 w 72"/>
                <a:gd name="T9" fmla="*/ 0 h 42"/>
                <a:gd name="T10" fmla="*/ 0 w 72"/>
                <a:gd name="T11" fmla="*/ 0 h 42"/>
                <a:gd name="T12" fmla="*/ 63 w 72"/>
                <a:gd name="T13" fmla="*/ 0 h 42"/>
                <a:gd name="T14" fmla="*/ 63 w 72"/>
                <a:gd name="T15" fmla="*/ 38 h 42"/>
                <a:gd name="T16" fmla="*/ 0 w 72"/>
                <a:gd name="T17" fmla="*/ 38 h 42"/>
                <a:gd name="T18" fmla="*/ 0 w 72"/>
                <a:gd name="T19" fmla="*/ 0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2" h="42">
                  <a:moveTo>
                    <a:pt x="0" y="0"/>
                  </a:moveTo>
                  <a:lnTo>
                    <a:pt x="72" y="0"/>
                  </a:lnTo>
                  <a:lnTo>
                    <a:pt x="72" y="42"/>
                  </a:lnTo>
                  <a:lnTo>
                    <a:pt x="0" y="4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63" y="0"/>
                  </a:lnTo>
                  <a:lnTo>
                    <a:pt x="63" y="38"/>
                  </a:lnTo>
                  <a:lnTo>
                    <a:pt x="0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9" name="Freeform 125"/>
            <p:cNvSpPr>
              <a:spLocks noEditPoints="1"/>
            </p:cNvSpPr>
            <p:nvPr/>
          </p:nvSpPr>
          <p:spPr bwMode="auto">
            <a:xfrm>
              <a:off x="2940" y="453"/>
              <a:ext cx="63" cy="38"/>
            </a:xfrm>
            <a:custGeom>
              <a:avLst/>
              <a:gdLst>
                <a:gd name="T0" fmla="*/ 0 w 63"/>
                <a:gd name="T1" fmla="*/ 0 h 38"/>
                <a:gd name="T2" fmla="*/ 63 w 63"/>
                <a:gd name="T3" fmla="*/ 0 h 38"/>
                <a:gd name="T4" fmla="*/ 63 w 63"/>
                <a:gd name="T5" fmla="*/ 38 h 38"/>
                <a:gd name="T6" fmla="*/ 0 w 63"/>
                <a:gd name="T7" fmla="*/ 38 h 38"/>
                <a:gd name="T8" fmla="*/ 0 w 63"/>
                <a:gd name="T9" fmla="*/ 0 h 38"/>
                <a:gd name="T10" fmla="*/ 0 w 63"/>
                <a:gd name="T11" fmla="*/ 0 h 38"/>
                <a:gd name="T12" fmla="*/ 54 w 63"/>
                <a:gd name="T13" fmla="*/ 0 h 38"/>
                <a:gd name="T14" fmla="*/ 54 w 63"/>
                <a:gd name="T15" fmla="*/ 31 h 38"/>
                <a:gd name="T16" fmla="*/ 0 w 63"/>
                <a:gd name="T17" fmla="*/ 31 h 38"/>
                <a:gd name="T18" fmla="*/ 0 w 63"/>
                <a:gd name="T19" fmla="*/ 0 h 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3" h="38">
                  <a:moveTo>
                    <a:pt x="0" y="0"/>
                  </a:moveTo>
                  <a:lnTo>
                    <a:pt x="63" y="0"/>
                  </a:lnTo>
                  <a:lnTo>
                    <a:pt x="63" y="38"/>
                  </a:lnTo>
                  <a:lnTo>
                    <a:pt x="0" y="3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54" y="0"/>
                  </a:lnTo>
                  <a:lnTo>
                    <a:pt x="54" y="31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Freeform 126"/>
            <p:cNvSpPr>
              <a:spLocks noEditPoints="1"/>
            </p:cNvSpPr>
            <p:nvPr/>
          </p:nvSpPr>
          <p:spPr bwMode="auto">
            <a:xfrm>
              <a:off x="2940" y="453"/>
              <a:ext cx="54" cy="31"/>
            </a:xfrm>
            <a:custGeom>
              <a:avLst/>
              <a:gdLst>
                <a:gd name="T0" fmla="*/ 0 w 54"/>
                <a:gd name="T1" fmla="*/ 0 h 31"/>
                <a:gd name="T2" fmla="*/ 54 w 54"/>
                <a:gd name="T3" fmla="*/ 0 h 31"/>
                <a:gd name="T4" fmla="*/ 54 w 54"/>
                <a:gd name="T5" fmla="*/ 31 h 31"/>
                <a:gd name="T6" fmla="*/ 0 w 54"/>
                <a:gd name="T7" fmla="*/ 31 h 31"/>
                <a:gd name="T8" fmla="*/ 0 w 54"/>
                <a:gd name="T9" fmla="*/ 0 h 31"/>
                <a:gd name="T10" fmla="*/ 0 w 54"/>
                <a:gd name="T11" fmla="*/ 0 h 31"/>
                <a:gd name="T12" fmla="*/ 45 w 54"/>
                <a:gd name="T13" fmla="*/ 0 h 31"/>
                <a:gd name="T14" fmla="*/ 45 w 54"/>
                <a:gd name="T15" fmla="*/ 27 h 31"/>
                <a:gd name="T16" fmla="*/ 0 w 54"/>
                <a:gd name="T17" fmla="*/ 27 h 31"/>
                <a:gd name="T18" fmla="*/ 0 w 54"/>
                <a:gd name="T19" fmla="*/ 0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4" h="31">
                  <a:moveTo>
                    <a:pt x="0" y="0"/>
                  </a:moveTo>
                  <a:lnTo>
                    <a:pt x="54" y="0"/>
                  </a:lnTo>
                  <a:lnTo>
                    <a:pt x="54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5" y="0"/>
                  </a:lnTo>
                  <a:lnTo>
                    <a:pt x="4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1" name="Freeform 127"/>
            <p:cNvSpPr>
              <a:spLocks noEditPoints="1"/>
            </p:cNvSpPr>
            <p:nvPr/>
          </p:nvSpPr>
          <p:spPr bwMode="auto">
            <a:xfrm>
              <a:off x="2940" y="453"/>
              <a:ext cx="45" cy="27"/>
            </a:xfrm>
            <a:custGeom>
              <a:avLst/>
              <a:gdLst>
                <a:gd name="T0" fmla="*/ 0 w 45"/>
                <a:gd name="T1" fmla="*/ 0 h 27"/>
                <a:gd name="T2" fmla="*/ 45 w 45"/>
                <a:gd name="T3" fmla="*/ 0 h 27"/>
                <a:gd name="T4" fmla="*/ 45 w 45"/>
                <a:gd name="T5" fmla="*/ 27 h 27"/>
                <a:gd name="T6" fmla="*/ 0 w 45"/>
                <a:gd name="T7" fmla="*/ 27 h 27"/>
                <a:gd name="T8" fmla="*/ 0 w 45"/>
                <a:gd name="T9" fmla="*/ 0 h 27"/>
                <a:gd name="T10" fmla="*/ 0 w 45"/>
                <a:gd name="T11" fmla="*/ 0 h 27"/>
                <a:gd name="T12" fmla="*/ 36 w 45"/>
                <a:gd name="T13" fmla="*/ 0 h 27"/>
                <a:gd name="T14" fmla="*/ 36 w 45"/>
                <a:gd name="T15" fmla="*/ 23 h 27"/>
                <a:gd name="T16" fmla="*/ 0 w 45"/>
                <a:gd name="T17" fmla="*/ 23 h 27"/>
                <a:gd name="T18" fmla="*/ 0 w 45"/>
                <a:gd name="T19" fmla="*/ 0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" h="27">
                  <a:moveTo>
                    <a:pt x="0" y="0"/>
                  </a:moveTo>
                  <a:lnTo>
                    <a:pt x="45" y="0"/>
                  </a:lnTo>
                  <a:lnTo>
                    <a:pt x="45" y="27"/>
                  </a:lnTo>
                  <a:lnTo>
                    <a:pt x="0" y="2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6" y="0"/>
                  </a:lnTo>
                  <a:lnTo>
                    <a:pt x="36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2" name="Freeform 128"/>
            <p:cNvSpPr>
              <a:spLocks noEditPoints="1"/>
            </p:cNvSpPr>
            <p:nvPr/>
          </p:nvSpPr>
          <p:spPr bwMode="auto">
            <a:xfrm>
              <a:off x="2940" y="453"/>
              <a:ext cx="36" cy="23"/>
            </a:xfrm>
            <a:custGeom>
              <a:avLst/>
              <a:gdLst>
                <a:gd name="T0" fmla="*/ 0 w 36"/>
                <a:gd name="T1" fmla="*/ 0 h 23"/>
                <a:gd name="T2" fmla="*/ 36 w 36"/>
                <a:gd name="T3" fmla="*/ 0 h 23"/>
                <a:gd name="T4" fmla="*/ 36 w 36"/>
                <a:gd name="T5" fmla="*/ 23 h 23"/>
                <a:gd name="T6" fmla="*/ 0 w 36"/>
                <a:gd name="T7" fmla="*/ 23 h 23"/>
                <a:gd name="T8" fmla="*/ 0 w 36"/>
                <a:gd name="T9" fmla="*/ 0 h 23"/>
                <a:gd name="T10" fmla="*/ 0 w 36"/>
                <a:gd name="T11" fmla="*/ 0 h 23"/>
                <a:gd name="T12" fmla="*/ 27 w 36"/>
                <a:gd name="T13" fmla="*/ 0 h 23"/>
                <a:gd name="T14" fmla="*/ 27 w 36"/>
                <a:gd name="T15" fmla="*/ 15 h 23"/>
                <a:gd name="T16" fmla="*/ 0 w 36"/>
                <a:gd name="T17" fmla="*/ 15 h 23"/>
                <a:gd name="T18" fmla="*/ 0 w 36"/>
                <a:gd name="T19" fmla="*/ 0 h 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23">
                  <a:moveTo>
                    <a:pt x="0" y="0"/>
                  </a:moveTo>
                  <a:lnTo>
                    <a:pt x="36" y="0"/>
                  </a:lnTo>
                  <a:lnTo>
                    <a:pt x="36" y="23"/>
                  </a:lnTo>
                  <a:lnTo>
                    <a:pt x="0" y="2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7" y="0"/>
                  </a:lnTo>
                  <a:lnTo>
                    <a:pt x="27" y="15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3" name="Freeform 129"/>
            <p:cNvSpPr>
              <a:spLocks noEditPoints="1"/>
            </p:cNvSpPr>
            <p:nvPr/>
          </p:nvSpPr>
          <p:spPr bwMode="auto">
            <a:xfrm>
              <a:off x="2940" y="453"/>
              <a:ext cx="27" cy="15"/>
            </a:xfrm>
            <a:custGeom>
              <a:avLst/>
              <a:gdLst>
                <a:gd name="T0" fmla="*/ 0 w 27"/>
                <a:gd name="T1" fmla="*/ 0 h 15"/>
                <a:gd name="T2" fmla="*/ 27 w 27"/>
                <a:gd name="T3" fmla="*/ 0 h 15"/>
                <a:gd name="T4" fmla="*/ 27 w 27"/>
                <a:gd name="T5" fmla="*/ 15 h 15"/>
                <a:gd name="T6" fmla="*/ 0 w 27"/>
                <a:gd name="T7" fmla="*/ 15 h 15"/>
                <a:gd name="T8" fmla="*/ 0 w 27"/>
                <a:gd name="T9" fmla="*/ 0 h 15"/>
                <a:gd name="T10" fmla="*/ 0 w 27"/>
                <a:gd name="T11" fmla="*/ 0 h 15"/>
                <a:gd name="T12" fmla="*/ 18 w 27"/>
                <a:gd name="T13" fmla="*/ 0 h 15"/>
                <a:gd name="T14" fmla="*/ 18 w 27"/>
                <a:gd name="T15" fmla="*/ 11 h 15"/>
                <a:gd name="T16" fmla="*/ 0 w 27"/>
                <a:gd name="T17" fmla="*/ 11 h 15"/>
                <a:gd name="T18" fmla="*/ 0 w 27"/>
                <a:gd name="T19" fmla="*/ 0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" h="15">
                  <a:moveTo>
                    <a:pt x="0" y="0"/>
                  </a:moveTo>
                  <a:lnTo>
                    <a:pt x="27" y="0"/>
                  </a:lnTo>
                  <a:lnTo>
                    <a:pt x="27" y="15"/>
                  </a:lnTo>
                  <a:lnTo>
                    <a:pt x="0" y="1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8" y="0"/>
                  </a:lnTo>
                  <a:lnTo>
                    <a:pt x="18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4" name="Freeform 130"/>
            <p:cNvSpPr>
              <a:spLocks noEditPoints="1"/>
            </p:cNvSpPr>
            <p:nvPr/>
          </p:nvSpPr>
          <p:spPr bwMode="auto">
            <a:xfrm>
              <a:off x="2940" y="453"/>
              <a:ext cx="18" cy="11"/>
            </a:xfrm>
            <a:custGeom>
              <a:avLst/>
              <a:gdLst>
                <a:gd name="T0" fmla="*/ 0 w 18"/>
                <a:gd name="T1" fmla="*/ 0 h 11"/>
                <a:gd name="T2" fmla="*/ 18 w 18"/>
                <a:gd name="T3" fmla="*/ 0 h 11"/>
                <a:gd name="T4" fmla="*/ 18 w 18"/>
                <a:gd name="T5" fmla="*/ 11 h 11"/>
                <a:gd name="T6" fmla="*/ 0 w 18"/>
                <a:gd name="T7" fmla="*/ 11 h 11"/>
                <a:gd name="T8" fmla="*/ 0 w 18"/>
                <a:gd name="T9" fmla="*/ 0 h 11"/>
                <a:gd name="T10" fmla="*/ 0 w 18"/>
                <a:gd name="T11" fmla="*/ 0 h 11"/>
                <a:gd name="T12" fmla="*/ 9 w 18"/>
                <a:gd name="T13" fmla="*/ 0 h 11"/>
                <a:gd name="T14" fmla="*/ 9 w 18"/>
                <a:gd name="T15" fmla="*/ 4 h 11"/>
                <a:gd name="T16" fmla="*/ 0 w 18"/>
                <a:gd name="T17" fmla="*/ 4 h 11"/>
                <a:gd name="T18" fmla="*/ 0 w 18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" h="11">
                  <a:moveTo>
                    <a:pt x="0" y="0"/>
                  </a:moveTo>
                  <a:lnTo>
                    <a:pt x="18" y="0"/>
                  </a:lnTo>
                  <a:lnTo>
                    <a:pt x="18" y="11"/>
                  </a:ln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9" y="0"/>
                  </a:lnTo>
                  <a:lnTo>
                    <a:pt x="9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5" name="Freeform 131"/>
            <p:cNvSpPr>
              <a:spLocks noEditPoints="1"/>
            </p:cNvSpPr>
            <p:nvPr/>
          </p:nvSpPr>
          <p:spPr bwMode="auto">
            <a:xfrm>
              <a:off x="2940" y="453"/>
              <a:ext cx="9" cy="4"/>
            </a:xfrm>
            <a:custGeom>
              <a:avLst/>
              <a:gdLst>
                <a:gd name="T0" fmla="*/ 0 w 9"/>
                <a:gd name="T1" fmla="*/ 0 h 4"/>
                <a:gd name="T2" fmla="*/ 9 w 9"/>
                <a:gd name="T3" fmla="*/ 0 h 4"/>
                <a:gd name="T4" fmla="*/ 9 w 9"/>
                <a:gd name="T5" fmla="*/ 4 h 4"/>
                <a:gd name="T6" fmla="*/ 0 w 9"/>
                <a:gd name="T7" fmla="*/ 4 h 4"/>
                <a:gd name="T8" fmla="*/ 0 w 9"/>
                <a:gd name="T9" fmla="*/ 0 h 4"/>
                <a:gd name="T10" fmla="*/ 0 w 9"/>
                <a:gd name="T11" fmla="*/ 0 h 4"/>
                <a:gd name="T12" fmla="*/ 0 w 9"/>
                <a:gd name="T13" fmla="*/ 0 h 4"/>
                <a:gd name="T14" fmla="*/ 0 w 9"/>
                <a:gd name="T15" fmla="*/ 0 h 4"/>
                <a:gd name="T16" fmla="*/ 0 w 9"/>
                <a:gd name="T17" fmla="*/ 0 h 4"/>
                <a:gd name="T18" fmla="*/ 0 w 9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lnTo>
                    <a:pt x="9" y="0"/>
                  </a:lnTo>
                  <a:lnTo>
                    <a:pt x="9" y="4"/>
                  </a:lnTo>
                  <a:lnTo>
                    <a:pt x="0" y="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6" name="Freeform 132"/>
            <p:cNvSpPr>
              <a:spLocks noEditPoints="1"/>
            </p:cNvSpPr>
            <p:nvPr/>
          </p:nvSpPr>
          <p:spPr bwMode="auto">
            <a:xfrm>
              <a:off x="2940" y="453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7" name="Rectangle 133"/>
            <p:cNvSpPr>
              <a:spLocks noChangeArrowheads="1"/>
            </p:cNvSpPr>
            <p:nvPr/>
          </p:nvSpPr>
          <p:spPr bwMode="auto">
            <a:xfrm>
              <a:off x="2940" y="453"/>
              <a:ext cx="237" cy="1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318" name="Freeform 134"/>
            <p:cNvSpPr>
              <a:spLocks noEditPoints="1"/>
            </p:cNvSpPr>
            <p:nvPr/>
          </p:nvSpPr>
          <p:spPr bwMode="auto">
            <a:xfrm>
              <a:off x="2940" y="453"/>
              <a:ext cx="237" cy="146"/>
            </a:xfrm>
            <a:custGeom>
              <a:avLst/>
              <a:gdLst>
                <a:gd name="T0" fmla="*/ 0 w 237"/>
                <a:gd name="T1" fmla="*/ 0 h 146"/>
                <a:gd name="T2" fmla="*/ 237 w 237"/>
                <a:gd name="T3" fmla="*/ 0 h 146"/>
                <a:gd name="T4" fmla="*/ 237 w 237"/>
                <a:gd name="T5" fmla="*/ 146 h 146"/>
                <a:gd name="T6" fmla="*/ 0 w 237"/>
                <a:gd name="T7" fmla="*/ 146 h 146"/>
                <a:gd name="T8" fmla="*/ 0 w 237"/>
                <a:gd name="T9" fmla="*/ 0 h 146"/>
                <a:gd name="T10" fmla="*/ 0 w 237"/>
                <a:gd name="T11" fmla="*/ 0 h 146"/>
                <a:gd name="T12" fmla="*/ 228 w 237"/>
                <a:gd name="T13" fmla="*/ 0 h 146"/>
                <a:gd name="T14" fmla="*/ 228 w 237"/>
                <a:gd name="T15" fmla="*/ 138 h 146"/>
                <a:gd name="T16" fmla="*/ 0 w 237"/>
                <a:gd name="T17" fmla="*/ 138 h 146"/>
                <a:gd name="T18" fmla="*/ 0 w 237"/>
                <a:gd name="T19" fmla="*/ 0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7" h="146">
                  <a:moveTo>
                    <a:pt x="0" y="0"/>
                  </a:moveTo>
                  <a:lnTo>
                    <a:pt x="237" y="0"/>
                  </a:lnTo>
                  <a:lnTo>
                    <a:pt x="23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28" y="0"/>
                  </a:lnTo>
                  <a:lnTo>
                    <a:pt x="228" y="138"/>
                  </a:lnTo>
                  <a:lnTo>
                    <a:pt x="0" y="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8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9" name="Freeform 135"/>
            <p:cNvSpPr>
              <a:spLocks noEditPoints="1"/>
            </p:cNvSpPr>
            <p:nvPr/>
          </p:nvSpPr>
          <p:spPr bwMode="auto">
            <a:xfrm>
              <a:off x="2940" y="453"/>
              <a:ext cx="228" cy="138"/>
            </a:xfrm>
            <a:custGeom>
              <a:avLst/>
              <a:gdLst>
                <a:gd name="T0" fmla="*/ 0 w 228"/>
                <a:gd name="T1" fmla="*/ 0 h 138"/>
                <a:gd name="T2" fmla="*/ 228 w 228"/>
                <a:gd name="T3" fmla="*/ 0 h 138"/>
                <a:gd name="T4" fmla="*/ 228 w 228"/>
                <a:gd name="T5" fmla="*/ 138 h 138"/>
                <a:gd name="T6" fmla="*/ 0 w 228"/>
                <a:gd name="T7" fmla="*/ 138 h 138"/>
                <a:gd name="T8" fmla="*/ 0 w 228"/>
                <a:gd name="T9" fmla="*/ 0 h 138"/>
                <a:gd name="T10" fmla="*/ 0 w 228"/>
                <a:gd name="T11" fmla="*/ 0 h 138"/>
                <a:gd name="T12" fmla="*/ 219 w 228"/>
                <a:gd name="T13" fmla="*/ 0 h 138"/>
                <a:gd name="T14" fmla="*/ 219 w 228"/>
                <a:gd name="T15" fmla="*/ 134 h 138"/>
                <a:gd name="T16" fmla="*/ 0 w 228"/>
                <a:gd name="T17" fmla="*/ 134 h 138"/>
                <a:gd name="T18" fmla="*/ 0 w 228"/>
                <a:gd name="T19" fmla="*/ 0 h 1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" h="138">
                  <a:moveTo>
                    <a:pt x="0" y="0"/>
                  </a:moveTo>
                  <a:lnTo>
                    <a:pt x="228" y="0"/>
                  </a:lnTo>
                  <a:lnTo>
                    <a:pt x="228" y="138"/>
                  </a:lnTo>
                  <a:lnTo>
                    <a:pt x="0" y="13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19" y="0"/>
                  </a:lnTo>
                  <a:lnTo>
                    <a:pt x="219" y="134"/>
                  </a:lnTo>
                  <a:lnTo>
                    <a:pt x="0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0" name="Freeform 136"/>
            <p:cNvSpPr>
              <a:spLocks noEditPoints="1"/>
            </p:cNvSpPr>
            <p:nvPr/>
          </p:nvSpPr>
          <p:spPr bwMode="auto">
            <a:xfrm>
              <a:off x="2940" y="453"/>
              <a:ext cx="219" cy="134"/>
            </a:xfrm>
            <a:custGeom>
              <a:avLst/>
              <a:gdLst>
                <a:gd name="T0" fmla="*/ 0 w 219"/>
                <a:gd name="T1" fmla="*/ 0 h 134"/>
                <a:gd name="T2" fmla="*/ 219 w 219"/>
                <a:gd name="T3" fmla="*/ 0 h 134"/>
                <a:gd name="T4" fmla="*/ 219 w 219"/>
                <a:gd name="T5" fmla="*/ 134 h 134"/>
                <a:gd name="T6" fmla="*/ 0 w 219"/>
                <a:gd name="T7" fmla="*/ 134 h 134"/>
                <a:gd name="T8" fmla="*/ 0 w 219"/>
                <a:gd name="T9" fmla="*/ 0 h 134"/>
                <a:gd name="T10" fmla="*/ 0 w 219"/>
                <a:gd name="T11" fmla="*/ 0 h 134"/>
                <a:gd name="T12" fmla="*/ 210 w 219"/>
                <a:gd name="T13" fmla="*/ 0 h 134"/>
                <a:gd name="T14" fmla="*/ 210 w 219"/>
                <a:gd name="T15" fmla="*/ 127 h 134"/>
                <a:gd name="T16" fmla="*/ 0 w 219"/>
                <a:gd name="T17" fmla="*/ 127 h 134"/>
                <a:gd name="T18" fmla="*/ 0 w 21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9" h="134">
                  <a:moveTo>
                    <a:pt x="0" y="0"/>
                  </a:moveTo>
                  <a:lnTo>
                    <a:pt x="219" y="0"/>
                  </a:lnTo>
                  <a:lnTo>
                    <a:pt x="219" y="134"/>
                  </a:lnTo>
                  <a:lnTo>
                    <a:pt x="0" y="13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10" y="0"/>
                  </a:lnTo>
                  <a:lnTo>
                    <a:pt x="210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1" name="Freeform 137"/>
            <p:cNvSpPr>
              <a:spLocks noEditPoints="1"/>
            </p:cNvSpPr>
            <p:nvPr/>
          </p:nvSpPr>
          <p:spPr bwMode="auto">
            <a:xfrm>
              <a:off x="2940" y="453"/>
              <a:ext cx="210" cy="127"/>
            </a:xfrm>
            <a:custGeom>
              <a:avLst/>
              <a:gdLst>
                <a:gd name="T0" fmla="*/ 0 w 210"/>
                <a:gd name="T1" fmla="*/ 0 h 127"/>
                <a:gd name="T2" fmla="*/ 210 w 210"/>
                <a:gd name="T3" fmla="*/ 0 h 127"/>
                <a:gd name="T4" fmla="*/ 210 w 210"/>
                <a:gd name="T5" fmla="*/ 127 h 127"/>
                <a:gd name="T6" fmla="*/ 0 w 210"/>
                <a:gd name="T7" fmla="*/ 127 h 127"/>
                <a:gd name="T8" fmla="*/ 0 w 210"/>
                <a:gd name="T9" fmla="*/ 0 h 127"/>
                <a:gd name="T10" fmla="*/ 0 w 210"/>
                <a:gd name="T11" fmla="*/ 0 h 127"/>
                <a:gd name="T12" fmla="*/ 202 w 210"/>
                <a:gd name="T13" fmla="*/ 0 h 127"/>
                <a:gd name="T14" fmla="*/ 202 w 210"/>
                <a:gd name="T15" fmla="*/ 123 h 127"/>
                <a:gd name="T16" fmla="*/ 0 w 210"/>
                <a:gd name="T17" fmla="*/ 123 h 127"/>
                <a:gd name="T18" fmla="*/ 0 w 210"/>
                <a:gd name="T19" fmla="*/ 0 h 1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0" h="127">
                  <a:moveTo>
                    <a:pt x="0" y="0"/>
                  </a:moveTo>
                  <a:lnTo>
                    <a:pt x="210" y="0"/>
                  </a:lnTo>
                  <a:lnTo>
                    <a:pt x="210" y="127"/>
                  </a:lnTo>
                  <a:lnTo>
                    <a:pt x="0" y="12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02" y="0"/>
                  </a:lnTo>
                  <a:lnTo>
                    <a:pt x="202" y="123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2" name="Freeform 138"/>
            <p:cNvSpPr>
              <a:spLocks noEditPoints="1"/>
            </p:cNvSpPr>
            <p:nvPr/>
          </p:nvSpPr>
          <p:spPr bwMode="auto">
            <a:xfrm>
              <a:off x="2940" y="453"/>
              <a:ext cx="202" cy="123"/>
            </a:xfrm>
            <a:custGeom>
              <a:avLst/>
              <a:gdLst>
                <a:gd name="T0" fmla="*/ 0 w 202"/>
                <a:gd name="T1" fmla="*/ 0 h 123"/>
                <a:gd name="T2" fmla="*/ 202 w 202"/>
                <a:gd name="T3" fmla="*/ 0 h 123"/>
                <a:gd name="T4" fmla="*/ 202 w 202"/>
                <a:gd name="T5" fmla="*/ 123 h 123"/>
                <a:gd name="T6" fmla="*/ 0 w 202"/>
                <a:gd name="T7" fmla="*/ 123 h 123"/>
                <a:gd name="T8" fmla="*/ 0 w 202"/>
                <a:gd name="T9" fmla="*/ 0 h 123"/>
                <a:gd name="T10" fmla="*/ 0 w 202"/>
                <a:gd name="T11" fmla="*/ 0 h 123"/>
                <a:gd name="T12" fmla="*/ 193 w 202"/>
                <a:gd name="T13" fmla="*/ 0 h 123"/>
                <a:gd name="T14" fmla="*/ 193 w 202"/>
                <a:gd name="T15" fmla="*/ 119 h 123"/>
                <a:gd name="T16" fmla="*/ 0 w 202"/>
                <a:gd name="T17" fmla="*/ 119 h 123"/>
                <a:gd name="T18" fmla="*/ 0 w 202"/>
                <a:gd name="T19" fmla="*/ 0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2" h="123">
                  <a:moveTo>
                    <a:pt x="0" y="0"/>
                  </a:moveTo>
                  <a:lnTo>
                    <a:pt x="202" y="0"/>
                  </a:lnTo>
                  <a:lnTo>
                    <a:pt x="202" y="123"/>
                  </a:lnTo>
                  <a:lnTo>
                    <a:pt x="0" y="12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93" y="0"/>
                  </a:lnTo>
                  <a:lnTo>
                    <a:pt x="193" y="119"/>
                  </a:lnTo>
                  <a:lnTo>
                    <a:pt x="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3" name="Freeform 139"/>
            <p:cNvSpPr>
              <a:spLocks noEditPoints="1"/>
            </p:cNvSpPr>
            <p:nvPr/>
          </p:nvSpPr>
          <p:spPr bwMode="auto">
            <a:xfrm>
              <a:off x="2940" y="453"/>
              <a:ext cx="193" cy="119"/>
            </a:xfrm>
            <a:custGeom>
              <a:avLst/>
              <a:gdLst>
                <a:gd name="T0" fmla="*/ 0 w 193"/>
                <a:gd name="T1" fmla="*/ 0 h 119"/>
                <a:gd name="T2" fmla="*/ 193 w 193"/>
                <a:gd name="T3" fmla="*/ 0 h 119"/>
                <a:gd name="T4" fmla="*/ 193 w 193"/>
                <a:gd name="T5" fmla="*/ 119 h 119"/>
                <a:gd name="T6" fmla="*/ 0 w 193"/>
                <a:gd name="T7" fmla="*/ 119 h 119"/>
                <a:gd name="T8" fmla="*/ 0 w 193"/>
                <a:gd name="T9" fmla="*/ 0 h 119"/>
                <a:gd name="T10" fmla="*/ 0 w 193"/>
                <a:gd name="T11" fmla="*/ 0 h 119"/>
                <a:gd name="T12" fmla="*/ 184 w 193"/>
                <a:gd name="T13" fmla="*/ 0 h 119"/>
                <a:gd name="T14" fmla="*/ 184 w 193"/>
                <a:gd name="T15" fmla="*/ 111 h 119"/>
                <a:gd name="T16" fmla="*/ 0 w 193"/>
                <a:gd name="T17" fmla="*/ 111 h 119"/>
                <a:gd name="T18" fmla="*/ 0 w 193"/>
                <a:gd name="T19" fmla="*/ 0 h 1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3" h="119">
                  <a:moveTo>
                    <a:pt x="0" y="0"/>
                  </a:moveTo>
                  <a:lnTo>
                    <a:pt x="193" y="0"/>
                  </a:lnTo>
                  <a:lnTo>
                    <a:pt x="193" y="119"/>
                  </a:lnTo>
                  <a:lnTo>
                    <a:pt x="0" y="11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84" y="0"/>
                  </a:lnTo>
                  <a:lnTo>
                    <a:pt x="184" y="111"/>
                  </a:lnTo>
                  <a:lnTo>
                    <a:pt x="0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4" name="Freeform 140"/>
            <p:cNvSpPr>
              <a:spLocks noEditPoints="1"/>
            </p:cNvSpPr>
            <p:nvPr/>
          </p:nvSpPr>
          <p:spPr bwMode="auto">
            <a:xfrm>
              <a:off x="2940" y="453"/>
              <a:ext cx="184" cy="111"/>
            </a:xfrm>
            <a:custGeom>
              <a:avLst/>
              <a:gdLst>
                <a:gd name="T0" fmla="*/ 0 w 184"/>
                <a:gd name="T1" fmla="*/ 0 h 111"/>
                <a:gd name="T2" fmla="*/ 184 w 184"/>
                <a:gd name="T3" fmla="*/ 0 h 111"/>
                <a:gd name="T4" fmla="*/ 184 w 184"/>
                <a:gd name="T5" fmla="*/ 111 h 111"/>
                <a:gd name="T6" fmla="*/ 0 w 184"/>
                <a:gd name="T7" fmla="*/ 111 h 111"/>
                <a:gd name="T8" fmla="*/ 0 w 184"/>
                <a:gd name="T9" fmla="*/ 0 h 111"/>
                <a:gd name="T10" fmla="*/ 0 w 184"/>
                <a:gd name="T11" fmla="*/ 0 h 111"/>
                <a:gd name="T12" fmla="*/ 175 w 184"/>
                <a:gd name="T13" fmla="*/ 0 h 111"/>
                <a:gd name="T14" fmla="*/ 175 w 184"/>
                <a:gd name="T15" fmla="*/ 107 h 111"/>
                <a:gd name="T16" fmla="*/ 0 w 184"/>
                <a:gd name="T17" fmla="*/ 107 h 111"/>
                <a:gd name="T18" fmla="*/ 0 w 184"/>
                <a:gd name="T19" fmla="*/ 0 h 1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4" h="111">
                  <a:moveTo>
                    <a:pt x="0" y="0"/>
                  </a:moveTo>
                  <a:lnTo>
                    <a:pt x="184" y="0"/>
                  </a:lnTo>
                  <a:lnTo>
                    <a:pt x="184" y="111"/>
                  </a:lnTo>
                  <a:lnTo>
                    <a:pt x="0" y="1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75" y="0"/>
                  </a:lnTo>
                  <a:lnTo>
                    <a:pt x="175" y="107"/>
                  </a:lnTo>
                  <a:lnTo>
                    <a:pt x="0" y="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5" name="Freeform 141"/>
            <p:cNvSpPr>
              <a:spLocks noEditPoints="1"/>
            </p:cNvSpPr>
            <p:nvPr/>
          </p:nvSpPr>
          <p:spPr bwMode="auto">
            <a:xfrm>
              <a:off x="2940" y="453"/>
              <a:ext cx="175" cy="107"/>
            </a:xfrm>
            <a:custGeom>
              <a:avLst/>
              <a:gdLst>
                <a:gd name="T0" fmla="*/ 0 w 175"/>
                <a:gd name="T1" fmla="*/ 0 h 107"/>
                <a:gd name="T2" fmla="*/ 175 w 175"/>
                <a:gd name="T3" fmla="*/ 0 h 107"/>
                <a:gd name="T4" fmla="*/ 175 w 175"/>
                <a:gd name="T5" fmla="*/ 107 h 107"/>
                <a:gd name="T6" fmla="*/ 0 w 175"/>
                <a:gd name="T7" fmla="*/ 107 h 107"/>
                <a:gd name="T8" fmla="*/ 0 w 175"/>
                <a:gd name="T9" fmla="*/ 0 h 107"/>
                <a:gd name="T10" fmla="*/ 0 w 175"/>
                <a:gd name="T11" fmla="*/ 0 h 107"/>
                <a:gd name="T12" fmla="*/ 166 w 175"/>
                <a:gd name="T13" fmla="*/ 0 h 107"/>
                <a:gd name="T14" fmla="*/ 166 w 175"/>
                <a:gd name="T15" fmla="*/ 100 h 107"/>
                <a:gd name="T16" fmla="*/ 0 w 175"/>
                <a:gd name="T17" fmla="*/ 100 h 107"/>
                <a:gd name="T18" fmla="*/ 0 w 175"/>
                <a:gd name="T19" fmla="*/ 0 h 1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5" h="107">
                  <a:moveTo>
                    <a:pt x="0" y="0"/>
                  </a:moveTo>
                  <a:lnTo>
                    <a:pt x="175" y="0"/>
                  </a:lnTo>
                  <a:lnTo>
                    <a:pt x="175" y="107"/>
                  </a:lnTo>
                  <a:lnTo>
                    <a:pt x="0" y="10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66" y="0"/>
                  </a:lnTo>
                  <a:lnTo>
                    <a:pt x="166" y="100"/>
                  </a:lnTo>
                  <a:lnTo>
                    <a:pt x="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A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6" name="Freeform 142"/>
            <p:cNvSpPr>
              <a:spLocks noEditPoints="1"/>
            </p:cNvSpPr>
            <p:nvPr/>
          </p:nvSpPr>
          <p:spPr bwMode="auto">
            <a:xfrm>
              <a:off x="2940" y="453"/>
              <a:ext cx="166" cy="100"/>
            </a:xfrm>
            <a:custGeom>
              <a:avLst/>
              <a:gdLst>
                <a:gd name="T0" fmla="*/ 0 w 166"/>
                <a:gd name="T1" fmla="*/ 0 h 100"/>
                <a:gd name="T2" fmla="*/ 166 w 166"/>
                <a:gd name="T3" fmla="*/ 0 h 100"/>
                <a:gd name="T4" fmla="*/ 166 w 166"/>
                <a:gd name="T5" fmla="*/ 100 h 100"/>
                <a:gd name="T6" fmla="*/ 0 w 166"/>
                <a:gd name="T7" fmla="*/ 100 h 100"/>
                <a:gd name="T8" fmla="*/ 0 w 166"/>
                <a:gd name="T9" fmla="*/ 0 h 100"/>
                <a:gd name="T10" fmla="*/ 0 w 166"/>
                <a:gd name="T11" fmla="*/ 0 h 100"/>
                <a:gd name="T12" fmla="*/ 157 w 166"/>
                <a:gd name="T13" fmla="*/ 0 h 100"/>
                <a:gd name="T14" fmla="*/ 157 w 166"/>
                <a:gd name="T15" fmla="*/ 96 h 100"/>
                <a:gd name="T16" fmla="*/ 0 w 166"/>
                <a:gd name="T17" fmla="*/ 96 h 100"/>
                <a:gd name="T18" fmla="*/ 0 w 166"/>
                <a:gd name="T19" fmla="*/ 0 h 1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6" h="100">
                  <a:moveTo>
                    <a:pt x="0" y="0"/>
                  </a:moveTo>
                  <a:lnTo>
                    <a:pt x="166" y="0"/>
                  </a:lnTo>
                  <a:lnTo>
                    <a:pt x="166" y="100"/>
                  </a:lnTo>
                  <a:lnTo>
                    <a:pt x="0" y="10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57" y="0"/>
                  </a:lnTo>
                  <a:lnTo>
                    <a:pt x="157" y="96"/>
                  </a:lnTo>
                  <a:lnTo>
                    <a:pt x="0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7" name="Freeform 143"/>
            <p:cNvSpPr>
              <a:spLocks noEditPoints="1"/>
            </p:cNvSpPr>
            <p:nvPr/>
          </p:nvSpPr>
          <p:spPr bwMode="auto">
            <a:xfrm>
              <a:off x="2940" y="453"/>
              <a:ext cx="157" cy="96"/>
            </a:xfrm>
            <a:custGeom>
              <a:avLst/>
              <a:gdLst>
                <a:gd name="T0" fmla="*/ 0 w 157"/>
                <a:gd name="T1" fmla="*/ 0 h 96"/>
                <a:gd name="T2" fmla="*/ 157 w 157"/>
                <a:gd name="T3" fmla="*/ 0 h 96"/>
                <a:gd name="T4" fmla="*/ 157 w 157"/>
                <a:gd name="T5" fmla="*/ 96 h 96"/>
                <a:gd name="T6" fmla="*/ 0 w 157"/>
                <a:gd name="T7" fmla="*/ 96 h 96"/>
                <a:gd name="T8" fmla="*/ 0 w 157"/>
                <a:gd name="T9" fmla="*/ 0 h 96"/>
                <a:gd name="T10" fmla="*/ 0 w 157"/>
                <a:gd name="T11" fmla="*/ 0 h 96"/>
                <a:gd name="T12" fmla="*/ 148 w 157"/>
                <a:gd name="T13" fmla="*/ 0 h 96"/>
                <a:gd name="T14" fmla="*/ 148 w 157"/>
                <a:gd name="T15" fmla="*/ 92 h 96"/>
                <a:gd name="T16" fmla="*/ 0 w 157"/>
                <a:gd name="T17" fmla="*/ 92 h 96"/>
                <a:gd name="T18" fmla="*/ 0 w 157"/>
                <a:gd name="T19" fmla="*/ 0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7" h="96">
                  <a:moveTo>
                    <a:pt x="0" y="0"/>
                  </a:moveTo>
                  <a:lnTo>
                    <a:pt x="157" y="0"/>
                  </a:lnTo>
                  <a:lnTo>
                    <a:pt x="157" y="96"/>
                  </a:lnTo>
                  <a:lnTo>
                    <a:pt x="0" y="9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48" y="0"/>
                  </a:lnTo>
                  <a:lnTo>
                    <a:pt x="148" y="92"/>
                  </a:lnTo>
                  <a:lnTo>
                    <a:pt x="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8" name="Freeform 144"/>
            <p:cNvSpPr>
              <a:spLocks noEditPoints="1"/>
            </p:cNvSpPr>
            <p:nvPr/>
          </p:nvSpPr>
          <p:spPr bwMode="auto">
            <a:xfrm>
              <a:off x="2940" y="453"/>
              <a:ext cx="148" cy="92"/>
            </a:xfrm>
            <a:custGeom>
              <a:avLst/>
              <a:gdLst>
                <a:gd name="T0" fmla="*/ 0 w 148"/>
                <a:gd name="T1" fmla="*/ 0 h 92"/>
                <a:gd name="T2" fmla="*/ 148 w 148"/>
                <a:gd name="T3" fmla="*/ 0 h 92"/>
                <a:gd name="T4" fmla="*/ 148 w 148"/>
                <a:gd name="T5" fmla="*/ 92 h 92"/>
                <a:gd name="T6" fmla="*/ 0 w 148"/>
                <a:gd name="T7" fmla="*/ 92 h 92"/>
                <a:gd name="T8" fmla="*/ 0 w 148"/>
                <a:gd name="T9" fmla="*/ 0 h 92"/>
                <a:gd name="T10" fmla="*/ 0 w 148"/>
                <a:gd name="T11" fmla="*/ 0 h 92"/>
                <a:gd name="T12" fmla="*/ 139 w 148"/>
                <a:gd name="T13" fmla="*/ 0 h 92"/>
                <a:gd name="T14" fmla="*/ 139 w 148"/>
                <a:gd name="T15" fmla="*/ 84 h 92"/>
                <a:gd name="T16" fmla="*/ 0 w 148"/>
                <a:gd name="T17" fmla="*/ 84 h 92"/>
                <a:gd name="T18" fmla="*/ 0 w 148"/>
                <a:gd name="T19" fmla="*/ 0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8" h="92">
                  <a:moveTo>
                    <a:pt x="0" y="0"/>
                  </a:moveTo>
                  <a:lnTo>
                    <a:pt x="148" y="0"/>
                  </a:lnTo>
                  <a:lnTo>
                    <a:pt x="148" y="92"/>
                  </a:ln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39" y="0"/>
                  </a:lnTo>
                  <a:lnTo>
                    <a:pt x="139" y="84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9" name="Freeform 145"/>
            <p:cNvSpPr>
              <a:spLocks noEditPoints="1"/>
            </p:cNvSpPr>
            <p:nvPr/>
          </p:nvSpPr>
          <p:spPr bwMode="auto">
            <a:xfrm>
              <a:off x="2940" y="453"/>
              <a:ext cx="139" cy="84"/>
            </a:xfrm>
            <a:custGeom>
              <a:avLst/>
              <a:gdLst>
                <a:gd name="T0" fmla="*/ 0 w 139"/>
                <a:gd name="T1" fmla="*/ 0 h 84"/>
                <a:gd name="T2" fmla="*/ 139 w 139"/>
                <a:gd name="T3" fmla="*/ 0 h 84"/>
                <a:gd name="T4" fmla="*/ 139 w 139"/>
                <a:gd name="T5" fmla="*/ 84 h 84"/>
                <a:gd name="T6" fmla="*/ 0 w 139"/>
                <a:gd name="T7" fmla="*/ 84 h 84"/>
                <a:gd name="T8" fmla="*/ 0 w 139"/>
                <a:gd name="T9" fmla="*/ 0 h 84"/>
                <a:gd name="T10" fmla="*/ 0 w 139"/>
                <a:gd name="T11" fmla="*/ 0 h 84"/>
                <a:gd name="T12" fmla="*/ 130 w 139"/>
                <a:gd name="T13" fmla="*/ 0 h 84"/>
                <a:gd name="T14" fmla="*/ 130 w 139"/>
                <a:gd name="T15" fmla="*/ 81 h 84"/>
                <a:gd name="T16" fmla="*/ 0 w 139"/>
                <a:gd name="T17" fmla="*/ 81 h 84"/>
                <a:gd name="T18" fmla="*/ 0 w 139"/>
                <a:gd name="T19" fmla="*/ 0 h 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9" h="84">
                  <a:moveTo>
                    <a:pt x="0" y="0"/>
                  </a:moveTo>
                  <a:lnTo>
                    <a:pt x="139" y="0"/>
                  </a:lnTo>
                  <a:lnTo>
                    <a:pt x="139" y="84"/>
                  </a:lnTo>
                  <a:lnTo>
                    <a:pt x="0" y="8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30" y="0"/>
                  </a:lnTo>
                  <a:lnTo>
                    <a:pt x="130" y="81"/>
                  </a:lnTo>
                  <a:lnTo>
                    <a:pt x="0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0" name="Freeform 146"/>
            <p:cNvSpPr>
              <a:spLocks noEditPoints="1"/>
            </p:cNvSpPr>
            <p:nvPr/>
          </p:nvSpPr>
          <p:spPr bwMode="auto">
            <a:xfrm>
              <a:off x="2940" y="453"/>
              <a:ext cx="130" cy="81"/>
            </a:xfrm>
            <a:custGeom>
              <a:avLst/>
              <a:gdLst>
                <a:gd name="T0" fmla="*/ 0 w 130"/>
                <a:gd name="T1" fmla="*/ 0 h 81"/>
                <a:gd name="T2" fmla="*/ 130 w 130"/>
                <a:gd name="T3" fmla="*/ 0 h 81"/>
                <a:gd name="T4" fmla="*/ 130 w 130"/>
                <a:gd name="T5" fmla="*/ 81 h 81"/>
                <a:gd name="T6" fmla="*/ 0 w 130"/>
                <a:gd name="T7" fmla="*/ 81 h 81"/>
                <a:gd name="T8" fmla="*/ 0 w 130"/>
                <a:gd name="T9" fmla="*/ 0 h 81"/>
                <a:gd name="T10" fmla="*/ 0 w 130"/>
                <a:gd name="T11" fmla="*/ 0 h 81"/>
                <a:gd name="T12" fmla="*/ 126 w 130"/>
                <a:gd name="T13" fmla="*/ 0 h 81"/>
                <a:gd name="T14" fmla="*/ 126 w 130"/>
                <a:gd name="T15" fmla="*/ 77 h 81"/>
                <a:gd name="T16" fmla="*/ 0 w 130"/>
                <a:gd name="T17" fmla="*/ 77 h 81"/>
                <a:gd name="T18" fmla="*/ 0 w 130"/>
                <a:gd name="T19" fmla="*/ 0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0" h="81">
                  <a:moveTo>
                    <a:pt x="0" y="0"/>
                  </a:moveTo>
                  <a:lnTo>
                    <a:pt x="130" y="0"/>
                  </a:lnTo>
                  <a:lnTo>
                    <a:pt x="130" y="81"/>
                  </a:lnTo>
                  <a:lnTo>
                    <a:pt x="0" y="8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26" y="0"/>
                  </a:lnTo>
                  <a:lnTo>
                    <a:pt x="12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1" name="Freeform 147"/>
            <p:cNvSpPr>
              <a:spLocks noEditPoints="1"/>
            </p:cNvSpPr>
            <p:nvPr/>
          </p:nvSpPr>
          <p:spPr bwMode="auto">
            <a:xfrm>
              <a:off x="2940" y="453"/>
              <a:ext cx="126" cy="77"/>
            </a:xfrm>
            <a:custGeom>
              <a:avLst/>
              <a:gdLst>
                <a:gd name="T0" fmla="*/ 0 w 126"/>
                <a:gd name="T1" fmla="*/ 0 h 77"/>
                <a:gd name="T2" fmla="*/ 126 w 126"/>
                <a:gd name="T3" fmla="*/ 0 h 77"/>
                <a:gd name="T4" fmla="*/ 126 w 126"/>
                <a:gd name="T5" fmla="*/ 77 h 77"/>
                <a:gd name="T6" fmla="*/ 0 w 126"/>
                <a:gd name="T7" fmla="*/ 77 h 77"/>
                <a:gd name="T8" fmla="*/ 0 w 126"/>
                <a:gd name="T9" fmla="*/ 0 h 77"/>
                <a:gd name="T10" fmla="*/ 0 w 126"/>
                <a:gd name="T11" fmla="*/ 0 h 77"/>
                <a:gd name="T12" fmla="*/ 117 w 126"/>
                <a:gd name="T13" fmla="*/ 0 h 77"/>
                <a:gd name="T14" fmla="*/ 117 w 126"/>
                <a:gd name="T15" fmla="*/ 69 h 77"/>
                <a:gd name="T16" fmla="*/ 0 w 126"/>
                <a:gd name="T17" fmla="*/ 69 h 77"/>
                <a:gd name="T18" fmla="*/ 0 w 126"/>
                <a:gd name="T19" fmla="*/ 0 h 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6" h="77">
                  <a:moveTo>
                    <a:pt x="0" y="0"/>
                  </a:moveTo>
                  <a:lnTo>
                    <a:pt x="126" y="0"/>
                  </a:lnTo>
                  <a:lnTo>
                    <a:pt x="126" y="77"/>
                  </a:lnTo>
                  <a:lnTo>
                    <a:pt x="0" y="7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17" y="0"/>
                  </a:lnTo>
                  <a:lnTo>
                    <a:pt x="117" y="69"/>
                  </a:lnTo>
                  <a:lnTo>
                    <a:pt x="0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2" name="Freeform 148"/>
            <p:cNvSpPr>
              <a:spLocks noEditPoints="1"/>
            </p:cNvSpPr>
            <p:nvPr/>
          </p:nvSpPr>
          <p:spPr bwMode="auto">
            <a:xfrm>
              <a:off x="2940" y="453"/>
              <a:ext cx="117" cy="69"/>
            </a:xfrm>
            <a:custGeom>
              <a:avLst/>
              <a:gdLst>
                <a:gd name="T0" fmla="*/ 0 w 117"/>
                <a:gd name="T1" fmla="*/ 0 h 69"/>
                <a:gd name="T2" fmla="*/ 117 w 117"/>
                <a:gd name="T3" fmla="*/ 0 h 69"/>
                <a:gd name="T4" fmla="*/ 117 w 117"/>
                <a:gd name="T5" fmla="*/ 69 h 69"/>
                <a:gd name="T6" fmla="*/ 0 w 117"/>
                <a:gd name="T7" fmla="*/ 69 h 69"/>
                <a:gd name="T8" fmla="*/ 0 w 117"/>
                <a:gd name="T9" fmla="*/ 0 h 69"/>
                <a:gd name="T10" fmla="*/ 0 w 117"/>
                <a:gd name="T11" fmla="*/ 0 h 69"/>
                <a:gd name="T12" fmla="*/ 108 w 117"/>
                <a:gd name="T13" fmla="*/ 0 h 69"/>
                <a:gd name="T14" fmla="*/ 108 w 117"/>
                <a:gd name="T15" fmla="*/ 65 h 69"/>
                <a:gd name="T16" fmla="*/ 0 w 117"/>
                <a:gd name="T17" fmla="*/ 65 h 69"/>
                <a:gd name="T18" fmla="*/ 0 w 117"/>
                <a:gd name="T19" fmla="*/ 0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7" h="69">
                  <a:moveTo>
                    <a:pt x="0" y="0"/>
                  </a:moveTo>
                  <a:lnTo>
                    <a:pt x="117" y="0"/>
                  </a:lnTo>
                  <a:lnTo>
                    <a:pt x="117" y="69"/>
                  </a:lnTo>
                  <a:lnTo>
                    <a:pt x="0" y="6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08" y="0"/>
                  </a:lnTo>
                  <a:lnTo>
                    <a:pt x="108" y="65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3" name="Freeform 149"/>
            <p:cNvSpPr>
              <a:spLocks noEditPoints="1"/>
            </p:cNvSpPr>
            <p:nvPr/>
          </p:nvSpPr>
          <p:spPr bwMode="auto">
            <a:xfrm>
              <a:off x="2940" y="453"/>
              <a:ext cx="108" cy="65"/>
            </a:xfrm>
            <a:custGeom>
              <a:avLst/>
              <a:gdLst>
                <a:gd name="T0" fmla="*/ 0 w 108"/>
                <a:gd name="T1" fmla="*/ 0 h 65"/>
                <a:gd name="T2" fmla="*/ 108 w 108"/>
                <a:gd name="T3" fmla="*/ 0 h 65"/>
                <a:gd name="T4" fmla="*/ 108 w 108"/>
                <a:gd name="T5" fmla="*/ 65 h 65"/>
                <a:gd name="T6" fmla="*/ 0 w 108"/>
                <a:gd name="T7" fmla="*/ 65 h 65"/>
                <a:gd name="T8" fmla="*/ 0 w 108"/>
                <a:gd name="T9" fmla="*/ 0 h 65"/>
                <a:gd name="T10" fmla="*/ 0 w 108"/>
                <a:gd name="T11" fmla="*/ 0 h 65"/>
                <a:gd name="T12" fmla="*/ 99 w 108"/>
                <a:gd name="T13" fmla="*/ 0 h 65"/>
                <a:gd name="T14" fmla="*/ 99 w 108"/>
                <a:gd name="T15" fmla="*/ 57 h 65"/>
                <a:gd name="T16" fmla="*/ 0 w 108"/>
                <a:gd name="T17" fmla="*/ 57 h 65"/>
                <a:gd name="T18" fmla="*/ 0 w 108"/>
                <a:gd name="T19" fmla="*/ 0 h 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8" h="65">
                  <a:moveTo>
                    <a:pt x="0" y="0"/>
                  </a:moveTo>
                  <a:lnTo>
                    <a:pt x="108" y="0"/>
                  </a:lnTo>
                  <a:lnTo>
                    <a:pt x="108" y="65"/>
                  </a:lnTo>
                  <a:lnTo>
                    <a:pt x="0" y="6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99" y="0"/>
                  </a:lnTo>
                  <a:lnTo>
                    <a:pt x="99" y="57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4" name="Freeform 150"/>
            <p:cNvSpPr>
              <a:spLocks noEditPoints="1"/>
            </p:cNvSpPr>
            <p:nvPr/>
          </p:nvSpPr>
          <p:spPr bwMode="auto">
            <a:xfrm>
              <a:off x="2940" y="453"/>
              <a:ext cx="99" cy="57"/>
            </a:xfrm>
            <a:custGeom>
              <a:avLst/>
              <a:gdLst>
                <a:gd name="T0" fmla="*/ 0 w 99"/>
                <a:gd name="T1" fmla="*/ 0 h 57"/>
                <a:gd name="T2" fmla="*/ 99 w 99"/>
                <a:gd name="T3" fmla="*/ 0 h 57"/>
                <a:gd name="T4" fmla="*/ 99 w 99"/>
                <a:gd name="T5" fmla="*/ 57 h 57"/>
                <a:gd name="T6" fmla="*/ 0 w 99"/>
                <a:gd name="T7" fmla="*/ 57 h 57"/>
                <a:gd name="T8" fmla="*/ 0 w 99"/>
                <a:gd name="T9" fmla="*/ 0 h 57"/>
                <a:gd name="T10" fmla="*/ 0 w 99"/>
                <a:gd name="T11" fmla="*/ 0 h 57"/>
                <a:gd name="T12" fmla="*/ 90 w 99"/>
                <a:gd name="T13" fmla="*/ 0 h 57"/>
                <a:gd name="T14" fmla="*/ 90 w 99"/>
                <a:gd name="T15" fmla="*/ 54 h 57"/>
                <a:gd name="T16" fmla="*/ 0 w 99"/>
                <a:gd name="T17" fmla="*/ 54 h 57"/>
                <a:gd name="T18" fmla="*/ 0 w 99"/>
                <a:gd name="T19" fmla="*/ 0 h 5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9" h="57">
                  <a:moveTo>
                    <a:pt x="0" y="0"/>
                  </a:moveTo>
                  <a:lnTo>
                    <a:pt x="99" y="0"/>
                  </a:lnTo>
                  <a:lnTo>
                    <a:pt x="99" y="57"/>
                  </a:lnTo>
                  <a:lnTo>
                    <a:pt x="0" y="5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90" y="0"/>
                  </a:lnTo>
                  <a:lnTo>
                    <a:pt x="90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5" name="Freeform 151"/>
            <p:cNvSpPr>
              <a:spLocks noEditPoints="1"/>
            </p:cNvSpPr>
            <p:nvPr/>
          </p:nvSpPr>
          <p:spPr bwMode="auto">
            <a:xfrm>
              <a:off x="2940" y="453"/>
              <a:ext cx="90" cy="54"/>
            </a:xfrm>
            <a:custGeom>
              <a:avLst/>
              <a:gdLst>
                <a:gd name="T0" fmla="*/ 0 w 90"/>
                <a:gd name="T1" fmla="*/ 0 h 54"/>
                <a:gd name="T2" fmla="*/ 90 w 90"/>
                <a:gd name="T3" fmla="*/ 0 h 54"/>
                <a:gd name="T4" fmla="*/ 90 w 90"/>
                <a:gd name="T5" fmla="*/ 54 h 54"/>
                <a:gd name="T6" fmla="*/ 0 w 90"/>
                <a:gd name="T7" fmla="*/ 54 h 54"/>
                <a:gd name="T8" fmla="*/ 0 w 90"/>
                <a:gd name="T9" fmla="*/ 0 h 54"/>
                <a:gd name="T10" fmla="*/ 0 w 90"/>
                <a:gd name="T11" fmla="*/ 0 h 54"/>
                <a:gd name="T12" fmla="*/ 81 w 90"/>
                <a:gd name="T13" fmla="*/ 0 h 54"/>
                <a:gd name="T14" fmla="*/ 81 w 90"/>
                <a:gd name="T15" fmla="*/ 50 h 54"/>
                <a:gd name="T16" fmla="*/ 0 w 90"/>
                <a:gd name="T17" fmla="*/ 50 h 54"/>
                <a:gd name="T18" fmla="*/ 0 w 90"/>
                <a:gd name="T19" fmla="*/ 0 h 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54">
                  <a:moveTo>
                    <a:pt x="0" y="0"/>
                  </a:moveTo>
                  <a:lnTo>
                    <a:pt x="90" y="0"/>
                  </a:lnTo>
                  <a:lnTo>
                    <a:pt x="90" y="54"/>
                  </a:lnTo>
                  <a:lnTo>
                    <a:pt x="0" y="5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1" y="0"/>
                  </a:lnTo>
                  <a:lnTo>
                    <a:pt x="81" y="50"/>
                  </a:lnTo>
                  <a:lnTo>
                    <a:pt x="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6" name="Freeform 152"/>
            <p:cNvSpPr>
              <a:spLocks noEditPoints="1"/>
            </p:cNvSpPr>
            <p:nvPr/>
          </p:nvSpPr>
          <p:spPr bwMode="auto">
            <a:xfrm>
              <a:off x="2940" y="453"/>
              <a:ext cx="81" cy="50"/>
            </a:xfrm>
            <a:custGeom>
              <a:avLst/>
              <a:gdLst>
                <a:gd name="T0" fmla="*/ 0 w 81"/>
                <a:gd name="T1" fmla="*/ 0 h 50"/>
                <a:gd name="T2" fmla="*/ 81 w 81"/>
                <a:gd name="T3" fmla="*/ 0 h 50"/>
                <a:gd name="T4" fmla="*/ 81 w 81"/>
                <a:gd name="T5" fmla="*/ 50 h 50"/>
                <a:gd name="T6" fmla="*/ 0 w 81"/>
                <a:gd name="T7" fmla="*/ 50 h 50"/>
                <a:gd name="T8" fmla="*/ 0 w 81"/>
                <a:gd name="T9" fmla="*/ 0 h 50"/>
                <a:gd name="T10" fmla="*/ 0 w 81"/>
                <a:gd name="T11" fmla="*/ 0 h 50"/>
                <a:gd name="T12" fmla="*/ 72 w 81"/>
                <a:gd name="T13" fmla="*/ 0 h 50"/>
                <a:gd name="T14" fmla="*/ 72 w 81"/>
                <a:gd name="T15" fmla="*/ 42 h 50"/>
                <a:gd name="T16" fmla="*/ 0 w 81"/>
                <a:gd name="T17" fmla="*/ 42 h 50"/>
                <a:gd name="T18" fmla="*/ 0 w 81"/>
                <a:gd name="T19" fmla="*/ 0 h 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50">
                  <a:moveTo>
                    <a:pt x="0" y="0"/>
                  </a:moveTo>
                  <a:lnTo>
                    <a:pt x="81" y="0"/>
                  </a:lnTo>
                  <a:lnTo>
                    <a:pt x="81" y="50"/>
                  </a:lnTo>
                  <a:lnTo>
                    <a:pt x="0" y="5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72" y="0"/>
                  </a:lnTo>
                  <a:lnTo>
                    <a:pt x="72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7" name="Freeform 153"/>
            <p:cNvSpPr>
              <a:spLocks noEditPoints="1"/>
            </p:cNvSpPr>
            <p:nvPr/>
          </p:nvSpPr>
          <p:spPr bwMode="auto">
            <a:xfrm>
              <a:off x="2940" y="453"/>
              <a:ext cx="72" cy="42"/>
            </a:xfrm>
            <a:custGeom>
              <a:avLst/>
              <a:gdLst>
                <a:gd name="T0" fmla="*/ 0 w 72"/>
                <a:gd name="T1" fmla="*/ 0 h 42"/>
                <a:gd name="T2" fmla="*/ 72 w 72"/>
                <a:gd name="T3" fmla="*/ 0 h 42"/>
                <a:gd name="T4" fmla="*/ 72 w 72"/>
                <a:gd name="T5" fmla="*/ 42 h 42"/>
                <a:gd name="T6" fmla="*/ 0 w 72"/>
                <a:gd name="T7" fmla="*/ 42 h 42"/>
                <a:gd name="T8" fmla="*/ 0 w 72"/>
                <a:gd name="T9" fmla="*/ 0 h 42"/>
                <a:gd name="T10" fmla="*/ 0 w 72"/>
                <a:gd name="T11" fmla="*/ 0 h 42"/>
                <a:gd name="T12" fmla="*/ 63 w 72"/>
                <a:gd name="T13" fmla="*/ 0 h 42"/>
                <a:gd name="T14" fmla="*/ 63 w 72"/>
                <a:gd name="T15" fmla="*/ 38 h 42"/>
                <a:gd name="T16" fmla="*/ 0 w 72"/>
                <a:gd name="T17" fmla="*/ 38 h 42"/>
                <a:gd name="T18" fmla="*/ 0 w 72"/>
                <a:gd name="T19" fmla="*/ 0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2" h="42">
                  <a:moveTo>
                    <a:pt x="0" y="0"/>
                  </a:moveTo>
                  <a:lnTo>
                    <a:pt x="72" y="0"/>
                  </a:lnTo>
                  <a:lnTo>
                    <a:pt x="72" y="42"/>
                  </a:lnTo>
                  <a:lnTo>
                    <a:pt x="0" y="4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63" y="0"/>
                  </a:lnTo>
                  <a:lnTo>
                    <a:pt x="63" y="38"/>
                  </a:lnTo>
                  <a:lnTo>
                    <a:pt x="0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8" name="Freeform 154"/>
            <p:cNvSpPr>
              <a:spLocks noEditPoints="1"/>
            </p:cNvSpPr>
            <p:nvPr/>
          </p:nvSpPr>
          <p:spPr bwMode="auto">
            <a:xfrm>
              <a:off x="2940" y="453"/>
              <a:ext cx="63" cy="38"/>
            </a:xfrm>
            <a:custGeom>
              <a:avLst/>
              <a:gdLst>
                <a:gd name="T0" fmla="*/ 0 w 63"/>
                <a:gd name="T1" fmla="*/ 0 h 38"/>
                <a:gd name="T2" fmla="*/ 63 w 63"/>
                <a:gd name="T3" fmla="*/ 0 h 38"/>
                <a:gd name="T4" fmla="*/ 63 w 63"/>
                <a:gd name="T5" fmla="*/ 38 h 38"/>
                <a:gd name="T6" fmla="*/ 0 w 63"/>
                <a:gd name="T7" fmla="*/ 38 h 38"/>
                <a:gd name="T8" fmla="*/ 0 w 63"/>
                <a:gd name="T9" fmla="*/ 0 h 38"/>
                <a:gd name="T10" fmla="*/ 0 w 63"/>
                <a:gd name="T11" fmla="*/ 0 h 38"/>
                <a:gd name="T12" fmla="*/ 54 w 63"/>
                <a:gd name="T13" fmla="*/ 0 h 38"/>
                <a:gd name="T14" fmla="*/ 54 w 63"/>
                <a:gd name="T15" fmla="*/ 31 h 38"/>
                <a:gd name="T16" fmla="*/ 0 w 63"/>
                <a:gd name="T17" fmla="*/ 31 h 38"/>
                <a:gd name="T18" fmla="*/ 0 w 63"/>
                <a:gd name="T19" fmla="*/ 0 h 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3" h="38">
                  <a:moveTo>
                    <a:pt x="0" y="0"/>
                  </a:moveTo>
                  <a:lnTo>
                    <a:pt x="63" y="0"/>
                  </a:lnTo>
                  <a:lnTo>
                    <a:pt x="63" y="38"/>
                  </a:lnTo>
                  <a:lnTo>
                    <a:pt x="0" y="3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54" y="0"/>
                  </a:lnTo>
                  <a:lnTo>
                    <a:pt x="54" y="31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9" name="Freeform 155"/>
            <p:cNvSpPr>
              <a:spLocks noEditPoints="1"/>
            </p:cNvSpPr>
            <p:nvPr/>
          </p:nvSpPr>
          <p:spPr bwMode="auto">
            <a:xfrm>
              <a:off x="2940" y="453"/>
              <a:ext cx="54" cy="31"/>
            </a:xfrm>
            <a:custGeom>
              <a:avLst/>
              <a:gdLst>
                <a:gd name="T0" fmla="*/ 0 w 54"/>
                <a:gd name="T1" fmla="*/ 0 h 31"/>
                <a:gd name="T2" fmla="*/ 54 w 54"/>
                <a:gd name="T3" fmla="*/ 0 h 31"/>
                <a:gd name="T4" fmla="*/ 54 w 54"/>
                <a:gd name="T5" fmla="*/ 31 h 31"/>
                <a:gd name="T6" fmla="*/ 0 w 54"/>
                <a:gd name="T7" fmla="*/ 31 h 31"/>
                <a:gd name="T8" fmla="*/ 0 w 54"/>
                <a:gd name="T9" fmla="*/ 0 h 31"/>
                <a:gd name="T10" fmla="*/ 0 w 54"/>
                <a:gd name="T11" fmla="*/ 0 h 31"/>
                <a:gd name="T12" fmla="*/ 45 w 54"/>
                <a:gd name="T13" fmla="*/ 0 h 31"/>
                <a:gd name="T14" fmla="*/ 45 w 54"/>
                <a:gd name="T15" fmla="*/ 27 h 31"/>
                <a:gd name="T16" fmla="*/ 0 w 54"/>
                <a:gd name="T17" fmla="*/ 27 h 31"/>
                <a:gd name="T18" fmla="*/ 0 w 54"/>
                <a:gd name="T19" fmla="*/ 0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4" h="31">
                  <a:moveTo>
                    <a:pt x="0" y="0"/>
                  </a:moveTo>
                  <a:lnTo>
                    <a:pt x="54" y="0"/>
                  </a:lnTo>
                  <a:lnTo>
                    <a:pt x="54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5" y="0"/>
                  </a:lnTo>
                  <a:lnTo>
                    <a:pt x="4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0" name="Freeform 156"/>
            <p:cNvSpPr>
              <a:spLocks noEditPoints="1"/>
            </p:cNvSpPr>
            <p:nvPr/>
          </p:nvSpPr>
          <p:spPr bwMode="auto">
            <a:xfrm>
              <a:off x="2940" y="453"/>
              <a:ext cx="45" cy="27"/>
            </a:xfrm>
            <a:custGeom>
              <a:avLst/>
              <a:gdLst>
                <a:gd name="T0" fmla="*/ 0 w 45"/>
                <a:gd name="T1" fmla="*/ 0 h 27"/>
                <a:gd name="T2" fmla="*/ 45 w 45"/>
                <a:gd name="T3" fmla="*/ 0 h 27"/>
                <a:gd name="T4" fmla="*/ 45 w 45"/>
                <a:gd name="T5" fmla="*/ 27 h 27"/>
                <a:gd name="T6" fmla="*/ 0 w 45"/>
                <a:gd name="T7" fmla="*/ 27 h 27"/>
                <a:gd name="T8" fmla="*/ 0 w 45"/>
                <a:gd name="T9" fmla="*/ 0 h 27"/>
                <a:gd name="T10" fmla="*/ 0 w 45"/>
                <a:gd name="T11" fmla="*/ 0 h 27"/>
                <a:gd name="T12" fmla="*/ 36 w 45"/>
                <a:gd name="T13" fmla="*/ 0 h 27"/>
                <a:gd name="T14" fmla="*/ 36 w 45"/>
                <a:gd name="T15" fmla="*/ 23 h 27"/>
                <a:gd name="T16" fmla="*/ 0 w 45"/>
                <a:gd name="T17" fmla="*/ 23 h 27"/>
                <a:gd name="T18" fmla="*/ 0 w 45"/>
                <a:gd name="T19" fmla="*/ 0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" h="27">
                  <a:moveTo>
                    <a:pt x="0" y="0"/>
                  </a:moveTo>
                  <a:lnTo>
                    <a:pt x="45" y="0"/>
                  </a:lnTo>
                  <a:lnTo>
                    <a:pt x="45" y="27"/>
                  </a:lnTo>
                  <a:lnTo>
                    <a:pt x="0" y="2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6" y="0"/>
                  </a:lnTo>
                  <a:lnTo>
                    <a:pt x="36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1" name="Freeform 157"/>
            <p:cNvSpPr>
              <a:spLocks noEditPoints="1"/>
            </p:cNvSpPr>
            <p:nvPr/>
          </p:nvSpPr>
          <p:spPr bwMode="auto">
            <a:xfrm>
              <a:off x="2940" y="453"/>
              <a:ext cx="36" cy="23"/>
            </a:xfrm>
            <a:custGeom>
              <a:avLst/>
              <a:gdLst>
                <a:gd name="T0" fmla="*/ 0 w 36"/>
                <a:gd name="T1" fmla="*/ 0 h 23"/>
                <a:gd name="T2" fmla="*/ 36 w 36"/>
                <a:gd name="T3" fmla="*/ 0 h 23"/>
                <a:gd name="T4" fmla="*/ 36 w 36"/>
                <a:gd name="T5" fmla="*/ 23 h 23"/>
                <a:gd name="T6" fmla="*/ 0 w 36"/>
                <a:gd name="T7" fmla="*/ 23 h 23"/>
                <a:gd name="T8" fmla="*/ 0 w 36"/>
                <a:gd name="T9" fmla="*/ 0 h 23"/>
                <a:gd name="T10" fmla="*/ 0 w 36"/>
                <a:gd name="T11" fmla="*/ 0 h 23"/>
                <a:gd name="T12" fmla="*/ 27 w 36"/>
                <a:gd name="T13" fmla="*/ 0 h 23"/>
                <a:gd name="T14" fmla="*/ 27 w 36"/>
                <a:gd name="T15" fmla="*/ 15 h 23"/>
                <a:gd name="T16" fmla="*/ 0 w 36"/>
                <a:gd name="T17" fmla="*/ 15 h 23"/>
                <a:gd name="T18" fmla="*/ 0 w 36"/>
                <a:gd name="T19" fmla="*/ 0 h 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23">
                  <a:moveTo>
                    <a:pt x="0" y="0"/>
                  </a:moveTo>
                  <a:lnTo>
                    <a:pt x="36" y="0"/>
                  </a:lnTo>
                  <a:lnTo>
                    <a:pt x="36" y="23"/>
                  </a:lnTo>
                  <a:lnTo>
                    <a:pt x="0" y="2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7" y="0"/>
                  </a:lnTo>
                  <a:lnTo>
                    <a:pt x="27" y="15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2" name="Freeform 158"/>
            <p:cNvSpPr>
              <a:spLocks noEditPoints="1"/>
            </p:cNvSpPr>
            <p:nvPr/>
          </p:nvSpPr>
          <p:spPr bwMode="auto">
            <a:xfrm>
              <a:off x="2940" y="453"/>
              <a:ext cx="27" cy="15"/>
            </a:xfrm>
            <a:custGeom>
              <a:avLst/>
              <a:gdLst>
                <a:gd name="T0" fmla="*/ 0 w 27"/>
                <a:gd name="T1" fmla="*/ 0 h 15"/>
                <a:gd name="T2" fmla="*/ 27 w 27"/>
                <a:gd name="T3" fmla="*/ 0 h 15"/>
                <a:gd name="T4" fmla="*/ 27 w 27"/>
                <a:gd name="T5" fmla="*/ 15 h 15"/>
                <a:gd name="T6" fmla="*/ 0 w 27"/>
                <a:gd name="T7" fmla="*/ 15 h 15"/>
                <a:gd name="T8" fmla="*/ 0 w 27"/>
                <a:gd name="T9" fmla="*/ 0 h 15"/>
                <a:gd name="T10" fmla="*/ 0 w 27"/>
                <a:gd name="T11" fmla="*/ 0 h 15"/>
                <a:gd name="T12" fmla="*/ 18 w 27"/>
                <a:gd name="T13" fmla="*/ 0 h 15"/>
                <a:gd name="T14" fmla="*/ 18 w 27"/>
                <a:gd name="T15" fmla="*/ 11 h 15"/>
                <a:gd name="T16" fmla="*/ 0 w 27"/>
                <a:gd name="T17" fmla="*/ 11 h 15"/>
                <a:gd name="T18" fmla="*/ 0 w 27"/>
                <a:gd name="T19" fmla="*/ 0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" h="15">
                  <a:moveTo>
                    <a:pt x="0" y="0"/>
                  </a:moveTo>
                  <a:lnTo>
                    <a:pt x="27" y="0"/>
                  </a:lnTo>
                  <a:lnTo>
                    <a:pt x="27" y="15"/>
                  </a:lnTo>
                  <a:lnTo>
                    <a:pt x="0" y="1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8" y="0"/>
                  </a:lnTo>
                  <a:lnTo>
                    <a:pt x="18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3" name="Freeform 159"/>
            <p:cNvSpPr>
              <a:spLocks noEditPoints="1"/>
            </p:cNvSpPr>
            <p:nvPr/>
          </p:nvSpPr>
          <p:spPr bwMode="auto">
            <a:xfrm>
              <a:off x="2940" y="453"/>
              <a:ext cx="18" cy="11"/>
            </a:xfrm>
            <a:custGeom>
              <a:avLst/>
              <a:gdLst>
                <a:gd name="T0" fmla="*/ 0 w 18"/>
                <a:gd name="T1" fmla="*/ 0 h 11"/>
                <a:gd name="T2" fmla="*/ 18 w 18"/>
                <a:gd name="T3" fmla="*/ 0 h 11"/>
                <a:gd name="T4" fmla="*/ 18 w 18"/>
                <a:gd name="T5" fmla="*/ 11 h 11"/>
                <a:gd name="T6" fmla="*/ 0 w 18"/>
                <a:gd name="T7" fmla="*/ 11 h 11"/>
                <a:gd name="T8" fmla="*/ 0 w 18"/>
                <a:gd name="T9" fmla="*/ 0 h 11"/>
                <a:gd name="T10" fmla="*/ 0 w 18"/>
                <a:gd name="T11" fmla="*/ 0 h 11"/>
                <a:gd name="T12" fmla="*/ 9 w 18"/>
                <a:gd name="T13" fmla="*/ 0 h 11"/>
                <a:gd name="T14" fmla="*/ 9 w 18"/>
                <a:gd name="T15" fmla="*/ 4 h 11"/>
                <a:gd name="T16" fmla="*/ 0 w 18"/>
                <a:gd name="T17" fmla="*/ 4 h 11"/>
                <a:gd name="T18" fmla="*/ 0 w 18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" h="11">
                  <a:moveTo>
                    <a:pt x="0" y="0"/>
                  </a:moveTo>
                  <a:lnTo>
                    <a:pt x="18" y="0"/>
                  </a:lnTo>
                  <a:lnTo>
                    <a:pt x="18" y="11"/>
                  </a:ln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9" y="0"/>
                  </a:lnTo>
                  <a:lnTo>
                    <a:pt x="9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4" name="Freeform 160"/>
            <p:cNvSpPr>
              <a:spLocks noEditPoints="1"/>
            </p:cNvSpPr>
            <p:nvPr/>
          </p:nvSpPr>
          <p:spPr bwMode="auto">
            <a:xfrm>
              <a:off x="2940" y="453"/>
              <a:ext cx="9" cy="4"/>
            </a:xfrm>
            <a:custGeom>
              <a:avLst/>
              <a:gdLst>
                <a:gd name="T0" fmla="*/ 0 w 9"/>
                <a:gd name="T1" fmla="*/ 0 h 4"/>
                <a:gd name="T2" fmla="*/ 9 w 9"/>
                <a:gd name="T3" fmla="*/ 0 h 4"/>
                <a:gd name="T4" fmla="*/ 9 w 9"/>
                <a:gd name="T5" fmla="*/ 4 h 4"/>
                <a:gd name="T6" fmla="*/ 0 w 9"/>
                <a:gd name="T7" fmla="*/ 4 h 4"/>
                <a:gd name="T8" fmla="*/ 0 w 9"/>
                <a:gd name="T9" fmla="*/ 0 h 4"/>
                <a:gd name="T10" fmla="*/ 0 w 9"/>
                <a:gd name="T11" fmla="*/ 0 h 4"/>
                <a:gd name="T12" fmla="*/ 0 w 9"/>
                <a:gd name="T13" fmla="*/ 0 h 4"/>
                <a:gd name="T14" fmla="*/ 0 w 9"/>
                <a:gd name="T15" fmla="*/ 0 h 4"/>
                <a:gd name="T16" fmla="*/ 0 w 9"/>
                <a:gd name="T17" fmla="*/ 0 h 4"/>
                <a:gd name="T18" fmla="*/ 0 w 9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lnTo>
                    <a:pt x="9" y="0"/>
                  </a:lnTo>
                  <a:lnTo>
                    <a:pt x="9" y="4"/>
                  </a:lnTo>
                  <a:lnTo>
                    <a:pt x="0" y="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5" name="Freeform 161"/>
            <p:cNvSpPr>
              <a:spLocks noEditPoints="1"/>
            </p:cNvSpPr>
            <p:nvPr/>
          </p:nvSpPr>
          <p:spPr bwMode="auto">
            <a:xfrm>
              <a:off x="2940" y="453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6" name="Freeform 162"/>
            <p:cNvSpPr>
              <a:spLocks noEditPoints="1"/>
            </p:cNvSpPr>
            <p:nvPr/>
          </p:nvSpPr>
          <p:spPr bwMode="auto">
            <a:xfrm>
              <a:off x="2923" y="441"/>
              <a:ext cx="272" cy="173"/>
            </a:xfrm>
            <a:custGeom>
              <a:avLst/>
              <a:gdLst>
                <a:gd name="T0" fmla="*/ 0 w 272"/>
                <a:gd name="T1" fmla="*/ 0 h 173"/>
                <a:gd name="T2" fmla="*/ 272 w 272"/>
                <a:gd name="T3" fmla="*/ 0 h 173"/>
                <a:gd name="T4" fmla="*/ 272 w 272"/>
                <a:gd name="T5" fmla="*/ 173 h 173"/>
                <a:gd name="T6" fmla="*/ 0 w 272"/>
                <a:gd name="T7" fmla="*/ 173 h 173"/>
                <a:gd name="T8" fmla="*/ 0 w 272"/>
                <a:gd name="T9" fmla="*/ 0 h 173"/>
                <a:gd name="T10" fmla="*/ 9 w 272"/>
                <a:gd name="T11" fmla="*/ 4 h 173"/>
                <a:gd name="T12" fmla="*/ 272 w 272"/>
                <a:gd name="T13" fmla="*/ 4 h 173"/>
                <a:gd name="T14" fmla="*/ 272 w 272"/>
                <a:gd name="T15" fmla="*/ 173 h 173"/>
                <a:gd name="T16" fmla="*/ 9 w 272"/>
                <a:gd name="T17" fmla="*/ 173 h 173"/>
                <a:gd name="T18" fmla="*/ 9 w 272"/>
                <a:gd name="T19" fmla="*/ 4 h 1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2" h="173">
                  <a:moveTo>
                    <a:pt x="0" y="0"/>
                  </a:moveTo>
                  <a:lnTo>
                    <a:pt x="272" y="0"/>
                  </a:lnTo>
                  <a:lnTo>
                    <a:pt x="272" y="173"/>
                  </a:lnTo>
                  <a:lnTo>
                    <a:pt x="0" y="173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272" y="4"/>
                  </a:lnTo>
                  <a:lnTo>
                    <a:pt x="272" y="173"/>
                  </a:lnTo>
                  <a:lnTo>
                    <a:pt x="9" y="173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7" name="Freeform 163"/>
            <p:cNvSpPr>
              <a:spLocks noEditPoints="1"/>
            </p:cNvSpPr>
            <p:nvPr/>
          </p:nvSpPr>
          <p:spPr bwMode="auto">
            <a:xfrm>
              <a:off x="2932" y="445"/>
              <a:ext cx="263" cy="169"/>
            </a:xfrm>
            <a:custGeom>
              <a:avLst/>
              <a:gdLst>
                <a:gd name="T0" fmla="*/ 0 w 263"/>
                <a:gd name="T1" fmla="*/ 0 h 169"/>
                <a:gd name="T2" fmla="*/ 263 w 263"/>
                <a:gd name="T3" fmla="*/ 0 h 169"/>
                <a:gd name="T4" fmla="*/ 263 w 263"/>
                <a:gd name="T5" fmla="*/ 169 h 169"/>
                <a:gd name="T6" fmla="*/ 0 w 263"/>
                <a:gd name="T7" fmla="*/ 169 h 169"/>
                <a:gd name="T8" fmla="*/ 0 w 263"/>
                <a:gd name="T9" fmla="*/ 0 h 169"/>
                <a:gd name="T10" fmla="*/ 8 w 263"/>
                <a:gd name="T11" fmla="*/ 8 h 169"/>
                <a:gd name="T12" fmla="*/ 263 w 263"/>
                <a:gd name="T13" fmla="*/ 8 h 169"/>
                <a:gd name="T14" fmla="*/ 263 w 263"/>
                <a:gd name="T15" fmla="*/ 169 h 169"/>
                <a:gd name="T16" fmla="*/ 8 w 263"/>
                <a:gd name="T17" fmla="*/ 169 h 169"/>
                <a:gd name="T18" fmla="*/ 8 w 263"/>
                <a:gd name="T19" fmla="*/ 8 h 1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3" h="169">
                  <a:moveTo>
                    <a:pt x="0" y="0"/>
                  </a:moveTo>
                  <a:lnTo>
                    <a:pt x="263" y="0"/>
                  </a:lnTo>
                  <a:lnTo>
                    <a:pt x="263" y="169"/>
                  </a:lnTo>
                  <a:lnTo>
                    <a:pt x="0" y="169"/>
                  </a:lnTo>
                  <a:lnTo>
                    <a:pt x="0" y="0"/>
                  </a:lnTo>
                  <a:close/>
                  <a:moveTo>
                    <a:pt x="8" y="8"/>
                  </a:moveTo>
                  <a:lnTo>
                    <a:pt x="263" y="8"/>
                  </a:lnTo>
                  <a:lnTo>
                    <a:pt x="263" y="169"/>
                  </a:lnTo>
                  <a:lnTo>
                    <a:pt x="8" y="169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8" name="Freeform 164"/>
            <p:cNvSpPr>
              <a:spLocks noEditPoints="1"/>
            </p:cNvSpPr>
            <p:nvPr/>
          </p:nvSpPr>
          <p:spPr bwMode="auto">
            <a:xfrm>
              <a:off x="2940" y="453"/>
              <a:ext cx="255" cy="161"/>
            </a:xfrm>
            <a:custGeom>
              <a:avLst/>
              <a:gdLst>
                <a:gd name="T0" fmla="*/ 0 w 255"/>
                <a:gd name="T1" fmla="*/ 0 h 161"/>
                <a:gd name="T2" fmla="*/ 255 w 255"/>
                <a:gd name="T3" fmla="*/ 0 h 161"/>
                <a:gd name="T4" fmla="*/ 255 w 255"/>
                <a:gd name="T5" fmla="*/ 161 h 161"/>
                <a:gd name="T6" fmla="*/ 0 w 255"/>
                <a:gd name="T7" fmla="*/ 161 h 161"/>
                <a:gd name="T8" fmla="*/ 0 w 255"/>
                <a:gd name="T9" fmla="*/ 0 h 161"/>
                <a:gd name="T10" fmla="*/ 9 w 255"/>
                <a:gd name="T11" fmla="*/ 4 h 161"/>
                <a:gd name="T12" fmla="*/ 255 w 255"/>
                <a:gd name="T13" fmla="*/ 4 h 161"/>
                <a:gd name="T14" fmla="*/ 255 w 255"/>
                <a:gd name="T15" fmla="*/ 161 h 161"/>
                <a:gd name="T16" fmla="*/ 9 w 255"/>
                <a:gd name="T17" fmla="*/ 161 h 161"/>
                <a:gd name="T18" fmla="*/ 9 w 255"/>
                <a:gd name="T19" fmla="*/ 4 h 1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161">
                  <a:moveTo>
                    <a:pt x="0" y="0"/>
                  </a:moveTo>
                  <a:lnTo>
                    <a:pt x="255" y="0"/>
                  </a:lnTo>
                  <a:lnTo>
                    <a:pt x="255" y="161"/>
                  </a:lnTo>
                  <a:lnTo>
                    <a:pt x="0" y="161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255" y="4"/>
                  </a:lnTo>
                  <a:lnTo>
                    <a:pt x="255" y="161"/>
                  </a:lnTo>
                  <a:lnTo>
                    <a:pt x="9" y="161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9" name="Freeform 165"/>
            <p:cNvSpPr>
              <a:spLocks noEditPoints="1"/>
            </p:cNvSpPr>
            <p:nvPr/>
          </p:nvSpPr>
          <p:spPr bwMode="auto">
            <a:xfrm>
              <a:off x="2949" y="457"/>
              <a:ext cx="246" cy="157"/>
            </a:xfrm>
            <a:custGeom>
              <a:avLst/>
              <a:gdLst>
                <a:gd name="T0" fmla="*/ 0 w 246"/>
                <a:gd name="T1" fmla="*/ 0 h 157"/>
                <a:gd name="T2" fmla="*/ 246 w 246"/>
                <a:gd name="T3" fmla="*/ 0 h 157"/>
                <a:gd name="T4" fmla="*/ 246 w 246"/>
                <a:gd name="T5" fmla="*/ 157 h 157"/>
                <a:gd name="T6" fmla="*/ 0 w 246"/>
                <a:gd name="T7" fmla="*/ 157 h 157"/>
                <a:gd name="T8" fmla="*/ 0 w 246"/>
                <a:gd name="T9" fmla="*/ 0 h 157"/>
                <a:gd name="T10" fmla="*/ 9 w 246"/>
                <a:gd name="T11" fmla="*/ 7 h 157"/>
                <a:gd name="T12" fmla="*/ 246 w 246"/>
                <a:gd name="T13" fmla="*/ 7 h 157"/>
                <a:gd name="T14" fmla="*/ 246 w 246"/>
                <a:gd name="T15" fmla="*/ 157 h 157"/>
                <a:gd name="T16" fmla="*/ 9 w 246"/>
                <a:gd name="T17" fmla="*/ 157 h 157"/>
                <a:gd name="T18" fmla="*/ 9 w 246"/>
                <a:gd name="T19" fmla="*/ 7 h 15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6" h="157">
                  <a:moveTo>
                    <a:pt x="0" y="0"/>
                  </a:moveTo>
                  <a:lnTo>
                    <a:pt x="246" y="0"/>
                  </a:lnTo>
                  <a:lnTo>
                    <a:pt x="246" y="157"/>
                  </a:lnTo>
                  <a:lnTo>
                    <a:pt x="0" y="157"/>
                  </a:lnTo>
                  <a:lnTo>
                    <a:pt x="0" y="0"/>
                  </a:lnTo>
                  <a:close/>
                  <a:moveTo>
                    <a:pt x="9" y="7"/>
                  </a:moveTo>
                  <a:lnTo>
                    <a:pt x="246" y="7"/>
                  </a:lnTo>
                  <a:lnTo>
                    <a:pt x="246" y="157"/>
                  </a:lnTo>
                  <a:lnTo>
                    <a:pt x="9" y="157"/>
                  </a:lnTo>
                  <a:lnTo>
                    <a:pt x="9" y="7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0" name="Freeform 166"/>
            <p:cNvSpPr>
              <a:spLocks noEditPoints="1"/>
            </p:cNvSpPr>
            <p:nvPr/>
          </p:nvSpPr>
          <p:spPr bwMode="auto">
            <a:xfrm>
              <a:off x="2958" y="464"/>
              <a:ext cx="237" cy="150"/>
            </a:xfrm>
            <a:custGeom>
              <a:avLst/>
              <a:gdLst>
                <a:gd name="T0" fmla="*/ 0 w 237"/>
                <a:gd name="T1" fmla="*/ 0 h 150"/>
                <a:gd name="T2" fmla="*/ 237 w 237"/>
                <a:gd name="T3" fmla="*/ 0 h 150"/>
                <a:gd name="T4" fmla="*/ 237 w 237"/>
                <a:gd name="T5" fmla="*/ 150 h 150"/>
                <a:gd name="T6" fmla="*/ 0 w 237"/>
                <a:gd name="T7" fmla="*/ 150 h 150"/>
                <a:gd name="T8" fmla="*/ 0 w 237"/>
                <a:gd name="T9" fmla="*/ 0 h 150"/>
                <a:gd name="T10" fmla="*/ 9 w 237"/>
                <a:gd name="T11" fmla="*/ 4 h 150"/>
                <a:gd name="T12" fmla="*/ 237 w 237"/>
                <a:gd name="T13" fmla="*/ 4 h 150"/>
                <a:gd name="T14" fmla="*/ 237 w 237"/>
                <a:gd name="T15" fmla="*/ 150 h 150"/>
                <a:gd name="T16" fmla="*/ 9 w 237"/>
                <a:gd name="T17" fmla="*/ 150 h 150"/>
                <a:gd name="T18" fmla="*/ 9 w 237"/>
                <a:gd name="T19" fmla="*/ 4 h 1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7" h="150">
                  <a:moveTo>
                    <a:pt x="0" y="0"/>
                  </a:moveTo>
                  <a:lnTo>
                    <a:pt x="237" y="0"/>
                  </a:lnTo>
                  <a:lnTo>
                    <a:pt x="237" y="150"/>
                  </a:lnTo>
                  <a:lnTo>
                    <a:pt x="0" y="150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237" y="4"/>
                  </a:lnTo>
                  <a:lnTo>
                    <a:pt x="237" y="150"/>
                  </a:lnTo>
                  <a:lnTo>
                    <a:pt x="9" y="150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1" name="Freeform 167"/>
            <p:cNvSpPr>
              <a:spLocks noEditPoints="1"/>
            </p:cNvSpPr>
            <p:nvPr/>
          </p:nvSpPr>
          <p:spPr bwMode="auto">
            <a:xfrm>
              <a:off x="2967" y="468"/>
              <a:ext cx="228" cy="146"/>
            </a:xfrm>
            <a:custGeom>
              <a:avLst/>
              <a:gdLst>
                <a:gd name="T0" fmla="*/ 0 w 228"/>
                <a:gd name="T1" fmla="*/ 0 h 146"/>
                <a:gd name="T2" fmla="*/ 228 w 228"/>
                <a:gd name="T3" fmla="*/ 0 h 146"/>
                <a:gd name="T4" fmla="*/ 228 w 228"/>
                <a:gd name="T5" fmla="*/ 146 h 146"/>
                <a:gd name="T6" fmla="*/ 0 w 228"/>
                <a:gd name="T7" fmla="*/ 146 h 146"/>
                <a:gd name="T8" fmla="*/ 0 w 228"/>
                <a:gd name="T9" fmla="*/ 0 h 146"/>
                <a:gd name="T10" fmla="*/ 9 w 228"/>
                <a:gd name="T11" fmla="*/ 8 h 146"/>
                <a:gd name="T12" fmla="*/ 228 w 228"/>
                <a:gd name="T13" fmla="*/ 8 h 146"/>
                <a:gd name="T14" fmla="*/ 228 w 228"/>
                <a:gd name="T15" fmla="*/ 146 h 146"/>
                <a:gd name="T16" fmla="*/ 9 w 228"/>
                <a:gd name="T17" fmla="*/ 146 h 146"/>
                <a:gd name="T18" fmla="*/ 9 w 228"/>
                <a:gd name="T19" fmla="*/ 8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" h="146">
                  <a:moveTo>
                    <a:pt x="0" y="0"/>
                  </a:moveTo>
                  <a:lnTo>
                    <a:pt x="228" y="0"/>
                  </a:lnTo>
                  <a:lnTo>
                    <a:pt x="2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228" y="8"/>
                  </a:lnTo>
                  <a:lnTo>
                    <a:pt x="228" y="146"/>
                  </a:lnTo>
                  <a:lnTo>
                    <a:pt x="9" y="146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2" name="Freeform 168"/>
            <p:cNvSpPr>
              <a:spLocks noEditPoints="1"/>
            </p:cNvSpPr>
            <p:nvPr/>
          </p:nvSpPr>
          <p:spPr bwMode="auto">
            <a:xfrm>
              <a:off x="2976" y="476"/>
              <a:ext cx="219" cy="138"/>
            </a:xfrm>
            <a:custGeom>
              <a:avLst/>
              <a:gdLst>
                <a:gd name="T0" fmla="*/ 0 w 219"/>
                <a:gd name="T1" fmla="*/ 0 h 138"/>
                <a:gd name="T2" fmla="*/ 219 w 219"/>
                <a:gd name="T3" fmla="*/ 0 h 138"/>
                <a:gd name="T4" fmla="*/ 219 w 219"/>
                <a:gd name="T5" fmla="*/ 138 h 138"/>
                <a:gd name="T6" fmla="*/ 0 w 219"/>
                <a:gd name="T7" fmla="*/ 138 h 138"/>
                <a:gd name="T8" fmla="*/ 0 w 219"/>
                <a:gd name="T9" fmla="*/ 0 h 138"/>
                <a:gd name="T10" fmla="*/ 9 w 219"/>
                <a:gd name="T11" fmla="*/ 4 h 138"/>
                <a:gd name="T12" fmla="*/ 219 w 219"/>
                <a:gd name="T13" fmla="*/ 4 h 138"/>
                <a:gd name="T14" fmla="*/ 219 w 219"/>
                <a:gd name="T15" fmla="*/ 138 h 138"/>
                <a:gd name="T16" fmla="*/ 9 w 219"/>
                <a:gd name="T17" fmla="*/ 138 h 138"/>
                <a:gd name="T18" fmla="*/ 9 w 219"/>
                <a:gd name="T19" fmla="*/ 4 h 1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9" h="138">
                  <a:moveTo>
                    <a:pt x="0" y="0"/>
                  </a:moveTo>
                  <a:lnTo>
                    <a:pt x="219" y="0"/>
                  </a:lnTo>
                  <a:lnTo>
                    <a:pt x="219" y="138"/>
                  </a:lnTo>
                  <a:lnTo>
                    <a:pt x="0" y="138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219" y="4"/>
                  </a:lnTo>
                  <a:lnTo>
                    <a:pt x="219" y="138"/>
                  </a:lnTo>
                  <a:lnTo>
                    <a:pt x="9" y="138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3" name="Freeform 169"/>
            <p:cNvSpPr>
              <a:spLocks noEditPoints="1"/>
            </p:cNvSpPr>
            <p:nvPr/>
          </p:nvSpPr>
          <p:spPr bwMode="auto">
            <a:xfrm>
              <a:off x="2985" y="480"/>
              <a:ext cx="210" cy="134"/>
            </a:xfrm>
            <a:custGeom>
              <a:avLst/>
              <a:gdLst>
                <a:gd name="T0" fmla="*/ 0 w 210"/>
                <a:gd name="T1" fmla="*/ 0 h 134"/>
                <a:gd name="T2" fmla="*/ 210 w 210"/>
                <a:gd name="T3" fmla="*/ 0 h 134"/>
                <a:gd name="T4" fmla="*/ 210 w 210"/>
                <a:gd name="T5" fmla="*/ 134 h 134"/>
                <a:gd name="T6" fmla="*/ 0 w 210"/>
                <a:gd name="T7" fmla="*/ 134 h 134"/>
                <a:gd name="T8" fmla="*/ 0 w 210"/>
                <a:gd name="T9" fmla="*/ 0 h 134"/>
                <a:gd name="T10" fmla="*/ 9 w 210"/>
                <a:gd name="T11" fmla="*/ 7 h 134"/>
                <a:gd name="T12" fmla="*/ 210 w 210"/>
                <a:gd name="T13" fmla="*/ 7 h 134"/>
                <a:gd name="T14" fmla="*/ 210 w 210"/>
                <a:gd name="T15" fmla="*/ 134 h 134"/>
                <a:gd name="T16" fmla="*/ 9 w 210"/>
                <a:gd name="T17" fmla="*/ 134 h 134"/>
                <a:gd name="T18" fmla="*/ 9 w 210"/>
                <a:gd name="T19" fmla="*/ 7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0" h="134">
                  <a:moveTo>
                    <a:pt x="0" y="0"/>
                  </a:moveTo>
                  <a:lnTo>
                    <a:pt x="210" y="0"/>
                  </a:lnTo>
                  <a:lnTo>
                    <a:pt x="210" y="134"/>
                  </a:lnTo>
                  <a:lnTo>
                    <a:pt x="0" y="134"/>
                  </a:lnTo>
                  <a:lnTo>
                    <a:pt x="0" y="0"/>
                  </a:lnTo>
                  <a:close/>
                  <a:moveTo>
                    <a:pt x="9" y="7"/>
                  </a:moveTo>
                  <a:lnTo>
                    <a:pt x="210" y="7"/>
                  </a:lnTo>
                  <a:lnTo>
                    <a:pt x="210" y="134"/>
                  </a:lnTo>
                  <a:lnTo>
                    <a:pt x="9" y="134"/>
                  </a:lnTo>
                  <a:lnTo>
                    <a:pt x="9" y="7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4" name="Freeform 170"/>
            <p:cNvSpPr>
              <a:spLocks noEditPoints="1"/>
            </p:cNvSpPr>
            <p:nvPr/>
          </p:nvSpPr>
          <p:spPr bwMode="auto">
            <a:xfrm>
              <a:off x="2994" y="487"/>
              <a:ext cx="201" cy="127"/>
            </a:xfrm>
            <a:custGeom>
              <a:avLst/>
              <a:gdLst>
                <a:gd name="T0" fmla="*/ 0 w 201"/>
                <a:gd name="T1" fmla="*/ 0 h 127"/>
                <a:gd name="T2" fmla="*/ 201 w 201"/>
                <a:gd name="T3" fmla="*/ 0 h 127"/>
                <a:gd name="T4" fmla="*/ 201 w 201"/>
                <a:gd name="T5" fmla="*/ 127 h 127"/>
                <a:gd name="T6" fmla="*/ 0 w 201"/>
                <a:gd name="T7" fmla="*/ 127 h 127"/>
                <a:gd name="T8" fmla="*/ 0 w 201"/>
                <a:gd name="T9" fmla="*/ 0 h 127"/>
                <a:gd name="T10" fmla="*/ 9 w 201"/>
                <a:gd name="T11" fmla="*/ 4 h 127"/>
                <a:gd name="T12" fmla="*/ 201 w 201"/>
                <a:gd name="T13" fmla="*/ 4 h 127"/>
                <a:gd name="T14" fmla="*/ 201 w 201"/>
                <a:gd name="T15" fmla="*/ 127 h 127"/>
                <a:gd name="T16" fmla="*/ 9 w 201"/>
                <a:gd name="T17" fmla="*/ 127 h 127"/>
                <a:gd name="T18" fmla="*/ 9 w 201"/>
                <a:gd name="T19" fmla="*/ 4 h 1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1" h="127">
                  <a:moveTo>
                    <a:pt x="0" y="0"/>
                  </a:moveTo>
                  <a:lnTo>
                    <a:pt x="201" y="0"/>
                  </a:lnTo>
                  <a:lnTo>
                    <a:pt x="201" y="127"/>
                  </a:lnTo>
                  <a:lnTo>
                    <a:pt x="0" y="127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201" y="4"/>
                  </a:lnTo>
                  <a:lnTo>
                    <a:pt x="201" y="127"/>
                  </a:lnTo>
                  <a:lnTo>
                    <a:pt x="9" y="127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5" name="Freeform 171"/>
            <p:cNvSpPr>
              <a:spLocks noEditPoints="1"/>
            </p:cNvSpPr>
            <p:nvPr/>
          </p:nvSpPr>
          <p:spPr bwMode="auto">
            <a:xfrm>
              <a:off x="3003" y="491"/>
              <a:ext cx="192" cy="123"/>
            </a:xfrm>
            <a:custGeom>
              <a:avLst/>
              <a:gdLst>
                <a:gd name="T0" fmla="*/ 0 w 192"/>
                <a:gd name="T1" fmla="*/ 0 h 123"/>
                <a:gd name="T2" fmla="*/ 192 w 192"/>
                <a:gd name="T3" fmla="*/ 0 h 123"/>
                <a:gd name="T4" fmla="*/ 192 w 192"/>
                <a:gd name="T5" fmla="*/ 123 h 123"/>
                <a:gd name="T6" fmla="*/ 0 w 192"/>
                <a:gd name="T7" fmla="*/ 123 h 123"/>
                <a:gd name="T8" fmla="*/ 0 w 192"/>
                <a:gd name="T9" fmla="*/ 0 h 123"/>
                <a:gd name="T10" fmla="*/ 9 w 192"/>
                <a:gd name="T11" fmla="*/ 8 h 123"/>
                <a:gd name="T12" fmla="*/ 192 w 192"/>
                <a:gd name="T13" fmla="*/ 8 h 123"/>
                <a:gd name="T14" fmla="*/ 192 w 192"/>
                <a:gd name="T15" fmla="*/ 123 h 123"/>
                <a:gd name="T16" fmla="*/ 9 w 192"/>
                <a:gd name="T17" fmla="*/ 123 h 123"/>
                <a:gd name="T18" fmla="*/ 9 w 192"/>
                <a:gd name="T19" fmla="*/ 8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23">
                  <a:moveTo>
                    <a:pt x="0" y="0"/>
                  </a:moveTo>
                  <a:lnTo>
                    <a:pt x="192" y="0"/>
                  </a:lnTo>
                  <a:lnTo>
                    <a:pt x="192" y="123"/>
                  </a:lnTo>
                  <a:lnTo>
                    <a:pt x="0" y="123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192" y="8"/>
                  </a:lnTo>
                  <a:lnTo>
                    <a:pt x="192" y="123"/>
                  </a:lnTo>
                  <a:lnTo>
                    <a:pt x="9" y="123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6" name="Freeform 172"/>
            <p:cNvSpPr>
              <a:spLocks noEditPoints="1"/>
            </p:cNvSpPr>
            <p:nvPr/>
          </p:nvSpPr>
          <p:spPr bwMode="auto">
            <a:xfrm>
              <a:off x="3012" y="499"/>
              <a:ext cx="183" cy="115"/>
            </a:xfrm>
            <a:custGeom>
              <a:avLst/>
              <a:gdLst>
                <a:gd name="T0" fmla="*/ 0 w 183"/>
                <a:gd name="T1" fmla="*/ 0 h 115"/>
                <a:gd name="T2" fmla="*/ 183 w 183"/>
                <a:gd name="T3" fmla="*/ 0 h 115"/>
                <a:gd name="T4" fmla="*/ 183 w 183"/>
                <a:gd name="T5" fmla="*/ 115 h 115"/>
                <a:gd name="T6" fmla="*/ 0 w 183"/>
                <a:gd name="T7" fmla="*/ 115 h 115"/>
                <a:gd name="T8" fmla="*/ 0 w 183"/>
                <a:gd name="T9" fmla="*/ 0 h 115"/>
                <a:gd name="T10" fmla="*/ 9 w 183"/>
                <a:gd name="T11" fmla="*/ 4 h 115"/>
                <a:gd name="T12" fmla="*/ 183 w 183"/>
                <a:gd name="T13" fmla="*/ 4 h 115"/>
                <a:gd name="T14" fmla="*/ 183 w 183"/>
                <a:gd name="T15" fmla="*/ 115 h 115"/>
                <a:gd name="T16" fmla="*/ 9 w 183"/>
                <a:gd name="T17" fmla="*/ 115 h 115"/>
                <a:gd name="T18" fmla="*/ 9 w 183"/>
                <a:gd name="T19" fmla="*/ 4 h 1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3" h="115">
                  <a:moveTo>
                    <a:pt x="0" y="0"/>
                  </a:moveTo>
                  <a:lnTo>
                    <a:pt x="183" y="0"/>
                  </a:lnTo>
                  <a:lnTo>
                    <a:pt x="183" y="115"/>
                  </a:lnTo>
                  <a:lnTo>
                    <a:pt x="0" y="115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183" y="4"/>
                  </a:lnTo>
                  <a:lnTo>
                    <a:pt x="183" y="115"/>
                  </a:lnTo>
                  <a:lnTo>
                    <a:pt x="9" y="11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7" name="Freeform 173"/>
            <p:cNvSpPr>
              <a:spLocks noEditPoints="1"/>
            </p:cNvSpPr>
            <p:nvPr/>
          </p:nvSpPr>
          <p:spPr bwMode="auto">
            <a:xfrm>
              <a:off x="3021" y="503"/>
              <a:ext cx="174" cy="111"/>
            </a:xfrm>
            <a:custGeom>
              <a:avLst/>
              <a:gdLst>
                <a:gd name="T0" fmla="*/ 0 w 174"/>
                <a:gd name="T1" fmla="*/ 0 h 111"/>
                <a:gd name="T2" fmla="*/ 174 w 174"/>
                <a:gd name="T3" fmla="*/ 0 h 111"/>
                <a:gd name="T4" fmla="*/ 174 w 174"/>
                <a:gd name="T5" fmla="*/ 111 h 111"/>
                <a:gd name="T6" fmla="*/ 0 w 174"/>
                <a:gd name="T7" fmla="*/ 111 h 111"/>
                <a:gd name="T8" fmla="*/ 0 w 174"/>
                <a:gd name="T9" fmla="*/ 0 h 111"/>
                <a:gd name="T10" fmla="*/ 9 w 174"/>
                <a:gd name="T11" fmla="*/ 7 h 111"/>
                <a:gd name="T12" fmla="*/ 174 w 174"/>
                <a:gd name="T13" fmla="*/ 7 h 111"/>
                <a:gd name="T14" fmla="*/ 174 w 174"/>
                <a:gd name="T15" fmla="*/ 111 h 111"/>
                <a:gd name="T16" fmla="*/ 9 w 174"/>
                <a:gd name="T17" fmla="*/ 111 h 111"/>
                <a:gd name="T18" fmla="*/ 9 w 174"/>
                <a:gd name="T19" fmla="*/ 7 h 1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4" h="111">
                  <a:moveTo>
                    <a:pt x="0" y="0"/>
                  </a:moveTo>
                  <a:lnTo>
                    <a:pt x="174" y="0"/>
                  </a:lnTo>
                  <a:lnTo>
                    <a:pt x="174" y="111"/>
                  </a:lnTo>
                  <a:lnTo>
                    <a:pt x="0" y="111"/>
                  </a:lnTo>
                  <a:lnTo>
                    <a:pt x="0" y="0"/>
                  </a:lnTo>
                  <a:close/>
                  <a:moveTo>
                    <a:pt x="9" y="7"/>
                  </a:moveTo>
                  <a:lnTo>
                    <a:pt x="174" y="7"/>
                  </a:lnTo>
                  <a:lnTo>
                    <a:pt x="174" y="111"/>
                  </a:lnTo>
                  <a:lnTo>
                    <a:pt x="9" y="111"/>
                  </a:lnTo>
                  <a:lnTo>
                    <a:pt x="9" y="7"/>
                  </a:ln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8" name="Freeform 174"/>
            <p:cNvSpPr>
              <a:spLocks noEditPoints="1"/>
            </p:cNvSpPr>
            <p:nvPr/>
          </p:nvSpPr>
          <p:spPr bwMode="auto">
            <a:xfrm>
              <a:off x="3030" y="510"/>
              <a:ext cx="165" cy="104"/>
            </a:xfrm>
            <a:custGeom>
              <a:avLst/>
              <a:gdLst>
                <a:gd name="T0" fmla="*/ 0 w 165"/>
                <a:gd name="T1" fmla="*/ 0 h 104"/>
                <a:gd name="T2" fmla="*/ 165 w 165"/>
                <a:gd name="T3" fmla="*/ 0 h 104"/>
                <a:gd name="T4" fmla="*/ 165 w 165"/>
                <a:gd name="T5" fmla="*/ 104 h 104"/>
                <a:gd name="T6" fmla="*/ 0 w 165"/>
                <a:gd name="T7" fmla="*/ 104 h 104"/>
                <a:gd name="T8" fmla="*/ 0 w 165"/>
                <a:gd name="T9" fmla="*/ 0 h 104"/>
                <a:gd name="T10" fmla="*/ 9 w 165"/>
                <a:gd name="T11" fmla="*/ 4 h 104"/>
                <a:gd name="T12" fmla="*/ 165 w 165"/>
                <a:gd name="T13" fmla="*/ 4 h 104"/>
                <a:gd name="T14" fmla="*/ 165 w 165"/>
                <a:gd name="T15" fmla="*/ 104 h 104"/>
                <a:gd name="T16" fmla="*/ 9 w 165"/>
                <a:gd name="T17" fmla="*/ 104 h 104"/>
                <a:gd name="T18" fmla="*/ 9 w 165"/>
                <a:gd name="T19" fmla="*/ 4 h 1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5" h="104">
                  <a:moveTo>
                    <a:pt x="0" y="0"/>
                  </a:moveTo>
                  <a:lnTo>
                    <a:pt x="165" y="0"/>
                  </a:lnTo>
                  <a:lnTo>
                    <a:pt x="165" y="104"/>
                  </a:lnTo>
                  <a:lnTo>
                    <a:pt x="0" y="104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165" y="4"/>
                  </a:lnTo>
                  <a:lnTo>
                    <a:pt x="165" y="104"/>
                  </a:lnTo>
                  <a:lnTo>
                    <a:pt x="9" y="104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9" name="Freeform 175"/>
            <p:cNvSpPr>
              <a:spLocks noEditPoints="1"/>
            </p:cNvSpPr>
            <p:nvPr/>
          </p:nvSpPr>
          <p:spPr bwMode="auto">
            <a:xfrm>
              <a:off x="3039" y="514"/>
              <a:ext cx="156" cy="100"/>
            </a:xfrm>
            <a:custGeom>
              <a:avLst/>
              <a:gdLst>
                <a:gd name="T0" fmla="*/ 0 w 156"/>
                <a:gd name="T1" fmla="*/ 0 h 100"/>
                <a:gd name="T2" fmla="*/ 156 w 156"/>
                <a:gd name="T3" fmla="*/ 0 h 100"/>
                <a:gd name="T4" fmla="*/ 156 w 156"/>
                <a:gd name="T5" fmla="*/ 100 h 100"/>
                <a:gd name="T6" fmla="*/ 0 w 156"/>
                <a:gd name="T7" fmla="*/ 100 h 100"/>
                <a:gd name="T8" fmla="*/ 0 w 156"/>
                <a:gd name="T9" fmla="*/ 0 h 100"/>
                <a:gd name="T10" fmla="*/ 9 w 156"/>
                <a:gd name="T11" fmla="*/ 8 h 100"/>
                <a:gd name="T12" fmla="*/ 156 w 156"/>
                <a:gd name="T13" fmla="*/ 8 h 100"/>
                <a:gd name="T14" fmla="*/ 156 w 156"/>
                <a:gd name="T15" fmla="*/ 100 h 100"/>
                <a:gd name="T16" fmla="*/ 9 w 156"/>
                <a:gd name="T17" fmla="*/ 100 h 100"/>
                <a:gd name="T18" fmla="*/ 9 w 156"/>
                <a:gd name="T19" fmla="*/ 8 h 1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6" h="100">
                  <a:moveTo>
                    <a:pt x="0" y="0"/>
                  </a:moveTo>
                  <a:lnTo>
                    <a:pt x="156" y="0"/>
                  </a:lnTo>
                  <a:lnTo>
                    <a:pt x="156" y="100"/>
                  </a:lnTo>
                  <a:lnTo>
                    <a:pt x="0" y="100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156" y="8"/>
                  </a:lnTo>
                  <a:lnTo>
                    <a:pt x="156" y="100"/>
                  </a:lnTo>
                  <a:lnTo>
                    <a:pt x="9" y="100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0" name="Freeform 176"/>
            <p:cNvSpPr>
              <a:spLocks noEditPoints="1"/>
            </p:cNvSpPr>
            <p:nvPr/>
          </p:nvSpPr>
          <p:spPr bwMode="auto">
            <a:xfrm>
              <a:off x="3048" y="522"/>
              <a:ext cx="147" cy="92"/>
            </a:xfrm>
            <a:custGeom>
              <a:avLst/>
              <a:gdLst>
                <a:gd name="T0" fmla="*/ 0 w 147"/>
                <a:gd name="T1" fmla="*/ 0 h 92"/>
                <a:gd name="T2" fmla="*/ 147 w 147"/>
                <a:gd name="T3" fmla="*/ 0 h 92"/>
                <a:gd name="T4" fmla="*/ 147 w 147"/>
                <a:gd name="T5" fmla="*/ 92 h 92"/>
                <a:gd name="T6" fmla="*/ 0 w 147"/>
                <a:gd name="T7" fmla="*/ 92 h 92"/>
                <a:gd name="T8" fmla="*/ 0 w 147"/>
                <a:gd name="T9" fmla="*/ 0 h 92"/>
                <a:gd name="T10" fmla="*/ 13 w 147"/>
                <a:gd name="T11" fmla="*/ 4 h 92"/>
                <a:gd name="T12" fmla="*/ 147 w 147"/>
                <a:gd name="T13" fmla="*/ 4 h 92"/>
                <a:gd name="T14" fmla="*/ 147 w 147"/>
                <a:gd name="T15" fmla="*/ 92 h 92"/>
                <a:gd name="T16" fmla="*/ 13 w 147"/>
                <a:gd name="T17" fmla="*/ 92 h 92"/>
                <a:gd name="T18" fmla="*/ 13 w 147"/>
                <a:gd name="T19" fmla="*/ 4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7" h="92">
                  <a:moveTo>
                    <a:pt x="0" y="0"/>
                  </a:moveTo>
                  <a:lnTo>
                    <a:pt x="147" y="0"/>
                  </a:lnTo>
                  <a:lnTo>
                    <a:pt x="147" y="92"/>
                  </a:ln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3" y="4"/>
                  </a:moveTo>
                  <a:lnTo>
                    <a:pt x="147" y="4"/>
                  </a:lnTo>
                  <a:lnTo>
                    <a:pt x="147" y="92"/>
                  </a:lnTo>
                  <a:lnTo>
                    <a:pt x="13" y="92"/>
                  </a:lnTo>
                  <a:lnTo>
                    <a:pt x="13" y="4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1" name="Freeform 177"/>
            <p:cNvSpPr>
              <a:spLocks noEditPoints="1"/>
            </p:cNvSpPr>
            <p:nvPr/>
          </p:nvSpPr>
          <p:spPr bwMode="auto">
            <a:xfrm>
              <a:off x="3061" y="526"/>
              <a:ext cx="134" cy="88"/>
            </a:xfrm>
            <a:custGeom>
              <a:avLst/>
              <a:gdLst>
                <a:gd name="T0" fmla="*/ 0 w 134"/>
                <a:gd name="T1" fmla="*/ 0 h 88"/>
                <a:gd name="T2" fmla="*/ 134 w 134"/>
                <a:gd name="T3" fmla="*/ 0 h 88"/>
                <a:gd name="T4" fmla="*/ 134 w 134"/>
                <a:gd name="T5" fmla="*/ 88 h 88"/>
                <a:gd name="T6" fmla="*/ 0 w 134"/>
                <a:gd name="T7" fmla="*/ 88 h 88"/>
                <a:gd name="T8" fmla="*/ 0 w 134"/>
                <a:gd name="T9" fmla="*/ 0 h 88"/>
                <a:gd name="T10" fmla="*/ 9 w 134"/>
                <a:gd name="T11" fmla="*/ 8 h 88"/>
                <a:gd name="T12" fmla="*/ 134 w 134"/>
                <a:gd name="T13" fmla="*/ 8 h 88"/>
                <a:gd name="T14" fmla="*/ 134 w 134"/>
                <a:gd name="T15" fmla="*/ 88 h 88"/>
                <a:gd name="T16" fmla="*/ 9 w 134"/>
                <a:gd name="T17" fmla="*/ 88 h 88"/>
                <a:gd name="T18" fmla="*/ 9 w 134"/>
                <a:gd name="T19" fmla="*/ 8 h 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4" h="88">
                  <a:moveTo>
                    <a:pt x="0" y="0"/>
                  </a:moveTo>
                  <a:lnTo>
                    <a:pt x="134" y="0"/>
                  </a:lnTo>
                  <a:lnTo>
                    <a:pt x="134" y="88"/>
                  </a:lnTo>
                  <a:lnTo>
                    <a:pt x="0" y="88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134" y="8"/>
                  </a:lnTo>
                  <a:lnTo>
                    <a:pt x="134" y="88"/>
                  </a:lnTo>
                  <a:lnTo>
                    <a:pt x="9" y="88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2" name="Freeform 178"/>
            <p:cNvSpPr>
              <a:spLocks noEditPoints="1"/>
            </p:cNvSpPr>
            <p:nvPr/>
          </p:nvSpPr>
          <p:spPr bwMode="auto">
            <a:xfrm>
              <a:off x="3070" y="534"/>
              <a:ext cx="125" cy="80"/>
            </a:xfrm>
            <a:custGeom>
              <a:avLst/>
              <a:gdLst>
                <a:gd name="T0" fmla="*/ 0 w 125"/>
                <a:gd name="T1" fmla="*/ 0 h 80"/>
                <a:gd name="T2" fmla="*/ 125 w 125"/>
                <a:gd name="T3" fmla="*/ 0 h 80"/>
                <a:gd name="T4" fmla="*/ 125 w 125"/>
                <a:gd name="T5" fmla="*/ 80 h 80"/>
                <a:gd name="T6" fmla="*/ 0 w 125"/>
                <a:gd name="T7" fmla="*/ 80 h 80"/>
                <a:gd name="T8" fmla="*/ 0 w 125"/>
                <a:gd name="T9" fmla="*/ 0 h 80"/>
                <a:gd name="T10" fmla="*/ 9 w 125"/>
                <a:gd name="T11" fmla="*/ 3 h 80"/>
                <a:gd name="T12" fmla="*/ 125 w 125"/>
                <a:gd name="T13" fmla="*/ 3 h 80"/>
                <a:gd name="T14" fmla="*/ 125 w 125"/>
                <a:gd name="T15" fmla="*/ 80 h 80"/>
                <a:gd name="T16" fmla="*/ 9 w 125"/>
                <a:gd name="T17" fmla="*/ 80 h 80"/>
                <a:gd name="T18" fmla="*/ 9 w 125"/>
                <a:gd name="T19" fmla="*/ 3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5" h="80">
                  <a:moveTo>
                    <a:pt x="0" y="0"/>
                  </a:moveTo>
                  <a:lnTo>
                    <a:pt x="125" y="0"/>
                  </a:lnTo>
                  <a:lnTo>
                    <a:pt x="125" y="80"/>
                  </a:lnTo>
                  <a:lnTo>
                    <a:pt x="0" y="80"/>
                  </a:lnTo>
                  <a:lnTo>
                    <a:pt x="0" y="0"/>
                  </a:lnTo>
                  <a:close/>
                  <a:moveTo>
                    <a:pt x="9" y="3"/>
                  </a:moveTo>
                  <a:lnTo>
                    <a:pt x="125" y="3"/>
                  </a:lnTo>
                  <a:lnTo>
                    <a:pt x="125" y="80"/>
                  </a:lnTo>
                  <a:lnTo>
                    <a:pt x="9" y="80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3" name="Freeform 179"/>
            <p:cNvSpPr>
              <a:spLocks noEditPoints="1"/>
            </p:cNvSpPr>
            <p:nvPr/>
          </p:nvSpPr>
          <p:spPr bwMode="auto">
            <a:xfrm>
              <a:off x="3079" y="537"/>
              <a:ext cx="116" cy="77"/>
            </a:xfrm>
            <a:custGeom>
              <a:avLst/>
              <a:gdLst>
                <a:gd name="T0" fmla="*/ 0 w 116"/>
                <a:gd name="T1" fmla="*/ 0 h 77"/>
                <a:gd name="T2" fmla="*/ 116 w 116"/>
                <a:gd name="T3" fmla="*/ 0 h 77"/>
                <a:gd name="T4" fmla="*/ 116 w 116"/>
                <a:gd name="T5" fmla="*/ 77 h 77"/>
                <a:gd name="T6" fmla="*/ 0 w 116"/>
                <a:gd name="T7" fmla="*/ 77 h 77"/>
                <a:gd name="T8" fmla="*/ 0 w 116"/>
                <a:gd name="T9" fmla="*/ 0 h 77"/>
                <a:gd name="T10" fmla="*/ 9 w 116"/>
                <a:gd name="T11" fmla="*/ 8 h 77"/>
                <a:gd name="T12" fmla="*/ 116 w 116"/>
                <a:gd name="T13" fmla="*/ 8 h 77"/>
                <a:gd name="T14" fmla="*/ 116 w 116"/>
                <a:gd name="T15" fmla="*/ 77 h 77"/>
                <a:gd name="T16" fmla="*/ 9 w 116"/>
                <a:gd name="T17" fmla="*/ 77 h 77"/>
                <a:gd name="T18" fmla="*/ 9 w 116"/>
                <a:gd name="T19" fmla="*/ 8 h 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6" h="77">
                  <a:moveTo>
                    <a:pt x="0" y="0"/>
                  </a:moveTo>
                  <a:lnTo>
                    <a:pt x="116" y="0"/>
                  </a:lnTo>
                  <a:lnTo>
                    <a:pt x="116" y="77"/>
                  </a:lnTo>
                  <a:lnTo>
                    <a:pt x="0" y="77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116" y="8"/>
                  </a:lnTo>
                  <a:lnTo>
                    <a:pt x="116" y="77"/>
                  </a:lnTo>
                  <a:lnTo>
                    <a:pt x="9" y="77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4" name="Freeform 180"/>
            <p:cNvSpPr>
              <a:spLocks noEditPoints="1"/>
            </p:cNvSpPr>
            <p:nvPr/>
          </p:nvSpPr>
          <p:spPr bwMode="auto">
            <a:xfrm>
              <a:off x="3088" y="545"/>
              <a:ext cx="107" cy="69"/>
            </a:xfrm>
            <a:custGeom>
              <a:avLst/>
              <a:gdLst>
                <a:gd name="T0" fmla="*/ 0 w 107"/>
                <a:gd name="T1" fmla="*/ 0 h 69"/>
                <a:gd name="T2" fmla="*/ 107 w 107"/>
                <a:gd name="T3" fmla="*/ 0 h 69"/>
                <a:gd name="T4" fmla="*/ 107 w 107"/>
                <a:gd name="T5" fmla="*/ 69 h 69"/>
                <a:gd name="T6" fmla="*/ 0 w 107"/>
                <a:gd name="T7" fmla="*/ 69 h 69"/>
                <a:gd name="T8" fmla="*/ 0 w 107"/>
                <a:gd name="T9" fmla="*/ 0 h 69"/>
                <a:gd name="T10" fmla="*/ 9 w 107"/>
                <a:gd name="T11" fmla="*/ 4 h 69"/>
                <a:gd name="T12" fmla="*/ 107 w 107"/>
                <a:gd name="T13" fmla="*/ 4 h 69"/>
                <a:gd name="T14" fmla="*/ 107 w 107"/>
                <a:gd name="T15" fmla="*/ 69 h 69"/>
                <a:gd name="T16" fmla="*/ 9 w 107"/>
                <a:gd name="T17" fmla="*/ 69 h 69"/>
                <a:gd name="T18" fmla="*/ 9 w 107"/>
                <a:gd name="T19" fmla="*/ 4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7" h="69">
                  <a:moveTo>
                    <a:pt x="0" y="0"/>
                  </a:moveTo>
                  <a:lnTo>
                    <a:pt x="107" y="0"/>
                  </a:lnTo>
                  <a:lnTo>
                    <a:pt x="107" y="69"/>
                  </a:lnTo>
                  <a:lnTo>
                    <a:pt x="0" y="69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107" y="4"/>
                  </a:lnTo>
                  <a:lnTo>
                    <a:pt x="107" y="69"/>
                  </a:lnTo>
                  <a:lnTo>
                    <a:pt x="9" y="69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5" name="Freeform 181"/>
            <p:cNvSpPr>
              <a:spLocks noEditPoints="1"/>
            </p:cNvSpPr>
            <p:nvPr/>
          </p:nvSpPr>
          <p:spPr bwMode="auto">
            <a:xfrm>
              <a:off x="3097" y="549"/>
              <a:ext cx="98" cy="65"/>
            </a:xfrm>
            <a:custGeom>
              <a:avLst/>
              <a:gdLst>
                <a:gd name="T0" fmla="*/ 0 w 98"/>
                <a:gd name="T1" fmla="*/ 0 h 65"/>
                <a:gd name="T2" fmla="*/ 98 w 98"/>
                <a:gd name="T3" fmla="*/ 0 h 65"/>
                <a:gd name="T4" fmla="*/ 98 w 98"/>
                <a:gd name="T5" fmla="*/ 65 h 65"/>
                <a:gd name="T6" fmla="*/ 0 w 98"/>
                <a:gd name="T7" fmla="*/ 65 h 65"/>
                <a:gd name="T8" fmla="*/ 0 w 98"/>
                <a:gd name="T9" fmla="*/ 0 h 65"/>
                <a:gd name="T10" fmla="*/ 9 w 98"/>
                <a:gd name="T11" fmla="*/ 8 h 65"/>
                <a:gd name="T12" fmla="*/ 98 w 98"/>
                <a:gd name="T13" fmla="*/ 8 h 65"/>
                <a:gd name="T14" fmla="*/ 98 w 98"/>
                <a:gd name="T15" fmla="*/ 65 h 65"/>
                <a:gd name="T16" fmla="*/ 9 w 98"/>
                <a:gd name="T17" fmla="*/ 65 h 65"/>
                <a:gd name="T18" fmla="*/ 9 w 98"/>
                <a:gd name="T19" fmla="*/ 8 h 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8" h="65">
                  <a:moveTo>
                    <a:pt x="0" y="0"/>
                  </a:moveTo>
                  <a:lnTo>
                    <a:pt x="98" y="0"/>
                  </a:lnTo>
                  <a:lnTo>
                    <a:pt x="98" y="65"/>
                  </a:lnTo>
                  <a:lnTo>
                    <a:pt x="0" y="65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98" y="8"/>
                  </a:lnTo>
                  <a:lnTo>
                    <a:pt x="98" y="65"/>
                  </a:lnTo>
                  <a:lnTo>
                    <a:pt x="9" y="65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6" name="Freeform 182"/>
            <p:cNvSpPr>
              <a:spLocks noEditPoints="1"/>
            </p:cNvSpPr>
            <p:nvPr/>
          </p:nvSpPr>
          <p:spPr bwMode="auto">
            <a:xfrm>
              <a:off x="3106" y="557"/>
              <a:ext cx="89" cy="57"/>
            </a:xfrm>
            <a:custGeom>
              <a:avLst/>
              <a:gdLst>
                <a:gd name="T0" fmla="*/ 0 w 89"/>
                <a:gd name="T1" fmla="*/ 0 h 57"/>
                <a:gd name="T2" fmla="*/ 89 w 89"/>
                <a:gd name="T3" fmla="*/ 0 h 57"/>
                <a:gd name="T4" fmla="*/ 89 w 89"/>
                <a:gd name="T5" fmla="*/ 57 h 57"/>
                <a:gd name="T6" fmla="*/ 0 w 89"/>
                <a:gd name="T7" fmla="*/ 57 h 57"/>
                <a:gd name="T8" fmla="*/ 0 w 89"/>
                <a:gd name="T9" fmla="*/ 0 h 57"/>
                <a:gd name="T10" fmla="*/ 9 w 89"/>
                <a:gd name="T11" fmla="*/ 3 h 57"/>
                <a:gd name="T12" fmla="*/ 89 w 89"/>
                <a:gd name="T13" fmla="*/ 3 h 57"/>
                <a:gd name="T14" fmla="*/ 89 w 89"/>
                <a:gd name="T15" fmla="*/ 57 h 57"/>
                <a:gd name="T16" fmla="*/ 9 w 89"/>
                <a:gd name="T17" fmla="*/ 57 h 57"/>
                <a:gd name="T18" fmla="*/ 9 w 89"/>
                <a:gd name="T19" fmla="*/ 3 h 5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9" h="57">
                  <a:moveTo>
                    <a:pt x="0" y="0"/>
                  </a:moveTo>
                  <a:lnTo>
                    <a:pt x="89" y="0"/>
                  </a:lnTo>
                  <a:lnTo>
                    <a:pt x="89" y="57"/>
                  </a:lnTo>
                  <a:lnTo>
                    <a:pt x="0" y="57"/>
                  </a:lnTo>
                  <a:lnTo>
                    <a:pt x="0" y="0"/>
                  </a:lnTo>
                  <a:close/>
                  <a:moveTo>
                    <a:pt x="9" y="3"/>
                  </a:moveTo>
                  <a:lnTo>
                    <a:pt x="89" y="3"/>
                  </a:lnTo>
                  <a:lnTo>
                    <a:pt x="89" y="57"/>
                  </a:lnTo>
                  <a:lnTo>
                    <a:pt x="9" y="57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7" name="Freeform 183"/>
            <p:cNvSpPr>
              <a:spLocks noEditPoints="1"/>
            </p:cNvSpPr>
            <p:nvPr/>
          </p:nvSpPr>
          <p:spPr bwMode="auto">
            <a:xfrm>
              <a:off x="3115" y="560"/>
              <a:ext cx="80" cy="54"/>
            </a:xfrm>
            <a:custGeom>
              <a:avLst/>
              <a:gdLst>
                <a:gd name="T0" fmla="*/ 0 w 80"/>
                <a:gd name="T1" fmla="*/ 0 h 54"/>
                <a:gd name="T2" fmla="*/ 80 w 80"/>
                <a:gd name="T3" fmla="*/ 0 h 54"/>
                <a:gd name="T4" fmla="*/ 80 w 80"/>
                <a:gd name="T5" fmla="*/ 54 h 54"/>
                <a:gd name="T6" fmla="*/ 0 w 80"/>
                <a:gd name="T7" fmla="*/ 54 h 54"/>
                <a:gd name="T8" fmla="*/ 0 w 80"/>
                <a:gd name="T9" fmla="*/ 0 h 54"/>
                <a:gd name="T10" fmla="*/ 9 w 80"/>
                <a:gd name="T11" fmla="*/ 8 h 54"/>
                <a:gd name="T12" fmla="*/ 80 w 80"/>
                <a:gd name="T13" fmla="*/ 8 h 54"/>
                <a:gd name="T14" fmla="*/ 80 w 80"/>
                <a:gd name="T15" fmla="*/ 54 h 54"/>
                <a:gd name="T16" fmla="*/ 9 w 80"/>
                <a:gd name="T17" fmla="*/ 54 h 54"/>
                <a:gd name="T18" fmla="*/ 9 w 80"/>
                <a:gd name="T19" fmla="*/ 8 h 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0" h="54">
                  <a:moveTo>
                    <a:pt x="0" y="0"/>
                  </a:moveTo>
                  <a:lnTo>
                    <a:pt x="80" y="0"/>
                  </a:lnTo>
                  <a:lnTo>
                    <a:pt x="80" y="54"/>
                  </a:lnTo>
                  <a:lnTo>
                    <a:pt x="0" y="54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80" y="8"/>
                  </a:lnTo>
                  <a:lnTo>
                    <a:pt x="80" y="54"/>
                  </a:lnTo>
                  <a:lnTo>
                    <a:pt x="9" y="54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8" name="Freeform 184"/>
            <p:cNvSpPr>
              <a:spLocks noEditPoints="1"/>
            </p:cNvSpPr>
            <p:nvPr/>
          </p:nvSpPr>
          <p:spPr bwMode="auto">
            <a:xfrm>
              <a:off x="3124" y="568"/>
              <a:ext cx="71" cy="46"/>
            </a:xfrm>
            <a:custGeom>
              <a:avLst/>
              <a:gdLst>
                <a:gd name="T0" fmla="*/ 0 w 71"/>
                <a:gd name="T1" fmla="*/ 0 h 46"/>
                <a:gd name="T2" fmla="*/ 71 w 71"/>
                <a:gd name="T3" fmla="*/ 0 h 46"/>
                <a:gd name="T4" fmla="*/ 71 w 71"/>
                <a:gd name="T5" fmla="*/ 46 h 46"/>
                <a:gd name="T6" fmla="*/ 0 w 71"/>
                <a:gd name="T7" fmla="*/ 46 h 46"/>
                <a:gd name="T8" fmla="*/ 0 w 71"/>
                <a:gd name="T9" fmla="*/ 0 h 46"/>
                <a:gd name="T10" fmla="*/ 9 w 71"/>
                <a:gd name="T11" fmla="*/ 4 h 46"/>
                <a:gd name="T12" fmla="*/ 71 w 71"/>
                <a:gd name="T13" fmla="*/ 4 h 46"/>
                <a:gd name="T14" fmla="*/ 71 w 71"/>
                <a:gd name="T15" fmla="*/ 46 h 46"/>
                <a:gd name="T16" fmla="*/ 9 w 71"/>
                <a:gd name="T17" fmla="*/ 46 h 46"/>
                <a:gd name="T18" fmla="*/ 9 w 71"/>
                <a:gd name="T19" fmla="*/ 4 h 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1" h="46">
                  <a:moveTo>
                    <a:pt x="0" y="0"/>
                  </a:moveTo>
                  <a:lnTo>
                    <a:pt x="71" y="0"/>
                  </a:lnTo>
                  <a:lnTo>
                    <a:pt x="71" y="46"/>
                  </a:lnTo>
                  <a:lnTo>
                    <a:pt x="0" y="46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71" y="4"/>
                  </a:lnTo>
                  <a:lnTo>
                    <a:pt x="71" y="46"/>
                  </a:lnTo>
                  <a:lnTo>
                    <a:pt x="9" y="4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9" name="Freeform 185"/>
            <p:cNvSpPr>
              <a:spLocks noEditPoints="1"/>
            </p:cNvSpPr>
            <p:nvPr/>
          </p:nvSpPr>
          <p:spPr bwMode="auto">
            <a:xfrm>
              <a:off x="3133" y="572"/>
              <a:ext cx="62" cy="42"/>
            </a:xfrm>
            <a:custGeom>
              <a:avLst/>
              <a:gdLst>
                <a:gd name="T0" fmla="*/ 0 w 62"/>
                <a:gd name="T1" fmla="*/ 0 h 42"/>
                <a:gd name="T2" fmla="*/ 62 w 62"/>
                <a:gd name="T3" fmla="*/ 0 h 42"/>
                <a:gd name="T4" fmla="*/ 62 w 62"/>
                <a:gd name="T5" fmla="*/ 42 h 42"/>
                <a:gd name="T6" fmla="*/ 0 w 62"/>
                <a:gd name="T7" fmla="*/ 42 h 42"/>
                <a:gd name="T8" fmla="*/ 0 w 62"/>
                <a:gd name="T9" fmla="*/ 0 h 42"/>
                <a:gd name="T10" fmla="*/ 9 w 62"/>
                <a:gd name="T11" fmla="*/ 8 h 42"/>
                <a:gd name="T12" fmla="*/ 62 w 62"/>
                <a:gd name="T13" fmla="*/ 8 h 42"/>
                <a:gd name="T14" fmla="*/ 62 w 62"/>
                <a:gd name="T15" fmla="*/ 42 h 42"/>
                <a:gd name="T16" fmla="*/ 9 w 62"/>
                <a:gd name="T17" fmla="*/ 42 h 42"/>
                <a:gd name="T18" fmla="*/ 9 w 62"/>
                <a:gd name="T19" fmla="*/ 8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2" h="42">
                  <a:moveTo>
                    <a:pt x="0" y="0"/>
                  </a:moveTo>
                  <a:lnTo>
                    <a:pt x="62" y="0"/>
                  </a:lnTo>
                  <a:lnTo>
                    <a:pt x="62" y="42"/>
                  </a:lnTo>
                  <a:lnTo>
                    <a:pt x="0" y="42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62" y="8"/>
                  </a:lnTo>
                  <a:lnTo>
                    <a:pt x="62" y="42"/>
                  </a:lnTo>
                  <a:lnTo>
                    <a:pt x="9" y="42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0" name="Freeform 186"/>
            <p:cNvSpPr>
              <a:spLocks noEditPoints="1"/>
            </p:cNvSpPr>
            <p:nvPr/>
          </p:nvSpPr>
          <p:spPr bwMode="auto">
            <a:xfrm>
              <a:off x="3142" y="580"/>
              <a:ext cx="53" cy="34"/>
            </a:xfrm>
            <a:custGeom>
              <a:avLst/>
              <a:gdLst>
                <a:gd name="T0" fmla="*/ 0 w 53"/>
                <a:gd name="T1" fmla="*/ 0 h 34"/>
                <a:gd name="T2" fmla="*/ 53 w 53"/>
                <a:gd name="T3" fmla="*/ 0 h 34"/>
                <a:gd name="T4" fmla="*/ 53 w 53"/>
                <a:gd name="T5" fmla="*/ 34 h 34"/>
                <a:gd name="T6" fmla="*/ 0 w 53"/>
                <a:gd name="T7" fmla="*/ 34 h 34"/>
                <a:gd name="T8" fmla="*/ 0 w 53"/>
                <a:gd name="T9" fmla="*/ 0 h 34"/>
                <a:gd name="T10" fmla="*/ 8 w 53"/>
                <a:gd name="T11" fmla="*/ 3 h 34"/>
                <a:gd name="T12" fmla="*/ 53 w 53"/>
                <a:gd name="T13" fmla="*/ 3 h 34"/>
                <a:gd name="T14" fmla="*/ 53 w 53"/>
                <a:gd name="T15" fmla="*/ 34 h 34"/>
                <a:gd name="T16" fmla="*/ 8 w 53"/>
                <a:gd name="T17" fmla="*/ 34 h 34"/>
                <a:gd name="T18" fmla="*/ 8 w 53"/>
                <a:gd name="T19" fmla="*/ 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3" h="34">
                  <a:moveTo>
                    <a:pt x="0" y="0"/>
                  </a:moveTo>
                  <a:lnTo>
                    <a:pt x="53" y="0"/>
                  </a:lnTo>
                  <a:lnTo>
                    <a:pt x="53" y="34"/>
                  </a:lnTo>
                  <a:lnTo>
                    <a:pt x="0" y="34"/>
                  </a:lnTo>
                  <a:lnTo>
                    <a:pt x="0" y="0"/>
                  </a:lnTo>
                  <a:close/>
                  <a:moveTo>
                    <a:pt x="8" y="3"/>
                  </a:moveTo>
                  <a:lnTo>
                    <a:pt x="53" y="3"/>
                  </a:lnTo>
                  <a:lnTo>
                    <a:pt x="53" y="34"/>
                  </a:lnTo>
                  <a:lnTo>
                    <a:pt x="8" y="34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1" name="Freeform 187"/>
            <p:cNvSpPr>
              <a:spLocks noEditPoints="1"/>
            </p:cNvSpPr>
            <p:nvPr/>
          </p:nvSpPr>
          <p:spPr bwMode="auto">
            <a:xfrm>
              <a:off x="3150" y="583"/>
              <a:ext cx="45" cy="31"/>
            </a:xfrm>
            <a:custGeom>
              <a:avLst/>
              <a:gdLst>
                <a:gd name="T0" fmla="*/ 0 w 45"/>
                <a:gd name="T1" fmla="*/ 0 h 31"/>
                <a:gd name="T2" fmla="*/ 45 w 45"/>
                <a:gd name="T3" fmla="*/ 0 h 31"/>
                <a:gd name="T4" fmla="*/ 45 w 45"/>
                <a:gd name="T5" fmla="*/ 31 h 31"/>
                <a:gd name="T6" fmla="*/ 0 w 45"/>
                <a:gd name="T7" fmla="*/ 31 h 31"/>
                <a:gd name="T8" fmla="*/ 0 w 45"/>
                <a:gd name="T9" fmla="*/ 0 h 31"/>
                <a:gd name="T10" fmla="*/ 9 w 45"/>
                <a:gd name="T11" fmla="*/ 8 h 31"/>
                <a:gd name="T12" fmla="*/ 45 w 45"/>
                <a:gd name="T13" fmla="*/ 8 h 31"/>
                <a:gd name="T14" fmla="*/ 45 w 45"/>
                <a:gd name="T15" fmla="*/ 31 h 31"/>
                <a:gd name="T16" fmla="*/ 9 w 45"/>
                <a:gd name="T17" fmla="*/ 31 h 31"/>
                <a:gd name="T18" fmla="*/ 9 w 45"/>
                <a:gd name="T19" fmla="*/ 8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" h="31">
                  <a:moveTo>
                    <a:pt x="0" y="0"/>
                  </a:moveTo>
                  <a:lnTo>
                    <a:pt x="45" y="0"/>
                  </a:lnTo>
                  <a:lnTo>
                    <a:pt x="45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45" y="8"/>
                  </a:lnTo>
                  <a:lnTo>
                    <a:pt x="45" y="31"/>
                  </a:lnTo>
                  <a:lnTo>
                    <a:pt x="9" y="31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2" name="Freeform 188"/>
            <p:cNvSpPr>
              <a:spLocks noEditPoints="1"/>
            </p:cNvSpPr>
            <p:nvPr/>
          </p:nvSpPr>
          <p:spPr bwMode="auto">
            <a:xfrm>
              <a:off x="3159" y="591"/>
              <a:ext cx="36" cy="23"/>
            </a:xfrm>
            <a:custGeom>
              <a:avLst/>
              <a:gdLst>
                <a:gd name="T0" fmla="*/ 0 w 36"/>
                <a:gd name="T1" fmla="*/ 0 h 23"/>
                <a:gd name="T2" fmla="*/ 36 w 36"/>
                <a:gd name="T3" fmla="*/ 0 h 23"/>
                <a:gd name="T4" fmla="*/ 36 w 36"/>
                <a:gd name="T5" fmla="*/ 23 h 23"/>
                <a:gd name="T6" fmla="*/ 0 w 36"/>
                <a:gd name="T7" fmla="*/ 23 h 23"/>
                <a:gd name="T8" fmla="*/ 0 w 36"/>
                <a:gd name="T9" fmla="*/ 0 h 23"/>
                <a:gd name="T10" fmla="*/ 9 w 36"/>
                <a:gd name="T11" fmla="*/ 4 h 23"/>
                <a:gd name="T12" fmla="*/ 36 w 36"/>
                <a:gd name="T13" fmla="*/ 4 h 23"/>
                <a:gd name="T14" fmla="*/ 36 w 36"/>
                <a:gd name="T15" fmla="*/ 23 h 23"/>
                <a:gd name="T16" fmla="*/ 9 w 36"/>
                <a:gd name="T17" fmla="*/ 23 h 23"/>
                <a:gd name="T18" fmla="*/ 9 w 36"/>
                <a:gd name="T19" fmla="*/ 4 h 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23">
                  <a:moveTo>
                    <a:pt x="0" y="0"/>
                  </a:moveTo>
                  <a:lnTo>
                    <a:pt x="36" y="0"/>
                  </a:lnTo>
                  <a:lnTo>
                    <a:pt x="36" y="23"/>
                  </a:lnTo>
                  <a:lnTo>
                    <a:pt x="0" y="23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36" y="4"/>
                  </a:lnTo>
                  <a:lnTo>
                    <a:pt x="36" y="23"/>
                  </a:lnTo>
                  <a:lnTo>
                    <a:pt x="9" y="23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3" name="Freeform 189"/>
            <p:cNvSpPr>
              <a:spLocks noEditPoints="1"/>
            </p:cNvSpPr>
            <p:nvPr/>
          </p:nvSpPr>
          <p:spPr bwMode="auto">
            <a:xfrm>
              <a:off x="3168" y="595"/>
              <a:ext cx="27" cy="19"/>
            </a:xfrm>
            <a:custGeom>
              <a:avLst/>
              <a:gdLst>
                <a:gd name="T0" fmla="*/ 0 w 27"/>
                <a:gd name="T1" fmla="*/ 0 h 19"/>
                <a:gd name="T2" fmla="*/ 27 w 27"/>
                <a:gd name="T3" fmla="*/ 0 h 19"/>
                <a:gd name="T4" fmla="*/ 27 w 27"/>
                <a:gd name="T5" fmla="*/ 19 h 19"/>
                <a:gd name="T6" fmla="*/ 0 w 27"/>
                <a:gd name="T7" fmla="*/ 19 h 19"/>
                <a:gd name="T8" fmla="*/ 0 w 27"/>
                <a:gd name="T9" fmla="*/ 0 h 19"/>
                <a:gd name="T10" fmla="*/ 9 w 27"/>
                <a:gd name="T11" fmla="*/ 8 h 19"/>
                <a:gd name="T12" fmla="*/ 27 w 27"/>
                <a:gd name="T13" fmla="*/ 8 h 19"/>
                <a:gd name="T14" fmla="*/ 27 w 27"/>
                <a:gd name="T15" fmla="*/ 19 h 19"/>
                <a:gd name="T16" fmla="*/ 9 w 27"/>
                <a:gd name="T17" fmla="*/ 19 h 19"/>
                <a:gd name="T18" fmla="*/ 9 w 27"/>
                <a:gd name="T19" fmla="*/ 8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" h="19">
                  <a:moveTo>
                    <a:pt x="0" y="0"/>
                  </a:moveTo>
                  <a:lnTo>
                    <a:pt x="27" y="0"/>
                  </a:lnTo>
                  <a:lnTo>
                    <a:pt x="27" y="19"/>
                  </a:lnTo>
                  <a:lnTo>
                    <a:pt x="0" y="19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27" y="8"/>
                  </a:lnTo>
                  <a:lnTo>
                    <a:pt x="27" y="19"/>
                  </a:lnTo>
                  <a:lnTo>
                    <a:pt x="9" y="19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4" name="Freeform 190"/>
            <p:cNvSpPr>
              <a:spLocks noEditPoints="1"/>
            </p:cNvSpPr>
            <p:nvPr/>
          </p:nvSpPr>
          <p:spPr bwMode="auto">
            <a:xfrm>
              <a:off x="3177" y="603"/>
              <a:ext cx="18" cy="11"/>
            </a:xfrm>
            <a:custGeom>
              <a:avLst/>
              <a:gdLst>
                <a:gd name="T0" fmla="*/ 0 w 18"/>
                <a:gd name="T1" fmla="*/ 0 h 11"/>
                <a:gd name="T2" fmla="*/ 18 w 18"/>
                <a:gd name="T3" fmla="*/ 0 h 11"/>
                <a:gd name="T4" fmla="*/ 18 w 18"/>
                <a:gd name="T5" fmla="*/ 11 h 11"/>
                <a:gd name="T6" fmla="*/ 0 w 18"/>
                <a:gd name="T7" fmla="*/ 11 h 11"/>
                <a:gd name="T8" fmla="*/ 0 w 18"/>
                <a:gd name="T9" fmla="*/ 0 h 11"/>
                <a:gd name="T10" fmla="*/ 9 w 18"/>
                <a:gd name="T11" fmla="*/ 3 h 11"/>
                <a:gd name="T12" fmla="*/ 18 w 18"/>
                <a:gd name="T13" fmla="*/ 3 h 11"/>
                <a:gd name="T14" fmla="*/ 18 w 18"/>
                <a:gd name="T15" fmla="*/ 11 h 11"/>
                <a:gd name="T16" fmla="*/ 9 w 18"/>
                <a:gd name="T17" fmla="*/ 11 h 11"/>
                <a:gd name="T18" fmla="*/ 9 w 18"/>
                <a:gd name="T19" fmla="*/ 3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" h="11">
                  <a:moveTo>
                    <a:pt x="0" y="0"/>
                  </a:moveTo>
                  <a:lnTo>
                    <a:pt x="18" y="0"/>
                  </a:lnTo>
                  <a:lnTo>
                    <a:pt x="18" y="11"/>
                  </a:ln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9" y="3"/>
                  </a:moveTo>
                  <a:lnTo>
                    <a:pt x="18" y="3"/>
                  </a:lnTo>
                  <a:lnTo>
                    <a:pt x="18" y="11"/>
                  </a:lnTo>
                  <a:lnTo>
                    <a:pt x="9" y="11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5" name="Freeform 191"/>
            <p:cNvSpPr>
              <a:spLocks noEditPoints="1"/>
            </p:cNvSpPr>
            <p:nvPr/>
          </p:nvSpPr>
          <p:spPr bwMode="auto">
            <a:xfrm>
              <a:off x="3186" y="606"/>
              <a:ext cx="9" cy="8"/>
            </a:xfrm>
            <a:custGeom>
              <a:avLst/>
              <a:gdLst>
                <a:gd name="T0" fmla="*/ 0 w 9"/>
                <a:gd name="T1" fmla="*/ 0 h 8"/>
                <a:gd name="T2" fmla="*/ 9 w 9"/>
                <a:gd name="T3" fmla="*/ 0 h 8"/>
                <a:gd name="T4" fmla="*/ 9 w 9"/>
                <a:gd name="T5" fmla="*/ 8 h 8"/>
                <a:gd name="T6" fmla="*/ 0 w 9"/>
                <a:gd name="T7" fmla="*/ 8 h 8"/>
                <a:gd name="T8" fmla="*/ 0 w 9"/>
                <a:gd name="T9" fmla="*/ 0 h 8"/>
                <a:gd name="T10" fmla="*/ 9 w 9"/>
                <a:gd name="T11" fmla="*/ 8 h 8"/>
                <a:gd name="T12" fmla="*/ 9 w 9"/>
                <a:gd name="T13" fmla="*/ 8 h 8"/>
                <a:gd name="T14" fmla="*/ 9 w 9"/>
                <a:gd name="T15" fmla="*/ 8 h 8"/>
                <a:gd name="T16" fmla="*/ 9 w 9"/>
                <a:gd name="T17" fmla="*/ 8 h 8"/>
                <a:gd name="T18" fmla="*/ 9 w 9"/>
                <a:gd name="T19" fmla="*/ 8 h 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9" y="0"/>
                  </a:lnTo>
                  <a:lnTo>
                    <a:pt x="9" y="8"/>
                  </a:lnTo>
                  <a:lnTo>
                    <a:pt x="0" y="8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9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6" name="Freeform 192"/>
            <p:cNvSpPr>
              <a:spLocks noEditPoints="1"/>
            </p:cNvSpPr>
            <p:nvPr/>
          </p:nvSpPr>
          <p:spPr bwMode="auto">
            <a:xfrm>
              <a:off x="3195" y="614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7" name="Freeform 193"/>
            <p:cNvSpPr>
              <a:spLocks noEditPoints="1"/>
            </p:cNvSpPr>
            <p:nvPr/>
          </p:nvSpPr>
          <p:spPr bwMode="auto">
            <a:xfrm>
              <a:off x="2923" y="441"/>
              <a:ext cx="272" cy="173"/>
            </a:xfrm>
            <a:custGeom>
              <a:avLst/>
              <a:gdLst>
                <a:gd name="T0" fmla="*/ 22 w 272"/>
                <a:gd name="T1" fmla="*/ 154 h 173"/>
                <a:gd name="T2" fmla="*/ 22 w 272"/>
                <a:gd name="T3" fmla="*/ 16 h 173"/>
                <a:gd name="T4" fmla="*/ 250 w 272"/>
                <a:gd name="T5" fmla="*/ 16 h 173"/>
                <a:gd name="T6" fmla="*/ 250 w 272"/>
                <a:gd name="T7" fmla="*/ 154 h 173"/>
                <a:gd name="T8" fmla="*/ 22 w 272"/>
                <a:gd name="T9" fmla="*/ 154 h 173"/>
                <a:gd name="T10" fmla="*/ 9 w 272"/>
                <a:gd name="T11" fmla="*/ 165 h 173"/>
                <a:gd name="T12" fmla="*/ 263 w 272"/>
                <a:gd name="T13" fmla="*/ 165 h 173"/>
                <a:gd name="T14" fmla="*/ 263 w 272"/>
                <a:gd name="T15" fmla="*/ 8 h 173"/>
                <a:gd name="T16" fmla="*/ 272 w 272"/>
                <a:gd name="T17" fmla="*/ 8 h 173"/>
                <a:gd name="T18" fmla="*/ 272 w 272"/>
                <a:gd name="T19" fmla="*/ 0 h 173"/>
                <a:gd name="T20" fmla="*/ 0 w 272"/>
                <a:gd name="T21" fmla="*/ 0 h 173"/>
                <a:gd name="T22" fmla="*/ 0 w 272"/>
                <a:gd name="T23" fmla="*/ 173 h 173"/>
                <a:gd name="T24" fmla="*/ 9 w 272"/>
                <a:gd name="T25" fmla="*/ 173 h 173"/>
                <a:gd name="T26" fmla="*/ 9 w 272"/>
                <a:gd name="T27" fmla="*/ 165 h 17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72" h="173">
                  <a:moveTo>
                    <a:pt x="22" y="154"/>
                  </a:moveTo>
                  <a:lnTo>
                    <a:pt x="22" y="16"/>
                  </a:lnTo>
                  <a:lnTo>
                    <a:pt x="250" y="16"/>
                  </a:lnTo>
                  <a:lnTo>
                    <a:pt x="250" y="154"/>
                  </a:lnTo>
                  <a:lnTo>
                    <a:pt x="22" y="154"/>
                  </a:lnTo>
                  <a:close/>
                  <a:moveTo>
                    <a:pt x="9" y="165"/>
                  </a:moveTo>
                  <a:lnTo>
                    <a:pt x="263" y="165"/>
                  </a:lnTo>
                  <a:lnTo>
                    <a:pt x="263" y="8"/>
                  </a:lnTo>
                  <a:lnTo>
                    <a:pt x="272" y="8"/>
                  </a:lnTo>
                  <a:lnTo>
                    <a:pt x="272" y="0"/>
                  </a:lnTo>
                  <a:lnTo>
                    <a:pt x="0" y="0"/>
                  </a:lnTo>
                  <a:lnTo>
                    <a:pt x="0" y="173"/>
                  </a:lnTo>
                  <a:lnTo>
                    <a:pt x="9" y="173"/>
                  </a:lnTo>
                  <a:lnTo>
                    <a:pt x="9" y="1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8" name="Freeform 194"/>
            <p:cNvSpPr>
              <a:spLocks noEditPoints="1"/>
            </p:cNvSpPr>
            <p:nvPr/>
          </p:nvSpPr>
          <p:spPr bwMode="auto">
            <a:xfrm>
              <a:off x="2923" y="441"/>
              <a:ext cx="272" cy="173"/>
            </a:xfrm>
            <a:custGeom>
              <a:avLst/>
              <a:gdLst>
                <a:gd name="T0" fmla="*/ 0 w 272"/>
                <a:gd name="T1" fmla="*/ 0 h 173"/>
                <a:gd name="T2" fmla="*/ 272 w 272"/>
                <a:gd name="T3" fmla="*/ 0 h 173"/>
                <a:gd name="T4" fmla="*/ 272 w 272"/>
                <a:gd name="T5" fmla="*/ 173 h 173"/>
                <a:gd name="T6" fmla="*/ 0 w 272"/>
                <a:gd name="T7" fmla="*/ 173 h 173"/>
                <a:gd name="T8" fmla="*/ 0 w 272"/>
                <a:gd name="T9" fmla="*/ 0 h 173"/>
                <a:gd name="T10" fmla="*/ 9 w 272"/>
                <a:gd name="T11" fmla="*/ 4 h 173"/>
                <a:gd name="T12" fmla="*/ 272 w 272"/>
                <a:gd name="T13" fmla="*/ 4 h 173"/>
                <a:gd name="T14" fmla="*/ 272 w 272"/>
                <a:gd name="T15" fmla="*/ 173 h 173"/>
                <a:gd name="T16" fmla="*/ 9 w 272"/>
                <a:gd name="T17" fmla="*/ 173 h 173"/>
                <a:gd name="T18" fmla="*/ 9 w 272"/>
                <a:gd name="T19" fmla="*/ 4 h 1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2" h="173">
                  <a:moveTo>
                    <a:pt x="0" y="0"/>
                  </a:moveTo>
                  <a:lnTo>
                    <a:pt x="272" y="0"/>
                  </a:lnTo>
                  <a:lnTo>
                    <a:pt x="272" y="173"/>
                  </a:lnTo>
                  <a:lnTo>
                    <a:pt x="0" y="173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272" y="4"/>
                  </a:lnTo>
                  <a:lnTo>
                    <a:pt x="272" y="173"/>
                  </a:lnTo>
                  <a:lnTo>
                    <a:pt x="9" y="173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9" name="Freeform 195"/>
            <p:cNvSpPr>
              <a:spLocks noEditPoints="1"/>
            </p:cNvSpPr>
            <p:nvPr/>
          </p:nvSpPr>
          <p:spPr bwMode="auto">
            <a:xfrm>
              <a:off x="2932" y="445"/>
              <a:ext cx="263" cy="169"/>
            </a:xfrm>
            <a:custGeom>
              <a:avLst/>
              <a:gdLst>
                <a:gd name="T0" fmla="*/ 0 w 263"/>
                <a:gd name="T1" fmla="*/ 0 h 169"/>
                <a:gd name="T2" fmla="*/ 263 w 263"/>
                <a:gd name="T3" fmla="*/ 0 h 169"/>
                <a:gd name="T4" fmla="*/ 263 w 263"/>
                <a:gd name="T5" fmla="*/ 169 h 169"/>
                <a:gd name="T6" fmla="*/ 0 w 263"/>
                <a:gd name="T7" fmla="*/ 169 h 169"/>
                <a:gd name="T8" fmla="*/ 0 w 263"/>
                <a:gd name="T9" fmla="*/ 0 h 169"/>
                <a:gd name="T10" fmla="*/ 8 w 263"/>
                <a:gd name="T11" fmla="*/ 8 h 169"/>
                <a:gd name="T12" fmla="*/ 263 w 263"/>
                <a:gd name="T13" fmla="*/ 8 h 169"/>
                <a:gd name="T14" fmla="*/ 263 w 263"/>
                <a:gd name="T15" fmla="*/ 169 h 169"/>
                <a:gd name="T16" fmla="*/ 8 w 263"/>
                <a:gd name="T17" fmla="*/ 169 h 169"/>
                <a:gd name="T18" fmla="*/ 8 w 263"/>
                <a:gd name="T19" fmla="*/ 8 h 1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3" h="169">
                  <a:moveTo>
                    <a:pt x="0" y="0"/>
                  </a:moveTo>
                  <a:lnTo>
                    <a:pt x="263" y="0"/>
                  </a:lnTo>
                  <a:lnTo>
                    <a:pt x="263" y="169"/>
                  </a:lnTo>
                  <a:lnTo>
                    <a:pt x="0" y="169"/>
                  </a:lnTo>
                  <a:lnTo>
                    <a:pt x="0" y="0"/>
                  </a:lnTo>
                  <a:close/>
                  <a:moveTo>
                    <a:pt x="8" y="8"/>
                  </a:moveTo>
                  <a:lnTo>
                    <a:pt x="263" y="8"/>
                  </a:lnTo>
                  <a:lnTo>
                    <a:pt x="263" y="169"/>
                  </a:lnTo>
                  <a:lnTo>
                    <a:pt x="8" y="169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0" name="Freeform 196"/>
            <p:cNvSpPr>
              <a:spLocks noEditPoints="1"/>
            </p:cNvSpPr>
            <p:nvPr/>
          </p:nvSpPr>
          <p:spPr bwMode="auto">
            <a:xfrm>
              <a:off x="2940" y="453"/>
              <a:ext cx="255" cy="161"/>
            </a:xfrm>
            <a:custGeom>
              <a:avLst/>
              <a:gdLst>
                <a:gd name="T0" fmla="*/ 0 w 255"/>
                <a:gd name="T1" fmla="*/ 0 h 161"/>
                <a:gd name="T2" fmla="*/ 255 w 255"/>
                <a:gd name="T3" fmla="*/ 0 h 161"/>
                <a:gd name="T4" fmla="*/ 255 w 255"/>
                <a:gd name="T5" fmla="*/ 161 h 161"/>
                <a:gd name="T6" fmla="*/ 0 w 255"/>
                <a:gd name="T7" fmla="*/ 161 h 161"/>
                <a:gd name="T8" fmla="*/ 0 w 255"/>
                <a:gd name="T9" fmla="*/ 0 h 161"/>
                <a:gd name="T10" fmla="*/ 9 w 255"/>
                <a:gd name="T11" fmla="*/ 4 h 161"/>
                <a:gd name="T12" fmla="*/ 255 w 255"/>
                <a:gd name="T13" fmla="*/ 4 h 161"/>
                <a:gd name="T14" fmla="*/ 255 w 255"/>
                <a:gd name="T15" fmla="*/ 161 h 161"/>
                <a:gd name="T16" fmla="*/ 9 w 255"/>
                <a:gd name="T17" fmla="*/ 161 h 161"/>
                <a:gd name="T18" fmla="*/ 9 w 255"/>
                <a:gd name="T19" fmla="*/ 4 h 1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161">
                  <a:moveTo>
                    <a:pt x="0" y="0"/>
                  </a:moveTo>
                  <a:lnTo>
                    <a:pt x="255" y="0"/>
                  </a:lnTo>
                  <a:lnTo>
                    <a:pt x="255" y="161"/>
                  </a:lnTo>
                  <a:lnTo>
                    <a:pt x="0" y="161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255" y="4"/>
                  </a:lnTo>
                  <a:lnTo>
                    <a:pt x="255" y="161"/>
                  </a:lnTo>
                  <a:lnTo>
                    <a:pt x="9" y="161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1" name="Freeform 197"/>
            <p:cNvSpPr>
              <a:spLocks noEditPoints="1"/>
            </p:cNvSpPr>
            <p:nvPr/>
          </p:nvSpPr>
          <p:spPr bwMode="auto">
            <a:xfrm>
              <a:off x="2949" y="457"/>
              <a:ext cx="246" cy="157"/>
            </a:xfrm>
            <a:custGeom>
              <a:avLst/>
              <a:gdLst>
                <a:gd name="T0" fmla="*/ 0 w 246"/>
                <a:gd name="T1" fmla="*/ 0 h 157"/>
                <a:gd name="T2" fmla="*/ 246 w 246"/>
                <a:gd name="T3" fmla="*/ 0 h 157"/>
                <a:gd name="T4" fmla="*/ 246 w 246"/>
                <a:gd name="T5" fmla="*/ 157 h 157"/>
                <a:gd name="T6" fmla="*/ 0 w 246"/>
                <a:gd name="T7" fmla="*/ 157 h 157"/>
                <a:gd name="T8" fmla="*/ 0 w 246"/>
                <a:gd name="T9" fmla="*/ 0 h 157"/>
                <a:gd name="T10" fmla="*/ 9 w 246"/>
                <a:gd name="T11" fmla="*/ 7 h 157"/>
                <a:gd name="T12" fmla="*/ 246 w 246"/>
                <a:gd name="T13" fmla="*/ 7 h 157"/>
                <a:gd name="T14" fmla="*/ 246 w 246"/>
                <a:gd name="T15" fmla="*/ 157 h 157"/>
                <a:gd name="T16" fmla="*/ 9 w 246"/>
                <a:gd name="T17" fmla="*/ 157 h 157"/>
                <a:gd name="T18" fmla="*/ 9 w 246"/>
                <a:gd name="T19" fmla="*/ 7 h 15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6" h="157">
                  <a:moveTo>
                    <a:pt x="0" y="0"/>
                  </a:moveTo>
                  <a:lnTo>
                    <a:pt x="246" y="0"/>
                  </a:lnTo>
                  <a:lnTo>
                    <a:pt x="246" y="157"/>
                  </a:lnTo>
                  <a:lnTo>
                    <a:pt x="0" y="157"/>
                  </a:lnTo>
                  <a:lnTo>
                    <a:pt x="0" y="0"/>
                  </a:lnTo>
                  <a:close/>
                  <a:moveTo>
                    <a:pt x="9" y="7"/>
                  </a:moveTo>
                  <a:lnTo>
                    <a:pt x="246" y="7"/>
                  </a:lnTo>
                  <a:lnTo>
                    <a:pt x="246" y="157"/>
                  </a:lnTo>
                  <a:lnTo>
                    <a:pt x="9" y="157"/>
                  </a:lnTo>
                  <a:lnTo>
                    <a:pt x="9" y="7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2" name="Freeform 198"/>
            <p:cNvSpPr>
              <a:spLocks noEditPoints="1"/>
            </p:cNvSpPr>
            <p:nvPr/>
          </p:nvSpPr>
          <p:spPr bwMode="auto">
            <a:xfrm>
              <a:off x="2958" y="464"/>
              <a:ext cx="237" cy="150"/>
            </a:xfrm>
            <a:custGeom>
              <a:avLst/>
              <a:gdLst>
                <a:gd name="T0" fmla="*/ 0 w 237"/>
                <a:gd name="T1" fmla="*/ 0 h 150"/>
                <a:gd name="T2" fmla="*/ 237 w 237"/>
                <a:gd name="T3" fmla="*/ 0 h 150"/>
                <a:gd name="T4" fmla="*/ 237 w 237"/>
                <a:gd name="T5" fmla="*/ 150 h 150"/>
                <a:gd name="T6" fmla="*/ 0 w 237"/>
                <a:gd name="T7" fmla="*/ 150 h 150"/>
                <a:gd name="T8" fmla="*/ 0 w 237"/>
                <a:gd name="T9" fmla="*/ 0 h 150"/>
                <a:gd name="T10" fmla="*/ 9 w 237"/>
                <a:gd name="T11" fmla="*/ 4 h 150"/>
                <a:gd name="T12" fmla="*/ 237 w 237"/>
                <a:gd name="T13" fmla="*/ 4 h 150"/>
                <a:gd name="T14" fmla="*/ 237 w 237"/>
                <a:gd name="T15" fmla="*/ 150 h 150"/>
                <a:gd name="T16" fmla="*/ 9 w 237"/>
                <a:gd name="T17" fmla="*/ 150 h 150"/>
                <a:gd name="T18" fmla="*/ 9 w 237"/>
                <a:gd name="T19" fmla="*/ 4 h 1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7" h="150">
                  <a:moveTo>
                    <a:pt x="0" y="0"/>
                  </a:moveTo>
                  <a:lnTo>
                    <a:pt x="237" y="0"/>
                  </a:lnTo>
                  <a:lnTo>
                    <a:pt x="237" y="150"/>
                  </a:lnTo>
                  <a:lnTo>
                    <a:pt x="0" y="150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237" y="4"/>
                  </a:lnTo>
                  <a:lnTo>
                    <a:pt x="237" y="150"/>
                  </a:lnTo>
                  <a:lnTo>
                    <a:pt x="9" y="150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3" name="Freeform 199"/>
            <p:cNvSpPr>
              <a:spLocks noEditPoints="1"/>
            </p:cNvSpPr>
            <p:nvPr/>
          </p:nvSpPr>
          <p:spPr bwMode="auto">
            <a:xfrm>
              <a:off x="2967" y="468"/>
              <a:ext cx="228" cy="146"/>
            </a:xfrm>
            <a:custGeom>
              <a:avLst/>
              <a:gdLst>
                <a:gd name="T0" fmla="*/ 0 w 228"/>
                <a:gd name="T1" fmla="*/ 0 h 146"/>
                <a:gd name="T2" fmla="*/ 228 w 228"/>
                <a:gd name="T3" fmla="*/ 0 h 146"/>
                <a:gd name="T4" fmla="*/ 228 w 228"/>
                <a:gd name="T5" fmla="*/ 146 h 146"/>
                <a:gd name="T6" fmla="*/ 0 w 228"/>
                <a:gd name="T7" fmla="*/ 146 h 146"/>
                <a:gd name="T8" fmla="*/ 0 w 228"/>
                <a:gd name="T9" fmla="*/ 0 h 146"/>
                <a:gd name="T10" fmla="*/ 9 w 228"/>
                <a:gd name="T11" fmla="*/ 8 h 146"/>
                <a:gd name="T12" fmla="*/ 228 w 228"/>
                <a:gd name="T13" fmla="*/ 8 h 146"/>
                <a:gd name="T14" fmla="*/ 228 w 228"/>
                <a:gd name="T15" fmla="*/ 146 h 146"/>
                <a:gd name="T16" fmla="*/ 9 w 228"/>
                <a:gd name="T17" fmla="*/ 146 h 146"/>
                <a:gd name="T18" fmla="*/ 9 w 228"/>
                <a:gd name="T19" fmla="*/ 8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" h="146">
                  <a:moveTo>
                    <a:pt x="0" y="0"/>
                  </a:moveTo>
                  <a:lnTo>
                    <a:pt x="228" y="0"/>
                  </a:lnTo>
                  <a:lnTo>
                    <a:pt x="2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228" y="8"/>
                  </a:lnTo>
                  <a:lnTo>
                    <a:pt x="228" y="146"/>
                  </a:lnTo>
                  <a:lnTo>
                    <a:pt x="9" y="146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4" name="Freeform 200"/>
            <p:cNvSpPr>
              <a:spLocks noEditPoints="1"/>
            </p:cNvSpPr>
            <p:nvPr/>
          </p:nvSpPr>
          <p:spPr bwMode="auto">
            <a:xfrm>
              <a:off x="2976" y="476"/>
              <a:ext cx="219" cy="138"/>
            </a:xfrm>
            <a:custGeom>
              <a:avLst/>
              <a:gdLst>
                <a:gd name="T0" fmla="*/ 0 w 219"/>
                <a:gd name="T1" fmla="*/ 0 h 138"/>
                <a:gd name="T2" fmla="*/ 219 w 219"/>
                <a:gd name="T3" fmla="*/ 0 h 138"/>
                <a:gd name="T4" fmla="*/ 219 w 219"/>
                <a:gd name="T5" fmla="*/ 138 h 138"/>
                <a:gd name="T6" fmla="*/ 0 w 219"/>
                <a:gd name="T7" fmla="*/ 138 h 138"/>
                <a:gd name="T8" fmla="*/ 0 w 219"/>
                <a:gd name="T9" fmla="*/ 0 h 138"/>
                <a:gd name="T10" fmla="*/ 9 w 219"/>
                <a:gd name="T11" fmla="*/ 4 h 138"/>
                <a:gd name="T12" fmla="*/ 219 w 219"/>
                <a:gd name="T13" fmla="*/ 4 h 138"/>
                <a:gd name="T14" fmla="*/ 219 w 219"/>
                <a:gd name="T15" fmla="*/ 138 h 138"/>
                <a:gd name="T16" fmla="*/ 9 w 219"/>
                <a:gd name="T17" fmla="*/ 138 h 138"/>
                <a:gd name="T18" fmla="*/ 9 w 219"/>
                <a:gd name="T19" fmla="*/ 4 h 1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9" h="138">
                  <a:moveTo>
                    <a:pt x="0" y="0"/>
                  </a:moveTo>
                  <a:lnTo>
                    <a:pt x="219" y="0"/>
                  </a:lnTo>
                  <a:lnTo>
                    <a:pt x="219" y="138"/>
                  </a:lnTo>
                  <a:lnTo>
                    <a:pt x="0" y="138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219" y="4"/>
                  </a:lnTo>
                  <a:lnTo>
                    <a:pt x="219" y="138"/>
                  </a:lnTo>
                  <a:lnTo>
                    <a:pt x="9" y="138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5" name="Freeform 201"/>
            <p:cNvSpPr>
              <a:spLocks noEditPoints="1"/>
            </p:cNvSpPr>
            <p:nvPr/>
          </p:nvSpPr>
          <p:spPr bwMode="auto">
            <a:xfrm>
              <a:off x="2985" y="480"/>
              <a:ext cx="210" cy="134"/>
            </a:xfrm>
            <a:custGeom>
              <a:avLst/>
              <a:gdLst>
                <a:gd name="T0" fmla="*/ 0 w 210"/>
                <a:gd name="T1" fmla="*/ 0 h 134"/>
                <a:gd name="T2" fmla="*/ 210 w 210"/>
                <a:gd name="T3" fmla="*/ 0 h 134"/>
                <a:gd name="T4" fmla="*/ 210 w 210"/>
                <a:gd name="T5" fmla="*/ 134 h 134"/>
                <a:gd name="T6" fmla="*/ 0 w 210"/>
                <a:gd name="T7" fmla="*/ 134 h 134"/>
                <a:gd name="T8" fmla="*/ 0 w 210"/>
                <a:gd name="T9" fmla="*/ 0 h 134"/>
                <a:gd name="T10" fmla="*/ 9 w 210"/>
                <a:gd name="T11" fmla="*/ 7 h 134"/>
                <a:gd name="T12" fmla="*/ 210 w 210"/>
                <a:gd name="T13" fmla="*/ 7 h 134"/>
                <a:gd name="T14" fmla="*/ 210 w 210"/>
                <a:gd name="T15" fmla="*/ 134 h 134"/>
                <a:gd name="T16" fmla="*/ 9 w 210"/>
                <a:gd name="T17" fmla="*/ 134 h 134"/>
                <a:gd name="T18" fmla="*/ 9 w 210"/>
                <a:gd name="T19" fmla="*/ 7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0" h="134">
                  <a:moveTo>
                    <a:pt x="0" y="0"/>
                  </a:moveTo>
                  <a:lnTo>
                    <a:pt x="210" y="0"/>
                  </a:lnTo>
                  <a:lnTo>
                    <a:pt x="210" y="134"/>
                  </a:lnTo>
                  <a:lnTo>
                    <a:pt x="0" y="134"/>
                  </a:lnTo>
                  <a:lnTo>
                    <a:pt x="0" y="0"/>
                  </a:lnTo>
                  <a:close/>
                  <a:moveTo>
                    <a:pt x="9" y="7"/>
                  </a:moveTo>
                  <a:lnTo>
                    <a:pt x="210" y="7"/>
                  </a:lnTo>
                  <a:lnTo>
                    <a:pt x="210" y="134"/>
                  </a:lnTo>
                  <a:lnTo>
                    <a:pt x="9" y="134"/>
                  </a:lnTo>
                  <a:lnTo>
                    <a:pt x="9" y="7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6" name="Freeform 202"/>
            <p:cNvSpPr>
              <a:spLocks noEditPoints="1"/>
            </p:cNvSpPr>
            <p:nvPr/>
          </p:nvSpPr>
          <p:spPr bwMode="auto">
            <a:xfrm>
              <a:off x="2994" y="487"/>
              <a:ext cx="201" cy="127"/>
            </a:xfrm>
            <a:custGeom>
              <a:avLst/>
              <a:gdLst>
                <a:gd name="T0" fmla="*/ 0 w 201"/>
                <a:gd name="T1" fmla="*/ 0 h 127"/>
                <a:gd name="T2" fmla="*/ 201 w 201"/>
                <a:gd name="T3" fmla="*/ 0 h 127"/>
                <a:gd name="T4" fmla="*/ 201 w 201"/>
                <a:gd name="T5" fmla="*/ 127 h 127"/>
                <a:gd name="T6" fmla="*/ 0 w 201"/>
                <a:gd name="T7" fmla="*/ 127 h 127"/>
                <a:gd name="T8" fmla="*/ 0 w 201"/>
                <a:gd name="T9" fmla="*/ 0 h 127"/>
                <a:gd name="T10" fmla="*/ 9 w 201"/>
                <a:gd name="T11" fmla="*/ 4 h 127"/>
                <a:gd name="T12" fmla="*/ 201 w 201"/>
                <a:gd name="T13" fmla="*/ 4 h 127"/>
                <a:gd name="T14" fmla="*/ 201 w 201"/>
                <a:gd name="T15" fmla="*/ 127 h 127"/>
                <a:gd name="T16" fmla="*/ 9 w 201"/>
                <a:gd name="T17" fmla="*/ 127 h 127"/>
                <a:gd name="T18" fmla="*/ 9 w 201"/>
                <a:gd name="T19" fmla="*/ 4 h 1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1" h="127">
                  <a:moveTo>
                    <a:pt x="0" y="0"/>
                  </a:moveTo>
                  <a:lnTo>
                    <a:pt x="201" y="0"/>
                  </a:lnTo>
                  <a:lnTo>
                    <a:pt x="201" y="127"/>
                  </a:lnTo>
                  <a:lnTo>
                    <a:pt x="0" y="127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201" y="4"/>
                  </a:lnTo>
                  <a:lnTo>
                    <a:pt x="201" y="127"/>
                  </a:lnTo>
                  <a:lnTo>
                    <a:pt x="9" y="127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7" name="Freeform 203"/>
            <p:cNvSpPr>
              <a:spLocks noEditPoints="1"/>
            </p:cNvSpPr>
            <p:nvPr/>
          </p:nvSpPr>
          <p:spPr bwMode="auto">
            <a:xfrm>
              <a:off x="3003" y="491"/>
              <a:ext cx="192" cy="123"/>
            </a:xfrm>
            <a:custGeom>
              <a:avLst/>
              <a:gdLst>
                <a:gd name="T0" fmla="*/ 0 w 192"/>
                <a:gd name="T1" fmla="*/ 0 h 123"/>
                <a:gd name="T2" fmla="*/ 192 w 192"/>
                <a:gd name="T3" fmla="*/ 0 h 123"/>
                <a:gd name="T4" fmla="*/ 192 w 192"/>
                <a:gd name="T5" fmla="*/ 123 h 123"/>
                <a:gd name="T6" fmla="*/ 0 w 192"/>
                <a:gd name="T7" fmla="*/ 123 h 123"/>
                <a:gd name="T8" fmla="*/ 0 w 192"/>
                <a:gd name="T9" fmla="*/ 0 h 123"/>
                <a:gd name="T10" fmla="*/ 9 w 192"/>
                <a:gd name="T11" fmla="*/ 8 h 123"/>
                <a:gd name="T12" fmla="*/ 192 w 192"/>
                <a:gd name="T13" fmla="*/ 8 h 123"/>
                <a:gd name="T14" fmla="*/ 192 w 192"/>
                <a:gd name="T15" fmla="*/ 123 h 123"/>
                <a:gd name="T16" fmla="*/ 9 w 192"/>
                <a:gd name="T17" fmla="*/ 123 h 123"/>
                <a:gd name="T18" fmla="*/ 9 w 192"/>
                <a:gd name="T19" fmla="*/ 8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23">
                  <a:moveTo>
                    <a:pt x="0" y="0"/>
                  </a:moveTo>
                  <a:lnTo>
                    <a:pt x="192" y="0"/>
                  </a:lnTo>
                  <a:lnTo>
                    <a:pt x="192" y="123"/>
                  </a:lnTo>
                  <a:lnTo>
                    <a:pt x="0" y="123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192" y="8"/>
                  </a:lnTo>
                  <a:lnTo>
                    <a:pt x="192" y="123"/>
                  </a:lnTo>
                  <a:lnTo>
                    <a:pt x="9" y="123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8" name="Freeform 204"/>
            <p:cNvSpPr>
              <a:spLocks noEditPoints="1"/>
            </p:cNvSpPr>
            <p:nvPr/>
          </p:nvSpPr>
          <p:spPr bwMode="auto">
            <a:xfrm>
              <a:off x="3012" y="499"/>
              <a:ext cx="183" cy="115"/>
            </a:xfrm>
            <a:custGeom>
              <a:avLst/>
              <a:gdLst>
                <a:gd name="T0" fmla="*/ 0 w 183"/>
                <a:gd name="T1" fmla="*/ 0 h 115"/>
                <a:gd name="T2" fmla="*/ 183 w 183"/>
                <a:gd name="T3" fmla="*/ 0 h 115"/>
                <a:gd name="T4" fmla="*/ 183 w 183"/>
                <a:gd name="T5" fmla="*/ 115 h 115"/>
                <a:gd name="T6" fmla="*/ 0 w 183"/>
                <a:gd name="T7" fmla="*/ 115 h 115"/>
                <a:gd name="T8" fmla="*/ 0 w 183"/>
                <a:gd name="T9" fmla="*/ 0 h 115"/>
                <a:gd name="T10" fmla="*/ 9 w 183"/>
                <a:gd name="T11" fmla="*/ 4 h 115"/>
                <a:gd name="T12" fmla="*/ 183 w 183"/>
                <a:gd name="T13" fmla="*/ 4 h 115"/>
                <a:gd name="T14" fmla="*/ 183 w 183"/>
                <a:gd name="T15" fmla="*/ 115 h 115"/>
                <a:gd name="T16" fmla="*/ 9 w 183"/>
                <a:gd name="T17" fmla="*/ 115 h 115"/>
                <a:gd name="T18" fmla="*/ 9 w 183"/>
                <a:gd name="T19" fmla="*/ 4 h 1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3" h="115">
                  <a:moveTo>
                    <a:pt x="0" y="0"/>
                  </a:moveTo>
                  <a:lnTo>
                    <a:pt x="183" y="0"/>
                  </a:lnTo>
                  <a:lnTo>
                    <a:pt x="183" y="115"/>
                  </a:lnTo>
                  <a:lnTo>
                    <a:pt x="0" y="115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183" y="4"/>
                  </a:lnTo>
                  <a:lnTo>
                    <a:pt x="183" y="115"/>
                  </a:lnTo>
                  <a:lnTo>
                    <a:pt x="9" y="11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9" name="Freeform 205"/>
            <p:cNvSpPr>
              <a:spLocks noEditPoints="1"/>
            </p:cNvSpPr>
            <p:nvPr/>
          </p:nvSpPr>
          <p:spPr bwMode="auto">
            <a:xfrm>
              <a:off x="3021" y="503"/>
              <a:ext cx="174" cy="111"/>
            </a:xfrm>
            <a:custGeom>
              <a:avLst/>
              <a:gdLst>
                <a:gd name="T0" fmla="*/ 0 w 174"/>
                <a:gd name="T1" fmla="*/ 0 h 111"/>
                <a:gd name="T2" fmla="*/ 174 w 174"/>
                <a:gd name="T3" fmla="*/ 0 h 111"/>
                <a:gd name="T4" fmla="*/ 174 w 174"/>
                <a:gd name="T5" fmla="*/ 111 h 111"/>
                <a:gd name="T6" fmla="*/ 0 w 174"/>
                <a:gd name="T7" fmla="*/ 111 h 111"/>
                <a:gd name="T8" fmla="*/ 0 w 174"/>
                <a:gd name="T9" fmla="*/ 0 h 111"/>
                <a:gd name="T10" fmla="*/ 9 w 174"/>
                <a:gd name="T11" fmla="*/ 7 h 111"/>
                <a:gd name="T12" fmla="*/ 174 w 174"/>
                <a:gd name="T13" fmla="*/ 7 h 111"/>
                <a:gd name="T14" fmla="*/ 174 w 174"/>
                <a:gd name="T15" fmla="*/ 111 h 111"/>
                <a:gd name="T16" fmla="*/ 9 w 174"/>
                <a:gd name="T17" fmla="*/ 111 h 111"/>
                <a:gd name="T18" fmla="*/ 9 w 174"/>
                <a:gd name="T19" fmla="*/ 7 h 1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4" h="111">
                  <a:moveTo>
                    <a:pt x="0" y="0"/>
                  </a:moveTo>
                  <a:lnTo>
                    <a:pt x="174" y="0"/>
                  </a:lnTo>
                  <a:lnTo>
                    <a:pt x="174" y="111"/>
                  </a:lnTo>
                  <a:lnTo>
                    <a:pt x="0" y="111"/>
                  </a:lnTo>
                  <a:lnTo>
                    <a:pt x="0" y="0"/>
                  </a:lnTo>
                  <a:close/>
                  <a:moveTo>
                    <a:pt x="9" y="7"/>
                  </a:moveTo>
                  <a:lnTo>
                    <a:pt x="174" y="7"/>
                  </a:lnTo>
                  <a:lnTo>
                    <a:pt x="174" y="111"/>
                  </a:lnTo>
                  <a:lnTo>
                    <a:pt x="9" y="111"/>
                  </a:lnTo>
                  <a:lnTo>
                    <a:pt x="9" y="7"/>
                  </a:ln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70" name="Group 206"/>
          <p:cNvGrpSpPr>
            <a:grpSpLocks/>
          </p:cNvGrpSpPr>
          <p:nvPr/>
        </p:nvGrpSpPr>
        <p:grpSpPr bwMode="auto">
          <a:xfrm>
            <a:off x="3656013" y="584200"/>
            <a:ext cx="3771900" cy="1243013"/>
            <a:chOff x="2303" y="368"/>
            <a:chExt cx="2376" cy="783"/>
          </a:xfrm>
        </p:grpSpPr>
        <p:sp>
          <p:nvSpPr>
            <p:cNvPr id="11990" name="Freeform 207"/>
            <p:cNvSpPr>
              <a:spLocks noEditPoints="1"/>
            </p:cNvSpPr>
            <p:nvPr/>
          </p:nvSpPr>
          <p:spPr bwMode="auto">
            <a:xfrm>
              <a:off x="3030" y="510"/>
              <a:ext cx="165" cy="104"/>
            </a:xfrm>
            <a:custGeom>
              <a:avLst/>
              <a:gdLst>
                <a:gd name="T0" fmla="*/ 0 w 165"/>
                <a:gd name="T1" fmla="*/ 0 h 104"/>
                <a:gd name="T2" fmla="*/ 165 w 165"/>
                <a:gd name="T3" fmla="*/ 0 h 104"/>
                <a:gd name="T4" fmla="*/ 165 w 165"/>
                <a:gd name="T5" fmla="*/ 104 h 104"/>
                <a:gd name="T6" fmla="*/ 0 w 165"/>
                <a:gd name="T7" fmla="*/ 104 h 104"/>
                <a:gd name="T8" fmla="*/ 0 w 165"/>
                <a:gd name="T9" fmla="*/ 0 h 104"/>
                <a:gd name="T10" fmla="*/ 9 w 165"/>
                <a:gd name="T11" fmla="*/ 4 h 104"/>
                <a:gd name="T12" fmla="*/ 165 w 165"/>
                <a:gd name="T13" fmla="*/ 4 h 104"/>
                <a:gd name="T14" fmla="*/ 165 w 165"/>
                <a:gd name="T15" fmla="*/ 104 h 104"/>
                <a:gd name="T16" fmla="*/ 9 w 165"/>
                <a:gd name="T17" fmla="*/ 104 h 104"/>
                <a:gd name="T18" fmla="*/ 9 w 165"/>
                <a:gd name="T19" fmla="*/ 4 h 1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5" h="104">
                  <a:moveTo>
                    <a:pt x="0" y="0"/>
                  </a:moveTo>
                  <a:lnTo>
                    <a:pt x="165" y="0"/>
                  </a:lnTo>
                  <a:lnTo>
                    <a:pt x="165" y="104"/>
                  </a:lnTo>
                  <a:lnTo>
                    <a:pt x="0" y="104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165" y="4"/>
                  </a:lnTo>
                  <a:lnTo>
                    <a:pt x="165" y="104"/>
                  </a:lnTo>
                  <a:lnTo>
                    <a:pt x="9" y="104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91" name="Freeform 208"/>
            <p:cNvSpPr>
              <a:spLocks noEditPoints="1"/>
            </p:cNvSpPr>
            <p:nvPr/>
          </p:nvSpPr>
          <p:spPr bwMode="auto">
            <a:xfrm>
              <a:off x="3039" y="514"/>
              <a:ext cx="156" cy="100"/>
            </a:xfrm>
            <a:custGeom>
              <a:avLst/>
              <a:gdLst>
                <a:gd name="T0" fmla="*/ 0 w 156"/>
                <a:gd name="T1" fmla="*/ 0 h 100"/>
                <a:gd name="T2" fmla="*/ 156 w 156"/>
                <a:gd name="T3" fmla="*/ 0 h 100"/>
                <a:gd name="T4" fmla="*/ 156 w 156"/>
                <a:gd name="T5" fmla="*/ 100 h 100"/>
                <a:gd name="T6" fmla="*/ 0 w 156"/>
                <a:gd name="T7" fmla="*/ 100 h 100"/>
                <a:gd name="T8" fmla="*/ 0 w 156"/>
                <a:gd name="T9" fmla="*/ 0 h 100"/>
                <a:gd name="T10" fmla="*/ 9 w 156"/>
                <a:gd name="T11" fmla="*/ 8 h 100"/>
                <a:gd name="T12" fmla="*/ 156 w 156"/>
                <a:gd name="T13" fmla="*/ 8 h 100"/>
                <a:gd name="T14" fmla="*/ 156 w 156"/>
                <a:gd name="T15" fmla="*/ 100 h 100"/>
                <a:gd name="T16" fmla="*/ 9 w 156"/>
                <a:gd name="T17" fmla="*/ 100 h 100"/>
                <a:gd name="T18" fmla="*/ 9 w 156"/>
                <a:gd name="T19" fmla="*/ 8 h 1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6" h="100">
                  <a:moveTo>
                    <a:pt x="0" y="0"/>
                  </a:moveTo>
                  <a:lnTo>
                    <a:pt x="156" y="0"/>
                  </a:lnTo>
                  <a:lnTo>
                    <a:pt x="156" y="100"/>
                  </a:lnTo>
                  <a:lnTo>
                    <a:pt x="0" y="100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156" y="8"/>
                  </a:lnTo>
                  <a:lnTo>
                    <a:pt x="156" y="100"/>
                  </a:lnTo>
                  <a:lnTo>
                    <a:pt x="9" y="100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92" name="Freeform 209"/>
            <p:cNvSpPr>
              <a:spLocks noEditPoints="1"/>
            </p:cNvSpPr>
            <p:nvPr/>
          </p:nvSpPr>
          <p:spPr bwMode="auto">
            <a:xfrm>
              <a:off x="3048" y="522"/>
              <a:ext cx="147" cy="92"/>
            </a:xfrm>
            <a:custGeom>
              <a:avLst/>
              <a:gdLst>
                <a:gd name="T0" fmla="*/ 0 w 147"/>
                <a:gd name="T1" fmla="*/ 0 h 92"/>
                <a:gd name="T2" fmla="*/ 147 w 147"/>
                <a:gd name="T3" fmla="*/ 0 h 92"/>
                <a:gd name="T4" fmla="*/ 147 w 147"/>
                <a:gd name="T5" fmla="*/ 92 h 92"/>
                <a:gd name="T6" fmla="*/ 0 w 147"/>
                <a:gd name="T7" fmla="*/ 92 h 92"/>
                <a:gd name="T8" fmla="*/ 0 w 147"/>
                <a:gd name="T9" fmla="*/ 0 h 92"/>
                <a:gd name="T10" fmla="*/ 13 w 147"/>
                <a:gd name="T11" fmla="*/ 4 h 92"/>
                <a:gd name="T12" fmla="*/ 147 w 147"/>
                <a:gd name="T13" fmla="*/ 4 h 92"/>
                <a:gd name="T14" fmla="*/ 147 w 147"/>
                <a:gd name="T15" fmla="*/ 92 h 92"/>
                <a:gd name="T16" fmla="*/ 13 w 147"/>
                <a:gd name="T17" fmla="*/ 92 h 92"/>
                <a:gd name="T18" fmla="*/ 13 w 147"/>
                <a:gd name="T19" fmla="*/ 4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7" h="92">
                  <a:moveTo>
                    <a:pt x="0" y="0"/>
                  </a:moveTo>
                  <a:lnTo>
                    <a:pt x="147" y="0"/>
                  </a:lnTo>
                  <a:lnTo>
                    <a:pt x="147" y="92"/>
                  </a:ln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3" y="4"/>
                  </a:moveTo>
                  <a:lnTo>
                    <a:pt x="147" y="4"/>
                  </a:lnTo>
                  <a:lnTo>
                    <a:pt x="147" y="92"/>
                  </a:lnTo>
                  <a:lnTo>
                    <a:pt x="13" y="92"/>
                  </a:lnTo>
                  <a:lnTo>
                    <a:pt x="13" y="4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93" name="Freeform 210"/>
            <p:cNvSpPr>
              <a:spLocks noEditPoints="1"/>
            </p:cNvSpPr>
            <p:nvPr/>
          </p:nvSpPr>
          <p:spPr bwMode="auto">
            <a:xfrm>
              <a:off x="3061" y="526"/>
              <a:ext cx="134" cy="88"/>
            </a:xfrm>
            <a:custGeom>
              <a:avLst/>
              <a:gdLst>
                <a:gd name="T0" fmla="*/ 0 w 134"/>
                <a:gd name="T1" fmla="*/ 0 h 88"/>
                <a:gd name="T2" fmla="*/ 134 w 134"/>
                <a:gd name="T3" fmla="*/ 0 h 88"/>
                <a:gd name="T4" fmla="*/ 134 w 134"/>
                <a:gd name="T5" fmla="*/ 88 h 88"/>
                <a:gd name="T6" fmla="*/ 0 w 134"/>
                <a:gd name="T7" fmla="*/ 88 h 88"/>
                <a:gd name="T8" fmla="*/ 0 w 134"/>
                <a:gd name="T9" fmla="*/ 0 h 88"/>
                <a:gd name="T10" fmla="*/ 9 w 134"/>
                <a:gd name="T11" fmla="*/ 8 h 88"/>
                <a:gd name="T12" fmla="*/ 134 w 134"/>
                <a:gd name="T13" fmla="*/ 8 h 88"/>
                <a:gd name="T14" fmla="*/ 134 w 134"/>
                <a:gd name="T15" fmla="*/ 88 h 88"/>
                <a:gd name="T16" fmla="*/ 9 w 134"/>
                <a:gd name="T17" fmla="*/ 88 h 88"/>
                <a:gd name="T18" fmla="*/ 9 w 134"/>
                <a:gd name="T19" fmla="*/ 8 h 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4" h="88">
                  <a:moveTo>
                    <a:pt x="0" y="0"/>
                  </a:moveTo>
                  <a:lnTo>
                    <a:pt x="134" y="0"/>
                  </a:lnTo>
                  <a:lnTo>
                    <a:pt x="134" y="88"/>
                  </a:lnTo>
                  <a:lnTo>
                    <a:pt x="0" y="88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134" y="8"/>
                  </a:lnTo>
                  <a:lnTo>
                    <a:pt x="134" y="88"/>
                  </a:lnTo>
                  <a:lnTo>
                    <a:pt x="9" y="88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94" name="Freeform 211"/>
            <p:cNvSpPr>
              <a:spLocks noEditPoints="1"/>
            </p:cNvSpPr>
            <p:nvPr/>
          </p:nvSpPr>
          <p:spPr bwMode="auto">
            <a:xfrm>
              <a:off x="3070" y="534"/>
              <a:ext cx="125" cy="80"/>
            </a:xfrm>
            <a:custGeom>
              <a:avLst/>
              <a:gdLst>
                <a:gd name="T0" fmla="*/ 0 w 125"/>
                <a:gd name="T1" fmla="*/ 0 h 80"/>
                <a:gd name="T2" fmla="*/ 125 w 125"/>
                <a:gd name="T3" fmla="*/ 0 h 80"/>
                <a:gd name="T4" fmla="*/ 125 w 125"/>
                <a:gd name="T5" fmla="*/ 80 h 80"/>
                <a:gd name="T6" fmla="*/ 0 w 125"/>
                <a:gd name="T7" fmla="*/ 80 h 80"/>
                <a:gd name="T8" fmla="*/ 0 w 125"/>
                <a:gd name="T9" fmla="*/ 0 h 80"/>
                <a:gd name="T10" fmla="*/ 9 w 125"/>
                <a:gd name="T11" fmla="*/ 3 h 80"/>
                <a:gd name="T12" fmla="*/ 125 w 125"/>
                <a:gd name="T13" fmla="*/ 3 h 80"/>
                <a:gd name="T14" fmla="*/ 125 w 125"/>
                <a:gd name="T15" fmla="*/ 80 h 80"/>
                <a:gd name="T16" fmla="*/ 9 w 125"/>
                <a:gd name="T17" fmla="*/ 80 h 80"/>
                <a:gd name="T18" fmla="*/ 9 w 125"/>
                <a:gd name="T19" fmla="*/ 3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5" h="80">
                  <a:moveTo>
                    <a:pt x="0" y="0"/>
                  </a:moveTo>
                  <a:lnTo>
                    <a:pt x="125" y="0"/>
                  </a:lnTo>
                  <a:lnTo>
                    <a:pt x="125" y="80"/>
                  </a:lnTo>
                  <a:lnTo>
                    <a:pt x="0" y="80"/>
                  </a:lnTo>
                  <a:lnTo>
                    <a:pt x="0" y="0"/>
                  </a:lnTo>
                  <a:close/>
                  <a:moveTo>
                    <a:pt x="9" y="3"/>
                  </a:moveTo>
                  <a:lnTo>
                    <a:pt x="125" y="3"/>
                  </a:lnTo>
                  <a:lnTo>
                    <a:pt x="125" y="80"/>
                  </a:lnTo>
                  <a:lnTo>
                    <a:pt x="9" y="80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95" name="Freeform 212"/>
            <p:cNvSpPr>
              <a:spLocks noEditPoints="1"/>
            </p:cNvSpPr>
            <p:nvPr/>
          </p:nvSpPr>
          <p:spPr bwMode="auto">
            <a:xfrm>
              <a:off x="3079" y="537"/>
              <a:ext cx="116" cy="77"/>
            </a:xfrm>
            <a:custGeom>
              <a:avLst/>
              <a:gdLst>
                <a:gd name="T0" fmla="*/ 0 w 116"/>
                <a:gd name="T1" fmla="*/ 0 h 77"/>
                <a:gd name="T2" fmla="*/ 116 w 116"/>
                <a:gd name="T3" fmla="*/ 0 h 77"/>
                <a:gd name="T4" fmla="*/ 116 w 116"/>
                <a:gd name="T5" fmla="*/ 77 h 77"/>
                <a:gd name="T6" fmla="*/ 0 w 116"/>
                <a:gd name="T7" fmla="*/ 77 h 77"/>
                <a:gd name="T8" fmla="*/ 0 w 116"/>
                <a:gd name="T9" fmla="*/ 0 h 77"/>
                <a:gd name="T10" fmla="*/ 9 w 116"/>
                <a:gd name="T11" fmla="*/ 8 h 77"/>
                <a:gd name="T12" fmla="*/ 116 w 116"/>
                <a:gd name="T13" fmla="*/ 8 h 77"/>
                <a:gd name="T14" fmla="*/ 116 w 116"/>
                <a:gd name="T15" fmla="*/ 77 h 77"/>
                <a:gd name="T16" fmla="*/ 9 w 116"/>
                <a:gd name="T17" fmla="*/ 77 h 77"/>
                <a:gd name="T18" fmla="*/ 9 w 116"/>
                <a:gd name="T19" fmla="*/ 8 h 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6" h="77">
                  <a:moveTo>
                    <a:pt x="0" y="0"/>
                  </a:moveTo>
                  <a:lnTo>
                    <a:pt x="116" y="0"/>
                  </a:lnTo>
                  <a:lnTo>
                    <a:pt x="116" y="77"/>
                  </a:lnTo>
                  <a:lnTo>
                    <a:pt x="0" y="77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116" y="8"/>
                  </a:lnTo>
                  <a:lnTo>
                    <a:pt x="116" y="77"/>
                  </a:lnTo>
                  <a:lnTo>
                    <a:pt x="9" y="77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96" name="Freeform 213"/>
            <p:cNvSpPr>
              <a:spLocks noEditPoints="1"/>
            </p:cNvSpPr>
            <p:nvPr/>
          </p:nvSpPr>
          <p:spPr bwMode="auto">
            <a:xfrm>
              <a:off x="3088" y="545"/>
              <a:ext cx="107" cy="69"/>
            </a:xfrm>
            <a:custGeom>
              <a:avLst/>
              <a:gdLst>
                <a:gd name="T0" fmla="*/ 0 w 107"/>
                <a:gd name="T1" fmla="*/ 0 h 69"/>
                <a:gd name="T2" fmla="*/ 107 w 107"/>
                <a:gd name="T3" fmla="*/ 0 h 69"/>
                <a:gd name="T4" fmla="*/ 107 w 107"/>
                <a:gd name="T5" fmla="*/ 69 h 69"/>
                <a:gd name="T6" fmla="*/ 0 w 107"/>
                <a:gd name="T7" fmla="*/ 69 h 69"/>
                <a:gd name="T8" fmla="*/ 0 w 107"/>
                <a:gd name="T9" fmla="*/ 0 h 69"/>
                <a:gd name="T10" fmla="*/ 9 w 107"/>
                <a:gd name="T11" fmla="*/ 4 h 69"/>
                <a:gd name="T12" fmla="*/ 107 w 107"/>
                <a:gd name="T13" fmla="*/ 4 h 69"/>
                <a:gd name="T14" fmla="*/ 107 w 107"/>
                <a:gd name="T15" fmla="*/ 69 h 69"/>
                <a:gd name="T16" fmla="*/ 9 w 107"/>
                <a:gd name="T17" fmla="*/ 69 h 69"/>
                <a:gd name="T18" fmla="*/ 9 w 107"/>
                <a:gd name="T19" fmla="*/ 4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7" h="69">
                  <a:moveTo>
                    <a:pt x="0" y="0"/>
                  </a:moveTo>
                  <a:lnTo>
                    <a:pt x="107" y="0"/>
                  </a:lnTo>
                  <a:lnTo>
                    <a:pt x="107" y="69"/>
                  </a:lnTo>
                  <a:lnTo>
                    <a:pt x="0" y="69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107" y="4"/>
                  </a:lnTo>
                  <a:lnTo>
                    <a:pt x="107" y="69"/>
                  </a:lnTo>
                  <a:lnTo>
                    <a:pt x="9" y="69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97" name="Freeform 214"/>
            <p:cNvSpPr>
              <a:spLocks noEditPoints="1"/>
            </p:cNvSpPr>
            <p:nvPr/>
          </p:nvSpPr>
          <p:spPr bwMode="auto">
            <a:xfrm>
              <a:off x="3097" y="549"/>
              <a:ext cx="98" cy="65"/>
            </a:xfrm>
            <a:custGeom>
              <a:avLst/>
              <a:gdLst>
                <a:gd name="T0" fmla="*/ 0 w 98"/>
                <a:gd name="T1" fmla="*/ 0 h 65"/>
                <a:gd name="T2" fmla="*/ 98 w 98"/>
                <a:gd name="T3" fmla="*/ 0 h 65"/>
                <a:gd name="T4" fmla="*/ 98 w 98"/>
                <a:gd name="T5" fmla="*/ 65 h 65"/>
                <a:gd name="T6" fmla="*/ 0 w 98"/>
                <a:gd name="T7" fmla="*/ 65 h 65"/>
                <a:gd name="T8" fmla="*/ 0 w 98"/>
                <a:gd name="T9" fmla="*/ 0 h 65"/>
                <a:gd name="T10" fmla="*/ 9 w 98"/>
                <a:gd name="T11" fmla="*/ 8 h 65"/>
                <a:gd name="T12" fmla="*/ 98 w 98"/>
                <a:gd name="T13" fmla="*/ 8 h 65"/>
                <a:gd name="T14" fmla="*/ 98 w 98"/>
                <a:gd name="T15" fmla="*/ 65 h 65"/>
                <a:gd name="T16" fmla="*/ 9 w 98"/>
                <a:gd name="T17" fmla="*/ 65 h 65"/>
                <a:gd name="T18" fmla="*/ 9 w 98"/>
                <a:gd name="T19" fmla="*/ 8 h 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8" h="65">
                  <a:moveTo>
                    <a:pt x="0" y="0"/>
                  </a:moveTo>
                  <a:lnTo>
                    <a:pt x="98" y="0"/>
                  </a:lnTo>
                  <a:lnTo>
                    <a:pt x="98" y="65"/>
                  </a:lnTo>
                  <a:lnTo>
                    <a:pt x="0" y="65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98" y="8"/>
                  </a:lnTo>
                  <a:lnTo>
                    <a:pt x="98" y="65"/>
                  </a:lnTo>
                  <a:lnTo>
                    <a:pt x="9" y="65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98" name="Freeform 215"/>
            <p:cNvSpPr>
              <a:spLocks noEditPoints="1"/>
            </p:cNvSpPr>
            <p:nvPr/>
          </p:nvSpPr>
          <p:spPr bwMode="auto">
            <a:xfrm>
              <a:off x="3106" y="557"/>
              <a:ext cx="89" cy="57"/>
            </a:xfrm>
            <a:custGeom>
              <a:avLst/>
              <a:gdLst>
                <a:gd name="T0" fmla="*/ 0 w 89"/>
                <a:gd name="T1" fmla="*/ 0 h 57"/>
                <a:gd name="T2" fmla="*/ 89 w 89"/>
                <a:gd name="T3" fmla="*/ 0 h 57"/>
                <a:gd name="T4" fmla="*/ 89 w 89"/>
                <a:gd name="T5" fmla="*/ 57 h 57"/>
                <a:gd name="T6" fmla="*/ 0 w 89"/>
                <a:gd name="T7" fmla="*/ 57 h 57"/>
                <a:gd name="T8" fmla="*/ 0 w 89"/>
                <a:gd name="T9" fmla="*/ 0 h 57"/>
                <a:gd name="T10" fmla="*/ 9 w 89"/>
                <a:gd name="T11" fmla="*/ 3 h 57"/>
                <a:gd name="T12" fmla="*/ 89 w 89"/>
                <a:gd name="T13" fmla="*/ 3 h 57"/>
                <a:gd name="T14" fmla="*/ 89 w 89"/>
                <a:gd name="T15" fmla="*/ 57 h 57"/>
                <a:gd name="T16" fmla="*/ 9 w 89"/>
                <a:gd name="T17" fmla="*/ 57 h 57"/>
                <a:gd name="T18" fmla="*/ 9 w 89"/>
                <a:gd name="T19" fmla="*/ 3 h 5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9" h="57">
                  <a:moveTo>
                    <a:pt x="0" y="0"/>
                  </a:moveTo>
                  <a:lnTo>
                    <a:pt x="89" y="0"/>
                  </a:lnTo>
                  <a:lnTo>
                    <a:pt x="89" y="57"/>
                  </a:lnTo>
                  <a:lnTo>
                    <a:pt x="0" y="57"/>
                  </a:lnTo>
                  <a:lnTo>
                    <a:pt x="0" y="0"/>
                  </a:lnTo>
                  <a:close/>
                  <a:moveTo>
                    <a:pt x="9" y="3"/>
                  </a:moveTo>
                  <a:lnTo>
                    <a:pt x="89" y="3"/>
                  </a:lnTo>
                  <a:lnTo>
                    <a:pt x="89" y="57"/>
                  </a:lnTo>
                  <a:lnTo>
                    <a:pt x="9" y="57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99" name="Freeform 216"/>
            <p:cNvSpPr>
              <a:spLocks noEditPoints="1"/>
            </p:cNvSpPr>
            <p:nvPr/>
          </p:nvSpPr>
          <p:spPr bwMode="auto">
            <a:xfrm>
              <a:off x="3115" y="560"/>
              <a:ext cx="80" cy="54"/>
            </a:xfrm>
            <a:custGeom>
              <a:avLst/>
              <a:gdLst>
                <a:gd name="T0" fmla="*/ 0 w 80"/>
                <a:gd name="T1" fmla="*/ 0 h 54"/>
                <a:gd name="T2" fmla="*/ 80 w 80"/>
                <a:gd name="T3" fmla="*/ 0 h 54"/>
                <a:gd name="T4" fmla="*/ 80 w 80"/>
                <a:gd name="T5" fmla="*/ 54 h 54"/>
                <a:gd name="T6" fmla="*/ 0 w 80"/>
                <a:gd name="T7" fmla="*/ 54 h 54"/>
                <a:gd name="T8" fmla="*/ 0 w 80"/>
                <a:gd name="T9" fmla="*/ 0 h 54"/>
                <a:gd name="T10" fmla="*/ 9 w 80"/>
                <a:gd name="T11" fmla="*/ 8 h 54"/>
                <a:gd name="T12" fmla="*/ 80 w 80"/>
                <a:gd name="T13" fmla="*/ 8 h 54"/>
                <a:gd name="T14" fmla="*/ 80 w 80"/>
                <a:gd name="T15" fmla="*/ 54 h 54"/>
                <a:gd name="T16" fmla="*/ 9 w 80"/>
                <a:gd name="T17" fmla="*/ 54 h 54"/>
                <a:gd name="T18" fmla="*/ 9 w 80"/>
                <a:gd name="T19" fmla="*/ 8 h 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0" h="54">
                  <a:moveTo>
                    <a:pt x="0" y="0"/>
                  </a:moveTo>
                  <a:lnTo>
                    <a:pt x="80" y="0"/>
                  </a:lnTo>
                  <a:lnTo>
                    <a:pt x="80" y="54"/>
                  </a:lnTo>
                  <a:lnTo>
                    <a:pt x="0" y="54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80" y="8"/>
                  </a:lnTo>
                  <a:lnTo>
                    <a:pt x="80" y="54"/>
                  </a:lnTo>
                  <a:lnTo>
                    <a:pt x="9" y="54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00" name="Freeform 217"/>
            <p:cNvSpPr>
              <a:spLocks noEditPoints="1"/>
            </p:cNvSpPr>
            <p:nvPr/>
          </p:nvSpPr>
          <p:spPr bwMode="auto">
            <a:xfrm>
              <a:off x="3124" y="568"/>
              <a:ext cx="71" cy="46"/>
            </a:xfrm>
            <a:custGeom>
              <a:avLst/>
              <a:gdLst>
                <a:gd name="T0" fmla="*/ 0 w 71"/>
                <a:gd name="T1" fmla="*/ 0 h 46"/>
                <a:gd name="T2" fmla="*/ 71 w 71"/>
                <a:gd name="T3" fmla="*/ 0 h 46"/>
                <a:gd name="T4" fmla="*/ 71 w 71"/>
                <a:gd name="T5" fmla="*/ 46 h 46"/>
                <a:gd name="T6" fmla="*/ 0 w 71"/>
                <a:gd name="T7" fmla="*/ 46 h 46"/>
                <a:gd name="T8" fmla="*/ 0 w 71"/>
                <a:gd name="T9" fmla="*/ 0 h 46"/>
                <a:gd name="T10" fmla="*/ 9 w 71"/>
                <a:gd name="T11" fmla="*/ 4 h 46"/>
                <a:gd name="T12" fmla="*/ 71 w 71"/>
                <a:gd name="T13" fmla="*/ 4 h 46"/>
                <a:gd name="T14" fmla="*/ 71 w 71"/>
                <a:gd name="T15" fmla="*/ 46 h 46"/>
                <a:gd name="T16" fmla="*/ 9 w 71"/>
                <a:gd name="T17" fmla="*/ 46 h 46"/>
                <a:gd name="T18" fmla="*/ 9 w 71"/>
                <a:gd name="T19" fmla="*/ 4 h 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1" h="46">
                  <a:moveTo>
                    <a:pt x="0" y="0"/>
                  </a:moveTo>
                  <a:lnTo>
                    <a:pt x="71" y="0"/>
                  </a:lnTo>
                  <a:lnTo>
                    <a:pt x="71" y="46"/>
                  </a:lnTo>
                  <a:lnTo>
                    <a:pt x="0" y="46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71" y="4"/>
                  </a:lnTo>
                  <a:lnTo>
                    <a:pt x="71" y="46"/>
                  </a:lnTo>
                  <a:lnTo>
                    <a:pt x="9" y="4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01" name="Freeform 218"/>
            <p:cNvSpPr>
              <a:spLocks noEditPoints="1"/>
            </p:cNvSpPr>
            <p:nvPr/>
          </p:nvSpPr>
          <p:spPr bwMode="auto">
            <a:xfrm>
              <a:off x="3133" y="572"/>
              <a:ext cx="62" cy="42"/>
            </a:xfrm>
            <a:custGeom>
              <a:avLst/>
              <a:gdLst>
                <a:gd name="T0" fmla="*/ 0 w 62"/>
                <a:gd name="T1" fmla="*/ 0 h 42"/>
                <a:gd name="T2" fmla="*/ 62 w 62"/>
                <a:gd name="T3" fmla="*/ 0 h 42"/>
                <a:gd name="T4" fmla="*/ 62 w 62"/>
                <a:gd name="T5" fmla="*/ 42 h 42"/>
                <a:gd name="T6" fmla="*/ 0 w 62"/>
                <a:gd name="T7" fmla="*/ 42 h 42"/>
                <a:gd name="T8" fmla="*/ 0 w 62"/>
                <a:gd name="T9" fmla="*/ 0 h 42"/>
                <a:gd name="T10" fmla="*/ 9 w 62"/>
                <a:gd name="T11" fmla="*/ 8 h 42"/>
                <a:gd name="T12" fmla="*/ 62 w 62"/>
                <a:gd name="T13" fmla="*/ 8 h 42"/>
                <a:gd name="T14" fmla="*/ 62 w 62"/>
                <a:gd name="T15" fmla="*/ 42 h 42"/>
                <a:gd name="T16" fmla="*/ 9 w 62"/>
                <a:gd name="T17" fmla="*/ 42 h 42"/>
                <a:gd name="T18" fmla="*/ 9 w 62"/>
                <a:gd name="T19" fmla="*/ 8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2" h="42">
                  <a:moveTo>
                    <a:pt x="0" y="0"/>
                  </a:moveTo>
                  <a:lnTo>
                    <a:pt x="62" y="0"/>
                  </a:lnTo>
                  <a:lnTo>
                    <a:pt x="62" y="42"/>
                  </a:lnTo>
                  <a:lnTo>
                    <a:pt x="0" y="42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62" y="8"/>
                  </a:lnTo>
                  <a:lnTo>
                    <a:pt x="62" y="42"/>
                  </a:lnTo>
                  <a:lnTo>
                    <a:pt x="9" y="42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02" name="Freeform 219"/>
            <p:cNvSpPr>
              <a:spLocks noEditPoints="1"/>
            </p:cNvSpPr>
            <p:nvPr/>
          </p:nvSpPr>
          <p:spPr bwMode="auto">
            <a:xfrm>
              <a:off x="3142" y="580"/>
              <a:ext cx="53" cy="34"/>
            </a:xfrm>
            <a:custGeom>
              <a:avLst/>
              <a:gdLst>
                <a:gd name="T0" fmla="*/ 0 w 53"/>
                <a:gd name="T1" fmla="*/ 0 h 34"/>
                <a:gd name="T2" fmla="*/ 53 w 53"/>
                <a:gd name="T3" fmla="*/ 0 h 34"/>
                <a:gd name="T4" fmla="*/ 53 w 53"/>
                <a:gd name="T5" fmla="*/ 34 h 34"/>
                <a:gd name="T6" fmla="*/ 0 w 53"/>
                <a:gd name="T7" fmla="*/ 34 h 34"/>
                <a:gd name="T8" fmla="*/ 0 w 53"/>
                <a:gd name="T9" fmla="*/ 0 h 34"/>
                <a:gd name="T10" fmla="*/ 8 w 53"/>
                <a:gd name="T11" fmla="*/ 3 h 34"/>
                <a:gd name="T12" fmla="*/ 53 w 53"/>
                <a:gd name="T13" fmla="*/ 3 h 34"/>
                <a:gd name="T14" fmla="*/ 53 w 53"/>
                <a:gd name="T15" fmla="*/ 34 h 34"/>
                <a:gd name="T16" fmla="*/ 8 w 53"/>
                <a:gd name="T17" fmla="*/ 34 h 34"/>
                <a:gd name="T18" fmla="*/ 8 w 53"/>
                <a:gd name="T19" fmla="*/ 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3" h="34">
                  <a:moveTo>
                    <a:pt x="0" y="0"/>
                  </a:moveTo>
                  <a:lnTo>
                    <a:pt x="53" y="0"/>
                  </a:lnTo>
                  <a:lnTo>
                    <a:pt x="53" y="34"/>
                  </a:lnTo>
                  <a:lnTo>
                    <a:pt x="0" y="34"/>
                  </a:lnTo>
                  <a:lnTo>
                    <a:pt x="0" y="0"/>
                  </a:lnTo>
                  <a:close/>
                  <a:moveTo>
                    <a:pt x="8" y="3"/>
                  </a:moveTo>
                  <a:lnTo>
                    <a:pt x="53" y="3"/>
                  </a:lnTo>
                  <a:lnTo>
                    <a:pt x="53" y="34"/>
                  </a:lnTo>
                  <a:lnTo>
                    <a:pt x="8" y="34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03" name="Freeform 220"/>
            <p:cNvSpPr>
              <a:spLocks noEditPoints="1"/>
            </p:cNvSpPr>
            <p:nvPr/>
          </p:nvSpPr>
          <p:spPr bwMode="auto">
            <a:xfrm>
              <a:off x="3150" y="583"/>
              <a:ext cx="45" cy="31"/>
            </a:xfrm>
            <a:custGeom>
              <a:avLst/>
              <a:gdLst>
                <a:gd name="T0" fmla="*/ 0 w 45"/>
                <a:gd name="T1" fmla="*/ 0 h 31"/>
                <a:gd name="T2" fmla="*/ 45 w 45"/>
                <a:gd name="T3" fmla="*/ 0 h 31"/>
                <a:gd name="T4" fmla="*/ 45 w 45"/>
                <a:gd name="T5" fmla="*/ 31 h 31"/>
                <a:gd name="T6" fmla="*/ 0 w 45"/>
                <a:gd name="T7" fmla="*/ 31 h 31"/>
                <a:gd name="T8" fmla="*/ 0 w 45"/>
                <a:gd name="T9" fmla="*/ 0 h 31"/>
                <a:gd name="T10" fmla="*/ 9 w 45"/>
                <a:gd name="T11" fmla="*/ 8 h 31"/>
                <a:gd name="T12" fmla="*/ 45 w 45"/>
                <a:gd name="T13" fmla="*/ 8 h 31"/>
                <a:gd name="T14" fmla="*/ 45 w 45"/>
                <a:gd name="T15" fmla="*/ 31 h 31"/>
                <a:gd name="T16" fmla="*/ 9 w 45"/>
                <a:gd name="T17" fmla="*/ 31 h 31"/>
                <a:gd name="T18" fmla="*/ 9 w 45"/>
                <a:gd name="T19" fmla="*/ 8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" h="31">
                  <a:moveTo>
                    <a:pt x="0" y="0"/>
                  </a:moveTo>
                  <a:lnTo>
                    <a:pt x="45" y="0"/>
                  </a:lnTo>
                  <a:lnTo>
                    <a:pt x="45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45" y="8"/>
                  </a:lnTo>
                  <a:lnTo>
                    <a:pt x="45" y="31"/>
                  </a:lnTo>
                  <a:lnTo>
                    <a:pt x="9" y="31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04" name="Freeform 221"/>
            <p:cNvSpPr>
              <a:spLocks noEditPoints="1"/>
            </p:cNvSpPr>
            <p:nvPr/>
          </p:nvSpPr>
          <p:spPr bwMode="auto">
            <a:xfrm>
              <a:off x="3159" y="591"/>
              <a:ext cx="36" cy="23"/>
            </a:xfrm>
            <a:custGeom>
              <a:avLst/>
              <a:gdLst>
                <a:gd name="T0" fmla="*/ 0 w 36"/>
                <a:gd name="T1" fmla="*/ 0 h 23"/>
                <a:gd name="T2" fmla="*/ 36 w 36"/>
                <a:gd name="T3" fmla="*/ 0 h 23"/>
                <a:gd name="T4" fmla="*/ 36 w 36"/>
                <a:gd name="T5" fmla="*/ 23 h 23"/>
                <a:gd name="T6" fmla="*/ 0 w 36"/>
                <a:gd name="T7" fmla="*/ 23 h 23"/>
                <a:gd name="T8" fmla="*/ 0 w 36"/>
                <a:gd name="T9" fmla="*/ 0 h 23"/>
                <a:gd name="T10" fmla="*/ 9 w 36"/>
                <a:gd name="T11" fmla="*/ 4 h 23"/>
                <a:gd name="T12" fmla="*/ 36 w 36"/>
                <a:gd name="T13" fmla="*/ 4 h 23"/>
                <a:gd name="T14" fmla="*/ 36 w 36"/>
                <a:gd name="T15" fmla="*/ 23 h 23"/>
                <a:gd name="T16" fmla="*/ 9 w 36"/>
                <a:gd name="T17" fmla="*/ 23 h 23"/>
                <a:gd name="T18" fmla="*/ 9 w 36"/>
                <a:gd name="T19" fmla="*/ 4 h 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23">
                  <a:moveTo>
                    <a:pt x="0" y="0"/>
                  </a:moveTo>
                  <a:lnTo>
                    <a:pt x="36" y="0"/>
                  </a:lnTo>
                  <a:lnTo>
                    <a:pt x="36" y="23"/>
                  </a:lnTo>
                  <a:lnTo>
                    <a:pt x="0" y="23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36" y="4"/>
                  </a:lnTo>
                  <a:lnTo>
                    <a:pt x="36" y="23"/>
                  </a:lnTo>
                  <a:lnTo>
                    <a:pt x="9" y="23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05" name="Freeform 222"/>
            <p:cNvSpPr>
              <a:spLocks noEditPoints="1"/>
            </p:cNvSpPr>
            <p:nvPr/>
          </p:nvSpPr>
          <p:spPr bwMode="auto">
            <a:xfrm>
              <a:off x="3168" y="595"/>
              <a:ext cx="27" cy="19"/>
            </a:xfrm>
            <a:custGeom>
              <a:avLst/>
              <a:gdLst>
                <a:gd name="T0" fmla="*/ 0 w 27"/>
                <a:gd name="T1" fmla="*/ 0 h 19"/>
                <a:gd name="T2" fmla="*/ 27 w 27"/>
                <a:gd name="T3" fmla="*/ 0 h 19"/>
                <a:gd name="T4" fmla="*/ 27 w 27"/>
                <a:gd name="T5" fmla="*/ 19 h 19"/>
                <a:gd name="T6" fmla="*/ 0 w 27"/>
                <a:gd name="T7" fmla="*/ 19 h 19"/>
                <a:gd name="T8" fmla="*/ 0 w 27"/>
                <a:gd name="T9" fmla="*/ 0 h 19"/>
                <a:gd name="T10" fmla="*/ 9 w 27"/>
                <a:gd name="T11" fmla="*/ 8 h 19"/>
                <a:gd name="T12" fmla="*/ 27 w 27"/>
                <a:gd name="T13" fmla="*/ 8 h 19"/>
                <a:gd name="T14" fmla="*/ 27 w 27"/>
                <a:gd name="T15" fmla="*/ 19 h 19"/>
                <a:gd name="T16" fmla="*/ 9 w 27"/>
                <a:gd name="T17" fmla="*/ 19 h 19"/>
                <a:gd name="T18" fmla="*/ 9 w 27"/>
                <a:gd name="T19" fmla="*/ 8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" h="19">
                  <a:moveTo>
                    <a:pt x="0" y="0"/>
                  </a:moveTo>
                  <a:lnTo>
                    <a:pt x="27" y="0"/>
                  </a:lnTo>
                  <a:lnTo>
                    <a:pt x="27" y="19"/>
                  </a:lnTo>
                  <a:lnTo>
                    <a:pt x="0" y="19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27" y="8"/>
                  </a:lnTo>
                  <a:lnTo>
                    <a:pt x="27" y="19"/>
                  </a:lnTo>
                  <a:lnTo>
                    <a:pt x="9" y="19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06" name="Freeform 223"/>
            <p:cNvSpPr>
              <a:spLocks noEditPoints="1"/>
            </p:cNvSpPr>
            <p:nvPr/>
          </p:nvSpPr>
          <p:spPr bwMode="auto">
            <a:xfrm>
              <a:off x="3177" y="603"/>
              <a:ext cx="18" cy="11"/>
            </a:xfrm>
            <a:custGeom>
              <a:avLst/>
              <a:gdLst>
                <a:gd name="T0" fmla="*/ 0 w 18"/>
                <a:gd name="T1" fmla="*/ 0 h 11"/>
                <a:gd name="T2" fmla="*/ 18 w 18"/>
                <a:gd name="T3" fmla="*/ 0 h 11"/>
                <a:gd name="T4" fmla="*/ 18 w 18"/>
                <a:gd name="T5" fmla="*/ 11 h 11"/>
                <a:gd name="T6" fmla="*/ 0 w 18"/>
                <a:gd name="T7" fmla="*/ 11 h 11"/>
                <a:gd name="T8" fmla="*/ 0 w 18"/>
                <a:gd name="T9" fmla="*/ 0 h 11"/>
                <a:gd name="T10" fmla="*/ 9 w 18"/>
                <a:gd name="T11" fmla="*/ 3 h 11"/>
                <a:gd name="T12" fmla="*/ 18 w 18"/>
                <a:gd name="T13" fmla="*/ 3 h 11"/>
                <a:gd name="T14" fmla="*/ 18 w 18"/>
                <a:gd name="T15" fmla="*/ 11 h 11"/>
                <a:gd name="T16" fmla="*/ 9 w 18"/>
                <a:gd name="T17" fmla="*/ 11 h 11"/>
                <a:gd name="T18" fmla="*/ 9 w 18"/>
                <a:gd name="T19" fmla="*/ 3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" h="11">
                  <a:moveTo>
                    <a:pt x="0" y="0"/>
                  </a:moveTo>
                  <a:lnTo>
                    <a:pt x="18" y="0"/>
                  </a:lnTo>
                  <a:lnTo>
                    <a:pt x="18" y="11"/>
                  </a:ln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9" y="3"/>
                  </a:moveTo>
                  <a:lnTo>
                    <a:pt x="18" y="3"/>
                  </a:lnTo>
                  <a:lnTo>
                    <a:pt x="18" y="11"/>
                  </a:lnTo>
                  <a:lnTo>
                    <a:pt x="9" y="11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07" name="Freeform 224"/>
            <p:cNvSpPr>
              <a:spLocks noEditPoints="1"/>
            </p:cNvSpPr>
            <p:nvPr/>
          </p:nvSpPr>
          <p:spPr bwMode="auto">
            <a:xfrm>
              <a:off x="3186" y="606"/>
              <a:ext cx="9" cy="8"/>
            </a:xfrm>
            <a:custGeom>
              <a:avLst/>
              <a:gdLst>
                <a:gd name="T0" fmla="*/ 0 w 9"/>
                <a:gd name="T1" fmla="*/ 0 h 8"/>
                <a:gd name="T2" fmla="*/ 9 w 9"/>
                <a:gd name="T3" fmla="*/ 0 h 8"/>
                <a:gd name="T4" fmla="*/ 9 w 9"/>
                <a:gd name="T5" fmla="*/ 8 h 8"/>
                <a:gd name="T6" fmla="*/ 0 w 9"/>
                <a:gd name="T7" fmla="*/ 8 h 8"/>
                <a:gd name="T8" fmla="*/ 0 w 9"/>
                <a:gd name="T9" fmla="*/ 0 h 8"/>
                <a:gd name="T10" fmla="*/ 9 w 9"/>
                <a:gd name="T11" fmla="*/ 8 h 8"/>
                <a:gd name="T12" fmla="*/ 9 w 9"/>
                <a:gd name="T13" fmla="*/ 8 h 8"/>
                <a:gd name="T14" fmla="*/ 9 w 9"/>
                <a:gd name="T15" fmla="*/ 8 h 8"/>
                <a:gd name="T16" fmla="*/ 9 w 9"/>
                <a:gd name="T17" fmla="*/ 8 h 8"/>
                <a:gd name="T18" fmla="*/ 9 w 9"/>
                <a:gd name="T19" fmla="*/ 8 h 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9" y="0"/>
                  </a:lnTo>
                  <a:lnTo>
                    <a:pt x="9" y="8"/>
                  </a:lnTo>
                  <a:lnTo>
                    <a:pt x="0" y="8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9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08" name="Freeform 225"/>
            <p:cNvSpPr>
              <a:spLocks noEditPoints="1"/>
            </p:cNvSpPr>
            <p:nvPr/>
          </p:nvSpPr>
          <p:spPr bwMode="auto">
            <a:xfrm>
              <a:off x="3195" y="614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09" name="Line 226"/>
            <p:cNvSpPr>
              <a:spLocks noChangeShapeType="1"/>
            </p:cNvSpPr>
            <p:nvPr/>
          </p:nvSpPr>
          <p:spPr bwMode="auto">
            <a:xfrm>
              <a:off x="2985" y="637"/>
              <a:ext cx="1" cy="1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10" name="Line 227"/>
            <p:cNvSpPr>
              <a:spLocks noChangeShapeType="1"/>
            </p:cNvSpPr>
            <p:nvPr/>
          </p:nvSpPr>
          <p:spPr bwMode="auto">
            <a:xfrm>
              <a:off x="2940" y="637"/>
              <a:ext cx="1" cy="1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11" name="Line 228"/>
            <p:cNvSpPr>
              <a:spLocks noChangeShapeType="1"/>
            </p:cNvSpPr>
            <p:nvPr/>
          </p:nvSpPr>
          <p:spPr bwMode="auto">
            <a:xfrm>
              <a:off x="2891" y="637"/>
              <a:ext cx="335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12" name="Freeform 229"/>
            <p:cNvSpPr>
              <a:spLocks noEditPoints="1"/>
            </p:cNvSpPr>
            <p:nvPr/>
          </p:nvSpPr>
          <p:spPr bwMode="auto">
            <a:xfrm>
              <a:off x="3146" y="691"/>
              <a:ext cx="40" cy="11"/>
            </a:xfrm>
            <a:custGeom>
              <a:avLst/>
              <a:gdLst>
                <a:gd name="T0" fmla="*/ 0 w 40"/>
                <a:gd name="T1" fmla="*/ 0 h 11"/>
                <a:gd name="T2" fmla="*/ 40 w 40"/>
                <a:gd name="T3" fmla="*/ 0 h 11"/>
                <a:gd name="T4" fmla="*/ 40 w 40"/>
                <a:gd name="T5" fmla="*/ 11 h 11"/>
                <a:gd name="T6" fmla="*/ 0 w 40"/>
                <a:gd name="T7" fmla="*/ 11 h 11"/>
                <a:gd name="T8" fmla="*/ 0 w 40"/>
                <a:gd name="T9" fmla="*/ 0 h 11"/>
                <a:gd name="T10" fmla="*/ 0 w 40"/>
                <a:gd name="T11" fmla="*/ 0 h 11"/>
                <a:gd name="T12" fmla="*/ 40 w 40"/>
                <a:gd name="T13" fmla="*/ 0 h 11"/>
                <a:gd name="T14" fmla="*/ 40 w 40"/>
                <a:gd name="T15" fmla="*/ 8 h 11"/>
                <a:gd name="T16" fmla="*/ 0 w 40"/>
                <a:gd name="T17" fmla="*/ 8 h 11"/>
                <a:gd name="T18" fmla="*/ 0 w 40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11">
                  <a:moveTo>
                    <a:pt x="0" y="0"/>
                  </a:moveTo>
                  <a:lnTo>
                    <a:pt x="40" y="0"/>
                  </a:lnTo>
                  <a:lnTo>
                    <a:pt x="40" y="11"/>
                  </a:ln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13" name="Freeform 230"/>
            <p:cNvSpPr>
              <a:spLocks noEditPoints="1"/>
            </p:cNvSpPr>
            <p:nvPr/>
          </p:nvSpPr>
          <p:spPr bwMode="auto">
            <a:xfrm>
              <a:off x="3146" y="691"/>
              <a:ext cx="40" cy="8"/>
            </a:xfrm>
            <a:custGeom>
              <a:avLst/>
              <a:gdLst>
                <a:gd name="T0" fmla="*/ 0 w 40"/>
                <a:gd name="T1" fmla="*/ 0 h 8"/>
                <a:gd name="T2" fmla="*/ 40 w 40"/>
                <a:gd name="T3" fmla="*/ 0 h 8"/>
                <a:gd name="T4" fmla="*/ 40 w 40"/>
                <a:gd name="T5" fmla="*/ 8 h 8"/>
                <a:gd name="T6" fmla="*/ 0 w 40"/>
                <a:gd name="T7" fmla="*/ 8 h 8"/>
                <a:gd name="T8" fmla="*/ 0 w 40"/>
                <a:gd name="T9" fmla="*/ 0 h 8"/>
                <a:gd name="T10" fmla="*/ 0 w 40"/>
                <a:gd name="T11" fmla="*/ 0 h 8"/>
                <a:gd name="T12" fmla="*/ 40 w 40"/>
                <a:gd name="T13" fmla="*/ 0 h 8"/>
                <a:gd name="T14" fmla="*/ 40 w 40"/>
                <a:gd name="T15" fmla="*/ 0 h 8"/>
                <a:gd name="T16" fmla="*/ 0 w 40"/>
                <a:gd name="T17" fmla="*/ 0 h 8"/>
                <a:gd name="T18" fmla="*/ 0 w 40"/>
                <a:gd name="T19" fmla="*/ 0 h 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8">
                  <a:moveTo>
                    <a:pt x="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14" name="Rectangle 231"/>
            <p:cNvSpPr>
              <a:spLocks noChangeArrowheads="1"/>
            </p:cNvSpPr>
            <p:nvPr/>
          </p:nvSpPr>
          <p:spPr bwMode="auto">
            <a:xfrm>
              <a:off x="3146" y="691"/>
              <a:ext cx="4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015" name="Freeform 232"/>
            <p:cNvSpPr>
              <a:spLocks noEditPoints="1"/>
            </p:cNvSpPr>
            <p:nvPr/>
          </p:nvSpPr>
          <p:spPr bwMode="auto">
            <a:xfrm>
              <a:off x="3146" y="691"/>
              <a:ext cx="40" cy="11"/>
            </a:xfrm>
            <a:custGeom>
              <a:avLst/>
              <a:gdLst>
                <a:gd name="T0" fmla="*/ 0 w 40"/>
                <a:gd name="T1" fmla="*/ 0 h 11"/>
                <a:gd name="T2" fmla="*/ 40 w 40"/>
                <a:gd name="T3" fmla="*/ 0 h 11"/>
                <a:gd name="T4" fmla="*/ 40 w 40"/>
                <a:gd name="T5" fmla="*/ 11 h 11"/>
                <a:gd name="T6" fmla="*/ 0 w 40"/>
                <a:gd name="T7" fmla="*/ 11 h 11"/>
                <a:gd name="T8" fmla="*/ 0 w 40"/>
                <a:gd name="T9" fmla="*/ 0 h 11"/>
                <a:gd name="T10" fmla="*/ 0 w 40"/>
                <a:gd name="T11" fmla="*/ 0 h 11"/>
                <a:gd name="T12" fmla="*/ 40 w 40"/>
                <a:gd name="T13" fmla="*/ 0 h 11"/>
                <a:gd name="T14" fmla="*/ 40 w 40"/>
                <a:gd name="T15" fmla="*/ 8 h 11"/>
                <a:gd name="T16" fmla="*/ 0 w 40"/>
                <a:gd name="T17" fmla="*/ 8 h 11"/>
                <a:gd name="T18" fmla="*/ 0 w 40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11">
                  <a:moveTo>
                    <a:pt x="0" y="0"/>
                  </a:moveTo>
                  <a:lnTo>
                    <a:pt x="40" y="0"/>
                  </a:lnTo>
                  <a:lnTo>
                    <a:pt x="40" y="11"/>
                  </a:ln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16" name="Freeform 233"/>
            <p:cNvSpPr>
              <a:spLocks noEditPoints="1"/>
            </p:cNvSpPr>
            <p:nvPr/>
          </p:nvSpPr>
          <p:spPr bwMode="auto">
            <a:xfrm>
              <a:off x="3146" y="691"/>
              <a:ext cx="40" cy="8"/>
            </a:xfrm>
            <a:custGeom>
              <a:avLst/>
              <a:gdLst>
                <a:gd name="T0" fmla="*/ 0 w 40"/>
                <a:gd name="T1" fmla="*/ 0 h 8"/>
                <a:gd name="T2" fmla="*/ 40 w 40"/>
                <a:gd name="T3" fmla="*/ 0 h 8"/>
                <a:gd name="T4" fmla="*/ 40 w 40"/>
                <a:gd name="T5" fmla="*/ 8 h 8"/>
                <a:gd name="T6" fmla="*/ 0 w 40"/>
                <a:gd name="T7" fmla="*/ 8 h 8"/>
                <a:gd name="T8" fmla="*/ 0 w 40"/>
                <a:gd name="T9" fmla="*/ 0 h 8"/>
                <a:gd name="T10" fmla="*/ 0 w 40"/>
                <a:gd name="T11" fmla="*/ 0 h 8"/>
                <a:gd name="T12" fmla="*/ 40 w 40"/>
                <a:gd name="T13" fmla="*/ 0 h 8"/>
                <a:gd name="T14" fmla="*/ 40 w 40"/>
                <a:gd name="T15" fmla="*/ 0 h 8"/>
                <a:gd name="T16" fmla="*/ 0 w 40"/>
                <a:gd name="T17" fmla="*/ 0 h 8"/>
                <a:gd name="T18" fmla="*/ 0 w 40"/>
                <a:gd name="T19" fmla="*/ 0 h 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8">
                  <a:moveTo>
                    <a:pt x="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17" name="Line 234"/>
            <p:cNvSpPr>
              <a:spLocks noChangeShapeType="1"/>
            </p:cNvSpPr>
            <p:nvPr/>
          </p:nvSpPr>
          <p:spPr bwMode="auto">
            <a:xfrm>
              <a:off x="3106" y="699"/>
              <a:ext cx="9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18" name="Freeform 235"/>
            <p:cNvSpPr>
              <a:spLocks noEditPoints="1"/>
            </p:cNvSpPr>
            <p:nvPr/>
          </p:nvSpPr>
          <p:spPr bwMode="auto">
            <a:xfrm>
              <a:off x="2851" y="679"/>
              <a:ext cx="49" cy="27"/>
            </a:xfrm>
            <a:custGeom>
              <a:avLst/>
              <a:gdLst>
                <a:gd name="T0" fmla="*/ 0 w 49"/>
                <a:gd name="T1" fmla="*/ 0 h 27"/>
                <a:gd name="T2" fmla="*/ 49 w 49"/>
                <a:gd name="T3" fmla="*/ 0 h 27"/>
                <a:gd name="T4" fmla="*/ 49 w 49"/>
                <a:gd name="T5" fmla="*/ 27 h 27"/>
                <a:gd name="T6" fmla="*/ 0 w 49"/>
                <a:gd name="T7" fmla="*/ 27 h 27"/>
                <a:gd name="T8" fmla="*/ 0 w 49"/>
                <a:gd name="T9" fmla="*/ 0 h 27"/>
                <a:gd name="T10" fmla="*/ 9 w 49"/>
                <a:gd name="T11" fmla="*/ 0 h 27"/>
                <a:gd name="T12" fmla="*/ 40 w 49"/>
                <a:gd name="T13" fmla="*/ 0 h 27"/>
                <a:gd name="T14" fmla="*/ 40 w 49"/>
                <a:gd name="T15" fmla="*/ 27 h 27"/>
                <a:gd name="T16" fmla="*/ 9 w 49"/>
                <a:gd name="T17" fmla="*/ 27 h 27"/>
                <a:gd name="T18" fmla="*/ 9 w 49"/>
                <a:gd name="T19" fmla="*/ 0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9" h="27">
                  <a:moveTo>
                    <a:pt x="0" y="0"/>
                  </a:moveTo>
                  <a:lnTo>
                    <a:pt x="49" y="0"/>
                  </a:lnTo>
                  <a:lnTo>
                    <a:pt x="49" y="27"/>
                  </a:lnTo>
                  <a:lnTo>
                    <a:pt x="0" y="27"/>
                  </a:lnTo>
                  <a:lnTo>
                    <a:pt x="0" y="0"/>
                  </a:lnTo>
                  <a:close/>
                  <a:moveTo>
                    <a:pt x="9" y="0"/>
                  </a:moveTo>
                  <a:lnTo>
                    <a:pt x="40" y="0"/>
                  </a:lnTo>
                  <a:lnTo>
                    <a:pt x="40" y="27"/>
                  </a:lnTo>
                  <a:lnTo>
                    <a:pt x="9" y="2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19" name="Freeform 236"/>
            <p:cNvSpPr>
              <a:spLocks noEditPoints="1"/>
            </p:cNvSpPr>
            <p:nvPr/>
          </p:nvSpPr>
          <p:spPr bwMode="auto">
            <a:xfrm>
              <a:off x="2860" y="679"/>
              <a:ext cx="31" cy="27"/>
            </a:xfrm>
            <a:custGeom>
              <a:avLst/>
              <a:gdLst>
                <a:gd name="T0" fmla="*/ 0 w 31"/>
                <a:gd name="T1" fmla="*/ 0 h 27"/>
                <a:gd name="T2" fmla="*/ 31 w 31"/>
                <a:gd name="T3" fmla="*/ 0 h 27"/>
                <a:gd name="T4" fmla="*/ 31 w 31"/>
                <a:gd name="T5" fmla="*/ 27 h 27"/>
                <a:gd name="T6" fmla="*/ 0 w 31"/>
                <a:gd name="T7" fmla="*/ 27 h 27"/>
                <a:gd name="T8" fmla="*/ 0 w 31"/>
                <a:gd name="T9" fmla="*/ 0 h 27"/>
                <a:gd name="T10" fmla="*/ 9 w 31"/>
                <a:gd name="T11" fmla="*/ 0 h 27"/>
                <a:gd name="T12" fmla="*/ 22 w 31"/>
                <a:gd name="T13" fmla="*/ 0 h 27"/>
                <a:gd name="T14" fmla="*/ 22 w 31"/>
                <a:gd name="T15" fmla="*/ 27 h 27"/>
                <a:gd name="T16" fmla="*/ 9 w 31"/>
                <a:gd name="T17" fmla="*/ 27 h 27"/>
                <a:gd name="T18" fmla="*/ 9 w 31"/>
                <a:gd name="T19" fmla="*/ 0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1" h="27">
                  <a:moveTo>
                    <a:pt x="0" y="0"/>
                  </a:moveTo>
                  <a:lnTo>
                    <a:pt x="31" y="0"/>
                  </a:lnTo>
                  <a:lnTo>
                    <a:pt x="31" y="27"/>
                  </a:lnTo>
                  <a:lnTo>
                    <a:pt x="0" y="27"/>
                  </a:lnTo>
                  <a:lnTo>
                    <a:pt x="0" y="0"/>
                  </a:lnTo>
                  <a:close/>
                  <a:moveTo>
                    <a:pt x="9" y="0"/>
                  </a:moveTo>
                  <a:lnTo>
                    <a:pt x="22" y="0"/>
                  </a:lnTo>
                  <a:lnTo>
                    <a:pt x="22" y="27"/>
                  </a:lnTo>
                  <a:lnTo>
                    <a:pt x="9" y="2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5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20" name="Freeform 237"/>
            <p:cNvSpPr>
              <a:spLocks noEditPoints="1"/>
            </p:cNvSpPr>
            <p:nvPr/>
          </p:nvSpPr>
          <p:spPr bwMode="auto">
            <a:xfrm>
              <a:off x="2869" y="679"/>
              <a:ext cx="13" cy="27"/>
            </a:xfrm>
            <a:custGeom>
              <a:avLst/>
              <a:gdLst>
                <a:gd name="T0" fmla="*/ 0 w 13"/>
                <a:gd name="T1" fmla="*/ 0 h 27"/>
                <a:gd name="T2" fmla="*/ 13 w 13"/>
                <a:gd name="T3" fmla="*/ 0 h 27"/>
                <a:gd name="T4" fmla="*/ 13 w 13"/>
                <a:gd name="T5" fmla="*/ 27 h 27"/>
                <a:gd name="T6" fmla="*/ 0 w 13"/>
                <a:gd name="T7" fmla="*/ 27 h 27"/>
                <a:gd name="T8" fmla="*/ 0 w 13"/>
                <a:gd name="T9" fmla="*/ 0 h 27"/>
                <a:gd name="T10" fmla="*/ 4 w 13"/>
                <a:gd name="T11" fmla="*/ 0 h 27"/>
                <a:gd name="T12" fmla="*/ 4 w 13"/>
                <a:gd name="T13" fmla="*/ 0 h 27"/>
                <a:gd name="T14" fmla="*/ 4 w 13"/>
                <a:gd name="T15" fmla="*/ 27 h 27"/>
                <a:gd name="T16" fmla="*/ 4 w 13"/>
                <a:gd name="T17" fmla="*/ 27 h 27"/>
                <a:gd name="T18" fmla="*/ 4 w 13"/>
                <a:gd name="T19" fmla="*/ 0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" h="27">
                  <a:moveTo>
                    <a:pt x="0" y="0"/>
                  </a:moveTo>
                  <a:lnTo>
                    <a:pt x="13" y="0"/>
                  </a:lnTo>
                  <a:lnTo>
                    <a:pt x="13" y="27"/>
                  </a:lnTo>
                  <a:lnTo>
                    <a:pt x="0" y="27"/>
                  </a:lnTo>
                  <a:lnTo>
                    <a:pt x="0" y="0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2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EC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21" name="Freeform 238"/>
            <p:cNvSpPr>
              <a:spLocks noEditPoints="1"/>
            </p:cNvSpPr>
            <p:nvPr/>
          </p:nvSpPr>
          <p:spPr bwMode="auto">
            <a:xfrm>
              <a:off x="2873" y="679"/>
              <a:ext cx="1" cy="27"/>
            </a:xfrm>
            <a:custGeom>
              <a:avLst/>
              <a:gdLst>
                <a:gd name="T0" fmla="*/ 0 w 1"/>
                <a:gd name="T1" fmla="*/ 0 h 27"/>
                <a:gd name="T2" fmla="*/ 0 w 1"/>
                <a:gd name="T3" fmla="*/ 0 h 27"/>
                <a:gd name="T4" fmla="*/ 0 w 1"/>
                <a:gd name="T5" fmla="*/ 27 h 27"/>
                <a:gd name="T6" fmla="*/ 0 w 1"/>
                <a:gd name="T7" fmla="*/ 27 h 27"/>
                <a:gd name="T8" fmla="*/ 0 w 1"/>
                <a:gd name="T9" fmla="*/ 0 h 27"/>
                <a:gd name="T10" fmla="*/ 0 w 1"/>
                <a:gd name="T11" fmla="*/ 0 h 27"/>
                <a:gd name="T12" fmla="*/ 0 w 1"/>
                <a:gd name="T13" fmla="*/ 0 h 27"/>
                <a:gd name="T14" fmla="*/ 0 w 1"/>
                <a:gd name="T15" fmla="*/ 27 h 27"/>
                <a:gd name="T16" fmla="*/ 0 w 1"/>
                <a:gd name="T17" fmla="*/ 27 h 27"/>
                <a:gd name="T18" fmla="*/ 0 w 1"/>
                <a:gd name="T19" fmla="*/ 0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" h="27">
                  <a:moveTo>
                    <a:pt x="0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22" name="Rectangle 239"/>
            <p:cNvSpPr>
              <a:spLocks noChangeArrowheads="1"/>
            </p:cNvSpPr>
            <p:nvPr/>
          </p:nvSpPr>
          <p:spPr bwMode="auto">
            <a:xfrm>
              <a:off x="2851" y="679"/>
              <a:ext cx="49" cy="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023" name="Freeform 240"/>
            <p:cNvSpPr>
              <a:spLocks noEditPoints="1"/>
            </p:cNvSpPr>
            <p:nvPr/>
          </p:nvSpPr>
          <p:spPr bwMode="auto">
            <a:xfrm>
              <a:off x="2851" y="679"/>
              <a:ext cx="49" cy="27"/>
            </a:xfrm>
            <a:custGeom>
              <a:avLst/>
              <a:gdLst>
                <a:gd name="T0" fmla="*/ 0 w 49"/>
                <a:gd name="T1" fmla="*/ 0 h 27"/>
                <a:gd name="T2" fmla="*/ 49 w 49"/>
                <a:gd name="T3" fmla="*/ 0 h 27"/>
                <a:gd name="T4" fmla="*/ 49 w 49"/>
                <a:gd name="T5" fmla="*/ 27 h 27"/>
                <a:gd name="T6" fmla="*/ 0 w 49"/>
                <a:gd name="T7" fmla="*/ 27 h 27"/>
                <a:gd name="T8" fmla="*/ 0 w 49"/>
                <a:gd name="T9" fmla="*/ 0 h 27"/>
                <a:gd name="T10" fmla="*/ 9 w 49"/>
                <a:gd name="T11" fmla="*/ 0 h 27"/>
                <a:gd name="T12" fmla="*/ 40 w 49"/>
                <a:gd name="T13" fmla="*/ 0 h 27"/>
                <a:gd name="T14" fmla="*/ 40 w 49"/>
                <a:gd name="T15" fmla="*/ 27 h 27"/>
                <a:gd name="T16" fmla="*/ 9 w 49"/>
                <a:gd name="T17" fmla="*/ 27 h 27"/>
                <a:gd name="T18" fmla="*/ 9 w 49"/>
                <a:gd name="T19" fmla="*/ 0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9" h="27">
                  <a:moveTo>
                    <a:pt x="0" y="0"/>
                  </a:moveTo>
                  <a:lnTo>
                    <a:pt x="49" y="0"/>
                  </a:lnTo>
                  <a:lnTo>
                    <a:pt x="49" y="27"/>
                  </a:lnTo>
                  <a:lnTo>
                    <a:pt x="0" y="27"/>
                  </a:lnTo>
                  <a:lnTo>
                    <a:pt x="0" y="0"/>
                  </a:lnTo>
                  <a:close/>
                  <a:moveTo>
                    <a:pt x="9" y="0"/>
                  </a:moveTo>
                  <a:lnTo>
                    <a:pt x="40" y="0"/>
                  </a:lnTo>
                  <a:lnTo>
                    <a:pt x="40" y="27"/>
                  </a:lnTo>
                  <a:lnTo>
                    <a:pt x="9" y="2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24" name="Freeform 241"/>
            <p:cNvSpPr>
              <a:spLocks noEditPoints="1"/>
            </p:cNvSpPr>
            <p:nvPr/>
          </p:nvSpPr>
          <p:spPr bwMode="auto">
            <a:xfrm>
              <a:off x="2860" y="679"/>
              <a:ext cx="31" cy="27"/>
            </a:xfrm>
            <a:custGeom>
              <a:avLst/>
              <a:gdLst>
                <a:gd name="T0" fmla="*/ 0 w 31"/>
                <a:gd name="T1" fmla="*/ 0 h 27"/>
                <a:gd name="T2" fmla="*/ 31 w 31"/>
                <a:gd name="T3" fmla="*/ 0 h 27"/>
                <a:gd name="T4" fmla="*/ 31 w 31"/>
                <a:gd name="T5" fmla="*/ 27 h 27"/>
                <a:gd name="T6" fmla="*/ 0 w 31"/>
                <a:gd name="T7" fmla="*/ 27 h 27"/>
                <a:gd name="T8" fmla="*/ 0 w 31"/>
                <a:gd name="T9" fmla="*/ 0 h 27"/>
                <a:gd name="T10" fmla="*/ 9 w 31"/>
                <a:gd name="T11" fmla="*/ 0 h 27"/>
                <a:gd name="T12" fmla="*/ 22 w 31"/>
                <a:gd name="T13" fmla="*/ 0 h 27"/>
                <a:gd name="T14" fmla="*/ 22 w 31"/>
                <a:gd name="T15" fmla="*/ 27 h 27"/>
                <a:gd name="T16" fmla="*/ 9 w 31"/>
                <a:gd name="T17" fmla="*/ 27 h 27"/>
                <a:gd name="T18" fmla="*/ 9 w 31"/>
                <a:gd name="T19" fmla="*/ 0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1" h="27">
                  <a:moveTo>
                    <a:pt x="0" y="0"/>
                  </a:moveTo>
                  <a:lnTo>
                    <a:pt x="31" y="0"/>
                  </a:lnTo>
                  <a:lnTo>
                    <a:pt x="31" y="27"/>
                  </a:lnTo>
                  <a:lnTo>
                    <a:pt x="0" y="27"/>
                  </a:lnTo>
                  <a:lnTo>
                    <a:pt x="0" y="0"/>
                  </a:lnTo>
                  <a:close/>
                  <a:moveTo>
                    <a:pt x="9" y="0"/>
                  </a:moveTo>
                  <a:lnTo>
                    <a:pt x="22" y="0"/>
                  </a:lnTo>
                  <a:lnTo>
                    <a:pt x="22" y="27"/>
                  </a:lnTo>
                  <a:lnTo>
                    <a:pt x="9" y="2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5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25" name="Freeform 242"/>
            <p:cNvSpPr>
              <a:spLocks noEditPoints="1"/>
            </p:cNvSpPr>
            <p:nvPr/>
          </p:nvSpPr>
          <p:spPr bwMode="auto">
            <a:xfrm>
              <a:off x="2869" y="679"/>
              <a:ext cx="13" cy="27"/>
            </a:xfrm>
            <a:custGeom>
              <a:avLst/>
              <a:gdLst>
                <a:gd name="T0" fmla="*/ 0 w 13"/>
                <a:gd name="T1" fmla="*/ 0 h 27"/>
                <a:gd name="T2" fmla="*/ 13 w 13"/>
                <a:gd name="T3" fmla="*/ 0 h 27"/>
                <a:gd name="T4" fmla="*/ 13 w 13"/>
                <a:gd name="T5" fmla="*/ 27 h 27"/>
                <a:gd name="T6" fmla="*/ 0 w 13"/>
                <a:gd name="T7" fmla="*/ 27 h 27"/>
                <a:gd name="T8" fmla="*/ 0 w 13"/>
                <a:gd name="T9" fmla="*/ 0 h 27"/>
                <a:gd name="T10" fmla="*/ 4 w 13"/>
                <a:gd name="T11" fmla="*/ 0 h 27"/>
                <a:gd name="T12" fmla="*/ 4 w 13"/>
                <a:gd name="T13" fmla="*/ 0 h 27"/>
                <a:gd name="T14" fmla="*/ 4 w 13"/>
                <a:gd name="T15" fmla="*/ 27 h 27"/>
                <a:gd name="T16" fmla="*/ 4 w 13"/>
                <a:gd name="T17" fmla="*/ 27 h 27"/>
                <a:gd name="T18" fmla="*/ 4 w 13"/>
                <a:gd name="T19" fmla="*/ 0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" h="27">
                  <a:moveTo>
                    <a:pt x="0" y="0"/>
                  </a:moveTo>
                  <a:lnTo>
                    <a:pt x="13" y="0"/>
                  </a:lnTo>
                  <a:lnTo>
                    <a:pt x="13" y="27"/>
                  </a:lnTo>
                  <a:lnTo>
                    <a:pt x="0" y="27"/>
                  </a:lnTo>
                  <a:lnTo>
                    <a:pt x="0" y="0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2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EC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26" name="Freeform 243"/>
            <p:cNvSpPr>
              <a:spLocks noEditPoints="1"/>
            </p:cNvSpPr>
            <p:nvPr/>
          </p:nvSpPr>
          <p:spPr bwMode="auto">
            <a:xfrm>
              <a:off x="2873" y="679"/>
              <a:ext cx="1" cy="27"/>
            </a:xfrm>
            <a:custGeom>
              <a:avLst/>
              <a:gdLst>
                <a:gd name="T0" fmla="*/ 0 w 1"/>
                <a:gd name="T1" fmla="*/ 0 h 27"/>
                <a:gd name="T2" fmla="*/ 0 w 1"/>
                <a:gd name="T3" fmla="*/ 0 h 27"/>
                <a:gd name="T4" fmla="*/ 0 w 1"/>
                <a:gd name="T5" fmla="*/ 27 h 27"/>
                <a:gd name="T6" fmla="*/ 0 w 1"/>
                <a:gd name="T7" fmla="*/ 27 h 27"/>
                <a:gd name="T8" fmla="*/ 0 w 1"/>
                <a:gd name="T9" fmla="*/ 0 h 27"/>
                <a:gd name="T10" fmla="*/ 0 w 1"/>
                <a:gd name="T11" fmla="*/ 0 h 27"/>
                <a:gd name="T12" fmla="*/ 0 w 1"/>
                <a:gd name="T13" fmla="*/ 0 h 27"/>
                <a:gd name="T14" fmla="*/ 0 w 1"/>
                <a:gd name="T15" fmla="*/ 27 h 27"/>
                <a:gd name="T16" fmla="*/ 0 w 1"/>
                <a:gd name="T17" fmla="*/ 27 h 27"/>
                <a:gd name="T18" fmla="*/ 0 w 1"/>
                <a:gd name="T19" fmla="*/ 0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" h="27">
                  <a:moveTo>
                    <a:pt x="0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27" name="Freeform 244"/>
            <p:cNvSpPr>
              <a:spLocks/>
            </p:cNvSpPr>
            <p:nvPr/>
          </p:nvSpPr>
          <p:spPr bwMode="auto">
            <a:xfrm>
              <a:off x="2833" y="368"/>
              <a:ext cx="505" cy="434"/>
            </a:xfrm>
            <a:custGeom>
              <a:avLst/>
              <a:gdLst>
                <a:gd name="T0" fmla="*/ 0 w 505"/>
                <a:gd name="T1" fmla="*/ 434 h 434"/>
                <a:gd name="T2" fmla="*/ 0 w 505"/>
                <a:gd name="T3" fmla="*/ 300 h 434"/>
                <a:gd name="T4" fmla="*/ 54 w 505"/>
                <a:gd name="T5" fmla="*/ 258 h 434"/>
                <a:gd name="T6" fmla="*/ 58 w 505"/>
                <a:gd name="T7" fmla="*/ 258 h 434"/>
                <a:gd name="T8" fmla="*/ 58 w 505"/>
                <a:gd name="T9" fmla="*/ 50 h 434"/>
                <a:gd name="T10" fmla="*/ 112 w 505"/>
                <a:gd name="T11" fmla="*/ 0 h 434"/>
                <a:gd name="T12" fmla="*/ 452 w 505"/>
                <a:gd name="T13" fmla="*/ 0 h 434"/>
                <a:gd name="T14" fmla="*/ 452 w 505"/>
                <a:gd name="T15" fmla="*/ 146 h 434"/>
                <a:gd name="T16" fmla="*/ 434 w 505"/>
                <a:gd name="T17" fmla="*/ 181 h 434"/>
                <a:gd name="T18" fmla="*/ 434 w 505"/>
                <a:gd name="T19" fmla="*/ 246 h 434"/>
                <a:gd name="T20" fmla="*/ 429 w 505"/>
                <a:gd name="T21" fmla="*/ 254 h 434"/>
                <a:gd name="T22" fmla="*/ 505 w 505"/>
                <a:gd name="T23" fmla="*/ 254 h 434"/>
                <a:gd name="T24" fmla="*/ 505 w 505"/>
                <a:gd name="T25" fmla="*/ 384 h 434"/>
                <a:gd name="T26" fmla="*/ 452 w 505"/>
                <a:gd name="T27" fmla="*/ 434 h 434"/>
                <a:gd name="T28" fmla="*/ 0 w 505"/>
                <a:gd name="T29" fmla="*/ 434 h 4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05" h="434">
                  <a:moveTo>
                    <a:pt x="0" y="434"/>
                  </a:moveTo>
                  <a:lnTo>
                    <a:pt x="0" y="300"/>
                  </a:lnTo>
                  <a:lnTo>
                    <a:pt x="54" y="258"/>
                  </a:lnTo>
                  <a:lnTo>
                    <a:pt x="58" y="258"/>
                  </a:lnTo>
                  <a:lnTo>
                    <a:pt x="58" y="50"/>
                  </a:lnTo>
                  <a:lnTo>
                    <a:pt x="112" y="0"/>
                  </a:lnTo>
                  <a:lnTo>
                    <a:pt x="452" y="0"/>
                  </a:lnTo>
                  <a:lnTo>
                    <a:pt x="452" y="146"/>
                  </a:lnTo>
                  <a:lnTo>
                    <a:pt x="434" y="181"/>
                  </a:lnTo>
                  <a:lnTo>
                    <a:pt x="434" y="246"/>
                  </a:lnTo>
                  <a:lnTo>
                    <a:pt x="429" y="254"/>
                  </a:lnTo>
                  <a:lnTo>
                    <a:pt x="505" y="254"/>
                  </a:lnTo>
                  <a:lnTo>
                    <a:pt x="505" y="384"/>
                  </a:lnTo>
                  <a:lnTo>
                    <a:pt x="452" y="434"/>
                  </a:lnTo>
                  <a:lnTo>
                    <a:pt x="0" y="43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28" name="Rectangle 245"/>
            <p:cNvSpPr>
              <a:spLocks noChangeArrowheads="1"/>
            </p:cNvSpPr>
            <p:nvPr/>
          </p:nvSpPr>
          <p:spPr bwMode="auto">
            <a:xfrm>
              <a:off x="2303" y="1036"/>
              <a:ext cx="33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200" b="1">
                  <a:solidFill>
                    <a:srgbClr val="000000"/>
                  </a:solidFill>
                  <a:latin typeface="宋体" panose="02010600030101010101" pitchFamily="2" charset="-122"/>
                </a:rPr>
                <a:t>局域网</a:t>
              </a:r>
              <a:r>
                <a:rPr lang="en-US" altLang="zh-CN" sz="1200" b="1">
                  <a:solidFill>
                    <a:srgbClr val="000000"/>
                  </a:solidFill>
                  <a:latin typeface="宋体" panose="02010600030101010101" pitchFamily="2" charset="-122"/>
                </a:rPr>
                <a:t>1</a:t>
              </a:r>
              <a:endParaRPr lang="en-US" altLang="zh-CN" sz="1800"/>
            </a:p>
          </p:txBody>
        </p:sp>
        <p:sp>
          <p:nvSpPr>
            <p:cNvPr id="12029" name="Freeform 246"/>
            <p:cNvSpPr>
              <a:spLocks/>
            </p:cNvSpPr>
            <p:nvPr/>
          </p:nvSpPr>
          <p:spPr bwMode="auto">
            <a:xfrm>
              <a:off x="4612" y="622"/>
              <a:ext cx="67" cy="23"/>
            </a:xfrm>
            <a:custGeom>
              <a:avLst/>
              <a:gdLst>
                <a:gd name="T0" fmla="*/ 40 w 67"/>
                <a:gd name="T1" fmla="*/ 23 h 23"/>
                <a:gd name="T2" fmla="*/ 67 w 67"/>
                <a:gd name="T3" fmla="*/ 0 h 23"/>
                <a:gd name="T4" fmla="*/ 0 w 67"/>
                <a:gd name="T5" fmla="*/ 0 h 23"/>
                <a:gd name="T6" fmla="*/ 40 w 67"/>
                <a:gd name="T7" fmla="*/ 23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" h="23">
                  <a:moveTo>
                    <a:pt x="40" y="23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4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30" name="Freeform 247"/>
            <p:cNvSpPr>
              <a:spLocks/>
            </p:cNvSpPr>
            <p:nvPr/>
          </p:nvSpPr>
          <p:spPr bwMode="auto">
            <a:xfrm>
              <a:off x="4178" y="626"/>
              <a:ext cx="112" cy="42"/>
            </a:xfrm>
            <a:custGeom>
              <a:avLst/>
              <a:gdLst>
                <a:gd name="T0" fmla="*/ 112 w 112"/>
                <a:gd name="T1" fmla="*/ 42 h 42"/>
                <a:gd name="T2" fmla="*/ 49 w 112"/>
                <a:gd name="T3" fmla="*/ 0 h 42"/>
                <a:gd name="T4" fmla="*/ 0 w 112"/>
                <a:gd name="T5" fmla="*/ 42 h 42"/>
                <a:gd name="T6" fmla="*/ 112 w 112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" h="42">
                  <a:moveTo>
                    <a:pt x="112" y="42"/>
                  </a:moveTo>
                  <a:lnTo>
                    <a:pt x="49" y="0"/>
                  </a:lnTo>
                  <a:lnTo>
                    <a:pt x="0" y="42"/>
                  </a:lnTo>
                  <a:lnTo>
                    <a:pt x="112" y="4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31" name="Freeform 248"/>
            <p:cNvSpPr>
              <a:spLocks/>
            </p:cNvSpPr>
            <p:nvPr/>
          </p:nvSpPr>
          <p:spPr bwMode="auto">
            <a:xfrm>
              <a:off x="4232" y="622"/>
              <a:ext cx="429" cy="46"/>
            </a:xfrm>
            <a:custGeom>
              <a:avLst/>
              <a:gdLst>
                <a:gd name="T0" fmla="*/ 429 w 429"/>
                <a:gd name="T1" fmla="*/ 19 h 46"/>
                <a:gd name="T2" fmla="*/ 384 w 429"/>
                <a:gd name="T3" fmla="*/ 0 h 46"/>
                <a:gd name="T4" fmla="*/ 58 w 429"/>
                <a:gd name="T5" fmla="*/ 0 h 46"/>
                <a:gd name="T6" fmla="*/ 0 w 429"/>
                <a:gd name="T7" fmla="*/ 23 h 46"/>
                <a:gd name="T8" fmla="*/ 58 w 429"/>
                <a:gd name="T9" fmla="*/ 46 h 46"/>
                <a:gd name="T10" fmla="*/ 393 w 429"/>
                <a:gd name="T11" fmla="*/ 46 h 46"/>
                <a:gd name="T12" fmla="*/ 429 w 429"/>
                <a:gd name="T13" fmla="*/ 19 h 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9" h="46">
                  <a:moveTo>
                    <a:pt x="429" y="19"/>
                  </a:moveTo>
                  <a:lnTo>
                    <a:pt x="384" y="0"/>
                  </a:lnTo>
                  <a:lnTo>
                    <a:pt x="58" y="0"/>
                  </a:lnTo>
                  <a:lnTo>
                    <a:pt x="0" y="23"/>
                  </a:lnTo>
                  <a:lnTo>
                    <a:pt x="58" y="46"/>
                  </a:lnTo>
                  <a:lnTo>
                    <a:pt x="393" y="46"/>
                  </a:lnTo>
                  <a:lnTo>
                    <a:pt x="429" y="19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32" name="Freeform 249"/>
            <p:cNvSpPr>
              <a:spLocks/>
            </p:cNvSpPr>
            <p:nvPr/>
          </p:nvSpPr>
          <p:spPr bwMode="auto">
            <a:xfrm>
              <a:off x="4303" y="653"/>
              <a:ext cx="251" cy="15"/>
            </a:xfrm>
            <a:custGeom>
              <a:avLst/>
              <a:gdLst>
                <a:gd name="T0" fmla="*/ 0 w 251"/>
                <a:gd name="T1" fmla="*/ 15 h 15"/>
                <a:gd name="T2" fmla="*/ 45 w 251"/>
                <a:gd name="T3" fmla="*/ 15 h 15"/>
                <a:gd name="T4" fmla="*/ 85 w 251"/>
                <a:gd name="T5" fmla="*/ 11 h 15"/>
                <a:gd name="T6" fmla="*/ 125 w 251"/>
                <a:gd name="T7" fmla="*/ 11 h 15"/>
                <a:gd name="T8" fmla="*/ 161 w 251"/>
                <a:gd name="T9" fmla="*/ 11 h 15"/>
                <a:gd name="T10" fmla="*/ 192 w 251"/>
                <a:gd name="T11" fmla="*/ 7 h 15"/>
                <a:gd name="T12" fmla="*/ 219 w 251"/>
                <a:gd name="T13" fmla="*/ 7 h 15"/>
                <a:gd name="T14" fmla="*/ 237 w 251"/>
                <a:gd name="T15" fmla="*/ 3 h 15"/>
                <a:gd name="T16" fmla="*/ 246 w 251"/>
                <a:gd name="T17" fmla="*/ 0 h 15"/>
                <a:gd name="T18" fmla="*/ 251 w 251"/>
                <a:gd name="T19" fmla="*/ 0 h 15"/>
                <a:gd name="T20" fmla="*/ 251 w 251"/>
                <a:gd name="T21" fmla="*/ 15 h 15"/>
                <a:gd name="T22" fmla="*/ 0 w 251"/>
                <a:gd name="T23" fmla="*/ 15 h 1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1" h="15">
                  <a:moveTo>
                    <a:pt x="0" y="15"/>
                  </a:moveTo>
                  <a:lnTo>
                    <a:pt x="45" y="15"/>
                  </a:lnTo>
                  <a:lnTo>
                    <a:pt x="85" y="11"/>
                  </a:lnTo>
                  <a:lnTo>
                    <a:pt x="125" y="11"/>
                  </a:lnTo>
                  <a:lnTo>
                    <a:pt x="161" y="11"/>
                  </a:lnTo>
                  <a:lnTo>
                    <a:pt x="192" y="7"/>
                  </a:lnTo>
                  <a:lnTo>
                    <a:pt x="219" y="7"/>
                  </a:lnTo>
                  <a:lnTo>
                    <a:pt x="237" y="3"/>
                  </a:lnTo>
                  <a:lnTo>
                    <a:pt x="246" y="0"/>
                  </a:lnTo>
                  <a:lnTo>
                    <a:pt x="251" y="0"/>
                  </a:lnTo>
                  <a:lnTo>
                    <a:pt x="251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33" name="Freeform 250"/>
            <p:cNvSpPr>
              <a:spLocks/>
            </p:cNvSpPr>
            <p:nvPr/>
          </p:nvSpPr>
          <p:spPr bwMode="auto">
            <a:xfrm>
              <a:off x="4303" y="653"/>
              <a:ext cx="251" cy="15"/>
            </a:xfrm>
            <a:custGeom>
              <a:avLst/>
              <a:gdLst>
                <a:gd name="T0" fmla="*/ 0 w 251"/>
                <a:gd name="T1" fmla="*/ 15 h 15"/>
                <a:gd name="T2" fmla="*/ 45 w 251"/>
                <a:gd name="T3" fmla="*/ 15 h 15"/>
                <a:gd name="T4" fmla="*/ 85 w 251"/>
                <a:gd name="T5" fmla="*/ 11 h 15"/>
                <a:gd name="T6" fmla="*/ 125 w 251"/>
                <a:gd name="T7" fmla="*/ 11 h 15"/>
                <a:gd name="T8" fmla="*/ 161 w 251"/>
                <a:gd name="T9" fmla="*/ 11 h 15"/>
                <a:gd name="T10" fmla="*/ 192 w 251"/>
                <a:gd name="T11" fmla="*/ 7 h 15"/>
                <a:gd name="T12" fmla="*/ 219 w 251"/>
                <a:gd name="T13" fmla="*/ 7 h 15"/>
                <a:gd name="T14" fmla="*/ 237 w 251"/>
                <a:gd name="T15" fmla="*/ 3 h 15"/>
                <a:gd name="T16" fmla="*/ 246 w 251"/>
                <a:gd name="T17" fmla="*/ 0 h 15"/>
                <a:gd name="T18" fmla="*/ 251 w 251"/>
                <a:gd name="T19" fmla="*/ 0 h 15"/>
                <a:gd name="T20" fmla="*/ 237 w 251"/>
                <a:gd name="T21" fmla="*/ 0 h 15"/>
                <a:gd name="T22" fmla="*/ 233 w 251"/>
                <a:gd name="T23" fmla="*/ 0 h 15"/>
                <a:gd name="T24" fmla="*/ 224 w 251"/>
                <a:gd name="T25" fmla="*/ 3 h 15"/>
                <a:gd name="T26" fmla="*/ 206 w 251"/>
                <a:gd name="T27" fmla="*/ 7 h 15"/>
                <a:gd name="T28" fmla="*/ 184 w 251"/>
                <a:gd name="T29" fmla="*/ 7 h 15"/>
                <a:gd name="T30" fmla="*/ 152 w 251"/>
                <a:gd name="T31" fmla="*/ 11 h 15"/>
                <a:gd name="T32" fmla="*/ 121 w 251"/>
                <a:gd name="T33" fmla="*/ 11 h 15"/>
                <a:gd name="T34" fmla="*/ 81 w 251"/>
                <a:gd name="T35" fmla="*/ 11 h 15"/>
                <a:gd name="T36" fmla="*/ 41 w 251"/>
                <a:gd name="T37" fmla="*/ 11 h 15"/>
                <a:gd name="T38" fmla="*/ 0 w 251"/>
                <a:gd name="T39" fmla="*/ 11 h 15"/>
                <a:gd name="T40" fmla="*/ 0 w 251"/>
                <a:gd name="T41" fmla="*/ 15 h 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1" h="15">
                  <a:moveTo>
                    <a:pt x="0" y="15"/>
                  </a:moveTo>
                  <a:lnTo>
                    <a:pt x="45" y="15"/>
                  </a:lnTo>
                  <a:lnTo>
                    <a:pt x="85" y="11"/>
                  </a:lnTo>
                  <a:lnTo>
                    <a:pt x="125" y="11"/>
                  </a:lnTo>
                  <a:lnTo>
                    <a:pt x="161" y="11"/>
                  </a:lnTo>
                  <a:lnTo>
                    <a:pt x="192" y="7"/>
                  </a:lnTo>
                  <a:lnTo>
                    <a:pt x="219" y="7"/>
                  </a:lnTo>
                  <a:lnTo>
                    <a:pt x="237" y="3"/>
                  </a:lnTo>
                  <a:lnTo>
                    <a:pt x="246" y="0"/>
                  </a:lnTo>
                  <a:lnTo>
                    <a:pt x="251" y="0"/>
                  </a:lnTo>
                  <a:lnTo>
                    <a:pt x="237" y="0"/>
                  </a:lnTo>
                  <a:lnTo>
                    <a:pt x="233" y="0"/>
                  </a:lnTo>
                  <a:lnTo>
                    <a:pt x="224" y="3"/>
                  </a:lnTo>
                  <a:lnTo>
                    <a:pt x="206" y="7"/>
                  </a:lnTo>
                  <a:lnTo>
                    <a:pt x="184" y="7"/>
                  </a:lnTo>
                  <a:lnTo>
                    <a:pt x="152" y="11"/>
                  </a:lnTo>
                  <a:lnTo>
                    <a:pt x="121" y="11"/>
                  </a:lnTo>
                  <a:lnTo>
                    <a:pt x="81" y="11"/>
                  </a:lnTo>
                  <a:lnTo>
                    <a:pt x="41" y="11"/>
                  </a:lnTo>
                  <a:lnTo>
                    <a:pt x="0" y="11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34" name="Freeform 251"/>
            <p:cNvSpPr>
              <a:spLocks/>
            </p:cNvSpPr>
            <p:nvPr/>
          </p:nvSpPr>
          <p:spPr bwMode="auto">
            <a:xfrm>
              <a:off x="4303" y="653"/>
              <a:ext cx="237" cy="11"/>
            </a:xfrm>
            <a:custGeom>
              <a:avLst/>
              <a:gdLst>
                <a:gd name="T0" fmla="*/ 0 w 237"/>
                <a:gd name="T1" fmla="*/ 11 h 11"/>
                <a:gd name="T2" fmla="*/ 41 w 237"/>
                <a:gd name="T3" fmla="*/ 11 h 11"/>
                <a:gd name="T4" fmla="*/ 81 w 237"/>
                <a:gd name="T5" fmla="*/ 11 h 11"/>
                <a:gd name="T6" fmla="*/ 121 w 237"/>
                <a:gd name="T7" fmla="*/ 11 h 11"/>
                <a:gd name="T8" fmla="*/ 152 w 237"/>
                <a:gd name="T9" fmla="*/ 11 h 11"/>
                <a:gd name="T10" fmla="*/ 184 w 237"/>
                <a:gd name="T11" fmla="*/ 7 h 11"/>
                <a:gd name="T12" fmla="*/ 206 w 237"/>
                <a:gd name="T13" fmla="*/ 7 h 11"/>
                <a:gd name="T14" fmla="*/ 224 w 237"/>
                <a:gd name="T15" fmla="*/ 3 h 11"/>
                <a:gd name="T16" fmla="*/ 233 w 237"/>
                <a:gd name="T17" fmla="*/ 0 h 11"/>
                <a:gd name="T18" fmla="*/ 237 w 237"/>
                <a:gd name="T19" fmla="*/ 0 h 11"/>
                <a:gd name="T20" fmla="*/ 224 w 237"/>
                <a:gd name="T21" fmla="*/ 0 h 11"/>
                <a:gd name="T22" fmla="*/ 219 w 237"/>
                <a:gd name="T23" fmla="*/ 0 h 11"/>
                <a:gd name="T24" fmla="*/ 206 w 237"/>
                <a:gd name="T25" fmla="*/ 3 h 11"/>
                <a:gd name="T26" fmla="*/ 188 w 237"/>
                <a:gd name="T27" fmla="*/ 7 h 11"/>
                <a:gd name="T28" fmla="*/ 157 w 237"/>
                <a:gd name="T29" fmla="*/ 7 h 11"/>
                <a:gd name="T30" fmla="*/ 125 w 237"/>
                <a:gd name="T31" fmla="*/ 11 h 11"/>
                <a:gd name="T32" fmla="*/ 85 w 237"/>
                <a:gd name="T33" fmla="*/ 11 h 11"/>
                <a:gd name="T34" fmla="*/ 45 w 237"/>
                <a:gd name="T35" fmla="*/ 11 h 11"/>
                <a:gd name="T36" fmla="*/ 0 w 237"/>
                <a:gd name="T37" fmla="*/ 11 h 11"/>
                <a:gd name="T38" fmla="*/ 0 w 237"/>
                <a:gd name="T39" fmla="*/ 11 h 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37" h="11">
                  <a:moveTo>
                    <a:pt x="0" y="11"/>
                  </a:moveTo>
                  <a:lnTo>
                    <a:pt x="41" y="11"/>
                  </a:lnTo>
                  <a:lnTo>
                    <a:pt x="81" y="11"/>
                  </a:lnTo>
                  <a:lnTo>
                    <a:pt x="121" y="11"/>
                  </a:lnTo>
                  <a:lnTo>
                    <a:pt x="152" y="11"/>
                  </a:lnTo>
                  <a:lnTo>
                    <a:pt x="184" y="7"/>
                  </a:lnTo>
                  <a:lnTo>
                    <a:pt x="206" y="7"/>
                  </a:lnTo>
                  <a:lnTo>
                    <a:pt x="224" y="3"/>
                  </a:lnTo>
                  <a:lnTo>
                    <a:pt x="233" y="0"/>
                  </a:lnTo>
                  <a:lnTo>
                    <a:pt x="237" y="0"/>
                  </a:lnTo>
                  <a:lnTo>
                    <a:pt x="224" y="0"/>
                  </a:lnTo>
                  <a:lnTo>
                    <a:pt x="219" y="0"/>
                  </a:lnTo>
                  <a:lnTo>
                    <a:pt x="206" y="3"/>
                  </a:lnTo>
                  <a:lnTo>
                    <a:pt x="188" y="7"/>
                  </a:lnTo>
                  <a:lnTo>
                    <a:pt x="157" y="7"/>
                  </a:lnTo>
                  <a:lnTo>
                    <a:pt x="125" y="11"/>
                  </a:lnTo>
                  <a:lnTo>
                    <a:pt x="85" y="11"/>
                  </a:lnTo>
                  <a:lnTo>
                    <a:pt x="45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35" name="Freeform 252"/>
            <p:cNvSpPr>
              <a:spLocks/>
            </p:cNvSpPr>
            <p:nvPr/>
          </p:nvSpPr>
          <p:spPr bwMode="auto">
            <a:xfrm>
              <a:off x="4303" y="653"/>
              <a:ext cx="224" cy="11"/>
            </a:xfrm>
            <a:custGeom>
              <a:avLst/>
              <a:gdLst>
                <a:gd name="T0" fmla="*/ 0 w 224"/>
                <a:gd name="T1" fmla="*/ 11 h 11"/>
                <a:gd name="T2" fmla="*/ 45 w 224"/>
                <a:gd name="T3" fmla="*/ 11 h 11"/>
                <a:gd name="T4" fmla="*/ 85 w 224"/>
                <a:gd name="T5" fmla="*/ 11 h 11"/>
                <a:gd name="T6" fmla="*/ 125 w 224"/>
                <a:gd name="T7" fmla="*/ 11 h 11"/>
                <a:gd name="T8" fmla="*/ 157 w 224"/>
                <a:gd name="T9" fmla="*/ 7 h 11"/>
                <a:gd name="T10" fmla="*/ 188 w 224"/>
                <a:gd name="T11" fmla="*/ 7 h 11"/>
                <a:gd name="T12" fmla="*/ 206 w 224"/>
                <a:gd name="T13" fmla="*/ 3 h 11"/>
                <a:gd name="T14" fmla="*/ 219 w 224"/>
                <a:gd name="T15" fmla="*/ 0 h 11"/>
                <a:gd name="T16" fmla="*/ 224 w 224"/>
                <a:gd name="T17" fmla="*/ 0 h 11"/>
                <a:gd name="T18" fmla="*/ 210 w 224"/>
                <a:gd name="T19" fmla="*/ 0 h 11"/>
                <a:gd name="T20" fmla="*/ 206 w 224"/>
                <a:gd name="T21" fmla="*/ 0 h 11"/>
                <a:gd name="T22" fmla="*/ 197 w 224"/>
                <a:gd name="T23" fmla="*/ 3 h 11"/>
                <a:gd name="T24" fmla="*/ 175 w 224"/>
                <a:gd name="T25" fmla="*/ 3 h 11"/>
                <a:gd name="T26" fmla="*/ 148 w 224"/>
                <a:gd name="T27" fmla="*/ 7 h 11"/>
                <a:gd name="T28" fmla="*/ 116 w 224"/>
                <a:gd name="T29" fmla="*/ 7 h 11"/>
                <a:gd name="T30" fmla="*/ 81 w 224"/>
                <a:gd name="T31" fmla="*/ 11 h 11"/>
                <a:gd name="T32" fmla="*/ 41 w 224"/>
                <a:gd name="T33" fmla="*/ 11 h 11"/>
                <a:gd name="T34" fmla="*/ 0 w 224"/>
                <a:gd name="T35" fmla="*/ 11 h 11"/>
                <a:gd name="T36" fmla="*/ 0 w 224"/>
                <a:gd name="T37" fmla="*/ 11 h 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24" h="11">
                  <a:moveTo>
                    <a:pt x="0" y="11"/>
                  </a:moveTo>
                  <a:lnTo>
                    <a:pt x="45" y="11"/>
                  </a:lnTo>
                  <a:lnTo>
                    <a:pt x="85" y="11"/>
                  </a:lnTo>
                  <a:lnTo>
                    <a:pt x="125" y="11"/>
                  </a:lnTo>
                  <a:lnTo>
                    <a:pt x="157" y="7"/>
                  </a:lnTo>
                  <a:lnTo>
                    <a:pt x="188" y="7"/>
                  </a:lnTo>
                  <a:lnTo>
                    <a:pt x="206" y="3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10" y="0"/>
                  </a:lnTo>
                  <a:lnTo>
                    <a:pt x="206" y="0"/>
                  </a:lnTo>
                  <a:lnTo>
                    <a:pt x="197" y="3"/>
                  </a:lnTo>
                  <a:lnTo>
                    <a:pt x="175" y="3"/>
                  </a:lnTo>
                  <a:lnTo>
                    <a:pt x="148" y="7"/>
                  </a:lnTo>
                  <a:lnTo>
                    <a:pt x="116" y="7"/>
                  </a:lnTo>
                  <a:lnTo>
                    <a:pt x="81" y="11"/>
                  </a:lnTo>
                  <a:lnTo>
                    <a:pt x="41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36" name="Freeform 253"/>
            <p:cNvSpPr>
              <a:spLocks/>
            </p:cNvSpPr>
            <p:nvPr/>
          </p:nvSpPr>
          <p:spPr bwMode="auto">
            <a:xfrm>
              <a:off x="4303" y="653"/>
              <a:ext cx="210" cy="11"/>
            </a:xfrm>
            <a:custGeom>
              <a:avLst/>
              <a:gdLst>
                <a:gd name="T0" fmla="*/ 0 w 210"/>
                <a:gd name="T1" fmla="*/ 11 h 11"/>
                <a:gd name="T2" fmla="*/ 41 w 210"/>
                <a:gd name="T3" fmla="*/ 11 h 11"/>
                <a:gd name="T4" fmla="*/ 81 w 210"/>
                <a:gd name="T5" fmla="*/ 11 h 11"/>
                <a:gd name="T6" fmla="*/ 116 w 210"/>
                <a:gd name="T7" fmla="*/ 7 h 11"/>
                <a:gd name="T8" fmla="*/ 148 w 210"/>
                <a:gd name="T9" fmla="*/ 7 h 11"/>
                <a:gd name="T10" fmla="*/ 175 w 210"/>
                <a:gd name="T11" fmla="*/ 3 h 11"/>
                <a:gd name="T12" fmla="*/ 197 w 210"/>
                <a:gd name="T13" fmla="*/ 3 h 11"/>
                <a:gd name="T14" fmla="*/ 206 w 210"/>
                <a:gd name="T15" fmla="*/ 0 h 11"/>
                <a:gd name="T16" fmla="*/ 210 w 210"/>
                <a:gd name="T17" fmla="*/ 0 h 11"/>
                <a:gd name="T18" fmla="*/ 197 w 210"/>
                <a:gd name="T19" fmla="*/ 0 h 11"/>
                <a:gd name="T20" fmla="*/ 192 w 210"/>
                <a:gd name="T21" fmla="*/ 0 h 11"/>
                <a:gd name="T22" fmla="*/ 184 w 210"/>
                <a:gd name="T23" fmla="*/ 3 h 11"/>
                <a:gd name="T24" fmla="*/ 166 w 210"/>
                <a:gd name="T25" fmla="*/ 3 h 11"/>
                <a:gd name="T26" fmla="*/ 139 w 210"/>
                <a:gd name="T27" fmla="*/ 7 h 11"/>
                <a:gd name="T28" fmla="*/ 112 w 210"/>
                <a:gd name="T29" fmla="*/ 7 h 11"/>
                <a:gd name="T30" fmla="*/ 76 w 210"/>
                <a:gd name="T31" fmla="*/ 11 h 11"/>
                <a:gd name="T32" fmla="*/ 41 w 210"/>
                <a:gd name="T33" fmla="*/ 11 h 11"/>
                <a:gd name="T34" fmla="*/ 0 w 210"/>
                <a:gd name="T35" fmla="*/ 11 h 11"/>
                <a:gd name="T36" fmla="*/ 0 w 210"/>
                <a:gd name="T37" fmla="*/ 11 h 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0" h="11">
                  <a:moveTo>
                    <a:pt x="0" y="11"/>
                  </a:moveTo>
                  <a:lnTo>
                    <a:pt x="41" y="11"/>
                  </a:lnTo>
                  <a:lnTo>
                    <a:pt x="81" y="11"/>
                  </a:lnTo>
                  <a:lnTo>
                    <a:pt x="116" y="7"/>
                  </a:lnTo>
                  <a:lnTo>
                    <a:pt x="148" y="7"/>
                  </a:lnTo>
                  <a:lnTo>
                    <a:pt x="175" y="3"/>
                  </a:lnTo>
                  <a:lnTo>
                    <a:pt x="197" y="3"/>
                  </a:lnTo>
                  <a:lnTo>
                    <a:pt x="206" y="0"/>
                  </a:lnTo>
                  <a:lnTo>
                    <a:pt x="210" y="0"/>
                  </a:lnTo>
                  <a:lnTo>
                    <a:pt x="197" y="0"/>
                  </a:lnTo>
                  <a:lnTo>
                    <a:pt x="192" y="0"/>
                  </a:lnTo>
                  <a:lnTo>
                    <a:pt x="184" y="3"/>
                  </a:lnTo>
                  <a:lnTo>
                    <a:pt x="166" y="3"/>
                  </a:lnTo>
                  <a:lnTo>
                    <a:pt x="139" y="7"/>
                  </a:lnTo>
                  <a:lnTo>
                    <a:pt x="112" y="7"/>
                  </a:lnTo>
                  <a:lnTo>
                    <a:pt x="76" y="11"/>
                  </a:lnTo>
                  <a:lnTo>
                    <a:pt x="41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37" name="Freeform 254"/>
            <p:cNvSpPr>
              <a:spLocks/>
            </p:cNvSpPr>
            <p:nvPr/>
          </p:nvSpPr>
          <p:spPr bwMode="auto">
            <a:xfrm>
              <a:off x="4303" y="653"/>
              <a:ext cx="197" cy="11"/>
            </a:xfrm>
            <a:custGeom>
              <a:avLst/>
              <a:gdLst>
                <a:gd name="T0" fmla="*/ 0 w 197"/>
                <a:gd name="T1" fmla="*/ 11 h 11"/>
                <a:gd name="T2" fmla="*/ 41 w 197"/>
                <a:gd name="T3" fmla="*/ 11 h 11"/>
                <a:gd name="T4" fmla="*/ 76 w 197"/>
                <a:gd name="T5" fmla="*/ 11 h 11"/>
                <a:gd name="T6" fmla="*/ 112 w 197"/>
                <a:gd name="T7" fmla="*/ 7 h 11"/>
                <a:gd name="T8" fmla="*/ 139 w 197"/>
                <a:gd name="T9" fmla="*/ 7 h 11"/>
                <a:gd name="T10" fmla="*/ 166 w 197"/>
                <a:gd name="T11" fmla="*/ 3 h 11"/>
                <a:gd name="T12" fmla="*/ 184 w 197"/>
                <a:gd name="T13" fmla="*/ 3 h 11"/>
                <a:gd name="T14" fmla="*/ 192 w 197"/>
                <a:gd name="T15" fmla="*/ 0 h 11"/>
                <a:gd name="T16" fmla="*/ 197 w 197"/>
                <a:gd name="T17" fmla="*/ 0 h 11"/>
                <a:gd name="T18" fmla="*/ 184 w 197"/>
                <a:gd name="T19" fmla="*/ 0 h 11"/>
                <a:gd name="T20" fmla="*/ 184 w 197"/>
                <a:gd name="T21" fmla="*/ 0 h 11"/>
                <a:gd name="T22" fmla="*/ 170 w 197"/>
                <a:gd name="T23" fmla="*/ 3 h 11"/>
                <a:gd name="T24" fmla="*/ 152 w 197"/>
                <a:gd name="T25" fmla="*/ 3 h 11"/>
                <a:gd name="T26" fmla="*/ 130 w 197"/>
                <a:gd name="T27" fmla="*/ 7 h 11"/>
                <a:gd name="T28" fmla="*/ 103 w 197"/>
                <a:gd name="T29" fmla="*/ 7 h 11"/>
                <a:gd name="T30" fmla="*/ 72 w 197"/>
                <a:gd name="T31" fmla="*/ 7 h 11"/>
                <a:gd name="T32" fmla="*/ 36 w 197"/>
                <a:gd name="T33" fmla="*/ 7 h 11"/>
                <a:gd name="T34" fmla="*/ 0 w 197"/>
                <a:gd name="T35" fmla="*/ 11 h 11"/>
                <a:gd name="T36" fmla="*/ 0 w 197"/>
                <a:gd name="T37" fmla="*/ 11 h 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97" h="11">
                  <a:moveTo>
                    <a:pt x="0" y="11"/>
                  </a:moveTo>
                  <a:lnTo>
                    <a:pt x="41" y="11"/>
                  </a:lnTo>
                  <a:lnTo>
                    <a:pt x="76" y="11"/>
                  </a:lnTo>
                  <a:lnTo>
                    <a:pt x="112" y="7"/>
                  </a:lnTo>
                  <a:lnTo>
                    <a:pt x="139" y="7"/>
                  </a:lnTo>
                  <a:lnTo>
                    <a:pt x="166" y="3"/>
                  </a:lnTo>
                  <a:lnTo>
                    <a:pt x="184" y="3"/>
                  </a:lnTo>
                  <a:lnTo>
                    <a:pt x="192" y="0"/>
                  </a:lnTo>
                  <a:lnTo>
                    <a:pt x="197" y="0"/>
                  </a:lnTo>
                  <a:lnTo>
                    <a:pt x="184" y="0"/>
                  </a:lnTo>
                  <a:lnTo>
                    <a:pt x="170" y="3"/>
                  </a:lnTo>
                  <a:lnTo>
                    <a:pt x="152" y="3"/>
                  </a:lnTo>
                  <a:lnTo>
                    <a:pt x="130" y="7"/>
                  </a:lnTo>
                  <a:lnTo>
                    <a:pt x="103" y="7"/>
                  </a:lnTo>
                  <a:lnTo>
                    <a:pt x="72" y="7"/>
                  </a:lnTo>
                  <a:lnTo>
                    <a:pt x="36" y="7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38" name="Freeform 255"/>
            <p:cNvSpPr>
              <a:spLocks/>
            </p:cNvSpPr>
            <p:nvPr/>
          </p:nvSpPr>
          <p:spPr bwMode="auto">
            <a:xfrm>
              <a:off x="4303" y="653"/>
              <a:ext cx="184" cy="11"/>
            </a:xfrm>
            <a:custGeom>
              <a:avLst/>
              <a:gdLst>
                <a:gd name="T0" fmla="*/ 0 w 184"/>
                <a:gd name="T1" fmla="*/ 11 h 11"/>
                <a:gd name="T2" fmla="*/ 36 w 184"/>
                <a:gd name="T3" fmla="*/ 7 h 11"/>
                <a:gd name="T4" fmla="*/ 72 w 184"/>
                <a:gd name="T5" fmla="*/ 7 h 11"/>
                <a:gd name="T6" fmla="*/ 103 w 184"/>
                <a:gd name="T7" fmla="*/ 7 h 11"/>
                <a:gd name="T8" fmla="*/ 130 w 184"/>
                <a:gd name="T9" fmla="*/ 7 h 11"/>
                <a:gd name="T10" fmla="*/ 152 w 184"/>
                <a:gd name="T11" fmla="*/ 3 h 11"/>
                <a:gd name="T12" fmla="*/ 170 w 184"/>
                <a:gd name="T13" fmla="*/ 3 h 11"/>
                <a:gd name="T14" fmla="*/ 184 w 184"/>
                <a:gd name="T15" fmla="*/ 0 h 11"/>
                <a:gd name="T16" fmla="*/ 184 w 184"/>
                <a:gd name="T17" fmla="*/ 0 h 11"/>
                <a:gd name="T18" fmla="*/ 170 w 184"/>
                <a:gd name="T19" fmla="*/ 0 h 11"/>
                <a:gd name="T20" fmla="*/ 166 w 184"/>
                <a:gd name="T21" fmla="*/ 0 h 11"/>
                <a:gd name="T22" fmla="*/ 157 w 184"/>
                <a:gd name="T23" fmla="*/ 3 h 11"/>
                <a:gd name="T24" fmla="*/ 134 w 184"/>
                <a:gd name="T25" fmla="*/ 3 h 11"/>
                <a:gd name="T26" fmla="*/ 108 w 184"/>
                <a:gd name="T27" fmla="*/ 7 h 11"/>
                <a:gd name="T28" fmla="*/ 76 w 184"/>
                <a:gd name="T29" fmla="*/ 7 h 11"/>
                <a:gd name="T30" fmla="*/ 36 w 184"/>
                <a:gd name="T31" fmla="*/ 7 h 11"/>
                <a:gd name="T32" fmla="*/ 0 w 184"/>
                <a:gd name="T33" fmla="*/ 7 h 11"/>
                <a:gd name="T34" fmla="*/ 0 w 184"/>
                <a:gd name="T35" fmla="*/ 11 h 1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84" h="11">
                  <a:moveTo>
                    <a:pt x="0" y="11"/>
                  </a:moveTo>
                  <a:lnTo>
                    <a:pt x="36" y="7"/>
                  </a:lnTo>
                  <a:lnTo>
                    <a:pt x="72" y="7"/>
                  </a:lnTo>
                  <a:lnTo>
                    <a:pt x="103" y="7"/>
                  </a:lnTo>
                  <a:lnTo>
                    <a:pt x="130" y="7"/>
                  </a:lnTo>
                  <a:lnTo>
                    <a:pt x="152" y="3"/>
                  </a:lnTo>
                  <a:lnTo>
                    <a:pt x="170" y="3"/>
                  </a:lnTo>
                  <a:lnTo>
                    <a:pt x="184" y="0"/>
                  </a:lnTo>
                  <a:lnTo>
                    <a:pt x="170" y="0"/>
                  </a:lnTo>
                  <a:lnTo>
                    <a:pt x="166" y="0"/>
                  </a:lnTo>
                  <a:lnTo>
                    <a:pt x="157" y="3"/>
                  </a:lnTo>
                  <a:lnTo>
                    <a:pt x="134" y="3"/>
                  </a:lnTo>
                  <a:lnTo>
                    <a:pt x="108" y="7"/>
                  </a:lnTo>
                  <a:lnTo>
                    <a:pt x="76" y="7"/>
                  </a:lnTo>
                  <a:lnTo>
                    <a:pt x="36" y="7"/>
                  </a:lnTo>
                  <a:lnTo>
                    <a:pt x="0" y="7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39" name="Freeform 256"/>
            <p:cNvSpPr>
              <a:spLocks/>
            </p:cNvSpPr>
            <p:nvPr/>
          </p:nvSpPr>
          <p:spPr bwMode="auto">
            <a:xfrm>
              <a:off x="4303" y="653"/>
              <a:ext cx="170" cy="7"/>
            </a:xfrm>
            <a:custGeom>
              <a:avLst/>
              <a:gdLst>
                <a:gd name="T0" fmla="*/ 0 w 170"/>
                <a:gd name="T1" fmla="*/ 7 h 7"/>
                <a:gd name="T2" fmla="*/ 36 w 170"/>
                <a:gd name="T3" fmla="*/ 7 h 7"/>
                <a:gd name="T4" fmla="*/ 76 w 170"/>
                <a:gd name="T5" fmla="*/ 7 h 7"/>
                <a:gd name="T6" fmla="*/ 108 w 170"/>
                <a:gd name="T7" fmla="*/ 7 h 7"/>
                <a:gd name="T8" fmla="*/ 134 w 170"/>
                <a:gd name="T9" fmla="*/ 3 h 7"/>
                <a:gd name="T10" fmla="*/ 157 w 170"/>
                <a:gd name="T11" fmla="*/ 3 h 7"/>
                <a:gd name="T12" fmla="*/ 166 w 170"/>
                <a:gd name="T13" fmla="*/ 0 h 7"/>
                <a:gd name="T14" fmla="*/ 170 w 170"/>
                <a:gd name="T15" fmla="*/ 0 h 7"/>
                <a:gd name="T16" fmla="*/ 157 w 170"/>
                <a:gd name="T17" fmla="*/ 0 h 7"/>
                <a:gd name="T18" fmla="*/ 157 w 170"/>
                <a:gd name="T19" fmla="*/ 0 h 7"/>
                <a:gd name="T20" fmla="*/ 143 w 170"/>
                <a:gd name="T21" fmla="*/ 3 h 7"/>
                <a:gd name="T22" fmla="*/ 125 w 170"/>
                <a:gd name="T23" fmla="*/ 3 h 7"/>
                <a:gd name="T24" fmla="*/ 99 w 170"/>
                <a:gd name="T25" fmla="*/ 7 h 7"/>
                <a:gd name="T26" fmla="*/ 67 w 170"/>
                <a:gd name="T27" fmla="*/ 7 h 7"/>
                <a:gd name="T28" fmla="*/ 36 w 170"/>
                <a:gd name="T29" fmla="*/ 7 h 7"/>
                <a:gd name="T30" fmla="*/ 0 w 170"/>
                <a:gd name="T31" fmla="*/ 7 h 7"/>
                <a:gd name="T32" fmla="*/ 0 w 170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0" h="7">
                  <a:moveTo>
                    <a:pt x="0" y="7"/>
                  </a:moveTo>
                  <a:lnTo>
                    <a:pt x="36" y="7"/>
                  </a:lnTo>
                  <a:lnTo>
                    <a:pt x="76" y="7"/>
                  </a:lnTo>
                  <a:lnTo>
                    <a:pt x="108" y="7"/>
                  </a:lnTo>
                  <a:lnTo>
                    <a:pt x="134" y="3"/>
                  </a:lnTo>
                  <a:lnTo>
                    <a:pt x="157" y="3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57" y="0"/>
                  </a:lnTo>
                  <a:lnTo>
                    <a:pt x="143" y="3"/>
                  </a:lnTo>
                  <a:lnTo>
                    <a:pt x="125" y="3"/>
                  </a:lnTo>
                  <a:lnTo>
                    <a:pt x="99" y="7"/>
                  </a:lnTo>
                  <a:lnTo>
                    <a:pt x="67" y="7"/>
                  </a:lnTo>
                  <a:lnTo>
                    <a:pt x="36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40" name="Freeform 257"/>
            <p:cNvSpPr>
              <a:spLocks/>
            </p:cNvSpPr>
            <p:nvPr/>
          </p:nvSpPr>
          <p:spPr bwMode="auto">
            <a:xfrm>
              <a:off x="4303" y="653"/>
              <a:ext cx="157" cy="7"/>
            </a:xfrm>
            <a:custGeom>
              <a:avLst/>
              <a:gdLst>
                <a:gd name="T0" fmla="*/ 0 w 157"/>
                <a:gd name="T1" fmla="*/ 7 h 7"/>
                <a:gd name="T2" fmla="*/ 36 w 157"/>
                <a:gd name="T3" fmla="*/ 7 h 7"/>
                <a:gd name="T4" fmla="*/ 67 w 157"/>
                <a:gd name="T5" fmla="*/ 7 h 7"/>
                <a:gd name="T6" fmla="*/ 99 w 157"/>
                <a:gd name="T7" fmla="*/ 7 h 7"/>
                <a:gd name="T8" fmla="*/ 125 w 157"/>
                <a:gd name="T9" fmla="*/ 3 h 7"/>
                <a:gd name="T10" fmla="*/ 143 w 157"/>
                <a:gd name="T11" fmla="*/ 3 h 7"/>
                <a:gd name="T12" fmla="*/ 157 w 157"/>
                <a:gd name="T13" fmla="*/ 0 h 7"/>
                <a:gd name="T14" fmla="*/ 157 w 157"/>
                <a:gd name="T15" fmla="*/ 0 h 7"/>
                <a:gd name="T16" fmla="*/ 143 w 157"/>
                <a:gd name="T17" fmla="*/ 0 h 7"/>
                <a:gd name="T18" fmla="*/ 143 w 157"/>
                <a:gd name="T19" fmla="*/ 0 h 7"/>
                <a:gd name="T20" fmla="*/ 130 w 157"/>
                <a:gd name="T21" fmla="*/ 3 h 7"/>
                <a:gd name="T22" fmla="*/ 112 w 157"/>
                <a:gd name="T23" fmla="*/ 3 h 7"/>
                <a:gd name="T24" fmla="*/ 90 w 157"/>
                <a:gd name="T25" fmla="*/ 3 h 7"/>
                <a:gd name="T26" fmla="*/ 63 w 157"/>
                <a:gd name="T27" fmla="*/ 7 h 7"/>
                <a:gd name="T28" fmla="*/ 32 w 157"/>
                <a:gd name="T29" fmla="*/ 7 h 7"/>
                <a:gd name="T30" fmla="*/ 0 w 157"/>
                <a:gd name="T31" fmla="*/ 7 h 7"/>
                <a:gd name="T32" fmla="*/ 0 w 157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7" h="7">
                  <a:moveTo>
                    <a:pt x="0" y="7"/>
                  </a:moveTo>
                  <a:lnTo>
                    <a:pt x="36" y="7"/>
                  </a:lnTo>
                  <a:lnTo>
                    <a:pt x="67" y="7"/>
                  </a:lnTo>
                  <a:lnTo>
                    <a:pt x="99" y="7"/>
                  </a:lnTo>
                  <a:lnTo>
                    <a:pt x="125" y="3"/>
                  </a:lnTo>
                  <a:lnTo>
                    <a:pt x="143" y="3"/>
                  </a:lnTo>
                  <a:lnTo>
                    <a:pt x="157" y="0"/>
                  </a:lnTo>
                  <a:lnTo>
                    <a:pt x="143" y="0"/>
                  </a:lnTo>
                  <a:lnTo>
                    <a:pt x="130" y="3"/>
                  </a:lnTo>
                  <a:lnTo>
                    <a:pt x="112" y="3"/>
                  </a:lnTo>
                  <a:lnTo>
                    <a:pt x="90" y="3"/>
                  </a:lnTo>
                  <a:lnTo>
                    <a:pt x="63" y="7"/>
                  </a:lnTo>
                  <a:lnTo>
                    <a:pt x="32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41" name="Freeform 258"/>
            <p:cNvSpPr>
              <a:spLocks/>
            </p:cNvSpPr>
            <p:nvPr/>
          </p:nvSpPr>
          <p:spPr bwMode="auto">
            <a:xfrm>
              <a:off x="4303" y="653"/>
              <a:ext cx="143" cy="7"/>
            </a:xfrm>
            <a:custGeom>
              <a:avLst/>
              <a:gdLst>
                <a:gd name="T0" fmla="*/ 0 w 143"/>
                <a:gd name="T1" fmla="*/ 7 h 7"/>
                <a:gd name="T2" fmla="*/ 32 w 143"/>
                <a:gd name="T3" fmla="*/ 7 h 7"/>
                <a:gd name="T4" fmla="*/ 63 w 143"/>
                <a:gd name="T5" fmla="*/ 7 h 7"/>
                <a:gd name="T6" fmla="*/ 90 w 143"/>
                <a:gd name="T7" fmla="*/ 3 h 7"/>
                <a:gd name="T8" fmla="*/ 112 w 143"/>
                <a:gd name="T9" fmla="*/ 3 h 7"/>
                <a:gd name="T10" fmla="*/ 130 w 143"/>
                <a:gd name="T11" fmla="*/ 3 h 7"/>
                <a:gd name="T12" fmla="*/ 143 w 143"/>
                <a:gd name="T13" fmla="*/ 0 h 7"/>
                <a:gd name="T14" fmla="*/ 143 w 143"/>
                <a:gd name="T15" fmla="*/ 0 h 7"/>
                <a:gd name="T16" fmla="*/ 130 w 143"/>
                <a:gd name="T17" fmla="*/ 0 h 7"/>
                <a:gd name="T18" fmla="*/ 130 w 143"/>
                <a:gd name="T19" fmla="*/ 0 h 7"/>
                <a:gd name="T20" fmla="*/ 121 w 143"/>
                <a:gd name="T21" fmla="*/ 3 h 7"/>
                <a:gd name="T22" fmla="*/ 103 w 143"/>
                <a:gd name="T23" fmla="*/ 3 h 7"/>
                <a:gd name="T24" fmla="*/ 81 w 143"/>
                <a:gd name="T25" fmla="*/ 3 h 7"/>
                <a:gd name="T26" fmla="*/ 58 w 143"/>
                <a:gd name="T27" fmla="*/ 7 h 7"/>
                <a:gd name="T28" fmla="*/ 27 w 143"/>
                <a:gd name="T29" fmla="*/ 7 h 7"/>
                <a:gd name="T30" fmla="*/ 0 w 143"/>
                <a:gd name="T31" fmla="*/ 7 h 7"/>
                <a:gd name="T32" fmla="*/ 0 w 143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3" h="7">
                  <a:moveTo>
                    <a:pt x="0" y="7"/>
                  </a:moveTo>
                  <a:lnTo>
                    <a:pt x="32" y="7"/>
                  </a:lnTo>
                  <a:lnTo>
                    <a:pt x="63" y="7"/>
                  </a:lnTo>
                  <a:lnTo>
                    <a:pt x="90" y="3"/>
                  </a:lnTo>
                  <a:lnTo>
                    <a:pt x="112" y="3"/>
                  </a:lnTo>
                  <a:lnTo>
                    <a:pt x="130" y="3"/>
                  </a:lnTo>
                  <a:lnTo>
                    <a:pt x="143" y="0"/>
                  </a:lnTo>
                  <a:lnTo>
                    <a:pt x="130" y="0"/>
                  </a:lnTo>
                  <a:lnTo>
                    <a:pt x="121" y="3"/>
                  </a:lnTo>
                  <a:lnTo>
                    <a:pt x="103" y="3"/>
                  </a:lnTo>
                  <a:lnTo>
                    <a:pt x="81" y="3"/>
                  </a:lnTo>
                  <a:lnTo>
                    <a:pt x="58" y="7"/>
                  </a:lnTo>
                  <a:lnTo>
                    <a:pt x="27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42" name="Freeform 259"/>
            <p:cNvSpPr>
              <a:spLocks/>
            </p:cNvSpPr>
            <p:nvPr/>
          </p:nvSpPr>
          <p:spPr bwMode="auto">
            <a:xfrm>
              <a:off x="4303" y="653"/>
              <a:ext cx="130" cy="7"/>
            </a:xfrm>
            <a:custGeom>
              <a:avLst/>
              <a:gdLst>
                <a:gd name="T0" fmla="*/ 0 w 130"/>
                <a:gd name="T1" fmla="*/ 7 h 7"/>
                <a:gd name="T2" fmla="*/ 27 w 130"/>
                <a:gd name="T3" fmla="*/ 7 h 7"/>
                <a:gd name="T4" fmla="*/ 58 w 130"/>
                <a:gd name="T5" fmla="*/ 7 h 7"/>
                <a:gd name="T6" fmla="*/ 81 w 130"/>
                <a:gd name="T7" fmla="*/ 3 h 7"/>
                <a:gd name="T8" fmla="*/ 103 w 130"/>
                <a:gd name="T9" fmla="*/ 3 h 7"/>
                <a:gd name="T10" fmla="*/ 121 w 130"/>
                <a:gd name="T11" fmla="*/ 3 h 7"/>
                <a:gd name="T12" fmla="*/ 130 w 130"/>
                <a:gd name="T13" fmla="*/ 0 h 7"/>
                <a:gd name="T14" fmla="*/ 130 w 130"/>
                <a:gd name="T15" fmla="*/ 0 h 7"/>
                <a:gd name="T16" fmla="*/ 121 w 130"/>
                <a:gd name="T17" fmla="*/ 0 h 7"/>
                <a:gd name="T18" fmla="*/ 116 w 130"/>
                <a:gd name="T19" fmla="*/ 0 h 7"/>
                <a:gd name="T20" fmla="*/ 103 w 130"/>
                <a:gd name="T21" fmla="*/ 3 h 7"/>
                <a:gd name="T22" fmla="*/ 85 w 130"/>
                <a:gd name="T23" fmla="*/ 3 h 7"/>
                <a:gd name="T24" fmla="*/ 58 w 130"/>
                <a:gd name="T25" fmla="*/ 3 h 7"/>
                <a:gd name="T26" fmla="*/ 32 w 130"/>
                <a:gd name="T27" fmla="*/ 3 h 7"/>
                <a:gd name="T28" fmla="*/ 0 w 130"/>
                <a:gd name="T29" fmla="*/ 7 h 7"/>
                <a:gd name="T30" fmla="*/ 0 w 130"/>
                <a:gd name="T31" fmla="*/ 7 h 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0" h="7">
                  <a:moveTo>
                    <a:pt x="0" y="7"/>
                  </a:moveTo>
                  <a:lnTo>
                    <a:pt x="27" y="7"/>
                  </a:lnTo>
                  <a:lnTo>
                    <a:pt x="58" y="7"/>
                  </a:lnTo>
                  <a:lnTo>
                    <a:pt x="81" y="3"/>
                  </a:lnTo>
                  <a:lnTo>
                    <a:pt x="103" y="3"/>
                  </a:lnTo>
                  <a:lnTo>
                    <a:pt x="121" y="3"/>
                  </a:lnTo>
                  <a:lnTo>
                    <a:pt x="130" y="0"/>
                  </a:lnTo>
                  <a:lnTo>
                    <a:pt x="121" y="0"/>
                  </a:lnTo>
                  <a:lnTo>
                    <a:pt x="116" y="0"/>
                  </a:lnTo>
                  <a:lnTo>
                    <a:pt x="103" y="3"/>
                  </a:lnTo>
                  <a:lnTo>
                    <a:pt x="85" y="3"/>
                  </a:lnTo>
                  <a:lnTo>
                    <a:pt x="58" y="3"/>
                  </a:lnTo>
                  <a:lnTo>
                    <a:pt x="32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43" name="Freeform 260"/>
            <p:cNvSpPr>
              <a:spLocks/>
            </p:cNvSpPr>
            <p:nvPr/>
          </p:nvSpPr>
          <p:spPr bwMode="auto">
            <a:xfrm>
              <a:off x="4303" y="653"/>
              <a:ext cx="121" cy="7"/>
            </a:xfrm>
            <a:custGeom>
              <a:avLst/>
              <a:gdLst>
                <a:gd name="T0" fmla="*/ 0 w 121"/>
                <a:gd name="T1" fmla="*/ 7 h 7"/>
                <a:gd name="T2" fmla="*/ 32 w 121"/>
                <a:gd name="T3" fmla="*/ 3 h 7"/>
                <a:gd name="T4" fmla="*/ 58 w 121"/>
                <a:gd name="T5" fmla="*/ 3 h 7"/>
                <a:gd name="T6" fmla="*/ 85 w 121"/>
                <a:gd name="T7" fmla="*/ 3 h 7"/>
                <a:gd name="T8" fmla="*/ 103 w 121"/>
                <a:gd name="T9" fmla="*/ 3 h 7"/>
                <a:gd name="T10" fmla="*/ 116 w 121"/>
                <a:gd name="T11" fmla="*/ 0 h 7"/>
                <a:gd name="T12" fmla="*/ 121 w 121"/>
                <a:gd name="T13" fmla="*/ 0 h 7"/>
                <a:gd name="T14" fmla="*/ 108 w 121"/>
                <a:gd name="T15" fmla="*/ 0 h 7"/>
                <a:gd name="T16" fmla="*/ 103 w 121"/>
                <a:gd name="T17" fmla="*/ 0 h 7"/>
                <a:gd name="T18" fmla="*/ 90 w 121"/>
                <a:gd name="T19" fmla="*/ 0 h 7"/>
                <a:gd name="T20" fmla="*/ 76 w 121"/>
                <a:gd name="T21" fmla="*/ 3 h 7"/>
                <a:gd name="T22" fmla="*/ 54 w 121"/>
                <a:gd name="T23" fmla="*/ 3 h 7"/>
                <a:gd name="T24" fmla="*/ 27 w 121"/>
                <a:gd name="T25" fmla="*/ 3 h 7"/>
                <a:gd name="T26" fmla="*/ 0 w 121"/>
                <a:gd name="T27" fmla="*/ 3 h 7"/>
                <a:gd name="T28" fmla="*/ 0 w 121"/>
                <a:gd name="T29" fmla="*/ 7 h 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1" h="7">
                  <a:moveTo>
                    <a:pt x="0" y="7"/>
                  </a:moveTo>
                  <a:lnTo>
                    <a:pt x="32" y="3"/>
                  </a:lnTo>
                  <a:lnTo>
                    <a:pt x="58" y="3"/>
                  </a:lnTo>
                  <a:lnTo>
                    <a:pt x="85" y="3"/>
                  </a:lnTo>
                  <a:lnTo>
                    <a:pt x="103" y="3"/>
                  </a:lnTo>
                  <a:lnTo>
                    <a:pt x="116" y="0"/>
                  </a:lnTo>
                  <a:lnTo>
                    <a:pt x="121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0" y="0"/>
                  </a:lnTo>
                  <a:lnTo>
                    <a:pt x="76" y="3"/>
                  </a:lnTo>
                  <a:lnTo>
                    <a:pt x="54" y="3"/>
                  </a:lnTo>
                  <a:lnTo>
                    <a:pt x="27" y="3"/>
                  </a:lnTo>
                  <a:lnTo>
                    <a:pt x="0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44" name="Freeform 261"/>
            <p:cNvSpPr>
              <a:spLocks/>
            </p:cNvSpPr>
            <p:nvPr/>
          </p:nvSpPr>
          <p:spPr bwMode="auto">
            <a:xfrm>
              <a:off x="4303" y="653"/>
              <a:ext cx="108" cy="3"/>
            </a:xfrm>
            <a:custGeom>
              <a:avLst/>
              <a:gdLst>
                <a:gd name="T0" fmla="*/ 0 w 108"/>
                <a:gd name="T1" fmla="*/ 3 h 3"/>
                <a:gd name="T2" fmla="*/ 27 w 108"/>
                <a:gd name="T3" fmla="*/ 3 h 3"/>
                <a:gd name="T4" fmla="*/ 54 w 108"/>
                <a:gd name="T5" fmla="*/ 3 h 3"/>
                <a:gd name="T6" fmla="*/ 76 w 108"/>
                <a:gd name="T7" fmla="*/ 3 h 3"/>
                <a:gd name="T8" fmla="*/ 90 w 108"/>
                <a:gd name="T9" fmla="*/ 0 h 3"/>
                <a:gd name="T10" fmla="*/ 103 w 108"/>
                <a:gd name="T11" fmla="*/ 0 h 3"/>
                <a:gd name="T12" fmla="*/ 108 w 108"/>
                <a:gd name="T13" fmla="*/ 0 h 3"/>
                <a:gd name="T14" fmla="*/ 94 w 108"/>
                <a:gd name="T15" fmla="*/ 0 h 3"/>
                <a:gd name="T16" fmla="*/ 90 w 108"/>
                <a:gd name="T17" fmla="*/ 0 h 3"/>
                <a:gd name="T18" fmla="*/ 81 w 108"/>
                <a:gd name="T19" fmla="*/ 0 h 3"/>
                <a:gd name="T20" fmla="*/ 67 w 108"/>
                <a:gd name="T21" fmla="*/ 3 h 3"/>
                <a:gd name="T22" fmla="*/ 45 w 108"/>
                <a:gd name="T23" fmla="*/ 3 h 3"/>
                <a:gd name="T24" fmla="*/ 23 w 108"/>
                <a:gd name="T25" fmla="*/ 3 h 3"/>
                <a:gd name="T26" fmla="*/ 0 w 108"/>
                <a:gd name="T27" fmla="*/ 3 h 3"/>
                <a:gd name="T28" fmla="*/ 0 w 108"/>
                <a:gd name="T29" fmla="*/ 3 h 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3">
                  <a:moveTo>
                    <a:pt x="0" y="3"/>
                  </a:moveTo>
                  <a:lnTo>
                    <a:pt x="27" y="3"/>
                  </a:lnTo>
                  <a:lnTo>
                    <a:pt x="54" y="3"/>
                  </a:lnTo>
                  <a:lnTo>
                    <a:pt x="76" y="3"/>
                  </a:lnTo>
                  <a:lnTo>
                    <a:pt x="90" y="0"/>
                  </a:lnTo>
                  <a:lnTo>
                    <a:pt x="103" y="0"/>
                  </a:lnTo>
                  <a:lnTo>
                    <a:pt x="108" y="0"/>
                  </a:lnTo>
                  <a:lnTo>
                    <a:pt x="94" y="0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67" y="3"/>
                  </a:lnTo>
                  <a:lnTo>
                    <a:pt x="45" y="3"/>
                  </a:lnTo>
                  <a:lnTo>
                    <a:pt x="23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45" name="Freeform 262"/>
            <p:cNvSpPr>
              <a:spLocks/>
            </p:cNvSpPr>
            <p:nvPr/>
          </p:nvSpPr>
          <p:spPr bwMode="auto">
            <a:xfrm>
              <a:off x="4303" y="653"/>
              <a:ext cx="94" cy="3"/>
            </a:xfrm>
            <a:custGeom>
              <a:avLst/>
              <a:gdLst>
                <a:gd name="T0" fmla="*/ 0 w 94"/>
                <a:gd name="T1" fmla="*/ 3 h 3"/>
                <a:gd name="T2" fmla="*/ 23 w 94"/>
                <a:gd name="T3" fmla="*/ 3 h 3"/>
                <a:gd name="T4" fmla="*/ 45 w 94"/>
                <a:gd name="T5" fmla="*/ 3 h 3"/>
                <a:gd name="T6" fmla="*/ 67 w 94"/>
                <a:gd name="T7" fmla="*/ 3 h 3"/>
                <a:gd name="T8" fmla="*/ 81 w 94"/>
                <a:gd name="T9" fmla="*/ 0 h 3"/>
                <a:gd name="T10" fmla="*/ 90 w 94"/>
                <a:gd name="T11" fmla="*/ 0 h 3"/>
                <a:gd name="T12" fmla="*/ 94 w 94"/>
                <a:gd name="T13" fmla="*/ 0 h 3"/>
                <a:gd name="T14" fmla="*/ 81 w 94"/>
                <a:gd name="T15" fmla="*/ 0 h 3"/>
                <a:gd name="T16" fmla="*/ 76 w 94"/>
                <a:gd name="T17" fmla="*/ 0 h 3"/>
                <a:gd name="T18" fmla="*/ 63 w 94"/>
                <a:gd name="T19" fmla="*/ 0 h 3"/>
                <a:gd name="T20" fmla="*/ 45 w 94"/>
                <a:gd name="T21" fmla="*/ 3 h 3"/>
                <a:gd name="T22" fmla="*/ 23 w 94"/>
                <a:gd name="T23" fmla="*/ 3 h 3"/>
                <a:gd name="T24" fmla="*/ 0 w 94"/>
                <a:gd name="T25" fmla="*/ 3 h 3"/>
                <a:gd name="T26" fmla="*/ 0 w 94"/>
                <a:gd name="T27" fmla="*/ 3 h 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4" h="3">
                  <a:moveTo>
                    <a:pt x="0" y="3"/>
                  </a:moveTo>
                  <a:lnTo>
                    <a:pt x="23" y="3"/>
                  </a:lnTo>
                  <a:lnTo>
                    <a:pt x="45" y="3"/>
                  </a:lnTo>
                  <a:lnTo>
                    <a:pt x="67" y="3"/>
                  </a:lnTo>
                  <a:lnTo>
                    <a:pt x="81" y="0"/>
                  </a:lnTo>
                  <a:lnTo>
                    <a:pt x="90" y="0"/>
                  </a:lnTo>
                  <a:lnTo>
                    <a:pt x="94" y="0"/>
                  </a:lnTo>
                  <a:lnTo>
                    <a:pt x="81" y="0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45" y="3"/>
                  </a:lnTo>
                  <a:lnTo>
                    <a:pt x="23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46" name="Freeform 263"/>
            <p:cNvSpPr>
              <a:spLocks/>
            </p:cNvSpPr>
            <p:nvPr/>
          </p:nvSpPr>
          <p:spPr bwMode="auto">
            <a:xfrm>
              <a:off x="4303" y="653"/>
              <a:ext cx="81" cy="3"/>
            </a:xfrm>
            <a:custGeom>
              <a:avLst/>
              <a:gdLst>
                <a:gd name="T0" fmla="*/ 0 w 81"/>
                <a:gd name="T1" fmla="*/ 3 h 3"/>
                <a:gd name="T2" fmla="*/ 23 w 81"/>
                <a:gd name="T3" fmla="*/ 3 h 3"/>
                <a:gd name="T4" fmla="*/ 45 w 81"/>
                <a:gd name="T5" fmla="*/ 3 h 3"/>
                <a:gd name="T6" fmla="*/ 63 w 81"/>
                <a:gd name="T7" fmla="*/ 0 h 3"/>
                <a:gd name="T8" fmla="*/ 76 w 81"/>
                <a:gd name="T9" fmla="*/ 0 h 3"/>
                <a:gd name="T10" fmla="*/ 81 w 81"/>
                <a:gd name="T11" fmla="*/ 0 h 3"/>
                <a:gd name="T12" fmla="*/ 67 w 81"/>
                <a:gd name="T13" fmla="*/ 0 h 3"/>
                <a:gd name="T14" fmla="*/ 63 w 81"/>
                <a:gd name="T15" fmla="*/ 0 h 3"/>
                <a:gd name="T16" fmla="*/ 54 w 81"/>
                <a:gd name="T17" fmla="*/ 0 h 3"/>
                <a:gd name="T18" fmla="*/ 41 w 81"/>
                <a:gd name="T19" fmla="*/ 0 h 3"/>
                <a:gd name="T20" fmla="*/ 18 w 81"/>
                <a:gd name="T21" fmla="*/ 3 h 3"/>
                <a:gd name="T22" fmla="*/ 0 w 81"/>
                <a:gd name="T23" fmla="*/ 3 h 3"/>
                <a:gd name="T24" fmla="*/ 0 w 81"/>
                <a:gd name="T25" fmla="*/ 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1" h="3">
                  <a:moveTo>
                    <a:pt x="0" y="3"/>
                  </a:moveTo>
                  <a:lnTo>
                    <a:pt x="23" y="3"/>
                  </a:lnTo>
                  <a:lnTo>
                    <a:pt x="45" y="3"/>
                  </a:lnTo>
                  <a:lnTo>
                    <a:pt x="63" y="0"/>
                  </a:lnTo>
                  <a:lnTo>
                    <a:pt x="76" y="0"/>
                  </a:lnTo>
                  <a:lnTo>
                    <a:pt x="81" y="0"/>
                  </a:lnTo>
                  <a:lnTo>
                    <a:pt x="67" y="0"/>
                  </a:lnTo>
                  <a:lnTo>
                    <a:pt x="63" y="0"/>
                  </a:lnTo>
                  <a:lnTo>
                    <a:pt x="54" y="0"/>
                  </a:lnTo>
                  <a:lnTo>
                    <a:pt x="41" y="0"/>
                  </a:lnTo>
                  <a:lnTo>
                    <a:pt x="18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71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47" name="Freeform 264"/>
            <p:cNvSpPr>
              <a:spLocks/>
            </p:cNvSpPr>
            <p:nvPr/>
          </p:nvSpPr>
          <p:spPr bwMode="auto">
            <a:xfrm>
              <a:off x="4303" y="653"/>
              <a:ext cx="67" cy="3"/>
            </a:xfrm>
            <a:custGeom>
              <a:avLst/>
              <a:gdLst>
                <a:gd name="T0" fmla="*/ 0 w 67"/>
                <a:gd name="T1" fmla="*/ 3 h 3"/>
                <a:gd name="T2" fmla="*/ 18 w 67"/>
                <a:gd name="T3" fmla="*/ 3 h 3"/>
                <a:gd name="T4" fmla="*/ 41 w 67"/>
                <a:gd name="T5" fmla="*/ 0 h 3"/>
                <a:gd name="T6" fmla="*/ 54 w 67"/>
                <a:gd name="T7" fmla="*/ 0 h 3"/>
                <a:gd name="T8" fmla="*/ 63 w 67"/>
                <a:gd name="T9" fmla="*/ 0 h 3"/>
                <a:gd name="T10" fmla="*/ 67 w 67"/>
                <a:gd name="T11" fmla="*/ 0 h 3"/>
                <a:gd name="T12" fmla="*/ 54 w 67"/>
                <a:gd name="T13" fmla="*/ 0 h 3"/>
                <a:gd name="T14" fmla="*/ 49 w 67"/>
                <a:gd name="T15" fmla="*/ 0 h 3"/>
                <a:gd name="T16" fmla="*/ 36 w 67"/>
                <a:gd name="T17" fmla="*/ 0 h 3"/>
                <a:gd name="T18" fmla="*/ 18 w 67"/>
                <a:gd name="T19" fmla="*/ 0 h 3"/>
                <a:gd name="T20" fmla="*/ 0 w 67"/>
                <a:gd name="T21" fmla="*/ 0 h 3"/>
                <a:gd name="T22" fmla="*/ 0 w 67"/>
                <a:gd name="T23" fmla="*/ 3 h 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7" h="3">
                  <a:moveTo>
                    <a:pt x="0" y="3"/>
                  </a:moveTo>
                  <a:lnTo>
                    <a:pt x="18" y="3"/>
                  </a:lnTo>
                  <a:lnTo>
                    <a:pt x="41" y="0"/>
                  </a:lnTo>
                  <a:lnTo>
                    <a:pt x="54" y="0"/>
                  </a:lnTo>
                  <a:lnTo>
                    <a:pt x="63" y="0"/>
                  </a:lnTo>
                  <a:lnTo>
                    <a:pt x="67" y="0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36" y="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48" name="Freeform 265"/>
            <p:cNvSpPr>
              <a:spLocks/>
            </p:cNvSpPr>
            <p:nvPr/>
          </p:nvSpPr>
          <p:spPr bwMode="auto">
            <a:xfrm>
              <a:off x="4303" y="653"/>
              <a:ext cx="54" cy="1"/>
            </a:xfrm>
            <a:custGeom>
              <a:avLst/>
              <a:gdLst>
                <a:gd name="T0" fmla="*/ 0 w 54"/>
                <a:gd name="T1" fmla="*/ 0 h 1"/>
                <a:gd name="T2" fmla="*/ 18 w 54"/>
                <a:gd name="T3" fmla="*/ 0 h 1"/>
                <a:gd name="T4" fmla="*/ 36 w 54"/>
                <a:gd name="T5" fmla="*/ 0 h 1"/>
                <a:gd name="T6" fmla="*/ 49 w 54"/>
                <a:gd name="T7" fmla="*/ 0 h 1"/>
                <a:gd name="T8" fmla="*/ 54 w 54"/>
                <a:gd name="T9" fmla="*/ 0 h 1"/>
                <a:gd name="T10" fmla="*/ 41 w 54"/>
                <a:gd name="T11" fmla="*/ 0 h 1"/>
                <a:gd name="T12" fmla="*/ 36 w 54"/>
                <a:gd name="T13" fmla="*/ 0 h 1"/>
                <a:gd name="T14" fmla="*/ 27 w 54"/>
                <a:gd name="T15" fmla="*/ 0 h 1"/>
                <a:gd name="T16" fmla="*/ 14 w 54"/>
                <a:gd name="T17" fmla="*/ 0 h 1"/>
                <a:gd name="T18" fmla="*/ 0 w 54"/>
                <a:gd name="T19" fmla="*/ 0 h 1"/>
                <a:gd name="T20" fmla="*/ 0 w 54"/>
                <a:gd name="T21" fmla="*/ 0 h 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4" h="1">
                  <a:moveTo>
                    <a:pt x="0" y="0"/>
                  </a:moveTo>
                  <a:lnTo>
                    <a:pt x="18" y="0"/>
                  </a:lnTo>
                  <a:lnTo>
                    <a:pt x="36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49" name="Freeform 266"/>
            <p:cNvSpPr>
              <a:spLocks/>
            </p:cNvSpPr>
            <p:nvPr/>
          </p:nvSpPr>
          <p:spPr bwMode="auto">
            <a:xfrm>
              <a:off x="4303" y="653"/>
              <a:ext cx="41" cy="1"/>
            </a:xfrm>
            <a:custGeom>
              <a:avLst/>
              <a:gdLst>
                <a:gd name="T0" fmla="*/ 0 w 41"/>
                <a:gd name="T1" fmla="*/ 0 h 1"/>
                <a:gd name="T2" fmla="*/ 14 w 41"/>
                <a:gd name="T3" fmla="*/ 0 h 1"/>
                <a:gd name="T4" fmla="*/ 27 w 41"/>
                <a:gd name="T5" fmla="*/ 0 h 1"/>
                <a:gd name="T6" fmla="*/ 36 w 41"/>
                <a:gd name="T7" fmla="*/ 0 h 1"/>
                <a:gd name="T8" fmla="*/ 41 w 41"/>
                <a:gd name="T9" fmla="*/ 0 h 1"/>
                <a:gd name="T10" fmla="*/ 27 w 41"/>
                <a:gd name="T11" fmla="*/ 0 h 1"/>
                <a:gd name="T12" fmla="*/ 23 w 41"/>
                <a:gd name="T13" fmla="*/ 0 h 1"/>
                <a:gd name="T14" fmla="*/ 14 w 41"/>
                <a:gd name="T15" fmla="*/ 0 h 1"/>
                <a:gd name="T16" fmla="*/ 0 w 41"/>
                <a:gd name="T17" fmla="*/ 0 h 1"/>
                <a:gd name="T18" fmla="*/ 0 w 41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1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  <a:lnTo>
                    <a:pt x="36" y="0"/>
                  </a:lnTo>
                  <a:lnTo>
                    <a:pt x="41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50" name="Freeform 267"/>
            <p:cNvSpPr>
              <a:spLocks/>
            </p:cNvSpPr>
            <p:nvPr/>
          </p:nvSpPr>
          <p:spPr bwMode="auto">
            <a:xfrm>
              <a:off x="4303" y="653"/>
              <a:ext cx="27" cy="1"/>
            </a:xfrm>
            <a:custGeom>
              <a:avLst/>
              <a:gdLst>
                <a:gd name="T0" fmla="*/ 0 w 27"/>
                <a:gd name="T1" fmla="*/ 0 h 1"/>
                <a:gd name="T2" fmla="*/ 14 w 27"/>
                <a:gd name="T3" fmla="*/ 0 h 1"/>
                <a:gd name="T4" fmla="*/ 23 w 27"/>
                <a:gd name="T5" fmla="*/ 0 h 1"/>
                <a:gd name="T6" fmla="*/ 27 w 27"/>
                <a:gd name="T7" fmla="*/ 0 h 1"/>
                <a:gd name="T8" fmla="*/ 14 w 27"/>
                <a:gd name="T9" fmla="*/ 0 h 1"/>
                <a:gd name="T10" fmla="*/ 9 w 27"/>
                <a:gd name="T11" fmla="*/ 0 h 1"/>
                <a:gd name="T12" fmla="*/ 0 w 27"/>
                <a:gd name="T13" fmla="*/ 0 h 1"/>
                <a:gd name="T14" fmla="*/ 0 w 27"/>
                <a:gd name="T15" fmla="*/ 0 h 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" h="1">
                  <a:moveTo>
                    <a:pt x="0" y="0"/>
                  </a:moveTo>
                  <a:lnTo>
                    <a:pt x="14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51" name="Freeform 268"/>
            <p:cNvSpPr>
              <a:spLocks/>
            </p:cNvSpPr>
            <p:nvPr/>
          </p:nvSpPr>
          <p:spPr bwMode="auto">
            <a:xfrm>
              <a:off x="4303" y="653"/>
              <a:ext cx="14" cy="1"/>
            </a:xfrm>
            <a:custGeom>
              <a:avLst/>
              <a:gdLst>
                <a:gd name="T0" fmla="*/ 0 w 14"/>
                <a:gd name="T1" fmla="*/ 0 h 1"/>
                <a:gd name="T2" fmla="*/ 9 w 14"/>
                <a:gd name="T3" fmla="*/ 0 h 1"/>
                <a:gd name="T4" fmla="*/ 14 w 14"/>
                <a:gd name="T5" fmla="*/ 0 h 1"/>
                <a:gd name="T6" fmla="*/ 0 w 14"/>
                <a:gd name="T7" fmla="*/ 0 h 1"/>
                <a:gd name="T8" fmla="*/ 0 w 14"/>
                <a:gd name="T9" fmla="*/ 0 h 1"/>
                <a:gd name="T10" fmla="*/ 0 w 14"/>
                <a:gd name="T11" fmla="*/ 0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" h="1">
                  <a:moveTo>
                    <a:pt x="0" y="0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52" name="Rectangle 269"/>
            <p:cNvSpPr>
              <a:spLocks noChangeArrowheads="1"/>
            </p:cNvSpPr>
            <p:nvPr/>
          </p:nvSpPr>
          <p:spPr bwMode="auto">
            <a:xfrm>
              <a:off x="4303" y="653"/>
              <a:ext cx="1" cy="1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053" name="Freeform 270"/>
            <p:cNvSpPr>
              <a:spLocks/>
            </p:cNvSpPr>
            <p:nvPr/>
          </p:nvSpPr>
          <p:spPr bwMode="auto">
            <a:xfrm>
              <a:off x="4303" y="653"/>
              <a:ext cx="251" cy="15"/>
            </a:xfrm>
            <a:custGeom>
              <a:avLst/>
              <a:gdLst>
                <a:gd name="T0" fmla="*/ 251 w 251"/>
                <a:gd name="T1" fmla="*/ 0 h 15"/>
                <a:gd name="T2" fmla="*/ 0 w 251"/>
                <a:gd name="T3" fmla="*/ 0 h 15"/>
                <a:gd name="T4" fmla="*/ 5 w 251"/>
                <a:gd name="T5" fmla="*/ 3 h 15"/>
                <a:gd name="T6" fmla="*/ 27 w 251"/>
                <a:gd name="T7" fmla="*/ 7 h 15"/>
                <a:gd name="T8" fmla="*/ 58 w 251"/>
                <a:gd name="T9" fmla="*/ 11 h 15"/>
                <a:gd name="T10" fmla="*/ 103 w 251"/>
                <a:gd name="T11" fmla="*/ 15 h 15"/>
                <a:gd name="T12" fmla="*/ 148 w 251"/>
                <a:gd name="T13" fmla="*/ 15 h 15"/>
                <a:gd name="T14" fmla="*/ 188 w 251"/>
                <a:gd name="T15" fmla="*/ 11 h 15"/>
                <a:gd name="T16" fmla="*/ 219 w 251"/>
                <a:gd name="T17" fmla="*/ 7 h 15"/>
                <a:gd name="T18" fmla="*/ 242 w 251"/>
                <a:gd name="T19" fmla="*/ 3 h 15"/>
                <a:gd name="T20" fmla="*/ 251 w 251"/>
                <a:gd name="T21" fmla="*/ 0 h 15"/>
                <a:gd name="T22" fmla="*/ 251 w 251"/>
                <a:gd name="T23" fmla="*/ 0 h 1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1" h="15">
                  <a:moveTo>
                    <a:pt x="251" y="0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7" y="7"/>
                  </a:lnTo>
                  <a:lnTo>
                    <a:pt x="58" y="11"/>
                  </a:lnTo>
                  <a:lnTo>
                    <a:pt x="103" y="15"/>
                  </a:lnTo>
                  <a:lnTo>
                    <a:pt x="148" y="15"/>
                  </a:lnTo>
                  <a:lnTo>
                    <a:pt x="188" y="11"/>
                  </a:lnTo>
                  <a:lnTo>
                    <a:pt x="219" y="7"/>
                  </a:lnTo>
                  <a:lnTo>
                    <a:pt x="242" y="3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54" name="Freeform 271"/>
            <p:cNvSpPr>
              <a:spLocks/>
            </p:cNvSpPr>
            <p:nvPr/>
          </p:nvSpPr>
          <p:spPr bwMode="auto">
            <a:xfrm>
              <a:off x="4303" y="653"/>
              <a:ext cx="251" cy="15"/>
            </a:xfrm>
            <a:custGeom>
              <a:avLst/>
              <a:gdLst>
                <a:gd name="T0" fmla="*/ 0 w 251"/>
                <a:gd name="T1" fmla="*/ 15 h 15"/>
                <a:gd name="T2" fmla="*/ 45 w 251"/>
                <a:gd name="T3" fmla="*/ 15 h 15"/>
                <a:gd name="T4" fmla="*/ 85 w 251"/>
                <a:gd name="T5" fmla="*/ 11 h 15"/>
                <a:gd name="T6" fmla="*/ 125 w 251"/>
                <a:gd name="T7" fmla="*/ 11 h 15"/>
                <a:gd name="T8" fmla="*/ 161 w 251"/>
                <a:gd name="T9" fmla="*/ 11 h 15"/>
                <a:gd name="T10" fmla="*/ 192 w 251"/>
                <a:gd name="T11" fmla="*/ 7 h 15"/>
                <a:gd name="T12" fmla="*/ 219 w 251"/>
                <a:gd name="T13" fmla="*/ 7 h 15"/>
                <a:gd name="T14" fmla="*/ 237 w 251"/>
                <a:gd name="T15" fmla="*/ 3 h 15"/>
                <a:gd name="T16" fmla="*/ 246 w 251"/>
                <a:gd name="T17" fmla="*/ 0 h 15"/>
                <a:gd name="T18" fmla="*/ 251 w 251"/>
                <a:gd name="T19" fmla="*/ 0 h 15"/>
                <a:gd name="T20" fmla="*/ 251 w 251"/>
                <a:gd name="T21" fmla="*/ 15 h 15"/>
                <a:gd name="T22" fmla="*/ 0 w 251"/>
                <a:gd name="T23" fmla="*/ 15 h 1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1" h="15">
                  <a:moveTo>
                    <a:pt x="0" y="15"/>
                  </a:moveTo>
                  <a:lnTo>
                    <a:pt x="45" y="15"/>
                  </a:lnTo>
                  <a:lnTo>
                    <a:pt x="85" y="11"/>
                  </a:lnTo>
                  <a:lnTo>
                    <a:pt x="125" y="11"/>
                  </a:lnTo>
                  <a:lnTo>
                    <a:pt x="161" y="11"/>
                  </a:lnTo>
                  <a:lnTo>
                    <a:pt x="192" y="7"/>
                  </a:lnTo>
                  <a:lnTo>
                    <a:pt x="219" y="7"/>
                  </a:lnTo>
                  <a:lnTo>
                    <a:pt x="237" y="3"/>
                  </a:lnTo>
                  <a:lnTo>
                    <a:pt x="246" y="0"/>
                  </a:lnTo>
                  <a:lnTo>
                    <a:pt x="251" y="0"/>
                  </a:lnTo>
                  <a:lnTo>
                    <a:pt x="251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55" name="Freeform 272"/>
            <p:cNvSpPr>
              <a:spLocks/>
            </p:cNvSpPr>
            <p:nvPr/>
          </p:nvSpPr>
          <p:spPr bwMode="auto">
            <a:xfrm>
              <a:off x="4303" y="653"/>
              <a:ext cx="251" cy="15"/>
            </a:xfrm>
            <a:custGeom>
              <a:avLst/>
              <a:gdLst>
                <a:gd name="T0" fmla="*/ 0 w 251"/>
                <a:gd name="T1" fmla="*/ 15 h 15"/>
                <a:gd name="T2" fmla="*/ 45 w 251"/>
                <a:gd name="T3" fmla="*/ 15 h 15"/>
                <a:gd name="T4" fmla="*/ 85 w 251"/>
                <a:gd name="T5" fmla="*/ 11 h 15"/>
                <a:gd name="T6" fmla="*/ 125 w 251"/>
                <a:gd name="T7" fmla="*/ 11 h 15"/>
                <a:gd name="T8" fmla="*/ 161 w 251"/>
                <a:gd name="T9" fmla="*/ 11 h 15"/>
                <a:gd name="T10" fmla="*/ 192 w 251"/>
                <a:gd name="T11" fmla="*/ 7 h 15"/>
                <a:gd name="T12" fmla="*/ 219 w 251"/>
                <a:gd name="T13" fmla="*/ 7 h 15"/>
                <a:gd name="T14" fmla="*/ 237 w 251"/>
                <a:gd name="T15" fmla="*/ 3 h 15"/>
                <a:gd name="T16" fmla="*/ 246 w 251"/>
                <a:gd name="T17" fmla="*/ 0 h 15"/>
                <a:gd name="T18" fmla="*/ 251 w 251"/>
                <a:gd name="T19" fmla="*/ 0 h 15"/>
                <a:gd name="T20" fmla="*/ 237 w 251"/>
                <a:gd name="T21" fmla="*/ 0 h 15"/>
                <a:gd name="T22" fmla="*/ 233 w 251"/>
                <a:gd name="T23" fmla="*/ 0 h 15"/>
                <a:gd name="T24" fmla="*/ 224 w 251"/>
                <a:gd name="T25" fmla="*/ 3 h 15"/>
                <a:gd name="T26" fmla="*/ 206 w 251"/>
                <a:gd name="T27" fmla="*/ 7 h 15"/>
                <a:gd name="T28" fmla="*/ 184 w 251"/>
                <a:gd name="T29" fmla="*/ 7 h 15"/>
                <a:gd name="T30" fmla="*/ 152 w 251"/>
                <a:gd name="T31" fmla="*/ 11 h 15"/>
                <a:gd name="T32" fmla="*/ 121 w 251"/>
                <a:gd name="T33" fmla="*/ 11 h 15"/>
                <a:gd name="T34" fmla="*/ 81 w 251"/>
                <a:gd name="T35" fmla="*/ 11 h 15"/>
                <a:gd name="T36" fmla="*/ 41 w 251"/>
                <a:gd name="T37" fmla="*/ 11 h 15"/>
                <a:gd name="T38" fmla="*/ 0 w 251"/>
                <a:gd name="T39" fmla="*/ 11 h 15"/>
                <a:gd name="T40" fmla="*/ 0 w 251"/>
                <a:gd name="T41" fmla="*/ 15 h 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1" h="15">
                  <a:moveTo>
                    <a:pt x="0" y="15"/>
                  </a:moveTo>
                  <a:lnTo>
                    <a:pt x="45" y="15"/>
                  </a:lnTo>
                  <a:lnTo>
                    <a:pt x="85" y="11"/>
                  </a:lnTo>
                  <a:lnTo>
                    <a:pt x="125" y="11"/>
                  </a:lnTo>
                  <a:lnTo>
                    <a:pt x="161" y="11"/>
                  </a:lnTo>
                  <a:lnTo>
                    <a:pt x="192" y="7"/>
                  </a:lnTo>
                  <a:lnTo>
                    <a:pt x="219" y="7"/>
                  </a:lnTo>
                  <a:lnTo>
                    <a:pt x="237" y="3"/>
                  </a:lnTo>
                  <a:lnTo>
                    <a:pt x="246" y="0"/>
                  </a:lnTo>
                  <a:lnTo>
                    <a:pt x="251" y="0"/>
                  </a:lnTo>
                  <a:lnTo>
                    <a:pt x="237" y="0"/>
                  </a:lnTo>
                  <a:lnTo>
                    <a:pt x="233" y="0"/>
                  </a:lnTo>
                  <a:lnTo>
                    <a:pt x="224" y="3"/>
                  </a:lnTo>
                  <a:lnTo>
                    <a:pt x="206" y="7"/>
                  </a:lnTo>
                  <a:lnTo>
                    <a:pt x="184" y="7"/>
                  </a:lnTo>
                  <a:lnTo>
                    <a:pt x="152" y="11"/>
                  </a:lnTo>
                  <a:lnTo>
                    <a:pt x="121" y="11"/>
                  </a:lnTo>
                  <a:lnTo>
                    <a:pt x="81" y="11"/>
                  </a:lnTo>
                  <a:lnTo>
                    <a:pt x="41" y="11"/>
                  </a:lnTo>
                  <a:lnTo>
                    <a:pt x="0" y="11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56" name="Freeform 273"/>
            <p:cNvSpPr>
              <a:spLocks/>
            </p:cNvSpPr>
            <p:nvPr/>
          </p:nvSpPr>
          <p:spPr bwMode="auto">
            <a:xfrm>
              <a:off x="4303" y="653"/>
              <a:ext cx="237" cy="11"/>
            </a:xfrm>
            <a:custGeom>
              <a:avLst/>
              <a:gdLst>
                <a:gd name="T0" fmla="*/ 0 w 237"/>
                <a:gd name="T1" fmla="*/ 11 h 11"/>
                <a:gd name="T2" fmla="*/ 41 w 237"/>
                <a:gd name="T3" fmla="*/ 11 h 11"/>
                <a:gd name="T4" fmla="*/ 81 w 237"/>
                <a:gd name="T5" fmla="*/ 11 h 11"/>
                <a:gd name="T6" fmla="*/ 121 w 237"/>
                <a:gd name="T7" fmla="*/ 11 h 11"/>
                <a:gd name="T8" fmla="*/ 152 w 237"/>
                <a:gd name="T9" fmla="*/ 11 h 11"/>
                <a:gd name="T10" fmla="*/ 184 w 237"/>
                <a:gd name="T11" fmla="*/ 7 h 11"/>
                <a:gd name="T12" fmla="*/ 206 w 237"/>
                <a:gd name="T13" fmla="*/ 7 h 11"/>
                <a:gd name="T14" fmla="*/ 224 w 237"/>
                <a:gd name="T15" fmla="*/ 3 h 11"/>
                <a:gd name="T16" fmla="*/ 233 w 237"/>
                <a:gd name="T17" fmla="*/ 0 h 11"/>
                <a:gd name="T18" fmla="*/ 237 w 237"/>
                <a:gd name="T19" fmla="*/ 0 h 11"/>
                <a:gd name="T20" fmla="*/ 224 w 237"/>
                <a:gd name="T21" fmla="*/ 0 h 11"/>
                <a:gd name="T22" fmla="*/ 219 w 237"/>
                <a:gd name="T23" fmla="*/ 0 h 11"/>
                <a:gd name="T24" fmla="*/ 206 w 237"/>
                <a:gd name="T25" fmla="*/ 3 h 11"/>
                <a:gd name="T26" fmla="*/ 188 w 237"/>
                <a:gd name="T27" fmla="*/ 7 h 11"/>
                <a:gd name="T28" fmla="*/ 157 w 237"/>
                <a:gd name="T29" fmla="*/ 7 h 11"/>
                <a:gd name="T30" fmla="*/ 125 w 237"/>
                <a:gd name="T31" fmla="*/ 11 h 11"/>
                <a:gd name="T32" fmla="*/ 85 w 237"/>
                <a:gd name="T33" fmla="*/ 11 h 11"/>
                <a:gd name="T34" fmla="*/ 45 w 237"/>
                <a:gd name="T35" fmla="*/ 11 h 11"/>
                <a:gd name="T36" fmla="*/ 0 w 237"/>
                <a:gd name="T37" fmla="*/ 11 h 11"/>
                <a:gd name="T38" fmla="*/ 0 w 237"/>
                <a:gd name="T39" fmla="*/ 11 h 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37" h="11">
                  <a:moveTo>
                    <a:pt x="0" y="11"/>
                  </a:moveTo>
                  <a:lnTo>
                    <a:pt x="41" y="11"/>
                  </a:lnTo>
                  <a:lnTo>
                    <a:pt x="81" y="11"/>
                  </a:lnTo>
                  <a:lnTo>
                    <a:pt x="121" y="11"/>
                  </a:lnTo>
                  <a:lnTo>
                    <a:pt x="152" y="11"/>
                  </a:lnTo>
                  <a:lnTo>
                    <a:pt x="184" y="7"/>
                  </a:lnTo>
                  <a:lnTo>
                    <a:pt x="206" y="7"/>
                  </a:lnTo>
                  <a:lnTo>
                    <a:pt x="224" y="3"/>
                  </a:lnTo>
                  <a:lnTo>
                    <a:pt x="233" y="0"/>
                  </a:lnTo>
                  <a:lnTo>
                    <a:pt x="237" y="0"/>
                  </a:lnTo>
                  <a:lnTo>
                    <a:pt x="224" y="0"/>
                  </a:lnTo>
                  <a:lnTo>
                    <a:pt x="219" y="0"/>
                  </a:lnTo>
                  <a:lnTo>
                    <a:pt x="206" y="3"/>
                  </a:lnTo>
                  <a:lnTo>
                    <a:pt x="188" y="7"/>
                  </a:lnTo>
                  <a:lnTo>
                    <a:pt x="157" y="7"/>
                  </a:lnTo>
                  <a:lnTo>
                    <a:pt x="125" y="11"/>
                  </a:lnTo>
                  <a:lnTo>
                    <a:pt x="85" y="11"/>
                  </a:lnTo>
                  <a:lnTo>
                    <a:pt x="45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57" name="Freeform 274"/>
            <p:cNvSpPr>
              <a:spLocks/>
            </p:cNvSpPr>
            <p:nvPr/>
          </p:nvSpPr>
          <p:spPr bwMode="auto">
            <a:xfrm>
              <a:off x="4303" y="653"/>
              <a:ext cx="224" cy="11"/>
            </a:xfrm>
            <a:custGeom>
              <a:avLst/>
              <a:gdLst>
                <a:gd name="T0" fmla="*/ 0 w 224"/>
                <a:gd name="T1" fmla="*/ 11 h 11"/>
                <a:gd name="T2" fmla="*/ 45 w 224"/>
                <a:gd name="T3" fmla="*/ 11 h 11"/>
                <a:gd name="T4" fmla="*/ 85 w 224"/>
                <a:gd name="T5" fmla="*/ 11 h 11"/>
                <a:gd name="T6" fmla="*/ 125 w 224"/>
                <a:gd name="T7" fmla="*/ 11 h 11"/>
                <a:gd name="T8" fmla="*/ 157 w 224"/>
                <a:gd name="T9" fmla="*/ 7 h 11"/>
                <a:gd name="T10" fmla="*/ 188 w 224"/>
                <a:gd name="T11" fmla="*/ 7 h 11"/>
                <a:gd name="T12" fmla="*/ 206 w 224"/>
                <a:gd name="T13" fmla="*/ 3 h 11"/>
                <a:gd name="T14" fmla="*/ 219 w 224"/>
                <a:gd name="T15" fmla="*/ 0 h 11"/>
                <a:gd name="T16" fmla="*/ 224 w 224"/>
                <a:gd name="T17" fmla="*/ 0 h 11"/>
                <a:gd name="T18" fmla="*/ 210 w 224"/>
                <a:gd name="T19" fmla="*/ 0 h 11"/>
                <a:gd name="T20" fmla="*/ 206 w 224"/>
                <a:gd name="T21" fmla="*/ 0 h 11"/>
                <a:gd name="T22" fmla="*/ 197 w 224"/>
                <a:gd name="T23" fmla="*/ 3 h 11"/>
                <a:gd name="T24" fmla="*/ 175 w 224"/>
                <a:gd name="T25" fmla="*/ 3 h 11"/>
                <a:gd name="T26" fmla="*/ 148 w 224"/>
                <a:gd name="T27" fmla="*/ 7 h 11"/>
                <a:gd name="T28" fmla="*/ 116 w 224"/>
                <a:gd name="T29" fmla="*/ 7 h 11"/>
                <a:gd name="T30" fmla="*/ 81 w 224"/>
                <a:gd name="T31" fmla="*/ 11 h 11"/>
                <a:gd name="T32" fmla="*/ 41 w 224"/>
                <a:gd name="T33" fmla="*/ 11 h 11"/>
                <a:gd name="T34" fmla="*/ 0 w 224"/>
                <a:gd name="T35" fmla="*/ 11 h 11"/>
                <a:gd name="T36" fmla="*/ 0 w 224"/>
                <a:gd name="T37" fmla="*/ 11 h 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24" h="11">
                  <a:moveTo>
                    <a:pt x="0" y="11"/>
                  </a:moveTo>
                  <a:lnTo>
                    <a:pt x="45" y="11"/>
                  </a:lnTo>
                  <a:lnTo>
                    <a:pt x="85" y="11"/>
                  </a:lnTo>
                  <a:lnTo>
                    <a:pt x="125" y="11"/>
                  </a:lnTo>
                  <a:lnTo>
                    <a:pt x="157" y="7"/>
                  </a:lnTo>
                  <a:lnTo>
                    <a:pt x="188" y="7"/>
                  </a:lnTo>
                  <a:lnTo>
                    <a:pt x="206" y="3"/>
                  </a:lnTo>
                  <a:lnTo>
                    <a:pt x="219" y="0"/>
                  </a:lnTo>
                  <a:lnTo>
                    <a:pt x="224" y="0"/>
                  </a:lnTo>
                  <a:lnTo>
                    <a:pt x="210" y="0"/>
                  </a:lnTo>
                  <a:lnTo>
                    <a:pt x="206" y="0"/>
                  </a:lnTo>
                  <a:lnTo>
                    <a:pt x="197" y="3"/>
                  </a:lnTo>
                  <a:lnTo>
                    <a:pt x="175" y="3"/>
                  </a:lnTo>
                  <a:lnTo>
                    <a:pt x="148" y="7"/>
                  </a:lnTo>
                  <a:lnTo>
                    <a:pt x="116" y="7"/>
                  </a:lnTo>
                  <a:lnTo>
                    <a:pt x="81" y="11"/>
                  </a:lnTo>
                  <a:lnTo>
                    <a:pt x="41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58" name="Freeform 275"/>
            <p:cNvSpPr>
              <a:spLocks/>
            </p:cNvSpPr>
            <p:nvPr/>
          </p:nvSpPr>
          <p:spPr bwMode="auto">
            <a:xfrm>
              <a:off x="4303" y="653"/>
              <a:ext cx="210" cy="11"/>
            </a:xfrm>
            <a:custGeom>
              <a:avLst/>
              <a:gdLst>
                <a:gd name="T0" fmla="*/ 0 w 210"/>
                <a:gd name="T1" fmla="*/ 11 h 11"/>
                <a:gd name="T2" fmla="*/ 41 w 210"/>
                <a:gd name="T3" fmla="*/ 11 h 11"/>
                <a:gd name="T4" fmla="*/ 81 w 210"/>
                <a:gd name="T5" fmla="*/ 11 h 11"/>
                <a:gd name="T6" fmla="*/ 116 w 210"/>
                <a:gd name="T7" fmla="*/ 7 h 11"/>
                <a:gd name="T8" fmla="*/ 148 w 210"/>
                <a:gd name="T9" fmla="*/ 7 h 11"/>
                <a:gd name="T10" fmla="*/ 175 w 210"/>
                <a:gd name="T11" fmla="*/ 3 h 11"/>
                <a:gd name="T12" fmla="*/ 197 w 210"/>
                <a:gd name="T13" fmla="*/ 3 h 11"/>
                <a:gd name="T14" fmla="*/ 206 w 210"/>
                <a:gd name="T15" fmla="*/ 0 h 11"/>
                <a:gd name="T16" fmla="*/ 210 w 210"/>
                <a:gd name="T17" fmla="*/ 0 h 11"/>
                <a:gd name="T18" fmla="*/ 197 w 210"/>
                <a:gd name="T19" fmla="*/ 0 h 11"/>
                <a:gd name="T20" fmla="*/ 192 w 210"/>
                <a:gd name="T21" fmla="*/ 0 h 11"/>
                <a:gd name="T22" fmla="*/ 184 w 210"/>
                <a:gd name="T23" fmla="*/ 3 h 11"/>
                <a:gd name="T24" fmla="*/ 166 w 210"/>
                <a:gd name="T25" fmla="*/ 3 h 11"/>
                <a:gd name="T26" fmla="*/ 139 w 210"/>
                <a:gd name="T27" fmla="*/ 7 h 11"/>
                <a:gd name="T28" fmla="*/ 112 w 210"/>
                <a:gd name="T29" fmla="*/ 7 h 11"/>
                <a:gd name="T30" fmla="*/ 76 w 210"/>
                <a:gd name="T31" fmla="*/ 11 h 11"/>
                <a:gd name="T32" fmla="*/ 41 w 210"/>
                <a:gd name="T33" fmla="*/ 11 h 11"/>
                <a:gd name="T34" fmla="*/ 0 w 210"/>
                <a:gd name="T35" fmla="*/ 11 h 11"/>
                <a:gd name="T36" fmla="*/ 0 w 210"/>
                <a:gd name="T37" fmla="*/ 11 h 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0" h="11">
                  <a:moveTo>
                    <a:pt x="0" y="11"/>
                  </a:moveTo>
                  <a:lnTo>
                    <a:pt x="41" y="11"/>
                  </a:lnTo>
                  <a:lnTo>
                    <a:pt x="81" y="11"/>
                  </a:lnTo>
                  <a:lnTo>
                    <a:pt x="116" y="7"/>
                  </a:lnTo>
                  <a:lnTo>
                    <a:pt x="148" y="7"/>
                  </a:lnTo>
                  <a:lnTo>
                    <a:pt x="175" y="3"/>
                  </a:lnTo>
                  <a:lnTo>
                    <a:pt x="197" y="3"/>
                  </a:lnTo>
                  <a:lnTo>
                    <a:pt x="206" y="0"/>
                  </a:lnTo>
                  <a:lnTo>
                    <a:pt x="210" y="0"/>
                  </a:lnTo>
                  <a:lnTo>
                    <a:pt x="197" y="0"/>
                  </a:lnTo>
                  <a:lnTo>
                    <a:pt x="192" y="0"/>
                  </a:lnTo>
                  <a:lnTo>
                    <a:pt x="184" y="3"/>
                  </a:lnTo>
                  <a:lnTo>
                    <a:pt x="166" y="3"/>
                  </a:lnTo>
                  <a:lnTo>
                    <a:pt x="139" y="7"/>
                  </a:lnTo>
                  <a:lnTo>
                    <a:pt x="112" y="7"/>
                  </a:lnTo>
                  <a:lnTo>
                    <a:pt x="76" y="11"/>
                  </a:lnTo>
                  <a:lnTo>
                    <a:pt x="41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59" name="Freeform 276"/>
            <p:cNvSpPr>
              <a:spLocks/>
            </p:cNvSpPr>
            <p:nvPr/>
          </p:nvSpPr>
          <p:spPr bwMode="auto">
            <a:xfrm>
              <a:off x="4303" y="653"/>
              <a:ext cx="197" cy="11"/>
            </a:xfrm>
            <a:custGeom>
              <a:avLst/>
              <a:gdLst>
                <a:gd name="T0" fmla="*/ 0 w 197"/>
                <a:gd name="T1" fmla="*/ 11 h 11"/>
                <a:gd name="T2" fmla="*/ 41 w 197"/>
                <a:gd name="T3" fmla="*/ 11 h 11"/>
                <a:gd name="T4" fmla="*/ 76 w 197"/>
                <a:gd name="T5" fmla="*/ 11 h 11"/>
                <a:gd name="T6" fmla="*/ 112 w 197"/>
                <a:gd name="T7" fmla="*/ 7 h 11"/>
                <a:gd name="T8" fmla="*/ 139 w 197"/>
                <a:gd name="T9" fmla="*/ 7 h 11"/>
                <a:gd name="T10" fmla="*/ 166 w 197"/>
                <a:gd name="T11" fmla="*/ 3 h 11"/>
                <a:gd name="T12" fmla="*/ 184 w 197"/>
                <a:gd name="T13" fmla="*/ 3 h 11"/>
                <a:gd name="T14" fmla="*/ 192 w 197"/>
                <a:gd name="T15" fmla="*/ 0 h 11"/>
                <a:gd name="T16" fmla="*/ 197 w 197"/>
                <a:gd name="T17" fmla="*/ 0 h 11"/>
                <a:gd name="T18" fmla="*/ 184 w 197"/>
                <a:gd name="T19" fmla="*/ 0 h 11"/>
                <a:gd name="T20" fmla="*/ 184 w 197"/>
                <a:gd name="T21" fmla="*/ 0 h 11"/>
                <a:gd name="T22" fmla="*/ 170 w 197"/>
                <a:gd name="T23" fmla="*/ 3 h 11"/>
                <a:gd name="T24" fmla="*/ 152 w 197"/>
                <a:gd name="T25" fmla="*/ 3 h 11"/>
                <a:gd name="T26" fmla="*/ 130 w 197"/>
                <a:gd name="T27" fmla="*/ 7 h 11"/>
                <a:gd name="T28" fmla="*/ 103 w 197"/>
                <a:gd name="T29" fmla="*/ 7 h 11"/>
                <a:gd name="T30" fmla="*/ 72 w 197"/>
                <a:gd name="T31" fmla="*/ 7 h 11"/>
                <a:gd name="T32" fmla="*/ 36 w 197"/>
                <a:gd name="T33" fmla="*/ 7 h 11"/>
                <a:gd name="T34" fmla="*/ 0 w 197"/>
                <a:gd name="T35" fmla="*/ 11 h 11"/>
                <a:gd name="T36" fmla="*/ 0 w 197"/>
                <a:gd name="T37" fmla="*/ 11 h 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97" h="11">
                  <a:moveTo>
                    <a:pt x="0" y="11"/>
                  </a:moveTo>
                  <a:lnTo>
                    <a:pt x="41" y="11"/>
                  </a:lnTo>
                  <a:lnTo>
                    <a:pt x="76" y="11"/>
                  </a:lnTo>
                  <a:lnTo>
                    <a:pt x="112" y="7"/>
                  </a:lnTo>
                  <a:lnTo>
                    <a:pt x="139" y="7"/>
                  </a:lnTo>
                  <a:lnTo>
                    <a:pt x="166" y="3"/>
                  </a:lnTo>
                  <a:lnTo>
                    <a:pt x="184" y="3"/>
                  </a:lnTo>
                  <a:lnTo>
                    <a:pt x="192" y="0"/>
                  </a:lnTo>
                  <a:lnTo>
                    <a:pt x="197" y="0"/>
                  </a:lnTo>
                  <a:lnTo>
                    <a:pt x="184" y="0"/>
                  </a:lnTo>
                  <a:lnTo>
                    <a:pt x="170" y="3"/>
                  </a:lnTo>
                  <a:lnTo>
                    <a:pt x="152" y="3"/>
                  </a:lnTo>
                  <a:lnTo>
                    <a:pt x="130" y="7"/>
                  </a:lnTo>
                  <a:lnTo>
                    <a:pt x="103" y="7"/>
                  </a:lnTo>
                  <a:lnTo>
                    <a:pt x="72" y="7"/>
                  </a:lnTo>
                  <a:lnTo>
                    <a:pt x="36" y="7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60" name="Freeform 277"/>
            <p:cNvSpPr>
              <a:spLocks/>
            </p:cNvSpPr>
            <p:nvPr/>
          </p:nvSpPr>
          <p:spPr bwMode="auto">
            <a:xfrm>
              <a:off x="4303" y="653"/>
              <a:ext cx="184" cy="11"/>
            </a:xfrm>
            <a:custGeom>
              <a:avLst/>
              <a:gdLst>
                <a:gd name="T0" fmla="*/ 0 w 184"/>
                <a:gd name="T1" fmla="*/ 11 h 11"/>
                <a:gd name="T2" fmla="*/ 36 w 184"/>
                <a:gd name="T3" fmla="*/ 7 h 11"/>
                <a:gd name="T4" fmla="*/ 72 w 184"/>
                <a:gd name="T5" fmla="*/ 7 h 11"/>
                <a:gd name="T6" fmla="*/ 103 w 184"/>
                <a:gd name="T7" fmla="*/ 7 h 11"/>
                <a:gd name="T8" fmla="*/ 130 w 184"/>
                <a:gd name="T9" fmla="*/ 7 h 11"/>
                <a:gd name="T10" fmla="*/ 152 w 184"/>
                <a:gd name="T11" fmla="*/ 3 h 11"/>
                <a:gd name="T12" fmla="*/ 170 w 184"/>
                <a:gd name="T13" fmla="*/ 3 h 11"/>
                <a:gd name="T14" fmla="*/ 184 w 184"/>
                <a:gd name="T15" fmla="*/ 0 h 11"/>
                <a:gd name="T16" fmla="*/ 184 w 184"/>
                <a:gd name="T17" fmla="*/ 0 h 11"/>
                <a:gd name="T18" fmla="*/ 170 w 184"/>
                <a:gd name="T19" fmla="*/ 0 h 11"/>
                <a:gd name="T20" fmla="*/ 166 w 184"/>
                <a:gd name="T21" fmla="*/ 0 h 11"/>
                <a:gd name="T22" fmla="*/ 157 w 184"/>
                <a:gd name="T23" fmla="*/ 3 h 11"/>
                <a:gd name="T24" fmla="*/ 134 w 184"/>
                <a:gd name="T25" fmla="*/ 3 h 11"/>
                <a:gd name="T26" fmla="*/ 108 w 184"/>
                <a:gd name="T27" fmla="*/ 7 h 11"/>
                <a:gd name="T28" fmla="*/ 76 w 184"/>
                <a:gd name="T29" fmla="*/ 7 h 11"/>
                <a:gd name="T30" fmla="*/ 36 w 184"/>
                <a:gd name="T31" fmla="*/ 7 h 11"/>
                <a:gd name="T32" fmla="*/ 0 w 184"/>
                <a:gd name="T33" fmla="*/ 7 h 11"/>
                <a:gd name="T34" fmla="*/ 0 w 184"/>
                <a:gd name="T35" fmla="*/ 11 h 1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84" h="11">
                  <a:moveTo>
                    <a:pt x="0" y="11"/>
                  </a:moveTo>
                  <a:lnTo>
                    <a:pt x="36" y="7"/>
                  </a:lnTo>
                  <a:lnTo>
                    <a:pt x="72" y="7"/>
                  </a:lnTo>
                  <a:lnTo>
                    <a:pt x="103" y="7"/>
                  </a:lnTo>
                  <a:lnTo>
                    <a:pt x="130" y="7"/>
                  </a:lnTo>
                  <a:lnTo>
                    <a:pt x="152" y="3"/>
                  </a:lnTo>
                  <a:lnTo>
                    <a:pt x="170" y="3"/>
                  </a:lnTo>
                  <a:lnTo>
                    <a:pt x="184" y="0"/>
                  </a:lnTo>
                  <a:lnTo>
                    <a:pt x="170" y="0"/>
                  </a:lnTo>
                  <a:lnTo>
                    <a:pt x="166" y="0"/>
                  </a:lnTo>
                  <a:lnTo>
                    <a:pt x="157" y="3"/>
                  </a:lnTo>
                  <a:lnTo>
                    <a:pt x="134" y="3"/>
                  </a:lnTo>
                  <a:lnTo>
                    <a:pt x="108" y="7"/>
                  </a:lnTo>
                  <a:lnTo>
                    <a:pt x="76" y="7"/>
                  </a:lnTo>
                  <a:lnTo>
                    <a:pt x="36" y="7"/>
                  </a:lnTo>
                  <a:lnTo>
                    <a:pt x="0" y="7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61" name="Freeform 278"/>
            <p:cNvSpPr>
              <a:spLocks/>
            </p:cNvSpPr>
            <p:nvPr/>
          </p:nvSpPr>
          <p:spPr bwMode="auto">
            <a:xfrm>
              <a:off x="4303" y="653"/>
              <a:ext cx="170" cy="7"/>
            </a:xfrm>
            <a:custGeom>
              <a:avLst/>
              <a:gdLst>
                <a:gd name="T0" fmla="*/ 0 w 170"/>
                <a:gd name="T1" fmla="*/ 7 h 7"/>
                <a:gd name="T2" fmla="*/ 36 w 170"/>
                <a:gd name="T3" fmla="*/ 7 h 7"/>
                <a:gd name="T4" fmla="*/ 76 w 170"/>
                <a:gd name="T5" fmla="*/ 7 h 7"/>
                <a:gd name="T6" fmla="*/ 108 w 170"/>
                <a:gd name="T7" fmla="*/ 7 h 7"/>
                <a:gd name="T8" fmla="*/ 134 w 170"/>
                <a:gd name="T9" fmla="*/ 3 h 7"/>
                <a:gd name="T10" fmla="*/ 157 w 170"/>
                <a:gd name="T11" fmla="*/ 3 h 7"/>
                <a:gd name="T12" fmla="*/ 166 w 170"/>
                <a:gd name="T13" fmla="*/ 0 h 7"/>
                <a:gd name="T14" fmla="*/ 170 w 170"/>
                <a:gd name="T15" fmla="*/ 0 h 7"/>
                <a:gd name="T16" fmla="*/ 157 w 170"/>
                <a:gd name="T17" fmla="*/ 0 h 7"/>
                <a:gd name="T18" fmla="*/ 157 w 170"/>
                <a:gd name="T19" fmla="*/ 0 h 7"/>
                <a:gd name="T20" fmla="*/ 143 w 170"/>
                <a:gd name="T21" fmla="*/ 3 h 7"/>
                <a:gd name="T22" fmla="*/ 125 w 170"/>
                <a:gd name="T23" fmla="*/ 3 h 7"/>
                <a:gd name="T24" fmla="*/ 99 w 170"/>
                <a:gd name="T25" fmla="*/ 7 h 7"/>
                <a:gd name="T26" fmla="*/ 67 w 170"/>
                <a:gd name="T27" fmla="*/ 7 h 7"/>
                <a:gd name="T28" fmla="*/ 36 w 170"/>
                <a:gd name="T29" fmla="*/ 7 h 7"/>
                <a:gd name="T30" fmla="*/ 0 w 170"/>
                <a:gd name="T31" fmla="*/ 7 h 7"/>
                <a:gd name="T32" fmla="*/ 0 w 170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0" h="7">
                  <a:moveTo>
                    <a:pt x="0" y="7"/>
                  </a:moveTo>
                  <a:lnTo>
                    <a:pt x="36" y="7"/>
                  </a:lnTo>
                  <a:lnTo>
                    <a:pt x="76" y="7"/>
                  </a:lnTo>
                  <a:lnTo>
                    <a:pt x="108" y="7"/>
                  </a:lnTo>
                  <a:lnTo>
                    <a:pt x="134" y="3"/>
                  </a:lnTo>
                  <a:lnTo>
                    <a:pt x="157" y="3"/>
                  </a:lnTo>
                  <a:lnTo>
                    <a:pt x="166" y="0"/>
                  </a:lnTo>
                  <a:lnTo>
                    <a:pt x="170" y="0"/>
                  </a:lnTo>
                  <a:lnTo>
                    <a:pt x="157" y="0"/>
                  </a:lnTo>
                  <a:lnTo>
                    <a:pt x="143" y="3"/>
                  </a:lnTo>
                  <a:lnTo>
                    <a:pt x="125" y="3"/>
                  </a:lnTo>
                  <a:lnTo>
                    <a:pt x="99" y="7"/>
                  </a:lnTo>
                  <a:lnTo>
                    <a:pt x="67" y="7"/>
                  </a:lnTo>
                  <a:lnTo>
                    <a:pt x="36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62" name="Freeform 279"/>
            <p:cNvSpPr>
              <a:spLocks/>
            </p:cNvSpPr>
            <p:nvPr/>
          </p:nvSpPr>
          <p:spPr bwMode="auto">
            <a:xfrm>
              <a:off x="4303" y="653"/>
              <a:ext cx="157" cy="7"/>
            </a:xfrm>
            <a:custGeom>
              <a:avLst/>
              <a:gdLst>
                <a:gd name="T0" fmla="*/ 0 w 157"/>
                <a:gd name="T1" fmla="*/ 7 h 7"/>
                <a:gd name="T2" fmla="*/ 36 w 157"/>
                <a:gd name="T3" fmla="*/ 7 h 7"/>
                <a:gd name="T4" fmla="*/ 67 w 157"/>
                <a:gd name="T5" fmla="*/ 7 h 7"/>
                <a:gd name="T6" fmla="*/ 99 w 157"/>
                <a:gd name="T7" fmla="*/ 7 h 7"/>
                <a:gd name="T8" fmla="*/ 125 w 157"/>
                <a:gd name="T9" fmla="*/ 3 h 7"/>
                <a:gd name="T10" fmla="*/ 143 w 157"/>
                <a:gd name="T11" fmla="*/ 3 h 7"/>
                <a:gd name="T12" fmla="*/ 157 w 157"/>
                <a:gd name="T13" fmla="*/ 0 h 7"/>
                <a:gd name="T14" fmla="*/ 157 w 157"/>
                <a:gd name="T15" fmla="*/ 0 h 7"/>
                <a:gd name="T16" fmla="*/ 143 w 157"/>
                <a:gd name="T17" fmla="*/ 0 h 7"/>
                <a:gd name="T18" fmla="*/ 143 w 157"/>
                <a:gd name="T19" fmla="*/ 0 h 7"/>
                <a:gd name="T20" fmla="*/ 130 w 157"/>
                <a:gd name="T21" fmla="*/ 3 h 7"/>
                <a:gd name="T22" fmla="*/ 112 w 157"/>
                <a:gd name="T23" fmla="*/ 3 h 7"/>
                <a:gd name="T24" fmla="*/ 90 w 157"/>
                <a:gd name="T25" fmla="*/ 3 h 7"/>
                <a:gd name="T26" fmla="*/ 63 w 157"/>
                <a:gd name="T27" fmla="*/ 7 h 7"/>
                <a:gd name="T28" fmla="*/ 32 w 157"/>
                <a:gd name="T29" fmla="*/ 7 h 7"/>
                <a:gd name="T30" fmla="*/ 0 w 157"/>
                <a:gd name="T31" fmla="*/ 7 h 7"/>
                <a:gd name="T32" fmla="*/ 0 w 157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7" h="7">
                  <a:moveTo>
                    <a:pt x="0" y="7"/>
                  </a:moveTo>
                  <a:lnTo>
                    <a:pt x="36" y="7"/>
                  </a:lnTo>
                  <a:lnTo>
                    <a:pt x="67" y="7"/>
                  </a:lnTo>
                  <a:lnTo>
                    <a:pt x="99" y="7"/>
                  </a:lnTo>
                  <a:lnTo>
                    <a:pt x="125" y="3"/>
                  </a:lnTo>
                  <a:lnTo>
                    <a:pt x="143" y="3"/>
                  </a:lnTo>
                  <a:lnTo>
                    <a:pt x="157" y="0"/>
                  </a:lnTo>
                  <a:lnTo>
                    <a:pt x="143" y="0"/>
                  </a:lnTo>
                  <a:lnTo>
                    <a:pt x="130" y="3"/>
                  </a:lnTo>
                  <a:lnTo>
                    <a:pt x="112" y="3"/>
                  </a:lnTo>
                  <a:lnTo>
                    <a:pt x="90" y="3"/>
                  </a:lnTo>
                  <a:lnTo>
                    <a:pt x="63" y="7"/>
                  </a:lnTo>
                  <a:lnTo>
                    <a:pt x="32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63" name="Freeform 280"/>
            <p:cNvSpPr>
              <a:spLocks/>
            </p:cNvSpPr>
            <p:nvPr/>
          </p:nvSpPr>
          <p:spPr bwMode="auto">
            <a:xfrm>
              <a:off x="4303" y="653"/>
              <a:ext cx="143" cy="7"/>
            </a:xfrm>
            <a:custGeom>
              <a:avLst/>
              <a:gdLst>
                <a:gd name="T0" fmla="*/ 0 w 143"/>
                <a:gd name="T1" fmla="*/ 7 h 7"/>
                <a:gd name="T2" fmla="*/ 32 w 143"/>
                <a:gd name="T3" fmla="*/ 7 h 7"/>
                <a:gd name="T4" fmla="*/ 63 w 143"/>
                <a:gd name="T5" fmla="*/ 7 h 7"/>
                <a:gd name="T6" fmla="*/ 90 w 143"/>
                <a:gd name="T7" fmla="*/ 3 h 7"/>
                <a:gd name="T8" fmla="*/ 112 w 143"/>
                <a:gd name="T9" fmla="*/ 3 h 7"/>
                <a:gd name="T10" fmla="*/ 130 w 143"/>
                <a:gd name="T11" fmla="*/ 3 h 7"/>
                <a:gd name="T12" fmla="*/ 143 w 143"/>
                <a:gd name="T13" fmla="*/ 0 h 7"/>
                <a:gd name="T14" fmla="*/ 143 w 143"/>
                <a:gd name="T15" fmla="*/ 0 h 7"/>
                <a:gd name="T16" fmla="*/ 130 w 143"/>
                <a:gd name="T17" fmla="*/ 0 h 7"/>
                <a:gd name="T18" fmla="*/ 130 w 143"/>
                <a:gd name="T19" fmla="*/ 0 h 7"/>
                <a:gd name="T20" fmla="*/ 121 w 143"/>
                <a:gd name="T21" fmla="*/ 3 h 7"/>
                <a:gd name="T22" fmla="*/ 103 w 143"/>
                <a:gd name="T23" fmla="*/ 3 h 7"/>
                <a:gd name="T24" fmla="*/ 81 w 143"/>
                <a:gd name="T25" fmla="*/ 3 h 7"/>
                <a:gd name="T26" fmla="*/ 58 w 143"/>
                <a:gd name="T27" fmla="*/ 7 h 7"/>
                <a:gd name="T28" fmla="*/ 27 w 143"/>
                <a:gd name="T29" fmla="*/ 7 h 7"/>
                <a:gd name="T30" fmla="*/ 0 w 143"/>
                <a:gd name="T31" fmla="*/ 7 h 7"/>
                <a:gd name="T32" fmla="*/ 0 w 143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3" h="7">
                  <a:moveTo>
                    <a:pt x="0" y="7"/>
                  </a:moveTo>
                  <a:lnTo>
                    <a:pt x="32" y="7"/>
                  </a:lnTo>
                  <a:lnTo>
                    <a:pt x="63" y="7"/>
                  </a:lnTo>
                  <a:lnTo>
                    <a:pt x="90" y="3"/>
                  </a:lnTo>
                  <a:lnTo>
                    <a:pt x="112" y="3"/>
                  </a:lnTo>
                  <a:lnTo>
                    <a:pt x="130" y="3"/>
                  </a:lnTo>
                  <a:lnTo>
                    <a:pt x="143" y="0"/>
                  </a:lnTo>
                  <a:lnTo>
                    <a:pt x="130" y="0"/>
                  </a:lnTo>
                  <a:lnTo>
                    <a:pt x="121" y="3"/>
                  </a:lnTo>
                  <a:lnTo>
                    <a:pt x="103" y="3"/>
                  </a:lnTo>
                  <a:lnTo>
                    <a:pt x="81" y="3"/>
                  </a:lnTo>
                  <a:lnTo>
                    <a:pt x="58" y="7"/>
                  </a:lnTo>
                  <a:lnTo>
                    <a:pt x="27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64" name="Freeform 281"/>
            <p:cNvSpPr>
              <a:spLocks/>
            </p:cNvSpPr>
            <p:nvPr/>
          </p:nvSpPr>
          <p:spPr bwMode="auto">
            <a:xfrm>
              <a:off x="4303" y="653"/>
              <a:ext cx="130" cy="7"/>
            </a:xfrm>
            <a:custGeom>
              <a:avLst/>
              <a:gdLst>
                <a:gd name="T0" fmla="*/ 0 w 130"/>
                <a:gd name="T1" fmla="*/ 7 h 7"/>
                <a:gd name="T2" fmla="*/ 27 w 130"/>
                <a:gd name="T3" fmla="*/ 7 h 7"/>
                <a:gd name="T4" fmla="*/ 58 w 130"/>
                <a:gd name="T5" fmla="*/ 7 h 7"/>
                <a:gd name="T6" fmla="*/ 81 w 130"/>
                <a:gd name="T7" fmla="*/ 3 h 7"/>
                <a:gd name="T8" fmla="*/ 103 w 130"/>
                <a:gd name="T9" fmla="*/ 3 h 7"/>
                <a:gd name="T10" fmla="*/ 121 w 130"/>
                <a:gd name="T11" fmla="*/ 3 h 7"/>
                <a:gd name="T12" fmla="*/ 130 w 130"/>
                <a:gd name="T13" fmla="*/ 0 h 7"/>
                <a:gd name="T14" fmla="*/ 130 w 130"/>
                <a:gd name="T15" fmla="*/ 0 h 7"/>
                <a:gd name="T16" fmla="*/ 121 w 130"/>
                <a:gd name="T17" fmla="*/ 0 h 7"/>
                <a:gd name="T18" fmla="*/ 116 w 130"/>
                <a:gd name="T19" fmla="*/ 0 h 7"/>
                <a:gd name="T20" fmla="*/ 103 w 130"/>
                <a:gd name="T21" fmla="*/ 3 h 7"/>
                <a:gd name="T22" fmla="*/ 85 w 130"/>
                <a:gd name="T23" fmla="*/ 3 h 7"/>
                <a:gd name="T24" fmla="*/ 58 w 130"/>
                <a:gd name="T25" fmla="*/ 3 h 7"/>
                <a:gd name="T26" fmla="*/ 32 w 130"/>
                <a:gd name="T27" fmla="*/ 3 h 7"/>
                <a:gd name="T28" fmla="*/ 0 w 130"/>
                <a:gd name="T29" fmla="*/ 7 h 7"/>
                <a:gd name="T30" fmla="*/ 0 w 130"/>
                <a:gd name="T31" fmla="*/ 7 h 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0" h="7">
                  <a:moveTo>
                    <a:pt x="0" y="7"/>
                  </a:moveTo>
                  <a:lnTo>
                    <a:pt x="27" y="7"/>
                  </a:lnTo>
                  <a:lnTo>
                    <a:pt x="58" y="7"/>
                  </a:lnTo>
                  <a:lnTo>
                    <a:pt x="81" y="3"/>
                  </a:lnTo>
                  <a:lnTo>
                    <a:pt x="103" y="3"/>
                  </a:lnTo>
                  <a:lnTo>
                    <a:pt x="121" y="3"/>
                  </a:lnTo>
                  <a:lnTo>
                    <a:pt x="130" y="0"/>
                  </a:lnTo>
                  <a:lnTo>
                    <a:pt x="121" y="0"/>
                  </a:lnTo>
                  <a:lnTo>
                    <a:pt x="116" y="0"/>
                  </a:lnTo>
                  <a:lnTo>
                    <a:pt x="103" y="3"/>
                  </a:lnTo>
                  <a:lnTo>
                    <a:pt x="85" y="3"/>
                  </a:lnTo>
                  <a:lnTo>
                    <a:pt x="58" y="3"/>
                  </a:lnTo>
                  <a:lnTo>
                    <a:pt x="32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65" name="Freeform 282"/>
            <p:cNvSpPr>
              <a:spLocks/>
            </p:cNvSpPr>
            <p:nvPr/>
          </p:nvSpPr>
          <p:spPr bwMode="auto">
            <a:xfrm>
              <a:off x="4303" y="653"/>
              <a:ext cx="121" cy="7"/>
            </a:xfrm>
            <a:custGeom>
              <a:avLst/>
              <a:gdLst>
                <a:gd name="T0" fmla="*/ 0 w 121"/>
                <a:gd name="T1" fmla="*/ 7 h 7"/>
                <a:gd name="T2" fmla="*/ 32 w 121"/>
                <a:gd name="T3" fmla="*/ 3 h 7"/>
                <a:gd name="T4" fmla="*/ 58 w 121"/>
                <a:gd name="T5" fmla="*/ 3 h 7"/>
                <a:gd name="T6" fmla="*/ 85 w 121"/>
                <a:gd name="T7" fmla="*/ 3 h 7"/>
                <a:gd name="T8" fmla="*/ 103 w 121"/>
                <a:gd name="T9" fmla="*/ 3 h 7"/>
                <a:gd name="T10" fmla="*/ 116 w 121"/>
                <a:gd name="T11" fmla="*/ 0 h 7"/>
                <a:gd name="T12" fmla="*/ 121 w 121"/>
                <a:gd name="T13" fmla="*/ 0 h 7"/>
                <a:gd name="T14" fmla="*/ 108 w 121"/>
                <a:gd name="T15" fmla="*/ 0 h 7"/>
                <a:gd name="T16" fmla="*/ 103 w 121"/>
                <a:gd name="T17" fmla="*/ 0 h 7"/>
                <a:gd name="T18" fmla="*/ 90 w 121"/>
                <a:gd name="T19" fmla="*/ 0 h 7"/>
                <a:gd name="T20" fmla="*/ 76 w 121"/>
                <a:gd name="T21" fmla="*/ 3 h 7"/>
                <a:gd name="T22" fmla="*/ 54 w 121"/>
                <a:gd name="T23" fmla="*/ 3 h 7"/>
                <a:gd name="T24" fmla="*/ 27 w 121"/>
                <a:gd name="T25" fmla="*/ 3 h 7"/>
                <a:gd name="T26" fmla="*/ 0 w 121"/>
                <a:gd name="T27" fmla="*/ 3 h 7"/>
                <a:gd name="T28" fmla="*/ 0 w 121"/>
                <a:gd name="T29" fmla="*/ 7 h 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1" h="7">
                  <a:moveTo>
                    <a:pt x="0" y="7"/>
                  </a:moveTo>
                  <a:lnTo>
                    <a:pt x="32" y="3"/>
                  </a:lnTo>
                  <a:lnTo>
                    <a:pt x="58" y="3"/>
                  </a:lnTo>
                  <a:lnTo>
                    <a:pt x="85" y="3"/>
                  </a:lnTo>
                  <a:lnTo>
                    <a:pt x="103" y="3"/>
                  </a:lnTo>
                  <a:lnTo>
                    <a:pt x="116" y="0"/>
                  </a:lnTo>
                  <a:lnTo>
                    <a:pt x="121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0" y="0"/>
                  </a:lnTo>
                  <a:lnTo>
                    <a:pt x="76" y="3"/>
                  </a:lnTo>
                  <a:lnTo>
                    <a:pt x="54" y="3"/>
                  </a:lnTo>
                  <a:lnTo>
                    <a:pt x="27" y="3"/>
                  </a:lnTo>
                  <a:lnTo>
                    <a:pt x="0" y="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66" name="Freeform 283"/>
            <p:cNvSpPr>
              <a:spLocks/>
            </p:cNvSpPr>
            <p:nvPr/>
          </p:nvSpPr>
          <p:spPr bwMode="auto">
            <a:xfrm>
              <a:off x="4303" y="653"/>
              <a:ext cx="108" cy="3"/>
            </a:xfrm>
            <a:custGeom>
              <a:avLst/>
              <a:gdLst>
                <a:gd name="T0" fmla="*/ 0 w 108"/>
                <a:gd name="T1" fmla="*/ 3 h 3"/>
                <a:gd name="T2" fmla="*/ 27 w 108"/>
                <a:gd name="T3" fmla="*/ 3 h 3"/>
                <a:gd name="T4" fmla="*/ 54 w 108"/>
                <a:gd name="T5" fmla="*/ 3 h 3"/>
                <a:gd name="T6" fmla="*/ 76 w 108"/>
                <a:gd name="T7" fmla="*/ 3 h 3"/>
                <a:gd name="T8" fmla="*/ 90 w 108"/>
                <a:gd name="T9" fmla="*/ 0 h 3"/>
                <a:gd name="T10" fmla="*/ 103 w 108"/>
                <a:gd name="T11" fmla="*/ 0 h 3"/>
                <a:gd name="T12" fmla="*/ 108 w 108"/>
                <a:gd name="T13" fmla="*/ 0 h 3"/>
                <a:gd name="T14" fmla="*/ 94 w 108"/>
                <a:gd name="T15" fmla="*/ 0 h 3"/>
                <a:gd name="T16" fmla="*/ 90 w 108"/>
                <a:gd name="T17" fmla="*/ 0 h 3"/>
                <a:gd name="T18" fmla="*/ 81 w 108"/>
                <a:gd name="T19" fmla="*/ 0 h 3"/>
                <a:gd name="T20" fmla="*/ 67 w 108"/>
                <a:gd name="T21" fmla="*/ 3 h 3"/>
                <a:gd name="T22" fmla="*/ 45 w 108"/>
                <a:gd name="T23" fmla="*/ 3 h 3"/>
                <a:gd name="T24" fmla="*/ 23 w 108"/>
                <a:gd name="T25" fmla="*/ 3 h 3"/>
                <a:gd name="T26" fmla="*/ 0 w 108"/>
                <a:gd name="T27" fmla="*/ 3 h 3"/>
                <a:gd name="T28" fmla="*/ 0 w 108"/>
                <a:gd name="T29" fmla="*/ 3 h 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3">
                  <a:moveTo>
                    <a:pt x="0" y="3"/>
                  </a:moveTo>
                  <a:lnTo>
                    <a:pt x="27" y="3"/>
                  </a:lnTo>
                  <a:lnTo>
                    <a:pt x="54" y="3"/>
                  </a:lnTo>
                  <a:lnTo>
                    <a:pt x="76" y="3"/>
                  </a:lnTo>
                  <a:lnTo>
                    <a:pt x="90" y="0"/>
                  </a:lnTo>
                  <a:lnTo>
                    <a:pt x="103" y="0"/>
                  </a:lnTo>
                  <a:lnTo>
                    <a:pt x="108" y="0"/>
                  </a:lnTo>
                  <a:lnTo>
                    <a:pt x="94" y="0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67" y="3"/>
                  </a:lnTo>
                  <a:lnTo>
                    <a:pt x="45" y="3"/>
                  </a:lnTo>
                  <a:lnTo>
                    <a:pt x="23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67" name="Freeform 284"/>
            <p:cNvSpPr>
              <a:spLocks/>
            </p:cNvSpPr>
            <p:nvPr/>
          </p:nvSpPr>
          <p:spPr bwMode="auto">
            <a:xfrm>
              <a:off x="4303" y="653"/>
              <a:ext cx="94" cy="3"/>
            </a:xfrm>
            <a:custGeom>
              <a:avLst/>
              <a:gdLst>
                <a:gd name="T0" fmla="*/ 0 w 94"/>
                <a:gd name="T1" fmla="*/ 3 h 3"/>
                <a:gd name="T2" fmla="*/ 23 w 94"/>
                <a:gd name="T3" fmla="*/ 3 h 3"/>
                <a:gd name="T4" fmla="*/ 45 w 94"/>
                <a:gd name="T5" fmla="*/ 3 h 3"/>
                <a:gd name="T6" fmla="*/ 67 w 94"/>
                <a:gd name="T7" fmla="*/ 3 h 3"/>
                <a:gd name="T8" fmla="*/ 81 w 94"/>
                <a:gd name="T9" fmla="*/ 0 h 3"/>
                <a:gd name="T10" fmla="*/ 90 w 94"/>
                <a:gd name="T11" fmla="*/ 0 h 3"/>
                <a:gd name="T12" fmla="*/ 94 w 94"/>
                <a:gd name="T13" fmla="*/ 0 h 3"/>
                <a:gd name="T14" fmla="*/ 81 w 94"/>
                <a:gd name="T15" fmla="*/ 0 h 3"/>
                <a:gd name="T16" fmla="*/ 76 w 94"/>
                <a:gd name="T17" fmla="*/ 0 h 3"/>
                <a:gd name="T18" fmla="*/ 63 w 94"/>
                <a:gd name="T19" fmla="*/ 0 h 3"/>
                <a:gd name="T20" fmla="*/ 45 w 94"/>
                <a:gd name="T21" fmla="*/ 3 h 3"/>
                <a:gd name="T22" fmla="*/ 23 w 94"/>
                <a:gd name="T23" fmla="*/ 3 h 3"/>
                <a:gd name="T24" fmla="*/ 0 w 94"/>
                <a:gd name="T25" fmla="*/ 3 h 3"/>
                <a:gd name="T26" fmla="*/ 0 w 94"/>
                <a:gd name="T27" fmla="*/ 3 h 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4" h="3">
                  <a:moveTo>
                    <a:pt x="0" y="3"/>
                  </a:moveTo>
                  <a:lnTo>
                    <a:pt x="23" y="3"/>
                  </a:lnTo>
                  <a:lnTo>
                    <a:pt x="45" y="3"/>
                  </a:lnTo>
                  <a:lnTo>
                    <a:pt x="67" y="3"/>
                  </a:lnTo>
                  <a:lnTo>
                    <a:pt x="81" y="0"/>
                  </a:lnTo>
                  <a:lnTo>
                    <a:pt x="90" y="0"/>
                  </a:lnTo>
                  <a:lnTo>
                    <a:pt x="94" y="0"/>
                  </a:lnTo>
                  <a:lnTo>
                    <a:pt x="81" y="0"/>
                  </a:lnTo>
                  <a:lnTo>
                    <a:pt x="76" y="0"/>
                  </a:lnTo>
                  <a:lnTo>
                    <a:pt x="63" y="0"/>
                  </a:lnTo>
                  <a:lnTo>
                    <a:pt x="45" y="3"/>
                  </a:lnTo>
                  <a:lnTo>
                    <a:pt x="23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68" name="Freeform 285"/>
            <p:cNvSpPr>
              <a:spLocks/>
            </p:cNvSpPr>
            <p:nvPr/>
          </p:nvSpPr>
          <p:spPr bwMode="auto">
            <a:xfrm>
              <a:off x="4303" y="653"/>
              <a:ext cx="81" cy="3"/>
            </a:xfrm>
            <a:custGeom>
              <a:avLst/>
              <a:gdLst>
                <a:gd name="T0" fmla="*/ 0 w 81"/>
                <a:gd name="T1" fmla="*/ 3 h 3"/>
                <a:gd name="T2" fmla="*/ 23 w 81"/>
                <a:gd name="T3" fmla="*/ 3 h 3"/>
                <a:gd name="T4" fmla="*/ 45 w 81"/>
                <a:gd name="T5" fmla="*/ 3 h 3"/>
                <a:gd name="T6" fmla="*/ 63 w 81"/>
                <a:gd name="T7" fmla="*/ 0 h 3"/>
                <a:gd name="T8" fmla="*/ 76 w 81"/>
                <a:gd name="T9" fmla="*/ 0 h 3"/>
                <a:gd name="T10" fmla="*/ 81 w 81"/>
                <a:gd name="T11" fmla="*/ 0 h 3"/>
                <a:gd name="T12" fmla="*/ 67 w 81"/>
                <a:gd name="T13" fmla="*/ 0 h 3"/>
                <a:gd name="T14" fmla="*/ 63 w 81"/>
                <a:gd name="T15" fmla="*/ 0 h 3"/>
                <a:gd name="T16" fmla="*/ 54 w 81"/>
                <a:gd name="T17" fmla="*/ 0 h 3"/>
                <a:gd name="T18" fmla="*/ 41 w 81"/>
                <a:gd name="T19" fmla="*/ 0 h 3"/>
                <a:gd name="T20" fmla="*/ 18 w 81"/>
                <a:gd name="T21" fmla="*/ 3 h 3"/>
                <a:gd name="T22" fmla="*/ 0 w 81"/>
                <a:gd name="T23" fmla="*/ 3 h 3"/>
                <a:gd name="T24" fmla="*/ 0 w 81"/>
                <a:gd name="T25" fmla="*/ 3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1" h="3">
                  <a:moveTo>
                    <a:pt x="0" y="3"/>
                  </a:moveTo>
                  <a:lnTo>
                    <a:pt x="23" y="3"/>
                  </a:lnTo>
                  <a:lnTo>
                    <a:pt x="45" y="3"/>
                  </a:lnTo>
                  <a:lnTo>
                    <a:pt x="63" y="0"/>
                  </a:lnTo>
                  <a:lnTo>
                    <a:pt x="76" y="0"/>
                  </a:lnTo>
                  <a:lnTo>
                    <a:pt x="81" y="0"/>
                  </a:lnTo>
                  <a:lnTo>
                    <a:pt x="67" y="0"/>
                  </a:lnTo>
                  <a:lnTo>
                    <a:pt x="63" y="0"/>
                  </a:lnTo>
                  <a:lnTo>
                    <a:pt x="54" y="0"/>
                  </a:lnTo>
                  <a:lnTo>
                    <a:pt x="41" y="0"/>
                  </a:lnTo>
                  <a:lnTo>
                    <a:pt x="18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71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69" name="Freeform 286"/>
            <p:cNvSpPr>
              <a:spLocks/>
            </p:cNvSpPr>
            <p:nvPr/>
          </p:nvSpPr>
          <p:spPr bwMode="auto">
            <a:xfrm>
              <a:off x="4303" y="653"/>
              <a:ext cx="67" cy="3"/>
            </a:xfrm>
            <a:custGeom>
              <a:avLst/>
              <a:gdLst>
                <a:gd name="T0" fmla="*/ 0 w 67"/>
                <a:gd name="T1" fmla="*/ 3 h 3"/>
                <a:gd name="T2" fmla="*/ 18 w 67"/>
                <a:gd name="T3" fmla="*/ 3 h 3"/>
                <a:gd name="T4" fmla="*/ 41 w 67"/>
                <a:gd name="T5" fmla="*/ 0 h 3"/>
                <a:gd name="T6" fmla="*/ 54 w 67"/>
                <a:gd name="T7" fmla="*/ 0 h 3"/>
                <a:gd name="T8" fmla="*/ 63 w 67"/>
                <a:gd name="T9" fmla="*/ 0 h 3"/>
                <a:gd name="T10" fmla="*/ 67 w 67"/>
                <a:gd name="T11" fmla="*/ 0 h 3"/>
                <a:gd name="T12" fmla="*/ 54 w 67"/>
                <a:gd name="T13" fmla="*/ 0 h 3"/>
                <a:gd name="T14" fmla="*/ 49 w 67"/>
                <a:gd name="T15" fmla="*/ 0 h 3"/>
                <a:gd name="T16" fmla="*/ 36 w 67"/>
                <a:gd name="T17" fmla="*/ 0 h 3"/>
                <a:gd name="T18" fmla="*/ 18 w 67"/>
                <a:gd name="T19" fmla="*/ 0 h 3"/>
                <a:gd name="T20" fmla="*/ 0 w 67"/>
                <a:gd name="T21" fmla="*/ 0 h 3"/>
                <a:gd name="T22" fmla="*/ 0 w 67"/>
                <a:gd name="T23" fmla="*/ 3 h 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7" h="3">
                  <a:moveTo>
                    <a:pt x="0" y="3"/>
                  </a:moveTo>
                  <a:lnTo>
                    <a:pt x="18" y="3"/>
                  </a:lnTo>
                  <a:lnTo>
                    <a:pt x="41" y="0"/>
                  </a:lnTo>
                  <a:lnTo>
                    <a:pt x="54" y="0"/>
                  </a:lnTo>
                  <a:lnTo>
                    <a:pt x="63" y="0"/>
                  </a:lnTo>
                  <a:lnTo>
                    <a:pt x="67" y="0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36" y="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70" name="Freeform 287"/>
            <p:cNvSpPr>
              <a:spLocks/>
            </p:cNvSpPr>
            <p:nvPr/>
          </p:nvSpPr>
          <p:spPr bwMode="auto">
            <a:xfrm>
              <a:off x="4303" y="653"/>
              <a:ext cx="54" cy="1"/>
            </a:xfrm>
            <a:custGeom>
              <a:avLst/>
              <a:gdLst>
                <a:gd name="T0" fmla="*/ 0 w 54"/>
                <a:gd name="T1" fmla="*/ 0 h 1"/>
                <a:gd name="T2" fmla="*/ 18 w 54"/>
                <a:gd name="T3" fmla="*/ 0 h 1"/>
                <a:gd name="T4" fmla="*/ 36 w 54"/>
                <a:gd name="T5" fmla="*/ 0 h 1"/>
                <a:gd name="T6" fmla="*/ 49 w 54"/>
                <a:gd name="T7" fmla="*/ 0 h 1"/>
                <a:gd name="T8" fmla="*/ 54 w 54"/>
                <a:gd name="T9" fmla="*/ 0 h 1"/>
                <a:gd name="T10" fmla="*/ 41 w 54"/>
                <a:gd name="T11" fmla="*/ 0 h 1"/>
                <a:gd name="T12" fmla="*/ 36 w 54"/>
                <a:gd name="T13" fmla="*/ 0 h 1"/>
                <a:gd name="T14" fmla="*/ 27 w 54"/>
                <a:gd name="T15" fmla="*/ 0 h 1"/>
                <a:gd name="T16" fmla="*/ 14 w 54"/>
                <a:gd name="T17" fmla="*/ 0 h 1"/>
                <a:gd name="T18" fmla="*/ 0 w 54"/>
                <a:gd name="T19" fmla="*/ 0 h 1"/>
                <a:gd name="T20" fmla="*/ 0 w 54"/>
                <a:gd name="T21" fmla="*/ 0 h 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4" h="1">
                  <a:moveTo>
                    <a:pt x="0" y="0"/>
                  </a:moveTo>
                  <a:lnTo>
                    <a:pt x="18" y="0"/>
                  </a:lnTo>
                  <a:lnTo>
                    <a:pt x="36" y="0"/>
                  </a:lnTo>
                  <a:lnTo>
                    <a:pt x="49" y="0"/>
                  </a:lnTo>
                  <a:lnTo>
                    <a:pt x="54" y="0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71" name="Freeform 288"/>
            <p:cNvSpPr>
              <a:spLocks/>
            </p:cNvSpPr>
            <p:nvPr/>
          </p:nvSpPr>
          <p:spPr bwMode="auto">
            <a:xfrm>
              <a:off x="4303" y="653"/>
              <a:ext cx="41" cy="1"/>
            </a:xfrm>
            <a:custGeom>
              <a:avLst/>
              <a:gdLst>
                <a:gd name="T0" fmla="*/ 0 w 41"/>
                <a:gd name="T1" fmla="*/ 0 h 1"/>
                <a:gd name="T2" fmla="*/ 14 w 41"/>
                <a:gd name="T3" fmla="*/ 0 h 1"/>
                <a:gd name="T4" fmla="*/ 27 w 41"/>
                <a:gd name="T5" fmla="*/ 0 h 1"/>
                <a:gd name="T6" fmla="*/ 36 w 41"/>
                <a:gd name="T7" fmla="*/ 0 h 1"/>
                <a:gd name="T8" fmla="*/ 41 w 41"/>
                <a:gd name="T9" fmla="*/ 0 h 1"/>
                <a:gd name="T10" fmla="*/ 27 w 41"/>
                <a:gd name="T11" fmla="*/ 0 h 1"/>
                <a:gd name="T12" fmla="*/ 23 w 41"/>
                <a:gd name="T13" fmla="*/ 0 h 1"/>
                <a:gd name="T14" fmla="*/ 14 w 41"/>
                <a:gd name="T15" fmla="*/ 0 h 1"/>
                <a:gd name="T16" fmla="*/ 0 w 41"/>
                <a:gd name="T17" fmla="*/ 0 h 1"/>
                <a:gd name="T18" fmla="*/ 0 w 41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1">
                  <a:moveTo>
                    <a:pt x="0" y="0"/>
                  </a:moveTo>
                  <a:lnTo>
                    <a:pt x="14" y="0"/>
                  </a:lnTo>
                  <a:lnTo>
                    <a:pt x="27" y="0"/>
                  </a:lnTo>
                  <a:lnTo>
                    <a:pt x="36" y="0"/>
                  </a:lnTo>
                  <a:lnTo>
                    <a:pt x="41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72" name="Freeform 289"/>
            <p:cNvSpPr>
              <a:spLocks/>
            </p:cNvSpPr>
            <p:nvPr/>
          </p:nvSpPr>
          <p:spPr bwMode="auto">
            <a:xfrm>
              <a:off x="4303" y="653"/>
              <a:ext cx="27" cy="1"/>
            </a:xfrm>
            <a:custGeom>
              <a:avLst/>
              <a:gdLst>
                <a:gd name="T0" fmla="*/ 0 w 27"/>
                <a:gd name="T1" fmla="*/ 0 h 1"/>
                <a:gd name="T2" fmla="*/ 14 w 27"/>
                <a:gd name="T3" fmla="*/ 0 h 1"/>
                <a:gd name="T4" fmla="*/ 23 w 27"/>
                <a:gd name="T5" fmla="*/ 0 h 1"/>
                <a:gd name="T6" fmla="*/ 27 w 27"/>
                <a:gd name="T7" fmla="*/ 0 h 1"/>
                <a:gd name="T8" fmla="*/ 14 w 27"/>
                <a:gd name="T9" fmla="*/ 0 h 1"/>
                <a:gd name="T10" fmla="*/ 9 w 27"/>
                <a:gd name="T11" fmla="*/ 0 h 1"/>
                <a:gd name="T12" fmla="*/ 0 w 27"/>
                <a:gd name="T13" fmla="*/ 0 h 1"/>
                <a:gd name="T14" fmla="*/ 0 w 27"/>
                <a:gd name="T15" fmla="*/ 0 h 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" h="1">
                  <a:moveTo>
                    <a:pt x="0" y="0"/>
                  </a:moveTo>
                  <a:lnTo>
                    <a:pt x="14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73" name="Freeform 290"/>
            <p:cNvSpPr>
              <a:spLocks/>
            </p:cNvSpPr>
            <p:nvPr/>
          </p:nvSpPr>
          <p:spPr bwMode="auto">
            <a:xfrm>
              <a:off x="4303" y="653"/>
              <a:ext cx="14" cy="1"/>
            </a:xfrm>
            <a:custGeom>
              <a:avLst/>
              <a:gdLst>
                <a:gd name="T0" fmla="*/ 0 w 14"/>
                <a:gd name="T1" fmla="*/ 0 h 1"/>
                <a:gd name="T2" fmla="*/ 9 w 14"/>
                <a:gd name="T3" fmla="*/ 0 h 1"/>
                <a:gd name="T4" fmla="*/ 14 w 14"/>
                <a:gd name="T5" fmla="*/ 0 h 1"/>
                <a:gd name="T6" fmla="*/ 0 w 14"/>
                <a:gd name="T7" fmla="*/ 0 h 1"/>
                <a:gd name="T8" fmla="*/ 0 w 14"/>
                <a:gd name="T9" fmla="*/ 0 h 1"/>
                <a:gd name="T10" fmla="*/ 0 w 14"/>
                <a:gd name="T11" fmla="*/ 0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" h="1">
                  <a:moveTo>
                    <a:pt x="0" y="0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74" name="Rectangle 291"/>
            <p:cNvSpPr>
              <a:spLocks noChangeArrowheads="1"/>
            </p:cNvSpPr>
            <p:nvPr/>
          </p:nvSpPr>
          <p:spPr bwMode="auto">
            <a:xfrm>
              <a:off x="4303" y="653"/>
              <a:ext cx="1" cy="1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075" name="Freeform 292"/>
            <p:cNvSpPr>
              <a:spLocks/>
            </p:cNvSpPr>
            <p:nvPr/>
          </p:nvSpPr>
          <p:spPr bwMode="auto">
            <a:xfrm>
              <a:off x="4625" y="622"/>
              <a:ext cx="54" cy="180"/>
            </a:xfrm>
            <a:custGeom>
              <a:avLst/>
              <a:gdLst>
                <a:gd name="T0" fmla="*/ 0 w 54"/>
                <a:gd name="T1" fmla="*/ 46 h 180"/>
                <a:gd name="T2" fmla="*/ 54 w 54"/>
                <a:gd name="T3" fmla="*/ 0 h 180"/>
                <a:gd name="T4" fmla="*/ 54 w 54"/>
                <a:gd name="T5" fmla="*/ 130 h 180"/>
                <a:gd name="T6" fmla="*/ 0 w 54"/>
                <a:gd name="T7" fmla="*/ 180 h 180"/>
                <a:gd name="T8" fmla="*/ 0 w 54"/>
                <a:gd name="T9" fmla="*/ 46 h 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" h="180">
                  <a:moveTo>
                    <a:pt x="0" y="46"/>
                  </a:moveTo>
                  <a:lnTo>
                    <a:pt x="54" y="0"/>
                  </a:lnTo>
                  <a:lnTo>
                    <a:pt x="54" y="130"/>
                  </a:lnTo>
                  <a:lnTo>
                    <a:pt x="0" y="18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76" name="Rectangle 293"/>
            <p:cNvSpPr>
              <a:spLocks noChangeArrowheads="1"/>
            </p:cNvSpPr>
            <p:nvPr/>
          </p:nvSpPr>
          <p:spPr bwMode="auto">
            <a:xfrm>
              <a:off x="4178" y="668"/>
              <a:ext cx="447" cy="10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077" name="Rectangle 294"/>
            <p:cNvSpPr>
              <a:spLocks noChangeArrowheads="1"/>
            </p:cNvSpPr>
            <p:nvPr/>
          </p:nvSpPr>
          <p:spPr bwMode="auto">
            <a:xfrm>
              <a:off x="4178" y="668"/>
              <a:ext cx="447" cy="107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078" name="Freeform 295"/>
            <p:cNvSpPr>
              <a:spLocks/>
            </p:cNvSpPr>
            <p:nvPr/>
          </p:nvSpPr>
          <p:spPr bwMode="auto">
            <a:xfrm>
              <a:off x="4317" y="668"/>
              <a:ext cx="9" cy="107"/>
            </a:xfrm>
            <a:custGeom>
              <a:avLst/>
              <a:gdLst>
                <a:gd name="T0" fmla="*/ 9 w 9"/>
                <a:gd name="T1" fmla="*/ 0 h 107"/>
                <a:gd name="T2" fmla="*/ 0 w 9"/>
                <a:gd name="T3" fmla="*/ 54 h 107"/>
                <a:gd name="T4" fmla="*/ 9 w 9"/>
                <a:gd name="T5" fmla="*/ 107 h 10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107">
                  <a:moveTo>
                    <a:pt x="9" y="0"/>
                  </a:moveTo>
                  <a:lnTo>
                    <a:pt x="0" y="54"/>
                  </a:lnTo>
                  <a:lnTo>
                    <a:pt x="9" y="107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79" name="Rectangle 296"/>
            <p:cNvSpPr>
              <a:spLocks noChangeArrowheads="1"/>
            </p:cNvSpPr>
            <p:nvPr/>
          </p:nvSpPr>
          <p:spPr bwMode="auto">
            <a:xfrm>
              <a:off x="4178" y="775"/>
              <a:ext cx="447" cy="27"/>
            </a:xfrm>
            <a:prstGeom prst="rect">
              <a:avLst/>
            </a:prstGeom>
            <a:solidFill>
              <a:srgbClr val="9A9A9A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080" name="Rectangle 297"/>
            <p:cNvSpPr>
              <a:spLocks noChangeArrowheads="1"/>
            </p:cNvSpPr>
            <p:nvPr/>
          </p:nvSpPr>
          <p:spPr bwMode="auto">
            <a:xfrm>
              <a:off x="4522" y="702"/>
              <a:ext cx="18" cy="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081" name="Freeform 298"/>
            <p:cNvSpPr>
              <a:spLocks noEditPoints="1"/>
            </p:cNvSpPr>
            <p:nvPr/>
          </p:nvSpPr>
          <p:spPr bwMode="auto">
            <a:xfrm>
              <a:off x="4339" y="695"/>
              <a:ext cx="72" cy="4"/>
            </a:xfrm>
            <a:custGeom>
              <a:avLst/>
              <a:gdLst>
                <a:gd name="T0" fmla="*/ 0 w 72"/>
                <a:gd name="T1" fmla="*/ 4 h 4"/>
                <a:gd name="T2" fmla="*/ 18 w 72"/>
                <a:gd name="T3" fmla="*/ 4 h 4"/>
                <a:gd name="T4" fmla="*/ 18 w 72"/>
                <a:gd name="T5" fmla="*/ 0 h 4"/>
                <a:gd name="T6" fmla="*/ 0 w 72"/>
                <a:gd name="T7" fmla="*/ 0 h 4"/>
                <a:gd name="T8" fmla="*/ 0 w 72"/>
                <a:gd name="T9" fmla="*/ 4 h 4"/>
                <a:gd name="T10" fmla="*/ 31 w 72"/>
                <a:gd name="T11" fmla="*/ 4 h 4"/>
                <a:gd name="T12" fmla="*/ 40 w 72"/>
                <a:gd name="T13" fmla="*/ 4 h 4"/>
                <a:gd name="T14" fmla="*/ 40 w 72"/>
                <a:gd name="T15" fmla="*/ 0 h 4"/>
                <a:gd name="T16" fmla="*/ 31 w 72"/>
                <a:gd name="T17" fmla="*/ 0 h 4"/>
                <a:gd name="T18" fmla="*/ 31 w 72"/>
                <a:gd name="T19" fmla="*/ 4 h 4"/>
                <a:gd name="T20" fmla="*/ 49 w 72"/>
                <a:gd name="T21" fmla="*/ 4 h 4"/>
                <a:gd name="T22" fmla="*/ 72 w 72"/>
                <a:gd name="T23" fmla="*/ 4 h 4"/>
                <a:gd name="T24" fmla="*/ 72 w 72"/>
                <a:gd name="T25" fmla="*/ 0 h 4"/>
                <a:gd name="T26" fmla="*/ 49 w 72"/>
                <a:gd name="T27" fmla="*/ 0 h 4"/>
                <a:gd name="T28" fmla="*/ 49 w 72"/>
                <a:gd name="T29" fmla="*/ 4 h 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2" h="4">
                  <a:moveTo>
                    <a:pt x="0" y="4"/>
                  </a:moveTo>
                  <a:lnTo>
                    <a:pt x="18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4"/>
                  </a:lnTo>
                  <a:close/>
                  <a:moveTo>
                    <a:pt x="31" y="4"/>
                  </a:moveTo>
                  <a:lnTo>
                    <a:pt x="40" y="4"/>
                  </a:lnTo>
                  <a:lnTo>
                    <a:pt x="40" y="0"/>
                  </a:lnTo>
                  <a:lnTo>
                    <a:pt x="31" y="0"/>
                  </a:lnTo>
                  <a:lnTo>
                    <a:pt x="31" y="4"/>
                  </a:lnTo>
                  <a:close/>
                  <a:moveTo>
                    <a:pt x="49" y="4"/>
                  </a:moveTo>
                  <a:lnTo>
                    <a:pt x="72" y="4"/>
                  </a:lnTo>
                  <a:lnTo>
                    <a:pt x="72" y="0"/>
                  </a:lnTo>
                  <a:lnTo>
                    <a:pt x="49" y="0"/>
                  </a:lnTo>
                  <a:lnTo>
                    <a:pt x="49" y="4"/>
                  </a:lnTo>
                  <a:close/>
                </a:path>
              </a:pathLst>
            </a:custGeom>
            <a:solidFill>
              <a:srgbClr val="C0C0C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2" name="Freeform 299"/>
            <p:cNvSpPr>
              <a:spLocks noEditPoints="1"/>
            </p:cNvSpPr>
            <p:nvPr/>
          </p:nvSpPr>
          <p:spPr bwMode="auto">
            <a:xfrm>
              <a:off x="4192" y="679"/>
              <a:ext cx="321" cy="43"/>
            </a:xfrm>
            <a:custGeom>
              <a:avLst/>
              <a:gdLst>
                <a:gd name="T0" fmla="*/ 0 w 321"/>
                <a:gd name="T1" fmla="*/ 43 h 43"/>
                <a:gd name="T2" fmla="*/ 40 w 321"/>
                <a:gd name="T3" fmla="*/ 43 h 43"/>
                <a:gd name="T4" fmla="*/ 40 w 321"/>
                <a:gd name="T5" fmla="*/ 0 h 43"/>
                <a:gd name="T6" fmla="*/ 0 w 321"/>
                <a:gd name="T7" fmla="*/ 0 h 43"/>
                <a:gd name="T8" fmla="*/ 0 w 321"/>
                <a:gd name="T9" fmla="*/ 43 h 43"/>
                <a:gd name="T10" fmla="*/ 286 w 321"/>
                <a:gd name="T11" fmla="*/ 31 h 43"/>
                <a:gd name="T12" fmla="*/ 321 w 321"/>
                <a:gd name="T13" fmla="*/ 31 h 43"/>
                <a:gd name="T14" fmla="*/ 321 w 321"/>
                <a:gd name="T15" fmla="*/ 12 h 43"/>
                <a:gd name="T16" fmla="*/ 286 w 321"/>
                <a:gd name="T17" fmla="*/ 12 h 43"/>
                <a:gd name="T18" fmla="*/ 286 w 321"/>
                <a:gd name="T19" fmla="*/ 31 h 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21" h="43">
                  <a:moveTo>
                    <a:pt x="0" y="43"/>
                  </a:moveTo>
                  <a:lnTo>
                    <a:pt x="40" y="43"/>
                  </a:lnTo>
                  <a:lnTo>
                    <a:pt x="40" y="0"/>
                  </a:lnTo>
                  <a:lnTo>
                    <a:pt x="0" y="0"/>
                  </a:lnTo>
                  <a:lnTo>
                    <a:pt x="0" y="43"/>
                  </a:lnTo>
                  <a:close/>
                  <a:moveTo>
                    <a:pt x="286" y="31"/>
                  </a:moveTo>
                  <a:lnTo>
                    <a:pt x="321" y="31"/>
                  </a:lnTo>
                  <a:lnTo>
                    <a:pt x="321" y="12"/>
                  </a:lnTo>
                  <a:lnTo>
                    <a:pt x="286" y="12"/>
                  </a:lnTo>
                  <a:lnTo>
                    <a:pt x="286" y="3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3" name="Freeform 300"/>
            <p:cNvSpPr>
              <a:spLocks noEditPoints="1"/>
            </p:cNvSpPr>
            <p:nvPr/>
          </p:nvSpPr>
          <p:spPr bwMode="auto">
            <a:xfrm>
              <a:off x="4183" y="676"/>
              <a:ext cx="438" cy="119"/>
            </a:xfrm>
            <a:custGeom>
              <a:avLst/>
              <a:gdLst>
                <a:gd name="T0" fmla="*/ 147 w 438"/>
                <a:gd name="T1" fmla="*/ 92 h 119"/>
                <a:gd name="T2" fmla="*/ 438 w 438"/>
                <a:gd name="T3" fmla="*/ 92 h 119"/>
                <a:gd name="T4" fmla="*/ 438 w 438"/>
                <a:gd name="T5" fmla="*/ 0 h 119"/>
                <a:gd name="T6" fmla="*/ 147 w 438"/>
                <a:gd name="T7" fmla="*/ 0 h 119"/>
                <a:gd name="T8" fmla="*/ 143 w 438"/>
                <a:gd name="T9" fmla="*/ 46 h 119"/>
                <a:gd name="T10" fmla="*/ 147 w 438"/>
                <a:gd name="T11" fmla="*/ 92 h 119"/>
                <a:gd name="T12" fmla="*/ 254 w 438"/>
                <a:gd name="T13" fmla="*/ 80 h 119"/>
                <a:gd name="T14" fmla="*/ 420 w 438"/>
                <a:gd name="T15" fmla="*/ 80 h 119"/>
                <a:gd name="T16" fmla="*/ 420 w 438"/>
                <a:gd name="T17" fmla="*/ 11 h 119"/>
                <a:gd name="T18" fmla="*/ 254 w 438"/>
                <a:gd name="T19" fmla="*/ 11 h 119"/>
                <a:gd name="T20" fmla="*/ 254 w 438"/>
                <a:gd name="T21" fmla="*/ 80 h 119"/>
                <a:gd name="T22" fmla="*/ 397 w 438"/>
                <a:gd name="T23" fmla="*/ 119 h 119"/>
                <a:gd name="T24" fmla="*/ 429 w 438"/>
                <a:gd name="T25" fmla="*/ 119 h 119"/>
                <a:gd name="T26" fmla="*/ 438 w 438"/>
                <a:gd name="T27" fmla="*/ 115 h 119"/>
                <a:gd name="T28" fmla="*/ 438 w 438"/>
                <a:gd name="T29" fmla="*/ 107 h 119"/>
                <a:gd name="T30" fmla="*/ 429 w 438"/>
                <a:gd name="T31" fmla="*/ 107 h 119"/>
                <a:gd name="T32" fmla="*/ 397 w 438"/>
                <a:gd name="T33" fmla="*/ 107 h 119"/>
                <a:gd name="T34" fmla="*/ 397 w 438"/>
                <a:gd name="T35" fmla="*/ 119 h 119"/>
                <a:gd name="T36" fmla="*/ 40 w 438"/>
                <a:gd name="T37" fmla="*/ 119 h 119"/>
                <a:gd name="T38" fmla="*/ 4 w 438"/>
                <a:gd name="T39" fmla="*/ 119 h 119"/>
                <a:gd name="T40" fmla="*/ 0 w 438"/>
                <a:gd name="T41" fmla="*/ 115 h 119"/>
                <a:gd name="T42" fmla="*/ 0 w 438"/>
                <a:gd name="T43" fmla="*/ 107 h 119"/>
                <a:gd name="T44" fmla="*/ 4 w 438"/>
                <a:gd name="T45" fmla="*/ 107 h 119"/>
                <a:gd name="T46" fmla="*/ 40 w 438"/>
                <a:gd name="T47" fmla="*/ 107 h 119"/>
                <a:gd name="T48" fmla="*/ 40 w 438"/>
                <a:gd name="T49" fmla="*/ 119 h 119"/>
                <a:gd name="T50" fmla="*/ 156 w 438"/>
                <a:gd name="T51" fmla="*/ 23 h 119"/>
                <a:gd name="T52" fmla="*/ 228 w 438"/>
                <a:gd name="T53" fmla="*/ 23 h 119"/>
                <a:gd name="T54" fmla="*/ 228 w 438"/>
                <a:gd name="T55" fmla="*/ 19 h 119"/>
                <a:gd name="T56" fmla="*/ 156 w 438"/>
                <a:gd name="T57" fmla="*/ 19 h 119"/>
                <a:gd name="T58" fmla="*/ 156 w 438"/>
                <a:gd name="T59" fmla="*/ 23 h 11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8" h="119">
                  <a:moveTo>
                    <a:pt x="147" y="92"/>
                  </a:moveTo>
                  <a:lnTo>
                    <a:pt x="438" y="92"/>
                  </a:lnTo>
                  <a:lnTo>
                    <a:pt x="438" y="0"/>
                  </a:lnTo>
                  <a:lnTo>
                    <a:pt x="147" y="0"/>
                  </a:lnTo>
                  <a:lnTo>
                    <a:pt x="143" y="46"/>
                  </a:lnTo>
                  <a:lnTo>
                    <a:pt x="147" y="92"/>
                  </a:lnTo>
                  <a:close/>
                  <a:moveTo>
                    <a:pt x="254" y="80"/>
                  </a:moveTo>
                  <a:lnTo>
                    <a:pt x="420" y="80"/>
                  </a:lnTo>
                  <a:lnTo>
                    <a:pt x="420" y="11"/>
                  </a:lnTo>
                  <a:lnTo>
                    <a:pt x="254" y="11"/>
                  </a:lnTo>
                  <a:lnTo>
                    <a:pt x="254" y="80"/>
                  </a:lnTo>
                  <a:close/>
                  <a:moveTo>
                    <a:pt x="397" y="119"/>
                  </a:moveTo>
                  <a:lnTo>
                    <a:pt x="429" y="119"/>
                  </a:lnTo>
                  <a:lnTo>
                    <a:pt x="438" y="115"/>
                  </a:lnTo>
                  <a:lnTo>
                    <a:pt x="438" y="107"/>
                  </a:lnTo>
                  <a:lnTo>
                    <a:pt x="429" y="107"/>
                  </a:lnTo>
                  <a:lnTo>
                    <a:pt x="397" y="107"/>
                  </a:lnTo>
                  <a:lnTo>
                    <a:pt x="397" y="119"/>
                  </a:lnTo>
                  <a:close/>
                  <a:moveTo>
                    <a:pt x="40" y="119"/>
                  </a:moveTo>
                  <a:lnTo>
                    <a:pt x="4" y="119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4" y="107"/>
                  </a:lnTo>
                  <a:lnTo>
                    <a:pt x="40" y="107"/>
                  </a:lnTo>
                  <a:lnTo>
                    <a:pt x="40" y="119"/>
                  </a:lnTo>
                  <a:close/>
                  <a:moveTo>
                    <a:pt x="156" y="23"/>
                  </a:moveTo>
                  <a:lnTo>
                    <a:pt x="228" y="23"/>
                  </a:lnTo>
                  <a:lnTo>
                    <a:pt x="228" y="19"/>
                  </a:lnTo>
                  <a:lnTo>
                    <a:pt x="156" y="19"/>
                  </a:lnTo>
                  <a:lnTo>
                    <a:pt x="156" y="23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4" name="Freeform 301"/>
            <p:cNvSpPr>
              <a:spLocks/>
            </p:cNvSpPr>
            <p:nvPr/>
          </p:nvSpPr>
          <p:spPr bwMode="auto">
            <a:xfrm>
              <a:off x="4326" y="676"/>
              <a:ext cx="295" cy="92"/>
            </a:xfrm>
            <a:custGeom>
              <a:avLst/>
              <a:gdLst>
                <a:gd name="T0" fmla="*/ 4 w 295"/>
                <a:gd name="T1" fmla="*/ 92 h 92"/>
                <a:gd name="T2" fmla="*/ 295 w 295"/>
                <a:gd name="T3" fmla="*/ 92 h 92"/>
                <a:gd name="T4" fmla="*/ 295 w 295"/>
                <a:gd name="T5" fmla="*/ 0 h 92"/>
                <a:gd name="T6" fmla="*/ 4 w 295"/>
                <a:gd name="T7" fmla="*/ 0 h 92"/>
                <a:gd name="T8" fmla="*/ 0 w 295"/>
                <a:gd name="T9" fmla="*/ 46 h 92"/>
                <a:gd name="T10" fmla="*/ 4 w 295"/>
                <a:gd name="T11" fmla="*/ 92 h 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5" h="92">
                  <a:moveTo>
                    <a:pt x="4" y="92"/>
                  </a:moveTo>
                  <a:lnTo>
                    <a:pt x="295" y="92"/>
                  </a:lnTo>
                  <a:lnTo>
                    <a:pt x="295" y="0"/>
                  </a:lnTo>
                  <a:lnTo>
                    <a:pt x="4" y="0"/>
                  </a:lnTo>
                  <a:lnTo>
                    <a:pt x="0" y="46"/>
                  </a:lnTo>
                  <a:lnTo>
                    <a:pt x="4" y="9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5" name="Line 302"/>
            <p:cNvSpPr>
              <a:spLocks noChangeShapeType="1"/>
            </p:cNvSpPr>
            <p:nvPr/>
          </p:nvSpPr>
          <p:spPr bwMode="auto">
            <a:xfrm>
              <a:off x="4415" y="676"/>
              <a:ext cx="1" cy="9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6" name="Line 303"/>
            <p:cNvSpPr>
              <a:spLocks noChangeShapeType="1"/>
            </p:cNvSpPr>
            <p:nvPr/>
          </p:nvSpPr>
          <p:spPr bwMode="auto">
            <a:xfrm flipH="1">
              <a:off x="4326" y="706"/>
              <a:ext cx="8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7" name="Line 304"/>
            <p:cNvSpPr>
              <a:spLocks noChangeShapeType="1"/>
            </p:cNvSpPr>
            <p:nvPr/>
          </p:nvSpPr>
          <p:spPr bwMode="auto">
            <a:xfrm flipH="1">
              <a:off x="4326" y="737"/>
              <a:ext cx="8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8" name="Rectangle 305"/>
            <p:cNvSpPr>
              <a:spLocks noChangeArrowheads="1"/>
            </p:cNvSpPr>
            <p:nvPr/>
          </p:nvSpPr>
          <p:spPr bwMode="auto">
            <a:xfrm>
              <a:off x="4437" y="687"/>
              <a:ext cx="166" cy="69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089" name="Line 306"/>
            <p:cNvSpPr>
              <a:spLocks noChangeShapeType="1"/>
            </p:cNvSpPr>
            <p:nvPr/>
          </p:nvSpPr>
          <p:spPr bwMode="auto">
            <a:xfrm>
              <a:off x="4549" y="687"/>
              <a:ext cx="1" cy="2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0" name="Line 307"/>
            <p:cNvSpPr>
              <a:spLocks noChangeShapeType="1"/>
            </p:cNvSpPr>
            <p:nvPr/>
          </p:nvSpPr>
          <p:spPr bwMode="auto">
            <a:xfrm>
              <a:off x="4437" y="714"/>
              <a:ext cx="16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1" name="Freeform 308"/>
            <p:cNvSpPr>
              <a:spLocks/>
            </p:cNvSpPr>
            <p:nvPr/>
          </p:nvSpPr>
          <p:spPr bwMode="auto">
            <a:xfrm>
              <a:off x="4580" y="783"/>
              <a:ext cx="41" cy="12"/>
            </a:xfrm>
            <a:custGeom>
              <a:avLst/>
              <a:gdLst>
                <a:gd name="T0" fmla="*/ 0 w 41"/>
                <a:gd name="T1" fmla="*/ 12 h 12"/>
                <a:gd name="T2" fmla="*/ 32 w 41"/>
                <a:gd name="T3" fmla="*/ 12 h 12"/>
                <a:gd name="T4" fmla="*/ 41 w 41"/>
                <a:gd name="T5" fmla="*/ 8 h 12"/>
                <a:gd name="T6" fmla="*/ 41 w 41"/>
                <a:gd name="T7" fmla="*/ 0 h 12"/>
                <a:gd name="T8" fmla="*/ 32 w 41"/>
                <a:gd name="T9" fmla="*/ 0 h 12"/>
                <a:gd name="T10" fmla="*/ 0 w 41"/>
                <a:gd name="T11" fmla="*/ 0 h 12"/>
                <a:gd name="T12" fmla="*/ 0 w 41"/>
                <a:gd name="T13" fmla="*/ 12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12">
                  <a:moveTo>
                    <a:pt x="0" y="12"/>
                  </a:moveTo>
                  <a:lnTo>
                    <a:pt x="32" y="12"/>
                  </a:lnTo>
                  <a:lnTo>
                    <a:pt x="41" y="8"/>
                  </a:lnTo>
                  <a:lnTo>
                    <a:pt x="41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2" name="Freeform 309"/>
            <p:cNvSpPr>
              <a:spLocks/>
            </p:cNvSpPr>
            <p:nvPr/>
          </p:nvSpPr>
          <p:spPr bwMode="auto">
            <a:xfrm>
              <a:off x="4183" y="783"/>
              <a:ext cx="40" cy="12"/>
            </a:xfrm>
            <a:custGeom>
              <a:avLst/>
              <a:gdLst>
                <a:gd name="T0" fmla="*/ 40 w 40"/>
                <a:gd name="T1" fmla="*/ 12 h 12"/>
                <a:gd name="T2" fmla="*/ 4 w 40"/>
                <a:gd name="T3" fmla="*/ 12 h 12"/>
                <a:gd name="T4" fmla="*/ 0 w 40"/>
                <a:gd name="T5" fmla="*/ 8 h 12"/>
                <a:gd name="T6" fmla="*/ 0 w 40"/>
                <a:gd name="T7" fmla="*/ 0 h 12"/>
                <a:gd name="T8" fmla="*/ 4 w 40"/>
                <a:gd name="T9" fmla="*/ 0 h 12"/>
                <a:gd name="T10" fmla="*/ 40 w 40"/>
                <a:gd name="T11" fmla="*/ 0 h 12"/>
                <a:gd name="T12" fmla="*/ 40 w 40"/>
                <a:gd name="T13" fmla="*/ 12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" h="12">
                  <a:moveTo>
                    <a:pt x="40" y="12"/>
                  </a:moveTo>
                  <a:lnTo>
                    <a:pt x="4" y="12"/>
                  </a:lnTo>
                  <a:lnTo>
                    <a:pt x="0" y="8"/>
                  </a:lnTo>
                  <a:lnTo>
                    <a:pt x="0" y="0"/>
                  </a:lnTo>
                  <a:lnTo>
                    <a:pt x="4" y="0"/>
                  </a:lnTo>
                  <a:lnTo>
                    <a:pt x="40" y="0"/>
                  </a:lnTo>
                  <a:lnTo>
                    <a:pt x="40" y="12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3" name="Rectangle 310"/>
            <p:cNvSpPr>
              <a:spLocks noChangeArrowheads="1"/>
            </p:cNvSpPr>
            <p:nvPr/>
          </p:nvSpPr>
          <p:spPr bwMode="auto">
            <a:xfrm>
              <a:off x="4339" y="695"/>
              <a:ext cx="72" cy="4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094" name="Line 311"/>
            <p:cNvSpPr>
              <a:spLocks noChangeShapeType="1"/>
            </p:cNvSpPr>
            <p:nvPr/>
          </p:nvSpPr>
          <p:spPr bwMode="auto">
            <a:xfrm flipV="1">
              <a:off x="4339" y="668"/>
              <a:ext cx="1" cy="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5" name="Line 312"/>
            <p:cNvSpPr>
              <a:spLocks noChangeShapeType="1"/>
            </p:cNvSpPr>
            <p:nvPr/>
          </p:nvSpPr>
          <p:spPr bwMode="auto">
            <a:xfrm flipV="1">
              <a:off x="4339" y="768"/>
              <a:ext cx="1" cy="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6" name="Line 313"/>
            <p:cNvSpPr>
              <a:spLocks noChangeShapeType="1"/>
            </p:cNvSpPr>
            <p:nvPr/>
          </p:nvSpPr>
          <p:spPr bwMode="auto">
            <a:xfrm>
              <a:off x="4339" y="722"/>
              <a:ext cx="9" cy="1"/>
            </a:xfrm>
            <a:prstGeom prst="line">
              <a:avLst/>
            </a:prstGeom>
            <a:noFill/>
            <a:ln w="63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7" name="Line 314"/>
            <p:cNvSpPr>
              <a:spLocks noChangeShapeType="1"/>
            </p:cNvSpPr>
            <p:nvPr/>
          </p:nvSpPr>
          <p:spPr bwMode="auto">
            <a:xfrm>
              <a:off x="4339" y="695"/>
              <a:ext cx="9" cy="1"/>
            </a:xfrm>
            <a:prstGeom prst="line">
              <a:avLst/>
            </a:prstGeom>
            <a:noFill/>
            <a:ln w="63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8" name="Line 315"/>
            <p:cNvSpPr>
              <a:spLocks noChangeShapeType="1"/>
            </p:cNvSpPr>
            <p:nvPr/>
          </p:nvSpPr>
          <p:spPr bwMode="auto">
            <a:xfrm>
              <a:off x="4393" y="695"/>
              <a:ext cx="9" cy="1"/>
            </a:xfrm>
            <a:prstGeom prst="line">
              <a:avLst/>
            </a:prstGeom>
            <a:noFill/>
            <a:ln w="63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9" name="Line 316"/>
            <p:cNvSpPr>
              <a:spLocks noChangeShapeType="1"/>
            </p:cNvSpPr>
            <p:nvPr/>
          </p:nvSpPr>
          <p:spPr bwMode="auto">
            <a:xfrm>
              <a:off x="4460" y="706"/>
              <a:ext cx="9" cy="1"/>
            </a:xfrm>
            <a:prstGeom prst="line">
              <a:avLst/>
            </a:prstGeom>
            <a:noFill/>
            <a:ln w="63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00" name="Freeform 317"/>
            <p:cNvSpPr>
              <a:spLocks/>
            </p:cNvSpPr>
            <p:nvPr/>
          </p:nvSpPr>
          <p:spPr bwMode="auto">
            <a:xfrm>
              <a:off x="4567" y="368"/>
              <a:ext cx="58" cy="285"/>
            </a:xfrm>
            <a:custGeom>
              <a:avLst/>
              <a:gdLst>
                <a:gd name="T0" fmla="*/ 0 w 58"/>
                <a:gd name="T1" fmla="*/ 285 h 285"/>
                <a:gd name="T2" fmla="*/ 45 w 58"/>
                <a:gd name="T3" fmla="*/ 246 h 285"/>
                <a:gd name="T4" fmla="*/ 45 w 58"/>
                <a:gd name="T5" fmla="*/ 181 h 285"/>
                <a:gd name="T6" fmla="*/ 58 w 58"/>
                <a:gd name="T7" fmla="*/ 146 h 285"/>
                <a:gd name="T8" fmla="*/ 58 w 58"/>
                <a:gd name="T9" fmla="*/ 0 h 285"/>
                <a:gd name="T10" fmla="*/ 0 w 58"/>
                <a:gd name="T11" fmla="*/ 50 h 285"/>
                <a:gd name="T12" fmla="*/ 0 w 58"/>
                <a:gd name="T13" fmla="*/ 285 h 2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285">
                  <a:moveTo>
                    <a:pt x="0" y="285"/>
                  </a:moveTo>
                  <a:lnTo>
                    <a:pt x="45" y="246"/>
                  </a:lnTo>
                  <a:lnTo>
                    <a:pt x="45" y="181"/>
                  </a:lnTo>
                  <a:lnTo>
                    <a:pt x="58" y="146"/>
                  </a:lnTo>
                  <a:lnTo>
                    <a:pt x="58" y="0"/>
                  </a:lnTo>
                  <a:lnTo>
                    <a:pt x="0" y="5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01" name="Freeform 318"/>
            <p:cNvSpPr>
              <a:spLocks/>
            </p:cNvSpPr>
            <p:nvPr/>
          </p:nvSpPr>
          <p:spPr bwMode="auto">
            <a:xfrm>
              <a:off x="4232" y="368"/>
              <a:ext cx="393" cy="50"/>
            </a:xfrm>
            <a:custGeom>
              <a:avLst/>
              <a:gdLst>
                <a:gd name="T0" fmla="*/ 393 w 393"/>
                <a:gd name="T1" fmla="*/ 0 h 50"/>
                <a:gd name="T2" fmla="*/ 58 w 393"/>
                <a:gd name="T3" fmla="*/ 0 h 50"/>
                <a:gd name="T4" fmla="*/ 0 w 393"/>
                <a:gd name="T5" fmla="*/ 50 h 50"/>
                <a:gd name="T6" fmla="*/ 335 w 393"/>
                <a:gd name="T7" fmla="*/ 50 h 50"/>
                <a:gd name="T8" fmla="*/ 393 w 393"/>
                <a:gd name="T9" fmla="*/ 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3" h="50">
                  <a:moveTo>
                    <a:pt x="393" y="0"/>
                  </a:moveTo>
                  <a:lnTo>
                    <a:pt x="58" y="0"/>
                  </a:lnTo>
                  <a:lnTo>
                    <a:pt x="0" y="50"/>
                  </a:lnTo>
                  <a:lnTo>
                    <a:pt x="335" y="50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02" name="Rectangle 319"/>
            <p:cNvSpPr>
              <a:spLocks noChangeArrowheads="1"/>
            </p:cNvSpPr>
            <p:nvPr/>
          </p:nvSpPr>
          <p:spPr bwMode="auto">
            <a:xfrm>
              <a:off x="4232" y="418"/>
              <a:ext cx="335" cy="235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103" name="Rectangle 320"/>
            <p:cNvSpPr>
              <a:spLocks noChangeArrowheads="1"/>
            </p:cNvSpPr>
            <p:nvPr/>
          </p:nvSpPr>
          <p:spPr bwMode="auto">
            <a:xfrm>
              <a:off x="4536" y="622"/>
              <a:ext cx="18" cy="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104" name="Freeform 321"/>
            <p:cNvSpPr>
              <a:spLocks noEditPoints="1"/>
            </p:cNvSpPr>
            <p:nvPr/>
          </p:nvSpPr>
          <p:spPr bwMode="auto">
            <a:xfrm>
              <a:off x="4281" y="453"/>
              <a:ext cx="237" cy="146"/>
            </a:xfrm>
            <a:custGeom>
              <a:avLst/>
              <a:gdLst>
                <a:gd name="T0" fmla="*/ 0 w 237"/>
                <a:gd name="T1" fmla="*/ 0 h 146"/>
                <a:gd name="T2" fmla="*/ 237 w 237"/>
                <a:gd name="T3" fmla="*/ 0 h 146"/>
                <a:gd name="T4" fmla="*/ 237 w 237"/>
                <a:gd name="T5" fmla="*/ 146 h 146"/>
                <a:gd name="T6" fmla="*/ 0 w 237"/>
                <a:gd name="T7" fmla="*/ 146 h 146"/>
                <a:gd name="T8" fmla="*/ 0 w 237"/>
                <a:gd name="T9" fmla="*/ 0 h 146"/>
                <a:gd name="T10" fmla="*/ 0 w 237"/>
                <a:gd name="T11" fmla="*/ 0 h 146"/>
                <a:gd name="T12" fmla="*/ 228 w 237"/>
                <a:gd name="T13" fmla="*/ 0 h 146"/>
                <a:gd name="T14" fmla="*/ 228 w 237"/>
                <a:gd name="T15" fmla="*/ 138 h 146"/>
                <a:gd name="T16" fmla="*/ 0 w 237"/>
                <a:gd name="T17" fmla="*/ 138 h 146"/>
                <a:gd name="T18" fmla="*/ 0 w 237"/>
                <a:gd name="T19" fmla="*/ 0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7" h="146">
                  <a:moveTo>
                    <a:pt x="0" y="0"/>
                  </a:moveTo>
                  <a:lnTo>
                    <a:pt x="237" y="0"/>
                  </a:lnTo>
                  <a:lnTo>
                    <a:pt x="23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28" y="0"/>
                  </a:lnTo>
                  <a:lnTo>
                    <a:pt x="228" y="138"/>
                  </a:lnTo>
                  <a:lnTo>
                    <a:pt x="0" y="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8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05" name="Freeform 322"/>
            <p:cNvSpPr>
              <a:spLocks noEditPoints="1"/>
            </p:cNvSpPr>
            <p:nvPr/>
          </p:nvSpPr>
          <p:spPr bwMode="auto">
            <a:xfrm>
              <a:off x="4281" y="453"/>
              <a:ext cx="228" cy="138"/>
            </a:xfrm>
            <a:custGeom>
              <a:avLst/>
              <a:gdLst>
                <a:gd name="T0" fmla="*/ 0 w 228"/>
                <a:gd name="T1" fmla="*/ 0 h 138"/>
                <a:gd name="T2" fmla="*/ 228 w 228"/>
                <a:gd name="T3" fmla="*/ 0 h 138"/>
                <a:gd name="T4" fmla="*/ 228 w 228"/>
                <a:gd name="T5" fmla="*/ 138 h 138"/>
                <a:gd name="T6" fmla="*/ 0 w 228"/>
                <a:gd name="T7" fmla="*/ 138 h 138"/>
                <a:gd name="T8" fmla="*/ 0 w 228"/>
                <a:gd name="T9" fmla="*/ 0 h 138"/>
                <a:gd name="T10" fmla="*/ 0 w 228"/>
                <a:gd name="T11" fmla="*/ 0 h 138"/>
                <a:gd name="T12" fmla="*/ 219 w 228"/>
                <a:gd name="T13" fmla="*/ 0 h 138"/>
                <a:gd name="T14" fmla="*/ 219 w 228"/>
                <a:gd name="T15" fmla="*/ 134 h 138"/>
                <a:gd name="T16" fmla="*/ 0 w 228"/>
                <a:gd name="T17" fmla="*/ 134 h 138"/>
                <a:gd name="T18" fmla="*/ 0 w 228"/>
                <a:gd name="T19" fmla="*/ 0 h 1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" h="138">
                  <a:moveTo>
                    <a:pt x="0" y="0"/>
                  </a:moveTo>
                  <a:lnTo>
                    <a:pt x="228" y="0"/>
                  </a:lnTo>
                  <a:lnTo>
                    <a:pt x="228" y="138"/>
                  </a:lnTo>
                  <a:lnTo>
                    <a:pt x="0" y="13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19" y="0"/>
                  </a:lnTo>
                  <a:lnTo>
                    <a:pt x="219" y="134"/>
                  </a:lnTo>
                  <a:lnTo>
                    <a:pt x="0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06" name="Freeform 323"/>
            <p:cNvSpPr>
              <a:spLocks noEditPoints="1"/>
            </p:cNvSpPr>
            <p:nvPr/>
          </p:nvSpPr>
          <p:spPr bwMode="auto">
            <a:xfrm>
              <a:off x="4281" y="453"/>
              <a:ext cx="219" cy="134"/>
            </a:xfrm>
            <a:custGeom>
              <a:avLst/>
              <a:gdLst>
                <a:gd name="T0" fmla="*/ 0 w 219"/>
                <a:gd name="T1" fmla="*/ 0 h 134"/>
                <a:gd name="T2" fmla="*/ 219 w 219"/>
                <a:gd name="T3" fmla="*/ 0 h 134"/>
                <a:gd name="T4" fmla="*/ 219 w 219"/>
                <a:gd name="T5" fmla="*/ 134 h 134"/>
                <a:gd name="T6" fmla="*/ 0 w 219"/>
                <a:gd name="T7" fmla="*/ 134 h 134"/>
                <a:gd name="T8" fmla="*/ 0 w 219"/>
                <a:gd name="T9" fmla="*/ 0 h 134"/>
                <a:gd name="T10" fmla="*/ 0 w 219"/>
                <a:gd name="T11" fmla="*/ 0 h 134"/>
                <a:gd name="T12" fmla="*/ 210 w 219"/>
                <a:gd name="T13" fmla="*/ 0 h 134"/>
                <a:gd name="T14" fmla="*/ 210 w 219"/>
                <a:gd name="T15" fmla="*/ 127 h 134"/>
                <a:gd name="T16" fmla="*/ 0 w 219"/>
                <a:gd name="T17" fmla="*/ 127 h 134"/>
                <a:gd name="T18" fmla="*/ 0 w 21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9" h="134">
                  <a:moveTo>
                    <a:pt x="0" y="0"/>
                  </a:moveTo>
                  <a:lnTo>
                    <a:pt x="219" y="0"/>
                  </a:lnTo>
                  <a:lnTo>
                    <a:pt x="219" y="134"/>
                  </a:lnTo>
                  <a:lnTo>
                    <a:pt x="0" y="13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10" y="0"/>
                  </a:lnTo>
                  <a:lnTo>
                    <a:pt x="210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07" name="Freeform 324"/>
            <p:cNvSpPr>
              <a:spLocks noEditPoints="1"/>
            </p:cNvSpPr>
            <p:nvPr/>
          </p:nvSpPr>
          <p:spPr bwMode="auto">
            <a:xfrm>
              <a:off x="4281" y="453"/>
              <a:ext cx="210" cy="127"/>
            </a:xfrm>
            <a:custGeom>
              <a:avLst/>
              <a:gdLst>
                <a:gd name="T0" fmla="*/ 0 w 210"/>
                <a:gd name="T1" fmla="*/ 0 h 127"/>
                <a:gd name="T2" fmla="*/ 210 w 210"/>
                <a:gd name="T3" fmla="*/ 0 h 127"/>
                <a:gd name="T4" fmla="*/ 210 w 210"/>
                <a:gd name="T5" fmla="*/ 127 h 127"/>
                <a:gd name="T6" fmla="*/ 0 w 210"/>
                <a:gd name="T7" fmla="*/ 127 h 127"/>
                <a:gd name="T8" fmla="*/ 0 w 210"/>
                <a:gd name="T9" fmla="*/ 0 h 127"/>
                <a:gd name="T10" fmla="*/ 0 w 210"/>
                <a:gd name="T11" fmla="*/ 0 h 127"/>
                <a:gd name="T12" fmla="*/ 201 w 210"/>
                <a:gd name="T13" fmla="*/ 0 h 127"/>
                <a:gd name="T14" fmla="*/ 201 w 210"/>
                <a:gd name="T15" fmla="*/ 123 h 127"/>
                <a:gd name="T16" fmla="*/ 0 w 210"/>
                <a:gd name="T17" fmla="*/ 123 h 127"/>
                <a:gd name="T18" fmla="*/ 0 w 210"/>
                <a:gd name="T19" fmla="*/ 0 h 1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0" h="127">
                  <a:moveTo>
                    <a:pt x="0" y="0"/>
                  </a:moveTo>
                  <a:lnTo>
                    <a:pt x="210" y="0"/>
                  </a:lnTo>
                  <a:lnTo>
                    <a:pt x="210" y="127"/>
                  </a:lnTo>
                  <a:lnTo>
                    <a:pt x="0" y="12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01" y="0"/>
                  </a:lnTo>
                  <a:lnTo>
                    <a:pt x="201" y="123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08" name="Freeform 325"/>
            <p:cNvSpPr>
              <a:spLocks noEditPoints="1"/>
            </p:cNvSpPr>
            <p:nvPr/>
          </p:nvSpPr>
          <p:spPr bwMode="auto">
            <a:xfrm>
              <a:off x="4281" y="453"/>
              <a:ext cx="201" cy="123"/>
            </a:xfrm>
            <a:custGeom>
              <a:avLst/>
              <a:gdLst>
                <a:gd name="T0" fmla="*/ 0 w 201"/>
                <a:gd name="T1" fmla="*/ 0 h 123"/>
                <a:gd name="T2" fmla="*/ 201 w 201"/>
                <a:gd name="T3" fmla="*/ 0 h 123"/>
                <a:gd name="T4" fmla="*/ 201 w 201"/>
                <a:gd name="T5" fmla="*/ 123 h 123"/>
                <a:gd name="T6" fmla="*/ 0 w 201"/>
                <a:gd name="T7" fmla="*/ 123 h 123"/>
                <a:gd name="T8" fmla="*/ 0 w 201"/>
                <a:gd name="T9" fmla="*/ 0 h 123"/>
                <a:gd name="T10" fmla="*/ 0 w 201"/>
                <a:gd name="T11" fmla="*/ 0 h 123"/>
                <a:gd name="T12" fmla="*/ 192 w 201"/>
                <a:gd name="T13" fmla="*/ 0 h 123"/>
                <a:gd name="T14" fmla="*/ 192 w 201"/>
                <a:gd name="T15" fmla="*/ 119 h 123"/>
                <a:gd name="T16" fmla="*/ 0 w 201"/>
                <a:gd name="T17" fmla="*/ 119 h 123"/>
                <a:gd name="T18" fmla="*/ 0 w 201"/>
                <a:gd name="T19" fmla="*/ 0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1" h="123">
                  <a:moveTo>
                    <a:pt x="0" y="0"/>
                  </a:moveTo>
                  <a:lnTo>
                    <a:pt x="201" y="0"/>
                  </a:lnTo>
                  <a:lnTo>
                    <a:pt x="201" y="123"/>
                  </a:lnTo>
                  <a:lnTo>
                    <a:pt x="0" y="12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92" y="0"/>
                  </a:lnTo>
                  <a:lnTo>
                    <a:pt x="192" y="119"/>
                  </a:lnTo>
                  <a:lnTo>
                    <a:pt x="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09" name="Freeform 326"/>
            <p:cNvSpPr>
              <a:spLocks noEditPoints="1"/>
            </p:cNvSpPr>
            <p:nvPr/>
          </p:nvSpPr>
          <p:spPr bwMode="auto">
            <a:xfrm>
              <a:off x="4281" y="453"/>
              <a:ext cx="192" cy="119"/>
            </a:xfrm>
            <a:custGeom>
              <a:avLst/>
              <a:gdLst>
                <a:gd name="T0" fmla="*/ 0 w 192"/>
                <a:gd name="T1" fmla="*/ 0 h 119"/>
                <a:gd name="T2" fmla="*/ 192 w 192"/>
                <a:gd name="T3" fmla="*/ 0 h 119"/>
                <a:gd name="T4" fmla="*/ 192 w 192"/>
                <a:gd name="T5" fmla="*/ 119 h 119"/>
                <a:gd name="T6" fmla="*/ 0 w 192"/>
                <a:gd name="T7" fmla="*/ 119 h 119"/>
                <a:gd name="T8" fmla="*/ 0 w 192"/>
                <a:gd name="T9" fmla="*/ 0 h 119"/>
                <a:gd name="T10" fmla="*/ 0 w 192"/>
                <a:gd name="T11" fmla="*/ 0 h 119"/>
                <a:gd name="T12" fmla="*/ 188 w 192"/>
                <a:gd name="T13" fmla="*/ 0 h 119"/>
                <a:gd name="T14" fmla="*/ 188 w 192"/>
                <a:gd name="T15" fmla="*/ 111 h 119"/>
                <a:gd name="T16" fmla="*/ 0 w 192"/>
                <a:gd name="T17" fmla="*/ 111 h 119"/>
                <a:gd name="T18" fmla="*/ 0 w 192"/>
                <a:gd name="T19" fmla="*/ 0 h 1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19">
                  <a:moveTo>
                    <a:pt x="0" y="0"/>
                  </a:moveTo>
                  <a:lnTo>
                    <a:pt x="192" y="0"/>
                  </a:lnTo>
                  <a:lnTo>
                    <a:pt x="192" y="119"/>
                  </a:lnTo>
                  <a:lnTo>
                    <a:pt x="0" y="11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88" y="0"/>
                  </a:lnTo>
                  <a:lnTo>
                    <a:pt x="188" y="111"/>
                  </a:lnTo>
                  <a:lnTo>
                    <a:pt x="0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10" name="Freeform 327"/>
            <p:cNvSpPr>
              <a:spLocks noEditPoints="1"/>
            </p:cNvSpPr>
            <p:nvPr/>
          </p:nvSpPr>
          <p:spPr bwMode="auto">
            <a:xfrm>
              <a:off x="4281" y="453"/>
              <a:ext cx="188" cy="111"/>
            </a:xfrm>
            <a:custGeom>
              <a:avLst/>
              <a:gdLst>
                <a:gd name="T0" fmla="*/ 0 w 188"/>
                <a:gd name="T1" fmla="*/ 0 h 111"/>
                <a:gd name="T2" fmla="*/ 188 w 188"/>
                <a:gd name="T3" fmla="*/ 0 h 111"/>
                <a:gd name="T4" fmla="*/ 188 w 188"/>
                <a:gd name="T5" fmla="*/ 111 h 111"/>
                <a:gd name="T6" fmla="*/ 0 w 188"/>
                <a:gd name="T7" fmla="*/ 111 h 111"/>
                <a:gd name="T8" fmla="*/ 0 w 188"/>
                <a:gd name="T9" fmla="*/ 0 h 111"/>
                <a:gd name="T10" fmla="*/ 0 w 188"/>
                <a:gd name="T11" fmla="*/ 0 h 111"/>
                <a:gd name="T12" fmla="*/ 179 w 188"/>
                <a:gd name="T13" fmla="*/ 0 h 111"/>
                <a:gd name="T14" fmla="*/ 179 w 188"/>
                <a:gd name="T15" fmla="*/ 107 h 111"/>
                <a:gd name="T16" fmla="*/ 0 w 188"/>
                <a:gd name="T17" fmla="*/ 107 h 111"/>
                <a:gd name="T18" fmla="*/ 0 w 188"/>
                <a:gd name="T19" fmla="*/ 0 h 1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8" h="111">
                  <a:moveTo>
                    <a:pt x="0" y="0"/>
                  </a:moveTo>
                  <a:lnTo>
                    <a:pt x="188" y="0"/>
                  </a:lnTo>
                  <a:lnTo>
                    <a:pt x="188" y="111"/>
                  </a:lnTo>
                  <a:lnTo>
                    <a:pt x="0" y="1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79" y="0"/>
                  </a:lnTo>
                  <a:lnTo>
                    <a:pt x="179" y="107"/>
                  </a:lnTo>
                  <a:lnTo>
                    <a:pt x="0" y="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11" name="Freeform 328"/>
            <p:cNvSpPr>
              <a:spLocks noEditPoints="1"/>
            </p:cNvSpPr>
            <p:nvPr/>
          </p:nvSpPr>
          <p:spPr bwMode="auto">
            <a:xfrm>
              <a:off x="4281" y="453"/>
              <a:ext cx="179" cy="107"/>
            </a:xfrm>
            <a:custGeom>
              <a:avLst/>
              <a:gdLst>
                <a:gd name="T0" fmla="*/ 0 w 179"/>
                <a:gd name="T1" fmla="*/ 0 h 107"/>
                <a:gd name="T2" fmla="*/ 179 w 179"/>
                <a:gd name="T3" fmla="*/ 0 h 107"/>
                <a:gd name="T4" fmla="*/ 179 w 179"/>
                <a:gd name="T5" fmla="*/ 107 h 107"/>
                <a:gd name="T6" fmla="*/ 0 w 179"/>
                <a:gd name="T7" fmla="*/ 107 h 107"/>
                <a:gd name="T8" fmla="*/ 0 w 179"/>
                <a:gd name="T9" fmla="*/ 0 h 107"/>
                <a:gd name="T10" fmla="*/ 0 w 179"/>
                <a:gd name="T11" fmla="*/ 0 h 107"/>
                <a:gd name="T12" fmla="*/ 170 w 179"/>
                <a:gd name="T13" fmla="*/ 0 h 107"/>
                <a:gd name="T14" fmla="*/ 170 w 179"/>
                <a:gd name="T15" fmla="*/ 100 h 107"/>
                <a:gd name="T16" fmla="*/ 0 w 179"/>
                <a:gd name="T17" fmla="*/ 100 h 107"/>
                <a:gd name="T18" fmla="*/ 0 w 179"/>
                <a:gd name="T19" fmla="*/ 0 h 1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9" h="107">
                  <a:moveTo>
                    <a:pt x="0" y="0"/>
                  </a:moveTo>
                  <a:lnTo>
                    <a:pt x="179" y="0"/>
                  </a:lnTo>
                  <a:lnTo>
                    <a:pt x="179" y="107"/>
                  </a:lnTo>
                  <a:lnTo>
                    <a:pt x="0" y="10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70" y="0"/>
                  </a:lnTo>
                  <a:lnTo>
                    <a:pt x="170" y="100"/>
                  </a:lnTo>
                  <a:lnTo>
                    <a:pt x="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A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12" name="Freeform 329"/>
            <p:cNvSpPr>
              <a:spLocks noEditPoints="1"/>
            </p:cNvSpPr>
            <p:nvPr/>
          </p:nvSpPr>
          <p:spPr bwMode="auto">
            <a:xfrm>
              <a:off x="4281" y="453"/>
              <a:ext cx="170" cy="100"/>
            </a:xfrm>
            <a:custGeom>
              <a:avLst/>
              <a:gdLst>
                <a:gd name="T0" fmla="*/ 0 w 170"/>
                <a:gd name="T1" fmla="*/ 0 h 100"/>
                <a:gd name="T2" fmla="*/ 170 w 170"/>
                <a:gd name="T3" fmla="*/ 0 h 100"/>
                <a:gd name="T4" fmla="*/ 170 w 170"/>
                <a:gd name="T5" fmla="*/ 100 h 100"/>
                <a:gd name="T6" fmla="*/ 0 w 170"/>
                <a:gd name="T7" fmla="*/ 100 h 100"/>
                <a:gd name="T8" fmla="*/ 0 w 170"/>
                <a:gd name="T9" fmla="*/ 0 h 100"/>
                <a:gd name="T10" fmla="*/ 0 w 170"/>
                <a:gd name="T11" fmla="*/ 0 h 100"/>
                <a:gd name="T12" fmla="*/ 161 w 170"/>
                <a:gd name="T13" fmla="*/ 0 h 100"/>
                <a:gd name="T14" fmla="*/ 161 w 170"/>
                <a:gd name="T15" fmla="*/ 96 h 100"/>
                <a:gd name="T16" fmla="*/ 0 w 170"/>
                <a:gd name="T17" fmla="*/ 96 h 100"/>
                <a:gd name="T18" fmla="*/ 0 w 170"/>
                <a:gd name="T19" fmla="*/ 0 h 1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0" h="100">
                  <a:moveTo>
                    <a:pt x="0" y="0"/>
                  </a:moveTo>
                  <a:lnTo>
                    <a:pt x="170" y="0"/>
                  </a:lnTo>
                  <a:lnTo>
                    <a:pt x="170" y="100"/>
                  </a:lnTo>
                  <a:lnTo>
                    <a:pt x="0" y="10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61" y="0"/>
                  </a:lnTo>
                  <a:lnTo>
                    <a:pt x="161" y="96"/>
                  </a:lnTo>
                  <a:lnTo>
                    <a:pt x="0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13" name="Freeform 330"/>
            <p:cNvSpPr>
              <a:spLocks noEditPoints="1"/>
            </p:cNvSpPr>
            <p:nvPr/>
          </p:nvSpPr>
          <p:spPr bwMode="auto">
            <a:xfrm>
              <a:off x="4281" y="453"/>
              <a:ext cx="161" cy="96"/>
            </a:xfrm>
            <a:custGeom>
              <a:avLst/>
              <a:gdLst>
                <a:gd name="T0" fmla="*/ 0 w 161"/>
                <a:gd name="T1" fmla="*/ 0 h 96"/>
                <a:gd name="T2" fmla="*/ 161 w 161"/>
                <a:gd name="T3" fmla="*/ 0 h 96"/>
                <a:gd name="T4" fmla="*/ 161 w 161"/>
                <a:gd name="T5" fmla="*/ 96 h 96"/>
                <a:gd name="T6" fmla="*/ 0 w 161"/>
                <a:gd name="T7" fmla="*/ 96 h 96"/>
                <a:gd name="T8" fmla="*/ 0 w 161"/>
                <a:gd name="T9" fmla="*/ 0 h 96"/>
                <a:gd name="T10" fmla="*/ 0 w 161"/>
                <a:gd name="T11" fmla="*/ 0 h 96"/>
                <a:gd name="T12" fmla="*/ 152 w 161"/>
                <a:gd name="T13" fmla="*/ 0 h 96"/>
                <a:gd name="T14" fmla="*/ 152 w 161"/>
                <a:gd name="T15" fmla="*/ 92 h 96"/>
                <a:gd name="T16" fmla="*/ 0 w 161"/>
                <a:gd name="T17" fmla="*/ 92 h 96"/>
                <a:gd name="T18" fmla="*/ 0 w 161"/>
                <a:gd name="T19" fmla="*/ 0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1" h="96">
                  <a:moveTo>
                    <a:pt x="0" y="0"/>
                  </a:moveTo>
                  <a:lnTo>
                    <a:pt x="161" y="0"/>
                  </a:lnTo>
                  <a:lnTo>
                    <a:pt x="161" y="96"/>
                  </a:lnTo>
                  <a:lnTo>
                    <a:pt x="0" y="9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52" y="0"/>
                  </a:lnTo>
                  <a:lnTo>
                    <a:pt x="152" y="92"/>
                  </a:lnTo>
                  <a:lnTo>
                    <a:pt x="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14" name="Freeform 331"/>
            <p:cNvSpPr>
              <a:spLocks noEditPoints="1"/>
            </p:cNvSpPr>
            <p:nvPr/>
          </p:nvSpPr>
          <p:spPr bwMode="auto">
            <a:xfrm>
              <a:off x="4281" y="453"/>
              <a:ext cx="152" cy="92"/>
            </a:xfrm>
            <a:custGeom>
              <a:avLst/>
              <a:gdLst>
                <a:gd name="T0" fmla="*/ 0 w 152"/>
                <a:gd name="T1" fmla="*/ 0 h 92"/>
                <a:gd name="T2" fmla="*/ 152 w 152"/>
                <a:gd name="T3" fmla="*/ 0 h 92"/>
                <a:gd name="T4" fmla="*/ 152 w 152"/>
                <a:gd name="T5" fmla="*/ 92 h 92"/>
                <a:gd name="T6" fmla="*/ 0 w 152"/>
                <a:gd name="T7" fmla="*/ 92 h 92"/>
                <a:gd name="T8" fmla="*/ 0 w 152"/>
                <a:gd name="T9" fmla="*/ 0 h 92"/>
                <a:gd name="T10" fmla="*/ 0 w 152"/>
                <a:gd name="T11" fmla="*/ 0 h 92"/>
                <a:gd name="T12" fmla="*/ 143 w 152"/>
                <a:gd name="T13" fmla="*/ 0 h 92"/>
                <a:gd name="T14" fmla="*/ 143 w 152"/>
                <a:gd name="T15" fmla="*/ 84 h 92"/>
                <a:gd name="T16" fmla="*/ 0 w 152"/>
                <a:gd name="T17" fmla="*/ 84 h 92"/>
                <a:gd name="T18" fmla="*/ 0 w 152"/>
                <a:gd name="T19" fmla="*/ 0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2" h="92">
                  <a:moveTo>
                    <a:pt x="0" y="0"/>
                  </a:moveTo>
                  <a:lnTo>
                    <a:pt x="152" y="0"/>
                  </a:lnTo>
                  <a:lnTo>
                    <a:pt x="152" y="92"/>
                  </a:ln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43" y="0"/>
                  </a:lnTo>
                  <a:lnTo>
                    <a:pt x="143" y="84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15" name="Freeform 332"/>
            <p:cNvSpPr>
              <a:spLocks noEditPoints="1"/>
            </p:cNvSpPr>
            <p:nvPr/>
          </p:nvSpPr>
          <p:spPr bwMode="auto">
            <a:xfrm>
              <a:off x="4281" y="453"/>
              <a:ext cx="143" cy="84"/>
            </a:xfrm>
            <a:custGeom>
              <a:avLst/>
              <a:gdLst>
                <a:gd name="T0" fmla="*/ 0 w 143"/>
                <a:gd name="T1" fmla="*/ 0 h 84"/>
                <a:gd name="T2" fmla="*/ 143 w 143"/>
                <a:gd name="T3" fmla="*/ 0 h 84"/>
                <a:gd name="T4" fmla="*/ 143 w 143"/>
                <a:gd name="T5" fmla="*/ 84 h 84"/>
                <a:gd name="T6" fmla="*/ 0 w 143"/>
                <a:gd name="T7" fmla="*/ 84 h 84"/>
                <a:gd name="T8" fmla="*/ 0 w 143"/>
                <a:gd name="T9" fmla="*/ 0 h 84"/>
                <a:gd name="T10" fmla="*/ 0 w 143"/>
                <a:gd name="T11" fmla="*/ 0 h 84"/>
                <a:gd name="T12" fmla="*/ 134 w 143"/>
                <a:gd name="T13" fmla="*/ 0 h 84"/>
                <a:gd name="T14" fmla="*/ 134 w 143"/>
                <a:gd name="T15" fmla="*/ 81 h 84"/>
                <a:gd name="T16" fmla="*/ 0 w 143"/>
                <a:gd name="T17" fmla="*/ 81 h 84"/>
                <a:gd name="T18" fmla="*/ 0 w 143"/>
                <a:gd name="T19" fmla="*/ 0 h 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3" h="84">
                  <a:moveTo>
                    <a:pt x="0" y="0"/>
                  </a:moveTo>
                  <a:lnTo>
                    <a:pt x="143" y="0"/>
                  </a:lnTo>
                  <a:lnTo>
                    <a:pt x="143" y="84"/>
                  </a:lnTo>
                  <a:lnTo>
                    <a:pt x="0" y="8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34" y="0"/>
                  </a:lnTo>
                  <a:lnTo>
                    <a:pt x="134" y="81"/>
                  </a:lnTo>
                  <a:lnTo>
                    <a:pt x="0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16" name="Freeform 333"/>
            <p:cNvSpPr>
              <a:spLocks noEditPoints="1"/>
            </p:cNvSpPr>
            <p:nvPr/>
          </p:nvSpPr>
          <p:spPr bwMode="auto">
            <a:xfrm>
              <a:off x="4281" y="453"/>
              <a:ext cx="134" cy="81"/>
            </a:xfrm>
            <a:custGeom>
              <a:avLst/>
              <a:gdLst>
                <a:gd name="T0" fmla="*/ 0 w 134"/>
                <a:gd name="T1" fmla="*/ 0 h 81"/>
                <a:gd name="T2" fmla="*/ 134 w 134"/>
                <a:gd name="T3" fmla="*/ 0 h 81"/>
                <a:gd name="T4" fmla="*/ 134 w 134"/>
                <a:gd name="T5" fmla="*/ 81 h 81"/>
                <a:gd name="T6" fmla="*/ 0 w 134"/>
                <a:gd name="T7" fmla="*/ 81 h 81"/>
                <a:gd name="T8" fmla="*/ 0 w 134"/>
                <a:gd name="T9" fmla="*/ 0 h 81"/>
                <a:gd name="T10" fmla="*/ 0 w 134"/>
                <a:gd name="T11" fmla="*/ 0 h 81"/>
                <a:gd name="T12" fmla="*/ 125 w 134"/>
                <a:gd name="T13" fmla="*/ 0 h 81"/>
                <a:gd name="T14" fmla="*/ 125 w 134"/>
                <a:gd name="T15" fmla="*/ 77 h 81"/>
                <a:gd name="T16" fmla="*/ 0 w 134"/>
                <a:gd name="T17" fmla="*/ 77 h 81"/>
                <a:gd name="T18" fmla="*/ 0 w 134"/>
                <a:gd name="T19" fmla="*/ 0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4" h="81">
                  <a:moveTo>
                    <a:pt x="0" y="0"/>
                  </a:moveTo>
                  <a:lnTo>
                    <a:pt x="134" y="0"/>
                  </a:lnTo>
                  <a:lnTo>
                    <a:pt x="134" y="81"/>
                  </a:lnTo>
                  <a:lnTo>
                    <a:pt x="0" y="8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25" y="0"/>
                  </a:lnTo>
                  <a:lnTo>
                    <a:pt x="125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17" name="Freeform 334"/>
            <p:cNvSpPr>
              <a:spLocks noEditPoints="1"/>
            </p:cNvSpPr>
            <p:nvPr/>
          </p:nvSpPr>
          <p:spPr bwMode="auto">
            <a:xfrm>
              <a:off x="4281" y="453"/>
              <a:ext cx="125" cy="77"/>
            </a:xfrm>
            <a:custGeom>
              <a:avLst/>
              <a:gdLst>
                <a:gd name="T0" fmla="*/ 0 w 125"/>
                <a:gd name="T1" fmla="*/ 0 h 77"/>
                <a:gd name="T2" fmla="*/ 125 w 125"/>
                <a:gd name="T3" fmla="*/ 0 h 77"/>
                <a:gd name="T4" fmla="*/ 125 w 125"/>
                <a:gd name="T5" fmla="*/ 77 h 77"/>
                <a:gd name="T6" fmla="*/ 0 w 125"/>
                <a:gd name="T7" fmla="*/ 77 h 77"/>
                <a:gd name="T8" fmla="*/ 0 w 125"/>
                <a:gd name="T9" fmla="*/ 0 h 77"/>
                <a:gd name="T10" fmla="*/ 0 w 125"/>
                <a:gd name="T11" fmla="*/ 0 h 77"/>
                <a:gd name="T12" fmla="*/ 116 w 125"/>
                <a:gd name="T13" fmla="*/ 0 h 77"/>
                <a:gd name="T14" fmla="*/ 116 w 125"/>
                <a:gd name="T15" fmla="*/ 69 h 77"/>
                <a:gd name="T16" fmla="*/ 0 w 125"/>
                <a:gd name="T17" fmla="*/ 69 h 77"/>
                <a:gd name="T18" fmla="*/ 0 w 125"/>
                <a:gd name="T19" fmla="*/ 0 h 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5" h="77">
                  <a:moveTo>
                    <a:pt x="0" y="0"/>
                  </a:moveTo>
                  <a:lnTo>
                    <a:pt x="125" y="0"/>
                  </a:lnTo>
                  <a:lnTo>
                    <a:pt x="125" y="77"/>
                  </a:lnTo>
                  <a:lnTo>
                    <a:pt x="0" y="7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16" y="0"/>
                  </a:lnTo>
                  <a:lnTo>
                    <a:pt x="116" y="69"/>
                  </a:lnTo>
                  <a:lnTo>
                    <a:pt x="0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18" name="Freeform 335"/>
            <p:cNvSpPr>
              <a:spLocks noEditPoints="1"/>
            </p:cNvSpPr>
            <p:nvPr/>
          </p:nvSpPr>
          <p:spPr bwMode="auto">
            <a:xfrm>
              <a:off x="4281" y="453"/>
              <a:ext cx="116" cy="69"/>
            </a:xfrm>
            <a:custGeom>
              <a:avLst/>
              <a:gdLst>
                <a:gd name="T0" fmla="*/ 0 w 116"/>
                <a:gd name="T1" fmla="*/ 0 h 69"/>
                <a:gd name="T2" fmla="*/ 116 w 116"/>
                <a:gd name="T3" fmla="*/ 0 h 69"/>
                <a:gd name="T4" fmla="*/ 116 w 116"/>
                <a:gd name="T5" fmla="*/ 69 h 69"/>
                <a:gd name="T6" fmla="*/ 0 w 116"/>
                <a:gd name="T7" fmla="*/ 69 h 69"/>
                <a:gd name="T8" fmla="*/ 0 w 116"/>
                <a:gd name="T9" fmla="*/ 0 h 69"/>
                <a:gd name="T10" fmla="*/ 0 w 116"/>
                <a:gd name="T11" fmla="*/ 0 h 69"/>
                <a:gd name="T12" fmla="*/ 107 w 116"/>
                <a:gd name="T13" fmla="*/ 0 h 69"/>
                <a:gd name="T14" fmla="*/ 107 w 116"/>
                <a:gd name="T15" fmla="*/ 65 h 69"/>
                <a:gd name="T16" fmla="*/ 0 w 116"/>
                <a:gd name="T17" fmla="*/ 65 h 69"/>
                <a:gd name="T18" fmla="*/ 0 w 116"/>
                <a:gd name="T19" fmla="*/ 0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6" h="69">
                  <a:moveTo>
                    <a:pt x="0" y="0"/>
                  </a:moveTo>
                  <a:lnTo>
                    <a:pt x="116" y="0"/>
                  </a:lnTo>
                  <a:lnTo>
                    <a:pt x="116" y="69"/>
                  </a:lnTo>
                  <a:lnTo>
                    <a:pt x="0" y="6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07" y="0"/>
                  </a:lnTo>
                  <a:lnTo>
                    <a:pt x="107" y="65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19" name="Freeform 336"/>
            <p:cNvSpPr>
              <a:spLocks noEditPoints="1"/>
            </p:cNvSpPr>
            <p:nvPr/>
          </p:nvSpPr>
          <p:spPr bwMode="auto">
            <a:xfrm>
              <a:off x="4281" y="453"/>
              <a:ext cx="107" cy="65"/>
            </a:xfrm>
            <a:custGeom>
              <a:avLst/>
              <a:gdLst>
                <a:gd name="T0" fmla="*/ 0 w 107"/>
                <a:gd name="T1" fmla="*/ 0 h 65"/>
                <a:gd name="T2" fmla="*/ 107 w 107"/>
                <a:gd name="T3" fmla="*/ 0 h 65"/>
                <a:gd name="T4" fmla="*/ 107 w 107"/>
                <a:gd name="T5" fmla="*/ 65 h 65"/>
                <a:gd name="T6" fmla="*/ 0 w 107"/>
                <a:gd name="T7" fmla="*/ 65 h 65"/>
                <a:gd name="T8" fmla="*/ 0 w 107"/>
                <a:gd name="T9" fmla="*/ 0 h 65"/>
                <a:gd name="T10" fmla="*/ 0 w 107"/>
                <a:gd name="T11" fmla="*/ 0 h 65"/>
                <a:gd name="T12" fmla="*/ 98 w 107"/>
                <a:gd name="T13" fmla="*/ 0 h 65"/>
                <a:gd name="T14" fmla="*/ 98 w 107"/>
                <a:gd name="T15" fmla="*/ 57 h 65"/>
                <a:gd name="T16" fmla="*/ 0 w 107"/>
                <a:gd name="T17" fmla="*/ 57 h 65"/>
                <a:gd name="T18" fmla="*/ 0 w 107"/>
                <a:gd name="T19" fmla="*/ 0 h 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7" h="65">
                  <a:moveTo>
                    <a:pt x="0" y="0"/>
                  </a:moveTo>
                  <a:lnTo>
                    <a:pt x="107" y="0"/>
                  </a:lnTo>
                  <a:lnTo>
                    <a:pt x="107" y="65"/>
                  </a:lnTo>
                  <a:lnTo>
                    <a:pt x="0" y="6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98" y="0"/>
                  </a:lnTo>
                  <a:lnTo>
                    <a:pt x="98" y="57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20" name="Freeform 337"/>
            <p:cNvSpPr>
              <a:spLocks noEditPoints="1"/>
            </p:cNvSpPr>
            <p:nvPr/>
          </p:nvSpPr>
          <p:spPr bwMode="auto">
            <a:xfrm>
              <a:off x="4281" y="453"/>
              <a:ext cx="98" cy="57"/>
            </a:xfrm>
            <a:custGeom>
              <a:avLst/>
              <a:gdLst>
                <a:gd name="T0" fmla="*/ 0 w 98"/>
                <a:gd name="T1" fmla="*/ 0 h 57"/>
                <a:gd name="T2" fmla="*/ 98 w 98"/>
                <a:gd name="T3" fmla="*/ 0 h 57"/>
                <a:gd name="T4" fmla="*/ 98 w 98"/>
                <a:gd name="T5" fmla="*/ 57 h 57"/>
                <a:gd name="T6" fmla="*/ 0 w 98"/>
                <a:gd name="T7" fmla="*/ 57 h 57"/>
                <a:gd name="T8" fmla="*/ 0 w 98"/>
                <a:gd name="T9" fmla="*/ 0 h 57"/>
                <a:gd name="T10" fmla="*/ 0 w 98"/>
                <a:gd name="T11" fmla="*/ 0 h 57"/>
                <a:gd name="T12" fmla="*/ 89 w 98"/>
                <a:gd name="T13" fmla="*/ 0 h 57"/>
                <a:gd name="T14" fmla="*/ 89 w 98"/>
                <a:gd name="T15" fmla="*/ 54 h 57"/>
                <a:gd name="T16" fmla="*/ 0 w 98"/>
                <a:gd name="T17" fmla="*/ 54 h 57"/>
                <a:gd name="T18" fmla="*/ 0 w 98"/>
                <a:gd name="T19" fmla="*/ 0 h 5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8" h="57">
                  <a:moveTo>
                    <a:pt x="0" y="0"/>
                  </a:moveTo>
                  <a:lnTo>
                    <a:pt x="98" y="0"/>
                  </a:lnTo>
                  <a:lnTo>
                    <a:pt x="98" y="57"/>
                  </a:lnTo>
                  <a:lnTo>
                    <a:pt x="0" y="5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9" y="0"/>
                  </a:lnTo>
                  <a:lnTo>
                    <a:pt x="89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21" name="Freeform 338"/>
            <p:cNvSpPr>
              <a:spLocks noEditPoints="1"/>
            </p:cNvSpPr>
            <p:nvPr/>
          </p:nvSpPr>
          <p:spPr bwMode="auto">
            <a:xfrm>
              <a:off x="4281" y="453"/>
              <a:ext cx="89" cy="54"/>
            </a:xfrm>
            <a:custGeom>
              <a:avLst/>
              <a:gdLst>
                <a:gd name="T0" fmla="*/ 0 w 89"/>
                <a:gd name="T1" fmla="*/ 0 h 54"/>
                <a:gd name="T2" fmla="*/ 89 w 89"/>
                <a:gd name="T3" fmla="*/ 0 h 54"/>
                <a:gd name="T4" fmla="*/ 89 w 89"/>
                <a:gd name="T5" fmla="*/ 54 h 54"/>
                <a:gd name="T6" fmla="*/ 0 w 89"/>
                <a:gd name="T7" fmla="*/ 54 h 54"/>
                <a:gd name="T8" fmla="*/ 0 w 89"/>
                <a:gd name="T9" fmla="*/ 0 h 54"/>
                <a:gd name="T10" fmla="*/ 0 w 89"/>
                <a:gd name="T11" fmla="*/ 0 h 54"/>
                <a:gd name="T12" fmla="*/ 80 w 89"/>
                <a:gd name="T13" fmla="*/ 0 h 54"/>
                <a:gd name="T14" fmla="*/ 80 w 89"/>
                <a:gd name="T15" fmla="*/ 50 h 54"/>
                <a:gd name="T16" fmla="*/ 0 w 89"/>
                <a:gd name="T17" fmla="*/ 50 h 54"/>
                <a:gd name="T18" fmla="*/ 0 w 89"/>
                <a:gd name="T19" fmla="*/ 0 h 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9" h="54">
                  <a:moveTo>
                    <a:pt x="0" y="0"/>
                  </a:moveTo>
                  <a:lnTo>
                    <a:pt x="89" y="0"/>
                  </a:lnTo>
                  <a:lnTo>
                    <a:pt x="89" y="54"/>
                  </a:lnTo>
                  <a:lnTo>
                    <a:pt x="0" y="5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0" y="0"/>
                  </a:lnTo>
                  <a:lnTo>
                    <a:pt x="80" y="50"/>
                  </a:lnTo>
                  <a:lnTo>
                    <a:pt x="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22" name="Freeform 339"/>
            <p:cNvSpPr>
              <a:spLocks noEditPoints="1"/>
            </p:cNvSpPr>
            <p:nvPr/>
          </p:nvSpPr>
          <p:spPr bwMode="auto">
            <a:xfrm>
              <a:off x="4281" y="453"/>
              <a:ext cx="80" cy="50"/>
            </a:xfrm>
            <a:custGeom>
              <a:avLst/>
              <a:gdLst>
                <a:gd name="T0" fmla="*/ 0 w 80"/>
                <a:gd name="T1" fmla="*/ 0 h 50"/>
                <a:gd name="T2" fmla="*/ 80 w 80"/>
                <a:gd name="T3" fmla="*/ 0 h 50"/>
                <a:gd name="T4" fmla="*/ 80 w 80"/>
                <a:gd name="T5" fmla="*/ 50 h 50"/>
                <a:gd name="T6" fmla="*/ 0 w 80"/>
                <a:gd name="T7" fmla="*/ 50 h 50"/>
                <a:gd name="T8" fmla="*/ 0 w 80"/>
                <a:gd name="T9" fmla="*/ 0 h 50"/>
                <a:gd name="T10" fmla="*/ 0 w 80"/>
                <a:gd name="T11" fmla="*/ 0 h 50"/>
                <a:gd name="T12" fmla="*/ 71 w 80"/>
                <a:gd name="T13" fmla="*/ 0 h 50"/>
                <a:gd name="T14" fmla="*/ 71 w 80"/>
                <a:gd name="T15" fmla="*/ 42 h 50"/>
                <a:gd name="T16" fmla="*/ 0 w 80"/>
                <a:gd name="T17" fmla="*/ 42 h 50"/>
                <a:gd name="T18" fmla="*/ 0 w 80"/>
                <a:gd name="T19" fmla="*/ 0 h 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0" h="50">
                  <a:moveTo>
                    <a:pt x="0" y="0"/>
                  </a:moveTo>
                  <a:lnTo>
                    <a:pt x="80" y="0"/>
                  </a:lnTo>
                  <a:lnTo>
                    <a:pt x="80" y="50"/>
                  </a:lnTo>
                  <a:lnTo>
                    <a:pt x="0" y="5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71" y="0"/>
                  </a:lnTo>
                  <a:lnTo>
                    <a:pt x="71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23" name="Freeform 340"/>
            <p:cNvSpPr>
              <a:spLocks noEditPoints="1"/>
            </p:cNvSpPr>
            <p:nvPr/>
          </p:nvSpPr>
          <p:spPr bwMode="auto">
            <a:xfrm>
              <a:off x="4281" y="453"/>
              <a:ext cx="71" cy="42"/>
            </a:xfrm>
            <a:custGeom>
              <a:avLst/>
              <a:gdLst>
                <a:gd name="T0" fmla="*/ 0 w 71"/>
                <a:gd name="T1" fmla="*/ 0 h 42"/>
                <a:gd name="T2" fmla="*/ 71 w 71"/>
                <a:gd name="T3" fmla="*/ 0 h 42"/>
                <a:gd name="T4" fmla="*/ 71 w 71"/>
                <a:gd name="T5" fmla="*/ 42 h 42"/>
                <a:gd name="T6" fmla="*/ 0 w 71"/>
                <a:gd name="T7" fmla="*/ 42 h 42"/>
                <a:gd name="T8" fmla="*/ 0 w 71"/>
                <a:gd name="T9" fmla="*/ 0 h 42"/>
                <a:gd name="T10" fmla="*/ 0 w 71"/>
                <a:gd name="T11" fmla="*/ 0 h 42"/>
                <a:gd name="T12" fmla="*/ 63 w 71"/>
                <a:gd name="T13" fmla="*/ 0 h 42"/>
                <a:gd name="T14" fmla="*/ 63 w 71"/>
                <a:gd name="T15" fmla="*/ 38 h 42"/>
                <a:gd name="T16" fmla="*/ 0 w 71"/>
                <a:gd name="T17" fmla="*/ 38 h 42"/>
                <a:gd name="T18" fmla="*/ 0 w 71"/>
                <a:gd name="T19" fmla="*/ 0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1" h="42">
                  <a:moveTo>
                    <a:pt x="0" y="0"/>
                  </a:moveTo>
                  <a:lnTo>
                    <a:pt x="71" y="0"/>
                  </a:lnTo>
                  <a:lnTo>
                    <a:pt x="71" y="42"/>
                  </a:lnTo>
                  <a:lnTo>
                    <a:pt x="0" y="4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63" y="0"/>
                  </a:lnTo>
                  <a:lnTo>
                    <a:pt x="63" y="38"/>
                  </a:lnTo>
                  <a:lnTo>
                    <a:pt x="0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24" name="Freeform 341"/>
            <p:cNvSpPr>
              <a:spLocks noEditPoints="1"/>
            </p:cNvSpPr>
            <p:nvPr/>
          </p:nvSpPr>
          <p:spPr bwMode="auto">
            <a:xfrm>
              <a:off x="4281" y="453"/>
              <a:ext cx="63" cy="38"/>
            </a:xfrm>
            <a:custGeom>
              <a:avLst/>
              <a:gdLst>
                <a:gd name="T0" fmla="*/ 0 w 63"/>
                <a:gd name="T1" fmla="*/ 0 h 38"/>
                <a:gd name="T2" fmla="*/ 63 w 63"/>
                <a:gd name="T3" fmla="*/ 0 h 38"/>
                <a:gd name="T4" fmla="*/ 63 w 63"/>
                <a:gd name="T5" fmla="*/ 38 h 38"/>
                <a:gd name="T6" fmla="*/ 0 w 63"/>
                <a:gd name="T7" fmla="*/ 38 h 38"/>
                <a:gd name="T8" fmla="*/ 0 w 63"/>
                <a:gd name="T9" fmla="*/ 0 h 38"/>
                <a:gd name="T10" fmla="*/ 0 w 63"/>
                <a:gd name="T11" fmla="*/ 0 h 38"/>
                <a:gd name="T12" fmla="*/ 54 w 63"/>
                <a:gd name="T13" fmla="*/ 0 h 38"/>
                <a:gd name="T14" fmla="*/ 54 w 63"/>
                <a:gd name="T15" fmla="*/ 31 h 38"/>
                <a:gd name="T16" fmla="*/ 0 w 63"/>
                <a:gd name="T17" fmla="*/ 31 h 38"/>
                <a:gd name="T18" fmla="*/ 0 w 63"/>
                <a:gd name="T19" fmla="*/ 0 h 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3" h="38">
                  <a:moveTo>
                    <a:pt x="0" y="0"/>
                  </a:moveTo>
                  <a:lnTo>
                    <a:pt x="63" y="0"/>
                  </a:lnTo>
                  <a:lnTo>
                    <a:pt x="63" y="38"/>
                  </a:lnTo>
                  <a:lnTo>
                    <a:pt x="0" y="3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54" y="0"/>
                  </a:lnTo>
                  <a:lnTo>
                    <a:pt x="54" y="31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25" name="Freeform 342"/>
            <p:cNvSpPr>
              <a:spLocks noEditPoints="1"/>
            </p:cNvSpPr>
            <p:nvPr/>
          </p:nvSpPr>
          <p:spPr bwMode="auto">
            <a:xfrm>
              <a:off x="4281" y="453"/>
              <a:ext cx="54" cy="31"/>
            </a:xfrm>
            <a:custGeom>
              <a:avLst/>
              <a:gdLst>
                <a:gd name="T0" fmla="*/ 0 w 54"/>
                <a:gd name="T1" fmla="*/ 0 h 31"/>
                <a:gd name="T2" fmla="*/ 54 w 54"/>
                <a:gd name="T3" fmla="*/ 0 h 31"/>
                <a:gd name="T4" fmla="*/ 54 w 54"/>
                <a:gd name="T5" fmla="*/ 31 h 31"/>
                <a:gd name="T6" fmla="*/ 0 w 54"/>
                <a:gd name="T7" fmla="*/ 31 h 31"/>
                <a:gd name="T8" fmla="*/ 0 w 54"/>
                <a:gd name="T9" fmla="*/ 0 h 31"/>
                <a:gd name="T10" fmla="*/ 0 w 54"/>
                <a:gd name="T11" fmla="*/ 0 h 31"/>
                <a:gd name="T12" fmla="*/ 45 w 54"/>
                <a:gd name="T13" fmla="*/ 0 h 31"/>
                <a:gd name="T14" fmla="*/ 45 w 54"/>
                <a:gd name="T15" fmla="*/ 27 h 31"/>
                <a:gd name="T16" fmla="*/ 0 w 54"/>
                <a:gd name="T17" fmla="*/ 27 h 31"/>
                <a:gd name="T18" fmla="*/ 0 w 54"/>
                <a:gd name="T19" fmla="*/ 0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4" h="31">
                  <a:moveTo>
                    <a:pt x="0" y="0"/>
                  </a:moveTo>
                  <a:lnTo>
                    <a:pt x="54" y="0"/>
                  </a:lnTo>
                  <a:lnTo>
                    <a:pt x="54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5" y="0"/>
                  </a:lnTo>
                  <a:lnTo>
                    <a:pt x="4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26" name="Freeform 343"/>
            <p:cNvSpPr>
              <a:spLocks noEditPoints="1"/>
            </p:cNvSpPr>
            <p:nvPr/>
          </p:nvSpPr>
          <p:spPr bwMode="auto">
            <a:xfrm>
              <a:off x="4281" y="453"/>
              <a:ext cx="45" cy="27"/>
            </a:xfrm>
            <a:custGeom>
              <a:avLst/>
              <a:gdLst>
                <a:gd name="T0" fmla="*/ 0 w 45"/>
                <a:gd name="T1" fmla="*/ 0 h 27"/>
                <a:gd name="T2" fmla="*/ 45 w 45"/>
                <a:gd name="T3" fmla="*/ 0 h 27"/>
                <a:gd name="T4" fmla="*/ 45 w 45"/>
                <a:gd name="T5" fmla="*/ 27 h 27"/>
                <a:gd name="T6" fmla="*/ 0 w 45"/>
                <a:gd name="T7" fmla="*/ 27 h 27"/>
                <a:gd name="T8" fmla="*/ 0 w 45"/>
                <a:gd name="T9" fmla="*/ 0 h 27"/>
                <a:gd name="T10" fmla="*/ 0 w 45"/>
                <a:gd name="T11" fmla="*/ 0 h 27"/>
                <a:gd name="T12" fmla="*/ 36 w 45"/>
                <a:gd name="T13" fmla="*/ 0 h 27"/>
                <a:gd name="T14" fmla="*/ 36 w 45"/>
                <a:gd name="T15" fmla="*/ 23 h 27"/>
                <a:gd name="T16" fmla="*/ 0 w 45"/>
                <a:gd name="T17" fmla="*/ 23 h 27"/>
                <a:gd name="T18" fmla="*/ 0 w 45"/>
                <a:gd name="T19" fmla="*/ 0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" h="27">
                  <a:moveTo>
                    <a:pt x="0" y="0"/>
                  </a:moveTo>
                  <a:lnTo>
                    <a:pt x="45" y="0"/>
                  </a:lnTo>
                  <a:lnTo>
                    <a:pt x="45" y="27"/>
                  </a:lnTo>
                  <a:lnTo>
                    <a:pt x="0" y="2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6" y="0"/>
                  </a:lnTo>
                  <a:lnTo>
                    <a:pt x="36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27" name="Freeform 344"/>
            <p:cNvSpPr>
              <a:spLocks noEditPoints="1"/>
            </p:cNvSpPr>
            <p:nvPr/>
          </p:nvSpPr>
          <p:spPr bwMode="auto">
            <a:xfrm>
              <a:off x="4281" y="453"/>
              <a:ext cx="36" cy="23"/>
            </a:xfrm>
            <a:custGeom>
              <a:avLst/>
              <a:gdLst>
                <a:gd name="T0" fmla="*/ 0 w 36"/>
                <a:gd name="T1" fmla="*/ 0 h 23"/>
                <a:gd name="T2" fmla="*/ 36 w 36"/>
                <a:gd name="T3" fmla="*/ 0 h 23"/>
                <a:gd name="T4" fmla="*/ 36 w 36"/>
                <a:gd name="T5" fmla="*/ 23 h 23"/>
                <a:gd name="T6" fmla="*/ 0 w 36"/>
                <a:gd name="T7" fmla="*/ 23 h 23"/>
                <a:gd name="T8" fmla="*/ 0 w 36"/>
                <a:gd name="T9" fmla="*/ 0 h 23"/>
                <a:gd name="T10" fmla="*/ 0 w 36"/>
                <a:gd name="T11" fmla="*/ 0 h 23"/>
                <a:gd name="T12" fmla="*/ 27 w 36"/>
                <a:gd name="T13" fmla="*/ 0 h 23"/>
                <a:gd name="T14" fmla="*/ 27 w 36"/>
                <a:gd name="T15" fmla="*/ 15 h 23"/>
                <a:gd name="T16" fmla="*/ 0 w 36"/>
                <a:gd name="T17" fmla="*/ 15 h 23"/>
                <a:gd name="T18" fmla="*/ 0 w 36"/>
                <a:gd name="T19" fmla="*/ 0 h 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23">
                  <a:moveTo>
                    <a:pt x="0" y="0"/>
                  </a:moveTo>
                  <a:lnTo>
                    <a:pt x="36" y="0"/>
                  </a:lnTo>
                  <a:lnTo>
                    <a:pt x="36" y="23"/>
                  </a:lnTo>
                  <a:lnTo>
                    <a:pt x="0" y="2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7" y="0"/>
                  </a:lnTo>
                  <a:lnTo>
                    <a:pt x="27" y="15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28" name="Freeform 345"/>
            <p:cNvSpPr>
              <a:spLocks noEditPoints="1"/>
            </p:cNvSpPr>
            <p:nvPr/>
          </p:nvSpPr>
          <p:spPr bwMode="auto">
            <a:xfrm>
              <a:off x="4281" y="453"/>
              <a:ext cx="27" cy="15"/>
            </a:xfrm>
            <a:custGeom>
              <a:avLst/>
              <a:gdLst>
                <a:gd name="T0" fmla="*/ 0 w 27"/>
                <a:gd name="T1" fmla="*/ 0 h 15"/>
                <a:gd name="T2" fmla="*/ 27 w 27"/>
                <a:gd name="T3" fmla="*/ 0 h 15"/>
                <a:gd name="T4" fmla="*/ 27 w 27"/>
                <a:gd name="T5" fmla="*/ 15 h 15"/>
                <a:gd name="T6" fmla="*/ 0 w 27"/>
                <a:gd name="T7" fmla="*/ 15 h 15"/>
                <a:gd name="T8" fmla="*/ 0 w 27"/>
                <a:gd name="T9" fmla="*/ 0 h 15"/>
                <a:gd name="T10" fmla="*/ 0 w 27"/>
                <a:gd name="T11" fmla="*/ 0 h 15"/>
                <a:gd name="T12" fmla="*/ 18 w 27"/>
                <a:gd name="T13" fmla="*/ 0 h 15"/>
                <a:gd name="T14" fmla="*/ 18 w 27"/>
                <a:gd name="T15" fmla="*/ 11 h 15"/>
                <a:gd name="T16" fmla="*/ 0 w 27"/>
                <a:gd name="T17" fmla="*/ 11 h 15"/>
                <a:gd name="T18" fmla="*/ 0 w 27"/>
                <a:gd name="T19" fmla="*/ 0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" h="15">
                  <a:moveTo>
                    <a:pt x="0" y="0"/>
                  </a:moveTo>
                  <a:lnTo>
                    <a:pt x="27" y="0"/>
                  </a:lnTo>
                  <a:lnTo>
                    <a:pt x="27" y="15"/>
                  </a:lnTo>
                  <a:lnTo>
                    <a:pt x="0" y="1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8" y="0"/>
                  </a:lnTo>
                  <a:lnTo>
                    <a:pt x="18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29" name="Freeform 346"/>
            <p:cNvSpPr>
              <a:spLocks noEditPoints="1"/>
            </p:cNvSpPr>
            <p:nvPr/>
          </p:nvSpPr>
          <p:spPr bwMode="auto">
            <a:xfrm>
              <a:off x="4281" y="453"/>
              <a:ext cx="18" cy="11"/>
            </a:xfrm>
            <a:custGeom>
              <a:avLst/>
              <a:gdLst>
                <a:gd name="T0" fmla="*/ 0 w 18"/>
                <a:gd name="T1" fmla="*/ 0 h 11"/>
                <a:gd name="T2" fmla="*/ 18 w 18"/>
                <a:gd name="T3" fmla="*/ 0 h 11"/>
                <a:gd name="T4" fmla="*/ 18 w 18"/>
                <a:gd name="T5" fmla="*/ 11 h 11"/>
                <a:gd name="T6" fmla="*/ 0 w 18"/>
                <a:gd name="T7" fmla="*/ 11 h 11"/>
                <a:gd name="T8" fmla="*/ 0 w 18"/>
                <a:gd name="T9" fmla="*/ 0 h 11"/>
                <a:gd name="T10" fmla="*/ 0 w 18"/>
                <a:gd name="T11" fmla="*/ 0 h 11"/>
                <a:gd name="T12" fmla="*/ 9 w 18"/>
                <a:gd name="T13" fmla="*/ 0 h 11"/>
                <a:gd name="T14" fmla="*/ 9 w 18"/>
                <a:gd name="T15" fmla="*/ 4 h 11"/>
                <a:gd name="T16" fmla="*/ 0 w 18"/>
                <a:gd name="T17" fmla="*/ 4 h 11"/>
                <a:gd name="T18" fmla="*/ 0 w 18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" h="11">
                  <a:moveTo>
                    <a:pt x="0" y="0"/>
                  </a:moveTo>
                  <a:lnTo>
                    <a:pt x="18" y="0"/>
                  </a:lnTo>
                  <a:lnTo>
                    <a:pt x="18" y="11"/>
                  </a:ln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9" y="0"/>
                  </a:lnTo>
                  <a:lnTo>
                    <a:pt x="9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30" name="Freeform 347"/>
            <p:cNvSpPr>
              <a:spLocks noEditPoints="1"/>
            </p:cNvSpPr>
            <p:nvPr/>
          </p:nvSpPr>
          <p:spPr bwMode="auto">
            <a:xfrm>
              <a:off x="4281" y="453"/>
              <a:ext cx="9" cy="4"/>
            </a:xfrm>
            <a:custGeom>
              <a:avLst/>
              <a:gdLst>
                <a:gd name="T0" fmla="*/ 0 w 9"/>
                <a:gd name="T1" fmla="*/ 0 h 4"/>
                <a:gd name="T2" fmla="*/ 9 w 9"/>
                <a:gd name="T3" fmla="*/ 0 h 4"/>
                <a:gd name="T4" fmla="*/ 9 w 9"/>
                <a:gd name="T5" fmla="*/ 4 h 4"/>
                <a:gd name="T6" fmla="*/ 0 w 9"/>
                <a:gd name="T7" fmla="*/ 4 h 4"/>
                <a:gd name="T8" fmla="*/ 0 w 9"/>
                <a:gd name="T9" fmla="*/ 0 h 4"/>
                <a:gd name="T10" fmla="*/ 0 w 9"/>
                <a:gd name="T11" fmla="*/ 0 h 4"/>
                <a:gd name="T12" fmla="*/ 0 w 9"/>
                <a:gd name="T13" fmla="*/ 0 h 4"/>
                <a:gd name="T14" fmla="*/ 0 w 9"/>
                <a:gd name="T15" fmla="*/ 0 h 4"/>
                <a:gd name="T16" fmla="*/ 0 w 9"/>
                <a:gd name="T17" fmla="*/ 0 h 4"/>
                <a:gd name="T18" fmla="*/ 0 w 9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lnTo>
                    <a:pt x="9" y="0"/>
                  </a:lnTo>
                  <a:lnTo>
                    <a:pt x="9" y="4"/>
                  </a:lnTo>
                  <a:lnTo>
                    <a:pt x="0" y="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31" name="Freeform 348"/>
            <p:cNvSpPr>
              <a:spLocks noEditPoints="1"/>
            </p:cNvSpPr>
            <p:nvPr/>
          </p:nvSpPr>
          <p:spPr bwMode="auto">
            <a:xfrm>
              <a:off x="4281" y="453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32" name="Rectangle 349"/>
            <p:cNvSpPr>
              <a:spLocks noChangeArrowheads="1"/>
            </p:cNvSpPr>
            <p:nvPr/>
          </p:nvSpPr>
          <p:spPr bwMode="auto">
            <a:xfrm>
              <a:off x="4281" y="453"/>
              <a:ext cx="237" cy="1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133" name="Freeform 350"/>
            <p:cNvSpPr>
              <a:spLocks noEditPoints="1"/>
            </p:cNvSpPr>
            <p:nvPr/>
          </p:nvSpPr>
          <p:spPr bwMode="auto">
            <a:xfrm>
              <a:off x="4281" y="453"/>
              <a:ext cx="237" cy="146"/>
            </a:xfrm>
            <a:custGeom>
              <a:avLst/>
              <a:gdLst>
                <a:gd name="T0" fmla="*/ 0 w 237"/>
                <a:gd name="T1" fmla="*/ 0 h 146"/>
                <a:gd name="T2" fmla="*/ 237 w 237"/>
                <a:gd name="T3" fmla="*/ 0 h 146"/>
                <a:gd name="T4" fmla="*/ 237 w 237"/>
                <a:gd name="T5" fmla="*/ 146 h 146"/>
                <a:gd name="T6" fmla="*/ 0 w 237"/>
                <a:gd name="T7" fmla="*/ 146 h 146"/>
                <a:gd name="T8" fmla="*/ 0 w 237"/>
                <a:gd name="T9" fmla="*/ 0 h 146"/>
                <a:gd name="T10" fmla="*/ 0 w 237"/>
                <a:gd name="T11" fmla="*/ 0 h 146"/>
                <a:gd name="T12" fmla="*/ 228 w 237"/>
                <a:gd name="T13" fmla="*/ 0 h 146"/>
                <a:gd name="T14" fmla="*/ 228 w 237"/>
                <a:gd name="T15" fmla="*/ 138 h 146"/>
                <a:gd name="T16" fmla="*/ 0 w 237"/>
                <a:gd name="T17" fmla="*/ 138 h 146"/>
                <a:gd name="T18" fmla="*/ 0 w 237"/>
                <a:gd name="T19" fmla="*/ 0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7" h="146">
                  <a:moveTo>
                    <a:pt x="0" y="0"/>
                  </a:moveTo>
                  <a:lnTo>
                    <a:pt x="237" y="0"/>
                  </a:lnTo>
                  <a:lnTo>
                    <a:pt x="23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28" y="0"/>
                  </a:lnTo>
                  <a:lnTo>
                    <a:pt x="228" y="138"/>
                  </a:lnTo>
                  <a:lnTo>
                    <a:pt x="0" y="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8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34" name="Freeform 351"/>
            <p:cNvSpPr>
              <a:spLocks noEditPoints="1"/>
            </p:cNvSpPr>
            <p:nvPr/>
          </p:nvSpPr>
          <p:spPr bwMode="auto">
            <a:xfrm>
              <a:off x="4281" y="453"/>
              <a:ext cx="228" cy="138"/>
            </a:xfrm>
            <a:custGeom>
              <a:avLst/>
              <a:gdLst>
                <a:gd name="T0" fmla="*/ 0 w 228"/>
                <a:gd name="T1" fmla="*/ 0 h 138"/>
                <a:gd name="T2" fmla="*/ 228 w 228"/>
                <a:gd name="T3" fmla="*/ 0 h 138"/>
                <a:gd name="T4" fmla="*/ 228 w 228"/>
                <a:gd name="T5" fmla="*/ 138 h 138"/>
                <a:gd name="T6" fmla="*/ 0 w 228"/>
                <a:gd name="T7" fmla="*/ 138 h 138"/>
                <a:gd name="T8" fmla="*/ 0 w 228"/>
                <a:gd name="T9" fmla="*/ 0 h 138"/>
                <a:gd name="T10" fmla="*/ 0 w 228"/>
                <a:gd name="T11" fmla="*/ 0 h 138"/>
                <a:gd name="T12" fmla="*/ 219 w 228"/>
                <a:gd name="T13" fmla="*/ 0 h 138"/>
                <a:gd name="T14" fmla="*/ 219 w 228"/>
                <a:gd name="T15" fmla="*/ 134 h 138"/>
                <a:gd name="T16" fmla="*/ 0 w 228"/>
                <a:gd name="T17" fmla="*/ 134 h 138"/>
                <a:gd name="T18" fmla="*/ 0 w 228"/>
                <a:gd name="T19" fmla="*/ 0 h 1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" h="138">
                  <a:moveTo>
                    <a:pt x="0" y="0"/>
                  </a:moveTo>
                  <a:lnTo>
                    <a:pt x="228" y="0"/>
                  </a:lnTo>
                  <a:lnTo>
                    <a:pt x="228" y="138"/>
                  </a:lnTo>
                  <a:lnTo>
                    <a:pt x="0" y="13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19" y="0"/>
                  </a:lnTo>
                  <a:lnTo>
                    <a:pt x="219" y="134"/>
                  </a:lnTo>
                  <a:lnTo>
                    <a:pt x="0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35" name="Freeform 352"/>
            <p:cNvSpPr>
              <a:spLocks noEditPoints="1"/>
            </p:cNvSpPr>
            <p:nvPr/>
          </p:nvSpPr>
          <p:spPr bwMode="auto">
            <a:xfrm>
              <a:off x="4281" y="453"/>
              <a:ext cx="219" cy="134"/>
            </a:xfrm>
            <a:custGeom>
              <a:avLst/>
              <a:gdLst>
                <a:gd name="T0" fmla="*/ 0 w 219"/>
                <a:gd name="T1" fmla="*/ 0 h 134"/>
                <a:gd name="T2" fmla="*/ 219 w 219"/>
                <a:gd name="T3" fmla="*/ 0 h 134"/>
                <a:gd name="T4" fmla="*/ 219 w 219"/>
                <a:gd name="T5" fmla="*/ 134 h 134"/>
                <a:gd name="T6" fmla="*/ 0 w 219"/>
                <a:gd name="T7" fmla="*/ 134 h 134"/>
                <a:gd name="T8" fmla="*/ 0 w 219"/>
                <a:gd name="T9" fmla="*/ 0 h 134"/>
                <a:gd name="T10" fmla="*/ 0 w 219"/>
                <a:gd name="T11" fmla="*/ 0 h 134"/>
                <a:gd name="T12" fmla="*/ 210 w 219"/>
                <a:gd name="T13" fmla="*/ 0 h 134"/>
                <a:gd name="T14" fmla="*/ 210 w 219"/>
                <a:gd name="T15" fmla="*/ 127 h 134"/>
                <a:gd name="T16" fmla="*/ 0 w 219"/>
                <a:gd name="T17" fmla="*/ 127 h 134"/>
                <a:gd name="T18" fmla="*/ 0 w 21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9" h="134">
                  <a:moveTo>
                    <a:pt x="0" y="0"/>
                  </a:moveTo>
                  <a:lnTo>
                    <a:pt x="219" y="0"/>
                  </a:lnTo>
                  <a:lnTo>
                    <a:pt x="219" y="134"/>
                  </a:lnTo>
                  <a:lnTo>
                    <a:pt x="0" y="13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10" y="0"/>
                  </a:lnTo>
                  <a:lnTo>
                    <a:pt x="210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36" name="Freeform 353"/>
            <p:cNvSpPr>
              <a:spLocks noEditPoints="1"/>
            </p:cNvSpPr>
            <p:nvPr/>
          </p:nvSpPr>
          <p:spPr bwMode="auto">
            <a:xfrm>
              <a:off x="4281" y="453"/>
              <a:ext cx="210" cy="127"/>
            </a:xfrm>
            <a:custGeom>
              <a:avLst/>
              <a:gdLst>
                <a:gd name="T0" fmla="*/ 0 w 210"/>
                <a:gd name="T1" fmla="*/ 0 h 127"/>
                <a:gd name="T2" fmla="*/ 210 w 210"/>
                <a:gd name="T3" fmla="*/ 0 h 127"/>
                <a:gd name="T4" fmla="*/ 210 w 210"/>
                <a:gd name="T5" fmla="*/ 127 h 127"/>
                <a:gd name="T6" fmla="*/ 0 w 210"/>
                <a:gd name="T7" fmla="*/ 127 h 127"/>
                <a:gd name="T8" fmla="*/ 0 w 210"/>
                <a:gd name="T9" fmla="*/ 0 h 127"/>
                <a:gd name="T10" fmla="*/ 0 w 210"/>
                <a:gd name="T11" fmla="*/ 0 h 127"/>
                <a:gd name="T12" fmla="*/ 201 w 210"/>
                <a:gd name="T13" fmla="*/ 0 h 127"/>
                <a:gd name="T14" fmla="*/ 201 w 210"/>
                <a:gd name="T15" fmla="*/ 123 h 127"/>
                <a:gd name="T16" fmla="*/ 0 w 210"/>
                <a:gd name="T17" fmla="*/ 123 h 127"/>
                <a:gd name="T18" fmla="*/ 0 w 210"/>
                <a:gd name="T19" fmla="*/ 0 h 1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0" h="127">
                  <a:moveTo>
                    <a:pt x="0" y="0"/>
                  </a:moveTo>
                  <a:lnTo>
                    <a:pt x="210" y="0"/>
                  </a:lnTo>
                  <a:lnTo>
                    <a:pt x="210" y="127"/>
                  </a:lnTo>
                  <a:lnTo>
                    <a:pt x="0" y="12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01" y="0"/>
                  </a:lnTo>
                  <a:lnTo>
                    <a:pt x="201" y="123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37" name="Freeform 354"/>
            <p:cNvSpPr>
              <a:spLocks noEditPoints="1"/>
            </p:cNvSpPr>
            <p:nvPr/>
          </p:nvSpPr>
          <p:spPr bwMode="auto">
            <a:xfrm>
              <a:off x="4281" y="453"/>
              <a:ext cx="201" cy="123"/>
            </a:xfrm>
            <a:custGeom>
              <a:avLst/>
              <a:gdLst>
                <a:gd name="T0" fmla="*/ 0 w 201"/>
                <a:gd name="T1" fmla="*/ 0 h 123"/>
                <a:gd name="T2" fmla="*/ 201 w 201"/>
                <a:gd name="T3" fmla="*/ 0 h 123"/>
                <a:gd name="T4" fmla="*/ 201 w 201"/>
                <a:gd name="T5" fmla="*/ 123 h 123"/>
                <a:gd name="T6" fmla="*/ 0 w 201"/>
                <a:gd name="T7" fmla="*/ 123 h 123"/>
                <a:gd name="T8" fmla="*/ 0 w 201"/>
                <a:gd name="T9" fmla="*/ 0 h 123"/>
                <a:gd name="T10" fmla="*/ 0 w 201"/>
                <a:gd name="T11" fmla="*/ 0 h 123"/>
                <a:gd name="T12" fmla="*/ 192 w 201"/>
                <a:gd name="T13" fmla="*/ 0 h 123"/>
                <a:gd name="T14" fmla="*/ 192 w 201"/>
                <a:gd name="T15" fmla="*/ 119 h 123"/>
                <a:gd name="T16" fmla="*/ 0 w 201"/>
                <a:gd name="T17" fmla="*/ 119 h 123"/>
                <a:gd name="T18" fmla="*/ 0 w 201"/>
                <a:gd name="T19" fmla="*/ 0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1" h="123">
                  <a:moveTo>
                    <a:pt x="0" y="0"/>
                  </a:moveTo>
                  <a:lnTo>
                    <a:pt x="201" y="0"/>
                  </a:lnTo>
                  <a:lnTo>
                    <a:pt x="201" y="123"/>
                  </a:lnTo>
                  <a:lnTo>
                    <a:pt x="0" y="12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92" y="0"/>
                  </a:lnTo>
                  <a:lnTo>
                    <a:pt x="192" y="119"/>
                  </a:lnTo>
                  <a:lnTo>
                    <a:pt x="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38" name="Freeform 355"/>
            <p:cNvSpPr>
              <a:spLocks noEditPoints="1"/>
            </p:cNvSpPr>
            <p:nvPr/>
          </p:nvSpPr>
          <p:spPr bwMode="auto">
            <a:xfrm>
              <a:off x="4281" y="453"/>
              <a:ext cx="192" cy="119"/>
            </a:xfrm>
            <a:custGeom>
              <a:avLst/>
              <a:gdLst>
                <a:gd name="T0" fmla="*/ 0 w 192"/>
                <a:gd name="T1" fmla="*/ 0 h 119"/>
                <a:gd name="T2" fmla="*/ 192 w 192"/>
                <a:gd name="T3" fmla="*/ 0 h 119"/>
                <a:gd name="T4" fmla="*/ 192 w 192"/>
                <a:gd name="T5" fmla="*/ 119 h 119"/>
                <a:gd name="T6" fmla="*/ 0 w 192"/>
                <a:gd name="T7" fmla="*/ 119 h 119"/>
                <a:gd name="T8" fmla="*/ 0 w 192"/>
                <a:gd name="T9" fmla="*/ 0 h 119"/>
                <a:gd name="T10" fmla="*/ 0 w 192"/>
                <a:gd name="T11" fmla="*/ 0 h 119"/>
                <a:gd name="T12" fmla="*/ 188 w 192"/>
                <a:gd name="T13" fmla="*/ 0 h 119"/>
                <a:gd name="T14" fmla="*/ 188 w 192"/>
                <a:gd name="T15" fmla="*/ 111 h 119"/>
                <a:gd name="T16" fmla="*/ 0 w 192"/>
                <a:gd name="T17" fmla="*/ 111 h 119"/>
                <a:gd name="T18" fmla="*/ 0 w 192"/>
                <a:gd name="T19" fmla="*/ 0 h 1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19">
                  <a:moveTo>
                    <a:pt x="0" y="0"/>
                  </a:moveTo>
                  <a:lnTo>
                    <a:pt x="192" y="0"/>
                  </a:lnTo>
                  <a:lnTo>
                    <a:pt x="192" y="119"/>
                  </a:lnTo>
                  <a:lnTo>
                    <a:pt x="0" y="11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88" y="0"/>
                  </a:lnTo>
                  <a:lnTo>
                    <a:pt x="188" y="111"/>
                  </a:lnTo>
                  <a:lnTo>
                    <a:pt x="0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39" name="Freeform 356"/>
            <p:cNvSpPr>
              <a:spLocks noEditPoints="1"/>
            </p:cNvSpPr>
            <p:nvPr/>
          </p:nvSpPr>
          <p:spPr bwMode="auto">
            <a:xfrm>
              <a:off x="4281" y="453"/>
              <a:ext cx="188" cy="111"/>
            </a:xfrm>
            <a:custGeom>
              <a:avLst/>
              <a:gdLst>
                <a:gd name="T0" fmla="*/ 0 w 188"/>
                <a:gd name="T1" fmla="*/ 0 h 111"/>
                <a:gd name="T2" fmla="*/ 188 w 188"/>
                <a:gd name="T3" fmla="*/ 0 h 111"/>
                <a:gd name="T4" fmla="*/ 188 w 188"/>
                <a:gd name="T5" fmla="*/ 111 h 111"/>
                <a:gd name="T6" fmla="*/ 0 w 188"/>
                <a:gd name="T7" fmla="*/ 111 h 111"/>
                <a:gd name="T8" fmla="*/ 0 w 188"/>
                <a:gd name="T9" fmla="*/ 0 h 111"/>
                <a:gd name="T10" fmla="*/ 0 w 188"/>
                <a:gd name="T11" fmla="*/ 0 h 111"/>
                <a:gd name="T12" fmla="*/ 179 w 188"/>
                <a:gd name="T13" fmla="*/ 0 h 111"/>
                <a:gd name="T14" fmla="*/ 179 w 188"/>
                <a:gd name="T15" fmla="*/ 107 h 111"/>
                <a:gd name="T16" fmla="*/ 0 w 188"/>
                <a:gd name="T17" fmla="*/ 107 h 111"/>
                <a:gd name="T18" fmla="*/ 0 w 188"/>
                <a:gd name="T19" fmla="*/ 0 h 1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8" h="111">
                  <a:moveTo>
                    <a:pt x="0" y="0"/>
                  </a:moveTo>
                  <a:lnTo>
                    <a:pt x="188" y="0"/>
                  </a:lnTo>
                  <a:lnTo>
                    <a:pt x="188" y="111"/>
                  </a:lnTo>
                  <a:lnTo>
                    <a:pt x="0" y="1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79" y="0"/>
                  </a:lnTo>
                  <a:lnTo>
                    <a:pt x="179" y="107"/>
                  </a:lnTo>
                  <a:lnTo>
                    <a:pt x="0" y="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40" name="Freeform 357"/>
            <p:cNvSpPr>
              <a:spLocks noEditPoints="1"/>
            </p:cNvSpPr>
            <p:nvPr/>
          </p:nvSpPr>
          <p:spPr bwMode="auto">
            <a:xfrm>
              <a:off x="4281" y="453"/>
              <a:ext cx="179" cy="107"/>
            </a:xfrm>
            <a:custGeom>
              <a:avLst/>
              <a:gdLst>
                <a:gd name="T0" fmla="*/ 0 w 179"/>
                <a:gd name="T1" fmla="*/ 0 h 107"/>
                <a:gd name="T2" fmla="*/ 179 w 179"/>
                <a:gd name="T3" fmla="*/ 0 h 107"/>
                <a:gd name="T4" fmla="*/ 179 w 179"/>
                <a:gd name="T5" fmla="*/ 107 h 107"/>
                <a:gd name="T6" fmla="*/ 0 w 179"/>
                <a:gd name="T7" fmla="*/ 107 h 107"/>
                <a:gd name="T8" fmla="*/ 0 w 179"/>
                <a:gd name="T9" fmla="*/ 0 h 107"/>
                <a:gd name="T10" fmla="*/ 0 w 179"/>
                <a:gd name="T11" fmla="*/ 0 h 107"/>
                <a:gd name="T12" fmla="*/ 170 w 179"/>
                <a:gd name="T13" fmla="*/ 0 h 107"/>
                <a:gd name="T14" fmla="*/ 170 w 179"/>
                <a:gd name="T15" fmla="*/ 100 h 107"/>
                <a:gd name="T16" fmla="*/ 0 w 179"/>
                <a:gd name="T17" fmla="*/ 100 h 107"/>
                <a:gd name="T18" fmla="*/ 0 w 179"/>
                <a:gd name="T19" fmla="*/ 0 h 1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9" h="107">
                  <a:moveTo>
                    <a:pt x="0" y="0"/>
                  </a:moveTo>
                  <a:lnTo>
                    <a:pt x="179" y="0"/>
                  </a:lnTo>
                  <a:lnTo>
                    <a:pt x="179" y="107"/>
                  </a:lnTo>
                  <a:lnTo>
                    <a:pt x="0" y="10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70" y="0"/>
                  </a:lnTo>
                  <a:lnTo>
                    <a:pt x="170" y="100"/>
                  </a:lnTo>
                  <a:lnTo>
                    <a:pt x="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A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41" name="Freeform 358"/>
            <p:cNvSpPr>
              <a:spLocks noEditPoints="1"/>
            </p:cNvSpPr>
            <p:nvPr/>
          </p:nvSpPr>
          <p:spPr bwMode="auto">
            <a:xfrm>
              <a:off x="4281" y="453"/>
              <a:ext cx="170" cy="100"/>
            </a:xfrm>
            <a:custGeom>
              <a:avLst/>
              <a:gdLst>
                <a:gd name="T0" fmla="*/ 0 w 170"/>
                <a:gd name="T1" fmla="*/ 0 h 100"/>
                <a:gd name="T2" fmla="*/ 170 w 170"/>
                <a:gd name="T3" fmla="*/ 0 h 100"/>
                <a:gd name="T4" fmla="*/ 170 w 170"/>
                <a:gd name="T5" fmla="*/ 100 h 100"/>
                <a:gd name="T6" fmla="*/ 0 w 170"/>
                <a:gd name="T7" fmla="*/ 100 h 100"/>
                <a:gd name="T8" fmla="*/ 0 w 170"/>
                <a:gd name="T9" fmla="*/ 0 h 100"/>
                <a:gd name="T10" fmla="*/ 0 w 170"/>
                <a:gd name="T11" fmla="*/ 0 h 100"/>
                <a:gd name="T12" fmla="*/ 161 w 170"/>
                <a:gd name="T13" fmla="*/ 0 h 100"/>
                <a:gd name="T14" fmla="*/ 161 w 170"/>
                <a:gd name="T15" fmla="*/ 96 h 100"/>
                <a:gd name="T16" fmla="*/ 0 w 170"/>
                <a:gd name="T17" fmla="*/ 96 h 100"/>
                <a:gd name="T18" fmla="*/ 0 w 170"/>
                <a:gd name="T19" fmla="*/ 0 h 1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0" h="100">
                  <a:moveTo>
                    <a:pt x="0" y="0"/>
                  </a:moveTo>
                  <a:lnTo>
                    <a:pt x="170" y="0"/>
                  </a:lnTo>
                  <a:lnTo>
                    <a:pt x="170" y="100"/>
                  </a:lnTo>
                  <a:lnTo>
                    <a:pt x="0" y="10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61" y="0"/>
                  </a:lnTo>
                  <a:lnTo>
                    <a:pt x="161" y="96"/>
                  </a:lnTo>
                  <a:lnTo>
                    <a:pt x="0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42" name="Freeform 359"/>
            <p:cNvSpPr>
              <a:spLocks noEditPoints="1"/>
            </p:cNvSpPr>
            <p:nvPr/>
          </p:nvSpPr>
          <p:spPr bwMode="auto">
            <a:xfrm>
              <a:off x="4281" y="453"/>
              <a:ext cx="161" cy="96"/>
            </a:xfrm>
            <a:custGeom>
              <a:avLst/>
              <a:gdLst>
                <a:gd name="T0" fmla="*/ 0 w 161"/>
                <a:gd name="T1" fmla="*/ 0 h 96"/>
                <a:gd name="T2" fmla="*/ 161 w 161"/>
                <a:gd name="T3" fmla="*/ 0 h 96"/>
                <a:gd name="T4" fmla="*/ 161 w 161"/>
                <a:gd name="T5" fmla="*/ 96 h 96"/>
                <a:gd name="T6" fmla="*/ 0 w 161"/>
                <a:gd name="T7" fmla="*/ 96 h 96"/>
                <a:gd name="T8" fmla="*/ 0 w 161"/>
                <a:gd name="T9" fmla="*/ 0 h 96"/>
                <a:gd name="T10" fmla="*/ 0 w 161"/>
                <a:gd name="T11" fmla="*/ 0 h 96"/>
                <a:gd name="T12" fmla="*/ 152 w 161"/>
                <a:gd name="T13" fmla="*/ 0 h 96"/>
                <a:gd name="T14" fmla="*/ 152 w 161"/>
                <a:gd name="T15" fmla="*/ 92 h 96"/>
                <a:gd name="T16" fmla="*/ 0 w 161"/>
                <a:gd name="T17" fmla="*/ 92 h 96"/>
                <a:gd name="T18" fmla="*/ 0 w 161"/>
                <a:gd name="T19" fmla="*/ 0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1" h="96">
                  <a:moveTo>
                    <a:pt x="0" y="0"/>
                  </a:moveTo>
                  <a:lnTo>
                    <a:pt x="161" y="0"/>
                  </a:lnTo>
                  <a:lnTo>
                    <a:pt x="161" y="96"/>
                  </a:lnTo>
                  <a:lnTo>
                    <a:pt x="0" y="9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52" y="0"/>
                  </a:lnTo>
                  <a:lnTo>
                    <a:pt x="152" y="92"/>
                  </a:lnTo>
                  <a:lnTo>
                    <a:pt x="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43" name="Freeform 360"/>
            <p:cNvSpPr>
              <a:spLocks noEditPoints="1"/>
            </p:cNvSpPr>
            <p:nvPr/>
          </p:nvSpPr>
          <p:spPr bwMode="auto">
            <a:xfrm>
              <a:off x="4281" y="453"/>
              <a:ext cx="152" cy="92"/>
            </a:xfrm>
            <a:custGeom>
              <a:avLst/>
              <a:gdLst>
                <a:gd name="T0" fmla="*/ 0 w 152"/>
                <a:gd name="T1" fmla="*/ 0 h 92"/>
                <a:gd name="T2" fmla="*/ 152 w 152"/>
                <a:gd name="T3" fmla="*/ 0 h 92"/>
                <a:gd name="T4" fmla="*/ 152 w 152"/>
                <a:gd name="T5" fmla="*/ 92 h 92"/>
                <a:gd name="T6" fmla="*/ 0 w 152"/>
                <a:gd name="T7" fmla="*/ 92 h 92"/>
                <a:gd name="T8" fmla="*/ 0 w 152"/>
                <a:gd name="T9" fmla="*/ 0 h 92"/>
                <a:gd name="T10" fmla="*/ 0 w 152"/>
                <a:gd name="T11" fmla="*/ 0 h 92"/>
                <a:gd name="T12" fmla="*/ 143 w 152"/>
                <a:gd name="T13" fmla="*/ 0 h 92"/>
                <a:gd name="T14" fmla="*/ 143 w 152"/>
                <a:gd name="T15" fmla="*/ 84 h 92"/>
                <a:gd name="T16" fmla="*/ 0 w 152"/>
                <a:gd name="T17" fmla="*/ 84 h 92"/>
                <a:gd name="T18" fmla="*/ 0 w 152"/>
                <a:gd name="T19" fmla="*/ 0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2" h="92">
                  <a:moveTo>
                    <a:pt x="0" y="0"/>
                  </a:moveTo>
                  <a:lnTo>
                    <a:pt x="152" y="0"/>
                  </a:lnTo>
                  <a:lnTo>
                    <a:pt x="152" y="92"/>
                  </a:ln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43" y="0"/>
                  </a:lnTo>
                  <a:lnTo>
                    <a:pt x="143" y="84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44" name="Freeform 361"/>
            <p:cNvSpPr>
              <a:spLocks noEditPoints="1"/>
            </p:cNvSpPr>
            <p:nvPr/>
          </p:nvSpPr>
          <p:spPr bwMode="auto">
            <a:xfrm>
              <a:off x="4281" y="453"/>
              <a:ext cx="143" cy="84"/>
            </a:xfrm>
            <a:custGeom>
              <a:avLst/>
              <a:gdLst>
                <a:gd name="T0" fmla="*/ 0 w 143"/>
                <a:gd name="T1" fmla="*/ 0 h 84"/>
                <a:gd name="T2" fmla="*/ 143 w 143"/>
                <a:gd name="T3" fmla="*/ 0 h 84"/>
                <a:gd name="T4" fmla="*/ 143 w 143"/>
                <a:gd name="T5" fmla="*/ 84 h 84"/>
                <a:gd name="T6" fmla="*/ 0 w 143"/>
                <a:gd name="T7" fmla="*/ 84 h 84"/>
                <a:gd name="T8" fmla="*/ 0 w 143"/>
                <a:gd name="T9" fmla="*/ 0 h 84"/>
                <a:gd name="T10" fmla="*/ 0 w 143"/>
                <a:gd name="T11" fmla="*/ 0 h 84"/>
                <a:gd name="T12" fmla="*/ 134 w 143"/>
                <a:gd name="T13" fmla="*/ 0 h 84"/>
                <a:gd name="T14" fmla="*/ 134 w 143"/>
                <a:gd name="T15" fmla="*/ 81 h 84"/>
                <a:gd name="T16" fmla="*/ 0 w 143"/>
                <a:gd name="T17" fmla="*/ 81 h 84"/>
                <a:gd name="T18" fmla="*/ 0 w 143"/>
                <a:gd name="T19" fmla="*/ 0 h 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3" h="84">
                  <a:moveTo>
                    <a:pt x="0" y="0"/>
                  </a:moveTo>
                  <a:lnTo>
                    <a:pt x="143" y="0"/>
                  </a:lnTo>
                  <a:lnTo>
                    <a:pt x="143" y="84"/>
                  </a:lnTo>
                  <a:lnTo>
                    <a:pt x="0" y="8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34" y="0"/>
                  </a:lnTo>
                  <a:lnTo>
                    <a:pt x="134" y="81"/>
                  </a:lnTo>
                  <a:lnTo>
                    <a:pt x="0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45" name="Freeform 362"/>
            <p:cNvSpPr>
              <a:spLocks noEditPoints="1"/>
            </p:cNvSpPr>
            <p:nvPr/>
          </p:nvSpPr>
          <p:spPr bwMode="auto">
            <a:xfrm>
              <a:off x="4281" y="453"/>
              <a:ext cx="134" cy="81"/>
            </a:xfrm>
            <a:custGeom>
              <a:avLst/>
              <a:gdLst>
                <a:gd name="T0" fmla="*/ 0 w 134"/>
                <a:gd name="T1" fmla="*/ 0 h 81"/>
                <a:gd name="T2" fmla="*/ 134 w 134"/>
                <a:gd name="T3" fmla="*/ 0 h 81"/>
                <a:gd name="T4" fmla="*/ 134 w 134"/>
                <a:gd name="T5" fmla="*/ 81 h 81"/>
                <a:gd name="T6" fmla="*/ 0 w 134"/>
                <a:gd name="T7" fmla="*/ 81 h 81"/>
                <a:gd name="T8" fmla="*/ 0 w 134"/>
                <a:gd name="T9" fmla="*/ 0 h 81"/>
                <a:gd name="T10" fmla="*/ 0 w 134"/>
                <a:gd name="T11" fmla="*/ 0 h 81"/>
                <a:gd name="T12" fmla="*/ 125 w 134"/>
                <a:gd name="T13" fmla="*/ 0 h 81"/>
                <a:gd name="T14" fmla="*/ 125 w 134"/>
                <a:gd name="T15" fmla="*/ 77 h 81"/>
                <a:gd name="T16" fmla="*/ 0 w 134"/>
                <a:gd name="T17" fmla="*/ 77 h 81"/>
                <a:gd name="T18" fmla="*/ 0 w 134"/>
                <a:gd name="T19" fmla="*/ 0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4" h="81">
                  <a:moveTo>
                    <a:pt x="0" y="0"/>
                  </a:moveTo>
                  <a:lnTo>
                    <a:pt x="134" y="0"/>
                  </a:lnTo>
                  <a:lnTo>
                    <a:pt x="134" y="81"/>
                  </a:lnTo>
                  <a:lnTo>
                    <a:pt x="0" y="8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25" y="0"/>
                  </a:lnTo>
                  <a:lnTo>
                    <a:pt x="125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46" name="Freeform 363"/>
            <p:cNvSpPr>
              <a:spLocks noEditPoints="1"/>
            </p:cNvSpPr>
            <p:nvPr/>
          </p:nvSpPr>
          <p:spPr bwMode="auto">
            <a:xfrm>
              <a:off x="4281" y="453"/>
              <a:ext cx="125" cy="77"/>
            </a:xfrm>
            <a:custGeom>
              <a:avLst/>
              <a:gdLst>
                <a:gd name="T0" fmla="*/ 0 w 125"/>
                <a:gd name="T1" fmla="*/ 0 h 77"/>
                <a:gd name="T2" fmla="*/ 125 w 125"/>
                <a:gd name="T3" fmla="*/ 0 h 77"/>
                <a:gd name="T4" fmla="*/ 125 w 125"/>
                <a:gd name="T5" fmla="*/ 77 h 77"/>
                <a:gd name="T6" fmla="*/ 0 w 125"/>
                <a:gd name="T7" fmla="*/ 77 h 77"/>
                <a:gd name="T8" fmla="*/ 0 w 125"/>
                <a:gd name="T9" fmla="*/ 0 h 77"/>
                <a:gd name="T10" fmla="*/ 0 w 125"/>
                <a:gd name="T11" fmla="*/ 0 h 77"/>
                <a:gd name="T12" fmla="*/ 116 w 125"/>
                <a:gd name="T13" fmla="*/ 0 h 77"/>
                <a:gd name="T14" fmla="*/ 116 w 125"/>
                <a:gd name="T15" fmla="*/ 69 h 77"/>
                <a:gd name="T16" fmla="*/ 0 w 125"/>
                <a:gd name="T17" fmla="*/ 69 h 77"/>
                <a:gd name="T18" fmla="*/ 0 w 125"/>
                <a:gd name="T19" fmla="*/ 0 h 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5" h="77">
                  <a:moveTo>
                    <a:pt x="0" y="0"/>
                  </a:moveTo>
                  <a:lnTo>
                    <a:pt x="125" y="0"/>
                  </a:lnTo>
                  <a:lnTo>
                    <a:pt x="125" y="77"/>
                  </a:lnTo>
                  <a:lnTo>
                    <a:pt x="0" y="7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16" y="0"/>
                  </a:lnTo>
                  <a:lnTo>
                    <a:pt x="116" y="69"/>
                  </a:lnTo>
                  <a:lnTo>
                    <a:pt x="0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47" name="Freeform 364"/>
            <p:cNvSpPr>
              <a:spLocks noEditPoints="1"/>
            </p:cNvSpPr>
            <p:nvPr/>
          </p:nvSpPr>
          <p:spPr bwMode="auto">
            <a:xfrm>
              <a:off x="4281" y="453"/>
              <a:ext cx="116" cy="69"/>
            </a:xfrm>
            <a:custGeom>
              <a:avLst/>
              <a:gdLst>
                <a:gd name="T0" fmla="*/ 0 w 116"/>
                <a:gd name="T1" fmla="*/ 0 h 69"/>
                <a:gd name="T2" fmla="*/ 116 w 116"/>
                <a:gd name="T3" fmla="*/ 0 h 69"/>
                <a:gd name="T4" fmla="*/ 116 w 116"/>
                <a:gd name="T5" fmla="*/ 69 h 69"/>
                <a:gd name="T6" fmla="*/ 0 w 116"/>
                <a:gd name="T7" fmla="*/ 69 h 69"/>
                <a:gd name="T8" fmla="*/ 0 w 116"/>
                <a:gd name="T9" fmla="*/ 0 h 69"/>
                <a:gd name="T10" fmla="*/ 0 w 116"/>
                <a:gd name="T11" fmla="*/ 0 h 69"/>
                <a:gd name="T12" fmla="*/ 107 w 116"/>
                <a:gd name="T13" fmla="*/ 0 h 69"/>
                <a:gd name="T14" fmla="*/ 107 w 116"/>
                <a:gd name="T15" fmla="*/ 65 h 69"/>
                <a:gd name="T16" fmla="*/ 0 w 116"/>
                <a:gd name="T17" fmla="*/ 65 h 69"/>
                <a:gd name="T18" fmla="*/ 0 w 116"/>
                <a:gd name="T19" fmla="*/ 0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6" h="69">
                  <a:moveTo>
                    <a:pt x="0" y="0"/>
                  </a:moveTo>
                  <a:lnTo>
                    <a:pt x="116" y="0"/>
                  </a:lnTo>
                  <a:lnTo>
                    <a:pt x="116" y="69"/>
                  </a:lnTo>
                  <a:lnTo>
                    <a:pt x="0" y="6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07" y="0"/>
                  </a:lnTo>
                  <a:lnTo>
                    <a:pt x="107" y="65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48" name="Freeform 365"/>
            <p:cNvSpPr>
              <a:spLocks noEditPoints="1"/>
            </p:cNvSpPr>
            <p:nvPr/>
          </p:nvSpPr>
          <p:spPr bwMode="auto">
            <a:xfrm>
              <a:off x="4281" y="453"/>
              <a:ext cx="107" cy="65"/>
            </a:xfrm>
            <a:custGeom>
              <a:avLst/>
              <a:gdLst>
                <a:gd name="T0" fmla="*/ 0 w 107"/>
                <a:gd name="T1" fmla="*/ 0 h 65"/>
                <a:gd name="T2" fmla="*/ 107 w 107"/>
                <a:gd name="T3" fmla="*/ 0 h 65"/>
                <a:gd name="T4" fmla="*/ 107 w 107"/>
                <a:gd name="T5" fmla="*/ 65 h 65"/>
                <a:gd name="T6" fmla="*/ 0 w 107"/>
                <a:gd name="T7" fmla="*/ 65 h 65"/>
                <a:gd name="T8" fmla="*/ 0 w 107"/>
                <a:gd name="T9" fmla="*/ 0 h 65"/>
                <a:gd name="T10" fmla="*/ 0 w 107"/>
                <a:gd name="T11" fmla="*/ 0 h 65"/>
                <a:gd name="T12" fmla="*/ 98 w 107"/>
                <a:gd name="T13" fmla="*/ 0 h 65"/>
                <a:gd name="T14" fmla="*/ 98 w 107"/>
                <a:gd name="T15" fmla="*/ 57 h 65"/>
                <a:gd name="T16" fmla="*/ 0 w 107"/>
                <a:gd name="T17" fmla="*/ 57 h 65"/>
                <a:gd name="T18" fmla="*/ 0 w 107"/>
                <a:gd name="T19" fmla="*/ 0 h 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7" h="65">
                  <a:moveTo>
                    <a:pt x="0" y="0"/>
                  </a:moveTo>
                  <a:lnTo>
                    <a:pt x="107" y="0"/>
                  </a:lnTo>
                  <a:lnTo>
                    <a:pt x="107" y="65"/>
                  </a:lnTo>
                  <a:lnTo>
                    <a:pt x="0" y="6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98" y="0"/>
                  </a:lnTo>
                  <a:lnTo>
                    <a:pt x="98" y="57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49" name="Freeform 366"/>
            <p:cNvSpPr>
              <a:spLocks noEditPoints="1"/>
            </p:cNvSpPr>
            <p:nvPr/>
          </p:nvSpPr>
          <p:spPr bwMode="auto">
            <a:xfrm>
              <a:off x="4281" y="453"/>
              <a:ext cx="98" cy="57"/>
            </a:xfrm>
            <a:custGeom>
              <a:avLst/>
              <a:gdLst>
                <a:gd name="T0" fmla="*/ 0 w 98"/>
                <a:gd name="T1" fmla="*/ 0 h 57"/>
                <a:gd name="T2" fmla="*/ 98 w 98"/>
                <a:gd name="T3" fmla="*/ 0 h 57"/>
                <a:gd name="T4" fmla="*/ 98 w 98"/>
                <a:gd name="T5" fmla="*/ 57 h 57"/>
                <a:gd name="T6" fmla="*/ 0 w 98"/>
                <a:gd name="T7" fmla="*/ 57 h 57"/>
                <a:gd name="T8" fmla="*/ 0 w 98"/>
                <a:gd name="T9" fmla="*/ 0 h 57"/>
                <a:gd name="T10" fmla="*/ 0 w 98"/>
                <a:gd name="T11" fmla="*/ 0 h 57"/>
                <a:gd name="T12" fmla="*/ 89 w 98"/>
                <a:gd name="T13" fmla="*/ 0 h 57"/>
                <a:gd name="T14" fmla="*/ 89 w 98"/>
                <a:gd name="T15" fmla="*/ 54 h 57"/>
                <a:gd name="T16" fmla="*/ 0 w 98"/>
                <a:gd name="T17" fmla="*/ 54 h 57"/>
                <a:gd name="T18" fmla="*/ 0 w 98"/>
                <a:gd name="T19" fmla="*/ 0 h 5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8" h="57">
                  <a:moveTo>
                    <a:pt x="0" y="0"/>
                  </a:moveTo>
                  <a:lnTo>
                    <a:pt x="98" y="0"/>
                  </a:lnTo>
                  <a:lnTo>
                    <a:pt x="98" y="57"/>
                  </a:lnTo>
                  <a:lnTo>
                    <a:pt x="0" y="5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9" y="0"/>
                  </a:lnTo>
                  <a:lnTo>
                    <a:pt x="89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50" name="Freeform 367"/>
            <p:cNvSpPr>
              <a:spLocks noEditPoints="1"/>
            </p:cNvSpPr>
            <p:nvPr/>
          </p:nvSpPr>
          <p:spPr bwMode="auto">
            <a:xfrm>
              <a:off x="4281" y="453"/>
              <a:ext cx="89" cy="54"/>
            </a:xfrm>
            <a:custGeom>
              <a:avLst/>
              <a:gdLst>
                <a:gd name="T0" fmla="*/ 0 w 89"/>
                <a:gd name="T1" fmla="*/ 0 h 54"/>
                <a:gd name="T2" fmla="*/ 89 w 89"/>
                <a:gd name="T3" fmla="*/ 0 h 54"/>
                <a:gd name="T4" fmla="*/ 89 w 89"/>
                <a:gd name="T5" fmla="*/ 54 h 54"/>
                <a:gd name="T6" fmla="*/ 0 w 89"/>
                <a:gd name="T7" fmla="*/ 54 h 54"/>
                <a:gd name="T8" fmla="*/ 0 w 89"/>
                <a:gd name="T9" fmla="*/ 0 h 54"/>
                <a:gd name="T10" fmla="*/ 0 w 89"/>
                <a:gd name="T11" fmla="*/ 0 h 54"/>
                <a:gd name="T12" fmla="*/ 80 w 89"/>
                <a:gd name="T13" fmla="*/ 0 h 54"/>
                <a:gd name="T14" fmla="*/ 80 w 89"/>
                <a:gd name="T15" fmla="*/ 50 h 54"/>
                <a:gd name="T16" fmla="*/ 0 w 89"/>
                <a:gd name="T17" fmla="*/ 50 h 54"/>
                <a:gd name="T18" fmla="*/ 0 w 89"/>
                <a:gd name="T19" fmla="*/ 0 h 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9" h="54">
                  <a:moveTo>
                    <a:pt x="0" y="0"/>
                  </a:moveTo>
                  <a:lnTo>
                    <a:pt x="89" y="0"/>
                  </a:lnTo>
                  <a:lnTo>
                    <a:pt x="89" y="54"/>
                  </a:lnTo>
                  <a:lnTo>
                    <a:pt x="0" y="5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0" y="0"/>
                  </a:lnTo>
                  <a:lnTo>
                    <a:pt x="80" y="50"/>
                  </a:lnTo>
                  <a:lnTo>
                    <a:pt x="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51" name="Freeform 368"/>
            <p:cNvSpPr>
              <a:spLocks noEditPoints="1"/>
            </p:cNvSpPr>
            <p:nvPr/>
          </p:nvSpPr>
          <p:spPr bwMode="auto">
            <a:xfrm>
              <a:off x="4281" y="453"/>
              <a:ext cx="80" cy="50"/>
            </a:xfrm>
            <a:custGeom>
              <a:avLst/>
              <a:gdLst>
                <a:gd name="T0" fmla="*/ 0 w 80"/>
                <a:gd name="T1" fmla="*/ 0 h 50"/>
                <a:gd name="T2" fmla="*/ 80 w 80"/>
                <a:gd name="T3" fmla="*/ 0 h 50"/>
                <a:gd name="T4" fmla="*/ 80 w 80"/>
                <a:gd name="T5" fmla="*/ 50 h 50"/>
                <a:gd name="T6" fmla="*/ 0 w 80"/>
                <a:gd name="T7" fmla="*/ 50 h 50"/>
                <a:gd name="T8" fmla="*/ 0 w 80"/>
                <a:gd name="T9" fmla="*/ 0 h 50"/>
                <a:gd name="T10" fmla="*/ 0 w 80"/>
                <a:gd name="T11" fmla="*/ 0 h 50"/>
                <a:gd name="T12" fmla="*/ 71 w 80"/>
                <a:gd name="T13" fmla="*/ 0 h 50"/>
                <a:gd name="T14" fmla="*/ 71 w 80"/>
                <a:gd name="T15" fmla="*/ 42 h 50"/>
                <a:gd name="T16" fmla="*/ 0 w 80"/>
                <a:gd name="T17" fmla="*/ 42 h 50"/>
                <a:gd name="T18" fmla="*/ 0 w 80"/>
                <a:gd name="T19" fmla="*/ 0 h 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0" h="50">
                  <a:moveTo>
                    <a:pt x="0" y="0"/>
                  </a:moveTo>
                  <a:lnTo>
                    <a:pt x="80" y="0"/>
                  </a:lnTo>
                  <a:lnTo>
                    <a:pt x="80" y="50"/>
                  </a:lnTo>
                  <a:lnTo>
                    <a:pt x="0" y="5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71" y="0"/>
                  </a:lnTo>
                  <a:lnTo>
                    <a:pt x="71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52" name="Freeform 369"/>
            <p:cNvSpPr>
              <a:spLocks noEditPoints="1"/>
            </p:cNvSpPr>
            <p:nvPr/>
          </p:nvSpPr>
          <p:spPr bwMode="auto">
            <a:xfrm>
              <a:off x="4281" y="453"/>
              <a:ext cx="71" cy="42"/>
            </a:xfrm>
            <a:custGeom>
              <a:avLst/>
              <a:gdLst>
                <a:gd name="T0" fmla="*/ 0 w 71"/>
                <a:gd name="T1" fmla="*/ 0 h 42"/>
                <a:gd name="T2" fmla="*/ 71 w 71"/>
                <a:gd name="T3" fmla="*/ 0 h 42"/>
                <a:gd name="T4" fmla="*/ 71 w 71"/>
                <a:gd name="T5" fmla="*/ 42 h 42"/>
                <a:gd name="T6" fmla="*/ 0 w 71"/>
                <a:gd name="T7" fmla="*/ 42 h 42"/>
                <a:gd name="T8" fmla="*/ 0 w 71"/>
                <a:gd name="T9" fmla="*/ 0 h 42"/>
                <a:gd name="T10" fmla="*/ 0 w 71"/>
                <a:gd name="T11" fmla="*/ 0 h 42"/>
                <a:gd name="T12" fmla="*/ 63 w 71"/>
                <a:gd name="T13" fmla="*/ 0 h 42"/>
                <a:gd name="T14" fmla="*/ 63 w 71"/>
                <a:gd name="T15" fmla="*/ 38 h 42"/>
                <a:gd name="T16" fmla="*/ 0 w 71"/>
                <a:gd name="T17" fmla="*/ 38 h 42"/>
                <a:gd name="T18" fmla="*/ 0 w 71"/>
                <a:gd name="T19" fmla="*/ 0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1" h="42">
                  <a:moveTo>
                    <a:pt x="0" y="0"/>
                  </a:moveTo>
                  <a:lnTo>
                    <a:pt x="71" y="0"/>
                  </a:lnTo>
                  <a:lnTo>
                    <a:pt x="71" y="42"/>
                  </a:lnTo>
                  <a:lnTo>
                    <a:pt x="0" y="4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63" y="0"/>
                  </a:lnTo>
                  <a:lnTo>
                    <a:pt x="63" y="38"/>
                  </a:lnTo>
                  <a:lnTo>
                    <a:pt x="0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53" name="Freeform 370"/>
            <p:cNvSpPr>
              <a:spLocks noEditPoints="1"/>
            </p:cNvSpPr>
            <p:nvPr/>
          </p:nvSpPr>
          <p:spPr bwMode="auto">
            <a:xfrm>
              <a:off x="4281" y="453"/>
              <a:ext cx="63" cy="38"/>
            </a:xfrm>
            <a:custGeom>
              <a:avLst/>
              <a:gdLst>
                <a:gd name="T0" fmla="*/ 0 w 63"/>
                <a:gd name="T1" fmla="*/ 0 h 38"/>
                <a:gd name="T2" fmla="*/ 63 w 63"/>
                <a:gd name="T3" fmla="*/ 0 h 38"/>
                <a:gd name="T4" fmla="*/ 63 w 63"/>
                <a:gd name="T5" fmla="*/ 38 h 38"/>
                <a:gd name="T6" fmla="*/ 0 w 63"/>
                <a:gd name="T7" fmla="*/ 38 h 38"/>
                <a:gd name="T8" fmla="*/ 0 w 63"/>
                <a:gd name="T9" fmla="*/ 0 h 38"/>
                <a:gd name="T10" fmla="*/ 0 w 63"/>
                <a:gd name="T11" fmla="*/ 0 h 38"/>
                <a:gd name="T12" fmla="*/ 54 w 63"/>
                <a:gd name="T13" fmla="*/ 0 h 38"/>
                <a:gd name="T14" fmla="*/ 54 w 63"/>
                <a:gd name="T15" fmla="*/ 31 h 38"/>
                <a:gd name="T16" fmla="*/ 0 w 63"/>
                <a:gd name="T17" fmla="*/ 31 h 38"/>
                <a:gd name="T18" fmla="*/ 0 w 63"/>
                <a:gd name="T19" fmla="*/ 0 h 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3" h="38">
                  <a:moveTo>
                    <a:pt x="0" y="0"/>
                  </a:moveTo>
                  <a:lnTo>
                    <a:pt x="63" y="0"/>
                  </a:lnTo>
                  <a:lnTo>
                    <a:pt x="63" y="38"/>
                  </a:lnTo>
                  <a:lnTo>
                    <a:pt x="0" y="3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54" y="0"/>
                  </a:lnTo>
                  <a:lnTo>
                    <a:pt x="54" y="31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54" name="Freeform 371"/>
            <p:cNvSpPr>
              <a:spLocks noEditPoints="1"/>
            </p:cNvSpPr>
            <p:nvPr/>
          </p:nvSpPr>
          <p:spPr bwMode="auto">
            <a:xfrm>
              <a:off x="4281" y="453"/>
              <a:ext cx="54" cy="31"/>
            </a:xfrm>
            <a:custGeom>
              <a:avLst/>
              <a:gdLst>
                <a:gd name="T0" fmla="*/ 0 w 54"/>
                <a:gd name="T1" fmla="*/ 0 h 31"/>
                <a:gd name="T2" fmla="*/ 54 w 54"/>
                <a:gd name="T3" fmla="*/ 0 h 31"/>
                <a:gd name="T4" fmla="*/ 54 w 54"/>
                <a:gd name="T5" fmla="*/ 31 h 31"/>
                <a:gd name="T6" fmla="*/ 0 w 54"/>
                <a:gd name="T7" fmla="*/ 31 h 31"/>
                <a:gd name="T8" fmla="*/ 0 w 54"/>
                <a:gd name="T9" fmla="*/ 0 h 31"/>
                <a:gd name="T10" fmla="*/ 0 w 54"/>
                <a:gd name="T11" fmla="*/ 0 h 31"/>
                <a:gd name="T12" fmla="*/ 45 w 54"/>
                <a:gd name="T13" fmla="*/ 0 h 31"/>
                <a:gd name="T14" fmla="*/ 45 w 54"/>
                <a:gd name="T15" fmla="*/ 27 h 31"/>
                <a:gd name="T16" fmla="*/ 0 w 54"/>
                <a:gd name="T17" fmla="*/ 27 h 31"/>
                <a:gd name="T18" fmla="*/ 0 w 54"/>
                <a:gd name="T19" fmla="*/ 0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4" h="31">
                  <a:moveTo>
                    <a:pt x="0" y="0"/>
                  </a:moveTo>
                  <a:lnTo>
                    <a:pt x="54" y="0"/>
                  </a:lnTo>
                  <a:lnTo>
                    <a:pt x="54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5" y="0"/>
                  </a:lnTo>
                  <a:lnTo>
                    <a:pt x="4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55" name="Freeform 372"/>
            <p:cNvSpPr>
              <a:spLocks noEditPoints="1"/>
            </p:cNvSpPr>
            <p:nvPr/>
          </p:nvSpPr>
          <p:spPr bwMode="auto">
            <a:xfrm>
              <a:off x="4281" y="453"/>
              <a:ext cx="45" cy="27"/>
            </a:xfrm>
            <a:custGeom>
              <a:avLst/>
              <a:gdLst>
                <a:gd name="T0" fmla="*/ 0 w 45"/>
                <a:gd name="T1" fmla="*/ 0 h 27"/>
                <a:gd name="T2" fmla="*/ 45 w 45"/>
                <a:gd name="T3" fmla="*/ 0 h 27"/>
                <a:gd name="T4" fmla="*/ 45 w 45"/>
                <a:gd name="T5" fmla="*/ 27 h 27"/>
                <a:gd name="T6" fmla="*/ 0 w 45"/>
                <a:gd name="T7" fmla="*/ 27 h 27"/>
                <a:gd name="T8" fmla="*/ 0 w 45"/>
                <a:gd name="T9" fmla="*/ 0 h 27"/>
                <a:gd name="T10" fmla="*/ 0 w 45"/>
                <a:gd name="T11" fmla="*/ 0 h 27"/>
                <a:gd name="T12" fmla="*/ 36 w 45"/>
                <a:gd name="T13" fmla="*/ 0 h 27"/>
                <a:gd name="T14" fmla="*/ 36 w 45"/>
                <a:gd name="T15" fmla="*/ 23 h 27"/>
                <a:gd name="T16" fmla="*/ 0 w 45"/>
                <a:gd name="T17" fmla="*/ 23 h 27"/>
                <a:gd name="T18" fmla="*/ 0 w 45"/>
                <a:gd name="T19" fmla="*/ 0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" h="27">
                  <a:moveTo>
                    <a:pt x="0" y="0"/>
                  </a:moveTo>
                  <a:lnTo>
                    <a:pt x="45" y="0"/>
                  </a:lnTo>
                  <a:lnTo>
                    <a:pt x="45" y="27"/>
                  </a:lnTo>
                  <a:lnTo>
                    <a:pt x="0" y="2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6" y="0"/>
                  </a:lnTo>
                  <a:lnTo>
                    <a:pt x="36" y="23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56" name="Freeform 373"/>
            <p:cNvSpPr>
              <a:spLocks noEditPoints="1"/>
            </p:cNvSpPr>
            <p:nvPr/>
          </p:nvSpPr>
          <p:spPr bwMode="auto">
            <a:xfrm>
              <a:off x="4281" y="453"/>
              <a:ext cx="36" cy="23"/>
            </a:xfrm>
            <a:custGeom>
              <a:avLst/>
              <a:gdLst>
                <a:gd name="T0" fmla="*/ 0 w 36"/>
                <a:gd name="T1" fmla="*/ 0 h 23"/>
                <a:gd name="T2" fmla="*/ 36 w 36"/>
                <a:gd name="T3" fmla="*/ 0 h 23"/>
                <a:gd name="T4" fmla="*/ 36 w 36"/>
                <a:gd name="T5" fmla="*/ 23 h 23"/>
                <a:gd name="T6" fmla="*/ 0 w 36"/>
                <a:gd name="T7" fmla="*/ 23 h 23"/>
                <a:gd name="T8" fmla="*/ 0 w 36"/>
                <a:gd name="T9" fmla="*/ 0 h 23"/>
                <a:gd name="T10" fmla="*/ 0 w 36"/>
                <a:gd name="T11" fmla="*/ 0 h 23"/>
                <a:gd name="T12" fmla="*/ 27 w 36"/>
                <a:gd name="T13" fmla="*/ 0 h 23"/>
                <a:gd name="T14" fmla="*/ 27 w 36"/>
                <a:gd name="T15" fmla="*/ 15 h 23"/>
                <a:gd name="T16" fmla="*/ 0 w 36"/>
                <a:gd name="T17" fmla="*/ 15 h 23"/>
                <a:gd name="T18" fmla="*/ 0 w 36"/>
                <a:gd name="T19" fmla="*/ 0 h 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23">
                  <a:moveTo>
                    <a:pt x="0" y="0"/>
                  </a:moveTo>
                  <a:lnTo>
                    <a:pt x="36" y="0"/>
                  </a:lnTo>
                  <a:lnTo>
                    <a:pt x="36" y="23"/>
                  </a:lnTo>
                  <a:lnTo>
                    <a:pt x="0" y="2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7" y="0"/>
                  </a:lnTo>
                  <a:lnTo>
                    <a:pt x="27" y="15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57" name="Freeform 374"/>
            <p:cNvSpPr>
              <a:spLocks noEditPoints="1"/>
            </p:cNvSpPr>
            <p:nvPr/>
          </p:nvSpPr>
          <p:spPr bwMode="auto">
            <a:xfrm>
              <a:off x="4281" y="453"/>
              <a:ext cx="27" cy="15"/>
            </a:xfrm>
            <a:custGeom>
              <a:avLst/>
              <a:gdLst>
                <a:gd name="T0" fmla="*/ 0 w 27"/>
                <a:gd name="T1" fmla="*/ 0 h 15"/>
                <a:gd name="T2" fmla="*/ 27 w 27"/>
                <a:gd name="T3" fmla="*/ 0 h 15"/>
                <a:gd name="T4" fmla="*/ 27 w 27"/>
                <a:gd name="T5" fmla="*/ 15 h 15"/>
                <a:gd name="T6" fmla="*/ 0 w 27"/>
                <a:gd name="T7" fmla="*/ 15 h 15"/>
                <a:gd name="T8" fmla="*/ 0 w 27"/>
                <a:gd name="T9" fmla="*/ 0 h 15"/>
                <a:gd name="T10" fmla="*/ 0 w 27"/>
                <a:gd name="T11" fmla="*/ 0 h 15"/>
                <a:gd name="T12" fmla="*/ 18 w 27"/>
                <a:gd name="T13" fmla="*/ 0 h 15"/>
                <a:gd name="T14" fmla="*/ 18 w 27"/>
                <a:gd name="T15" fmla="*/ 11 h 15"/>
                <a:gd name="T16" fmla="*/ 0 w 27"/>
                <a:gd name="T17" fmla="*/ 11 h 15"/>
                <a:gd name="T18" fmla="*/ 0 w 27"/>
                <a:gd name="T19" fmla="*/ 0 h 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" h="15">
                  <a:moveTo>
                    <a:pt x="0" y="0"/>
                  </a:moveTo>
                  <a:lnTo>
                    <a:pt x="27" y="0"/>
                  </a:lnTo>
                  <a:lnTo>
                    <a:pt x="27" y="15"/>
                  </a:lnTo>
                  <a:lnTo>
                    <a:pt x="0" y="1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8" y="0"/>
                  </a:lnTo>
                  <a:lnTo>
                    <a:pt x="18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58" name="Freeform 375"/>
            <p:cNvSpPr>
              <a:spLocks noEditPoints="1"/>
            </p:cNvSpPr>
            <p:nvPr/>
          </p:nvSpPr>
          <p:spPr bwMode="auto">
            <a:xfrm>
              <a:off x="4281" y="453"/>
              <a:ext cx="18" cy="11"/>
            </a:xfrm>
            <a:custGeom>
              <a:avLst/>
              <a:gdLst>
                <a:gd name="T0" fmla="*/ 0 w 18"/>
                <a:gd name="T1" fmla="*/ 0 h 11"/>
                <a:gd name="T2" fmla="*/ 18 w 18"/>
                <a:gd name="T3" fmla="*/ 0 h 11"/>
                <a:gd name="T4" fmla="*/ 18 w 18"/>
                <a:gd name="T5" fmla="*/ 11 h 11"/>
                <a:gd name="T6" fmla="*/ 0 w 18"/>
                <a:gd name="T7" fmla="*/ 11 h 11"/>
                <a:gd name="T8" fmla="*/ 0 w 18"/>
                <a:gd name="T9" fmla="*/ 0 h 11"/>
                <a:gd name="T10" fmla="*/ 0 w 18"/>
                <a:gd name="T11" fmla="*/ 0 h 11"/>
                <a:gd name="T12" fmla="*/ 9 w 18"/>
                <a:gd name="T13" fmla="*/ 0 h 11"/>
                <a:gd name="T14" fmla="*/ 9 w 18"/>
                <a:gd name="T15" fmla="*/ 4 h 11"/>
                <a:gd name="T16" fmla="*/ 0 w 18"/>
                <a:gd name="T17" fmla="*/ 4 h 11"/>
                <a:gd name="T18" fmla="*/ 0 w 18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" h="11">
                  <a:moveTo>
                    <a:pt x="0" y="0"/>
                  </a:moveTo>
                  <a:lnTo>
                    <a:pt x="18" y="0"/>
                  </a:lnTo>
                  <a:lnTo>
                    <a:pt x="18" y="11"/>
                  </a:ln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9" y="0"/>
                  </a:lnTo>
                  <a:lnTo>
                    <a:pt x="9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59" name="Freeform 376"/>
            <p:cNvSpPr>
              <a:spLocks noEditPoints="1"/>
            </p:cNvSpPr>
            <p:nvPr/>
          </p:nvSpPr>
          <p:spPr bwMode="auto">
            <a:xfrm>
              <a:off x="4281" y="453"/>
              <a:ext cx="9" cy="4"/>
            </a:xfrm>
            <a:custGeom>
              <a:avLst/>
              <a:gdLst>
                <a:gd name="T0" fmla="*/ 0 w 9"/>
                <a:gd name="T1" fmla="*/ 0 h 4"/>
                <a:gd name="T2" fmla="*/ 9 w 9"/>
                <a:gd name="T3" fmla="*/ 0 h 4"/>
                <a:gd name="T4" fmla="*/ 9 w 9"/>
                <a:gd name="T5" fmla="*/ 4 h 4"/>
                <a:gd name="T6" fmla="*/ 0 w 9"/>
                <a:gd name="T7" fmla="*/ 4 h 4"/>
                <a:gd name="T8" fmla="*/ 0 w 9"/>
                <a:gd name="T9" fmla="*/ 0 h 4"/>
                <a:gd name="T10" fmla="*/ 0 w 9"/>
                <a:gd name="T11" fmla="*/ 0 h 4"/>
                <a:gd name="T12" fmla="*/ 0 w 9"/>
                <a:gd name="T13" fmla="*/ 0 h 4"/>
                <a:gd name="T14" fmla="*/ 0 w 9"/>
                <a:gd name="T15" fmla="*/ 0 h 4"/>
                <a:gd name="T16" fmla="*/ 0 w 9"/>
                <a:gd name="T17" fmla="*/ 0 h 4"/>
                <a:gd name="T18" fmla="*/ 0 w 9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lnTo>
                    <a:pt x="9" y="0"/>
                  </a:lnTo>
                  <a:lnTo>
                    <a:pt x="9" y="4"/>
                  </a:lnTo>
                  <a:lnTo>
                    <a:pt x="0" y="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60" name="Freeform 377"/>
            <p:cNvSpPr>
              <a:spLocks noEditPoints="1"/>
            </p:cNvSpPr>
            <p:nvPr/>
          </p:nvSpPr>
          <p:spPr bwMode="auto">
            <a:xfrm>
              <a:off x="4281" y="453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61" name="Freeform 378"/>
            <p:cNvSpPr>
              <a:spLocks noEditPoints="1"/>
            </p:cNvSpPr>
            <p:nvPr/>
          </p:nvSpPr>
          <p:spPr bwMode="auto">
            <a:xfrm>
              <a:off x="4263" y="441"/>
              <a:ext cx="273" cy="173"/>
            </a:xfrm>
            <a:custGeom>
              <a:avLst/>
              <a:gdLst>
                <a:gd name="T0" fmla="*/ 0 w 273"/>
                <a:gd name="T1" fmla="*/ 0 h 173"/>
                <a:gd name="T2" fmla="*/ 273 w 273"/>
                <a:gd name="T3" fmla="*/ 0 h 173"/>
                <a:gd name="T4" fmla="*/ 273 w 273"/>
                <a:gd name="T5" fmla="*/ 173 h 173"/>
                <a:gd name="T6" fmla="*/ 0 w 273"/>
                <a:gd name="T7" fmla="*/ 173 h 173"/>
                <a:gd name="T8" fmla="*/ 0 w 273"/>
                <a:gd name="T9" fmla="*/ 0 h 173"/>
                <a:gd name="T10" fmla="*/ 9 w 273"/>
                <a:gd name="T11" fmla="*/ 4 h 173"/>
                <a:gd name="T12" fmla="*/ 273 w 273"/>
                <a:gd name="T13" fmla="*/ 4 h 173"/>
                <a:gd name="T14" fmla="*/ 273 w 273"/>
                <a:gd name="T15" fmla="*/ 173 h 173"/>
                <a:gd name="T16" fmla="*/ 9 w 273"/>
                <a:gd name="T17" fmla="*/ 173 h 173"/>
                <a:gd name="T18" fmla="*/ 9 w 273"/>
                <a:gd name="T19" fmla="*/ 4 h 1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3" h="173">
                  <a:moveTo>
                    <a:pt x="0" y="0"/>
                  </a:moveTo>
                  <a:lnTo>
                    <a:pt x="273" y="0"/>
                  </a:lnTo>
                  <a:lnTo>
                    <a:pt x="273" y="173"/>
                  </a:lnTo>
                  <a:lnTo>
                    <a:pt x="0" y="173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273" y="4"/>
                  </a:lnTo>
                  <a:lnTo>
                    <a:pt x="273" y="173"/>
                  </a:lnTo>
                  <a:lnTo>
                    <a:pt x="9" y="173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62" name="Freeform 379"/>
            <p:cNvSpPr>
              <a:spLocks noEditPoints="1"/>
            </p:cNvSpPr>
            <p:nvPr/>
          </p:nvSpPr>
          <p:spPr bwMode="auto">
            <a:xfrm>
              <a:off x="4272" y="445"/>
              <a:ext cx="264" cy="169"/>
            </a:xfrm>
            <a:custGeom>
              <a:avLst/>
              <a:gdLst>
                <a:gd name="T0" fmla="*/ 0 w 264"/>
                <a:gd name="T1" fmla="*/ 0 h 169"/>
                <a:gd name="T2" fmla="*/ 264 w 264"/>
                <a:gd name="T3" fmla="*/ 0 h 169"/>
                <a:gd name="T4" fmla="*/ 264 w 264"/>
                <a:gd name="T5" fmla="*/ 169 h 169"/>
                <a:gd name="T6" fmla="*/ 0 w 264"/>
                <a:gd name="T7" fmla="*/ 169 h 169"/>
                <a:gd name="T8" fmla="*/ 0 w 264"/>
                <a:gd name="T9" fmla="*/ 0 h 169"/>
                <a:gd name="T10" fmla="*/ 9 w 264"/>
                <a:gd name="T11" fmla="*/ 8 h 169"/>
                <a:gd name="T12" fmla="*/ 264 w 264"/>
                <a:gd name="T13" fmla="*/ 8 h 169"/>
                <a:gd name="T14" fmla="*/ 264 w 264"/>
                <a:gd name="T15" fmla="*/ 169 h 169"/>
                <a:gd name="T16" fmla="*/ 9 w 264"/>
                <a:gd name="T17" fmla="*/ 169 h 169"/>
                <a:gd name="T18" fmla="*/ 9 w 264"/>
                <a:gd name="T19" fmla="*/ 8 h 1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4" h="169">
                  <a:moveTo>
                    <a:pt x="0" y="0"/>
                  </a:moveTo>
                  <a:lnTo>
                    <a:pt x="264" y="0"/>
                  </a:lnTo>
                  <a:lnTo>
                    <a:pt x="264" y="169"/>
                  </a:lnTo>
                  <a:lnTo>
                    <a:pt x="0" y="169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264" y="8"/>
                  </a:lnTo>
                  <a:lnTo>
                    <a:pt x="264" y="169"/>
                  </a:lnTo>
                  <a:lnTo>
                    <a:pt x="9" y="169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63" name="Freeform 380"/>
            <p:cNvSpPr>
              <a:spLocks noEditPoints="1"/>
            </p:cNvSpPr>
            <p:nvPr/>
          </p:nvSpPr>
          <p:spPr bwMode="auto">
            <a:xfrm>
              <a:off x="4281" y="453"/>
              <a:ext cx="255" cy="161"/>
            </a:xfrm>
            <a:custGeom>
              <a:avLst/>
              <a:gdLst>
                <a:gd name="T0" fmla="*/ 0 w 255"/>
                <a:gd name="T1" fmla="*/ 0 h 161"/>
                <a:gd name="T2" fmla="*/ 255 w 255"/>
                <a:gd name="T3" fmla="*/ 0 h 161"/>
                <a:gd name="T4" fmla="*/ 255 w 255"/>
                <a:gd name="T5" fmla="*/ 161 h 161"/>
                <a:gd name="T6" fmla="*/ 0 w 255"/>
                <a:gd name="T7" fmla="*/ 161 h 161"/>
                <a:gd name="T8" fmla="*/ 0 w 255"/>
                <a:gd name="T9" fmla="*/ 0 h 161"/>
                <a:gd name="T10" fmla="*/ 9 w 255"/>
                <a:gd name="T11" fmla="*/ 4 h 161"/>
                <a:gd name="T12" fmla="*/ 255 w 255"/>
                <a:gd name="T13" fmla="*/ 4 h 161"/>
                <a:gd name="T14" fmla="*/ 255 w 255"/>
                <a:gd name="T15" fmla="*/ 161 h 161"/>
                <a:gd name="T16" fmla="*/ 9 w 255"/>
                <a:gd name="T17" fmla="*/ 161 h 161"/>
                <a:gd name="T18" fmla="*/ 9 w 255"/>
                <a:gd name="T19" fmla="*/ 4 h 1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161">
                  <a:moveTo>
                    <a:pt x="0" y="0"/>
                  </a:moveTo>
                  <a:lnTo>
                    <a:pt x="255" y="0"/>
                  </a:lnTo>
                  <a:lnTo>
                    <a:pt x="255" y="161"/>
                  </a:lnTo>
                  <a:lnTo>
                    <a:pt x="0" y="161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255" y="4"/>
                  </a:lnTo>
                  <a:lnTo>
                    <a:pt x="255" y="161"/>
                  </a:lnTo>
                  <a:lnTo>
                    <a:pt x="9" y="161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64" name="Freeform 381"/>
            <p:cNvSpPr>
              <a:spLocks noEditPoints="1"/>
            </p:cNvSpPr>
            <p:nvPr/>
          </p:nvSpPr>
          <p:spPr bwMode="auto">
            <a:xfrm>
              <a:off x="4290" y="457"/>
              <a:ext cx="246" cy="157"/>
            </a:xfrm>
            <a:custGeom>
              <a:avLst/>
              <a:gdLst>
                <a:gd name="T0" fmla="*/ 0 w 246"/>
                <a:gd name="T1" fmla="*/ 0 h 157"/>
                <a:gd name="T2" fmla="*/ 246 w 246"/>
                <a:gd name="T3" fmla="*/ 0 h 157"/>
                <a:gd name="T4" fmla="*/ 246 w 246"/>
                <a:gd name="T5" fmla="*/ 157 h 157"/>
                <a:gd name="T6" fmla="*/ 0 w 246"/>
                <a:gd name="T7" fmla="*/ 157 h 157"/>
                <a:gd name="T8" fmla="*/ 0 w 246"/>
                <a:gd name="T9" fmla="*/ 0 h 157"/>
                <a:gd name="T10" fmla="*/ 9 w 246"/>
                <a:gd name="T11" fmla="*/ 7 h 157"/>
                <a:gd name="T12" fmla="*/ 246 w 246"/>
                <a:gd name="T13" fmla="*/ 7 h 157"/>
                <a:gd name="T14" fmla="*/ 246 w 246"/>
                <a:gd name="T15" fmla="*/ 157 h 157"/>
                <a:gd name="T16" fmla="*/ 9 w 246"/>
                <a:gd name="T17" fmla="*/ 157 h 157"/>
                <a:gd name="T18" fmla="*/ 9 w 246"/>
                <a:gd name="T19" fmla="*/ 7 h 15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6" h="157">
                  <a:moveTo>
                    <a:pt x="0" y="0"/>
                  </a:moveTo>
                  <a:lnTo>
                    <a:pt x="246" y="0"/>
                  </a:lnTo>
                  <a:lnTo>
                    <a:pt x="246" y="157"/>
                  </a:lnTo>
                  <a:lnTo>
                    <a:pt x="0" y="157"/>
                  </a:lnTo>
                  <a:lnTo>
                    <a:pt x="0" y="0"/>
                  </a:lnTo>
                  <a:close/>
                  <a:moveTo>
                    <a:pt x="9" y="7"/>
                  </a:moveTo>
                  <a:lnTo>
                    <a:pt x="246" y="7"/>
                  </a:lnTo>
                  <a:lnTo>
                    <a:pt x="246" y="157"/>
                  </a:lnTo>
                  <a:lnTo>
                    <a:pt x="9" y="157"/>
                  </a:lnTo>
                  <a:lnTo>
                    <a:pt x="9" y="7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65" name="Freeform 382"/>
            <p:cNvSpPr>
              <a:spLocks noEditPoints="1"/>
            </p:cNvSpPr>
            <p:nvPr/>
          </p:nvSpPr>
          <p:spPr bwMode="auto">
            <a:xfrm>
              <a:off x="4299" y="464"/>
              <a:ext cx="237" cy="150"/>
            </a:xfrm>
            <a:custGeom>
              <a:avLst/>
              <a:gdLst>
                <a:gd name="T0" fmla="*/ 0 w 237"/>
                <a:gd name="T1" fmla="*/ 0 h 150"/>
                <a:gd name="T2" fmla="*/ 237 w 237"/>
                <a:gd name="T3" fmla="*/ 0 h 150"/>
                <a:gd name="T4" fmla="*/ 237 w 237"/>
                <a:gd name="T5" fmla="*/ 150 h 150"/>
                <a:gd name="T6" fmla="*/ 0 w 237"/>
                <a:gd name="T7" fmla="*/ 150 h 150"/>
                <a:gd name="T8" fmla="*/ 0 w 237"/>
                <a:gd name="T9" fmla="*/ 0 h 150"/>
                <a:gd name="T10" fmla="*/ 9 w 237"/>
                <a:gd name="T11" fmla="*/ 4 h 150"/>
                <a:gd name="T12" fmla="*/ 237 w 237"/>
                <a:gd name="T13" fmla="*/ 4 h 150"/>
                <a:gd name="T14" fmla="*/ 237 w 237"/>
                <a:gd name="T15" fmla="*/ 150 h 150"/>
                <a:gd name="T16" fmla="*/ 9 w 237"/>
                <a:gd name="T17" fmla="*/ 150 h 150"/>
                <a:gd name="T18" fmla="*/ 9 w 237"/>
                <a:gd name="T19" fmla="*/ 4 h 1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7" h="150">
                  <a:moveTo>
                    <a:pt x="0" y="0"/>
                  </a:moveTo>
                  <a:lnTo>
                    <a:pt x="237" y="0"/>
                  </a:lnTo>
                  <a:lnTo>
                    <a:pt x="237" y="150"/>
                  </a:lnTo>
                  <a:lnTo>
                    <a:pt x="0" y="150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237" y="4"/>
                  </a:lnTo>
                  <a:lnTo>
                    <a:pt x="237" y="150"/>
                  </a:lnTo>
                  <a:lnTo>
                    <a:pt x="9" y="150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66" name="Freeform 383"/>
            <p:cNvSpPr>
              <a:spLocks noEditPoints="1"/>
            </p:cNvSpPr>
            <p:nvPr/>
          </p:nvSpPr>
          <p:spPr bwMode="auto">
            <a:xfrm>
              <a:off x="4308" y="468"/>
              <a:ext cx="228" cy="146"/>
            </a:xfrm>
            <a:custGeom>
              <a:avLst/>
              <a:gdLst>
                <a:gd name="T0" fmla="*/ 0 w 228"/>
                <a:gd name="T1" fmla="*/ 0 h 146"/>
                <a:gd name="T2" fmla="*/ 228 w 228"/>
                <a:gd name="T3" fmla="*/ 0 h 146"/>
                <a:gd name="T4" fmla="*/ 228 w 228"/>
                <a:gd name="T5" fmla="*/ 146 h 146"/>
                <a:gd name="T6" fmla="*/ 0 w 228"/>
                <a:gd name="T7" fmla="*/ 146 h 146"/>
                <a:gd name="T8" fmla="*/ 0 w 228"/>
                <a:gd name="T9" fmla="*/ 0 h 146"/>
                <a:gd name="T10" fmla="*/ 9 w 228"/>
                <a:gd name="T11" fmla="*/ 8 h 146"/>
                <a:gd name="T12" fmla="*/ 228 w 228"/>
                <a:gd name="T13" fmla="*/ 8 h 146"/>
                <a:gd name="T14" fmla="*/ 228 w 228"/>
                <a:gd name="T15" fmla="*/ 146 h 146"/>
                <a:gd name="T16" fmla="*/ 9 w 228"/>
                <a:gd name="T17" fmla="*/ 146 h 146"/>
                <a:gd name="T18" fmla="*/ 9 w 228"/>
                <a:gd name="T19" fmla="*/ 8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" h="146">
                  <a:moveTo>
                    <a:pt x="0" y="0"/>
                  </a:moveTo>
                  <a:lnTo>
                    <a:pt x="228" y="0"/>
                  </a:lnTo>
                  <a:lnTo>
                    <a:pt x="2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228" y="8"/>
                  </a:lnTo>
                  <a:lnTo>
                    <a:pt x="228" y="146"/>
                  </a:lnTo>
                  <a:lnTo>
                    <a:pt x="9" y="146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67" name="Freeform 384"/>
            <p:cNvSpPr>
              <a:spLocks noEditPoints="1"/>
            </p:cNvSpPr>
            <p:nvPr/>
          </p:nvSpPr>
          <p:spPr bwMode="auto">
            <a:xfrm>
              <a:off x="4317" y="476"/>
              <a:ext cx="219" cy="138"/>
            </a:xfrm>
            <a:custGeom>
              <a:avLst/>
              <a:gdLst>
                <a:gd name="T0" fmla="*/ 0 w 219"/>
                <a:gd name="T1" fmla="*/ 0 h 138"/>
                <a:gd name="T2" fmla="*/ 219 w 219"/>
                <a:gd name="T3" fmla="*/ 0 h 138"/>
                <a:gd name="T4" fmla="*/ 219 w 219"/>
                <a:gd name="T5" fmla="*/ 138 h 138"/>
                <a:gd name="T6" fmla="*/ 0 w 219"/>
                <a:gd name="T7" fmla="*/ 138 h 138"/>
                <a:gd name="T8" fmla="*/ 0 w 219"/>
                <a:gd name="T9" fmla="*/ 0 h 138"/>
                <a:gd name="T10" fmla="*/ 9 w 219"/>
                <a:gd name="T11" fmla="*/ 4 h 138"/>
                <a:gd name="T12" fmla="*/ 219 w 219"/>
                <a:gd name="T13" fmla="*/ 4 h 138"/>
                <a:gd name="T14" fmla="*/ 219 w 219"/>
                <a:gd name="T15" fmla="*/ 138 h 138"/>
                <a:gd name="T16" fmla="*/ 9 w 219"/>
                <a:gd name="T17" fmla="*/ 138 h 138"/>
                <a:gd name="T18" fmla="*/ 9 w 219"/>
                <a:gd name="T19" fmla="*/ 4 h 1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9" h="138">
                  <a:moveTo>
                    <a:pt x="0" y="0"/>
                  </a:moveTo>
                  <a:lnTo>
                    <a:pt x="219" y="0"/>
                  </a:lnTo>
                  <a:lnTo>
                    <a:pt x="219" y="138"/>
                  </a:lnTo>
                  <a:lnTo>
                    <a:pt x="0" y="138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219" y="4"/>
                  </a:lnTo>
                  <a:lnTo>
                    <a:pt x="219" y="138"/>
                  </a:lnTo>
                  <a:lnTo>
                    <a:pt x="9" y="138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68" name="Freeform 385"/>
            <p:cNvSpPr>
              <a:spLocks noEditPoints="1"/>
            </p:cNvSpPr>
            <p:nvPr/>
          </p:nvSpPr>
          <p:spPr bwMode="auto">
            <a:xfrm>
              <a:off x="4326" y="480"/>
              <a:ext cx="210" cy="134"/>
            </a:xfrm>
            <a:custGeom>
              <a:avLst/>
              <a:gdLst>
                <a:gd name="T0" fmla="*/ 0 w 210"/>
                <a:gd name="T1" fmla="*/ 0 h 134"/>
                <a:gd name="T2" fmla="*/ 210 w 210"/>
                <a:gd name="T3" fmla="*/ 0 h 134"/>
                <a:gd name="T4" fmla="*/ 210 w 210"/>
                <a:gd name="T5" fmla="*/ 134 h 134"/>
                <a:gd name="T6" fmla="*/ 0 w 210"/>
                <a:gd name="T7" fmla="*/ 134 h 134"/>
                <a:gd name="T8" fmla="*/ 0 w 210"/>
                <a:gd name="T9" fmla="*/ 0 h 134"/>
                <a:gd name="T10" fmla="*/ 13 w 210"/>
                <a:gd name="T11" fmla="*/ 7 h 134"/>
                <a:gd name="T12" fmla="*/ 210 w 210"/>
                <a:gd name="T13" fmla="*/ 7 h 134"/>
                <a:gd name="T14" fmla="*/ 210 w 210"/>
                <a:gd name="T15" fmla="*/ 134 h 134"/>
                <a:gd name="T16" fmla="*/ 13 w 210"/>
                <a:gd name="T17" fmla="*/ 134 h 134"/>
                <a:gd name="T18" fmla="*/ 13 w 210"/>
                <a:gd name="T19" fmla="*/ 7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0" h="134">
                  <a:moveTo>
                    <a:pt x="0" y="0"/>
                  </a:moveTo>
                  <a:lnTo>
                    <a:pt x="210" y="0"/>
                  </a:lnTo>
                  <a:lnTo>
                    <a:pt x="210" y="134"/>
                  </a:lnTo>
                  <a:lnTo>
                    <a:pt x="0" y="134"/>
                  </a:lnTo>
                  <a:lnTo>
                    <a:pt x="0" y="0"/>
                  </a:lnTo>
                  <a:close/>
                  <a:moveTo>
                    <a:pt x="13" y="7"/>
                  </a:moveTo>
                  <a:lnTo>
                    <a:pt x="210" y="7"/>
                  </a:lnTo>
                  <a:lnTo>
                    <a:pt x="210" y="134"/>
                  </a:lnTo>
                  <a:lnTo>
                    <a:pt x="13" y="134"/>
                  </a:lnTo>
                  <a:lnTo>
                    <a:pt x="13" y="7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69" name="Freeform 386"/>
            <p:cNvSpPr>
              <a:spLocks noEditPoints="1"/>
            </p:cNvSpPr>
            <p:nvPr/>
          </p:nvSpPr>
          <p:spPr bwMode="auto">
            <a:xfrm>
              <a:off x="4339" y="487"/>
              <a:ext cx="197" cy="127"/>
            </a:xfrm>
            <a:custGeom>
              <a:avLst/>
              <a:gdLst>
                <a:gd name="T0" fmla="*/ 0 w 197"/>
                <a:gd name="T1" fmla="*/ 0 h 127"/>
                <a:gd name="T2" fmla="*/ 197 w 197"/>
                <a:gd name="T3" fmla="*/ 0 h 127"/>
                <a:gd name="T4" fmla="*/ 197 w 197"/>
                <a:gd name="T5" fmla="*/ 127 h 127"/>
                <a:gd name="T6" fmla="*/ 0 w 197"/>
                <a:gd name="T7" fmla="*/ 127 h 127"/>
                <a:gd name="T8" fmla="*/ 0 w 197"/>
                <a:gd name="T9" fmla="*/ 0 h 127"/>
                <a:gd name="T10" fmla="*/ 9 w 197"/>
                <a:gd name="T11" fmla="*/ 4 h 127"/>
                <a:gd name="T12" fmla="*/ 197 w 197"/>
                <a:gd name="T13" fmla="*/ 4 h 127"/>
                <a:gd name="T14" fmla="*/ 197 w 197"/>
                <a:gd name="T15" fmla="*/ 127 h 127"/>
                <a:gd name="T16" fmla="*/ 9 w 197"/>
                <a:gd name="T17" fmla="*/ 127 h 127"/>
                <a:gd name="T18" fmla="*/ 9 w 197"/>
                <a:gd name="T19" fmla="*/ 4 h 1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7" h="127">
                  <a:moveTo>
                    <a:pt x="0" y="0"/>
                  </a:moveTo>
                  <a:lnTo>
                    <a:pt x="197" y="0"/>
                  </a:lnTo>
                  <a:lnTo>
                    <a:pt x="197" y="127"/>
                  </a:lnTo>
                  <a:lnTo>
                    <a:pt x="0" y="127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197" y="4"/>
                  </a:lnTo>
                  <a:lnTo>
                    <a:pt x="197" y="127"/>
                  </a:lnTo>
                  <a:lnTo>
                    <a:pt x="9" y="127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70" name="Freeform 387"/>
            <p:cNvSpPr>
              <a:spLocks noEditPoints="1"/>
            </p:cNvSpPr>
            <p:nvPr/>
          </p:nvSpPr>
          <p:spPr bwMode="auto">
            <a:xfrm>
              <a:off x="4348" y="491"/>
              <a:ext cx="188" cy="123"/>
            </a:xfrm>
            <a:custGeom>
              <a:avLst/>
              <a:gdLst>
                <a:gd name="T0" fmla="*/ 0 w 188"/>
                <a:gd name="T1" fmla="*/ 0 h 123"/>
                <a:gd name="T2" fmla="*/ 188 w 188"/>
                <a:gd name="T3" fmla="*/ 0 h 123"/>
                <a:gd name="T4" fmla="*/ 188 w 188"/>
                <a:gd name="T5" fmla="*/ 123 h 123"/>
                <a:gd name="T6" fmla="*/ 0 w 188"/>
                <a:gd name="T7" fmla="*/ 123 h 123"/>
                <a:gd name="T8" fmla="*/ 0 w 188"/>
                <a:gd name="T9" fmla="*/ 0 h 123"/>
                <a:gd name="T10" fmla="*/ 9 w 188"/>
                <a:gd name="T11" fmla="*/ 8 h 123"/>
                <a:gd name="T12" fmla="*/ 188 w 188"/>
                <a:gd name="T13" fmla="*/ 8 h 123"/>
                <a:gd name="T14" fmla="*/ 188 w 188"/>
                <a:gd name="T15" fmla="*/ 123 h 123"/>
                <a:gd name="T16" fmla="*/ 9 w 188"/>
                <a:gd name="T17" fmla="*/ 123 h 123"/>
                <a:gd name="T18" fmla="*/ 9 w 188"/>
                <a:gd name="T19" fmla="*/ 8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8" h="123">
                  <a:moveTo>
                    <a:pt x="0" y="0"/>
                  </a:moveTo>
                  <a:lnTo>
                    <a:pt x="188" y="0"/>
                  </a:lnTo>
                  <a:lnTo>
                    <a:pt x="188" y="123"/>
                  </a:lnTo>
                  <a:lnTo>
                    <a:pt x="0" y="123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188" y="8"/>
                  </a:lnTo>
                  <a:lnTo>
                    <a:pt x="188" y="123"/>
                  </a:lnTo>
                  <a:lnTo>
                    <a:pt x="9" y="123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71" name="Freeform 388"/>
            <p:cNvSpPr>
              <a:spLocks noEditPoints="1"/>
            </p:cNvSpPr>
            <p:nvPr/>
          </p:nvSpPr>
          <p:spPr bwMode="auto">
            <a:xfrm>
              <a:off x="4357" y="499"/>
              <a:ext cx="179" cy="115"/>
            </a:xfrm>
            <a:custGeom>
              <a:avLst/>
              <a:gdLst>
                <a:gd name="T0" fmla="*/ 0 w 179"/>
                <a:gd name="T1" fmla="*/ 0 h 115"/>
                <a:gd name="T2" fmla="*/ 179 w 179"/>
                <a:gd name="T3" fmla="*/ 0 h 115"/>
                <a:gd name="T4" fmla="*/ 179 w 179"/>
                <a:gd name="T5" fmla="*/ 115 h 115"/>
                <a:gd name="T6" fmla="*/ 0 w 179"/>
                <a:gd name="T7" fmla="*/ 115 h 115"/>
                <a:gd name="T8" fmla="*/ 0 w 179"/>
                <a:gd name="T9" fmla="*/ 0 h 115"/>
                <a:gd name="T10" fmla="*/ 9 w 179"/>
                <a:gd name="T11" fmla="*/ 4 h 115"/>
                <a:gd name="T12" fmla="*/ 179 w 179"/>
                <a:gd name="T13" fmla="*/ 4 h 115"/>
                <a:gd name="T14" fmla="*/ 179 w 179"/>
                <a:gd name="T15" fmla="*/ 115 h 115"/>
                <a:gd name="T16" fmla="*/ 9 w 179"/>
                <a:gd name="T17" fmla="*/ 115 h 115"/>
                <a:gd name="T18" fmla="*/ 9 w 179"/>
                <a:gd name="T19" fmla="*/ 4 h 1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9" h="115">
                  <a:moveTo>
                    <a:pt x="0" y="0"/>
                  </a:moveTo>
                  <a:lnTo>
                    <a:pt x="179" y="0"/>
                  </a:lnTo>
                  <a:lnTo>
                    <a:pt x="179" y="115"/>
                  </a:lnTo>
                  <a:lnTo>
                    <a:pt x="0" y="115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179" y="4"/>
                  </a:lnTo>
                  <a:lnTo>
                    <a:pt x="179" y="115"/>
                  </a:lnTo>
                  <a:lnTo>
                    <a:pt x="9" y="11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72" name="Freeform 389"/>
            <p:cNvSpPr>
              <a:spLocks noEditPoints="1"/>
            </p:cNvSpPr>
            <p:nvPr/>
          </p:nvSpPr>
          <p:spPr bwMode="auto">
            <a:xfrm>
              <a:off x="4366" y="503"/>
              <a:ext cx="170" cy="111"/>
            </a:xfrm>
            <a:custGeom>
              <a:avLst/>
              <a:gdLst>
                <a:gd name="T0" fmla="*/ 0 w 170"/>
                <a:gd name="T1" fmla="*/ 0 h 111"/>
                <a:gd name="T2" fmla="*/ 170 w 170"/>
                <a:gd name="T3" fmla="*/ 0 h 111"/>
                <a:gd name="T4" fmla="*/ 170 w 170"/>
                <a:gd name="T5" fmla="*/ 111 h 111"/>
                <a:gd name="T6" fmla="*/ 0 w 170"/>
                <a:gd name="T7" fmla="*/ 111 h 111"/>
                <a:gd name="T8" fmla="*/ 0 w 170"/>
                <a:gd name="T9" fmla="*/ 0 h 111"/>
                <a:gd name="T10" fmla="*/ 9 w 170"/>
                <a:gd name="T11" fmla="*/ 7 h 111"/>
                <a:gd name="T12" fmla="*/ 170 w 170"/>
                <a:gd name="T13" fmla="*/ 7 h 111"/>
                <a:gd name="T14" fmla="*/ 170 w 170"/>
                <a:gd name="T15" fmla="*/ 111 h 111"/>
                <a:gd name="T16" fmla="*/ 9 w 170"/>
                <a:gd name="T17" fmla="*/ 111 h 111"/>
                <a:gd name="T18" fmla="*/ 9 w 170"/>
                <a:gd name="T19" fmla="*/ 7 h 1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0" h="111">
                  <a:moveTo>
                    <a:pt x="0" y="0"/>
                  </a:moveTo>
                  <a:lnTo>
                    <a:pt x="170" y="0"/>
                  </a:lnTo>
                  <a:lnTo>
                    <a:pt x="170" y="111"/>
                  </a:lnTo>
                  <a:lnTo>
                    <a:pt x="0" y="111"/>
                  </a:lnTo>
                  <a:lnTo>
                    <a:pt x="0" y="0"/>
                  </a:lnTo>
                  <a:close/>
                  <a:moveTo>
                    <a:pt x="9" y="7"/>
                  </a:moveTo>
                  <a:lnTo>
                    <a:pt x="170" y="7"/>
                  </a:lnTo>
                  <a:lnTo>
                    <a:pt x="170" y="111"/>
                  </a:lnTo>
                  <a:lnTo>
                    <a:pt x="9" y="111"/>
                  </a:lnTo>
                  <a:lnTo>
                    <a:pt x="9" y="7"/>
                  </a:ln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73" name="Freeform 390"/>
            <p:cNvSpPr>
              <a:spLocks noEditPoints="1"/>
            </p:cNvSpPr>
            <p:nvPr/>
          </p:nvSpPr>
          <p:spPr bwMode="auto">
            <a:xfrm>
              <a:off x="4375" y="510"/>
              <a:ext cx="161" cy="104"/>
            </a:xfrm>
            <a:custGeom>
              <a:avLst/>
              <a:gdLst>
                <a:gd name="T0" fmla="*/ 0 w 161"/>
                <a:gd name="T1" fmla="*/ 0 h 104"/>
                <a:gd name="T2" fmla="*/ 161 w 161"/>
                <a:gd name="T3" fmla="*/ 0 h 104"/>
                <a:gd name="T4" fmla="*/ 161 w 161"/>
                <a:gd name="T5" fmla="*/ 104 h 104"/>
                <a:gd name="T6" fmla="*/ 0 w 161"/>
                <a:gd name="T7" fmla="*/ 104 h 104"/>
                <a:gd name="T8" fmla="*/ 0 w 161"/>
                <a:gd name="T9" fmla="*/ 0 h 104"/>
                <a:gd name="T10" fmla="*/ 9 w 161"/>
                <a:gd name="T11" fmla="*/ 4 h 104"/>
                <a:gd name="T12" fmla="*/ 161 w 161"/>
                <a:gd name="T13" fmla="*/ 4 h 104"/>
                <a:gd name="T14" fmla="*/ 161 w 161"/>
                <a:gd name="T15" fmla="*/ 104 h 104"/>
                <a:gd name="T16" fmla="*/ 9 w 161"/>
                <a:gd name="T17" fmla="*/ 104 h 104"/>
                <a:gd name="T18" fmla="*/ 9 w 161"/>
                <a:gd name="T19" fmla="*/ 4 h 1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1" h="104">
                  <a:moveTo>
                    <a:pt x="0" y="0"/>
                  </a:moveTo>
                  <a:lnTo>
                    <a:pt x="161" y="0"/>
                  </a:lnTo>
                  <a:lnTo>
                    <a:pt x="161" y="104"/>
                  </a:lnTo>
                  <a:lnTo>
                    <a:pt x="0" y="104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161" y="4"/>
                  </a:lnTo>
                  <a:lnTo>
                    <a:pt x="161" y="104"/>
                  </a:lnTo>
                  <a:lnTo>
                    <a:pt x="9" y="104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74" name="Freeform 391"/>
            <p:cNvSpPr>
              <a:spLocks noEditPoints="1"/>
            </p:cNvSpPr>
            <p:nvPr/>
          </p:nvSpPr>
          <p:spPr bwMode="auto">
            <a:xfrm>
              <a:off x="4384" y="514"/>
              <a:ext cx="152" cy="100"/>
            </a:xfrm>
            <a:custGeom>
              <a:avLst/>
              <a:gdLst>
                <a:gd name="T0" fmla="*/ 0 w 152"/>
                <a:gd name="T1" fmla="*/ 0 h 100"/>
                <a:gd name="T2" fmla="*/ 152 w 152"/>
                <a:gd name="T3" fmla="*/ 0 h 100"/>
                <a:gd name="T4" fmla="*/ 152 w 152"/>
                <a:gd name="T5" fmla="*/ 100 h 100"/>
                <a:gd name="T6" fmla="*/ 0 w 152"/>
                <a:gd name="T7" fmla="*/ 100 h 100"/>
                <a:gd name="T8" fmla="*/ 0 w 152"/>
                <a:gd name="T9" fmla="*/ 0 h 100"/>
                <a:gd name="T10" fmla="*/ 9 w 152"/>
                <a:gd name="T11" fmla="*/ 8 h 100"/>
                <a:gd name="T12" fmla="*/ 152 w 152"/>
                <a:gd name="T13" fmla="*/ 8 h 100"/>
                <a:gd name="T14" fmla="*/ 152 w 152"/>
                <a:gd name="T15" fmla="*/ 100 h 100"/>
                <a:gd name="T16" fmla="*/ 9 w 152"/>
                <a:gd name="T17" fmla="*/ 100 h 100"/>
                <a:gd name="T18" fmla="*/ 9 w 152"/>
                <a:gd name="T19" fmla="*/ 8 h 1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2" h="100">
                  <a:moveTo>
                    <a:pt x="0" y="0"/>
                  </a:moveTo>
                  <a:lnTo>
                    <a:pt x="152" y="0"/>
                  </a:lnTo>
                  <a:lnTo>
                    <a:pt x="152" y="100"/>
                  </a:lnTo>
                  <a:lnTo>
                    <a:pt x="0" y="100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152" y="8"/>
                  </a:lnTo>
                  <a:lnTo>
                    <a:pt x="152" y="100"/>
                  </a:lnTo>
                  <a:lnTo>
                    <a:pt x="9" y="100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75" name="Freeform 392"/>
            <p:cNvSpPr>
              <a:spLocks noEditPoints="1"/>
            </p:cNvSpPr>
            <p:nvPr/>
          </p:nvSpPr>
          <p:spPr bwMode="auto">
            <a:xfrm>
              <a:off x="4393" y="522"/>
              <a:ext cx="143" cy="92"/>
            </a:xfrm>
            <a:custGeom>
              <a:avLst/>
              <a:gdLst>
                <a:gd name="T0" fmla="*/ 0 w 143"/>
                <a:gd name="T1" fmla="*/ 0 h 92"/>
                <a:gd name="T2" fmla="*/ 143 w 143"/>
                <a:gd name="T3" fmla="*/ 0 h 92"/>
                <a:gd name="T4" fmla="*/ 143 w 143"/>
                <a:gd name="T5" fmla="*/ 92 h 92"/>
                <a:gd name="T6" fmla="*/ 0 w 143"/>
                <a:gd name="T7" fmla="*/ 92 h 92"/>
                <a:gd name="T8" fmla="*/ 0 w 143"/>
                <a:gd name="T9" fmla="*/ 0 h 92"/>
                <a:gd name="T10" fmla="*/ 9 w 143"/>
                <a:gd name="T11" fmla="*/ 4 h 92"/>
                <a:gd name="T12" fmla="*/ 143 w 143"/>
                <a:gd name="T13" fmla="*/ 4 h 92"/>
                <a:gd name="T14" fmla="*/ 143 w 143"/>
                <a:gd name="T15" fmla="*/ 92 h 92"/>
                <a:gd name="T16" fmla="*/ 9 w 143"/>
                <a:gd name="T17" fmla="*/ 92 h 92"/>
                <a:gd name="T18" fmla="*/ 9 w 143"/>
                <a:gd name="T19" fmla="*/ 4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3" h="92">
                  <a:moveTo>
                    <a:pt x="0" y="0"/>
                  </a:moveTo>
                  <a:lnTo>
                    <a:pt x="143" y="0"/>
                  </a:lnTo>
                  <a:lnTo>
                    <a:pt x="143" y="92"/>
                  </a:ln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143" y="4"/>
                  </a:lnTo>
                  <a:lnTo>
                    <a:pt x="143" y="92"/>
                  </a:lnTo>
                  <a:lnTo>
                    <a:pt x="9" y="92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76" name="Freeform 393"/>
            <p:cNvSpPr>
              <a:spLocks noEditPoints="1"/>
            </p:cNvSpPr>
            <p:nvPr/>
          </p:nvSpPr>
          <p:spPr bwMode="auto">
            <a:xfrm>
              <a:off x="4402" y="526"/>
              <a:ext cx="134" cy="88"/>
            </a:xfrm>
            <a:custGeom>
              <a:avLst/>
              <a:gdLst>
                <a:gd name="T0" fmla="*/ 0 w 134"/>
                <a:gd name="T1" fmla="*/ 0 h 88"/>
                <a:gd name="T2" fmla="*/ 134 w 134"/>
                <a:gd name="T3" fmla="*/ 0 h 88"/>
                <a:gd name="T4" fmla="*/ 134 w 134"/>
                <a:gd name="T5" fmla="*/ 88 h 88"/>
                <a:gd name="T6" fmla="*/ 0 w 134"/>
                <a:gd name="T7" fmla="*/ 88 h 88"/>
                <a:gd name="T8" fmla="*/ 0 w 134"/>
                <a:gd name="T9" fmla="*/ 0 h 88"/>
                <a:gd name="T10" fmla="*/ 9 w 134"/>
                <a:gd name="T11" fmla="*/ 8 h 88"/>
                <a:gd name="T12" fmla="*/ 134 w 134"/>
                <a:gd name="T13" fmla="*/ 8 h 88"/>
                <a:gd name="T14" fmla="*/ 134 w 134"/>
                <a:gd name="T15" fmla="*/ 88 h 88"/>
                <a:gd name="T16" fmla="*/ 9 w 134"/>
                <a:gd name="T17" fmla="*/ 88 h 88"/>
                <a:gd name="T18" fmla="*/ 9 w 134"/>
                <a:gd name="T19" fmla="*/ 8 h 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4" h="88">
                  <a:moveTo>
                    <a:pt x="0" y="0"/>
                  </a:moveTo>
                  <a:lnTo>
                    <a:pt x="134" y="0"/>
                  </a:lnTo>
                  <a:lnTo>
                    <a:pt x="134" y="88"/>
                  </a:lnTo>
                  <a:lnTo>
                    <a:pt x="0" y="88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134" y="8"/>
                  </a:lnTo>
                  <a:lnTo>
                    <a:pt x="134" y="88"/>
                  </a:lnTo>
                  <a:lnTo>
                    <a:pt x="9" y="88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77" name="Freeform 394"/>
            <p:cNvSpPr>
              <a:spLocks noEditPoints="1"/>
            </p:cNvSpPr>
            <p:nvPr/>
          </p:nvSpPr>
          <p:spPr bwMode="auto">
            <a:xfrm>
              <a:off x="4411" y="534"/>
              <a:ext cx="125" cy="80"/>
            </a:xfrm>
            <a:custGeom>
              <a:avLst/>
              <a:gdLst>
                <a:gd name="T0" fmla="*/ 0 w 125"/>
                <a:gd name="T1" fmla="*/ 0 h 80"/>
                <a:gd name="T2" fmla="*/ 125 w 125"/>
                <a:gd name="T3" fmla="*/ 0 h 80"/>
                <a:gd name="T4" fmla="*/ 125 w 125"/>
                <a:gd name="T5" fmla="*/ 80 h 80"/>
                <a:gd name="T6" fmla="*/ 0 w 125"/>
                <a:gd name="T7" fmla="*/ 80 h 80"/>
                <a:gd name="T8" fmla="*/ 0 w 125"/>
                <a:gd name="T9" fmla="*/ 0 h 80"/>
                <a:gd name="T10" fmla="*/ 8 w 125"/>
                <a:gd name="T11" fmla="*/ 3 h 80"/>
                <a:gd name="T12" fmla="*/ 125 w 125"/>
                <a:gd name="T13" fmla="*/ 3 h 80"/>
                <a:gd name="T14" fmla="*/ 125 w 125"/>
                <a:gd name="T15" fmla="*/ 80 h 80"/>
                <a:gd name="T16" fmla="*/ 8 w 125"/>
                <a:gd name="T17" fmla="*/ 80 h 80"/>
                <a:gd name="T18" fmla="*/ 8 w 125"/>
                <a:gd name="T19" fmla="*/ 3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5" h="80">
                  <a:moveTo>
                    <a:pt x="0" y="0"/>
                  </a:moveTo>
                  <a:lnTo>
                    <a:pt x="125" y="0"/>
                  </a:lnTo>
                  <a:lnTo>
                    <a:pt x="125" y="80"/>
                  </a:lnTo>
                  <a:lnTo>
                    <a:pt x="0" y="80"/>
                  </a:lnTo>
                  <a:lnTo>
                    <a:pt x="0" y="0"/>
                  </a:lnTo>
                  <a:close/>
                  <a:moveTo>
                    <a:pt x="8" y="3"/>
                  </a:moveTo>
                  <a:lnTo>
                    <a:pt x="125" y="3"/>
                  </a:lnTo>
                  <a:lnTo>
                    <a:pt x="125" y="80"/>
                  </a:lnTo>
                  <a:lnTo>
                    <a:pt x="8" y="80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78" name="Freeform 395"/>
            <p:cNvSpPr>
              <a:spLocks noEditPoints="1"/>
            </p:cNvSpPr>
            <p:nvPr/>
          </p:nvSpPr>
          <p:spPr bwMode="auto">
            <a:xfrm>
              <a:off x="4419" y="537"/>
              <a:ext cx="117" cy="77"/>
            </a:xfrm>
            <a:custGeom>
              <a:avLst/>
              <a:gdLst>
                <a:gd name="T0" fmla="*/ 0 w 117"/>
                <a:gd name="T1" fmla="*/ 0 h 77"/>
                <a:gd name="T2" fmla="*/ 117 w 117"/>
                <a:gd name="T3" fmla="*/ 0 h 77"/>
                <a:gd name="T4" fmla="*/ 117 w 117"/>
                <a:gd name="T5" fmla="*/ 77 h 77"/>
                <a:gd name="T6" fmla="*/ 0 w 117"/>
                <a:gd name="T7" fmla="*/ 77 h 77"/>
                <a:gd name="T8" fmla="*/ 0 w 117"/>
                <a:gd name="T9" fmla="*/ 0 h 77"/>
                <a:gd name="T10" fmla="*/ 9 w 117"/>
                <a:gd name="T11" fmla="*/ 8 h 77"/>
                <a:gd name="T12" fmla="*/ 117 w 117"/>
                <a:gd name="T13" fmla="*/ 8 h 77"/>
                <a:gd name="T14" fmla="*/ 117 w 117"/>
                <a:gd name="T15" fmla="*/ 77 h 77"/>
                <a:gd name="T16" fmla="*/ 9 w 117"/>
                <a:gd name="T17" fmla="*/ 77 h 77"/>
                <a:gd name="T18" fmla="*/ 9 w 117"/>
                <a:gd name="T19" fmla="*/ 8 h 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7" h="77">
                  <a:moveTo>
                    <a:pt x="0" y="0"/>
                  </a:moveTo>
                  <a:lnTo>
                    <a:pt x="117" y="0"/>
                  </a:lnTo>
                  <a:lnTo>
                    <a:pt x="117" y="77"/>
                  </a:lnTo>
                  <a:lnTo>
                    <a:pt x="0" y="77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117" y="8"/>
                  </a:lnTo>
                  <a:lnTo>
                    <a:pt x="117" y="77"/>
                  </a:lnTo>
                  <a:lnTo>
                    <a:pt x="9" y="77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79" name="Freeform 396"/>
            <p:cNvSpPr>
              <a:spLocks noEditPoints="1"/>
            </p:cNvSpPr>
            <p:nvPr/>
          </p:nvSpPr>
          <p:spPr bwMode="auto">
            <a:xfrm>
              <a:off x="4428" y="545"/>
              <a:ext cx="108" cy="69"/>
            </a:xfrm>
            <a:custGeom>
              <a:avLst/>
              <a:gdLst>
                <a:gd name="T0" fmla="*/ 0 w 108"/>
                <a:gd name="T1" fmla="*/ 0 h 69"/>
                <a:gd name="T2" fmla="*/ 108 w 108"/>
                <a:gd name="T3" fmla="*/ 0 h 69"/>
                <a:gd name="T4" fmla="*/ 108 w 108"/>
                <a:gd name="T5" fmla="*/ 69 h 69"/>
                <a:gd name="T6" fmla="*/ 0 w 108"/>
                <a:gd name="T7" fmla="*/ 69 h 69"/>
                <a:gd name="T8" fmla="*/ 0 w 108"/>
                <a:gd name="T9" fmla="*/ 0 h 69"/>
                <a:gd name="T10" fmla="*/ 9 w 108"/>
                <a:gd name="T11" fmla="*/ 4 h 69"/>
                <a:gd name="T12" fmla="*/ 108 w 108"/>
                <a:gd name="T13" fmla="*/ 4 h 69"/>
                <a:gd name="T14" fmla="*/ 108 w 108"/>
                <a:gd name="T15" fmla="*/ 69 h 69"/>
                <a:gd name="T16" fmla="*/ 9 w 108"/>
                <a:gd name="T17" fmla="*/ 69 h 69"/>
                <a:gd name="T18" fmla="*/ 9 w 108"/>
                <a:gd name="T19" fmla="*/ 4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8" h="69">
                  <a:moveTo>
                    <a:pt x="0" y="0"/>
                  </a:moveTo>
                  <a:lnTo>
                    <a:pt x="108" y="0"/>
                  </a:lnTo>
                  <a:lnTo>
                    <a:pt x="108" y="69"/>
                  </a:lnTo>
                  <a:lnTo>
                    <a:pt x="0" y="69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108" y="4"/>
                  </a:lnTo>
                  <a:lnTo>
                    <a:pt x="108" y="69"/>
                  </a:lnTo>
                  <a:lnTo>
                    <a:pt x="9" y="69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0" name="Freeform 397"/>
            <p:cNvSpPr>
              <a:spLocks noEditPoints="1"/>
            </p:cNvSpPr>
            <p:nvPr/>
          </p:nvSpPr>
          <p:spPr bwMode="auto">
            <a:xfrm>
              <a:off x="4437" y="549"/>
              <a:ext cx="99" cy="65"/>
            </a:xfrm>
            <a:custGeom>
              <a:avLst/>
              <a:gdLst>
                <a:gd name="T0" fmla="*/ 0 w 99"/>
                <a:gd name="T1" fmla="*/ 0 h 65"/>
                <a:gd name="T2" fmla="*/ 99 w 99"/>
                <a:gd name="T3" fmla="*/ 0 h 65"/>
                <a:gd name="T4" fmla="*/ 99 w 99"/>
                <a:gd name="T5" fmla="*/ 65 h 65"/>
                <a:gd name="T6" fmla="*/ 0 w 99"/>
                <a:gd name="T7" fmla="*/ 65 h 65"/>
                <a:gd name="T8" fmla="*/ 0 w 99"/>
                <a:gd name="T9" fmla="*/ 0 h 65"/>
                <a:gd name="T10" fmla="*/ 9 w 99"/>
                <a:gd name="T11" fmla="*/ 8 h 65"/>
                <a:gd name="T12" fmla="*/ 99 w 99"/>
                <a:gd name="T13" fmla="*/ 8 h 65"/>
                <a:gd name="T14" fmla="*/ 99 w 99"/>
                <a:gd name="T15" fmla="*/ 65 h 65"/>
                <a:gd name="T16" fmla="*/ 9 w 99"/>
                <a:gd name="T17" fmla="*/ 65 h 65"/>
                <a:gd name="T18" fmla="*/ 9 w 99"/>
                <a:gd name="T19" fmla="*/ 8 h 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9" h="65">
                  <a:moveTo>
                    <a:pt x="0" y="0"/>
                  </a:moveTo>
                  <a:lnTo>
                    <a:pt x="99" y="0"/>
                  </a:lnTo>
                  <a:lnTo>
                    <a:pt x="99" y="65"/>
                  </a:lnTo>
                  <a:lnTo>
                    <a:pt x="0" y="65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99" y="8"/>
                  </a:lnTo>
                  <a:lnTo>
                    <a:pt x="99" y="65"/>
                  </a:lnTo>
                  <a:lnTo>
                    <a:pt x="9" y="65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1" name="Freeform 398"/>
            <p:cNvSpPr>
              <a:spLocks noEditPoints="1"/>
            </p:cNvSpPr>
            <p:nvPr/>
          </p:nvSpPr>
          <p:spPr bwMode="auto">
            <a:xfrm>
              <a:off x="4446" y="557"/>
              <a:ext cx="90" cy="57"/>
            </a:xfrm>
            <a:custGeom>
              <a:avLst/>
              <a:gdLst>
                <a:gd name="T0" fmla="*/ 0 w 90"/>
                <a:gd name="T1" fmla="*/ 0 h 57"/>
                <a:gd name="T2" fmla="*/ 90 w 90"/>
                <a:gd name="T3" fmla="*/ 0 h 57"/>
                <a:gd name="T4" fmla="*/ 90 w 90"/>
                <a:gd name="T5" fmla="*/ 57 h 57"/>
                <a:gd name="T6" fmla="*/ 0 w 90"/>
                <a:gd name="T7" fmla="*/ 57 h 57"/>
                <a:gd name="T8" fmla="*/ 0 w 90"/>
                <a:gd name="T9" fmla="*/ 0 h 57"/>
                <a:gd name="T10" fmla="*/ 9 w 90"/>
                <a:gd name="T11" fmla="*/ 3 h 57"/>
                <a:gd name="T12" fmla="*/ 90 w 90"/>
                <a:gd name="T13" fmla="*/ 3 h 57"/>
                <a:gd name="T14" fmla="*/ 90 w 90"/>
                <a:gd name="T15" fmla="*/ 57 h 57"/>
                <a:gd name="T16" fmla="*/ 9 w 90"/>
                <a:gd name="T17" fmla="*/ 57 h 57"/>
                <a:gd name="T18" fmla="*/ 9 w 90"/>
                <a:gd name="T19" fmla="*/ 3 h 5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57">
                  <a:moveTo>
                    <a:pt x="0" y="0"/>
                  </a:moveTo>
                  <a:lnTo>
                    <a:pt x="90" y="0"/>
                  </a:lnTo>
                  <a:lnTo>
                    <a:pt x="90" y="57"/>
                  </a:lnTo>
                  <a:lnTo>
                    <a:pt x="0" y="57"/>
                  </a:lnTo>
                  <a:lnTo>
                    <a:pt x="0" y="0"/>
                  </a:lnTo>
                  <a:close/>
                  <a:moveTo>
                    <a:pt x="9" y="3"/>
                  </a:moveTo>
                  <a:lnTo>
                    <a:pt x="90" y="3"/>
                  </a:lnTo>
                  <a:lnTo>
                    <a:pt x="90" y="57"/>
                  </a:lnTo>
                  <a:lnTo>
                    <a:pt x="9" y="57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2" name="Freeform 399"/>
            <p:cNvSpPr>
              <a:spLocks noEditPoints="1"/>
            </p:cNvSpPr>
            <p:nvPr/>
          </p:nvSpPr>
          <p:spPr bwMode="auto">
            <a:xfrm>
              <a:off x="4455" y="560"/>
              <a:ext cx="81" cy="54"/>
            </a:xfrm>
            <a:custGeom>
              <a:avLst/>
              <a:gdLst>
                <a:gd name="T0" fmla="*/ 0 w 81"/>
                <a:gd name="T1" fmla="*/ 0 h 54"/>
                <a:gd name="T2" fmla="*/ 81 w 81"/>
                <a:gd name="T3" fmla="*/ 0 h 54"/>
                <a:gd name="T4" fmla="*/ 81 w 81"/>
                <a:gd name="T5" fmla="*/ 54 h 54"/>
                <a:gd name="T6" fmla="*/ 0 w 81"/>
                <a:gd name="T7" fmla="*/ 54 h 54"/>
                <a:gd name="T8" fmla="*/ 0 w 81"/>
                <a:gd name="T9" fmla="*/ 0 h 54"/>
                <a:gd name="T10" fmla="*/ 9 w 81"/>
                <a:gd name="T11" fmla="*/ 8 h 54"/>
                <a:gd name="T12" fmla="*/ 81 w 81"/>
                <a:gd name="T13" fmla="*/ 8 h 54"/>
                <a:gd name="T14" fmla="*/ 81 w 81"/>
                <a:gd name="T15" fmla="*/ 54 h 54"/>
                <a:gd name="T16" fmla="*/ 9 w 81"/>
                <a:gd name="T17" fmla="*/ 54 h 54"/>
                <a:gd name="T18" fmla="*/ 9 w 81"/>
                <a:gd name="T19" fmla="*/ 8 h 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54">
                  <a:moveTo>
                    <a:pt x="0" y="0"/>
                  </a:moveTo>
                  <a:lnTo>
                    <a:pt x="81" y="0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81" y="8"/>
                  </a:lnTo>
                  <a:lnTo>
                    <a:pt x="81" y="54"/>
                  </a:lnTo>
                  <a:lnTo>
                    <a:pt x="9" y="54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3" name="Freeform 400"/>
            <p:cNvSpPr>
              <a:spLocks noEditPoints="1"/>
            </p:cNvSpPr>
            <p:nvPr/>
          </p:nvSpPr>
          <p:spPr bwMode="auto">
            <a:xfrm>
              <a:off x="4464" y="568"/>
              <a:ext cx="72" cy="46"/>
            </a:xfrm>
            <a:custGeom>
              <a:avLst/>
              <a:gdLst>
                <a:gd name="T0" fmla="*/ 0 w 72"/>
                <a:gd name="T1" fmla="*/ 0 h 46"/>
                <a:gd name="T2" fmla="*/ 72 w 72"/>
                <a:gd name="T3" fmla="*/ 0 h 46"/>
                <a:gd name="T4" fmla="*/ 72 w 72"/>
                <a:gd name="T5" fmla="*/ 46 h 46"/>
                <a:gd name="T6" fmla="*/ 0 w 72"/>
                <a:gd name="T7" fmla="*/ 46 h 46"/>
                <a:gd name="T8" fmla="*/ 0 w 72"/>
                <a:gd name="T9" fmla="*/ 0 h 46"/>
                <a:gd name="T10" fmla="*/ 9 w 72"/>
                <a:gd name="T11" fmla="*/ 4 h 46"/>
                <a:gd name="T12" fmla="*/ 72 w 72"/>
                <a:gd name="T13" fmla="*/ 4 h 46"/>
                <a:gd name="T14" fmla="*/ 72 w 72"/>
                <a:gd name="T15" fmla="*/ 46 h 46"/>
                <a:gd name="T16" fmla="*/ 9 w 72"/>
                <a:gd name="T17" fmla="*/ 46 h 46"/>
                <a:gd name="T18" fmla="*/ 9 w 72"/>
                <a:gd name="T19" fmla="*/ 4 h 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2" h="46">
                  <a:moveTo>
                    <a:pt x="0" y="0"/>
                  </a:moveTo>
                  <a:lnTo>
                    <a:pt x="72" y="0"/>
                  </a:lnTo>
                  <a:lnTo>
                    <a:pt x="72" y="46"/>
                  </a:lnTo>
                  <a:lnTo>
                    <a:pt x="0" y="46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72" y="4"/>
                  </a:lnTo>
                  <a:lnTo>
                    <a:pt x="72" y="46"/>
                  </a:lnTo>
                  <a:lnTo>
                    <a:pt x="9" y="4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4" name="Freeform 401"/>
            <p:cNvSpPr>
              <a:spLocks noEditPoints="1"/>
            </p:cNvSpPr>
            <p:nvPr/>
          </p:nvSpPr>
          <p:spPr bwMode="auto">
            <a:xfrm>
              <a:off x="4473" y="572"/>
              <a:ext cx="63" cy="42"/>
            </a:xfrm>
            <a:custGeom>
              <a:avLst/>
              <a:gdLst>
                <a:gd name="T0" fmla="*/ 0 w 63"/>
                <a:gd name="T1" fmla="*/ 0 h 42"/>
                <a:gd name="T2" fmla="*/ 63 w 63"/>
                <a:gd name="T3" fmla="*/ 0 h 42"/>
                <a:gd name="T4" fmla="*/ 63 w 63"/>
                <a:gd name="T5" fmla="*/ 42 h 42"/>
                <a:gd name="T6" fmla="*/ 0 w 63"/>
                <a:gd name="T7" fmla="*/ 42 h 42"/>
                <a:gd name="T8" fmla="*/ 0 w 63"/>
                <a:gd name="T9" fmla="*/ 0 h 42"/>
                <a:gd name="T10" fmla="*/ 9 w 63"/>
                <a:gd name="T11" fmla="*/ 8 h 42"/>
                <a:gd name="T12" fmla="*/ 63 w 63"/>
                <a:gd name="T13" fmla="*/ 8 h 42"/>
                <a:gd name="T14" fmla="*/ 63 w 63"/>
                <a:gd name="T15" fmla="*/ 42 h 42"/>
                <a:gd name="T16" fmla="*/ 9 w 63"/>
                <a:gd name="T17" fmla="*/ 42 h 42"/>
                <a:gd name="T18" fmla="*/ 9 w 63"/>
                <a:gd name="T19" fmla="*/ 8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3" h="42">
                  <a:moveTo>
                    <a:pt x="0" y="0"/>
                  </a:moveTo>
                  <a:lnTo>
                    <a:pt x="63" y="0"/>
                  </a:lnTo>
                  <a:lnTo>
                    <a:pt x="63" y="42"/>
                  </a:lnTo>
                  <a:lnTo>
                    <a:pt x="0" y="42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63" y="8"/>
                  </a:lnTo>
                  <a:lnTo>
                    <a:pt x="63" y="42"/>
                  </a:lnTo>
                  <a:lnTo>
                    <a:pt x="9" y="42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5" name="Freeform 402"/>
            <p:cNvSpPr>
              <a:spLocks noEditPoints="1"/>
            </p:cNvSpPr>
            <p:nvPr/>
          </p:nvSpPr>
          <p:spPr bwMode="auto">
            <a:xfrm>
              <a:off x="4482" y="580"/>
              <a:ext cx="54" cy="34"/>
            </a:xfrm>
            <a:custGeom>
              <a:avLst/>
              <a:gdLst>
                <a:gd name="T0" fmla="*/ 0 w 54"/>
                <a:gd name="T1" fmla="*/ 0 h 34"/>
                <a:gd name="T2" fmla="*/ 54 w 54"/>
                <a:gd name="T3" fmla="*/ 0 h 34"/>
                <a:gd name="T4" fmla="*/ 54 w 54"/>
                <a:gd name="T5" fmla="*/ 34 h 34"/>
                <a:gd name="T6" fmla="*/ 0 w 54"/>
                <a:gd name="T7" fmla="*/ 34 h 34"/>
                <a:gd name="T8" fmla="*/ 0 w 54"/>
                <a:gd name="T9" fmla="*/ 0 h 34"/>
                <a:gd name="T10" fmla="*/ 9 w 54"/>
                <a:gd name="T11" fmla="*/ 3 h 34"/>
                <a:gd name="T12" fmla="*/ 54 w 54"/>
                <a:gd name="T13" fmla="*/ 3 h 34"/>
                <a:gd name="T14" fmla="*/ 54 w 54"/>
                <a:gd name="T15" fmla="*/ 34 h 34"/>
                <a:gd name="T16" fmla="*/ 9 w 54"/>
                <a:gd name="T17" fmla="*/ 34 h 34"/>
                <a:gd name="T18" fmla="*/ 9 w 54"/>
                <a:gd name="T19" fmla="*/ 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4" h="34">
                  <a:moveTo>
                    <a:pt x="0" y="0"/>
                  </a:moveTo>
                  <a:lnTo>
                    <a:pt x="54" y="0"/>
                  </a:lnTo>
                  <a:lnTo>
                    <a:pt x="54" y="34"/>
                  </a:lnTo>
                  <a:lnTo>
                    <a:pt x="0" y="34"/>
                  </a:lnTo>
                  <a:lnTo>
                    <a:pt x="0" y="0"/>
                  </a:lnTo>
                  <a:close/>
                  <a:moveTo>
                    <a:pt x="9" y="3"/>
                  </a:moveTo>
                  <a:lnTo>
                    <a:pt x="54" y="3"/>
                  </a:lnTo>
                  <a:lnTo>
                    <a:pt x="54" y="34"/>
                  </a:lnTo>
                  <a:lnTo>
                    <a:pt x="9" y="34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6" name="Freeform 403"/>
            <p:cNvSpPr>
              <a:spLocks noEditPoints="1"/>
            </p:cNvSpPr>
            <p:nvPr/>
          </p:nvSpPr>
          <p:spPr bwMode="auto">
            <a:xfrm>
              <a:off x="4491" y="583"/>
              <a:ext cx="45" cy="31"/>
            </a:xfrm>
            <a:custGeom>
              <a:avLst/>
              <a:gdLst>
                <a:gd name="T0" fmla="*/ 0 w 45"/>
                <a:gd name="T1" fmla="*/ 0 h 31"/>
                <a:gd name="T2" fmla="*/ 45 w 45"/>
                <a:gd name="T3" fmla="*/ 0 h 31"/>
                <a:gd name="T4" fmla="*/ 45 w 45"/>
                <a:gd name="T5" fmla="*/ 31 h 31"/>
                <a:gd name="T6" fmla="*/ 0 w 45"/>
                <a:gd name="T7" fmla="*/ 31 h 31"/>
                <a:gd name="T8" fmla="*/ 0 w 45"/>
                <a:gd name="T9" fmla="*/ 0 h 31"/>
                <a:gd name="T10" fmla="*/ 9 w 45"/>
                <a:gd name="T11" fmla="*/ 8 h 31"/>
                <a:gd name="T12" fmla="*/ 45 w 45"/>
                <a:gd name="T13" fmla="*/ 8 h 31"/>
                <a:gd name="T14" fmla="*/ 45 w 45"/>
                <a:gd name="T15" fmla="*/ 31 h 31"/>
                <a:gd name="T16" fmla="*/ 9 w 45"/>
                <a:gd name="T17" fmla="*/ 31 h 31"/>
                <a:gd name="T18" fmla="*/ 9 w 45"/>
                <a:gd name="T19" fmla="*/ 8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" h="31">
                  <a:moveTo>
                    <a:pt x="0" y="0"/>
                  </a:moveTo>
                  <a:lnTo>
                    <a:pt x="45" y="0"/>
                  </a:lnTo>
                  <a:lnTo>
                    <a:pt x="45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45" y="8"/>
                  </a:lnTo>
                  <a:lnTo>
                    <a:pt x="45" y="31"/>
                  </a:lnTo>
                  <a:lnTo>
                    <a:pt x="9" y="31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7" name="Freeform 404"/>
            <p:cNvSpPr>
              <a:spLocks noEditPoints="1"/>
            </p:cNvSpPr>
            <p:nvPr/>
          </p:nvSpPr>
          <p:spPr bwMode="auto">
            <a:xfrm>
              <a:off x="4500" y="591"/>
              <a:ext cx="36" cy="23"/>
            </a:xfrm>
            <a:custGeom>
              <a:avLst/>
              <a:gdLst>
                <a:gd name="T0" fmla="*/ 0 w 36"/>
                <a:gd name="T1" fmla="*/ 0 h 23"/>
                <a:gd name="T2" fmla="*/ 36 w 36"/>
                <a:gd name="T3" fmla="*/ 0 h 23"/>
                <a:gd name="T4" fmla="*/ 36 w 36"/>
                <a:gd name="T5" fmla="*/ 23 h 23"/>
                <a:gd name="T6" fmla="*/ 0 w 36"/>
                <a:gd name="T7" fmla="*/ 23 h 23"/>
                <a:gd name="T8" fmla="*/ 0 w 36"/>
                <a:gd name="T9" fmla="*/ 0 h 23"/>
                <a:gd name="T10" fmla="*/ 9 w 36"/>
                <a:gd name="T11" fmla="*/ 4 h 23"/>
                <a:gd name="T12" fmla="*/ 36 w 36"/>
                <a:gd name="T13" fmla="*/ 4 h 23"/>
                <a:gd name="T14" fmla="*/ 36 w 36"/>
                <a:gd name="T15" fmla="*/ 23 h 23"/>
                <a:gd name="T16" fmla="*/ 9 w 36"/>
                <a:gd name="T17" fmla="*/ 23 h 23"/>
                <a:gd name="T18" fmla="*/ 9 w 36"/>
                <a:gd name="T19" fmla="*/ 4 h 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23">
                  <a:moveTo>
                    <a:pt x="0" y="0"/>
                  </a:moveTo>
                  <a:lnTo>
                    <a:pt x="36" y="0"/>
                  </a:lnTo>
                  <a:lnTo>
                    <a:pt x="36" y="23"/>
                  </a:lnTo>
                  <a:lnTo>
                    <a:pt x="0" y="23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36" y="4"/>
                  </a:lnTo>
                  <a:lnTo>
                    <a:pt x="36" y="23"/>
                  </a:lnTo>
                  <a:lnTo>
                    <a:pt x="9" y="23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8" name="Freeform 405"/>
            <p:cNvSpPr>
              <a:spLocks noEditPoints="1"/>
            </p:cNvSpPr>
            <p:nvPr/>
          </p:nvSpPr>
          <p:spPr bwMode="auto">
            <a:xfrm>
              <a:off x="4509" y="595"/>
              <a:ext cx="27" cy="19"/>
            </a:xfrm>
            <a:custGeom>
              <a:avLst/>
              <a:gdLst>
                <a:gd name="T0" fmla="*/ 0 w 27"/>
                <a:gd name="T1" fmla="*/ 0 h 19"/>
                <a:gd name="T2" fmla="*/ 27 w 27"/>
                <a:gd name="T3" fmla="*/ 0 h 19"/>
                <a:gd name="T4" fmla="*/ 27 w 27"/>
                <a:gd name="T5" fmla="*/ 19 h 19"/>
                <a:gd name="T6" fmla="*/ 0 w 27"/>
                <a:gd name="T7" fmla="*/ 19 h 19"/>
                <a:gd name="T8" fmla="*/ 0 w 27"/>
                <a:gd name="T9" fmla="*/ 0 h 19"/>
                <a:gd name="T10" fmla="*/ 9 w 27"/>
                <a:gd name="T11" fmla="*/ 8 h 19"/>
                <a:gd name="T12" fmla="*/ 27 w 27"/>
                <a:gd name="T13" fmla="*/ 8 h 19"/>
                <a:gd name="T14" fmla="*/ 27 w 27"/>
                <a:gd name="T15" fmla="*/ 19 h 19"/>
                <a:gd name="T16" fmla="*/ 9 w 27"/>
                <a:gd name="T17" fmla="*/ 19 h 19"/>
                <a:gd name="T18" fmla="*/ 9 w 27"/>
                <a:gd name="T19" fmla="*/ 8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" h="19">
                  <a:moveTo>
                    <a:pt x="0" y="0"/>
                  </a:moveTo>
                  <a:lnTo>
                    <a:pt x="27" y="0"/>
                  </a:lnTo>
                  <a:lnTo>
                    <a:pt x="27" y="19"/>
                  </a:lnTo>
                  <a:lnTo>
                    <a:pt x="0" y="19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27" y="8"/>
                  </a:lnTo>
                  <a:lnTo>
                    <a:pt x="27" y="19"/>
                  </a:lnTo>
                  <a:lnTo>
                    <a:pt x="9" y="19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9" name="Freeform 406"/>
            <p:cNvSpPr>
              <a:spLocks noEditPoints="1"/>
            </p:cNvSpPr>
            <p:nvPr/>
          </p:nvSpPr>
          <p:spPr bwMode="auto">
            <a:xfrm>
              <a:off x="4518" y="603"/>
              <a:ext cx="18" cy="11"/>
            </a:xfrm>
            <a:custGeom>
              <a:avLst/>
              <a:gdLst>
                <a:gd name="T0" fmla="*/ 0 w 18"/>
                <a:gd name="T1" fmla="*/ 0 h 11"/>
                <a:gd name="T2" fmla="*/ 18 w 18"/>
                <a:gd name="T3" fmla="*/ 0 h 11"/>
                <a:gd name="T4" fmla="*/ 18 w 18"/>
                <a:gd name="T5" fmla="*/ 11 h 11"/>
                <a:gd name="T6" fmla="*/ 0 w 18"/>
                <a:gd name="T7" fmla="*/ 11 h 11"/>
                <a:gd name="T8" fmla="*/ 0 w 18"/>
                <a:gd name="T9" fmla="*/ 0 h 11"/>
                <a:gd name="T10" fmla="*/ 9 w 18"/>
                <a:gd name="T11" fmla="*/ 3 h 11"/>
                <a:gd name="T12" fmla="*/ 18 w 18"/>
                <a:gd name="T13" fmla="*/ 3 h 11"/>
                <a:gd name="T14" fmla="*/ 18 w 18"/>
                <a:gd name="T15" fmla="*/ 11 h 11"/>
                <a:gd name="T16" fmla="*/ 9 w 18"/>
                <a:gd name="T17" fmla="*/ 11 h 11"/>
                <a:gd name="T18" fmla="*/ 9 w 18"/>
                <a:gd name="T19" fmla="*/ 3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" h="11">
                  <a:moveTo>
                    <a:pt x="0" y="0"/>
                  </a:moveTo>
                  <a:lnTo>
                    <a:pt x="18" y="0"/>
                  </a:lnTo>
                  <a:lnTo>
                    <a:pt x="18" y="11"/>
                  </a:ln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9" y="3"/>
                  </a:moveTo>
                  <a:lnTo>
                    <a:pt x="18" y="3"/>
                  </a:lnTo>
                  <a:lnTo>
                    <a:pt x="18" y="11"/>
                  </a:lnTo>
                  <a:lnTo>
                    <a:pt x="9" y="11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71" name="Freeform 407"/>
          <p:cNvSpPr>
            <a:spLocks noEditPoints="1"/>
          </p:cNvSpPr>
          <p:nvPr/>
        </p:nvSpPr>
        <p:spPr bwMode="auto">
          <a:xfrm>
            <a:off x="7186613" y="962025"/>
            <a:ext cx="14287" cy="12700"/>
          </a:xfrm>
          <a:custGeom>
            <a:avLst/>
            <a:gdLst>
              <a:gd name="T0" fmla="*/ 0 w 9"/>
              <a:gd name="T1" fmla="*/ 0 h 8"/>
              <a:gd name="T2" fmla="*/ 2147483646 w 9"/>
              <a:gd name="T3" fmla="*/ 0 h 8"/>
              <a:gd name="T4" fmla="*/ 2147483646 w 9"/>
              <a:gd name="T5" fmla="*/ 2147483646 h 8"/>
              <a:gd name="T6" fmla="*/ 0 w 9"/>
              <a:gd name="T7" fmla="*/ 2147483646 h 8"/>
              <a:gd name="T8" fmla="*/ 0 w 9"/>
              <a:gd name="T9" fmla="*/ 0 h 8"/>
              <a:gd name="T10" fmla="*/ 2147483646 w 9"/>
              <a:gd name="T11" fmla="*/ 2147483646 h 8"/>
              <a:gd name="T12" fmla="*/ 2147483646 w 9"/>
              <a:gd name="T13" fmla="*/ 2147483646 h 8"/>
              <a:gd name="T14" fmla="*/ 2147483646 w 9"/>
              <a:gd name="T15" fmla="*/ 2147483646 h 8"/>
              <a:gd name="T16" fmla="*/ 2147483646 w 9"/>
              <a:gd name="T17" fmla="*/ 2147483646 h 8"/>
              <a:gd name="T18" fmla="*/ 2147483646 w 9"/>
              <a:gd name="T19" fmla="*/ 2147483646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" h="8">
                <a:moveTo>
                  <a:pt x="0" y="0"/>
                </a:moveTo>
                <a:lnTo>
                  <a:pt x="9" y="0"/>
                </a:lnTo>
                <a:lnTo>
                  <a:pt x="9" y="8"/>
                </a:lnTo>
                <a:lnTo>
                  <a:pt x="0" y="8"/>
                </a:lnTo>
                <a:lnTo>
                  <a:pt x="0" y="0"/>
                </a:lnTo>
                <a:close/>
                <a:moveTo>
                  <a:pt x="9" y="8"/>
                </a:moveTo>
                <a:lnTo>
                  <a:pt x="9" y="8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2" name="Freeform 408"/>
          <p:cNvSpPr>
            <a:spLocks noEditPoints="1"/>
          </p:cNvSpPr>
          <p:nvPr/>
        </p:nvSpPr>
        <p:spPr bwMode="auto">
          <a:xfrm>
            <a:off x="7200900" y="974725"/>
            <a:ext cx="1588" cy="1588"/>
          </a:xfrm>
          <a:custGeom>
            <a:avLst/>
            <a:gdLst>
              <a:gd name="T0" fmla="*/ 0 w 1588"/>
              <a:gd name="T1" fmla="*/ 0 h 1588"/>
              <a:gd name="T2" fmla="*/ 0 w 1588"/>
              <a:gd name="T3" fmla="*/ 0 h 1588"/>
              <a:gd name="T4" fmla="*/ 0 w 1588"/>
              <a:gd name="T5" fmla="*/ 0 h 1588"/>
              <a:gd name="T6" fmla="*/ 0 w 1588"/>
              <a:gd name="T7" fmla="*/ 0 h 1588"/>
              <a:gd name="T8" fmla="*/ 0 w 1588"/>
              <a:gd name="T9" fmla="*/ 0 h 1588"/>
              <a:gd name="T10" fmla="*/ 0 w 1588"/>
              <a:gd name="T11" fmla="*/ 0 h 1588"/>
              <a:gd name="T12" fmla="*/ 0 w 1588"/>
              <a:gd name="T13" fmla="*/ 0 h 1588"/>
              <a:gd name="T14" fmla="*/ 0 w 1588"/>
              <a:gd name="T15" fmla="*/ 0 h 1588"/>
              <a:gd name="T16" fmla="*/ 0 w 1588"/>
              <a:gd name="T17" fmla="*/ 0 h 1588"/>
              <a:gd name="T18" fmla="*/ 0 w 1588"/>
              <a:gd name="T19" fmla="*/ 0 h 15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88" h="1588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3" name="Freeform 409"/>
          <p:cNvSpPr>
            <a:spLocks noEditPoints="1"/>
          </p:cNvSpPr>
          <p:nvPr/>
        </p:nvSpPr>
        <p:spPr bwMode="auto">
          <a:xfrm>
            <a:off x="6767513" y="700088"/>
            <a:ext cx="433387" cy="274637"/>
          </a:xfrm>
          <a:custGeom>
            <a:avLst/>
            <a:gdLst>
              <a:gd name="T0" fmla="*/ 2147483646 w 273"/>
              <a:gd name="T1" fmla="*/ 2147483646 h 173"/>
              <a:gd name="T2" fmla="*/ 2147483646 w 273"/>
              <a:gd name="T3" fmla="*/ 2147483646 h 173"/>
              <a:gd name="T4" fmla="*/ 2147483646 w 273"/>
              <a:gd name="T5" fmla="*/ 2147483646 h 173"/>
              <a:gd name="T6" fmla="*/ 2147483646 w 273"/>
              <a:gd name="T7" fmla="*/ 2147483646 h 173"/>
              <a:gd name="T8" fmla="*/ 2147483646 w 273"/>
              <a:gd name="T9" fmla="*/ 2147483646 h 173"/>
              <a:gd name="T10" fmla="*/ 2147483646 w 273"/>
              <a:gd name="T11" fmla="*/ 2147483646 h 173"/>
              <a:gd name="T12" fmla="*/ 2147483646 w 273"/>
              <a:gd name="T13" fmla="*/ 2147483646 h 173"/>
              <a:gd name="T14" fmla="*/ 2147483646 w 273"/>
              <a:gd name="T15" fmla="*/ 2147483646 h 173"/>
              <a:gd name="T16" fmla="*/ 2147483646 w 273"/>
              <a:gd name="T17" fmla="*/ 2147483646 h 173"/>
              <a:gd name="T18" fmla="*/ 2147483646 w 273"/>
              <a:gd name="T19" fmla="*/ 0 h 173"/>
              <a:gd name="T20" fmla="*/ 0 w 273"/>
              <a:gd name="T21" fmla="*/ 0 h 173"/>
              <a:gd name="T22" fmla="*/ 0 w 273"/>
              <a:gd name="T23" fmla="*/ 2147483646 h 173"/>
              <a:gd name="T24" fmla="*/ 2147483646 w 273"/>
              <a:gd name="T25" fmla="*/ 2147483646 h 173"/>
              <a:gd name="T26" fmla="*/ 2147483646 w 273"/>
              <a:gd name="T27" fmla="*/ 2147483646 h 17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73" h="173">
                <a:moveTo>
                  <a:pt x="22" y="154"/>
                </a:moveTo>
                <a:lnTo>
                  <a:pt x="22" y="16"/>
                </a:lnTo>
                <a:lnTo>
                  <a:pt x="255" y="16"/>
                </a:lnTo>
                <a:lnTo>
                  <a:pt x="255" y="154"/>
                </a:lnTo>
                <a:lnTo>
                  <a:pt x="22" y="154"/>
                </a:lnTo>
                <a:close/>
                <a:moveTo>
                  <a:pt x="13" y="165"/>
                </a:moveTo>
                <a:lnTo>
                  <a:pt x="264" y="165"/>
                </a:lnTo>
                <a:lnTo>
                  <a:pt x="264" y="8"/>
                </a:lnTo>
                <a:lnTo>
                  <a:pt x="273" y="8"/>
                </a:lnTo>
                <a:lnTo>
                  <a:pt x="273" y="0"/>
                </a:lnTo>
                <a:lnTo>
                  <a:pt x="0" y="0"/>
                </a:lnTo>
                <a:lnTo>
                  <a:pt x="0" y="173"/>
                </a:lnTo>
                <a:lnTo>
                  <a:pt x="13" y="173"/>
                </a:lnTo>
                <a:lnTo>
                  <a:pt x="13" y="1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4" name="Freeform 410"/>
          <p:cNvSpPr>
            <a:spLocks noEditPoints="1"/>
          </p:cNvSpPr>
          <p:nvPr/>
        </p:nvSpPr>
        <p:spPr bwMode="auto">
          <a:xfrm>
            <a:off x="6767513" y="700088"/>
            <a:ext cx="433387" cy="274637"/>
          </a:xfrm>
          <a:custGeom>
            <a:avLst/>
            <a:gdLst>
              <a:gd name="T0" fmla="*/ 0 w 273"/>
              <a:gd name="T1" fmla="*/ 0 h 173"/>
              <a:gd name="T2" fmla="*/ 2147483646 w 273"/>
              <a:gd name="T3" fmla="*/ 0 h 173"/>
              <a:gd name="T4" fmla="*/ 2147483646 w 273"/>
              <a:gd name="T5" fmla="*/ 2147483646 h 173"/>
              <a:gd name="T6" fmla="*/ 0 w 273"/>
              <a:gd name="T7" fmla="*/ 2147483646 h 173"/>
              <a:gd name="T8" fmla="*/ 0 w 273"/>
              <a:gd name="T9" fmla="*/ 0 h 173"/>
              <a:gd name="T10" fmla="*/ 2147483646 w 273"/>
              <a:gd name="T11" fmla="*/ 2147483646 h 173"/>
              <a:gd name="T12" fmla="*/ 2147483646 w 273"/>
              <a:gd name="T13" fmla="*/ 2147483646 h 173"/>
              <a:gd name="T14" fmla="*/ 2147483646 w 273"/>
              <a:gd name="T15" fmla="*/ 2147483646 h 173"/>
              <a:gd name="T16" fmla="*/ 2147483646 w 273"/>
              <a:gd name="T17" fmla="*/ 2147483646 h 173"/>
              <a:gd name="T18" fmla="*/ 2147483646 w 273"/>
              <a:gd name="T19" fmla="*/ 2147483646 h 1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73" h="173">
                <a:moveTo>
                  <a:pt x="0" y="0"/>
                </a:moveTo>
                <a:lnTo>
                  <a:pt x="273" y="0"/>
                </a:lnTo>
                <a:lnTo>
                  <a:pt x="273" y="173"/>
                </a:lnTo>
                <a:lnTo>
                  <a:pt x="0" y="173"/>
                </a:lnTo>
                <a:lnTo>
                  <a:pt x="0" y="0"/>
                </a:lnTo>
                <a:close/>
                <a:moveTo>
                  <a:pt x="9" y="4"/>
                </a:moveTo>
                <a:lnTo>
                  <a:pt x="273" y="4"/>
                </a:lnTo>
                <a:lnTo>
                  <a:pt x="273" y="173"/>
                </a:lnTo>
                <a:lnTo>
                  <a:pt x="9" y="173"/>
                </a:lnTo>
                <a:lnTo>
                  <a:pt x="9" y="4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5" name="Freeform 411"/>
          <p:cNvSpPr>
            <a:spLocks noEditPoints="1"/>
          </p:cNvSpPr>
          <p:nvPr/>
        </p:nvSpPr>
        <p:spPr bwMode="auto">
          <a:xfrm>
            <a:off x="6781800" y="706438"/>
            <a:ext cx="419100" cy="268287"/>
          </a:xfrm>
          <a:custGeom>
            <a:avLst/>
            <a:gdLst>
              <a:gd name="T0" fmla="*/ 0 w 264"/>
              <a:gd name="T1" fmla="*/ 0 h 169"/>
              <a:gd name="T2" fmla="*/ 2147483646 w 264"/>
              <a:gd name="T3" fmla="*/ 0 h 169"/>
              <a:gd name="T4" fmla="*/ 2147483646 w 264"/>
              <a:gd name="T5" fmla="*/ 2147483646 h 169"/>
              <a:gd name="T6" fmla="*/ 0 w 264"/>
              <a:gd name="T7" fmla="*/ 2147483646 h 169"/>
              <a:gd name="T8" fmla="*/ 0 w 264"/>
              <a:gd name="T9" fmla="*/ 0 h 169"/>
              <a:gd name="T10" fmla="*/ 2147483646 w 264"/>
              <a:gd name="T11" fmla="*/ 2147483646 h 169"/>
              <a:gd name="T12" fmla="*/ 2147483646 w 264"/>
              <a:gd name="T13" fmla="*/ 2147483646 h 169"/>
              <a:gd name="T14" fmla="*/ 2147483646 w 264"/>
              <a:gd name="T15" fmla="*/ 2147483646 h 169"/>
              <a:gd name="T16" fmla="*/ 2147483646 w 264"/>
              <a:gd name="T17" fmla="*/ 2147483646 h 169"/>
              <a:gd name="T18" fmla="*/ 2147483646 w 264"/>
              <a:gd name="T19" fmla="*/ 2147483646 h 1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4" h="169">
                <a:moveTo>
                  <a:pt x="0" y="0"/>
                </a:moveTo>
                <a:lnTo>
                  <a:pt x="264" y="0"/>
                </a:lnTo>
                <a:lnTo>
                  <a:pt x="264" y="169"/>
                </a:lnTo>
                <a:lnTo>
                  <a:pt x="0" y="169"/>
                </a:lnTo>
                <a:lnTo>
                  <a:pt x="0" y="0"/>
                </a:lnTo>
                <a:close/>
                <a:moveTo>
                  <a:pt x="9" y="8"/>
                </a:moveTo>
                <a:lnTo>
                  <a:pt x="264" y="8"/>
                </a:lnTo>
                <a:lnTo>
                  <a:pt x="264" y="169"/>
                </a:lnTo>
                <a:lnTo>
                  <a:pt x="9" y="169"/>
                </a:lnTo>
                <a:lnTo>
                  <a:pt x="9" y="8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6" name="Freeform 412"/>
          <p:cNvSpPr>
            <a:spLocks noEditPoints="1"/>
          </p:cNvSpPr>
          <p:nvPr/>
        </p:nvSpPr>
        <p:spPr bwMode="auto">
          <a:xfrm>
            <a:off x="6796088" y="719138"/>
            <a:ext cx="404812" cy="255587"/>
          </a:xfrm>
          <a:custGeom>
            <a:avLst/>
            <a:gdLst>
              <a:gd name="T0" fmla="*/ 0 w 255"/>
              <a:gd name="T1" fmla="*/ 0 h 161"/>
              <a:gd name="T2" fmla="*/ 2147483646 w 255"/>
              <a:gd name="T3" fmla="*/ 0 h 161"/>
              <a:gd name="T4" fmla="*/ 2147483646 w 255"/>
              <a:gd name="T5" fmla="*/ 2147483646 h 161"/>
              <a:gd name="T6" fmla="*/ 0 w 255"/>
              <a:gd name="T7" fmla="*/ 2147483646 h 161"/>
              <a:gd name="T8" fmla="*/ 0 w 255"/>
              <a:gd name="T9" fmla="*/ 0 h 161"/>
              <a:gd name="T10" fmla="*/ 2147483646 w 255"/>
              <a:gd name="T11" fmla="*/ 2147483646 h 161"/>
              <a:gd name="T12" fmla="*/ 2147483646 w 255"/>
              <a:gd name="T13" fmla="*/ 2147483646 h 161"/>
              <a:gd name="T14" fmla="*/ 2147483646 w 255"/>
              <a:gd name="T15" fmla="*/ 2147483646 h 161"/>
              <a:gd name="T16" fmla="*/ 2147483646 w 255"/>
              <a:gd name="T17" fmla="*/ 2147483646 h 161"/>
              <a:gd name="T18" fmla="*/ 2147483646 w 255"/>
              <a:gd name="T19" fmla="*/ 2147483646 h 1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55" h="161">
                <a:moveTo>
                  <a:pt x="0" y="0"/>
                </a:moveTo>
                <a:lnTo>
                  <a:pt x="255" y="0"/>
                </a:lnTo>
                <a:lnTo>
                  <a:pt x="255" y="161"/>
                </a:lnTo>
                <a:lnTo>
                  <a:pt x="0" y="161"/>
                </a:lnTo>
                <a:lnTo>
                  <a:pt x="0" y="0"/>
                </a:lnTo>
                <a:close/>
                <a:moveTo>
                  <a:pt x="9" y="4"/>
                </a:moveTo>
                <a:lnTo>
                  <a:pt x="255" y="4"/>
                </a:lnTo>
                <a:lnTo>
                  <a:pt x="255" y="161"/>
                </a:lnTo>
                <a:lnTo>
                  <a:pt x="9" y="161"/>
                </a:lnTo>
                <a:lnTo>
                  <a:pt x="9" y="4"/>
                </a:lnTo>
                <a:close/>
              </a:path>
            </a:pathLst>
          </a:custGeom>
          <a:solidFill>
            <a:srgbClr val="9F9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7" name="Freeform 413"/>
          <p:cNvSpPr>
            <a:spLocks noEditPoints="1"/>
          </p:cNvSpPr>
          <p:nvPr/>
        </p:nvSpPr>
        <p:spPr bwMode="auto">
          <a:xfrm>
            <a:off x="6810375" y="725488"/>
            <a:ext cx="390525" cy="249237"/>
          </a:xfrm>
          <a:custGeom>
            <a:avLst/>
            <a:gdLst>
              <a:gd name="T0" fmla="*/ 0 w 246"/>
              <a:gd name="T1" fmla="*/ 0 h 157"/>
              <a:gd name="T2" fmla="*/ 2147483646 w 246"/>
              <a:gd name="T3" fmla="*/ 0 h 157"/>
              <a:gd name="T4" fmla="*/ 2147483646 w 246"/>
              <a:gd name="T5" fmla="*/ 2147483646 h 157"/>
              <a:gd name="T6" fmla="*/ 0 w 246"/>
              <a:gd name="T7" fmla="*/ 2147483646 h 157"/>
              <a:gd name="T8" fmla="*/ 0 w 246"/>
              <a:gd name="T9" fmla="*/ 0 h 157"/>
              <a:gd name="T10" fmla="*/ 2147483646 w 246"/>
              <a:gd name="T11" fmla="*/ 2147483646 h 157"/>
              <a:gd name="T12" fmla="*/ 2147483646 w 246"/>
              <a:gd name="T13" fmla="*/ 2147483646 h 157"/>
              <a:gd name="T14" fmla="*/ 2147483646 w 246"/>
              <a:gd name="T15" fmla="*/ 2147483646 h 157"/>
              <a:gd name="T16" fmla="*/ 2147483646 w 246"/>
              <a:gd name="T17" fmla="*/ 2147483646 h 157"/>
              <a:gd name="T18" fmla="*/ 2147483646 w 246"/>
              <a:gd name="T19" fmla="*/ 2147483646 h 15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6" h="157">
                <a:moveTo>
                  <a:pt x="0" y="0"/>
                </a:moveTo>
                <a:lnTo>
                  <a:pt x="246" y="0"/>
                </a:lnTo>
                <a:lnTo>
                  <a:pt x="246" y="157"/>
                </a:lnTo>
                <a:lnTo>
                  <a:pt x="0" y="157"/>
                </a:lnTo>
                <a:lnTo>
                  <a:pt x="0" y="0"/>
                </a:lnTo>
                <a:close/>
                <a:moveTo>
                  <a:pt x="9" y="7"/>
                </a:moveTo>
                <a:lnTo>
                  <a:pt x="246" y="7"/>
                </a:lnTo>
                <a:lnTo>
                  <a:pt x="246" y="157"/>
                </a:lnTo>
                <a:lnTo>
                  <a:pt x="9" y="157"/>
                </a:lnTo>
                <a:lnTo>
                  <a:pt x="9" y="7"/>
                </a:lnTo>
                <a:close/>
              </a:path>
            </a:pathLst>
          </a:custGeom>
          <a:solidFill>
            <a:srgbClr val="A1A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8" name="Freeform 414"/>
          <p:cNvSpPr>
            <a:spLocks noEditPoints="1"/>
          </p:cNvSpPr>
          <p:nvPr/>
        </p:nvSpPr>
        <p:spPr bwMode="auto">
          <a:xfrm>
            <a:off x="6824663" y="736600"/>
            <a:ext cx="376237" cy="238125"/>
          </a:xfrm>
          <a:custGeom>
            <a:avLst/>
            <a:gdLst>
              <a:gd name="T0" fmla="*/ 0 w 237"/>
              <a:gd name="T1" fmla="*/ 0 h 150"/>
              <a:gd name="T2" fmla="*/ 2147483646 w 237"/>
              <a:gd name="T3" fmla="*/ 0 h 150"/>
              <a:gd name="T4" fmla="*/ 2147483646 w 237"/>
              <a:gd name="T5" fmla="*/ 2147483646 h 150"/>
              <a:gd name="T6" fmla="*/ 0 w 237"/>
              <a:gd name="T7" fmla="*/ 2147483646 h 150"/>
              <a:gd name="T8" fmla="*/ 0 w 237"/>
              <a:gd name="T9" fmla="*/ 0 h 150"/>
              <a:gd name="T10" fmla="*/ 2147483646 w 237"/>
              <a:gd name="T11" fmla="*/ 2147483646 h 150"/>
              <a:gd name="T12" fmla="*/ 2147483646 w 237"/>
              <a:gd name="T13" fmla="*/ 2147483646 h 150"/>
              <a:gd name="T14" fmla="*/ 2147483646 w 237"/>
              <a:gd name="T15" fmla="*/ 2147483646 h 150"/>
              <a:gd name="T16" fmla="*/ 2147483646 w 237"/>
              <a:gd name="T17" fmla="*/ 2147483646 h 150"/>
              <a:gd name="T18" fmla="*/ 2147483646 w 237"/>
              <a:gd name="T19" fmla="*/ 2147483646 h 1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7" h="150">
                <a:moveTo>
                  <a:pt x="0" y="0"/>
                </a:moveTo>
                <a:lnTo>
                  <a:pt x="237" y="0"/>
                </a:lnTo>
                <a:lnTo>
                  <a:pt x="237" y="150"/>
                </a:lnTo>
                <a:lnTo>
                  <a:pt x="0" y="150"/>
                </a:lnTo>
                <a:lnTo>
                  <a:pt x="0" y="0"/>
                </a:lnTo>
                <a:close/>
                <a:moveTo>
                  <a:pt x="9" y="4"/>
                </a:moveTo>
                <a:lnTo>
                  <a:pt x="237" y="4"/>
                </a:lnTo>
                <a:lnTo>
                  <a:pt x="237" y="150"/>
                </a:lnTo>
                <a:lnTo>
                  <a:pt x="9" y="150"/>
                </a:lnTo>
                <a:lnTo>
                  <a:pt x="9" y="4"/>
                </a:lnTo>
                <a:close/>
              </a:path>
            </a:pathLst>
          </a:custGeom>
          <a:solidFill>
            <a:srgbClr val="A4A4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9" name="Freeform 415"/>
          <p:cNvSpPr>
            <a:spLocks noEditPoints="1"/>
          </p:cNvSpPr>
          <p:nvPr/>
        </p:nvSpPr>
        <p:spPr bwMode="auto">
          <a:xfrm>
            <a:off x="6838950" y="742950"/>
            <a:ext cx="361950" cy="231775"/>
          </a:xfrm>
          <a:custGeom>
            <a:avLst/>
            <a:gdLst>
              <a:gd name="T0" fmla="*/ 0 w 228"/>
              <a:gd name="T1" fmla="*/ 0 h 146"/>
              <a:gd name="T2" fmla="*/ 2147483646 w 228"/>
              <a:gd name="T3" fmla="*/ 0 h 146"/>
              <a:gd name="T4" fmla="*/ 2147483646 w 228"/>
              <a:gd name="T5" fmla="*/ 2147483646 h 146"/>
              <a:gd name="T6" fmla="*/ 0 w 228"/>
              <a:gd name="T7" fmla="*/ 2147483646 h 146"/>
              <a:gd name="T8" fmla="*/ 0 w 228"/>
              <a:gd name="T9" fmla="*/ 0 h 146"/>
              <a:gd name="T10" fmla="*/ 2147483646 w 228"/>
              <a:gd name="T11" fmla="*/ 2147483646 h 146"/>
              <a:gd name="T12" fmla="*/ 2147483646 w 228"/>
              <a:gd name="T13" fmla="*/ 2147483646 h 146"/>
              <a:gd name="T14" fmla="*/ 2147483646 w 228"/>
              <a:gd name="T15" fmla="*/ 2147483646 h 146"/>
              <a:gd name="T16" fmla="*/ 2147483646 w 228"/>
              <a:gd name="T17" fmla="*/ 2147483646 h 146"/>
              <a:gd name="T18" fmla="*/ 2147483646 w 228"/>
              <a:gd name="T19" fmla="*/ 2147483646 h 1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8" h="146">
                <a:moveTo>
                  <a:pt x="0" y="0"/>
                </a:moveTo>
                <a:lnTo>
                  <a:pt x="228" y="0"/>
                </a:lnTo>
                <a:lnTo>
                  <a:pt x="228" y="146"/>
                </a:lnTo>
                <a:lnTo>
                  <a:pt x="0" y="146"/>
                </a:lnTo>
                <a:lnTo>
                  <a:pt x="0" y="0"/>
                </a:lnTo>
                <a:close/>
                <a:moveTo>
                  <a:pt x="9" y="8"/>
                </a:moveTo>
                <a:lnTo>
                  <a:pt x="228" y="8"/>
                </a:lnTo>
                <a:lnTo>
                  <a:pt x="228" y="146"/>
                </a:lnTo>
                <a:lnTo>
                  <a:pt x="9" y="146"/>
                </a:lnTo>
                <a:lnTo>
                  <a:pt x="9" y="8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0" name="Freeform 416"/>
          <p:cNvSpPr>
            <a:spLocks noEditPoints="1"/>
          </p:cNvSpPr>
          <p:nvPr/>
        </p:nvSpPr>
        <p:spPr bwMode="auto">
          <a:xfrm>
            <a:off x="6853238" y="755650"/>
            <a:ext cx="347662" cy="219075"/>
          </a:xfrm>
          <a:custGeom>
            <a:avLst/>
            <a:gdLst>
              <a:gd name="T0" fmla="*/ 0 w 219"/>
              <a:gd name="T1" fmla="*/ 0 h 138"/>
              <a:gd name="T2" fmla="*/ 2147483646 w 219"/>
              <a:gd name="T3" fmla="*/ 0 h 138"/>
              <a:gd name="T4" fmla="*/ 2147483646 w 219"/>
              <a:gd name="T5" fmla="*/ 2147483646 h 138"/>
              <a:gd name="T6" fmla="*/ 0 w 219"/>
              <a:gd name="T7" fmla="*/ 2147483646 h 138"/>
              <a:gd name="T8" fmla="*/ 0 w 219"/>
              <a:gd name="T9" fmla="*/ 0 h 138"/>
              <a:gd name="T10" fmla="*/ 2147483646 w 219"/>
              <a:gd name="T11" fmla="*/ 2147483646 h 138"/>
              <a:gd name="T12" fmla="*/ 2147483646 w 219"/>
              <a:gd name="T13" fmla="*/ 2147483646 h 138"/>
              <a:gd name="T14" fmla="*/ 2147483646 w 219"/>
              <a:gd name="T15" fmla="*/ 2147483646 h 138"/>
              <a:gd name="T16" fmla="*/ 2147483646 w 219"/>
              <a:gd name="T17" fmla="*/ 2147483646 h 138"/>
              <a:gd name="T18" fmla="*/ 2147483646 w 219"/>
              <a:gd name="T19" fmla="*/ 2147483646 h 13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9" h="138">
                <a:moveTo>
                  <a:pt x="0" y="0"/>
                </a:moveTo>
                <a:lnTo>
                  <a:pt x="219" y="0"/>
                </a:lnTo>
                <a:lnTo>
                  <a:pt x="219" y="138"/>
                </a:lnTo>
                <a:lnTo>
                  <a:pt x="0" y="138"/>
                </a:lnTo>
                <a:lnTo>
                  <a:pt x="0" y="0"/>
                </a:lnTo>
                <a:close/>
                <a:moveTo>
                  <a:pt x="9" y="4"/>
                </a:moveTo>
                <a:lnTo>
                  <a:pt x="219" y="4"/>
                </a:lnTo>
                <a:lnTo>
                  <a:pt x="219" y="138"/>
                </a:lnTo>
                <a:lnTo>
                  <a:pt x="9" y="138"/>
                </a:lnTo>
                <a:lnTo>
                  <a:pt x="9" y="4"/>
                </a:lnTo>
                <a:close/>
              </a:path>
            </a:pathLst>
          </a:custGeom>
          <a:solidFill>
            <a:srgbClr val="AAA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1" name="Freeform 417"/>
          <p:cNvSpPr>
            <a:spLocks noEditPoints="1"/>
          </p:cNvSpPr>
          <p:nvPr/>
        </p:nvSpPr>
        <p:spPr bwMode="auto">
          <a:xfrm>
            <a:off x="6867525" y="762000"/>
            <a:ext cx="333375" cy="212725"/>
          </a:xfrm>
          <a:custGeom>
            <a:avLst/>
            <a:gdLst>
              <a:gd name="T0" fmla="*/ 0 w 210"/>
              <a:gd name="T1" fmla="*/ 0 h 134"/>
              <a:gd name="T2" fmla="*/ 2147483646 w 210"/>
              <a:gd name="T3" fmla="*/ 0 h 134"/>
              <a:gd name="T4" fmla="*/ 2147483646 w 210"/>
              <a:gd name="T5" fmla="*/ 2147483646 h 134"/>
              <a:gd name="T6" fmla="*/ 0 w 210"/>
              <a:gd name="T7" fmla="*/ 2147483646 h 134"/>
              <a:gd name="T8" fmla="*/ 0 w 210"/>
              <a:gd name="T9" fmla="*/ 0 h 134"/>
              <a:gd name="T10" fmla="*/ 2147483646 w 210"/>
              <a:gd name="T11" fmla="*/ 2147483646 h 134"/>
              <a:gd name="T12" fmla="*/ 2147483646 w 210"/>
              <a:gd name="T13" fmla="*/ 2147483646 h 134"/>
              <a:gd name="T14" fmla="*/ 2147483646 w 210"/>
              <a:gd name="T15" fmla="*/ 2147483646 h 134"/>
              <a:gd name="T16" fmla="*/ 2147483646 w 210"/>
              <a:gd name="T17" fmla="*/ 2147483646 h 134"/>
              <a:gd name="T18" fmla="*/ 2147483646 w 210"/>
              <a:gd name="T19" fmla="*/ 2147483646 h 13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0" h="134">
                <a:moveTo>
                  <a:pt x="0" y="0"/>
                </a:moveTo>
                <a:lnTo>
                  <a:pt x="210" y="0"/>
                </a:lnTo>
                <a:lnTo>
                  <a:pt x="210" y="134"/>
                </a:lnTo>
                <a:lnTo>
                  <a:pt x="0" y="134"/>
                </a:lnTo>
                <a:lnTo>
                  <a:pt x="0" y="0"/>
                </a:lnTo>
                <a:close/>
                <a:moveTo>
                  <a:pt x="13" y="7"/>
                </a:moveTo>
                <a:lnTo>
                  <a:pt x="210" y="7"/>
                </a:lnTo>
                <a:lnTo>
                  <a:pt x="210" y="134"/>
                </a:lnTo>
                <a:lnTo>
                  <a:pt x="13" y="134"/>
                </a:lnTo>
                <a:lnTo>
                  <a:pt x="13" y="7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2" name="Freeform 418"/>
          <p:cNvSpPr>
            <a:spLocks noEditPoints="1"/>
          </p:cNvSpPr>
          <p:nvPr/>
        </p:nvSpPr>
        <p:spPr bwMode="auto">
          <a:xfrm>
            <a:off x="6888163" y="773113"/>
            <a:ext cx="312737" cy="201612"/>
          </a:xfrm>
          <a:custGeom>
            <a:avLst/>
            <a:gdLst>
              <a:gd name="T0" fmla="*/ 0 w 197"/>
              <a:gd name="T1" fmla="*/ 0 h 127"/>
              <a:gd name="T2" fmla="*/ 2147483646 w 197"/>
              <a:gd name="T3" fmla="*/ 0 h 127"/>
              <a:gd name="T4" fmla="*/ 2147483646 w 197"/>
              <a:gd name="T5" fmla="*/ 2147483646 h 127"/>
              <a:gd name="T6" fmla="*/ 0 w 197"/>
              <a:gd name="T7" fmla="*/ 2147483646 h 127"/>
              <a:gd name="T8" fmla="*/ 0 w 197"/>
              <a:gd name="T9" fmla="*/ 0 h 127"/>
              <a:gd name="T10" fmla="*/ 2147483646 w 197"/>
              <a:gd name="T11" fmla="*/ 2147483646 h 127"/>
              <a:gd name="T12" fmla="*/ 2147483646 w 197"/>
              <a:gd name="T13" fmla="*/ 2147483646 h 127"/>
              <a:gd name="T14" fmla="*/ 2147483646 w 197"/>
              <a:gd name="T15" fmla="*/ 2147483646 h 127"/>
              <a:gd name="T16" fmla="*/ 2147483646 w 197"/>
              <a:gd name="T17" fmla="*/ 2147483646 h 127"/>
              <a:gd name="T18" fmla="*/ 2147483646 w 197"/>
              <a:gd name="T19" fmla="*/ 2147483646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7" h="127">
                <a:moveTo>
                  <a:pt x="0" y="0"/>
                </a:moveTo>
                <a:lnTo>
                  <a:pt x="197" y="0"/>
                </a:lnTo>
                <a:lnTo>
                  <a:pt x="197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4"/>
                </a:moveTo>
                <a:lnTo>
                  <a:pt x="197" y="4"/>
                </a:lnTo>
                <a:lnTo>
                  <a:pt x="197" y="127"/>
                </a:lnTo>
                <a:lnTo>
                  <a:pt x="9" y="127"/>
                </a:lnTo>
                <a:lnTo>
                  <a:pt x="9" y="4"/>
                </a:lnTo>
                <a:close/>
              </a:path>
            </a:pathLst>
          </a:custGeom>
          <a:solidFill>
            <a:srgbClr val="B1B1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3" name="Freeform 419"/>
          <p:cNvSpPr>
            <a:spLocks noEditPoints="1"/>
          </p:cNvSpPr>
          <p:nvPr/>
        </p:nvSpPr>
        <p:spPr bwMode="auto">
          <a:xfrm>
            <a:off x="6902450" y="779463"/>
            <a:ext cx="298450" cy="195262"/>
          </a:xfrm>
          <a:custGeom>
            <a:avLst/>
            <a:gdLst>
              <a:gd name="T0" fmla="*/ 0 w 188"/>
              <a:gd name="T1" fmla="*/ 0 h 123"/>
              <a:gd name="T2" fmla="*/ 2147483646 w 188"/>
              <a:gd name="T3" fmla="*/ 0 h 123"/>
              <a:gd name="T4" fmla="*/ 2147483646 w 188"/>
              <a:gd name="T5" fmla="*/ 2147483646 h 123"/>
              <a:gd name="T6" fmla="*/ 0 w 188"/>
              <a:gd name="T7" fmla="*/ 2147483646 h 123"/>
              <a:gd name="T8" fmla="*/ 0 w 188"/>
              <a:gd name="T9" fmla="*/ 0 h 123"/>
              <a:gd name="T10" fmla="*/ 2147483646 w 188"/>
              <a:gd name="T11" fmla="*/ 2147483646 h 123"/>
              <a:gd name="T12" fmla="*/ 2147483646 w 188"/>
              <a:gd name="T13" fmla="*/ 2147483646 h 123"/>
              <a:gd name="T14" fmla="*/ 2147483646 w 188"/>
              <a:gd name="T15" fmla="*/ 2147483646 h 123"/>
              <a:gd name="T16" fmla="*/ 2147483646 w 188"/>
              <a:gd name="T17" fmla="*/ 2147483646 h 123"/>
              <a:gd name="T18" fmla="*/ 2147483646 w 188"/>
              <a:gd name="T19" fmla="*/ 2147483646 h 1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88" h="123">
                <a:moveTo>
                  <a:pt x="0" y="0"/>
                </a:moveTo>
                <a:lnTo>
                  <a:pt x="188" y="0"/>
                </a:lnTo>
                <a:lnTo>
                  <a:pt x="188" y="123"/>
                </a:lnTo>
                <a:lnTo>
                  <a:pt x="0" y="123"/>
                </a:lnTo>
                <a:lnTo>
                  <a:pt x="0" y="0"/>
                </a:lnTo>
                <a:close/>
                <a:moveTo>
                  <a:pt x="9" y="8"/>
                </a:moveTo>
                <a:lnTo>
                  <a:pt x="188" y="8"/>
                </a:lnTo>
                <a:lnTo>
                  <a:pt x="188" y="123"/>
                </a:lnTo>
                <a:lnTo>
                  <a:pt x="9" y="123"/>
                </a:lnTo>
                <a:lnTo>
                  <a:pt x="9" y="8"/>
                </a:lnTo>
                <a:close/>
              </a:path>
            </a:pathLst>
          </a:cu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4" name="Freeform 420"/>
          <p:cNvSpPr>
            <a:spLocks noEditPoints="1"/>
          </p:cNvSpPr>
          <p:nvPr/>
        </p:nvSpPr>
        <p:spPr bwMode="auto">
          <a:xfrm>
            <a:off x="6916738" y="792163"/>
            <a:ext cx="284162" cy="182562"/>
          </a:xfrm>
          <a:custGeom>
            <a:avLst/>
            <a:gdLst>
              <a:gd name="T0" fmla="*/ 0 w 179"/>
              <a:gd name="T1" fmla="*/ 0 h 115"/>
              <a:gd name="T2" fmla="*/ 2147483646 w 179"/>
              <a:gd name="T3" fmla="*/ 0 h 115"/>
              <a:gd name="T4" fmla="*/ 2147483646 w 179"/>
              <a:gd name="T5" fmla="*/ 2147483646 h 115"/>
              <a:gd name="T6" fmla="*/ 0 w 179"/>
              <a:gd name="T7" fmla="*/ 2147483646 h 115"/>
              <a:gd name="T8" fmla="*/ 0 w 179"/>
              <a:gd name="T9" fmla="*/ 0 h 115"/>
              <a:gd name="T10" fmla="*/ 2147483646 w 179"/>
              <a:gd name="T11" fmla="*/ 2147483646 h 115"/>
              <a:gd name="T12" fmla="*/ 2147483646 w 179"/>
              <a:gd name="T13" fmla="*/ 2147483646 h 115"/>
              <a:gd name="T14" fmla="*/ 2147483646 w 179"/>
              <a:gd name="T15" fmla="*/ 2147483646 h 115"/>
              <a:gd name="T16" fmla="*/ 2147483646 w 179"/>
              <a:gd name="T17" fmla="*/ 2147483646 h 115"/>
              <a:gd name="T18" fmla="*/ 2147483646 w 179"/>
              <a:gd name="T19" fmla="*/ 2147483646 h 11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9" h="115">
                <a:moveTo>
                  <a:pt x="0" y="0"/>
                </a:moveTo>
                <a:lnTo>
                  <a:pt x="179" y="0"/>
                </a:lnTo>
                <a:lnTo>
                  <a:pt x="179" y="115"/>
                </a:lnTo>
                <a:lnTo>
                  <a:pt x="0" y="115"/>
                </a:lnTo>
                <a:lnTo>
                  <a:pt x="0" y="0"/>
                </a:lnTo>
                <a:close/>
                <a:moveTo>
                  <a:pt x="9" y="4"/>
                </a:moveTo>
                <a:lnTo>
                  <a:pt x="179" y="4"/>
                </a:lnTo>
                <a:lnTo>
                  <a:pt x="179" y="115"/>
                </a:lnTo>
                <a:lnTo>
                  <a:pt x="9" y="115"/>
                </a:lnTo>
                <a:lnTo>
                  <a:pt x="9" y="4"/>
                </a:lnTo>
                <a:close/>
              </a:path>
            </a:pathLst>
          </a:custGeom>
          <a:solidFill>
            <a:srgbClr val="B8B8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5" name="Freeform 421"/>
          <p:cNvSpPr>
            <a:spLocks noEditPoints="1"/>
          </p:cNvSpPr>
          <p:nvPr/>
        </p:nvSpPr>
        <p:spPr bwMode="auto">
          <a:xfrm>
            <a:off x="6931025" y="798513"/>
            <a:ext cx="269875" cy="176212"/>
          </a:xfrm>
          <a:custGeom>
            <a:avLst/>
            <a:gdLst>
              <a:gd name="T0" fmla="*/ 0 w 170"/>
              <a:gd name="T1" fmla="*/ 0 h 111"/>
              <a:gd name="T2" fmla="*/ 2147483646 w 170"/>
              <a:gd name="T3" fmla="*/ 0 h 111"/>
              <a:gd name="T4" fmla="*/ 2147483646 w 170"/>
              <a:gd name="T5" fmla="*/ 2147483646 h 111"/>
              <a:gd name="T6" fmla="*/ 0 w 170"/>
              <a:gd name="T7" fmla="*/ 2147483646 h 111"/>
              <a:gd name="T8" fmla="*/ 0 w 170"/>
              <a:gd name="T9" fmla="*/ 0 h 111"/>
              <a:gd name="T10" fmla="*/ 2147483646 w 170"/>
              <a:gd name="T11" fmla="*/ 2147483646 h 111"/>
              <a:gd name="T12" fmla="*/ 2147483646 w 170"/>
              <a:gd name="T13" fmla="*/ 2147483646 h 111"/>
              <a:gd name="T14" fmla="*/ 2147483646 w 170"/>
              <a:gd name="T15" fmla="*/ 2147483646 h 111"/>
              <a:gd name="T16" fmla="*/ 2147483646 w 170"/>
              <a:gd name="T17" fmla="*/ 2147483646 h 111"/>
              <a:gd name="T18" fmla="*/ 2147483646 w 170"/>
              <a:gd name="T19" fmla="*/ 2147483646 h 1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0" h="111">
                <a:moveTo>
                  <a:pt x="0" y="0"/>
                </a:moveTo>
                <a:lnTo>
                  <a:pt x="170" y="0"/>
                </a:lnTo>
                <a:lnTo>
                  <a:pt x="170" y="111"/>
                </a:lnTo>
                <a:lnTo>
                  <a:pt x="0" y="111"/>
                </a:lnTo>
                <a:lnTo>
                  <a:pt x="0" y="0"/>
                </a:lnTo>
                <a:close/>
                <a:moveTo>
                  <a:pt x="9" y="7"/>
                </a:moveTo>
                <a:lnTo>
                  <a:pt x="170" y="7"/>
                </a:lnTo>
                <a:lnTo>
                  <a:pt x="170" y="111"/>
                </a:lnTo>
                <a:lnTo>
                  <a:pt x="9" y="111"/>
                </a:lnTo>
                <a:lnTo>
                  <a:pt x="9" y="7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6" name="Freeform 422"/>
          <p:cNvSpPr>
            <a:spLocks noEditPoints="1"/>
          </p:cNvSpPr>
          <p:nvPr/>
        </p:nvSpPr>
        <p:spPr bwMode="auto">
          <a:xfrm>
            <a:off x="6945313" y="809625"/>
            <a:ext cx="255587" cy="165100"/>
          </a:xfrm>
          <a:custGeom>
            <a:avLst/>
            <a:gdLst>
              <a:gd name="T0" fmla="*/ 0 w 161"/>
              <a:gd name="T1" fmla="*/ 0 h 104"/>
              <a:gd name="T2" fmla="*/ 2147483646 w 161"/>
              <a:gd name="T3" fmla="*/ 0 h 104"/>
              <a:gd name="T4" fmla="*/ 2147483646 w 161"/>
              <a:gd name="T5" fmla="*/ 2147483646 h 104"/>
              <a:gd name="T6" fmla="*/ 0 w 161"/>
              <a:gd name="T7" fmla="*/ 2147483646 h 104"/>
              <a:gd name="T8" fmla="*/ 0 w 161"/>
              <a:gd name="T9" fmla="*/ 0 h 104"/>
              <a:gd name="T10" fmla="*/ 2147483646 w 161"/>
              <a:gd name="T11" fmla="*/ 2147483646 h 104"/>
              <a:gd name="T12" fmla="*/ 2147483646 w 161"/>
              <a:gd name="T13" fmla="*/ 2147483646 h 104"/>
              <a:gd name="T14" fmla="*/ 2147483646 w 161"/>
              <a:gd name="T15" fmla="*/ 2147483646 h 104"/>
              <a:gd name="T16" fmla="*/ 2147483646 w 161"/>
              <a:gd name="T17" fmla="*/ 2147483646 h 104"/>
              <a:gd name="T18" fmla="*/ 2147483646 w 161"/>
              <a:gd name="T19" fmla="*/ 2147483646 h 10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1" h="104">
                <a:moveTo>
                  <a:pt x="0" y="0"/>
                </a:moveTo>
                <a:lnTo>
                  <a:pt x="161" y="0"/>
                </a:lnTo>
                <a:lnTo>
                  <a:pt x="161" y="104"/>
                </a:lnTo>
                <a:lnTo>
                  <a:pt x="0" y="104"/>
                </a:lnTo>
                <a:lnTo>
                  <a:pt x="0" y="0"/>
                </a:lnTo>
                <a:close/>
                <a:moveTo>
                  <a:pt x="9" y="4"/>
                </a:moveTo>
                <a:lnTo>
                  <a:pt x="161" y="4"/>
                </a:lnTo>
                <a:lnTo>
                  <a:pt x="161" y="104"/>
                </a:lnTo>
                <a:lnTo>
                  <a:pt x="9" y="104"/>
                </a:lnTo>
                <a:lnTo>
                  <a:pt x="9" y="4"/>
                </a:lnTo>
                <a:close/>
              </a:path>
            </a:pathLst>
          </a:custGeom>
          <a:solidFill>
            <a:srgbClr val="C1C1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7" name="Freeform 423"/>
          <p:cNvSpPr>
            <a:spLocks noEditPoints="1"/>
          </p:cNvSpPr>
          <p:nvPr/>
        </p:nvSpPr>
        <p:spPr bwMode="auto">
          <a:xfrm>
            <a:off x="6959600" y="815975"/>
            <a:ext cx="241300" cy="158750"/>
          </a:xfrm>
          <a:custGeom>
            <a:avLst/>
            <a:gdLst>
              <a:gd name="T0" fmla="*/ 0 w 152"/>
              <a:gd name="T1" fmla="*/ 0 h 100"/>
              <a:gd name="T2" fmla="*/ 2147483646 w 152"/>
              <a:gd name="T3" fmla="*/ 0 h 100"/>
              <a:gd name="T4" fmla="*/ 2147483646 w 152"/>
              <a:gd name="T5" fmla="*/ 2147483646 h 100"/>
              <a:gd name="T6" fmla="*/ 0 w 152"/>
              <a:gd name="T7" fmla="*/ 2147483646 h 100"/>
              <a:gd name="T8" fmla="*/ 0 w 152"/>
              <a:gd name="T9" fmla="*/ 0 h 100"/>
              <a:gd name="T10" fmla="*/ 2147483646 w 152"/>
              <a:gd name="T11" fmla="*/ 2147483646 h 100"/>
              <a:gd name="T12" fmla="*/ 2147483646 w 152"/>
              <a:gd name="T13" fmla="*/ 2147483646 h 100"/>
              <a:gd name="T14" fmla="*/ 2147483646 w 152"/>
              <a:gd name="T15" fmla="*/ 2147483646 h 100"/>
              <a:gd name="T16" fmla="*/ 2147483646 w 152"/>
              <a:gd name="T17" fmla="*/ 2147483646 h 100"/>
              <a:gd name="T18" fmla="*/ 2147483646 w 152"/>
              <a:gd name="T19" fmla="*/ 2147483646 h 1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2" h="100">
                <a:moveTo>
                  <a:pt x="0" y="0"/>
                </a:moveTo>
                <a:lnTo>
                  <a:pt x="152" y="0"/>
                </a:lnTo>
                <a:lnTo>
                  <a:pt x="152" y="100"/>
                </a:lnTo>
                <a:lnTo>
                  <a:pt x="0" y="100"/>
                </a:lnTo>
                <a:lnTo>
                  <a:pt x="0" y="0"/>
                </a:lnTo>
                <a:close/>
                <a:moveTo>
                  <a:pt x="9" y="8"/>
                </a:moveTo>
                <a:lnTo>
                  <a:pt x="152" y="8"/>
                </a:lnTo>
                <a:lnTo>
                  <a:pt x="152" y="100"/>
                </a:lnTo>
                <a:lnTo>
                  <a:pt x="9" y="100"/>
                </a:lnTo>
                <a:lnTo>
                  <a:pt x="9" y="8"/>
                </a:lnTo>
                <a:close/>
              </a:path>
            </a:pathLst>
          </a:custGeom>
          <a:solidFill>
            <a:srgbClr val="C5C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8" name="Freeform 424"/>
          <p:cNvSpPr>
            <a:spLocks noEditPoints="1"/>
          </p:cNvSpPr>
          <p:nvPr/>
        </p:nvSpPr>
        <p:spPr bwMode="auto">
          <a:xfrm>
            <a:off x="6973888" y="828675"/>
            <a:ext cx="227012" cy="146050"/>
          </a:xfrm>
          <a:custGeom>
            <a:avLst/>
            <a:gdLst>
              <a:gd name="T0" fmla="*/ 0 w 143"/>
              <a:gd name="T1" fmla="*/ 0 h 92"/>
              <a:gd name="T2" fmla="*/ 2147483646 w 143"/>
              <a:gd name="T3" fmla="*/ 0 h 92"/>
              <a:gd name="T4" fmla="*/ 2147483646 w 143"/>
              <a:gd name="T5" fmla="*/ 2147483646 h 92"/>
              <a:gd name="T6" fmla="*/ 0 w 143"/>
              <a:gd name="T7" fmla="*/ 2147483646 h 92"/>
              <a:gd name="T8" fmla="*/ 0 w 143"/>
              <a:gd name="T9" fmla="*/ 0 h 92"/>
              <a:gd name="T10" fmla="*/ 2147483646 w 143"/>
              <a:gd name="T11" fmla="*/ 2147483646 h 92"/>
              <a:gd name="T12" fmla="*/ 2147483646 w 143"/>
              <a:gd name="T13" fmla="*/ 2147483646 h 92"/>
              <a:gd name="T14" fmla="*/ 2147483646 w 143"/>
              <a:gd name="T15" fmla="*/ 2147483646 h 92"/>
              <a:gd name="T16" fmla="*/ 2147483646 w 143"/>
              <a:gd name="T17" fmla="*/ 2147483646 h 92"/>
              <a:gd name="T18" fmla="*/ 2147483646 w 143"/>
              <a:gd name="T19" fmla="*/ 2147483646 h 9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3" h="92">
                <a:moveTo>
                  <a:pt x="0" y="0"/>
                </a:moveTo>
                <a:lnTo>
                  <a:pt x="143" y="0"/>
                </a:lnTo>
                <a:lnTo>
                  <a:pt x="143" y="92"/>
                </a:lnTo>
                <a:lnTo>
                  <a:pt x="0" y="92"/>
                </a:lnTo>
                <a:lnTo>
                  <a:pt x="0" y="0"/>
                </a:lnTo>
                <a:close/>
                <a:moveTo>
                  <a:pt x="9" y="4"/>
                </a:moveTo>
                <a:lnTo>
                  <a:pt x="143" y="4"/>
                </a:lnTo>
                <a:lnTo>
                  <a:pt x="143" y="92"/>
                </a:lnTo>
                <a:lnTo>
                  <a:pt x="9" y="92"/>
                </a:lnTo>
                <a:lnTo>
                  <a:pt x="9" y="4"/>
                </a:lnTo>
                <a:close/>
              </a:path>
            </a:pathLst>
          </a:custGeom>
          <a:solidFill>
            <a:srgbClr val="CAC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9" name="Freeform 425"/>
          <p:cNvSpPr>
            <a:spLocks noEditPoints="1"/>
          </p:cNvSpPr>
          <p:nvPr/>
        </p:nvSpPr>
        <p:spPr bwMode="auto">
          <a:xfrm>
            <a:off x="6988175" y="835025"/>
            <a:ext cx="212725" cy="139700"/>
          </a:xfrm>
          <a:custGeom>
            <a:avLst/>
            <a:gdLst>
              <a:gd name="T0" fmla="*/ 0 w 134"/>
              <a:gd name="T1" fmla="*/ 0 h 88"/>
              <a:gd name="T2" fmla="*/ 2147483646 w 134"/>
              <a:gd name="T3" fmla="*/ 0 h 88"/>
              <a:gd name="T4" fmla="*/ 2147483646 w 134"/>
              <a:gd name="T5" fmla="*/ 2147483646 h 88"/>
              <a:gd name="T6" fmla="*/ 0 w 134"/>
              <a:gd name="T7" fmla="*/ 2147483646 h 88"/>
              <a:gd name="T8" fmla="*/ 0 w 134"/>
              <a:gd name="T9" fmla="*/ 0 h 88"/>
              <a:gd name="T10" fmla="*/ 2147483646 w 134"/>
              <a:gd name="T11" fmla="*/ 2147483646 h 88"/>
              <a:gd name="T12" fmla="*/ 2147483646 w 134"/>
              <a:gd name="T13" fmla="*/ 2147483646 h 88"/>
              <a:gd name="T14" fmla="*/ 2147483646 w 134"/>
              <a:gd name="T15" fmla="*/ 2147483646 h 88"/>
              <a:gd name="T16" fmla="*/ 2147483646 w 134"/>
              <a:gd name="T17" fmla="*/ 2147483646 h 88"/>
              <a:gd name="T18" fmla="*/ 2147483646 w 134"/>
              <a:gd name="T19" fmla="*/ 2147483646 h 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4" h="88">
                <a:moveTo>
                  <a:pt x="0" y="0"/>
                </a:moveTo>
                <a:lnTo>
                  <a:pt x="134" y="0"/>
                </a:lnTo>
                <a:lnTo>
                  <a:pt x="134" y="88"/>
                </a:lnTo>
                <a:lnTo>
                  <a:pt x="0" y="88"/>
                </a:lnTo>
                <a:lnTo>
                  <a:pt x="0" y="0"/>
                </a:lnTo>
                <a:close/>
                <a:moveTo>
                  <a:pt x="9" y="8"/>
                </a:moveTo>
                <a:lnTo>
                  <a:pt x="134" y="8"/>
                </a:lnTo>
                <a:lnTo>
                  <a:pt x="134" y="88"/>
                </a:lnTo>
                <a:lnTo>
                  <a:pt x="9" y="88"/>
                </a:lnTo>
                <a:lnTo>
                  <a:pt x="9" y="8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0" name="Freeform 426"/>
          <p:cNvSpPr>
            <a:spLocks noEditPoints="1"/>
          </p:cNvSpPr>
          <p:nvPr/>
        </p:nvSpPr>
        <p:spPr bwMode="auto">
          <a:xfrm>
            <a:off x="7002463" y="847725"/>
            <a:ext cx="198437" cy="127000"/>
          </a:xfrm>
          <a:custGeom>
            <a:avLst/>
            <a:gdLst>
              <a:gd name="T0" fmla="*/ 0 w 125"/>
              <a:gd name="T1" fmla="*/ 0 h 80"/>
              <a:gd name="T2" fmla="*/ 2147483646 w 125"/>
              <a:gd name="T3" fmla="*/ 0 h 80"/>
              <a:gd name="T4" fmla="*/ 2147483646 w 125"/>
              <a:gd name="T5" fmla="*/ 2147483646 h 80"/>
              <a:gd name="T6" fmla="*/ 0 w 125"/>
              <a:gd name="T7" fmla="*/ 2147483646 h 80"/>
              <a:gd name="T8" fmla="*/ 0 w 125"/>
              <a:gd name="T9" fmla="*/ 0 h 80"/>
              <a:gd name="T10" fmla="*/ 2147483646 w 125"/>
              <a:gd name="T11" fmla="*/ 2147483646 h 80"/>
              <a:gd name="T12" fmla="*/ 2147483646 w 125"/>
              <a:gd name="T13" fmla="*/ 2147483646 h 80"/>
              <a:gd name="T14" fmla="*/ 2147483646 w 125"/>
              <a:gd name="T15" fmla="*/ 2147483646 h 80"/>
              <a:gd name="T16" fmla="*/ 2147483646 w 125"/>
              <a:gd name="T17" fmla="*/ 2147483646 h 80"/>
              <a:gd name="T18" fmla="*/ 2147483646 w 125"/>
              <a:gd name="T19" fmla="*/ 2147483646 h 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5" h="80">
                <a:moveTo>
                  <a:pt x="0" y="0"/>
                </a:moveTo>
                <a:lnTo>
                  <a:pt x="125" y="0"/>
                </a:lnTo>
                <a:lnTo>
                  <a:pt x="125" y="80"/>
                </a:lnTo>
                <a:lnTo>
                  <a:pt x="0" y="80"/>
                </a:lnTo>
                <a:lnTo>
                  <a:pt x="0" y="0"/>
                </a:lnTo>
                <a:close/>
                <a:moveTo>
                  <a:pt x="8" y="3"/>
                </a:moveTo>
                <a:lnTo>
                  <a:pt x="125" y="3"/>
                </a:lnTo>
                <a:lnTo>
                  <a:pt x="125" y="80"/>
                </a:lnTo>
                <a:lnTo>
                  <a:pt x="8" y="80"/>
                </a:lnTo>
                <a:lnTo>
                  <a:pt x="8" y="3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1" name="Freeform 427"/>
          <p:cNvSpPr>
            <a:spLocks noEditPoints="1"/>
          </p:cNvSpPr>
          <p:nvPr/>
        </p:nvSpPr>
        <p:spPr bwMode="auto">
          <a:xfrm>
            <a:off x="7015163" y="852488"/>
            <a:ext cx="185737" cy="122237"/>
          </a:xfrm>
          <a:custGeom>
            <a:avLst/>
            <a:gdLst>
              <a:gd name="T0" fmla="*/ 0 w 117"/>
              <a:gd name="T1" fmla="*/ 0 h 77"/>
              <a:gd name="T2" fmla="*/ 2147483646 w 117"/>
              <a:gd name="T3" fmla="*/ 0 h 77"/>
              <a:gd name="T4" fmla="*/ 2147483646 w 117"/>
              <a:gd name="T5" fmla="*/ 2147483646 h 77"/>
              <a:gd name="T6" fmla="*/ 0 w 117"/>
              <a:gd name="T7" fmla="*/ 2147483646 h 77"/>
              <a:gd name="T8" fmla="*/ 0 w 117"/>
              <a:gd name="T9" fmla="*/ 0 h 77"/>
              <a:gd name="T10" fmla="*/ 2147483646 w 117"/>
              <a:gd name="T11" fmla="*/ 2147483646 h 77"/>
              <a:gd name="T12" fmla="*/ 2147483646 w 117"/>
              <a:gd name="T13" fmla="*/ 2147483646 h 77"/>
              <a:gd name="T14" fmla="*/ 2147483646 w 117"/>
              <a:gd name="T15" fmla="*/ 2147483646 h 77"/>
              <a:gd name="T16" fmla="*/ 2147483646 w 117"/>
              <a:gd name="T17" fmla="*/ 2147483646 h 77"/>
              <a:gd name="T18" fmla="*/ 2147483646 w 117"/>
              <a:gd name="T19" fmla="*/ 2147483646 h 7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7" h="77">
                <a:moveTo>
                  <a:pt x="0" y="0"/>
                </a:moveTo>
                <a:lnTo>
                  <a:pt x="117" y="0"/>
                </a:lnTo>
                <a:lnTo>
                  <a:pt x="117" y="77"/>
                </a:lnTo>
                <a:lnTo>
                  <a:pt x="0" y="77"/>
                </a:lnTo>
                <a:lnTo>
                  <a:pt x="0" y="0"/>
                </a:lnTo>
                <a:close/>
                <a:moveTo>
                  <a:pt x="9" y="8"/>
                </a:moveTo>
                <a:lnTo>
                  <a:pt x="117" y="8"/>
                </a:lnTo>
                <a:lnTo>
                  <a:pt x="117" y="77"/>
                </a:lnTo>
                <a:lnTo>
                  <a:pt x="9" y="77"/>
                </a:lnTo>
                <a:lnTo>
                  <a:pt x="9" y="8"/>
                </a:lnTo>
                <a:close/>
              </a:path>
            </a:pathLst>
          </a:custGeom>
          <a:solidFill>
            <a:srgbClr val="D4D4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2" name="Freeform 428"/>
          <p:cNvSpPr>
            <a:spLocks noEditPoints="1"/>
          </p:cNvSpPr>
          <p:nvPr/>
        </p:nvSpPr>
        <p:spPr bwMode="auto">
          <a:xfrm>
            <a:off x="7029450" y="865188"/>
            <a:ext cx="171450" cy="109537"/>
          </a:xfrm>
          <a:custGeom>
            <a:avLst/>
            <a:gdLst>
              <a:gd name="T0" fmla="*/ 0 w 108"/>
              <a:gd name="T1" fmla="*/ 0 h 69"/>
              <a:gd name="T2" fmla="*/ 2147483646 w 108"/>
              <a:gd name="T3" fmla="*/ 0 h 69"/>
              <a:gd name="T4" fmla="*/ 2147483646 w 108"/>
              <a:gd name="T5" fmla="*/ 2147483646 h 69"/>
              <a:gd name="T6" fmla="*/ 0 w 108"/>
              <a:gd name="T7" fmla="*/ 2147483646 h 69"/>
              <a:gd name="T8" fmla="*/ 0 w 108"/>
              <a:gd name="T9" fmla="*/ 0 h 69"/>
              <a:gd name="T10" fmla="*/ 2147483646 w 108"/>
              <a:gd name="T11" fmla="*/ 2147483646 h 69"/>
              <a:gd name="T12" fmla="*/ 2147483646 w 108"/>
              <a:gd name="T13" fmla="*/ 2147483646 h 69"/>
              <a:gd name="T14" fmla="*/ 2147483646 w 108"/>
              <a:gd name="T15" fmla="*/ 2147483646 h 69"/>
              <a:gd name="T16" fmla="*/ 2147483646 w 108"/>
              <a:gd name="T17" fmla="*/ 2147483646 h 69"/>
              <a:gd name="T18" fmla="*/ 2147483646 w 108"/>
              <a:gd name="T19" fmla="*/ 2147483646 h 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8" h="69">
                <a:moveTo>
                  <a:pt x="0" y="0"/>
                </a:moveTo>
                <a:lnTo>
                  <a:pt x="108" y="0"/>
                </a:lnTo>
                <a:lnTo>
                  <a:pt x="108" y="69"/>
                </a:lnTo>
                <a:lnTo>
                  <a:pt x="0" y="69"/>
                </a:lnTo>
                <a:lnTo>
                  <a:pt x="0" y="0"/>
                </a:lnTo>
                <a:close/>
                <a:moveTo>
                  <a:pt x="9" y="4"/>
                </a:moveTo>
                <a:lnTo>
                  <a:pt x="108" y="4"/>
                </a:lnTo>
                <a:lnTo>
                  <a:pt x="108" y="69"/>
                </a:lnTo>
                <a:lnTo>
                  <a:pt x="9" y="69"/>
                </a:lnTo>
                <a:lnTo>
                  <a:pt x="9" y="4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3" name="Freeform 429"/>
          <p:cNvSpPr>
            <a:spLocks noEditPoints="1"/>
          </p:cNvSpPr>
          <p:nvPr/>
        </p:nvSpPr>
        <p:spPr bwMode="auto">
          <a:xfrm>
            <a:off x="7043738" y="871538"/>
            <a:ext cx="157162" cy="103187"/>
          </a:xfrm>
          <a:custGeom>
            <a:avLst/>
            <a:gdLst>
              <a:gd name="T0" fmla="*/ 0 w 99"/>
              <a:gd name="T1" fmla="*/ 0 h 65"/>
              <a:gd name="T2" fmla="*/ 2147483646 w 99"/>
              <a:gd name="T3" fmla="*/ 0 h 65"/>
              <a:gd name="T4" fmla="*/ 2147483646 w 99"/>
              <a:gd name="T5" fmla="*/ 2147483646 h 65"/>
              <a:gd name="T6" fmla="*/ 0 w 99"/>
              <a:gd name="T7" fmla="*/ 2147483646 h 65"/>
              <a:gd name="T8" fmla="*/ 0 w 99"/>
              <a:gd name="T9" fmla="*/ 0 h 65"/>
              <a:gd name="T10" fmla="*/ 2147483646 w 99"/>
              <a:gd name="T11" fmla="*/ 2147483646 h 65"/>
              <a:gd name="T12" fmla="*/ 2147483646 w 99"/>
              <a:gd name="T13" fmla="*/ 2147483646 h 65"/>
              <a:gd name="T14" fmla="*/ 2147483646 w 99"/>
              <a:gd name="T15" fmla="*/ 2147483646 h 65"/>
              <a:gd name="T16" fmla="*/ 2147483646 w 99"/>
              <a:gd name="T17" fmla="*/ 2147483646 h 65"/>
              <a:gd name="T18" fmla="*/ 2147483646 w 99"/>
              <a:gd name="T19" fmla="*/ 2147483646 h 6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9" h="65">
                <a:moveTo>
                  <a:pt x="0" y="0"/>
                </a:moveTo>
                <a:lnTo>
                  <a:pt x="99" y="0"/>
                </a:lnTo>
                <a:lnTo>
                  <a:pt x="99" y="65"/>
                </a:lnTo>
                <a:lnTo>
                  <a:pt x="0" y="65"/>
                </a:lnTo>
                <a:lnTo>
                  <a:pt x="0" y="0"/>
                </a:lnTo>
                <a:close/>
                <a:moveTo>
                  <a:pt x="9" y="8"/>
                </a:moveTo>
                <a:lnTo>
                  <a:pt x="99" y="8"/>
                </a:lnTo>
                <a:lnTo>
                  <a:pt x="99" y="65"/>
                </a:lnTo>
                <a:lnTo>
                  <a:pt x="9" y="65"/>
                </a:lnTo>
                <a:lnTo>
                  <a:pt x="9" y="8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4" name="Freeform 430"/>
          <p:cNvSpPr>
            <a:spLocks noEditPoints="1"/>
          </p:cNvSpPr>
          <p:nvPr/>
        </p:nvSpPr>
        <p:spPr bwMode="auto">
          <a:xfrm>
            <a:off x="7058025" y="884238"/>
            <a:ext cx="142875" cy="90487"/>
          </a:xfrm>
          <a:custGeom>
            <a:avLst/>
            <a:gdLst>
              <a:gd name="T0" fmla="*/ 0 w 90"/>
              <a:gd name="T1" fmla="*/ 0 h 57"/>
              <a:gd name="T2" fmla="*/ 2147483646 w 90"/>
              <a:gd name="T3" fmla="*/ 0 h 57"/>
              <a:gd name="T4" fmla="*/ 2147483646 w 90"/>
              <a:gd name="T5" fmla="*/ 2147483646 h 57"/>
              <a:gd name="T6" fmla="*/ 0 w 90"/>
              <a:gd name="T7" fmla="*/ 2147483646 h 57"/>
              <a:gd name="T8" fmla="*/ 0 w 90"/>
              <a:gd name="T9" fmla="*/ 0 h 57"/>
              <a:gd name="T10" fmla="*/ 2147483646 w 90"/>
              <a:gd name="T11" fmla="*/ 2147483646 h 57"/>
              <a:gd name="T12" fmla="*/ 2147483646 w 90"/>
              <a:gd name="T13" fmla="*/ 2147483646 h 57"/>
              <a:gd name="T14" fmla="*/ 2147483646 w 90"/>
              <a:gd name="T15" fmla="*/ 2147483646 h 57"/>
              <a:gd name="T16" fmla="*/ 2147483646 w 90"/>
              <a:gd name="T17" fmla="*/ 2147483646 h 57"/>
              <a:gd name="T18" fmla="*/ 2147483646 w 90"/>
              <a:gd name="T19" fmla="*/ 2147483646 h 5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0" h="57">
                <a:moveTo>
                  <a:pt x="0" y="0"/>
                </a:moveTo>
                <a:lnTo>
                  <a:pt x="90" y="0"/>
                </a:lnTo>
                <a:lnTo>
                  <a:pt x="90" y="57"/>
                </a:lnTo>
                <a:lnTo>
                  <a:pt x="0" y="57"/>
                </a:lnTo>
                <a:lnTo>
                  <a:pt x="0" y="0"/>
                </a:lnTo>
                <a:close/>
                <a:moveTo>
                  <a:pt x="9" y="3"/>
                </a:moveTo>
                <a:lnTo>
                  <a:pt x="90" y="3"/>
                </a:lnTo>
                <a:lnTo>
                  <a:pt x="90" y="57"/>
                </a:lnTo>
                <a:lnTo>
                  <a:pt x="9" y="57"/>
                </a:lnTo>
                <a:lnTo>
                  <a:pt x="9" y="3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5" name="Freeform 431"/>
          <p:cNvSpPr>
            <a:spLocks noEditPoints="1"/>
          </p:cNvSpPr>
          <p:nvPr/>
        </p:nvSpPr>
        <p:spPr bwMode="auto">
          <a:xfrm>
            <a:off x="7072313" y="889000"/>
            <a:ext cx="128587" cy="85725"/>
          </a:xfrm>
          <a:custGeom>
            <a:avLst/>
            <a:gdLst>
              <a:gd name="T0" fmla="*/ 0 w 81"/>
              <a:gd name="T1" fmla="*/ 0 h 54"/>
              <a:gd name="T2" fmla="*/ 2147483646 w 81"/>
              <a:gd name="T3" fmla="*/ 0 h 54"/>
              <a:gd name="T4" fmla="*/ 2147483646 w 81"/>
              <a:gd name="T5" fmla="*/ 2147483646 h 54"/>
              <a:gd name="T6" fmla="*/ 0 w 81"/>
              <a:gd name="T7" fmla="*/ 2147483646 h 54"/>
              <a:gd name="T8" fmla="*/ 0 w 81"/>
              <a:gd name="T9" fmla="*/ 0 h 54"/>
              <a:gd name="T10" fmla="*/ 2147483646 w 81"/>
              <a:gd name="T11" fmla="*/ 2147483646 h 54"/>
              <a:gd name="T12" fmla="*/ 2147483646 w 81"/>
              <a:gd name="T13" fmla="*/ 2147483646 h 54"/>
              <a:gd name="T14" fmla="*/ 2147483646 w 81"/>
              <a:gd name="T15" fmla="*/ 2147483646 h 54"/>
              <a:gd name="T16" fmla="*/ 2147483646 w 81"/>
              <a:gd name="T17" fmla="*/ 2147483646 h 54"/>
              <a:gd name="T18" fmla="*/ 2147483646 w 81"/>
              <a:gd name="T19" fmla="*/ 2147483646 h 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1" h="54">
                <a:moveTo>
                  <a:pt x="0" y="0"/>
                </a:moveTo>
                <a:lnTo>
                  <a:pt x="81" y="0"/>
                </a:lnTo>
                <a:lnTo>
                  <a:pt x="81" y="54"/>
                </a:lnTo>
                <a:lnTo>
                  <a:pt x="0" y="54"/>
                </a:lnTo>
                <a:lnTo>
                  <a:pt x="0" y="0"/>
                </a:lnTo>
                <a:close/>
                <a:moveTo>
                  <a:pt x="9" y="8"/>
                </a:moveTo>
                <a:lnTo>
                  <a:pt x="81" y="8"/>
                </a:lnTo>
                <a:lnTo>
                  <a:pt x="81" y="54"/>
                </a:lnTo>
                <a:lnTo>
                  <a:pt x="9" y="54"/>
                </a:lnTo>
                <a:lnTo>
                  <a:pt x="9" y="8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6" name="Freeform 432"/>
          <p:cNvSpPr>
            <a:spLocks noEditPoints="1"/>
          </p:cNvSpPr>
          <p:nvPr/>
        </p:nvSpPr>
        <p:spPr bwMode="auto">
          <a:xfrm>
            <a:off x="7086600" y="901700"/>
            <a:ext cx="114300" cy="73025"/>
          </a:xfrm>
          <a:custGeom>
            <a:avLst/>
            <a:gdLst>
              <a:gd name="T0" fmla="*/ 0 w 72"/>
              <a:gd name="T1" fmla="*/ 0 h 46"/>
              <a:gd name="T2" fmla="*/ 2147483646 w 72"/>
              <a:gd name="T3" fmla="*/ 0 h 46"/>
              <a:gd name="T4" fmla="*/ 2147483646 w 72"/>
              <a:gd name="T5" fmla="*/ 2147483646 h 46"/>
              <a:gd name="T6" fmla="*/ 0 w 72"/>
              <a:gd name="T7" fmla="*/ 2147483646 h 46"/>
              <a:gd name="T8" fmla="*/ 0 w 72"/>
              <a:gd name="T9" fmla="*/ 0 h 46"/>
              <a:gd name="T10" fmla="*/ 2147483646 w 72"/>
              <a:gd name="T11" fmla="*/ 2147483646 h 46"/>
              <a:gd name="T12" fmla="*/ 2147483646 w 72"/>
              <a:gd name="T13" fmla="*/ 2147483646 h 46"/>
              <a:gd name="T14" fmla="*/ 2147483646 w 72"/>
              <a:gd name="T15" fmla="*/ 2147483646 h 46"/>
              <a:gd name="T16" fmla="*/ 2147483646 w 72"/>
              <a:gd name="T17" fmla="*/ 2147483646 h 46"/>
              <a:gd name="T18" fmla="*/ 2147483646 w 72"/>
              <a:gd name="T19" fmla="*/ 2147483646 h 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2" h="46">
                <a:moveTo>
                  <a:pt x="0" y="0"/>
                </a:moveTo>
                <a:lnTo>
                  <a:pt x="72" y="0"/>
                </a:lnTo>
                <a:lnTo>
                  <a:pt x="72" y="46"/>
                </a:lnTo>
                <a:lnTo>
                  <a:pt x="0" y="46"/>
                </a:lnTo>
                <a:lnTo>
                  <a:pt x="0" y="0"/>
                </a:lnTo>
                <a:close/>
                <a:moveTo>
                  <a:pt x="9" y="4"/>
                </a:moveTo>
                <a:lnTo>
                  <a:pt x="72" y="4"/>
                </a:lnTo>
                <a:lnTo>
                  <a:pt x="72" y="46"/>
                </a:lnTo>
                <a:lnTo>
                  <a:pt x="9" y="46"/>
                </a:lnTo>
                <a:lnTo>
                  <a:pt x="9" y="4"/>
                </a:lnTo>
                <a:close/>
              </a:path>
            </a:pathLst>
          </a:custGeom>
          <a:solidFill>
            <a:srgbClr val="DFDF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7" name="Freeform 433"/>
          <p:cNvSpPr>
            <a:spLocks noEditPoints="1"/>
          </p:cNvSpPr>
          <p:nvPr/>
        </p:nvSpPr>
        <p:spPr bwMode="auto">
          <a:xfrm>
            <a:off x="7100888" y="908050"/>
            <a:ext cx="100012" cy="66675"/>
          </a:xfrm>
          <a:custGeom>
            <a:avLst/>
            <a:gdLst>
              <a:gd name="T0" fmla="*/ 0 w 63"/>
              <a:gd name="T1" fmla="*/ 0 h 42"/>
              <a:gd name="T2" fmla="*/ 2147483646 w 63"/>
              <a:gd name="T3" fmla="*/ 0 h 42"/>
              <a:gd name="T4" fmla="*/ 2147483646 w 63"/>
              <a:gd name="T5" fmla="*/ 2147483646 h 42"/>
              <a:gd name="T6" fmla="*/ 0 w 63"/>
              <a:gd name="T7" fmla="*/ 2147483646 h 42"/>
              <a:gd name="T8" fmla="*/ 0 w 63"/>
              <a:gd name="T9" fmla="*/ 0 h 42"/>
              <a:gd name="T10" fmla="*/ 2147483646 w 63"/>
              <a:gd name="T11" fmla="*/ 2147483646 h 42"/>
              <a:gd name="T12" fmla="*/ 2147483646 w 63"/>
              <a:gd name="T13" fmla="*/ 2147483646 h 42"/>
              <a:gd name="T14" fmla="*/ 2147483646 w 63"/>
              <a:gd name="T15" fmla="*/ 2147483646 h 42"/>
              <a:gd name="T16" fmla="*/ 2147483646 w 63"/>
              <a:gd name="T17" fmla="*/ 2147483646 h 42"/>
              <a:gd name="T18" fmla="*/ 2147483646 w 63"/>
              <a:gd name="T19" fmla="*/ 2147483646 h 4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3" h="42">
                <a:moveTo>
                  <a:pt x="0" y="0"/>
                </a:moveTo>
                <a:lnTo>
                  <a:pt x="63" y="0"/>
                </a:lnTo>
                <a:lnTo>
                  <a:pt x="63" y="42"/>
                </a:lnTo>
                <a:lnTo>
                  <a:pt x="0" y="42"/>
                </a:lnTo>
                <a:lnTo>
                  <a:pt x="0" y="0"/>
                </a:lnTo>
                <a:close/>
                <a:moveTo>
                  <a:pt x="9" y="8"/>
                </a:moveTo>
                <a:lnTo>
                  <a:pt x="63" y="8"/>
                </a:lnTo>
                <a:lnTo>
                  <a:pt x="63" y="42"/>
                </a:lnTo>
                <a:lnTo>
                  <a:pt x="9" y="42"/>
                </a:lnTo>
                <a:lnTo>
                  <a:pt x="9" y="8"/>
                </a:lnTo>
                <a:close/>
              </a:path>
            </a:pathLst>
          </a:custGeom>
          <a:solidFill>
            <a:srgbClr val="E1E1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8" name="Freeform 434"/>
          <p:cNvSpPr>
            <a:spLocks noEditPoints="1"/>
          </p:cNvSpPr>
          <p:nvPr/>
        </p:nvSpPr>
        <p:spPr bwMode="auto">
          <a:xfrm>
            <a:off x="7115175" y="920750"/>
            <a:ext cx="85725" cy="53975"/>
          </a:xfrm>
          <a:custGeom>
            <a:avLst/>
            <a:gdLst>
              <a:gd name="T0" fmla="*/ 0 w 54"/>
              <a:gd name="T1" fmla="*/ 0 h 34"/>
              <a:gd name="T2" fmla="*/ 2147483646 w 54"/>
              <a:gd name="T3" fmla="*/ 0 h 34"/>
              <a:gd name="T4" fmla="*/ 2147483646 w 54"/>
              <a:gd name="T5" fmla="*/ 2147483646 h 34"/>
              <a:gd name="T6" fmla="*/ 0 w 54"/>
              <a:gd name="T7" fmla="*/ 2147483646 h 34"/>
              <a:gd name="T8" fmla="*/ 0 w 54"/>
              <a:gd name="T9" fmla="*/ 0 h 34"/>
              <a:gd name="T10" fmla="*/ 2147483646 w 54"/>
              <a:gd name="T11" fmla="*/ 2147483646 h 34"/>
              <a:gd name="T12" fmla="*/ 2147483646 w 54"/>
              <a:gd name="T13" fmla="*/ 2147483646 h 34"/>
              <a:gd name="T14" fmla="*/ 2147483646 w 54"/>
              <a:gd name="T15" fmla="*/ 2147483646 h 34"/>
              <a:gd name="T16" fmla="*/ 2147483646 w 54"/>
              <a:gd name="T17" fmla="*/ 2147483646 h 34"/>
              <a:gd name="T18" fmla="*/ 2147483646 w 54"/>
              <a:gd name="T19" fmla="*/ 2147483646 h 3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4" h="34">
                <a:moveTo>
                  <a:pt x="0" y="0"/>
                </a:moveTo>
                <a:lnTo>
                  <a:pt x="54" y="0"/>
                </a:lnTo>
                <a:lnTo>
                  <a:pt x="54" y="34"/>
                </a:lnTo>
                <a:lnTo>
                  <a:pt x="0" y="34"/>
                </a:lnTo>
                <a:lnTo>
                  <a:pt x="0" y="0"/>
                </a:lnTo>
                <a:close/>
                <a:moveTo>
                  <a:pt x="9" y="3"/>
                </a:moveTo>
                <a:lnTo>
                  <a:pt x="54" y="3"/>
                </a:lnTo>
                <a:lnTo>
                  <a:pt x="54" y="34"/>
                </a:lnTo>
                <a:lnTo>
                  <a:pt x="9" y="34"/>
                </a:lnTo>
                <a:lnTo>
                  <a:pt x="9" y="3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9" name="Freeform 435"/>
          <p:cNvSpPr>
            <a:spLocks noEditPoints="1"/>
          </p:cNvSpPr>
          <p:nvPr/>
        </p:nvSpPr>
        <p:spPr bwMode="auto">
          <a:xfrm>
            <a:off x="7129463" y="925513"/>
            <a:ext cx="71437" cy="49212"/>
          </a:xfrm>
          <a:custGeom>
            <a:avLst/>
            <a:gdLst>
              <a:gd name="T0" fmla="*/ 0 w 45"/>
              <a:gd name="T1" fmla="*/ 0 h 31"/>
              <a:gd name="T2" fmla="*/ 2147483646 w 45"/>
              <a:gd name="T3" fmla="*/ 0 h 31"/>
              <a:gd name="T4" fmla="*/ 2147483646 w 45"/>
              <a:gd name="T5" fmla="*/ 2147483646 h 31"/>
              <a:gd name="T6" fmla="*/ 0 w 45"/>
              <a:gd name="T7" fmla="*/ 2147483646 h 31"/>
              <a:gd name="T8" fmla="*/ 0 w 45"/>
              <a:gd name="T9" fmla="*/ 0 h 31"/>
              <a:gd name="T10" fmla="*/ 2147483646 w 45"/>
              <a:gd name="T11" fmla="*/ 2147483646 h 31"/>
              <a:gd name="T12" fmla="*/ 2147483646 w 45"/>
              <a:gd name="T13" fmla="*/ 2147483646 h 31"/>
              <a:gd name="T14" fmla="*/ 2147483646 w 45"/>
              <a:gd name="T15" fmla="*/ 2147483646 h 31"/>
              <a:gd name="T16" fmla="*/ 2147483646 w 45"/>
              <a:gd name="T17" fmla="*/ 2147483646 h 31"/>
              <a:gd name="T18" fmla="*/ 2147483646 w 45"/>
              <a:gd name="T19" fmla="*/ 2147483646 h 3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5" h="31">
                <a:moveTo>
                  <a:pt x="0" y="0"/>
                </a:moveTo>
                <a:lnTo>
                  <a:pt x="45" y="0"/>
                </a:lnTo>
                <a:lnTo>
                  <a:pt x="45" y="31"/>
                </a:lnTo>
                <a:lnTo>
                  <a:pt x="0" y="31"/>
                </a:lnTo>
                <a:lnTo>
                  <a:pt x="0" y="0"/>
                </a:lnTo>
                <a:close/>
                <a:moveTo>
                  <a:pt x="9" y="8"/>
                </a:moveTo>
                <a:lnTo>
                  <a:pt x="45" y="8"/>
                </a:lnTo>
                <a:lnTo>
                  <a:pt x="45" y="31"/>
                </a:lnTo>
                <a:lnTo>
                  <a:pt x="9" y="31"/>
                </a:lnTo>
                <a:lnTo>
                  <a:pt x="9" y="8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0" name="Freeform 436"/>
          <p:cNvSpPr>
            <a:spLocks noEditPoints="1"/>
          </p:cNvSpPr>
          <p:nvPr/>
        </p:nvSpPr>
        <p:spPr bwMode="auto">
          <a:xfrm>
            <a:off x="7143750" y="938213"/>
            <a:ext cx="57150" cy="36512"/>
          </a:xfrm>
          <a:custGeom>
            <a:avLst/>
            <a:gdLst>
              <a:gd name="T0" fmla="*/ 0 w 36"/>
              <a:gd name="T1" fmla="*/ 0 h 23"/>
              <a:gd name="T2" fmla="*/ 2147483646 w 36"/>
              <a:gd name="T3" fmla="*/ 0 h 23"/>
              <a:gd name="T4" fmla="*/ 2147483646 w 36"/>
              <a:gd name="T5" fmla="*/ 2147483646 h 23"/>
              <a:gd name="T6" fmla="*/ 0 w 36"/>
              <a:gd name="T7" fmla="*/ 2147483646 h 23"/>
              <a:gd name="T8" fmla="*/ 0 w 36"/>
              <a:gd name="T9" fmla="*/ 0 h 23"/>
              <a:gd name="T10" fmla="*/ 2147483646 w 36"/>
              <a:gd name="T11" fmla="*/ 2147483646 h 23"/>
              <a:gd name="T12" fmla="*/ 2147483646 w 36"/>
              <a:gd name="T13" fmla="*/ 2147483646 h 23"/>
              <a:gd name="T14" fmla="*/ 2147483646 w 36"/>
              <a:gd name="T15" fmla="*/ 2147483646 h 23"/>
              <a:gd name="T16" fmla="*/ 2147483646 w 36"/>
              <a:gd name="T17" fmla="*/ 2147483646 h 23"/>
              <a:gd name="T18" fmla="*/ 2147483646 w 36"/>
              <a:gd name="T19" fmla="*/ 2147483646 h 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" h="23">
                <a:moveTo>
                  <a:pt x="0" y="0"/>
                </a:moveTo>
                <a:lnTo>
                  <a:pt x="36" y="0"/>
                </a:lnTo>
                <a:lnTo>
                  <a:pt x="36" y="23"/>
                </a:lnTo>
                <a:lnTo>
                  <a:pt x="0" y="23"/>
                </a:lnTo>
                <a:lnTo>
                  <a:pt x="0" y="0"/>
                </a:lnTo>
                <a:close/>
                <a:moveTo>
                  <a:pt x="9" y="4"/>
                </a:moveTo>
                <a:lnTo>
                  <a:pt x="36" y="4"/>
                </a:lnTo>
                <a:lnTo>
                  <a:pt x="36" y="23"/>
                </a:lnTo>
                <a:lnTo>
                  <a:pt x="9" y="23"/>
                </a:lnTo>
                <a:lnTo>
                  <a:pt x="9" y="4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1" name="Freeform 437"/>
          <p:cNvSpPr>
            <a:spLocks noEditPoints="1"/>
          </p:cNvSpPr>
          <p:nvPr/>
        </p:nvSpPr>
        <p:spPr bwMode="auto">
          <a:xfrm>
            <a:off x="7158038" y="944563"/>
            <a:ext cx="42862" cy="30162"/>
          </a:xfrm>
          <a:custGeom>
            <a:avLst/>
            <a:gdLst>
              <a:gd name="T0" fmla="*/ 0 w 27"/>
              <a:gd name="T1" fmla="*/ 0 h 19"/>
              <a:gd name="T2" fmla="*/ 2147483646 w 27"/>
              <a:gd name="T3" fmla="*/ 0 h 19"/>
              <a:gd name="T4" fmla="*/ 2147483646 w 27"/>
              <a:gd name="T5" fmla="*/ 2147483646 h 19"/>
              <a:gd name="T6" fmla="*/ 0 w 27"/>
              <a:gd name="T7" fmla="*/ 2147483646 h 19"/>
              <a:gd name="T8" fmla="*/ 0 w 27"/>
              <a:gd name="T9" fmla="*/ 0 h 19"/>
              <a:gd name="T10" fmla="*/ 2147483646 w 27"/>
              <a:gd name="T11" fmla="*/ 2147483646 h 19"/>
              <a:gd name="T12" fmla="*/ 2147483646 w 27"/>
              <a:gd name="T13" fmla="*/ 2147483646 h 19"/>
              <a:gd name="T14" fmla="*/ 2147483646 w 27"/>
              <a:gd name="T15" fmla="*/ 2147483646 h 19"/>
              <a:gd name="T16" fmla="*/ 2147483646 w 27"/>
              <a:gd name="T17" fmla="*/ 2147483646 h 19"/>
              <a:gd name="T18" fmla="*/ 2147483646 w 27"/>
              <a:gd name="T19" fmla="*/ 2147483646 h 1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7" h="19">
                <a:moveTo>
                  <a:pt x="0" y="0"/>
                </a:moveTo>
                <a:lnTo>
                  <a:pt x="27" y="0"/>
                </a:lnTo>
                <a:lnTo>
                  <a:pt x="27" y="19"/>
                </a:lnTo>
                <a:lnTo>
                  <a:pt x="0" y="19"/>
                </a:lnTo>
                <a:lnTo>
                  <a:pt x="0" y="0"/>
                </a:lnTo>
                <a:close/>
                <a:moveTo>
                  <a:pt x="9" y="8"/>
                </a:moveTo>
                <a:lnTo>
                  <a:pt x="27" y="8"/>
                </a:lnTo>
                <a:lnTo>
                  <a:pt x="27" y="19"/>
                </a:lnTo>
                <a:lnTo>
                  <a:pt x="9" y="19"/>
                </a:lnTo>
                <a:lnTo>
                  <a:pt x="9" y="8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2" name="Freeform 438"/>
          <p:cNvSpPr>
            <a:spLocks noEditPoints="1"/>
          </p:cNvSpPr>
          <p:nvPr/>
        </p:nvSpPr>
        <p:spPr bwMode="auto">
          <a:xfrm>
            <a:off x="7172325" y="957263"/>
            <a:ext cx="28575" cy="17462"/>
          </a:xfrm>
          <a:custGeom>
            <a:avLst/>
            <a:gdLst>
              <a:gd name="T0" fmla="*/ 0 w 18"/>
              <a:gd name="T1" fmla="*/ 0 h 11"/>
              <a:gd name="T2" fmla="*/ 2147483646 w 18"/>
              <a:gd name="T3" fmla="*/ 0 h 11"/>
              <a:gd name="T4" fmla="*/ 2147483646 w 18"/>
              <a:gd name="T5" fmla="*/ 2147483646 h 11"/>
              <a:gd name="T6" fmla="*/ 0 w 18"/>
              <a:gd name="T7" fmla="*/ 2147483646 h 11"/>
              <a:gd name="T8" fmla="*/ 0 w 18"/>
              <a:gd name="T9" fmla="*/ 0 h 11"/>
              <a:gd name="T10" fmla="*/ 2147483646 w 18"/>
              <a:gd name="T11" fmla="*/ 2147483646 h 11"/>
              <a:gd name="T12" fmla="*/ 2147483646 w 18"/>
              <a:gd name="T13" fmla="*/ 2147483646 h 11"/>
              <a:gd name="T14" fmla="*/ 2147483646 w 18"/>
              <a:gd name="T15" fmla="*/ 2147483646 h 11"/>
              <a:gd name="T16" fmla="*/ 2147483646 w 18"/>
              <a:gd name="T17" fmla="*/ 2147483646 h 11"/>
              <a:gd name="T18" fmla="*/ 2147483646 w 18"/>
              <a:gd name="T19" fmla="*/ 2147483646 h 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8" h="11">
                <a:moveTo>
                  <a:pt x="0" y="0"/>
                </a:moveTo>
                <a:lnTo>
                  <a:pt x="18" y="0"/>
                </a:lnTo>
                <a:lnTo>
                  <a:pt x="18" y="11"/>
                </a:lnTo>
                <a:lnTo>
                  <a:pt x="0" y="11"/>
                </a:lnTo>
                <a:lnTo>
                  <a:pt x="0" y="0"/>
                </a:lnTo>
                <a:close/>
                <a:moveTo>
                  <a:pt x="9" y="3"/>
                </a:moveTo>
                <a:lnTo>
                  <a:pt x="18" y="3"/>
                </a:lnTo>
                <a:lnTo>
                  <a:pt x="18" y="11"/>
                </a:lnTo>
                <a:lnTo>
                  <a:pt x="9" y="11"/>
                </a:lnTo>
                <a:lnTo>
                  <a:pt x="9" y="3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3" name="Freeform 439"/>
          <p:cNvSpPr>
            <a:spLocks noEditPoints="1"/>
          </p:cNvSpPr>
          <p:nvPr/>
        </p:nvSpPr>
        <p:spPr bwMode="auto">
          <a:xfrm>
            <a:off x="7186613" y="962025"/>
            <a:ext cx="14287" cy="12700"/>
          </a:xfrm>
          <a:custGeom>
            <a:avLst/>
            <a:gdLst>
              <a:gd name="T0" fmla="*/ 0 w 9"/>
              <a:gd name="T1" fmla="*/ 0 h 8"/>
              <a:gd name="T2" fmla="*/ 2147483646 w 9"/>
              <a:gd name="T3" fmla="*/ 0 h 8"/>
              <a:gd name="T4" fmla="*/ 2147483646 w 9"/>
              <a:gd name="T5" fmla="*/ 2147483646 h 8"/>
              <a:gd name="T6" fmla="*/ 0 w 9"/>
              <a:gd name="T7" fmla="*/ 2147483646 h 8"/>
              <a:gd name="T8" fmla="*/ 0 w 9"/>
              <a:gd name="T9" fmla="*/ 0 h 8"/>
              <a:gd name="T10" fmla="*/ 2147483646 w 9"/>
              <a:gd name="T11" fmla="*/ 2147483646 h 8"/>
              <a:gd name="T12" fmla="*/ 2147483646 w 9"/>
              <a:gd name="T13" fmla="*/ 2147483646 h 8"/>
              <a:gd name="T14" fmla="*/ 2147483646 w 9"/>
              <a:gd name="T15" fmla="*/ 2147483646 h 8"/>
              <a:gd name="T16" fmla="*/ 2147483646 w 9"/>
              <a:gd name="T17" fmla="*/ 2147483646 h 8"/>
              <a:gd name="T18" fmla="*/ 2147483646 w 9"/>
              <a:gd name="T19" fmla="*/ 2147483646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" h="8">
                <a:moveTo>
                  <a:pt x="0" y="0"/>
                </a:moveTo>
                <a:lnTo>
                  <a:pt x="9" y="0"/>
                </a:lnTo>
                <a:lnTo>
                  <a:pt x="9" y="8"/>
                </a:lnTo>
                <a:lnTo>
                  <a:pt x="0" y="8"/>
                </a:lnTo>
                <a:lnTo>
                  <a:pt x="0" y="0"/>
                </a:lnTo>
                <a:close/>
                <a:moveTo>
                  <a:pt x="9" y="8"/>
                </a:moveTo>
                <a:lnTo>
                  <a:pt x="9" y="8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4" name="Freeform 440"/>
          <p:cNvSpPr>
            <a:spLocks noEditPoints="1"/>
          </p:cNvSpPr>
          <p:nvPr/>
        </p:nvSpPr>
        <p:spPr bwMode="auto">
          <a:xfrm>
            <a:off x="7200900" y="974725"/>
            <a:ext cx="1588" cy="1588"/>
          </a:xfrm>
          <a:custGeom>
            <a:avLst/>
            <a:gdLst>
              <a:gd name="T0" fmla="*/ 0 w 1588"/>
              <a:gd name="T1" fmla="*/ 0 h 1588"/>
              <a:gd name="T2" fmla="*/ 0 w 1588"/>
              <a:gd name="T3" fmla="*/ 0 h 1588"/>
              <a:gd name="T4" fmla="*/ 0 w 1588"/>
              <a:gd name="T5" fmla="*/ 0 h 1588"/>
              <a:gd name="T6" fmla="*/ 0 w 1588"/>
              <a:gd name="T7" fmla="*/ 0 h 1588"/>
              <a:gd name="T8" fmla="*/ 0 w 1588"/>
              <a:gd name="T9" fmla="*/ 0 h 1588"/>
              <a:gd name="T10" fmla="*/ 0 w 1588"/>
              <a:gd name="T11" fmla="*/ 0 h 1588"/>
              <a:gd name="T12" fmla="*/ 0 w 1588"/>
              <a:gd name="T13" fmla="*/ 0 h 1588"/>
              <a:gd name="T14" fmla="*/ 0 w 1588"/>
              <a:gd name="T15" fmla="*/ 0 h 1588"/>
              <a:gd name="T16" fmla="*/ 0 w 1588"/>
              <a:gd name="T17" fmla="*/ 0 h 1588"/>
              <a:gd name="T18" fmla="*/ 0 w 1588"/>
              <a:gd name="T19" fmla="*/ 0 h 15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88" h="1588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5" name="Line 441"/>
          <p:cNvSpPr>
            <a:spLocks noChangeShapeType="1"/>
          </p:cNvSpPr>
          <p:nvPr/>
        </p:nvSpPr>
        <p:spPr bwMode="auto">
          <a:xfrm>
            <a:off x="6867525" y="1011238"/>
            <a:ext cx="1588" cy="25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6" name="Line 442"/>
          <p:cNvSpPr>
            <a:spLocks noChangeShapeType="1"/>
          </p:cNvSpPr>
          <p:nvPr/>
        </p:nvSpPr>
        <p:spPr bwMode="auto">
          <a:xfrm>
            <a:off x="6796088" y="1011238"/>
            <a:ext cx="1587" cy="25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7" name="Line 443"/>
          <p:cNvSpPr>
            <a:spLocks noChangeShapeType="1"/>
          </p:cNvSpPr>
          <p:nvPr/>
        </p:nvSpPr>
        <p:spPr bwMode="auto">
          <a:xfrm>
            <a:off x="6718300" y="1011238"/>
            <a:ext cx="531813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8" name="Freeform 444"/>
          <p:cNvSpPr>
            <a:spLocks noEditPoints="1"/>
          </p:cNvSpPr>
          <p:nvPr/>
        </p:nvSpPr>
        <p:spPr bwMode="auto">
          <a:xfrm>
            <a:off x="7123113" y="1096963"/>
            <a:ext cx="69850" cy="17462"/>
          </a:xfrm>
          <a:custGeom>
            <a:avLst/>
            <a:gdLst>
              <a:gd name="T0" fmla="*/ 0 w 44"/>
              <a:gd name="T1" fmla="*/ 0 h 11"/>
              <a:gd name="T2" fmla="*/ 2147483646 w 44"/>
              <a:gd name="T3" fmla="*/ 0 h 11"/>
              <a:gd name="T4" fmla="*/ 2147483646 w 44"/>
              <a:gd name="T5" fmla="*/ 2147483646 h 11"/>
              <a:gd name="T6" fmla="*/ 0 w 44"/>
              <a:gd name="T7" fmla="*/ 2147483646 h 11"/>
              <a:gd name="T8" fmla="*/ 0 w 44"/>
              <a:gd name="T9" fmla="*/ 0 h 11"/>
              <a:gd name="T10" fmla="*/ 0 w 44"/>
              <a:gd name="T11" fmla="*/ 0 h 11"/>
              <a:gd name="T12" fmla="*/ 2147483646 w 44"/>
              <a:gd name="T13" fmla="*/ 0 h 11"/>
              <a:gd name="T14" fmla="*/ 2147483646 w 44"/>
              <a:gd name="T15" fmla="*/ 2147483646 h 11"/>
              <a:gd name="T16" fmla="*/ 0 w 44"/>
              <a:gd name="T17" fmla="*/ 2147483646 h 11"/>
              <a:gd name="T18" fmla="*/ 0 w 44"/>
              <a:gd name="T19" fmla="*/ 0 h 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4" h="11">
                <a:moveTo>
                  <a:pt x="0" y="0"/>
                </a:moveTo>
                <a:lnTo>
                  <a:pt x="44" y="0"/>
                </a:lnTo>
                <a:lnTo>
                  <a:pt x="44" y="11"/>
                </a:lnTo>
                <a:lnTo>
                  <a:pt x="0" y="11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44" y="0"/>
                </a:lnTo>
                <a:lnTo>
                  <a:pt x="44" y="8"/>
                </a:lnTo>
                <a:lnTo>
                  <a:pt x="0" y="8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9" name="Freeform 445"/>
          <p:cNvSpPr>
            <a:spLocks noEditPoints="1"/>
          </p:cNvSpPr>
          <p:nvPr/>
        </p:nvSpPr>
        <p:spPr bwMode="auto">
          <a:xfrm>
            <a:off x="7123113" y="1096963"/>
            <a:ext cx="69850" cy="12700"/>
          </a:xfrm>
          <a:custGeom>
            <a:avLst/>
            <a:gdLst>
              <a:gd name="T0" fmla="*/ 0 w 44"/>
              <a:gd name="T1" fmla="*/ 0 h 8"/>
              <a:gd name="T2" fmla="*/ 2147483646 w 44"/>
              <a:gd name="T3" fmla="*/ 0 h 8"/>
              <a:gd name="T4" fmla="*/ 2147483646 w 44"/>
              <a:gd name="T5" fmla="*/ 2147483646 h 8"/>
              <a:gd name="T6" fmla="*/ 0 w 44"/>
              <a:gd name="T7" fmla="*/ 2147483646 h 8"/>
              <a:gd name="T8" fmla="*/ 0 w 44"/>
              <a:gd name="T9" fmla="*/ 0 h 8"/>
              <a:gd name="T10" fmla="*/ 0 w 44"/>
              <a:gd name="T11" fmla="*/ 0 h 8"/>
              <a:gd name="T12" fmla="*/ 2147483646 w 44"/>
              <a:gd name="T13" fmla="*/ 0 h 8"/>
              <a:gd name="T14" fmla="*/ 2147483646 w 44"/>
              <a:gd name="T15" fmla="*/ 0 h 8"/>
              <a:gd name="T16" fmla="*/ 0 w 44"/>
              <a:gd name="T17" fmla="*/ 0 h 8"/>
              <a:gd name="T18" fmla="*/ 0 w 44"/>
              <a:gd name="T19" fmla="*/ 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4" h="8">
                <a:moveTo>
                  <a:pt x="0" y="0"/>
                </a:moveTo>
                <a:lnTo>
                  <a:pt x="44" y="0"/>
                </a:lnTo>
                <a:lnTo>
                  <a:pt x="44" y="8"/>
                </a:lnTo>
                <a:lnTo>
                  <a:pt x="0" y="8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44" y="0"/>
                </a:lnTo>
                <a:lnTo>
                  <a:pt x="0" y="0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0" name="Rectangle 446"/>
          <p:cNvSpPr>
            <a:spLocks noChangeArrowheads="1"/>
          </p:cNvSpPr>
          <p:nvPr/>
        </p:nvSpPr>
        <p:spPr bwMode="auto">
          <a:xfrm>
            <a:off x="7123113" y="1096963"/>
            <a:ext cx="69850" cy="174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311" name="Freeform 447"/>
          <p:cNvSpPr>
            <a:spLocks noEditPoints="1"/>
          </p:cNvSpPr>
          <p:nvPr/>
        </p:nvSpPr>
        <p:spPr bwMode="auto">
          <a:xfrm>
            <a:off x="7123113" y="1096963"/>
            <a:ext cx="69850" cy="17462"/>
          </a:xfrm>
          <a:custGeom>
            <a:avLst/>
            <a:gdLst>
              <a:gd name="T0" fmla="*/ 0 w 44"/>
              <a:gd name="T1" fmla="*/ 0 h 11"/>
              <a:gd name="T2" fmla="*/ 2147483646 w 44"/>
              <a:gd name="T3" fmla="*/ 0 h 11"/>
              <a:gd name="T4" fmla="*/ 2147483646 w 44"/>
              <a:gd name="T5" fmla="*/ 2147483646 h 11"/>
              <a:gd name="T6" fmla="*/ 0 w 44"/>
              <a:gd name="T7" fmla="*/ 2147483646 h 11"/>
              <a:gd name="T8" fmla="*/ 0 w 44"/>
              <a:gd name="T9" fmla="*/ 0 h 11"/>
              <a:gd name="T10" fmla="*/ 0 w 44"/>
              <a:gd name="T11" fmla="*/ 0 h 11"/>
              <a:gd name="T12" fmla="*/ 2147483646 w 44"/>
              <a:gd name="T13" fmla="*/ 0 h 11"/>
              <a:gd name="T14" fmla="*/ 2147483646 w 44"/>
              <a:gd name="T15" fmla="*/ 2147483646 h 11"/>
              <a:gd name="T16" fmla="*/ 0 w 44"/>
              <a:gd name="T17" fmla="*/ 2147483646 h 11"/>
              <a:gd name="T18" fmla="*/ 0 w 44"/>
              <a:gd name="T19" fmla="*/ 0 h 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4" h="11">
                <a:moveTo>
                  <a:pt x="0" y="0"/>
                </a:moveTo>
                <a:lnTo>
                  <a:pt x="44" y="0"/>
                </a:lnTo>
                <a:lnTo>
                  <a:pt x="44" y="11"/>
                </a:lnTo>
                <a:lnTo>
                  <a:pt x="0" y="11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44" y="0"/>
                </a:lnTo>
                <a:lnTo>
                  <a:pt x="44" y="8"/>
                </a:lnTo>
                <a:lnTo>
                  <a:pt x="0" y="8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2" name="Freeform 448"/>
          <p:cNvSpPr>
            <a:spLocks noEditPoints="1"/>
          </p:cNvSpPr>
          <p:nvPr/>
        </p:nvSpPr>
        <p:spPr bwMode="auto">
          <a:xfrm>
            <a:off x="7123113" y="1096963"/>
            <a:ext cx="69850" cy="12700"/>
          </a:xfrm>
          <a:custGeom>
            <a:avLst/>
            <a:gdLst>
              <a:gd name="T0" fmla="*/ 0 w 44"/>
              <a:gd name="T1" fmla="*/ 0 h 8"/>
              <a:gd name="T2" fmla="*/ 2147483646 w 44"/>
              <a:gd name="T3" fmla="*/ 0 h 8"/>
              <a:gd name="T4" fmla="*/ 2147483646 w 44"/>
              <a:gd name="T5" fmla="*/ 2147483646 h 8"/>
              <a:gd name="T6" fmla="*/ 0 w 44"/>
              <a:gd name="T7" fmla="*/ 2147483646 h 8"/>
              <a:gd name="T8" fmla="*/ 0 w 44"/>
              <a:gd name="T9" fmla="*/ 0 h 8"/>
              <a:gd name="T10" fmla="*/ 0 w 44"/>
              <a:gd name="T11" fmla="*/ 0 h 8"/>
              <a:gd name="T12" fmla="*/ 2147483646 w 44"/>
              <a:gd name="T13" fmla="*/ 0 h 8"/>
              <a:gd name="T14" fmla="*/ 2147483646 w 44"/>
              <a:gd name="T15" fmla="*/ 0 h 8"/>
              <a:gd name="T16" fmla="*/ 0 w 44"/>
              <a:gd name="T17" fmla="*/ 0 h 8"/>
              <a:gd name="T18" fmla="*/ 0 w 44"/>
              <a:gd name="T19" fmla="*/ 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4" h="8">
                <a:moveTo>
                  <a:pt x="0" y="0"/>
                </a:moveTo>
                <a:lnTo>
                  <a:pt x="44" y="0"/>
                </a:lnTo>
                <a:lnTo>
                  <a:pt x="44" y="8"/>
                </a:lnTo>
                <a:lnTo>
                  <a:pt x="0" y="8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44" y="0"/>
                </a:lnTo>
                <a:lnTo>
                  <a:pt x="0" y="0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3" name="Line 449"/>
          <p:cNvSpPr>
            <a:spLocks noChangeShapeType="1"/>
          </p:cNvSpPr>
          <p:nvPr/>
        </p:nvSpPr>
        <p:spPr bwMode="auto">
          <a:xfrm>
            <a:off x="7065963" y="1109663"/>
            <a:ext cx="1555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4" name="Freeform 450"/>
          <p:cNvSpPr>
            <a:spLocks noEditPoints="1"/>
          </p:cNvSpPr>
          <p:nvPr/>
        </p:nvSpPr>
        <p:spPr bwMode="auto">
          <a:xfrm>
            <a:off x="6654800" y="1077913"/>
            <a:ext cx="84138" cy="42862"/>
          </a:xfrm>
          <a:custGeom>
            <a:avLst/>
            <a:gdLst>
              <a:gd name="T0" fmla="*/ 0 w 53"/>
              <a:gd name="T1" fmla="*/ 0 h 27"/>
              <a:gd name="T2" fmla="*/ 2147483646 w 53"/>
              <a:gd name="T3" fmla="*/ 0 h 27"/>
              <a:gd name="T4" fmla="*/ 2147483646 w 53"/>
              <a:gd name="T5" fmla="*/ 2147483646 h 27"/>
              <a:gd name="T6" fmla="*/ 0 w 53"/>
              <a:gd name="T7" fmla="*/ 2147483646 h 27"/>
              <a:gd name="T8" fmla="*/ 0 w 53"/>
              <a:gd name="T9" fmla="*/ 0 h 27"/>
              <a:gd name="T10" fmla="*/ 2147483646 w 53"/>
              <a:gd name="T11" fmla="*/ 0 h 27"/>
              <a:gd name="T12" fmla="*/ 2147483646 w 53"/>
              <a:gd name="T13" fmla="*/ 0 h 27"/>
              <a:gd name="T14" fmla="*/ 2147483646 w 53"/>
              <a:gd name="T15" fmla="*/ 2147483646 h 27"/>
              <a:gd name="T16" fmla="*/ 2147483646 w 53"/>
              <a:gd name="T17" fmla="*/ 2147483646 h 27"/>
              <a:gd name="T18" fmla="*/ 2147483646 w 53"/>
              <a:gd name="T19" fmla="*/ 0 h 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3" h="27">
                <a:moveTo>
                  <a:pt x="0" y="0"/>
                </a:moveTo>
                <a:lnTo>
                  <a:pt x="53" y="0"/>
                </a:lnTo>
                <a:lnTo>
                  <a:pt x="53" y="27"/>
                </a:lnTo>
                <a:lnTo>
                  <a:pt x="0" y="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44" y="0"/>
                </a:lnTo>
                <a:lnTo>
                  <a:pt x="44" y="27"/>
                </a:lnTo>
                <a:lnTo>
                  <a:pt x="9" y="27"/>
                </a:lnTo>
                <a:lnTo>
                  <a:pt x="9" y="0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5" name="Freeform 451"/>
          <p:cNvSpPr>
            <a:spLocks noEditPoints="1"/>
          </p:cNvSpPr>
          <p:nvPr/>
        </p:nvSpPr>
        <p:spPr bwMode="auto">
          <a:xfrm>
            <a:off x="6669088" y="1077913"/>
            <a:ext cx="55562" cy="42862"/>
          </a:xfrm>
          <a:custGeom>
            <a:avLst/>
            <a:gdLst>
              <a:gd name="T0" fmla="*/ 0 w 35"/>
              <a:gd name="T1" fmla="*/ 0 h 27"/>
              <a:gd name="T2" fmla="*/ 2147483646 w 35"/>
              <a:gd name="T3" fmla="*/ 0 h 27"/>
              <a:gd name="T4" fmla="*/ 2147483646 w 35"/>
              <a:gd name="T5" fmla="*/ 2147483646 h 27"/>
              <a:gd name="T6" fmla="*/ 0 w 35"/>
              <a:gd name="T7" fmla="*/ 2147483646 h 27"/>
              <a:gd name="T8" fmla="*/ 0 w 35"/>
              <a:gd name="T9" fmla="*/ 0 h 27"/>
              <a:gd name="T10" fmla="*/ 2147483646 w 35"/>
              <a:gd name="T11" fmla="*/ 0 h 27"/>
              <a:gd name="T12" fmla="*/ 2147483646 w 35"/>
              <a:gd name="T13" fmla="*/ 0 h 27"/>
              <a:gd name="T14" fmla="*/ 2147483646 w 35"/>
              <a:gd name="T15" fmla="*/ 2147483646 h 27"/>
              <a:gd name="T16" fmla="*/ 2147483646 w 35"/>
              <a:gd name="T17" fmla="*/ 2147483646 h 27"/>
              <a:gd name="T18" fmla="*/ 2147483646 w 35"/>
              <a:gd name="T19" fmla="*/ 0 h 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5" h="27">
                <a:moveTo>
                  <a:pt x="0" y="0"/>
                </a:moveTo>
                <a:lnTo>
                  <a:pt x="35" y="0"/>
                </a:lnTo>
                <a:lnTo>
                  <a:pt x="35" y="27"/>
                </a:lnTo>
                <a:lnTo>
                  <a:pt x="0" y="27"/>
                </a:lnTo>
                <a:lnTo>
                  <a:pt x="0" y="0"/>
                </a:lnTo>
                <a:close/>
                <a:moveTo>
                  <a:pt x="8" y="0"/>
                </a:moveTo>
                <a:lnTo>
                  <a:pt x="26" y="0"/>
                </a:lnTo>
                <a:lnTo>
                  <a:pt x="26" y="27"/>
                </a:lnTo>
                <a:lnTo>
                  <a:pt x="8" y="27"/>
                </a:lnTo>
                <a:lnTo>
                  <a:pt x="8" y="0"/>
                </a:lnTo>
                <a:close/>
              </a:path>
            </a:pathLst>
          </a:custGeom>
          <a:solidFill>
            <a:srgbClr val="D5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6" name="Freeform 452"/>
          <p:cNvSpPr>
            <a:spLocks noEditPoints="1"/>
          </p:cNvSpPr>
          <p:nvPr/>
        </p:nvSpPr>
        <p:spPr bwMode="auto">
          <a:xfrm>
            <a:off x="6681788" y="1077913"/>
            <a:ext cx="28575" cy="42862"/>
          </a:xfrm>
          <a:custGeom>
            <a:avLst/>
            <a:gdLst>
              <a:gd name="T0" fmla="*/ 0 w 18"/>
              <a:gd name="T1" fmla="*/ 0 h 27"/>
              <a:gd name="T2" fmla="*/ 2147483646 w 18"/>
              <a:gd name="T3" fmla="*/ 0 h 27"/>
              <a:gd name="T4" fmla="*/ 2147483646 w 18"/>
              <a:gd name="T5" fmla="*/ 2147483646 h 27"/>
              <a:gd name="T6" fmla="*/ 0 w 18"/>
              <a:gd name="T7" fmla="*/ 2147483646 h 27"/>
              <a:gd name="T8" fmla="*/ 0 w 18"/>
              <a:gd name="T9" fmla="*/ 0 h 27"/>
              <a:gd name="T10" fmla="*/ 2147483646 w 18"/>
              <a:gd name="T11" fmla="*/ 0 h 27"/>
              <a:gd name="T12" fmla="*/ 2147483646 w 18"/>
              <a:gd name="T13" fmla="*/ 0 h 27"/>
              <a:gd name="T14" fmla="*/ 2147483646 w 18"/>
              <a:gd name="T15" fmla="*/ 2147483646 h 27"/>
              <a:gd name="T16" fmla="*/ 2147483646 w 18"/>
              <a:gd name="T17" fmla="*/ 2147483646 h 27"/>
              <a:gd name="T18" fmla="*/ 2147483646 w 18"/>
              <a:gd name="T19" fmla="*/ 0 h 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8" h="27">
                <a:moveTo>
                  <a:pt x="0" y="0"/>
                </a:moveTo>
                <a:lnTo>
                  <a:pt x="18" y="0"/>
                </a:lnTo>
                <a:lnTo>
                  <a:pt x="18" y="27"/>
                </a:lnTo>
                <a:lnTo>
                  <a:pt x="0" y="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9" y="0"/>
                </a:lnTo>
                <a:lnTo>
                  <a:pt x="9" y="27"/>
                </a:lnTo>
                <a:lnTo>
                  <a:pt x="9" y="0"/>
                </a:lnTo>
                <a:close/>
              </a:path>
            </a:pathLst>
          </a:custGeom>
          <a:solidFill>
            <a:srgbClr val="EC38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7" name="Freeform 453"/>
          <p:cNvSpPr>
            <a:spLocks noEditPoints="1"/>
          </p:cNvSpPr>
          <p:nvPr/>
        </p:nvSpPr>
        <p:spPr bwMode="auto">
          <a:xfrm>
            <a:off x="6696075" y="1077913"/>
            <a:ext cx="1588" cy="42862"/>
          </a:xfrm>
          <a:custGeom>
            <a:avLst/>
            <a:gdLst>
              <a:gd name="T0" fmla="*/ 0 w 1588"/>
              <a:gd name="T1" fmla="*/ 0 h 27"/>
              <a:gd name="T2" fmla="*/ 0 w 1588"/>
              <a:gd name="T3" fmla="*/ 0 h 27"/>
              <a:gd name="T4" fmla="*/ 0 w 1588"/>
              <a:gd name="T5" fmla="*/ 2147483646 h 27"/>
              <a:gd name="T6" fmla="*/ 0 w 1588"/>
              <a:gd name="T7" fmla="*/ 2147483646 h 27"/>
              <a:gd name="T8" fmla="*/ 0 w 1588"/>
              <a:gd name="T9" fmla="*/ 0 h 27"/>
              <a:gd name="T10" fmla="*/ 0 w 1588"/>
              <a:gd name="T11" fmla="*/ 0 h 27"/>
              <a:gd name="T12" fmla="*/ 0 w 1588"/>
              <a:gd name="T13" fmla="*/ 0 h 27"/>
              <a:gd name="T14" fmla="*/ 0 w 1588"/>
              <a:gd name="T15" fmla="*/ 2147483646 h 27"/>
              <a:gd name="T16" fmla="*/ 0 w 1588"/>
              <a:gd name="T17" fmla="*/ 2147483646 h 27"/>
              <a:gd name="T18" fmla="*/ 0 w 1588"/>
              <a:gd name="T19" fmla="*/ 0 h 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88" h="27">
                <a:moveTo>
                  <a:pt x="0" y="0"/>
                </a:moveTo>
                <a:lnTo>
                  <a:pt x="0" y="0"/>
                </a:lnTo>
                <a:lnTo>
                  <a:pt x="0" y="27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8" name="Rectangle 454"/>
          <p:cNvSpPr>
            <a:spLocks noChangeArrowheads="1"/>
          </p:cNvSpPr>
          <p:nvPr/>
        </p:nvSpPr>
        <p:spPr bwMode="auto">
          <a:xfrm>
            <a:off x="6654800" y="1077913"/>
            <a:ext cx="84138" cy="428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319" name="Freeform 455"/>
          <p:cNvSpPr>
            <a:spLocks noEditPoints="1"/>
          </p:cNvSpPr>
          <p:nvPr/>
        </p:nvSpPr>
        <p:spPr bwMode="auto">
          <a:xfrm>
            <a:off x="6654800" y="1077913"/>
            <a:ext cx="84138" cy="42862"/>
          </a:xfrm>
          <a:custGeom>
            <a:avLst/>
            <a:gdLst>
              <a:gd name="T0" fmla="*/ 0 w 53"/>
              <a:gd name="T1" fmla="*/ 0 h 27"/>
              <a:gd name="T2" fmla="*/ 2147483646 w 53"/>
              <a:gd name="T3" fmla="*/ 0 h 27"/>
              <a:gd name="T4" fmla="*/ 2147483646 w 53"/>
              <a:gd name="T5" fmla="*/ 2147483646 h 27"/>
              <a:gd name="T6" fmla="*/ 0 w 53"/>
              <a:gd name="T7" fmla="*/ 2147483646 h 27"/>
              <a:gd name="T8" fmla="*/ 0 w 53"/>
              <a:gd name="T9" fmla="*/ 0 h 27"/>
              <a:gd name="T10" fmla="*/ 2147483646 w 53"/>
              <a:gd name="T11" fmla="*/ 0 h 27"/>
              <a:gd name="T12" fmla="*/ 2147483646 w 53"/>
              <a:gd name="T13" fmla="*/ 0 h 27"/>
              <a:gd name="T14" fmla="*/ 2147483646 w 53"/>
              <a:gd name="T15" fmla="*/ 2147483646 h 27"/>
              <a:gd name="T16" fmla="*/ 2147483646 w 53"/>
              <a:gd name="T17" fmla="*/ 2147483646 h 27"/>
              <a:gd name="T18" fmla="*/ 2147483646 w 53"/>
              <a:gd name="T19" fmla="*/ 0 h 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3" h="27">
                <a:moveTo>
                  <a:pt x="0" y="0"/>
                </a:moveTo>
                <a:lnTo>
                  <a:pt x="53" y="0"/>
                </a:lnTo>
                <a:lnTo>
                  <a:pt x="53" y="27"/>
                </a:lnTo>
                <a:lnTo>
                  <a:pt x="0" y="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44" y="0"/>
                </a:lnTo>
                <a:lnTo>
                  <a:pt x="44" y="27"/>
                </a:lnTo>
                <a:lnTo>
                  <a:pt x="9" y="27"/>
                </a:lnTo>
                <a:lnTo>
                  <a:pt x="9" y="0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20" name="Freeform 456"/>
          <p:cNvSpPr>
            <a:spLocks noEditPoints="1"/>
          </p:cNvSpPr>
          <p:nvPr/>
        </p:nvSpPr>
        <p:spPr bwMode="auto">
          <a:xfrm>
            <a:off x="6669088" y="1077913"/>
            <a:ext cx="55562" cy="42862"/>
          </a:xfrm>
          <a:custGeom>
            <a:avLst/>
            <a:gdLst>
              <a:gd name="T0" fmla="*/ 0 w 35"/>
              <a:gd name="T1" fmla="*/ 0 h 27"/>
              <a:gd name="T2" fmla="*/ 2147483646 w 35"/>
              <a:gd name="T3" fmla="*/ 0 h 27"/>
              <a:gd name="T4" fmla="*/ 2147483646 w 35"/>
              <a:gd name="T5" fmla="*/ 2147483646 h 27"/>
              <a:gd name="T6" fmla="*/ 0 w 35"/>
              <a:gd name="T7" fmla="*/ 2147483646 h 27"/>
              <a:gd name="T8" fmla="*/ 0 w 35"/>
              <a:gd name="T9" fmla="*/ 0 h 27"/>
              <a:gd name="T10" fmla="*/ 2147483646 w 35"/>
              <a:gd name="T11" fmla="*/ 0 h 27"/>
              <a:gd name="T12" fmla="*/ 2147483646 w 35"/>
              <a:gd name="T13" fmla="*/ 0 h 27"/>
              <a:gd name="T14" fmla="*/ 2147483646 w 35"/>
              <a:gd name="T15" fmla="*/ 2147483646 h 27"/>
              <a:gd name="T16" fmla="*/ 2147483646 w 35"/>
              <a:gd name="T17" fmla="*/ 2147483646 h 27"/>
              <a:gd name="T18" fmla="*/ 2147483646 w 35"/>
              <a:gd name="T19" fmla="*/ 0 h 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5" h="27">
                <a:moveTo>
                  <a:pt x="0" y="0"/>
                </a:moveTo>
                <a:lnTo>
                  <a:pt x="35" y="0"/>
                </a:lnTo>
                <a:lnTo>
                  <a:pt x="35" y="27"/>
                </a:lnTo>
                <a:lnTo>
                  <a:pt x="0" y="27"/>
                </a:lnTo>
                <a:lnTo>
                  <a:pt x="0" y="0"/>
                </a:lnTo>
                <a:close/>
                <a:moveTo>
                  <a:pt x="8" y="0"/>
                </a:moveTo>
                <a:lnTo>
                  <a:pt x="26" y="0"/>
                </a:lnTo>
                <a:lnTo>
                  <a:pt x="26" y="27"/>
                </a:lnTo>
                <a:lnTo>
                  <a:pt x="8" y="27"/>
                </a:lnTo>
                <a:lnTo>
                  <a:pt x="8" y="0"/>
                </a:lnTo>
                <a:close/>
              </a:path>
            </a:pathLst>
          </a:custGeom>
          <a:solidFill>
            <a:srgbClr val="D5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21" name="Freeform 457"/>
          <p:cNvSpPr>
            <a:spLocks noEditPoints="1"/>
          </p:cNvSpPr>
          <p:nvPr/>
        </p:nvSpPr>
        <p:spPr bwMode="auto">
          <a:xfrm>
            <a:off x="6681788" y="1077913"/>
            <a:ext cx="28575" cy="42862"/>
          </a:xfrm>
          <a:custGeom>
            <a:avLst/>
            <a:gdLst>
              <a:gd name="T0" fmla="*/ 0 w 18"/>
              <a:gd name="T1" fmla="*/ 0 h 27"/>
              <a:gd name="T2" fmla="*/ 2147483646 w 18"/>
              <a:gd name="T3" fmla="*/ 0 h 27"/>
              <a:gd name="T4" fmla="*/ 2147483646 w 18"/>
              <a:gd name="T5" fmla="*/ 2147483646 h 27"/>
              <a:gd name="T6" fmla="*/ 0 w 18"/>
              <a:gd name="T7" fmla="*/ 2147483646 h 27"/>
              <a:gd name="T8" fmla="*/ 0 w 18"/>
              <a:gd name="T9" fmla="*/ 0 h 27"/>
              <a:gd name="T10" fmla="*/ 2147483646 w 18"/>
              <a:gd name="T11" fmla="*/ 0 h 27"/>
              <a:gd name="T12" fmla="*/ 2147483646 w 18"/>
              <a:gd name="T13" fmla="*/ 0 h 27"/>
              <a:gd name="T14" fmla="*/ 2147483646 w 18"/>
              <a:gd name="T15" fmla="*/ 2147483646 h 27"/>
              <a:gd name="T16" fmla="*/ 2147483646 w 18"/>
              <a:gd name="T17" fmla="*/ 2147483646 h 27"/>
              <a:gd name="T18" fmla="*/ 2147483646 w 18"/>
              <a:gd name="T19" fmla="*/ 0 h 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8" h="27">
                <a:moveTo>
                  <a:pt x="0" y="0"/>
                </a:moveTo>
                <a:lnTo>
                  <a:pt x="18" y="0"/>
                </a:lnTo>
                <a:lnTo>
                  <a:pt x="18" y="27"/>
                </a:lnTo>
                <a:lnTo>
                  <a:pt x="0" y="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9" y="0"/>
                </a:lnTo>
                <a:lnTo>
                  <a:pt x="9" y="27"/>
                </a:lnTo>
                <a:lnTo>
                  <a:pt x="9" y="0"/>
                </a:lnTo>
                <a:close/>
              </a:path>
            </a:pathLst>
          </a:custGeom>
          <a:solidFill>
            <a:srgbClr val="EC38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22" name="Freeform 458"/>
          <p:cNvSpPr>
            <a:spLocks noEditPoints="1"/>
          </p:cNvSpPr>
          <p:nvPr/>
        </p:nvSpPr>
        <p:spPr bwMode="auto">
          <a:xfrm>
            <a:off x="6696075" y="1077913"/>
            <a:ext cx="1588" cy="42862"/>
          </a:xfrm>
          <a:custGeom>
            <a:avLst/>
            <a:gdLst>
              <a:gd name="T0" fmla="*/ 0 w 1588"/>
              <a:gd name="T1" fmla="*/ 0 h 27"/>
              <a:gd name="T2" fmla="*/ 0 w 1588"/>
              <a:gd name="T3" fmla="*/ 0 h 27"/>
              <a:gd name="T4" fmla="*/ 0 w 1588"/>
              <a:gd name="T5" fmla="*/ 2147483646 h 27"/>
              <a:gd name="T6" fmla="*/ 0 w 1588"/>
              <a:gd name="T7" fmla="*/ 2147483646 h 27"/>
              <a:gd name="T8" fmla="*/ 0 w 1588"/>
              <a:gd name="T9" fmla="*/ 0 h 27"/>
              <a:gd name="T10" fmla="*/ 0 w 1588"/>
              <a:gd name="T11" fmla="*/ 0 h 27"/>
              <a:gd name="T12" fmla="*/ 0 w 1588"/>
              <a:gd name="T13" fmla="*/ 0 h 27"/>
              <a:gd name="T14" fmla="*/ 0 w 1588"/>
              <a:gd name="T15" fmla="*/ 2147483646 h 27"/>
              <a:gd name="T16" fmla="*/ 0 w 1588"/>
              <a:gd name="T17" fmla="*/ 2147483646 h 27"/>
              <a:gd name="T18" fmla="*/ 0 w 1588"/>
              <a:gd name="T19" fmla="*/ 0 h 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88" h="27">
                <a:moveTo>
                  <a:pt x="0" y="0"/>
                </a:moveTo>
                <a:lnTo>
                  <a:pt x="0" y="0"/>
                </a:lnTo>
                <a:lnTo>
                  <a:pt x="0" y="27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23" name="Freeform 459"/>
          <p:cNvSpPr>
            <a:spLocks/>
          </p:cNvSpPr>
          <p:nvPr/>
        </p:nvSpPr>
        <p:spPr bwMode="auto">
          <a:xfrm>
            <a:off x="6632575" y="584200"/>
            <a:ext cx="795338" cy="688975"/>
          </a:xfrm>
          <a:custGeom>
            <a:avLst/>
            <a:gdLst>
              <a:gd name="T0" fmla="*/ 0 w 501"/>
              <a:gd name="T1" fmla="*/ 2147483646 h 434"/>
              <a:gd name="T2" fmla="*/ 0 w 501"/>
              <a:gd name="T3" fmla="*/ 2147483646 h 434"/>
              <a:gd name="T4" fmla="*/ 2147483646 w 501"/>
              <a:gd name="T5" fmla="*/ 2147483646 h 434"/>
              <a:gd name="T6" fmla="*/ 2147483646 w 501"/>
              <a:gd name="T7" fmla="*/ 2147483646 h 434"/>
              <a:gd name="T8" fmla="*/ 2147483646 w 501"/>
              <a:gd name="T9" fmla="*/ 2147483646 h 434"/>
              <a:gd name="T10" fmla="*/ 2147483646 w 501"/>
              <a:gd name="T11" fmla="*/ 0 h 434"/>
              <a:gd name="T12" fmla="*/ 2147483646 w 501"/>
              <a:gd name="T13" fmla="*/ 0 h 434"/>
              <a:gd name="T14" fmla="*/ 2147483646 w 501"/>
              <a:gd name="T15" fmla="*/ 2147483646 h 434"/>
              <a:gd name="T16" fmla="*/ 2147483646 w 501"/>
              <a:gd name="T17" fmla="*/ 2147483646 h 434"/>
              <a:gd name="T18" fmla="*/ 2147483646 w 501"/>
              <a:gd name="T19" fmla="*/ 2147483646 h 434"/>
              <a:gd name="T20" fmla="*/ 2147483646 w 501"/>
              <a:gd name="T21" fmla="*/ 2147483646 h 434"/>
              <a:gd name="T22" fmla="*/ 2147483646 w 501"/>
              <a:gd name="T23" fmla="*/ 2147483646 h 434"/>
              <a:gd name="T24" fmla="*/ 2147483646 w 501"/>
              <a:gd name="T25" fmla="*/ 2147483646 h 434"/>
              <a:gd name="T26" fmla="*/ 2147483646 w 501"/>
              <a:gd name="T27" fmla="*/ 2147483646 h 434"/>
              <a:gd name="T28" fmla="*/ 0 w 501"/>
              <a:gd name="T29" fmla="*/ 2147483646 h 43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501" h="434">
                <a:moveTo>
                  <a:pt x="0" y="434"/>
                </a:moveTo>
                <a:lnTo>
                  <a:pt x="0" y="300"/>
                </a:lnTo>
                <a:lnTo>
                  <a:pt x="49" y="258"/>
                </a:lnTo>
                <a:lnTo>
                  <a:pt x="54" y="258"/>
                </a:lnTo>
                <a:lnTo>
                  <a:pt x="54" y="50"/>
                </a:lnTo>
                <a:lnTo>
                  <a:pt x="112" y="0"/>
                </a:lnTo>
                <a:lnTo>
                  <a:pt x="447" y="0"/>
                </a:lnTo>
                <a:lnTo>
                  <a:pt x="447" y="146"/>
                </a:lnTo>
                <a:lnTo>
                  <a:pt x="434" y="181"/>
                </a:lnTo>
                <a:lnTo>
                  <a:pt x="434" y="246"/>
                </a:lnTo>
                <a:lnTo>
                  <a:pt x="425" y="254"/>
                </a:lnTo>
                <a:lnTo>
                  <a:pt x="501" y="254"/>
                </a:lnTo>
                <a:lnTo>
                  <a:pt x="501" y="384"/>
                </a:lnTo>
                <a:lnTo>
                  <a:pt x="447" y="434"/>
                </a:lnTo>
                <a:lnTo>
                  <a:pt x="0" y="434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24" name="Rectangle 460"/>
          <p:cNvSpPr>
            <a:spLocks noChangeArrowheads="1"/>
          </p:cNvSpPr>
          <p:nvPr/>
        </p:nvSpPr>
        <p:spPr bwMode="auto">
          <a:xfrm>
            <a:off x="4540250" y="309563"/>
            <a:ext cx="8064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源主机</a:t>
            </a:r>
            <a:r>
              <a:rPr lang="en-US" altLang="zh-CN" sz="1800" b="1">
                <a:solidFill>
                  <a:srgbClr val="000000"/>
                </a:solidFill>
                <a:latin typeface="宋体" panose="02010600030101010101" pitchFamily="2" charset="-122"/>
              </a:rPr>
              <a:t>A</a:t>
            </a:r>
            <a:endParaRPr lang="zh-CN" altLang="en-US" sz="1800" b="1"/>
          </a:p>
        </p:txBody>
      </p:sp>
      <p:sp>
        <p:nvSpPr>
          <p:cNvPr id="11325" name="Rectangle 461"/>
          <p:cNvSpPr>
            <a:spLocks noChangeArrowheads="1"/>
          </p:cNvSpPr>
          <p:nvPr/>
        </p:nvSpPr>
        <p:spPr bwMode="auto">
          <a:xfrm>
            <a:off x="6848475" y="309563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</a:rPr>
              <a:t>主机</a:t>
            </a:r>
            <a:endParaRPr lang="zh-CN" altLang="en-US" sz="1800"/>
          </a:p>
        </p:txBody>
      </p:sp>
      <p:sp>
        <p:nvSpPr>
          <p:cNvPr id="11326" name="Rectangle 462"/>
          <p:cNvSpPr>
            <a:spLocks noChangeArrowheads="1"/>
          </p:cNvSpPr>
          <p:nvPr/>
        </p:nvSpPr>
        <p:spPr bwMode="auto">
          <a:xfrm>
            <a:off x="5770563" y="5038725"/>
            <a:ext cx="920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A50021"/>
                </a:solidFill>
                <a:latin typeface="宋体" panose="02010600030101010101" pitchFamily="2" charset="-122"/>
              </a:rPr>
              <a:t>直接交付</a:t>
            </a:r>
          </a:p>
        </p:txBody>
      </p:sp>
      <p:sp>
        <p:nvSpPr>
          <p:cNvPr id="11327" name="Freeform 463"/>
          <p:cNvSpPr>
            <a:spLocks/>
          </p:cNvSpPr>
          <p:nvPr/>
        </p:nvSpPr>
        <p:spPr bwMode="auto">
          <a:xfrm>
            <a:off x="5568950" y="2339975"/>
            <a:ext cx="2660650" cy="1674813"/>
          </a:xfrm>
          <a:custGeom>
            <a:avLst/>
            <a:gdLst>
              <a:gd name="T0" fmla="*/ 0 w 1676"/>
              <a:gd name="T1" fmla="*/ 0 h 1055"/>
              <a:gd name="T2" fmla="*/ 2147483646 w 1676"/>
              <a:gd name="T3" fmla="*/ 0 h 1055"/>
              <a:gd name="T4" fmla="*/ 2147483646 w 1676"/>
              <a:gd name="T5" fmla="*/ 2147483646 h 1055"/>
              <a:gd name="T6" fmla="*/ 0 w 1676"/>
              <a:gd name="T7" fmla="*/ 2147483646 h 105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76" h="1055">
                <a:moveTo>
                  <a:pt x="0" y="0"/>
                </a:moveTo>
                <a:lnTo>
                  <a:pt x="1676" y="0"/>
                </a:lnTo>
                <a:lnTo>
                  <a:pt x="1676" y="1055"/>
                </a:lnTo>
                <a:lnTo>
                  <a:pt x="0" y="1055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28" name="Freeform 464"/>
          <p:cNvSpPr>
            <a:spLocks noEditPoints="1"/>
          </p:cNvSpPr>
          <p:nvPr/>
        </p:nvSpPr>
        <p:spPr bwMode="auto">
          <a:xfrm>
            <a:off x="6469063" y="2151063"/>
            <a:ext cx="979487" cy="285750"/>
          </a:xfrm>
          <a:custGeom>
            <a:avLst/>
            <a:gdLst>
              <a:gd name="T0" fmla="*/ 0 w 617"/>
              <a:gd name="T1" fmla="*/ 2147483646 h 180"/>
              <a:gd name="T2" fmla="*/ 0 w 617"/>
              <a:gd name="T3" fmla="*/ 2147483646 h 180"/>
              <a:gd name="T4" fmla="*/ 2147483646 w 617"/>
              <a:gd name="T5" fmla="*/ 2147483646 h 180"/>
              <a:gd name="T6" fmla="*/ 2147483646 w 617"/>
              <a:gd name="T7" fmla="*/ 2147483646 h 180"/>
              <a:gd name="T8" fmla="*/ 0 w 617"/>
              <a:gd name="T9" fmla="*/ 2147483646 h 180"/>
              <a:gd name="T10" fmla="*/ 2147483646 w 617"/>
              <a:gd name="T11" fmla="*/ 2147483646 h 180"/>
              <a:gd name="T12" fmla="*/ 2147483646 w 617"/>
              <a:gd name="T13" fmla="*/ 2147483646 h 180"/>
              <a:gd name="T14" fmla="*/ 2147483646 w 617"/>
              <a:gd name="T15" fmla="*/ 2147483646 h 180"/>
              <a:gd name="T16" fmla="*/ 2147483646 w 617"/>
              <a:gd name="T17" fmla="*/ 2147483646 h 180"/>
              <a:gd name="T18" fmla="*/ 2147483646 w 617"/>
              <a:gd name="T19" fmla="*/ 2147483646 h 180"/>
              <a:gd name="T20" fmla="*/ 2147483646 w 617"/>
              <a:gd name="T21" fmla="*/ 0 h 180"/>
              <a:gd name="T22" fmla="*/ 2147483646 w 617"/>
              <a:gd name="T23" fmla="*/ 2147483646 h 180"/>
              <a:gd name="T24" fmla="*/ 2147483646 w 617"/>
              <a:gd name="T25" fmla="*/ 2147483646 h 180"/>
              <a:gd name="T26" fmla="*/ 2147483646 w 617"/>
              <a:gd name="T27" fmla="*/ 2147483646 h 18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17" h="180">
                <a:moveTo>
                  <a:pt x="0" y="165"/>
                </a:moveTo>
                <a:lnTo>
                  <a:pt x="0" y="180"/>
                </a:lnTo>
                <a:lnTo>
                  <a:pt x="532" y="180"/>
                </a:lnTo>
                <a:lnTo>
                  <a:pt x="532" y="165"/>
                </a:lnTo>
                <a:lnTo>
                  <a:pt x="0" y="165"/>
                </a:lnTo>
                <a:close/>
                <a:moveTo>
                  <a:pt x="532" y="180"/>
                </a:moveTo>
                <a:lnTo>
                  <a:pt x="550" y="165"/>
                </a:lnTo>
                <a:lnTo>
                  <a:pt x="532" y="165"/>
                </a:lnTo>
                <a:lnTo>
                  <a:pt x="532" y="180"/>
                </a:lnTo>
                <a:close/>
                <a:moveTo>
                  <a:pt x="550" y="57"/>
                </a:moveTo>
                <a:lnTo>
                  <a:pt x="617" y="0"/>
                </a:lnTo>
                <a:lnTo>
                  <a:pt x="617" y="104"/>
                </a:lnTo>
                <a:lnTo>
                  <a:pt x="550" y="165"/>
                </a:lnTo>
                <a:lnTo>
                  <a:pt x="550" y="57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29" name="Freeform 465"/>
          <p:cNvSpPr>
            <a:spLocks/>
          </p:cNvSpPr>
          <p:nvPr/>
        </p:nvSpPr>
        <p:spPr bwMode="auto">
          <a:xfrm>
            <a:off x="6454775" y="2151063"/>
            <a:ext cx="993775" cy="152400"/>
          </a:xfrm>
          <a:custGeom>
            <a:avLst/>
            <a:gdLst>
              <a:gd name="T0" fmla="*/ 2147483646 w 626"/>
              <a:gd name="T1" fmla="*/ 0 h 96"/>
              <a:gd name="T2" fmla="*/ 2147483646 w 626"/>
              <a:gd name="T3" fmla="*/ 0 h 96"/>
              <a:gd name="T4" fmla="*/ 0 w 626"/>
              <a:gd name="T5" fmla="*/ 2147483646 h 96"/>
              <a:gd name="T6" fmla="*/ 0 w 626"/>
              <a:gd name="T7" fmla="*/ 2147483646 h 96"/>
              <a:gd name="T8" fmla="*/ 2147483646 w 626"/>
              <a:gd name="T9" fmla="*/ 2147483646 h 96"/>
              <a:gd name="T10" fmla="*/ 2147483646 w 626"/>
              <a:gd name="T11" fmla="*/ 2147483646 h 96"/>
              <a:gd name="T12" fmla="*/ 2147483646 w 626"/>
              <a:gd name="T13" fmla="*/ 2147483646 h 96"/>
              <a:gd name="T14" fmla="*/ 2147483646 w 626"/>
              <a:gd name="T15" fmla="*/ 0 h 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6" h="96">
                <a:moveTo>
                  <a:pt x="626" y="0"/>
                </a:moveTo>
                <a:lnTo>
                  <a:pt x="68" y="0"/>
                </a:lnTo>
                <a:lnTo>
                  <a:pt x="0" y="57"/>
                </a:lnTo>
                <a:lnTo>
                  <a:pt x="0" y="88"/>
                </a:lnTo>
                <a:lnTo>
                  <a:pt x="278" y="96"/>
                </a:lnTo>
                <a:lnTo>
                  <a:pt x="559" y="88"/>
                </a:lnTo>
                <a:lnTo>
                  <a:pt x="559" y="57"/>
                </a:lnTo>
                <a:lnTo>
                  <a:pt x="626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30" name="Freeform 466"/>
          <p:cNvSpPr>
            <a:spLocks/>
          </p:cNvSpPr>
          <p:nvPr/>
        </p:nvSpPr>
        <p:spPr bwMode="auto">
          <a:xfrm>
            <a:off x="7342188" y="2230438"/>
            <a:ext cx="106362" cy="109537"/>
          </a:xfrm>
          <a:custGeom>
            <a:avLst/>
            <a:gdLst>
              <a:gd name="T0" fmla="*/ 0 w 67"/>
              <a:gd name="T1" fmla="*/ 2147483646 h 69"/>
              <a:gd name="T2" fmla="*/ 2147483646 w 67"/>
              <a:gd name="T3" fmla="*/ 2147483646 h 69"/>
              <a:gd name="T4" fmla="*/ 2147483646 w 67"/>
              <a:gd name="T5" fmla="*/ 0 h 69"/>
              <a:gd name="T6" fmla="*/ 0 w 67"/>
              <a:gd name="T7" fmla="*/ 2147483646 h 69"/>
              <a:gd name="T8" fmla="*/ 0 w 67"/>
              <a:gd name="T9" fmla="*/ 2147483646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" h="69">
                <a:moveTo>
                  <a:pt x="0" y="69"/>
                </a:moveTo>
                <a:lnTo>
                  <a:pt x="67" y="7"/>
                </a:lnTo>
                <a:lnTo>
                  <a:pt x="67" y="0"/>
                </a:lnTo>
                <a:lnTo>
                  <a:pt x="0" y="61"/>
                </a:lnTo>
                <a:lnTo>
                  <a:pt x="0" y="69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31" name="Freeform 467"/>
          <p:cNvSpPr>
            <a:spLocks/>
          </p:cNvSpPr>
          <p:nvPr/>
        </p:nvSpPr>
        <p:spPr bwMode="auto">
          <a:xfrm>
            <a:off x="7342188" y="2236788"/>
            <a:ext cx="106362" cy="109537"/>
          </a:xfrm>
          <a:custGeom>
            <a:avLst/>
            <a:gdLst>
              <a:gd name="T0" fmla="*/ 0 w 67"/>
              <a:gd name="T1" fmla="*/ 2147483646 h 69"/>
              <a:gd name="T2" fmla="*/ 2147483646 w 67"/>
              <a:gd name="T3" fmla="*/ 2147483646 h 69"/>
              <a:gd name="T4" fmla="*/ 2147483646 w 67"/>
              <a:gd name="T5" fmla="*/ 0 h 69"/>
              <a:gd name="T6" fmla="*/ 0 w 67"/>
              <a:gd name="T7" fmla="*/ 2147483646 h 69"/>
              <a:gd name="T8" fmla="*/ 0 w 67"/>
              <a:gd name="T9" fmla="*/ 2147483646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" h="69">
                <a:moveTo>
                  <a:pt x="0" y="69"/>
                </a:moveTo>
                <a:lnTo>
                  <a:pt x="67" y="7"/>
                </a:lnTo>
                <a:lnTo>
                  <a:pt x="67" y="0"/>
                </a:lnTo>
                <a:lnTo>
                  <a:pt x="0" y="61"/>
                </a:lnTo>
                <a:lnTo>
                  <a:pt x="0" y="69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32" name="Freeform 468"/>
          <p:cNvSpPr>
            <a:spLocks/>
          </p:cNvSpPr>
          <p:nvPr/>
        </p:nvSpPr>
        <p:spPr bwMode="auto">
          <a:xfrm>
            <a:off x="6454775" y="2151063"/>
            <a:ext cx="993775" cy="285750"/>
          </a:xfrm>
          <a:custGeom>
            <a:avLst/>
            <a:gdLst>
              <a:gd name="T0" fmla="*/ 2147483646 w 626"/>
              <a:gd name="T1" fmla="*/ 2147483646 h 180"/>
              <a:gd name="T2" fmla="*/ 2147483646 w 626"/>
              <a:gd name="T3" fmla="*/ 2147483646 h 180"/>
              <a:gd name="T4" fmla="*/ 0 w 626"/>
              <a:gd name="T5" fmla="*/ 2147483646 h 180"/>
              <a:gd name="T6" fmla="*/ 0 w 626"/>
              <a:gd name="T7" fmla="*/ 2147483646 h 180"/>
              <a:gd name="T8" fmla="*/ 2147483646 w 626"/>
              <a:gd name="T9" fmla="*/ 0 h 180"/>
              <a:gd name="T10" fmla="*/ 2147483646 w 626"/>
              <a:gd name="T11" fmla="*/ 0 h 180"/>
              <a:gd name="T12" fmla="*/ 2147483646 w 626"/>
              <a:gd name="T13" fmla="*/ 2147483646 h 180"/>
              <a:gd name="T14" fmla="*/ 2147483646 w 626"/>
              <a:gd name="T15" fmla="*/ 2147483646 h 180"/>
              <a:gd name="T16" fmla="*/ 2147483646 w 626"/>
              <a:gd name="T17" fmla="*/ 2147483646 h 1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26" h="180">
                <a:moveTo>
                  <a:pt x="9" y="180"/>
                </a:moveTo>
                <a:lnTo>
                  <a:pt x="9" y="165"/>
                </a:lnTo>
                <a:lnTo>
                  <a:pt x="0" y="165"/>
                </a:lnTo>
                <a:lnTo>
                  <a:pt x="0" y="57"/>
                </a:lnTo>
                <a:lnTo>
                  <a:pt x="68" y="0"/>
                </a:lnTo>
                <a:lnTo>
                  <a:pt x="626" y="0"/>
                </a:lnTo>
                <a:lnTo>
                  <a:pt x="626" y="104"/>
                </a:lnTo>
                <a:lnTo>
                  <a:pt x="541" y="180"/>
                </a:lnTo>
                <a:lnTo>
                  <a:pt x="9" y="18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33" name="Freeform 469"/>
          <p:cNvSpPr>
            <a:spLocks noEditPoints="1"/>
          </p:cNvSpPr>
          <p:nvPr/>
        </p:nvSpPr>
        <p:spPr bwMode="auto">
          <a:xfrm>
            <a:off x="6454775" y="2241550"/>
            <a:ext cx="887413" cy="201613"/>
          </a:xfrm>
          <a:custGeom>
            <a:avLst/>
            <a:gdLst>
              <a:gd name="T0" fmla="*/ 0 w 559"/>
              <a:gd name="T1" fmla="*/ 0 h 127"/>
              <a:gd name="T2" fmla="*/ 2147483646 w 559"/>
              <a:gd name="T3" fmla="*/ 0 h 127"/>
              <a:gd name="T4" fmla="*/ 2147483646 w 559"/>
              <a:gd name="T5" fmla="*/ 2147483646 h 127"/>
              <a:gd name="T6" fmla="*/ 0 w 559"/>
              <a:gd name="T7" fmla="*/ 2147483646 h 127"/>
              <a:gd name="T8" fmla="*/ 0 w 559"/>
              <a:gd name="T9" fmla="*/ 0 h 127"/>
              <a:gd name="T10" fmla="*/ 2147483646 w 559"/>
              <a:gd name="T11" fmla="*/ 0 h 127"/>
              <a:gd name="T12" fmla="*/ 2147483646 w 559"/>
              <a:gd name="T13" fmla="*/ 0 h 127"/>
              <a:gd name="T14" fmla="*/ 2147483646 w 559"/>
              <a:gd name="T15" fmla="*/ 2147483646 h 127"/>
              <a:gd name="T16" fmla="*/ 2147483646 w 559"/>
              <a:gd name="T17" fmla="*/ 2147483646 h 127"/>
              <a:gd name="T18" fmla="*/ 2147483646 w 559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59" h="127">
                <a:moveTo>
                  <a:pt x="0" y="0"/>
                </a:moveTo>
                <a:lnTo>
                  <a:pt x="559" y="0"/>
                </a:lnTo>
                <a:lnTo>
                  <a:pt x="559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550" y="0"/>
                </a:lnTo>
                <a:lnTo>
                  <a:pt x="550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34" name="Freeform 470"/>
          <p:cNvSpPr>
            <a:spLocks noEditPoints="1"/>
          </p:cNvSpPr>
          <p:nvPr/>
        </p:nvSpPr>
        <p:spPr bwMode="auto">
          <a:xfrm>
            <a:off x="6469063" y="2241550"/>
            <a:ext cx="858837" cy="201613"/>
          </a:xfrm>
          <a:custGeom>
            <a:avLst/>
            <a:gdLst>
              <a:gd name="T0" fmla="*/ 0 w 541"/>
              <a:gd name="T1" fmla="*/ 0 h 127"/>
              <a:gd name="T2" fmla="*/ 2147483646 w 541"/>
              <a:gd name="T3" fmla="*/ 0 h 127"/>
              <a:gd name="T4" fmla="*/ 2147483646 w 541"/>
              <a:gd name="T5" fmla="*/ 2147483646 h 127"/>
              <a:gd name="T6" fmla="*/ 0 w 541"/>
              <a:gd name="T7" fmla="*/ 2147483646 h 127"/>
              <a:gd name="T8" fmla="*/ 0 w 541"/>
              <a:gd name="T9" fmla="*/ 0 h 127"/>
              <a:gd name="T10" fmla="*/ 2147483646 w 541"/>
              <a:gd name="T11" fmla="*/ 0 h 127"/>
              <a:gd name="T12" fmla="*/ 2147483646 w 541"/>
              <a:gd name="T13" fmla="*/ 0 h 127"/>
              <a:gd name="T14" fmla="*/ 2147483646 w 541"/>
              <a:gd name="T15" fmla="*/ 2147483646 h 127"/>
              <a:gd name="T16" fmla="*/ 2147483646 w 541"/>
              <a:gd name="T17" fmla="*/ 2147483646 h 127"/>
              <a:gd name="T18" fmla="*/ 2147483646 w 541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41" h="127">
                <a:moveTo>
                  <a:pt x="0" y="0"/>
                </a:moveTo>
                <a:lnTo>
                  <a:pt x="541" y="0"/>
                </a:lnTo>
                <a:lnTo>
                  <a:pt x="541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532" y="0"/>
                </a:lnTo>
                <a:lnTo>
                  <a:pt x="532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35" name="Freeform 471"/>
          <p:cNvSpPr>
            <a:spLocks noEditPoints="1"/>
          </p:cNvSpPr>
          <p:nvPr/>
        </p:nvSpPr>
        <p:spPr bwMode="auto">
          <a:xfrm>
            <a:off x="6483350" y="2241550"/>
            <a:ext cx="830263" cy="201613"/>
          </a:xfrm>
          <a:custGeom>
            <a:avLst/>
            <a:gdLst>
              <a:gd name="T0" fmla="*/ 0 w 523"/>
              <a:gd name="T1" fmla="*/ 0 h 127"/>
              <a:gd name="T2" fmla="*/ 2147483646 w 523"/>
              <a:gd name="T3" fmla="*/ 0 h 127"/>
              <a:gd name="T4" fmla="*/ 2147483646 w 523"/>
              <a:gd name="T5" fmla="*/ 2147483646 h 127"/>
              <a:gd name="T6" fmla="*/ 0 w 523"/>
              <a:gd name="T7" fmla="*/ 2147483646 h 127"/>
              <a:gd name="T8" fmla="*/ 0 w 523"/>
              <a:gd name="T9" fmla="*/ 0 h 127"/>
              <a:gd name="T10" fmla="*/ 2147483646 w 523"/>
              <a:gd name="T11" fmla="*/ 0 h 127"/>
              <a:gd name="T12" fmla="*/ 2147483646 w 523"/>
              <a:gd name="T13" fmla="*/ 0 h 127"/>
              <a:gd name="T14" fmla="*/ 2147483646 w 523"/>
              <a:gd name="T15" fmla="*/ 2147483646 h 127"/>
              <a:gd name="T16" fmla="*/ 2147483646 w 523"/>
              <a:gd name="T17" fmla="*/ 2147483646 h 127"/>
              <a:gd name="T18" fmla="*/ 2147483646 w 523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23" h="127">
                <a:moveTo>
                  <a:pt x="0" y="0"/>
                </a:moveTo>
                <a:lnTo>
                  <a:pt x="523" y="0"/>
                </a:lnTo>
                <a:lnTo>
                  <a:pt x="523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514" y="0"/>
                </a:lnTo>
                <a:lnTo>
                  <a:pt x="514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36" name="Freeform 472"/>
          <p:cNvSpPr>
            <a:spLocks noEditPoints="1"/>
          </p:cNvSpPr>
          <p:nvPr/>
        </p:nvSpPr>
        <p:spPr bwMode="auto">
          <a:xfrm>
            <a:off x="6497638" y="2241550"/>
            <a:ext cx="801687" cy="201613"/>
          </a:xfrm>
          <a:custGeom>
            <a:avLst/>
            <a:gdLst>
              <a:gd name="T0" fmla="*/ 0 w 505"/>
              <a:gd name="T1" fmla="*/ 0 h 127"/>
              <a:gd name="T2" fmla="*/ 2147483646 w 505"/>
              <a:gd name="T3" fmla="*/ 0 h 127"/>
              <a:gd name="T4" fmla="*/ 2147483646 w 505"/>
              <a:gd name="T5" fmla="*/ 2147483646 h 127"/>
              <a:gd name="T6" fmla="*/ 0 w 505"/>
              <a:gd name="T7" fmla="*/ 2147483646 h 127"/>
              <a:gd name="T8" fmla="*/ 0 w 505"/>
              <a:gd name="T9" fmla="*/ 0 h 127"/>
              <a:gd name="T10" fmla="*/ 2147483646 w 505"/>
              <a:gd name="T11" fmla="*/ 0 h 127"/>
              <a:gd name="T12" fmla="*/ 2147483646 w 505"/>
              <a:gd name="T13" fmla="*/ 0 h 127"/>
              <a:gd name="T14" fmla="*/ 2147483646 w 505"/>
              <a:gd name="T15" fmla="*/ 2147483646 h 127"/>
              <a:gd name="T16" fmla="*/ 2147483646 w 505"/>
              <a:gd name="T17" fmla="*/ 2147483646 h 127"/>
              <a:gd name="T18" fmla="*/ 2147483646 w 505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05" h="127">
                <a:moveTo>
                  <a:pt x="0" y="0"/>
                </a:moveTo>
                <a:lnTo>
                  <a:pt x="505" y="0"/>
                </a:lnTo>
                <a:lnTo>
                  <a:pt x="505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496" y="0"/>
                </a:lnTo>
                <a:lnTo>
                  <a:pt x="496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A1A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37" name="Freeform 473"/>
          <p:cNvSpPr>
            <a:spLocks noEditPoints="1"/>
          </p:cNvSpPr>
          <p:nvPr/>
        </p:nvSpPr>
        <p:spPr bwMode="auto">
          <a:xfrm>
            <a:off x="6511925" y="2241550"/>
            <a:ext cx="773113" cy="201613"/>
          </a:xfrm>
          <a:custGeom>
            <a:avLst/>
            <a:gdLst>
              <a:gd name="T0" fmla="*/ 0 w 487"/>
              <a:gd name="T1" fmla="*/ 0 h 127"/>
              <a:gd name="T2" fmla="*/ 2147483646 w 487"/>
              <a:gd name="T3" fmla="*/ 0 h 127"/>
              <a:gd name="T4" fmla="*/ 2147483646 w 487"/>
              <a:gd name="T5" fmla="*/ 2147483646 h 127"/>
              <a:gd name="T6" fmla="*/ 0 w 487"/>
              <a:gd name="T7" fmla="*/ 2147483646 h 127"/>
              <a:gd name="T8" fmla="*/ 0 w 487"/>
              <a:gd name="T9" fmla="*/ 0 h 127"/>
              <a:gd name="T10" fmla="*/ 2147483646 w 487"/>
              <a:gd name="T11" fmla="*/ 0 h 127"/>
              <a:gd name="T12" fmla="*/ 2147483646 w 487"/>
              <a:gd name="T13" fmla="*/ 0 h 127"/>
              <a:gd name="T14" fmla="*/ 2147483646 w 487"/>
              <a:gd name="T15" fmla="*/ 2147483646 h 127"/>
              <a:gd name="T16" fmla="*/ 2147483646 w 487"/>
              <a:gd name="T17" fmla="*/ 2147483646 h 127"/>
              <a:gd name="T18" fmla="*/ 2147483646 w 487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87" h="127">
                <a:moveTo>
                  <a:pt x="0" y="0"/>
                </a:moveTo>
                <a:lnTo>
                  <a:pt x="487" y="0"/>
                </a:lnTo>
                <a:lnTo>
                  <a:pt x="487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478" y="0"/>
                </a:lnTo>
                <a:lnTo>
                  <a:pt x="478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A4A4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38" name="Freeform 474"/>
          <p:cNvSpPr>
            <a:spLocks noEditPoints="1"/>
          </p:cNvSpPr>
          <p:nvPr/>
        </p:nvSpPr>
        <p:spPr bwMode="auto">
          <a:xfrm>
            <a:off x="6526213" y="2241550"/>
            <a:ext cx="744537" cy="201613"/>
          </a:xfrm>
          <a:custGeom>
            <a:avLst/>
            <a:gdLst>
              <a:gd name="T0" fmla="*/ 0 w 469"/>
              <a:gd name="T1" fmla="*/ 0 h 127"/>
              <a:gd name="T2" fmla="*/ 2147483646 w 469"/>
              <a:gd name="T3" fmla="*/ 0 h 127"/>
              <a:gd name="T4" fmla="*/ 2147483646 w 469"/>
              <a:gd name="T5" fmla="*/ 2147483646 h 127"/>
              <a:gd name="T6" fmla="*/ 0 w 469"/>
              <a:gd name="T7" fmla="*/ 2147483646 h 127"/>
              <a:gd name="T8" fmla="*/ 0 w 469"/>
              <a:gd name="T9" fmla="*/ 0 h 127"/>
              <a:gd name="T10" fmla="*/ 2147483646 w 469"/>
              <a:gd name="T11" fmla="*/ 0 h 127"/>
              <a:gd name="T12" fmla="*/ 2147483646 w 469"/>
              <a:gd name="T13" fmla="*/ 0 h 127"/>
              <a:gd name="T14" fmla="*/ 2147483646 w 469"/>
              <a:gd name="T15" fmla="*/ 2147483646 h 127"/>
              <a:gd name="T16" fmla="*/ 2147483646 w 469"/>
              <a:gd name="T17" fmla="*/ 2147483646 h 127"/>
              <a:gd name="T18" fmla="*/ 2147483646 w 469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9" h="127">
                <a:moveTo>
                  <a:pt x="0" y="0"/>
                </a:moveTo>
                <a:lnTo>
                  <a:pt x="469" y="0"/>
                </a:lnTo>
                <a:lnTo>
                  <a:pt x="469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460" y="0"/>
                </a:lnTo>
                <a:lnTo>
                  <a:pt x="460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39" name="Freeform 475"/>
          <p:cNvSpPr>
            <a:spLocks noEditPoints="1"/>
          </p:cNvSpPr>
          <p:nvPr/>
        </p:nvSpPr>
        <p:spPr bwMode="auto">
          <a:xfrm>
            <a:off x="6540500" y="2241550"/>
            <a:ext cx="715963" cy="201613"/>
          </a:xfrm>
          <a:custGeom>
            <a:avLst/>
            <a:gdLst>
              <a:gd name="T0" fmla="*/ 0 w 451"/>
              <a:gd name="T1" fmla="*/ 0 h 127"/>
              <a:gd name="T2" fmla="*/ 2147483646 w 451"/>
              <a:gd name="T3" fmla="*/ 0 h 127"/>
              <a:gd name="T4" fmla="*/ 2147483646 w 451"/>
              <a:gd name="T5" fmla="*/ 2147483646 h 127"/>
              <a:gd name="T6" fmla="*/ 0 w 451"/>
              <a:gd name="T7" fmla="*/ 2147483646 h 127"/>
              <a:gd name="T8" fmla="*/ 0 w 451"/>
              <a:gd name="T9" fmla="*/ 0 h 127"/>
              <a:gd name="T10" fmla="*/ 2147483646 w 451"/>
              <a:gd name="T11" fmla="*/ 0 h 127"/>
              <a:gd name="T12" fmla="*/ 2147483646 w 451"/>
              <a:gd name="T13" fmla="*/ 0 h 127"/>
              <a:gd name="T14" fmla="*/ 2147483646 w 451"/>
              <a:gd name="T15" fmla="*/ 2147483646 h 127"/>
              <a:gd name="T16" fmla="*/ 2147483646 w 451"/>
              <a:gd name="T17" fmla="*/ 2147483646 h 127"/>
              <a:gd name="T18" fmla="*/ 2147483646 w 451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51" h="127">
                <a:moveTo>
                  <a:pt x="0" y="0"/>
                </a:moveTo>
                <a:lnTo>
                  <a:pt x="451" y="0"/>
                </a:lnTo>
                <a:lnTo>
                  <a:pt x="451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442" y="0"/>
                </a:lnTo>
                <a:lnTo>
                  <a:pt x="442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AAA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40" name="Freeform 476"/>
          <p:cNvSpPr>
            <a:spLocks noEditPoints="1"/>
          </p:cNvSpPr>
          <p:nvPr/>
        </p:nvSpPr>
        <p:spPr bwMode="auto">
          <a:xfrm>
            <a:off x="6554788" y="2241550"/>
            <a:ext cx="687387" cy="201613"/>
          </a:xfrm>
          <a:custGeom>
            <a:avLst/>
            <a:gdLst>
              <a:gd name="T0" fmla="*/ 0 w 433"/>
              <a:gd name="T1" fmla="*/ 0 h 127"/>
              <a:gd name="T2" fmla="*/ 2147483646 w 433"/>
              <a:gd name="T3" fmla="*/ 0 h 127"/>
              <a:gd name="T4" fmla="*/ 2147483646 w 433"/>
              <a:gd name="T5" fmla="*/ 2147483646 h 127"/>
              <a:gd name="T6" fmla="*/ 0 w 433"/>
              <a:gd name="T7" fmla="*/ 2147483646 h 127"/>
              <a:gd name="T8" fmla="*/ 0 w 433"/>
              <a:gd name="T9" fmla="*/ 0 h 127"/>
              <a:gd name="T10" fmla="*/ 2147483646 w 433"/>
              <a:gd name="T11" fmla="*/ 0 h 127"/>
              <a:gd name="T12" fmla="*/ 2147483646 w 433"/>
              <a:gd name="T13" fmla="*/ 0 h 127"/>
              <a:gd name="T14" fmla="*/ 2147483646 w 433"/>
              <a:gd name="T15" fmla="*/ 2147483646 h 127"/>
              <a:gd name="T16" fmla="*/ 2147483646 w 433"/>
              <a:gd name="T17" fmla="*/ 2147483646 h 127"/>
              <a:gd name="T18" fmla="*/ 2147483646 w 433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33" h="127">
                <a:moveTo>
                  <a:pt x="0" y="0"/>
                </a:moveTo>
                <a:lnTo>
                  <a:pt x="433" y="0"/>
                </a:lnTo>
                <a:lnTo>
                  <a:pt x="433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425" y="0"/>
                </a:lnTo>
                <a:lnTo>
                  <a:pt x="425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ADAD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41" name="Freeform 477"/>
          <p:cNvSpPr>
            <a:spLocks noEditPoints="1"/>
          </p:cNvSpPr>
          <p:nvPr/>
        </p:nvSpPr>
        <p:spPr bwMode="auto">
          <a:xfrm>
            <a:off x="6569075" y="2241550"/>
            <a:ext cx="660400" cy="201613"/>
          </a:xfrm>
          <a:custGeom>
            <a:avLst/>
            <a:gdLst>
              <a:gd name="T0" fmla="*/ 0 w 416"/>
              <a:gd name="T1" fmla="*/ 0 h 127"/>
              <a:gd name="T2" fmla="*/ 2147483646 w 416"/>
              <a:gd name="T3" fmla="*/ 0 h 127"/>
              <a:gd name="T4" fmla="*/ 2147483646 w 416"/>
              <a:gd name="T5" fmla="*/ 2147483646 h 127"/>
              <a:gd name="T6" fmla="*/ 0 w 416"/>
              <a:gd name="T7" fmla="*/ 2147483646 h 127"/>
              <a:gd name="T8" fmla="*/ 0 w 416"/>
              <a:gd name="T9" fmla="*/ 0 h 127"/>
              <a:gd name="T10" fmla="*/ 2147483646 w 416"/>
              <a:gd name="T11" fmla="*/ 0 h 127"/>
              <a:gd name="T12" fmla="*/ 2147483646 w 416"/>
              <a:gd name="T13" fmla="*/ 0 h 127"/>
              <a:gd name="T14" fmla="*/ 2147483646 w 416"/>
              <a:gd name="T15" fmla="*/ 2147483646 h 127"/>
              <a:gd name="T16" fmla="*/ 2147483646 w 416"/>
              <a:gd name="T17" fmla="*/ 2147483646 h 127"/>
              <a:gd name="T18" fmla="*/ 2147483646 w 416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16" h="127">
                <a:moveTo>
                  <a:pt x="0" y="0"/>
                </a:moveTo>
                <a:lnTo>
                  <a:pt x="416" y="0"/>
                </a:lnTo>
                <a:lnTo>
                  <a:pt x="416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407" y="0"/>
                </a:lnTo>
                <a:lnTo>
                  <a:pt x="407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B0B0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42" name="Freeform 478"/>
          <p:cNvSpPr>
            <a:spLocks noEditPoints="1"/>
          </p:cNvSpPr>
          <p:nvPr/>
        </p:nvSpPr>
        <p:spPr bwMode="auto">
          <a:xfrm>
            <a:off x="6583363" y="2241550"/>
            <a:ext cx="631825" cy="201613"/>
          </a:xfrm>
          <a:custGeom>
            <a:avLst/>
            <a:gdLst>
              <a:gd name="T0" fmla="*/ 0 w 398"/>
              <a:gd name="T1" fmla="*/ 0 h 127"/>
              <a:gd name="T2" fmla="*/ 2147483646 w 398"/>
              <a:gd name="T3" fmla="*/ 0 h 127"/>
              <a:gd name="T4" fmla="*/ 2147483646 w 398"/>
              <a:gd name="T5" fmla="*/ 2147483646 h 127"/>
              <a:gd name="T6" fmla="*/ 0 w 398"/>
              <a:gd name="T7" fmla="*/ 2147483646 h 127"/>
              <a:gd name="T8" fmla="*/ 0 w 398"/>
              <a:gd name="T9" fmla="*/ 0 h 127"/>
              <a:gd name="T10" fmla="*/ 2147483646 w 398"/>
              <a:gd name="T11" fmla="*/ 0 h 127"/>
              <a:gd name="T12" fmla="*/ 2147483646 w 398"/>
              <a:gd name="T13" fmla="*/ 0 h 127"/>
              <a:gd name="T14" fmla="*/ 2147483646 w 398"/>
              <a:gd name="T15" fmla="*/ 2147483646 h 127"/>
              <a:gd name="T16" fmla="*/ 2147483646 w 398"/>
              <a:gd name="T17" fmla="*/ 2147483646 h 127"/>
              <a:gd name="T18" fmla="*/ 2147483646 w 398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98" h="127">
                <a:moveTo>
                  <a:pt x="0" y="0"/>
                </a:moveTo>
                <a:lnTo>
                  <a:pt x="398" y="0"/>
                </a:lnTo>
                <a:lnTo>
                  <a:pt x="398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389" y="0"/>
                </a:lnTo>
                <a:lnTo>
                  <a:pt x="389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B4B4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43" name="Freeform 479"/>
          <p:cNvSpPr>
            <a:spLocks noEditPoints="1"/>
          </p:cNvSpPr>
          <p:nvPr/>
        </p:nvSpPr>
        <p:spPr bwMode="auto">
          <a:xfrm>
            <a:off x="6597650" y="2241550"/>
            <a:ext cx="603250" cy="201613"/>
          </a:xfrm>
          <a:custGeom>
            <a:avLst/>
            <a:gdLst>
              <a:gd name="T0" fmla="*/ 0 w 380"/>
              <a:gd name="T1" fmla="*/ 0 h 127"/>
              <a:gd name="T2" fmla="*/ 2147483646 w 380"/>
              <a:gd name="T3" fmla="*/ 0 h 127"/>
              <a:gd name="T4" fmla="*/ 2147483646 w 380"/>
              <a:gd name="T5" fmla="*/ 2147483646 h 127"/>
              <a:gd name="T6" fmla="*/ 0 w 380"/>
              <a:gd name="T7" fmla="*/ 2147483646 h 127"/>
              <a:gd name="T8" fmla="*/ 0 w 380"/>
              <a:gd name="T9" fmla="*/ 0 h 127"/>
              <a:gd name="T10" fmla="*/ 2147483646 w 380"/>
              <a:gd name="T11" fmla="*/ 0 h 127"/>
              <a:gd name="T12" fmla="*/ 2147483646 w 380"/>
              <a:gd name="T13" fmla="*/ 0 h 127"/>
              <a:gd name="T14" fmla="*/ 2147483646 w 380"/>
              <a:gd name="T15" fmla="*/ 2147483646 h 127"/>
              <a:gd name="T16" fmla="*/ 2147483646 w 380"/>
              <a:gd name="T17" fmla="*/ 2147483646 h 127"/>
              <a:gd name="T18" fmla="*/ 2147483646 w 380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80" h="127">
                <a:moveTo>
                  <a:pt x="0" y="0"/>
                </a:moveTo>
                <a:lnTo>
                  <a:pt x="380" y="0"/>
                </a:lnTo>
                <a:lnTo>
                  <a:pt x="380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371" y="0"/>
                </a:lnTo>
                <a:lnTo>
                  <a:pt x="371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44" name="Freeform 480"/>
          <p:cNvSpPr>
            <a:spLocks noEditPoints="1"/>
          </p:cNvSpPr>
          <p:nvPr/>
        </p:nvSpPr>
        <p:spPr bwMode="auto">
          <a:xfrm>
            <a:off x="6611938" y="2241550"/>
            <a:ext cx="574675" cy="201613"/>
          </a:xfrm>
          <a:custGeom>
            <a:avLst/>
            <a:gdLst>
              <a:gd name="T0" fmla="*/ 0 w 362"/>
              <a:gd name="T1" fmla="*/ 0 h 127"/>
              <a:gd name="T2" fmla="*/ 2147483646 w 362"/>
              <a:gd name="T3" fmla="*/ 0 h 127"/>
              <a:gd name="T4" fmla="*/ 2147483646 w 362"/>
              <a:gd name="T5" fmla="*/ 2147483646 h 127"/>
              <a:gd name="T6" fmla="*/ 0 w 362"/>
              <a:gd name="T7" fmla="*/ 2147483646 h 127"/>
              <a:gd name="T8" fmla="*/ 0 w 362"/>
              <a:gd name="T9" fmla="*/ 0 h 127"/>
              <a:gd name="T10" fmla="*/ 2147483646 w 362"/>
              <a:gd name="T11" fmla="*/ 0 h 127"/>
              <a:gd name="T12" fmla="*/ 2147483646 w 362"/>
              <a:gd name="T13" fmla="*/ 0 h 127"/>
              <a:gd name="T14" fmla="*/ 2147483646 w 362"/>
              <a:gd name="T15" fmla="*/ 2147483646 h 127"/>
              <a:gd name="T16" fmla="*/ 2147483646 w 362"/>
              <a:gd name="T17" fmla="*/ 2147483646 h 127"/>
              <a:gd name="T18" fmla="*/ 2147483646 w 362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2" h="127">
                <a:moveTo>
                  <a:pt x="0" y="0"/>
                </a:moveTo>
                <a:lnTo>
                  <a:pt x="362" y="0"/>
                </a:lnTo>
                <a:lnTo>
                  <a:pt x="362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353" y="0"/>
                </a:lnTo>
                <a:lnTo>
                  <a:pt x="353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BBBB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45" name="Freeform 481"/>
          <p:cNvSpPr>
            <a:spLocks noEditPoints="1"/>
          </p:cNvSpPr>
          <p:nvPr/>
        </p:nvSpPr>
        <p:spPr bwMode="auto">
          <a:xfrm>
            <a:off x="6626225" y="2241550"/>
            <a:ext cx="546100" cy="201613"/>
          </a:xfrm>
          <a:custGeom>
            <a:avLst/>
            <a:gdLst>
              <a:gd name="T0" fmla="*/ 0 w 344"/>
              <a:gd name="T1" fmla="*/ 0 h 127"/>
              <a:gd name="T2" fmla="*/ 2147483646 w 344"/>
              <a:gd name="T3" fmla="*/ 0 h 127"/>
              <a:gd name="T4" fmla="*/ 2147483646 w 344"/>
              <a:gd name="T5" fmla="*/ 2147483646 h 127"/>
              <a:gd name="T6" fmla="*/ 0 w 344"/>
              <a:gd name="T7" fmla="*/ 2147483646 h 127"/>
              <a:gd name="T8" fmla="*/ 0 w 344"/>
              <a:gd name="T9" fmla="*/ 0 h 127"/>
              <a:gd name="T10" fmla="*/ 2147483646 w 344"/>
              <a:gd name="T11" fmla="*/ 0 h 127"/>
              <a:gd name="T12" fmla="*/ 2147483646 w 344"/>
              <a:gd name="T13" fmla="*/ 0 h 127"/>
              <a:gd name="T14" fmla="*/ 2147483646 w 344"/>
              <a:gd name="T15" fmla="*/ 2147483646 h 127"/>
              <a:gd name="T16" fmla="*/ 2147483646 w 344"/>
              <a:gd name="T17" fmla="*/ 2147483646 h 127"/>
              <a:gd name="T18" fmla="*/ 2147483646 w 344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44" h="127">
                <a:moveTo>
                  <a:pt x="0" y="0"/>
                </a:moveTo>
                <a:lnTo>
                  <a:pt x="344" y="0"/>
                </a:lnTo>
                <a:lnTo>
                  <a:pt x="344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335" y="0"/>
                </a:lnTo>
                <a:lnTo>
                  <a:pt x="335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46" name="Freeform 482"/>
          <p:cNvSpPr>
            <a:spLocks noEditPoints="1"/>
          </p:cNvSpPr>
          <p:nvPr/>
        </p:nvSpPr>
        <p:spPr bwMode="auto">
          <a:xfrm>
            <a:off x="6640513" y="2241550"/>
            <a:ext cx="517525" cy="201613"/>
          </a:xfrm>
          <a:custGeom>
            <a:avLst/>
            <a:gdLst>
              <a:gd name="T0" fmla="*/ 0 w 326"/>
              <a:gd name="T1" fmla="*/ 0 h 127"/>
              <a:gd name="T2" fmla="*/ 2147483646 w 326"/>
              <a:gd name="T3" fmla="*/ 0 h 127"/>
              <a:gd name="T4" fmla="*/ 2147483646 w 326"/>
              <a:gd name="T5" fmla="*/ 2147483646 h 127"/>
              <a:gd name="T6" fmla="*/ 0 w 326"/>
              <a:gd name="T7" fmla="*/ 2147483646 h 127"/>
              <a:gd name="T8" fmla="*/ 0 w 326"/>
              <a:gd name="T9" fmla="*/ 0 h 127"/>
              <a:gd name="T10" fmla="*/ 2147483646 w 326"/>
              <a:gd name="T11" fmla="*/ 0 h 127"/>
              <a:gd name="T12" fmla="*/ 2147483646 w 326"/>
              <a:gd name="T13" fmla="*/ 0 h 127"/>
              <a:gd name="T14" fmla="*/ 2147483646 w 326"/>
              <a:gd name="T15" fmla="*/ 2147483646 h 127"/>
              <a:gd name="T16" fmla="*/ 2147483646 w 326"/>
              <a:gd name="T17" fmla="*/ 2147483646 h 127"/>
              <a:gd name="T18" fmla="*/ 2147483646 w 326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26" h="127">
                <a:moveTo>
                  <a:pt x="0" y="0"/>
                </a:moveTo>
                <a:lnTo>
                  <a:pt x="326" y="0"/>
                </a:lnTo>
                <a:lnTo>
                  <a:pt x="326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317" y="0"/>
                </a:lnTo>
                <a:lnTo>
                  <a:pt x="317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C3C3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47" name="Freeform 483"/>
          <p:cNvSpPr>
            <a:spLocks noEditPoints="1"/>
          </p:cNvSpPr>
          <p:nvPr/>
        </p:nvSpPr>
        <p:spPr bwMode="auto">
          <a:xfrm>
            <a:off x="6654800" y="2241550"/>
            <a:ext cx="488950" cy="201613"/>
          </a:xfrm>
          <a:custGeom>
            <a:avLst/>
            <a:gdLst>
              <a:gd name="T0" fmla="*/ 0 w 308"/>
              <a:gd name="T1" fmla="*/ 0 h 127"/>
              <a:gd name="T2" fmla="*/ 2147483646 w 308"/>
              <a:gd name="T3" fmla="*/ 0 h 127"/>
              <a:gd name="T4" fmla="*/ 2147483646 w 308"/>
              <a:gd name="T5" fmla="*/ 2147483646 h 127"/>
              <a:gd name="T6" fmla="*/ 0 w 308"/>
              <a:gd name="T7" fmla="*/ 2147483646 h 127"/>
              <a:gd name="T8" fmla="*/ 0 w 308"/>
              <a:gd name="T9" fmla="*/ 0 h 127"/>
              <a:gd name="T10" fmla="*/ 2147483646 w 308"/>
              <a:gd name="T11" fmla="*/ 0 h 127"/>
              <a:gd name="T12" fmla="*/ 2147483646 w 308"/>
              <a:gd name="T13" fmla="*/ 0 h 127"/>
              <a:gd name="T14" fmla="*/ 2147483646 w 308"/>
              <a:gd name="T15" fmla="*/ 2147483646 h 127"/>
              <a:gd name="T16" fmla="*/ 2147483646 w 308"/>
              <a:gd name="T17" fmla="*/ 2147483646 h 127"/>
              <a:gd name="T18" fmla="*/ 2147483646 w 308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08" h="127">
                <a:moveTo>
                  <a:pt x="0" y="0"/>
                </a:moveTo>
                <a:lnTo>
                  <a:pt x="308" y="0"/>
                </a:lnTo>
                <a:lnTo>
                  <a:pt x="308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299" y="0"/>
                </a:lnTo>
                <a:lnTo>
                  <a:pt x="299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C8C8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48" name="Freeform 484"/>
          <p:cNvSpPr>
            <a:spLocks noEditPoints="1"/>
          </p:cNvSpPr>
          <p:nvPr/>
        </p:nvSpPr>
        <p:spPr bwMode="auto">
          <a:xfrm>
            <a:off x="6669088" y="2241550"/>
            <a:ext cx="460375" cy="201613"/>
          </a:xfrm>
          <a:custGeom>
            <a:avLst/>
            <a:gdLst>
              <a:gd name="T0" fmla="*/ 0 w 290"/>
              <a:gd name="T1" fmla="*/ 0 h 127"/>
              <a:gd name="T2" fmla="*/ 2147483646 w 290"/>
              <a:gd name="T3" fmla="*/ 0 h 127"/>
              <a:gd name="T4" fmla="*/ 2147483646 w 290"/>
              <a:gd name="T5" fmla="*/ 2147483646 h 127"/>
              <a:gd name="T6" fmla="*/ 0 w 290"/>
              <a:gd name="T7" fmla="*/ 2147483646 h 127"/>
              <a:gd name="T8" fmla="*/ 0 w 290"/>
              <a:gd name="T9" fmla="*/ 0 h 127"/>
              <a:gd name="T10" fmla="*/ 2147483646 w 290"/>
              <a:gd name="T11" fmla="*/ 0 h 127"/>
              <a:gd name="T12" fmla="*/ 2147483646 w 290"/>
              <a:gd name="T13" fmla="*/ 0 h 127"/>
              <a:gd name="T14" fmla="*/ 2147483646 w 290"/>
              <a:gd name="T15" fmla="*/ 2147483646 h 127"/>
              <a:gd name="T16" fmla="*/ 2147483646 w 290"/>
              <a:gd name="T17" fmla="*/ 2147483646 h 127"/>
              <a:gd name="T18" fmla="*/ 2147483646 w 290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90" h="127">
                <a:moveTo>
                  <a:pt x="0" y="0"/>
                </a:moveTo>
                <a:lnTo>
                  <a:pt x="290" y="0"/>
                </a:lnTo>
                <a:lnTo>
                  <a:pt x="290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8" y="0"/>
                </a:moveTo>
                <a:lnTo>
                  <a:pt x="281" y="0"/>
                </a:lnTo>
                <a:lnTo>
                  <a:pt x="281" y="127"/>
                </a:lnTo>
                <a:lnTo>
                  <a:pt x="8" y="127"/>
                </a:lnTo>
                <a:lnTo>
                  <a:pt x="8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49" name="Freeform 485"/>
          <p:cNvSpPr>
            <a:spLocks noEditPoints="1"/>
          </p:cNvSpPr>
          <p:nvPr/>
        </p:nvSpPr>
        <p:spPr bwMode="auto">
          <a:xfrm>
            <a:off x="6681788" y="2241550"/>
            <a:ext cx="433387" cy="201613"/>
          </a:xfrm>
          <a:custGeom>
            <a:avLst/>
            <a:gdLst>
              <a:gd name="T0" fmla="*/ 0 w 273"/>
              <a:gd name="T1" fmla="*/ 0 h 127"/>
              <a:gd name="T2" fmla="*/ 2147483646 w 273"/>
              <a:gd name="T3" fmla="*/ 0 h 127"/>
              <a:gd name="T4" fmla="*/ 2147483646 w 273"/>
              <a:gd name="T5" fmla="*/ 2147483646 h 127"/>
              <a:gd name="T6" fmla="*/ 0 w 273"/>
              <a:gd name="T7" fmla="*/ 2147483646 h 127"/>
              <a:gd name="T8" fmla="*/ 0 w 273"/>
              <a:gd name="T9" fmla="*/ 0 h 127"/>
              <a:gd name="T10" fmla="*/ 2147483646 w 273"/>
              <a:gd name="T11" fmla="*/ 0 h 127"/>
              <a:gd name="T12" fmla="*/ 2147483646 w 273"/>
              <a:gd name="T13" fmla="*/ 0 h 127"/>
              <a:gd name="T14" fmla="*/ 2147483646 w 273"/>
              <a:gd name="T15" fmla="*/ 2147483646 h 127"/>
              <a:gd name="T16" fmla="*/ 2147483646 w 273"/>
              <a:gd name="T17" fmla="*/ 2147483646 h 127"/>
              <a:gd name="T18" fmla="*/ 2147483646 w 273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73" h="127">
                <a:moveTo>
                  <a:pt x="0" y="0"/>
                </a:moveTo>
                <a:lnTo>
                  <a:pt x="273" y="0"/>
                </a:lnTo>
                <a:lnTo>
                  <a:pt x="273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260" y="0"/>
                </a:lnTo>
                <a:lnTo>
                  <a:pt x="260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50" name="Freeform 486"/>
          <p:cNvSpPr>
            <a:spLocks noEditPoints="1"/>
          </p:cNvSpPr>
          <p:nvPr/>
        </p:nvSpPr>
        <p:spPr bwMode="auto">
          <a:xfrm>
            <a:off x="6696075" y="2241550"/>
            <a:ext cx="398463" cy="201613"/>
          </a:xfrm>
          <a:custGeom>
            <a:avLst/>
            <a:gdLst>
              <a:gd name="T0" fmla="*/ 0 w 251"/>
              <a:gd name="T1" fmla="*/ 0 h 127"/>
              <a:gd name="T2" fmla="*/ 2147483646 w 251"/>
              <a:gd name="T3" fmla="*/ 0 h 127"/>
              <a:gd name="T4" fmla="*/ 2147483646 w 251"/>
              <a:gd name="T5" fmla="*/ 2147483646 h 127"/>
              <a:gd name="T6" fmla="*/ 0 w 251"/>
              <a:gd name="T7" fmla="*/ 2147483646 h 127"/>
              <a:gd name="T8" fmla="*/ 0 w 251"/>
              <a:gd name="T9" fmla="*/ 0 h 127"/>
              <a:gd name="T10" fmla="*/ 2147483646 w 251"/>
              <a:gd name="T11" fmla="*/ 0 h 127"/>
              <a:gd name="T12" fmla="*/ 2147483646 w 251"/>
              <a:gd name="T13" fmla="*/ 0 h 127"/>
              <a:gd name="T14" fmla="*/ 2147483646 w 251"/>
              <a:gd name="T15" fmla="*/ 2147483646 h 127"/>
              <a:gd name="T16" fmla="*/ 2147483646 w 251"/>
              <a:gd name="T17" fmla="*/ 2147483646 h 127"/>
              <a:gd name="T18" fmla="*/ 2147483646 w 251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51" h="127">
                <a:moveTo>
                  <a:pt x="0" y="0"/>
                </a:moveTo>
                <a:lnTo>
                  <a:pt x="251" y="0"/>
                </a:lnTo>
                <a:lnTo>
                  <a:pt x="251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242" y="0"/>
                </a:lnTo>
                <a:lnTo>
                  <a:pt x="242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51" name="Freeform 487"/>
          <p:cNvSpPr>
            <a:spLocks noEditPoints="1"/>
          </p:cNvSpPr>
          <p:nvPr/>
        </p:nvSpPr>
        <p:spPr bwMode="auto">
          <a:xfrm>
            <a:off x="6710363" y="2241550"/>
            <a:ext cx="369887" cy="201613"/>
          </a:xfrm>
          <a:custGeom>
            <a:avLst/>
            <a:gdLst>
              <a:gd name="T0" fmla="*/ 0 w 233"/>
              <a:gd name="T1" fmla="*/ 0 h 127"/>
              <a:gd name="T2" fmla="*/ 2147483646 w 233"/>
              <a:gd name="T3" fmla="*/ 0 h 127"/>
              <a:gd name="T4" fmla="*/ 2147483646 w 233"/>
              <a:gd name="T5" fmla="*/ 2147483646 h 127"/>
              <a:gd name="T6" fmla="*/ 0 w 233"/>
              <a:gd name="T7" fmla="*/ 2147483646 h 127"/>
              <a:gd name="T8" fmla="*/ 0 w 233"/>
              <a:gd name="T9" fmla="*/ 0 h 127"/>
              <a:gd name="T10" fmla="*/ 2147483646 w 233"/>
              <a:gd name="T11" fmla="*/ 0 h 127"/>
              <a:gd name="T12" fmla="*/ 2147483646 w 233"/>
              <a:gd name="T13" fmla="*/ 0 h 127"/>
              <a:gd name="T14" fmla="*/ 2147483646 w 233"/>
              <a:gd name="T15" fmla="*/ 2147483646 h 127"/>
              <a:gd name="T16" fmla="*/ 2147483646 w 233"/>
              <a:gd name="T17" fmla="*/ 2147483646 h 127"/>
              <a:gd name="T18" fmla="*/ 2147483646 w 233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3" h="127">
                <a:moveTo>
                  <a:pt x="0" y="0"/>
                </a:moveTo>
                <a:lnTo>
                  <a:pt x="233" y="0"/>
                </a:lnTo>
                <a:lnTo>
                  <a:pt x="233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224" y="0"/>
                </a:lnTo>
                <a:lnTo>
                  <a:pt x="224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D5D5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52" name="Freeform 488"/>
          <p:cNvSpPr>
            <a:spLocks noEditPoints="1"/>
          </p:cNvSpPr>
          <p:nvPr/>
        </p:nvSpPr>
        <p:spPr bwMode="auto">
          <a:xfrm>
            <a:off x="6724650" y="2241550"/>
            <a:ext cx="341313" cy="201613"/>
          </a:xfrm>
          <a:custGeom>
            <a:avLst/>
            <a:gdLst>
              <a:gd name="T0" fmla="*/ 0 w 215"/>
              <a:gd name="T1" fmla="*/ 0 h 127"/>
              <a:gd name="T2" fmla="*/ 2147483646 w 215"/>
              <a:gd name="T3" fmla="*/ 0 h 127"/>
              <a:gd name="T4" fmla="*/ 2147483646 w 215"/>
              <a:gd name="T5" fmla="*/ 2147483646 h 127"/>
              <a:gd name="T6" fmla="*/ 0 w 215"/>
              <a:gd name="T7" fmla="*/ 2147483646 h 127"/>
              <a:gd name="T8" fmla="*/ 0 w 215"/>
              <a:gd name="T9" fmla="*/ 0 h 127"/>
              <a:gd name="T10" fmla="*/ 2147483646 w 215"/>
              <a:gd name="T11" fmla="*/ 0 h 127"/>
              <a:gd name="T12" fmla="*/ 2147483646 w 215"/>
              <a:gd name="T13" fmla="*/ 0 h 127"/>
              <a:gd name="T14" fmla="*/ 2147483646 w 215"/>
              <a:gd name="T15" fmla="*/ 2147483646 h 127"/>
              <a:gd name="T16" fmla="*/ 2147483646 w 215"/>
              <a:gd name="T17" fmla="*/ 2147483646 h 127"/>
              <a:gd name="T18" fmla="*/ 2147483646 w 215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5" h="127">
                <a:moveTo>
                  <a:pt x="0" y="0"/>
                </a:moveTo>
                <a:lnTo>
                  <a:pt x="215" y="0"/>
                </a:lnTo>
                <a:lnTo>
                  <a:pt x="215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206" y="0"/>
                </a:lnTo>
                <a:lnTo>
                  <a:pt x="206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53" name="Freeform 489"/>
          <p:cNvSpPr>
            <a:spLocks noEditPoints="1"/>
          </p:cNvSpPr>
          <p:nvPr/>
        </p:nvSpPr>
        <p:spPr bwMode="auto">
          <a:xfrm>
            <a:off x="6738938" y="2241550"/>
            <a:ext cx="312737" cy="201613"/>
          </a:xfrm>
          <a:custGeom>
            <a:avLst/>
            <a:gdLst>
              <a:gd name="T0" fmla="*/ 0 w 197"/>
              <a:gd name="T1" fmla="*/ 0 h 127"/>
              <a:gd name="T2" fmla="*/ 2147483646 w 197"/>
              <a:gd name="T3" fmla="*/ 0 h 127"/>
              <a:gd name="T4" fmla="*/ 2147483646 w 197"/>
              <a:gd name="T5" fmla="*/ 2147483646 h 127"/>
              <a:gd name="T6" fmla="*/ 0 w 197"/>
              <a:gd name="T7" fmla="*/ 2147483646 h 127"/>
              <a:gd name="T8" fmla="*/ 0 w 197"/>
              <a:gd name="T9" fmla="*/ 0 h 127"/>
              <a:gd name="T10" fmla="*/ 2147483646 w 197"/>
              <a:gd name="T11" fmla="*/ 0 h 127"/>
              <a:gd name="T12" fmla="*/ 2147483646 w 197"/>
              <a:gd name="T13" fmla="*/ 0 h 127"/>
              <a:gd name="T14" fmla="*/ 2147483646 w 197"/>
              <a:gd name="T15" fmla="*/ 2147483646 h 127"/>
              <a:gd name="T16" fmla="*/ 2147483646 w 197"/>
              <a:gd name="T17" fmla="*/ 2147483646 h 127"/>
              <a:gd name="T18" fmla="*/ 2147483646 w 197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7" h="127">
                <a:moveTo>
                  <a:pt x="0" y="0"/>
                </a:moveTo>
                <a:lnTo>
                  <a:pt x="197" y="0"/>
                </a:lnTo>
                <a:lnTo>
                  <a:pt x="197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188" y="0"/>
                </a:lnTo>
                <a:lnTo>
                  <a:pt x="188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54" name="Freeform 490"/>
          <p:cNvSpPr>
            <a:spLocks noEditPoints="1"/>
          </p:cNvSpPr>
          <p:nvPr/>
        </p:nvSpPr>
        <p:spPr bwMode="auto">
          <a:xfrm>
            <a:off x="6753225" y="2241550"/>
            <a:ext cx="284163" cy="201613"/>
          </a:xfrm>
          <a:custGeom>
            <a:avLst/>
            <a:gdLst>
              <a:gd name="T0" fmla="*/ 0 w 179"/>
              <a:gd name="T1" fmla="*/ 0 h 127"/>
              <a:gd name="T2" fmla="*/ 2147483646 w 179"/>
              <a:gd name="T3" fmla="*/ 0 h 127"/>
              <a:gd name="T4" fmla="*/ 2147483646 w 179"/>
              <a:gd name="T5" fmla="*/ 2147483646 h 127"/>
              <a:gd name="T6" fmla="*/ 0 w 179"/>
              <a:gd name="T7" fmla="*/ 2147483646 h 127"/>
              <a:gd name="T8" fmla="*/ 0 w 179"/>
              <a:gd name="T9" fmla="*/ 0 h 127"/>
              <a:gd name="T10" fmla="*/ 2147483646 w 179"/>
              <a:gd name="T11" fmla="*/ 0 h 127"/>
              <a:gd name="T12" fmla="*/ 2147483646 w 179"/>
              <a:gd name="T13" fmla="*/ 0 h 127"/>
              <a:gd name="T14" fmla="*/ 2147483646 w 179"/>
              <a:gd name="T15" fmla="*/ 2147483646 h 127"/>
              <a:gd name="T16" fmla="*/ 2147483646 w 179"/>
              <a:gd name="T17" fmla="*/ 2147483646 h 127"/>
              <a:gd name="T18" fmla="*/ 2147483646 w 179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9" h="127">
                <a:moveTo>
                  <a:pt x="0" y="0"/>
                </a:moveTo>
                <a:lnTo>
                  <a:pt x="179" y="0"/>
                </a:lnTo>
                <a:lnTo>
                  <a:pt x="179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170" y="0"/>
                </a:lnTo>
                <a:lnTo>
                  <a:pt x="170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55" name="Freeform 491"/>
          <p:cNvSpPr>
            <a:spLocks noEditPoints="1"/>
          </p:cNvSpPr>
          <p:nvPr/>
        </p:nvSpPr>
        <p:spPr bwMode="auto">
          <a:xfrm>
            <a:off x="6767513" y="2241550"/>
            <a:ext cx="255587" cy="201613"/>
          </a:xfrm>
          <a:custGeom>
            <a:avLst/>
            <a:gdLst>
              <a:gd name="T0" fmla="*/ 0 w 161"/>
              <a:gd name="T1" fmla="*/ 0 h 127"/>
              <a:gd name="T2" fmla="*/ 2147483646 w 161"/>
              <a:gd name="T3" fmla="*/ 0 h 127"/>
              <a:gd name="T4" fmla="*/ 2147483646 w 161"/>
              <a:gd name="T5" fmla="*/ 2147483646 h 127"/>
              <a:gd name="T6" fmla="*/ 0 w 161"/>
              <a:gd name="T7" fmla="*/ 2147483646 h 127"/>
              <a:gd name="T8" fmla="*/ 0 w 161"/>
              <a:gd name="T9" fmla="*/ 0 h 127"/>
              <a:gd name="T10" fmla="*/ 2147483646 w 161"/>
              <a:gd name="T11" fmla="*/ 0 h 127"/>
              <a:gd name="T12" fmla="*/ 2147483646 w 161"/>
              <a:gd name="T13" fmla="*/ 0 h 127"/>
              <a:gd name="T14" fmla="*/ 2147483646 w 161"/>
              <a:gd name="T15" fmla="*/ 2147483646 h 127"/>
              <a:gd name="T16" fmla="*/ 2147483646 w 161"/>
              <a:gd name="T17" fmla="*/ 2147483646 h 127"/>
              <a:gd name="T18" fmla="*/ 2147483646 w 161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1" h="127">
                <a:moveTo>
                  <a:pt x="0" y="0"/>
                </a:moveTo>
                <a:lnTo>
                  <a:pt x="161" y="0"/>
                </a:lnTo>
                <a:lnTo>
                  <a:pt x="161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152" y="0"/>
                </a:lnTo>
                <a:lnTo>
                  <a:pt x="152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DE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56" name="Freeform 492"/>
          <p:cNvSpPr>
            <a:spLocks noEditPoints="1"/>
          </p:cNvSpPr>
          <p:nvPr/>
        </p:nvSpPr>
        <p:spPr bwMode="auto">
          <a:xfrm>
            <a:off x="6781800" y="2241550"/>
            <a:ext cx="227013" cy="201613"/>
          </a:xfrm>
          <a:custGeom>
            <a:avLst/>
            <a:gdLst>
              <a:gd name="T0" fmla="*/ 0 w 143"/>
              <a:gd name="T1" fmla="*/ 0 h 127"/>
              <a:gd name="T2" fmla="*/ 2147483646 w 143"/>
              <a:gd name="T3" fmla="*/ 0 h 127"/>
              <a:gd name="T4" fmla="*/ 2147483646 w 143"/>
              <a:gd name="T5" fmla="*/ 2147483646 h 127"/>
              <a:gd name="T6" fmla="*/ 0 w 143"/>
              <a:gd name="T7" fmla="*/ 2147483646 h 127"/>
              <a:gd name="T8" fmla="*/ 0 w 143"/>
              <a:gd name="T9" fmla="*/ 0 h 127"/>
              <a:gd name="T10" fmla="*/ 2147483646 w 143"/>
              <a:gd name="T11" fmla="*/ 0 h 127"/>
              <a:gd name="T12" fmla="*/ 2147483646 w 143"/>
              <a:gd name="T13" fmla="*/ 0 h 127"/>
              <a:gd name="T14" fmla="*/ 2147483646 w 143"/>
              <a:gd name="T15" fmla="*/ 2147483646 h 127"/>
              <a:gd name="T16" fmla="*/ 2147483646 w 143"/>
              <a:gd name="T17" fmla="*/ 2147483646 h 127"/>
              <a:gd name="T18" fmla="*/ 2147483646 w 143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3" h="127">
                <a:moveTo>
                  <a:pt x="0" y="0"/>
                </a:moveTo>
                <a:lnTo>
                  <a:pt x="143" y="0"/>
                </a:lnTo>
                <a:lnTo>
                  <a:pt x="143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134" y="0"/>
                </a:lnTo>
                <a:lnTo>
                  <a:pt x="134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57" name="Freeform 493"/>
          <p:cNvSpPr>
            <a:spLocks noEditPoints="1"/>
          </p:cNvSpPr>
          <p:nvPr/>
        </p:nvSpPr>
        <p:spPr bwMode="auto">
          <a:xfrm>
            <a:off x="6796088" y="2241550"/>
            <a:ext cx="198437" cy="201613"/>
          </a:xfrm>
          <a:custGeom>
            <a:avLst/>
            <a:gdLst>
              <a:gd name="T0" fmla="*/ 0 w 125"/>
              <a:gd name="T1" fmla="*/ 0 h 127"/>
              <a:gd name="T2" fmla="*/ 2147483646 w 125"/>
              <a:gd name="T3" fmla="*/ 0 h 127"/>
              <a:gd name="T4" fmla="*/ 2147483646 w 125"/>
              <a:gd name="T5" fmla="*/ 2147483646 h 127"/>
              <a:gd name="T6" fmla="*/ 0 w 125"/>
              <a:gd name="T7" fmla="*/ 2147483646 h 127"/>
              <a:gd name="T8" fmla="*/ 0 w 125"/>
              <a:gd name="T9" fmla="*/ 0 h 127"/>
              <a:gd name="T10" fmla="*/ 2147483646 w 125"/>
              <a:gd name="T11" fmla="*/ 0 h 127"/>
              <a:gd name="T12" fmla="*/ 2147483646 w 125"/>
              <a:gd name="T13" fmla="*/ 0 h 127"/>
              <a:gd name="T14" fmla="*/ 2147483646 w 125"/>
              <a:gd name="T15" fmla="*/ 2147483646 h 127"/>
              <a:gd name="T16" fmla="*/ 2147483646 w 125"/>
              <a:gd name="T17" fmla="*/ 2147483646 h 127"/>
              <a:gd name="T18" fmla="*/ 2147483646 w 125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5" h="127">
                <a:moveTo>
                  <a:pt x="0" y="0"/>
                </a:moveTo>
                <a:lnTo>
                  <a:pt x="125" y="0"/>
                </a:lnTo>
                <a:lnTo>
                  <a:pt x="125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116" y="0"/>
                </a:lnTo>
                <a:lnTo>
                  <a:pt x="116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E1E1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58" name="Freeform 494"/>
          <p:cNvSpPr>
            <a:spLocks noEditPoints="1"/>
          </p:cNvSpPr>
          <p:nvPr/>
        </p:nvSpPr>
        <p:spPr bwMode="auto">
          <a:xfrm>
            <a:off x="6810375" y="2241550"/>
            <a:ext cx="169863" cy="201613"/>
          </a:xfrm>
          <a:custGeom>
            <a:avLst/>
            <a:gdLst>
              <a:gd name="T0" fmla="*/ 0 w 107"/>
              <a:gd name="T1" fmla="*/ 0 h 127"/>
              <a:gd name="T2" fmla="*/ 2147483646 w 107"/>
              <a:gd name="T3" fmla="*/ 0 h 127"/>
              <a:gd name="T4" fmla="*/ 2147483646 w 107"/>
              <a:gd name="T5" fmla="*/ 2147483646 h 127"/>
              <a:gd name="T6" fmla="*/ 0 w 107"/>
              <a:gd name="T7" fmla="*/ 2147483646 h 127"/>
              <a:gd name="T8" fmla="*/ 0 w 107"/>
              <a:gd name="T9" fmla="*/ 0 h 127"/>
              <a:gd name="T10" fmla="*/ 2147483646 w 107"/>
              <a:gd name="T11" fmla="*/ 0 h 127"/>
              <a:gd name="T12" fmla="*/ 2147483646 w 107"/>
              <a:gd name="T13" fmla="*/ 0 h 127"/>
              <a:gd name="T14" fmla="*/ 2147483646 w 107"/>
              <a:gd name="T15" fmla="*/ 2147483646 h 127"/>
              <a:gd name="T16" fmla="*/ 2147483646 w 107"/>
              <a:gd name="T17" fmla="*/ 2147483646 h 127"/>
              <a:gd name="T18" fmla="*/ 2147483646 w 107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7" h="127">
                <a:moveTo>
                  <a:pt x="0" y="0"/>
                </a:moveTo>
                <a:lnTo>
                  <a:pt x="107" y="0"/>
                </a:lnTo>
                <a:lnTo>
                  <a:pt x="107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98" y="0"/>
                </a:lnTo>
                <a:lnTo>
                  <a:pt x="98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E3E3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59" name="Freeform 495"/>
          <p:cNvSpPr>
            <a:spLocks noEditPoints="1"/>
          </p:cNvSpPr>
          <p:nvPr/>
        </p:nvSpPr>
        <p:spPr bwMode="auto">
          <a:xfrm>
            <a:off x="6824663" y="2241550"/>
            <a:ext cx="141287" cy="201613"/>
          </a:xfrm>
          <a:custGeom>
            <a:avLst/>
            <a:gdLst>
              <a:gd name="T0" fmla="*/ 0 w 89"/>
              <a:gd name="T1" fmla="*/ 0 h 127"/>
              <a:gd name="T2" fmla="*/ 2147483646 w 89"/>
              <a:gd name="T3" fmla="*/ 0 h 127"/>
              <a:gd name="T4" fmla="*/ 2147483646 w 89"/>
              <a:gd name="T5" fmla="*/ 2147483646 h 127"/>
              <a:gd name="T6" fmla="*/ 0 w 89"/>
              <a:gd name="T7" fmla="*/ 2147483646 h 127"/>
              <a:gd name="T8" fmla="*/ 0 w 89"/>
              <a:gd name="T9" fmla="*/ 0 h 127"/>
              <a:gd name="T10" fmla="*/ 2147483646 w 89"/>
              <a:gd name="T11" fmla="*/ 0 h 127"/>
              <a:gd name="T12" fmla="*/ 2147483646 w 89"/>
              <a:gd name="T13" fmla="*/ 0 h 127"/>
              <a:gd name="T14" fmla="*/ 2147483646 w 89"/>
              <a:gd name="T15" fmla="*/ 2147483646 h 127"/>
              <a:gd name="T16" fmla="*/ 2147483646 w 89"/>
              <a:gd name="T17" fmla="*/ 2147483646 h 127"/>
              <a:gd name="T18" fmla="*/ 2147483646 w 89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9" h="127">
                <a:moveTo>
                  <a:pt x="0" y="0"/>
                </a:moveTo>
                <a:lnTo>
                  <a:pt x="89" y="0"/>
                </a:lnTo>
                <a:lnTo>
                  <a:pt x="89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80" y="0"/>
                </a:lnTo>
                <a:lnTo>
                  <a:pt x="80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0" name="Freeform 496"/>
          <p:cNvSpPr>
            <a:spLocks noEditPoints="1"/>
          </p:cNvSpPr>
          <p:nvPr/>
        </p:nvSpPr>
        <p:spPr bwMode="auto">
          <a:xfrm>
            <a:off x="6838950" y="2241550"/>
            <a:ext cx="112713" cy="201613"/>
          </a:xfrm>
          <a:custGeom>
            <a:avLst/>
            <a:gdLst>
              <a:gd name="T0" fmla="*/ 0 w 71"/>
              <a:gd name="T1" fmla="*/ 0 h 127"/>
              <a:gd name="T2" fmla="*/ 2147483646 w 71"/>
              <a:gd name="T3" fmla="*/ 0 h 127"/>
              <a:gd name="T4" fmla="*/ 2147483646 w 71"/>
              <a:gd name="T5" fmla="*/ 2147483646 h 127"/>
              <a:gd name="T6" fmla="*/ 0 w 71"/>
              <a:gd name="T7" fmla="*/ 2147483646 h 127"/>
              <a:gd name="T8" fmla="*/ 0 w 71"/>
              <a:gd name="T9" fmla="*/ 0 h 127"/>
              <a:gd name="T10" fmla="*/ 2147483646 w 71"/>
              <a:gd name="T11" fmla="*/ 0 h 127"/>
              <a:gd name="T12" fmla="*/ 2147483646 w 71"/>
              <a:gd name="T13" fmla="*/ 0 h 127"/>
              <a:gd name="T14" fmla="*/ 2147483646 w 71"/>
              <a:gd name="T15" fmla="*/ 2147483646 h 127"/>
              <a:gd name="T16" fmla="*/ 2147483646 w 71"/>
              <a:gd name="T17" fmla="*/ 2147483646 h 127"/>
              <a:gd name="T18" fmla="*/ 2147483646 w 71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1" h="127">
                <a:moveTo>
                  <a:pt x="0" y="0"/>
                </a:moveTo>
                <a:lnTo>
                  <a:pt x="71" y="0"/>
                </a:lnTo>
                <a:lnTo>
                  <a:pt x="71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62" y="0"/>
                </a:lnTo>
                <a:lnTo>
                  <a:pt x="62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1" name="Freeform 497"/>
          <p:cNvSpPr>
            <a:spLocks noEditPoints="1"/>
          </p:cNvSpPr>
          <p:nvPr/>
        </p:nvSpPr>
        <p:spPr bwMode="auto">
          <a:xfrm>
            <a:off x="6853238" y="2241550"/>
            <a:ext cx="84137" cy="201613"/>
          </a:xfrm>
          <a:custGeom>
            <a:avLst/>
            <a:gdLst>
              <a:gd name="T0" fmla="*/ 0 w 53"/>
              <a:gd name="T1" fmla="*/ 0 h 127"/>
              <a:gd name="T2" fmla="*/ 2147483646 w 53"/>
              <a:gd name="T3" fmla="*/ 0 h 127"/>
              <a:gd name="T4" fmla="*/ 2147483646 w 53"/>
              <a:gd name="T5" fmla="*/ 2147483646 h 127"/>
              <a:gd name="T6" fmla="*/ 0 w 53"/>
              <a:gd name="T7" fmla="*/ 2147483646 h 127"/>
              <a:gd name="T8" fmla="*/ 0 w 53"/>
              <a:gd name="T9" fmla="*/ 0 h 127"/>
              <a:gd name="T10" fmla="*/ 2147483646 w 53"/>
              <a:gd name="T11" fmla="*/ 0 h 127"/>
              <a:gd name="T12" fmla="*/ 2147483646 w 53"/>
              <a:gd name="T13" fmla="*/ 0 h 127"/>
              <a:gd name="T14" fmla="*/ 2147483646 w 53"/>
              <a:gd name="T15" fmla="*/ 2147483646 h 127"/>
              <a:gd name="T16" fmla="*/ 2147483646 w 53"/>
              <a:gd name="T17" fmla="*/ 2147483646 h 127"/>
              <a:gd name="T18" fmla="*/ 2147483646 w 53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3" h="127">
                <a:moveTo>
                  <a:pt x="0" y="0"/>
                </a:moveTo>
                <a:lnTo>
                  <a:pt x="53" y="0"/>
                </a:lnTo>
                <a:lnTo>
                  <a:pt x="53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44" y="0"/>
                </a:lnTo>
                <a:lnTo>
                  <a:pt x="44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2" name="Freeform 498"/>
          <p:cNvSpPr>
            <a:spLocks noEditPoints="1"/>
          </p:cNvSpPr>
          <p:nvPr/>
        </p:nvSpPr>
        <p:spPr bwMode="auto">
          <a:xfrm>
            <a:off x="6867525" y="2241550"/>
            <a:ext cx="55563" cy="201613"/>
          </a:xfrm>
          <a:custGeom>
            <a:avLst/>
            <a:gdLst>
              <a:gd name="T0" fmla="*/ 0 w 35"/>
              <a:gd name="T1" fmla="*/ 0 h 127"/>
              <a:gd name="T2" fmla="*/ 2147483646 w 35"/>
              <a:gd name="T3" fmla="*/ 0 h 127"/>
              <a:gd name="T4" fmla="*/ 2147483646 w 35"/>
              <a:gd name="T5" fmla="*/ 2147483646 h 127"/>
              <a:gd name="T6" fmla="*/ 0 w 35"/>
              <a:gd name="T7" fmla="*/ 2147483646 h 127"/>
              <a:gd name="T8" fmla="*/ 0 w 35"/>
              <a:gd name="T9" fmla="*/ 0 h 127"/>
              <a:gd name="T10" fmla="*/ 2147483646 w 35"/>
              <a:gd name="T11" fmla="*/ 0 h 127"/>
              <a:gd name="T12" fmla="*/ 2147483646 w 35"/>
              <a:gd name="T13" fmla="*/ 0 h 127"/>
              <a:gd name="T14" fmla="*/ 2147483646 w 35"/>
              <a:gd name="T15" fmla="*/ 2147483646 h 127"/>
              <a:gd name="T16" fmla="*/ 2147483646 w 35"/>
              <a:gd name="T17" fmla="*/ 2147483646 h 127"/>
              <a:gd name="T18" fmla="*/ 2147483646 w 35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5" h="127">
                <a:moveTo>
                  <a:pt x="0" y="0"/>
                </a:moveTo>
                <a:lnTo>
                  <a:pt x="35" y="0"/>
                </a:lnTo>
                <a:lnTo>
                  <a:pt x="35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26" y="0"/>
                </a:lnTo>
                <a:lnTo>
                  <a:pt x="26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3" name="Freeform 499"/>
          <p:cNvSpPr>
            <a:spLocks noEditPoints="1"/>
          </p:cNvSpPr>
          <p:nvPr/>
        </p:nvSpPr>
        <p:spPr bwMode="auto">
          <a:xfrm>
            <a:off x="6881813" y="2241550"/>
            <a:ext cx="26987" cy="201613"/>
          </a:xfrm>
          <a:custGeom>
            <a:avLst/>
            <a:gdLst>
              <a:gd name="T0" fmla="*/ 0 w 17"/>
              <a:gd name="T1" fmla="*/ 0 h 127"/>
              <a:gd name="T2" fmla="*/ 2147483646 w 17"/>
              <a:gd name="T3" fmla="*/ 0 h 127"/>
              <a:gd name="T4" fmla="*/ 2147483646 w 17"/>
              <a:gd name="T5" fmla="*/ 2147483646 h 127"/>
              <a:gd name="T6" fmla="*/ 0 w 17"/>
              <a:gd name="T7" fmla="*/ 2147483646 h 127"/>
              <a:gd name="T8" fmla="*/ 0 w 17"/>
              <a:gd name="T9" fmla="*/ 0 h 127"/>
              <a:gd name="T10" fmla="*/ 2147483646 w 17"/>
              <a:gd name="T11" fmla="*/ 0 h 127"/>
              <a:gd name="T12" fmla="*/ 2147483646 w 17"/>
              <a:gd name="T13" fmla="*/ 0 h 127"/>
              <a:gd name="T14" fmla="*/ 2147483646 w 17"/>
              <a:gd name="T15" fmla="*/ 2147483646 h 127"/>
              <a:gd name="T16" fmla="*/ 2147483646 w 17"/>
              <a:gd name="T17" fmla="*/ 2147483646 h 127"/>
              <a:gd name="T18" fmla="*/ 2147483646 w 17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" h="127">
                <a:moveTo>
                  <a:pt x="0" y="0"/>
                </a:moveTo>
                <a:lnTo>
                  <a:pt x="17" y="0"/>
                </a:lnTo>
                <a:lnTo>
                  <a:pt x="17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9" y="0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4" name="Freeform 500"/>
          <p:cNvSpPr>
            <a:spLocks noEditPoints="1"/>
          </p:cNvSpPr>
          <p:nvPr/>
        </p:nvSpPr>
        <p:spPr bwMode="auto">
          <a:xfrm>
            <a:off x="6896100" y="2241550"/>
            <a:ext cx="1588" cy="201613"/>
          </a:xfrm>
          <a:custGeom>
            <a:avLst/>
            <a:gdLst>
              <a:gd name="T0" fmla="*/ 0 w 1588"/>
              <a:gd name="T1" fmla="*/ 0 h 127"/>
              <a:gd name="T2" fmla="*/ 0 w 1588"/>
              <a:gd name="T3" fmla="*/ 0 h 127"/>
              <a:gd name="T4" fmla="*/ 0 w 1588"/>
              <a:gd name="T5" fmla="*/ 2147483646 h 127"/>
              <a:gd name="T6" fmla="*/ 0 w 1588"/>
              <a:gd name="T7" fmla="*/ 2147483646 h 127"/>
              <a:gd name="T8" fmla="*/ 0 w 1588"/>
              <a:gd name="T9" fmla="*/ 0 h 127"/>
              <a:gd name="T10" fmla="*/ 0 w 1588"/>
              <a:gd name="T11" fmla="*/ 0 h 127"/>
              <a:gd name="T12" fmla="*/ 0 w 1588"/>
              <a:gd name="T13" fmla="*/ 0 h 127"/>
              <a:gd name="T14" fmla="*/ 0 w 1588"/>
              <a:gd name="T15" fmla="*/ 2147483646 h 127"/>
              <a:gd name="T16" fmla="*/ 0 w 1588"/>
              <a:gd name="T17" fmla="*/ 2147483646 h 127"/>
              <a:gd name="T18" fmla="*/ 0 w 1588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88" h="127">
                <a:moveTo>
                  <a:pt x="0" y="0"/>
                </a:moveTo>
                <a:lnTo>
                  <a:pt x="0" y="0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127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5" name="Freeform 501"/>
          <p:cNvSpPr>
            <a:spLocks/>
          </p:cNvSpPr>
          <p:nvPr/>
        </p:nvSpPr>
        <p:spPr bwMode="auto">
          <a:xfrm>
            <a:off x="6454775" y="2241550"/>
            <a:ext cx="887413" cy="201613"/>
          </a:xfrm>
          <a:custGeom>
            <a:avLst/>
            <a:gdLst>
              <a:gd name="T0" fmla="*/ 2147483646 w 559"/>
              <a:gd name="T1" fmla="*/ 2147483646 h 127"/>
              <a:gd name="T2" fmla="*/ 2147483646 w 559"/>
              <a:gd name="T3" fmla="*/ 2147483646 h 127"/>
              <a:gd name="T4" fmla="*/ 2147483646 w 559"/>
              <a:gd name="T5" fmla="*/ 2147483646 h 127"/>
              <a:gd name="T6" fmla="*/ 2147483646 w 559"/>
              <a:gd name="T7" fmla="*/ 2147483646 h 127"/>
              <a:gd name="T8" fmla="*/ 2147483646 w 559"/>
              <a:gd name="T9" fmla="*/ 2147483646 h 127"/>
              <a:gd name="T10" fmla="*/ 2147483646 w 559"/>
              <a:gd name="T11" fmla="*/ 2147483646 h 127"/>
              <a:gd name="T12" fmla="*/ 2147483646 w 559"/>
              <a:gd name="T13" fmla="*/ 2147483646 h 127"/>
              <a:gd name="T14" fmla="*/ 2147483646 w 559"/>
              <a:gd name="T15" fmla="*/ 2147483646 h 127"/>
              <a:gd name="T16" fmla="*/ 2147483646 w 559"/>
              <a:gd name="T17" fmla="*/ 0 h 127"/>
              <a:gd name="T18" fmla="*/ 2147483646 w 559"/>
              <a:gd name="T19" fmla="*/ 0 h 127"/>
              <a:gd name="T20" fmla="*/ 2147483646 w 559"/>
              <a:gd name="T21" fmla="*/ 0 h 127"/>
              <a:gd name="T22" fmla="*/ 0 w 559"/>
              <a:gd name="T23" fmla="*/ 0 h 127"/>
              <a:gd name="T24" fmla="*/ 0 w 559"/>
              <a:gd name="T25" fmla="*/ 2147483646 h 127"/>
              <a:gd name="T26" fmla="*/ 2147483646 w 559"/>
              <a:gd name="T27" fmla="*/ 2147483646 h 127"/>
              <a:gd name="T28" fmla="*/ 2147483646 w 559"/>
              <a:gd name="T29" fmla="*/ 2147483646 h 127"/>
              <a:gd name="T30" fmla="*/ 2147483646 w 559"/>
              <a:gd name="T31" fmla="*/ 2147483646 h 127"/>
              <a:gd name="T32" fmla="*/ 2147483646 w 559"/>
              <a:gd name="T33" fmla="*/ 2147483646 h 127"/>
              <a:gd name="T34" fmla="*/ 2147483646 w 559"/>
              <a:gd name="T35" fmla="*/ 2147483646 h 127"/>
              <a:gd name="T36" fmla="*/ 2147483646 w 559"/>
              <a:gd name="T37" fmla="*/ 2147483646 h 127"/>
              <a:gd name="T38" fmla="*/ 2147483646 w 559"/>
              <a:gd name="T39" fmla="*/ 2147483646 h 127"/>
              <a:gd name="T40" fmla="*/ 2147483646 w 559"/>
              <a:gd name="T41" fmla="*/ 2147483646 h 127"/>
              <a:gd name="T42" fmla="*/ 2147483646 w 559"/>
              <a:gd name="T43" fmla="*/ 2147483646 h 127"/>
              <a:gd name="T44" fmla="*/ 2147483646 w 559"/>
              <a:gd name="T45" fmla="*/ 2147483646 h 127"/>
              <a:gd name="T46" fmla="*/ 2147483646 w 559"/>
              <a:gd name="T47" fmla="*/ 2147483646 h 127"/>
              <a:gd name="T48" fmla="*/ 2147483646 w 559"/>
              <a:gd name="T49" fmla="*/ 2147483646 h 127"/>
              <a:gd name="T50" fmla="*/ 2147483646 w 559"/>
              <a:gd name="T51" fmla="*/ 2147483646 h 127"/>
              <a:gd name="T52" fmla="*/ 2147483646 w 559"/>
              <a:gd name="T53" fmla="*/ 2147483646 h 127"/>
              <a:gd name="T54" fmla="*/ 2147483646 w 559"/>
              <a:gd name="T55" fmla="*/ 2147483646 h 127"/>
              <a:gd name="T56" fmla="*/ 2147483646 w 559"/>
              <a:gd name="T57" fmla="*/ 2147483646 h 127"/>
              <a:gd name="T58" fmla="*/ 2147483646 w 559"/>
              <a:gd name="T59" fmla="*/ 2147483646 h 127"/>
              <a:gd name="T60" fmla="*/ 2147483646 w 559"/>
              <a:gd name="T61" fmla="*/ 2147483646 h 127"/>
              <a:gd name="T62" fmla="*/ 2147483646 w 559"/>
              <a:gd name="T63" fmla="*/ 2147483646 h 127"/>
              <a:gd name="T64" fmla="*/ 2147483646 w 559"/>
              <a:gd name="T65" fmla="*/ 2147483646 h 127"/>
              <a:gd name="T66" fmla="*/ 2147483646 w 559"/>
              <a:gd name="T67" fmla="*/ 0 h 127"/>
              <a:gd name="T68" fmla="*/ 2147483646 w 559"/>
              <a:gd name="T69" fmla="*/ 0 h 127"/>
              <a:gd name="T70" fmla="*/ 2147483646 w 559"/>
              <a:gd name="T71" fmla="*/ 0 h 127"/>
              <a:gd name="T72" fmla="*/ 2147483646 w 559"/>
              <a:gd name="T73" fmla="*/ 0 h 127"/>
              <a:gd name="T74" fmla="*/ 2147483646 w 559"/>
              <a:gd name="T75" fmla="*/ 2147483646 h 127"/>
              <a:gd name="T76" fmla="*/ 2147483646 w 559"/>
              <a:gd name="T77" fmla="*/ 2147483646 h 127"/>
              <a:gd name="T78" fmla="*/ 2147483646 w 559"/>
              <a:gd name="T79" fmla="*/ 2147483646 h 127"/>
              <a:gd name="T80" fmla="*/ 2147483646 w 559"/>
              <a:gd name="T81" fmla="*/ 2147483646 h 127"/>
              <a:gd name="T82" fmla="*/ 2147483646 w 559"/>
              <a:gd name="T83" fmla="*/ 2147483646 h 127"/>
              <a:gd name="T84" fmla="*/ 2147483646 w 559"/>
              <a:gd name="T85" fmla="*/ 2147483646 h 127"/>
              <a:gd name="T86" fmla="*/ 2147483646 w 559"/>
              <a:gd name="T87" fmla="*/ 2147483646 h 127"/>
              <a:gd name="T88" fmla="*/ 2147483646 w 559"/>
              <a:gd name="T89" fmla="*/ 2147483646 h 12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559" h="127">
                <a:moveTo>
                  <a:pt x="278" y="23"/>
                </a:moveTo>
                <a:lnTo>
                  <a:pt x="233" y="23"/>
                </a:lnTo>
                <a:lnTo>
                  <a:pt x="202" y="20"/>
                </a:lnTo>
                <a:lnTo>
                  <a:pt x="175" y="16"/>
                </a:lnTo>
                <a:lnTo>
                  <a:pt x="157" y="16"/>
                </a:lnTo>
                <a:lnTo>
                  <a:pt x="143" y="12"/>
                </a:lnTo>
                <a:lnTo>
                  <a:pt x="117" y="4"/>
                </a:lnTo>
                <a:lnTo>
                  <a:pt x="103" y="4"/>
                </a:lnTo>
                <a:lnTo>
                  <a:pt x="90" y="0"/>
                </a:lnTo>
                <a:lnTo>
                  <a:pt x="72" y="0"/>
                </a:lnTo>
                <a:lnTo>
                  <a:pt x="50" y="0"/>
                </a:lnTo>
                <a:lnTo>
                  <a:pt x="0" y="0"/>
                </a:lnTo>
                <a:lnTo>
                  <a:pt x="0" y="108"/>
                </a:lnTo>
                <a:lnTo>
                  <a:pt x="50" y="108"/>
                </a:lnTo>
                <a:lnTo>
                  <a:pt x="72" y="108"/>
                </a:lnTo>
                <a:lnTo>
                  <a:pt x="90" y="108"/>
                </a:lnTo>
                <a:lnTo>
                  <a:pt x="103" y="108"/>
                </a:lnTo>
                <a:lnTo>
                  <a:pt x="117" y="112"/>
                </a:lnTo>
                <a:lnTo>
                  <a:pt x="143" y="116"/>
                </a:lnTo>
                <a:lnTo>
                  <a:pt x="157" y="119"/>
                </a:lnTo>
                <a:lnTo>
                  <a:pt x="175" y="123"/>
                </a:lnTo>
                <a:lnTo>
                  <a:pt x="202" y="127"/>
                </a:lnTo>
                <a:lnTo>
                  <a:pt x="233" y="127"/>
                </a:lnTo>
                <a:lnTo>
                  <a:pt x="278" y="127"/>
                </a:lnTo>
                <a:lnTo>
                  <a:pt x="331" y="123"/>
                </a:lnTo>
                <a:lnTo>
                  <a:pt x="367" y="119"/>
                </a:lnTo>
                <a:lnTo>
                  <a:pt x="394" y="119"/>
                </a:lnTo>
                <a:lnTo>
                  <a:pt x="412" y="116"/>
                </a:lnTo>
                <a:lnTo>
                  <a:pt x="443" y="112"/>
                </a:lnTo>
                <a:lnTo>
                  <a:pt x="461" y="108"/>
                </a:lnTo>
                <a:lnTo>
                  <a:pt x="483" y="108"/>
                </a:lnTo>
                <a:lnTo>
                  <a:pt x="505" y="108"/>
                </a:lnTo>
                <a:lnTo>
                  <a:pt x="559" y="108"/>
                </a:lnTo>
                <a:lnTo>
                  <a:pt x="559" y="0"/>
                </a:lnTo>
                <a:lnTo>
                  <a:pt x="505" y="0"/>
                </a:lnTo>
                <a:lnTo>
                  <a:pt x="488" y="0"/>
                </a:lnTo>
                <a:lnTo>
                  <a:pt x="470" y="0"/>
                </a:lnTo>
                <a:lnTo>
                  <a:pt x="452" y="4"/>
                </a:lnTo>
                <a:lnTo>
                  <a:pt x="438" y="4"/>
                </a:lnTo>
                <a:lnTo>
                  <a:pt x="412" y="12"/>
                </a:lnTo>
                <a:lnTo>
                  <a:pt x="398" y="16"/>
                </a:lnTo>
                <a:lnTo>
                  <a:pt x="380" y="16"/>
                </a:lnTo>
                <a:lnTo>
                  <a:pt x="358" y="20"/>
                </a:lnTo>
                <a:lnTo>
                  <a:pt x="322" y="23"/>
                </a:lnTo>
                <a:lnTo>
                  <a:pt x="278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6" name="Freeform 502"/>
          <p:cNvSpPr>
            <a:spLocks noEditPoints="1"/>
          </p:cNvSpPr>
          <p:nvPr/>
        </p:nvSpPr>
        <p:spPr bwMode="auto">
          <a:xfrm>
            <a:off x="6454775" y="2241550"/>
            <a:ext cx="887413" cy="201613"/>
          </a:xfrm>
          <a:custGeom>
            <a:avLst/>
            <a:gdLst>
              <a:gd name="T0" fmla="*/ 0 w 559"/>
              <a:gd name="T1" fmla="*/ 0 h 127"/>
              <a:gd name="T2" fmla="*/ 2147483646 w 559"/>
              <a:gd name="T3" fmla="*/ 0 h 127"/>
              <a:gd name="T4" fmla="*/ 2147483646 w 559"/>
              <a:gd name="T5" fmla="*/ 2147483646 h 127"/>
              <a:gd name="T6" fmla="*/ 0 w 559"/>
              <a:gd name="T7" fmla="*/ 2147483646 h 127"/>
              <a:gd name="T8" fmla="*/ 0 w 559"/>
              <a:gd name="T9" fmla="*/ 0 h 127"/>
              <a:gd name="T10" fmla="*/ 2147483646 w 559"/>
              <a:gd name="T11" fmla="*/ 0 h 127"/>
              <a:gd name="T12" fmla="*/ 2147483646 w 559"/>
              <a:gd name="T13" fmla="*/ 0 h 127"/>
              <a:gd name="T14" fmla="*/ 2147483646 w 559"/>
              <a:gd name="T15" fmla="*/ 2147483646 h 127"/>
              <a:gd name="T16" fmla="*/ 2147483646 w 559"/>
              <a:gd name="T17" fmla="*/ 2147483646 h 127"/>
              <a:gd name="T18" fmla="*/ 2147483646 w 559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59" h="127">
                <a:moveTo>
                  <a:pt x="0" y="0"/>
                </a:moveTo>
                <a:lnTo>
                  <a:pt x="559" y="0"/>
                </a:lnTo>
                <a:lnTo>
                  <a:pt x="559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550" y="0"/>
                </a:lnTo>
                <a:lnTo>
                  <a:pt x="550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7" name="Freeform 503"/>
          <p:cNvSpPr>
            <a:spLocks noEditPoints="1"/>
          </p:cNvSpPr>
          <p:nvPr/>
        </p:nvSpPr>
        <p:spPr bwMode="auto">
          <a:xfrm>
            <a:off x="6469063" y="2241550"/>
            <a:ext cx="858837" cy="201613"/>
          </a:xfrm>
          <a:custGeom>
            <a:avLst/>
            <a:gdLst>
              <a:gd name="T0" fmla="*/ 0 w 541"/>
              <a:gd name="T1" fmla="*/ 0 h 127"/>
              <a:gd name="T2" fmla="*/ 2147483646 w 541"/>
              <a:gd name="T3" fmla="*/ 0 h 127"/>
              <a:gd name="T4" fmla="*/ 2147483646 w 541"/>
              <a:gd name="T5" fmla="*/ 2147483646 h 127"/>
              <a:gd name="T6" fmla="*/ 0 w 541"/>
              <a:gd name="T7" fmla="*/ 2147483646 h 127"/>
              <a:gd name="T8" fmla="*/ 0 w 541"/>
              <a:gd name="T9" fmla="*/ 0 h 127"/>
              <a:gd name="T10" fmla="*/ 2147483646 w 541"/>
              <a:gd name="T11" fmla="*/ 0 h 127"/>
              <a:gd name="T12" fmla="*/ 2147483646 w 541"/>
              <a:gd name="T13" fmla="*/ 0 h 127"/>
              <a:gd name="T14" fmla="*/ 2147483646 w 541"/>
              <a:gd name="T15" fmla="*/ 2147483646 h 127"/>
              <a:gd name="T16" fmla="*/ 2147483646 w 541"/>
              <a:gd name="T17" fmla="*/ 2147483646 h 127"/>
              <a:gd name="T18" fmla="*/ 2147483646 w 541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41" h="127">
                <a:moveTo>
                  <a:pt x="0" y="0"/>
                </a:moveTo>
                <a:lnTo>
                  <a:pt x="541" y="0"/>
                </a:lnTo>
                <a:lnTo>
                  <a:pt x="541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532" y="0"/>
                </a:lnTo>
                <a:lnTo>
                  <a:pt x="532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8" name="Freeform 504"/>
          <p:cNvSpPr>
            <a:spLocks noEditPoints="1"/>
          </p:cNvSpPr>
          <p:nvPr/>
        </p:nvSpPr>
        <p:spPr bwMode="auto">
          <a:xfrm>
            <a:off x="6483350" y="2241550"/>
            <a:ext cx="830263" cy="201613"/>
          </a:xfrm>
          <a:custGeom>
            <a:avLst/>
            <a:gdLst>
              <a:gd name="T0" fmla="*/ 0 w 523"/>
              <a:gd name="T1" fmla="*/ 0 h 127"/>
              <a:gd name="T2" fmla="*/ 2147483646 w 523"/>
              <a:gd name="T3" fmla="*/ 0 h 127"/>
              <a:gd name="T4" fmla="*/ 2147483646 w 523"/>
              <a:gd name="T5" fmla="*/ 2147483646 h 127"/>
              <a:gd name="T6" fmla="*/ 0 w 523"/>
              <a:gd name="T7" fmla="*/ 2147483646 h 127"/>
              <a:gd name="T8" fmla="*/ 0 w 523"/>
              <a:gd name="T9" fmla="*/ 0 h 127"/>
              <a:gd name="T10" fmla="*/ 2147483646 w 523"/>
              <a:gd name="T11" fmla="*/ 0 h 127"/>
              <a:gd name="T12" fmla="*/ 2147483646 w 523"/>
              <a:gd name="T13" fmla="*/ 0 h 127"/>
              <a:gd name="T14" fmla="*/ 2147483646 w 523"/>
              <a:gd name="T15" fmla="*/ 2147483646 h 127"/>
              <a:gd name="T16" fmla="*/ 2147483646 w 523"/>
              <a:gd name="T17" fmla="*/ 2147483646 h 127"/>
              <a:gd name="T18" fmla="*/ 2147483646 w 523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23" h="127">
                <a:moveTo>
                  <a:pt x="0" y="0"/>
                </a:moveTo>
                <a:lnTo>
                  <a:pt x="523" y="0"/>
                </a:lnTo>
                <a:lnTo>
                  <a:pt x="523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514" y="0"/>
                </a:lnTo>
                <a:lnTo>
                  <a:pt x="514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9" name="Freeform 505"/>
          <p:cNvSpPr>
            <a:spLocks noEditPoints="1"/>
          </p:cNvSpPr>
          <p:nvPr/>
        </p:nvSpPr>
        <p:spPr bwMode="auto">
          <a:xfrm>
            <a:off x="6497638" y="2241550"/>
            <a:ext cx="801687" cy="201613"/>
          </a:xfrm>
          <a:custGeom>
            <a:avLst/>
            <a:gdLst>
              <a:gd name="T0" fmla="*/ 0 w 505"/>
              <a:gd name="T1" fmla="*/ 0 h 127"/>
              <a:gd name="T2" fmla="*/ 2147483646 w 505"/>
              <a:gd name="T3" fmla="*/ 0 h 127"/>
              <a:gd name="T4" fmla="*/ 2147483646 w 505"/>
              <a:gd name="T5" fmla="*/ 2147483646 h 127"/>
              <a:gd name="T6" fmla="*/ 0 w 505"/>
              <a:gd name="T7" fmla="*/ 2147483646 h 127"/>
              <a:gd name="T8" fmla="*/ 0 w 505"/>
              <a:gd name="T9" fmla="*/ 0 h 127"/>
              <a:gd name="T10" fmla="*/ 2147483646 w 505"/>
              <a:gd name="T11" fmla="*/ 0 h 127"/>
              <a:gd name="T12" fmla="*/ 2147483646 w 505"/>
              <a:gd name="T13" fmla="*/ 0 h 127"/>
              <a:gd name="T14" fmla="*/ 2147483646 w 505"/>
              <a:gd name="T15" fmla="*/ 2147483646 h 127"/>
              <a:gd name="T16" fmla="*/ 2147483646 w 505"/>
              <a:gd name="T17" fmla="*/ 2147483646 h 127"/>
              <a:gd name="T18" fmla="*/ 2147483646 w 505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05" h="127">
                <a:moveTo>
                  <a:pt x="0" y="0"/>
                </a:moveTo>
                <a:lnTo>
                  <a:pt x="505" y="0"/>
                </a:lnTo>
                <a:lnTo>
                  <a:pt x="505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496" y="0"/>
                </a:lnTo>
                <a:lnTo>
                  <a:pt x="496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A1A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0" name="Freeform 506"/>
          <p:cNvSpPr>
            <a:spLocks noEditPoints="1"/>
          </p:cNvSpPr>
          <p:nvPr/>
        </p:nvSpPr>
        <p:spPr bwMode="auto">
          <a:xfrm>
            <a:off x="6511925" y="2241550"/>
            <a:ext cx="773113" cy="201613"/>
          </a:xfrm>
          <a:custGeom>
            <a:avLst/>
            <a:gdLst>
              <a:gd name="T0" fmla="*/ 0 w 487"/>
              <a:gd name="T1" fmla="*/ 0 h 127"/>
              <a:gd name="T2" fmla="*/ 2147483646 w 487"/>
              <a:gd name="T3" fmla="*/ 0 h 127"/>
              <a:gd name="T4" fmla="*/ 2147483646 w 487"/>
              <a:gd name="T5" fmla="*/ 2147483646 h 127"/>
              <a:gd name="T6" fmla="*/ 0 w 487"/>
              <a:gd name="T7" fmla="*/ 2147483646 h 127"/>
              <a:gd name="T8" fmla="*/ 0 w 487"/>
              <a:gd name="T9" fmla="*/ 0 h 127"/>
              <a:gd name="T10" fmla="*/ 2147483646 w 487"/>
              <a:gd name="T11" fmla="*/ 0 h 127"/>
              <a:gd name="T12" fmla="*/ 2147483646 w 487"/>
              <a:gd name="T13" fmla="*/ 0 h 127"/>
              <a:gd name="T14" fmla="*/ 2147483646 w 487"/>
              <a:gd name="T15" fmla="*/ 2147483646 h 127"/>
              <a:gd name="T16" fmla="*/ 2147483646 w 487"/>
              <a:gd name="T17" fmla="*/ 2147483646 h 127"/>
              <a:gd name="T18" fmla="*/ 2147483646 w 487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87" h="127">
                <a:moveTo>
                  <a:pt x="0" y="0"/>
                </a:moveTo>
                <a:lnTo>
                  <a:pt x="487" y="0"/>
                </a:lnTo>
                <a:lnTo>
                  <a:pt x="487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478" y="0"/>
                </a:lnTo>
                <a:lnTo>
                  <a:pt x="478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A4A4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1" name="Freeform 507"/>
          <p:cNvSpPr>
            <a:spLocks noEditPoints="1"/>
          </p:cNvSpPr>
          <p:nvPr/>
        </p:nvSpPr>
        <p:spPr bwMode="auto">
          <a:xfrm>
            <a:off x="6526213" y="2241550"/>
            <a:ext cx="744537" cy="201613"/>
          </a:xfrm>
          <a:custGeom>
            <a:avLst/>
            <a:gdLst>
              <a:gd name="T0" fmla="*/ 0 w 469"/>
              <a:gd name="T1" fmla="*/ 0 h 127"/>
              <a:gd name="T2" fmla="*/ 2147483646 w 469"/>
              <a:gd name="T3" fmla="*/ 0 h 127"/>
              <a:gd name="T4" fmla="*/ 2147483646 w 469"/>
              <a:gd name="T5" fmla="*/ 2147483646 h 127"/>
              <a:gd name="T6" fmla="*/ 0 w 469"/>
              <a:gd name="T7" fmla="*/ 2147483646 h 127"/>
              <a:gd name="T8" fmla="*/ 0 w 469"/>
              <a:gd name="T9" fmla="*/ 0 h 127"/>
              <a:gd name="T10" fmla="*/ 2147483646 w 469"/>
              <a:gd name="T11" fmla="*/ 0 h 127"/>
              <a:gd name="T12" fmla="*/ 2147483646 w 469"/>
              <a:gd name="T13" fmla="*/ 0 h 127"/>
              <a:gd name="T14" fmla="*/ 2147483646 w 469"/>
              <a:gd name="T15" fmla="*/ 2147483646 h 127"/>
              <a:gd name="T16" fmla="*/ 2147483646 w 469"/>
              <a:gd name="T17" fmla="*/ 2147483646 h 127"/>
              <a:gd name="T18" fmla="*/ 2147483646 w 469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9" h="127">
                <a:moveTo>
                  <a:pt x="0" y="0"/>
                </a:moveTo>
                <a:lnTo>
                  <a:pt x="469" y="0"/>
                </a:lnTo>
                <a:lnTo>
                  <a:pt x="469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460" y="0"/>
                </a:lnTo>
                <a:lnTo>
                  <a:pt x="460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2" name="Freeform 508"/>
          <p:cNvSpPr>
            <a:spLocks noEditPoints="1"/>
          </p:cNvSpPr>
          <p:nvPr/>
        </p:nvSpPr>
        <p:spPr bwMode="auto">
          <a:xfrm>
            <a:off x="6540500" y="2241550"/>
            <a:ext cx="715963" cy="201613"/>
          </a:xfrm>
          <a:custGeom>
            <a:avLst/>
            <a:gdLst>
              <a:gd name="T0" fmla="*/ 0 w 451"/>
              <a:gd name="T1" fmla="*/ 0 h 127"/>
              <a:gd name="T2" fmla="*/ 2147483646 w 451"/>
              <a:gd name="T3" fmla="*/ 0 h 127"/>
              <a:gd name="T4" fmla="*/ 2147483646 w 451"/>
              <a:gd name="T5" fmla="*/ 2147483646 h 127"/>
              <a:gd name="T6" fmla="*/ 0 w 451"/>
              <a:gd name="T7" fmla="*/ 2147483646 h 127"/>
              <a:gd name="T8" fmla="*/ 0 w 451"/>
              <a:gd name="T9" fmla="*/ 0 h 127"/>
              <a:gd name="T10" fmla="*/ 2147483646 w 451"/>
              <a:gd name="T11" fmla="*/ 0 h 127"/>
              <a:gd name="T12" fmla="*/ 2147483646 w 451"/>
              <a:gd name="T13" fmla="*/ 0 h 127"/>
              <a:gd name="T14" fmla="*/ 2147483646 w 451"/>
              <a:gd name="T15" fmla="*/ 2147483646 h 127"/>
              <a:gd name="T16" fmla="*/ 2147483646 w 451"/>
              <a:gd name="T17" fmla="*/ 2147483646 h 127"/>
              <a:gd name="T18" fmla="*/ 2147483646 w 451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51" h="127">
                <a:moveTo>
                  <a:pt x="0" y="0"/>
                </a:moveTo>
                <a:lnTo>
                  <a:pt x="451" y="0"/>
                </a:lnTo>
                <a:lnTo>
                  <a:pt x="451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442" y="0"/>
                </a:lnTo>
                <a:lnTo>
                  <a:pt x="442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AAA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3" name="Freeform 509"/>
          <p:cNvSpPr>
            <a:spLocks noEditPoints="1"/>
          </p:cNvSpPr>
          <p:nvPr/>
        </p:nvSpPr>
        <p:spPr bwMode="auto">
          <a:xfrm>
            <a:off x="6554788" y="2241550"/>
            <a:ext cx="687387" cy="201613"/>
          </a:xfrm>
          <a:custGeom>
            <a:avLst/>
            <a:gdLst>
              <a:gd name="T0" fmla="*/ 0 w 433"/>
              <a:gd name="T1" fmla="*/ 0 h 127"/>
              <a:gd name="T2" fmla="*/ 2147483646 w 433"/>
              <a:gd name="T3" fmla="*/ 0 h 127"/>
              <a:gd name="T4" fmla="*/ 2147483646 w 433"/>
              <a:gd name="T5" fmla="*/ 2147483646 h 127"/>
              <a:gd name="T6" fmla="*/ 0 w 433"/>
              <a:gd name="T7" fmla="*/ 2147483646 h 127"/>
              <a:gd name="T8" fmla="*/ 0 w 433"/>
              <a:gd name="T9" fmla="*/ 0 h 127"/>
              <a:gd name="T10" fmla="*/ 2147483646 w 433"/>
              <a:gd name="T11" fmla="*/ 0 h 127"/>
              <a:gd name="T12" fmla="*/ 2147483646 w 433"/>
              <a:gd name="T13" fmla="*/ 0 h 127"/>
              <a:gd name="T14" fmla="*/ 2147483646 w 433"/>
              <a:gd name="T15" fmla="*/ 2147483646 h 127"/>
              <a:gd name="T16" fmla="*/ 2147483646 w 433"/>
              <a:gd name="T17" fmla="*/ 2147483646 h 127"/>
              <a:gd name="T18" fmla="*/ 2147483646 w 433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33" h="127">
                <a:moveTo>
                  <a:pt x="0" y="0"/>
                </a:moveTo>
                <a:lnTo>
                  <a:pt x="433" y="0"/>
                </a:lnTo>
                <a:lnTo>
                  <a:pt x="433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425" y="0"/>
                </a:lnTo>
                <a:lnTo>
                  <a:pt x="425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ADAD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4" name="Freeform 510"/>
          <p:cNvSpPr>
            <a:spLocks noEditPoints="1"/>
          </p:cNvSpPr>
          <p:nvPr/>
        </p:nvSpPr>
        <p:spPr bwMode="auto">
          <a:xfrm>
            <a:off x="6569075" y="2241550"/>
            <a:ext cx="660400" cy="201613"/>
          </a:xfrm>
          <a:custGeom>
            <a:avLst/>
            <a:gdLst>
              <a:gd name="T0" fmla="*/ 0 w 416"/>
              <a:gd name="T1" fmla="*/ 0 h 127"/>
              <a:gd name="T2" fmla="*/ 2147483646 w 416"/>
              <a:gd name="T3" fmla="*/ 0 h 127"/>
              <a:gd name="T4" fmla="*/ 2147483646 w 416"/>
              <a:gd name="T5" fmla="*/ 2147483646 h 127"/>
              <a:gd name="T6" fmla="*/ 0 w 416"/>
              <a:gd name="T7" fmla="*/ 2147483646 h 127"/>
              <a:gd name="T8" fmla="*/ 0 w 416"/>
              <a:gd name="T9" fmla="*/ 0 h 127"/>
              <a:gd name="T10" fmla="*/ 2147483646 w 416"/>
              <a:gd name="T11" fmla="*/ 0 h 127"/>
              <a:gd name="T12" fmla="*/ 2147483646 w 416"/>
              <a:gd name="T13" fmla="*/ 0 h 127"/>
              <a:gd name="T14" fmla="*/ 2147483646 w 416"/>
              <a:gd name="T15" fmla="*/ 2147483646 h 127"/>
              <a:gd name="T16" fmla="*/ 2147483646 w 416"/>
              <a:gd name="T17" fmla="*/ 2147483646 h 127"/>
              <a:gd name="T18" fmla="*/ 2147483646 w 416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16" h="127">
                <a:moveTo>
                  <a:pt x="0" y="0"/>
                </a:moveTo>
                <a:lnTo>
                  <a:pt x="416" y="0"/>
                </a:lnTo>
                <a:lnTo>
                  <a:pt x="416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407" y="0"/>
                </a:lnTo>
                <a:lnTo>
                  <a:pt x="407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B0B0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5" name="Freeform 511"/>
          <p:cNvSpPr>
            <a:spLocks noEditPoints="1"/>
          </p:cNvSpPr>
          <p:nvPr/>
        </p:nvSpPr>
        <p:spPr bwMode="auto">
          <a:xfrm>
            <a:off x="6583363" y="2241550"/>
            <a:ext cx="631825" cy="201613"/>
          </a:xfrm>
          <a:custGeom>
            <a:avLst/>
            <a:gdLst>
              <a:gd name="T0" fmla="*/ 0 w 398"/>
              <a:gd name="T1" fmla="*/ 0 h 127"/>
              <a:gd name="T2" fmla="*/ 2147483646 w 398"/>
              <a:gd name="T3" fmla="*/ 0 h 127"/>
              <a:gd name="T4" fmla="*/ 2147483646 w 398"/>
              <a:gd name="T5" fmla="*/ 2147483646 h 127"/>
              <a:gd name="T6" fmla="*/ 0 w 398"/>
              <a:gd name="T7" fmla="*/ 2147483646 h 127"/>
              <a:gd name="T8" fmla="*/ 0 w 398"/>
              <a:gd name="T9" fmla="*/ 0 h 127"/>
              <a:gd name="T10" fmla="*/ 2147483646 w 398"/>
              <a:gd name="T11" fmla="*/ 0 h 127"/>
              <a:gd name="T12" fmla="*/ 2147483646 w 398"/>
              <a:gd name="T13" fmla="*/ 0 h 127"/>
              <a:gd name="T14" fmla="*/ 2147483646 w 398"/>
              <a:gd name="T15" fmla="*/ 2147483646 h 127"/>
              <a:gd name="T16" fmla="*/ 2147483646 w 398"/>
              <a:gd name="T17" fmla="*/ 2147483646 h 127"/>
              <a:gd name="T18" fmla="*/ 2147483646 w 398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98" h="127">
                <a:moveTo>
                  <a:pt x="0" y="0"/>
                </a:moveTo>
                <a:lnTo>
                  <a:pt x="398" y="0"/>
                </a:lnTo>
                <a:lnTo>
                  <a:pt x="398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389" y="0"/>
                </a:lnTo>
                <a:lnTo>
                  <a:pt x="389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B4B4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6" name="Freeform 512"/>
          <p:cNvSpPr>
            <a:spLocks noEditPoints="1"/>
          </p:cNvSpPr>
          <p:nvPr/>
        </p:nvSpPr>
        <p:spPr bwMode="auto">
          <a:xfrm>
            <a:off x="6597650" y="2241550"/>
            <a:ext cx="603250" cy="201613"/>
          </a:xfrm>
          <a:custGeom>
            <a:avLst/>
            <a:gdLst>
              <a:gd name="T0" fmla="*/ 0 w 380"/>
              <a:gd name="T1" fmla="*/ 0 h 127"/>
              <a:gd name="T2" fmla="*/ 2147483646 w 380"/>
              <a:gd name="T3" fmla="*/ 0 h 127"/>
              <a:gd name="T4" fmla="*/ 2147483646 w 380"/>
              <a:gd name="T5" fmla="*/ 2147483646 h 127"/>
              <a:gd name="T6" fmla="*/ 0 w 380"/>
              <a:gd name="T7" fmla="*/ 2147483646 h 127"/>
              <a:gd name="T8" fmla="*/ 0 w 380"/>
              <a:gd name="T9" fmla="*/ 0 h 127"/>
              <a:gd name="T10" fmla="*/ 2147483646 w 380"/>
              <a:gd name="T11" fmla="*/ 0 h 127"/>
              <a:gd name="T12" fmla="*/ 2147483646 w 380"/>
              <a:gd name="T13" fmla="*/ 0 h 127"/>
              <a:gd name="T14" fmla="*/ 2147483646 w 380"/>
              <a:gd name="T15" fmla="*/ 2147483646 h 127"/>
              <a:gd name="T16" fmla="*/ 2147483646 w 380"/>
              <a:gd name="T17" fmla="*/ 2147483646 h 127"/>
              <a:gd name="T18" fmla="*/ 2147483646 w 380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80" h="127">
                <a:moveTo>
                  <a:pt x="0" y="0"/>
                </a:moveTo>
                <a:lnTo>
                  <a:pt x="380" y="0"/>
                </a:lnTo>
                <a:lnTo>
                  <a:pt x="380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371" y="0"/>
                </a:lnTo>
                <a:lnTo>
                  <a:pt x="371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7" name="Freeform 513"/>
          <p:cNvSpPr>
            <a:spLocks noEditPoints="1"/>
          </p:cNvSpPr>
          <p:nvPr/>
        </p:nvSpPr>
        <p:spPr bwMode="auto">
          <a:xfrm>
            <a:off x="6611938" y="2241550"/>
            <a:ext cx="574675" cy="201613"/>
          </a:xfrm>
          <a:custGeom>
            <a:avLst/>
            <a:gdLst>
              <a:gd name="T0" fmla="*/ 0 w 362"/>
              <a:gd name="T1" fmla="*/ 0 h 127"/>
              <a:gd name="T2" fmla="*/ 2147483646 w 362"/>
              <a:gd name="T3" fmla="*/ 0 h 127"/>
              <a:gd name="T4" fmla="*/ 2147483646 w 362"/>
              <a:gd name="T5" fmla="*/ 2147483646 h 127"/>
              <a:gd name="T6" fmla="*/ 0 w 362"/>
              <a:gd name="T7" fmla="*/ 2147483646 h 127"/>
              <a:gd name="T8" fmla="*/ 0 w 362"/>
              <a:gd name="T9" fmla="*/ 0 h 127"/>
              <a:gd name="T10" fmla="*/ 2147483646 w 362"/>
              <a:gd name="T11" fmla="*/ 0 h 127"/>
              <a:gd name="T12" fmla="*/ 2147483646 w 362"/>
              <a:gd name="T13" fmla="*/ 0 h 127"/>
              <a:gd name="T14" fmla="*/ 2147483646 w 362"/>
              <a:gd name="T15" fmla="*/ 2147483646 h 127"/>
              <a:gd name="T16" fmla="*/ 2147483646 w 362"/>
              <a:gd name="T17" fmla="*/ 2147483646 h 127"/>
              <a:gd name="T18" fmla="*/ 2147483646 w 362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2" h="127">
                <a:moveTo>
                  <a:pt x="0" y="0"/>
                </a:moveTo>
                <a:lnTo>
                  <a:pt x="362" y="0"/>
                </a:lnTo>
                <a:lnTo>
                  <a:pt x="362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353" y="0"/>
                </a:lnTo>
                <a:lnTo>
                  <a:pt x="353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BBBB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8" name="Freeform 514"/>
          <p:cNvSpPr>
            <a:spLocks noEditPoints="1"/>
          </p:cNvSpPr>
          <p:nvPr/>
        </p:nvSpPr>
        <p:spPr bwMode="auto">
          <a:xfrm>
            <a:off x="6626225" y="2241550"/>
            <a:ext cx="546100" cy="201613"/>
          </a:xfrm>
          <a:custGeom>
            <a:avLst/>
            <a:gdLst>
              <a:gd name="T0" fmla="*/ 0 w 344"/>
              <a:gd name="T1" fmla="*/ 0 h 127"/>
              <a:gd name="T2" fmla="*/ 2147483646 w 344"/>
              <a:gd name="T3" fmla="*/ 0 h 127"/>
              <a:gd name="T4" fmla="*/ 2147483646 w 344"/>
              <a:gd name="T5" fmla="*/ 2147483646 h 127"/>
              <a:gd name="T6" fmla="*/ 0 w 344"/>
              <a:gd name="T7" fmla="*/ 2147483646 h 127"/>
              <a:gd name="T8" fmla="*/ 0 w 344"/>
              <a:gd name="T9" fmla="*/ 0 h 127"/>
              <a:gd name="T10" fmla="*/ 2147483646 w 344"/>
              <a:gd name="T11" fmla="*/ 0 h 127"/>
              <a:gd name="T12" fmla="*/ 2147483646 w 344"/>
              <a:gd name="T13" fmla="*/ 0 h 127"/>
              <a:gd name="T14" fmla="*/ 2147483646 w 344"/>
              <a:gd name="T15" fmla="*/ 2147483646 h 127"/>
              <a:gd name="T16" fmla="*/ 2147483646 w 344"/>
              <a:gd name="T17" fmla="*/ 2147483646 h 127"/>
              <a:gd name="T18" fmla="*/ 2147483646 w 344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44" h="127">
                <a:moveTo>
                  <a:pt x="0" y="0"/>
                </a:moveTo>
                <a:lnTo>
                  <a:pt x="344" y="0"/>
                </a:lnTo>
                <a:lnTo>
                  <a:pt x="344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335" y="0"/>
                </a:lnTo>
                <a:lnTo>
                  <a:pt x="335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9" name="Freeform 515"/>
          <p:cNvSpPr>
            <a:spLocks noEditPoints="1"/>
          </p:cNvSpPr>
          <p:nvPr/>
        </p:nvSpPr>
        <p:spPr bwMode="auto">
          <a:xfrm>
            <a:off x="6640513" y="2241550"/>
            <a:ext cx="517525" cy="201613"/>
          </a:xfrm>
          <a:custGeom>
            <a:avLst/>
            <a:gdLst>
              <a:gd name="T0" fmla="*/ 0 w 326"/>
              <a:gd name="T1" fmla="*/ 0 h 127"/>
              <a:gd name="T2" fmla="*/ 2147483646 w 326"/>
              <a:gd name="T3" fmla="*/ 0 h 127"/>
              <a:gd name="T4" fmla="*/ 2147483646 w 326"/>
              <a:gd name="T5" fmla="*/ 2147483646 h 127"/>
              <a:gd name="T6" fmla="*/ 0 w 326"/>
              <a:gd name="T7" fmla="*/ 2147483646 h 127"/>
              <a:gd name="T8" fmla="*/ 0 w 326"/>
              <a:gd name="T9" fmla="*/ 0 h 127"/>
              <a:gd name="T10" fmla="*/ 2147483646 w 326"/>
              <a:gd name="T11" fmla="*/ 0 h 127"/>
              <a:gd name="T12" fmla="*/ 2147483646 w 326"/>
              <a:gd name="T13" fmla="*/ 0 h 127"/>
              <a:gd name="T14" fmla="*/ 2147483646 w 326"/>
              <a:gd name="T15" fmla="*/ 2147483646 h 127"/>
              <a:gd name="T16" fmla="*/ 2147483646 w 326"/>
              <a:gd name="T17" fmla="*/ 2147483646 h 127"/>
              <a:gd name="T18" fmla="*/ 2147483646 w 326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26" h="127">
                <a:moveTo>
                  <a:pt x="0" y="0"/>
                </a:moveTo>
                <a:lnTo>
                  <a:pt x="326" y="0"/>
                </a:lnTo>
                <a:lnTo>
                  <a:pt x="326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317" y="0"/>
                </a:lnTo>
                <a:lnTo>
                  <a:pt x="317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C3C3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80" name="Freeform 516"/>
          <p:cNvSpPr>
            <a:spLocks noEditPoints="1"/>
          </p:cNvSpPr>
          <p:nvPr/>
        </p:nvSpPr>
        <p:spPr bwMode="auto">
          <a:xfrm>
            <a:off x="6654800" y="2241550"/>
            <a:ext cx="488950" cy="201613"/>
          </a:xfrm>
          <a:custGeom>
            <a:avLst/>
            <a:gdLst>
              <a:gd name="T0" fmla="*/ 0 w 308"/>
              <a:gd name="T1" fmla="*/ 0 h 127"/>
              <a:gd name="T2" fmla="*/ 2147483646 w 308"/>
              <a:gd name="T3" fmla="*/ 0 h 127"/>
              <a:gd name="T4" fmla="*/ 2147483646 w 308"/>
              <a:gd name="T5" fmla="*/ 2147483646 h 127"/>
              <a:gd name="T6" fmla="*/ 0 w 308"/>
              <a:gd name="T7" fmla="*/ 2147483646 h 127"/>
              <a:gd name="T8" fmla="*/ 0 w 308"/>
              <a:gd name="T9" fmla="*/ 0 h 127"/>
              <a:gd name="T10" fmla="*/ 2147483646 w 308"/>
              <a:gd name="T11" fmla="*/ 0 h 127"/>
              <a:gd name="T12" fmla="*/ 2147483646 w 308"/>
              <a:gd name="T13" fmla="*/ 0 h 127"/>
              <a:gd name="T14" fmla="*/ 2147483646 w 308"/>
              <a:gd name="T15" fmla="*/ 2147483646 h 127"/>
              <a:gd name="T16" fmla="*/ 2147483646 w 308"/>
              <a:gd name="T17" fmla="*/ 2147483646 h 127"/>
              <a:gd name="T18" fmla="*/ 2147483646 w 308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08" h="127">
                <a:moveTo>
                  <a:pt x="0" y="0"/>
                </a:moveTo>
                <a:lnTo>
                  <a:pt x="308" y="0"/>
                </a:lnTo>
                <a:lnTo>
                  <a:pt x="308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299" y="0"/>
                </a:lnTo>
                <a:lnTo>
                  <a:pt x="299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C8C8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81" name="Freeform 517"/>
          <p:cNvSpPr>
            <a:spLocks noEditPoints="1"/>
          </p:cNvSpPr>
          <p:nvPr/>
        </p:nvSpPr>
        <p:spPr bwMode="auto">
          <a:xfrm>
            <a:off x="6669088" y="2241550"/>
            <a:ext cx="460375" cy="201613"/>
          </a:xfrm>
          <a:custGeom>
            <a:avLst/>
            <a:gdLst>
              <a:gd name="T0" fmla="*/ 0 w 290"/>
              <a:gd name="T1" fmla="*/ 0 h 127"/>
              <a:gd name="T2" fmla="*/ 2147483646 w 290"/>
              <a:gd name="T3" fmla="*/ 0 h 127"/>
              <a:gd name="T4" fmla="*/ 2147483646 w 290"/>
              <a:gd name="T5" fmla="*/ 2147483646 h 127"/>
              <a:gd name="T6" fmla="*/ 0 w 290"/>
              <a:gd name="T7" fmla="*/ 2147483646 h 127"/>
              <a:gd name="T8" fmla="*/ 0 w 290"/>
              <a:gd name="T9" fmla="*/ 0 h 127"/>
              <a:gd name="T10" fmla="*/ 2147483646 w 290"/>
              <a:gd name="T11" fmla="*/ 0 h 127"/>
              <a:gd name="T12" fmla="*/ 2147483646 w 290"/>
              <a:gd name="T13" fmla="*/ 0 h 127"/>
              <a:gd name="T14" fmla="*/ 2147483646 w 290"/>
              <a:gd name="T15" fmla="*/ 2147483646 h 127"/>
              <a:gd name="T16" fmla="*/ 2147483646 w 290"/>
              <a:gd name="T17" fmla="*/ 2147483646 h 127"/>
              <a:gd name="T18" fmla="*/ 2147483646 w 290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90" h="127">
                <a:moveTo>
                  <a:pt x="0" y="0"/>
                </a:moveTo>
                <a:lnTo>
                  <a:pt x="290" y="0"/>
                </a:lnTo>
                <a:lnTo>
                  <a:pt x="290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8" y="0"/>
                </a:moveTo>
                <a:lnTo>
                  <a:pt x="281" y="0"/>
                </a:lnTo>
                <a:lnTo>
                  <a:pt x="281" y="127"/>
                </a:lnTo>
                <a:lnTo>
                  <a:pt x="8" y="127"/>
                </a:lnTo>
                <a:lnTo>
                  <a:pt x="8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82" name="Freeform 518"/>
          <p:cNvSpPr>
            <a:spLocks noEditPoints="1"/>
          </p:cNvSpPr>
          <p:nvPr/>
        </p:nvSpPr>
        <p:spPr bwMode="auto">
          <a:xfrm>
            <a:off x="6681788" y="2241550"/>
            <a:ext cx="433387" cy="201613"/>
          </a:xfrm>
          <a:custGeom>
            <a:avLst/>
            <a:gdLst>
              <a:gd name="T0" fmla="*/ 0 w 273"/>
              <a:gd name="T1" fmla="*/ 0 h 127"/>
              <a:gd name="T2" fmla="*/ 2147483646 w 273"/>
              <a:gd name="T3" fmla="*/ 0 h 127"/>
              <a:gd name="T4" fmla="*/ 2147483646 w 273"/>
              <a:gd name="T5" fmla="*/ 2147483646 h 127"/>
              <a:gd name="T6" fmla="*/ 0 w 273"/>
              <a:gd name="T7" fmla="*/ 2147483646 h 127"/>
              <a:gd name="T8" fmla="*/ 0 w 273"/>
              <a:gd name="T9" fmla="*/ 0 h 127"/>
              <a:gd name="T10" fmla="*/ 2147483646 w 273"/>
              <a:gd name="T11" fmla="*/ 0 h 127"/>
              <a:gd name="T12" fmla="*/ 2147483646 w 273"/>
              <a:gd name="T13" fmla="*/ 0 h 127"/>
              <a:gd name="T14" fmla="*/ 2147483646 w 273"/>
              <a:gd name="T15" fmla="*/ 2147483646 h 127"/>
              <a:gd name="T16" fmla="*/ 2147483646 w 273"/>
              <a:gd name="T17" fmla="*/ 2147483646 h 127"/>
              <a:gd name="T18" fmla="*/ 2147483646 w 273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73" h="127">
                <a:moveTo>
                  <a:pt x="0" y="0"/>
                </a:moveTo>
                <a:lnTo>
                  <a:pt x="273" y="0"/>
                </a:lnTo>
                <a:lnTo>
                  <a:pt x="273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260" y="0"/>
                </a:lnTo>
                <a:lnTo>
                  <a:pt x="260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83" name="Freeform 519"/>
          <p:cNvSpPr>
            <a:spLocks noEditPoints="1"/>
          </p:cNvSpPr>
          <p:nvPr/>
        </p:nvSpPr>
        <p:spPr bwMode="auto">
          <a:xfrm>
            <a:off x="6696075" y="2241550"/>
            <a:ext cx="398463" cy="201613"/>
          </a:xfrm>
          <a:custGeom>
            <a:avLst/>
            <a:gdLst>
              <a:gd name="T0" fmla="*/ 0 w 251"/>
              <a:gd name="T1" fmla="*/ 0 h 127"/>
              <a:gd name="T2" fmla="*/ 2147483646 w 251"/>
              <a:gd name="T3" fmla="*/ 0 h 127"/>
              <a:gd name="T4" fmla="*/ 2147483646 w 251"/>
              <a:gd name="T5" fmla="*/ 2147483646 h 127"/>
              <a:gd name="T6" fmla="*/ 0 w 251"/>
              <a:gd name="T7" fmla="*/ 2147483646 h 127"/>
              <a:gd name="T8" fmla="*/ 0 w 251"/>
              <a:gd name="T9" fmla="*/ 0 h 127"/>
              <a:gd name="T10" fmla="*/ 2147483646 w 251"/>
              <a:gd name="T11" fmla="*/ 0 h 127"/>
              <a:gd name="T12" fmla="*/ 2147483646 w 251"/>
              <a:gd name="T13" fmla="*/ 0 h 127"/>
              <a:gd name="T14" fmla="*/ 2147483646 w 251"/>
              <a:gd name="T15" fmla="*/ 2147483646 h 127"/>
              <a:gd name="T16" fmla="*/ 2147483646 w 251"/>
              <a:gd name="T17" fmla="*/ 2147483646 h 127"/>
              <a:gd name="T18" fmla="*/ 2147483646 w 251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51" h="127">
                <a:moveTo>
                  <a:pt x="0" y="0"/>
                </a:moveTo>
                <a:lnTo>
                  <a:pt x="251" y="0"/>
                </a:lnTo>
                <a:lnTo>
                  <a:pt x="251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242" y="0"/>
                </a:lnTo>
                <a:lnTo>
                  <a:pt x="242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84" name="Freeform 520"/>
          <p:cNvSpPr>
            <a:spLocks noEditPoints="1"/>
          </p:cNvSpPr>
          <p:nvPr/>
        </p:nvSpPr>
        <p:spPr bwMode="auto">
          <a:xfrm>
            <a:off x="6710363" y="2241550"/>
            <a:ext cx="369887" cy="201613"/>
          </a:xfrm>
          <a:custGeom>
            <a:avLst/>
            <a:gdLst>
              <a:gd name="T0" fmla="*/ 0 w 233"/>
              <a:gd name="T1" fmla="*/ 0 h 127"/>
              <a:gd name="T2" fmla="*/ 2147483646 w 233"/>
              <a:gd name="T3" fmla="*/ 0 h 127"/>
              <a:gd name="T4" fmla="*/ 2147483646 w 233"/>
              <a:gd name="T5" fmla="*/ 2147483646 h 127"/>
              <a:gd name="T6" fmla="*/ 0 w 233"/>
              <a:gd name="T7" fmla="*/ 2147483646 h 127"/>
              <a:gd name="T8" fmla="*/ 0 w 233"/>
              <a:gd name="T9" fmla="*/ 0 h 127"/>
              <a:gd name="T10" fmla="*/ 2147483646 w 233"/>
              <a:gd name="T11" fmla="*/ 0 h 127"/>
              <a:gd name="T12" fmla="*/ 2147483646 w 233"/>
              <a:gd name="T13" fmla="*/ 0 h 127"/>
              <a:gd name="T14" fmla="*/ 2147483646 w 233"/>
              <a:gd name="T15" fmla="*/ 2147483646 h 127"/>
              <a:gd name="T16" fmla="*/ 2147483646 w 233"/>
              <a:gd name="T17" fmla="*/ 2147483646 h 127"/>
              <a:gd name="T18" fmla="*/ 2147483646 w 233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3" h="127">
                <a:moveTo>
                  <a:pt x="0" y="0"/>
                </a:moveTo>
                <a:lnTo>
                  <a:pt x="233" y="0"/>
                </a:lnTo>
                <a:lnTo>
                  <a:pt x="233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224" y="0"/>
                </a:lnTo>
                <a:lnTo>
                  <a:pt x="224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D5D5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85" name="Freeform 521"/>
          <p:cNvSpPr>
            <a:spLocks noEditPoints="1"/>
          </p:cNvSpPr>
          <p:nvPr/>
        </p:nvSpPr>
        <p:spPr bwMode="auto">
          <a:xfrm>
            <a:off x="6724650" y="2241550"/>
            <a:ext cx="341313" cy="201613"/>
          </a:xfrm>
          <a:custGeom>
            <a:avLst/>
            <a:gdLst>
              <a:gd name="T0" fmla="*/ 0 w 215"/>
              <a:gd name="T1" fmla="*/ 0 h 127"/>
              <a:gd name="T2" fmla="*/ 2147483646 w 215"/>
              <a:gd name="T3" fmla="*/ 0 h 127"/>
              <a:gd name="T4" fmla="*/ 2147483646 w 215"/>
              <a:gd name="T5" fmla="*/ 2147483646 h 127"/>
              <a:gd name="T6" fmla="*/ 0 w 215"/>
              <a:gd name="T7" fmla="*/ 2147483646 h 127"/>
              <a:gd name="T8" fmla="*/ 0 w 215"/>
              <a:gd name="T9" fmla="*/ 0 h 127"/>
              <a:gd name="T10" fmla="*/ 2147483646 w 215"/>
              <a:gd name="T11" fmla="*/ 0 h 127"/>
              <a:gd name="T12" fmla="*/ 2147483646 w 215"/>
              <a:gd name="T13" fmla="*/ 0 h 127"/>
              <a:gd name="T14" fmla="*/ 2147483646 w 215"/>
              <a:gd name="T15" fmla="*/ 2147483646 h 127"/>
              <a:gd name="T16" fmla="*/ 2147483646 w 215"/>
              <a:gd name="T17" fmla="*/ 2147483646 h 127"/>
              <a:gd name="T18" fmla="*/ 2147483646 w 215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5" h="127">
                <a:moveTo>
                  <a:pt x="0" y="0"/>
                </a:moveTo>
                <a:lnTo>
                  <a:pt x="215" y="0"/>
                </a:lnTo>
                <a:lnTo>
                  <a:pt x="215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206" y="0"/>
                </a:lnTo>
                <a:lnTo>
                  <a:pt x="206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86" name="Freeform 522"/>
          <p:cNvSpPr>
            <a:spLocks noEditPoints="1"/>
          </p:cNvSpPr>
          <p:nvPr/>
        </p:nvSpPr>
        <p:spPr bwMode="auto">
          <a:xfrm>
            <a:off x="6738938" y="2241550"/>
            <a:ext cx="312737" cy="201613"/>
          </a:xfrm>
          <a:custGeom>
            <a:avLst/>
            <a:gdLst>
              <a:gd name="T0" fmla="*/ 0 w 197"/>
              <a:gd name="T1" fmla="*/ 0 h 127"/>
              <a:gd name="T2" fmla="*/ 2147483646 w 197"/>
              <a:gd name="T3" fmla="*/ 0 h 127"/>
              <a:gd name="T4" fmla="*/ 2147483646 w 197"/>
              <a:gd name="T5" fmla="*/ 2147483646 h 127"/>
              <a:gd name="T6" fmla="*/ 0 w 197"/>
              <a:gd name="T7" fmla="*/ 2147483646 h 127"/>
              <a:gd name="T8" fmla="*/ 0 w 197"/>
              <a:gd name="T9" fmla="*/ 0 h 127"/>
              <a:gd name="T10" fmla="*/ 2147483646 w 197"/>
              <a:gd name="T11" fmla="*/ 0 h 127"/>
              <a:gd name="T12" fmla="*/ 2147483646 w 197"/>
              <a:gd name="T13" fmla="*/ 0 h 127"/>
              <a:gd name="T14" fmla="*/ 2147483646 w 197"/>
              <a:gd name="T15" fmla="*/ 2147483646 h 127"/>
              <a:gd name="T16" fmla="*/ 2147483646 w 197"/>
              <a:gd name="T17" fmla="*/ 2147483646 h 127"/>
              <a:gd name="T18" fmla="*/ 2147483646 w 197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7" h="127">
                <a:moveTo>
                  <a:pt x="0" y="0"/>
                </a:moveTo>
                <a:lnTo>
                  <a:pt x="197" y="0"/>
                </a:lnTo>
                <a:lnTo>
                  <a:pt x="197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188" y="0"/>
                </a:lnTo>
                <a:lnTo>
                  <a:pt x="188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87" name="Freeform 523"/>
          <p:cNvSpPr>
            <a:spLocks noEditPoints="1"/>
          </p:cNvSpPr>
          <p:nvPr/>
        </p:nvSpPr>
        <p:spPr bwMode="auto">
          <a:xfrm>
            <a:off x="6753225" y="2241550"/>
            <a:ext cx="284163" cy="201613"/>
          </a:xfrm>
          <a:custGeom>
            <a:avLst/>
            <a:gdLst>
              <a:gd name="T0" fmla="*/ 0 w 179"/>
              <a:gd name="T1" fmla="*/ 0 h 127"/>
              <a:gd name="T2" fmla="*/ 2147483646 w 179"/>
              <a:gd name="T3" fmla="*/ 0 h 127"/>
              <a:gd name="T4" fmla="*/ 2147483646 w 179"/>
              <a:gd name="T5" fmla="*/ 2147483646 h 127"/>
              <a:gd name="T6" fmla="*/ 0 w 179"/>
              <a:gd name="T7" fmla="*/ 2147483646 h 127"/>
              <a:gd name="T8" fmla="*/ 0 w 179"/>
              <a:gd name="T9" fmla="*/ 0 h 127"/>
              <a:gd name="T10" fmla="*/ 2147483646 w 179"/>
              <a:gd name="T11" fmla="*/ 0 h 127"/>
              <a:gd name="T12" fmla="*/ 2147483646 w 179"/>
              <a:gd name="T13" fmla="*/ 0 h 127"/>
              <a:gd name="T14" fmla="*/ 2147483646 w 179"/>
              <a:gd name="T15" fmla="*/ 2147483646 h 127"/>
              <a:gd name="T16" fmla="*/ 2147483646 w 179"/>
              <a:gd name="T17" fmla="*/ 2147483646 h 127"/>
              <a:gd name="T18" fmla="*/ 2147483646 w 179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9" h="127">
                <a:moveTo>
                  <a:pt x="0" y="0"/>
                </a:moveTo>
                <a:lnTo>
                  <a:pt x="179" y="0"/>
                </a:lnTo>
                <a:lnTo>
                  <a:pt x="179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170" y="0"/>
                </a:lnTo>
                <a:lnTo>
                  <a:pt x="170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88" name="Freeform 524"/>
          <p:cNvSpPr>
            <a:spLocks noEditPoints="1"/>
          </p:cNvSpPr>
          <p:nvPr/>
        </p:nvSpPr>
        <p:spPr bwMode="auto">
          <a:xfrm>
            <a:off x="6767513" y="2241550"/>
            <a:ext cx="255587" cy="201613"/>
          </a:xfrm>
          <a:custGeom>
            <a:avLst/>
            <a:gdLst>
              <a:gd name="T0" fmla="*/ 0 w 161"/>
              <a:gd name="T1" fmla="*/ 0 h 127"/>
              <a:gd name="T2" fmla="*/ 2147483646 w 161"/>
              <a:gd name="T3" fmla="*/ 0 h 127"/>
              <a:gd name="T4" fmla="*/ 2147483646 w 161"/>
              <a:gd name="T5" fmla="*/ 2147483646 h 127"/>
              <a:gd name="T6" fmla="*/ 0 w 161"/>
              <a:gd name="T7" fmla="*/ 2147483646 h 127"/>
              <a:gd name="T8" fmla="*/ 0 w 161"/>
              <a:gd name="T9" fmla="*/ 0 h 127"/>
              <a:gd name="T10" fmla="*/ 2147483646 w 161"/>
              <a:gd name="T11" fmla="*/ 0 h 127"/>
              <a:gd name="T12" fmla="*/ 2147483646 w 161"/>
              <a:gd name="T13" fmla="*/ 0 h 127"/>
              <a:gd name="T14" fmla="*/ 2147483646 w 161"/>
              <a:gd name="T15" fmla="*/ 2147483646 h 127"/>
              <a:gd name="T16" fmla="*/ 2147483646 w 161"/>
              <a:gd name="T17" fmla="*/ 2147483646 h 127"/>
              <a:gd name="T18" fmla="*/ 2147483646 w 161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1" h="127">
                <a:moveTo>
                  <a:pt x="0" y="0"/>
                </a:moveTo>
                <a:lnTo>
                  <a:pt x="161" y="0"/>
                </a:lnTo>
                <a:lnTo>
                  <a:pt x="161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152" y="0"/>
                </a:lnTo>
                <a:lnTo>
                  <a:pt x="152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DE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89" name="Freeform 525"/>
          <p:cNvSpPr>
            <a:spLocks noEditPoints="1"/>
          </p:cNvSpPr>
          <p:nvPr/>
        </p:nvSpPr>
        <p:spPr bwMode="auto">
          <a:xfrm>
            <a:off x="6781800" y="2241550"/>
            <a:ext cx="227013" cy="201613"/>
          </a:xfrm>
          <a:custGeom>
            <a:avLst/>
            <a:gdLst>
              <a:gd name="T0" fmla="*/ 0 w 143"/>
              <a:gd name="T1" fmla="*/ 0 h 127"/>
              <a:gd name="T2" fmla="*/ 2147483646 w 143"/>
              <a:gd name="T3" fmla="*/ 0 h 127"/>
              <a:gd name="T4" fmla="*/ 2147483646 w 143"/>
              <a:gd name="T5" fmla="*/ 2147483646 h 127"/>
              <a:gd name="T6" fmla="*/ 0 w 143"/>
              <a:gd name="T7" fmla="*/ 2147483646 h 127"/>
              <a:gd name="T8" fmla="*/ 0 w 143"/>
              <a:gd name="T9" fmla="*/ 0 h 127"/>
              <a:gd name="T10" fmla="*/ 2147483646 w 143"/>
              <a:gd name="T11" fmla="*/ 0 h 127"/>
              <a:gd name="T12" fmla="*/ 2147483646 w 143"/>
              <a:gd name="T13" fmla="*/ 0 h 127"/>
              <a:gd name="T14" fmla="*/ 2147483646 w 143"/>
              <a:gd name="T15" fmla="*/ 2147483646 h 127"/>
              <a:gd name="T16" fmla="*/ 2147483646 w 143"/>
              <a:gd name="T17" fmla="*/ 2147483646 h 127"/>
              <a:gd name="T18" fmla="*/ 2147483646 w 143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3" h="127">
                <a:moveTo>
                  <a:pt x="0" y="0"/>
                </a:moveTo>
                <a:lnTo>
                  <a:pt x="143" y="0"/>
                </a:lnTo>
                <a:lnTo>
                  <a:pt x="143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134" y="0"/>
                </a:lnTo>
                <a:lnTo>
                  <a:pt x="134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90" name="Freeform 526"/>
          <p:cNvSpPr>
            <a:spLocks noEditPoints="1"/>
          </p:cNvSpPr>
          <p:nvPr/>
        </p:nvSpPr>
        <p:spPr bwMode="auto">
          <a:xfrm>
            <a:off x="6796088" y="2241550"/>
            <a:ext cx="198437" cy="201613"/>
          </a:xfrm>
          <a:custGeom>
            <a:avLst/>
            <a:gdLst>
              <a:gd name="T0" fmla="*/ 0 w 125"/>
              <a:gd name="T1" fmla="*/ 0 h 127"/>
              <a:gd name="T2" fmla="*/ 2147483646 w 125"/>
              <a:gd name="T3" fmla="*/ 0 h 127"/>
              <a:gd name="T4" fmla="*/ 2147483646 w 125"/>
              <a:gd name="T5" fmla="*/ 2147483646 h 127"/>
              <a:gd name="T6" fmla="*/ 0 w 125"/>
              <a:gd name="T7" fmla="*/ 2147483646 h 127"/>
              <a:gd name="T8" fmla="*/ 0 w 125"/>
              <a:gd name="T9" fmla="*/ 0 h 127"/>
              <a:gd name="T10" fmla="*/ 2147483646 w 125"/>
              <a:gd name="T11" fmla="*/ 0 h 127"/>
              <a:gd name="T12" fmla="*/ 2147483646 w 125"/>
              <a:gd name="T13" fmla="*/ 0 h 127"/>
              <a:gd name="T14" fmla="*/ 2147483646 w 125"/>
              <a:gd name="T15" fmla="*/ 2147483646 h 127"/>
              <a:gd name="T16" fmla="*/ 2147483646 w 125"/>
              <a:gd name="T17" fmla="*/ 2147483646 h 127"/>
              <a:gd name="T18" fmla="*/ 2147483646 w 125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5" h="127">
                <a:moveTo>
                  <a:pt x="0" y="0"/>
                </a:moveTo>
                <a:lnTo>
                  <a:pt x="125" y="0"/>
                </a:lnTo>
                <a:lnTo>
                  <a:pt x="125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116" y="0"/>
                </a:lnTo>
                <a:lnTo>
                  <a:pt x="116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E1E1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91" name="Freeform 527"/>
          <p:cNvSpPr>
            <a:spLocks noEditPoints="1"/>
          </p:cNvSpPr>
          <p:nvPr/>
        </p:nvSpPr>
        <p:spPr bwMode="auto">
          <a:xfrm>
            <a:off x="6810375" y="2241550"/>
            <a:ext cx="169863" cy="201613"/>
          </a:xfrm>
          <a:custGeom>
            <a:avLst/>
            <a:gdLst>
              <a:gd name="T0" fmla="*/ 0 w 107"/>
              <a:gd name="T1" fmla="*/ 0 h 127"/>
              <a:gd name="T2" fmla="*/ 2147483646 w 107"/>
              <a:gd name="T3" fmla="*/ 0 h 127"/>
              <a:gd name="T4" fmla="*/ 2147483646 w 107"/>
              <a:gd name="T5" fmla="*/ 2147483646 h 127"/>
              <a:gd name="T6" fmla="*/ 0 w 107"/>
              <a:gd name="T7" fmla="*/ 2147483646 h 127"/>
              <a:gd name="T8" fmla="*/ 0 w 107"/>
              <a:gd name="T9" fmla="*/ 0 h 127"/>
              <a:gd name="T10" fmla="*/ 2147483646 w 107"/>
              <a:gd name="T11" fmla="*/ 0 h 127"/>
              <a:gd name="T12" fmla="*/ 2147483646 w 107"/>
              <a:gd name="T13" fmla="*/ 0 h 127"/>
              <a:gd name="T14" fmla="*/ 2147483646 w 107"/>
              <a:gd name="T15" fmla="*/ 2147483646 h 127"/>
              <a:gd name="T16" fmla="*/ 2147483646 w 107"/>
              <a:gd name="T17" fmla="*/ 2147483646 h 127"/>
              <a:gd name="T18" fmla="*/ 2147483646 w 107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7" h="127">
                <a:moveTo>
                  <a:pt x="0" y="0"/>
                </a:moveTo>
                <a:lnTo>
                  <a:pt x="107" y="0"/>
                </a:lnTo>
                <a:lnTo>
                  <a:pt x="107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98" y="0"/>
                </a:lnTo>
                <a:lnTo>
                  <a:pt x="98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E3E3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92" name="Freeform 528"/>
          <p:cNvSpPr>
            <a:spLocks noEditPoints="1"/>
          </p:cNvSpPr>
          <p:nvPr/>
        </p:nvSpPr>
        <p:spPr bwMode="auto">
          <a:xfrm>
            <a:off x="6824663" y="2241550"/>
            <a:ext cx="141287" cy="201613"/>
          </a:xfrm>
          <a:custGeom>
            <a:avLst/>
            <a:gdLst>
              <a:gd name="T0" fmla="*/ 0 w 89"/>
              <a:gd name="T1" fmla="*/ 0 h 127"/>
              <a:gd name="T2" fmla="*/ 2147483646 w 89"/>
              <a:gd name="T3" fmla="*/ 0 h 127"/>
              <a:gd name="T4" fmla="*/ 2147483646 w 89"/>
              <a:gd name="T5" fmla="*/ 2147483646 h 127"/>
              <a:gd name="T6" fmla="*/ 0 w 89"/>
              <a:gd name="T7" fmla="*/ 2147483646 h 127"/>
              <a:gd name="T8" fmla="*/ 0 w 89"/>
              <a:gd name="T9" fmla="*/ 0 h 127"/>
              <a:gd name="T10" fmla="*/ 2147483646 w 89"/>
              <a:gd name="T11" fmla="*/ 0 h 127"/>
              <a:gd name="T12" fmla="*/ 2147483646 w 89"/>
              <a:gd name="T13" fmla="*/ 0 h 127"/>
              <a:gd name="T14" fmla="*/ 2147483646 w 89"/>
              <a:gd name="T15" fmla="*/ 2147483646 h 127"/>
              <a:gd name="T16" fmla="*/ 2147483646 w 89"/>
              <a:gd name="T17" fmla="*/ 2147483646 h 127"/>
              <a:gd name="T18" fmla="*/ 2147483646 w 89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9" h="127">
                <a:moveTo>
                  <a:pt x="0" y="0"/>
                </a:moveTo>
                <a:lnTo>
                  <a:pt x="89" y="0"/>
                </a:lnTo>
                <a:lnTo>
                  <a:pt x="89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80" y="0"/>
                </a:lnTo>
                <a:lnTo>
                  <a:pt x="80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93" name="Freeform 529"/>
          <p:cNvSpPr>
            <a:spLocks noEditPoints="1"/>
          </p:cNvSpPr>
          <p:nvPr/>
        </p:nvSpPr>
        <p:spPr bwMode="auto">
          <a:xfrm>
            <a:off x="6838950" y="2241550"/>
            <a:ext cx="112713" cy="201613"/>
          </a:xfrm>
          <a:custGeom>
            <a:avLst/>
            <a:gdLst>
              <a:gd name="T0" fmla="*/ 0 w 71"/>
              <a:gd name="T1" fmla="*/ 0 h 127"/>
              <a:gd name="T2" fmla="*/ 2147483646 w 71"/>
              <a:gd name="T3" fmla="*/ 0 h 127"/>
              <a:gd name="T4" fmla="*/ 2147483646 w 71"/>
              <a:gd name="T5" fmla="*/ 2147483646 h 127"/>
              <a:gd name="T6" fmla="*/ 0 w 71"/>
              <a:gd name="T7" fmla="*/ 2147483646 h 127"/>
              <a:gd name="T8" fmla="*/ 0 w 71"/>
              <a:gd name="T9" fmla="*/ 0 h 127"/>
              <a:gd name="T10" fmla="*/ 2147483646 w 71"/>
              <a:gd name="T11" fmla="*/ 0 h 127"/>
              <a:gd name="T12" fmla="*/ 2147483646 w 71"/>
              <a:gd name="T13" fmla="*/ 0 h 127"/>
              <a:gd name="T14" fmla="*/ 2147483646 w 71"/>
              <a:gd name="T15" fmla="*/ 2147483646 h 127"/>
              <a:gd name="T16" fmla="*/ 2147483646 w 71"/>
              <a:gd name="T17" fmla="*/ 2147483646 h 127"/>
              <a:gd name="T18" fmla="*/ 2147483646 w 71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1" h="127">
                <a:moveTo>
                  <a:pt x="0" y="0"/>
                </a:moveTo>
                <a:lnTo>
                  <a:pt x="71" y="0"/>
                </a:lnTo>
                <a:lnTo>
                  <a:pt x="71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62" y="0"/>
                </a:lnTo>
                <a:lnTo>
                  <a:pt x="62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94" name="Freeform 530"/>
          <p:cNvSpPr>
            <a:spLocks noEditPoints="1"/>
          </p:cNvSpPr>
          <p:nvPr/>
        </p:nvSpPr>
        <p:spPr bwMode="auto">
          <a:xfrm>
            <a:off x="6853238" y="2241550"/>
            <a:ext cx="84137" cy="201613"/>
          </a:xfrm>
          <a:custGeom>
            <a:avLst/>
            <a:gdLst>
              <a:gd name="T0" fmla="*/ 0 w 53"/>
              <a:gd name="T1" fmla="*/ 0 h 127"/>
              <a:gd name="T2" fmla="*/ 2147483646 w 53"/>
              <a:gd name="T3" fmla="*/ 0 h 127"/>
              <a:gd name="T4" fmla="*/ 2147483646 w 53"/>
              <a:gd name="T5" fmla="*/ 2147483646 h 127"/>
              <a:gd name="T6" fmla="*/ 0 w 53"/>
              <a:gd name="T7" fmla="*/ 2147483646 h 127"/>
              <a:gd name="T8" fmla="*/ 0 w 53"/>
              <a:gd name="T9" fmla="*/ 0 h 127"/>
              <a:gd name="T10" fmla="*/ 2147483646 w 53"/>
              <a:gd name="T11" fmla="*/ 0 h 127"/>
              <a:gd name="T12" fmla="*/ 2147483646 w 53"/>
              <a:gd name="T13" fmla="*/ 0 h 127"/>
              <a:gd name="T14" fmla="*/ 2147483646 w 53"/>
              <a:gd name="T15" fmla="*/ 2147483646 h 127"/>
              <a:gd name="T16" fmla="*/ 2147483646 w 53"/>
              <a:gd name="T17" fmla="*/ 2147483646 h 127"/>
              <a:gd name="T18" fmla="*/ 2147483646 w 53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3" h="127">
                <a:moveTo>
                  <a:pt x="0" y="0"/>
                </a:moveTo>
                <a:lnTo>
                  <a:pt x="53" y="0"/>
                </a:lnTo>
                <a:lnTo>
                  <a:pt x="53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44" y="0"/>
                </a:lnTo>
                <a:lnTo>
                  <a:pt x="44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95" name="Freeform 531"/>
          <p:cNvSpPr>
            <a:spLocks noEditPoints="1"/>
          </p:cNvSpPr>
          <p:nvPr/>
        </p:nvSpPr>
        <p:spPr bwMode="auto">
          <a:xfrm>
            <a:off x="6867525" y="2241550"/>
            <a:ext cx="55563" cy="201613"/>
          </a:xfrm>
          <a:custGeom>
            <a:avLst/>
            <a:gdLst>
              <a:gd name="T0" fmla="*/ 0 w 35"/>
              <a:gd name="T1" fmla="*/ 0 h 127"/>
              <a:gd name="T2" fmla="*/ 2147483646 w 35"/>
              <a:gd name="T3" fmla="*/ 0 h 127"/>
              <a:gd name="T4" fmla="*/ 2147483646 w 35"/>
              <a:gd name="T5" fmla="*/ 2147483646 h 127"/>
              <a:gd name="T6" fmla="*/ 0 w 35"/>
              <a:gd name="T7" fmla="*/ 2147483646 h 127"/>
              <a:gd name="T8" fmla="*/ 0 w 35"/>
              <a:gd name="T9" fmla="*/ 0 h 127"/>
              <a:gd name="T10" fmla="*/ 2147483646 w 35"/>
              <a:gd name="T11" fmla="*/ 0 h 127"/>
              <a:gd name="T12" fmla="*/ 2147483646 w 35"/>
              <a:gd name="T13" fmla="*/ 0 h 127"/>
              <a:gd name="T14" fmla="*/ 2147483646 w 35"/>
              <a:gd name="T15" fmla="*/ 2147483646 h 127"/>
              <a:gd name="T16" fmla="*/ 2147483646 w 35"/>
              <a:gd name="T17" fmla="*/ 2147483646 h 127"/>
              <a:gd name="T18" fmla="*/ 2147483646 w 35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5" h="127">
                <a:moveTo>
                  <a:pt x="0" y="0"/>
                </a:moveTo>
                <a:lnTo>
                  <a:pt x="35" y="0"/>
                </a:lnTo>
                <a:lnTo>
                  <a:pt x="35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26" y="0"/>
                </a:lnTo>
                <a:lnTo>
                  <a:pt x="26" y="127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96" name="Freeform 532"/>
          <p:cNvSpPr>
            <a:spLocks noEditPoints="1"/>
          </p:cNvSpPr>
          <p:nvPr/>
        </p:nvSpPr>
        <p:spPr bwMode="auto">
          <a:xfrm>
            <a:off x="6881813" y="2241550"/>
            <a:ext cx="26987" cy="201613"/>
          </a:xfrm>
          <a:custGeom>
            <a:avLst/>
            <a:gdLst>
              <a:gd name="T0" fmla="*/ 0 w 17"/>
              <a:gd name="T1" fmla="*/ 0 h 127"/>
              <a:gd name="T2" fmla="*/ 2147483646 w 17"/>
              <a:gd name="T3" fmla="*/ 0 h 127"/>
              <a:gd name="T4" fmla="*/ 2147483646 w 17"/>
              <a:gd name="T5" fmla="*/ 2147483646 h 127"/>
              <a:gd name="T6" fmla="*/ 0 w 17"/>
              <a:gd name="T7" fmla="*/ 2147483646 h 127"/>
              <a:gd name="T8" fmla="*/ 0 w 17"/>
              <a:gd name="T9" fmla="*/ 0 h 127"/>
              <a:gd name="T10" fmla="*/ 2147483646 w 17"/>
              <a:gd name="T11" fmla="*/ 0 h 127"/>
              <a:gd name="T12" fmla="*/ 2147483646 w 17"/>
              <a:gd name="T13" fmla="*/ 0 h 127"/>
              <a:gd name="T14" fmla="*/ 2147483646 w 17"/>
              <a:gd name="T15" fmla="*/ 2147483646 h 127"/>
              <a:gd name="T16" fmla="*/ 2147483646 w 17"/>
              <a:gd name="T17" fmla="*/ 2147483646 h 127"/>
              <a:gd name="T18" fmla="*/ 2147483646 w 17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" h="127">
                <a:moveTo>
                  <a:pt x="0" y="0"/>
                </a:moveTo>
                <a:lnTo>
                  <a:pt x="17" y="0"/>
                </a:lnTo>
                <a:lnTo>
                  <a:pt x="17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9" y="0"/>
                </a:lnTo>
                <a:lnTo>
                  <a:pt x="9" y="127"/>
                </a:lnTo>
                <a:lnTo>
                  <a:pt x="9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97" name="Freeform 533"/>
          <p:cNvSpPr>
            <a:spLocks noEditPoints="1"/>
          </p:cNvSpPr>
          <p:nvPr/>
        </p:nvSpPr>
        <p:spPr bwMode="auto">
          <a:xfrm>
            <a:off x="6896100" y="2241550"/>
            <a:ext cx="1588" cy="201613"/>
          </a:xfrm>
          <a:custGeom>
            <a:avLst/>
            <a:gdLst>
              <a:gd name="T0" fmla="*/ 0 w 1588"/>
              <a:gd name="T1" fmla="*/ 0 h 127"/>
              <a:gd name="T2" fmla="*/ 0 w 1588"/>
              <a:gd name="T3" fmla="*/ 0 h 127"/>
              <a:gd name="T4" fmla="*/ 0 w 1588"/>
              <a:gd name="T5" fmla="*/ 2147483646 h 127"/>
              <a:gd name="T6" fmla="*/ 0 w 1588"/>
              <a:gd name="T7" fmla="*/ 2147483646 h 127"/>
              <a:gd name="T8" fmla="*/ 0 w 1588"/>
              <a:gd name="T9" fmla="*/ 0 h 127"/>
              <a:gd name="T10" fmla="*/ 0 w 1588"/>
              <a:gd name="T11" fmla="*/ 0 h 127"/>
              <a:gd name="T12" fmla="*/ 0 w 1588"/>
              <a:gd name="T13" fmla="*/ 0 h 127"/>
              <a:gd name="T14" fmla="*/ 0 w 1588"/>
              <a:gd name="T15" fmla="*/ 2147483646 h 127"/>
              <a:gd name="T16" fmla="*/ 0 w 1588"/>
              <a:gd name="T17" fmla="*/ 2147483646 h 127"/>
              <a:gd name="T18" fmla="*/ 0 w 1588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88" h="127">
                <a:moveTo>
                  <a:pt x="0" y="0"/>
                </a:moveTo>
                <a:lnTo>
                  <a:pt x="0" y="0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127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98" name="Freeform 534"/>
          <p:cNvSpPr>
            <a:spLocks/>
          </p:cNvSpPr>
          <p:nvPr/>
        </p:nvSpPr>
        <p:spPr bwMode="auto">
          <a:xfrm>
            <a:off x="6454775" y="2241550"/>
            <a:ext cx="887413" cy="201613"/>
          </a:xfrm>
          <a:custGeom>
            <a:avLst/>
            <a:gdLst>
              <a:gd name="T0" fmla="*/ 2147483646 w 559"/>
              <a:gd name="T1" fmla="*/ 2147483646 h 127"/>
              <a:gd name="T2" fmla="*/ 2147483646 w 559"/>
              <a:gd name="T3" fmla="*/ 2147483646 h 127"/>
              <a:gd name="T4" fmla="*/ 2147483646 w 559"/>
              <a:gd name="T5" fmla="*/ 2147483646 h 127"/>
              <a:gd name="T6" fmla="*/ 2147483646 w 559"/>
              <a:gd name="T7" fmla="*/ 2147483646 h 127"/>
              <a:gd name="T8" fmla="*/ 2147483646 w 559"/>
              <a:gd name="T9" fmla="*/ 2147483646 h 127"/>
              <a:gd name="T10" fmla="*/ 2147483646 w 559"/>
              <a:gd name="T11" fmla="*/ 2147483646 h 127"/>
              <a:gd name="T12" fmla="*/ 2147483646 w 559"/>
              <a:gd name="T13" fmla="*/ 2147483646 h 127"/>
              <a:gd name="T14" fmla="*/ 2147483646 w 559"/>
              <a:gd name="T15" fmla="*/ 2147483646 h 127"/>
              <a:gd name="T16" fmla="*/ 2147483646 w 559"/>
              <a:gd name="T17" fmla="*/ 0 h 127"/>
              <a:gd name="T18" fmla="*/ 2147483646 w 559"/>
              <a:gd name="T19" fmla="*/ 0 h 127"/>
              <a:gd name="T20" fmla="*/ 2147483646 w 559"/>
              <a:gd name="T21" fmla="*/ 0 h 127"/>
              <a:gd name="T22" fmla="*/ 0 w 559"/>
              <a:gd name="T23" fmla="*/ 0 h 127"/>
              <a:gd name="T24" fmla="*/ 0 w 559"/>
              <a:gd name="T25" fmla="*/ 2147483646 h 127"/>
              <a:gd name="T26" fmla="*/ 2147483646 w 559"/>
              <a:gd name="T27" fmla="*/ 2147483646 h 127"/>
              <a:gd name="T28" fmla="*/ 2147483646 w 559"/>
              <a:gd name="T29" fmla="*/ 2147483646 h 127"/>
              <a:gd name="T30" fmla="*/ 2147483646 w 559"/>
              <a:gd name="T31" fmla="*/ 2147483646 h 127"/>
              <a:gd name="T32" fmla="*/ 2147483646 w 559"/>
              <a:gd name="T33" fmla="*/ 2147483646 h 127"/>
              <a:gd name="T34" fmla="*/ 2147483646 w 559"/>
              <a:gd name="T35" fmla="*/ 2147483646 h 127"/>
              <a:gd name="T36" fmla="*/ 2147483646 w 559"/>
              <a:gd name="T37" fmla="*/ 2147483646 h 127"/>
              <a:gd name="T38" fmla="*/ 2147483646 w 559"/>
              <a:gd name="T39" fmla="*/ 2147483646 h 127"/>
              <a:gd name="T40" fmla="*/ 2147483646 w 559"/>
              <a:gd name="T41" fmla="*/ 2147483646 h 127"/>
              <a:gd name="T42" fmla="*/ 2147483646 w 559"/>
              <a:gd name="T43" fmla="*/ 2147483646 h 127"/>
              <a:gd name="T44" fmla="*/ 2147483646 w 559"/>
              <a:gd name="T45" fmla="*/ 2147483646 h 127"/>
              <a:gd name="T46" fmla="*/ 2147483646 w 559"/>
              <a:gd name="T47" fmla="*/ 2147483646 h 127"/>
              <a:gd name="T48" fmla="*/ 2147483646 w 559"/>
              <a:gd name="T49" fmla="*/ 2147483646 h 127"/>
              <a:gd name="T50" fmla="*/ 2147483646 w 559"/>
              <a:gd name="T51" fmla="*/ 2147483646 h 127"/>
              <a:gd name="T52" fmla="*/ 2147483646 w 559"/>
              <a:gd name="T53" fmla="*/ 2147483646 h 127"/>
              <a:gd name="T54" fmla="*/ 2147483646 w 559"/>
              <a:gd name="T55" fmla="*/ 2147483646 h 127"/>
              <a:gd name="T56" fmla="*/ 2147483646 w 559"/>
              <a:gd name="T57" fmla="*/ 2147483646 h 127"/>
              <a:gd name="T58" fmla="*/ 2147483646 w 559"/>
              <a:gd name="T59" fmla="*/ 2147483646 h 127"/>
              <a:gd name="T60" fmla="*/ 2147483646 w 559"/>
              <a:gd name="T61" fmla="*/ 2147483646 h 127"/>
              <a:gd name="T62" fmla="*/ 2147483646 w 559"/>
              <a:gd name="T63" fmla="*/ 2147483646 h 127"/>
              <a:gd name="T64" fmla="*/ 2147483646 w 559"/>
              <a:gd name="T65" fmla="*/ 2147483646 h 127"/>
              <a:gd name="T66" fmla="*/ 2147483646 w 559"/>
              <a:gd name="T67" fmla="*/ 0 h 127"/>
              <a:gd name="T68" fmla="*/ 2147483646 w 559"/>
              <a:gd name="T69" fmla="*/ 0 h 127"/>
              <a:gd name="T70" fmla="*/ 2147483646 w 559"/>
              <a:gd name="T71" fmla="*/ 0 h 127"/>
              <a:gd name="T72" fmla="*/ 2147483646 w 559"/>
              <a:gd name="T73" fmla="*/ 0 h 127"/>
              <a:gd name="T74" fmla="*/ 2147483646 w 559"/>
              <a:gd name="T75" fmla="*/ 2147483646 h 127"/>
              <a:gd name="T76" fmla="*/ 2147483646 w 559"/>
              <a:gd name="T77" fmla="*/ 2147483646 h 127"/>
              <a:gd name="T78" fmla="*/ 2147483646 w 559"/>
              <a:gd name="T79" fmla="*/ 2147483646 h 127"/>
              <a:gd name="T80" fmla="*/ 2147483646 w 559"/>
              <a:gd name="T81" fmla="*/ 2147483646 h 127"/>
              <a:gd name="T82" fmla="*/ 2147483646 w 559"/>
              <a:gd name="T83" fmla="*/ 2147483646 h 127"/>
              <a:gd name="T84" fmla="*/ 2147483646 w 559"/>
              <a:gd name="T85" fmla="*/ 2147483646 h 127"/>
              <a:gd name="T86" fmla="*/ 2147483646 w 559"/>
              <a:gd name="T87" fmla="*/ 2147483646 h 127"/>
              <a:gd name="T88" fmla="*/ 2147483646 w 559"/>
              <a:gd name="T89" fmla="*/ 2147483646 h 12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559" h="127">
                <a:moveTo>
                  <a:pt x="278" y="23"/>
                </a:moveTo>
                <a:lnTo>
                  <a:pt x="233" y="23"/>
                </a:lnTo>
                <a:lnTo>
                  <a:pt x="202" y="20"/>
                </a:lnTo>
                <a:lnTo>
                  <a:pt x="175" y="16"/>
                </a:lnTo>
                <a:lnTo>
                  <a:pt x="157" y="16"/>
                </a:lnTo>
                <a:lnTo>
                  <a:pt x="143" y="12"/>
                </a:lnTo>
                <a:lnTo>
                  <a:pt x="117" y="4"/>
                </a:lnTo>
                <a:lnTo>
                  <a:pt x="103" y="4"/>
                </a:lnTo>
                <a:lnTo>
                  <a:pt x="90" y="0"/>
                </a:lnTo>
                <a:lnTo>
                  <a:pt x="72" y="0"/>
                </a:lnTo>
                <a:lnTo>
                  <a:pt x="50" y="0"/>
                </a:lnTo>
                <a:lnTo>
                  <a:pt x="0" y="0"/>
                </a:lnTo>
                <a:lnTo>
                  <a:pt x="0" y="108"/>
                </a:lnTo>
                <a:lnTo>
                  <a:pt x="50" y="108"/>
                </a:lnTo>
                <a:lnTo>
                  <a:pt x="72" y="108"/>
                </a:lnTo>
                <a:lnTo>
                  <a:pt x="90" y="108"/>
                </a:lnTo>
                <a:lnTo>
                  <a:pt x="103" y="108"/>
                </a:lnTo>
                <a:lnTo>
                  <a:pt x="117" y="112"/>
                </a:lnTo>
                <a:lnTo>
                  <a:pt x="143" y="116"/>
                </a:lnTo>
                <a:lnTo>
                  <a:pt x="157" y="119"/>
                </a:lnTo>
                <a:lnTo>
                  <a:pt x="175" y="123"/>
                </a:lnTo>
                <a:lnTo>
                  <a:pt x="202" y="127"/>
                </a:lnTo>
                <a:lnTo>
                  <a:pt x="233" y="127"/>
                </a:lnTo>
                <a:lnTo>
                  <a:pt x="278" y="127"/>
                </a:lnTo>
                <a:lnTo>
                  <a:pt x="331" y="123"/>
                </a:lnTo>
                <a:lnTo>
                  <a:pt x="367" y="119"/>
                </a:lnTo>
                <a:lnTo>
                  <a:pt x="394" y="119"/>
                </a:lnTo>
                <a:lnTo>
                  <a:pt x="412" y="116"/>
                </a:lnTo>
                <a:lnTo>
                  <a:pt x="443" y="112"/>
                </a:lnTo>
                <a:lnTo>
                  <a:pt x="461" y="108"/>
                </a:lnTo>
                <a:lnTo>
                  <a:pt x="483" y="108"/>
                </a:lnTo>
                <a:lnTo>
                  <a:pt x="505" y="108"/>
                </a:lnTo>
                <a:lnTo>
                  <a:pt x="559" y="108"/>
                </a:lnTo>
                <a:lnTo>
                  <a:pt x="559" y="0"/>
                </a:lnTo>
                <a:lnTo>
                  <a:pt x="505" y="0"/>
                </a:lnTo>
                <a:lnTo>
                  <a:pt x="488" y="0"/>
                </a:lnTo>
                <a:lnTo>
                  <a:pt x="470" y="0"/>
                </a:lnTo>
                <a:lnTo>
                  <a:pt x="452" y="4"/>
                </a:lnTo>
                <a:lnTo>
                  <a:pt x="438" y="4"/>
                </a:lnTo>
                <a:lnTo>
                  <a:pt x="412" y="12"/>
                </a:lnTo>
                <a:lnTo>
                  <a:pt x="398" y="16"/>
                </a:lnTo>
                <a:lnTo>
                  <a:pt x="380" y="16"/>
                </a:lnTo>
                <a:lnTo>
                  <a:pt x="358" y="20"/>
                </a:lnTo>
                <a:lnTo>
                  <a:pt x="322" y="23"/>
                </a:lnTo>
                <a:lnTo>
                  <a:pt x="278" y="23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99" name="Freeform 535"/>
          <p:cNvSpPr>
            <a:spLocks/>
          </p:cNvSpPr>
          <p:nvPr/>
        </p:nvSpPr>
        <p:spPr bwMode="auto">
          <a:xfrm>
            <a:off x="6888163" y="2278063"/>
            <a:ext cx="14287" cy="55562"/>
          </a:xfrm>
          <a:custGeom>
            <a:avLst/>
            <a:gdLst>
              <a:gd name="T0" fmla="*/ 2147483646 w 2"/>
              <a:gd name="T1" fmla="*/ 0 h 9"/>
              <a:gd name="T2" fmla="*/ 0 w 2"/>
              <a:gd name="T3" fmla="*/ 2147483646 h 9"/>
              <a:gd name="T4" fmla="*/ 0 w 2"/>
              <a:gd name="T5" fmla="*/ 2147483646 h 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9">
                <a:moveTo>
                  <a:pt x="2" y="0"/>
                </a:moveTo>
                <a:lnTo>
                  <a:pt x="0" y="1"/>
                </a:lnTo>
                <a:lnTo>
                  <a:pt x="0" y="9"/>
                </a:lnTo>
              </a:path>
            </a:pathLst>
          </a:custGeom>
          <a:noFill/>
          <a:ln w="1428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00" name="Freeform 536"/>
          <p:cNvSpPr>
            <a:spLocks/>
          </p:cNvSpPr>
          <p:nvPr/>
        </p:nvSpPr>
        <p:spPr bwMode="auto">
          <a:xfrm>
            <a:off x="6816725" y="2278063"/>
            <a:ext cx="14288" cy="55562"/>
          </a:xfrm>
          <a:custGeom>
            <a:avLst/>
            <a:gdLst>
              <a:gd name="T0" fmla="*/ 2147483646 w 2"/>
              <a:gd name="T1" fmla="*/ 0 h 9"/>
              <a:gd name="T2" fmla="*/ 0 w 2"/>
              <a:gd name="T3" fmla="*/ 2147483646 h 9"/>
              <a:gd name="T4" fmla="*/ 0 w 2"/>
              <a:gd name="T5" fmla="*/ 2147483646 h 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9">
                <a:moveTo>
                  <a:pt x="2" y="0"/>
                </a:moveTo>
                <a:lnTo>
                  <a:pt x="0" y="1"/>
                </a:lnTo>
                <a:lnTo>
                  <a:pt x="0" y="9"/>
                </a:lnTo>
              </a:path>
            </a:pathLst>
          </a:custGeom>
          <a:noFill/>
          <a:ln w="1428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01" name="Freeform 537"/>
          <p:cNvSpPr>
            <a:spLocks/>
          </p:cNvSpPr>
          <p:nvPr/>
        </p:nvSpPr>
        <p:spPr bwMode="auto">
          <a:xfrm>
            <a:off x="6746875" y="2273300"/>
            <a:ext cx="14288" cy="53975"/>
          </a:xfrm>
          <a:custGeom>
            <a:avLst/>
            <a:gdLst>
              <a:gd name="T0" fmla="*/ 2147483646 w 2"/>
              <a:gd name="T1" fmla="*/ 0 h 9"/>
              <a:gd name="T2" fmla="*/ 0 w 2"/>
              <a:gd name="T3" fmla="*/ 2147483646 h 9"/>
              <a:gd name="T4" fmla="*/ 0 w 2"/>
              <a:gd name="T5" fmla="*/ 2147483646 h 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9">
                <a:moveTo>
                  <a:pt x="2" y="0"/>
                </a:moveTo>
                <a:lnTo>
                  <a:pt x="0" y="1"/>
                </a:lnTo>
                <a:lnTo>
                  <a:pt x="0" y="9"/>
                </a:lnTo>
              </a:path>
            </a:pathLst>
          </a:custGeom>
          <a:noFill/>
          <a:ln w="1428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02" name="Freeform 538"/>
          <p:cNvSpPr>
            <a:spLocks/>
          </p:cNvSpPr>
          <p:nvPr/>
        </p:nvSpPr>
        <p:spPr bwMode="auto">
          <a:xfrm>
            <a:off x="6959600" y="2278063"/>
            <a:ext cx="14288" cy="55562"/>
          </a:xfrm>
          <a:custGeom>
            <a:avLst/>
            <a:gdLst>
              <a:gd name="T0" fmla="*/ 2147483646 w 2"/>
              <a:gd name="T1" fmla="*/ 0 h 9"/>
              <a:gd name="T2" fmla="*/ 0 w 2"/>
              <a:gd name="T3" fmla="*/ 2147483646 h 9"/>
              <a:gd name="T4" fmla="*/ 0 w 2"/>
              <a:gd name="T5" fmla="*/ 2147483646 h 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9">
                <a:moveTo>
                  <a:pt x="2" y="0"/>
                </a:moveTo>
                <a:lnTo>
                  <a:pt x="0" y="1"/>
                </a:lnTo>
                <a:lnTo>
                  <a:pt x="0" y="9"/>
                </a:lnTo>
              </a:path>
            </a:pathLst>
          </a:custGeom>
          <a:noFill/>
          <a:ln w="1428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03" name="Freeform 539"/>
          <p:cNvSpPr>
            <a:spLocks/>
          </p:cNvSpPr>
          <p:nvPr/>
        </p:nvSpPr>
        <p:spPr bwMode="auto">
          <a:xfrm>
            <a:off x="7029450" y="2273300"/>
            <a:ext cx="14288" cy="53975"/>
          </a:xfrm>
          <a:custGeom>
            <a:avLst/>
            <a:gdLst>
              <a:gd name="T0" fmla="*/ 2147483646 w 2"/>
              <a:gd name="T1" fmla="*/ 0 h 9"/>
              <a:gd name="T2" fmla="*/ 0 w 2"/>
              <a:gd name="T3" fmla="*/ 2147483646 h 9"/>
              <a:gd name="T4" fmla="*/ 0 w 2"/>
              <a:gd name="T5" fmla="*/ 2147483646 h 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9">
                <a:moveTo>
                  <a:pt x="2" y="0"/>
                </a:moveTo>
                <a:lnTo>
                  <a:pt x="0" y="1"/>
                </a:lnTo>
                <a:lnTo>
                  <a:pt x="0" y="9"/>
                </a:lnTo>
              </a:path>
            </a:pathLst>
          </a:custGeom>
          <a:noFill/>
          <a:ln w="1428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04" name="Freeform 540"/>
          <p:cNvSpPr>
            <a:spLocks noEditPoints="1"/>
          </p:cNvSpPr>
          <p:nvPr/>
        </p:nvSpPr>
        <p:spPr bwMode="auto">
          <a:xfrm>
            <a:off x="6483350" y="2260600"/>
            <a:ext cx="50800" cy="30163"/>
          </a:xfrm>
          <a:custGeom>
            <a:avLst/>
            <a:gdLst>
              <a:gd name="T0" fmla="*/ 0 w 32"/>
              <a:gd name="T1" fmla="*/ 0 h 19"/>
              <a:gd name="T2" fmla="*/ 2147483646 w 32"/>
              <a:gd name="T3" fmla="*/ 0 h 19"/>
              <a:gd name="T4" fmla="*/ 2147483646 w 32"/>
              <a:gd name="T5" fmla="*/ 2147483646 h 19"/>
              <a:gd name="T6" fmla="*/ 0 w 32"/>
              <a:gd name="T7" fmla="*/ 2147483646 h 19"/>
              <a:gd name="T8" fmla="*/ 0 w 32"/>
              <a:gd name="T9" fmla="*/ 0 h 19"/>
              <a:gd name="T10" fmla="*/ 0 w 32"/>
              <a:gd name="T11" fmla="*/ 0 h 19"/>
              <a:gd name="T12" fmla="*/ 2147483646 w 32"/>
              <a:gd name="T13" fmla="*/ 0 h 19"/>
              <a:gd name="T14" fmla="*/ 2147483646 w 32"/>
              <a:gd name="T15" fmla="*/ 2147483646 h 19"/>
              <a:gd name="T16" fmla="*/ 0 w 32"/>
              <a:gd name="T17" fmla="*/ 2147483646 h 19"/>
              <a:gd name="T18" fmla="*/ 0 w 32"/>
              <a:gd name="T19" fmla="*/ 0 h 1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2" h="19">
                <a:moveTo>
                  <a:pt x="0" y="0"/>
                </a:moveTo>
                <a:lnTo>
                  <a:pt x="32" y="0"/>
                </a:lnTo>
                <a:lnTo>
                  <a:pt x="32" y="19"/>
                </a:lnTo>
                <a:lnTo>
                  <a:pt x="0" y="19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23" y="0"/>
                </a:lnTo>
                <a:lnTo>
                  <a:pt x="23" y="15"/>
                </a:lnTo>
                <a:lnTo>
                  <a:pt x="0" y="15"/>
                </a:lnTo>
                <a:lnTo>
                  <a:pt x="0" y="0"/>
                </a:lnTo>
                <a:close/>
              </a:path>
            </a:pathLst>
          </a:custGeom>
          <a:solidFill>
            <a:srgbClr val="8A8A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05" name="Freeform 541"/>
          <p:cNvSpPr>
            <a:spLocks noEditPoints="1"/>
          </p:cNvSpPr>
          <p:nvPr/>
        </p:nvSpPr>
        <p:spPr bwMode="auto">
          <a:xfrm>
            <a:off x="6483350" y="2260600"/>
            <a:ext cx="36513" cy="23813"/>
          </a:xfrm>
          <a:custGeom>
            <a:avLst/>
            <a:gdLst>
              <a:gd name="T0" fmla="*/ 0 w 23"/>
              <a:gd name="T1" fmla="*/ 0 h 15"/>
              <a:gd name="T2" fmla="*/ 2147483646 w 23"/>
              <a:gd name="T3" fmla="*/ 0 h 15"/>
              <a:gd name="T4" fmla="*/ 2147483646 w 23"/>
              <a:gd name="T5" fmla="*/ 2147483646 h 15"/>
              <a:gd name="T6" fmla="*/ 0 w 23"/>
              <a:gd name="T7" fmla="*/ 2147483646 h 15"/>
              <a:gd name="T8" fmla="*/ 0 w 23"/>
              <a:gd name="T9" fmla="*/ 0 h 15"/>
              <a:gd name="T10" fmla="*/ 0 w 23"/>
              <a:gd name="T11" fmla="*/ 0 h 15"/>
              <a:gd name="T12" fmla="*/ 2147483646 w 23"/>
              <a:gd name="T13" fmla="*/ 0 h 15"/>
              <a:gd name="T14" fmla="*/ 2147483646 w 23"/>
              <a:gd name="T15" fmla="*/ 2147483646 h 15"/>
              <a:gd name="T16" fmla="*/ 0 w 23"/>
              <a:gd name="T17" fmla="*/ 2147483646 h 15"/>
              <a:gd name="T18" fmla="*/ 0 w 23"/>
              <a:gd name="T19" fmla="*/ 0 h 1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" h="15">
                <a:moveTo>
                  <a:pt x="0" y="0"/>
                </a:moveTo>
                <a:lnTo>
                  <a:pt x="23" y="0"/>
                </a:lnTo>
                <a:lnTo>
                  <a:pt x="23" y="15"/>
                </a:lnTo>
                <a:lnTo>
                  <a:pt x="0" y="15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4" y="0"/>
                </a:lnTo>
                <a:lnTo>
                  <a:pt x="14" y="11"/>
                </a:lnTo>
                <a:lnTo>
                  <a:pt x="0" y="11"/>
                </a:lnTo>
                <a:lnTo>
                  <a:pt x="0" y="0"/>
                </a:lnTo>
                <a:close/>
              </a:path>
            </a:pathLst>
          </a:custGeom>
          <a:solidFill>
            <a:srgbClr val="A7A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06" name="Freeform 542"/>
          <p:cNvSpPr>
            <a:spLocks noEditPoints="1"/>
          </p:cNvSpPr>
          <p:nvPr/>
        </p:nvSpPr>
        <p:spPr bwMode="auto">
          <a:xfrm>
            <a:off x="6483350" y="2260600"/>
            <a:ext cx="22225" cy="17463"/>
          </a:xfrm>
          <a:custGeom>
            <a:avLst/>
            <a:gdLst>
              <a:gd name="T0" fmla="*/ 0 w 14"/>
              <a:gd name="T1" fmla="*/ 0 h 11"/>
              <a:gd name="T2" fmla="*/ 2147483646 w 14"/>
              <a:gd name="T3" fmla="*/ 0 h 11"/>
              <a:gd name="T4" fmla="*/ 2147483646 w 14"/>
              <a:gd name="T5" fmla="*/ 2147483646 h 11"/>
              <a:gd name="T6" fmla="*/ 0 w 14"/>
              <a:gd name="T7" fmla="*/ 2147483646 h 11"/>
              <a:gd name="T8" fmla="*/ 0 w 14"/>
              <a:gd name="T9" fmla="*/ 0 h 11"/>
              <a:gd name="T10" fmla="*/ 0 w 14"/>
              <a:gd name="T11" fmla="*/ 0 h 11"/>
              <a:gd name="T12" fmla="*/ 2147483646 w 14"/>
              <a:gd name="T13" fmla="*/ 0 h 11"/>
              <a:gd name="T14" fmla="*/ 2147483646 w 14"/>
              <a:gd name="T15" fmla="*/ 2147483646 h 11"/>
              <a:gd name="T16" fmla="*/ 0 w 14"/>
              <a:gd name="T17" fmla="*/ 2147483646 h 11"/>
              <a:gd name="T18" fmla="*/ 0 w 14"/>
              <a:gd name="T19" fmla="*/ 0 h 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" h="11">
                <a:moveTo>
                  <a:pt x="0" y="0"/>
                </a:moveTo>
                <a:lnTo>
                  <a:pt x="14" y="0"/>
                </a:lnTo>
                <a:lnTo>
                  <a:pt x="14" y="11"/>
                </a:lnTo>
                <a:lnTo>
                  <a:pt x="0" y="11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5" y="0"/>
                </a:lnTo>
                <a:lnTo>
                  <a:pt x="5" y="4"/>
                </a:lnTo>
                <a:lnTo>
                  <a:pt x="0" y="4"/>
                </a:lnTo>
                <a:lnTo>
                  <a:pt x="0" y="0"/>
                </a:lnTo>
                <a:close/>
              </a:path>
            </a:pathLst>
          </a:custGeom>
          <a:solidFill>
            <a:srgbClr val="CACA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07" name="Freeform 543"/>
          <p:cNvSpPr>
            <a:spLocks noEditPoints="1"/>
          </p:cNvSpPr>
          <p:nvPr/>
        </p:nvSpPr>
        <p:spPr bwMode="auto">
          <a:xfrm>
            <a:off x="6483350" y="2260600"/>
            <a:ext cx="7938" cy="6350"/>
          </a:xfrm>
          <a:custGeom>
            <a:avLst/>
            <a:gdLst>
              <a:gd name="T0" fmla="*/ 0 w 5"/>
              <a:gd name="T1" fmla="*/ 0 h 4"/>
              <a:gd name="T2" fmla="*/ 2147483646 w 5"/>
              <a:gd name="T3" fmla="*/ 0 h 4"/>
              <a:gd name="T4" fmla="*/ 2147483646 w 5"/>
              <a:gd name="T5" fmla="*/ 2147483646 h 4"/>
              <a:gd name="T6" fmla="*/ 0 w 5"/>
              <a:gd name="T7" fmla="*/ 2147483646 h 4"/>
              <a:gd name="T8" fmla="*/ 0 w 5"/>
              <a:gd name="T9" fmla="*/ 0 h 4"/>
              <a:gd name="T10" fmla="*/ 0 w 5"/>
              <a:gd name="T11" fmla="*/ 0 h 4"/>
              <a:gd name="T12" fmla="*/ 0 w 5"/>
              <a:gd name="T13" fmla="*/ 0 h 4"/>
              <a:gd name="T14" fmla="*/ 0 w 5"/>
              <a:gd name="T15" fmla="*/ 0 h 4"/>
              <a:gd name="T16" fmla="*/ 0 w 5"/>
              <a:gd name="T17" fmla="*/ 0 h 4"/>
              <a:gd name="T18" fmla="*/ 0 w 5"/>
              <a:gd name="T19" fmla="*/ 0 h 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" h="4">
                <a:moveTo>
                  <a:pt x="0" y="0"/>
                </a:moveTo>
                <a:lnTo>
                  <a:pt x="5" y="0"/>
                </a:lnTo>
                <a:lnTo>
                  <a:pt x="5" y="4"/>
                </a:lnTo>
                <a:lnTo>
                  <a:pt x="0" y="4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08" name="Rectangle 544"/>
          <p:cNvSpPr>
            <a:spLocks noChangeArrowheads="1"/>
          </p:cNvSpPr>
          <p:nvPr/>
        </p:nvSpPr>
        <p:spPr bwMode="auto">
          <a:xfrm>
            <a:off x="6483350" y="2260600"/>
            <a:ext cx="50800" cy="301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409" name="Freeform 545"/>
          <p:cNvSpPr>
            <a:spLocks noEditPoints="1"/>
          </p:cNvSpPr>
          <p:nvPr/>
        </p:nvSpPr>
        <p:spPr bwMode="auto">
          <a:xfrm>
            <a:off x="6483350" y="2260600"/>
            <a:ext cx="50800" cy="30163"/>
          </a:xfrm>
          <a:custGeom>
            <a:avLst/>
            <a:gdLst>
              <a:gd name="T0" fmla="*/ 0 w 32"/>
              <a:gd name="T1" fmla="*/ 0 h 19"/>
              <a:gd name="T2" fmla="*/ 2147483646 w 32"/>
              <a:gd name="T3" fmla="*/ 0 h 19"/>
              <a:gd name="T4" fmla="*/ 2147483646 w 32"/>
              <a:gd name="T5" fmla="*/ 2147483646 h 19"/>
              <a:gd name="T6" fmla="*/ 0 w 32"/>
              <a:gd name="T7" fmla="*/ 2147483646 h 19"/>
              <a:gd name="T8" fmla="*/ 0 w 32"/>
              <a:gd name="T9" fmla="*/ 0 h 19"/>
              <a:gd name="T10" fmla="*/ 0 w 32"/>
              <a:gd name="T11" fmla="*/ 0 h 19"/>
              <a:gd name="T12" fmla="*/ 2147483646 w 32"/>
              <a:gd name="T13" fmla="*/ 0 h 19"/>
              <a:gd name="T14" fmla="*/ 2147483646 w 32"/>
              <a:gd name="T15" fmla="*/ 2147483646 h 19"/>
              <a:gd name="T16" fmla="*/ 0 w 32"/>
              <a:gd name="T17" fmla="*/ 2147483646 h 19"/>
              <a:gd name="T18" fmla="*/ 0 w 32"/>
              <a:gd name="T19" fmla="*/ 0 h 1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2" h="19">
                <a:moveTo>
                  <a:pt x="0" y="0"/>
                </a:moveTo>
                <a:lnTo>
                  <a:pt x="32" y="0"/>
                </a:lnTo>
                <a:lnTo>
                  <a:pt x="32" y="19"/>
                </a:lnTo>
                <a:lnTo>
                  <a:pt x="0" y="19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23" y="0"/>
                </a:lnTo>
                <a:lnTo>
                  <a:pt x="23" y="15"/>
                </a:lnTo>
                <a:lnTo>
                  <a:pt x="0" y="15"/>
                </a:lnTo>
                <a:lnTo>
                  <a:pt x="0" y="0"/>
                </a:lnTo>
                <a:close/>
              </a:path>
            </a:pathLst>
          </a:custGeom>
          <a:solidFill>
            <a:srgbClr val="8A8A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10" name="Freeform 546"/>
          <p:cNvSpPr>
            <a:spLocks noEditPoints="1"/>
          </p:cNvSpPr>
          <p:nvPr/>
        </p:nvSpPr>
        <p:spPr bwMode="auto">
          <a:xfrm>
            <a:off x="6483350" y="2260600"/>
            <a:ext cx="36513" cy="23813"/>
          </a:xfrm>
          <a:custGeom>
            <a:avLst/>
            <a:gdLst>
              <a:gd name="T0" fmla="*/ 0 w 23"/>
              <a:gd name="T1" fmla="*/ 0 h 15"/>
              <a:gd name="T2" fmla="*/ 2147483646 w 23"/>
              <a:gd name="T3" fmla="*/ 0 h 15"/>
              <a:gd name="T4" fmla="*/ 2147483646 w 23"/>
              <a:gd name="T5" fmla="*/ 2147483646 h 15"/>
              <a:gd name="T6" fmla="*/ 0 w 23"/>
              <a:gd name="T7" fmla="*/ 2147483646 h 15"/>
              <a:gd name="T8" fmla="*/ 0 w 23"/>
              <a:gd name="T9" fmla="*/ 0 h 15"/>
              <a:gd name="T10" fmla="*/ 0 w 23"/>
              <a:gd name="T11" fmla="*/ 0 h 15"/>
              <a:gd name="T12" fmla="*/ 2147483646 w 23"/>
              <a:gd name="T13" fmla="*/ 0 h 15"/>
              <a:gd name="T14" fmla="*/ 2147483646 w 23"/>
              <a:gd name="T15" fmla="*/ 2147483646 h 15"/>
              <a:gd name="T16" fmla="*/ 0 w 23"/>
              <a:gd name="T17" fmla="*/ 2147483646 h 15"/>
              <a:gd name="T18" fmla="*/ 0 w 23"/>
              <a:gd name="T19" fmla="*/ 0 h 1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" h="15">
                <a:moveTo>
                  <a:pt x="0" y="0"/>
                </a:moveTo>
                <a:lnTo>
                  <a:pt x="23" y="0"/>
                </a:lnTo>
                <a:lnTo>
                  <a:pt x="23" y="15"/>
                </a:lnTo>
                <a:lnTo>
                  <a:pt x="0" y="15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4" y="0"/>
                </a:lnTo>
                <a:lnTo>
                  <a:pt x="14" y="11"/>
                </a:lnTo>
                <a:lnTo>
                  <a:pt x="0" y="11"/>
                </a:lnTo>
                <a:lnTo>
                  <a:pt x="0" y="0"/>
                </a:lnTo>
                <a:close/>
              </a:path>
            </a:pathLst>
          </a:custGeom>
          <a:solidFill>
            <a:srgbClr val="A7A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11" name="Freeform 547"/>
          <p:cNvSpPr>
            <a:spLocks noEditPoints="1"/>
          </p:cNvSpPr>
          <p:nvPr/>
        </p:nvSpPr>
        <p:spPr bwMode="auto">
          <a:xfrm>
            <a:off x="6483350" y="2260600"/>
            <a:ext cx="22225" cy="17463"/>
          </a:xfrm>
          <a:custGeom>
            <a:avLst/>
            <a:gdLst>
              <a:gd name="T0" fmla="*/ 0 w 14"/>
              <a:gd name="T1" fmla="*/ 0 h 11"/>
              <a:gd name="T2" fmla="*/ 2147483646 w 14"/>
              <a:gd name="T3" fmla="*/ 0 h 11"/>
              <a:gd name="T4" fmla="*/ 2147483646 w 14"/>
              <a:gd name="T5" fmla="*/ 2147483646 h 11"/>
              <a:gd name="T6" fmla="*/ 0 w 14"/>
              <a:gd name="T7" fmla="*/ 2147483646 h 11"/>
              <a:gd name="T8" fmla="*/ 0 w 14"/>
              <a:gd name="T9" fmla="*/ 0 h 11"/>
              <a:gd name="T10" fmla="*/ 0 w 14"/>
              <a:gd name="T11" fmla="*/ 0 h 11"/>
              <a:gd name="T12" fmla="*/ 2147483646 w 14"/>
              <a:gd name="T13" fmla="*/ 0 h 11"/>
              <a:gd name="T14" fmla="*/ 2147483646 w 14"/>
              <a:gd name="T15" fmla="*/ 2147483646 h 11"/>
              <a:gd name="T16" fmla="*/ 0 w 14"/>
              <a:gd name="T17" fmla="*/ 2147483646 h 11"/>
              <a:gd name="T18" fmla="*/ 0 w 14"/>
              <a:gd name="T19" fmla="*/ 0 h 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" h="11">
                <a:moveTo>
                  <a:pt x="0" y="0"/>
                </a:moveTo>
                <a:lnTo>
                  <a:pt x="14" y="0"/>
                </a:lnTo>
                <a:lnTo>
                  <a:pt x="14" y="11"/>
                </a:lnTo>
                <a:lnTo>
                  <a:pt x="0" y="11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5" y="0"/>
                </a:lnTo>
                <a:lnTo>
                  <a:pt x="5" y="4"/>
                </a:lnTo>
                <a:lnTo>
                  <a:pt x="0" y="4"/>
                </a:lnTo>
                <a:lnTo>
                  <a:pt x="0" y="0"/>
                </a:lnTo>
                <a:close/>
              </a:path>
            </a:pathLst>
          </a:custGeom>
          <a:solidFill>
            <a:srgbClr val="CACA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12" name="Freeform 548"/>
          <p:cNvSpPr>
            <a:spLocks noEditPoints="1"/>
          </p:cNvSpPr>
          <p:nvPr/>
        </p:nvSpPr>
        <p:spPr bwMode="auto">
          <a:xfrm>
            <a:off x="6483350" y="2260600"/>
            <a:ext cx="7938" cy="6350"/>
          </a:xfrm>
          <a:custGeom>
            <a:avLst/>
            <a:gdLst>
              <a:gd name="T0" fmla="*/ 0 w 5"/>
              <a:gd name="T1" fmla="*/ 0 h 4"/>
              <a:gd name="T2" fmla="*/ 2147483646 w 5"/>
              <a:gd name="T3" fmla="*/ 0 h 4"/>
              <a:gd name="T4" fmla="*/ 2147483646 w 5"/>
              <a:gd name="T5" fmla="*/ 2147483646 h 4"/>
              <a:gd name="T6" fmla="*/ 0 w 5"/>
              <a:gd name="T7" fmla="*/ 2147483646 h 4"/>
              <a:gd name="T8" fmla="*/ 0 w 5"/>
              <a:gd name="T9" fmla="*/ 0 h 4"/>
              <a:gd name="T10" fmla="*/ 0 w 5"/>
              <a:gd name="T11" fmla="*/ 0 h 4"/>
              <a:gd name="T12" fmla="*/ 0 w 5"/>
              <a:gd name="T13" fmla="*/ 0 h 4"/>
              <a:gd name="T14" fmla="*/ 0 w 5"/>
              <a:gd name="T15" fmla="*/ 0 h 4"/>
              <a:gd name="T16" fmla="*/ 0 w 5"/>
              <a:gd name="T17" fmla="*/ 0 h 4"/>
              <a:gd name="T18" fmla="*/ 0 w 5"/>
              <a:gd name="T19" fmla="*/ 0 h 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" h="4">
                <a:moveTo>
                  <a:pt x="0" y="0"/>
                </a:moveTo>
                <a:lnTo>
                  <a:pt x="5" y="0"/>
                </a:lnTo>
                <a:lnTo>
                  <a:pt x="5" y="4"/>
                </a:lnTo>
                <a:lnTo>
                  <a:pt x="0" y="4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13" name="Rectangle 549"/>
          <p:cNvSpPr>
            <a:spLocks noChangeArrowheads="1"/>
          </p:cNvSpPr>
          <p:nvPr/>
        </p:nvSpPr>
        <p:spPr bwMode="auto">
          <a:xfrm>
            <a:off x="6483350" y="2260600"/>
            <a:ext cx="50800" cy="3016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414" name="Freeform 550"/>
          <p:cNvSpPr>
            <a:spLocks/>
          </p:cNvSpPr>
          <p:nvPr/>
        </p:nvSpPr>
        <p:spPr bwMode="auto">
          <a:xfrm>
            <a:off x="6454775" y="2327275"/>
            <a:ext cx="887413" cy="49213"/>
          </a:xfrm>
          <a:custGeom>
            <a:avLst/>
            <a:gdLst>
              <a:gd name="T0" fmla="*/ 2147483646 w 559"/>
              <a:gd name="T1" fmla="*/ 2147483646 h 31"/>
              <a:gd name="T2" fmla="*/ 2147483646 w 559"/>
              <a:gd name="T3" fmla="*/ 2147483646 h 31"/>
              <a:gd name="T4" fmla="*/ 2147483646 w 559"/>
              <a:gd name="T5" fmla="*/ 2147483646 h 31"/>
              <a:gd name="T6" fmla="*/ 2147483646 w 559"/>
              <a:gd name="T7" fmla="*/ 2147483646 h 31"/>
              <a:gd name="T8" fmla="*/ 2147483646 w 559"/>
              <a:gd name="T9" fmla="*/ 2147483646 h 31"/>
              <a:gd name="T10" fmla="*/ 2147483646 w 559"/>
              <a:gd name="T11" fmla="*/ 2147483646 h 31"/>
              <a:gd name="T12" fmla="*/ 2147483646 w 559"/>
              <a:gd name="T13" fmla="*/ 2147483646 h 31"/>
              <a:gd name="T14" fmla="*/ 2147483646 w 559"/>
              <a:gd name="T15" fmla="*/ 0 h 31"/>
              <a:gd name="T16" fmla="*/ 2147483646 w 559"/>
              <a:gd name="T17" fmla="*/ 0 h 31"/>
              <a:gd name="T18" fmla="*/ 2147483646 w 559"/>
              <a:gd name="T19" fmla="*/ 0 h 31"/>
              <a:gd name="T20" fmla="*/ 2147483646 w 559"/>
              <a:gd name="T21" fmla="*/ 0 h 31"/>
              <a:gd name="T22" fmla="*/ 0 w 559"/>
              <a:gd name="T23" fmla="*/ 0 h 31"/>
              <a:gd name="T24" fmla="*/ 0 w 559"/>
              <a:gd name="T25" fmla="*/ 2147483646 h 31"/>
              <a:gd name="T26" fmla="*/ 2147483646 w 559"/>
              <a:gd name="T27" fmla="*/ 2147483646 h 31"/>
              <a:gd name="T28" fmla="*/ 2147483646 w 559"/>
              <a:gd name="T29" fmla="*/ 2147483646 h 31"/>
              <a:gd name="T30" fmla="*/ 2147483646 w 559"/>
              <a:gd name="T31" fmla="*/ 2147483646 h 31"/>
              <a:gd name="T32" fmla="*/ 2147483646 w 559"/>
              <a:gd name="T33" fmla="*/ 2147483646 h 31"/>
              <a:gd name="T34" fmla="*/ 2147483646 w 559"/>
              <a:gd name="T35" fmla="*/ 2147483646 h 31"/>
              <a:gd name="T36" fmla="*/ 2147483646 w 559"/>
              <a:gd name="T37" fmla="*/ 2147483646 h 31"/>
              <a:gd name="T38" fmla="*/ 2147483646 w 559"/>
              <a:gd name="T39" fmla="*/ 2147483646 h 31"/>
              <a:gd name="T40" fmla="*/ 2147483646 w 559"/>
              <a:gd name="T41" fmla="*/ 2147483646 h 31"/>
              <a:gd name="T42" fmla="*/ 2147483646 w 559"/>
              <a:gd name="T43" fmla="*/ 2147483646 h 31"/>
              <a:gd name="T44" fmla="*/ 2147483646 w 559"/>
              <a:gd name="T45" fmla="*/ 2147483646 h 31"/>
              <a:gd name="T46" fmla="*/ 2147483646 w 559"/>
              <a:gd name="T47" fmla="*/ 2147483646 h 31"/>
              <a:gd name="T48" fmla="*/ 2147483646 w 559"/>
              <a:gd name="T49" fmla="*/ 2147483646 h 31"/>
              <a:gd name="T50" fmla="*/ 2147483646 w 559"/>
              <a:gd name="T51" fmla="*/ 2147483646 h 31"/>
              <a:gd name="T52" fmla="*/ 2147483646 w 559"/>
              <a:gd name="T53" fmla="*/ 2147483646 h 31"/>
              <a:gd name="T54" fmla="*/ 2147483646 w 559"/>
              <a:gd name="T55" fmla="*/ 2147483646 h 31"/>
              <a:gd name="T56" fmla="*/ 2147483646 w 559"/>
              <a:gd name="T57" fmla="*/ 2147483646 h 31"/>
              <a:gd name="T58" fmla="*/ 2147483646 w 559"/>
              <a:gd name="T59" fmla="*/ 2147483646 h 31"/>
              <a:gd name="T60" fmla="*/ 2147483646 w 559"/>
              <a:gd name="T61" fmla="*/ 2147483646 h 31"/>
              <a:gd name="T62" fmla="*/ 2147483646 w 559"/>
              <a:gd name="T63" fmla="*/ 2147483646 h 31"/>
              <a:gd name="T64" fmla="*/ 2147483646 w 559"/>
              <a:gd name="T65" fmla="*/ 2147483646 h 31"/>
              <a:gd name="T66" fmla="*/ 2147483646 w 559"/>
              <a:gd name="T67" fmla="*/ 2147483646 h 31"/>
              <a:gd name="T68" fmla="*/ 2147483646 w 559"/>
              <a:gd name="T69" fmla="*/ 2147483646 h 31"/>
              <a:gd name="T70" fmla="*/ 2147483646 w 559"/>
              <a:gd name="T71" fmla="*/ 0 h 31"/>
              <a:gd name="T72" fmla="*/ 2147483646 w 559"/>
              <a:gd name="T73" fmla="*/ 0 h 31"/>
              <a:gd name="T74" fmla="*/ 2147483646 w 559"/>
              <a:gd name="T75" fmla="*/ 0 h 31"/>
              <a:gd name="T76" fmla="*/ 2147483646 w 559"/>
              <a:gd name="T77" fmla="*/ 0 h 31"/>
              <a:gd name="T78" fmla="*/ 2147483646 w 559"/>
              <a:gd name="T79" fmla="*/ 0 h 31"/>
              <a:gd name="T80" fmla="*/ 2147483646 w 559"/>
              <a:gd name="T81" fmla="*/ 2147483646 h 31"/>
              <a:gd name="T82" fmla="*/ 2147483646 w 559"/>
              <a:gd name="T83" fmla="*/ 2147483646 h 31"/>
              <a:gd name="T84" fmla="*/ 2147483646 w 559"/>
              <a:gd name="T85" fmla="*/ 2147483646 h 31"/>
              <a:gd name="T86" fmla="*/ 2147483646 w 559"/>
              <a:gd name="T87" fmla="*/ 2147483646 h 31"/>
              <a:gd name="T88" fmla="*/ 2147483646 w 559"/>
              <a:gd name="T89" fmla="*/ 2147483646 h 31"/>
              <a:gd name="T90" fmla="*/ 2147483646 w 559"/>
              <a:gd name="T91" fmla="*/ 2147483646 h 31"/>
              <a:gd name="T92" fmla="*/ 2147483646 w 559"/>
              <a:gd name="T93" fmla="*/ 2147483646 h 3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559" h="31">
                <a:moveTo>
                  <a:pt x="278" y="23"/>
                </a:moveTo>
                <a:lnTo>
                  <a:pt x="233" y="23"/>
                </a:lnTo>
                <a:lnTo>
                  <a:pt x="202" y="19"/>
                </a:lnTo>
                <a:lnTo>
                  <a:pt x="175" y="16"/>
                </a:lnTo>
                <a:lnTo>
                  <a:pt x="157" y="12"/>
                </a:lnTo>
                <a:lnTo>
                  <a:pt x="143" y="8"/>
                </a:lnTo>
                <a:lnTo>
                  <a:pt x="117" y="4"/>
                </a:lnTo>
                <a:lnTo>
                  <a:pt x="103" y="0"/>
                </a:lnTo>
                <a:lnTo>
                  <a:pt x="90" y="0"/>
                </a:lnTo>
                <a:lnTo>
                  <a:pt x="72" y="0"/>
                </a:lnTo>
                <a:lnTo>
                  <a:pt x="50" y="0"/>
                </a:lnTo>
                <a:lnTo>
                  <a:pt x="0" y="0"/>
                </a:lnTo>
                <a:lnTo>
                  <a:pt x="0" y="8"/>
                </a:lnTo>
                <a:lnTo>
                  <a:pt x="50" y="8"/>
                </a:lnTo>
                <a:lnTo>
                  <a:pt x="72" y="8"/>
                </a:lnTo>
                <a:lnTo>
                  <a:pt x="90" y="8"/>
                </a:lnTo>
                <a:lnTo>
                  <a:pt x="103" y="8"/>
                </a:lnTo>
                <a:lnTo>
                  <a:pt x="117" y="12"/>
                </a:lnTo>
                <a:lnTo>
                  <a:pt x="143" y="16"/>
                </a:lnTo>
                <a:lnTo>
                  <a:pt x="157" y="19"/>
                </a:lnTo>
                <a:lnTo>
                  <a:pt x="175" y="23"/>
                </a:lnTo>
                <a:lnTo>
                  <a:pt x="202" y="27"/>
                </a:lnTo>
                <a:lnTo>
                  <a:pt x="233" y="31"/>
                </a:lnTo>
                <a:lnTo>
                  <a:pt x="278" y="31"/>
                </a:lnTo>
                <a:lnTo>
                  <a:pt x="322" y="31"/>
                </a:lnTo>
                <a:lnTo>
                  <a:pt x="358" y="27"/>
                </a:lnTo>
                <a:lnTo>
                  <a:pt x="380" y="23"/>
                </a:lnTo>
                <a:lnTo>
                  <a:pt x="398" y="19"/>
                </a:lnTo>
                <a:lnTo>
                  <a:pt x="412" y="16"/>
                </a:lnTo>
                <a:lnTo>
                  <a:pt x="438" y="12"/>
                </a:lnTo>
                <a:lnTo>
                  <a:pt x="452" y="8"/>
                </a:lnTo>
                <a:lnTo>
                  <a:pt x="470" y="8"/>
                </a:lnTo>
                <a:lnTo>
                  <a:pt x="488" y="8"/>
                </a:lnTo>
                <a:lnTo>
                  <a:pt x="505" y="8"/>
                </a:lnTo>
                <a:lnTo>
                  <a:pt x="559" y="8"/>
                </a:lnTo>
                <a:lnTo>
                  <a:pt x="559" y="0"/>
                </a:lnTo>
                <a:lnTo>
                  <a:pt x="505" y="0"/>
                </a:lnTo>
                <a:lnTo>
                  <a:pt x="488" y="0"/>
                </a:lnTo>
                <a:lnTo>
                  <a:pt x="470" y="0"/>
                </a:lnTo>
                <a:lnTo>
                  <a:pt x="452" y="0"/>
                </a:lnTo>
                <a:lnTo>
                  <a:pt x="438" y="4"/>
                </a:lnTo>
                <a:lnTo>
                  <a:pt x="412" y="8"/>
                </a:lnTo>
                <a:lnTo>
                  <a:pt x="398" y="12"/>
                </a:lnTo>
                <a:lnTo>
                  <a:pt x="380" y="16"/>
                </a:lnTo>
                <a:lnTo>
                  <a:pt x="358" y="19"/>
                </a:lnTo>
                <a:lnTo>
                  <a:pt x="322" y="23"/>
                </a:lnTo>
                <a:lnTo>
                  <a:pt x="278" y="23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15" name="Freeform 551"/>
          <p:cNvSpPr>
            <a:spLocks/>
          </p:cNvSpPr>
          <p:nvPr/>
        </p:nvSpPr>
        <p:spPr bwMode="auto">
          <a:xfrm>
            <a:off x="6454775" y="2333625"/>
            <a:ext cx="887413" cy="49213"/>
          </a:xfrm>
          <a:custGeom>
            <a:avLst/>
            <a:gdLst>
              <a:gd name="T0" fmla="*/ 2147483646 w 559"/>
              <a:gd name="T1" fmla="*/ 2147483646 h 31"/>
              <a:gd name="T2" fmla="*/ 2147483646 w 559"/>
              <a:gd name="T3" fmla="*/ 2147483646 h 31"/>
              <a:gd name="T4" fmla="*/ 2147483646 w 559"/>
              <a:gd name="T5" fmla="*/ 2147483646 h 31"/>
              <a:gd name="T6" fmla="*/ 2147483646 w 559"/>
              <a:gd name="T7" fmla="*/ 2147483646 h 31"/>
              <a:gd name="T8" fmla="*/ 2147483646 w 559"/>
              <a:gd name="T9" fmla="*/ 2147483646 h 31"/>
              <a:gd name="T10" fmla="*/ 2147483646 w 559"/>
              <a:gd name="T11" fmla="*/ 2147483646 h 31"/>
              <a:gd name="T12" fmla="*/ 2147483646 w 559"/>
              <a:gd name="T13" fmla="*/ 2147483646 h 31"/>
              <a:gd name="T14" fmla="*/ 2147483646 w 559"/>
              <a:gd name="T15" fmla="*/ 0 h 31"/>
              <a:gd name="T16" fmla="*/ 2147483646 w 559"/>
              <a:gd name="T17" fmla="*/ 0 h 31"/>
              <a:gd name="T18" fmla="*/ 2147483646 w 559"/>
              <a:gd name="T19" fmla="*/ 0 h 31"/>
              <a:gd name="T20" fmla="*/ 2147483646 w 559"/>
              <a:gd name="T21" fmla="*/ 0 h 31"/>
              <a:gd name="T22" fmla="*/ 0 w 559"/>
              <a:gd name="T23" fmla="*/ 0 h 31"/>
              <a:gd name="T24" fmla="*/ 0 w 559"/>
              <a:gd name="T25" fmla="*/ 2147483646 h 31"/>
              <a:gd name="T26" fmla="*/ 2147483646 w 559"/>
              <a:gd name="T27" fmla="*/ 2147483646 h 31"/>
              <a:gd name="T28" fmla="*/ 2147483646 w 559"/>
              <a:gd name="T29" fmla="*/ 2147483646 h 31"/>
              <a:gd name="T30" fmla="*/ 2147483646 w 559"/>
              <a:gd name="T31" fmla="*/ 2147483646 h 31"/>
              <a:gd name="T32" fmla="*/ 2147483646 w 559"/>
              <a:gd name="T33" fmla="*/ 2147483646 h 31"/>
              <a:gd name="T34" fmla="*/ 2147483646 w 559"/>
              <a:gd name="T35" fmla="*/ 2147483646 h 31"/>
              <a:gd name="T36" fmla="*/ 2147483646 w 559"/>
              <a:gd name="T37" fmla="*/ 2147483646 h 31"/>
              <a:gd name="T38" fmla="*/ 2147483646 w 559"/>
              <a:gd name="T39" fmla="*/ 2147483646 h 31"/>
              <a:gd name="T40" fmla="*/ 2147483646 w 559"/>
              <a:gd name="T41" fmla="*/ 2147483646 h 31"/>
              <a:gd name="T42" fmla="*/ 2147483646 w 559"/>
              <a:gd name="T43" fmla="*/ 2147483646 h 31"/>
              <a:gd name="T44" fmla="*/ 2147483646 w 559"/>
              <a:gd name="T45" fmla="*/ 2147483646 h 31"/>
              <a:gd name="T46" fmla="*/ 2147483646 w 559"/>
              <a:gd name="T47" fmla="*/ 2147483646 h 31"/>
              <a:gd name="T48" fmla="*/ 2147483646 w 559"/>
              <a:gd name="T49" fmla="*/ 2147483646 h 31"/>
              <a:gd name="T50" fmla="*/ 2147483646 w 559"/>
              <a:gd name="T51" fmla="*/ 2147483646 h 31"/>
              <a:gd name="T52" fmla="*/ 2147483646 w 559"/>
              <a:gd name="T53" fmla="*/ 2147483646 h 31"/>
              <a:gd name="T54" fmla="*/ 2147483646 w 559"/>
              <a:gd name="T55" fmla="*/ 2147483646 h 31"/>
              <a:gd name="T56" fmla="*/ 2147483646 w 559"/>
              <a:gd name="T57" fmla="*/ 2147483646 h 31"/>
              <a:gd name="T58" fmla="*/ 2147483646 w 559"/>
              <a:gd name="T59" fmla="*/ 2147483646 h 31"/>
              <a:gd name="T60" fmla="*/ 2147483646 w 559"/>
              <a:gd name="T61" fmla="*/ 2147483646 h 31"/>
              <a:gd name="T62" fmla="*/ 2147483646 w 559"/>
              <a:gd name="T63" fmla="*/ 2147483646 h 31"/>
              <a:gd name="T64" fmla="*/ 2147483646 w 559"/>
              <a:gd name="T65" fmla="*/ 2147483646 h 31"/>
              <a:gd name="T66" fmla="*/ 2147483646 w 559"/>
              <a:gd name="T67" fmla="*/ 2147483646 h 31"/>
              <a:gd name="T68" fmla="*/ 2147483646 w 559"/>
              <a:gd name="T69" fmla="*/ 2147483646 h 31"/>
              <a:gd name="T70" fmla="*/ 2147483646 w 559"/>
              <a:gd name="T71" fmla="*/ 0 h 31"/>
              <a:gd name="T72" fmla="*/ 2147483646 w 559"/>
              <a:gd name="T73" fmla="*/ 0 h 31"/>
              <a:gd name="T74" fmla="*/ 2147483646 w 559"/>
              <a:gd name="T75" fmla="*/ 0 h 31"/>
              <a:gd name="T76" fmla="*/ 2147483646 w 559"/>
              <a:gd name="T77" fmla="*/ 0 h 31"/>
              <a:gd name="T78" fmla="*/ 2147483646 w 559"/>
              <a:gd name="T79" fmla="*/ 0 h 31"/>
              <a:gd name="T80" fmla="*/ 2147483646 w 559"/>
              <a:gd name="T81" fmla="*/ 2147483646 h 31"/>
              <a:gd name="T82" fmla="*/ 2147483646 w 559"/>
              <a:gd name="T83" fmla="*/ 2147483646 h 31"/>
              <a:gd name="T84" fmla="*/ 2147483646 w 559"/>
              <a:gd name="T85" fmla="*/ 2147483646 h 31"/>
              <a:gd name="T86" fmla="*/ 2147483646 w 559"/>
              <a:gd name="T87" fmla="*/ 2147483646 h 31"/>
              <a:gd name="T88" fmla="*/ 2147483646 w 559"/>
              <a:gd name="T89" fmla="*/ 2147483646 h 31"/>
              <a:gd name="T90" fmla="*/ 2147483646 w 559"/>
              <a:gd name="T91" fmla="*/ 2147483646 h 31"/>
              <a:gd name="T92" fmla="*/ 2147483646 w 559"/>
              <a:gd name="T93" fmla="*/ 2147483646 h 3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559" h="31">
                <a:moveTo>
                  <a:pt x="278" y="23"/>
                </a:moveTo>
                <a:lnTo>
                  <a:pt x="233" y="23"/>
                </a:lnTo>
                <a:lnTo>
                  <a:pt x="202" y="19"/>
                </a:lnTo>
                <a:lnTo>
                  <a:pt x="175" y="15"/>
                </a:lnTo>
                <a:lnTo>
                  <a:pt x="157" y="12"/>
                </a:lnTo>
                <a:lnTo>
                  <a:pt x="143" y="8"/>
                </a:lnTo>
                <a:lnTo>
                  <a:pt x="117" y="4"/>
                </a:lnTo>
                <a:lnTo>
                  <a:pt x="103" y="0"/>
                </a:lnTo>
                <a:lnTo>
                  <a:pt x="90" y="0"/>
                </a:lnTo>
                <a:lnTo>
                  <a:pt x="72" y="0"/>
                </a:lnTo>
                <a:lnTo>
                  <a:pt x="50" y="0"/>
                </a:lnTo>
                <a:lnTo>
                  <a:pt x="0" y="0"/>
                </a:lnTo>
                <a:lnTo>
                  <a:pt x="0" y="8"/>
                </a:lnTo>
                <a:lnTo>
                  <a:pt x="50" y="8"/>
                </a:lnTo>
                <a:lnTo>
                  <a:pt x="72" y="8"/>
                </a:lnTo>
                <a:lnTo>
                  <a:pt x="90" y="8"/>
                </a:lnTo>
                <a:lnTo>
                  <a:pt x="103" y="8"/>
                </a:lnTo>
                <a:lnTo>
                  <a:pt x="117" y="12"/>
                </a:lnTo>
                <a:lnTo>
                  <a:pt x="143" y="15"/>
                </a:lnTo>
                <a:lnTo>
                  <a:pt x="157" y="19"/>
                </a:lnTo>
                <a:lnTo>
                  <a:pt x="175" y="23"/>
                </a:lnTo>
                <a:lnTo>
                  <a:pt x="202" y="27"/>
                </a:lnTo>
                <a:lnTo>
                  <a:pt x="233" y="31"/>
                </a:lnTo>
                <a:lnTo>
                  <a:pt x="278" y="31"/>
                </a:lnTo>
                <a:lnTo>
                  <a:pt x="322" y="31"/>
                </a:lnTo>
                <a:lnTo>
                  <a:pt x="358" y="27"/>
                </a:lnTo>
                <a:lnTo>
                  <a:pt x="380" y="23"/>
                </a:lnTo>
                <a:lnTo>
                  <a:pt x="398" y="19"/>
                </a:lnTo>
                <a:lnTo>
                  <a:pt x="412" y="15"/>
                </a:lnTo>
                <a:lnTo>
                  <a:pt x="438" y="12"/>
                </a:lnTo>
                <a:lnTo>
                  <a:pt x="452" y="8"/>
                </a:lnTo>
                <a:lnTo>
                  <a:pt x="470" y="8"/>
                </a:lnTo>
                <a:lnTo>
                  <a:pt x="488" y="8"/>
                </a:lnTo>
                <a:lnTo>
                  <a:pt x="505" y="8"/>
                </a:lnTo>
                <a:lnTo>
                  <a:pt x="559" y="8"/>
                </a:lnTo>
                <a:lnTo>
                  <a:pt x="559" y="0"/>
                </a:lnTo>
                <a:lnTo>
                  <a:pt x="505" y="0"/>
                </a:lnTo>
                <a:lnTo>
                  <a:pt x="488" y="0"/>
                </a:lnTo>
                <a:lnTo>
                  <a:pt x="470" y="0"/>
                </a:lnTo>
                <a:lnTo>
                  <a:pt x="452" y="0"/>
                </a:lnTo>
                <a:lnTo>
                  <a:pt x="438" y="4"/>
                </a:lnTo>
                <a:lnTo>
                  <a:pt x="412" y="8"/>
                </a:lnTo>
                <a:lnTo>
                  <a:pt x="398" y="12"/>
                </a:lnTo>
                <a:lnTo>
                  <a:pt x="380" y="15"/>
                </a:lnTo>
                <a:lnTo>
                  <a:pt x="358" y="19"/>
                </a:lnTo>
                <a:lnTo>
                  <a:pt x="322" y="23"/>
                </a:lnTo>
                <a:lnTo>
                  <a:pt x="278" y="23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16" name="Rectangle 552"/>
          <p:cNvSpPr>
            <a:spLocks noChangeArrowheads="1"/>
          </p:cNvSpPr>
          <p:nvPr/>
        </p:nvSpPr>
        <p:spPr bwMode="auto">
          <a:xfrm>
            <a:off x="6600825" y="255905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</a:rPr>
              <a:t>路由器</a:t>
            </a:r>
            <a:endParaRPr lang="zh-CN" altLang="en-US" sz="1800"/>
          </a:p>
        </p:txBody>
      </p:sp>
      <p:sp>
        <p:nvSpPr>
          <p:cNvPr id="11417" name="Rectangle 553"/>
          <p:cNvSpPr>
            <a:spLocks noChangeArrowheads="1"/>
          </p:cNvSpPr>
          <p:nvPr/>
        </p:nvSpPr>
        <p:spPr bwMode="auto">
          <a:xfrm>
            <a:off x="6600825" y="3551238"/>
            <a:ext cx="685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</a:rPr>
              <a:t>路由器</a:t>
            </a:r>
          </a:p>
        </p:txBody>
      </p:sp>
      <p:sp>
        <p:nvSpPr>
          <p:cNvPr id="11418" name="Freeform 554"/>
          <p:cNvSpPr>
            <a:spLocks noEditPoints="1"/>
          </p:cNvSpPr>
          <p:nvPr/>
        </p:nvSpPr>
        <p:spPr bwMode="auto">
          <a:xfrm>
            <a:off x="6469063" y="3825875"/>
            <a:ext cx="979487" cy="287338"/>
          </a:xfrm>
          <a:custGeom>
            <a:avLst/>
            <a:gdLst>
              <a:gd name="T0" fmla="*/ 0 w 617"/>
              <a:gd name="T1" fmla="*/ 2147483646 h 181"/>
              <a:gd name="T2" fmla="*/ 0 w 617"/>
              <a:gd name="T3" fmla="*/ 2147483646 h 181"/>
              <a:gd name="T4" fmla="*/ 2147483646 w 617"/>
              <a:gd name="T5" fmla="*/ 2147483646 h 181"/>
              <a:gd name="T6" fmla="*/ 2147483646 w 617"/>
              <a:gd name="T7" fmla="*/ 2147483646 h 181"/>
              <a:gd name="T8" fmla="*/ 0 w 617"/>
              <a:gd name="T9" fmla="*/ 2147483646 h 181"/>
              <a:gd name="T10" fmla="*/ 2147483646 w 617"/>
              <a:gd name="T11" fmla="*/ 2147483646 h 181"/>
              <a:gd name="T12" fmla="*/ 2147483646 w 617"/>
              <a:gd name="T13" fmla="*/ 2147483646 h 181"/>
              <a:gd name="T14" fmla="*/ 2147483646 w 617"/>
              <a:gd name="T15" fmla="*/ 2147483646 h 181"/>
              <a:gd name="T16" fmla="*/ 2147483646 w 617"/>
              <a:gd name="T17" fmla="*/ 2147483646 h 181"/>
              <a:gd name="T18" fmla="*/ 2147483646 w 617"/>
              <a:gd name="T19" fmla="*/ 2147483646 h 181"/>
              <a:gd name="T20" fmla="*/ 2147483646 w 617"/>
              <a:gd name="T21" fmla="*/ 0 h 181"/>
              <a:gd name="T22" fmla="*/ 2147483646 w 617"/>
              <a:gd name="T23" fmla="*/ 2147483646 h 181"/>
              <a:gd name="T24" fmla="*/ 2147483646 w 617"/>
              <a:gd name="T25" fmla="*/ 2147483646 h 181"/>
              <a:gd name="T26" fmla="*/ 2147483646 w 617"/>
              <a:gd name="T27" fmla="*/ 2147483646 h 18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17" h="181">
                <a:moveTo>
                  <a:pt x="0" y="165"/>
                </a:moveTo>
                <a:lnTo>
                  <a:pt x="0" y="181"/>
                </a:lnTo>
                <a:lnTo>
                  <a:pt x="532" y="181"/>
                </a:lnTo>
                <a:lnTo>
                  <a:pt x="532" y="165"/>
                </a:lnTo>
                <a:lnTo>
                  <a:pt x="0" y="165"/>
                </a:lnTo>
                <a:close/>
                <a:moveTo>
                  <a:pt x="532" y="181"/>
                </a:moveTo>
                <a:lnTo>
                  <a:pt x="550" y="165"/>
                </a:lnTo>
                <a:lnTo>
                  <a:pt x="532" y="165"/>
                </a:lnTo>
                <a:lnTo>
                  <a:pt x="532" y="181"/>
                </a:lnTo>
                <a:close/>
                <a:moveTo>
                  <a:pt x="550" y="58"/>
                </a:moveTo>
                <a:lnTo>
                  <a:pt x="617" y="0"/>
                </a:lnTo>
                <a:lnTo>
                  <a:pt x="617" y="104"/>
                </a:lnTo>
                <a:lnTo>
                  <a:pt x="550" y="165"/>
                </a:lnTo>
                <a:lnTo>
                  <a:pt x="550" y="58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19" name="Freeform 555"/>
          <p:cNvSpPr>
            <a:spLocks/>
          </p:cNvSpPr>
          <p:nvPr/>
        </p:nvSpPr>
        <p:spPr bwMode="auto">
          <a:xfrm>
            <a:off x="6454775" y="3825875"/>
            <a:ext cx="993775" cy="152400"/>
          </a:xfrm>
          <a:custGeom>
            <a:avLst/>
            <a:gdLst>
              <a:gd name="T0" fmla="*/ 2147483646 w 626"/>
              <a:gd name="T1" fmla="*/ 0 h 96"/>
              <a:gd name="T2" fmla="*/ 2147483646 w 626"/>
              <a:gd name="T3" fmla="*/ 0 h 96"/>
              <a:gd name="T4" fmla="*/ 0 w 626"/>
              <a:gd name="T5" fmla="*/ 2147483646 h 96"/>
              <a:gd name="T6" fmla="*/ 0 w 626"/>
              <a:gd name="T7" fmla="*/ 2147483646 h 96"/>
              <a:gd name="T8" fmla="*/ 2147483646 w 626"/>
              <a:gd name="T9" fmla="*/ 2147483646 h 96"/>
              <a:gd name="T10" fmla="*/ 2147483646 w 626"/>
              <a:gd name="T11" fmla="*/ 2147483646 h 96"/>
              <a:gd name="T12" fmla="*/ 2147483646 w 626"/>
              <a:gd name="T13" fmla="*/ 2147483646 h 96"/>
              <a:gd name="T14" fmla="*/ 2147483646 w 626"/>
              <a:gd name="T15" fmla="*/ 0 h 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6" h="96">
                <a:moveTo>
                  <a:pt x="626" y="0"/>
                </a:moveTo>
                <a:lnTo>
                  <a:pt x="68" y="0"/>
                </a:lnTo>
                <a:lnTo>
                  <a:pt x="0" y="58"/>
                </a:lnTo>
                <a:lnTo>
                  <a:pt x="0" y="89"/>
                </a:lnTo>
                <a:lnTo>
                  <a:pt x="278" y="96"/>
                </a:lnTo>
                <a:lnTo>
                  <a:pt x="559" y="89"/>
                </a:lnTo>
                <a:lnTo>
                  <a:pt x="559" y="58"/>
                </a:lnTo>
                <a:lnTo>
                  <a:pt x="626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20" name="Freeform 556"/>
          <p:cNvSpPr>
            <a:spLocks/>
          </p:cNvSpPr>
          <p:nvPr/>
        </p:nvSpPr>
        <p:spPr bwMode="auto">
          <a:xfrm>
            <a:off x="7342188" y="3911600"/>
            <a:ext cx="106362" cy="103188"/>
          </a:xfrm>
          <a:custGeom>
            <a:avLst/>
            <a:gdLst>
              <a:gd name="T0" fmla="*/ 0 w 67"/>
              <a:gd name="T1" fmla="*/ 2147483646 h 65"/>
              <a:gd name="T2" fmla="*/ 2147483646 w 67"/>
              <a:gd name="T3" fmla="*/ 2147483646 h 65"/>
              <a:gd name="T4" fmla="*/ 2147483646 w 67"/>
              <a:gd name="T5" fmla="*/ 0 h 65"/>
              <a:gd name="T6" fmla="*/ 0 w 67"/>
              <a:gd name="T7" fmla="*/ 2147483646 h 65"/>
              <a:gd name="T8" fmla="*/ 0 w 67"/>
              <a:gd name="T9" fmla="*/ 2147483646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" h="65">
                <a:moveTo>
                  <a:pt x="0" y="65"/>
                </a:moveTo>
                <a:lnTo>
                  <a:pt x="67" y="4"/>
                </a:lnTo>
                <a:lnTo>
                  <a:pt x="67" y="0"/>
                </a:lnTo>
                <a:lnTo>
                  <a:pt x="0" y="58"/>
                </a:lnTo>
                <a:lnTo>
                  <a:pt x="0" y="6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21" name="Freeform 557"/>
          <p:cNvSpPr>
            <a:spLocks/>
          </p:cNvSpPr>
          <p:nvPr/>
        </p:nvSpPr>
        <p:spPr bwMode="auto">
          <a:xfrm>
            <a:off x="7342188" y="3911600"/>
            <a:ext cx="106362" cy="109538"/>
          </a:xfrm>
          <a:custGeom>
            <a:avLst/>
            <a:gdLst>
              <a:gd name="T0" fmla="*/ 0 w 67"/>
              <a:gd name="T1" fmla="*/ 2147483646 h 69"/>
              <a:gd name="T2" fmla="*/ 2147483646 w 67"/>
              <a:gd name="T3" fmla="*/ 2147483646 h 69"/>
              <a:gd name="T4" fmla="*/ 2147483646 w 67"/>
              <a:gd name="T5" fmla="*/ 0 h 69"/>
              <a:gd name="T6" fmla="*/ 0 w 67"/>
              <a:gd name="T7" fmla="*/ 2147483646 h 69"/>
              <a:gd name="T8" fmla="*/ 0 w 67"/>
              <a:gd name="T9" fmla="*/ 2147483646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" h="69">
                <a:moveTo>
                  <a:pt x="0" y="69"/>
                </a:moveTo>
                <a:lnTo>
                  <a:pt x="67" y="8"/>
                </a:lnTo>
                <a:lnTo>
                  <a:pt x="67" y="0"/>
                </a:lnTo>
                <a:lnTo>
                  <a:pt x="0" y="62"/>
                </a:lnTo>
                <a:lnTo>
                  <a:pt x="0" y="69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22" name="Freeform 558"/>
          <p:cNvSpPr>
            <a:spLocks/>
          </p:cNvSpPr>
          <p:nvPr/>
        </p:nvSpPr>
        <p:spPr bwMode="auto">
          <a:xfrm>
            <a:off x="6454775" y="3825875"/>
            <a:ext cx="993775" cy="287338"/>
          </a:xfrm>
          <a:custGeom>
            <a:avLst/>
            <a:gdLst>
              <a:gd name="T0" fmla="*/ 2147483646 w 626"/>
              <a:gd name="T1" fmla="*/ 2147483646 h 181"/>
              <a:gd name="T2" fmla="*/ 2147483646 w 626"/>
              <a:gd name="T3" fmla="*/ 2147483646 h 181"/>
              <a:gd name="T4" fmla="*/ 0 w 626"/>
              <a:gd name="T5" fmla="*/ 2147483646 h 181"/>
              <a:gd name="T6" fmla="*/ 0 w 626"/>
              <a:gd name="T7" fmla="*/ 2147483646 h 181"/>
              <a:gd name="T8" fmla="*/ 2147483646 w 626"/>
              <a:gd name="T9" fmla="*/ 0 h 181"/>
              <a:gd name="T10" fmla="*/ 2147483646 w 626"/>
              <a:gd name="T11" fmla="*/ 0 h 181"/>
              <a:gd name="T12" fmla="*/ 2147483646 w 626"/>
              <a:gd name="T13" fmla="*/ 2147483646 h 181"/>
              <a:gd name="T14" fmla="*/ 2147483646 w 626"/>
              <a:gd name="T15" fmla="*/ 2147483646 h 181"/>
              <a:gd name="T16" fmla="*/ 2147483646 w 626"/>
              <a:gd name="T17" fmla="*/ 2147483646 h 18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26" h="181">
                <a:moveTo>
                  <a:pt x="9" y="181"/>
                </a:moveTo>
                <a:lnTo>
                  <a:pt x="9" y="165"/>
                </a:lnTo>
                <a:lnTo>
                  <a:pt x="0" y="165"/>
                </a:lnTo>
                <a:lnTo>
                  <a:pt x="0" y="58"/>
                </a:lnTo>
                <a:lnTo>
                  <a:pt x="68" y="0"/>
                </a:lnTo>
                <a:lnTo>
                  <a:pt x="626" y="0"/>
                </a:lnTo>
                <a:lnTo>
                  <a:pt x="626" y="104"/>
                </a:lnTo>
                <a:lnTo>
                  <a:pt x="541" y="181"/>
                </a:lnTo>
                <a:lnTo>
                  <a:pt x="9" y="181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23" name="Freeform 559"/>
          <p:cNvSpPr>
            <a:spLocks noEditPoints="1"/>
          </p:cNvSpPr>
          <p:nvPr/>
        </p:nvSpPr>
        <p:spPr bwMode="auto">
          <a:xfrm>
            <a:off x="6454775" y="3917950"/>
            <a:ext cx="887413" cy="206375"/>
          </a:xfrm>
          <a:custGeom>
            <a:avLst/>
            <a:gdLst>
              <a:gd name="T0" fmla="*/ 0 w 559"/>
              <a:gd name="T1" fmla="*/ 0 h 130"/>
              <a:gd name="T2" fmla="*/ 2147483646 w 559"/>
              <a:gd name="T3" fmla="*/ 0 h 130"/>
              <a:gd name="T4" fmla="*/ 2147483646 w 559"/>
              <a:gd name="T5" fmla="*/ 2147483646 h 130"/>
              <a:gd name="T6" fmla="*/ 0 w 559"/>
              <a:gd name="T7" fmla="*/ 2147483646 h 130"/>
              <a:gd name="T8" fmla="*/ 0 w 559"/>
              <a:gd name="T9" fmla="*/ 0 h 130"/>
              <a:gd name="T10" fmla="*/ 2147483646 w 559"/>
              <a:gd name="T11" fmla="*/ 0 h 130"/>
              <a:gd name="T12" fmla="*/ 2147483646 w 559"/>
              <a:gd name="T13" fmla="*/ 0 h 130"/>
              <a:gd name="T14" fmla="*/ 2147483646 w 559"/>
              <a:gd name="T15" fmla="*/ 2147483646 h 130"/>
              <a:gd name="T16" fmla="*/ 2147483646 w 559"/>
              <a:gd name="T17" fmla="*/ 2147483646 h 130"/>
              <a:gd name="T18" fmla="*/ 2147483646 w 559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59" h="130">
                <a:moveTo>
                  <a:pt x="0" y="0"/>
                </a:moveTo>
                <a:lnTo>
                  <a:pt x="559" y="0"/>
                </a:lnTo>
                <a:lnTo>
                  <a:pt x="559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550" y="0"/>
                </a:lnTo>
                <a:lnTo>
                  <a:pt x="550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24" name="Freeform 560"/>
          <p:cNvSpPr>
            <a:spLocks noEditPoints="1"/>
          </p:cNvSpPr>
          <p:nvPr/>
        </p:nvSpPr>
        <p:spPr bwMode="auto">
          <a:xfrm>
            <a:off x="6469063" y="3917950"/>
            <a:ext cx="858837" cy="206375"/>
          </a:xfrm>
          <a:custGeom>
            <a:avLst/>
            <a:gdLst>
              <a:gd name="T0" fmla="*/ 0 w 541"/>
              <a:gd name="T1" fmla="*/ 0 h 130"/>
              <a:gd name="T2" fmla="*/ 2147483646 w 541"/>
              <a:gd name="T3" fmla="*/ 0 h 130"/>
              <a:gd name="T4" fmla="*/ 2147483646 w 541"/>
              <a:gd name="T5" fmla="*/ 2147483646 h 130"/>
              <a:gd name="T6" fmla="*/ 0 w 541"/>
              <a:gd name="T7" fmla="*/ 2147483646 h 130"/>
              <a:gd name="T8" fmla="*/ 0 w 541"/>
              <a:gd name="T9" fmla="*/ 0 h 130"/>
              <a:gd name="T10" fmla="*/ 2147483646 w 541"/>
              <a:gd name="T11" fmla="*/ 0 h 130"/>
              <a:gd name="T12" fmla="*/ 2147483646 w 541"/>
              <a:gd name="T13" fmla="*/ 0 h 130"/>
              <a:gd name="T14" fmla="*/ 2147483646 w 541"/>
              <a:gd name="T15" fmla="*/ 2147483646 h 130"/>
              <a:gd name="T16" fmla="*/ 2147483646 w 541"/>
              <a:gd name="T17" fmla="*/ 2147483646 h 130"/>
              <a:gd name="T18" fmla="*/ 2147483646 w 541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41" h="130">
                <a:moveTo>
                  <a:pt x="0" y="0"/>
                </a:moveTo>
                <a:lnTo>
                  <a:pt x="541" y="0"/>
                </a:lnTo>
                <a:lnTo>
                  <a:pt x="541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532" y="0"/>
                </a:lnTo>
                <a:lnTo>
                  <a:pt x="532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25" name="Freeform 561"/>
          <p:cNvSpPr>
            <a:spLocks noEditPoints="1"/>
          </p:cNvSpPr>
          <p:nvPr/>
        </p:nvSpPr>
        <p:spPr bwMode="auto">
          <a:xfrm>
            <a:off x="6483350" y="3917950"/>
            <a:ext cx="830263" cy="206375"/>
          </a:xfrm>
          <a:custGeom>
            <a:avLst/>
            <a:gdLst>
              <a:gd name="T0" fmla="*/ 0 w 523"/>
              <a:gd name="T1" fmla="*/ 0 h 130"/>
              <a:gd name="T2" fmla="*/ 2147483646 w 523"/>
              <a:gd name="T3" fmla="*/ 0 h 130"/>
              <a:gd name="T4" fmla="*/ 2147483646 w 523"/>
              <a:gd name="T5" fmla="*/ 2147483646 h 130"/>
              <a:gd name="T6" fmla="*/ 0 w 523"/>
              <a:gd name="T7" fmla="*/ 2147483646 h 130"/>
              <a:gd name="T8" fmla="*/ 0 w 523"/>
              <a:gd name="T9" fmla="*/ 0 h 130"/>
              <a:gd name="T10" fmla="*/ 2147483646 w 523"/>
              <a:gd name="T11" fmla="*/ 0 h 130"/>
              <a:gd name="T12" fmla="*/ 2147483646 w 523"/>
              <a:gd name="T13" fmla="*/ 0 h 130"/>
              <a:gd name="T14" fmla="*/ 2147483646 w 523"/>
              <a:gd name="T15" fmla="*/ 2147483646 h 130"/>
              <a:gd name="T16" fmla="*/ 2147483646 w 523"/>
              <a:gd name="T17" fmla="*/ 2147483646 h 130"/>
              <a:gd name="T18" fmla="*/ 2147483646 w 523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23" h="130">
                <a:moveTo>
                  <a:pt x="0" y="0"/>
                </a:moveTo>
                <a:lnTo>
                  <a:pt x="523" y="0"/>
                </a:lnTo>
                <a:lnTo>
                  <a:pt x="523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514" y="0"/>
                </a:lnTo>
                <a:lnTo>
                  <a:pt x="514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26" name="Freeform 562"/>
          <p:cNvSpPr>
            <a:spLocks noEditPoints="1"/>
          </p:cNvSpPr>
          <p:nvPr/>
        </p:nvSpPr>
        <p:spPr bwMode="auto">
          <a:xfrm>
            <a:off x="6497638" y="3917950"/>
            <a:ext cx="801687" cy="206375"/>
          </a:xfrm>
          <a:custGeom>
            <a:avLst/>
            <a:gdLst>
              <a:gd name="T0" fmla="*/ 0 w 505"/>
              <a:gd name="T1" fmla="*/ 0 h 130"/>
              <a:gd name="T2" fmla="*/ 2147483646 w 505"/>
              <a:gd name="T3" fmla="*/ 0 h 130"/>
              <a:gd name="T4" fmla="*/ 2147483646 w 505"/>
              <a:gd name="T5" fmla="*/ 2147483646 h 130"/>
              <a:gd name="T6" fmla="*/ 0 w 505"/>
              <a:gd name="T7" fmla="*/ 2147483646 h 130"/>
              <a:gd name="T8" fmla="*/ 0 w 505"/>
              <a:gd name="T9" fmla="*/ 0 h 130"/>
              <a:gd name="T10" fmla="*/ 2147483646 w 505"/>
              <a:gd name="T11" fmla="*/ 0 h 130"/>
              <a:gd name="T12" fmla="*/ 2147483646 w 505"/>
              <a:gd name="T13" fmla="*/ 0 h 130"/>
              <a:gd name="T14" fmla="*/ 2147483646 w 505"/>
              <a:gd name="T15" fmla="*/ 2147483646 h 130"/>
              <a:gd name="T16" fmla="*/ 2147483646 w 505"/>
              <a:gd name="T17" fmla="*/ 2147483646 h 130"/>
              <a:gd name="T18" fmla="*/ 2147483646 w 505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05" h="130">
                <a:moveTo>
                  <a:pt x="0" y="0"/>
                </a:moveTo>
                <a:lnTo>
                  <a:pt x="505" y="0"/>
                </a:lnTo>
                <a:lnTo>
                  <a:pt x="505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496" y="0"/>
                </a:lnTo>
                <a:lnTo>
                  <a:pt x="496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A1A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27" name="Freeform 563"/>
          <p:cNvSpPr>
            <a:spLocks noEditPoints="1"/>
          </p:cNvSpPr>
          <p:nvPr/>
        </p:nvSpPr>
        <p:spPr bwMode="auto">
          <a:xfrm>
            <a:off x="6511925" y="3917950"/>
            <a:ext cx="773113" cy="206375"/>
          </a:xfrm>
          <a:custGeom>
            <a:avLst/>
            <a:gdLst>
              <a:gd name="T0" fmla="*/ 0 w 487"/>
              <a:gd name="T1" fmla="*/ 0 h 130"/>
              <a:gd name="T2" fmla="*/ 2147483646 w 487"/>
              <a:gd name="T3" fmla="*/ 0 h 130"/>
              <a:gd name="T4" fmla="*/ 2147483646 w 487"/>
              <a:gd name="T5" fmla="*/ 2147483646 h 130"/>
              <a:gd name="T6" fmla="*/ 0 w 487"/>
              <a:gd name="T7" fmla="*/ 2147483646 h 130"/>
              <a:gd name="T8" fmla="*/ 0 w 487"/>
              <a:gd name="T9" fmla="*/ 0 h 130"/>
              <a:gd name="T10" fmla="*/ 2147483646 w 487"/>
              <a:gd name="T11" fmla="*/ 0 h 130"/>
              <a:gd name="T12" fmla="*/ 2147483646 w 487"/>
              <a:gd name="T13" fmla="*/ 0 h 130"/>
              <a:gd name="T14" fmla="*/ 2147483646 w 487"/>
              <a:gd name="T15" fmla="*/ 2147483646 h 130"/>
              <a:gd name="T16" fmla="*/ 2147483646 w 487"/>
              <a:gd name="T17" fmla="*/ 2147483646 h 130"/>
              <a:gd name="T18" fmla="*/ 2147483646 w 487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87" h="130">
                <a:moveTo>
                  <a:pt x="0" y="0"/>
                </a:moveTo>
                <a:lnTo>
                  <a:pt x="487" y="0"/>
                </a:lnTo>
                <a:lnTo>
                  <a:pt x="487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478" y="0"/>
                </a:lnTo>
                <a:lnTo>
                  <a:pt x="478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A4A4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28" name="Freeform 564"/>
          <p:cNvSpPr>
            <a:spLocks noEditPoints="1"/>
          </p:cNvSpPr>
          <p:nvPr/>
        </p:nvSpPr>
        <p:spPr bwMode="auto">
          <a:xfrm>
            <a:off x="6526213" y="3917950"/>
            <a:ext cx="744537" cy="206375"/>
          </a:xfrm>
          <a:custGeom>
            <a:avLst/>
            <a:gdLst>
              <a:gd name="T0" fmla="*/ 0 w 469"/>
              <a:gd name="T1" fmla="*/ 0 h 130"/>
              <a:gd name="T2" fmla="*/ 2147483646 w 469"/>
              <a:gd name="T3" fmla="*/ 0 h 130"/>
              <a:gd name="T4" fmla="*/ 2147483646 w 469"/>
              <a:gd name="T5" fmla="*/ 2147483646 h 130"/>
              <a:gd name="T6" fmla="*/ 0 w 469"/>
              <a:gd name="T7" fmla="*/ 2147483646 h 130"/>
              <a:gd name="T8" fmla="*/ 0 w 469"/>
              <a:gd name="T9" fmla="*/ 0 h 130"/>
              <a:gd name="T10" fmla="*/ 2147483646 w 469"/>
              <a:gd name="T11" fmla="*/ 0 h 130"/>
              <a:gd name="T12" fmla="*/ 2147483646 w 469"/>
              <a:gd name="T13" fmla="*/ 0 h 130"/>
              <a:gd name="T14" fmla="*/ 2147483646 w 469"/>
              <a:gd name="T15" fmla="*/ 2147483646 h 130"/>
              <a:gd name="T16" fmla="*/ 2147483646 w 469"/>
              <a:gd name="T17" fmla="*/ 2147483646 h 130"/>
              <a:gd name="T18" fmla="*/ 2147483646 w 469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9" h="130">
                <a:moveTo>
                  <a:pt x="0" y="0"/>
                </a:moveTo>
                <a:lnTo>
                  <a:pt x="469" y="0"/>
                </a:lnTo>
                <a:lnTo>
                  <a:pt x="469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460" y="0"/>
                </a:lnTo>
                <a:lnTo>
                  <a:pt x="460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29" name="Freeform 565"/>
          <p:cNvSpPr>
            <a:spLocks noEditPoints="1"/>
          </p:cNvSpPr>
          <p:nvPr/>
        </p:nvSpPr>
        <p:spPr bwMode="auto">
          <a:xfrm>
            <a:off x="6540500" y="3917950"/>
            <a:ext cx="715963" cy="206375"/>
          </a:xfrm>
          <a:custGeom>
            <a:avLst/>
            <a:gdLst>
              <a:gd name="T0" fmla="*/ 0 w 451"/>
              <a:gd name="T1" fmla="*/ 0 h 130"/>
              <a:gd name="T2" fmla="*/ 2147483646 w 451"/>
              <a:gd name="T3" fmla="*/ 0 h 130"/>
              <a:gd name="T4" fmla="*/ 2147483646 w 451"/>
              <a:gd name="T5" fmla="*/ 2147483646 h 130"/>
              <a:gd name="T6" fmla="*/ 0 w 451"/>
              <a:gd name="T7" fmla="*/ 2147483646 h 130"/>
              <a:gd name="T8" fmla="*/ 0 w 451"/>
              <a:gd name="T9" fmla="*/ 0 h 130"/>
              <a:gd name="T10" fmla="*/ 2147483646 w 451"/>
              <a:gd name="T11" fmla="*/ 0 h 130"/>
              <a:gd name="T12" fmla="*/ 2147483646 w 451"/>
              <a:gd name="T13" fmla="*/ 0 h 130"/>
              <a:gd name="T14" fmla="*/ 2147483646 w 451"/>
              <a:gd name="T15" fmla="*/ 2147483646 h 130"/>
              <a:gd name="T16" fmla="*/ 2147483646 w 451"/>
              <a:gd name="T17" fmla="*/ 2147483646 h 130"/>
              <a:gd name="T18" fmla="*/ 2147483646 w 451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51" h="130">
                <a:moveTo>
                  <a:pt x="0" y="0"/>
                </a:moveTo>
                <a:lnTo>
                  <a:pt x="451" y="0"/>
                </a:lnTo>
                <a:lnTo>
                  <a:pt x="451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442" y="0"/>
                </a:lnTo>
                <a:lnTo>
                  <a:pt x="442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AAA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30" name="Freeform 566"/>
          <p:cNvSpPr>
            <a:spLocks noEditPoints="1"/>
          </p:cNvSpPr>
          <p:nvPr/>
        </p:nvSpPr>
        <p:spPr bwMode="auto">
          <a:xfrm>
            <a:off x="6554788" y="3917950"/>
            <a:ext cx="687387" cy="206375"/>
          </a:xfrm>
          <a:custGeom>
            <a:avLst/>
            <a:gdLst>
              <a:gd name="T0" fmla="*/ 0 w 433"/>
              <a:gd name="T1" fmla="*/ 0 h 130"/>
              <a:gd name="T2" fmla="*/ 2147483646 w 433"/>
              <a:gd name="T3" fmla="*/ 0 h 130"/>
              <a:gd name="T4" fmla="*/ 2147483646 w 433"/>
              <a:gd name="T5" fmla="*/ 2147483646 h 130"/>
              <a:gd name="T6" fmla="*/ 0 w 433"/>
              <a:gd name="T7" fmla="*/ 2147483646 h 130"/>
              <a:gd name="T8" fmla="*/ 0 w 433"/>
              <a:gd name="T9" fmla="*/ 0 h 130"/>
              <a:gd name="T10" fmla="*/ 2147483646 w 433"/>
              <a:gd name="T11" fmla="*/ 0 h 130"/>
              <a:gd name="T12" fmla="*/ 2147483646 w 433"/>
              <a:gd name="T13" fmla="*/ 0 h 130"/>
              <a:gd name="T14" fmla="*/ 2147483646 w 433"/>
              <a:gd name="T15" fmla="*/ 2147483646 h 130"/>
              <a:gd name="T16" fmla="*/ 2147483646 w 433"/>
              <a:gd name="T17" fmla="*/ 2147483646 h 130"/>
              <a:gd name="T18" fmla="*/ 2147483646 w 433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33" h="130">
                <a:moveTo>
                  <a:pt x="0" y="0"/>
                </a:moveTo>
                <a:lnTo>
                  <a:pt x="433" y="0"/>
                </a:lnTo>
                <a:lnTo>
                  <a:pt x="433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425" y="0"/>
                </a:lnTo>
                <a:lnTo>
                  <a:pt x="425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ADAD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31" name="Freeform 567"/>
          <p:cNvSpPr>
            <a:spLocks noEditPoints="1"/>
          </p:cNvSpPr>
          <p:nvPr/>
        </p:nvSpPr>
        <p:spPr bwMode="auto">
          <a:xfrm>
            <a:off x="6569075" y="3917950"/>
            <a:ext cx="660400" cy="206375"/>
          </a:xfrm>
          <a:custGeom>
            <a:avLst/>
            <a:gdLst>
              <a:gd name="T0" fmla="*/ 0 w 416"/>
              <a:gd name="T1" fmla="*/ 0 h 130"/>
              <a:gd name="T2" fmla="*/ 2147483646 w 416"/>
              <a:gd name="T3" fmla="*/ 0 h 130"/>
              <a:gd name="T4" fmla="*/ 2147483646 w 416"/>
              <a:gd name="T5" fmla="*/ 2147483646 h 130"/>
              <a:gd name="T6" fmla="*/ 0 w 416"/>
              <a:gd name="T7" fmla="*/ 2147483646 h 130"/>
              <a:gd name="T8" fmla="*/ 0 w 416"/>
              <a:gd name="T9" fmla="*/ 0 h 130"/>
              <a:gd name="T10" fmla="*/ 2147483646 w 416"/>
              <a:gd name="T11" fmla="*/ 0 h 130"/>
              <a:gd name="T12" fmla="*/ 2147483646 w 416"/>
              <a:gd name="T13" fmla="*/ 0 h 130"/>
              <a:gd name="T14" fmla="*/ 2147483646 w 416"/>
              <a:gd name="T15" fmla="*/ 2147483646 h 130"/>
              <a:gd name="T16" fmla="*/ 2147483646 w 416"/>
              <a:gd name="T17" fmla="*/ 2147483646 h 130"/>
              <a:gd name="T18" fmla="*/ 2147483646 w 416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16" h="130">
                <a:moveTo>
                  <a:pt x="0" y="0"/>
                </a:moveTo>
                <a:lnTo>
                  <a:pt x="416" y="0"/>
                </a:lnTo>
                <a:lnTo>
                  <a:pt x="416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407" y="0"/>
                </a:lnTo>
                <a:lnTo>
                  <a:pt x="407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B0B0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32" name="Freeform 568"/>
          <p:cNvSpPr>
            <a:spLocks noEditPoints="1"/>
          </p:cNvSpPr>
          <p:nvPr/>
        </p:nvSpPr>
        <p:spPr bwMode="auto">
          <a:xfrm>
            <a:off x="6583363" y="3917950"/>
            <a:ext cx="631825" cy="206375"/>
          </a:xfrm>
          <a:custGeom>
            <a:avLst/>
            <a:gdLst>
              <a:gd name="T0" fmla="*/ 0 w 398"/>
              <a:gd name="T1" fmla="*/ 0 h 130"/>
              <a:gd name="T2" fmla="*/ 2147483646 w 398"/>
              <a:gd name="T3" fmla="*/ 0 h 130"/>
              <a:gd name="T4" fmla="*/ 2147483646 w 398"/>
              <a:gd name="T5" fmla="*/ 2147483646 h 130"/>
              <a:gd name="T6" fmla="*/ 0 w 398"/>
              <a:gd name="T7" fmla="*/ 2147483646 h 130"/>
              <a:gd name="T8" fmla="*/ 0 w 398"/>
              <a:gd name="T9" fmla="*/ 0 h 130"/>
              <a:gd name="T10" fmla="*/ 2147483646 w 398"/>
              <a:gd name="T11" fmla="*/ 0 h 130"/>
              <a:gd name="T12" fmla="*/ 2147483646 w 398"/>
              <a:gd name="T13" fmla="*/ 0 h 130"/>
              <a:gd name="T14" fmla="*/ 2147483646 w 398"/>
              <a:gd name="T15" fmla="*/ 2147483646 h 130"/>
              <a:gd name="T16" fmla="*/ 2147483646 w 398"/>
              <a:gd name="T17" fmla="*/ 2147483646 h 130"/>
              <a:gd name="T18" fmla="*/ 2147483646 w 398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98" h="130">
                <a:moveTo>
                  <a:pt x="0" y="0"/>
                </a:moveTo>
                <a:lnTo>
                  <a:pt x="398" y="0"/>
                </a:lnTo>
                <a:lnTo>
                  <a:pt x="398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389" y="0"/>
                </a:lnTo>
                <a:lnTo>
                  <a:pt x="389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B4B4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33" name="Freeform 569"/>
          <p:cNvSpPr>
            <a:spLocks noEditPoints="1"/>
          </p:cNvSpPr>
          <p:nvPr/>
        </p:nvSpPr>
        <p:spPr bwMode="auto">
          <a:xfrm>
            <a:off x="6597650" y="3917950"/>
            <a:ext cx="603250" cy="206375"/>
          </a:xfrm>
          <a:custGeom>
            <a:avLst/>
            <a:gdLst>
              <a:gd name="T0" fmla="*/ 0 w 380"/>
              <a:gd name="T1" fmla="*/ 0 h 130"/>
              <a:gd name="T2" fmla="*/ 2147483646 w 380"/>
              <a:gd name="T3" fmla="*/ 0 h 130"/>
              <a:gd name="T4" fmla="*/ 2147483646 w 380"/>
              <a:gd name="T5" fmla="*/ 2147483646 h 130"/>
              <a:gd name="T6" fmla="*/ 0 w 380"/>
              <a:gd name="T7" fmla="*/ 2147483646 h 130"/>
              <a:gd name="T8" fmla="*/ 0 w 380"/>
              <a:gd name="T9" fmla="*/ 0 h 130"/>
              <a:gd name="T10" fmla="*/ 2147483646 w 380"/>
              <a:gd name="T11" fmla="*/ 0 h 130"/>
              <a:gd name="T12" fmla="*/ 2147483646 w 380"/>
              <a:gd name="T13" fmla="*/ 0 h 130"/>
              <a:gd name="T14" fmla="*/ 2147483646 w 380"/>
              <a:gd name="T15" fmla="*/ 2147483646 h 130"/>
              <a:gd name="T16" fmla="*/ 2147483646 w 380"/>
              <a:gd name="T17" fmla="*/ 2147483646 h 130"/>
              <a:gd name="T18" fmla="*/ 2147483646 w 380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80" h="130">
                <a:moveTo>
                  <a:pt x="0" y="0"/>
                </a:moveTo>
                <a:lnTo>
                  <a:pt x="380" y="0"/>
                </a:lnTo>
                <a:lnTo>
                  <a:pt x="380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371" y="0"/>
                </a:lnTo>
                <a:lnTo>
                  <a:pt x="371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34" name="Freeform 570"/>
          <p:cNvSpPr>
            <a:spLocks noEditPoints="1"/>
          </p:cNvSpPr>
          <p:nvPr/>
        </p:nvSpPr>
        <p:spPr bwMode="auto">
          <a:xfrm>
            <a:off x="6611938" y="3917950"/>
            <a:ext cx="574675" cy="206375"/>
          </a:xfrm>
          <a:custGeom>
            <a:avLst/>
            <a:gdLst>
              <a:gd name="T0" fmla="*/ 0 w 362"/>
              <a:gd name="T1" fmla="*/ 0 h 130"/>
              <a:gd name="T2" fmla="*/ 2147483646 w 362"/>
              <a:gd name="T3" fmla="*/ 0 h 130"/>
              <a:gd name="T4" fmla="*/ 2147483646 w 362"/>
              <a:gd name="T5" fmla="*/ 2147483646 h 130"/>
              <a:gd name="T6" fmla="*/ 0 w 362"/>
              <a:gd name="T7" fmla="*/ 2147483646 h 130"/>
              <a:gd name="T8" fmla="*/ 0 w 362"/>
              <a:gd name="T9" fmla="*/ 0 h 130"/>
              <a:gd name="T10" fmla="*/ 2147483646 w 362"/>
              <a:gd name="T11" fmla="*/ 0 h 130"/>
              <a:gd name="T12" fmla="*/ 2147483646 w 362"/>
              <a:gd name="T13" fmla="*/ 0 h 130"/>
              <a:gd name="T14" fmla="*/ 2147483646 w 362"/>
              <a:gd name="T15" fmla="*/ 2147483646 h 130"/>
              <a:gd name="T16" fmla="*/ 2147483646 w 362"/>
              <a:gd name="T17" fmla="*/ 2147483646 h 130"/>
              <a:gd name="T18" fmla="*/ 2147483646 w 362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2" h="130">
                <a:moveTo>
                  <a:pt x="0" y="0"/>
                </a:moveTo>
                <a:lnTo>
                  <a:pt x="362" y="0"/>
                </a:lnTo>
                <a:lnTo>
                  <a:pt x="362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353" y="0"/>
                </a:lnTo>
                <a:lnTo>
                  <a:pt x="353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BBBB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35" name="Freeform 571"/>
          <p:cNvSpPr>
            <a:spLocks noEditPoints="1"/>
          </p:cNvSpPr>
          <p:nvPr/>
        </p:nvSpPr>
        <p:spPr bwMode="auto">
          <a:xfrm>
            <a:off x="6626225" y="3917950"/>
            <a:ext cx="546100" cy="206375"/>
          </a:xfrm>
          <a:custGeom>
            <a:avLst/>
            <a:gdLst>
              <a:gd name="T0" fmla="*/ 0 w 344"/>
              <a:gd name="T1" fmla="*/ 0 h 130"/>
              <a:gd name="T2" fmla="*/ 2147483646 w 344"/>
              <a:gd name="T3" fmla="*/ 0 h 130"/>
              <a:gd name="T4" fmla="*/ 2147483646 w 344"/>
              <a:gd name="T5" fmla="*/ 2147483646 h 130"/>
              <a:gd name="T6" fmla="*/ 0 w 344"/>
              <a:gd name="T7" fmla="*/ 2147483646 h 130"/>
              <a:gd name="T8" fmla="*/ 0 w 344"/>
              <a:gd name="T9" fmla="*/ 0 h 130"/>
              <a:gd name="T10" fmla="*/ 2147483646 w 344"/>
              <a:gd name="T11" fmla="*/ 0 h 130"/>
              <a:gd name="T12" fmla="*/ 2147483646 w 344"/>
              <a:gd name="T13" fmla="*/ 0 h 130"/>
              <a:gd name="T14" fmla="*/ 2147483646 w 344"/>
              <a:gd name="T15" fmla="*/ 2147483646 h 130"/>
              <a:gd name="T16" fmla="*/ 2147483646 w 344"/>
              <a:gd name="T17" fmla="*/ 2147483646 h 130"/>
              <a:gd name="T18" fmla="*/ 2147483646 w 344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44" h="130">
                <a:moveTo>
                  <a:pt x="0" y="0"/>
                </a:moveTo>
                <a:lnTo>
                  <a:pt x="344" y="0"/>
                </a:lnTo>
                <a:lnTo>
                  <a:pt x="344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335" y="0"/>
                </a:lnTo>
                <a:lnTo>
                  <a:pt x="335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36" name="Freeform 572"/>
          <p:cNvSpPr>
            <a:spLocks noEditPoints="1"/>
          </p:cNvSpPr>
          <p:nvPr/>
        </p:nvSpPr>
        <p:spPr bwMode="auto">
          <a:xfrm>
            <a:off x="6640513" y="3917950"/>
            <a:ext cx="517525" cy="206375"/>
          </a:xfrm>
          <a:custGeom>
            <a:avLst/>
            <a:gdLst>
              <a:gd name="T0" fmla="*/ 0 w 326"/>
              <a:gd name="T1" fmla="*/ 0 h 130"/>
              <a:gd name="T2" fmla="*/ 2147483646 w 326"/>
              <a:gd name="T3" fmla="*/ 0 h 130"/>
              <a:gd name="T4" fmla="*/ 2147483646 w 326"/>
              <a:gd name="T5" fmla="*/ 2147483646 h 130"/>
              <a:gd name="T6" fmla="*/ 0 w 326"/>
              <a:gd name="T7" fmla="*/ 2147483646 h 130"/>
              <a:gd name="T8" fmla="*/ 0 w 326"/>
              <a:gd name="T9" fmla="*/ 0 h 130"/>
              <a:gd name="T10" fmla="*/ 2147483646 w 326"/>
              <a:gd name="T11" fmla="*/ 0 h 130"/>
              <a:gd name="T12" fmla="*/ 2147483646 w 326"/>
              <a:gd name="T13" fmla="*/ 0 h 130"/>
              <a:gd name="T14" fmla="*/ 2147483646 w 326"/>
              <a:gd name="T15" fmla="*/ 2147483646 h 130"/>
              <a:gd name="T16" fmla="*/ 2147483646 w 326"/>
              <a:gd name="T17" fmla="*/ 2147483646 h 130"/>
              <a:gd name="T18" fmla="*/ 2147483646 w 326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26" h="130">
                <a:moveTo>
                  <a:pt x="0" y="0"/>
                </a:moveTo>
                <a:lnTo>
                  <a:pt x="326" y="0"/>
                </a:lnTo>
                <a:lnTo>
                  <a:pt x="326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317" y="0"/>
                </a:lnTo>
                <a:lnTo>
                  <a:pt x="317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C3C3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37" name="Freeform 573"/>
          <p:cNvSpPr>
            <a:spLocks noEditPoints="1"/>
          </p:cNvSpPr>
          <p:nvPr/>
        </p:nvSpPr>
        <p:spPr bwMode="auto">
          <a:xfrm>
            <a:off x="6654800" y="3917950"/>
            <a:ext cx="488950" cy="206375"/>
          </a:xfrm>
          <a:custGeom>
            <a:avLst/>
            <a:gdLst>
              <a:gd name="T0" fmla="*/ 0 w 308"/>
              <a:gd name="T1" fmla="*/ 0 h 130"/>
              <a:gd name="T2" fmla="*/ 2147483646 w 308"/>
              <a:gd name="T3" fmla="*/ 0 h 130"/>
              <a:gd name="T4" fmla="*/ 2147483646 w 308"/>
              <a:gd name="T5" fmla="*/ 2147483646 h 130"/>
              <a:gd name="T6" fmla="*/ 0 w 308"/>
              <a:gd name="T7" fmla="*/ 2147483646 h 130"/>
              <a:gd name="T8" fmla="*/ 0 w 308"/>
              <a:gd name="T9" fmla="*/ 0 h 130"/>
              <a:gd name="T10" fmla="*/ 2147483646 w 308"/>
              <a:gd name="T11" fmla="*/ 0 h 130"/>
              <a:gd name="T12" fmla="*/ 2147483646 w 308"/>
              <a:gd name="T13" fmla="*/ 0 h 130"/>
              <a:gd name="T14" fmla="*/ 2147483646 w 308"/>
              <a:gd name="T15" fmla="*/ 2147483646 h 130"/>
              <a:gd name="T16" fmla="*/ 2147483646 w 308"/>
              <a:gd name="T17" fmla="*/ 2147483646 h 130"/>
              <a:gd name="T18" fmla="*/ 2147483646 w 308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08" h="130">
                <a:moveTo>
                  <a:pt x="0" y="0"/>
                </a:moveTo>
                <a:lnTo>
                  <a:pt x="308" y="0"/>
                </a:lnTo>
                <a:lnTo>
                  <a:pt x="308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299" y="0"/>
                </a:lnTo>
                <a:lnTo>
                  <a:pt x="299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C8C8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38" name="Freeform 574"/>
          <p:cNvSpPr>
            <a:spLocks noEditPoints="1"/>
          </p:cNvSpPr>
          <p:nvPr/>
        </p:nvSpPr>
        <p:spPr bwMode="auto">
          <a:xfrm>
            <a:off x="6669088" y="3917950"/>
            <a:ext cx="460375" cy="206375"/>
          </a:xfrm>
          <a:custGeom>
            <a:avLst/>
            <a:gdLst>
              <a:gd name="T0" fmla="*/ 0 w 290"/>
              <a:gd name="T1" fmla="*/ 0 h 130"/>
              <a:gd name="T2" fmla="*/ 2147483646 w 290"/>
              <a:gd name="T3" fmla="*/ 0 h 130"/>
              <a:gd name="T4" fmla="*/ 2147483646 w 290"/>
              <a:gd name="T5" fmla="*/ 2147483646 h 130"/>
              <a:gd name="T6" fmla="*/ 0 w 290"/>
              <a:gd name="T7" fmla="*/ 2147483646 h 130"/>
              <a:gd name="T8" fmla="*/ 0 w 290"/>
              <a:gd name="T9" fmla="*/ 0 h 130"/>
              <a:gd name="T10" fmla="*/ 2147483646 w 290"/>
              <a:gd name="T11" fmla="*/ 0 h 130"/>
              <a:gd name="T12" fmla="*/ 2147483646 w 290"/>
              <a:gd name="T13" fmla="*/ 0 h 130"/>
              <a:gd name="T14" fmla="*/ 2147483646 w 290"/>
              <a:gd name="T15" fmla="*/ 2147483646 h 130"/>
              <a:gd name="T16" fmla="*/ 2147483646 w 290"/>
              <a:gd name="T17" fmla="*/ 2147483646 h 130"/>
              <a:gd name="T18" fmla="*/ 2147483646 w 290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90" h="130">
                <a:moveTo>
                  <a:pt x="0" y="0"/>
                </a:moveTo>
                <a:lnTo>
                  <a:pt x="290" y="0"/>
                </a:lnTo>
                <a:lnTo>
                  <a:pt x="290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8" y="0"/>
                </a:moveTo>
                <a:lnTo>
                  <a:pt x="277" y="0"/>
                </a:lnTo>
                <a:lnTo>
                  <a:pt x="277" y="130"/>
                </a:lnTo>
                <a:lnTo>
                  <a:pt x="8" y="130"/>
                </a:lnTo>
                <a:lnTo>
                  <a:pt x="8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39" name="Freeform 575"/>
          <p:cNvSpPr>
            <a:spLocks noEditPoints="1"/>
          </p:cNvSpPr>
          <p:nvPr/>
        </p:nvSpPr>
        <p:spPr bwMode="auto">
          <a:xfrm>
            <a:off x="6681788" y="3917950"/>
            <a:ext cx="427037" cy="206375"/>
          </a:xfrm>
          <a:custGeom>
            <a:avLst/>
            <a:gdLst>
              <a:gd name="T0" fmla="*/ 0 w 269"/>
              <a:gd name="T1" fmla="*/ 0 h 130"/>
              <a:gd name="T2" fmla="*/ 2147483646 w 269"/>
              <a:gd name="T3" fmla="*/ 0 h 130"/>
              <a:gd name="T4" fmla="*/ 2147483646 w 269"/>
              <a:gd name="T5" fmla="*/ 2147483646 h 130"/>
              <a:gd name="T6" fmla="*/ 0 w 269"/>
              <a:gd name="T7" fmla="*/ 2147483646 h 130"/>
              <a:gd name="T8" fmla="*/ 0 w 269"/>
              <a:gd name="T9" fmla="*/ 0 h 130"/>
              <a:gd name="T10" fmla="*/ 2147483646 w 269"/>
              <a:gd name="T11" fmla="*/ 0 h 130"/>
              <a:gd name="T12" fmla="*/ 2147483646 w 269"/>
              <a:gd name="T13" fmla="*/ 0 h 130"/>
              <a:gd name="T14" fmla="*/ 2147483646 w 269"/>
              <a:gd name="T15" fmla="*/ 2147483646 h 130"/>
              <a:gd name="T16" fmla="*/ 2147483646 w 269"/>
              <a:gd name="T17" fmla="*/ 2147483646 h 130"/>
              <a:gd name="T18" fmla="*/ 2147483646 w 269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9" h="130">
                <a:moveTo>
                  <a:pt x="0" y="0"/>
                </a:moveTo>
                <a:lnTo>
                  <a:pt x="269" y="0"/>
                </a:lnTo>
                <a:lnTo>
                  <a:pt x="269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260" y="0"/>
                </a:lnTo>
                <a:lnTo>
                  <a:pt x="260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40" name="Freeform 576"/>
          <p:cNvSpPr>
            <a:spLocks noEditPoints="1"/>
          </p:cNvSpPr>
          <p:nvPr/>
        </p:nvSpPr>
        <p:spPr bwMode="auto">
          <a:xfrm>
            <a:off x="6696075" y="3917950"/>
            <a:ext cx="398463" cy="206375"/>
          </a:xfrm>
          <a:custGeom>
            <a:avLst/>
            <a:gdLst>
              <a:gd name="T0" fmla="*/ 0 w 251"/>
              <a:gd name="T1" fmla="*/ 0 h 130"/>
              <a:gd name="T2" fmla="*/ 2147483646 w 251"/>
              <a:gd name="T3" fmla="*/ 0 h 130"/>
              <a:gd name="T4" fmla="*/ 2147483646 w 251"/>
              <a:gd name="T5" fmla="*/ 2147483646 h 130"/>
              <a:gd name="T6" fmla="*/ 0 w 251"/>
              <a:gd name="T7" fmla="*/ 2147483646 h 130"/>
              <a:gd name="T8" fmla="*/ 0 w 251"/>
              <a:gd name="T9" fmla="*/ 0 h 130"/>
              <a:gd name="T10" fmla="*/ 2147483646 w 251"/>
              <a:gd name="T11" fmla="*/ 0 h 130"/>
              <a:gd name="T12" fmla="*/ 2147483646 w 251"/>
              <a:gd name="T13" fmla="*/ 0 h 130"/>
              <a:gd name="T14" fmla="*/ 2147483646 w 251"/>
              <a:gd name="T15" fmla="*/ 2147483646 h 130"/>
              <a:gd name="T16" fmla="*/ 2147483646 w 251"/>
              <a:gd name="T17" fmla="*/ 2147483646 h 130"/>
              <a:gd name="T18" fmla="*/ 2147483646 w 251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51" h="130">
                <a:moveTo>
                  <a:pt x="0" y="0"/>
                </a:moveTo>
                <a:lnTo>
                  <a:pt x="251" y="0"/>
                </a:lnTo>
                <a:lnTo>
                  <a:pt x="251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242" y="0"/>
                </a:lnTo>
                <a:lnTo>
                  <a:pt x="242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41" name="Freeform 577"/>
          <p:cNvSpPr>
            <a:spLocks noEditPoints="1"/>
          </p:cNvSpPr>
          <p:nvPr/>
        </p:nvSpPr>
        <p:spPr bwMode="auto">
          <a:xfrm>
            <a:off x="6710363" y="3917950"/>
            <a:ext cx="369887" cy="206375"/>
          </a:xfrm>
          <a:custGeom>
            <a:avLst/>
            <a:gdLst>
              <a:gd name="T0" fmla="*/ 0 w 233"/>
              <a:gd name="T1" fmla="*/ 0 h 130"/>
              <a:gd name="T2" fmla="*/ 2147483646 w 233"/>
              <a:gd name="T3" fmla="*/ 0 h 130"/>
              <a:gd name="T4" fmla="*/ 2147483646 w 233"/>
              <a:gd name="T5" fmla="*/ 2147483646 h 130"/>
              <a:gd name="T6" fmla="*/ 0 w 233"/>
              <a:gd name="T7" fmla="*/ 2147483646 h 130"/>
              <a:gd name="T8" fmla="*/ 0 w 233"/>
              <a:gd name="T9" fmla="*/ 0 h 130"/>
              <a:gd name="T10" fmla="*/ 2147483646 w 233"/>
              <a:gd name="T11" fmla="*/ 0 h 130"/>
              <a:gd name="T12" fmla="*/ 2147483646 w 233"/>
              <a:gd name="T13" fmla="*/ 0 h 130"/>
              <a:gd name="T14" fmla="*/ 2147483646 w 233"/>
              <a:gd name="T15" fmla="*/ 2147483646 h 130"/>
              <a:gd name="T16" fmla="*/ 2147483646 w 233"/>
              <a:gd name="T17" fmla="*/ 2147483646 h 130"/>
              <a:gd name="T18" fmla="*/ 2147483646 w 233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3" h="130">
                <a:moveTo>
                  <a:pt x="0" y="0"/>
                </a:moveTo>
                <a:lnTo>
                  <a:pt x="233" y="0"/>
                </a:lnTo>
                <a:lnTo>
                  <a:pt x="233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224" y="0"/>
                </a:lnTo>
                <a:lnTo>
                  <a:pt x="224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D5D5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42" name="Freeform 578"/>
          <p:cNvSpPr>
            <a:spLocks noEditPoints="1"/>
          </p:cNvSpPr>
          <p:nvPr/>
        </p:nvSpPr>
        <p:spPr bwMode="auto">
          <a:xfrm>
            <a:off x="6724650" y="3917950"/>
            <a:ext cx="341313" cy="206375"/>
          </a:xfrm>
          <a:custGeom>
            <a:avLst/>
            <a:gdLst>
              <a:gd name="T0" fmla="*/ 0 w 215"/>
              <a:gd name="T1" fmla="*/ 0 h 130"/>
              <a:gd name="T2" fmla="*/ 2147483646 w 215"/>
              <a:gd name="T3" fmla="*/ 0 h 130"/>
              <a:gd name="T4" fmla="*/ 2147483646 w 215"/>
              <a:gd name="T5" fmla="*/ 2147483646 h 130"/>
              <a:gd name="T6" fmla="*/ 0 w 215"/>
              <a:gd name="T7" fmla="*/ 2147483646 h 130"/>
              <a:gd name="T8" fmla="*/ 0 w 215"/>
              <a:gd name="T9" fmla="*/ 0 h 130"/>
              <a:gd name="T10" fmla="*/ 2147483646 w 215"/>
              <a:gd name="T11" fmla="*/ 0 h 130"/>
              <a:gd name="T12" fmla="*/ 2147483646 w 215"/>
              <a:gd name="T13" fmla="*/ 0 h 130"/>
              <a:gd name="T14" fmla="*/ 2147483646 w 215"/>
              <a:gd name="T15" fmla="*/ 2147483646 h 130"/>
              <a:gd name="T16" fmla="*/ 2147483646 w 215"/>
              <a:gd name="T17" fmla="*/ 2147483646 h 130"/>
              <a:gd name="T18" fmla="*/ 2147483646 w 215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5" h="130">
                <a:moveTo>
                  <a:pt x="0" y="0"/>
                </a:moveTo>
                <a:lnTo>
                  <a:pt x="215" y="0"/>
                </a:lnTo>
                <a:lnTo>
                  <a:pt x="215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206" y="0"/>
                </a:lnTo>
                <a:lnTo>
                  <a:pt x="206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43" name="Freeform 579"/>
          <p:cNvSpPr>
            <a:spLocks noEditPoints="1"/>
          </p:cNvSpPr>
          <p:nvPr/>
        </p:nvSpPr>
        <p:spPr bwMode="auto">
          <a:xfrm>
            <a:off x="6738938" y="3917950"/>
            <a:ext cx="312737" cy="206375"/>
          </a:xfrm>
          <a:custGeom>
            <a:avLst/>
            <a:gdLst>
              <a:gd name="T0" fmla="*/ 0 w 197"/>
              <a:gd name="T1" fmla="*/ 0 h 130"/>
              <a:gd name="T2" fmla="*/ 2147483646 w 197"/>
              <a:gd name="T3" fmla="*/ 0 h 130"/>
              <a:gd name="T4" fmla="*/ 2147483646 w 197"/>
              <a:gd name="T5" fmla="*/ 2147483646 h 130"/>
              <a:gd name="T6" fmla="*/ 0 w 197"/>
              <a:gd name="T7" fmla="*/ 2147483646 h 130"/>
              <a:gd name="T8" fmla="*/ 0 w 197"/>
              <a:gd name="T9" fmla="*/ 0 h 130"/>
              <a:gd name="T10" fmla="*/ 2147483646 w 197"/>
              <a:gd name="T11" fmla="*/ 0 h 130"/>
              <a:gd name="T12" fmla="*/ 2147483646 w 197"/>
              <a:gd name="T13" fmla="*/ 0 h 130"/>
              <a:gd name="T14" fmla="*/ 2147483646 w 197"/>
              <a:gd name="T15" fmla="*/ 2147483646 h 130"/>
              <a:gd name="T16" fmla="*/ 2147483646 w 197"/>
              <a:gd name="T17" fmla="*/ 2147483646 h 130"/>
              <a:gd name="T18" fmla="*/ 2147483646 w 197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7" h="130">
                <a:moveTo>
                  <a:pt x="0" y="0"/>
                </a:moveTo>
                <a:lnTo>
                  <a:pt x="197" y="0"/>
                </a:lnTo>
                <a:lnTo>
                  <a:pt x="197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188" y="0"/>
                </a:lnTo>
                <a:lnTo>
                  <a:pt x="188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44" name="Freeform 580"/>
          <p:cNvSpPr>
            <a:spLocks noEditPoints="1"/>
          </p:cNvSpPr>
          <p:nvPr/>
        </p:nvSpPr>
        <p:spPr bwMode="auto">
          <a:xfrm>
            <a:off x="6753225" y="3917950"/>
            <a:ext cx="284163" cy="206375"/>
          </a:xfrm>
          <a:custGeom>
            <a:avLst/>
            <a:gdLst>
              <a:gd name="T0" fmla="*/ 0 w 179"/>
              <a:gd name="T1" fmla="*/ 0 h 130"/>
              <a:gd name="T2" fmla="*/ 2147483646 w 179"/>
              <a:gd name="T3" fmla="*/ 0 h 130"/>
              <a:gd name="T4" fmla="*/ 2147483646 w 179"/>
              <a:gd name="T5" fmla="*/ 2147483646 h 130"/>
              <a:gd name="T6" fmla="*/ 0 w 179"/>
              <a:gd name="T7" fmla="*/ 2147483646 h 130"/>
              <a:gd name="T8" fmla="*/ 0 w 179"/>
              <a:gd name="T9" fmla="*/ 0 h 130"/>
              <a:gd name="T10" fmla="*/ 2147483646 w 179"/>
              <a:gd name="T11" fmla="*/ 0 h 130"/>
              <a:gd name="T12" fmla="*/ 2147483646 w 179"/>
              <a:gd name="T13" fmla="*/ 0 h 130"/>
              <a:gd name="T14" fmla="*/ 2147483646 w 179"/>
              <a:gd name="T15" fmla="*/ 2147483646 h 130"/>
              <a:gd name="T16" fmla="*/ 2147483646 w 179"/>
              <a:gd name="T17" fmla="*/ 2147483646 h 130"/>
              <a:gd name="T18" fmla="*/ 2147483646 w 179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9" h="130">
                <a:moveTo>
                  <a:pt x="0" y="0"/>
                </a:moveTo>
                <a:lnTo>
                  <a:pt x="179" y="0"/>
                </a:lnTo>
                <a:lnTo>
                  <a:pt x="179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170" y="0"/>
                </a:lnTo>
                <a:lnTo>
                  <a:pt x="170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45" name="Freeform 581"/>
          <p:cNvSpPr>
            <a:spLocks noEditPoints="1"/>
          </p:cNvSpPr>
          <p:nvPr/>
        </p:nvSpPr>
        <p:spPr bwMode="auto">
          <a:xfrm>
            <a:off x="6767513" y="3917950"/>
            <a:ext cx="255587" cy="206375"/>
          </a:xfrm>
          <a:custGeom>
            <a:avLst/>
            <a:gdLst>
              <a:gd name="T0" fmla="*/ 0 w 161"/>
              <a:gd name="T1" fmla="*/ 0 h 130"/>
              <a:gd name="T2" fmla="*/ 2147483646 w 161"/>
              <a:gd name="T3" fmla="*/ 0 h 130"/>
              <a:gd name="T4" fmla="*/ 2147483646 w 161"/>
              <a:gd name="T5" fmla="*/ 2147483646 h 130"/>
              <a:gd name="T6" fmla="*/ 0 w 161"/>
              <a:gd name="T7" fmla="*/ 2147483646 h 130"/>
              <a:gd name="T8" fmla="*/ 0 w 161"/>
              <a:gd name="T9" fmla="*/ 0 h 130"/>
              <a:gd name="T10" fmla="*/ 2147483646 w 161"/>
              <a:gd name="T11" fmla="*/ 0 h 130"/>
              <a:gd name="T12" fmla="*/ 2147483646 w 161"/>
              <a:gd name="T13" fmla="*/ 0 h 130"/>
              <a:gd name="T14" fmla="*/ 2147483646 w 161"/>
              <a:gd name="T15" fmla="*/ 2147483646 h 130"/>
              <a:gd name="T16" fmla="*/ 2147483646 w 161"/>
              <a:gd name="T17" fmla="*/ 2147483646 h 130"/>
              <a:gd name="T18" fmla="*/ 2147483646 w 161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1" h="130">
                <a:moveTo>
                  <a:pt x="0" y="0"/>
                </a:moveTo>
                <a:lnTo>
                  <a:pt x="161" y="0"/>
                </a:lnTo>
                <a:lnTo>
                  <a:pt x="161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152" y="0"/>
                </a:lnTo>
                <a:lnTo>
                  <a:pt x="152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DE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46" name="Freeform 582"/>
          <p:cNvSpPr>
            <a:spLocks noEditPoints="1"/>
          </p:cNvSpPr>
          <p:nvPr/>
        </p:nvSpPr>
        <p:spPr bwMode="auto">
          <a:xfrm>
            <a:off x="6781800" y="3917950"/>
            <a:ext cx="227013" cy="206375"/>
          </a:xfrm>
          <a:custGeom>
            <a:avLst/>
            <a:gdLst>
              <a:gd name="T0" fmla="*/ 0 w 143"/>
              <a:gd name="T1" fmla="*/ 0 h 130"/>
              <a:gd name="T2" fmla="*/ 2147483646 w 143"/>
              <a:gd name="T3" fmla="*/ 0 h 130"/>
              <a:gd name="T4" fmla="*/ 2147483646 w 143"/>
              <a:gd name="T5" fmla="*/ 2147483646 h 130"/>
              <a:gd name="T6" fmla="*/ 0 w 143"/>
              <a:gd name="T7" fmla="*/ 2147483646 h 130"/>
              <a:gd name="T8" fmla="*/ 0 w 143"/>
              <a:gd name="T9" fmla="*/ 0 h 130"/>
              <a:gd name="T10" fmla="*/ 2147483646 w 143"/>
              <a:gd name="T11" fmla="*/ 0 h 130"/>
              <a:gd name="T12" fmla="*/ 2147483646 w 143"/>
              <a:gd name="T13" fmla="*/ 0 h 130"/>
              <a:gd name="T14" fmla="*/ 2147483646 w 143"/>
              <a:gd name="T15" fmla="*/ 2147483646 h 130"/>
              <a:gd name="T16" fmla="*/ 2147483646 w 143"/>
              <a:gd name="T17" fmla="*/ 2147483646 h 130"/>
              <a:gd name="T18" fmla="*/ 2147483646 w 143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3" h="130">
                <a:moveTo>
                  <a:pt x="0" y="0"/>
                </a:moveTo>
                <a:lnTo>
                  <a:pt x="143" y="0"/>
                </a:lnTo>
                <a:lnTo>
                  <a:pt x="143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134" y="0"/>
                </a:lnTo>
                <a:lnTo>
                  <a:pt x="134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47" name="Freeform 583"/>
          <p:cNvSpPr>
            <a:spLocks noEditPoints="1"/>
          </p:cNvSpPr>
          <p:nvPr/>
        </p:nvSpPr>
        <p:spPr bwMode="auto">
          <a:xfrm>
            <a:off x="6796088" y="3917950"/>
            <a:ext cx="198437" cy="206375"/>
          </a:xfrm>
          <a:custGeom>
            <a:avLst/>
            <a:gdLst>
              <a:gd name="T0" fmla="*/ 0 w 125"/>
              <a:gd name="T1" fmla="*/ 0 h 130"/>
              <a:gd name="T2" fmla="*/ 2147483646 w 125"/>
              <a:gd name="T3" fmla="*/ 0 h 130"/>
              <a:gd name="T4" fmla="*/ 2147483646 w 125"/>
              <a:gd name="T5" fmla="*/ 2147483646 h 130"/>
              <a:gd name="T6" fmla="*/ 0 w 125"/>
              <a:gd name="T7" fmla="*/ 2147483646 h 130"/>
              <a:gd name="T8" fmla="*/ 0 w 125"/>
              <a:gd name="T9" fmla="*/ 0 h 130"/>
              <a:gd name="T10" fmla="*/ 2147483646 w 125"/>
              <a:gd name="T11" fmla="*/ 0 h 130"/>
              <a:gd name="T12" fmla="*/ 2147483646 w 125"/>
              <a:gd name="T13" fmla="*/ 0 h 130"/>
              <a:gd name="T14" fmla="*/ 2147483646 w 125"/>
              <a:gd name="T15" fmla="*/ 2147483646 h 130"/>
              <a:gd name="T16" fmla="*/ 2147483646 w 125"/>
              <a:gd name="T17" fmla="*/ 2147483646 h 130"/>
              <a:gd name="T18" fmla="*/ 2147483646 w 125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5" h="130">
                <a:moveTo>
                  <a:pt x="0" y="0"/>
                </a:moveTo>
                <a:lnTo>
                  <a:pt x="125" y="0"/>
                </a:lnTo>
                <a:lnTo>
                  <a:pt x="125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116" y="0"/>
                </a:lnTo>
                <a:lnTo>
                  <a:pt x="116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E1E1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48" name="Freeform 584"/>
          <p:cNvSpPr>
            <a:spLocks noEditPoints="1"/>
          </p:cNvSpPr>
          <p:nvPr/>
        </p:nvSpPr>
        <p:spPr bwMode="auto">
          <a:xfrm>
            <a:off x="6810375" y="3917950"/>
            <a:ext cx="169863" cy="206375"/>
          </a:xfrm>
          <a:custGeom>
            <a:avLst/>
            <a:gdLst>
              <a:gd name="T0" fmla="*/ 0 w 107"/>
              <a:gd name="T1" fmla="*/ 0 h 130"/>
              <a:gd name="T2" fmla="*/ 2147483646 w 107"/>
              <a:gd name="T3" fmla="*/ 0 h 130"/>
              <a:gd name="T4" fmla="*/ 2147483646 w 107"/>
              <a:gd name="T5" fmla="*/ 2147483646 h 130"/>
              <a:gd name="T6" fmla="*/ 0 w 107"/>
              <a:gd name="T7" fmla="*/ 2147483646 h 130"/>
              <a:gd name="T8" fmla="*/ 0 w 107"/>
              <a:gd name="T9" fmla="*/ 0 h 130"/>
              <a:gd name="T10" fmla="*/ 2147483646 w 107"/>
              <a:gd name="T11" fmla="*/ 0 h 130"/>
              <a:gd name="T12" fmla="*/ 2147483646 w 107"/>
              <a:gd name="T13" fmla="*/ 0 h 130"/>
              <a:gd name="T14" fmla="*/ 2147483646 w 107"/>
              <a:gd name="T15" fmla="*/ 2147483646 h 130"/>
              <a:gd name="T16" fmla="*/ 2147483646 w 107"/>
              <a:gd name="T17" fmla="*/ 2147483646 h 130"/>
              <a:gd name="T18" fmla="*/ 2147483646 w 107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7" h="130">
                <a:moveTo>
                  <a:pt x="0" y="0"/>
                </a:moveTo>
                <a:lnTo>
                  <a:pt x="107" y="0"/>
                </a:lnTo>
                <a:lnTo>
                  <a:pt x="107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98" y="0"/>
                </a:lnTo>
                <a:lnTo>
                  <a:pt x="98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E3E3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49" name="Freeform 585"/>
          <p:cNvSpPr>
            <a:spLocks noEditPoints="1"/>
          </p:cNvSpPr>
          <p:nvPr/>
        </p:nvSpPr>
        <p:spPr bwMode="auto">
          <a:xfrm>
            <a:off x="6824663" y="3917950"/>
            <a:ext cx="141287" cy="206375"/>
          </a:xfrm>
          <a:custGeom>
            <a:avLst/>
            <a:gdLst>
              <a:gd name="T0" fmla="*/ 0 w 89"/>
              <a:gd name="T1" fmla="*/ 0 h 130"/>
              <a:gd name="T2" fmla="*/ 2147483646 w 89"/>
              <a:gd name="T3" fmla="*/ 0 h 130"/>
              <a:gd name="T4" fmla="*/ 2147483646 w 89"/>
              <a:gd name="T5" fmla="*/ 2147483646 h 130"/>
              <a:gd name="T6" fmla="*/ 0 w 89"/>
              <a:gd name="T7" fmla="*/ 2147483646 h 130"/>
              <a:gd name="T8" fmla="*/ 0 w 89"/>
              <a:gd name="T9" fmla="*/ 0 h 130"/>
              <a:gd name="T10" fmla="*/ 2147483646 w 89"/>
              <a:gd name="T11" fmla="*/ 0 h 130"/>
              <a:gd name="T12" fmla="*/ 2147483646 w 89"/>
              <a:gd name="T13" fmla="*/ 0 h 130"/>
              <a:gd name="T14" fmla="*/ 2147483646 w 89"/>
              <a:gd name="T15" fmla="*/ 2147483646 h 130"/>
              <a:gd name="T16" fmla="*/ 2147483646 w 89"/>
              <a:gd name="T17" fmla="*/ 2147483646 h 130"/>
              <a:gd name="T18" fmla="*/ 2147483646 w 89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9" h="130">
                <a:moveTo>
                  <a:pt x="0" y="0"/>
                </a:moveTo>
                <a:lnTo>
                  <a:pt x="89" y="0"/>
                </a:lnTo>
                <a:lnTo>
                  <a:pt x="89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80" y="0"/>
                </a:lnTo>
                <a:lnTo>
                  <a:pt x="80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50" name="Freeform 586"/>
          <p:cNvSpPr>
            <a:spLocks noEditPoints="1"/>
          </p:cNvSpPr>
          <p:nvPr/>
        </p:nvSpPr>
        <p:spPr bwMode="auto">
          <a:xfrm>
            <a:off x="6838950" y="3917950"/>
            <a:ext cx="112713" cy="206375"/>
          </a:xfrm>
          <a:custGeom>
            <a:avLst/>
            <a:gdLst>
              <a:gd name="T0" fmla="*/ 0 w 71"/>
              <a:gd name="T1" fmla="*/ 0 h 130"/>
              <a:gd name="T2" fmla="*/ 2147483646 w 71"/>
              <a:gd name="T3" fmla="*/ 0 h 130"/>
              <a:gd name="T4" fmla="*/ 2147483646 w 71"/>
              <a:gd name="T5" fmla="*/ 2147483646 h 130"/>
              <a:gd name="T6" fmla="*/ 0 w 71"/>
              <a:gd name="T7" fmla="*/ 2147483646 h 130"/>
              <a:gd name="T8" fmla="*/ 0 w 71"/>
              <a:gd name="T9" fmla="*/ 0 h 130"/>
              <a:gd name="T10" fmla="*/ 2147483646 w 71"/>
              <a:gd name="T11" fmla="*/ 0 h 130"/>
              <a:gd name="T12" fmla="*/ 2147483646 w 71"/>
              <a:gd name="T13" fmla="*/ 0 h 130"/>
              <a:gd name="T14" fmla="*/ 2147483646 w 71"/>
              <a:gd name="T15" fmla="*/ 2147483646 h 130"/>
              <a:gd name="T16" fmla="*/ 2147483646 w 71"/>
              <a:gd name="T17" fmla="*/ 2147483646 h 130"/>
              <a:gd name="T18" fmla="*/ 2147483646 w 71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1" h="130">
                <a:moveTo>
                  <a:pt x="0" y="0"/>
                </a:moveTo>
                <a:lnTo>
                  <a:pt x="71" y="0"/>
                </a:lnTo>
                <a:lnTo>
                  <a:pt x="71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62" y="0"/>
                </a:lnTo>
                <a:lnTo>
                  <a:pt x="62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51" name="Freeform 587"/>
          <p:cNvSpPr>
            <a:spLocks noEditPoints="1"/>
          </p:cNvSpPr>
          <p:nvPr/>
        </p:nvSpPr>
        <p:spPr bwMode="auto">
          <a:xfrm>
            <a:off x="6853238" y="3917950"/>
            <a:ext cx="84137" cy="206375"/>
          </a:xfrm>
          <a:custGeom>
            <a:avLst/>
            <a:gdLst>
              <a:gd name="T0" fmla="*/ 0 w 53"/>
              <a:gd name="T1" fmla="*/ 0 h 130"/>
              <a:gd name="T2" fmla="*/ 2147483646 w 53"/>
              <a:gd name="T3" fmla="*/ 0 h 130"/>
              <a:gd name="T4" fmla="*/ 2147483646 w 53"/>
              <a:gd name="T5" fmla="*/ 2147483646 h 130"/>
              <a:gd name="T6" fmla="*/ 0 w 53"/>
              <a:gd name="T7" fmla="*/ 2147483646 h 130"/>
              <a:gd name="T8" fmla="*/ 0 w 53"/>
              <a:gd name="T9" fmla="*/ 0 h 130"/>
              <a:gd name="T10" fmla="*/ 2147483646 w 53"/>
              <a:gd name="T11" fmla="*/ 0 h 130"/>
              <a:gd name="T12" fmla="*/ 2147483646 w 53"/>
              <a:gd name="T13" fmla="*/ 0 h 130"/>
              <a:gd name="T14" fmla="*/ 2147483646 w 53"/>
              <a:gd name="T15" fmla="*/ 2147483646 h 130"/>
              <a:gd name="T16" fmla="*/ 2147483646 w 53"/>
              <a:gd name="T17" fmla="*/ 2147483646 h 130"/>
              <a:gd name="T18" fmla="*/ 2147483646 w 53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3" h="130">
                <a:moveTo>
                  <a:pt x="0" y="0"/>
                </a:moveTo>
                <a:lnTo>
                  <a:pt x="53" y="0"/>
                </a:lnTo>
                <a:lnTo>
                  <a:pt x="53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44" y="0"/>
                </a:lnTo>
                <a:lnTo>
                  <a:pt x="44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52" name="Freeform 588"/>
          <p:cNvSpPr>
            <a:spLocks noEditPoints="1"/>
          </p:cNvSpPr>
          <p:nvPr/>
        </p:nvSpPr>
        <p:spPr bwMode="auto">
          <a:xfrm>
            <a:off x="6867525" y="3917950"/>
            <a:ext cx="55563" cy="206375"/>
          </a:xfrm>
          <a:custGeom>
            <a:avLst/>
            <a:gdLst>
              <a:gd name="T0" fmla="*/ 0 w 35"/>
              <a:gd name="T1" fmla="*/ 0 h 130"/>
              <a:gd name="T2" fmla="*/ 2147483646 w 35"/>
              <a:gd name="T3" fmla="*/ 0 h 130"/>
              <a:gd name="T4" fmla="*/ 2147483646 w 35"/>
              <a:gd name="T5" fmla="*/ 2147483646 h 130"/>
              <a:gd name="T6" fmla="*/ 0 w 35"/>
              <a:gd name="T7" fmla="*/ 2147483646 h 130"/>
              <a:gd name="T8" fmla="*/ 0 w 35"/>
              <a:gd name="T9" fmla="*/ 0 h 130"/>
              <a:gd name="T10" fmla="*/ 2147483646 w 35"/>
              <a:gd name="T11" fmla="*/ 0 h 130"/>
              <a:gd name="T12" fmla="*/ 2147483646 w 35"/>
              <a:gd name="T13" fmla="*/ 0 h 130"/>
              <a:gd name="T14" fmla="*/ 2147483646 w 35"/>
              <a:gd name="T15" fmla="*/ 2147483646 h 130"/>
              <a:gd name="T16" fmla="*/ 2147483646 w 35"/>
              <a:gd name="T17" fmla="*/ 2147483646 h 130"/>
              <a:gd name="T18" fmla="*/ 2147483646 w 35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5" h="130">
                <a:moveTo>
                  <a:pt x="0" y="0"/>
                </a:moveTo>
                <a:lnTo>
                  <a:pt x="35" y="0"/>
                </a:lnTo>
                <a:lnTo>
                  <a:pt x="35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26" y="0"/>
                </a:lnTo>
                <a:lnTo>
                  <a:pt x="26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53" name="Freeform 589"/>
          <p:cNvSpPr>
            <a:spLocks noEditPoints="1"/>
          </p:cNvSpPr>
          <p:nvPr/>
        </p:nvSpPr>
        <p:spPr bwMode="auto">
          <a:xfrm>
            <a:off x="6881813" y="3917950"/>
            <a:ext cx="26987" cy="206375"/>
          </a:xfrm>
          <a:custGeom>
            <a:avLst/>
            <a:gdLst>
              <a:gd name="T0" fmla="*/ 0 w 17"/>
              <a:gd name="T1" fmla="*/ 0 h 130"/>
              <a:gd name="T2" fmla="*/ 2147483646 w 17"/>
              <a:gd name="T3" fmla="*/ 0 h 130"/>
              <a:gd name="T4" fmla="*/ 2147483646 w 17"/>
              <a:gd name="T5" fmla="*/ 2147483646 h 130"/>
              <a:gd name="T6" fmla="*/ 0 w 17"/>
              <a:gd name="T7" fmla="*/ 2147483646 h 130"/>
              <a:gd name="T8" fmla="*/ 0 w 17"/>
              <a:gd name="T9" fmla="*/ 0 h 130"/>
              <a:gd name="T10" fmla="*/ 2147483646 w 17"/>
              <a:gd name="T11" fmla="*/ 0 h 130"/>
              <a:gd name="T12" fmla="*/ 2147483646 w 17"/>
              <a:gd name="T13" fmla="*/ 0 h 130"/>
              <a:gd name="T14" fmla="*/ 2147483646 w 17"/>
              <a:gd name="T15" fmla="*/ 2147483646 h 130"/>
              <a:gd name="T16" fmla="*/ 2147483646 w 17"/>
              <a:gd name="T17" fmla="*/ 2147483646 h 130"/>
              <a:gd name="T18" fmla="*/ 2147483646 w 17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" h="130">
                <a:moveTo>
                  <a:pt x="0" y="0"/>
                </a:moveTo>
                <a:lnTo>
                  <a:pt x="17" y="0"/>
                </a:lnTo>
                <a:lnTo>
                  <a:pt x="17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9" y="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54" name="Freeform 590"/>
          <p:cNvSpPr>
            <a:spLocks noEditPoints="1"/>
          </p:cNvSpPr>
          <p:nvPr/>
        </p:nvSpPr>
        <p:spPr bwMode="auto">
          <a:xfrm>
            <a:off x="6896100" y="3917950"/>
            <a:ext cx="1588" cy="206375"/>
          </a:xfrm>
          <a:custGeom>
            <a:avLst/>
            <a:gdLst>
              <a:gd name="T0" fmla="*/ 0 w 1588"/>
              <a:gd name="T1" fmla="*/ 0 h 130"/>
              <a:gd name="T2" fmla="*/ 0 w 1588"/>
              <a:gd name="T3" fmla="*/ 0 h 130"/>
              <a:gd name="T4" fmla="*/ 0 w 1588"/>
              <a:gd name="T5" fmla="*/ 2147483646 h 130"/>
              <a:gd name="T6" fmla="*/ 0 w 1588"/>
              <a:gd name="T7" fmla="*/ 2147483646 h 130"/>
              <a:gd name="T8" fmla="*/ 0 w 1588"/>
              <a:gd name="T9" fmla="*/ 0 h 130"/>
              <a:gd name="T10" fmla="*/ 0 w 1588"/>
              <a:gd name="T11" fmla="*/ 0 h 130"/>
              <a:gd name="T12" fmla="*/ 0 w 1588"/>
              <a:gd name="T13" fmla="*/ 0 h 130"/>
              <a:gd name="T14" fmla="*/ 0 w 1588"/>
              <a:gd name="T15" fmla="*/ 2147483646 h 130"/>
              <a:gd name="T16" fmla="*/ 0 w 1588"/>
              <a:gd name="T17" fmla="*/ 2147483646 h 130"/>
              <a:gd name="T18" fmla="*/ 0 w 1588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88" h="130">
                <a:moveTo>
                  <a:pt x="0" y="0"/>
                </a:moveTo>
                <a:lnTo>
                  <a:pt x="0" y="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13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55" name="Freeform 591"/>
          <p:cNvSpPr>
            <a:spLocks/>
          </p:cNvSpPr>
          <p:nvPr/>
        </p:nvSpPr>
        <p:spPr bwMode="auto">
          <a:xfrm>
            <a:off x="6454775" y="3917950"/>
            <a:ext cx="887413" cy="206375"/>
          </a:xfrm>
          <a:custGeom>
            <a:avLst/>
            <a:gdLst>
              <a:gd name="T0" fmla="*/ 2147483646 w 559"/>
              <a:gd name="T1" fmla="*/ 2147483646 h 130"/>
              <a:gd name="T2" fmla="*/ 2147483646 w 559"/>
              <a:gd name="T3" fmla="*/ 2147483646 h 130"/>
              <a:gd name="T4" fmla="*/ 2147483646 w 559"/>
              <a:gd name="T5" fmla="*/ 2147483646 h 130"/>
              <a:gd name="T6" fmla="*/ 2147483646 w 559"/>
              <a:gd name="T7" fmla="*/ 2147483646 h 130"/>
              <a:gd name="T8" fmla="*/ 2147483646 w 559"/>
              <a:gd name="T9" fmla="*/ 2147483646 h 130"/>
              <a:gd name="T10" fmla="*/ 2147483646 w 559"/>
              <a:gd name="T11" fmla="*/ 2147483646 h 130"/>
              <a:gd name="T12" fmla="*/ 2147483646 w 559"/>
              <a:gd name="T13" fmla="*/ 2147483646 h 130"/>
              <a:gd name="T14" fmla="*/ 2147483646 w 559"/>
              <a:gd name="T15" fmla="*/ 2147483646 h 130"/>
              <a:gd name="T16" fmla="*/ 2147483646 w 559"/>
              <a:gd name="T17" fmla="*/ 2147483646 h 130"/>
              <a:gd name="T18" fmla="*/ 2147483646 w 559"/>
              <a:gd name="T19" fmla="*/ 2147483646 h 130"/>
              <a:gd name="T20" fmla="*/ 2147483646 w 559"/>
              <a:gd name="T21" fmla="*/ 0 h 130"/>
              <a:gd name="T22" fmla="*/ 0 w 559"/>
              <a:gd name="T23" fmla="*/ 0 h 130"/>
              <a:gd name="T24" fmla="*/ 0 w 559"/>
              <a:gd name="T25" fmla="*/ 2147483646 h 130"/>
              <a:gd name="T26" fmla="*/ 2147483646 w 559"/>
              <a:gd name="T27" fmla="*/ 2147483646 h 130"/>
              <a:gd name="T28" fmla="*/ 2147483646 w 559"/>
              <a:gd name="T29" fmla="*/ 2147483646 h 130"/>
              <a:gd name="T30" fmla="*/ 2147483646 w 559"/>
              <a:gd name="T31" fmla="*/ 2147483646 h 130"/>
              <a:gd name="T32" fmla="*/ 2147483646 w 559"/>
              <a:gd name="T33" fmla="*/ 2147483646 h 130"/>
              <a:gd name="T34" fmla="*/ 2147483646 w 559"/>
              <a:gd name="T35" fmla="*/ 2147483646 h 130"/>
              <a:gd name="T36" fmla="*/ 2147483646 w 559"/>
              <a:gd name="T37" fmla="*/ 2147483646 h 130"/>
              <a:gd name="T38" fmla="*/ 2147483646 w 559"/>
              <a:gd name="T39" fmla="*/ 2147483646 h 130"/>
              <a:gd name="T40" fmla="*/ 2147483646 w 559"/>
              <a:gd name="T41" fmla="*/ 2147483646 h 130"/>
              <a:gd name="T42" fmla="*/ 2147483646 w 559"/>
              <a:gd name="T43" fmla="*/ 2147483646 h 130"/>
              <a:gd name="T44" fmla="*/ 2147483646 w 559"/>
              <a:gd name="T45" fmla="*/ 2147483646 h 130"/>
              <a:gd name="T46" fmla="*/ 2147483646 w 559"/>
              <a:gd name="T47" fmla="*/ 2147483646 h 130"/>
              <a:gd name="T48" fmla="*/ 2147483646 w 559"/>
              <a:gd name="T49" fmla="*/ 2147483646 h 130"/>
              <a:gd name="T50" fmla="*/ 2147483646 w 559"/>
              <a:gd name="T51" fmla="*/ 2147483646 h 130"/>
              <a:gd name="T52" fmla="*/ 2147483646 w 559"/>
              <a:gd name="T53" fmla="*/ 2147483646 h 130"/>
              <a:gd name="T54" fmla="*/ 2147483646 w 559"/>
              <a:gd name="T55" fmla="*/ 2147483646 h 130"/>
              <a:gd name="T56" fmla="*/ 2147483646 w 559"/>
              <a:gd name="T57" fmla="*/ 2147483646 h 130"/>
              <a:gd name="T58" fmla="*/ 2147483646 w 559"/>
              <a:gd name="T59" fmla="*/ 2147483646 h 130"/>
              <a:gd name="T60" fmla="*/ 2147483646 w 559"/>
              <a:gd name="T61" fmla="*/ 2147483646 h 130"/>
              <a:gd name="T62" fmla="*/ 2147483646 w 559"/>
              <a:gd name="T63" fmla="*/ 2147483646 h 130"/>
              <a:gd name="T64" fmla="*/ 2147483646 w 559"/>
              <a:gd name="T65" fmla="*/ 2147483646 h 130"/>
              <a:gd name="T66" fmla="*/ 2147483646 w 559"/>
              <a:gd name="T67" fmla="*/ 0 h 130"/>
              <a:gd name="T68" fmla="*/ 2147483646 w 559"/>
              <a:gd name="T69" fmla="*/ 0 h 130"/>
              <a:gd name="T70" fmla="*/ 2147483646 w 559"/>
              <a:gd name="T71" fmla="*/ 2147483646 h 130"/>
              <a:gd name="T72" fmla="*/ 2147483646 w 559"/>
              <a:gd name="T73" fmla="*/ 2147483646 h 130"/>
              <a:gd name="T74" fmla="*/ 2147483646 w 559"/>
              <a:gd name="T75" fmla="*/ 2147483646 h 130"/>
              <a:gd name="T76" fmla="*/ 2147483646 w 559"/>
              <a:gd name="T77" fmla="*/ 2147483646 h 130"/>
              <a:gd name="T78" fmla="*/ 2147483646 w 559"/>
              <a:gd name="T79" fmla="*/ 2147483646 h 130"/>
              <a:gd name="T80" fmla="*/ 2147483646 w 559"/>
              <a:gd name="T81" fmla="*/ 2147483646 h 130"/>
              <a:gd name="T82" fmla="*/ 2147483646 w 559"/>
              <a:gd name="T83" fmla="*/ 2147483646 h 130"/>
              <a:gd name="T84" fmla="*/ 2147483646 w 559"/>
              <a:gd name="T85" fmla="*/ 2147483646 h 130"/>
              <a:gd name="T86" fmla="*/ 2147483646 w 559"/>
              <a:gd name="T87" fmla="*/ 2147483646 h 130"/>
              <a:gd name="T88" fmla="*/ 2147483646 w 559"/>
              <a:gd name="T89" fmla="*/ 2147483646 h 13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559" h="130">
                <a:moveTo>
                  <a:pt x="278" y="23"/>
                </a:moveTo>
                <a:lnTo>
                  <a:pt x="233" y="23"/>
                </a:lnTo>
                <a:lnTo>
                  <a:pt x="202" y="23"/>
                </a:lnTo>
                <a:lnTo>
                  <a:pt x="175" y="19"/>
                </a:lnTo>
                <a:lnTo>
                  <a:pt x="157" y="15"/>
                </a:lnTo>
                <a:lnTo>
                  <a:pt x="143" y="11"/>
                </a:lnTo>
                <a:lnTo>
                  <a:pt x="117" y="4"/>
                </a:lnTo>
                <a:lnTo>
                  <a:pt x="103" y="4"/>
                </a:lnTo>
                <a:lnTo>
                  <a:pt x="90" y="4"/>
                </a:lnTo>
                <a:lnTo>
                  <a:pt x="72" y="4"/>
                </a:lnTo>
                <a:lnTo>
                  <a:pt x="50" y="0"/>
                </a:lnTo>
                <a:lnTo>
                  <a:pt x="0" y="0"/>
                </a:lnTo>
                <a:lnTo>
                  <a:pt x="0" y="107"/>
                </a:lnTo>
                <a:lnTo>
                  <a:pt x="50" y="107"/>
                </a:lnTo>
                <a:lnTo>
                  <a:pt x="72" y="107"/>
                </a:lnTo>
                <a:lnTo>
                  <a:pt x="90" y="107"/>
                </a:lnTo>
                <a:lnTo>
                  <a:pt x="103" y="107"/>
                </a:lnTo>
                <a:lnTo>
                  <a:pt x="117" y="111"/>
                </a:lnTo>
                <a:lnTo>
                  <a:pt x="143" y="115"/>
                </a:lnTo>
                <a:lnTo>
                  <a:pt x="157" y="119"/>
                </a:lnTo>
                <a:lnTo>
                  <a:pt x="175" y="123"/>
                </a:lnTo>
                <a:lnTo>
                  <a:pt x="202" y="127"/>
                </a:lnTo>
                <a:lnTo>
                  <a:pt x="233" y="127"/>
                </a:lnTo>
                <a:lnTo>
                  <a:pt x="278" y="130"/>
                </a:lnTo>
                <a:lnTo>
                  <a:pt x="331" y="127"/>
                </a:lnTo>
                <a:lnTo>
                  <a:pt x="367" y="123"/>
                </a:lnTo>
                <a:lnTo>
                  <a:pt x="394" y="119"/>
                </a:lnTo>
                <a:lnTo>
                  <a:pt x="412" y="115"/>
                </a:lnTo>
                <a:lnTo>
                  <a:pt x="443" y="111"/>
                </a:lnTo>
                <a:lnTo>
                  <a:pt x="461" y="107"/>
                </a:lnTo>
                <a:lnTo>
                  <a:pt x="483" y="107"/>
                </a:lnTo>
                <a:lnTo>
                  <a:pt x="505" y="107"/>
                </a:lnTo>
                <a:lnTo>
                  <a:pt x="559" y="107"/>
                </a:lnTo>
                <a:lnTo>
                  <a:pt x="559" y="0"/>
                </a:lnTo>
                <a:lnTo>
                  <a:pt x="505" y="0"/>
                </a:lnTo>
                <a:lnTo>
                  <a:pt x="488" y="4"/>
                </a:lnTo>
                <a:lnTo>
                  <a:pt x="470" y="4"/>
                </a:lnTo>
                <a:lnTo>
                  <a:pt x="452" y="4"/>
                </a:lnTo>
                <a:lnTo>
                  <a:pt x="438" y="4"/>
                </a:lnTo>
                <a:lnTo>
                  <a:pt x="412" y="11"/>
                </a:lnTo>
                <a:lnTo>
                  <a:pt x="398" y="15"/>
                </a:lnTo>
                <a:lnTo>
                  <a:pt x="380" y="19"/>
                </a:lnTo>
                <a:lnTo>
                  <a:pt x="358" y="23"/>
                </a:lnTo>
                <a:lnTo>
                  <a:pt x="322" y="23"/>
                </a:lnTo>
                <a:lnTo>
                  <a:pt x="278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56" name="Freeform 592"/>
          <p:cNvSpPr>
            <a:spLocks noEditPoints="1"/>
          </p:cNvSpPr>
          <p:nvPr/>
        </p:nvSpPr>
        <p:spPr bwMode="auto">
          <a:xfrm>
            <a:off x="6454775" y="3917950"/>
            <a:ext cx="887413" cy="206375"/>
          </a:xfrm>
          <a:custGeom>
            <a:avLst/>
            <a:gdLst>
              <a:gd name="T0" fmla="*/ 0 w 559"/>
              <a:gd name="T1" fmla="*/ 0 h 130"/>
              <a:gd name="T2" fmla="*/ 2147483646 w 559"/>
              <a:gd name="T3" fmla="*/ 0 h 130"/>
              <a:gd name="T4" fmla="*/ 2147483646 w 559"/>
              <a:gd name="T5" fmla="*/ 2147483646 h 130"/>
              <a:gd name="T6" fmla="*/ 0 w 559"/>
              <a:gd name="T7" fmla="*/ 2147483646 h 130"/>
              <a:gd name="T8" fmla="*/ 0 w 559"/>
              <a:gd name="T9" fmla="*/ 0 h 130"/>
              <a:gd name="T10" fmla="*/ 2147483646 w 559"/>
              <a:gd name="T11" fmla="*/ 0 h 130"/>
              <a:gd name="T12" fmla="*/ 2147483646 w 559"/>
              <a:gd name="T13" fmla="*/ 0 h 130"/>
              <a:gd name="T14" fmla="*/ 2147483646 w 559"/>
              <a:gd name="T15" fmla="*/ 2147483646 h 130"/>
              <a:gd name="T16" fmla="*/ 2147483646 w 559"/>
              <a:gd name="T17" fmla="*/ 2147483646 h 130"/>
              <a:gd name="T18" fmla="*/ 2147483646 w 559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59" h="130">
                <a:moveTo>
                  <a:pt x="0" y="0"/>
                </a:moveTo>
                <a:lnTo>
                  <a:pt x="559" y="0"/>
                </a:lnTo>
                <a:lnTo>
                  <a:pt x="559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550" y="0"/>
                </a:lnTo>
                <a:lnTo>
                  <a:pt x="550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57" name="Freeform 593"/>
          <p:cNvSpPr>
            <a:spLocks noEditPoints="1"/>
          </p:cNvSpPr>
          <p:nvPr/>
        </p:nvSpPr>
        <p:spPr bwMode="auto">
          <a:xfrm>
            <a:off x="6469063" y="3917950"/>
            <a:ext cx="858837" cy="206375"/>
          </a:xfrm>
          <a:custGeom>
            <a:avLst/>
            <a:gdLst>
              <a:gd name="T0" fmla="*/ 0 w 541"/>
              <a:gd name="T1" fmla="*/ 0 h 130"/>
              <a:gd name="T2" fmla="*/ 2147483646 w 541"/>
              <a:gd name="T3" fmla="*/ 0 h 130"/>
              <a:gd name="T4" fmla="*/ 2147483646 w 541"/>
              <a:gd name="T5" fmla="*/ 2147483646 h 130"/>
              <a:gd name="T6" fmla="*/ 0 w 541"/>
              <a:gd name="T7" fmla="*/ 2147483646 h 130"/>
              <a:gd name="T8" fmla="*/ 0 w 541"/>
              <a:gd name="T9" fmla="*/ 0 h 130"/>
              <a:gd name="T10" fmla="*/ 2147483646 w 541"/>
              <a:gd name="T11" fmla="*/ 0 h 130"/>
              <a:gd name="T12" fmla="*/ 2147483646 w 541"/>
              <a:gd name="T13" fmla="*/ 0 h 130"/>
              <a:gd name="T14" fmla="*/ 2147483646 w 541"/>
              <a:gd name="T15" fmla="*/ 2147483646 h 130"/>
              <a:gd name="T16" fmla="*/ 2147483646 w 541"/>
              <a:gd name="T17" fmla="*/ 2147483646 h 130"/>
              <a:gd name="T18" fmla="*/ 2147483646 w 541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41" h="130">
                <a:moveTo>
                  <a:pt x="0" y="0"/>
                </a:moveTo>
                <a:lnTo>
                  <a:pt x="541" y="0"/>
                </a:lnTo>
                <a:lnTo>
                  <a:pt x="541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532" y="0"/>
                </a:lnTo>
                <a:lnTo>
                  <a:pt x="532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58" name="Freeform 594"/>
          <p:cNvSpPr>
            <a:spLocks noEditPoints="1"/>
          </p:cNvSpPr>
          <p:nvPr/>
        </p:nvSpPr>
        <p:spPr bwMode="auto">
          <a:xfrm>
            <a:off x="6483350" y="3917950"/>
            <a:ext cx="830263" cy="206375"/>
          </a:xfrm>
          <a:custGeom>
            <a:avLst/>
            <a:gdLst>
              <a:gd name="T0" fmla="*/ 0 w 523"/>
              <a:gd name="T1" fmla="*/ 0 h 130"/>
              <a:gd name="T2" fmla="*/ 2147483646 w 523"/>
              <a:gd name="T3" fmla="*/ 0 h 130"/>
              <a:gd name="T4" fmla="*/ 2147483646 w 523"/>
              <a:gd name="T5" fmla="*/ 2147483646 h 130"/>
              <a:gd name="T6" fmla="*/ 0 w 523"/>
              <a:gd name="T7" fmla="*/ 2147483646 h 130"/>
              <a:gd name="T8" fmla="*/ 0 w 523"/>
              <a:gd name="T9" fmla="*/ 0 h 130"/>
              <a:gd name="T10" fmla="*/ 2147483646 w 523"/>
              <a:gd name="T11" fmla="*/ 0 h 130"/>
              <a:gd name="T12" fmla="*/ 2147483646 w 523"/>
              <a:gd name="T13" fmla="*/ 0 h 130"/>
              <a:gd name="T14" fmla="*/ 2147483646 w 523"/>
              <a:gd name="T15" fmla="*/ 2147483646 h 130"/>
              <a:gd name="T16" fmla="*/ 2147483646 w 523"/>
              <a:gd name="T17" fmla="*/ 2147483646 h 130"/>
              <a:gd name="T18" fmla="*/ 2147483646 w 523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23" h="130">
                <a:moveTo>
                  <a:pt x="0" y="0"/>
                </a:moveTo>
                <a:lnTo>
                  <a:pt x="523" y="0"/>
                </a:lnTo>
                <a:lnTo>
                  <a:pt x="523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514" y="0"/>
                </a:lnTo>
                <a:lnTo>
                  <a:pt x="514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59" name="Freeform 595"/>
          <p:cNvSpPr>
            <a:spLocks noEditPoints="1"/>
          </p:cNvSpPr>
          <p:nvPr/>
        </p:nvSpPr>
        <p:spPr bwMode="auto">
          <a:xfrm>
            <a:off x="6497638" y="3917950"/>
            <a:ext cx="801687" cy="206375"/>
          </a:xfrm>
          <a:custGeom>
            <a:avLst/>
            <a:gdLst>
              <a:gd name="T0" fmla="*/ 0 w 505"/>
              <a:gd name="T1" fmla="*/ 0 h 130"/>
              <a:gd name="T2" fmla="*/ 2147483646 w 505"/>
              <a:gd name="T3" fmla="*/ 0 h 130"/>
              <a:gd name="T4" fmla="*/ 2147483646 w 505"/>
              <a:gd name="T5" fmla="*/ 2147483646 h 130"/>
              <a:gd name="T6" fmla="*/ 0 w 505"/>
              <a:gd name="T7" fmla="*/ 2147483646 h 130"/>
              <a:gd name="T8" fmla="*/ 0 w 505"/>
              <a:gd name="T9" fmla="*/ 0 h 130"/>
              <a:gd name="T10" fmla="*/ 2147483646 w 505"/>
              <a:gd name="T11" fmla="*/ 0 h 130"/>
              <a:gd name="T12" fmla="*/ 2147483646 w 505"/>
              <a:gd name="T13" fmla="*/ 0 h 130"/>
              <a:gd name="T14" fmla="*/ 2147483646 w 505"/>
              <a:gd name="T15" fmla="*/ 2147483646 h 130"/>
              <a:gd name="T16" fmla="*/ 2147483646 w 505"/>
              <a:gd name="T17" fmla="*/ 2147483646 h 130"/>
              <a:gd name="T18" fmla="*/ 2147483646 w 505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05" h="130">
                <a:moveTo>
                  <a:pt x="0" y="0"/>
                </a:moveTo>
                <a:lnTo>
                  <a:pt x="505" y="0"/>
                </a:lnTo>
                <a:lnTo>
                  <a:pt x="505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496" y="0"/>
                </a:lnTo>
                <a:lnTo>
                  <a:pt x="496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A1A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60" name="Freeform 596"/>
          <p:cNvSpPr>
            <a:spLocks noEditPoints="1"/>
          </p:cNvSpPr>
          <p:nvPr/>
        </p:nvSpPr>
        <p:spPr bwMode="auto">
          <a:xfrm>
            <a:off x="6511925" y="3917950"/>
            <a:ext cx="773113" cy="206375"/>
          </a:xfrm>
          <a:custGeom>
            <a:avLst/>
            <a:gdLst>
              <a:gd name="T0" fmla="*/ 0 w 487"/>
              <a:gd name="T1" fmla="*/ 0 h 130"/>
              <a:gd name="T2" fmla="*/ 2147483646 w 487"/>
              <a:gd name="T3" fmla="*/ 0 h 130"/>
              <a:gd name="T4" fmla="*/ 2147483646 w 487"/>
              <a:gd name="T5" fmla="*/ 2147483646 h 130"/>
              <a:gd name="T6" fmla="*/ 0 w 487"/>
              <a:gd name="T7" fmla="*/ 2147483646 h 130"/>
              <a:gd name="T8" fmla="*/ 0 w 487"/>
              <a:gd name="T9" fmla="*/ 0 h 130"/>
              <a:gd name="T10" fmla="*/ 2147483646 w 487"/>
              <a:gd name="T11" fmla="*/ 0 h 130"/>
              <a:gd name="T12" fmla="*/ 2147483646 w 487"/>
              <a:gd name="T13" fmla="*/ 0 h 130"/>
              <a:gd name="T14" fmla="*/ 2147483646 w 487"/>
              <a:gd name="T15" fmla="*/ 2147483646 h 130"/>
              <a:gd name="T16" fmla="*/ 2147483646 w 487"/>
              <a:gd name="T17" fmla="*/ 2147483646 h 130"/>
              <a:gd name="T18" fmla="*/ 2147483646 w 487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87" h="130">
                <a:moveTo>
                  <a:pt x="0" y="0"/>
                </a:moveTo>
                <a:lnTo>
                  <a:pt x="487" y="0"/>
                </a:lnTo>
                <a:lnTo>
                  <a:pt x="487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478" y="0"/>
                </a:lnTo>
                <a:lnTo>
                  <a:pt x="478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A4A4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61" name="Freeform 597"/>
          <p:cNvSpPr>
            <a:spLocks noEditPoints="1"/>
          </p:cNvSpPr>
          <p:nvPr/>
        </p:nvSpPr>
        <p:spPr bwMode="auto">
          <a:xfrm>
            <a:off x="6526213" y="3917950"/>
            <a:ext cx="744537" cy="206375"/>
          </a:xfrm>
          <a:custGeom>
            <a:avLst/>
            <a:gdLst>
              <a:gd name="T0" fmla="*/ 0 w 469"/>
              <a:gd name="T1" fmla="*/ 0 h 130"/>
              <a:gd name="T2" fmla="*/ 2147483646 w 469"/>
              <a:gd name="T3" fmla="*/ 0 h 130"/>
              <a:gd name="T4" fmla="*/ 2147483646 w 469"/>
              <a:gd name="T5" fmla="*/ 2147483646 h 130"/>
              <a:gd name="T6" fmla="*/ 0 w 469"/>
              <a:gd name="T7" fmla="*/ 2147483646 h 130"/>
              <a:gd name="T8" fmla="*/ 0 w 469"/>
              <a:gd name="T9" fmla="*/ 0 h 130"/>
              <a:gd name="T10" fmla="*/ 2147483646 w 469"/>
              <a:gd name="T11" fmla="*/ 0 h 130"/>
              <a:gd name="T12" fmla="*/ 2147483646 w 469"/>
              <a:gd name="T13" fmla="*/ 0 h 130"/>
              <a:gd name="T14" fmla="*/ 2147483646 w 469"/>
              <a:gd name="T15" fmla="*/ 2147483646 h 130"/>
              <a:gd name="T16" fmla="*/ 2147483646 w 469"/>
              <a:gd name="T17" fmla="*/ 2147483646 h 130"/>
              <a:gd name="T18" fmla="*/ 2147483646 w 469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9" h="130">
                <a:moveTo>
                  <a:pt x="0" y="0"/>
                </a:moveTo>
                <a:lnTo>
                  <a:pt x="469" y="0"/>
                </a:lnTo>
                <a:lnTo>
                  <a:pt x="469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460" y="0"/>
                </a:lnTo>
                <a:lnTo>
                  <a:pt x="460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62" name="Freeform 598"/>
          <p:cNvSpPr>
            <a:spLocks noEditPoints="1"/>
          </p:cNvSpPr>
          <p:nvPr/>
        </p:nvSpPr>
        <p:spPr bwMode="auto">
          <a:xfrm>
            <a:off x="6540500" y="3917950"/>
            <a:ext cx="715963" cy="206375"/>
          </a:xfrm>
          <a:custGeom>
            <a:avLst/>
            <a:gdLst>
              <a:gd name="T0" fmla="*/ 0 w 451"/>
              <a:gd name="T1" fmla="*/ 0 h 130"/>
              <a:gd name="T2" fmla="*/ 2147483646 w 451"/>
              <a:gd name="T3" fmla="*/ 0 h 130"/>
              <a:gd name="T4" fmla="*/ 2147483646 w 451"/>
              <a:gd name="T5" fmla="*/ 2147483646 h 130"/>
              <a:gd name="T6" fmla="*/ 0 w 451"/>
              <a:gd name="T7" fmla="*/ 2147483646 h 130"/>
              <a:gd name="T8" fmla="*/ 0 w 451"/>
              <a:gd name="T9" fmla="*/ 0 h 130"/>
              <a:gd name="T10" fmla="*/ 2147483646 w 451"/>
              <a:gd name="T11" fmla="*/ 0 h 130"/>
              <a:gd name="T12" fmla="*/ 2147483646 w 451"/>
              <a:gd name="T13" fmla="*/ 0 h 130"/>
              <a:gd name="T14" fmla="*/ 2147483646 w 451"/>
              <a:gd name="T15" fmla="*/ 2147483646 h 130"/>
              <a:gd name="T16" fmla="*/ 2147483646 w 451"/>
              <a:gd name="T17" fmla="*/ 2147483646 h 130"/>
              <a:gd name="T18" fmla="*/ 2147483646 w 451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51" h="130">
                <a:moveTo>
                  <a:pt x="0" y="0"/>
                </a:moveTo>
                <a:lnTo>
                  <a:pt x="451" y="0"/>
                </a:lnTo>
                <a:lnTo>
                  <a:pt x="451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442" y="0"/>
                </a:lnTo>
                <a:lnTo>
                  <a:pt x="442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AAA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63" name="Freeform 599"/>
          <p:cNvSpPr>
            <a:spLocks noEditPoints="1"/>
          </p:cNvSpPr>
          <p:nvPr/>
        </p:nvSpPr>
        <p:spPr bwMode="auto">
          <a:xfrm>
            <a:off x="6554788" y="3917950"/>
            <a:ext cx="687387" cy="206375"/>
          </a:xfrm>
          <a:custGeom>
            <a:avLst/>
            <a:gdLst>
              <a:gd name="T0" fmla="*/ 0 w 433"/>
              <a:gd name="T1" fmla="*/ 0 h 130"/>
              <a:gd name="T2" fmla="*/ 2147483646 w 433"/>
              <a:gd name="T3" fmla="*/ 0 h 130"/>
              <a:gd name="T4" fmla="*/ 2147483646 w 433"/>
              <a:gd name="T5" fmla="*/ 2147483646 h 130"/>
              <a:gd name="T6" fmla="*/ 0 w 433"/>
              <a:gd name="T7" fmla="*/ 2147483646 h 130"/>
              <a:gd name="T8" fmla="*/ 0 w 433"/>
              <a:gd name="T9" fmla="*/ 0 h 130"/>
              <a:gd name="T10" fmla="*/ 2147483646 w 433"/>
              <a:gd name="T11" fmla="*/ 0 h 130"/>
              <a:gd name="T12" fmla="*/ 2147483646 w 433"/>
              <a:gd name="T13" fmla="*/ 0 h 130"/>
              <a:gd name="T14" fmla="*/ 2147483646 w 433"/>
              <a:gd name="T15" fmla="*/ 2147483646 h 130"/>
              <a:gd name="T16" fmla="*/ 2147483646 w 433"/>
              <a:gd name="T17" fmla="*/ 2147483646 h 130"/>
              <a:gd name="T18" fmla="*/ 2147483646 w 433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33" h="130">
                <a:moveTo>
                  <a:pt x="0" y="0"/>
                </a:moveTo>
                <a:lnTo>
                  <a:pt x="433" y="0"/>
                </a:lnTo>
                <a:lnTo>
                  <a:pt x="433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425" y="0"/>
                </a:lnTo>
                <a:lnTo>
                  <a:pt x="425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ADAD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64" name="Freeform 600"/>
          <p:cNvSpPr>
            <a:spLocks noEditPoints="1"/>
          </p:cNvSpPr>
          <p:nvPr/>
        </p:nvSpPr>
        <p:spPr bwMode="auto">
          <a:xfrm>
            <a:off x="6569075" y="3917950"/>
            <a:ext cx="660400" cy="206375"/>
          </a:xfrm>
          <a:custGeom>
            <a:avLst/>
            <a:gdLst>
              <a:gd name="T0" fmla="*/ 0 w 416"/>
              <a:gd name="T1" fmla="*/ 0 h 130"/>
              <a:gd name="T2" fmla="*/ 2147483646 w 416"/>
              <a:gd name="T3" fmla="*/ 0 h 130"/>
              <a:gd name="T4" fmla="*/ 2147483646 w 416"/>
              <a:gd name="T5" fmla="*/ 2147483646 h 130"/>
              <a:gd name="T6" fmla="*/ 0 w 416"/>
              <a:gd name="T7" fmla="*/ 2147483646 h 130"/>
              <a:gd name="T8" fmla="*/ 0 w 416"/>
              <a:gd name="T9" fmla="*/ 0 h 130"/>
              <a:gd name="T10" fmla="*/ 2147483646 w 416"/>
              <a:gd name="T11" fmla="*/ 0 h 130"/>
              <a:gd name="T12" fmla="*/ 2147483646 w 416"/>
              <a:gd name="T13" fmla="*/ 0 h 130"/>
              <a:gd name="T14" fmla="*/ 2147483646 w 416"/>
              <a:gd name="T15" fmla="*/ 2147483646 h 130"/>
              <a:gd name="T16" fmla="*/ 2147483646 w 416"/>
              <a:gd name="T17" fmla="*/ 2147483646 h 130"/>
              <a:gd name="T18" fmla="*/ 2147483646 w 416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16" h="130">
                <a:moveTo>
                  <a:pt x="0" y="0"/>
                </a:moveTo>
                <a:lnTo>
                  <a:pt x="416" y="0"/>
                </a:lnTo>
                <a:lnTo>
                  <a:pt x="416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407" y="0"/>
                </a:lnTo>
                <a:lnTo>
                  <a:pt x="407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B0B0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65" name="Freeform 601"/>
          <p:cNvSpPr>
            <a:spLocks noEditPoints="1"/>
          </p:cNvSpPr>
          <p:nvPr/>
        </p:nvSpPr>
        <p:spPr bwMode="auto">
          <a:xfrm>
            <a:off x="6583363" y="3917950"/>
            <a:ext cx="631825" cy="206375"/>
          </a:xfrm>
          <a:custGeom>
            <a:avLst/>
            <a:gdLst>
              <a:gd name="T0" fmla="*/ 0 w 398"/>
              <a:gd name="T1" fmla="*/ 0 h 130"/>
              <a:gd name="T2" fmla="*/ 2147483646 w 398"/>
              <a:gd name="T3" fmla="*/ 0 h 130"/>
              <a:gd name="T4" fmla="*/ 2147483646 w 398"/>
              <a:gd name="T5" fmla="*/ 2147483646 h 130"/>
              <a:gd name="T6" fmla="*/ 0 w 398"/>
              <a:gd name="T7" fmla="*/ 2147483646 h 130"/>
              <a:gd name="T8" fmla="*/ 0 w 398"/>
              <a:gd name="T9" fmla="*/ 0 h 130"/>
              <a:gd name="T10" fmla="*/ 2147483646 w 398"/>
              <a:gd name="T11" fmla="*/ 0 h 130"/>
              <a:gd name="T12" fmla="*/ 2147483646 w 398"/>
              <a:gd name="T13" fmla="*/ 0 h 130"/>
              <a:gd name="T14" fmla="*/ 2147483646 w 398"/>
              <a:gd name="T15" fmla="*/ 2147483646 h 130"/>
              <a:gd name="T16" fmla="*/ 2147483646 w 398"/>
              <a:gd name="T17" fmla="*/ 2147483646 h 130"/>
              <a:gd name="T18" fmla="*/ 2147483646 w 398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98" h="130">
                <a:moveTo>
                  <a:pt x="0" y="0"/>
                </a:moveTo>
                <a:lnTo>
                  <a:pt x="398" y="0"/>
                </a:lnTo>
                <a:lnTo>
                  <a:pt x="398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389" y="0"/>
                </a:lnTo>
                <a:lnTo>
                  <a:pt x="389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B4B4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66" name="Freeform 602"/>
          <p:cNvSpPr>
            <a:spLocks noEditPoints="1"/>
          </p:cNvSpPr>
          <p:nvPr/>
        </p:nvSpPr>
        <p:spPr bwMode="auto">
          <a:xfrm>
            <a:off x="6597650" y="3917950"/>
            <a:ext cx="603250" cy="206375"/>
          </a:xfrm>
          <a:custGeom>
            <a:avLst/>
            <a:gdLst>
              <a:gd name="T0" fmla="*/ 0 w 380"/>
              <a:gd name="T1" fmla="*/ 0 h 130"/>
              <a:gd name="T2" fmla="*/ 2147483646 w 380"/>
              <a:gd name="T3" fmla="*/ 0 h 130"/>
              <a:gd name="T4" fmla="*/ 2147483646 w 380"/>
              <a:gd name="T5" fmla="*/ 2147483646 h 130"/>
              <a:gd name="T6" fmla="*/ 0 w 380"/>
              <a:gd name="T7" fmla="*/ 2147483646 h 130"/>
              <a:gd name="T8" fmla="*/ 0 w 380"/>
              <a:gd name="T9" fmla="*/ 0 h 130"/>
              <a:gd name="T10" fmla="*/ 2147483646 w 380"/>
              <a:gd name="T11" fmla="*/ 0 h 130"/>
              <a:gd name="T12" fmla="*/ 2147483646 w 380"/>
              <a:gd name="T13" fmla="*/ 0 h 130"/>
              <a:gd name="T14" fmla="*/ 2147483646 w 380"/>
              <a:gd name="T15" fmla="*/ 2147483646 h 130"/>
              <a:gd name="T16" fmla="*/ 2147483646 w 380"/>
              <a:gd name="T17" fmla="*/ 2147483646 h 130"/>
              <a:gd name="T18" fmla="*/ 2147483646 w 380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80" h="130">
                <a:moveTo>
                  <a:pt x="0" y="0"/>
                </a:moveTo>
                <a:lnTo>
                  <a:pt x="380" y="0"/>
                </a:lnTo>
                <a:lnTo>
                  <a:pt x="380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371" y="0"/>
                </a:lnTo>
                <a:lnTo>
                  <a:pt x="371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67" name="Freeform 603"/>
          <p:cNvSpPr>
            <a:spLocks noEditPoints="1"/>
          </p:cNvSpPr>
          <p:nvPr/>
        </p:nvSpPr>
        <p:spPr bwMode="auto">
          <a:xfrm>
            <a:off x="6611938" y="3917950"/>
            <a:ext cx="574675" cy="206375"/>
          </a:xfrm>
          <a:custGeom>
            <a:avLst/>
            <a:gdLst>
              <a:gd name="T0" fmla="*/ 0 w 362"/>
              <a:gd name="T1" fmla="*/ 0 h 130"/>
              <a:gd name="T2" fmla="*/ 2147483646 w 362"/>
              <a:gd name="T3" fmla="*/ 0 h 130"/>
              <a:gd name="T4" fmla="*/ 2147483646 w 362"/>
              <a:gd name="T5" fmla="*/ 2147483646 h 130"/>
              <a:gd name="T6" fmla="*/ 0 w 362"/>
              <a:gd name="T7" fmla="*/ 2147483646 h 130"/>
              <a:gd name="T8" fmla="*/ 0 w 362"/>
              <a:gd name="T9" fmla="*/ 0 h 130"/>
              <a:gd name="T10" fmla="*/ 2147483646 w 362"/>
              <a:gd name="T11" fmla="*/ 0 h 130"/>
              <a:gd name="T12" fmla="*/ 2147483646 w 362"/>
              <a:gd name="T13" fmla="*/ 0 h 130"/>
              <a:gd name="T14" fmla="*/ 2147483646 w 362"/>
              <a:gd name="T15" fmla="*/ 2147483646 h 130"/>
              <a:gd name="T16" fmla="*/ 2147483646 w 362"/>
              <a:gd name="T17" fmla="*/ 2147483646 h 130"/>
              <a:gd name="T18" fmla="*/ 2147483646 w 362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2" h="130">
                <a:moveTo>
                  <a:pt x="0" y="0"/>
                </a:moveTo>
                <a:lnTo>
                  <a:pt x="362" y="0"/>
                </a:lnTo>
                <a:lnTo>
                  <a:pt x="362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353" y="0"/>
                </a:lnTo>
                <a:lnTo>
                  <a:pt x="353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BBBB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68" name="Freeform 604"/>
          <p:cNvSpPr>
            <a:spLocks noEditPoints="1"/>
          </p:cNvSpPr>
          <p:nvPr/>
        </p:nvSpPr>
        <p:spPr bwMode="auto">
          <a:xfrm>
            <a:off x="6626225" y="3917950"/>
            <a:ext cx="546100" cy="206375"/>
          </a:xfrm>
          <a:custGeom>
            <a:avLst/>
            <a:gdLst>
              <a:gd name="T0" fmla="*/ 0 w 344"/>
              <a:gd name="T1" fmla="*/ 0 h 130"/>
              <a:gd name="T2" fmla="*/ 2147483646 w 344"/>
              <a:gd name="T3" fmla="*/ 0 h 130"/>
              <a:gd name="T4" fmla="*/ 2147483646 w 344"/>
              <a:gd name="T5" fmla="*/ 2147483646 h 130"/>
              <a:gd name="T6" fmla="*/ 0 w 344"/>
              <a:gd name="T7" fmla="*/ 2147483646 h 130"/>
              <a:gd name="T8" fmla="*/ 0 w 344"/>
              <a:gd name="T9" fmla="*/ 0 h 130"/>
              <a:gd name="T10" fmla="*/ 2147483646 w 344"/>
              <a:gd name="T11" fmla="*/ 0 h 130"/>
              <a:gd name="T12" fmla="*/ 2147483646 w 344"/>
              <a:gd name="T13" fmla="*/ 0 h 130"/>
              <a:gd name="T14" fmla="*/ 2147483646 w 344"/>
              <a:gd name="T15" fmla="*/ 2147483646 h 130"/>
              <a:gd name="T16" fmla="*/ 2147483646 w 344"/>
              <a:gd name="T17" fmla="*/ 2147483646 h 130"/>
              <a:gd name="T18" fmla="*/ 2147483646 w 344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44" h="130">
                <a:moveTo>
                  <a:pt x="0" y="0"/>
                </a:moveTo>
                <a:lnTo>
                  <a:pt x="344" y="0"/>
                </a:lnTo>
                <a:lnTo>
                  <a:pt x="344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335" y="0"/>
                </a:lnTo>
                <a:lnTo>
                  <a:pt x="335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69" name="Freeform 605"/>
          <p:cNvSpPr>
            <a:spLocks noEditPoints="1"/>
          </p:cNvSpPr>
          <p:nvPr/>
        </p:nvSpPr>
        <p:spPr bwMode="auto">
          <a:xfrm>
            <a:off x="6640513" y="3917950"/>
            <a:ext cx="517525" cy="206375"/>
          </a:xfrm>
          <a:custGeom>
            <a:avLst/>
            <a:gdLst>
              <a:gd name="T0" fmla="*/ 0 w 326"/>
              <a:gd name="T1" fmla="*/ 0 h 130"/>
              <a:gd name="T2" fmla="*/ 2147483646 w 326"/>
              <a:gd name="T3" fmla="*/ 0 h 130"/>
              <a:gd name="T4" fmla="*/ 2147483646 w 326"/>
              <a:gd name="T5" fmla="*/ 2147483646 h 130"/>
              <a:gd name="T6" fmla="*/ 0 w 326"/>
              <a:gd name="T7" fmla="*/ 2147483646 h 130"/>
              <a:gd name="T8" fmla="*/ 0 w 326"/>
              <a:gd name="T9" fmla="*/ 0 h 130"/>
              <a:gd name="T10" fmla="*/ 2147483646 w 326"/>
              <a:gd name="T11" fmla="*/ 0 h 130"/>
              <a:gd name="T12" fmla="*/ 2147483646 w 326"/>
              <a:gd name="T13" fmla="*/ 0 h 130"/>
              <a:gd name="T14" fmla="*/ 2147483646 w 326"/>
              <a:gd name="T15" fmla="*/ 2147483646 h 130"/>
              <a:gd name="T16" fmla="*/ 2147483646 w 326"/>
              <a:gd name="T17" fmla="*/ 2147483646 h 130"/>
              <a:gd name="T18" fmla="*/ 2147483646 w 326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26" h="130">
                <a:moveTo>
                  <a:pt x="0" y="0"/>
                </a:moveTo>
                <a:lnTo>
                  <a:pt x="326" y="0"/>
                </a:lnTo>
                <a:lnTo>
                  <a:pt x="326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317" y="0"/>
                </a:lnTo>
                <a:lnTo>
                  <a:pt x="317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C3C3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0" name="Freeform 606"/>
          <p:cNvSpPr>
            <a:spLocks noEditPoints="1"/>
          </p:cNvSpPr>
          <p:nvPr/>
        </p:nvSpPr>
        <p:spPr bwMode="auto">
          <a:xfrm>
            <a:off x="6654800" y="3917950"/>
            <a:ext cx="488950" cy="206375"/>
          </a:xfrm>
          <a:custGeom>
            <a:avLst/>
            <a:gdLst>
              <a:gd name="T0" fmla="*/ 0 w 308"/>
              <a:gd name="T1" fmla="*/ 0 h 130"/>
              <a:gd name="T2" fmla="*/ 2147483646 w 308"/>
              <a:gd name="T3" fmla="*/ 0 h 130"/>
              <a:gd name="T4" fmla="*/ 2147483646 w 308"/>
              <a:gd name="T5" fmla="*/ 2147483646 h 130"/>
              <a:gd name="T6" fmla="*/ 0 w 308"/>
              <a:gd name="T7" fmla="*/ 2147483646 h 130"/>
              <a:gd name="T8" fmla="*/ 0 w 308"/>
              <a:gd name="T9" fmla="*/ 0 h 130"/>
              <a:gd name="T10" fmla="*/ 2147483646 w 308"/>
              <a:gd name="T11" fmla="*/ 0 h 130"/>
              <a:gd name="T12" fmla="*/ 2147483646 w 308"/>
              <a:gd name="T13" fmla="*/ 0 h 130"/>
              <a:gd name="T14" fmla="*/ 2147483646 w 308"/>
              <a:gd name="T15" fmla="*/ 2147483646 h 130"/>
              <a:gd name="T16" fmla="*/ 2147483646 w 308"/>
              <a:gd name="T17" fmla="*/ 2147483646 h 130"/>
              <a:gd name="T18" fmla="*/ 2147483646 w 308"/>
              <a:gd name="T19" fmla="*/ 0 h 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08" h="130">
                <a:moveTo>
                  <a:pt x="0" y="0"/>
                </a:moveTo>
                <a:lnTo>
                  <a:pt x="308" y="0"/>
                </a:lnTo>
                <a:lnTo>
                  <a:pt x="308" y="130"/>
                </a:lnTo>
                <a:lnTo>
                  <a:pt x="0" y="130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299" y="0"/>
                </a:lnTo>
                <a:lnTo>
                  <a:pt x="299" y="130"/>
                </a:lnTo>
                <a:lnTo>
                  <a:pt x="9" y="130"/>
                </a:lnTo>
                <a:lnTo>
                  <a:pt x="9" y="0"/>
                </a:lnTo>
                <a:close/>
              </a:path>
            </a:pathLst>
          </a:custGeom>
          <a:solidFill>
            <a:srgbClr val="C8C8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1" name="Freeform 607"/>
          <p:cNvSpPr>
            <a:spLocks/>
          </p:cNvSpPr>
          <p:nvPr/>
        </p:nvSpPr>
        <p:spPr bwMode="auto">
          <a:xfrm>
            <a:off x="5186363" y="5556250"/>
            <a:ext cx="112712" cy="42863"/>
          </a:xfrm>
          <a:custGeom>
            <a:avLst/>
            <a:gdLst>
              <a:gd name="T0" fmla="*/ 2147483646 w 71"/>
              <a:gd name="T1" fmla="*/ 2147483646 h 27"/>
              <a:gd name="T2" fmla="*/ 2147483646 w 71"/>
              <a:gd name="T3" fmla="*/ 0 h 27"/>
              <a:gd name="T4" fmla="*/ 0 w 71"/>
              <a:gd name="T5" fmla="*/ 0 h 27"/>
              <a:gd name="T6" fmla="*/ 2147483646 w 71"/>
              <a:gd name="T7" fmla="*/ 2147483646 h 2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1" h="27">
                <a:moveTo>
                  <a:pt x="44" y="27"/>
                </a:moveTo>
                <a:lnTo>
                  <a:pt x="71" y="0"/>
                </a:lnTo>
                <a:lnTo>
                  <a:pt x="0" y="0"/>
                </a:lnTo>
                <a:lnTo>
                  <a:pt x="44" y="27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2" name="Freeform 608"/>
          <p:cNvSpPr>
            <a:spLocks/>
          </p:cNvSpPr>
          <p:nvPr/>
        </p:nvSpPr>
        <p:spPr bwMode="auto">
          <a:xfrm>
            <a:off x="4497388" y="5562600"/>
            <a:ext cx="177800" cy="73025"/>
          </a:xfrm>
          <a:custGeom>
            <a:avLst/>
            <a:gdLst>
              <a:gd name="T0" fmla="*/ 2147483646 w 112"/>
              <a:gd name="T1" fmla="*/ 2147483646 h 46"/>
              <a:gd name="T2" fmla="*/ 2147483646 w 112"/>
              <a:gd name="T3" fmla="*/ 0 h 46"/>
              <a:gd name="T4" fmla="*/ 0 w 112"/>
              <a:gd name="T5" fmla="*/ 2147483646 h 46"/>
              <a:gd name="T6" fmla="*/ 2147483646 w 112"/>
              <a:gd name="T7" fmla="*/ 2147483646 h 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2" h="46">
                <a:moveTo>
                  <a:pt x="112" y="46"/>
                </a:moveTo>
                <a:lnTo>
                  <a:pt x="54" y="0"/>
                </a:lnTo>
                <a:lnTo>
                  <a:pt x="0" y="46"/>
                </a:lnTo>
                <a:lnTo>
                  <a:pt x="112" y="46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3" name="Freeform 609"/>
          <p:cNvSpPr>
            <a:spLocks/>
          </p:cNvSpPr>
          <p:nvPr/>
        </p:nvSpPr>
        <p:spPr bwMode="auto">
          <a:xfrm>
            <a:off x="4589463" y="5556250"/>
            <a:ext cx="674687" cy="79375"/>
          </a:xfrm>
          <a:custGeom>
            <a:avLst/>
            <a:gdLst>
              <a:gd name="T0" fmla="*/ 2147483646 w 425"/>
              <a:gd name="T1" fmla="*/ 2147483646 h 50"/>
              <a:gd name="T2" fmla="*/ 2147483646 w 425"/>
              <a:gd name="T3" fmla="*/ 0 h 50"/>
              <a:gd name="T4" fmla="*/ 2147483646 w 425"/>
              <a:gd name="T5" fmla="*/ 0 h 50"/>
              <a:gd name="T6" fmla="*/ 0 w 425"/>
              <a:gd name="T7" fmla="*/ 2147483646 h 50"/>
              <a:gd name="T8" fmla="*/ 2147483646 w 425"/>
              <a:gd name="T9" fmla="*/ 2147483646 h 50"/>
              <a:gd name="T10" fmla="*/ 2147483646 w 425"/>
              <a:gd name="T11" fmla="*/ 2147483646 h 50"/>
              <a:gd name="T12" fmla="*/ 2147483646 w 425"/>
              <a:gd name="T13" fmla="*/ 2147483646 h 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5" h="50">
                <a:moveTo>
                  <a:pt x="425" y="20"/>
                </a:moveTo>
                <a:lnTo>
                  <a:pt x="385" y="0"/>
                </a:lnTo>
                <a:lnTo>
                  <a:pt x="54" y="0"/>
                </a:lnTo>
                <a:lnTo>
                  <a:pt x="0" y="27"/>
                </a:lnTo>
                <a:lnTo>
                  <a:pt x="54" y="50"/>
                </a:lnTo>
                <a:lnTo>
                  <a:pt x="394" y="50"/>
                </a:lnTo>
                <a:lnTo>
                  <a:pt x="425" y="20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4" name="Freeform 610"/>
          <p:cNvSpPr>
            <a:spLocks/>
          </p:cNvSpPr>
          <p:nvPr/>
        </p:nvSpPr>
        <p:spPr bwMode="auto">
          <a:xfrm>
            <a:off x="4703763" y="5605463"/>
            <a:ext cx="396875" cy="23812"/>
          </a:xfrm>
          <a:custGeom>
            <a:avLst/>
            <a:gdLst>
              <a:gd name="T0" fmla="*/ 0 w 250"/>
              <a:gd name="T1" fmla="*/ 2147483646 h 15"/>
              <a:gd name="T2" fmla="*/ 2147483646 w 250"/>
              <a:gd name="T3" fmla="*/ 2147483646 h 15"/>
              <a:gd name="T4" fmla="*/ 2147483646 w 250"/>
              <a:gd name="T5" fmla="*/ 2147483646 h 15"/>
              <a:gd name="T6" fmla="*/ 2147483646 w 250"/>
              <a:gd name="T7" fmla="*/ 2147483646 h 15"/>
              <a:gd name="T8" fmla="*/ 2147483646 w 250"/>
              <a:gd name="T9" fmla="*/ 2147483646 h 15"/>
              <a:gd name="T10" fmla="*/ 2147483646 w 250"/>
              <a:gd name="T11" fmla="*/ 2147483646 h 15"/>
              <a:gd name="T12" fmla="*/ 2147483646 w 250"/>
              <a:gd name="T13" fmla="*/ 2147483646 h 15"/>
              <a:gd name="T14" fmla="*/ 2147483646 w 250"/>
              <a:gd name="T15" fmla="*/ 2147483646 h 15"/>
              <a:gd name="T16" fmla="*/ 2147483646 w 250"/>
              <a:gd name="T17" fmla="*/ 2147483646 h 15"/>
              <a:gd name="T18" fmla="*/ 2147483646 w 250"/>
              <a:gd name="T19" fmla="*/ 0 h 15"/>
              <a:gd name="T20" fmla="*/ 2147483646 w 250"/>
              <a:gd name="T21" fmla="*/ 2147483646 h 15"/>
              <a:gd name="T22" fmla="*/ 0 w 250"/>
              <a:gd name="T23" fmla="*/ 2147483646 h 1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50" h="15">
                <a:moveTo>
                  <a:pt x="0" y="15"/>
                </a:moveTo>
                <a:lnTo>
                  <a:pt x="40" y="15"/>
                </a:lnTo>
                <a:lnTo>
                  <a:pt x="85" y="15"/>
                </a:lnTo>
                <a:lnTo>
                  <a:pt x="125" y="15"/>
                </a:lnTo>
                <a:lnTo>
                  <a:pt x="161" y="12"/>
                </a:lnTo>
                <a:lnTo>
                  <a:pt x="192" y="12"/>
                </a:lnTo>
                <a:lnTo>
                  <a:pt x="214" y="8"/>
                </a:lnTo>
                <a:lnTo>
                  <a:pt x="237" y="8"/>
                </a:lnTo>
                <a:lnTo>
                  <a:pt x="246" y="4"/>
                </a:lnTo>
                <a:lnTo>
                  <a:pt x="250" y="0"/>
                </a:lnTo>
                <a:lnTo>
                  <a:pt x="250" y="15"/>
                </a:lnTo>
                <a:lnTo>
                  <a:pt x="0" y="15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5" name="Freeform 611"/>
          <p:cNvSpPr>
            <a:spLocks/>
          </p:cNvSpPr>
          <p:nvPr/>
        </p:nvSpPr>
        <p:spPr bwMode="auto">
          <a:xfrm>
            <a:off x="4703763" y="5605463"/>
            <a:ext cx="396875" cy="23812"/>
          </a:xfrm>
          <a:custGeom>
            <a:avLst/>
            <a:gdLst>
              <a:gd name="T0" fmla="*/ 0 w 250"/>
              <a:gd name="T1" fmla="*/ 2147483646 h 15"/>
              <a:gd name="T2" fmla="*/ 2147483646 w 250"/>
              <a:gd name="T3" fmla="*/ 2147483646 h 15"/>
              <a:gd name="T4" fmla="*/ 2147483646 w 250"/>
              <a:gd name="T5" fmla="*/ 2147483646 h 15"/>
              <a:gd name="T6" fmla="*/ 2147483646 w 250"/>
              <a:gd name="T7" fmla="*/ 2147483646 h 15"/>
              <a:gd name="T8" fmla="*/ 2147483646 w 250"/>
              <a:gd name="T9" fmla="*/ 2147483646 h 15"/>
              <a:gd name="T10" fmla="*/ 2147483646 w 250"/>
              <a:gd name="T11" fmla="*/ 2147483646 h 15"/>
              <a:gd name="T12" fmla="*/ 2147483646 w 250"/>
              <a:gd name="T13" fmla="*/ 2147483646 h 15"/>
              <a:gd name="T14" fmla="*/ 2147483646 w 250"/>
              <a:gd name="T15" fmla="*/ 2147483646 h 15"/>
              <a:gd name="T16" fmla="*/ 2147483646 w 250"/>
              <a:gd name="T17" fmla="*/ 2147483646 h 15"/>
              <a:gd name="T18" fmla="*/ 2147483646 w 250"/>
              <a:gd name="T19" fmla="*/ 0 h 15"/>
              <a:gd name="T20" fmla="*/ 2147483646 w 250"/>
              <a:gd name="T21" fmla="*/ 0 h 15"/>
              <a:gd name="T22" fmla="*/ 2147483646 w 250"/>
              <a:gd name="T23" fmla="*/ 2147483646 h 15"/>
              <a:gd name="T24" fmla="*/ 2147483646 w 250"/>
              <a:gd name="T25" fmla="*/ 2147483646 h 15"/>
              <a:gd name="T26" fmla="*/ 2147483646 w 250"/>
              <a:gd name="T27" fmla="*/ 2147483646 h 15"/>
              <a:gd name="T28" fmla="*/ 2147483646 w 250"/>
              <a:gd name="T29" fmla="*/ 2147483646 h 15"/>
              <a:gd name="T30" fmla="*/ 2147483646 w 250"/>
              <a:gd name="T31" fmla="*/ 2147483646 h 15"/>
              <a:gd name="T32" fmla="*/ 2147483646 w 250"/>
              <a:gd name="T33" fmla="*/ 2147483646 h 15"/>
              <a:gd name="T34" fmla="*/ 2147483646 w 250"/>
              <a:gd name="T35" fmla="*/ 2147483646 h 15"/>
              <a:gd name="T36" fmla="*/ 2147483646 w 250"/>
              <a:gd name="T37" fmla="*/ 2147483646 h 15"/>
              <a:gd name="T38" fmla="*/ 0 w 250"/>
              <a:gd name="T39" fmla="*/ 2147483646 h 15"/>
              <a:gd name="T40" fmla="*/ 0 w 250"/>
              <a:gd name="T41" fmla="*/ 2147483646 h 1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50" h="15">
                <a:moveTo>
                  <a:pt x="0" y="15"/>
                </a:moveTo>
                <a:lnTo>
                  <a:pt x="40" y="15"/>
                </a:lnTo>
                <a:lnTo>
                  <a:pt x="85" y="15"/>
                </a:lnTo>
                <a:lnTo>
                  <a:pt x="125" y="15"/>
                </a:lnTo>
                <a:lnTo>
                  <a:pt x="161" y="12"/>
                </a:lnTo>
                <a:lnTo>
                  <a:pt x="192" y="12"/>
                </a:lnTo>
                <a:lnTo>
                  <a:pt x="214" y="8"/>
                </a:lnTo>
                <a:lnTo>
                  <a:pt x="237" y="8"/>
                </a:lnTo>
                <a:lnTo>
                  <a:pt x="246" y="4"/>
                </a:lnTo>
                <a:lnTo>
                  <a:pt x="250" y="0"/>
                </a:lnTo>
                <a:lnTo>
                  <a:pt x="237" y="0"/>
                </a:lnTo>
                <a:lnTo>
                  <a:pt x="232" y="4"/>
                </a:lnTo>
                <a:lnTo>
                  <a:pt x="223" y="4"/>
                </a:lnTo>
                <a:lnTo>
                  <a:pt x="205" y="8"/>
                </a:lnTo>
                <a:lnTo>
                  <a:pt x="179" y="12"/>
                </a:lnTo>
                <a:lnTo>
                  <a:pt x="152" y="12"/>
                </a:lnTo>
                <a:lnTo>
                  <a:pt x="116" y="12"/>
                </a:lnTo>
                <a:lnTo>
                  <a:pt x="80" y="15"/>
                </a:lnTo>
                <a:lnTo>
                  <a:pt x="40" y="15"/>
                </a:lnTo>
                <a:lnTo>
                  <a:pt x="0" y="15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6" name="Freeform 612"/>
          <p:cNvSpPr>
            <a:spLocks/>
          </p:cNvSpPr>
          <p:nvPr/>
        </p:nvSpPr>
        <p:spPr bwMode="auto">
          <a:xfrm>
            <a:off x="4703763" y="5605463"/>
            <a:ext cx="376237" cy="23812"/>
          </a:xfrm>
          <a:custGeom>
            <a:avLst/>
            <a:gdLst>
              <a:gd name="T0" fmla="*/ 0 w 237"/>
              <a:gd name="T1" fmla="*/ 2147483646 h 15"/>
              <a:gd name="T2" fmla="*/ 2147483646 w 237"/>
              <a:gd name="T3" fmla="*/ 2147483646 h 15"/>
              <a:gd name="T4" fmla="*/ 2147483646 w 237"/>
              <a:gd name="T5" fmla="*/ 2147483646 h 15"/>
              <a:gd name="T6" fmla="*/ 2147483646 w 237"/>
              <a:gd name="T7" fmla="*/ 2147483646 h 15"/>
              <a:gd name="T8" fmla="*/ 2147483646 w 237"/>
              <a:gd name="T9" fmla="*/ 2147483646 h 15"/>
              <a:gd name="T10" fmla="*/ 2147483646 w 237"/>
              <a:gd name="T11" fmla="*/ 2147483646 h 15"/>
              <a:gd name="T12" fmla="*/ 2147483646 w 237"/>
              <a:gd name="T13" fmla="*/ 2147483646 h 15"/>
              <a:gd name="T14" fmla="*/ 2147483646 w 237"/>
              <a:gd name="T15" fmla="*/ 2147483646 h 15"/>
              <a:gd name="T16" fmla="*/ 2147483646 w 237"/>
              <a:gd name="T17" fmla="*/ 2147483646 h 15"/>
              <a:gd name="T18" fmla="*/ 2147483646 w 237"/>
              <a:gd name="T19" fmla="*/ 0 h 15"/>
              <a:gd name="T20" fmla="*/ 2147483646 w 237"/>
              <a:gd name="T21" fmla="*/ 0 h 15"/>
              <a:gd name="T22" fmla="*/ 2147483646 w 237"/>
              <a:gd name="T23" fmla="*/ 2147483646 h 15"/>
              <a:gd name="T24" fmla="*/ 2147483646 w 237"/>
              <a:gd name="T25" fmla="*/ 2147483646 h 15"/>
              <a:gd name="T26" fmla="*/ 2147483646 w 237"/>
              <a:gd name="T27" fmla="*/ 2147483646 h 15"/>
              <a:gd name="T28" fmla="*/ 2147483646 w 237"/>
              <a:gd name="T29" fmla="*/ 2147483646 h 15"/>
              <a:gd name="T30" fmla="*/ 2147483646 w 237"/>
              <a:gd name="T31" fmla="*/ 2147483646 h 15"/>
              <a:gd name="T32" fmla="*/ 2147483646 w 237"/>
              <a:gd name="T33" fmla="*/ 2147483646 h 15"/>
              <a:gd name="T34" fmla="*/ 2147483646 w 237"/>
              <a:gd name="T35" fmla="*/ 2147483646 h 15"/>
              <a:gd name="T36" fmla="*/ 0 w 237"/>
              <a:gd name="T37" fmla="*/ 2147483646 h 15"/>
              <a:gd name="T38" fmla="*/ 0 w 237"/>
              <a:gd name="T39" fmla="*/ 2147483646 h 1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37" h="15">
                <a:moveTo>
                  <a:pt x="0" y="15"/>
                </a:moveTo>
                <a:lnTo>
                  <a:pt x="40" y="15"/>
                </a:lnTo>
                <a:lnTo>
                  <a:pt x="80" y="15"/>
                </a:lnTo>
                <a:lnTo>
                  <a:pt x="116" y="12"/>
                </a:lnTo>
                <a:lnTo>
                  <a:pt x="152" y="12"/>
                </a:lnTo>
                <a:lnTo>
                  <a:pt x="179" y="12"/>
                </a:lnTo>
                <a:lnTo>
                  <a:pt x="205" y="8"/>
                </a:lnTo>
                <a:lnTo>
                  <a:pt x="223" y="4"/>
                </a:lnTo>
                <a:lnTo>
                  <a:pt x="232" y="4"/>
                </a:lnTo>
                <a:lnTo>
                  <a:pt x="237" y="0"/>
                </a:lnTo>
                <a:lnTo>
                  <a:pt x="223" y="0"/>
                </a:lnTo>
                <a:lnTo>
                  <a:pt x="219" y="4"/>
                </a:lnTo>
                <a:lnTo>
                  <a:pt x="205" y="8"/>
                </a:lnTo>
                <a:lnTo>
                  <a:pt x="187" y="8"/>
                </a:lnTo>
                <a:lnTo>
                  <a:pt x="156" y="12"/>
                </a:lnTo>
                <a:lnTo>
                  <a:pt x="125" y="12"/>
                </a:lnTo>
                <a:lnTo>
                  <a:pt x="85" y="12"/>
                </a:lnTo>
                <a:lnTo>
                  <a:pt x="40" y="15"/>
                </a:lnTo>
                <a:lnTo>
                  <a:pt x="0" y="15"/>
                </a:lnTo>
                <a:close/>
              </a:path>
            </a:pathLst>
          </a:custGeom>
          <a:solidFill>
            <a:srgbClr val="BBBB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7" name="Freeform 613"/>
          <p:cNvSpPr>
            <a:spLocks/>
          </p:cNvSpPr>
          <p:nvPr/>
        </p:nvSpPr>
        <p:spPr bwMode="auto">
          <a:xfrm>
            <a:off x="4703763" y="5605463"/>
            <a:ext cx="354012" cy="23812"/>
          </a:xfrm>
          <a:custGeom>
            <a:avLst/>
            <a:gdLst>
              <a:gd name="T0" fmla="*/ 0 w 223"/>
              <a:gd name="T1" fmla="*/ 2147483646 h 15"/>
              <a:gd name="T2" fmla="*/ 2147483646 w 223"/>
              <a:gd name="T3" fmla="*/ 2147483646 h 15"/>
              <a:gd name="T4" fmla="*/ 2147483646 w 223"/>
              <a:gd name="T5" fmla="*/ 2147483646 h 15"/>
              <a:gd name="T6" fmla="*/ 2147483646 w 223"/>
              <a:gd name="T7" fmla="*/ 2147483646 h 15"/>
              <a:gd name="T8" fmla="*/ 2147483646 w 223"/>
              <a:gd name="T9" fmla="*/ 2147483646 h 15"/>
              <a:gd name="T10" fmla="*/ 2147483646 w 223"/>
              <a:gd name="T11" fmla="*/ 2147483646 h 15"/>
              <a:gd name="T12" fmla="*/ 2147483646 w 223"/>
              <a:gd name="T13" fmla="*/ 2147483646 h 15"/>
              <a:gd name="T14" fmla="*/ 2147483646 w 223"/>
              <a:gd name="T15" fmla="*/ 2147483646 h 15"/>
              <a:gd name="T16" fmla="*/ 2147483646 w 223"/>
              <a:gd name="T17" fmla="*/ 0 h 15"/>
              <a:gd name="T18" fmla="*/ 2147483646 w 223"/>
              <a:gd name="T19" fmla="*/ 0 h 15"/>
              <a:gd name="T20" fmla="*/ 2147483646 w 223"/>
              <a:gd name="T21" fmla="*/ 2147483646 h 15"/>
              <a:gd name="T22" fmla="*/ 2147483646 w 223"/>
              <a:gd name="T23" fmla="*/ 2147483646 h 15"/>
              <a:gd name="T24" fmla="*/ 2147483646 w 223"/>
              <a:gd name="T25" fmla="*/ 2147483646 h 15"/>
              <a:gd name="T26" fmla="*/ 2147483646 w 223"/>
              <a:gd name="T27" fmla="*/ 2147483646 h 15"/>
              <a:gd name="T28" fmla="*/ 2147483646 w 223"/>
              <a:gd name="T29" fmla="*/ 2147483646 h 15"/>
              <a:gd name="T30" fmla="*/ 2147483646 w 223"/>
              <a:gd name="T31" fmla="*/ 2147483646 h 15"/>
              <a:gd name="T32" fmla="*/ 2147483646 w 223"/>
              <a:gd name="T33" fmla="*/ 2147483646 h 15"/>
              <a:gd name="T34" fmla="*/ 0 w 223"/>
              <a:gd name="T35" fmla="*/ 2147483646 h 15"/>
              <a:gd name="T36" fmla="*/ 0 w 223"/>
              <a:gd name="T37" fmla="*/ 2147483646 h 1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23" h="15">
                <a:moveTo>
                  <a:pt x="0" y="15"/>
                </a:moveTo>
                <a:lnTo>
                  <a:pt x="40" y="15"/>
                </a:lnTo>
                <a:lnTo>
                  <a:pt x="85" y="12"/>
                </a:lnTo>
                <a:lnTo>
                  <a:pt x="125" y="12"/>
                </a:lnTo>
                <a:lnTo>
                  <a:pt x="156" y="12"/>
                </a:lnTo>
                <a:lnTo>
                  <a:pt x="187" y="8"/>
                </a:lnTo>
                <a:lnTo>
                  <a:pt x="205" y="8"/>
                </a:lnTo>
                <a:lnTo>
                  <a:pt x="219" y="4"/>
                </a:lnTo>
                <a:lnTo>
                  <a:pt x="223" y="0"/>
                </a:lnTo>
                <a:lnTo>
                  <a:pt x="210" y="0"/>
                </a:lnTo>
                <a:lnTo>
                  <a:pt x="205" y="4"/>
                </a:lnTo>
                <a:lnTo>
                  <a:pt x="192" y="4"/>
                </a:lnTo>
                <a:lnTo>
                  <a:pt x="174" y="8"/>
                </a:lnTo>
                <a:lnTo>
                  <a:pt x="147" y="12"/>
                </a:lnTo>
                <a:lnTo>
                  <a:pt x="116" y="12"/>
                </a:lnTo>
                <a:lnTo>
                  <a:pt x="80" y="12"/>
                </a:lnTo>
                <a:lnTo>
                  <a:pt x="40" y="12"/>
                </a:lnTo>
                <a:lnTo>
                  <a:pt x="0" y="15"/>
                </a:lnTo>
                <a:close/>
              </a:path>
            </a:pathLst>
          </a:custGeom>
          <a:solidFill>
            <a:srgbClr val="B6B6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8" name="Freeform 614"/>
          <p:cNvSpPr>
            <a:spLocks/>
          </p:cNvSpPr>
          <p:nvPr/>
        </p:nvSpPr>
        <p:spPr bwMode="auto">
          <a:xfrm>
            <a:off x="4703763" y="5605463"/>
            <a:ext cx="333375" cy="23812"/>
          </a:xfrm>
          <a:custGeom>
            <a:avLst/>
            <a:gdLst>
              <a:gd name="T0" fmla="*/ 0 w 210"/>
              <a:gd name="T1" fmla="*/ 2147483646 h 15"/>
              <a:gd name="T2" fmla="*/ 2147483646 w 210"/>
              <a:gd name="T3" fmla="*/ 2147483646 h 15"/>
              <a:gd name="T4" fmla="*/ 2147483646 w 210"/>
              <a:gd name="T5" fmla="*/ 2147483646 h 15"/>
              <a:gd name="T6" fmla="*/ 2147483646 w 210"/>
              <a:gd name="T7" fmla="*/ 2147483646 h 15"/>
              <a:gd name="T8" fmla="*/ 2147483646 w 210"/>
              <a:gd name="T9" fmla="*/ 2147483646 h 15"/>
              <a:gd name="T10" fmla="*/ 2147483646 w 210"/>
              <a:gd name="T11" fmla="*/ 2147483646 h 15"/>
              <a:gd name="T12" fmla="*/ 2147483646 w 210"/>
              <a:gd name="T13" fmla="*/ 2147483646 h 15"/>
              <a:gd name="T14" fmla="*/ 2147483646 w 210"/>
              <a:gd name="T15" fmla="*/ 2147483646 h 15"/>
              <a:gd name="T16" fmla="*/ 2147483646 w 210"/>
              <a:gd name="T17" fmla="*/ 0 h 15"/>
              <a:gd name="T18" fmla="*/ 2147483646 w 210"/>
              <a:gd name="T19" fmla="*/ 0 h 15"/>
              <a:gd name="T20" fmla="*/ 2147483646 w 210"/>
              <a:gd name="T21" fmla="*/ 2147483646 h 15"/>
              <a:gd name="T22" fmla="*/ 2147483646 w 210"/>
              <a:gd name="T23" fmla="*/ 2147483646 h 15"/>
              <a:gd name="T24" fmla="*/ 2147483646 w 210"/>
              <a:gd name="T25" fmla="*/ 2147483646 h 15"/>
              <a:gd name="T26" fmla="*/ 2147483646 w 210"/>
              <a:gd name="T27" fmla="*/ 2147483646 h 15"/>
              <a:gd name="T28" fmla="*/ 2147483646 w 210"/>
              <a:gd name="T29" fmla="*/ 2147483646 h 15"/>
              <a:gd name="T30" fmla="*/ 2147483646 w 210"/>
              <a:gd name="T31" fmla="*/ 2147483646 h 15"/>
              <a:gd name="T32" fmla="*/ 2147483646 w 210"/>
              <a:gd name="T33" fmla="*/ 2147483646 h 15"/>
              <a:gd name="T34" fmla="*/ 0 w 210"/>
              <a:gd name="T35" fmla="*/ 2147483646 h 15"/>
              <a:gd name="T36" fmla="*/ 0 w 210"/>
              <a:gd name="T37" fmla="*/ 2147483646 h 1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10" h="15">
                <a:moveTo>
                  <a:pt x="0" y="15"/>
                </a:moveTo>
                <a:lnTo>
                  <a:pt x="40" y="12"/>
                </a:lnTo>
                <a:lnTo>
                  <a:pt x="80" y="12"/>
                </a:lnTo>
                <a:lnTo>
                  <a:pt x="116" y="12"/>
                </a:lnTo>
                <a:lnTo>
                  <a:pt x="147" y="12"/>
                </a:lnTo>
                <a:lnTo>
                  <a:pt x="174" y="8"/>
                </a:lnTo>
                <a:lnTo>
                  <a:pt x="192" y="4"/>
                </a:lnTo>
                <a:lnTo>
                  <a:pt x="205" y="4"/>
                </a:lnTo>
                <a:lnTo>
                  <a:pt x="210" y="0"/>
                </a:lnTo>
                <a:lnTo>
                  <a:pt x="196" y="0"/>
                </a:lnTo>
                <a:lnTo>
                  <a:pt x="192" y="4"/>
                </a:lnTo>
                <a:lnTo>
                  <a:pt x="183" y="4"/>
                </a:lnTo>
                <a:lnTo>
                  <a:pt x="165" y="8"/>
                </a:lnTo>
                <a:lnTo>
                  <a:pt x="138" y="8"/>
                </a:lnTo>
                <a:lnTo>
                  <a:pt x="107" y="12"/>
                </a:lnTo>
                <a:lnTo>
                  <a:pt x="76" y="12"/>
                </a:lnTo>
                <a:lnTo>
                  <a:pt x="36" y="12"/>
                </a:lnTo>
                <a:lnTo>
                  <a:pt x="0" y="12"/>
                </a:lnTo>
                <a:lnTo>
                  <a:pt x="0" y="15"/>
                </a:lnTo>
                <a:close/>
              </a:path>
            </a:pathLst>
          </a:custGeom>
          <a:solidFill>
            <a:srgbClr val="B0B0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9" name="Freeform 615"/>
          <p:cNvSpPr>
            <a:spLocks/>
          </p:cNvSpPr>
          <p:nvPr/>
        </p:nvSpPr>
        <p:spPr bwMode="auto">
          <a:xfrm>
            <a:off x="4703763" y="5605463"/>
            <a:ext cx="311150" cy="19050"/>
          </a:xfrm>
          <a:custGeom>
            <a:avLst/>
            <a:gdLst>
              <a:gd name="T0" fmla="*/ 0 w 196"/>
              <a:gd name="T1" fmla="*/ 2147483646 h 12"/>
              <a:gd name="T2" fmla="*/ 2147483646 w 196"/>
              <a:gd name="T3" fmla="*/ 2147483646 h 12"/>
              <a:gd name="T4" fmla="*/ 2147483646 w 196"/>
              <a:gd name="T5" fmla="*/ 2147483646 h 12"/>
              <a:gd name="T6" fmla="*/ 2147483646 w 196"/>
              <a:gd name="T7" fmla="*/ 2147483646 h 12"/>
              <a:gd name="T8" fmla="*/ 2147483646 w 196"/>
              <a:gd name="T9" fmla="*/ 2147483646 h 12"/>
              <a:gd name="T10" fmla="*/ 2147483646 w 196"/>
              <a:gd name="T11" fmla="*/ 2147483646 h 12"/>
              <a:gd name="T12" fmla="*/ 2147483646 w 196"/>
              <a:gd name="T13" fmla="*/ 2147483646 h 12"/>
              <a:gd name="T14" fmla="*/ 2147483646 w 196"/>
              <a:gd name="T15" fmla="*/ 2147483646 h 12"/>
              <a:gd name="T16" fmla="*/ 2147483646 w 196"/>
              <a:gd name="T17" fmla="*/ 0 h 12"/>
              <a:gd name="T18" fmla="*/ 2147483646 w 196"/>
              <a:gd name="T19" fmla="*/ 0 h 12"/>
              <a:gd name="T20" fmla="*/ 2147483646 w 196"/>
              <a:gd name="T21" fmla="*/ 2147483646 h 12"/>
              <a:gd name="T22" fmla="*/ 2147483646 w 196"/>
              <a:gd name="T23" fmla="*/ 2147483646 h 12"/>
              <a:gd name="T24" fmla="*/ 2147483646 w 196"/>
              <a:gd name="T25" fmla="*/ 2147483646 h 12"/>
              <a:gd name="T26" fmla="*/ 2147483646 w 196"/>
              <a:gd name="T27" fmla="*/ 2147483646 h 12"/>
              <a:gd name="T28" fmla="*/ 2147483646 w 196"/>
              <a:gd name="T29" fmla="*/ 2147483646 h 12"/>
              <a:gd name="T30" fmla="*/ 2147483646 w 196"/>
              <a:gd name="T31" fmla="*/ 2147483646 h 12"/>
              <a:gd name="T32" fmla="*/ 2147483646 w 196"/>
              <a:gd name="T33" fmla="*/ 2147483646 h 12"/>
              <a:gd name="T34" fmla="*/ 0 w 196"/>
              <a:gd name="T35" fmla="*/ 2147483646 h 12"/>
              <a:gd name="T36" fmla="*/ 0 w 196"/>
              <a:gd name="T37" fmla="*/ 2147483646 h 1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96" h="12">
                <a:moveTo>
                  <a:pt x="0" y="12"/>
                </a:moveTo>
                <a:lnTo>
                  <a:pt x="36" y="12"/>
                </a:lnTo>
                <a:lnTo>
                  <a:pt x="76" y="12"/>
                </a:lnTo>
                <a:lnTo>
                  <a:pt x="107" y="12"/>
                </a:lnTo>
                <a:lnTo>
                  <a:pt x="138" y="8"/>
                </a:lnTo>
                <a:lnTo>
                  <a:pt x="165" y="8"/>
                </a:lnTo>
                <a:lnTo>
                  <a:pt x="183" y="4"/>
                </a:lnTo>
                <a:lnTo>
                  <a:pt x="192" y="4"/>
                </a:lnTo>
                <a:lnTo>
                  <a:pt x="196" y="0"/>
                </a:lnTo>
                <a:lnTo>
                  <a:pt x="183" y="0"/>
                </a:lnTo>
                <a:lnTo>
                  <a:pt x="179" y="4"/>
                </a:lnTo>
                <a:lnTo>
                  <a:pt x="170" y="4"/>
                </a:lnTo>
                <a:lnTo>
                  <a:pt x="152" y="8"/>
                </a:lnTo>
                <a:lnTo>
                  <a:pt x="129" y="8"/>
                </a:lnTo>
                <a:lnTo>
                  <a:pt x="103" y="12"/>
                </a:lnTo>
                <a:lnTo>
                  <a:pt x="67" y="12"/>
                </a:lnTo>
                <a:lnTo>
                  <a:pt x="36" y="12"/>
                </a:lnTo>
                <a:lnTo>
                  <a:pt x="0" y="12"/>
                </a:lnTo>
                <a:close/>
              </a:path>
            </a:pathLst>
          </a:custGeom>
          <a:solidFill>
            <a:srgbClr val="ABAB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80" name="Freeform 616"/>
          <p:cNvSpPr>
            <a:spLocks/>
          </p:cNvSpPr>
          <p:nvPr/>
        </p:nvSpPr>
        <p:spPr bwMode="auto">
          <a:xfrm>
            <a:off x="4703763" y="5605463"/>
            <a:ext cx="290512" cy="19050"/>
          </a:xfrm>
          <a:custGeom>
            <a:avLst/>
            <a:gdLst>
              <a:gd name="T0" fmla="*/ 0 w 183"/>
              <a:gd name="T1" fmla="*/ 2147483646 h 12"/>
              <a:gd name="T2" fmla="*/ 2147483646 w 183"/>
              <a:gd name="T3" fmla="*/ 2147483646 h 12"/>
              <a:gd name="T4" fmla="*/ 2147483646 w 183"/>
              <a:gd name="T5" fmla="*/ 2147483646 h 12"/>
              <a:gd name="T6" fmla="*/ 2147483646 w 183"/>
              <a:gd name="T7" fmla="*/ 2147483646 h 12"/>
              <a:gd name="T8" fmla="*/ 2147483646 w 183"/>
              <a:gd name="T9" fmla="*/ 2147483646 h 12"/>
              <a:gd name="T10" fmla="*/ 2147483646 w 183"/>
              <a:gd name="T11" fmla="*/ 2147483646 h 12"/>
              <a:gd name="T12" fmla="*/ 2147483646 w 183"/>
              <a:gd name="T13" fmla="*/ 2147483646 h 12"/>
              <a:gd name="T14" fmla="*/ 2147483646 w 183"/>
              <a:gd name="T15" fmla="*/ 2147483646 h 12"/>
              <a:gd name="T16" fmla="*/ 2147483646 w 183"/>
              <a:gd name="T17" fmla="*/ 0 h 12"/>
              <a:gd name="T18" fmla="*/ 2147483646 w 183"/>
              <a:gd name="T19" fmla="*/ 0 h 12"/>
              <a:gd name="T20" fmla="*/ 2147483646 w 183"/>
              <a:gd name="T21" fmla="*/ 2147483646 h 12"/>
              <a:gd name="T22" fmla="*/ 2147483646 w 183"/>
              <a:gd name="T23" fmla="*/ 2147483646 h 12"/>
              <a:gd name="T24" fmla="*/ 2147483646 w 183"/>
              <a:gd name="T25" fmla="*/ 2147483646 h 12"/>
              <a:gd name="T26" fmla="*/ 2147483646 w 183"/>
              <a:gd name="T27" fmla="*/ 2147483646 h 12"/>
              <a:gd name="T28" fmla="*/ 2147483646 w 183"/>
              <a:gd name="T29" fmla="*/ 2147483646 h 12"/>
              <a:gd name="T30" fmla="*/ 2147483646 w 183"/>
              <a:gd name="T31" fmla="*/ 2147483646 h 12"/>
              <a:gd name="T32" fmla="*/ 0 w 183"/>
              <a:gd name="T33" fmla="*/ 2147483646 h 12"/>
              <a:gd name="T34" fmla="*/ 0 w 183"/>
              <a:gd name="T35" fmla="*/ 2147483646 h 1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83" h="12">
                <a:moveTo>
                  <a:pt x="0" y="12"/>
                </a:moveTo>
                <a:lnTo>
                  <a:pt x="36" y="12"/>
                </a:lnTo>
                <a:lnTo>
                  <a:pt x="67" y="12"/>
                </a:lnTo>
                <a:lnTo>
                  <a:pt x="103" y="12"/>
                </a:lnTo>
                <a:lnTo>
                  <a:pt x="129" y="8"/>
                </a:lnTo>
                <a:lnTo>
                  <a:pt x="152" y="8"/>
                </a:lnTo>
                <a:lnTo>
                  <a:pt x="170" y="4"/>
                </a:lnTo>
                <a:lnTo>
                  <a:pt x="179" y="4"/>
                </a:lnTo>
                <a:lnTo>
                  <a:pt x="183" y="0"/>
                </a:lnTo>
                <a:lnTo>
                  <a:pt x="170" y="0"/>
                </a:lnTo>
                <a:lnTo>
                  <a:pt x="165" y="4"/>
                </a:lnTo>
                <a:lnTo>
                  <a:pt x="152" y="4"/>
                </a:lnTo>
                <a:lnTo>
                  <a:pt x="134" y="8"/>
                </a:lnTo>
                <a:lnTo>
                  <a:pt x="107" y="8"/>
                </a:lnTo>
                <a:lnTo>
                  <a:pt x="71" y="12"/>
                </a:lnTo>
                <a:lnTo>
                  <a:pt x="36" y="12"/>
                </a:lnTo>
                <a:lnTo>
                  <a:pt x="0" y="12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81" name="Freeform 617"/>
          <p:cNvSpPr>
            <a:spLocks/>
          </p:cNvSpPr>
          <p:nvPr/>
        </p:nvSpPr>
        <p:spPr bwMode="auto">
          <a:xfrm>
            <a:off x="4703763" y="5605463"/>
            <a:ext cx="269875" cy="19050"/>
          </a:xfrm>
          <a:custGeom>
            <a:avLst/>
            <a:gdLst>
              <a:gd name="T0" fmla="*/ 0 w 170"/>
              <a:gd name="T1" fmla="*/ 2147483646 h 12"/>
              <a:gd name="T2" fmla="*/ 2147483646 w 170"/>
              <a:gd name="T3" fmla="*/ 2147483646 h 12"/>
              <a:gd name="T4" fmla="*/ 2147483646 w 170"/>
              <a:gd name="T5" fmla="*/ 2147483646 h 12"/>
              <a:gd name="T6" fmla="*/ 2147483646 w 170"/>
              <a:gd name="T7" fmla="*/ 2147483646 h 12"/>
              <a:gd name="T8" fmla="*/ 2147483646 w 170"/>
              <a:gd name="T9" fmla="*/ 2147483646 h 12"/>
              <a:gd name="T10" fmla="*/ 2147483646 w 170"/>
              <a:gd name="T11" fmla="*/ 2147483646 h 12"/>
              <a:gd name="T12" fmla="*/ 2147483646 w 170"/>
              <a:gd name="T13" fmla="*/ 2147483646 h 12"/>
              <a:gd name="T14" fmla="*/ 2147483646 w 170"/>
              <a:gd name="T15" fmla="*/ 0 h 12"/>
              <a:gd name="T16" fmla="*/ 2147483646 w 170"/>
              <a:gd name="T17" fmla="*/ 0 h 12"/>
              <a:gd name="T18" fmla="*/ 2147483646 w 170"/>
              <a:gd name="T19" fmla="*/ 2147483646 h 12"/>
              <a:gd name="T20" fmla="*/ 2147483646 w 170"/>
              <a:gd name="T21" fmla="*/ 2147483646 h 12"/>
              <a:gd name="T22" fmla="*/ 2147483646 w 170"/>
              <a:gd name="T23" fmla="*/ 2147483646 h 12"/>
              <a:gd name="T24" fmla="*/ 2147483646 w 170"/>
              <a:gd name="T25" fmla="*/ 2147483646 h 12"/>
              <a:gd name="T26" fmla="*/ 2147483646 w 170"/>
              <a:gd name="T27" fmla="*/ 2147483646 h 12"/>
              <a:gd name="T28" fmla="*/ 2147483646 w 170"/>
              <a:gd name="T29" fmla="*/ 2147483646 h 12"/>
              <a:gd name="T30" fmla="*/ 0 w 170"/>
              <a:gd name="T31" fmla="*/ 2147483646 h 12"/>
              <a:gd name="T32" fmla="*/ 0 w 170"/>
              <a:gd name="T33" fmla="*/ 2147483646 h 1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70" h="12">
                <a:moveTo>
                  <a:pt x="0" y="12"/>
                </a:moveTo>
                <a:lnTo>
                  <a:pt x="36" y="12"/>
                </a:lnTo>
                <a:lnTo>
                  <a:pt x="71" y="12"/>
                </a:lnTo>
                <a:lnTo>
                  <a:pt x="107" y="8"/>
                </a:lnTo>
                <a:lnTo>
                  <a:pt x="134" y="8"/>
                </a:lnTo>
                <a:lnTo>
                  <a:pt x="152" y="4"/>
                </a:lnTo>
                <a:lnTo>
                  <a:pt x="165" y="4"/>
                </a:lnTo>
                <a:lnTo>
                  <a:pt x="170" y="0"/>
                </a:lnTo>
                <a:lnTo>
                  <a:pt x="156" y="0"/>
                </a:lnTo>
                <a:lnTo>
                  <a:pt x="152" y="4"/>
                </a:lnTo>
                <a:lnTo>
                  <a:pt x="143" y="4"/>
                </a:lnTo>
                <a:lnTo>
                  <a:pt x="120" y="8"/>
                </a:lnTo>
                <a:lnTo>
                  <a:pt x="98" y="8"/>
                </a:lnTo>
                <a:lnTo>
                  <a:pt x="67" y="8"/>
                </a:lnTo>
                <a:lnTo>
                  <a:pt x="36" y="12"/>
                </a:lnTo>
                <a:lnTo>
                  <a:pt x="0" y="12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82" name="Freeform 618"/>
          <p:cNvSpPr>
            <a:spLocks/>
          </p:cNvSpPr>
          <p:nvPr/>
        </p:nvSpPr>
        <p:spPr bwMode="auto">
          <a:xfrm>
            <a:off x="4703763" y="5605463"/>
            <a:ext cx="247650" cy="19050"/>
          </a:xfrm>
          <a:custGeom>
            <a:avLst/>
            <a:gdLst>
              <a:gd name="T0" fmla="*/ 0 w 156"/>
              <a:gd name="T1" fmla="*/ 2147483646 h 12"/>
              <a:gd name="T2" fmla="*/ 2147483646 w 156"/>
              <a:gd name="T3" fmla="*/ 2147483646 h 12"/>
              <a:gd name="T4" fmla="*/ 2147483646 w 156"/>
              <a:gd name="T5" fmla="*/ 2147483646 h 12"/>
              <a:gd name="T6" fmla="*/ 2147483646 w 156"/>
              <a:gd name="T7" fmla="*/ 2147483646 h 12"/>
              <a:gd name="T8" fmla="*/ 2147483646 w 156"/>
              <a:gd name="T9" fmla="*/ 2147483646 h 12"/>
              <a:gd name="T10" fmla="*/ 2147483646 w 156"/>
              <a:gd name="T11" fmla="*/ 2147483646 h 12"/>
              <a:gd name="T12" fmla="*/ 2147483646 w 156"/>
              <a:gd name="T13" fmla="*/ 2147483646 h 12"/>
              <a:gd name="T14" fmla="*/ 2147483646 w 156"/>
              <a:gd name="T15" fmla="*/ 0 h 12"/>
              <a:gd name="T16" fmla="*/ 2147483646 w 156"/>
              <a:gd name="T17" fmla="*/ 0 h 12"/>
              <a:gd name="T18" fmla="*/ 2147483646 w 156"/>
              <a:gd name="T19" fmla="*/ 2147483646 h 12"/>
              <a:gd name="T20" fmla="*/ 2147483646 w 156"/>
              <a:gd name="T21" fmla="*/ 2147483646 h 12"/>
              <a:gd name="T22" fmla="*/ 2147483646 w 156"/>
              <a:gd name="T23" fmla="*/ 2147483646 h 12"/>
              <a:gd name="T24" fmla="*/ 2147483646 w 156"/>
              <a:gd name="T25" fmla="*/ 2147483646 h 12"/>
              <a:gd name="T26" fmla="*/ 2147483646 w 156"/>
              <a:gd name="T27" fmla="*/ 2147483646 h 12"/>
              <a:gd name="T28" fmla="*/ 2147483646 w 156"/>
              <a:gd name="T29" fmla="*/ 2147483646 h 12"/>
              <a:gd name="T30" fmla="*/ 0 w 156"/>
              <a:gd name="T31" fmla="*/ 2147483646 h 12"/>
              <a:gd name="T32" fmla="*/ 0 w 156"/>
              <a:gd name="T33" fmla="*/ 2147483646 h 1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56" h="12">
                <a:moveTo>
                  <a:pt x="0" y="12"/>
                </a:moveTo>
                <a:lnTo>
                  <a:pt x="36" y="12"/>
                </a:lnTo>
                <a:lnTo>
                  <a:pt x="67" y="8"/>
                </a:lnTo>
                <a:lnTo>
                  <a:pt x="98" y="8"/>
                </a:lnTo>
                <a:lnTo>
                  <a:pt x="120" y="8"/>
                </a:lnTo>
                <a:lnTo>
                  <a:pt x="143" y="4"/>
                </a:lnTo>
                <a:lnTo>
                  <a:pt x="152" y="4"/>
                </a:lnTo>
                <a:lnTo>
                  <a:pt x="156" y="0"/>
                </a:lnTo>
                <a:lnTo>
                  <a:pt x="143" y="0"/>
                </a:lnTo>
                <a:lnTo>
                  <a:pt x="138" y="4"/>
                </a:lnTo>
                <a:lnTo>
                  <a:pt x="129" y="4"/>
                </a:lnTo>
                <a:lnTo>
                  <a:pt x="111" y="8"/>
                </a:lnTo>
                <a:lnTo>
                  <a:pt x="89" y="8"/>
                </a:lnTo>
                <a:lnTo>
                  <a:pt x="62" y="8"/>
                </a:lnTo>
                <a:lnTo>
                  <a:pt x="31" y="8"/>
                </a:lnTo>
                <a:lnTo>
                  <a:pt x="0" y="8"/>
                </a:lnTo>
                <a:lnTo>
                  <a:pt x="0" y="12"/>
                </a:lnTo>
                <a:close/>
              </a:path>
            </a:pathLst>
          </a:custGeom>
          <a:solidFill>
            <a:srgbClr val="9797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83" name="Freeform 619"/>
          <p:cNvSpPr>
            <a:spLocks/>
          </p:cNvSpPr>
          <p:nvPr/>
        </p:nvSpPr>
        <p:spPr bwMode="auto">
          <a:xfrm>
            <a:off x="4703763" y="5605463"/>
            <a:ext cx="227012" cy="12700"/>
          </a:xfrm>
          <a:custGeom>
            <a:avLst/>
            <a:gdLst>
              <a:gd name="T0" fmla="*/ 0 w 143"/>
              <a:gd name="T1" fmla="*/ 2147483646 h 8"/>
              <a:gd name="T2" fmla="*/ 2147483646 w 143"/>
              <a:gd name="T3" fmla="*/ 2147483646 h 8"/>
              <a:gd name="T4" fmla="*/ 2147483646 w 143"/>
              <a:gd name="T5" fmla="*/ 2147483646 h 8"/>
              <a:gd name="T6" fmla="*/ 2147483646 w 143"/>
              <a:gd name="T7" fmla="*/ 2147483646 h 8"/>
              <a:gd name="T8" fmla="*/ 2147483646 w 143"/>
              <a:gd name="T9" fmla="*/ 2147483646 h 8"/>
              <a:gd name="T10" fmla="*/ 2147483646 w 143"/>
              <a:gd name="T11" fmla="*/ 2147483646 h 8"/>
              <a:gd name="T12" fmla="*/ 2147483646 w 143"/>
              <a:gd name="T13" fmla="*/ 2147483646 h 8"/>
              <a:gd name="T14" fmla="*/ 2147483646 w 143"/>
              <a:gd name="T15" fmla="*/ 0 h 8"/>
              <a:gd name="T16" fmla="*/ 2147483646 w 143"/>
              <a:gd name="T17" fmla="*/ 0 h 8"/>
              <a:gd name="T18" fmla="*/ 2147483646 w 143"/>
              <a:gd name="T19" fmla="*/ 2147483646 h 8"/>
              <a:gd name="T20" fmla="*/ 2147483646 w 143"/>
              <a:gd name="T21" fmla="*/ 2147483646 h 8"/>
              <a:gd name="T22" fmla="*/ 2147483646 w 143"/>
              <a:gd name="T23" fmla="*/ 2147483646 h 8"/>
              <a:gd name="T24" fmla="*/ 2147483646 w 143"/>
              <a:gd name="T25" fmla="*/ 2147483646 h 8"/>
              <a:gd name="T26" fmla="*/ 2147483646 w 143"/>
              <a:gd name="T27" fmla="*/ 2147483646 h 8"/>
              <a:gd name="T28" fmla="*/ 2147483646 w 143"/>
              <a:gd name="T29" fmla="*/ 2147483646 h 8"/>
              <a:gd name="T30" fmla="*/ 0 w 143"/>
              <a:gd name="T31" fmla="*/ 2147483646 h 8"/>
              <a:gd name="T32" fmla="*/ 0 w 143"/>
              <a:gd name="T33" fmla="*/ 2147483646 h 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3" h="8">
                <a:moveTo>
                  <a:pt x="0" y="8"/>
                </a:moveTo>
                <a:lnTo>
                  <a:pt x="31" y="8"/>
                </a:lnTo>
                <a:lnTo>
                  <a:pt x="62" y="8"/>
                </a:lnTo>
                <a:lnTo>
                  <a:pt x="89" y="8"/>
                </a:lnTo>
                <a:lnTo>
                  <a:pt x="111" y="8"/>
                </a:lnTo>
                <a:lnTo>
                  <a:pt x="129" y="4"/>
                </a:lnTo>
                <a:lnTo>
                  <a:pt x="138" y="4"/>
                </a:lnTo>
                <a:lnTo>
                  <a:pt x="143" y="0"/>
                </a:lnTo>
                <a:lnTo>
                  <a:pt x="129" y="0"/>
                </a:lnTo>
                <a:lnTo>
                  <a:pt x="129" y="4"/>
                </a:lnTo>
                <a:lnTo>
                  <a:pt x="116" y="4"/>
                </a:lnTo>
                <a:lnTo>
                  <a:pt x="103" y="8"/>
                </a:lnTo>
                <a:lnTo>
                  <a:pt x="80" y="8"/>
                </a:lnTo>
                <a:lnTo>
                  <a:pt x="53" y="8"/>
                </a:lnTo>
                <a:lnTo>
                  <a:pt x="27" y="8"/>
                </a:lnTo>
                <a:lnTo>
                  <a:pt x="0" y="8"/>
                </a:lnTo>
                <a:close/>
              </a:path>
            </a:pathLst>
          </a:custGeom>
          <a:solidFill>
            <a:srgbClr val="8F8F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84" name="Freeform 620"/>
          <p:cNvSpPr>
            <a:spLocks/>
          </p:cNvSpPr>
          <p:nvPr/>
        </p:nvSpPr>
        <p:spPr bwMode="auto">
          <a:xfrm>
            <a:off x="4703763" y="5605463"/>
            <a:ext cx="204787" cy="12700"/>
          </a:xfrm>
          <a:custGeom>
            <a:avLst/>
            <a:gdLst>
              <a:gd name="T0" fmla="*/ 0 w 129"/>
              <a:gd name="T1" fmla="*/ 2147483646 h 8"/>
              <a:gd name="T2" fmla="*/ 2147483646 w 129"/>
              <a:gd name="T3" fmla="*/ 2147483646 h 8"/>
              <a:gd name="T4" fmla="*/ 2147483646 w 129"/>
              <a:gd name="T5" fmla="*/ 2147483646 h 8"/>
              <a:gd name="T6" fmla="*/ 2147483646 w 129"/>
              <a:gd name="T7" fmla="*/ 2147483646 h 8"/>
              <a:gd name="T8" fmla="*/ 2147483646 w 129"/>
              <a:gd name="T9" fmla="*/ 2147483646 h 8"/>
              <a:gd name="T10" fmla="*/ 2147483646 w 129"/>
              <a:gd name="T11" fmla="*/ 2147483646 h 8"/>
              <a:gd name="T12" fmla="*/ 2147483646 w 129"/>
              <a:gd name="T13" fmla="*/ 2147483646 h 8"/>
              <a:gd name="T14" fmla="*/ 2147483646 w 129"/>
              <a:gd name="T15" fmla="*/ 0 h 8"/>
              <a:gd name="T16" fmla="*/ 2147483646 w 129"/>
              <a:gd name="T17" fmla="*/ 0 h 8"/>
              <a:gd name="T18" fmla="*/ 2147483646 w 129"/>
              <a:gd name="T19" fmla="*/ 2147483646 h 8"/>
              <a:gd name="T20" fmla="*/ 2147483646 w 129"/>
              <a:gd name="T21" fmla="*/ 2147483646 h 8"/>
              <a:gd name="T22" fmla="*/ 2147483646 w 129"/>
              <a:gd name="T23" fmla="*/ 2147483646 h 8"/>
              <a:gd name="T24" fmla="*/ 2147483646 w 129"/>
              <a:gd name="T25" fmla="*/ 2147483646 h 8"/>
              <a:gd name="T26" fmla="*/ 2147483646 w 129"/>
              <a:gd name="T27" fmla="*/ 2147483646 h 8"/>
              <a:gd name="T28" fmla="*/ 0 w 129"/>
              <a:gd name="T29" fmla="*/ 2147483646 h 8"/>
              <a:gd name="T30" fmla="*/ 0 w 129"/>
              <a:gd name="T31" fmla="*/ 2147483646 h 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9" h="8">
                <a:moveTo>
                  <a:pt x="0" y="8"/>
                </a:moveTo>
                <a:lnTo>
                  <a:pt x="27" y="8"/>
                </a:lnTo>
                <a:lnTo>
                  <a:pt x="53" y="8"/>
                </a:lnTo>
                <a:lnTo>
                  <a:pt x="80" y="8"/>
                </a:lnTo>
                <a:lnTo>
                  <a:pt x="103" y="8"/>
                </a:lnTo>
                <a:lnTo>
                  <a:pt x="116" y="4"/>
                </a:lnTo>
                <a:lnTo>
                  <a:pt x="129" y="4"/>
                </a:lnTo>
                <a:lnTo>
                  <a:pt x="129" y="0"/>
                </a:lnTo>
                <a:lnTo>
                  <a:pt x="116" y="0"/>
                </a:lnTo>
                <a:lnTo>
                  <a:pt x="111" y="4"/>
                </a:lnTo>
                <a:lnTo>
                  <a:pt x="103" y="4"/>
                </a:lnTo>
                <a:lnTo>
                  <a:pt x="80" y="8"/>
                </a:lnTo>
                <a:lnTo>
                  <a:pt x="58" y="8"/>
                </a:lnTo>
                <a:lnTo>
                  <a:pt x="31" y="8"/>
                </a:lnTo>
                <a:lnTo>
                  <a:pt x="0" y="8"/>
                </a:lnTo>
                <a:close/>
              </a:path>
            </a:pathLst>
          </a:custGeom>
          <a:solidFill>
            <a:srgbClr val="8787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85" name="Freeform 621"/>
          <p:cNvSpPr>
            <a:spLocks/>
          </p:cNvSpPr>
          <p:nvPr/>
        </p:nvSpPr>
        <p:spPr bwMode="auto">
          <a:xfrm>
            <a:off x="4703763" y="5605463"/>
            <a:ext cx="184150" cy="12700"/>
          </a:xfrm>
          <a:custGeom>
            <a:avLst/>
            <a:gdLst>
              <a:gd name="T0" fmla="*/ 0 w 116"/>
              <a:gd name="T1" fmla="*/ 2147483646 h 8"/>
              <a:gd name="T2" fmla="*/ 2147483646 w 116"/>
              <a:gd name="T3" fmla="*/ 2147483646 h 8"/>
              <a:gd name="T4" fmla="*/ 2147483646 w 116"/>
              <a:gd name="T5" fmla="*/ 2147483646 h 8"/>
              <a:gd name="T6" fmla="*/ 2147483646 w 116"/>
              <a:gd name="T7" fmla="*/ 2147483646 h 8"/>
              <a:gd name="T8" fmla="*/ 2147483646 w 116"/>
              <a:gd name="T9" fmla="*/ 2147483646 h 8"/>
              <a:gd name="T10" fmla="*/ 2147483646 w 116"/>
              <a:gd name="T11" fmla="*/ 2147483646 h 8"/>
              <a:gd name="T12" fmla="*/ 2147483646 w 116"/>
              <a:gd name="T13" fmla="*/ 0 h 8"/>
              <a:gd name="T14" fmla="*/ 2147483646 w 116"/>
              <a:gd name="T15" fmla="*/ 0 h 8"/>
              <a:gd name="T16" fmla="*/ 2147483646 w 116"/>
              <a:gd name="T17" fmla="*/ 2147483646 h 8"/>
              <a:gd name="T18" fmla="*/ 2147483646 w 116"/>
              <a:gd name="T19" fmla="*/ 2147483646 h 8"/>
              <a:gd name="T20" fmla="*/ 2147483646 w 116"/>
              <a:gd name="T21" fmla="*/ 2147483646 h 8"/>
              <a:gd name="T22" fmla="*/ 2147483646 w 116"/>
              <a:gd name="T23" fmla="*/ 2147483646 h 8"/>
              <a:gd name="T24" fmla="*/ 2147483646 w 116"/>
              <a:gd name="T25" fmla="*/ 2147483646 h 8"/>
              <a:gd name="T26" fmla="*/ 0 w 116"/>
              <a:gd name="T27" fmla="*/ 2147483646 h 8"/>
              <a:gd name="T28" fmla="*/ 0 w 116"/>
              <a:gd name="T29" fmla="*/ 2147483646 h 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6" h="8">
                <a:moveTo>
                  <a:pt x="0" y="8"/>
                </a:moveTo>
                <a:lnTo>
                  <a:pt x="31" y="8"/>
                </a:lnTo>
                <a:lnTo>
                  <a:pt x="58" y="8"/>
                </a:lnTo>
                <a:lnTo>
                  <a:pt x="80" y="8"/>
                </a:lnTo>
                <a:lnTo>
                  <a:pt x="103" y="4"/>
                </a:lnTo>
                <a:lnTo>
                  <a:pt x="111" y="4"/>
                </a:lnTo>
                <a:lnTo>
                  <a:pt x="116" y="0"/>
                </a:lnTo>
                <a:lnTo>
                  <a:pt x="103" y="0"/>
                </a:lnTo>
                <a:lnTo>
                  <a:pt x="103" y="4"/>
                </a:lnTo>
                <a:lnTo>
                  <a:pt x="89" y="4"/>
                </a:lnTo>
                <a:lnTo>
                  <a:pt x="71" y="4"/>
                </a:lnTo>
                <a:lnTo>
                  <a:pt x="49" y="8"/>
                </a:lnTo>
                <a:lnTo>
                  <a:pt x="27" y="8"/>
                </a:lnTo>
                <a:lnTo>
                  <a:pt x="0" y="8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86" name="Freeform 622"/>
          <p:cNvSpPr>
            <a:spLocks/>
          </p:cNvSpPr>
          <p:nvPr/>
        </p:nvSpPr>
        <p:spPr bwMode="auto">
          <a:xfrm>
            <a:off x="4703763" y="5605463"/>
            <a:ext cx="163512" cy="12700"/>
          </a:xfrm>
          <a:custGeom>
            <a:avLst/>
            <a:gdLst>
              <a:gd name="T0" fmla="*/ 0 w 103"/>
              <a:gd name="T1" fmla="*/ 2147483646 h 8"/>
              <a:gd name="T2" fmla="*/ 2147483646 w 103"/>
              <a:gd name="T3" fmla="*/ 2147483646 h 8"/>
              <a:gd name="T4" fmla="*/ 2147483646 w 103"/>
              <a:gd name="T5" fmla="*/ 2147483646 h 8"/>
              <a:gd name="T6" fmla="*/ 2147483646 w 103"/>
              <a:gd name="T7" fmla="*/ 2147483646 h 8"/>
              <a:gd name="T8" fmla="*/ 2147483646 w 103"/>
              <a:gd name="T9" fmla="*/ 2147483646 h 8"/>
              <a:gd name="T10" fmla="*/ 2147483646 w 103"/>
              <a:gd name="T11" fmla="*/ 2147483646 h 8"/>
              <a:gd name="T12" fmla="*/ 2147483646 w 103"/>
              <a:gd name="T13" fmla="*/ 0 h 8"/>
              <a:gd name="T14" fmla="*/ 2147483646 w 103"/>
              <a:gd name="T15" fmla="*/ 0 h 8"/>
              <a:gd name="T16" fmla="*/ 2147483646 w 103"/>
              <a:gd name="T17" fmla="*/ 2147483646 h 8"/>
              <a:gd name="T18" fmla="*/ 2147483646 w 103"/>
              <a:gd name="T19" fmla="*/ 2147483646 h 8"/>
              <a:gd name="T20" fmla="*/ 2147483646 w 103"/>
              <a:gd name="T21" fmla="*/ 2147483646 h 8"/>
              <a:gd name="T22" fmla="*/ 2147483646 w 103"/>
              <a:gd name="T23" fmla="*/ 2147483646 h 8"/>
              <a:gd name="T24" fmla="*/ 2147483646 w 103"/>
              <a:gd name="T25" fmla="*/ 2147483646 h 8"/>
              <a:gd name="T26" fmla="*/ 0 w 103"/>
              <a:gd name="T27" fmla="*/ 2147483646 h 8"/>
              <a:gd name="T28" fmla="*/ 0 w 103"/>
              <a:gd name="T29" fmla="*/ 2147483646 h 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3" h="8">
                <a:moveTo>
                  <a:pt x="0" y="8"/>
                </a:moveTo>
                <a:lnTo>
                  <a:pt x="27" y="8"/>
                </a:lnTo>
                <a:lnTo>
                  <a:pt x="49" y="8"/>
                </a:lnTo>
                <a:lnTo>
                  <a:pt x="71" y="4"/>
                </a:lnTo>
                <a:lnTo>
                  <a:pt x="89" y="4"/>
                </a:lnTo>
                <a:lnTo>
                  <a:pt x="103" y="4"/>
                </a:lnTo>
                <a:lnTo>
                  <a:pt x="103" y="0"/>
                </a:lnTo>
                <a:lnTo>
                  <a:pt x="89" y="0"/>
                </a:lnTo>
                <a:lnTo>
                  <a:pt x="89" y="4"/>
                </a:lnTo>
                <a:lnTo>
                  <a:pt x="80" y="4"/>
                </a:lnTo>
                <a:lnTo>
                  <a:pt x="62" y="4"/>
                </a:lnTo>
                <a:lnTo>
                  <a:pt x="44" y="4"/>
                </a:lnTo>
                <a:lnTo>
                  <a:pt x="22" y="8"/>
                </a:lnTo>
                <a:lnTo>
                  <a:pt x="0" y="8"/>
                </a:lnTo>
                <a:close/>
              </a:path>
            </a:pathLst>
          </a:custGeom>
          <a:solidFill>
            <a:srgbClr val="7A7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87" name="Freeform 623"/>
          <p:cNvSpPr>
            <a:spLocks/>
          </p:cNvSpPr>
          <p:nvPr/>
        </p:nvSpPr>
        <p:spPr bwMode="auto">
          <a:xfrm>
            <a:off x="4703763" y="5605463"/>
            <a:ext cx="141287" cy="12700"/>
          </a:xfrm>
          <a:custGeom>
            <a:avLst/>
            <a:gdLst>
              <a:gd name="T0" fmla="*/ 0 w 89"/>
              <a:gd name="T1" fmla="*/ 2147483646 h 8"/>
              <a:gd name="T2" fmla="*/ 2147483646 w 89"/>
              <a:gd name="T3" fmla="*/ 2147483646 h 8"/>
              <a:gd name="T4" fmla="*/ 2147483646 w 89"/>
              <a:gd name="T5" fmla="*/ 2147483646 h 8"/>
              <a:gd name="T6" fmla="*/ 2147483646 w 89"/>
              <a:gd name="T7" fmla="*/ 2147483646 h 8"/>
              <a:gd name="T8" fmla="*/ 2147483646 w 89"/>
              <a:gd name="T9" fmla="*/ 2147483646 h 8"/>
              <a:gd name="T10" fmla="*/ 2147483646 w 89"/>
              <a:gd name="T11" fmla="*/ 2147483646 h 8"/>
              <a:gd name="T12" fmla="*/ 2147483646 w 89"/>
              <a:gd name="T13" fmla="*/ 0 h 8"/>
              <a:gd name="T14" fmla="*/ 2147483646 w 89"/>
              <a:gd name="T15" fmla="*/ 0 h 8"/>
              <a:gd name="T16" fmla="*/ 2147483646 w 89"/>
              <a:gd name="T17" fmla="*/ 2147483646 h 8"/>
              <a:gd name="T18" fmla="*/ 2147483646 w 89"/>
              <a:gd name="T19" fmla="*/ 2147483646 h 8"/>
              <a:gd name="T20" fmla="*/ 2147483646 w 89"/>
              <a:gd name="T21" fmla="*/ 2147483646 h 8"/>
              <a:gd name="T22" fmla="*/ 2147483646 w 89"/>
              <a:gd name="T23" fmla="*/ 2147483646 h 8"/>
              <a:gd name="T24" fmla="*/ 0 w 89"/>
              <a:gd name="T25" fmla="*/ 2147483646 h 8"/>
              <a:gd name="T26" fmla="*/ 0 w 89"/>
              <a:gd name="T27" fmla="*/ 2147483646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89" h="8">
                <a:moveTo>
                  <a:pt x="0" y="8"/>
                </a:moveTo>
                <a:lnTo>
                  <a:pt x="22" y="8"/>
                </a:lnTo>
                <a:lnTo>
                  <a:pt x="44" y="4"/>
                </a:lnTo>
                <a:lnTo>
                  <a:pt x="62" y="4"/>
                </a:lnTo>
                <a:lnTo>
                  <a:pt x="80" y="4"/>
                </a:lnTo>
                <a:lnTo>
                  <a:pt x="89" y="4"/>
                </a:lnTo>
                <a:lnTo>
                  <a:pt x="89" y="0"/>
                </a:lnTo>
                <a:lnTo>
                  <a:pt x="76" y="0"/>
                </a:lnTo>
                <a:lnTo>
                  <a:pt x="76" y="4"/>
                </a:lnTo>
                <a:lnTo>
                  <a:pt x="62" y="4"/>
                </a:lnTo>
                <a:lnTo>
                  <a:pt x="44" y="4"/>
                </a:lnTo>
                <a:lnTo>
                  <a:pt x="22" y="4"/>
                </a:lnTo>
                <a:lnTo>
                  <a:pt x="0" y="4"/>
                </a:lnTo>
                <a:lnTo>
                  <a:pt x="0" y="8"/>
                </a:lnTo>
                <a:close/>
              </a:path>
            </a:pathLst>
          </a:custGeom>
          <a:solidFill>
            <a:srgbClr val="7575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88" name="Freeform 624"/>
          <p:cNvSpPr>
            <a:spLocks/>
          </p:cNvSpPr>
          <p:nvPr/>
        </p:nvSpPr>
        <p:spPr bwMode="auto">
          <a:xfrm>
            <a:off x="4703763" y="5605463"/>
            <a:ext cx="120650" cy="6350"/>
          </a:xfrm>
          <a:custGeom>
            <a:avLst/>
            <a:gdLst>
              <a:gd name="T0" fmla="*/ 0 w 76"/>
              <a:gd name="T1" fmla="*/ 2147483646 h 4"/>
              <a:gd name="T2" fmla="*/ 2147483646 w 76"/>
              <a:gd name="T3" fmla="*/ 2147483646 h 4"/>
              <a:gd name="T4" fmla="*/ 2147483646 w 76"/>
              <a:gd name="T5" fmla="*/ 2147483646 h 4"/>
              <a:gd name="T6" fmla="*/ 2147483646 w 76"/>
              <a:gd name="T7" fmla="*/ 2147483646 h 4"/>
              <a:gd name="T8" fmla="*/ 2147483646 w 76"/>
              <a:gd name="T9" fmla="*/ 2147483646 h 4"/>
              <a:gd name="T10" fmla="*/ 2147483646 w 76"/>
              <a:gd name="T11" fmla="*/ 0 h 4"/>
              <a:gd name="T12" fmla="*/ 2147483646 w 76"/>
              <a:gd name="T13" fmla="*/ 0 h 4"/>
              <a:gd name="T14" fmla="*/ 2147483646 w 76"/>
              <a:gd name="T15" fmla="*/ 2147483646 h 4"/>
              <a:gd name="T16" fmla="*/ 2147483646 w 76"/>
              <a:gd name="T17" fmla="*/ 2147483646 h 4"/>
              <a:gd name="T18" fmla="*/ 2147483646 w 76"/>
              <a:gd name="T19" fmla="*/ 2147483646 h 4"/>
              <a:gd name="T20" fmla="*/ 2147483646 w 76"/>
              <a:gd name="T21" fmla="*/ 2147483646 h 4"/>
              <a:gd name="T22" fmla="*/ 0 w 76"/>
              <a:gd name="T23" fmla="*/ 2147483646 h 4"/>
              <a:gd name="T24" fmla="*/ 0 w 76"/>
              <a:gd name="T25" fmla="*/ 2147483646 h 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6" h="4">
                <a:moveTo>
                  <a:pt x="0" y="4"/>
                </a:moveTo>
                <a:lnTo>
                  <a:pt x="22" y="4"/>
                </a:lnTo>
                <a:lnTo>
                  <a:pt x="44" y="4"/>
                </a:lnTo>
                <a:lnTo>
                  <a:pt x="62" y="4"/>
                </a:lnTo>
                <a:lnTo>
                  <a:pt x="76" y="4"/>
                </a:lnTo>
                <a:lnTo>
                  <a:pt x="76" y="0"/>
                </a:lnTo>
                <a:lnTo>
                  <a:pt x="62" y="0"/>
                </a:lnTo>
                <a:lnTo>
                  <a:pt x="62" y="4"/>
                </a:lnTo>
                <a:lnTo>
                  <a:pt x="53" y="4"/>
                </a:lnTo>
                <a:lnTo>
                  <a:pt x="36" y="4"/>
                </a:lnTo>
                <a:lnTo>
                  <a:pt x="18" y="4"/>
                </a:lnTo>
                <a:lnTo>
                  <a:pt x="0" y="4"/>
                </a:lnTo>
                <a:close/>
              </a:path>
            </a:pathLst>
          </a:custGeom>
          <a:solidFill>
            <a:srgbClr val="71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89" name="Freeform 625"/>
          <p:cNvSpPr>
            <a:spLocks/>
          </p:cNvSpPr>
          <p:nvPr/>
        </p:nvSpPr>
        <p:spPr bwMode="auto">
          <a:xfrm>
            <a:off x="4703763" y="5605463"/>
            <a:ext cx="98425" cy="6350"/>
          </a:xfrm>
          <a:custGeom>
            <a:avLst/>
            <a:gdLst>
              <a:gd name="T0" fmla="*/ 0 w 62"/>
              <a:gd name="T1" fmla="*/ 2147483646 h 4"/>
              <a:gd name="T2" fmla="*/ 2147483646 w 62"/>
              <a:gd name="T3" fmla="*/ 2147483646 h 4"/>
              <a:gd name="T4" fmla="*/ 2147483646 w 62"/>
              <a:gd name="T5" fmla="*/ 2147483646 h 4"/>
              <a:gd name="T6" fmla="*/ 2147483646 w 62"/>
              <a:gd name="T7" fmla="*/ 2147483646 h 4"/>
              <a:gd name="T8" fmla="*/ 2147483646 w 62"/>
              <a:gd name="T9" fmla="*/ 2147483646 h 4"/>
              <a:gd name="T10" fmla="*/ 2147483646 w 62"/>
              <a:gd name="T11" fmla="*/ 0 h 4"/>
              <a:gd name="T12" fmla="*/ 2147483646 w 62"/>
              <a:gd name="T13" fmla="*/ 0 h 4"/>
              <a:gd name="T14" fmla="*/ 2147483646 w 62"/>
              <a:gd name="T15" fmla="*/ 2147483646 h 4"/>
              <a:gd name="T16" fmla="*/ 2147483646 w 62"/>
              <a:gd name="T17" fmla="*/ 2147483646 h 4"/>
              <a:gd name="T18" fmla="*/ 2147483646 w 62"/>
              <a:gd name="T19" fmla="*/ 2147483646 h 4"/>
              <a:gd name="T20" fmla="*/ 0 w 62"/>
              <a:gd name="T21" fmla="*/ 2147483646 h 4"/>
              <a:gd name="T22" fmla="*/ 0 w 62"/>
              <a:gd name="T23" fmla="*/ 2147483646 h 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2" h="4">
                <a:moveTo>
                  <a:pt x="0" y="4"/>
                </a:moveTo>
                <a:lnTo>
                  <a:pt x="18" y="4"/>
                </a:lnTo>
                <a:lnTo>
                  <a:pt x="36" y="4"/>
                </a:lnTo>
                <a:lnTo>
                  <a:pt x="53" y="4"/>
                </a:lnTo>
                <a:lnTo>
                  <a:pt x="62" y="4"/>
                </a:lnTo>
                <a:lnTo>
                  <a:pt x="62" y="0"/>
                </a:lnTo>
                <a:lnTo>
                  <a:pt x="49" y="0"/>
                </a:lnTo>
                <a:lnTo>
                  <a:pt x="49" y="4"/>
                </a:lnTo>
                <a:lnTo>
                  <a:pt x="36" y="4"/>
                </a:lnTo>
                <a:lnTo>
                  <a:pt x="18" y="4"/>
                </a:lnTo>
                <a:lnTo>
                  <a:pt x="0" y="4"/>
                </a:lnTo>
                <a:close/>
              </a:path>
            </a:pathLst>
          </a:custGeom>
          <a:solidFill>
            <a:srgbClr val="6E6E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90" name="Freeform 626"/>
          <p:cNvSpPr>
            <a:spLocks/>
          </p:cNvSpPr>
          <p:nvPr/>
        </p:nvSpPr>
        <p:spPr bwMode="auto">
          <a:xfrm>
            <a:off x="4703763" y="5605463"/>
            <a:ext cx="77787" cy="6350"/>
          </a:xfrm>
          <a:custGeom>
            <a:avLst/>
            <a:gdLst>
              <a:gd name="T0" fmla="*/ 0 w 49"/>
              <a:gd name="T1" fmla="*/ 2147483646 h 4"/>
              <a:gd name="T2" fmla="*/ 2147483646 w 49"/>
              <a:gd name="T3" fmla="*/ 2147483646 h 4"/>
              <a:gd name="T4" fmla="*/ 2147483646 w 49"/>
              <a:gd name="T5" fmla="*/ 2147483646 h 4"/>
              <a:gd name="T6" fmla="*/ 2147483646 w 49"/>
              <a:gd name="T7" fmla="*/ 2147483646 h 4"/>
              <a:gd name="T8" fmla="*/ 2147483646 w 49"/>
              <a:gd name="T9" fmla="*/ 0 h 4"/>
              <a:gd name="T10" fmla="*/ 2147483646 w 49"/>
              <a:gd name="T11" fmla="*/ 0 h 4"/>
              <a:gd name="T12" fmla="*/ 2147483646 w 49"/>
              <a:gd name="T13" fmla="*/ 0 h 4"/>
              <a:gd name="T14" fmla="*/ 2147483646 w 49"/>
              <a:gd name="T15" fmla="*/ 2147483646 h 4"/>
              <a:gd name="T16" fmla="*/ 2147483646 w 49"/>
              <a:gd name="T17" fmla="*/ 2147483646 h 4"/>
              <a:gd name="T18" fmla="*/ 0 w 49"/>
              <a:gd name="T19" fmla="*/ 2147483646 h 4"/>
              <a:gd name="T20" fmla="*/ 0 w 49"/>
              <a:gd name="T21" fmla="*/ 2147483646 h 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9" h="4">
                <a:moveTo>
                  <a:pt x="0" y="4"/>
                </a:moveTo>
                <a:lnTo>
                  <a:pt x="18" y="4"/>
                </a:lnTo>
                <a:lnTo>
                  <a:pt x="36" y="4"/>
                </a:lnTo>
                <a:lnTo>
                  <a:pt x="49" y="4"/>
                </a:lnTo>
                <a:lnTo>
                  <a:pt x="49" y="0"/>
                </a:lnTo>
                <a:lnTo>
                  <a:pt x="40" y="0"/>
                </a:lnTo>
                <a:lnTo>
                  <a:pt x="36" y="0"/>
                </a:lnTo>
                <a:lnTo>
                  <a:pt x="27" y="4"/>
                </a:lnTo>
                <a:lnTo>
                  <a:pt x="13" y="4"/>
                </a:lnTo>
                <a:lnTo>
                  <a:pt x="0" y="4"/>
                </a:lnTo>
                <a:close/>
              </a:path>
            </a:pathLst>
          </a:custGeom>
          <a:solidFill>
            <a:srgbClr val="6B6B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91" name="Freeform 627"/>
          <p:cNvSpPr>
            <a:spLocks/>
          </p:cNvSpPr>
          <p:nvPr/>
        </p:nvSpPr>
        <p:spPr bwMode="auto">
          <a:xfrm>
            <a:off x="4703763" y="5605463"/>
            <a:ext cx="63500" cy="6350"/>
          </a:xfrm>
          <a:custGeom>
            <a:avLst/>
            <a:gdLst>
              <a:gd name="T0" fmla="*/ 0 w 40"/>
              <a:gd name="T1" fmla="*/ 2147483646 h 4"/>
              <a:gd name="T2" fmla="*/ 2147483646 w 40"/>
              <a:gd name="T3" fmla="*/ 2147483646 h 4"/>
              <a:gd name="T4" fmla="*/ 2147483646 w 40"/>
              <a:gd name="T5" fmla="*/ 2147483646 h 4"/>
              <a:gd name="T6" fmla="*/ 2147483646 w 40"/>
              <a:gd name="T7" fmla="*/ 0 h 4"/>
              <a:gd name="T8" fmla="*/ 2147483646 w 40"/>
              <a:gd name="T9" fmla="*/ 0 h 4"/>
              <a:gd name="T10" fmla="*/ 2147483646 w 40"/>
              <a:gd name="T11" fmla="*/ 0 h 4"/>
              <a:gd name="T12" fmla="*/ 2147483646 w 40"/>
              <a:gd name="T13" fmla="*/ 0 h 4"/>
              <a:gd name="T14" fmla="*/ 2147483646 w 40"/>
              <a:gd name="T15" fmla="*/ 2147483646 h 4"/>
              <a:gd name="T16" fmla="*/ 0 w 40"/>
              <a:gd name="T17" fmla="*/ 2147483646 h 4"/>
              <a:gd name="T18" fmla="*/ 0 w 40"/>
              <a:gd name="T19" fmla="*/ 2147483646 h 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0" h="4">
                <a:moveTo>
                  <a:pt x="0" y="4"/>
                </a:moveTo>
                <a:lnTo>
                  <a:pt x="13" y="4"/>
                </a:lnTo>
                <a:lnTo>
                  <a:pt x="27" y="4"/>
                </a:lnTo>
                <a:lnTo>
                  <a:pt x="36" y="0"/>
                </a:lnTo>
                <a:lnTo>
                  <a:pt x="40" y="0"/>
                </a:lnTo>
                <a:lnTo>
                  <a:pt x="27" y="0"/>
                </a:lnTo>
                <a:lnTo>
                  <a:pt x="22" y="0"/>
                </a:lnTo>
                <a:lnTo>
                  <a:pt x="13" y="4"/>
                </a:lnTo>
                <a:lnTo>
                  <a:pt x="0" y="4"/>
                </a:lnTo>
                <a:close/>
              </a:path>
            </a:pathLst>
          </a:custGeom>
          <a:solidFill>
            <a:srgbClr val="6868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92" name="Freeform 628"/>
          <p:cNvSpPr>
            <a:spLocks/>
          </p:cNvSpPr>
          <p:nvPr/>
        </p:nvSpPr>
        <p:spPr bwMode="auto">
          <a:xfrm>
            <a:off x="4703763" y="5605463"/>
            <a:ext cx="42862" cy="6350"/>
          </a:xfrm>
          <a:custGeom>
            <a:avLst/>
            <a:gdLst>
              <a:gd name="T0" fmla="*/ 0 w 27"/>
              <a:gd name="T1" fmla="*/ 2147483646 h 4"/>
              <a:gd name="T2" fmla="*/ 2147483646 w 27"/>
              <a:gd name="T3" fmla="*/ 2147483646 h 4"/>
              <a:gd name="T4" fmla="*/ 2147483646 w 27"/>
              <a:gd name="T5" fmla="*/ 0 h 4"/>
              <a:gd name="T6" fmla="*/ 2147483646 w 27"/>
              <a:gd name="T7" fmla="*/ 0 h 4"/>
              <a:gd name="T8" fmla="*/ 2147483646 w 27"/>
              <a:gd name="T9" fmla="*/ 0 h 4"/>
              <a:gd name="T10" fmla="*/ 2147483646 w 27"/>
              <a:gd name="T11" fmla="*/ 0 h 4"/>
              <a:gd name="T12" fmla="*/ 0 w 27"/>
              <a:gd name="T13" fmla="*/ 0 h 4"/>
              <a:gd name="T14" fmla="*/ 0 w 27"/>
              <a:gd name="T15" fmla="*/ 2147483646 h 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" h="4">
                <a:moveTo>
                  <a:pt x="0" y="4"/>
                </a:moveTo>
                <a:lnTo>
                  <a:pt x="13" y="4"/>
                </a:lnTo>
                <a:lnTo>
                  <a:pt x="22" y="0"/>
                </a:lnTo>
                <a:lnTo>
                  <a:pt x="27" y="0"/>
                </a:lnTo>
                <a:lnTo>
                  <a:pt x="13" y="0"/>
                </a:lnTo>
                <a:lnTo>
                  <a:pt x="9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93" name="Freeform 629"/>
          <p:cNvSpPr>
            <a:spLocks/>
          </p:cNvSpPr>
          <p:nvPr/>
        </p:nvSpPr>
        <p:spPr bwMode="auto">
          <a:xfrm>
            <a:off x="4703763" y="5605463"/>
            <a:ext cx="20637" cy="1587"/>
          </a:xfrm>
          <a:custGeom>
            <a:avLst/>
            <a:gdLst>
              <a:gd name="T0" fmla="*/ 0 w 13"/>
              <a:gd name="T1" fmla="*/ 0 h 1587"/>
              <a:gd name="T2" fmla="*/ 2147483646 w 13"/>
              <a:gd name="T3" fmla="*/ 0 h 1587"/>
              <a:gd name="T4" fmla="*/ 2147483646 w 13"/>
              <a:gd name="T5" fmla="*/ 0 h 1587"/>
              <a:gd name="T6" fmla="*/ 0 w 13"/>
              <a:gd name="T7" fmla="*/ 0 h 1587"/>
              <a:gd name="T8" fmla="*/ 0 w 13"/>
              <a:gd name="T9" fmla="*/ 0 h 1587"/>
              <a:gd name="T10" fmla="*/ 0 w 13"/>
              <a:gd name="T11" fmla="*/ 0 h 15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" h="1587">
                <a:moveTo>
                  <a:pt x="0" y="0"/>
                </a:moveTo>
                <a:lnTo>
                  <a:pt x="9" y="0"/>
                </a:lnTo>
                <a:lnTo>
                  <a:pt x="13" y="0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94" name="Rectangle 630"/>
          <p:cNvSpPr>
            <a:spLocks noChangeArrowheads="1"/>
          </p:cNvSpPr>
          <p:nvPr/>
        </p:nvSpPr>
        <p:spPr bwMode="auto">
          <a:xfrm>
            <a:off x="4703763" y="5605463"/>
            <a:ext cx="1587" cy="1587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495" name="Freeform 631"/>
          <p:cNvSpPr>
            <a:spLocks/>
          </p:cNvSpPr>
          <p:nvPr/>
        </p:nvSpPr>
        <p:spPr bwMode="auto">
          <a:xfrm>
            <a:off x="4703763" y="5605463"/>
            <a:ext cx="396875" cy="23812"/>
          </a:xfrm>
          <a:custGeom>
            <a:avLst/>
            <a:gdLst>
              <a:gd name="T0" fmla="*/ 2147483646 w 250"/>
              <a:gd name="T1" fmla="*/ 0 h 15"/>
              <a:gd name="T2" fmla="*/ 0 w 250"/>
              <a:gd name="T3" fmla="*/ 0 h 15"/>
              <a:gd name="T4" fmla="*/ 2147483646 w 250"/>
              <a:gd name="T5" fmla="*/ 2147483646 h 15"/>
              <a:gd name="T6" fmla="*/ 2147483646 w 250"/>
              <a:gd name="T7" fmla="*/ 2147483646 h 15"/>
              <a:gd name="T8" fmla="*/ 2147483646 w 250"/>
              <a:gd name="T9" fmla="*/ 2147483646 h 15"/>
              <a:gd name="T10" fmla="*/ 2147483646 w 250"/>
              <a:gd name="T11" fmla="*/ 2147483646 h 15"/>
              <a:gd name="T12" fmla="*/ 2147483646 w 250"/>
              <a:gd name="T13" fmla="*/ 2147483646 h 15"/>
              <a:gd name="T14" fmla="*/ 2147483646 w 250"/>
              <a:gd name="T15" fmla="*/ 2147483646 h 15"/>
              <a:gd name="T16" fmla="*/ 2147483646 w 250"/>
              <a:gd name="T17" fmla="*/ 2147483646 h 15"/>
              <a:gd name="T18" fmla="*/ 2147483646 w 250"/>
              <a:gd name="T19" fmla="*/ 2147483646 h 15"/>
              <a:gd name="T20" fmla="*/ 2147483646 w 250"/>
              <a:gd name="T21" fmla="*/ 0 h 15"/>
              <a:gd name="T22" fmla="*/ 2147483646 w 250"/>
              <a:gd name="T23" fmla="*/ 0 h 1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50" h="15">
                <a:moveTo>
                  <a:pt x="250" y="0"/>
                </a:moveTo>
                <a:lnTo>
                  <a:pt x="0" y="0"/>
                </a:lnTo>
                <a:lnTo>
                  <a:pt x="4" y="8"/>
                </a:lnTo>
                <a:lnTo>
                  <a:pt x="27" y="12"/>
                </a:lnTo>
                <a:lnTo>
                  <a:pt x="58" y="15"/>
                </a:lnTo>
                <a:lnTo>
                  <a:pt x="98" y="15"/>
                </a:lnTo>
                <a:lnTo>
                  <a:pt x="143" y="15"/>
                </a:lnTo>
                <a:lnTo>
                  <a:pt x="187" y="15"/>
                </a:lnTo>
                <a:lnTo>
                  <a:pt x="219" y="12"/>
                </a:lnTo>
                <a:lnTo>
                  <a:pt x="241" y="8"/>
                </a:lnTo>
                <a:lnTo>
                  <a:pt x="2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96" name="Freeform 632"/>
          <p:cNvSpPr>
            <a:spLocks/>
          </p:cNvSpPr>
          <p:nvPr/>
        </p:nvSpPr>
        <p:spPr bwMode="auto">
          <a:xfrm>
            <a:off x="4703763" y="5605463"/>
            <a:ext cx="396875" cy="23812"/>
          </a:xfrm>
          <a:custGeom>
            <a:avLst/>
            <a:gdLst>
              <a:gd name="T0" fmla="*/ 0 w 250"/>
              <a:gd name="T1" fmla="*/ 2147483646 h 15"/>
              <a:gd name="T2" fmla="*/ 2147483646 w 250"/>
              <a:gd name="T3" fmla="*/ 2147483646 h 15"/>
              <a:gd name="T4" fmla="*/ 2147483646 w 250"/>
              <a:gd name="T5" fmla="*/ 2147483646 h 15"/>
              <a:gd name="T6" fmla="*/ 2147483646 w 250"/>
              <a:gd name="T7" fmla="*/ 2147483646 h 15"/>
              <a:gd name="T8" fmla="*/ 2147483646 w 250"/>
              <a:gd name="T9" fmla="*/ 2147483646 h 15"/>
              <a:gd name="T10" fmla="*/ 2147483646 w 250"/>
              <a:gd name="T11" fmla="*/ 2147483646 h 15"/>
              <a:gd name="T12" fmla="*/ 2147483646 w 250"/>
              <a:gd name="T13" fmla="*/ 2147483646 h 15"/>
              <a:gd name="T14" fmla="*/ 2147483646 w 250"/>
              <a:gd name="T15" fmla="*/ 2147483646 h 15"/>
              <a:gd name="T16" fmla="*/ 2147483646 w 250"/>
              <a:gd name="T17" fmla="*/ 2147483646 h 15"/>
              <a:gd name="T18" fmla="*/ 2147483646 w 250"/>
              <a:gd name="T19" fmla="*/ 0 h 15"/>
              <a:gd name="T20" fmla="*/ 2147483646 w 250"/>
              <a:gd name="T21" fmla="*/ 2147483646 h 15"/>
              <a:gd name="T22" fmla="*/ 0 w 250"/>
              <a:gd name="T23" fmla="*/ 2147483646 h 1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50" h="15">
                <a:moveTo>
                  <a:pt x="0" y="15"/>
                </a:moveTo>
                <a:lnTo>
                  <a:pt x="40" y="15"/>
                </a:lnTo>
                <a:lnTo>
                  <a:pt x="85" y="15"/>
                </a:lnTo>
                <a:lnTo>
                  <a:pt x="125" y="15"/>
                </a:lnTo>
                <a:lnTo>
                  <a:pt x="161" y="12"/>
                </a:lnTo>
                <a:lnTo>
                  <a:pt x="192" y="12"/>
                </a:lnTo>
                <a:lnTo>
                  <a:pt x="214" y="8"/>
                </a:lnTo>
                <a:lnTo>
                  <a:pt x="237" y="8"/>
                </a:lnTo>
                <a:lnTo>
                  <a:pt x="246" y="4"/>
                </a:lnTo>
                <a:lnTo>
                  <a:pt x="250" y="0"/>
                </a:lnTo>
                <a:lnTo>
                  <a:pt x="250" y="15"/>
                </a:lnTo>
                <a:lnTo>
                  <a:pt x="0" y="15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97" name="Freeform 633"/>
          <p:cNvSpPr>
            <a:spLocks/>
          </p:cNvSpPr>
          <p:nvPr/>
        </p:nvSpPr>
        <p:spPr bwMode="auto">
          <a:xfrm>
            <a:off x="4703763" y="5605463"/>
            <a:ext cx="396875" cy="23812"/>
          </a:xfrm>
          <a:custGeom>
            <a:avLst/>
            <a:gdLst>
              <a:gd name="T0" fmla="*/ 0 w 250"/>
              <a:gd name="T1" fmla="*/ 2147483646 h 15"/>
              <a:gd name="T2" fmla="*/ 2147483646 w 250"/>
              <a:gd name="T3" fmla="*/ 2147483646 h 15"/>
              <a:gd name="T4" fmla="*/ 2147483646 w 250"/>
              <a:gd name="T5" fmla="*/ 2147483646 h 15"/>
              <a:gd name="T6" fmla="*/ 2147483646 w 250"/>
              <a:gd name="T7" fmla="*/ 2147483646 h 15"/>
              <a:gd name="T8" fmla="*/ 2147483646 w 250"/>
              <a:gd name="T9" fmla="*/ 2147483646 h 15"/>
              <a:gd name="T10" fmla="*/ 2147483646 w 250"/>
              <a:gd name="T11" fmla="*/ 2147483646 h 15"/>
              <a:gd name="T12" fmla="*/ 2147483646 w 250"/>
              <a:gd name="T13" fmla="*/ 2147483646 h 15"/>
              <a:gd name="T14" fmla="*/ 2147483646 w 250"/>
              <a:gd name="T15" fmla="*/ 2147483646 h 15"/>
              <a:gd name="T16" fmla="*/ 2147483646 w 250"/>
              <a:gd name="T17" fmla="*/ 2147483646 h 15"/>
              <a:gd name="T18" fmla="*/ 2147483646 w 250"/>
              <a:gd name="T19" fmla="*/ 0 h 15"/>
              <a:gd name="T20" fmla="*/ 2147483646 w 250"/>
              <a:gd name="T21" fmla="*/ 0 h 15"/>
              <a:gd name="T22" fmla="*/ 2147483646 w 250"/>
              <a:gd name="T23" fmla="*/ 2147483646 h 15"/>
              <a:gd name="T24" fmla="*/ 2147483646 w 250"/>
              <a:gd name="T25" fmla="*/ 2147483646 h 15"/>
              <a:gd name="T26" fmla="*/ 2147483646 w 250"/>
              <a:gd name="T27" fmla="*/ 2147483646 h 15"/>
              <a:gd name="T28" fmla="*/ 2147483646 w 250"/>
              <a:gd name="T29" fmla="*/ 2147483646 h 15"/>
              <a:gd name="T30" fmla="*/ 2147483646 w 250"/>
              <a:gd name="T31" fmla="*/ 2147483646 h 15"/>
              <a:gd name="T32" fmla="*/ 2147483646 w 250"/>
              <a:gd name="T33" fmla="*/ 2147483646 h 15"/>
              <a:gd name="T34" fmla="*/ 2147483646 w 250"/>
              <a:gd name="T35" fmla="*/ 2147483646 h 15"/>
              <a:gd name="T36" fmla="*/ 2147483646 w 250"/>
              <a:gd name="T37" fmla="*/ 2147483646 h 15"/>
              <a:gd name="T38" fmla="*/ 0 w 250"/>
              <a:gd name="T39" fmla="*/ 2147483646 h 15"/>
              <a:gd name="T40" fmla="*/ 0 w 250"/>
              <a:gd name="T41" fmla="*/ 2147483646 h 1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50" h="15">
                <a:moveTo>
                  <a:pt x="0" y="15"/>
                </a:moveTo>
                <a:lnTo>
                  <a:pt x="40" y="15"/>
                </a:lnTo>
                <a:lnTo>
                  <a:pt x="85" y="15"/>
                </a:lnTo>
                <a:lnTo>
                  <a:pt x="125" y="15"/>
                </a:lnTo>
                <a:lnTo>
                  <a:pt x="161" y="12"/>
                </a:lnTo>
                <a:lnTo>
                  <a:pt x="192" y="12"/>
                </a:lnTo>
                <a:lnTo>
                  <a:pt x="214" y="8"/>
                </a:lnTo>
                <a:lnTo>
                  <a:pt x="237" y="8"/>
                </a:lnTo>
                <a:lnTo>
                  <a:pt x="246" y="4"/>
                </a:lnTo>
                <a:lnTo>
                  <a:pt x="250" y="0"/>
                </a:lnTo>
                <a:lnTo>
                  <a:pt x="237" y="0"/>
                </a:lnTo>
                <a:lnTo>
                  <a:pt x="232" y="4"/>
                </a:lnTo>
                <a:lnTo>
                  <a:pt x="223" y="4"/>
                </a:lnTo>
                <a:lnTo>
                  <a:pt x="205" y="8"/>
                </a:lnTo>
                <a:lnTo>
                  <a:pt x="179" y="12"/>
                </a:lnTo>
                <a:lnTo>
                  <a:pt x="152" y="12"/>
                </a:lnTo>
                <a:lnTo>
                  <a:pt x="116" y="12"/>
                </a:lnTo>
                <a:lnTo>
                  <a:pt x="80" y="15"/>
                </a:lnTo>
                <a:lnTo>
                  <a:pt x="40" y="15"/>
                </a:lnTo>
                <a:lnTo>
                  <a:pt x="0" y="15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98" name="Freeform 634"/>
          <p:cNvSpPr>
            <a:spLocks/>
          </p:cNvSpPr>
          <p:nvPr/>
        </p:nvSpPr>
        <p:spPr bwMode="auto">
          <a:xfrm>
            <a:off x="4703763" y="5605463"/>
            <a:ext cx="376237" cy="23812"/>
          </a:xfrm>
          <a:custGeom>
            <a:avLst/>
            <a:gdLst>
              <a:gd name="T0" fmla="*/ 0 w 237"/>
              <a:gd name="T1" fmla="*/ 2147483646 h 15"/>
              <a:gd name="T2" fmla="*/ 2147483646 w 237"/>
              <a:gd name="T3" fmla="*/ 2147483646 h 15"/>
              <a:gd name="T4" fmla="*/ 2147483646 w 237"/>
              <a:gd name="T5" fmla="*/ 2147483646 h 15"/>
              <a:gd name="T6" fmla="*/ 2147483646 w 237"/>
              <a:gd name="T7" fmla="*/ 2147483646 h 15"/>
              <a:gd name="T8" fmla="*/ 2147483646 w 237"/>
              <a:gd name="T9" fmla="*/ 2147483646 h 15"/>
              <a:gd name="T10" fmla="*/ 2147483646 w 237"/>
              <a:gd name="T11" fmla="*/ 2147483646 h 15"/>
              <a:gd name="T12" fmla="*/ 2147483646 w 237"/>
              <a:gd name="T13" fmla="*/ 2147483646 h 15"/>
              <a:gd name="T14" fmla="*/ 2147483646 w 237"/>
              <a:gd name="T15" fmla="*/ 2147483646 h 15"/>
              <a:gd name="T16" fmla="*/ 2147483646 w 237"/>
              <a:gd name="T17" fmla="*/ 2147483646 h 15"/>
              <a:gd name="T18" fmla="*/ 2147483646 w 237"/>
              <a:gd name="T19" fmla="*/ 0 h 15"/>
              <a:gd name="T20" fmla="*/ 2147483646 w 237"/>
              <a:gd name="T21" fmla="*/ 0 h 15"/>
              <a:gd name="T22" fmla="*/ 2147483646 w 237"/>
              <a:gd name="T23" fmla="*/ 2147483646 h 15"/>
              <a:gd name="T24" fmla="*/ 2147483646 w 237"/>
              <a:gd name="T25" fmla="*/ 2147483646 h 15"/>
              <a:gd name="T26" fmla="*/ 2147483646 w 237"/>
              <a:gd name="T27" fmla="*/ 2147483646 h 15"/>
              <a:gd name="T28" fmla="*/ 2147483646 w 237"/>
              <a:gd name="T29" fmla="*/ 2147483646 h 15"/>
              <a:gd name="T30" fmla="*/ 2147483646 w 237"/>
              <a:gd name="T31" fmla="*/ 2147483646 h 15"/>
              <a:gd name="T32" fmla="*/ 2147483646 w 237"/>
              <a:gd name="T33" fmla="*/ 2147483646 h 15"/>
              <a:gd name="T34" fmla="*/ 2147483646 w 237"/>
              <a:gd name="T35" fmla="*/ 2147483646 h 15"/>
              <a:gd name="T36" fmla="*/ 0 w 237"/>
              <a:gd name="T37" fmla="*/ 2147483646 h 15"/>
              <a:gd name="T38" fmla="*/ 0 w 237"/>
              <a:gd name="T39" fmla="*/ 2147483646 h 1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37" h="15">
                <a:moveTo>
                  <a:pt x="0" y="15"/>
                </a:moveTo>
                <a:lnTo>
                  <a:pt x="40" y="15"/>
                </a:lnTo>
                <a:lnTo>
                  <a:pt x="80" y="15"/>
                </a:lnTo>
                <a:lnTo>
                  <a:pt x="116" y="12"/>
                </a:lnTo>
                <a:lnTo>
                  <a:pt x="152" y="12"/>
                </a:lnTo>
                <a:lnTo>
                  <a:pt x="179" y="12"/>
                </a:lnTo>
                <a:lnTo>
                  <a:pt x="205" y="8"/>
                </a:lnTo>
                <a:lnTo>
                  <a:pt x="223" y="4"/>
                </a:lnTo>
                <a:lnTo>
                  <a:pt x="232" y="4"/>
                </a:lnTo>
                <a:lnTo>
                  <a:pt x="237" y="0"/>
                </a:lnTo>
                <a:lnTo>
                  <a:pt x="223" y="0"/>
                </a:lnTo>
                <a:lnTo>
                  <a:pt x="219" y="4"/>
                </a:lnTo>
                <a:lnTo>
                  <a:pt x="205" y="8"/>
                </a:lnTo>
                <a:lnTo>
                  <a:pt x="187" y="8"/>
                </a:lnTo>
                <a:lnTo>
                  <a:pt x="156" y="12"/>
                </a:lnTo>
                <a:lnTo>
                  <a:pt x="125" y="12"/>
                </a:lnTo>
                <a:lnTo>
                  <a:pt x="85" y="12"/>
                </a:lnTo>
                <a:lnTo>
                  <a:pt x="40" y="15"/>
                </a:lnTo>
                <a:lnTo>
                  <a:pt x="0" y="15"/>
                </a:lnTo>
                <a:close/>
              </a:path>
            </a:pathLst>
          </a:custGeom>
          <a:solidFill>
            <a:srgbClr val="BBBB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99" name="Freeform 635"/>
          <p:cNvSpPr>
            <a:spLocks/>
          </p:cNvSpPr>
          <p:nvPr/>
        </p:nvSpPr>
        <p:spPr bwMode="auto">
          <a:xfrm>
            <a:off x="4703763" y="5605463"/>
            <a:ext cx="354012" cy="23812"/>
          </a:xfrm>
          <a:custGeom>
            <a:avLst/>
            <a:gdLst>
              <a:gd name="T0" fmla="*/ 0 w 223"/>
              <a:gd name="T1" fmla="*/ 2147483646 h 15"/>
              <a:gd name="T2" fmla="*/ 2147483646 w 223"/>
              <a:gd name="T3" fmla="*/ 2147483646 h 15"/>
              <a:gd name="T4" fmla="*/ 2147483646 w 223"/>
              <a:gd name="T5" fmla="*/ 2147483646 h 15"/>
              <a:gd name="T6" fmla="*/ 2147483646 w 223"/>
              <a:gd name="T7" fmla="*/ 2147483646 h 15"/>
              <a:gd name="T8" fmla="*/ 2147483646 w 223"/>
              <a:gd name="T9" fmla="*/ 2147483646 h 15"/>
              <a:gd name="T10" fmla="*/ 2147483646 w 223"/>
              <a:gd name="T11" fmla="*/ 2147483646 h 15"/>
              <a:gd name="T12" fmla="*/ 2147483646 w 223"/>
              <a:gd name="T13" fmla="*/ 2147483646 h 15"/>
              <a:gd name="T14" fmla="*/ 2147483646 w 223"/>
              <a:gd name="T15" fmla="*/ 2147483646 h 15"/>
              <a:gd name="T16" fmla="*/ 2147483646 w 223"/>
              <a:gd name="T17" fmla="*/ 0 h 15"/>
              <a:gd name="T18" fmla="*/ 2147483646 w 223"/>
              <a:gd name="T19" fmla="*/ 0 h 15"/>
              <a:gd name="T20" fmla="*/ 2147483646 w 223"/>
              <a:gd name="T21" fmla="*/ 2147483646 h 15"/>
              <a:gd name="T22" fmla="*/ 2147483646 w 223"/>
              <a:gd name="T23" fmla="*/ 2147483646 h 15"/>
              <a:gd name="T24" fmla="*/ 2147483646 w 223"/>
              <a:gd name="T25" fmla="*/ 2147483646 h 15"/>
              <a:gd name="T26" fmla="*/ 2147483646 w 223"/>
              <a:gd name="T27" fmla="*/ 2147483646 h 15"/>
              <a:gd name="T28" fmla="*/ 2147483646 w 223"/>
              <a:gd name="T29" fmla="*/ 2147483646 h 15"/>
              <a:gd name="T30" fmla="*/ 2147483646 w 223"/>
              <a:gd name="T31" fmla="*/ 2147483646 h 15"/>
              <a:gd name="T32" fmla="*/ 2147483646 w 223"/>
              <a:gd name="T33" fmla="*/ 2147483646 h 15"/>
              <a:gd name="T34" fmla="*/ 0 w 223"/>
              <a:gd name="T35" fmla="*/ 2147483646 h 15"/>
              <a:gd name="T36" fmla="*/ 0 w 223"/>
              <a:gd name="T37" fmla="*/ 2147483646 h 1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23" h="15">
                <a:moveTo>
                  <a:pt x="0" y="15"/>
                </a:moveTo>
                <a:lnTo>
                  <a:pt x="40" y="15"/>
                </a:lnTo>
                <a:lnTo>
                  <a:pt x="85" y="12"/>
                </a:lnTo>
                <a:lnTo>
                  <a:pt x="125" y="12"/>
                </a:lnTo>
                <a:lnTo>
                  <a:pt x="156" y="12"/>
                </a:lnTo>
                <a:lnTo>
                  <a:pt x="187" y="8"/>
                </a:lnTo>
                <a:lnTo>
                  <a:pt x="205" y="8"/>
                </a:lnTo>
                <a:lnTo>
                  <a:pt x="219" y="4"/>
                </a:lnTo>
                <a:lnTo>
                  <a:pt x="223" y="0"/>
                </a:lnTo>
                <a:lnTo>
                  <a:pt x="210" y="0"/>
                </a:lnTo>
                <a:lnTo>
                  <a:pt x="205" y="4"/>
                </a:lnTo>
                <a:lnTo>
                  <a:pt x="192" y="4"/>
                </a:lnTo>
                <a:lnTo>
                  <a:pt x="174" y="8"/>
                </a:lnTo>
                <a:lnTo>
                  <a:pt x="147" y="12"/>
                </a:lnTo>
                <a:lnTo>
                  <a:pt x="116" y="12"/>
                </a:lnTo>
                <a:lnTo>
                  <a:pt x="80" y="12"/>
                </a:lnTo>
                <a:lnTo>
                  <a:pt x="40" y="12"/>
                </a:lnTo>
                <a:lnTo>
                  <a:pt x="0" y="15"/>
                </a:lnTo>
                <a:close/>
              </a:path>
            </a:pathLst>
          </a:custGeom>
          <a:solidFill>
            <a:srgbClr val="B6B6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00" name="Freeform 636"/>
          <p:cNvSpPr>
            <a:spLocks/>
          </p:cNvSpPr>
          <p:nvPr/>
        </p:nvSpPr>
        <p:spPr bwMode="auto">
          <a:xfrm>
            <a:off x="4703763" y="5605463"/>
            <a:ext cx="333375" cy="23812"/>
          </a:xfrm>
          <a:custGeom>
            <a:avLst/>
            <a:gdLst>
              <a:gd name="T0" fmla="*/ 0 w 210"/>
              <a:gd name="T1" fmla="*/ 2147483646 h 15"/>
              <a:gd name="T2" fmla="*/ 2147483646 w 210"/>
              <a:gd name="T3" fmla="*/ 2147483646 h 15"/>
              <a:gd name="T4" fmla="*/ 2147483646 w 210"/>
              <a:gd name="T5" fmla="*/ 2147483646 h 15"/>
              <a:gd name="T6" fmla="*/ 2147483646 w 210"/>
              <a:gd name="T7" fmla="*/ 2147483646 h 15"/>
              <a:gd name="T8" fmla="*/ 2147483646 w 210"/>
              <a:gd name="T9" fmla="*/ 2147483646 h 15"/>
              <a:gd name="T10" fmla="*/ 2147483646 w 210"/>
              <a:gd name="T11" fmla="*/ 2147483646 h 15"/>
              <a:gd name="T12" fmla="*/ 2147483646 w 210"/>
              <a:gd name="T13" fmla="*/ 2147483646 h 15"/>
              <a:gd name="T14" fmla="*/ 2147483646 w 210"/>
              <a:gd name="T15" fmla="*/ 2147483646 h 15"/>
              <a:gd name="T16" fmla="*/ 2147483646 w 210"/>
              <a:gd name="T17" fmla="*/ 0 h 15"/>
              <a:gd name="T18" fmla="*/ 2147483646 w 210"/>
              <a:gd name="T19" fmla="*/ 0 h 15"/>
              <a:gd name="T20" fmla="*/ 2147483646 w 210"/>
              <a:gd name="T21" fmla="*/ 2147483646 h 15"/>
              <a:gd name="T22" fmla="*/ 2147483646 w 210"/>
              <a:gd name="T23" fmla="*/ 2147483646 h 15"/>
              <a:gd name="T24" fmla="*/ 2147483646 w 210"/>
              <a:gd name="T25" fmla="*/ 2147483646 h 15"/>
              <a:gd name="T26" fmla="*/ 2147483646 w 210"/>
              <a:gd name="T27" fmla="*/ 2147483646 h 15"/>
              <a:gd name="T28" fmla="*/ 2147483646 w 210"/>
              <a:gd name="T29" fmla="*/ 2147483646 h 15"/>
              <a:gd name="T30" fmla="*/ 2147483646 w 210"/>
              <a:gd name="T31" fmla="*/ 2147483646 h 15"/>
              <a:gd name="T32" fmla="*/ 2147483646 w 210"/>
              <a:gd name="T33" fmla="*/ 2147483646 h 15"/>
              <a:gd name="T34" fmla="*/ 0 w 210"/>
              <a:gd name="T35" fmla="*/ 2147483646 h 15"/>
              <a:gd name="T36" fmla="*/ 0 w 210"/>
              <a:gd name="T37" fmla="*/ 2147483646 h 1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10" h="15">
                <a:moveTo>
                  <a:pt x="0" y="15"/>
                </a:moveTo>
                <a:lnTo>
                  <a:pt x="40" y="12"/>
                </a:lnTo>
                <a:lnTo>
                  <a:pt x="80" y="12"/>
                </a:lnTo>
                <a:lnTo>
                  <a:pt x="116" y="12"/>
                </a:lnTo>
                <a:lnTo>
                  <a:pt x="147" y="12"/>
                </a:lnTo>
                <a:lnTo>
                  <a:pt x="174" y="8"/>
                </a:lnTo>
                <a:lnTo>
                  <a:pt x="192" y="4"/>
                </a:lnTo>
                <a:lnTo>
                  <a:pt x="205" y="4"/>
                </a:lnTo>
                <a:lnTo>
                  <a:pt x="210" y="0"/>
                </a:lnTo>
                <a:lnTo>
                  <a:pt x="196" y="0"/>
                </a:lnTo>
                <a:lnTo>
                  <a:pt x="192" y="4"/>
                </a:lnTo>
                <a:lnTo>
                  <a:pt x="183" y="4"/>
                </a:lnTo>
                <a:lnTo>
                  <a:pt x="165" y="8"/>
                </a:lnTo>
                <a:lnTo>
                  <a:pt x="138" y="8"/>
                </a:lnTo>
                <a:lnTo>
                  <a:pt x="107" y="12"/>
                </a:lnTo>
                <a:lnTo>
                  <a:pt x="76" y="12"/>
                </a:lnTo>
                <a:lnTo>
                  <a:pt x="36" y="12"/>
                </a:lnTo>
                <a:lnTo>
                  <a:pt x="0" y="12"/>
                </a:lnTo>
                <a:lnTo>
                  <a:pt x="0" y="15"/>
                </a:lnTo>
                <a:close/>
              </a:path>
            </a:pathLst>
          </a:custGeom>
          <a:solidFill>
            <a:srgbClr val="B0B0B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01" name="Freeform 637"/>
          <p:cNvSpPr>
            <a:spLocks/>
          </p:cNvSpPr>
          <p:nvPr/>
        </p:nvSpPr>
        <p:spPr bwMode="auto">
          <a:xfrm>
            <a:off x="4703763" y="5605463"/>
            <a:ext cx="311150" cy="19050"/>
          </a:xfrm>
          <a:custGeom>
            <a:avLst/>
            <a:gdLst>
              <a:gd name="T0" fmla="*/ 0 w 196"/>
              <a:gd name="T1" fmla="*/ 2147483646 h 12"/>
              <a:gd name="T2" fmla="*/ 2147483646 w 196"/>
              <a:gd name="T3" fmla="*/ 2147483646 h 12"/>
              <a:gd name="T4" fmla="*/ 2147483646 w 196"/>
              <a:gd name="T5" fmla="*/ 2147483646 h 12"/>
              <a:gd name="T6" fmla="*/ 2147483646 w 196"/>
              <a:gd name="T7" fmla="*/ 2147483646 h 12"/>
              <a:gd name="T8" fmla="*/ 2147483646 w 196"/>
              <a:gd name="T9" fmla="*/ 2147483646 h 12"/>
              <a:gd name="T10" fmla="*/ 2147483646 w 196"/>
              <a:gd name="T11" fmla="*/ 2147483646 h 12"/>
              <a:gd name="T12" fmla="*/ 2147483646 w 196"/>
              <a:gd name="T13" fmla="*/ 2147483646 h 12"/>
              <a:gd name="T14" fmla="*/ 2147483646 w 196"/>
              <a:gd name="T15" fmla="*/ 2147483646 h 12"/>
              <a:gd name="T16" fmla="*/ 2147483646 w 196"/>
              <a:gd name="T17" fmla="*/ 0 h 12"/>
              <a:gd name="T18" fmla="*/ 2147483646 w 196"/>
              <a:gd name="T19" fmla="*/ 0 h 12"/>
              <a:gd name="T20" fmla="*/ 2147483646 w 196"/>
              <a:gd name="T21" fmla="*/ 2147483646 h 12"/>
              <a:gd name="T22" fmla="*/ 2147483646 w 196"/>
              <a:gd name="T23" fmla="*/ 2147483646 h 12"/>
              <a:gd name="T24" fmla="*/ 2147483646 w 196"/>
              <a:gd name="T25" fmla="*/ 2147483646 h 12"/>
              <a:gd name="T26" fmla="*/ 2147483646 w 196"/>
              <a:gd name="T27" fmla="*/ 2147483646 h 12"/>
              <a:gd name="T28" fmla="*/ 2147483646 w 196"/>
              <a:gd name="T29" fmla="*/ 2147483646 h 12"/>
              <a:gd name="T30" fmla="*/ 2147483646 w 196"/>
              <a:gd name="T31" fmla="*/ 2147483646 h 12"/>
              <a:gd name="T32" fmla="*/ 2147483646 w 196"/>
              <a:gd name="T33" fmla="*/ 2147483646 h 12"/>
              <a:gd name="T34" fmla="*/ 0 w 196"/>
              <a:gd name="T35" fmla="*/ 2147483646 h 12"/>
              <a:gd name="T36" fmla="*/ 0 w 196"/>
              <a:gd name="T37" fmla="*/ 2147483646 h 1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96" h="12">
                <a:moveTo>
                  <a:pt x="0" y="12"/>
                </a:moveTo>
                <a:lnTo>
                  <a:pt x="36" y="12"/>
                </a:lnTo>
                <a:lnTo>
                  <a:pt x="76" y="12"/>
                </a:lnTo>
                <a:lnTo>
                  <a:pt x="107" y="12"/>
                </a:lnTo>
                <a:lnTo>
                  <a:pt x="138" y="8"/>
                </a:lnTo>
                <a:lnTo>
                  <a:pt x="165" y="8"/>
                </a:lnTo>
                <a:lnTo>
                  <a:pt x="183" y="4"/>
                </a:lnTo>
                <a:lnTo>
                  <a:pt x="192" y="4"/>
                </a:lnTo>
                <a:lnTo>
                  <a:pt x="196" y="0"/>
                </a:lnTo>
                <a:lnTo>
                  <a:pt x="183" y="0"/>
                </a:lnTo>
                <a:lnTo>
                  <a:pt x="179" y="4"/>
                </a:lnTo>
                <a:lnTo>
                  <a:pt x="170" y="4"/>
                </a:lnTo>
                <a:lnTo>
                  <a:pt x="152" y="8"/>
                </a:lnTo>
                <a:lnTo>
                  <a:pt x="129" y="8"/>
                </a:lnTo>
                <a:lnTo>
                  <a:pt x="103" y="12"/>
                </a:lnTo>
                <a:lnTo>
                  <a:pt x="67" y="12"/>
                </a:lnTo>
                <a:lnTo>
                  <a:pt x="36" y="12"/>
                </a:lnTo>
                <a:lnTo>
                  <a:pt x="0" y="12"/>
                </a:lnTo>
                <a:close/>
              </a:path>
            </a:pathLst>
          </a:custGeom>
          <a:solidFill>
            <a:srgbClr val="ABAB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02" name="Freeform 638"/>
          <p:cNvSpPr>
            <a:spLocks/>
          </p:cNvSpPr>
          <p:nvPr/>
        </p:nvSpPr>
        <p:spPr bwMode="auto">
          <a:xfrm>
            <a:off x="4703763" y="5605463"/>
            <a:ext cx="290512" cy="19050"/>
          </a:xfrm>
          <a:custGeom>
            <a:avLst/>
            <a:gdLst>
              <a:gd name="T0" fmla="*/ 0 w 183"/>
              <a:gd name="T1" fmla="*/ 2147483646 h 12"/>
              <a:gd name="T2" fmla="*/ 2147483646 w 183"/>
              <a:gd name="T3" fmla="*/ 2147483646 h 12"/>
              <a:gd name="T4" fmla="*/ 2147483646 w 183"/>
              <a:gd name="T5" fmla="*/ 2147483646 h 12"/>
              <a:gd name="T6" fmla="*/ 2147483646 w 183"/>
              <a:gd name="T7" fmla="*/ 2147483646 h 12"/>
              <a:gd name="T8" fmla="*/ 2147483646 w 183"/>
              <a:gd name="T9" fmla="*/ 2147483646 h 12"/>
              <a:gd name="T10" fmla="*/ 2147483646 w 183"/>
              <a:gd name="T11" fmla="*/ 2147483646 h 12"/>
              <a:gd name="T12" fmla="*/ 2147483646 w 183"/>
              <a:gd name="T13" fmla="*/ 2147483646 h 12"/>
              <a:gd name="T14" fmla="*/ 2147483646 w 183"/>
              <a:gd name="T15" fmla="*/ 2147483646 h 12"/>
              <a:gd name="T16" fmla="*/ 2147483646 w 183"/>
              <a:gd name="T17" fmla="*/ 0 h 12"/>
              <a:gd name="T18" fmla="*/ 2147483646 w 183"/>
              <a:gd name="T19" fmla="*/ 0 h 12"/>
              <a:gd name="T20" fmla="*/ 2147483646 w 183"/>
              <a:gd name="T21" fmla="*/ 2147483646 h 12"/>
              <a:gd name="T22" fmla="*/ 2147483646 w 183"/>
              <a:gd name="T23" fmla="*/ 2147483646 h 12"/>
              <a:gd name="T24" fmla="*/ 2147483646 w 183"/>
              <a:gd name="T25" fmla="*/ 2147483646 h 12"/>
              <a:gd name="T26" fmla="*/ 2147483646 w 183"/>
              <a:gd name="T27" fmla="*/ 2147483646 h 12"/>
              <a:gd name="T28" fmla="*/ 2147483646 w 183"/>
              <a:gd name="T29" fmla="*/ 2147483646 h 12"/>
              <a:gd name="T30" fmla="*/ 2147483646 w 183"/>
              <a:gd name="T31" fmla="*/ 2147483646 h 12"/>
              <a:gd name="T32" fmla="*/ 0 w 183"/>
              <a:gd name="T33" fmla="*/ 2147483646 h 12"/>
              <a:gd name="T34" fmla="*/ 0 w 183"/>
              <a:gd name="T35" fmla="*/ 2147483646 h 1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83" h="12">
                <a:moveTo>
                  <a:pt x="0" y="12"/>
                </a:moveTo>
                <a:lnTo>
                  <a:pt x="36" y="12"/>
                </a:lnTo>
                <a:lnTo>
                  <a:pt x="67" y="12"/>
                </a:lnTo>
                <a:lnTo>
                  <a:pt x="103" y="12"/>
                </a:lnTo>
                <a:lnTo>
                  <a:pt x="129" y="8"/>
                </a:lnTo>
                <a:lnTo>
                  <a:pt x="152" y="8"/>
                </a:lnTo>
                <a:lnTo>
                  <a:pt x="170" y="4"/>
                </a:lnTo>
                <a:lnTo>
                  <a:pt x="179" y="4"/>
                </a:lnTo>
                <a:lnTo>
                  <a:pt x="183" y="0"/>
                </a:lnTo>
                <a:lnTo>
                  <a:pt x="170" y="0"/>
                </a:lnTo>
                <a:lnTo>
                  <a:pt x="165" y="4"/>
                </a:lnTo>
                <a:lnTo>
                  <a:pt x="152" y="4"/>
                </a:lnTo>
                <a:lnTo>
                  <a:pt x="134" y="8"/>
                </a:lnTo>
                <a:lnTo>
                  <a:pt x="107" y="8"/>
                </a:lnTo>
                <a:lnTo>
                  <a:pt x="71" y="12"/>
                </a:lnTo>
                <a:lnTo>
                  <a:pt x="36" y="12"/>
                </a:lnTo>
                <a:lnTo>
                  <a:pt x="0" y="12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03" name="Freeform 639"/>
          <p:cNvSpPr>
            <a:spLocks/>
          </p:cNvSpPr>
          <p:nvPr/>
        </p:nvSpPr>
        <p:spPr bwMode="auto">
          <a:xfrm>
            <a:off x="4703763" y="5605463"/>
            <a:ext cx="269875" cy="19050"/>
          </a:xfrm>
          <a:custGeom>
            <a:avLst/>
            <a:gdLst>
              <a:gd name="T0" fmla="*/ 0 w 170"/>
              <a:gd name="T1" fmla="*/ 2147483646 h 12"/>
              <a:gd name="T2" fmla="*/ 2147483646 w 170"/>
              <a:gd name="T3" fmla="*/ 2147483646 h 12"/>
              <a:gd name="T4" fmla="*/ 2147483646 w 170"/>
              <a:gd name="T5" fmla="*/ 2147483646 h 12"/>
              <a:gd name="T6" fmla="*/ 2147483646 w 170"/>
              <a:gd name="T7" fmla="*/ 2147483646 h 12"/>
              <a:gd name="T8" fmla="*/ 2147483646 w 170"/>
              <a:gd name="T9" fmla="*/ 2147483646 h 12"/>
              <a:gd name="T10" fmla="*/ 2147483646 w 170"/>
              <a:gd name="T11" fmla="*/ 2147483646 h 12"/>
              <a:gd name="T12" fmla="*/ 2147483646 w 170"/>
              <a:gd name="T13" fmla="*/ 2147483646 h 12"/>
              <a:gd name="T14" fmla="*/ 2147483646 w 170"/>
              <a:gd name="T15" fmla="*/ 0 h 12"/>
              <a:gd name="T16" fmla="*/ 2147483646 w 170"/>
              <a:gd name="T17" fmla="*/ 0 h 12"/>
              <a:gd name="T18" fmla="*/ 2147483646 w 170"/>
              <a:gd name="T19" fmla="*/ 2147483646 h 12"/>
              <a:gd name="T20" fmla="*/ 2147483646 w 170"/>
              <a:gd name="T21" fmla="*/ 2147483646 h 12"/>
              <a:gd name="T22" fmla="*/ 2147483646 w 170"/>
              <a:gd name="T23" fmla="*/ 2147483646 h 12"/>
              <a:gd name="T24" fmla="*/ 2147483646 w 170"/>
              <a:gd name="T25" fmla="*/ 2147483646 h 12"/>
              <a:gd name="T26" fmla="*/ 2147483646 w 170"/>
              <a:gd name="T27" fmla="*/ 2147483646 h 12"/>
              <a:gd name="T28" fmla="*/ 2147483646 w 170"/>
              <a:gd name="T29" fmla="*/ 2147483646 h 12"/>
              <a:gd name="T30" fmla="*/ 0 w 170"/>
              <a:gd name="T31" fmla="*/ 2147483646 h 12"/>
              <a:gd name="T32" fmla="*/ 0 w 170"/>
              <a:gd name="T33" fmla="*/ 2147483646 h 1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70" h="12">
                <a:moveTo>
                  <a:pt x="0" y="12"/>
                </a:moveTo>
                <a:lnTo>
                  <a:pt x="36" y="12"/>
                </a:lnTo>
                <a:lnTo>
                  <a:pt x="71" y="12"/>
                </a:lnTo>
                <a:lnTo>
                  <a:pt x="107" y="8"/>
                </a:lnTo>
                <a:lnTo>
                  <a:pt x="134" y="8"/>
                </a:lnTo>
                <a:lnTo>
                  <a:pt x="152" y="4"/>
                </a:lnTo>
                <a:lnTo>
                  <a:pt x="165" y="4"/>
                </a:lnTo>
                <a:lnTo>
                  <a:pt x="170" y="0"/>
                </a:lnTo>
                <a:lnTo>
                  <a:pt x="156" y="0"/>
                </a:lnTo>
                <a:lnTo>
                  <a:pt x="152" y="4"/>
                </a:lnTo>
                <a:lnTo>
                  <a:pt x="143" y="4"/>
                </a:lnTo>
                <a:lnTo>
                  <a:pt x="120" y="8"/>
                </a:lnTo>
                <a:lnTo>
                  <a:pt x="98" y="8"/>
                </a:lnTo>
                <a:lnTo>
                  <a:pt x="67" y="8"/>
                </a:lnTo>
                <a:lnTo>
                  <a:pt x="36" y="12"/>
                </a:lnTo>
                <a:lnTo>
                  <a:pt x="0" y="12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04" name="Freeform 640"/>
          <p:cNvSpPr>
            <a:spLocks/>
          </p:cNvSpPr>
          <p:nvPr/>
        </p:nvSpPr>
        <p:spPr bwMode="auto">
          <a:xfrm>
            <a:off x="4703763" y="5605463"/>
            <a:ext cx="247650" cy="19050"/>
          </a:xfrm>
          <a:custGeom>
            <a:avLst/>
            <a:gdLst>
              <a:gd name="T0" fmla="*/ 0 w 156"/>
              <a:gd name="T1" fmla="*/ 2147483646 h 12"/>
              <a:gd name="T2" fmla="*/ 2147483646 w 156"/>
              <a:gd name="T3" fmla="*/ 2147483646 h 12"/>
              <a:gd name="T4" fmla="*/ 2147483646 w 156"/>
              <a:gd name="T5" fmla="*/ 2147483646 h 12"/>
              <a:gd name="T6" fmla="*/ 2147483646 w 156"/>
              <a:gd name="T7" fmla="*/ 2147483646 h 12"/>
              <a:gd name="T8" fmla="*/ 2147483646 w 156"/>
              <a:gd name="T9" fmla="*/ 2147483646 h 12"/>
              <a:gd name="T10" fmla="*/ 2147483646 w 156"/>
              <a:gd name="T11" fmla="*/ 2147483646 h 12"/>
              <a:gd name="T12" fmla="*/ 2147483646 w 156"/>
              <a:gd name="T13" fmla="*/ 2147483646 h 12"/>
              <a:gd name="T14" fmla="*/ 2147483646 w 156"/>
              <a:gd name="T15" fmla="*/ 0 h 12"/>
              <a:gd name="T16" fmla="*/ 2147483646 w 156"/>
              <a:gd name="T17" fmla="*/ 0 h 12"/>
              <a:gd name="T18" fmla="*/ 2147483646 w 156"/>
              <a:gd name="T19" fmla="*/ 2147483646 h 12"/>
              <a:gd name="T20" fmla="*/ 2147483646 w 156"/>
              <a:gd name="T21" fmla="*/ 2147483646 h 12"/>
              <a:gd name="T22" fmla="*/ 2147483646 w 156"/>
              <a:gd name="T23" fmla="*/ 2147483646 h 12"/>
              <a:gd name="T24" fmla="*/ 2147483646 w 156"/>
              <a:gd name="T25" fmla="*/ 2147483646 h 12"/>
              <a:gd name="T26" fmla="*/ 2147483646 w 156"/>
              <a:gd name="T27" fmla="*/ 2147483646 h 12"/>
              <a:gd name="T28" fmla="*/ 2147483646 w 156"/>
              <a:gd name="T29" fmla="*/ 2147483646 h 12"/>
              <a:gd name="T30" fmla="*/ 0 w 156"/>
              <a:gd name="T31" fmla="*/ 2147483646 h 12"/>
              <a:gd name="T32" fmla="*/ 0 w 156"/>
              <a:gd name="T33" fmla="*/ 2147483646 h 1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56" h="12">
                <a:moveTo>
                  <a:pt x="0" y="12"/>
                </a:moveTo>
                <a:lnTo>
                  <a:pt x="36" y="12"/>
                </a:lnTo>
                <a:lnTo>
                  <a:pt x="67" y="8"/>
                </a:lnTo>
                <a:lnTo>
                  <a:pt x="98" y="8"/>
                </a:lnTo>
                <a:lnTo>
                  <a:pt x="120" y="8"/>
                </a:lnTo>
                <a:lnTo>
                  <a:pt x="143" y="4"/>
                </a:lnTo>
                <a:lnTo>
                  <a:pt x="152" y="4"/>
                </a:lnTo>
                <a:lnTo>
                  <a:pt x="156" y="0"/>
                </a:lnTo>
                <a:lnTo>
                  <a:pt x="143" y="0"/>
                </a:lnTo>
                <a:lnTo>
                  <a:pt x="138" y="4"/>
                </a:lnTo>
                <a:lnTo>
                  <a:pt x="129" y="4"/>
                </a:lnTo>
                <a:lnTo>
                  <a:pt x="111" y="8"/>
                </a:lnTo>
                <a:lnTo>
                  <a:pt x="89" y="8"/>
                </a:lnTo>
                <a:lnTo>
                  <a:pt x="62" y="8"/>
                </a:lnTo>
                <a:lnTo>
                  <a:pt x="31" y="8"/>
                </a:lnTo>
                <a:lnTo>
                  <a:pt x="0" y="8"/>
                </a:lnTo>
                <a:lnTo>
                  <a:pt x="0" y="12"/>
                </a:lnTo>
                <a:close/>
              </a:path>
            </a:pathLst>
          </a:custGeom>
          <a:solidFill>
            <a:srgbClr val="9797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05" name="Freeform 641"/>
          <p:cNvSpPr>
            <a:spLocks/>
          </p:cNvSpPr>
          <p:nvPr/>
        </p:nvSpPr>
        <p:spPr bwMode="auto">
          <a:xfrm>
            <a:off x="4703763" y="5605463"/>
            <a:ext cx="227012" cy="12700"/>
          </a:xfrm>
          <a:custGeom>
            <a:avLst/>
            <a:gdLst>
              <a:gd name="T0" fmla="*/ 0 w 143"/>
              <a:gd name="T1" fmla="*/ 2147483646 h 8"/>
              <a:gd name="T2" fmla="*/ 2147483646 w 143"/>
              <a:gd name="T3" fmla="*/ 2147483646 h 8"/>
              <a:gd name="T4" fmla="*/ 2147483646 w 143"/>
              <a:gd name="T5" fmla="*/ 2147483646 h 8"/>
              <a:gd name="T6" fmla="*/ 2147483646 w 143"/>
              <a:gd name="T7" fmla="*/ 2147483646 h 8"/>
              <a:gd name="T8" fmla="*/ 2147483646 w 143"/>
              <a:gd name="T9" fmla="*/ 2147483646 h 8"/>
              <a:gd name="T10" fmla="*/ 2147483646 w 143"/>
              <a:gd name="T11" fmla="*/ 2147483646 h 8"/>
              <a:gd name="T12" fmla="*/ 2147483646 w 143"/>
              <a:gd name="T13" fmla="*/ 2147483646 h 8"/>
              <a:gd name="T14" fmla="*/ 2147483646 w 143"/>
              <a:gd name="T15" fmla="*/ 0 h 8"/>
              <a:gd name="T16" fmla="*/ 2147483646 w 143"/>
              <a:gd name="T17" fmla="*/ 0 h 8"/>
              <a:gd name="T18" fmla="*/ 2147483646 w 143"/>
              <a:gd name="T19" fmla="*/ 2147483646 h 8"/>
              <a:gd name="T20" fmla="*/ 2147483646 w 143"/>
              <a:gd name="T21" fmla="*/ 2147483646 h 8"/>
              <a:gd name="T22" fmla="*/ 2147483646 w 143"/>
              <a:gd name="T23" fmla="*/ 2147483646 h 8"/>
              <a:gd name="T24" fmla="*/ 2147483646 w 143"/>
              <a:gd name="T25" fmla="*/ 2147483646 h 8"/>
              <a:gd name="T26" fmla="*/ 2147483646 w 143"/>
              <a:gd name="T27" fmla="*/ 2147483646 h 8"/>
              <a:gd name="T28" fmla="*/ 2147483646 w 143"/>
              <a:gd name="T29" fmla="*/ 2147483646 h 8"/>
              <a:gd name="T30" fmla="*/ 0 w 143"/>
              <a:gd name="T31" fmla="*/ 2147483646 h 8"/>
              <a:gd name="T32" fmla="*/ 0 w 143"/>
              <a:gd name="T33" fmla="*/ 2147483646 h 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3" h="8">
                <a:moveTo>
                  <a:pt x="0" y="8"/>
                </a:moveTo>
                <a:lnTo>
                  <a:pt x="31" y="8"/>
                </a:lnTo>
                <a:lnTo>
                  <a:pt x="62" y="8"/>
                </a:lnTo>
                <a:lnTo>
                  <a:pt x="89" y="8"/>
                </a:lnTo>
                <a:lnTo>
                  <a:pt x="111" y="8"/>
                </a:lnTo>
                <a:lnTo>
                  <a:pt x="129" y="4"/>
                </a:lnTo>
                <a:lnTo>
                  <a:pt x="138" y="4"/>
                </a:lnTo>
                <a:lnTo>
                  <a:pt x="143" y="0"/>
                </a:lnTo>
                <a:lnTo>
                  <a:pt x="129" y="0"/>
                </a:lnTo>
                <a:lnTo>
                  <a:pt x="129" y="4"/>
                </a:lnTo>
                <a:lnTo>
                  <a:pt x="116" y="4"/>
                </a:lnTo>
                <a:lnTo>
                  <a:pt x="103" y="8"/>
                </a:lnTo>
                <a:lnTo>
                  <a:pt x="80" y="8"/>
                </a:lnTo>
                <a:lnTo>
                  <a:pt x="53" y="8"/>
                </a:lnTo>
                <a:lnTo>
                  <a:pt x="27" y="8"/>
                </a:lnTo>
                <a:lnTo>
                  <a:pt x="0" y="8"/>
                </a:lnTo>
                <a:close/>
              </a:path>
            </a:pathLst>
          </a:custGeom>
          <a:solidFill>
            <a:srgbClr val="8F8F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06" name="Freeform 642"/>
          <p:cNvSpPr>
            <a:spLocks/>
          </p:cNvSpPr>
          <p:nvPr/>
        </p:nvSpPr>
        <p:spPr bwMode="auto">
          <a:xfrm>
            <a:off x="4703763" y="5605463"/>
            <a:ext cx="204787" cy="12700"/>
          </a:xfrm>
          <a:custGeom>
            <a:avLst/>
            <a:gdLst>
              <a:gd name="T0" fmla="*/ 0 w 129"/>
              <a:gd name="T1" fmla="*/ 2147483646 h 8"/>
              <a:gd name="T2" fmla="*/ 2147483646 w 129"/>
              <a:gd name="T3" fmla="*/ 2147483646 h 8"/>
              <a:gd name="T4" fmla="*/ 2147483646 w 129"/>
              <a:gd name="T5" fmla="*/ 2147483646 h 8"/>
              <a:gd name="T6" fmla="*/ 2147483646 w 129"/>
              <a:gd name="T7" fmla="*/ 2147483646 h 8"/>
              <a:gd name="T8" fmla="*/ 2147483646 w 129"/>
              <a:gd name="T9" fmla="*/ 2147483646 h 8"/>
              <a:gd name="T10" fmla="*/ 2147483646 w 129"/>
              <a:gd name="T11" fmla="*/ 2147483646 h 8"/>
              <a:gd name="T12" fmla="*/ 2147483646 w 129"/>
              <a:gd name="T13" fmla="*/ 2147483646 h 8"/>
              <a:gd name="T14" fmla="*/ 2147483646 w 129"/>
              <a:gd name="T15" fmla="*/ 0 h 8"/>
              <a:gd name="T16" fmla="*/ 2147483646 w 129"/>
              <a:gd name="T17" fmla="*/ 0 h 8"/>
              <a:gd name="T18" fmla="*/ 2147483646 w 129"/>
              <a:gd name="T19" fmla="*/ 2147483646 h 8"/>
              <a:gd name="T20" fmla="*/ 2147483646 w 129"/>
              <a:gd name="T21" fmla="*/ 2147483646 h 8"/>
              <a:gd name="T22" fmla="*/ 2147483646 w 129"/>
              <a:gd name="T23" fmla="*/ 2147483646 h 8"/>
              <a:gd name="T24" fmla="*/ 2147483646 w 129"/>
              <a:gd name="T25" fmla="*/ 2147483646 h 8"/>
              <a:gd name="T26" fmla="*/ 2147483646 w 129"/>
              <a:gd name="T27" fmla="*/ 2147483646 h 8"/>
              <a:gd name="T28" fmla="*/ 0 w 129"/>
              <a:gd name="T29" fmla="*/ 2147483646 h 8"/>
              <a:gd name="T30" fmla="*/ 0 w 129"/>
              <a:gd name="T31" fmla="*/ 2147483646 h 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9" h="8">
                <a:moveTo>
                  <a:pt x="0" y="8"/>
                </a:moveTo>
                <a:lnTo>
                  <a:pt x="27" y="8"/>
                </a:lnTo>
                <a:lnTo>
                  <a:pt x="53" y="8"/>
                </a:lnTo>
                <a:lnTo>
                  <a:pt x="80" y="8"/>
                </a:lnTo>
                <a:lnTo>
                  <a:pt x="103" y="8"/>
                </a:lnTo>
                <a:lnTo>
                  <a:pt x="116" y="4"/>
                </a:lnTo>
                <a:lnTo>
                  <a:pt x="129" y="4"/>
                </a:lnTo>
                <a:lnTo>
                  <a:pt x="129" y="0"/>
                </a:lnTo>
                <a:lnTo>
                  <a:pt x="116" y="0"/>
                </a:lnTo>
                <a:lnTo>
                  <a:pt x="111" y="4"/>
                </a:lnTo>
                <a:lnTo>
                  <a:pt x="103" y="4"/>
                </a:lnTo>
                <a:lnTo>
                  <a:pt x="80" y="8"/>
                </a:lnTo>
                <a:lnTo>
                  <a:pt x="58" y="8"/>
                </a:lnTo>
                <a:lnTo>
                  <a:pt x="31" y="8"/>
                </a:lnTo>
                <a:lnTo>
                  <a:pt x="0" y="8"/>
                </a:lnTo>
                <a:close/>
              </a:path>
            </a:pathLst>
          </a:custGeom>
          <a:solidFill>
            <a:srgbClr val="8787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07" name="Freeform 643"/>
          <p:cNvSpPr>
            <a:spLocks/>
          </p:cNvSpPr>
          <p:nvPr/>
        </p:nvSpPr>
        <p:spPr bwMode="auto">
          <a:xfrm>
            <a:off x="4703763" y="5605463"/>
            <a:ext cx="184150" cy="12700"/>
          </a:xfrm>
          <a:custGeom>
            <a:avLst/>
            <a:gdLst>
              <a:gd name="T0" fmla="*/ 0 w 116"/>
              <a:gd name="T1" fmla="*/ 2147483646 h 8"/>
              <a:gd name="T2" fmla="*/ 2147483646 w 116"/>
              <a:gd name="T3" fmla="*/ 2147483646 h 8"/>
              <a:gd name="T4" fmla="*/ 2147483646 w 116"/>
              <a:gd name="T5" fmla="*/ 2147483646 h 8"/>
              <a:gd name="T6" fmla="*/ 2147483646 w 116"/>
              <a:gd name="T7" fmla="*/ 2147483646 h 8"/>
              <a:gd name="T8" fmla="*/ 2147483646 w 116"/>
              <a:gd name="T9" fmla="*/ 2147483646 h 8"/>
              <a:gd name="T10" fmla="*/ 2147483646 w 116"/>
              <a:gd name="T11" fmla="*/ 2147483646 h 8"/>
              <a:gd name="T12" fmla="*/ 2147483646 w 116"/>
              <a:gd name="T13" fmla="*/ 0 h 8"/>
              <a:gd name="T14" fmla="*/ 2147483646 w 116"/>
              <a:gd name="T15" fmla="*/ 0 h 8"/>
              <a:gd name="T16" fmla="*/ 2147483646 w 116"/>
              <a:gd name="T17" fmla="*/ 2147483646 h 8"/>
              <a:gd name="T18" fmla="*/ 2147483646 w 116"/>
              <a:gd name="T19" fmla="*/ 2147483646 h 8"/>
              <a:gd name="T20" fmla="*/ 2147483646 w 116"/>
              <a:gd name="T21" fmla="*/ 2147483646 h 8"/>
              <a:gd name="T22" fmla="*/ 2147483646 w 116"/>
              <a:gd name="T23" fmla="*/ 2147483646 h 8"/>
              <a:gd name="T24" fmla="*/ 2147483646 w 116"/>
              <a:gd name="T25" fmla="*/ 2147483646 h 8"/>
              <a:gd name="T26" fmla="*/ 0 w 116"/>
              <a:gd name="T27" fmla="*/ 2147483646 h 8"/>
              <a:gd name="T28" fmla="*/ 0 w 116"/>
              <a:gd name="T29" fmla="*/ 2147483646 h 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6" h="8">
                <a:moveTo>
                  <a:pt x="0" y="8"/>
                </a:moveTo>
                <a:lnTo>
                  <a:pt x="31" y="8"/>
                </a:lnTo>
                <a:lnTo>
                  <a:pt x="58" y="8"/>
                </a:lnTo>
                <a:lnTo>
                  <a:pt x="80" y="8"/>
                </a:lnTo>
                <a:lnTo>
                  <a:pt x="103" y="4"/>
                </a:lnTo>
                <a:lnTo>
                  <a:pt x="111" y="4"/>
                </a:lnTo>
                <a:lnTo>
                  <a:pt x="116" y="0"/>
                </a:lnTo>
                <a:lnTo>
                  <a:pt x="103" y="0"/>
                </a:lnTo>
                <a:lnTo>
                  <a:pt x="103" y="4"/>
                </a:lnTo>
                <a:lnTo>
                  <a:pt x="89" y="4"/>
                </a:lnTo>
                <a:lnTo>
                  <a:pt x="71" y="4"/>
                </a:lnTo>
                <a:lnTo>
                  <a:pt x="49" y="8"/>
                </a:lnTo>
                <a:lnTo>
                  <a:pt x="27" y="8"/>
                </a:lnTo>
                <a:lnTo>
                  <a:pt x="0" y="8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08" name="Freeform 644"/>
          <p:cNvSpPr>
            <a:spLocks/>
          </p:cNvSpPr>
          <p:nvPr/>
        </p:nvSpPr>
        <p:spPr bwMode="auto">
          <a:xfrm>
            <a:off x="4703763" y="5605463"/>
            <a:ext cx="163512" cy="12700"/>
          </a:xfrm>
          <a:custGeom>
            <a:avLst/>
            <a:gdLst>
              <a:gd name="T0" fmla="*/ 0 w 103"/>
              <a:gd name="T1" fmla="*/ 2147483646 h 8"/>
              <a:gd name="T2" fmla="*/ 2147483646 w 103"/>
              <a:gd name="T3" fmla="*/ 2147483646 h 8"/>
              <a:gd name="T4" fmla="*/ 2147483646 w 103"/>
              <a:gd name="T5" fmla="*/ 2147483646 h 8"/>
              <a:gd name="T6" fmla="*/ 2147483646 w 103"/>
              <a:gd name="T7" fmla="*/ 2147483646 h 8"/>
              <a:gd name="T8" fmla="*/ 2147483646 w 103"/>
              <a:gd name="T9" fmla="*/ 2147483646 h 8"/>
              <a:gd name="T10" fmla="*/ 2147483646 w 103"/>
              <a:gd name="T11" fmla="*/ 2147483646 h 8"/>
              <a:gd name="T12" fmla="*/ 2147483646 w 103"/>
              <a:gd name="T13" fmla="*/ 0 h 8"/>
              <a:gd name="T14" fmla="*/ 2147483646 w 103"/>
              <a:gd name="T15" fmla="*/ 0 h 8"/>
              <a:gd name="T16" fmla="*/ 2147483646 w 103"/>
              <a:gd name="T17" fmla="*/ 2147483646 h 8"/>
              <a:gd name="T18" fmla="*/ 2147483646 w 103"/>
              <a:gd name="T19" fmla="*/ 2147483646 h 8"/>
              <a:gd name="T20" fmla="*/ 2147483646 w 103"/>
              <a:gd name="T21" fmla="*/ 2147483646 h 8"/>
              <a:gd name="T22" fmla="*/ 2147483646 w 103"/>
              <a:gd name="T23" fmla="*/ 2147483646 h 8"/>
              <a:gd name="T24" fmla="*/ 2147483646 w 103"/>
              <a:gd name="T25" fmla="*/ 2147483646 h 8"/>
              <a:gd name="T26" fmla="*/ 0 w 103"/>
              <a:gd name="T27" fmla="*/ 2147483646 h 8"/>
              <a:gd name="T28" fmla="*/ 0 w 103"/>
              <a:gd name="T29" fmla="*/ 2147483646 h 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3" h="8">
                <a:moveTo>
                  <a:pt x="0" y="8"/>
                </a:moveTo>
                <a:lnTo>
                  <a:pt x="27" y="8"/>
                </a:lnTo>
                <a:lnTo>
                  <a:pt x="49" y="8"/>
                </a:lnTo>
                <a:lnTo>
                  <a:pt x="71" y="4"/>
                </a:lnTo>
                <a:lnTo>
                  <a:pt x="89" y="4"/>
                </a:lnTo>
                <a:lnTo>
                  <a:pt x="103" y="4"/>
                </a:lnTo>
                <a:lnTo>
                  <a:pt x="103" y="0"/>
                </a:lnTo>
                <a:lnTo>
                  <a:pt x="89" y="0"/>
                </a:lnTo>
                <a:lnTo>
                  <a:pt x="89" y="4"/>
                </a:lnTo>
                <a:lnTo>
                  <a:pt x="80" y="4"/>
                </a:lnTo>
                <a:lnTo>
                  <a:pt x="62" y="4"/>
                </a:lnTo>
                <a:lnTo>
                  <a:pt x="44" y="4"/>
                </a:lnTo>
                <a:lnTo>
                  <a:pt x="22" y="8"/>
                </a:lnTo>
                <a:lnTo>
                  <a:pt x="0" y="8"/>
                </a:lnTo>
                <a:close/>
              </a:path>
            </a:pathLst>
          </a:custGeom>
          <a:solidFill>
            <a:srgbClr val="7A7A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09" name="Freeform 645"/>
          <p:cNvSpPr>
            <a:spLocks/>
          </p:cNvSpPr>
          <p:nvPr/>
        </p:nvSpPr>
        <p:spPr bwMode="auto">
          <a:xfrm>
            <a:off x="4703763" y="5605463"/>
            <a:ext cx="141287" cy="12700"/>
          </a:xfrm>
          <a:custGeom>
            <a:avLst/>
            <a:gdLst>
              <a:gd name="T0" fmla="*/ 0 w 89"/>
              <a:gd name="T1" fmla="*/ 2147483646 h 8"/>
              <a:gd name="T2" fmla="*/ 2147483646 w 89"/>
              <a:gd name="T3" fmla="*/ 2147483646 h 8"/>
              <a:gd name="T4" fmla="*/ 2147483646 w 89"/>
              <a:gd name="T5" fmla="*/ 2147483646 h 8"/>
              <a:gd name="T6" fmla="*/ 2147483646 w 89"/>
              <a:gd name="T7" fmla="*/ 2147483646 h 8"/>
              <a:gd name="T8" fmla="*/ 2147483646 w 89"/>
              <a:gd name="T9" fmla="*/ 2147483646 h 8"/>
              <a:gd name="T10" fmla="*/ 2147483646 w 89"/>
              <a:gd name="T11" fmla="*/ 2147483646 h 8"/>
              <a:gd name="T12" fmla="*/ 2147483646 w 89"/>
              <a:gd name="T13" fmla="*/ 0 h 8"/>
              <a:gd name="T14" fmla="*/ 2147483646 w 89"/>
              <a:gd name="T15" fmla="*/ 0 h 8"/>
              <a:gd name="T16" fmla="*/ 2147483646 w 89"/>
              <a:gd name="T17" fmla="*/ 2147483646 h 8"/>
              <a:gd name="T18" fmla="*/ 2147483646 w 89"/>
              <a:gd name="T19" fmla="*/ 2147483646 h 8"/>
              <a:gd name="T20" fmla="*/ 2147483646 w 89"/>
              <a:gd name="T21" fmla="*/ 2147483646 h 8"/>
              <a:gd name="T22" fmla="*/ 2147483646 w 89"/>
              <a:gd name="T23" fmla="*/ 2147483646 h 8"/>
              <a:gd name="T24" fmla="*/ 0 w 89"/>
              <a:gd name="T25" fmla="*/ 2147483646 h 8"/>
              <a:gd name="T26" fmla="*/ 0 w 89"/>
              <a:gd name="T27" fmla="*/ 2147483646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89" h="8">
                <a:moveTo>
                  <a:pt x="0" y="8"/>
                </a:moveTo>
                <a:lnTo>
                  <a:pt x="22" y="8"/>
                </a:lnTo>
                <a:lnTo>
                  <a:pt x="44" y="4"/>
                </a:lnTo>
                <a:lnTo>
                  <a:pt x="62" y="4"/>
                </a:lnTo>
                <a:lnTo>
                  <a:pt x="80" y="4"/>
                </a:lnTo>
                <a:lnTo>
                  <a:pt x="89" y="4"/>
                </a:lnTo>
                <a:lnTo>
                  <a:pt x="89" y="0"/>
                </a:lnTo>
                <a:lnTo>
                  <a:pt x="76" y="0"/>
                </a:lnTo>
                <a:lnTo>
                  <a:pt x="76" y="4"/>
                </a:lnTo>
                <a:lnTo>
                  <a:pt x="62" y="4"/>
                </a:lnTo>
                <a:lnTo>
                  <a:pt x="44" y="4"/>
                </a:lnTo>
                <a:lnTo>
                  <a:pt x="22" y="4"/>
                </a:lnTo>
                <a:lnTo>
                  <a:pt x="0" y="4"/>
                </a:lnTo>
                <a:lnTo>
                  <a:pt x="0" y="8"/>
                </a:lnTo>
                <a:close/>
              </a:path>
            </a:pathLst>
          </a:custGeom>
          <a:solidFill>
            <a:srgbClr val="7575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10" name="Freeform 646"/>
          <p:cNvSpPr>
            <a:spLocks/>
          </p:cNvSpPr>
          <p:nvPr/>
        </p:nvSpPr>
        <p:spPr bwMode="auto">
          <a:xfrm>
            <a:off x="4703763" y="5605463"/>
            <a:ext cx="120650" cy="6350"/>
          </a:xfrm>
          <a:custGeom>
            <a:avLst/>
            <a:gdLst>
              <a:gd name="T0" fmla="*/ 0 w 76"/>
              <a:gd name="T1" fmla="*/ 2147483646 h 4"/>
              <a:gd name="T2" fmla="*/ 2147483646 w 76"/>
              <a:gd name="T3" fmla="*/ 2147483646 h 4"/>
              <a:gd name="T4" fmla="*/ 2147483646 w 76"/>
              <a:gd name="T5" fmla="*/ 2147483646 h 4"/>
              <a:gd name="T6" fmla="*/ 2147483646 w 76"/>
              <a:gd name="T7" fmla="*/ 2147483646 h 4"/>
              <a:gd name="T8" fmla="*/ 2147483646 w 76"/>
              <a:gd name="T9" fmla="*/ 2147483646 h 4"/>
              <a:gd name="T10" fmla="*/ 2147483646 w 76"/>
              <a:gd name="T11" fmla="*/ 0 h 4"/>
              <a:gd name="T12" fmla="*/ 2147483646 w 76"/>
              <a:gd name="T13" fmla="*/ 0 h 4"/>
              <a:gd name="T14" fmla="*/ 2147483646 w 76"/>
              <a:gd name="T15" fmla="*/ 2147483646 h 4"/>
              <a:gd name="T16" fmla="*/ 2147483646 w 76"/>
              <a:gd name="T17" fmla="*/ 2147483646 h 4"/>
              <a:gd name="T18" fmla="*/ 2147483646 w 76"/>
              <a:gd name="T19" fmla="*/ 2147483646 h 4"/>
              <a:gd name="T20" fmla="*/ 2147483646 w 76"/>
              <a:gd name="T21" fmla="*/ 2147483646 h 4"/>
              <a:gd name="T22" fmla="*/ 0 w 76"/>
              <a:gd name="T23" fmla="*/ 2147483646 h 4"/>
              <a:gd name="T24" fmla="*/ 0 w 76"/>
              <a:gd name="T25" fmla="*/ 2147483646 h 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6" h="4">
                <a:moveTo>
                  <a:pt x="0" y="4"/>
                </a:moveTo>
                <a:lnTo>
                  <a:pt x="22" y="4"/>
                </a:lnTo>
                <a:lnTo>
                  <a:pt x="44" y="4"/>
                </a:lnTo>
                <a:lnTo>
                  <a:pt x="62" y="4"/>
                </a:lnTo>
                <a:lnTo>
                  <a:pt x="76" y="4"/>
                </a:lnTo>
                <a:lnTo>
                  <a:pt x="76" y="0"/>
                </a:lnTo>
                <a:lnTo>
                  <a:pt x="62" y="0"/>
                </a:lnTo>
                <a:lnTo>
                  <a:pt x="62" y="4"/>
                </a:lnTo>
                <a:lnTo>
                  <a:pt x="53" y="4"/>
                </a:lnTo>
                <a:lnTo>
                  <a:pt x="36" y="4"/>
                </a:lnTo>
                <a:lnTo>
                  <a:pt x="18" y="4"/>
                </a:lnTo>
                <a:lnTo>
                  <a:pt x="0" y="4"/>
                </a:lnTo>
                <a:close/>
              </a:path>
            </a:pathLst>
          </a:custGeom>
          <a:solidFill>
            <a:srgbClr val="71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11" name="Freeform 647"/>
          <p:cNvSpPr>
            <a:spLocks/>
          </p:cNvSpPr>
          <p:nvPr/>
        </p:nvSpPr>
        <p:spPr bwMode="auto">
          <a:xfrm>
            <a:off x="4703763" y="5605463"/>
            <a:ext cx="98425" cy="6350"/>
          </a:xfrm>
          <a:custGeom>
            <a:avLst/>
            <a:gdLst>
              <a:gd name="T0" fmla="*/ 0 w 62"/>
              <a:gd name="T1" fmla="*/ 2147483646 h 4"/>
              <a:gd name="T2" fmla="*/ 2147483646 w 62"/>
              <a:gd name="T3" fmla="*/ 2147483646 h 4"/>
              <a:gd name="T4" fmla="*/ 2147483646 w 62"/>
              <a:gd name="T5" fmla="*/ 2147483646 h 4"/>
              <a:gd name="T6" fmla="*/ 2147483646 w 62"/>
              <a:gd name="T7" fmla="*/ 2147483646 h 4"/>
              <a:gd name="T8" fmla="*/ 2147483646 w 62"/>
              <a:gd name="T9" fmla="*/ 2147483646 h 4"/>
              <a:gd name="T10" fmla="*/ 2147483646 w 62"/>
              <a:gd name="T11" fmla="*/ 0 h 4"/>
              <a:gd name="T12" fmla="*/ 2147483646 w 62"/>
              <a:gd name="T13" fmla="*/ 0 h 4"/>
              <a:gd name="T14" fmla="*/ 2147483646 w 62"/>
              <a:gd name="T15" fmla="*/ 2147483646 h 4"/>
              <a:gd name="T16" fmla="*/ 2147483646 w 62"/>
              <a:gd name="T17" fmla="*/ 2147483646 h 4"/>
              <a:gd name="T18" fmla="*/ 2147483646 w 62"/>
              <a:gd name="T19" fmla="*/ 2147483646 h 4"/>
              <a:gd name="T20" fmla="*/ 0 w 62"/>
              <a:gd name="T21" fmla="*/ 2147483646 h 4"/>
              <a:gd name="T22" fmla="*/ 0 w 62"/>
              <a:gd name="T23" fmla="*/ 2147483646 h 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2" h="4">
                <a:moveTo>
                  <a:pt x="0" y="4"/>
                </a:moveTo>
                <a:lnTo>
                  <a:pt x="18" y="4"/>
                </a:lnTo>
                <a:lnTo>
                  <a:pt x="36" y="4"/>
                </a:lnTo>
                <a:lnTo>
                  <a:pt x="53" y="4"/>
                </a:lnTo>
                <a:lnTo>
                  <a:pt x="62" y="4"/>
                </a:lnTo>
                <a:lnTo>
                  <a:pt x="62" y="0"/>
                </a:lnTo>
                <a:lnTo>
                  <a:pt x="49" y="0"/>
                </a:lnTo>
                <a:lnTo>
                  <a:pt x="49" y="4"/>
                </a:lnTo>
                <a:lnTo>
                  <a:pt x="36" y="4"/>
                </a:lnTo>
                <a:lnTo>
                  <a:pt x="18" y="4"/>
                </a:lnTo>
                <a:lnTo>
                  <a:pt x="0" y="4"/>
                </a:lnTo>
                <a:close/>
              </a:path>
            </a:pathLst>
          </a:custGeom>
          <a:solidFill>
            <a:srgbClr val="6E6E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12" name="Freeform 648"/>
          <p:cNvSpPr>
            <a:spLocks/>
          </p:cNvSpPr>
          <p:nvPr/>
        </p:nvSpPr>
        <p:spPr bwMode="auto">
          <a:xfrm>
            <a:off x="4703763" y="5605463"/>
            <a:ext cx="77787" cy="6350"/>
          </a:xfrm>
          <a:custGeom>
            <a:avLst/>
            <a:gdLst>
              <a:gd name="T0" fmla="*/ 0 w 49"/>
              <a:gd name="T1" fmla="*/ 2147483646 h 4"/>
              <a:gd name="T2" fmla="*/ 2147483646 w 49"/>
              <a:gd name="T3" fmla="*/ 2147483646 h 4"/>
              <a:gd name="T4" fmla="*/ 2147483646 w 49"/>
              <a:gd name="T5" fmla="*/ 2147483646 h 4"/>
              <a:gd name="T6" fmla="*/ 2147483646 w 49"/>
              <a:gd name="T7" fmla="*/ 2147483646 h 4"/>
              <a:gd name="T8" fmla="*/ 2147483646 w 49"/>
              <a:gd name="T9" fmla="*/ 0 h 4"/>
              <a:gd name="T10" fmla="*/ 2147483646 w 49"/>
              <a:gd name="T11" fmla="*/ 0 h 4"/>
              <a:gd name="T12" fmla="*/ 2147483646 w 49"/>
              <a:gd name="T13" fmla="*/ 0 h 4"/>
              <a:gd name="T14" fmla="*/ 2147483646 w 49"/>
              <a:gd name="T15" fmla="*/ 2147483646 h 4"/>
              <a:gd name="T16" fmla="*/ 2147483646 w 49"/>
              <a:gd name="T17" fmla="*/ 2147483646 h 4"/>
              <a:gd name="T18" fmla="*/ 0 w 49"/>
              <a:gd name="T19" fmla="*/ 2147483646 h 4"/>
              <a:gd name="T20" fmla="*/ 0 w 49"/>
              <a:gd name="T21" fmla="*/ 2147483646 h 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9" h="4">
                <a:moveTo>
                  <a:pt x="0" y="4"/>
                </a:moveTo>
                <a:lnTo>
                  <a:pt x="18" y="4"/>
                </a:lnTo>
                <a:lnTo>
                  <a:pt x="36" y="4"/>
                </a:lnTo>
                <a:lnTo>
                  <a:pt x="49" y="4"/>
                </a:lnTo>
                <a:lnTo>
                  <a:pt x="49" y="0"/>
                </a:lnTo>
                <a:lnTo>
                  <a:pt x="40" y="0"/>
                </a:lnTo>
                <a:lnTo>
                  <a:pt x="36" y="0"/>
                </a:lnTo>
                <a:lnTo>
                  <a:pt x="27" y="4"/>
                </a:lnTo>
                <a:lnTo>
                  <a:pt x="13" y="4"/>
                </a:lnTo>
                <a:lnTo>
                  <a:pt x="0" y="4"/>
                </a:lnTo>
                <a:close/>
              </a:path>
            </a:pathLst>
          </a:custGeom>
          <a:solidFill>
            <a:srgbClr val="6B6B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13" name="Freeform 649"/>
          <p:cNvSpPr>
            <a:spLocks/>
          </p:cNvSpPr>
          <p:nvPr/>
        </p:nvSpPr>
        <p:spPr bwMode="auto">
          <a:xfrm>
            <a:off x="4703763" y="5605463"/>
            <a:ext cx="63500" cy="6350"/>
          </a:xfrm>
          <a:custGeom>
            <a:avLst/>
            <a:gdLst>
              <a:gd name="T0" fmla="*/ 0 w 40"/>
              <a:gd name="T1" fmla="*/ 2147483646 h 4"/>
              <a:gd name="T2" fmla="*/ 2147483646 w 40"/>
              <a:gd name="T3" fmla="*/ 2147483646 h 4"/>
              <a:gd name="T4" fmla="*/ 2147483646 w 40"/>
              <a:gd name="T5" fmla="*/ 2147483646 h 4"/>
              <a:gd name="T6" fmla="*/ 2147483646 w 40"/>
              <a:gd name="T7" fmla="*/ 0 h 4"/>
              <a:gd name="T8" fmla="*/ 2147483646 w 40"/>
              <a:gd name="T9" fmla="*/ 0 h 4"/>
              <a:gd name="T10" fmla="*/ 2147483646 w 40"/>
              <a:gd name="T11" fmla="*/ 0 h 4"/>
              <a:gd name="T12" fmla="*/ 2147483646 w 40"/>
              <a:gd name="T13" fmla="*/ 0 h 4"/>
              <a:gd name="T14" fmla="*/ 2147483646 w 40"/>
              <a:gd name="T15" fmla="*/ 2147483646 h 4"/>
              <a:gd name="T16" fmla="*/ 0 w 40"/>
              <a:gd name="T17" fmla="*/ 2147483646 h 4"/>
              <a:gd name="T18" fmla="*/ 0 w 40"/>
              <a:gd name="T19" fmla="*/ 2147483646 h 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0" h="4">
                <a:moveTo>
                  <a:pt x="0" y="4"/>
                </a:moveTo>
                <a:lnTo>
                  <a:pt x="13" y="4"/>
                </a:lnTo>
                <a:lnTo>
                  <a:pt x="27" y="4"/>
                </a:lnTo>
                <a:lnTo>
                  <a:pt x="36" y="0"/>
                </a:lnTo>
                <a:lnTo>
                  <a:pt x="40" y="0"/>
                </a:lnTo>
                <a:lnTo>
                  <a:pt x="27" y="0"/>
                </a:lnTo>
                <a:lnTo>
                  <a:pt x="22" y="0"/>
                </a:lnTo>
                <a:lnTo>
                  <a:pt x="13" y="4"/>
                </a:lnTo>
                <a:lnTo>
                  <a:pt x="0" y="4"/>
                </a:lnTo>
                <a:close/>
              </a:path>
            </a:pathLst>
          </a:custGeom>
          <a:solidFill>
            <a:srgbClr val="6868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14" name="Freeform 650"/>
          <p:cNvSpPr>
            <a:spLocks/>
          </p:cNvSpPr>
          <p:nvPr/>
        </p:nvSpPr>
        <p:spPr bwMode="auto">
          <a:xfrm>
            <a:off x="4703763" y="5605463"/>
            <a:ext cx="42862" cy="6350"/>
          </a:xfrm>
          <a:custGeom>
            <a:avLst/>
            <a:gdLst>
              <a:gd name="T0" fmla="*/ 0 w 27"/>
              <a:gd name="T1" fmla="*/ 2147483646 h 4"/>
              <a:gd name="T2" fmla="*/ 2147483646 w 27"/>
              <a:gd name="T3" fmla="*/ 2147483646 h 4"/>
              <a:gd name="T4" fmla="*/ 2147483646 w 27"/>
              <a:gd name="T5" fmla="*/ 0 h 4"/>
              <a:gd name="T6" fmla="*/ 2147483646 w 27"/>
              <a:gd name="T7" fmla="*/ 0 h 4"/>
              <a:gd name="T8" fmla="*/ 2147483646 w 27"/>
              <a:gd name="T9" fmla="*/ 0 h 4"/>
              <a:gd name="T10" fmla="*/ 2147483646 w 27"/>
              <a:gd name="T11" fmla="*/ 0 h 4"/>
              <a:gd name="T12" fmla="*/ 0 w 27"/>
              <a:gd name="T13" fmla="*/ 0 h 4"/>
              <a:gd name="T14" fmla="*/ 0 w 27"/>
              <a:gd name="T15" fmla="*/ 2147483646 h 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" h="4">
                <a:moveTo>
                  <a:pt x="0" y="4"/>
                </a:moveTo>
                <a:lnTo>
                  <a:pt x="13" y="4"/>
                </a:lnTo>
                <a:lnTo>
                  <a:pt x="22" y="0"/>
                </a:lnTo>
                <a:lnTo>
                  <a:pt x="27" y="0"/>
                </a:lnTo>
                <a:lnTo>
                  <a:pt x="13" y="0"/>
                </a:lnTo>
                <a:lnTo>
                  <a:pt x="9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15" name="Freeform 651"/>
          <p:cNvSpPr>
            <a:spLocks/>
          </p:cNvSpPr>
          <p:nvPr/>
        </p:nvSpPr>
        <p:spPr bwMode="auto">
          <a:xfrm>
            <a:off x="4703763" y="5605463"/>
            <a:ext cx="20637" cy="1587"/>
          </a:xfrm>
          <a:custGeom>
            <a:avLst/>
            <a:gdLst>
              <a:gd name="T0" fmla="*/ 0 w 13"/>
              <a:gd name="T1" fmla="*/ 0 h 1587"/>
              <a:gd name="T2" fmla="*/ 2147483646 w 13"/>
              <a:gd name="T3" fmla="*/ 0 h 1587"/>
              <a:gd name="T4" fmla="*/ 2147483646 w 13"/>
              <a:gd name="T5" fmla="*/ 0 h 1587"/>
              <a:gd name="T6" fmla="*/ 0 w 13"/>
              <a:gd name="T7" fmla="*/ 0 h 1587"/>
              <a:gd name="T8" fmla="*/ 0 w 13"/>
              <a:gd name="T9" fmla="*/ 0 h 1587"/>
              <a:gd name="T10" fmla="*/ 0 w 13"/>
              <a:gd name="T11" fmla="*/ 0 h 15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" h="1587">
                <a:moveTo>
                  <a:pt x="0" y="0"/>
                </a:moveTo>
                <a:lnTo>
                  <a:pt x="9" y="0"/>
                </a:lnTo>
                <a:lnTo>
                  <a:pt x="13" y="0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16" name="Rectangle 652"/>
          <p:cNvSpPr>
            <a:spLocks noChangeArrowheads="1"/>
          </p:cNvSpPr>
          <p:nvPr/>
        </p:nvSpPr>
        <p:spPr bwMode="auto">
          <a:xfrm>
            <a:off x="4703763" y="5605463"/>
            <a:ext cx="1587" cy="1587"/>
          </a:xfrm>
          <a:prstGeom prst="rect">
            <a:avLst/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517" name="Freeform 653"/>
          <p:cNvSpPr>
            <a:spLocks/>
          </p:cNvSpPr>
          <p:nvPr/>
        </p:nvSpPr>
        <p:spPr bwMode="auto">
          <a:xfrm>
            <a:off x="5214938" y="5556250"/>
            <a:ext cx="84137" cy="287338"/>
          </a:xfrm>
          <a:custGeom>
            <a:avLst/>
            <a:gdLst>
              <a:gd name="T0" fmla="*/ 0 w 53"/>
              <a:gd name="T1" fmla="*/ 2147483646 h 181"/>
              <a:gd name="T2" fmla="*/ 2147483646 w 53"/>
              <a:gd name="T3" fmla="*/ 0 h 181"/>
              <a:gd name="T4" fmla="*/ 2147483646 w 53"/>
              <a:gd name="T5" fmla="*/ 2147483646 h 181"/>
              <a:gd name="T6" fmla="*/ 0 w 53"/>
              <a:gd name="T7" fmla="*/ 2147483646 h 181"/>
              <a:gd name="T8" fmla="*/ 0 w 53"/>
              <a:gd name="T9" fmla="*/ 2147483646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" h="181">
                <a:moveTo>
                  <a:pt x="0" y="50"/>
                </a:moveTo>
                <a:lnTo>
                  <a:pt x="53" y="0"/>
                </a:lnTo>
                <a:lnTo>
                  <a:pt x="53" y="135"/>
                </a:lnTo>
                <a:lnTo>
                  <a:pt x="0" y="181"/>
                </a:lnTo>
                <a:lnTo>
                  <a:pt x="0" y="50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18" name="Rectangle 654"/>
          <p:cNvSpPr>
            <a:spLocks noChangeArrowheads="1"/>
          </p:cNvSpPr>
          <p:nvPr/>
        </p:nvSpPr>
        <p:spPr bwMode="auto">
          <a:xfrm>
            <a:off x="4497388" y="5635625"/>
            <a:ext cx="717550" cy="1651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519" name="Rectangle 655"/>
          <p:cNvSpPr>
            <a:spLocks noChangeArrowheads="1"/>
          </p:cNvSpPr>
          <p:nvPr/>
        </p:nvSpPr>
        <p:spPr bwMode="auto">
          <a:xfrm>
            <a:off x="4497388" y="5635625"/>
            <a:ext cx="717550" cy="1651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520" name="Freeform 656"/>
          <p:cNvSpPr>
            <a:spLocks/>
          </p:cNvSpPr>
          <p:nvPr/>
        </p:nvSpPr>
        <p:spPr bwMode="auto">
          <a:xfrm>
            <a:off x="4724400" y="5635625"/>
            <a:ext cx="7938" cy="165100"/>
          </a:xfrm>
          <a:custGeom>
            <a:avLst/>
            <a:gdLst>
              <a:gd name="T0" fmla="*/ 2147483646 w 5"/>
              <a:gd name="T1" fmla="*/ 0 h 104"/>
              <a:gd name="T2" fmla="*/ 0 w 5"/>
              <a:gd name="T3" fmla="*/ 2147483646 h 104"/>
              <a:gd name="T4" fmla="*/ 2147483646 w 5"/>
              <a:gd name="T5" fmla="*/ 2147483646 h 1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" h="104">
                <a:moveTo>
                  <a:pt x="5" y="0"/>
                </a:moveTo>
                <a:lnTo>
                  <a:pt x="0" y="54"/>
                </a:lnTo>
                <a:lnTo>
                  <a:pt x="5" y="104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21" name="Rectangle 657"/>
          <p:cNvSpPr>
            <a:spLocks noChangeArrowheads="1"/>
          </p:cNvSpPr>
          <p:nvPr/>
        </p:nvSpPr>
        <p:spPr bwMode="auto">
          <a:xfrm>
            <a:off x="4497388" y="5800725"/>
            <a:ext cx="717550" cy="42863"/>
          </a:xfrm>
          <a:prstGeom prst="rect">
            <a:avLst/>
          </a:prstGeom>
          <a:solidFill>
            <a:srgbClr val="9A9A9A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522" name="Rectangle 658"/>
          <p:cNvSpPr>
            <a:spLocks noChangeArrowheads="1"/>
          </p:cNvSpPr>
          <p:nvPr/>
        </p:nvSpPr>
        <p:spPr bwMode="auto">
          <a:xfrm>
            <a:off x="5043488" y="5684838"/>
            <a:ext cx="28575" cy="127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523" name="Freeform 659"/>
          <p:cNvSpPr>
            <a:spLocks noEditPoints="1"/>
          </p:cNvSpPr>
          <p:nvPr/>
        </p:nvSpPr>
        <p:spPr bwMode="auto">
          <a:xfrm>
            <a:off x="4752975" y="5672138"/>
            <a:ext cx="120650" cy="12700"/>
          </a:xfrm>
          <a:custGeom>
            <a:avLst/>
            <a:gdLst>
              <a:gd name="T0" fmla="*/ 0 w 76"/>
              <a:gd name="T1" fmla="*/ 2147483646 h 8"/>
              <a:gd name="T2" fmla="*/ 2147483646 w 76"/>
              <a:gd name="T3" fmla="*/ 2147483646 h 8"/>
              <a:gd name="T4" fmla="*/ 2147483646 w 76"/>
              <a:gd name="T5" fmla="*/ 0 h 8"/>
              <a:gd name="T6" fmla="*/ 0 w 76"/>
              <a:gd name="T7" fmla="*/ 0 h 8"/>
              <a:gd name="T8" fmla="*/ 0 w 76"/>
              <a:gd name="T9" fmla="*/ 2147483646 h 8"/>
              <a:gd name="T10" fmla="*/ 2147483646 w 76"/>
              <a:gd name="T11" fmla="*/ 2147483646 h 8"/>
              <a:gd name="T12" fmla="*/ 2147483646 w 76"/>
              <a:gd name="T13" fmla="*/ 2147483646 h 8"/>
              <a:gd name="T14" fmla="*/ 2147483646 w 76"/>
              <a:gd name="T15" fmla="*/ 0 h 8"/>
              <a:gd name="T16" fmla="*/ 2147483646 w 76"/>
              <a:gd name="T17" fmla="*/ 0 h 8"/>
              <a:gd name="T18" fmla="*/ 2147483646 w 76"/>
              <a:gd name="T19" fmla="*/ 2147483646 h 8"/>
              <a:gd name="T20" fmla="*/ 2147483646 w 76"/>
              <a:gd name="T21" fmla="*/ 2147483646 h 8"/>
              <a:gd name="T22" fmla="*/ 2147483646 w 76"/>
              <a:gd name="T23" fmla="*/ 2147483646 h 8"/>
              <a:gd name="T24" fmla="*/ 2147483646 w 76"/>
              <a:gd name="T25" fmla="*/ 0 h 8"/>
              <a:gd name="T26" fmla="*/ 2147483646 w 76"/>
              <a:gd name="T27" fmla="*/ 0 h 8"/>
              <a:gd name="T28" fmla="*/ 2147483646 w 76"/>
              <a:gd name="T29" fmla="*/ 2147483646 h 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76" h="8">
                <a:moveTo>
                  <a:pt x="0" y="8"/>
                </a:moveTo>
                <a:lnTo>
                  <a:pt x="22" y="8"/>
                </a:lnTo>
                <a:lnTo>
                  <a:pt x="22" y="0"/>
                </a:lnTo>
                <a:lnTo>
                  <a:pt x="0" y="0"/>
                </a:lnTo>
                <a:lnTo>
                  <a:pt x="0" y="8"/>
                </a:lnTo>
                <a:close/>
                <a:moveTo>
                  <a:pt x="31" y="8"/>
                </a:moveTo>
                <a:lnTo>
                  <a:pt x="45" y="8"/>
                </a:lnTo>
                <a:lnTo>
                  <a:pt x="45" y="0"/>
                </a:lnTo>
                <a:lnTo>
                  <a:pt x="31" y="0"/>
                </a:lnTo>
                <a:lnTo>
                  <a:pt x="31" y="8"/>
                </a:lnTo>
                <a:close/>
                <a:moveTo>
                  <a:pt x="54" y="8"/>
                </a:moveTo>
                <a:lnTo>
                  <a:pt x="76" y="8"/>
                </a:lnTo>
                <a:lnTo>
                  <a:pt x="76" y="0"/>
                </a:lnTo>
                <a:lnTo>
                  <a:pt x="54" y="0"/>
                </a:lnTo>
                <a:lnTo>
                  <a:pt x="54" y="8"/>
                </a:lnTo>
                <a:close/>
              </a:path>
            </a:pathLst>
          </a:custGeom>
          <a:solidFill>
            <a:srgbClr val="C0C0C0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24" name="Freeform 660"/>
          <p:cNvSpPr>
            <a:spLocks noEditPoints="1"/>
          </p:cNvSpPr>
          <p:nvPr/>
        </p:nvSpPr>
        <p:spPr bwMode="auto">
          <a:xfrm>
            <a:off x="4525963" y="5654675"/>
            <a:ext cx="511175" cy="60325"/>
          </a:xfrm>
          <a:custGeom>
            <a:avLst/>
            <a:gdLst>
              <a:gd name="T0" fmla="*/ 0 w 322"/>
              <a:gd name="T1" fmla="*/ 2147483646 h 38"/>
              <a:gd name="T2" fmla="*/ 2147483646 w 322"/>
              <a:gd name="T3" fmla="*/ 2147483646 h 38"/>
              <a:gd name="T4" fmla="*/ 2147483646 w 322"/>
              <a:gd name="T5" fmla="*/ 0 h 38"/>
              <a:gd name="T6" fmla="*/ 0 w 322"/>
              <a:gd name="T7" fmla="*/ 0 h 38"/>
              <a:gd name="T8" fmla="*/ 0 w 322"/>
              <a:gd name="T9" fmla="*/ 2147483646 h 38"/>
              <a:gd name="T10" fmla="*/ 2147483646 w 322"/>
              <a:gd name="T11" fmla="*/ 2147483646 h 38"/>
              <a:gd name="T12" fmla="*/ 2147483646 w 322"/>
              <a:gd name="T13" fmla="*/ 2147483646 h 38"/>
              <a:gd name="T14" fmla="*/ 2147483646 w 322"/>
              <a:gd name="T15" fmla="*/ 2147483646 h 38"/>
              <a:gd name="T16" fmla="*/ 2147483646 w 322"/>
              <a:gd name="T17" fmla="*/ 2147483646 h 38"/>
              <a:gd name="T18" fmla="*/ 2147483646 w 322"/>
              <a:gd name="T19" fmla="*/ 2147483646 h 3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22" h="38">
                <a:moveTo>
                  <a:pt x="0" y="38"/>
                </a:moveTo>
                <a:lnTo>
                  <a:pt x="40" y="38"/>
                </a:lnTo>
                <a:lnTo>
                  <a:pt x="40" y="0"/>
                </a:lnTo>
                <a:lnTo>
                  <a:pt x="0" y="0"/>
                </a:lnTo>
                <a:lnTo>
                  <a:pt x="0" y="38"/>
                </a:lnTo>
                <a:close/>
                <a:moveTo>
                  <a:pt x="282" y="27"/>
                </a:moveTo>
                <a:lnTo>
                  <a:pt x="322" y="27"/>
                </a:lnTo>
                <a:lnTo>
                  <a:pt x="322" y="7"/>
                </a:lnTo>
                <a:lnTo>
                  <a:pt x="282" y="7"/>
                </a:lnTo>
                <a:lnTo>
                  <a:pt x="282" y="27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25" name="Freeform 661"/>
          <p:cNvSpPr>
            <a:spLocks noEditPoints="1"/>
          </p:cNvSpPr>
          <p:nvPr/>
        </p:nvSpPr>
        <p:spPr bwMode="auto">
          <a:xfrm>
            <a:off x="4505325" y="5641975"/>
            <a:ext cx="701675" cy="188913"/>
          </a:xfrm>
          <a:custGeom>
            <a:avLst/>
            <a:gdLst>
              <a:gd name="T0" fmla="*/ 2147483646 w 442"/>
              <a:gd name="T1" fmla="*/ 2147483646 h 119"/>
              <a:gd name="T2" fmla="*/ 2147483646 w 442"/>
              <a:gd name="T3" fmla="*/ 2147483646 h 119"/>
              <a:gd name="T4" fmla="*/ 2147483646 w 442"/>
              <a:gd name="T5" fmla="*/ 0 h 119"/>
              <a:gd name="T6" fmla="*/ 2147483646 w 442"/>
              <a:gd name="T7" fmla="*/ 0 h 119"/>
              <a:gd name="T8" fmla="*/ 2147483646 w 442"/>
              <a:gd name="T9" fmla="*/ 2147483646 h 119"/>
              <a:gd name="T10" fmla="*/ 2147483646 w 442"/>
              <a:gd name="T11" fmla="*/ 2147483646 h 119"/>
              <a:gd name="T12" fmla="*/ 2147483646 w 442"/>
              <a:gd name="T13" fmla="*/ 2147483646 h 119"/>
              <a:gd name="T14" fmla="*/ 2147483646 w 442"/>
              <a:gd name="T15" fmla="*/ 2147483646 h 119"/>
              <a:gd name="T16" fmla="*/ 2147483646 w 442"/>
              <a:gd name="T17" fmla="*/ 2147483646 h 119"/>
              <a:gd name="T18" fmla="*/ 2147483646 w 442"/>
              <a:gd name="T19" fmla="*/ 2147483646 h 119"/>
              <a:gd name="T20" fmla="*/ 2147483646 w 442"/>
              <a:gd name="T21" fmla="*/ 2147483646 h 119"/>
              <a:gd name="T22" fmla="*/ 2147483646 w 442"/>
              <a:gd name="T23" fmla="*/ 2147483646 h 119"/>
              <a:gd name="T24" fmla="*/ 2147483646 w 442"/>
              <a:gd name="T25" fmla="*/ 2147483646 h 119"/>
              <a:gd name="T26" fmla="*/ 2147483646 w 442"/>
              <a:gd name="T27" fmla="*/ 2147483646 h 119"/>
              <a:gd name="T28" fmla="*/ 2147483646 w 442"/>
              <a:gd name="T29" fmla="*/ 2147483646 h 119"/>
              <a:gd name="T30" fmla="*/ 2147483646 w 442"/>
              <a:gd name="T31" fmla="*/ 2147483646 h 119"/>
              <a:gd name="T32" fmla="*/ 2147483646 w 442"/>
              <a:gd name="T33" fmla="*/ 2147483646 h 119"/>
              <a:gd name="T34" fmla="*/ 2147483646 w 442"/>
              <a:gd name="T35" fmla="*/ 2147483646 h 119"/>
              <a:gd name="T36" fmla="*/ 2147483646 w 442"/>
              <a:gd name="T37" fmla="*/ 2147483646 h 119"/>
              <a:gd name="T38" fmla="*/ 2147483646 w 442"/>
              <a:gd name="T39" fmla="*/ 2147483646 h 119"/>
              <a:gd name="T40" fmla="*/ 0 w 442"/>
              <a:gd name="T41" fmla="*/ 2147483646 h 119"/>
              <a:gd name="T42" fmla="*/ 0 w 442"/>
              <a:gd name="T43" fmla="*/ 2147483646 h 119"/>
              <a:gd name="T44" fmla="*/ 2147483646 w 442"/>
              <a:gd name="T45" fmla="*/ 2147483646 h 119"/>
              <a:gd name="T46" fmla="*/ 2147483646 w 442"/>
              <a:gd name="T47" fmla="*/ 2147483646 h 119"/>
              <a:gd name="T48" fmla="*/ 2147483646 w 442"/>
              <a:gd name="T49" fmla="*/ 2147483646 h 119"/>
              <a:gd name="T50" fmla="*/ 2147483646 w 442"/>
              <a:gd name="T51" fmla="*/ 2147483646 h 119"/>
              <a:gd name="T52" fmla="*/ 2147483646 w 442"/>
              <a:gd name="T53" fmla="*/ 2147483646 h 119"/>
              <a:gd name="T54" fmla="*/ 2147483646 w 442"/>
              <a:gd name="T55" fmla="*/ 2147483646 h 119"/>
              <a:gd name="T56" fmla="*/ 2147483646 w 442"/>
              <a:gd name="T57" fmla="*/ 2147483646 h 119"/>
              <a:gd name="T58" fmla="*/ 2147483646 w 442"/>
              <a:gd name="T59" fmla="*/ 2147483646 h 11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42" h="119">
                <a:moveTo>
                  <a:pt x="152" y="96"/>
                </a:moveTo>
                <a:lnTo>
                  <a:pt x="438" y="96"/>
                </a:lnTo>
                <a:lnTo>
                  <a:pt x="438" y="0"/>
                </a:lnTo>
                <a:lnTo>
                  <a:pt x="152" y="0"/>
                </a:lnTo>
                <a:lnTo>
                  <a:pt x="147" y="50"/>
                </a:lnTo>
                <a:lnTo>
                  <a:pt x="152" y="96"/>
                </a:lnTo>
                <a:close/>
                <a:moveTo>
                  <a:pt x="259" y="85"/>
                </a:moveTo>
                <a:lnTo>
                  <a:pt x="424" y="85"/>
                </a:lnTo>
                <a:lnTo>
                  <a:pt x="424" y="15"/>
                </a:lnTo>
                <a:lnTo>
                  <a:pt x="259" y="15"/>
                </a:lnTo>
                <a:lnTo>
                  <a:pt x="259" y="85"/>
                </a:lnTo>
                <a:close/>
                <a:moveTo>
                  <a:pt x="397" y="119"/>
                </a:moveTo>
                <a:lnTo>
                  <a:pt x="433" y="119"/>
                </a:lnTo>
                <a:lnTo>
                  <a:pt x="442" y="119"/>
                </a:lnTo>
                <a:lnTo>
                  <a:pt x="442" y="111"/>
                </a:lnTo>
                <a:lnTo>
                  <a:pt x="433" y="108"/>
                </a:lnTo>
                <a:lnTo>
                  <a:pt x="397" y="108"/>
                </a:lnTo>
                <a:lnTo>
                  <a:pt x="397" y="119"/>
                </a:lnTo>
                <a:close/>
                <a:moveTo>
                  <a:pt x="44" y="119"/>
                </a:moveTo>
                <a:lnTo>
                  <a:pt x="9" y="119"/>
                </a:lnTo>
                <a:lnTo>
                  <a:pt x="0" y="119"/>
                </a:lnTo>
                <a:lnTo>
                  <a:pt x="0" y="111"/>
                </a:lnTo>
                <a:lnTo>
                  <a:pt x="9" y="108"/>
                </a:lnTo>
                <a:lnTo>
                  <a:pt x="44" y="108"/>
                </a:lnTo>
                <a:lnTo>
                  <a:pt x="44" y="119"/>
                </a:lnTo>
                <a:close/>
                <a:moveTo>
                  <a:pt x="156" y="27"/>
                </a:moveTo>
                <a:lnTo>
                  <a:pt x="232" y="27"/>
                </a:lnTo>
                <a:lnTo>
                  <a:pt x="232" y="19"/>
                </a:lnTo>
                <a:lnTo>
                  <a:pt x="156" y="19"/>
                </a:lnTo>
                <a:lnTo>
                  <a:pt x="156" y="27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26" name="Freeform 662"/>
          <p:cNvSpPr>
            <a:spLocks/>
          </p:cNvSpPr>
          <p:nvPr/>
        </p:nvSpPr>
        <p:spPr bwMode="auto">
          <a:xfrm>
            <a:off x="4738688" y="5641975"/>
            <a:ext cx="461962" cy="152400"/>
          </a:xfrm>
          <a:custGeom>
            <a:avLst/>
            <a:gdLst>
              <a:gd name="T0" fmla="*/ 2147483646 w 291"/>
              <a:gd name="T1" fmla="*/ 2147483646 h 96"/>
              <a:gd name="T2" fmla="*/ 2147483646 w 291"/>
              <a:gd name="T3" fmla="*/ 2147483646 h 96"/>
              <a:gd name="T4" fmla="*/ 2147483646 w 291"/>
              <a:gd name="T5" fmla="*/ 0 h 96"/>
              <a:gd name="T6" fmla="*/ 2147483646 w 291"/>
              <a:gd name="T7" fmla="*/ 0 h 96"/>
              <a:gd name="T8" fmla="*/ 0 w 291"/>
              <a:gd name="T9" fmla="*/ 2147483646 h 96"/>
              <a:gd name="T10" fmla="*/ 2147483646 w 291"/>
              <a:gd name="T11" fmla="*/ 2147483646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1" h="96">
                <a:moveTo>
                  <a:pt x="5" y="96"/>
                </a:moveTo>
                <a:lnTo>
                  <a:pt x="291" y="96"/>
                </a:lnTo>
                <a:lnTo>
                  <a:pt x="291" y="0"/>
                </a:lnTo>
                <a:lnTo>
                  <a:pt x="5" y="0"/>
                </a:lnTo>
                <a:lnTo>
                  <a:pt x="0" y="50"/>
                </a:lnTo>
                <a:lnTo>
                  <a:pt x="5" y="96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27" name="Line 663"/>
          <p:cNvSpPr>
            <a:spLocks noChangeShapeType="1"/>
          </p:cNvSpPr>
          <p:nvPr/>
        </p:nvSpPr>
        <p:spPr bwMode="auto">
          <a:xfrm>
            <a:off x="4879975" y="5641975"/>
            <a:ext cx="1588" cy="152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28" name="Line 664"/>
          <p:cNvSpPr>
            <a:spLocks noChangeShapeType="1"/>
          </p:cNvSpPr>
          <p:nvPr/>
        </p:nvSpPr>
        <p:spPr bwMode="auto">
          <a:xfrm flipH="1">
            <a:off x="4738688" y="5697538"/>
            <a:ext cx="1412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29" name="Line 665"/>
          <p:cNvSpPr>
            <a:spLocks noChangeShapeType="1"/>
          </p:cNvSpPr>
          <p:nvPr/>
        </p:nvSpPr>
        <p:spPr bwMode="auto">
          <a:xfrm flipH="1">
            <a:off x="4738688" y="5745163"/>
            <a:ext cx="1412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30" name="Rectangle 666"/>
          <p:cNvSpPr>
            <a:spLocks noChangeArrowheads="1"/>
          </p:cNvSpPr>
          <p:nvPr/>
        </p:nvSpPr>
        <p:spPr bwMode="auto">
          <a:xfrm>
            <a:off x="4916488" y="5665788"/>
            <a:ext cx="261937" cy="1111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531" name="Line 667"/>
          <p:cNvSpPr>
            <a:spLocks noChangeShapeType="1"/>
          </p:cNvSpPr>
          <p:nvPr/>
        </p:nvSpPr>
        <p:spPr bwMode="auto">
          <a:xfrm>
            <a:off x="5094288" y="5665788"/>
            <a:ext cx="1587" cy="428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32" name="Line 668"/>
          <p:cNvSpPr>
            <a:spLocks noChangeShapeType="1"/>
          </p:cNvSpPr>
          <p:nvPr/>
        </p:nvSpPr>
        <p:spPr bwMode="auto">
          <a:xfrm>
            <a:off x="4916488" y="5708650"/>
            <a:ext cx="261937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33" name="Freeform 669"/>
          <p:cNvSpPr>
            <a:spLocks/>
          </p:cNvSpPr>
          <p:nvPr/>
        </p:nvSpPr>
        <p:spPr bwMode="auto">
          <a:xfrm>
            <a:off x="5135563" y="5813425"/>
            <a:ext cx="71437" cy="17463"/>
          </a:xfrm>
          <a:custGeom>
            <a:avLst/>
            <a:gdLst>
              <a:gd name="T0" fmla="*/ 0 w 45"/>
              <a:gd name="T1" fmla="*/ 2147483646 h 11"/>
              <a:gd name="T2" fmla="*/ 2147483646 w 45"/>
              <a:gd name="T3" fmla="*/ 2147483646 h 11"/>
              <a:gd name="T4" fmla="*/ 2147483646 w 45"/>
              <a:gd name="T5" fmla="*/ 2147483646 h 11"/>
              <a:gd name="T6" fmla="*/ 2147483646 w 45"/>
              <a:gd name="T7" fmla="*/ 2147483646 h 11"/>
              <a:gd name="T8" fmla="*/ 2147483646 w 45"/>
              <a:gd name="T9" fmla="*/ 0 h 11"/>
              <a:gd name="T10" fmla="*/ 0 w 45"/>
              <a:gd name="T11" fmla="*/ 0 h 11"/>
              <a:gd name="T12" fmla="*/ 0 w 45"/>
              <a:gd name="T13" fmla="*/ 2147483646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5" h="11">
                <a:moveTo>
                  <a:pt x="0" y="11"/>
                </a:moveTo>
                <a:lnTo>
                  <a:pt x="36" y="11"/>
                </a:lnTo>
                <a:lnTo>
                  <a:pt x="45" y="11"/>
                </a:lnTo>
                <a:lnTo>
                  <a:pt x="45" y="3"/>
                </a:lnTo>
                <a:lnTo>
                  <a:pt x="36" y="0"/>
                </a:lnTo>
                <a:lnTo>
                  <a:pt x="0" y="0"/>
                </a:lnTo>
                <a:lnTo>
                  <a:pt x="0" y="11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34" name="Freeform 670"/>
          <p:cNvSpPr>
            <a:spLocks/>
          </p:cNvSpPr>
          <p:nvPr/>
        </p:nvSpPr>
        <p:spPr bwMode="auto">
          <a:xfrm>
            <a:off x="4505325" y="5813425"/>
            <a:ext cx="69850" cy="17463"/>
          </a:xfrm>
          <a:custGeom>
            <a:avLst/>
            <a:gdLst>
              <a:gd name="T0" fmla="*/ 2147483646 w 44"/>
              <a:gd name="T1" fmla="*/ 2147483646 h 11"/>
              <a:gd name="T2" fmla="*/ 2147483646 w 44"/>
              <a:gd name="T3" fmla="*/ 2147483646 h 11"/>
              <a:gd name="T4" fmla="*/ 0 w 44"/>
              <a:gd name="T5" fmla="*/ 2147483646 h 11"/>
              <a:gd name="T6" fmla="*/ 0 w 44"/>
              <a:gd name="T7" fmla="*/ 2147483646 h 11"/>
              <a:gd name="T8" fmla="*/ 2147483646 w 44"/>
              <a:gd name="T9" fmla="*/ 0 h 11"/>
              <a:gd name="T10" fmla="*/ 2147483646 w 44"/>
              <a:gd name="T11" fmla="*/ 0 h 11"/>
              <a:gd name="T12" fmla="*/ 2147483646 w 44"/>
              <a:gd name="T13" fmla="*/ 2147483646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4" h="11">
                <a:moveTo>
                  <a:pt x="44" y="11"/>
                </a:moveTo>
                <a:lnTo>
                  <a:pt x="9" y="11"/>
                </a:lnTo>
                <a:lnTo>
                  <a:pt x="0" y="11"/>
                </a:lnTo>
                <a:lnTo>
                  <a:pt x="0" y="3"/>
                </a:lnTo>
                <a:lnTo>
                  <a:pt x="9" y="0"/>
                </a:lnTo>
                <a:lnTo>
                  <a:pt x="44" y="0"/>
                </a:lnTo>
                <a:lnTo>
                  <a:pt x="44" y="11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35" name="Rectangle 671"/>
          <p:cNvSpPr>
            <a:spLocks noChangeArrowheads="1"/>
          </p:cNvSpPr>
          <p:nvPr/>
        </p:nvSpPr>
        <p:spPr bwMode="auto">
          <a:xfrm>
            <a:off x="4752975" y="5672138"/>
            <a:ext cx="120650" cy="127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536" name="Line 672"/>
          <p:cNvSpPr>
            <a:spLocks noChangeShapeType="1"/>
          </p:cNvSpPr>
          <p:nvPr/>
        </p:nvSpPr>
        <p:spPr bwMode="auto">
          <a:xfrm flipV="1">
            <a:off x="4752975" y="5635625"/>
            <a:ext cx="1588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37" name="Line 673"/>
          <p:cNvSpPr>
            <a:spLocks noChangeShapeType="1"/>
          </p:cNvSpPr>
          <p:nvPr/>
        </p:nvSpPr>
        <p:spPr bwMode="auto">
          <a:xfrm flipV="1">
            <a:off x="4752975" y="5794375"/>
            <a:ext cx="1588" cy="63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38" name="Line 674"/>
          <p:cNvSpPr>
            <a:spLocks noChangeShapeType="1"/>
          </p:cNvSpPr>
          <p:nvPr/>
        </p:nvSpPr>
        <p:spPr bwMode="auto">
          <a:xfrm>
            <a:off x="4760913" y="5721350"/>
            <a:ext cx="12700" cy="1588"/>
          </a:xfrm>
          <a:prstGeom prst="line">
            <a:avLst/>
          </a:prstGeom>
          <a:noFill/>
          <a:ln w="635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39" name="Line 675"/>
          <p:cNvSpPr>
            <a:spLocks noChangeShapeType="1"/>
          </p:cNvSpPr>
          <p:nvPr/>
        </p:nvSpPr>
        <p:spPr bwMode="auto">
          <a:xfrm>
            <a:off x="4760913" y="5678488"/>
            <a:ext cx="12700" cy="1587"/>
          </a:xfrm>
          <a:prstGeom prst="line">
            <a:avLst/>
          </a:prstGeom>
          <a:noFill/>
          <a:ln w="635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40" name="Line 676"/>
          <p:cNvSpPr>
            <a:spLocks noChangeShapeType="1"/>
          </p:cNvSpPr>
          <p:nvPr/>
        </p:nvSpPr>
        <p:spPr bwMode="auto">
          <a:xfrm>
            <a:off x="4845050" y="5678488"/>
            <a:ext cx="7938" cy="1587"/>
          </a:xfrm>
          <a:prstGeom prst="line">
            <a:avLst/>
          </a:prstGeom>
          <a:noFill/>
          <a:ln w="635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41" name="Line 677"/>
          <p:cNvSpPr>
            <a:spLocks noChangeShapeType="1"/>
          </p:cNvSpPr>
          <p:nvPr/>
        </p:nvSpPr>
        <p:spPr bwMode="auto">
          <a:xfrm>
            <a:off x="4951413" y="5697538"/>
            <a:ext cx="7937" cy="1587"/>
          </a:xfrm>
          <a:prstGeom prst="line">
            <a:avLst/>
          </a:prstGeom>
          <a:noFill/>
          <a:ln w="635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42" name="Freeform 678"/>
          <p:cNvSpPr>
            <a:spLocks/>
          </p:cNvSpPr>
          <p:nvPr/>
        </p:nvSpPr>
        <p:spPr bwMode="auto">
          <a:xfrm>
            <a:off x="5121275" y="5160963"/>
            <a:ext cx="93663" cy="444500"/>
          </a:xfrm>
          <a:custGeom>
            <a:avLst/>
            <a:gdLst>
              <a:gd name="T0" fmla="*/ 0 w 59"/>
              <a:gd name="T1" fmla="*/ 2147483646 h 280"/>
              <a:gd name="T2" fmla="*/ 2147483646 w 59"/>
              <a:gd name="T3" fmla="*/ 2147483646 h 280"/>
              <a:gd name="T4" fmla="*/ 2147483646 w 59"/>
              <a:gd name="T5" fmla="*/ 2147483646 h 280"/>
              <a:gd name="T6" fmla="*/ 2147483646 w 59"/>
              <a:gd name="T7" fmla="*/ 2147483646 h 280"/>
              <a:gd name="T8" fmla="*/ 2147483646 w 59"/>
              <a:gd name="T9" fmla="*/ 0 h 280"/>
              <a:gd name="T10" fmla="*/ 0 w 59"/>
              <a:gd name="T11" fmla="*/ 2147483646 h 280"/>
              <a:gd name="T12" fmla="*/ 0 w 59"/>
              <a:gd name="T13" fmla="*/ 2147483646 h 2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9" h="280">
                <a:moveTo>
                  <a:pt x="0" y="280"/>
                </a:moveTo>
                <a:lnTo>
                  <a:pt x="41" y="246"/>
                </a:lnTo>
                <a:lnTo>
                  <a:pt x="41" y="180"/>
                </a:lnTo>
                <a:lnTo>
                  <a:pt x="59" y="142"/>
                </a:lnTo>
                <a:lnTo>
                  <a:pt x="59" y="0"/>
                </a:lnTo>
                <a:lnTo>
                  <a:pt x="0" y="46"/>
                </a:lnTo>
                <a:lnTo>
                  <a:pt x="0" y="280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43" name="Freeform 679"/>
          <p:cNvSpPr>
            <a:spLocks/>
          </p:cNvSpPr>
          <p:nvPr/>
        </p:nvSpPr>
        <p:spPr bwMode="auto">
          <a:xfrm>
            <a:off x="4589463" y="5160963"/>
            <a:ext cx="625475" cy="73025"/>
          </a:xfrm>
          <a:custGeom>
            <a:avLst/>
            <a:gdLst>
              <a:gd name="T0" fmla="*/ 2147483646 w 394"/>
              <a:gd name="T1" fmla="*/ 0 h 46"/>
              <a:gd name="T2" fmla="*/ 2147483646 w 394"/>
              <a:gd name="T3" fmla="*/ 0 h 46"/>
              <a:gd name="T4" fmla="*/ 0 w 394"/>
              <a:gd name="T5" fmla="*/ 2147483646 h 46"/>
              <a:gd name="T6" fmla="*/ 2147483646 w 394"/>
              <a:gd name="T7" fmla="*/ 2147483646 h 46"/>
              <a:gd name="T8" fmla="*/ 2147483646 w 394"/>
              <a:gd name="T9" fmla="*/ 0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4" h="46">
                <a:moveTo>
                  <a:pt x="394" y="0"/>
                </a:moveTo>
                <a:lnTo>
                  <a:pt x="54" y="0"/>
                </a:lnTo>
                <a:lnTo>
                  <a:pt x="0" y="46"/>
                </a:lnTo>
                <a:lnTo>
                  <a:pt x="335" y="46"/>
                </a:lnTo>
                <a:lnTo>
                  <a:pt x="394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44" name="Rectangle 680"/>
          <p:cNvSpPr>
            <a:spLocks noChangeArrowheads="1"/>
          </p:cNvSpPr>
          <p:nvPr/>
        </p:nvSpPr>
        <p:spPr bwMode="auto">
          <a:xfrm>
            <a:off x="4589463" y="5233988"/>
            <a:ext cx="531812" cy="371475"/>
          </a:xfrm>
          <a:prstGeom prst="rect">
            <a:avLst/>
          </a:prstGeom>
          <a:solidFill>
            <a:srgbClr val="C0C0C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545" name="Rectangle 681"/>
          <p:cNvSpPr>
            <a:spLocks noChangeArrowheads="1"/>
          </p:cNvSpPr>
          <p:nvPr/>
        </p:nvSpPr>
        <p:spPr bwMode="auto">
          <a:xfrm>
            <a:off x="5072063" y="5556250"/>
            <a:ext cx="22225" cy="1270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546" name="Freeform 682"/>
          <p:cNvSpPr>
            <a:spLocks noEditPoints="1"/>
          </p:cNvSpPr>
          <p:nvPr/>
        </p:nvSpPr>
        <p:spPr bwMode="auto">
          <a:xfrm>
            <a:off x="4667250" y="5294313"/>
            <a:ext cx="376238" cy="225425"/>
          </a:xfrm>
          <a:custGeom>
            <a:avLst/>
            <a:gdLst>
              <a:gd name="T0" fmla="*/ 0 w 237"/>
              <a:gd name="T1" fmla="*/ 0 h 142"/>
              <a:gd name="T2" fmla="*/ 2147483646 w 237"/>
              <a:gd name="T3" fmla="*/ 0 h 142"/>
              <a:gd name="T4" fmla="*/ 2147483646 w 237"/>
              <a:gd name="T5" fmla="*/ 2147483646 h 142"/>
              <a:gd name="T6" fmla="*/ 0 w 237"/>
              <a:gd name="T7" fmla="*/ 2147483646 h 142"/>
              <a:gd name="T8" fmla="*/ 0 w 237"/>
              <a:gd name="T9" fmla="*/ 0 h 142"/>
              <a:gd name="T10" fmla="*/ 0 w 237"/>
              <a:gd name="T11" fmla="*/ 0 h 142"/>
              <a:gd name="T12" fmla="*/ 2147483646 w 237"/>
              <a:gd name="T13" fmla="*/ 0 h 142"/>
              <a:gd name="T14" fmla="*/ 2147483646 w 237"/>
              <a:gd name="T15" fmla="*/ 2147483646 h 142"/>
              <a:gd name="T16" fmla="*/ 0 w 237"/>
              <a:gd name="T17" fmla="*/ 2147483646 h 142"/>
              <a:gd name="T18" fmla="*/ 0 w 237"/>
              <a:gd name="T19" fmla="*/ 0 h 14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7" h="142">
                <a:moveTo>
                  <a:pt x="0" y="0"/>
                </a:moveTo>
                <a:lnTo>
                  <a:pt x="237" y="0"/>
                </a:lnTo>
                <a:lnTo>
                  <a:pt x="237" y="142"/>
                </a:lnTo>
                <a:lnTo>
                  <a:pt x="0" y="142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228" y="0"/>
                </a:lnTo>
                <a:lnTo>
                  <a:pt x="228" y="139"/>
                </a:lnTo>
                <a:lnTo>
                  <a:pt x="0" y="139"/>
                </a:lnTo>
                <a:lnTo>
                  <a:pt x="0" y="0"/>
                </a:lnTo>
                <a:close/>
              </a:path>
            </a:pathLst>
          </a:custGeom>
          <a:solidFill>
            <a:srgbClr val="8A8A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47" name="Freeform 683"/>
          <p:cNvSpPr>
            <a:spLocks noEditPoints="1"/>
          </p:cNvSpPr>
          <p:nvPr/>
        </p:nvSpPr>
        <p:spPr bwMode="auto">
          <a:xfrm>
            <a:off x="4667250" y="5294313"/>
            <a:ext cx="361950" cy="220662"/>
          </a:xfrm>
          <a:custGeom>
            <a:avLst/>
            <a:gdLst>
              <a:gd name="T0" fmla="*/ 0 w 228"/>
              <a:gd name="T1" fmla="*/ 0 h 139"/>
              <a:gd name="T2" fmla="*/ 2147483646 w 228"/>
              <a:gd name="T3" fmla="*/ 0 h 139"/>
              <a:gd name="T4" fmla="*/ 2147483646 w 228"/>
              <a:gd name="T5" fmla="*/ 2147483646 h 139"/>
              <a:gd name="T6" fmla="*/ 0 w 228"/>
              <a:gd name="T7" fmla="*/ 2147483646 h 139"/>
              <a:gd name="T8" fmla="*/ 0 w 228"/>
              <a:gd name="T9" fmla="*/ 0 h 139"/>
              <a:gd name="T10" fmla="*/ 0 w 228"/>
              <a:gd name="T11" fmla="*/ 0 h 139"/>
              <a:gd name="T12" fmla="*/ 2147483646 w 228"/>
              <a:gd name="T13" fmla="*/ 0 h 139"/>
              <a:gd name="T14" fmla="*/ 2147483646 w 228"/>
              <a:gd name="T15" fmla="*/ 2147483646 h 139"/>
              <a:gd name="T16" fmla="*/ 0 w 228"/>
              <a:gd name="T17" fmla="*/ 2147483646 h 139"/>
              <a:gd name="T18" fmla="*/ 0 w 228"/>
              <a:gd name="T19" fmla="*/ 0 h 13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8" h="139">
                <a:moveTo>
                  <a:pt x="0" y="0"/>
                </a:moveTo>
                <a:lnTo>
                  <a:pt x="228" y="0"/>
                </a:lnTo>
                <a:lnTo>
                  <a:pt x="228" y="139"/>
                </a:lnTo>
                <a:lnTo>
                  <a:pt x="0" y="139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219" y="0"/>
                </a:lnTo>
                <a:lnTo>
                  <a:pt x="219" y="131"/>
                </a:lnTo>
                <a:lnTo>
                  <a:pt x="0" y="131"/>
                </a:lnTo>
                <a:lnTo>
                  <a:pt x="0" y="0"/>
                </a:lnTo>
                <a:close/>
              </a:path>
            </a:pathLst>
          </a:custGeom>
          <a:solidFill>
            <a:srgbClr val="8E8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48" name="Freeform 684"/>
          <p:cNvSpPr>
            <a:spLocks noEditPoints="1"/>
          </p:cNvSpPr>
          <p:nvPr/>
        </p:nvSpPr>
        <p:spPr bwMode="auto">
          <a:xfrm>
            <a:off x="4667250" y="5294313"/>
            <a:ext cx="347663" cy="207962"/>
          </a:xfrm>
          <a:custGeom>
            <a:avLst/>
            <a:gdLst>
              <a:gd name="T0" fmla="*/ 0 w 219"/>
              <a:gd name="T1" fmla="*/ 0 h 131"/>
              <a:gd name="T2" fmla="*/ 2147483646 w 219"/>
              <a:gd name="T3" fmla="*/ 0 h 131"/>
              <a:gd name="T4" fmla="*/ 2147483646 w 219"/>
              <a:gd name="T5" fmla="*/ 2147483646 h 131"/>
              <a:gd name="T6" fmla="*/ 0 w 219"/>
              <a:gd name="T7" fmla="*/ 2147483646 h 131"/>
              <a:gd name="T8" fmla="*/ 0 w 219"/>
              <a:gd name="T9" fmla="*/ 0 h 131"/>
              <a:gd name="T10" fmla="*/ 0 w 219"/>
              <a:gd name="T11" fmla="*/ 0 h 131"/>
              <a:gd name="T12" fmla="*/ 2147483646 w 219"/>
              <a:gd name="T13" fmla="*/ 0 h 131"/>
              <a:gd name="T14" fmla="*/ 2147483646 w 219"/>
              <a:gd name="T15" fmla="*/ 2147483646 h 131"/>
              <a:gd name="T16" fmla="*/ 0 w 219"/>
              <a:gd name="T17" fmla="*/ 2147483646 h 131"/>
              <a:gd name="T18" fmla="*/ 0 w 219"/>
              <a:gd name="T19" fmla="*/ 0 h 13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9" h="131">
                <a:moveTo>
                  <a:pt x="0" y="0"/>
                </a:moveTo>
                <a:lnTo>
                  <a:pt x="219" y="0"/>
                </a:lnTo>
                <a:lnTo>
                  <a:pt x="219" y="131"/>
                </a:lnTo>
                <a:lnTo>
                  <a:pt x="0" y="131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210" y="0"/>
                </a:lnTo>
                <a:lnTo>
                  <a:pt x="210" y="127"/>
                </a:lnTo>
                <a:lnTo>
                  <a:pt x="0" y="127"/>
                </a:lnTo>
                <a:lnTo>
                  <a:pt x="0" y="0"/>
                </a:lnTo>
                <a:close/>
              </a:path>
            </a:pathLst>
          </a:custGeom>
          <a:solidFill>
            <a:srgbClr val="929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49" name="Freeform 685"/>
          <p:cNvSpPr>
            <a:spLocks noEditPoints="1"/>
          </p:cNvSpPr>
          <p:nvPr/>
        </p:nvSpPr>
        <p:spPr bwMode="auto">
          <a:xfrm>
            <a:off x="4667250" y="5294313"/>
            <a:ext cx="333375" cy="201612"/>
          </a:xfrm>
          <a:custGeom>
            <a:avLst/>
            <a:gdLst>
              <a:gd name="T0" fmla="*/ 0 w 210"/>
              <a:gd name="T1" fmla="*/ 0 h 127"/>
              <a:gd name="T2" fmla="*/ 2147483646 w 210"/>
              <a:gd name="T3" fmla="*/ 0 h 127"/>
              <a:gd name="T4" fmla="*/ 2147483646 w 210"/>
              <a:gd name="T5" fmla="*/ 2147483646 h 127"/>
              <a:gd name="T6" fmla="*/ 0 w 210"/>
              <a:gd name="T7" fmla="*/ 2147483646 h 127"/>
              <a:gd name="T8" fmla="*/ 0 w 210"/>
              <a:gd name="T9" fmla="*/ 0 h 127"/>
              <a:gd name="T10" fmla="*/ 0 w 210"/>
              <a:gd name="T11" fmla="*/ 0 h 127"/>
              <a:gd name="T12" fmla="*/ 2147483646 w 210"/>
              <a:gd name="T13" fmla="*/ 0 h 127"/>
              <a:gd name="T14" fmla="*/ 2147483646 w 210"/>
              <a:gd name="T15" fmla="*/ 2147483646 h 127"/>
              <a:gd name="T16" fmla="*/ 0 w 210"/>
              <a:gd name="T17" fmla="*/ 2147483646 h 127"/>
              <a:gd name="T18" fmla="*/ 0 w 210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0" h="127">
                <a:moveTo>
                  <a:pt x="0" y="0"/>
                </a:moveTo>
                <a:lnTo>
                  <a:pt x="210" y="0"/>
                </a:lnTo>
                <a:lnTo>
                  <a:pt x="210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202" y="0"/>
                </a:lnTo>
                <a:lnTo>
                  <a:pt x="202" y="123"/>
                </a:lnTo>
                <a:lnTo>
                  <a:pt x="0" y="123"/>
                </a:lnTo>
                <a:lnTo>
                  <a:pt x="0" y="0"/>
                </a:lnTo>
                <a:close/>
              </a:path>
            </a:pathLst>
          </a:custGeom>
          <a:solidFill>
            <a:srgbClr val="979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50" name="Freeform 686"/>
          <p:cNvSpPr>
            <a:spLocks noEditPoints="1"/>
          </p:cNvSpPr>
          <p:nvPr/>
        </p:nvSpPr>
        <p:spPr bwMode="auto">
          <a:xfrm>
            <a:off x="4667250" y="5294313"/>
            <a:ext cx="320675" cy="195262"/>
          </a:xfrm>
          <a:custGeom>
            <a:avLst/>
            <a:gdLst>
              <a:gd name="T0" fmla="*/ 0 w 202"/>
              <a:gd name="T1" fmla="*/ 0 h 123"/>
              <a:gd name="T2" fmla="*/ 2147483646 w 202"/>
              <a:gd name="T3" fmla="*/ 0 h 123"/>
              <a:gd name="T4" fmla="*/ 2147483646 w 202"/>
              <a:gd name="T5" fmla="*/ 2147483646 h 123"/>
              <a:gd name="T6" fmla="*/ 0 w 202"/>
              <a:gd name="T7" fmla="*/ 2147483646 h 123"/>
              <a:gd name="T8" fmla="*/ 0 w 202"/>
              <a:gd name="T9" fmla="*/ 0 h 123"/>
              <a:gd name="T10" fmla="*/ 0 w 202"/>
              <a:gd name="T11" fmla="*/ 0 h 123"/>
              <a:gd name="T12" fmla="*/ 2147483646 w 202"/>
              <a:gd name="T13" fmla="*/ 0 h 123"/>
              <a:gd name="T14" fmla="*/ 2147483646 w 202"/>
              <a:gd name="T15" fmla="*/ 2147483646 h 123"/>
              <a:gd name="T16" fmla="*/ 0 w 202"/>
              <a:gd name="T17" fmla="*/ 2147483646 h 123"/>
              <a:gd name="T18" fmla="*/ 0 w 202"/>
              <a:gd name="T19" fmla="*/ 0 h 1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2" h="123">
                <a:moveTo>
                  <a:pt x="0" y="0"/>
                </a:moveTo>
                <a:lnTo>
                  <a:pt x="202" y="0"/>
                </a:lnTo>
                <a:lnTo>
                  <a:pt x="202" y="123"/>
                </a:lnTo>
                <a:lnTo>
                  <a:pt x="0" y="123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93" y="0"/>
                </a:lnTo>
                <a:lnTo>
                  <a:pt x="193" y="115"/>
                </a:lnTo>
                <a:lnTo>
                  <a:pt x="0" y="115"/>
                </a:lnTo>
                <a:lnTo>
                  <a:pt x="0" y="0"/>
                </a:lnTo>
                <a:close/>
              </a:path>
            </a:pathLst>
          </a:custGeom>
          <a:solidFill>
            <a:srgbClr val="9C9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51" name="Freeform 687"/>
          <p:cNvSpPr>
            <a:spLocks noEditPoints="1"/>
          </p:cNvSpPr>
          <p:nvPr/>
        </p:nvSpPr>
        <p:spPr bwMode="auto">
          <a:xfrm>
            <a:off x="4667250" y="5294313"/>
            <a:ext cx="306388" cy="182562"/>
          </a:xfrm>
          <a:custGeom>
            <a:avLst/>
            <a:gdLst>
              <a:gd name="T0" fmla="*/ 0 w 193"/>
              <a:gd name="T1" fmla="*/ 0 h 115"/>
              <a:gd name="T2" fmla="*/ 2147483646 w 193"/>
              <a:gd name="T3" fmla="*/ 0 h 115"/>
              <a:gd name="T4" fmla="*/ 2147483646 w 193"/>
              <a:gd name="T5" fmla="*/ 2147483646 h 115"/>
              <a:gd name="T6" fmla="*/ 0 w 193"/>
              <a:gd name="T7" fmla="*/ 2147483646 h 115"/>
              <a:gd name="T8" fmla="*/ 0 w 193"/>
              <a:gd name="T9" fmla="*/ 0 h 115"/>
              <a:gd name="T10" fmla="*/ 0 w 193"/>
              <a:gd name="T11" fmla="*/ 0 h 115"/>
              <a:gd name="T12" fmla="*/ 2147483646 w 193"/>
              <a:gd name="T13" fmla="*/ 0 h 115"/>
              <a:gd name="T14" fmla="*/ 2147483646 w 193"/>
              <a:gd name="T15" fmla="*/ 2147483646 h 115"/>
              <a:gd name="T16" fmla="*/ 0 w 193"/>
              <a:gd name="T17" fmla="*/ 2147483646 h 115"/>
              <a:gd name="T18" fmla="*/ 0 w 193"/>
              <a:gd name="T19" fmla="*/ 0 h 11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3" h="115">
                <a:moveTo>
                  <a:pt x="0" y="0"/>
                </a:moveTo>
                <a:lnTo>
                  <a:pt x="193" y="0"/>
                </a:lnTo>
                <a:lnTo>
                  <a:pt x="193" y="115"/>
                </a:lnTo>
                <a:lnTo>
                  <a:pt x="0" y="115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84" y="0"/>
                </a:lnTo>
                <a:lnTo>
                  <a:pt x="184" y="112"/>
                </a:lnTo>
                <a:lnTo>
                  <a:pt x="0" y="112"/>
                </a:lnTo>
                <a:lnTo>
                  <a:pt x="0" y="0"/>
                </a:lnTo>
                <a:close/>
              </a:path>
            </a:pathLst>
          </a:custGeom>
          <a:solidFill>
            <a:srgbClr val="A1A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52" name="Freeform 688"/>
          <p:cNvSpPr>
            <a:spLocks noEditPoints="1"/>
          </p:cNvSpPr>
          <p:nvPr/>
        </p:nvSpPr>
        <p:spPr bwMode="auto">
          <a:xfrm>
            <a:off x="4667250" y="5294313"/>
            <a:ext cx="292100" cy="177800"/>
          </a:xfrm>
          <a:custGeom>
            <a:avLst/>
            <a:gdLst>
              <a:gd name="T0" fmla="*/ 0 w 184"/>
              <a:gd name="T1" fmla="*/ 0 h 112"/>
              <a:gd name="T2" fmla="*/ 2147483646 w 184"/>
              <a:gd name="T3" fmla="*/ 0 h 112"/>
              <a:gd name="T4" fmla="*/ 2147483646 w 184"/>
              <a:gd name="T5" fmla="*/ 2147483646 h 112"/>
              <a:gd name="T6" fmla="*/ 0 w 184"/>
              <a:gd name="T7" fmla="*/ 2147483646 h 112"/>
              <a:gd name="T8" fmla="*/ 0 w 184"/>
              <a:gd name="T9" fmla="*/ 0 h 112"/>
              <a:gd name="T10" fmla="*/ 0 w 184"/>
              <a:gd name="T11" fmla="*/ 0 h 112"/>
              <a:gd name="T12" fmla="*/ 2147483646 w 184"/>
              <a:gd name="T13" fmla="*/ 0 h 112"/>
              <a:gd name="T14" fmla="*/ 2147483646 w 184"/>
              <a:gd name="T15" fmla="*/ 2147483646 h 112"/>
              <a:gd name="T16" fmla="*/ 0 w 184"/>
              <a:gd name="T17" fmla="*/ 2147483646 h 112"/>
              <a:gd name="T18" fmla="*/ 0 w 184"/>
              <a:gd name="T19" fmla="*/ 0 h 1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84" h="112">
                <a:moveTo>
                  <a:pt x="0" y="0"/>
                </a:moveTo>
                <a:lnTo>
                  <a:pt x="184" y="0"/>
                </a:lnTo>
                <a:lnTo>
                  <a:pt x="184" y="112"/>
                </a:lnTo>
                <a:lnTo>
                  <a:pt x="0" y="112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75" y="0"/>
                </a:lnTo>
                <a:lnTo>
                  <a:pt x="175" y="104"/>
                </a:lnTo>
                <a:lnTo>
                  <a:pt x="0" y="104"/>
                </a:lnTo>
                <a:lnTo>
                  <a:pt x="0" y="0"/>
                </a:lnTo>
                <a:close/>
              </a:path>
            </a:pathLst>
          </a:custGeom>
          <a:solidFill>
            <a:srgbClr val="A7A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53" name="Freeform 689"/>
          <p:cNvSpPr>
            <a:spLocks noEditPoints="1"/>
          </p:cNvSpPr>
          <p:nvPr/>
        </p:nvSpPr>
        <p:spPr bwMode="auto">
          <a:xfrm>
            <a:off x="4667250" y="5294313"/>
            <a:ext cx="277813" cy="165100"/>
          </a:xfrm>
          <a:custGeom>
            <a:avLst/>
            <a:gdLst>
              <a:gd name="T0" fmla="*/ 0 w 175"/>
              <a:gd name="T1" fmla="*/ 0 h 104"/>
              <a:gd name="T2" fmla="*/ 2147483646 w 175"/>
              <a:gd name="T3" fmla="*/ 0 h 104"/>
              <a:gd name="T4" fmla="*/ 2147483646 w 175"/>
              <a:gd name="T5" fmla="*/ 2147483646 h 104"/>
              <a:gd name="T6" fmla="*/ 0 w 175"/>
              <a:gd name="T7" fmla="*/ 2147483646 h 104"/>
              <a:gd name="T8" fmla="*/ 0 w 175"/>
              <a:gd name="T9" fmla="*/ 0 h 104"/>
              <a:gd name="T10" fmla="*/ 0 w 175"/>
              <a:gd name="T11" fmla="*/ 0 h 104"/>
              <a:gd name="T12" fmla="*/ 2147483646 w 175"/>
              <a:gd name="T13" fmla="*/ 0 h 104"/>
              <a:gd name="T14" fmla="*/ 2147483646 w 175"/>
              <a:gd name="T15" fmla="*/ 2147483646 h 104"/>
              <a:gd name="T16" fmla="*/ 0 w 175"/>
              <a:gd name="T17" fmla="*/ 2147483646 h 104"/>
              <a:gd name="T18" fmla="*/ 0 w 175"/>
              <a:gd name="T19" fmla="*/ 0 h 10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5" h="104">
                <a:moveTo>
                  <a:pt x="0" y="0"/>
                </a:moveTo>
                <a:lnTo>
                  <a:pt x="175" y="0"/>
                </a:lnTo>
                <a:lnTo>
                  <a:pt x="175" y="104"/>
                </a:lnTo>
                <a:lnTo>
                  <a:pt x="0" y="104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66" y="0"/>
                </a:lnTo>
                <a:lnTo>
                  <a:pt x="166" y="100"/>
                </a:lnTo>
                <a:lnTo>
                  <a:pt x="0" y="100"/>
                </a:lnTo>
                <a:lnTo>
                  <a:pt x="0" y="0"/>
                </a:lnTo>
                <a:close/>
              </a:path>
            </a:pathLst>
          </a:custGeom>
          <a:solidFill>
            <a:srgbClr val="ACA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54" name="Freeform 690"/>
          <p:cNvSpPr>
            <a:spLocks noEditPoints="1"/>
          </p:cNvSpPr>
          <p:nvPr/>
        </p:nvSpPr>
        <p:spPr bwMode="auto">
          <a:xfrm>
            <a:off x="4667250" y="5294313"/>
            <a:ext cx="263525" cy="158750"/>
          </a:xfrm>
          <a:custGeom>
            <a:avLst/>
            <a:gdLst>
              <a:gd name="T0" fmla="*/ 0 w 166"/>
              <a:gd name="T1" fmla="*/ 0 h 100"/>
              <a:gd name="T2" fmla="*/ 2147483646 w 166"/>
              <a:gd name="T3" fmla="*/ 0 h 100"/>
              <a:gd name="T4" fmla="*/ 2147483646 w 166"/>
              <a:gd name="T5" fmla="*/ 2147483646 h 100"/>
              <a:gd name="T6" fmla="*/ 0 w 166"/>
              <a:gd name="T7" fmla="*/ 2147483646 h 100"/>
              <a:gd name="T8" fmla="*/ 0 w 166"/>
              <a:gd name="T9" fmla="*/ 0 h 100"/>
              <a:gd name="T10" fmla="*/ 0 w 166"/>
              <a:gd name="T11" fmla="*/ 0 h 100"/>
              <a:gd name="T12" fmla="*/ 2147483646 w 166"/>
              <a:gd name="T13" fmla="*/ 0 h 100"/>
              <a:gd name="T14" fmla="*/ 2147483646 w 166"/>
              <a:gd name="T15" fmla="*/ 2147483646 h 100"/>
              <a:gd name="T16" fmla="*/ 0 w 166"/>
              <a:gd name="T17" fmla="*/ 2147483646 h 100"/>
              <a:gd name="T18" fmla="*/ 0 w 166"/>
              <a:gd name="T19" fmla="*/ 0 h 1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6" h="100">
                <a:moveTo>
                  <a:pt x="0" y="0"/>
                </a:moveTo>
                <a:lnTo>
                  <a:pt x="166" y="0"/>
                </a:lnTo>
                <a:lnTo>
                  <a:pt x="166" y="100"/>
                </a:lnTo>
                <a:lnTo>
                  <a:pt x="0" y="10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57" y="0"/>
                </a:lnTo>
                <a:lnTo>
                  <a:pt x="157" y="96"/>
                </a:lnTo>
                <a:lnTo>
                  <a:pt x="0" y="96"/>
                </a:lnTo>
                <a:lnTo>
                  <a:pt x="0" y="0"/>
                </a:lnTo>
                <a:close/>
              </a:path>
            </a:pathLst>
          </a:custGeom>
          <a:solidFill>
            <a:srgbClr val="B3B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55" name="Freeform 691"/>
          <p:cNvSpPr>
            <a:spLocks noEditPoints="1"/>
          </p:cNvSpPr>
          <p:nvPr/>
        </p:nvSpPr>
        <p:spPr bwMode="auto">
          <a:xfrm>
            <a:off x="4667250" y="5294313"/>
            <a:ext cx="249238" cy="152400"/>
          </a:xfrm>
          <a:custGeom>
            <a:avLst/>
            <a:gdLst>
              <a:gd name="T0" fmla="*/ 0 w 157"/>
              <a:gd name="T1" fmla="*/ 0 h 96"/>
              <a:gd name="T2" fmla="*/ 2147483646 w 157"/>
              <a:gd name="T3" fmla="*/ 0 h 96"/>
              <a:gd name="T4" fmla="*/ 2147483646 w 157"/>
              <a:gd name="T5" fmla="*/ 2147483646 h 96"/>
              <a:gd name="T6" fmla="*/ 0 w 157"/>
              <a:gd name="T7" fmla="*/ 2147483646 h 96"/>
              <a:gd name="T8" fmla="*/ 0 w 157"/>
              <a:gd name="T9" fmla="*/ 0 h 96"/>
              <a:gd name="T10" fmla="*/ 0 w 157"/>
              <a:gd name="T11" fmla="*/ 0 h 96"/>
              <a:gd name="T12" fmla="*/ 2147483646 w 157"/>
              <a:gd name="T13" fmla="*/ 0 h 96"/>
              <a:gd name="T14" fmla="*/ 2147483646 w 157"/>
              <a:gd name="T15" fmla="*/ 2147483646 h 96"/>
              <a:gd name="T16" fmla="*/ 0 w 157"/>
              <a:gd name="T17" fmla="*/ 2147483646 h 96"/>
              <a:gd name="T18" fmla="*/ 0 w 157"/>
              <a:gd name="T19" fmla="*/ 0 h 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7" h="96">
                <a:moveTo>
                  <a:pt x="0" y="0"/>
                </a:moveTo>
                <a:lnTo>
                  <a:pt x="157" y="0"/>
                </a:lnTo>
                <a:lnTo>
                  <a:pt x="157" y="96"/>
                </a:lnTo>
                <a:lnTo>
                  <a:pt x="0" y="96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48" y="0"/>
                </a:lnTo>
                <a:lnTo>
                  <a:pt x="148" y="89"/>
                </a:lnTo>
                <a:lnTo>
                  <a:pt x="0" y="89"/>
                </a:lnTo>
                <a:lnTo>
                  <a:pt x="0" y="0"/>
                </a:lnTo>
                <a:close/>
              </a:path>
            </a:pathLst>
          </a:custGeom>
          <a:solidFill>
            <a:srgbClr val="B9B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56" name="Freeform 692"/>
          <p:cNvSpPr>
            <a:spLocks noEditPoints="1"/>
          </p:cNvSpPr>
          <p:nvPr/>
        </p:nvSpPr>
        <p:spPr bwMode="auto">
          <a:xfrm>
            <a:off x="4667250" y="5294313"/>
            <a:ext cx="234950" cy="141287"/>
          </a:xfrm>
          <a:custGeom>
            <a:avLst/>
            <a:gdLst>
              <a:gd name="T0" fmla="*/ 0 w 148"/>
              <a:gd name="T1" fmla="*/ 0 h 89"/>
              <a:gd name="T2" fmla="*/ 2147483646 w 148"/>
              <a:gd name="T3" fmla="*/ 0 h 89"/>
              <a:gd name="T4" fmla="*/ 2147483646 w 148"/>
              <a:gd name="T5" fmla="*/ 2147483646 h 89"/>
              <a:gd name="T6" fmla="*/ 0 w 148"/>
              <a:gd name="T7" fmla="*/ 2147483646 h 89"/>
              <a:gd name="T8" fmla="*/ 0 w 148"/>
              <a:gd name="T9" fmla="*/ 0 h 89"/>
              <a:gd name="T10" fmla="*/ 0 w 148"/>
              <a:gd name="T11" fmla="*/ 0 h 89"/>
              <a:gd name="T12" fmla="*/ 2147483646 w 148"/>
              <a:gd name="T13" fmla="*/ 0 h 89"/>
              <a:gd name="T14" fmla="*/ 2147483646 w 148"/>
              <a:gd name="T15" fmla="*/ 2147483646 h 89"/>
              <a:gd name="T16" fmla="*/ 0 w 148"/>
              <a:gd name="T17" fmla="*/ 2147483646 h 89"/>
              <a:gd name="T18" fmla="*/ 0 w 148"/>
              <a:gd name="T19" fmla="*/ 0 h 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8" h="89">
                <a:moveTo>
                  <a:pt x="0" y="0"/>
                </a:moveTo>
                <a:lnTo>
                  <a:pt x="148" y="0"/>
                </a:lnTo>
                <a:lnTo>
                  <a:pt x="148" y="89"/>
                </a:lnTo>
                <a:lnTo>
                  <a:pt x="0" y="89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39" y="0"/>
                </a:lnTo>
                <a:lnTo>
                  <a:pt x="139" y="85"/>
                </a:lnTo>
                <a:lnTo>
                  <a:pt x="0" y="85"/>
                </a:lnTo>
                <a:lnTo>
                  <a:pt x="0" y="0"/>
                </a:lnTo>
                <a:close/>
              </a:path>
            </a:pathLst>
          </a:custGeom>
          <a:solidFill>
            <a:srgbClr val="C0C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57" name="Freeform 693"/>
          <p:cNvSpPr>
            <a:spLocks noEditPoints="1"/>
          </p:cNvSpPr>
          <p:nvPr/>
        </p:nvSpPr>
        <p:spPr bwMode="auto">
          <a:xfrm>
            <a:off x="4667250" y="5294313"/>
            <a:ext cx="220663" cy="134937"/>
          </a:xfrm>
          <a:custGeom>
            <a:avLst/>
            <a:gdLst>
              <a:gd name="T0" fmla="*/ 0 w 139"/>
              <a:gd name="T1" fmla="*/ 0 h 85"/>
              <a:gd name="T2" fmla="*/ 2147483646 w 139"/>
              <a:gd name="T3" fmla="*/ 0 h 85"/>
              <a:gd name="T4" fmla="*/ 2147483646 w 139"/>
              <a:gd name="T5" fmla="*/ 2147483646 h 85"/>
              <a:gd name="T6" fmla="*/ 0 w 139"/>
              <a:gd name="T7" fmla="*/ 2147483646 h 85"/>
              <a:gd name="T8" fmla="*/ 0 w 139"/>
              <a:gd name="T9" fmla="*/ 0 h 85"/>
              <a:gd name="T10" fmla="*/ 0 w 139"/>
              <a:gd name="T11" fmla="*/ 0 h 85"/>
              <a:gd name="T12" fmla="*/ 2147483646 w 139"/>
              <a:gd name="T13" fmla="*/ 0 h 85"/>
              <a:gd name="T14" fmla="*/ 2147483646 w 139"/>
              <a:gd name="T15" fmla="*/ 2147483646 h 85"/>
              <a:gd name="T16" fmla="*/ 0 w 139"/>
              <a:gd name="T17" fmla="*/ 2147483646 h 85"/>
              <a:gd name="T18" fmla="*/ 0 w 139"/>
              <a:gd name="T19" fmla="*/ 0 h 8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9" h="85">
                <a:moveTo>
                  <a:pt x="0" y="0"/>
                </a:moveTo>
                <a:lnTo>
                  <a:pt x="139" y="0"/>
                </a:lnTo>
                <a:lnTo>
                  <a:pt x="139" y="85"/>
                </a:lnTo>
                <a:lnTo>
                  <a:pt x="0" y="85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30" y="0"/>
                </a:lnTo>
                <a:lnTo>
                  <a:pt x="130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C7C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58" name="Freeform 694"/>
          <p:cNvSpPr>
            <a:spLocks noEditPoints="1"/>
          </p:cNvSpPr>
          <p:nvPr/>
        </p:nvSpPr>
        <p:spPr bwMode="auto">
          <a:xfrm>
            <a:off x="4667250" y="5294313"/>
            <a:ext cx="206375" cy="122237"/>
          </a:xfrm>
          <a:custGeom>
            <a:avLst/>
            <a:gdLst>
              <a:gd name="T0" fmla="*/ 0 w 130"/>
              <a:gd name="T1" fmla="*/ 0 h 77"/>
              <a:gd name="T2" fmla="*/ 2147483646 w 130"/>
              <a:gd name="T3" fmla="*/ 0 h 77"/>
              <a:gd name="T4" fmla="*/ 2147483646 w 130"/>
              <a:gd name="T5" fmla="*/ 2147483646 h 77"/>
              <a:gd name="T6" fmla="*/ 0 w 130"/>
              <a:gd name="T7" fmla="*/ 2147483646 h 77"/>
              <a:gd name="T8" fmla="*/ 0 w 130"/>
              <a:gd name="T9" fmla="*/ 0 h 77"/>
              <a:gd name="T10" fmla="*/ 0 w 130"/>
              <a:gd name="T11" fmla="*/ 0 h 77"/>
              <a:gd name="T12" fmla="*/ 2147483646 w 130"/>
              <a:gd name="T13" fmla="*/ 0 h 77"/>
              <a:gd name="T14" fmla="*/ 2147483646 w 130"/>
              <a:gd name="T15" fmla="*/ 2147483646 h 77"/>
              <a:gd name="T16" fmla="*/ 0 w 130"/>
              <a:gd name="T17" fmla="*/ 2147483646 h 77"/>
              <a:gd name="T18" fmla="*/ 0 w 130"/>
              <a:gd name="T19" fmla="*/ 0 h 7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0" h="77">
                <a:moveTo>
                  <a:pt x="0" y="0"/>
                </a:moveTo>
                <a:lnTo>
                  <a:pt x="130" y="0"/>
                </a:lnTo>
                <a:lnTo>
                  <a:pt x="130" y="77"/>
                </a:lnTo>
                <a:lnTo>
                  <a:pt x="0" y="77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26" y="0"/>
                </a:lnTo>
                <a:lnTo>
                  <a:pt x="126" y="73"/>
                </a:lnTo>
                <a:lnTo>
                  <a:pt x="0" y="73"/>
                </a:lnTo>
                <a:lnTo>
                  <a:pt x="0" y="0"/>
                </a:lnTo>
                <a:close/>
              </a:path>
            </a:pathLst>
          </a:custGeom>
          <a:solidFill>
            <a:srgbClr val="CFC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59" name="Freeform 695"/>
          <p:cNvSpPr>
            <a:spLocks noEditPoints="1"/>
          </p:cNvSpPr>
          <p:nvPr/>
        </p:nvSpPr>
        <p:spPr bwMode="auto">
          <a:xfrm>
            <a:off x="4667250" y="5294313"/>
            <a:ext cx="200025" cy="115887"/>
          </a:xfrm>
          <a:custGeom>
            <a:avLst/>
            <a:gdLst>
              <a:gd name="T0" fmla="*/ 0 w 126"/>
              <a:gd name="T1" fmla="*/ 0 h 73"/>
              <a:gd name="T2" fmla="*/ 2147483646 w 126"/>
              <a:gd name="T3" fmla="*/ 0 h 73"/>
              <a:gd name="T4" fmla="*/ 2147483646 w 126"/>
              <a:gd name="T5" fmla="*/ 2147483646 h 73"/>
              <a:gd name="T6" fmla="*/ 0 w 126"/>
              <a:gd name="T7" fmla="*/ 2147483646 h 73"/>
              <a:gd name="T8" fmla="*/ 0 w 126"/>
              <a:gd name="T9" fmla="*/ 0 h 73"/>
              <a:gd name="T10" fmla="*/ 0 w 126"/>
              <a:gd name="T11" fmla="*/ 0 h 73"/>
              <a:gd name="T12" fmla="*/ 2147483646 w 126"/>
              <a:gd name="T13" fmla="*/ 0 h 73"/>
              <a:gd name="T14" fmla="*/ 2147483646 w 126"/>
              <a:gd name="T15" fmla="*/ 2147483646 h 73"/>
              <a:gd name="T16" fmla="*/ 0 w 126"/>
              <a:gd name="T17" fmla="*/ 2147483646 h 73"/>
              <a:gd name="T18" fmla="*/ 0 w 126"/>
              <a:gd name="T19" fmla="*/ 0 h 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6" h="73">
                <a:moveTo>
                  <a:pt x="0" y="0"/>
                </a:moveTo>
                <a:lnTo>
                  <a:pt x="126" y="0"/>
                </a:lnTo>
                <a:lnTo>
                  <a:pt x="126" y="73"/>
                </a:lnTo>
                <a:lnTo>
                  <a:pt x="0" y="73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17" y="0"/>
                </a:lnTo>
                <a:lnTo>
                  <a:pt x="117" y="69"/>
                </a:lnTo>
                <a:lnTo>
                  <a:pt x="0" y="69"/>
                </a:lnTo>
                <a:lnTo>
                  <a:pt x="0" y="0"/>
                </a:lnTo>
                <a:close/>
              </a:path>
            </a:pathLst>
          </a:custGeom>
          <a:solidFill>
            <a:srgbClr val="D6D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60" name="Freeform 696"/>
          <p:cNvSpPr>
            <a:spLocks noEditPoints="1"/>
          </p:cNvSpPr>
          <p:nvPr/>
        </p:nvSpPr>
        <p:spPr bwMode="auto">
          <a:xfrm>
            <a:off x="4667250" y="5294313"/>
            <a:ext cx="185738" cy="109537"/>
          </a:xfrm>
          <a:custGeom>
            <a:avLst/>
            <a:gdLst>
              <a:gd name="T0" fmla="*/ 0 w 117"/>
              <a:gd name="T1" fmla="*/ 0 h 69"/>
              <a:gd name="T2" fmla="*/ 2147483646 w 117"/>
              <a:gd name="T3" fmla="*/ 0 h 69"/>
              <a:gd name="T4" fmla="*/ 2147483646 w 117"/>
              <a:gd name="T5" fmla="*/ 2147483646 h 69"/>
              <a:gd name="T6" fmla="*/ 0 w 117"/>
              <a:gd name="T7" fmla="*/ 2147483646 h 69"/>
              <a:gd name="T8" fmla="*/ 0 w 117"/>
              <a:gd name="T9" fmla="*/ 0 h 69"/>
              <a:gd name="T10" fmla="*/ 0 w 117"/>
              <a:gd name="T11" fmla="*/ 0 h 69"/>
              <a:gd name="T12" fmla="*/ 2147483646 w 117"/>
              <a:gd name="T13" fmla="*/ 0 h 69"/>
              <a:gd name="T14" fmla="*/ 2147483646 w 117"/>
              <a:gd name="T15" fmla="*/ 2147483646 h 69"/>
              <a:gd name="T16" fmla="*/ 0 w 117"/>
              <a:gd name="T17" fmla="*/ 2147483646 h 69"/>
              <a:gd name="T18" fmla="*/ 0 w 117"/>
              <a:gd name="T19" fmla="*/ 0 h 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7" h="69">
                <a:moveTo>
                  <a:pt x="0" y="0"/>
                </a:moveTo>
                <a:lnTo>
                  <a:pt x="117" y="0"/>
                </a:lnTo>
                <a:lnTo>
                  <a:pt x="117" y="69"/>
                </a:lnTo>
                <a:lnTo>
                  <a:pt x="0" y="69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08" y="0"/>
                </a:lnTo>
                <a:lnTo>
                  <a:pt x="108" y="62"/>
                </a:lnTo>
                <a:lnTo>
                  <a:pt x="0" y="62"/>
                </a:lnTo>
                <a:lnTo>
                  <a:pt x="0" y="0"/>
                </a:lnTo>
                <a:close/>
              </a:path>
            </a:pathLst>
          </a:custGeom>
          <a:solidFill>
            <a:srgbClr val="DCD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61" name="Freeform 697"/>
          <p:cNvSpPr>
            <a:spLocks noEditPoints="1"/>
          </p:cNvSpPr>
          <p:nvPr/>
        </p:nvSpPr>
        <p:spPr bwMode="auto">
          <a:xfrm>
            <a:off x="4667250" y="5294313"/>
            <a:ext cx="171450" cy="98425"/>
          </a:xfrm>
          <a:custGeom>
            <a:avLst/>
            <a:gdLst>
              <a:gd name="T0" fmla="*/ 0 w 108"/>
              <a:gd name="T1" fmla="*/ 0 h 62"/>
              <a:gd name="T2" fmla="*/ 2147483646 w 108"/>
              <a:gd name="T3" fmla="*/ 0 h 62"/>
              <a:gd name="T4" fmla="*/ 2147483646 w 108"/>
              <a:gd name="T5" fmla="*/ 2147483646 h 62"/>
              <a:gd name="T6" fmla="*/ 0 w 108"/>
              <a:gd name="T7" fmla="*/ 2147483646 h 62"/>
              <a:gd name="T8" fmla="*/ 0 w 108"/>
              <a:gd name="T9" fmla="*/ 0 h 62"/>
              <a:gd name="T10" fmla="*/ 0 w 108"/>
              <a:gd name="T11" fmla="*/ 0 h 62"/>
              <a:gd name="T12" fmla="*/ 2147483646 w 108"/>
              <a:gd name="T13" fmla="*/ 0 h 62"/>
              <a:gd name="T14" fmla="*/ 2147483646 w 108"/>
              <a:gd name="T15" fmla="*/ 2147483646 h 62"/>
              <a:gd name="T16" fmla="*/ 0 w 108"/>
              <a:gd name="T17" fmla="*/ 2147483646 h 62"/>
              <a:gd name="T18" fmla="*/ 0 w 108"/>
              <a:gd name="T19" fmla="*/ 0 h 6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8" h="62">
                <a:moveTo>
                  <a:pt x="0" y="0"/>
                </a:moveTo>
                <a:lnTo>
                  <a:pt x="108" y="0"/>
                </a:lnTo>
                <a:lnTo>
                  <a:pt x="108" y="62"/>
                </a:lnTo>
                <a:lnTo>
                  <a:pt x="0" y="62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99" y="0"/>
                </a:lnTo>
                <a:lnTo>
                  <a:pt x="99" y="58"/>
                </a:lnTo>
                <a:lnTo>
                  <a:pt x="0" y="58"/>
                </a:lnTo>
                <a:lnTo>
                  <a:pt x="0" y="0"/>
                </a:lnTo>
                <a:close/>
              </a:path>
            </a:pathLst>
          </a:custGeom>
          <a:solidFill>
            <a:srgbClr val="E2E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62" name="Freeform 698"/>
          <p:cNvSpPr>
            <a:spLocks noEditPoints="1"/>
          </p:cNvSpPr>
          <p:nvPr/>
        </p:nvSpPr>
        <p:spPr bwMode="auto">
          <a:xfrm>
            <a:off x="4667250" y="5294313"/>
            <a:ext cx="157163" cy="92075"/>
          </a:xfrm>
          <a:custGeom>
            <a:avLst/>
            <a:gdLst>
              <a:gd name="T0" fmla="*/ 0 w 99"/>
              <a:gd name="T1" fmla="*/ 0 h 58"/>
              <a:gd name="T2" fmla="*/ 2147483646 w 99"/>
              <a:gd name="T3" fmla="*/ 0 h 58"/>
              <a:gd name="T4" fmla="*/ 2147483646 w 99"/>
              <a:gd name="T5" fmla="*/ 2147483646 h 58"/>
              <a:gd name="T6" fmla="*/ 0 w 99"/>
              <a:gd name="T7" fmla="*/ 2147483646 h 58"/>
              <a:gd name="T8" fmla="*/ 0 w 99"/>
              <a:gd name="T9" fmla="*/ 0 h 58"/>
              <a:gd name="T10" fmla="*/ 0 w 99"/>
              <a:gd name="T11" fmla="*/ 0 h 58"/>
              <a:gd name="T12" fmla="*/ 2147483646 w 99"/>
              <a:gd name="T13" fmla="*/ 0 h 58"/>
              <a:gd name="T14" fmla="*/ 2147483646 w 99"/>
              <a:gd name="T15" fmla="*/ 2147483646 h 58"/>
              <a:gd name="T16" fmla="*/ 0 w 99"/>
              <a:gd name="T17" fmla="*/ 2147483646 h 58"/>
              <a:gd name="T18" fmla="*/ 0 w 99"/>
              <a:gd name="T19" fmla="*/ 0 h 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9" h="58">
                <a:moveTo>
                  <a:pt x="0" y="0"/>
                </a:moveTo>
                <a:lnTo>
                  <a:pt x="99" y="0"/>
                </a:lnTo>
                <a:lnTo>
                  <a:pt x="99" y="58"/>
                </a:lnTo>
                <a:lnTo>
                  <a:pt x="0" y="58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90" y="0"/>
                </a:lnTo>
                <a:lnTo>
                  <a:pt x="90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E7E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63" name="Freeform 699"/>
          <p:cNvSpPr>
            <a:spLocks noEditPoints="1"/>
          </p:cNvSpPr>
          <p:nvPr/>
        </p:nvSpPr>
        <p:spPr bwMode="auto">
          <a:xfrm>
            <a:off x="4667250" y="5294313"/>
            <a:ext cx="142875" cy="85725"/>
          </a:xfrm>
          <a:custGeom>
            <a:avLst/>
            <a:gdLst>
              <a:gd name="T0" fmla="*/ 0 w 90"/>
              <a:gd name="T1" fmla="*/ 0 h 54"/>
              <a:gd name="T2" fmla="*/ 2147483646 w 90"/>
              <a:gd name="T3" fmla="*/ 0 h 54"/>
              <a:gd name="T4" fmla="*/ 2147483646 w 90"/>
              <a:gd name="T5" fmla="*/ 2147483646 h 54"/>
              <a:gd name="T6" fmla="*/ 0 w 90"/>
              <a:gd name="T7" fmla="*/ 2147483646 h 54"/>
              <a:gd name="T8" fmla="*/ 0 w 90"/>
              <a:gd name="T9" fmla="*/ 0 h 54"/>
              <a:gd name="T10" fmla="*/ 0 w 90"/>
              <a:gd name="T11" fmla="*/ 0 h 54"/>
              <a:gd name="T12" fmla="*/ 2147483646 w 90"/>
              <a:gd name="T13" fmla="*/ 0 h 54"/>
              <a:gd name="T14" fmla="*/ 2147483646 w 90"/>
              <a:gd name="T15" fmla="*/ 2147483646 h 54"/>
              <a:gd name="T16" fmla="*/ 0 w 90"/>
              <a:gd name="T17" fmla="*/ 2147483646 h 54"/>
              <a:gd name="T18" fmla="*/ 0 w 90"/>
              <a:gd name="T19" fmla="*/ 0 h 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0" h="54">
                <a:moveTo>
                  <a:pt x="0" y="0"/>
                </a:moveTo>
                <a:lnTo>
                  <a:pt x="90" y="0"/>
                </a:lnTo>
                <a:lnTo>
                  <a:pt x="90" y="54"/>
                </a:lnTo>
                <a:lnTo>
                  <a:pt x="0" y="54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81" y="0"/>
                </a:lnTo>
                <a:lnTo>
                  <a:pt x="81" y="46"/>
                </a:lnTo>
                <a:lnTo>
                  <a:pt x="0" y="46"/>
                </a:lnTo>
                <a:lnTo>
                  <a:pt x="0" y="0"/>
                </a:lnTo>
                <a:close/>
              </a:path>
            </a:pathLst>
          </a:custGeom>
          <a:solidFill>
            <a:srgbClr val="EBEB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64" name="Freeform 700"/>
          <p:cNvSpPr>
            <a:spLocks noEditPoints="1"/>
          </p:cNvSpPr>
          <p:nvPr/>
        </p:nvSpPr>
        <p:spPr bwMode="auto">
          <a:xfrm>
            <a:off x="4667250" y="5294313"/>
            <a:ext cx="128588" cy="73025"/>
          </a:xfrm>
          <a:custGeom>
            <a:avLst/>
            <a:gdLst>
              <a:gd name="T0" fmla="*/ 0 w 81"/>
              <a:gd name="T1" fmla="*/ 0 h 46"/>
              <a:gd name="T2" fmla="*/ 2147483646 w 81"/>
              <a:gd name="T3" fmla="*/ 0 h 46"/>
              <a:gd name="T4" fmla="*/ 2147483646 w 81"/>
              <a:gd name="T5" fmla="*/ 2147483646 h 46"/>
              <a:gd name="T6" fmla="*/ 0 w 81"/>
              <a:gd name="T7" fmla="*/ 2147483646 h 46"/>
              <a:gd name="T8" fmla="*/ 0 w 81"/>
              <a:gd name="T9" fmla="*/ 0 h 46"/>
              <a:gd name="T10" fmla="*/ 0 w 81"/>
              <a:gd name="T11" fmla="*/ 0 h 46"/>
              <a:gd name="T12" fmla="*/ 2147483646 w 81"/>
              <a:gd name="T13" fmla="*/ 0 h 46"/>
              <a:gd name="T14" fmla="*/ 2147483646 w 81"/>
              <a:gd name="T15" fmla="*/ 2147483646 h 46"/>
              <a:gd name="T16" fmla="*/ 0 w 81"/>
              <a:gd name="T17" fmla="*/ 2147483646 h 46"/>
              <a:gd name="T18" fmla="*/ 0 w 81"/>
              <a:gd name="T19" fmla="*/ 0 h 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1" h="46">
                <a:moveTo>
                  <a:pt x="0" y="0"/>
                </a:moveTo>
                <a:lnTo>
                  <a:pt x="81" y="0"/>
                </a:lnTo>
                <a:lnTo>
                  <a:pt x="81" y="46"/>
                </a:lnTo>
                <a:lnTo>
                  <a:pt x="0" y="46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72" y="0"/>
                </a:lnTo>
                <a:lnTo>
                  <a:pt x="72" y="43"/>
                </a:lnTo>
                <a:lnTo>
                  <a:pt x="0" y="43"/>
                </a:lnTo>
                <a:lnTo>
                  <a:pt x="0" y="0"/>
                </a:lnTo>
                <a:close/>
              </a:path>
            </a:pathLst>
          </a:custGeom>
          <a:solidFill>
            <a:srgbClr val="EFE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65" name="Freeform 701"/>
          <p:cNvSpPr>
            <a:spLocks noEditPoints="1"/>
          </p:cNvSpPr>
          <p:nvPr/>
        </p:nvSpPr>
        <p:spPr bwMode="auto">
          <a:xfrm>
            <a:off x="4667250" y="5294313"/>
            <a:ext cx="114300" cy="68262"/>
          </a:xfrm>
          <a:custGeom>
            <a:avLst/>
            <a:gdLst>
              <a:gd name="T0" fmla="*/ 0 w 72"/>
              <a:gd name="T1" fmla="*/ 0 h 43"/>
              <a:gd name="T2" fmla="*/ 2147483646 w 72"/>
              <a:gd name="T3" fmla="*/ 0 h 43"/>
              <a:gd name="T4" fmla="*/ 2147483646 w 72"/>
              <a:gd name="T5" fmla="*/ 2147483646 h 43"/>
              <a:gd name="T6" fmla="*/ 0 w 72"/>
              <a:gd name="T7" fmla="*/ 2147483646 h 43"/>
              <a:gd name="T8" fmla="*/ 0 w 72"/>
              <a:gd name="T9" fmla="*/ 0 h 43"/>
              <a:gd name="T10" fmla="*/ 0 w 72"/>
              <a:gd name="T11" fmla="*/ 0 h 43"/>
              <a:gd name="T12" fmla="*/ 2147483646 w 72"/>
              <a:gd name="T13" fmla="*/ 0 h 43"/>
              <a:gd name="T14" fmla="*/ 2147483646 w 72"/>
              <a:gd name="T15" fmla="*/ 2147483646 h 43"/>
              <a:gd name="T16" fmla="*/ 0 w 72"/>
              <a:gd name="T17" fmla="*/ 2147483646 h 43"/>
              <a:gd name="T18" fmla="*/ 0 w 72"/>
              <a:gd name="T19" fmla="*/ 0 h 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2" h="43">
                <a:moveTo>
                  <a:pt x="0" y="0"/>
                </a:moveTo>
                <a:lnTo>
                  <a:pt x="72" y="0"/>
                </a:lnTo>
                <a:lnTo>
                  <a:pt x="72" y="43"/>
                </a:lnTo>
                <a:lnTo>
                  <a:pt x="0" y="43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63" y="0"/>
                </a:lnTo>
                <a:lnTo>
                  <a:pt x="63" y="35"/>
                </a:lnTo>
                <a:lnTo>
                  <a:pt x="0" y="35"/>
                </a:lnTo>
                <a:lnTo>
                  <a:pt x="0" y="0"/>
                </a:lnTo>
                <a:close/>
              </a:path>
            </a:pathLst>
          </a:custGeom>
          <a:solidFill>
            <a:srgbClr val="F2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66" name="Freeform 702"/>
          <p:cNvSpPr>
            <a:spLocks noEditPoints="1"/>
          </p:cNvSpPr>
          <p:nvPr/>
        </p:nvSpPr>
        <p:spPr bwMode="auto">
          <a:xfrm>
            <a:off x="4667250" y="5294313"/>
            <a:ext cx="100013" cy="55562"/>
          </a:xfrm>
          <a:custGeom>
            <a:avLst/>
            <a:gdLst>
              <a:gd name="T0" fmla="*/ 0 w 63"/>
              <a:gd name="T1" fmla="*/ 0 h 35"/>
              <a:gd name="T2" fmla="*/ 2147483646 w 63"/>
              <a:gd name="T3" fmla="*/ 0 h 35"/>
              <a:gd name="T4" fmla="*/ 2147483646 w 63"/>
              <a:gd name="T5" fmla="*/ 2147483646 h 35"/>
              <a:gd name="T6" fmla="*/ 0 w 63"/>
              <a:gd name="T7" fmla="*/ 2147483646 h 35"/>
              <a:gd name="T8" fmla="*/ 0 w 63"/>
              <a:gd name="T9" fmla="*/ 0 h 35"/>
              <a:gd name="T10" fmla="*/ 0 w 63"/>
              <a:gd name="T11" fmla="*/ 0 h 35"/>
              <a:gd name="T12" fmla="*/ 2147483646 w 63"/>
              <a:gd name="T13" fmla="*/ 0 h 35"/>
              <a:gd name="T14" fmla="*/ 2147483646 w 63"/>
              <a:gd name="T15" fmla="*/ 2147483646 h 35"/>
              <a:gd name="T16" fmla="*/ 0 w 63"/>
              <a:gd name="T17" fmla="*/ 2147483646 h 35"/>
              <a:gd name="T18" fmla="*/ 0 w 63"/>
              <a:gd name="T19" fmla="*/ 0 h 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3" h="35">
                <a:moveTo>
                  <a:pt x="0" y="0"/>
                </a:moveTo>
                <a:lnTo>
                  <a:pt x="63" y="0"/>
                </a:lnTo>
                <a:lnTo>
                  <a:pt x="63" y="35"/>
                </a:lnTo>
                <a:lnTo>
                  <a:pt x="0" y="35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54" y="0"/>
                </a:lnTo>
                <a:lnTo>
                  <a:pt x="54" y="31"/>
                </a:lnTo>
                <a:lnTo>
                  <a:pt x="0" y="31"/>
                </a:lnTo>
                <a:lnTo>
                  <a:pt x="0" y="0"/>
                </a:lnTo>
                <a:close/>
              </a:path>
            </a:pathLst>
          </a:custGeom>
          <a:solidFill>
            <a:srgbClr val="F5F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67" name="Freeform 703"/>
          <p:cNvSpPr>
            <a:spLocks noEditPoints="1"/>
          </p:cNvSpPr>
          <p:nvPr/>
        </p:nvSpPr>
        <p:spPr bwMode="auto">
          <a:xfrm>
            <a:off x="4667250" y="5294313"/>
            <a:ext cx="85725" cy="49212"/>
          </a:xfrm>
          <a:custGeom>
            <a:avLst/>
            <a:gdLst>
              <a:gd name="T0" fmla="*/ 0 w 54"/>
              <a:gd name="T1" fmla="*/ 0 h 31"/>
              <a:gd name="T2" fmla="*/ 2147483646 w 54"/>
              <a:gd name="T3" fmla="*/ 0 h 31"/>
              <a:gd name="T4" fmla="*/ 2147483646 w 54"/>
              <a:gd name="T5" fmla="*/ 2147483646 h 31"/>
              <a:gd name="T6" fmla="*/ 0 w 54"/>
              <a:gd name="T7" fmla="*/ 2147483646 h 31"/>
              <a:gd name="T8" fmla="*/ 0 w 54"/>
              <a:gd name="T9" fmla="*/ 0 h 31"/>
              <a:gd name="T10" fmla="*/ 0 w 54"/>
              <a:gd name="T11" fmla="*/ 0 h 31"/>
              <a:gd name="T12" fmla="*/ 2147483646 w 54"/>
              <a:gd name="T13" fmla="*/ 0 h 31"/>
              <a:gd name="T14" fmla="*/ 2147483646 w 54"/>
              <a:gd name="T15" fmla="*/ 2147483646 h 31"/>
              <a:gd name="T16" fmla="*/ 0 w 54"/>
              <a:gd name="T17" fmla="*/ 2147483646 h 31"/>
              <a:gd name="T18" fmla="*/ 0 w 54"/>
              <a:gd name="T19" fmla="*/ 0 h 3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4" h="31">
                <a:moveTo>
                  <a:pt x="0" y="0"/>
                </a:moveTo>
                <a:lnTo>
                  <a:pt x="54" y="0"/>
                </a:lnTo>
                <a:lnTo>
                  <a:pt x="54" y="31"/>
                </a:lnTo>
                <a:lnTo>
                  <a:pt x="0" y="31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45" y="0"/>
                </a:lnTo>
                <a:lnTo>
                  <a:pt x="4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8F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68" name="Freeform 704"/>
          <p:cNvSpPr>
            <a:spLocks noEditPoints="1"/>
          </p:cNvSpPr>
          <p:nvPr/>
        </p:nvSpPr>
        <p:spPr bwMode="auto">
          <a:xfrm>
            <a:off x="4667250" y="5294313"/>
            <a:ext cx="71438" cy="42862"/>
          </a:xfrm>
          <a:custGeom>
            <a:avLst/>
            <a:gdLst>
              <a:gd name="T0" fmla="*/ 0 w 45"/>
              <a:gd name="T1" fmla="*/ 0 h 27"/>
              <a:gd name="T2" fmla="*/ 2147483646 w 45"/>
              <a:gd name="T3" fmla="*/ 0 h 27"/>
              <a:gd name="T4" fmla="*/ 2147483646 w 45"/>
              <a:gd name="T5" fmla="*/ 2147483646 h 27"/>
              <a:gd name="T6" fmla="*/ 0 w 45"/>
              <a:gd name="T7" fmla="*/ 2147483646 h 27"/>
              <a:gd name="T8" fmla="*/ 0 w 45"/>
              <a:gd name="T9" fmla="*/ 0 h 27"/>
              <a:gd name="T10" fmla="*/ 0 w 45"/>
              <a:gd name="T11" fmla="*/ 0 h 27"/>
              <a:gd name="T12" fmla="*/ 2147483646 w 45"/>
              <a:gd name="T13" fmla="*/ 0 h 27"/>
              <a:gd name="T14" fmla="*/ 2147483646 w 45"/>
              <a:gd name="T15" fmla="*/ 2147483646 h 27"/>
              <a:gd name="T16" fmla="*/ 0 w 45"/>
              <a:gd name="T17" fmla="*/ 2147483646 h 27"/>
              <a:gd name="T18" fmla="*/ 0 w 45"/>
              <a:gd name="T19" fmla="*/ 0 h 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5" h="27">
                <a:moveTo>
                  <a:pt x="0" y="0"/>
                </a:moveTo>
                <a:lnTo>
                  <a:pt x="45" y="0"/>
                </a:lnTo>
                <a:lnTo>
                  <a:pt x="45" y="27"/>
                </a:lnTo>
                <a:lnTo>
                  <a:pt x="0" y="27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36" y="0"/>
                </a:lnTo>
                <a:lnTo>
                  <a:pt x="36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FAFA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69" name="Freeform 705"/>
          <p:cNvSpPr>
            <a:spLocks noEditPoints="1"/>
          </p:cNvSpPr>
          <p:nvPr/>
        </p:nvSpPr>
        <p:spPr bwMode="auto">
          <a:xfrm>
            <a:off x="4667250" y="5294313"/>
            <a:ext cx="57150" cy="31750"/>
          </a:xfrm>
          <a:custGeom>
            <a:avLst/>
            <a:gdLst>
              <a:gd name="T0" fmla="*/ 0 w 36"/>
              <a:gd name="T1" fmla="*/ 0 h 20"/>
              <a:gd name="T2" fmla="*/ 2147483646 w 36"/>
              <a:gd name="T3" fmla="*/ 0 h 20"/>
              <a:gd name="T4" fmla="*/ 2147483646 w 36"/>
              <a:gd name="T5" fmla="*/ 2147483646 h 20"/>
              <a:gd name="T6" fmla="*/ 0 w 36"/>
              <a:gd name="T7" fmla="*/ 2147483646 h 20"/>
              <a:gd name="T8" fmla="*/ 0 w 36"/>
              <a:gd name="T9" fmla="*/ 0 h 20"/>
              <a:gd name="T10" fmla="*/ 0 w 36"/>
              <a:gd name="T11" fmla="*/ 0 h 20"/>
              <a:gd name="T12" fmla="*/ 2147483646 w 36"/>
              <a:gd name="T13" fmla="*/ 0 h 20"/>
              <a:gd name="T14" fmla="*/ 2147483646 w 36"/>
              <a:gd name="T15" fmla="*/ 2147483646 h 20"/>
              <a:gd name="T16" fmla="*/ 0 w 36"/>
              <a:gd name="T17" fmla="*/ 2147483646 h 20"/>
              <a:gd name="T18" fmla="*/ 0 w 36"/>
              <a:gd name="T19" fmla="*/ 0 h 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" h="20">
                <a:moveTo>
                  <a:pt x="0" y="0"/>
                </a:moveTo>
                <a:lnTo>
                  <a:pt x="36" y="0"/>
                </a:lnTo>
                <a:lnTo>
                  <a:pt x="36" y="20"/>
                </a:lnTo>
                <a:lnTo>
                  <a:pt x="0" y="2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27" y="0"/>
                </a:lnTo>
                <a:lnTo>
                  <a:pt x="27" y="16"/>
                </a:lnTo>
                <a:lnTo>
                  <a:pt x="0" y="16"/>
                </a:lnTo>
                <a:lnTo>
                  <a:pt x="0" y="0"/>
                </a:lnTo>
                <a:close/>
              </a:path>
            </a:pathLst>
          </a:custGeom>
          <a:solidFill>
            <a:srgbClr val="FDFD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0" name="Freeform 706"/>
          <p:cNvSpPr>
            <a:spLocks noEditPoints="1"/>
          </p:cNvSpPr>
          <p:nvPr/>
        </p:nvSpPr>
        <p:spPr bwMode="auto">
          <a:xfrm>
            <a:off x="4667250" y="5294313"/>
            <a:ext cx="42863" cy="25400"/>
          </a:xfrm>
          <a:custGeom>
            <a:avLst/>
            <a:gdLst>
              <a:gd name="T0" fmla="*/ 0 w 27"/>
              <a:gd name="T1" fmla="*/ 0 h 16"/>
              <a:gd name="T2" fmla="*/ 2147483646 w 27"/>
              <a:gd name="T3" fmla="*/ 0 h 16"/>
              <a:gd name="T4" fmla="*/ 2147483646 w 27"/>
              <a:gd name="T5" fmla="*/ 2147483646 h 16"/>
              <a:gd name="T6" fmla="*/ 0 w 27"/>
              <a:gd name="T7" fmla="*/ 2147483646 h 16"/>
              <a:gd name="T8" fmla="*/ 0 w 27"/>
              <a:gd name="T9" fmla="*/ 0 h 16"/>
              <a:gd name="T10" fmla="*/ 0 w 27"/>
              <a:gd name="T11" fmla="*/ 0 h 16"/>
              <a:gd name="T12" fmla="*/ 2147483646 w 27"/>
              <a:gd name="T13" fmla="*/ 0 h 16"/>
              <a:gd name="T14" fmla="*/ 2147483646 w 27"/>
              <a:gd name="T15" fmla="*/ 2147483646 h 16"/>
              <a:gd name="T16" fmla="*/ 0 w 27"/>
              <a:gd name="T17" fmla="*/ 2147483646 h 16"/>
              <a:gd name="T18" fmla="*/ 0 w 27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7" h="16">
                <a:moveTo>
                  <a:pt x="0" y="0"/>
                </a:moveTo>
                <a:lnTo>
                  <a:pt x="27" y="0"/>
                </a:lnTo>
                <a:lnTo>
                  <a:pt x="27" y="16"/>
                </a:lnTo>
                <a:lnTo>
                  <a:pt x="0" y="16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8" y="0"/>
                </a:lnTo>
                <a:lnTo>
                  <a:pt x="18" y="8"/>
                </a:lnTo>
                <a:lnTo>
                  <a:pt x="0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1" name="Freeform 707"/>
          <p:cNvSpPr>
            <a:spLocks noEditPoints="1"/>
          </p:cNvSpPr>
          <p:nvPr/>
        </p:nvSpPr>
        <p:spPr bwMode="auto">
          <a:xfrm>
            <a:off x="4667250" y="5294313"/>
            <a:ext cx="28575" cy="12700"/>
          </a:xfrm>
          <a:custGeom>
            <a:avLst/>
            <a:gdLst>
              <a:gd name="T0" fmla="*/ 0 w 18"/>
              <a:gd name="T1" fmla="*/ 0 h 8"/>
              <a:gd name="T2" fmla="*/ 2147483646 w 18"/>
              <a:gd name="T3" fmla="*/ 0 h 8"/>
              <a:gd name="T4" fmla="*/ 2147483646 w 18"/>
              <a:gd name="T5" fmla="*/ 2147483646 h 8"/>
              <a:gd name="T6" fmla="*/ 0 w 18"/>
              <a:gd name="T7" fmla="*/ 2147483646 h 8"/>
              <a:gd name="T8" fmla="*/ 0 w 18"/>
              <a:gd name="T9" fmla="*/ 0 h 8"/>
              <a:gd name="T10" fmla="*/ 0 w 18"/>
              <a:gd name="T11" fmla="*/ 0 h 8"/>
              <a:gd name="T12" fmla="*/ 2147483646 w 18"/>
              <a:gd name="T13" fmla="*/ 0 h 8"/>
              <a:gd name="T14" fmla="*/ 2147483646 w 18"/>
              <a:gd name="T15" fmla="*/ 2147483646 h 8"/>
              <a:gd name="T16" fmla="*/ 0 w 18"/>
              <a:gd name="T17" fmla="*/ 2147483646 h 8"/>
              <a:gd name="T18" fmla="*/ 0 w 18"/>
              <a:gd name="T19" fmla="*/ 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8" h="8">
                <a:moveTo>
                  <a:pt x="0" y="0"/>
                </a:moveTo>
                <a:lnTo>
                  <a:pt x="18" y="0"/>
                </a:lnTo>
                <a:lnTo>
                  <a:pt x="18" y="8"/>
                </a:lnTo>
                <a:lnTo>
                  <a:pt x="0" y="8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9" y="0"/>
                </a:lnTo>
                <a:lnTo>
                  <a:pt x="9" y="4"/>
                </a:lnTo>
                <a:lnTo>
                  <a:pt x="0" y="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" name="Freeform 708"/>
          <p:cNvSpPr>
            <a:spLocks noEditPoints="1"/>
          </p:cNvSpPr>
          <p:nvPr/>
        </p:nvSpPr>
        <p:spPr bwMode="auto">
          <a:xfrm>
            <a:off x="4667250" y="5294313"/>
            <a:ext cx="14288" cy="6350"/>
          </a:xfrm>
          <a:custGeom>
            <a:avLst/>
            <a:gdLst>
              <a:gd name="T0" fmla="*/ 0 w 9"/>
              <a:gd name="T1" fmla="*/ 0 h 4"/>
              <a:gd name="T2" fmla="*/ 2147483646 w 9"/>
              <a:gd name="T3" fmla="*/ 0 h 4"/>
              <a:gd name="T4" fmla="*/ 2147483646 w 9"/>
              <a:gd name="T5" fmla="*/ 2147483646 h 4"/>
              <a:gd name="T6" fmla="*/ 0 w 9"/>
              <a:gd name="T7" fmla="*/ 2147483646 h 4"/>
              <a:gd name="T8" fmla="*/ 0 w 9"/>
              <a:gd name="T9" fmla="*/ 0 h 4"/>
              <a:gd name="T10" fmla="*/ 0 w 9"/>
              <a:gd name="T11" fmla="*/ 0 h 4"/>
              <a:gd name="T12" fmla="*/ 0 w 9"/>
              <a:gd name="T13" fmla="*/ 0 h 4"/>
              <a:gd name="T14" fmla="*/ 0 w 9"/>
              <a:gd name="T15" fmla="*/ 0 h 4"/>
              <a:gd name="T16" fmla="*/ 0 w 9"/>
              <a:gd name="T17" fmla="*/ 0 h 4"/>
              <a:gd name="T18" fmla="*/ 0 w 9"/>
              <a:gd name="T19" fmla="*/ 0 h 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" h="4">
                <a:moveTo>
                  <a:pt x="0" y="0"/>
                </a:moveTo>
                <a:lnTo>
                  <a:pt x="9" y="0"/>
                </a:lnTo>
                <a:lnTo>
                  <a:pt x="9" y="4"/>
                </a:lnTo>
                <a:lnTo>
                  <a:pt x="0" y="4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3" name="Freeform 709"/>
          <p:cNvSpPr>
            <a:spLocks noEditPoints="1"/>
          </p:cNvSpPr>
          <p:nvPr/>
        </p:nvSpPr>
        <p:spPr bwMode="auto">
          <a:xfrm>
            <a:off x="4667250" y="5294313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w 1588"/>
              <a:gd name="T15" fmla="*/ 0 h 1587"/>
              <a:gd name="T16" fmla="*/ 0 w 1588"/>
              <a:gd name="T17" fmla="*/ 0 h 1587"/>
              <a:gd name="T18" fmla="*/ 0 w 1588"/>
              <a:gd name="T19" fmla="*/ 0 h 15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4" name="Rectangle 710"/>
          <p:cNvSpPr>
            <a:spLocks noChangeArrowheads="1"/>
          </p:cNvSpPr>
          <p:nvPr/>
        </p:nvSpPr>
        <p:spPr bwMode="auto">
          <a:xfrm>
            <a:off x="4667250" y="5294313"/>
            <a:ext cx="376238" cy="2254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575" name="Freeform 711"/>
          <p:cNvSpPr>
            <a:spLocks noEditPoints="1"/>
          </p:cNvSpPr>
          <p:nvPr/>
        </p:nvSpPr>
        <p:spPr bwMode="auto">
          <a:xfrm>
            <a:off x="4667250" y="5294313"/>
            <a:ext cx="376238" cy="225425"/>
          </a:xfrm>
          <a:custGeom>
            <a:avLst/>
            <a:gdLst>
              <a:gd name="T0" fmla="*/ 0 w 237"/>
              <a:gd name="T1" fmla="*/ 0 h 142"/>
              <a:gd name="T2" fmla="*/ 2147483646 w 237"/>
              <a:gd name="T3" fmla="*/ 0 h 142"/>
              <a:gd name="T4" fmla="*/ 2147483646 w 237"/>
              <a:gd name="T5" fmla="*/ 2147483646 h 142"/>
              <a:gd name="T6" fmla="*/ 0 w 237"/>
              <a:gd name="T7" fmla="*/ 2147483646 h 142"/>
              <a:gd name="T8" fmla="*/ 0 w 237"/>
              <a:gd name="T9" fmla="*/ 0 h 142"/>
              <a:gd name="T10" fmla="*/ 0 w 237"/>
              <a:gd name="T11" fmla="*/ 0 h 142"/>
              <a:gd name="T12" fmla="*/ 2147483646 w 237"/>
              <a:gd name="T13" fmla="*/ 0 h 142"/>
              <a:gd name="T14" fmla="*/ 2147483646 w 237"/>
              <a:gd name="T15" fmla="*/ 2147483646 h 142"/>
              <a:gd name="T16" fmla="*/ 0 w 237"/>
              <a:gd name="T17" fmla="*/ 2147483646 h 142"/>
              <a:gd name="T18" fmla="*/ 0 w 237"/>
              <a:gd name="T19" fmla="*/ 0 h 14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7" h="142">
                <a:moveTo>
                  <a:pt x="0" y="0"/>
                </a:moveTo>
                <a:lnTo>
                  <a:pt x="237" y="0"/>
                </a:lnTo>
                <a:lnTo>
                  <a:pt x="237" y="142"/>
                </a:lnTo>
                <a:lnTo>
                  <a:pt x="0" y="142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228" y="0"/>
                </a:lnTo>
                <a:lnTo>
                  <a:pt x="228" y="139"/>
                </a:lnTo>
                <a:lnTo>
                  <a:pt x="0" y="139"/>
                </a:lnTo>
                <a:lnTo>
                  <a:pt x="0" y="0"/>
                </a:lnTo>
                <a:close/>
              </a:path>
            </a:pathLst>
          </a:custGeom>
          <a:solidFill>
            <a:srgbClr val="8A8A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6" name="Freeform 712"/>
          <p:cNvSpPr>
            <a:spLocks noEditPoints="1"/>
          </p:cNvSpPr>
          <p:nvPr/>
        </p:nvSpPr>
        <p:spPr bwMode="auto">
          <a:xfrm>
            <a:off x="4667250" y="5294313"/>
            <a:ext cx="361950" cy="220662"/>
          </a:xfrm>
          <a:custGeom>
            <a:avLst/>
            <a:gdLst>
              <a:gd name="T0" fmla="*/ 0 w 228"/>
              <a:gd name="T1" fmla="*/ 0 h 139"/>
              <a:gd name="T2" fmla="*/ 2147483646 w 228"/>
              <a:gd name="T3" fmla="*/ 0 h 139"/>
              <a:gd name="T4" fmla="*/ 2147483646 w 228"/>
              <a:gd name="T5" fmla="*/ 2147483646 h 139"/>
              <a:gd name="T6" fmla="*/ 0 w 228"/>
              <a:gd name="T7" fmla="*/ 2147483646 h 139"/>
              <a:gd name="T8" fmla="*/ 0 w 228"/>
              <a:gd name="T9" fmla="*/ 0 h 139"/>
              <a:gd name="T10" fmla="*/ 0 w 228"/>
              <a:gd name="T11" fmla="*/ 0 h 139"/>
              <a:gd name="T12" fmla="*/ 2147483646 w 228"/>
              <a:gd name="T13" fmla="*/ 0 h 139"/>
              <a:gd name="T14" fmla="*/ 2147483646 w 228"/>
              <a:gd name="T15" fmla="*/ 2147483646 h 139"/>
              <a:gd name="T16" fmla="*/ 0 w 228"/>
              <a:gd name="T17" fmla="*/ 2147483646 h 139"/>
              <a:gd name="T18" fmla="*/ 0 w 228"/>
              <a:gd name="T19" fmla="*/ 0 h 13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8" h="139">
                <a:moveTo>
                  <a:pt x="0" y="0"/>
                </a:moveTo>
                <a:lnTo>
                  <a:pt x="228" y="0"/>
                </a:lnTo>
                <a:lnTo>
                  <a:pt x="228" y="139"/>
                </a:lnTo>
                <a:lnTo>
                  <a:pt x="0" y="139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219" y="0"/>
                </a:lnTo>
                <a:lnTo>
                  <a:pt x="219" y="131"/>
                </a:lnTo>
                <a:lnTo>
                  <a:pt x="0" y="131"/>
                </a:lnTo>
                <a:lnTo>
                  <a:pt x="0" y="0"/>
                </a:lnTo>
                <a:close/>
              </a:path>
            </a:pathLst>
          </a:custGeom>
          <a:solidFill>
            <a:srgbClr val="8E8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7" name="Freeform 713"/>
          <p:cNvSpPr>
            <a:spLocks noEditPoints="1"/>
          </p:cNvSpPr>
          <p:nvPr/>
        </p:nvSpPr>
        <p:spPr bwMode="auto">
          <a:xfrm>
            <a:off x="4667250" y="5294313"/>
            <a:ext cx="347663" cy="207962"/>
          </a:xfrm>
          <a:custGeom>
            <a:avLst/>
            <a:gdLst>
              <a:gd name="T0" fmla="*/ 0 w 219"/>
              <a:gd name="T1" fmla="*/ 0 h 131"/>
              <a:gd name="T2" fmla="*/ 2147483646 w 219"/>
              <a:gd name="T3" fmla="*/ 0 h 131"/>
              <a:gd name="T4" fmla="*/ 2147483646 w 219"/>
              <a:gd name="T5" fmla="*/ 2147483646 h 131"/>
              <a:gd name="T6" fmla="*/ 0 w 219"/>
              <a:gd name="T7" fmla="*/ 2147483646 h 131"/>
              <a:gd name="T8" fmla="*/ 0 w 219"/>
              <a:gd name="T9" fmla="*/ 0 h 131"/>
              <a:gd name="T10" fmla="*/ 0 w 219"/>
              <a:gd name="T11" fmla="*/ 0 h 131"/>
              <a:gd name="T12" fmla="*/ 2147483646 w 219"/>
              <a:gd name="T13" fmla="*/ 0 h 131"/>
              <a:gd name="T14" fmla="*/ 2147483646 w 219"/>
              <a:gd name="T15" fmla="*/ 2147483646 h 131"/>
              <a:gd name="T16" fmla="*/ 0 w 219"/>
              <a:gd name="T17" fmla="*/ 2147483646 h 131"/>
              <a:gd name="T18" fmla="*/ 0 w 219"/>
              <a:gd name="T19" fmla="*/ 0 h 13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9" h="131">
                <a:moveTo>
                  <a:pt x="0" y="0"/>
                </a:moveTo>
                <a:lnTo>
                  <a:pt x="219" y="0"/>
                </a:lnTo>
                <a:lnTo>
                  <a:pt x="219" y="131"/>
                </a:lnTo>
                <a:lnTo>
                  <a:pt x="0" y="131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210" y="0"/>
                </a:lnTo>
                <a:lnTo>
                  <a:pt x="210" y="127"/>
                </a:lnTo>
                <a:lnTo>
                  <a:pt x="0" y="127"/>
                </a:lnTo>
                <a:lnTo>
                  <a:pt x="0" y="0"/>
                </a:lnTo>
                <a:close/>
              </a:path>
            </a:pathLst>
          </a:custGeom>
          <a:solidFill>
            <a:srgbClr val="929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8" name="Freeform 714"/>
          <p:cNvSpPr>
            <a:spLocks noEditPoints="1"/>
          </p:cNvSpPr>
          <p:nvPr/>
        </p:nvSpPr>
        <p:spPr bwMode="auto">
          <a:xfrm>
            <a:off x="4667250" y="5294313"/>
            <a:ext cx="333375" cy="201612"/>
          </a:xfrm>
          <a:custGeom>
            <a:avLst/>
            <a:gdLst>
              <a:gd name="T0" fmla="*/ 0 w 210"/>
              <a:gd name="T1" fmla="*/ 0 h 127"/>
              <a:gd name="T2" fmla="*/ 2147483646 w 210"/>
              <a:gd name="T3" fmla="*/ 0 h 127"/>
              <a:gd name="T4" fmla="*/ 2147483646 w 210"/>
              <a:gd name="T5" fmla="*/ 2147483646 h 127"/>
              <a:gd name="T6" fmla="*/ 0 w 210"/>
              <a:gd name="T7" fmla="*/ 2147483646 h 127"/>
              <a:gd name="T8" fmla="*/ 0 w 210"/>
              <a:gd name="T9" fmla="*/ 0 h 127"/>
              <a:gd name="T10" fmla="*/ 0 w 210"/>
              <a:gd name="T11" fmla="*/ 0 h 127"/>
              <a:gd name="T12" fmla="*/ 2147483646 w 210"/>
              <a:gd name="T13" fmla="*/ 0 h 127"/>
              <a:gd name="T14" fmla="*/ 2147483646 w 210"/>
              <a:gd name="T15" fmla="*/ 2147483646 h 127"/>
              <a:gd name="T16" fmla="*/ 0 w 210"/>
              <a:gd name="T17" fmla="*/ 2147483646 h 127"/>
              <a:gd name="T18" fmla="*/ 0 w 210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0" h="127">
                <a:moveTo>
                  <a:pt x="0" y="0"/>
                </a:moveTo>
                <a:lnTo>
                  <a:pt x="210" y="0"/>
                </a:lnTo>
                <a:lnTo>
                  <a:pt x="210" y="127"/>
                </a:lnTo>
                <a:lnTo>
                  <a:pt x="0" y="127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202" y="0"/>
                </a:lnTo>
                <a:lnTo>
                  <a:pt x="202" y="123"/>
                </a:lnTo>
                <a:lnTo>
                  <a:pt x="0" y="123"/>
                </a:lnTo>
                <a:lnTo>
                  <a:pt x="0" y="0"/>
                </a:lnTo>
                <a:close/>
              </a:path>
            </a:pathLst>
          </a:custGeom>
          <a:solidFill>
            <a:srgbClr val="979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9" name="Freeform 715"/>
          <p:cNvSpPr>
            <a:spLocks noEditPoints="1"/>
          </p:cNvSpPr>
          <p:nvPr/>
        </p:nvSpPr>
        <p:spPr bwMode="auto">
          <a:xfrm>
            <a:off x="4667250" y="5294313"/>
            <a:ext cx="320675" cy="195262"/>
          </a:xfrm>
          <a:custGeom>
            <a:avLst/>
            <a:gdLst>
              <a:gd name="T0" fmla="*/ 0 w 202"/>
              <a:gd name="T1" fmla="*/ 0 h 123"/>
              <a:gd name="T2" fmla="*/ 2147483646 w 202"/>
              <a:gd name="T3" fmla="*/ 0 h 123"/>
              <a:gd name="T4" fmla="*/ 2147483646 w 202"/>
              <a:gd name="T5" fmla="*/ 2147483646 h 123"/>
              <a:gd name="T6" fmla="*/ 0 w 202"/>
              <a:gd name="T7" fmla="*/ 2147483646 h 123"/>
              <a:gd name="T8" fmla="*/ 0 w 202"/>
              <a:gd name="T9" fmla="*/ 0 h 123"/>
              <a:gd name="T10" fmla="*/ 0 w 202"/>
              <a:gd name="T11" fmla="*/ 0 h 123"/>
              <a:gd name="T12" fmla="*/ 2147483646 w 202"/>
              <a:gd name="T13" fmla="*/ 0 h 123"/>
              <a:gd name="T14" fmla="*/ 2147483646 w 202"/>
              <a:gd name="T15" fmla="*/ 2147483646 h 123"/>
              <a:gd name="T16" fmla="*/ 0 w 202"/>
              <a:gd name="T17" fmla="*/ 2147483646 h 123"/>
              <a:gd name="T18" fmla="*/ 0 w 202"/>
              <a:gd name="T19" fmla="*/ 0 h 1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2" h="123">
                <a:moveTo>
                  <a:pt x="0" y="0"/>
                </a:moveTo>
                <a:lnTo>
                  <a:pt x="202" y="0"/>
                </a:lnTo>
                <a:lnTo>
                  <a:pt x="202" y="123"/>
                </a:lnTo>
                <a:lnTo>
                  <a:pt x="0" y="123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93" y="0"/>
                </a:lnTo>
                <a:lnTo>
                  <a:pt x="193" y="115"/>
                </a:lnTo>
                <a:lnTo>
                  <a:pt x="0" y="115"/>
                </a:lnTo>
                <a:lnTo>
                  <a:pt x="0" y="0"/>
                </a:lnTo>
                <a:close/>
              </a:path>
            </a:pathLst>
          </a:custGeom>
          <a:solidFill>
            <a:srgbClr val="9C9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80" name="Freeform 716"/>
          <p:cNvSpPr>
            <a:spLocks noEditPoints="1"/>
          </p:cNvSpPr>
          <p:nvPr/>
        </p:nvSpPr>
        <p:spPr bwMode="auto">
          <a:xfrm>
            <a:off x="4667250" y="5294313"/>
            <a:ext cx="306388" cy="182562"/>
          </a:xfrm>
          <a:custGeom>
            <a:avLst/>
            <a:gdLst>
              <a:gd name="T0" fmla="*/ 0 w 193"/>
              <a:gd name="T1" fmla="*/ 0 h 115"/>
              <a:gd name="T2" fmla="*/ 2147483646 w 193"/>
              <a:gd name="T3" fmla="*/ 0 h 115"/>
              <a:gd name="T4" fmla="*/ 2147483646 w 193"/>
              <a:gd name="T5" fmla="*/ 2147483646 h 115"/>
              <a:gd name="T6" fmla="*/ 0 w 193"/>
              <a:gd name="T7" fmla="*/ 2147483646 h 115"/>
              <a:gd name="T8" fmla="*/ 0 w 193"/>
              <a:gd name="T9" fmla="*/ 0 h 115"/>
              <a:gd name="T10" fmla="*/ 0 w 193"/>
              <a:gd name="T11" fmla="*/ 0 h 115"/>
              <a:gd name="T12" fmla="*/ 2147483646 w 193"/>
              <a:gd name="T13" fmla="*/ 0 h 115"/>
              <a:gd name="T14" fmla="*/ 2147483646 w 193"/>
              <a:gd name="T15" fmla="*/ 2147483646 h 115"/>
              <a:gd name="T16" fmla="*/ 0 w 193"/>
              <a:gd name="T17" fmla="*/ 2147483646 h 115"/>
              <a:gd name="T18" fmla="*/ 0 w 193"/>
              <a:gd name="T19" fmla="*/ 0 h 11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3" h="115">
                <a:moveTo>
                  <a:pt x="0" y="0"/>
                </a:moveTo>
                <a:lnTo>
                  <a:pt x="193" y="0"/>
                </a:lnTo>
                <a:lnTo>
                  <a:pt x="193" y="115"/>
                </a:lnTo>
                <a:lnTo>
                  <a:pt x="0" y="115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84" y="0"/>
                </a:lnTo>
                <a:lnTo>
                  <a:pt x="184" y="112"/>
                </a:lnTo>
                <a:lnTo>
                  <a:pt x="0" y="112"/>
                </a:lnTo>
                <a:lnTo>
                  <a:pt x="0" y="0"/>
                </a:lnTo>
                <a:close/>
              </a:path>
            </a:pathLst>
          </a:custGeom>
          <a:solidFill>
            <a:srgbClr val="A1A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81" name="Freeform 717"/>
          <p:cNvSpPr>
            <a:spLocks noEditPoints="1"/>
          </p:cNvSpPr>
          <p:nvPr/>
        </p:nvSpPr>
        <p:spPr bwMode="auto">
          <a:xfrm>
            <a:off x="4667250" y="5294313"/>
            <a:ext cx="292100" cy="177800"/>
          </a:xfrm>
          <a:custGeom>
            <a:avLst/>
            <a:gdLst>
              <a:gd name="T0" fmla="*/ 0 w 184"/>
              <a:gd name="T1" fmla="*/ 0 h 112"/>
              <a:gd name="T2" fmla="*/ 2147483646 w 184"/>
              <a:gd name="T3" fmla="*/ 0 h 112"/>
              <a:gd name="T4" fmla="*/ 2147483646 w 184"/>
              <a:gd name="T5" fmla="*/ 2147483646 h 112"/>
              <a:gd name="T6" fmla="*/ 0 w 184"/>
              <a:gd name="T7" fmla="*/ 2147483646 h 112"/>
              <a:gd name="T8" fmla="*/ 0 w 184"/>
              <a:gd name="T9" fmla="*/ 0 h 112"/>
              <a:gd name="T10" fmla="*/ 0 w 184"/>
              <a:gd name="T11" fmla="*/ 0 h 112"/>
              <a:gd name="T12" fmla="*/ 2147483646 w 184"/>
              <a:gd name="T13" fmla="*/ 0 h 112"/>
              <a:gd name="T14" fmla="*/ 2147483646 w 184"/>
              <a:gd name="T15" fmla="*/ 2147483646 h 112"/>
              <a:gd name="T16" fmla="*/ 0 w 184"/>
              <a:gd name="T17" fmla="*/ 2147483646 h 112"/>
              <a:gd name="T18" fmla="*/ 0 w 184"/>
              <a:gd name="T19" fmla="*/ 0 h 1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84" h="112">
                <a:moveTo>
                  <a:pt x="0" y="0"/>
                </a:moveTo>
                <a:lnTo>
                  <a:pt x="184" y="0"/>
                </a:lnTo>
                <a:lnTo>
                  <a:pt x="184" y="112"/>
                </a:lnTo>
                <a:lnTo>
                  <a:pt x="0" y="112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75" y="0"/>
                </a:lnTo>
                <a:lnTo>
                  <a:pt x="175" y="104"/>
                </a:lnTo>
                <a:lnTo>
                  <a:pt x="0" y="104"/>
                </a:lnTo>
                <a:lnTo>
                  <a:pt x="0" y="0"/>
                </a:lnTo>
                <a:close/>
              </a:path>
            </a:pathLst>
          </a:custGeom>
          <a:solidFill>
            <a:srgbClr val="A7A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82" name="Freeform 718"/>
          <p:cNvSpPr>
            <a:spLocks noEditPoints="1"/>
          </p:cNvSpPr>
          <p:nvPr/>
        </p:nvSpPr>
        <p:spPr bwMode="auto">
          <a:xfrm>
            <a:off x="4667250" y="5294313"/>
            <a:ext cx="277813" cy="165100"/>
          </a:xfrm>
          <a:custGeom>
            <a:avLst/>
            <a:gdLst>
              <a:gd name="T0" fmla="*/ 0 w 175"/>
              <a:gd name="T1" fmla="*/ 0 h 104"/>
              <a:gd name="T2" fmla="*/ 2147483646 w 175"/>
              <a:gd name="T3" fmla="*/ 0 h 104"/>
              <a:gd name="T4" fmla="*/ 2147483646 w 175"/>
              <a:gd name="T5" fmla="*/ 2147483646 h 104"/>
              <a:gd name="T6" fmla="*/ 0 w 175"/>
              <a:gd name="T7" fmla="*/ 2147483646 h 104"/>
              <a:gd name="T8" fmla="*/ 0 w 175"/>
              <a:gd name="T9" fmla="*/ 0 h 104"/>
              <a:gd name="T10" fmla="*/ 0 w 175"/>
              <a:gd name="T11" fmla="*/ 0 h 104"/>
              <a:gd name="T12" fmla="*/ 2147483646 w 175"/>
              <a:gd name="T13" fmla="*/ 0 h 104"/>
              <a:gd name="T14" fmla="*/ 2147483646 w 175"/>
              <a:gd name="T15" fmla="*/ 2147483646 h 104"/>
              <a:gd name="T16" fmla="*/ 0 w 175"/>
              <a:gd name="T17" fmla="*/ 2147483646 h 104"/>
              <a:gd name="T18" fmla="*/ 0 w 175"/>
              <a:gd name="T19" fmla="*/ 0 h 10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5" h="104">
                <a:moveTo>
                  <a:pt x="0" y="0"/>
                </a:moveTo>
                <a:lnTo>
                  <a:pt x="175" y="0"/>
                </a:lnTo>
                <a:lnTo>
                  <a:pt x="175" y="104"/>
                </a:lnTo>
                <a:lnTo>
                  <a:pt x="0" y="104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66" y="0"/>
                </a:lnTo>
                <a:lnTo>
                  <a:pt x="166" y="100"/>
                </a:lnTo>
                <a:lnTo>
                  <a:pt x="0" y="100"/>
                </a:lnTo>
                <a:lnTo>
                  <a:pt x="0" y="0"/>
                </a:lnTo>
                <a:close/>
              </a:path>
            </a:pathLst>
          </a:custGeom>
          <a:solidFill>
            <a:srgbClr val="ACA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83" name="Freeform 719"/>
          <p:cNvSpPr>
            <a:spLocks noEditPoints="1"/>
          </p:cNvSpPr>
          <p:nvPr/>
        </p:nvSpPr>
        <p:spPr bwMode="auto">
          <a:xfrm>
            <a:off x="4667250" y="5294313"/>
            <a:ext cx="263525" cy="158750"/>
          </a:xfrm>
          <a:custGeom>
            <a:avLst/>
            <a:gdLst>
              <a:gd name="T0" fmla="*/ 0 w 166"/>
              <a:gd name="T1" fmla="*/ 0 h 100"/>
              <a:gd name="T2" fmla="*/ 2147483646 w 166"/>
              <a:gd name="T3" fmla="*/ 0 h 100"/>
              <a:gd name="T4" fmla="*/ 2147483646 w 166"/>
              <a:gd name="T5" fmla="*/ 2147483646 h 100"/>
              <a:gd name="T6" fmla="*/ 0 w 166"/>
              <a:gd name="T7" fmla="*/ 2147483646 h 100"/>
              <a:gd name="T8" fmla="*/ 0 w 166"/>
              <a:gd name="T9" fmla="*/ 0 h 100"/>
              <a:gd name="T10" fmla="*/ 0 w 166"/>
              <a:gd name="T11" fmla="*/ 0 h 100"/>
              <a:gd name="T12" fmla="*/ 2147483646 w 166"/>
              <a:gd name="T13" fmla="*/ 0 h 100"/>
              <a:gd name="T14" fmla="*/ 2147483646 w 166"/>
              <a:gd name="T15" fmla="*/ 2147483646 h 100"/>
              <a:gd name="T16" fmla="*/ 0 w 166"/>
              <a:gd name="T17" fmla="*/ 2147483646 h 100"/>
              <a:gd name="T18" fmla="*/ 0 w 166"/>
              <a:gd name="T19" fmla="*/ 0 h 1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6" h="100">
                <a:moveTo>
                  <a:pt x="0" y="0"/>
                </a:moveTo>
                <a:lnTo>
                  <a:pt x="166" y="0"/>
                </a:lnTo>
                <a:lnTo>
                  <a:pt x="166" y="100"/>
                </a:lnTo>
                <a:lnTo>
                  <a:pt x="0" y="10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57" y="0"/>
                </a:lnTo>
                <a:lnTo>
                  <a:pt x="157" y="96"/>
                </a:lnTo>
                <a:lnTo>
                  <a:pt x="0" y="96"/>
                </a:lnTo>
                <a:lnTo>
                  <a:pt x="0" y="0"/>
                </a:lnTo>
                <a:close/>
              </a:path>
            </a:pathLst>
          </a:custGeom>
          <a:solidFill>
            <a:srgbClr val="B3B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84" name="Freeform 720"/>
          <p:cNvSpPr>
            <a:spLocks noEditPoints="1"/>
          </p:cNvSpPr>
          <p:nvPr/>
        </p:nvSpPr>
        <p:spPr bwMode="auto">
          <a:xfrm>
            <a:off x="4667250" y="5294313"/>
            <a:ext cx="249238" cy="152400"/>
          </a:xfrm>
          <a:custGeom>
            <a:avLst/>
            <a:gdLst>
              <a:gd name="T0" fmla="*/ 0 w 157"/>
              <a:gd name="T1" fmla="*/ 0 h 96"/>
              <a:gd name="T2" fmla="*/ 2147483646 w 157"/>
              <a:gd name="T3" fmla="*/ 0 h 96"/>
              <a:gd name="T4" fmla="*/ 2147483646 w 157"/>
              <a:gd name="T5" fmla="*/ 2147483646 h 96"/>
              <a:gd name="T6" fmla="*/ 0 w 157"/>
              <a:gd name="T7" fmla="*/ 2147483646 h 96"/>
              <a:gd name="T8" fmla="*/ 0 w 157"/>
              <a:gd name="T9" fmla="*/ 0 h 96"/>
              <a:gd name="T10" fmla="*/ 0 w 157"/>
              <a:gd name="T11" fmla="*/ 0 h 96"/>
              <a:gd name="T12" fmla="*/ 2147483646 w 157"/>
              <a:gd name="T13" fmla="*/ 0 h 96"/>
              <a:gd name="T14" fmla="*/ 2147483646 w 157"/>
              <a:gd name="T15" fmla="*/ 2147483646 h 96"/>
              <a:gd name="T16" fmla="*/ 0 w 157"/>
              <a:gd name="T17" fmla="*/ 2147483646 h 96"/>
              <a:gd name="T18" fmla="*/ 0 w 157"/>
              <a:gd name="T19" fmla="*/ 0 h 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7" h="96">
                <a:moveTo>
                  <a:pt x="0" y="0"/>
                </a:moveTo>
                <a:lnTo>
                  <a:pt x="157" y="0"/>
                </a:lnTo>
                <a:lnTo>
                  <a:pt x="157" y="96"/>
                </a:lnTo>
                <a:lnTo>
                  <a:pt x="0" y="96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48" y="0"/>
                </a:lnTo>
                <a:lnTo>
                  <a:pt x="148" y="89"/>
                </a:lnTo>
                <a:lnTo>
                  <a:pt x="0" y="89"/>
                </a:lnTo>
                <a:lnTo>
                  <a:pt x="0" y="0"/>
                </a:lnTo>
                <a:close/>
              </a:path>
            </a:pathLst>
          </a:custGeom>
          <a:solidFill>
            <a:srgbClr val="B9B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85" name="Freeform 721"/>
          <p:cNvSpPr>
            <a:spLocks noEditPoints="1"/>
          </p:cNvSpPr>
          <p:nvPr/>
        </p:nvSpPr>
        <p:spPr bwMode="auto">
          <a:xfrm>
            <a:off x="4667250" y="5294313"/>
            <a:ext cx="234950" cy="141287"/>
          </a:xfrm>
          <a:custGeom>
            <a:avLst/>
            <a:gdLst>
              <a:gd name="T0" fmla="*/ 0 w 148"/>
              <a:gd name="T1" fmla="*/ 0 h 89"/>
              <a:gd name="T2" fmla="*/ 2147483646 w 148"/>
              <a:gd name="T3" fmla="*/ 0 h 89"/>
              <a:gd name="T4" fmla="*/ 2147483646 w 148"/>
              <a:gd name="T5" fmla="*/ 2147483646 h 89"/>
              <a:gd name="T6" fmla="*/ 0 w 148"/>
              <a:gd name="T7" fmla="*/ 2147483646 h 89"/>
              <a:gd name="T8" fmla="*/ 0 w 148"/>
              <a:gd name="T9" fmla="*/ 0 h 89"/>
              <a:gd name="T10" fmla="*/ 0 w 148"/>
              <a:gd name="T11" fmla="*/ 0 h 89"/>
              <a:gd name="T12" fmla="*/ 2147483646 w 148"/>
              <a:gd name="T13" fmla="*/ 0 h 89"/>
              <a:gd name="T14" fmla="*/ 2147483646 w 148"/>
              <a:gd name="T15" fmla="*/ 2147483646 h 89"/>
              <a:gd name="T16" fmla="*/ 0 w 148"/>
              <a:gd name="T17" fmla="*/ 2147483646 h 89"/>
              <a:gd name="T18" fmla="*/ 0 w 148"/>
              <a:gd name="T19" fmla="*/ 0 h 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8" h="89">
                <a:moveTo>
                  <a:pt x="0" y="0"/>
                </a:moveTo>
                <a:lnTo>
                  <a:pt x="148" y="0"/>
                </a:lnTo>
                <a:lnTo>
                  <a:pt x="148" y="89"/>
                </a:lnTo>
                <a:lnTo>
                  <a:pt x="0" y="89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39" y="0"/>
                </a:lnTo>
                <a:lnTo>
                  <a:pt x="139" y="85"/>
                </a:lnTo>
                <a:lnTo>
                  <a:pt x="0" y="85"/>
                </a:lnTo>
                <a:lnTo>
                  <a:pt x="0" y="0"/>
                </a:lnTo>
                <a:close/>
              </a:path>
            </a:pathLst>
          </a:custGeom>
          <a:solidFill>
            <a:srgbClr val="C0C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86" name="Freeform 722"/>
          <p:cNvSpPr>
            <a:spLocks noEditPoints="1"/>
          </p:cNvSpPr>
          <p:nvPr/>
        </p:nvSpPr>
        <p:spPr bwMode="auto">
          <a:xfrm>
            <a:off x="4667250" y="5294313"/>
            <a:ext cx="220663" cy="134937"/>
          </a:xfrm>
          <a:custGeom>
            <a:avLst/>
            <a:gdLst>
              <a:gd name="T0" fmla="*/ 0 w 139"/>
              <a:gd name="T1" fmla="*/ 0 h 85"/>
              <a:gd name="T2" fmla="*/ 2147483646 w 139"/>
              <a:gd name="T3" fmla="*/ 0 h 85"/>
              <a:gd name="T4" fmla="*/ 2147483646 w 139"/>
              <a:gd name="T5" fmla="*/ 2147483646 h 85"/>
              <a:gd name="T6" fmla="*/ 0 w 139"/>
              <a:gd name="T7" fmla="*/ 2147483646 h 85"/>
              <a:gd name="T8" fmla="*/ 0 w 139"/>
              <a:gd name="T9" fmla="*/ 0 h 85"/>
              <a:gd name="T10" fmla="*/ 0 w 139"/>
              <a:gd name="T11" fmla="*/ 0 h 85"/>
              <a:gd name="T12" fmla="*/ 2147483646 w 139"/>
              <a:gd name="T13" fmla="*/ 0 h 85"/>
              <a:gd name="T14" fmla="*/ 2147483646 w 139"/>
              <a:gd name="T15" fmla="*/ 2147483646 h 85"/>
              <a:gd name="T16" fmla="*/ 0 w 139"/>
              <a:gd name="T17" fmla="*/ 2147483646 h 85"/>
              <a:gd name="T18" fmla="*/ 0 w 139"/>
              <a:gd name="T19" fmla="*/ 0 h 8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9" h="85">
                <a:moveTo>
                  <a:pt x="0" y="0"/>
                </a:moveTo>
                <a:lnTo>
                  <a:pt x="139" y="0"/>
                </a:lnTo>
                <a:lnTo>
                  <a:pt x="139" y="85"/>
                </a:lnTo>
                <a:lnTo>
                  <a:pt x="0" y="85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30" y="0"/>
                </a:lnTo>
                <a:lnTo>
                  <a:pt x="130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C7C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87" name="Freeform 723"/>
          <p:cNvSpPr>
            <a:spLocks noEditPoints="1"/>
          </p:cNvSpPr>
          <p:nvPr/>
        </p:nvSpPr>
        <p:spPr bwMode="auto">
          <a:xfrm>
            <a:off x="4667250" y="5294313"/>
            <a:ext cx="206375" cy="122237"/>
          </a:xfrm>
          <a:custGeom>
            <a:avLst/>
            <a:gdLst>
              <a:gd name="T0" fmla="*/ 0 w 130"/>
              <a:gd name="T1" fmla="*/ 0 h 77"/>
              <a:gd name="T2" fmla="*/ 2147483646 w 130"/>
              <a:gd name="T3" fmla="*/ 0 h 77"/>
              <a:gd name="T4" fmla="*/ 2147483646 w 130"/>
              <a:gd name="T5" fmla="*/ 2147483646 h 77"/>
              <a:gd name="T6" fmla="*/ 0 w 130"/>
              <a:gd name="T7" fmla="*/ 2147483646 h 77"/>
              <a:gd name="T8" fmla="*/ 0 w 130"/>
              <a:gd name="T9" fmla="*/ 0 h 77"/>
              <a:gd name="T10" fmla="*/ 0 w 130"/>
              <a:gd name="T11" fmla="*/ 0 h 77"/>
              <a:gd name="T12" fmla="*/ 2147483646 w 130"/>
              <a:gd name="T13" fmla="*/ 0 h 77"/>
              <a:gd name="T14" fmla="*/ 2147483646 w 130"/>
              <a:gd name="T15" fmla="*/ 2147483646 h 77"/>
              <a:gd name="T16" fmla="*/ 0 w 130"/>
              <a:gd name="T17" fmla="*/ 2147483646 h 77"/>
              <a:gd name="T18" fmla="*/ 0 w 130"/>
              <a:gd name="T19" fmla="*/ 0 h 7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0" h="77">
                <a:moveTo>
                  <a:pt x="0" y="0"/>
                </a:moveTo>
                <a:lnTo>
                  <a:pt x="130" y="0"/>
                </a:lnTo>
                <a:lnTo>
                  <a:pt x="130" y="77"/>
                </a:lnTo>
                <a:lnTo>
                  <a:pt x="0" y="77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26" y="0"/>
                </a:lnTo>
                <a:lnTo>
                  <a:pt x="126" y="73"/>
                </a:lnTo>
                <a:lnTo>
                  <a:pt x="0" y="73"/>
                </a:lnTo>
                <a:lnTo>
                  <a:pt x="0" y="0"/>
                </a:lnTo>
                <a:close/>
              </a:path>
            </a:pathLst>
          </a:custGeom>
          <a:solidFill>
            <a:srgbClr val="CFC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88" name="Freeform 724"/>
          <p:cNvSpPr>
            <a:spLocks noEditPoints="1"/>
          </p:cNvSpPr>
          <p:nvPr/>
        </p:nvSpPr>
        <p:spPr bwMode="auto">
          <a:xfrm>
            <a:off x="4667250" y="5294313"/>
            <a:ext cx="200025" cy="115887"/>
          </a:xfrm>
          <a:custGeom>
            <a:avLst/>
            <a:gdLst>
              <a:gd name="T0" fmla="*/ 0 w 126"/>
              <a:gd name="T1" fmla="*/ 0 h 73"/>
              <a:gd name="T2" fmla="*/ 2147483646 w 126"/>
              <a:gd name="T3" fmla="*/ 0 h 73"/>
              <a:gd name="T4" fmla="*/ 2147483646 w 126"/>
              <a:gd name="T5" fmla="*/ 2147483646 h 73"/>
              <a:gd name="T6" fmla="*/ 0 w 126"/>
              <a:gd name="T7" fmla="*/ 2147483646 h 73"/>
              <a:gd name="T8" fmla="*/ 0 w 126"/>
              <a:gd name="T9" fmla="*/ 0 h 73"/>
              <a:gd name="T10" fmla="*/ 0 w 126"/>
              <a:gd name="T11" fmla="*/ 0 h 73"/>
              <a:gd name="T12" fmla="*/ 2147483646 w 126"/>
              <a:gd name="T13" fmla="*/ 0 h 73"/>
              <a:gd name="T14" fmla="*/ 2147483646 w 126"/>
              <a:gd name="T15" fmla="*/ 2147483646 h 73"/>
              <a:gd name="T16" fmla="*/ 0 w 126"/>
              <a:gd name="T17" fmla="*/ 2147483646 h 73"/>
              <a:gd name="T18" fmla="*/ 0 w 126"/>
              <a:gd name="T19" fmla="*/ 0 h 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6" h="73">
                <a:moveTo>
                  <a:pt x="0" y="0"/>
                </a:moveTo>
                <a:lnTo>
                  <a:pt x="126" y="0"/>
                </a:lnTo>
                <a:lnTo>
                  <a:pt x="126" y="73"/>
                </a:lnTo>
                <a:lnTo>
                  <a:pt x="0" y="73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17" y="0"/>
                </a:lnTo>
                <a:lnTo>
                  <a:pt x="117" y="69"/>
                </a:lnTo>
                <a:lnTo>
                  <a:pt x="0" y="69"/>
                </a:lnTo>
                <a:lnTo>
                  <a:pt x="0" y="0"/>
                </a:lnTo>
                <a:close/>
              </a:path>
            </a:pathLst>
          </a:custGeom>
          <a:solidFill>
            <a:srgbClr val="D6D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89" name="Freeform 725"/>
          <p:cNvSpPr>
            <a:spLocks noEditPoints="1"/>
          </p:cNvSpPr>
          <p:nvPr/>
        </p:nvSpPr>
        <p:spPr bwMode="auto">
          <a:xfrm>
            <a:off x="4667250" y="5294313"/>
            <a:ext cx="185738" cy="109537"/>
          </a:xfrm>
          <a:custGeom>
            <a:avLst/>
            <a:gdLst>
              <a:gd name="T0" fmla="*/ 0 w 117"/>
              <a:gd name="T1" fmla="*/ 0 h 69"/>
              <a:gd name="T2" fmla="*/ 2147483646 w 117"/>
              <a:gd name="T3" fmla="*/ 0 h 69"/>
              <a:gd name="T4" fmla="*/ 2147483646 w 117"/>
              <a:gd name="T5" fmla="*/ 2147483646 h 69"/>
              <a:gd name="T6" fmla="*/ 0 w 117"/>
              <a:gd name="T7" fmla="*/ 2147483646 h 69"/>
              <a:gd name="T8" fmla="*/ 0 w 117"/>
              <a:gd name="T9" fmla="*/ 0 h 69"/>
              <a:gd name="T10" fmla="*/ 0 w 117"/>
              <a:gd name="T11" fmla="*/ 0 h 69"/>
              <a:gd name="T12" fmla="*/ 2147483646 w 117"/>
              <a:gd name="T13" fmla="*/ 0 h 69"/>
              <a:gd name="T14" fmla="*/ 2147483646 w 117"/>
              <a:gd name="T15" fmla="*/ 2147483646 h 69"/>
              <a:gd name="T16" fmla="*/ 0 w 117"/>
              <a:gd name="T17" fmla="*/ 2147483646 h 69"/>
              <a:gd name="T18" fmla="*/ 0 w 117"/>
              <a:gd name="T19" fmla="*/ 0 h 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7" h="69">
                <a:moveTo>
                  <a:pt x="0" y="0"/>
                </a:moveTo>
                <a:lnTo>
                  <a:pt x="117" y="0"/>
                </a:lnTo>
                <a:lnTo>
                  <a:pt x="117" y="69"/>
                </a:lnTo>
                <a:lnTo>
                  <a:pt x="0" y="69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08" y="0"/>
                </a:lnTo>
                <a:lnTo>
                  <a:pt x="108" y="62"/>
                </a:lnTo>
                <a:lnTo>
                  <a:pt x="0" y="62"/>
                </a:lnTo>
                <a:lnTo>
                  <a:pt x="0" y="0"/>
                </a:lnTo>
                <a:close/>
              </a:path>
            </a:pathLst>
          </a:custGeom>
          <a:solidFill>
            <a:srgbClr val="DCD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90" name="Freeform 726"/>
          <p:cNvSpPr>
            <a:spLocks noEditPoints="1"/>
          </p:cNvSpPr>
          <p:nvPr/>
        </p:nvSpPr>
        <p:spPr bwMode="auto">
          <a:xfrm>
            <a:off x="4667250" y="5294313"/>
            <a:ext cx="171450" cy="98425"/>
          </a:xfrm>
          <a:custGeom>
            <a:avLst/>
            <a:gdLst>
              <a:gd name="T0" fmla="*/ 0 w 108"/>
              <a:gd name="T1" fmla="*/ 0 h 62"/>
              <a:gd name="T2" fmla="*/ 2147483646 w 108"/>
              <a:gd name="T3" fmla="*/ 0 h 62"/>
              <a:gd name="T4" fmla="*/ 2147483646 w 108"/>
              <a:gd name="T5" fmla="*/ 2147483646 h 62"/>
              <a:gd name="T6" fmla="*/ 0 w 108"/>
              <a:gd name="T7" fmla="*/ 2147483646 h 62"/>
              <a:gd name="T8" fmla="*/ 0 w 108"/>
              <a:gd name="T9" fmla="*/ 0 h 62"/>
              <a:gd name="T10" fmla="*/ 0 w 108"/>
              <a:gd name="T11" fmla="*/ 0 h 62"/>
              <a:gd name="T12" fmla="*/ 2147483646 w 108"/>
              <a:gd name="T13" fmla="*/ 0 h 62"/>
              <a:gd name="T14" fmla="*/ 2147483646 w 108"/>
              <a:gd name="T15" fmla="*/ 2147483646 h 62"/>
              <a:gd name="T16" fmla="*/ 0 w 108"/>
              <a:gd name="T17" fmla="*/ 2147483646 h 62"/>
              <a:gd name="T18" fmla="*/ 0 w 108"/>
              <a:gd name="T19" fmla="*/ 0 h 6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8" h="62">
                <a:moveTo>
                  <a:pt x="0" y="0"/>
                </a:moveTo>
                <a:lnTo>
                  <a:pt x="108" y="0"/>
                </a:lnTo>
                <a:lnTo>
                  <a:pt x="108" y="62"/>
                </a:lnTo>
                <a:lnTo>
                  <a:pt x="0" y="62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99" y="0"/>
                </a:lnTo>
                <a:lnTo>
                  <a:pt x="99" y="58"/>
                </a:lnTo>
                <a:lnTo>
                  <a:pt x="0" y="58"/>
                </a:lnTo>
                <a:lnTo>
                  <a:pt x="0" y="0"/>
                </a:lnTo>
                <a:close/>
              </a:path>
            </a:pathLst>
          </a:custGeom>
          <a:solidFill>
            <a:srgbClr val="E2E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91" name="Freeform 727"/>
          <p:cNvSpPr>
            <a:spLocks noEditPoints="1"/>
          </p:cNvSpPr>
          <p:nvPr/>
        </p:nvSpPr>
        <p:spPr bwMode="auto">
          <a:xfrm>
            <a:off x="4667250" y="5294313"/>
            <a:ext cx="157163" cy="92075"/>
          </a:xfrm>
          <a:custGeom>
            <a:avLst/>
            <a:gdLst>
              <a:gd name="T0" fmla="*/ 0 w 99"/>
              <a:gd name="T1" fmla="*/ 0 h 58"/>
              <a:gd name="T2" fmla="*/ 2147483646 w 99"/>
              <a:gd name="T3" fmla="*/ 0 h 58"/>
              <a:gd name="T4" fmla="*/ 2147483646 w 99"/>
              <a:gd name="T5" fmla="*/ 2147483646 h 58"/>
              <a:gd name="T6" fmla="*/ 0 w 99"/>
              <a:gd name="T7" fmla="*/ 2147483646 h 58"/>
              <a:gd name="T8" fmla="*/ 0 w 99"/>
              <a:gd name="T9" fmla="*/ 0 h 58"/>
              <a:gd name="T10" fmla="*/ 0 w 99"/>
              <a:gd name="T11" fmla="*/ 0 h 58"/>
              <a:gd name="T12" fmla="*/ 2147483646 w 99"/>
              <a:gd name="T13" fmla="*/ 0 h 58"/>
              <a:gd name="T14" fmla="*/ 2147483646 w 99"/>
              <a:gd name="T15" fmla="*/ 2147483646 h 58"/>
              <a:gd name="T16" fmla="*/ 0 w 99"/>
              <a:gd name="T17" fmla="*/ 2147483646 h 58"/>
              <a:gd name="T18" fmla="*/ 0 w 99"/>
              <a:gd name="T19" fmla="*/ 0 h 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9" h="58">
                <a:moveTo>
                  <a:pt x="0" y="0"/>
                </a:moveTo>
                <a:lnTo>
                  <a:pt x="99" y="0"/>
                </a:lnTo>
                <a:lnTo>
                  <a:pt x="99" y="58"/>
                </a:lnTo>
                <a:lnTo>
                  <a:pt x="0" y="58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90" y="0"/>
                </a:lnTo>
                <a:lnTo>
                  <a:pt x="90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E7E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92" name="Freeform 728"/>
          <p:cNvSpPr>
            <a:spLocks noEditPoints="1"/>
          </p:cNvSpPr>
          <p:nvPr/>
        </p:nvSpPr>
        <p:spPr bwMode="auto">
          <a:xfrm>
            <a:off x="4667250" y="5294313"/>
            <a:ext cx="142875" cy="85725"/>
          </a:xfrm>
          <a:custGeom>
            <a:avLst/>
            <a:gdLst>
              <a:gd name="T0" fmla="*/ 0 w 90"/>
              <a:gd name="T1" fmla="*/ 0 h 54"/>
              <a:gd name="T2" fmla="*/ 2147483646 w 90"/>
              <a:gd name="T3" fmla="*/ 0 h 54"/>
              <a:gd name="T4" fmla="*/ 2147483646 w 90"/>
              <a:gd name="T5" fmla="*/ 2147483646 h 54"/>
              <a:gd name="T6" fmla="*/ 0 w 90"/>
              <a:gd name="T7" fmla="*/ 2147483646 h 54"/>
              <a:gd name="T8" fmla="*/ 0 w 90"/>
              <a:gd name="T9" fmla="*/ 0 h 54"/>
              <a:gd name="T10" fmla="*/ 0 w 90"/>
              <a:gd name="T11" fmla="*/ 0 h 54"/>
              <a:gd name="T12" fmla="*/ 2147483646 w 90"/>
              <a:gd name="T13" fmla="*/ 0 h 54"/>
              <a:gd name="T14" fmla="*/ 2147483646 w 90"/>
              <a:gd name="T15" fmla="*/ 2147483646 h 54"/>
              <a:gd name="T16" fmla="*/ 0 w 90"/>
              <a:gd name="T17" fmla="*/ 2147483646 h 54"/>
              <a:gd name="T18" fmla="*/ 0 w 90"/>
              <a:gd name="T19" fmla="*/ 0 h 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0" h="54">
                <a:moveTo>
                  <a:pt x="0" y="0"/>
                </a:moveTo>
                <a:lnTo>
                  <a:pt x="90" y="0"/>
                </a:lnTo>
                <a:lnTo>
                  <a:pt x="90" y="54"/>
                </a:lnTo>
                <a:lnTo>
                  <a:pt x="0" y="54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81" y="0"/>
                </a:lnTo>
                <a:lnTo>
                  <a:pt x="81" y="46"/>
                </a:lnTo>
                <a:lnTo>
                  <a:pt x="0" y="46"/>
                </a:lnTo>
                <a:lnTo>
                  <a:pt x="0" y="0"/>
                </a:lnTo>
                <a:close/>
              </a:path>
            </a:pathLst>
          </a:custGeom>
          <a:solidFill>
            <a:srgbClr val="EBEB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93" name="Freeform 729"/>
          <p:cNvSpPr>
            <a:spLocks noEditPoints="1"/>
          </p:cNvSpPr>
          <p:nvPr/>
        </p:nvSpPr>
        <p:spPr bwMode="auto">
          <a:xfrm>
            <a:off x="4667250" y="5294313"/>
            <a:ext cx="128588" cy="73025"/>
          </a:xfrm>
          <a:custGeom>
            <a:avLst/>
            <a:gdLst>
              <a:gd name="T0" fmla="*/ 0 w 81"/>
              <a:gd name="T1" fmla="*/ 0 h 46"/>
              <a:gd name="T2" fmla="*/ 2147483646 w 81"/>
              <a:gd name="T3" fmla="*/ 0 h 46"/>
              <a:gd name="T4" fmla="*/ 2147483646 w 81"/>
              <a:gd name="T5" fmla="*/ 2147483646 h 46"/>
              <a:gd name="T6" fmla="*/ 0 w 81"/>
              <a:gd name="T7" fmla="*/ 2147483646 h 46"/>
              <a:gd name="T8" fmla="*/ 0 w 81"/>
              <a:gd name="T9" fmla="*/ 0 h 46"/>
              <a:gd name="T10" fmla="*/ 0 w 81"/>
              <a:gd name="T11" fmla="*/ 0 h 46"/>
              <a:gd name="T12" fmla="*/ 2147483646 w 81"/>
              <a:gd name="T13" fmla="*/ 0 h 46"/>
              <a:gd name="T14" fmla="*/ 2147483646 w 81"/>
              <a:gd name="T15" fmla="*/ 2147483646 h 46"/>
              <a:gd name="T16" fmla="*/ 0 w 81"/>
              <a:gd name="T17" fmla="*/ 2147483646 h 46"/>
              <a:gd name="T18" fmla="*/ 0 w 81"/>
              <a:gd name="T19" fmla="*/ 0 h 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1" h="46">
                <a:moveTo>
                  <a:pt x="0" y="0"/>
                </a:moveTo>
                <a:lnTo>
                  <a:pt x="81" y="0"/>
                </a:lnTo>
                <a:lnTo>
                  <a:pt x="81" y="46"/>
                </a:lnTo>
                <a:lnTo>
                  <a:pt x="0" y="46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72" y="0"/>
                </a:lnTo>
                <a:lnTo>
                  <a:pt x="72" y="43"/>
                </a:lnTo>
                <a:lnTo>
                  <a:pt x="0" y="43"/>
                </a:lnTo>
                <a:lnTo>
                  <a:pt x="0" y="0"/>
                </a:lnTo>
                <a:close/>
              </a:path>
            </a:pathLst>
          </a:custGeom>
          <a:solidFill>
            <a:srgbClr val="EFE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94" name="Freeform 730"/>
          <p:cNvSpPr>
            <a:spLocks noEditPoints="1"/>
          </p:cNvSpPr>
          <p:nvPr/>
        </p:nvSpPr>
        <p:spPr bwMode="auto">
          <a:xfrm>
            <a:off x="4667250" y="5294313"/>
            <a:ext cx="114300" cy="68262"/>
          </a:xfrm>
          <a:custGeom>
            <a:avLst/>
            <a:gdLst>
              <a:gd name="T0" fmla="*/ 0 w 72"/>
              <a:gd name="T1" fmla="*/ 0 h 43"/>
              <a:gd name="T2" fmla="*/ 2147483646 w 72"/>
              <a:gd name="T3" fmla="*/ 0 h 43"/>
              <a:gd name="T4" fmla="*/ 2147483646 w 72"/>
              <a:gd name="T5" fmla="*/ 2147483646 h 43"/>
              <a:gd name="T6" fmla="*/ 0 w 72"/>
              <a:gd name="T7" fmla="*/ 2147483646 h 43"/>
              <a:gd name="T8" fmla="*/ 0 w 72"/>
              <a:gd name="T9" fmla="*/ 0 h 43"/>
              <a:gd name="T10" fmla="*/ 0 w 72"/>
              <a:gd name="T11" fmla="*/ 0 h 43"/>
              <a:gd name="T12" fmla="*/ 2147483646 w 72"/>
              <a:gd name="T13" fmla="*/ 0 h 43"/>
              <a:gd name="T14" fmla="*/ 2147483646 w 72"/>
              <a:gd name="T15" fmla="*/ 2147483646 h 43"/>
              <a:gd name="T16" fmla="*/ 0 w 72"/>
              <a:gd name="T17" fmla="*/ 2147483646 h 43"/>
              <a:gd name="T18" fmla="*/ 0 w 72"/>
              <a:gd name="T19" fmla="*/ 0 h 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2" h="43">
                <a:moveTo>
                  <a:pt x="0" y="0"/>
                </a:moveTo>
                <a:lnTo>
                  <a:pt x="72" y="0"/>
                </a:lnTo>
                <a:lnTo>
                  <a:pt x="72" y="43"/>
                </a:lnTo>
                <a:lnTo>
                  <a:pt x="0" y="43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63" y="0"/>
                </a:lnTo>
                <a:lnTo>
                  <a:pt x="63" y="35"/>
                </a:lnTo>
                <a:lnTo>
                  <a:pt x="0" y="35"/>
                </a:lnTo>
                <a:lnTo>
                  <a:pt x="0" y="0"/>
                </a:lnTo>
                <a:close/>
              </a:path>
            </a:pathLst>
          </a:custGeom>
          <a:solidFill>
            <a:srgbClr val="F2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95" name="Freeform 731"/>
          <p:cNvSpPr>
            <a:spLocks noEditPoints="1"/>
          </p:cNvSpPr>
          <p:nvPr/>
        </p:nvSpPr>
        <p:spPr bwMode="auto">
          <a:xfrm>
            <a:off x="4667250" y="5294313"/>
            <a:ext cx="100013" cy="55562"/>
          </a:xfrm>
          <a:custGeom>
            <a:avLst/>
            <a:gdLst>
              <a:gd name="T0" fmla="*/ 0 w 63"/>
              <a:gd name="T1" fmla="*/ 0 h 35"/>
              <a:gd name="T2" fmla="*/ 2147483646 w 63"/>
              <a:gd name="T3" fmla="*/ 0 h 35"/>
              <a:gd name="T4" fmla="*/ 2147483646 w 63"/>
              <a:gd name="T5" fmla="*/ 2147483646 h 35"/>
              <a:gd name="T6" fmla="*/ 0 w 63"/>
              <a:gd name="T7" fmla="*/ 2147483646 h 35"/>
              <a:gd name="T8" fmla="*/ 0 w 63"/>
              <a:gd name="T9" fmla="*/ 0 h 35"/>
              <a:gd name="T10" fmla="*/ 0 w 63"/>
              <a:gd name="T11" fmla="*/ 0 h 35"/>
              <a:gd name="T12" fmla="*/ 2147483646 w 63"/>
              <a:gd name="T13" fmla="*/ 0 h 35"/>
              <a:gd name="T14" fmla="*/ 2147483646 w 63"/>
              <a:gd name="T15" fmla="*/ 2147483646 h 35"/>
              <a:gd name="T16" fmla="*/ 0 w 63"/>
              <a:gd name="T17" fmla="*/ 2147483646 h 35"/>
              <a:gd name="T18" fmla="*/ 0 w 63"/>
              <a:gd name="T19" fmla="*/ 0 h 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3" h="35">
                <a:moveTo>
                  <a:pt x="0" y="0"/>
                </a:moveTo>
                <a:lnTo>
                  <a:pt x="63" y="0"/>
                </a:lnTo>
                <a:lnTo>
                  <a:pt x="63" y="35"/>
                </a:lnTo>
                <a:lnTo>
                  <a:pt x="0" y="35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54" y="0"/>
                </a:lnTo>
                <a:lnTo>
                  <a:pt x="54" y="31"/>
                </a:lnTo>
                <a:lnTo>
                  <a:pt x="0" y="31"/>
                </a:lnTo>
                <a:lnTo>
                  <a:pt x="0" y="0"/>
                </a:lnTo>
                <a:close/>
              </a:path>
            </a:pathLst>
          </a:custGeom>
          <a:solidFill>
            <a:srgbClr val="F5F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96" name="Freeform 732"/>
          <p:cNvSpPr>
            <a:spLocks noEditPoints="1"/>
          </p:cNvSpPr>
          <p:nvPr/>
        </p:nvSpPr>
        <p:spPr bwMode="auto">
          <a:xfrm>
            <a:off x="4667250" y="5294313"/>
            <a:ext cx="85725" cy="49212"/>
          </a:xfrm>
          <a:custGeom>
            <a:avLst/>
            <a:gdLst>
              <a:gd name="T0" fmla="*/ 0 w 54"/>
              <a:gd name="T1" fmla="*/ 0 h 31"/>
              <a:gd name="T2" fmla="*/ 2147483646 w 54"/>
              <a:gd name="T3" fmla="*/ 0 h 31"/>
              <a:gd name="T4" fmla="*/ 2147483646 w 54"/>
              <a:gd name="T5" fmla="*/ 2147483646 h 31"/>
              <a:gd name="T6" fmla="*/ 0 w 54"/>
              <a:gd name="T7" fmla="*/ 2147483646 h 31"/>
              <a:gd name="T8" fmla="*/ 0 w 54"/>
              <a:gd name="T9" fmla="*/ 0 h 31"/>
              <a:gd name="T10" fmla="*/ 0 w 54"/>
              <a:gd name="T11" fmla="*/ 0 h 31"/>
              <a:gd name="T12" fmla="*/ 2147483646 w 54"/>
              <a:gd name="T13" fmla="*/ 0 h 31"/>
              <a:gd name="T14" fmla="*/ 2147483646 w 54"/>
              <a:gd name="T15" fmla="*/ 2147483646 h 31"/>
              <a:gd name="T16" fmla="*/ 0 w 54"/>
              <a:gd name="T17" fmla="*/ 2147483646 h 31"/>
              <a:gd name="T18" fmla="*/ 0 w 54"/>
              <a:gd name="T19" fmla="*/ 0 h 3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4" h="31">
                <a:moveTo>
                  <a:pt x="0" y="0"/>
                </a:moveTo>
                <a:lnTo>
                  <a:pt x="54" y="0"/>
                </a:lnTo>
                <a:lnTo>
                  <a:pt x="54" y="31"/>
                </a:lnTo>
                <a:lnTo>
                  <a:pt x="0" y="31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45" y="0"/>
                </a:lnTo>
                <a:lnTo>
                  <a:pt x="4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8F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97" name="Freeform 733"/>
          <p:cNvSpPr>
            <a:spLocks noEditPoints="1"/>
          </p:cNvSpPr>
          <p:nvPr/>
        </p:nvSpPr>
        <p:spPr bwMode="auto">
          <a:xfrm>
            <a:off x="4667250" y="5294313"/>
            <a:ext cx="71438" cy="42862"/>
          </a:xfrm>
          <a:custGeom>
            <a:avLst/>
            <a:gdLst>
              <a:gd name="T0" fmla="*/ 0 w 45"/>
              <a:gd name="T1" fmla="*/ 0 h 27"/>
              <a:gd name="T2" fmla="*/ 2147483646 w 45"/>
              <a:gd name="T3" fmla="*/ 0 h 27"/>
              <a:gd name="T4" fmla="*/ 2147483646 w 45"/>
              <a:gd name="T5" fmla="*/ 2147483646 h 27"/>
              <a:gd name="T6" fmla="*/ 0 w 45"/>
              <a:gd name="T7" fmla="*/ 2147483646 h 27"/>
              <a:gd name="T8" fmla="*/ 0 w 45"/>
              <a:gd name="T9" fmla="*/ 0 h 27"/>
              <a:gd name="T10" fmla="*/ 0 w 45"/>
              <a:gd name="T11" fmla="*/ 0 h 27"/>
              <a:gd name="T12" fmla="*/ 2147483646 w 45"/>
              <a:gd name="T13" fmla="*/ 0 h 27"/>
              <a:gd name="T14" fmla="*/ 2147483646 w 45"/>
              <a:gd name="T15" fmla="*/ 2147483646 h 27"/>
              <a:gd name="T16" fmla="*/ 0 w 45"/>
              <a:gd name="T17" fmla="*/ 2147483646 h 27"/>
              <a:gd name="T18" fmla="*/ 0 w 45"/>
              <a:gd name="T19" fmla="*/ 0 h 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5" h="27">
                <a:moveTo>
                  <a:pt x="0" y="0"/>
                </a:moveTo>
                <a:lnTo>
                  <a:pt x="45" y="0"/>
                </a:lnTo>
                <a:lnTo>
                  <a:pt x="45" y="27"/>
                </a:lnTo>
                <a:lnTo>
                  <a:pt x="0" y="27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36" y="0"/>
                </a:lnTo>
                <a:lnTo>
                  <a:pt x="36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FAFA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98" name="Freeform 734"/>
          <p:cNvSpPr>
            <a:spLocks noEditPoints="1"/>
          </p:cNvSpPr>
          <p:nvPr/>
        </p:nvSpPr>
        <p:spPr bwMode="auto">
          <a:xfrm>
            <a:off x="4667250" y="5294313"/>
            <a:ext cx="57150" cy="31750"/>
          </a:xfrm>
          <a:custGeom>
            <a:avLst/>
            <a:gdLst>
              <a:gd name="T0" fmla="*/ 0 w 36"/>
              <a:gd name="T1" fmla="*/ 0 h 20"/>
              <a:gd name="T2" fmla="*/ 2147483646 w 36"/>
              <a:gd name="T3" fmla="*/ 0 h 20"/>
              <a:gd name="T4" fmla="*/ 2147483646 w 36"/>
              <a:gd name="T5" fmla="*/ 2147483646 h 20"/>
              <a:gd name="T6" fmla="*/ 0 w 36"/>
              <a:gd name="T7" fmla="*/ 2147483646 h 20"/>
              <a:gd name="T8" fmla="*/ 0 w 36"/>
              <a:gd name="T9" fmla="*/ 0 h 20"/>
              <a:gd name="T10" fmla="*/ 0 w 36"/>
              <a:gd name="T11" fmla="*/ 0 h 20"/>
              <a:gd name="T12" fmla="*/ 2147483646 w 36"/>
              <a:gd name="T13" fmla="*/ 0 h 20"/>
              <a:gd name="T14" fmla="*/ 2147483646 w 36"/>
              <a:gd name="T15" fmla="*/ 2147483646 h 20"/>
              <a:gd name="T16" fmla="*/ 0 w 36"/>
              <a:gd name="T17" fmla="*/ 2147483646 h 20"/>
              <a:gd name="T18" fmla="*/ 0 w 36"/>
              <a:gd name="T19" fmla="*/ 0 h 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" h="20">
                <a:moveTo>
                  <a:pt x="0" y="0"/>
                </a:moveTo>
                <a:lnTo>
                  <a:pt x="36" y="0"/>
                </a:lnTo>
                <a:lnTo>
                  <a:pt x="36" y="20"/>
                </a:lnTo>
                <a:lnTo>
                  <a:pt x="0" y="2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27" y="0"/>
                </a:lnTo>
                <a:lnTo>
                  <a:pt x="27" y="16"/>
                </a:lnTo>
                <a:lnTo>
                  <a:pt x="0" y="16"/>
                </a:lnTo>
                <a:lnTo>
                  <a:pt x="0" y="0"/>
                </a:lnTo>
                <a:close/>
              </a:path>
            </a:pathLst>
          </a:custGeom>
          <a:solidFill>
            <a:srgbClr val="FDFD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99" name="Freeform 735"/>
          <p:cNvSpPr>
            <a:spLocks noEditPoints="1"/>
          </p:cNvSpPr>
          <p:nvPr/>
        </p:nvSpPr>
        <p:spPr bwMode="auto">
          <a:xfrm>
            <a:off x="4667250" y="5294313"/>
            <a:ext cx="42863" cy="25400"/>
          </a:xfrm>
          <a:custGeom>
            <a:avLst/>
            <a:gdLst>
              <a:gd name="T0" fmla="*/ 0 w 27"/>
              <a:gd name="T1" fmla="*/ 0 h 16"/>
              <a:gd name="T2" fmla="*/ 2147483646 w 27"/>
              <a:gd name="T3" fmla="*/ 0 h 16"/>
              <a:gd name="T4" fmla="*/ 2147483646 w 27"/>
              <a:gd name="T5" fmla="*/ 2147483646 h 16"/>
              <a:gd name="T6" fmla="*/ 0 w 27"/>
              <a:gd name="T7" fmla="*/ 2147483646 h 16"/>
              <a:gd name="T8" fmla="*/ 0 w 27"/>
              <a:gd name="T9" fmla="*/ 0 h 16"/>
              <a:gd name="T10" fmla="*/ 0 w 27"/>
              <a:gd name="T11" fmla="*/ 0 h 16"/>
              <a:gd name="T12" fmla="*/ 2147483646 w 27"/>
              <a:gd name="T13" fmla="*/ 0 h 16"/>
              <a:gd name="T14" fmla="*/ 2147483646 w 27"/>
              <a:gd name="T15" fmla="*/ 2147483646 h 16"/>
              <a:gd name="T16" fmla="*/ 0 w 27"/>
              <a:gd name="T17" fmla="*/ 2147483646 h 16"/>
              <a:gd name="T18" fmla="*/ 0 w 27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7" h="16">
                <a:moveTo>
                  <a:pt x="0" y="0"/>
                </a:moveTo>
                <a:lnTo>
                  <a:pt x="27" y="0"/>
                </a:lnTo>
                <a:lnTo>
                  <a:pt x="27" y="16"/>
                </a:lnTo>
                <a:lnTo>
                  <a:pt x="0" y="16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8" y="0"/>
                </a:lnTo>
                <a:lnTo>
                  <a:pt x="18" y="8"/>
                </a:lnTo>
                <a:lnTo>
                  <a:pt x="0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00" name="Freeform 736"/>
          <p:cNvSpPr>
            <a:spLocks noEditPoints="1"/>
          </p:cNvSpPr>
          <p:nvPr/>
        </p:nvSpPr>
        <p:spPr bwMode="auto">
          <a:xfrm>
            <a:off x="4667250" y="5294313"/>
            <a:ext cx="28575" cy="12700"/>
          </a:xfrm>
          <a:custGeom>
            <a:avLst/>
            <a:gdLst>
              <a:gd name="T0" fmla="*/ 0 w 18"/>
              <a:gd name="T1" fmla="*/ 0 h 8"/>
              <a:gd name="T2" fmla="*/ 2147483646 w 18"/>
              <a:gd name="T3" fmla="*/ 0 h 8"/>
              <a:gd name="T4" fmla="*/ 2147483646 w 18"/>
              <a:gd name="T5" fmla="*/ 2147483646 h 8"/>
              <a:gd name="T6" fmla="*/ 0 w 18"/>
              <a:gd name="T7" fmla="*/ 2147483646 h 8"/>
              <a:gd name="T8" fmla="*/ 0 w 18"/>
              <a:gd name="T9" fmla="*/ 0 h 8"/>
              <a:gd name="T10" fmla="*/ 0 w 18"/>
              <a:gd name="T11" fmla="*/ 0 h 8"/>
              <a:gd name="T12" fmla="*/ 2147483646 w 18"/>
              <a:gd name="T13" fmla="*/ 0 h 8"/>
              <a:gd name="T14" fmla="*/ 2147483646 w 18"/>
              <a:gd name="T15" fmla="*/ 2147483646 h 8"/>
              <a:gd name="T16" fmla="*/ 0 w 18"/>
              <a:gd name="T17" fmla="*/ 2147483646 h 8"/>
              <a:gd name="T18" fmla="*/ 0 w 18"/>
              <a:gd name="T19" fmla="*/ 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8" h="8">
                <a:moveTo>
                  <a:pt x="0" y="0"/>
                </a:moveTo>
                <a:lnTo>
                  <a:pt x="18" y="0"/>
                </a:lnTo>
                <a:lnTo>
                  <a:pt x="18" y="8"/>
                </a:lnTo>
                <a:lnTo>
                  <a:pt x="0" y="8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9" y="0"/>
                </a:lnTo>
                <a:lnTo>
                  <a:pt x="9" y="4"/>
                </a:lnTo>
                <a:lnTo>
                  <a:pt x="0" y="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01" name="Freeform 737"/>
          <p:cNvSpPr>
            <a:spLocks noEditPoints="1"/>
          </p:cNvSpPr>
          <p:nvPr/>
        </p:nvSpPr>
        <p:spPr bwMode="auto">
          <a:xfrm>
            <a:off x="4667250" y="5294313"/>
            <a:ext cx="14288" cy="6350"/>
          </a:xfrm>
          <a:custGeom>
            <a:avLst/>
            <a:gdLst>
              <a:gd name="T0" fmla="*/ 0 w 9"/>
              <a:gd name="T1" fmla="*/ 0 h 4"/>
              <a:gd name="T2" fmla="*/ 2147483646 w 9"/>
              <a:gd name="T3" fmla="*/ 0 h 4"/>
              <a:gd name="T4" fmla="*/ 2147483646 w 9"/>
              <a:gd name="T5" fmla="*/ 2147483646 h 4"/>
              <a:gd name="T6" fmla="*/ 0 w 9"/>
              <a:gd name="T7" fmla="*/ 2147483646 h 4"/>
              <a:gd name="T8" fmla="*/ 0 w 9"/>
              <a:gd name="T9" fmla="*/ 0 h 4"/>
              <a:gd name="T10" fmla="*/ 0 w 9"/>
              <a:gd name="T11" fmla="*/ 0 h 4"/>
              <a:gd name="T12" fmla="*/ 0 w 9"/>
              <a:gd name="T13" fmla="*/ 0 h 4"/>
              <a:gd name="T14" fmla="*/ 0 w 9"/>
              <a:gd name="T15" fmla="*/ 0 h 4"/>
              <a:gd name="T16" fmla="*/ 0 w 9"/>
              <a:gd name="T17" fmla="*/ 0 h 4"/>
              <a:gd name="T18" fmla="*/ 0 w 9"/>
              <a:gd name="T19" fmla="*/ 0 h 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" h="4">
                <a:moveTo>
                  <a:pt x="0" y="0"/>
                </a:moveTo>
                <a:lnTo>
                  <a:pt x="9" y="0"/>
                </a:lnTo>
                <a:lnTo>
                  <a:pt x="9" y="4"/>
                </a:lnTo>
                <a:lnTo>
                  <a:pt x="0" y="4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602" name="Group 738"/>
          <p:cNvGrpSpPr>
            <a:grpSpLocks/>
          </p:cNvGrpSpPr>
          <p:nvPr/>
        </p:nvGrpSpPr>
        <p:grpSpPr bwMode="auto">
          <a:xfrm>
            <a:off x="4497388" y="5160963"/>
            <a:ext cx="2930525" cy="682625"/>
            <a:chOff x="2833" y="3251"/>
            <a:chExt cx="1846" cy="430"/>
          </a:xfrm>
        </p:grpSpPr>
        <p:sp>
          <p:nvSpPr>
            <p:cNvPr id="11790" name="Freeform 739"/>
            <p:cNvSpPr>
              <a:spLocks noEditPoints="1"/>
            </p:cNvSpPr>
            <p:nvPr/>
          </p:nvSpPr>
          <p:spPr bwMode="auto">
            <a:xfrm>
              <a:off x="2940" y="333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1" name="Freeform 740"/>
            <p:cNvSpPr>
              <a:spLocks noEditPoints="1"/>
            </p:cNvSpPr>
            <p:nvPr/>
          </p:nvSpPr>
          <p:spPr bwMode="auto">
            <a:xfrm>
              <a:off x="2923" y="3320"/>
              <a:ext cx="272" cy="177"/>
            </a:xfrm>
            <a:custGeom>
              <a:avLst/>
              <a:gdLst>
                <a:gd name="T0" fmla="*/ 0 w 272"/>
                <a:gd name="T1" fmla="*/ 0 h 177"/>
                <a:gd name="T2" fmla="*/ 272 w 272"/>
                <a:gd name="T3" fmla="*/ 0 h 177"/>
                <a:gd name="T4" fmla="*/ 272 w 272"/>
                <a:gd name="T5" fmla="*/ 177 h 177"/>
                <a:gd name="T6" fmla="*/ 0 w 272"/>
                <a:gd name="T7" fmla="*/ 177 h 177"/>
                <a:gd name="T8" fmla="*/ 0 w 272"/>
                <a:gd name="T9" fmla="*/ 0 h 177"/>
                <a:gd name="T10" fmla="*/ 9 w 272"/>
                <a:gd name="T11" fmla="*/ 8 h 177"/>
                <a:gd name="T12" fmla="*/ 272 w 272"/>
                <a:gd name="T13" fmla="*/ 8 h 177"/>
                <a:gd name="T14" fmla="*/ 272 w 272"/>
                <a:gd name="T15" fmla="*/ 177 h 177"/>
                <a:gd name="T16" fmla="*/ 9 w 272"/>
                <a:gd name="T17" fmla="*/ 177 h 177"/>
                <a:gd name="T18" fmla="*/ 9 w 272"/>
                <a:gd name="T19" fmla="*/ 8 h 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2" h="177">
                  <a:moveTo>
                    <a:pt x="0" y="0"/>
                  </a:moveTo>
                  <a:lnTo>
                    <a:pt x="272" y="0"/>
                  </a:lnTo>
                  <a:lnTo>
                    <a:pt x="272" y="177"/>
                  </a:lnTo>
                  <a:lnTo>
                    <a:pt x="0" y="177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272" y="8"/>
                  </a:lnTo>
                  <a:lnTo>
                    <a:pt x="272" y="177"/>
                  </a:lnTo>
                  <a:lnTo>
                    <a:pt x="9" y="177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2" name="Freeform 741"/>
            <p:cNvSpPr>
              <a:spLocks noEditPoints="1"/>
            </p:cNvSpPr>
            <p:nvPr/>
          </p:nvSpPr>
          <p:spPr bwMode="auto">
            <a:xfrm>
              <a:off x="2932" y="3328"/>
              <a:ext cx="263" cy="169"/>
            </a:xfrm>
            <a:custGeom>
              <a:avLst/>
              <a:gdLst>
                <a:gd name="T0" fmla="*/ 0 w 263"/>
                <a:gd name="T1" fmla="*/ 0 h 169"/>
                <a:gd name="T2" fmla="*/ 263 w 263"/>
                <a:gd name="T3" fmla="*/ 0 h 169"/>
                <a:gd name="T4" fmla="*/ 263 w 263"/>
                <a:gd name="T5" fmla="*/ 169 h 169"/>
                <a:gd name="T6" fmla="*/ 0 w 263"/>
                <a:gd name="T7" fmla="*/ 169 h 169"/>
                <a:gd name="T8" fmla="*/ 0 w 263"/>
                <a:gd name="T9" fmla="*/ 0 h 169"/>
                <a:gd name="T10" fmla="*/ 8 w 263"/>
                <a:gd name="T11" fmla="*/ 4 h 169"/>
                <a:gd name="T12" fmla="*/ 263 w 263"/>
                <a:gd name="T13" fmla="*/ 4 h 169"/>
                <a:gd name="T14" fmla="*/ 263 w 263"/>
                <a:gd name="T15" fmla="*/ 169 h 169"/>
                <a:gd name="T16" fmla="*/ 8 w 263"/>
                <a:gd name="T17" fmla="*/ 169 h 169"/>
                <a:gd name="T18" fmla="*/ 8 w 263"/>
                <a:gd name="T19" fmla="*/ 4 h 1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3" h="169">
                  <a:moveTo>
                    <a:pt x="0" y="0"/>
                  </a:moveTo>
                  <a:lnTo>
                    <a:pt x="263" y="0"/>
                  </a:lnTo>
                  <a:lnTo>
                    <a:pt x="263" y="169"/>
                  </a:lnTo>
                  <a:lnTo>
                    <a:pt x="0" y="169"/>
                  </a:lnTo>
                  <a:lnTo>
                    <a:pt x="0" y="0"/>
                  </a:lnTo>
                  <a:close/>
                  <a:moveTo>
                    <a:pt x="8" y="4"/>
                  </a:moveTo>
                  <a:lnTo>
                    <a:pt x="263" y="4"/>
                  </a:lnTo>
                  <a:lnTo>
                    <a:pt x="263" y="169"/>
                  </a:lnTo>
                  <a:lnTo>
                    <a:pt x="8" y="169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3" name="Freeform 742"/>
            <p:cNvSpPr>
              <a:spLocks noEditPoints="1"/>
            </p:cNvSpPr>
            <p:nvPr/>
          </p:nvSpPr>
          <p:spPr bwMode="auto">
            <a:xfrm>
              <a:off x="2940" y="3332"/>
              <a:ext cx="255" cy="165"/>
            </a:xfrm>
            <a:custGeom>
              <a:avLst/>
              <a:gdLst>
                <a:gd name="T0" fmla="*/ 0 w 255"/>
                <a:gd name="T1" fmla="*/ 0 h 165"/>
                <a:gd name="T2" fmla="*/ 255 w 255"/>
                <a:gd name="T3" fmla="*/ 0 h 165"/>
                <a:gd name="T4" fmla="*/ 255 w 255"/>
                <a:gd name="T5" fmla="*/ 165 h 165"/>
                <a:gd name="T6" fmla="*/ 0 w 255"/>
                <a:gd name="T7" fmla="*/ 165 h 165"/>
                <a:gd name="T8" fmla="*/ 0 w 255"/>
                <a:gd name="T9" fmla="*/ 0 h 165"/>
                <a:gd name="T10" fmla="*/ 9 w 255"/>
                <a:gd name="T11" fmla="*/ 7 h 165"/>
                <a:gd name="T12" fmla="*/ 255 w 255"/>
                <a:gd name="T13" fmla="*/ 7 h 165"/>
                <a:gd name="T14" fmla="*/ 255 w 255"/>
                <a:gd name="T15" fmla="*/ 165 h 165"/>
                <a:gd name="T16" fmla="*/ 9 w 255"/>
                <a:gd name="T17" fmla="*/ 165 h 165"/>
                <a:gd name="T18" fmla="*/ 9 w 255"/>
                <a:gd name="T19" fmla="*/ 7 h 1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165">
                  <a:moveTo>
                    <a:pt x="0" y="0"/>
                  </a:moveTo>
                  <a:lnTo>
                    <a:pt x="255" y="0"/>
                  </a:lnTo>
                  <a:lnTo>
                    <a:pt x="255" y="165"/>
                  </a:lnTo>
                  <a:lnTo>
                    <a:pt x="0" y="165"/>
                  </a:lnTo>
                  <a:lnTo>
                    <a:pt x="0" y="0"/>
                  </a:lnTo>
                  <a:close/>
                  <a:moveTo>
                    <a:pt x="9" y="7"/>
                  </a:moveTo>
                  <a:lnTo>
                    <a:pt x="255" y="7"/>
                  </a:lnTo>
                  <a:lnTo>
                    <a:pt x="255" y="165"/>
                  </a:lnTo>
                  <a:lnTo>
                    <a:pt x="9" y="165"/>
                  </a:lnTo>
                  <a:lnTo>
                    <a:pt x="9" y="7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4" name="Freeform 743"/>
            <p:cNvSpPr>
              <a:spLocks noEditPoints="1"/>
            </p:cNvSpPr>
            <p:nvPr/>
          </p:nvSpPr>
          <p:spPr bwMode="auto">
            <a:xfrm>
              <a:off x="2949" y="3339"/>
              <a:ext cx="246" cy="158"/>
            </a:xfrm>
            <a:custGeom>
              <a:avLst/>
              <a:gdLst>
                <a:gd name="T0" fmla="*/ 0 w 246"/>
                <a:gd name="T1" fmla="*/ 0 h 158"/>
                <a:gd name="T2" fmla="*/ 246 w 246"/>
                <a:gd name="T3" fmla="*/ 0 h 158"/>
                <a:gd name="T4" fmla="*/ 246 w 246"/>
                <a:gd name="T5" fmla="*/ 158 h 158"/>
                <a:gd name="T6" fmla="*/ 0 w 246"/>
                <a:gd name="T7" fmla="*/ 158 h 158"/>
                <a:gd name="T8" fmla="*/ 0 w 246"/>
                <a:gd name="T9" fmla="*/ 0 h 158"/>
                <a:gd name="T10" fmla="*/ 9 w 246"/>
                <a:gd name="T11" fmla="*/ 4 h 158"/>
                <a:gd name="T12" fmla="*/ 246 w 246"/>
                <a:gd name="T13" fmla="*/ 4 h 158"/>
                <a:gd name="T14" fmla="*/ 246 w 246"/>
                <a:gd name="T15" fmla="*/ 158 h 158"/>
                <a:gd name="T16" fmla="*/ 9 w 246"/>
                <a:gd name="T17" fmla="*/ 158 h 158"/>
                <a:gd name="T18" fmla="*/ 9 w 246"/>
                <a:gd name="T19" fmla="*/ 4 h 15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6" h="158">
                  <a:moveTo>
                    <a:pt x="0" y="0"/>
                  </a:moveTo>
                  <a:lnTo>
                    <a:pt x="246" y="0"/>
                  </a:lnTo>
                  <a:lnTo>
                    <a:pt x="246" y="158"/>
                  </a:lnTo>
                  <a:lnTo>
                    <a:pt x="0" y="158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246" y="4"/>
                  </a:lnTo>
                  <a:lnTo>
                    <a:pt x="246" y="158"/>
                  </a:lnTo>
                  <a:lnTo>
                    <a:pt x="9" y="158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5" name="Freeform 744"/>
            <p:cNvSpPr>
              <a:spLocks noEditPoints="1"/>
            </p:cNvSpPr>
            <p:nvPr/>
          </p:nvSpPr>
          <p:spPr bwMode="auto">
            <a:xfrm>
              <a:off x="2958" y="3343"/>
              <a:ext cx="237" cy="154"/>
            </a:xfrm>
            <a:custGeom>
              <a:avLst/>
              <a:gdLst>
                <a:gd name="T0" fmla="*/ 0 w 237"/>
                <a:gd name="T1" fmla="*/ 0 h 154"/>
                <a:gd name="T2" fmla="*/ 237 w 237"/>
                <a:gd name="T3" fmla="*/ 0 h 154"/>
                <a:gd name="T4" fmla="*/ 237 w 237"/>
                <a:gd name="T5" fmla="*/ 154 h 154"/>
                <a:gd name="T6" fmla="*/ 0 w 237"/>
                <a:gd name="T7" fmla="*/ 154 h 154"/>
                <a:gd name="T8" fmla="*/ 0 w 237"/>
                <a:gd name="T9" fmla="*/ 0 h 154"/>
                <a:gd name="T10" fmla="*/ 9 w 237"/>
                <a:gd name="T11" fmla="*/ 8 h 154"/>
                <a:gd name="T12" fmla="*/ 237 w 237"/>
                <a:gd name="T13" fmla="*/ 8 h 154"/>
                <a:gd name="T14" fmla="*/ 237 w 237"/>
                <a:gd name="T15" fmla="*/ 154 h 154"/>
                <a:gd name="T16" fmla="*/ 9 w 237"/>
                <a:gd name="T17" fmla="*/ 154 h 154"/>
                <a:gd name="T18" fmla="*/ 9 w 237"/>
                <a:gd name="T19" fmla="*/ 8 h 1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7" h="154">
                  <a:moveTo>
                    <a:pt x="0" y="0"/>
                  </a:moveTo>
                  <a:lnTo>
                    <a:pt x="237" y="0"/>
                  </a:lnTo>
                  <a:lnTo>
                    <a:pt x="237" y="154"/>
                  </a:lnTo>
                  <a:lnTo>
                    <a:pt x="0" y="154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237" y="8"/>
                  </a:lnTo>
                  <a:lnTo>
                    <a:pt x="237" y="154"/>
                  </a:lnTo>
                  <a:lnTo>
                    <a:pt x="9" y="154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6" name="Freeform 745"/>
            <p:cNvSpPr>
              <a:spLocks noEditPoints="1"/>
            </p:cNvSpPr>
            <p:nvPr/>
          </p:nvSpPr>
          <p:spPr bwMode="auto">
            <a:xfrm>
              <a:off x="2967" y="3351"/>
              <a:ext cx="228" cy="146"/>
            </a:xfrm>
            <a:custGeom>
              <a:avLst/>
              <a:gdLst>
                <a:gd name="T0" fmla="*/ 0 w 228"/>
                <a:gd name="T1" fmla="*/ 0 h 146"/>
                <a:gd name="T2" fmla="*/ 228 w 228"/>
                <a:gd name="T3" fmla="*/ 0 h 146"/>
                <a:gd name="T4" fmla="*/ 228 w 228"/>
                <a:gd name="T5" fmla="*/ 146 h 146"/>
                <a:gd name="T6" fmla="*/ 0 w 228"/>
                <a:gd name="T7" fmla="*/ 146 h 146"/>
                <a:gd name="T8" fmla="*/ 0 w 228"/>
                <a:gd name="T9" fmla="*/ 0 h 146"/>
                <a:gd name="T10" fmla="*/ 9 w 228"/>
                <a:gd name="T11" fmla="*/ 4 h 146"/>
                <a:gd name="T12" fmla="*/ 228 w 228"/>
                <a:gd name="T13" fmla="*/ 4 h 146"/>
                <a:gd name="T14" fmla="*/ 228 w 228"/>
                <a:gd name="T15" fmla="*/ 146 h 146"/>
                <a:gd name="T16" fmla="*/ 9 w 228"/>
                <a:gd name="T17" fmla="*/ 146 h 146"/>
                <a:gd name="T18" fmla="*/ 9 w 228"/>
                <a:gd name="T19" fmla="*/ 4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" h="146">
                  <a:moveTo>
                    <a:pt x="0" y="0"/>
                  </a:moveTo>
                  <a:lnTo>
                    <a:pt x="228" y="0"/>
                  </a:lnTo>
                  <a:lnTo>
                    <a:pt x="2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228" y="4"/>
                  </a:lnTo>
                  <a:lnTo>
                    <a:pt x="228" y="146"/>
                  </a:lnTo>
                  <a:lnTo>
                    <a:pt x="9" y="14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7" name="Freeform 746"/>
            <p:cNvSpPr>
              <a:spLocks noEditPoints="1"/>
            </p:cNvSpPr>
            <p:nvPr/>
          </p:nvSpPr>
          <p:spPr bwMode="auto">
            <a:xfrm>
              <a:off x="2976" y="3355"/>
              <a:ext cx="219" cy="142"/>
            </a:xfrm>
            <a:custGeom>
              <a:avLst/>
              <a:gdLst>
                <a:gd name="T0" fmla="*/ 0 w 219"/>
                <a:gd name="T1" fmla="*/ 0 h 142"/>
                <a:gd name="T2" fmla="*/ 219 w 219"/>
                <a:gd name="T3" fmla="*/ 0 h 142"/>
                <a:gd name="T4" fmla="*/ 219 w 219"/>
                <a:gd name="T5" fmla="*/ 142 h 142"/>
                <a:gd name="T6" fmla="*/ 0 w 219"/>
                <a:gd name="T7" fmla="*/ 142 h 142"/>
                <a:gd name="T8" fmla="*/ 0 w 219"/>
                <a:gd name="T9" fmla="*/ 0 h 142"/>
                <a:gd name="T10" fmla="*/ 9 w 219"/>
                <a:gd name="T11" fmla="*/ 7 h 142"/>
                <a:gd name="T12" fmla="*/ 219 w 219"/>
                <a:gd name="T13" fmla="*/ 7 h 142"/>
                <a:gd name="T14" fmla="*/ 219 w 219"/>
                <a:gd name="T15" fmla="*/ 142 h 142"/>
                <a:gd name="T16" fmla="*/ 9 w 219"/>
                <a:gd name="T17" fmla="*/ 142 h 142"/>
                <a:gd name="T18" fmla="*/ 9 w 219"/>
                <a:gd name="T19" fmla="*/ 7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9" h="142">
                  <a:moveTo>
                    <a:pt x="0" y="0"/>
                  </a:moveTo>
                  <a:lnTo>
                    <a:pt x="219" y="0"/>
                  </a:lnTo>
                  <a:lnTo>
                    <a:pt x="219" y="142"/>
                  </a:lnTo>
                  <a:lnTo>
                    <a:pt x="0" y="142"/>
                  </a:lnTo>
                  <a:lnTo>
                    <a:pt x="0" y="0"/>
                  </a:lnTo>
                  <a:close/>
                  <a:moveTo>
                    <a:pt x="9" y="7"/>
                  </a:moveTo>
                  <a:lnTo>
                    <a:pt x="219" y="7"/>
                  </a:lnTo>
                  <a:lnTo>
                    <a:pt x="219" y="142"/>
                  </a:lnTo>
                  <a:lnTo>
                    <a:pt x="9" y="142"/>
                  </a:lnTo>
                  <a:lnTo>
                    <a:pt x="9" y="7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8" name="Freeform 747"/>
            <p:cNvSpPr>
              <a:spLocks noEditPoints="1"/>
            </p:cNvSpPr>
            <p:nvPr/>
          </p:nvSpPr>
          <p:spPr bwMode="auto">
            <a:xfrm>
              <a:off x="2985" y="3362"/>
              <a:ext cx="210" cy="135"/>
            </a:xfrm>
            <a:custGeom>
              <a:avLst/>
              <a:gdLst>
                <a:gd name="T0" fmla="*/ 0 w 210"/>
                <a:gd name="T1" fmla="*/ 0 h 135"/>
                <a:gd name="T2" fmla="*/ 210 w 210"/>
                <a:gd name="T3" fmla="*/ 0 h 135"/>
                <a:gd name="T4" fmla="*/ 210 w 210"/>
                <a:gd name="T5" fmla="*/ 135 h 135"/>
                <a:gd name="T6" fmla="*/ 0 w 210"/>
                <a:gd name="T7" fmla="*/ 135 h 135"/>
                <a:gd name="T8" fmla="*/ 0 w 210"/>
                <a:gd name="T9" fmla="*/ 0 h 135"/>
                <a:gd name="T10" fmla="*/ 9 w 210"/>
                <a:gd name="T11" fmla="*/ 4 h 135"/>
                <a:gd name="T12" fmla="*/ 210 w 210"/>
                <a:gd name="T13" fmla="*/ 4 h 135"/>
                <a:gd name="T14" fmla="*/ 210 w 210"/>
                <a:gd name="T15" fmla="*/ 135 h 135"/>
                <a:gd name="T16" fmla="*/ 9 w 210"/>
                <a:gd name="T17" fmla="*/ 135 h 135"/>
                <a:gd name="T18" fmla="*/ 9 w 210"/>
                <a:gd name="T19" fmla="*/ 4 h 1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0" h="135">
                  <a:moveTo>
                    <a:pt x="0" y="0"/>
                  </a:moveTo>
                  <a:lnTo>
                    <a:pt x="210" y="0"/>
                  </a:lnTo>
                  <a:lnTo>
                    <a:pt x="210" y="135"/>
                  </a:lnTo>
                  <a:lnTo>
                    <a:pt x="0" y="135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210" y="4"/>
                  </a:lnTo>
                  <a:lnTo>
                    <a:pt x="210" y="135"/>
                  </a:lnTo>
                  <a:lnTo>
                    <a:pt x="9" y="13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9" name="Freeform 748"/>
            <p:cNvSpPr>
              <a:spLocks noEditPoints="1"/>
            </p:cNvSpPr>
            <p:nvPr/>
          </p:nvSpPr>
          <p:spPr bwMode="auto">
            <a:xfrm>
              <a:off x="2994" y="3366"/>
              <a:ext cx="201" cy="131"/>
            </a:xfrm>
            <a:custGeom>
              <a:avLst/>
              <a:gdLst>
                <a:gd name="T0" fmla="*/ 0 w 201"/>
                <a:gd name="T1" fmla="*/ 0 h 131"/>
                <a:gd name="T2" fmla="*/ 201 w 201"/>
                <a:gd name="T3" fmla="*/ 0 h 131"/>
                <a:gd name="T4" fmla="*/ 201 w 201"/>
                <a:gd name="T5" fmla="*/ 131 h 131"/>
                <a:gd name="T6" fmla="*/ 0 w 201"/>
                <a:gd name="T7" fmla="*/ 131 h 131"/>
                <a:gd name="T8" fmla="*/ 0 w 201"/>
                <a:gd name="T9" fmla="*/ 0 h 131"/>
                <a:gd name="T10" fmla="*/ 9 w 201"/>
                <a:gd name="T11" fmla="*/ 8 h 131"/>
                <a:gd name="T12" fmla="*/ 201 w 201"/>
                <a:gd name="T13" fmla="*/ 8 h 131"/>
                <a:gd name="T14" fmla="*/ 201 w 201"/>
                <a:gd name="T15" fmla="*/ 131 h 131"/>
                <a:gd name="T16" fmla="*/ 9 w 201"/>
                <a:gd name="T17" fmla="*/ 131 h 131"/>
                <a:gd name="T18" fmla="*/ 9 w 201"/>
                <a:gd name="T19" fmla="*/ 8 h 1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1" h="131">
                  <a:moveTo>
                    <a:pt x="0" y="0"/>
                  </a:moveTo>
                  <a:lnTo>
                    <a:pt x="201" y="0"/>
                  </a:lnTo>
                  <a:lnTo>
                    <a:pt x="201" y="131"/>
                  </a:lnTo>
                  <a:lnTo>
                    <a:pt x="0" y="131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201" y="8"/>
                  </a:lnTo>
                  <a:lnTo>
                    <a:pt x="201" y="131"/>
                  </a:lnTo>
                  <a:lnTo>
                    <a:pt x="9" y="131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00" name="Freeform 749"/>
            <p:cNvSpPr>
              <a:spLocks noEditPoints="1"/>
            </p:cNvSpPr>
            <p:nvPr/>
          </p:nvSpPr>
          <p:spPr bwMode="auto">
            <a:xfrm>
              <a:off x="3003" y="3374"/>
              <a:ext cx="192" cy="123"/>
            </a:xfrm>
            <a:custGeom>
              <a:avLst/>
              <a:gdLst>
                <a:gd name="T0" fmla="*/ 0 w 192"/>
                <a:gd name="T1" fmla="*/ 0 h 123"/>
                <a:gd name="T2" fmla="*/ 192 w 192"/>
                <a:gd name="T3" fmla="*/ 0 h 123"/>
                <a:gd name="T4" fmla="*/ 192 w 192"/>
                <a:gd name="T5" fmla="*/ 123 h 123"/>
                <a:gd name="T6" fmla="*/ 0 w 192"/>
                <a:gd name="T7" fmla="*/ 123 h 123"/>
                <a:gd name="T8" fmla="*/ 0 w 192"/>
                <a:gd name="T9" fmla="*/ 0 h 123"/>
                <a:gd name="T10" fmla="*/ 9 w 192"/>
                <a:gd name="T11" fmla="*/ 4 h 123"/>
                <a:gd name="T12" fmla="*/ 192 w 192"/>
                <a:gd name="T13" fmla="*/ 4 h 123"/>
                <a:gd name="T14" fmla="*/ 192 w 192"/>
                <a:gd name="T15" fmla="*/ 123 h 123"/>
                <a:gd name="T16" fmla="*/ 9 w 192"/>
                <a:gd name="T17" fmla="*/ 123 h 123"/>
                <a:gd name="T18" fmla="*/ 9 w 192"/>
                <a:gd name="T19" fmla="*/ 4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23">
                  <a:moveTo>
                    <a:pt x="0" y="0"/>
                  </a:moveTo>
                  <a:lnTo>
                    <a:pt x="192" y="0"/>
                  </a:lnTo>
                  <a:lnTo>
                    <a:pt x="192" y="123"/>
                  </a:lnTo>
                  <a:lnTo>
                    <a:pt x="0" y="123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192" y="4"/>
                  </a:lnTo>
                  <a:lnTo>
                    <a:pt x="192" y="123"/>
                  </a:lnTo>
                  <a:lnTo>
                    <a:pt x="9" y="123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01" name="Freeform 750"/>
            <p:cNvSpPr>
              <a:spLocks noEditPoints="1"/>
            </p:cNvSpPr>
            <p:nvPr/>
          </p:nvSpPr>
          <p:spPr bwMode="auto">
            <a:xfrm>
              <a:off x="3012" y="3378"/>
              <a:ext cx="183" cy="119"/>
            </a:xfrm>
            <a:custGeom>
              <a:avLst/>
              <a:gdLst>
                <a:gd name="T0" fmla="*/ 0 w 183"/>
                <a:gd name="T1" fmla="*/ 0 h 119"/>
                <a:gd name="T2" fmla="*/ 183 w 183"/>
                <a:gd name="T3" fmla="*/ 0 h 119"/>
                <a:gd name="T4" fmla="*/ 183 w 183"/>
                <a:gd name="T5" fmla="*/ 119 h 119"/>
                <a:gd name="T6" fmla="*/ 0 w 183"/>
                <a:gd name="T7" fmla="*/ 119 h 119"/>
                <a:gd name="T8" fmla="*/ 0 w 183"/>
                <a:gd name="T9" fmla="*/ 0 h 119"/>
                <a:gd name="T10" fmla="*/ 9 w 183"/>
                <a:gd name="T11" fmla="*/ 7 h 119"/>
                <a:gd name="T12" fmla="*/ 183 w 183"/>
                <a:gd name="T13" fmla="*/ 7 h 119"/>
                <a:gd name="T14" fmla="*/ 183 w 183"/>
                <a:gd name="T15" fmla="*/ 119 h 119"/>
                <a:gd name="T16" fmla="*/ 9 w 183"/>
                <a:gd name="T17" fmla="*/ 119 h 119"/>
                <a:gd name="T18" fmla="*/ 9 w 183"/>
                <a:gd name="T19" fmla="*/ 7 h 1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3" h="119">
                  <a:moveTo>
                    <a:pt x="0" y="0"/>
                  </a:moveTo>
                  <a:lnTo>
                    <a:pt x="183" y="0"/>
                  </a:lnTo>
                  <a:lnTo>
                    <a:pt x="183" y="119"/>
                  </a:lnTo>
                  <a:lnTo>
                    <a:pt x="0" y="119"/>
                  </a:lnTo>
                  <a:lnTo>
                    <a:pt x="0" y="0"/>
                  </a:lnTo>
                  <a:close/>
                  <a:moveTo>
                    <a:pt x="9" y="7"/>
                  </a:moveTo>
                  <a:lnTo>
                    <a:pt x="183" y="7"/>
                  </a:lnTo>
                  <a:lnTo>
                    <a:pt x="183" y="119"/>
                  </a:lnTo>
                  <a:lnTo>
                    <a:pt x="9" y="119"/>
                  </a:lnTo>
                  <a:lnTo>
                    <a:pt x="9" y="7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02" name="Freeform 751"/>
            <p:cNvSpPr>
              <a:spLocks noEditPoints="1"/>
            </p:cNvSpPr>
            <p:nvPr/>
          </p:nvSpPr>
          <p:spPr bwMode="auto">
            <a:xfrm>
              <a:off x="3021" y="3385"/>
              <a:ext cx="174" cy="112"/>
            </a:xfrm>
            <a:custGeom>
              <a:avLst/>
              <a:gdLst>
                <a:gd name="T0" fmla="*/ 0 w 174"/>
                <a:gd name="T1" fmla="*/ 0 h 112"/>
                <a:gd name="T2" fmla="*/ 174 w 174"/>
                <a:gd name="T3" fmla="*/ 0 h 112"/>
                <a:gd name="T4" fmla="*/ 174 w 174"/>
                <a:gd name="T5" fmla="*/ 112 h 112"/>
                <a:gd name="T6" fmla="*/ 0 w 174"/>
                <a:gd name="T7" fmla="*/ 112 h 112"/>
                <a:gd name="T8" fmla="*/ 0 w 174"/>
                <a:gd name="T9" fmla="*/ 0 h 112"/>
                <a:gd name="T10" fmla="*/ 9 w 174"/>
                <a:gd name="T11" fmla="*/ 4 h 112"/>
                <a:gd name="T12" fmla="*/ 174 w 174"/>
                <a:gd name="T13" fmla="*/ 4 h 112"/>
                <a:gd name="T14" fmla="*/ 174 w 174"/>
                <a:gd name="T15" fmla="*/ 112 h 112"/>
                <a:gd name="T16" fmla="*/ 9 w 174"/>
                <a:gd name="T17" fmla="*/ 112 h 112"/>
                <a:gd name="T18" fmla="*/ 9 w 174"/>
                <a:gd name="T19" fmla="*/ 4 h 1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4" h="112">
                  <a:moveTo>
                    <a:pt x="0" y="0"/>
                  </a:moveTo>
                  <a:lnTo>
                    <a:pt x="174" y="0"/>
                  </a:lnTo>
                  <a:lnTo>
                    <a:pt x="174" y="112"/>
                  </a:lnTo>
                  <a:lnTo>
                    <a:pt x="0" y="112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174" y="4"/>
                  </a:lnTo>
                  <a:lnTo>
                    <a:pt x="174" y="112"/>
                  </a:lnTo>
                  <a:lnTo>
                    <a:pt x="9" y="112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03" name="Freeform 752"/>
            <p:cNvSpPr>
              <a:spLocks noEditPoints="1"/>
            </p:cNvSpPr>
            <p:nvPr/>
          </p:nvSpPr>
          <p:spPr bwMode="auto">
            <a:xfrm>
              <a:off x="3030" y="3389"/>
              <a:ext cx="165" cy="108"/>
            </a:xfrm>
            <a:custGeom>
              <a:avLst/>
              <a:gdLst>
                <a:gd name="T0" fmla="*/ 0 w 165"/>
                <a:gd name="T1" fmla="*/ 0 h 108"/>
                <a:gd name="T2" fmla="*/ 165 w 165"/>
                <a:gd name="T3" fmla="*/ 0 h 108"/>
                <a:gd name="T4" fmla="*/ 165 w 165"/>
                <a:gd name="T5" fmla="*/ 108 h 108"/>
                <a:gd name="T6" fmla="*/ 0 w 165"/>
                <a:gd name="T7" fmla="*/ 108 h 108"/>
                <a:gd name="T8" fmla="*/ 0 w 165"/>
                <a:gd name="T9" fmla="*/ 0 h 108"/>
                <a:gd name="T10" fmla="*/ 9 w 165"/>
                <a:gd name="T11" fmla="*/ 8 h 108"/>
                <a:gd name="T12" fmla="*/ 165 w 165"/>
                <a:gd name="T13" fmla="*/ 8 h 108"/>
                <a:gd name="T14" fmla="*/ 165 w 165"/>
                <a:gd name="T15" fmla="*/ 108 h 108"/>
                <a:gd name="T16" fmla="*/ 9 w 165"/>
                <a:gd name="T17" fmla="*/ 108 h 108"/>
                <a:gd name="T18" fmla="*/ 9 w 165"/>
                <a:gd name="T19" fmla="*/ 8 h 1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5" h="108">
                  <a:moveTo>
                    <a:pt x="0" y="0"/>
                  </a:moveTo>
                  <a:lnTo>
                    <a:pt x="165" y="0"/>
                  </a:lnTo>
                  <a:lnTo>
                    <a:pt x="165" y="108"/>
                  </a:lnTo>
                  <a:lnTo>
                    <a:pt x="0" y="108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165" y="8"/>
                  </a:lnTo>
                  <a:lnTo>
                    <a:pt x="165" y="108"/>
                  </a:lnTo>
                  <a:lnTo>
                    <a:pt x="9" y="108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04" name="Freeform 753"/>
            <p:cNvSpPr>
              <a:spLocks noEditPoints="1"/>
            </p:cNvSpPr>
            <p:nvPr/>
          </p:nvSpPr>
          <p:spPr bwMode="auto">
            <a:xfrm>
              <a:off x="3039" y="3397"/>
              <a:ext cx="156" cy="100"/>
            </a:xfrm>
            <a:custGeom>
              <a:avLst/>
              <a:gdLst>
                <a:gd name="T0" fmla="*/ 0 w 156"/>
                <a:gd name="T1" fmla="*/ 0 h 100"/>
                <a:gd name="T2" fmla="*/ 156 w 156"/>
                <a:gd name="T3" fmla="*/ 0 h 100"/>
                <a:gd name="T4" fmla="*/ 156 w 156"/>
                <a:gd name="T5" fmla="*/ 100 h 100"/>
                <a:gd name="T6" fmla="*/ 0 w 156"/>
                <a:gd name="T7" fmla="*/ 100 h 100"/>
                <a:gd name="T8" fmla="*/ 0 w 156"/>
                <a:gd name="T9" fmla="*/ 0 h 100"/>
                <a:gd name="T10" fmla="*/ 9 w 156"/>
                <a:gd name="T11" fmla="*/ 4 h 100"/>
                <a:gd name="T12" fmla="*/ 156 w 156"/>
                <a:gd name="T13" fmla="*/ 4 h 100"/>
                <a:gd name="T14" fmla="*/ 156 w 156"/>
                <a:gd name="T15" fmla="*/ 100 h 100"/>
                <a:gd name="T16" fmla="*/ 9 w 156"/>
                <a:gd name="T17" fmla="*/ 100 h 100"/>
                <a:gd name="T18" fmla="*/ 9 w 156"/>
                <a:gd name="T19" fmla="*/ 4 h 1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6" h="100">
                  <a:moveTo>
                    <a:pt x="0" y="0"/>
                  </a:moveTo>
                  <a:lnTo>
                    <a:pt x="156" y="0"/>
                  </a:lnTo>
                  <a:lnTo>
                    <a:pt x="156" y="100"/>
                  </a:lnTo>
                  <a:lnTo>
                    <a:pt x="0" y="100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156" y="4"/>
                  </a:lnTo>
                  <a:lnTo>
                    <a:pt x="156" y="100"/>
                  </a:lnTo>
                  <a:lnTo>
                    <a:pt x="9" y="100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05" name="Freeform 754"/>
            <p:cNvSpPr>
              <a:spLocks noEditPoints="1"/>
            </p:cNvSpPr>
            <p:nvPr/>
          </p:nvSpPr>
          <p:spPr bwMode="auto">
            <a:xfrm>
              <a:off x="3048" y="3401"/>
              <a:ext cx="147" cy="96"/>
            </a:xfrm>
            <a:custGeom>
              <a:avLst/>
              <a:gdLst>
                <a:gd name="T0" fmla="*/ 0 w 147"/>
                <a:gd name="T1" fmla="*/ 0 h 96"/>
                <a:gd name="T2" fmla="*/ 147 w 147"/>
                <a:gd name="T3" fmla="*/ 0 h 96"/>
                <a:gd name="T4" fmla="*/ 147 w 147"/>
                <a:gd name="T5" fmla="*/ 96 h 96"/>
                <a:gd name="T6" fmla="*/ 0 w 147"/>
                <a:gd name="T7" fmla="*/ 96 h 96"/>
                <a:gd name="T8" fmla="*/ 0 w 147"/>
                <a:gd name="T9" fmla="*/ 0 h 96"/>
                <a:gd name="T10" fmla="*/ 13 w 147"/>
                <a:gd name="T11" fmla="*/ 7 h 96"/>
                <a:gd name="T12" fmla="*/ 147 w 147"/>
                <a:gd name="T13" fmla="*/ 7 h 96"/>
                <a:gd name="T14" fmla="*/ 147 w 147"/>
                <a:gd name="T15" fmla="*/ 96 h 96"/>
                <a:gd name="T16" fmla="*/ 13 w 147"/>
                <a:gd name="T17" fmla="*/ 96 h 96"/>
                <a:gd name="T18" fmla="*/ 13 w 147"/>
                <a:gd name="T19" fmla="*/ 7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7" h="96">
                  <a:moveTo>
                    <a:pt x="0" y="0"/>
                  </a:moveTo>
                  <a:lnTo>
                    <a:pt x="147" y="0"/>
                  </a:lnTo>
                  <a:lnTo>
                    <a:pt x="147" y="96"/>
                  </a:lnTo>
                  <a:lnTo>
                    <a:pt x="0" y="96"/>
                  </a:lnTo>
                  <a:lnTo>
                    <a:pt x="0" y="0"/>
                  </a:lnTo>
                  <a:close/>
                  <a:moveTo>
                    <a:pt x="13" y="7"/>
                  </a:moveTo>
                  <a:lnTo>
                    <a:pt x="147" y="7"/>
                  </a:lnTo>
                  <a:lnTo>
                    <a:pt x="147" y="96"/>
                  </a:lnTo>
                  <a:lnTo>
                    <a:pt x="13" y="96"/>
                  </a:lnTo>
                  <a:lnTo>
                    <a:pt x="13" y="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06" name="Freeform 755"/>
            <p:cNvSpPr>
              <a:spLocks noEditPoints="1"/>
            </p:cNvSpPr>
            <p:nvPr/>
          </p:nvSpPr>
          <p:spPr bwMode="auto">
            <a:xfrm>
              <a:off x="3061" y="3408"/>
              <a:ext cx="134" cy="89"/>
            </a:xfrm>
            <a:custGeom>
              <a:avLst/>
              <a:gdLst>
                <a:gd name="T0" fmla="*/ 0 w 134"/>
                <a:gd name="T1" fmla="*/ 0 h 89"/>
                <a:gd name="T2" fmla="*/ 134 w 134"/>
                <a:gd name="T3" fmla="*/ 0 h 89"/>
                <a:gd name="T4" fmla="*/ 134 w 134"/>
                <a:gd name="T5" fmla="*/ 89 h 89"/>
                <a:gd name="T6" fmla="*/ 0 w 134"/>
                <a:gd name="T7" fmla="*/ 89 h 89"/>
                <a:gd name="T8" fmla="*/ 0 w 134"/>
                <a:gd name="T9" fmla="*/ 0 h 89"/>
                <a:gd name="T10" fmla="*/ 9 w 134"/>
                <a:gd name="T11" fmla="*/ 4 h 89"/>
                <a:gd name="T12" fmla="*/ 134 w 134"/>
                <a:gd name="T13" fmla="*/ 4 h 89"/>
                <a:gd name="T14" fmla="*/ 134 w 134"/>
                <a:gd name="T15" fmla="*/ 89 h 89"/>
                <a:gd name="T16" fmla="*/ 9 w 134"/>
                <a:gd name="T17" fmla="*/ 89 h 89"/>
                <a:gd name="T18" fmla="*/ 9 w 134"/>
                <a:gd name="T19" fmla="*/ 4 h 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4" h="89">
                  <a:moveTo>
                    <a:pt x="0" y="0"/>
                  </a:moveTo>
                  <a:lnTo>
                    <a:pt x="134" y="0"/>
                  </a:lnTo>
                  <a:lnTo>
                    <a:pt x="134" y="89"/>
                  </a:lnTo>
                  <a:lnTo>
                    <a:pt x="0" y="89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134" y="4"/>
                  </a:lnTo>
                  <a:lnTo>
                    <a:pt x="134" y="89"/>
                  </a:lnTo>
                  <a:lnTo>
                    <a:pt x="9" y="89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07" name="Freeform 756"/>
            <p:cNvSpPr>
              <a:spLocks noEditPoints="1"/>
            </p:cNvSpPr>
            <p:nvPr/>
          </p:nvSpPr>
          <p:spPr bwMode="auto">
            <a:xfrm>
              <a:off x="3070" y="3412"/>
              <a:ext cx="125" cy="85"/>
            </a:xfrm>
            <a:custGeom>
              <a:avLst/>
              <a:gdLst>
                <a:gd name="T0" fmla="*/ 0 w 125"/>
                <a:gd name="T1" fmla="*/ 0 h 85"/>
                <a:gd name="T2" fmla="*/ 125 w 125"/>
                <a:gd name="T3" fmla="*/ 0 h 85"/>
                <a:gd name="T4" fmla="*/ 125 w 125"/>
                <a:gd name="T5" fmla="*/ 85 h 85"/>
                <a:gd name="T6" fmla="*/ 0 w 125"/>
                <a:gd name="T7" fmla="*/ 85 h 85"/>
                <a:gd name="T8" fmla="*/ 0 w 125"/>
                <a:gd name="T9" fmla="*/ 0 h 85"/>
                <a:gd name="T10" fmla="*/ 9 w 125"/>
                <a:gd name="T11" fmla="*/ 8 h 85"/>
                <a:gd name="T12" fmla="*/ 125 w 125"/>
                <a:gd name="T13" fmla="*/ 8 h 85"/>
                <a:gd name="T14" fmla="*/ 125 w 125"/>
                <a:gd name="T15" fmla="*/ 85 h 85"/>
                <a:gd name="T16" fmla="*/ 9 w 125"/>
                <a:gd name="T17" fmla="*/ 85 h 85"/>
                <a:gd name="T18" fmla="*/ 9 w 125"/>
                <a:gd name="T19" fmla="*/ 8 h 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5" h="85">
                  <a:moveTo>
                    <a:pt x="0" y="0"/>
                  </a:moveTo>
                  <a:lnTo>
                    <a:pt x="125" y="0"/>
                  </a:lnTo>
                  <a:lnTo>
                    <a:pt x="125" y="85"/>
                  </a:lnTo>
                  <a:lnTo>
                    <a:pt x="0" y="85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125" y="8"/>
                  </a:lnTo>
                  <a:lnTo>
                    <a:pt x="125" y="85"/>
                  </a:lnTo>
                  <a:lnTo>
                    <a:pt x="9" y="85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08" name="Freeform 757"/>
            <p:cNvSpPr>
              <a:spLocks noEditPoints="1"/>
            </p:cNvSpPr>
            <p:nvPr/>
          </p:nvSpPr>
          <p:spPr bwMode="auto">
            <a:xfrm>
              <a:off x="3079" y="3420"/>
              <a:ext cx="116" cy="77"/>
            </a:xfrm>
            <a:custGeom>
              <a:avLst/>
              <a:gdLst>
                <a:gd name="T0" fmla="*/ 0 w 116"/>
                <a:gd name="T1" fmla="*/ 0 h 77"/>
                <a:gd name="T2" fmla="*/ 116 w 116"/>
                <a:gd name="T3" fmla="*/ 0 h 77"/>
                <a:gd name="T4" fmla="*/ 116 w 116"/>
                <a:gd name="T5" fmla="*/ 77 h 77"/>
                <a:gd name="T6" fmla="*/ 0 w 116"/>
                <a:gd name="T7" fmla="*/ 77 h 77"/>
                <a:gd name="T8" fmla="*/ 0 w 116"/>
                <a:gd name="T9" fmla="*/ 0 h 77"/>
                <a:gd name="T10" fmla="*/ 9 w 116"/>
                <a:gd name="T11" fmla="*/ 4 h 77"/>
                <a:gd name="T12" fmla="*/ 116 w 116"/>
                <a:gd name="T13" fmla="*/ 4 h 77"/>
                <a:gd name="T14" fmla="*/ 116 w 116"/>
                <a:gd name="T15" fmla="*/ 77 h 77"/>
                <a:gd name="T16" fmla="*/ 9 w 116"/>
                <a:gd name="T17" fmla="*/ 77 h 77"/>
                <a:gd name="T18" fmla="*/ 9 w 116"/>
                <a:gd name="T19" fmla="*/ 4 h 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6" h="77">
                  <a:moveTo>
                    <a:pt x="0" y="0"/>
                  </a:moveTo>
                  <a:lnTo>
                    <a:pt x="116" y="0"/>
                  </a:lnTo>
                  <a:lnTo>
                    <a:pt x="116" y="77"/>
                  </a:lnTo>
                  <a:lnTo>
                    <a:pt x="0" y="77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116" y="4"/>
                  </a:lnTo>
                  <a:lnTo>
                    <a:pt x="116" y="77"/>
                  </a:lnTo>
                  <a:lnTo>
                    <a:pt x="9" y="77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09" name="Freeform 758"/>
            <p:cNvSpPr>
              <a:spLocks noEditPoints="1"/>
            </p:cNvSpPr>
            <p:nvPr/>
          </p:nvSpPr>
          <p:spPr bwMode="auto">
            <a:xfrm>
              <a:off x="3088" y="3424"/>
              <a:ext cx="107" cy="73"/>
            </a:xfrm>
            <a:custGeom>
              <a:avLst/>
              <a:gdLst>
                <a:gd name="T0" fmla="*/ 0 w 107"/>
                <a:gd name="T1" fmla="*/ 0 h 73"/>
                <a:gd name="T2" fmla="*/ 107 w 107"/>
                <a:gd name="T3" fmla="*/ 0 h 73"/>
                <a:gd name="T4" fmla="*/ 107 w 107"/>
                <a:gd name="T5" fmla="*/ 73 h 73"/>
                <a:gd name="T6" fmla="*/ 0 w 107"/>
                <a:gd name="T7" fmla="*/ 73 h 73"/>
                <a:gd name="T8" fmla="*/ 0 w 107"/>
                <a:gd name="T9" fmla="*/ 0 h 73"/>
                <a:gd name="T10" fmla="*/ 9 w 107"/>
                <a:gd name="T11" fmla="*/ 7 h 73"/>
                <a:gd name="T12" fmla="*/ 107 w 107"/>
                <a:gd name="T13" fmla="*/ 7 h 73"/>
                <a:gd name="T14" fmla="*/ 107 w 107"/>
                <a:gd name="T15" fmla="*/ 73 h 73"/>
                <a:gd name="T16" fmla="*/ 9 w 107"/>
                <a:gd name="T17" fmla="*/ 73 h 73"/>
                <a:gd name="T18" fmla="*/ 9 w 107"/>
                <a:gd name="T19" fmla="*/ 7 h 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7" h="73">
                  <a:moveTo>
                    <a:pt x="0" y="0"/>
                  </a:moveTo>
                  <a:lnTo>
                    <a:pt x="107" y="0"/>
                  </a:lnTo>
                  <a:lnTo>
                    <a:pt x="107" y="73"/>
                  </a:lnTo>
                  <a:lnTo>
                    <a:pt x="0" y="73"/>
                  </a:lnTo>
                  <a:lnTo>
                    <a:pt x="0" y="0"/>
                  </a:lnTo>
                  <a:close/>
                  <a:moveTo>
                    <a:pt x="9" y="7"/>
                  </a:moveTo>
                  <a:lnTo>
                    <a:pt x="107" y="7"/>
                  </a:lnTo>
                  <a:lnTo>
                    <a:pt x="107" y="73"/>
                  </a:lnTo>
                  <a:lnTo>
                    <a:pt x="9" y="73"/>
                  </a:lnTo>
                  <a:lnTo>
                    <a:pt x="9" y="7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0" name="Freeform 759"/>
            <p:cNvSpPr>
              <a:spLocks noEditPoints="1"/>
            </p:cNvSpPr>
            <p:nvPr/>
          </p:nvSpPr>
          <p:spPr bwMode="auto">
            <a:xfrm>
              <a:off x="3097" y="3431"/>
              <a:ext cx="98" cy="66"/>
            </a:xfrm>
            <a:custGeom>
              <a:avLst/>
              <a:gdLst>
                <a:gd name="T0" fmla="*/ 0 w 98"/>
                <a:gd name="T1" fmla="*/ 0 h 66"/>
                <a:gd name="T2" fmla="*/ 98 w 98"/>
                <a:gd name="T3" fmla="*/ 0 h 66"/>
                <a:gd name="T4" fmla="*/ 98 w 98"/>
                <a:gd name="T5" fmla="*/ 66 h 66"/>
                <a:gd name="T6" fmla="*/ 0 w 98"/>
                <a:gd name="T7" fmla="*/ 66 h 66"/>
                <a:gd name="T8" fmla="*/ 0 w 98"/>
                <a:gd name="T9" fmla="*/ 0 h 66"/>
                <a:gd name="T10" fmla="*/ 9 w 98"/>
                <a:gd name="T11" fmla="*/ 4 h 66"/>
                <a:gd name="T12" fmla="*/ 98 w 98"/>
                <a:gd name="T13" fmla="*/ 4 h 66"/>
                <a:gd name="T14" fmla="*/ 98 w 98"/>
                <a:gd name="T15" fmla="*/ 66 h 66"/>
                <a:gd name="T16" fmla="*/ 9 w 98"/>
                <a:gd name="T17" fmla="*/ 66 h 66"/>
                <a:gd name="T18" fmla="*/ 9 w 98"/>
                <a:gd name="T19" fmla="*/ 4 h 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8" h="66">
                  <a:moveTo>
                    <a:pt x="0" y="0"/>
                  </a:moveTo>
                  <a:lnTo>
                    <a:pt x="98" y="0"/>
                  </a:lnTo>
                  <a:lnTo>
                    <a:pt x="98" y="66"/>
                  </a:lnTo>
                  <a:lnTo>
                    <a:pt x="0" y="66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98" y="4"/>
                  </a:lnTo>
                  <a:lnTo>
                    <a:pt x="98" y="66"/>
                  </a:lnTo>
                  <a:lnTo>
                    <a:pt x="9" y="6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1" name="Freeform 760"/>
            <p:cNvSpPr>
              <a:spLocks noEditPoints="1"/>
            </p:cNvSpPr>
            <p:nvPr/>
          </p:nvSpPr>
          <p:spPr bwMode="auto">
            <a:xfrm>
              <a:off x="3106" y="3435"/>
              <a:ext cx="89" cy="62"/>
            </a:xfrm>
            <a:custGeom>
              <a:avLst/>
              <a:gdLst>
                <a:gd name="T0" fmla="*/ 0 w 89"/>
                <a:gd name="T1" fmla="*/ 0 h 62"/>
                <a:gd name="T2" fmla="*/ 89 w 89"/>
                <a:gd name="T3" fmla="*/ 0 h 62"/>
                <a:gd name="T4" fmla="*/ 89 w 89"/>
                <a:gd name="T5" fmla="*/ 62 h 62"/>
                <a:gd name="T6" fmla="*/ 0 w 89"/>
                <a:gd name="T7" fmla="*/ 62 h 62"/>
                <a:gd name="T8" fmla="*/ 0 w 89"/>
                <a:gd name="T9" fmla="*/ 0 h 62"/>
                <a:gd name="T10" fmla="*/ 9 w 89"/>
                <a:gd name="T11" fmla="*/ 8 h 62"/>
                <a:gd name="T12" fmla="*/ 89 w 89"/>
                <a:gd name="T13" fmla="*/ 8 h 62"/>
                <a:gd name="T14" fmla="*/ 89 w 89"/>
                <a:gd name="T15" fmla="*/ 62 h 62"/>
                <a:gd name="T16" fmla="*/ 9 w 89"/>
                <a:gd name="T17" fmla="*/ 62 h 62"/>
                <a:gd name="T18" fmla="*/ 9 w 89"/>
                <a:gd name="T19" fmla="*/ 8 h 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9" h="62">
                  <a:moveTo>
                    <a:pt x="0" y="0"/>
                  </a:moveTo>
                  <a:lnTo>
                    <a:pt x="89" y="0"/>
                  </a:lnTo>
                  <a:lnTo>
                    <a:pt x="89" y="62"/>
                  </a:lnTo>
                  <a:lnTo>
                    <a:pt x="0" y="62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89" y="8"/>
                  </a:lnTo>
                  <a:lnTo>
                    <a:pt x="89" y="62"/>
                  </a:lnTo>
                  <a:lnTo>
                    <a:pt x="9" y="62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2" name="Freeform 761"/>
            <p:cNvSpPr>
              <a:spLocks noEditPoints="1"/>
            </p:cNvSpPr>
            <p:nvPr/>
          </p:nvSpPr>
          <p:spPr bwMode="auto">
            <a:xfrm>
              <a:off x="3115" y="3443"/>
              <a:ext cx="80" cy="54"/>
            </a:xfrm>
            <a:custGeom>
              <a:avLst/>
              <a:gdLst>
                <a:gd name="T0" fmla="*/ 0 w 80"/>
                <a:gd name="T1" fmla="*/ 0 h 54"/>
                <a:gd name="T2" fmla="*/ 80 w 80"/>
                <a:gd name="T3" fmla="*/ 0 h 54"/>
                <a:gd name="T4" fmla="*/ 80 w 80"/>
                <a:gd name="T5" fmla="*/ 54 h 54"/>
                <a:gd name="T6" fmla="*/ 0 w 80"/>
                <a:gd name="T7" fmla="*/ 54 h 54"/>
                <a:gd name="T8" fmla="*/ 0 w 80"/>
                <a:gd name="T9" fmla="*/ 0 h 54"/>
                <a:gd name="T10" fmla="*/ 9 w 80"/>
                <a:gd name="T11" fmla="*/ 4 h 54"/>
                <a:gd name="T12" fmla="*/ 80 w 80"/>
                <a:gd name="T13" fmla="*/ 4 h 54"/>
                <a:gd name="T14" fmla="*/ 80 w 80"/>
                <a:gd name="T15" fmla="*/ 54 h 54"/>
                <a:gd name="T16" fmla="*/ 9 w 80"/>
                <a:gd name="T17" fmla="*/ 54 h 54"/>
                <a:gd name="T18" fmla="*/ 9 w 80"/>
                <a:gd name="T19" fmla="*/ 4 h 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0" h="54">
                  <a:moveTo>
                    <a:pt x="0" y="0"/>
                  </a:moveTo>
                  <a:lnTo>
                    <a:pt x="80" y="0"/>
                  </a:lnTo>
                  <a:lnTo>
                    <a:pt x="80" y="54"/>
                  </a:lnTo>
                  <a:lnTo>
                    <a:pt x="0" y="54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80" y="4"/>
                  </a:lnTo>
                  <a:lnTo>
                    <a:pt x="80" y="54"/>
                  </a:lnTo>
                  <a:lnTo>
                    <a:pt x="9" y="54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3" name="Freeform 762"/>
            <p:cNvSpPr>
              <a:spLocks noEditPoints="1"/>
            </p:cNvSpPr>
            <p:nvPr/>
          </p:nvSpPr>
          <p:spPr bwMode="auto">
            <a:xfrm>
              <a:off x="3124" y="3447"/>
              <a:ext cx="71" cy="50"/>
            </a:xfrm>
            <a:custGeom>
              <a:avLst/>
              <a:gdLst>
                <a:gd name="T0" fmla="*/ 0 w 71"/>
                <a:gd name="T1" fmla="*/ 0 h 50"/>
                <a:gd name="T2" fmla="*/ 71 w 71"/>
                <a:gd name="T3" fmla="*/ 0 h 50"/>
                <a:gd name="T4" fmla="*/ 71 w 71"/>
                <a:gd name="T5" fmla="*/ 50 h 50"/>
                <a:gd name="T6" fmla="*/ 0 w 71"/>
                <a:gd name="T7" fmla="*/ 50 h 50"/>
                <a:gd name="T8" fmla="*/ 0 w 71"/>
                <a:gd name="T9" fmla="*/ 0 h 50"/>
                <a:gd name="T10" fmla="*/ 9 w 71"/>
                <a:gd name="T11" fmla="*/ 7 h 50"/>
                <a:gd name="T12" fmla="*/ 71 w 71"/>
                <a:gd name="T13" fmla="*/ 7 h 50"/>
                <a:gd name="T14" fmla="*/ 71 w 71"/>
                <a:gd name="T15" fmla="*/ 50 h 50"/>
                <a:gd name="T16" fmla="*/ 9 w 71"/>
                <a:gd name="T17" fmla="*/ 50 h 50"/>
                <a:gd name="T18" fmla="*/ 9 w 71"/>
                <a:gd name="T19" fmla="*/ 7 h 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1" h="50">
                  <a:moveTo>
                    <a:pt x="0" y="0"/>
                  </a:moveTo>
                  <a:lnTo>
                    <a:pt x="71" y="0"/>
                  </a:lnTo>
                  <a:lnTo>
                    <a:pt x="71" y="50"/>
                  </a:lnTo>
                  <a:lnTo>
                    <a:pt x="0" y="50"/>
                  </a:lnTo>
                  <a:lnTo>
                    <a:pt x="0" y="0"/>
                  </a:lnTo>
                  <a:close/>
                  <a:moveTo>
                    <a:pt x="9" y="7"/>
                  </a:moveTo>
                  <a:lnTo>
                    <a:pt x="71" y="7"/>
                  </a:lnTo>
                  <a:lnTo>
                    <a:pt x="71" y="50"/>
                  </a:lnTo>
                  <a:lnTo>
                    <a:pt x="9" y="50"/>
                  </a:lnTo>
                  <a:lnTo>
                    <a:pt x="9" y="7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4" name="Freeform 763"/>
            <p:cNvSpPr>
              <a:spLocks noEditPoints="1"/>
            </p:cNvSpPr>
            <p:nvPr/>
          </p:nvSpPr>
          <p:spPr bwMode="auto">
            <a:xfrm>
              <a:off x="3133" y="3454"/>
              <a:ext cx="62" cy="43"/>
            </a:xfrm>
            <a:custGeom>
              <a:avLst/>
              <a:gdLst>
                <a:gd name="T0" fmla="*/ 0 w 62"/>
                <a:gd name="T1" fmla="*/ 0 h 43"/>
                <a:gd name="T2" fmla="*/ 62 w 62"/>
                <a:gd name="T3" fmla="*/ 0 h 43"/>
                <a:gd name="T4" fmla="*/ 62 w 62"/>
                <a:gd name="T5" fmla="*/ 43 h 43"/>
                <a:gd name="T6" fmla="*/ 0 w 62"/>
                <a:gd name="T7" fmla="*/ 43 h 43"/>
                <a:gd name="T8" fmla="*/ 0 w 62"/>
                <a:gd name="T9" fmla="*/ 0 h 43"/>
                <a:gd name="T10" fmla="*/ 9 w 62"/>
                <a:gd name="T11" fmla="*/ 4 h 43"/>
                <a:gd name="T12" fmla="*/ 62 w 62"/>
                <a:gd name="T13" fmla="*/ 4 h 43"/>
                <a:gd name="T14" fmla="*/ 62 w 62"/>
                <a:gd name="T15" fmla="*/ 43 h 43"/>
                <a:gd name="T16" fmla="*/ 9 w 62"/>
                <a:gd name="T17" fmla="*/ 43 h 43"/>
                <a:gd name="T18" fmla="*/ 9 w 62"/>
                <a:gd name="T19" fmla="*/ 4 h 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2" h="43">
                  <a:moveTo>
                    <a:pt x="0" y="0"/>
                  </a:moveTo>
                  <a:lnTo>
                    <a:pt x="62" y="0"/>
                  </a:lnTo>
                  <a:lnTo>
                    <a:pt x="62" y="43"/>
                  </a:lnTo>
                  <a:lnTo>
                    <a:pt x="0" y="43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62" y="4"/>
                  </a:lnTo>
                  <a:lnTo>
                    <a:pt x="62" y="43"/>
                  </a:lnTo>
                  <a:lnTo>
                    <a:pt x="9" y="43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5" name="Freeform 764"/>
            <p:cNvSpPr>
              <a:spLocks noEditPoints="1"/>
            </p:cNvSpPr>
            <p:nvPr/>
          </p:nvSpPr>
          <p:spPr bwMode="auto">
            <a:xfrm>
              <a:off x="3142" y="3458"/>
              <a:ext cx="53" cy="39"/>
            </a:xfrm>
            <a:custGeom>
              <a:avLst/>
              <a:gdLst>
                <a:gd name="T0" fmla="*/ 0 w 53"/>
                <a:gd name="T1" fmla="*/ 0 h 39"/>
                <a:gd name="T2" fmla="*/ 53 w 53"/>
                <a:gd name="T3" fmla="*/ 0 h 39"/>
                <a:gd name="T4" fmla="*/ 53 w 53"/>
                <a:gd name="T5" fmla="*/ 39 h 39"/>
                <a:gd name="T6" fmla="*/ 0 w 53"/>
                <a:gd name="T7" fmla="*/ 39 h 39"/>
                <a:gd name="T8" fmla="*/ 0 w 53"/>
                <a:gd name="T9" fmla="*/ 0 h 39"/>
                <a:gd name="T10" fmla="*/ 8 w 53"/>
                <a:gd name="T11" fmla="*/ 8 h 39"/>
                <a:gd name="T12" fmla="*/ 53 w 53"/>
                <a:gd name="T13" fmla="*/ 8 h 39"/>
                <a:gd name="T14" fmla="*/ 53 w 53"/>
                <a:gd name="T15" fmla="*/ 39 h 39"/>
                <a:gd name="T16" fmla="*/ 8 w 53"/>
                <a:gd name="T17" fmla="*/ 39 h 39"/>
                <a:gd name="T18" fmla="*/ 8 w 53"/>
                <a:gd name="T19" fmla="*/ 8 h 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3" h="39">
                  <a:moveTo>
                    <a:pt x="0" y="0"/>
                  </a:moveTo>
                  <a:lnTo>
                    <a:pt x="53" y="0"/>
                  </a:lnTo>
                  <a:lnTo>
                    <a:pt x="53" y="39"/>
                  </a:lnTo>
                  <a:lnTo>
                    <a:pt x="0" y="39"/>
                  </a:lnTo>
                  <a:lnTo>
                    <a:pt x="0" y="0"/>
                  </a:lnTo>
                  <a:close/>
                  <a:moveTo>
                    <a:pt x="8" y="8"/>
                  </a:moveTo>
                  <a:lnTo>
                    <a:pt x="53" y="8"/>
                  </a:lnTo>
                  <a:lnTo>
                    <a:pt x="53" y="39"/>
                  </a:lnTo>
                  <a:lnTo>
                    <a:pt x="8" y="39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6" name="Freeform 765"/>
            <p:cNvSpPr>
              <a:spLocks noEditPoints="1"/>
            </p:cNvSpPr>
            <p:nvPr/>
          </p:nvSpPr>
          <p:spPr bwMode="auto">
            <a:xfrm>
              <a:off x="3150" y="3466"/>
              <a:ext cx="45" cy="31"/>
            </a:xfrm>
            <a:custGeom>
              <a:avLst/>
              <a:gdLst>
                <a:gd name="T0" fmla="*/ 0 w 45"/>
                <a:gd name="T1" fmla="*/ 0 h 31"/>
                <a:gd name="T2" fmla="*/ 45 w 45"/>
                <a:gd name="T3" fmla="*/ 0 h 31"/>
                <a:gd name="T4" fmla="*/ 45 w 45"/>
                <a:gd name="T5" fmla="*/ 31 h 31"/>
                <a:gd name="T6" fmla="*/ 0 w 45"/>
                <a:gd name="T7" fmla="*/ 31 h 31"/>
                <a:gd name="T8" fmla="*/ 0 w 45"/>
                <a:gd name="T9" fmla="*/ 0 h 31"/>
                <a:gd name="T10" fmla="*/ 9 w 45"/>
                <a:gd name="T11" fmla="*/ 4 h 31"/>
                <a:gd name="T12" fmla="*/ 45 w 45"/>
                <a:gd name="T13" fmla="*/ 4 h 31"/>
                <a:gd name="T14" fmla="*/ 45 w 45"/>
                <a:gd name="T15" fmla="*/ 31 h 31"/>
                <a:gd name="T16" fmla="*/ 9 w 45"/>
                <a:gd name="T17" fmla="*/ 31 h 31"/>
                <a:gd name="T18" fmla="*/ 9 w 45"/>
                <a:gd name="T19" fmla="*/ 4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" h="31">
                  <a:moveTo>
                    <a:pt x="0" y="0"/>
                  </a:moveTo>
                  <a:lnTo>
                    <a:pt x="45" y="0"/>
                  </a:lnTo>
                  <a:lnTo>
                    <a:pt x="45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45" y="4"/>
                  </a:lnTo>
                  <a:lnTo>
                    <a:pt x="45" y="31"/>
                  </a:lnTo>
                  <a:lnTo>
                    <a:pt x="9" y="31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" name="Freeform 766"/>
            <p:cNvSpPr>
              <a:spLocks noEditPoints="1"/>
            </p:cNvSpPr>
            <p:nvPr/>
          </p:nvSpPr>
          <p:spPr bwMode="auto">
            <a:xfrm>
              <a:off x="3159" y="3470"/>
              <a:ext cx="36" cy="27"/>
            </a:xfrm>
            <a:custGeom>
              <a:avLst/>
              <a:gdLst>
                <a:gd name="T0" fmla="*/ 0 w 36"/>
                <a:gd name="T1" fmla="*/ 0 h 27"/>
                <a:gd name="T2" fmla="*/ 36 w 36"/>
                <a:gd name="T3" fmla="*/ 0 h 27"/>
                <a:gd name="T4" fmla="*/ 36 w 36"/>
                <a:gd name="T5" fmla="*/ 27 h 27"/>
                <a:gd name="T6" fmla="*/ 0 w 36"/>
                <a:gd name="T7" fmla="*/ 27 h 27"/>
                <a:gd name="T8" fmla="*/ 0 w 36"/>
                <a:gd name="T9" fmla="*/ 0 h 27"/>
                <a:gd name="T10" fmla="*/ 9 w 36"/>
                <a:gd name="T11" fmla="*/ 7 h 27"/>
                <a:gd name="T12" fmla="*/ 36 w 36"/>
                <a:gd name="T13" fmla="*/ 7 h 27"/>
                <a:gd name="T14" fmla="*/ 36 w 36"/>
                <a:gd name="T15" fmla="*/ 27 h 27"/>
                <a:gd name="T16" fmla="*/ 9 w 36"/>
                <a:gd name="T17" fmla="*/ 27 h 27"/>
                <a:gd name="T18" fmla="*/ 9 w 36"/>
                <a:gd name="T19" fmla="*/ 7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27">
                  <a:moveTo>
                    <a:pt x="0" y="0"/>
                  </a:moveTo>
                  <a:lnTo>
                    <a:pt x="36" y="0"/>
                  </a:lnTo>
                  <a:lnTo>
                    <a:pt x="36" y="27"/>
                  </a:lnTo>
                  <a:lnTo>
                    <a:pt x="0" y="27"/>
                  </a:lnTo>
                  <a:lnTo>
                    <a:pt x="0" y="0"/>
                  </a:lnTo>
                  <a:close/>
                  <a:moveTo>
                    <a:pt x="9" y="7"/>
                  </a:moveTo>
                  <a:lnTo>
                    <a:pt x="36" y="7"/>
                  </a:lnTo>
                  <a:lnTo>
                    <a:pt x="36" y="27"/>
                  </a:lnTo>
                  <a:lnTo>
                    <a:pt x="9" y="27"/>
                  </a:lnTo>
                  <a:lnTo>
                    <a:pt x="9" y="7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" name="Freeform 767"/>
            <p:cNvSpPr>
              <a:spLocks noEditPoints="1"/>
            </p:cNvSpPr>
            <p:nvPr/>
          </p:nvSpPr>
          <p:spPr bwMode="auto">
            <a:xfrm>
              <a:off x="3168" y="3477"/>
              <a:ext cx="27" cy="20"/>
            </a:xfrm>
            <a:custGeom>
              <a:avLst/>
              <a:gdLst>
                <a:gd name="T0" fmla="*/ 0 w 27"/>
                <a:gd name="T1" fmla="*/ 0 h 20"/>
                <a:gd name="T2" fmla="*/ 27 w 27"/>
                <a:gd name="T3" fmla="*/ 0 h 20"/>
                <a:gd name="T4" fmla="*/ 27 w 27"/>
                <a:gd name="T5" fmla="*/ 20 h 20"/>
                <a:gd name="T6" fmla="*/ 0 w 27"/>
                <a:gd name="T7" fmla="*/ 20 h 20"/>
                <a:gd name="T8" fmla="*/ 0 w 27"/>
                <a:gd name="T9" fmla="*/ 0 h 20"/>
                <a:gd name="T10" fmla="*/ 9 w 27"/>
                <a:gd name="T11" fmla="*/ 8 h 20"/>
                <a:gd name="T12" fmla="*/ 27 w 27"/>
                <a:gd name="T13" fmla="*/ 8 h 20"/>
                <a:gd name="T14" fmla="*/ 27 w 27"/>
                <a:gd name="T15" fmla="*/ 20 h 20"/>
                <a:gd name="T16" fmla="*/ 9 w 27"/>
                <a:gd name="T17" fmla="*/ 20 h 20"/>
                <a:gd name="T18" fmla="*/ 9 w 27"/>
                <a:gd name="T19" fmla="*/ 8 h 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27" y="0"/>
                  </a:lnTo>
                  <a:lnTo>
                    <a:pt x="27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27" y="8"/>
                  </a:lnTo>
                  <a:lnTo>
                    <a:pt x="27" y="20"/>
                  </a:lnTo>
                  <a:lnTo>
                    <a:pt x="9" y="20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" name="Freeform 768"/>
            <p:cNvSpPr>
              <a:spLocks noEditPoints="1"/>
            </p:cNvSpPr>
            <p:nvPr/>
          </p:nvSpPr>
          <p:spPr bwMode="auto">
            <a:xfrm>
              <a:off x="3177" y="3485"/>
              <a:ext cx="18" cy="12"/>
            </a:xfrm>
            <a:custGeom>
              <a:avLst/>
              <a:gdLst>
                <a:gd name="T0" fmla="*/ 0 w 18"/>
                <a:gd name="T1" fmla="*/ 0 h 12"/>
                <a:gd name="T2" fmla="*/ 18 w 18"/>
                <a:gd name="T3" fmla="*/ 0 h 12"/>
                <a:gd name="T4" fmla="*/ 18 w 18"/>
                <a:gd name="T5" fmla="*/ 12 h 12"/>
                <a:gd name="T6" fmla="*/ 0 w 18"/>
                <a:gd name="T7" fmla="*/ 12 h 12"/>
                <a:gd name="T8" fmla="*/ 0 w 18"/>
                <a:gd name="T9" fmla="*/ 0 h 12"/>
                <a:gd name="T10" fmla="*/ 9 w 18"/>
                <a:gd name="T11" fmla="*/ 4 h 12"/>
                <a:gd name="T12" fmla="*/ 18 w 18"/>
                <a:gd name="T13" fmla="*/ 4 h 12"/>
                <a:gd name="T14" fmla="*/ 18 w 18"/>
                <a:gd name="T15" fmla="*/ 12 h 12"/>
                <a:gd name="T16" fmla="*/ 9 w 18"/>
                <a:gd name="T17" fmla="*/ 12 h 12"/>
                <a:gd name="T18" fmla="*/ 9 w 18"/>
                <a:gd name="T19" fmla="*/ 4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" h="12">
                  <a:moveTo>
                    <a:pt x="0" y="0"/>
                  </a:moveTo>
                  <a:lnTo>
                    <a:pt x="18" y="0"/>
                  </a:lnTo>
                  <a:lnTo>
                    <a:pt x="18" y="12"/>
                  </a:lnTo>
                  <a:lnTo>
                    <a:pt x="0" y="12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18" y="4"/>
                  </a:lnTo>
                  <a:lnTo>
                    <a:pt x="18" y="12"/>
                  </a:lnTo>
                  <a:lnTo>
                    <a:pt x="9" y="12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20" name="Freeform 769"/>
            <p:cNvSpPr>
              <a:spLocks noEditPoints="1"/>
            </p:cNvSpPr>
            <p:nvPr/>
          </p:nvSpPr>
          <p:spPr bwMode="auto">
            <a:xfrm>
              <a:off x="3186" y="3489"/>
              <a:ext cx="9" cy="8"/>
            </a:xfrm>
            <a:custGeom>
              <a:avLst/>
              <a:gdLst>
                <a:gd name="T0" fmla="*/ 0 w 9"/>
                <a:gd name="T1" fmla="*/ 0 h 8"/>
                <a:gd name="T2" fmla="*/ 9 w 9"/>
                <a:gd name="T3" fmla="*/ 0 h 8"/>
                <a:gd name="T4" fmla="*/ 9 w 9"/>
                <a:gd name="T5" fmla="*/ 8 h 8"/>
                <a:gd name="T6" fmla="*/ 0 w 9"/>
                <a:gd name="T7" fmla="*/ 8 h 8"/>
                <a:gd name="T8" fmla="*/ 0 w 9"/>
                <a:gd name="T9" fmla="*/ 0 h 8"/>
                <a:gd name="T10" fmla="*/ 9 w 9"/>
                <a:gd name="T11" fmla="*/ 8 h 8"/>
                <a:gd name="T12" fmla="*/ 9 w 9"/>
                <a:gd name="T13" fmla="*/ 8 h 8"/>
                <a:gd name="T14" fmla="*/ 9 w 9"/>
                <a:gd name="T15" fmla="*/ 8 h 8"/>
                <a:gd name="T16" fmla="*/ 9 w 9"/>
                <a:gd name="T17" fmla="*/ 8 h 8"/>
                <a:gd name="T18" fmla="*/ 9 w 9"/>
                <a:gd name="T19" fmla="*/ 8 h 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9" y="0"/>
                  </a:lnTo>
                  <a:lnTo>
                    <a:pt x="9" y="8"/>
                  </a:lnTo>
                  <a:lnTo>
                    <a:pt x="0" y="8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9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21" name="Freeform 770"/>
            <p:cNvSpPr>
              <a:spLocks noEditPoints="1"/>
            </p:cNvSpPr>
            <p:nvPr/>
          </p:nvSpPr>
          <p:spPr bwMode="auto">
            <a:xfrm>
              <a:off x="3195" y="3497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22" name="Freeform 771"/>
            <p:cNvSpPr>
              <a:spLocks noEditPoints="1"/>
            </p:cNvSpPr>
            <p:nvPr/>
          </p:nvSpPr>
          <p:spPr bwMode="auto">
            <a:xfrm>
              <a:off x="2923" y="3320"/>
              <a:ext cx="272" cy="177"/>
            </a:xfrm>
            <a:custGeom>
              <a:avLst/>
              <a:gdLst>
                <a:gd name="T0" fmla="*/ 22 w 272"/>
                <a:gd name="T1" fmla="*/ 157 h 177"/>
                <a:gd name="T2" fmla="*/ 22 w 272"/>
                <a:gd name="T3" fmla="*/ 19 h 177"/>
                <a:gd name="T4" fmla="*/ 250 w 272"/>
                <a:gd name="T5" fmla="*/ 19 h 177"/>
                <a:gd name="T6" fmla="*/ 250 w 272"/>
                <a:gd name="T7" fmla="*/ 157 h 177"/>
                <a:gd name="T8" fmla="*/ 22 w 272"/>
                <a:gd name="T9" fmla="*/ 157 h 177"/>
                <a:gd name="T10" fmla="*/ 9 w 272"/>
                <a:gd name="T11" fmla="*/ 165 h 177"/>
                <a:gd name="T12" fmla="*/ 263 w 272"/>
                <a:gd name="T13" fmla="*/ 165 h 177"/>
                <a:gd name="T14" fmla="*/ 263 w 272"/>
                <a:gd name="T15" fmla="*/ 12 h 177"/>
                <a:gd name="T16" fmla="*/ 272 w 272"/>
                <a:gd name="T17" fmla="*/ 12 h 177"/>
                <a:gd name="T18" fmla="*/ 272 w 272"/>
                <a:gd name="T19" fmla="*/ 0 h 177"/>
                <a:gd name="T20" fmla="*/ 0 w 272"/>
                <a:gd name="T21" fmla="*/ 0 h 177"/>
                <a:gd name="T22" fmla="*/ 0 w 272"/>
                <a:gd name="T23" fmla="*/ 177 h 177"/>
                <a:gd name="T24" fmla="*/ 9 w 272"/>
                <a:gd name="T25" fmla="*/ 177 h 177"/>
                <a:gd name="T26" fmla="*/ 9 w 272"/>
                <a:gd name="T27" fmla="*/ 165 h 17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72" h="177">
                  <a:moveTo>
                    <a:pt x="22" y="157"/>
                  </a:moveTo>
                  <a:lnTo>
                    <a:pt x="22" y="19"/>
                  </a:lnTo>
                  <a:lnTo>
                    <a:pt x="250" y="19"/>
                  </a:lnTo>
                  <a:lnTo>
                    <a:pt x="250" y="157"/>
                  </a:lnTo>
                  <a:lnTo>
                    <a:pt x="22" y="157"/>
                  </a:lnTo>
                  <a:close/>
                  <a:moveTo>
                    <a:pt x="9" y="165"/>
                  </a:moveTo>
                  <a:lnTo>
                    <a:pt x="263" y="165"/>
                  </a:lnTo>
                  <a:lnTo>
                    <a:pt x="263" y="12"/>
                  </a:lnTo>
                  <a:lnTo>
                    <a:pt x="272" y="12"/>
                  </a:lnTo>
                  <a:lnTo>
                    <a:pt x="272" y="0"/>
                  </a:lnTo>
                  <a:lnTo>
                    <a:pt x="0" y="0"/>
                  </a:lnTo>
                  <a:lnTo>
                    <a:pt x="0" y="177"/>
                  </a:lnTo>
                  <a:lnTo>
                    <a:pt x="9" y="177"/>
                  </a:lnTo>
                  <a:lnTo>
                    <a:pt x="9" y="1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23" name="Freeform 772"/>
            <p:cNvSpPr>
              <a:spLocks noEditPoints="1"/>
            </p:cNvSpPr>
            <p:nvPr/>
          </p:nvSpPr>
          <p:spPr bwMode="auto">
            <a:xfrm>
              <a:off x="2923" y="3320"/>
              <a:ext cx="272" cy="177"/>
            </a:xfrm>
            <a:custGeom>
              <a:avLst/>
              <a:gdLst>
                <a:gd name="T0" fmla="*/ 0 w 272"/>
                <a:gd name="T1" fmla="*/ 0 h 177"/>
                <a:gd name="T2" fmla="*/ 272 w 272"/>
                <a:gd name="T3" fmla="*/ 0 h 177"/>
                <a:gd name="T4" fmla="*/ 272 w 272"/>
                <a:gd name="T5" fmla="*/ 177 h 177"/>
                <a:gd name="T6" fmla="*/ 0 w 272"/>
                <a:gd name="T7" fmla="*/ 177 h 177"/>
                <a:gd name="T8" fmla="*/ 0 w 272"/>
                <a:gd name="T9" fmla="*/ 0 h 177"/>
                <a:gd name="T10" fmla="*/ 9 w 272"/>
                <a:gd name="T11" fmla="*/ 8 h 177"/>
                <a:gd name="T12" fmla="*/ 272 w 272"/>
                <a:gd name="T13" fmla="*/ 8 h 177"/>
                <a:gd name="T14" fmla="*/ 272 w 272"/>
                <a:gd name="T15" fmla="*/ 177 h 177"/>
                <a:gd name="T16" fmla="*/ 9 w 272"/>
                <a:gd name="T17" fmla="*/ 177 h 177"/>
                <a:gd name="T18" fmla="*/ 9 w 272"/>
                <a:gd name="T19" fmla="*/ 8 h 1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2" h="177">
                  <a:moveTo>
                    <a:pt x="0" y="0"/>
                  </a:moveTo>
                  <a:lnTo>
                    <a:pt x="272" y="0"/>
                  </a:lnTo>
                  <a:lnTo>
                    <a:pt x="272" y="177"/>
                  </a:lnTo>
                  <a:lnTo>
                    <a:pt x="0" y="177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272" y="8"/>
                  </a:lnTo>
                  <a:lnTo>
                    <a:pt x="272" y="177"/>
                  </a:lnTo>
                  <a:lnTo>
                    <a:pt x="9" y="177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24" name="Freeform 773"/>
            <p:cNvSpPr>
              <a:spLocks noEditPoints="1"/>
            </p:cNvSpPr>
            <p:nvPr/>
          </p:nvSpPr>
          <p:spPr bwMode="auto">
            <a:xfrm>
              <a:off x="2932" y="3328"/>
              <a:ext cx="263" cy="169"/>
            </a:xfrm>
            <a:custGeom>
              <a:avLst/>
              <a:gdLst>
                <a:gd name="T0" fmla="*/ 0 w 263"/>
                <a:gd name="T1" fmla="*/ 0 h 169"/>
                <a:gd name="T2" fmla="*/ 263 w 263"/>
                <a:gd name="T3" fmla="*/ 0 h 169"/>
                <a:gd name="T4" fmla="*/ 263 w 263"/>
                <a:gd name="T5" fmla="*/ 169 h 169"/>
                <a:gd name="T6" fmla="*/ 0 w 263"/>
                <a:gd name="T7" fmla="*/ 169 h 169"/>
                <a:gd name="T8" fmla="*/ 0 w 263"/>
                <a:gd name="T9" fmla="*/ 0 h 169"/>
                <a:gd name="T10" fmla="*/ 8 w 263"/>
                <a:gd name="T11" fmla="*/ 4 h 169"/>
                <a:gd name="T12" fmla="*/ 263 w 263"/>
                <a:gd name="T13" fmla="*/ 4 h 169"/>
                <a:gd name="T14" fmla="*/ 263 w 263"/>
                <a:gd name="T15" fmla="*/ 169 h 169"/>
                <a:gd name="T16" fmla="*/ 8 w 263"/>
                <a:gd name="T17" fmla="*/ 169 h 169"/>
                <a:gd name="T18" fmla="*/ 8 w 263"/>
                <a:gd name="T19" fmla="*/ 4 h 1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3" h="169">
                  <a:moveTo>
                    <a:pt x="0" y="0"/>
                  </a:moveTo>
                  <a:lnTo>
                    <a:pt x="263" y="0"/>
                  </a:lnTo>
                  <a:lnTo>
                    <a:pt x="263" y="169"/>
                  </a:lnTo>
                  <a:lnTo>
                    <a:pt x="0" y="169"/>
                  </a:lnTo>
                  <a:lnTo>
                    <a:pt x="0" y="0"/>
                  </a:lnTo>
                  <a:close/>
                  <a:moveTo>
                    <a:pt x="8" y="4"/>
                  </a:moveTo>
                  <a:lnTo>
                    <a:pt x="263" y="4"/>
                  </a:lnTo>
                  <a:lnTo>
                    <a:pt x="263" y="169"/>
                  </a:lnTo>
                  <a:lnTo>
                    <a:pt x="8" y="169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25" name="Freeform 774"/>
            <p:cNvSpPr>
              <a:spLocks noEditPoints="1"/>
            </p:cNvSpPr>
            <p:nvPr/>
          </p:nvSpPr>
          <p:spPr bwMode="auto">
            <a:xfrm>
              <a:off x="2940" y="3332"/>
              <a:ext cx="255" cy="165"/>
            </a:xfrm>
            <a:custGeom>
              <a:avLst/>
              <a:gdLst>
                <a:gd name="T0" fmla="*/ 0 w 255"/>
                <a:gd name="T1" fmla="*/ 0 h 165"/>
                <a:gd name="T2" fmla="*/ 255 w 255"/>
                <a:gd name="T3" fmla="*/ 0 h 165"/>
                <a:gd name="T4" fmla="*/ 255 w 255"/>
                <a:gd name="T5" fmla="*/ 165 h 165"/>
                <a:gd name="T6" fmla="*/ 0 w 255"/>
                <a:gd name="T7" fmla="*/ 165 h 165"/>
                <a:gd name="T8" fmla="*/ 0 w 255"/>
                <a:gd name="T9" fmla="*/ 0 h 165"/>
                <a:gd name="T10" fmla="*/ 9 w 255"/>
                <a:gd name="T11" fmla="*/ 7 h 165"/>
                <a:gd name="T12" fmla="*/ 255 w 255"/>
                <a:gd name="T13" fmla="*/ 7 h 165"/>
                <a:gd name="T14" fmla="*/ 255 w 255"/>
                <a:gd name="T15" fmla="*/ 165 h 165"/>
                <a:gd name="T16" fmla="*/ 9 w 255"/>
                <a:gd name="T17" fmla="*/ 165 h 165"/>
                <a:gd name="T18" fmla="*/ 9 w 255"/>
                <a:gd name="T19" fmla="*/ 7 h 1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165">
                  <a:moveTo>
                    <a:pt x="0" y="0"/>
                  </a:moveTo>
                  <a:lnTo>
                    <a:pt x="255" y="0"/>
                  </a:lnTo>
                  <a:lnTo>
                    <a:pt x="255" y="165"/>
                  </a:lnTo>
                  <a:lnTo>
                    <a:pt x="0" y="165"/>
                  </a:lnTo>
                  <a:lnTo>
                    <a:pt x="0" y="0"/>
                  </a:lnTo>
                  <a:close/>
                  <a:moveTo>
                    <a:pt x="9" y="7"/>
                  </a:moveTo>
                  <a:lnTo>
                    <a:pt x="255" y="7"/>
                  </a:lnTo>
                  <a:lnTo>
                    <a:pt x="255" y="165"/>
                  </a:lnTo>
                  <a:lnTo>
                    <a:pt x="9" y="165"/>
                  </a:lnTo>
                  <a:lnTo>
                    <a:pt x="9" y="7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26" name="Freeform 775"/>
            <p:cNvSpPr>
              <a:spLocks noEditPoints="1"/>
            </p:cNvSpPr>
            <p:nvPr/>
          </p:nvSpPr>
          <p:spPr bwMode="auto">
            <a:xfrm>
              <a:off x="2949" y="3339"/>
              <a:ext cx="246" cy="158"/>
            </a:xfrm>
            <a:custGeom>
              <a:avLst/>
              <a:gdLst>
                <a:gd name="T0" fmla="*/ 0 w 246"/>
                <a:gd name="T1" fmla="*/ 0 h 158"/>
                <a:gd name="T2" fmla="*/ 246 w 246"/>
                <a:gd name="T3" fmla="*/ 0 h 158"/>
                <a:gd name="T4" fmla="*/ 246 w 246"/>
                <a:gd name="T5" fmla="*/ 158 h 158"/>
                <a:gd name="T6" fmla="*/ 0 w 246"/>
                <a:gd name="T7" fmla="*/ 158 h 158"/>
                <a:gd name="T8" fmla="*/ 0 w 246"/>
                <a:gd name="T9" fmla="*/ 0 h 158"/>
                <a:gd name="T10" fmla="*/ 9 w 246"/>
                <a:gd name="T11" fmla="*/ 4 h 158"/>
                <a:gd name="T12" fmla="*/ 246 w 246"/>
                <a:gd name="T13" fmla="*/ 4 h 158"/>
                <a:gd name="T14" fmla="*/ 246 w 246"/>
                <a:gd name="T15" fmla="*/ 158 h 158"/>
                <a:gd name="T16" fmla="*/ 9 w 246"/>
                <a:gd name="T17" fmla="*/ 158 h 158"/>
                <a:gd name="T18" fmla="*/ 9 w 246"/>
                <a:gd name="T19" fmla="*/ 4 h 15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6" h="158">
                  <a:moveTo>
                    <a:pt x="0" y="0"/>
                  </a:moveTo>
                  <a:lnTo>
                    <a:pt x="246" y="0"/>
                  </a:lnTo>
                  <a:lnTo>
                    <a:pt x="246" y="158"/>
                  </a:lnTo>
                  <a:lnTo>
                    <a:pt x="0" y="158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246" y="4"/>
                  </a:lnTo>
                  <a:lnTo>
                    <a:pt x="246" y="158"/>
                  </a:lnTo>
                  <a:lnTo>
                    <a:pt x="9" y="158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27" name="Freeform 776"/>
            <p:cNvSpPr>
              <a:spLocks noEditPoints="1"/>
            </p:cNvSpPr>
            <p:nvPr/>
          </p:nvSpPr>
          <p:spPr bwMode="auto">
            <a:xfrm>
              <a:off x="2958" y="3343"/>
              <a:ext cx="237" cy="154"/>
            </a:xfrm>
            <a:custGeom>
              <a:avLst/>
              <a:gdLst>
                <a:gd name="T0" fmla="*/ 0 w 237"/>
                <a:gd name="T1" fmla="*/ 0 h 154"/>
                <a:gd name="T2" fmla="*/ 237 w 237"/>
                <a:gd name="T3" fmla="*/ 0 h 154"/>
                <a:gd name="T4" fmla="*/ 237 w 237"/>
                <a:gd name="T5" fmla="*/ 154 h 154"/>
                <a:gd name="T6" fmla="*/ 0 w 237"/>
                <a:gd name="T7" fmla="*/ 154 h 154"/>
                <a:gd name="T8" fmla="*/ 0 w 237"/>
                <a:gd name="T9" fmla="*/ 0 h 154"/>
                <a:gd name="T10" fmla="*/ 9 w 237"/>
                <a:gd name="T11" fmla="*/ 8 h 154"/>
                <a:gd name="T12" fmla="*/ 237 w 237"/>
                <a:gd name="T13" fmla="*/ 8 h 154"/>
                <a:gd name="T14" fmla="*/ 237 w 237"/>
                <a:gd name="T15" fmla="*/ 154 h 154"/>
                <a:gd name="T16" fmla="*/ 9 w 237"/>
                <a:gd name="T17" fmla="*/ 154 h 154"/>
                <a:gd name="T18" fmla="*/ 9 w 237"/>
                <a:gd name="T19" fmla="*/ 8 h 1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7" h="154">
                  <a:moveTo>
                    <a:pt x="0" y="0"/>
                  </a:moveTo>
                  <a:lnTo>
                    <a:pt x="237" y="0"/>
                  </a:lnTo>
                  <a:lnTo>
                    <a:pt x="237" y="154"/>
                  </a:lnTo>
                  <a:lnTo>
                    <a:pt x="0" y="154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237" y="8"/>
                  </a:lnTo>
                  <a:lnTo>
                    <a:pt x="237" y="154"/>
                  </a:lnTo>
                  <a:lnTo>
                    <a:pt x="9" y="154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28" name="Freeform 777"/>
            <p:cNvSpPr>
              <a:spLocks noEditPoints="1"/>
            </p:cNvSpPr>
            <p:nvPr/>
          </p:nvSpPr>
          <p:spPr bwMode="auto">
            <a:xfrm>
              <a:off x="2967" y="3351"/>
              <a:ext cx="228" cy="146"/>
            </a:xfrm>
            <a:custGeom>
              <a:avLst/>
              <a:gdLst>
                <a:gd name="T0" fmla="*/ 0 w 228"/>
                <a:gd name="T1" fmla="*/ 0 h 146"/>
                <a:gd name="T2" fmla="*/ 228 w 228"/>
                <a:gd name="T3" fmla="*/ 0 h 146"/>
                <a:gd name="T4" fmla="*/ 228 w 228"/>
                <a:gd name="T5" fmla="*/ 146 h 146"/>
                <a:gd name="T6" fmla="*/ 0 w 228"/>
                <a:gd name="T7" fmla="*/ 146 h 146"/>
                <a:gd name="T8" fmla="*/ 0 w 228"/>
                <a:gd name="T9" fmla="*/ 0 h 146"/>
                <a:gd name="T10" fmla="*/ 9 w 228"/>
                <a:gd name="T11" fmla="*/ 4 h 146"/>
                <a:gd name="T12" fmla="*/ 228 w 228"/>
                <a:gd name="T13" fmla="*/ 4 h 146"/>
                <a:gd name="T14" fmla="*/ 228 w 228"/>
                <a:gd name="T15" fmla="*/ 146 h 146"/>
                <a:gd name="T16" fmla="*/ 9 w 228"/>
                <a:gd name="T17" fmla="*/ 146 h 146"/>
                <a:gd name="T18" fmla="*/ 9 w 228"/>
                <a:gd name="T19" fmla="*/ 4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" h="146">
                  <a:moveTo>
                    <a:pt x="0" y="0"/>
                  </a:moveTo>
                  <a:lnTo>
                    <a:pt x="228" y="0"/>
                  </a:lnTo>
                  <a:lnTo>
                    <a:pt x="2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228" y="4"/>
                  </a:lnTo>
                  <a:lnTo>
                    <a:pt x="228" y="146"/>
                  </a:lnTo>
                  <a:lnTo>
                    <a:pt x="9" y="14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29" name="Freeform 778"/>
            <p:cNvSpPr>
              <a:spLocks noEditPoints="1"/>
            </p:cNvSpPr>
            <p:nvPr/>
          </p:nvSpPr>
          <p:spPr bwMode="auto">
            <a:xfrm>
              <a:off x="2976" y="3355"/>
              <a:ext cx="219" cy="142"/>
            </a:xfrm>
            <a:custGeom>
              <a:avLst/>
              <a:gdLst>
                <a:gd name="T0" fmla="*/ 0 w 219"/>
                <a:gd name="T1" fmla="*/ 0 h 142"/>
                <a:gd name="T2" fmla="*/ 219 w 219"/>
                <a:gd name="T3" fmla="*/ 0 h 142"/>
                <a:gd name="T4" fmla="*/ 219 w 219"/>
                <a:gd name="T5" fmla="*/ 142 h 142"/>
                <a:gd name="T6" fmla="*/ 0 w 219"/>
                <a:gd name="T7" fmla="*/ 142 h 142"/>
                <a:gd name="T8" fmla="*/ 0 w 219"/>
                <a:gd name="T9" fmla="*/ 0 h 142"/>
                <a:gd name="T10" fmla="*/ 9 w 219"/>
                <a:gd name="T11" fmla="*/ 7 h 142"/>
                <a:gd name="T12" fmla="*/ 219 w 219"/>
                <a:gd name="T13" fmla="*/ 7 h 142"/>
                <a:gd name="T14" fmla="*/ 219 w 219"/>
                <a:gd name="T15" fmla="*/ 142 h 142"/>
                <a:gd name="T16" fmla="*/ 9 w 219"/>
                <a:gd name="T17" fmla="*/ 142 h 142"/>
                <a:gd name="T18" fmla="*/ 9 w 219"/>
                <a:gd name="T19" fmla="*/ 7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9" h="142">
                  <a:moveTo>
                    <a:pt x="0" y="0"/>
                  </a:moveTo>
                  <a:lnTo>
                    <a:pt x="219" y="0"/>
                  </a:lnTo>
                  <a:lnTo>
                    <a:pt x="219" y="142"/>
                  </a:lnTo>
                  <a:lnTo>
                    <a:pt x="0" y="142"/>
                  </a:lnTo>
                  <a:lnTo>
                    <a:pt x="0" y="0"/>
                  </a:lnTo>
                  <a:close/>
                  <a:moveTo>
                    <a:pt x="9" y="7"/>
                  </a:moveTo>
                  <a:lnTo>
                    <a:pt x="219" y="7"/>
                  </a:lnTo>
                  <a:lnTo>
                    <a:pt x="219" y="142"/>
                  </a:lnTo>
                  <a:lnTo>
                    <a:pt x="9" y="142"/>
                  </a:lnTo>
                  <a:lnTo>
                    <a:pt x="9" y="7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30" name="Freeform 779"/>
            <p:cNvSpPr>
              <a:spLocks noEditPoints="1"/>
            </p:cNvSpPr>
            <p:nvPr/>
          </p:nvSpPr>
          <p:spPr bwMode="auto">
            <a:xfrm>
              <a:off x="2985" y="3362"/>
              <a:ext cx="210" cy="135"/>
            </a:xfrm>
            <a:custGeom>
              <a:avLst/>
              <a:gdLst>
                <a:gd name="T0" fmla="*/ 0 w 210"/>
                <a:gd name="T1" fmla="*/ 0 h 135"/>
                <a:gd name="T2" fmla="*/ 210 w 210"/>
                <a:gd name="T3" fmla="*/ 0 h 135"/>
                <a:gd name="T4" fmla="*/ 210 w 210"/>
                <a:gd name="T5" fmla="*/ 135 h 135"/>
                <a:gd name="T6" fmla="*/ 0 w 210"/>
                <a:gd name="T7" fmla="*/ 135 h 135"/>
                <a:gd name="T8" fmla="*/ 0 w 210"/>
                <a:gd name="T9" fmla="*/ 0 h 135"/>
                <a:gd name="T10" fmla="*/ 9 w 210"/>
                <a:gd name="T11" fmla="*/ 4 h 135"/>
                <a:gd name="T12" fmla="*/ 210 w 210"/>
                <a:gd name="T13" fmla="*/ 4 h 135"/>
                <a:gd name="T14" fmla="*/ 210 w 210"/>
                <a:gd name="T15" fmla="*/ 135 h 135"/>
                <a:gd name="T16" fmla="*/ 9 w 210"/>
                <a:gd name="T17" fmla="*/ 135 h 135"/>
                <a:gd name="T18" fmla="*/ 9 w 210"/>
                <a:gd name="T19" fmla="*/ 4 h 1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0" h="135">
                  <a:moveTo>
                    <a:pt x="0" y="0"/>
                  </a:moveTo>
                  <a:lnTo>
                    <a:pt x="210" y="0"/>
                  </a:lnTo>
                  <a:lnTo>
                    <a:pt x="210" y="135"/>
                  </a:lnTo>
                  <a:lnTo>
                    <a:pt x="0" y="135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210" y="4"/>
                  </a:lnTo>
                  <a:lnTo>
                    <a:pt x="210" y="135"/>
                  </a:lnTo>
                  <a:lnTo>
                    <a:pt x="9" y="135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31" name="Freeform 780"/>
            <p:cNvSpPr>
              <a:spLocks noEditPoints="1"/>
            </p:cNvSpPr>
            <p:nvPr/>
          </p:nvSpPr>
          <p:spPr bwMode="auto">
            <a:xfrm>
              <a:off x="2994" y="3366"/>
              <a:ext cx="201" cy="131"/>
            </a:xfrm>
            <a:custGeom>
              <a:avLst/>
              <a:gdLst>
                <a:gd name="T0" fmla="*/ 0 w 201"/>
                <a:gd name="T1" fmla="*/ 0 h 131"/>
                <a:gd name="T2" fmla="*/ 201 w 201"/>
                <a:gd name="T3" fmla="*/ 0 h 131"/>
                <a:gd name="T4" fmla="*/ 201 w 201"/>
                <a:gd name="T5" fmla="*/ 131 h 131"/>
                <a:gd name="T6" fmla="*/ 0 w 201"/>
                <a:gd name="T7" fmla="*/ 131 h 131"/>
                <a:gd name="T8" fmla="*/ 0 w 201"/>
                <a:gd name="T9" fmla="*/ 0 h 131"/>
                <a:gd name="T10" fmla="*/ 9 w 201"/>
                <a:gd name="T11" fmla="*/ 8 h 131"/>
                <a:gd name="T12" fmla="*/ 201 w 201"/>
                <a:gd name="T13" fmla="*/ 8 h 131"/>
                <a:gd name="T14" fmla="*/ 201 w 201"/>
                <a:gd name="T15" fmla="*/ 131 h 131"/>
                <a:gd name="T16" fmla="*/ 9 w 201"/>
                <a:gd name="T17" fmla="*/ 131 h 131"/>
                <a:gd name="T18" fmla="*/ 9 w 201"/>
                <a:gd name="T19" fmla="*/ 8 h 1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1" h="131">
                  <a:moveTo>
                    <a:pt x="0" y="0"/>
                  </a:moveTo>
                  <a:lnTo>
                    <a:pt x="201" y="0"/>
                  </a:lnTo>
                  <a:lnTo>
                    <a:pt x="201" y="131"/>
                  </a:lnTo>
                  <a:lnTo>
                    <a:pt x="0" y="131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201" y="8"/>
                  </a:lnTo>
                  <a:lnTo>
                    <a:pt x="201" y="131"/>
                  </a:lnTo>
                  <a:lnTo>
                    <a:pt x="9" y="131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32" name="Freeform 781"/>
            <p:cNvSpPr>
              <a:spLocks noEditPoints="1"/>
            </p:cNvSpPr>
            <p:nvPr/>
          </p:nvSpPr>
          <p:spPr bwMode="auto">
            <a:xfrm>
              <a:off x="3003" y="3374"/>
              <a:ext cx="192" cy="123"/>
            </a:xfrm>
            <a:custGeom>
              <a:avLst/>
              <a:gdLst>
                <a:gd name="T0" fmla="*/ 0 w 192"/>
                <a:gd name="T1" fmla="*/ 0 h 123"/>
                <a:gd name="T2" fmla="*/ 192 w 192"/>
                <a:gd name="T3" fmla="*/ 0 h 123"/>
                <a:gd name="T4" fmla="*/ 192 w 192"/>
                <a:gd name="T5" fmla="*/ 123 h 123"/>
                <a:gd name="T6" fmla="*/ 0 w 192"/>
                <a:gd name="T7" fmla="*/ 123 h 123"/>
                <a:gd name="T8" fmla="*/ 0 w 192"/>
                <a:gd name="T9" fmla="*/ 0 h 123"/>
                <a:gd name="T10" fmla="*/ 9 w 192"/>
                <a:gd name="T11" fmla="*/ 4 h 123"/>
                <a:gd name="T12" fmla="*/ 192 w 192"/>
                <a:gd name="T13" fmla="*/ 4 h 123"/>
                <a:gd name="T14" fmla="*/ 192 w 192"/>
                <a:gd name="T15" fmla="*/ 123 h 123"/>
                <a:gd name="T16" fmla="*/ 9 w 192"/>
                <a:gd name="T17" fmla="*/ 123 h 123"/>
                <a:gd name="T18" fmla="*/ 9 w 192"/>
                <a:gd name="T19" fmla="*/ 4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23">
                  <a:moveTo>
                    <a:pt x="0" y="0"/>
                  </a:moveTo>
                  <a:lnTo>
                    <a:pt x="192" y="0"/>
                  </a:lnTo>
                  <a:lnTo>
                    <a:pt x="192" y="123"/>
                  </a:lnTo>
                  <a:lnTo>
                    <a:pt x="0" y="123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192" y="4"/>
                  </a:lnTo>
                  <a:lnTo>
                    <a:pt x="192" y="123"/>
                  </a:lnTo>
                  <a:lnTo>
                    <a:pt x="9" y="123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33" name="Freeform 782"/>
            <p:cNvSpPr>
              <a:spLocks noEditPoints="1"/>
            </p:cNvSpPr>
            <p:nvPr/>
          </p:nvSpPr>
          <p:spPr bwMode="auto">
            <a:xfrm>
              <a:off x="3012" y="3378"/>
              <a:ext cx="183" cy="119"/>
            </a:xfrm>
            <a:custGeom>
              <a:avLst/>
              <a:gdLst>
                <a:gd name="T0" fmla="*/ 0 w 183"/>
                <a:gd name="T1" fmla="*/ 0 h 119"/>
                <a:gd name="T2" fmla="*/ 183 w 183"/>
                <a:gd name="T3" fmla="*/ 0 h 119"/>
                <a:gd name="T4" fmla="*/ 183 w 183"/>
                <a:gd name="T5" fmla="*/ 119 h 119"/>
                <a:gd name="T6" fmla="*/ 0 w 183"/>
                <a:gd name="T7" fmla="*/ 119 h 119"/>
                <a:gd name="T8" fmla="*/ 0 w 183"/>
                <a:gd name="T9" fmla="*/ 0 h 119"/>
                <a:gd name="T10" fmla="*/ 9 w 183"/>
                <a:gd name="T11" fmla="*/ 7 h 119"/>
                <a:gd name="T12" fmla="*/ 183 w 183"/>
                <a:gd name="T13" fmla="*/ 7 h 119"/>
                <a:gd name="T14" fmla="*/ 183 w 183"/>
                <a:gd name="T15" fmla="*/ 119 h 119"/>
                <a:gd name="T16" fmla="*/ 9 w 183"/>
                <a:gd name="T17" fmla="*/ 119 h 119"/>
                <a:gd name="T18" fmla="*/ 9 w 183"/>
                <a:gd name="T19" fmla="*/ 7 h 1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3" h="119">
                  <a:moveTo>
                    <a:pt x="0" y="0"/>
                  </a:moveTo>
                  <a:lnTo>
                    <a:pt x="183" y="0"/>
                  </a:lnTo>
                  <a:lnTo>
                    <a:pt x="183" y="119"/>
                  </a:lnTo>
                  <a:lnTo>
                    <a:pt x="0" y="119"/>
                  </a:lnTo>
                  <a:lnTo>
                    <a:pt x="0" y="0"/>
                  </a:lnTo>
                  <a:close/>
                  <a:moveTo>
                    <a:pt x="9" y="7"/>
                  </a:moveTo>
                  <a:lnTo>
                    <a:pt x="183" y="7"/>
                  </a:lnTo>
                  <a:lnTo>
                    <a:pt x="183" y="119"/>
                  </a:lnTo>
                  <a:lnTo>
                    <a:pt x="9" y="119"/>
                  </a:lnTo>
                  <a:lnTo>
                    <a:pt x="9" y="7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34" name="Freeform 783"/>
            <p:cNvSpPr>
              <a:spLocks noEditPoints="1"/>
            </p:cNvSpPr>
            <p:nvPr/>
          </p:nvSpPr>
          <p:spPr bwMode="auto">
            <a:xfrm>
              <a:off x="3021" y="3385"/>
              <a:ext cx="174" cy="112"/>
            </a:xfrm>
            <a:custGeom>
              <a:avLst/>
              <a:gdLst>
                <a:gd name="T0" fmla="*/ 0 w 174"/>
                <a:gd name="T1" fmla="*/ 0 h 112"/>
                <a:gd name="T2" fmla="*/ 174 w 174"/>
                <a:gd name="T3" fmla="*/ 0 h 112"/>
                <a:gd name="T4" fmla="*/ 174 w 174"/>
                <a:gd name="T5" fmla="*/ 112 h 112"/>
                <a:gd name="T6" fmla="*/ 0 w 174"/>
                <a:gd name="T7" fmla="*/ 112 h 112"/>
                <a:gd name="T8" fmla="*/ 0 w 174"/>
                <a:gd name="T9" fmla="*/ 0 h 112"/>
                <a:gd name="T10" fmla="*/ 9 w 174"/>
                <a:gd name="T11" fmla="*/ 4 h 112"/>
                <a:gd name="T12" fmla="*/ 174 w 174"/>
                <a:gd name="T13" fmla="*/ 4 h 112"/>
                <a:gd name="T14" fmla="*/ 174 w 174"/>
                <a:gd name="T15" fmla="*/ 112 h 112"/>
                <a:gd name="T16" fmla="*/ 9 w 174"/>
                <a:gd name="T17" fmla="*/ 112 h 112"/>
                <a:gd name="T18" fmla="*/ 9 w 174"/>
                <a:gd name="T19" fmla="*/ 4 h 1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4" h="112">
                  <a:moveTo>
                    <a:pt x="0" y="0"/>
                  </a:moveTo>
                  <a:lnTo>
                    <a:pt x="174" y="0"/>
                  </a:lnTo>
                  <a:lnTo>
                    <a:pt x="174" y="112"/>
                  </a:lnTo>
                  <a:lnTo>
                    <a:pt x="0" y="112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174" y="4"/>
                  </a:lnTo>
                  <a:lnTo>
                    <a:pt x="174" y="112"/>
                  </a:lnTo>
                  <a:lnTo>
                    <a:pt x="9" y="112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35" name="Freeform 784"/>
            <p:cNvSpPr>
              <a:spLocks noEditPoints="1"/>
            </p:cNvSpPr>
            <p:nvPr/>
          </p:nvSpPr>
          <p:spPr bwMode="auto">
            <a:xfrm>
              <a:off x="3030" y="3389"/>
              <a:ext cx="165" cy="108"/>
            </a:xfrm>
            <a:custGeom>
              <a:avLst/>
              <a:gdLst>
                <a:gd name="T0" fmla="*/ 0 w 165"/>
                <a:gd name="T1" fmla="*/ 0 h 108"/>
                <a:gd name="T2" fmla="*/ 165 w 165"/>
                <a:gd name="T3" fmla="*/ 0 h 108"/>
                <a:gd name="T4" fmla="*/ 165 w 165"/>
                <a:gd name="T5" fmla="*/ 108 h 108"/>
                <a:gd name="T6" fmla="*/ 0 w 165"/>
                <a:gd name="T7" fmla="*/ 108 h 108"/>
                <a:gd name="T8" fmla="*/ 0 w 165"/>
                <a:gd name="T9" fmla="*/ 0 h 108"/>
                <a:gd name="T10" fmla="*/ 9 w 165"/>
                <a:gd name="T11" fmla="*/ 8 h 108"/>
                <a:gd name="T12" fmla="*/ 165 w 165"/>
                <a:gd name="T13" fmla="*/ 8 h 108"/>
                <a:gd name="T14" fmla="*/ 165 w 165"/>
                <a:gd name="T15" fmla="*/ 108 h 108"/>
                <a:gd name="T16" fmla="*/ 9 w 165"/>
                <a:gd name="T17" fmla="*/ 108 h 108"/>
                <a:gd name="T18" fmla="*/ 9 w 165"/>
                <a:gd name="T19" fmla="*/ 8 h 1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5" h="108">
                  <a:moveTo>
                    <a:pt x="0" y="0"/>
                  </a:moveTo>
                  <a:lnTo>
                    <a:pt x="165" y="0"/>
                  </a:lnTo>
                  <a:lnTo>
                    <a:pt x="165" y="108"/>
                  </a:lnTo>
                  <a:lnTo>
                    <a:pt x="0" y="108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165" y="8"/>
                  </a:lnTo>
                  <a:lnTo>
                    <a:pt x="165" y="108"/>
                  </a:lnTo>
                  <a:lnTo>
                    <a:pt x="9" y="108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36" name="Freeform 785"/>
            <p:cNvSpPr>
              <a:spLocks noEditPoints="1"/>
            </p:cNvSpPr>
            <p:nvPr/>
          </p:nvSpPr>
          <p:spPr bwMode="auto">
            <a:xfrm>
              <a:off x="3039" y="3397"/>
              <a:ext cx="156" cy="100"/>
            </a:xfrm>
            <a:custGeom>
              <a:avLst/>
              <a:gdLst>
                <a:gd name="T0" fmla="*/ 0 w 156"/>
                <a:gd name="T1" fmla="*/ 0 h 100"/>
                <a:gd name="T2" fmla="*/ 156 w 156"/>
                <a:gd name="T3" fmla="*/ 0 h 100"/>
                <a:gd name="T4" fmla="*/ 156 w 156"/>
                <a:gd name="T5" fmla="*/ 100 h 100"/>
                <a:gd name="T6" fmla="*/ 0 w 156"/>
                <a:gd name="T7" fmla="*/ 100 h 100"/>
                <a:gd name="T8" fmla="*/ 0 w 156"/>
                <a:gd name="T9" fmla="*/ 0 h 100"/>
                <a:gd name="T10" fmla="*/ 9 w 156"/>
                <a:gd name="T11" fmla="*/ 4 h 100"/>
                <a:gd name="T12" fmla="*/ 156 w 156"/>
                <a:gd name="T13" fmla="*/ 4 h 100"/>
                <a:gd name="T14" fmla="*/ 156 w 156"/>
                <a:gd name="T15" fmla="*/ 100 h 100"/>
                <a:gd name="T16" fmla="*/ 9 w 156"/>
                <a:gd name="T17" fmla="*/ 100 h 100"/>
                <a:gd name="T18" fmla="*/ 9 w 156"/>
                <a:gd name="T19" fmla="*/ 4 h 1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6" h="100">
                  <a:moveTo>
                    <a:pt x="0" y="0"/>
                  </a:moveTo>
                  <a:lnTo>
                    <a:pt x="156" y="0"/>
                  </a:lnTo>
                  <a:lnTo>
                    <a:pt x="156" y="100"/>
                  </a:lnTo>
                  <a:lnTo>
                    <a:pt x="0" y="100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156" y="4"/>
                  </a:lnTo>
                  <a:lnTo>
                    <a:pt x="156" y="100"/>
                  </a:lnTo>
                  <a:lnTo>
                    <a:pt x="9" y="100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37" name="Freeform 786"/>
            <p:cNvSpPr>
              <a:spLocks noEditPoints="1"/>
            </p:cNvSpPr>
            <p:nvPr/>
          </p:nvSpPr>
          <p:spPr bwMode="auto">
            <a:xfrm>
              <a:off x="3048" y="3401"/>
              <a:ext cx="147" cy="96"/>
            </a:xfrm>
            <a:custGeom>
              <a:avLst/>
              <a:gdLst>
                <a:gd name="T0" fmla="*/ 0 w 147"/>
                <a:gd name="T1" fmla="*/ 0 h 96"/>
                <a:gd name="T2" fmla="*/ 147 w 147"/>
                <a:gd name="T3" fmla="*/ 0 h 96"/>
                <a:gd name="T4" fmla="*/ 147 w 147"/>
                <a:gd name="T5" fmla="*/ 96 h 96"/>
                <a:gd name="T6" fmla="*/ 0 w 147"/>
                <a:gd name="T7" fmla="*/ 96 h 96"/>
                <a:gd name="T8" fmla="*/ 0 w 147"/>
                <a:gd name="T9" fmla="*/ 0 h 96"/>
                <a:gd name="T10" fmla="*/ 13 w 147"/>
                <a:gd name="T11" fmla="*/ 7 h 96"/>
                <a:gd name="T12" fmla="*/ 147 w 147"/>
                <a:gd name="T13" fmla="*/ 7 h 96"/>
                <a:gd name="T14" fmla="*/ 147 w 147"/>
                <a:gd name="T15" fmla="*/ 96 h 96"/>
                <a:gd name="T16" fmla="*/ 13 w 147"/>
                <a:gd name="T17" fmla="*/ 96 h 96"/>
                <a:gd name="T18" fmla="*/ 13 w 147"/>
                <a:gd name="T19" fmla="*/ 7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7" h="96">
                  <a:moveTo>
                    <a:pt x="0" y="0"/>
                  </a:moveTo>
                  <a:lnTo>
                    <a:pt x="147" y="0"/>
                  </a:lnTo>
                  <a:lnTo>
                    <a:pt x="147" y="96"/>
                  </a:lnTo>
                  <a:lnTo>
                    <a:pt x="0" y="96"/>
                  </a:lnTo>
                  <a:lnTo>
                    <a:pt x="0" y="0"/>
                  </a:lnTo>
                  <a:close/>
                  <a:moveTo>
                    <a:pt x="13" y="7"/>
                  </a:moveTo>
                  <a:lnTo>
                    <a:pt x="147" y="7"/>
                  </a:lnTo>
                  <a:lnTo>
                    <a:pt x="147" y="96"/>
                  </a:lnTo>
                  <a:lnTo>
                    <a:pt x="13" y="96"/>
                  </a:lnTo>
                  <a:lnTo>
                    <a:pt x="13" y="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38" name="Freeform 787"/>
            <p:cNvSpPr>
              <a:spLocks noEditPoints="1"/>
            </p:cNvSpPr>
            <p:nvPr/>
          </p:nvSpPr>
          <p:spPr bwMode="auto">
            <a:xfrm>
              <a:off x="3061" y="3408"/>
              <a:ext cx="134" cy="89"/>
            </a:xfrm>
            <a:custGeom>
              <a:avLst/>
              <a:gdLst>
                <a:gd name="T0" fmla="*/ 0 w 134"/>
                <a:gd name="T1" fmla="*/ 0 h 89"/>
                <a:gd name="T2" fmla="*/ 134 w 134"/>
                <a:gd name="T3" fmla="*/ 0 h 89"/>
                <a:gd name="T4" fmla="*/ 134 w 134"/>
                <a:gd name="T5" fmla="*/ 89 h 89"/>
                <a:gd name="T6" fmla="*/ 0 w 134"/>
                <a:gd name="T7" fmla="*/ 89 h 89"/>
                <a:gd name="T8" fmla="*/ 0 w 134"/>
                <a:gd name="T9" fmla="*/ 0 h 89"/>
                <a:gd name="T10" fmla="*/ 9 w 134"/>
                <a:gd name="T11" fmla="*/ 4 h 89"/>
                <a:gd name="T12" fmla="*/ 134 w 134"/>
                <a:gd name="T13" fmla="*/ 4 h 89"/>
                <a:gd name="T14" fmla="*/ 134 w 134"/>
                <a:gd name="T15" fmla="*/ 89 h 89"/>
                <a:gd name="T16" fmla="*/ 9 w 134"/>
                <a:gd name="T17" fmla="*/ 89 h 89"/>
                <a:gd name="T18" fmla="*/ 9 w 134"/>
                <a:gd name="T19" fmla="*/ 4 h 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4" h="89">
                  <a:moveTo>
                    <a:pt x="0" y="0"/>
                  </a:moveTo>
                  <a:lnTo>
                    <a:pt x="134" y="0"/>
                  </a:lnTo>
                  <a:lnTo>
                    <a:pt x="134" y="89"/>
                  </a:lnTo>
                  <a:lnTo>
                    <a:pt x="0" y="89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134" y="4"/>
                  </a:lnTo>
                  <a:lnTo>
                    <a:pt x="134" y="89"/>
                  </a:lnTo>
                  <a:lnTo>
                    <a:pt x="9" y="89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39" name="Freeform 788"/>
            <p:cNvSpPr>
              <a:spLocks noEditPoints="1"/>
            </p:cNvSpPr>
            <p:nvPr/>
          </p:nvSpPr>
          <p:spPr bwMode="auto">
            <a:xfrm>
              <a:off x="3070" y="3412"/>
              <a:ext cx="125" cy="85"/>
            </a:xfrm>
            <a:custGeom>
              <a:avLst/>
              <a:gdLst>
                <a:gd name="T0" fmla="*/ 0 w 125"/>
                <a:gd name="T1" fmla="*/ 0 h 85"/>
                <a:gd name="T2" fmla="*/ 125 w 125"/>
                <a:gd name="T3" fmla="*/ 0 h 85"/>
                <a:gd name="T4" fmla="*/ 125 w 125"/>
                <a:gd name="T5" fmla="*/ 85 h 85"/>
                <a:gd name="T6" fmla="*/ 0 w 125"/>
                <a:gd name="T7" fmla="*/ 85 h 85"/>
                <a:gd name="T8" fmla="*/ 0 w 125"/>
                <a:gd name="T9" fmla="*/ 0 h 85"/>
                <a:gd name="T10" fmla="*/ 9 w 125"/>
                <a:gd name="T11" fmla="*/ 8 h 85"/>
                <a:gd name="T12" fmla="*/ 125 w 125"/>
                <a:gd name="T13" fmla="*/ 8 h 85"/>
                <a:gd name="T14" fmla="*/ 125 w 125"/>
                <a:gd name="T15" fmla="*/ 85 h 85"/>
                <a:gd name="T16" fmla="*/ 9 w 125"/>
                <a:gd name="T17" fmla="*/ 85 h 85"/>
                <a:gd name="T18" fmla="*/ 9 w 125"/>
                <a:gd name="T19" fmla="*/ 8 h 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5" h="85">
                  <a:moveTo>
                    <a:pt x="0" y="0"/>
                  </a:moveTo>
                  <a:lnTo>
                    <a:pt x="125" y="0"/>
                  </a:lnTo>
                  <a:lnTo>
                    <a:pt x="125" y="85"/>
                  </a:lnTo>
                  <a:lnTo>
                    <a:pt x="0" y="85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125" y="8"/>
                  </a:lnTo>
                  <a:lnTo>
                    <a:pt x="125" y="85"/>
                  </a:lnTo>
                  <a:lnTo>
                    <a:pt x="9" y="85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40" name="Freeform 789"/>
            <p:cNvSpPr>
              <a:spLocks noEditPoints="1"/>
            </p:cNvSpPr>
            <p:nvPr/>
          </p:nvSpPr>
          <p:spPr bwMode="auto">
            <a:xfrm>
              <a:off x="3079" y="3420"/>
              <a:ext cx="116" cy="77"/>
            </a:xfrm>
            <a:custGeom>
              <a:avLst/>
              <a:gdLst>
                <a:gd name="T0" fmla="*/ 0 w 116"/>
                <a:gd name="T1" fmla="*/ 0 h 77"/>
                <a:gd name="T2" fmla="*/ 116 w 116"/>
                <a:gd name="T3" fmla="*/ 0 h 77"/>
                <a:gd name="T4" fmla="*/ 116 w 116"/>
                <a:gd name="T5" fmla="*/ 77 h 77"/>
                <a:gd name="T6" fmla="*/ 0 w 116"/>
                <a:gd name="T7" fmla="*/ 77 h 77"/>
                <a:gd name="T8" fmla="*/ 0 w 116"/>
                <a:gd name="T9" fmla="*/ 0 h 77"/>
                <a:gd name="T10" fmla="*/ 9 w 116"/>
                <a:gd name="T11" fmla="*/ 4 h 77"/>
                <a:gd name="T12" fmla="*/ 116 w 116"/>
                <a:gd name="T13" fmla="*/ 4 h 77"/>
                <a:gd name="T14" fmla="*/ 116 w 116"/>
                <a:gd name="T15" fmla="*/ 77 h 77"/>
                <a:gd name="T16" fmla="*/ 9 w 116"/>
                <a:gd name="T17" fmla="*/ 77 h 77"/>
                <a:gd name="T18" fmla="*/ 9 w 116"/>
                <a:gd name="T19" fmla="*/ 4 h 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6" h="77">
                  <a:moveTo>
                    <a:pt x="0" y="0"/>
                  </a:moveTo>
                  <a:lnTo>
                    <a:pt x="116" y="0"/>
                  </a:lnTo>
                  <a:lnTo>
                    <a:pt x="116" y="77"/>
                  </a:lnTo>
                  <a:lnTo>
                    <a:pt x="0" y="77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116" y="4"/>
                  </a:lnTo>
                  <a:lnTo>
                    <a:pt x="116" y="77"/>
                  </a:lnTo>
                  <a:lnTo>
                    <a:pt x="9" y="77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41" name="Freeform 790"/>
            <p:cNvSpPr>
              <a:spLocks noEditPoints="1"/>
            </p:cNvSpPr>
            <p:nvPr/>
          </p:nvSpPr>
          <p:spPr bwMode="auto">
            <a:xfrm>
              <a:off x="3088" y="3424"/>
              <a:ext cx="107" cy="73"/>
            </a:xfrm>
            <a:custGeom>
              <a:avLst/>
              <a:gdLst>
                <a:gd name="T0" fmla="*/ 0 w 107"/>
                <a:gd name="T1" fmla="*/ 0 h 73"/>
                <a:gd name="T2" fmla="*/ 107 w 107"/>
                <a:gd name="T3" fmla="*/ 0 h 73"/>
                <a:gd name="T4" fmla="*/ 107 w 107"/>
                <a:gd name="T5" fmla="*/ 73 h 73"/>
                <a:gd name="T6" fmla="*/ 0 w 107"/>
                <a:gd name="T7" fmla="*/ 73 h 73"/>
                <a:gd name="T8" fmla="*/ 0 w 107"/>
                <a:gd name="T9" fmla="*/ 0 h 73"/>
                <a:gd name="T10" fmla="*/ 9 w 107"/>
                <a:gd name="T11" fmla="*/ 7 h 73"/>
                <a:gd name="T12" fmla="*/ 107 w 107"/>
                <a:gd name="T13" fmla="*/ 7 h 73"/>
                <a:gd name="T14" fmla="*/ 107 w 107"/>
                <a:gd name="T15" fmla="*/ 73 h 73"/>
                <a:gd name="T16" fmla="*/ 9 w 107"/>
                <a:gd name="T17" fmla="*/ 73 h 73"/>
                <a:gd name="T18" fmla="*/ 9 w 107"/>
                <a:gd name="T19" fmla="*/ 7 h 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7" h="73">
                  <a:moveTo>
                    <a:pt x="0" y="0"/>
                  </a:moveTo>
                  <a:lnTo>
                    <a:pt x="107" y="0"/>
                  </a:lnTo>
                  <a:lnTo>
                    <a:pt x="107" y="73"/>
                  </a:lnTo>
                  <a:lnTo>
                    <a:pt x="0" y="73"/>
                  </a:lnTo>
                  <a:lnTo>
                    <a:pt x="0" y="0"/>
                  </a:lnTo>
                  <a:close/>
                  <a:moveTo>
                    <a:pt x="9" y="7"/>
                  </a:moveTo>
                  <a:lnTo>
                    <a:pt x="107" y="7"/>
                  </a:lnTo>
                  <a:lnTo>
                    <a:pt x="107" y="73"/>
                  </a:lnTo>
                  <a:lnTo>
                    <a:pt x="9" y="73"/>
                  </a:lnTo>
                  <a:lnTo>
                    <a:pt x="9" y="7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42" name="Freeform 791"/>
            <p:cNvSpPr>
              <a:spLocks noEditPoints="1"/>
            </p:cNvSpPr>
            <p:nvPr/>
          </p:nvSpPr>
          <p:spPr bwMode="auto">
            <a:xfrm>
              <a:off x="3097" y="3431"/>
              <a:ext cx="98" cy="66"/>
            </a:xfrm>
            <a:custGeom>
              <a:avLst/>
              <a:gdLst>
                <a:gd name="T0" fmla="*/ 0 w 98"/>
                <a:gd name="T1" fmla="*/ 0 h 66"/>
                <a:gd name="T2" fmla="*/ 98 w 98"/>
                <a:gd name="T3" fmla="*/ 0 h 66"/>
                <a:gd name="T4" fmla="*/ 98 w 98"/>
                <a:gd name="T5" fmla="*/ 66 h 66"/>
                <a:gd name="T6" fmla="*/ 0 w 98"/>
                <a:gd name="T7" fmla="*/ 66 h 66"/>
                <a:gd name="T8" fmla="*/ 0 w 98"/>
                <a:gd name="T9" fmla="*/ 0 h 66"/>
                <a:gd name="T10" fmla="*/ 9 w 98"/>
                <a:gd name="T11" fmla="*/ 4 h 66"/>
                <a:gd name="T12" fmla="*/ 98 w 98"/>
                <a:gd name="T13" fmla="*/ 4 h 66"/>
                <a:gd name="T14" fmla="*/ 98 w 98"/>
                <a:gd name="T15" fmla="*/ 66 h 66"/>
                <a:gd name="T16" fmla="*/ 9 w 98"/>
                <a:gd name="T17" fmla="*/ 66 h 66"/>
                <a:gd name="T18" fmla="*/ 9 w 98"/>
                <a:gd name="T19" fmla="*/ 4 h 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8" h="66">
                  <a:moveTo>
                    <a:pt x="0" y="0"/>
                  </a:moveTo>
                  <a:lnTo>
                    <a:pt x="98" y="0"/>
                  </a:lnTo>
                  <a:lnTo>
                    <a:pt x="98" y="66"/>
                  </a:lnTo>
                  <a:lnTo>
                    <a:pt x="0" y="66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98" y="4"/>
                  </a:lnTo>
                  <a:lnTo>
                    <a:pt x="98" y="66"/>
                  </a:lnTo>
                  <a:lnTo>
                    <a:pt x="9" y="66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43" name="Freeform 792"/>
            <p:cNvSpPr>
              <a:spLocks noEditPoints="1"/>
            </p:cNvSpPr>
            <p:nvPr/>
          </p:nvSpPr>
          <p:spPr bwMode="auto">
            <a:xfrm>
              <a:off x="3106" y="3435"/>
              <a:ext cx="89" cy="62"/>
            </a:xfrm>
            <a:custGeom>
              <a:avLst/>
              <a:gdLst>
                <a:gd name="T0" fmla="*/ 0 w 89"/>
                <a:gd name="T1" fmla="*/ 0 h 62"/>
                <a:gd name="T2" fmla="*/ 89 w 89"/>
                <a:gd name="T3" fmla="*/ 0 h 62"/>
                <a:gd name="T4" fmla="*/ 89 w 89"/>
                <a:gd name="T5" fmla="*/ 62 h 62"/>
                <a:gd name="T6" fmla="*/ 0 w 89"/>
                <a:gd name="T7" fmla="*/ 62 h 62"/>
                <a:gd name="T8" fmla="*/ 0 w 89"/>
                <a:gd name="T9" fmla="*/ 0 h 62"/>
                <a:gd name="T10" fmla="*/ 9 w 89"/>
                <a:gd name="T11" fmla="*/ 8 h 62"/>
                <a:gd name="T12" fmla="*/ 89 w 89"/>
                <a:gd name="T13" fmla="*/ 8 h 62"/>
                <a:gd name="T14" fmla="*/ 89 w 89"/>
                <a:gd name="T15" fmla="*/ 62 h 62"/>
                <a:gd name="T16" fmla="*/ 9 w 89"/>
                <a:gd name="T17" fmla="*/ 62 h 62"/>
                <a:gd name="T18" fmla="*/ 9 w 89"/>
                <a:gd name="T19" fmla="*/ 8 h 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9" h="62">
                  <a:moveTo>
                    <a:pt x="0" y="0"/>
                  </a:moveTo>
                  <a:lnTo>
                    <a:pt x="89" y="0"/>
                  </a:lnTo>
                  <a:lnTo>
                    <a:pt x="89" y="62"/>
                  </a:lnTo>
                  <a:lnTo>
                    <a:pt x="0" y="62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89" y="8"/>
                  </a:lnTo>
                  <a:lnTo>
                    <a:pt x="89" y="62"/>
                  </a:lnTo>
                  <a:lnTo>
                    <a:pt x="9" y="62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44" name="Freeform 793"/>
            <p:cNvSpPr>
              <a:spLocks noEditPoints="1"/>
            </p:cNvSpPr>
            <p:nvPr/>
          </p:nvSpPr>
          <p:spPr bwMode="auto">
            <a:xfrm>
              <a:off x="3115" y="3443"/>
              <a:ext cx="80" cy="54"/>
            </a:xfrm>
            <a:custGeom>
              <a:avLst/>
              <a:gdLst>
                <a:gd name="T0" fmla="*/ 0 w 80"/>
                <a:gd name="T1" fmla="*/ 0 h 54"/>
                <a:gd name="T2" fmla="*/ 80 w 80"/>
                <a:gd name="T3" fmla="*/ 0 h 54"/>
                <a:gd name="T4" fmla="*/ 80 w 80"/>
                <a:gd name="T5" fmla="*/ 54 h 54"/>
                <a:gd name="T6" fmla="*/ 0 w 80"/>
                <a:gd name="T7" fmla="*/ 54 h 54"/>
                <a:gd name="T8" fmla="*/ 0 w 80"/>
                <a:gd name="T9" fmla="*/ 0 h 54"/>
                <a:gd name="T10" fmla="*/ 9 w 80"/>
                <a:gd name="T11" fmla="*/ 4 h 54"/>
                <a:gd name="T12" fmla="*/ 80 w 80"/>
                <a:gd name="T13" fmla="*/ 4 h 54"/>
                <a:gd name="T14" fmla="*/ 80 w 80"/>
                <a:gd name="T15" fmla="*/ 54 h 54"/>
                <a:gd name="T16" fmla="*/ 9 w 80"/>
                <a:gd name="T17" fmla="*/ 54 h 54"/>
                <a:gd name="T18" fmla="*/ 9 w 80"/>
                <a:gd name="T19" fmla="*/ 4 h 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0" h="54">
                  <a:moveTo>
                    <a:pt x="0" y="0"/>
                  </a:moveTo>
                  <a:lnTo>
                    <a:pt x="80" y="0"/>
                  </a:lnTo>
                  <a:lnTo>
                    <a:pt x="80" y="54"/>
                  </a:lnTo>
                  <a:lnTo>
                    <a:pt x="0" y="54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80" y="4"/>
                  </a:lnTo>
                  <a:lnTo>
                    <a:pt x="80" y="54"/>
                  </a:lnTo>
                  <a:lnTo>
                    <a:pt x="9" y="54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45" name="Freeform 794"/>
            <p:cNvSpPr>
              <a:spLocks noEditPoints="1"/>
            </p:cNvSpPr>
            <p:nvPr/>
          </p:nvSpPr>
          <p:spPr bwMode="auto">
            <a:xfrm>
              <a:off x="3124" y="3447"/>
              <a:ext cx="71" cy="50"/>
            </a:xfrm>
            <a:custGeom>
              <a:avLst/>
              <a:gdLst>
                <a:gd name="T0" fmla="*/ 0 w 71"/>
                <a:gd name="T1" fmla="*/ 0 h 50"/>
                <a:gd name="T2" fmla="*/ 71 w 71"/>
                <a:gd name="T3" fmla="*/ 0 h 50"/>
                <a:gd name="T4" fmla="*/ 71 w 71"/>
                <a:gd name="T5" fmla="*/ 50 h 50"/>
                <a:gd name="T6" fmla="*/ 0 w 71"/>
                <a:gd name="T7" fmla="*/ 50 h 50"/>
                <a:gd name="T8" fmla="*/ 0 w 71"/>
                <a:gd name="T9" fmla="*/ 0 h 50"/>
                <a:gd name="T10" fmla="*/ 9 w 71"/>
                <a:gd name="T11" fmla="*/ 7 h 50"/>
                <a:gd name="T12" fmla="*/ 71 w 71"/>
                <a:gd name="T13" fmla="*/ 7 h 50"/>
                <a:gd name="T14" fmla="*/ 71 w 71"/>
                <a:gd name="T15" fmla="*/ 50 h 50"/>
                <a:gd name="T16" fmla="*/ 9 w 71"/>
                <a:gd name="T17" fmla="*/ 50 h 50"/>
                <a:gd name="T18" fmla="*/ 9 w 71"/>
                <a:gd name="T19" fmla="*/ 7 h 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1" h="50">
                  <a:moveTo>
                    <a:pt x="0" y="0"/>
                  </a:moveTo>
                  <a:lnTo>
                    <a:pt x="71" y="0"/>
                  </a:lnTo>
                  <a:lnTo>
                    <a:pt x="71" y="50"/>
                  </a:lnTo>
                  <a:lnTo>
                    <a:pt x="0" y="50"/>
                  </a:lnTo>
                  <a:lnTo>
                    <a:pt x="0" y="0"/>
                  </a:lnTo>
                  <a:close/>
                  <a:moveTo>
                    <a:pt x="9" y="7"/>
                  </a:moveTo>
                  <a:lnTo>
                    <a:pt x="71" y="7"/>
                  </a:lnTo>
                  <a:lnTo>
                    <a:pt x="71" y="50"/>
                  </a:lnTo>
                  <a:lnTo>
                    <a:pt x="9" y="50"/>
                  </a:lnTo>
                  <a:lnTo>
                    <a:pt x="9" y="7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46" name="Freeform 795"/>
            <p:cNvSpPr>
              <a:spLocks noEditPoints="1"/>
            </p:cNvSpPr>
            <p:nvPr/>
          </p:nvSpPr>
          <p:spPr bwMode="auto">
            <a:xfrm>
              <a:off x="3133" y="3454"/>
              <a:ext cx="62" cy="43"/>
            </a:xfrm>
            <a:custGeom>
              <a:avLst/>
              <a:gdLst>
                <a:gd name="T0" fmla="*/ 0 w 62"/>
                <a:gd name="T1" fmla="*/ 0 h 43"/>
                <a:gd name="T2" fmla="*/ 62 w 62"/>
                <a:gd name="T3" fmla="*/ 0 h 43"/>
                <a:gd name="T4" fmla="*/ 62 w 62"/>
                <a:gd name="T5" fmla="*/ 43 h 43"/>
                <a:gd name="T6" fmla="*/ 0 w 62"/>
                <a:gd name="T7" fmla="*/ 43 h 43"/>
                <a:gd name="T8" fmla="*/ 0 w 62"/>
                <a:gd name="T9" fmla="*/ 0 h 43"/>
                <a:gd name="T10" fmla="*/ 9 w 62"/>
                <a:gd name="T11" fmla="*/ 4 h 43"/>
                <a:gd name="T12" fmla="*/ 62 w 62"/>
                <a:gd name="T13" fmla="*/ 4 h 43"/>
                <a:gd name="T14" fmla="*/ 62 w 62"/>
                <a:gd name="T15" fmla="*/ 43 h 43"/>
                <a:gd name="T16" fmla="*/ 9 w 62"/>
                <a:gd name="T17" fmla="*/ 43 h 43"/>
                <a:gd name="T18" fmla="*/ 9 w 62"/>
                <a:gd name="T19" fmla="*/ 4 h 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2" h="43">
                  <a:moveTo>
                    <a:pt x="0" y="0"/>
                  </a:moveTo>
                  <a:lnTo>
                    <a:pt x="62" y="0"/>
                  </a:lnTo>
                  <a:lnTo>
                    <a:pt x="62" y="43"/>
                  </a:lnTo>
                  <a:lnTo>
                    <a:pt x="0" y="43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62" y="4"/>
                  </a:lnTo>
                  <a:lnTo>
                    <a:pt x="62" y="43"/>
                  </a:lnTo>
                  <a:lnTo>
                    <a:pt x="9" y="43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47" name="Freeform 796"/>
            <p:cNvSpPr>
              <a:spLocks noEditPoints="1"/>
            </p:cNvSpPr>
            <p:nvPr/>
          </p:nvSpPr>
          <p:spPr bwMode="auto">
            <a:xfrm>
              <a:off x="3142" y="3458"/>
              <a:ext cx="53" cy="39"/>
            </a:xfrm>
            <a:custGeom>
              <a:avLst/>
              <a:gdLst>
                <a:gd name="T0" fmla="*/ 0 w 53"/>
                <a:gd name="T1" fmla="*/ 0 h 39"/>
                <a:gd name="T2" fmla="*/ 53 w 53"/>
                <a:gd name="T3" fmla="*/ 0 h 39"/>
                <a:gd name="T4" fmla="*/ 53 w 53"/>
                <a:gd name="T5" fmla="*/ 39 h 39"/>
                <a:gd name="T6" fmla="*/ 0 w 53"/>
                <a:gd name="T7" fmla="*/ 39 h 39"/>
                <a:gd name="T8" fmla="*/ 0 w 53"/>
                <a:gd name="T9" fmla="*/ 0 h 39"/>
                <a:gd name="T10" fmla="*/ 8 w 53"/>
                <a:gd name="T11" fmla="*/ 8 h 39"/>
                <a:gd name="T12" fmla="*/ 53 w 53"/>
                <a:gd name="T13" fmla="*/ 8 h 39"/>
                <a:gd name="T14" fmla="*/ 53 w 53"/>
                <a:gd name="T15" fmla="*/ 39 h 39"/>
                <a:gd name="T16" fmla="*/ 8 w 53"/>
                <a:gd name="T17" fmla="*/ 39 h 39"/>
                <a:gd name="T18" fmla="*/ 8 w 53"/>
                <a:gd name="T19" fmla="*/ 8 h 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3" h="39">
                  <a:moveTo>
                    <a:pt x="0" y="0"/>
                  </a:moveTo>
                  <a:lnTo>
                    <a:pt x="53" y="0"/>
                  </a:lnTo>
                  <a:lnTo>
                    <a:pt x="53" y="39"/>
                  </a:lnTo>
                  <a:lnTo>
                    <a:pt x="0" y="39"/>
                  </a:lnTo>
                  <a:lnTo>
                    <a:pt x="0" y="0"/>
                  </a:lnTo>
                  <a:close/>
                  <a:moveTo>
                    <a:pt x="8" y="8"/>
                  </a:moveTo>
                  <a:lnTo>
                    <a:pt x="53" y="8"/>
                  </a:lnTo>
                  <a:lnTo>
                    <a:pt x="53" y="39"/>
                  </a:lnTo>
                  <a:lnTo>
                    <a:pt x="8" y="39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48" name="Freeform 797"/>
            <p:cNvSpPr>
              <a:spLocks noEditPoints="1"/>
            </p:cNvSpPr>
            <p:nvPr/>
          </p:nvSpPr>
          <p:spPr bwMode="auto">
            <a:xfrm>
              <a:off x="3150" y="3466"/>
              <a:ext cx="45" cy="31"/>
            </a:xfrm>
            <a:custGeom>
              <a:avLst/>
              <a:gdLst>
                <a:gd name="T0" fmla="*/ 0 w 45"/>
                <a:gd name="T1" fmla="*/ 0 h 31"/>
                <a:gd name="T2" fmla="*/ 45 w 45"/>
                <a:gd name="T3" fmla="*/ 0 h 31"/>
                <a:gd name="T4" fmla="*/ 45 w 45"/>
                <a:gd name="T5" fmla="*/ 31 h 31"/>
                <a:gd name="T6" fmla="*/ 0 w 45"/>
                <a:gd name="T7" fmla="*/ 31 h 31"/>
                <a:gd name="T8" fmla="*/ 0 w 45"/>
                <a:gd name="T9" fmla="*/ 0 h 31"/>
                <a:gd name="T10" fmla="*/ 9 w 45"/>
                <a:gd name="T11" fmla="*/ 4 h 31"/>
                <a:gd name="T12" fmla="*/ 45 w 45"/>
                <a:gd name="T13" fmla="*/ 4 h 31"/>
                <a:gd name="T14" fmla="*/ 45 w 45"/>
                <a:gd name="T15" fmla="*/ 31 h 31"/>
                <a:gd name="T16" fmla="*/ 9 w 45"/>
                <a:gd name="T17" fmla="*/ 31 h 31"/>
                <a:gd name="T18" fmla="*/ 9 w 45"/>
                <a:gd name="T19" fmla="*/ 4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" h="31">
                  <a:moveTo>
                    <a:pt x="0" y="0"/>
                  </a:moveTo>
                  <a:lnTo>
                    <a:pt x="45" y="0"/>
                  </a:lnTo>
                  <a:lnTo>
                    <a:pt x="45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45" y="4"/>
                  </a:lnTo>
                  <a:lnTo>
                    <a:pt x="45" y="31"/>
                  </a:lnTo>
                  <a:lnTo>
                    <a:pt x="9" y="31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49" name="Freeform 798"/>
            <p:cNvSpPr>
              <a:spLocks noEditPoints="1"/>
            </p:cNvSpPr>
            <p:nvPr/>
          </p:nvSpPr>
          <p:spPr bwMode="auto">
            <a:xfrm>
              <a:off x="3159" y="3470"/>
              <a:ext cx="36" cy="27"/>
            </a:xfrm>
            <a:custGeom>
              <a:avLst/>
              <a:gdLst>
                <a:gd name="T0" fmla="*/ 0 w 36"/>
                <a:gd name="T1" fmla="*/ 0 h 27"/>
                <a:gd name="T2" fmla="*/ 36 w 36"/>
                <a:gd name="T3" fmla="*/ 0 h 27"/>
                <a:gd name="T4" fmla="*/ 36 w 36"/>
                <a:gd name="T5" fmla="*/ 27 h 27"/>
                <a:gd name="T6" fmla="*/ 0 w 36"/>
                <a:gd name="T7" fmla="*/ 27 h 27"/>
                <a:gd name="T8" fmla="*/ 0 w 36"/>
                <a:gd name="T9" fmla="*/ 0 h 27"/>
                <a:gd name="T10" fmla="*/ 9 w 36"/>
                <a:gd name="T11" fmla="*/ 7 h 27"/>
                <a:gd name="T12" fmla="*/ 36 w 36"/>
                <a:gd name="T13" fmla="*/ 7 h 27"/>
                <a:gd name="T14" fmla="*/ 36 w 36"/>
                <a:gd name="T15" fmla="*/ 27 h 27"/>
                <a:gd name="T16" fmla="*/ 9 w 36"/>
                <a:gd name="T17" fmla="*/ 27 h 27"/>
                <a:gd name="T18" fmla="*/ 9 w 36"/>
                <a:gd name="T19" fmla="*/ 7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27">
                  <a:moveTo>
                    <a:pt x="0" y="0"/>
                  </a:moveTo>
                  <a:lnTo>
                    <a:pt x="36" y="0"/>
                  </a:lnTo>
                  <a:lnTo>
                    <a:pt x="36" y="27"/>
                  </a:lnTo>
                  <a:lnTo>
                    <a:pt x="0" y="27"/>
                  </a:lnTo>
                  <a:lnTo>
                    <a:pt x="0" y="0"/>
                  </a:lnTo>
                  <a:close/>
                  <a:moveTo>
                    <a:pt x="9" y="7"/>
                  </a:moveTo>
                  <a:lnTo>
                    <a:pt x="36" y="7"/>
                  </a:lnTo>
                  <a:lnTo>
                    <a:pt x="36" y="27"/>
                  </a:lnTo>
                  <a:lnTo>
                    <a:pt x="9" y="27"/>
                  </a:lnTo>
                  <a:lnTo>
                    <a:pt x="9" y="7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50" name="Freeform 799"/>
            <p:cNvSpPr>
              <a:spLocks noEditPoints="1"/>
            </p:cNvSpPr>
            <p:nvPr/>
          </p:nvSpPr>
          <p:spPr bwMode="auto">
            <a:xfrm>
              <a:off x="3168" y="3477"/>
              <a:ext cx="27" cy="20"/>
            </a:xfrm>
            <a:custGeom>
              <a:avLst/>
              <a:gdLst>
                <a:gd name="T0" fmla="*/ 0 w 27"/>
                <a:gd name="T1" fmla="*/ 0 h 20"/>
                <a:gd name="T2" fmla="*/ 27 w 27"/>
                <a:gd name="T3" fmla="*/ 0 h 20"/>
                <a:gd name="T4" fmla="*/ 27 w 27"/>
                <a:gd name="T5" fmla="*/ 20 h 20"/>
                <a:gd name="T6" fmla="*/ 0 w 27"/>
                <a:gd name="T7" fmla="*/ 20 h 20"/>
                <a:gd name="T8" fmla="*/ 0 w 27"/>
                <a:gd name="T9" fmla="*/ 0 h 20"/>
                <a:gd name="T10" fmla="*/ 9 w 27"/>
                <a:gd name="T11" fmla="*/ 8 h 20"/>
                <a:gd name="T12" fmla="*/ 27 w 27"/>
                <a:gd name="T13" fmla="*/ 8 h 20"/>
                <a:gd name="T14" fmla="*/ 27 w 27"/>
                <a:gd name="T15" fmla="*/ 20 h 20"/>
                <a:gd name="T16" fmla="*/ 9 w 27"/>
                <a:gd name="T17" fmla="*/ 20 h 20"/>
                <a:gd name="T18" fmla="*/ 9 w 27"/>
                <a:gd name="T19" fmla="*/ 8 h 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" h="20">
                  <a:moveTo>
                    <a:pt x="0" y="0"/>
                  </a:moveTo>
                  <a:lnTo>
                    <a:pt x="27" y="0"/>
                  </a:lnTo>
                  <a:lnTo>
                    <a:pt x="27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27" y="8"/>
                  </a:lnTo>
                  <a:lnTo>
                    <a:pt x="27" y="20"/>
                  </a:lnTo>
                  <a:lnTo>
                    <a:pt x="9" y="20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51" name="Freeform 800"/>
            <p:cNvSpPr>
              <a:spLocks noEditPoints="1"/>
            </p:cNvSpPr>
            <p:nvPr/>
          </p:nvSpPr>
          <p:spPr bwMode="auto">
            <a:xfrm>
              <a:off x="3177" y="3485"/>
              <a:ext cx="18" cy="12"/>
            </a:xfrm>
            <a:custGeom>
              <a:avLst/>
              <a:gdLst>
                <a:gd name="T0" fmla="*/ 0 w 18"/>
                <a:gd name="T1" fmla="*/ 0 h 12"/>
                <a:gd name="T2" fmla="*/ 18 w 18"/>
                <a:gd name="T3" fmla="*/ 0 h 12"/>
                <a:gd name="T4" fmla="*/ 18 w 18"/>
                <a:gd name="T5" fmla="*/ 12 h 12"/>
                <a:gd name="T6" fmla="*/ 0 w 18"/>
                <a:gd name="T7" fmla="*/ 12 h 12"/>
                <a:gd name="T8" fmla="*/ 0 w 18"/>
                <a:gd name="T9" fmla="*/ 0 h 12"/>
                <a:gd name="T10" fmla="*/ 9 w 18"/>
                <a:gd name="T11" fmla="*/ 4 h 12"/>
                <a:gd name="T12" fmla="*/ 18 w 18"/>
                <a:gd name="T13" fmla="*/ 4 h 12"/>
                <a:gd name="T14" fmla="*/ 18 w 18"/>
                <a:gd name="T15" fmla="*/ 12 h 12"/>
                <a:gd name="T16" fmla="*/ 9 w 18"/>
                <a:gd name="T17" fmla="*/ 12 h 12"/>
                <a:gd name="T18" fmla="*/ 9 w 18"/>
                <a:gd name="T19" fmla="*/ 4 h 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" h="12">
                  <a:moveTo>
                    <a:pt x="0" y="0"/>
                  </a:moveTo>
                  <a:lnTo>
                    <a:pt x="18" y="0"/>
                  </a:lnTo>
                  <a:lnTo>
                    <a:pt x="18" y="12"/>
                  </a:lnTo>
                  <a:lnTo>
                    <a:pt x="0" y="12"/>
                  </a:lnTo>
                  <a:lnTo>
                    <a:pt x="0" y="0"/>
                  </a:lnTo>
                  <a:close/>
                  <a:moveTo>
                    <a:pt x="9" y="4"/>
                  </a:moveTo>
                  <a:lnTo>
                    <a:pt x="18" y="4"/>
                  </a:lnTo>
                  <a:lnTo>
                    <a:pt x="18" y="12"/>
                  </a:lnTo>
                  <a:lnTo>
                    <a:pt x="9" y="12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52" name="Freeform 801"/>
            <p:cNvSpPr>
              <a:spLocks noEditPoints="1"/>
            </p:cNvSpPr>
            <p:nvPr/>
          </p:nvSpPr>
          <p:spPr bwMode="auto">
            <a:xfrm>
              <a:off x="3186" y="3489"/>
              <a:ext cx="9" cy="8"/>
            </a:xfrm>
            <a:custGeom>
              <a:avLst/>
              <a:gdLst>
                <a:gd name="T0" fmla="*/ 0 w 9"/>
                <a:gd name="T1" fmla="*/ 0 h 8"/>
                <a:gd name="T2" fmla="*/ 9 w 9"/>
                <a:gd name="T3" fmla="*/ 0 h 8"/>
                <a:gd name="T4" fmla="*/ 9 w 9"/>
                <a:gd name="T5" fmla="*/ 8 h 8"/>
                <a:gd name="T6" fmla="*/ 0 w 9"/>
                <a:gd name="T7" fmla="*/ 8 h 8"/>
                <a:gd name="T8" fmla="*/ 0 w 9"/>
                <a:gd name="T9" fmla="*/ 0 h 8"/>
                <a:gd name="T10" fmla="*/ 9 w 9"/>
                <a:gd name="T11" fmla="*/ 8 h 8"/>
                <a:gd name="T12" fmla="*/ 9 w 9"/>
                <a:gd name="T13" fmla="*/ 8 h 8"/>
                <a:gd name="T14" fmla="*/ 9 w 9"/>
                <a:gd name="T15" fmla="*/ 8 h 8"/>
                <a:gd name="T16" fmla="*/ 9 w 9"/>
                <a:gd name="T17" fmla="*/ 8 h 8"/>
                <a:gd name="T18" fmla="*/ 9 w 9"/>
                <a:gd name="T19" fmla="*/ 8 h 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9" y="0"/>
                  </a:lnTo>
                  <a:lnTo>
                    <a:pt x="9" y="8"/>
                  </a:lnTo>
                  <a:lnTo>
                    <a:pt x="0" y="8"/>
                  </a:lnTo>
                  <a:lnTo>
                    <a:pt x="0" y="0"/>
                  </a:lnTo>
                  <a:close/>
                  <a:moveTo>
                    <a:pt x="9" y="8"/>
                  </a:moveTo>
                  <a:lnTo>
                    <a:pt x="9" y="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53" name="Freeform 802"/>
            <p:cNvSpPr>
              <a:spLocks noEditPoints="1"/>
            </p:cNvSpPr>
            <p:nvPr/>
          </p:nvSpPr>
          <p:spPr bwMode="auto">
            <a:xfrm>
              <a:off x="3195" y="3497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54" name="Line 803"/>
            <p:cNvSpPr>
              <a:spLocks noChangeShapeType="1"/>
            </p:cNvSpPr>
            <p:nvPr/>
          </p:nvSpPr>
          <p:spPr bwMode="auto">
            <a:xfrm>
              <a:off x="2985" y="3516"/>
              <a:ext cx="1" cy="1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55" name="Line 804"/>
            <p:cNvSpPr>
              <a:spLocks noChangeShapeType="1"/>
            </p:cNvSpPr>
            <p:nvPr/>
          </p:nvSpPr>
          <p:spPr bwMode="auto">
            <a:xfrm>
              <a:off x="2940" y="3516"/>
              <a:ext cx="1" cy="1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56" name="Line 805"/>
            <p:cNvSpPr>
              <a:spLocks noChangeShapeType="1"/>
            </p:cNvSpPr>
            <p:nvPr/>
          </p:nvSpPr>
          <p:spPr bwMode="auto">
            <a:xfrm>
              <a:off x="2891" y="3516"/>
              <a:ext cx="335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57" name="Freeform 806"/>
            <p:cNvSpPr>
              <a:spLocks noEditPoints="1"/>
            </p:cNvSpPr>
            <p:nvPr/>
          </p:nvSpPr>
          <p:spPr bwMode="auto">
            <a:xfrm>
              <a:off x="3146" y="3569"/>
              <a:ext cx="40" cy="16"/>
            </a:xfrm>
            <a:custGeom>
              <a:avLst/>
              <a:gdLst>
                <a:gd name="T0" fmla="*/ 0 w 40"/>
                <a:gd name="T1" fmla="*/ 0 h 16"/>
                <a:gd name="T2" fmla="*/ 40 w 40"/>
                <a:gd name="T3" fmla="*/ 0 h 16"/>
                <a:gd name="T4" fmla="*/ 40 w 40"/>
                <a:gd name="T5" fmla="*/ 16 h 16"/>
                <a:gd name="T6" fmla="*/ 0 w 40"/>
                <a:gd name="T7" fmla="*/ 16 h 16"/>
                <a:gd name="T8" fmla="*/ 0 w 40"/>
                <a:gd name="T9" fmla="*/ 0 h 16"/>
                <a:gd name="T10" fmla="*/ 0 w 40"/>
                <a:gd name="T11" fmla="*/ 0 h 16"/>
                <a:gd name="T12" fmla="*/ 40 w 40"/>
                <a:gd name="T13" fmla="*/ 0 h 16"/>
                <a:gd name="T14" fmla="*/ 40 w 40"/>
                <a:gd name="T15" fmla="*/ 8 h 16"/>
                <a:gd name="T16" fmla="*/ 0 w 40"/>
                <a:gd name="T17" fmla="*/ 8 h 16"/>
                <a:gd name="T18" fmla="*/ 0 w 40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16">
                  <a:moveTo>
                    <a:pt x="0" y="0"/>
                  </a:moveTo>
                  <a:lnTo>
                    <a:pt x="40" y="0"/>
                  </a:lnTo>
                  <a:lnTo>
                    <a:pt x="40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58" name="Freeform 807"/>
            <p:cNvSpPr>
              <a:spLocks noEditPoints="1"/>
            </p:cNvSpPr>
            <p:nvPr/>
          </p:nvSpPr>
          <p:spPr bwMode="auto">
            <a:xfrm>
              <a:off x="3146" y="3569"/>
              <a:ext cx="40" cy="8"/>
            </a:xfrm>
            <a:custGeom>
              <a:avLst/>
              <a:gdLst>
                <a:gd name="T0" fmla="*/ 0 w 40"/>
                <a:gd name="T1" fmla="*/ 0 h 8"/>
                <a:gd name="T2" fmla="*/ 40 w 40"/>
                <a:gd name="T3" fmla="*/ 0 h 8"/>
                <a:gd name="T4" fmla="*/ 40 w 40"/>
                <a:gd name="T5" fmla="*/ 8 h 8"/>
                <a:gd name="T6" fmla="*/ 0 w 40"/>
                <a:gd name="T7" fmla="*/ 8 h 8"/>
                <a:gd name="T8" fmla="*/ 0 w 40"/>
                <a:gd name="T9" fmla="*/ 0 h 8"/>
                <a:gd name="T10" fmla="*/ 0 w 40"/>
                <a:gd name="T11" fmla="*/ 0 h 8"/>
                <a:gd name="T12" fmla="*/ 40 w 40"/>
                <a:gd name="T13" fmla="*/ 0 h 8"/>
                <a:gd name="T14" fmla="*/ 40 w 40"/>
                <a:gd name="T15" fmla="*/ 0 h 8"/>
                <a:gd name="T16" fmla="*/ 0 w 40"/>
                <a:gd name="T17" fmla="*/ 0 h 8"/>
                <a:gd name="T18" fmla="*/ 0 w 40"/>
                <a:gd name="T19" fmla="*/ 0 h 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8">
                  <a:moveTo>
                    <a:pt x="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59" name="Rectangle 808"/>
            <p:cNvSpPr>
              <a:spLocks noChangeArrowheads="1"/>
            </p:cNvSpPr>
            <p:nvPr/>
          </p:nvSpPr>
          <p:spPr bwMode="auto">
            <a:xfrm>
              <a:off x="3146" y="3569"/>
              <a:ext cx="40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860" name="Freeform 809"/>
            <p:cNvSpPr>
              <a:spLocks noEditPoints="1"/>
            </p:cNvSpPr>
            <p:nvPr/>
          </p:nvSpPr>
          <p:spPr bwMode="auto">
            <a:xfrm>
              <a:off x="3146" y="3569"/>
              <a:ext cx="40" cy="16"/>
            </a:xfrm>
            <a:custGeom>
              <a:avLst/>
              <a:gdLst>
                <a:gd name="T0" fmla="*/ 0 w 40"/>
                <a:gd name="T1" fmla="*/ 0 h 16"/>
                <a:gd name="T2" fmla="*/ 40 w 40"/>
                <a:gd name="T3" fmla="*/ 0 h 16"/>
                <a:gd name="T4" fmla="*/ 40 w 40"/>
                <a:gd name="T5" fmla="*/ 16 h 16"/>
                <a:gd name="T6" fmla="*/ 0 w 40"/>
                <a:gd name="T7" fmla="*/ 16 h 16"/>
                <a:gd name="T8" fmla="*/ 0 w 40"/>
                <a:gd name="T9" fmla="*/ 0 h 16"/>
                <a:gd name="T10" fmla="*/ 0 w 40"/>
                <a:gd name="T11" fmla="*/ 0 h 16"/>
                <a:gd name="T12" fmla="*/ 40 w 40"/>
                <a:gd name="T13" fmla="*/ 0 h 16"/>
                <a:gd name="T14" fmla="*/ 40 w 40"/>
                <a:gd name="T15" fmla="*/ 8 h 16"/>
                <a:gd name="T16" fmla="*/ 0 w 40"/>
                <a:gd name="T17" fmla="*/ 8 h 16"/>
                <a:gd name="T18" fmla="*/ 0 w 40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16">
                  <a:moveTo>
                    <a:pt x="0" y="0"/>
                  </a:moveTo>
                  <a:lnTo>
                    <a:pt x="40" y="0"/>
                  </a:lnTo>
                  <a:lnTo>
                    <a:pt x="40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61" name="Freeform 810"/>
            <p:cNvSpPr>
              <a:spLocks noEditPoints="1"/>
            </p:cNvSpPr>
            <p:nvPr/>
          </p:nvSpPr>
          <p:spPr bwMode="auto">
            <a:xfrm>
              <a:off x="3146" y="3569"/>
              <a:ext cx="40" cy="8"/>
            </a:xfrm>
            <a:custGeom>
              <a:avLst/>
              <a:gdLst>
                <a:gd name="T0" fmla="*/ 0 w 40"/>
                <a:gd name="T1" fmla="*/ 0 h 8"/>
                <a:gd name="T2" fmla="*/ 40 w 40"/>
                <a:gd name="T3" fmla="*/ 0 h 8"/>
                <a:gd name="T4" fmla="*/ 40 w 40"/>
                <a:gd name="T5" fmla="*/ 8 h 8"/>
                <a:gd name="T6" fmla="*/ 0 w 40"/>
                <a:gd name="T7" fmla="*/ 8 h 8"/>
                <a:gd name="T8" fmla="*/ 0 w 40"/>
                <a:gd name="T9" fmla="*/ 0 h 8"/>
                <a:gd name="T10" fmla="*/ 0 w 40"/>
                <a:gd name="T11" fmla="*/ 0 h 8"/>
                <a:gd name="T12" fmla="*/ 40 w 40"/>
                <a:gd name="T13" fmla="*/ 0 h 8"/>
                <a:gd name="T14" fmla="*/ 40 w 40"/>
                <a:gd name="T15" fmla="*/ 0 h 8"/>
                <a:gd name="T16" fmla="*/ 0 w 40"/>
                <a:gd name="T17" fmla="*/ 0 h 8"/>
                <a:gd name="T18" fmla="*/ 0 w 40"/>
                <a:gd name="T19" fmla="*/ 0 h 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" h="8">
                  <a:moveTo>
                    <a:pt x="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62" name="Line 811"/>
            <p:cNvSpPr>
              <a:spLocks noChangeShapeType="1"/>
            </p:cNvSpPr>
            <p:nvPr/>
          </p:nvSpPr>
          <p:spPr bwMode="auto">
            <a:xfrm>
              <a:off x="3106" y="3577"/>
              <a:ext cx="9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63" name="Freeform 812"/>
            <p:cNvSpPr>
              <a:spLocks noEditPoints="1"/>
            </p:cNvSpPr>
            <p:nvPr/>
          </p:nvSpPr>
          <p:spPr bwMode="auto">
            <a:xfrm>
              <a:off x="2851" y="3562"/>
              <a:ext cx="49" cy="23"/>
            </a:xfrm>
            <a:custGeom>
              <a:avLst/>
              <a:gdLst>
                <a:gd name="T0" fmla="*/ 0 w 49"/>
                <a:gd name="T1" fmla="*/ 0 h 23"/>
                <a:gd name="T2" fmla="*/ 49 w 49"/>
                <a:gd name="T3" fmla="*/ 0 h 23"/>
                <a:gd name="T4" fmla="*/ 49 w 49"/>
                <a:gd name="T5" fmla="*/ 23 h 23"/>
                <a:gd name="T6" fmla="*/ 0 w 49"/>
                <a:gd name="T7" fmla="*/ 23 h 23"/>
                <a:gd name="T8" fmla="*/ 0 w 49"/>
                <a:gd name="T9" fmla="*/ 0 h 23"/>
                <a:gd name="T10" fmla="*/ 9 w 49"/>
                <a:gd name="T11" fmla="*/ 0 h 23"/>
                <a:gd name="T12" fmla="*/ 40 w 49"/>
                <a:gd name="T13" fmla="*/ 0 h 23"/>
                <a:gd name="T14" fmla="*/ 40 w 49"/>
                <a:gd name="T15" fmla="*/ 23 h 23"/>
                <a:gd name="T16" fmla="*/ 9 w 49"/>
                <a:gd name="T17" fmla="*/ 23 h 23"/>
                <a:gd name="T18" fmla="*/ 9 w 49"/>
                <a:gd name="T19" fmla="*/ 0 h 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9" h="23">
                  <a:moveTo>
                    <a:pt x="0" y="0"/>
                  </a:moveTo>
                  <a:lnTo>
                    <a:pt x="49" y="0"/>
                  </a:lnTo>
                  <a:lnTo>
                    <a:pt x="49" y="23"/>
                  </a:lnTo>
                  <a:lnTo>
                    <a:pt x="0" y="23"/>
                  </a:lnTo>
                  <a:lnTo>
                    <a:pt x="0" y="0"/>
                  </a:lnTo>
                  <a:close/>
                  <a:moveTo>
                    <a:pt x="9" y="0"/>
                  </a:moveTo>
                  <a:lnTo>
                    <a:pt x="40" y="0"/>
                  </a:lnTo>
                  <a:lnTo>
                    <a:pt x="40" y="23"/>
                  </a:lnTo>
                  <a:lnTo>
                    <a:pt x="9" y="2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64" name="Freeform 813"/>
            <p:cNvSpPr>
              <a:spLocks noEditPoints="1"/>
            </p:cNvSpPr>
            <p:nvPr/>
          </p:nvSpPr>
          <p:spPr bwMode="auto">
            <a:xfrm>
              <a:off x="2860" y="3562"/>
              <a:ext cx="31" cy="23"/>
            </a:xfrm>
            <a:custGeom>
              <a:avLst/>
              <a:gdLst>
                <a:gd name="T0" fmla="*/ 0 w 31"/>
                <a:gd name="T1" fmla="*/ 0 h 23"/>
                <a:gd name="T2" fmla="*/ 31 w 31"/>
                <a:gd name="T3" fmla="*/ 0 h 23"/>
                <a:gd name="T4" fmla="*/ 31 w 31"/>
                <a:gd name="T5" fmla="*/ 23 h 23"/>
                <a:gd name="T6" fmla="*/ 0 w 31"/>
                <a:gd name="T7" fmla="*/ 23 h 23"/>
                <a:gd name="T8" fmla="*/ 0 w 31"/>
                <a:gd name="T9" fmla="*/ 0 h 23"/>
                <a:gd name="T10" fmla="*/ 9 w 31"/>
                <a:gd name="T11" fmla="*/ 0 h 23"/>
                <a:gd name="T12" fmla="*/ 22 w 31"/>
                <a:gd name="T13" fmla="*/ 0 h 23"/>
                <a:gd name="T14" fmla="*/ 22 w 31"/>
                <a:gd name="T15" fmla="*/ 23 h 23"/>
                <a:gd name="T16" fmla="*/ 9 w 31"/>
                <a:gd name="T17" fmla="*/ 23 h 23"/>
                <a:gd name="T18" fmla="*/ 9 w 31"/>
                <a:gd name="T19" fmla="*/ 0 h 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1" h="23">
                  <a:moveTo>
                    <a:pt x="0" y="0"/>
                  </a:moveTo>
                  <a:lnTo>
                    <a:pt x="31" y="0"/>
                  </a:lnTo>
                  <a:lnTo>
                    <a:pt x="31" y="23"/>
                  </a:lnTo>
                  <a:lnTo>
                    <a:pt x="0" y="23"/>
                  </a:lnTo>
                  <a:lnTo>
                    <a:pt x="0" y="0"/>
                  </a:lnTo>
                  <a:close/>
                  <a:moveTo>
                    <a:pt x="9" y="0"/>
                  </a:moveTo>
                  <a:lnTo>
                    <a:pt x="22" y="0"/>
                  </a:lnTo>
                  <a:lnTo>
                    <a:pt x="22" y="23"/>
                  </a:lnTo>
                  <a:lnTo>
                    <a:pt x="9" y="2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5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65" name="Freeform 814"/>
            <p:cNvSpPr>
              <a:spLocks noEditPoints="1"/>
            </p:cNvSpPr>
            <p:nvPr/>
          </p:nvSpPr>
          <p:spPr bwMode="auto">
            <a:xfrm>
              <a:off x="2869" y="3562"/>
              <a:ext cx="13" cy="23"/>
            </a:xfrm>
            <a:custGeom>
              <a:avLst/>
              <a:gdLst>
                <a:gd name="T0" fmla="*/ 0 w 13"/>
                <a:gd name="T1" fmla="*/ 0 h 23"/>
                <a:gd name="T2" fmla="*/ 13 w 13"/>
                <a:gd name="T3" fmla="*/ 0 h 23"/>
                <a:gd name="T4" fmla="*/ 13 w 13"/>
                <a:gd name="T5" fmla="*/ 23 h 23"/>
                <a:gd name="T6" fmla="*/ 0 w 13"/>
                <a:gd name="T7" fmla="*/ 23 h 23"/>
                <a:gd name="T8" fmla="*/ 0 w 13"/>
                <a:gd name="T9" fmla="*/ 0 h 23"/>
                <a:gd name="T10" fmla="*/ 4 w 13"/>
                <a:gd name="T11" fmla="*/ 0 h 23"/>
                <a:gd name="T12" fmla="*/ 4 w 13"/>
                <a:gd name="T13" fmla="*/ 0 h 23"/>
                <a:gd name="T14" fmla="*/ 4 w 13"/>
                <a:gd name="T15" fmla="*/ 23 h 23"/>
                <a:gd name="T16" fmla="*/ 4 w 13"/>
                <a:gd name="T17" fmla="*/ 23 h 23"/>
                <a:gd name="T18" fmla="*/ 4 w 13"/>
                <a:gd name="T19" fmla="*/ 0 h 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" h="23">
                  <a:moveTo>
                    <a:pt x="0" y="0"/>
                  </a:moveTo>
                  <a:lnTo>
                    <a:pt x="13" y="0"/>
                  </a:lnTo>
                  <a:lnTo>
                    <a:pt x="13" y="23"/>
                  </a:lnTo>
                  <a:lnTo>
                    <a:pt x="0" y="23"/>
                  </a:lnTo>
                  <a:lnTo>
                    <a:pt x="0" y="0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2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EC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66" name="Freeform 815"/>
            <p:cNvSpPr>
              <a:spLocks noEditPoints="1"/>
            </p:cNvSpPr>
            <p:nvPr/>
          </p:nvSpPr>
          <p:spPr bwMode="auto">
            <a:xfrm>
              <a:off x="2873" y="3562"/>
              <a:ext cx="1" cy="23"/>
            </a:xfrm>
            <a:custGeom>
              <a:avLst/>
              <a:gdLst>
                <a:gd name="T0" fmla="*/ 0 w 1"/>
                <a:gd name="T1" fmla="*/ 0 h 23"/>
                <a:gd name="T2" fmla="*/ 0 w 1"/>
                <a:gd name="T3" fmla="*/ 0 h 23"/>
                <a:gd name="T4" fmla="*/ 0 w 1"/>
                <a:gd name="T5" fmla="*/ 23 h 23"/>
                <a:gd name="T6" fmla="*/ 0 w 1"/>
                <a:gd name="T7" fmla="*/ 23 h 23"/>
                <a:gd name="T8" fmla="*/ 0 w 1"/>
                <a:gd name="T9" fmla="*/ 0 h 23"/>
                <a:gd name="T10" fmla="*/ 0 w 1"/>
                <a:gd name="T11" fmla="*/ 0 h 23"/>
                <a:gd name="T12" fmla="*/ 0 w 1"/>
                <a:gd name="T13" fmla="*/ 0 h 23"/>
                <a:gd name="T14" fmla="*/ 0 w 1"/>
                <a:gd name="T15" fmla="*/ 23 h 23"/>
                <a:gd name="T16" fmla="*/ 0 w 1"/>
                <a:gd name="T17" fmla="*/ 23 h 23"/>
                <a:gd name="T18" fmla="*/ 0 w 1"/>
                <a:gd name="T19" fmla="*/ 0 h 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67" name="Rectangle 816"/>
            <p:cNvSpPr>
              <a:spLocks noChangeArrowheads="1"/>
            </p:cNvSpPr>
            <p:nvPr/>
          </p:nvSpPr>
          <p:spPr bwMode="auto">
            <a:xfrm>
              <a:off x="2851" y="3562"/>
              <a:ext cx="49" cy="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868" name="Freeform 817"/>
            <p:cNvSpPr>
              <a:spLocks noEditPoints="1"/>
            </p:cNvSpPr>
            <p:nvPr/>
          </p:nvSpPr>
          <p:spPr bwMode="auto">
            <a:xfrm>
              <a:off x="2851" y="3562"/>
              <a:ext cx="49" cy="23"/>
            </a:xfrm>
            <a:custGeom>
              <a:avLst/>
              <a:gdLst>
                <a:gd name="T0" fmla="*/ 0 w 49"/>
                <a:gd name="T1" fmla="*/ 0 h 23"/>
                <a:gd name="T2" fmla="*/ 49 w 49"/>
                <a:gd name="T3" fmla="*/ 0 h 23"/>
                <a:gd name="T4" fmla="*/ 49 w 49"/>
                <a:gd name="T5" fmla="*/ 23 h 23"/>
                <a:gd name="T6" fmla="*/ 0 w 49"/>
                <a:gd name="T7" fmla="*/ 23 h 23"/>
                <a:gd name="T8" fmla="*/ 0 w 49"/>
                <a:gd name="T9" fmla="*/ 0 h 23"/>
                <a:gd name="T10" fmla="*/ 9 w 49"/>
                <a:gd name="T11" fmla="*/ 0 h 23"/>
                <a:gd name="T12" fmla="*/ 40 w 49"/>
                <a:gd name="T13" fmla="*/ 0 h 23"/>
                <a:gd name="T14" fmla="*/ 40 w 49"/>
                <a:gd name="T15" fmla="*/ 23 h 23"/>
                <a:gd name="T16" fmla="*/ 9 w 49"/>
                <a:gd name="T17" fmla="*/ 23 h 23"/>
                <a:gd name="T18" fmla="*/ 9 w 49"/>
                <a:gd name="T19" fmla="*/ 0 h 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9" h="23">
                  <a:moveTo>
                    <a:pt x="0" y="0"/>
                  </a:moveTo>
                  <a:lnTo>
                    <a:pt x="49" y="0"/>
                  </a:lnTo>
                  <a:lnTo>
                    <a:pt x="49" y="23"/>
                  </a:lnTo>
                  <a:lnTo>
                    <a:pt x="0" y="23"/>
                  </a:lnTo>
                  <a:lnTo>
                    <a:pt x="0" y="0"/>
                  </a:lnTo>
                  <a:close/>
                  <a:moveTo>
                    <a:pt x="9" y="0"/>
                  </a:moveTo>
                  <a:lnTo>
                    <a:pt x="40" y="0"/>
                  </a:lnTo>
                  <a:lnTo>
                    <a:pt x="40" y="23"/>
                  </a:lnTo>
                  <a:lnTo>
                    <a:pt x="9" y="2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69" name="Freeform 818"/>
            <p:cNvSpPr>
              <a:spLocks noEditPoints="1"/>
            </p:cNvSpPr>
            <p:nvPr/>
          </p:nvSpPr>
          <p:spPr bwMode="auto">
            <a:xfrm>
              <a:off x="2860" y="3562"/>
              <a:ext cx="31" cy="23"/>
            </a:xfrm>
            <a:custGeom>
              <a:avLst/>
              <a:gdLst>
                <a:gd name="T0" fmla="*/ 0 w 31"/>
                <a:gd name="T1" fmla="*/ 0 h 23"/>
                <a:gd name="T2" fmla="*/ 31 w 31"/>
                <a:gd name="T3" fmla="*/ 0 h 23"/>
                <a:gd name="T4" fmla="*/ 31 w 31"/>
                <a:gd name="T5" fmla="*/ 23 h 23"/>
                <a:gd name="T6" fmla="*/ 0 w 31"/>
                <a:gd name="T7" fmla="*/ 23 h 23"/>
                <a:gd name="T8" fmla="*/ 0 w 31"/>
                <a:gd name="T9" fmla="*/ 0 h 23"/>
                <a:gd name="T10" fmla="*/ 9 w 31"/>
                <a:gd name="T11" fmla="*/ 0 h 23"/>
                <a:gd name="T12" fmla="*/ 22 w 31"/>
                <a:gd name="T13" fmla="*/ 0 h 23"/>
                <a:gd name="T14" fmla="*/ 22 w 31"/>
                <a:gd name="T15" fmla="*/ 23 h 23"/>
                <a:gd name="T16" fmla="*/ 9 w 31"/>
                <a:gd name="T17" fmla="*/ 23 h 23"/>
                <a:gd name="T18" fmla="*/ 9 w 31"/>
                <a:gd name="T19" fmla="*/ 0 h 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1" h="23">
                  <a:moveTo>
                    <a:pt x="0" y="0"/>
                  </a:moveTo>
                  <a:lnTo>
                    <a:pt x="31" y="0"/>
                  </a:lnTo>
                  <a:lnTo>
                    <a:pt x="31" y="23"/>
                  </a:lnTo>
                  <a:lnTo>
                    <a:pt x="0" y="23"/>
                  </a:lnTo>
                  <a:lnTo>
                    <a:pt x="0" y="0"/>
                  </a:lnTo>
                  <a:close/>
                  <a:moveTo>
                    <a:pt x="9" y="0"/>
                  </a:moveTo>
                  <a:lnTo>
                    <a:pt x="22" y="0"/>
                  </a:lnTo>
                  <a:lnTo>
                    <a:pt x="22" y="23"/>
                  </a:lnTo>
                  <a:lnTo>
                    <a:pt x="9" y="2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5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0" name="Freeform 819"/>
            <p:cNvSpPr>
              <a:spLocks noEditPoints="1"/>
            </p:cNvSpPr>
            <p:nvPr/>
          </p:nvSpPr>
          <p:spPr bwMode="auto">
            <a:xfrm>
              <a:off x="2869" y="3562"/>
              <a:ext cx="13" cy="23"/>
            </a:xfrm>
            <a:custGeom>
              <a:avLst/>
              <a:gdLst>
                <a:gd name="T0" fmla="*/ 0 w 13"/>
                <a:gd name="T1" fmla="*/ 0 h 23"/>
                <a:gd name="T2" fmla="*/ 13 w 13"/>
                <a:gd name="T3" fmla="*/ 0 h 23"/>
                <a:gd name="T4" fmla="*/ 13 w 13"/>
                <a:gd name="T5" fmla="*/ 23 h 23"/>
                <a:gd name="T6" fmla="*/ 0 w 13"/>
                <a:gd name="T7" fmla="*/ 23 h 23"/>
                <a:gd name="T8" fmla="*/ 0 w 13"/>
                <a:gd name="T9" fmla="*/ 0 h 23"/>
                <a:gd name="T10" fmla="*/ 4 w 13"/>
                <a:gd name="T11" fmla="*/ 0 h 23"/>
                <a:gd name="T12" fmla="*/ 4 w 13"/>
                <a:gd name="T13" fmla="*/ 0 h 23"/>
                <a:gd name="T14" fmla="*/ 4 w 13"/>
                <a:gd name="T15" fmla="*/ 23 h 23"/>
                <a:gd name="T16" fmla="*/ 4 w 13"/>
                <a:gd name="T17" fmla="*/ 23 h 23"/>
                <a:gd name="T18" fmla="*/ 4 w 13"/>
                <a:gd name="T19" fmla="*/ 0 h 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" h="23">
                  <a:moveTo>
                    <a:pt x="0" y="0"/>
                  </a:moveTo>
                  <a:lnTo>
                    <a:pt x="13" y="0"/>
                  </a:lnTo>
                  <a:lnTo>
                    <a:pt x="13" y="23"/>
                  </a:lnTo>
                  <a:lnTo>
                    <a:pt x="0" y="23"/>
                  </a:lnTo>
                  <a:lnTo>
                    <a:pt x="0" y="0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2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EC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1" name="Freeform 820"/>
            <p:cNvSpPr>
              <a:spLocks noEditPoints="1"/>
            </p:cNvSpPr>
            <p:nvPr/>
          </p:nvSpPr>
          <p:spPr bwMode="auto">
            <a:xfrm>
              <a:off x="2873" y="3562"/>
              <a:ext cx="1" cy="23"/>
            </a:xfrm>
            <a:custGeom>
              <a:avLst/>
              <a:gdLst>
                <a:gd name="T0" fmla="*/ 0 w 1"/>
                <a:gd name="T1" fmla="*/ 0 h 23"/>
                <a:gd name="T2" fmla="*/ 0 w 1"/>
                <a:gd name="T3" fmla="*/ 0 h 23"/>
                <a:gd name="T4" fmla="*/ 0 w 1"/>
                <a:gd name="T5" fmla="*/ 23 h 23"/>
                <a:gd name="T6" fmla="*/ 0 w 1"/>
                <a:gd name="T7" fmla="*/ 23 h 23"/>
                <a:gd name="T8" fmla="*/ 0 w 1"/>
                <a:gd name="T9" fmla="*/ 0 h 23"/>
                <a:gd name="T10" fmla="*/ 0 w 1"/>
                <a:gd name="T11" fmla="*/ 0 h 23"/>
                <a:gd name="T12" fmla="*/ 0 w 1"/>
                <a:gd name="T13" fmla="*/ 0 h 23"/>
                <a:gd name="T14" fmla="*/ 0 w 1"/>
                <a:gd name="T15" fmla="*/ 23 h 23"/>
                <a:gd name="T16" fmla="*/ 0 w 1"/>
                <a:gd name="T17" fmla="*/ 23 h 23"/>
                <a:gd name="T18" fmla="*/ 0 w 1"/>
                <a:gd name="T19" fmla="*/ 0 h 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" h="23">
                  <a:moveTo>
                    <a:pt x="0" y="0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2" name="Freeform 821"/>
            <p:cNvSpPr>
              <a:spLocks/>
            </p:cNvSpPr>
            <p:nvPr/>
          </p:nvSpPr>
          <p:spPr bwMode="auto">
            <a:xfrm>
              <a:off x="2833" y="3251"/>
              <a:ext cx="505" cy="430"/>
            </a:xfrm>
            <a:custGeom>
              <a:avLst/>
              <a:gdLst>
                <a:gd name="T0" fmla="*/ 0 w 505"/>
                <a:gd name="T1" fmla="*/ 430 h 430"/>
                <a:gd name="T2" fmla="*/ 0 w 505"/>
                <a:gd name="T3" fmla="*/ 299 h 430"/>
                <a:gd name="T4" fmla="*/ 54 w 505"/>
                <a:gd name="T5" fmla="*/ 253 h 430"/>
                <a:gd name="T6" fmla="*/ 58 w 505"/>
                <a:gd name="T7" fmla="*/ 253 h 430"/>
                <a:gd name="T8" fmla="*/ 58 w 505"/>
                <a:gd name="T9" fmla="*/ 46 h 430"/>
                <a:gd name="T10" fmla="*/ 112 w 505"/>
                <a:gd name="T11" fmla="*/ 0 h 430"/>
                <a:gd name="T12" fmla="*/ 452 w 505"/>
                <a:gd name="T13" fmla="*/ 0 h 430"/>
                <a:gd name="T14" fmla="*/ 452 w 505"/>
                <a:gd name="T15" fmla="*/ 142 h 430"/>
                <a:gd name="T16" fmla="*/ 434 w 505"/>
                <a:gd name="T17" fmla="*/ 180 h 430"/>
                <a:gd name="T18" fmla="*/ 434 w 505"/>
                <a:gd name="T19" fmla="*/ 246 h 430"/>
                <a:gd name="T20" fmla="*/ 429 w 505"/>
                <a:gd name="T21" fmla="*/ 249 h 430"/>
                <a:gd name="T22" fmla="*/ 505 w 505"/>
                <a:gd name="T23" fmla="*/ 249 h 430"/>
                <a:gd name="T24" fmla="*/ 505 w 505"/>
                <a:gd name="T25" fmla="*/ 384 h 430"/>
                <a:gd name="T26" fmla="*/ 452 w 505"/>
                <a:gd name="T27" fmla="*/ 430 h 430"/>
                <a:gd name="T28" fmla="*/ 0 w 505"/>
                <a:gd name="T29" fmla="*/ 430 h 4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05" h="430">
                  <a:moveTo>
                    <a:pt x="0" y="430"/>
                  </a:moveTo>
                  <a:lnTo>
                    <a:pt x="0" y="299"/>
                  </a:lnTo>
                  <a:lnTo>
                    <a:pt x="54" y="253"/>
                  </a:lnTo>
                  <a:lnTo>
                    <a:pt x="58" y="253"/>
                  </a:lnTo>
                  <a:lnTo>
                    <a:pt x="58" y="46"/>
                  </a:lnTo>
                  <a:lnTo>
                    <a:pt x="112" y="0"/>
                  </a:lnTo>
                  <a:lnTo>
                    <a:pt x="452" y="0"/>
                  </a:lnTo>
                  <a:lnTo>
                    <a:pt x="452" y="142"/>
                  </a:lnTo>
                  <a:lnTo>
                    <a:pt x="434" y="180"/>
                  </a:lnTo>
                  <a:lnTo>
                    <a:pt x="434" y="246"/>
                  </a:lnTo>
                  <a:lnTo>
                    <a:pt x="429" y="249"/>
                  </a:lnTo>
                  <a:lnTo>
                    <a:pt x="505" y="249"/>
                  </a:lnTo>
                  <a:lnTo>
                    <a:pt x="505" y="384"/>
                  </a:lnTo>
                  <a:lnTo>
                    <a:pt x="452" y="430"/>
                  </a:lnTo>
                  <a:lnTo>
                    <a:pt x="0" y="43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3" name="Freeform 822"/>
            <p:cNvSpPr>
              <a:spLocks/>
            </p:cNvSpPr>
            <p:nvPr/>
          </p:nvSpPr>
          <p:spPr bwMode="auto">
            <a:xfrm>
              <a:off x="4612" y="3500"/>
              <a:ext cx="67" cy="27"/>
            </a:xfrm>
            <a:custGeom>
              <a:avLst/>
              <a:gdLst>
                <a:gd name="T0" fmla="*/ 40 w 67"/>
                <a:gd name="T1" fmla="*/ 27 h 27"/>
                <a:gd name="T2" fmla="*/ 67 w 67"/>
                <a:gd name="T3" fmla="*/ 0 h 27"/>
                <a:gd name="T4" fmla="*/ 0 w 67"/>
                <a:gd name="T5" fmla="*/ 0 h 27"/>
                <a:gd name="T6" fmla="*/ 40 w 67"/>
                <a:gd name="T7" fmla="*/ 27 h 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" h="27">
                  <a:moveTo>
                    <a:pt x="40" y="27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40" y="2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4" name="Freeform 823"/>
            <p:cNvSpPr>
              <a:spLocks/>
            </p:cNvSpPr>
            <p:nvPr/>
          </p:nvSpPr>
          <p:spPr bwMode="auto">
            <a:xfrm>
              <a:off x="4178" y="3504"/>
              <a:ext cx="112" cy="46"/>
            </a:xfrm>
            <a:custGeom>
              <a:avLst/>
              <a:gdLst>
                <a:gd name="T0" fmla="*/ 112 w 112"/>
                <a:gd name="T1" fmla="*/ 46 h 46"/>
                <a:gd name="T2" fmla="*/ 49 w 112"/>
                <a:gd name="T3" fmla="*/ 0 h 46"/>
                <a:gd name="T4" fmla="*/ 0 w 112"/>
                <a:gd name="T5" fmla="*/ 46 h 46"/>
                <a:gd name="T6" fmla="*/ 112 w 112"/>
                <a:gd name="T7" fmla="*/ 46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" h="46">
                  <a:moveTo>
                    <a:pt x="112" y="46"/>
                  </a:moveTo>
                  <a:lnTo>
                    <a:pt x="49" y="0"/>
                  </a:lnTo>
                  <a:lnTo>
                    <a:pt x="0" y="46"/>
                  </a:lnTo>
                  <a:lnTo>
                    <a:pt x="112" y="4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5" name="Freeform 824"/>
            <p:cNvSpPr>
              <a:spLocks/>
            </p:cNvSpPr>
            <p:nvPr/>
          </p:nvSpPr>
          <p:spPr bwMode="auto">
            <a:xfrm>
              <a:off x="4232" y="3500"/>
              <a:ext cx="429" cy="50"/>
            </a:xfrm>
            <a:custGeom>
              <a:avLst/>
              <a:gdLst>
                <a:gd name="T0" fmla="*/ 429 w 429"/>
                <a:gd name="T1" fmla="*/ 20 h 50"/>
                <a:gd name="T2" fmla="*/ 384 w 429"/>
                <a:gd name="T3" fmla="*/ 0 h 50"/>
                <a:gd name="T4" fmla="*/ 58 w 429"/>
                <a:gd name="T5" fmla="*/ 0 h 50"/>
                <a:gd name="T6" fmla="*/ 0 w 429"/>
                <a:gd name="T7" fmla="*/ 27 h 50"/>
                <a:gd name="T8" fmla="*/ 58 w 429"/>
                <a:gd name="T9" fmla="*/ 50 h 50"/>
                <a:gd name="T10" fmla="*/ 393 w 429"/>
                <a:gd name="T11" fmla="*/ 50 h 50"/>
                <a:gd name="T12" fmla="*/ 429 w 429"/>
                <a:gd name="T13" fmla="*/ 2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9" h="50">
                  <a:moveTo>
                    <a:pt x="429" y="20"/>
                  </a:moveTo>
                  <a:lnTo>
                    <a:pt x="384" y="0"/>
                  </a:lnTo>
                  <a:lnTo>
                    <a:pt x="58" y="0"/>
                  </a:lnTo>
                  <a:lnTo>
                    <a:pt x="0" y="27"/>
                  </a:lnTo>
                  <a:lnTo>
                    <a:pt x="58" y="50"/>
                  </a:lnTo>
                  <a:lnTo>
                    <a:pt x="393" y="50"/>
                  </a:lnTo>
                  <a:lnTo>
                    <a:pt x="429" y="2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6" name="Freeform 825"/>
            <p:cNvSpPr>
              <a:spLocks/>
            </p:cNvSpPr>
            <p:nvPr/>
          </p:nvSpPr>
          <p:spPr bwMode="auto">
            <a:xfrm>
              <a:off x="4303" y="3531"/>
              <a:ext cx="251" cy="15"/>
            </a:xfrm>
            <a:custGeom>
              <a:avLst/>
              <a:gdLst>
                <a:gd name="T0" fmla="*/ 0 w 251"/>
                <a:gd name="T1" fmla="*/ 15 h 15"/>
                <a:gd name="T2" fmla="*/ 45 w 251"/>
                <a:gd name="T3" fmla="*/ 15 h 15"/>
                <a:gd name="T4" fmla="*/ 85 w 251"/>
                <a:gd name="T5" fmla="*/ 15 h 15"/>
                <a:gd name="T6" fmla="*/ 125 w 251"/>
                <a:gd name="T7" fmla="*/ 15 h 15"/>
                <a:gd name="T8" fmla="*/ 161 w 251"/>
                <a:gd name="T9" fmla="*/ 12 h 15"/>
                <a:gd name="T10" fmla="*/ 192 w 251"/>
                <a:gd name="T11" fmla="*/ 12 h 15"/>
                <a:gd name="T12" fmla="*/ 219 w 251"/>
                <a:gd name="T13" fmla="*/ 8 h 15"/>
                <a:gd name="T14" fmla="*/ 237 w 251"/>
                <a:gd name="T15" fmla="*/ 8 h 15"/>
                <a:gd name="T16" fmla="*/ 246 w 251"/>
                <a:gd name="T17" fmla="*/ 4 h 15"/>
                <a:gd name="T18" fmla="*/ 251 w 251"/>
                <a:gd name="T19" fmla="*/ 0 h 15"/>
                <a:gd name="T20" fmla="*/ 251 w 251"/>
                <a:gd name="T21" fmla="*/ 15 h 15"/>
                <a:gd name="T22" fmla="*/ 0 w 251"/>
                <a:gd name="T23" fmla="*/ 15 h 1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1" h="15">
                  <a:moveTo>
                    <a:pt x="0" y="15"/>
                  </a:moveTo>
                  <a:lnTo>
                    <a:pt x="45" y="15"/>
                  </a:lnTo>
                  <a:lnTo>
                    <a:pt x="85" y="15"/>
                  </a:lnTo>
                  <a:lnTo>
                    <a:pt x="125" y="15"/>
                  </a:lnTo>
                  <a:lnTo>
                    <a:pt x="161" y="12"/>
                  </a:lnTo>
                  <a:lnTo>
                    <a:pt x="192" y="12"/>
                  </a:lnTo>
                  <a:lnTo>
                    <a:pt x="219" y="8"/>
                  </a:lnTo>
                  <a:lnTo>
                    <a:pt x="237" y="8"/>
                  </a:lnTo>
                  <a:lnTo>
                    <a:pt x="246" y="4"/>
                  </a:lnTo>
                  <a:lnTo>
                    <a:pt x="251" y="0"/>
                  </a:lnTo>
                  <a:lnTo>
                    <a:pt x="251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7" name="Freeform 826"/>
            <p:cNvSpPr>
              <a:spLocks/>
            </p:cNvSpPr>
            <p:nvPr/>
          </p:nvSpPr>
          <p:spPr bwMode="auto">
            <a:xfrm>
              <a:off x="4303" y="3531"/>
              <a:ext cx="251" cy="15"/>
            </a:xfrm>
            <a:custGeom>
              <a:avLst/>
              <a:gdLst>
                <a:gd name="T0" fmla="*/ 0 w 251"/>
                <a:gd name="T1" fmla="*/ 15 h 15"/>
                <a:gd name="T2" fmla="*/ 45 w 251"/>
                <a:gd name="T3" fmla="*/ 15 h 15"/>
                <a:gd name="T4" fmla="*/ 85 w 251"/>
                <a:gd name="T5" fmla="*/ 15 h 15"/>
                <a:gd name="T6" fmla="*/ 125 w 251"/>
                <a:gd name="T7" fmla="*/ 15 h 15"/>
                <a:gd name="T8" fmla="*/ 161 w 251"/>
                <a:gd name="T9" fmla="*/ 12 h 15"/>
                <a:gd name="T10" fmla="*/ 192 w 251"/>
                <a:gd name="T11" fmla="*/ 12 h 15"/>
                <a:gd name="T12" fmla="*/ 219 w 251"/>
                <a:gd name="T13" fmla="*/ 8 h 15"/>
                <a:gd name="T14" fmla="*/ 237 w 251"/>
                <a:gd name="T15" fmla="*/ 8 h 15"/>
                <a:gd name="T16" fmla="*/ 246 w 251"/>
                <a:gd name="T17" fmla="*/ 4 h 15"/>
                <a:gd name="T18" fmla="*/ 251 w 251"/>
                <a:gd name="T19" fmla="*/ 0 h 15"/>
                <a:gd name="T20" fmla="*/ 237 w 251"/>
                <a:gd name="T21" fmla="*/ 0 h 15"/>
                <a:gd name="T22" fmla="*/ 233 w 251"/>
                <a:gd name="T23" fmla="*/ 4 h 15"/>
                <a:gd name="T24" fmla="*/ 224 w 251"/>
                <a:gd name="T25" fmla="*/ 4 h 15"/>
                <a:gd name="T26" fmla="*/ 206 w 251"/>
                <a:gd name="T27" fmla="*/ 8 h 15"/>
                <a:gd name="T28" fmla="*/ 184 w 251"/>
                <a:gd name="T29" fmla="*/ 12 h 15"/>
                <a:gd name="T30" fmla="*/ 152 w 251"/>
                <a:gd name="T31" fmla="*/ 12 h 15"/>
                <a:gd name="T32" fmla="*/ 121 w 251"/>
                <a:gd name="T33" fmla="*/ 12 h 15"/>
                <a:gd name="T34" fmla="*/ 81 w 251"/>
                <a:gd name="T35" fmla="*/ 15 h 15"/>
                <a:gd name="T36" fmla="*/ 41 w 251"/>
                <a:gd name="T37" fmla="*/ 15 h 15"/>
                <a:gd name="T38" fmla="*/ 0 w 251"/>
                <a:gd name="T39" fmla="*/ 15 h 15"/>
                <a:gd name="T40" fmla="*/ 0 w 251"/>
                <a:gd name="T41" fmla="*/ 15 h 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1" h="15">
                  <a:moveTo>
                    <a:pt x="0" y="15"/>
                  </a:moveTo>
                  <a:lnTo>
                    <a:pt x="45" y="15"/>
                  </a:lnTo>
                  <a:lnTo>
                    <a:pt x="85" y="15"/>
                  </a:lnTo>
                  <a:lnTo>
                    <a:pt x="125" y="15"/>
                  </a:lnTo>
                  <a:lnTo>
                    <a:pt x="161" y="12"/>
                  </a:lnTo>
                  <a:lnTo>
                    <a:pt x="192" y="12"/>
                  </a:lnTo>
                  <a:lnTo>
                    <a:pt x="219" y="8"/>
                  </a:lnTo>
                  <a:lnTo>
                    <a:pt x="237" y="8"/>
                  </a:lnTo>
                  <a:lnTo>
                    <a:pt x="246" y="4"/>
                  </a:lnTo>
                  <a:lnTo>
                    <a:pt x="251" y="0"/>
                  </a:lnTo>
                  <a:lnTo>
                    <a:pt x="237" y="0"/>
                  </a:lnTo>
                  <a:lnTo>
                    <a:pt x="233" y="4"/>
                  </a:lnTo>
                  <a:lnTo>
                    <a:pt x="224" y="4"/>
                  </a:lnTo>
                  <a:lnTo>
                    <a:pt x="206" y="8"/>
                  </a:lnTo>
                  <a:lnTo>
                    <a:pt x="184" y="12"/>
                  </a:lnTo>
                  <a:lnTo>
                    <a:pt x="152" y="12"/>
                  </a:lnTo>
                  <a:lnTo>
                    <a:pt x="121" y="12"/>
                  </a:lnTo>
                  <a:lnTo>
                    <a:pt x="81" y="15"/>
                  </a:lnTo>
                  <a:lnTo>
                    <a:pt x="41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8" name="Freeform 827"/>
            <p:cNvSpPr>
              <a:spLocks/>
            </p:cNvSpPr>
            <p:nvPr/>
          </p:nvSpPr>
          <p:spPr bwMode="auto">
            <a:xfrm>
              <a:off x="4303" y="3531"/>
              <a:ext cx="237" cy="15"/>
            </a:xfrm>
            <a:custGeom>
              <a:avLst/>
              <a:gdLst>
                <a:gd name="T0" fmla="*/ 0 w 237"/>
                <a:gd name="T1" fmla="*/ 15 h 15"/>
                <a:gd name="T2" fmla="*/ 41 w 237"/>
                <a:gd name="T3" fmla="*/ 15 h 15"/>
                <a:gd name="T4" fmla="*/ 81 w 237"/>
                <a:gd name="T5" fmla="*/ 15 h 15"/>
                <a:gd name="T6" fmla="*/ 121 w 237"/>
                <a:gd name="T7" fmla="*/ 12 h 15"/>
                <a:gd name="T8" fmla="*/ 152 w 237"/>
                <a:gd name="T9" fmla="*/ 12 h 15"/>
                <a:gd name="T10" fmla="*/ 184 w 237"/>
                <a:gd name="T11" fmla="*/ 12 h 15"/>
                <a:gd name="T12" fmla="*/ 206 w 237"/>
                <a:gd name="T13" fmla="*/ 8 h 15"/>
                <a:gd name="T14" fmla="*/ 224 w 237"/>
                <a:gd name="T15" fmla="*/ 4 h 15"/>
                <a:gd name="T16" fmla="*/ 233 w 237"/>
                <a:gd name="T17" fmla="*/ 4 h 15"/>
                <a:gd name="T18" fmla="*/ 237 w 237"/>
                <a:gd name="T19" fmla="*/ 0 h 15"/>
                <a:gd name="T20" fmla="*/ 224 w 237"/>
                <a:gd name="T21" fmla="*/ 0 h 15"/>
                <a:gd name="T22" fmla="*/ 219 w 237"/>
                <a:gd name="T23" fmla="*/ 4 h 15"/>
                <a:gd name="T24" fmla="*/ 206 w 237"/>
                <a:gd name="T25" fmla="*/ 8 h 15"/>
                <a:gd name="T26" fmla="*/ 188 w 237"/>
                <a:gd name="T27" fmla="*/ 8 h 15"/>
                <a:gd name="T28" fmla="*/ 157 w 237"/>
                <a:gd name="T29" fmla="*/ 12 h 15"/>
                <a:gd name="T30" fmla="*/ 125 w 237"/>
                <a:gd name="T31" fmla="*/ 12 h 15"/>
                <a:gd name="T32" fmla="*/ 85 w 237"/>
                <a:gd name="T33" fmla="*/ 12 h 15"/>
                <a:gd name="T34" fmla="*/ 45 w 237"/>
                <a:gd name="T35" fmla="*/ 15 h 15"/>
                <a:gd name="T36" fmla="*/ 0 w 237"/>
                <a:gd name="T37" fmla="*/ 15 h 15"/>
                <a:gd name="T38" fmla="*/ 0 w 237"/>
                <a:gd name="T39" fmla="*/ 15 h 1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37" h="15">
                  <a:moveTo>
                    <a:pt x="0" y="15"/>
                  </a:moveTo>
                  <a:lnTo>
                    <a:pt x="41" y="15"/>
                  </a:lnTo>
                  <a:lnTo>
                    <a:pt x="81" y="15"/>
                  </a:lnTo>
                  <a:lnTo>
                    <a:pt x="121" y="12"/>
                  </a:lnTo>
                  <a:lnTo>
                    <a:pt x="152" y="12"/>
                  </a:lnTo>
                  <a:lnTo>
                    <a:pt x="184" y="12"/>
                  </a:lnTo>
                  <a:lnTo>
                    <a:pt x="206" y="8"/>
                  </a:lnTo>
                  <a:lnTo>
                    <a:pt x="224" y="4"/>
                  </a:lnTo>
                  <a:lnTo>
                    <a:pt x="233" y="4"/>
                  </a:lnTo>
                  <a:lnTo>
                    <a:pt x="237" y="0"/>
                  </a:lnTo>
                  <a:lnTo>
                    <a:pt x="224" y="0"/>
                  </a:lnTo>
                  <a:lnTo>
                    <a:pt x="219" y="4"/>
                  </a:lnTo>
                  <a:lnTo>
                    <a:pt x="206" y="8"/>
                  </a:lnTo>
                  <a:lnTo>
                    <a:pt x="188" y="8"/>
                  </a:lnTo>
                  <a:lnTo>
                    <a:pt x="157" y="12"/>
                  </a:lnTo>
                  <a:lnTo>
                    <a:pt x="125" y="12"/>
                  </a:lnTo>
                  <a:lnTo>
                    <a:pt x="85" y="12"/>
                  </a:lnTo>
                  <a:lnTo>
                    <a:pt x="45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9" name="Freeform 828"/>
            <p:cNvSpPr>
              <a:spLocks/>
            </p:cNvSpPr>
            <p:nvPr/>
          </p:nvSpPr>
          <p:spPr bwMode="auto">
            <a:xfrm>
              <a:off x="4303" y="3531"/>
              <a:ext cx="224" cy="15"/>
            </a:xfrm>
            <a:custGeom>
              <a:avLst/>
              <a:gdLst>
                <a:gd name="T0" fmla="*/ 0 w 224"/>
                <a:gd name="T1" fmla="*/ 15 h 15"/>
                <a:gd name="T2" fmla="*/ 45 w 224"/>
                <a:gd name="T3" fmla="*/ 15 h 15"/>
                <a:gd name="T4" fmla="*/ 85 w 224"/>
                <a:gd name="T5" fmla="*/ 12 h 15"/>
                <a:gd name="T6" fmla="*/ 125 w 224"/>
                <a:gd name="T7" fmla="*/ 12 h 15"/>
                <a:gd name="T8" fmla="*/ 157 w 224"/>
                <a:gd name="T9" fmla="*/ 12 h 15"/>
                <a:gd name="T10" fmla="*/ 188 w 224"/>
                <a:gd name="T11" fmla="*/ 8 h 15"/>
                <a:gd name="T12" fmla="*/ 206 w 224"/>
                <a:gd name="T13" fmla="*/ 8 h 15"/>
                <a:gd name="T14" fmla="*/ 219 w 224"/>
                <a:gd name="T15" fmla="*/ 4 h 15"/>
                <a:gd name="T16" fmla="*/ 224 w 224"/>
                <a:gd name="T17" fmla="*/ 0 h 15"/>
                <a:gd name="T18" fmla="*/ 210 w 224"/>
                <a:gd name="T19" fmla="*/ 0 h 15"/>
                <a:gd name="T20" fmla="*/ 206 w 224"/>
                <a:gd name="T21" fmla="*/ 4 h 15"/>
                <a:gd name="T22" fmla="*/ 197 w 224"/>
                <a:gd name="T23" fmla="*/ 4 h 15"/>
                <a:gd name="T24" fmla="*/ 175 w 224"/>
                <a:gd name="T25" fmla="*/ 8 h 15"/>
                <a:gd name="T26" fmla="*/ 148 w 224"/>
                <a:gd name="T27" fmla="*/ 12 h 15"/>
                <a:gd name="T28" fmla="*/ 116 w 224"/>
                <a:gd name="T29" fmla="*/ 12 h 15"/>
                <a:gd name="T30" fmla="*/ 81 w 224"/>
                <a:gd name="T31" fmla="*/ 12 h 15"/>
                <a:gd name="T32" fmla="*/ 41 w 224"/>
                <a:gd name="T33" fmla="*/ 12 h 15"/>
                <a:gd name="T34" fmla="*/ 0 w 224"/>
                <a:gd name="T35" fmla="*/ 15 h 15"/>
                <a:gd name="T36" fmla="*/ 0 w 224"/>
                <a:gd name="T37" fmla="*/ 15 h 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24" h="15">
                  <a:moveTo>
                    <a:pt x="0" y="15"/>
                  </a:moveTo>
                  <a:lnTo>
                    <a:pt x="45" y="15"/>
                  </a:lnTo>
                  <a:lnTo>
                    <a:pt x="85" y="12"/>
                  </a:lnTo>
                  <a:lnTo>
                    <a:pt x="125" y="12"/>
                  </a:lnTo>
                  <a:lnTo>
                    <a:pt x="157" y="12"/>
                  </a:lnTo>
                  <a:lnTo>
                    <a:pt x="188" y="8"/>
                  </a:lnTo>
                  <a:lnTo>
                    <a:pt x="206" y="8"/>
                  </a:lnTo>
                  <a:lnTo>
                    <a:pt x="219" y="4"/>
                  </a:lnTo>
                  <a:lnTo>
                    <a:pt x="224" y="0"/>
                  </a:lnTo>
                  <a:lnTo>
                    <a:pt x="210" y="0"/>
                  </a:lnTo>
                  <a:lnTo>
                    <a:pt x="206" y="4"/>
                  </a:lnTo>
                  <a:lnTo>
                    <a:pt x="197" y="4"/>
                  </a:lnTo>
                  <a:lnTo>
                    <a:pt x="175" y="8"/>
                  </a:lnTo>
                  <a:lnTo>
                    <a:pt x="148" y="12"/>
                  </a:lnTo>
                  <a:lnTo>
                    <a:pt x="116" y="12"/>
                  </a:lnTo>
                  <a:lnTo>
                    <a:pt x="81" y="12"/>
                  </a:lnTo>
                  <a:lnTo>
                    <a:pt x="41" y="1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0" name="Freeform 829"/>
            <p:cNvSpPr>
              <a:spLocks/>
            </p:cNvSpPr>
            <p:nvPr/>
          </p:nvSpPr>
          <p:spPr bwMode="auto">
            <a:xfrm>
              <a:off x="4303" y="3531"/>
              <a:ext cx="210" cy="15"/>
            </a:xfrm>
            <a:custGeom>
              <a:avLst/>
              <a:gdLst>
                <a:gd name="T0" fmla="*/ 0 w 210"/>
                <a:gd name="T1" fmla="*/ 15 h 15"/>
                <a:gd name="T2" fmla="*/ 41 w 210"/>
                <a:gd name="T3" fmla="*/ 12 h 15"/>
                <a:gd name="T4" fmla="*/ 81 w 210"/>
                <a:gd name="T5" fmla="*/ 12 h 15"/>
                <a:gd name="T6" fmla="*/ 116 w 210"/>
                <a:gd name="T7" fmla="*/ 12 h 15"/>
                <a:gd name="T8" fmla="*/ 148 w 210"/>
                <a:gd name="T9" fmla="*/ 12 h 15"/>
                <a:gd name="T10" fmla="*/ 175 w 210"/>
                <a:gd name="T11" fmla="*/ 8 h 15"/>
                <a:gd name="T12" fmla="*/ 197 w 210"/>
                <a:gd name="T13" fmla="*/ 4 h 15"/>
                <a:gd name="T14" fmla="*/ 206 w 210"/>
                <a:gd name="T15" fmla="*/ 4 h 15"/>
                <a:gd name="T16" fmla="*/ 210 w 210"/>
                <a:gd name="T17" fmla="*/ 0 h 15"/>
                <a:gd name="T18" fmla="*/ 197 w 210"/>
                <a:gd name="T19" fmla="*/ 0 h 15"/>
                <a:gd name="T20" fmla="*/ 192 w 210"/>
                <a:gd name="T21" fmla="*/ 4 h 15"/>
                <a:gd name="T22" fmla="*/ 184 w 210"/>
                <a:gd name="T23" fmla="*/ 4 h 15"/>
                <a:gd name="T24" fmla="*/ 166 w 210"/>
                <a:gd name="T25" fmla="*/ 8 h 15"/>
                <a:gd name="T26" fmla="*/ 139 w 210"/>
                <a:gd name="T27" fmla="*/ 8 h 15"/>
                <a:gd name="T28" fmla="*/ 112 w 210"/>
                <a:gd name="T29" fmla="*/ 12 h 15"/>
                <a:gd name="T30" fmla="*/ 76 w 210"/>
                <a:gd name="T31" fmla="*/ 12 h 15"/>
                <a:gd name="T32" fmla="*/ 41 w 210"/>
                <a:gd name="T33" fmla="*/ 12 h 15"/>
                <a:gd name="T34" fmla="*/ 0 w 210"/>
                <a:gd name="T35" fmla="*/ 12 h 15"/>
                <a:gd name="T36" fmla="*/ 0 w 210"/>
                <a:gd name="T37" fmla="*/ 15 h 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0" h="15">
                  <a:moveTo>
                    <a:pt x="0" y="15"/>
                  </a:moveTo>
                  <a:lnTo>
                    <a:pt x="41" y="12"/>
                  </a:lnTo>
                  <a:lnTo>
                    <a:pt x="81" y="12"/>
                  </a:lnTo>
                  <a:lnTo>
                    <a:pt x="116" y="12"/>
                  </a:lnTo>
                  <a:lnTo>
                    <a:pt x="148" y="12"/>
                  </a:lnTo>
                  <a:lnTo>
                    <a:pt x="175" y="8"/>
                  </a:lnTo>
                  <a:lnTo>
                    <a:pt x="197" y="4"/>
                  </a:lnTo>
                  <a:lnTo>
                    <a:pt x="206" y="4"/>
                  </a:lnTo>
                  <a:lnTo>
                    <a:pt x="210" y="0"/>
                  </a:lnTo>
                  <a:lnTo>
                    <a:pt x="197" y="0"/>
                  </a:lnTo>
                  <a:lnTo>
                    <a:pt x="192" y="4"/>
                  </a:lnTo>
                  <a:lnTo>
                    <a:pt x="184" y="4"/>
                  </a:lnTo>
                  <a:lnTo>
                    <a:pt x="166" y="8"/>
                  </a:lnTo>
                  <a:lnTo>
                    <a:pt x="139" y="8"/>
                  </a:lnTo>
                  <a:lnTo>
                    <a:pt x="112" y="12"/>
                  </a:lnTo>
                  <a:lnTo>
                    <a:pt x="76" y="12"/>
                  </a:lnTo>
                  <a:lnTo>
                    <a:pt x="41" y="12"/>
                  </a:lnTo>
                  <a:lnTo>
                    <a:pt x="0" y="1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1" name="Freeform 830"/>
            <p:cNvSpPr>
              <a:spLocks/>
            </p:cNvSpPr>
            <p:nvPr/>
          </p:nvSpPr>
          <p:spPr bwMode="auto">
            <a:xfrm>
              <a:off x="4303" y="3531"/>
              <a:ext cx="197" cy="12"/>
            </a:xfrm>
            <a:custGeom>
              <a:avLst/>
              <a:gdLst>
                <a:gd name="T0" fmla="*/ 0 w 197"/>
                <a:gd name="T1" fmla="*/ 12 h 12"/>
                <a:gd name="T2" fmla="*/ 41 w 197"/>
                <a:gd name="T3" fmla="*/ 12 h 12"/>
                <a:gd name="T4" fmla="*/ 76 w 197"/>
                <a:gd name="T5" fmla="*/ 12 h 12"/>
                <a:gd name="T6" fmla="*/ 112 w 197"/>
                <a:gd name="T7" fmla="*/ 12 h 12"/>
                <a:gd name="T8" fmla="*/ 139 w 197"/>
                <a:gd name="T9" fmla="*/ 8 h 12"/>
                <a:gd name="T10" fmla="*/ 166 w 197"/>
                <a:gd name="T11" fmla="*/ 8 h 12"/>
                <a:gd name="T12" fmla="*/ 184 w 197"/>
                <a:gd name="T13" fmla="*/ 4 h 12"/>
                <a:gd name="T14" fmla="*/ 192 w 197"/>
                <a:gd name="T15" fmla="*/ 4 h 12"/>
                <a:gd name="T16" fmla="*/ 197 w 197"/>
                <a:gd name="T17" fmla="*/ 0 h 12"/>
                <a:gd name="T18" fmla="*/ 184 w 197"/>
                <a:gd name="T19" fmla="*/ 0 h 12"/>
                <a:gd name="T20" fmla="*/ 184 w 197"/>
                <a:gd name="T21" fmla="*/ 4 h 12"/>
                <a:gd name="T22" fmla="*/ 170 w 197"/>
                <a:gd name="T23" fmla="*/ 4 h 12"/>
                <a:gd name="T24" fmla="*/ 152 w 197"/>
                <a:gd name="T25" fmla="*/ 8 h 12"/>
                <a:gd name="T26" fmla="*/ 130 w 197"/>
                <a:gd name="T27" fmla="*/ 8 h 12"/>
                <a:gd name="T28" fmla="*/ 103 w 197"/>
                <a:gd name="T29" fmla="*/ 12 h 12"/>
                <a:gd name="T30" fmla="*/ 72 w 197"/>
                <a:gd name="T31" fmla="*/ 12 h 12"/>
                <a:gd name="T32" fmla="*/ 36 w 197"/>
                <a:gd name="T33" fmla="*/ 12 h 12"/>
                <a:gd name="T34" fmla="*/ 0 w 197"/>
                <a:gd name="T35" fmla="*/ 12 h 12"/>
                <a:gd name="T36" fmla="*/ 0 w 197"/>
                <a:gd name="T37" fmla="*/ 12 h 1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97" h="12">
                  <a:moveTo>
                    <a:pt x="0" y="12"/>
                  </a:moveTo>
                  <a:lnTo>
                    <a:pt x="41" y="12"/>
                  </a:lnTo>
                  <a:lnTo>
                    <a:pt x="76" y="12"/>
                  </a:lnTo>
                  <a:lnTo>
                    <a:pt x="112" y="12"/>
                  </a:lnTo>
                  <a:lnTo>
                    <a:pt x="139" y="8"/>
                  </a:lnTo>
                  <a:lnTo>
                    <a:pt x="166" y="8"/>
                  </a:lnTo>
                  <a:lnTo>
                    <a:pt x="184" y="4"/>
                  </a:lnTo>
                  <a:lnTo>
                    <a:pt x="192" y="4"/>
                  </a:lnTo>
                  <a:lnTo>
                    <a:pt x="197" y="0"/>
                  </a:lnTo>
                  <a:lnTo>
                    <a:pt x="184" y="0"/>
                  </a:lnTo>
                  <a:lnTo>
                    <a:pt x="184" y="4"/>
                  </a:lnTo>
                  <a:lnTo>
                    <a:pt x="170" y="4"/>
                  </a:lnTo>
                  <a:lnTo>
                    <a:pt x="152" y="8"/>
                  </a:lnTo>
                  <a:lnTo>
                    <a:pt x="130" y="8"/>
                  </a:lnTo>
                  <a:lnTo>
                    <a:pt x="103" y="12"/>
                  </a:lnTo>
                  <a:lnTo>
                    <a:pt x="72" y="12"/>
                  </a:lnTo>
                  <a:lnTo>
                    <a:pt x="36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2" name="Freeform 831"/>
            <p:cNvSpPr>
              <a:spLocks/>
            </p:cNvSpPr>
            <p:nvPr/>
          </p:nvSpPr>
          <p:spPr bwMode="auto">
            <a:xfrm>
              <a:off x="4303" y="3531"/>
              <a:ext cx="184" cy="12"/>
            </a:xfrm>
            <a:custGeom>
              <a:avLst/>
              <a:gdLst>
                <a:gd name="T0" fmla="*/ 0 w 184"/>
                <a:gd name="T1" fmla="*/ 12 h 12"/>
                <a:gd name="T2" fmla="*/ 36 w 184"/>
                <a:gd name="T3" fmla="*/ 12 h 12"/>
                <a:gd name="T4" fmla="*/ 72 w 184"/>
                <a:gd name="T5" fmla="*/ 12 h 12"/>
                <a:gd name="T6" fmla="*/ 103 w 184"/>
                <a:gd name="T7" fmla="*/ 12 h 12"/>
                <a:gd name="T8" fmla="*/ 130 w 184"/>
                <a:gd name="T9" fmla="*/ 8 h 12"/>
                <a:gd name="T10" fmla="*/ 152 w 184"/>
                <a:gd name="T11" fmla="*/ 8 h 12"/>
                <a:gd name="T12" fmla="*/ 170 w 184"/>
                <a:gd name="T13" fmla="*/ 4 h 12"/>
                <a:gd name="T14" fmla="*/ 184 w 184"/>
                <a:gd name="T15" fmla="*/ 4 h 12"/>
                <a:gd name="T16" fmla="*/ 184 w 184"/>
                <a:gd name="T17" fmla="*/ 0 h 12"/>
                <a:gd name="T18" fmla="*/ 170 w 184"/>
                <a:gd name="T19" fmla="*/ 0 h 12"/>
                <a:gd name="T20" fmla="*/ 166 w 184"/>
                <a:gd name="T21" fmla="*/ 4 h 12"/>
                <a:gd name="T22" fmla="*/ 157 w 184"/>
                <a:gd name="T23" fmla="*/ 4 h 12"/>
                <a:gd name="T24" fmla="*/ 134 w 184"/>
                <a:gd name="T25" fmla="*/ 8 h 12"/>
                <a:gd name="T26" fmla="*/ 108 w 184"/>
                <a:gd name="T27" fmla="*/ 8 h 12"/>
                <a:gd name="T28" fmla="*/ 76 w 184"/>
                <a:gd name="T29" fmla="*/ 12 h 12"/>
                <a:gd name="T30" fmla="*/ 36 w 184"/>
                <a:gd name="T31" fmla="*/ 12 h 12"/>
                <a:gd name="T32" fmla="*/ 0 w 184"/>
                <a:gd name="T33" fmla="*/ 12 h 12"/>
                <a:gd name="T34" fmla="*/ 0 w 184"/>
                <a:gd name="T35" fmla="*/ 12 h 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84" h="12">
                  <a:moveTo>
                    <a:pt x="0" y="12"/>
                  </a:moveTo>
                  <a:lnTo>
                    <a:pt x="36" y="12"/>
                  </a:lnTo>
                  <a:lnTo>
                    <a:pt x="72" y="12"/>
                  </a:lnTo>
                  <a:lnTo>
                    <a:pt x="103" y="12"/>
                  </a:lnTo>
                  <a:lnTo>
                    <a:pt x="130" y="8"/>
                  </a:lnTo>
                  <a:lnTo>
                    <a:pt x="152" y="8"/>
                  </a:lnTo>
                  <a:lnTo>
                    <a:pt x="170" y="4"/>
                  </a:lnTo>
                  <a:lnTo>
                    <a:pt x="184" y="4"/>
                  </a:lnTo>
                  <a:lnTo>
                    <a:pt x="184" y="0"/>
                  </a:lnTo>
                  <a:lnTo>
                    <a:pt x="170" y="0"/>
                  </a:lnTo>
                  <a:lnTo>
                    <a:pt x="166" y="4"/>
                  </a:lnTo>
                  <a:lnTo>
                    <a:pt x="157" y="4"/>
                  </a:lnTo>
                  <a:lnTo>
                    <a:pt x="134" y="8"/>
                  </a:lnTo>
                  <a:lnTo>
                    <a:pt x="108" y="8"/>
                  </a:lnTo>
                  <a:lnTo>
                    <a:pt x="76" y="12"/>
                  </a:lnTo>
                  <a:lnTo>
                    <a:pt x="36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3" name="Freeform 832"/>
            <p:cNvSpPr>
              <a:spLocks/>
            </p:cNvSpPr>
            <p:nvPr/>
          </p:nvSpPr>
          <p:spPr bwMode="auto">
            <a:xfrm>
              <a:off x="4303" y="3531"/>
              <a:ext cx="170" cy="12"/>
            </a:xfrm>
            <a:custGeom>
              <a:avLst/>
              <a:gdLst>
                <a:gd name="T0" fmla="*/ 0 w 170"/>
                <a:gd name="T1" fmla="*/ 12 h 12"/>
                <a:gd name="T2" fmla="*/ 36 w 170"/>
                <a:gd name="T3" fmla="*/ 12 h 12"/>
                <a:gd name="T4" fmla="*/ 76 w 170"/>
                <a:gd name="T5" fmla="*/ 12 h 12"/>
                <a:gd name="T6" fmla="*/ 108 w 170"/>
                <a:gd name="T7" fmla="*/ 8 h 12"/>
                <a:gd name="T8" fmla="*/ 134 w 170"/>
                <a:gd name="T9" fmla="*/ 8 h 12"/>
                <a:gd name="T10" fmla="*/ 157 w 170"/>
                <a:gd name="T11" fmla="*/ 4 h 12"/>
                <a:gd name="T12" fmla="*/ 166 w 170"/>
                <a:gd name="T13" fmla="*/ 4 h 12"/>
                <a:gd name="T14" fmla="*/ 170 w 170"/>
                <a:gd name="T15" fmla="*/ 0 h 12"/>
                <a:gd name="T16" fmla="*/ 157 w 170"/>
                <a:gd name="T17" fmla="*/ 0 h 12"/>
                <a:gd name="T18" fmla="*/ 157 w 170"/>
                <a:gd name="T19" fmla="*/ 4 h 12"/>
                <a:gd name="T20" fmla="*/ 143 w 170"/>
                <a:gd name="T21" fmla="*/ 4 h 12"/>
                <a:gd name="T22" fmla="*/ 125 w 170"/>
                <a:gd name="T23" fmla="*/ 8 h 12"/>
                <a:gd name="T24" fmla="*/ 99 w 170"/>
                <a:gd name="T25" fmla="*/ 8 h 12"/>
                <a:gd name="T26" fmla="*/ 67 w 170"/>
                <a:gd name="T27" fmla="*/ 8 h 12"/>
                <a:gd name="T28" fmla="*/ 36 w 170"/>
                <a:gd name="T29" fmla="*/ 12 h 12"/>
                <a:gd name="T30" fmla="*/ 0 w 170"/>
                <a:gd name="T31" fmla="*/ 12 h 12"/>
                <a:gd name="T32" fmla="*/ 0 w 170"/>
                <a:gd name="T33" fmla="*/ 12 h 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0" h="12">
                  <a:moveTo>
                    <a:pt x="0" y="12"/>
                  </a:moveTo>
                  <a:lnTo>
                    <a:pt x="36" y="12"/>
                  </a:lnTo>
                  <a:lnTo>
                    <a:pt x="76" y="12"/>
                  </a:lnTo>
                  <a:lnTo>
                    <a:pt x="108" y="8"/>
                  </a:lnTo>
                  <a:lnTo>
                    <a:pt x="134" y="8"/>
                  </a:lnTo>
                  <a:lnTo>
                    <a:pt x="157" y="4"/>
                  </a:lnTo>
                  <a:lnTo>
                    <a:pt x="166" y="4"/>
                  </a:lnTo>
                  <a:lnTo>
                    <a:pt x="170" y="0"/>
                  </a:lnTo>
                  <a:lnTo>
                    <a:pt x="157" y="0"/>
                  </a:lnTo>
                  <a:lnTo>
                    <a:pt x="157" y="4"/>
                  </a:lnTo>
                  <a:lnTo>
                    <a:pt x="143" y="4"/>
                  </a:lnTo>
                  <a:lnTo>
                    <a:pt x="125" y="8"/>
                  </a:lnTo>
                  <a:lnTo>
                    <a:pt x="99" y="8"/>
                  </a:lnTo>
                  <a:lnTo>
                    <a:pt x="67" y="8"/>
                  </a:lnTo>
                  <a:lnTo>
                    <a:pt x="36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4" name="Freeform 833"/>
            <p:cNvSpPr>
              <a:spLocks/>
            </p:cNvSpPr>
            <p:nvPr/>
          </p:nvSpPr>
          <p:spPr bwMode="auto">
            <a:xfrm>
              <a:off x="4303" y="3531"/>
              <a:ext cx="157" cy="12"/>
            </a:xfrm>
            <a:custGeom>
              <a:avLst/>
              <a:gdLst>
                <a:gd name="T0" fmla="*/ 0 w 157"/>
                <a:gd name="T1" fmla="*/ 12 h 12"/>
                <a:gd name="T2" fmla="*/ 36 w 157"/>
                <a:gd name="T3" fmla="*/ 12 h 12"/>
                <a:gd name="T4" fmla="*/ 67 w 157"/>
                <a:gd name="T5" fmla="*/ 8 h 12"/>
                <a:gd name="T6" fmla="*/ 99 w 157"/>
                <a:gd name="T7" fmla="*/ 8 h 12"/>
                <a:gd name="T8" fmla="*/ 125 w 157"/>
                <a:gd name="T9" fmla="*/ 8 h 12"/>
                <a:gd name="T10" fmla="*/ 143 w 157"/>
                <a:gd name="T11" fmla="*/ 4 h 12"/>
                <a:gd name="T12" fmla="*/ 157 w 157"/>
                <a:gd name="T13" fmla="*/ 4 h 12"/>
                <a:gd name="T14" fmla="*/ 157 w 157"/>
                <a:gd name="T15" fmla="*/ 0 h 12"/>
                <a:gd name="T16" fmla="*/ 143 w 157"/>
                <a:gd name="T17" fmla="*/ 0 h 12"/>
                <a:gd name="T18" fmla="*/ 143 w 157"/>
                <a:gd name="T19" fmla="*/ 4 h 12"/>
                <a:gd name="T20" fmla="*/ 130 w 157"/>
                <a:gd name="T21" fmla="*/ 4 h 12"/>
                <a:gd name="T22" fmla="*/ 112 w 157"/>
                <a:gd name="T23" fmla="*/ 8 h 12"/>
                <a:gd name="T24" fmla="*/ 90 w 157"/>
                <a:gd name="T25" fmla="*/ 8 h 12"/>
                <a:gd name="T26" fmla="*/ 63 w 157"/>
                <a:gd name="T27" fmla="*/ 8 h 12"/>
                <a:gd name="T28" fmla="*/ 32 w 157"/>
                <a:gd name="T29" fmla="*/ 8 h 12"/>
                <a:gd name="T30" fmla="*/ 0 w 157"/>
                <a:gd name="T31" fmla="*/ 8 h 12"/>
                <a:gd name="T32" fmla="*/ 0 w 157"/>
                <a:gd name="T33" fmla="*/ 12 h 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7" h="12">
                  <a:moveTo>
                    <a:pt x="0" y="12"/>
                  </a:moveTo>
                  <a:lnTo>
                    <a:pt x="36" y="12"/>
                  </a:lnTo>
                  <a:lnTo>
                    <a:pt x="67" y="8"/>
                  </a:lnTo>
                  <a:lnTo>
                    <a:pt x="99" y="8"/>
                  </a:lnTo>
                  <a:lnTo>
                    <a:pt x="125" y="8"/>
                  </a:lnTo>
                  <a:lnTo>
                    <a:pt x="143" y="4"/>
                  </a:lnTo>
                  <a:lnTo>
                    <a:pt x="157" y="4"/>
                  </a:lnTo>
                  <a:lnTo>
                    <a:pt x="157" y="0"/>
                  </a:lnTo>
                  <a:lnTo>
                    <a:pt x="143" y="0"/>
                  </a:lnTo>
                  <a:lnTo>
                    <a:pt x="143" y="4"/>
                  </a:lnTo>
                  <a:lnTo>
                    <a:pt x="130" y="4"/>
                  </a:lnTo>
                  <a:lnTo>
                    <a:pt x="112" y="8"/>
                  </a:lnTo>
                  <a:lnTo>
                    <a:pt x="90" y="8"/>
                  </a:lnTo>
                  <a:lnTo>
                    <a:pt x="63" y="8"/>
                  </a:lnTo>
                  <a:lnTo>
                    <a:pt x="32" y="8"/>
                  </a:lnTo>
                  <a:lnTo>
                    <a:pt x="0" y="8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5" name="Freeform 834"/>
            <p:cNvSpPr>
              <a:spLocks/>
            </p:cNvSpPr>
            <p:nvPr/>
          </p:nvSpPr>
          <p:spPr bwMode="auto">
            <a:xfrm>
              <a:off x="4303" y="3531"/>
              <a:ext cx="143" cy="8"/>
            </a:xfrm>
            <a:custGeom>
              <a:avLst/>
              <a:gdLst>
                <a:gd name="T0" fmla="*/ 0 w 143"/>
                <a:gd name="T1" fmla="*/ 8 h 8"/>
                <a:gd name="T2" fmla="*/ 32 w 143"/>
                <a:gd name="T3" fmla="*/ 8 h 8"/>
                <a:gd name="T4" fmla="*/ 63 w 143"/>
                <a:gd name="T5" fmla="*/ 8 h 8"/>
                <a:gd name="T6" fmla="*/ 90 w 143"/>
                <a:gd name="T7" fmla="*/ 8 h 8"/>
                <a:gd name="T8" fmla="*/ 112 w 143"/>
                <a:gd name="T9" fmla="*/ 8 h 8"/>
                <a:gd name="T10" fmla="*/ 130 w 143"/>
                <a:gd name="T11" fmla="*/ 4 h 8"/>
                <a:gd name="T12" fmla="*/ 143 w 143"/>
                <a:gd name="T13" fmla="*/ 4 h 8"/>
                <a:gd name="T14" fmla="*/ 143 w 143"/>
                <a:gd name="T15" fmla="*/ 0 h 8"/>
                <a:gd name="T16" fmla="*/ 130 w 143"/>
                <a:gd name="T17" fmla="*/ 0 h 8"/>
                <a:gd name="T18" fmla="*/ 130 w 143"/>
                <a:gd name="T19" fmla="*/ 4 h 8"/>
                <a:gd name="T20" fmla="*/ 121 w 143"/>
                <a:gd name="T21" fmla="*/ 4 h 8"/>
                <a:gd name="T22" fmla="*/ 103 w 143"/>
                <a:gd name="T23" fmla="*/ 8 h 8"/>
                <a:gd name="T24" fmla="*/ 81 w 143"/>
                <a:gd name="T25" fmla="*/ 8 h 8"/>
                <a:gd name="T26" fmla="*/ 58 w 143"/>
                <a:gd name="T27" fmla="*/ 8 h 8"/>
                <a:gd name="T28" fmla="*/ 27 w 143"/>
                <a:gd name="T29" fmla="*/ 8 h 8"/>
                <a:gd name="T30" fmla="*/ 0 w 143"/>
                <a:gd name="T31" fmla="*/ 8 h 8"/>
                <a:gd name="T32" fmla="*/ 0 w 143"/>
                <a:gd name="T33" fmla="*/ 8 h 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3" h="8">
                  <a:moveTo>
                    <a:pt x="0" y="8"/>
                  </a:moveTo>
                  <a:lnTo>
                    <a:pt x="32" y="8"/>
                  </a:lnTo>
                  <a:lnTo>
                    <a:pt x="63" y="8"/>
                  </a:lnTo>
                  <a:lnTo>
                    <a:pt x="90" y="8"/>
                  </a:lnTo>
                  <a:lnTo>
                    <a:pt x="112" y="8"/>
                  </a:lnTo>
                  <a:lnTo>
                    <a:pt x="130" y="4"/>
                  </a:lnTo>
                  <a:lnTo>
                    <a:pt x="143" y="4"/>
                  </a:lnTo>
                  <a:lnTo>
                    <a:pt x="143" y="0"/>
                  </a:lnTo>
                  <a:lnTo>
                    <a:pt x="130" y="0"/>
                  </a:lnTo>
                  <a:lnTo>
                    <a:pt x="130" y="4"/>
                  </a:lnTo>
                  <a:lnTo>
                    <a:pt x="121" y="4"/>
                  </a:lnTo>
                  <a:lnTo>
                    <a:pt x="103" y="8"/>
                  </a:lnTo>
                  <a:lnTo>
                    <a:pt x="81" y="8"/>
                  </a:lnTo>
                  <a:lnTo>
                    <a:pt x="58" y="8"/>
                  </a:lnTo>
                  <a:lnTo>
                    <a:pt x="27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6" name="Freeform 835"/>
            <p:cNvSpPr>
              <a:spLocks/>
            </p:cNvSpPr>
            <p:nvPr/>
          </p:nvSpPr>
          <p:spPr bwMode="auto">
            <a:xfrm>
              <a:off x="4303" y="3531"/>
              <a:ext cx="130" cy="8"/>
            </a:xfrm>
            <a:custGeom>
              <a:avLst/>
              <a:gdLst>
                <a:gd name="T0" fmla="*/ 0 w 130"/>
                <a:gd name="T1" fmla="*/ 8 h 8"/>
                <a:gd name="T2" fmla="*/ 27 w 130"/>
                <a:gd name="T3" fmla="*/ 8 h 8"/>
                <a:gd name="T4" fmla="*/ 58 w 130"/>
                <a:gd name="T5" fmla="*/ 8 h 8"/>
                <a:gd name="T6" fmla="*/ 81 w 130"/>
                <a:gd name="T7" fmla="*/ 8 h 8"/>
                <a:gd name="T8" fmla="*/ 103 w 130"/>
                <a:gd name="T9" fmla="*/ 8 h 8"/>
                <a:gd name="T10" fmla="*/ 121 w 130"/>
                <a:gd name="T11" fmla="*/ 4 h 8"/>
                <a:gd name="T12" fmla="*/ 130 w 130"/>
                <a:gd name="T13" fmla="*/ 4 h 8"/>
                <a:gd name="T14" fmla="*/ 130 w 130"/>
                <a:gd name="T15" fmla="*/ 0 h 8"/>
                <a:gd name="T16" fmla="*/ 121 w 130"/>
                <a:gd name="T17" fmla="*/ 0 h 8"/>
                <a:gd name="T18" fmla="*/ 116 w 130"/>
                <a:gd name="T19" fmla="*/ 4 h 8"/>
                <a:gd name="T20" fmla="*/ 103 w 130"/>
                <a:gd name="T21" fmla="*/ 4 h 8"/>
                <a:gd name="T22" fmla="*/ 85 w 130"/>
                <a:gd name="T23" fmla="*/ 8 h 8"/>
                <a:gd name="T24" fmla="*/ 58 w 130"/>
                <a:gd name="T25" fmla="*/ 8 h 8"/>
                <a:gd name="T26" fmla="*/ 32 w 130"/>
                <a:gd name="T27" fmla="*/ 8 h 8"/>
                <a:gd name="T28" fmla="*/ 0 w 130"/>
                <a:gd name="T29" fmla="*/ 8 h 8"/>
                <a:gd name="T30" fmla="*/ 0 w 130"/>
                <a:gd name="T31" fmla="*/ 8 h 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0" h="8">
                  <a:moveTo>
                    <a:pt x="0" y="8"/>
                  </a:moveTo>
                  <a:lnTo>
                    <a:pt x="27" y="8"/>
                  </a:lnTo>
                  <a:lnTo>
                    <a:pt x="58" y="8"/>
                  </a:lnTo>
                  <a:lnTo>
                    <a:pt x="81" y="8"/>
                  </a:lnTo>
                  <a:lnTo>
                    <a:pt x="103" y="8"/>
                  </a:lnTo>
                  <a:lnTo>
                    <a:pt x="121" y="4"/>
                  </a:lnTo>
                  <a:lnTo>
                    <a:pt x="130" y="4"/>
                  </a:lnTo>
                  <a:lnTo>
                    <a:pt x="130" y="0"/>
                  </a:lnTo>
                  <a:lnTo>
                    <a:pt x="121" y="0"/>
                  </a:lnTo>
                  <a:lnTo>
                    <a:pt x="116" y="4"/>
                  </a:lnTo>
                  <a:lnTo>
                    <a:pt x="103" y="4"/>
                  </a:lnTo>
                  <a:lnTo>
                    <a:pt x="85" y="8"/>
                  </a:lnTo>
                  <a:lnTo>
                    <a:pt x="58" y="8"/>
                  </a:lnTo>
                  <a:lnTo>
                    <a:pt x="32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7" name="Freeform 836"/>
            <p:cNvSpPr>
              <a:spLocks/>
            </p:cNvSpPr>
            <p:nvPr/>
          </p:nvSpPr>
          <p:spPr bwMode="auto">
            <a:xfrm>
              <a:off x="4303" y="3531"/>
              <a:ext cx="121" cy="8"/>
            </a:xfrm>
            <a:custGeom>
              <a:avLst/>
              <a:gdLst>
                <a:gd name="T0" fmla="*/ 0 w 121"/>
                <a:gd name="T1" fmla="*/ 8 h 8"/>
                <a:gd name="T2" fmla="*/ 32 w 121"/>
                <a:gd name="T3" fmla="*/ 8 h 8"/>
                <a:gd name="T4" fmla="*/ 58 w 121"/>
                <a:gd name="T5" fmla="*/ 8 h 8"/>
                <a:gd name="T6" fmla="*/ 85 w 121"/>
                <a:gd name="T7" fmla="*/ 8 h 8"/>
                <a:gd name="T8" fmla="*/ 103 w 121"/>
                <a:gd name="T9" fmla="*/ 4 h 8"/>
                <a:gd name="T10" fmla="*/ 116 w 121"/>
                <a:gd name="T11" fmla="*/ 4 h 8"/>
                <a:gd name="T12" fmla="*/ 121 w 121"/>
                <a:gd name="T13" fmla="*/ 0 h 8"/>
                <a:gd name="T14" fmla="*/ 108 w 121"/>
                <a:gd name="T15" fmla="*/ 0 h 8"/>
                <a:gd name="T16" fmla="*/ 103 w 121"/>
                <a:gd name="T17" fmla="*/ 4 h 8"/>
                <a:gd name="T18" fmla="*/ 90 w 121"/>
                <a:gd name="T19" fmla="*/ 4 h 8"/>
                <a:gd name="T20" fmla="*/ 76 w 121"/>
                <a:gd name="T21" fmla="*/ 4 h 8"/>
                <a:gd name="T22" fmla="*/ 54 w 121"/>
                <a:gd name="T23" fmla="*/ 8 h 8"/>
                <a:gd name="T24" fmla="*/ 27 w 121"/>
                <a:gd name="T25" fmla="*/ 8 h 8"/>
                <a:gd name="T26" fmla="*/ 0 w 121"/>
                <a:gd name="T27" fmla="*/ 8 h 8"/>
                <a:gd name="T28" fmla="*/ 0 w 121"/>
                <a:gd name="T29" fmla="*/ 8 h 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1" h="8">
                  <a:moveTo>
                    <a:pt x="0" y="8"/>
                  </a:moveTo>
                  <a:lnTo>
                    <a:pt x="32" y="8"/>
                  </a:lnTo>
                  <a:lnTo>
                    <a:pt x="58" y="8"/>
                  </a:lnTo>
                  <a:lnTo>
                    <a:pt x="85" y="8"/>
                  </a:lnTo>
                  <a:lnTo>
                    <a:pt x="103" y="4"/>
                  </a:lnTo>
                  <a:lnTo>
                    <a:pt x="116" y="4"/>
                  </a:lnTo>
                  <a:lnTo>
                    <a:pt x="121" y="0"/>
                  </a:lnTo>
                  <a:lnTo>
                    <a:pt x="108" y="0"/>
                  </a:lnTo>
                  <a:lnTo>
                    <a:pt x="103" y="4"/>
                  </a:lnTo>
                  <a:lnTo>
                    <a:pt x="90" y="4"/>
                  </a:lnTo>
                  <a:lnTo>
                    <a:pt x="76" y="4"/>
                  </a:lnTo>
                  <a:lnTo>
                    <a:pt x="54" y="8"/>
                  </a:lnTo>
                  <a:lnTo>
                    <a:pt x="27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8" name="Freeform 837"/>
            <p:cNvSpPr>
              <a:spLocks/>
            </p:cNvSpPr>
            <p:nvPr/>
          </p:nvSpPr>
          <p:spPr bwMode="auto">
            <a:xfrm>
              <a:off x="4303" y="3531"/>
              <a:ext cx="108" cy="8"/>
            </a:xfrm>
            <a:custGeom>
              <a:avLst/>
              <a:gdLst>
                <a:gd name="T0" fmla="*/ 0 w 108"/>
                <a:gd name="T1" fmla="*/ 8 h 8"/>
                <a:gd name="T2" fmla="*/ 27 w 108"/>
                <a:gd name="T3" fmla="*/ 8 h 8"/>
                <a:gd name="T4" fmla="*/ 54 w 108"/>
                <a:gd name="T5" fmla="*/ 8 h 8"/>
                <a:gd name="T6" fmla="*/ 76 w 108"/>
                <a:gd name="T7" fmla="*/ 4 h 8"/>
                <a:gd name="T8" fmla="*/ 90 w 108"/>
                <a:gd name="T9" fmla="*/ 4 h 8"/>
                <a:gd name="T10" fmla="*/ 103 w 108"/>
                <a:gd name="T11" fmla="*/ 4 h 8"/>
                <a:gd name="T12" fmla="*/ 108 w 108"/>
                <a:gd name="T13" fmla="*/ 0 h 8"/>
                <a:gd name="T14" fmla="*/ 94 w 108"/>
                <a:gd name="T15" fmla="*/ 0 h 8"/>
                <a:gd name="T16" fmla="*/ 90 w 108"/>
                <a:gd name="T17" fmla="*/ 4 h 8"/>
                <a:gd name="T18" fmla="*/ 81 w 108"/>
                <a:gd name="T19" fmla="*/ 4 h 8"/>
                <a:gd name="T20" fmla="*/ 67 w 108"/>
                <a:gd name="T21" fmla="*/ 4 h 8"/>
                <a:gd name="T22" fmla="*/ 45 w 108"/>
                <a:gd name="T23" fmla="*/ 4 h 8"/>
                <a:gd name="T24" fmla="*/ 23 w 108"/>
                <a:gd name="T25" fmla="*/ 8 h 8"/>
                <a:gd name="T26" fmla="*/ 0 w 108"/>
                <a:gd name="T27" fmla="*/ 8 h 8"/>
                <a:gd name="T28" fmla="*/ 0 w 108"/>
                <a:gd name="T29" fmla="*/ 8 h 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8">
                  <a:moveTo>
                    <a:pt x="0" y="8"/>
                  </a:moveTo>
                  <a:lnTo>
                    <a:pt x="27" y="8"/>
                  </a:lnTo>
                  <a:lnTo>
                    <a:pt x="54" y="8"/>
                  </a:lnTo>
                  <a:lnTo>
                    <a:pt x="76" y="4"/>
                  </a:lnTo>
                  <a:lnTo>
                    <a:pt x="90" y="4"/>
                  </a:lnTo>
                  <a:lnTo>
                    <a:pt x="103" y="4"/>
                  </a:lnTo>
                  <a:lnTo>
                    <a:pt x="108" y="0"/>
                  </a:lnTo>
                  <a:lnTo>
                    <a:pt x="94" y="0"/>
                  </a:lnTo>
                  <a:lnTo>
                    <a:pt x="90" y="4"/>
                  </a:lnTo>
                  <a:lnTo>
                    <a:pt x="81" y="4"/>
                  </a:lnTo>
                  <a:lnTo>
                    <a:pt x="67" y="4"/>
                  </a:lnTo>
                  <a:lnTo>
                    <a:pt x="45" y="4"/>
                  </a:lnTo>
                  <a:lnTo>
                    <a:pt x="2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9" name="Freeform 838"/>
            <p:cNvSpPr>
              <a:spLocks/>
            </p:cNvSpPr>
            <p:nvPr/>
          </p:nvSpPr>
          <p:spPr bwMode="auto">
            <a:xfrm>
              <a:off x="4303" y="3531"/>
              <a:ext cx="94" cy="8"/>
            </a:xfrm>
            <a:custGeom>
              <a:avLst/>
              <a:gdLst>
                <a:gd name="T0" fmla="*/ 0 w 94"/>
                <a:gd name="T1" fmla="*/ 8 h 8"/>
                <a:gd name="T2" fmla="*/ 23 w 94"/>
                <a:gd name="T3" fmla="*/ 8 h 8"/>
                <a:gd name="T4" fmla="*/ 45 w 94"/>
                <a:gd name="T5" fmla="*/ 4 h 8"/>
                <a:gd name="T6" fmla="*/ 67 w 94"/>
                <a:gd name="T7" fmla="*/ 4 h 8"/>
                <a:gd name="T8" fmla="*/ 81 w 94"/>
                <a:gd name="T9" fmla="*/ 4 h 8"/>
                <a:gd name="T10" fmla="*/ 90 w 94"/>
                <a:gd name="T11" fmla="*/ 4 h 8"/>
                <a:gd name="T12" fmla="*/ 94 w 94"/>
                <a:gd name="T13" fmla="*/ 0 h 8"/>
                <a:gd name="T14" fmla="*/ 81 w 94"/>
                <a:gd name="T15" fmla="*/ 0 h 8"/>
                <a:gd name="T16" fmla="*/ 76 w 94"/>
                <a:gd name="T17" fmla="*/ 4 h 8"/>
                <a:gd name="T18" fmla="*/ 63 w 94"/>
                <a:gd name="T19" fmla="*/ 4 h 8"/>
                <a:gd name="T20" fmla="*/ 45 w 94"/>
                <a:gd name="T21" fmla="*/ 4 h 8"/>
                <a:gd name="T22" fmla="*/ 23 w 94"/>
                <a:gd name="T23" fmla="*/ 4 h 8"/>
                <a:gd name="T24" fmla="*/ 0 w 94"/>
                <a:gd name="T25" fmla="*/ 4 h 8"/>
                <a:gd name="T26" fmla="*/ 0 w 94"/>
                <a:gd name="T27" fmla="*/ 8 h 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4" h="8">
                  <a:moveTo>
                    <a:pt x="0" y="8"/>
                  </a:moveTo>
                  <a:lnTo>
                    <a:pt x="23" y="8"/>
                  </a:lnTo>
                  <a:lnTo>
                    <a:pt x="45" y="4"/>
                  </a:lnTo>
                  <a:lnTo>
                    <a:pt x="67" y="4"/>
                  </a:lnTo>
                  <a:lnTo>
                    <a:pt x="81" y="4"/>
                  </a:lnTo>
                  <a:lnTo>
                    <a:pt x="90" y="4"/>
                  </a:lnTo>
                  <a:lnTo>
                    <a:pt x="94" y="0"/>
                  </a:lnTo>
                  <a:lnTo>
                    <a:pt x="81" y="0"/>
                  </a:lnTo>
                  <a:lnTo>
                    <a:pt x="76" y="4"/>
                  </a:lnTo>
                  <a:lnTo>
                    <a:pt x="63" y="4"/>
                  </a:lnTo>
                  <a:lnTo>
                    <a:pt x="45" y="4"/>
                  </a:lnTo>
                  <a:lnTo>
                    <a:pt x="23" y="4"/>
                  </a:lnTo>
                  <a:lnTo>
                    <a:pt x="0" y="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0" name="Freeform 839"/>
            <p:cNvSpPr>
              <a:spLocks/>
            </p:cNvSpPr>
            <p:nvPr/>
          </p:nvSpPr>
          <p:spPr bwMode="auto">
            <a:xfrm>
              <a:off x="4303" y="3531"/>
              <a:ext cx="81" cy="4"/>
            </a:xfrm>
            <a:custGeom>
              <a:avLst/>
              <a:gdLst>
                <a:gd name="T0" fmla="*/ 0 w 81"/>
                <a:gd name="T1" fmla="*/ 4 h 4"/>
                <a:gd name="T2" fmla="*/ 23 w 81"/>
                <a:gd name="T3" fmla="*/ 4 h 4"/>
                <a:gd name="T4" fmla="*/ 45 w 81"/>
                <a:gd name="T5" fmla="*/ 4 h 4"/>
                <a:gd name="T6" fmla="*/ 63 w 81"/>
                <a:gd name="T7" fmla="*/ 4 h 4"/>
                <a:gd name="T8" fmla="*/ 76 w 81"/>
                <a:gd name="T9" fmla="*/ 4 h 4"/>
                <a:gd name="T10" fmla="*/ 81 w 81"/>
                <a:gd name="T11" fmla="*/ 0 h 4"/>
                <a:gd name="T12" fmla="*/ 67 w 81"/>
                <a:gd name="T13" fmla="*/ 0 h 4"/>
                <a:gd name="T14" fmla="*/ 63 w 81"/>
                <a:gd name="T15" fmla="*/ 4 h 4"/>
                <a:gd name="T16" fmla="*/ 54 w 81"/>
                <a:gd name="T17" fmla="*/ 4 h 4"/>
                <a:gd name="T18" fmla="*/ 41 w 81"/>
                <a:gd name="T19" fmla="*/ 4 h 4"/>
                <a:gd name="T20" fmla="*/ 18 w 81"/>
                <a:gd name="T21" fmla="*/ 4 h 4"/>
                <a:gd name="T22" fmla="*/ 0 w 81"/>
                <a:gd name="T23" fmla="*/ 4 h 4"/>
                <a:gd name="T24" fmla="*/ 0 w 81"/>
                <a:gd name="T25" fmla="*/ 4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1" h="4">
                  <a:moveTo>
                    <a:pt x="0" y="4"/>
                  </a:moveTo>
                  <a:lnTo>
                    <a:pt x="23" y="4"/>
                  </a:lnTo>
                  <a:lnTo>
                    <a:pt x="45" y="4"/>
                  </a:lnTo>
                  <a:lnTo>
                    <a:pt x="63" y="4"/>
                  </a:lnTo>
                  <a:lnTo>
                    <a:pt x="76" y="4"/>
                  </a:lnTo>
                  <a:lnTo>
                    <a:pt x="81" y="0"/>
                  </a:lnTo>
                  <a:lnTo>
                    <a:pt x="67" y="0"/>
                  </a:lnTo>
                  <a:lnTo>
                    <a:pt x="63" y="4"/>
                  </a:lnTo>
                  <a:lnTo>
                    <a:pt x="54" y="4"/>
                  </a:lnTo>
                  <a:lnTo>
                    <a:pt x="41" y="4"/>
                  </a:lnTo>
                  <a:lnTo>
                    <a:pt x="18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71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1" name="Freeform 840"/>
            <p:cNvSpPr>
              <a:spLocks/>
            </p:cNvSpPr>
            <p:nvPr/>
          </p:nvSpPr>
          <p:spPr bwMode="auto">
            <a:xfrm>
              <a:off x="4303" y="3531"/>
              <a:ext cx="67" cy="4"/>
            </a:xfrm>
            <a:custGeom>
              <a:avLst/>
              <a:gdLst>
                <a:gd name="T0" fmla="*/ 0 w 67"/>
                <a:gd name="T1" fmla="*/ 4 h 4"/>
                <a:gd name="T2" fmla="*/ 18 w 67"/>
                <a:gd name="T3" fmla="*/ 4 h 4"/>
                <a:gd name="T4" fmla="*/ 41 w 67"/>
                <a:gd name="T5" fmla="*/ 4 h 4"/>
                <a:gd name="T6" fmla="*/ 54 w 67"/>
                <a:gd name="T7" fmla="*/ 4 h 4"/>
                <a:gd name="T8" fmla="*/ 63 w 67"/>
                <a:gd name="T9" fmla="*/ 4 h 4"/>
                <a:gd name="T10" fmla="*/ 67 w 67"/>
                <a:gd name="T11" fmla="*/ 0 h 4"/>
                <a:gd name="T12" fmla="*/ 54 w 67"/>
                <a:gd name="T13" fmla="*/ 0 h 4"/>
                <a:gd name="T14" fmla="*/ 49 w 67"/>
                <a:gd name="T15" fmla="*/ 4 h 4"/>
                <a:gd name="T16" fmla="*/ 36 w 67"/>
                <a:gd name="T17" fmla="*/ 4 h 4"/>
                <a:gd name="T18" fmla="*/ 18 w 67"/>
                <a:gd name="T19" fmla="*/ 4 h 4"/>
                <a:gd name="T20" fmla="*/ 0 w 67"/>
                <a:gd name="T21" fmla="*/ 4 h 4"/>
                <a:gd name="T22" fmla="*/ 0 w 67"/>
                <a:gd name="T23" fmla="*/ 4 h 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7" h="4">
                  <a:moveTo>
                    <a:pt x="0" y="4"/>
                  </a:moveTo>
                  <a:lnTo>
                    <a:pt x="18" y="4"/>
                  </a:lnTo>
                  <a:lnTo>
                    <a:pt x="41" y="4"/>
                  </a:lnTo>
                  <a:lnTo>
                    <a:pt x="54" y="4"/>
                  </a:lnTo>
                  <a:lnTo>
                    <a:pt x="63" y="4"/>
                  </a:lnTo>
                  <a:lnTo>
                    <a:pt x="67" y="0"/>
                  </a:lnTo>
                  <a:lnTo>
                    <a:pt x="54" y="0"/>
                  </a:lnTo>
                  <a:lnTo>
                    <a:pt x="49" y="4"/>
                  </a:lnTo>
                  <a:lnTo>
                    <a:pt x="36" y="4"/>
                  </a:lnTo>
                  <a:lnTo>
                    <a:pt x="18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2" name="Freeform 841"/>
            <p:cNvSpPr>
              <a:spLocks/>
            </p:cNvSpPr>
            <p:nvPr/>
          </p:nvSpPr>
          <p:spPr bwMode="auto">
            <a:xfrm>
              <a:off x="4303" y="3531"/>
              <a:ext cx="54" cy="4"/>
            </a:xfrm>
            <a:custGeom>
              <a:avLst/>
              <a:gdLst>
                <a:gd name="T0" fmla="*/ 0 w 54"/>
                <a:gd name="T1" fmla="*/ 4 h 4"/>
                <a:gd name="T2" fmla="*/ 18 w 54"/>
                <a:gd name="T3" fmla="*/ 4 h 4"/>
                <a:gd name="T4" fmla="*/ 36 w 54"/>
                <a:gd name="T5" fmla="*/ 4 h 4"/>
                <a:gd name="T6" fmla="*/ 49 w 54"/>
                <a:gd name="T7" fmla="*/ 4 h 4"/>
                <a:gd name="T8" fmla="*/ 54 w 54"/>
                <a:gd name="T9" fmla="*/ 0 h 4"/>
                <a:gd name="T10" fmla="*/ 41 w 54"/>
                <a:gd name="T11" fmla="*/ 0 h 4"/>
                <a:gd name="T12" fmla="*/ 36 w 54"/>
                <a:gd name="T13" fmla="*/ 0 h 4"/>
                <a:gd name="T14" fmla="*/ 27 w 54"/>
                <a:gd name="T15" fmla="*/ 4 h 4"/>
                <a:gd name="T16" fmla="*/ 14 w 54"/>
                <a:gd name="T17" fmla="*/ 4 h 4"/>
                <a:gd name="T18" fmla="*/ 0 w 54"/>
                <a:gd name="T19" fmla="*/ 4 h 4"/>
                <a:gd name="T20" fmla="*/ 0 w 54"/>
                <a:gd name="T21" fmla="*/ 4 h 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4" h="4">
                  <a:moveTo>
                    <a:pt x="0" y="4"/>
                  </a:moveTo>
                  <a:lnTo>
                    <a:pt x="18" y="4"/>
                  </a:lnTo>
                  <a:lnTo>
                    <a:pt x="36" y="4"/>
                  </a:lnTo>
                  <a:lnTo>
                    <a:pt x="49" y="4"/>
                  </a:lnTo>
                  <a:lnTo>
                    <a:pt x="54" y="0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27" y="4"/>
                  </a:lnTo>
                  <a:lnTo>
                    <a:pt x="14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3" name="Freeform 842"/>
            <p:cNvSpPr>
              <a:spLocks/>
            </p:cNvSpPr>
            <p:nvPr/>
          </p:nvSpPr>
          <p:spPr bwMode="auto">
            <a:xfrm>
              <a:off x="4303" y="3531"/>
              <a:ext cx="41" cy="4"/>
            </a:xfrm>
            <a:custGeom>
              <a:avLst/>
              <a:gdLst>
                <a:gd name="T0" fmla="*/ 0 w 41"/>
                <a:gd name="T1" fmla="*/ 4 h 4"/>
                <a:gd name="T2" fmla="*/ 14 w 41"/>
                <a:gd name="T3" fmla="*/ 4 h 4"/>
                <a:gd name="T4" fmla="*/ 27 w 41"/>
                <a:gd name="T5" fmla="*/ 4 h 4"/>
                <a:gd name="T6" fmla="*/ 36 w 41"/>
                <a:gd name="T7" fmla="*/ 0 h 4"/>
                <a:gd name="T8" fmla="*/ 41 w 41"/>
                <a:gd name="T9" fmla="*/ 0 h 4"/>
                <a:gd name="T10" fmla="*/ 27 w 41"/>
                <a:gd name="T11" fmla="*/ 0 h 4"/>
                <a:gd name="T12" fmla="*/ 23 w 41"/>
                <a:gd name="T13" fmla="*/ 0 h 4"/>
                <a:gd name="T14" fmla="*/ 14 w 41"/>
                <a:gd name="T15" fmla="*/ 4 h 4"/>
                <a:gd name="T16" fmla="*/ 0 w 41"/>
                <a:gd name="T17" fmla="*/ 4 h 4"/>
                <a:gd name="T18" fmla="*/ 0 w 41"/>
                <a:gd name="T19" fmla="*/ 4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4">
                  <a:moveTo>
                    <a:pt x="0" y="4"/>
                  </a:moveTo>
                  <a:lnTo>
                    <a:pt x="14" y="4"/>
                  </a:lnTo>
                  <a:lnTo>
                    <a:pt x="27" y="4"/>
                  </a:lnTo>
                  <a:lnTo>
                    <a:pt x="36" y="0"/>
                  </a:lnTo>
                  <a:lnTo>
                    <a:pt x="41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4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4" name="Freeform 843"/>
            <p:cNvSpPr>
              <a:spLocks/>
            </p:cNvSpPr>
            <p:nvPr/>
          </p:nvSpPr>
          <p:spPr bwMode="auto">
            <a:xfrm>
              <a:off x="4303" y="3531"/>
              <a:ext cx="27" cy="4"/>
            </a:xfrm>
            <a:custGeom>
              <a:avLst/>
              <a:gdLst>
                <a:gd name="T0" fmla="*/ 0 w 27"/>
                <a:gd name="T1" fmla="*/ 4 h 4"/>
                <a:gd name="T2" fmla="*/ 14 w 27"/>
                <a:gd name="T3" fmla="*/ 4 h 4"/>
                <a:gd name="T4" fmla="*/ 23 w 27"/>
                <a:gd name="T5" fmla="*/ 0 h 4"/>
                <a:gd name="T6" fmla="*/ 27 w 27"/>
                <a:gd name="T7" fmla="*/ 0 h 4"/>
                <a:gd name="T8" fmla="*/ 14 w 27"/>
                <a:gd name="T9" fmla="*/ 0 h 4"/>
                <a:gd name="T10" fmla="*/ 9 w 27"/>
                <a:gd name="T11" fmla="*/ 0 h 4"/>
                <a:gd name="T12" fmla="*/ 0 w 27"/>
                <a:gd name="T13" fmla="*/ 0 h 4"/>
                <a:gd name="T14" fmla="*/ 0 w 27"/>
                <a:gd name="T15" fmla="*/ 4 h 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" h="4">
                  <a:moveTo>
                    <a:pt x="0" y="4"/>
                  </a:moveTo>
                  <a:lnTo>
                    <a:pt x="14" y="4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5" name="Freeform 844"/>
            <p:cNvSpPr>
              <a:spLocks/>
            </p:cNvSpPr>
            <p:nvPr/>
          </p:nvSpPr>
          <p:spPr bwMode="auto">
            <a:xfrm>
              <a:off x="4303" y="3531"/>
              <a:ext cx="14" cy="1"/>
            </a:xfrm>
            <a:custGeom>
              <a:avLst/>
              <a:gdLst>
                <a:gd name="T0" fmla="*/ 0 w 14"/>
                <a:gd name="T1" fmla="*/ 0 h 1"/>
                <a:gd name="T2" fmla="*/ 9 w 14"/>
                <a:gd name="T3" fmla="*/ 0 h 1"/>
                <a:gd name="T4" fmla="*/ 14 w 14"/>
                <a:gd name="T5" fmla="*/ 0 h 1"/>
                <a:gd name="T6" fmla="*/ 0 w 14"/>
                <a:gd name="T7" fmla="*/ 0 h 1"/>
                <a:gd name="T8" fmla="*/ 0 w 14"/>
                <a:gd name="T9" fmla="*/ 0 h 1"/>
                <a:gd name="T10" fmla="*/ 0 w 14"/>
                <a:gd name="T11" fmla="*/ 0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" h="1">
                  <a:moveTo>
                    <a:pt x="0" y="0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6" name="Rectangle 845"/>
            <p:cNvSpPr>
              <a:spLocks noChangeArrowheads="1"/>
            </p:cNvSpPr>
            <p:nvPr/>
          </p:nvSpPr>
          <p:spPr bwMode="auto">
            <a:xfrm>
              <a:off x="4303" y="3531"/>
              <a:ext cx="1" cy="1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897" name="Freeform 846"/>
            <p:cNvSpPr>
              <a:spLocks/>
            </p:cNvSpPr>
            <p:nvPr/>
          </p:nvSpPr>
          <p:spPr bwMode="auto">
            <a:xfrm>
              <a:off x="4303" y="3531"/>
              <a:ext cx="251" cy="15"/>
            </a:xfrm>
            <a:custGeom>
              <a:avLst/>
              <a:gdLst>
                <a:gd name="T0" fmla="*/ 251 w 251"/>
                <a:gd name="T1" fmla="*/ 0 h 15"/>
                <a:gd name="T2" fmla="*/ 0 w 251"/>
                <a:gd name="T3" fmla="*/ 0 h 15"/>
                <a:gd name="T4" fmla="*/ 5 w 251"/>
                <a:gd name="T5" fmla="*/ 8 h 15"/>
                <a:gd name="T6" fmla="*/ 27 w 251"/>
                <a:gd name="T7" fmla="*/ 12 h 15"/>
                <a:gd name="T8" fmla="*/ 58 w 251"/>
                <a:gd name="T9" fmla="*/ 15 h 15"/>
                <a:gd name="T10" fmla="*/ 103 w 251"/>
                <a:gd name="T11" fmla="*/ 15 h 15"/>
                <a:gd name="T12" fmla="*/ 148 w 251"/>
                <a:gd name="T13" fmla="*/ 15 h 15"/>
                <a:gd name="T14" fmla="*/ 188 w 251"/>
                <a:gd name="T15" fmla="*/ 15 h 15"/>
                <a:gd name="T16" fmla="*/ 219 w 251"/>
                <a:gd name="T17" fmla="*/ 12 h 15"/>
                <a:gd name="T18" fmla="*/ 242 w 251"/>
                <a:gd name="T19" fmla="*/ 8 h 15"/>
                <a:gd name="T20" fmla="*/ 251 w 251"/>
                <a:gd name="T21" fmla="*/ 0 h 15"/>
                <a:gd name="T22" fmla="*/ 251 w 251"/>
                <a:gd name="T23" fmla="*/ 0 h 1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1" h="15">
                  <a:moveTo>
                    <a:pt x="251" y="0"/>
                  </a:moveTo>
                  <a:lnTo>
                    <a:pt x="0" y="0"/>
                  </a:lnTo>
                  <a:lnTo>
                    <a:pt x="5" y="8"/>
                  </a:lnTo>
                  <a:lnTo>
                    <a:pt x="27" y="12"/>
                  </a:lnTo>
                  <a:lnTo>
                    <a:pt x="58" y="15"/>
                  </a:lnTo>
                  <a:lnTo>
                    <a:pt x="103" y="15"/>
                  </a:lnTo>
                  <a:lnTo>
                    <a:pt x="148" y="15"/>
                  </a:lnTo>
                  <a:lnTo>
                    <a:pt x="188" y="15"/>
                  </a:lnTo>
                  <a:lnTo>
                    <a:pt x="219" y="12"/>
                  </a:lnTo>
                  <a:lnTo>
                    <a:pt x="242" y="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8" name="Freeform 847"/>
            <p:cNvSpPr>
              <a:spLocks/>
            </p:cNvSpPr>
            <p:nvPr/>
          </p:nvSpPr>
          <p:spPr bwMode="auto">
            <a:xfrm>
              <a:off x="4303" y="3531"/>
              <a:ext cx="251" cy="15"/>
            </a:xfrm>
            <a:custGeom>
              <a:avLst/>
              <a:gdLst>
                <a:gd name="T0" fmla="*/ 0 w 251"/>
                <a:gd name="T1" fmla="*/ 15 h 15"/>
                <a:gd name="T2" fmla="*/ 45 w 251"/>
                <a:gd name="T3" fmla="*/ 15 h 15"/>
                <a:gd name="T4" fmla="*/ 85 w 251"/>
                <a:gd name="T5" fmla="*/ 15 h 15"/>
                <a:gd name="T6" fmla="*/ 125 w 251"/>
                <a:gd name="T7" fmla="*/ 15 h 15"/>
                <a:gd name="T8" fmla="*/ 161 w 251"/>
                <a:gd name="T9" fmla="*/ 12 h 15"/>
                <a:gd name="T10" fmla="*/ 192 w 251"/>
                <a:gd name="T11" fmla="*/ 12 h 15"/>
                <a:gd name="T12" fmla="*/ 219 w 251"/>
                <a:gd name="T13" fmla="*/ 8 h 15"/>
                <a:gd name="T14" fmla="*/ 237 w 251"/>
                <a:gd name="T15" fmla="*/ 8 h 15"/>
                <a:gd name="T16" fmla="*/ 246 w 251"/>
                <a:gd name="T17" fmla="*/ 4 h 15"/>
                <a:gd name="T18" fmla="*/ 251 w 251"/>
                <a:gd name="T19" fmla="*/ 0 h 15"/>
                <a:gd name="T20" fmla="*/ 251 w 251"/>
                <a:gd name="T21" fmla="*/ 15 h 15"/>
                <a:gd name="T22" fmla="*/ 0 w 251"/>
                <a:gd name="T23" fmla="*/ 15 h 1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1" h="15">
                  <a:moveTo>
                    <a:pt x="0" y="15"/>
                  </a:moveTo>
                  <a:lnTo>
                    <a:pt x="45" y="15"/>
                  </a:lnTo>
                  <a:lnTo>
                    <a:pt x="85" y="15"/>
                  </a:lnTo>
                  <a:lnTo>
                    <a:pt x="125" y="15"/>
                  </a:lnTo>
                  <a:lnTo>
                    <a:pt x="161" y="12"/>
                  </a:lnTo>
                  <a:lnTo>
                    <a:pt x="192" y="12"/>
                  </a:lnTo>
                  <a:lnTo>
                    <a:pt x="219" y="8"/>
                  </a:lnTo>
                  <a:lnTo>
                    <a:pt x="237" y="8"/>
                  </a:lnTo>
                  <a:lnTo>
                    <a:pt x="246" y="4"/>
                  </a:lnTo>
                  <a:lnTo>
                    <a:pt x="251" y="0"/>
                  </a:lnTo>
                  <a:lnTo>
                    <a:pt x="251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9" name="Freeform 848"/>
            <p:cNvSpPr>
              <a:spLocks/>
            </p:cNvSpPr>
            <p:nvPr/>
          </p:nvSpPr>
          <p:spPr bwMode="auto">
            <a:xfrm>
              <a:off x="4303" y="3531"/>
              <a:ext cx="251" cy="15"/>
            </a:xfrm>
            <a:custGeom>
              <a:avLst/>
              <a:gdLst>
                <a:gd name="T0" fmla="*/ 0 w 251"/>
                <a:gd name="T1" fmla="*/ 15 h 15"/>
                <a:gd name="T2" fmla="*/ 45 w 251"/>
                <a:gd name="T3" fmla="*/ 15 h 15"/>
                <a:gd name="T4" fmla="*/ 85 w 251"/>
                <a:gd name="T5" fmla="*/ 15 h 15"/>
                <a:gd name="T6" fmla="*/ 125 w 251"/>
                <a:gd name="T7" fmla="*/ 15 h 15"/>
                <a:gd name="T8" fmla="*/ 161 w 251"/>
                <a:gd name="T9" fmla="*/ 12 h 15"/>
                <a:gd name="T10" fmla="*/ 192 w 251"/>
                <a:gd name="T11" fmla="*/ 12 h 15"/>
                <a:gd name="T12" fmla="*/ 219 w 251"/>
                <a:gd name="T13" fmla="*/ 8 h 15"/>
                <a:gd name="T14" fmla="*/ 237 w 251"/>
                <a:gd name="T15" fmla="*/ 8 h 15"/>
                <a:gd name="T16" fmla="*/ 246 w 251"/>
                <a:gd name="T17" fmla="*/ 4 h 15"/>
                <a:gd name="T18" fmla="*/ 251 w 251"/>
                <a:gd name="T19" fmla="*/ 0 h 15"/>
                <a:gd name="T20" fmla="*/ 237 w 251"/>
                <a:gd name="T21" fmla="*/ 0 h 15"/>
                <a:gd name="T22" fmla="*/ 233 w 251"/>
                <a:gd name="T23" fmla="*/ 4 h 15"/>
                <a:gd name="T24" fmla="*/ 224 w 251"/>
                <a:gd name="T25" fmla="*/ 4 h 15"/>
                <a:gd name="T26" fmla="*/ 206 w 251"/>
                <a:gd name="T27" fmla="*/ 8 h 15"/>
                <a:gd name="T28" fmla="*/ 184 w 251"/>
                <a:gd name="T29" fmla="*/ 12 h 15"/>
                <a:gd name="T30" fmla="*/ 152 w 251"/>
                <a:gd name="T31" fmla="*/ 12 h 15"/>
                <a:gd name="T32" fmla="*/ 121 w 251"/>
                <a:gd name="T33" fmla="*/ 12 h 15"/>
                <a:gd name="T34" fmla="*/ 81 w 251"/>
                <a:gd name="T35" fmla="*/ 15 h 15"/>
                <a:gd name="T36" fmla="*/ 41 w 251"/>
                <a:gd name="T37" fmla="*/ 15 h 15"/>
                <a:gd name="T38" fmla="*/ 0 w 251"/>
                <a:gd name="T39" fmla="*/ 15 h 15"/>
                <a:gd name="T40" fmla="*/ 0 w 251"/>
                <a:gd name="T41" fmla="*/ 15 h 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1" h="15">
                  <a:moveTo>
                    <a:pt x="0" y="15"/>
                  </a:moveTo>
                  <a:lnTo>
                    <a:pt x="45" y="15"/>
                  </a:lnTo>
                  <a:lnTo>
                    <a:pt x="85" y="15"/>
                  </a:lnTo>
                  <a:lnTo>
                    <a:pt x="125" y="15"/>
                  </a:lnTo>
                  <a:lnTo>
                    <a:pt x="161" y="12"/>
                  </a:lnTo>
                  <a:lnTo>
                    <a:pt x="192" y="12"/>
                  </a:lnTo>
                  <a:lnTo>
                    <a:pt x="219" y="8"/>
                  </a:lnTo>
                  <a:lnTo>
                    <a:pt x="237" y="8"/>
                  </a:lnTo>
                  <a:lnTo>
                    <a:pt x="246" y="4"/>
                  </a:lnTo>
                  <a:lnTo>
                    <a:pt x="251" y="0"/>
                  </a:lnTo>
                  <a:lnTo>
                    <a:pt x="237" y="0"/>
                  </a:lnTo>
                  <a:lnTo>
                    <a:pt x="233" y="4"/>
                  </a:lnTo>
                  <a:lnTo>
                    <a:pt x="224" y="4"/>
                  </a:lnTo>
                  <a:lnTo>
                    <a:pt x="206" y="8"/>
                  </a:lnTo>
                  <a:lnTo>
                    <a:pt x="184" y="12"/>
                  </a:lnTo>
                  <a:lnTo>
                    <a:pt x="152" y="12"/>
                  </a:lnTo>
                  <a:lnTo>
                    <a:pt x="121" y="12"/>
                  </a:lnTo>
                  <a:lnTo>
                    <a:pt x="81" y="15"/>
                  </a:lnTo>
                  <a:lnTo>
                    <a:pt x="41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0" name="Freeform 849"/>
            <p:cNvSpPr>
              <a:spLocks/>
            </p:cNvSpPr>
            <p:nvPr/>
          </p:nvSpPr>
          <p:spPr bwMode="auto">
            <a:xfrm>
              <a:off x="4303" y="3531"/>
              <a:ext cx="237" cy="15"/>
            </a:xfrm>
            <a:custGeom>
              <a:avLst/>
              <a:gdLst>
                <a:gd name="T0" fmla="*/ 0 w 237"/>
                <a:gd name="T1" fmla="*/ 15 h 15"/>
                <a:gd name="T2" fmla="*/ 41 w 237"/>
                <a:gd name="T3" fmla="*/ 15 h 15"/>
                <a:gd name="T4" fmla="*/ 81 w 237"/>
                <a:gd name="T5" fmla="*/ 15 h 15"/>
                <a:gd name="T6" fmla="*/ 121 w 237"/>
                <a:gd name="T7" fmla="*/ 12 h 15"/>
                <a:gd name="T8" fmla="*/ 152 w 237"/>
                <a:gd name="T9" fmla="*/ 12 h 15"/>
                <a:gd name="T10" fmla="*/ 184 w 237"/>
                <a:gd name="T11" fmla="*/ 12 h 15"/>
                <a:gd name="T12" fmla="*/ 206 w 237"/>
                <a:gd name="T13" fmla="*/ 8 h 15"/>
                <a:gd name="T14" fmla="*/ 224 w 237"/>
                <a:gd name="T15" fmla="*/ 4 h 15"/>
                <a:gd name="T16" fmla="*/ 233 w 237"/>
                <a:gd name="T17" fmla="*/ 4 h 15"/>
                <a:gd name="T18" fmla="*/ 237 w 237"/>
                <a:gd name="T19" fmla="*/ 0 h 15"/>
                <a:gd name="T20" fmla="*/ 224 w 237"/>
                <a:gd name="T21" fmla="*/ 0 h 15"/>
                <a:gd name="T22" fmla="*/ 219 w 237"/>
                <a:gd name="T23" fmla="*/ 4 h 15"/>
                <a:gd name="T24" fmla="*/ 206 w 237"/>
                <a:gd name="T25" fmla="*/ 8 h 15"/>
                <a:gd name="T26" fmla="*/ 188 w 237"/>
                <a:gd name="T27" fmla="*/ 8 h 15"/>
                <a:gd name="T28" fmla="*/ 157 w 237"/>
                <a:gd name="T29" fmla="*/ 12 h 15"/>
                <a:gd name="T30" fmla="*/ 125 w 237"/>
                <a:gd name="T31" fmla="*/ 12 h 15"/>
                <a:gd name="T32" fmla="*/ 85 w 237"/>
                <a:gd name="T33" fmla="*/ 12 h 15"/>
                <a:gd name="T34" fmla="*/ 45 w 237"/>
                <a:gd name="T35" fmla="*/ 15 h 15"/>
                <a:gd name="T36" fmla="*/ 0 w 237"/>
                <a:gd name="T37" fmla="*/ 15 h 15"/>
                <a:gd name="T38" fmla="*/ 0 w 237"/>
                <a:gd name="T39" fmla="*/ 15 h 1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37" h="15">
                  <a:moveTo>
                    <a:pt x="0" y="15"/>
                  </a:moveTo>
                  <a:lnTo>
                    <a:pt x="41" y="15"/>
                  </a:lnTo>
                  <a:lnTo>
                    <a:pt x="81" y="15"/>
                  </a:lnTo>
                  <a:lnTo>
                    <a:pt x="121" y="12"/>
                  </a:lnTo>
                  <a:lnTo>
                    <a:pt x="152" y="12"/>
                  </a:lnTo>
                  <a:lnTo>
                    <a:pt x="184" y="12"/>
                  </a:lnTo>
                  <a:lnTo>
                    <a:pt x="206" y="8"/>
                  </a:lnTo>
                  <a:lnTo>
                    <a:pt x="224" y="4"/>
                  </a:lnTo>
                  <a:lnTo>
                    <a:pt x="233" y="4"/>
                  </a:lnTo>
                  <a:lnTo>
                    <a:pt x="237" y="0"/>
                  </a:lnTo>
                  <a:lnTo>
                    <a:pt x="224" y="0"/>
                  </a:lnTo>
                  <a:lnTo>
                    <a:pt x="219" y="4"/>
                  </a:lnTo>
                  <a:lnTo>
                    <a:pt x="206" y="8"/>
                  </a:lnTo>
                  <a:lnTo>
                    <a:pt x="188" y="8"/>
                  </a:lnTo>
                  <a:lnTo>
                    <a:pt x="157" y="12"/>
                  </a:lnTo>
                  <a:lnTo>
                    <a:pt x="125" y="12"/>
                  </a:lnTo>
                  <a:lnTo>
                    <a:pt x="85" y="12"/>
                  </a:lnTo>
                  <a:lnTo>
                    <a:pt x="45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1" name="Freeform 850"/>
            <p:cNvSpPr>
              <a:spLocks/>
            </p:cNvSpPr>
            <p:nvPr/>
          </p:nvSpPr>
          <p:spPr bwMode="auto">
            <a:xfrm>
              <a:off x="4303" y="3531"/>
              <a:ext cx="224" cy="15"/>
            </a:xfrm>
            <a:custGeom>
              <a:avLst/>
              <a:gdLst>
                <a:gd name="T0" fmla="*/ 0 w 224"/>
                <a:gd name="T1" fmla="*/ 15 h 15"/>
                <a:gd name="T2" fmla="*/ 45 w 224"/>
                <a:gd name="T3" fmla="*/ 15 h 15"/>
                <a:gd name="T4" fmla="*/ 85 w 224"/>
                <a:gd name="T5" fmla="*/ 12 h 15"/>
                <a:gd name="T6" fmla="*/ 125 w 224"/>
                <a:gd name="T7" fmla="*/ 12 h 15"/>
                <a:gd name="T8" fmla="*/ 157 w 224"/>
                <a:gd name="T9" fmla="*/ 12 h 15"/>
                <a:gd name="T10" fmla="*/ 188 w 224"/>
                <a:gd name="T11" fmla="*/ 8 h 15"/>
                <a:gd name="T12" fmla="*/ 206 w 224"/>
                <a:gd name="T13" fmla="*/ 8 h 15"/>
                <a:gd name="T14" fmla="*/ 219 w 224"/>
                <a:gd name="T15" fmla="*/ 4 h 15"/>
                <a:gd name="T16" fmla="*/ 224 w 224"/>
                <a:gd name="T17" fmla="*/ 0 h 15"/>
                <a:gd name="T18" fmla="*/ 210 w 224"/>
                <a:gd name="T19" fmla="*/ 0 h 15"/>
                <a:gd name="T20" fmla="*/ 206 w 224"/>
                <a:gd name="T21" fmla="*/ 4 h 15"/>
                <a:gd name="T22" fmla="*/ 197 w 224"/>
                <a:gd name="T23" fmla="*/ 4 h 15"/>
                <a:gd name="T24" fmla="*/ 175 w 224"/>
                <a:gd name="T25" fmla="*/ 8 h 15"/>
                <a:gd name="T26" fmla="*/ 148 w 224"/>
                <a:gd name="T27" fmla="*/ 12 h 15"/>
                <a:gd name="T28" fmla="*/ 116 w 224"/>
                <a:gd name="T29" fmla="*/ 12 h 15"/>
                <a:gd name="T30" fmla="*/ 81 w 224"/>
                <a:gd name="T31" fmla="*/ 12 h 15"/>
                <a:gd name="T32" fmla="*/ 41 w 224"/>
                <a:gd name="T33" fmla="*/ 12 h 15"/>
                <a:gd name="T34" fmla="*/ 0 w 224"/>
                <a:gd name="T35" fmla="*/ 15 h 15"/>
                <a:gd name="T36" fmla="*/ 0 w 224"/>
                <a:gd name="T37" fmla="*/ 15 h 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24" h="15">
                  <a:moveTo>
                    <a:pt x="0" y="15"/>
                  </a:moveTo>
                  <a:lnTo>
                    <a:pt x="45" y="15"/>
                  </a:lnTo>
                  <a:lnTo>
                    <a:pt x="85" y="12"/>
                  </a:lnTo>
                  <a:lnTo>
                    <a:pt x="125" y="12"/>
                  </a:lnTo>
                  <a:lnTo>
                    <a:pt x="157" y="12"/>
                  </a:lnTo>
                  <a:lnTo>
                    <a:pt x="188" y="8"/>
                  </a:lnTo>
                  <a:lnTo>
                    <a:pt x="206" y="8"/>
                  </a:lnTo>
                  <a:lnTo>
                    <a:pt x="219" y="4"/>
                  </a:lnTo>
                  <a:lnTo>
                    <a:pt x="224" y="0"/>
                  </a:lnTo>
                  <a:lnTo>
                    <a:pt x="210" y="0"/>
                  </a:lnTo>
                  <a:lnTo>
                    <a:pt x="206" y="4"/>
                  </a:lnTo>
                  <a:lnTo>
                    <a:pt x="197" y="4"/>
                  </a:lnTo>
                  <a:lnTo>
                    <a:pt x="175" y="8"/>
                  </a:lnTo>
                  <a:lnTo>
                    <a:pt x="148" y="12"/>
                  </a:lnTo>
                  <a:lnTo>
                    <a:pt x="116" y="12"/>
                  </a:lnTo>
                  <a:lnTo>
                    <a:pt x="81" y="12"/>
                  </a:lnTo>
                  <a:lnTo>
                    <a:pt x="41" y="1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2" name="Freeform 851"/>
            <p:cNvSpPr>
              <a:spLocks/>
            </p:cNvSpPr>
            <p:nvPr/>
          </p:nvSpPr>
          <p:spPr bwMode="auto">
            <a:xfrm>
              <a:off x="4303" y="3531"/>
              <a:ext cx="210" cy="15"/>
            </a:xfrm>
            <a:custGeom>
              <a:avLst/>
              <a:gdLst>
                <a:gd name="T0" fmla="*/ 0 w 210"/>
                <a:gd name="T1" fmla="*/ 15 h 15"/>
                <a:gd name="T2" fmla="*/ 41 w 210"/>
                <a:gd name="T3" fmla="*/ 12 h 15"/>
                <a:gd name="T4" fmla="*/ 81 w 210"/>
                <a:gd name="T5" fmla="*/ 12 h 15"/>
                <a:gd name="T6" fmla="*/ 116 w 210"/>
                <a:gd name="T7" fmla="*/ 12 h 15"/>
                <a:gd name="T8" fmla="*/ 148 w 210"/>
                <a:gd name="T9" fmla="*/ 12 h 15"/>
                <a:gd name="T10" fmla="*/ 175 w 210"/>
                <a:gd name="T11" fmla="*/ 8 h 15"/>
                <a:gd name="T12" fmla="*/ 197 w 210"/>
                <a:gd name="T13" fmla="*/ 4 h 15"/>
                <a:gd name="T14" fmla="*/ 206 w 210"/>
                <a:gd name="T15" fmla="*/ 4 h 15"/>
                <a:gd name="T16" fmla="*/ 210 w 210"/>
                <a:gd name="T17" fmla="*/ 0 h 15"/>
                <a:gd name="T18" fmla="*/ 197 w 210"/>
                <a:gd name="T19" fmla="*/ 0 h 15"/>
                <a:gd name="T20" fmla="*/ 192 w 210"/>
                <a:gd name="T21" fmla="*/ 4 h 15"/>
                <a:gd name="T22" fmla="*/ 184 w 210"/>
                <a:gd name="T23" fmla="*/ 4 h 15"/>
                <a:gd name="T24" fmla="*/ 166 w 210"/>
                <a:gd name="T25" fmla="*/ 8 h 15"/>
                <a:gd name="T26" fmla="*/ 139 w 210"/>
                <a:gd name="T27" fmla="*/ 8 h 15"/>
                <a:gd name="T28" fmla="*/ 112 w 210"/>
                <a:gd name="T29" fmla="*/ 12 h 15"/>
                <a:gd name="T30" fmla="*/ 76 w 210"/>
                <a:gd name="T31" fmla="*/ 12 h 15"/>
                <a:gd name="T32" fmla="*/ 41 w 210"/>
                <a:gd name="T33" fmla="*/ 12 h 15"/>
                <a:gd name="T34" fmla="*/ 0 w 210"/>
                <a:gd name="T35" fmla="*/ 12 h 15"/>
                <a:gd name="T36" fmla="*/ 0 w 210"/>
                <a:gd name="T37" fmla="*/ 15 h 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0" h="15">
                  <a:moveTo>
                    <a:pt x="0" y="15"/>
                  </a:moveTo>
                  <a:lnTo>
                    <a:pt x="41" y="12"/>
                  </a:lnTo>
                  <a:lnTo>
                    <a:pt x="81" y="12"/>
                  </a:lnTo>
                  <a:lnTo>
                    <a:pt x="116" y="12"/>
                  </a:lnTo>
                  <a:lnTo>
                    <a:pt x="148" y="12"/>
                  </a:lnTo>
                  <a:lnTo>
                    <a:pt x="175" y="8"/>
                  </a:lnTo>
                  <a:lnTo>
                    <a:pt x="197" y="4"/>
                  </a:lnTo>
                  <a:lnTo>
                    <a:pt x="206" y="4"/>
                  </a:lnTo>
                  <a:lnTo>
                    <a:pt x="210" y="0"/>
                  </a:lnTo>
                  <a:lnTo>
                    <a:pt x="197" y="0"/>
                  </a:lnTo>
                  <a:lnTo>
                    <a:pt x="192" y="4"/>
                  </a:lnTo>
                  <a:lnTo>
                    <a:pt x="184" y="4"/>
                  </a:lnTo>
                  <a:lnTo>
                    <a:pt x="166" y="8"/>
                  </a:lnTo>
                  <a:lnTo>
                    <a:pt x="139" y="8"/>
                  </a:lnTo>
                  <a:lnTo>
                    <a:pt x="112" y="12"/>
                  </a:lnTo>
                  <a:lnTo>
                    <a:pt x="76" y="12"/>
                  </a:lnTo>
                  <a:lnTo>
                    <a:pt x="41" y="12"/>
                  </a:lnTo>
                  <a:lnTo>
                    <a:pt x="0" y="1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3" name="Freeform 852"/>
            <p:cNvSpPr>
              <a:spLocks/>
            </p:cNvSpPr>
            <p:nvPr/>
          </p:nvSpPr>
          <p:spPr bwMode="auto">
            <a:xfrm>
              <a:off x="4303" y="3531"/>
              <a:ext cx="197" cy="12"/>
            </a:xfrm>
            <a:custGeom>
              <a:avLst/>
              <a:gdLst>
                <a:gd name="T0" fmla="*/ 0 w 197"/>
                <a:gd name="T1" fmla="*/ 12 h 12"/>
                <a:gd name="T2" fmla="*/ 41 w 197"/>
                <a:gd name="T3" fmla="*/ 12 h 12"/>
                <a:gd name="T4" fmla="*/ 76 w 197"/>
                <a:gd name="T5" fmla="*/ 12 h 12"/>
                <a:gd name="T6" fmla="*/ 112 w 197"/>
                <a:gd name="T7" fmla="*/ 12 h 12"/>
                <a:gd name="T8" fmla="*/ 139 w 197"/>
                <a:gd name="T9" fmla="*/ 8 h 12"/>
                <a:gd name="T10" fmla="*/ 166 w 197"/>
                <a:gd name="T11" fmla="*/ 8 h 12"/>
                <a:gd name="T12" fmla="*/ 184 w 197"/>
                <a:gd name="T13" fmla="*/ 4 h 12"/>
                <a:gd name="T14" fmla="*/ 192 w 197"/>
                <a:gd name="T15" fmla="*/ 4 h 12"/>
                <a:gd name="T16" fmla="*/ 197 w 197"/>
                <a:gd name="T17" fmla="*/ 0 h 12"/>
                <a:gd name="T18" fmla="*/ 184 w 197"/>
                <a:gd name="T19" fmla="*/ 0 h 12"/>
                <a:gd name="T20" fmla="*/ 184 w 197"/>
                <a:gd name="T21" fmla="*/ 4 h 12"/>
                <a:gd name="T22" fmla="*/ 170 w 197"/>
                <a:gd name="T23" fmla="*/ 4 h 12"/>
                <a:gd name="T24" fmla="*/ 152 w 197"/>
                <a:gd name="T25" fmla="*/ 8 h 12"/>
                <a:gd name="T26" fmla="*/ 130 w 197"/>
                <a:gd name="T27" fmla="*/ 8 h 12"/>
                <a:gd name="T28" fmla="*/ 103 w 197"/>
                <a:gd name="T29" fmla="*/ 12 h 12"/>
                <a:gd name="T30" fmla="*/ 72 w 197"/>
                <a:gd name="T31" fmla="*/ 12 h 12"/>
                <a:gd name="T32" fmla="*/ 36 w 197"/>
                <a:gd name="T33" fmla="*/ 12 h 12"/>
                <a:gd name="T34" fmla="*/ 0 w 197"/>
                <a:gd name="T35" fmla="*/ 12 h 12"/>
                <a:gd name="T36" fmla="*/ 0 w 197"/>
                <a:gd name="T37" fmla="*/ 12 h 1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97" h="12">
                  <a:moveTo>
                    <a:pt x="0" y="12"/>
                  </a:moveTo>
                  <a:lnTo>
                    <a:pt x="41" y="12"/>
                  </a:lnTo>
                  <a:lnTo>
                    <a:pt x="76" y="12"/>
                  </a:lnTo>
                  <a:lnTo>
                    <a:pt x="112" y="12"/>
                  </a:lnTo>
                  <a:lnTo>
                    <a:pt x="139" y="8"/>
                  </a:lnTo>
                  <a:lnTo>
                    <a:pt x="166" y="8"/>
                  </a:lnTo>
                  <a:lnTo>
                    <a:pt x="184" y="4"/>
                  </a:lnTo>
                  <a:lnTo>
                    <a:pt x="192" y="4"/>
                  </a:lnTo>
                  <a:lnTo>
                    <a:pt x="197" y="0"/>
                  </a:lnTo>
                  <a:lnTo>
                    <a:pt x="184" y="0"/>
                  </a:lnTo>
                  <a:lnTo>
                    <a:pt x="184" y="4"/>
                  </a:lnTo>
                  <a:lnTo>
                    <a:pt x="170" y="4"/>
                  </a:lnTo>
                  <a:lnTo>
                    <a:pt x="152" y="8"/>
                  </a:lnTo>
                  <a:lnTo>
                    <a:pt x="130" y="8"/>
                  </a:lnTo>
                  <a:lnTo>
                    <a:pt x="103" y="12"/>
                  </a:lnTo>
                  <a:lnTo>
                    <a:pt x="72" y="12"/>
                  </a:lnTo>
                  <a:lnTo>
                    <a:pt x="36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4" name="Freeform 853"/>
            <p:cNvSpPr>
              <a:spLocks/>
            </p:cNvSpPr>
            <p:nvPr/>
          </p:nvSpPr>
          <p:spPr bwMode="auto">
            <a:xfrm>
              <a:off x="4303" y="3531"/>
              <a:ext cx="184" cy="12"/>
            </a:xfrm>
            <a:custGeom>
              <a:avLst/>
              <a:gdLst>
                <a:gd name="T0" fmla="*/ 0 w 184"/>
                <a:gd name="T1" fmla="*/ 12 h 12"/>
                <a:gd name="T2" fmla="*/ 36 w 184"/>
                <a:gd name="T3" fmla="*/ 12 h 12"/>
                <a:gd name="T4" fmla="*/ 72 w 184"/>
                <a:gd name="T5" fmla="*/ 12 h 12"/>
                <a:gd name="T6" fmla="*/ 103 w 184"/>
                <a:gd name="T7" fmla="*/ 12 h 12"/>
                <a:gd name="T8" fmla="*/ 130 w 184"/>
                <a:gd name="T9" fmla="*/ 8 h 12"/>
                <a:gd name="T10" fmla="*/ 152 w 184"/>
                <a:gd name="T11" fmla="*/ 8 h 12"/>
                <a:gd name="T12" fmla="*/ 170 w 184"/>
                <a:gd name="T13" fmla="*/ 4 h 12"/>
                <a:gd name="T14" fmla="*/ 184 w 184"/>
                <a:gd name="T15" fmla="*/ 4 h 12"/>
                <a:gd name="T16" fmla="*/ 184 w 184"/>
                <a:gd name="T17" fmla="*/ 0 h 12"/>
                <a:gd name="T18" fmla="*/ 170 w 184"/>
                <a:gd name="T19" fmla="*/ 0 h 12"/>
                <a:gd name="T20" fmla="*/ 166 w 184"/>
                <a:gd name="T21" fmla="*/ 4 h 12"/>
                <a:gd name="T22" fmla="*/ 157 w 184"/>
                <a:gd name="T23" fmla="*/ 4 h 12"/>
                <a:gd name="T24" fmla="*/ 134 w 184"/>
                <a:gd name="T25" fmla="*/ 8 h 12"/>
                <a:gd name="T26" fmla="*/ 108 w 184"/>
                <a:gd name="T27" fmla="*/ 8 h 12"/>
                <a:gd name="T28" fmla="*/ 76 w 184"/>
                <a:gd name="T29" fmla="*/ 12 h 12"/>
                <a:gd name="T30" fmla="*/ 36 w 184"/>
                <a:gd name="T31" fmla="*/ 12 h 12"/>
                <a:gd name="T32" fmla="*/ 0 w 184"/>
                <a:gd name="T33" fmla="*/ 12 h 12"/>
                <a:gd name="T34" fmla="*/ 0 w 184"/>
                <a:gd name="T35" fmla="*/ 12 h 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84" h="12">
                  <a:moveTo>
                    <a:pt x="0" y="12"/>
                  </a:moveTo>
                  <a:lnTo>
                    <a:pt x="36" y="12"/>
                  </a:lnTo>
                  <a:lnTo>
                    <a:pt x="72" y="12"/>
                  </a:lnTo>
                  <a:lnTo>
                    <a:pt x="103" y="12"/>
                  </a:lnTo>
                  <a:lnTo>
                    <a:pt x="130" y="8"/>
                  </a:lnTo>
                  <a:lnTo>
                    <a:pt x="152" y="8"/>
                  </a:lnTo>
                  <a:lnTo>
                    <a:pt x="170" y="4"/>
                  </a:lnTo>
                  <a:lnTo>
                    <a:pt x="184" y="4"/>
                  </a:lnTo>
                  <a:lnTo>
                    <a:pt x="184" y="0"/>
                  </a:lnTo>
                  <a:lnTo>
                    <a:pt x="170" y="0"/>
                  </a:lnTo>
                  <a:lnTo>
                    <a:pt x="166" y="4"/>
                  </a:lnTo>
                  <a:lnTo>
                    <a:pt x="157" y="4"/>
                  </a:lnTo>
                  <a:lnTo>
                    <a:pt x="134" y="8"/>
                  </a:lnTo>
                  <a:lnTo>
                    <a:pt x="108" y="8"/>
                  </a:lnTo>
                  <a:lnTo>
                    <a:pt x="76" y="12"/>
                  </a:lnTo>
                  <a:lnTo>
                    <a:pt x="36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5" name="Freeform 854"/>
            <p:cNvSpPr>
              <a:spLocks/>
            </p:cNvSpPr>
            <p:nvPr/>
          </p:nvSpPr>
          <p:spPr bwMode="auto">
            <a:xfrm>
              <a:off x="4303" y="3531"/>
              <a:ext cx="170" cy="12"/>
            </a:xfrm>
            <a:custGeom>
              <a:avLst/>
              <a:gdLst>
                <a:gd name="T0" fmla="*/ 0 w 170"/>
                <a:gd name="T1" fmla="*/ 12 h 12"/>
                <a:gd name="T2" fmla="*/ 36 w 170"/>
                <a:gd name="T3" fmla="*/ 12 h 12"/>
                <a:gd name="T4" fmla="*/ 76 w 170"/>
                <a:gd name="T5" fmla="*/ 12 h 12"/>
                <a:gd name="T6" fmla="*/ 108 w 170"/>
                <a:gd name="T7" fmla="*/ 8 h 12"/>
                <a:gd name="T8" fmla="*/ 134 w 170"/>
                <a:gd name="T9" fmla="*/ 8 h 12"/>
                <a:gd name="T10" fmla="*/ 157 w 170"/>
                <a:gd name="T11" fmla="*/ 4 h 12"/>
                <a:gd name="T12" fmla="*/ 166 w 170"/>
                <a:gd name="T13" fmla="*/ 4 h 12"/>
                <a:gd name="T14" fmla="*/ 170 w 170"/>
                <a:gd name="T15" fmla="*/ 0 h 12"/>
                <a:gd name="T16" fmla="*/ 157 w 170"/>
                <a:gd name="T17" fmla="*/ 0 h 12"/>
                <a:gd name="T18" fmla="*/ 157 w 170"/>
                <a:gd name="T19" fmla="*/ 4 h 12"/>
                <a:gd name="T20" fmla="*/ 143 w 170"/>
                <a:gd name="T21" fmla="*/ 4 h 12"/>
                <a:gd name="T22" fmla="*/ 125 w 170"/>
                <a:gd name="T23" fmla="*/ 8 h 12"/>
                <a:gd name="T24" fmla="*/ 99 w 170"/>
                <a:gd name="T25" fmla="*/ 8 h 12"/>
                <a:gd name="T26" fmla="*/ 67 w 170"/>
                <a:gd name="T27" fmla="*/ 8 h 12"/>
                <a:gd name="T28" fmla="*/ 36 w 170"/>
                <a:gd name="T29" fmla="*/ 12 h 12"/>
                <a:gd name="T30" fmla="*/ 0 w 170"/>
                <a:gd name="T31" fmla="*/ 12 h 12"/>
                <a:gd name="T32" fmla="*/ 0 w 170"/>
                <a:gd name="T33" fmla="*/ 12 h 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0" h="12">
                  <a:moveTo>
                    <a:pt x="0" y="12"/>
                  </a:moveTo>
                  <a:lnTo>
                    <a:pt x="36" y="12"/>
                  </a:lnTo>
                  <a:lnTo>
                    <a:pt x="76" y="12"/>
                  </a:lnTo>
                  <a:lnTo>
                    <a:pt x="108" y="8"/>
                  </a:lnTo>
                  <a:lnTo>
                    <a:pt x="134" y="8"/>
                  </a:lnTo>
                  <a:lnTo>
                    <a:pt x="157" y="4"/>
                  </a:lnTo>
                  <a:lnTo>
                    <a:pt x="166" y="4"/>
                  </a:lnTo>
                  <a:lnTo>
                    <a:pt x="170" y="0"/>
                  </a:lnTo>
                  <a:lnTo>
                    <a:pt x="157" y="0"/>
                  </a:lnTo>
                  <a:lnTo>
                    <a:pt x="157" y="4"/>
                  </a:lnTo>
                  <a:lnTo>
                    <a:pt x="143" y="4"/>
                  </a:lnTo>
                  <a:lnTo>
                    <a:pt x="125" y="8"/>
                  </a:lnTo>
                  <a:lnTo>
                    <a:pt x="99" y="8"/>
                  </a:lnTo>
                  <a:lnTo>
                    <a:pt x="67" y="8"/>
                  </a:lnTo>
                  <a:lnTo>
                    <a:pt x="36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6" name="Freeform 855"/>
            <p:cNvSpPr>
              <a:spLocks/>
            </p:cNvSpPr>
            <p:nvPr/>
          </p:nvSpPr>
          <p:spPr bwMode="auto">
            <a:xfrm>
              <a:off x="4303" y="3531"/>
              <a:ext cx="157" cy="12"/>
            </a:xfrm>
            <a:custGeom>
              <a:avLst/>
              <a:gdLst>
                <a:gd name="T0" fmla="*/ 0 w 157"/>
                <a:gd name="T1" fmla="*/ 12 h 12"/>
                <a:gd name="T2" fmla="*/ 36 w 157"/>
                <a:gd name="T3" fmla="*/ 12 h 12"/>
                <a:gd name="T4" fmla="*/ 67 w 157"/>
                <a:gd name="T5" fmla="*/ 8 h 12"/>
                <a:gd name="T6" fmla="*/ 99 w 157"/>
                <a:gd name="T7" fmla="*/ 8 h 12"/>
                <a:gd name="T8" fmla="*/ 125 w 157"/>
                <a:gd name="T9" fmla="*/ 8 h 12"/>
                <a:gd name="T10" fmla="*/ 143 w 157"/>
                <a:gd name="T11" fmla="*/ 4 h 12"/>
                <a:gd name="T12" fmla="*/ 157 w 157"/>
                <a:gd name="T13" fmla="*/ 4 h 12"/>
                <a:gd name="T14" fmla="*/ 157 w 157"/>
                <a:gd name="T15" fmla="*/ 0 h 12"/>
                <a:gd name="T16" fmla="*/ 143 w 157"/>
                <a:gd name="T17" fmla="*/ 0 h 12"/>
                <a:gd name="T18" fmla="*/ 143 w 157"/>
                <a:gd name="T19" fmla="*/ 4 h 12"/>
                <a:gd name="T20" fmla="*/ 130 w 157"/>
                <a:gd name="T21" fmla="*/ 4 h 12"/>
                <a:gd name="T22" fmla="*/ 112 w 157"/>
                <a:gd name="T23" fmla="*/ 8 h 12"/>
                <a:gd name="T24" fmla="*/ 90 w 157"/>
                <a:gd name="T25" fmla="*/ 8 h 12"/>
                <a:gd name="T26" fmla="*/ 63 w 157"/>
                <a:gd name="T27" fmla="*/ 8 h 12"/>
                <a:gd name="T28" fmla="*/ 32 w 157"/>
                <a:gd name="T29" fmla="*/ 8 h 12"/>
                <a:gd name="T30" fmla="*/ 0 w 157"/>
                <a:gd name="T31" fmla="*/ 8 h 12"/>
                <a:gd name="T32" fmla="*/ 0 w 157"/>
                <a:gd name="T33" fmla="*/ 12 h 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7" h="12">
                  <a:moveTo>
                    <a:pt x="0" y="12"/>
                  </a:moveTo>
                  <a:lnTo>
                    <a:pt x="36" y="12"/>
                  </a:lnTo>
                  <a:lnTo>
                    <a:pt x="67" y="8"/>
                  </a:lnTo>
                  <a:lnTo>
                    <a:pt x="99" y="8"/>
                  </a:lnTo>
                  <a:lnTo>
                    <a:pt x="125" y="8"/>
                  </a:lnTo>
                  <a:lnTo>
                    <a:pt x="143" y="4"/>
                  </a:lnTo>
                  <a:lnTo>
                    <a:pt x="157" y="4"/>
                  </a:lnTo>
                  <a:lnTo>
                    <a:pt x="157" y="0"/>
                  </a:lnTo>
                  <a:lnTo>
                    <a:pt x="143" y="0"/>
                  </a:lnTo>
                  <a:lnTo>
                    <a:pt x="143" y="4"/>
                  </a:lnTo>
                  <a:lnTo>
                    <a:pt x="130" y="4"/>
                  </a:lnTo>
                  <a:lnTo>
                    <a:pt x="112" y="8"/>
                  </a:lnTo>
                  <a:lnTo>
                    <a:pt x="90" y="8"/>
                  </a:lnTo>
                  <a:lnTo>
                    <a:pt x="63" y="8"/>
                  </a:lnTo>
                  <a:lnTo>
                    <a:pt x="32" y="8"/>
                  </a:lnTo>
                  <a:lnTo>
                    <a:pt x="0" y="8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7" name="Freeform 856"/>
            <p:cNvSpPr>
              <a:spLocks/>
            </p:cNvSpPr>
            <p:nvPr/>
          </p:nvSpPr>
          <p:spPr bwMode="auto">
            <a:xfrm>
              <a:off x="4303" y="3531"/>
              <a:ext cx="143" cy="8"/>
            </a:xfrm>
            <a:custGeom>
              <a:avLst/>
              <a:gdLst>
                <a:gd name="T0" fmla="*/ 0 w 143"/>
                <a:gd name="T1" fmla="*/ 8 h 8"/>
                <a:gd name="T2" fmla="*/ 32 w 143"/>
                <a:gd name="T3" fmla="*/ 8 h 8"/>
                <a:gd name="T4" fmla="*/ 63 w 143"/>
                <a:gd name="T5" fmla="*/ 8 h 8"/>
                <a:gd name="T6" fmla="*/ 90 w 143"/>
                <a:gd name="T7" fmla="*/ 8 h 8"/>
                <a:gd name="T8" fmla="*/ 112 w 143"/>
                <a:gd name="T9" fmla="*/ 8 h 8"/>
                <a:gd name="T10" fmla="*/ 130 w 143"/>
                <a:gd name="T11" fmla="*/ 4 h 8"/>
                <a:gd name="T12" fmla="*/ 143 w 143"/>
                <a:gd name="T13" fmla="*/ 4 h 8"/>
                <a:gd name="T14" fmla="*/ 143 w 143"/>
                <a:gd name="T15" fmla="*/ 0 h 8"/>
                <a:gd name="T16" fmla="*/ 130 w 143"/>
                <a:gd name="T17" fmla="*/ 0 h 8"/>
                <a:gd name="T18" fmla="*/ 130 w 143"/>
                <a:gd name="T19" fmla="*/ 4 h 8"/>
                <a:gd name="T20" fmla="*/ 121 w 143"/>
                <a:gd name="T21" fmla="*/ 4 h 8"/>
                <a:gd name="T22" fmla="*/ 103 w 143"/>
                <a:gd name="T23" fmla="*/ 8 h 8"/>
                <a:gd name="T24" fmla="*/ 81 w 143"/>
                <a:gd name="T25" fmla="*/ 8 h 8"/>
                <a:gd name="T26" fmla="*/ 58 w 143"/>
                <a:gd name="T27" fmla="*/ 8 h 8"/>
                <a:gd name="T28" fmla="*/ 27 w 143"/>
                <a:gd name="T29" fmla="*/ 8 h 8"/>
                <a:gd name="T30" fmla="*/ 0 w 143"/>
                <a:gd name="T31" fmla="*/ 8 h 8"/>
                <a:gd name="T32" fmla="*/ 0 w 143"/>
                <a:gd name="T33" fmla="*/ 8 h 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3" h="8">
                  <a:moveTo>
                    <a:pt x="0" y="8"/>
                  </a:moveTo>
                  <a:lnTo>
                    <a:pt x="32" y="8"/>
                  </a:lnTo>
                  <a:lnTo>
                    <a:pt x="63" y="8"/>
                  </a:lnTo>
                  <a:lnTo>
                    <a:pt x="90" y="8"/>
                  </a:lnTo>
                  <a:lnTo>
                    <a:pt x="112" y="8"/>
                  </a:lnTo>
                  <a:lnTo>
                    <a:pt x="130" y="4"/>
                  </a:lnTo>
                  <a:lnTo>
                    <a:pt x="143" y="4"/>
                  </a:lnTo>
                  <a:lnTo>
                    <a:pt x="143" y="0"/>
                  </a:lnTo>
                  <a:lnTo>
                    <a:pt x="130" y="0"/>
                  </a:lnTo>
                  <a:lnTo>
                    <a:pt x="130" y="4"/>
                  </a:lnTo>
                  <a:lnTo>
                    <a:pt x="121" y="4"/>
                  </a:lnTo>
                  <a:lnTo>
                    <a:pt x="103" y="8"/>
                  </a:lnTo>
                  <a:lnTo>
                    <a:pt x="81" y="8"/>
                  </a:lnTo>
                  <a:lnTo>
                    <a:pt x="58" y="8"/>
                  </a:lnTo>
                  <a:lnTo>
                    <a:pt x="27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8" name="Freeform 857"/>
            <p:cNvSpPr>
              <a:spLocks/>
            </p:cNvSpPr>
            <p:nvPr/>
          </p:nvSpPr>
          <p:spPr bwMode="auto">
            <a:xfrm>
              <a:off x="4303" y="3531"/>
              <a:ext cx="130" cy="8"/>
            </a:xfrm>
            <a:custGeom>
              <a:avLst/>
              <a:gdLst>
                <a:gd name="T0" fmla="*/ 0 w 130"/>
                <a:gd name="T1" fmla="*/ 8 h 8"/>
                <a:gd name="T2" fmla="*/ 27 w 130"/>
                <a:gd name="T3" fmla="*/ 8 h 8"/>
                <a:gd name="T4" fmla="*/ 58 w 130"/>
                <a:gd name="T5" fmla="*/ 8 h 8"/>
                <a:gd name="T6" fmla="*/ 81 w 130"/>
                <a:gd name="T7" fmla="*/ 8 h 8"/>
                <a:gd name="T8" fmla="*/ 103 w 130"/>
                <a:gd name="T9" fmla="*/ 8 h 8"/>
                <a:gd name="T10" fmla="*/ 121 w 130"/>
                <a:gd name="T11" fmla="*/ 4 h 8"/>
                <a:gd name="T12" fmla="*/ 130 w 130"/>
                <a:gd name="T13" fmla="*/ 4 h 8"/>
                <a:gd name="T14" fmla="*/ 130 w 130"/>
                <a:gd name="T15" fmla="*/ 0 h 8"/>
                <a:gd name="T16" fmla="*/ 121 w 130"/>
                <a:gd name="T17" fmla="*/ 0 h 8"/>
                <a:gd name="T18" fmla="*/ 116 w 130"/>
                <a:gd name="T19" fmla="*/ 4 h 8"/>
                <a:gd name="T20" fmla="*/ 103 w 130"/>
                <a:gd name="T21" fmla="*/ 4 h 8"/>
                <a:gd name="T22" fmla="*/ 85 w 130"/>
                <a:gd name="T23" fmla="*/ 8 h 8"/>
                <a:gd name="T24" fmla="*/ 58 w 130"/>
                <a:gd name="T25" fmla="*/ 8 h 8"/>
                <a:gd name="T26" fmla="*/ 32 w 130"/>
                <a:gd name="T27" fmla="*/ 8 h 8"/>
                <a:gd name="T28" fmla="*/ 0 w 130"/>
                <a:gd name="T29" fmla="*/ 8 h 8"/>
                <a:gd name="T30" fmla="*/ 0 w 130"/>
                <a:gd name="T31" fmla="*/ 8 h 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0" h="8">
                  <a:moveTo>
                    <a:pt x="0" y="8"/>
                  </a:moveTo>
                  <a:lnTo>
                    <a:pt x="27" y="8"/>
                  </a:lnTo>
                  <a:lnTo>
                    <a:pt x="58" y="8"/>
                  </a:lnTo>
                  <a:lnTo>
                    <a:pt x="81" y="8"/>
                  </a:lnTo>
                  <a:lnTo>
                    <a:pt x="103" y="8"/>
                  </a:lnTo>
                  <a:lnTo>
                    <a:pt x="121" y="4"/>
                  </a:lnTo>
                  <a:lnTo>
                    <a:pt x="130" y="4"/>
                  </a:lnTo>
                  <a:lnTo>
                    <a:pt x="130" y="0"/>
                  </a:lnTo>
                  <a:lnTo>
                    <a:pt x="121" y="0"/>
                  </a:lnTo>
                  <a:lnTo>
                    <a:pt x="116" y="4"/>
                  </a:lnTo>
                  <a:lnTo>
                    <a:pt x="103" y="4"/>
                  </a:lnTo>
                  <a:lnTo>
                    <a:pt x="85" y="8"/>
                  </a:lnTo>
                  <a:lnTo>
                    <a:pt x="58" y="8"/>
                  </a:lnTo>
                  <a:lnTo>
                    <a:pt x="32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9" name="Freeform 858"/>
            <p:cNvSpPr>
              <a:spLocks/>
            </p:cNvSpPr>
            <p:nvPr/>
          </p:nvSpPr>
          <p:spPr bwMode="auto">
            <a:xfrm>
              <a:off x="4303" y="3531"/>
              <a:ext cx="121" cy="8"/>
            </a:xfrm>
            <a:custGeom>
              <a:avLst/>
              <a:gdLst>
                <a:gd name="T0" fmla="*/ 0 w 121"/>
                <a:gd name="T1" fmla="*/ 8 h 8"/>
                <a:gd name="T2" fmla="*/ 32 w 121"/>
                <a:gd name="T3" fmla="*/ 8 h 8"/>
                <a:gd name="T4" fmla="*/ 58 w 121"/>
                <a:gd name="T5" fmla="*/ 8 h 8"/>
                <a:gd name="T6" fmla="*/ 85 w 121"/>
                <a:gd name="T7" fmla="*/ 8 h 8"/>
                <a:gd name="T8" fmla="*/ 103 w 121"/>
                <a:gd name="T9" fmla="*/ 4 h 8"/>
                <a:gd name="T10" fmla="*/ 116 w 121"/>
                <a:gd name="T11" fmla="*/ 4 h 8"/>
                <a:gd name="T12" fmla="*/ 121 w 121"/>
                <a:gd name="T13" fmla="*/ 0 h 8"/>
                <a:gd name="T14" fmla="*/ 108 w 121"/>
                <a:gd name="T15" fmla="*/ 0 h 8"/>
                <a:gd name="T16" fmla="*/ 103 w 121"/>
                <a:gd name="T17" fmla="*/ 4 h 8"/>
                <a:gd name="T18" fmla="*/ 90 w 121"/>
                <a:gd name="T19" fmla="*/ 4 h 8"/>
                <a:gd name="T20" fmla="*/ 76 w 121"/>
                <a:gd name="T21" fmla="*/ 4 h 8"/>
                <a:gd name="T22" fmla="*/ 54 w 121"/>
                <a:gd name="T23" fmla="*/ 8 h 8"/>
                <a:gd name="T24" fmla="*/ 27 w 121"/>
                <a:gd name="T25" fmla="*/ 8 h 8"/>
                <a:gd name="T26" fmla="*/ 0 w 121"/>
                <a:gd name="T27" fmla="*/ 8 h 8"/>
                <a:gd name="T28" fmla="*/ 0 w 121"/>
                <a:gd name="T29" fmla="*/ 8 h 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1" h="8">
                  <a:moveTo>
                    <a:pt x="0" y="8"/>
                  </a:moveTo>
                  <a:lnTo>
                    <a:pt x="32" y="8"/>
                  </a:lnTo>
                  <a:lnTo>
                    <a:pt x="58" y="8"/>
                  </a:lnTo>
                  <a:lnTo>
                    <a:pt x="85" y="8"/>
                  </a:lnTo>
                  <a:lnTo>
                    <a:pt x="103" y="4"/>
                  </a:lnTo>
                  <a:lnTo>
                    <a:pt x="116" y="4"/>
                  </a:lnTo>
                  <a:lnTo>
                    <a:pt x="121" y="0"/>
                  </a:lnTo>
                  <a:lnTo>
                    <a:pt x="108" y="0"/>
                  </a:lnTo>
                  <a:lnTo>
                    <a:pt x="103" y="4"/>
                  </a:lnTo>
                  <a:lnTo>
                    <a:pt x="90" y="4"/>
                  </a:lnTo>
                  <a:lnTo>
                    <a:pt x="76" y="4"/>
                  </a:lnTo>
                  <a:lnTo>
                    <a:pt x="54" y="8"/>
                  </a:lnTo>
                  <a:lnTo>
                    <a:pt x="27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10" name="Freeform 859"/>
            <p:cNvSpPr>
              <a:spLocks/>
            </p:cNvSpPr>
            <p:nvPr/>
          </p:nvSpPr>
          <p:spPr bwMode="auto">
            <a:xfrm>
              <a:off x="4303" y="3531"/>
              <a:ext cx="108" cy="8"/>
            </a:xfrm>
            <a:custGeom>
              <a:avLst/>
              <a:gdLst>
                <a:gd name="T0" fmla="*/ 0 w 108"/>
                <a:gd name="T1" fmla="*/ 8 h 8"/>
                <a:gd name="T2" fmla="*/ 27 w 108"/>
                <a:gd name="T3" fmla="*/ 8 h 8"/>
                <a:gd name="T4" fmla="*/ 54 w 108"/>
                <a:gd name="T5" fmla="*/ 8 h 8"/>
                <a:gd name="T6" fmla="*/ 76 w 108"/>
                <a:gd name="T7" fmla="*/ 4 h 8"/>
                <a:gd name="T8" fmla="*/ 90 w 108"/>
                <a:gd name="T9" fmla="*/ 4 h 8"/>
                <a:gd name="T10" fmla="*/ 103 w 108"/>
                <a:gd name="T11" fmla="*/ 4 h 8"/>
                <a:gd name="T12" fmla="*/ 108 w 108"/>
                <a:gd name="T13" fmla="*/ 0 h 8"/>
                <a:gd name="T14" fmla="*/ 94 w 108"/>
                <a:gd name="T15" fmla="*/ 0 h 8"/>
                <a:gd name="T16" fmla="*/ 90 w 108"/>
                <a:gd name="T17" fmla="*/ 4 h 8"/>
                <a:gd name="T18" fmla="*/ 81 w 108"/>
                <a:gd name="T19" fmla="*/ 4 h 8"/>
                <a:gd name="T20" fmla="*/ 67 w 108"/>
                <a:gd name="T21" fmla="*/ 4 h 8"/>
                <a:gd name="T22" fmla="*/ 45 w 108"/>
                <a:gd name="T23" fmla="*/ 4 h 8"/>
                <a:gd name="T24" fmla="*/ 23 w 108"/>
                <a:gd name="T25" fmla="*/ 8 h 8"/>
                <a:gd name="T26" fmla="*/ 0 w 108"/>
                <a:gd name="T27" fmla="*/ 8 h 8"/>
                <a:gd name="T28" fmla="*/ 0 w 108"/>
                <a:gd name="T29" fmla="*/ 8 h 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8">
                  <a:moveTo>
                    <a:pt x="0" y="8"/>
                  </a:moveTo>
                  <a:lnTo>
                    <a:pt x="27" y="8"/>
                  </a:lnTo>
                  <a:lnTo>
                    <a:pt x="54" y="8"/>
                  </a:lnTo>
                  <a:lnTo>
                    <a:pt x="76" y="4"/>
                  </a:lnTo>
                  <a:lnTo>
                    <a:pt x="90" y="4"/>
                  </a:lnTo>
                  <a:lnTo>
                    <a:pt x="103" y="4"/>
                  </a:lnTo>
                  <a:lnTo>
                    <a:pt x="108" y="0"/>
                  </a:lnTo>
                  <a:lnTo>
                    <a:pt x="94" y="0"/>
                  </a:lnTo>
                  <a:lnTo>
                    <a:pt x="90" y="4"/>
                  </a:lnTo>
                  <a:lnTo>
                    <a:pt x="81" y="4"/>
                  </a:lnTo>
                  <a:lnTo>
                    <a:pt x="67" y="4"/>
                  </a:lnTo>
                  <a:lnTo>
                    <a:pt x="45" y="4"/>
                  </a:lnTo>
                  <a:lnTo>
                    <a:pt x="2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11" name="Freeform 860"/>
            <p:cNvSpPr>
              <a:spLocks/>
            </p:cNvSpPr>
            <p:nvPr/>
          </p:nvSpPr>
          <p:spPr bwMode="auto">
            <a:xfrm>
              <a:off x="4303" y="3531"/>
              <a:ext cx="94" cy="8"/>
            </a:xfrm>
            <a:custGeom>
              <a:avLst/>
              <a:gdLst>
                <a:gd name="T0" fmla="*/ 0 w 94"/>
                <a:gd name="T1" fmla="*/ 8 h 8"/>
                <a:gd name="T2" fmla="*/ 23 w 94"/>
                <a:gd name="T3" fmla="*/ 8 h 8"/>
                <a:gd name="T4" fmla="*/ 45 w 94"/>
                <a:gd name="T5" fmla="*/ 4 h 8"/>
                <a:gd name="T6" fmla="*/ 67 w 94"/>
                <a:gd name="T7" fmla="*/ 4 h 8"/>
                <a:gd name="T8" fmla="*/ 81 w 94"/>
                <a:gd name="T9" fmla="*/ 4 h 8"/>
                <a:gd name="T10" fmla="*/ 90 w 94"/>
                <a:gd name="T11" fmla="*/ 4 h 8"/>
                <a:gd name="T12" fmla="*/ 94 w 94"/>
                <a:gd name="T13" fmla="*/ 0 h 8"/>
                <a:gd name="T14" fmla="*/ 81 w 94"/>
                <a:gd name="T15" fmla="*/ 0 h 8"/>
                <a:gd name="T16" fmla="*/ 76 w 94"/>
                <a:gd name="T17" fmla="*/ 4 h 8"/>
                <a:gd name="T18" fmla="*/ 63 w 94"/>
                <a:gd name="T19" fmla="*/ 4 h 8"/>
                <a:gd name="T20" fmla="*/ 45 w 94"/>
                <a:gd name="T21" fmla="*/ 4 h 8"/>
                <a:gd name="T22" fmla="*/ 23 w 94"/>
                <a:gd name="T23" fmla="*/ 4 h 8"/>
                <a:gd name="T24" fmla="*/ 0 w 94"/>
                <a:gd name="T25" fmla="*/ 4 h 8"/>
                <a:gd name="T26" fmla="*/ 0 w 94"/>
                <a:gd name="T27" fmla="*/ 8 h 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4" h="8">
                  <a:moveTo>
                    <a:pt x="0" y="8"/>
                  </a:moveTo>
                  <a:lnTo>
                    <a:pt x="23" y="8"/>
                  </a:lnTo>
                  <a:lnTo>
                    <a:pt x="45" y="4"/>
                  </a:lnTo>
                  <a:lnTo>
                    <a:pt x="67" y="4"/>
                  </a:lnTo>
                  <a:lnTo>
                    <a:pt x="81" y="4"/>
                  </a:lnTo>
                  <a:lnTo>
                    <a:pt x="90" y="4"/>
                  </a:lnTo>
                  <a:lnTo>
                    <a:pt x="94" y="0"/>
                  </a:lnTo>
                  <a:lnTo>
                    <a:pt x="81" y="0"/>
                  </a:lnTo>
                  <a:lnTo>
                    <a:pt x="76" y="4"/>
                  </a:lnTo>
                  <a:lnTo>
                    <a:pt x="63" y="4"/>
                  </a:lnTo>
                  <a:lnTo>
                    <a:pt x="45" y="4"/>
                  </a:lnTo>
                  <a:lnTo>
                    <a:pt x="23" y="4"/>
                  </a:lnTo>
                  <a:lnTo>
                    <a:pt x="0" y="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12" name="Freeform 861"/>
            <p:cNvSpPr>
              <a:spLocks/>
            </p:cNvSpPr>
            <p:nvPr/>
          </p:nvSpPr>
          <p:spPr bwMode="auto">
            <a:xfrm>
              <a:off x="4303" y="3531"/>
              <a:ext cx="81" cy="4"/>
            </a:xfrm>
            <a:custGeom>
              <a:avLst/>
              <a:gdLst>
                <a:gd name="T0" fmla="*/ 0 w 81"/>
                <a:gd name="T1" fmla="*/ 4 h 4"/>
                <a:gd name="T2" fmla="*/ 23 w 81"/>
                <a:gd name="T3" fmla="*/ 4 h 4"/>
                <a:gd name="T4" fmla="*/ 45 w 81"/>
                <a:gd name="T5" fmla="*/ 4 h 4"/>
                <a:gd name="T6" fmla="*/ 63 w 81"/>
                <a:gd name="T7" fmla="*/ 4 h 4"/>
                <a:gd name="T8" fmla="*/ 76 w 81"/>
                <a:gd name="T9" fmla="*/ 4 h 4"/>
                <a:gd name="T10" fmla="*/ 81 w 81"/>
                <a:gd name="T11" fmla="*/ 0 h 4"/>
                <a:gd name="T12" fmla="*/ 67 w 81"/>
                <a:gd name="T13" fmla="*/ 0 h 4"/>
                <a:gd name="T14" fmla="*/ 63 w 81"/>
                <a:gd name="T15" fmla="*/ 4 h 4"/>
                <a:gd name="T16" fmla="*/ 54 w 81"/>
                <a:gd name="T17" fmla="*/ 4 h 4"/>
                <a:gd name="T18" fmla="*/ 41 w 81"/>
                <a:gd name="T19" fmla="*/ 4 h 4"/>
                <a:gd name="T20" fmla="*/ 18 w 81"/>
                <a:gd name="T21" fmla="*/ 4 h 4"/>
                <a:gd name="T22" fmla="*/ 0 w 81"/>
                <a:gd name="T23" fmla="*/ 4 h 4"/>
                <a:gd name="T24" fmla="*/ 0 w 81"/>
                <a:gd name="T25" fmla="*/ 4 h 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1" h="4">
                  <a:moveTo>
                    <a:pt x="0" y="4"/>
                  </a:moveTo>
                  <a:lnTo>
                    <a:pt x="23" y="4"/>
                  </a:lnTo>
                  <a:lnTo>
                    <a:pt x="45" y="4"/>
                  </a:lnTo>
                  <a:lnTo>
                    <a:pt x="63" y="4"/>
                  </a:lnTo>
                  <a:lnTo>
                    <a:pt x="76" y="4"/>
                  </a:lnTo>
                  <a:lnTo>
                    <a:pt x="81" y="0"/>
                  </a:lnTo>
                  <a:lnTo>
                    <a:pt x="67" y="0"/>
                  </a:lnTo>
                  <a:lnTo>
                    <a:pt x="63" y="4"/>
                  </a:lnTo>
                  <a:lnTo>
                    <a:pt x="54" y="4"/>
                  </a:lnTo>
                  <a:lnTo>
                    <a:pt x="41" y="4"/>
                  </a:lnTo>
                  <a:lnTo>
                    <a:pt x="18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717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13" name="Freeform 862"/>
            <p:cNvSpPr>
              <a:spLocks/>
            </p:cNvSpPr>
            <p:nvPr/>
          </p:nvSpPr>
          <p:spPr bwMode="auto">
            <a:xfrm>
              <a:off x="4303" y="3531"/>
              <a:ext cx="67" cy="4"/>
            </a:xfrm>
            <a:custGeom>
              <a:avLst/>
              <a:gdLst>
                <a:gd name="T0" fmla="*/ 0 w 67"/>
                <a:gd name="T1" fmla="*/ 4 h 4"/>
                <a:gd name="T2" fmla="*/ 18 w 67"/>
                <a:gd name="T3" fmla="*/ 4 h 4"/>
                <a:gd name="T4" fmla="*/ 41 w 67"/>
                <a:gd name="T5" fmla="*/ 4 h 4"/>
                <a:gd name="T6" fmla="*/ 54 w 67"/>
                <a:gd name="T7" fmla="*/ 4 h 4"/>
                <a:gd name="T8" fmla="*/ 63 w 67"/>
                <a:gd name="T9" fmla="*/ 4 h 4"/>
                <a:gd name="T10" fmla="*/ 67 w 67"/>
                <a:gd name="T11" fmla="*/ 0 h 4"/>
                <a:gd name="T12" fmla="*/ 54 w 67"/>
                <a:gd name="T13" fmla="*/ 0 h 4"/>
                <a:gd name="T14" fmla="*/ 49 w 67"/>
                <a:gd name="T15" fmla="*/ 4 h 4"/>
                <a:gd name="T16" fmla="*/ 36 w 67"/>
                <a:gd name="T17" fmla="*/ 4 h 4"/>
                <a:gd name="T18" fmla="*/ 18 w 67"/>
                <a:gd name="T19" fmla="*/ 4 h 4"/>
                <a:gd name="T20" fmla="*/ 0 w 67"/>
                <a:gd name="T21" fmla="*/ 4 h 4"/>
                <a:gd name="T22" fmla="*/ 0 w 67"/>
                <a:gd name="T23" fmla="*/ 4 h 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7" h="4">
                  <a:moveTo>
                    <a:pt x="0" y="4"/>
                  </a:moveTo>
                  <a:lnTo>
                    <a:pt x="18" y="4"/>
                  </a:lnTo>
                  <a:lnTo>
                    <a:pt x="41" y="4"/>
                  </a:lnTo>
                  <a:lnTo>
                    <a:pt x="54" y="4"/>
                  </a:lnTo>
                  <a:lnTo>
                    <a:pt x="63" y="4"/>
                  </a:lnTo>
                  <a:lnTo>
                    <a:pt x="67" y="0"/>
                  </a:lnTo>
                  <a:lnTo>
                    <a:pt x="54" y="0"/>
                  </a:lnTo>
                  <a:lnTo>
                    <a:pt x="49" y="4"/>
                  </a:lnTo>
                  <a:lnTo>
                    <a:pt x="36" y="4"/>
                  </a:lnTo>
                  <a:lnTo>
                    <a:pt x="18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14" name="Freeform 863"/>
            <p:cNvSpPr>
              <a:spLocks/>
            </p:cNvSpPr>
            <p:nvPr/>
          </p:nvSpPr>
          <p:spPr bwMode="auto">
            <a:xfrm>
              <a:off x="4303" y="3531"/>
              <a:ext cx="54" cy="4"/>
            </a:xfrm>
            <a:custGeom>
              <a:avLst/>
              <a:gdLst>
                <a:gd name="T0" fmla="*/ 0 w 54"/>
                <a:gd name="T1" fmla="*/ 4 h 4"/>
                <a:gd name="T2" fmla="*/ 18 w 54"/>
                <a:gd name="T3" fmla="*/ 4 h 4"/>
                <a:gd name="T4" fmla="*/ 36 w 54"/>
                <a:gd name="T5" fmla="*/ 4 h 4"/>
                <a:gd name="T6" fmla="*/ 49 w 54"/>
                <a:gd name="T7" fmla="*/ 4 h 4"/>
                <a:gd name="T8" fmla="*/ 54 w 54"/>
                <a:gd name="T9" fmla="*/ 0 h 4"/>
                <a:gd name="T10" fmla="*/ 41 w 54"/>
                <a:gd name="T11" fmla="*/ 0 h 4"/>
                <a:gd name="T12" fmla="*/ 36 w 54"/>
                <a:gd name="T13" fmla="*/ 0 h 4"/>
                <a:gd name="T14" fmla="*/ 27 w 54"/>
                <a:gd name="T15" fmla="*/ 4 h 4"/>
                <a:gd name="T16" fmla="*/ 14 w 54"/>
                <a:gd name="T17" fmla="*/ 4 h 4"/>
                <a:gd name="T18" fmla="*/ 0 w 54"/>
                <a:gd name="T19" fmla="*/ 4 h 4"/>
                <a:gd name="T20" fmla="*/ 0 w 54"/>
                <a:gd name="T21" fmla="*/ 4 h 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4" h="4">
                  <a:moveTo>
                    <a:pt x="0" y="4"/>
                  </a:moveTo>
                  <a:lnTo>
                    <a:pt x="18" y="4"/>
                  </a:lnTo>
                  <a:lnTo>
                    <a:pt x="36" y="4"/>
                  </a:lnTo>
                  <a:lnTo>
                    <a:pt x="49" y="4"/>
                  </a:lnTo>
                  <a:lnTo>
                    <a:pt x="54" y="0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27" y="4"/>
                  </a:lnTo>
                  <a:lnTo>
                    <a:pt x="14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15" name="Freeform 864"/>
            <p:cNvSpPr>
              <a:spLocks/>
            </p:cNvSpPr>
            <p:nvPr/>
          </p:nvSpPr>
          <p:spPr bwMode="auto">
            <a:xfrm>
              <a:off x="4303" y="3531"/>
              <a:ext cx="41" cy="4"/>
            </a:xfrm>
            <a:custGeom>
              <a:avLst/>
              <a:gdLst>
                <a:gd name="T0" fmla="*/ 0 w 41"/>
                <a:gd name="T1" fmla="*/ 4 h 4"/>
                <a:gd name="T2" fmla="*/ 14 w 41"/>
                <a:gd name="T3" fmla="*/ 4 h 4"/>
                <a:gd name="T4" fmla="*/ 27 w 41"/>
                <a:gd name="T5" fmla="*/ 4 h 4"/>
                <a:gd name="T6" fmla="*/ 36 w 41"/>
                <a:gd name="T7" fmla="*/ 0 h 4"/>
                <a:gd name="T8" fmla="*/ 41 w 41"/>
                <a:gd name="T9" fmla="*/ 0 h 4"/>
                <a:gd name="T10" fmla="*/ 27 w 41"/>
                <a:gd name="T11" fmla="*/ 0 h 4"/>
                <a:gd name="T12" fmla="*/ 23 w 41"/>
                <a:gd name="T13" fmla="*/ 0 h 4"/>
                <a:gd name="T14" fmla="*/ 14 w 41"/>
                <a:gd name="T15" fmla="*/ 4 h 4"/>
                <a:gd name="T16" fmla="*/ 0 w 41"/>
                <a:gd name="T17" fmla="*/ 4 h 4"/>
                <a:gd name="T18" fmla="*/ 0 w 41"/>
                <a:gd name="T19" fmla="*/ 4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4">
                  <a:moveTo>
                    <a:pt x="0" y="4"/>
                  </a:moveTo>
                  <a:lnTo>
                    <a:pt x="14" y="4"/>
                  </a:lnTo>
                  <a:lnTo>
                    <a:pt x="27" y="4"/>
                  </a:lnTo>
                  <a:lnTo>
                    <a:pt x="36" y="0"/>
                  </a:lnTo>
                  <a:lnTo>
                    <a:pt x="41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4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16" name="Freeform 865"/>
            <p:cNvSpPr>
              <a:spLocks/>
            </p:cNvSpPr>
            <p:nvPr/>
          </p:nvSpPr>
          <p:spPr bwMode="auto">
            <a:xfrm>
              <a:off x="4303" y="3531"/>
              <a:ext cx="27" cy="4"/>
            </a:xfrm>
            <a:custGeom>
              <a:avLst/>
              <a:gdLst>
                <a:gd name="T0" fmla="*/ 0 w 27"/>
                <a:gd name="T1" fmla="*/ 4 h 4"/>
                <a:gd name="T2" fmla="*/ 14 w 27"/>
                <a:gd name="T3" fmla="*/ 4 h 4"/>
                <a:gd name="T4" fmla="*/ 23 w 27"/>
                <a:gd name="T5" fmla="*/ 0 h 4"/>
                <a:gd name="T6" fmla="*/ 27 w 27"/>
                <a:gd name="T7" fmla="*/ 0 h 4"/>
                <a:gd name="T8" fmla="*/ 14 w 27"/>
                <a:gd name="T9" fmla="*/ 0 h 4"/>
                <a:gd name="T10" fmla="*/ 9 w 27"/>
                <a:gd name="T11" fmla="*/ 0 h 4"/>
                <a:gd name="T12" fmla="*/ 0 w 27"/>
                <a:gd name="T13" fmla="*/ 0 h 4"/>
                <a:gd name="T14" fmla="*/ 0 w 27"/>
                <a:gd name="T15" fmla="*/ 4 h 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" h="4">
                  <a:moveTo>
                    <a:pt x="0" y="4"/>
                  </a:moveTo>
                  <a:lnTo>
                    <a:pt x="14" y="4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17" name="Freeform 866"/>
            <p:cNvSpPr>
              <a:spLocks/>
            </p:cNvSpPr>
            <p:nvPr/>
          </p:nvSpPr>
          <p:spPr bwMode="auto">
            <a:xfrm>
              <a:off x="4303" y="3531"/>
              <a:ext cx="14" cy="1"/>
            </a:xfrm>
            <a:custGeom>
              <a:avLst/>
              <a:gdLst>
                <a:gd name="T0" fmla="*/ 0 w 14"/>
                <a:gd name="T1" fmla="*/ 0 h 1"/>
                <a:gd name="T2" fmla="*/ 9 w 14"/>
                <a:gd name="T3" fmla="*/ 0 h 1"/>
                <a:gd name="T4" fmla="*/ 14 w 14"/>
                <a:gd name="T5" fmla="*/ 0 h 1"/>
                <a:gd name="T6" fmla="*/ 0 w 14"/>
                <a:gd name="T7" fmla="*/ 0 h 1"/>
                <a:gd name="T8" fmla="*/ 0 w 14"/>
                <a:gd name="T9" fmla="*/ 0 h 1"/>
                <a:gd name="T10" fmla="*/ 0 w 14"/>
                <a:gd name="T11" fmla="*/ 0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" h="1">
                  <a:moveTo>
                    <a:pt x="0" y="0"/>
                  </a:moveTo>
                  <a:lnTo>
                    <a:pt x="9" y="0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18" name="Rectangle 867"/>
            <p:cNvSpPr>
              <a:spLocks noChangeArrowheads="1"/>
            </p:cNvSpPr>
            <p:nvPr/>
          </p:nvSpPr>
          <p:spPr bwMode="auto">
            <a:xfrm>
              <a:off x="4303" y="3531"/>
              <a:ext cx="1" cy="1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919" name="Freeform 868"/>
            <p:cNvSpPr>
              <a:spLocks/>
            </p:cNvSpPr>
            <p:nvPr/>
          </p:nvSpPr>
          <p:spPr bwMode="auto">
            <a:xfrm>
              <a:off x="4625" y="3500"/>
              <a:ext cx="54" cy="181"/>
            </a:xfrm>
            <a:custGeom>
              <a:avLst/>
              <a:gdLst>
                <a:gd name="T0" fmla="*/ 0 w 54"/>
                <a:gd name="T1" fmla="*/ 50 h 181"/>
                <a:gd name="T2" fmla="*/ 54 w 54"/>
                <a:gd name="T3" fmla="*/ 0 h 181"/>
                <a:gd name="T4" fmla="*/ 54 w 54"/>
                <a:gd name="T5" fmla="*/ 135 h 181"/>
                <a:gd name="T6" fmla="*/ 0 w 54"/>
                <a:gd name="T7" fmla="*/ 181 h 181"/>
                <a:gd name="T8" fmla="*/ 0 w 54"/>
                <a:gd name="T9" fmla="*/ 5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" h="181">
                  <a:moveTo>
                    <a:pt x="0" y="50"/>
                  </a:moveTo>
                  <a:lnTo>
                    <a:pt x="54" y="0"/>
                  </a:lnTo>
                  <a:lnTo>
                    <a:pt x="54" y="135"/>
                  </a:lnTo>
                  <a:lnTo>
                    <a:pt x="0" y="181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20" name="Rectangle 869"/>
            <p:cNvSpPr>
              <a:spLocks noChangeArrowheads="1"/>
            </p:cNvSpPr>
            <p:nvPr/>
          </p:nvSpPr>
          <p:spPr bwMode="auto">
            <a:xfrm>
              <a:off x="4178" y="3550"/>
              <a:ext cx="447" cy="10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921" name="Rectangle 870"/>
            <p:cNvSpPr>
              <a:spLocks noChangeArrowheads="1"/>
            </p:cNvSpPr>
            <p:nvPr/>
          </p:nvSpPr>
          <p:spPr bwMode="auto">
            <a:xfrm>
              <a:off x="4178" y="3550"/>
              <a:ext cx="447" cy="104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922" name="Freeform 871"/>
            <p:cNvSpPr>
              <a:spLocks/>
            </p:cNvSpPr>
            <p:nvPr/>
          </p:nvSpPr>
          <p:spPr bwMode="auto">
            <a:xfrm>
              <a:off x="4317" y="3550"/>
              <a:ext cx="9" cy="104"/>
            </a:xfrm>
            <a:custGeom>
              <a:avLst/>
              <a:gdLst>
                <a:gd name="T0" fmla="*/ 9 w 9"/>
                <a:gd name="T1" fmla="*/ 0 h 104"/>
                <a:gd name="T2" fmla="*/ 0 w 9"/>
                <a:gd name="T3" fmla="*/ 54 h 104"/>
                <a:gd name="T4" fmla="*/ 9 w 9"/>
                <a:gd name="T5" fmla="*/ 104 h 1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" h="104">
                  <a:moveTo>
                    <a:pt x="9" y="0"/>
                  </a:moveTo>
                  <a:lnTo>
                    <a:pt x="0" y="54"/>
                  </a:lnTo>
                  <a:lnTo>
                    <a:pt x="9" y="104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23" name="Rectangle 872"/>
            <p:cNvSpPr>
              <a:spLocks noChangeArrowheads="1"/>
            </p:cNvSpPr>
            <p:nvPr/>
          </p:nvSpPr>
          <p:spPr bwMode="auto">
            <a:xfrm>
              <a:off x="4178" y="3654"/>
              <a:ext cx="447" cy="27"/>
            </a:xfrm>
            <a:prstGeom prst="rect">
              <a:avLst/>
            </a:prstGeom>
            <a:solidFill>
              <a:srgbClr val="9A9A9A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924" name="Rectangle 873"/>
            <p:cNvSpPr>
              <a:spLocks noChangeArrowheads="1"/>
            </p:cNvSpPr>
            <p:nvPr/>
          </p:nvSpPr>
          <p:spPr bwMode="auto">
            <a:xfrm>
              <a:off x="4522" y="3581"/>
              <a:ext cx="18" cy="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925" name="Freeform 874"/>
            <p:cNvSpPr>
              <a:spLocks noEditPoints="1"/>
            </p:cNvSpPr>
            <p:nvPr/>
          </p:nvSpPr>
          <p:spPr bwMode="auto">
            <a:xfrm>
              <a:off x="4339" y="3573"/>
              <a:ext cx="72" cy="8"/>
            </a:xfrm>
            <a:custGeom>
              <a:avLst/>
              <a:gdLst>
                <a:gd name="T0" fmla="*/ 0 w 72"/>
                <a:gd name="T1" fmla="*/ 8 h 8"/>
                <a:gd name="T2" fmla="*/ 18 w 72"/>
                <a:gd name="T3" fmla="*/ 8 h 8"/>
                <a:gd name="T4" fmla="*/ 18 w 72"/>
                <a:gd name="T5" fmla="*/ 0 h 8"/>
                <a:gd name="T6" fmla="*/ 0 w 72"/>
                <a:gd name="T7" fmla="*/ 0 h 8"/>
                <a:gd name="T8" fmla="*/ 0 w 72"/>
                <a:gd name="T9" fmla="*/ 8 h 8"/>
                <a:gd name="T10" fmla="*/ 31 w 72"/>
                <a:gd name="T11" fmla="*/ 8 h 8"/>
                <a:gd name="T12" fmla="*/ 40 w 72"/>
                <a:gd name="T13" fmla="*/ 8 h 8"/>
                <a:gd name="T14" fmla="*/ 40 w 72"/>
                <a:gd name="T15" fmla="*/ 0 h 8"/>
                <a:gd name="T16" fmla="*/ 31 w 72"/>
                <a:gd name="T17" fmla="*/ 0 h 8"/>
                <a:gd name="T18" fmla="*/ 31 w 72"/>
                <a:gd name="T19" fmla="*/ 8 h 8"/>
                <a:gd name="T20" fmla="*/ 49 w 72"/>
                <a:gd name="T21" fmla="*/ 8 h 8"/>
                <a:gd name="T22" fmla="*/ 72 w 72"/>
                <a:gd name="T23" fmla="*/ 8 h 8"/>
                <a:gd name="T24" fmla="*/ 72 w 72"/>
                <a:gd name="T25" fmla="*/ 0 h 8"/>
                <a:gd name="T26" fmla="*/ 49 w 72"/>
                <a:gd name="T27" fmla="*/ 0 h 8"/>
                <a:gd name="T28" fmla="*/ 49 w 72"/>
                <a:gd name="T29" fmla="*/ 8 h 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2" h="8">
                  <a:moveTo>
                    <a:pt x="0" y="8"/>
                  </a:moveTo>
                  <a:lnTo>
                    <a:pt x="18" y="8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8"/>
                  </a:lnTo>
                  <a:close/>
                  <a:moveTo>
                    <a:pt x="31" y="8"/>
                  </a:moveTo>
                  <a:lnTo>
                    <a:pt x="40" y="8"/>
                  </a:lnTo>
                  <a:lnTo>
                    <a:pt x="40" y="0"/>
                  </a:lnTo>
                  <a:lnTo>
                    <a:pt x="31" y="0"/>
                  </a:lnTo>
                  <a:lnTo>
                    <a:pt x="31" y="8"/>
                  </a:lnTo>
                  <a:close/>
                  <a:moveTo>
                    <a:pt x="49" y="8"/>
                  </a:moveTo>
                  <a:lnTo>
                    <a:pt x="72" y="8"/>
                  </a:lnTo>
                  <a:lnTo>
                    <a:pt x="72" y="0"/>
                  </a:lnTo>
                  <a:lnTo>
                    <a:pt x="49" y="0"/>
                  </a:lnTo>
                  <a:lnTo>
                    <a:pt x="49" y="8"/>
                  </a:lnTo>
                  <a:close/>
                </a:path>
              </a:pathLst>
            </a:custGeom>
            <a:solidFill>
              <a:srgbClr val="C0C0C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26" name="Freeform 875"/>
            <p:cNvSpPr>
              <a:spLocks noEditPoints="1"/>
            </p:cNvSpPr>
            <p:nvPr/>
          </p:nvSpPr>
          <p:spPr bwMode="auto">
            <a:xfrm>
              <a:off x="4192" y="3562"/>
              <a:ext cx="321" cy="38"/>
            </a:xfrm>
            <a:custGeom>
              <a:avLst/>
              <a:gdLst>
                <a:gd name="T0" fmla="*/ 0 w 321"/>
                <a:gd name="T1" fmla="*/ 38 h 38"/>
                <a:gd name="T2" fmla="*/ 40 w 321"/>
                <a:gd name="T3" fmla="*/ 38 h 38"/>
                <a:gd name="T4" fmla="*/ 40 w 321"/>
                <a:gd name="T5" fmla="*/ 0 h 38"/>
                <a:gd name="T6" fmla="*/ 0 w 321"/>
                <a:gd name="T7" fmla="*/ 0 h 38"/>
                <a:gd name="T8" fmla="*/ 0 w 321"/>
                <a:gd name="T9" fmla="*/ 38 h 38"/>
                <a:gd name="T10" fmla="*/ 286 w 321"/>
                <a:gd name="T11" fmla="*/ 27 h 38"/>
                <a:gd name="T12" fmla="*/ 321 w 321"/>
                <a:gd name="T13" fmla="*/ 27 h 38"/>
                <a:gd name="T14" fmla="*/ 321 w 321"/>
                <a:gd name="T15" fmla="*/ 7 h 38"/>
                <a:gd name="T16" fmla="*/ 286 w 321"/>
                <a:gd name="T17" fmla="*/ 7 h 38"/>
                <a:gd name="T18" fmla="*/ 286 w 321"/>
                <a:gd name="T19" fmla="*/ 27 h 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21" h="38">
                  <a:moveTo>
                    <a:pt x="0" y="38"/>
                  </a:moveTo>
                  <a:lnTo>
                    <a:pt x="40" y="38"/>
                  </a:lnTo>
                  <a:lnTo>
                    <a:pt x="40" y="0"/>
                  </a:lnTo>
                  <a:lnTo>
                    <a:pt x="0" y="0"/>
                  </a:lnTo>
                  <a:lnTo>
                    <a:pt x="0" y="38"/>
                  </a:lnTo>
                  <a:close/>
                  <a:moveTo>
                    <a:pt x="286" y="27"/>
                  </a:moveTo>
                  <a:lnTo>
                    <a:pt x="321" y="27"/>
                  </a:lnTo>
                  <a:lnTo>
                    <a:pt x="321" y="7"/>
                  </a:lnTo>
                  <a:lnTo>
                    <a:pt x="286" y="7"/>
                  </a:lnTo>
                  <a:lnTo>
                    <a:pt x="286" y="27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27" name="Freeform 876"/>
            <p:cNvSpPr>
              <a:spLocks noEditPoints="1"/>
            </p:cNvSpPr>
            <p:nvPr/>
          </p:nvSpPr>
          <p:spPr bwMode="auto">
            <a:xfrm>
              <a:off x="4183" y="3554"/>
              <a:ext cx="438" cy="119"/>
            </a:xfrm>
            <a:custGeom>
              <a:avLst/>
              <a:gdLst>
                <a:gd name="T0" fmla="*/ 147 w 438"/>
                <a:gd name="T1" fmla="*/ 96 h 119"/>
                <a:gd name="T2" fmla="*/ 438 w 438"/>
                <a:gd name="T3" fmla="*/ 96 h 119"/>
                <a:gd name="T4" fmla="*/ 438 w 438"/>
                <a:gd name="T5" fmla="*/ 0 h 119"/>
                <a:gd name="T6" fmla="*/ 147 w 438"/>
                <a:gd name="T7" fmla="*/ 0 h 119"/>
                <a:gd name="T8" fmla="*/ 143 w 438"/>
                <a:gd name="T9" fmla="*/ 50 h 119"/>
                <a:gd name="T10" fmla="*/ 147 w 438"/>
                <a:gd name="T11" fmla="*/ 96 h 119"/>
                <a:gd name="T12" fmla="*/ 254 w 438"/>
                <a:gd name="T13" fmla="*/ 85 h 119"/>
                <a:gd name="T14" fmla="*/ 420 w 438"/>
                <a:gd name="T15" fmla="*/ 85 h 119"/>
                <a:gd name="T16" fmla="*/ 420 w 438"/>
                <a:gd name="T17" fmla="*/ 15 h 119"/>
                <a:gd name="T18" fmla="*/ 254 w 438"/>
                <a:gd name="T19" fmla="*/ 15 h 119"/>
                <a:gd name="T20" fmla="*/ 254 w 438"/>
                <a:gd name="T21" fmla="*/ 85 h 119"/>
                <a:gd name="T22" fmla="*/ 397 w 438"/>
                <a:gd name="T23" fmla="*/ 119 h 119"/>
                <a:gd name="T24" fmla="*/ 429 w 438"/>
                <a:gd name="T25" fmla="*/ 119 h 119"/>
                <a:gd name="T26" fmla="*/ 438 w 438"/>
                <a:gd name="T27" fmla="*/ 119 h 119"/>
                <a:gd name="T28" fmla="*/ 438 w 438"/>
                <a:gd name="T29" fmla="*/ 111 h 119"/>
                <a:gd name="T30" fmla="*/ 429 w 438"/>
                <a:gd name="T31" fmla="*/ 108 h 119"/>
                <a:gd name="T32" fmla="*/ 397 w 438"/>
                <a:gd name="T33" fmla="*/ 108 h 119"/>
                <a:gd name="T34" fmla="*/ 397 w 438"/>
                <a:gd name="T35" fmla="*/ 119 h 119"/>
                <a:gd name="T36" fmla="*/ 40 w 438"/>
                <a:gd name="T37" fmla="*/ 119 h 119"/>
                <a:gd name="T38" fmla="*/ 4 w 438"/>
                <a:gd name="T39" fmla="*/ 119 h 119"/>
                <a:gd name="T40" fmla="*/ 0 w 438"/>
                <a:gd name="T41" fmla="*/ 119 h 119"/>
                <a:gd name="T42" fmla="*/ 0 w 438"/>
                <a:gd name="T43" fmla="*/ 111 h 119"/>
                <a:gd name="T44" fmla="*/ 4 w 438"/>
                <a:gd name="T45" fmla="*/ 108 h 119"/>
                <a:gd name="T46" fmla="*/ 40 w 438"/>
                <a:gd name="T47" fmla="*/ 108 h 119"/>
                <a:gd name="T48" fmla="*/ 40 w 438"/>
                <a:gd name="T49" fmla="*/ 119 h 119"/>
                <a:gd name="T50" fmla="*/ 156 w 438"/>
                <a:gd name="T51" fmla="*/ 27 h 119"/>
                <a:gd name="T52" fmla="*/ 228 w 438"/>
                <a:gd name="T53" fmla="*/ 27 h 119"/>
                <a:gd name="T54" fmla="*/ 228 w 438"/>
                <a:gd name="T55" fmla="*/ 19 h 119"/>
                <a:gd name="T56" fmla="*/ 156 w 438"/>
                <a:gd name="T57" fmla="*/ 19 h 119"/>
                <a:gd name="T58" fmla="*/ 156 w 438"/>
                <a:gd name="T59" fmla="*/ 27 h 11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8" h="119">
                  <a:moveTo>
                    <a:pt x="147" y="96"/>
                  </a:moveTo>
                  <a:lnTo>
                    <a:pt x="438" y="96"/>
                  </a:lnTo>
                  <a:lnTo>
                    <a:pt x="438" y="0"/>
                  </a:lnTo>
                  <a:lnTo>
                    <a:pt x="147" y="0"/>
                  </a:lnTo>
                  <a:lnTo>
                    <a:pt x="143" y="50"/>
                  </a:lnTo>
                  <a:lnTo>
                    <a:pt x="147" y="96"/>
                  </a:lnTo>
                  <a:close/>
                  <a:moveTo>
                    <a:pt x="254" y="85"/>
                  </a:moveTo>
                  <a:lnTo>
                    <a:pt x="420" y="85"/>
                  </a:lnTo>
                  <a:lnTo>
                    <a:pt x="420" y="15"/>
                  </a:lnTo>
                  <a:lnTo>
                    <a:pt x="254" y="15"/>
                  </a:lnTo>
                  <a:lnTo>
                    <a:pt x="254" y="85"/>
                  </a:lnTo>
                  <a:close/>
                  <a:moveTo>
                    <a:pt x="397" y="119"/>
                  </a:moveTo>
                  <a:lnTo>
                    <a:pt x="429" y="119"/>
                  </a:lnTo>
                  <a:lnTo>
                    <a:pt x="438" y="119"/>
                  </a:lnTo>
                  <a:lnTo>
                    <a:pt x="438" y="111"/>
                  </a:lnTo>
                  <a:lnTo>
                    <a:pt x="429" y="108"/>
                  </a:lnTo>
                  <a:lnTo>
                    <a:pt x="397" y="108"/>
                  </a:lnTo>
                  <a:lnTo>
                    <a:pt x="397" y="119"/>
                  </a:lnTo>
                  <a:close/>
                  <a:moveTo>
                    <a:pt x="40" y="119"/>
                  </a:moveTo>
                  <a:lnTo>
                    <a:pt x="4" y="119"/>
                  </a:lnTo>
                  <a:lnTo>
                    <a:pt x="0" y="119"/>
                  </a:lnTo>
                  <a:lnTo>
                    <a:pt x="0" y="111"/>
                  </a:lnTo>
                  <a:lnTo>
                    <a:pt x="4" y="108"/>
                  </a:lnTo>
                  <a:lnTo>
                    <a:pt x="40" y="108"/>
                  </a:lnTo>
                  <a:lnTo>
                    <a:pt x="40" y="119"/>
                  </a:lnTo>
                  <a:close/>
                  <a:moveTo>
                    <a:pt x="156" y="27"/>
                  </a:moveTo>
                  <a:lnTo>
                    <a:pt x="228" y="27"/>
                  </a:lnTo>
                  <a:lnTo>
                    <a:pt x="228" y="19"/>
                  </a:lnTo>
                  <a:lnTo>
                    <a:pt x="156" y="19"/>
                  </a:lnTo>
                  <a:lnTo>
                    <a:pt x="156" y="27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28" name="Freeform 877"/>
            <p:cNvSpPr>
              <a:spLocks/>
            </p:cNvSpPr>
            <p:nvPr/>
          </p:nvSpPr>
          <p:spPr bwMode="auto">
            <a:xfrm>
              <a:off x="4326" y="3554"/>
              <a:ext cx="295" cy="96"/>
            </a:xfrm>
            <a:custGeom>
              <a:avLst/>
              <a:gdLst>
                <a:gd name="T0" fmla="*/ 4 w 295"/>
                <a:gd name="T1" fmla="*/ 96 h 96"/>
                <a:gd name="T2" fmla="*/ 295 w 295"/>
                <a:gd name="T3" fmla="*/ 96 h 96"/>
                <a:gd name="T4" fmla="*/ 295 w 295"/>
                <a:gd name="T5" fmla="*/ 0 h 96"/>
                <a:gd name="T6" fmla="*/ 4 w 295"/>
                <a:gd name="T7" fmla="*/ 0 h 96"/>
                <a:gd name="T8" fmla="*/ 0 w 295"/>
                <a:gd name="T9" fmla="*/ 50 h 96"/>
                <a:gd name="T10" fmla="*/ 4 w 295"/>
                <a:gd name="T11" fmla="*/ 96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5" h="96">
                  <a:moveTo>
                    <a:pt x="4" y="96"/>
                  </a:moveTo>
                  <a:lnTo>
                    <a:pt x="295" y="96"/>
                  </a:lnTo>
                  <a:lnTo>
                    <a:pt x="295" y="0"/>
                  </a:lnTo>
                  <a:lnTo>
                    <a:pt x="4" y="0"/>
                  </a:lnTo>
                  <a:lnTo>
                    <a:pt x="0" y="50"/>
                  </a:lnTo>
                  <a:lnTo>
                    <a:pt x="4" y="96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29" name="Line 878"/>
            <p:cNvSpPr>
              <a:spLocks noChangeShapeType="1"/>
            </p:cNvSpPr>
            <p:nvPr/>
          </p:nvSpPr>
          <p:spPr bwMode="auto">
            <a:xfrm>
              <a:off x="4415" y="3554"/>
              <a:ext cx="1" cy="9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30" name="Line 879"/>
            <p:cNvSpPr>
              <a:spLocks noChangeShapeType="1"/>
            </p:cNvSpPr>
            <p:nvPr/>
          </p:nvSpPr>
          <p:spPr bwMode="auto">
            <a:xfrm flipH="1">
              <a:off x="4326" y="3589"/>
              <a:ext cx="8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31" name="Line 880"/>
            <p:cNvSpPr>
              <a:spLocks noChangeShapeType="1"/>
            </p:cNvSpPr>
            <p:nvPr/>
          </p:nvSpPr>
          <p:spPr bwMode="auto">
            <a:xfrm flipH="1">
              <a:off x="4326" y="3619"/>
              <a:ext cx="8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32" name="Rectangle 881"/>
            <p:cNvSpPr>
              <a:spLocks noChangeArrowheads="1"/>
            </p:cNvSpPr>
            <p:nvPr/>
          </p:nvSpPr>
          <p:spPr bwMode="auto">
            <a:xfrm>
              <a:off x="4437" y="3569"/>
              <a:ext cx="166" cy="70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933" name="Line 882"/>
            <p:cNvSpPr>
              <a:spLocks noChangeShapeType="1"/>
            </p:cNvSpPr>
            <p:nvPr/>
          </p:nvSpPr>
          <p:spPr bwMode="auto">
            <a:xfrm>
              <a:off x="4549" y="3569"/>
              <a:ext cx="1" cy="2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34" name="Line 883"/>
            <p:cNvSpPr>
              <a:spLocks noChangeShapeType="1"/>
            </p:cNvSpPr>
            <p:nvPr/>
          </p:nvSpPr>
          <p:spPr bwMode="auto">
            <a:xfrm>
              <a:off x="4437" y="3596"/>
              <a:ext cx="166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35" name="Freeform 884"/>
            <p:cNvSpPr>
              <a:spLocks/>
            </p:cNvSpPr>
            <p:nvPr/>
          </p:nvSpPr>
          <p:spPr bwMode="auto">
            <a:xfrm>
              <a:off x="4580" y="3662"/>
              <a:ext cx="41" cy="11"/>
            </a:xfrm>
            <a:custGeom>
              <a:avLst/>
              <a:gdLst>
                <a:gd name="T0" fmla="*/ 0 w 41"/>
                <a:gd name="T1" fmla="*/ 11 h 11"/>
                <a:gd name="T2" fmla="*/ 32 w 41"/>
                <a:gd name="T3" fmla="*/ 11 h 11"/>
                <a:gd name="T4" fmla="*/ 41 w 41"/>
                <a:gd name="T5" fmla="*/ 11 h 11"/>
                <a:gd name="T6" fmla="*/ 41 w 41"/>
                <a:gd name="T7" fmla="*/ 3 h 11"/>
                <a:gd name="T8" fmla="*/ 32 w 41"/>
                <a:gd name="T9" fmla="*/ 0 h 11"/>
                <a:gd name="T10" fmla="*/ 0 w 41"/>
                <a:gd name="T11" fmla="*/ 0 h 11"/>
                <a:gd name="T12" fmla="*/ 0 w 41"/>
                <a:gd name="T13" fmla="*/ 1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" h="11">
                  <a:moveTo>
                    <a:pt x="0" y="11"/>
                  </a:moveTo>
                  <a:lnTo>
                    <a:pt x="32" y="11"/>
                  </a:lnTo>
                  <a:lnTo>
                    <a:pt x="41" y="11"/>
                  </a:lnTo>
                  <a:lnTo>
                    <a:pt x="41" y="3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36" name="Freeform 885"/>
            <p:cNvSpPr>
              <a:spLocks/>
            </p:cNvSpPr>
            <p:nvPr/>
          </p:nvSpPr>
          <p:spPr bwMode="auto">
            <a:xfrm>
              <a:off x="4183" y="3662"/>
              <a:ext cx="40" cy="11"/>
            </a:xfrm>
            <a:custGeom>
              <a:avLst/>
              <a:gdLst>
                <a:gd name="T0" fmla="*/ 40 w 40"/>
                <a:gd name="T1" fmla="*/ 11 h 11"/>
                <a:gd name="T2" fmla="*/ 4 w 40"/>
                <a:gd name="T3" fmla="*/ 11 h 11"/>
                <a:gd name="T4" fmla="*/ 0 w 40"/>
                <a:gd name="T5" fmla="*/ 11 h 11"/>
                <a:gd name="T6" fmla="*/ 0 w 40"/>
                <a:gd name="T7" fmla="*/ 3 h 11"/>
                <a:gd name="T8" fmla="*/ 4 w 40"/>
                <a:gd name="T9" fmla="*/ 0 h 11"/>
                <a:gd name="T10" fmla="*/ 40 w 40"/>
                <a:gd name="T11" fmla="*/ 0 h 11"/>
                <a:gd name="T12" fmla="*/ 40 w 40"/>
                <a:gd name="T13" fmla="*/ 1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" h="11">
                  <a:moveTo>
                    <a:pt x="40" y="11"/>
                  </a:moveTo>
                  <a:lnTo>
                    <a:pt x="4" y="11"/>
                  </a:lnTo>
                  <a:lnTo>
                    <a:pt x="0" y="11"/>
                  </a:lnTo>
                  <a:lnTo>
                    <a:pt x="0" y="3"/>
                  </a:lnTo>
                  <a:lnTo>
                    <a:pt x="4" y="0"/>
                  </a:lnTo>
                  <a:lnTo>
                    <a:pt x="40" y="0"/>
                  </a:lnTo>
                  <a:lnTo>
                    <a:pt x="40" y="1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37" name="Rectangle 886"/>
            <p:cNvSpPr>
              <a:spLocks noChangeArrowheads="1"/>
            </p:cNvSpPr>
            <p:nvPr/>
          </p:nvSpPr>
          <p:spPr bwMode="auto">
            <a:xfrm>
              <a:off x="4339" y="3573"/>
              <a:ext cx="72" cy="8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938" name="Line 887"/>
            <p:cNvSpPr>
              <a:spLocks noChangeShapeType="1"/>
            </p:cNvSpPr>
            <p:nvPr/>
          </p:nvSpPr>
          <p:spPr bwMode="auto">
            <a:xfrm flipV="1">
              <a:off x="4339" y="3550"/>
              <a:ext cx="1" cy="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39" name="Line 888"/>
            <p:cNvSpPr>
              <a:spLocks noChangeShapeType="1"/>
            </p:cNvSpPr>
            <p:nvPr/>
          </p:nvSpPr>
          <p:spPr bwMode="auto">
            <a:xfrm flipV="1">
              <a:off x="4339" y="3650"/>
              <a:ext cx="1" cy="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0" name="Line 889"/>
            <p:cNvSpPr>
              <a:spLocks noChangeShapeType="1"/>
            </p:cNvSpPr>
            <p:nvPr/>
          </p:nvSpPr>
          <p:spPr bwMode="auto">
            <a:xfrm>
              <a:off x="4339" y="3604"/>
              <a:ext cx="9" cy="1"/>
            </a:xfrm>
            <a:prstGeom prst="line">
              <a:avLst/>
            </a:prstGeom>
            <a:noFill/>
            <a:ln w="63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1" name="Line 890"/>
            <p:cNvSpPr>
              <a:spLocks noChangeShapeType="1"/>
            </p:cNvSpPr>
            <p:nvPr/>
          </p:nvSpPr>
          <p:spPr bwMode="auto">
            <a:xfrm>
              <a:off x="4339" y="3577"/>
              <a:ext cx="9" cy="1"/>
            </a:xfrm>
            <a:prstGeom prst="line">
              <a:avLst/>
            </a:prstGeom>
            <a:noFill/>
            <a:ln w="63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2" name="Line 891"/>
            <p:cNvSpPr>
              <a:spLocks noChangeShapeType="1"/>
            </p:cNvSpPr>
            <p:nvPr/>
          </p:nvSpPr>
          <p:spPr bwMode="auto">
            <a:xfrm>
              <a:off x="4393" y="3577"/>
              <a:ext cx="9" cy="1"/>
            </a:xfrm>
            <a:prstGeom prst="line">
              <a:avLst/>
            </a:prstGeom>
            <a:noFill/>
            <a:ln w="63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3" name="Line 892"/>
            <p:cNvSpPr>
              <a:spLocks noChangeShapeType="1"/>
            </p:cNvSpPr>
            <p:nvPr/>
          </p:nvSpPr>
          <p:spPr bwMode="auto">
            <a:xfrm>
              <a:off x="4460" y="3589"/>
              <a:ext cx="9" cy="1"/>
            </a:xfrm>
            <a:prstGeom prst="line">
              <a:avLst/>
            </a:prstGeom>
            <a:noFill/>
            <a:ln w="63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4" name="Freeform 893"/>
            <p:cNvSpPr>
              <a:spLocks/>
            </p:cNvSpPr>
            <p:nvPr/>
          </p:nvSpPr>
          <p:spPr bwMode="auto">
            <a:xfrm>
              <a:off x="4567" y="3251"/>
              <a:ext cx="58" cy="280"/>
            </a:xfrm>
            <a:custGeom>
              <a:avLst/>
              <a:gdLst>
                <a:gd name="T0" fmla="*/ 0 w 58"/>
                <a:gd name="T1" fmla="*/ 280 h 280"/>
                <a:gd name="T2" fmla="*/ 45 w 58"/>
                <a:gd name="T3" fmla="*/ 246 h 280"/>
                <a:gd name="T4" fmla="*/ 45 w 58"/>
                <a:gd name="T5" fmla="*/ 180 h 280"/>
                <a:gd name="T6" fmla="*/ 58 w 58"/>
                <a:gd name="T7" fmla="*/ 142 h 280"/>
                <a:gd name="T8" fmla="*/ 58 w 58"/>
                <a:gd name="T9" fmla="*/ 0 h 280"/>
                <a:gd name="T10" fmla="*/ 0 w 58"/>
                <a:gd name="T11" fmla="*/ 46 h 280"/>
                <a:gd name="T12" fmla="*/ 0 w 58"/>
                <a:gd name="T13" fmla="*/ 280 h 2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280">
                  <a:moveTo>
                    <a:pt x="0" y="280"/>
                  </a:moveTo>
                  <a:lnTo>
                    <a:pt x="45" y="246"/>
                  </a:lnTo>
                  <a:lnTo>
                    <a:pt x="45" y="180"/>
                  </a:lnTo>
                  <a:lnTo>
                    <a:pt x="58" y="142"/>
                  </a:lnTo>
                  <a:lnTo>
                    <a:pt x="58" y="0"/>
                  </a:lnTo>
                  <a:lnTo>
                    <a:pt x="0" y="4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5" name="Freeform 894"/>
            <p:cNvSpPr>
              <a:spLocks/>
            </p:cNvSpPr>
            <p:nvPr/>
          </p:nvSpPr>
          <p:spPr bwMode="auto">
            <a:xfrm>
              <a:off x="4232" y="3251"/>
              <a:ext cx="393" cy="46"/>
            </a:xfrm>
            <a:custGeom>
              <a:avLst/>
              <a:gdLst>
                <a:gd name="T0" fmla="*/ 393 w 393"/>
                <a:gd name="T1" fmla="*/ 0 h 46"/>
                <a:gd name="T2" fmla="*/ 58 w 393"/>
                <a:gd name="T3" fmla="*/ 0 h 46"/>
                <a:gd name="T4" fmla="*/ 0 w 393"/>
                <a:gd name="T5" fmla="*/ 46 h 46"/>
                <a:gd name="T6" fmla="*/ 335 w 393"/>
                <a:gd name="T7" fmla="*/ 46 h 46"/>
                <a:gd name="T8" fmla="*/ 393 w 393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3" h="46">
                  <a:moveTo>
                    <a:pt x="393" y="0"/>
                  </a:moveTo>
                  <a:lnTo>
                    <a:pt x="58" y="0"/>
                  </a:lnTo>
                  <a:lnTo>
                    <a:pt x="0" y="46"/>
                  </a:lnTo>
                  <a:lnTo>
                    <a:pt x="335" y="46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6" name="Rectangle 895"/>
            <p:cNvSpPr>
              <a:spLocks noChangeArrowheads="1"/>
            </p:cNvSpPr>
            <p:nvPr/>
          </p:nvSpPr>
          <p:spPr bwMode="auto">
            <a:xfrm>
              <a:off x="4232" y="3297"/>
              <a:ext cx="335" cy="234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947" name="Rectangle 896"/>
            <p:cNvSpPr>
              <a:spLocks noChangeArrowheads="1"/>
            </p:cNvSpPr>
            <p:nvPr/>
          </p:nvSpPr>
          <p:spPr bwMode="auto">
            <a:xfrm>
              <a:off x="4536" y="3500"/>
              <a:ext cx="18" cy="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948" name="Freeform 897"/>
            <p:cNvSpPr>
              <a:spLocks noEditPoints="1"/>
            </p:cNvSpPr>
            <p:nvPr/>
          </p:nvSpPr>
          <p:spPr bwMode="auto">
            <a:xfrm>
              <a:off x="4281" y="3335"/>
              <a:ext cx="237" cy="142"/>
            </a:xfrm>
            <a:custGeom>
              <a:avLst/>
              <a:gdLst>
                <a:gd name="T0" fmla="*/ 0 w 237"/>
                <a:gd name="T1" fmla="*/ 0 h 142"/>
                <a:gd name="T2" fmla="*/ 237 w 237"/>
                <a:gd name="T3" fmla="*/ 0 h 142"/>
                <a:gd name="T4" fmla="*/ 237 w 237"/>
                <a:gd name="T5" fmla="*/ 142 h 142"/>
                <a:gd name="T6" fmla="*/ 0 w 237"/>
                <a:gd name="T7" fmla="*/ 142 h 142"/>
                <a:gd name="T8" fmla="*/ 0 w 237"/>
                <a:gd name="T9" fmla="*/ 0 h 142"/>
                <a:gd name="T10" fmla="*/ 0 w 237"/>
                <a:gd name="T11" fmla="*/ 0 h 142"/>
                <a:gd name="T12" fmla="*/ 228 w 237"/>
                <a:gd name="T13" fmla="*/ 0 h 142"/>
                <a:gd name="T14" fmla="*/ 228 w 237"/>
                <a:gd name="T15" fmla="*/ 139 h 142"/>
                <a:gd name="T16" fmla="*/ 0 w 237"/>
                <a:gd name="T17" fmla="*/ 139 h 142"/>
                <a:gd name="T18" fmla="*/ 0 w 237"/>
                <a:gd name="T19" fmla="*/ 0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7" h="142">
                  <a:moveTo>
                    <a:pt x="0" y="0"/>
                  </a:moveTo>
                  <a:lnTo>
                    <a:pt x="237" y="0"/>
                  </a:lnTo>
                  <a:lnTo>
                    <a:pt x="237" y="142"/>
                  </a:lnTo>
                  <a:lnTo>
                    <a:pt x="0" y="14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28" y="0"/>
                  </a:lnTo>
                  <a:lnTo>
                    <a:pt x="228" y="139"/>
                  </a:lnTo>
                  <a:lnTo>
                    <a:pt x="0" y="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8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9" name="Freeform 898"/>
            <p:cNvSpPr>
              <a:spLocks noEditPoints="1"/>
            </p:cNvSpPr>
            <p:nvPr/>
          </p:nvSpPr>
          <p:spPr bwMode="auto">
            <a:xfrm>
              <a:off x="4281" y="3335"/>
              <a:ext cx="228" cy="139"/>
            </a:xfrm>
            <a:custGeom>
              <a:avLst/>
              <a:gdLst>
                <a:gd name="T0" fmla="*/ 0 w 228"/>
                <a:gd name="T1" fmla="*/ 0 h 139"/>
                <a:gd name="T2" fmla="*/ 228 w 228"/>
                <a:gd name="T3" fmla="*/ 0 h 139"/>
                <a:gd name="T4" fmla="*/ 228 w 228"/>
                <a:gd name="T5" fmla="*/ 139 h 139"/>
                <a:gd name="T6" fmla="*/ 0 w 228"/>
                <a:gd name="T7" fmla="*/ 139 h 139"/>
                <a:gd name="T8" fmla="*/ 0 w 228"/>
                <a:gd name="T9" fmla="*/ 0 h 139"/>
                <a:gd name="T10" fmla="*/ 0 w 228"/>
                <a:gd name="T11" fmla="*/ 0 h 139"/>
                <a:gd name="T12" fmla="*/ 219 w 228"/>
                <a:gd name="T13" fmla="*/ 0 h 139"/>
                <a:gd name="T14" fmla="*/ 219 w 228"/>
                <a:gd name="T15" fmla="*/ 131 h 139"/>
                <a:gd name="T16" fmla="*/ 0 w 228"/>
                <a:gd name="T17" fmla="*/ 131 h 139"/>
                <a:gd name="T18" fmla="*/ 0 w 228"/>
                <a:gd name="T19" fmla="*/ 0 h 1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" h="139">
                  <a:moveTo>
                    <a:pt x="0" y="0"/>
                  </a:moveTo>
                  <a:lnTo>
                    <a:pt x="228" y="0"/>
                  </a:lnTo>
                  <a:lnTo>
                    <a:pt x="228" y="139"/>
                  </a:lnTo>
                  <a:lnTo>
                    <a:pt x="0" y="13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19" y="0"/>
                  </a:lnTo>
                  <a:lnTo>
                    <a:pt x="219" y="131"/>
                  </a:lnTo>
                  <a:lnTo>
                    <a:pt x="0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50" name="Freeform 899"/>
            <p:cNvSpPr>
              <a:spLocks noEditPoints="1"/>
            </p:cNvSpPr>
            <p:nvPr/>
          </p:nvSpPr>
          <p:spPr bwMode="auto">
            <a:xfrm>
              <a:off x="4281" y="3335"/>
              <a:ext cx="219" cy="131"/>
            </a:xfrm>
            <a:custGeom>
              <a:avLst/>
              <a:gdLst>
                <a:gd name="T0" fmla="*/ 0 w 219"/>
                <a:gd name="T1" fmla="*/ 0 h 131"/>
                <a:gd name="T2" fmla="*/ 219 w 219"/>
                <a:gd name="T3" fmla="*/ 0 h 131"/>
                <a:gd name="T4" fmla="*/ 219 w 219"/>
                <a:gd name="T5" fmla="*/ 131 h 131"/>
                <a:gd name="T6" fmla="*/ 0 w 219"/>
                <a:gd name="T7" fmla="*/ 131 h 131"/>
                <a:gd name="T8" fmla="*/ 0 w 219"/>
                <a:gd name="T9" fmla="*/ 0 h 131"/>
                <a:gd name="T10" fmla="*/ 0 w 219"/>
                <a:gd name="T11" fmla="*/ 0 h 131"/>
                <a:gd name="T12" fmla="*/ 210 w 219"/>
                <a:gd name="T13" fmla="*/ 0 h 131"/>
                <a:gd name="T14" fmla="*/ 210 w 219"/>
                <a:gd name="T15" fmla="*/ 127 h 131"/>
                <a:gd name="T16" fmla="*/ 0 w 219"/>
                <a:gd name="T17" fmla="*/ 127 h 131"/>
                <a:gd name="T18" fmla="*/ 0 w 219"/>
                <a:gd name="T19" fmla="*/ 0 h 1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9" h="131">
                  <a:moveTo>
                    <a:pt x="0" y="0"/>
                  </a:moveTo>
                  <a:lnTo>
                    <a:pt x="219" y="0"/>
                  </a:lnTo>
                  <a:lnTo>
                    <a:pt x="219" y="131"/>
                  </a:lnTo>
                  <a:lnTo>
                    <a:pt x="0" y="13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10" y="0"/>
                  </a:lnTo>
                  <a:lnTo>
                    <a:pt x="210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51" name="Freeform 900"/>
            <p:cNvSpPr>
              <a:spLocks noEditPoints="1"/>
            </p:cNvSpPr>
            <p:nvPr/>
          </p:nvSpPr>
          <p:spPr bwMode="auto">
            <a:xfrm>
              <a:off x="4281" y="3335"/>
              <a:ext cx="210" cy="127"/>
            </a:xfrm>
            <a:custGeom>
              <a:avLst/>
              <a:gdLst>
                <a:gd name="T0" fmla="*/ 0 w 210"/>
                <a:gd name="T1" fmla="*/ 0 h 127"/>
                <a:gd name="T2" fmla="*/ 210 w 210"/>
                <a:gd name="T3" fmla="*/ 0 h 127"/>
                <a:gd name="T4" fmla="*/ 210 w 210"/>
                <a:gd name="T5" fmla="*/ 127 h 127"/>
                <a:gd name="T6" fmla="*/ 0 w 210"/>
                <a:gd name="T7" fmla="*/ 127 h 127"/>
                <a:gd name="T8" fmla="*/ 0 w 210"/>
                <a:gd name="T9" fmla="*/ 0 h 127"/>
                <a:gd name="T10" fmla="*/ 0 w 210"/>
                <a:gd name="T11" fmla="*/ 0 h 127"/>
                <a:gd name="T12" fmla="*/ 201 w 210"/>
                <a:gd name="T13" fmla="*/ 0 h 127"/>
                <a:gd name="T14" fmla="*/ 201 w 210"/>
                <a:gd name="T15" fmla="*/ 123 h 127"/>
                <a:gd name="T16" fmla="*/ 0 w 210"/>
                <a:gd name="T17" fmla="*/ 123 h 127"/>
                <a:gd name="T18" fmla="*/ 0 w 210"/>
                <a:gd name="T19" fmla="*/ 0 h 1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0" h="127">
                  <a:moveTo>
                    <a:pt x="0" y="0"/>
                  </a:moveTo>
                  <a:lnTo>
                    <a:pt x="210" y="0"/>
                  </a:lnTo>
                  <a:lnTo>
                    <a:pt x="210" y="127"/>
                  </a:lnTo>
                  <a:lnTo>
                    <a:pt x="0" y="12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01" y="0"/>
                  </a:lnTo>
                  <a:lnTo>
                    <a:pt x="201" y="123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52" name="Freeform 901"/>
            <p:cNvSpPr>
              <a:spLocks noEditPoints="1"/>
            </p:cNvSpPr>
            <p:nvPr/>
          </p:nvSpPr>
          <p:spPr bwMode="auto">
            <a:xfrm>
              <a:off x="4281" y="3335"/>
              <a:ext cx="201" cy="123"/>
            </a:xfrm>
            <a:custGeom>
              <a:avLst/>
              <a:gdLst>
                <a:gd name="T0" fmla="*/ 0 w 201"/>
                <a:gd name="T1" fmla="*/ 0 h 123"/>
                <a:gd name="T2" fmla="*/ 201 w 201"/>
                <a:gd name="T3" fmla="*/ 0 h 123"/>
                <a:gd name="T4" fmla="*/ 201 w 201"/>
                <a:gd name="T5" fmla="*/ 123 h 123"/>
                <a:gd name="T6" fmla="*/ 0 w 201"/>
                <a:gd name="T7" fmla="*/ 123 h 123"/>
                <a:gd name="T8" fmla="*/ 0 w 201"/>
                <a:gd name="T9" fmla="*/ 0 h 123"/>
                <a:gd name="T10" fmla="*/ 0 w 201"/>
                <a:gd name="T11" fmla="*/ 0 h 123"/>
                <a:gd name="T12" fmla="*/ 192 w 201"/>
                <a:gd name="T13" fmla="*/ 0 h 123"/>
                <a:gd name="T14" fmla="*/ 192 w 201"/>
                <a:gd name="T15" fmla="*/ 115 h 123"/>
                <a:gd name="T16" fmla="*/ 0 w 201"/>
                <a:gd name="T17" fmla="*/ 115 h 123"/>
                <a:gd name="T18" fmla="*/ 0 w 201"/>
                <a:gd name="T19" fmla="*/ 0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1" h="123">
                  <a:moveTo>
                    <a:pt x="0" y="0"/>
                  </a:moveTo>
                  <a:lnTo>
                    <a:pt x="201" y="0"/>
                  </a:lnTo>
                  <a:lnTo>
                    <a:pt x="201" y="123"/>
                  </a:lnTo>
                  <a:lnTo>
                    <a:pt x="0" y="12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92" y="0"/>
                  </a:lnTo>
                  <a:lnTo>
                    <a:pt x="192" y="115"/>
                  </a:lnTo>
                  <a:lnTo>
                    <a:pt x="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53" name="Freeform 902"/>
            <p:cNvSpPr>
              <a:spLocks noEditPoints="1"/>
            </p:cNvSpPr>
            <p:nvPr/>
          </p:nvSpPr>
          <p:spPr bwMode="auto">
            <a:xfrm>
              <a:off x="4281" y="3335"/>
              <a:ext cx="192" cy="115"/>
            </a:xfrm>
            <a:custGeom>
              <a:avLst/>
              <a:gdLst>
                <a:gd name="T0" fmla="*/ 0 w 192"/>
                <a:gd name="T1" fmla="*/ 0 h 115"/>
                <a:gd name="T2" fmla="*/ 192 w 192"/>
                <a:gd name="T3" fmla="*/ 0 h 115"/>
                <a:gd name="T4" fmla="*/ 192 w 192"/>
                <a:gd name="T5" fmla="*/ 115 h 115"/>
                <a:gd name="T6" fmla="*/ 0 w 192"/>
                <a:gd name="T7" fmla="*/ 115 h 115"/>
                <a:gd name="T8" fmla="*/ 0 w 192"/>
                <a:gd name="T9" fmla="*/ 0 h 115"/>
                <a:gd name="T10" fmla="*/ 0 w 192"/>
                <a:gd name="T11" fmla="*/ 0 h 115"/>
                <a:gd name="T12" fmla="*/ 188 w 192"/>
                <a:gd name="T13" fmla="*/ 0 h 115"/>
                <a:gd name="T14" fmla="*/ 188 w 192"/>
                <a:gd name="T15" fmla="*/ 112 h 115"/>
                <a:gd name="T16" fmla="*/ 0 w 192"/>
                <a:gd name="T17" fmla="*/ 112 h 115"/>
                <a:gd name="T18" fmla="*/ 0 w 192"/>
                <a:gd name="T19" fmla="*/ 0 h 1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15">
                  <a:moveTo>
                    <a:pt x="0" y="0"/>
                  </a:moveTo>
                  <a:lnTo>
                    <a:pt x="192" y="0"/>
                  </a:lnTo>
                  <a:lnTo>
                    <a:pt x="192" y="115"/>
                  </a:lnTo>
                  <a:lnTo>
                    <a:pt x="0" y="11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88" y="0"/>
                  </a:lnTo>
                  <a:lnTo>
                    <a:pt x="18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54" name="Freeform 903"/>
            <p:cNvSpPr>
              <a:spLocks noEditPoints="1"/>
            </p:cNvSpPr>
            <p:nvPr/>
          </p:nvSpPr>
          <p:spPr bwMode="auto">
            <a:xfrm>
              <a:off x="4281" y="3335"/>
              <a:ext cx="188" cy="112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0 h 112"/>
                <a:gd name="T4" fmla="*/ 188 w 188"/>
                <a:gd name="T5" fmla="*/ 112 h 112"/>
                <a:gd name="T6" fmla="*/ 0 w 188"/>
                <a:gd name="T7" fmla="*/ 112 h 112"/>
                <a:gd name="T8" fmla="*/ 0 w 188"/>
                <a:gd name="T9" fmla="*/ 0 h 112"/>
                <a:gd name="T10" fmla="*/ 0 w 188"/>
                <a:gd name="T11" fmla="*/ 0 h 112"/>
                <a:gd name="T12" fmla="*/ 179 w 188"/>
                <a:gd name="T13" fmla="*/ 0 h 112"/>
                <a:gd name="T14" fmla="*/ 179 w 188"/>
                <a:gd name="T15" fmla="*/ 104 h 112"/>
                <a:gd name="T16" fmla="*/ 0 w 188"/>
                <a:gd name="T17" fmla="*/ 104 h 112"/>
                <a:gd name="T18" fmla="*/ 0 w 188"/>
                <a:gd name="T19" fmla="*/ 0 h 1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lnTo>
                    <a:pt x="188" y="0"/>
                  </a:lnTo>
                  <a:lnTo>
                    <a:pt x="188" y="112"/>
                  </a:lnTo>
                  <a:lnTo>
                    <a:pt x="0" y="11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79" y="0"/>
                  </a:lnTo>
                  <a:lnTo>
                    <a:pt x="179" y="104"/>
                  </a:ln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55" name="Freeform 904"/>
            <p:cNvSpPr>
              <a:spLocks noEditPoints="1"/>
            </p:cNvSpPr>
            <p:nvPr/>
          </p:nvSpPr>
          <p:spPr bwMode="auto">
            <a:xfrm>
              <a:off x="4281" y="3335"/>
              <a:ext cx="179" cy="104"/>
            </a:xfrm>
            <a:custGeom>
              <a:avLst/>
              <a:gdLst>
                <a:gd name="T0" fmla="*/ 0 w 179"/>
                <a:gd name="T1" fmla="*/ 0 h 104"/>
                <a:gd name="T2" fmla="*/ 179 w 179"/>
                <a:gd name="T3" fmla="*/ 0 h 104"/>
                <a:gd name="T4" fmla="*/ 179 w 179"/>
                <a:gd name="T5" fmla="*/ 104 h 104"/>
                <a:gd name="T6" fmla="*/ 0 w 179"/>
                <a:gd name="T7" fmla="*/ 104 h 104"/>
                <a:gd name="T8" fmla="*/ 0 w 179"/>
                <a:gd name="T9" fmla="*/ 0 h 104"/>
                <a:gd name="T10" fmla="*/ 0 w 179"/>
                <a:gd name="T11" fmla="*/ 0 h 104"/>
                <a:gd name="T12" fmla="*/ 170 w 179"/>
                <a:gd name="T13" fmla="*/ 0 h 104"/>
                <a:gd name="T14" fmla="*/ 170 w 179"/>
                <a:gd name="T15" fmla="*/ 100 h 104"/>
                <a:gd name="T16" fmla="*/ 0 w 179"/>
                <a:gd name="T17" fmla="*/ 100 h 104"/>
                <a:gd name="T18" fmla="*/ 0 w 179"/>
                <a:gd name="T19" fmla="*/ 0 h 1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9" h="104">
                  <a:moveTo>
                    <a:pt x="0" y="0"/>
                  </a:moveTo>
                  <a:lnTo>
                    <a:pt x="179" y="0"/>
                  </a:lnTo>
                  <a:lnTo>
                    <a:pt x="179" y="104"/>
                  </a:lnTo>
                  <a:lnTo>
                    <a:pt x="0" y="10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70" y="0"/>
                  </a:lnTo>
                  <a:lnTo>
                    <a:pt x="170" y="100"/>
                  </a:lnTo>
                  <a:lnTo>
                    <a:pt x="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A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56" name="Freeform 905"/>
            <p:cNvSpPr>
              <a:spLocks noEditPoints="1"/>
            </p:cNvSpPr>
            <p:nvPr/>
          </p:nvSpPr>
          <p:spPr bwMode="auto">
            <a:xfrm>
              <a:off x="4281" y="3335"/>
              <a:ext cx="170" cy="100"/>
            </a:xfrm>
            <a:custGeom>
              <a:avLst/>
              <a:gdLst>
                <a:gd name="T0" fmla="*/ 0 w 170"/>
                <a:gd name="T1" fmla="*/ 0 h 100"/>
                <a:gd name="T2" fmla="*/ 170 w 170"/>
                <a:gd name="T3" fmla="*/ 0 h 100"/>
                <a:gd name="T4" fmla="*/ 170 w 170"/>
                <a:gd name="T5" fmla="*/ 100 h 100"/>
                <a:gd name="T6" fmla="*/ 0 w 170"/>
                <a:gd name="T7" fmla="*/ 100 h 100"/>
                <a:gd name="T8" fmla="*/ 0 w 170"/>
                <a:gd name="T9" fmla="*/ 0 h 100"/>
                <a:gd name="T10" fmla="*/ 0 w 170"/>
                <a:gd name="T11" fmla="*/ 0 h 100"/>
                <a:gd name="T12" fmla="*/ 161 w 170"/>
                <a:gd name="T13" fmla="*/ 0 h 100"/>
                <a:gd name="T14" fmla="*/ 161 w 170"/>
                <a:gd name="T15" fmla="*/ 96 h 100"/>
                <a:gd name="T16" fmla="*/ 0 w 170"/>
                <a:gd name="T17" fmla="*/ 96 h 100"/>
                <a:gd name="T18" fmla="*/ 0 w 170"/>
                <a:gd name="T19" fmla="*/ 0 h 1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0" h="100">
                  <a:moveTo>
                    <a:pt x="0" y="0"/>
                  </a:moveTo>
                  <a:lnTo>
                    <a:pt x="170" y="0"/>
                  </a:lnTo>
                  <a:lnTo>
                    <a:pt x="170" y="100"/>
                  </a:lnTo>
                  <a:lnTo>
                    <a:pt x="0" y="10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61" y="0"/>
                  </a:lnTo>
                  <a:lnTo>
                    <a:pt x="161" y="96"/>
                  </a:lnTo>
                  <a:lnTo>
                    <a:pt x="0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57" name="Freeform 906"/>
            <p:cNvSpPr>
              <a:spLocks noEditPoints="1"/>
            </p:cNvSpPr>
            <p:nvPr/>
          </p:nvSpPr>
          <p:spPr bwMode="auto">
            <a:xfrm>
              <a:off x="4281" y="3335"/>
              <a:ext cx="161" cy="96"/>
            </a:xfrm>
            <a:custGeom>
              <a:avLst/>
              <a:gdLst>
                <a:gd name="T0" fmla="*/ 0 w 161"/>
                <a:gd name="T1" fmla="*/ 0 h 96"/>
                <a:gd name="T2" fmla="*/ 161 w 161"/>
                <a:gd name="T3" fmla="*/ 0 h 96"/>
                <a:gd name="T4" fmla="*/ 161 w 161"/>
                <a:gd name="T5" fmla="*/ 96 h 96"/>
                <a:gd name="T6" fmla="*/ 0 w 161"/>
                <a:gd name="T7" fmla="*/ 96 h 96"/>
                <a:gd name="T8" fmla="*/ 0 w 161"/>
                <a:gd name="T9" fmla="*/ 0 h 96"/>
                <a:gd name="T10" fmla="*/ 0 w 161"/>
                <a:gd name="T11" fmla="*/ 0 h 96"/>
                <a:gd name="T12" fmla="*/ 152 w 161"/>
                <a:gd name="T13" fmla="*/ 0 h 96"/>
                <a:gd name="T14" fmla="*/ 152 w 161"/>
                <a:gd name="T15" fmla="*/ 89 h 96"/>
                <a:gd name="T16" fmla="*/ 0 w 161"/>
                <a:gd name="T17" fmla="*/ 89 h 96"/>
                <a:gd name="T18" fmla="*/ 0 w 161"/>
                <a:gd name="T19" fmla="*/ 0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1" h="96">
                  <a:moveTo>
                    <a:pt x="0" y="0"/>
                  </a:moveTo>
                  <a:lnTo>
                    <a:pt x="161" y="0"/>
                  </a:lnTo>
                  <a:lnTo>
                    <a:pt x="161" y="96"/>
                  </a:lnTo>
                  <a:lnTo>
                    <a:pt x="0" y="9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52" y="0"/>
                  </a:lnTo>
                  <a:lnTo>
                    <a:pt x="152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58" name="Freeform 907"/>
            <p:cNvSpPr>
              <a:spLocks noEditPoints="1"/>
            </p:cNvSpPr>
            <p:nvPr/>
          </p:nvSpPr>
          <p:spPr bwMode="auto">
            <a:xfrm>
              <a:off x="4281" y="3335"/>
              <a:ext cx="152" cy="89"/>
            </a:xfrm>
            <a:custGeom>
              <a:avLst/>
              <a:gdLst>
                <a:gd name="T0" fmla="*/ 0 w 152"/>
                <a:gd name="T1" fmla="*/ 0 h 89"/>
                <a:gd name="T2" fmla="*/ 152 w 152"/>
                <a:gd name="T3" fmla="*/ 0 h 89"/>
                <a:gd name="T4" fmla="*/ 152 w 152"/>
                <a:gd name="T5" fmla="*/ 89 h 89"/>
                <a:gd name="T6" fmla="*/ 0 w 152"/>
                <a:gd name="T7" fmla="*/ 89 h 89"/>
                <a:gd name="T8" fmla="*/ 0 w 152"/>
                <a:gd name="T9" fmla="*/ 0 h 89"/>
                <a:gd name="T10" fmla="*/ 0 w 152"/>
                <a:gd name="T11" fmla="*/ 0 h 89"/>
                <a:gd name="T12" fmla="*/ 143 w 152"/>
                <a:gd name="T13" fmla="*/ 0 h 89"/>
                <a:gd name="T14" fmla="*/ 143 w 152"/>
                <a:gd name="T15" fmla="*/ 85 h 89"/>
                <a:gd name="T16" fmla="*/ 0 w 152"/>
                <a:gd name="T17" fmla="*/ 85 h 89"/>
                <a:gd name="T18" fmla="*/ 0 w 152"/>
                <a:gd name="T19" fmla="*/ 0 h 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2" h="89">
                  <a:moveTo>
                    <a:pt x="0" y="0"/>
                  </a:moveTo>
                  <a:lnTo>
                    <a:pt x="152" y="0"/>
                  </a:lnTo>
                  <a:lnTo>
                    <a:pt x="152" y="89"/>
                  </a:lnTo>
                  <a:lnTo>
                    <a:pt x="0" y="8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43" y="0"/>
                  </a:lnTo>
                  <a:lnTo>
                    <a:pt x="143" y="85"/>
                  </a:lnTo>
                  <a:lnTo>
                    <a:pt x="0" y="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59" name="Freeform 908"/>
            <p:cNvSpPr>
              <a:spLocks noEditPoints="1"/>
            </p:cNvSpPr>
            <p:nvPr/>
          </p:nvSpPr>
          <p:spPr bwMode="auto">
            <a:xfrm>
              <a:off x="4281" y="3335"/>
              <a:ext cx="143" cy="85"/>
            </a:xfrm>
            <a:custGeom>
              <a:avLst/>
              <a:gdLst>
                <a:gd name="T0" fmla="*/ 0 w 143"/>
                <a:gd name="T1" fmla="*/ 0 h 85"/>
                <a:gd name="T2" fmla="*/ 143 w 143"/>
                <a:gd name="T3" fmla="*/ 0 h 85"/>
                <a:gd name="T4" fmla="*/ 143 w 143"/>
                <a:gd name="T5" fmla="*/ 85 h 85"/>
                <a:gd name="T6" fmla="*/ 0 w 143"/>
                <a:gd name="T7" fmla="*/ 85 h 85"/>
                <a:gd name="T8" fmla="*/ 0 w 143"/>
                <a:gd name="T9" fmla="*/ 0 h 85"/>
                <a:gd name="T10" fmla="*/ 0 w 143"/>
                <a:gd name="T11" fmla="*/ 0 h 85"/>
                <a:gd name="T12" fmla="*/ 134 w 143"/>
                <a:gd name="T13" fmla="*/ 0 h 85"/>
                <a:gd name="T14" fmla="*/ 134 w 143"/>
                <a:gd name="T15" fmla="*/ 77 h 85"/>
                <a:gd name="T16" fmla="*/ 0 w 143"/>
                <a:gd name="T17" fmla="*/ 77 h 85"/>
                <a:gd name="T18" fmla="*/ 0 w 143"/>
                <a:gd name="T19" fmla="*/ 0 h 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3" h="85">
                  <a:moveTo>
                    <a:pt x="0" y="0"/>
                  </a:moveTo>
                  <a:lnTo>
                    <a:pt x="143" y="0"/>
                  </a:lnTo>
                  <a:lnTo>
                    <a:pt x="143" y="85"/>
                  </a:lnTo>
                  <a:lnTo>
                    <a:pt x="0" y="8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34" y="0"/>
                  </a:lnTo>
                  <a:lnTo>
                    <a:pt x="134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" name="Freeform 909"/>
            <p:cNvSpPr>
              <a:spLocks noEditPoints="1"/>
            </p:cNvSpPr>
            <p:nvPr/>
          </p:nvSpPr>
          <p:spPr bwMode="auto">
            <a:xfrm>
              <a:off x="4281" y="3335"/>
              <a:ext cx="134" cy="77"/>
            </a:xfrm>
            <a:custGeom>
              <a:avLst/>
              <a:gdLst>
                <a:gd name="T0" fmla="*/ 0 w 134"/>
                <a:gd name="T1" fmla="*/ 0 h 77"/>
                <a:gd name="T2" fmla="*/ 134 w 134"/>
                <a:gd name="T3" fmla="*/ 0 h 77"/>
                <a:gd name="T4" fmla="*/ 134 w 134"/>
                <a:gd name="T5" fmla="*/ 77 h 77"/>
                <a:gd name="T6" fmla="*/ 0 w 134"/>
                <a:gd name="T7" fmla="*/ 77 h 77"/>
                <a:gd name="T8" fmla="*/ 0 w 134"/>
                <a:gd name="T9" fmla="*/ 0 h 77"/>
                <a:gd name="T10" fmla="*/ 0 w 134"/>
                <a:gd name="T11" fmla="*/ 0 h 77"/>
                <a:gd name="T12" fmla="*/ 125 w 134"/>
                <a:gd name="T13" fmla="*/ 0 h 77"/>
                <a:gd name="T14" fmla="*/ 125 w 134"/>
                <a:gd name="T15" fmla="*/ 73 h 77"/>
                <a:gd name="T16" fmla="*/ 0 w 134"/>
                <a:gd name="T17" fmla="*/ 73 h 77"/>
                <a:gd name="T18" fmla="*/ 0 w 134"/>
                <a:gd name="T19" fmla="*/ 0 h 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4" h="77">
                  <a:moveTo>
                    <a:pt x="0" y="0"/>
                  </a:moveTo>
                  <a:lnTo>
                    <a:pt x="134" y="0"/>
                  </a:lnTo>
                  <a:lnTo>
                    <a:pt x="134" y="77"/>
                  </a:lnTo>
                  <a:lnTo>
                    <a:pt x="0" y="7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25" y="0"/>
                  </a:lnTo>
                  <a:lnTo>
                    <a:pt x="125" y="73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1" name="Freeform 910"/>
            <p:cNvSpPr>
              <a:spLocks noEditPoints="1"/>
            </p:cNvSpPr>
            <p:nvPr/>
          </p:nvSpPr>
          <p:spPr bwMode="auto">
            <a:xfrm>
              <a:off x="4281" y="3335"/>
              <a:ext cx="125" cy="73"/>
            </a:xfrm>
            <a:custGeom>
              <a:avLst/>
              <a:gdLst>
                <a:gd name="T0" fmla="*/ 0 w 125"/>
                <a:gd name="T1" fmla="*/ 0 h 73"/>
                <a:gd name="T2" fmla="*/ 125 w 125"/>
                <a:gd name="T3" fmla="*/ 0 h 73"/>
                <a:gd name="T4" fmla="*/ 125 w 125"/>
                <a:gd name="T5" fmla="*/ 73 h 73"/>
                <a:gd name="T6" fmla="*/ 0 w 125"/>
                <a:gd name="T7" fmla="*/ 73 h 73"/>
                <a:gd name="T8" fmla="*/ 0 w 125"/>
                <a:gd name="T9" fmla="*/ 0 h 73"/>
                <a:gd name="T10" fmla="*/ 0 w 125"/>
                <a:gd name="T11" fmla="*/ 0 h 73"/>
                <a:gd name="T12" fmla="*/ 116 w 125"/>
                <a:gd name="T13" fmla="*/ 0 h 73"/>
                <a:gd name="T14" fmla="*/ 116 w 125"/>
                <a:gd name="T15" fmla="*/ 69 h 73"/>
                <a:gd name="T16" fmla="*/ 0 w 125"/>
                <a:gd name="T17" fmla="*/ 69 h 73"/>
                <a:gd name="T18" fmla="*/ 0 w 125"/>
                <a:gd name="T19" fmla="*/ 0 h 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5" h="73">
                  <a:moveTo>
                    <a:pt x="0" y="0"/>
                  </a:moveTo>
                  <a:lnTo>
                    <a:pt x="125" y="0"/>
                  </a:lnTo>
                  <a:lnTo>
                    <a:pt x="125" y="73"/>
                  </a:lnTo>
                  <a:lnTo>
                    <a:pt x="0" y="7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16" y="0"/>
                  </a:lnTo>
                  <a:lnTo>
                    <a:pt x="116" y="69"/>
                  </a:lnTo>
                  <a:lnTo>
                    <a:pt x="0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2" name="Freeform 911"/>
            <p:cNvSpPr>
              <a:spLocks noEditPoints="1"/>
            </p:cNvSpPr>
            <p:nvPr/>
          </p:nvSpPr>
          <p:spPr bwMode="auto">
            <a:xfrm>
              <a:off x="4281" y="3335"/>
              <a:ext cx="116" cy="69"/>
            </a:xfrm>
            <a:custGeom>
              <a:avLst/>
              <a:gdLst>
                <a:gd name="T0" fmla="*/ 0 w 116"/>
                <a:gd name="T1" fmla="*/ 0 h 69"/>
                <a:gd name="T2" fmla="*/ 116 w 116"/>
                <a:gd name="T3" fmla="*/ 0 h 69"/>
                <a:gd name="T4" fmla="*/ 116 w 116"/>
                <a:gd name="T5" fmla="*/ 69 h 69"/>
                <a:gd name="T6" fmla="*/ 0 w 116"/>
                <a:gd name="T7" fmla="*/ 69 h 69"/>
                <a:gd name="T8" fmla="*/ 0 w 116"/>
                <a:gd name="T9" fmla="*/ 0 h 69"/>
                <a:gd name="T10" fmla="*/ 0 w 116"/>
                <a:gd name="T11" fmla="*/ 0 h 69"/>
                <a:gd name="T12" fmla="*/ 107 w 116"/>
                <a:gd name="T13" fmla="*/ 0 h 69"/>
                <a:gd name="T14" fmla="*/ 107 w 116"/>
                <a:gd name="T15" fmla="*/ 62 h 69"/>
                <a:gd name="T16" fmla="*/ 0 w 116"/>
                <a:gd name="T17" fmla="*/ 62 h 69"/>
                <a:gd name="T18" fmla="*/ 0 w 116"/>
                <a:gd name="T19" fmla="*/ 0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6" h="69">
                  <a:moveTo>
                    <a:pt x="0" y="0"/>
                  </a:moveTo>
                  <a:lnTo>
                    <a:pt x="116" y="0"/>
                  </a:lnTo>
                  <a:lnTo>
                    <a:pt x="116" y="69"/>
                  </a:lnTo>
                  <a:lnTo>
                    <a:pt x="0" y="6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07" y="0"/>
                  </a:lnTo>
                  <a:lnTo>
                    <a:pt x="107" y="62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D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3" name="Freeform 912"/>
            <p:cNvSpPr>
              <a:spLocks noEditPoints="1"/>
            </p:cNvSpPr>
            <p:nvPr/>
          </p:nvSpPr>
          <p:spPr bwMode="auto">
            <a:xfrm>
              <a:off x="4281" y="3335"/>
              <a:ext cx="107" cy="62"/>
            </a:xfrm>
            <a:custGeom>
              <a:avLst/>
              <a:gdLst>
                <a:gd name="T0" fmla="*/ 0 w 107"/>
                <a:gd name="T1" fmla="*/ 0 h 62"/>
                <a:gd name="T2" fmla="*/ 107 w 107"/>
                <a:gd name="T3" fmla="*/ 0 h 62"/>
                <a:gd name="T4" fmla="*/ 107 w 107"/>
                <a:gd name="T5" fmla="*/ 62 h 62"/>
                <a:gd name="T6" fmla="*/ 0 w 107"/>
                <a:gd name="T7" fmla="*/ 62 h 62"/>
                <a:gd name="T8" fmla="*/ 0 w 107"/>
                <a:gd name="T9" fmla="*/ 0 h 62"/>
                <a:gd name="T10" fmla="*/ 0 w 107"/>
                <a:gd name="T11" fmla="*/ 0 h 62"/>
                <a:gd name="T12" fmla="*/ 98 w 107"/>
                <a:gd name="T13" fmla="*/ 0 h 62"/>
                <a:gd name="T14" fmla="*/ 98 w 107"/>
                <a:gd name="T15" fmla="*/ 58 h 62"/>
                <a:gd name="T16" fmla="*/ 0 w 107"/>
                <a:gd name="T17" fmla="*/ 58 h 62"/>
                <a:gd name="T18" fmla="*/ 0 w 107"/>
                <a:gd name="T19" fmla="*/ 0 h 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7" h="62">
                  <a:moveTo>
                    <a:pt x="0" y="0"/>
                  </a:moveTo>
                  <a:lnTo>
                    <a:pt x="107" y="0"/>
                  </a:lnTo>
                  <a:lnTo>
                    <a:pt x="107" y="62"/>
                  </a:lnTo>
                  <a:lnTo>
                    <a:pt x="0" y="6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98" y="0"/>
                  </a:lnTo>
                  <a:lnTo>
                    <a:pt x="98" y="58"/>
                  </a:lnTo>
                  <a:lnTo>
                    <a:pt x="0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4" name="Freeform 913"/>
            <p:cNvSpPr>
              <a:spLocks noEditPoints="1"/>
            </p:cNvSpPr>
            <p:nvPr/>
          </p:nvSpPr>
          <p:spPr bwMode="auto">
            <a:xfrm>
              <a:off x="4281" y="3335"/>
              <a:ext cx="98" cy="58"/>
            </a:xfrm>
            <a:custGeom>
              <a:avLst/>
              <a:gdLst>
                <a:gd name="T0" fmla="*/ 0 w 98"/>
                <a:gd name="T1" fmla="*/ 0 h 58"/>
                <a:gd name="T2" fmla="*/ 98 w 98"/>
                <a:gd name="T3" fmla="*/ 0 h 58"/>
                <a:gd name="T4" fmla="*/ 98 w 98"/>
                <a:gd name="T5" fmla="*/ 58 h 58"/>
                <a:gd name="T6" fmla="*/ 0 w 98"/>
                <a:gd name="T7" fmla="*/ 58 h 58"/>
                <a:gd name="T8" fmla="*/ 0 w 98"/>
                <a:gd name="T9" fmla="*/ 0 h 58"/>
                <a:gd name="T10" fmla="*/ 0 w 98"/>
                <a:gd name="T11" fmla="*/ 0 h 58"/>
                <a:gd name="T12" fmla="*/ 89 w 98"/>
                <a:gd name="T13" fmla="*/ 0 h 58"/>
                <a:gd name="T14" fmla="*/ 89 w 98"/>
                <a:gd name="T15" fmla="*/ 54 h 58"/>
                <a:gd name="T16" fmla="*/ 0 w 98"/>
                <a:gd name="T17" fmla="*/ 54 h 58"/>
                <a:gd name="T18" fmla="*/ 0 w 98"/>
                <a:gd name="T19" fmla="*/ 0 h 5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8" h="58">
                  <a:moveTo>
                    <a:pt x="0" y="0"/>
                  </a:moveTo>
                  <a:lnTo>
                    <a:pt x="98" y="0"/>
                  </a:lnTo>
                  <a:lnTo>
                    <a:pt x="98" y="58"/>
                  </a:lnTo>
                  <a:lnTo>
                    <a:pt x="0" y="5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9" y="0"/>
                  </a:lnTo>
                  <a:lnTo>
                    <a:pt x="89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5" name="Freeform 914"/>
            <p:cNvSpPr>
              <a:spLocks noEditPoints="1"/>
            </p:cNvSpPr>
            <p:nvPr/>
          </p:nvSpPr>
          <p:spPr bwMode="auto">
            <a:xfrm>
              <a:off x="4281" y="3335"/>
              <a:ext cx="89" cy="54"/>
            </a:xfrm>
            <a:custGeom>
              <a:avLst/>
              <a:gdLst>
                <a:gd name="T0" fmla="*/ 0 w 89"/>
                <a:gd name="T1" fmla="*/ 0 h 54"/>
                <a:gd name="T2" fmla="*/ 89 w 89"/>
                <a:gd name="T3" fmla="*/ 0 h 54"/>
                <a:gd name="T4" fmla="*/ 89 w 89"/>
                <a:gd name="T5" fmla="*/ 54 h 54"/>
                <a:gd name="T6" fmla="*/ 0 w 89"/>
                <a:gd name="T7" fmla="*/ 54 h 54"/>
                <a:gd name="T8" fmla="*/ 0 w 89"/>
                <a:gd name="T9" fmla="*/ 0 h 54"/>
                <a:gd name="T10" fmla="*/ 0 w 89"/>
                <a:gd name="T11" fmla="*/ 0 h 54"/>
                <a:gd name="T12" fmla="*/ 80 w 89"/>
                <a:gd name="T13" fmla="*/ 0 h 54"/>
                <a:gd name="T14" fmla="*/ 80 w 89"/>
                <a:gd name="T15" fmla="*/ 46 h 54"/>
                <a:gd name="T16" fmla="*/ 0 w 89"/>
                <a:gd name="T17" fmla="*/ 46 h 54"/>
                <a:gd name="T18" fmla="*/ 0 w 89"/>
                <a:gd name="T19" fmla="*/ 0 h 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9" h="54">
                  <a:moveTo>
                    <a:pt x="0" y="0"/>
                  </a:moveTo>
                  <a:lnTo>
                    <a:pt x="89" y="0"/>
                  </a:lnTo>
                  <a:lnTo>
                    <a:pt x="89" y="54"/>
                  </a:lnTo>
                  <a:lnTo>
                    <a:pt x="0" y="5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80" y="0"/>
                  </a:lnTo>
                  <a:lnTo>
                    <a:pt x="80" y="46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6" name="Freeform 915"/>
            <p:cNvSpPr>
              <a:spLocks noEditPoints="1"/>
            </p:cNvSpPr>
            <p:nvPr/>
          </p:nvSpPr>
          <p:spPr bwMode="auto">
            <a:xfrm>
              <a:off x="4281" y="3335"/>
              <a:ext cx="80" cy="46"/>
            </a:xfrm>
            <a:custGeom>
              <a:avLst/>
              <a:gdLst>
                <a:gd name="T0" fmla="*/ 0 w 80"/>
                <a:gd name="T1" fmla="*/ 0 h 46"/>
                <a:gd name="T2" fmla="*/ 80 w 80"/>
                <a:gd name="T3" fmla="*/ 0 h 46"/>
                <a:gd name="T4" fmla="*/ 80 w 80"/>
                <a:gd name="T5" fmla="*/ 46 h 46"/>
                <a:gd name="T6" fmla="*/ 0 w 80"/>
                <a:gd name="T7" fmla="*/ 46 h 46"/>
                <a:gd name="T8" fmla="*/ 0 w 80"/>
                <a:gd name="T9" fmla="*/ 0 h 46"/>
                <a:gd name="T10" fmla="*/ 0 w 80"/>
                <a:gd name="T11" fmla="*/ 0 h 46"/>
                <a:gd name="T12" fmla="*/ 71 w 80"/>
                <a:gd name="T13" fmla="*/ 0 h 46"/>
                <a:gd name="T14" fmla="*/ 71 w 80"/>
                <a:gd name="T15" fmla="*/ 43 h 46"/>
                <a:gd name="T16" fmla="*/ 0 w 80"/>
                <a:gd name="T17" fmla="*/ 43 h 46"/>
                <a:gd name="T18" fmla="*/ 0 w 80"/>
                <a:gd name="T19" fmla="*/ 0 h 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0" h="46">
                  <a:moveTo>
                    <a:pt x="0" y="0"/>
                  </a:moveTo>
                  <a:lnTo>
                    <a:pt x="80" y="0"/>
                  </a:lnTo>
                  <a:lnTo>
                    <a:pt x="80" y="46"/>
                  </a:lnTo>
                  <a:lnTo>
                    <a:pt x="0" y="4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71" y="0"/>
                  </a:lnTo>
                  <a:lnTo>
                    <a:pt x="71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7" name="Freeform 916"/>
            <p:cNvSpPr>
              <a:spLocks noEditPoints="1"/>
            </p:cNvSpPr>
            <p:nvPr/>
          </p:nvSpPr>
          <p:spPr bwMode="auto">
            <a:xfrm>
              <a:off x="4281" y="3335"/>
              <a:ext cx="71" cy="43"/>
            </a:xfrm>
            <a:custGeom>
              <a:avLst/>
              <a:gdLst>
                <a:gd name="T0" fmla="*/ 0 w 71"/>
                <a:gd name="T1" fmla="*/ 0 h 43"/>
                <a:gd name="T2" fmla="*/ 71 w 71"/>
                <a:gd name="T3" fmla="*/ 0 h 43"/>
                <a:gd name="T4" fmla="*/ 71 w 71"/>
                <a:gd name="T5" fmla="*/ 43 h 43"/>
                <a:gd name="T6" fmla="*/ 0 w 71"/>
                <a:gd name="T7" fmla="*/ 43 h 43"/>
                <a:gd name="T8" fmla="*/ 0 w 71"/>
                <a:gd name="T9" fmla="*/ 0 h 43"/>
                <a:gd name="T10" fmla="*/ 0 w 71"/>
                <a:gd name="T11" fmla="*/ 0 h 43"/>
                <a:gd name="T12" fmla="*/ 63 w 71"/>
                <a:gd name="T13" fmla="*/ 0 h 43"/>
                <a:gd name="T14" fmla="*/ 63 w 71"/>
                <a:gd name="T15" fmla="*/ 35 h 43"/>
                <a:gd name="T16" fmla="*/ 0 w 71"/>
                <a:gd name="T17" fmla="*/ 35 h 43"/>
                <a:gd name="T18" fmla="*/ 0 w 71"/>
                <a:gd name="T19" fmla="*/ 0 h 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1" h="43">
                  <a:moveTo>
                    <a:pt x="0" y="0"/>
                  </a:moveTo>
                  <a:lnTo>
                    <a:pt x="71" y="0"/>
                  </a:lnTo>
                  <a:lnTo>
                    <a:pt x="71" y="43"/>
                  </a:lnTo>
                  <a:lnTo>
                    <a:pt x="0" y="4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63" y="0"/>
                  </a:lnTo>
                  <a:lnTo>
                    <a:pt x="63" y="35"/>
                  </a:lnTo>
                  <a:lnTo>
                    <a:pt x="0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8" name="Freeform 917"/>
            <p:cNvSpPr>
              <a:spLocks noEditPoints="1"/>
            </p:cNvSpPr>
            <p:nvPr/>
          </p:nvSpPr>
          <p:spPr bwMode="auto">
            <a:xfrm>
              <a:off x="4281" y="3335"/>
              <a:ext cx="63" cy="35"/>
            </a:xfrm>
            <a:custGeom>
              <a:avLst/>
              <a:gdLst>
                <a:gd name="T0" fmla="*/ 0 w 63"/>
                <a:gd name="T1" fmla="*/ 0 h 35"/>
                <a:gd name="T2" fmla="*/ 63 w 63"/>
                <a:gd name="T3" fmla="*/ 0 h 35"/>
                <a:gd name="T4" fmla="*/ 63 w 63"/>
                <a:gd name="T5" fmla="*/ 35 h 35"/>
                <a:gd name="T6" fmla="*/ 0 w 63"/>
                <a:gd name="T7" fmla="*/ 35 h 35"/>
                <a:gd name="T8" fmla="*/ 0 w 63"/>
                <a:gd name="T9" fmla="*/ 0 h 35"/>
                <a:gd name="T10" fmla="*/ 0 w 63"/>
                <a:gd name="T11" fmla="*/ 0 h 35"/>
                <a:gd name="T12" fmla="*/ 54 w 63"/>
                <a:gd name="T13" fmla="*/ 0 h 35"/>
                <a:gd name="T14" fmla="*/ 54 w 63"/>
                <a:gd name="T15" fmla="*/ 31 h 35"/>
                <a:gd name="T16" fmla="*/ 0 w 63"/>
                <a:gd name="T17" fmla="*/ 31 h 35"/>
                <a:gd name="T18" fmla="*/ 0 w 63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3" h="35">
                  <a:moveTo>
                    <a:pt x="0" y="0"/>
                  </a:moveTo>
                  <a:lnTo>
                    <a:pt x="63" y="0"/>
                  </a:lnTo>
                  <a:lnTo>
                    <a:pt x="63" y="35"/>
                  </a:lnTo>
                  <a:lnTo>
                    <a:pt x="0" y="3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54" y="0"/>
                  </a:lnTo>
                  <a:lnTo>
                    <a:pt x="54" y="31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9" name="Freeform 918"/>
            <p:cNvSpPr>
              <a:spLocks noEditPoints="1"/>
            </p:cNvSpPr>
            <p:nvPr/>
          </p:nvSpPr>
          <p:spPr bwMode="auto">
            <a:xfrm>
              <a:off x="4281" y="3335"/>
              <a:ext cx="54" cy="31"/>
            </a:xfrm>
            <a:custGeom>
              <a:avLst/>
              <a:gdLst>
                <a:gd name="T0" fmla="*/ 0 w 54"/>
                <a:gd name="T1" fmla="*/ 0 h 31"/>
                <a:gd name="T2" fmla="*/ 54 w 54"/>
                <a:gd name="T3" fmla="*/ 0 h 31"/>
                <a:gd name="T4" fmla="*/ 54 w 54"/>
                <a:gd name="T5" fmla="*/ 31 h 31"/>
                <a:gd name="T6" fmla="*/ 0 w 54"/>
                <a:gd name="T7" fmla="*/ 31 h 31"/>
                <a:gd name="T8" fmla="*/ 0 w 54"/>
                <a:gd name="T9" fmla="*/ 0 h 31"/>
                <a:gd name="T10" fmla="*/ 0 w 54"/>
                <a:gd name="T11" fmla="*/ 0 h 31"/>
                <a:gd name="T12" fmla="*/ 45 w 54"/>
                <a:gd name="T13" fmla="*/ 0 h 31"/>
                <a:gd name="T14" fmla="*/ 45 w 54"/>
                <a:gd name="T15" fmla="*/ 27 h 31"/>
                <a:gd name="T16" fmla="*/ 0 w 54"/>
                <a:gd name="T17" fmla="*/ 27 h 31"/>
                <a:gd name="T18" fmla="*/ 0 w 54"/>
                <a:gd name="T19" fmla="*/ 0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4" h="31">
                  <a:moveTo>
                    <a:pt x="0" y="0"/>
                  </a:moveTo>
                  <a:lnTo>
                    <a:pt x="54" y="0"/>
                  </a:lnTo>
                  <a:lnTo>
                    <a:pt x="54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45" y="0"/>
                  </a:lnTo>
                  <a:lnTo>
                    <a:pt x="45" y="27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0" name="Freeform 919"/>
            <p:cNvSpPr>
              <a:spLocks noEditPoints="1"/>
            </p:cNvSpPr>
            <p:nvPr/>
          </p:nvSpPr>
          <p:spPr bwMode="auto">
            <a:xfrm>
              <a:off x="4281" y="3335"/>
              <a:ext cx="45" cy="27"/>
            </a:xfrm>
            <a:custGeom>
              <a:avLst/>
              <a:gdLst>
                <a:gd name="T0" fmla="*/ 0 w 45"/>
                <a:gd name="T1" fmla="*/ 0 h 27"/>
                <a:gd name="T2" fmla="*/ 45 w 45"/>
                <a:gd name="T3" fmla="*/ 0 h 27"/>
                <a:gd name="T4" fmla="*/ 45 w 45"/>
                <a:gd name="T5" fmla="*/ 27 h 27"/>
                <a:gd name="T6" fmla="*/ 0 w 45"/>
                <a:gd name="T7" fmla="*/ 27 h 27"/>
                <a:gd name="T8" fmla="*/ 0 w 45"/>
                <a:gd name="T9" fmla="*/ 0 h 27"/>
                <a:gd name="T10" fmla="*/ 0 w 45"/>
                <a:gd name="T11" fmla="*/ 0 h 27"/>
                <a:gd name="T12" fmla="*/ 36 w 45"/>
                <a:gd name="T13" fmla="*/ 0 h 27"/>
                <a:gd name="T14" fmla="*/ 36 w 45"/>
                <a:gd name="T15" fmla="*/ 20 h 27"/>
                <a:gd name="T16" fmla="*/ 0 w 45"/>
                <a:gd name="T17" fmla="*/ 20 h 27"/>
                <a:gd name="T18" fmla="*/ 0 w 45"/>
                <a:gd name="T19" fmla="*/ 0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" h="27">
                  <a:moveTo>
                    <a:pt x="0" y="0"/>
                  </a:moveTo>
                  <a:lnTo>
                    <a:pt x="45" y="0"/>
                  </a:lnTo>
                  <a:lnTo>
                    <a:pt x="45" y="27"/>
                  </a:lnTo>
                  <a:lnTo>
                    <a:pt x="0" y="2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36" y="0"/>
                  </a:lnTo>
                  <a:lnTo>
                    <a:pt x="36" y="20"/>
                  </a:lnTo>
                  <a:lnTo>
                    <a:pt x="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1" name="Freeform 920"/>
            <p:cNvSpPr>
              <a:spLocks noEditPoints="1"/>
            </p:cNvSpPr>
            <p:nvPr/>
          </p:nvSpPr>
          <p:spPr bwMode="auto">
            <a:xfrm>
              <a:off x="4281" y="3335"/>
              <a:ext cx="36" cy="20"/>
            </a:xfrm>
            <a:custGeom>
              <a:avLst/>
              <a:gdLst>
                <a:gd name="T0" fmla="*/ 0 w 36"/>
                <a:gd name="T1" fmla="*/ 0 h 20"/>
                <a:gd name="T2" fmla="*/ 36 w 36"/>
                <a:gd name="T3" fmla="*/ 0 h 20"/>
                <a:gd name="T4" fmla="*/ 36 w 36"/>
                <a:gd name="T5" fmla="*/ 20 h 20"/>
                <a:gd name="T6" fmla="*/ 0 w 36"/>
                <a:gd name="T7" fmla="*/ 20 h 20"/>
                <a:gd name="T8" fmla="*/ 0 w 36"/>
                <a:gd name="T9" fmla="*/ 0 h 20"/>
                <a:gd name="T10" fmla="*/ 0 w 36"/>
                <a:gd name="T11" fmla="*/ 0 h 20"/>
                <a:gd name="T12" fmla="*/ 27 w 36"/>
                <a:gd name="T13" fmla="*/ 0 h 20"/>
                <a:gd name="T14" fmla="*/ 27 w 36"/>
                <a:gd name="T15" fmla="*/ 16 h 20"/>
                <a:gd name="T16" fmla="*/ 0 w 36"/>
                <a:gd name="T17" fmla="*/ 16 h 20"/>
                <a:gd name="T18" fmla="*/ 0 w 36"/>
                <a:gd name="T19" fmla="*/ 0 h 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20">
                  <a:moveTo>
                    <a:pt x="0" y="0"/>
                  </a:moveTo>
                  <a:lnTo>
                    <a:pt x="36" y="0"/>
                  </a:lnTo>
                  <a:lnTo>
                    <a:pt x="36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7" y="0"/>
                  </a:lnTo>
                  <a:lnTo>
                    <a:pt x="27" y="16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2" name="Freeform 921"/>
            <p:cNvSpPr>
              <a:spLocks noEditPoints="1"/>
            </p:cNvSpPr>
            <p:nvPr/>
          </p:nvSpPr>
          <p:spPr bwMode="auto">
            <a:xfrm>
              <a:off x="4281" y="3335"/>
              <a:ext cx="27" cy="16"/>
            </a:xfrm>
            <a:custGeom>
              <a:avLst/>
              <a:gdLst>
                <a:gd name="T0" fmla="*/ 0 w 27"/>
                <a:gd name="T1" fmla="*/ 0 h 16"/>
                <a:gd name="T2" fmla="*/ 27 w 27"/>
                <a:gd name="T3" fmla="*/ 0 h 16"/>
                <a:gd name="T4" fmla="*/ 27 w 27"/>
                <a:gd name="T5" fmla="*/ 16 h 16"/>
                <a:gd name="T6" fmla="*/ 0 w 27"/>
                <a:gd name="T7" fmla="*/ 16 h 16"/>
                <a:gd name="T8" fmla="*/ 0 w 27"/>
                <a:gd name="T9" fmla="*/ 0 h 16"/>
                <a:gd name="T10" fmla="*/ 0 w 27"/>
                <a:gd name="T11" fmla="*/ 0 h 16"/>
                <a:gd name="T12" fmla="*/ 18 w 27"/>
                <a:gd name="T13" fmla="*/ 0 h 16"/>
                <a:gd name="T14" fmla="*/ 18 w 27"/>
                <a:gd name="T15" fmla="*/ 8 h 16"/>
                <a:gd name="T16" fmla="*/ 0 w 27"/>
                <a:gd name="T17" fmla="*/ 8 h 16"/>
                <a:gd name="T18" fmla="*/ 0 w 27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" h="16">
                  <a:moveTo>
                    <a:pt x="0" y="0"/>
                  </a:moveTo>
                  <a:lnTo>
                    <a:pt x="27" y="0"/>
                  </a:lnTo>
                  <a:lnTo>
                    <a:pt x="27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8" y="0"/>
                  </a:lnTo>
                  <a:lnTo>
                    <a:pt x="18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3" name="Freeform 922"/>
            <p:cNvSpPr>
              <a:spLocks noEditPoints="1"/>
            </p:cNvSpPr>
            <p:nvPr/>
          </p:nvSpPr>
          <p:spPr bwMode="auto">
            <a:xfrm>
              <a:off x="4281" y="3335"/>
              <a:ext cx="18" cy="8"/>
            </a:xfrm>
            <a:custGeom>
              <a:avLst/>
              <a:gdLst>
                <a:gd name="T0" fmla="*/ 0 w 18"/>
                <a:gd name="T1" fmla="*/ 0 h 8"/>
                <a:gd name="T2" fmla="*/ 18 w 18"/>
                <a:gd name="T3" fmla="*/ 0 h 8"/>
                <a:gd name="T4" fmla="*/ 18 w 18"/>
                <a:gd name="T5" fmla="*/ 8 h 8"/>
                <a:gd name="T6" fmla="*/ 0 w 18"/>
                <a:gd name="T7" fmla="*/ 8 h 8"/>
                <a:gd name="T8" fmla="*/ 0 w 18"/>
                <a:gd name="T9" fmla="*/ 0 h 8"/>
                <a:gd name="T10" fmla="*/ 0 w 18"/>
                <a:gd name="T11" fmla="*/ 0 h 8"/>
                <a:gd name="T12" fmla="*/ 9 w 18"/>
                <a:gd name="T13" fmla="*/ 0 h 8"/>
                <a:gd name="T14" fmla="*/ 9 w 18"/>
                <a:gd name="T15" fmla="*/ 4 h 8"/>
                <a:gd name="T16" fmla="*/ 0 w 18"/>
                <a:gd name="T17" fmla="*/ 4 h 8"/>
                <a:gd name="T18" fmla="*/ 0 w 18"/>
                <a:gd name="T19" fmla="*/ 0 h 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" h="8">
                  <a:moveTo>
                    <a:pt x="0" y="0"/>
                  </a:moveTo>
                  <a:lnTo>
                    <a:pt x="18" y="0"/>
                  </a:lnTo>
                  <a:lnTo>
                    <a:pt x="18" y="8"/>
                  </a:lnTo>
                  <a:lnTo>
                    <a:pt x="0" y="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9" y="0"/>
                  </a:lnTo>
                  <a:lnTo>
                    <a:pt x="9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4" name="Freeform 923"/>
            <p:cNvSpPr>
              <a:spLocks noEditPoints="1"/>
            </p:cNvSpPr>
            <p:nvPr/>
          </p:nvSpPr>
          <p:spPr bwMode="auto">
            <a:xfrm>
              <a:off x="4281" y="3335"/>
              <a:ext cx="9" cy="4"/>
            </a:xfrm>
            <a:custGeom>
              <a:avLst/>
              <a:gdLst>
                <a:gd name="T0" fmla="*/ 0 w 9"/>
                <a:gd name="T1" fmla="*/ 0 h 4"/>
                <a:gd name="T2" fmla="*/ 9 w 9"/>
                <a:gd name="T3" fmla="*/ 0 h 4"/>
                <a:gd name="T4" fmla="*/ 9 w 9"/>
                <a:gd name="T5" fmla="*/ 4 h 4"/>
                <a:gd name="T6" fmla="*/ 0 w 9"/>
                <a:gd name="T7" fmla="*/ 4 h 4"/>
                <a:gd name="T8" fmla="*/ 0 w 9"/>
                <a:gd name="T9" fmla="*/ 0 h 4"/>
                <a:gd name="T10" fmla="*/ 0 w 9"/>
                <a:gd name="T11" fmla="*/ 0 h 4"/>
                <a:gd name="T12" fmla="*/ 0 w 9"/>
                <a:gd name="T13" fmla="*/ 0 h 4"/>
                <a:gd name="T14" fmla="*/ 0 w 9"/>
                <a:gd name="T15" fmla="*/ 0 h 4"/>
                <a:gd name="T16" fmla="*/ 0 w 9"/>
                <a:gd name="T17" fmla="*/ 0 h 4"/>
                <a:gd name="T18" fmla="*/ 0 w 9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lnTo>
                    <a:pt x="9" y="0"/>
                  </a:lnTo>
                  <a:lnTo>
                    <a:pt x="9" y="4"/>
                  </a:lnTo>
                  <a:lnTo>
                    <a:pt x="0" y="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5" name="Freeform 924"/>
            <p:cNvSpPr>
              <a:spLocks noEditPoints="1"/>
            </p:cNvSpPr>
            <p:nvPr/>
          </p:nvSpPr>
          <p:spPr bwMode="auto">
            <a:xfrm>
              <a:off x="4281" y="333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6" name="Rectangle 925"/>
            <p:cNvSpPr>
              <a:spLocks noChangeArrowheads="1"/>
            </p:cNvSpPr>
            <p:nvPr/>
          </p:nvSpPr>
          <p:spPr bwMode="auto">
            <a:xfrm>
              <a:off x="4281" y="3335"/>
              <a:ext cx="237" cy="1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977" name="Freeform 926"/>
            <p:cNvSpPr>
              <a:spLocks noEditPoints="1"/>
            </p:cNvSpPr>
            <p:nvPr/>
          </p:nvSpPr>
          <p:spPr bwMode="auto">
            <a:xfrm>
              <a:off x="4281" y="3335"/>
              <a:ext cx="237" cy="142"/>
            </a:xfrm>
            <a:custGeom>
              <a:avLst/>
              <a:gdLst>
                <a:gd name="T0" fmla="*/ 0 w 237"/>
                <a:gd name="T1" fmla="*/ 0 h 142"/>
                <a:gd name="T2" fmla="*/ 237 w 237"/>
                <a:gd name="T3" fmla="*/ 0 h 142"/>
                <a:gd name="T4" fmla="*/ 237 w 237"/>
                <a:gd name="T5" fmla="*/ 142 h 142"/>
                <a:gd name="T6" fmla="*/ 0 w 237"/>
                <a:gd name="T7" fmla="*/ 142 h 142"/>
                <a:gd name="T8" fmla="*/ 0 w 237"/>
                <a:gd name="T9" fmla="*/ 0 h 142"/>
                <a:gd name="T10" fmla="*/ 0 w 237"/>
                <a:gd name="T11" fmla="*/ 0 h 142"/>
                <a:gd name="T12" fmla="*/ 228 w 237"/>
                <a:gd name="T13" fmla="*/ 0 h 142"/>
                <a:gd name="T14" fmla="*/ 228 w 237"/>
                <a:gd name="T15" fmla="*/ 139 h 142"/>
                <a:gd name="T16" fmla="*/ 0 w 237"/>
                <a:gd name="T17" fmla="*/ 139 h 142"/>
                <a:gd name="T18" fmla="*/ 0 w 237"/>
                <a:gd name="T19" fmla="*/ 0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7" h="142">
                  <a:moveTo>
                    <a:pt x="0" y="0"/>
                  </a:moveTo>
                  <a:lnTo>
                    <a:pt x="237" y="0"/>
                  </a:lnTo>
                  <a:lnTo>
                    <a:pt x="237" y="142"/>
                  </a:lnTo>
                  <a:lnTo>
                    <a:pt x="0" y="14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28" y="0"/>
                  </a:lnTo>
                  <a:lnTo>
                    <a:pt x="228" y="139"/>
                  </a:lnTo>
                  <a:lnTo>
                    <a:pt x="0" y="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8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8" name="Freeform 927"/>
            <p:cNvSpPr>
              <a:spLocks noEditPoints="1"/>
            </p:cNvSpPr>
            <p:nvPr/>
          </p:nvSpPr>
          <p:spPr bwMode="auto">
            <a:xfrm>
              <a:off x="4281" y="3335"/>
              <a:ext cx="228" cy="139"/>
            </a:xfrm>
            <a:custGeom>
              <a:avLst/>
              <a:gdLst>
                <a:gd name="T0" fmla="*/ 0 w 228"/>
                <a:gd name="T1" fmla="*/ 0 h 139"/>
                <a:gd name="T2" fmla="*/ 228 w 228"/>
                <a:gd name="T3" fmla="*/ 0 h 139"/>
                <a:gd name="T4" fmla="*/ 228 w 228"/>
                <a:gd name="T5" fmla="*/ 139 h 139"/>
                <a:gd name="T6" fmla="*/ 0 w 228"/>
                <a:gd name="T7" fmla="*/ 139 h 139"/>
                <a:gd name="T8" fmla="*/ 0 w 228"/>
                <a:gd name="T9" fmla="*/ 0 h 139"/>
                <a:gd name="T10" fmla="*/ 0 w 228"/>
                <a:gd name="T11" fmla="*/ 0 h 139"/>
                <a:gd name="T12" fmla="*/ 219 w 228"/>
                <a:gd name="T13" fmla="*/ 0 h 139"/>
                <a:gd name="T14" fmla="*/ 219 w 228"/>
                <a:gd name="T15" fmla="*/ 131 h 139"/>
                <a:gd name="T16" fmla="*/ 0 w 228"/>
                <a:gd name="T17" fmla="*/ 131 h 139"/>
                <a:gd name="T18" fmla="*/ 0 w 228"/>
                <a:gd name="T19" fmla="*/ 0 h 13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8" h="139">
                  <a:moveTo>
                    <a:pt x="0" y="0"/>
                  </a:moveTo>
                  <a:lnTo>
                    <a:pt x="228" y="0"/>
                  </a:lnTo>
                  <a:lnTo>
                    <a:pt x="228" y="139"/>
                  </a:lnTo>
                  <a:lnTo>
                    <a:pt x="0" y="13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19" y="0"/>
                  </a:lnTo>
                  <a:lnTo>
                    <a:pt x="219" y="131"/>
                  </a:lnTo>
                  <a:lnTo>
                    <a:pt x="0" y="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9" name="Freeform 928"/>
            <p:cNvSpPr>
              <a:spLocks noEditPoints="1"/>
            </p:cNvSpPr>
            <p:nvPr/>
          </p:nvSpPr>
          <p:spPr bwMode="auto">
            <a:xfrm>
              <a:off x="4281" y="3335"/>
              <a:ext cx="219" cy="131"/>
            </a:xfrm>
            <a:custGeom>
              <a:avLst/>
              <a:gdLst>
                <a:gd name="T0" fmla="*/ 0 w 219"/>
                <a:gd name="T1" fmla="*/ 0 h 131"/>
                <a:gd name="T2" fmla="*/ 219 w 219"/>
                <a:gd name="T3" fmla="*/ 0 h 131"/>
                <a:gd name="T4" fmla="*/ 219 w 219"/>
                <a:gd name="T5" fmla="*/ 131 h 131"/>
                <a:gd name="T6" fmla="*/ 0 w 219"/>
                <a:gd name="T7" fmla="*/ 131 h 131"/>
                <a:gd name="T8" fmla="*/ 0 w 219"/>
                <a:gd name="T9" fmla="*/ 0 h 131"/>
                <a:gd name="T10" fmla="*/ 0 w 219"/>
                <a:gd name="T11" fmla="*/ 0 h 131"/>
                <a:gd name="T12" fmla="*/ 210 w 219"/>
                <a:gd name="T13" fmla="*/ 0 h 131"/>
                <a:gd name="T14" fmla="*/ 210 w 219"/>
                <a:gd name="T15" fmla="*/ 127 h 131"/>
                <a:gd name="T16" fmla="*/ 0 w 219"/>
                <a:gd name="T17" fmla="*/ 127 h 131"/>
                <a:gd name="T18" fmla="*/ 0 w 219"/>
                <a:gd name="T19" fmla="*/ 0 h 1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9" h="131">
                  <a:moveTo>
                    <a:pt x="0" y="0"/>
                  </a:moveTo>
                  <a:lnTo>
                    <a:pt x="219" y="0"/>
                  </a:lnTo>
                  <a:lnTo>
                    <a:pt x="219" y="131"/>
                  </a:lnTo>
                  <a:lnTo>
                    <a:pt x="0" y="13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10" y="0"/>
                  </a:lnTo>
                  <a:lnTo>
                    <a:pt x="210" y="127"/>
                  </a:lnTo>
                  <a:lnTo>
                    <a:pt x="0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0" name="Freeform 929"/>
            <p:cNvSpPr>
              <a:spLocks noEditPoints="1"/>
            </p:cNvSpPr>
            <p:nvPr/>
          </p:nvSpPr>
          <p:spPr bwMode="auto">
            <a:xfrm>
              <a:off x="4281" y="3335"/>
              <a:ext cx="210" cy="127"/>
            </a:xfrm>
            <a:custGeom>
              <a:avLst/>
              <a:gdLst>
                <a:gd name="T0" fmla="*/ 0 w 210"/>
                <a:gd name="T1" fmla="*/ 0 h 127"/>
                <a:gd name="T2" fmla="*/ 210 w 210"/>
                <a:gd name="T3" fmla="*/ 0 h 127"/>
                <a:gd name="T4" fmla="*/ 210 w 210"/>
                <a:gd name="T5" fmla="*/ 127 h 127"/>
                <a:gd name="T6" fmla="*/ 0 w 210"/>
                <a:gd name="T7" fmla="*/ 127 h 127"/>
                <a:gd name="T8" fmla="*/ 0 w 210"/>
                <a:gd name="T9" fmla="*/ 0 h 127"/>
                <a:gd name="T10" fmla="*/ 0 w 210"/>
                <a:gd name="T11" fmla="*/ 0 h 127"/>
                <a:gd name="T12" fmla="*/ 201 w 210"/>
                <a:gd name="T13" fmla="*/ 0 h 127"/>
                <a:gd name="T14" fmla="*/ 201 w 210"/>
                <a:gd name="T15" fmla="*/ 123 h 127"/>
                <a:gd name="T16" fmla="*/ 0 w 210"/>
                <a:gd name="T17" fmla="*/ 123 h 127"/>
                <a:gd name="T18" fmla="*/ 0 w 210"/>
                <a:gd name="T19" fmla="*/ 0 h 1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0" h="127">
                  <a:moveTo>
                    <a:pt x="0" y="0"/>
                  </a:moveTo>
                  <a:lnTo>
                    <a:pt x="210" y="0"/>
                  </a:lnTo>
                  <a:lnTo>
                    <a:pt x="210" y="127"/>
                  </a:lnTo>
                  <a:lnTo>
                    <a:pt x="0" y="12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201" y="0"/>
                  </a:lnTo>
                  <a:lnTo>
                    <a:pt x="201" y="123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1" name="Freeform 930"/>
            <p:cNvSpPr>
              <a:spLocks noEditPoints="1"/>
            </p:cNvSpPr>
            <p:nvPr/>
          </p:nvSpPr>
          <p:spPr bwMode="auto">
            <a:xfrm>
              <a:off x="4281" y="3335"/>
              <a:ext cx="201" cy="123"/>
            </a:xfrm>
            <a:custGeom>
              <a:avLst/>
              <a:gdLst>
                <a:gd name="T0" fmla="*/ 0 w 201"/>
                <a:gd name="T1" fmla="*/ 0 h 123"/>
                <a:gd name="T2" fmla="*/ 201 w 201"/>
                <a:gd name="T3" fmla="*/ 0 h 123"/>
                <a:gd name="T4" fmla="*/ 201 w 201"/>
                <a:gd name="T5" fmla="*/ 123 h 123"/>
                <a:gd name="T6" fmla="*/ 0 w 201"/>
                <a:gd name="T7" fmla="*/ 123 h 123"/>
                <a:gd name="T8" fmla="*/ 0 w 201"/>
                <a:gd name="T9" fmla="*/ 0 h 123"/>
                <a:gd name="T10" fmla="*/ 0 w 201"/>
                <a:gd name="T11" fmla="*/ 0 h 123"/>
                <a:gd name="T12" fmla="*/ 192 w 201"/>
                <a:gd name="T13" fmla="*/ 0 h 123"/>
                <a:gd name="T14" fmla="*/ 192 w 201"/>
                <a:gd name="T15" fmla="*/ 115 h 123"/>
                <a:gd name="T16" fmla="*/ 0 w 201"/>
                <a:gd name="T17" fmla="*/ 115 h 123"/>
                <a:gd name="T18" fmla="*/ 0 w 201"/>
                <a:gd name="T19" fmla="*/ 0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1" h="123">
                  <a:moveTo>
                    <a:pt x="0" y="0"/>
                  </a:moveTo>
                  <a:lnTo>
                    <a:pt x="201" y="0"/>
                  </a:lnTo>
                  <a:lnTo>
                    <a:pt x="201" y="123"/>
                  </a:lnTo>
                  <a:lnTo>
                    <a:pt x="0" y="123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92" y="0"/>
                  </a:lnTo>
                  <a:lnTo>
                    <a:pt x="192" y="115"/>
                  </a:lnTo>
                  <a:lnTo>
                    <a:pt x="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" name="Freeform 931"/>
            <p:cNvSpPr>
              <a:spLocks noEditPoints="1"/>
            </p:cNvSpPr>
            <p:nvPr/>
          </p:nvSpPr>
          <p:spPr bwMode="auto">
            <a:xfrm>
              <a:off x="4281" y="3335"/>
              <a:ext cx="192" cy="115"/>
            </a:xfrm>
            <a:custGeom>
              <a:avLst/>
              <a:gdLst>
                <a:gd name="T0" fmla="*/ 0 w 192"/>
                <a:gd name="T1" fmla="*/ 0 h 115"/>
                <a:gd name="T2" fmla="*/ 192 w 192"/>
                <a:gd name="T3" fmla="*/ 0 h 115"/>
                <a:gd name="T4" fmla="*/ 192 w 192"/>
                <a:gd name="T5" fmla="*/ 115 h 115"/>
                <a:gd name="T6" fmla="*/ 0 w 192"/>
                <a:gd name="T7" fmla="*/ 115 h 115"/>
                <a:gd name="T8" fmla="*/ 0 w 192"/>
                <a:gd name="T9" fmla="*/ 0 h 115"/>
                <a:gd name="T10" fmla="*/ 0 w 192"/>
                <a:gd name="T11" fmla="*/ 0 h 115"/>
                <a:gd name="T12" fmla="*/ 188 w 192"/>
                <a:gd name="T13" fmla="*/ 0 h 115"/>
                <a:gd name="T14" fmla="*/ 188 w 192"/>
                <a:gd name="T15" fmla="*/ 112 h 115"/>
                <a:gd name="T16" fmla="*/ 0 w 192"/>
                <a:gd name="T17" fmla="*/ 112 h 115"/>
                <a:gd name="T18" fmla="*/ 0 w 192"/>
                <a:gd name="T19" fmla="*/ 0 h 1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15">
                  <a:moveTo>
                    <a:pt x="0" y="0"/>
                  </a:moveTo>
                  <a:lnTo>
                    <a:pt x="192" y="0"/>
                  </a:lnTo>
                  <a:lnTo>
                    <a:pt x="192" y="115"/>
                  </a:lnTo>
                  <a:lnTo>
                    <a:pt x="0" y="11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88" y="0"/>
                  </a:lnTo>
                  <a:lnTo>
                    <a:pt x="18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A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" name="Freeform 932"/>
            <p:cNvSpPr>
              <a:spLocks noEditPoints="1"/>
            </p:cNvSpPr>
            <p:nvPr/>
          </p:nvSpPr>
          <p:spPr bwMode="auto">
            <a:xfrm>
              <a:off x="4281" y="3335"/>
              <a:ext cx="188" cy="112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0 h 112"/>
                <a:gd name="T4" fmla="*/ 188 w 188"/>
                <a:gd name="T5" fmla="*/ 112 h 112"/>
                <a:gd name="T6" fmla="*/ 0 w 188"/>
                <a:gd name="T7" fmla="*/ 112 h 112"/>
                <a:gd name="T8" fmla="*/ 0 w 188"/>
                <a:gd name="T9" fmla="*/ 0 h 112"/>
                <a:gd name="T10" fmla="*/ 0 w 188"/>
                <a:gd name="T11" fmla="*/ 0 h 112"/>
                <a:gd name="T12" fmla="*/ 179 w 188"/>
                <a:gd name="T13" fmla="*/ 0 h 112"/>
                <a:gd name="T14" fmla="*/ 179 w 188"/>
                <a:gd name="T15" fmla="*/ 104 h 112"/>
                <a:gd name="T16" fmla="*/ 0 w 188"/>
                <a:gd name="T17" fmla="*/ 104 h 112"/>
                <a:gd name="T18" fmla="*/ 0 w 188"/>
                <a:gd name="T19" fmla="*/ 0 h 1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lnTo>
                    <a:pt x="188" y="0"/>
                  </a:lnTo>
                  <a:lnTo>
                    <a:pt x="188" y="112"/>
                  </a:lnTo>
                  <a:lnTo>
                    <a:pt x="0" y="112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79" y="0"/>
                  </a:lnTo>
                  <a:lnTo>
                    <a:pt x="179" y="104"/>
                  </a:lnTo>
                  <a:lnTo>
                    <a:pt x="0" y="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4" name="Freeform 933"/>
            <p:cNvSpPr>
              <a:spLocks noEditPoints="1"/>
            </p:cNvSpPr>
            <p:nvPr/>
          </p:nvSpPr>
          <p:spPr bwMode="auto">
            <a:xfrm>
              <a:off x="4281" y="3335"/>
              <a:ext cx="179" cy="104"/>
            </a:xfrm>
            <a:custGeom>
              <a:avLst/>
              <a:gdLst>
                <a:gd name="T0" fmla="*/ 0 w 179"/>
                <a:gd name="T1" fmla="*/ 0 h 104"/>
                <a:gd name="T2" fmla="*/ 179 w 179"/>
                <a:gd name="T3" fmla="*/ 0 h 104"/>
                <a:gd name="T4" fmla="*/ 179 w 179"/>
                <a:gd name="T5" fmla="*/ 104 h 104"/>
                <a:gd name="T6" fmla="*/ 0 w 179"/>
                <a:gd name="T7" fmla="*/ 104 h 104"/>
                <a:gd name="T8" fmla="*/ 0 w 179"/>
                <a:gd name="T9" fmla="*/ 0 h 104"/>
                <a:gd name="T10" fmla="*/ 0 w 179"/>
                <a:gd name="T11" fmla="*/ 0 h 104"/>
                <a:gd name="T12" fmla="*/ 170 w 179"/>
                <a:gd name="T13" fmla="*/ 0 h 104"/>
                <a:gd name="T14" fmla="*/ 170 w 179"/>
                <a:gd name="T15" fmla="*/ 100 h 104"/>
                <a:gd name="T16" fmla="*/ 0 w 179"/>
                <a:gd name="T17" fmla="*/ 100 h 104"/>
                <a:gd name="T18" fmla="*/ 0 w 179"/>
                <a:gd name="T19" fmla="*/ 0 h 1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9" h="104">
                  <a:moveTo>
                    <a:pt x="0" y="0"/>
                  </a:moveTo>
                  <a:lnTo>
                    <a:pt x="179" y="0"/>
                  </a:lnTo>
                  <a:lnTo>
                    <a:pt x="179" y="104"/>
                  </a:lnTo>
                  <a:lnTo>
                    <a:pt x="0" y="104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70" y="0"/>
                  </a:lnTo>
                  <a:lnTo>
                    <a:pt x="170" y="100"/>
                  </a:lnTo>
                  <a:lnTo>
                    <a:pt x="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A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5" name="Freeform 934"/>
            <p:cNvSpPr>
              <a:spLocks noEditPoints="1"/>
            </p:cNvSpPr>
            <p:nvPr/>
          </p:nvSpPr>
          <p:spPr bwMode="auto">
            <a:xfrm>
              <a:off x="4281" y="3335"/>
              <a:ext cx="170" cy="100"/>
            </a:xfrm>
            <a:custGeom>
              <a:avLst/>
              <a:gdLst>
                <a:gd name="T0" fmla="*/ 0 w 170"/>
                <a:gd name="T1" fmla="*/ 0 h 100"/>
                <a:gd name="T2" fmla="*/ 170 w 170"/>
                <a:gd name="T3" fmla="*/ 0 h 100"/>
                <a:gd name="T4" fmla="*/ 170 w 170"/>
                <a:gd name="T5" fmla="*/ 100 h 100"/>
                <a:gd name="T6" fmla="*/ 0 w 170"/>
                <a:gd name="T7" fmla="*/ 100 h 100"/>
                <a:gd name="T8" fmla="*/ 0 w 170"/>
                <a:gd name="T9" fmla="*/ 0 h 100"/>
                <a:gd name="T10" fmla="*/ 0 w 170"/>
                <a:gd name="T11" fmla="*/ 0 h 100"/>
                <a:gd name="T12" fmla="*/ 161 w 170"/>
                <a:gd name="T13" fmla="*/ 0 h 100"/>
                <a:gd name="T14" fmla="*/ 161 w 170"/>
                <a:gd name="T15" fmla="*/ 96 h 100"/>
                <a:gd name="T16" fmla="*/ 0 w 170"/>
                <a:gd name="T17" fmla="*/ 96 h 100"/>
                <a:gd name="T18" fmla="*/ 0 w 170"/>
                <a:gd name="T19" fmla="*/ 0 h 1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0" h="100">
                  <a:moveTo>
                    <a:pt x="0" y="0"/>
                  </a:moveTo>
                  <a:lnTo>
                    <a:pt x="170" y="0"/>
                  </a:lnTo>
                  <a:lnTo>
                    <a:pt x="170" y="100"/>
                  </a:lnTo>
                  <a:lnTo>
                    <a:pt x="0" y="10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61" y="0"/>
                  </a:lnTo>
                  <a:lnTo>
                    <a:pt x="161" y="96"/>
                  </a:lnTo>
                  <a:lnTo>
                    <a:pt x="0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6" name="Freeform 935"/>
            <p:cNvSpPr>
              <a:spLocks noEditPoints="1"/>
            </p:cNvSpPr>
            <p:nvPr/>
          </p:nvSpPr>
          <p:spPr bwMode="auto">
            <a:xfrm>
              <a:off x="4281" y="3335"/>
              <a:ext cx="161" cy="96"/>
            </a:xfrm>
            <a:custGeom>
              <a:avLst/>
              <a:gdLst>
                <a:gd name="T0" fmla="*/ 0 w 161"/>
                <a:gd name="T1" fmla="*/ 0 h 96"/>
                <a:gd name="T2" fmla="*/ 161 w 161"/>
                <a:gd name="T3" fmla="*/ 0 h 96"/>
                <a:gd name="T4" fmla="*/ 161 w 161"/>
                <a:gd name="T5" fmla="*/ 96 h 96"/>
                <a:gd name="T6" fmla="*/ 0 w 161"/>
                <a:gd name="T7" fmla="*/ 96 h 96"/>
                <a:gd name="T8" fmla="*/ 0 w 161"/>
                <a:gd name="T9" fmla="*/ 0 h 96"/>
                <a:gd name="T10" fmla="*/ 0 w 161"/>
                <a:gd name="T11" fmla="*/ 0 h 96"/>
                <a:gd name="T12" fmla="*/ 152 w 161"/>
                <a:gd name="T13" fmla="*/ 0 h 96"/>
                <a:gd name="T14" fmla="*/ 152 w 161"/>
                <a:gd name="T15" fmla="*/ 89 h 96"/>
                <a:gd name="T16" fmla="*/ 0 w 161"/>
                <a:gd name="T17" fmla="*/ 89 h 96"/>
                <a:gd name="T18" fmla="*/ 0 w 161"/>
                <a:gd name="T19" fmla="*/ 0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1" h="96">
                  <a:moveTo>
                    <a:pt x="0" y="0"/>
                  </a:moveTo>
                  <a:lnTo>
                    <a:pt x="161" y="0"/>
                  </a:lnTo>
                  <a:lnTo>
                    <a:pt x="161" y="96"/>
                  </a:lnTo>
                  <a:lnTo>
                    <a:pt x="0" y="96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52" y="0"/>
                  </a:lnTo>
                  <a:lnTo>
                    <a:pt x="152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7" name="Freeform 936"/>
            <p:cNvSpPr>
              <a:spLocks noEditPoints="1"/>
            </p:cNvSpPr>
            <p:nvPr/>
          </p:nvSpPr>
          <p:spPr bwMode="auto">
            <a:xfrm>
              <a:off x="4281" y="3335"/>
              <a:ext cx="152" cy="89"/>
            </a:xfrm>
            <a:custGeom>
              <a:avLst/>
              <a:gdLst>
                <a:gd name="T0" fmla="*/ 0 w 152"/>
                <a:gd name="T1" fmla="*/ 0 h 89"/>
                <a:gd name="T2" fmla="*/ 152 w 152"/>
                <a:gd name="T3" fmla="*/ 0 h 89"/>
                <a:gd name="T4" fmla="*/ 152 w 152"/>
                <a:gd name="T5" fmla="*/ 89 h 89"/>
                <a:gd name="T6" fmla="*/ 0 w 152"/>
                <a:gd name="T7" fmla="*/ 89 h 89"/>
                <a:gd name="T8" fmla="*/ 0 w 152"/>
                <a:gd name="T9" fmla="*/ 0 h 89"/>
                <a:gd name="T10" fmla="*/ 0 w 152"/>
                <a:gd name="T11" fmla="*/ 0 h 89"/>
                <a:gd name="T12" fmla="*/ 143 w 152"/>
                <a:gd name="T13" fmla="*/ 0 h 89"/>
                <a:gd name="T14" fmla="*/ 143 w 152"/>
                <a:gd name="T15" fmla="*/ 85 h 89"/>
                <a:gd name="T16" fmla="*/ 0 w 152"/>
                <a:gd name="T17" fmla="*/ 85 h 89"/>
                <a:gd name="T18" fmla="*/ 0 w 152"/>
                <a:gd name="T19" fmla="*/ 0 h 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2" h="89">
                  <a:moveTo>
                    <a:pt x="0" y="0"/>
                  </a:moveTo>
                  <a:lnTo>
                    <a:pt x="152" y="0"/>
                  </a:lnTo>
                  <a:lnTo>
                    <a:pt x="152" y="89"/>
                  </a:lnTo>
                  <a:lnTo>
                    <a:pt x="0" y="89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43" y="0"/>
                  </a:lnTo>
                  <a:lnTo>
                    <a:pt x="143" y="85"/>
                  </a:lnTo>
                  <a:lnTo>
                    <a:pt x="0" y="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8" name="Freeform 937"/>
            <p:cNvSpPr>
              <a:spLocks noEditPoints="1"/>
            </p:cNvSpPr>
            <p:nvPr/>
          </p:nvSpPr>
          <p:spPr bwMode="auto">
            <a:xfrm>
              <a:off x="4281" y="3335"/>
              <a:ext cx="143" cy="85"/>
            </a:xfrm>
            <a:custGeom>
              <a:avLst/>
              <a:gdLst>
                <a:gd name="T0" fmla="*/ 0 w 143"/>
                <a:gd name="T1" fmla="*/ 0 h 85"/>
                <a:gd name="T2" fmla="*/ 143 w 143"/>
                <a:gd name="T3" fmla="*/ 0 h 85"/>
                <a:gd name="T4" fmla="*/ 143 w 143"/>
                <a:gd name="T5" fmla="*/ 85 h 85"/>
                <a:gd name="T6" fmla="*/ 0 w 143"/>
                <a:gd name="T7" fmla="*/ 85 h 85"/>
                <a:gd name="T8" fmla="*/ 0 w 143"/>
                <a:gd name="T9" fmla="*/ 0 h 85"/>
                <a:gd name="T10" fmla="*/ 0 w 143"/>
                <a:gd name="T11" fmla="*/ 0 h 85"/>
                <a:gd name="T12" fmla="*/ 134 w 143"/>
                <a:gd name="T13" fmla="*/ 0 h 85"/>
                <a:gd name="T14" fmla="*/ 134 w 143"/>
                <a:gd name="T15" fmla="*/ 77 h 85"/>
                <a:gd name="T16" fmla="*/ 0 w 143"/>
                <a:gd name="T17" fmla="*/ 77 h 85"/>
                <a:gd name="T18" fmla="*/ 0 w 143"/>
                <a:gd name="T19" fmla="*/ 0 h 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3" h="85">
                  <a:moveTo>
                    <a:pt x="0" y="0"/>
                  </a:moveTo>
                  <a:lnTo>
                    <a:pt x="143" y="0"/>
                  </a:lnTo>
                  <a:lnTo>
                    <a:pt x="143" y="85"/>
                  </a:lnTo>
                  <a:lnTo>
                    <a:pt x="0" y="85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34" y="0"/>
                  </a:lnTo>
                  <a:lnTo>
                    <a:pt x="134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9" name="Freeform 938"/>
            <p:cNvSpPr>
              <a:spLocks noEditPoints="1"/>
            </p:cNvSpPr>
            <p:nvPr/>
          </p:nvSpPr>
          <p:spPr bwMode="auto">
            <a:xfrm>
              <a:off x="4281" y="3335"/>
              <a:ext cx="134" cy="77"/>
            </a:xfrm>
            <a:custGeom>
              <a:avLst/>
              <a:gdLst>
                <a:gd name="T0" fmla="*/ 0 w 134"/>
                <a:gd name="T1" fmla="*/ 0 h 77"/>
                <a:gd name="T2" fmla="*/ 134 w 134"/>
                <a:gd name="T3" fmla="*/ 0 h 77"/>
                <a:gd name="T4" fmla="*/ 134 w 134"/>
                <a:gd name="T5" fmla="*/ 77 h 77"/>
                <a:gd name="T6" fmla="*/ 0 w 134"/>
                <a:gd name="T7" fmla="*/ 77 h 77"/>
                <a:gd name="T8" fmla="*/ 0 w 134"/>
                <a:gd name="T9" fmla="*/ 0 h 77"/>
                <a:gd name="T10" fmla="*/ 0 w 134"/>
                <a:gd name="T11" fmla="*/ 0 h 77"/>
                <a:gd name="T12" fmla="*/ 125 w 134"/>
                <a:gd name="T13" fmla="*/ 0 h 77"/>
                <a:gd name="T14" fmla="*/ 125 w 134"/>
                <a:gd name="T15" fmla="*/ 73 h 77"/>
                <a:gd name="T16" fmla="*/ 0 w 134"/>
                <a:gd name="T17" fmla="*/ 73 h 77"/>
                <a:gd name="T18" fmla="*/ 0 w 134"/>
                <a:gd name="T19" fmla="*/ 0 h 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4" h="77">
                  <a:moveTo>
                    <a:pt x="0" y="0"/>
                  </a:moveTo>
                  <a:lnTo>
                    <a:pt x="134" y="0"/>
                  </a:lnTo>
                  <a:lnTo>
                    <a:pt x="134" y="77"/>
                  </a:lnTo>
                  <a:lnTo>
                    <a:pt x="0" y="77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125" y="0"/>
                  </a:lnTo>
                  <a:lnTo>
                    <a:pt x="125" y="73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C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03" name="Freeform 939"/>
          <p:cNvSpPr>
            <a:spLocks noEditPoints="1"/>
          </p:cNvSpPr>
          <p:nvPr/>
        </p:nvSpPr>
        <p:spPr bwMode="auto">
          <a:xfrm>
            <a:off x="6796088" y="5294313"/>
            <a:ext cx="198437" cy="115887"/>
          </a:xfrm>
          <a:custGeom>
            <a:avLst/>
            <a:gdLst>
              <a:gd name="T0" fmla="*/ 0 w 125"/>
              <a:gd name="T1" fmla="*/ 0 h 73"/>
              <a:gd name="T2" fmla="*/ 2147483646 w 125"/>
              <a:gd name="T3" fmla="*/ 0 h 73"/>
              <a:gd name="T4" fmla="*/ 2147483646 w 125"/>
              <a:gd name="T5" fmla="*/ 2147483646 h 73"/>
              <a:gd name="T6" fmla="*/ 0 w 125"/>
              <a:gd name="T7" fmla="*/ 2147483646 h 73"/>
              <a:gd name="T8" fmla="*/ 0 w 125"/>
              <a:gd name="T9" fmla="*/ 0 h 73"/>
              <a:gd name="T10" fmla="*/ 0 w 125"/>
              <a:gd name="T11" fmla="*/ 0 h 73"/>
              <a:gd name="T12" fmla="*/ 2147483646 w 125"/>
              <a:gd name="T13" fmla="*/ 0 h 73"/>
              <a:gd name="T14" fmla="*/ 2147483646 w 125"/>
              <a:gd name="T15" fmla="*/ 2147483646 h 73"/>
              <a:gd name="T16" fmla="*/ 0 w 125"/>
              <a:gd name="T17" fmla="*/ 2147483646 h 73"/>
              <a:gd name="T18" fmla="*/ 0 w 125"/>
              <a:gd name="T19" fmla="*/ 0 h 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5" h="73">
                <a:moveTo>
                  <a:pt x="0" y="0"/>
                </a:moveTo>
                <a:lnTo>
                  <a:pt x="125" y="0"/>
                </a:lnTo>
                <a:lnTo>
                  <a:pt x="125" y="73"/>
                </a:lnTo>
                <a:lnTo>
                  <a:pt x="0" y="73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16" y="0"/>
                </a:lnTo>
                <a:lnTo>
                  <a:pt x="116" y="69"/>
                </a:lnTo>
                <a:lnTo>
                  <a:pt x="0" y="69"/>
                </a:lnTo>
                <a:lnTo>
                  <a:pt x="0" y="0"/>
                </a:lnTo>
                <a:close/>
              </a:path>
            </a:pathLst>
          </a:custGeom>
          <a:solidFill>
            <a:srgbClr val="D6D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04" name="Freeform 940"/>
          <p:cNvSpPr>
            <a:spLocks noEditPoints="1"/>
          </p:cNvSpPr>
          <p:nvPr/>
        </p:nvSpPr>
        <p:spPr bwMode="auto">
          <a:xfrm>
            <a:off x="6796088" y="5294313"/>
            <a:ext cx="184150" cy="109537"/>
          </a:xfrm>
          <a:custGeom>
            <a:avLst/>
            <a:gdLst>
              <a:gd name="T0" fmla="*/ 0 w 116"/>
              <a:gd name="T1" fmla="*/ 0 h 69"/>
              <a:gd name="T2" fmla="*/ 2147483646 w 116"/>
              <a:gd name="T3" fmla="*/ 0 h 69"/>
              <a:gd name="T4" fmla="*/ 2147483646 w 116"/>
              <a:gd name="T5" fmla="*/ 2147483646 h 69"/>
              <a:gd name="T6" fmla="*/ 0 w 116"/>
              <a:gd name="T7" fmla="*/ 2147483646 h 69"/>
              <a:gd name="T8" fmla="*/ 0 w 116"/>
              <a:gd name="T9" fmla="*/ 0 h 69"/>
              <a:gd name="T10" fmla="*/ 0 w 116"/>
              <a:gd name="T11" fmla="*/ 0 h 69"/>
              <a:gd name="T12" fmla="*/ 2147483646 w 116"/>
              <a:gd name="T13" fmla="*/ 0 h 69"/>
              <a:gd name="T14" fmla="*/ 2147483646 w 116"/>
              <a:gd name="T15" fmla="*/ 2147483646 h 69"/>
              <a:gd name="T16" fmla="*/ 0 w 116"/>
              <a:gd name="T17" fmla="*/ 2147483646 h 69"/>
              <a:gd name="T18" fmla="*/ 0 w 116"/>
              <a:gd name="T19" fmla="*/ 0 h 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6" h="69">
                <a:moveTo>
                  <a:pt x="0" y="0"/>
                </a:moveTo>
                <a:lnTo>
                  <a:pt x="116" y="0"/>
                </a:lnTo>
                <a:lnTo>
                  <a:pt x="116" y="69"/>
                </a:lnTo>
                <a:lnTo>
                  <a:pt x="0" y="69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07" y="0"/>
                </a:lnTo>
                <a:lnTo>
                  <a:pt x="107" y="62"/>
                </a:lnTo>
                <a:lnTo>
                  <a:pt x="0" y="62"/>
                </a:lnTo>
                <a:lnTo>
                  <a:pt x="0" y="0"/>
                </a:lnTo>
                <a:close/>
              </a:path>
            </a:pathLst>
          </a:custGeom>
          <a:solidFill>
            <a:srgbClr val="DCD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05" name="Freeform 941"/>
          <p:cNvSpPr>
            <a:spLocks noEditPoints="1"/>
          </p:cNvSpPr>
          <p:nvPr/>
        </p:nvSpPr>
        <p:spPr bwMode="auto">
          <a:xfrm>
            <a:off x="6796088" y="5294313"/>
            <a:ext cx="169862" cy="98425"/>
          </a:xfrm>
          <a:custGeom>
            <a:avLst/>
            <a:gdLst>
              <a:gd name="T0" fmla="*/ 0 w 107"/>
              <a:gd name="T1" fmla="*/ 0 h 62"/>
              <a:gd name="T2" fmla="*/ 2147483646 w 107"/>
              <a:gd name="T3" fmla="*/ 0 h 62"/>
              <a:gd name="T4" fmla="*/ 2147483646 w 107"/>
              <a:gd name="T5" fmla="*/ 2147483646 h 62"/>
              <a:gd name="T6" fmla="*/ 0 w 107"/>
              <a:gd name="T7" fmla="*/ 2147483646 h 62"/>
              <a:gd name="T8" fmla="*/ 0 w 107"/>
              <a:gd name="T9" fmla="*/ 0 h 62"/>
              <a:gd name="T10" fmla="*/ 0 w 107"/>
              <a:gd name="T11" fmla="*/ 0 h 62"/>
              <a:gd name="T12" fmla="*/ 2147483646 w 107"/>
              <a:gd name="T13" fmla="*/ 0 h 62"/>
              <a:gd name="T14" fmla="*/ 2147483646 w 107"/>
              <a:gd name="T15" fmla="*/ 2147483646 h 62"/>
              <a:gd name="T16" fmla="*/ 0 w 107"/>
              <a:gd name="T17" fmla="*/ 2147483646 h 62"/>
              <a:gd name="T18" fmla="*/ 0 w 107"/>
              <a:gd name="T19" fmla="*/ 0 h 6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7" h="62">
                <a:moveTo>
                  <a:pt x="0" y="0"/>
                </a:moveTo>
                <a:lnTo>
                  <a:pt x="107" y="0"/>
                </a:lnTo>
                <a:lnTo>
                  <a:pt x="107" y="62"/>
                </a:lnTo>
                <a:lnTo>
                  <a:pt x="0" y="62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98" y="0"/>
                </a:lnTo>
                <a:lnTo>
                  <a:pt x="98" y="58"/>
                </a:lnTo>
                <a:lnTo>
                  <a:pt x="0" y="58"/>
                </a:lnTo>
                <a:lnTo>
                  <a:pt x="0" y="0"/>
                </a:lnTo>
                <a:close/>
              </a:path>
            </a:pathLst>
          </a:custGeom>
          <a:solidFill>
            <a:srgbClr val="E2E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06" name="Freeform 942"/>
          <p:cNvSpPr>
            <a:spLocks noEditPoints="1"/>
          </p:cNvSpPr>
          <p:nvPr/>
        </p:nvSpPr>
        <p:spPr bwMode="auto">
          <a:xfrm>
            <a:off x="6796088" y="5294313"/>
            <a:ext cx="155575" cy="92075"/>
          </a:xfrm>
          <a:custGeom>
            <a:avLst/>
            <a:gdLst>
              <a:gd name="T0" fmla="*/ 0 w 98"/>
              <a:gd name="T1" fmla="*/ 0 h 58"/>
              <a:gd name="T2" fmla="*/ 2147483646 w 98"/>
              <a:gd name="T3" fmla="*/ 0 h 58"/>
              <a:gd name="T4" fmla="*/ 2147483646 w 98"/>
              <a:gd name="T5" fmla="*/ 2147483646 h 58"/>
              <a:gd name="T6" fmla="*/ 0 w 98"/>
              <a:gd name="T7" fmla="*/ 2147483646 h 58"/>
              <a:gd name="T8" fmla="*/ 0 w 98"/>
              <a:gd name="T9" fmla="*/ 0 h 58"/>
              <a:gd name="T10" fmla="*/ 0 w 98"/>
              <a:gd name="T11" fmla="*/ 0 h 58"/>
              <a:gd name="T12" fmla="*/ 2147483646 w 98"/>
              <a:gd name="T13" fmla="*/ 0 h 58"/>
              <a:gd name="T14" fmla="*/ 2147483646 w 98"/>
              <a:gd name="T15" fmla="*/ 2147483646 h 58"/>
              <a:gd name="T16" fmla="*/ 0 w 98"/>
              <a:gd name="T17" fmla="*/ 2147483646 h 58"/>
              <a:gd name="T18" fmla="*/ 0 w 98"/>
              <a:gd name="T19" fmla="*/ 0 h 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8" h="58">
                <a:moveTo>
                  <a:pt x="0" y="0"/>
                </a:moveTo>
                <a:lnTo>
                  <a:pt x="98" y="0"/>
                </a:lnTo>
                <a:lnTo>
                  <a:pt x="98" y="58"/>
                </a:lnTo>
                <a:lnTo>
                  <a:pt x="0" y="58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89" y="0"/>
                </a:lnTo>
                <a:lnTo>
                  <a:pt x="89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E7E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07" name="Freeform 943"/>
          <p:cNvSpPr>
            <a:spLocks noEditPoints="1"/>
          </p:cNvSpPr>
          <p:nvPr/>
        </p:nvSpPr>
        <p:spPr bwMode="auto">
          <a:xfrm>
            <a:off x="6796088" y="5294313"/>
            <a:ext cx="141287" cy="85725"/>
          </a:xfrm>
          <a:custGeom>
            <a:avLst/>
            <a:gdLst>
              <a:gd name="T0" fmla="*/ 0 w 89"/>
              <a:gd name="T1" fmla="*/ 0 h 54"/>
              <a:gd name="T2" fmla="*/ 2147483646 w 89"/>
              <a:gd name="T3" fmla="*/ 0 h 54"/>
              <a:gd name="T4" fmla="*/ 2147483646 w 89"/>
              <a:gd name="T5" fmla="*/ 2147483646 h 54"/>
              <a:gd name="T6" fmla="*/ 0 w 89"/>
              <a:gd name="T7" fmla="*/ 2147483646 h 54"/>
              <a:gd name="T8" fmla="*/ 0 w 89"/>
              <a:gd name="T9" fmla="*/ 0 h 54"/>
              <a:gd name="T10" fmla="*/ 0 w 89"/>
              <a:gd name="T11" fmla="*/ 0 h 54"/>
              <a:gd name="T12" fmla="*/ 2147483646 w 89"/>
              <a:gd name="T13" fmla="*/ 0 h 54"/>
              <a:gd name="T14" fmla="*/ 2147483646 w 89"/>
              <a:gd name="T15" fmla="*/ 2147483646 h 54"/>
              <a:gd name="T16" fmla="*/ 0 w 89"/>
              <a:gd name="T17" fmla="*/ 2147483646 h 54"/>
              <a:gd name="T18" fmla="*/ 0 w 89"/>
              <a:gd name="T19" fmla="*/ 0 h 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9" h="54">
                <a:moveTo>
                  <a:pt x="0" y="0"/>
                </a:moveTo>
                <a:lnTo>
                  <a:pt x="89" y="0"/>
                </a:lnTo>
                <a:lnTo>
                  <a:pt x="89" y="54"/>
                </a:lnTo>
                <a:lnTo>
                  <a:pt x="0" y="54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80" y="0"/>
                </a:lnTo>
                <a:lnTo>
                  <a:pt x="80" y="46"/>
                </a:lnTo>
                <a:lnTo>
                  <a:pt x="0" y="46"/>
                </a:lnTo>
                <a:lnTo>
                  <a:pt x="0" y="0"/>
                </a:lnTo>
                <a:close/>
              </a:path>
            </a:pathLst>
          </a:custGeom>
          <a:solidFill>
            <a:srgbClr val="EBEB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08" name="Freeform 944"/>
          <p:cNvSpPr>
            <a:spLocks noEditPoints="1"/>
          </p:cNvSpPr>
          <p:nvPr/>
        </p:nvSpPr>
        <p:spPr bwMode="auto">
          <a:xfrm>
            <a:off x="6796088" y="5294313"/>
            <a:ext cx="127000" cy="73025"/>
          </a:xfrm>
          <a:custGeom>
            <a:avLst/>
            <a:gdLst>
              <a:gd name="T0" fmla="*/ 0 w 80"/>
              <a:gd name="T1" fmla="*/ 0 h 46"/>
              <a:gd name="T2" fmla="*/ 2147483646 w 80"/>
              <a:gd name="T3" fmla="*/ 0 h 46"/>
              <a:gd name="T4" fmla="*/ 2147483646 w 80"/>
              <a:gd name="T5" fmla="*/ 2147483646 h 46"/>
              <a:gd name="T6" fmla="*/ 0 w 80"/>
              <a:gd name="T7" fmla="*/ 2147483646 h 46"/>
              <a:gd name="T8" fmla="*/ 0 w 80"/>
              <a:gd name="T9" fmla="*/ 0 h 46"/>
              <a:gd name="T10" fmla="*/ 0 w 80"/>
              <a:gd name="T11" fmla="*/ 0 h 46"/>
              <a:gd name="T12" fmla="*/ 2147483646 w 80"/>
              <a:gd name="T13" fmla="*/ 0 h 46"/>
              <a:gd name="T14" fmla="*/ 2147483646 w 80"/>
              <a:gd name="T15" fmla="*/ 2147483646 h 46"/>
              <a:gd name="T16" fmla="*/ 0 w 80"/>
              <a:gd name="T17" fmla="*/ 2147483646 h 46"/>
              <a:gd name="T18" fmla="*/ 0 w 80"/>
              <a:gd name="T19" fmla="*/ 0 h 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0" h="46">
                <a:moveTo>
                  <a:pt x="0" y="0"/>
                </a:moveTo>
                <a:lnTo>
                  <a:pt x="80" y="0"/>
                </a:lnTo>
                <a:lnTo>
                  <a:pt x="80" y="46"/>
                </a:lnTo>
                <a:lnTo>
                  <a:pt x="0" y="46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71" y="0"/>
                </a:lnTo>
                <a:lnTo>
                  <a:pt x="71" y="43"/>
                </a:lnTo>
                <a:lnTo>
                  <a:pt x="0" y="43"/>
                </a:lnTo>
                <a:lnTo>
                  <a:pt x="0" y="0"/>
                </a:lnTo>
                <a:close/>
              </a:path>
            </a:pathLst>
          </a:custGeom>
          <a:solidFill>
            <a:srgbClr val="EFE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09" name="Freeform 945"/>
          <p:cNvSpPr>
            <a:spLocks noEditPoints="1"/>
          </p:cNvSpPr>
          <p:nvPr/>
        </p:nvSpPr>
        <p:spPr bwMode="auto">
          <a:xfrm>
            <a:off x="6796088" y="5294313"/>
            <a:ext cx="112712" cy="68262"/>
          </a:xfrm>
          <a:custGeom>
            <a:avLst/>
            <a:gdLst>
              <a:gd name="T0" fmla="*/ 0 w 71"/>
              <a:gd name="T1" fmla="*/ 0 h 43"/>
              <a:gd name="T2" fmla="*/ 2147483646 w 71"/>
              <a:gd name="T3" fmla="*/ 0 h 43"/>
              <a:gd name="T4" fmla="*/ 2147483646 w 71"/>
              <a:gd name="T5" fmla="*/ 2147483646 h 43"/>
              <a:gd name="T6" fmla="*/ 0 w 71"/>
              <a:gd name="T7" fmla="*/ 2147483646 h 43"/>
              <a:gd name="T8" fmla="*/ 0 w 71"/>
              <a:gd name="T9" fmla="*/ 0 h 43"/>
              <a:gd name="T10" fmla="*/ 0 w 71"/>
              <a:gd name="T11" fmla="*/ 0 h 43"/>
              <a:gd name="T12" fmla="*/ 2147483646 w 71"/>
              <a:gd name="T13" fmla="*/ 0 h 43"/>
              <a:gd name="T14" fmla="*/ 2147483646 w 71"/>
              <a:gd name="T15" fmla="*/ 2147483646 h 43"/>
              <a:gd name="T16" fmla="*/ 0 w 71"/>
              <a:gd name="T17" fmla="*/ 2147483646 h 43"/>
              <a:gd name="T18" fmla="*/ 0 w 71"/>
              <a:gd name="T19" fmla="*/ 0 h 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1" h="43">
                <a:moveTo>
                  <a:pt x="0" y="0"/>
                </a:moveTo>
                <a:lnTo>
                  <a:pt x="71" y="0"/>
                </a:lnTo>
                <a:lnTo>
                  <a:pt x="71" y="43"/>
                </a:lnTo>
                <a:lnTo>
                  <a:pt x="0" y="43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63" y="0"/>
                </a:lnTo>
                <a:lnTo>
                  <a:pt x="63" y="35"/>
                </a:lnTo>
                <a:lnTo>
                  <a:pt x="0" y="35"/>
                </a:lnTo>
                <a:lnTo>
                  <a:pt x="0" y="0"/>
                </a:lnTo>
                <a:close/>
              </a:path>
            </a:pathLst>
          </a:custGeom>
          <a:solidFill>
            <a:srgbClr val="F2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10" name="Freeform 946"/>
          <p:cNvSpPr>
            <a:spLocks noEditPoints="1"/>
          </p:cNvSpPr>
          <p:nvPr/>
        </p:nvSpPr>
        <p:spPr bwMode="auto">
          <a:xfrm>
            <a:off x="6796088" y="5294313"/>
            <a:ext cx="100012" cy="55562"/>
          </a:xfrm>
          <a:custGeom>
            <a:avLst/>
            <a:gdLst>
              <a:gd name="T0" fmla="*/ 0 w 63"/>
              <a:gd name="T1" fmla="*/ 0 h 35"/>
              <a:gd name="T2" fmla="*/ 2147483646 w 63"/>
              <a:gd name="T3" fmla="*/ 0 h 35"/>
              <a:gd name="T4" fmla="*/ 2147483646 w 63"/>
              <a:gd name="T5" fmla="*/ 2147483646 h 35"/>
              <a:gd name="T6" fmla="*/ 0 w 63"/>
              <a:gd name="T7" fmla="*/ 2147483646 h 35"/>
              <a:gd name="T8" fmla="*/ 0 w 63"/>
              <a:gd name="T9" fmla="*/ 0 h 35"/>
              <a:gd name="T10" fmla="*/ 0 w 63"/>
              <a:gd name="T11" fmla="*/ 0 h 35"/>
              <a:gd name="T12" fmla="*/ 2147483646 w 63"/>
              <a:gd name="T13" fmla="*/ 0 h 35"/>
              <a:gd name="T14" fmla="*/ 2147483646 w 63"/>
              <a:gd name="T15" fmla="*/ 2147483646 h 35"/>
              <a:gd name="T16" fmla="*/ 0 w 63"/>
              <a:gd name="T17" fmla="*/ 2147483646 h 35"/>
              <a:gd name="T18" fmla="*/ 0 w 63"/>
              <a:gd name="T19" fmla="*/ 0 h 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3" h="35">
                <a:moveTo>
                  <a:pt x="0" y="0"/>
                </a:moveTo>
                <a:lnTo>
                  <a:pt x="63" y="0"/>
                </a:lnTo>
                <a:lnTo>
                  <a:pt x="63" y="35"/>
                </a:lnTo>
                <a:lnTo>
                  <a:pt x="0" y="35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54" y="0"/>
                </a:lnTo>
                <a:lnTo>
                  <a:pt x="54" y="31"/>
                </a:lnTo>
                <a:lnTo>
                  <a:pt x="0" y="31"/>
                </a:lnTo>
                <a:lnTo>
                  <a:pt x="0" y="0"/>
                </a:lnTo>
                <a:close/>
              </a:path>
            </a:pathLst>
          </a:custGeom>
          <a:solidFill>
            <a:srgbClr val="F5F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11" name="Freeform 947"/>
          <p:cNvSpPr>
            <a:spLocks noEditPoints="1"/>
          </p:cNvSpPr>
          <p:nvPr/>
        </p:nvSpPr>
        <p:spPr bwMode="auto">
          <a:xfrm>
            <a:off x="6796088" y="5294313"/>
            <a:ext cx="85725" cy="49212"/>
          </a:xfrm>
          <a:custGeom>
            <a:avLst/>
            <a:gdLst>
              <a:gd name="T0" fmla="*/ 0 w 54"/>
              <a:gd name="T1" fmla="*/ 0 h 31"/>
              <a:gd name="T2" fmla="*/ 2147483646 w 54"/>
              <a:gd name="T3" fmla="*/ 0 h 31"/>
              <a:gd name="T4" fmla="*/ 2147483646 w 54"/>
              <a:gd name="T5" fmla="*/ 2147483646 h 31"/>
              <a:gd name="T6" fmla="*/ 0 w 54"/>
              <a:gd name="T7" fmla="*/ 2147483646 h 31"/>
              <a:gd name="T8" fmla="*/ 0 w 54"/>
              <a:gd name="T9" fmla="*/ 0 h 31"/>
              <a:gd name="T10" fmla="*/ 0 w 54"/>
              <a:gd name="T11" fmla="*/ 0 h 31"/>
              <a:gd name="T12" fmla="*/ 2147483646 w 54"/>
              <a:gd name="T13" fmla="*/ 0 h 31"/>
              <a:gd name="T14" fmla="*/ 2147483646 w 54"/>
              <a:gd name="T15" fmla="*/ 2147483646 h 31"/>
              <a:gd name="T16" fmla="*/ 0 w 54"/>
              <a:gd name="T17" fmla="*/ 2147483646 h 31"/>
              <a:gd name="T18" fmla="*/ 0 w 54"/>
              <a:gd name="T19" fmla="*/ 0 h 3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4" h="31">
                <a:moveTo>
                  <a:pt x="0" y="0"/>
                </a:moveTo>
                <a:lnTo>
                  <a:pt x="54" y="0"/>
                </a:lnTo>
                <a:lnTo>
                  <a:pt x="54" y="31"/>
                </a:lnTo>
                <a:lnTo>
                  <a:pt x="0" y="31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45" y="0"/>
                </a:lnTo>
                <a:lnTo>
                  <a:pt x="4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8F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12" name="Freeform 948"/>
          <p:cNvSpPr>
            <a:spLocks noEditPoints="1"/>
          </p:cNvSpPr>
          <p:nvPr/>
        </p:nvSpPr>
        <p:spPr bwMode="auto">
          <a:xfrm>
            <a:off x="6796088" y="5294313"/>
            <a:ext cx="71437" cy="42862"/>
          </a:xfrm>
          <a:custGeom>
            <a:avLst/>
            <a:gdLst>
              <a:gd name="T0" fmla="*/ 0 w 45"/>
              <a:gd name="T1" fmla="*/ 0 h 27"/>
              <a:gd name="T2" fmla="*/ 2147483646 w 45"/>
              <a:gd name="T3" fmla="*/ 0 h 27"/>
              <a:gd name="T4" fmla="*/ 2147483646 w 45"/>
              <a:gd name="T5" fmla="*/ 2147483646 h 27"/>
              <a:gd name="T6" fmla="*/ 0 w 45"/>
              <a:gd name="T7" fmla="*/ 2147483646 h 27"/>
              <a:gd name="T8" fmla="*/ 0 w 45"/>
              <a:gd name="T9" fmla="*/ 0 h 27"/>
              <a:gd name="T10" fmla="*/ 0 w 45"/>
              <a:gd name="T11" fmla="*/ 0 h 27"/>
              <a:gd name="T12" fmla="*/ 2147483646 w 45"/>
              <a:gd name="T13" fmla="*/ 0 h 27"/>
              <a:gd name="T14" fmla="*/ 2147483646 w 45"/>
              <a:gd name="T15" fmla="*/ 2147483646 h 27"/>
              <a:gd name="T16" fmla="*/ 0 w 45"/>
              <a:gd name="T17" fmla="*/ 2147483646 h 27"/>
              <a:gd name="T18" fmla="*/ 0 w 45"/>
              <a:gd name="T19" fmla="*/ 0 h 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5" h="27">
                <a:moveTo>
                  <a:pt x="0" y="0"/>
                </a:moveTo>
                <a:lnTo>
                  <a:pt x="45" y="0"/>
                </a:lnTo>
                <a:lnTo>
                  <a:pt x="45" y="27"/>
                </a:lnTo>
                <a:lnTo>
                  <a:pt x="0" y="27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36" y="0"/>
                </a:lnTo>
                <a:lnTo>
                  <a:pt x="36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FAFA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13" name="Freeform 949"/>
          <p:cNvSpPr>
            <a:spLocks noEditPoints="1"/>
          </p:cNvSpPr>
          <p:nvPr/>
        </p:nvSpPr>
        <p:spPr bwMode="auto">
          <a:xfrm>
            <a:off x="6796088" y="5294313"/>
            <a:ext cx="57150" cy="31750"/>
          </a:xfrm>
          <a:custGeom>
            <a:avLst/>
            <a:gdLst>
              <a:gd name="T0" fmla="*/ 0 w 36"/>
              <a:gd name="T1" fmla="*/ 0 h 20"/>
              <a:gd name="T2" fmla="*/ 2147483646 w 36"/>
              <a:gd name="T3" fmla="*/ 0 h 20"/>
              <a:gd name="T4" fmla="*/ 2147483646 w 36"/>
              <a:gd name="T5" fmla="*/ 2147483646 h 20"/>
              <a:gd name="T6" fmla="*/ 0 w 36"/>
              <a:gd name="T7" fmla="*/ 2147483646 h 20"/>
              <a:gd name="T8" fmla="*/ 0 w 36"/>
              <a:gd name="T9" fmla="*/ 0 h 20"/>
              <a:gd name="T10" fmla="*/ 0 w 36"/>
              <a:gd name="T11" fmla="*/ 0 h 20"/>
              <a:gd name="T12" fmla="*/ 2147483646 w 36"/>
              <a:gd name="T13" fmla="*/ 0 h 20"/>
              <a:gd name="T14" fmla="*/ 2147483646 w 36"/>
              <a:gd name="T15" fmla="*/ 2147483646 h 20"/>
              <a:gd name="T16" fmla="*/ 0 w 36"/>
              <a:gd name="T17" fmla="*/ 2147483646 h 20"/>
              <a:gd name="T18" fmla="*/ 0 w 36"/>
              <a:gd name="T19" fmla="*/ 0 h 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" h="20">
                <a:moveTo>
                  <a:pt x="0" y="0"/>
                </a:moveTo>
                <a:lnTo>
                  <a:pt x="36" y="0"/>
                </a:lnTo>
                <a:lnTo>
                  <a:pt x="36" y="20"/>
                </a:lnTo>
                <a:lnTo>
                  <a:pt x="0" y="2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27" y="0"/>
                </a:lnTo>
                <a:lnTo>
                  <a:pt x="27" y="16"/>
                </a:lnTo>
                <a:lnTo>
                  <a:pt x="0" y="16"/>
                </a:lnTo>
                <a:lnTo>
                  <a:pt x="0" y="0"/>
                </a:lnTo>
                <a:close/>
              </a:path>
            </a:pathLst>
          </a:custGeom>
          <a:solidFill>
            <a:srgbClr val="FDFD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14" name="Freeform 950"/>
          <p:cNvSpPr>
            <a:spLocks noEditPoints="1"/>
          </p:cNvSpPr>
          <p:nvPr/>
        </p:nvSpPr>
        <p:spPr bwMode="auto">
          <a:xfrm>
            <a:off x="6796088" y="5294313"/>
            <a:ext cx="42862" cy="25400"/>
          </a:xfrm>
          <a:custGeom>
            <a:avLst/>
            <a:gdLst>
              <a:gd name="T0" fmla="*/ 0 w 27"/>
              <a:gd name="T1" fmla="*/ 0 h 16"/>
              <a:gd name="T2" fmla="*/ 2147483646 w 27"/>
              <a:gd name="T3" fmla="*/ 0 h 16"/>
              <a:gd name="T4" fmla="*/ 2147483646 w 27"/>
              <a:gd name="T5" fmla="*/ 2147483646 h 16"/>
              <a:gd name="T6" fmla="*/ 0 w 27"/>
              <a:gd name="T7" fmla="*/ 2147483646 h 16"/>
              <a:gd name="T8" fmla="*/ 0 w 27"/>
              <a:gd name="T9" fmla="*/ 0 h 16"/>
              <a:gd name="T10" fmla="*/ 0 w 27"/>
              <a:gd name="T11" fmla="*/ 0 h 16"/>
              <a:gd name="T12" fmla="*/ 2147483646 w 27"/>
              <a:gd name="T13" fmla="*/ 0 h 16"/>
              <a:gd name="T14" fmla="*/ 2147483646 w 27"/>
              <a:gd name="T15" fmla="*/ 2147483646 h 16"/>
              <a:gd name="T16" fmla="*/ 0 w 27"/>
              <a:gd name="T17" fmla="*/ 2147483646 h 16"/>
              <a:gd name="T18" fmla="*/ 0 w 27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7" h="16">
                <a:moveTo>
                  <a:pt x="0" y="0"/>
                </a:moveTo>
                <a:lnTo>
                  <a:pt x="27" y="0"/>
                </a:lnTo>
                <a:lnTo>
                  <a:pt x="27" y="16"/>
                </a:lnTo>
                <a:lnTo>
                  <a:pt x="0" y="16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8" y="0"/>
                </a:lnTo>
                <a:lnTo>
                  <a:pt x="18" y="8"/>
                </a:lnTo>
                <a:lnTo>
                  <a:pt x="0" y="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15" name="Freeform 951"/>
          <p:cNvSpPr>
            <a:spLocks noEditPoints="1"/>
          </p:cNvSpPr>
          <p:nvPr/>
        </p:nvSpPr>
        <p:spPr bwMode="auto">
          <a:xfrm>
            <a:off x="6796088" y="5294313"/>
            <a:ext cx="28575" cy="12700"/>
          </a:xfrm>
          <a:custGeom>
            <a:avLst/>
            <a:gdLst>
              <a:gd name="T0" fmla="*/ 0 w 18"/>
              <a:gd name="T1" fmla="*/ 0 h 8"/>
              <a:gd name="T2" fmla="*/ 2147483646 w 18"/>
              <a:gd name="T3" fmla="*/ 0 h 8"/>
              <a:gd name="T4" fmla="*/ 2147483646 w 18"/>
              <a:gd name="T5" fmla="*/ 2147483646 h 8"/>
              <a:gd name="T6" fmla="*/ 0 w 18"/>
              <a:gd name="T7" fmla="*/ 2147483646 h 8"/>
              <a:gd name="T8" fmla="*/ 0 w 18"/>
              <a:gd name="T9" fmla="*/ 0 h 8"/>
              <a:gd name="T10" fmla="*/ 0 w 18"/>
              <a:gd name="T11" fmla="*/ 0 h 8"/>
              <a:gd name="T12" fmla="*/ 2147483646 w 18"/>
              <a:gd name="T13" fmla="*/ 0 h 8"/>
              <a:gd name="T14" fmla="*/ 2147483646 w 18"/>
              <a:gd name="T15" fmla="*/ 2147483646 h 8"/>
              <a:gd name="T16" fmla="*/ 0 w 18"/>
              <a:gd name="T17" fmla="*/ 2147483646 h 8"/>
              <a:gd name="T18" fmla="*/ 0 w 18"/>
              <a:gd name="T19" fmla="*/ 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8" h="8">
                <a:moveTo>
                  <a:pt x="0" y="0"/>
                </a:moveTo>
                <a:lnTo>
                  <a:pt x="18" y="0"/>
                </a:lnTo>
                <a:lnTo>
                  <a:pt x="18" y="8"/>
                </a:lnTo>
                <a:lnTo>
                  <a:pt x="0" y="8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9" y="0"/>
                </a:lnTo>
                <a:lnTo>
                  <a:pt x="9" y="4"/>
                </a:lnTo>
                <a:lnTo>
                  <a:pt x="0" y="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16" name="Freeform 952"/>
          <p:cNvSpPr>
            <a:spLocks noEditPoints="1"/>
          </p:cNvSpPr>
          <p:nvPr/>
        </p:nvSpPr>
        <p:spPr bwMode="auto">
          <a:xfrm>
            <a:off x="6796088" y="5294313"/>
            <a:ext cx="14287" cy="6350"/>
          </a:xfrm>
          <a:custGeom>
            <a:avLst/>
            <a:gdLst>
              <a:gd name="T0" fmla="*/ 0 w 9"/>
              <a:gd name="T1" fmla="*/ 0 h 4"/>
              <a:gd name="T2" fmla="*/ 2147483646 w 9"/>
              <a:gd name="T3" fmla="*/ 0 h 4"/>
              <a:gd name="T4" fmla="*/ 2147483646 w 9"/>
              <a:gd name="T5" fmla="*/ 2147483646 h 4"/>
              <a:gd name="T6" fmla="*/ 0 w 9"/>
              <a:gd name="T7" fmla="*/ 2147483646 h 4"/>
              <a:gd name="T8" fmla="*/ 0 w 9"/>
              <a:gd name="T9" fmla="*/ 0 h 4"/>
              <a:gd name="T10" fmla="*/ 0 w 9"/>
              <a:gd name="T11" fmla="*/ 0 h 4"/>
              <a:gd name="T12" fmla="*/ 0 w 9"/>
              <a:gd name="T13" fmla="*/ 0 h 4"/>
              <a:gd name="T14" fmla="*/ 0 w 9"/>
              <a:gd name="T15" fmla="*/ 0 h 4"/>
              <a:gd name="T16" fmla="*/ 0 w 9"/>
              <a:gd name="T17" fmla="*/ 0 h 4"/>
              <a:gd name="T18" fmla="*/ 0 w 9"/>
              <a:gd name="T19" fmla="*/ 0 h 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" h="4">
                <a:moveTo>
                  <a:pt x="0" y="0"/>
                </a:moveTo>
                <a:lnTo>
                  <a:pt x="9" y="0"/>
                </a:lnTo>
                <a:lnTo>
                  <a:pt x="9" y="4"/>
                </a:lnTo>
                <a:lnTo>
                  <a:pt x="0" y="4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17" name="Freeform 953"/>
          <p:cNvSpPr>
            <a:spLocks noEditPoints="1"/>
          </p:cNvSpPr>
          <p:nvPr/>
        </p:nvSpPr>
        <p:spPr bwMode="auto">
          <a:xfrm>
            <a:off x="6796088" y="52943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18" name="Freeform 954"/>
          <p:cNvSpPr>
            <a:spLocks noEditPoints="1"/>
          </p:cNvSpPr>
          <p:nvPr/>
        </p:nvSpPr>
        <p:spPr bwMode="auto">
          <a:xfrm>
            <a:off x="6767513" y="5270500"/>
            <a:ext cx="433387" cy="280988"/>
          </a:xfrm>
          <a:custGeom>
            <a:avLst/>
            <a:gdLst>
              <a:gd name="T0" fmla="*/ 0 w 273"/>
              <a:gd name="T1" fmla="*/ 0 h 177"/>
              <a:gd name="T2" fmla="*/ 2147483646 w 273"/>
              <a:gd name="T3" fmla="*/ 0 h 177"/>
              <a:gd name="T4" fmla="*/ 2147483646 w 273"/>
              <a:gd name="T5" fmla="*/ 2147483646 h 177"/>
              <a:gd name="T6" fmla="*/ 0 w 273"/>
              <a:gd name="T7" fmla="*/ 2147483646 h 177"/>
              <a:gd name="T8" fmla="*/ 0 w 273"/>
              <a:gd name="T9" fmla="*/ 0 h 177"/>
              <a:gd name="T10" fmla="*/ 2147483646 w 273"/>
              <a:gd name="T11" fmla="*/ 2147483646 h 177"/>
              <a:gd name="T12" fmla="*/ 2147483646 w 273"/>
              <a:gd name="T13" fmla="*/ 2147483646 h 177"/>
              <a:gd name="T14" fmla="*/ 2147483646 w 273"/>
              <a:gd name="T15" fmla="*/ 2147483646 h 177"/>
              <a:gd name="T16" fmla="*/ 2147483646 w 273"/>
              <a:gd name="T17" fmla="*/ 2147483646 h 177"/>
              <a:gd name="T18" fmla="*/ 2147483646 w 273"/>
              <a:gd name="T19" fmla="*/ 2147483646 h 17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73" h="177">
                <a:moveTo>
                  <a:pt x="0" y="0"/>
                </a:moveTo>
                <a:lnTo>
                  <a:pt x="273" y="0"/>
                </a:lnTo>
                <a:lnTo>
                  <a:pt x="273" y="177"/>
                </a:lnTo>
                <a:lnTo>
                  <a:pt x="0" y="177"/>
                </a:lnTo>
                <a:lnTo>
                  <a:pt x="0" y="0"/>
                </a:lnTo>
                <a:close/>
                <a:moveTo>
                  <a:pt x="9" y="8"/>
                </a:moveTo>
                <a:lnTo>
                  <a:pt x="273" y="8"/>
                </a:lnTo>
                <a:lnTo>
                  <a:pt x="273" y="177"/>
                </a:lnTo>
                <a:lnTo>
                  <a:pt x="9" y="177"/>
                </a:lnTo>
                <a:lnTo>
                  <a:pt x="9" y="8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19" name="Freeform 955"/>
          <p:cNvSpPr>
            <a:spLocks noEditPoints="1"/>
          </p:cNvSpPr>
          <p:nvPr/>
        </p:nvSpPr>
        <p:spPr bwMode="auto">
          <a:xfrm>
            <a:off x="6781800" y="5283200"/>
            <a:ext cx="419100" cy="268288"/>
          </a:xfrm>
          <a:custGeom>
            <a:avLst/>
            <a:gdLst>
              <a:gd name="T0" fmla="*/ 0 w 264"/>
              <a:gd name="T1" fmla="*/ 0 h 169"/>
              <a:gd name="T2" fmla="*/ 2147483646 w 264"/>
              <a:gd name="T3" fmla="*/ 0 h 169"/>
              <a:gd name="T4" fmla="*/ 2147483646 w 264"/>
              <a:gd name="T5" fmla="*/ 2147483646 h 169"/>
              <a:gd name="T6" fmla="*/ 0 w 264"/>
              <a:gd name="T7" fmla="*/ 2147483646 h 169"/>
              <a:gd name="T8" fmla="*/ 0 w 264"/>
              <a:gd name="T9" fmla="*/ 0 h 169"/>
              <a:gd name="T10" fmla="*/ 2147483646 w 264"/>
              <a:gd name="T11" fmla="*/ 2147483646 h 169"/>
              <a:gd name="T12" fmla="*/ 2147483646 w 264"/>
              <a:gd name="T13" fmla="*/ 2147483646 h 169"/>
              <a:gd name="T14" fmla="*/ 2147483646 w 264"/>
              <a:gd name="T15" fmla="*/ 2147483646 h 169"/>
              <a:gd name="T16" fmla="*/ 2147483646 w 264"/>
              <a:gd name="T17" fmla="*/ 2147483646 h 169"/>
              <a:gd name="T18" fmla="*/ 2147483646 w 264"/>
              <a:gd name="T19" fmla="*/ 2147483646 h 1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4" h="169">
                <a:moveTo>
                  <a:pt x="0" y="0"/>
                </a:moveTo>
                <a:lnTo>
                  <a:pt x="264" y="0"/>
                </a:lnTo>
                <a:lnTo>
                  <a:pt x="264" y="169"/>
                </a:lnTo>
                <a:lnTo>
                  <a:pt x="0" y="169"/>
                </a:lnTo>
                <a:lnTo>
                  <a:pt x="0" y="0"/>
                </a:lnTo>
                <a:close/>
                <a:moveTo>
                  <a:pt x="9" y="4"/>
                </a:moveTo>
                <a:lnTo>
                  <a:pt x="264" y="4"/>
                </a:lnTo>
                <a:lnTo>
                  <a:pt x="264" y="169"/>
                </a:lnTo>
                <a:lnTo>
                  <a:pt x="9" y="169"/>
                </a:lnTo>
                <a:lnTo>
                  <a:pt x="9" y="4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20" name="Freeform 956"/>
          <p:cNvSpPr>
            <a:spLocks noEditPoints="1"/>
          </p:cNvSpPr>
          <p:nvPr/>
        </p:nvSpPr>
        <p:spPr bwMode="auto">
          <a:xfrm>
            <a:off x="6796088" y="5289550"/>
            <a:ext cx="404812" cy="261938"/>
          </a:xfrm>
          <a:custGeom>
            <a:avLst/>
            <a:gdLst>
              <a:gd name="T0" fmla="*/ 0 w 255"/>
              <a:gd name="T1" fmla="*/ 0 h 165"/>
              <a:gd name="T2" fmla="*/ 2147483646 w 255"/>
              <a:gd name="T3" fmla="*/ 0 h 165"/>
              <a:gd name="T4" fmla="*/ 2147483646 w 255"/>
              <a:gd name="T5" fmla="*/ 2147483646 h 165"/>
              <a:gd name="T6" fmla="*/ 0 w 255"/>
              <a:gd name="T7" fmla="*/ 2147483646 h 165"/>
              <a:gd name="T8" fmla="*/ 0 w 255"/>
              <a:gd name="T9" fmla="*/ 0 h 165"/>
              <a:gd name="T10" fmla="*/ 2147483646 w 255"/>
              <a:gd name="T11" fmla="*/ 2147483646 h 165"/>
              <a:gd name="T12" fmla="*/ 2147483646 w 255"/>
              <a:gd name="T13" fmla="*/ 2147483646 h 165"/>
              <a:gd name="T14" fmla="*/ 2147483646 w 255"/>
              <a:gd name="T15" fmla="*/ 2147483646 h 165"/>
              <a:gd name="T16" fmla="*/ 2147483646 w 255"/>
              <a:gd name="T17" fmla="*/ 2147483646 h 165"/>
              <a:gd name="T18" fmla="*/ 2147483646 w 255"/>
              <a:gd name="T19" fmla="*/ 2147483646 h 16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55" h="165">
                <a:moveTo>
                  <a:pt x="0" y="0"/>
                </a:moveTo>
                <a:lnTo>
                  <a:pt x="255" y="0"/>
                </a:lnTo>
                <a:lnTo>
                  <a:pt x="255" y="165"/>
                </a:lnTo>
                <a:lnTo>
                  <a:pt x="0" y="165"/>
                </a:lnTo>
                <a:lnTo>
                  <a:pt x="0" y="0"/>
                </a:lnTo>
                <a:close/>
                <a:moveTo>
                  <a:pt x="9" y="7"/>
                </a:moveTo>
                <a:lnTo>
                  <a:pt x="255" y="7"/>
                </a:lnTo>
                <a:lnTo>
                  <a:pt x="255" y="165"/>
                </a:lnTo>
                <a:lnTo>
                  <a:pt x="9" y="165"/>
                </a:lnTo>
                <a:lnTo>
                  <a:pt x="9" y="7"/>
                </a:lnTo>
                <a:close/>
              </a:path>
            </a:pathLst>
          </a:custGeom>
          <a:solidFill>
            <a:srgbClr val="9F9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21" name="Freeform 957"/>
          <p:cNvSpPr>
            <a:spLocks noEditPoints="1"/>
          </p:cNvSpPr>
          <p:nvPr/>
        </p:nvSpPr>
        <p:spPr bwMode="auto">
          <a:xfrm>
            <a:off x="6810375" y="5300663"/>
            <a:ext cx="390525" cy="250825"/>
          </a:xfrm>
          <a:custGeom>
            <a:avLst/>
            <a:gdLst>
              <a:gd name="T0" fmla="*/ 0 w 246"/>
              <a:gd name="T1" fmla="*/ 0 h 158"/>
              <a:gd name="T2" fmla="*/ 2147483646 w 246"/>
              <a:gd name="T3" fmla="*/ 0 h 158"/>
              <a:gd name="T4" fmla="*/ 2147483646 w 246"/>
              <a:gd name="T5" fmla="*/ 2147483646 h 158"/>
              <a:gd name="T6" fmla="*/ 0 w 246"/>
              <a:gd name="T7" fmla="*/ 2147483646 h 158"/>
              <a:gd name="T8" fmla="*/ 0 w 246"/>
              <a:gd name="T9" fmla="*/ 0 h 158"/>
              <a:gd name="T10" fmla="*/ 2147483646 w 246"/>
              <a:gd name="T11" fmla="*/ 2147483646 h 158"/>
              <a:gd name="T12" fmla="*/ 2147483646 w 246"/>
              <a:gd name="T13" fmla="*/ 2147483646 h 158"/>
              <a:gd name="T14" fmla="*/ 2147483646 w 246"/>
              <a:gd name="T15" fmla="*/ 2147483646 h 158"/>
              <a:gd name="T16" fmla="*/ 2147483646 w 246"/>
              <a:gd name="T17" fmla="*/ 2147483646 h 158"/>
              <a:gd name="T18" fmla="*/ 2147483646 w 246"/>
              <a:gd name="T19" fmla="*/ 2147483646 h 1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6" h="158">
                <a:moveTo>
                  <a:pt x="0" y="0"/>
                </a:moveTo>
                <a:lnTo>
                  <a:pt x="246" y="0"/>
                </a:lnTo>
                <a:lnTo>
                  <a:pt x="246" y="158"/>
                </a:lnTo>
                <a:lnTo>
                  <a:pt x="0" y="158"/>
                </a:lnTo>
                <a:lnTo>
                  <a:pt x="0" y="0"/>
                </a:lnTo>
                <a:close/>
                <a:moveTo>
                  <a:pt x="9" y="4"/>
                </a:moveTo>
                <a:lnTo>
                  <a:pt x="246" y="4"/>
                </a:lnTo>
                <a:lnTo>
                  <a:pt x="246" y="158"/>
                </a:lnTo>
                <a:lnTo>
                  <a:pt x="9" y="158"/>
                </a:lnTo>
                <a:lnTo>
                  <a:pt x="9" y="4"/>
                </a:lnTo>
                <a:close/>
              </a:path>
            </a:pathLst>
          </a:custGeom>
          <a:solidFill>
            <a:srgbClr val="A1A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22" name="Freeform 958"/>
          <p:cNvSpPr>
            <a:spLocks noEditPoints="1"/>
          </p:cNvSpPr>
          <p:nvPr/>
        </p:nvSpPr>
        <p:spPr bwMode="auto">
          <a:xfrm>
            <a:off x="6824663" y="5307013"/>
            <a:ext cx="376237" cy="244475"/>
          </a:xfrm>
          <a:custGeom>
            <a:avLst/>
            <a:gdLst>
              <a:gd name="T0" fmla="*/ 0 w 237"/>
              <a:gd name="T1" fmla="*/ 0 h 154"/>
              <a:gd name="T2" fmla="*/ 2147483646 w 237"/>
              <a:gd name="T3" fmla="*/ 0 h 154"/>
              <a:gd name="T4" fmla="*/ 2147483646 w 237"/>
              <a:gd name="T5" fmla="*/ 2147483646 h 154"/>
              <a:gd name="T6" fmla="*/ 0 w 237"/>
              <a:gd name="T7" fmla="*/ 2147483646 h 154"/>
              <a:gd name="T8" fmla="*/ 0 w 237"/>
              <a:gd name="T9" fmla="*/ 0 h 154"/>
              <a:gd name="T10" fmla="*/ 2147483646 w 237"/>
              <a:gd name="T11" fmla="*/ 2147483646 h 154"/>
              <a:gd name="T12" fmla="*/ 2147483646 w 237"/>
              <a:gd name="T13" fmla="*/ 2147483646 h 154"/>
              <a:gd name="T14" fmla="*/ 2147483646 w 237"/>
              <a:gd name="T15" fmla="*/ 2147483646 h 154"/>
              <a:gd name="T16" fmla="*/ 2147483646 w 237"/>
              <a:gd name="T17" fmla="*/ 2147483646 h 154"/>
              <a:gd name="T18" fmla="*/ 2147483646 w 237"/>
              <a:gd name="T19" fmla="*/ 2147483646 h 1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7" h="154">
                <a:moveTo>
                  <a:pt x="0" y="0"/>
                </a:moveTo>
                <a:lnTo>
                  <a:pt x="237" y="0"/>
                </a:lnTo>
                <a:lnTo>
                  <a:pt x="237" y="154"/>
                </a:lnTo>
                <a:lnTo>
                  <a:pt x="0" y="154"/>
                </a:lnTo>
                <a:lnTo>
                  <a:pt x="0" y="0"/>
                </a:lnTo>
                <a:close/>
                <a:moveTo>
                  <a:pt x="9" y="8"/>
                </a:moveTo>
                <a:lnTo>
                  <a:pt x="237" y="8"/>
                </a:lnTo>
                <a:lnTo>
                  <a:pt x="237" y="154"/>
                </a:lnTo>
                <a:lnTo>
                  <a:pt x="9" y="154"/>
                </a:lnTo>
                <a:lnTo>
                  <a:pt x="9" y="8"/>
                </a:lnTo>
                <a:close/>
              </a:path>
            </a:pathLst>
          </a:custGeom>
          <a:solidFill>
            <a:srgbClr val="A4A4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23" name="Freeform 959"/>
          <p:cNvSpPr>
            <a:spLocks noEditPoints="1"/>
          </p:cNvSpPr>
          <p:nvPr/>
        </p:nvSpPr>
        <p:spPr bwMode="auto">
          <a:xfrm>
            <a:off x="6838950" y="5319713"/>
            <a:ext cx="361950" cy="231775"/>
          </a:xfrm>
          <a:custGeom>
            <a:avLst/>
            <a:gdLst>
              <a:gd name="T0" fmla="*/ 0 w 228"/>
              <a:gd name="T1" fmla="*/ 0 h 146"/>
              <a:gd name="T2" fmla="*/ 2147483646 w 228"/>
              <a:gd name="T3" fmla="*/ 0 h 146"/>
              <a:gd name="T4" fmla="*/ 2147483646 w 228"/>
              <a:gd name="T5" fmla="*/ 2147483646 h 146"/>
              <a:gd name="T6" fmla="*/ 0 w 228"/>
              <a:gd name="T7" fmla="*/ 2147483646 h 146"/>
              <a:gd name="T8" fmla="*/ 0 w 228"/>
              <a:gd name="T9" fmla="*/ 0 h 146"/>
              <a:gd name="T10" fmla="*/ 2147483646 w 228"/>
              <a:gd name="T11" fmla="*/ 2147483646 h 146"/>
              <a:gd name="T12" fmla="*/ 2147483646 w 228"/>
              <a:gd name="T13" fmla="*/ 2147483646 h 146"/>
              <a:gd name="T14" fmla="*/ 2147483646 w 228"/>
              <a:gd name="T15" fmla="*/ 2147483646 h 146"/>
              <a:gd name="T16" fmla="*/ 2147483646 w 228"/>
              <a:gd name="T17" fmla="*/ 2147483646 h 146"/>
              <a:gd name="T18" fmla="*/ 2147483646 w 228"/>
              <a:gd name="T19" fmla="*/ 2147483646 h 1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8" h="146">
                <a:moveTo>
                  <a:pt x="0" y="0"/>
                </a:moveTo>
                <a:lnTo>
                  <a:pt x="228" y="0"/>
                </a:lnTo>
                <a:lnTo>
                  <a:pt x="228" y="146"/>
                </a:lnTo>
                <a:lnTo>
                  <a:pt x="0" y="146"/>
                </a:lnTo>
                <a:lnTo>
                  <a:pt x="0" y="0"/>
                </a:lnTo>
                <a:close/>
                <a:moveTo>
                  <a:pt x="9" y="4"/>
                </a:moveTo>
                <a:lnTo>
                  <a:pt x="228" y="4"/>
                </a:lnTo>
                <a:lnTo>
                  <a:pt x="228" y="146"/>
                </a:lnTo>
                <a:lnTo>
                  <a:pt x="9" y="146"/>
                </a:lnTo>
                <a:lnTo>
                  <a:pt x="9" y="4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24" name="Freeform 960"/>
          <p:cNvSpPr>
            <a:spLocks noEditPoints="1"/>
          </p:cNvSpPr>
          <p:nvPr/>
        </p:nvSpPr>
        <p:spPr bwMode="auto">
          <a:xfrm>
            <a:off x="6853238" y="5326063"/>
            <a:ext cx="347662" cy="225425"/>
          </a:xfrm>
          <a:custGeom>
            <a:avLst/>
            <a:gdLst>
              <a:gd name="T0" fmla="*/ 0 w 219"/>
              <a:gd name="T1" fmla="*/ 0 h 142"/>
              <a:gd name="T2" fmla="*/ 2147483646 w 219"/>
              <a:gd name="T3" fmla="*/ 0 h 142"/>
              <a:gd name="T4" fmla="*/ 2147483646 w 219"/>
              <a:gd name="T5" fmla="*/ 2147483646 h 142"/>
              <a:gd name="T6" fmla="*/ 0 w 219"/>
              <a:gd name="T7" fmla="*/ 2147483646 h 142"/>
              <a:gd name="T8" fmla="*/ 0 w 219"/>
              <a:gd name="T9" fmla="*/ 0 h 142"/>
              <a:gd name="T10" fmla="*/ 2147483646 w 219"/>
              <a:gd name="T11" fmla="*/ 2147483646 h 142"/>
              <a:gd name="T12" fmla="*/ 2147483646 w 219"/>
              <a:gd name="T13" fmla="*/ 2147483646 h 142"/>
              <a:gd name="T14" fmla="*/ 2147483646 w 219"/>
              <a:gd name="T15" fmla="*/ 2147483646 h 142"/>
              <a:gd name="T16" fmla="*/ 2147483646 w 219"/>
              <a:gd name="T17" fmla="*/ 2147483646 h 142"/>
              <a:gd name="T18" fmla="*/ 2147483646 w 219"/>
              <a:gd name="T19" fmla="*/ 2147483646 h 14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9" h="142">
                <a:moveTo>
                  <a:pt x="0" y="0"/>
                </a:moveTo>
                <a:lnTo>
                  <a:pt x="219" y="0"/>
                </a:lnTo>
                <a:lnTo>
                  <a:pt x="219" y="142"/>
                </a:lnTo>
                <a:lnTo>
                  <a:pt x="0" y="142"/>
                </a:lnTo>
                <a:lnTo>
                  <a:pt x="0" y="0"/>
                </a:lnTo>
                <a:close/>
                <a:moveTo>
                  <a:pt x="9" y="7"/>
                </a:moveTo>
                <a:lnTo>
                  <a:pt x="219" y="7"/>
                </a:lnTo>
                <a:lnTo>
                  <a:pt x="219" y="142"/>
                </a:lnTo>
                <a:lnTo>
                  <a:pt x="9" y="142"/>
                </a:lnTo>
                <a:lnTo>
                  <a:pt x="9" y="7"/>
                </a:lnTo>
                <a:close/>
              </a:path>
            </a:pathLst>
          </a:custGeom>
          <a:solidFill>
            <a:srgbClr val="AAA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25" name="Freeform 961"/>
          <p:cNvSpPr>
            <a:spLocks noEditPoints="1"/>
          </p:cNvSpPr>
          <p:nvPr/>
        </p:nvSpPr>
        <p:spPr bwMode="auto">
          <a:xfrm>
            <a:off x="6867525" y="5337175"/>
            <a:ext cx="333375" cy="214313"/>
          </a:xfrm>
          <a:custGeom>
            <a:avLst/>
            <a:gdLst>
              <a:gd name="T0" fmla="*/ 0 w 210"/>
              <a:gd name="T1" fmla="*/ 0 h 135"/>
              <a:gd name="T2" fmla="*/ 2147483646 w 210"/>
              <a:gd name="T3" fmla="*/ 0 h 135"/>
              <a:gd name="T4" fmla="*/ 2147483646 w 210"/>
              <a:gd name="T5" fmla="*/ 2147483646 h 135"/>
              <a:gd name="T6" fmla="*/ 0 w 210"/>
              <a:gd name="T7" fmla="*/ 2147483646 h 135"/>
              <a:gd name="T8" fmla="*/ 0 w 210"/>
              <a:gd name="T9" fmla="*/ 0 h 135"/>
              <a:gd name="T10" fmla="*/ 2147483646 w 210"/>
              <a:gd name="T11" fmla="*/ 2147483646 h 135"/>
              <a:gd name="T12" fmla="*/ 2147483646 w 210"/>
              <a:gd name="T13" fmla="*/ 2147483646 h 135"/>
              <a:gd name="T14" fmla="*/ 2147483646 w 210"/>
              <a:gd name="T15" fmla="*/ 2147483646 h 135"/>
              <a:gd name="T16" fmla="*/ 2147483646 w 210"/>
              <a:gd name="T17" fmla="*/ 2147483646 h 135"/>
              <a:gd name="T18" fmla="*/ 2147483646 w 210"/>
              <a:gd name="T19" fmla="*/ 2147483646 h 1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0" h="135">
                <a:moveTo>
                  <a:pt x="0" y="0"/>
                </a:moveTo>
                <a:lnTo>
                  <a:pt x="210" y="0"/>
                </a:lnTo>
                <a:lnTo>
                  <a:pt x="210" y="135"/>
                </a:lnTo>
                <a:lnTo>
                  <a:pt x="0" y="135"/>
                </a:lnTo>
                <a:lnTo>
                  <a:pt x="0" y="0"/>
                </a:lnTo>
                <a:close/>
                <a:moveTo>
                  <a:pt x="13" y="4"/>
                </a:moveTo>
                <a:lnTo>
                  <a:pt x="210" y="4"/>
                </a:lnTo>
                <a:lnTo>
                  <a:pt x="210" y="135"/>
                </a:lnTo>
                <a:lnTo>
                  <a:pt x="13" y="135"/>
                </a:lnTo>
                <a:lnTo>
                  <a:pt x="13" y="4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26" name="Freeform 962"/>
          <p:cNvSpPr>
            <a:spLocks noEditPoints="1"/>
          </p:cNvSpPr>
          <p:nvPr/>
        </p:nvSpPr>
        <p:spPr bwMode="auto">
          <a:xfrm>
            <a:off x="6888163" y="5343525"/>
            <a:ext cx="312737" cy="207963"/>
          </a:xfrm>
          <a:custGeom>
            <a:avLst/>
            <a:gdLst>
              <a:gd name="T0" fmla="*/ 0 w 197"/>
              <a:gd name="T1" fmla="*/ 0 h 131"/>
              <a:gd name="T2" fmla="*/ 2147483646 w 197"/>
              <a:gd name="T3" fmla="*/ 0 h 131"/>
              <a:gd name="T4" fmla="*/ 2147483646 w 197"/>
              <a:gd name="T5" fmla="*/ 2147483646 h 131"/>
              <a:gd name="T6" fmla="*/ 0 w 197"/>
              <a:gd name="T7" fmla="*/ 2147483646 h 131"/>
              <a:gd name="T8" fmla="*/ 0 w 197"/>
              <a:gd name="T9" fmla="*/ 0 h 131"/>
              <a:gd name="T10" fmla="*/ 2147483646 w 197"/>
              <a:gd name="T11" fmla="*/ 2147483646 h 131"/>
              <a:gd name="T12" fmla="*/ 2147483646 w 197"/>
              <a:gd name="T13" fmla="*/ 2147483646 h 131"/>
              <a:gd name="T14" fmla="*/ 2147483646 w 197"/>
              <a:gd name="T15" fmla="*/ 2147483646 h 131"/>
              <a:gd name="T16" fmla="*/ 2147483646 w 197"/>
              <a:gd name="T17" fmla="*/ 2147483646 h 131"/>
              <a:gd name="T18" fmla="*/ 2147483646 w 197"/>
              <a:gd name="T19" fmla="*/ 2147483646 h 13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7" h="131">
                <a:moveTo>
                  <a:pt x="0" y="0"/>
                </a:moveTo>
                <a:lnTo>
                  <a:pt x="197" y="0"/>
                </a:lnTo>
                <a:lnTo>
                  <a:pt x="197" y="131"/>
                </a:lnTo>
                <a:lnTo>
                  <a:pt x="0" y="131"/>
                </a:lnTo>
                <a:lnTo>
                  <a:pt x="0" y="0"/>
                </a:lnTo>
                <a:close/>
                <a:moveTo>
                  <a:pt x="9" y="8"/>
                </a:moveTo>
                <a:lnTo>
                  <a:pt x="197" y="8"/>
                </a:lnTo>
                <a:lnTo>
                  <a:pt x="197" y="131"/>
                </a:lnTo>
                <a:lnTo>
                  <a:pt x="9" y="131"/>
                </a:lnTo>
                <a:lnTo>
                  <a:pt x="9" y="8"/>
                </a:lnTo>
                <a:close/>
              </a:path>
            </a:pathLst>
          </a:custGeom>
          <a:solidFill>
            <a:srgbClr val="B1B1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27" name="Freeform 963"/>
          <p:cNvSpPr>
            <a:spLocks noEditPoints="1"/>
          </p:cNvSpPr>
          <p:nvPr/>
        </p:nvSpPr>
        <p:spPr bwMode="auto">
          <a:xfrm>
            <a:off x="6902450" y="5356225"/>
            <a:ext cx="298450" cy="195263"/>
          </a:xfrm>
          <a:custGeom>
            <a:avLst/>
            <a:gdLst>
              <a:gd name="T0" fmla="*/ 0 w 188"/>
              <a:gd name="T1" fmla="*/ 0 h 123"/>
              <a:gd name="T2" fmla="*/ 2147483646 w 188"/>
              <a:gd name="T3" fmla="*/ 0 h 123"/>
              <a:gd name="T4" fmla="*/ 2147483646 w 188"/>
              <a:gd name="T5" fmla="*/ 2147483646 h 123"/>
              <a:gd name="T6" fmla="*/ 0 w 188"/>
              <a:gd name="T7" fmla="*/ 2147483646 h 123"/>
              <a:gd name="T8" fmla="*/ 0 w 188"/>
              <a:gd name="T9" fmla="*/ 0 h 123"/>
              <a:gd name="T10" fmla="*/ 2147483646 w 188"/>
              <a:gd name="T11" fmla="*/ 2147483646 h 123"/>
              <a:gd name="T12" fmla="*/ 2147483646 w 188"/>
              <a:gd name="T13" fmla="*/ 2147483646 h 123"/>
              <a:gd name="T14" fmla="*/ 2147483646 w 188"/>
              <a:gd name="T15" fmla="*/ 2147483646 h 123"/>
              <a:gd name="T16" fmla="*/ 2147483646 w 188"/>
              <a:gd name="T17" fmla="*/ 2147483646 h 123"/>
              <a:gd name="T18" fmla="*/ 2147483646 w 188"/>
              <a:gd name="T19" fmla="*/ 2147483646 h 1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88" h="123">
                <a:moveTo>
                  <a:pt x="0" y="0"/>
                </a:moveTo>
                <a:lnTo>
                  <a:pt x="188" y="0"/>
                </a:lnTo>
                <a:lnTo>
                  <a:pt x="188" y="123"/>
                </a:lnTo>
                <a:lnTo>
                  <a:pt x="0" y="123"/>
                </a:lnTo>
                <a:lnTo>
                  <a:pt x="0" y="0"/>
                </a:lnTo>
                <a:close/>
                <a:moveTo>
                  <a:pt x="9" y="4"/>
                </a:moveTo>
                <a:lnTo>
                  <a:pt x="188" y="4"/>
                </a:lnTo>
                <a:lnTo>
                  <a:pt x="188" y="123"/>
                </a:lnTo>
                <a:lnTo>
                  <a:pt x="9" y="123"/>
                </a:lnTo>
                <a:lnTo>
                  <a:pt x="9" y="4"/>
                </a:lnTo>
                <a:close/>
              </a:path>
            </a:pathLst>
          </a:cu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28" name="Freeform 964"/>
          <p:cNvSpPr>
            <a:spLocks noEditPoints="1"/>
          </p:cNvSpPr>
          <p:nvPr/>
        </p:nvSpPr>
        <p:spPr bwMode="auto">
          <a:xfrm>
            <a:off x="6916738" y="5362575"/>
            <a:ext cx="284162" cy="188913"/>
          </a:xfrm>
          <a:custGeom>
            <a:avLst/>
            <a:gdLst>
              <a:gd name="T0" fmla="*/ 0 w 179"/>
              <a:gd name="T1" fmla="*/ 0 h 119"/>
              <a:gd name="T2" fmla="*/ 2147483646 w 179"/>
              <a:gd name="T3" fmla="*/ 0 h 119"/>
              <a:gd name="T4" fmla="*/ 2147483646 w 179"/>
              <a:gd name="T5" fmla="*/ 2147483646 h 119"/>
              <a:gd name="T6" fmla="*/ 0 w 179"/>
              <a:gd name="T7" fmla="*/ 2147483646 h 119"/>
              <a:gd name="T8" fmla="*/ 0 w 179"/>
              <a:gd name="T9" fmla="*/ 0 h 119"/>
              <a:gd name="T10" fmla="*/ 2147483646 w 179"/>
              <a:gd name="T11" fmla="*/ 2147483646 h 119"/>
              <a:gd name="T12" fmla="*/ 2147483646 w 179"/>
              <a:gd name="T13" fmla="*/ 2147483646 h 119"/>
              <a:gd name="T14" fmla="*/ 2147483646 w 179"/>
              <a:gd name="T15" fmla="*/ 2147483646 h 119"/>
              <a:gd name="T16" fmla="*/ 2147483646 w 179"/>
              <a:gd name="T17" fmla="*/ 2147483646 h 119"/>
              <a:gd name="T18" fmla="*/ 2147483646 w 179"/>
              <a:gd name="T19" fmla="*/ 2147483646 h 11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9" h="119">
                <a:moveTo>
                  <a:pt x="0" y="0"/>
                </a:moveTo>
                <a:lnTo>
                  <a:pt x="179" y="0"/>
                </a:lnTo>
                <a:lnTo>
                  <a:pt x="179" y="119"/>
                </a:lnTo>
                <a:lnTo>
                  <a:pt x="0" y="119"/>
                </a:lnTo>
                <a:lnTo>
                  <a:pt x="0" y="0"/>
                </a:lnTo>
                <a:close/>
                <a:moveTo>
                  <a:pt x="9" y="7"/>
                </a:moveTo>
                <a:lnTo>
                  <a:pt x="179" y="7"/>
                </a:lnTo>
                <a:lnTo>
                  <a:pt x="179" y="119"/>
                </a:lnTo>
                <a:lnTo>
                  <a:pt x="9" y="119"/>
                </a:lnTo>
                <a:lnTo>
                  <a:pt x="9" y="7"/>
                </a:lnTo>
                <a:close/>
              </a:path>
            </a:pathLst>
          </a:custGeom>
          <a:solidFill>
            <a:srgbClr val="B8B8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29" name="Freeform 965"/>
          <p:cNvSpPr>
            <a:spLocks noEditPoints="1"/>
          </p:cNvSpPr>
          <p:nvPr/>
        </p:nvSpPr>
        <p:spPr bwMode="auto">
          <a:xfrm>
            <a:off x="6931025" y="5373688"/>
            <a:ext cx="269875" cy="177800"/>
          </a:xfrm>
          <a:custGeom>
            <a:avLst/>
            <a:gdLst>
              <a:gd name="T0" fmla="*/ 0 w 170"/>
              <a:gd name="T1" fmla="*/ 0 h 112"/>
              <a:gd name="T2" fmla="*/ 2147483646 w 170"/>
              <a:gd name="T3" fmla="*/ 0 h 112"/>
              <a:gd name="T4" fmla="*/ 2147483646 w 170"/>
              <a:gd name="T5" fmla="*/ 2147483646 h 112"/>
              <a:gd name="T6" fmla="*/ 0 w 170"/>
              <a:gd name="T7" fmla="*/ 2147483646 h 112"/>
              <a:gd name="T8" fmla="*/ 0 w 170"/>
              <a:gd name="T9" fmla="*/ 0 h 112"/>
              <a:gd name="T10" fmla="*/ 2147483646 w 170"/>
              <a:gd name="T11" fmla="*/ 2147483646 h 112"/>
              <a:gd name="T12" fmla="*/ 2147483646 w 170"/>
              <a:gd name="T13" fmla="*/ 2147483646 h 112"/>
              <a:gd name="T14" fmla="*/ 2147483646 w 170"/>
              <a:gd name="T15" fmla="*/ 2147483646 h 112"/>
              <a:gd name="T16" fmla="*/ 2147483646 w 170"/>
              <a:gd name="T17" fmla="*/ 2147483646 h 112"/>
              <a:gd name="T18" fmla="*/ 2147483646 w 170"/>
              <a:gd name="T19" fmla="*/ 2147483646 h 1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0" h="112">
                <a:moveTo>
                  <a:pt x="0" y="0"/>
                </a:moveTo>
                <a:lnTo>
                  <a:pt x="170" y="0"/>
                </a:lnTo>
                <a:lnTo>
                  <a:pt x="170" y="112"/>
                </a:lnTo>
                <a:lnTo>
                  <a:pt x="0" y="112"/>
                </a:lnTo>
                <a:lnTo>
                  <a:pt x="0" y="0"/>
                </a:lnTo>
                <a:close/>
                <a:moveTo>
                  <a:pt x="9" y="4"/>
                </a:moveTo>
                <a:lnTo>
                  <a:pt x="170" y="4"/>
                </a:lnTo>
                <a:lnTo>
                  <a:pt x="170" y="112"/>
                </a:lnTo>
                <a:lnTo>
                  <a:pt x="9" y="112"/>
                </a:lnTo>
                <a:lnTo>
                  <a:pt x="9" y="4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30" name="Freeform 966"/>
          <p:cNvSpPr>
            <a:spLocks noEditPoints="1"/>
          </p:cNvSpPr>
          <p:nvPr/>
        </p:nvSpPr>
        <p:spPr bwMode="auto">
          <a:xfrm>
            <a:off x="6945313" y="5380038"/>
            <a:ext cx="255587" cy="171450"/>
          </a:xfrm>
          <a:custGeom>
            <a:avLst/>
            <a:gdLst>
              <a:gd name="T0" fmla="*/ 0 w 161"/>
              <a:gd name="T1" fmla="*/ 0 h 108"/>
              <a:gd name="T2" fmla="*/ 2147483646 w 161"/>
              <a:gd name="T3" fmla="*/ 0 h 108"/>
              <a:gd name="T4" fmla="*/ 2147483646 w 161"/>
              <a:gd name="T5" fmla="*/ 2147483646 h 108"/>
              <a:gd name="T6" fmla="*/ 0 w 161"/>
              <a:gd name="T7" fmla="*/ 2147483646 h 108"/>
              <a:gd name="T8" fmla="*/ 0 w 161"/>
              <a:gd name="T9" fmla="*/ 0 h 108"/>
              <a:gd name="T10" fmla="*/ 2147483646 w 161"/>
              <a:gd name="T11" fmla="*/ 2147483646 h 108"/>
              <a:gd name="T12" fmla="*/ 2147483646 w 161"/>
              <a:gd name="T13" fmla="*/ 2147483646 h 108"/>
              <a:gd name="T14" fmla="*/ 2147483646 w 161"/>
              <a:gd name="T15" fmla="*/ 2147483646 h 108"/>
              <a:gd name="T16" fmla="*/ 2147483646 w 161"/>
              <a:gd name="T17" fmla="*/ 2147483646 h 108"/>
              <a:gd name="T18" fmla="*/ 2147483646 w 161"/>
              <a:gd name="T19" fmla="*/ 2147483646 h 10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1" h="108">
                <a:moveTo>
                  <a:pt x="0" y="0"/>
                </a:moveTo>
                <a:lnTo>
                  <a:pt x="161" y="0"/>
                </a:lnTo>
                <a:lnTo>
                  <a:pt x="161" y="108"/>
                </a:lnTo>
                <a:lnTo>
                  <a:pt x="0" y="108"/>
                </a:lnTo>
                <a:lnTo>
                  <a:pt x="0" y="0"/>
                </a:lnTo>
                <a:close/>
                <a:moveTo>
                  <a:pt x="9" y="8"/>
                </a:moveTo>
                <a:lnTo>
                  <a:pt x="161" y="8"/>
                </a:lnTo>
                <a:lnTo>
                  <a:pt x="161" y="108"/>
                </a:lnTo>
                <a:lnTo>
                  <a:pt x="9" y="108"/>
                </a:lnTo>
                <a:lnTo>
                  <a:pt x="9" y="8"/>
                </a:lnTo>
                <a:close/>
              </a:path>
            </a:pathLst>
          </a:custGeom>
          <a:solidFill>
            <a:srgbClr val="C1C1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31" name="Freeform 967"/>
          <p:cNvSpPr>
            <a:spLocks noEditPoints="1"/>
          </p:cNvSpPr>
          <p:nvPr/>
        </p:nvSpPr>
        <p:spPr bwMode="auto">
          <a:xfrm>
            <a:off x="6959600" y="5392738"/>
            <a:ext cx="241300" cy="158750"/>
          </a:xfrm>
          <a:custGeom>
            <a:avLst/>
            <a:gdLst>
              <a:gd name="T0" fmla="*/ 0 w 152"/>
              <a:gd name="T1" fmla="*/ 0 h 100"/>
              <a:gd name="T2" fmla="*/ 2147483646 w 152"/>
              <a:gd name="T3" fmla="*/ 0 h 100"/>
              <a:gd name="T4" fmla="*/ 2147483646 w 152"/>
              <a:gd name="T5" fmla="*/ 2147483646 h 100"/>
              <a:gd name="T6" fmla="*/ 0 w 152"/>
              <a:gd name="T7" fmla="*/ 2147483646 h 100"/>
              <a:gd name="T8" fmla="*/ 0 w 152"/>
              <a:gd name="T9" fmla="*/ 0 h 100"/>
              <a:gd name="T10" fmla="*/ 2147483646 w 152"/>
              <a:gd name="T11" fmla="*/ 2147483646 h 100"/>
              <a:gd name="T12" fmla="*/ 2147483646 w 152"/>
              <a:gd name="T13" fmla="*/ 2147483646 h 100"/>
              <a:gd name="T14" fmla="*/ 2147483646 w 152"/>
              <a:gd name="T15" fmla="*/ 2147483646 h 100"/>
              <a:gd name="T16" fmla="*/ 2147483646 w 152"/>
              <a:gd name="T17" fmla="*/ 2147483646 h 100"/>
              <a:gd name="T18" fmla="*/ 2147483646 w 152"/>
              <a:gd name="T19" fmla="*/ 2147483646 h 1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2" h="100">
                <a:moveTo>
                  <a:pt x="0" y="0"/>
                </a:moveTo>
                <a:lnTo>
                  <a:pt x="152" y="0"/>
                </a:lnTo>
                <a:lnTo>
                  <a:pt x="152" y="100"/>
                </a:lnTo>
                <a:lnTo>
                  <a:pt x="0" y="100"/>
                </a:lnTo>
                <a:lnTo>
                  <a:pt x="0" y="0"/>
                </a:lnTo>
                <a:close/>
                <a:moveTo>
                  <a:pt x="9" y="4"/>
                </a:moveTo>
                <a:lnTo>
                  <a:pt x="152" y="4"/>
                </a:lnTo>
                <a:lnTo>
                  <a:pt x="152" y="100"/>
                </a:lnTo>
                <a:lnTo>
                  <a:pt x="9" y="100"/>
                </a:lnTo>
                <a:lnTo>
                  <a:pt x="9" y="4"/>
                </a:lnTo>
                <a:close/>
              </a:path>
            </a:pathLst>
          </a:custGeom>
          <a:solidFill>
            <a:srgbClr val="C5C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32" name="Freeform 968"/>
          <p:cNvSpPr>
            <a:spLocks noEditPoints="1"/>
          </p:cNvSpPr>
          <p:nvPr/>
        </p:nvSpPr>
        <p:spPr bwMode="auto">
          <a:xfrm>
            <a:off x="6973888" y="5399088"/>
            <a:ext cx="227012" cy="152400"/>
          </a:xfrm>
          <a:custGeom>
            <a:avLst/>
            <a:gdLst>
              <a:gd name="T0" fmla="*/ 0 w 143"/>
              <a:gd name="T1" fmla="*/ 0 h 96"/>
              <a:gd name="T2" fmla="*/ 2147483646 w 143"/>
              <a:gd name="T3" fmla="*/ 0 h 96"/>
              <a:gd name="T4" fmla="*/ 2147483646 w 143"/>
              <a:gd name="T5" fmla="*/ 2147483646 h 96"/>
              <a:gd name="T6" fmla="*/ 0 w 143"/>
              <a:gd name="T7" fmla="*/ 2147483646 h 96"/>
              <a:gd name="T8" fmla="*/ 0 w 143"/>
              <a:gd name="T9" fmla="*/ 0 h 96"/>
              <a:gd name="T10" fmla="*/ 2147483646 w 143"/>
              <a:gd name="T11" fmla="*/ 2147483646 h 96"/>
              <a:gd name="T12" fmla="*/ 2147483646 w 143"/>
              <a:gd name="T13" fmla="*/ 2147483646 h 96"/>
              <a:gd name="T14" fmla="*/ 2147483646 w 143"/>
              <a:gd name="T15" fmla="*/ 2147483646 h 96"/>
              <a:gd name="T16" fmla="*/ 2147483646 w 143"/>
              <a:gd name="T17" fmla="*/ 2147483646 h 96"/>
              <a:gd name="T18" fmla="*/ 2147483646 w 143"/>
              <a:gd name="T19" fmla="*/ 2147483646 h 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3" h="96">
                <a:moveTo>
                  <a:pt x="0" y="0"/>
                </a:moveTo>
                <a:lnTo>
                  <a:pt x="143" y="0"/>
                </a:lnTo>
                <a:lnTo>
                  <a:pt x="143" y="96"/>
                </a:lnTo>
                <a:lnTo>
                  <a:pt x="0" y="96"/>
                </a:lnTo>
                <a:lnTo>
                  <a:pt x="0" y="0"/>
                </a:lnTo>
                <a:close/>
                <a:moveTo>
                  <a:pt x="9" y="7"/>
                </a:moveTo>
                <a:lnTo>
                  <a:pt x="143" y="7"/>
                </a:lnTo>
                <a:lnTo>
                  <a:pt x="143" y="96"/>
                </a:lnTo>
                <a:lnTo>
                  <a:pt x="9" y="96"/>
                </a:lnTo>
                <a:lnTo>
                  <a:pt x="9" y="7"/>
                </a:lnTo>
                <a:close/>
              </a:path>
            </a:pathLst>
          </a:custGeom>
          <a:solidFill>
            <a:srgbClr val="CAC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33" name="Freeform 969"/>
          <p:cNvSpPr>
            <a:spLocks noEditPoints="1"/>
          </p:cNvSpPr>
          <p:nvPr/>
        </p:nvSpPr>
        <p:spPr bwMode="auto">
          <a:xfrm>
            <a:off x="6988175" y="5410200"/>
            <a:ext cx="212725" cy="141288"/>
          </a:xfrm>
          <a:custGeom>
            <a:avLst/>
            <a:gdLst>
              <a:gd name="T0" fmla="*/ 0 w 134"/>
              <a:gd name="T1" fmla="*/ 0 h 89"/>
              <a:gd name="T2" fmla="*/ 2147483646 w 134"/>
              <a:gd name="T3" fmla="*/ 0 h 89"/>
              <a:gd name="T4" fmla="*/ 2147483646 w 134"/>
              <a:gd name="T5" fmla="*/ 2147483646 h 89"/>
              <a:gd name="T6" fmla="*/ 0 w 134"/>
              <a:gd name="T7" fmla="*/ 2147483646 h 89"/>
              <a:gd name="T8" fmla="*/ 0 w 134"/>
              <a:gd name="T9" fmla="*/ 0 h 89"/>
              <a:gd name="T10" fmla="*/ 2147483646 w 134"/>
              <a:gd name="T11" fmla="*/ 2147483646 h 89"/>
              <a:gd name="T12" fmla="*/ 2147483646 w 134"/>
              <a:gd name="T13" fmla="*/ 2147483646 h 89"/>
              <a:gd name="T14" fmla="*/ 2147483646 w 134"/>
              <a:gd name="T15" fmla="*/ 2147483646 h 89"/>
              <a:gd name="T16" fmla="*/ 2147483646 w 134"/>
              <a:gd name="T17" fmla="*/ 2147483646 h 89"/>
              <a:gd name="T18" fmla="*/ 2147483646 w 134"/>
              <a:gd name="T19" fmla="*/ 2147483646 h 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4" h="89">
                <a:moveTo>
                  <a:pt x="0" y="0"/>
                </a:moveTo>
                <a:lnTo>
                  <a:pt x="134" y="0"/>
                </a:lnTo>
                <a:lnTo>
                  <a:pt x="134" y="89"/>
                </a:lnTo>
                <a:lnTo>
                  <a:pt x="0" y="89"/>
                </a:lnTo>
                <a:lnTo>
                  <a:pt x="0" y="0"/>
                </a:lnTo>
                <a:close/>
                <a:moveTo>
                  <a:pt x="9" y="4"/>
                </a:moveTo>
                <a:lnTo>
                  <a:pt x="134" y="4"/>
                </a:lnTo>
                <a:lnTo>
                  <a:pt x="134" y="89"/>
                </a:lnTo>
                <a:lnTo>
                  <a:pt x="9" y="89"/>
                </a:lnTo>
                <a:lnTo>
                  <a:pt x="9" y="4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34" name="Freeform 970"/>
          <p:cNvSpPr>
            <a:spLocks noEditPoints="1"/>
          </p:cNvSpPr>
          <p:nvPr/>
        </p:nvSpPr>
        <p:spPr bwMode="auto">
          <a:xfrm>
            <a:off x="7002463" y="5416550"/>
            <a:ext cx="198437" cy="134938"/>
          </a:xfrm>
          <a:custGeom>
            <a:avLst/>
            <a:gdLst>
              <a:gd name="T0" fmla="*/ 0 w 125"/>
              <a:gd name="T1" fmla="*/ 0 h 85"/>
              <a:gd name="T2" fmla="*/ 2147483646 w 125"/>
              <a:gd name="T3" fmla="*/ 0 h 85"/>
              <a:gd name="T4" fmla="*/ 2147483646 w 125"/>
              <a:gd name="T5" fmla="*/ 2147483646 h 85"/>
              <a:gd name="T6" fmla="*/ 0 w 125"/>
              <a:gd name="T7" fmla="*/ 2147483646 h 85"/>
              <a:gd name="T8" fmla="*/ 0 w 125"/>
              <a:gd name="T9" fmla="*/ 0 h 85"/>
              <a:gd name="T10" fmla="*/ 2147483646 w 125"/>
              <a:gd name="T11" fmla="*/ 2147483646 h 85"/>
              <a:gd name="T12" fmla="*/ 2147483646 w 125"/>
              <a:gd name="T13" fmla="*/ 2147483646 h 85"/>
              <a:gd name="T14" fmla="*/ 2147483646 w 125"/>
              <a:gd name="T15" fmla="*/ 2147483646 h 85"/>
              <a:gd name="T16" fmla="*/ 2147483646 w 125"/>
              <a:gd name="T17" fmla="*/ 2147483646 h 85"/>
              <a:gd name="T18" fmla="*/ 2147483646 w 125"/>
              <a:gd name="T19" fmla="*/ 2147483646 h 8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5" h="85">
                <a:moveTo>
                  <a:pt x="0" y="0"/>
                </a:moveTo>
                <a:lnTo>
                  <a:pt x="125" y="0"/>
                </a:lnTo>
                <a:lnTo>
                  <a:pt x="125" y="85"/>
                </a:lnTo>
                <a:lnTo>
                  <a:pt x="0" y="85"/>
                </a:lnTo>
                <a:lnTo>
                  <a:pt x="0" y="0"/>
                </a:lnTo>
                <a:close/>
                <a:moveTo>
                  <a:pt x="8" y="8"/>
                </a:moveTo>
                <a:lnTo>
                  <a:pt x="125" y="8"/>
                </a:lnTo>
                <a:lnTo>
                  <a:pt x="125" y="85"/>
                </a:lnTo>
                <a:lnTo>
                  <a:pt x="8" y="85"/>
                </a:lnTo>
                <a:lnTo>
                  <a:pt x="8" y="8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35" name="Freeform 971"/>
          <p:cNvSpPr>
            <a:spLocks noEditPoints="1"/>
          </p:cNvSpPr>
          <p:nvPr/>
        </p:nvSpPr>
        <p:spPr bwMode="auto">
          <a:xfrm>
            <a:off x="7015163" y="5429250"/>
            <a:ext cx="185737" cy="122238"/>
          </a:xfrm>
          <a:custGeom>
            <a:avLst/>
            <a:gdLst>
              <a:gd name="T0" fmla="*/ 0 w 117"/>
              <a:gd name="T1" fmla="*/ 0 h 77"/>
              <a:gd name="T2" fmla="*/ 2147483646 w 117"/>
              <a:gd name="T3" fmla="*/ 0 h 77"/>
              <a:gd name="T4" fmla="*/ 2147483646 w 117"/>
              <a:gd name="T5" fmla="*/ 2147483646 h 77"/>
              <a:gd name="T6" fmla="*/ 0 w 117"/>
              <a:gd name="T7" fmla="*/ 2147483646 h 77"/>
              <a:gd name="T8" fmla="*/ 0 w 117"/>
              <a:gd name="T9" fmla="*/ 0 h 77"/>
              <a:gd name="T10" fmla="*/ 2147483646 w 117"/>
              <a:gd name="T11" fmla="*/ 2147483646 h 77"/>
              <a:gd name="T12" fmla="*/ 2147483646 w 117"/>
              <a:gd name="T13" fmla="*/ 2147483646 h 77"/>
              <a:gd name="T14" fmla="*/ 2147483646 w 117"/>
              <a:gd name="T15" fmla="*/ 2147483646 h 77"/>
              <a:gd name="T16" fmla="*/ 2147483646 w 117"/>
              <a:gd name="T17" fmla="*/ 2147483646 h 77"/>
              <a:gd name="T18" fmla="*/ 2147483646 w 117"/>
              <a:gd name="T19" fmla="*/ 2147483646 h 7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7" h="77">
                <a:moveTo>
                  <a:pt x="0" y="0"/>
                </a:moveTo>
                <a:lnTo>
                  <a:pt x="117" y="0"/>
                </a:lnTo>
                <a:lnTo>
                  <a:pt x="117" y="77"/>
                </a:lnTo>
                <a:lnTo>
                  <a:pt x="0" y="77"/>
                </a:lnTo>
                <a:lnTo>
                  <a:pt x="0" y="0"/>
                </a:lnTo>
                <a:close/>
                <a:moveTo>
                  <a:pt x="9" y="4"/>
                </a:moveTo>
                <a:lnTo>
                  <a:pt x="117" y="4"/>
                </a:lnTo>
                <a:lnTo>
                  <a:pt x="117" y="77"/>
                </a:lnTo>
                <a:lnTo>
                  <a:pt x="9" y="77"/>
                </a:lnTo>
                <a:lnTo>
                  <a:pt x="9" y="4"/>
                </a:lnTo>
                <a:close/>
              </a:path>
            </a:pathLst>
          </a:custGeom>
          <a:solidFill>
            <a:srgbClr val="D4D4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36" name="Freeform 972"/>
          <p:cNvSpPr>
            <a:spLocks noEditPoints="1"/>
          </p:cNvSpPr>
          <p:nvPr/>
        </p:nvSpPr>
        <p:spPr bwMode="auto">
          <a:xfrm>
            <a:off x="7029450" y="5435600"/>
            <a:ext cx="171450" cy="115888"/>
          </a:xfrm>
          <a:custGeom>
            <a:avLst/>
            <a:gdLst>
              <a:gd name="T0" fmla="*/ 0 w 108"/>
              <a:gd name="T1" fmla="*/ 0 h 73"/>
              <a:gd name="T2" fmla="*/ 2147483646 w 108"/>
              <a:gd name="T3" fmla="*/ 0 h 73"/>
              <a:gd name="T4" fmla="*/ 2147483646 w 108"/>
              <a:gd name="T5" fmla="*/ 2147483646 h 73"/>
              <a:gd name="T6" fmla="*/ 0 w 108"/>
              <a:gd name="T7" fmla="*/ 2147483646 h 73"/>
              <a:gd name="T8" fmla="*/ 0 w 108"/>
              <a:gd name="T9" fmla="*/ 0 h 73"/>
              <a:gd name="T10" fmla="*/ 2147483646 w 108"/>
              <a:gd name="T11" fmla="*/ 2147483646 h 73"/>
              <a:gd name="T12" fmla="*/ 2147483646 w 108"/>
              <a:gd name="T13" fmla="*/ 2147483646 h 73"/>
              <a:gd name="T14" fmla="*/ 2147483646 w 108"/>
              <a:gd name="T15" fmla="*/ 2147483646 h 73"/>
              <a:gd name="T16" fmla="*/ 2147483646 w 108"/>
              <a:gd name="T17" fmla="*/ 2147483646 h 73"/>
              <a:gd name="T18" fmla="*/ 2147483646 w 108"/>
              <a:gd name="T19" fmla="*/ 2147483646 h 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8" h="73">
                <a:moveTo>
                  <a:pt x="0" y="0"/>
                </a:moveTo>
                <a:lnTo>
                  <a:pt x="108" y="0"/>
                </a:lnTo>
                <a:lnTo>
                  <a:pt x="108" y="73"/>
                </a:lnTo>
                <a:lnTo>
                  <a:pt x="0" y="73"/>
                </a:lnTo>
                <a:lnTo>
                  <a:pt x="0" y="0"/>
                </a:lnTo>
                <a:close/>
                <a:moveTo>
                  <a:pt x="9" y="7"/>
                </a:moveTo>
                <a:lnTo>
                  <a:pt x="108" y="7"/>
                </a:lnTo>
                <a:lnTo>
                  <a:pt x="108" y="73"/>
                </a:lnTo>
                <a:lnTo>
                  <a:pt x="9" y="73"/>
                </a:lnTo>
                <a:lnTo>
                  <a:pt x="9" y="7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37" name="Freeform 973"/>
          <p:cNvSpPr>
            <a:spLocks noEditPoints="1"/>
          </p:cNvSpPr>
          <p:nvPr/>
        </p:nvSpPr>
        <p:spPr bwMode="auto">
          <a:xfrm>
            <a:off x="7043738" y="5446713"/>
            <a:ext cx="157162" cy="104775"/>
          </a:xfrm>
          <a:custGeom>
            <a:avLst/>
            <a:gdLst>
              <a:gd name="T0" fmla="*/ 0 w 99"/>
              <a:gd name="T1" fmla="*/ 0 h 66"/>
              <a:gd name="T2" fmla="*/ 2147483646 w 99"/>
              <a:gd name="T3" fmla="*/ 0 h 66"/>
              <a:gd name="T4" fmla="*/ 2147483646 w 99"/>
              <a:gd name="T5" fmla="*/ 2147483646 h 66"/>
              <a:gd name="T6" fmla="*/ 0 w 99"/>
              <a:gd name="T7" fmla="*/ 2147483646 h 66"/>
              <a:gd name="T8" fmla="*/ 0 w 99"/>
              <a:gd name="T9" fmla="*/ 0 h 66"/>
              <a:gd name="T10" fmla="*/ 2147483646 w 99"/>
              <a:gd name="T11" fmla="*/ 2147483646 h 66"/>
              <a:gd name="T12" fmla="*/ 2147483646 w 99"/>
              <a:gd name="T13" fmla="*/ 2147483646 h 66"/>
              <a:gd name="T14" fmla="*/ 2147483646 w 99"/>
              <a:gd name="T15" fmla="*/ 2147483646 h 66"/>
              <a:gd name="T16" fmla="*/ 2147483646 w 99"/>
              <a:gd name="T17" fmla="*/ 2147483646 h 66"/>
              <a:gd name="T18" fmla="*/ 2147483646 w 99"/>
              <a:gd name="T19" fmla="*/ 2147483646 h 6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9" h="66">
                <a:moveTo>
                  <a:pt x="0" y="0"/>
                </a:moveTo>
                <a:lnTo>
                  <a:pt x="99" y="0"/>
                </a:lnTo>
                <a:lnTo>
                  <a:pt x="99" y="66"/>
                </a:lnTo>
                <a:lnTo>
                  <a:pt x="0" y="66"/>
                </a:lnTo>
                <a:lnTo>
                  <a:pt x="0" y="0"/>
                </a:lnTo>
                <a:close/>
                <a:moveTo>
                  <a:pt x="9" y="4"/>
                </a:moveTo>
                <a:lnTo>
                  <a:pt x="99" y="4"/>
                </a:lnTo>
                <a:lnTo>
                  <a:pt x="99" y="66"/>
                </a:lnTo>
                <a:lnTo>
                  <a:pt x="9" y="66"/>
                </a:lnTo>
                <a:lnTo>
                  <a:pt x="9" y="4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38" name="Freeform 974"/>
          <p:cNvSpPr>
            <a:spLocks noEditPoints="1"/>
          </p:cNvSpPr>
          <p:nvPr/>
        </p:nvSpPr>
        <p:spPr bwMode="auto">
          <a:xfrm>
            <a:off x="7058025" y="5453063"/>
            <a:ext cx="142875" cy="98425"/>
          </a:xfrm>
          <a:custGeom>
            <a:avLst/>
            <a:gdLst>
              <a:gd name="T0" fmla="*/ 0 w 90"/>
              <a:gd name="T1" fmla="*/ 0 h 62"/>
              <a:gd name="T2" fmla="*/ 2147483646 w 90"/>
              <a:gd name="T3" fmla="*/ 0 h 62"/>
              <a:gd name="T4" fmla="*/ 2147483646 w 90"/>
              <a:gd name="T5" fmla="*/ 2147483646 h 62"/>
              <a:gd name="T6" fmla="*/ 0 w 90"/>
              <a:gd name="T7" fmla="*/ 2147483646 h 62"/>
              <a:gd name="T8" fmla="*/ 0 w 90"/>
              <a:gd name="T9" fmla="*/ 0 h 62"/>
              <a:gd name="T10" fmla="*/ 2147483646 w 90"/>
              <a:gd name="T11" fmla="*/ 2147483646 h 62"/>
              <a:gd name="T12" fmla="*/ 2147483646 w 90"/>
              <a:gd name="T13" fmla="*/ 2147483646 h 62"/>
              <a:gd name="T14" fmla="*/ 2147483646 w 90"/>
              <a:gd name="T15" fmla="*/ 2147483646 h 62"/>
              <a:gd name="T16" fmla="*/ 2147483646 w 90"/>
              <a:gd name="T17" fmla="*/ 2147483646 h 62"/>
              <a:gd name="T18" fmla="*/ 2147483646 w 90"/>
              <a:gd name="T19" fmla="*/ 2147483646 h 6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0" h="62">
                <a:moveTo>
                  <a:pt x="0" y="0"/>
                </a:moveTo>
                <a:lnTo>
                  <a:pt x="90" y="0"/>
                </a:lnTo>
                <a:lnTo>
                  <a:pt x="90" y="62"/>
                </a:lnTo>
                <a:lnTo>
                  <a:pt x="0" y="62"/>
                </a:lnTo>
                <a:lnTo>
                  <a:pt x="0" y="0"/>
                </a:lnTo>
                <a:close/>
                <a:moveTo>
                  <a:pt x="9" y="8"/>
                </a:moveTo>
                <a:lnTo>
                  <a:pt x="90" y="8"/>
                </a:lnTo>
                <a:lnTo>
                  <a:pt x="90" y="62"/>
                </a:lnTo>
                <a:lnTo>
                  <a:pt x="9" y="62"/>
                </a:lnTo>
                <a:lnTo>
                  <a:pt x="9" y="8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39" name="Freeform 975"/>
          <p:cNvSpPr>
            <a:spLocks noEditPoints="1"/>
          </p:cNvSpPr>
          <p:nvPr/>
        </p:nvSpPr>
        <p:spPr bwMode="auto">
          <a:xfrm>
            <a:off x="7072313" y="5465763"/>
            <a:ext cx="128587" cy="85725"/>
          </a:xfrm>
          <a:custGeom>
            <a:avLst/>
            <a:gdLst>
              <a:gd name="T0" fmla="*/ 0 w 81"/>
              <a:gd name="T1" fmla="*/ 0 h 54"/>
              <a:gd name="T2" fmla="*/ 2147483646 w 81"/>
              <a:gd name="T3" fmla="*/ 0 h 54"/>
              <a:gd name="T4" fmla="*/ 2147483646 w 81"/>
              <a:gd name="T5" fmla="*/ 2147483646 h 54"/>
              <a:gd name="T6" fmla="*/ 0 w 81"/>
              <a:gd name="T7" fmla="*/ 2147483646 h 54"/>
              <a:gd name="T8" fmla="*/ 0 w 81"/>
              <a:gd name="T9" fmla="*/ 0 h 54"/>
              <a:gd name="T10" fmla="*/ 2147483646 w 81"/>
              <a:gd name="T11" fmla="*/ 2147483646 h 54"/>
              <a:gd name="T12" fmla="*/ 2147483646 w 81"/>
              <a:gd name="T13" fmla="*/ 2147483646 h 54"/>
              <a:gd name="T14" fmla="*/ 2147483646 w 81"/>
              <a:gd name="T15" fmla="*/ 2147483646 h 54"/>
              <a:gd name="T16" fmla="*/ 2147483646 w 81"/>
              <a:gd name="T17" fmla="*/ 2147483646 h 54"/>
              <a:gd name="T18" fmla="*/ 2147483646 w 81"/>
              <a:gd name="T19" fmla="*/ 2147483646 h 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1" h="54">
                <a:moveTo>
                  <a:pt x="0" y="0"/>
                </a:moveTo>
                <a:lnTo>
                  <a:pt x="81" y="0"/>
                </a:lnTo>
                <a:lnTo>
                  <a:pt x="81" y="54"/>
                </a:lnTo>
                <a:lnTo>
                  <a:pt x="0" y="54"/>
                </a:lnTo>
                <a:lnTo>
                  <a:pt x="0" y="0"/>
                </a:lnTo>
                <a:close/>
                <a:moveTo>
                  <a:pt x="9" y="4"/>
                </a:moveTo>
                <a:lnTo>
                  <a:pt x="81" y="4"/>
                </a:lnTo>
                <a:lnTo>
                  <a:pt x="81" y="54"/>
                </a:lnTo>
                <a:lnTo>
                  <a:pt x="9" y="54"/>
                </a:lnTo>
                <a:lnTo>
                  <a:pt x="9" y="4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40" name="Freeform 976"/>
          <p:cNvSpPr>
            <a:spLocks noEditPoints="1"/>
          </p:cNvSpPr>
          <p:nvPr/>
        </p:nvSpPr>
        <p:spPr bwMode="auto">
          <a:xfrm>
            <a:off x="7086600" y="5472113"/>
            <a:ext cx="114300" cy="79375"/>
          </a:xfrm>
          <a:custGeom>
            <a:avLst/>
            <a:gdLst>
              <a:gd name="T0" fmla="*/ 0 w 72"/>
              <a:gd name="T1" fmla="*/ 0 h 50"/>
              <a:gd name="T2" fmla="*/ 2147483646 w 72"/>
              <a:gd name="T3" fmla="*/ 0 h 50"/>
              <a:gd name="T4" fmla="*/ 2147483646 w 72"/>
              <a:gd name="T5" fmla="*/ 2147483646 h 50"/>
              <a:gd name="T6" fmla="*/ 0 w 72"/>
              <a:gd name="T7" fmla="*/ 2147483646 h 50"/>
              <a:gd name="T8" fmla="*/ 0 w 72"/>
              <a:gd name="T9" fmla="*/ 0 h 50"/>
              <a:gd name="T10" fmla="*/ 2147483646 w 72"/>
              <a:gd name="T11" fmla="*/ 2147483646 h 50"/>
              <a:gd name="T12" fmla="*/ 2147483646 w 72"/>
              <a:gd name="T13" fmla="*/ 2147483646 h 50"/>
              <a:gd name="T14" fmla="*/ 2147483646 w 72"/>
              <a:gd name="T15" fmla="*/ 2147483646 h 50"/>
              <a:gd name="T16" fmla="*/ 2147483646 w 72"/>
              <a:gd name="T17" fmla="*/ 2147483646 h 50"/>
              <a:gd name="T18" fmla="*/ 2147483646 w 72"/>
              <a:gd name="T19" fmla="*/ 2147483646 h 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2" h="50">
                <a:moveTo>
                  <a:pt x="0" y="0"/>
                </a:moveTo>
                <a:lnTo>
                  <a:pt x="72" y="0"/>
                </a:lnTo>
                <a:lnTo>
                  <a:pt x="72" y="50"/>
                </a:lnTo>
                <a:lnTo>
                  <a:pt x="0" y="50"/>
                </a:lnTo>
                <a:lnTo>
                  <a:pt x="0" y="0"/>
                </a:lnTo>
                <a:close/>
                <a:moveTo>
                  <a:pt x="9" y="7"/>
                </a:moveTo>
                <a:lnTo>
                  <a:pt x="72" y="7"/>
                </a:lnTo>
                <a:lnTo>
                  <a:pt x="72" y="50"/>
                </a:lnTo>
                <a:lnTo>
                  <a:pt x="9" y="50"/>
                </a:lnTo>
                <a:lnTo>
                  <a:pt x="9" y="7"/>
                </a:lnTo>
                <a:close/>
              </a:path>
            </a:pathLst>
          </a:custGeom>
          <a:solidFill>
            <a:srgbClr val="DFDF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41" name="Freeform 977"/>
          <p:cNvSpPr>
            <a:spLocks noEditPoints="1"/>
          </p:cNvSpPr>
          <p:nvPr/>
        </p:nvSpPr>
        <p:spPr bwMode="auto">
          <a:xfrm>
            <a:off x="7100888" y="5483225"/>
            <a:ext cx="100012" cy="68263"/>
          </a:xfrm>
          <a:custGeom>
            <a:avLst/>
            <a:gdLst>
              <a:gd name="T0" fmla="*/ 0 w 63"/>
              <a:gd name="T1" fmla="*/ 0 h 43"/>
              <a:gd name="T2" fmla="*/ 2147483646 w 63"/>
              <a:gd name="T3" fmla="*/ 0 h 43"/>
              <a:gd name="T4" fmla="*/ 2147483646 w 63"/>
              <a:gd name="T5" fmla="*/ 2147483646 h 43"/>
              <a:gd name="T6" fmla="*/ 0 w 63"/>
              <a:gd name="T7" fmla="*/ 2147483646 h 43"/>
              <a:gd name="T8" fmla="*/ 0 w 63"/>
              <a:gd name="T9" fmla="*/ 0 h 43"/>
              <a:gd name="T10" fmla="*/ 2147483646 w 63"/>
              <a:gd name="T11" fmla="*/ 2147483646 h 43"/>
              <a:gd name="T12" fmla="*/ 2147483646 w 63"/>
              <a:gd name="T13" fmla="*/ 2147483646 h 43"/>
              <a:gd name="T14" fmla="*/ 2147483646 w 63"/>
              <a:gd name="T15" fmla="*/ 2147483646 h 43"/>
              <a:gd name="T16" fmla="*/ 2147483646 w 63"/>
              <a:gd name="T17" fmla="*/ 2147483646 h 43"/>
              <a:gd name="T18" fmla="*/ 2147483646 w 63"/>
              <a:gd name="T19" fmla="*/ 2147483646 h 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3" h="43">
                <a:moveTo>
                  <a:pt x="0" y="0"/>
                </a:moveTo>
                <a:lnTo>
                  <a:pt x="63" y="0"/>
                </a:lnTo>
                <a:lnTo>
                  <a:pt x="63" y="43"/>
                </a:lnTo>
                <a:lnTo>
                  <a:pt x="0" y="43"/>
                </a:lnTo>
                <a:lnTo>
                  <a:pt x="0" y="0"/>
                </a:lnTo>
                <a:close/>
                <a:moveTo>
                  <a:pt x="9" y="4"/>
                </a:moveTo>
                <a:lnTo>
                  <a:pt x="63" y="4"/>
                </a:lnTo>
                <a:lnTo>
                  <a:pt x="63" y="43"/>
                </a:lnTo>
                <a:lnTo>
                  <a:pt x="9" y="43"/>
                </a:lnTo>
                <a:lnTo>
                  <a:pt x="9" y="4"/>
                </a:lnTo>
                <a:close/>
              </a:path>
            </a:pathLst>
          </a:custGeom>
          <a:solidFill>
            <a:srgbClr val="E1E1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42" name="Freeform 978"/>
          <p:cNvSpPr>
            <a:spLocks noEditPoints="1"/>
          </p:cNvSpPr>
          <p:nvPr/>
        </p:nvSpPr>
        <p:spPr bwMode="auto">
          <a:xfrm>
            <a:off x="7115175" y="5489575"/>
            <a:ext cx="85725" cy="61913"/>
          </a:xfrm>
          <a:custGeom>
            <a:avLst/>
            <a:gdLst>
              <a:gd name="T0" fmla="*/ 0 w 54"/>
              <a:gd name="T1" fmla="*/ 0 h 39"/>
              <a:gd name="T2" fmla="*/ 2147483646 w 54"/>
              <a:gd name="T3" fmla="*/ 0 h 39"/>
              <a:gd name="T4" fmla="*/ 2147483646 w 54"/>
              <a:gd name="T5" fmla="*/ 2147483646 h 39"/>
              <a:gd name="T6" fmla="*/ 0 w 54"/>
              <a:gd name="T7" fmla="*/ 2147483646 h 39"/>
              <a:gd name="T8" fmla="*/ 0 w 54"/>
              <a:gd name="T9" fmla="*/ 0 h 39"/>
              <a:gd name="T10" fmla="*/ 2147483646 w 54"/>
              <a:gd name="T11" fmla="*/ 2147483646 h 39"/>
              <a:gd name="T12" fmla="*/ 2147483646 w 54"/>
              <a:gd name="T13" fmla="*/ 2147483646 h 39"/>
              <a:gd name="T14" fmla="*/ 2147483646 w 54"/>
              <a:gd name="T15" fmla="*/ 2147483646 h 39"/>
              <a:gd name="T16" fmla="*/ 2147483646 w 54"/>
              <a:gd name="T17" fmla="*/ 2147483646 h 39"/>
              <a:gd name="T18" fmla="*/ 2147483646 w 54"/>
              <a:gd name="T19" fmla="*/ 2147483646 h 3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4" h="39">
                <a:moveTo>
                  <a:pt x="0" y="0"/>
                </a:moveTo>
                <a:lnTo>
                  <a:pt x="54" y="0"/>
                </a:lnTo>
                <a:lnTo>
                  <a:pt x="54" y="39"/>
                </a:lnTo>
                <a:lnTo>
                  <a:pt x="0" y="39"/>
                </a:lnTo>
                <a:lnTo>
                  <a:pt x="0" y="0"/>
                </a:lnTo>
                <a:close/>
                <a:moveTo>
                  <a:pt x="9" y="8"/>
                </a:moveTo>
                <a:lnTo>
                  <a:pt x="54" y="8"/>
                </a:lnTo>
                <a:lnTo>
                  <a:pt x="54" y="39"/>
                </a:lnTo>
                <a:lnTo>
                  <a:pt x="9" y="39"/>
                </a:lnTo>
                <a:lnTo>
                  <a:pt x="9" y="8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43" name="Freeform 979"/>
          <p:cNvSpPr>
            <a:spLocks noEditPoints="1"/>
          </p:cNvSpPr>
          <p:nvPr/>
        </p:nvSpPr>
        <p:spPr bwMode="auto">
          <a:xfrm>
            <a:off x="7129463" y="5502275"/>
            <a:ext cx="71437" cy="49213"/>
          </a:xfrm>
          <a:custGeom>
            <a:avLst/>
            <a:gdLst>
              <a:gd name="T0" fmla="*/ 0 w 45"/>
              <a:gd name="T1" fmla="*/ 0 h 31"/>
              <a:gd name="T2" fmla="*/ 2147483646 w 45"/>
              <a:gd name="T3" fmla="*/ 0 h 31"/>
              <a:gd name="T4" fmla="*/ 2147483646 w 45"/>
              <a:gd name="T5" fmla="*/ 2147483646 h 31"/>
              <a:gd name="T6" fmla="*/ 0 w 45"/>
              <a:gd name="T7" fmla="*/ 2147483646 h 31"/>
              <a:gd name="T8" fmla="*/ 0 w 45"/>
              <a:gd name="T9" fmla="*/ 0 h 31"/>
              <a:gd name="T10" fmla="*/ 2147483646 w 45"/>
              <a:gd name="T11" fmla="*/ 2147483646 h 31"/>
              <a:gd name="T12" fmla="*/ 2147483646 w 45"/>
              <a:gd name="T13" fmla="*/ 2147483646 h 31"/>
              <a:gd name="T14" fmla="*/ 2147483646 w 45"/>
              <a:gd name="T15" fmla="*/ 2147483646 h 31"/>
              <a:gd name="T16" fmla="*/ 2147483646 w 45"/>
              <a:gd name="T17" fmla="*/ 2147483646 h 31"/>
              <a:gd name="T18" fmla="*/ 2147483646 w 45"/>
              <a:gd name="T19" fmla="*/ 2147483646 h 3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5" h="31">
                <a:moveTo>
                  <a:pt x="0" y="0"/>
                </a:moveTo>
                <a:lnTo>
                  <a:pt x="45" y="0"/>
                </a:lnTo>
                <a:lnTo>
                  <a:pt x="45" y="31"/>
                </a:lnTo>
                <a:lnTo>
                  <a:pt x="0" y="31"/>
                </a:lnTo>
                <a:lnTo>
                  <a:pt x="0" y="0"/>
                </a:lnTo>
                <a:close/>
                <a:moveTo>
                  <a:pt x="9" y="4"/>
                </a:moveTo>
                <a:lnTo>
                  <a:pt x="45" y="4"/>
                </a:lnTo>
                <a:lnTo>
                  <a:pt x="45" y="31"/>
                </a:lnTo>
                <a:lnTo>
                  <a:pt x="9" y="31"/>
                </a:lnTo>
                <a:lnTo>
                  <a:pt x="9" y="4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44" name="Freeform 980"/>
          <p:cNvSpPr>
            <a:spLocks noEditPoints="1"/>
          </p:cNvSpPr>
          <p:nvPr/>
        </p:nvSpPr>
        <p:spPr bwMode="auto">
          <a:xfrm>
            <a:off x="7143750" y="5508625"/>
            <a:ext cx="57150" cy="42863"/>
          </a:xfrm>
          <a:custGeom>
            <a:avLst/>
            <a:gdLst>
              <a:gd name="T0" fmla="*/ 0 w 36"/>
              <a:gd name="T1" fmla="*/ 0 h 27"/>
              <a:gd name="T2" fmla="*/ 2147483646 w 36"/>
              <a:gd name="T3" fmla="*/ 0 h 27"/>
              <a:gd name="T4" fmla="*/ 2147483646 w 36"/>
              <a:gd name="T5" fmla="*/ 2147483646 h 27"/>
              <a:gd name="T6" fmla="*/ 0 w 36"/>
              <a:gd name="T7" fmla="*/ 2147483646 h 27"/>
              <a:gd name="T8" fmla="*/ 0 w 36"/>
              <a:gd name="T9" fmla="*/ 0 h 27"/>
              <a:gd name="T10" fmla="*/ 2147483646 w 36"/>
              <a:gd name="T11" fmla="*/ 2147483646 h 27"/>
              <a:gd name="T12" fmla="*/ 2147483646 w 36"/>
              <a:gd name="T13" fmla="*/ 2147483646 h 27"/>
              <a:gd name="T14" fmla="*/ 2147483646 w 36"/>
              <a:gd name="T15" fmla="*/ 2147483646 h 27"/>
              <a:gd name="T16" fmla="*/ 2147483646 w 36"/>
              <a:gd name="T17" fmla="*/ 2147483646 h 27"/>
              <a:gd name="T18" fmla="*/ 2147483646 w 36"/>
              <a:gd name="T19" fmla="*/ 2147483646 h 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" h="27">
                <a:moveTo>
                  <a:pt x="0" y="0"/>
                </a:moveTo>
                <a:lnTo>
                  <a:pt x="36" y="0"/>
                </a:lnTo>
                <a:lnTo>
                  <a:pt x="36" y="27"/>
                </a:lnTo>
                <a:lnTo>
                  <a:pt x="0" y="27"/>
                </a:lnTo>
                <a:lnTo>
                  <a:pt x="0" y="0"/>
                </a:lnTo>
                <a:close/>
                <a:moveTo>
                  <a:pt x="9" y="7"/>
                </a:moveTo>
                <a:lnTo>
                  <a:pt x="36" y="7"/>
                </a:lnTo>
                <a:lnTo>
                  <a:pt x="36" y="27"/>
                </a:lnTo>
                <a:lnTo>
                  <a:pt x="9" y="27"/>
                </a:lnTo>
                <a:lnTo>
                  <a:pt x="9" y="7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45" name="Freeform 981"/>
          <p:cNvSpPr>
            <a:spLocks noEditPoints="1"/>
          </p:cNvSpPr>
          <p:nvPr/>
        </p:nvSpPr>
        <p:spPr bwMode="auto">
          <a:xfrm>
            <a:off x="7158038" y="5519738"/>
            <a:ext cx="42862" cy="31750"/>
          </a:xfrm>
          <a:custGeom>
            <a:avLst/>
            <a:gdLst>
              <a:gd name="T0" fmla="*/ 0 w 27"/>
              <a:gd name="T1" fmla="*/ 0 h 20"/>
              <a:gd name="T2" fmla="*/ 2147483646 w 27"/>
              <a:gd name="T3" fmla="*/ 0 h 20"/>
              <a:gd name="T4" fmla="*/ 2147483646 w 27"/>
              <a:gd name="T5" fmla="*/ 2147483646 h 20"/>
              <a:gd name="T6" fmla="*/ 0 w 27"/>
              <a:gd name="T7" fmla="*/ 2147483646 h 20"/>
              <a:gd name="T8" fmla="*/ 0 w 27"/>
              <a:gd name="T9" fmla="*/ 0 h 20"/>
              <a:gd name="T10" fmla="*/ 2147483646 w 27"/>
              <a:gd name="T11" fmla="*/ 2147483646 h 20"/>
              <a:gd name="T12" fmla="*/ 2147483646 w 27"/>
              <a:gd name="T13" fmla="*/ 2147483646 h 20"/>
              <a:gd name="T14" fmla="*/ 2147483646 w 27"/>
              <a:gd name="T15" fmla="*/ 2147483646 h 20"/>
              <a:gd name="T16" fmla="*/ 2147483646 w 27"/>
              <a:gd name="T17" fmla="*/ 2147483646 h 20"/>
              <a:gd name="T18" fmla="*/ 2147483646 w 27"/>
              <a:gd name="T19" fmla="*/ 2147483646 h 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7" h="20">
                <a:moveTo>
                  <a:pt x="0" y="0"/>
                </a:moveTo>
                <a:lnTo>
                  <a:pt x="27" y="0"/>
                </a:lnTo>
                <a:lnTo>
                  <a:pt x="27" y="20"/>
                </a:lnTo>
                <a:lnTo>
                  <a:pt x="0" y="20"/>
                </a:lnTo>
                <a:lnTo>
                  <a:pt x="0" y="0"/>
                </a:lnTo>
                <a:close/>
                <a:moveTo>
                  <a:pt x="9" y="8"/>
                </a:moveTo>
                <a:lnTo>
                  <a:pt x="27" y="8"/>
                </a:lnTo>
                <a:lnTo>
                  <a:pt x="27" y="20"/>
                </a:lnTo>
                <a:lnTo>
                  <a:pt x="9" y="20"/>
                </a:lnTo>
                <a:lnTo>
                  <a:pt x="9" y="8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46" name="Freeform 982"/>
          <p:cNvSpPr>
            <a:spLocks noEditPoints="1"/>
          </p:cNvSpPr>
          <p:nvPr/>
        </p:nvSpPr>
        <p:spPr bwMode="auto">
          <a:xfrm>
            <a:off x="7172325" y="5532438"/>
            <a:ext cx="28575" cy="19050"/>
          </a:xfrm>
          <a:custGeom>
            <a:avLst/>
            <a:gdLst>
              <a:gd name="T0" fmla="*/ 0 w 18"/>
              <a:gd name="T1" fmla="*/ 0 h 12"/>
              <a:gd name="T2" fmla="*/ 2147483646 w 18"/>
              <a:gd name="T3" fmla="*/ 0 h 12"/>
              <a:gd name="T4" fmla="*/ 2147483646 w 18"/>
              <a:gd name="T5" fmla="*/ 2147483646 h 12"/>
              <a:gd name="T6" fmla="*/ 0 w 18"/>
              <a:gd name="T7" fmla="*/ 2147483646 h 12"/>
              <a:gd name="T8" fmla="*/ 0 w 18"/>
              <a:gd name="T9" fmla="*/ 0 h 12"/>
              <a:gd name="T10" fmla="*/ 2147483646 w 18"/>
              <a:gd name="T11" fmla="*/ 2147483646 h 12"/>
              <a:gd name="T12" fmla="*/ 2147483646 w 18"/>
              <a:gd name="T13" fmla="*/ 2147483646 h 12"/>
              <a:gd name="T14" fmla="*/ 2147483646 w 18"/>
              <a:gd name="T15" fmla="*/ 2147483646 h 12"/>
              <a:gd name="T16" fmla="*/ 2147483646 w 18"/>
              <a:gd name="T17" fmla="*/ 2147483646 h 12"/>
              <a:gd name="T18" fmla="*/ 2147483646 w 18"/>
              <a:gd name="T19" fmla="*/ 2147483646 h 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8" h="12">
                <a:moveTo>
                  <a:pt x="0" y="0"/>
                </a:moveTo>
                <a:lnTo>
                  <a:pt x="18" y="0"/>
                </a:lnTo>
                <a:lnTo>
                  <a:pt x="18" y="12"/>
                </a:lnTo>
                <a:lnTo>
                  <a:pt x="0" y="12"/>
                </a:lnTo>
                <a:lnTo>
                  <a:pt x="0" y="0"/>
                </a:lnTo>
                <a:close/>
                <a:moveTo>
                  <a:pt x="9" y="4"/>
                </a:moveTo>
                <a:lnTo>
                  <a:pt x="18" y="4"/>
                </a:lnTo>
                <a:lnTo>
                  <a:pt x="18" y="12"/>
                </a:lnTo>
                <a:lnTo>
                  <a:pt x="9" y="12"/>
                </a:lnTo>
                <a:lnTo>
                  <a:pt x="9" y="4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47" name="Freeform 983"/>
          <p:cNvSpPr>
            <a:spLocks noEditPoints="1"/>
          </p:cNvSpPr>
          <p:nvPr/>
        </p:nvSpPr>
        <p:spPr bwMode="auto">
          <a:xfrm>
            <a:off x="7186613" y="5538788"/>
            <a:ext cx="14287" cy="12700"/>
          </a:xfrm>
          <a:custGeom>
            <a:avLst/>
            <a:gdLst>
              <a:gd name="T0" fmla="*/ 0 w 9"/>
              <a:gd name="T1" fmla="*/ 0 h 8"/>
              <a:gd name="T2" fmla="*/ 2147483646 w 9"/>
              <a:gd name="T3" fmla="*/ 0 h 8"/>
              <a:gd name="T4" fmla="*/ 2147483646 w 9"/>
              <a:gd name="T5" fmla="*/ 2147483646 h 8"/>
              <a:gd name="T6" fmla="*/ 0 w 9"/>
              <a:gd name="T7" fmla="*/ 2147483646 h 8"/>
              <a:gd name="T8" fmla="*/ 0 w 9"/>
              <a:gd name="T9" fmla="*/ 0 h 8"/>
              <a:gd name="T10" fmla="*/ 2147483646 w 9"/>
              <a:gd name="T11" fmla="*/ 2147483646 h 8"/>
              <a:gd name="T12" fmla="*/ 2147483646 w 9"/>
              <a:gd name="T13" fmla="*/ 2147483646 h 8"/>
              <a:gd name="T14" fmla="*/ 2147483646 w 9"/>
              <a:gd name="T15" fmla="*/ 2147483646 h 8"/>
              <a:gd name="T16" fmla="*/ 2147483646 w 9"/>
              <a:gd name="T17" fmla="*/ 2147483646 h 8"/>
              <a:gd name="T18" fmla="*/ 2147483646 w 9"/>
              <a:gd name="T19" fmla="*/ 2147483646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" h="8">
                <a:moveTo>
                  <a:pt x="0" y="0"/>
                </a:moveTo>
                <a:lnTo>
                  <a:pt x="9" y="0"/>
                </a:lnTo>
                <a:lnTo>
                  <a:pt x="9" y="8"/>
                </a:lnTo>
                <a:lnTo>
                  <a:pt x="0" y="8"/>
                </a:lnTo>
                <a:lnTo>
                  <a:pt x="0" y="0"/>
                </a:lnTo>
                <a:close/>
                <a:moveTo>
                  <a:pt x="9" y="8"/>
                </a:moveTo>
                <a:lnTo>
                  <a:pt x="9" y="8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48" name="Freeform 984"/>
          <p:cNvSpPr>
            <a:spLocks noEditPoints="1"/>
          </p:cNvSpPr>
          <p:nvPr/>
        </p:nvSpPr>
        <p:spPr bwMode="auto">
          <a:xfrm>
            <a:off x="7200900" y="5551488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w 1588"/>
              <a:gd name="T15" fmla="*/ 0 h 1587"/>
              <a:gd name="T16" fmla="*/ 0 w 1588"/>
              <a:gd name="T17" fmla="*/ 0 h 1587"/>
              <a:gd name="T18" fmla="*/ 0 w 1588"/>
              <a:gd name="T19" fmla="*/ 0 h 15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49" name="Freeform 985"/>
          <p:cNvSpPr>
            <a:spLocks noEditPoints="1"/>
          </p:cNvSpPr>
          <p:nvPr/>
        </p:nvSpPr>
        <p:spPr bwMode="auto">
          <a:xfrm>
            <a:off x="6767513" y="5270500"/>
            <a:ext cx="433387" cy="280988"/>
          </a:xfrm>
          <a:custGeom>
            <a:avLst/>
            <a:gdLst>
              <a:gd name="T0" fmla="*/ 2147483646 w 273"/>
              <a:gd name="T1" fmla="*/ 2147483646 h 177"/>
              <a:gd name="T2" fmla="*/ 2147483646 w 273"/>
              <a:gd name="T3" fmla="*/ 2147483646 h 177"/>
              <a:gd name="T4" fmla="*/ 2147483646 w 273"/>
              <a:gd name="T5" fmla="*/ 2147483646 h 177"/>
              <a:gd name="T6" fmla="*/ 2147483646 w 273"/>
              <a:gd name="T7" fmla="*/ 2147483646 h 177"/>
              <a:gd name="T8" fmla="*/ 2147483646 w 273"/>
              <a:gd name="T9" fmla="*/ 2147483646 h 177"/>
              <a:gd name="T10" fmla="*/ 2147483646 w 273"/>
              <a:gd name="T11" fmla="*/ 2147483646 h 177"/>
              <a:gd name="T12" fmla="*/ 2147483646 w 273"/>
              <a:gd name="T13" fmla="*/ 2147483646 h 177"/>
              <a:gd name="T14" fmla="*/ 2147483646 w 273"/>
              <a:gd name="T15" fmla="*/ 2147483646 h 177"/>
              <a:gd name="T16" fmla="*/ 2147483646 w 273"/>
              <a:gd name="T17" fmla="*/ 2147483646 h 177"/>
              <a:gd name="T18" fmla="*/ 2147483646 w 273"/>
              <a:gd name="T19" fmla="*/ 0 h 177"/>
              <a:gd name="T20" fmla="*/ 0 w 273"/>
              <a:gd name="T21" fmla="*/ 0 h 177"/>
              <a:gd name="T22" fmla="*/ 0 w 273"/>
              <a:gd name="T23" fmla="*/ 2147483646 h 177"/>
              <a:gd name="T24" fmla="*/ 2147483646 w 273"/>
              <a:gd name="T25" fmla="*/ 2147483646 h 177"/>
              <a:gd name="T26" fmla="*/ 2147483646 w 273"/>
              <a:gd name="T27" fmla="*/ 2147483646 h 17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73" h="177">
                <a:moveTo>
                  <a:pt x="22" y="157"/>
                </a:moveTo>
                <a:lnTo>
                  <a:pt x="22" y="19"/>
                </a:lnTo>
                <a:lnTo>
                  <a:pt x="255" y="19"/>
                </a:lnTo>
                <a:lnTo>
                  <a:pt x="255" y="157"/>
                </a:lnTo>
                <a:lnTo>
                  <a:pt x="22" y="157"/>
                </a:lnTo>
                <a:close/>
                <a:moveTo>
                  <a:pt x="13" y="165"/>
                </a:moveTo>
                <a:lnTo>
                  <a:pt x="264" y="165"/>
                </a:lnTo>
                <a:lnTo>
                  <a:pt x="264" y="12"/>
                </a:lnTo>
                <a:lnTo>
                  <a:pt x="273" y="12"/>
                </a:lnTo>
                <a:lnTo>
                  <a:pt x="273" y="0"/>
                </a:lnTo>
                <a:lnTo>
                  <a:pt x="0" y="0"/>
                </a:lnTo>
                <a:lnTo>
                  <a:pt x="0" y="177"/>
                </a:lnTo>
                <a:lnTo>
                  <a:pt x="13" y="177"/>
                </a:lnTo>
                <a:lnTo>
                  <a:pt x="13" y="1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50" name="Freeform 986"/>
          <p:cNvSpPr>
            <a:spLocks noEditPoints="1"/>
          </p:cNvSpPr>
          <p:nvPr/>
        </p:nvSpPr>
        <p:spPr bwMode="auto">
          <a:xfrm>
            <a:off x="6767513" y="5270500"/>
            <a:ext cx="433387" cy="280988"/>
          </a:xfrm>
          <a:custGeom>
            <a:avLst/>
            <a:gdLst>
              <a:gd name="T0" fmla="*/ 0 w 273"/>
              <a:gd name="T1" fmla="*/ 0 h 177"/>
              <a:gd name="T2" fmla="*/ 2147483646 w 273"/>
              <a:gd name="T3" fmla="*/ 0 h 177"/>
              <a:gd name="T4" fmla="*/ 2147483646 w 273"/>
              <a:gd name="T5" fmla="*/ 2147483646 h 177"/>
              <a:gd name="T6" fmla="*/ 0 w 273"/>
              <a:gd name="T7" fmla="*/ 2147483646 h 177"/>
              <a:gd name="T8" fmla="*/ 0 w 273"/>
              <a:gd name="T9" fmla="*/ 0 h 177"/>
              <a:gd name="T10" fmla="*/ 2147483646 w 273"/>
              <a:gd name="T11" fmla="*/ 2147483646 h 177"/>
              <a:gd name="T12" fmla="*/ 2147483646 w 273"/>
              <a:gd name="T13" fmla="*/ 2147483646 h 177"/>
              <a:gd name="T14" fmla="*/ 2147483646 w 273"/>
              <a:gd name="T15" fmla="*/ 2147483646 h 177"/>
              <a:gd name="T16" fmla="*/ 2147483646 w 273"/>
              <a:gd name="T17" fmla="*/ 2147483646 h 177"/>
              <a:gd name="T18" fmla="*/ 2147483646 w 273"/>
              <a:gd name="T19" fmla="*/ 2147483646 h 17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73" h="177">
                <a:moveTo>
                  <a:pt x="0" y="0"/>
                </a:moveTo>
                <a:lnTo>
                  <a:pt x="273" y="0"/>
                </a:lnTo>
                <a:lnTo>
                  <a:pt x="273" y="177"/>
                </a:lnTo>
                <a:lnTo>
                  <a:pt x="0" y="177"/>
                </a:lnTo>
                <a:lnTo>
                  <a:pt x="0" y="0"/>
                </a:lnTo>
                <a:close/>
                <a:moveTo>
                  <a:pt x="9" y="8"/>
                </a:moveTo>
                <a:lnTo>
                  <a:pt x="273" y="8"/>
                </a:lnTo>
                <a:lnTo>
                  <a:pt x="273" y="177"/>
                </a:lnTo>
                <a:lnTo>
                  <a:pt x="9" y="177"/>
                </a:lnTo>
                <a:lnTo>
                  <a:pt x="9" y="8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51" name="Freeform 987"/>
          <p:cNvSpPr>
            <a:spLocks noEditPoints="1"/>
          </p:cNvSpPr>
          <p:nvPr/>
        </p:nvSpPr>
        <p:spPr bwMode="auto">
          <a:xfrm>
            <a:off x="6781800" y="5283200"/>
            <a:ext cx="419100" cy="268288"/>
          </a:xfrm>
          <a:custGeom>
            <a:avLst/>
            <a:gdLst>
              <a:gd name="T0" fmla="*/ 0 w 264"/>
              <a:gd name="T1" fmla="*/ 0 h 169"/>
              <a:gd name="T2" fmla="*/ 2147483646 w 264"/>
              <a:gd name="T3" fmla="*/ 0 h 169"/>
              <a:gd name="T4" fmla="*/ 2147483646 w 264"/>
              <a:gd name="T5" fmla="*/ 2147483646 h 169"/>
              <a:gd name="T6" fmla="*/ 0 w 264"/>
              <a:gd name="T7" fmla="*/ 2147483646 h 169"/>
              <a:gd name="T8" fmla="*/ 0 w 264"/>
              <a:gd name="T9" fmla="*/ 0 h 169"/>
              <a:gd name="T10" fmla="*/ 2147483646 w 264"/>
              <a:gd name="T11" fmla="*/ 2147483646 h 169"/>
              <a:gd name="T12" fmla="*/ 2147483646 w 264"/>
              <a:gd name="T13" fmla="*/ 2147483646 h 169"/>
              <a:gd name="T14" fmla="*/ 2147483646 w 264"/>
              <a:gd name="T15" fmla="*/ 2147483646 h 169"/>
              <a:gd name="T16" fmla="*/ 2147483646 w 264"/>
              <a:gd name="T17" fmla="*/ 2147483646 h 169"/>
              <a:gd name="T18" fmla="*/ 2147483646 w 264"/>
              <a:gd name="T19" fmla="*/ 2147483646 h 1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4" h="169">
                <a:moveTo>
                  <a:pt x="0" y="0"/>
                </a:moveTo>
                <a:lnTo>
                  <a:pt x="264" y="0"/>
                </a:lnTo>
                <a:lnTo>
                  <a:pt x="264" y="169"/>
                </a:lnTo>
                <a:lnTo>
                  <a:pt x="0" y="169"/>
                </a:lnTo>
                <a:lnTo>
                  <a:pt x="0" y="0"/>
                </a:lnTo>
                <a:close/>
                <a:moveTo>
                  <a:pt x="9" y="4"/>
                </a:moveTo>
                <a:lnTo>
                  <a:pt x="264" y="4"/>
                </a:lnTo>
                <a:lnTo>
                  <a:pt x="264" y="169"/>
                </a:lnTo>
                <a:lnTo>
                  <a:pt x="9" y="169"/>
                </a:lnTo>
                <a:lnTo>
                  <a:pt x="9" y="4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52" name="Freeform 988"/>
          <p:cNvSpPr>
            <a:spLocks noEditPoints="1"/>
          </p:cNvSpPr>
          <p:nvPr/>
        </p:nvSpPr>
        <p:spPr bwMode="auto">
          <a:xfrm>
            <a:off x="6796088" y="5289550"/>
            <a:ext cx="404812" cy="261938"/>
          </a:xfrm>
          <a:custGeom>
            <a:avLst/>
            <a:gdLst>
              <a:gd name="T0" fmla="*/ 0 w 255"/>
              <a:gd name="T1" fmla="*/ 0 h 165"/>
              <a:gd name="T2" fmla="*/ 2147483646 w 255"/>
              <a:gd name="T3" fmla="*/ 0 h 165"/>
              <a:gd name="T4" fmla="*/ 2147483646 w 255"/>
              <a:gd name="T5" fmla="*/ 2147483646 h 165"/>
              <a:gd name="T6" fmla="*/ 0 w 255"/>
              <a:gd name="T7" fmla="*/ 2147483646 h 165"/>
              <a:gd name="T8" fmla="*/ 0 w 255"/>
              <a:gd name="T9" fmla="*/ 0 h 165"/>
              <a:gd name="T10" fmla="*/ 2147483646 w 255"/>
              <a:gd name="T11" fmla="*/ 2147483646 h 165"/>
              <a:gd name="T12" fmla="*/ 2147483646 w 255"/>
              <a:gd name="T13" fmla="*/ 2147483646 h 165"/>
              <a:gd name="T14" fmla="*/ 2147483646 w 255"/>
              <a:gd name="T15" fmla="*/ 2147483646 h 165"/>
              <a:gd name="T16" fmla="*/ 2147483646 w 255"/>
              <a:gd name="T17" fmla="*/ 2147483646 h 165"/>
              <a:gd name="T18" fmla="*/ 2147483646 w 255"/>
              <a:gd name="T19" fmla="*/ 2147483646 h 16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55" h="165">
                <a:moveTo>
                  <a:pt x="0" y="0"/>
                </a:moveTo>
                <a:lnTo>
                  <a:pt x="255" y="0"/>
                </a:lnTo>
                <a:lnTo>
                  <a:pt x="255" y="165"/>
                </a:lnTo>
                <a:lnTo>
                  <a:pt x="0" y="165"/>
                </a:lnTo>
                <a:lnTo>
                  <a:pt x="0" y="0"/>
                </a:lnTo>
                <a:close/>
                <a:moveTo>
                  <a:pt x="9" y="7"/>
                </a:moveTo>
                <a:lnTo>
                  <a:pt x="255" y="7"/>
                </a:lnTo>
                <a:lnTo>
                  <a:pt x="255" y="165"/>
                </a:lnTo>
                <a:lnTo>
                  <a:pt x="9" y="165"/>
                </a:lnTo>
                <a:lnTo>
                  <a:pt x="9" y="7"/>
                </a:lnTo>
                <a:close/>
              </a:path>
            </a:pathLst>
          </a:custGeom>
          <a:solidFill>
            <a:srgbClr val="9F9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53" name="Freeform 989"/>
          <p:cNvSpPr>
            <a:spLocks noEditPoints="1"/>
          </p:cNvSpPr>
          <p:nvPr/>
        </p:nvSpPr>
        <p:spPr bwMode="auto">
          <a:xfrm>
            <a:off x="6810375" y="5300663"/>
            <a:ext cx="390525" cy="250825"/>
          </a:xfrm>
          <a:custGeom>
            <a:avLst/>
            <a:gdLst>
              <a:gd name="T0" fmla="*/ 0 w 246"/>
              <a:gd name="T1" fmla="*/ 0 h 158"/>
              <a:gd name="T2" fmla="*/ 2147483646 w 246"/>
              <a:gd name="T3" fmla="*/ 0 h 158"/>
              <a:gd name="T4" fmla="*/ 2147483646 w 246"/>
              <a:gd name="T5" fmla="*/ 2147483646 h 158"/>
              <a:gd name="T6" fmla="*/ 0 w 246"/>
              <a:gd name="T7" fmla="*/ 2147483646 h 158"/>
              <a:gd name="T8" fmla="*/ 0 w 246"/>
              <a:gd name="T9" fmla="*/ 0 h 158"/>
              <a:gd name="T10" fmla="*/ 2147483646 w 246"/>
              <a:gd name="T11" fmla="*/ 2147483646 h 158"/>
              <a:gd name="T12" fmla="*/ 2147483646 w 246"/>
              <a:gd name="T13" fmla="*/ 2147483646 h 158"/>
              <a:gd name="T14" fmla="*/ 2147483646 w 246"/>
              <a:gd name="T15" fmla="*/ 2147483646 h 158"/>
              <a:gd name="T16" fmla="*/ 2147483646 w 246"/>
              <a:gd name="T17" fmla="*/ 2147483646 h 158"/>
              <a:gd name="T18" fmla="*/ 2147483646 w 246"/>
              <a:gd name="T19" fmla="*/ 2147483646 h 1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6" h="158">
                <a:moveTo>
                  <a:pt x="0" y="0"/>
                </a:moveTo>
                <a:lnTo>
                  <a:pt x="246" y="0"/>
                </a:lnTo>
                <a:lnTo>
                  <a:pt x="246" y="158"/>
                </a:lnTo>
                <a:lnTo>
                  <a:pt x="0" y="158"/>
                </a:lnTo>
                <a:lnTo>
                  <a:pt x="0" y="0"/>
                </a:lnTo>
                <a:close/>
                <a:moveTo>
                  <a:pt x="9" y="4"/>
                </a:moveTo>
                <a:lnTo>
                  <a:pt x="246" y="4"/>
                </a:lnTo>
                <a:lnTo>
                  <a:pt x="246" y="158"/>
                </a:lnTo>
                <a:lnTo>
                  <a:pt x="9" y="158"/>
                </a:lnTo>
                <a:lnTo>
                  <a:pt x="9" y="4"/>
                </a:lnTo>
                <a:close/>
              </a:path>
            </a:pathLst>
          </a:custGeom>
          <a:solidFill>
            <a:srgbClr val="A1A1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54" name="Freeform 990"/>
          <p:cNvSpPr>
            <a:spLocks noEditPoints="1"/>
          </p:cNvSpPr>
          <p:nvPr/>
        </p:nvSpPr>
        <p:spPr bwMode="auto">
          <a:xfrm>
            <a:off x="6824663" y="5307013"/>
            <a:ext cx="376237" cy="244475"/>
          </a:xfrm>
          <a:custGeom>
            <a:avLst/>
            <a:gdLst>
              <a:gd name="T0" fmla="*/ 0 w 237"/>
              <a:gd name="T1" fmla="*/ 0 h 154"/>
              <a:gd name="T2" fmla="*/ 2147483646 w 237"/>
              <a:gd name="T3" fmla="*/ 0 h 154"/>
              <a:gd name="T4" fmla="*/ 2147483646 w 237"/>
              <a:gd name="T5" fmla="*/ 2147483646 h 154"/>
              <a:gd name="T6" fmla="*/ 0 w 237"/>
              <a:gd name="T7" fmla="*/ 2147483646 h 154"/>
              <a:gd name="T8" fmla="*/ 0 w 237"/>
              <a:gd name="T9" fmla="*/ 0 h 154"/>
              <a:gd name="T10" fmla="*/ 2147483646 w 237"/>
              <a:gd name="T11" fmla="*/ 2147483646 h 154"/>
              <a:gd name="T12" fmla="*/ 2147483646 w 237"/>
              <a:gd name="T13" fmla="*/ 2147483646 h 154"/>
              <a:gd name="T14" fmla="*/ 2147483646 w 237"/>
              <a:gd name="T15" fmla="*/ 2147483646 h 154"/>
              <a:gd name="T16" fmla="*/ 2147483646 w 237"/>
              <a:gd name="T17" fmla="*/ 2147483646 h 154"/>
              <a:gd name="T18" fmla="*/ 2147483646 w 237"/>
              <a:gd name="T19" fmla="*/ 2147483646 h 1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7" h="154">
                <a:moveTo>
                  <a:pt x="0" y="0"/>
                </a:moveTo>
                <a:lnTo>
                  <a:pt x="237" y="0"/>
                </a:lnTo>
                <a:lnTo>
                  <a:pt x="237" y="154"/>
                </a:lnTo>
                <a:lnTo>
                  <a:pt x="0" y="154"/>
                </a:lnTo>
                <a:lnTo>
                  <a:pt x="0" y="0"/>
                </a:lnTo>
                <a:close/>
                <a:moveTo>
                  <a:pt x="9" y="8"/>
                </a:moveTo>
                <a:lnTo>
                  <a:pt x="237" y="8"/>
                </a:lnTo>
                <a:lnTo>
                  <a:pt x="237" y="154"/>
                </a:lnTo>
                <a:lnTo>
                  <a:pt x="9" y="154"/>
                </a:lnTo>
                <a:lnTo>
                  <a:pt x="9" y="8"/>
                </a:lnTo>
                <a:close/>
              </a:path>
            </a:pathLst>
          </a:custGeom>
          <a:solidFill>
            <a:srgbClr val="A4A4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55" name="Freeform 991"/>
          <p:cNvSpPr>
            <a:spLocks noEditPoints="1"/>
          </p:cNvSpPr>
          <p:nvPr/>
        </p:nvSpPr>
        <p:spPr bwMode="auto">
          <a:xfrm>
            <a:off x="6838950" y="5319713"/>
            <a:ext cx="361950" cy="231775"/>
          </a:xfrm>
          <a:custGeom>
            <a:avLst/>
            <a:gdLst>
              <a:gd name="T0" fmla="*/ 0 w 228"/>
              <a:gd name="T1" fmla="*/ 0 h 146"/>
              <a:gd name="T2" fmla="*/ 2147483646 w 228"/>
              <a:gd name="T3" fmla="*/ 0 h 146"/>
              <a:gd name="T4" fmla="*/ 2147483646 w 228"/>
              <a:gd name="T5" fmla="*/ 2147483646 h 146"/>
              <a:gd name="T6" fmla="*/ 0 w 228"/>
              <a:gd name="T7" fmla="*/ 2147483646 h 146"/>
              <a:gd name="T8" fmla="*/ 0 w 228"/>
              <a:gd name="T9" fmla="*/ 0 h 146"/>
              <a:gd name="T10" fmla="*/ 2147483646 w 228"/>
              <a:gd name="T11" fmla="*/ 2147483646 h 146"/>
              <a:gd name="T12" fmla="*/ 2147483646 w 228"/>
              <a:gd name="T13" fmla="*/ 2147483646 h 146"/>
              <a:gd name="T14" fmla="*/ 2147483646 w 228"/>
              <a:gd name="T15" fmla="*/ 2147483646 h 146"/>
              <a:gd name="T16" fmla="*/ 2147483646 w 228"/>
              <a:gd name="T17" fmla="*/ 2147483646 h 146"/>
              <a:gd name="T18" fmla="*/ 2147483646 w 228"/>
              <a:gd name="T19" fmla="*/ 2147483646 h 14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8" h="146">
                <a:moveTo>
                  <a:pt x="0" y="0"/>
                </a:moveTo>
                <a:lnTo>
                  <a:pt x="228" y="0"/>
                </a:lnTo>
                <a:lnTo>
                  <a:pt x="228" y="146"/>
                </a:lnTo>
                <a:lnTo>
                  <a:pt x="0" y="146"/>
                </a:lnTo>
                <a:lnTo>
                  <a:pt x="0" y="0"/>
                </a:lnTo>
                <a:close/>
                <a:moveTo>
                  <a:pt x="9" y="4"/>
                </a:moveTo>
                <a:lnTo>
                  <a:pt x="228" y="4"/>
                </a:lnTo>
                <a:lnTo>
                  <a:pt x="228" y="146"/>
                </a:lnTo>
                <a:lnTo>
                  <a:pt x="9" y="146"/>
                </a:lnTo>
                <a:lnTo>
                  <a:pt x="9" y="4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56" name="Freeform 992"/>
          <p:cNvSpPr>
            <a:spLocks noEditPoints="1"/>
          </p:cNvSpPr>
          <p:nvPr/>
        </p:nvSpPr>
        <p:spPr bwMode="auto">
          <a:xfrm>
            <a:off x="6853238" y="5326063"/>
            <a:ext cx="347662" cy="225425"/>
          </a:xfrm>
          <a:custGeom>
            <a:avLst/>
            <a:gdLst>
              <a:gd name="T0" fmla="*/ 0 w 219"/>
              <a:gd name="T1" fmla="*/ 0 h 142"/>
              <a:gd name="T2" fmla="*/ 2147483646 w 219"/>
              <a:gd name="T3" fmla="*/ 0 h 142"/>
              <a:gd name="T4" fmla="*/ 2147483646 w 219"/>
              <a:gd name="T5" fmla="*/ 2147483646 h 142"/>
              <a:gd name="T6" fmla="*/ 0 w 219"/>
              <a:gd name="T7" fmla="*/ 2147483646 h 142"/>
              <a:gd name="T8" fmla="*/ 0 w 219"/>
              <a:gd name="T9" fmla="*/ 0 h 142"/>
              <a:gd name="T10" fmla="*/ 2147483646 w 219"/>
              <a:gd name="T11" fmla="*/ 2147483646 h 142"/>
              <a:gd name="T12" fmla="*/ 2147483646 w 219"/>
              <a:gd name="T13" fmla="*/ 2147483646 h 142"/>
              <a:gd name="T14" fmla="*/ 2147483646 w 219"/>
              <a:gd name="T15" fmla="*/ 2147483646 h 142"/>
              <a:gd name="T16" fmla="*/ 2147483646 w 219"/>
              <a:gd name="T17" fmla="*/ 2147483646 h 142"/>
              <a:gd name="T18" fmla="*/ 2147483646 w 219"/>
              <a:gd name="T19" fmla="*/ 2147483646 h 14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9" h="142">
                <a:moveTo>
                  <a:pt x="0" y="0"/>
                </a:moveTo>
                <a:lnTo>
                  <a:pt x="219" y="0"/>
                </a:lnTo>
                <a:lnTo>
                  <a:pt x="219" y="142"/>
                </a:lnTo>
                <a:lnTo>
                  <a:pt x="0" y="142"/>
                </a:lnTo>
                <a:lnTo>
                  <a:pt x="0" y="0"/>
                </a:lnTo>
                <a:close/>
                <a:moveTo>
                  <a:pt x="9" y="7"/>
                </a:moveTo>
                <a:lnTo>
                  <a:pt x="219" y="7"/>
                </a:lnTo>
                <a:lnTo>
                  <a:pt x="219" y="142"/>
                </a:lnTo>
                <a:lnTo>
                  <a:pt x="9" y="142"/>
                </a:lnTo>
                <a:lnTo>
                  <a:pt x="9" y="7"/>
                </a:lnTo>
                <a:close/>
              </a:path>
            </a:pathLst>
          </a:custGeom>
          <a:solidFill>
            <a:srgbClr val="AAA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57" name="Freeform 993"/>
          <p:cNvSpPr>
            <a:spLocks noEditPoints="1"/>
          </p:cNvSpPr>
          <p:nvPr/>
        </p:nvSpPr>
        <p:spPr bwMode="auto">
          <a:xfrm>
            <a:off x="6867525" y="5337175"/>
            <a:ext cx="333375" cy="214313"/>
          </a:xfrm>
          <a:custGeom>
            <a:avLst/>
            <a:gdLst>
              <a:gd name="T0" fmla="*/ 0 w 210"/>
              <a:gd name="T1" fmla="*/ 0 h 135"/>
              <a:gd name="T2" fmla="*/ 2147483646 w 210"/>
              <a:gd name="T3" fmla="*/ 0 h 135"/>
              <a:gd name="T4" fmla="*/ 2147483646 w 210"/>
              <a:gd name="T5" fmla="*/ 2147483646 h 135"/>
              <a:gd name="T6" fmla="*/ 0 w 210"/>
              <a:gd name="T7" fmla="*/ 2147483646 h 135"/>
              <a:gd name="T8" fmla="*/ 0 w 210"/>
              <a:gd name="T9" fmla="*/ 0 h 135"/>
              <a:gd name="T10" fmla="*/ 2147483646 w 210"/>
              <a:gd name="T11" fmla="*/ 2147483646 h 135"/>
              <a:gd name="T12" fmla="*/ 2147483646 w 210"/>
              <a:gd name="T13" fmla="*/ 2147483646 h 135"/>
              <a:gd name="T14" fmla="*/ 2147483646 w 210"/>
              <a:gd name="T15" fmla="*/ 2147483646 h 135"/>
              <a:gd name="T16" fmla="*/ 2147483646 w 210"/>
              <a:gd name="T17" fmla="*/ 2147483646 h 135"/>
              <a:gd name="T18" fmla="*/ 2147483646 w 210"/>
              <a:gd name="T19" fmla="*/ 2147483646 h 1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0" h="135">
                <a:moveTo>
                  <a:pt x="0" y="0"/>
                </a:moveTo>
                <a:lnTo>
                  <a:pt x="210" y="0"/>
                </a:lnTo>
                <a:lnTo>
                  <a:pt x="210" y="135"/>
                </a:lnTo>
                <a:lnTo>
                  <a:pt x="0" y="135"/>
                </a:lnTo>
                <a:lnTo>
                  <a:pt x="0" y="0"/>
                </a:lnTo>
                <a:close/>
                <a:moveTo>
                  <a:pt x="13" y="4"/>
                </a:moveTo>
                <a:lnTo>
                  <a:pt x="210" y="4"/>
                </a:lnTo>
                <a:lnTo>
                  <a:pt x="210" y="135"/>
                </a:lnTo>
                <a:lnTo>
                  <a:pt x="13" y="135"/>
                </a:lnTo>
                <a:lnTo>
                  <a:pt x="13" y="4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58" name="Freeform 994"/>
          <p:cNvSpPr>
            <a:spLocks noEditPoints="1"/>
          </p:cNvSpPr>
          <p:nvPr/>
        </p:nvSpPr>
        <p:spPr bwMode="auto">
          <a:xfrm>
            <a:off x="6888163" y="5343525"/>
            <a:ext cx="312737" cy="207963"/>
          </a:xfrm>
          <a:custGeom>
            <a:avLst/>
            <a:gdLst>
              <a:gd name="T0" fmla="*/ 0 w 197"/>
              <a:gd name="T1" fmla="*/ 0 h 131"/>
              <a:gd name="T2" fmla="*/ 2147483646 w 197"/>
              <a:gd name="T3" fmla="*/ 0 h 131"/>
              <a:gd name="T4" fmla="*/ 2147483646 w 197"/>
              <a:gd name="T5" fmla="*/ 2147483646 h 131"/>
              <a:gd name="T6" fmla="*/ 0 w 197"/>
              <a:gd name="T7" fmla="*/ 2147483646 h 131"/>
              <a:gd name="T8" fmla="*/ 0 w 197"/>
              <a:gd name="T9" fmla="*/ 0 h 131"/>
              <a:gd name="T10" fmla="*/ 2147483646 w 197"/>
              <a:gd name="T11" fmla="*/ 2147483646 h 131"/>
              <a:gd name="T12" fmla="*/ 2147483646 w 197"/>
              <a:gd name="T13" fmla="*/ 2147483646 h 131"/>
              <a:gd name="T14" fmla="*/ 2147483646 w 197"/>
              <a:gd name="T15" fmla="*/ 2147483646 h 131"/>
              <a:gd name="T16" fmla="*/ 2147483646 w 197"/>
              <a:gd name="T17" fmla="*/ 2147483646 h 131"/>
              <a:gd name="T18" fmla="*/ 2147483646 w 197"/>
              <a:gd name="T19" fmla="*/ 2147483646 h 13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7" h="131">
                <a:moveTo>
                  <a:pt x="0" y="0"/>
                </a:moveTo>
                <a:lnTo>
                  <a:pt x="197" y="0"/>
                </a:lnTo>
                <a:lnTo>
                  <a:pt x="197" y="131"/>
                </a:lnTo>
                <a:lnTo>
                  <a:pt x="0" y="131"/>
                </a:lnTo>
                <a:lnTo>
                  <a:pt x="0" y="0"/>
                </a:lnTo>
                <a:close/>
                <a:moveTo>
                  <a:pt x="9" y="8"/>
                </a:moveTo>
                <a:lnTo>
                  <a:pt x="197" y="8"/>
                </a:lnTo>
                <a:lnTo>
                  <a:pt x="197" y="131"/>
                </a:lnTo>
                <a:lnTo>
                  <a:pt x="9" y="131"/>
                </a:lnTo>
                <a:lnTo>
                  <a:pt x="9" y="8"/>
                </a:lnTo>
                <a:close/>
              </a:path>
            </a:pathLst>
          </a:custGeom>
          <a:solidFill>
            <a:srgbClr val="B1B1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59" name="Freeform 995"/>
          <p:cNvSpPr>
            <a:spLocks noEditPoints="1"/>
          </p:cNvSpPr>
          <p:nvPr/>
        </p:nvSpPr>
        <p:spPr bwMode="auto">
          <a:xfrm>
            <a:off x="6902450" y="5356225"/>
            <a:ext cx="298450" cy="195263"/>
          </a:xfrm>
          <a:custGeom>
            <a:avLst/>
            <a:gdLst>
              <a:gd name="T0" fmla="*/ 0 w 188"/>
              <a:gd name="T1" fmla="*/ 0 h 123"/>
              <a:gd name="T2" fmla="*/ 2147483646 w 188"/>
              <a:gd name="T3" fmla="*/ 0 h 123"/>
              <a:gd name="T4" fmla="*/ 2147483646 w 188"/>
              <a:gd name="T5" fmla="*/ 2147483646 h 123"/>
              <a:gd name="T6" fmla="*/ 0 w 188"/>
              <a:gd name="T7" fmla="*/ 2147483646 h 123"/>
              <a:gd name="T8" fmla="*/ 0 w 188"/>
              <a:gd name="T9" fmla="*/ 0 h 123"/>
              <a:gd name="T10" fmla="*/ 2147483646 w 188"/>
              <a:gd name="T11" fmla="*/ 2147483646 h 123"/>
              <a:gd name="T12" fmla="*/ 2147483646 w 188"/>
              <a:gd name="T13" fmla="*/ 2147483646 h 123"/>
              <a:gd name="T14" fmla="*/ 2147483646 w 188"/>
              <a:gd name="T15" fmla="*/ 2147483646 h 123"/>
              <a:gd name="T16" fmla="*/ 2147483646 w 188"/>
              <a:gd name="T17" fmla="*/ 2147483646 h 123"/>
              <a:gd name="T18" fmla="*/ 2147483646 w 188"/>
              <a:gd name="T19" fmla="*/ 2147483646 h 1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88" h="123">
                <a:moveTo>
                  <a:pt x="0" y="0"/>
                </a:moveTo>
                <a:lnTo>
                  <a:pt x="188" y="0"/>
                </a:lnTo>
                <a:lnTo>
                  <a:pt x="188" y="123"/>
                </a:lnTo>
                <a:lnTo>
                  <a:pt x="0" y="123"/>
                </a:lnTo>
                <a:lnTo>
                  <a:pt x="0" y="0"/>
                </a:lnTo>
                <a:close/>
                <a:moveTo>
                  <a:pt x="9" y="4"/>
                </a:moveTo>
                <a:lnTo>
                  <a:pt x="188" y="4"/>
                </a:lnTo>
                <a:lnTo>
                  <a:pt x="188" y="123"/>
                </a:lnTo>
                <a:lnTo>
                  <a:pt x="9" y="123"/>
                </a:lnTo>
                <a:lnTo>
                  <a:pt x="9" y="4"/>
                </a:lnTo>
                <a:close/>
              </a:path>
            </a:pathLst>
          </a:cu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60" name="Freeform 996"/>
          <p:cNvSpPr>
            <a:spLocks noEditPoints="1"/>
          </p:cNvSpPr>
          <p:nvPr/>
        </p:nvSpPr>
        <p:spPr bwMode="auto">
          <a:xfrm>
            <a:off x="6916738" y="5362575"/>
            <a:ext cx="284162" cy="188913"/>
          </a:xfrm>
          <a:custGeom>
            <a:avLst/>
            <a:gdLst>
              <a:gd name="T0" fmla="*/ 0 w 179"/>
              <a:gd name="T1" fmla="*/ 0 h 119"/>
              <a:gd name="T2" fmla="*/ 2147483646 w 179"/>
              <a:gd name="T3" fmla="*/ 0 h 119"/>
              <a:gd name="T4" fmla="*/ 2147483646 w 179"/>
              <a:gd name="T5" fmla="*/ 2147483646 h 119"/>
              <a:gd name="T6" fmla="*/ 0 w 179"/>
              <a:gd name="T7" fmla="*/ 2147483646 h 119"/>
              <a:gd name="T8" fmla="*/ 0 w 179"/>
              <a:gd name="T9" fmla="*/ 0 h 119"/>
              <a:gd name="T10" fmla="*/ 2147483646 w 179"/>
              <a:gd name="T11" fmla="*/ 2147483646 h 119"/>
              <a:gd name="T12" fmla="*/ 2147483646 w 179"/>
              <a:gd name="T13" fmla="*/ 2147483646 h 119"/>
              <a:gd name="T14" fmla="*/ 2147483646 w 179"/>
              <a:gd name="T15" fmla="*/ 2147483646 h 119"/>
              <a:gd name="T16" fmla="*/ 2147483646 w 179"/>
              <a:gd name="T17" fmla="*/ 2147483646 h 119"/>
              <a:gd name="T18" fmla="*/ 2147483646 w 179"/>
              <a:gd name="T19" fmla="*/ 2147483646 h 11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9" h="119">
                <a:moveTo>
                  <a:pt x="0" y="0"/>
                </a:moveTo>
                <a:lnTo>
                  <a:pt x="179" y="0"/>
                </a:lnTo>
                <a:lnTo>
                  <a:pt x="179" y="119"/>
                </a:lnTo>
                <a:lnTo>
                  <a:pt x="0" y="119"/>
                </a:lnTo>
                <a:lnTo>
                  <a:pt x="0" y="0"/>
                </a:lnTo>
                <a:close/>
                <a:moveTo>
                  <a:pt x="9" y="7"/>
                </a:moveTo>
                <a:lnTo>
                  <a:pt x="179" y="7"/>
                </a:lnTo>
                <a:lnTo>
                  <a:pt x="179" y="119"/>
                </a:lnTo>
                <a:lnTo>
                  <a:pt x="9" y="119"/>
                </a:lnTo>
                <a:lnTo>
                  <a:pt x="9" y="7"/>
                </a:lnTo>
                <a:close/>
              </a:path>
            </a:pathLst>
          </a:custGeom>
          <a:solidFill>
            <a:srgbClr val="B8B8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61" name="Freeform 997"/>
          <p:cNvSpPr>
            <a:spLocks noEditPoints="1"/>
          </p:cNvSpPr>
          <p:nvPr/>
        </p:nvSpPr>
        <p:spPr bwMode="auto">
          <a:xfrm>
            <a:off x="6931025" y="5373688"/>
            <a:ext cx="269875" cy="177800"/>
          </a:xfrm>
          <a:custGeom>
            <a:avLst/>
            <a:gdLst>
              <a:gd name="T0" fmla="*/ 0 w 170"/>
              <a:gd name="T1" fmla="*/ 0 h 112"/>
              <a:gd name="T2" fmla="*/ 2147483646 w 170"/>
              <a:gd name="T3" fmla="*/ 0 h 112"/>
              <a:gd name="T4" fmla="*/ 2147483646 w 170"/>
              <a:gd name="T5" fmla="*/ 2147483646 h 112"/>
              <a:gd name="T6" fmla="*/ 0 w 170"/>
              <a:gd name="T7" fmla="*/ 2147483646 h 112"/>
              <a:gd name="T8" fmla="*/ 0 w 170"/>
              <a:gd name="T9" fmla="*/ 0 h 112"/>
              <a:gd name="T10" fmla="*/ 2147483646 w 170"/>
              <a:gd name="T11" fmla="*/ 2147483646 h 112"/>
              <a:gd name="T12" fmla="*/ 2147483646 w 170"/>
              <a:gd name="T13" fmla="*/ 2147483646 h 112"/>
              <a:gd name="T14" fmla="*/ 2147483646 w 170"/>
              <a:gd name="T15" fmla="*/ 2147483646 h 112"/>
              <a:gd name="T16" fmla="*/ 2147483646 w 170"/>
              <a:gd name="T17" fmla="*/ 2147483646 h 112"/>
              <a:gd name="T18" fmla="*/ 2147483646 w 170"/>
              <a:gd name="T19" fmla="*/ 2147483646 h 1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0" h="112">
                <a:moveTo>
                  <a:pt x="0" y="0"/>
                </a:moveTo>
                <a:lnTo>
                  <a:pt x="170" y="0"/>
                </a:lnTo>
                <a:lnTo>
                  <a:pt x="170" y="112"/>
                </a:lnTo>
                <a:lnTo>
                  <a:pt x="0" y="112"/>
                </a:lnTo>
                <a:lnTo>
                  <a:pt x="0" y="0"/>
                </a:lnTo>
                <a:close/>
                <a:moveTo>
                  <a:pt x="9" y="4"/>
                </a:moveTo>
                <a:lnTo>
                  <a:pt x="170" y="4"/>
                </a:lnTo>
                <a:lnTo>
                  <a:pt x="170" y="112"/>
                </a:lnTo>
                <a:lnTo>
                  <a:pt x="9" y="112"/>
                </a:lnTo>
                <a:lnTo>
                  <a:pt x="9" y="4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62" name="Freeform 998"/>
          <p:cNvSpPr>
            <a:spLocks noEditPoints="1"/>
          </p:cNvSpPr>
          <p:nvPr/>
        </p:nvSpPr>
        <p:spPr bwMode="auto">
          <a:xfrm>
            <a:off x="6945313" y="5380038"/>
            <a:ext cx="255587" cy="171450"/>
          </a:xfrm>
          <a:custGeom>
            <a:avLst/>
            <a:gdLst>
              <a:gd name="T0" fmla="*/ 0 w 161"/>
              <a:gd name="T1" fmla="*/ 0 h 108"/>
              <a:gd name="T2" fmla="*/ 2147483646 w 161"/>
              <a:gd name="T3" fmla="*/ 0 h 108"/>
              <a:gd name="T4" fmla="*/ 2147483646 w 161"/>
              <a:gd name="T5" fmla="*/ 2147483646 h 108"/>
              <a:gd name="T6" fmla="*/ 0 w 161"/>
              <a:gd name="T7" fmla="*/ 2147483646 h 108"/>
              <a:gd name="T8" fmla="*/ 0 w 161"/>
              <a:gd name="T9" fmla="*/ 0 h 108"/>
              <a:gd name="T10" fmla="*/ 2147483646 w 161"/>
              <a:gd name="T11" fmla="*/ 2147483646 h 108"/>
              <a:gd name="T12" fmla="*/ 2147483646 w 161"/>
              <a:gd name="T13" fmla="*/ 2147483646 h 108"/>
              <a:gd name="T14" fmla="*/ 2147483646 w 161"/>
              <a:gd name="T15" fmla="*/ 2147483646 h 108"/>
              <a:gd name="T16" fmla="*/ 2147483646 w 161"/>
              <a:gd name="T17" fmla="*/ 2147483646 h 108"/>
              <a:gd name="T18" fmla="*/ 2147483646 w 161"/>
              <a:gd name="T19" fmla="*/ 2147483646 h 10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1" h="108">
                <a:moveTo>
                  <a:pt x="0" y="0"/>
                </a:moveTo>
                <a:lnTo>
                  <a:pt x="161" y="0"/>
                </a:lnTo>
                <a:lnTo>
                  <a:pt x="161" y="108"/>
                </a:lnTo>
                <a:lnTo>
                  <a:pt x="0" y="108"/>
                </a:lnTo>
                <a:lnTo>
                  <a:pt x="0" y="0"/>
                </a:lnTo>
                <a:close/>
                <a:moveTo>
                  <a:pt x="9" y="8"/>
                </a:moveTo>
                <a:lnTo>
                  <a:pt x="161" y="8"/>
                </a:lnTo>
                <a:lnTo>
                  <a:pt x="161" y="108"/>
                </a:lnTo>
                <a:lnTo>
                  <a:pt x="9" y="108"/>
                </a:lnTo>
                <a:lnTo>
                  <a:pt x="9" y="8"/>
                </a:lnTo>
                <a:close/>
              </a:path>
            </a:pathLst>
          </a:custGeom>
          <a:solidFill>
            <a:srgbClr val="C1C1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63" name="Freeform 999"/>
          <p:cNvSpPr>
            <a:spLocks noEditPoints="1"/>
          </p:cNvSpPr>
          <p:nvPr/>
        </p:nvSpPr>
        <p:spPr bwMode="auto">
          <a:xfrm>
            <a:off x="6959600" y="5392738"/>
            <a:ext cx="241300" cy="158750"/>
          </a:xfrm>
          <a:custGeom>
            <a:avLst/>
            <a:gdLst>
              <a:gd name="T0" fmla="*/ 0 w 152"/>
              <a:gd name="T1" fmla="*/ 0 h 100"/>
              <a:gd name="T2" fmla="*/ 2147483646 w 152"/>
              <a:gd name="T3" fmla="*/ 0 h 100"/>
              <a:gd name="T4" fmla="*/ 2147483646 w 152"/>
              <a:gd name="T5" fmla="*/ 2147483646 h 100"/>
              <a:gd name="T6" fmla="*/ 0 w 152"/>
              <a:gd name="T7" fmla="*/ 2147483646 h 100"/>
              <a:gd name="T8" fmla="*/ 0 w 152"/>
              <a:gd name="T9" fmla="*/ 0 h 100"/>
              <a:gd name="T10" fmla="*/ 2147483646 w 152"/>
              <a:gd name="T11" fmla="*/ 2147483646 h 100"/>
              <a:gd name="T12" fmla="*/ 2147483646 w 152"/>
              <a:gd name="T13" fmla="*/ 2147483646 h 100"/>
              <a:gd name="T14" fmla="*/ 2147483646 w 152"/>
              <a:gd name="T15" fmla="*/ 2147483646 h 100"/>
              <a:gd name="T16" fmla="*/ 2147483646 w 152"/>
              <a:gd name="T17" fmla="*/ 2147483646 h 100"/>
              <a:gd name="T18" fmla="*/ 2147483646 w 152"/>
              <a:gd name="T19" fmla="*/ 2147483646 h 1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2" h="100">
                <a:moveTo>
                  <a:pt x="0" y="0"/>
                </a:moveTo>
                <a:lnTo>
                  <a:pt x="152" y="0"/>
                </a:lnTo>
                <a:lnTo>
                  <a:pt x="152" y="100"/>
                </a:lnTo>
                <a:lnTo>
                  <a:pt x="0" y="100"/>
                </a:lnTo>
                <a:lnTo>
                  <a:pt x="0" y="0"/>
                </a:lnTo>
                <a:close/>
                <a:moveTo>
                  <a:pt x="9" y="4"/>
                </a:moveTo>
                <a:lnTo>
                  <a:pt x="152" y="4"/>
                </a:lnTo>
                <a:lnTo>
                  <a:pt x="152" y="100"/>
                </a:lnTo>
                <a:lnTo>
                  <a:pt x="9" y="100"/>
                </a:lnTo>
                <a:lnTo>
                  <a:pt x="9" y="4"/>
                </a:lnTo>
                <a:close/>
              </a:path>
            </a:pathLst>
          </a:custGeom>
          <a:solidFill>
            <a:srgbClr val="C5C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64" name="Freeform 1000"/>
          <p:cNvSpPr>
            <a:spLocks noEditPoints="1"/>
          </p:cNvSpPr>
          <p:nvPr/>
        </p:nvSpPr>
        <p:spPr bwMode="auto">
          <a:xfrm>
            <a:off x="6973888" y="5399088"/>
            <a:ext cx="227012" cy="152400"/>
          </a:xfrm>
          <a:custGeom>
            <a:avLst/>
            <a:gdLst>
              <a:gd name="T0" fmla="*/ 0 w 143"/>
              <a:gd name="T1" fmla="*/ 0 h 96"/>
              <a:gd name="T2" fmla="*/ 2147483646 w 143"/>
              <a:gd name="T3" fmla="*/ 0 h 96"/>
              <a:gd name="T4" fmla="*/ 2147483646 w 143"/>
              <a:gd name="T5" fmla="*/ 2147483646 h 96"/>
              <a:gd name="T6" fmla="*/ 0 w 143"/>
              <a:gd name="T7" fmla="*/ 2147483646 h 96"/>
              <a:gd name="T8" fmla="*/ 0 w 143"/>
              <a:gd name="T9" fmla="*/ 0 h 96"/>
              <a:gd name="T10" fmla="*/ 2147483646 w 143"/>
              <a:gd name="T11" fmla="*/ 2147483646 h 96"/>
              <a:gd name="T12" fmla="*/ 2147483646 w 143"/>
              <a:gd name="T13" fmla="*/ 2147483646 h 96"/>
              <a:gd name="T14" fmla="*/ 2147483646 w 143"/>
              <a:gd name="T15" fmla="*/ 2147483646 h 96"/>
              <a:gd name="T16" fmla="*/ 2147483646 w 143"/>
              <a:gd name="T17" fmla="*/ 2147483646 h 96"/>
              <a:gd name="T18" fmla="*/ 2147483646 w 143"/>
              <a:gd name="T19" fmla="*/ 2147483646 h 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3" h="96">
                <a:moveTo>
                  <a:pt x="0" y="0"/>
                </a:moveTo>
                <a:lnTo>
                  <a:pt x="143" y="0"/>
                </a:lnTo>
                <a:lnTo>
                  <a:pt x="143" y="96"/>
                </a:lnTo>
                <a:lnTo>
                  <a:pt x="0" y="96"/>
                </a:lnTo>
                <a:lnTo>
                  <a:pt x="0" y="0"/>
                </a:lnTo>
                <a:close/>
                <a:moveTo>
                  <a:pt x="9" y="7"/>
                </a:moveTo>
                <a:lnTo>
                  <a:pt x="143" y="7"/>
                </a:lnTo>
                <a:lnTo>
                  <a:pt x="143" y="96"/>
                </a:lnTo>
                <a:lnTo>
                  <a:pt x="9" y="96"/>
                </a:lnTo>
                <a:lnTo>
                  <a:pt x="9" y="7"/>
                </a:lnTo>
                <a:close/>
              </a:path>
            </a:pathLst>
          </a:custGeom>
          <a:solidFill>
            <a:srgbClr val="CACA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65" name="Freeform 1001"/>
          <p:cNvSpPr>
            <a:spLocks noEditPoints="1"/>
          </p:cNvSpPr>
          <p:nvPr/>
        </p:nvSpPr>
        <p:spPr bwMode="auto">
          <a:xfrm>
            <a:off x="6988175" y="5410200"/>
            <a:ext cx="212725" cy="141288"/>
          </a:xfrm>
          <a:custGeom>
            <a:avLst/>
            <a:gdLst>
              <a:gd name="T0" fmla="*/ 0 w 134"/>
              <a:gd name="T1" fmla="*/ 0 h 89"/>
              <a:gd name="T2" fmla="*/ 2147483646 w 134"/>
              <a:gd name="T3" fmla="*/ 0 h 89"/>
              <a:gd name="T4" fmla="*/ 2147483646 w 134"/>
              <a:gd name="T5" fmla="*/ 2147483646 h 89"/>
              <a:gd name="T6" fmla="*/ 0 w 134"/>
              <a:gd name="T7" fmla="*/ 2147483646 h 89"/>
              <a:gd name="T8" fmla="*/ 0 w 134"/>
              <a:gd name="T9" fmla="*/ 0 h 89"/>
              <a:gd name="T10" fmla="*/ 2147483646 w 134"/>
              <a:gd name="T11" fmla="*/ 2147483646 h 89"/>
              <a:gd name="T12" fmla="*/ 2147483646 w 134"/>
              <a:gd name="T13" fmla="*/ 2147483646 h 89"/>
              <a:gd name="T14" fmla="*/ 2147483646 w 134"/>
              <a:gd name="T15" fmla="*/ 2147483646 h 89"/>
              <a:gd name="T16" fmla="*/ 2147483646 w 134"/>
              <a:gd name="T17" fmla="*/ 2147483646 h 89"/>
              <a:gd name="T18" fmla="*/ 2147483646 w 134"/>
              <a:gd name="T19" fmla="*/ 2147483646 h 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4" h="89">
                <a:moveTo>
                  <a:pt x="0" y="0"/>
                </a:moveTo>
                <a:lnTo>
                  <a:pt x="134" y="0"/>
                </a:lnTo>
                <a:lnTo>
                  <a:pt x="134" y="89"/>
                </a:lnTo>
                <a:lnTo>
                  <a:pt x="0" y="89"/>
                </a:lnTo>
                <a:lnTo>
                  <a:pt x="0" y="0"/>
                </a:lnTo>
                <a:close/>
                <a:moveTo>
                  <a:pt x="9" y="4"/>
                </a:moveTo>
                <a:lnTo>
                  <a:pt x="134" y="4"/>
                </a:lnTo>
                <a:lnTo>
                  <a:pt x="134" y="89"/>
                </a:lnTo>
                <a:lnTo>
                  <a:pt x="9" y="89"/>
                </a:lnTo>
                <a:lnTo>
                  <a:pt x="9" y="4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66" name="Freeform 1002"/>
          <p:cNvSpPr>
            <a:spLocks noEditPoints="1"/>
          </p:cNvSpPr>
          <p:nvPr/>
        </p:nvSpPr>
        <p:spPr bwMode="auto">
          <a:xfrm>
            <a:off x="7002463" y="5416550"/>
            <a:ext cx="198437" cy="134938"/>
          </a:xfrm>
          <a:custGeom>
            <a:avLst/>
            <a:gdLst>
              <a:gd name="T0" fmla="*/ 0 w 125"/>
              <a:gd name="T1" fmla="*/ 0 h 85"/>
              <a:gd name="T2" fmla="*/ 2147483646 w 125"/>
              <a:gd name="T3" fmla="*/ 0 h 85"/>
              <a:gd name="T4" fmla="*/ 2147483646 w 125"/>
              <a:gd name="T5" fmla="*/ 2147483646 h 85"/>
              <a:gd name="T6" fmla="*/ 0 w 125"/>
              <a:gd name="T7" fmla="*/ 2147483646 h 85"/>
              <a:gd name="T8" fmla="*/ 0 w 125"/>
              <a:gd name="T9" fmla="*/ 0 h 85"/>
              <a:gd name="T10" fmla="*/ 2147483646 w 125"/>
              <a:gd name="T11" fmla="*/ 2147483646 h 85"/>
              <a:gd name="T12" fmla="*/ 2147483646 w 125"/>
              <a:gd name="T13" fmla="*/ 2147483646 h 85"/>
              <a:gd name="T14" fmla="*/ 2147483646 w 125"/>
              <a:gd name="T15" fmla="*/ 2147483646 h 85"/>
              <a:gd name="T16" fmla="*/ 2147483646 w 125"/>
              <a:gd name="T17" fmla="*/ 2147483646 h 85"/>
              <a:gd name="T18" fmla="*/ 2147483646 w 125"/>
              <a:gd name="T19" fmla="*/ 2147483646 h 8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5" h="85">
                <a:moveTo>
                  <a:pt x="0" y="0"/>
                </a:moveTo>
                <a:lnTo>
                  <a:pt x="125" y="0"/>
                </a:lnTo>
                <a:lnTo>
                  <a:pt x="125" y="85"/>
                </a:lnTo>
                <a:lnTo>
                  <a:pt x="0" y="85"/>
                </a:lnTo>
                <a:lnTo>
                  <a:pt x="0" y="0"/>
                </a:lnTo>
                <a:close/>
                <a:moveTo>
                  <a:pt x="8" y="8"/>
                </a:moveTo>
                <a:lnTo>
                  <a:pt x="125" y="8"/>
                </a:lnTo>
                <a:lnTo>
                  <a:pt x="125" y="85"/>
                </a:lnTo>
                <a:lnTo>
                  <a:pt x="8" y="85"/>
                </a:lnTo>
                <a:lnTo>
                  <a:pt x="8" y="8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67" name="Freeform 1003"/>
          <p:cNvSpPr>
            <a:spLocks noEditPoints="1"/>
          </p:cNvSpPr>
          <p:nvPr/>
        </p:nvSpPr>
        <p:spPr bwMode="auto">
          <a:xfrm>
            <a:off x="7015163" y="5429250"/>
            <a:ext cx="185737" cy="122238"/>
          </a:xfrm>
          <a:custGeom>
            <a:avLst/>
            <a:gdLst>
              <a:gd name="T0" fmla="*/ 0 w 117"/>
              <a:gd name="T1" fmla="*/ 0 h 77"/>
              <a:gd name="T2" fmla="*/ 2147483646 w 117"/>
              <a:gd name="T3" fmla="*/ 0 h 77"/>
              <a:gd name="T4" fmla="*/ 2147483646 w 117"/>
              <a:gd name="T5" fmla="*/ 2147483646 h 77"/>
              <a:gd name="T6" fmla="*/ 0 w 117"/>
              <a:gd name="T7" fmla="*/ 2147483646 h 77"/>
              <a:gd name="T8" fmla="*/ 0 w 117"/>
              <a:gd name="T9" fmla="*/ 0 h 77"/>
              <a:gd name="T10" fmla="*/ 2147483646 w 117"/>
              <a:gd name="T11" fmla="*/ 2147483646 h 77"/>
              <a:gd name="T12" fmla="*/ 2147483646 w 117"/>
              <a:gd name="T13" fmla="*/ 2147483646 h 77"/>
              <a:gd name="T14" fmla="*/ 2147483646 w 117"/>
              <a:gd name="T15" fmla="*/ 2147483646 h 77"/>
              <a:gd name="T16" fmla="*/ 2147483646 w 117"/>
              <a:gd name="T17" fmla="*/ 2147483646 h 77"/>
              <a:gd name="T18" fmla="*/ 2147483646 w 117"/>
              <a:gd name="T19" fmla="*/ 2147483646 h 7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7" h="77">
                <a:moveTo>
                  <a:pt x="0" y="0"/>
                </a:moveTo>
                <a:lnTo>
                  <a:pt x="117" y="0"/>
                </a:lnTo>
                <a:lnTo>
                  <a:pt x="117" y="77"/>
                </a:lnTo>
                <a:lnTo>
                  <a:pt x="0" y="77"/>
                </a:lnTo>
                <a:lnTo>
                  <a:pt x="0" y="0"/>
                </a:lnTo>
                <a:close/>
                <a:moveTo>
                  <a:pt x="9" y="4"/>
                </a:moveTo>
                <a:lnTo>
                  <a:pt x="117" y="4"/>
                </a:lnTo>
                <a:lnTo>
                  <a:pt x="117" y="77"/>
                </a:lnTo>
                <a:lnTo>
                  <a:pt x="9" y="77"/>
                </a:lnTo>
                <a:lnTo>
                  <a:pt x="9" y="4"/>
                </a:lnTo>
                <a:close/>
              </a:path>
            </a:pathLst>
          </a:custGeom>
          <a:solidFill>
            <a:srgbClr val="D4D4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68" name="Freeform 1004"/>
          <p:cNvSpPr>
            <a:spLocks noEditPoints="1"/>
          </p:cNvSpPr>
          <p:nvPr/>
        </p:nvSpPr>
        <p:spPr bwMode="auto">
          <a:xfrm>
            <a:off x="7029450" y="5435600"/>
            <a:ext cx="171450" cy="115888"/>
          </a:xfrm>
          <a:custGeom>
            <a:avLst/>
            <a:gdLst>
              <a:gd name="T0" fmla="*/ 0 w 108"/>
              <a:gd name="T1" fmla="*/ 0 h 73"/>
              <a:gd name="T2" fmla="*/ 2147483646 w 108"/>
              <a:gd name="T3" fmla="*/ 0 h 73"/>
              <a:gd name="T4" fmla="*/ 2147483646 w 108"/>
              <a:gd name="T5" fmla="*/ 2147483646 h 73"/>
              <a:gd name="T6" fmla="*/ 0 w 108"/>
              <a:gd name="T7" fmla="*/ 2147483646 h 73"/>
              <a:gd name="T8" fmla="*/ 0 w 108"/>
              <a:gd name="T9" fmla="*/ 0 h 73"/>
              <a:gd name="T10" fmla="*/ 2147483646 w 108"/>
              <a:gd name="T11" fmla="*/ 2147483646 h 73"/>
              <a:gd name="T12" fmla="*/ 2147483646 w 108"/>
              <a:gd name="T13" fmla="*/ 2147483646 h 73"/>
              <a:gd name="T14" fmla="*/ 2147483646 w 108"/>
              <a:gd name="T15" fmla="*/ 2147483646 h 73"/>
              <a:gd name="T16" fmla="*/ 2147483646 w 108"/>
              <a:gd name="T17" fmla="*/ 2147483646 h 73"/>
              <a:gd name="T18" fmla="*/ 2147483646 w 108"/>
              <a:gd name="T19" fmla="*/ 2147483646 h 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8" h="73">
                <a:moveTo>
                  <a:pt x="0" y="0"/>
                </a:moveTo>
                <a:lnTo>
                  <a:pt x="108" y="0"/>
                </a:lnTo>
                <a:lnTo>
                  <a:pt x="108" y="73"/>
                </a:lnTo>
                <a:lnTo>
                  <a:pt x="0" y="73"/>
                </a:lnTo>
                <a:lnTo>
                  <a:pt x="0" y="0"/>
                </a:lnTo>
                <a:close/>
                <a:moveTo>
                  <a:pt x="9" y="7"/>
                </a:moveTo>
                <a:lnTo>
                  <a:pt x="108" y="7"/>
                </a:lnTo>
                <a:lnTo>
                  <a:pt x="108" y="73"/>
                </a:lnTo>
                <a:lnTo>
                  <a:pt x="9" y="73"/>
                </a:lnTo>
                <a:lnTo>
                  <a:pt x="9" y="7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69" name="Freeform 1005"/>
          <p:cNvSpPr>
            <a:spLocks noEditPoints="1"/>
          </p:cNvSpPr>
          <p:nvPr/>
        </p:nvSpPr>
        <p:spPr bwMode="auto">
          <a:xfrm>
            <a:off x="7043738" y="5446713"/>
            <a:ext cx="157162" cy="104775"/>
          </a:xfrm>
          <a:custGeom>
            <a:avLst/>
            <a:gdLst>
              <a:gd name="T0" fmla="*/ 0 w 99"/>
              <a:gd name="T1" fmla="*/ 0 h 66"/>
              <a:gd name="T2" fmla="*/ 2147483646 w 99"/>
              <a:gd name="T3" fmla="*/ 0 h 66"/>
              <a:gd name="T4" fmla="*/ 2147483646 w 99"/>
              <a:gd name="T5" fmla="*/ 2147483646 h 66"/>
              <a:gd name="T6" fmla="*/ 0 w 99"/>
              <a:gd name="T7" fmla="*/ 2147483646 h 66"/>
              <a:gd name="T8" fmla="*/ 0 w 99"/>
              <a:gd name="T9" fmla="*/ 0 h 66"/>
              <a:gd name="T10" fmla="*/ 2147483646 w 99"/>
              <a:gd name="T11" fmla="*/ 2147483646 h 66"/>
              <a:gd name="T12" fmla="*/ 2147483646 w 99"/>
              <a:gd name="T13" fmla="*/ 2147483646 h 66"/>
              <a:gd name="T14" fmla="*/ 2147483646 w 99"/>
              <a:gd name="T15" fmla="*/ 2147483646 h 66"/>
              <a:gd name="T16" fmla="*/ 2147483646 w 99"/>
              <a:gd name="T17" fmla="*/ 2147483646 h 66"/>
              <a:gd name="T18" fmla="*/ 2147483646 w 99"/>
              <a:gd name="T19" fmla="*/ 2147483646 h 6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9" h="66">
                <a:moveTo>
                  <a:pt x="0" y="0"/>
                </a:moveTo>
                <a:lnTo>
                  <a:pt x="99" y="0"/>
                </a:lnTo>
                <a:lnTo>
                  <a:pt x="99" y="66"/>
                </a:lnTo>
                <a:lnTo>
                  <a:pt x="0" y="66"/>
                </a:lnTo>
                <a:lnTo>
                  <a:pt x="0" y="0"/>
                </a:lnTo>
                <a:close/>
                <a:moveTo>
                  <a:pt x="9" y="4"/>
                </a:moveTo>
                <a:lnTo>
                  <a:pt x="99" y="4"/>
                </a:lnTo>
                <a:lnTo>
                  <a:pt x="99" y="66"/>
                </a:lnTo>
                <a:lnTo>
                  <a:pt x="9" y="66"/>
                </a:lnTo>
                <a:lnTo>
                  <a:pt x="9" y="4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0" name="Freeform 1006"/>
          <p:cNvSpPr>
            <a:spLocks noEditPoints="1"/>
          </p:cNvSpPr>
          <p:nvPr/>
        </p:nvSpPr>
        <p:spPr bwMode="auto">
          <a:xfrm>
            <a:off x="7058025" y="5453063"/>
            <a:ext cx="142875" cy="98425"/>
          </a:xfrm>
          <a:custGeom>
            <a:avLst/>
            <a:gdLst>
              <a:gd name="T0" fmla="*/ 0 w 90"/>
              <a:gd name="T1" fmla="*/ 0 h 62"/>
              <a:gd name="T2" fmla="*/ 2147483646 w 90"/>
              <a:gd name="T3" fmla="*/ 0 h 62"/>
              <a:gd name="T4" fmla="*/ 2147483646 w 90"/>
              <a:gd name="T5" fmla="*/ 2147483646 h 62"/>
              <a:gd name="T6" fmla="*/ 0 w 90"/>
              <a:gd name="T7" fmla="*/ 2147483646 h 62"/>
              <a:gd name="T8" fmla="*/ 0 w 90"/>
              <a:gd name="T9" fmla="*/ 0 h 62"/>
              <a:gd name="T10" fmla="*/ 2147483646 w 90"/>
              <a:gd name="T11" fmla="*/ 2147483646 h 62"/>
              <a:gd name="T12" fmla="*/ 2147483646 w 90"/>
              <a:gd name="T13" fmla="*/ 2147483646 h 62"/>
              <a:gd name="T14" fmla="*/ 2147483646 w 90"/>
              <a:gd name="T15" fmla="*/ 2147483646 h 62"/>
              <a:gd name="T16" fmla="*/ 2147483646 w 90"/>
              <a:gd name="T17" fmla="*/ 2147483646 h 62"/>
              <a:gd name="T18" fmla="*/ 2147483646 w 90"/>
              <a:gd name="T19" fmla="*/ 2147483646 h 6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0" h="62">
                <a:moveTo>
                  <a:pt x="0" y="0"/>
                </a:moveTo>
                <a:lnTo>
                  <a:pt x="90" y="0"/>
                </a:lnTo>
                <a:lnTo>
                  <a:pt x="90" y="62"/>
                </a:lnTo>
                <a:lnTo>
                  <a:pt x="0" y="62"/>
                </a:lnTo>
                <a:lnTo>
                  <a:pt x="0" y="0"/>
                </a:lnTo>
                <a:close/>
                <a:moveTo>
                  <a:pt x="9" y="8"/>
                </a:moveTo>
                <a:lnTo>
                  <a:pt x="90" y="8"/>
                </a:lnTo>
                <a:lnTo>
                  <a:pt x="90" y="62"/>
                </a:lnTo>
                <a:lnTo>
                  <a:pt x="9" y="62"/>
                </a:lnTo>
                <a:lnTo>
                  <a:pt x="9" y="8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1" name="Freeform 1007"/>
          <p:cNvSpPr>
            <a:spLocks noEditPoints="1"/>
          </p:cNvSpPr>
          <p:nvPr/>
        </p:nvSpPr>
        <p:spPr bwMode="auto">
          <a:xfrm>
            <a:off x="7072313" y="5465763"/>
            <a:ext cx="128587" cy="85725"/>
          </a:xfrm>
          <a:custGeom>
            <a:avLst/>
            <a:gdLst>
              <a:gd name="T0" fmla="*/ 0 w 81"/>
              <a:gd name="T1" fmla="*/ 0 h 54"/>
              <a:gd name="T2" fmla="*/ 2147483646 w 81"/>
              <a:gd name="T3" fmla="*/ 0 h 54"/>
              <a:gd name="T4" fmla="*/ 2147483646 w 81"/>
              <a:gd name="T5" fmla="*/ 2147483646 h 54"/>
              <a:gd name="T6" fmla="*/ 0 w 81"/>
              <a:gd name="T7" fmla="*/ 2147483646 h 54"/>
              <a:gd name="T8" fmla="*/ 0 w 81"/>
              <a:gd name="T9" fmla="*/ 0 h 54"/>
              <a:gd name="T10" fmla="*/ 2147483646 w 81"/>
              <a:gd name="T11" fmla="*/ 2147483646 h 54"/>
              <a:gd name="T12" fmla="*/ 2147483646 w 81"/>
              <a:gd name="T13" fmla="*/ 2147483646 h 54"/>
              <a:gd name="T14" fmla="*/ 2147483646 w 81"/>
              <a:gd name="T15" fmla="*/ 2147483646 h 54"/>
              <a:gd name="T16" fmla="*/ 2147483646 w 81"/>
              <a:gd name="T17" fmla="*/ 2147483646 h 54"/>
              <a:gd name="T18" fmla="*/ 2147483646 w 81"/>
              <a:gd name="T19" fmla="*/ 2147483646 h 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1" h="54">
                <a:moveTo>
                  <a:pt x="0" y="0"/>
                </a:moveTo>
                <a:lnTo>
                  <a:pt x="81" y="0"/>
                </a:lnTo>
                <a:lnTo>
                  <a:pt x="81" y="54"/>
                </a:lnTo>
                <a:lnTo>
                  <a:pt x="0" y="54"/>
                </a:lnTo>
                <a:lnTo>
                  <a:pt x="0" y="0"/>
                </a:lnTo>
                <a:close/>
                <a:moveTo>
                  <a:pt x="9" y="4"/>
                </a:moveTo>
                <a:lnTo>
                  <a:pt x="81" y="4"/>
                </a:lnTo>
                <a:lnTo>
                  <a:pt x="81" y="54"/>
                </a:lnTo>
                <a:lnTo>
                  <a:pt x="9" y="54"/>
                </a:lnTo>
                <a:lnTo>
                  <a:pt x="9" y="4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2" name="Freeform 1008"/>
          <p:cNvSpPr>
            <a:spLocks noEditPoints="1"/>
          </p:cNvSpPr>
          <p:nvPr/>
        </p:nvSpPr>
        <p:spPr bwMode="auto">
          <a:xfrm>
            <a:off x="7086600" y="5472113"/>
            <a:ext cx="114300" cy="79375"/>
          </a:xfrm>
          <a:custGeom>
            <a:avLst/>
            <a:gdLst>
              <a:gd name="T0" fmla="*/ 0 w 72"/>
              <a:gd name="T1" fmla="*/ 0 h 50"/>
              <a:gd name="T2" fmla="*/ 2147483646 w 72"/>
              <a:gd name="T3" fmla="*/ 0 h 50"/>
              <a:gd name="T4" fmla="*/ 2147483646 w 72"/>
              <a:gd name="T5" fmla="*/ 2147483646 h 50"/>
              <a:gd name="T6" fmla="*/ 0 w 72"/>
              <a:gd name="T7" fmla="*/ 2147483646 h 50"/>
              <a:gd name="T8" fmla="*/ 0 w 72"/>
              <a:gd name="T9" fmla="*/ 0 h 50"/>
              <a:gd name="T10" fmla="*/ 2147483646 w 72"/>
              <a:gd name="T11" fmla="*/ 2147483646 h 50"/>
              <a:gd name="T12" fmla="*/ 2147483646 w 72"/>
              <a:gd name="T13" fmla="*/ 2147483646 h 50"/>
              <a:gd name="T14" fmla="*/ 2147483646 w 72"/>
              <a:gd name="T15" fmla="*/ 2147483646 h 50"/>
              <a:gd name="T16" fmla="*/ 2147483646 w 72"/>
              <a:gd name="T17" fmla="*/ 2147483646 h 50"/>
              <a:gd name="T18" fmla="*/ 2147483646 w 72"/>
              <a:gd name="T19" fmla="*/ 2147483646 h 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2" h="50">
                <a:moveTo>
                  <a:pt x="0" y="0"/>
                </a:moveTo>
                <a:lnTo>
                  <a:pt x="72" y="0"/>
                </a:lnTo>
                <a:lnTo>
                  <a:pt x="72" y="50"/>
                </a:lnTo>
                <a:lnTo>
                  <a:pt x="0" y="50"/>
                </a:lnTo>
                <a:lnTo>
                  <a:pt x="0" y="0"/>
                </a:lnTo>
                <a:close/>
                <a:moveTo>
                  <a:pt x="9" y="7"/>
                </a:moveTo>
                <a:lnTo>
                  <a:pt x="72" y="7"/>
                </a:lnTo>
                <a:lnTo>
                  <a:pt x="72" y="50"/>
                </a:lnTo>
                <a:lnTo>
                  <a:pt x="9" y="50"/>
                </a:lnTo>
                <a:lnTo>
                  <a:pt x="9" y="7"/>
                </a:lnTo>
                <a:close/>
              </a:path>
            </a:pathLst>
          </a:custGeom>
          <a:solidFill>
            <a:srgbClr val="DFDF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3" name="Freeform 1009"/>
          <p:cNvSpPr>
            <a:spLocks noEditPoints="1"/>
          </p:cNvSpPr>
          <p:nvPr/>
        </p:nvSpPr>
        <p:spPr bwMode="auto">
          <a:xfrm>
            <a:off x="7100888" y="5483225"/>
            <a:ext cx="100012" cy="68263"/>
          </a:xfrm>
          <a:custGeom>
            <a:avLst/>
            <a:gdLst>
              <a:gd name="T0" fmla="*/ 0 w 63"/>
              <a:gd name="T1" fmla="*/ 0 h 43"/>
              <a:gd name="T2" fmla="*/ 2147483646 w 63"/>
              <a:gd name="T3" fmla="*/ 0 h 43"/>
              <a:gd name="T4" fmla="*/ 2147483646 w 63"/>
              <a:gd name="T5" fmla="*/ 2147483646 h 43"/>
              <a:gd name="T6" fmla="*/ 0 w 63"/>
              <a:gd name="T7" fmla="*/ 2147483646 h 43"/>
              <a:gd name="T8" fmla="*/ 0 w 63"/>
              <a:gd name="T9" fmla="*/ 0 h 43"/>
              <a:gd name="T10" fmla="*/ 2147483646 w 63"/>
              <a:gd name="T11" fmla="*/ 2147483646 h 43"/>
              <a:gd name="T12" fmla="*/ 2147483646 w 63"/>
              <a:gd name="T13" fmla="*/ 2147483646 h 43"/>
              <a:gd name="T14" fmla="*/ 2147483646 w 63"/>
              <a:gd name="T15" fmla="*/ 2147483646 h 43"/>
              <a:gd name="T16" fmla="*/ 2147483646 w 63"/>
              <a:gd name="T17" fmla="*/ 2147483646 h 43"/>
              <a:gd name="T18" fmla="*/ 2147483646 w 63"/>
              <a:gd name="T19" fmla="*/ 2147483646 h 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3" h="43">
                <a:moveTo>
                  <a:pt x="0" y="0"/>
                </a:moveTo>
                <a:lnTo>
                  <a:pt x="63" y="0"/>
                </a:lnTo>
                <a:lnTo>
                  <a:pt x="63" y="43"/>
                </a:lnTo>
                <a:lnTo>
                  <a:pt x="0" y="43"/>
                </a:lnTo>
                <a:lnTo>
                  <a:pt x="0" y="0"/>
                </a:lnTo>
                <a:close/>
                <a:moveTo>
                  <a:pt x="9" y="4"/>
                </a:moveTo>
                <a:lnTo>
                  <a:pt x="63" y="4"/>
                </a:lnTo>
                <a:lnTo>
                  <a:pt x="63" y="43"/>
                </a:lnTo>
                <a:lnTo>
                  <a:pt x="9" y="43"/>
                </a:lnTo>
                <a:lnTo>
                  <a:pt x="9" y="4"/>
                </a:lnTo>
                <a:close/>
              </a:path>
            </a:pathLst>
          </a:custGeom>
          <a:solidFill>
            <a:srgbClr val="E1E1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4" name="Freeform 1010"/>
          <p:cNvSpPr>
            <a:spLocks noEditPoints="1"/>
          </p:cNvSpPr>
          <p:nvPr/>
        </p:nvSpPr>
        <p:spPr bwMode="auto">
          <a:xfrm>
            <a:off x="7115175" y="5489575"/>
            <a:ext cx="85725" cy="61913"/>
          </a:xfrm>
          <a:custGeom>
            <a:avLst/>
            <a:gdLst>
              <a:gd name="T0" fmla="*/ 0 w 54"/>
              <a:gd name="T1" fmla="*/ 0 h 39"/>
              <a:gd name="T2" fmla="*/ 2147483646 w 54"/>
              <a:gd name="T3" fmla="*/ 0 h 39"/>
              <a:gd name="T4" fmla="*/ 2147483646 w 54"/>
              <a:gd name="T5" fmla="*/ 2147483646 h 39"/>
              <a:gd name="T6" fmla="*/ 0 w 54"/>
              <a:gd name="T7" fmla="*/ 2147483646 h 39"/>
              <a:gd name="T8" fmla="*/ 0 w 54"/>
              <a:gd name="T9" fmla="*/ 0 h 39"/>
              <a:gd name="T10" fmla="*/ 2147483646 w 54"/>
              <a:gd name="T11" fmla="*/ 2147483646 h 39"/>
              <a:gd name="T12" fmla="*/ 2147483646 w 54"/>
              <a:gd name="T13" fmla="*/ 2147483646 h 39"/>
              <a:gd name="T14" fmla="*/ 2147483646 w 54"/>
              <a:gd name="T15" fmla="*/ 2147483646 h 39"/>
              <a:gd name="T16" fmla="*/ 2147483646 w 54"/>
              <a:gd name="T17" fmla="*/ 2147483646 h 39"/>
              <a:gd name="T18" fmla="*/ 2147483646 w 54"/>
              <a:gd name="T19" fmla="*/ 2147483646 h 3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4" h="39">
                <a:moveTo>
                  <a:pt x="0" y="0"/>
                </a:moveTo>
                <a:lnTo>
                  <a:pt x="54" y="0"/>
                </a:lnTo>
                <a:lnTo>
                  <a:pt x="54" y="39"/>
                </a:lnTo>
                <a:lnTo>
                  <a:pt x="0" y="39"/>
                </a:lnTo>
                <a:lnTo>
                  <a:pt x="0" y="0"/>
                </a:lnTo>
                <a:close/>
                <a:moveTo>
                  <a:pt x="9" y="8"/>
                </a:moveTo>
                <a:lnTo>
                  <a:pt x="54" y="8"/>
                </a:lnTo>
                <a:lnTo>
                  <a:pt x="54" y="39"/>
                </a:lnTo>
                <a:lnTo>
                  <a:pt x="9" y="39"/>
                </a:lnTo>
                <a:lnTo>
                  <a:pt x="9" y="8"/>
                </a:lnTo>
                <a:close/>
              </a:path>
            </a:pathLst>
          </a:custGeom>
          <a:solidFill>
            <a:srgbClr val="E2E2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5" name="Freeform 1011"/>
          <p:cNvSpPr>
            <a:spLocks noEditPoints="1"/>
          </p:cNvSpPr>
          <p:nvPr/>
        </p:nvSpPr>
        <p:spPr bwMode="auto">
          <a:xfrm>
            <a:off x="7129463" y="5502275"/>
            <a:ext cx="71437" cy="49213"/>
          </a:xfrm>
          <a:custGeom>
            <a:avLst/>
            <a:gdLst>
              <a:gd name="T0" fmla="*/ 0 w 45"/>
              <a:gd name="T1" fmla="*/ 0 h 31"/>
              <a:gd name="T2" fmla="*/ 2147483646 w 45"/>
              <a:gd name="T3" fmla="*/ 0 h 31"/>
              <a:gd name="T4" fmla="*/ 2147483646 w 45"/>
              <a:gd name="T5" fmla="*/ 2147483646 h 31"/>
              <a:gd name="T6" fmla="*/ 0 w 45"/>
              <a:gd name="T7" fmla="*/ 2147483646 h 31"/>
              <a:gd name="T8" fmla="*/ 0 w 45"/>
              <a:gd name="T9" fmla="*/ 0 h 31"/>
              <a:gd name="T10" fmla="*/ 2147483646 w 45"/>
              <a:gd name="T11" fmla="*/ 2147483646 h 31"/>
              <a:gd name="T12" fmla="*/ 2147483646 w 45"/>
              <a:gd name="T13" fmla="*/ 2147483646 h 31"/>
              <a:gd name="T14" fmla="*/ 2147483646 w 45"/>
              <a:gd name="T15" fmla="*/ 2147483646 h 31"/>
              <a:gd name="T16" fmla="*/ 2147483646 w 45"/>
              <a:gd name="T17" fmla="*/ 2147483646 h 31"/>
              <a:gd name="T18" fmla="*/ 2147483646 w 45"/>
              <a:gd name="T19" fmla="*/ 2147483646 h 3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5" h="31">
                <a:moveTo>
                  <a:pt x="0" y="0"/>
                </a:moveTo>
                <a:lnTo>
                  <a:pt x="45" y="0"/>
                </a:lnTo>
                <a:lnTo>
                  <a:pt x="45" y="31"/>
                </a:lnTo>
                <a:lnTo>
                  <a:pt x="0" y="31"/>
                </a:lnTo>
                <a:lnTo>
                  <a:pt x="0" y="0"/>
                </a:lnTo>
                <a:close/>
                <a:moveTo>
                  <a:pt x="9" y="4"/>
                </a:moveTo>
                <a:lnTo>
                  <a:pt x="45" y="4"/>
                </a:lnTo>
                <a:lnTo>
                  <a:pt x="45" y="31"/>
                </a:lnTo>
                <a:lnTo>
                  <a:pt x="9" y="31"/>
                </a:lnTo>
                <a:lnTo>
                  <a:pt x="9" y="4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6" name="Freeform 1012"/>
          <p:cNvSpPr>
            <a:spLocks noEditPoints="1"/>
          </p:cNvSpPr>
          <p:nvPr/>
        </p:nvSpPr>
        <p:spPr bwMode="auto">
          <a:xfrm>
            <a:off x="7143750" y="5508625"/>
            <a:ext cx="57150" cy="42863"/>
          </a:xfrm>
          <a:custGeom>
            <a:avLst/>
            <a:gdLst>
              <a:gd name="T0" fmla="*/ 0 w 36"/>
              <a:gd name="T1" fmla="*/ 0 h 27"/>
              <a:gd name="T2" fmla="*/ 2147483646 w 36"/>
              <a:gd name="T3" fmla="*/ 0 h 27"/>
              <a:gd name="T4" fmla="*/ 2147483646 w 36"/>
              <a:gd name="T5" fmla="*/ 2147483646 h 27"/>
              <a:gd name="T6" fmla="*/ 0 w 36"/>
              <a:gd name="T7" fmla="*/ 2147483646 h 27"/>
              <a:gd name="T8" fmla="*/ 0 w 36"/>
              <a:gd name="T9" fmla="*/ 0 h 27"/>
              <a:gd name="T10" fmla="*/ 2147483646 w 36"/>
              <a:gd name="T11" fmla="*/ 2147483646 h 27"/>
              <a:gd name="T12" fmla="*/ 2147483646 w 36"/>
              <a:gd name="T13" fmla="*/ 2147483646 h 27"/>
              <a:gd name="T14" fmla="*/ 2147483646 w 36"/>
              <a:gd name="T15" fmla="*/ 2147483646 h 27"/>
              <a:gd name="T16" fmla="*/ 2147483646 w 36"/>
              <a:gd name="T17" fmla="*/ 2147483646 h 27"/>
              <a:gd name="T18" fmla="*/ 2147483646 w 36"/>
              <a:gd name="T19" fmla="*/ 2147483646 h 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" h="27">
                <a:moveTo>
                  <a:pt x="0" y="0"/>
                </a:moveTo>
                <a:lnTo>
                  <a:pt x="36" y="0"/>
                </a:lnTo>
                <a:lnTo>
                  <a:pt x="36" y="27"/>
                </a:lnTo>
                <a:lnTo>
                  <a:pt x="0" y="27"/>
                </a:lnTo>
                <a:lnTo>
                  <a:pt x="0" y="0"/>
                </a:lnTo>
                <a:close/>
                <a:moveTo>
                  <a:pt x="9" y="7"/>
                </a:moveTo>
                <a:lnTo>
                  <a:pt x="36" y="7"/>
                </a:lnTo>
                <a:lnTo>
                  <a:pt x="36" y="27"/>
                </a:lnTo>
                <a:lnTo>
                  <a:pt x="9" y="27"/>
                </a:lnTo>
                <a:lnTo>
                  <a:pt x="9" y="7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7" name="Freeform 1013"/>
          <p:cNvSpPr>
            <a:spLocks noEditPoints="1"/>
          </p:cNvSpPr>
          <p:nvPr/>
        </p:nvSpPr>
        <p:spPr bwMode="auto">
          <a:xfrm>
            <a:off x="7158038" y="5519738"/>
            <a:ext cx="42862" cy="31750"/>
          </a:xfrm>
          <a:custGeom>
            <a:avLst/>
            <a:gdLst>
              <a:gd name="T0" fmla="*/ 0 w 27"/>
              <a:gd name="T1" fmla="*/ 0 h 20"/>
              <a:gd name="T2" fmla="*/ 2147483646 w 27"/>
              <a:gd name="T3" fmla="*/ 0 h 20"/>
              <a:gd name="T4" fmla="*/ 2147483646 w 27"/>
              <a:gd name="T5" fmla="*/ 2147483646 h 20"/>
              <a:gd name="T6" fmla="*/ 0 w 27"/>
              <a:gd name="T7" fmla="*/ 2147483646 h 20"/>
              <a:gd name="T8" fmla="*/ 0 w 27"/>
              <a:gd name="T9" fmla="*/ 0 h 20"/>
              <a:gd name="T10" fmla="*/ 2147483646 w 27"/>
              <a:gd name="T11" fmla="*/ 2147483646 h 20"/>
              <a:gd name="T12" fmla="*/ 2147483646 w 27"/>
              <a:gd name="T13" fmla="*/ 2147483646 h 20"/>
              <a:gd name="T14" fmla="*/ 2147483646 w 27"/>
              <a:gd name="T15" fmla="*/ 2147483646 h 20"/>
              <a:gd name="T16" fmla="*/ 2147483646 w 27"/>
              <a:gd name="T17" fmla="*/ 2147483646 h 20"/>
              <a:gd name="T18" fmla="*/ 2147483646 w 27"/>
              <a:gd name="T19" fmla="*/ 2147483646 h 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7" h="20">
                <a:moveTo>
                  <a:pt x="0" y="0"/>
                </a:moveTo>
                <a:lnTo>
                  <a:pt x="27" y="0"/>
                </a:lnTo>
                <a:lnTo>
                  <a:pt x="27" y="20"/>
                </a:lnTo>
                <a:lnTo>
                  <a:pt x="0" y="20"/>
                </a:lnTo>
                <a:lnTo>
                  <a:pt x="0" y="0"/>
                </a:lnTo>
                <a:close/>
                <a:moveTo>
                  <a:pt x="9" y="8"/>
                </a:moveTo>
                <a:lnTo>
                  <a:pt x="27" y="8"/>
                </a:lnTo>
                <a:lnTo>
                  <a:pt x="27" y="20"/>
                </a:lnTo>
                <a:lnTo>
                  <a:pt x="9" y="20"/>
                </a:lnTo>
                <a:lnTo>
                  <a:pt x="9" y="8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8" name="Freeform 1014"/>
          <p:cNvSpPr>
            <a:spLocks noEditPoints="1"/>
          </p:cNvSpPr>
          <p:nvPr/>
        </p:nvSpPr>
        <p:spPr bwMode="auto">
          <a:xfrm>
            <a:off x="7172325" y="5532438"/>
            <a:ext cx="28575" cy="19050"/>
          </a:xfrm>
          <a:custGeom>
            <a:avLst/>
            <a:gdLst>
              <a:gd name="T0" fmla="*/ 0 w 18"/>
              <a:gd name="T1" fmla="*/ 0 h 12"/>
              <a:gd name="T2" fmla="*/ 2147483646 w 18"/>
              <a:gd name="T3" fmla="*/ 0 h 12"/>
              <a:gd name="T4" fmla="*/ 2147483646 w 18"/>
              <a:gd name="T5" fmla="*/ 2147483646 h 12"/>
              <a:gd name="T6" fmla="*/ 0 w 18"/>
              <a:gd name="T7" fmla="*/ 2147483646 h 12"/>
              <a:gd name="T8" fmla="*/ 0 w 18"/>
              <a:gd name="T9" fmla="*/ 0 h 12"/>
              <a:gd name="T10" fmla="*/ 2147483646 w 18"/>
              <a:gd name="T11" fmla="*/ 2147483646 h 12"/>
              <a:gd name="T12" fmla="*/ 2147483646 w 18"/>
              <a:gd name="T13" fmla="*/ 2147483646 h 12"/>
              <a:gd name="T14" fmla="*/ 2147483646 w 18"/>
              <a:gd name="T15" fmla="*/ 2147483646 h 12"/>
              <a:gd name="T16" fmla="*/ 2147483646 w 18"/>
              <a:gd name="T17" fmla="*/ 2147483646 h 12"/>
              <a:gd name="T18" fmla="*/ 2147483646 w 18"/>
              <a:gd name="T19" fmla="*/ 2147483646 h 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8" h="12">
                <a:moveTo>
                  <a:pt x="0" y="0"/>
                </a:moveTo>
                <a:lnTo>
                  <a:pt x="18" y="0"/>
                </a:lnTo>
                <a:lnTo>
                  <a:pt x="18" y="12"/>
                </a:lnTo>
                <a:lnTo>
                  <a:pt x="0" y="12"/>
                </a:lnTo>
                <a:lnTo>
                  <a:pt x="0" y="0"/>
                </a:lnTo>
                <a:close/>
                <a:moveTo>
                  <a:pt x="9" y="4"/>
                </a:moveTo>
                <a:lnTo>
                  <a:pt x="18" y="4"/>
                </a:lnTo>
                <a:lnTo>
                  <a:pt x="18" y="12"/>
                </a:lnTo>
                <a:lnTo>
                  <a:pt x="9" y="12"/>
                </a:lnTo>
                <a:lnTo>
                  <a:pt x="9" y="4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9" name="Freeform 1015"/>
          <p:cNvSpPr>
            <a:spLocks noEditPoints="1"/>
          </p:cNvSpPr>
          <p:nvPr/>
        </p:nvSpPr>
        <p:spPr bwMode="auto">
          <a:xfrm>
            <a:off x="7186613" y="5538788"/>
            <a:ext cx="14287" cy="12700"/>
          </a:xfrm>
          <a:custGeom>
            <a:avLst/>
            <a:gdLst>
              <a:gd name="T0" fmla="*/ 0 w 9"/>
              <a:gd name="T1" fmla="*/ 0 h 8"/>
              <a:gd name="T2" fmla="*/ 2147483646 w 9"/>
              <a:gd name="T3" fmla="*/ 0 h 8"/>
              <a:gd name="T4" fmla="*/ 2147483646 w 9"/>
              <a:gd name="T5" fmla="*/ 2147483646 h 8"/>
              <a:gd name="T6" fmla="*/ 0 w 9"/>
              <a:gd name="T7" fmla="*/ 2147483646 h 8"/>
              <a:gd name="T8" fmla="*/ 0 w 9"/>
              <a:gd name="T9" fmla="*/ 0 h 8"/>
              <a:gd name="T10" fmla="*/ 2147483646 w 9"/>
              <a:gd name="T11" fmla="*/ 2147483646 h 8"/>
              <a:gd name="T12" fmla="*/ 2147483646 w 9"/>
              <a:gd name="T13" fmla="*/ 2147483646 h 8"/>
              <a:gd name="T14" fmla="*/ 2147483646 w 9"/>
              <a:gd name="T15" fmla="*/ 2147483646 h 8"/>
              <a:gd name="T16" fmla="*/ 2147483646 w 9"/>
              <a:gd name="T17" fmla="*/ 2147483646 h 8"/>
              <a:gd name="T18" fmla="*/ 2147483646 w 9"/>
              <a:gd name="T19" fmla="*/ 2147483646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" h="8">
                <a:moveTo>
                  <a:pt x="0" y="0"/>
                </a:moveTo>
                <a:lnTo>
                  <a:pt x="9" y="0"/>
                </a:lnTo>
                <a:lnTo>
                  <a:pt x="9" y="8"/>
                </a:lnTo>
                <a:lnTo>
                  <a:pt x="0" y="8"/>
                </a:lnTo>
                <a:lnTo>
                  <a:pt x="0" y="0"/>
                </a:lnTo>
                <a:close/>
                <a:moveTo>
                  <a:pt x="9" y="8"/>
                </a:moveTo>
                <a:lnTo>
                  <a:pt x="9" y="8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0" name="Freeform 1016"/>
          <p:cNvSpPr>
            <a:spLocks noEditPoints="1"/>
          </p:cNvSpPr>
          <p:nvPr/>
        </p:nvSpPr>
        <p:spPr bwMode="auto">
          <a:xfrm>
            <a:off x="7200900" y="5551488"/>
            <a:ext cx="1588" cy="1587"/>
          </a:xfrm>
          <a:custGeom>
            <a:avLst/>
            <a:gdLst>
              <a:gd name="T0" fmla="*/ 0 w 1588"/>
              <a:gd name="T1" fmla="*/ 0 h 1587"/>
              <a:gd name="T2" fmla="*/ 0 w 1588"/>
              <a:gd name="T3" fmla="*/ 0 h 1587"/>
              <a:gd name="T4" fmla="*/ 0 w 1588"/>
              <a:gd name="T5" fmla="*/ 0 h 1587"/>
              <a:gd name="T6" fmla="*/ 0 w 1588"/>
              <a:gd name="T7" fmla="*/ 0 h 1587"/>
              <a:gd name="T8" fmla="*/ 0 w 1588"/>
              <a:gd name="T9" fmla="*/ 0 h 1587"/>
              <a:gd name="T10" fmla="*/ 0 w 1588"/>
              <a:gd name="T11" fmla="*/ 0 h 1587"/>
              <a:gd name="T12" fmla="*/ 0 w 1588"/>
              <a:gd name="T13" fmla="*/ 0 h 1587"/>
              <a:gd name="T14" fmla="*/ 0 w 1588"/>
              <a:gd name="T15" fmla="*/ 0 h 1587"/>
              <a:gd name="T16" fmla="*/ 0 w 1588"/>
              <a:gd name="T17" fmla="*/ 0 h 1587"/>
              <a:gd name="T18" fmla="*/ 0 w 1588"/>
              <a:gd name="T19" fmla="*/ 0 h 15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88" h="1587">
                <a:moveTo>
                  <a:pt x="0" y="0"/>
                </a:move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1" name="Line 1017"/>
          <p:cNvSpPr>
            <a:spLocks noChangeShapeType="1"/>
          </p:cNvSpPr>
          <p:nvPr/>
        </p:nvSpPr>
        <p:spPr bwMode="auto">
          <a:xfrm>
            <a:off x="6867525" y="5581650"/>
            <a:ext cx="1588" cy="238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2" name="Line 1018"/>
          <p:cNvSpPr>
            <a:spLocks noChangeShapeType="1"/>
          </p:cNvSpPr>
          <p:nvPr/>
        </p:nvSpPr>
        <p:spPr bwMode="auto">
          <a:xfrm>
            <a:off x="6796088" y="5581650"/>
            <a:ext cx="1587" cy="238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3" name="Line 1019"/>
          <p:cNvSpPr>
            <a:spLocks noChangeShapeType="1"/>
          </p:cNvSpPr>
          <p:nvPr/>
        </p:nvSpPr>
        <p:spPr bwMode="auto">
          <a:xfrm>
            <a:off x="6718300" y="5581650"/>
            <a:ext cx="531813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4" name="Freeform 1020"/>
          <p:cNvSpPr>
            <a:spLocks noEditPoints="1"/>
          </p:cNvSpPr>
          <p:nvPr/>
        </p:nvSpPr>
        <p:spPr bwMode="auto">
          <a:xfrm>
            <a:off x="7123113" y="5665788"/>
            <a:ext cx="69850" cy="25400"/>
          </a:xfrm>
          <a:custGeom>
            <a:avLst/>
            <a:gdLst>
              <a:gd name="T0" fmla="*/ 0 w 44"/>
              <a:gd name="T1" fmla="*/ 0 h 16"/>
              <a:gd name="T2" fmla="*/ 2147483646 w 44"/>
              <a:gd name="T3" fmla="*/ 0 h 16"/>
              <a:gd name="T4" fmla="*/ 2147483646 w 44"/>
              <a:gd name="T5" fmla="*/ 2147483646 h 16"/>
              <a:gd name="T6" fmla="*/ 0 w 44"/>
              <a:gd name="T7" fmla="*/ 2147483646 h 16"/>
              <a:gd name="T8" fmla="*/ 0 w 44"/>
              <a:gd name="T9" fmla="*/ 0 h 16"/>
              <a:gd name="T10" fmla="*/ 0 w 44"/>
              <a:gd name="T11" fmla="*/ 0 h 16"/>
              <a:gd name="T12" fmla="*/ 2147483646 w 44"/>
              <a:gd name="T13" fmla="*/ 0 h 16"/>
              <a:gd name="T14" fmla="*/ 2147483646 w 44"/>
              <a:gd name="T15" fmla="*/ 2147483646 h 16"/>
              <a:gd name="T16" fmla="*/ 0 w 44"/>
              <a:gd name="T17" fmla="*/ 2147483646 h 16"/>
              <a:gd name="T18" fmla="*/ 0 w 44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4" h="16">
                <a:moveTo>
                  <a:pt x="0" y="0"/>
                </a:moveTo>
                <a:lnTo>
                  <a:pt x="44" y="0"/>
                </a:lnTo>
                <a:lnTo>
                  <a:pt x="44" y="16"/>
                </a:lnTo>
                <a:lnTo>
                  <a:pt x="0" y="16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44" y="0"/>
                </a:lnTo>
                <a:lnTo>
                  <a:pt x="44" y="8"/>
                </a:lnTo>
                <a:lnTo>
                  <a:pt x="0" y="8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5" name="Freeform 1021"/>
          <p:cNvSpPr>
            <a:spLocks noEditPoints="1"/>
          </p:cNvSpPr>
          <p:nvPr/>
        </p:nvSpPr>
        <p:spPr bwMode="auto">
          <a:xfrm>
            <a:off x="7123113" y="5665788"/>
            <a:ext cx="69850" cy="12700"/>
          </a:xfrm>
          <a:custGeom>
            <a:avLst/>
            <a:gdLst>
              <a:gd name="T0" fmla="*/ 0 w 44"/>
              <a:gd name="T1" fmla="*/ 0 h 8"/>
              <a:gd name="T2" fmla="*/ 2147483646 w 44"/>
              <a:gd name="T3" fmla="*/ 0 h 8"/>
              <a:gd name="T4" fmla="*/ 2147483646 w 44"/>
              <a:gd name="T5" fmla="*/ 2147483646 h 8"/>
              <a:gd name="T6" fmla="*/ 0 w 44"/>
              <a:gd name="T7" fmla="*/ 2147483646 h 8"/>
              <a:gd name="T8" fmla="*/ 0 w 44"/>
              <a:gd name="T9" fmla="*/ 0 h 8"/>
              <a:gd name="T10" fmla="*/ 0 w 44"/>
              <a:gd name="T11" fmla="*/ 0 h 8"/>
              <a:gd name="T12" fmla="*/ 2147483646 w 44"/>
              <a:gd name="T13" fmla="*/ 0 h 8"/>
              <a:gd name="T14" fmla="*/ 2147483646 w 44"/>
              <a:gd name="T15" fmla="*/ 0 h 8"/>
              <a:gd name="T16" fmla="*/ 0 w 44"/>
              <a:gd name="T17" fmla="*/ 0 h 8"/>
              <a:gd name="T18" fmla="*/ 0 w 44"/>
              <a:gd name="T19" fmla="*/ 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4" h="8">
                <a:moveTo>
                  <a:pt x="0" y="0"/>
                </a:moveTo>
                <a:lnTo>
                  <a:pt x="44" y="0"/>
                </a:lnTo>
                <a:lnTo>
                  <a:pt x="44" y="8"/>
                </a:lnTo>
                <a:lnTo>
                  <a:pt x="0" y="8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44" y="0"/>
                </a:lnTo>
                <a:lnTo>
                  <a:pt x="0" y="0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6" name="Rectangle 1022"/>
          <p:cNvSpPr>
            <a:spLocks noChangeArrowheads="1"/>
          </p:cNvSpPr>
          <p:nvPr/>
        </p:nvSpPr>
        <p:spPr bwMode="auto">
          <a:xfrm>
            <a:off x="7123113" y="5665788"/>
            <a:ext cx="69850" cy="254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87" name="Freeform 1023"/>
          <p:cNvSpPr>
            <a:spLocks noEditPoints="1"/>
          </p:cNvSpPr>
          <p:nvPr/>
        </p:nvSpPr>
        <p:spPr bwMode="auto">
          <a:xfrm>
            <a:off x="7123113" y="5665788"/>
            <a:ext cx="69850" cy="25400"/>
          </a:xfrm>
          <a:custGeom>
            <a:avLst/>
            <a:gdLst>
              <a:gd name="T0" fmla="*/ 0 w 44"/>
              <a:gd name="T1" fmla="*/ 0 h 16"/>
              <a:gd name="T2" fmla="*/ 2147483646 w 44"/>
              <a:gd name="T3" fmla="*/ 0 h 16"/>
              <a:gd name="T4" fmla="*/ 2147483646 w 44"/>
              <a:gd name="T5" fmla="*/ 2147483646 h 16"/>
              <a:gd name="T6" fmla="*/ 0 w 44"/>
              <a:gd name="T7" fmla="*/ 2147483646 h 16"/>
              <a:gd name="T8" fmla="*/ 0 w 44"/>
              <a:gd name="T9" fmla="*/ 0 h 16"/>
              <a:gd name="T10" fmla="*/ 0 w 44"/>
              <a:gd name="T11" fmla="*/ 0 h 16"/>
              <a:gd name="T12" fmla="*/ 2147483646 w 44"/>
              <a:gd name="T13" fmla="*/ 0 h 16"/>
              <a:gd name="T14" fmla="*/ 2147483646 w 44"/>
              <a:gd name="T15" fmla="*/ 2147483646 h 16"/>
              <a:gd name="T16" fmla="*/ 0 w 44"/>
              <a:gd name="T17" fmla="*/ 2147483646 h 16"/>
              <a:gd name="T18" fmla="*/ 0 w 44"/>
              <a:gd name="T19" fmla="*/ 0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4" h="16">
                <a:moveTo>
                  <a:pt x="0" y="0"/>
                </a:moveTo>
                <a:lnTo>
                  <a:pt x="44" y="0"/>
                </a:lnTo>
                <a:lnTo>
                  <a:pt x="44" y="16"/>
                </a:lnTo>
                <a:lnTo>
                  <a:pt x="0" y="16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44" y="0"/>
                </a:lnTo>
                <a:lnTo>
                  <a:pt x="44" y="8"/>
                </a:lnTo>
                <a:lnTo>
                  <a:pt x="0" y="8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8" name="Freeform 1024"/>
          <p:cNvSpPr>
            <a:spLocks noEditPoints="1"/>
          </p:cNvSpPr>
          <p:nvPr/>
        </p:nvSpPr>
        <p:spPr bwMode="auto">
          <a:xfrm>
            <a:off x="7123113" y="5665788"/>
            <a:ext cx="69850" cy="12700"/>
          </a:xfrm>
          <a:custGeom>
            <a:avLst/>
            <a:gdLst>
              <a:gd name="T0" fmla="*/ 0 w 44"/>
              <a:gd name="T1" fmla="*/ 0 h 8"/>
              <a:gd name="T2" fmla="*/ 2147483646 w 44"/>
              <a:gd name="T3" fmla="*/ 0 h 8"/>
              <a:gd name="T4" fmla="*/ 2147483646 w 44"/>
              <a:gd name="T5" fmla="*/ 2147483646 h 8"/>
              <a:gd name="T6" fmla="*/ 0 w 44"/>
              <a:gd name="T7" fmla="*/ 2147483646 h 8"/>
              <a:gd name="T8" fmla="*/ 0 w 44"/>
              <a:gd name="T9" fmla="*/ 0 h 8"/>
              <a:gd name="T10" fmla="*/ 0 w 44"/>
              <a:gd name="T11" fmla="*/ 0 h 8"/>
              <a:gd name="T12" fmla="*/ 2147483646 w 44"/>
              <a:gd name="T13" fmla="*/ 0 h 8"/>
              <a:gd name="T14" fmla="*/ 2147483646 w 44"/>
              <a:gd name="T15" fmla="*/ 0 h 8"/>
              <a:gd name="T16" fmla="*/ 0 w 44"/>
              <a:gd name="T17" fmla="*/ 0 h 8"/>
              <a:gd name="T18" fmla="*/ 0 w 44"/>
              <a:gd name="T19" fmla="*/ 0 h 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4" h="8">
                <a:moveTo>
                  <a:pt x="0" y="0"/>
                </a:moveTo>
                <a:lnTo>
                  <a:pt x="44" y="0"/>
                </a:lnTo>
                <a:lnTo>
                  <a:pt x="44" y="8"/>
                </a:lnTo>
                <a:lnTo>
                  <a:pt x="0" y="8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44" y="0"/>
                </a:lnTo>
                <a:lnTo>
                  <a:pt x="0" y="0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9" name="Line 1025"/>
          <p:cNvSpPr>
            <a:spLocks noChangeShapeType="1"/>
          </p:cNvSpPr>
          <p:nvPr/>
        </p:nvSpPr>
        <p:spPr bwMode="auto">
          <a:xfrm>
            <a:off x="7065963" y="5678488"/>
            <a:ext cx="155575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90" name="Freeform 1026"/>
          <p:cNvSpPr>
            <a:spLocks noEditPoints="1"/>
          </p:cNvSpPr>
          <p:nvPr/>
        </p:nvSpPr>
        <p:spPr bwMode="auto">
          <a:xfrm>
            <a:off x="6654800" y="5654675"/>
            <a:ext cx="84138" cy="36513"/>
          </a:xfrm>
          <a:custGeom>
            <a:avLst/>
            <a:gdLst>
              <a:gd name="T0" fmla="*/ 0 w 53"/>
              <a:gd name="T1" fmla="*/ 0 h 23"/>
              <a:gd name="T2" fmla="*/ 2147483646 w 53"/>
              <a:gd name="T3" fmla="*/ 0 h 23"/>
              <a:gd name="T4" fmla="*/ 2147483646 w 53"/>
              <a:gd name="T5" fmla="*/ 2147483646 h 23"/>
              <a:gd name="T6" fmla="*/ 0 w 53"/>
              <a:gd name="T7" fmla="*/ 2147483646 h 23"/>
              <a:gd name="T8" fmla="*/ 0 w 53"/>
              <a:gd name="T9" fmla="*/ 0 h 23"/>
              <a:gd name="T10" fmla="*/ 2147483646 w 53"/>
              <a:gd name="T11" fmla="*/ 0 h 23"/>
              <a:gd name="T12" fmla="*/ 2147483646 w 53"/>
              <a:gd name="T13" fmla="*/ 0 h 23"/>
              <a:gd name="T14" fmla="*/ 2147483646 w 53"/>
              <a:gd name="T15" fmla="*/ 2147483646 h 23"/>
              <a:gd name="T16" fmla="*/ 2147483646 w 53"/>
              <a:gd name="T17" fmla="*/ 2147483646 h 23"/>
              <a:gd name="T18" fmla="*/ 2147483646 w 53"/>
              <a:gd name="T19" fmla="*/ 0 h 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3" h="23">
                <a:moveTo>
                  <a:pt x="0" y="0"/>
                </a:moveTo>
                <a:lnTo>
                  <a:pt x="53" y="0"/>
                </a:lnTo>
                <a:lnTo>
                  <a:pt x="53" y="23"/>
                </a:lnTo>
                <a:lnTo>
                  <a:pt x="0" y="23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44" y="0"/>
                </a:lnTo>
                <a:lnTo>
                  <a:pt x="44" y="23"/>
                </a:lnTo>
                <a:lnTo>
                  <a:pt x="9" y="23"/>
                </a:lnTo>
                <a:lnTo>
                  <a:pt x="9" y="0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91" name="Freeform 1027"/>
          <p:cNvSpPr>
            <a:spLocks noEditPoints="1"/>
          </p:cNvSpPr>
          <p:nvPr/>
        </p:nvSpPr>
        <p:spPr bwMode="auto">
          <a:xfrm>
            <a:off x="6669088" y="5654675"/>
            <a:ext cx="55562" cy="36513"/>
          </a:xfrm>
          <a:custGeom>
            <a:avLst/>
            <a:gdLst>
              <a:gd name="T0" fmla="*/ 0 w 35"/>
              <a:gd name="T1" fmla="*/ 0 h 23"/>
              <a:gd name="T2" fmla="*/ 2147483646 w 35"/>
              <a:gd name="T3" fmla="*/ 0 h 23"/>
              <a:gd name="T4" fmla="*/ 2147483646 w 35"/>
              <a:gd name="T5" fmla="*/ 2147483646 h 23"/>
              <a:gd name="T6" fmla="*/ 0 w 35"/>
              <a:gd name="T7" fmla="*/ 2147483646 h 23"/>
              <a:gd name="T8" fmla="*/ 0 w 35"/>
              <a:gd name="T9" fmla="*/ 0 h 23"/>
              <a:gd name="T10" fmla="*/ 2147483646 w 35"/>
              <a:gd name="T11" fmla="*/ 0 h 23"/>
              <a:gd name="T12" fmla="*/ 2147483646 w 35"/>
              <a:gd name="T13" fmla="*/ 0 h 23"/>
              <a:gd name="T14" fmla="*/ 2147483646 w 35"/>
              <a:gd name="T15" fmla="*/ 2147483646 h 23"/>
              <a:gd name="T16" fmla="*/ 2147483646 w 35"/>
              <a:gd name="T17" fmla="*/ 2147483646 h 23"/>
              <a:gd name="T18" fmla="*/ 2147483646 w 35"/>
              <a:gd name="T19" fmla="*/ 0 h 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5" h="23">
                <a:moveTo>
                  <a:pt x="0" y="0"/>
                </a:moveTo>
                <a:lnTo>
                  <a:pt x="35" y="0"/>
                </a:lnTo>
                <a:lnTo>
                  <a:pt x="35" y="23"/>
                </a:lnTo>
                <a:lnTo>
                  <a:pt x="0" y="23"/>
                </a:lnTo>
                <a:lnTo>
                  <a:pt x="0" y="0"/>
                </a:lnTo>
                <a:close/>
                <a:moveTo>
                  <a:pt x="8" y="0"/>
                </a:moveTo>
                <a:lnTo>
                  <a:pt x="26" y="0"/>
                </a:lnTo>
                <a:lnTo>
                  <a:pt x="26" y="23"/>
                </a:lnTo>
                <a:lnTo>
                  <a:pt x="8" y="23"/>
                </a:lnTo>
                <a:lnTo>
                  <a:pt x="8" y="0"/>
                </a:lnTo>
                <a:close/>
              </a:path>
            </a:pathLst>
          </a:custGeom>
          <a:solidFill>
            <a:srgbClr val="D5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92" name="Freeform 1028"/>
          <p:cNvSpPr>
            <a:spLocks noEditPoints="1"/>
          </p:cNvSpPr>
          <p:nvPr/>
        </p:nvSpPr>
        <p:spPr bwMode="auto">
          <a:xfrm>
            <a:off x="6681788" y="5654675"/>
            <a:ext cx="28575" cy="36513"/>
          </a:xfrm>
          <a:custGeom>
            <a:avLst/>
            <a:gdLst>
              <a:gd name="T0" fmla="*/ 0 w 18"/>
              <a:gd name="T1" fmla="*/ 0 h 23"/>
              <a:gd name="T2" fmla="*/ 2147483646 w 18"/>
              <a:gd name="T3" fmla="*/ 0 h 23"/>
              <a:gd name="T4" fmla="*/ 2147483646 w 18"/>
              <a:gd name="T5" fmla="*/ 2147483646 h 23"/>
              <a:gd name="T6" fmla="*/ 0 w 18"/>
              <a:gd name="T7" fmla="*/ 2147483646 h 23"/>
              <a:gd name="T8" fmla="*/ 0 w 18"/>
              <a:gd name="T9" fmla="*/ 0 h 23"/>
              <a:gd name="T10" fmla="*/ 2147483646 w 18"/>
              <a:gd name="T11" fmla="*/ 0 h 23"/>
              <a:gd name="T12" fmla="*/ 2147483646 w 18"/>
              <a:gd name="T13" fmla="*/ 0 h 23"/>
              <a:gd name="T14" fmla="*/ 2147483646 w 18"/>
              <a:gd name="T15" fmla="*/ 2147483646 h 23"/>
              <a:gd name="T16" fmla="*/ 2147483646 w 18"/>
              <a:gd name="T17" fmla="*/ 2147483646 h 23"/>
              <a:gd name="T18" fmla="*/ 2147483646 w 18"/>
              <a:gd name="T19" fmla="*/ 0 h 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8" h="23">
                <a:moveTo>
                  <a:pt x="0" y="0"/>
                </a:moveTo>
                <a:lnTo>
                  <a:pt x="18" y="0"/>
                </a:lnTo>
                <a:lnTo>
                  <a:pt x="18" y="23"/>
                </a:lnTo>
                <a:lnTo>
                  <a:pt x="0" y="23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9" y="0"/>
                </a:lnTo>
                <a:lnTo>
                  <a:pt x="9" y="23"/>
                </a:lnTo>
                <a:lnTo>
                  <a:pt x="9" y="0"/>
                </a:lnTo>
                <a:close/>
              </a:path>
            </a:pathLst>
          </a:custGeom>
          <a:solidFill>
            <a:srgbClr val="EC38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93" name="Freeform 1029"/>
          <p:cNvSpPr>
            <a:spLocks noEditPoints="1"/>
          </p:cNvSpPr>
          <p:nvPr/>
        </p:nvSpPr>
        <p:spPr bwMode="auto">
          <a:xfrm>
            <a:off x="6696075" y="5654675"/>
            <a:ext cx="1588" cy="36513"/>
          </a:xfrm>
          <a:custGeom>
            <a:avLst/>
            <a:gdLst>
              <a:gd name="T0" fmla="*/ 0 w 1588"/>
              <a:gd name="T1" fmla="*/ 0 h 23"/>
              <a:gd name="T2" fmla="*/ 0 w 1588"/>
              <a:gd name="T3" fmla="*/ 0 h 23"/>
              <a:gd name="T4" fmla="*/ 0 w 1588"/>
              <a:gd name="T5" fmla="*/ 2147483646 h 23"/>
              <a:gd name="T6" fmla="*/ 0 w 1588"/>
              <a:gd name="T7" fmla="*/ 2147483646 h 23"/>
              <a:gd name="T8" fmla="*/ 0 w 1588"/>
              <a:gd name="T9" fmla="*/ 0 h 23"/>
              <a:gd name="T10" fmla="*/ 0 w 1588"/>
              <a:gd name="T11" fmla="*/ 0 h 23"/>
              <a:gd name="T12" fmla="*/ 0 w 1588"/>
              <a:gd name="T13" fmla="*/ 0 h 23"/>
              <a:gd name="T14" fmla="*/ 0 w 1588"/>
              <a:gd name="T15" fmla="*/ 2147483646 h 23"/>
              <a:gd name="T16" fmla="*/ 0 w 1588"/>
              <a:gd name="T17" fmla="*/ 2147483646 h 23"/>
              <a:gd name="T18" fmla="*/ 0 w 1588"/>
              <a:gd name="T19" fmla="*/ 0 h 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88" h="23">
                <a:moveTo>
                  <a:pt x="0" y="0"/>
                </a:moveTo>
                <a:lnTo>
                  <a:pt x="0" y="0"/>
                </a:lnTo>
                <a:lnTo>
                  <a:pt x="0" y="23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2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94" name="Rectangle 1030"/>
          <p:cNvSpPr>
            <a:spLocks noChangeArrowheads="1"/>
          </p:cNvSpPr>
          <p:nvPr/>
        </p:nvSpPr>
        <p:spPr bwMode="auto">
          <a:xfrm>
            <a:off x="6654800" y="5654675"/>
            <a:ext cx="84138" cy="365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5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95" name="Freeform 1031"/>
          <p:cNvSpPr>
            <a:spLocks noEditPoints="1"/>
          </p:cNvSpPr>
          <p:nvPr/>
        </p:nvSpPr>
        <p:spPr bwMode="auto">
          <a:xfrm>
            <a:off x="6654800" y="5654675"/>
            <a:ext cx="84138" cy="36513"/>
          </a:xfrm>
          <a:custGeom>
            <a:avLst/>
            <a:gdLst>
              <a:gd name="T0" fmla="*/ 0 w 53"/>
              <a:gd name="T1" fmla="*/ 0 h 23"/>
              <a:gd name="T2" fmla="*/ 2147483646 w 53"/>
              <a:gd name="T3" fmla="*/ 0 h 23"/>
              <a:gd name="T4" fmla="*/ 2147483646 w 53"/>
              <a:gd name="T5" fmla="*/ 2147483646 h 23"/>
              <a:gd name="T6" fmla="*/ 0 w 53"/>
              <a:gd name="T7" fmla="*/ 2147483646 h 23"/>
              <a:gd name="T8" fmla="*/ 0 w 53"/>
              <a:gd name="T9" fmla="*/ 0 h 23"/>
              <a:gd name="T10" fmla="*/ 2147483646 w 53"/>
              <a:gd name="T11" fmla="*/ 0 h 23"/>
              <a:gd name="T12" fmla="*/ 2147483646 w 53"/>
              <a:gd name="T13" fmla="*/ 0 h 23"/>
              <a:gd name="T14" fmla="*/ 2147483646 w 53"/>
              <a:gd name="T15" fmla="*/ 2147483646 h 23"/>
              <a:gd name="T16" fmla="*/ 2147483646 w 53"/>
              <a:gd name="T17" fmla="*/ 2147483646 h 23"/>
              <a:gd name="T18" fmla="*/ 2147483646 w 53"/>
              <a:gd name="T19" fmla="*/ 0 h 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3" h="23">
                <a:moveTo>
                  <a:pt x="0" y="0"/>
                </a:moveTo>
                <a:lnTo>
                  <a:pt x="53" y="0"/>
                </a:lnTo>
                <a:lnTo>
                  <a:pt x="53" y="23"/>
                </a:lnTo>
                <a:lnTo>
                  <a:pt x="0" y="23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44" y="0"/>
                </a:lnTo>
                <a:lnTo>
                  <a:pt x="44" y="23"/>
                </a:lnTo>
                <a:lnTo>
                  <a:pt x="9" y="23"/>
                </a:lnTo>
                <a:lnTo>
                  <a:pt x="9" y="0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96" name="Freeform 1032"/>
          <p:cNvSpPr>
            <a:spLocks noEditPoints="1"/>
          </p:cNvSpPr>
          <p:nvPr/>
        </p:nvSpPr>
        <p:spPr bwMode="auto">
          <a:xfrm>
            <a:off x="6669088" y="5654675"/>
            <a:ext cx="55562" cy="36513"/>
          </a:xfrm>
          <a:custGeom>
            <a:avLst/>
            <a:gdLst>
              <a:gd name="T0" fmla="*/ 0 w 35"/>
              <a:gd name="T1" fmla="*/ 0 h 23"/>
              <a:gd name="T2" fmla="*/ 2147483646 w 35"/>
              <a:gd name="T3" fmla="*/ 0 h 23"/>
              <a:gd name="T4" fmla="*/ 2147483646 w 35"/>
              <a:gd name="T5" fmla="*/ 2147483646 h 23"/>
              <a:gd name="T6" fmla="*/ 0 w 35"/>
              <a:gd name="T7" fmla="*/ 2147483646 h 23"/>
              <a:gd name="T8" fmla="*/ 0 w 35"/>
              <a:gd name="T9" fmla="*/ 0 h 23"/>
              <a:gd name="T10" fmla="*/ 2147483646 w 35"/>
              <a:gd name="T11" fmla="*/ 0 h 23"/>
              <a:gd name="T12" fmla="*/ 2147483646 w 35"/>
              <a:gd name="T13" fmla="*/ 0 h 23"/>
              <a:gd name="T14" fmla="*/ 2147483646 w 35"/>
              <a:gd name="T15" fmla="*/ 2147483646 h 23"/>
              <a:gd name="T16" fmla="*/ 2147483646 w 35"/>
              <a:gd name="T17" fmla="*/ 2147483646 h 23"/>
              <a:gd name="T18" fmla="*/ 2147483646 w 35"/>
              <a:gd name="T19" fmla="*/ 0 h 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5" h="23">
                <a:moveTo>
                  <a:pt x="0" y="0"/>
                </a:moveTo>
                <a:lnTo>
                  <a:pt x="35" y="0"/>
                </a:lnTo>
                <a:lnTo>
                  <a:pt x="35" y="23"/>
                </a:lnTo>
                <a:lnTo>
                  <a:pt x="0" y="23"/>
                </a:lnTo>
                <a:lnTo>
                  <a:pt x="0" y="0"/>
                </a:lnTo>
                <a:close/>
                <a:moveTo>
                  <a:pt x="8" y="0"/>
                </a:moveTo>
                <a:lnTo>
                  <a:pt x="26" y="0"/>
                </a:lnTo>
                <a:lnTo>
                  <a:pt x="26" y="23"/>
                </a:lnTo>
                <a:lnTo>
                  <a:pt x="8" y="23"/>
                </a:lnTo>
                <a:lnTo>
                  <a:pt x="8" y="0"/>
                </a:lnTo>
                <a:close/>
              </a:path>
            </a:pathLst>
          </a:custGeom>
          <a:solidFill>
            <a:srgbClr val="D5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97" name="Freeform 1033"/>
          <p:cNvSpPr>
            <a:spLocks noEditPoints="1"/>
          </p:cNvSpPr>
          <p:nvPr/>
        </p:nvSpPr>
        <p:spPr bwMode="auto">
          <a:xfrm>
            <a:off x="6681788" y="5654675"/>
            <a:ext cx="28575" cy="36513"/>
          </a:xfrm>
          <a:custGeom>
            <a:avLst/>
            <a:gdLst>
              <a:gd name="T0" fmla="*/ 0 w 18"/>
              <a:gd name="T1" fmla="*/ 0 h 23"/>
              <a:gd name="T2" fmla="*/ 2147483646 w 18"/>
              <a:gd name="T3" fmla="*/ 0 h 23"/>
              <a:gd name="T4" fmla="*/ 2147483646 w 18"/>
              <a:gd name="T5" fmla="*/ 2147483646 h 23"/>
              <a:gd name="T6" fmla="*/ 0 w 18"/>
              <a:gd name="T7" fmla="*/ 2147483646 h 23"/>
              <a:gd name="T8" fmla="*/ 0 w 18"/>
              <a:gd name="T9" fmla="*/ 0 h 23"/>
              <a:gd name="T10" fmla="*/ 2147483646 w 18"/>
              <a:gd name="T11" fmla="*/ 0 h 23"/>
              <a:gd name="T12" fmla="*/ 2147483646 w 18"/>
              <a:gd name="T13" fmla="*/ 0 h 23"/>
              <a:gd name="T14" fmla="*/ 2147483646 w 18"/>
              <a:gd name="T15" fmla="*/ 2147483646 h 23"/>
              <a:gd name="T16" fmla="*/ 2147483646 w 18"/>
              <a:gd name="T17" fmla="*/ 2147483646 h 23"/>
              <a:gd name="T18" fmla="*/ 2147483646 w 18"/>
              <a:gd name="T19" fmla="*/ 0 h 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8" h="23">
                <a:moveTo>
                  <a:pt x="0" y="0"/>
                </a:moveTo>
                <a:lnTo>
                  <a:pt x="18" y="0"/>
                </a:lnTo>
                <a:lnTo>
                  <a:pt x="18" y="23"/>
                </a:lnTo>
                <a:lnTo>
                  <a:pt x="0" y="23"/>
                </a:lnTo>
                <a:lnTo>
                  <a:pt x="0" y="0"/>
                </a:lnTo>
                <a:close/>
                <a:moveTo>
                  <a:pt x="9" y="0"/>
                </a:moveTo>
                <a:lnTo>
                  <a:pt x="9" y="0"/>
                </a:lnTo>
                <a:lnTo>
                  <a:pt x="9" y="23"/>
                </a:lnTo>
                <a:lnTo>
                  <a:pt x="9" y="0"/>
                </a:lnTo>
                <a:close/>
              </a:path>
            </a:pathLst>
          </a:custGeom>
          <a:solidFill>
            <a:srgbClr val="EC38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98" name="Freeform 1034"/>
          <p:cNvSpPr>
            <a:spLocks noEditPoints="1"/>
          </p:cNvSpPr>
          <p:nvPr/>
        </p:nvSpPr>
        <p:spPr bwMode="auto">
          <a:xfrm>
            <a:off x="6696075" y="5654675"/>
            <a:ext cx="1588" cy="36513"/>
          </a:xfrm>
          <a:custGeom>
            <a:avLst/>
            <a:gdLst>
              <a:gd name="T0" fmla="*/ 0 w 1588"/>
              <a:gd name="T1" fmla="*/ 0 h 23"/>
              <a:gd name="T2" fmla="*/ 0 w 1588"/>
              <a:gd name="T3" fmla="*/ 0 h 23"/>
              <a:gd name="T4" fmla="*/ 0 w 1588"/>
              <a:gd name="T5" fmla="*/ 2147483646 h 23"/>
              <a:gd name="T6" fmla="*/ 0 w 1588"/>
              <a:gd name="T7" fmla="*/ 2147483646 h 23"/>
              <a:gd name="T8" fmla="*/ 0 w 1588"/>
              <a:gd name="T9" fmla="*/ 0 h 23"/>
              <a:gd name="T10" fmla="*/ 0 w 1588"/>
              <a:gd name="T11" fmla="*/ 0 h 23"/>
              <a:gd name="T12" fmla="*/ 0 w 1588"/>
              <a:gd name="T13" fmla="*/ 0 h 23"/>
              <a:gd name="T14" fmla="*/ 0 w 1588"/>
              <a:gd name="T15" fmla="*/ 2147483646 h 23"/>
              <a:gd name="T16" fmla="*/ 0 w 1588"/>
              <a:gd name="T17" fmla="*/ 2147483646 h 23"/>
              <a:gd name="T18" fmla="*/ 0 w 1588"/>
              <a:gd name="T19" fmla="*/ 0 h 2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88" h="23">
                <a:moveTo>
                  <a:pt x="0" y="0"/>
                </a:moveTo>
                <a:lnTo>
                  <a:pt x="0" y="0"/>
                </a:lnTo>
                <a:lnTo>
                  <a:pt x="0" y="23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2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99" name="Freeform 1035"/>
          <p:cNvSpPr>
            <a:spLocks/>
          </p:cNvSpPr>
          <p:nvPr/>
        </p:nvSpPr>
        <p:spPr bwMode="auto">
          <a:xfrm>
            <a:off x="6632575" y="5160963"/>
            <a:ext cx="795338" cy="682625"/>
          </a:xfrm>
          <a:custGeom>
            <a:avLst/>
            <a:gdLst>
              <a:gd name="T0" fmla="*/ 0 w 501"/>
              <a:gd name="T1" fmla="*/ 2147483646 h 430"/>
              <a:gd name="T2" fmla="*/ 0 w 501"/>
              <a:gd name="T3" fmla="*/ 2147483646 h 430"/>
              <a:gd name="T4" fmla="*/ 2147483646 w 501"/>
              <a:gd name="T5" fmla="*/ 2147483646 h 430"/>
              <a:gd name="T6" fmla="*/ 2147483646 w 501"/>
              <a:gd name="T7" fmla="*/ 2147483646 h 430"/>
              <a:gd name="T8" fmla="*/ 2147483646 w 501"/>
              <a:gd name="T9" fmla="*/ 2147483646 h 430"/>
              <a:gd name="T10" fmla="*/ 2147483646 w 501"/>
              <a:gd name="T11" fmla="*/ 0 h 430"/>
              <a:gd name="T12" fmla="*/ 2147483646 w 501"/>
              <a:gd name="T13" fmla="*/ 0 h 430"/>
              <a:gd name="T14" fmla="*/ 2147483646 w 501"/>
              <a:gd name="T15" fmla="*/ 2147483646 h 430"/>
              <a:gd name="T16" fmla="*/ 2147483646 w 501"/>
              <a:gd name="T17" fmla="*/ 2147483646 h 430"/>
              <a:gd name="T18" fmla="*/ 2147483646 w 501"/>
              <a:gd name="T19" fmla="*/ 2147483646 h 430"/>
              <a:gd name="T20" fmla="*/ 2147483646 w 501"/>
              <a:gd name="T21" fmla="*/ 2147483646 h 430"/>
              <a:gd name="T22" fmla="*/ 2147483646 w 501"/>
              <a:gd name="T23" fmla="*/ 2147483646 h 430"/>
              <a:gd name="T24" fmla="*/ 2147483646 w 501"/>
              <a:gd name="T25" fmla="*/ 2147483646 h 430"/>
              <a:gd name="T26" fmla="*/ 2147483646 w 501"/>
              <a:gd name="T27" fmla="*/ 2147483646 h 430"/>
              <a:gd name="T28" fmla="*/ 0 w 501"/>
              <a:gd name="T29" fmla="*/ 2147483646 h 43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501" h="430">
                <a:moveTo>
                  <a:pt x="0" y="430"/>
                </a:moveTo>
                <a:lnTo>
                  <a:pt x="0" y="299"/>
                </a:lnTo>
                <a:lnTo>
                  <a:pt x="49" y="253"/>
                </a:lnTo>
                <a:lnTo>
                  <a:pt x="54" y="253"/>
                </a:lnTo>
                <a:lnTo>
                  <a:pt x="54" y="46"/>
                </a:lnTo>
                <a:lnTo>
                  <a:pt x="112" y="0"/>
                </a:lnTo>
                <a:lnTo>
                  <a:pt x="447" y="0"/>
                </a:lnTo>
                <a:lnTo>
                  <a:pt x="447" y="142"/>
                </a:lnTo>
                <a:lnTo>
                  <a:pt x="434" y="180"/>
                </a:lnTo>
                <a:lnTo>
                  <a:pt x="434" y="246"/>
                </a:lnTo>
                <a:lnTo>
                  <a:pt x="425" y="249"/>
                </a:lnTo>
                <a:lnTo>
                  <a:pt x="501" y="249"/>
                </a:lnTo>
                <a:lnTo>
                  <a:pt x="501" y="384"/>
                </a:lnTo>
                <a:lnTo>
                  <a:pt x="447" y="430"/>
                </a:lnTo>
                <a:lnTo>
                  <a:pt x="0" y="43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00" name="Rectangle 1036"/>
          <p:cNvSpPr>
            <a:spLocks noChangeArrowheads="1"/>
          </p:cNvSpPr>
          <p:nvPr/>
        </p:nvSpPr>
        <p:spPr bwMode="auto">
          <a:xfrm>
            <a:off x="4719638" y="6030913"/>
            <a:ext cx="457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宋体" panose="02010600030101010101" pitchFamily="2" charset="-122"/>
              </a:rPr>
              <a:t>主机</a:t>
            </a:r>
          </a:p>
        </p:txBody>
      </p:sp>
      <p:sp>
        <p:nvSpPr>
          <p:cNvPr id="11701" name="Rectangle 1037"/>
          <p:cNvSpPr>
            <a:spLocks noChangeArrowheads="1"/>
          </p:cNvSpPr>
          <p:nvPr/>
        </p:nvSpPr>
        <p:spPr bwMode="auto">
          <a:xfrm>
            <a:off x="6556375" y="6030913"/>
            <a:ext cx="10382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目的主机</a:t>
            </a:r>
            <a:r>
              <a:rPr lang="en-US" altLang="zh-CN" sz="1800" b="1">
                <a:solidFill>
                  <a:srgbClr val="000000"/>
                </a:solidFill>
                <a:latin typeface="宋体" panose="02010600030101010101" pitchFamily="2" charset="-122"/>
              </a:rPr>
              <a:t>C</a:t>
            </a:r>
            <a:endParaRPr lang="zh-CN" altLang="en-US" sz="18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1702" name="Line 1038"/>
          <p:cNvSpPr>
            <a:spLocks noChangeShapeType="1"/>
          </p:cNvSpPr>
          <p:nvPr/>
        </p:nvSpPr>
        <p:spPr bwMode="auto">
          <a:xfrm>
            <a:off x="5037138" y="1273175"/>
            <a:ext cx="1587" cy="4921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03" name="Line 1039"/>
          <p:cNvSpPr>
            <a:spLocks noChangeShapeType="1"/>
          </p:cNvSpPr>
          <p:nvPr/>
        </p:nvSpPr>
        <p:spPr bwMode="auto">
          <a:xfrm>
            <a:off x="5037138" y="1371600"/>
            <a:ext cx="1587" cy="476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04" name="Line 1040"/>
          <p:cNvSpPr>
            <a:spLocks noChangeShapeType="1"/>
          </p:cNvSpPr>
          <p:nvPr/>
        </p:nvSpPr>
        <p:spPr bwMode="auto">
          <a:xfrm>
            <a:off x="5037138" y="1468438"/>
            <a:ext cx="1587" cy="4921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05" name="Line 1041"/>
          <p:cNvSpPr>
            <a:spLocks noChangeShapeType="1"/>
          </p:cNvSpPr>
          <p:nvPr/>
        </p:nvSpPr>
        <p:spPr bwMode="auto">
          <a:xfrm>
            <a:off x="5037138" y="1565275"/>
            <a:ext cx="1587" cy="4921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06" name="Line 1042"/>
          <p:cNvSpPr>
            <a:spLocks noChangeShapeType="1"/>
          </p:cNvSpPr>
          <p:nvPr/>
        </p:nvSpPr>
        <p:spPr bwMode="auto">
          <a:xfrm>
            <a:off x="5037138" y="1663700"/>
            <a:ext cx="1587" cy="4921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07" name="Line 1043"/>
          <p:cNvSpPr>
            <a:spLocks noChangeShapeType="1"/>
          </p:cNvSpPr>
          <p:nvPr/>
        </p:nvSpPr>
        <p:spPr bwMode="auto">
          <a:xfrm>
            <a:off x="5037138" y="1760538"/>
            <a:ext cx="1587" cy="4921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08" name="Line 1044"/>
          <p:cNvSpPr>
            <a:spLocks noChangeShapeType="1"/>
          </p:cNvSpPr>
          <p:nvPr/>
        </p:nvSpPr>
        <p:spPr bwMode="auto">
          <a:xfrm>
            <a:off x="5037138" y="1858963"/>
            <a:ext cx="1587" cy="476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09" name="Line 1045"/>
          <p:cNvSpPr>
            <a:spLocks noChangeShapeType="1"/>
          </p:cNvSpPr>
          <p:nvPr/>
        </p:nvSpPr>
        <p:spPr bwMode="auto">
          <a:xfrm>
            <a:off x="5037138" y="1955800"/>
            <a:ext cx="1587" cy="4921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10" name="Line 1046"/>
          <p:cNvSpPr>
            <a:spLocks noChangeShapeType="1"/>
          </p:cNvSpPr>
          <p:nvPr/>
        </p:nvSpPr>
        <p:spPr bwMode="auto">
          <a:xfrm>
            <a:off x="5037138" y="2052638"/>
            <a:ext cx="1587" cy="4921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11" name="Freeform 1047"/>
          <p:cNvSpPr>
            <a:spLocks/>
          </p:cNvSpPr>
          <p:nvPr/>
        </p:nvSpPr>
        <p:spPr bwMode="auto">
          <a:xfrm>
            <a:off x="5037138" y="2151063"/>
            <a:ext cx="14287" cy="36512"/>
          </a:xfrm>
          <a:custGeom>
            <a:avLst/>
            <a:gdLst>
              <a:gd name="T0" fmla="*/ 0 w 2"/>
              <a:gd name="T1" fmla="*/ 0 h 6"/>
              <a:gd name="T2" fmla="*/ 0 w 2"/>
              <a:gd name="T3" fmla="*/ 2147483646 h 6"/>
              <a:gd name="T4" fmla="*/ 2147483646 w 2"/>
              <a:gd name="T5" fmla="*/ 2147483646 h 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6">
                <a:moveTo>
                  <a:pt x="0" y="0"/>
                </a:moveTo>
                <a:lnTo>
                  <a:pt x="0" y="6"/>
                </a:lnTo>
                <a:lnTo>
                  <a:pt x="2" y="6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12" name="Line 1048"/>
          <p:cNvSpPr>
            <a:spLocks noChangeShapeType="1"/>
          </p:cNvSpPr>
          <p:nvPr/>
        </p:nvSpPr>
        <p:spPr bwMode="auto">
          <a:xfrm>
            <a:off x="5106988" y="2187575"/>
            <a:ext cx="57150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13" name="Line 1049"/>
          <p:cNvSpPr>
            <a:spLocks noChangeShapeType="1"/>
          </p:cNvSpPr>
          <p:nvPr/>
        </p:nvSpPr>
        <p:spPr bwMode="auto">
          <a:xfrm>
            <a:off x="5221288" y="2187575"/>
            <a:ext cx="57150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14" name="Line 1050"/>
          <p:cNvSpPr>
            <a:spLocks noChangeShapeType="1"/>
          </p:cNvSpPr>
          <p:nvPr/>
        </p:nvSpPr>
        <p:spPr bwMode="auto">
          <a:xfrm>
            <a:off x="5334000" y="2187575"/>
            <a:ext cx="57150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15" name="Line 1051"/>
          <p:cNvSpPr>
            <a:spLocks noChangeShapeType="1"/>
          </p:cNvSpPr>
          <p:nvPr/>
        </p:nvSpPr>
        <p:spPr bwMode="auto">
          <a:xfrm>
            <a:off x="5448300" y="2187575"/>
            <a:ext cx="57150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16" name="Line 1052"/>
          <p:cNvSpPr>
            <a:spLocks noChangeShapeType="1"/>
          </p:cNvSpPr>
          <p:nvPr/>
        </p:nvSpPr>
        <p:spPr bwMode="auto">
          <a:xfrm>
            <a:off x="5561013" y="2187575"/>
            <a:ext cx="57150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17" name="Line 1053"/>
          <p:cNvSpPr>
            <a:spLocks noChangeShapeType="1"/>
          </p:cNvSpPr>
          <p:nvPr/>
        </p:nvSpPr>
        <p:spPr bwMode="auto">
          <a:xfrm>
            <a:off x="5675313" y="2187575"/>
            <a:ext cx="57150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18" name="Line 1054"/>
          <p:cNvSpPr>
            <a:spLocks noChangeShapeType="1"/>
          </p:cNvSpPr>
          <p:nvPr/>
        </p:nvSpPr>
        <p:spPr bwMode="auto">
          <a:xfrm>
            <a:off x="5788025" y="2187575"/>
            <a:ext cx="57150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19" name="Line 1055"/>
          <p:cNvSpPr>
            <a:spLocks noChangeShapeType="1"/>
          </p:cNvSpPr>
          <p:nvPr/>
        </p:nvSpPr>
        <p:spPr bwMode="auto">
          <a:xfrm>
            <a:off x="5902325" y="2187575"/>
            <a:ext cx="57150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20" name="Line 1056"/>
          <p:cNvSpPr>
            <a:spLocks noChangeShapeType="1"/>
          </p:cNvSpPr>
          <p:nvPr/>
        </p:nvSpPr>
        <p:spPr bwMode="auto">
          <a:xfrm>
            <a:off x="6015038" y="2187575"/>
            <a:ext cx="57150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21" name="Line 1057"/>
          <p:cNvSpPr>
            <a:spLocks noChangeShapeType="1"/>
          </p:cNvSpPr>
          <p:nvPr/>
        </p:nvSpPr>
        <p:spPr bwMode="auto">
          <a:xfrm>
            <a:off x="6129338" y="2187575"/>
            <a:ext cx="57150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22" name="Line 1058"/>
          <p:cNvSpPr>
            <a:spLocks noChangeShapeType="1"/>
          </p:cNvSpPr>
          <p:nvPr/>
        </p:nvSpPr>
        <p:spPr bwMode="auto">
          <a:xfrm>
            <a:off x="6242050" y="2187575"/>
            <a:ext cx="57150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23" name="Freeform 1059"/>
          <p:cNvSpPr>
            <a:spLocks/>
          </p:cNvSpPr>
          <p:nvPr/>
        </p:nvSpPr>
        <p:spPr bwMode="auto">
          <a:xfrm>
            <a:off x="6327775" y="2132013"/>
            <a:ext cx="127000" cy="109537"/>
          </a:xfrm>
          <a:custGeom>
            <a:avLst/>
            <a:gdLst>
              <a:gd name="T0" fmla="*/ 2147483646 w 80"/>
              <a:gd name="T1" fmla="*/ 2147483646 h 69"/>
              <a:gd name="T2" fmla="*/ 0 w 80"/>
              <a:gd name="T3" fmla="*/ 2147483646 h 69"/>
              <a:gd name="T4" fmla="*/ 0 w 80"/>
              <a:gd name="T5" fmla="*/ 2147483646 h 69"/>
              <a:gd name="T6" fmla="*/ 2147483646 w 80"/>
              <a:gd name="T7" fmla="*/ 2147483646 h 69"/>
              <a:gd name="T8" fmla="*/ 2147483646 w 80"/>
              <a:gd name="T9" fmla="*/ 2147483646 h 69"/>
              <a:gd name="T10" fmla="*/ 2147483646 w 80"/>
              <a:gd name="T11" fmla="*/ 2147483646 h 69"/>
              <a:gd name="T12" fmla="*/ 2147483646 w 80"/>
              <a:gd name="T13" fmla="*/ 2147483646 h 69"/>
              <a:gd name="T14" fmla="*/ 2147483646 w 80"/>
              <a:gd name="T15" fmla="*/ 2147483646 h 69"/>
              <a:gd name="T16" fmla="*/ 2147483646 w 80"/>
              <a:gd name="T17" fmla="*/ 2147483646 h 69"/>
              <a:gd name="T18" fmla="*/ 2147483646 w 80"/>
              <a:gd name="T19" fmla="*/ 2147483646 h 69"/>
              <a:gd name="T20" fmla="*/ 0 w 80"/>
              <a:gd name="T21" fmla="*/ 2147483646 h 69"/>
              <a:gd name="T22" fmla="*/ 0 w 80"/>
              <a:gd name="T23" fmla="*/ 0 h 69"/>
              <a:gd name="T24" fmla="*/ 2147483646 w 80"/>
              <a:gd name="T25" fmla="*/ 2147483646 h 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0" h="69">
                <a:moveTo>
                  <a:pt x="80" y="35"/>
                </a:moveTo>
                <a:lnTo>
                  <a:pt x="0" y="69"/>
                </a:lnTo>
                <a:lnTo>
                  <a:pt x="0" y="62"/>
                </a:lnTo>
                <a:lnTo>
                  <a:pt x="5" y="54"/>
                </a:lnTo>
                <a:lnTo>
                  <a:pt x="5" y="50"/>
                </a:lnTo>
                <a:lnTo>
                  <a:pt x="9" y="43"/>
                </a:lnTo>
                <a:lnTo>
                  <a:pt x="9" y="35"/>
                </a:lnTo>
                <a:lnTo>
                  <a:pt x="9" y="27"/>
                </a:lnTo>
                <a:lnTo>
                  <a:pt x="5" y="20"/>
                </a:lnTo>
                <a:lnTo>
                  <a:pt x="5" y="12"/>
                </a:lnTo>
                <a:lnTo>
                  <a:pt x="0" y="8"/>
                </a:lnTo>
                <a:lnTo>
                  <a:pt x="0" y="0"/>
                </a:lnTo>
                <a:lnTo>
                  <a:pt x="80" y="3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24" name="Line 1060"/>
          <p:cNvSpPr>
            <a:spLocks noChangeShapeType="1"/>
          </p:cNvSpPr>
          <p:nvPr/>
        </p:nvSpPr>
        <p:spPr bwMode="auto">
          <a:xfrm>
            <a:off x="7448550" y="2187575"/>
            <a:ext cx="57150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25" name="Line 1061"/>
          <p:cNvSpPr>
            <a:spLocks noChangeShapeType="1"/>
          </p:cNvSpPr>
          <p:nvPr/>
        </p:nvSpPr>
        <p:spPr bwMode="auto">
          <a:xfrm>
            <a:off x="7562850" y="2187575"/>
            <a:ext cx="55563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26" name="Line 1062"/>
          <p:cNvSpPr>
            <a:spLocks noChangeShapeType="1"/>
          </p:cNvSpPr>
          <p:nvPr/>
        </p:nvSpPr>
        <p:spPr bwMode="auto">
          <a:xfrm>
            <a:off x="7675563" y="2187575"/>
            <a:ext cx="57150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27" name="Line 1063"/>
          <p:cNvSpPr>
            <a:spLocks noChangeShapeType="1"/>
          </p:cNvSpPr>
          <p:nvPr/>
        </p:nvSpPr>
        <p:spPr bwMode="auto">
          <a:xfrm>
            <a:off x="7789863" y="2187575"/>
            <a:ext cx="55562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28" name="Line 1064"/>
          <p:cNvSpPr>
            <a:spLocks noChangeShapeType="1"/>
          </p:cNvSpPr>
          <p:nvPr/>
        </p:nvSpPr>
        <p:spPr bwMode="auto">
          <a:xfrm>
            <a:off x="7902575" y="2187575"/>
            <a:ext cx="57150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29" name="Freeform 1065"/>
          <p:cNvSpPr>
            <a:spLocks/>
          </p:cNvSpPr>
          <p:nvPr/>
        </p:nvSpPr>
        <p:spPr bwMode="auto">
          <a:xfrm>
            <a:off x="8016875" y="2187575"/>
            <a:ext cx="34925" cy="17463"/>
          </a:xfrm>
          <a:custGeom>
            <a:avLst/>
            <a:gdLst>
              <a:gd name="T0" fmla="*/ 0 w 5"/>
              <a:gd name="T1" fmla="*/ 0 h 3"/>
              <a:gd name="T2" fmla="*/ 2147483646 w 5"/>
              <a:gd name="T3" fmla="*/ 0 h 3"/>
              <a:gd name="T4" fmla="*/ 2147483646 w 5"/>
              <a:gd name="T5" fmla="*/ 2147483646 h 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" h="3">
                <a:moveTo>
                  <a:pt x="0" y="0"/>
                </a:moveTo>
                <a:lnTo>
                  <a:pt x="5" y="0"/>
                </a:lnTo>
                <a:lnTo>
                  <a:pt x="5" y="3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30" name="Line 1066"/>
          <p:cNvSpPr>
            <a:spLocks noChangeShapeType="1"/>
          </p:cNvSpPr>
          <p:nvPr/>
        </p:nvSpPr>
        <p:spPr bwMode="auto">
          <a:xfrm>
            <a:off x="8051800" y="2254250"/>
            <a:ext cx="1588" cy="4921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31" name="Line 1067"/>
          <p:cNvSpPr>
            <a:spLocks noChangeShapeType="1"/>
          </p:cNvSpPr>
          <p:nvPr/>
        </p:nvSpPr>
        <p:spPr bwMode="auto">
          <a:xfrm>
            <a:off x="8051800" y="2352675"/>
            <a:ext cx="1588" cy="476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32" name="Line 1068"/>
          <p:cNvSpPr>
            <a:spLocks noChangeShapeType="1"/>
          </p:cNvSpPr>
          <p:nvPr/>
        </p:nvSpPr>
        <p:spPr bwMode="auto">
          <a:xfrm>
            <a:off x="8051800" y="2449513"/>
            <a:ext cx="1588" cy="4921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33" name="Line 1069"/>
          <p:cNvSpPr>
            <a:spLocks noChangeShapeType="1"/>
          </p:cNvSpPr>
          <p:nvPr/>
        </p:nvSpPr>
        <p:spPr bwMode="auto">
          <a:xfrm>
            <a:off x="8051800" y="2546350"/>
            <a:ext cx="1588" cy="4921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34" name="Line 1070"/>
          <p:cNvSpPr>
            <a:spLocks noChangeShapeType="1"/>
          </p:cNvSpPr>
          <p:nvPr/>
        </p:nvSpPr>
        <p:spPr bwMode="auto">
          <a:xfrm>
            <a:off x="8051800" y="2644775"/>
            <a:ext cx="1588" cy="476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35" name="Line 1071"/>
          <p:cNvSpPr>
            <a:spLocks noChangeShapeType="1"/>
          </p:cNvSpPr>
          <p:nvPr/>
        </p:nvSpPr>
        <p:spPr bwMode="auto">
          <a:xfrm>
            <a:off x="8051800" y="2741613"/>
            <a:ext cx="1588" cy="4921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36" name="Line 1072"/>
          <p:cNvSpPr>
            <a:spLocks noChangeShapeType="1"/>
          </p:cNvSpPr>
          <p:nvPr/>
        </p:nvSpPr>
        <p:spPr bwMode="auto">
          <a:xfrm>
            <a:off x="8051800" y="2840038"/>
            <a:ext cx="1588" cy="476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37" name="Line 1073"/>
          <p:cNvSpPr>
            <a:spLocks noChangeShapeType="1"/>
          </p:cNvSpPr>
          <p:nvPr/>
        </p:nvSpPr>
        <p:spPr bwMode="auto">
          <a:xfrm>
            <a:off x="8051800" y="2936875"/>
            <a:ext cx="1588" cy="4921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38" name="Line 1074"/>
          <p:cNvSpPr>
            <a:spLocks noChangeShapeType="1"/>
          </p:cNvSpPr>
          <p:nvPr/>
        </p:nvSpPr>
        <p:spPr bwMode="auto">
          <a:xfrm>
            <a:off x="8051800" y="3033713"/>
            <a:ext cx="1588" cy="4921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39" name="Line 1075"/>
          <p:cNvSpPr>
            <a:spLocks noChangeShapeType="1"/>
          </p:cNvSpPr>
          <p:nvPr/>
        </p:nvSpPr>
        <p:spPr bwMode="auto">
          <a:xfrm>
            <a:off x="8051800" y="3132138"/>
            <a:ext cx="1588" cy="4921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40" name="Line 1076"/>
          <p:cNvSpPr>
            <a:spLocks noChangeShapeType="1"/>
          </p:cNvSpPr>
          <p:nvPr/>
        </p:nvSpPr>
        <p:spPr bwMode="auto">
          <a:xfrm>
            <a:off x="8051800" y="3228975"/>
            <a:ext cx="1588" cy="4921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41" name="Line 1077"/>
          <p:cNvSpPr>
            <a:spLocks noChangeShapeType="1"/>
          </p:cNvSpPr>
          <p:nvPr/>
        </p:nvSpPr>
        <p:spPr bwMode="auto">
          <a:xfrm>
            <a:off x="8051800" y="3327400"/>
            <a:ext cx="1588" cy="476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42" name="Line 1078"/>
          <p:cNvSpPr>
            <a:spLocks noChangeShapeType="1"/>
          </p:cNvSpPr>
          <p:nvPr/>
        </p:nvSpPr>
        <p:spPr bwMode="auto">
          <a:xfrm>
            <a:off x="8051800" y="3424238"/>
            <a:ext cx="1588" cy="4921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43" name="Line 1079"/>
          <p:cNvSpPr>
            <a:spLocks noChangeShapeType="1"/>
          </p:cNvSpPr>
          <p:nvPr/>
        </p:nvSpPr>
        <p:spPr bwMode="auto">
          <a:xfrm>
            <a:off x="8051800" y="3521075"/>
            <a:ext cx="1588" cy="4921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44" name="Line 1080"/>
          <p:cNvSpPr>
            <a:spLocks noChangeShapeType="1"/>
          </p:cNvSpPr>
          <p:nvPr/>
        </p:nvSpPr>
        <p:spPr bwMode="auto">
          <a:xfrm>
            <a:off x="8051800" y="3619500"/>
            <a:ext cx="1588" cy="4921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45" name="Line 1081"/>
          <p:cNvSpPr>
            <a:spLocks noChangeShapeType="1"/>
          </p:cNvSpPr>
          <p:nvPr/>
        </p:nvSpPr>
        <p:spPr bwMode="auto">
          <a:xfrm>
            <a:off x="8051800" y="3716338"/>
            <a:ext cx="1588" cy="4921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46" name="Line 1082"/>
          <p:cNvSpPr>
            <a:spLocks noChangeShapeType="1"/>
          </p:cNvSpPr>
          <p:nvPr/>
        </p:nvSpPr>
        <p:spPr bwMode="auto">
          <a:xfrm>
            <a:off x="8051800" y="3814763"/>
            <a:ext cx="1588" cy="476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47" name="Line 1083"/>
          <p:cNvSpPr>
            <a:spLocks noChangeShapeType="1"/>
          </p:cNvSpPr>
          <p:nvPr/>
        </p:nvSpPr>
        <p:spPr bwMode="auto">
          <a:xfrm flipH="1">
            <a:off x="7937500" y="3862388"/>
            <a:ext cx="57150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48" name="Line 1084"/>
          <p:cNvSpPr>
            <a:spLocks noChangeShapeType="1"/>
          </p:cNvSpPr>
          <p:nvPr/>
        </p:nvSpPr>
        <p:spPr bwMode="auto">
          <a:xfrm flipH="1">
            <a:off x="7824788" y="3862388"/>
            <a:ext cx="57150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49" name="Line 1085"/>
          <p:cNvSpPr>
            <a:spLocks noChangeShapeType="1"/>
          </p:cNvSpPr>
          <p:nvPr/>
        </p:nvSpPr>
        <p:spPr bwMode="auto">
          <a:xfrm flipH="1">
            <a:off x="7710488" y="3862388"/>
            <a:ext cx="57150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50" name="Line 1086"/>
          <p:cNvSpPr>
            <a:spLocks noChangeShapeType="1"/>
          </p:cNvSpPr>
          <p:nvPr/>
        </p:nvSpPr>
        <p:spPr bwMode="auto">
          <a:xfrm flipH="1">
            <a:off x="7597775" y="3862388"/>
            <a:ext cx="57150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51" name="Freeform 1087"/>
          <p:cNvSpPr>
            <a:spLocks/>
          </p:cNvSpPr>
          <p:nvPr/>
        </p:nvSpPr>
        <p:spPr bwMode="auto">
          <a:xfrm>
            <a:off x="7448550" y="3808413"/>
            <a:ext cx="127000" cy="109537"/>
          </a:xfrm>
          <a:custGeom>
            <a:avLst/>
            <a:gdLst>
              <a:gd name="T0" fmla="*/ 0 w 80"/>
              <a:gd name="T1" fmla="*/ 2147483646 h 69"/>
              <a:gd name="T2" fmla="*/ 2147483646 w 80"/>
              <a:gd name="T3" fmla="*/ 0 h 69"/>
              <a:gd name="T4" fmla="*/ 2147483646 w 80"/>
              <a:gd name="T5" fmla="*/ 2147483646 h 69"/>
              <a:gd name="T6" fmla="*/ 2147483646 w 80"/>
              <a:gd name="T7" fmla="*/ 2147483646 h 69"/>
              <a:gd name="T8" fmla="*/ 2147483646 w 80"/>
              <a:gd name="T9" fmla="*/ 2147483646 h 69"/>
              <a:gd name="T10" fmla="*/ 2147483646 w 80"/>
              <a:gd name="T11" fmla="*/ 2147483646 h 69"/>
              <a:gd name="T12" fmla="*/ 2147483646 w 80"/>
              <a:gd name="T13" fmla="*/ 2147483646 h 69"/>
              <a:gd name="T14" fmla="*/ 2147483646 w 80"/>
              <a:gd name="T15" fmla="*/ 2147483646 h 69"/>
              <a:gd name="T16" fmla="*/ 2147483646 w 80"/>
              <a:gd name="T17" fmla="*/ 2147483646 h 69"/>
              <a:gd name="T18" fmla="*/ 2147483646 w 80"/>
              <a:gd name="T19" fmla="*/ 2147483646 h 69"/>
              <a:gd name="T20" fmla="*/ 2147483646 w 80"/>
              <a:gd name="T21" fmla="*/ 2147483646 h 69"/>
              <a:gd name="T22" fmla="*/ 2147483646 w 80"/>
              <a:gd name="T23" fmla="*/ 2147483646 h 69"/>
              <a:gd name="T24" fmla="*/ 0 w 80"/>
              <a:gd name="T25" fmla="*/ 2147483646 h 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0" h="69">
                <a:moveTo>
                  <a:pt x="0" y="34"/>
                </a:moveTo>
                <a:lnTo>
                  <a:pt x="80" y="0"/>
                </a:lnTo>
                <a:lnTo>
                  <a:pt x="80" y="8"/>
                </a:lnTo>
                <a:lnTo>
                  <a:pt x="76" y="15"/>
                </a:lnTo>
                <a:lnTo>
                  <a:pt x="76" y="19"/>
                </a:lnTo>
                <a:lnTo>
                  <a:pt x="72" y="27"/>
                </a:lnTo>
                <a:lnTo>
                  <a:pt x="72" y="34"/>
                </a:lnTo>
                <a:lnTo>
                  <a:pt x="72" y="42"/>
                </a:lnTo>
                <a:lnTo>
                  <a:pt x="76" y="50"/>
                </a:lnTo>
                <a:lnTo>
                  <a:pt x="76" y="57"/>
                </a:lnTo>
                <a:lnTo>
                  <a:pt x="80" y="61"/>
                </a:lnTo>
                <a:lnTo>
                  <a:pt x="80" y="69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52" name="Line 1088"/>
          <p:cNvSpPr>
            <a:spLocks noChangeShapeType="1"/>
          </p:cNvSpPr>
          <p:nvPr/>
        </p:nvSpPr>
        <p:spPr bwMode="auto">
          <a:xfrm flipH="1">
            <a:off x="6399213" y="3862388"/>
            <a:ext cx="55562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53" name="Line 1089"/>
          <p:cNvSpPr>
            <a:spLocks noChangeShapeType="1"/>
          </p:cNvSpPr>
          <p:nvPr/>
        </p:nvSpPr>
        <p:spPr bwMode="auto">
          <a:xfrm flipH="1">
            <a:off x="6284913" y="3862388"/>
            <a:ext cx="57150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54" name="Line 1090"/>
          <p:cNvSpPr>
            <a:spLocks noChangeShapeType="1"/>
          </p:cNvSpPr>
          <p:nvPr/>
        </p:nvSpPr>
        <p:spPr bwMode="auto">
          <a:xfrm flipH="1">
            <a:off x="6172200" y="3862388"/>
            <a:ext cx="55563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55" name="Line 1091"/>
          <p:cNvSpPr>
            <a:spLocks noChangeShapeType="1"/>
          </p:cNvSpPr>
          <p:nvPr/>
        </p:nvSpPr>
        <p:spPr bwMode="auto">
          <a:xfrm flipH="1">
            <a:off x="6057900" y="3862388"/>
            <a:ext cx="57150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56" name="Line 1092"/>
          <p:cNvSpPr>
            <a:spLocks noChangeShapeType="1"/>
          </p:cNvSpPr>
          <p:nvPr/>
        </p:nvSpPr>
        <p:spPr bwMode="auto">
          <a:xfrm flipH="1">
            <a:off x="5945188" y="3862388"/>
            <a:ext cx="55562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57" name="Line 1093"/>
          <p:cNvSpPr>
            <a:spLocks noChangeShapeType="1"/>
          </p:cNvSpPr>
          <p:nvPr/>
        </p:nvSpPr>
        <p:spPr bwMode="auto">
          <a:xfrm flipH="1">
            <a:off x="5830888" y="3862388"/>
            <a:ext cx="57150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58" name="Freeform 1094"/>
          <p:cNvSpPr>
            <a:spLocks/>
          </p:cNvSpPr>
          <p:nvPr/>
        </p:nvSpPr>
        <p:spPr bwMode="auto">
          <a:xfrm>
            <a:off x="5746750" y="3862388"/>
            <a:ext cx="28575" cy="25400"/>
          </a:xfrm>
          <a:custGeom>
            <a:avLst/>
            <a:gdLst>
              <a:gd name="T0" fmla="*/ 2147483646 w 4"/>
              <a:gd name="T1" fmla="*/ 0 h 4"/>
              <a:gd name="T2" fmla="*/ 0 w 4"/>
              <a:gd name="T3" fmla="*/ 0 h 4"/>
              <a:gd name="T4" fmla="*/ 0 w 4"/>
              <a:gd name="T5" fmla="*/ 2147483646 h 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" h="4">
                <a:moveTo>
                  <a:pt x="4" y="0"/>
                </a:moveTo>
                <a:lnTo>
                  <a:pt x="0" y="0"/>
                </a:lnTo>
                <a:lnTo>
                  <a:pt x="0" y="4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59" name="Line 1095"/>
          <p:cNvSpPr>
            <a:spLocks noChangeShapeType="1"/>
          </p:cNvSpPr>
          <p:nvPr/>
        </p:nvSpPr>
        <p:spPr bwMode="auto">
          <a:xfrm>
            <a:off x="5746750" y="3935413"/>
            <a:ext cx="1588" cy="4921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60" name="Line 1096"/>
          <p:cNvSpPr>
            <a:spLocks noChangeShapeType="1"/>
          </p:cNvSpPr>
          <p:nvPr/>
        </p:nvSpPr>
        <p:spPr bwMode="auto">
          <a:xfrm>
            <a:off x="5746750" y="4033838"/>
            <a:ext cx="1588" cy="4921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61" name="Line 1097"/>
          <p:cNvSpPr>
            <a:spLocks noChangeShapeType="1"/>
          </p:cNvSpPr>
          <p:nvPr/>
        </p:nvSpPr>
        <p:spPr bwMode="auto">
          <a:xfrm>
            <a:off x="5746750" y="4130675"/>
            <a:ext cx="1588" cy="4921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62" name="Line 1098"/>
          <p:cNvSpPr>
            <a:spLocks noChangeShapeType="1"/>
          </p:cNvSpPr>
          <p:nvPr/>
        </p:nvSpPr>
        <p:spPr bwMode="auto">
          <a:xfrm>
            <a:off x="5746750" y="4229100"/>
            <a:ext cx="1588" cy="476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63" name="Line 1099"/>
          <p:cNvSpPr>
            <a:spLocks noChangeShapeType="1"/>
          </p:cNvSpPr>
          <p:nvPr/>
        </p:nvSpPr>
        <p:spPr bwMode="auto">
          <a:xfrm>
            <a:off x="5746750" y="4325938"/>
            <a:ext cx="1588" cy="4921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64" name="Line 1100"/>
          <p:cNvSpPr>
            <a:spLocks noChangeShapeType="1"/>
          </p:cNvSpPr>
          <p:nvPr/>
        </p:nvSpPr>
        <p:spPr bwMode="auto">
          <a:xfrm>
            <a:off x="5746750" y="4424363"/>
            <a:ext cx="1588" cy="476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65" name="Line 1101"/>
          <p:cNvSpPr>
            <a:spLocks noChangeShapeType="1"/>
          </p:cNvSpPr>
          <p:nvPr/>
        </p:nvSpPr>
        <p:spPr bwMode="auto">
          <a:xfrm>
            <a:off x="5746750" y="4521200"/>
            <a:ext cx="1588" cy="4921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66" name="Line 1102"/>
          <p:cNvSpPr>
            <a:spLocks noChangeShapeType="1"/>
          </p:cNvSpPr>
          <p:nvPr/>
        </p:nvSpPr>
        <p:spPr bwMode="auto">
          <a:xfrm>
            <a:off x="5746750" y="4618038"/>
            <a:ext cx="1588" cy="4921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67" name="Line 1103"/>
          <p:cNvSpPr>
            <a:spLocks noChangeShapeType="1"/>
          </p:cNvSpPr>
          <p:nvPr/>
        </p:nvSpPr>
        <p:spPr bwMode="auto">
          <a:xfrm>
            <a:off x="5746750" y="4716463"/>
            <a:ext cx="1588" cy="476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68" name="Line 1104"/>
          <p:cNvSpPr>
            <a:spLocks noChangeShapeType="1"/>
          </p:cNvSpPr>
          <p:nvPr/>
        </p:nvSpPr>
        <p:spPr bwMode="auto">
          <a:xfrm>
            <a:off x="5746750" y="4813300"/>
            <a:ext cx="1588" cy="4921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69" name="Line 1105"/>
          <p:cNvSpPr>
            <a:spLocks noChangeShapeType="1"/>
          </p:cNvSpPr>
          <p:nvPr/>
        </p:nvSpPr>
        <p:spPr bwMode="auto">
          <a:xfrm>
            <a:off x="5746750" y="4911725"/>
            <a:ext cx="1588" cy="476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0" name="Line 1106"/>
          <p:cNvSpPr>
            <a:spLocks noChangeShapeType="1"/>
          </p:cNvSpPr>
          <p:nvPr/>
        </p:nvSpPr>
        <p:spPr bwMode="auto">
          <a:xfrm>
            <a:off x="5746750" y="5008563"/>
            <a:ext cx="1588" cy="4921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1" name="Line 1107"/>
          <p:cNvSpPr>
            <a:spLocks noChangeShapeType="1"/>
          </p:cNvSpPr>
          <p:nvPr/>
        </p:nvSpPr>
        <p:spPr bwMode="auto">
          <a:xfrm>
            <a:off x="5746750" y="5105400"/>
            <a:ext cx="1588" cy="4921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2" name="Line 1108"/>
          <p:cNvSpPr>
            <a:spLocks noChangeShapeType="1"/>
          </p:cNvSpPr>
          <p:nvPr/>
        </p:nvSpPr>
        <p:spPr bwMode="auto">
          <a:xfrm>
            <a:off x="5746750" y="5203825"/>
            <a:ext cx="1588" cy="476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3" name="Line 1109"/>
          <p:cNvSpPr>
            <a:spLocks noChangeShapeType="1"/>
          </p:cNvSpPr>
          <p:nvPr/>
        </p:nvSpPr>
        <p:spPr bwMode="auto">
          <a:xfrm>
            <a:off x="5746750" y="5300663"/>
            <a:ext cx="1588" cy="4921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4" name="Line 1110"/>
          <p:cNvSpPr>
            <a:spLocks noChangeShapeType="1"/>
          </p:cNvSpPr>
          <p:nvPr/>
        </p:nvSpPr>
        <p:spPr bwMode="auto">
          <a:xfrm>
            <a:off x="5746750" y="5399088"/>
            <a:ext cx="1588" cy="476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5" name="Line 1111"/>
          <p:cNvSpPr>
            <a:spLocks noChangeShapeType="1"/>
          </p:cNvSpPr>
          <p:nvPr/>
        </p:nvSpPr>
        <p:spPr bwMode="auto">
          <a:xfrm>
            <a:off x="5746750" y="5495925"/>
            <a:ext cx="1588" cy="4921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6" name="Freeform 1112"/>
          <p:cNvSpPr>
            <a:spLocks/>
          </p:cNvSpPr>
          <p:nvPr/>
        </p:nvSpPr>
        <p:spPr bwMode="auto">
          <a:xfrm>
            <a:off x="5746750" y="5592763"/>
            <a:ext cx="28575" cy="25400"/>
          </a:xfrm>
          <a:custGeom>
            <a:avLst/>
            <a:gdLst>
              <a:gd name="T0" fmla="*/ 0 w 4"/>
              <a:gd name="T1" fmla="*/ 0 h 4"/>
              <a:gd name="T2" fmla="*/ 0 w 4"/>
              <a:gd name="T3" fmla="*/ 2147483646 h 4"/>
              <a:gd name="T4" fmla="*/ 2147483646 w 4"/>
              <a:gd name="T5" fmla="*/ 2147483646 h 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" h="4">
                <a:moveTo>
                  <a:pt x="0" y="0"/>
                </a:moveTo>
                <a:lnTo>
                  <a:pt x="0" y="4"/>
                </a:lnTo>
                <a:lnTo>
                  <a:pt x="4" y="4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7" name="Line 1113"/>
          <p:cNvSpPr>
            <a:spLocks noChangeShapeType="1"/>
          </p:cNvSpPr>
          <p:nvPr/>
        </p:nvSpPr>
        <p:spPr bwMode="auto">
          <a:xfrm>
            <a:off x="5830888" y="5618163"/>
            <a:ext cx="57150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8" name="Line 1114"/>
          <p:cNvSpPr>
            <a:spLocks noChangeShapeType="1"/>
          </p:cNvSpPr>
          <p:nvPr/>
        </p:nvSpPr>
        <p:spPr bwMode="auto">
          <a:xfrm>
            <a:off x="5945188" y="5618163"/>
            <a:ext cx="55562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9" name="Line 1115"/>
          <p:cNvSpPr>
            <a:spLocks noChangeShapeType="1"/>
          </p:cNvSpPr>
          <p:nvPr/>
        </p:nvSpPr>
        <p:spPr bwMode="auto">
          <a:xfrm>
            <a:off x="6057900" y="5618163"/>
            <a:ext cx="57150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80" name="Line 1116"/>
          <p:cNvSpPr>
            <a:spLocks noChangeShapeType="1"/>
          </p:cNvSpPr>
          <p:nvPr/>
        </p:nvSpPr>
        <p:spPr bwMode="auto">
          <a:xfrm>
            <a:off x="6172200" y="5618163"/>
            <a:ext cx="55563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81" name="Line 1117"/>
          <p:cNvSpPr>
            <a:spLocks noChangeShapeType="1"/>
          </p:cNvSpPr>
          <p:nvPr/>
        </p:nvSpPr>
        <p:spPr bwMode="auto">
          <a:xfrm>
            <a:off x="6284913" y="5618163"/>
            <a:ext cx="57150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82" name="Line 1118"/>
          <p:cNvSpPr>
            <a:spLocks noChangeShapeType="1"/>
          </p:cNvSpPr>
          <p:nvPr/>
        </p:nvSpPr>
        <p:spPr bwMode="auto">
          <a:xfrm>
            <a:off x="6399213" y="5618163"/>
            <a:ext cx="55562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83" name="Line 1119"/>
          <p:cNvSpPr>
            <a:spLocks noChangeShapeType="1"/>
          </p:cNvSpPr>
          <p:nvPr/>
        </p:nvSpPr>
        <p:spPr bwMode="auto">
          <a:xfrm>
            <a:off x="6511925" y="5618163"/>
            <a:ext cx="2222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84" name="Freeform 1120"/>
          <p:cNvSpPr>
            <a:spLocks/>
          </p:cNvSpPr>
          <p:nvPr/>
        </p:nvSpPr>
        <p:spPr bwMode="auto">
          <a:xfrm>
            <a:off x="6505575" y="5562600"/>
            <a:ext cx="127000" cy="109538"/>
          </a:xfrm>
          <a:custGeom>
            <a:avLst/>
            <a:gdLst>
              <a:gd name="T0" fmla="*/ 2147483646 w 80"/>
              <a:gd name="T1" fmla="*/ 2147483646 h 69"/>
              <a:gd name="T2" fmla="*/ 0 w 80"/>
              <a:gd name="T3" fmla="*/ 2147483646 h 69"/>
              <a:gd name="T4" fmla="*/ 0 w 80"/>
              <a:gd name="T5" fmla="*/ 2147483646 h 69"/>
              <a:gd name="T6" fmla="*/ 2147483646 w 80"/>
              <a:gd name="T7" fmla="*/ 2147483646 h 69"/>
              <a:gd name="T8" fmla="*/ 2147483646 w 80"/>
              <a:gd name="T9" fmla="*/ 2147483646 h 69"/>
              <a:gd name="T10" fmla="*/ 2147483646 w 80"/>
              <a:gd name="T11" fmla="*/ 2147483646 h 69"/>
              <a:gd name="T12" fmla="*/ 2147483646 w 80"/>
              <a:gd name="T13" fmla="*/ 2147483646 h 69"/>
              <a:gd name="T14" fmla="*/ 2147483646 w 80"/>
              <a:gd name="T15" fmla="*/ 2147483646 h 69"/>
              <a:gd name="T16" fmla="*/ 2147483646 w 80"/>
              <a:gd name="T17" fmla="*/ 2147483646 h 69"/>
              <a:gd name="T18" fmla="*/ 2147483646 w 80"/>
              <a:gd name="T19" fmla="*/ 2147483646 h 69"/>
              <a:gd name="T20" fmla="*/ 0 w 80"/>
              <a:gd name="T21" fmla="*/ 2147483646 h 69"/>
              <a:gd name="T22" fmla="*/ 0 w 80"/>
              <a:gd name="T23" fmla="*/ 0 h 69"/>
              <a:gd name="T24" fmla="*/ 2147483646 w 80"/>
              <a:gd name="T25" fmla="*/ 2147483646 h 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0" h="69">
                <a:moveTo>
                  <a:pt x="80" y="35"/>
                </a:moveTo>
                <a:lnTo>
                  <a:pt x="0" y="69"/>
                </a:lnTo>
                <a:lnTo>
                  <a:pt x="0" y="62"/>
                </a:lnTo>
                <a:lnTo>
                  <a:pt x="4" y="54"/>
                </a:lnTo>
                <a:lnTo>
                  <a:pt x="4" y="50"/>
                </a:lnTo>
                <a:lnTo>
                  <a:pt x="9" y="42"/>
                </a:lnTo>
                <a:lnTo>
                  <a:pt x="9" y="35"/>
                </a:lnTo>
                <a:lnTo>
                  <a:pt x="9" y="27"/>
                </a:lnTo>
                <a:lnTo>
                  <a:pt x="4" y="19"/>
                </a:lnTo>
                <a:lnTo>
                  <a:pt x="4" y="12"/>
                </a:lnTo>
                <a:lnTo>
                  <a:pt x="0" y="4"/>
                </a:lnTo>
                <a:lnTo>
                  <a:pt x="0" y="0"/>
                </a:lnTo>
                <a:lnTo>
                  <a:pt x="80" y="3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85" name="Rectangle 1121"/>
          <p:cNvSpPr>
            <a:spLocks noChangeArrowheads="1"/>
          </p:cNvSpPr>
          <p:nvPr/>
        </p:nvSpPr>
        <p:spPr bwMode="auto">
          <a:xfrm>
            <a:off x="8075613" y="2065338"/>
            <a:ext cx="920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A50021"/>
                </a:solidFill>
                <a:latin typeface="宋体" panose="02010600030101010101" pitchFamily="2" charset="-122"/>
              </a:rPr>
              <a:t>间接交付</a:t>
            </a:r>
            <a:endParaRPr lang="zh-CN" altLang="en-US" sz="1800" b="1">
              <a:solidFill>
                <a:srgbClr val="A50021"/>
              </a:solidFill>
            </a:endParaRPr>
          </a:p>
        </p:txBody>
      </p:sp>
      <p:sp>
        <p:nvSpPr>
          <p:cNvPr id="11786" name="Rectangle 1122"/>
          <p:cNvSpPr>
            <a:spLocks noChangeArrowheads="1"/>
          </p:cNvSpPr>
          <p:nvPr/>
        </p:nvSpPr>
        <p:spPr bwMode="auto">
          <a:xfrm>
            <a:off x="4529138" y="2297113"/>
            <a:ext cx="920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A50021"/>
                </a:solidFill>
                <a:latin typeface="宋体" panose="02010600030101010101" pitchFamily="2" charset="-122"/>
              </a:rPr>
              <a:t>间接交付</a:t>
            </a:r>
            <a:endParaRPr lang="zh-CN" altLang="en-US" sz="1800" b="1">
              <a:solidFill>
                <a:srgbClr val="A50021"/>
              </a:solidFill>
            </a:endParaRPr>
          </a:p>
        </p:txBody>
      </p:sp>
      <p:sp>
        <p:nvSpPr>
          <p:cNvPr id="11787" name="Rectangle 1123"/>
          <p:cNvSpPr>
            <a:spLocks noChangeArrowheads="1"/>
          </p:cNvSpPr>
          <p:nvPr/>
        </p:nvSpPr>
        <p:spPr bwMode="auto">
          <a:xfrm>
            <a:off x="3656013" y="4465638"/>
            <a:ext cx="5334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b="1">
                <a:solidFill>
                  <a:srgbClr val="000000"/>
                </a:solidFill>
                <a:latin typeface="宋体" panose="02010600030101010101" pitchFamily="2" charset="-122"/>
              </a:rPr>
              <a:t>局域网</a:t>
            </a:r>
            <a:r>
              <a:rPr lang="en-US" altLang="zh-CN" sz="1200" b="1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endParaRPr lang="en-US" altLang="zh-CN" sz="1800"/>
          </a:p>
        </p:txBody>
      </p:sp>
      <p:sp>
        <p:nvSpPr>
          <p:cNvPr id="11788" name="AutoShape 1124"/>
          <p:cNvSpPr>
            <a:spLocks noChangeArrowheads="1"/>
          </p:cNvSpPr>
          <p:nvPr/>
        </p:nvSpPr>
        <p:spPr bwMode="auto">
          <a:xfrm>
            <a:off x="7559675" y="2636838"/>
            <a:ext cx="1584325" cy="935037"/>
          </a:xfrm>
          <a:prstGeom prst="cloudCallout">
            <a:avLst>
              <a:gd name="adj1" fmla="val -19741"/>
              <a:gd name="adj2" fmla="val 22495"/>
            </a:avLst>
          </a:prstGeom>
          <a:solidFill>
            <a:schemeClr val="accent1"/>
          </a:solidFill>
          <a:ln w="25399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1789" name="Rectangle 1125"/>
          <p:cNvSpPr>
            <a:spLocks noChangeArrowheads="1"/>
          </p:cNvSpPr>
          <p:nvPr/>
        </p:nvSpPr>
        <p:spPr bwMode="auto">
          <a:xfrm>
            <a:off x="7885113" y="2852738"/>
            <a:ext cx="1028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Internet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绘图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917700"/>
            <a:ext cx="6688137" cy="388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68313" y="965200"/>
            <a:ext cx="475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399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 b="1">
                <a:ea typeface="黑体" panose="02010609060101010101" pitchFamily="49" charset="-122"/>
              </a:rPr>
              <a:t>分组的发送和接收</a:t>
            </a:r>
          </a:p>
        </p:txBody>
      </p:sp>
      <p:sp>
        <p:nvSpPr>
          <p:cNvPr id="13316" name="矩形 1"/>
          <p:cNvSpPr>
            <a:spLocks noChangeArrowheads="1"/>
          </p:cNvSpPr>
          <p:nvPr/>
        </p:nvSpPr>
        <p:spPr bwMode="auto">
          <a:xfrm>
            <a:off x="323850" y="3716338"/>
            <a:ext cx="3024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tx1"/>
                </a:solidFill>
                <a:latin typeface="Verdana" panose="020B0604030504040204" pitchFamily="34" charset="0"/>
              </a:rPr>
              <a:t>A:209.0.0.100</a:t>
            </a:r>
            <a:endParaRPr lang="zh-CN" altLang="en-US" sz="2000"/>
          </a:p>
        </p:txBody>
      </p:sp>
      <p:sp>
        <p:nvSpPr>
          <p:cNvPr id="13317" name="矩形 5"/>
          <p:cNvSpPr>
            <a:spLocks noChangeArrowheads="1"/>
          </p:cNvSpPr>
          <p:nvPr/>
        </p:nvSpPr>
        <p:spPr bwMode="auto">
          <a:xfrm>
            <a:off x="3708400" y="1857375"/>
            <a:ext cx="3024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tx1"/>
                </a:solidFill>
                <a:latin typeface="Verdana" panose="020B0604030504040204" pitchFamily="34" charset="0"/>
              </a:rPr>
              <a:t>B:209.0.0.102</a:t>
            </a:r>
            <a:endParaRPr lang="zh-CN" altLang="en-US" sz="2000"/>
          </a:p>
        </p:txBody>
      </p:sp>
      <p:sp>
        <p:nvSpPr>
          <p:cNvPr id="13318" name="矩形 6"/>
          <p:cNvSpPr>
            <a:spLocks noChangeArrowheads="1"/>
          </p:cNvSpPr>
          <p:nvPr/>
        </p:nvSpPr>
        <p:spPr bwMode="auto">
          <a:xfrm>
            <a:off x="3492500" y="3198813"/>
            <a:ext cx="3024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chemeClr val="tx1"/>
                </a:solidFill>
                <a:latin typeface="Verdana" panose="020B0604030504040204" pitchFamily="34" charset="0"/>
              </a:rPr>
              <a:t>r1:209.0.0.1</a:t>
            </a:r>
            <a:endParaRPr lang="zh-CN" altLang="en-US" sz="2400"/>
          </a:p>
        </p:txBody>
      </p:sp>
      <p:sp>
        <p:nvSpPr>
          <p:cNvPr id="13319" name="矩形 7"/>
          <p:cNvSpPr>
            <a:spLocks noChangeArrowheads="1"/>
          </p:cNvSpPr>
          <p:nvPr/>
        </p:nvSpPr>
        <p:spPr bwMode="auto">
          <a:xfrm>
            <a:off x="2124075" y="5716588"/>
            <a:ext cx="3024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000FF"/>
                </a:solidFill>
                <a:latin typeface="Verdana" panose="020B0604030504040204" pitchFamily="34" charset="0"/>
              </a:rPr>
              <a:t>C:209.0.1.105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3320" name="矩形 8"/>
          <p:cNvSpPr>
            <a:spLocks noChangeArrowheads="1"/>
          </p:cNvSpPr>
          <p:nvPr/>
        </p:nvSpPr>
        <p:spPr bwMode="auto">
          <a:xfrm>
            <a:off x="5572125" y="5661025"/>
            <a:ext cx="3024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000FF"/>
                </a:solidFill>
                <a:latin typeface="Verdana" panose="020B0604030504040204" pitchFamily="34" charset="0"/>
              </a:rPr>
              <a:t>D:209.0.1.107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3321" name="矩形 9"/>
          <p:cNvSpPr>
            <a:spLocks noChangeArrowheads="1"/>
          </p:cNvSpPr>
          <p:nvPr/>
        </p:nvSpPr>
        <p:spPr bwMode="auto">
          <a:xfrm>
            <a:off x="2906713" y="4132263"/>
            <a:ext cx="2665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000FF"/>
                </a:solidFill>
                <a:latin typeface="Verdana" panose="020B0604030504040204" pitchFamily="34" charset="0"/>
              </a:rPr>
              <a:t>r2:209.0.1.1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3322" name="矩形 1"/>
          <p:cNvSpPr>
            <a:spLocks noChangeArrowheads="1"/>
          </p:cNvSpPr>
          <p:nvPr/>
        </p:nvSpPr>
        <p:spPr bwMode="auto">
          <a:xfrm>
            <a:off x="196850" y="2106613"/>
            <a:ext cx="54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1"/>
                </a:solidFill>
              </a:rPr>
              <a:t>N1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3323" name="矩形 10"/>
          <p:cNvSpPr>
            <a:spLocks noChangeArrowheads="1"/>
          </p:cNvSpPr>
          <p:nvPr/>
        </p:nvSpPr>
        <p:spPr bwMode="auto">
          <a:xfrm>
            <a:off x="8388350" y="4941888"/>
            <a:ext cx="5445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tx1"/>
                </a:solidFill>
              </a:rPr>
              <a:t>N2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3324" name="矩形 11"/>
          <p:cNvSpPr>
            <a:spLocks noChangeArrowheads="1"/>
          </p:cNvSpPr>
          <p:nvPr/>
        </p:nvSpPr>
        <p:spPr bwMode="auto">
          <a:xfrm>
            <a:off x="2251075" y="1827213"/>
            <a:ext cx="6461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tx1"/>
                </a:solidFill>
              </a:rPr>
              <a:t>/24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3325" name="矩形 12"/>
          <p:cNvSpPr>
            <a:spLocks noChangeArrowheads="1"/>
          </p:cNvSpPr>
          <p:nvPr/>
        </p:nvSpPr>
        <p:spPr bwMode="auto">
          <a:xfrm>
            <a:off x="7742238" y="3968750"/>
            <a:ext cx="646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tx1"/>
                </a:solidFill>
              </a:rPr>
              <a:t>/24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28775"/>
            <a:ext cx="9144000" cy="4968875"/>
          </a:xfrm>
          <a:solidFill>
            <a:schemeClr val="bg1"/>
          </a:solidFill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判断源主机和目标主机是否在同一网络内。</a:t>
            </a:r>
            <a:endParaRPr lang="en-US" altLang="zh-CN" sz="24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00FF"/>
                </a:solidFill>
              </a:rPr>
              <a:t>2.</a:t>
            </a:r>
            <a:r>
              <a:rPr lang="zh-CN" altLang="en-US" sz="2400" dirty="0" smtClean="0">
                <a:solidFill>
                  <a:srgbClr val="0000FF"/>
                </a:solidFill>
              </a:rPr>
              <a:t> 在同一网络内</a:t>
            </a:r>
            <a:r>
              <a:rPr lang="zh-CN" altLang="en-US" sz="24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：</a:t>
            </a:r>
            <a:endParaRPr lang="en-US" altLang="zh-CN" sz="2400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630238" indent="-630238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sym typeface="Wingdings" panose="05000000000000000000" pitchFamily="2" charset="2"/>
              </a:rPr>
              <a:t>   </a:t>
            </a:r>
            <a:r>
              <a:rPr lang="zh-CN" altLang="en-US" sz="24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（</a:t>
            </a:r>
            <a:r>
              <a:rPr lang="en-US" altLang="zh-CN" sz="2400" dirty="0" smtClean="0">
                <a:solidFill>
                  <a:srgbClr val="0000FF"/>
                </a:solidFill>
                <a:sym typeface="Wingdings" panose="05000000000000000000" pitchFamily="2" charset="2"/>
              </a:rPr>
              <a:t>1</a:t>
            </a:r>
            <a:r>
              <a:rPr lang="zh-CN" altLang="en-US" sz="24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）</a:t>
            </a:r>
            <a:r>
              <a:rPr lang="zh-CN" altLang="en-US" sz="2400" dirty="0" smtClean="0">
                <a:solidFill>
                  <a:srgbClr val="0000FF"/>
                </a:solidFill>
              </a:rPr>
              <a:t>源主机网络层在</a:t>
            </a:r>
            <a:r>
              <a:rPr lang="en-US" altLang="zh-CN" sz="2400" dirty="0" smtClean="0">
                <a:solidFill>
                  <a:srgbClr val="0000FF"/>
                </a:solidFill>
              </a:rPr>
              <a:t>ARP</a:t>
            </a:r>
            <a:r>
              <a:rPr lang="zh-CN" altLang="en-US" sz="2400" dirty="0" smtClean="0">
                <a:solidFill>
                  <a:srgbClr val="0000FF"/>
                </a:solidFill>
              </a:rPr>
              <a:t>缓存中查找</a:t>
            </a:r>
            <a:r>
              <a:rPr lang="en-US" altLang="zh-CN" sz="2400" dirty="0" smtClean="0">
                <a:solidFill>
                  <a:srgbClr val="CC0000"/>
                </a:solidFill>
              </a:rPr>
              <a:t>IP</a:t>
            </a:r>
            <a:r>
              <a:rPr lang="zh-CN" altLang="en-US" sz="2400" baseline="-25000" dirty="0" smtClean="0">
                <a:solidFill>
                  <a:srgbClr val="CC0000"/>
                </a:solidFill>
              </a:rPr>
              <a:t>目</a:t>
            </a:r>
            <a:r>
              <a:rPr lang="zh-CN" altLang="en-US" sz="2400" dirty="0" smtClean="0">
                <a:solidFill>
                  <a:srgbClr val="0000FF"/>
                </a:solidFill>
              </a:rPr>
              <a:t>的</a:t>
            </a:r>
            <a:r>
              <a:rPr lang="en-US" altLang="zh-CN" sz="2400" dirty="0" smtClean="0">
                <a:solidFill>
                  <a:srgbClr val="0000FF"/>
                </a:solidFill>
              </a:rPr>
              <a:t>MAC</a:t>
            </a:r>
            <a:r>
              <a:rPr lang="zh-CN" altLang="en-US" sz="2400" dirty="0" smtClean="0">
                <a:solidFill>
                  <a:srgbClr val="0000FF"/>
                </a:solidFill>
              </a:rPr>
              <a:t>地址，如果查找不到，则通过</a:t>
            </a:r>
            <a:r>
              <a:rPr lang="en-US" altLang="zh-CN" sz="2400" dirty="0" smtClean="0">
                <a:solidFill>
                  <a:srgbClr val="0000FF"/>
                </a:solidFill>
              </a:rPr>
              <a:t>ARP</a:t>
            </a:r>
            <a:r>
              <a:rPr lang="zh-CN" altLang="en-US" sz="2400" dirty="0" smtClean="0">
                <a:solidFill>
                  <a:srgbClr val="0000FF"/>
                </a:solidFill>
              </a:rPr>
              <a:t>模块查找</a:t>
            </a:r>
            <a:r>
              <a:rPr lang="en-US" altLang="zh-CN" sz="2400" dirty="0" smtClean="0">
                <a:solidFill>
                  <a:srgbClr val="CC0000"/>
                </a:solidFill>
              </a:rPr>
              <a:t>IP</a:t>
            </a:r>
            <a:r>
              <a:rPr lang="zh-CN" altLang="en-US" sz="2400" baseline="-25000" dirty="0" smtClean="0">
                <a:solidFill>
                  <a:srgbClr val="CC0000"/>
                </a:solidFill>
              </a:rPr>
              <a:t>目</a:t>
            </a:r>
            <a:r>
              <a:rPr lang="zh-CN" altLang="en-US" sz="2400" dirty="0" smtClean="0">
                <a:solidFill>
                  <a:srgbClr val="0000FF"/>
                </a:solidFill>
              </a:rPr>
              <a:t>的</a:t>
            </a:r>
            <a:r>
              <a:rPr lang="en-US" altLang="zh-CN" sz="2400" dirty="0" smtClean="0">
                <a:solidFill>
                  <a:srgbClr val="0000FF"/>
                </a:solidFill>
              </a:rPr>
              <a:t>MAC</a:t>
            </a:r>
            <a:r>
              <a:rPr lang="zh-CN" altLang="en-US" sz="2400" dirty="0" smtClean="0">
                <a:solidFill>
                  <a:srgbClr val="0000FF"/>
                </a:solidFill>
              </a:rPr>
              <a:t>地址。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630238" indent="-630238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rgbClr val="0000FF"/>
                </a:solidFill>
              </a:rPr>
              <a:t>    （</a:t>
            </a:r>
            <a:r>
              <a:rPr lang="en-US" altLang="zh-CN" sz="2400" dirty="0" smtClean="0">
                <a:solidFill>
                  <a:srgbClr val="0000FF"/>
                </a:solidFill>
              </a:rPr>
              <a:t>2</a:t>
            </a:r>
            <a:r>
              <a:rPr lang="zh-CN" altLang="en-US" sz="2400" dirty="0" smtClean="0">
                <a:solidFill>
                  <a:srgbClr val="0000FF"/>
                </a:solidFill>
              </a:rPr>
              <a:t>）源主机构建数据帧，并设置，目的主机的</a:t>
            </a:r>
            <a:r>
              <a:rPr lang="en-US" altLang="zh-CN" sz="2400" dirty="0" smtClean="0">
                <a:solidFill>
                  <a:srgbClr val="0000FF"/>
                </a:solidFill>
              </a:rPr>
              <a:t>MAC</a:t>
            </a:r>
            <a:r>
              <a:rPr lang="zh-CN" altLang="en-US" sz="2400" dirty="0" smtClean="0">
                <a:solidFill>
                  <a:srgbClr val="0000FF"/>
                </a:solidFill>
              </a:rPr>
              <a:t>地址，并发送。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3.</a:t>
            </a:r>
            <a:r>
              <a:rPr lang="zh-CN" altLang="en-US" sz="2400" dirty="0" smtClean="0"/>
              <a:t> 不在同一网络内</a:t>
            </a:r>
            <a:r>
              <a:rPr lang="zh-CN" altLang="en-US" sz="2400" dirty="0" smtClean="0">
                <a:sym typeface="Wingdings" panose="05000000000000000000" pitchFamily="2" charset="2"/>
              </a:rPr>
              <a:t>：</a:t>
            </a:r>
            <a:endParaRPr lang="en-US" altLang="zh-CN" sz="2400" dirty="0" smtClean="0">
              <a:sym typeface="Wingdings" panose="05000000000000000000" pitchFamily="2" charset="2"/>
            </a:endParaRPr>
          </a:p>
          <a:p>
            <a:pPr marL="630238" indent="-630238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ym typeface="Wingdings" panose="05000000000000000000" pitchFamily="2" charset="2"/>
              </a:rPr>
              <a:t>    </a:t>
            </a:r>
            <a:r>
              <a:rPr lang="zh-CN" altLang="en-US" sz="2400" dirty="0" smtClean="0">
                <a:sym typeface="Wingdings" panose="05000000000000000000" pitchFamily="2" charset="2"/>
              </a:rPr>
              <a:t>（</a:t>
            </a:r>
            <a:r>
              <a:rPr lang="en-US" altLang="zh-CN" sz="2400" dirty="0" smtClean="0">
                <a:sym typeface="Wingdings" panose="05000000000000000000" pitchFamily="2" charset="2"/>
              </a:rPr>
              <a:t>1</a:t>
            </a:r>
            <a:r>
              <a:rPr lang="zh-CN" altLang="en-US" sz="2400" dirty="0" smtClean="0">
                <a:sym typeface="Wingdings" panose="05000000000000000000" pitchFamily="2" charset="2"/>
              </a:rPr>
              <a:t>）</a:t>
            </a:r>
            <a:r>
              <a:rPr lang="zh-CN" altLang="en-US" sz="2400" dirty="0" smtClean="0"/>
              <a:t>源主机网络层查找网关的</a:t>
            </a:r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地址；</a:t>
            </a:r>
            <a:endParaRPr lang="en-US" altLang="zh-CN" sz="2400" dirty="0" smtClean="0"/>
          </a:p>
          <a:p>
            <a:pPr marL="630238" indent="-630238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</a:t>
            </a:r>
            <a:r>
              <a:rPr lang="en-US" altLang="zh-CN" sz="2400" dirty="0" smtClean="0"/>
              <a:t>  </a:t>
            </a: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）在</a:t>
            </a:r>
            <a:r>
              <a:rPr lang="en-US" altLang="zh-CN" sz="2400" dirty="0"/>
              <a:t>ARP</a:t>
            </a:r>
            <a:r>
              <a:rPr lang="zh-CN" altLang="en-US" sz="2400" dirty="0"/>
              <a:t>缓存中查找</a:t>
            </a:r>
            <a:r>
              <a:rPr lang="en-US" altLang="zh-CN" sz="2400" dirty="0">
                <a:solidFill>
                  <a:srgbClr val="C00000"/>
                </a:solidFill>
              </a:rPr>
              <a:t>IP</a:t>
            </a:r>
            <a:r>
              <a:rPr lang="zh-CN" altLang="en-US" sz="2400" baseline="-25000" dirty="0">
                <a:solidFill>
                  <a:srgbClr val="C00000"/>
                </a:solidFill>
              </a:rPr>
              <a:t>网关</a:t>
            </a:r>
            <a:r>
              <a:rPr lang="zh-CN" altLang="en-US" sz="2400" dirty="0"/>
              <a:t>的</a:t>
            </a:r>
            <a:r>
              <a:rPr lang="en-US" altLang="zh-CN" sz="2400" dirty="0"/>
              <a:t>MAC</a:t>
            </a:r>
            <a:r>
              <a:rPr lang="zh-CN" altLang="en-US" sz="2400" dirty="0"/>
              <a:t>地址，如果查找不到，则通过</a:t>
            </a:r>
            <a:r>
              <a:rPr lang="en-US" altLang="zh-CN" sz="2400" dirty="0"/>
              <a:t>ARP</a:t>
            </a:r>
            <a:r>
              <a:rPr lang="zh-CN" altLang="en-US" sz="2400" dirty="0"/>
              <a:t>模块</a:t>
            </a:r>
            <a:r>
              <a:rPr lang="zh-CN" altLang="en-US" sz="2400" dirty="0" smtClean="0"/>
              <a:t>查找</a:t>
            </a:r>
            <a:r>
              <a:rPr lang="en-US" altLang="zh-CN" sz="2400" dirty="0" smtClean="0">
                <a:solidFill>
                  <a:srgbClr val="C00000"/>
                </a:solidFill>
              </a:rPr>
              <a:t>IP</a:t>
            </a:r>
            <a:r>
              <a:rPr lang="zh-CN" altLang="en-US" sz="2400" baseline="-25000" dirty="0" smtClean="0">
                <a:solidFill>
                  <a:srgbClr val="C00000"/>
                </a:solidFill>
              </a:rPr>
              <a:t>网关</a:t>
            </a:r>
            <a:r>
              <a:rPr lang="zh-CN" altLang="en-US" sz="2400" dirty="0" smtClean="0"/>
              <a:t>的</a:t>
            </a:r>
            <a:r>
              <a:rPr lang="en-US" altLang="zh-CN" sz="2400" dirty="0"/>
              <a:t>MAC</a:t>
            </a:r>
            <a:r>
              <a:rPr lang="zh-CN" altLang="en-US" sz="2400" dirty="0"/>
              <a:t>地址。</a:t>
            </a:r>
            <a:endParaRPr lang="en-US" altLang="zh-CN" sz="2400" dirty="0"/>
          </a:p>
          <a:p>
            <a:pPr marL="630238" indent="-630238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    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）源主机构建数据帧，并设置，网关的主机的</a:t>
            </a:r>
            <a:r>
              <a:rPr lang="en-US" altLang="zh-CN" sz="2400" dirty="0" smtClean="0"/>
              <a:t>MAC</a:t>
            </a:r>
            <a:r>
              <a:rPr lang="zh-CN" altLang="en-US" sz="2400" dirty="0" smtClean="0"/>
              <a:t>地址，并发送。</a:t>
            </a:r>
            <a:r>
              <a:rPr lang="en-US" altLang="zh-CN" sz="2400" dirty="0" smtClean="0"/>
              <a:t>         </a:t>
            </a:r>
            <a:endParaRPr lang="zh-CN" altLang="en-US"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11188" y="1052513"/>
            <a:ext cx="4752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399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b="1">
                <a:ea typeface="黑体" panose="02010609060101010101" pitchFamily="49" charset="-122"/>
              </a:rPr>
              <a:t>A-&gt;B</a:t>
            </a:r>
            <a:endParaRPr lang="zh-CN" altLang="en-US" sz="3200" b="1">
              <a:ea typeface="黑体" panose="02010609060101010101" pitchFamily="49" charset="-122"/>
            </a:endParaRPr>
          </a:p>
        </p:txBody>
      </p:sp>
      <p:sp>
        <p:nvSpPr>
          <p:cNvPr id="15363" name="矩形 1"/>
          <p:cNvSpPr>
            <a:spLocks noChangeArrowheads="1"/>
          </p:cNvSpPr>
          <p:nvPr/>
        </p:nvSpPr>
        <p:spPr bwMode="auto">
          <a:xfrm>
            <a:off x="592138" y="1916113"/>
            <a:ext cx="5780087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b="1">
                <a:solidFill>
                  <a:schemeClr val="tx1"/>
                </a:solidFill>
                <a:latin typeface="Verdana" panose="020B0604030504040204" pitchFamily="34" charset="0"/>
              </a:rPr>
              <a:t>A</a:t>
            </a:r>
            <a:r>
              <a:rPr lang="zh-CN" altLang="en-US" sz="2800" b="1">
                <a:solidFill>
                  <a:schemeClr val="tx1"/>
                </a:solidFill>
                <a:latin typeface="Verdana" panose="020B0604030504040204" pitchFamily="34" charset="0"/>
              </a:rPr>
              <a:t>首先判断</a:t>
            </a:r>
            <a:r>
              <a:rPr lang="en-US" altLang="zh-CN" sz="2800" b="1">
                <a:solidFill>
                  <a:schemeClr val="tx1"/>
                </a:solidFill>
                <a:latin typeface="Verdana" panose="020B0604030504040204" pitchFamily="34" charset="0"/>
              </a:rPr>
              <a:t>B</a:t>
            </a:r>
            <a:r>
              <a:rPr lang="zh-CN" altLang="en-US" sz="2800" b="1">
                <a:solidFill>
                  <a:schemeClr val="tx1"/>
                </a:solidFill>
                <a:latin typeface="Verdana" panose="020B0604030504040204" pitchFamily="34" charset="0"/>
              </a:rPr>
              <a:t>与自己在同一网络内；</a:t>
            </a:r>
            <a:endParaRPr lang="en-US" altLang="zh-CN" sz="2800" b="1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chemeClr val="tx1"/>
                </a:solidFill>
                <a:latin typeface="Verdana" panose="020B0604030504040204" pitchFamily="34" charset="0"/>
              </a:rPr>
              <a:t>检索</a:t>
            </a:r>
            <a:r>
              <a:rPr lang="en-US" altLang="zh-CN" sz="2800" b="1">
                <a:solidFill>
                  <a:schemeClr val="tx1"/>
                </a:solidFill>
                <a:latin typeface="Verdana" panose="020B0604030504040204" pitchFamily="34" charset="0"/>
              </a:rPr>
              <a:t>B</a:t>
            </a:r>
            <a:r>
              <a:rPr lang="zh-CN" altLang="en-US" sz="2800" b="1">
                <a:solidFill>
                  <a:schemeClr val="tx1"/>
                </a:solidFill>
                <a:latin typeface="Verdana" panose="020B0604030504040204" pitchFamily="34" charset="0"/>
              </a:rPr>
              <a:t>的</a:t>
            </a:r>
            <a:r>
              <a:rPr lang="en-US" altLang="zh-CN" sz="2800" b="1">
                <a:solidFill>
                  <a:schemeClr val="tx1"/>
                </a:solidFill>
                <a:latin typeface="Verdana" panose="020B0604030504040204" pitchFamily="34" charset="0"/>
              </a:rPr>
              <a:t>MAC</a:t>
            </a:r>
            <a:r>
              <a:rPr lang="zh-CN" altLang="en-US" sz="2800" b="1">
                <a:solidFill>
                  <a:schemeClr val="tx1"/>
                </a:solidFill>
                <a:latin typeface="Verdana" panose="020B0604030504040204" pitchFamily="34" charset="0"/>
              </a:rPr>
              <a:t>地址；</a:t>
            </a:r>
            <a:endParaRPr lang="en-US" altLang="zh-CN" sz="2800" b="1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chemeClr val="tx1"/>
                </a:solidFill>
                <a:latin typeface="Verdana" panose="020B0604030504040204" pitchFamily="34" charset="0"/>
              </a:rPr>
              <a:t>构建数据帧，发出的数据帧：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84213" y="4149725"/>
          <a:ext cx="7512050" cy="574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017"/>
                <a:gridCol w="2504017"/>
                <a:gridCol w="2504017"/>
              </a:tblGrid>
              <a:tr h="5746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solidFill>
                            <a:srgbClr val="0000FF"/>
                          </a:solidFill>
                        </a:rPr>
                        <a:t>MAC</a:t>
                      </a:r>
                      <a:r>
                        <a:rPr lang="en-US" altLang="zh-CN" sz="2400" baseline="-25000" dirty="0" err="1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en-US" altLang="zh-CN" sz="2400" dirty="0" err="1" smtClean="0">
                          <a:solidFill>
                            <a:srgbClr val="0000FF"/>
                          </a:solidFill>
                        </a:rPr>
                        <a:t>MAC</a:t>
                      </a:r>
                      <a:r>
                        <a:rPr lang="en-US" altLang="zh-CN" sz="2400" baseline="-25000" dirty="0" err="1" smtClean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zh-CN" altLang="en-US" sz="2400" baseline="-2500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610" marB="456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solidFill>
                            <a:srgbClr val="CC0000"/>
                          </a:solidFill>
                        </a:rPr>
                        <a:t>IP</a:t>
                      </a:r>
                      <a:r>
                        <a:rPr lang="en-US" altLang="zh-CN" sz="2400" baseline="-25000" dirty="0" err="1" smtClean="0">
                          <a:solidFill>
                            <a:srgbClr val="CC0000"/>
                          </a:solidFill>
                        </a:rPr>
                        <a:t>a</a:t>
                      </a:r>
                      <a:r>
                        <a:rPr lang="zh-CN" altLang="en-US" sz="2400" dirty="0" smtClean="0">
                          <a:solidFill>
                            <a:srgbClr val="CC0000"/>
                          </a:solidFill>
                        </a:rPr>
                        <a:t>， </a:t>
                      </a:r>
                      <a:r>
                        <a:rPr lang="en-US" altLang="zh-CN" sz="2400" dirty="0" err="1" smtClean="0">
                          <a:solidFill>
                            <a:srgbClr val="CC0000"/>
                          </a:solidFill>
                        </a:rPr>
                        <a:t>IP</a:t>
                      </a:r>
                      <a:r>
                        <a:rPr lang="en-US" altLang="zh-CN" sz="2400" baseline="-25000" dirty="0" err="1" smtClean="0">
                          <a:solidFill>
                            <a:srgbClr val="CC0000"/>
                          </a:solidFill>
                        </a:rPr>
                        <a:t>b</a:t>
                      </a:r>
                      <a:endParaRPr lang="zh-CN" altLang="en-US" sz="2400" baseline="-25000" dirty="0" smtClean="0">
                        <a:solidFill>
                          <a:srgbClr val="CC0000"/>
                        </a:solidFill>
                      </a:endParaRPr>
                    </a:p>
                  </a:txBody>
                  <a:tcPr marL="91435" marR="91435" marT="45610" marB="456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marL="91435" marR="91435" marT="45610" marB="456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11188" y="1052513"/>
            <a:ext cx="4752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399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b="1">
                <a:ea typeface="黑体" panose="02010609060101010101" pitchFamily="49" charset="-122"/>
              </a:rPr>
              <a:t>A-&gt;C</a:t>
            </a:r>
            <a:endParaRPr lang="zh-CN" altLang="en-US" sz="3200" b="1">
              <a:ea typeface="黑体" panose="02010609060101010101" pitchFamily="49" charset="-122"/>
            </a:endParaRPr>
          </a:p>
        </p:txBody>
      </p:sp>
      <p:sp>
        <p:nvSpPr>
          <p:cNvPr id="16387" name="矩形 1"/>
          <p:cNvSpPr>
            <a:spLocks noChangeArrowheads="1"/>
          </p:cNvSpPr>
          <p:nvPr/>
        </p:nvSpPr>
        <p:spPr bwMode="auto">
          <a:xfrm>
            <a:off x="573088" y="1684338"/>
            <a:ext cx="657225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1"/>
                </a:solidFill>
                <a:latin typeface="Verdana" panose="020B0604030504040204" pitchFamily="34" charset="0"/>
              </a:rPr>
              <a:t>A</a:t>
            </a:r>
            <a:r>
              <a:rPr lang="zh-CN" altLang="en-US" sz="2800" b="1">
                <a:solidFill>
                  <a:schemeClr val="tx1"/>
                </a:solidFill>
                <a:latin typeface="Verdana" panose="020B0604030504040204" pitchFamily="34" charset="0"/>
              </a:rPr>
              <a:t>首先判断</a:t>
            </a:r>
            <a:r>
              <a:rPr lang="en-US" altLang="zh-CN" sz="2800" b="1">
                <a:solidFill>
                  <a:schemeClr val="tx1"/>
                </a:solidFill>
                <a:latin typeface="Verdana" panose="020B0604030504040204" pitchFamily="34" charset="0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latin typeface="Verdana" panose="020B0604030504040204" pitchFamily="34" charset="0"/>
              </a:rPr>
              <a:t>与自己不在同一网络内；</a:t>
            </a:r>
            <a:endParaRPr lang="en-US" altLang="zh-CN" sz="2800" b="1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 hangingPunct="1"/>
            <a:r>
              <a:rPr lang="en-US" altLang="zh-CN" sz="2800" b="1">
                <a:solidFill>
                  <a:schemeClr val="tx1"/>
                </a:solidFill>
                <a:latin typeface="Verdana" panose="020B0604030504040204" pitchFamily="34" charset="0"/>
              </a:rPr>
              <a:t>A</a:t>
            </a:r>
            <a:r>
              <a:rPr lang="zh-CN" altLang="en-US" sz="2800" b="1">
                <a:solidFill>
                  <a:schemeClr val="tx1"/>
                </a:solidFill>
                <a:latin typeface="Verdana" panose="020B0604030504040204" pitchFamily="34" charset="0"/>
              </a:rPr>
              <a:t>检索网关的</a:t>
            </a:r>
            <a:r>
              <a:rPr lang="en-US" altLang="zh-CN" sz="2800" b="1">
                <a:solidFill>
                  <a:schemeClr val="tx1"/>
                </a:solidFill>
                <a:latin typeface="Verdana" panose="020B0604030504040204" pitchFamily="34" charset="0"/>
              </a:rPr>
              <a:t>IP</a:t>
            </a:r>
            <a:r>
              <a:rPr lang="zh-CN" altLang="en-US" sz="2800" b="1">
                <a:solidFill>
                  <a:schemeClr val="tx1"/>
                </a:solidFill>
                <a:latin typeface="Verdana" panose="020B0604030504040204" pitchFamily="34" charset="0"/>
              </a:rPr>
              <a:t>地址；</a:t>
            </a:r>
            <a:endParaRPr lang="en-US" altLang="zh-CN" sz="2800" b="1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 hangingPunct="1"/>
            <a:r>
              <a:rPr lang="en-US" altLang="zh-CN" sz="2800" b="1">
                <a:solidFill>
                  <a:schemeClr val="tx1"/>
                </a:solidFill>
                <a:latin typeface="Verdana" panose="020B0604030504040204" pitchFamily="34" charset="0"/>
              </a:rPr>
              <a:t>A</a:t>
            </a:r>
            <a:r>
              <a:rPr lang="zh-CN" altLang="en-US" sz="2800" b="1">
                <a:solidFill>
                  <a:schemeClr val="tx1"/>
                </a:solidFill>
                <a:latin typeface="Verdana" panose="020B0604030504040204" pitchFamily="34" charset="0"/>
              </a:rPr>
              <a:t>检索网关的</a:t>
            </a:r>
            <a:r>
              <a:rPr lang="en-US" altLang="zh-CN" sz="2800" b="1">
                <a:solidFill>
                  <a:schemeClr val="tx1"/>
                </a:solidFill>
                <a:latin typeface="Verdana" panose="020B0604030504040204" pitchFamily="34" charset="0"/>
              </a:rPr>
              <a:t>MAC</a:t>
            </a:r>
            <a:r>
              <a:rPr lang="zh-CN" altLang="en-US" sz="2800" b="1">
                <a:solidFill>
                  <a:schemeClr val="tx1"/>
                </a:solidFill>
                <a:latin typeface="Verdana" panose="020B0604030504040204" pitchFamily="34" charset="0"/>
              </a:rPr>
              <a:t>地址；</a:t>
            </a:r>
            <a:endParaRPr lang="en-US" altLang="zh-CN" sz="2800" b="1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 hangingPunct="1"/>
            <a:r>
              <a:rPr lang="en-US" altLang="zh-CN" sz="2800" b="1">
                <a:solidFill>
                  <a:schemeClr val="tx1"/>
                </a:solidFill>
                <a:latin typeface="Verdana" panose="020B0604030504040204" pitchFamily="34" charset="0"/>
              </a:rPr>
              <a:t>A</a:t>
            </a:r>
            <a:r>
              <a:rPr lang="zh-CN" altLang="en-US" sz="2800" b="1">
                <a:solidFill>
                  <a:schemeClr val="tx1"/>
                </a:solidFill>
                <a:latin typeface="Verdana" panose="020B0604030504040204" pitchFamily="34" charset="0"/>
              </a:rPr>
              <a:t>构建数据帧，发出的数据帧：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84213" y="3517900"/>
          <a:ext cx="7512050" cy="5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017"/>
                <a:gridCol w="2504017"/>
                <a:gridCol w="2504017"/>
              </a:tblGrid>
              <a:tr h="5762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solidFill>
                            <a:srgbClr val="0000FF"/>
                          </a:solidFill>
                        </a:rPr>
                        <a:t>MAC</a:t>
                      </a:r>
                      <a:r>
                        <a:rPr lang="en-US" altLang="zh-CN" sz="2400" baseline="-25000" dirty="0" err="1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</a:rPr>
                        <a:t>, MAC</a:t>
                      </a:r>
                      <a:r>
                        <a:rPr lang="en-US" altLang="zh-CN" sz="2400" baseline="-25000" dirty="0" smtClean="0">
                          <a:solidFill>
                            <a:srgbClr val="0000FF"/>
                          </a:solidFill>
                        </a:rPr>
                        <a:t>R1</a:t>
                      </a:r>
                      <a:endParaRPr lang="zh-CN" altLang="en-US" sz="2400" baseline="-2500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solidFill>
                            <a:srgbClr val="CC0000"/>
                          </a:solidFill>
                        </a:rPr>
                        <a:t>IP</a:t>
                      </a:r>
                      <a:r>
                        <a:rPr lang="en-US" altLang="zh-CN" sz="2400" baseline="-25000" dirty="0" err="1" smtClean="0">
                          <a:solidFill>
                            <a:srgbClr val="CC0000"/>
                          </a:solidFill>
                        </a:rPr>
                        <a:t>a</a:t>
                      </a:r>
                      <a:r>
                        <a:rPr lang="zh-CN" altLang="en-US" sz="2400" dirty="0" smtClean="0">
                          <a:solidFill>
                            <a:srgbClr val="CC0000"/>
                          </a:solidFill>
                        </a:rPr>
                        <a:t>， </a:t>
                      </a:r>
                      <a:r>
                        <a:rPr lang="en-US" altLang="zh-CN" sz="2400" dirty="0" err="1" smtClean="0">
                          <a:solidFill>
                            <a:srgbClr val="CC0000"/>
                          </a:solidFill>
                        </a:rPr>
                        <a:t>IP</a:t>
                      </a:r>
                      <a:r>
                        <a:rPr lang="en-US" altLang="zh-CN" sz="2400" baseline="-25000" dirty="0" err="1" smtClean="0">
                          <a:solidFill>
                            <a:srgbClr val="CC0000"/>
                          </a:solidFill>
                        </a:rPr>
                        <a:t>b</a:t>
                      </a:r>
                      <a:endParaRPr lang="zh-CN" altLang="en-US" sz="2400" baseline="-25000" dirty="0" smtClean="0">
                        <a:solidFill>
                          <a:srgbClr val="CC0000"/>
                        </a:solidFill>
                      </a:endParaRPr>
                    </a:p>
                  </a:txBody>
                  <a:tcPr marL="91435" marR="9143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marL="91435" marR="9143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398" name="矩形 2"/>
          <p:cNvSpPr>
            <a:spLocks noChangeArrowheads="1"/>
          </p:cNvSpPr>
          <p:nvPr/>
        </p:nvSpPr>
        <p:spPr bwMode="auto">
          <a:xfrm>
            <a:off x="601663" y="4149725"/>
            <a:ext cx="6637337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tx1"/>
                </a:solidFill>
                <a:latin typeface="Verdana" panose="020B0604030504040204" pitchFamily="34" charset="0"/>
              </a:rPr>
              <a:t>网关进行路由，从</a:t>
            </a:r>
            <a:r>
              <a:rPr lang="en-US" altLang="zh-CN" sz="2400" b="1">
                <a:solidFill>
                  <a:schemeClr val="tx1"/>
                </a:solidFill>
                <a:latin typeface="Verdana" panose="020B0604030504040204" pitchFamily="34" charset="0"/>
              </a:rPr>
              <a:t>R2</a:t>
            </a:r>
            <a:r>
              <a:rPr lang="zh-CN" altLang="en-US" sz="2400" b="1">
                <a:solidFill>
                  <a:schemeClr val="tx1"/>
                </a:solidFill>
                <a:latin typeface="Verdana" panose="020B0604030504040204" pitchFamily="34" charset="0"/>
              </a:rPr>
              <a:t>转发；</a:t>
            </a:r>
            <a:endParaRPr lang="en-US" altLang="zh-CN" sz="2400" b="1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 hangingPunct="1"/>
            <a:r>
              <a:rPr lang="en-US" altLang="zh-CN" sz="2400" b="1">
                <a:solidFill>
                  <a:schemeClr val="tx1"/>
                </a:solidFill>
                <a:latin typeface="Verdana" panose="020B0604030504040204" pitchFamily="34" charset="0"/>
              </a:rPr>
              <a:t>R2</a:t>
            </a:r>
            <a:r>
              <a:rPr lang="zh-CN" altLang="en-US" sz="2400" b="1">
                <a:solidFill>
                  <a:schemeClr val="tx1"/>
                </a:solidFill>
                <a:latin typeface="Verdana" panose="020B0604030504040204" pitchFamily="34" charset="0"/>
              </a:rPr>
              <a:t>发现目标主机与自己在同一网络；</a:t>
            </a:r>
            <a:endParaRPr lang="en-US" altLang="zh-CN" sz="2400" b="1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 hangingPunct="1"/>
            <a:r>
              <a:rPr lang="en-US" altLang="zh-CN" sz="2400" b="1">
                <a:solidFill>
                  <a:schemeClr val="tx1"/>
                </a:solidFill>
                <a:latin typeface="Verdana" panose="020B0604030504040204" pitchFamily="34" charset="0"/>
              </a:rPr>
              <a:t>R2</a:t>
            </a:r>
            <a:r>
              <a:rPr lang="zh-CN" altLang="en-US" sz="2400" b="1">
                <a:solidFill>
                  <a:schemeClr val="tx1"/>
                </a:solidFill>
                <a:latin typeface="Verdana" panose="020B0604030504040204" pitchFamily="34" charset="0"/>
              </a:rPr>
              <a:t>检索</a:t>
            </a:r>
            <a:r>
              <a:rPr lang="en-US" altLang="zh-CN" sz="2400" b="1">
                <a:solidFill>
                  <a:schemeClr val="tx1"/>
                </a:solidFill>
                <a:latin typeface="Verdana" panose="020B0604030504040204" pitchFamily="34" charset="0"/>
              </a:rPr>
              <a:t>C</a:t>
            </a:r>
            <a:r>
              <a:rPr lang="zh-CN" altLang="en-US" sz="2400" b="1">
                <a:solidFill>
                  <a:schemeClr val="tx1"/>
                </a:solidFill>
                <a:latin typeface="Verdana" panose="020B0604030504040204" pitchFamily="34" charset="0"/>
              </a:rPr>
              <a:t>的</a:t>
            </a:r>
            <a:r>
              <a:rPr lang="en-US" altLang="zh-CN" sz="2400" b="1">
                <a:solidFill>
                  <a:schemeClr val="tx1"/>
                </a:solidFill>
                <a:latin typeface="Verdana" panose="020B0604030504040204" pitchFamily="34" charset="0"/>
              </a:rPr>
              <a:t>MAC</a:t>
            </a:r>
            <a:r>
              <a:rPr lang="zh-CN" altLang="en-US" sz="2400" b="1">
                <a:solidFill>
                  <a:schemeClr val="tx1"/>
                </a:solidFill>
                <a:latin typeface="Verdana" panose="020B0604030504040204" pitchFamily="34" charset="0"/>
              </a:rPr>
              <a:t>地址；</a:t>
            </a:r>
            <a:endParaRPr lang="en-US" altLang="zh-CN" sz="2400" b="1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 hangingPunct="1"/>
            <a:r>
              <a:rPr lang="en-US" altLang="zh-CN" sz="2400" b="1">
                <a:solidFill>
                  <a:schemeClr val="tx1"/>
                </a:solidFill>
                <a:latin typeface="Verdana" panose="020B0604030504040204" pitchFamily="34" charset="0"/>
              </a:rPr>
              <a:t>R2</a:t>
            </a:r>
            <a:r>
              <a:rPr lang="zh-CN" altLang="en-US" sz="2400" b="1">
                <a:solidFill>
                  <a:schemeClr val="tx1"/>
                </a:solidFill>
                <a:latin typeface="Verdana" panose="020B0604030504040204" pitchFamily="34" charset="0"/>
              </a:rPr>
              <a:t>构建数据帧，启用</a:t>
            </a:r>
            <a:r>
              <a:rPr lang="en-US" altLang="zh-CN" sz="2400" b="1">
                <a:solidFill>
                  <a:schemeClr val="tx1"/>
                </a:solidFill>
                <a:latin typeface="Verdana" panose="020B0604030504040204" pitchFamily="34" charset="0"/>
              </a:rPr>
              <a:t>CSMA/CD</a:t>
            </a:r>
            <a:r>
              <a:rPr lang="zh-CN" altLang="en-US" sz="2400" b="1">
                <a:solidFill>
                  <a:schemeClr val="tx1"/>
                </a:solidFill>
                <a:latin typeface="Verdana" panose="020B0604030504040204" pitchFamily="34" charset="0"/>
              </a:rPr>
              <a:t>，竞争总线；</a:t>
            </a:r>
            <a:endParaRPr lang="en-US" altLang="zh-CN" sz="2400" b="1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eaLnBrk="1" hangingPunct="1"/>
            <a:r>
              <a:rPr lang="en-US" altLang="zh-CN" sz="2400" b="1">
                <a:solidFill>
                  <a:schemeClr val="tx1"/>
                </a:solidFill>
                <a:latin typeface="Verdana" panose="020B0604030504040204" pitchFamily="34" charset="0"/>
              </a:rPr>
              <a:t>R2</a:t>
            </a:r>
            <a:r>
              <a:rPr lang="zh-CN" altLang="en-US" sz="2400" b="1">
                <a:solidFill>
                  <a:schemeClr val="tx1"/>
                </a:solidFill>
                <a:latin typeface="Verdana" panose="020B0604030504040204" pitchFamily="34" charset="0"/>
              </a:rPr>
              <a:t>发出的数据帧：</a:t>
            </a:r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4213" y="6065838"/>
          <a:ext cx="7512050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017"/>
                <a:gridCol w="2504017"/>
                <a:gridCol w="2504017"/>
              </a:tblGrid>
              <a:tr h="5762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</a:rPr>
                        <a:t>MAC</a:t>
                      </a:r>
                      <a:r>
                        <a:rPr lang="en-US" altLang="zh-CN" sz="2400" baseline="-25000" dirty="0" smtClean="0">
                          <a:solidFill>
                            <a:srgbClr val="0000FF"/>
                          </a:solidFill>
                        </a:rPr>
                        <a:t>R2</a:t>
                      </a:r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</a:rPr>
                        <a:t>, MAC</a:t>
                      </a:r>
                      <a:r>
                        <a:rPr lang="en-US" altLang="zh-CN" sz="2400" baseline="-25000" dirty="0" smtClean="0">
                          <a:solidFill>
                            <a:srgbClr val="0000FF"/>
                          </a:solidFill>
                        </a:rPr>
                        <a:t>C</a:t>
                      </a:r>
                      <a:endParaRPr lang="zh-CN" altLang="en-US" sz="2400" baseline="-2500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solidFill>
                            <a:srgbClr val="CC0000"/>
                          </a:solidFill>
                        </a:rPr>
                        <a:t>IP</a:t>
                      </a:r>
                      <a:r>
                        <a:rPr lang="en-US" altLang="zh-CN" sz="2400" baseline="-25000" dirty="0" err="1" smtClean="0">
                          <a:solidFill>
                            <a:srgbClr val="CC0000"/>
                          </a:solidFill>
                        </a:rPr>
                        <a:t>a</a:t>
                      </a:r>
                      <a:r>
                        <a:rPr lang="zh-CN" altLang="en-US" sz="2400" dirty="0" smtClean="0">
                          <a:solidFill>
                            <a:srgbClr val="CC0000"/>
                          </a:solidFill>
                        </a:rPr>
                        <a:t>， </a:t>
                      </a:r>
                      <a:r>
                        <a:rPr lang="en-US" altLang="zh-CN" sz="2400" dirty="0" err="1" smtClean="0">
                          <a:solidFill>
                            <a:srgbClr val="CC0000"/>
                          </a:solidFill>
                        </a:rPr>
                        <a:t>IP</a:t>
                      </a:r>
                      <a:r>
                        <a:rPr lang="en-US" altLang="zh-CN" sz="2400" baseline="-25000" dirty="0" err="1" smtClean="0">
                          <a:solidFill>
                            <a:srgbClr val="CC0000"/>
                          </a:solidFill>
                        </a:rPr>
                        <a:t>b</a:t>
                      </a:r>
                      <a:endParaRPr lang="zh-CN" altLang="en-US" sz="2400" baseline="-25000" dirty="0" smtClean="0">
                        <a:solidFill>
                          <a:srgbClr val="CC0000"/>
                        </a:solidFill>
                      </a:endParaRPr>
                    </a:p>
                  </a:txBody>
                  <a:tcPr marL="91435" marR="9143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marL="91435" marR="91435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17700"/>
            <a:ext cx="8424863" cy="43195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600" smtClean="0"/>
              <a:t>不管网络层使用的是什么协议，在实际网络的链路上传送数据帧时，最终还是必须使用硬件地址。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600" smtClean="0">
                <a:solidFill>
                  <a:srgbClr val="0000FF"/>
                </a:solidFill>
              </a:rPr>
              <a:t>每一个主机都设有一个 </a:t>
            </a:r>
            <a:r>
              <a:rPr lang="en-US" altLang="zh-CN" sz="2600" smtClean="0">
                <a:solidFill>
                  <a:srgbClr val="0000FF"/>
                </a:solidFill>
              </a:rPr>
              <a:t>ARP </a:t>
            </a:r>
            <a:r>
              <a:rPr lang="zh-CN" altLang="en-US" sz="2600" smtClean="0">
                <a:solidFill>
                  <a:srgbClr val="0000FF"/>
                </a:solidFill>
              </a:rPr>
              <a:t>高速缓存</a:t>
            </a:r>
            <a:r>
              <a:rPr lang="en-US" altLang="zh-CN" sz="2600" smtClean="0">
                <a:solidFill>
                  <a:srgbClr val="0000FF"/>
                </a:solidFill>
              </a:rPr>
              <a:t>(ARP cache)</a:t>
            </a:r>
            <a:r>
              <a:rPr lang="zh-CN" altLang="en-US" sz="2600" smtClean="0">
                <a:solidFill>
                  <a:srgbClr val="0000FF"/>
                </a:solidFill>
              </a:rPr>
              <a:t>，里面有所在的局域网上的各主机和路由器的 </a:t>
            </a:r>
            <a:r>
              <a:rPr lang="en-US" altLang="zh-CN" sz="2600" smtClean="0">
                <a:solidFill>
                  <a:srgbClr val="0000FF"/>
                </a:solidFill>
              </a:rPr>
              <a:t>IP </a:t>
            </a:r>
            <a:r>
              <a:rPr lang="zh-CN" altLang="en-US" sz="2600" smtClean="0">
                <a:solidFill>
                  <a:srgbClr val="0000FF"/>
                </a:solidFill>
              </a:rPr>
              <a:t>地址到硬件地址的映射表。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600" smtClean="0"/>
              <a:t>当主机 </a:t>
            </a:r>
            <a:r>
              <a:rPr lang="en-US" altLang="zh-CN" sz="2600" smtClean="0"/>
              <a:t>A </a:t>
            </a:r>
            <a:r>
              <a:rPr lang="zh-CN" altLang="en-US" sz="2600" smtClean="0"/>
              <a:t>欲向本局域网上的某个主机 </a:t>
            </a:r>
            <a:r>
              <a:rPr lang="en-US" altLang="zh-CN" sz="2600" smtClean="0"/>
              <a:t>B </a:t>
            </a:r>
            <a:r>
              <a:rPr lang="zh-CN" altLang="en-US" sz="2600" smtClean="0"/>
              <a:t>发送 </a:t>
            </a:r>
            <a:r>
              <a:rPr lang="en-US" altLang="zh-CN" sz="2600" smtClean="0"/>
              <a:t>IP </a:t>
            </a:r>
            <a:r>
              <a:rPr lang="zh-CN" altLang="en-US" sz="2600" smtClean="0"/>
              <a:t>数据报时，就先在其 </a:t>
            </a:r>
            <a:r>
              <a:rPr lang="en-US" altLang="zh-CN" sz="2600" smtClean="0"/>
              <a:t>ARP </a:t>
            </a:r>
            <a:r>
              <a:rPr lang="zh-CN" altLang="en-US" sz="2600" smtClean="0"/>
              <a:t>高速缓存中查看有无主机 </a:t>
            </a:r>
            <a:r>
              <a:rPr lang="en-US" altLang="zh-CN" sz="2600" smtClean="0"/>
              <a:t>B </a:t>
            </a:r>
            <a:r>
              <a:rPr lang="zh-CN" altLang="en-US" sz="2600" smtClean="0"/>
              <a:t>的 </a:t>
            </a:r>
            <a:r>
              <a:rPr lang="en-US" altLang="zh-CN" sz="2600" smtClean="0"/>
              <a:t>IP </a:t>
            </a:r>
            <a:r>
              <a:rPr lang="zh-CN" altLang="en-US" sz="2600" smtClean="0"/>
              <a:t>地址。如有，就可查出其对应的硬件地址，再将此硬件地址写入 </a:t>
            </a:r>
            <a:r>
              <a:rPr lang="en-US" altLang="zh-CN" sz="2600" smtClean="0"/>
              <a:t>MAC </a:t>
            </a:r>
            <a:r>
              <a:rPr lang="zh-CN" altLang="en-US" sz="2600" smtClean="0"/>
              <a:t>帧，然后通过局域网将该 </a:t>
            </a:r>
            <a:r>
              <a:rPr lang="en-US" altLang="zh-CN" sz="2600" smtClean="0"/>
              <a:t>MAC </a:t>
            </a:r>
            <a:r>
              <a:rPr lang="zh-CN" altLang="en-US" sz="2600" smtClean="0"/>
              <a:t>帧发往此硬件地址。  </a:t>
            </a:r>
          </a:p>
        </p:txBody>
      </p:sp>
      <p:sp>
        <p:nvSpPr>
          <p:cNvPr id="174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ARP:</a:t>
            </a:r>
            <a:r>
              <a:rPr lang="zh-CN" altLang="en-US" smtClean="0"/>
              <a:t>基于</a:t>
            </a:r>
            <a:r>
              <a:rPr lang="en-US" altLang="zh-CN" smtClean="0"/>
              <a:t>IP</a:t>
            </a:r>
            <a:r>
              <a:rPr lang="zh-CN" altLang="en-US" smtClean="0"/>
              <a:t>地址解析</a:t>
            </a:r>
            <a:r>
              <a:rPr lang="en-US" altLang="zh-CN" smtClean="0"/>
              <a:t>MAC</a:t>
            </a:r>
            <a:r>
              <a:rPr lang="zh-CN" altLang="en-US" smtClean="0"/>
              <a:t>地址。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7234</TotalTime>
  <Words>591</Words>
  <Application>Microsoft Office PowerPoint</Application>
  <PresentationFormat>全屏显示(4:3)</PresentationFormat>
  <Paragraphs>108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黑体</vt:lpstr>
      <vt:lpstr>Arial</vt:lpstr>
      <vt:lpstr>宋体</vt:lpstr>
      <vt:lpstr>Times New Roman</vt:lpstr>
      <vt:lpstr>Verdana</vt:lpstr>
      <vt:lpstr>Wingdings</vt:lpstr>
      <vt:lpstr>楷体_GB2312</vt:lpstr>
      <vt:lpstr>自定义设计方案</vt:lpstr>
      <vt:lpstr>1_自定义设计方案</vt:lpstr>
      <vt:lpstr>Profile</vt:lpstr>
      <vt:lpstr>PowerPoint 演示文稿</vt:lpstr>
      <vt:lpstr>IP分组交付 </vt:lpstr>
      <vt:lpstr>直接交付</vt:lpstr>
      <vt:lpstr>间接交付</vt:lpstr>
      <vt:lpstr>PowerPoint 演示文稿</vt:lpstr>
      <vt:lpstr>PowerPoint 演示文稿</vt:lpstr>
      <vt:lpstr>PowerPoint 演示文稿</vt:lpstr>
      <vt:lpstr>PowerPoint 演示文稿</vt:lpstr>
      <vt:lpstr>ARP:基于IP地址解析MAC地址。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NTKO</cp:lastModifiedBy>
  <cp:revision>1130</cp:revision>
  <dcterms:created xsi:type="dcterms:W3CDTF">1601-01-01T00:00:00Z</dcterms:created>
  <dcterms:modified xsi:type="dcterms:W3CDTF">2022-08-21T05:46:35Z</dcterms:modified>
</cp:coreProperties>
</file>